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7" r:id="rId2"/>
    <p:sldId id="294" r:id="rId3"/>
    <p:sldId id="256" r:id="rId4"/>
    <p:sldId id="278" r:id="rId5"/>
    <p:sldId id="280" r:id="rId6"/>
    <p:sldId id="281" r:id="rId7"/>
    <p:sldId id="282" r:id="rId8"/>
    <p:sldId id="283" r:id="rId9"/>
    <p:sldId id="284" r:id="rId10"/>
    <p:sldId id="285" r:id="rId11"/>
    <p:sldId id="273" r:id="rId12"/>
    <p:sldId id="286" r:id="rId13"/>
    <p:sldId id="287" r:id="rId14"/>
    <p:sldId id="288" r:id="rId15"/>
    <p:sldId id="289" r:id="rId16"/>
    <p:sldId id="290"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6" d="100"/>
          <a:sy n="96" d="100"/>
        </p:scale>
        <p:origin x="-1066" y="-91"/>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A352377-D2B1-4EAB-9ECC-65AF46FF8060}" type="datetimeFigureOut">
              <a:rPr lang="en-US" smtClean="0"/>
              <a:t>1/17/2013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D9C3F-7050-4AA3-A813-5277D4687CF6}" type="slidenum">
              <a:rPr lang="en-US" smtClean="0"/>
              <a:t>‹#›</a:t>
            </a:fld>
            <a:endParaRPr lang="en-US"/>
          </a:p>
        </p:txBody>
      </p:sp>
    </p:spTree>
    <p:extLst>
      <p:ext uri="{BB962C8B-B14F-4D97-AF65-F5344CB8AC3E}">
        <p14:creationId xmlns:p14="http://schemas.microsoft.com/office/powerpoint/2010/main" val="21191849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352377-D2B1-4EAB-9ECC-65AF46FF8060}" type="datetimeFigureOut">
              <a:rPr lang="en-US" smtClean="0"/>
              <a:t>1/17/2013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D9C3F-7050-4AA3-A813-5277D4687CF6}" type="slidenum">
              <a:rPr lang="en-US" smtClean="0"/>
              <a:t>‹#›</a:t>
            </a:fld>
            <a:endParaRPr lang="en-US"/>
          </a:p>
        </p:txBody>
      </p:sp>
    </p:spTree>
    <p:extLst>
      <p:ext uri="{BB962C8B-B14F-4D97-AF65-F5344CB8AC3E}">
        <p14:creationId xmlns:p14="http://schemas.microsoft.com/office/powerpoint/2010/main" val="6020898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352377-D2B1-4EAB-9ECC-65AF46FF8060}" type="datetimeFigureOut">
              <a:rPr lang="en-US" smtClean="0"/>
              <a:t>1/17/2013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D9C3F-7050-4AA3-A813-5277D4687CF6}" type="slidenum">
              <a:rPr lang="en-US" smtClean="0"/>
              <a:t>‹#›</a:t>
            </a:fld>
            <a:endParaRPr lang="en-US"/>
          </a:p>
        </p:txBody>
      </p:sp>
    </p:spTree>
    <p:extLst>
      <p:ext uri="{BB962C8B-B14F-4D97-AF65-F5344CB8AC3E}">
        <p14:creationId xmlns:p14="http://schemas.microsoft.com/office/powerpoint/2010/main" val="3159582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352377-D2B1-4EAB-9ECC-65AF46FF8060}" type="datetimeFigureOut">
              <a:rPr lang="en-US" smtClean="0"/>
              <a:t>1/17/2013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D9C3F-7050-4AA3-A813-5277D4687CF6}" type="slidenum">
              <a:rPr lang="en-US" smtClean="0"/>
              <a:t>‹#›</a:t>
            </a:fld>
            <a:endParaRPr lang="en-US"/>
          </a:p>
        </p:txBody>
      </p:sp>
    </p:spTree>
    <p:extLst>
      <p:ext uri="{BB962C8B-B14F-4D97-AF65-F5344CB8AC3E}">
        <p14:creationId xmlns:p14="http://schemas.microsoft.com/office/powerpoint/2010/main" val="10798430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A352377-D2B1-4EAB-9ECC-65AF46FF8060}" type="datetimeFigureOut">
              <a:rPr lang="en-US" smtClean="0"/>
              <a:t>1/17/2013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D9C3F-7050-4AA3-A813-5277D4687CF6}" type="slidenum">
              <a:rPr lang="en-US" smtClean="0"/>
              <a:t>‹#›</a:t>
            </a:fld>
            <a:endParaRPr lang="en-US"/>
          </a:p>
        </p:txBody>
      </p:sp>
    </p:spTree>
    <p:extLst>
      <p:ext uri="{BB962C8B-B14F-4D97-AF65-F5344CB8AC3E}">
        <p14:creationId xmlns:p14="http://schemas.microsoft.com/office/powerpoint/2010/main" val="15534238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A352377-D2B1-4EAB-9ECC-65AF46FF8060}" type="datetimeFigureOut">
              <a:rPr lang="en-US" smtClean="0"/>
              <a:t>1/17/2013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6D9C3F-7050-4AA3-A813-5277D4687CF6}" type="slidenum">
              <a:rPr lang="en-US" smtClean="0"/>
              <a:t>‹#›</a:t>
            </a:fld>
            <a:endParaRPr lang="en-US"/>
          </a:p>
        </p:txBody>
      </p:sp>
    </p:spTree>
    <p:extLst>
      <p:ext uri="{BB962C8B-B14F-4D97-AF65-F5344CB8AC3E}">
        <p14:creationId xmlns:p14="http://schemas.microsoft.com/office/powerpoint/2010/main" val="35964407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A352377-D2B1-4EAB-9ECC-65AF46FF8060}" type="datetimeFigureOut">
              <a:rPr lang="en-US" smtClean="0"/>
              <a:t>1/17/2013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36D9C3F-7050-4AA3-A813-5277D4687CF6}" type="slidenum">
              <a:rPr lang="en-US" smtClean="0"/>
              <a:t>‹#›</a:t>
            </a:fld>
            <a:endParaRPr lang="en-US"/>
          </a:p>
        </p:txBody>
      </p:sp>
    </p:spTree>
    <p:extLst>
      <p:ext uri="{BB962C8B-B14F-4D97-AF65-F5344CB8AC3E}">
        <p14:creationId xmlns:p14="http://schemas.microsoft.com/office/powerpoint/2010/main" val="39704973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A352377-D2B1-4EAB-9ECC-65AF46FF8060}" type="datetimeFigureOut">
              <a:rPr lang="en-US" smtClean="0"/>
              <a:t>1/17/2013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36D9C3F-7050-4AA3-A813-5277D4687CF6}" type="slidenum">
              <a:rPr lang="en-US" smtClean="0"/>
              <a:t>‹#›</a:t>
            </a:fld>
            <a:endParaRPr lang="en-US"/>
          </a:p>
        </p:txBody>
      </p:sp>
    </p:spTree>
    <p:extLst>
      <p:ext uri="{BB962C8B-B14F-4D97-AF65-F5344CB8AC3E}">
        <p14:creationId xmlns:p14="http://schemas.microsoft.com/office/powerpoint/2010/main" val="1822206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352377-D2B1-4EAB-9ECC-65AF46FF8060}" type="datetimeFigureOut">
              <a:rPr lang="en-US" smtClean="0"/>
              <a:t>1/17/2013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36D9C3F-7050-4AA3-A813-5277D4687CF6}" type="slidenum">
              <a:rPr lang="en-US" smtClean="0"/>
              <a:t>‹#›</a:t>
            </a:fld>
            <a:endParaRPr lang="en-US"/>
          </a:p>
        </p:txBody>
      </p:sp>
    </p:spTree>
    <p:extLst>
      <p:ext uri="{BB962C8B-B14F-4D97-AF65-F5344CB8AC3E}">
        <p14:creationId xmlns:p14="http://schemas.microsoft.com/office/powerpoint/2010/main" val="39835405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352377-D2B1-4EAB-9ECC-65AF46FF8060}" type="datetimeFigureOut">
              <a:rPr lang="en-US" smtClean="0"/>
              <a:t>1/17/2013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6D9C3F-7050-4AA3-A813-5277D4687CF6}" type="slidenum">
              <a:rPr lang="en-US" smtClean="0"/>
              <a:t>‹#›</a:t>
            </a:fld>
            <a:endParaRPr lang="en-US"/>
          </a:p>
        </p:txBody>
      </p:sp>
    </p:spTree>
    <p:extLst>
      <p:ext uri="{BB962C8B-B14F-4D97-AF65-F5344CB8AC3E}">
        <p14:creationId xmlns:p14="http://schemas.microsoft.com/office/powerpoint/2010/main" val="41556731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352377-D2B1-4EAB-9ECC-65AF46FF8060}" type="datetimeFigureOut">
              <a:rPr lang="en-US" smtClean="0"/>
              <a:t>1/17/2013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6D9C3F-7050-4AA3-A813-5277D4687CF6}" type="slidenum">
              <a:rPr lang="en-US" smtClean="0"/>
              <a:t>‹#›</a:t>
            </a:fld>
            <a:endParaRPr lang="en-US"/>
          </a:p>
        </p:txBody>
      </p:sp>
    </p:spTree>
    <p:extLst>
      <p:ext uri="{BB962C8B-B14F-4D97-AF65-F5344CB8AC3E}">
        <p14:creationId xmlns:p14="http://schemas.microsoft.com/office/powerpoint/2010/main" val="28495939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352377-D2B1-4EAB-9ECC-65AF46FF8060}" type="datetimeFigureOut">
              <a:rPr lang="en-US" smtClean="0"/>
              <a:t>1/17/2013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6D9C3F-7050-4AA3-A813-5277D4687CF6}" type="slidenum">
              <a:rPr lang="en-US" smtClean="0"/>
              <a:t>‹#›</a:t>
            </a:fld>
            <a:endParaRPr lang="en-US"/>
          </a:p>
        </p:txBody>
      </p:sp>
    </p:spTree>
    <p:extLst>
      <p:ext uri="{BB962C8B-B14F-4D97-AF65-F5344CB8AC3E}">
        <p14:creationId xmlns:p14="http://schemas.microsoft.com/office/powerpoint/2010/main" val="31734868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066800"/>
            <a:ext cx="7772400" cy="1470025"/>
          </a:xfrm>
        </p:spPr>
        <p:txBody>
          <a:bodyPr>
            <a:normAutofit fontScale="90000"/>
          </a:bodyPr>
          <a:lstStyle/>
          <a:p>
            <a:r>
              <a:rPr lang="en-US" b="1" dirty="0"/>
              <a:t>Why marketing is education. (And how to use that in your grants to make them far more compelling)</a:t>
            </a:r>
            <a:endParaRPr lang="en-US" dirty="0"/>
          </a:p>
        </p:txBody>
      </p:sp>
      <p:sp>
        <p:nvSpPr>
          <p:cNvPr id="3" name="Subtitle 2"/>
          <p:cNvSpPr>
            <a:spLocks noGrp="1"/>
          </p:cNvSpPr>
          <p:nvPr>
            <p:ph type="subTitle" idx="1"/>
          </p:nvPr>
        </p:nvSpPr>
        <p:spPr>
          <a:xfrm>
            <a:off x="1371600" y="4800600"/>
            <a:ext cx="6400800" cy="1752600"/>
          </a:xfrm>
        </p:spPr>
        <p:txBody>
          <a:bodyPr/>
          <a:lstStyle/>
          <a:p>
            <a:r>
              <a:rPr lang="en-US" dirty="0" smtClean="0"/>
              <a:t>Morgan Giddings, PhD</a:t>
            </a:r>
          </a:p>
          <a:p>
            <a:r>
              <a:rPr lang="en-US" dirty="0" smtClean="0"/>
              <a:t>Sept 26, 2012</a:t>
            </a:r>
            <a:endParaRPr lang="en-US" dirty="0"/>
          </a:p>
        </p:txBody>
      </p:sp>
      <p:sp>
        <p:nvSpPr>
          <p:cNvPr id="4" name="Rectangle 3"/>
          <p:cNvSpPr/>
          <p:nvPr/>
        </p:nvSpPr>
        <p:spPr>
          <a:xfrm>
            <a:off x="1447800" y="3241615"/>
            <a:ext cx="6547562" cy="523220"/>
          </a:xfrm>
          <a:prstGeom prst="rect">
            <a:avLst/>
          </a:prstGeom>
        </p:spPr>
        <p:txBody>
          <a:bodyPr wrap="none">
            <a:spAutoFit/>
          </a:bodyPr>
          <a:lstStyle/>
          <a:p>
            <a:r>
              <a:rPr lang="en-US" sz="2800" dirty="0" smtClean="0"/>
              <a:t>Or how I greedily sucked $23.4 M from NIH </a:t>
            </a:r>
            <a:endParaRPr lang="en-US" sz="2800" dirty="0"/>
          </a:p>
        </p:txBody>
      </p:sp>
    </p:spTree>
    <p:extLst>
      <p:ext uri="{BB962C8B-B14F-4D97-AF65-F5344CB8AC3E}">
        <p14:creationId xmlns:p14="http://schemas.microsoft.com/office/powerpoint/2010/main" val="39414502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dirty="0" smtClean="0"/>
              <a:t>Part III. Educating your reviewer about the value of what you do in your proposal</a:t>
            </a:r>
            <a:endParaRPr lang="en-US" sz="3200" dirty="0"/>
          </a:p>
        </p:txBody>
      </p:sp>
      <p:sp>
        <p:nvSpPr>
          <p:cNvPr id="5" name="Content Placeholder 4"/>
          <p:cNvSpPr>
            <a:spLocks noGrp="1"/>
          </p:cNvSpPr>
          <p:nvPr>
            <p:ph idx="1"/>
          </p:nvPr>
        </p:nvSpPr>
        <p:spPr/>
        <p:txBody>
          <a:bodyPr>
            <a:normAutofit/>
          </a:bodyPr>
          <a:lstStyle/>
          <a:p>
            <a:r>
              <a:rPr lang="en-US" dirty="0" smtClean="0"/>
              <a:t>Drilling facts doesn’t work, </a:t>
            </a:r>
          </a:p>
          <a:p>
            <a:r>
              <a:rPr lang="en-US" dirty="0" smtClean="0"/>
              <a:t>Educating readers about value of what your are proposing they are far more likely to get excited about it</a:t>
            </a:r>
          </a:p>
          <a:p>
            <a:r>
              <a:rPr lang="en-US" dirty="0" smtClean="0"/>
              <a:t>One reason is because of information explosion (info </a:t>
            </a:r>
            <a:r>
              <a:rPr lang="en-US" dirty="0" err="1" smtClean="0"/>
              <a:t>vs</a:t>
            </a:r>
            <a:r>
              <a:rPr lang="en-US" dirty="0" smtClean="0"/>
              <a:t> avail storage). Info was much more scarce years ago. Not so any more. </a:t>
            </a:r>
          </a:p>
        </p:txBody>
      </p:sp>
    </p:spTree>
    <p:extLst>
      <p:ext uri="{BB962C8B-B14F-4D97-AF65-F5344CB8AC3E}">
        <p14:creationId xmlns:p14="http://schemas.microsoft.com/office/powerpoint/2010/main" val="9140316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Push learning</a:t>
            </a:r>
            <a:br>
              <a:rPr lang="en-US" dirty="0" smtClean="0"/>
            </a:br>
            <a:endParaRPr lang="en-US" dirty="0"/>
          </a:p>
        </p:txBody>
      </p:sp>
      <p:sp>
        <p:nvSpPr>
          <p:cNvPr id="3" name="Content Placeholder 2"/>
          <p:cNvSpPr>
            <a:spLocks noGrp="1"/>
          </p:cNvSpPr>
          <p:nvPr>
            <p:ph idx="1"/>
          </p:nvPr>
        </p:nvSpPr>
        <p:spPr/>
        <p:txBody>
          <a:bodyPr>
            <a:normAutofit/>
          </a:bodyPr>
          <a:lstStyle/>
          <a:p>
            <a:pPr lvl="1"/>
            <a:r>
              <a:rPr lang="en-US" dirty="0" smtClean="0"/>
              <a:t>Authority fig</a:t>
            </a:r>
          </a:p>
          <a:p>
            <a:pPr lvl="1"/>
            <a:r>
              <a:rPr lang="en-US" dirty="0" smtClean="0"/>
              <a:t>Facts and fig</a:t>
            </a:r>
          </a:p>
          <a:p>
            <a:pPr lvl="1"/>
            <a:r>
              <a:rPr lang="en-US" dirty="0" smtClean="0"/>
              <a:t>I’m </a:t>
            </a:r>
            <a:r>
              <a:rPr lang="en-US" dirty="0" smtClean="0"/>
              <a:t>right your wrong</a:t>
            </a:r>
          </a:p>
          <a:p>
            <a:pPr lvl="1"/>
            <a:r>
              <a:rPr lang="en-US" dirty="0" smtClean="0"/>
              <a:t>Doesn’t work anymore</a:t>
            </a:r>
          </a:p>
          <a:p>
            <a:pPr lvl="1"/>
            <a:r>
              <a:rPr lang="en-US" dirty="0" smtClean="0"/>
              <a:t>People overloaded </a:t>
            </a:r>
            <a:r>
              <a:rPr lang="en-US" dirty="0" smtClean="0"/>
              <a:t>already</a:t>
            </a:r>
            <a:endParaRPr lang="en-US" dirty="0" smtClean="0"/>
          </a:p>
          <a:p>
            <a:pPr lvl="1"/>
            <a:r>
              <a:rPr lang="en-US" dirty="0" smtClean="0"/>
              <a:t>Only want facts and data of immediate interest</a:t>
            </a:r>
          </a:p>
          <a:p>
            <a:pPr lvl="1"/>
            <a:r>
              <a:rPr lang="en-US" dirty="0" smtClean="0"/>
              <a:t>They don’t like authority pushed to get through all </a:t>
            </a:r>
            <a:r>
              <a:rPr lang="en-US" dirty="0" smtClean="0"/>
              <a:t>information</a:t>
            </a:r>
            <a:endParaRPr lang="en-US" dirty="0"/>
          </a:p>
        </p:txBody>
      </p:sp>
    </p:spTree>
    <p:extLst>
      <p:ext uri="{BB962C8B-B14F-4D97-AF65-F5344CB8AC3E}">
        <p14:creationId xmlns:p14="http://schemas.microsoft.com/office/powerpoint/2010/main" val="15540455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Pull Mode of Educating</a:t>
            </a:r>
            <a:endParaRPr lang="en-US" dirty="0"/>
          </a:p>
        </p:txBody>
      </p:sp>
      <p:sp>
        <p:nvSpPr>
          <p:cNvPr id="3" name="Content Placeholder 2"/>
          <p:cNvSpPr>
            <a:spLocks noGrp="1"/>
          </p:cNvSpPr>
          <p:nvPr>
            <p:ph idx="1"/>
          </p:nvPr>
        </p:nvSpPr>
        <p:spPr/>
        <p:txBody>
          <a:bodyPr>
            <a:normAutofit/>
          </a:bodyPr>
          <a:lstStyle/>
          <a:p>
            <a:r>
              <a:rPr lang="en-US" dirty="0" smtClean="0"/>
              <a:t>Inviting</a:t>
            </a:r>
          </a:p>
          <a:p>
            <a:r>
              <a:rPr lang="en-US" dirty="0" smtClean="0"/>
              <a:t>Collegial</a:t>
            </a:r>
          </a:p>
          <a:p>
            <a:r>
              <a:rPr lang="en-US" dirty="0" smtClean="0"/>
              <a:t>Collaborative</a:t>
            </a:r>
          </a:p>
          <a:p>
            <a:r>
              <a:rPr lang="en-US" dirty="0" smtClean="0"/>
              <a:t>Fun</a:t>
            </a:r>
          </a:p>
          <a:p>
            <a:r>
              <a:rPr lang="en-US" dirty="0" smtClean="0"/>
              <a:t>Engaging</a:t>
            </a:r>
          </a:p>
          <a:p>
            <a:r>
              <a:rPr lang="en-US" dirty="0" smtClean="0"/>
              <a:t>Interesting</a:t>
            </a:r>
          </a:p>
          <a:p>
            <a:endParaRPr lang="en-US" dirty="0"/>
          </a:p>
          <a:p>
            <a:endParaRPr lang="en-US" dirty="0"/>
          </a:p>
        </p:txBody>
      </p:sp>
    </p:spTree>
    <p:extLst>
      <p:ext uri="{BB962C8B-B14F-4D97-AF65-F5344CB8AC3E}">
        <p14:creationId xmlns:p14="http://schemas.microsoft.com/office/powerpoint/2010/main" val="1963383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Educating the Reviewer</a:t>
            </a:r>
            <a:endParaRPr lang="en-US" dirty="0"/>
          </a:p>
        </p:txBody>
      </p:sp>
      <p:sp>
        <p:nvSpPr>
          <p:cNvPr id="3" name="Content Placeholder 2"/>
          <p:cNvSpPr>
            <a:spLocks noGrp="1"/>
          </p:cNvSpPr>
          <p:nvPr>
            <p:ph idx="1"/>
          </p:nvPr>
        </p:nvSpPr>
        <p:spPr/>
        <p:txBody>
          <a:bodyPr/>
          <a:lstStyle/>
          <a:p>
            <a:r>
              <a:rPr lang="en-US" dirty="0" err="1" smtClean="0"/>
              <a:t>Propsal</a:t>
            </a:r>
            <a:r>
              <a:rPr lang="en-US" dirty="0" smtClean="0"/>
              <a:t> </a:t>
            </a:r>
            <a:r>
              <a:rPr lang="en-US" dirty="0" smtClean="0"/>
              <a:t>is about </a:t>
            </a:r>
            <a:r>
              <a:rPr lang="en-US" dirty="0" smtClean="0"/>
              <a:t>educating </a:t>
            </a:r>
            <a:r>
              <a:rPr lang="en-US" dirty="0" smtClean="0"/>
              <a:t>reader about value of what you do. Pull in then can give facts</a:t>
            </a:r>
          </a:p>
          <a:p>
            <a:endParaRPr lang="en-US" dirty="0"/>
          </a:p>
          <a:p>
            <a:r>
              <a:rPr lang="en-US" dirty="0" smtClean="0"/>
              <a:t>Think about how </a:t>
            </a:r>
            <a:r>
              <a:rPr lang="en-US" dirty="0" smtClean="0"/>
              <a:t>education </a:t>
            </a:r>
            <a:r>
              <a:rPr lang="en-US" dirty="0" smtClean="0"/>
              <a:t>mode applies Push, Pull</a:t>
            </a:r>
            <a:endParaRPr lang="en-US" dirty="0"/>
          </a:p>
        </p:txBody>
      </p:sp>
    </p:spTree>
    <p:extLst>
      <p:ext uri="{BB962C8B-B14F-4D97-AF65-F5344CB8AC3E}">
        <p14:creationId xmlns:p14="http://schemas.microsoft.com/office/powerpoint/2010/main" val="5731700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Value to the Proposal</a:t>
            </a:r>
            <a:endParaRPr lang="en-US" dirty="0"/>
          </a:p>
        </p:txBody>
      </p:sp>
      <p:sp>
        <p:nvSpPr>
          <p:cNvPr id="3" name="Content Placeholder 2"/>
          <p:cNvSpPr>
            <a:spLocks noGrp="1"/>
          </p:cNvSpPr>
          <p:nvPr>
            <p:ph idx="1"/>
          </p:nvPr>
        </p:nvSpPr>
        <p:spPr/>
        <p:txBody>
          <a:bodyPr/>
          <a:lstStyle/>
          <a:p>
            <a:r>
              <a:rPr lang="en-US" dirty="0" smtClean="0"/>
              <a:t>Something people desire (e.g., gold)</a:t>
            </a:r>
          </a:p>
          <a:p>
            <a:r>
              <a:rPr lang="en-US" dirty="0" smtClean="0"/>
              <a:t>Why do they desire it (genomic audience new insights into genome, something they wanted)</a:t>
            </a:r>
          </a:p>
          <a:p>
            <a:r>
              <a:rPr lang="en-US" dirty="0" smtClean="0"/>
              <a:t>Emotion and belief, not rational</a:t>
            </a:r>
            <a:endParaRPr lang="en-US" dirty="0"/>
          </a:p>
        </p:txBody>
      </p:sp>
    </p:spTree>
    <p:extLst>
      <p:ext uri="{BB962C8B-B14F-4D97-AF65-F5344CB8AC3E}">
        <p14:creationId xmlns:p14="http://schemas.microsoft.com/office/powerpoint/2010/main" val="8562049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Bottom line, develop </a:t>
            </a:r>
            <a:r>
              <a:rPr lang="en-US" dirty="0" smtClean="0"/>
              <a:t>skills </a:t>
            </a:r>
            <a:r>
              <a:rPr lang="en-US" dirty="0" smtClean="0"/>
              <a:t>at both </a:t>
            </a:r>
            <a:r>
              <a:rPr lang="en-US" dirty="0" smtClean="0"/>
              <a:t>pull </a:t>
            </a:r>
            <a:r>
              <a:rPr lang="en-US" dirty="0" smtClean="0"/>
              <a:t>education and at understanding what your audience values</a:t>
            </a:r>
          </a:p>
          <a:p>
            <a:endParaRPr lang="en-US" dirty="0"/>
          </a:p>
          <a:p>
            <a:r>
              <a:rPr lang="en-US" dirty="0" smtClean="0"/>
              <a:t>Must make the </a:t>
            </a:r>
            <a:r>
              <a:rPr lang="en-US" dirty="0" smtClean="0"/>
              <a:t>push-to-pull </a:t>
            </a:r>
            <a:r>
              <a:rPr lang="en-US" dirty="0" smtClean="0"/>
              <a:t>transformation and really understanding what your audience values is the key</a:t>
            </a:r>
            <a:endParaRPr lang="en-US" dirty="0"/>
          </a:p>
        </p:txBody>
      </p:sp>
    </p:spTree>
    <p:extLst>
      <p:ext uri="{BB962C8B-B14F-4D97-AF65-F5344CB8AC3E}">
        <p14:creationId xmlns:p14="http://schemas.microsoft.com/office/powerpoint/2010/main" val="28937154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Mentoring Value</a:t>
            </a:r>
            <a:endParaRPr lang="en-US" dirty="0"/>
          </a:p>
        </p:txBody>
      </p:sp>
      <p:sp>
        <p:nvSpPr>
          <p:cNvPr id="3" name="Content Placeholder 2"/>
          <p:cNvSpPr>
            <a:spLocks noGrp="1"/>
          </p:cNvSpPr>
          <p:nvPr>
            <p:ph idx="1"/>
          </p:nvPr>
        </p:nvSpPr>
        <p:spPr/>
        <p:txBody>
          <a:bodyPr/>
          <a:lstStyle/>
          <a:p>
            <a:r>
              <a:rPr lang="en-US" dirty="0" smtClean="0"/>
              <a:t>Most senior people struggling, cant give feedback on what is needed</a:t>
            </a:r>
          </a:p>
          <a:p>
            <a:r>
              <a:rPr lang="en-US" dirty="0" smtClean="0"/>
              <a:t>Through out scientific and grant writing are in the Push mode, it is hard to find mentors in the Pull mode.</a:t>
            </a:r>
            <a:endParaRPr lang="en-US" dirty="0"/>
          </a:p>
        </p:txBody>
      </p:sp>
    </p:spTree>
    <p:extLst>
      <p:ext uri="{BB962C8B-B14F-4D97-AF65-F5344CB8AC3E}">
        <p14:creationId xmlns:p14="http://schemas.microsoft.com/office/powerpoint/2010/main" val="42211877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benefits of learning this stuff more deeply (pay attention today)</a:t>
            </a:r>
            <a:endParaRPr lang="en-US" dirty="0"/>
          </a:p>
        </p:txBody>
      </p:sp>
      <p:sp>
        <p:nvSpPr>
          <p:cNvPr id="5" name="Content Placeholder 4"/>
          <p:cNvSpPr>
            <a:spLocks noGrp="1"/>
          </p:cNvSpPr>
          <p:nvPr>
            <p:ph idx="1"/>
          </p:nvPr>
        </p:nvSpPr>
        <p:spPr>
          <a:xfrm>
            <a:off x="457200" y="1600200"/>
            <a:ext cx="8229600" cy="4525963"/>
          </a:xfrm>
        </p:spPr>
        <p:txBody>
          <a:bodyPr>
            <a:normAutofit/>
          </a:bodyPr>
          <a:lstStyle/>
          <a:p>
            <a:r>
              <a:rPr lang="en-US" dirty="0" smtClean="0"/>
              <a:t>Colleague recognition</a:t>
            </a:r>
          </a:p>
          <a:p>
            <a:r>
              <a:rPr lang="en-US" dirty="0" smtClean="0"/>
              <a:t>Expand your science</a:t>
            </a:r>
          </a:p>
          <a:p>
            <a:r>
              <a:rPr lang="en-US" dirty="0" smtClean="0"/>
              <a:t>Tenure/promotion</a:t>
            </a:r>
          </a:p>
          <a:p>
            <a:r>
              <a:rPr lang="en-US" dirty="0" smtClean="0"/>
              <a:t>Your choice of where to work, who to work with</a:t>
            </a:r>
          </a:p>
          <a:p>
            <a:r>
              <a:rPr lang="en-US" dirty="0" smtClean="0"/>
              <a:t> Building and supporting a strong team… etc.</a:t>
            </a:r>
          </a:p>
        </p:txBody>
      </p:sp>
    </p:spTree>
    <p:extLst>
      <p:ext uri="{BB962C8B-B14F-4D97-AF65-F5344CB8AC3E}">
        <p14:creationId xmlns:p14="http://schemas.microsoft.com/office/powerpoint/2010/main" val="6457918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Part 1. California Experience</a:t>
            </a:r>
            <a:endParaRPr lang="en-US" dirty="0"/>
          </a:p>
        </p:txBody>
      </p:sp>
      <p:sp>
        <p:nvSpPr>
          <p:cNvPr id="5" name="Content Placeholder 4"/>
          <p:cNvSpPr>
            <a:spLocks noGrp="1"/>
          </p:cNvSpPr>
          <p:nvPr>
            <p:ph idx="1"/>
          </p:nvPr>
        </p:nvSpPr>
        <p:spPr/>
        <p:txBody>
          <a:bodyPr>
            <a:normAutofit fontScale="92500" lnSpcReduction="20000"/>
          </a:bodyPr>
          <a:lstStyle/>
          <a:p>
            <a:r>
              <a:rPr lang="en-US" dirty="0" smtClean="0"/>
              <a:t>Lesson: play to your strengths with your grants</a:t>
            </a:r>
          </a:p>
          <a:p>
            <a:pPr lvl="1"/>
            <a:r>
              <a:rPr lang="en-US" dirty="0" smtClean="0"/>
              <a:t>People forget about their strengths</a:t>
            </a:r>
          </a:p>
          <a:p>
            <a:pPr lvl="1"/>
            <a:r>
              <a:rPr lang="en-US" dirty="0" smtClean="0"/>
              <a:t>Make a list of assets to bring to proposal</a:t>
            </a:r>
          </a:p>
          <a:p>
            <a:pPr lvl="1"/>
            <a:r>
              <a:rPr lang="en-US" dirty="0" smtClean="0"/>
              <a:t>One thing at a time, focus</a:t>
            </a:r>
          </a:p>
          <a:p>
            <a:r>
              <a:rPr lang="en-US" dirty="0" smtClean="0"/>
              <a:t>Lesson: whether in business or academia, you’re selling</a:t>
            </a:r>
          </a:p>
          <a:p>
            <a:pPr lvl="1"/>
            <a:r>
              <a:rPr lang="en-US" dirty="0" smtClean="0"/>
              <a:t>Job of running lab, you are in a business</a:t>
            </a:r>
          </a:p>
          <a:p>
            <a:pPr lvl="1"/>
            <a:r>
              <a:rPr lang="en-US" dirty="0" err="1" smtClean="0"/>
              <a:t>Univ</a:t>
            </a:r>
            <a:r>
              <a:rPr lang="en-US" dirty="0" smtClean="0"/>
              <a:t> scrambling to come up with funding for those who cant get funding</a:t>
            </a:r>
          </a:p>
          <a:p>
            <a:pPr lvl="1"/>
            <a:r>
              <a:rPr lang="en-US" dirty="0" smtClean="0"/>
              <a:t>If not successful in selling your science, you will eventually go down</a:t>
            </a:r>
          </a:p>
        </p:txBody>
      </p:sp>
    </p:spTree>
    <p:extLst>
      <p:ext uri="{BB962C8B-B14F-4D97-AF65-F5344CB8AC3E}">
        <p14:creationId xmlns:p14="http://schemas.microsoft.com/office/powerpoint/2010/main" val="1754626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Part 1. California Experience</a:t>
            </a:r>
            <a:endParaRPr lang="en-US" dirty="0"/>
          </a:p>
        </p:txBody>
      </p:sp>
      <p:sp>
        <p:nvSpPr>
          <p:cNvPr id="5" name="Content Placeholder 4"/>
          <p:cNvSpPr>
            <a:spLocks noGrp="1"/>
          </p:cNvSpPr>
          <p:nvPr>
            <p:ph idx="1"/>
          </p:nvPr>
        </p:nvSpPr>
        <p:spPr/>
        <p:txBody>
          <a:bodyPr>
            <a:normAutofit fontScale="77500" lnSpcReduction="20000"/>
          </a:bodyPr>
          <a:lstStyle/>
          <a:p>
            <a:r>
              <a:rPr lang="en-US" dirty="0" smtClean="0"/>
              <a:t>Lesson:  Emotions are key to everything -- the story of a delayed talk</a:t>
            </a:r>
          </a:p>
          <a:p>
            <a:pPr lvl="1"/>
            <a:r>
              <a:rPr lang="en-US" dirty="0" smtClean="0"/>
              <a:t>In LA, went to talk with plenty of time, tied up in traffic, got emotional state down to a reasonable level</a:t>
            </a:r>
          </a:p>
          <a:p>
            <a:pPr lvl="1"/>
            <a:r>
              <a:rPr lang="en-US" dirty="0" smtClean="0"/>
              <a:t>Trying to convince someone to give money, not just the science, it is no longer hard rational scientific judgment, it is emotional at the core. Reviewers decisions made by emotions</a:t>
            </a:r>
          </a:p>
          <a:p>
            <a:pPr lvl="1"/>
            <a:endParaRPr lang="en-US" dirty="0" smtClean="0"/>
          </a:p>
          <a:p>
            <a:pPr lvl="1"/>
            <a:endParaRPr lang="en-US" dirty="0" smtClean="0"/>
          </a:p>
          <a:p>
            <a:r>
              <a:rPr lang="en-US" dirty="0" smtClean="0"/>
              <a:t>Lesson: understand what gets your audience jazzed</a:t>
            </a:r>
          </a:p>
          <a:p>
            <a:pPr lvl="1"/>
            <a:r>
              <a:rPr lang="en-US" dirty="0" smtClean="0"/>
              <a:t>Change underlying science to get more compelling words. Not just about the words, must change the underlying science.</a:t>
            </a:r>
          </a:p>
        </p:txBody>
      </p:sp>
    </p:spTree>
    <p:extLst>
      <p:ext uri="{BB962C8B-B14F-4D97-AF65-F5344CB8AC3E}">
        <p14:creationId xmlns:p14="http://schemas.microsoft.com/office/powerpoint/2010/main" val="4574375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dirty="0" smtClean="0"/>
              <a:t>Part II. Why I don’t offer recording of Webinars (and what this has to do with your grants)</a:t>
            </a:r>
            <a:endParaRPr lang="en-US" sz="3200" dirty="0"/>
          </a:p>
        </p:txBody>
      </p:sp>
      <p:sp>
        <p:nvSpPr>
          <p:cNvPr id="5" name="Content Placeholder 4"/>
          <p:cNvSpPr>
            <a:spLocks noGrp="1"/>
          </p:cNvSpPr>
          <p:nvPr>
            <p:ph idx="1"/>
          </p:nvPr>
        </p:nvSpPr>
        <p:spPr/>
        <p:txBody>
          <a:bodyPr>
            <a:normAutofit fontScale="85000" lnSpcReduction="20000"/>
          </a:bodyPr>
          <a:lstStyle/>
          <a:p>
            <a:r>
              <a:rPr lang="en-US" dirty="0" smtClean="0"/>
              <a:t>Offering an anytime replay of the event is an invitation to multi task, less focus</a:t>
            </a:r>
          </a:p>
          <a:p>
            <a:r>
              <a:rPr lang="en-US" dirty="0" smtClean="0"/>
              <a:t>Lesson: knowing your audience really well – pressures, pain points and preferences</a:t>
            </a:r>
          </a:p>
          <a:p>
            <a:pPr lvl="1"/>
            <a:r>
              <a:rPr lang="en-US" dirty="0" smtClean="0"/>
              <a:t>Example, reviewers are working on a review committee because they feel they need to almost always an </a:t>
            </a:r>
            <a:r>
              <a:rPr lang="en-US" dirty="0" err="1" smtClean="0"/>
              <a:t>objectional</a:t>
            </a:r>
            <a:r>
              <a:rPr lang="en-US" dirty="0" smtClean="0"/>
              <a:t> activity </a:t>
            </a:r>
          </a:p>
          <a:p>
            <a:pPr lvl="1"/>
            <a:r>
              <a:rPr lang="en-US" dirty="0" smtClean="0"/>
              <a:t>Must be simple and clear--  if dense and technical, making their pain worse, adding to the pressure</a:t>
            </a:r>
          </a:p>
          <a:p>
            <a:r>
              <a:rPr lang="en-US" dirty="0" smtClean="0"/>
              <a:t>Lesson: </a:t>
            </a:r>
            <a:r>
              <a:rPr lang="en-US" dirty="0" err="1" smtClean="0"/>
              <a:t>Offereing</a:t>
            </a:r>
            <a:r>
              <a:rPr lang="en-US" dirty="0" smtClean="0"/>
              <a:t> them something that is in their best interest, and doing it compellingly – write it from their point of view, instead of will this excite them</a:t>
            </a:r>
            <a:r>
              <a:rPr lang="en-US" dirty="0"/>
              <a:t> </a:t>
            </a:r>
            <a:r>
              <a:rPr lang="en-US" dirty="0" smtClean="0"/>
              <a:t>(push vs. pull)</a:t>
            </a:r>
          </a:p>
        </p:txBody>
      </p:sp>
    </p:spTree>
    <p:extLst>
      <p:ext uri="{BB962C8B-B14F-4D97-AF65-F5344CB8AC3E}">
        <p14:creationId xmlns:p14="http://schemas.microsoft.com/office/powerpoint/2010/main" val="25073930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fontScale="85000" lnSpcReduction="10000"/>
          </a:bodyPr>
          <a:lstStyle/>
          <a:p>
            <a:r>
              <a:rPr lang="en-US" dirty="0" smtClean="0"/>
              <a:t>Adding scarcity for reviewer so they think they have to get it now</a:t>
            </a:r>
          </a:p>
          <a:p>
            <a:pPr lvl="1"/>
            <a:r>
              <a:rPr lang="en-US" dirty="0" smtClean="0"/>
              <a:t>Example - Total Grant Makeover, take action now and get a discount in the price, </a:t>
            </a:r>
          </a:p>
          <a:p>
            <a:pPr lvl="1"/>
            <a:r>
              <a:rPr lang="en-US" dirty="0" smtClean="0"/>
              <a:t>Example – the ENCODE project (most about DNA, coding elements on genome). She was coming in late with a Proteomics approach – but timing was right, proteins of interest in getting info about genes and genome. Technology needed to get to a point and opportunity to get at a particular cell lines needed to do now</a:t>
            </a:r>
          </a:p>
          <a:p>
            <a:r>
              <a:rPr lang="en-US" dirty="0" smtClean="0"/>
              <a:t>So put scarcity into grant that is real, needs to be now, has to be real</a:t>
            </a:r>
          </a:p>
        </p:txBody>
      </p:sp>
    </p:spTree>
    <p:extLst>
      <p:ext uri="{BB962C8B-B14F-4D97-AF65-F5344CB8AC3E}">
        <p14:creationId xmlns:p14="http://schemas.microsoft.com/office/powerpoint/2010/main" val="3613082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fontScale="85000" lnSpcReduction="20000"/>
          </a:bodyPr>
          <a:lstStyle/>
          <a:p>
            <a:r>
              <a:rPr lang="en-US" dirty="0" smtClean="0"/>
              <a:t>Commitment and consistency</a:t>
            </a:r>
          </a:p>
          <a:p>
            <a:pPr lvl="1"/>
            <a:r>
              <a:rPr lang="en-US" dirty="0" smtClean="0"/>
              <a:t>Take a step in one direction, likely to go on</a:t>
            </a:r>
          </a:p>
          <a:p>
            <a:pPr lvl="1"/>
            <a:r>
              <a:rPr lang="en-US" dirty="0" smtClean="0"/>
              <a:t>If you simply show up to a webinar on grant writing, taking first step</a:t>
            </a:r>
          </a:p>
          <a:p>
            <a:pPr lvl="1"/>
            <a:r>
              <a:rPr lang="en-US" dirty="0" smtClean="0"/>
              <a:t>Don’t take first step, you will be stuck</a:t>
            </a:r>
          </a:p>
          <a:p>
            <a:pPr lvl="1"/>
            <a:r>
              <a:rPr lang="en-US" dirty="0" smtClean="0"/>
              <a:t>Same with reviewers, make first snap </a:t>
            </a:r>
            <a:r>
              <a:rPr lang="en-US" dirty="0" err="1" smtClean="0"/>
              <a:t>judgement</a:t>
            </a:r>
            <a:r>
              <a:rPr lang="en-US" dirty="0" smtClean="0"/>
              <a:t> whether it is interesting or not. Then they will be looking for evidence that supports the first judgment. Further they go down the path, the more likely they will stick with those impressions. </a:t>
            </a:r>
          </a:p>
          <a:p>
            <a:r>
              <a:rPr lang="en-US" dirty="0" smtClean="0"/>
              <a:t>First part of grant proposal must be very interesting, compelling, consistent. Specific aims must do all this</a:t>
            </a:r>
          </a:p>
        </p:txBody>
      </p:sp>
    </p:spTree>
    <p:extLst>
      <p:ext uri="{BB962C8B-B14F-4D97-AF65-F5344CB8AC3E}">
        <p14:creationId xmlns:p14="http://schemas.microsoft.com/office/powerpoint/2010/main" val="16449431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endParaRPr lang="en-US" sz="3200" dirty="0"/>
          </a:p>
        </p:txBody>
      </p:sp>
      <p:sp>
        <p:nvSpPr>
          <p:cNvPr id="5" name="Content Placeholder 4"/>
          <p:cNvSpPr>
            <a:spLocks noGrp="1"/>
          </p:cNvSpPr>
          <p:nvPr>
            <p:ph idx="1"/>
          </p:nvPr>
        </p:nvSpPr>
        <p:spPr/>
        <p:txBody>
          <a:bodyPr>
            <a:normAutofit/>
          </a:bodyPr>
          <a:lstStyle/>
          <a:p>
            <a:r>
              <a:rPr lang="en-US" dirty="0" smtClean="0"/>
              <a:t>Take step down path.. answer objections.. then another step… answer objections… repeat</a:t>
            </a:r>
          </a:p>
          <a:p>
            <a:r>
              <a:rPr lang="en-US" dirty="0" smtClean="0"/>
              <a:t>The mind set is first into the rejection category. Very easy to go into this category from mindset that I want to fund</a:t>
            </a:r>
          </a:p>
          <a:p>
            <a:endParaRPr lang="en-US" dirty="0" smtClean="0"/>
          </a:p>
        </p:txBody>
      </p:sp>
    </p:spTree>
    <p:extLst>
      <p:ext uri="{BB962C8B-B14F-4D97-AF65-F5344CB8AC3E}">
        <p14:creationId xmlns:p14="http://schemas.microsoft.com/office/powerpoint/2010/main" val="13333819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dirty="0" smtClean="0"/>
              <a:t>Part III. Educating your reviewer about the value of what you do in your proposal</a:t>
            </a:r>
            <a:endParaRPr lang="en-US" sz="3200" dirty="0"/>
          </a:p>
        </p:txBody>
      </p:sp>
      <p:sp>
        <p:nvSpPr>
          <p:cNvPr id="5" name="Content Placeholder 4"/>
          <p:cNvSpPr>
            <a:spLocks noGrp="1"/>
          </p:cNvSpPr>
          <p:nvPr>
            <p:ph idx="1"/>
          </p:nvPr>
        </p:nvSpPr>
        <p:spPr/>
        <p:txBody>
          <a:bodyPr>
            <a:normAutofit fontScale="92500" lnSpcReduction="20000"/>
          </a:bodyPr>
          <a:lstStyle/>
          <a:p>
            <a:r>
              <a:rPr lang="en-US" dirty="0" smtClean="0"/>
              <a:t>This is the key. Covers everything about </a:t>
            </a:r>
          </a:p>
          <a:p>
            <a:r>
              <a:rPr lang="en-US" dirty="0" smtClean="0"/>
              <a:t>So which title do you remember (the title or how I greedily sucked grants …etc.)</a:t>
            </a:r>
          </a:p>
          <a:p>
            <a:r>
              <a:rPr lang="en-US" dirty="0" smtClean="0"/>
              <a:t>Why is 2</a:t>
            </a:r>
            <a:r>
              <a:rPr lang="en-US" baseline="30000" dirty="0" smtClean="0"/>
              <a:t>nd</a:t>
            </a:r>
            <a:r>
              <a:rPr lang="en-US" dirty="0" smtClean="0"/>
              <a:t> title more compelling, remember? Always remember things we have an emotional response to much more than no emotion (emotion could be good or bad)</a:t>
            </a:r>
          </a:p>
          <a:p>
            <a:r>
              <a:rPr lang="en-US" dirty="0" smtClean="0"/>
              <a:t>Scientific information </a:t>
            </a:r>
            <a:r>
              <a:rPr lang="en-US" b="1" dirty="0" smtClean="0"/>
              <a:t>does not </a:t>
            </a:r>
            <a:r>
              <a:rPr lang="en-US" dirty="0" smtClean="0"/>
              <a:t>generate emotion</a:t>
            </a:r>
          </a:p>
          <a:p>
            <a:pPr lvl="1"/>
            <a:r>
              <a:rPr lang="en-US" dirty="0" smtClean="0"/>
              <a:t>Packing info at the right time is key; don’t just pile as much info in as possible thinking that would be the compelling story. It </a:t>
            </a:r>
            <a:r>
              <a:rPr lang="en-US" dirty="0" err="1" smtClean="0"/>
              <a:t>isnt</a:t>
            </a:r>
            <a:endParaRPr lang="en-US" dirty="0" smtClean="0"/>
          </a:p>
          <a:p>
            <a:endParaRPr lang="en-US" dirty="0" smtClean="0"/>
          </a:p>
        </p:txBody>
      </p:sp>
    </p:spTree>
    <p:extLst>
      <p:ext uri="{BB962C8B-B14F-4D97-AF65-F5344CB8AC3E}">
        <p14:creationId xmlns:p14="http://schemas.microsoft.com/office/powerpoint/2010/main" val="31467540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91</TotalTime>
  <Words>997</Words>
  <Application>Microsoft Office PowerPoint</Application>
  <PresentationFormat>On-screen Show (4:3)</PresentationFormat>
  <Paragraphs>84</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Why marketing is education. (And how to use that in your grants to make them far more compelling)</vt:lpstr>
      <vt:lpstr>The benefits of learning this stuff more deeply (pay attention today)</vt:lpstr>
      <vt:lpstr>Part 1. California Experience</vt:lpstr>
      <vt:lpstr>Part 1. California Experience</vt:lpstr>
      <vt:lpstr>Part II. Why I don’t offer recording of Webinars (and what this has to do with your grants)</vt:lpstr>
      <vt:lpstr>PowerPoint Presentation</vt:lpstr>
      <vt:lpstr>PowerPoint Presentation</vt:lpstr>
      <vt:lpstr>PowerPoint Presentation</vt:lpstr>
      <vt:lpstr>Part III. Educating your reviewer about the value of what you do in your proposal</vt:lpstr>
      <vt:lpstr>Part III. Educating your reviewer about the value of what you do in your proposal</vt:lpstr>
      <vt:lpstr>Push learning </vt:lpstr>
      <vt:lpstr>Pull Mode of Educating</vt:lpstr>
      <vt:lpstr>Educating the Reviewer</vt:lpstr>
      <vt:lpstr>Value to the Proposal</vt:lpstr>
      <vt:lpstr>PowerPoint Presentation</vt:lpstr>
      <vt:lpstr>Mentoring Value</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Why marketing is education. (And how to use that in your grants to make them far more compelling)</dc:title>
  <dc:creator>Conrad Monson</dc:creator>
  <cp:lastModifiedBy>Conrad Monson</cp:lastModifiedBy>
  <cp:revision>10</cp:revision>
  <dcterms:created xsi:type="dcterms:W3CDTF">2012-09-26T22:02:49Z</dcterms:created>
  <dcterms:modified xsi:type="dcterms:W3CDTF">2013-01-17T21:37:44Z</dcterms:modified>
</cp:coreProperties>
</file>