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0"/>
  </p:notesMasterIdLst>
  <p:sldIdLst>
    <p:sldId id="286" r:id="rId5"/>
    <p:sldId id="318" r:id="rId6"/>
    <p:sldId id="294" r:id="rId7"/>
    <p:sldId id="258" r:id="rId8"/>
    <p:sldId id="295" r:id="rId9"/>
    <p:sldId id="317" r:id="rId10"/>
    <p:sldId id="267" r:id="rId11"/>
    <p:sldId id="423" r:id="rId12"/>
    <p:sldId id="424" r:id="rId13"/>
    <p:sldId id="319" r:id="rId14"/>
    <p:sldId id="320" r:id="rId15"/>
    <p:sldId id="336" r:id="rId16"/>
    <p:sldId id="338" r:id="rId17"/>
    <p:sldId id="337" r:id="rId18"/>
    <p:sldId id="339" r:id="rId19"/>
    <p:sldId id="343" r:id="rId20"/>
    <p:sldId id="321" r:id="rId21"/>
    <p:sldId id="322" r:id="rId22"/>
    <p:sldId id="323" r:id="rId23"/>
    <p:sldId id="378" r:id="rId24"/>
    <p:sldId id="427" r:id="rId25"/>
    <p:sldId id="328" r:id="rId26"/>
    <p:sldId id="428" r:id="rId27"/>
    <p:sldId id="330" r:id="rId28"/>
    <p:sldId id="376" r:id="rId29"/>
    <p:sldId id="329" r:id="rId30"/>
    <p:sldId id="332" r:id="rId31"/>
    <p:sldId id="334" r:id="rId32"/>
    <p:sldId id="377" r:id="rId33"/>
    <p:sldId id="344" r:id="rId34"/>
    <p:sldId id="429" r:id="rId35"/>
    <p:sldId id="364" r:id="rId36"/>
    <p:sldId id="355" r:id="rId37"/>
    <p:sldId id="325" r:id="rId38"/>
    <p:sldId id="356" r:id="rId39"/>
    <p:sldId id="357" r:id="rId40"/>
    <p:sldId id="358" r:id="rId41"/>
    <p:sldId id="359" r:id="rId42"/>
    <p:sldId id="361" r:id="rId43"/>
    <p:sldId id="299" r:id="rId44"/>
    <p:sldId id="360" r:id="rId45"/>
    <p:sldId id="365" r:id="rId46"/>
    <p:sldId id="366" r:id="rId47"/>
    <p:sldId id="370" r:id="rId48"/>
    <p:sldId id="362" r:id="rId49"/>
    <p:sldId id="369" r:id="rId50"/>
    <p:sldId id="373" r:id="rId51"/>
    <p:sldId id="410" r:id="rId52"/>
    <p:sldId id="418" r:id="rId53"/>
    <p:sldId id="430" r:id="rId54"/>
    <p:sldId id="346" r:id="rId55"/>
    <p:sldId id="379" r:id="rId56"/>
    <p:sldId id="335" r:id="rId57"/>
    <p:sldId id="350" r:id="rId58"/>
    <p:sldId id="411" r:id="rId59"/>
    <p:sldId id="416" r:id="rId60"/>
    <p:sldId id="417" r:id="rId61"/>
    <p:sldId id="390" r:id="rId62"/>
    <p:sldId id="407" r:id="rId63"/>
    <p:sldId id="406" r:id="rId64"/>
    <p:sldId id="419" r:id="rId65"/>
    <p:sldId id="266" r:id="rId66"/>
    <p:sldId id="421" r:id="rId67"/>
    <p:sldId id="388" r:id="rId68"/>
    <p:sldId id="389" r:id="rId69"/>
    <p:sldId id="425" r:id="rId70"/>
    <p:sldId id="392" r:id="rId71"/>
    <p:sldId id="397" r:id="rId72"/>
    <p:sldId id="398" r:id="rId73"/>
    <p:sldId id="399" r:id="rId74"/>
    <p:sldId id="400" r:id="rId75"/>
    <p:sldId id="401" r:id="rId76"/>
    <p:sldId id="402" r:id="rId77"/>
    <p:sldId id="403" r:id="rId78"/>
    <p:sldId id="426"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76" userDrawn="1">
          <p15:clr>
            <a:srgbClr val="A4A3A4"/>
          </p15:clr>
        </p15:guide>
        <p15:guide id="2" pos="7272" userDrawn="1">
          <p15:clr>
            <a:srgbClr val="A4A3A4"/>
          </p15:clr>
        </p15:guide>
        <p15:guide id="3" orient="horz" pos="2260" userDrawn="1">
          <p15:clr>
            <a:srgbClr val="A4A3A4"/>
          </p15:clr>
        </p15:guide>
        <p15:guide id="4" pos="5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5" autoAdjust="0"/>
    <p:restoredTop sz="77855" autoAdjust="0"/>
  </p:normalViewPr>
  <p:slideViewPr>
    <p:cSldViewPr snapToGrid="0">
      <p:cViewPr varScale="1">
        <p:scale>
          <a:sx n="90" d="100"/>
          <a:sy n="90" d="100"/>
        </p:scale>
        <p:origin x="1482" y="78"/>
      </p:cViewPr>
      <p:guideLst>
        <p:guide orient="horz" pos="3576"/>
        <p:guide pos="7272"/>
        <p:guide orient="horz" pos="2260"/>
        <p:guide pos="576"/>
      </p:guideLst>
    </p:cSldViewPr>
  </p:slideViewPr>
  <p:notesTextViewPr>
    <p:cViewPr>
      <p:scale>
        <a:sx n="1" d="1"/>
        <a:sy n="1" d="1"/>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iagrams/_rels/data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6F2A3F-B899-4265-975C-24C2041B18F0}" type="doc">
      <dgm:prSet loTypeId="urn:microsoft.com/office/officeart/2005/8/layout/pList1" loCatId="picture" qsTypeId="urn:microsoft.com/office/officeart/2005/8/quickstyle/simple1" qsCatId="simple" csTypeId="urn:microsoft.com/office/officeart/2005/8/colors/accent1_2" csCatId="accent1" phldr="1"/>
      <dgm:spPr/>
      <dgm:t>
        <a:bodyPr/>
        <a:lstStyle/>
        <a:p>
          <a:endParaRPr lang="en-US"/>
        </a:p>
      </dgm:t>
    </dgm:pt>
    <dgm:pt modelId="{9C3EE5CD-8EA7-4329-B4E8-5B8BDF0A564B}">
      <dgm:prSet phldrT="[Text]"/>
      <dgm:spPr/>
      <dgm:t>
        <a:bodyPr/>
        <a:lstStyle/>
        <a:p>
          <a:r>
            <a:rPr lang="en-US" b="1" dirty="0">
              <a:solidFill>
                <a:schemeClr val="bg1"/>
              </a:solidFill>
            </a:rPr>
            <a:t>Biological Sciences</a:t>
          </a:r>
        </a:p>
      </dgm:t>
    </dgm:pt>
    <dgm:pt modelId="{95412072-2AB0-4F58-B358-EF4679ED220D}" type="parTrans" cxnId="{FE926BB2-B92D-4809-8244-9D647AA4458D}">
      <dgm:prSet/>
      <dgm:spPr/>
      <dgm:t>
        <a:bodyPr/>
        <a:lstStyle/>
        <a:p>
          <a:endParaRPr lang="en-US"/>
        </a:p>
      </dgm:t>
    </dgm:pt>
    <dgm:pt modelId="{46927767-C9EA-4A03-AD10-0C40287915FC}" type="sibTrans" cxnId="{FE926BB2-B92D-4809-8244-9D647AA4458D}">
      <dgm:prSet/>
      <dgm:spPr/>
      <dgm:t>
        <a:bodyPr/>
        <a:lstStyle/>
        <a:p>
          <a:endParaRPr lang="en-US"/>
        </a:p>
      </dgm:t>
    </dgm:pt>
    <dgm:pt modelId="{F69A4717-E385-4A94-9BD6-598AC3E246CB}">
      <dgm:prSet phldrT="[Text]"/>
      <dgm:spPr/>
      <dgm:t>
        <a:bodyPr/>
        <a:lstStyle/>
        <a:p>
          <a:r>
            <a:rPr lang="en-US" b="1" spc="-30" dirty="0">
              <a:solidFill>
                <a:schemeClr val="bg1"/>
              </a:solidFill>
              <a:latin typeface="Calibri"/>
              <a:cs typeface="Calibri"/>
            </a:rPr>
            <a:t>E</a:t>
          </a:r>
          <a:r>
            <a:rPr lang="en-US" b="1" dirty="0">
              <a:solidFill>
                <a:schemeClr val="bg1"/>
              </a:solidFill>
              <a:latin typeface="Calibri"/>
              <a:cs typeface="Calibri"/>
            </a:rPr>
            <a:t>du</a:t>
          </a:r>
          <a:r>
            <a:rPr lang="en-US" b="1" spc="-20" dirty="0">
              <a:solidFill>
                <a:schemeClr val="bg1"/>
              </a:solidFill>
              <a:latin typeface="Calibri"/>
              <a:cs typeface="Calibri"/>
            </a:rPr>
            <a:t>c</a:t>
          </a:r>
          <a:r>
            <a:rPr lang="en-US" b="1" spc="-10" dirty="0">
              <a:solidFill>
                <a:schemeClr val="bg1"/>
              </a:solidFill>
              <a:latin typeface="Calibri"/>
              <a:cs typeface="Calibri"/>
            </a:rPr>
            <a:t>a</a:t>
          </a:r>
          <a:r>
            <a:rPr lang="en-US" b="1" spc="-5" dirty="0">
              <a:solidFill>
                <a:schemeClr val="bg1"/>
              </a:solidFill>
              <a:latin typeface="Calibri"/>
              <a:cs typeface="Calibri"/>
            </a:rPr>
            <a:t>t</a:t>
          </a:r>
          <a:r>
            <a:rPr lang="en-US" b="1" dirty="0">
              <a:solidFill>
                <a:schemeClr val="bg1"/>
              </a:solidFill>
              <a:latin typeface="Calibri"/>
              <a:cs typeface="Calibri"/>
            </a:rPr>
            <a:t>ion</a:t>
          </a:r>
          <a:r>
            <a:rPr lang="en-US" b="1" spc="-40" dirty="0">
              <a:solidFill>
                <a:schemeClr val="bg1"/>
              </a:solidFill>
              <a:latin typeface="Calibri"/>
              <a:cs typeface="Calibri"/>
            </a:rPr>
            <a:t> </a:t>
          </a:r>
          <a:r>
            <a:rPr lang="en-US" b="1" dirty="0">
              <a:solidFill>
                <a:schemeClr val="bg1"/>
              </a:solidFill>
              <a:latin typeface="Calibri"/>
              <a:cs typeface="Calibri"/>
            </a:rPr>
            <a:t>&amp; </a:t>
          </a:r>
          <a:r>
            <a:rPr lang="en-US" b="1" spc="-5" dirty="0">
              <a:solidFill>
                <a:schemeClr val="bg1"/>
              </a:solidFill>
              <a:latin typeface="Calibri"/>
              <a:cs typeface="Calibri"/>
            </a:rPr>
            <a:t>H</a:t>
          </a:r>
          <a:r>
            <a:rPr lang="en-US" b="1" dirty="0">
              <a:solidFill>
                <a:schemeClr val="bg1"/>
              </a:solidFill>
              <a:latin typeface="Calibri"/>
              <a:cs typeface="Calibri"/>
            </a:rPr>
            <a:t>uman</a:t>
          </a:r>
          <a:r>
            <a:rPr lang="en-US" b="1" spc="-25" dirty="0">
              <a:solidFill>
                <a:schemeClr val="bg1"/>
              </a:solidFill>
              <a:latin typeface="Calibri"/>
              <a:cs typeface="Calibri"/>
            </a:rPr>
            <a:t> </a:t>
          </a:r>
          <a:r>
            <a:rPr lang="en-US" b="1" spc="-20" dirty="0">
              <a:solidFill>
                <a:schemeClr val="bg1"/>
              </a:solidFill>
              <a:latin typeface="Calibri"/>
              <a:cs typeface="Calibri"/>
            </a:rPr>
            <a:t>R</a:t>
          </a:r>
          <a:r>
            <a:rPr lang="en-US" b="1" dirty="0">
              <a:solidFill>
                <a:schemeClr val="bg1"/>
              </a:solidFill>
              <a:latin typeface="Calibri"/>
              <a:cs typeface="Calibri"/>
            </a:rPr>
            <a:t>e</a:t>
          </a:r>
          <a:r>
            <a:rPr lang="en-US" b="1" spc="-5" dirty="0">
              <a:solidFill>
                <a:schemeClr val="bg1"/>
              </a:solidFill>
              <a:latin typeface="Calibri"/>
              <a:cs typeface="Calibri"/>
            </a:rPr>
            <a:t>s</a:t>
          </a:r>
          <a:r>
            <a:rPr lang="en-US" b="1" dirty="0">
              <a:solidFill>
                <a:schemeClr val="bg1"/>
              </a:solidFill>
              <a:latin typeface="Calibri"/>
              <a:cs typeface="Calibri"/>
            </a:rPr>
            <a:t>ou</a:t>
          </a:r>
          <a:r>
            <a:rPr lang="en-US" b="1" spc="-30" dirty="0">
              <a:solidFill>
                <a:schemeClr val="bg1"/>
              </a:solidFill>
              <a:latin typeface="Calibri"/>
              <a:cs typeface="Calibri"/>
            </a:rPr>
            <a:t>r</a:t>
          </a:r>
          <a:r>
            <a:rPr lang="en-US" b="1" spc="-5" dirty="0">
              <a:solidFill>
                <a:schemeClr val="bg1"/>
              </a:solidFill>
              <a:latin typeface="Calibri"/>
              <a:cs typeface="Calibri"/>
            </a:rPr>
            <a:t>c</a:t>
          </a:r>
          <a:r>
            <a:rPr lang="en-US" b="1" spc="-15" dirty="0">
              <a:solidFill>
                <a:schemeClr val="bg1"/>
              </a:solidFill>
              <a:latin typeface="Calibri"/>
              <a:cs typeface="Calibri"/>
            </a:rPr>
            <a:t>e</a:t>
          </a:r>
          <a:r>
            <a:rPr lang="en-US" b="1" dirty="0">
              <a:solidFill>
                <a:schemeClr val="bg1"/>
              </a:solidFill>
              <a:latin typeface="Calibri"/>
              <a:cs typeface="Calibri"/>
            </a:rPr>
            <a:t>s</a:t>
          </a:r>
          <a:endParaRPr lang="en-US" dirty="0">
            <a:solidFill>
              <a:schemeClr val="bg1"/>
            </a:solidFill>
          </a:endParaRPr>
        </a:p>
      </dgm:t>
    </dgm:pt>
    <dgm:pt modelId="{2BBA24CB-63C7-4E2C-AF46-F75D5C6E32C5}" type="parTrans" cxnId="{8DAA22CA-B045-434C-ABEF-58B8861CF772}">
      <dgm:prSet/>
      <dgm:spPr/>
      <dgm:t>
        <a:bodyPr/>
        <a:lstStyle/>
        <a:p>
          <a:endParaRPr lang="en-US"/>
        </a:p>
      </dgm:t>
    </dgm:pt>
    <dgm:pt modelId="{E3A6F5C1-7E2A-4F7C-A80B-331C5667AFB1}" type="sibTrans" cxnId="{8DAA22CA-B045-434C-ABEF-58B8861CF772}">
      <dgm:prSet/>
      <dgm:spPr/>
      <dgm:t>
        <a:bodyPr/>
        <a:lstStyle/>
        <a:p>
          <a:endParaRPr lang="en-US"/>
        </a:p>
      </dgm:t>
    </dgm:pt>
    <dgm:pt modelId="{B965F06F-FC70-41A1-91D1-2DD12066C768}">
      <dgm:prSet phldrT="[Text]"/>
      <dgm:spPr/>
      <dgm:t>
        <a:bodyPr/>
        <a:lstStyle/>
        <a:p>
          <a:r>
            <a:rPr lang="en-US" b="1" spc="-5" dirty="0">
              <a:solidFill>
                <a:schemeClr val="bg1"/>
              </a:solidFill>
              <a:latin typeface="Calibri"/>
              <a:cs typeface="Calibri"/>
            </a:rPr>
            <a:t>S</a:t>
          </a:r>
          <a:r>
            <a:rPr lang="en-US" b="1" dirty="0">
              <a:solidFill>
                <a:schemeClr val="bg1"/>
              </a:solidFill>
              <a:latin typeface="Calibri"/>
              <a:cs typeface="Calibri"/>
            </a:rPr>
            <a:t>o</a:t>
          </a:r>
          <a:r>
            <a:rPr lang="en-US" b="1" spc="-5" dirty="0">
              <a:solidFill>
                <a:schemeClr val="bg1"/>
              </a:solidFill>
              <a:latin typeface="Calibri"/>
              <a:cs typeface="Calibri"/>
            </a:rPr>
            <a:t>c</a:t>
          </a:r>
          <a:r>
            <a:rPr lang="en-US" b="1" dirty="0">
              <a:solidFill>
                <a:schemeClr val="bg1"/>
              </a:solidFill>
              <a:latin typeface="Calibri"/>
              <a:cs typeface="Calibri"/>
            </a:rPr>
            <a:t>ial,</a:t>
          </a:r>
          <a:r>
            <a:rPr lang="en-US" b="1" spc="-20" dirty="0">
              <a:solidFill>
                <a:schemeClr val="bg1"/>
              </a:solidFill>
              <a:latin typeface="Calibri"/>
              <a:cs typeface="Calibri"/>
            </a:rPr>
            <a:t> </a:t>
          </a:r>
          <a:r>
            <a:rPr lang="en-US" b="1" spc="-5" dirty="0">
              <a:solidFill>
                <a:schemeClr val="bg1"/>
              </a:solidFill>
              <a:latin typeface="Calibri"/>
              <a:cs typeface="Calibri"/>
            </a:rPr>
            <a:t>B</a:t>
          </a:r>
          <a:r>
            <a:rPr lang="en-US" b="1" dirty="0">
              <a:solidFill>
                <a:schemeClr val="bg1"/>
              </a:solidFill>
              <a:latin typeface="Calibri"/>
              <a:cs typeface="Calibri"/>
            </a:rPr>
            <a:t>eh</a:t>
          </a:r>
          <a:r>
            <a:rPr lang="en-US" b="1" spc="-25" dirty="0">
              <a:solidFill>
                <a:schemeClr val="bg1"/>
              </a:solidFill>
              <a:latin typeface="Calibri"/>
              <a:cs typeface="Calibri"/>
            </a:rPr>
            <a:t>a</a:t>
          </a:r>
          <a:r>
            <a:rPr lang="en-US" b="1" spc="-10" dirty="0">
              <a:solidFill>
                <a:schemeClr val="bg1"/>
              </a:solidFill>
              <a:latin typeface="Calibri"/>
              <a:cs typeface="Calibri"/>
            </a:rPr>
            <a:t>v</a:t>
          </a:r>
          <a:r>
            <a:rPr lang="en-US" b="1" dirty="0">
              <a:solidFill>
                <a:schemeClr val="bg1"/>
              </a:solidFill>
              <a:latin typeface="Calibri"/>
              <a:cs typeface="Calibri"/>
            </a:rPr>
            <a:t>io</a:t>
          </a:r>
          <a:r>
            <a:rPr lang="en-US" b="1" spc="-30" dirty="0">
              <a:solidFill>
                <a:schemeClr val="bg1"/>
              </a:solidFill>
              <a:latin typeface="Calibri"/>
              <a:cs typeface="Calibri"/>
            </a:rPr>
            <a:t>r</a:t>
          </a:r>
          <a:r>
            <a:rPr lang="en-US" b="1" dirty="0">
              <a:solidFill>
                <a:schemeClr val="bg1"/>
              </a:solidFill>
              <a:latin typeface="Calibri"/>
              <a:cs typeface="Calibri"/>
            </a:rPr>
            <a:t>al &amp;</a:t>
          </a:r>
          <a:r>
            <a:rPr lang="en-US" b="1" spc="-15" dirty="0">
              <a:solidFill>
                <a:schemeClr val="bg1"/>
              </a:solidFill>
              <a:latin typeface="Calibri"/>
              <a:cs typeface="Calibri"/>
            </a:rPr>
            <a:t> E</a:t>
          </a:r>
          <a:r>
            <a:rPr lang="en-US" b="1" spc="-20" dirty="0">
              <a:solidFill>
                <a:schemeClr val="bg1"/>
              </a:solidFill>
              <a:latin typeface="Calibri"/>
              <a:cs typeface="Calibri"/>
            </a:rPr>
            <a:t>c</a:t>
          </a:r>
          <a:r>
            <a:rPr lang="en-US" b="1" dirty="0">
              <a:solidFill>
                <a:schemeClr val="bg1"/>
              </a:solidFill>
              <a:latin typeface="Calibri"/>
              <a:cs typeface="Calibri"/>
            </a:rPr>
            <a:t>onomic </a:t>
          </a:r>
          <a:r>
            <a:rPr lang="en-US" b="1" spc="-5" dirty="0">
              <a:solidFill>
                <a:schemeClr val="bg1"/>
              </a:solidFill>
              <a:latin typeface="Calibri"/>
              <a:cs typeface="Calibri"/>
            </a:rPr>
            <a:t>Sc</a:t>
          </a:r>
          <a:r>
            <a:rPr lang="en-US" b="1" dirty="0">
              <a:solidFill>
                <a:schemeClr val="bg1"/>
              </a:solidFill>
              <a:latin typeface="Calibri"/>
              <a:cs typeface="Calibri"/>
            </a:rPr>
            <a:t>ien</a:t>
          </a:r>
          <a:r>
            <a:rPr lang="en-US" b="1" spc="-5" dirty="0">
              <a:solidFill>
                <a:schemeClr val="bg1"/>
              </a:solidFill>
              <a:latin typeface="Calibri"/>
              <a:cs typeface="Calibri"/>
            </a:rPr>
            <a:t>c</a:t>
          </a:r>
          <a:r>
            <a:rPr lang="en-US" b="1" dirty="0">
              <a:solidFill>
                <a:schemeClr val="bg1"/>
              </a:solidFill>
              <a:latin typeface="Calibri"/>
              <a:cs typeface="Calibri"/>
            </a:rPr>
            <a:t>es (SBE)</a:t>
          </a:r>
          <a:endParaRPr lang="en-US" dirty="0">
            <a:solidFill>
              <a:schemeClr val="bg1"/>
            </a:solidFill>
          </a:endParaRPr>
        </a:p>
      </dgm:t>
    </dgm:pt>
    <dgm:pt modelId="{EB4212A9-AB79-4D2A-8B3D-74E28C48AB52}" type="parTrans" cxnId="{4F193931-B9FC-49A9-8C15-EB86F54A94FD}">
      <dgm:prSet/>
      <dgm:spPr/>
      <dgm:t>
        <a:bodyPr/>
        <a:lstStyle/>
        <a:p>
          <a:endParaRPr lang="en-US"/>
        </a:p>
      </dgm:t>
    </dgm:pt>
    <dgm:pt modelId="{089A055E-3F9A-45D5-A332-73D4962183AD}" type="sibTrans" cxnId="{4F193931-B9FC-49A9-8C15-EB86F54A94FD}">
      <dgm:prSet/>
      <dgm:spPr/>
      <dgm:t>
        <a:bodyPr/>
        <a:lstStyle/>
        <a:p>
          <a:endParaRPr lang="en-US"/>
        </a:p>
      </dgm:t>
    </dgm:pt>
    <dgm:pt modelId="{40CB9D9A-8E4D-46B6-8776-CEA2694CC3D5}">
      <dgm:prSet phldrT="[Text]"/>
      <dgm:spPr/>
      <dgm:t>
        <a:bodyPr/>
        <a:lstStyle/>
        <a:p>
          <a:r>
            <a:rPr lang="en-US" b="1" spc="-5" dirty="0">
              <a:solidFill>
                <a:schemeClr val="bg1"/>
              </a:solidFill>
              <a:latin typeface="Calibri"/>
              <a:cs typeface="Calibri"/>
            </a:rPr>
            <a:t>I</a:t>
          </a:r>
          <a:r>
            <a:rPr lang="en-US" b="1" spc="-10" dirty="0">
              <a:solidFill>
                <a:schemeClr val="bg1"/>
              </a:solidFill>
              <a:latin typeface="Calibri"/>
              <a:cs typeface="Calibri"/>
            </a:rPr>
            <a:t>n</a:t>
          </a:r>
          <a:r>
            <a:rPr lang="en-US" b="1" spc="-15" dirty="0">
              <a:solidFill>
                <a:schemeClr val="bg1"/>
              </a:solidFill>
              <a:latin typeface="Calibri"/>
              <a:cs typeface="Calibri"/>
            </a:rPr>
            <a:t>t</a:t>
          </a:r>
          <a:r>
            <a:rPr lang="en-US" b="1" dirty="0">
              <a:solidFill>
                <a:schemeClr val="bg1"/>
              </a:solidFill>
              <a:latin typeface="Calibri"/>
              <a:cs typeface="Calibri"/>
            </a:rPr>
            <a:t>e</a:t>
          </a:r>
          <a:r>
            <a:rPr lang="en-US" b="1" spc="-5" dirty="0">
              <a:solidFill>
                <a:schemeClr val="bg1"/>
              </a:solidFill>
              <a:latin typeface="Calibri"/>
              <a:cs typeface="Calibri"/>
            </a:rPr>
            <a:t>r</a:t>
          </a:r>
          <a:r>
            <a:rPr lang="en-US" b="1" dirty="0">
              <a:solidFill>
                <a:schemeClr val="bg1"/>
              </a:solidFill>
              <a:latin typeface="Calibri"/>
              <a:cs typeface="Calibri"/>
            </a:rPr>
            <a:t>n</a:t>
          </a:r>
          <a:r>
            <a:rPr lang="en-US" b="1" spc="-25" dirty="0">
              <a:solidFill>
                <a:schemeClr val="bg1"/>
              </a:solidFill>
              <a:latin typeface="Calibri"/>
              <a:cs typeface="Calibri"/>
            </a:rPr>
            <a:t>a</a:t>
          </a:r>
          <a:r>
            <a:rPr lang="en-US" b="1" spc="-5" dirty="0">
              <a:solidFill>
                <a:schemeClr val="bg1"/>
              </a:solidFill>
              <a:latin typeface="Calibri"/>
              <a:cs typeface="Calibri"/>
            </a:rPr>
            <a:t>t</a:t>
          </a:r>
          <a:r>
            <a:rPr lang="en-US" b="1" dirty="0">
              <a:solidFill>
                <a:schemeClr val="bg1"/>
              </a:solidFill>
              <a:latin typeface="Calibri"/>
              <a:cs typeface="Calibri"/>
            </a:rPr>
            <a:t>i</a:t>
          </a:r>
          <a:r>
            <a:rPr lang="en-US" b="1" spc="-10" dirty="0">
              <a:solidFill>
                <a:schemeClr val="bg1"/>
              </a:solidFill>
              <a:latin typeface="Calibri"/>
              <a:cs typeface="Calibri"/>
            </a:rPr>
            <a:t>o</a:t>
          </a:r>
          <a:r>
            <a:rPr lang="en-US" b="1" dirty="0">
              <a:solidFill>
                <a:schemeClr val="bg1"/>
              </a:solidFill>
              <a:latin typeface="Calibri"/>
              <a:cs typeface="Calibri"/>
            </a:rPr>
            <a:t>n</a:t>
          </a:r>
          <a:r>
            <a:rPr lang="en-US" b="1" spc="-10" dirty="0">
              <a:solidFill>
                <a:schemeClr val="bg1"/>
              </a:solidFill>
              <a:latin typeface="Calibri"/>
              <a:cs typeface="Calibri"/>
            </a:rPr>
            <a:t>a</a:t>
          </a:r>
          <a:r>
            <a:rPr lang="en-US" b="1" dirty="0">
              <a:solidFill>
                <a:schemeClr val="bg1"/>
              </a:solidFill>
              <a:latin typeface="Calibri"/>
              <a:cs typeface="Calibri"/>
            </a:rPr>
            <a:t>l </a:t>
          </a:r>
          <a:r>
            <a:rPr lang="en-US" b="1" spc="-5" dirty="0">
              <a:solidFill>
                <a:schemeClr val="bg1"/>
              </a:solidFill>
              <a:latin typeface="Calibri"/>
              <a:cs typeface="Calibri"/>
            </a:rPr>
            <a:t>Sc</a:t>
          </a:r>
          <a:r>
            <a:rPr lang="en-US" b="1" dirty="0">
              <a:solidFill>
                <a:schemeClr val="bg1"/>
              </a:solidFill>
              <a:latin typeface="Calibri"/>
              <a:cs typeface="Calibri"/>
            </a:rPr>
            <a:t>ien</a:t>
          </a:r>
          <a:r>
            <a:rPr lang="en-US" b="1" spc="-5" dirty="0">
              <a:solidFill>
                <a:schemeClr val="bg1"/>
              </a:solidFill>
              <a:latin typeface="Calibri"/>
              <a:cs typeface="Calibri"/>
            </a:rPr>
            <a:t>c</a:t>
          </a:r>
          <a:r>
            <a:rPr lang="en-US" b="1" dirty="0">
              <a:solidFill>
                <a:schemeClr val="bg1"/>
              </a:solidFill>
              <a:latin typeface="Calibri"/>
              <a:cs typeface="Calibri"/>
            </a:rPr>
            <a:t>e a</a:t>
          </a:r>
          <a:r>
            <a:rPr lang="en-US" b="1" spc="5" dirty="0">
              <a:solidFill>
                <a:schemeClr val="bg1"/>
              </a:solidFill>
              <a:latin typeface="Calibri"/>
              <a:cs typeface="Calibri"/>
            </a:rPr>
            <a:t>nd </a:t>
          </a:r>
          <a:r>
            <a:rPr lang="en-US" b="1" spc="-5" dirty="0">
              <a:solidFill>
                <a:schemeClr val="bg1"/>
              </a:solidFill>
              <a:latin typeface="Calibri"/>
              <a:cs typeface="Calibri"/>
            </a:rPr>
            <a:t>E</a:t>
          </a:r>
          <a:r>
            <a:rPr lang="en-US" b="1" dirty="0">
              <a:solidFill>
                <a:schemeClr val="bg1"/>
              </a:solidFill>
              <a:latin typeface="Calibri"/>
              <a:cs typeface="Calibri"/>
            </a:rPr>
            <a:t>n</a:t>
          </a:r>
          <a:r>
            <a:rPr lang="en-US" b="1" spc="5" dirty="0">
              <a:solidFill>
                <a:schemeClr val="bg1"/>
              </a:solidFill>
              <a:latin typeface="Calibri"/>
              <a:cs typeface="Calibri"/>
            </a:rPr>
            <a:t>g</a:t>
          </a:r>
          <a:r>
            <a:rPr lang="en-US" b="1" dirty="0">
              <a:solidFill>
                <a:schemeClr val="bg1"/>
              </a:solidFill>
              <a:latin typeface="Calibri"/>
              <a:cs typeface="Calibri"/>
            </a:rPr>
            <a:t>inee</a:t>
          </a:r>
          <a:r>
            <a:rPr lang="en-US" b="1" spc="-15" dirty="0">
              <a:solidFill>
                <a:schemeClr val="bg1"/>
              </a:solidFill>
              <a:latin typeface="Calibri"/>
              <a:cs typeface="Calibri"/>
            </a:rPr>
            <a:t>r</a:t>
          </a:r>
          <a:r>
            <a:rPr lang="en-US" b="1" dirty="0">
              <a:solidFill>
                <a:schemeClr val="bg1"/>
              </a:solidFill>
              <a:latin typeface="Calibri"/>
              <a:cs typeface="Calibri"/>
            </a:rPr>
            <a:t>ing</a:t>
          </a:r>
          <a:endParaRPr lang="en-US" dirty="0">
            <a:solidFill>
              <a:schemeClr val="bg1"/>
            </a:solidFill>
          </a:endParaRPr>
        </a:p>
      </dgm:t>
    </dgm:pt>
    <dgm:pt modelId="{F278328A-EBFB-4DCB-8DF7-43B4C2323001}" type="parTrans" cxnId="{4E24AE3D-5C39-4B48-97D7-8D86B370C18C}">
      <dgm:prSet/>
      <dgm:spPr/>
      <dgm:t>
        <a:bodyPr/>
        <a:lstStyle/>
        <a:p>
          <a:endParaRPr lang="en-US"/>
        </a:p>
      </dgm:t>
    </dgm:pt>
    <dgm:pt modelId="{6B07B540-FBFC-4B39-9E7E-98AF3B388834}" type="sibTrans" cxnId="{4E24AE3D-5C39-4B48-97D7-8D86B370C18C}">
      <dgm:prSet/>
      <dgm:spPr/>
      <dgm:t>
        <a:bodyPr/>
        <a:lstStyle/>
        <a:p>
          <a:endParaRPr lang="en-US"/>
        </a:p>
      </dgm:t>
    </dgm:pt>
    <dgm:pt modelId="{6A81E4E5-F958-4588-BBD1-6F8BF4FFB920}">
      <dgm:prSet/>
      <dgm:spPr/>
      <dgm:t>
        <a:bodyPr/>
        <a:lstStyle/>
        <a:p>
          <a:r>
            <a:rPr lang="en-US" b="1" dirty="0">
              <a:solidFill>
                <a:schemeClr val="bg1"/>
              </a:solidFill>
            </a:rPr>
            <a:t>Engineering</a:t>
          </a:r>
        </a:p>
      </dgm:t>
    </dgm:pt>
    <dgm:pt modelId="{BB70C5E4-4ADC-427E-A50D-9E81B4B8BC86}" type="parTrans" cxnId="{FA424CD9-8EF1-4752-9410-DAD208C8D90D}">
      <dgm:prSet/>
      <dgm:spPr/>
      <dgm:t>
        <a:bodyPr/>
        <a:lstStyle/>
        <a:p>
          <a:endParaRPr lang="en-US"/>
        </a:p>
      </dgm:t>
    </dgm:pt>
    <dgm:pt modelId="{15E59832-0E3B-4937-832D-ABE3371E5CB7}" type="sibTrans" cxnId="{FA424CD9-8EF1-4752-9410-DAD208C8D90D}">
      <dgm:prSet/>
      <dgm:spPr/>
      <dgm:t>
        <a:bodyPr/>
        <a:lstStyle/>
        <a:p>
          <a:endParaRPr lang="en-US"/>
        </a:p>
      </dgm:t>
    </dgm:pt>
    <dgm:pt modelId="{2072C457-63F3-46FB-89D6-CD4BEB251456}">
      <dgm:prSet/>
      <dgm:spPr/>
      <dgm:t>
        <a:bodyPr/>
        <a:lstStyle/>
        <a:p>
          <a:r>
            <a:rPr lang="en-US" b="1" dirty="0">
              <a:solidFill>
                <a:schemeClr val="bg1"/>
              </a:solidFill>
            </a:rPr>
            <a:t>Mathematical &amp; Physical Sciences</a:t>
          </a:r>
        </a:p>
      </dgm:t>
    </dgm:pt>
    <dgm:pt modelId="{DD789777-03A3-42F9-9537-DE118568DEDC}" type="parTrans" cxnId="{A3A51C02-DFA7-4C4B-9CA1-5A54EBA4B6F6}">
      <dgm:prSet/>
      <dgm:spPr/>
      <dgm:t>
        <a:bodyPr/>
        <a:lstStyle/>
        <a:p>
          <a:endParaRPr lang="en-US"/>
        </a:p>
      </dgm:t>
    </dgm:pt>
    <dgm:pt modelId="{5DED9842-76E0-4E91-BFFA-6ADDC349FCEB}" type="sibTrans" cxnId="{A3A51C02-DFA7-4C4B-9CA1-5A54EBA4B6F6}">
      <dgm:prSet/>
      <dgm:spPr/>
      <dgm:t>
        <a:bodyPr/>
        <a:lstStyle/>
        <a:p>
          <a:endParaRPr lang="en-US"/>
        </a:p>
      </dgm:t>
    </dgm:pt>
    <dgm:pt modelId="{6F4957BB-2217-4793-945B-25C796BA9142}">
      <dgm:prSet/>
      <dgm:spPr/>
      <dgm:t>
        <a:bodyPr/>
        <a:lstStyle/>
        <a:p>
          <a:r>
            <a:rPr lang="en-US" b="1" dirty="0">
              <a:solidFill>
                <a:schemeClr val="bg1"/>
              </a:solidFill>
              <a:latin typeface="Calibri"/>
              <a:cs typeface="Calibri"/>
            </a:rPr>
            <a:t>Compu</a:t>
          </a:r>
          <a:r>
            <a:rPr lang="en-US" b="1" spc="-30" dirty="0">
              <a:solidFill>
                <a:schemeClr val="bg1"/>
              </a:solidFill>
              <a:latin typeface="Calibri"/>
              <a:cs typeface="Calibri"/>
            </a:rPr>
            <a:t>t</a:t>
          </a:r>
          <a:r>
            <a:rPr lang="en-US" b="1" dirty="0">
              <a:solidFill>
                <a:schemeClr val="bg1"/>
              </a:solidFill>
              <a:latin typeface="Calibri"/>
              <a:cs typeface="Calibri"/>
            </a:rPr>
            <a:t>er</a:t>
          </a:r>
          <a:r>
            <a:rPr lang="en-US" b="1" spc="-55" dirty="0">
              <a:solidFill>
                <a:schemeClr val="bg1"/>
              </a:solidFill>
              <a:latin typeface="Calibri"/>
              <a:cs typeface="Calibri"/>
            </a:rPr>
            <a:t> </a:t>
          </a:r>
          <a:r>
            <a:rPr lang="en-US" b="1" dirty="0">
              <a:solidFill>
                <a:schemeClr val="bg1"/>
              </a:solidFill>
              <a:latin typeface="Calibri"/>
              <a:cs typeface="Calibri"/>
            </a:rPr>
            <a:t>&amp; </a:t>
          </a:r>
          <a:r>
            <a:rPr lang="en-US" b="1" spc="-5" dirty="0">
              <a:solidFill>
                <a:schemeClr val="bg1"/>
              </a:solidFill>
              <a:latin typeface="Calibri"/>
              <a:cs typeface="Calibri"/>
            </a:rPr>
            <a:t>I</a:t>
          </a:r>
          <a:r>
            <a:rPr lang="en-US" b="1" spc="-10" dirty="0">
              <a:solidFill>
                <a:schemeClr val="bg1"/>
              </a:solidFill>
              <a:latin typeface="Calibri"/>
              <a:cs typeface="Calibri"/>
            </a:rPr>
            <a:t>n</a:t>
          </a:r>
          <a:r>
            <a:rPr lang="en-US" b="1" spc="-25" dirty="0">
              <a:solidFill>
                <a:schemeClr val="bg1"/>
              </a:solidFill>
              <a:latin typeface="Calibri"/>
              <a:cs typeface="Calibri"/>
            </a:rPr>
            <a:t>f</a:t>
          </a:r>
          <a:r>
            <a:rPr lang="en-US" b="1" dirty="0">
              <a:solidFill>
                <a:schemeClr val="bg1"/>
              </a:solidFill>
              <a:latin typeface="Calibri"/>
              <a:cs typeface="Calibri"/>
            </a:rPr>
            <a:t>o</a:t>
          </a:r>
          <a:r>
            <a:rPr lang="en-US" b="1" spc="-5" dirty="0">
              <a:solidFill>
                <a:schemeClr val="bg1"/>
              </a:solidFill>
              <a:latin typeface="Calibri"/>
              <a:cs typeface="Calibri"/>
            </a:rPr>
            <a:t>r</a:t>
          </a:r>
          <a:r>
            <a:rPr lang="en-US" b="1" dirty="0">
              <a:solidFill>
                <a:schemeClr val="bg1"/>
              </a:solidFill>
              <a:latin typeface="Calibri"/>
              <a:cs typeface="Calibri"/>
            </a:rPr>
            <a:t>m</a:t>
          </a:r>
          <a:r>
            <a:rPr lang="en-US" b="1" spc="-10" dirty="0">
              <a:solidFill>
                <a:schemeClr val="bg1"/>
              </a:solidFill>
              <a:latin typeface="Calibri"/>
              <a:cs typeface="Calibri"/>
            </a:rPr>
            <a:t>a</a:t>
          </a:r>
          <a:r>
            <a:rPr lang="en-US" b="1" spc="-5" dirty="0">
              <a:solidFill>
                <a:schemeClr val="bg1"/>
              </a:solidFill>
              <a:latin typeface="Calibri"/>
              <a:cs typeface="Calibri"/>
            </a:rPr>
            <a:t>t</a:t>
          </a:r>
          <a:r>
            <a:rPr lang="en-US" b="1" dirty="0">
              <a:solidFill>
                <a:schemeClr val="bg1"/>
              </a:solidFill>
              <a:latin typeface="Calibri"/>
              <a:cs typeface="Calibri"/>
            </a:rPr>
            <a:t>ion </a:t>
          </a:r>
          <a:r>
            <a:rPr lang="en-US" b="1" spc="-5" dirty="0">
              <a:solidFill>
                <a:schemeClr val="bg1"/>
              </a:solidFill>
              <a:latin typeface="Calibri"/>
              <a:cs typeface="Calibri"/>
            </a:rPr>
            <a:t>Sc</a:t>
          </a:r>
          <a:r>
            <a:rPr lang="en-US" b="1" dirty="0">
              <a:solidFill>
                <a:schemeClr val="bg1"/>
              </a:solidFill>
              <a:latin typeface="Calibri"/>
              <a:cs typeface="Calibri"/>
            </a:rPr>
            <a:t>ien</a:t>
          </a:r>
          <a:r>
            <a:rPr lang="en-US" b="1" spc="-5" dirty="0">
              <a:solidFill>
                <a:schemeClr val="bg1"/>
              </a:solidFill>
              <a:latin typeface="Calibri"/>
              <a:cs typeface="Calibri"/>
            </a:rPr>
            <a:t>c</a:t>
          </a:r>
          <a:r>
            <a:rPr lang="en-US" b="1" dirty="0">
              <a:solidFill>
                <a:schemeClr val="bg1"/>
              </a:solidFill>
              <a:latin typeface="Calibri"/>
              <a:cs typeface="Calibri"/>
            </a:rPr>
            <a:t>e</a:t>
          </a:r>
          <a:r>
            <a:rPr lang="en-US" b="1" spc="-30" dirty="0">
              <a:solidFill>
                <a:schemeClr val="bg1"/>
              </a:solidFill>
              <a:latin typeface="Calibri"/>
              <a:cs typeface="Calibri"/>
            </a:rPr>
            <a:t> </a:t>
          </a:r>
          <a:r>
            <a:rPr lang="en-US" b="1" dirty="0">
              <a:solidFill>
                <a:schemeClr val="bg1"/>
              </a:solidFill>
              <a:latin typeface="Calibri"/>
              <a:cs typeface="Calibri"/>
            </a:rPr>
            <a:t>&amp; </a:t>
          </a:r>
          <a:r>
            <a:rPr lang="en-US" b="1" spc="-5" dirty="0">
              <a:solidFill>
                <a:schemeClr val="bg1"/>
              </a:solidFill>
              <a:latin typeface="Calibri"/>
              <a:cs typeface="Calibri"/>
            </a:rPr>
            <a:t>E</a:t>
          </a:r>
          <a:r>
            <a:rPr lang="en-US" b="1" dirty="0">
              <a:solidFill>
                <a:schemeClr val="bg1"/>
              </a:solidFill>
              <a:latin typeface="Calibri"/>
              <a:cs typeface="Calibri"/>
            </a:rPr>
            <a:t>n</a:t>
          </a:r>
          <a:r>
            <a:rPr lang="en-US" b="1" spc="5" dirty="0">
              <a:solidFill>
                <a:schemeClr val="bg1"/>
              </a:solidFill>
              <a:latin typeface="Calibri"/>
              <a:cs typeface="Calibri"/>
            </a:rPr>
            <a:t>g</a:t>
          </a:r>
          <a:r>
            <a:rPr lang="en-US" b="1" dirty="0">
              <a:solidFill>
                <a:schemeClr val="bg1"/>
              </a:solidFill>
              <a:latin typeface="Calibri"/>
              <a:cs typeface="Calibri"/>
            </a:rPr>
            <a:t>inee</a:t>
          </a:r>
          <a:r>
            <a:rPr lang="en-US" b="1" spc="-15" dirty="0">
              <a:solidFill>
                <a:schemeClr val="bg1"/>
              </a:solidFill>
              <a:latin typeface="Calibri"/>
              <a:cs typeface="Calibri"/>
            </a:rPr>
            <a:t>r</a:t>
          </a:r>
          <a:r>
            <a:rPr lang="en-US" b="1" dirty="0">
              <a:solidFill>
                <a:schemeClr val="bg1"/>
              </a:solidFill>
              <a:latin typeface="Calibri"/>
              <a:cs typeface="Calibri"/>
            </a:rPr>
            <a:t>ing</a:t>
          </a:r>
          <a:endParaRPr lang="en-US" dirty="0">
            <a:solidFill>
              <a:schemeClr val="bg1"/>
            </a:solidFill>
          </a:endParaRPr>
        </a:p>
      </dgm:t>
    </dgm:pt>
    <dgm:pt modelId="{D15647D3-6763-405E-B9E1-C18DCA578303}" type="parTrans" cxnId="{82957479-1542-49BB-8250-4C191C5B8D49}">
      <dgm:prSet/>
      <dgm:spPr/>
      <dgm:t>
        <a:bodyPr/>
        <a:lstStyle/>
        <a:p>
          <a:endParaRPr lang="en-US"/>
        </a:p>
      </dgm:t>
    </dgm:pt>
    <dgm:pt modelId="{204A01B2-E3C4-418E-93E2-FF1AD8760697}" type="sibTrans" cxnId="{82957479-1542-49BB-8250-4C191C5B8D49}">
      <dgm:prSet/>
      <dgm:spPr/>
      <dgm:t>
        <a:bodyPr/>
        <a:lstStyle/>
        <a:p>
          <a:endParaRPr lang="en-US"/>
        </a:p>
      </dgm:t>
    </dgm:pt>
    <dgm:pt modelId="{0D21AB9D-928B-4CC4-AE91-579A86B18272}">
      <dgm:prSet/>
      <dgm:spPr/>
      <dgm:t>
        <a:bodyPr/>
        <a:lstStyle/>
        <a:p>
          <a:r>
            <a:rPr lang="en-US" b="1" dirty="0">
              <a:solidFill>
                <a:schemeClr val="bg1"/>
              </a:solidFill>
              <a:latin typeface="Calibri"/>
              <a:cs typeface="Calibri"/>
            </a:rPr>
            <a:t>Geo</a:t>
          </a:r>
          <a:r>
            <a:rPr lang="en-US" b="1" spc="-5" dirty="0">
              <a:solidFill>
                <a:schemeClr val="bg1"/>
              </a:solidFill>
              <a:latin typeface="Calibri"/>
              <a:cs typeface="Calibri"/>
            </a:rPr>
            <a:t>sc</a:t>
          </a:r>
          <a:r>
            <a:rPr lang="en-US" b="1" dirty="0">
              <a:solidFill>
                <a:schemeClr val="bg1"/>
              </a:solidFill>
              <a:latin typeface="Calibri"/>
              <a:cs typeface="Calibri"/>
            </a:rPr>
            <a:t>ien</a:t>
          </a:r>
          <a:r>
            <a:rPr lang="en-US" b="1" spc="-5" dirty="0">
              <a:solidFill>
                <a:schemeClr val="bg1"/>
              </a:solidFill>
              <a:latin typeface="Calibri"/>
              <a:cs typeface="Calibri"/>
            </a:rPr>
            <a:t>c</a:t>
          </a:r>
          <a:r>
            <a:rPr lang="en-US" b="1" spc="-15" dirty="0">
              <a:solidFill>
                <a:schemeClr val="bg1"/>
              </a:solidFill>
              <a:latin typeface="Calibri"/>
              <a:cs typeface="Calibri"/>
            </a:rPr>
            <a:t>e</a:t>
          </a:r>
          <a:r>
            <a:rPr lang="en-US" b="1" dirty="0">
              <a:solidFill>
                <a:schemeClr val="bg1"/>
              </a:solidFill>
              <a:latin typeface="Calibri"/>
              <a:cs typeface="Calibri"/>
            </a:rPr>
            <a:t>s </a:t>
          </a:r>
          <a:r>
            <a:rPr lang="en-US" b="1" spc="-5" dirty="0">
              <a:solidFill>
                <a:schemeClr val="bg1"/>
              </a:solidFill>
              <a:latin typeface="Calibri"/>
              <a:cs typeface="Calibri"/>
            </a:rPr>
            <a:t>(</a:t>
          </a:r>
          <a:r>
            <a:rPr lang="en-US" b="1" dirty="0">
              <a:solidFill>
                <a:schemeClr val="bg1"/>
              </a:solidFill>
              <a:latin typeface="Calibri"/>
              <a:cs typeface="Calibri"/>
            </a:rPr>
            <a:t>in</a:t>
          </a:r>
          <a:r>
            <a:rPr lang="en-US" b="1" spc="-5" dirty="0">
              <a:solidFill>
                <a:schemeClr val="bg1"/>
              </a:solidFill>
              <a:latin typeface="Calibri"/>
              <a:cs typeface="Calibri"/>
            </a:rPr>
            <a:t>c</a:t>
          </a:r>
          <a:r>
            <a:rPr lang="en-US" b="1" dirty="0">
              <a:solidFill>
                <a:schemeClr val="bg1"/>
              </a:solidFill>
              <a:latin typeface="Calibri"/>
              <a:cs typeface="Calibri"/>
            </a:rPr>
            <a:t>luding</a:t>
          </a:r>
          <a:r>
            <a:rPr lang="en-US" b="1" spc="-40" dirty="0">
              <a:solidFill>
                <a:schemeClr val="bg1"/>
              </a:solidFill>
              <a:latin typeface="Calibri"/>
              <a:cs typeface="Calibri"/>
            </a:rPr>
            <a:t> </a:t>
          </a:r>
          <a:r>
            <a:rPr lang="en-US" b="1" spc="-30" dirty="0">
              <a:solidFill>
                <a:schemeClr val="bg1"/>
              </a:solidFill>
              <a:latin typeface="Calibri"/>
              <a:cs typeface="Calibri"/>
            </a:rPr>
            <a:t>P</a:t>
          </a:r>
          <a:r>
            <a:rPr lang="en-US" b="1" dirty="0">
              <a:solidFill>
                <a:schemeClr val="bg1"/>
              </a:solidFill>
              <a:latin typeface="Calibri"/>
              <a:cs typeface="Calibri"/>
            </a:rPr>
            <a:t>olar </a:t>
          </a:r>
          <a:r>
            <a:rPr lang="en-US" b="1" spc="-5" dirty="0">
              <a:solidFill>
                <a:schemeClr val="bg1"/>
              </a:solidFill>
              <a:latin typeface="Calibri"/>
              <a:cs typeface="Calibri"/>
            </a:rPr>
            <a:t>P</a:t>
          </a:r>
          <a:r>
            <a:rPr lang="en-US" b="1" spc="-15" dirty="0">
              <a:solidFill>
                <a:schemeClr val="bg1"/>
              </a:solidFill>
              <a:latin typeface="Calibri"/>
              <a:cs typeface="Calibri"/>
            </a:rPr>
            <a:t>r</a:t>
          </a:r>
          <a:r>
            <a:rPr lang="en-US" b="1" dirty="0">
              <a:solidFill>
                <a:schemeClr val="bg1"/>
              </a:solidFill>
              <a:latin typeface="Calibri"/>
              <a:cs typeface="Calibri"/>
            </a:rPr>
            <a:t>o</a:t>
          </a:r>
          <a:r>
            <a:rPr lang="en-US" b="1" spc="5" dirty="0">
              <a:solidFill>
                <a:schemeClr val="bg1"/>
              </a:solidFill>
              <a:latin typeface="Calibri"/>
              <a:cs typeface="Calibri"/>
            </a:rPr>
            <a:t>g</a:t>
          </a:r>
          <a:r>
            <a:rPr lang="en-US" b="1" spc="-40" dirty="0">
              <a:solidFill>
                <a:schemeClr val="bg1"/>
              </a:solidFill>
              <a:latin typeface="Calibri"/>
              <a:cs typeface="Calibri"/>
            </a:rPr>
            <a:t>r</a:t>
          </a:r>
          <a:r>
            <a:rPr lang="en-US" b="1" spc="-10" dirty="0">
              <a:solidFill>
                <a:schemeClr val="bg1"/>
              </a:solidFill>
              <a:latin typeface="Calibri"/>
              <a:cs typeface="Calibri"/>
            </a:rPr>
            <a:t>a</a:t>
          </a:r>
          <a:r>
            <a:rPr lang="en-US" b="1" dirty="0">
              <a:solidFill>
                <a:schemeClr val="bg1"/>
              </a:solidFill>
              <a:latin typeface="Calibri"/>
              <a:cs typeface="Calibri"/>
            </a:rPr>
            <a:t>m</a:t>
          </a:r>
          <a:r>
            <a:rPr lang="en-US" b="1" spc="-5" dirty="0">
              <a:solidFill>
                <a:schemeClr val="bg1"/>
              </a:solidFill>
              <a:latin typeface="Calibri"/>
              <a:cs typeface="Calibri"/>
            </a:rPr>
            <a:t>s)</a:t>
          </a:r>
          <a:endParaRPr lang="en-US" dirty="0">
            <a:solidFill>
              <a:schemeClr val="bg1"/>
            </a:solidFill>
          </a:endParaRPr>
        </a:p>
      </dgm:t>
    </dgm:pt>
    <dgm:pt modelId="{57134A73-A449-426A-8D0F-2C47134F2F3F}" type="parTrans" cxnId="{762910C0-8E93-4F06-9AA8-BFD95A754843}">
      <dgm:prSet/>
      <dgm:spPr/>
      <dgm:t>
        <a:bodyPr/>
        <a:lstStyle/>
        <a:p>
          <a:endParaRPr lang="en-US"/>
        </a:p>
      </dgm:t>
    </dgm:pt>
    <dgm:pt modelId="{FB79C034-11F8-494A-B831-6297FE204D01}" type="sibTrans" cxnId="{762910C0-8E93-4F06-9AA8-BFD95A754843}">
      <dgm:prSet/>
      <dgm:spPr/>
      <dgm:t>
        <a:bodyPr/>
        <a:lstStyle/>
        <a:p>
          <a:endParaRPr lang="en-US"/>
        </a:p>
      </dgm:t>
    </dgm:pt>
    <dgm:pt modelId="{B89DFFFC-8F9F-487A-A5B8-55D520BD394B}">
      <dgm:prSet/>
      <dgm:spPr/>
      <dgm:t>
        <a:bodyPr/>
        <a:lstStyle/>
        <a:p>
          <a:r>
            <a:rPr lang="en-US" b="1" spc="-5" dirty="0">
              <a:solidFill>
                <a:schemeClr val="bg1"/>
              </a:solidFill>
              <a:latin typeface="Calibri"/>
              <a:cs typeface="Calibri"/>
            </a:rPr>
            <a:t>I</a:t>
          </a:r>
          <a:r>
            <a:rPr lang="en-US" b="1" spc="-10" dirty="0">
              <a:solidFill>
                <a:schemeClr val="bg1"/>
              </a:solidFill>
              <a:latin typeface="Calibri"/>
              <a:cs typeface="Calibri"/>
            </a:rPr>
            <a:t>n</a:t>
          </a:r>
          <a:r>
            <a:rPr lang="en-US" b="1" spc="-15" dirty="0">
              <a:solidFill>
                <a:schemeClr val="bg1"/>
              </a:solidFill>
              <a:latin typeface="Calibri"/>
              <a:cs typeface="Calibri"/>
            </a:rPr>
            <a:t>t</a:t>
          </a:r>
          <a:r>
            <a:rPr lang="en-US" b="1" dirty="0">
              <a:solidFill>
                <a:schemeClr val="bg1"/>
              </a:solidFill>
              <a:latin typeface="Calibri"/>
              <a:cs typeface="Calibri"/>
            </a:rPr>
            <a:t>e</a:t>
          </a:r>
          <a:r>
            <a:rPr lang="en-US" b="1" spc="5" dirty="0">
              <a:solidFill>
                <a:schemeClr val="bg1"/>
              </a:solidFill>
              <a:latin typeface="Calibri"/>
              <a:cs typeface="Calibri"/>
            </a:rPr>
            <a:t>g</a:t>
          </a:r>
          <a:r>
            <a:rPr lang="en-US" b="1" spc="-40" dirty="0">
              <a:solidFill>
                <a:schemeClr val="bg1"/>
              </a:solidFill>
              <a:latin typeface="Calibri"/>
              <a:cs typeface="Calibri"/>
            </a:rPr>
            <a:t>r</a:t>
          </a:r>
          <a:r>
            <a:rPr lang="en-US" b="1" spc="-25" dirty="0">
              <a:solidFill>
                <a:schemeClr val="bg1"/>
              </a:solidFill>
              <a:latin typeface="Calibri"/>
              <a:cs typeface="Calibri"/>
            </a:rPr>
            <a:t>a</a:t>
          </a:r>
          <a:r>
            <a:rPr lang="en-US" b="1" spc="-5" dirty="0">
              <a:solidFill>
                <a:schemeClr val="bg1"/>
              </a:solidFill>
              <a:latin typeface="Calibri"/>
              <a:cs typeface="Calibri"/>
            </a:rPr>
            <a:t>t</a:t>
          </a:r>
          <a:r>
            <a:rPr lang="en-US" b="1" dirty="0">
              <a:solidFill>
                <a:schemeClr val="bg1"/>
              </a:solidFill>
              <a:latin typeface="Calibri"/>
              <a:cs typeface="Calibri"/>
            </a:rPr>
            <a:t>i</a:t>
          </a:r>
          <a:r>
            <a:rPr lang="en-US" b="1" spc="-20" dirty="0">
              <a:solidFill>
                <a:schemeClr val="bg1"/>
              </a:solidFill>
              <a:latin typeface="Calibri"/>
              <a:cs typeface="Calibri"/>
            </a:rPr>
            <a:t>v</a:t>
          </a:r>
          <a:r>
            <a:rPr lang="en-US" b="1" dirty="0">
              <a:solidFill>
                <a:schemeClr val="bg1"/>
              </a:solidFill>
              <a:latin typeface="Calibri"/>
              <a:cs typeface="Calibri"/>
            </a:rPr>
            <a:t>e </a:t>
          </a:r>
          <a:r>
            <a:rPr lang="en-US" b="1" spc="-10" dirty="0">
              <a:solidFill>
                <a:schemeClr val="bg1"/>
              </a:solidFill>
              <a:latin typeface="Calibri"/>
              <a:cs typeface="Calibri"/>
            </a:rPr>
            <a:t>A</a:t>
          </a:r>
          <a:r>
            <a:rPr lang="en-US" b="1" spc="-5" dirty="0">
              <a:solidFill>
                <a:schemeClr val="bg1"/>
              </a:solidFill>
              <a:latin typeface="Calibri"/>
              <a:cs typeface="Calibri"/>
            </a:rPr>
            <a:t>ct</a:t>
          </a:r>
          <a:r>
            <a:rPr lang="en-US" b="1" dirty="0">
              <a:solidFill>
                <a:schemeClr val="bg1"/>
              </a:solidFill>
              <a:latin typeface="Calibri"/>
              <a:cs typeface="Calibri"/>
            </a:rPr>
            <a:t>i</a:t>
          </a:r>
          <a:r>
            <a:rPr lang="en-US" b="1" spc="-10" dirty="0">
              <a:solidFill>
                <a:schemeClr val="bg1"/>
              </a:solidFill>
              <a:latin typeface="Calibri"/>
              <a:cs typeface="Calibri"/>
            </a:rPr>
            <a:t>v</a:t>
          </a:r>
          <a:r>
            <a:rPr lang="en-US" b="1" dirty="0">
              <a:solidFill>
                <a:schemeClr val="bg1"/>
              </a:solidFill>
              <a:latin typeface="Calibri"/>
              <a:cs typeface="Calibri"/>
            </a:rPr>
            <a:t>i</a:t>
          </a:r>
          <a:r>
            <a:rPr lang="en-US" b="1" spc="-5" dirty="0">
              <a:solidFill>
                <a:schemeClr val="bg1"/>
              </a:solidFill>
              <a:latin typeface="Calibri"/>
              <a:cs typeface="Calibri"/>
            </a:rPr>
            <a:t>t</a:t>
          </a:r>
          <a:r>
            <a:rPr lang="en-US" b="1" dirty="0">
              <a:solidFill>
                <a:schemeClr val="bg1"/>
              </a:solidFill>
              <a:latin typeface="Calibri"/>
              <a:cs typeface="Calibri"/>
            </a:rPr>
            <a:t>ies</a:t>
          </a:r>
          <a:endParaRPr lang="en-US" dirty="0">
            <a:solidFill>
              <a:schemeClr val="bg1"/>
            </a:solidFill>
          </a:endParaRPr>
        </a:p>
      </dgm:t>
    </dgm:pt>
    <dgm:pt modelId="{63E292B4-0047-4D6C-AC1A-CF1438F51506}" type="parTrans" cxnId="{A3605D78-B991-462A-862D-6C27423B8332}">
      <dgm:prSet/>
      <dgm:spPr/>
      <dgm:t>
        <a:bodyPr/>
        <a:lstStyle/>
        <a:p>
          <a:endParaRPr lang="en-US"/>
        </a:p>
      </dgm:t>
    </dgm:pt>
    <dgm:pt modelId="{FBD1FB63-DECA-4AF6-BAEE-ABAA5F8760D7}" type="sibTrans" cxnId="{A3605D78-B991-462A-862D-6C27423B8332}">
      <dgm:prSet/>
      <dgm:spPr/>
      <dgm:t>
        <a:bodyPr/>
        <a:lstStyle/>
        <a:p>
          <a:endParaRPr lang="en-US"/>
        </a:p>
      </dgm:t>
    </dgm:pt>
    <dgm:pt modelId="{5FDF9397-74D9-4BFC-AC04-B183BA2798C1}" type="pres">
      <dgm:prSet presAssocID="{486F2A3F-B899-4265-975C-24C2041B18F0}" presName="Name0" presStyleCnt="0">
        <dgm:presLayoutVars>
          <dgm:dir/>
          <dgm:resizeHandles val="exact"/>
        </dgm:presLayoutVars>
      </dgm:prSet>
      <dgm:spPr/>
      <dgm:t>
        <a:bodyPr/>
        <a:lstStyle/>
        <a:p>
          <a:endParaRPr lang="en-US"/>
        </a:p>
      </dgm:t>
    </dgm:pt>
    <dgm:pt modelId="{24EDAB0C-52E2-46AC-8A1C-40BB15AE67B8}" type="pres">
      <dgm:prSet presAssocID="{9C3EE5CD-8EA7-4329-B4E8-5B8BDF0A564B}" presName="compNode" presStyleCnt="0"/>
      <dgm:spPr/>
    </dgm:pt>
    <dgm:pt modelId="{F4450293-C0F1-4833-8D6D-8457012A94EF}" type="pres">
      <dgm:prSet presAssocID="{9C3EE5CD-8EA7-4329-B4E8-5B8BDF0A564B}" presName="pictRect" presStyleLbl="node1" presStyleIdx="0" presStyleCnt="9"/>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F783236E-7F62-469A-B60A-3C0886954CA1}" type="pres">
      <dgm:prSet presAssocID="{9C3EE5CD-8EA7-4329-B4E8-5B8BDF0A564B}" presName="textRect" presStyleLbl="revTx" presStyleIdx="0" presStyleCnt="9">
        <dgm:presLayoutVars>
          <dgm:bulletEnabled val="1"/>
        </dgm:presLayoutVars>
      </dgm:prSet>
      <dgm:spPr/>
      <dgm:t>
        <a:bodyPr/>
        <a:lstStyle/>
        <a:p>
          <a:endParaRPr lang="en-US"/>
        </a:p>
      </dgm:t>
    </dgm:pt>
    <dgm:pt modelId="{B4F241EF-CDA3-4B73-BB95-212AF1D034F8}" type="pres">
      <dgm:prSet presAssocID="{46927767-C9EA-4A03-AD10-0C40287915FC}" presName="sibTrans" presStyleLbl="sibTrans2D1" presStyleIdx="0" presStyleCnt="0"/>
      <dgm:spPr/>
      <dgm:t>
        <a:bodyPr/>
        <a:lstStyle/>
        <a:p>
          <a:endParaRPr lang="en-US"/>
        </a:p>
      </dgm:t>
    </dgm:pt>
    <dgm:pt modelId="{B70A0F6F-57D6-4E26-93E7-535BF28F5AEE}" type="pres">
      <dgm:prSet presAssocID="{6A81E4E5-F958-4588-BBD1-6F8BF4FFB920}" presName="compNode" presStyleCnt="0"/>
      <dgm:spPr/>
    </dgm:pt>
    <dgm:pt modelId="{EA116B3D-2000-4E8C-8E2D-6312D474066C}" type="pres">
      <dgm:prSet presAssocID="{6A81E4E5-F958-4588-BBD1-6F8BF4FFB920}" presName="pictRect" presStyleLbl="node1" presStyleIdx="1" presStyleCnt="9"/>
      <dgm:spPr>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dgm:spPr>
    </dgm:pt>
    <dgm:pt modelId="{E958F45C-90E7-4E28-9436-B4526ADDF6AE}" type="pres">
      <dgm:prSet presAssocID="{6A81E4E5-F958-4588-BBD1-6F8BF4FFB920}" presName="textRect" presStyleLbl="revTx" presStyleIdx="1" presStyleCnt="9">
        <dgm:presLayoutVars>
          <dgm:bulletEnabled val="1"/>
        </dgm:presLayoutVars>
      </dgm:prSet>
      <dgm:spPr/>
      <dgm:t>
        <a:bodyPr/>
        <a:lstStyle/>
        <a:p>
          <a:endParaRPr lang="en-US"/>
        </a:p>
      </dgm:t>
    </dgm:pt>
    <dgm:pt modelId="{DD2CC83C-FE82-4275-8EC9-00302BDF5835}" type="pres">
      <dgm:prSet presAssocID="{15E59832-0E3B-4937-832D-ABE3371E5CB7}" presName="sibTrans" presStyleLbl="sibTrans2D1" presStyleIdx="0" presStyleCnt="0"/>
      <dgm:spPr/>
      <dgm:t>
        <a:bodyPr/>
        <a:lstStyle/>
        <a:p>
          <a:endParaRPr lang="en-US"/>
        </a:p>
      </dgm:t>
    </dgm:pt>
    <dgm:pt modelId="{95FBEC34-BA7F-4E41-9919-4A64A6B33A0C}" type="pres">
      <dgm:prSet presAssocID="{2072C457-63F3-46FB-89D6-CD4BEB251456}" presName="compNode" presStyleCnt="0"/>
      <dgm:spPr/>
    </dgm:pt>
    <dgm:pt modelId="{4712440A-81F9-43FF-93B0-C6CD569D5666}" type="pres">
      <dgm:prSet presAssocID="{2072C457-63F3-46FB-89D6-CD4BEB251456}" presName="pictRect" presStyleLbl="node1" presStyleIdx="2" presStyleCnt="9"/>
      <dgm:spPr>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dgm:spPr>
    </dgm:pt>
    <dgm:pt modelId="{918194BB-41E7-48BE-A722-5556D52ED689}" type="pres">
      <dgm:prSet presAssocID="{2072C457-63F3-46FB-89D6-CD4BEB251456}" presName="textRect" presStyleLbl="revTx" presStyleIdx="2" presStyleCnt="9">
        <dgm:presLayoutVars>
          <dgm:bulletEnabled val="1"/>
        </dgm:presLayoutVars>
      </dgm:prSet>
      <dgm:spPr/>
      <dgm:t>
        <a:bodyPr/>
        <a:lstStyle/>
        <a:p>
          <a:endParaRPr lang="en-US"/>
        </a:p>
      </dgm:t>
    </dgm:pt>
    <dgm:pt modelId="{BEC1C97B-43B4-4CFF-88F0-D9C4443E3BF0}" type="pres">
      <dgm:prSet presAssocID="{5DED9842-76E0-4E91-BFFA-6ADDC349FCEB}" presName="sibTrans" presStyleLbl="sibTrans2D1" presStyleIdx="0" presStyleCnt="0"/>
      <dgm:spPr/>
      <dgm:t>
        <a:bodyPr/>
        <a:lstStyle/>
        <a:p>
          <a:endParaRPr lang="en-US"/>
        </a:p>
      </dgm:t>
    </dgm:pt>
    <dgm:pt modelId="{42AD8B17-A4E6-41E2-9D6C-443EC94616D8}" type="pres">
      <dgm:prSet presAssocID="{6F4957BB-2217-4793-945B-25C796BA9142}" presName="compNode" presStyleCnt="0"/>
      <dgm:spPr/>
    </dgm:pt>
    <dgm:pt modelId="{BA589AC6-4F9E-4F05-8C6B-45D760D2404C}" type="pres">
      <dgm:prSet presAssocID="{6F4957BB-2217-4793-945B-25C796BA9142}" presName="pictRect" presStyleLbl="node1" presStyleIdx="3" presStyleCnt="9"/>
      <dgm:spPr>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dgm:spPr>
    </dgm:pt>
    <dgm:pt modelId="{8A004F10-6FAB-4BE7-BD5D-AA8CAEA263B1}" type="pres">
      <dgm:prSet presAssocID="{6F4957BB-2217-4793-945B-25C796BA9142}" presName="textRect" presStyleLbl="revTx" presStyleIdx="3" presStyleCnt="9">
        <dgm:presLayoutVars>
          <dgm:bulletEnabled val="1"/>
        </dgm:presLayoutVars>
      </dgm:prSet>
      <dgm:spPr/>
      <dgm:t>
        <a:bodyPr/>
        <a:lstStyle/>
        <a:p>
          <a:endParaRPr lang="en-US"/>
        </a:p>
      </dgm:t>
    </dgm:pt>
    <dgm:pt modelId="{6BEB4BE6-D57A-4163-A6E1-7ADED12B600C}" type="pres">
      <dgm:prSet presAssocID="{204A01B2-E3C4-418E-93E2-FF1AD8760697}" presName="sibTrans" presStyleLbl="sibTrans2D1" presStyleIdx="0" presStyleCnt="0"/>
      <dgm:spPr/>
      <dgm:t>
        <a:bodyPr/>
        <a:lstStyle/>
        <a:p>
          <a:endParaRPr lang="en-US"/>
        </a:p>
      </dgm:t>
    </dgm:pt>
    <dgm:pt modelId="{485F8F77-31FB-4873-9B91-F12AA503CF5E}" type="pres">
      <dgm:prSet presAssocID="{0D21AB9D-928B-4CC4-AE91-579A86B18272}" presName="compNode" presStyleCnt="0"/>
      <dgm:spPr/>
    </dgm:pt>
    <dgm:pt modelId="{B0DE4096-43A1-4A86-AFB7-BF29F02D318D}" type="pres">
      <dgm:prSet presAssocID="{0D21AB9D-928B-4CC4-AE91-579A86B18272}" presName="pictRect" presStyleLbl="node1" presStyleIdx="4" presStyleCnt="9"/>
      <dgm:spPr>
        <a:blipFill>
          <a:blip xmlns:r="http://schemas.openxmlformats.org/officeDocument/2006/relationships" r:embed="rId5">
            <a:extLst>
              <a:ext uri="{28A0092B-C50C-407E-A947-70E740481C1C}">
                <a14:useLocalDpi xmlns:a14="http://schemas.microsoft.com/office/drawing/2010/main" val="0"/>
              </a:ext>
            </a:extLst>
          </a:blip>
          <a:srcRect/>
          <a:stretch>
            <a:fillRect l="-16000" r="-16000"/>
          </a:stretch>
        </a:blipFill>
      </dgm:spPr>
    </dgm:pt>
    <dgm:pt modelId="{DF1BE150-CEB0-4D42-93C9-2DA2608434C2}" type="pres">
      <dgm:prSet presAssocID="{0D21AB9D-928B-4CC4-AE91-579A86B18272}" presName="textRect" presStyleLbl="revTx" presStyleIdx="4" presStyleCnt="9">
        <dgm:presLayoutVars>
          <dgm:bulletEnabled val="1"/>
        </dgm:presLayoutVars>
      </dgm:prSet>
      <dgm:spPr/>
      <dgm:t>
        <a:bodyPr/>
        <a:lstStyle/>
        <a:p>
          <a:endParaRPr lang="en-US"/>
        </a:p>
      </dgm:t>
    </dgm:pt>
    <dgm:pt modelId="{9710ABFD-0181-45AD-9717-63280686A88F}" type="pres">
      <dgm:prSet presAssocID="{FB79C034-11F8-494A-B831-6297FE204D01}" presName="sibTrans" presStyleLbl="sibTrans2D1" presStyleIdx="0" presStyleCnt="0"/>
      <dgm:spPr/>
      <dgm:t>
        <a:bodyPr/>
        <a:lstStyle/>
        <a:p>
          <a:endParaRPr lang="en-US"/>
        </a:p>
      </dgm:t>
    </dgm:pt>
    <dgm:pt modelId="{FFBF9AF7-FCEF-43D5-8ED4-B5F84BD65148}" type="pres">
      <dgm:prSet presAssocID="{B89DFFFC-8F9F-487A-A5B8-55D520BD394B}" presName="compNode" presStyleCnt="0"/>
      <dgm:spPr/>
    </dgm:pt>
    <dgm:pt modelId="{604B6503-C280-42B3-85C0-C46853B6E9A3}" type="pres">
      <dgm:prSet presAssocID="{B89DFFFC-8F9F-487A-A5B8-55D520BD394B}" presName="pictRect" presStyleLbl="node1" presStyleIdx="5" presStyleCnt="9"/>
      <dgm:spPr>
        <a:blipFill>
          <a:blip xmlns:r="http://schemas.openxmlformats.org/officeDocument/2006/relationships" r:embed="rId6">
            <a:extLst>
              <a:ext uri="{28A0092B-C50C-407E-A947-70E740481C1C}">
                <a14:useLocalDpi xmlns:a14="http://schemas.microsoft.com/office/drawing/2010/main" val="0"/>
              </a:ext>
            </a:extLst>
          </a:blip>
          <a:srcRect/>
          <a:stretch>
            <a:fillRect l="-12000" r="-12000"/>
          </a:stretch>
        </a:blipFill>
      </dgm:spPr>
    </dgm:pt>
    <dgm:pt modelId="{050D9417-61F7-4735-9DAD-A4B9D7670E7A}" type="pres">
      <dgm:prSet presAssocID="{B89DFFFC-8F9F-487A-A5B8-55D520BD394B}" presName="textRect" presStyleLbl="revTx" presStyleIdx="5" presStyleCnt="9">
        <dgm:presLayoutVars>
          <dgm:bulletEnabled val="1"/>
        </dgm:presLayoutVars>
      </dgm:prSet>
      <dgm:spPr/>
      <dgm:t>
        <a:bodyPr/>
        <a:lstStyle/>
        <a:p>
          <a:endParaRPr lang="en-US"/>
        </a:p>
      </dgm:t>
    </dgm:pt>
    <dgm:pt modelId="{8655EF03-90C8-430B-B281-AAFD907D68F4}" type="pres">
      <dgm:prSet presAssocID="{FBD1FB63-DECA-4AF6-BAEE-ABAA5F8760D7}" presName="sibTrans" presStyleLbl="sibTrans2D1" presStyleIdx="0" presStyleCnt="0"/>
      <dgm:spPr/>
      <dgm:t>
        <a:bodyPr/>
        <a:lstStyle/>
        <a:p>
          <a:endParaRPr lang="en-US"/>
        </a:p>
      </dgm:t>
    </dgm:pt>
    <dgm:pt modelId="{708D7E2E-ABC1-4B04-9BAB-A4A9A3355EF4}" type="pres">
      <dgm:prSet presAssocID="{F69A4717-E385-4A94-9BD6-598AC3E246CB}" presName="compNode" presStyleCnt="0"/>
      <dgm:spPr/>
    </dgm:pt>
    <dgm:pt modelId="{1CFA7CA9-E69C-4F45-860A-BBA673B291AE}" type="pres">
      <dgm:prSet presAssocID="{F69A4717-E385-4A94-9BD6-598AC3E246CB}" presName="pictRect" presStyleLbl="node1" presStyleIdx="6" presStyleCnt="9"/>
      <dgm:spPr>
        <a:blipFill>
          <a:blip xmlns:r="http://schemas.openxmlformats.org/officeDocument/2006/relationships" r:embed="rId7">
            <a:extLst>
              <a:ext uri="{28A0092B-C50C-407E-A947-70E740481C1C}">
                <a14:useLocalDpi xmlns:a14="http://schemas.microsoft.com/office/drawing/2010/main" val="0"/>
              </a:ext>
            </a:extLst>
          </a:blip>
          <a:srcRect/>
          <a:stretch>
            <a:fillRect l="-18000" r="-18000"/>
          </a:stretch>
        </a:blipFill>
      </dgm:spPr>
    </dgm:pt>
    <dgm:pt modelId="{966C034D-F6EB-4446-BE5D-98730ED6545F}" type="pres">
      <dgm:prSet presAssocID="{F69A4717-E385-4A94-9BD6-598AC3E246CB}" presName="textRect" presStyleLbl="revTx" presStyleIdx="6" presStyleCnt="9">
        <dgm:presLayoutVars>
          <dgm:bulletEnabled val="1"/>
        </dgm:presLayoutVars>
      </dgm:prSet>
      <dgm:spPr/>
      <dgm:t>
        <a:bodyPr/>
        <a:lstStyle/>
        <a:p>
          <a:endParaRPr lang="en-US"/>
        </a:p>
      </dgm:t>
    </dgm:pt>
    <dgm:pt modelId="{31A83809-8644-48E7-9043-7E521E8AC21E}" type="pres">
      <dgm:prSet presAssocID="{E3A6F5C1-7E2A-4F7C-A80B-331C5667AFB1}" presName="sibTrans" presStyleLbl="sibTrans2D1" presStyleIdx="0" presStyleCnt="0"/>
      <dgm:spPr/>
      <dgm:t>
        <a:bodyPr/>
        <a:lstStyle/>
        <a:p>
          <a:endParaRPr lang="en-US"/>
        </a:p>
      </dgm:t>
    </dgm:pt>
    <dgm:pt modelId="{F4D6E49F-9FEA-4E3F-908C-2A8292BC1479}" type="pres">
      <dgm:prSet presAssocID="{B965F06F-FC70-41A1-91D1-2DD12066C768}" presName="compNode" presStyleCnt="0"/>
      <dgm:spPr/>
    </dgm:pt>
    <dgm:pt modelId="{63F629C4-416B-4F1F-BF93-965F6709C1BE}" type="pres">
      <dgm:prSet presAssocID="{B965F06F-FC70-41A1-91D1-2DD12066C768}" presName="pictRect" presStyleLbl="node1" presStyleIdx="7" presStyleCnt="9"/>
      <dgm:spPr>
        <a:blipFill>
          <a:blip xmlns:r="http://schemas.openxmlformats.org/officeDocument/2006/relationships" r:embed="rId8">
            <a:extLst>
              <a:ext uri="{28A0092B-C50C-407E-A947-70E740481C1C}">
                <a14:useLocalDpi xmlns:a14="http://schemas.microsoft.com/office/drawing/2010/main" val="0"/>
              </a:ext>
            </a:extLst>
          </a:blip>
          <a:srcRect/>
          <a:stretch>
            <a:fillRect l="-10000" r="-10000"/>
          </a:stretch>
        </a:blipFill>
      </dgm:spPr>
    </dgm:pt>
    <dgm:pt modelId="{899489E7-6F6E-44BC-B327-EADE5BE5446A}" type="pres">
      <dgm:prSet presAssocID="{B965F06F-FC70-41A1-91D1-2DD12066C768}" presName="textRect" presStyleLbl="revTx" presStyleIdx="7" presStyleCnt="9">
        <dgm:presLayoutVars>
          <dgm:bulletEnabled val="1"/>
        </dgm:presLayoutVars>
      </dgm:prSet>
      <dgm:spPr/>
      <dgm:t>
        <a:bodyPr/>
        <a:lstStyle/>
        <a:p>
          <a:endParaRPr lang="en-US"/>
        </a:p>
      </dgm:t>
    </dgm:pt>
    <dgm:pt modelId="{2E8C51C0-0748-4197-92BD-20A6369B8DAB}" type="pres">
      <dgm:prSet presAssocID="{089A055E-3F9A-45D5-A332-73D4962183AD}" presName="sibTrans" presStyleLbl="sibTrans2D1" presStyleIdx="0" presStyleCnt="0"/>
      <dgm:spPr/>
      <dgm:t>
        <a:bodyPr/>
        <a:lstStyle/>
        <a:p>
          <a:endParaRPr lang="en-US"/>
        </a:p>
      </dgm:t>
    </dgm:pt>
    <dgm:pt modelId="{CBCEB851-597E-4FC8-8B24-B5DD98417B67}" type="pres">
      <dgm:prSet presAssocID="{40CB9D9A-8E4D-46B6-8776-CEA2694CC3D5}" presName="compNode" presStyleCnt="0"/>
      <dgm:spPr/>
    </dgm:pt>
    <dgm:pt modelId="{8CC430BE-D089-4AC1-90C7-25E0F6263F4F}" type="pres">
      <dgm:prSet presAssocID="{40CB9D9A-8E4D-46B6-8776-CEA2694CC3D5}" presName="pictRect" presStyleLbl="node1" presStyleIdx="8" presStyleCnt="9"/>
      <dgm:spPr>
        <a:blipFill>
          <a:blip xmlns:r="http://schemas.openxmlformats.org/officeDocument/2006/relationships" r:embed="rId9">
            <a:extLst>
              <a:ext uri="{28A0092B-C50C-407E-A947-70E740481C1C}">
                <a14:useLocalDpi xmlns:a14="http://schemas.microsoft.com/office/drawing/2010/main" val="0"/>
              </a:ext>
            </a:extLst>
          </a:blip>
          <a:srcRect/>
          <a:stretch>
            <a:fillRect l="-15000" r="-15000"/>
          </a:stretch>
        </a:blipFill>
      </dgm:spPr>
    </dgm:pt>
    <dgm:pt modelId="{A3DC4362-FEC5-4F4C-9307-D0D7D6D84249}" type="pres">
      <dgm:prSet presAssocID="{40CB9D9A-8E4D-46B6-8776-CEA2694CC3D5}" presName="textRect" presStyleLbl="revTx" presStyleIdx="8" presStyleCnt="9">
        <dgm:presLayoutVars>
          <dgm:bulletEnabled val="1"/>
        </dgm:presLayoutVars>
      </dgm:prSet>
      <dgm:spPr/>
      <dgm:t>
        <a:bodyPr/>
        <a:lstStyle/>
        <a:p>
          <a:endParaRPr lang="en-US"/>
        </a:p>
      </dgm:t>
    </dgm:pt>
  </dgm:ptLst>
  <dgm:cxnLst>
    <dgm:cxn modelId="{CCCC89EF-1589-461F-B437-A01F0067C900}" type="presOf" srcId="{0D21AB9D-928B-4CC4-AE91-579A86B18272}" destId="{DF1BE150-CEB0-4D42-93C9-2DA2608434C2}" srcOrd="0" destOrd="0" presId="urn:microsoft.com/office/officeart/2005/8/layout/pList1"/>
    <dgm:cxn modelId="{E64BAD24-7FFA-43C9-847A-2F25F5215FFF}" type="presOf" srcId="{6F4957BB-2217-4793-945B-25C796BA9142}" destId="{8A004F10-6FAB-4BE7-BD5D-AA8CAEA263B1}" srcOrd="0" destOrd="0" presId="urn:microsoft.com/office/officeart/2005/8/layout/pList1"/>
    <dgm:cxn modelId="{C9310ABA-6C75-43FA-BF4B-354487614EFC}" type="presOf" srcId="{40CB9D9A-8E4D-46B6-8776-CEA2694CC3D5}" destId="{A3DC4362-FEC5-4F4C-9307-D0D7D6D84249}" srcOrd="0" destOrd="0" presId="urn:microsoft.com/office/officeart/2005/8/layout/pList1"/>
    <dgm:cxn modelId="{C0A4C5B5-1909-42DC-A501-5B2068511042}" type="presOf" srcId="{6A81E4E5-F958-4588-BBD1-6F8BF4FFB920}" destId="{E958F45C-90E7-4E28-9436-B4526ADDF6AE}" srcOrd="0" destOrd="0" presId="urn:microsoft.com/office/officeart/2005/8/layout/pList1"/>
    <dgm:cxn modelId="{FE926BB2-B92D-4809-8244-9D647AA4458D}" srcId="{486F2A3F-B899-4265-975C-24C2041B18F0}" destId="{9C3EE5CD-8EA7-4329-B4E8-5B8BDF0A564B}" srcOrd="0" destOrd="0" parTransId="{95412072-2AB0-4F58-B358-EF4679ED220D}" sibTransId="{46927767-C9EA-4A03-AD10-0C40287915FC}"/>
    <dgm:cxn modelId="{33EEA68B-04E7-47E2-9683-73FD3BBDE370}" type="presOf" srcId="{9C3EE5CD-8EA7-4329-B4E8-5B8BDF0A564B}" destId="{F783236E-7F62-469A-B60A-3C0886954CA1}" srcOrd="0" destOrd="0" presId="urn:microsoft.com/office/officeart/2005/8/layout/pList1"/>
    <dgm:cxn modelId="{2AF337EF-B44D-4467-8438-5A943BBF0877}" type="presOf" srcId="{FB79C034-11F8-494A-B831-6297FE204D01}" destId="{9710ABFD-0181-45AD-9717-63280686A88F}" srcOrd="0" destOrd="0" presId="urn:microsoft.com/office/officeart/2005/8/layout/pList1"/>
    <dgm:cxn modelId="{62D1852D-A0F0-4CDE-96D1-8A3B95252EAA}" type="presOf" srcId="{FBD1FB63-DECA-4AF6-BAEE-ABAA5F8760D7}" destId="{8655EF03-90C8-430B-B281-AAFD907D68F4}" srcOrd="0" destOrd="0" presId="urn:microsoft.com/office/officeart/2005/8/layout/pList1"/>
    <dgm:cxn modelId="{82957479-1542-49BB-8250-4C191C5B8D49}" srcId="{486F2A3F-B899-4265-975C-24C2041B18F0}" destId="{6F4957BB-2217-4793-945B-25C796BA9142}" srcOrd="3" destOrd="0" parTransId="{D15647D3-6763-405E-B9E1-C18DCA578303}" sibTransId="{204A01B2-E3C4-418E-93E2-FF1AD8760697}"/>
    <dgm:cxn modelId="{70E25DEF-5720-4A52-90A9-ABCB1E562EB8}" type="presOf" srcId="{E3A6F5C1-7E2A-4F7C-A80B-331C5667AFB1}" destId="{31A83809-8644-48E7-9043-7E521E8AC21E}" srcOrd="0" destOrd="0" presId="urn:microsoft.com/office/officeart/2005/8/layout/pList1"/>
    <dgm:cxn modelId="{4E24AE3D-5C39-4B48-97D7-8D86B370C18C}" srcId="{486F2A3F-B899-4265-975C-24C2041B18F0}" destId="{40CB9D9A-8E4D-46B6-8776-CEA2694CC3D5}" srcOrd="8" destOrd="0" parTransId="{F278328A-EBFB-4DCB-8DF7-43B4C2323001}" sibTransId="{6B07B540-FBFC-4B39-9E7E-98AF3B388834}"/>
    <dgm:cxn modelId="{FA424CD9-8EF1-4752-9410-DAD208C8D90D}" srcId="{486F2A3F-B899-4265-975C-24C2041B18F0}" destId="{6A81E4E5-F958-4588-BBD1-6F8BF4FFB920}" srcOrd="1" destOrd="0" parTransId="{BB70C5E4-4ADC-427E-A50D-9E81B4B8BC86}" sibTransId="{15E59832-0E3B-4937-832D-ABE3371E5CB7}"/>
    <dgm:cxn modelId="{62870933-01CE-494D-B141-A6ECF293996C}" type="presOf" srcId="{46927767-C9EA-4A03-AD10-0C40287915FC}" destId="{B4F241EF-CDA3-4B73-BB95-212AF1D034F8}" srcOrd="0" destOrd="0" presId="urn:microsoft.com/office/officeart/2005/8/layout/pList1"/>
    <dgm:cxn modelId="{33CA47B9-D9D4-4779-BD43-B9C8A43E7A25}" type="presOf" srcId="{F69A4717-E385-4A94-9BD6-598AC3E246CB}" destId="{966C034D-F6EB-4446-BE5D-98730ED6545F}" srcOrd="0" destOrd="0" presId="urn:microsoft.com/office/officeart/2005/8/layout/pList1"/>
    <dgm:cxn modelId="{76801E6A-01C0-4F58-9517-E00A3ECD909B}" type="presOf" srcId="{2072C457-63F3-46FB-89D6-CD4BEB251456}" destId="{918194BB-41E7-48BE-A722-5556D52ED689}" srcOrd="0" destOrd="0" presId="urn:microsoft.com/office/officeart/2005/8/layout/pList1"/>
    <dgm:cxn modelId="{4F193931-B9FC-49A9-8C15-EB86F54A94FD}" srcId="{486F2A3F-B899-4265-975C-24C2041B18F0}" destId="{B965F06F-FC70-41A1-91D1-2DD12066C768}" srcOrd="7" destOrd="0" parTransId="{EB4212A9-AB79-4D2A-8B3D-74E28C48AB52}" sibTransId="{089A055E-3F9A-45D5-A332-73D4962183AD}"/>
    <dgm:cxn modelId="{8DAA22CA-B045-434C-ABEF-58B8861CF772}" srcId="{486F2A3F-B899-4265-975C-24C2041B18F0}" destId="{F69A4717-E385-4A94-9BD6-598AC3E246CB}" srcOrd="6" destOrd="0" parTransId="{2BBA24CB-63C7-4E2C-AF46-F75D5C6E32C5}" sibTransId="{E3A6F5C1-7E2A-4F7C-A80B-331C5667AFB1}"/>
    <dgm:cxn modelId="{A3605D78-B991-462A-862D-6C27423B8332}" srcId="{486F2A3F-B899-4265-975C-24C2041B18F0}" destId="{B89DFFFC-8F9F-487A-A5B8-55D520BD394B}" srcOrd="5" destOrd="0" parTransId="{63E292B4-0047-4D6C-AC1A-CF1438F51506}" sibTransId="{FBD1FB63-DECA-4AF6-BAEE-ABAA5F8760D7}"/>
    <dgm:cxn modelId="{09633AE9-2155-4B13-8765-8FC55EF8A12C}" type="presOf" srcId="{204A01B2-E3C4-418E-93E2-FF1AD8760697}" destId="{6BEB4BE6-D57A-4163-A6E1-7ADED12B600C}" srcOrd="0" destOrd="0" presId="urn:microsoft.com/office/officeart/2005/8/layout/pList1"/>
    <dgm:cxn modelId="{762910C0-8E93-4F06-9AA8-BFD95A754843}" srcId="{486F2A3F-B899-4265-975C-24C2041B18F0}" destId="{0D21AB9D-928B-4CC4-AE91-579A86B18272}" srcOrd="4" destOrd="0" parTransId="{57134A73-A449-426A-8D0F-2C47134F2F3F}" sibTransId="{FB79C034-11F8-494A-B831-6297FE204D01}"/>
    <dgm:cxn modelId="{956E3BB5-6A75-464B-80E0-92594C1FE1FA}" type="presOf" srcId="{B89DFFFC-8F9F-487A-A5B8-55D520BD394B}" destId="{050D9417-61F7-4735-9DAD-A4B9D7670E7A}" srcOrd="0" destOrd="0" presId="urn:microsoft.com/office/officeart/2005/8/layout/pList1"/>
    <dgm:cxn modelId="{AE822F19-BE69-4D6A-848C-80208F277116}" type="presOf" srcId="{5DED9842-76E0-4E91-BFFA-6ADDC349FCEB}" destId="{BEC1C97B-43B4-4CFF-88F0-D9C4443E3BF0}" srcOrd="0" destOrd="0" presId="urn:microsoft.com/office/officeart/2005/8/layout/pList1"/>
    <dgm:cxn modelId="{A3A51C02-DFA7-4C4B-9CA1-5A54EBA4B6F6}" srcId="{486F2A3F-B899-4265-975C-24C2041B18F0}" destId="{2072C457-63F3-46FB-89D6-CD4BEB251456}" srcOrd="2" destOrd="0" parTransId="{DD789777-03A3-42F9-9537-DE118568DEDC}" sibTransId="{5DED9842-76E0-4E91-BFFA-6ADDC349FCEB}"/>
    <dgm:cxn modelId="{61CBB8FA-EECB-4810-9905-A9912CA120A3}" type="presOf" srcId="{486F2A3F-B899-4265-975C-24C2041B18F0}" destId="{5FDF9397-74D9-4BFC-AC04-B183BA2798C1}" srcOrd="0" destOrd="0" presId="urn:microsoft.com/office/officeart/2005/8/layout/pList1"/>
    <dgm:cxn modelId="{9F997852-C0FC-42BA-9493-6CE884FCEF03}" type="presOf" srcId="{089A055E-3F9A-45D5-A332-73D4962183AD}" destId="{2E8C51C0-0748-4197-92BD-20A6369B8DAB}" srcOrd="0" destOrd="0" presId="urn:microsoft.com/office/officeart/2005/8/layout/pList1"/>
    <dgm:cxn modelId="{B9C323FB-33D2-4705-AAA7-0EDEB805BD14}" type="presOf" srcId="{15E59832-0E3B-4937-832D-ABE3371E5CB7}" destId="{DD2CC83C-FE82-4275-8EC9-00302BDF5835}" srcOrd="0" destOrd="0" presId="urn:microsoft.com/office/officeart/2005/8/layout/pList1"/>
    <dgm:cxn modelId="{C6553CA8-56BF-41E0-8FA1-4DD60C06339D}" type="presOf" srcId="{B965F06F-FC70-41A1-91D1-2DD12066C768}" destId="{899489E7-6F6E-44BC-B327-EADE5BE5446A}" srcOrd="0" destOrd="0" presId="urn:microsoft.com/office/officeart/2005/8/layout/pList1"/>
    <dgm:cxn modelId="{38AFB968-1896-45D9-B4EE-F3A339425721}" type="presParOf" srcId="{5FDF9397-74D9-4BFC-AC04-B183BA2798C1}" destId="{24EDAB0C-52E2-46AC-8A1C-40BB15AE67B8}" srcOrd="0" destOrd="0" presId="urn:microsoft.com/office/officeart/2005/8/layout/pList1"/>
    <dgm:cxn modelId="{171F74C3-127E-4FCF-9140-E0E5283AB313}" type="presParOf" srcId="{24EDAB0C-52E2-46AC-8A1C-40BB15AE67B8}" destId="{F4450293-C0F1-4833-8D6D-8457012A94EF}" srcOrd="0" destOrd="0" presId="urn:microsoft.com/office/officeart/2005/8/layout/pList1"/>
    <dgm:cxn modelId="{92BE12FC-A211-4377-ABB5-A1E47634A892}" type="presParOf" srcId="{24EDAB0C-52E2-46AC-8A1C-40BB15AE67B8}" destId="{F783236E-7F62-469A-B60A-3C0886954CA1}" srcOrd="1" destOrd="0" presId="urn:microsoft.com/office/officeart/2005/8/layout/pList1"/>
    <dgm:cxn modelId="{35B33224-213E-461B-B319-D41548C6484C}" type="presParOf" srcId="{5FDF9397-74D9-4BFC-AC04-B183BA2798C1}" destId="{B4F241EF-CDA3-4B73-BB95-212AF1D034F8}" srcOrd="1" destOrd="0" presId="urn:microsoft.com/office/officeart/2005/8/layout/pList1"/>
    <dgm:cxn modelId="{F564D9F7-7893-4845-8A0B-49CC6AB4E54F}" type="presParOf" srcId="{5FDF9397-74D9-4BFC-AC04-B183BA2798C1}" destId="{B70A0F6F-57D6-4E26-93E7-535BF28F5AEE}" srcOrd="2" destOrd="0" presId="urn:microsoft.com/office/officeart/2005/8/layout/pList1"/>
    <dgm:cxn modelId="{86EACAB8-81BE-4A1E-81B4-EC5511A6EBDC}" type="presParOf" srcId="{B70A0F6F-57D6-4E26-93E7-535BF28F5AEE}" destId="{EA116B3D-2000-4E8C-8E2D-6312D474066C}" srcOrd="0" destOrd="0" presId="urn:microsoft.com/office/officeart/2005/8/layout/pList1"/>
    <dgm:cxn modelId="{A3FC4909-AD02-4383-B5DC-A398E519EC75}" type="presParOf" srcId="{B70A0F6F-57D6-4E26-93E7-535BF28F5AEE}" destId="{E958F45C-90E7-4E28-9436-B4526ADDF6AE}" srcOrd="1" destOrd="0" presId="urn:microsoft.com/office/officeart/2005/8/layout/pList1"/>
    <dgm:cxn modelId="{632CA72D-383B-4220-8E85-80933ED2AA1A}" type="presParOf" srcId="{5FDF9397-74D9-4BFC-AC04-B183BA2798C1}" destId="{DD2CC83C-FE82-4275-8EC9-00302BDF5835}" srcOrd="3" destOrd="0" presId="urn:microsoft.com/office/officeart/2005/8/layout/pList1"/>
    <dgm:cxn modelId="{51693B46-71F0-4074-84AC-8B6AA4FD5364}" type="presParOf" srcId="{5FDF9397-74D9-4BFC-AC04-B183BA2798C1}" destId="{95FBEC34-BA7F-4E41-9919-4A64A6B33A0C}" srcOrd="4" destOrd="0" presId="urn:microsoft.com/office/officeart/2005/8/layout/pList1"/>
    <dgm:cxn modelId="{798F986E-C396-4567-ACB0-4AC78462429B}" type="presParOf" srcId="{95FBEC34-BA7F-4E41-9919-4A64A6B33A0C}" destId="{4712440A-81F9-43FF-93B0-C6CD569D5666}" srcOrd="0" destOrd="0" presId="urn:microsoft.com/office/officeart/2005/8/layout/pList1"/>
    <dgm:cxn modelId="{1452816D-FC8C-4363-9215-3B4836FF008D}" type="presParOf" srcId="{95FBEC34-BA7F-4E41-9919-4A64A6B33A0C}" destId="{918194BB-41E7-48BE-A722-5556D52ED689}" srcOrd="1" destOrd="0" presId="urn:microsoft.com/office/officeart/2005/8/layout/pList1"/>
    <dgm:cxn modelId="{7BB96554-B425-40CC-AFF2-0EADF49BF054}" type="presParOf" srcId="{5FDF9397-74D9-4BFC-AC04-B183BA2798C1}" destId="{BEC1C97B-43B4-4CFF-88F0-D9C4443E3BF0}" srcOrd="5" destOrd="0" presId="urn:microsoft.com/office/officeart/2005/8/layout/pList1"/>
    <dgm:cxn modelId="{08297C55-16C0-43C6-9D1C-DB67A2AE4ED1}" type="presParOf" srcId="{5FDF9397-74D9-4BFC-AC04-B183BA2798C1}" destId="{42AD8B17-A4E6-41E2-9D6C-443EC94616D8}" srcOrd="6" destOrd="0" presId="urn:microsoft.com/office/officeart/2005/8/layout/pList1"/>
    <dgm:cxn modelId="{632D36A2-3259-4928-B7F3-11BED6AB6C8B}" type="presParOf" srcId="{42AD8B17-A4E6-41E2-9D6C-443EC94616D8}" destId="{BA589AC6-4F9E-4F05-8C6B-45D760D2404C}" srcOrd="0" destOrd="0" presId="urn:microsoft.com/office/officeart/2005/8/layout/pList1"/>
    <dgm:cxn modelId="{D76EF028-CF32-473A-9D87-3F99014E8F27}" type="presParOf" srcId="{42AD8B17-A4E6-41E2-9D6C-443EC94616D8}" destId="{8A004F10-6FAB-4BE7-BD5D-AA8CAEA263B1}" srcOrd="1" destOrd="0" presId="urn:microsoft.com/office/officeart/2005/8/layout/pList1"/>
    <dgm:cxn modelId="{8088F14A-BA9B-4055-8CDE-6FAF74407A35}" type="presParOf" srcId="{5FDF9397-74D9-4BFC-AC04-B183BA2798C1}" destId="{6BEB4BE6-D57A-4163-A6E1-7ADED12B600C}" srcOrd="7" destOrd="0" presId="urn:microsoft.com/office/officeart/2005/8/layout/pList1"/>
    <dgm:cxn modelId="{28AD7701-D0EA-4BE8-8DCB-1FDA368E1BC3}" type="presParOf" srcId="{5FDF9397-74D9-4BFC-AC04-B183BA2798C1}" destId="{485F8F77-31FB-4873-9B91-F12AA503CF5E}" srcOrd="8" destOrd="0" presId="urn:microsoft.com/office/officeart/2005/8/layout/pList1"/>
    <dgm:cxn modelId="{F78AF743-BE40-495E-A995-5DEB43CCE46A}" type="presParOf" srcId="{485F8F77-31FB-4873-9B91-F12AA503CF5E}" destId="{B0DE4096-43A1-4A86-AFB7-BF29F02D318D}" srcOrd="0" destOrd="0" presId="urn:microsoft.com/office/officeart/2005/8/layout/pList1"/>
    <dgm:cxn modelId="{19D757B3-356C-4A8B-ADD5-083872141E54}" type="presParOf" srcId="{485F8F77-31FB-4873-9B91-F12AA503CF5E}" destId="{DF1BE150-CEB0-4D42-93C9-2DA2608434C2}" srcOrd="1" destOrd="0" presId="urn:microsoft.com/office/officeart/2005/8/layout/pList1"/>
    <dgm:cxn modelId="{615AEE6A-2E71-49D7-B18F-E2F9169476FF}" type="presParOf" srcId="{5FDF9397-74D9-4BFC-AC04-B183BA2798C1}" destId="{9710ABFD-0181-45AD-9717-63280686A88F}" srcOrd="9" destOrd="0" presId="urn:microsoft.com/office/officeart/2005/8/layout/pList1"/>
    <dgm:cxn modelId="{92C686B3-B712-485A-9248-ACF2FB3D01D2}" type="presParOf" srcId="{5FDF9397-74D9-4BFC-AC04-B183BA2798C1}" destId="{FFBF9AF7-FCEF-43D5-8ED4-B5F84BD65148}" srcOrd="10" destOrd="0" presId="urn:microsoft.com/office/officeart/2005/8/layout/pList1"/>
    <dgm:cxn modelId="{7E58A40C-93EB-428B-A01F-EEB171EEDE08}" type="presParOf" srcId="{FFBF9AF7-FCEF-43D5-8ED4-B5F84BD65148}" destId="{604B6503-C280-42B3-85C0-C46853B6E9A3}" srcOrd="0" destOrd="0" presId="urn:microsoft.com/office/officeart/2005/8/layout/pList1"/>
    <dgm:cxn modelId="{203ABA23-0F8C-4E8A-8EF3-CE6D49E4F4F1}" type="presParOf" srcId="{FFBF9AF7-FCEF-43D5-8ED4-B5F84BD65148}" destId="{050D9417-61F7-4735-9DAD-A4B9D7670E7A}" srcOrd="1" destOrd="0" presId="urn:microsoft.com/office/officeart/2005/8/layout/pList1"/>
    <dgm:cxn modelId="{8B6892C5-F883-493E-A285-767808AE80CC}" type="presParOf" srcId="{5FDF9397-74D9-4BFC-AC04-B183BA2798C1}" destId="{8655EF03-90C8-430B-B281-AAFD907D68F4}" srcOrd="11" destOrd="0" presId="urn:microsoft.com/office/officeart/2005/8/layout/pList1"/>
    <dgm:cxn modelId="{0992A601-5FCF-444D-BEC1-C17E6F484804}" type="presParOf" srcId="{5FDF9397-74D9-4BFC-AC04-B183BA2798C1}" destId="{708D7E2E-ABC1-4B04-9BAB-A4A9A3355EF4}" srcOrd="12" destOrd="0" presId="urn:microsoft.com/office/officeart/2005/8/layout/pList1"/>
    <dgm:cxn modelId="{9A0ECD67-5A44-4029-9659-4C6BA42ACA29}" type="presParOf" srcId="{708D7E2E-ABC1-4B04-9BAB-A4A9A3355EF4}" destId="{1CFA7CA9-E69C-4F45-860A-BBA673B291AE}" srcOrd="0" destOrd="0" presId="urn:microsoft.com/office/officeart/2005/8/layout/pList1"/>
    <dgm:cxn modelId="{A2AABEFE-D5C0-4611-8934-4B61F80EF4CA}" type="presParOf" srcId="{708D7E2E-ABC1-4B04-9BAB-A4A9A3355EF4}" destId="{966C034D-F6EB-4446-BE5D-98730ED6545F}" srcOrd="1" destOrd="0" presId="urn:microsoft.com/office/officeart/2005/8/layout/pList1"/>
    <dgm:cxn modelId="{7F04F287-F950-474A-9F3B-33C47E78D606}" type="presParOf" srcId="{5FDF9397-74D9-4BFC-AC04-B183BA2798C1}" destId="{31A83809-8644-48E7-9043-7E521E8AC21E}" srcOrd="13" destOrd="0" presId="urn:microsoft.com/office/officeart/2005/8/layout/pList1"/>
    <dgm:cxn modelId="{CC2210CE-765A-40AE-B951-246C41CF08C6}" type="presParOf" srcId="{5FDF9397-74D9-4BFC-AC04-B183BA2798C1}" destId="{F4D6E49F-9FEA-4E3F-908C-2A8292BC1479}" srcOrd="14" destOrd="0" presId="urn:microsoft.com/office/officeart/2005/8/layout/pList1"/>
    <dgm:cxn modelId="{044A612B-D9D2-4E00-AF5A-D980957EBBCD}" type="presParOf" srcId="{F4D6E49F-9FEA-4E3F-908C-2A8292BC1479}" destId="{63F629C4-416B-4F1F-BF93-965F6709C1BE}" srcOrd="0" destOrd="0" presId="urn:microsoft.com/office/officeart/2005/8/layout/pList1"/>
    <dgm:cxn modelId="{17065B2B-11F2-4E33-840F-12E9E333D854}" type="presParOf" srcId="{F4D6E49F-9FEA-4E3F-908C-2A8292BC1479}" destId="{899489E7-6F6E-44BC-B327-EADE5BE5446A}" srcOrd="1" destOrd="0" presId="urn:microsoft.com/office/officeart/2005/8/layout/pList1"/>
    <dgm:cxn modelId="{6678AED8-0D93-486E-BD8A-E8D89EDF7B4F}" type="presParOf" srcId="{5FDF9397-74D9-4BFC-AC04-B183BA2798C1}" destId="{2E8C51C0-0748-4197-92BD-20A6369B8DAB}" srcOrd="15" destOrd="0" presId="urn:microsoft.com/office/officeart/2005/8/layout/pList1"/>
    <dgm:cxn modelId="{5687F6B9-27B5-40C0-A74E-10E3C356DB3D}" type="presParOf" srcId="{5FDF9397-74D9-4BFC-AC04-B183BA2798C1}" destId="{CBCEB851-597E-4FC8-8B24-B5DD98417B67}" srcOrd="16" destOrd="0" presId="urn:microsoft.com/office/officeart/2005/8/layout/pList1"/>
    <dgm:cxn modelId="{E25750A4-5366-4D87-A661-8C58490E8E67}" type="presParOf" srcId="{CBCEB851-597E-4FC8-8B24-B5DD98417B67}" destId="{8CC430BE-D089-4AC1-90C7-25E0F6263F4F}" srcOrd="0" destOrd="0" presId="urn:microsoft.com/office/officeart/2005/8/layout/pList1"/>
    <dgm:cxn modelId="{3E3606B2-01F5-42CE-A9D3-52FF8D3CBFBB}" type="presParOf" srcId="{CBCEB851-597E-4FC8-8B24-B5DD98417B67}" destId="{A3DC4362-FEC5-4F4C-9307-D0D7D6D84249}"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50293-C0F1-4833-8D6D-8457012A94EF}">
      <dsp:nvSpPr>
        <dsp:cNvPr id="0" name=""/>
        <dsp:cNvSpPr/>
      </dsp:nvSpPr>
      <dsp:spPr>
        <a:xfrm>
          <a:off x="5637" y="16513"/>
          <a:ext cx="1945184" cy="134023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83236E-7F62-469A-B60A-3C0886954CA1}">
      <dsp:nvSpPr>
        <dsp:cNvPr id="0" name=""/>
        <dsp:cNvSpPr/>
      </dsp:nvSpPr>
      <dsp:spPr>
        <a:xfrm>
          <a:off x="5637" y="1356746"/>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dirty="0">
              <a:solidFill>
                <a:schemeClr val="bg1"/>
              </a:solidFill>
            </a:rPr>
            <a:t>Biological Sciences</a:t>
          </a:r>
        </a:p>
      </dsp:txBody>
      <dsp:txXfrm>
        <a:off x="5637" y="1356746"/>
        <a:ext cx="1945184" cy="721663"/>
      </dsp:txXfrm>
    </dsp:sp>
    <dsp:sp modelId="{EA116B3D-2000-4E8C-8E2D-6312D474066C}">
      <dsp:nvSpPr>
        <dsp:cNvPr id="0" name=""/>
        <dsp:cNvSpPr/>
      </dsp:nvSpPr>
      <dsp:spPr>
        <a:xfrm>
          <a:off x="2145422" y="16513"/>
          <a:ext cx="1945184" cy="1340232"/>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58F45C-90E7-4E28-9436-B4526ADDF6AE}">
      <dsp:nvSpPr>
        <dsp:cNvPr id="0" name=""/>
        <dsp:cNvSpPr/>
      </dsp:nvSpPr>
      <dsp:spPr>
        <a:xfrm>
          <a:off x="2145422" y="1356746"/>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dirty="0">
              <a:solidFill>
                <a:schemeClr val="bg1"/>
              </a:solidFill>
            </a:rPr>
            <a:t>Engineering</a:t>
          </a:r>
        </a:p>
      </dsp:txBody>
      <dsp:txXfrm>
        <a:off x="2145422" y="1356746"/>
        <a:ext cx="1945184" cy="721663"/>
      </dsp:txXfrm>
    </dsp:sp>
    <dsp:sp modelId="{4712440A-81F9-43FF-93B0-C6CD569D5666}">
      <dsp:nvSpPr>
        <dsp:cNvPr id="0" name=""/>
        <dsp:cNvSpPr/>
      </dsp:nvSpPr>
      <dsp:spPr>
        <a:xfrm>
          <a:off x="4285207" y="16513"/>
          <a:ext cx="1945184" cy="1340232"/>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8194BB-41E7-48BE-A722-5556D52ED689}">
      <dsp:nvSpPr>
        <dsp:cNvPr id="0" name=""/>
        <dsp:cNvSpPr/>
      </dsp:nvSpPr>
      <dsp:spPr>
        <a:xfrm>
          <a:off x="4285207" y="1356746"/>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dirty="0">
              <a:solidFill>
                <a:schemeClr val="bg1"/>
              </a:solidFill>
            </a:rPr>
            <a:t>Mathematical &amp; Physical Sciences</a:t>
          </a:r>
        </a:p>
      </dsp:txBody>
      <dsp:txXfrm>
        <a:off x="4285207" y="1356746"/>
        <a:ext cx="1945184" cy="721663"/>
      </dsp:txXfrm>
    </dsp:sp>
    <dsp:sp modelId="{BA589AC6-4F9E-4F05-8C6B-45D760D2404C}">
      <dsp:nvSpPr>
        <dsp:cNvPr id="0" name=""/>
        <dsp:cNvSpPr/>
      </dsp:nvSpPr>
      <dsp:spPr>
        <a:xfrm>
          <a:off x="6424992" y="16513"/>
          <a:ext cx="1945184" cy="1340232"/>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004F10-6FAB-4BE7-BD5D-AA8CAEA263B1}">
      <dsp:nvSpPr>
        <dsp:cNvPr id="0" name=""/>
        <dsp:cNvSpPr/>
      </dsp:nvSpPr>
      <dsp:spPr>
        <a:xfrm>
          <a:off x="6424992" y="1356746"/>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dirty="0">
              <a:solidFill>
                <a:schemeClr val="bg1"/>
              </a:solidFill>
              <a:latin typeface="Calibri"/>
              <a:cs typeface="Calibri"/>
            </a:rPr>
            <a:t>Compu</a:t>
          </a:r>
          <a:r>
            <a:rPr lang="en-US" sz="1400" b="1" kern="1200" spc="-30" dirty="0">
              <a:solidFill>
                <a:schemeClr val="bg1"/>
              </a:solidFill>
              <a:latin typeface="Calibri"/>
              <a:cs typeface="Calibri"/>
            </a:rPr>
            <a:t>t</a:t>
          </a:r>
          <a:r>
            <a:rPr lang="en-US" sz="1400" b="1" kern="1200" dirty="0">
              <a:solidFill>
                <a:schemeClr val="bg1"/>
              </a:solidFill>
              <a:latin typeface="Calibri"/>
              <a:cs typeface="Calibri"/>
            </a:rPr>
            <a:t>er</a:t>
          </a:r>
          <a:r>
            <a:rPr lang="en-US" sz="1400" b="1" kern="1200" spc="-55" dirty="0">
              <a:solidFill>
                <a:schemeClr val="bg1"/>
              </a:solidFill>
              <a:latin typeface="Calibri"/>
              <a:cs typeface="Calibri"/>
            </a:rPr>
            <a:t> </a:t>
          </a:r>
          <a:r>
            <a:rPr lang="en-US" sz="1400" b="1" kern="1200" dirty="0">
              <a:solidFill>
                <a:schemeClr val="bg1"/>
              </a:solidFill>
              <a:latin typeface="Calibri"/>
              <a:cs typeface="Calibri"/>
            </a:rPr>
            <a:t>&amp; </a:t>
          </a:r>
          <a:r>
            <a:rPr lang="en-US" sz="1400" b="1" kern="1200" spc="-5" dirty="0">
              <a:solidFill>
                <a:schemeClr val="bg1"/>
              </a:solidFill>
              <a:latin typeface="Calibri"/>
              <a:cs typeface="Calibri"/>
            </a:rPr>
            <a:t>I</a:t>
          </a:r>
          <a:r>
            <a:rPr lang="en-US" sz="1400" b="1" kern="1200" spc="-10" dirty="0">
              <a:solidFill>
                <a:schemeClr val="bg1"/>
              </a:solidFill>
              <a:latin typeface="Calibri"/>
              <a:cs typeface="Calibri"/>
            </a:rPr>
            <a:t>n</a:t>
          </a:r>
          <a:r>
            <a:rPr lang="en-US" sz="1400" b="1" kern="1200" spc="-25" dirty="0">
              <a:solidFill>
                <a:schemeClr val="bg1"/>
              </a:solidFill>
              <a:latin typeface="Calibri"/>
              <a:cs typeface="Calibri"/>
            </a:rPr>
            <a:t>f</a:t>
          </a:r>
          <a:r>
            <a:rPr lang="en-US" sz="1400" b="1" kern="1200" dirty="0">
              <a:solidFill>
                <a:schemeClr val="bg1"/>
              </a:solidFill>
              <a:latin typeface="Calibri"/>
              <a:cs typeface="Calibri"/>
            </a:rPr>
            <a:t>o</a:t>
          </a:r>
          <a:r>
            <a:rPr lang="en-US" sz="1400" b="1" kern="1200" spc="-5" dirty="0">
              <a:solidFill>
                <a:schemeClr val="bg1"/>
              </a:solidFill>
              <a:latin typeface="Calibri"/>
              <a:cs typeface="Calibri"/>
            </a:rPr>
            <a:t>r</a:t>
          </a:r>
          <a:r>
            <a:rPr lang="en-US" sz="1400" b="1" kern="1200" dirty="0">
              <a:solidFill>
                <a:schemeClr val="bg1"/>
              </a:solidFill>
              <a:latin typeface="Calibri"/>
              <a:cs typeface="Calibri"/>
            </a:rPr>
            <a:t>m</a:t>
          </a:r>
          <a:r>
            <a:rPr lang="en-US" sz="1400" b="1" kern="1200" spc="-10" dirty="0">
              <a:solidFill>
                <a:schemeClr val="bg1"/>
              </a:solidFill>
              <a:latin typeface="Calibri"/>
              <a:cs typeface="Calibri"/>
            </a:rPr>
            <a:t>a</a:t>
          </a:r>
          <a:r>
            <a:rPr lang="en-US" sz="1400" b="1" kern="1200" spc="-5" dirty="0">
              <a:solidFill>
                <a:schemeClr val="bg1"/>
              </a:solidFill>
              <a:latin typeface="Calibri"/>
              <a:cs typeface="Calibri"/>
            </a:rPr>
            <a:t>t</a:t>
          </a:r>
          <a:r>
            <a:rPr lang="en-US" sz="1400" b="1" kern="1200" dirty="0">
              <a:solidFill>
                <a:schemeClr val="bg1"/>
              </a:solidFill>
              <a:latin typeface="Calibri"/>
              <a:cs typeface="Calibri"/>
            </a:rPr>
            <a:t>ion </a:t>
          </a:r>
          <a:r>
            <a:rPr lang="en-US" sz="1400" b="1" kern="1200" spc="-5" dirty="0">
              <a:solidFill>
                <a:schemeClr val="bg1"/>
              </a:solidFill>
              <a:latin typeface="Calibri"/>
              <a:cs typeface="Calibri"/>
            </a:rPr>
            <a:t>Sc</a:t>
          </a:r>
          <a:r>
            <a:rPr lang="en-US" sz="1400" b="1" kern="1200" dirty="0">
              <a:solidFill>
                <a:schemeClr val="bg1"/>
              </a:solidFill>
              <a:latin typeface="Calibri"/>
              <a:cs typeface="Calibri"/>
            </a:rPr>
            <a:t>ien</a:t>
          </a:r>
          <a:r>
            <a:rPr lang="en-US" sz="1400" b="1" kern="1200" spc="-5" dirty="0">
              <a:solidFill>
                <a:schemeClr val="bg1"/>
              </a:solidFill>
              <a:latin typeface="Calibri"/>
              <a:cs typeface="Calibri"/>
            </a:rPr>
            <a:t>c</a:t>
          </a:r>
          <a:r>
            <a:rPr lang="en-US" sz="1400" b="1" kern="1200" dirty="0">
              <a:solidFill>
                <a:schemeClr val="bg1"/>
              </a:solidFill>
              <a:latin typeface="Calibri"/>
              <a:cs typeface="Calibri"/>
            </a:rPr>
            <a:t>e</a:t>
          </a:r>
          <a:r>
            <a:rPr lang="en-US" sz="1400" b="1" kern="1200" spc="-30" dirty="0">
              <a:solidFill>
                <a:schemeClr val="bg1"/>
              </a:solidFill>
              <a:latin typeface="Calibri"/>
              <a:cs typeface="Calibri"/>
            </a:rPr>
            <a:t> </a:t>
          </a:r>
          <a:r>
            <a:rPr lang="en-US" sz="1400" b="1" kern="1200" dirty="0">
              <a:solidFill>
                <a:schemeClr val="bg1"/>
              </a:solidFill>
              <a:latin typeface="Calibri"/>
              <a:cs typeface="Calibri"/>
            </a:rPr>
            <a:t>&amp; </a:t>
          </a:r>
          <a:r>
            <a:rPr lang="en-US" sz="1400" b="1" kern="1200" spc="-5" dirty="0">
              <a:solidFill>
                <a:schemeClr val="bg1"/>
              </a:solidFill>
              <a:latin typeface="Calibri"/>
              <a:cs typeface="Calibri"/>
            </a:rPr>
            <a:t>E</a:t>
          </a:r>
          <a:r>
            <a:rPr lang="en-US" sz="1400" b="1" kern="1200" dirty="0">
              <a:solidFill>
                <a:schemeClr val="bg1"/>
              </a:solidFill>
              <a:latin typeface="Calibri"/>
              <a:cs typeface="Calibri"/>
            </a:rPr>
            <a:t>n</a:t>
          </a:r>
          <a:r>
            <a:rPr lang="en-US" sz="1400" b="1" kern="1200" spc="5" dirty="0">
              <a:solidFill>
                <a:schemeClr val="bg1"/>
              </a:solidFill>
              <a:latin typeface="Calibri"/>
              <a:cs typeface="Calibri"/>
            </a:rPr>
            <a:t>g</a:t>
          </a:r>
          <a:r>
            <a:rPr lang="en-US" sz="1400" b="1" kern="1200" dirty="0">
              <a:solidFill>
                <a:schemeClr val="bg1"/>
              </a:solidFill>
              <a:latin typeface="Calibri"/>
              <a:cs typeface="Calibri"/>
            </a:rPr>
            <a:t>inee</a:t>
          </a:r>
          <a:r>
            <a:rPr lang="en-US" sz="1400" b="1" kern="1200" spc="-15" dirty="0">
              <a:solidFill>
                <a:schemeClr val="bg1"/>
              </a:solidFill>
              <a:latin typeface="Calibri"/>
              <a:cs typeface="Calibri"/>
            </a:rPr>
            <a:t>r</a:t>
          </a:r>
          <a:r>
            <a:rPr lang="en-US" sz="1400" b="1" kern="1200" dirty="0">
              <a:solidFill>
                <a:schemeClr val="bg1"/>
              </a:solidFill>
              <a:latin typeface="Calibri"/>
              <a:cs typeface="Calibri"/>
            </a:rPr>
            <a:t>ing</a:t>
          </a:r>
          <a:endParaRPr lang="en-US" sz="1400" kern="1200" dirty="0">
            <a:solidFill>
              <a:schemeClr val="bg1"/>
            </a:solidFill>
          </a:endParaRPr>
        </a:p>
      </dsp:txBody>
      <dsp:txXfrm>
        <a:off x="6424992" y="1356746"/>
        <a:ext cx="1945184" cy="721663"/>
      </dsp:txXfrm>
    </dsp:sp>
    <dsp:sp modelId="{B0DE4096-43A1-4A86-AFB7-BF29F02D318D}">
      <dsp:nvSpPr>
        <dsp:cNvPr id="0" name=""/>
        <dsp:cNvSpPr/>
      </dsp:nvSpPr>
      <dsp:spPr>
        <a:xfrm>
          <a:off x="8564777" y="16513"/>
          <a:ext cx="1945184" cy="1340232"/>
        </a:xfrm>
        <a:prstGeom prst="round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6000" r="-1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1BE150-CEB0-4D42-93C9-2DA2608434C2}">
      <dsp:nvSpPr>
        <dsp:cNvPr id="0" name=""/>
        <dsp:cNvSpPr/>
      </dsp:nvSpPr>
      <dsp:spPr>
        <a:xfrm>
          <a:off x="8564777" y="1356746"/>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dirty="0">
              <a:solidFill>
                <a:schemeClr val="bg1"/>
              </a:solidFill>
              <a:latin typeface="Calibri"/>
              <a:cs typeface="Calibri"/>
            </a:rPr>
            <a:t>Geo</a:t>
          </a:r>
          <a:r>
            <a:rPr lang="en-US" sz="1400" b="1" kern="1200" spc="-5" dirty="0">
              <a:solidFill>
                <a:schemeClr val="bg1"/>
              </a:solidFill>
              <a:latin typeface="Calibri"/>
              <a:cs typeface="Calibri"/>
            </a:rPr>
            <a:t>sc</a:t>
          </a:r>
          <a:r>
            <a:rPr lang="en-US" sz="1400" b="1" kern="1200" dirty="0">
              <a:solidFill>
                <a:schemeClr val="bg1"/>
              </a:solidFill>
              <a:latin typeface="Calibri"/>
              <a:cs typeface="Calibri"/>
            </a:rPr>
            <a:t>ien</a:t>
          </a:r>
          <a:r>
            <a:rPr lang="en-US" sz="1400" b="1" kern="1200" spc="-5" dirty="0">
              <a:solidFill>
                <a:schemeClr val="bg1"/>
              </a:solidFill>
              <a:latin typeface="Calibri"/>
              <a:cs typeface="Calibri"/>
            </a:rPr>
            <a:t>c</a:t>
          </a:r>
          <a:r>
            <a:rPr lang="en-US" sz="1400" b="1" kern="1200" spc="-15" dirty="0">
              <a:solidFill>
                <a:schemeClr val="bg1"/>
              </a:solidFill>
              <a:latin typeface="Calibri"/>
              <a:cs typeface="Calibri"/>
            </a:rPr>
            <a:t>e</a:t>
          </a:r>
          <a:r>
            <a:rPr lang="en-US" sz="1400" b="1" kern="1200" dirty="0">
              <a:solidFill>
                <a:schemeClr val="bg1"/>
              </a:solidFill>
              <a:latin typeface="Calibri"/>
              <a:cs typeface="Calibri"/>
            </a:rPr>
            <a:t>s </a:t>
          </a:r>
          <a:r>
            <a:rPr lang="en-US" sz="1400" b="1" kern="1200" spc="-5" dirty="0">
              <a:solidFill>
                <a:schemeClr val="bg1"/>
              </a:solidFill>
              <a:latin typeface="Calibri"/>
              <a:cs typeface="Calibri"/>
            </a:rPr>
            <a:t>(</a:t>
          </a:r>
          <a:r>
            <a:rPr lang="en-US" sz="1400" b="1" kern="1200" dirty="0">
              <a:solidFill>
                <a:schemeClr val="bg1"/>
              </a:solidFill>
              <a:latin typeface="Calibri"/>
              <a:cs typeface="Calibri"/>
            </a:rPr>
            <a:t>in</a:t>
          </a:r>
          <a:r>
            <a:rPr lang="en-US" sz="1400" b="1" kern="1200" spc="-5" dirty="0">
              <a:solidFill>
                <a:schemeClr val="bg1"/>
              </a:solidFill>
              <a:latin typeface="Calibri"/>
              <a:cs typeface="Calibri"/>
            </a:rPr>
            <a:t>c</a:t>
          </a:r>
          <a:r>
            <a:rPr lang="en-US" sz="1400" b="1" kern="1200" dirty="0">
              <a:solidFill>
                <a:schemeClr val="bg1"/>
              </a:solidFill>
              <a:latin typeface="Calibri"/>
              <a:cs typeface="Calibri"/>
            </a:rPr>
            <a:t>luding</a:t>
          </a:r>
          <a:r>
            <a:rPr lang="en-US" sz="1400" b="1" kern="1200" spc="-40" dirty="0">
              <a:solidFill>
                <a:schemeClr val="bg1"/>
              </a:solidFill>
              <a:latin typeface="Calibri"/>
              <a:cs typeface="Calibri"/>
            </a:rPr>
            <a:t> </a:t>
          </a:r>
          <a:r>
            <a:rPr lang="en-US" sz="1400" b="1" kern="1200" spc="-30" dirty="0">
              <a:solidFill>
                <a:schemeClr val="bg1"/>
              </a:solidFill>
              <a:latin typeface="Calibri"/>
              <a:cs typeface="Calibri"/>
            </a:rPr>
            <a:t>P</a:t>
          </a:r>
          <a:r>
            <a:rPr lang="en-US" sz="1400" b="1" kern="1200" dirty="0">
              <a:solidFill>
                <a:schemeClr val="bg1"/>
              </a:solidFill>
              <a:latin typeface="Calibri"/>
              <a:cs typeface="Calibri"/>
            </a:rPr>
            <a:t>olar </a:t>
          </a:r>
          <a:r>
            <a:rPr lang="en-US" sz="1400" b="1" kern="1200" spc="-5" dirty="0">
              <a:solidFill>
                <a:schemeClr val="bg1"/>
              </a:solidFill>
              <a:latin typeface="Calibri"/>
              <a:cs typeface="Calibri"/>
            </a:rPr>
            <a:t>P</a:t>
          </a:r>
          <a:r>
            <a:rPr lang="en-US" sz="1400" b="1" kern="1200" spc="-15" dirty="0">
              <a:solidFill>
                <a:schemeClr val="bg1"/>
              </a:solidFill>
              <a:latin typeface="Calibri"/>
              <a:cs typeface="Calibri"/>
            </a:rPr>
            <a:t>r</a:t>
          </a:r>
          <a:r>
            <a:rPr lang="en-US" sz="1400" b="1" kern="1200" dirty="0">
              <a:solidFill>
                <a:schemeClr val="bg1"/>
              </a:solidFill>
              <a:latin typeface="Calibri"/>
              <a:cs typeface="Calibri"/>
            </a:rPr>
            <a:t>o</a:t>
          </a:r>
          <a:r>
            <a:rPr lang="en-US" sz="1400" b="1" kern="1200" spc="5" dirty="0">
              <a:solidFill>
                <a:schemeClr val="bg1"/>
              </a:solidFill>
              <a:latin typeface="Calibri"/>
              <a:cs typeface="Calibri"/>
            </a:rPr>
            <a:t>g</a:t>
          </a:r>
          <a:r>
            <a:rPr lang="en-US" sz="1400" b="1" kern="1200" spc="-40" dirty="0">
              <a:solidFill>
                <a:schemeClr val="bg1"/>
              </a:solidFill>
              <a:latin typeface="Calibri"/>
              <a:cs typeface="Calibri"/>
            </a:rPr>
            <a:t>r</a:t>
          </a:r>
          <a:r>
            <a:rPr lang="en-US" sz="1400" b="1" kern="1200" spc="-10" dirty="0">
              <a:solidFill>
                <a:schemeClr val="bg1"/>
              </a:solidFill>
              <a:latin typeface="Calibri"/>
              <a:cs typeface="Calibri"/>
            </a:rPr>
            <a:t>a</a:t>
          </a:r>
          <a:r>
            <a:rPr lang="en-US" sz="1400" b="1" kern="1200" dirty="0">
              <a:solidFill>
                <a:schemeClr val="bg1"/>
              </a:solidFill>
              <a:latin typeface="Calibri"/>
              <a:cs typeface="Calibri"/>
            </a:rPr>
            <a:t>m</a:t>
          </a:r>
          <a:r>
            <a:rPr lang="en-US" sz="1400" b="1" kern="1200" spc="-5" dirty="0">
              <a:solidFill>
                <a:schemeClr val="bg1"/>
              </a:solidFill>
              <a:latin typeface="Calibri"/>
              <a:cs typeface="Calibri"/>
            </a:rPr>
            <a:t>s)</a:t>
          </a:r>
          <a:endParaRPr lang="en-US" sz="1400" kern="1200" dirty="0">
            <a:solidFill>
              <a:schemeClr val="bg1"/>
            </a:solidFill>
          </a:endParaRPr>
        </a:p>
      </dsp:txBody>
      <dsp:txXfrm>
        <a:off x="8564777" y="1356746"/>
        <a:ext cx="1945184" cy="721663"/>
      </dsp:txXfrm>
    </dsp:sp>
    <dsp:sp modelId="{604B6503-C280-42B3-85C0-C46853B6E9A3}">
      <dsp:nvSpPr>
        <dsp:cNvPr id="0" name=""/>
        <dsp:cNvSpPr/>
      </dsp:nvSpPr>
      <dsp:spPr>
        <a:xfrm>
          <a:off x="1075530" y="2272928"/>
          <a:ext cx="1945184" cy="1340232"/>
        </a:xfrm>
        <a:prstGeom prst="round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2000" r="-1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0D9417-61F7-4735-9DAD-A4B9D7670E7A}">
      <dsp:nvSpPr>
        <dsp:cNvPr id="0" name=""/>
        <dsp:cNvSpPr/>
      </dsp:nvSpPr>
      <dsp:spPr>
        <a:xfrm>
          <a:off x="1075530" y="3613160"/>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spc="-5" dirty="0">
              <a:solidFill>
                <a:schemeClr val="bg1"/>
              </a:solidFill>
              <a:latin typeface="Calibri"/>
              <a:cs typeface="Calibri"/>
            </a:rPr>
            <a:t>I</a:t>
          </a:r>
          <a:r>
            <a:rPr lang="en-US" sz="1400" b="1" kern="1200" spc="-10" dirty="0">
              <a:solidFill>
                <a:schemeClr val="bg1"/>
              </a:solidFill>
              <a:latin typeface="Calibri"/>
              <a:cs typeface="Calibri"/>
            </a:rPr>
            <a:t>n</a:t>
          </a:r>
          <a:r>
            <a:rPr lang="en-US" sz="1400" b="1" kern="1200" spc="-15" dirty="0">
              <a:solidFill>
                <a:schemeClr val="bg1"/>
              </a:solidFill>
              <a:latin typeface="Calibri"/>
              <a:cs typeface="Calibri"/>
            </a:rPr>
            <a:t>t</a:t>
          </a:r>
          <a:r>
            <a:rPr lang="en-US" sz="1400" b="1" kern="1200" dirty="0">
              <a:solidFill>
                <a:schemeClr val="bg1"/>
              </a:solidFill>
              <a:latin typeface="Calibri"/>
              <a:cs typeface="Calibri"/>
            </a:rPr>
            <a:t>e</a:t>
          </a:r>
          <a:r>
            <a:rPr lang="en-US" sz="1400" b="1" kern="1200" spc="5" dirty="0">
              <a:solidFill>
                <a:schemeClr val="bg1"/>
              </a:solidFill>
              <a:latin typeface="Calibri"/>
              <a:cs typeface="Calibri"/>
            </a:rPr>
            <a:t>g</a:t>
          </a:r>
          <a:r>
            <a:rPr lang="en-US" sz="1400" b="1" kern="1200" spc="-40" dirty="0">
              <a:solidFill>
                <a:schemeClr val="bg1"/>
              </a:solidFill>
              <a:latin typeface="Calibri"/>
              <a:cs typeface="Calibri"/>
            </a:rPr>
            <a:t>r</a:t>
          </a:r>
          <a:r>
            <a:rPr lang="en-US" sz="1400" b="1" kern="1200" spc="-25" dirty="0">
              <a:solidFill>
                <a:schemeClr val="bg1"/>
              </a:solidFill>
              <a:latin typeface="Calibri"/>
              <a:cs typeface="Calibri"/>
            </a:rPr>
            <a:t>a</a:t>
          </a:r>
          <a:r>
            <a:rPr lang="en-US" sz="1400" b="1" kern="1200" spc="-5" dirty="0">
              <a:solidFill>
                <a:schemeClr val="bg1"/>
              </a:solidFill>
              <a:latin typeface="Calibri"/>
              <a:cs typeface="Calibri"/>
            </a:rPr>
            <a:t>t</a:t>
          </a:r>
          <a:r>
            <a:rPr lang="en-US" sz="1400" b="1" kern="1200" dirty="0">
              <a:solidFill>
                <a:schemeClr val="bg1"/>
              </a:solidFill>
              <a:latin typeface="Calibri"/>
              <a:cs typeface="Calibri"/>
            </a:rPr>
            <a:t>i</a:t>
          </a:r>
          <a:r>
            <a:rPr lang="en-US" sz="1400" b="1" kern="1200" spc="-20" dirty="0">
              <a:solidFill>
                <a:schemeClr val="bg1"/>
              </a:solidFill>
              <a:latin typeface="Calibri"/>
              <a:cs typeface="Calibri"/>
            </a:rPr>
            <a:t>v</a:t>
          </a:r>
          <a:r>
            <a:rPr lang="en-US" sz="1400" b="1" kern="1200" dirty="0">
              <a:solidFill>
                <a:schemeClr val="bg1"/>
              </a:solidFill>
              <a:latin typeface="Calibri"/>
              <a:cs typeface="Calibri"/>
            </a:rPr>
            <a:t>e </a:t>
          </a:r>
          <a:r>
            <a:rPr lang="en-US" sz="1400" b="1" kern="1200" spc="-10" dirty="0">
              <a:solidFill>
                <a:schemeClr val="bg1"/>
              </a:solidFill>
              <a:latin typeface="Calibri"/>
              <a:cs typeface="Calibri"/>
            </a:rPr>
            <a:t>A</a:t>
          </a:r>
          <a:r>
            <a:rPr lang="en-US" sz="1400" b="1" kern="1200" spc="-5" dirty="0">
              <a:solidFill>
                <a:schemeClr val="bg1"/>
              </a:solidFill>
              <a:latin typeface="Calibri"/>
              <a:cs typeface="Calibri"/>
            </a:rPr>
            <a:t>ct</a:t>
          </a:r>
          <a:r>
            <a:rPr lang="en-US" sz="1400" b="1" kern="1200" dirty="0">
              <a:solidFill>
                <a:schemeClr val="bg1"/>
              </a:solidFill>
              <a:latin typeface="Calibri"/>
              <a:cs typeface="Calibri"/>
            </a:rPr>
            <a:t>i</a:t>
          </a:r>
          <a:r>
            <a:rPr lang="en-US" sz="1400" b="1" kern="1200" spc="-10" dirty="0">
              <a:solidFill>
                <a:schemeClr val="bg1"/>
              </a:solidFill>
              <a:latin typeface="Calibri"/>
              <a:cs typeface="Calibri"/>
            </a:rPr>
            <a:t>v</a:t>
          </a:r>
          <a:r>
            <a:rPr lang="en-US" sz="1400" b="1" kern="1200" dirty="0">
              <a:solidFill>
                <a:schemeClr val="bg1"/>
              </a:solidFill>
              <a:latin typeface="Calibri"/>
              <a:cs typeface="Calibri"/>
            </a:rPr>
            <a:t>i</a:t>
          </a:r>
          <a:r>
            <a:rPr lang="en-US" sz="1400" b="1" kern="1200" spc="-5" dirty="0">
              <a:solidFill>
                <a:schemeClr val="bg1"/>
              </a:solidFill>
              <a:latin typeface="Calibri"/>
              <a:cs typeface="Calibri"/>
            </a:rPr>
            <a:t>t</a:t>
          </a:r>
          <a:r>
            <a:rPr lang="en-US" sz="1400" b="1" kern="1200" dirty="0">
              <a:solidFill>
                <a:schemeClr val="bg1"/>
              </a:solidFill>
              <a:latin typeface="Calibri"/>
              <a:cs typeface="Calibri"/>
            </a:rPr>
            <a:t>ies</a:t>
          </a:r>
          <a:endParaRPr lang="en-US" sz="1400" kern="1200" dirty="0">
            <a:solidFill>
              <a:schemeClr val="bg1"/>
            </a:solidFill>
          </a:endParaRPr>
        </a:p>
      </dsp:txBody>
      <dsp:txXfrm>
        <a:off x="1075530" y="3613160"/>
        <a:ext cx="1945184" cy="721663"/>
      </dsp:txXfrm>
    </dsp:sp>
    <dsp:sp modelId="{1CFA7CA9-E69C-4F45-860A-BBA673B291AE}">
      <dsp:nvSpPr>
        <dsp:cNvPr id="0" name=""/>
        <dsp:cNvSpPr/>
      </dsp:nvSpPr>
      <dsp:spPr>
        <a:xfrm>
          <a:off x="3215315" y="2272928"/>
          <a:ext cx="1945184" cy="1340232"/>
        </a:xfrm>
        <a:prstGeom prst="round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18000" r="-1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6C034D-F6EB-4446-BE5D-98730ED6545F}">
      <dsp:nvSpPr>
        <dsp:cNvPr id="0" name=""/>
        <dsp:cNvSpPr/>
      </dsp:nvSpPr>
      <dsp:spPr>
        <a:xfrm>
          <a:off x="3215315" y="3613160"/>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spc="-30" dirty="0">
              <a:solidFill>
                <a:schemeClr val="bg1"/>
              </a:solidFill>
              <a:latin typeface="Calibri"/>
              <a:cs typeface="Calibri"/>
            </a:rPr>
            <a:t>E</a:t>
          </a:r>
          <a:r>
            <a:rPr lang="en-US" sz="1400" b="1" kern="1200" dirty="0">
              <a:solidFill>
                <a:schemeClr val="bg1"/>
              </a:solidFill>
              <a:latin typeface="Calibri"/>
              <a:cs typeface="Calibri"/>
            </a:rPr>
            <a:t>du</a:t>
          </a:r>
          <a:r>
            <a:rPr lang="en-US" sz="1400" b="1" kern="1200" spc="-20" dirty="0">
              <a:solidFill>
                <a:schemeClr val="bg1"/>
              </a:solidFill>
              <a:latin typeface="Calibri"/>
              <a:cs typeface="Calibri"/>
            </a:rPr>
            <a:t>c</a:t>
          </a:r>
          <a:r>
            <a:rPr lang="en-US" sz="1400" b="1" kern="1200" spc="-10" dirty="0">
              <a:solidFill>
                <a:schemeClr val="bg1"/>
              </a:solidFill>
              <a:latin typeface="Calibri"/>
              <a:cs typeface="Calibri"/>
            </a:rPr>
            <a:t>a</a:t>
          </a:r>
          <a:r>
            <a:rPr lang="en-US" sz="1400" b="1" kern="1200" spc="-5" dirty="0">
              <a:solidFill>
                <a:schemeClr val="bg1"/>
              </a:solidFill>
              <a:latin typeface="Calibri"/>
              <a:cs typeface="Calibri"/>
            </a:rPr>
            <a:t>t</a:t>
          </a:r>
          <a:r>
            <a:rPr lang="en-US" sz="1400" b="1" kern="1200" dirty="0">
              <a:solidFill>
                <a:schemeClr val="bg1"/>
              </a:solidFill>
              <a:latin typeface="Calibri"/>
              <a:cs typeface="Calibri"/>
            </a:rPr>
            <a:t>ion</a:t>
          </a:r>
          <a:r>
            <a:rPr lang="en-US" sz="1400" b="1" kern="1200" spc="-40" dirty="0">
              <a:solidFill>
                <a:schemeClr val="bg1"/>
              </a:solidFill>
              <a:latin typeface="Calibri"/>
              <a:cs typeface="Calibri"/>
            </a:rPr>
            <a:t> </a:t>
          </a:r>
          <a:r>
            <a:rPr lang="en-US" sz="1400" b="1" kern="1200" dirty="0">
              <a:solidFill>
                <a:schemeClr val="bg1"/>
              </a:solidFill>
              <a:latin typeface="Calibri"/>
              <a:cs typeface="Calibri"/>
            </a:rPr>
            <a:t>&amp; </a:t>
          </a:r>
          <a:r>
            <a:rPr lang="en-US" sz="1400" b="1" kern="1200" spc="-5" dirty="0">
              <a:solidFill>
                <a:schemeClr val="bg1"/>
              </a:solidFill>
              <a:latin typeface="Calibri"/>
              <a:cs typeface="Calibri"/>
            </a:rPr>
            <a:t>H</a:t>
          </a:r>
          <a:r>
            <a:rPr lang="en-US" sz="1400" b="1" kern="1200" dirty="0">
              <a:solidFill>
                <a:schemeClr val="bg1"/>
              </a:solidFill>
              <a:latin typeface="Calibri"/>
              <a:cs typeface="Calibri"/>
            </a:rPr>
            <a:t>uman</a:t>
          </a:r>
          <a:r>
            <a:rPr lang="en-US" sz="1400" b="1" kern="1200" spc="-25" dirty="0">
              <a:solidFill>
                <a:schemeClr val="bg1"/>
              </a:solidFill>
              <a:latin typeface="Calibri"/>
              <a:cs typeface="Calibri"/>
            </a:rPr>
            <a:t> </a:t>
          </a:r>
          <a:r>
            <a:rPr lang="en-US" sz="1400" b="1" kern="1200" spc="-20" dirty="0">
              <a:solidFill>
                <a:schemeClr val="bg1"/>
              </a:solidFill>
              <a:latin typeface="Calibri"/>
              <a:cs typeface="Calibri"/>
            </a:rPr>
            <a:t>R</a:t>
          </a:r>
          <a:r>
            <a:rPr lang="en-US" sz="1400" b="1" kern="1200" dirty="0">
              <a:solidFill>
                <a:schemeClr val="bg1"/>
              </a:solidFill>
              <a:latin typeface="Calibri"/>
              <a:cs typeface="Calibri"/>
            </a:rPr>
            <a:t>e</a:t>
          </a:r>
          <a:r>
            <a:rPr lang="en-US" sz="1400" b="1" kern="1200" spc="-5" dirty="0">
              <a:solidFill>
                <a:schemeClr val="bg1"/>
              </a:solidFill>
              <a:latin typeface="Calibri"/>
              <a:cs typeface="Calibri"/>
            </a:rPr>
            <a:t>s</a:t>
          </a:r>
          <a:r>
            <a:rPr lang="en-US" sz="1400" b="1" kern="1200" dirty="0">
              <a:solidFill>
                <a:schemeClr val="bg1"/>
              </a:solidFill>
              <a:latin typeface="Calibri"/>
              <a:cs typeface="Calibri"/>
            </a:rPr>
            <a:t>ou</a:t>
          </a:r>
          <a:r>
            <a:rPr lang="en-US" sz="1400" b="1" kern="1200" spc="-30" dirty="0">
              <a:solidFill>
                <a:schemeClr val="bg1"/>
              </a:solidFill>
              <a:latin typeface="Calibri"/>
              <a:cs typeface="Calibri"/>
            </a:rPr>
            <a:t>r</a:t>
          </a:r>
          <a:r>
            <a:rPr lang="en-US" sz="1400" b="1" kern="1200" spc="-5" dirty="0">
              <a:solidFill>
                <a:schemeClr val="bg1"/>
              </a:solidFill>
              <a:latin typeface="Calibri"/>
              <a:cs typeface="Calibri"/>
            </a:rPr>
            <a:t>c</a:t>
          </a:r>
          <a:r>
            <a:rPr lang="en-US" sz="1400" b="1" kern="1200" spc="-15" dirty="0">
              <a:solidFill>
                <a:schemeClr val="bg1"/>
              </a:solidFill>
              <a:latin typeface="Calibri"/>
              <a:cs typeface="Calibri"/>
            </a:rPr>
            <a:t>e</a:t>
          </a:r>
          <a:r>
            <a:rPr lang="en-US" sz="1400" b="1" kern="1200" dirty="0">
              <a:solidFill>
                <a:schemeClr val="bg1"/>
              </a:solidFill>
              <a:latin typeface="Calibri"/>
              <a:cs typeface="Calibri"/>
            </a:rPr>
            <a:t>s</a:t>
          </a:r>
          <a:endParaRPr lang="en-US" sz="1400" kern="1200" dirty="0">
            <a:solidFill>
              <a:schemeClr val="bg1"/>
            </a:solidFill>
          </a:endParaRPr>
        </a:p>
      </dsp:txBody>
      <dsp:txXfrm>
        <a:off x="3215315" y="3613160"/>
        <a:ext cx="1945184" cy="721663"/>
      </dsp:txXfrm>
    </dsp:sp>
    <dsp:sp modelId="{63F629C4-416B-4F1F-BF93-965F6709C1BE}">
      <dsp:nvSpPr>
        <dsp:cNvPr id="0" name=""/>
        <dsp:cNvSpPr/>
      </dsp:nvSpPr>
      <dsp:spPr>
        <a:xfrm>
          <a:off x="5355100" y="2272928"/>
          <a:ext cx="1945184" cy="1340232"/>
        </a:xfrm>
        <a:prstGeom prst="roundRect">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9489E7-6F6E-44BC-B327-EADE5BE5446A}">
      <dsp:nvSpPr>
        <dsp:cNvPr id="0" name=""/>
        <dsp:cNvSpPr/>
      </dsp:nvSpPr>
      <dsp:spPr>
        <a:xfrm>
          <a:off x="5355100" y="3613160"/>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spc="-5" dirty="0">
              <a:solidFill>
                <a:schemeClr val="bg1"/>
              </a:solidFill>
              <a:latin typeface="Calibri"/>
              <a:cs typeface="Calibri"/>
            </a:rPr>
            <a:t>S</a:t>
          </a:r>
          <a:r>
            <a:rPr lang="en-US" sz="1400" b="1" kern="1200" dirty="0">
              <a:solidFill>
                <a:schemeClr val="bg1"/>
              </a:solidFill>
              <a:latin typeface="Calibri"/>
              <a:cs typeface="Calibri"/>
            </a:rPr>
            <a:t>o</a:t>
          </a:r>
          <a:r>
            <a:rPr lang="en-US" sz="1400" b="1" kern="1200" spc="-5" dirty="0">
              <a:solidFill>
                <a:schemeClr val="bg1"/>
              </a:solidFill>
              <a:latin typeface="Calibri"/>
              <a:cs typeface="Calibri"/>
            </a:rPr>
            <a:t>c</a:t>
          </a:r>
          <a:r>
            <a:rPr lang="en-US" sz="1400" b="1" kern="1200" dirty="0">
              <a:solidFill>
                <a:schemeClr val="bg1"/>
              </a:solidFill>
              <a:latin typeface="Calibri"/>
              <a:cs typeface="Calibri"/>
            </a:rPr>
            <a:t>ial,</a:t>
          </a:r>
          <a:r>
            <a:rPr lang="en-US" sz="1400" b="1" kern="1200" spc="-20" dirty="0">
              <a:solidFill>
                <a:schemeClr val="bg1"/>
              </a:solidFill>
              <a:latin typeface="Calibri"/>
              <a:cs typeface="Calibri"/>
            </a:rPr>
            <a:t> </a:t>
          </a:r>
          <a:r>
            <a:rPr lang="en-US" sz="1400" b="1" kern="1200" spc="-5" dirty="0">
              <a:solidFill>
                <a:schemeClr val="bg1"/>
              </a:solidFill>
              <a:latin typeface="Calibri"/>
              <a:cs typeface="Calibri"/>
            </a:rPr>
            <a:t>B</a:t>
          </a:r>
          <a:r>
            <a:rPr lang="en-US" sz="1400" b="1" kern="1200" dirty="0">
              <a:solidFill>
                <a:schemeClr val="bg1"/>
              </a:solidFill>
              <a:latin typeface="Calibri"/>
              <a:cs typeface="Calibri"/>
            </a:rPr>
            <a:t>eh</a:t>
          </a:r>
          <a:r>
            <a:rPr lang="en-US" sz="1400" b="1" kern="1200" spc="-25" dirty="0">
              <a:solidFill>
                <a:schemeClr val="bg1"/>
              </a:solidFill>
              <a:latin typeface="Calibri"/>
              <a:cs typeface="Calibri"/>
            </a:rPr>
            <a:t>a</a:t>
          </a:r>
          <a:r>
            <a:rPr lang="en-US" sz="1400" b="1" kern="1200" spc="-10" dirty="0">
              <a:solidFill>
                <a:schemeClr val="bg1"/>
              </a:solidFill>
              <a:latin typeface="Calibri"/>
              <a:cs typeface="Calibri"/>
            </a:rPr>
            <a:t>v</a:t>
          </a:r>
          <a:r>
            <a:rPr lang="en-US" sz="1400" b="1" kern="1200" dirty="0">
              <a:solidFill>
                <a:schemeClr val="bg1"/>
              </a:solidFill>
              <a:latin typeface="Calibri"/>
              <a:cs typeface="Calibri"/>
            </a:rPr>
            <a:t>io</a:t>
          </a:r>
          <a:r>
            <a:rPr lang="en-US" sz="1400" b="1" kern="1200" spc="-30" dirty="0">
              <a:solidFill>
                <a:schemeClr val="bg1"/>
              </a:solidFill>
              <a:latin typeface="Calibri"/>
              <a:cs typeface="Calibri"/>
            </a:rPr>
            <a:t>r</a:t>
          </a:r>
          <a:r>
            <a:rPr lang="en-US" sz="1400" b="1" kern="1200" dirty="0">
              <a:solidFill>
                <a:schemeClr val="bg1"/>
              </a:solidFill>
              <a:latin typeface="Calibri"/>
              <a:cs typeface="Calibri"/>
            </a:rPr>
            <a:t>al &amp;</a:t>
          </a:r>
          <a:r>
            <a:rPr lang="en-US" sz="1400" b="1" kern="1200" spc="-15" dirty="0">
              <a:solidFill>
                <a:schemeClr val="bg1"/>
              </a:solidFill>
              <a:latin typeface="Calibri"/>
              <a:cs typeface="Calibri"/>
            </a:rPr>
            <a:t> E</a:t>
          </a:r>
          <a:r>
            <a:rPr lang="en-US" sz="1400" b="1" kern="1200" spc="-20" dirty="0">
              <a:solidFill>
                <a:schemeClr val="bg1"/>
              </a:solidFill>
              <a:latin typeface="Calibri"/>
              <a:cs typeface="Calibri"/>
            </a:rPr>
            <a:t>c</a:t>
          </a:r>
          <a:r>
            <a:rPr lang="en-US" sz="1400" b="1" kern="1200" dirty="0">
              <a:solidFill>
                <a:schemeClr val="bg1"/>
              </a:solidFill>
              <a:latin typeface="Calibri"/>
              <a:cs typeface="Calibri"/>
            </a:rPr>
            <a:t>onomic </a:t>
          </a:r>
          <a:r>
            <a:rPr lang="en-US" sz="1400" b="1" kern="1200" spc="-5" dirty="0">
              <a:solidFill>
                <a:schemeClr val="bg1"/>
              </a:solidFill>
              <a:latin typeface="Calibri"/>
              <a:cs typeface="Calibri"/>
            </a:rPr>
            <a:t>Sc</a:t>
          </a:r>
          <a:r>
            <a:rPr lang="en-US" sz="1400" b="1" kern="1200" dirty="0">
              <a:solidFill>
                <a:schemeClr val="bg1"/>
              </a:solidFill>
              <a:latin typeface="Calibri"/>
              <a:cs typeface="Calibri"/>
            </a:rPr>
            <a:t>ien</a:t>
          </a:r>
          <a:r>
            <a:rPr lang="en-US" sz="1400" b="1" kern="1200" spc="-5" dirty="0">
              <a:solidFill>
                <a:schemeClr val="bg1"/>
              </a:solidFill>
              <a:latin typeface="Calibri"/>
              <a:cs typeface="Calibri"/>
            </a:rPr>
            <a:t>c</a:t>
          </a:r>
          <a:r>
            <a:rPr lang="en-US" sz="1400" b="1" kern="1200" dirty="0">
              <a:solidFill>
                <a:schemeClr val="bg1"/>
              </a:solidFill>
              <a:latin typeface="Calibri"/>
              <a:cs typeface="Calibri"/>
            </a:rPr>
            <a:t>es (SBE)</a:t>
          </a:r>
          <a:endParaRPr lang="en-US" sz="1400" kern="1200" dirty="0">
            <a:solidFill>
              <a:schemeClr val="bg1"/>
            </a:solidFill>
          </a:endParaRPr>
        </a:p>
      </dsp:txBody>
      <dsp:txXfrm>
        <a:off x="5355100" y="3613160"/>
        <a:ext cx="1945184" cy="721663"/>
      </dsp:txXfrm>
    </dsp:sp>
    <dsp:sp modelId="{8CC430BE-D089-4AC1-90C7-25E0F6263F4F}">
      <dsp:nvSpPr>
        <dsp:cNvPr id="0" name=""/>
        <dsp:cNvSpPr/>
      </dsp:nvSpPr>
      <dsp:spPr>
        <a:xfrm>
          <a:off x="7494885" y="2272928"/>
          <a:ext cx="1945184" cy="1340232"/>
        </a:xfrm>
        <a:prstGeom prst="roundRect">
          <a:avLst/>
        </a:prstGeom>
        <a:blipFill>
          <a:blip xmlns:r="http://schemas.openxmlformats.org/officeDocument/2006/relationships" r:embed="rId9">
            <a:extLst>
              <a:ext uri="{28A0092B-C50C-407E-A947-70E740481C1C}">
                <a14:useLocalDpi xmlns:a14="http://schemas.microsoft.com/office/drawing/2010/main" val="0"/>
              </a:ext>
            </a:extLst>
          </a:blip>
          <a:srcRect/>
          <a:stretch>
            <a:fillRect l="-15000" r="-1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C4362-FEC5-4F4C-9307-D0D7D6D84249}">
      <dsp:nvSpPr>
        <dsp:cNvPr id="0" name=""/>
        <dsp:cNvSpPr/>
      </dsp:nvSpPr>
      <dsp:spPr>
        <a:xfrm>
          <a:off x="7494885" y="3613160"/>
          <a:ext cx="1945184" cy="721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n-US" sz="1400" b="1" kern="1200" spc="-5" dirty="0">
              <a:solidFill>
                <a:schemeClr val="bg1"/>
              </a:solidFill>
              <a:latin typeface="Calibri"/>
              <a:cs typeface="Calibri"/>
            </a:rPr>
            <a:t>I</a:t>
          </a:r>
          <a:r>
            <a:rPr lang="en-US" sz="1400" b="1" kern="1200" spc="-10" dirty="0">
              <a:solidFill>
                <a:schemeClr val="bg1"/>
              </a:solidFill>
              <a:latin typeface="Calibri"/>
              <a:cs typeface="Calibri"/>
            </a:rPr>
            <a:t>n</a:t>
          </a:r>
          <a:r>
            <a:rPr lang="en-US" sz="1400" b="1" kern="1200" spc="-15" dirty="0">
              <a:solidFill>
                <a:schemeClr val="bg1"/>
              </a:solidFill>
              <a:latin typeface="Calibri"/>
              <a:cs typeface="Calibri"/>
            </a:rPr>
            <a:t>t</a:t>
          </a:r>
          <a:r>
            <a:rPr lang="en-US" sz="1400" b="1" kern="1200" dirty="0">
              <a:solidFill>
                <a:schemeClr val="bg1"/>
              </a:solidFill>
              <a:latin typeface="Calibri"/>
              <a:cs typeface="Calibri"/>
            </a:rPr>
            <a:t>e</a:t>
          </a:r>
          <a:r>
            <a:rPr lang="en-US" sz="1400" b="1" kern="1200" spc="-5" dirty="0">
              <a:solidFill>
                <a:schemeClr val="bg1"/>
              </a:solidFill>
              <a:latin typeface="Calibri"/>
              <a:cs typeface="Calibri"/>
            </a:rPr>
            <a:t>r</a:t>
          </a:r>
          <a:r>
            <a:rPr lang="en-US" sz="1400" b="1" kern="1200" dirty="0">
              <a:solidFill>
                <a:schemeClr val="bg1"/>
              </a:solidFill>
              <a:latin typeface="Calibri"/>
              <a:cs typeface="Calibri"/>
            </a:rPr>
            <a:t>n</a:t>
          </a:r>
          <a:r>
            <a:rPr lang="en-US" sz="1400" b="1" kern="1200" spc="-25" dirty="0">
              <a:solidFill>
                <a:schemeClr val="bg1"/>
              </a:solidFill>
              <a:latin typeface="Calibri"/>
              <a:cs typeface="Calibri"/>
            </a:rPr>
            <a:t>a</a:t>
          </a:r>
          <a:r>
            <a:rPr lang="en-US" sz="1400" b="1" kern="1200" spc="-5" dirty="0">
              <a:solidFill>
                <a:schemeClr val="bg1"/>
              </a:solidFill>
              <a:latin typeface="Calibri"/>
              <a:cs typeface="Calibri"/>
            </a:rPr>
            <a:t>t</a:t>
          </a:r>
          <a:r>
            <a:rPr lang="en-US" sz="1400" b="1" kern="1200" dirty="0">
              <a:solidFill>
                <a:schemeClr val="bg1"/>
              </a:solidFill>
              <a:latin typeface="Calibri"/>
              <a:cs typeface="Calibri"/>
            </a:rPr>
            <a:t>i</a:t>
          </a:r>
          <a:r>
            <a:rPr lang="en-US" sz="1400" b="1" kern="1200" spc="-10" dirty="0">
              <a:solidFill>
                <a:schemeClr val="bg1"/>
              </a:solidFill>
              <a:latin typeface="Calibri"/>
              <a:cs typeface="Calibri"/>
            </a:rPr>
            <a:t>o</a:t>
          </a:r>
          <a:r>
            <a:rPr lang="en-US" sz="1400" b="1" kern="1200" dirty="0">
              <a:solidFill>
                <a:schemeClr val="bg1"/>
              </a:solidFill>
              <a:latin typeface="Calibri"/>
              <a:cs typeface="Calibri"/>
            </a:rPr>
            <a:t>n</a:t>
          </a:r>
          <a:r>
            <a:rPr lang="en-US" sz="1400" b="1" kern="1200" spc="-10" dirty="0">
              <a:solidFill>
                <a:schemeClr val="bg1"/>
              </a:solidFill>
              <a:latin typeface="Calibri"/>
              <a:cs typeface="Calibri"/>
            </a:rPr>
            <a:t>a</a:t>
          </a:r>
          <a:r>
            <a:rPr lang="en-US" sz="1400" b="1" kern="1200" dirty="0">
              <a:solidFill>
                <a:schemeClr val="bg1"/>
              </a:solidFill>
              <a:latin typeface="Calibri"/>
              <a:cs typeface="Calibri"/>
            </a:rPr>
            <a:t>l </a:t>
          </a:r>
          <a:r>
            <a:rPr lang="en-US" sz="1400" b="1" kern="1200" spc="-5" dirty="0">
              <a:solidFill>
                <a:schemeClr val="bg1"/>
              </a:solidFill>
              <a:latin typeface="Calibri"/>
              <a:cs typeface="Calibri"/>
            </a:rPr>
            <a:t>Sc</a:t>
          </a:r>
          <a:r>
            <a:rPr lang="en-US" sz="1400" b="1" kern="1200" dirty="0">
              <a:solidFill>
                <a:schemeClr val="bg1"/>
              </a:solidFill>
              <a:latin typeface="Calibri"/>
              <a:cs typeface="Calibri"/>
            </a:rPr>
            <a:t>ien</a:t>
          </a:r>
          <a:r>
            <a:rPr lang="en-US" sz="1400" b="1" kern="1200" spc="-5" dirty="0">
              <a:solidFill>
                <a:schemeClr val="bg1"/>
              </a:solidFill>
              <a:latin typeface="Calibri"/>
              <a:cs typeface="Calibri"/>
            </a:rPr>
            <a:t>c</a:t>
          </a:r>
          <a:r>
            <a:rPr lang="en-US" sz="1400" b="1" kern="1200" dirty="0">
              <a:solidFill>
                <a:schemeClr val="bg1"/>
              </a:solidFill>
              <a:latin typeface="Calibri"/>
              <a:cs typeface="Calibri"/>
            </a:rPr>
            <a:t>e a</a:t>
          </a:r>
          <a:r>
            <a:rPr lang="en-US" sz="1400" b="1" kern="1200" spc="5" dirty="0">
              <a:solidFill>
                <a:schemeClr val="bg1"/>
              </a:solidFill>
              <a:latin typeface="Calibri"/>
              <a:cs typeface="Calibri"/>
            </a:rPr>
            <a:t>nd </a:t>
          </a:r>
          <a:r>
            <a:rPr lang="en-US" sz="1400" b="1" kern="1200" spc="-5" dirty="0">
              <a:solidFill>
                <a:schemeClr val="bg1"/>
              </a:solidFill>
              <a:latin typeface="Calibri"/>
              <a:cs typeface="Calibri"/>
            </a:rPr>
            <a:t>E</a:t>
          </a:r>
          <a:r>
            <a:rPr lang="en-US" sz="1400" b="1" kern="1200" dirty="0">
              <a:solidFill>
                <a:schemeClr val="bg1"/>
              </a:solidFill>
              <a:latin typeface="Calibri"/>
              <a:cs typeface="Calibri"/>
            </a:rPr>
            <a:t>n</a:t>
          </a:r>
          <a:r>
            <a:rPr lang="en-US" sz="1400" b="1" kern="1200" spc="5" dirty="0">
              <a:solidFill>
                <a:schemeClr val="bg1"/>
              </a:solidFill>
              <a:latin typeface="Calibri"/>
              <a:cs typeface="Calibri"/>
            </a:rPr>
            <a:t>g</a:t>
          </a:r>
          <a:r>
            <a:rPr lang="en-US" sz="1400" b="1" kern="1200" dirty="0">
              <a:solidFill>
                <a:schemeClr val="bg1"/>
              </a:solidFill>
              <a:latin typeface="Calibri"/>
              <a:cs typeface="Calibri"/>
            </a:rPr>
            <a:t>inee</a:t>
          </a:r>
          <a:r>
            <a:rPr lang="en-US" sz="1400" b="1" kern="1200" spc="-15" dirty="0">
              <a:solidFill>
                <a:schemeClr val="bg1"/>
              </a:solidFill>
              <a:latin typeface="Calibri"/>
              <a:cs typeface="Calibri"/>
            </a:rPr>
            <a:t>r</a:t>
          </a:r>
          <a:r>
            <a:rPr lang="en-US" sz="1400" b="1" kern="1200" dirty="0">
              <a:solidFill>
                <a:schemeClr val="bg1"/>
              </a:solidFill>
              <a:latin typeface="Calibri"/>
              <a:cs typeface="Calibri"/>
            </a:rPr>
            <a:t>ing</a:t>
          </a:r>
          <a:endParaRPr lang="en-US" sz="1400" kern="1200" dirty="0">
            <a:solidFill>
              <a:schemeClr val="bg1"/>
            </a:solidFill>
          </a:endParaRPr>
        </a:p>
      </dsp:txBody>
      <dsp:txXfrm>
        <a:off x="7494885" y="3613160"/>
        <a:ext cx="1945184" cy="721663"/>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0BB6BF-C33F-4392-BC3D-2E27EB2B758D}" type="datetimeFigureOut">
              <a:rPr lang="en-US" smtClean="0"/>
              <a:t>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4349A-219E-45A4-A6E4-E9799664F31B}" type="slidenum">
              <a:rPr lang="en-US" smtClean="0"/>
              <a:t>‹#›</a:t>
            </a:fld>
            <a:endParaRPr lang="en-US"/>
          </a:p>
        </p:txBody>
      </p:sp>
    </p:spTree>
    <p:extLst>
      <p:ext uri="{BB962C8B-B14F-4D97-AF65-F5344CB8AC3E}">
        <p14:creationId xmlns:p14="http://schemas.microsoft.com/office/powerpoint/2010/main" val="1476302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Credit: NSF/Nicolle </a:t>
            </a:r>
            <a:r>
              <a:rPr lang="en-US" dirty="0" err="1"/>
              <a:t>Rager</a:t>
            </a:r>
            <a:r>
              <a:rPr lang="en-US" dirty="0"/>
              <a:t> Fuller  Glad to be here today; I was prohibited from giving this type of talk to you while I was at NSF out of fairness; but these slides have, with adaptation, been used in outreach in multiple venues.  Thanks for attending and especially thanks to those of you who have served on any NSF panels lately and those of you who have provided ad hoc reviews.  We couldn’t do it without you!</a:t>
            </a:r>
          </a:p>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a:t>
            </a:fld>
            <a:endParaRPr lang="en-US"/>
          </a:p>
        </p:txBody>
      </p:sp>
    </p:spTree>
    <p:extLst>
      <p:ext uri="{BB962C8B-B14F-4D97-AF65-F5344CB8AC3E}">
        <p14:creationId xmlns:p14="http://schemas.microsoft.com/office/powerpoint/2010/main" val="2018373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12</a:t>
            </a:fld>
            <a:endParaRPr lang="en-US"/>
          </a:p>
        </p:txBody>
      </p:sp>
    </p:spTree>
    <p:extLst>
      <p:ext uri="{BB962C8B-B14F-4D97-AF65-F5344CB8AC3E}">
        <p14:creationId xmlns:p14="http://schemas.microsoft.com/office/powerpoint/2010/main" val="3729088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13</a:t>
            </a:fld>
            <a:endParaRPr lang="en-US"/>
          </a:p>
        </p:txBody>
      </p:sp>
    </p:spTree>
    <p:extLst>
      <p:ext uri="{BB962C8B-B14F-4D97-AF65-F5344CB8AC3E}">
        <p14:creationId xmlns:p14="http://schemas.microsoft.com/office/powerpoint/2010/main" val="765563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14</a:t>
            </a:fld>
            <a:endParaRPr lang="en-US"/>
          </a:p>
        </p:txBody>
      </p:sp>
    </p:spTree>
    <p:extLst>
      <p:ext uri="{BB962C8B-B14F-4D97-AF65-F5344CB8AC3E}">
        <p14:creationId xmlns:p14="http://schemas.microsoft.com/office/powerpoint/2010/main" val="143696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15</a:t>
            </a:fld>
            <a:endParaRPr lang="en-US"/>
          </a:p>
        </p:txBody>
      </p:sp>
    </p:spTree>
    <p:extLst>
      <p:ext uri="{BB962C8B-B14F-4D97-AF65-F5344CB8AC3E}">
        <p14:creationId xmlns:p14="http://schemas.microsoft.com/office/powerpoint/2010/main" val="2238880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16</a:t>
            </a:fld>
            <a:endParaRPr lang="en-US"/>
          </a:p>
        </p:txBody>
      </p:sp>
    </p:spTree>
    <p:extLst>
      <p:ext uri="{BB962C8B-B14F-4D97-AF65-F5344CB8AC3E}">
        <p14:creationId xmlns:p14="http://schemas.microsoft.com/office/powerpoint/2010/main" val="3913917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17</a:t>
            </a:fld>
            <a:endParaRPr lang="en-US"/>
          </a:p>
        </p:txBody>
      </p:sp>
    </p:spTree>
    <p:extLst>
      <p:ext uri="{BB962C8B-B14F-4D97-AF65-F5344CB8AC3E}">
        <p14:creationId xmlns:p14="http://schemas.microsoft.com/office/powerpoint/2010/main" val="2697364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18</a:t>
            </a:fld>
            <a:endParaRPr lang="en-US"/>
          </a:p>
        </p:txBody>
      </p:sp>
    </p:spTree>
    <p:extLst>
      <p:ext uri="{BB962C8B-B14F-4D97-AF65-F5344CB8AC3E}">
        <p14:creationId xmlns:p14="http://schemas.microsoft.com/office/powerpoint/2010/main" val="4228634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19</a:t>
            </a:fld>
            <a:endParaRPr lang="en-US"/>
          </a:p>
        </p:txBody>
      </p:sp>
    </p:spTree>
    <p:extLst>
      <p:ext uri="{BB962C8B-B14F-4D97-AF65-F5344CB8AC3E}">
        <p14:creationId xmlns:p14="http://schemas.microsoft.com/office/powerpoint/2010/main" val="1299886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21</a:t>
            </a:fld>
            <a:endParaRPr lang="en-US"/>
          </a:p>
        </p:txBody>
      </p:sp>
    </p:spTree>
    <p:extLst>
      <p:ext uri="{BB962C8B-B14F-4D97-AF65-F5344CB8AC3E}">
        <p14:creationId xmlns:p14="http://schemas.microsoft.com/office/powerpoint/2010/main" val="3388802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22</a:t>
            </a:fld>
            <a:endParaRPr lang="en-US"/>
          </a:p>
        </p:txBody>
      </p:sp>
    </p:spTree>
    <p:extLst>
      <p:ext uri="{BB962C8B-B14F-4D97-AF65-F5344CB8AC3E}">
        <p14:creationId xmlns:p14="http://schemas.microsoft.com/office/powerpoint/2010/main" val="1549833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2349" marR="0" lvl="0" indent="-302349" algn="l" defTabSz="1382098" rtl="0" eaLnBrk="1" fontAlgn="auto" latinLnBrk="0" hangingPunct="1">
              <a:lnSpc>
                <a:spcPct val="100000"/>
              </a:lnSpc>
              <a:spcBef>
                <a:spcPts val="0"/>
              </a:spcBef>
              <a:spcAft>
                <a:spcPts val="0"/>
              </a:spcAft>
              <a:buClrTx/>
              <a:buSzTx/>
              <a:buFont typeface="Arial"/>
              <a:buChar char="•"/>
              <a:tabLst/>
              <a:defRPr/>
            </a:pPr>
            <a:r>
              <a:rPr lang="en-US" dirty="0"/>
              <a:t>NSF is an independent federal agency created by Congress in 1950 "to promote the progress of science; to advance the national health, prosperity, and welfare; to secure the national defense…" </a:t>
            </a:r>
            <a:endParaRPr lang="en-US" b="1" dirty="0"/>
          </a:p>
          <a:p>
            <a:pPr marL="302349" indent="-302349" defTabSz="1382098">
              <a:buFont typeface="Arial"/>
              <a:buChar char="•"/>
              <a:defRPr/>
            </a:pPr>
            <a:r>
              <a:rPr lang="en-US" b="0" dirty="0"/>
              <a:t>Annual budget of about $8.0 billion – funds approximately 20 percent of all federally supported basic research conducted by America’s colleges and universities</a:t>
            </a:r>
          </a:p>
          <a:p>
            <a:pPr marL="302349" indent="-302349">
              <a:spcBef>
                <a:spcPts val="1814"/>
              </a:spcBef>
              <a:buFont typeface="Arial"/>
              <a:buChar char="•"/>
            </a:pPr>
            <a:r>
              <a:rPr lang="en-US" dirty="0"/>
              <a:t>Most of the funds support peer reviewed grants to individuals or small groups of investigators – currently about 11,000 new awards per year, with an average duration of three years </a:t>
            </a:r>
          </a:p>
          <a:p>
            <a:pPr marL="302349" indent="-302349">
              <a:spcBef>
                <a:spcPts val="1814"/>
              </a:spcBef>
              <a:buFont typeface="Arial"/>
              <a:buChar char="•"/>
            </a:pPr>
            <a:r>
              <a:rPr lang="en-US" dirty="0"/>
              <a:t>NSF also provides funding for research centers, instruments, surveys and facilities</a:t>
            </a:r>
          </a:p>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3</a:t>
            </a:fld>
            <a:endParaRPr lang="en-US"/>
          </a:p>
        </p:txBody>
      </p:sp>
      <p:sp>
        <p:nvSpPr>
          <p:cNvPr id="5" name="Date Placeholder 4">
            <a:extLst>
              <a:ext uri="{FF2B5EF4-FFF2-40B4-BE49-F238E27FC236}">
                <a16:creationId xmlns:a16="http://schemas.microsoft.com/office/drawing/2014/main" id="{B8D1E301-2755-42A7-902F-36163CB899F1}"/>
              </a:ext>
            </a:extLst>
          </p:cNvPr>
          <p:cNvSpPr>
            <a:spLocks noGrp="1"/>
          </p:cNvSpPr>
          <p:nvPr>
            <p:ph type="dt" idx="11"/>
          </p:nvPr>
        </p:nvSpPr>
        <p:spPr/>
        <p:txBody>
          <a:bodyPr/>
          <a:lstStyle/>
          <a:p>
            <a:r>
              <a:rPr lang="en-US"/>
              <a:t>8/6/2018</a:t>
            </a:r>
          </a:p>
        </p:txBody>
      </p:sp>
    </p:spTree>
    <p:extLst>
      <p:ext uri="{BB962C8B-B14F-4D97-AF65-F5344CB8AC3E}">
        <p14:creationId xmlns:p14="http://schemas.microsoft.com/office/powerpoint/2010/main" val="2674831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23</a:t>
            </a:fld>
            <a:endParaRPr lang="en-US"/>
          </a:p>
        </p:txBody>
      </p:sp>
    </p:spTree>
    <p:extLst>
      <p:ext uri="{BB962C8B-B14F-4D97-AF65-F5344CB8AC3E}">
        <p14:creationId xmlns:p14="http://schemas.microsoft.com/office/powerpoint/2010/main" val="130348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24</a:t>
            </a:fld>
            <a:endParaRPr lang="en-US"/>
          </a:p>
        </p:txBody>
      </p:sp>
    </p:spTree>
    <p:extLst>
      <p:ext uri="{BB962C8B-B14F-4D97-AF65-F5344CB8AC3E}">
        <p14:creationId xmlns:p14="http://schemas.microsoft.com/office/powerpoint/2010/main" val="1145962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26</a:t>
            </a:fld>
            <a:endParaRPr lang="en-US"/>
          </a:p>
        </p:txBody>
      </p:sp>
    </p:spTree>
    <p:extLst>
      <p:ext uri="{BB962C8B-B14F-4D97-AF65-F5344CB8AC3E}">
        <p14:creationId xmlns:p14="http://schemas.microsoft.com/office/powerpoint/2010/main" val="3102298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27</a:t>
            </a:fld>
            <a:endParaRPr lang="en-US"/>
          </a:p>
        </p:txBody>
      </p:sp>
    </p:spTree>
    <p:extLst>
      <p:ext uri="{BB962C8B-B14F-4D97-AF65-F5344CB8AC3E}">
        <p14:creationId xmlns:p14="http://schemas.microsoft.com/office/powerpoint/2010/main" val="14050720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28</a:t>
            </a:fld>
            <a:endParaRPr lang="en-US"/>
          </a:p>
        </p:txBody>
      </p:sp>
    </p:spTree>
    <p:extLst>
      <p:ext uri="{BB962C8B-B14F-4D97-AF65-F5344CB8AC3E}">
        <p14:creationId xmlns:p14="http://schemas.microsoft.com/office/powerpoint/2010/main" val="26449152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30</a:t>
            </a:fld>
            <a:endParaRPr lang="en-US"/>
          </a:p>
        </p:txBody>
      </p:sp>
    </p:spTree>
    <p:extLst>
      <p:ext uri="{BB962C8B-B14F-4D97-AF65-F5344CB8AC3E}">
        <p14:creationId xmlns:p14="http://schemas.microsoft.com/office/powerpoint/2010/main" val="14848538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rial" panose="020B0604020202020204" pitchFamily="34" charset="0"/>
              </a:rPr>
              <a:t>The Research Experiences for Undergraduates (REU) program supports active research participation by undergraduate students in any of the areas of research funded by the National Science Foundation. REU projects involve students in meaningful ways in ongoing research programs or in research projects specifically designed for the REU program. This solicitation features two mechanisms for support of student research: (1) </a:t>
            </a:r>
            <a:r>
              <a:rPr lang="en-US" b="0" i="1" dirty="0">
                <a:solidFill>
                  <a:srgbClr val="333333"/>
                </a:solidFill>
                <a:effectLst/>
                <a:latin typeface="Arial" panose="020B0604020202020204" pitchFamily="34" charset="0"/>
              </a:rPr>
              <a:t>REU Sites</a:t>
            </a:r>
            <a:r>
              <a:rPr lang="en-US" b="0" i="0" dirty="0">
                <a:solidFill>
                  <a:srgbClr val="333333"/>
                </a:solidFill>
                <a:effectLst/>
                <a:latin typeface="Arial" panose="020B0604020202020204" pitchFamily="34" charset="0"/>
              </a:rPr>
              <a:t> are based on independent proposals to initiate and conduct projects that engage a number of students in research. REU Sites may be based in a single discipline or academic department or may offer interdisciplinary or multi-department research opportunities with a coherent intellectual theme. Proposals with an international dimension are welcome. (2) </a:t>
            </a:r>
            <a:r>
              <a:rPr lang="en-US" b="0" i="1" dirty="0">
                <a:solidFill>
                  <a:srgbClr val="333333"/>
                </a:solidFill>
                <a:effectLst/>
                <a:latin typeface="Arial" panose="020B0604020202020204" pitchFamily="34" charset="0"/>
              </a:rPr>
              <a:t>REU Supplements</a:t>
            </a:r>
            <a:r>
              <a:rPr lang="en-US" b="0" i="0" dirty="0">
                <a:solidFill>
                  <a:srgbClr val="333333"/>
                </a:solidFill>
                <a:effectLst/>
                <a:latin typeface="Arial" panose="020B0604020202020204" pitchFamily="34" charset="0"/>
              </a:rPr>
              <a:t> may be included as a component of proposals for new or renewal NSF grants or cooperative agreements or may be requested for ongoing NSF-funded research projects. The Research in Undergraduate Institutions (RUI) and Research Opportunity Awards (ROA) funding opportunities support research by faculty members at predominantly undergraduate institutions (PUIs).  RUI proposals support PUI faculty in research that engages them in their professional field(s), builds capacity for research at their home institution, and supports the integration of research and undergraduate education. ROAs similarly support PUI faculty research, but these awards typically allow faculty to work as visiting scientists at research-intensive organizations where they collaborate with other NSF-supported investigators.</a:t>
            </a:r>
            <a:endParaRPr lang="en-US" dirty="0"/>
          </a:p>
        </p:txBody>
      </p:sp>
      <p:sp>
        <p:nvSpPr>
          <p:cNvPr id="4" name="Slide Number Placeholder 3"/>
          <p:cNvSpPr>
            <a:spLocks noGrp="1"/>
          </p:cNvSpPr>
          <p:nvPr>
            <p:ph type="sldNum" sz="quarter" idx="5"/>
          </p:nvPr>
        </p:nvSpPr>
        <p:spPr/>
        <p:txBody>
          <a:bodyPr/>
          <a:lstStyle/>
          <a:p>
            <a:fld id="{9B74349A-219E-45A4-A6E4-E9799664F31B}" type="slidenum">
              <a:rPr lang="en-US" smtClean="0"/>
              <a:t>31</a:t>
            </a:fld>
            <a:endParaRPr lang="en-US"/>
          </a:p>
        </p:txBody>
      </p:sp>
    </p:spTree>
    <p:extLst>
      <p:ext uri="{BB962C8B-B14F-4D97-AF65-F5344CB8AC3E}">
        <p14:creationId xmlns:p14="http://schemas.microsoft.com/office/powerpoint/2010/main" val="14341300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32</a:t>
            </a:fld>
            <a:endParaRPr lang="en-US"/>
          </a:p>
        </p:txBody>
      </p:sp>
    </p:spTree>
    <p:extLst>
      <p:ext uri="{BB962C8B-B14F-4D97-AF65-F5344CB8AC3E}">
        <p14:creationId xmlns:p14="http://schemas.microsoft.com/office/powerpoint/2010/main" val="8385611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important and you need to be willing to invest the time.  </a:t>
            </a:r>
          </a:p>
        </p:txBody>
      </p:sp>
      <p:sp>
        <p:nvSpPr>
          <p:cNvPr id="4" name="Slide Number Placeholder 3"/>
          <p:cNvSpPr>
            <a:spLocks noGrp="1"/>
          </p:cNvSpPr>
          <p:nvPr>
            <p:ph type="sldNum" sz="quarter" idx="10"/>
          </p:nvPr>
        </p:nvSpPr>
        <p:spPr/>
        <p:txBody>
          <a:bodyPr/>
          <a:lstStyle/>
          <a:p>
            <a:fld id="{9B74349A-219E-45A4-A6E4-E9799664F31B}" type="slidenum">
              <a:rPr lang="en-US" smtClean="0"/>
              <a:t>33</a:t>
            </a:fld>
            <a:endParaRPr lang="en-US"/>
          </a:p>
        </p:txBody>
      </p:sp>
    </p:spTree>
    <p:extLst>
      <p:ext uri="{BB962C8B-B14F-4D97-AF65-F5344CB8AC3E}">
        <p14:creationId xmlns:p14="http://schemas.microsoft.com/office/powerpoint/2010/main" val="1577445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74349A-219E-45A4-A6E4-E9799664F31B}" type="slidenum">
              <a:rPr lang="en-US" smtClean="0"/>
              <a:t>35</a:t>
            </a:fld>
            <a:endParaRPr lang="en-US"/>
          </a:p>
        </p:txBody>
      </p:sp>
    </p:spTree>
    <p:extLst>
      <p:ext uri="{BB962C8B-B14F-4D97-AF65-F5344CB8AC3E}">
        <p14:creationId xmlns:p14="http://schemas.microsoft.com/office/powerpoint/2010/main" val="1874268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Budget increases have not gone to regular programs; they have gone to interdisciplinary/cross disciplinary, Big Ideas.  </a:t>
            </a:r>
          </a:p>
        </p:txBody>
      </p:sp>
      <p:sp>
        <p:nvSpPr>
          <p:cNvPr id="4" name="Slide Number Placeholder 3"/>
          <p:cNvSpPr>
            <a:spLocks noGrp="1"/>
          </p:cNvSpPr>
          <p:nvPr>
            <p:ph type="sldNum" sz="quarter" idx="5"/>
          </p:nvPr>
        </p:nvSpPr>
        <p:spPr/>
        <p:txBody>
          <a:bodyPr/>
          <a:lstStyle/>
          <a:p>
            <a:fld id="{9B74349A-219E-45A4-A6E4-E9799664F31B}" type="slidenum">
              <a:rPr lang="en-US" smtClean="0"/>
              <a:t>4</a:t>
            </a:fld>
            <a:endParaRPr lang="en-US"/>
          </a:p>
        </p:txBody>
      </p:sp>
    </p:spTree>
    <p:extLst>
      <p:ext uri="{BB962C8B-B14F-4D97-AF65-F5344CB8AC3E}">
        <p14:creationId xmlns:p14="http://schemas.microsoft.com/office/powerpoint/2010/main" val="18663776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to read this website; dollar figures may not be for the entire grant if it is funded over time; award dollars differ from requested dollars.  </a:t>
            </a:r>
          </a:p>
        </p:txBody>
      </p:sp>
      <p:sp>
        <p:nvSpPr>
          <p:cNvPr id="4" name="Slide Number Placeholder 3"/>
          <p:cNvSpPr>
            <a:spLocks noGrp="1"/>
          </p:cNvSpPr>
          <p:nvPr>
            <p:ph type="sldNum" sz="quarter" idx="5"/>
          </p:nvPr>
        </p:nvSpPr>
        <p:spPr/>
        <p:txBody>
          <a:bodyPr/>
          <a:lstStyle/>
          <a:p>
            <a:fld id="{9B74349A-219E-45A4-A6E4-E9799664F31B}" type="slidenum">
              <a:rPr lang="en-US" smtClean="0"/>
              <a:t>37</a:t>
            </a:fld>
            <a:endParaRPr lang="en-US"/>
          </a:p>
        </p:txBody>
      </p:sp>
    </p:spTree>
    <p:extLst>
      <p:ext uri="{BB962C8B-B14F-4D97-AF65-F5344CB8AC3E}">
        <p14:creationId xmlns:p14="http://schemas.microsoft.com/office/powerpoint/2010/main" val="20939601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39</a:t>
            </a:fld>
            <a:endParaRPr lang="en-US"/>
          </a:p>
        </p:txBody>
      </p:sp>
    </p:spTree>
    <p:extLst>
      <p:ext uri="{BB962C8B-B14F-4D97-AF65-F5344CB8AC3E}">
        <p14:creationId xmlns:p14="http://schemas.microsoft.com/office/powerpoint/2010/main" val="323000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you apply, make sure you have read the solicitation and are familiar with the NSF’s Proposal and Award Policies and Procedures Guide. In situations where the PAPPG and solicitation differ, follow the guidance in the solicitation. Missy’s office will guide you regarding PAPPG requirements.  </a:t>
            </a:r>
          </a:p>
          <a:p>
            <a:r>
              <a:rPr lang="en-US" dirty="0"/>
              <a:t>-There are also FAQs on the program page</a:t>
            </a:r>
          </a:p>
          <a:p>
            <a:r>
              <a:rPr lang="en-US" dirty="0"/>
              <a:t>-The potential consequence of not following the guidelines in the solicitation is that your proposal is returned without review.</a:t>
            </a:r>
          </a:p>
        </p:txBody>
      </p:sp>
      <p:sp>
        <p:nvSpPr>
          <p:cNvPr id="4" name="Slide Number Placeholder 3"/>
          <p:cNvSpPr>
            <a:spLocks noGrp="1"/>
          </p:cNvSpPr>
          <p:nvPr>
            <p:ph type="sldNum" sz="quarter" idx="10"/>
          </p:nvPr>
        </p:nvSpPr>
        <p:spPr/>
        <p:txBody>
          <a:bodyPr/>
          <a:lstStyle/>
          <a:p>
            <a:fld id="{9B74349A-219E-45A4-A6E4-E9799664F31B}" type="slidenum">
              <a:rPr lang="en-US" smtClean="0"/>
              <a:t>40</a:t>
            </a:fld>
            <a:endParaRPr lang="en-US"/>
          </a:p>
        </p:txBody>
      </p:sp>
      <p:sp>
        <p:nvSpPr>
          <p:cNvPr id="5" name="Date Placeholder 4">
            <a:extLst>
              <a:ext uri="{FF2B5EF4-FFF2-40B4-BE49-F238E27FC236}">
                <a16:creationId xmlns:a16="http://schemas.microsoft.com/office/drawing/2014/main" id="{5952816C-5D54-4913-A385-41D307E3893B}"/>
              </a:ext>
            </a:extLst>
          </p:cNvPr>
          <p:cNvSpPr>
            <a:spLocks noGrp="1"/>
          </p:cNvSpPr>
          <p:nvPr>
            <p:ph type="dt" idx="11"/>
          </p:nvPr>
        </p:nvSpPr>
        <p:spPr/>
        <p:txBody>
          <a:bodyPr/>
          <a:lstStyle/>
          <a:p>
            <a:r>
              <a:rPr lang="en-US"/>
              <a:t>8/6/2018</a:t>
            </a:r>
          </a:p>
        </p:txBody>
      </p:sp>
    </p:spTree>
    <p:extLst>
      <p:ext uri="{BB962C8B-B14F-4D97-AF65-F5344CB8AC3E}">
        <p14:creationId xmlns:p14="http://schemas.microsoft.com/office/powerpoint/2010/main" val="18211602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your way back approximately 6-9 months before the due date and contact the program officer </a:t>
            </a:r>
          </a:p>
          <a:p>
            <a:r>
              <a:rPr lang="en-US" dirty="0"/>
              <a:t>-Email is typically the best form of contact instead of a cold call. This gives the PO time to prepare for your call and dedicate specific time to discuss your proposal.</a:t>
            </a:r>
          </a:p>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41</a:t>
            </a:fld>
            <a:endParaRPr lang="en-US"/>
          </a:p>
        </p:txBody>
      </p:sp>
    </p:spTree>
    <p:extLst>
      <p:ext uri="{BB962C8B-B14F-4D97-AF65-F5344CB8AC3E}">
        <p14:creationId xmlns:p14="http://schemas.microsoft.com/office/powerpoint/2010/main" val="10684947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Extremely Important.  This is a major criterion for a successful project. </a:t>
            </a:r>
          </a:p>
        </p:txBody>
      </p:sp>
      <p:sp>
        <p:nvSpPr>
          <p:cNvPr id="4" name="Slide Number Placeholder 3"/>
          <p:cNvSpPr>
            <a:spLocks noGrp="1"/>
          </p:cNvSpPr>
          <p:nvPr>
            <p:ph type="sldNum" sz="quarter" idx="5"/>
          </p:nvPr>
        </p:nvSpPr>
        <p:spPr/>
        <p:txBody>
          <a:bodyPr/>
          <a:lstStyle/>
          <a:p>
            <a:fld id="{9B74349A-219E-45A4-A6E4-E9799664F31B}" type="slidenum">
              <a:rPr lang="en-US" smtClean="0"/>
              <a:t>42</a:t>
            </a:fld>
            <a:endParaRPr lang="en-US"/>
          </a:p>
        </p:txBody>
      </p:sp>
    </p:spTree>
    <p:extLst>
      <p:ext uri="{BB962C8B-B14F-4D97-AF65-F5344CB8AC3E}">
        <p14:creationId xmlns:p14="http://schemas.microsoft.com/office/powerpoint/2010/main" val="28052105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evolving area.  Can your project change lives?  </a:t>
            </a:r>
          </a:p>
        </p:txBody>
      </p:sp>
      <p:sp>
        <p:nvSpPr>
          <p:cNvPr id="4" name="Slide Number Placeholder 3"/>
          <p:cNvSpPr>
            <a:spLocks noGrp="1"/>
          </p:cNvSpPr>
          <p:nvPr>
            <p:ph type="sldNum" sz="quarter" idx="5"/>
          </p:nvPr>
        </p:nvSpPr>
        <p:spPr/>
        <p:txBody>
          <a:bodyPr/>
          <a:lstStyle/>
          <a:p>
            <a:fld id="{9B74349A-219E-45A4-A6E4-E9799664F31B}" type="slidenum">
              <a:rPr lang="en-US" smtClean="0"/>
              <a:t>43</a:t>
            </a:fld>
            <a:endParaRPr lang="en-US"/>
          </a:p>
        </p:txBody>
      </p:sp>
    </p:spTree>
    <p:extLst>
      <p:ext uri="{BB962C8B-B14F-4D97-AF65-F5344CB8AC3E}">
        <p14:creationId xmlns:p14="http://schemas.microsoft.com/office/powerpoint/2010/main" val="32491098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44</a:t>
            </a:fld>
            <a:endParaRPr lang="en-US"/>
          </a:p>
        </p:txBody>
      </p:sp>
    </p:spTree>
    <p:extLst>
      <p:ext uri="{BB962C8B-B14F-4D97-AF65-F5344CB8AC3E}">
        <p14:creationId xmlns:p14="http://schemas.microsoft.com/office/powerpoint/2010/main" val="6030086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good place to talk about pitfalls of a CAREER proposal.  Discuss how different programs administer differently.  Either up or down; no discretion on minimal level of funding.  Challenging to write because there is an educational component that must be included.  Concerns about qualitative proposals…..</a:t>
            </a:r>
          </a:p>
        </p:txBody>
      </p:sp>
      <p:sp>
        <p:nvSpPr>
          <p:cNvPr id="4" name="Slide Number Placeholder 3"/>
          <p:cNvSpPr>
            <a:spLocks noGrp="1"/>
          </p:cNvSpPr>
          <p:nvPr>
            <p:ph type="sldNum" sz="quarter" idx="10"/>
          </p:nvPr>
        </p:nvSpPr>
        <p:spPr/>
        <p:txBody>
          <a:bodyPr/>
          <a:lstStyle/>
          <a:p>
            <a:fld id="{9B74349A-219E-45A4-A6E4-E9799664F31B}" type="slidenum">
              <a:rPr lang="en-US" smtClean="0"/>
              <a:t>45</a:t>
            </a:fld>
            <a:endParaRPr lang="en-US"/>
          </a:p>
        </p:txBody>
      </p:sp>
    </p:spTree>
    <p:extLst>
      <p:ext uri="{BB962C8B-B14F-4D97-AF65-F5344CB8AC3E}">
        <p14:creationId xmlns:p14="http://schemas.microsoft.com/office/powerpoint/2010/main" val="37668793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I handled it when I had a proposal initially declined.  </a:t>
            </a:r>
          </a:p>
        </p:txBody>
      </p:sp>
      <p:sp>
        <p:nvSpPr>
          <p:cNvPr id="4" name="Slide Number Placeholder 3"/>
          <p:cNvSpPr>
            <a:spLocks noGrp="1"/>
          </p:cNvSpPr>
          <p:nvPr>
            <p:ph type="sldNum" sz="quarter" idx="10"/>
          </p:nvPr>
        </p:nvSpPr>
        <p:spPr/>
        <p:txBody>
          <a:bodyPr/>
          <a:lstStyle/>
          <a:p>
            <a:fld id="{9B74349A-219E-45A4-A6E4-E9799664F31B}" type="slidenum">
              <a:rPr lang="en-US" smtClean="0"/>
              <a:t>47</a:t>
            </a:fld>
            <a:endParaRPr lang="en-US"/>
          </a:p>
        </p:txBody>
      </p:sp>
    </p:spTree>
    <p:extLst>
      <p:ext uri="{BB962C8B-B14F-4D97-AF65-F5344CB8AC3E}">
        <p14:creationId xmlns:p14="http://schemas.microsoft.com/office/powerpoint/2010/main" val="20238092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49</a:t>
            </a:fld>
            <a:endParaRPr lang="en-US" dirty="0"/>
          </a:p>
        </p:txBody>
      </p:sp>
    </p:spTree>
    <p:extLst>
      <p:ext uri="{BB962C8B-B14F-4D97-AF65-F5344CB8AC3E}">
        <p14:creationId xmlns:p14="http://schemas.microsoft.com/office/powerpoint/2010/main" val="1794950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SBE is considered STEM at NSF</a:t>
            </a:r>
          </a:p>
        </p:txBody>
      </p:sp>
      <p:sp>
        <p:nvSpPr>
          <p:cNvPr id="4" name="Slide Number Placeholder 3"/>
          <p:cNvSpPr>
            <a:spLocks noGrp="1"/>
          </p:cNvSpPr>
          <p:nvPr>
            <p:ph type="sldNum" sz="quarter" idx="10"/>
          </p:nvPr>
        </p:nvSpPr>
        <p:spPr/>
        <p:txBody>
          <a:bodyPr/>
          <a:lstStyle/>
          <a:p>
            <a:fld id="{9B74349A-219E-45A4-A6E4-E9799664F31B}" type="slidenum">
              <a:rPr lang="en-US" smtClean="0"/>
              <a:t>5</a:t>
            </a:fld>
            <a:endParaRPr lang="en-US"/>
          </a:p>
        </p:txBody>
      </p:sp>
      <p:sp>
        <p:nvSpPr>
          <p:cNvPr id="5" name="Date Placeholder 4">
            <a:extLst>
              <a:ext uri="{FF2B5EF4-FFF2-40B4-BE49-F238E27FC236}">
                <a16:creationId xmlns:a16="http://schemas.microsoft.com/office/drawing/2014/main" id="{2141CA63-C72C-4416-B54D-8DBB829CC499}"/>
              </a:ext>
            </a:extLst>
          </p:cNvPr>
          <p:cNvSpPr>
            <a:spLocks noGrp="1"/>
          </p:cNvSpPr>
          <p:nvPr>
            <p:ph type="dt" idx="11"/>
          </p:nvPr>
        </p:nvSpPr>
        <p:spPr/>
        <p:txBody>
          <a:bodyPr/>
          <a:lstStyle/>
          <a:p>
            <a:r>
              <a:rPr lang="en-US"/>
              <a:t>8/6/2018</a:t>
            </a:r>
          </a:p>
        </p:txBody>
      </p:sp>
    </p:spTree>
    <p:extLst>
      <p:ext uri="{BB962C8B-B14F-4D97-AF65-F5344CB8AC3E}">
        <p14:creationId xmlns:p14="http://schemas.microsoft.com/office/powerpoint/2010/main" val="8965911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51</a:t>
            </a:fld>
            <a:endParaRPr lang="en-US"/>
          </a:p>
        </p:txBody>
      </p:sp>
    </p:spTree>
    <p:extLst>
      <p:ext uri="{BB962C8B-B14F-4D97-AF65-F5344CB8AC3E}">
        <p14:creationId xmlns:p14="http://schemas.microsoft.com/office/powerpoint/2010/main" val="15595433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53</a:t>
            </a:fld>
            <a:endParaRPr lang="en-US"/>
          </a:p>
        </p:txBody>
      </p:sp>
    </p:spTree>
    <p:extLst>
      <p:ext uri="{BB962C8B-B14F-4D97-AF65-F5344CB8AC3E}">
        <p14:creationId xmlns:p14="http://schemas.microsoft.com/office/powerpoint/2010/main" val="39286857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54</a:t>
            </a:fld>
            <a:endParaRPr lang="en-US"/>
          </a:p>
        </p:txBody>
      </p:sp>
    </p:spTree>
    <p:extLst>
      <p:ext uri="{BB962C8B-B14F-4D97-AF65-F5344CB8AC3E}">
        <p14:creationId xmlns:p14="http://schemas.microsoft.com/office/powerpoint/2010/main" val="39303337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61</a:t>
            </a:fld>
            <a:endParaRPr lang="en-US" dirty="0"/>
          </a:p>
        </p:txBody>
      </p:sp>
    </p:spTree>
    <p:extLst>
      <p:ext uri="{BB962C8B-B14F-4D97-AF65-F5344CB8AC3E}">
        <p14:creationId xmlns:p14="http://schemas.microsoft.com/office/powerpoint/2010/main" val="1321962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62</a:t>
            </a:fld>
            <a:endParaRPr lang="en-US" dirty="0"/>
          </a:p>
        </p:txBody>
      </p:sp>
    </p:spTree>
    <p:extLst>
      <p:ext uri="{BB962C8B-B14F-4D97-AF65-F5344CB8AC3E}">
        <p14:creationId xmlns:p14="http://schemas.microsoft.com/office/powerpoint/2010/main" val="11825764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https://www.nsf.gov/funding/pgm_summ.jsp?pims_id=5383</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C01626-7E97-499E-B24E-542C92A2C2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34235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https://www.nsf.gov/funding/pgm_summ.jsp?pims_id=5383</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C01626-7E97-499E-B24E-542C92A2C2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24238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any of these, your partnerships must be in place before you apply and if you can show you have already worked together, all the better.   </a:t>
            </a:r>
          </a:p>
        </p:txBody>
      </p:sp>
      <p:sp>
        <p:nvSpPr>
          <p:cNvPr id="4" name="Slide Number Placeholder 3"/>
          <p:cNvSpPr>
            <a:spLocks noGrp="1"/>
          </p:cNvSpPr>
          <p:nvPr>
            <p:ph type="sldNum" sz="quarter" idx="5"/>
          </p:nvPr>
        </p:nvSpPr>
        <p:spPr/>
        <p:txBody>
          <a:bodyPr/>
          <a:lstStyle/>
          <a:p>
            <a:fld id="{8DC01626-7E97-499E-B24E-542C92A2C2ED}" type="slidenum">
              <a:rPr lang="en-US" smtClean="0"/>
              <a:t>65</a:t>
            </a:fld>
            <a:endParaRPr lang="en-US"/>
          </a:p>
        </p:txBody>
      </p:sp>
    </p:spTree>
    <p:extLst>
      <p:ext uri="{BB962C8B-B14F-4D97-AF65-F5344CB8AC3E}">
        <p14:creationId xmlns:p14="http://schemas.microsoft.com/office/powerpoint/2010/main" val="25444817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68</a:t>
            </a:fld>
            <a:endParaRPr lang="en-US"/>
          </a:p>
        </p:txBody>
      </p:sp>
    </p:spTree>
    <p:extLst>
      <p:ext uri="{BB962C8B-B14F-4D97-AF65-F5344CB8AC3E}">
        <p14:creationId xmlns:p14="http://schemas.microsoft.com/office/powerpoint/2010/main" val="21595419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69</a:t>
            </a:fld>
            <a:endParaRPr lang="en-US"/>
          </a:p>
        </p:txBody>
      </p:sp>
    </p:spTree>
    <p:extLst>
      <p:ext uri="{BB962C8B-B14F-4D97-AF65-F5344CB8AC3E}">
        <p14:creationId xmlns:p14="http://schemas.microsoft.com/office/powerpoint/2010/main" val="1504946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Promote the understanding of people and their lives by supporting research that: </a:t>
            </a:r>
          </a:p>
          <a:p>
            <a:pPr marL="628650" lvl="1" indent="-171450">
              <a:buFont typeface="Arial" panose="020B0604020202020204" pitchFamily="34" charset="0"/>
              <a:buChar char="•"/>
            </a:pPr>
            <a:r>
              <a:rPr lang="en-US" dirty="0"/>
              <a:t>Reveals basic facets of human behavior and </a:t>
            </a:r>
          </a:p>
          <a:p>
            <a:pPr marL="628650" lvl="1" indent="-171450">
              <a:buFont typeface="Arial" panose="020B0604020202020204" pitchFamily="34" charset="0"/>
              <a:buChar char="•"/>
            </a:pPr>
            <a:r>
              <a:rPr lang="en-US" dirty="0"/>
              <a:t>Helps provide answers to important societal questions and problems</a:t>
            </a:r>
          </a:p>
          <a:p>
            <a:pPr marL="171450" indent="-171450">
              <a:buFont typeface="Arial" panose="020B0604020202020204" pitchFamily="34" charset="0"/>
              <a:buChar char="•"/>
            </a:pPr>
            <a:r>
              <a:rPr lang="en-US" dirty="0"/>
              <a:t>Work with other disciplines to ensure that basic research and solutions to problems build upon the best multidisciplinary science</a:t>
            </a:r>
          </a:p>
          <a:p>
            <a:pPr marL="171450" indent="-171450">
              <a:buFont typeface="Arial" panose="020B0604020202020204" pitchFamily="34" charset="0"/>
              <a:buChar char="•"/>
            </a:pPr>
            <a:r>
              <a:rPr lang="en-US" dirty="0"/>
              <a:t>Provide mission-critical statistical information about science and engineering in the U.S. and the world</a:t>
            </a:r>
          </a:p>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6</a:t>
            </a:fld>
            <a:endParaRPr lang="en-US"/>
          </a:p>
        </p:txBody>
      </p:sp>
    </p:spTree>
    <p:extLst>
      <p:ext uri="{BB962C8B-B14F-4D97-AF65-F5344CB8AC3E}">
        <p14:creationId xmlns:p14="http://schemas.microsoft.com/office/powerpoint/2010/main" val="23397312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70</a:t>
            </a:fld>
            <a:endParaRPr lang="en-US"/>
          </a:p>
        </p:txBody>
      </p:sp>
    </p:spTree>
    <p:extLst>
      <p:ext uri="{BB962C8B-B14F-4D97-AF65-F5344CB8AC3E}">
        <p14:creationId xmlns:p14="http://schemas.microsoft.com/office/powerpoint/2010/main" val="32149224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71</a:t>
            </a:fld>
            <a:endParaRPr lang="en-US"/>
          </a:p>
        </p:txBody>
      </p:sp>
    </p:spTree>
    <p:extLst>
      <p:ext uri="{BB962C8B-B14F-4D97-AF65-F5344CB8AC3E}">
        <p14:creationId xmlns:p14="http://schemas.microsoft.com/office/powerpoint/2010/main" val="24656570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72</a:t>
            </a:fld>
            <a:endParaRPr lang="en-US"/>
          </a:p>
        </p:txBody>
      </p:sp>
    </p:spTree>
    <p:extLst>
      <p:ext uri="{BB962C8B-B14F-4D97-AF65-F5344CB8AC3E}">
        <p14:creationId xmlns:p14="http://schemas.microsoft.com/office/powerpoint/2010/main" val="41943563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73</a:t>
            </a:fld>
            <a:endParaRPr lang="en-US"/>
          </a:p>
        </p:txBody>
      </p:sp>
    </p:spTree>
    <p:extLst>
      <p:ext uri="{BB962C8B-B14F-4D97-AF65-F5344CB8AC3E}">
        <p14:creationId xmlns:p14="http://schemas.microsoft.com/office/powerpoint/2010/main" val="14257424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C01626-7E97-499E-B24E-542C92A2C2ED}" type="slidenum">
              <a:rPr lang="en-US" smtClean="0"/>
              <a:t>74</a:t>
            </a:fld>
            <a:endParaRPr lang="en-US"/>
          </a:p>
        </p:txBody>
      </p:sp>
    </p:spTree>
    <p:extLst>
      <p:ext uri="{BB962C8B-B14F-4D97-AF65-F5344CB8AC3E}">
        <p14:creationId xmlns:p14="http://schemas.microsoft.com/office/powerpoint/2010/main" val="3453928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4550" y="1239838"/>
            <a:ext cx="5954713" cy="33496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$244 million annual budget (FY 2018 Enacted) $279M BY 2020; SBE probably spent more than that by the end of FY20.  </a:t>
            </a:r>
          </a:p>
          <a:p>
            <a:pPr marL="171450" indent="-171450">
              <a:buFont typeface="Arial" panose="020B0604020202020204" pitchFamily="34" charset="0"/>
              <a:buChar char="•"/>
            </a:pPr>
            <a:r>
              <a:rPr lang="en-US" baseline="0" dirty="0"/>
              <a:t>SBE Supports Basic Research on People and Society</a:t>
            </a:r>
          </a:p>
          <a:p>
            <a:pPr marL="628650" lvl="1" indent="-171450">
              <a:buFont typeface="Arial" panose="020B0604020202020204" pitchFamily="34" charset="0"/>
              <a:buChar char="•"/>
            </a:pPr>
            <a:r>
              <a:rPr lang="en-US" baseline="0" dirty="0"/>
              <a:t>Human behavior </a:t>
            </a:r>
          </a:p>
          <a:p>
            <a:pPr marL="628650" lvl="1" indent="-171450">
              <a:buFont typeface="Arial" panose="020B0604020202020204" pitchFamily="34" charset="0"/>
              <a:buChar char="•"/>
            </a:pPr>
            <a:r>
              <a:rPr lang="en-US" baseline="0" dirty="0"/>
              <a:t>Social organizations </a:t>
            </a:r>
          </a:p>
          <a:p>
            <a:pPr marL="628650" lvl="1" indent="-171450">
              <a:buFont typeface="Arial" panose="020B0604020202020204" pitchFamily="34" charset="0"/>
              <a:buChar char="•"/>
            </a:pPr>
            <a:r>
              <a:rPr lang="en-US" baseline="0" dirty="0"/>
              <a:t>Social, economic, political, cultural, and environmental forces </a:t>
            </a:r>
          </a:p>
          <a:p>
            <a:pPr marL="628650" lvl="1" indent="-171450">
              <a:buFont typeface="Arial" panose="020B0604020202020204" pitchFamily="34" charset="0"/>
              <a:buChar char="•"/>
            </a:pPr>
            <a:r>
              <a:rPr lang="en-US" baseline="0" dirty="0"/>
              <a:t>Patterns of stability &amp; change</a:t>
            </a:r>
          </a:p>
          <a:p>
            <a:pPr marL="628650" lvl="1" indent="-171450">
              <a:buFont typeface="Arial" panose="020B0604020202020204" pitchFamily="34" charset="0"/>
              <a:buChar char="•"/>
            </a:pPr>
            <a:r>
              <a:rPr lang="en-US" baseline="0" dirty="0"/>
              <a:t>Individual, group, organizational</a:t>
            </a:r>
          </a:p>
          <a:p>
            <a:pPr marL="628650" lvl="1" indent="-171450">
              <a:buFont typeface="Arial" panose="020B0604020202020204" pitchFamily="34" charset="0"/>
              <a:buChar char="•"/>
            </a:pPr>
            <a:r>
              <a:rPr lang="en-US" baseline="0" dirty="0"/>
              <a:t>Birth to advanced ages </a:t>
            </a:r>
          </a:p>
          <a:p>
            <a:pPr marL="628650" lvl="1" indent="-171450">
              <a:buFont typeface="Arial" panose="020B0604020202020204" pitchFamily="34" charset="0"/>
              <a:buChar char="•"/>
            </a:pPr>
            <a:r>
              <a:rPr lang="en-US" baseline="0" dirty="0"/>
              <a:t>How people in turn shape those forces to promote the progress of science and to advance the national health, prosperity, and welfare</a:t>
            </a:r>
          </a:p>
          <a:p>
            <a:pPr marL="0" indent="0">
              <a:buFont typeface="Arial" panose="020B0604020202020204" pitchFamily="34" charset="0"/>
              <a:buNone/>
            </a:pPr>
            <a:r>
              <a:rPr lang="en-US" baseline="0" dirty="0"/>
              <a:t/>
            </a:r>
            <a:br>
              <a:rPr lang="en-US" baseline="0" dirty="0"/>
            </a:br>
            <a:endParaRPr lang="en-US" baseline="0" dirty="0"/>
          </a:p>
        </p:txBody>
      </p:sp>
      <p:sp>
        <p:nvSpPr>
          <p:cNvPr id="4" name="Slide Number Placeholder 3"/>
          <p:cNvSpPr>
            <a:spLocks noGrp="1"/>
          </p:cNvSpPr>
          <p:nvPr>
            <p:ph type="sldNum" sz="quarter" idx="10"/>
          </p:nvPr>
        </p:nvSpPr>
        <p:spPr/>
        <p:txBody>
          <a:bodyPr/>
          <a:lstStyle/>
          <a:p>
            <a:fld id="{A15C1C9C-4C3E-46DE-B938-9C7061AD7349}" type="slidenum">
              <a:rPr lang="en-US" smtClean="0">
                <a:solidFill>
                  <a:prstClr val="black"/>
                </a:solidFill>
              </a:rPr>
              <a:pPr/>
              <a:t>7</a:t>
            </a:fld>
            <a:endParaRPr lang="en-US" dirty="0">
              <a:solidFill>
                <a:prstClr val="black"/>
              </a:solidFill>
            </a:endParaRPr>
          </a:p>
        </p:txBody>
      </p:sp>
      <p:sp>
        <p:nvSpPr>
          <p:cNvPr id="5" name="Date Placeholder 4">
            <a:extLst>
              <a:ext uri="{FF2B5EF4-FFF2-40B4-BE49-F238E27FC236}">
                <a16:creationId xmlns:a16="http://schemas.microsoft.com/office/drawing/2014/main" id="{938416A2-6E82-44BD-8851-52186F004FA2}"/>
              </a:ext>
            </a:extLst>
          </p:cNvPr>
          <p:cNvSpPr>
            <a:spLocks noGrp="1"/>
          </p:cNvSpPr>
          <p:nvPr>
            <p:ph type="dt" idx="11"/>
          </p:nvPr>
        </p:nvSpPr>
        <p:spPr/>
        <p:txBody>
          <a:bodyPr/>
          <a:lstStyle/>
          <a:p>
            <a:r>
              <a:rPr lang="en-US"/>
              <a:t>8/6/2018</a:t>
            </a:r>
          </a:p>
        </p:txBody>
      </p:sp>
    </p:spTree>
    <p:extLst>
      <p:ext uri="{BB962C8B-B14F-4D97-AF65-F5344CB8AC3E}">
        <p14:creationId xmlns:p14="http://schemas.microsoft.com/office/powerpoint/2010/main" val="1388153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note that as an organization, NSF is very committed to diversity; the new Director, Dr. </a:t>
            </a:r>
            <a:r>
              <a:rPr lang="en-US" dirty="0" err="1"/>
              <a:t>Panch</a:t>
            </a:r>
            <a:r>
              <a:rPr lang="en-US" dirty="0"/>
              <a:t>, has a task force on diversity.  When we were in the building, we could see the commitment to diversity in terms of personnel—race, ethnicity, gender, veteran status, religion and many other social dimensions.  Geographic diversity, R1 vs. non-R1.  Harder to see on Zoom, but not impossible.  </a:t>
            </a:r>
          </a:p>
        </p:txBody>
      </p:sp>
      <p:sp>
        <p:nvSpPr>
          <p:cNvPr id="4" name="Slide Number Placeholder 3"/>
          <p:cNvSpPr>
            <a:spLocks noGrp="1"/>
          </p:cNvSpPr>
          <p:nvPr>
            <p:ph type="sldNum" sz="quarter" idx="5"/>
          </p:nvPr>
        </p:nvSpPr>
        <p:spPr/>
        <p:txBody>
          <a:bodyPr/>
          <a:lstStyle/>
          <a:p>
            <a:fld id="{9B74349A-219E-45A4-A6E4-E9799664F31B}" type="slidenum">
              <a:rPr lang="en-US" smtClean="0"/>
              <a:t>8</a:t>
            </a:fld>
            <a:endParaRPr lang="en-US"/>
          </a:p>
        </p:txBody>
      </p:sp>
    </p:spTree>
    <p:extLst>
      <p:ext uri="{BB962C8B-B14F-4D97-AF65-F5344CB8AC3E}">
        <p14:creationId xmlns:p14="http://schemas.microsoft.com/office/powerpoint/2010/main" val="417442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10</a:t>
            </a:fld>
            <a:endParaRPr lang="en-US"/>
          </a:p>
        </p:txBody>
      </p:sp>
    </p:spTree>
    <p:extLst>
      <p:ext uri="{BB962C8B-B14F-4D97-AF65-F5344CB8AC3E}">
        <p14:creationId xmlns:p14="http://schemas.microsoft.com/office/powerpoint/2010/main" val="216465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349A-219E-45A4-A6E4-E9799664F31B}" type="slidenum">
              <a:rPr lang="en-US" smtClean="0"/>
              <a:t>11</a:t>
            </a:fld>
            <a:endParaRPr lang="en-US"/>
          </a:p>
        </p:txBody>
      </p:sp>
    </p:spTree>
    <p:extLst>
      <p:ext uri="{BB962C8B-B14F-4D97-AF65-F5344CB8AC3E}">
        <p14:creationId xmlns:p14="http://schemas.microsoft.com/office/powerpoint/2010/main" val="3363786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951816E1-7D1A-4668-B4F5-B746A8C9E1E0}"/>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1665411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E224130C-95CE-4A6E-BD86-9510E85194FF}"/>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3225474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DDE8602E-4EA1-4653-BE2D-3B962244AC7F}"/>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846496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5FDEF0BB-CF22-43B5-ADB4-4B24AC1C7D10}"/>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1685078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B00EA649-8AF4-4F2F-9A21-0E5C491AA1D7}"/>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3966548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8" name="Slide Number Placeholder 5">
            <a:extLst>
              <a:ext uri="{FF2B5EF4-FFF2-40B4-BE49-F238E27FC236}">
                <a16:creationId xmlns:a16="http://schemas.microsoft.com/office/drawing/2014/main" id="{AB2662E2-DF3B-4976-B382-E855B3443EA6}"/>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3409700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10" name="Slide Number Placeholder 5">
            <a:extLst>
              <a:ext uri="{FF2B5EF4-FFF2-40B4-BE49-F238E27FC236}">
                <a16:creationId xmlns:a16="http://schemas.microsoft.com/office/drawing/2014/main" id="{09E17384-A5DB-45C3-8DF6-A047BD1088CB}"/>
              </a:ext>
            </a:extLst>
          </p:cNvPr>
          <p:cNvSpPr>
            <a:spLocks noGrp="1"/>
          </p:cNvSpPr>
          <p:nvPr>
            <p:ph type="sldNum" sz="quarter" idx="12"/>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489553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3FB080F-1562-4A3B-A14A-1B556FAF8395}"/>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3920617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5">
            <a:extLst>
              <a:ext uri="{FF2B5EF4-FFF2-40B4-BE49-F238E27FC236}">
                <a16:creationId xmlns:a16="http://schemas.microsoft.com/office/drawing/2014/main" id="{A50B0DB3-9E04-4EC3-9B5D-2DCA8764B2F9}"/>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2766808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8" name="Slide Number Placeholder 5">
            <a:extLst>
              <a:ext uri="{FF2B5EF4-FFF2-40B4-BE49-F238E27FC236}">
                <a16:creationId xmlns:a16="http://schemas.microsoft.com/office/drawing/2014/main" id="{79C517D5-C28A-4B40-A8A3-5BE8348B1372}"/>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2959737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DDD1DBBC-1206-48C7-8423-D3E325256D2D}" type="datetimeFigureOut">
              <a:rPr lang="en-US" smtClean="0"/>
              <a:t>2/5/2021</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8" name="Slide Number Placeholder 5">
            <a:extLst>
              <a:ext uri="{FF2B5EF4-FFF2-40B4-BE49-F238E27FC236}">
                <a16:creationId xmlns:a16="http://schemas.microsoft.com/office/drawing/2014/main" id="{705871ED-BE21-4160-99D0-D7F9405B725F}"/>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3887158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438150" y="124984"/>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A24EE496-80F9-4FF5-A92B-3EA3F4C869AC}"/>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3660" y="6021658"/>
            <a:ext cx="743256" cy="747141"/>
          </a:xfrm>
          <a:prstGeom prst="rect">
            <a:avLst/>
          </a:prstGeom>
        </p:spPr>
      </p:pic>
      <p:sp>
        <p:nvSpPr>
          <p:cNvPr id="9" name="Slide Number Placeholder 5">
            <a:extLst>
              <a:ext uri="{FF2B5EF4-FFF2-40B4-BE49-F238E27FC236}">
                <a16:creationId xmlns:a16="http://schemas.microsoft.com/office/drawing/2014/main" id="{7456B8CB-54D0-417F-A936-24C84F1B6802}"/>
              </a:ext>
            </a:extLst>
          </p:cNvPr>
          <p:cNvSpPr>
            <a:spLocks noGrp="1"/>
          </p:cNvSpPr>
          <p:nvPr>
            <p:ph type="sldNum" sz="quarter" idx="4"/>
          </p:nvPr>
        </p:nvSpPr>
        <p:spPr>
          <a:xfrm>
            <a:off x="9220206" y="6356350"/>
            <a:ext cx="2743200" cy="365125"/>
          </a:xfrm>
          <a:prstGeom prst="rect">
            <a:avLst/>
          </a:prstGeom>
        </p:spPr>
        <p:txBody>
          <a:bodyPr/>
          <a:lstStyle>
            <a:lvl1pPr algn="r">
              <a:defRPr>
                <a:solidFill>
                  <a:schemeClr val="bg1"/>
                </a:solidFill>
              </a:defRPr>
            </a:lvl1pPr>
          </a:lstStyle>
          <a:p>
            <a:fld id="{8F4BEAD3-91E3-4FFC-B7DC-935959D17485}" type="slidenum">
              <a:rPr lang="en-US" smtClean="0"/>
              <a:pPr/>
              <a:t>‹#›</a:t>
            </a:fld>
            <a:endParaRPr lang="en-US"/>
          </a:p>
        </p:txBody>
      </p:sp>
    </p:spTree>
    <p:extLst>
      <p:ext uri="{BB962C8B-B14F-4D97-AF65-F5344CB8AC3E}">
        <p14:creationId xmlns:p14="http://schemas.microsoft.com/office/powerpoint/2010/main" val="1552705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rferrell@nsf.gov"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jmantz@nsf.gov"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sbreckle@nsf.gov"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sfreunds@nsf.gov),Sharmisth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mailto:pvanzand@nsf.gov"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jleighle@nsf.gov"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phuth@nsf.gov"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roconnor@nsf.gov"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fkronz@nsf.gov"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leadershipfreak.wordpress.com/2010/03/05/10-best-questions-ever" TargetMode="External"/><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F08655-A95A-4356-B75E-D0276EA6A9A6}"/>
              </a:ext>
            </a:extLst>
          </p:cNvPr>
          <p:cNvSpPr>
            <a:spLocks noGrp="1"/>
          </p:cNvSpPr>
          <p:nvPr>
            <p:ph type="sldNum" sz="quarter" idx="4"/>
          </p:nvPr>
        </p:nvSpPr>
        <p:spPr>
          <a:xfrm>
            <a:off x="8610600" y="6356350"/>
            <a:ext cx="2743200" cy="365125"/>
          </a:xfrm>
          <a:prstGeom prst="rect">
            <a:avLst/>
          </a:prstGeom>
        </p:spPr>
        <p:txBody>
          <a:bodyPr/>
          <a:lstStyle/>
          <a:p>
            <a:fld id="{8F4BEAD3-91E3-4FFC-B7DC-935959D17485}" type="slidenum">
              <a:rPr lang="en-US" smtClean="0"/>
              <a:t>1</a:t>
            </a:fld>
            <a:endParaRPr lang="en-US" dirty="0"/>
          </a:p>
        </p:txBody>
      </p:sp>
      <p:pic>
        <p:nvPicPr>
          <p:cNvPr id="7" name="Picture 6">
            <a:extLst>
              <a:ext uri="{FF2B5EF4-FFF2-40B4-BE49-F238E27FC236}">
                <a16:creationId xmlns:a16="http://schemas.microsoft.com/office/drawing/2014/main" id="{1E09E94B-0035-43AB-983A-FEEEEEFF0C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870626" y="5676900"/>
            <a:ext cx="3428999" cy="646331"/>
          </a:xfrm>
          <a:prstGeom prst="rect">
            <a:avLst/>
          </a:prstGeom>
          <a:noFill/>
        </p:spPr>
        <p:txBody>
          <a:bodyPr wrap="square" rtlCol="0">
            <a:spAutoFit/>
          </a:bodyPr>
          <a:lstStyle/>
          <a:p>
            <a:pPr algn="ctr"/>
            <a:r>
              <a:rPr lang="en-US" dirty="0">
                <a:solidFill>
                  <a:schemeClr val="bg1"/>
                </a:solidFill>
              </a:rPr>
              <a:t>Toby Parcel, Ph.D.</a:t>
            </a:r>
          </a:p>
          <a:p>
            <a:pPr algn="ctr"/>
            <a:r>
              <a:rPr lang="en-US" dirty="0">
                <a:solidFill>
                  <a:schemeClr val="bg1"/>
                </a:solidFill>
              </a:rPr>
              <a:t>Formerly SES/SBE/Sociology</a:t>
            </a:r>
          </a:p>
        </p:txBody>
      </p:sp>
      <p:pic>
        <p:nvPicPr>
          <p:cNvPr id="5" name="Picture 4">
            <a:extLst>
              <a:ext uri="{FF2B5EF4-FFF2-40B4-BE49-F238E27FC236}">
                <a16:creationId xmlns:a16="http://schemas.microsoft.com/office/drawing/2014/main" id="{9683BF1A-2330-4931-93BE-EA3DBBD630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8757" y="4472748"/>
            <a:ext cx="1052736" cy="1058238"/>
          </a:xfrm>
          <a:prstGeom prst="rect">
            <a:avLst/>
          </a:prstGeom>
        </p:spPr>
      </p:pic>
      <p:sp>
        <p:nvSpPr>
          <p:cNvPr id="8" name="TextBox 7">
            <a:extLst>
              <a:ext uri="{FF2B5EF4-FFF2-40B4-BE49-F238E27FC236}">
                <a16:creationId xmlns:a16="http://schemas.microsoft.com/office/drawing/2014/main" id="{D16DCC95-DEE7-4B10-8A6A-BF1D5F94D541}"/>
              </a:ext>
            </a:extLst>
          </p:cNvPr>
          <p:cNvSpPr txBox="1"/>
          <p:nvPr/>
        </p:nvSpPr>
        <p:spPr>
          <a:xfrm>
            <a:off x="775534" y="593387"/>
            <a:ext cx="3619181" cy="3785652"/>
          </a:xfrm>
          <a:prstGeom prst="rect">
            <a:avLst/>
          </a:prstGeom>
          <a:noFill/>
        </p:spPr>
        <p:txBody>
          <a:bodyPr wrap="square" rtlCol="0">
            <a:spAutoFit/>
          </a:bodyPr>
          <a:lstStyle/>
          <a:p>
            <a:pPr algn="ctr"/>
            <a:r>
              <a:rPr lang="en-US" sz="2400" dirty="0">
                <a:solidFill>
                  <a:schemeClr val="bg1"/>
                </a:solidFill>
              </a:rPr>
              <a:t>Funding at the National Science Foundation:  Strategies and Recent Developments</a:t>
            </a:r>
          </a:p>
          <a:p>
            <a:pPr algn="ctr"/>
            <a:endParaRPr lang="en-US" sz="2400" dirty="0">
              <a:solidFill>
                <a:schemeClr val="bg1"/>
              </a:solidFill>
            </a:endParaRPr>
          </a:p>
          <a:p>
            <a:pPr algn="ctr"/>
            <a:r>
              <a:rPr lang="en-US" sz="2400" dirty="0">
                <a:solidFill>
                  <a:schemeClr val="bg1"/>
                </a:solidFill>
              </a:rPr>
              <a:t>February 2021</a:t>
            </a:r>
          </a:p>
          <a:p>
            <a:pPr algn="ctr"/>
            <a:endParaRPr lang="en-US" sz="2400" dirty="0">
              <a:solidFill>
                <a:schemeClr val="bg1"/>
              </a:solidFill>
            </a:endParaRPr>
          </a:p>
          <a:p>
            <a:pPr algn="ctr"/>
            <a:r>
              <a:rPr lang="en-US" sz="2400" dirty="0">
                <a:solidFill>
                  <a:schemeClr val="bg1"/>
                </a:solidFill>
              </a:rPr>
              <a:t>Directorate for Social, Behavioral &amp; Economic Sciences</a:t>
            </a:r>
          </a:p>
        </p:txBody>
      </p:sp>
    </p:spTree>
    <p:extLst>
      <p:ext uri="{BB962C8B-B14F-4D97-AF65-F5344CB8AC3E}">
        <p14:creationId xmlns:p14="http://schemas.microsoft.com/office/powerpoint/2010/main" val="239167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7991B-B601-4213-B345-06B9E81F47E7}"/>
              </a:ext>
            </a:extLst>
          </p:cNvPr>
          <p:cNvSpPr>
            <a:spLocks noGrp="1"/>
          </p:cNvSpPr>
          <p:nvPr>
            <p:ph type="title"/>
          </p:nvPr>
        </p:nvSpPr>
        <p:spPr>
          <a:xfrm>
            <a:off x="838200" y="365125"/>
            <a:ext cx="10515600" cy="1325563"/>
          </a:xfrm>
        </p:spPr>
        <p:txBody>
          <a:bodyPr vert="horz" lIns="91440" tIns="45720" rIns="91440" bIns="45720" rtlCol="0" anchor="ctr">
            <a:normAutofit/>
          </a:bodyPr>
          <a:lstStyle/>
          <a:p>
            <a:pPr algn="ctr"/>
            <a:r>
              <a:rPr lang="en-US" dirty="0"/>
              <a:t>Behavioral and Cognitive Sciences (BCS)  Division</a:t>
            </a:r>
          </a:p>
        </p:txBody>
      </p:sp>
      <p:sp>
        <p:nvSpPr>
          <p:cNvPr id="7" name="Content Placeholder 6">
            <a:extLst>
              <a:ext uri="{FF2B5EF4-FFF2-40B4-BE49-F238E27FC236}">
                <a16:creationId xmlns:a16="http://schemas.microsoft.com/office/drawing/2014/main" id="{C3C72431-CF83-449D-907B-1827B1D45467}"/>
              </a:ext>
            </a:extLst>
          </p:cNvPr>
          <p:cNvSpPr>
            <a:spLocks noGrp="1"/>
          </p:cNvSpPr>
          <p:nvPr>
            <p:ph sz="half" idx="1"/>
          </p:nvPr>
        </p:nvSpPr>
        <p:spPr>
          <a:xfrm>
            <a:off x="838201" y="2015734"/>
            <a:ext cx="7291667" cy="3450613"/>
          </a:xfrm>
        </p:spPr>
        <p:txBody>
          <a:bodyPr vert="horz" lIns="91440" tIns="45720" rIns="91440" bIns="45720" rtlCol="0" anchor="ctr">
            <a:normAutofit fontScale="92500" lnSpcReduction="10000"/>
          </a:bodyPr>
          <a:lstStyle/>
          <a:p>
            <a:pPr>
              <a:buClr>
                <a:schemeClr val="bg1"/>
              </a:buClr>
            </a:pPr>
            <a:r>
              <a:rPr lang="en-US" sz="2400" dirty="0"/>
              <a:t>Supports research to develop and advance scientific knowledge on: </a:t>
            </a:r>
          </a:p>
          <a:p>
            <a:pPr lvl="1">
              <a:buClr>
                <a:schemeClr val="bg1"/>
              </a:buClr>
            </a:pPr>
            <a:r>
              <a:rPr lang="en-US" dirty="0"/>
              <a:t>Perception and cognition </a:t>
            </a:r>
          </a:p>
          <a:p>
            <a:pPr lvl="1">
              <a:buClr>
                <a:schemeClr val="bg1"/>
              </a:buClr>
            </a:pPr>
            <a:r>
              <a:rPr lang="en-US" dirty="0"/>
              <a:t>Development</a:t>
            </a:r>
          </a:p>
          <a:p>
            <a:pPr lvl="1">
              <a:buClr>
                <a:schemeClr val="bg1"/>
              </a:buClr>
            </a:pPr>
            <a:r>
              <a:rPr lang="en-US" dirty="0"/>
              <a:t>Neural Bases of Behavior</a:t>
            </a:r>
          </a:p>
          <a:p>
            <a:pPr lvl="1">
              <a:buClr>
                <a:schemeClr val="bg1"/>
              </a:buClr>
            </a:pPr>
            <a:r>
              <a:rPr lang="en-US" dirty="0"/>
              <a:t>Language </a:t>
            </a:r>
          </a:p>
          <a:p>
            <a:pPr lvl="1">
              <a:buClr>
                <a:schemeClr val="bg1"/>
              </a:buClr>
            </a:pPr>
            <a:r>
              <a:rPr lang="en-US" dirty="0"/>
              <a:t>Social behavior</a:t>
            </a:r>
          </a:p>
          <a:p>
            <a:pPr lvl="1">
              <a:buClr>
                <a:schemeClr val="bg1"/>
              </a:buClr>
            </a:pPr>
            <a:r>
              <a:rPr lang="en-US" dirty="0"/>
              <a:t>Culture</a:t>
            </a:r>
          </a:p>
          <a:p>
            <a:pPr lvl="1">
              <a:buClr>
                <a:schemeClr val="bg1"/>
              </a:buClr>
            </a:pPr>
            <a:r>
              <a:rPr lang="en-US" dirty="0"/>
              <a:t>Interactions between human societies and the physical environment</a:t>
            </a:r>
          </a:p>
          <a:p>
            <a:pPr>
              <a:buClr>
                <a:srgbClr val="555732"/>
              </a:buClr>
            </a:pPr>
            <a:endParaRPr lang="en-US" sz="2400" dirty="0">
              <a:solidFill>
                <a:schemeClr val="tx1"/>
              </a:solidFill>
            </a:endParaRPr>
          </a:p>
        </p:txBody>
      </p:sp>
      <p:pic>
        <p:nvPicPr>
          <p:cNvPr id="9" name="Content Placeholder 8" descr="A person wearing a suit and tie&#10;&#10;Description generated with very high confidence">
            <a:extLst>
              <a:ext uri="{FF2B5EF4-FFF2-40B4-BE49-F238E27FC236}">
                <a16:creationId xmlns:a16="http://schemas.microsoft.com/office/drawing/2014/main" id="{6D14A030-F776-49E8-80C7-3EAD465A7E1A}"/>
              </a:ext>
            </a:extLst>
          </p:cNvPr>
          <p:cNvPicPr>
            <a:picLocks noGrp="1" noChangeAspect="1"/>
          </p:cNvPicPr>
          <p:nvPr>
            <p:ph sz="half" idx="2"/>
          </p:nvPr>
        </p:nvPicPr>
        <p:blipFill rotWithShape="1">
          <a:blip r:embed="rId3"/>
          <a:srcRect l="2158" r="1" b="1"/>
          <a:stretch/>
        </p:blipFill>
        <p:spPr>
          <a:xfrm>
            <a:off x="9279020" y="2280662"/>
            <a:ext cx="1771438" cy="2292037"/>
          </a:xfrm>
          <a:prstGeom prst="rect">
            <a:avLst/>
          </a:prstGeom>
        </p:spPr>
      </p:pic>
      <p:sp>
        <p:nvSpPr>
          <p:cNvPr id="4" name="Slide Number Placeholder 3">
            <a:extLst>
              <a:ext uri="{FF2B5EF4-FFF2-40B4-BE49-F238E27FC236}">
                <a16:creationId xmlns:a16="http://schemas.microsoft.com/office/drawing/2014/main" id="{93F4DC56-4B21-43AA-88A8-A0F1FF04D700}"/>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defRPr/>
            </a:pPr>
            <a:fld id="{8F4BEAD3-91E3-4FFC-B7DC-935959D17485}" type="slidenum">
              <a:rPr lang="en-US" sz="1200" smtClean="0">
                <a:solidFill>
                  <a:prstClr val="black">
                    <a:tint val="75000"/>
                  </a:prstClr>
                </a:solidFill>
                <a:latin typeface="Calibri" panose="020F0502020204030204"/>
              </a:rPr>
              <a:pPr>
                <a:spcAft>
                  <a:spcPts val="600"/>
                </a:spcAft>
                <a:defRPr/>
              </a:pPr>
              <a:t>10</a:t>
            </a:fld>
            <a:endParaRPr lang="en-US" sz="1200">
              <a:solidFill>
                <a:prstClr val="black">
                  <a:tint val="75000"/>
                </a:prstClr>
              </a:solidFill>
              <a:latin typeface="Calibri" panose="020F0502020204030204"/>
            </a:endParaRPr>
          </a:p>
        </p:txBody>
      </p:sp>
      <p:sp>
        <p:nvSpPr>
          <p:cNvPr id="10" name="TextBox 9">
            <a:extLst>
              <a:ext uri="{FF2B5EF4-FFF2-40B4-BE49-F238E27FC236}">
                <a16:creationId xmlns:a16="http://schemas.microsoft.com/office/drawing/2014/main" id="{95F45242-5E80-4CB0-B652-16A52B32BE80}"/>
              </a:ext>
            </a:extLst>
          </p:cNvPr>
          <p:cNvSpPr txBox="1"/>
          <p:nvPr/>
        </p:nvSpPr>
        <p:spPr>
          <a:xfrm>
            <a:off x="9053944" y="4700892"/>
            <a:ext cx="2213979" cy="646331"/>
          </a:xfrm>
          <a:prstGeom prst="rect">
            <a:avLst/>
          </a:prstGeom>
          <a:noFill/>
        </p:spPr>
        <p:txBody>
          <a:bodyPr wrap="square" rtlCol="0">
            <a:spAutoFit/>
          </a:bodyPr>
          <a:lstStyle/>
          <a:p>
            <a:pPr algn="ctr"/>
            <a:r>
              <a:rPr lang="en-US" dirty="0">
                <a:solidFill>
                  <a:schemeClr val="bg1"/>
                </a:solidFill>
              </a:rPr>
              <a:t>Marc </a:t>
            </a:r>
            <a:r>
              <a:rPr lang="en-US" dirty="0" err="1">
                <a:solidFill>
                  <a:schemeClr val="bg1"/>
                </a:solidFill>
              </a:rPr>
              <a:t>Sebrechts</a:t>
            </a:r>
            <a:endParaRPr lang="en-US" dirty="0">
              <a:solidFill>
                <a:schemeClr val="bg1"/>
              </a:solidFill>
            </a:endParaRPr>
          </a:p>
          <a:p>
            <a:pPr algn="ctr"/>
            <a:r>
              <a:rPr lang="en-US" dirty="0">
                <a:solidFill>
                  <a:schemeClr val="bg1"/>
                </a:solidFill>
              </a:rPr>
              <a:t>BCS Division Director </a:t>
            </a:r>
          </a:p>
        </p:txBody>
      </p:sp>
    </p:spTree>
    <p:extLst>
      <p:ext uri="{BB962C8B-B14F-4D97-AF65-F5344CB8AC3E}">
        <p14:creationId xmlns:p14="http://schemas.microsoft.com/office/powerpoint/2010/main" val="204979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236311" y="963877"/>
            <a:ext cx="4096252" cy="4930246"/>
          </a:xfrm>
        </p:spPr>
        <p:txBody>
          <a:bodyPr>
            <a:normAutofit/>
          </a:bodyPr>
          <a:lstStyle/>
          <a:p>
            <a:pPr algn="r"/>
            <a:r>
              <a:rPr lang="en-US" dirty="0">
                <a:solidFill>
                  <a:schemeClr val="accent1"/>
                </a:solidFill>
              </a:rPr>
              <a:t>Archaeology and Archaeometry</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963877"/>
            <a:ext cx="6377769" cy="4930246"/>
          </a:xfrm>
        </p:spPr>
        <p:txBody>
          <a:bodyPr anchor="ctr">
            <a:normAutofit lnSpcReduction="10000"/>
          </a:bodyPr>
          <a:lstStyle/>
          <a:p>
            <a:r>
              <a:rPr lang="en-US" sz="2000" dirty="0">
                <a:latin typeface="+mj-lt"/>
                <a:cs typeface="Helvetica" panose="020B0604020202020204" pitchFamily="34" charset="0"/>
              </a:rPr>
              <a:t>Funds research that furthers anthropologically relevant archaeological knowledge. </a:t>
            </a:r>
          </a:p>
          <a:p>
            <a:pPr marL="0" indent="0">
              <a:buNone/>
            </a:pPr>
            <a:endParaRPr lang="en-US" sz="2000" dirty="0">
              <a:latin typeface="+mj-lt"/>
              <a:cs typeface="Helvetica" panose="020B0604020202020204" pitchFamily="34" charset="0"/>
            </a:endParaRPr>
          </a:p>
          <a:p>
            <a:r>
              <a:rPr lang="en-US" sz="2000" dirty="0">
                <a:latin typeface="+mj-lt"/>
                <a:cs typeface="Helvetica" panose="020B0604020202020204" pitchFamily="34" charset="0"/>
              </a:rPr>
              <a:t>While within the broad range of “archaeology” the focus is on projects judged to be significant from an anthropological perspective.</a:t>
            </a:r>
          </a:p>
          <a:p>
            <a:endParaRPr lang="en-US" sz="2000" dirty="0">
              <a:latin typeface="+mj-lt"/>
              <a:cs typeface="Helvetica" panose="020B0604020202020204" pitchFamily="34" charset="0"/>
            </a:endParaRPr>
          </a:p>
          <a:p>
            <a:r>
              <a:rPr lang="en-US" sz="2000" dirty="0">
                <a:latin typeface="+mj-lt"/>
                <a:cs typeface="Helvetica" panose="020B0604020202020204" pitchFamily="34" charset="0"/>
              </a:rPr>
              <a:t>Program sets no priorities based on time period, geographic region or specific research topic. </a:t>
            </a:r>
          </a:p>
          <a:p>
            <a:endParaRPr lang="en-US" sz="2000" dirty="0">
              <a:latin typeface="+mj-lt"/>
              <a:cs typeface="Helvetica" panose="020B0604020202020204" pitchFamily="34" charset="0"/>
            </a:endParaRPr>
          </a:p>
          <a:p>
            <a:r>
              <a:rPr lang="en-US" sz="2000" dirty="0">
                <a:latin typeface="+mj-lt"/>
                <a:cs typeface="Helvetica" panose="020B0604020202020204" pitchFamily="34" charset="0"/>
              </a:rPr>
              <a:t>The Program administers “senior” archaeology, archaeometry, doctoral dissertation and “high risk” competitions.</a:t>
            </a:r>
          </a:p>
          <a:p>
            <a:endParaRPr lang="en-US" sz="2000" dirty="0">
              <a:latin typeface="+mj-lt"/>
              <a:cs typeface="Helvetica" panose="020B0604020202020204" pitchFamily="34" charset="0"/>
            </a:endParaRPr>
          </a:p>
          <a:p>
            <a:pPr marL="0" indent="0" algn="ctr">
              <a:buNone/>
            </a:pPr>
            <a:r>
              <a:rPr lang="en-US" sz="2000" b="1" dirty="0">
                <a:latin typeface="+mj-lt"/>
                <a:cs typeface="Helvetica" panose="020B0604020202020204" pitchFamily="34" charset="0"/>
              </a:rPr>
              <a:t>Program Director: John Yellen (jyellen@nsf.gov)</a:t>
            </a:r>
          </a:p>
          <a:p>
            <a:pPr marL="0" indent="0">
              <a:buNone/>
            </a:pPr>
            <a:endParaRPr lang="en-US" sz="17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11</a:t>
            </a:fld>
            <a:endParaRPr lang="en-US" sz="1050">
              <a:solidFill>
                <a:schemeClr val="tx1">
                  <a:alpha val="80000"/>
                </a:schemeClr>
              </a:solidFill>
            </a:endParaRPr>
          </a:p>
        </p:txBody>
      </p:sp>
    </p:spTree>
    <p:extLst>
      <p:ext uri="{BB962C8B-B14F-4D97-AF65-F5344CB8AC3E}">
        <p14:creationId xmlns:p14="http://schemas.microsoft.com/office/powerpoint/2010/main" val="392111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236311" y="963877"/>
            <a:ext cx="4096252" cy="4930246"/>
          </a:xfrm>
        </p:spPr>
        <p:txBody>
          <a:bodyPr>
            <a:normAutofit/>
          </a:bodyPr>
          <a:lstStyle/>
          <a:p>
            <a:pPr algn="r"/>
            <a:r>
              <a:rPr lang="en-US" dirty="0">
                <a:solidFill>
                  <a:schemeClr val="accent1"/>
                </a:solidFill>
              </a:rPr>
              <a:t>Biological Anthropology</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459396"/>
            <a:ext cx="6377769" cy="5939207"/>
          </a:xfrm>
        </p:spPr>
        <p:txBody>
          <a:bodyPr anchor="ctr">
            <a:normAutofit/>
          </a:bodyPr>
          <a:lstStyle/>
          <a:p>
            <a:r>
              <a:rPr lang="en-US" sz="2000" dirty="0"/>
              <a:t>Supports basic research in areas related to human evolution and contemporary human biological variation. </a:t>
            </a:r>
            <a:endParaRPr lang="en-US" sz="2000" dirty="0">
              <a:latin typeface="+mj-lt"/>
              <a:cs typeface="Helvetica" panose="020B0604020202020204" pitchFamily="34" charset="0"/>
            </a:endParaRPr>
          </a:p>
          <a:p>
            <a:r>
              <a:rPr lang="en-US" sz="2000" dirty="0"/>
              <a:t>Research areas supported  include, but are not limited to: </a:t>
            </a:r>
          </a:p>
          <a:p>
            <a:pPr lvl="1"/>
            <a:r>
              <a:rPr lang="en-US" sz="2000" dirty="0"/>
              <a:t>human genetic variation</a:t>
            </a:r>
          </a:p>
          <a:p>
            <a:pPr lvl="1"/>
            <a:r>
              <a:rPr lang="en-US" sz="2000" dirty="0"/>
              <a:t>human and nonhuman primate ecology and adaptability</a:t>
            </a:r>
          </a:p>
          <a:p>
            <a:pPr lvl="1"/>
            <a:r>
              <a:rPr lang="en-US" sz="2000" dirty="0"/>
              <a:t> human osteology and bone biology</a:t>
            </a:r>
          </a:p>
          <a:p>
            <a:pPr lvl="1"/>
            <a:r>
              <a:rPr lang="en-US" sz="2000" dirty="0"/>
              <a:t>human and nonhuman primate paleontology</a:t>
            </a:r>
          </a:p>
          <a:p>
            <a:pPr lvl="1"/>
            <a:r>
              <a:rPr lang="en-US" sz="2000" dirty="0"/>
              <a:t>functional anatomy</a:t>
            </a:r>
          </a:p>
          <a:p>
            <a:pPr lvl="1"/>
            <a:r>
              <a:rPr lang="en-US" sz="2000" dirty="0"/>
              <a:t>primate </a:t>
            </a:r>
            <a:r>
              <a:rPr lang="en-US" sz="2000" dirty="0" err="1"/>
              <a:t>socioecology</a:t>
            </a:r>
            <a:endParaRPr lang="en-US" sz="2000" dirty="0">
              <a:latin typeface="+mj-lt"/>
              <a:cs typeface="Helvetica" panose="020B0604020202020204" pitchFamily="34" charset="0"/>
            </a:endParaRPr>
          </a:p>
          <a:p>
            <a:endParaRPr lang="en-US" sz="2000" dirty="0">
              <a:latin typeface="+mj-lt"/>
              <a:cs typeface="Helvetica" panose="020B0604020202020204" pitchFamily="34" charset="0"/>
            </a:endParaRPr>
          </a:p>
          <a:p>
            <a:pPr marL="0" indent="0" algn="ctr">
              <a:buNone/>
            </a:pPr>
            <a:r>
              <a:rPr lang="en-US" sz="2000" b="1" dirty="0">
                <a:latin typeface="+mj-lt"/>
                <a:cs typeface="Helvetica" panose="020B0604020202020204" pitchFamily="34" charset="0"/>
              </a:rPr>
              <a:t>Program Directors: Rebecca Ferrell (</a:t>
            </a:r>
            <a:r>
              <a:rPr lang="en-US" sz="2000" b="1" dirty="0">
                <a:latin typeface="+mj-lt"/>
                <a:cs typeface="Helvetica" panose="020B0604020202020204" pitchFamily="34" charset="0"/>
                <a:hlinkClick r:id="rId3">
                  <a:extLst>
                    <a:ext uri="{A12FA001-AC4F-418D-AE19-62706E023703}">
                      <ahyp:hlinkClr xmlns:ahyp="http://schemas.microsoft.com/office/drawing/2018/hyperlinkcolor" xmlns="" val="tx"/>
                    </a:ext>
                  </a:extLst>
                </a:hlinkClick>
              </a:rPr>
              <a:t>rferrell@nsf.gov</a:t>
            </a:r>
            <a:r>
              <a:rPr lang="en-US" sz="2000" b="1" dirty="0">
                <a:latin typeface="+mj-lt"/>
                <a:cs typeface="Helvetica" panose="020B0604020202020204" pitchFamily="34" charset="0"/>
              </a:rPr>
              <a:t>) and Siobhan Mattison (smattiso@nsf.gov)</a:t>
            </a:r>
          </a:p>
          <a:p>
            <a:pPr marL="0" indent="0">
              <a:buNone/>
            </a:pPr>
            <a:endParaRPr lang="en-US" sz="17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12</a:t>
            </a:fld>
            <a:endParaRPr lang="en-US" sz="1050">
              <a:solidFill>
                <a:schemeClr val="tx1">
                  <a:alpha val="80000"/>
                </a:schemeClr>
              </a:solidFill>
            </a:endParaRPr>
          </a:p>
        </p:txBody>
      </p:sp>
    </p:spTree>
    <p:extLst>
      <p:ext uri="{BB962C8B-B14F-4D97-AF65-F5344CB8AC3E}">
        <p14:creationId xmlns:p14="http://schemas.microsoft.com/office/powerpoint/2010/main" val="2103082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236311" y="963877"/>
            <a:ext cx="4096252" cy="4930246"/>
          </a:xfrm>
        </p:spPr>
        <p:txBody>
          <a:bodyPr>
            <a:normAutofit/>
          </a:bodyPr>
          <a:lstStyle/>
          <a:p>
            <a:pPr algn="r"/>
            <a:r>
              <a:rPr lang="en-US" dirty="0">
                <a:solidFill>
                  <a:schemeClr val="accent1"/>
                </a:solidFill>
              </a:rPr>
              <a:t>Cultural Anthropology</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459396"/>
            <a:ext cx="6377769" cy="5939207"/>
          </a:xfrm>
        </p:spPr>
        <p:txBody>
          <a:bodyPr anchor="ctr">
            <a:normAutofit/>
          </a:bodyPr>
          <a:lstStyle/>
          <a:p>
            <a:r>
              <a:rPr lang="en-US" sz="2000" dirty="0"/>
              <a:t>Supports fundamental, systematic anthropological research and training to increase understanding of the causes, consequences, and complexities of human social and cultural variability</a:t>
            </a:r>
          </a:p>
          <a:p>
            <a:pPr marL="0" indent="0">
              <a:buNone/>
            </a:pPr>
            <a:endParaRPr lang="en-US" sz="2000" dirty="0"/>
          </a:p>
          <a:p>
            <a:r>
              <a:rPr lang="en-US" sz="2000" dirty="0"/>
              <a:t>The overarching research goals should be to produce empirically grounded findings that will be generalizable beyond particular case studies and contribute to building a more robust anthropological science of human society and culture. </a:t>
            </a:r>
          </a:p>
          <a:p>
            <a:endParaRPr lang="en-US" sz="1800" dirty="0">
              <a:latin typeface="+mj-lt"/>
              <a:cs typeface="Helvetica" panose="020B0604020202020204" pitchFamily="34" charset="0"/>
            </a:endParaRPr>
          </a:p>
          <a:p>
            <a:endParaRPr lang="en-US" sz="1800" dirty="0">
              <a:latin typeface="+mj-lt"/>
              <a:cs typeface="Helvetica" panose="020B0604020202020204" pitchFamily="34" charset="0"/>
            </a:endParaRPr>
          </a:p>
          <a:p>
            <a:endParaRPr lang="en-US" sz="1800" dirty="0">
              <a:latin typeface="+mj-lt"/>
              <a:cs typeface="Helvetica" panose="020B0604020202020204" pitchFamily="34" charset="0"/>
            </a:endParaRPr>
          </a:p>
          <a:p>
            <a:pPr marL="0" indent="0" algn="ctr">
              <a:buNone/>
            </a:pPr>
            <a:r>
              <a:rPr lang="en-US" sz="1800" b="1" dirty="0">
                <a:latin typeface="+mj-lt"/>
                <a:cs typeface="Helvetica" panose="020B0604020202020204" pitchFamily="34" charset="0"/>
              </a:rPr>
              <a:t>Program Directors: Jeffrey </a:t>
            </a:r>
            <a:r>
              <a:rPr lang="en-US" sz="1800" b="1" dirty="0" err="1">
                <a:latin typeface="+mj-lt"/>
                <a:cs typeface="Helvetica" panose="020B0604020202020204" pitchFamily="34" charset="0"/>
              </a:rPr>
              <a:t>Mantz</a:t>
            </a:r>
            <a:r>
              <a:rPr lang="en-US" sz="1800" b="1" dirty="0">
                <a:latin typeface="+mj-lt"/>
                <a:cs typeface="Helvetica" panose="020B0604020202020204" pitchFamily="34" charset="0"/>
              </a:rPr>
              <a:t> (</a:t>
            </a:r>
            <a:r>
              <a:rPr lang="en-US" sz="1800" b="1" dirty="0">
                <a:latin typeface="+mj-lt"/>
                <a:cs typeface="Helvetica" panose="020B0604020202020204" pitchFamily="34" charset="0"/>
                <a:hlinkClick r:id="rId3">
                  <a:extLst>
                    <a:ext uri="{A12FA001-AC4F-418D-AE19-62706E023703}">
                      <ahyp:hlinkClr xmlns:ahyp="http://schemas.microsoft.com/office/drawing/2018/hyperlinkcolor" xmlns="" val="tx"/>
                    </a:ext>
                  </a:extLst>
                </a:hlinkClick>
              </a:rPr>
              <a:t>jmantz@nsf.gov</a:t>
            </a:r>
            <a:r>
              <a:rPr lang="en-US" sz="1800" b="1" dirty="0">
                <a:latin typeface="+mj-lt"/>
                <a:cs typeface="Helvetica" panose="020B0604020202020204" pitchFamily="34" charset="0"/>
              </a:rPr>
              <a:t>) &amp; Siobhan Mattison (smattiso@nsf.gov)</a:t>
            </a:r>
          </a:p>
          <a:p>
            <a:pPr marL="0" indent="0">
              <a:buNone/>
            </a:pPr>
            <a:endParaRPr lang="en-US" sz="17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13</a:t>
            </a:fld>
            <a:endParaRPr lang="en-US" sz="1050">
              <a:solidFill>
                <a:schemeClr val="tx1">
                  <a:alpha val="80000"/>
                </a:schemeClr>
              </a:solidFill>
            </a:endParaRPr>
          </a:p>
        </p:txBody>
      </p:sp>
    </p:spTree>
    <p:extLst>
      <p:ext uri="{BB962C8B-B14F-4D97-AF65-F5344CB8AC3E}">
        <p14:creationId xmlns:p14="http://schemas.microsoft.com/office/powerpoint/2010/main" val="1963419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236311" y="963877"/>
            <a:ext cx="4096252" cy="4930246"/>
          </a:xfrm>
        </p:spPr>
        <p:txBody>
          <a:bodyPr>
            <a:normAutofit/>
          </a:bodyPr>
          <a:lstStyle/>
          <a:p>
            <a:pPr algn="r"/>
            <a:r>
              <a:rPr lang="en-US" dirty="0">
                <a:solidFill>
                  <a:schemeClr val="accent1"/>
                </a:solidFill>
              </a:rPr>
              <a:t>Cognitive Neuroscience</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459396"/>
            <a:ext cx="6377769" cy="5939207"/>
          </a:xfrm>
        </p:spPr>
        <p:txBody>
          <a:bodyPr anchor="ctr">
            <a:normAutofit/>
          </a:bodyPr>
          <a:lstStyle/>
          <a:p>
            <a:r>
              <a:rPr lang="en-US" sz="2000" dirty="0"/>
              <a:t>Funds highly innovative proposals that use brain-based measurements in order to advance our understanding of the neural systems that mediate cognitive processes. </a:t>
            </a:r>
          </a:p>
          <a:p>
            <a:pPr marL="0" indent="0">
              <a:buNone/>
            </a:pPr>
            <a:endParaRPr lang="en-US" sz="2000" dirty="0"/>
          </a:p>
          <a:p>
            <a:r>
              <a:rPr lang="en-US" sz="2000" dirty="0"/>
              <a:t>Human cognitive science encompasses a wide range of topics, including attention, learning, memory, decision-making, language, social cognition, and emotions. </a:t>
            </a:r>
          </a:p>
          <a:p>
            <a:pPr marL="0" indent="0">
              <a:buNone/>
            </a:pPr>
            <a:endParaRPr lang="en-US" sz="2000" dirty="0"/>
          </a:p>
          <a:p>
            <a:r>
              <a:rPr lang="en-US" sz="2000" dirty="0"/>
              <a:t>Proposals will be considered that investigate a particular cognitive process using human brain data. </a:t>
            </a:r>
          </a:p>
          <a:p>
            <a:endParaRPr lang="en-US" sz="2000" dirty="0">
              <a:latin typeface="+mj-lt"/>
              <a:cs typeface="Helvetica" panose="020B0604020202020204" pitchFamily="34" charset="0"/>
            </a:endParaRPr>
          </a:p>
          <a:p>
            <a:endParaRPr lang="en-US" sz="1800" dirty="0">
              <a:latin typeface="+mj-lt"/>
              <a:cs typeface="Helvetica" panose="020B0604020202020204" pitchFamily="34" charset="0"/>
            </a:endParaRPr>
          </a:p>
          <a:p>
            <a:endParaRPr lang="en-US" sz="1800" dirty="0">
              <a:latin typeface="+mj-lt"/>
              <a:cs typeface="Helvetica" panose="020B0604020202020204" pitchFamily="34" charset="0"/>
            </a:endParaRPr>
          </a:p>
          <a:p>
            <a:pPr marL="0" indent="0" algn="ctr">
              <a:buNone/>
            </a:pPr>
            <a:r>
              <a:rPr lang="en-US" sz="1800" b="1" dirty="0">
                <a:latin typeface="+mj-lt"/>
                <a:cs typeface="Helvetica" panose="020B0604020202020204" pitchFamily="34" charset="0"/>
              </a:rPr>
              <a:t>Program Director: Jonathan Fritz (jfritz@nsf.gov)</a:t>
            </a:r>
          </a:p>
          <a:p>
            <a:pPr marL="0" indent="0">
              <a:buNone/>
            </a:pPr>
            <a:endParaRPr lang="en-US" sz="17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14</a:t>
            </a:fld>
            <a:endParaRPr lang="en-US" sz="1050">
              <a:solidFill>
                <a:schemeClr val="tx1">
                  <a:alpha val="80000"/>
                </a:schemeClr>
              </a:solidFill>
            </a:endParaRPr>
          </a:p>
        </p:txBody>
      </p:sp>
    </p:spTree>
    <p:extLst>
      <p:ext uri="{BB962C8B-B14F-4D97-AF65-F5344CB8AC3E}">
        <p14:creationId xmlns:p14="http://schemas.microsoft.com/office/powerpoint/2010/main" val="1702775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236311" y="963877"/>
            <a:ext cx="4096252" cy="4930246"/>
          </a:xfrm>
        </p:spPr>
        <p:txBody>
          <a:bodyPr>
            <a:normAutofit/>
          </a:bodyPr>
          <a:lstStyle/>
          <a:p>
            <a:pPr algn="r"/>
            <a:r>
              <a:rPr lang="en-US" dirty="0">
                <a:solidFill>
                  <a:schemeClr val="accent1"/>
                </a:solidFill>
              </a:rPr>
              <a:t>Developmental Sciences (DS)  </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459396"/>
            <a:ext cx="6377769" cy="5939207"/>
          </a:xfrm>
        </p:spPr>
        <p:txBody>
          <a:bodyPr anchor="ctr">
            <a:normAutofit/>
          </a:bodyPr>
          <a:lstStyle/>
          <a:p>
            <a:r>
              <a:rPr lang="en-US" sz="2000" dirty="0"/>
              <a:t>Supports basic research that increases our understanding of cognitive, linguistic, social, emotional, cultural, motor, and biological processes related to human </a:t>
            </a:r>
            <a:r>
              <a:rPr lang="en-US" sz="2000" i="1" dirty="0"/>
              <a:t>development</a:t>
            </a:r>
            <a:r>
              <a:rPr lang="en-US" sz="2000" dirty="0"/>
              <a:t> across the lifespan. </a:t>
            </a:r>
          </a:p>
          <a:p>
            <a:r>
              <a:rPr lang="en-US" sz="2000" dirty="0"/>
              <a:t>Supports work with any appropriate population for the topics of interest, including infants, children, adolescents, adults, and non-human animals</a:t>
            </a:r>
          </a:p>
          <a:p>
            <a:r>
              <a:rPr lang="en-US" sz="2000" dirty="0"/>
              <a:t>The program also supports research investigating factors that affect developmental change including family, peers, school, community, culture, media, physical, genetic, and epigenetic influences.</a:t>
            </a:r>
            <a:endParaRPr lang="en-US" sz="2000" dirty="0">
              <a:latin typeface="+mj-lt"/>
              <a:cs typeface="Helvetica" panose="020B0604020202020204" pitchFamily="34" charset="0"/>
            </a:endParaRPr>
          </a:p>
          <a:p>
            <a:endParaRPr lang="en-US" sz="2000" dirty="0">
              <a:latin typeface="+mj-lt"/>
              <a:cs typeface="Helvetica" panose="020B0604020202020204" pitchFamily="34" charset="0"/>
            </a:endParaRPr>
          </a:p>
          <a:p>
            <a:pPr marL="0" indent="0" algn="ctr">
              <a:buNone/>
            </a:pPr>
            <a:r>
              <a:rPr lang="en-US" sz="2000" b="1" dirty="0">
                <a:latin typeface="+mj-lt"/>
                <a:cs typeface="Helvetica" panose="020B0604020202020204" pitchFamily="34" charset="0"/>
              </a:rPr>
              <a:t>Program Director: Peter Vishton (pvishton@nsf.gov)</a:t>
            </a:r>
          </a:p>
          <a:p>
            <a:pPr marL="0" indent="0">
              <a:buNone/>
            </a:pPr>
            <a:endParaRPr lang="en-US" sz="17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15</a:t>
            </a:fld>
            <a:endParaRPr lang="en-US" sz="1050">
              <a:solidFill>
                <a:schemeClr val="tx1">
                  <a:alpha val="80000"/>
                </a:schemeClr>
              </a:solidFill>
            </a:endParaRPr>
          </a:p>
        </p:txBody>
      </p:sp>
    </p:spTree>
    <p:extLst>
      <p:ext uri="{BB962C8B-B14F-4D97-AF65-F5344CB8AC3E}">
        <p14:creationId xmlns:p14="http://schemas.microsoft.com/office/powerpoint/2010/main" val="4152485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Science of Learning and Augmented Intelligence</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rmAutofit/>
          </a:bodyPr>
          <a:lstStyle/>
          <a:p>
            <a:r>
              <a:rPr lang="en-US" sz="2000" dirty="0"/>
              <a:t>Aims to develop basic theoretical insights and fundamental knowledge about learning principles, processes and mechanisms of learning, and about augmented intelligence – how human cognitive function can be augmented through interactions with others, contextual variations, and technological advances.</a:t>
            </a:r>
          </a:p>
          <a:p>
            <a:r>
              <a:rPr lang="en-US" sz="2000" dirty="0"/>
              <a:t>Supports  research addressing learning in a wide range of domains at one or more levels of analysis including: molecular/cellular mechanisms; brain systems; cognitive, affective, and behavioral processes; and social/cultural influences.</a:t>
            </a:r>
          </a:p>
          <a:p>
            <a:r>
              <a:rPr lang="en-US" sz="2000" dirty="0"/>
              <a:t>Supports a variety of methods including: experiments, field studies, surveys, computational modeling, and artificial intelligence/machine learning methods.</a:t>
            </a:r>
          </a:p>
          <a:p>
            <a:endParaRPr lang="en-US" sz="2000" dirty="0"/>
          </a:p>
          <a:p>
            <a:pPr marL="457200" lvl="1" indent="0" algn="ctr">
              <a:buNone/>
            </a:pPr>
            <a:r>
              <a:rPr lang="en-US" sz="2000" b="1" dirty="0"/>
              <a:t>Program Director: Soo-Siang Lim (slim@nsf.gov)</a:t>
            </a:r>
          </a:p>
          <a:p>
            <a:endParaRPr lang="en-US" sz="2000" b="1"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16</a:t>
            </a:fld>
            <a:endParaRPr lang="en-US" sz="1050">
              <a:solidFill>
                <a:schemeClr val="tx1">
                  <a:alpha val="80000"/>
                </a:schemeClr>
              </a:solidFill>
            </a:endParaRPr>
          </a:p>
        </p:txBody>
      </p:sp>
    </p:spTree>
    <p:extLst>
      <p:ext uri="{BB962C8B-B14F-4D97-AF65-F5344CB8AC3E}">
        <p14:creationId xmlns:p14="http://schemas.microsoft.com/office/powerpoint/2010/main" val="1530608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Perception, Action &amp; Cognition (PAC)</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963877"/>
            <a:ext cx="6377769" cy="4930246"/>
          </a:xfrm>
        </p:spPr>
        <p:txBody>
          <a:bodyPr anchor="ctr">
            <a:normAutofit/>
          </a:bodyPr>
          <a:lstStyle/>
          <a:p>
            <a:r>
              <a:rPr lang="en-US" sz="2000" dirty="0">
                <a:latin typeface="+mj-lt"/>
                <a:cs typeface="Helvetica"/>
              </a:rPr>
              <a:t>Funds theoretically motivated research aimed at understanding  a wide array of basic perceptual, motor, and cognitive processes and their interactions</a:t>
            </a:r>
          </a:p>
          <a:p>
            <a:endParaRPr lang="en-US" sz="2000" dirty="0">
              <a:latin typeface="+mj-lt"/>
              <a:cs typeface="Helvetica"/>
            </a:endParaRPr>
          </a:p>
          <a:p>
            <a:r>
              <a:rPr lang="en-US" sz="2000" dirty="0">
                <a:latin typeface="+mj-lt"/>
                <a:cs typeface="Helvetica"/>
              </a:rPr>
              <a:t>The program welcomes perspectives such as individual differences, symbolic and neural-inspired computation, ecological approaches, genetics and epigenetics, nonlinear dynamics and complex systems, experimentation, and modeling</a:t>
            </a:r>
          </a:p>
          <a:p>
            <a:endParaRPr lang="en-US" sz="2000" b="1" dirty="0">
              <a:latin typeface="+mj-lt"/>
              <a:cs typeface="Helvetica"/>
            </a:endParaRPr>
          </a:p>
          <a:p>
            <a:pPr marL="0" indent="0" algn="ctr">
              <a:buNone/>
            </a:pPr>
            <a:r>
              <a:rPr lang="en-US" sz="2000" b="1" dirty="0">
                <a:latin typeface="+mj-lt"/>
                <a:cs typeface="Helvetica"/>
              </a:rPr>
              <a:t>Program Directors: Betty </a:t>
            </a:r>
            <a:r>
              <a:rPr lang="en-US" sz="2000" b="1" dirty="0" err="1">
                <a:latin typeface="+mj-lt"/>
                <a:cs typeface="Helvetica"/>
              </a:rPr>
              <a:t>Tuller</a:t>
            </a:r>
            <a:r>
              <a:rPr lang="en-US" sz="2000" b="1" dirty="0">
                <a:latin typeface="+mj-lt"/>
                <a:cs typeface="Helvetica"/>
              </a:rPr>
              <a:t> (btuller@nsf.gov) &amp;</a:t>
            </a:r>
          </a:p>
          <a:p>
            <a:pPr marL="0" indent="0" algn="ctr">
              <a:buNone/>
            </a:pPr>
            <a:r>
              <a:rPr lang="en-US" sz="2000" b="1" dirty="0">
                <a:latin typeface="+mj-lt"/>
                <a:cs typeface="Helvetica"/>
              </a:rPr>
              <a:t> Michael </a:t>
            </a:r>
            <a:r>
              <a:rPr lang="en-US" sz="2000" b="1" dirty="0" err="1">
                <a:latin typeface="+mj-lt"/>
                <a:cs typeface="Helvetica"/>
              </a:rPr>
              <a:t>Hout</a:t>
            </a:r>
            <a:r>
              <a:rPr lang="en-US" sz="2000" b="1" dirty="0">
                <a:latin typeface="+mj-lt"/>
                <a:cs typeface="Helvetica"/>
              </a:rPr>
              <a:t> (mhout@nsf.gov)</a:t>
            </a:r>
            <a:endParaRPr lang="en-US" sz="2000" dirty="0">
              <a:latin typeface="+mj-lt"/>
            </a:endParaRP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17</a:t>
            </a:fld>
            <a:endParaRPr lang="en-US" sz="1050">
              <a:solidFill>
                <a:schemeClr val="tx1">
                  <a:alpha val="80000"/>
                </a:schemeClr>
              </a:solidFill>
            </a:endParaRPr>
          </a:p>
        </p:txBody>
      </p:sp>
    </p:spTree>
    <p:extLst>
      <p:ext uri="{BB962C8B-B14F-4D97-AF65-F5344CB8AC3E}">
        <p14:creationId xmlns:p14="http://schemas.microsoft.com/office/powerpoint/2010/main" val="1060546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Social Psychology</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320040"/>
            <a:ext cx="6377769" cy="6217920"/>
          </a:xfrm>
        </p:spPr>
        <p:txBody>
          <a:bodyPr anchor="ctr">
            <a:normAutofit lnSpcReduction="10000"/>
          </a:bodyPr>
          <a:lstStyle/>
          <a:p>
            <a:r>
              <a:rPr lang="en-US" sz="2000" dirty="0">
                <a:latin typeface="+mj-lt"/>
                <a:cs typeface="Helvetica" panose="020B0604020202020204" pitchFamily="34" charset="0"/>
              </a:rPr>
              <a:t>Supports research and research infrastructure to advance basic knowledge in social psychology</a:t>
            </a:r>
          </a:p>
          <a:p>
            <a:pPr lvl="1"/>
            <a:r>
              <a:rPr lang="en-US" sz="2000" dirty="0">
                <a:latin typeface="+mj-lt"/>
                <a:cs typeface="Helvetica" panose="020B0604020202020204" pitchFamily="34" charset="0"/>
              </a:rPr>
              <a:t>Social Cognition</a:t>
            </a:r>
          </a:p>
          <a:p>
            <a:pPr lvl="1"/>
            <a:r>
              <a:rPr lang="en-US" sz="2000" dirty="0">
                <a:latin typeface="+mj-lt"/>
                <a:cs typeface="Helvetica" panose="020B0604020202020204" pitchFamily="34" charset="0"/>
              </a:rPr>
              <a:t>Attitudes</a:t>
            </a:r>
          </a:p>
          <a:p>
            <a:pPr lvl="1"/>
            <a:r>
              <a:rPr lang="en-US" sz="2000" dirty="0">
                <a:latin typeface="+mj-lt"/>
                <a:cs typeface="Helvetica" panose="020B0604020202020204" pitchFamily="34" charset="0"/>
              </a:rPr>
              <a:t>Social Influence</a:t>
            </a:r>
          </a:p>
          <a:p>
            <a:pPr lvl="1"/>
            <a:r>
              <a:rPr lang="en-US" sz="2000" dirty="0">
                <a:latin typeface="+mj-lt"/>
                <a:cs typeface="Helvetica" panose="020B0604020202020204" pitchFamily="34" charset="0"/>
              </a:rPr>
              <a:t>Stereotypes</a:t>
            </a:r>
          </a:p>
          <a:p>
            <a:pPr lvl="1"/>
            <a:r>
              <a:rPr lang="en-US" sz="2000" dirty="0">
                <a:latin typeface="+mj-lt"/>
                <a:cs typeface="Helvetica" panose="020B0604020202020204" pitchFamily="34" charset="0"/>
              </a:rPr>
              <a:t>Group Dynamics</a:t>
            </a:r>
          </a:p>
          <a:p>
            <a:pPr lvl="1"/>
            <a:r>
              <a:rPr lang="en-US" sz="2000" dirty="0">
                <a:latin typeface="+mj-lt"/>
                <a:cs typeface="Helvetica" panose="020B0604020202020204" pitchFamily="34" charset="0"/>
              </a:rPr>
              <a:t>Aggression</a:t>
            </a:r>
          </a:p>
          <a:p>
            <a:pPr lvl="1"/>
            <a:r>
              <a:rPr lang="en-US" sz="2000" dirty="0">
                <a:latin typeface="+mj-lt"/>
                <a:cs typeface="Helvetica" panose="020B0604020202020204" pitchFamily="34" charset="0"/>
              </a:rPr>
              <a:t>Close Relationships</a:t>
            </a:r>
          </a:p>
          <a:p>
            <a:pPr lvl="1"/>
            <a:r>
              <a:rPr lang="en-US" sz="2000" dirty="0">
                <a:latin typeface="+mj-lt"/>
                <a:cs typeface="Helvetica" panose="020B0604020202020204" pitchFamily="34" charset="0"/>
              </a:rPr>
              <a:t>Social Neuroscience</a:t>
            </a:r>
          </a:p>
          <a:p>
            <a:pPr lvl="1"/>
            <a:r>
              <a:rPr lang="en-US" sz="2000" dirty="0">
                <a:latin typeface="+mj-lt"/>
                <a:cs typeface="Helvetica" panose="020B0604020202020204" pitchFamily="34" charset="0"/>
              </a:rPr>
              <a:t>Emotions</a:t>
            </a:r>
          </a:p>
          <a:p>
            <a:pPr lvl="1"/>
            <a:r>
              <a:rPr lang="en-US" sz="2000" dirty="0">
                <a:latin typeface="+mj-lt"/>
                <a:cs typeface="Helvetica" panose="020B0604020202020204" pitchFamily="34" charset="0"/>
              </a:rPr>
              <a:t>Social Development</a:t>
            </a:r>
          </a:p>
          <a:p>
            <a:pPr lvl="1"/>
            <a:r>
              <a:rPr lang="en-US" sz="2000" dirty="0">
                <a:latin typeface="+mj-lt"/>
                <a:cs typeface="Helvetica" panose="020B0604020202020204" pitchFamily="34" charset="0"/>
              </a:rPr>
              <a:t>Learning</a:t>
            </a:r>
          </a:p>
          <a:p>
            <a:pPr lvl="1"/>
            <a:r>
              <a:rPr lang="en-US" sz="2000" dirty="0">
                <a:latin typeface="+mj-lt"/>
                <a:cs typeface="Helvetica" panose="020B0604020202020204" pitchFamily="34" charset="0"/>
              </a:rPr>
              <a:t>Helping</a:t>
            </a:r>
          </a:p>
          <a:p>
            <a:pPr lvl="1"/>
            <a:r>
              <a:rPr lang="en-US" sz="2000" dirty="0">
                <a:latin typeface="+mj-lt"/>
                <a:cs typeface="Helvetica" panose="020B0604020202020204" pitchFamily="34" charset="0"/>
              </a:rPr>
              <a:t>Health</a:t>
            </a:r>
          </a:p>
          <a:p>
            <a:pPr lvl="1"/>
            <a:r>
              <a:rPr lang="en-US" sz="2000" dirty="0">
                <a:latin typeface="+mj-lt"/>
                <a:cs typeface="Helvetica" panose="020B0604020202020204" pitchFamily="34" charset="0"/>
              </a:rPr>
              <a:t>Personality</a:t>
            </a:r>
          </a:p>
          <a:p>
            <a:pPr lvl="1"/>
            <a:endParaRPr lang="en-US" sz="1800" dirty="0">
              <a:latin typeface="+mj-lt"/>
              <a:cs typeface="Helvetica" panose="020B0604020202020204" pitchFamily="34" charset="0"/>
            </a:endParaRPr>
          </a:p>
          <a:p>
            <a:pPr marL="457200" lvl="1" indent="0" algn="ctr">
              <a:buNone/>
            </a:pPr>
            <a:r>
              <a:rPr lang="en-US" sz="1800" dirty="0">
                <a:latin typeface="+mj-lt"/>
                <a:cs typeface="Helvetica" panose="020B0604020202020204" pitchFamily="34" charset="0"/>
              </a:rPr>
              <a:t>Program Directors: Steven Breckler (</a:t>
            </a:r>
            <a:r>
              <a:rPr lang="en-US" sz="1800" dirty="0">
                <a:latin typeface="+mj-lt"/>
                <a:cs typeface="Helvetica" panose="020B0604020202020204" pitchFamily="34" charset="0"/>
                <a:hlinkClick r:id="rId3">
                  <a:extLst>
                    <a:ext uri="{A12FA001-AC4F-418D-AE19-62706E023703}">
                      <ahyp:hlinkClr xmlns:ahyp="http://schemas.microsoft.com/office/drawing/2018/hyperlinkcolor" xmlns="" val="tx"/>
                    </a:ext>
                  </a:extLst>
                </a:hlinkClick>
              </a:rPr>
              <a:t>sbreckle@nsf.gov</a:t>
            </a:r>
            <a:r>
              <a:rPr lang="en-US" sz="1800" dirty="0">
                <a:latin typeface="+mj-lt"/>
                <a:cs typeface="Helvetica" panose="020B0604020202020204" pitchFamily="34" charset="0"/>
              </a:rPr>
              <a:t>)</a:t>
            </a:r>
          </a:p>
          <a:p>
            <a:pPr marL="457200" lvl="1" indent="0" algn="ctr">
              <a:buNone/>
            </a:pPr>
            <a:r>
              <a:rPr lang="en-US" sz="1800" dirty="0">
                <a:latin typeface="+mj-lt"/>
              </a:rPr>
              <a:t>Ximena Arriaga (xarriaga@nsf.gov)</a:t>
            </a:r>
          </a:p>
          <a:p>
            <a:pPr lvl="1"/>
            <a:endParaRPr lang="en-US" sz="1400" dirty="0">
              <a:latin typeface="+mj-lt"/>
              <a:cs typeface="Helvetica"/>
            </a:endParaRP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18</a:t>
            </a:fld>
            <a:endParaRPr lang="en-US" sz="1050">
              <a:solidFill>
                <a:schemeClr val="tx1">
                  <a:alpha val="80000"/>
                </a:schemeClr>
              </a:solidFill>
            </a:endParaRPr>
          </a:p>
        </p:txBody>
      </p:sp>
    </p:spTree>
    <p:extLst>
      <p:ext uri="{BB962C8B-B14F-4D97-AF65-F5344CB8AC3E}">
        <p14:creationId xmlns:p14="http://schemas.microsoft.com/office/powerpoint/2010/main" val="4139740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Human-Environment and Geographical Sciences (HEGS)</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963877"/>
            <a:ext cx="6377769" cy="4930246"/>
          </a:xfrm>
        </p:spPr>
        <p:txBody>
          <a:bodyPr anchor="ctr">
            <a:normAutofit/>
          </a:bodyPr>
          <a:lstStyle/>
          <a:p>
            <a:r>
              <a:rPr lang="en-US" sz="2000" dirty="0"/>
              <a:t>Supports basic science research on topics across the full spectrum of geography (human &lt;-&gt; physical; cartography and GIS) and spatial sciences</a:t>
            </a:r>
          </a:p>
          <a:p>
            <a:r>
              <a:rPr lang="en-US" sz="2000" dirty="0"/>
              <a:t>Theoretically strong projects emphasizing spatial dynamics and analytics are especially welcome.</a:t>
            </a:r>
          </a:p>
          <a:p>
            <a:r>
              <a:rPr lang="en-US" sz="2000" dirty="0"/>
              <a:t>Regular Proposals</a:t>
            </a:r>
          </a:p>
          <a:p>
            <a:r>
              <a:rPr lang="en-US" sz="2000" dirty="0"/>
              <a:t>Doctoral Dissertation Proposals (accepted at any time).</a:t>
            </a:r>
          </a:p>
          <a:p>
            <a:pPr marL="0" indent="0">
              <a:buNone/>
            </a:pPr>
            <a:r>
              <a:rPr lang="en-US" sz="2000" dirty="0"/>
              <a:t>  </a:t>
            </a:r>
          </a:p>
          <a:p>
            <a:pPr marL="0" indent="0" algn="ctr">
              <a:buNone/>
            </a:pPr>
            <a:r>
              <a:rPr lang="en-US" sz="2000" dirty="0"/>
              <a:t>HEGS Program Directors can be reached at:  Scott Freundschuh (</a:t>
            </a:r>
            <a:r>
              <a:rPr lang="en-US" sz="2000" dirty="0">
                <a:hlinkClick r:id="rId3">
                  <a:extLst>
                    <a:ext uri="{A12FA001-AC4F-418D-AE19-62706E023703}">
                      <ahyp:hlinkClr xmlns:ahyp="http://schemas.microsoft.com/office/drawing/2018/hyperlinkcolor" xmlns="" val="tx"/>
                    </a:ext>
                  </a:extLst>
                </a:hlinkClick>
              </a:rPr>
              <a:t>sfreunds@nsf.gov)</a:t>
            </a:r>
            <a:r>
              <a:rPr lang="en-US" sz="2000" dirty="0">
                <a:solidFill>
                  <a:srgbClr val="0563C1"/>
                </a:solidFill>
                <a:hlinkClick r:id="rId3">
                  <a:extLst>
                    <a:ext uri="{A12FA001-AC4F-418D-AE19-62706E023703}">
                      <ahyp:hlinkClr xmlns:ahyp="http://schemas.microsoft.com/office/drawing/2018/hyperlinkcolor" xmlns="" val="tx"/>
                    </a:ext>
                  </a:extLst>
                </a:hlinkClick>
              </a:rPr>
              <a:t>,</a:t>
            </a:r>
            <a:r>
              <a:rPr lang="en-US" sz="2000" dirty="0" err="1">
                <a:hlinkClick r:id="rId3">
                  <a:extLst>
                    <a:ext uri="{A12FA001-AC4F-418D-AE19-62706E023703}">
                      <ahyp:hlinkClr xmlns:ahyp="http://schemas.microsoft.com/office/drawing/2018/hyperlinkcolor" xmlns="" val="tx"/>
                    </a:ext>
                  </a:extLst>
                </a:hlinkClick>
              </a:rPr>
              <a:t>Sharmistha</a:t>
            </a:r>
            <a:r>
              <a:rPr lang="en-US" sz="2000" dirty="0"/>
              <a:t> </a:t>
            </a:r>
            <a:r>
              <a:rPr lang="en-US" sz="2000" dirty="0" err="1"/>
              <a:t>Bagchi</a:t>
            </a:r>
            <a:r>
              <a:rPr lang="en-US" sz="2000" dirty="0"/>
              <a:t> (shabagch@nsf.gov or  </a:t>
            </a:r>
            <a:r>
              <a:rPr lang="en-US" sz="2000" u="sng" dirty="0"/>
              <a:t>gss-info@nsf.gov</a:t>
            </a:r>
            <a:endParaRPr lang="en-US" sz="2000"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a:solidFill>
                  <a:schemeClr val="tx1">
                    <a:alpha val="80000"/>
                  </a:schemeClr>
                </a:solidFill>
              </a:rPr>
              <a:pPr>
                <a:spcAft>
                  <a:spcPts val="600"/>
                </a:spcAft>
              </a:pPr>
              <a:t>19</a:t>
            </a:fld>
            <a:endParaRPr lang="en-US" sz="1050">
              <a:solidFill>
                <a:schemeClr val="tx1">
                  <a:alpha val="80000"/>
                </a:schemeClr>
              </a:solidFill>
            </a:endParaRPr>
          </a:p>
        </p:txBody>
      </p:sp>
    </p:spTree>
    <p:extLst>
      <p:ext uri="{BB962C8B-B14F-4D97-AF65-F5344CB8AC3E}">
        <p14:creationId xmlns:p14="http://schemas.microsoft.com/office/powerpoint/2010/main" val="3008088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A688F-5106-42BB-A76F-F8981D4AB8B5}"/>
              </a:ext>
            </a:extLst>
          </p:cNvPr>
          <p:cNvSpPr>
            <a:spLocks noGrp="1"/>
          </p:cNvSpPr>
          <p:nvPr>
            <p:ph type="title"/>
          </p:nvPr>
        </p:nvSpPr>
        <p:spPr>
          <a:xfrm>
            <a:off x="1021464" y="1797036"/>
            <a:ext cx="10545695" cy="365125"/>
          </a:xfrm>
        </p:spPr>
        <p:txBody>
          <a:bodyPr>
            <a:normAutofit fontScale="90000"/>
          </a:bodyPr>
          <a:lstStyle/>
          <a:p>
            <a:pPr algn="ctr"/>
            <a:r>
              <a:rPr lang="en-US" dirty="0"/>
              <a:t/>
            </a:r>
            <a:br>
              <a:rPr lang="en-US" dirty="0"/>
            </a:br>
            <a:r>
              <a:rPr lang="en-US" dirty="0"/>
              <a:t/>
            </a:r>
            <a:br>
              <a:rPr lang="en-US" dirty="0"/>
            </a:br>
            <a:r>
              <a:rPr lang="en-US" dirty="0"/>
              <a:t/>
            </a:r>
            <a:br>
              <a:rPr lang="en-US" dirty="0"/>
            </a:br>
            <a:r>
              <a:rPr lang="en-US" dirty="0"/>
              <a:t>Background and Topics for Today</a:t>
            </a:r>
            <a:br>
              <a:rPr lang="en-US" dirty="0"/>
            </a:br>
            <a:r>
              <a:rPr lang="en-US" dirty="0"/>
              <a:t/>
            </a:r>
            <a:br>
              <a:rPr lang="en-US" dirty="0"/>
            </a:br>
            <a:r>
              <a:rPr lang="en-US" dirty="0"/>
              <a:t>NSF and SBE as Organizations</a:t>
            </a:r>
            <a:br>
              <a:rPr lang="en-US" dirty="0"/>
            </a:br>
            <a:r>
              <a:rPr lang="en-US" dirty="0"/>
              <a:t/>
            </a:r>
            <a:br>
              <a:rPr lang="en-US" dirty="0"/>
            </a:br>
            <a:r>
              <a:rPr lang="en-US" dirty="0"/>
              <a:t>Preparing Proposals</a:t>
            </a:r>
            <a:br>
              <a:rPr lang="en-US" dirty="0"/>
            </a:br>
            <a:r>
              <a:rPr lang="en-US" dirty="0"/>
              <a:t/>
            </a:r>
            <a:br>
              <a:rPr lang="en-US" dirty="0"/>
            </a:br>
            <a:r>
              <a:rPr lang="en-US" dirty="0"/>
              <a:t>Cross-Disciplinary Programs at NSF</a:t>
            </a:r>
            <a:br>
              <a:rPr lang="en-US" dirty="0"/>
            </a:br>
            <a:r>
              <a:rPr lang="en-US" dirty="0"/>
              <a:t>Challenges and Opportunities </a:t>
            </a:r>
          </a:p>
        </p:txBody>
      </p:sp>
      <p:sp>
        <p:nvSpPr>
          <p:cNvPr id="3" name="Slide Number Placeholder 2">
            <a:extLst>
              <a:ext uri="{FF2B5EF4-FFF2-40B4-BE49-F238E27FC236}">
                <a16:creationId xmlns:a16="http://schemas.microsoft.com/office/drawing/2014/main" id="{E1CEC1E6-8D5B-4D92-83EF-B29D3BD4728A}"/>
              </a:ext>
            </a:extLst>
          </p:cNvPr>
          <p:cNvSpPr>
            <a:spLocks noGrp="1"/>
          </p:cNvSpPr>
          <p:nvPr>
            <p:ph type="sldNum" sz="quarter" idx="4"/>
          </p:nvPr>
        </p:nvSpPr>
        <p:spPr/>
        <p:txBody>
          <a:bodyPr/>
          <a:lstStyle/>
          <a:p>
            <a:fld id="{8F4BEAD3-91E3-4FFC-B7DC-935959D17485}" type="slidenum">
              <a:rPr lang="en-US" smtClean="0"/>
              <a:pPr/>
              <a:t>2</a:t>
            </a:fld>
            <a:endParaRPr lang="en-US"/>
          </a:p>
        </p:txBody>
      </p:sp>
    </p:spTree>
    <p:extLst>
      <p:ext uri="{BB962C8B-B14F-4D97-AF65-F5344CB8AC3E}">
        <p14:creationId xmlns:p14="http://schemas.microsoft.com/office/powerpoint/2010/main" val="2690279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F9ADE-4644-4173-A9AF-37E4B72C2659}"/>
              </a:ext>
            </a:extLst>
          </p:cNvPr>
          <p:cNvSpPr>
            <a:spLocks noGrp="1"/>
          </p:cNvSpPr>
          <p:nvPr>
            <p:ph type="title"/>
          </p:nvPr>
        </p:nvSpPr>
        <p:spPr>
          <a:xfrm>
            <a:off x="290456" y="124984"/>
            <a:ext cx="10663294" cy="5617565"/>
          </a:xfrm>
        </p:spPr>
        <p:txBody>
          <a:bodyPr>
            <a:normAutofit/>
          </a:bodyPr>
          <a:lstStyle/>
          <a:p>
            <a:r>
              <a:rPr lang="en-US" dirty="0">
                <a:solidFill>
                  <a:schemeClr val="accent1"/>
                </a:solidFill>
              </a:rPr>
              <a:t>Human Networks </a:t>
            </a:r>
            <a:br>
              <a:rPr lang="en-US" dirty="0">
                <a:solidFill>
                  <a:schemeClr val="accent1"/>
                </a:solidFill>
              </a:rPr>
            </a:br>
            <a:r>
              <a:rPr lang="en-US" dirty="0">
                <a:solidFill>
                  <a:schemeClr val="accent1"/>
                </a:solidFill>
              </a:rPr>
              <a:t>and</a:t>
            </a:r>
            <a:br>
              <a:rPr lang="en-US" dirty="0">
                <a:solidFill>
                  <a:schemeClr val="accent1"/>
                </a:solidFill>
              </a:rPr>
            </a:br>
            <a:r>
              <a:rPr lang="en-US" dirty="0">
                <a:solidFill>
                  <a:schemeClr val="accent1"/>
                </a:solidFill>
              </a:rPr>
              <a:t>Data Science</a:t>
            </a:r>
            <a:endParaRPr lang="en-US" dirty="0"/>
          </a:p>
        </p:txBody>
      </p:sp>
      <p:sp>
        <p:nvSpPr>
          <p:cNvPr id="3" name="Content Placeholder 2">
            <a:extLst>
              <a:ext uri="{FF2B5EF4-FFF2-40B4-BE49-F238E27FC236}">
                <a16:creationId xmlns:a16="http://schemas.microsoft.com/office/drawing/2014/main" id="{05486055-4D2E-404D-8ECE-8E536E59CB8E}"/>
              </a:ext>
            </a:extLst>
          </p:cNvPr>
          <p:cNvSpPr>
            <a:spLocks noGrp="1"/>
          </p:cNvSpPr>
          <p:nvPr>
            <p:ph idx="1"/>
          </p:nvPr>
        </p:nvSpPr>
        <p:spPr>
          <a:xfrm>
            <a:off x="4894728" y="559398"/>
            <a:ext cx="6459071" cy="5617565"/>
          </a:xfrm>
        </p:spPr>
        <p:txBody>
          <a:bodyPr>
            <a:normAutofit fontScale="92500" lnSpcReduction="10000"/>
          </a:bodyPr>
          <a:lstStyle/>
          <a:p>
            <a:r>
              <a:rPr lang="en-US" sz="2000" b="1" dirty="0"/>
              <a:t>Human Networks and Data Science – Infrastructure (HNDS-I)</a:t>
            </a:r>
            <a:r>
              <a:rPr lang="en-US" sz="2000" dirty="0"/>
              <a:t>. Development of data resources and relevant analytic techniques that support fundamental SBE research in the context of human networks. For FY 2020, this replaces the previous Resource Implementations for Data Intensive Research in the Social, Behavioral and Economic Sciences (RIDIR) solicitation.</a:t>
            </a:r>
          </a:p>
          <a:p>
            <a:r>
              <a:rPr lang="en-US" sz="2000" b="1" dirty="0"/>
              <a:t>Human Networks and Data Science – Core Research (HNDS-R)</a:t>
            </a:r>
            <a:r>
              <a:rPr lang="en-US" sz="2000" dirty="0"/>
              <a:t>. Core research proposals use data science to generate novel understandings of human networks – particularly understandings that can improve the outcomes of significant societal opportunities and challenges. Research could include a range of network concepts (networks of neurons, networks of individuals, networks of languages, networks of cultures, etc.) conducted as part of large data collections using rigorous and responsible analyses.  </a:t>
            </a:r>
          </a:p>
          <a:p>
            <a:endParaRPr lang="en-US" sz="2000" dirty="0"/>
          </a:p>
          <a:p>
            <a:pPr marL="457200" lvl="1" indent="0" algn="ctr">
              <a:buNone/>
            </a:pPr>
            <a:r>
              <a:rPr lang="en-US" sz="2000" b="1" dirty="0"/>
              <a:t>Program Directors: </a:t>
            </a:r>
          </a:p>
          <a:p>
            <a:r>
              <a:rPr lang="en-US" sz="2200" dirty="0"/>
              <a:t>Trisha Van Zandt (</a:t>
            </a:r>
            <a:r>
              <a:rPr lang="en-US" sz="2200" dirty="0">
                <a:hlinkClick r:id="rId2">
                  <a:extLst>
                    <a:ext uri="{A12FA001-AC4F-418D-AE19-62706E023703}">
                      <ahyp:hlinkClr xmlns:ahyp="http://schemas.microsoft.com/office/drawing/2018/hyperlinkcolor" xmlns="" val="tx"/>
                    </a:ext>
                  </a:extLst>
                </a:hlinkClick>
              </a:rPr>
              <a:t>pvanzand@nsf.gov</a:t>
            </a:r>
            <a:r>
              <a:rPr lang="en-US" sz="2200" dirty="0"/>
              <a:t>) and Tyler S. Kendall (tkendall@nsf.gov)</a:t>
            </a:r>
          </a:p>
        </p:txBody>
      </p:sp>
      <p:sp>
        <p:nvSpPr>
          <p:cNvPr id="4" name="Slide Number Placeholder 3">
            <a:extLst>
              <a:ext uri="{FF2B5EF4-FFF2-40B4-BE49-F238E27FC236}">
                <a16:creationId xmlns:a16="http://schemas.microsoft.com/office/drawing/2014/main" id="{96FEFBAA-616F-4FBD-929D-705AFADEE8E6}"/>
              </a:ext>
            </a:extLst>
          </p:cNvPr>
          <p:cNvSpPr>
            <a:spLocks noGrp="1"/>
          </p:cNvSpPr>
          <p:nvPr>
            <p:ph type="sldNum" sz="quarter" idx="4"/>
          </p:nvPr>
        </p:nvSpPr>
        <p:spPr/>
        <p:txBody>
          <a:bodyPr/>
          <a:lstStyle/>
          <a:p>
            <a:fld id="{8F4BEAD3-91E3-4FFC-B7DC-935959D17485}" type="slidenum">
              <a:rPr lang="en-US" smtClean="0"/>
              <a:pPr/>
              <a:t>20</a:t>
            </a:fld>
            <a:endParaRPr lang="en-US" dirty="0"/>
          </a:p>
        </p:txBody>
      </p:sp>
    </p:spTree>
    <p:extLst>
      <p:ext uri="{BB962C8B-B14F-4D97-AF65-F5344CB8AC3E}">
        <p14:creationId xmlns:p14="http://schemas.microsoft.com/office/powerpoint/2010/main" val="3742846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7991B-B601-4213-B345-06B9E81F47E7}"/>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dirty="0"/>
              <a:t>Social and Economic Sciences (SES) Division</a:t>
            </a:r>
          </a:p>
        </p:txBody>
      </p:sp>
      <p:sp>
        <p:nvSpPr>
          <p:cNvPr id="7" name="Content Placeholder 6">
            <a:extLst>
              <a:ext uri="{FF2B5EF4-FFF2-40B4-BE49-F238E27FC236}">
                <a16:creationId xmlns:a16="http://schemas.microsoft.com/office/drawing/2014/main" id="{C3C72431-CF83-449D-907B-1827B1D45467}"/>
              </a:ext>
            </a:extLst>
          </p:cNvPr>
          <p:cNvSpPr>
            <a:spLocks noGrp="1"/>
          </p:cNvSpPr>
          <p:nvPr>
            <p:ph sz="half" idx="1"/>
          </p:nvPr>
        </p:nvSpPr>
        <p:spPr>
          <a:xfrm>
            <a:off x="838201" y="2015734"/>
            <a:ext cx="7291667" cy="3450613"/>
          </a:xfrm>
        </p:spPr>
        <p:txBody>
          <a:bodyPr vert="horz" lIns="91440" tIns="45720" rIns="91440" bIns="45720" rtlCol="0" anchor="ctr">
            <a:normAutofit/>
          </a:bodyPr>
          <a:lstStyle/>
          <a:p>
            <a:r>
              <a:rPr lang="en-US" sz="2400" dirty="0"/>
              <a:t>Seeks to enhance our understanding of human, social and organizational behavior by supporting disciplinary and interdisciplinary research that advances knowledge in the social and economic sciences, and by building social science infrastructure </a:t>
            </a:r>
          </a:p>
          <a:p>
            <a:pPr>
              <a:buClr>
                <a:srgbClr val="555732"/>
              </a:buClr>
            </a:pPr>
            <a:endParaRPr lang="en-US" sz="2400" dirty="0">
              <a:solidFill>
                <a:schemeClr val="tx1"/>
              </a:solidFill>
            </a:endParaRPr>
          </a:p>
        </p:txBody>
      </p:sp>
      <p:sp>
        <p:nvSpPr>
          <p:cNvPr id="4" name="Slide Number Placeholder 3">
            <a:extLst>
              <a:ext uri="{FF2B5EF4-FFF2-40B4-BE49-F238E27FC236}">
                <a16:creationId xmlns:a16="http://schemas.microsoft.com/office/drawing/2014/main" id="{93F4DC56-4B21-43AA-88A8-A0F1FF04D700}"/>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a:spcAft>
                <a:spcPts val="600"/>
              </a:spcAft>
              <a:defRPr/>
            </a:pPr>
            <a:fld id="{8F4BEAD3-91E3-4FFC-B7DC-935959D17485}" type="slidenum">
              <a:rPr lang="en-US" sz="1200" smtClean="0">
                <a:solidFill>
                  <a:prstClr val="black">
                    <a:tint val="75000"/>
                  </a:prstClr>
                </a:solidFill>
                <a:latin typeface="Calibri" panose="020F0502020204030204"/>
              </a:rPr>
              <a:pPr>
                <a:spcAft>
                  <a:spcPts val="600"/>
                </a:spcAft>
                <a:defRPr/>
              </a:pPr>
              <a:t>21</a:t>
            </a:fld>
            <a:endParaRPr lang="en-US" sz="1200">
              <a:solidFill>
                <a:prstClr val="black">
                  <a:tint val="75000"/>
                </a:prstClr>
              </a:solidFill>
              <a:latin typeface="Calibri" panose="020F0502020204030204"/>
            </a:endParaRPr>
          </a:p>
        </p:txBody>
      </p:sp>
      <p:sp>
        <p:nvSpPr>
          <p:cNvPr id="10" name="TextBox 9">
            <a:extLst>
              <a:ext uri="{FF2B5EF4-FFF2-40B4-BE49-F238E27FC236}">
                <a16:creationId xmlns:a16="http://schemas.microsoft.com/office/drawing/2014/main" id="{95F45242-5E80-4CB0-B652-16A52B32BE80}"/>
              </a:ext>
            </a:extLst>
          </p:cNvPr>
          <p:cNvSpPr txBox="1"/>
          <p:nvPr/>
        </p:nvSpPr>
        <p:spPr>
          <a:xfrm>
            <a:off x="9053944" y="4700892"/>
            <a:ext cx="2213979" cy="646331"/>
          </a:xfrm>
          <a:prstGeom prst="rect">
            <a:avLst/>
          </a:prstGeom>
          <a:noFill/>
        </p:spPr>
        <p:txBody>
          <a:bodyPr wrap="square" rtlCol="0">
            <a:spAutoFit/>
          </a:bodyPr>
          <a:lstStyle/>
          <a:p>
            <a:pPr algn="ctr"/>
            <a:r>
              <a:rPr lang="en-US" dirty="0">
                <a:solidFill>
                  <a:schemeClr val="bg1"/>
                </a:solidFill>
              </a:rPr>
              <a:t>Daniel Goroff </a:t>
            </a:r>
          </a:p>
          <a:p>
            <a:pPr algn="ctr"/>
            <a:r>
              <a:rPr lang="en-US" dirty="0">
                <a:solidFill>
                  <a:schemeClr val="bg1"/>
                </a:solidFill>
              </a:rPr>
              <a:t> SES Division Director </a:t>
            </a:r>
          </a:p>
        </p:txBody>
      </p:sp>
      <p:pic>
        <p:nvPicPr>
          <p:cNvPr id="11" name="Picture 10">
            <a:extLst>
              <a:ext uri="{FF2B5EF4-FFF2-40B4-BE49-F238E27FC236}">
                <a16:creationId xmlns:a16="http://schemas.microsoft.com/office/drawing/2014/main" id="{39EDB1A1-5632-47DE-ACEA-BF5A27B4CD9B}"/>
              </a:ext>
            </a:extLst>
          </p:cNvPr>
          <p:cNvPicPr>
            <a:picLocks noChangeAspect="1"/>
          </p:cNvPicPr>
          <p:nvPr/>
        </p:nvPicPr>
        <p:blipFill rotWithShape="1">
          <a:blip r:embed="rId3">
            <a:extLst>
              <a:ext uri="{28A0092B-C50C-407E-A947-70E740481C1C}">
                <a14:useLocalDpi xmlns:a14="http://schemas.microsoft.com/office/drawing/2010/main" val="0"/>
              </a:ext>
            </a:extLst>
          </a:blip>
          <a:srcRect l="51142" r="12207" b="21630"/>
          <a:stretch/>
        </p:blipFill>
        <p:spPr>
          <a:xfrm>
            <a:off x="9098431" y="2166871"/>
            <a:ext cx="2176826" cy="2519130"/>
          </a:xfrm>
          <a:prstGeom prst="rect">
            <a:avLst/>
          </a:prstGeom>
        </p:spPr>
      </p:pic>
    </p:spTree>
    <p:extLst>
      <p:ext uri="{BB962C8B-B14F-4D97-AF65-F5344CB8AC3E}">
        <p14:creationId xmlns:p14="http://schemas.microsoft.com/office/powerpoint/2010/main" val="451234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Economics</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rmAutofit/>
          </a:bodyPr>
          <a:lstStyle/>
          <a:p>
            <a:r>
              <a:rPr lang="en-US" sz="2000" dirty="0"/>
              <a:t>Supports theoretical and empirical research that improves understanding of institutions and processes of economics</a:t>
            </a:r>
          </a:p>
          <a:p>
            <a:r>
              <a:rPr lang="en-US" sz="2000" dirty="0"/>
              <a:t>Emphasizes and fund </a:t>
            </a:r>
            <a:r>
              <a:rPr lang="en-US" sz="2000" b="1" i="1" dirty="0"/>
              <a:t>rigorous</a:t>
            </a:r>
            <a:r>
              <a:rPr lang="en-US" sz="2000" dirty="0"/>
              <a:t> research in economics</a:t>
            </a:r>
          </a:p>
          <a:p>
            <a:r>
              <a:rPr lang="en-US" sz="2000" dirty="0"/>
              <a:t>Only Federal government program with broad mandate to maintain and </a:t>
            </a:r>
            <a:r>
              <a:rPr lang="en-US" sz="2000" b="1" i="1" dirty="0"/>
              <a:t>strengthen basic economic science.</a:t>
            </a:r>
          </a:p>
          <a:p>
            <a:r>
              <a:rPr lang="en-US" sz="2000" b="1" i="1" dirty="0"/>
              <a:t>Transformative/innovative </a:t>
            </a:r>
            <a:r>
              <a:rPr lang="en-US" sz="2000" dirty="0"/>
              <a:t>are two operative words </a:t>
            </a:r>
          </a:p>
          <a:p>
            <a:r>
              <a:rPr lang="en-US" sz="2000" dirty="0"/>
              <a:t>Funds research in all sub-fields of economics</a:t>
            </a:r>
          </a:p>
          <a:p>
            <a:r>
              <a:rPr lang="en-US" sz="2000" dirty="0"/>
              <a:t>Strongly support inter-disciplinary research---across SBE and across the Foundation</a:t>
            </a:r>
          </a:p>
          <a:p>
            <a:pPr lvl="1"/>
            <a:endParaRPr lang="en-US" sz="2000" dirty="0"/>
          </a:p>
          <a:p>
            <a:pPr marL="457200" lvl="1" indent="0" algn="ctr">
              <a:buNone/>
            </a:pPr>
            <a:r>
              <a:rPr lang="en-US" sz="2000" b="1" dirty="0"/>
              <a:t>Program Directors: Nancy Lutz (nlutz@nsf.gov); Kwabena </a:t>
            </a:r>
            <a:r>
              <a:rPr lang="en-US" sz="2000" b="1" dirty="0" err="1"/>
              <a:t>Gyimah-Frempong</a:t>
            </a:r>
            <a:r>
              <a:rPr lang="en-US" sz="2000" b="1" dirty="0"/>
              <a:t> (</a:t>
            </a:r>
            <a:r>
              <a:rPr lang="en-US" sz="2000" dirty="0"/>
              <a:t>kgyimahb@nsf.gov), &amp;  </a:t>
            </a:r>
            <a:r>
              <a:rPr lang="en-US" sz="2000" dirty="0" err="1"/>
              <a:t>Senay</a:t>
            </a:r>
            <a:r>
              <a:rPr lang="en-US" sz="2000" dirty="0"/>
              <a:t> </a:t>
            </a:r>
            <a:r>
              <a:rPr lang="en-US" sz="2000" dirty="0" err="1"/>
              <a:t>Agca</a:t>
            </a:r>
            <a:r>
              <a:rPr lang="en-US" sz="2000" dirty="0"/>
              <a:t> (sagca@nsf.gov)</a:t>
            </a:r>
            <a:endParaRPr lang="en-US" sz="2000" b="1"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22</a:t>
            </a:fld>
            <a:endParaRPr lang="en-US" sz="1050" dirty="0">
              <a:solidFill>
                <a:schemeClr val="tx1">
                  <a:alpha val="80000"/>
                </a:schemeClr>
              </a:solidFill>
            </a:endParaRPr>
          </a:p>
        </p:txBody>
      </p:sp>
    </p:spTree>
    <p:extLst>
      <p:ext uri="{BB962C8B-B14F-4D97-AF65-F5344CB8AC3E}">
        <p14:creationId xmlns:p14="http://schemas.microsoft.com/office/powerpoint/2010/main" val="755237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Sociology</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Autofit/>
          </a:bodyPr>
          <a:lstStyle/>
          <a:p>
            <a:r>
              <a:rPr lang="en-US" sz="2000" dirty="0">
                <a:cs typeface="Tahoma" pitchFamily="34" charset="0"/>
              </a:rPr>
              <a:t>Supports theoretically-grounded  research on systematic patterns of social relationships examining the causes and consequences of human behavior, social structure and social change, from micro to macro levels of interaction. </a:t>
            </a:r>
          </a:p>
          <a:p>
            <a:r>
              <a:rPr lang="en-US" sz="2000" dirty="0">
                <a:cs typeface="Tahoma" pitchFamily="34" charset="0"/>
              </a:rPr>
              <a:t>Topics  include, but are not limited to:</a:t>
            </a:r>
          </a:p>
          <a:p>
            <a:pPr lvl="1"/>
            <a:r>
              <a:rPr lang="en-US" sz="2000" dirty="0">
                <a:cs typeface="Tahoma" pitchFamily="34" charset="0"/>
              </a:rPr>
              <a:t>Stratification, labor markets, mobility, social change, environment</a:t>
            </a:r>
          </a:p>
          <a:p>
            <a:pPr lvl="1"/>
            <a:r>
              <a:rPr lang="en-US" sz="2000" dirty="0">
                <a:cs typeface="Tahoma" pitchFamily="34" charset="0"/>
              </a:rPr>
              <a:t>Organizations, networks, economic and workplace change</a:t>
            </a:r>
          </a:p>
          <a:p>
            <a:pPr lvl="1"/>
            <a:r>
              <a:rPr lang="en-US" sz="2000" dirty="0">
                <a:cs typeface="Tahoma" pitchFamily="34" charset="0"/>
              </a:rPr>
              <a:t>Crime, delinquency, social organization and social control</a:t>
            </a:r>
          </a:p>
          <a:p>
            <a:pPr lvl="1"/>
            <a:r>
              <a:rPr lang="en-US" sz="2000" dirty="0">
                <a:cs typeface="Tahoma" pitchFamily="34" charset="0"/>
              </a:rPr>
              <a:t>Race, ethnicity, social identity/interactions, culture, education</a:t>
            </a:r>
          </a:p>
          <a:p>
            <a:pPr lvl="1"/>
            <a:r>
              <a:rPr lang="en-US" sz="2000" dirty="0">
                <a:cs typeface="Tahoma" pitchFamily="34" charset="0"/>
              </a:rPr>
              <a:t>Family, gender, population, migration, immigration</a:t>
            </a:r>
          </a:p>
          <a:p>
            <a:pPr lvl="1"/>
            <a:r>
              <a:rPr lang="en-US" sz="2000" dirty="0">
                <a:cs typeface="Tahoma" pitchFamily="34" charset="0"/>
              </a:rPr>
              <a:t>Social movements, political processes, globalization and more</a:t>
            </a:r>
          </a:p>
          <a:p>
            <a:pPr lvl="1">
              <a:buNone/>
            </a:pPr>
            <a:endParaRPr lang="en-US" sz="2000" dirty="0">
              <a:cs typeface="Tahoma" pitchFamily="34" charset="0"/>
            </a:endParaRPr>
          </a:p>
          <a:p>
            <a:pPr marL="0" indent="0">
              <a:buNone/>
            </a:pPr>
            <a:r>
              <a:rPr lang="en-US" sz="2000" dirty="0">
                <a:cs typeface="Tahoma" pitchFamily="34" charset="0"/>
              </a:rPr>
              <a:t>Supports research that uses the full range of social science methods.</a:t>
            </a:r>
          </a:p>
          <a:p>
            <a:pPr lvl="1"/>
            <a:endParaRPr lang="en-US" sz="2000" dirty="0"/>
          </a:p>
          <a:p>
            <a:pPr marL="457200" lvl="1" indent="0" algn="ctr">
              <a:buNone/>
            </a:pPr>
            <a:r>
              <a:rPr lang="en-US" sz="2000" b="1" dirty="0"/>
              <a:t>Program Directors: </a:t>
            </a:r>
            <a:r>
              <a:rPr lang="en-US" sz="2000" b="1" dirty="0">
                <a:cs typeface="Tahoma" pitchFamily="34" charset="0"/>
              </a:rPr>
              <a:t>Melanie Hughes (mehughes@nsf.gov) &amp; </a:t>
            </a:r>
          </a:p>
          <a:p>
            <a:pPr marL="457200" lvl="1" indent="0" algn="ctr">
              <a:buNone/>
            </a:pPr>
            <a:r>
              <a:rPr lang="en-US" sz="2000" b="1" dirty="0">
                <a:cs typeface="Tahoma" pitchFamily="34" charset="0"/>
              </a:rPr>
              <a:t>Joseph Whitmeyer (jwhitmey@nsf.gov)</a:t>
            </a:r>
            <a:endParaRPr lang="en-US" sz="2000" b="1"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r>
              <a:rPr lang="en-US" sz="1050" dirty="0">
                <a:solidFill>
                  <a:schemeClr val="tx1">
                    <a:alpha val="80000"/>
                  </a:schemeClr>
                </a:solidFill>
              </a:rPr>
              <a:t>)</a:t>
            </a:r>
            <a:fld id="{8F4BEAD3-91E3-4FFC-B7DC-935959D17485}" type="slidenum">
              <a:rPr lang="en-US" sz="1050" smtClean="0">
                <a:solidFill>
                  <a:schemeClr val="tx1">
                    <a:alpha val="80000"/>
                  </a:schemeClr>
                </a:solidFill>
              </a:rPr>
              <a:pPr>
                <a:spcAft>
                  <a:spcPts val="600"/>
                </a:spcAft>
              </a:pPr>
              <a:t>23</a:t>
            </a:fld>
            <a:endParaRPr lang="en-US" sz="1050" dirty="0">
              <a:solidFill>
                <a:schemeClr val="tx1">
                  <a:alpha val="80000"/>
                </a:schemeClr>
              </a:solidFill>
            </a:endParaRPr>
          </a:p>
        </p:txBody>
      </p:sp>
    </p:spTree>
    <p:extLst>
      <p:ext uri="{BB962C8B-B14F-4D97-AF65-F5344CB8AC3E}">
        <p14:creationId xmlns:p14="http://schemas.microsoft.com/office/powerpoint/2010/main" val="601866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Accountable Institutions and Behavior (AIB)</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rmAutofit/>
          </a:bodyPr>
          <a:lstStyle/>
          <a:p>
            <a:r>
              <a:rPr lang="en-US" altLang="en-US" sz="2000" dirty="0"/>
              <a:t>Supports basic scientific research that advances knowledge and understanding of attitudes, behavior and institutions connected to public policy and public services.</a:t>
            </a:r>
          </a:p>
          <a:p>
            <a:r>
              <a:rPr lang="en-US" altLang="en-US" sz="2000" dirty="0"/>
              <a:t>Substantive areas include, but are not limited to:</a:t>
            </a:r>
          </a:p>
          <a:p>
            <a:pPr lvl="1"/>
            <a:r>
              <a:rPr lang="en-US" altLang="en-US" sz="2000" dirty="0"/>
              <a:t>Individual and group decision-making</a:t>
            </a:r>
          </a:p>
          <a:p>
            <a:pPr lvl="1"/>
            <a:r>
              <a:rPr lang="en-US" altLang="en-US" sz="2000" dirty="0"/>
              <a:t>Political institutions</a:t>
            </a:r>
          </a:p>
          <a:p>
            <a:pPr lvl="1"/>
            <a:r>
              <a:rPr lang="en-US" altLang="en-US" sz="2000" dirty="0"/>
              <a:t>Attitude and preference formation and expression</a:t>
            </a:r>
          </a:p>
          <a:p>
            <a:pPr lvl="1"/>
            <a:r>
              <a:rPr lang="en-US" altLang="en-US" sz="2000" dirty="0"/>
              <a:t>Electoral processes and voting</a:t>
            </a:r>
          </a:p>
          <a:p>
            <a:pPr lvl="1"/>
            <a:r>
              <a:rPr lang="en-US" altLang="en-US" sz="2000" dirty="0"/>
              <a:t>Public administration and public policy</a:t>
            </a:r>
          </a:p>
          <a:p>
            <a:pPr marL="457200" lvl="1" indent="0">
              <a:buNone/>
            </a:pPr>
            <a:endParaRPr lang="en-US" altLang="en-US" sz="2000" dirty="0"/>
          </a:p>
          <a:p>
            <a:pPr marL="457200" lvl="1" indent="0">
              <a:buNone/>
            </a:pPr>
            <a:r>
              <a:rPr lang="en-US" altLang="en-US" sz="2000" dirty="0"/>
              <a:t>Can focus on a single case, or can be comparative, either over time or cross-sectionally</a:t>
            </a:r>
          </a:p>
          <a:p>
            <a:pPr lvl="1"/>
            <a:endParaRPr lang="en-US" sz="2000" dirty="0"/>
          </a:p>
          <a:p>
            <a:pPr marL="457200" lvl="1" indent="0" algn="ctr">
              <a:buNone/>
            </a:pPr>
            <a:r>
              <a:rPr lang="en-US" sz="2000" dirty="0"/>
              <a:t>Program Director: Janet Leighley (</a:t>
            </a:r>
            <a:r>
              <a:rPr lang="en-US" sz="2000" dirty="0">
                <a:hlinkClick r:id="rId3">
                  <a:extLst>
                    <a:ext uri="{A12FA001-AC4F-418D-AE19-62706E023703}">
                      <ahyp:hlinkClr xmlns:ahyp="http://schemas.microsoft.com/office/drawing/2018/hyperlinkcolor" xmlns="" val="tx"/>
                    </a:ext>
                  </a:extLst>
                </a:hlinkClick>
              </a:rPr>
              <a:t>jleighle@nsf.gov</a:t>
            </a:r>
            <a:r>
              <a:rPr lang="en-US" sz="2000" dirty="0"/>
              <a:t>) </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24</a:t>
            </a:fld>
            <a:endParaRPr lang="en-US" sz="1050" dirty="0">
              <a:solidFill>
                <a:schemeClr val="tx1">
                  <a:alpha val="80000"/>
                </a:schemeClr>
              </a:solidFill>
            </a:endParaRPr>
          </a:p>
        </p:txBody>
      </p:sp>
    </p:spTree>
    <p:extLst>
      <p:ext uri="{BB962C8B-B14F-4D97-AF65-F5344CB8AC3E}">
        <p14:creationId xmlns:p14="http://schemas.microsoft.com/office/powerpoint/2010/main" val="1604387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A2E93C-D4FB-4E31-89C6-8129EB9ED828}"/>
              </a:ext>
            </a:extLst>
          </p:cNvPr>
          <p:cNvSpPr>
            <a:spLocks noGrp="1"/>
          </p:cNvSpPr>
          <p:nvPr>
            <p:ph idx="1"/>
          </p:nvPr>
        </p:nvSpPr>
        <p:spPr>
          <a:xfrm>
            <a:off x="838200" y="2216075"/>
            <a:ext cx="5257800" cy="3960888"/>
          </a:xfrm>
        </p:spPr>
        <p:txBody>
          <a:bodyPr>
            <a:normAutofit/>
          </a:bodyPr>
          <a:lstStyle/>
          <a:p>
            <a:pPr marL="0" indent="0">
              <a:buNone/>
            </a:pPr>
            <a:r>
              <a:rPr lang="en-US" sz="4400" dirty="0">
                <a:solidFill>
                  <a:schemeClr val="accent1"/>
                </a:solidFill>
              </a:rPr>
              <a:t>Security and Preparedness (SAP)</a:t>
            </a:r>
            <a:endParaRPr lang="en-US" sz="4400" dirty="0"/>
          </a:p>
        </p:txBody>
      </p:sp>
      <p:sp>
        <p:nvSpPr>
          <p:cNvPr id="4" name="Slide Number Placeholder 3">
            <a:extLst>
              <a:ext uri="{FF2B5EF4-FFF2-40B4-BE49-F238E27FC236}">
                <a16:creationId xmlns:a16="http://schemas.microsoft.com/office/drawing/2014/main" id="{014D5C35-2B24-495E-A029-A027CEB35271}"/>
              </a:ext>
            </a:extLst>
          </p:cNvPr>
          <p:cNvSpPr>
            <a:spLocks noGrp="1"/>
          </p:cNvSpPr>
          <p:nvPr>
            <p:ph type="sldNum" sz="quarter" idx="4"/>
          </p:nvPr>
        </p:nvSpPr>
        <p:spPr/>
        <p:txBody>
          <a:bodyPr/>
          <a:lstStyle/>
          <a:p>
            <a:fld id="{8F4BEAD3-91E3-4FFC-B7DC-935959D17485}" type="slidenum">
              <a:rPr lang="en-US" smtClean="0"/>
              <a:pPr/>
              <a:t>25</a:t>
            </a:fld>
            <a:endParaRPr lang="en-US"/>
          </a:p>
        </p:txBody>
      </p:sp>
      <p:sp>
        <p:nvSpPr>
          <p:cNvPr id="5" name="Rectangle 4">
            <a:extLst>
              <a:ext uri="{FF2B5EF4-FFF2-40B4-BE49-F238E27FC236}">
                <a16:creationId xmlns:a16="http://schemas.microsoft.com/office/drawing/2014/main" id="{4D1DA75B-4E93-4FDF-BF21-EE7E61CE5E0C}"/>
              </a:ext>
            </a:extLst>
          </p:cNvPr>
          <p:cNvSpPr/>
          <p:nvPr/>
        </p:nvSpPr>
        <p:spPr>
          <a:xfrm>
            <a:off x="5357308" y="2054711"/>
            <a:ext cx="6433072" cy="3652282"/>
          </a:xfrm>
          <a:prstGeom prst="rect">
            <a:avLst/>
          </a:prstGeom>
        </p:spPr>
        <p:txBody>
          <a:bodyPr wrap="square">
            <a:spAutoFit/>
          </a:bodyPr>
          <a:lstStyle/>
          <a:p>
            <a:pPr marL="228600" lvl="0" indent="-228600">
              <a:lnSpc>
                <a:spcPct val="90000"/>
              </a:lnSpc>
              <a:spcBef>
                <a:spcPts val="1000"/>
              </a:spcBef>
              <a:buFont typeface="Arial" panose="020B0604020202020204" pitchFamily="34" charset="0"/>
              <a:buChar char="•"/>
            </a:pPr>
            <a:r>
              <a:rPr lang="en-US" sz="2000" dirty="0">
                <a:solidFill>
                  <a:prstClr val="white"/>
                </a:solidFill>
              </a:rPr>
              <a:t>Supports basic scientific research that advances knowledge and understanding of issues broadly related to global and national security. </a:t>
            </a:r>
          </a:p>
          <a:p>
            <a:pPr marL="228600" lvl="0" indent="-228600">
              <a:lnSpc>
                <a:spcPct val="90000"/>
              </a:lnSpc>
              <a:spcBef>
                <a:spcPts val="1000"/>
              </a:spcBef>
              <a:buFont typeface="Arial" panose="020B0604020202020204" pitchFamily="34" charset="0"/>
              <a:buChar char="•"/>
            </a:pPr>
            <a:r>
              <a:rPr lang="en-US" altLang="en-US" sz="2000" dirty="0">
                <a:solidFill>
                  <a:prstClr val="white"/>
                </a:solidFill>
              </a:rPr>
              <a:t>Substantive areas include, but are not limited to:</a:t>
            </a:r>
          </a:p>
          <a:p>
            <a:pPr marL="685800" lvl="1" indent="-228600">
              <a:lnSpc>
                <a:spcPct val="90000"/>
              </a:lnSpc>
              <a:spcBef>
                <a:spcPts val="500"/>
              </a:spcBef>
              <a:buFont typeface="Arial" panose="020B0604020202020204" pitchFamily="34" charset="0"/>
              <a:buChar char="•"/>
            </a:pPr>
            <a:r>
              <a:rPr lang="en-US" altLang="en-US" sz="2000" dirty="0">
                <a:solidFill>
                  <a:prstClr val="white"/>
                </a:solidFill>
              </a:rPr>
              <a:t>International relations</a:t>
            </a:r>
          </a:p>
          <a:p>
            <a:pPr marL="685800" lvl="1" indent="-228600">
              <a:lnSpc>
                <a:spcPct val="90000"/>
              </a:lnSpc>
              <a:spcBef>
                <a:spcPts val="500"/>
              </a:spcBef>
              <a:buFont typeface="Arial" panose="020B0604020202020204" pitchFamily="34" charset="0"/>
              <a:buChar char="•"/>
            </a:pPr>
            <a:r>
              <a:rPr lang="en-US" altLang="en-US" sz="2000" dirty="0">
                <a:solidFill>
                  <a:prstClr val="white"/>
                </a:solidFill>
              </a:rPr>
              <a:t>Comparative politics</a:t>
            </a:r>
          </a:p>
          <a:p>
            <a:pPr marL="685800" lvl="1" indent="-228600">
              <a:lnSpc>
                <a:spcPct val="90000"/>
              </a:lnSpc>
              <a:spcBef>
                <a:spcPts val="500"/>
              </a:spcBef>
              <a:buFont typeface="Arial" panose="020B0604020202020204" pitchFamily="34" charset="0"/>
              <a:buChar char="•"/>
            </a:pPr>
            <a:r>
              <a:rPr lang="en-US" altLang="en-US" sz="2000" dirty="0">
                <a:solidFill>
                  <a:prstClr val="white"/>
                </a:solidFill>
              </a:rPr>
              <a:t>International and comparative political economy</a:t>
            </a:r>
          </a:p>
          <a:p>
            <a:pPr marL="685800" lvl="1" indent="-228600">
              <a:lnSpc>
                <a:spcPct val="90000"/>
              </a:lnSpc>
              <a:spcBef>
                <a:spcPts val="500"/>
              </a:spcBef>
              <a:buFont typeface="Arial" panose="020B0604020202020204" pitchFamily="34" charset="0"/>
              <a:buChar char="•"/>
            </a:pPr>
            <a:r>
              <a:rPr lang="en-US" altLang="en-US" sz="2000" dirty="0">
                <a:solidFill>
                  <a:prstClr val="white"/>
                </a:solidFill>
              </a:rPr>
              <a:t>Conflict processes and peace science</a:t>
            </a:r>
          </a:p>
          <a:p>
            <a:pPr marL="685800" lvl="1" indent="-228600">
              <a:lnSpc>
                <a:spcPct val="90000"/>
              </a:lnSpc>
              <a:spcBef>
                <a:spcPts val="500"/>
              </a:spcBef>
              <a:buFont typeface="Arial" panose="020B0604020202020204" pitchFamily="34" charset="0"/>
              <a:buChar char="•"/>
            </a:pPr>
            <a:endParaRPr lang="en-US" sz="2000" dirty="0">
              <a:solidFill>
                <a:prstClr val="white"/>
              </a:solidFill>
            </a:endParaRPr>
          </a:p>
          <a:p>
            <a:pPr lvl="1" algn="ctr">
              <a:lnSpc>
                <a:spcPct val="90000"/>
              </a:lnSpc>
              <a:spcBef>
                <a:spcPts val="500"/>
              </a:spcBef>
            </a:pPr>
            <a:r>
              <a:rPr lang="en-US" sz="2000" b="1" dirty="0">
                <a:solidFill>
                  <a:prstClr val="white"/>
                </a:solidFill>
              </a:rPr>
              <a:t>Program Directors: Paul </a:t>
            </a:r>
            <a:r>
              <a:rPr lang="en-US" sz="2000" b="1" dirty="0" err="1">
                <a:solidFill>
                  <a:prstClr val="white"/>
                </a:solidFill>
              </a:rPr>
              <a:t>Huth</a:t>
            </a:r>
            <a:r>
              <a:rPr lang="en-US" sz="2000" b="1" dirty="0">
                <a:solidFill>
                  <a:prstClr val="white"/>
                </a:solidFill>
              </a:rPr>
              <a:t> (</a:t>
            </a:r>
            <a:r>
              <a:rPr lang="en-US" sz="2000" b="1" dirty="0">
                <a:solidFill>
                  <a:schemeClr val="bg1"/>
                </a:solidFill>
                <a:hlinkClick r:id="rId2">
                  <a:extLst>
                    <a:ext uri="{A12FA001-AC4F-418D-AE19-62706E023703}">
                      <ahyp:hlinkClr xmlns:ahyp="http://schemas.microsoft.com/office/drawing/2018/hyperlinkcolor" xmlns="" val="tx"/>
                    </a:ext>
                  </a:extLst>
                </a:hlinkClick>
              </a:rPr>
              <a:t>phuth@nsf.gov</a:t>
            </a:r>
            <a:r>
              <a:rPr lang="en-US" sz="2000" b="1" dirty="0">
                <a:solidFill>
                  <a:prstClr val="white"/>
                </a:solidFill>
              </a:rPr>
              <a:t>) and Lee Walker (lwalker@nsf.gov)</a:t>
            </a:r>
          </a:p>
        </p:txBody>
      </p:sp>
    </p:spTree>
    <p:extLst>
      <p:ext uri="{BB962C8B-B14F-4D97-AF65-F5344CB8AC3E}">
        <p14:creationId xmlns:p14="http://schemas.microsoft.com/office/powerpoint/2010/main" val="936915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Decision, Risk, and Management Sciences (DRMS)</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rmAutofit/>
          </a:bodyPr>
          <a:lstStyle/>
          <a:p>
            <a:r>
              <a:rPr lang="en-US" altLang="en-US" sz="2000" dirty="0"/>
              <a:t>Supports research that explores fundamental issues in judgment and decision making, risk analysis, management science, and organizational behavior</a:t>
            </a:r>
          </a:p>
          <a:p>
            <a:r>
              <a:rPr lang="en-US" altLang="en-US" sz="2000" dirty="0"/>
              <a:t>Research must be relevant to an  operational or applied context, grounded in theory, and based on empirical observation or subject to empirical validation      </a:t>
            </a:r>
          </a:p>
          <a:p>
            <a:pPr lvl="1"/>
            <a:endParaRPr lang="en-US" sz="2000" dirty="0"/>
          </a:p>
          <a:p>
            <a:pPr marL="457200" lvl="1" indent="0" algn="ctr">
              <a:buNone/>
            </a:pPr>
            <a:r>
              <a:rPr lang="en-US" sz="2000" b="1" dirty="0"/>
              <a:t>Program Directors: </a:t>
            </a:r>
            <a:r>
              <a:rPr lang="en-US" altLang="en-US" sz="2000" b="1" dirty="0"/>
              <a:t> </a:t>
            </a:r>
          </a:p>
          <a:p>
            <a:pPr marL="457200" lvl="1" indent="0" algn="ctr">
              <a:buNone/>
            </a:pPr>
            <a:r>
              <a:rPr lang="en-US" altLang="en-US" sz="2000" b="1" dirty="0"/>
              <a:t>Robert O’Connor (</a:t>
            </a:r>
            <a:r>
              <a:rPr lang="en-US" altLang="en-US" sz="2000" b="1" dirty="0">
                <a:hlinkClick r:id="rId3">
                  <a:extLst>
                    <a:ext uri="{A12FA001-AC4F-418D-AE19-62706E023703}">
                      <ahyp:hlinkClr xmlns:ahyp="http://schemas.microsoft.com/office/drawing/2018/hyperlinkcolor" xmlns="" val="tx"/>
                    </a:ext>
                  </a:extLst>
                </a:hlinkClick>
              </a:rPr>
              <a:t>roconnor@nsf.gov</a:t>
            </a:r>
            <a:r>
              <a:rPr lang="en-US" altLang="en-US" sz="2000" b="1" dirty="0"/>
              <a:t>) &amp; Claudia Gonzalez-Vallejo (clagonza@nsf.gov)</a:t>
            </a:r>
            <a:endParaRPr lang="en-US" sz="2000" b="1" dirty="0"/>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26</a:t>
            </a:fld>
            <a:endParaRPr lang="en-US" sz="1050" dirty="0">
              <a:solidFill>
                <a:schemeClr val="tx1">
                  <a:alpha val="80000"/>
                </a:schemeClr>
              </a:solidFill>
            </a:endParaRPr>
          </a:p>
        </p:txBody>
      </p:sp>
    </p:spTree>
    <p:extLst>
      <p:ext uri="{BB962C8B-B14F-4D97-AF65-F5344CB8AC3E}">
        <p14:creationId xmlns:p14="http://schemas.microsoft.com/office/powerpoint/2010/main" val="4265345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Science and  Technology Studies (STS)</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4976031" y="184934"/>
            <a:ext cx="6972814" cy="6318607"/>
          </a:xfrm>
        </p:spPr>
        <p:txBody>
          <a:bodyPr anchor="ctr">
            <a:normAutofit/>
          </a:bodyPr>
          <a:lstStyle/>
          <a:p>
            <a:r>
              <a:rPr lang="en-US" sz="2000" dirty="0">
                <a:cs typeface="Tahoma" pitchFamily="34" charset="0"/>
              </a:rPr>
              <a:t>STS supports research that that uses historical, philosophical, and social scientific methods to investigate the intellectual, material, and social facets of the STEM disciplines, including medicine.</a:t>
            </a:r>
          </a:p>
          <a:p>
            <a:r>
              <a:rPr lang="en-US" sz="2000" dirty="0">
                <a:cs typeface="Tahoma" pitchFamily="34" charset="0"/>
              </a:rPr>
              <a:t>It encompasses a broad spectrum of STS topics including interdisciplinary studies of ethics, equity, governance, and policy issues closely related to STEM.</a:t>
            </a:r>
          </a:p>
          <a:p>
            <a:r>
              <a:rPr lang="en-US" sz="2000" dirty="0">
                <a:cs typeface="Tahoma" pitchFamily="34" charset="0"/>
              </a:rPr>
              <a:t>Proposed projects should provide new, important scientific insights into STEM theory or practice, or into the adoption, use, or diffusion of technology.</a:t>
            </a:r>
          </a:p>
          <a:p>
            <a:r>
              <a:rPr lang="en-US" sz="2000" dirty="0">
                <a:cs typeface="Tahoma" pitchFamily="34" charset="0"/>
              </a:rPr>
              <a:t>It should bring to light underlying assumptions, practices, methods, values, or goals of science, engineering, or technology.</a:t>
            </a:r>
          </a:p>
          <a:p>
            <a:pPr lvl="1"/>
            <a:endParaRPr lang="en-US" sz="2000" dirty="0"/>
          </a:p>
          <a:p>
            <a:pPr marL="457200" lvl="1" indent="0" algn="ctr">
              <a:buNone/>
            </a:pPr>
            <a:r>
              <a:rPr lang="en-US" sz="2000" b="1" dirty="0"/>
              <a:t>Program Directors: Frederick Kronz (</a:t>
            </a:r>
            <a:r>
              <a:rPr lang="en-US" sz="2000" b="1" dirty="0">
                <a:hlinkClick r:id="rId3">
                  <a:extLst>
                    <a:ext uri="{A12FA001-AC4F-418D-AE19-62706E023703}">
                      <ahyp:hlinkClr xmlns:ahyp="http://schemas.microsoft.com/office/drawing/2018/hyperlinkcolor" xmlns="" val="tx"/>
                    </a:ext>
                  </a:extLst>
                </a:hlinkClick>
              </a:rPr>
              <a:t>fkronz@nsf.gov</a:t>
            </a:r>
            <a:r>
              <a:rPr lang="en-US" sz="2000" b="1" dirty="0"/>
              <a:t>) &amp; </a:t>
            </a:r>
            <a:r>
              <a:rPr lang="en-US" sz="2000" b="1" dirty="0" err="1"/>
              <a:t>Wenda</a:t>
            </a:r>
            <a:r>
              <a:rPr lang="en-US" sz="2000" b="1" dirty="0"/>
              <a:t> </a:t>
            </a:r>
            <a:r>
              <a:rPr lang="en-US" sz="2000" b="1" dirty="0" err="1"/>
              <a:t>Bauchspies</a:t>
            </a:r>
            <a:r>
              <a:rPr lang="en-US" sz="2000" b="1" dirty="0"/>
              <a:t> (wbauchsp@nsf.gov)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27</a:t>
            </a:fld>
            <a:endParaRPr lang="en-US" sz="1050" dirty="0">
              <a:solidFill>
                <a:schemeClr val="tx1">
                  <a:alpha val="80000"/>
                </a:schemeClr>
              </a:solidFill>
            </a:endParaRPr>
          </a:p>
        </p:txBody>
      </p:sp>
    </p:spTree>
    <p:extLst>
      <p:ext uri="{BB962C8B-B14F-4D97-AF65-F5344CB8AC3E}">
        <p14:creationId xmlns:p14="http://schemas.microsoft.com/office/powerpoint/2010/main" val="13316138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Law &amp; Science (LS)</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5065074" y="369869"/>
            <a:ext cx="7126926" cy="6318607"/>
          </a:xfrm>
        </p:spPr>
        <p:txBody>
          <a:bodyPr anchor="ctr">
            <a:normAutofit fontScale="92500" lnSpcReduction="10000"/>
          </a:bodyPr>
          <a:lstStyle/>
          <a:p>
            <a:pPr marL="411480" lvl="1" indent="0">
              <a:buNone/>
            </a:pPr>
            <a:r>
              <a:rPr lang="en-US" sz="2000" dirty="0"/>
              <a:t>Funds research that:</a:t>
            </a:r>
          </a:p>
          <a:p>
            <a:pPr lvl="1"/>
            <a:r>
              <a:rPr lang="en-US" sz="2000" dirty="0"/>
              <a:t>addresses scientific studies of law and law-like systems of rules</a:t>
            </a:r>
          </a:p>
          <a:p>
            <a:pPr lvl="1"/>
            <a:r>
              <a:rPr lang="en-US" sz="2000" dirty="0"/>
              <a:t>advances scientific theory and understanding of the connections between law or legal processes and human behavior</a:t>
            </a:r>
          </a:p>
          <a:p>
            <a:pPr marL="457200" lvl="1" indent="0">
              <a:buNone/>
            </a:pPr>
            <a:endParaRPr lang="en-US" sz="2000" dirty="0"/>
          </a:p>
          <a:p>
            <a:pPr marL="457200" lvl="1" indent="0">
              <a:buNone/>
            </a:pPr>
            <a:r>
              <a:rPr lang="en-US" sz="2000" dirty="0"/>
              <a:t>Fields of study include many disciplines, and often address problems including, though not limited to: </a:t>
            </a:r>
          </a:p>
          <a:p>
            <a:pPr lvl="1"/>
            <a:r>
              <a:rPr lang="en-US" sz="2000" dirty="0"/>
              <a:t>Crime, Violence and Punishment</a:t>
            </a:r>
          </a:p>
          <a:p>
            <a:pPr lvl="1"/>
            <a:r>
              <a:rPr lang="en-US" sz="2000" dirty="0"/>
              <a:t>Economic Issues</a:t>
            </a:r>
          </a:p>
          <a:p>
            <a:pPr lvl="1"/>
            <a:r>
              <a:rPr lang="en-US" sz="2000" dirty="0"/>
              <a:t>Governance</a:t>
            </a:r>
          </a:p>
          <a:p>
            <a:pPr lvl="1"/>
            <a:r>
              <a:rPr lang="en-US" sz="2000" dirty="0"/>
              <a:t>Legal Decision Making</a:t>
            </a:r>
          </a:p>
          <a:p>
            <a:pPr lvl="1"/>
            <a:r>
              <a:rPr lang="en-US" sz="2000" dirty="0"/>
              <a:t>Legal Mobilization and Conceptions of Justice</a:t>
            </a:r>
          </a:p>
          <a:p>
            <a:pPr lvl="1"/>
            <a:r>
              <a:rPr lang="en-US" sz="2000" dirty="0"/>
              <a:t>Litigation and the Legal Profession</a:t>
            </a:r>
          </a:p>
          <a:p>
            <a:pPr lvl="1"/>
            <a:r>
              <a:rPr lang="en-US" sz="2000" dirty="0"/>
              <a:t>Regulation and Facilitation of Biotechnology (.e.g., gene editing, gene testing, synthetic biology) and Other Emerging Sciences and Technologies </a:t>
            </a:r>
          </a:p>
          <a:p>
            <a:pPr marL="457200" lvl="1" indent="0">
              <a:buNone/>
            </a:pPr>
            <a:endParaRPr lang="en-US" sz="2000" dirty="0"/>
          </a:p>
          <a:p>
            <a:pPr marL="457200" lvl="1" indent="0">
              <a:buNone/>
            </a:pPr>
            <a:endParaRPr lang="en-US" sz="2000" dirty="0"/>
          </a:p>
          <a:p>
            <a:pPr marL="457200" lvl="1" indent="0" algn="ctr">
              <a:buNone/>
            </a:pPr>
            <a:r>
              <a:rPr lang="en-US" sz="2000" b="1" dirty="0"/>
              <a:t>Program Directors: Mark Hurwitz (mhurwitz@nsf.gov) &amp; Reggie Sheehan (rsheehan@nsf.gov)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0571516" y="6033479"/>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28</a:t>
            </a:fld>
            <a:endParaRPr lang="en-US" sz="1050" dirty="0">
              <a:solidFill>
                <a:schemeClr val="tx1">
                  <a:alpha val="80000"/>
                </a:schemeClr>
              </a:solidFill>
            </a:endParaRPr>
          </a:p>
        </p:txBody>
      </p:sp>
    </p:spTree>
    <p:extLst>
      <p:ext uri="{BB962C8B-B14F-4D97-AF65-F5344CB8AC3E}">
        <p14:creationId xmlns:p14="http://schemas.microsoft.com/office/powerpoint/2010/main" val="1839777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D9009-189E-4003-95BF-B8B5CBC34B60}"/>
              </a:ext>
            </a:extLst>
          </p:cNvPr>
          <p:cNvSpPr>
            <a:spLocks noGrp="1"/>
          </p:cNvSpPr>
          <p:nvPr>
            <p:ph type="title"/>
          </p:nvPr>
        </p:nvSpPr>
        <p:spPr>
          <a:xfrm rot="10800000" flipV="1">
            <a:off x="438150" y="1450546"/>
            <a:ext cx="3595968" cy="2884785"/>
          </a:xfrm>
        </p:spPr>
        <p:txBody>
          <a:bodyPr/>
          <a:lstStyle/>
          <a:p>
            <a:r>
              <a:rPr lang="en-US" dirty="0">
                <a:solidFill>
                  <a:schemeClr val="accent1">
                    <a:lumMod val="60000"/>
                    <a:lumOff val="40000"/>
                  </a:schemeClr>
                </a:solidFill>
              </a:rPr>
              <a:t>Methodology, Measurement and Statistics (MMS)</a:t>
            </a:r>
          </a:p>
        </p:txBody>
      </p:sp>
      <p:sp>
        <p:nvSpPr>
          <p:cNvPr id="3" name="Content Placeholder 2">
            <a:extLst>
              <a:ext uri="{FF2B5EF4-FFF2-40B4-BE49-F238E27FC236}">
                <a16:creationId xmlns:a16="http://schemas.microsoft.com/office/drawing/2014/main" id="{C6FA4F9D-D575-49F8-B0C4-31634901616A}"/>
              </a:ext>
            </a:extLst>
          </p:cNvPr>
          <p:cNvSpPr>
            <a:spLocks noGrp="1"/>
          </p:cNvSpPr>
          <p:nvPr>
            <p:ph idx="1"/>
          </p:nvPr>
        </p:nvSpPr>
        <p:spPr>
          <a:xfrm>
            <a:off x="4991548" y="796066"/>
            <a:ext cx="6362252" cy="5380897"/>
          </a:xfrm>
        </p:spPr>
        <p:txBody>
          <a:bodyPr>
            <a:normAutofit fontScale="25000" lnSpcReduction="20000"/>
          </a:bodyPr>
          <a:lstStyle/>
          <a:p>
            <a:r>
              <a:rPr lang="en-US" sz="6400" dirty="0">
                <a:cs typeface="Arial" panose="020B0604020202020204" pitchFamily="34" charset="0"/>
              </a:rPr>
              <a:t>MMS is an interdisciplinary program that supports the development of innovative analytical and statistical methods and models for the SBE sciences. </a:t>
            </a:r>
          </a:p>
          <a:p>
            <a:r>
              <a:rPr lang="en-US" sz="6400" dirty="0">
                <a:cs typeface="Arial" panose="020B0604020202020204" pitchFamily="34" charset="0"/>
              </a:rPr>
              <a:t>MMS seeks proposals that are methodologically innovative, grounded in theory, and have potential utility for multiple fields within the social and behavioral sciences. </a:t>
            </a:r>
            <a:r>
              <a:rPr lang="en-US" sz="6400" dirty="0"/>
              <a:t>Successful proposals often integrate across the following areas:</a:t>
            </a:r>
          </a:p>
          <a:p>
            <a:pPr lvl="1">
              <a:buFont typeface="Courier New" panose="02070309020205020404" pitchFamily="49" charset="0"/>
              <a:buChar char="o"/>
            </a:pPr>
            <a:r>
              <a:rPr lang="en-US" sz="6400" dirty="0"/>
              <a:t>The development, application, and extension of formal models and methodology for social, behavioral, and economic research, including methods for improving measurement. The proposed research must show promise for having value for multiple fields in the social, behavioral, and economic sciences. </a:t>
            </a:r>
          </a:p>
          <a:p>
            <a:pPr lvl="1">
              <a:buFont typeface="Courier New" panose="02070309020205020404" pitchFamily="49" charset="0"/>
              <a:buChar char="o"/>
            </a:pPr>
            <a:r>
              <a:rPr lang="en-US" sz="6400" dirty="0"/>
              <a:t>The development of formal models that cross traditional disciplinary boundaries, including research on statistical methodology or statistical modeling. The proposed research must show promise for having value for multiple social and behavioral science fields. </a:t>
            </a:r>
          </a:p>
          <a:p>
            <a:pPr lvl="1">
              <a:buFont typeface="Courier New" panose="02070309020205020404" pitchFamily="49" charset="0"/>
              <a:buChar char="o"/>
            </a:pPr>
            <a:r>
              <a:rPr lang="en-US" sz="6400" dirty="0"/>
              <a:t>Research on methodological aspects of new or existing procedures for data collection, including </a:t>
            </a:r>
          </a:p>
          <a:p>
            <a:pPr lvl="2"/>
            <a:r>
              <a:rPr lang="en-US" sz="6400" dirty="0"/>
              <a:t>methodological advances for survey research; </a:t>
            </a:r>
          </a:p>
          <a:p>
            <a:pPr lvl="2"/>
            <a:r>
              <a:rPr lang="en-US" sz="6400" dirty="0"/>
              <a:t>research to evaluate or compare existing databases and data collection procedures; and </a:t>
            </a:r>
          </a:p>
          <a:p>
            <a:pPr lvl="2"/>
            <a:r>
              <a:rPr lang="en-US" sz="6400" dirty="0"/>
              <a:t>research on methodological issues related to the use and analysis of new sources of data for the social, behavioral, and economic sciences. </a:t>
            </a:r>
          </a:p>
          <a:p>
            <a:pPr lvl="1">
              <a:buFont typeface="Courier New" panose="02070309020205020404" pitchFamily="49" charset="0"/>
              <a:buChar char="o"/>
            </a:pPr>
            <a:r>
              <a:rPr lang="en-US" sz="6400" dirty="0"/>
              <a:t>Infrastructure projects that facilitate the research activities of the MMS community. </a:t>
            </a:r>
          </a:p>
          <a:p>
            <a:pPr marL="457200" lvl="1" indent="0">
              <a:buNone/>
            </a:pPr>
            <a:endParaRPr lang="en-US" sz="6400" dirty="0"/>
          </a:p>
          <a:p>
            <a:pPr marL="457200" lvl="1" indent="0">
              <a:buNone/>
            </a:pPr>
            <a:endParaRPr lang="en-US" sz="6400" dirty="0"/>
          </a:p>
          <a:p>
            <a:pPr marL="457200" lvl="1" indent="0" algn="ctr">
              <a:buNone/>
            </a:pPr>
            <a:r>
              <a:rPr lang="en-US" sz="6400" b="1" dirty="0"/>
              <a:t>Program Director: Cheryl L Eavey (ceavey@nsf.gov)</a:t>
            </a:r>
          </a:p>
          <a:p>
            <a:endParaRPr lang="en-US" dirty="0"/>
          </a:p>
        </p:txBody>
      </p:sp>
      <p:sp>
        <p:nvSpPr>
          <p:cNvPr id="4" name="Slide Number Placeholder 3">
            <a:extLst>
              <a:ext uri="{FF2B5EF4-FFF2-40B4-BE49-F238E27FC236}">
                <a16:creationId xmlns:a16="http://schemas.microsoft.com/office/drawing/2014/main" id="{61A743A8-F579-454B-BF1A-22553922B42C}"/>
              </a:ext>
            </a:extLst>
          </p:cNvPr>
          <p:cNvSpPr>
            <a:spLocks noGrp="1"/>
          </p:cNvSpPr>
          <p:nvPr>
            <p:ph type="sldNum" sz="quarter" idx="4"/>
          </p:nvPr>
        </p:nvSpPr>
        <p:spPr/>
        <p:txBody>
          <a:bodyPr/>
          <a:lstStyle/>
          <a:p>
            <a:fld id="{8F4BEAD3-91E3-4FFC-B7DC-935959D17485}" type="slidenum">
              <a:rPr lang="en-US" smtClean="0"/>
              <a:pPr/>
              <a:t>29</a:t>
            </a:fld>
            <a:endParaRPr lang="en-US"/>
          </a:p>
        </p:txBody>
      </p:sp>
    </p:spTree>
    <p:extLst>
      <p:ext uri="{BB962C8B-B14F-4D97-AF65-F5344CB8AC3E}">
        <p14:creationId xmlns:p14="http://schemas.microsoft.com/office/powerpoint/2010/main" val="1009108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28517-BC7C-436D-BD48-EB360C8F8164}"/>
              </a:ext>
            </a:extLst>
          </p:cNvPr>
          <p:cNvSpPr>
            <a:spLocks noGrp="1"/>
          </p:cNvSpPr>
          <p:nvPr>
            <p:ph type="title"/>
          </p:nvPr>
        </p:nvSpPr>
        <p:spPr>
          <a:xfrm>
            <a:off x="838200" y="365125"/>
            <a:ext cx="10515600" cy="1325563"/>
          </a:xfrm>
        </p:spPr>
        <p:txBody>
          <a:bodyPr>
            <a:normAutofit/>
          </a:bodyPr>
          <a:lstStyle/>
          <a:p>
            <a:r>
              <a:rPr lang="en-US" dirty="0"/>
              <a:t>National Science Foundation (NSF)</a:t>
            </a:r>
          </a:p>
        </p:txBody>
      </p:sp>
      <p:sp>
        <p:nvSpPr>
          <p:cNvPr id="3" name="Content Placeholder 2">
            <a:extLst>
              <a:ext uri="{FF2B5EF4-FFF2-40B4-BE49-F238E27FC236}">
                <a16:creationId xmlns:a16="http://schemas.microsoft.com/office/drawing/2014/main" id="{747E19DF-9C07-4BCC-BCCA-335DE96D1B6F}"/>
              </a:ext>
            </a:extLst>
          </p:cNvPr>
          <p:cNvSpPr>
            <a:spLocks noGrp="1"/>
          </p:cNvSpPr>
          <p:nvPr>
            <p:ph idx="1"/>
          </p:nvPr>
        </p:nvSpPr>
        <p:spPr>
          <a:xfrm>
            <a:off x="838200" y="1825625"/>
            <a:ext cx="3797807" cy="4351338"/>
          </a:xfrm>
        </p:spPr>
        <p:txBody>
          <a:bodyPr>
            <a:normAutofit/>
          </a:bodyPr>
          <a:lstStyle/>
          <a:p>
            <a:r>
              <a:rPr lang="en-US" sz="2000"/>
              <a:t>Independent federal agency created in 1950</a:t>
            </a:r>
          </a:p>
          <a:p>
            <a:r>
              <a:rPr lang="en-US" sz="2000"/>
              <a:t>NSF Mission</a:t>
            </a:r>
          </a:p>
          <a:p>
            <a:pPr lvl="1"/>
            <a:r>
              <a:rPr lang="en-US" sz="2000"/>
              <a:t>To promote the progress of science;</a:t>
            </a:r>
          </a:p>
          <a:p>
            <a:pPr lvl="1"/>
            <a:r>
              <a:rPr lang="en-US" sz="2000"/>
              <a:t>To advance the national health, prosperity, and welfare;</a:t>
            </a:r>
          </a:p>
          <a:p>
            <a:pPr lvl="1"/>
            <a:r>
              <a:rPr lang="en-US" sz="2000"/>
              <a:t>To secure the national defense</a:t>
            </a:r>
          </a:p>
          <a:p>
            <a:pPr lvl="1"/>
            <a:endParaRPr lang="en-US" sz="2000"/>
          </a:p>
          <a:p>
            <a:pPr marL="457200" lvl="1" indent="0">
              <a:buNone/>
            </a:pPr>
            <a:endParaRPr lang="en-US" sz="2000"/>
          </a:p>
        </p:txBody>
      </p:sp>
      <p:pic>
        <p:nvPicPr>
          <p:cNvPr id="8" name="Picture 7" descr="A tall building&#10;&#10;Description generated with very high confidence">
            <a:extLst>
              <a:ext uri="{FF2B5EF4-FFF2-40B4-BE49-F238E27FC236}">
                <a16:creationId xmlns:a16="http://schemas.microsoft.com/office/drawing/2014/main" id="{9375AD72-357C-473F-897A-E3D9C4CBA3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569" r="1" b="3014"/>
          <a:stretch/>
        </p:blipFill>
        <p:spPr>
          <a:xfrm>
            <a:off x="5120640" y="1904281"/>
            <a:ext cx="6233160" cy="4272681"/>
          </a:xfrm>
          <a:prstGeom prst="rect">
            <a:avLst/>
          </a:prstGeom>
        </p:spPr>
      </p:pic>
      <p:sp>
        <p:nvSpPr>
          <p:cNvPr id="4" name="Slide Number Placeholder 3">
            <a:extLst>
              <a:ext uri="{FF2B5EF4-FFF2-40B4-BE49-F238E27FC236}">
                <a16:creationId xmlns:a16="http://schemas.microsoft.com/office/drawing/2014/main" id="{BC1DD7F1-2122-445E-A78A-2FD4069189C3}"/>
              </a:ext>
            </a:extLst>
          </p:cNvPr>
          <p:cNvSpPr>
            <a:spLocks noGrp="1"/>
          </p:cNvSpPr>
          <p:nvPr>
            <p:ph type="sldNum" sz="quarter" idx="4"/>
          </p:nvPr>
        </p:nvSpPr>
        <p:spPr>
          <a:xfrm>
            <a:off x="8610600" y="6356350"/>
            <a:ext cx="2743200" cy="365125"/>
          </a:xfrm>
        </p:spPr>
        <p:txBody>
          <a:bodyPr>
            <a:normAutofit/>
          </a:bodyPr>
          <a:lstStyle/>
          <a:p>
            <a:pPr>
              <a:lnSpc>
                <a:spcPct val="90000"/>
              </a:lnSpc>
              <a:spcAft>
                <a:spcPts val="600"/>
              </a:spcAft>
            </a:pPr>
            <a:fld id="{8F4BEAD3-91E3-4FFC-B7DC-935959D17485}" type="slidenum">
              <a:rPr lang="en-US" smtClean="0"/>
              <a:pPr>
                <a:lnSpc>
                  <a:spcPct val="90000"/>
                </a:lnSpc>
                <a:spcAft>
                  <a:spcPts val="600"/>
                </a:spcAft>
              </a:pPr>
              <a:t>3</a:t>
            </a:fld>
            <a:endParaRPr lang="en-US"/>
          </a:p>
        </p:txBody>
      </p:sp>
    </p:spTree>
    <p:extLst>
      <p:ext uri="{BB962C8B-B14F-4D97-AF65-F5344CB8AC3E}">
        <p14:creationId xmlns:p14="http://schemas.microsoft.com/office/powerpoint/2010/main" val="9944375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Science of Organizations (</a:t>
            </a:r>
            <a:r>
              <a:rPr lang="en-US" dirty="0" err="1">
                <a:solidFill>
                  <a:schemeClr val="accent1"/>
                </a:solidFill>
              </a:rPr>
              <a:t>SoO</a:t>
            </a:r>
            <a:r>
              <a:rPr lang="en-US" dirty="0">
                <a:solidFill>
                  <a:schemeClr val="accent1"/>
                </a:solidFill>
              </a:rPr>
              <a:t>)</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5065074" y="369869"/>
            <a:ext cx="7126926" cy="6318607"/>
          </a:xfrm>
        </p:spPr>
        <p:txBody>
          <a:bodyPr anchor="ctr">
            <a:normAutofit/>
          </a:bodyPr>
          <a:lstStyle/>
          <a:p>
            <a:pPr marL="457200" lvl="1" indent="0">
              <a:buNone/>
            </a:pPr>
            <a:endParaRPr lang="en-US" sz="2000" dirty="0"/>
          </a:p>
          <a:p>
            <a:r>
              <a:rPr lang="en-US" sz="2000" dirty="0"/>
              <a:t>Funds basic research that yields a scientific evidence base for improving the design and emergence, development and deployment, and management and ultimate effectiveness of organizations of all kinds</a:t>
            </a:r>
          </a:p>
          <a:p>
            <a:r>
              <a:rPr lang="en-US" sz="2000" dirty="0"/>
              <a:t>Intellectual perspectives may involve (but are not limited to) organizational theory, behavior, sociology or economics, business policy and strategy, communication sciences, entrepreneurship, human resource management, information sciences, managerial and organizational cognition, operations management, public administration, social or industrial psychology, and technology and innovation management </a:t>
            </a:r>
          </a:p>
          <a:p>
            <a:endParaRPr lang="en-US" sz="2000" dirty="0"/>
          </a:p>
          <a:p>
            <a:pPr marL="0" indent="0">
              <a:buNone/>
            </a:pPr>
            <a:endParaRPr lang="en-US" sz="2000" dirty="0"/>
          </a:p>
          <a:p>
            <a:endParaRPr lang="en-US" sz="2000" dirty="0"/>
          </a:p>
          <a:p>
            <a:pPr marL="457200" lvl="1" indent="0" algn="ctr">
              <a:buNone/>
            </a:pPr>
            <a:r>
              <a:rPr lang="en-US" sz="2000" b="1" dirty="0"/>
              <a:t>Program Director: Tara Behrend (tsbehren@nsf.gov)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1409717" y="6413623"/>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30</a:t>
            </a:fld>
            <a:endParaRPr lang="en-US" sz="1050" dirty="0">
              <a:solidFill>
                <a:schemeClr val="tx1">
                  <a:alpha val="80000"/>
                </a:schemeClr>
              </a:solidFill>
            </a:endParaRPr>
          </a:p>
        </p:txBody>
      </p:sp>
    </p:spTree>
    <p:extLst>
      <p:ext uri="{BB962C8B-B14F-4D97-AF65-F5344CB8AC3E}">
        <p14:creationId xmlns:p14="http://schemas.microsoft.com/office/powerpoint/2010/main" val="3644212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5B4B8-B9A8-42B5-ADD3-12EB613B937C}"/>
              </a:ext>
            </a:extLst>
          </p:cNvPr>
          <p:cNvSpPr>
            <a:spLocks noGrp="1"/>
          </p:cNvSpPr>
          <p:nvPr>
            <p:ph type="title"/>
          </p:nvPr>
        </p:nvSpPr>
        <p:spPr/>
        <p:txBody>
          <a:bodyPr/>
          <a:lstStyle/>
          <a:p>
            <a:r>
              <a:rPr lang="en-US" dirty="0"/>
              <a:t>REU and RUI</a:t>
            </a:r>
          </a:p>
        </p:txBody>
      </p:sp>
      <p:sp>
        <p:nvSpPr>
          <p:cNvPr id="3" name="Content Placeholder 2">
            <a:extLst>
              <a:ext uri="{FF2B5EF4-FFF2-40B4-BE49-F238E27FC236}">
                <a16:creationId xmlns:a16="http://schemas.microsoft.com/office/drawing/2014/main" id="{710F2B45-5A47-46EB-A7BF-61D9D7566661}"/>
              </a:ext>
            </a:extLst>
          </p:cNvPr>
          <p:cNvSpPr>
            <a:spLocks noGrp="1"/>
          </p:cNvSpPr>
          <p:nvPr>
            <p:ph idx="1"/>
          </p:nvPr>
        </p:nvSpPr>
        <p:spPr/>
        <p:txBody>
          <a:bodyPr/>
          <a:lstStyle/>
          <a:p>
            <a:r>
              <a:rPr lang="en-US" dirty="0"/>
              <a:t>REU sites and REU Supplements engage undergraduates in areas of research that NSF funds. These can be either REU sites, which are designed specifically for the REU program, or REU supplements, which are attached to ongoing NSF awards. </a:t>
            </a:r>
          </a:p>
          <a:p>
            <a:r>
              <a:rPr lang="en-US" dirty="0"/>
              <a:t>RUI Proposals need to come from predominantly undergraduate institutions.  </a:t>
            </a:r>
          </a:p>
        </p:txBody>
      </p:sp>
      <p:sp>
        <p:nvSpPr>
          <p:cNvPr id="4" name="Slide Number Placeholder 3">
            <a:extLst>
              <a:ext uri="{FF2B5EF4-FFF2-40B4-BE49-F238E27FC236}">
                <a16:creationId xmlns:a16="http://schemas.microsoft.com/office/drawing/2014/main" id="{F76E63B9-19F8-4C48-B12D-64CE5826D78C}"/>
              </a:ext>
            </a:extLst>
          </p:cNvPr>
          <p:cNvSpPr>
            <a:spLocks noGrp="1"/>
          </p:cNvSpPr>
          <p:nvPr>
            <p:ph type="sldNum" sz="quarter" idx="4"/>
          </p:nvPr>
        </p:nvSpPr>
        <p:spPr/>
        <p:txBody>
          <a:bodyPr/>
          <a:lstStyle/>
          <a:p>
            <a:fld id="{8F4BEAD3-91E3-4FFC-B7DC-935959D17485}" type="slidenum">
              <a:rPr lang="en-US" smtClean="0"/>
              <a:pPr/>
              <a:t>31</a:t>
            </a:fld>
            <a:endParaRPr lang="en-US"/>
          </a:p>
        </p:txBody>
      </p:sp>
    </p:spTree>
    <p:extLst>
      <p:ext uri="{BB962C8B-B14F-4D97-AF65-F5344CB8AC3E}">
        <p14:creationId xmlns:p14="http://schemas.microsoft.com/office/powerpoint/2010/main" val="4082424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2F6B99-6C3C-4302-920E-A286D3EFE97B}"/>
              </a:ext>
            </a:extLst>
          </p:cNvPr>
          <p:cNvPicPr>
            <a:picLocks noChangeAspect="1"/>
          </p:cNvPicPr>
          <p:nvPr/>
        </p:nvPicPr>
        <p:blipFill>
          <a:blip r:embed="rId3"/>
          <a:stretch>
            <a:fillRect/>
          </a:stretch>
        </p:blipFill>
        <p:spPr>
          <a:xfrm>
            <a:off x="1767157" y="1068513"/>
            <a:ext cx="8490995" cy="5210170"/>
          </a:xfrm>
          <a:prstGeom prst="rect">
            <a:avLst/>
          </a:prstGeom>
          <a:solidFill>
            <a:srgbClr val="002060"/>
          </a:solidFill>
        </p:spPr>
      </p:pic>
      <p:sp>
        <p:nvSpPr>
          <p:cNvPr id="3" name="Title 2">
            <a:extLst>
              <a:ext uri="{FF2B5EF4-FFF2-40B4-BE49-F238E27FC236}">
                <a16:creationId xmlns:a16="http://schemas.microsoft.com/office/drawing/2014/main" id="{A9CA932A-5716-4E0B-B665-2FFE2AFA8926}"/>
              </a:ext>
            </a:extLst>
          </p:cNvPr>
          <p:cNvSpPr>
            <a:spLocks noGrp="1"/>
          </p:cNvSpPr>
          <p:nvPr>
            <p:ph type="title"/>
          </p:nvPr>
        </p:nvSpPr>
        <p:spPr/>
        <p:txBody>
          <a:bodyPr/>
          <a:lstStyle/>
          <a:p>
            <a:r>
              <a:rPr lang="en-US" dirty="0"/>
              <a:t>Standard Submission Process </a:t>
            </a:r>
          </a:p>
        </p:txBody>
      </p:sp>
      <p:sp>
        <p:nvSpPr>
          <p:cNvPr id="5" name="TextBox 4">
            <a:extLst>
              <a:ext uri="{FF2B5EF4-FFF2-40B4-BE49-F238E27FC236}">
                <a16:creationId xmlns:a16="http://schemas.microsoft.com/office/drawing/2014/main" id="{B2C82FCA-C098-465C-89C4-C5DEB4D5F8F1}"/>
              </a:ext>
            </a:extLst>
          </p:cNvPr>
          <p:cNvSpPr txBox="1"/>
          <p:nvPr/>
        </p:nvSpPr>
        <p:spPr>
          <a:xfrm>
            <a:off x="1285768" y="6394462"/>
            <a:ext cx="9667982" cy="338554"/>
          </a:xfrm>
          <a:prstGeom prst="rect">
            <a:avLst/>
          </a:prstGeom>
          <a:noFill/>
        </p:spPr>
        <p:txBody>
          <a:bodyPr wrap="square" rtlCol="0">
            <a:spAutoFit/>
          </a:bodyPr>
          <a:lstStyle/>
          <a:p>
            <a:r>
              <a:rPr lang="en-US" sz="1600" dirty="0">
                <a:solidFill>
                  <a:schemeClr val="bg1"/>
                </a:solidFill>
              </a:rPr>
              <a:t>* There are some exceptions to submission procedures (e.g., individual awards such as postdoctoral fellowships) </a:t>
            </a:r>
          </a:p>
        </p:txBody>
      </p:sp>
    </p:spTree>
    <p:extLst>
      <p:ext uri="{BB962C8B-B14F-4D97-AF65-F5344CB8AC3E}">
        <p14:creationId xmlns:p14="http://schemas.microsoft.com/office/powerpoint/2010/main" val="1134413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55078C-2C5F-4B38-8E98-54425A6EBCF3}"/>
              </a:ext>
            </a:extLst>
          </p:cNvPr>
          <p:cNvSpPr>
            <a:spLocks noGrp="1"/>
          </p:cNvSpPr>
          <p:nvPr>
            <p:ph type="title"/>
          </p:nvPr>
        </p:nvSpPr>
        <p:spPr>
          <a:xfrm>
            <a:off x="371475" y="1922961"/>
            <a:ext cx="11449050" cy="1325563"/>
          </a:xfrm>
        </p:spPr>
        <p:txBody>
          <a:bodyPr/>
          <a:lstStyle/>
          <a:p>
            <a:pPr algn="ctr"/>
            <a:r>
              <a:rPr lang="en-US" dirty="0"/>
              <a:t>Navigating NSF Documents/ Websites</a:t>
            </a:r>
          </a:p>
        </p:txBody>
      </p:sp>
      <p:sp>
        <p:nvSpPr>
          <p:cNvPr id="4" name="Slide Number Placeholder 3">
            <a:extLst>
              <a:ext uri="{FF2B5EF4-FFF2-40B4-BE49-F238E27FC236}">
                <a16:creationId xmlns:a16="http://schemas.microsoft.com/office/drawing/2014/main" id="{8444C04C-AD88-45E9-B01D-740D2720411A}"/>
              </a:ext>
            </a:extLst>
          </p:cNvPr>
          <p:cNvSpPr>
            <a:spLocks noGrp="1"/>
          </p:cNvSpPr>
          <p:nvPr>
            <p:ph type="sldNum" sz="quarter" idx="4"/>
          </p:nvPr>
        </p:nvSpPr>
        <p:spPr>
          <a:xfrm>
            <a:off x="9220206" y="6356350"/>
            <a:ext cx="2743200" cy="365125"/>
          </a:xfrm>
        </p:spPr>
        <p:txBody>
          <a:bodyPr/>
          <a:lstStyle/>
          <a:p>
            <a:fld id="{8F4BEAD3-91E3-4FFC-B7DC-935959D17485}" type="slidenum">
              <a:rPr lang="en-US" smtClean="0"/>
              <a:pPr/>
              <a:t>33</a:t>
            </a:fld>
            <a:endParaRPr lang="en-US"/>
          </a:p>
        </p:txBody>
      </p:sp>
    </p:spTree>
    <p:extLst>
      <p:ext uri="{BB962C8B-B14F-4D97-AF65-F5344CB8AC3E}">
        <p14:creationId xmlns:p14="http://schemas.microsoft.com/office/powerpoint/2010/main" val="5675911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FECCA-FE85-4A76-BC91-7E266CA5144A}"/>
              </a:ext>
            </a:extLst>
          </p:cNvPr>
          <p:cNvSpPr>
            <a:spLocks noGrp="1"/>
          </p:cNvSpPr>
          <p:nvPr>
            <p:ph type="title"/>
          </p:nvPr>
        </p:nvSpPr>
        <p:spPr/>
        <p:txBody>
          <a:bodyPr>
            <a:normAutofit/>
          </a:bodyPr>
          <a:lstStyle/>
          <a:p>
            <a:r>
              <a:rPr lang="en-US" dirty="0"/>
              <a:t>Review the SBE Programs Page: https://</a:t>
            </a:r>
            <a:r>
              <a:rPr lang="en-US" dirty="0" err="1"/>
              <a:t>nsf.gov</a:t>
            </a:r>
            <a:r>
              <a:rPr lang="en-US" dirty="0"/>
              <a:t>/funding/</a:t>
            </a:r>
            <a:r>
              <a:rPr lang="en-US" dirty="0" err="1"/>
              <a:t>programs.jsp?org</a:t>
            </a:r>
            <a:r>
              <a:rPr lang="en-US" dirty="0"/>
              <a:t>=SBE</a:t>
            </a:r>
          </a:p>
        </p:txBody>
      </p:sp>
      <p:pic>
        <p:nvPicPr>
          <p:cNvPr id="6" name="Content Placeholder 5" descr="A screenshot of a cell phone&#10;&#10;Description generated with very high confidence">
            <a:extLst>
              <a:ext uri="{FF2B5EF4-FFF2-40B4-BE49-F238E27FC236}">
                <a16:creationId xmlns:a16="http://schemas.microsoft.com/office/drawing/2014/main" id="{63A94037-CFAD-4895-8E56-4989A9B0B92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243" y="1645419"/>
            <a:ext cx="9131121" cy="5422005"/>
          </a:xfrm>
        </p:spPr>
      </p:pic>
      <p:sp>
        <p:nvSpPr>
          <p:cNvPr id="4" name="Slide Number Placeholder 3">
            <a:extLst>
              <a:ext uri="{FF2B5EF4-FFF2-40B4-BE49-F238E27FC236}">
                <a16:creationId xmlns:a16="http://schemas.microsoft.com/office/drawing/2014/main" id="{D50B6345-AAFA-4A05-9BF0-0042FD739A6C}"/>
              </a:ext>
            </a:extLst>
          </p:cNvPr>
          <p:cNvSpPr>
            <a:spLocks noGrp="1"/>
          </p:cNvSpPr>
          <p:nvPr>
            <p:ph type="sldNum" sz="quarter" idx="4"/>
          </p:nvPr>
        </p:nvSpPr>
        <p:spPr/>
        <p:txBody>
          <a:bodyPr/>
          <a:lstStyle/>
          <a:p>
            <a:fld id="{8F4BEAD3-91E3-4FFC-B7DC-935959D17485}" type="slidenum">
              <a:rPr lang="en-US" smtClean="0"/>
              <a:pPr/>
              <a:t>34</a:t>
            </a:fld>
            <a:endParaRPr lang="en-US"/>
          </a:p>
        </p:txBody>
      </p:sp>
      <p:sp>
        <p:nvSpPr>
          <p:cNvPr id="7" name="Oval 6">
            <a:extLst>
              <a:ext uri="{FF2B5EF4-FFF2-40B4-BE49-F238E27FC236}">
                <a16:creationId xmlns:a16="http://schemas.microsoft.com/office/drawing/2014/main" id="{C197617B-743A-4928-B817-D7C5F68F9563}"/>
              </a:ext>
            </a:extLst>
          </p:cNvPr>
          <p:cNvSpPr/>
          <p:nvPr/>
        </p:nvSpPr>
        <p:spPr>
          <a:xfrm>
            <a:off x="2097360" y="3733818"/>
            <a:ext cx="1468192" cy="2446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E6D8679C-84C8-4EA6-8722-16AC1D9149D4}"/>
              </a:ext>
            </a:extLst>
          </p:cNvPr>
          <p:cNvCxnSpPr/>
          <p:nvPr/>
        </p:nvCxnSpPr>
        <p:spPr>
          <a:xfrm>
            <a:off x="1460110" y="3128104"/>
            <a:ext cx="770562" cy="6744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5718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0E540-177D-4B1C-A2B8-CAD134E72634}"/>
              </a:ext>
            </a:extLst>
          </p:cNvPr>
          <p:cNvSpPr>
            <a:spLocks noGrp="1"/>
          </p:cNvSpPr>
          <p:nvPr>
            <p:ph type="title"/>
          </p:nvPr>
        </p:nvSpPr>
        <p:spPr>
          <a:xfrm>
            <a:off x="438149" y="124984"/>
            <a:ext cx="11613438" cy="1325563"/>
          </a:xfrm>
        </p:spPr>
        <p:txBody>
          <a:bodyPr>
            <a:normAutofit/>
          </a:bodyPr>
          <a:lstStyle/>
          <a:p>
            <a:r>
              <a:rPr lang="en-US" dirty="0"/>
              <a:t>Find the Right Program (e.g., DS program webpage) </a:t>
            </a:r>
          </a:p>
        </p:txBody>
      </p:sp>
      <p:pic>
        <p:nvPicPr>
          <p:cNvPr id="6" name="Content Placeholder 5" descr="A screenshot of a social media post&#10;&#10;Description generated with very high confidence">
            <a:extLst>
              <a:ext uri="{FF2B5EF4-FFF2-40B4-BE49-F238E27FC236}">
                <a16:creationId xmlns:a16="http://schemas.microsoft.com/office/drawing/2014/main" id="{C1F38481-9BC4-4CBB-A469-8D94DD4DB08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63582" y="1103097"/>
            <a:ext cx="5784351" cy="5600703"/>
          </a:xfrm>
        </p:spPr>
      </p:pic>
      <p:sp>
        <p:nvSpPr>
          <p:cNvPr id="4" name="Slide Number Placeholder 3">
            <a:extLst>
              <a:ext uri="{FF2B5EF4-FFF2-40B4-BE49-F238E27FC236}">
                <a16:creationId xmlns:a16="http://schemas.microsoft.com/office/drawing/2014/main" id="{E21961C0-8C88-4605-8D0A-E5B7A17B50FE}"/>
              </a:ext>
            </a:extLst>
          </p:cNvPr>
          <p:cNvSpPr>
            <a:spLocks noGrp="1"/>
          </p:cNvSpPr>
          <p:nvPr>
            <p:ph type="sldNum" sz="quarter" idx="4"/>
          </p:nvPr>
        </p:nvSpPr>
        <p:spPr/>
        <p:txBody>
          <a:bodyPr/>
          <a:lstStyle/>
          <a:p>
            <a:fld id="{8F4BEAD3-91E3-4FFC-B7DC-935959D17485}" type="slidenum">
              <a:rPr lang="en-US" smtClean="0"/>
              <a:pPr/>
              <a:t>35</a:t>
            </a:fld>
            <a:endParaRPr lang="en-US"/>
          </a:p>
        </p:txBody>
      </p:sp>
      <p:sp>
        <p:nvSpPr>
          <p:cNvPr id="7" name="Oval 6">
            <a:extLst>
              <a:ext uri="{FF2B5EF4-FFF2-40B4-BE49-F238E27FC236}">
                <a16:creationId xmlns:a16="http://schemas.microsoft.com/office/drawing/2014/main" id="{53C36131-A8A8-48FB-A126-930D144636E9}"/>
              </a:ext>
            </a:extLst>
          </p:cNvPr>
          <p:cNvSpPr/>
          <p:nvPr/>
        </p:nvSpPr>
        <p:spPr>
          <a:xfrm>
            <a:off x="5588284" y="2280863"/>
            <a:ext cx="934948"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C38D44A-AD7C-40B9-868A-B40200189892}"/>
              </a:ext>
            </a:extLst>
          </p:cNvPr>
          <p:cNvSpPr/>
          <p:nvPr/>
        </p:nvSpPr>
        <p:spPr>
          <a:xfrm>
            <a:off x="4130210" y="2280863"/>
            <a:ext cx="934947"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5FEF6A8-F9F7-4846-ABFA-10CDDFAEA26B}"/>
              </a:ext>
            </a:extLst>
          </p:cNvPr>
          <p:cNvSpPr txBox="1"/>
          <p:nvPr/>
        </p:nvSpPr>
        <p:spPr>
          <a:xfrm>
            <a:off x="23150" y="1635213"/>
            <a:ext cx="3029162" cy="369332"/>
          </a:xfrm>
          <a:prstGeom prst="rect">
            <a:avLst/>
          </a:prstGeom>
          <a:noFill/>
        </p:spPr>
        <p:txBody>
          <a:bodyPr wrap="square" rtlCol="0">
            <a:spAutoFit/>
          </a:bodyPr>
          <a:lstStyle/>
          <a:p>
            <a:r>
              <a:rPr lang="en-US" b="1" dirty="0">
                <a:solidFill>
                  <a:srgbClr val="FF0000"/>
                </a:solidFill>
              </a:rPr>
              <a:t>Who is the Program Director?</a:t>
            </a:r>
          </a:p>
        </p:txBody>
      </p:sp>
      <p:cxnSp>
        <p:nvCxnSpPr>
          <p:cNvPr id="12" name="Straight Arrow Connector 11">
            <a:extLst>
              <a:ext uri="{FF2B5EF4-FFF2-40B4-BE49-F238E27FC236}">
                <a16:creationId xmlns:a16="http://schemas.microsoft.com/office/drawing/2014/main" id="{DB6FE9A1-D5DB-4FE2-81BD-845DB3A2FBC7}"/>
              </a:ext>
            </a:extLst>
          </p:cNvPr>
          <p:cNvCxnSpPr>
            <a:cxnSpLocks/>
          </p:cNvCxnSpPr>
          <p:nvPr/>
        </p:nvCxnSpPr>
        <p:spPr>
          <a:xfrm>
            <a:off x="2655934" y="1962364"/>
            <a:ext cx="1439175" cy="3184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1D4C32B-32B6-4B0E-8947-343F566D9A5A}"/>
              </a:ext>
            </a:extLst>
          </p:cNvPr>
          <p:cNvSpPr txBox="1"/>
          <p:nvPr/>
        </p:nvSpPr>
        <p:spPr>
          <a:xfrm>
            <a:off x="23150" y="2599362"/>
            <a:ext cx="3029162" cy="646331"/>
          </a:xfrm>
          <a:prstGeom prst="rect">
            <a:avLst/>
          </a:prstGeom>
          <a:noFill/>
        </p:spPr>
        <p:txBody>
          <a:bodyPr wrap="square" rtlCol="0">
            <a:spAutoFit/>
          </a:bodyPr>
          <a:lstStyle/>
          <a:p>
            <a:r>
              <a:rPr lang="en-US" b="1" dirty="0">
                <a:solidFill>
                  <a:srgbClr val="FF0000"/>
                </a:solidFill>
              </a:rPr>
              <a:t>How do you contact the Program Director?</a:t>
            </a:r>
          </a:p>
        </p:txBody>
      </p:sp>
      <p:cxnSp>
        <p:nvCxnSpPr>
          <p:cNvPr id="15" name="Straight Arrow Connector 14">
            <a:extLst>
              <a:ext uri="{FF2B5EF4-FFF2-40B4-BE49-F238E27FC236}">
                <a16:creationId xmlns:a16="http://schemas.microsoft.com/office/drawing/2014/main" id="{DD754C0B-1A14-4C93-AB2D-16053B4C5F84}"/>
              </a:ext>
            </a:extLst>
          </p:cNvPr>
          <p:cNvCxnSpPr>
            <a:cxnSpLocks/>
          </p:cNvCxnSpPr>
          <p:nvPr/>
        </p:nvCxnSpPr>
        <p:spPr>
          <a:xfrm flipV="1">
            <a:off x="1912296" y="2495405"/>
            <a:ext cx="3697394" cy="6150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3B74C52-55BF-4778-83BA-3A578006DC6B}"/>
              </a:ext>
            </a:extLst>
          </p:cNvPr>
          <p:cNvSpPr txBox="1"/>
          <p:nvPr/>
        </p:nvSpPr>
        <p:spPr>
          <a:xfrm>
            <a:off x="51372" y="3754008"/>
            <a:ext cx="3029162" cy="923330"/>
          </a:xfrm>
          <a:prstGeom prst="rect">
            <a:avLst/>
          </a:prstGeom>
          <a:noFill/>
        </p:spPr>
        <p:txBody>
          <a:bodyPr wrap="square" rtlCol="0">
            <a:spAutoFit/>
          </a:bodyPr>
          <a:lstStyle/>
          <a:p>
            <a:r>
              <a:rPr lang="en-US" b="1" dirty="0">
                <a:solidFill>
                  <a:srgbClr val="FF0000"/>
                </a:solidFill>
              </a:rPr>
              <a:t>How do you apply?</a:t>
            </a:r>
          </a:p>
          <a:p>
            <a:r>
              <a:rPr lang="en-US" b="1" dirty="0">
                <a:solidFill>
                  <a:srgbClr val="FF0000"/>
                </a:solidFill>
              </a:rPr>
              <a:t>Program Description  vs. Solicitation</a:t>
            </a:r>
          </a:p>
        </p:txBody>
      </p:sp>
      <p:cxnSp>
        <p:nvCxnSpPr>
          <p:cNvPr id="19" name="Straight Arrow Connector 18">
            <a:extLst>
              <a:ext uri="{FF2B5EF4-FFF2-40B4-BE49-F238E27FC236}">
                <a16:creationId xmlns:a16="http://schemas.microsoft.com/office/drawing/2014/main" id="{109A53D5-D1D8-4BB9-8FAE-5B4F0C3D3348}"/>
              </a:ext>
            </a:extLst>
          </p:cNvPr>
          <p:cNvCxnSpPr>
            <a:cxnSpLocks/>
          </p:cNvCxnSpPr>
          <p:nvPr/>
        </p:nvCxnSpPr>
        <p:spPr>
          <a:xfrm flipV="1">
            <a:off x="2007541" y="3380678"/>
            <a:ext cx="1224968" cy="5227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F0F8F7A-EE14-4787-BB65-DBF4112D09BE}"/>
              </a:ext>
            </a:extLst>
          </p:cNvPr>
          <p:cNvSpPr txBox="1"/>
          <p:nvPr/>
        </p:nvSpPr>
        <p:spPr>
          <a:xfrm>
            <a:off x="77058" y="5480654"/>
            <a:ext cx="3029162" cy="369332"/>
          </a:xfrm>
          <a:prstGeom prst="rect">
            <a:avLst/>
          </a:prstGeom>
          <a:noFill/>
        </p:spPr>
        <p:txBody>
          <a:bodyPr wrap="square" rtlCol="0">
            <a:spAutoFit/>
          </a:bodyPr>
          <a:lstStyle/>
          <a:p>
            <a:r>
              <a:rPr lang="en-US" b="1" dirty="0">
                <a:solidFill>
                  <a:srgbClr val="FF0000"/>
                </a:solidFill>
              </a:rPr>
              <a:t>When do you apply?</a:t>
            </a:r>
          </a:p>
        </p:txBody>
      </p:sp>
      <p:cxnSp>
        <p:nvCxnSpPr>
          <p:cNvPr id="23" name="Straight Arrow Connector 22">
            <a:extLst>
              <a:ext uri="{FF2B5EF4-FFF2-40B4-BE49-F238E27FC236}">
                <a16:creationId xmlns:a16="http://schemas.microsoft.com/office/drawing/2014/main" id="{A479E01D-802E-4C27-AC0F-4C459833B13E}"/>
              </a:ext>
            </a:extLst>
          </p:cNvPr>
          <p:cNvCxnSpPr>
            <a:cxnSpLocks/>
          </p:cNvCxnSpPr>
          <p:nvPr/>
        </p:nvCxnSpPr>
        <p:spPr>
          <a:xfrm>
            <a:off x="2150553" y="5665320"/>
            <a:ext cx="98135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56EC9690-2D05-4E67-9F3D-2619532CF87F}"/>
              </a:ext>
            </a:extLst>
          </p:cNvPr>
          <p:cNvSpPr/>
          <p:nvPr/>
        </p:nvSpPr>
        <p:spPr>
          <a:xfrm>
            <a:off x="3131478" y="5506070"/>
            <a:ext cx="934948"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E71EDF46-609C-4B98-9A3B-D0DE1A3C05A3}"/>
              </a:ext>
            </a:extLst>
          </p:cNvPr>
          <p:cNvSpPr/>
          <p:nvPr/>
        </p:nvSpPr>
        <p:spPr>
          <a:xfrm>
            <a:off x="3220979" y="3221428"/>
            <a:ext cx="1556503"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6C26CCC2-4E64-A748-A111-14B95AA00EF8}"/>
              </a:ext>
            </a:extLst>
          </p:cNvPr>
          <p:cNvSpPr/>
          <p:nvPr/>
        </p:nvSpPr>
        <p:spPr>
          <a:xfrm>
            <a:off x="3855026" y="5786436"/>
            <a:ext cx="934948"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0BCF2906-76D0-5847-BF5C-159B8B50310B}"/>
              </a:ext>
            </a:extLst>
          </p:cNvPr>
          <p:cNvCxnSpPr>
            <a:cxnSpLocks/>
          </p:cNvCxnSpPr>
          <p:nvPr/>
        </p:nvCxnSpPr>
        <p:spPr>
          <a:xfrm flipH="1">
            <a:off x="4735485" y="5665319"/>
            <a:ext cx="950799" cy="2193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8B9D3D2-1315-2B47-A97F-3AD8E156C45B}"/>
              </a:ext>
            </a:extLst>
          </p:cNvPr>
          <p:cNvSpPr txBox="1"/>
          <p:nvPr/>
        </p:nvSpPr>
        <p:spPr>
          <a:xfrm>
            <a:off x="5596911" y="5463270"/>
            <a:ext cx="1918496" cy="646331"/>
          </a:xfrm>
          <a:prstGeom prst="rect">
            <a:avLst/>
          </a:prstGeom>
          <a:noFill/>
        </p:spPr>
        <p:txBody>
          <a:bodyPr wrap="square" rtlCol="0">
            <a:spAutoFit/>
          </a:bodyPr>
          <a:lstStyle/>
          <a:p>
            <a:r>
              <a:rPr lang="en-US" b="1" dirty="0">
                <a:solidFill>
                  <a:srgbClr val="FF0000"/>
                </a:solidFill>
              </a:rPr>
              <a:t>Target date or deadline?</a:t>
            </a:r>
            <a:endParaRPr lang="en-US" dirty="0"/>
          </a:p>
        </p:txBody>
      </p:sp>
    </p:spTree>
    <p:extLst>
      <p:ext uri="{BB962C8B-B14F-4D97-AF65-F5344CB8AC3E}">
        <p14:creationId xmlns:p14="http://schemas.microsoft.com/office/powerpoint/2010/main" val="29408985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BA28F-04F3-41CB-913F-991EBC505FC5}"/>
              </a:ext>
            </a:extLst>
          </p:cNvPr>
          <p:cNvSpPr>
            <a:spLocks noGrp="1"/>
          </p:cNvSpPr>
          <p:nvPr>
            <p:ph type="title"/>
          </p:nvPr>
        </p:nvSpPr>
        <p:spPr>
          <a:xfrm>
            <a:off x="195209" y="-198085"/>
            <a:ext cx="11525256" cy="1325563"/>
          </a:xfrm>
        </p:spPr>
        <p:txBody>
          <a:bodyPr/>
          <a:lstStyle/>
          <a:p>
            <a:r>
              <a:rPr lang="en-US" dirty="0"/>
              <a:t>Find the right program: (scrolling down….)</a:t>
            </a:r>
          </a:p>
        </p:txBody>
      </p:sp>
      <p:pic>
        <p:nvPicPr>
          <p:cNvPr id="6" name="Content Placeholder 5" descr="A screenshot of a social media post&#10;&#10;Description generated with very high confidence">
            <a:extLst>
              <a:ext uri="{FF2B5EF4-FFF2-40B4-BE49-F238E27FC236}">
                <a16:creationId xmlns:a16="http://schemas.microsoft.com/office/drawing/2014/main" id="{C62571AF-6B86-4C2C-8D31-8BB293AA62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50504" y="893452"/>
            <a:ext cx="4177284" cy="5848172"/>
          </a:xfrm>
        </p:spPr>
      </p:pic>
      <p:sp>
        <p:nvSpPr>
          <p:cNvPr id="4" name="Slide Number Placeholder 3">
            <a:extLst>
              <a:ext uri="{FF2B5EF4-FFF2-40B4-BE49-F238E27FC236}">
                <a16:creationId xmlns:a16="http://schemas.microsoft.com/office/drawing/2014/main" id="{D03402B3-237C-415F-8E15-DAE361B13105}"/>
              </a:ext>
            </a:extLst>
          </p:cNvPr>
          <p:cNvSpPr>
            <a:spLocks noGrp="1"/>
          </p:cNvSpPr>
          <p:nvPr>
            <p:ph type="sldNum" sz="quarter" idx="4"/>
          </p:nvPr>
        </p:nvSpPr>
        <p:spPr/>
        <p:txBody>
          <a:bodyPr/>
          <a:lstStyle/>
          <a:p>
            <a:fld id="{8F4BEAD3-91E3-4FFC-B7DC-935959D17485}" type="slidenum">
              <a:rPr lang="en-US" smtClean="0"/>
              <a:pPr/>
              <a:t>36</a:t>
            </a:fld>
            <a:endParaRPr lang="en-US"/>
          </a:p>
        </p:txBody>
      </p:sp>
      <p:sp>
        <p:nvSpPr>
          <p:cNvPr id="7" name="TextBox 6">
            <a:extLst>
              <a:ext uri="{FF2B5EF4-FFF2-40B4-BE49-F238E27FC236}">
                <a16:creationId xmlns:a16="http://schemas.microsoft.com/office/drawing/2014/main" id="{6B426AD0-E43D-4583-A580-13F1F9B4AFA9}"/>
              </a:ext>
            </a:extLst>
          </p:cNvPr>
          <p:cNvSpPr txBox="1"/>
          <p:nvPr/>
        </p:nvSpPr>
        <p:spPr>
          <a:xfrm>
            <a:off x="195209" y="3343630"/>
            <a:ext cx="3029162" cy="923330"/>
          </a:xfrm>
          <a:prstGeom prst="rect">
            <a:avLst/>
          </a:prstGeom>
          <a:noFill/>
        </p:spPr>
        <p:txBody>
          <a:bodyPr wrap="square" rtlCol="0">
            <a:spAutoFit/>
          </a:bodyPr>
          <a:lstStyle/>
          <a:p>
            <a:r>
              <a:rPr lang="en-US" b="1" dirty="0">
                <a:solidFill>
                  <a:srgbClr val="FF0000"/>
                </a:solidFill>
              </a:rPr>
              <a:t>How do I know if my research is relevant to a particular program?</a:t>
            </a:r>
          </a:p>
        </p:txBody>
      </p:sp>
      <p:sp>
        <p:nvSpPr>
          <p:cNvPr id="8" name="Oval 7">
            <a:extLst>
              <a:ext uri="{FF2B5EF4-FFF2-40B4-BE49-F238E27FC236}">
                <a16:creationId xmlns:a16="http://schemas.microsoft.com/office/drawing/2014/main" id="{653847D4-9EF7-40E6-8E45-38EB502D7CE4}"/>
              </a:ext>
            </a:extLst>
          </p:cNvPr>
          <p:cNvSpPr/>
          <p:nvPr/>
        </p:nvSpPr>
        <p:spPr>
          <a:xfrm>
            <a:off x="3607102" y="781504"/>
            <a:ext cx="934948" cy="3184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D04FB79-01DD-4CD8-B2D1-04ADF114419E}"/>
              </a:ext>
            </a:extLst>
          </p:cNvPr>
          <p:cNvSpPr/>
          <p:nvPr/>
        </p:nvSpPr>
        <p:spPr>
          <a:xfrm>
            <a:off x="3674769" y="5938225"/>
            <a:ext cx="3116450" cy="381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B582D9F-4582-470A-9D24-EE42FBE8E886}"/>
              </a:ext>
            </a:extLst>
          </p:cNvPr>
          <p:cNvCxnSpPr>
            <a:cxnSpLocks/>
          </p:cNvCxnSpPr>
          <p:nvPr/>
        </p:nvCxnSpPr>
        <p:spPr>
          <a:xfrm flipV="1">
            <a:off x="1770410" y="1100003"/>
            <a:ext cx="1904359" cy="22716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BD489D-3E72-4C22-A0E2-30DBEB7ED98C}"/>
              </a:ext>
            </a:extLst>
          </p:cNvPr>
          <p:cNvCxnSpPr>
            <a:cxnSpLocks/>
          </p:cNvCxnSpPr>
          <p:nvPr/>
        </p:nvCxnSpPr>
        <p:spPr>
          <a:xfrm flipH="1">
            <a:off x="6866954" y="5199708"/>
            <a:ext cx="2353252" cy="9290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063CD4E-EC05-1A4C-98C8-394A20FBFE23}"/>
              </a:ext>
            </a:extLst>
          </p:cNvPr>
          <p:cNvSpPr txBox="1"/>
          <p:nvPr/>
        </p:nvSpPr>
        <p:spPr>
          <a:xfrm>
            <a:off x="9220206" y="4826833"/>
            <a:ext cx="2607033" cy="369332"/>
          </a:xfrm>
          <a:prstGeom prst="rect">
            <a:avLst/>
          </a:prstGeom>
          <a:noFill/>
        </p:spPr>
        <p:txBody>
          <a:bodyPr wrap="square" rtlCol="0">
            <a:spAutoFit/>
          </a:bodyPr>
          <a:lstStyle/>
          <a:p>
            <a:r>
              <a:rPr lang="en-US" b="1" dirty="0">
                <a:solidFill>
                  <a:srgbClr val="FF0000"/>
                </a:solidFill>
              </a:rPr>
              <a:t>Click</a:t>
            </a:r>
            <a:r>
              <a:rPr lang="en-US" dirty="0">
                <a:solidFill>
                  <a:srgbClr val="FF0000"/>
                </a:solidFill>
              </a:rPr>
              <a:t> </a:t>
            </a:r>
            <a:r>
              <a:rPr lang="en-US" b="1" dirty="0">
                <a:solidFill>
                  <a:srgbClr val="FF0000"/>
                </a:solidFill>
              </a:rPr>
              <a:t>this</a:t>
            </a:r>
            <a:r>
              <a:rPr lang="en-US" dirty="0">
                <a:solidFill>
                  <a:srgbClr val="FF0000"/>
                </a:solidFill>
              </a:rPr>
              <a:t>!</a:t>
            </a:r>
          </a:p>
        </p:txBody>
      </p:sp>
    </p:spTree>
    <p:extLst>
      <p:ext uri="{BB962C8B-B14F-4D97-AF65-F5344CB8AC3E}">
        <p14:creationId xmlns:p14="http://schemas.microsoft.com/office/powerpoint/2010/main" val="34916713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036CE-9983-4B95-95B4-EE5EC6AEC2D1}"/>
              </a:ext>
            </a:extLst>
          </p:cNvPr>
          <p:cNvSpPr>
            <a:spLocks noGrp="1"/>
          </p:cNvSpPr>
          <p:nvPr>
            <p:ph type="title"/>
          </p:nvPr>
        </p:nvSpPr>
        <p:spPr>
          <a:xfrm>
            <a:off x="438149" y="124984"/>
            <a:ext cx="11120277" cy="1325563"/>
          </a:xfrm>
        </p:spPr>
        <p:txBody>
          <a:bodyPr/>
          <a:lstStyle/>
          <a:p>
            <a:r>
              <a:rPr lang="en-US" dirty="0"/>
              <a:t>Find the Right Program:  Awards recently made</a:t>
            </a:r>
          </a:p>
        </p:txBody>
      </p:sp>
      <p:pic>
        <p:nvPicPr>
          <p:cNvPr id="6" name="Content Placeholder 5" descr="A screenshot of a social media post&#10;&#10;Description generated with very high confidence">
            <a:extLst>
              <a:ext uri="{FF2B5EF4-FFF2-40B4-BE49-F238E27FC236}">
                <a16:creationId xmlns:a16="http://schemas.microsoft.com/office/drawing/2014/main" id="{2D4954D1-0B0B-4CC8-B748-8F62B12D6E6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12377" y="1450547"/>
            <a:ext cx="8271129" cy="5270928"/>
          </a:xfrm>
        </p:spPr>
      </p:pic>
      <p:sp>
        <p:nvSpPr>
          <p:cNvPr id="4" name="Slide Number Placeholder 3">
            <a:extLst>
              <a:ext uri="{FF2B5EF4-FFF2-40B4-BE49-F238E27FC236}">
                <a16:creationId xmlns:a16="http://schemas.microsoft.com/office/drawing/2014/main" id="{C54CD571-3ADE-40E4-B5AD-755808115CD2}"/>
              </a:ext>
            </a:extLst>
          </p:cNvPr>
          <p:cNvSpPr>
            <a:spLocks noGrp="1"/>
          </p:cNvSpPr>
          <p:nvPr>
            <p:ph type="sldNum" sz="quarter" idx="4"/>
          </p:nvPr>
        </p:nvSpPr>
        <p:spPr/>
        <p:txBody>
          <a:bodyPr/>
          <a:lstStyle/>
          <a:p>
            <a:fld id="{8F4BEAD3-91E3-4FFC-B7DC-935959D17485}" type="slidenum">
              <a:rPr lang="en-US" smtClean="0"/>
              <a:pPr/>
              <a:t>37</a:t>
            </a:fld>
            <a:endParaRPr lang="en-US"/>
          </a:p>
        </p:txBody>
      </p:sp>
      <p:sp>
        <p:nvSpPr>
          <p:cNvPr id="7" name="TextBox 6">
            <a:extLst>
              <a:ext uri="{FF2B5EF4-FFF2-40B4-BE49-F238E27FC236}">
                <a16:creationId xmlns:a16="http://schemas.microsoft.com/office/drawing/2014/main" id="{519EB8D4-F4E6-4B32-913E-8F56130E291E}"/>
              </a:ext>
            </a:extLst>
          </p:cNvPr>
          <p:cNvSpPr txBox="1"/>
          <p:nvPr/>
        </p:nvSpPr>
        <p:spPr>
          <a:xfrm>
            <a:off x="195209" y="3343630"/>
            <a:ext cx="3029162" cy="923330"/>
          </a:xfrm>
          <a:prstGeom prst="rect">
            <a:avLst/>
          </a:prstGeom>
          <a:noFill/>
        </p:spPr>
        <p:txBody>
          <a:bodyPr wrap="square" rtlCol="0">
            <a:spAutoFit/>
          </a:bodyPr>
          <a:lstStyle/>
          <a:p>
            <a:r>
              <a:rPr lang="en-US" b="1" dirty="0">
                <a:solidFill>
                  <a:srgbClr val="FF0000"/>
                </a:solidFill>
              </a:rPr>
              <a:t>What has been funded through a particular program?</a:t>
            </a:r>
          </a:p>
        </p:txBody>
      </p:sp>
      <p:sp>
        <p:nvSpPr>
          <p:cNvPr id="8" name="TextBox 7">
            <a:extLst>
              <a:ext uri="{FF2B5EF4-FFF2-40B4-BE49-F238E27FC236}">
                <a16:creationId xmlns:a16="http://schemas.microsoft.com/office/drawing/2014/main" id="{5559FD73-6BE8-5249-8257-1B2982B4EB6B}"/>
              </a:ext>
            </a:extLst>
          </p:cNvPr>
          <p:cNvSpPr txBox="1"/>
          <p:nvPr/>
        </p:nvSpPr>
        <p:spPr>
          <a:xfrm>
            <a:off x="195209" y="4815164"/>
            <a:ext cx="3029162" cy="646331"/>
          </a:xfrm>
          <a:prstGeom prst="rect">
            <a:avLst/>
          </a:prstGeom>
          <a:noFill/>
        </p:spPr>
        <p:txBody>
          <a:bodyPr wrap="square" rtlCol="0">
            <a:spAutoFit/>
          </a:bodyPr>
          <a:lstStyle/>
          <a:p>
            <a:r>
              <a:rPr lang="en-US" b="1" dirty="0">
                <a:solidFill>
                  <a:srgbClr val="FF0000"/>
                </a:solidFill>
              </a:rPr>
              <a:t>Click on a title to get</a:t>
            </a:r>
          </a:p>
          <a:p>
            <a:r>
              <a:rPr lang="en-US" b="1" dirty="0">
                <a:solidFill>
                  <a:srgbClr val="FF0000"/>
                </a:solidFill>
              </a:rPr>
              <a:t>the abstract</a:t>
            </a:r>
          </a:p>
        </p:txBody>
      </p:sp>
    </p:spTree>
    <p:extLst>
      <p:ext uri="{BB962C8B-B14F-4D97-AF65-F5344CB8AC3E}">
        <p14:creationId xmlns:p14="http://schemas.microsoft.com/office/powerpoint/2010/main" val="1823266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cell phone&#10;&#10;Description generated with very high confidence">
            <a:extLst>
              <a:ext uri="{FF2B5EF4-FFF2-40B4-BE49-F238E27FC236}">
                <a16:creationId xmlns:a16="http://schemas.microsoft.com/office/drawing/2014/main" id="{179CEB6A-4418-4B15-8170-48B6D23999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7238" y="787765"/>
            <a:ext cx="4046749" cy="5964148"/>
          </a:xfrm>
        </p:spPr>
      </p:pic>
      <p:sp>
        <p:nvSpPr>
          <p:cNvPr id="4" name="Slide Number Placeholder 3">
            <a:extLst>
              <a:ext uri="{FF2B5EF4-FFF2-40B4-BE49-F238E27FC236}">
                <a16:creationId xmlns:a16="http://schemas.microsoft.com/office/drawing/2014/main" id="{BE403B92-8673-41A6-BE76-71311DC3AE55}"/>
              </a:ext>
            </a:extLst>
          </p:cNvPr>
          <p:cNvSpPr>
            <a:spLocks noGrp="1"/>
          </p:cNvSpPr>
          <p:nvPr>
            <p:ph type="sldNum" sz="quarter" idx="4"/>
          </p:nvPr>
        </p:nvSpPr>
        <p:spPr/>
        <p:txBody>
          <a:bodyPr/>
          <a:lstStyle/>
          <a:p>
            <a:fld id="{8F4BEAD3-91E3-4FFC-B7DC-935959D17485}" type="slidenum">
              <a:rPr lang="en-US" smtClean="0"/>
              <a:pPr/>
              <a:t>38</a:t>
            </a:fld>
            <a:endParaRPr lang="en-US"/>
          </a:p>
        </p:txBody>
      </p:sp>
      <p:sp>
        <p:nvSpPr>
          <p:cNvPr id="5" name="Title 1">
            <a:extLst>
              <a:ext uri="{FF2B5EF4-FFF2-40B4-BE49-F238E27FC236}">
                <a16:creationId xmlns:a16="http://schemas.microsoft.com/office/drawing/2014/main" id="{27FC3F01-C092-40D6-B219-B87EFADAAF9E}"/>
              </a:ext>
            </a:extLst>
          </p:cNvPr>
          <p:cNvSpPr>
            <a:spLocks noGrp="1"/>
          </p:cNvSpPr>
          <p:nvPr>
            <p:ph type="title"/>
          </p:nvPr>
        </p:nvSpPr>
        <p:spPr>
          <a:xfrm>
            <a:off x="438150" y="124984"/>
            <a:ext cx="11418228" cy="1325563"/>
          </a:xfrm>
        </p:spPr>
        <p:txBody>
          <a:bodyPr/>
          <a:lstStyle/>
          <a:p>
            <a:r>
              <a:rPr lang="en-US" dirty="0"/>
              <a:t>Find the Right Program: Abstracts of Awards Recently Made</a:t>
            </a:r>
          </a:p>
        </p:txBody>
      </p:sp>
      <p:sp>
        <p:nvSpPr>
          <p:cNvPr id="8" name="TextBox 7">
            <a:extLst>
              <a:ext uri="{FF2B5EF4-FFF2-40B4-BE49-F238E27FC236}">
                <a16:creationId xmlns:a16="http://schemas.microsoft.com/office/drawing/2014/main" id="{2420FA35-BFE0-4239-A622-16D9CA696F85}"/>
              </a:ext>
            </a:extLst>
          </p:cNvPr>
          <p:cNvSpPr txBox="1"/>
          <p:nvPr/>
        </p:nvSpPr>
        <p:spPr>
          <a:xfrm>
            <a:off x="438150" y="3177900"/>
            <a:ext cx="3029162" cy="923330"/>
          </a:xfrm>
          <a:prstGeom prst="rect">
            <a:avLst/>
          </a:prstGeom>
          <a:noFill/>
        </p:spPr>
        <p:txBody>
          <a:bodyPr wrap="square" rtlCol="0">
            <a:spAutoFit/>
          </a:bodyPr>
          <a:lstStyle/>
          <a:p>
            <a:r>
              <a:rPr lang="en-US" b="1" dirty="0">
                <a:solidFill>
                  <a:srgbClr val="FF0000"/>
                </a:solidFill>
              </a:rPr>
              <a:t>You can review the abstracts of awards made through a particular program.</a:t>
            </a:r>
          </a:p>
        </p:txBody>
      </p:sp>
      <p:sp>
        <p:nvSpPr>
          <p:cNvPr id="6" name="TextBox 5">
            <a:extLst>
              <a:ext uri="{FF2B5EF4-FFF2-40B4-BE49-F238E27FC236}">
                <a16:creationId xmlns:a16="http://schemas.microsoft.com/office/drawing/2014/main" id="{7D09FB5B-EBB7-1A49-876E-1A9558B2F4D9}"/>
              </a:ext>
            </a:extLst>
          </p:cNvPr>
          <p:cNvSpPr txBox="1"/>
          <p:nvPr/>
        </p:nvSpPr>
        <p:spPr>
          <a:xfrm>
            <a:off x="8610601" y="2162237"/>
            <a:ext cx="3029162" cy="1754326"/>
          </a:xfrm>
          <a:prstGeom prst="rect">
            <a:avLst/>
          </a:prstGeom>
          <a:noFill/>
        </p:spPr>
        <p:txBody>
          <a:bodyPr wrap="square" rtlCol="0">
            <a:spAutoFit/>
          </a:bodyPr>
          <a:lstStyle/>
          <a:p>
            <a:r>
              <a:rPr lang="en-US" b="1" dirty="0">
                <a:solidFill>
                  <a:srgbClr val="FF0000"/>
                </a:solidFill>
              </a:rPr>
              <a:t>Note:</a:t>
            </a:r>
          </a:p>
          <a:p>
            <a:pPr marL="285750" indent="-285750">
              <a:buFont typeface="Arial" panose="020B0604020202020204" pitchFamily="34" charset="0"/>
              <a:buChar char="•"/>
            </a:pPr>
            <a:r>
              <a:rPr lang="en-US" b="1" dirty="0">
                <a:solidFill>
                  <a:srgbClr val="FF0000"/>
                </a:solidFill>
              </a:rPr>
              <a:t>Program Manager</a:t>
            </a:r>
          </a:p>
          <a:p>
            <a:pPr marL="285750" indent="-285750">
              <a:buFont typeface="Arial" panose="020B0604020202020204" pitchFamily="34" charset="0"/>
              <a:buChar char="•"/>
            </a:pPr>
            <a:r>
              <a:rPr lang="en-US" b="1" dirty="0">
                <a:solidFill>
                  <a:srgbClr val="FF0000"/>
                </a:solidFill>
              </a:rPr>
              <a:t>Duration</a:t>
            </a:r>
          </a:p>
          <a:p>
            <a:pPr marL="285750" indent="-285750">
              <a:buFont typeface="Arial" panose="020B0604020202020204" pitchFamily="34" charset="0"/>
              <a:buChar char="•"/>
            </a:pPr>
            <a:r>
              <a:rPr lang="en-US" b="1" dirty="0">
                <a:solidFill>
                  <a:srgbClr val="FF0000"/>
                </a:solidFill>
              </a:rPr>
              <a:t>Awarded amount </a:t>
            </a:r>
          </a:p>
          <a:p>
            <a:pPr marL="285750" indent="-285750">
              <a:buFont typeface="Arial" panose="020B0604020202020204" pitchFamily="34" charset="0"/>
              <a:buChar char="•"/>
            </a:pPr>
            <a:r>
              <a:rPr lang="en-US" b="1" dirty="0">
                <a:solidFill>
                  <a:srgbClr val="FF0000"/>
                </a:solidFill>
              </a:rPr>
              <a:t>Co-funded?</a:t>
            </a:r>
          </a:p>
          <a:p>
            <a:pPr marL="285750" indent="-285750">
              <a:buFont typeface="Arial" panose="020B0604020202020204" pitchFamily="34" charset="0"/>
              <a:buChar char="•"/>
            </a:pPr>
            <a:r>
              <a:rPr lang="en-US" b="1" dirty="0">
                <a:solidFill>
                  <a:srgbClr val="FF0000"/>
                </a:solidFill>
              </a:rPr>
              <a:t>Topic area</a:t>
            </a:r>
          </a:p>
        </p:txBody>
      </p:sp>
    </p:spTree>
    <p:extLst>
      <p:ext uri="{BB962C8B-B14F-4D97-AF65-F5344CB8AC3E}">
        <p14:creationId xmlns:p14="http://schemas.microsoft.com/office/powerpoint/2010/main" val="271568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55078C-2C5F-4B38-8E98-54425A6EBCF3}"/>
              </a:ext>
            </a:extLst>
          </p:cNvPr>
          <p:cNvSpPr>
            <a:spLocks noGrp="1"/>
          </p:cNvSpPr>
          <p:nvPr>
            <p:ph type="title"/>
          </p:nvPr>
        </p:nvSpPr>
        <p:spPr>
          <a:xfrm>
            <a:off x="371475" y="1922961"/>
            <a:ext cx="11449050" cy="1325563"/>
          </a:xfrm>
        </p:spPr>
        <p:txBody>
          <a:bodyPr/>
          <a:lstStyle/>
          <a:p>
            <a:pPr algn="ctr"/>
            <a:r>
              <a:rPr lang="en-US" dirty="0"/>
              <a:t>Preparing your Proposal</a:t>
            </a:r>
          </a:p>
        </p:txBody>
      </p:sp>
      <p:sp>
        <p:nvSpPr>
          <p:cNvPr id="4" name="Slide Number Placeholder 3">
            <a:extLst>
              <a:ext uri="{FF2B5EF4-FFF2-40B4-BE49-F238E27FC236}">
                <a16:creationId xmlns:a16="http://schemas.microsoft.com/office/drawing/2014/main" id="{8444C04C-AD88-45E9-B01D-740D2720411A}"/>
              </a:ext>
            </a:extLst>
          </p:cNvPr>
          <p:cNvSpPr>
            <a:spLocks noGrp="1"/>
          </p:cNvSpPr>
          <p:nvPr>
            <p:ph type="sldNum" sz="quarter" idx="4"/>
          </p:nvPr>
        </p:nvSpPr>
        <p:spPr>
          <a:xfrm>
            <a:off x="9220206" y="6356350"/>
            <a:ext cx="2743200" cy="365125"/>
          </a:xfrm>
        </p:spPr>
        <p:txBody>
          <a:bodyPr/>
          <a:lstStyle/>
          <a:p>
            <a:fld id="{8F4BEAD3-91E3-4FFC-B7DC-935959D17485}" type="slidenum">
              <a:rPr lang="en-US" smtClean="0"/>
              <a:pPr/>
              <a:t>39</a:t>
            </a:fld>
            <a:endParaRPr lang="en-US"/>
          </a:p>
        </p:txBody>
      </p:sp>
    </p:spTree>
    <p:extLst>
      <p:ext uri="{BB962C8B-B14F-4D97-AF65-F5344CB8AC3E}">
        <p14:creationId xmlns:p14="http://schemas.microsoft.com/office/powerpoint/2010/main" val="3526927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3860" y="18255"/>
            <a:ext cx="10515600" cy="1325563"/>
          </a:xfrm>
        </p:spPr>
        <p:txBody>
          <a:bodyPr>
            <a:normAutofit/>
          </a:bodyPr>
          <a:lstStyle/>
          <a:p>
            <a:r>
              <a:rPr lang="en-US" dirty="0"/>
              <a:t>The National Science Foundation</a:t>
            </a:r>
          </a:p>
        </p:txBody>
      </p:sp>
      <p:sp>
        <p:nvSpPr>
          <p:cNvPr id="5" name="Content Placeholder 4"/>
          <p:cNvSpPr>
            <a:spLocks noGrp="1"/>
          </p:cNvSpPr>
          <p:nvPr>
            <p:ph idx="1"/>
          </p:nvPr>
        </p:nvSpPr>
        <p:spPr/>
        <p:txBody>
          <a:bodyPr>
            <a:normAutofit/>
          </a:bodyPr>
          <a:lstStyle/>
          <a:p>
            <a:r>
              <a:rPr lang="en-US" dirty="0">
                <a:cs typeface="Arial" pitchFamily="34" charset="0"/>
              </a:rPr>
              <a:t>Is a science funding and management agency</a:t>
            </a:r>
          </a:p>
          <a:p>
            <a:r>
              <a:rPr lang="en-US" dirty="0"/>
              <a:t>Budget of $8.5B in FY21, 2.5% increase over FY20; $8.3 billion in FY20, 2.5% increase over FY19</a:t>
            </a:r>
          </a:p>
          <a:p>
            <a:r>
              <a:rPr lang="en-US" dirty="0">
                <a:cs typeface="Arial" pitchFamily="34" charset="0"/>
              </a:rPr>
              <a:t>Currently about 10,000 new awards per year with an average duration of </a:t>
            </a:r>
            <a:r>
              <a:rPr lang="en-US" dirty="0"/>
              <a:t>2.6</a:t>
            </a:r>
            <a:r>
              <a:rPr lang="en-US" dirty="0">
                <a:cs typeface="Arial" pitchFamily="34" charset="0"/>
              </a:rPr>
              <a:t> years</a:t>
            </a:r>
          </a:p>
        </p:txBody>
      </p:sp>
    </p:spTree>
    <p:extLst>
      <p:ext uri="{BB962C8B-B14F-4D97-AF65-F5344CB8AC3E}">
        <p14:creationId xmlns:p14="http://schemas.microsoft.com/office/powerpoint/2010/main" val="22532946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15336-8BAE-45E7-8E74-893F4C518901}"/>
              </a:ext>
            </a:extLst>
          </p:cNvPr>
          <p:cNvSpPr>
            <a:spLocks noGrp="1"/>
          </p:cNvSpPr>
          <p:nvPr>
            <p:ph type="title"/>
          </p:nvPr>
        </p:nvSpPr>
        <p:spPr>
          <a:xfrm>
            <a:off x="438150" y="124984"/>
            <a:ext cx="10515600" cy="1325563"/>
          </a:xfrm>
        </p:spPr>
        <p:txBody>
          <a:bodyPr/>
          <a:lstStyle/>
          <a:p>
            <a:r>
              <a:rPr lang="en-US" dirty="0"/>
              <a:t>Before you apply… READ!!!</a:t>
            </a:r>
          </a:p>
        </p:txBody>
      </p:sp>
      <p:sp>
        <p:nvSpPr>
          <p:cNvPr id="4" name="Slide Number Placeholder 3">
            <a:extLst>
              <a:ext uri="{FF2B5EF4-FFF2-40B4-BE49-F238E27FC236}">
                <a16:creationId xmlns:a16="http://schemas.microsoft.com/office/drawing/2014/main" id="{984C5A7A-81E5-4C7E-AC3C-F41361E9A7A3}"/>
              </a:ext>
            </a:extLst>
          </p:cNvPr>
          <p:cNvSpPr>
            <a:spLocks noGrp="1"/>
          </p:cNvSpPr>
          <p:nvPr>
            <p:ph type="sldNum" sz="quarter" idx="4"/>
          </p:nvPr>
        </p:nvSpPr>
        <p:spPr>
          <a:xfrm>
            <a:off x="9220206" y="6356350"/>
            <a:ext cx="2743200" cy="365125"/>
          </a:xfrm>
        </p:spPr>
        <p:txBody>
          <a:bodyPr/>
          <a:lstStyle/>
          <a:p>
            <a:fld id="{8F4BEAD3-91E3-4FFC-B7DC-935959D17485}" type="slidenum">
              <a:rPr lang="en-US" smtClean="0"/>
              <a:pPr/>
              <a:t>40</a:t>
            </a:fld>
            <a:endParaRPr lang="en-US"/>
          </a:p>
        </p:txBody>
      </p:sp>
      <p:pic>
        <p:nvPicPr>
          <p:cNvPr id="6" name="Picture 5">
            <a:extLst>
              <a:ext uri="{FF2B5EF4-FFF2-40B4-BE49-F238E27FC236}">
                <a16:creationId xmlns:a16="http://schemas.microsoft.com/office/drawing/2014/main" id="{B8228568-C9C3-4FA9-B1B6-8C3B959A45B5}"/>
              </a:ext>
            </a:extLst>
          </p:cNvPr>
          <p:cNvPicPr>
            <a:picLocks noChangeAspect="1"/>
          </p:cNvPicPr>
          <p:nvPr/>
        </p:nvPicPr>
        <p:blipFill>
          <a:blip r:embed="rId3"/>
          <a:stretch>
            <a:fillRect/>
          </a:stretch>
        </p:blipFill>
        <p:spPr>
          <a:xfrm rot="20890768">
            <a:off x="3155000" y="1416467"/>
            <a:ext cx="3659130" cy="4973962"/>
          </a:xfrm>
          <a:prstGeom prst="rect">
            <a:avLst/>
          </a:prstGeom>
        </p:spPr>
      </p:pic>
      <p:pic>
        <p:nvPicPr>
          <p:cNvPr id="9" name="Picture 8">
            <a:extLst>
              <a:ext uri="{FF2B5EF4-FFF2-40B4-BE49-F238E27FC236}">
                <a16:creationId xmlns:a16="http://schemas.microsoft.com/office/drawing/2014/main" id="{8D0A5FDA-93CE-4DE0-BD64-BFC746EB4B79}"/>
              </a:ext>
            </a:extLst>
          </p:cNvPr>
          <p:cNvPicPr>
            <a:picLocks noChangeAspect="1"/>
          </p:cNvPicPr>
          <p:nvPr/>
        </p:nvPicPr>
        <p:blipFill>
          <a:blip r:embed="rId4"/>
          <a:stretch>
            <a:fillRect/>
          </a:stretch>
        </p:blipFill>
        <p:spPr>
          <a:xfrm rot="879184">
            <a:off x="6691279" y="1501563"/>
            <a:ext cx="3704218" cy="4841670"/>
          </a:xfrm>
          <a:prstGeom prst="rect">
            <a:avLst/>
          </a:prstGeom>
        </p:spPr>
      </p:pic>
    </p:spTree>
    <p:extLst>
      <p:ext uri="{BB962C8B-B14F-4D97-AF65-F5344CB8AC3E}">
        <p14:creationId xmlns:p14="http://schemas.microsoft.com/office/powerpoint/2010/main" val="34386784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CB535-640A-44CF-8917-45251485D29D}"/>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F6D86D85-8A45-4718-A5D8-6347E989857A}"/>
              </a:ext>
            </a:extLst>
          </p:cNvPr>
          <p:cNvSpPr>
            <a:spLocks noGrp="1"/>
          </p:cNvSpPr>
          <p:nvPr>
            <p:ph idx="1"/>
          </p:nvPr>
        </p:nvSpPr>
        <p:spPr>
          <a:xfrm>
            <a:off x="838200" y="1450547"/>
            <a:ext cx="10515600" cy="5145462"/>
          </a:xfrm>
        </p:spPr>
        <p:txBody>
          <a:bodyPr>
            <a:normAutofit lnSpcReduction="10000"/>
          </a:bodyPr>
          <a:lstStyle/>
          <a:p>
            <a:pPr marL="0" indent="0">
              <a:buNone/>
            </a:pPr>
            <a:r>
              <a:rPr lang="en-US" dirty="0"/>
              <a:t>After you have narrowed down to programs that match your area of research and you have read the program page and (solicitation):</a:t>
            </a:r>
          </a:p>
          <a:p>
            <a:pPr marL="0" indent="0">
              <a:buNone/>
            </a:pPr>
            <a:r>
              <a:rPr lang="en-US" dirty="0"/>
              <a:t>If you are unsure regarding whether your work fits a given program, reach out to that Program Director by EMAILING a 1-page summary of your planned research project (IM and BI). Get feedback about project fit with program goals</a:t>
            </a:r>
          </a:p>
          <a:p>
            <a:pPr marL="0" indent="0">
              <a:buNone/>
            </a:pPr>
            <a:endParaRPr lang="en-US" dirty="0"/>
          </a:p>
          <a:p>
            <a:pPr marL="0" indent="0">
              <a:buNone/>
            </a:pPr>
            <a:r>
              <a:rPr lang="en-US" dirty="0"/>
              <a:t>Email ALL relevant programs in a SINGLE email.</a:t>
            </a:r>
          </a:p>
          <a:p>
            <a:pPr marL="0" indent="0">
              <a:buNone/>
            </a:pPr>
            <a:r>
              <a:rPr lang="en-US" dirty="0"/>
              <a:t> Request a phone meeting if the program is a good fit.</a:t>
            </a:r>
          </a:p>
          <a:p>
            <a:pPr lvl="1"/>
            <a:r>
              <a:rPr lang="en-US" dirty="0"/>
              <a:t>Make this request EARLY (well before the deadline/target date)</a:t>
            </a:r>
          </a:p>
          <a:p>
            <a:pPr lvl="1"/>
            <a:r>
              <a:rPr lang="en-US" dirty="0"/>
              <a:t>Follow-up if you have not heard back within 1- week</a:t>
            </a:r>
          </a:p>
          <a:p>
            <a:pPr lvl="1"/>
            <a:r>
              <a:rPr lang="en-US" dirty="0"/>
              <a:t>Ask about other relevant programs and initiatives</a:t>
            </a:r>
          </a:p>
        </p:txBody>
      </p:sp>
      <p:sp>
        <p:nvSpPr>
          <p:cNvPr id="4" name="Slide Number Placeholder 3">
            <a:extLst>
              <a:ext uri="{FF2B5EF4-FFF2-40B4-BE49-F238E27FC236}">
                <a16:creationId xmlns:a16="http://schemas.microsoft.com/office/drawing/2014/main" id="{02A97306-D59F-4973-8835-CB7BEEC1E053}"/>
              </a:ext>
            </a:extLst>
          </p:cNvPr>
          <p:cNvSpPr>
            <a:spLocks noGrp="1"/>
          </p:cNvSpPr>
          <p:nvPr>
            <p:ph type="sldNum" sz="quarter" idx="4"/>
          </p:nvPr>
        </p:nvSpPr>
        <p:spPr/>
        <p:txBody>
          <a:bodyPr/>
          <a:lstStyle/>
          <a:p>
            <a:fld id="{8F4BEAD3-91E3-4FFC-B7DC-935959D17485}" type="slidenum">
              <a:rPr lang="en-US" smtClean="0"/>
              <a:pPr/>
              <a:t>41</a:t>
            </a:fld>
            <a:endParaRPr lang="en-US"/>
          </a:p>
        </p:txBody>
      </p:sp>
    </p:spTree>
    <p:extLst>
      <p:ext uri="{BB962C8B-B14F-4D97-AF65-F5344CB8AC3E}">
        <p14:creationId xmlns:p14="http://schemas.microsoft.com/office/powerpoint/2010/main" val="11137322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65B96-57B8-4373-B03B-2FA8907C8EB7}"/>
              </a:ext>
            </a:extLst>
          </p:cNvPr>
          <p:cNvSpPr>
            <a:spLocks noGrp="1"/>
          </p:cNvSpPr>
          <p:nvPr>
            <p:ph type="title"/>
          </p:nvPr>
        </p:nvSpPr>
        <p:spPr/>
        <p:txBody>
          <a:bodyPr/>
          <a:lstStyle/>
          <a:p>
            <a:pPr algn="ctr"/>
            <a:r>
              <a:rPr lang="en-US" dirty="0"/>
              <a:t>Intellectual Merit: the potential to advance knowledge</a:t>
            </a:r>
          </a:p>
        </p:txBody>
      </p:sp>
      <p:sp>
        <p:nvSpPr>
          <p:cNvPr id="3" name="Content Placeholder 2">
            <a:extLst>
              <a:ext uri="{FF2B5EF4-FFF2-40B4-BE49-F238E27FC236}">
                <a16:creationId xmlns:a16="http://schemas.microsoft.com/office/drawing/2014/main" id="{98D85576-7DA9-46D2-BBA4-651BA4EC9487}"/>
              </a:ext>
            </a:extLst>
          </p:cNvPr>
          <p:cNvSpPr>
            <a:spLocks noGrp="1"/>
          </p:cNvSpPr>
          <p:nvPr>
            <p:ph idx="1"/>
          </p:nvPr>
        </p:nvSpPr>
        <p:spPr/>
        <p:txBody>
          <a:bodyPr/>
          <a:lstStyle/>
          <a:p>
            <a:r>
              <a:rPr lang="en-US" dirty="0"/>
              <a:t>Will the proposed activity advance basic science, knowledge, and understanding within its own field or across different fields?</a:t>
            </a:r>
          </a:p>
          <a:p>
            <a:r>
              <a:rPr lang="en-US" dirty="0"/>
              <a:t>Is the project likely to be successful?</a:t>
            </a:r>
          </a:p>
          <a:p>
            <a:pPr lvl="1"/>
            <a:r>
              <a:rPr lang="en-US" dirty="0"/>
              <a:t>Qualifications of the proposer/ team</a:t>
            </a:r>
          </a:p>
          <a:p>
            <a:pPr lvl="1"/>
            <a:r>
              <a:rPr lang="en-US" dirty="0"/>
              <a:t>Sufficient access to resources</a:t>
            </a:r>
          </a:p>
          <a:p>
            <a:r>
              <a:rPr lang="en-US" dirty="0"/>
              <a:t>To what extent does the proposed activity explore creative and original concepts?</a:t>
            </a:r>
          </a:p>
          <a:p>
            <a:r>
              <a:rPr lang="en-US" dirty="0"/>
              <a:t>How well-conceived and organized is the proposed activity?</a:t>
            </a:r>
          </a:p>
        </p:txBody>
      </p:sp>
      <p:sp>
        <p:nvSpPr>
          <p:cNvPr id="4" name="Slide Number Placeholder 3">
            <a:extLst>
              <a:ext uri="{FF2B5EF4-FFF2-40B4-BE49-F238E27FC236}">
                <a16:creationId xmlns:a16="http://schemas.microsoft.com/office/drawing/2014/main" id="{FD3F77D4-2CC9-40CD-8EF9-062401DE0D93}"/>
              </a:ext>
            </a:extLst>
          </p:cNvPr>
          <p:cNvSpPr>
            <a:spLocks noGrp="1"/>
          </p:cNvSpPr>
          <p:nvPr>
            <p:ph type="sldNum" sz="quarter" idx="4"/>
          </p:nvPr>
        </p:nvSpPr>
        <p:spPr/>
        <p:txBody>
          <a:bodyPr/>
          <a:lstStyle/>
          <a:p>
            <a:fld id="{8F4BEAD3-91E3-4FFC-B7DC-935959D17485}" type="slidenum">
              <a:rPr lang="en-US" smtClean="0"/>
              <a:pPr/>
              <a:t>42</a:t>
            </a:fld>
            <a:endParaRPr lang="en-US"/>
          </a:p>
        </p:txBody>
      </p:sp>
    </p:spTree>
    <p:extLst>
      <p:ext uri="{BB962C8B-B14F-4D97-AF65-F5344CB8AC3E}">
        <p14:creationId xmlns:p14="http://schemas.microsoft.com/office/powerpoint/2010/main" val="31937993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41933-04A1-4C31-BA24-DC3383B590B1}"/>
              </a:ext>
            </a:extLst>
          </p:cNvPr>
          <p:cNvSpPr>
            <a:spLocks noGrp="1"/>
          </p:cNvSpPr>
          <p:nvPr>
            <p:ph type="title"/>
          </p:nvPr>
        </p:nvSpPr>
        <p:spPr/>
        <p:txBody>
          <a:bodyPr>
            <a:normAutofit fontScale="90000"/>
          </a:bodyPr>
          <a:lstStyle/>
          <a:p>
            <a:pPr algn="ctr"/>
            <a:r>
              <a:rPr lang="en-US" dirty="0"/>
              <a:t>Broader Impacts: the potential to benefit society and contribute to the achievement of specific, desired societal outcomes</a:t>
            </a:r>
          </a:p>
        </p:txBody>
      </p:sp>
      <p:sp>
        <p:nvSpPr>
          <p:cNvPr id="3" name="Content Placeholder 2">
            <a:extLst>
              <a:ext uri="{FF2B5EF4-FFF2-40B4-BE49-F238E27FC236}">
                <a16:creationId xmlns:a16="http://schemas.microsoft.com/office/drawing/2014/main" id="{495814A7-4D6B-4E60-BE0B-7CAED4E0BB1F}"/>
              </a:ext>
            </a:extLst>
          </p:cNvPr>
          <p:cNvSpPr>
            <a:spLocks noGrp="1"/>
          </p:cNvSpPr>
          <p:nvPr>
            <p:ph idx="1"/>
          </p:nvPr>
        </p:nvSpPr>
        <p:spPr>
          <a:xfrm>
            <a:off x="913150" y="1827016"/>
            <a:ext cx="10515600" cy="5030984"/>
          </a:xfrm>
        </p:spPr>
        <p:txBody>
          <a:bodyPr>
            <a:normAutofit/>
          </a:bodyPr>
          <a:lstStyle/>
          <a:p>
            <a:r>
              <a:rPr lang="en-US" dirty="0"/>
              <a:t>Demonstrate societal impacts with specificity</a:t>
            </a:r>
          </a:p>
          <a:p>
            <a:r>
              <a:rPr lang="en-US" dirty="0"/>
              <a:t>Disseminate results broadly to enhance scientific and technological understanding </a:t>
            </a:r>
          </a:p>
          <a:p>
            <a:r>
              <a:rPr lang="en-US" dirty="0"/>
              <a:t>Make data/findings available to others, where applicable/appropriate (public access)</a:t>
            </a:r>
          </a:p>
          <a:p>
            <a:r>
              <a:rPr lang="en-US" dirty="0"/>
              <a:t>Enhance the infrastructure for research and education, such as facilities, instrumentation, networks and partnerships</a:t>
            </a:r>
          </a:p>
          <a:p>
            <a:r>
              <a:rPr lang="en-US" dirty="0"/>
              <a:t>Broaden the participation of underrepresented groups (e.g., gender, ethnicity, disability, geographic, etc.) </a:t>
            </a:r>
          </a:p>
          <a:p>
            <a:r>
              <a:rPr lang="en-US" dirty="0"/>
              <a:t>Promote teaching, training and learning		ETC!</a:t>
            </a:r>
          </a:p>
          <a:p>
            <a:endParaRPr lang="en-US" dirty="0"/>
          </a:p>
        </p:txBody>
      </p:sp>
      <p:sp>
        <p:nvSpPr>
          <p:cNvPr id="4" name="Slide Number Placeholder 3">
            <a:extLst>
              <a:ext uri="{FF2B5EF4-FFF2-40B4-BE49-F238E27FC236}">
                <a16:creationId xmlns:a16="http://schemas.microsoft.com/office/drawing/2014/main" id="{F87B4C4B-4309-4DAF-BC52-2A7010B5C143}"/>
              </a:ext>
            </a:extLst>
          </p:cNvPr>
          <p:cNvSpPr>
            <a:spLocks noGrp="1"/>
          </p:cNvSpPr>
          <p:nvPr>
            <p:ph type="sldNum" sz="quarter" idx="4"/>
          </p:nvPr>
        </p:nvSpPr>
        <p:spPr/>
        <p:txBody>
          <a:bodyPr/>
          <a:lstStyle/>
          <a:p>
            <a:fld id="{8F4BEAD3-91E3-4FFC-B7DC-935959D17485}" type="slidenum">
              <a:rPr lang="en-US" smtClean="0"/>
              <a:pPr/>
              <a:t>43</a:t>
            </a:fld>
            <a:endParaRPr lang="en-US"/>
          </a:p>
        </p:txBody>
      </p:sp>
    </p:spTree>
    <p:extLst>
      <p:ext uri="{BB962C8B-B14F-4D97-AF65-F5344CB8AC3E}">
        <p14:creationId xmlns:p14="http://schemas.microsoft.com/office/powerpoint/2010/main" val="24379537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5C9B3-FC62-4605-A22F-1135EA7E5EE5}"/>
              </a:ext>
            </a:extLst>
          </p:cNvPr>
          <p:cNvSpPr>
            <a:spLocks noGrp="1"/>
          </p:cNvSpPr>
          <p:nvPr>
            <p:ph type="title"/>
          </p:nvPr>
        </p:nvSpPr>
        <p:spPr/>
        <p:txBody>
          <a:bodyPr/>
          <a:lstStyle/>
          <a:p>
            <a:r>
              <a:rPr lang="en-US" dirty="0"/>
              <a:t>Starting a Grant Submission: Your University Submits the Grant Proposal, Not You!</a:t>
            </a:r>
          </a:p>
        </p:txBody>
      </p:sp>
      <p:sp>
        <p:nvSpPr>
          <p:cNvPr id="3" name="Content Placeholder 2">
            <a:extLst>
              <a:ext uri="{FF2B5EF4-FFF2-40B4-BE49-F238E27FC236}">
                <a16:creationId xmlns:a16="http://schemas.microsoft.com/office/drawing/2014/main" id="{1BF90826-932D-460D-9ECC-896A1BFFB61A}"/>
              </a:ext>
            </a:extLst>
          </p:cNvPr>
          <p:cNvSpPr>
            <a:spLocks noGrp="1"/>
          </p:cNvSpPr>
          <p:nvPr>
            <p:ph idx="1"/>
          </p:nvPr>
        </p:nvSpPr>
        <p:spPr/>
        <p:txBody>
          <a:bodyPr/>
          <a:lstStyle/>
          <a:p>
            <a:r>
              <a:rPr lang="en-US" spc="-125" dirty="0">
                <a:cs typeface="Calibri"/>
              </a:rPr>
              <a:t>Start your budget and figure out the direct costs on the activities that you have planned.  </a:t>
            </a:r>
          </a:p>
          <a:p>
            <a:r>
              <a:rPr lang="en-US" spc="-125" dirty="0">
                <a:cs typeface="Calibri"/>
              </a:rPr>
              <a:t>Email your Sponsored Research Office</a:t>
            </a:r>
          </a:p>
          <a:p>
            <a:pPr marL="1030605" marR="5080" lvl="1" indent="-561340"/>
            <a:r>
              <a:rPr lang="en-US" spc="-125" dirty="0">
                <a:cs typeface="Calibri"/>
              </a:rPr>
              <a:t>Get a Fastlane ID and log in and start on shorter, but required documents</a:t>
            </a:r>
          </a:p>
          <a:p>
            <a:pPr marL="1030605" marR="5080" lvl="1" indent="-561340"/>
            <a:r>
              <a:rPr lang="en-US" spc="-125" dirty="0">
                <a:cs typeface="Calibri"/>
              </a:rPr>
              <a:t>Bring your budget draft to make sure that all necessary costs are included in calculations.</a:t>
            </a:r>
          </a:p>
          <a:p>
            <a:pPr marL="1030605" marR="5080" lvl="1" indent="-561340"/>
            <a:r>
              <a:rPr lang="en-US" spc="-125" dirty="0">
                <a:cs typeface="Calibri"/>
              </a:rPr>
              <a:t>Find out what your campus requires for routing timelines and internal approvals are needed. Many campuses require grants to be signed off before the actual grant deadline. Plan for this time.</a:t>
            </a:r>
          </a:p>
          <a:p>
            <a:r>
              <a:rPr lang="en-US" dirty="0"/>
              <a:t>Be nice to your SRO</a:t>
            </a:r>
          </a:p>
        </p:txBody>
      </p:sp>
      <p:sp>
        <p:nvSpPr>
          <p:cNvPr id="4" name="Slide Number Placeholder 3">
            <a:extLst>
              <a:ext uri="{FF2B5EF4-FFF2-40B4-BE49-F238E27FC236}">
                <a16:creationId xmlns:a16="http://schemas.microsoft.com/office/drawing/2014/main" id="{C139E365-A675-453A-8F83-65DCAEDBF7DE}"/>
              </a:ext>
            </a:extLst>
          </p:cNvPr>
          <p:cNvSpPr>
            <a:spLocks noGrp="1"/>
          </p:cNvSpPr>
          <p:nvPr>
            <p:ph type="sldNum" sz="quarter" idx="4"/>
          </p:nvPr>
        </p:nvSpPr>
        <p:spPr/>
        <p:txBody>
          <a:bodyPr/>
          <a:lstStyle/>
          <a:p>
            <a:fld id="{8F4BEAD3-91E3-4FFC-B7DC-935959D17485}" type="slidenum">
              <a:rPr lang="en-US" smtClean="0"/>
              <a:pPr/>
              <a:t>44</a:t>
            </a:fld>
            <a:endParaRPr lang="en-US"/>
          </a:p>
        </p:txBody>
      </p:sp>
    </p:spTree>
    <p:extLst>
      <p:ext uri="{BB962C8B-B14F-4D97-AF65-F5344CB8AC3E}">
        <p14:creationId xmlns:p14="http://schemas.microsoft.com/office/powerpoint/2010/main" val="21840865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338C9-8DAB-4958-9417-48E7B6F23B0F}"/>
              </a:ext>
            </a:extLst>
          </p:cNvPr>
          <p:cNvSpPr>
            <a:spLocks noGrp="1"/>
          </p:cNvSpPr>
          <p:nvPr>
            <p:ph type="title"/>
          </p:nvPr>
        </p:nvSpPr>
        <p:spPr/>
        <p:txBody>
          <a:bodyPr/>
          <a:lstStyle/>
          <a:p>
            <a:r>
              <a:rPr lang="en-US" dirty="0"/>
              <a:t>Common Pitfalls to Avoid</a:t>
            </a:r>
          </a:p>
        </p:txBody>
      </p:sp>
      <p:sp>
        <p:nvSpPr>
          <p:cNvPr id="3" name="Content Placeholder 2">
            <a:extLst>
              <a:ext uri="{FF2B5EF4-FFF2-40B4-BE49-F238E27FC236}">
                <a16:creationId xmlns:a16="http://schemas.microsoft.com/office/drawing/2014/main" id="{FCA5617F-B5BB-4CC6-A0BA-9EEB4C500E2A}"/>
              </a:ext>
            </a:extLst>
          </p:cNvPr>
          <p:cNvSpPr>
            <a:spLocks noGrp="1"/>
          </p:cNvSpPr>
          <p:nvPr>
            <p:ph idx="1"/>
          </p:nvPr>
        </p:nvSpPr>
        <p:spPr>
          <a:xfrm>
            <a:off x="838200" y="1450547"/>
            <a:ext cx="10515600" cy="4726416"/>
          </a:xfrm>
        </p:spPr>
        <p:txBody>
          <a:bodyPr>
            <a:normAutofit fontScale="77500" lnSpcReduction="20000"/>
          </a:bodyPr>
          <a:lstStyle/>
          <a:p>
            <a:pPr marL="457200" indent="-457200"/>
            <a:r>
              <a:rPr lang="en-US" dirty="0">
                <a:latin typeface="Arial" panose="020B0604020202020204" pitchFamily="34" charset="0"/>
                <a:cs typeface="Arial" panose="020B0604020202020204" pitchFamily="34" charset="0"/>
              </a:rPr>
              <a:t>Overlooking key aspects of the program announcement/description and requirements</a:t>
            </a:r>
          </a:p>
          <a:p>
            <a:endParaRPr lang="en-US" dirty="0">
              <a:latin typeface="Arial" panose="020B0604020202020204" pitchFamily="34" charset="0"/>
              <a:cs typeface="Arial" panose="020B0604020202020204" pitchFamily="34" charset="0"/>
            </a:endParaRPr>
          </a:p>
          <a:p>
            <a:pPr marL="457200" indent="-457200"/>
            <a:r>
              <a:rPr lang="en-US" dirty="0">
                <a:latin typeface="Arial" panose="020B0604020202020204" pitchFamily="34" charset="0"/>
                <a:cs typeface="Arial" panose="020B0604020202020204" pitchFamily="34" charset="0"/>
              </a:rPr>
              <a:t>Lacking specificity about methods and/ or predictions, as appropriate</a:t>
            </a:r>
          </a:p>
          <a:p>
            <a:endParaRPr lang="en-US" dirty="0">
              <a:latin typeface="Arial" panose="020B0604020202020204" pitchFamily="34" charset="0"/>
              <a:cs typeface="Arial" panose="020B0604020202020204" pitchFamily="34" charset="0"/>
            </a:endParaRPr>
          </a:p>
          <a:p>
            <a:pPr marL="457200" indent="-457200"/>
            <a:r>
              <a:rPr lang="en-US" dirty="0">
                <a:latin typeface="Arial" panose="020B0604020202020204" pitchFamily="34" charset="0"/>
                <a:cs typeface="Arial" panose="020B0604020202020204" pitchFamily="34" charset="0"/>
              </a:rPr>
              <a:t>Underdeveloped or vague data analysis plan; failure to craft the 15 pages</a:t>
            </a:r>
          </a:p>
          <a:p>
            <a:endParaRPr lang="en-US" dirty="0">
              <a:latin typeface="Arial" panose="020B0604020202020204" pitchFamily="34" charset="0"/>
              <a:cs typeface="Arial" panose="020B0604020202020204" pitchFamily="34" charset="0"/>
            </a:endParaRPr>
          </a:p>
          <a:p>
            <a:pPr marL="457200" indent="-457200"/>
            <a:r>
              <a:rPr lang="en-US" dirty="0">
                <a:latin typeface="Arial" panose="020B0604020202020204" pitchFamily="34" charset="0"/>
                <a:cs typeface="Arial" panose="020B0604020202020204" pitchFamily="34" charset="0"/>
              </a:rPr>
              <a:t>Disconnect between framing/ motivation and proposed activity</a:t>
            </a:r>
          </a:p>
          <a:p>
            <a:endParaRPr lang="en-US" dirty="0">
              <a:latin typeface="Arial" panose="020B0604020202020204" pitchFamily="34" charset="0"/>
              <a:cs typeface="Arial" panose="020B0604020202020204" pitchFamily="34" charset="0"/>
            </a:endParaRPr>
          </a:p>
          <a:p>
            <a:pPr marL="457200" indent="-457200"/>
            <a:r>
              <a:rPr lang="en-US" dirty="0">
                <a:latin typeface="Arial" panose="020B0604020202020204" pitchFamily="34" charset="0"/>
                <a:cs typeface="Arial" panose="020B0604020202020204" pitchFamily="34" charset="0"/>
              </a:rPr>
              <a:t>Failing to establish feasibility; importance of pilot data</a:t>
            </a:r>
          </a:p>
          <a:p>
            <a:endParaRPr lang="en-US" dirty="0">
              <a:latin typeface="Arial" panose="020B0604020202020204" pitchFamily="34" charset="0"/>
              <a:cs typeface="Arial" panose="020B0604020202020204" pitchFamily="34" charset="0"/>
            </a:endParaRPr>
          </a:p>
          <a:p>
            <a:pPr marL="457200" indent="-457200"/>
            <a:r>
              <a:rPr lang="en-US" dirty="0">
                <a:latin typeface="Arial" panose="020B0604020202020204" pitchFamily="34" charset="0"/>
                <a:cs typeface="Arial" panose="020B0604020202020204" pitchFamily="34" charset="0"/>
              </a:rPr>
              <a:t>Not tailoring your proposal to the appropriate audience (disciplinary vs. multidisciplinary panel)</a:t>
            </a:r>
          </a:p>
          <a:p>
            <a:endParaRPr lang="en-US" dirty="0"/>
          </a:p>
        </p:txBody>
      </p:sp>
      <p:sp>
        <p:nvSpPr>
          <p:cNvPr id="4" name="Slide Number Placeholder 3">
            <a:extLst>
              <a:ext uri="{FF2B5EF4-FFF2-40B4-BE49-F238E27FC236}">
                <a16:creationId xmlns:a16="http://schemas.microsoft.com/office/drawing/2014/main" id="{E1025113-6A65-4298-B2CF-34AA03441AF1}"/>
              </a:ext>
            </a:extLst>
          </p:cNvPr>
          <p:cNvSpPr>
            <a:spLocks noGrp="1"/>
          </p:cNvSpPr>
          <p:nvPr>
            <p:ph type="sldNum" sz="quarter" idx="4"/>
          </p:nvPr>
        </p:nvSpPr>
        <p:spPr/>
        <p:txBody>
          <a:bodyPr/>
          <a:lstStyle/>
          <a:p>
            <a:fld id="{8F4BEAD3-91E3-4FFC-B7DC-935959D17485}" type="slidenum">
              <a:rPr lang="en-US" smtClean="0"/>
              <a:pPr/>
              <a:t>45</a:t>
            </a:fld>
            <a:endParaRPr lang="en-US"/>
          </a:p>
        </p:txBody>
      </p:sp>
    </p:spTree>
    <p:extLst>
      <p:ext uri="{BB962C8B-B14F-4D97-AF65-F5344CB8AC3E}">
        <p14:creationId xmlns:p14="http://schemas.microsoft.com/office/powerpoint/2010/main" val="26751120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9F955-DF29-492F-AE40-EF1E73698359}"/>
              </a:ext>
            </a:extLst>
          </p:cNvPr>
          <p:cNvSpPr>
            <a:spLocks noGrp="1"/>
          </p:cNvSpPr>
          <p:nvPr>
            <p:ph type="title"/>
          </p:nvPr>
        </p:nvSpPr>
        <p:spPr>
          <a:xfrm>
            <a:off x="648929" y="629266"/>
            <a:ext cx="5362988" cy="1676603"/>
          </a:xfrm>
        </p:spPr>
        <p:txBody>
          <a:bodyPr>
            <a:normAutofit/>
          </a:bodyPr>
          <a:lstStyle/>
          <a:p>
            <a:r>
              <a:rPr lang="en-US" dirty="0"/>
              <a:t>Common Myths</a:t>
            </a:r>
          </a:p>
        </p:txBody>
      </p:sp>
      <p:sp>
        <p:nvSpPr>
          <p:cNvPr id="3" name="Content Placeholder 2">
            <a:extLst>
              <a:ext uri="{FF2B5EF4-FFF2-40B4-BE49-F238E27FC236}">
                <a16:creationId xmlns:a16="http://schemas.microsoft.com/office/drawing/2014/main" id="{6E0F4265-1A85-4A79-A1AE-D53911D3479D}"/>
              </a:ext>
            </a:extLst>
          </p:cNvPr>
          <p:cNvSpPr>
            <a:spLocks noGrp="1"/>
          </p:cNvSpPr>
          <p:nvPr>
            <p:ph idx="1"/>
          </p:nvPr>
        </p:nvSpPr>
        <p:spPr>
          <a:xfrm>
            <a:off x="648930" y="2438400"/>
            <a:ext cx="6477083" cy="3785419"/>
          </a:xfrm>
        </p:spPr>
        <p:txBody>
          <a:bodyPr>
            <a:normAutofit/>
          </a:bodyPr>
          <a:lstStyle/>
          <a:p>
            <a:r>
              <a:rPr lang="en-US" sz="2400" dirty="0"/>
              <a:t>NSF only funds scholars at elite institutions</a:t>
            </a:r>
          </a:p>
          <a:p>
            <a:r>
              <a:rPr lang="en-US" sz="2400" dirty="0"/>
              <a:t>NSF only funds “famous” academics</a:t>
            </a:r>
          </a:p>
          <a:p>
            <a:r>
              <a:rPr lang="en-US" sz="2400" dirty="0"/>
              <a:t>Once declined, always declined</a:t>
            </a:r>
          </a:p>
          <a:p>
            <a:r>
              <a:rPr lang="en-US" sz="2400" dirty="0"/>
              <a:t>Advisory committees make funding decisions </a:t>
            </a:r>
          </a:p>
        </p:txBody>
      </p:sp>
      <p:pic>
        <p:nvPicPr>
          <p:cNvPr id="7" name="Picture 6" descr="A close up of a logo&#10;&#10;Description generated with very high confidence">
            <a:extLst>
              <a:ext uri="{FF2B5EF4-FFF2-40B4-BE49-F238E27FC236}">
                <a16:creationId xmlns:a16="http://schemas.microsoft.com/office/drawing/2014/main" id="{C4AA1B66-4E58-4C76-B582-71B8EAD8DDC4}"/>
              </a:ext>
            </a:extLst>
          </p:cNvPr>
          <p:cNvPicPr>
            <a:picLocks noChangeAspect="1"/>
          </p:cNvPicPr>
          <p:nvPr/>
        </p:nvPicPr>
        <p:blipFill rotWithShape="1">
          <a:blip r:embed="rId2"/>
          <a:srcRect r="17545" b="-1"/>
          <a:stretch/>
        </p:blipFill>
        <p:spPr>
          <a:xfrm>
            <a:off x="7891605" y="10"/>
            <a:ext cx="4300394" cy="6857990"/>
          </a:xfrm>
          <a:prstGeom prst="rect">
            <a:avLst/>
          </a:prstGeom>
          <a:effectLst/>
        </p:spPr>
      </p:pic>
      <p:sp>
        <p:nvSpPr>
          <p:cNvPr id="4" name="Slide Number Placeholder 3">
            <a:extLst>
              <a:ext uri="{FF2B5EF4-FFF2-40B4-BE49-F238E27FC236}">
                <a16:creationId xmlns:a16="http://schemas.microsoft.com/office/drawing/2014/main" id="{38A119E1-EA29-408A-AF82-E03F7D8AD50C}"/>
              </a:ext>
            </a:extLst>
          </p:cNvPr>
          <p:cNvSpPr>
            <a:spLocks noGrp="1"/>
          </p:cNvSpPr>
          <p:nvPr>
            <p:ph type="sldNum" sz="quarter" idx="4"/>
          </p:nvPr>
        </p:nvSpPr>
        <p:spPr>
          <a:xfrm>
            <a:off x="10853928" y="6356350"/>
            <a:ext cx="685800" cy="365125"/>
          </a:xfrm>
        </p:spPr>
        <p:txBody>
          <a:bodyPr>
            <a:normAutofit/>
          </a:bodyPr>
          <a:lstStyle/>
          <a:p>
            <a:pPr algn="l">
              <a:lnSpc>
                <a:spcPct val="90000"/>
              </a:lnSpc>
              <a:spcAft>
                <a:spcPts val="600"/>
              </a:spcAft>
            </a:pPr>
            <a:fld id="{8F4BEAD3-91E3-4FFC-B7DC-935959D17485}" type="slidenum">
              <a:rPr lang="en-US">
                <a:solidFill>
                  <a:srgbClr val="FFFFFF"/>
                </a:solidFill>
              </a:rPr>
              <a:pPr algn="l">
                <a:lnSpc>
                  <a:spcPct val="90000"/>
                </a:lnSpc>
                <a:spcAft>
                  <a:spcPts val="600"/>
                </a:spcAft>
              </a:pPr>
              <a:t>46</a:t>
            </a:fld>
            <a:endParaRPr lang="en-US">
              <a:solidFill>
                <a:srgbClr val="FFFFFF"/>
              </a:solidFill>
            </a:endParaRPr>
          </a:p>
        </p:txBody>
      </p:sp>
    </p:spTree>
    <p:extLst>
      <p:ext uri="{BB962C8B-B14F-4D97-AF65-F5344CB8AC3E}">
        <p14:creationId xmlns:p14="http://schemas.microsoft.com/office/powerpoint/2010/main" val="2469642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86801-F7C0-4C55-AFA8-4F0F14114D16}"/>
              </a:ext>
            </a:extLst>
          </p:cNvPr>
          <p:cNvSpPr>
            <a:spLocks noGrp="1"/>
          </p:cNvSpPr>
          <p:nvPr>
            <p:ph type="title"/>
          </p:nvPr>
        </p:nvSpPr>
        <p:spPr/>
        <p:txBody>
          <a:bodyPr/>
          <a:lstStyle/>
          <a:p>
            <a:r>
              <a:rPr lang="en-US" dirty="0"/>
              <a:t>Your Proposal is Declined. What now?</a:t>
            </a:r>
          </a:p>
        </p:txBody>
      </p:sp>
      <p:sp>
        <p:nvSpPr>
          <p:cNvPr id="3" name="Content Placeholder 2">
            <a:extLst>
              <a:ext uri="{FF2B5EF4-FFF2-40B4-BE49-F238E27FC236}">
                <a16:creationId xmlns:a16="http://schemas.microsoft.com/office/drawing/2014/main" id="{1170C5F8-315C-4002-A8A2-D30E9865EDD2}"/>
              </a:ext>
            </a:extLst>
          </p:cNvPr>
          <p:cNvSpPr>
            <a:spLocks noGrp="1"/>
          </p:cNvSpPr>
          <p:nvPr>
            <p:ph idx="1"/>
          </p:nvPr>
        </p:nvSpPr>
        <p:spPr/>
        <p:txBody>
          <a:bodyPr/>
          <a:lstStyle/>
          <a:p>
            <a:r>
              <a:rPr lang="en-US" dirty="0"/>
              <a:t>Develop a thick skin.</a:t>
            </a:r>
          </a:p>
          <a:p>
            <a:r>
              <a:rPr lang="en-US" dirty="0"/>
              <a:t>Take time to digest the reviews and then get back up and plan to resubmit if you can address weaknesses noted in the reviews</a:t>
            </a:r>
          </a:p>
          <a:p>
            <a:pPr lvl="1"/>
            <a:r>
              <a:rPr lang="en-US" dirty="0"/>
              <a:t>Persistence can pay off!</a:t>
            </a:r>
          </a:p>
          <a:p>
            <a:r>
              <a:rPr lang="en-US" dirty="0"/>
              <a:t>Carefully consider how you will address all weaknesses (you don’t get extra space) or whether you need to reformulate the project</a:t>
            </a:r>
          </a:p>
          <a:p>
            <a:r>
              <a:rPr lang="en-US" dirty="0"/>
              <a:t>Schedule a time to talk to the program director (after you have had time to digest the reviews) to discuss the appropriateness and plans for resubmission </a:t>
            </a:r>
          </a:p>
          <a:p>
            <a:endParaRPr lang="en-US" dirty="0"/>
          </a:p>
        </p:txBody>
      </p:sp>
      <p:sp>
        <p:nvSpPr>
          <p:cNvPr id="4" name="Slide Number Placeholder 3">
            <a:extLst>
              <a:ext uri="{FF2B5EF4-FFF2-40B4-BE49-F238E27FC236}">
                <a16:creationId xmlns:a16="http://schemas.microsoft.com/office/drawing/2014/main" id="{7D69FA13-56AC-46AC-A0ED-745A97F8A76D}"/>
              </a:ext>
            </a:extLst>
          </p:cNvPr>
          <p:cNvSpPr>
            <a:spLocks noGrp="1"/>
          </p:cNvSpPr>
          <p:nvPr>
            <p:ph type="sldNum" sz="quarter" idx="4"/>
          </p:nvPr>
        </p:nvSpPr>
        <p:spPr/>
        <p:txBody>
          <a:bodyPr/>
          <a:lstStyle/>
          <a:p>
            <a:fld id="{8F4BEAD3-91E3-4FFC-B7DC-935959D17485}" type="slidenum">
              <a:rPr lang="en-US" smtClean="0"/>
              <a:pPr/>
              <a:t>47</a:t>
            </a:fld>
            <a:endParaRPr lang="en-US"/>
          </a:p>
        </p:txBody>
      </p:sp>
    </p:spTree>
    <p:extLst>
      <p:ext uri="{BB962C8B-B14F-4D97-AF65-F5344CB8AC3E}">
        <p14:creationId xmlns:p14="http://schemas.microsoft.com/office/powerpoint/2010/main" val="25583412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bluewaveq.jpg"/>
          <p:cNvPicPr>
            <a:picLocks noChangeAspect="1"/>
          </p:cNvPicPr>
          <p:nvPr/>
        </p:nvPicPr>
        <p:blipFill>
          <a:blip r:embed="rId2" cstate="print"/>
          <a:stretch>
            <a:fillRect/>
          </a:stretch>
        </p:blipFill>
        <p:spPr>
          <a:xfrm>
            <a:off x="0" y="0"/>
            <a:ext cx="12192000" cy="6858000"/>
          </a:xfrm>
          <a:prstGeom prst="rect">
            <a:avLst/>
          </a:prstGeom>
        </p:spPr>
      </p:pic>
      <p:sp>
        <p:nvSpPr>
          <p:cNvPr id="6" name="Title 5"/>
          <p:cNvSpPr>
            <a:spLocks noGrp="1"/>
          </p:cNvSpPr>
          <p:nvPr>
            <p:ph type="ctrTitle"/>
          </p:nvPr>
        </p:nvSpPr>
        <p:spPr>
          <a:xfrm>
            <a:off x="2209800" y="968375"/>
            <a:ext cx="7772400" cy="2079625"/>
          </a:xfrm>
        </p:spPr>
        <p:txBody>
          <a:bodyPr>
            <a:noAutofit/>
          </a:bodyPr>
          <a:lstStyle/>
          <a:p>
            <a:pPr lvl="0" algn="ctr">
              <a:defRPr/>
            </a:pPr>
            <a:r>
              <a:rPr lang="en-US" sz="4000" dirty="0">
                <a:solidFill>
                  <a:schemeClr val="bg1"/>
                </a:solidFill>
                <a:effectLst>
                  <a:outerShdw blurRad="38100" dist="38100" dir="2700000" algn="tl">
                    <a:srgbClr val="000000">
                      <a:alpha val="43137"/>
                    </a:srgbClr>
                  </a:outerShdw>
                </a:effectLst>
                <a:latin typeface="Garamond" pitchFamily="18" charset="0"/>
              </a:rPr>
              <a:t> </a:t>
            </a:r>
            <a:br>
              <a:rPr lang="en-US" sz="4000" dirty="0">
                <a:solidFill>
                  <a:schemeClr val="bg1"/>
                </a:solidFill>
                <a:effectLst>
                  <a:outerShdw blurRad="38100" dist="38100" dir="2700000" algn="tl">
                    <a:srgbClr val="000000">
                      <a:alpha val="43137"/>
                    </a:srgbClr>
                  </a:outerShdw>
                </a:effectLst>
                <a:latin typeface="Garamond" pitchFamily="18" charset="0"/>
              </a:rPr>
            </a:br>
            <a:r>
              <a:rPr lang="en-US" sz="4000" dirty="0">
                <a:solidFill>
                  <a:schemeClr val="bg1"/>
                </a:solidFill>
                <a:effectLst>
                  <a:outerShdw blurRad="38100" dist="38100" dir="2700000" algn="tl">
                    <a:srgbClr val="000000">
                      <a:alpha val="43137"/>
                    </a:srgbClr>
                  </a:outerShdw>
                </a:effectLst>
                <a:latin typeface="Garamond" pitchFamily="18" charset="0"/>
              </a:rPr>
              <a:t>Beyond the Standard Grant:</a:t>
            </a:r>
            <a:br>
              <a:rPr lang="en-US" sz="4000" dirty="0">
                <a:solidFill>
                  <a:schemeClr val="bg1"/>
                </a:solidFill>
                <a:effectLst>
                  <a:outerShdw blurRad="38100" dist="38100" dir="2700000" algn="tl">
                    <a:srgbClr val="000000">
                      <a:alpha val="43137"/>
                    </a:srgbClr>
                  </a:outerShdw>
                </a:effectLst>
                <a:latin typeface="Garamond" pitchFamily="18" charset="0"/>
              </a:rPr>
            </a:br>
            <a:r>
              <a:rPr lang="en-US" sz="4000" dirty="0">
                <a:solidFill>
                  <a:schemeClr val="bg1"/>
                </a:solidFill>
                <a:effectLst>
                  <a:outerShdw blurRad="38100" dist="38100" dir="2700000" algn="tl">
                    <a:srgbClr val="000000">
                      <a:alpha val="43137"/>
                    </a:srgbClr>
                  </a:outerShdw>
                </a:effectLst>
                <a:latin typeface="Garamond" pitchFamily="18" charset="0"/>
              </a:rPr>
              <a:t>NSF’s Cross-Disciplinary Programs</a:t>
            </a:r>
          </a:p>
        </p:txBody>
      </p:sp>
      <p:sp>
        <p:nvSpPr>
          <p:cNvPr id="7" name="Subtitle 6"/>
          <p:cNvSpPr>
            <a:spLocks noGrp="1"/>
          </p:cNvSpPr>
          <p:nvPr>
            <p:ph type="subTitle" idx="1"/>
          </p:nvPr>
        </p:nvSpPr>
        <p:spPr>
          <a:xfrm>
            <a:off x="1600200" y="3276601"/>
            <a:ext cx="8991600" cy="2435225"/>
          </a:xfrm>
        </p:spPr>
        <p:txBody>
          <a:bodyPr>
            <a:normAutofit/>
          </a:bodyPr>
          <a:lstStyle/>
          <a:p>
            <a:pPr>
              <a:spcBef>
                <a:spcPts val="0"/>
              </a:spcBef>
            </a:pPr>
            <a:r>
              <a:rPr lang="en-US" sz="2800" b="1" dirty="0">
                <a:solidFill>
                  <a:srgbClr val="FFCC00"/>
                </a:solidFill>
                <a:latin typeface="Garamond" pitchFamily="18" charset="0"/>
              </a:rPr>
              <a:t>Considerable Funds Located in these Programs</a:t>
            </a:r>
          </a:p>
        </p:txBody>
      </p:sp>
      <p:pic>
        <p:nvPicPr>
          <p:cNvPr id="8" name="Picture 6" descr="G:\Apodaca Work Current\NSF logo\NEW NSF Logo Design\Final\BitmapLogo_NOLayers_F.png"/>
          <p:cNvPicPr>
            <a:picLocks noChangeAspect="1" noChangeArrowheads="1"/>
          </p:cNvPicPr>
          <p:nvPr/>
        </p:nvPicPr>
        <p:blipFill>
          <a:blip r:embed="rId3" cstate="print"/>
          <a:srcRect/>
          <a:stretch>
            <a:fillRect/>
          </a:stretch>
        </p:blipFill>
        <p:spPr bwMode="auto">
          <a:xfrm>
            <a:off x="5621338" y="5750972"/>
            <a:ext cx="949325" cy="954628"/>
          </a:xfrm>
          <a:prstGeom prst="rect">
            <a:avLst/>
          </a:prstGeom>
          <a:noFill/>
          <a:ln w="9525">
            <a:noFill/>
            <a:miter lim="800000"/>
            <a:headEnd/>
            <a:tailEnd/>
          </a:ln>
        </p:spPr>
      </p:pic>
      <p:sp>
        <p:nvSpPr>
          <p:cNvPr id="9" name="Subtitle 2"/>
          <p:cNvSpPr txBox="1">
            <a:spLocks/>
          </p:cNvSpPr>
          <p:nvPr/>
        </p:nvSpPr>
        <p:spPr>
          <a:xfrm>
            <a:off x="7543800" y="5334000"/>
            <a:ext cx="3048000" cy="1371600"/>
          </a:xfrm>
          <a:prstGeom prst="rect">
            <a:avLst/>
          </a:prstGeom>
        </p:spPr>
        <p:txBody>
          <a:bodyPr vert="horz" lIns="91440" tIns="45720" rIns="91440" bIns="45720" rtlCol="0">
            <a:noAutofit/>
          </a:bodyPr>
          <a:lstStyle/>
          <a:p>
            <a:pPr marL="342900" indent="-342900" algn="ctr">
              <a:spcBef>
                <a:spcPct val="20000"/>
              </a:spcBef>
              <a:defRPr/>
            </a:pPr>
            <a:endParaRPr lang="en-US" sz="2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2373266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A93B35-FEE3-451F-9FE7-B626D3E72FB0}"/>
              </a:ext>
            </a:extLst>
          </p:cNvPr>
          <p:cNvPicPr>
            <a:picLocks noChangeAspect="1"/>
          </p:cNvPicPr>
          <p:nvPr/>
        </p:nvPicPr>
        <p:blipFill>
          <a:blip r:embed="rId3"/>
          <a:stretch>
            <a:fillRect/>
          </a:stretch>
        </p:blipFill>
        <p:spPr>
          <a:xfrm>
            <a:off x="0" y="-30188"/>
            <a:ext cx="12192000" cy="6918374"/>
          </a:xfrm>
          <a:prstGeom prst="rect">
            <a:avLst/>
          </a:prstGeom>
        </p:spPr>
      </p:pic>
    </p:spTree>
    <p:extLst>
      <p:ext uri="{BB962C8B-B14F-4D97-AF65-F5344CB8AC3E}">
        <p14:creationId xmlns:p14="http://schemas.microsoft.com/office/powerpoint/2010/main" val="364087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639A7-D640-434C-81B2-06E81C6FF792}"/>
              </a:ext>
            </a:extLst>
          </p:cNvPr>
          <p:cNvSpPr>
            <a:spLocks noGrp="1"/>
          </p:cNvSpPr>
          <p:nvPr>
            <p:ph type="title"/>
          </p:nvPr>
        </p:nvSpPr>
        <p:spPr/>
        <p:txBody>
          <a:bodyPr/>
          <a:lstStyle/>
          <a:p>
            <a:r>
              <a:rPr lang="en-US" dirty="0"/>
              <a:t>NSF Funds All Fields of Science &amp; Engineering</a:t>
            </a:r>
          </a:p>
        </p:txBody>
      </p:sp>
      <p:graphicFrame>
        <p:nvGraphicFramePr>
          <p:cNvPr id="7" name="Content Placeholder 6">
            <a:extLst>
              <a:ext uri="{FF2B5EF4-FFF2-40B4-BE49-F238E27FC236}">
                <a16:creationId xmlns:a16="http://schemas.microsoft.com/office/drawing/2014/main" id="{D808CD47-5371-4E66-B9E0-EC86578BC8BD}"/>
              </a:ext>
            </a:extLst>
          </p:cNvPr>
          <p:cNvGraphicFramePr>
            <a:graphicFrameLocks noGrp="1"/>
          </p:cNvGraphicFramePr>
          <p:nvPr>
            <p:ph idx="1"/>
            <p:extLst>
              <p:ext uri="{D42A27DB-BD31-4B8C-83A1-F6EECF244321}">
                <p14:modId xmlns:p14="http://schemas.microsoft.com/office/powerpoint/2010/main" val="4971520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D48E1020-3D13-4091-9B99-2ADE65AE4F37}"/>
              </a:ext>
            </a:extLst>
          </p:cNvPr>
          <p:cNvSpPr>
            <a:spLocks noGrp="1"/>
          </p:cNvSpPr>
          <p:nvPr>
            <p:ph type="sldNum" sz="quarter" idx="4"/>
          </p:nvPr>
        </p:nvSpPr>
        <p:spPr/>
        <p:txBody>
          <a:bodyPr/>
          <a:lstStyle/>
          <a:p>
            <a:fld id="{8F4BEAD3-91E3-4FFC-B7DC-935959D17485}" type="slidenum">
              <a:rPr lang="en-US" smtClean="0"/>
              <a:pPr/>
              <a:t>5</a:t>
            </a:fld>
            <a:endParaRPr lang="en-US"/>
          </a:p>
        </p:txBody>
      </p:sp>
      <p:sp>
        <p:nvSpPr>
          <p:cNvPr id="8" name="Oval 7">
            <a:extLst>
              <a:ext uri="{FF2B5EF4-FFF2-40B4-BE49-F238E27FC236}">
                <a16:creationId xmlns:a16="http://schemas.microsoft.com/office/drawing/2014/main" id="{530D9D8C-6CFC-40CB-A382-94DD27BA4F26}"/>
              </a:ext>
            </a:extLst>
          </p:cNvPr>
          <p:cNvSpPr/>
          <p:nvPr/>
        </p:nvSpPr>
        <p:spPr>
          <a:xfrm>
            <a:off x="6002448" y="3684760"/>
            <a:ext cx="2317686" cy="2492203"/>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9371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3B0053-20FD-4104-8D4A-7350E2EE5D0B}"/>
              </a:ext>
            </a:extLst>
          </p:cNvPr>
          <p:cNvSpPr>
            <a:spLocks noGrp="1"/>
          </p:cNvSpPr>
          <p:nvPr>
            <p:ph type="title"/>
          </p:nvPr>
        </p:nvSpPr>
        <p:spPr/>
        <p:txBody>
          <a:bodyPr/>
          <a:lstStyle/>
          <a:p>
            <a:r>
              <a:rPr lang="en-US" dirty="0"/>
              <a:t>QUESTIONS????</a:t>
            </a:r>
          </a:p>
        </p:txBody>
      </p:sp>
      <p:sp>
        <p:nvSpPr>
          <p:cNvPr id="4" name="Content Placeholder 3">
            <a:extLst>
              <a:ext uri="{FF2B5EF4-FFF2-40B4-BE49-F238E27FC236}">
                <a16:creationId xmlns:a16="http://schemas.microsoft.com/office/drawing/2014/main" id="{99AE9E97-01DE-4E4F-ACB9-DE4355D1D859}"/>
              </a:ext>
            </a:extLst>
          </p:cNvPr>
          <p:cNvSpPr>
            <a:spLocks noGrp="1"/>
          </p:cNvSpPr>
          <p:nvPr>
            <p:ph idx="1"/>
          </p:nvPr>
        </p:nvSpPr>
        <p:spPr/>
        <p:txBody>
          <a:bodyPr/>
          <a:lstStyle/>
          <a:p>
            <a:endParaRPr lang="en-US"/>
          </a:p>
        </p:txBody>
      </p:sp>
      <p:sp>
        <p:nvSpPr>
          <p:cNvPr id="2" name="Slide Number Placeholder 1">
            <a:extLst>
              <a:ext uri="{FF2B5EF4-FFF2-40B4-BE49-F238E27FC236}">
                <a16:creationId xmlns:a16="http://schemas.microsoft.com/office/drawing/2014/main" id="{22127BE3-BCA5-4A43-868A-19EE2B7F3079}"/>
              </a:ext>
            </a:extLst>
          </p:cNvPr>
          <p:cNvSpPr>
            <a:spLocks noGrp="1"/>
          </p:cNvSpPr>
          <p:nvPr>
            <p:ph type="sldNum" sz="quarter" idx="4"/>
          </p:nvPr>
        </p:nvSpPr>
        <p:spPr/>
        <p:txBody>
          <a:bodyPr/>
          <a:lstStyle/>
          <a:p>
            <a:fld id="{8F4BEAD3-91E3-4FFC-B7DC-935959D17485}" type="slidenum">
              <a:rPr lang="en-US" smtClean="0"/>
              <a:pPr/>
              <a:t>50</a:t>
            </a:fld>
            <a:endParaRPr lang="en-US"/>
          </a:p>
        </p:txBody>
      </p:sp>
    </p:spTree>
    <p:extLst>
      <p:ext uri="{BB962C8B-B14F-4D97-AF65-F5344CB8AC3E}">
        <p14:creationId xmlns:p14="http://schemas.microsoft.com/office/powerpoint/2010/main" val="19763774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Secure and Trustworthy Cyberspace (</a:t>
            </a:r>
            <a:r>
              <a:rPr lang="en-US" dirty="0" err="1">
                <a:solidFill>
                  <a:schemeClr val="accent1"/>
                </a:solidFill>
              </a:rPr>
              <a:t>SaTC</a:t>
            </a:r>
            <a:r>
              <a:rPr lang="en-US" dirty="0">
                <a:solidFill>
                  <a:schemeClr val="accent1"/>
                </a:solidFill>
              </a:rPr>
              <a:t>)</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5065074" y="314793"/>
            <a:ext cx="7126926" cy="6235909"/>
          </a:xfrm>
        </p:spPr>
        <p:txBody>
          <a:bodyPr anchor="ctr">
            <a:normAutofit/>
          </a:bodyPr>
          <a:lstStyle/>
          <a:p>
            <a:pPr marL="457200" lvl="1" indent="0">
              <a:buNone/>
            </a:pPr>
            <a:endParaRPr lang="en-US" sz="2000" dirty="0"/>
          </a:p>
          <a:p>
            <a:r>
              <a:rPr lang="en-US" sz="2400" dirty="0"/>
              <a:t>The goals of the </a:t>
            </a:r>
            <a:r>
              <a:rPr lang="en-US" sz="2400" dirty="0" err="1"/>
              <a:t>SaTC</a:t>
            </a:r>
            <a:r>
              <a:rPr lang="en-US" sz="2400" dirty="0"/>
              <a:t> program are aligned with the Federal Cybersecurity Research and Development Strategic Plan (RDSP) and the National Privacy Research Strategy (NPRS) to protect and preserve the growing social and economic benefits of cyber systems while ensuring security and privacy. </a:t>
            </a:r>
          </a:p>
          <a:p>
            <a:endParaRPr lang="en-US" sz="2400" dirty="0"/>
          </a:p>
          <a:p>
            <a:pPr lvl="1"/>
            <a:r>
              <a:rPr lang="en-US" dirty="0"/>
              <a:t>SBE program is interdisciplinary, with PIs from many fields. Research questions typically require empirical research with people, use behavioral data or large datasets, or involve examination of policies or systems with consequences for people, communities, and society.</a:t>
            </a:r>
          </a:p>
          <a:p>
            <a:pPr marL="457200" lvl="1" indent="0">
              <a:buNone/>
            </a:pPr>
            <a:r>
              <a:rPr lang="en-US" dirty="0"/>
              <a:t> </a:t>
            </a:r>
          </a:p>
          <a:p>
            <a:endParaRPr lang="en-US" sz="2400" dirty="0"/>
          </a:p>
          <a:p>
            <a:pPr marL="457200" lvl="1" indent="0" algn="ctr">
              <a:buNone/>
            </a:pPr>
            <a:r>
              <a:rPr lang="en-US" b="1" dirty="0"/>
              <a:t>Program Director: Sara Kiesler (skiesler@nsf.gov)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1409717" y="6413623"/>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51</a:t>
            </a:fld>
            <a:endParaRPr lang="en-US" sz="1050" dirty="0">
              <a:solidFill>
                <a:schemeClr val="tx1">
                  <a:alpha val="80000"/>
                </a:schemeClr>
              </a:solidFill>
            </a:endParaRPr>
          </a:p>
        </p:txBody>
      </p:sp>
    </p:spTree>
    <p:extLst>
      <p:ext uri="{BB962C8B-B14F-4D97-AF65-F5344CB8AC3E}">
        <p14:creationId xmlns:p14="http://schemas.microsoft.com/office/powerpoint/2010/main" val="2568636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208D17-F983-443A-9E77-87C28C803755}"/>
              </a:ext>
            </a:extLst>
          </p:cNvPr>
          <p:cNvSpPr>
            <a:spLocks noGrp="1"/>
          </p:cNvSpPr>
          <p:nvPr>
            <p:ph sz="half" idx="1"/>
          </p:nvPr>
        </p:nvSpPr>
        <p:spPr/>
        <p:txBody>
          <a:bodyPr>
            <a:normAutofit fontScale="92500" lnSpcReduction="10000"/>
          </a:bodyPr>
          <a:lstStyle/>
          <a:p>
            <a:pPr marL="0" indent="0">
              <a:buNone/>
            </a:pPr>
            <a:r>
              <a:rPr lang="en-US" sz="3600" b="1" dirty="0">
                <a:solidFill>
                  <a:schemeClr val="accent1">
                    <a:lumMod val="60000"/>
                    <a:lumOff val="40000"/>
                  </a:schemeClr>
                </a:solidFill>
              </a:rPr>
              <a:t>Smart and Connected             </a:t>
            </a:r>
          </a:p>
          <a:p>
            <a:pPr marL="0" indent="0">
              <a:buNone/>
            </a:pPr>
            <a:r>
              <a:rPr lang="en-US" sz="3600" b="1" dirty="0">
                <a:solidFill>
                  <a:schemeClr val="accent1">
                    <a:lumMod val="60000"/>
                    <a:lumOff val="40000"/>
                  </a:schemeClr>
                </a:solidFill>
              </a:rPr>
              <a:t>Communities (S&amp;CC)</a:t>
            </a:r>
            <a:endParaRPr lang="en-US" altLang="en-US" sz="3600" b="1" dirty="0">
              <a:solidFill>
                <a:schemeClr val="accent1">
                  <a:lumMod val="60000"/>
                  <a:lumOff val="40000"/>
                </a:schemeClr>
              </a:solidFill>
            </a:endParaRPr>
          </a:p>
          <a:p>
            <a:endParaRPr lang="en-US" dirty="0"/>
          </a:p>
        </p:txBody>
      </p:sp>
      <p:sp>
        <p:nvSpPr>
          <p:cNvPr id="12" name="Content Placeholder 11">
            <a:extLst>
              <a:ext uri="{FF2B5EF4-FFF2-40B4-BE49-F238E27FC236}">
                <a16:creationId xmlns:a16="http://schemas.microsoft.com/office/drawing/2014/main" id="{34B48648-13C0-490C-A509-3D7C5DD6F26E}"/>
              </a:ext>
            </a:extLst>
          </p:cNvPr>
          <p:cNvSpPr>
            <a:spLocks noGrp="1"/>
          </p:cNvSpPr>
          <p:nvPr>
            <p:ph sz="half" idx="2"/>
          </p:nvPr>
        </p:nvSpPr>
        <p:spPr>
          <a:xfrm>
            <a:off x="5411096" y="247426"/>
            <a:ext cx="5942704" cy="5929537"/>
          </a:xfrm>
        </p:spPr>
        <p:txBody>
          <a:bodyPr>
            <a:normAutofit fontScale="92500" lnSpcReduction="10000"/>
          </a:bodyPr>
          <a:lstStyle/>
          <a:p>
            <a:r>
              <a:rPr lang="en-US" altLang="en-US" dirty="0"/>
              <a:t>Supports planning grants and integrative research that pair advances in technological and social dimensions with meaningful community engagement.</a:t>
            </a:r>
          </a:p>
          <a:p>
            <a:r>
              <a:rPr lang="en-US" altLang="en-US" dirty="0"/>
              <a:t>S&amp;CC Core:  Neuroscience, sociology, psychology, economics, security, networking, data analytics, education and workforce, human technology interaction.</a:t>
            </a:r>
          </a:p>
          <a:p>
            <a:r>
              <a:rPr lang="en-US" altLang="en-US" dirty="0"/>
              <a:t>Topics:  Water management, agriculture, food, public safety, transportation, energy, urban planning, infrastructure, health and wellbeing.</a:t>
            </a:r>
          </a:p>
          <a:p>
            <a:endParaRPr lang="en-US" altLang="en-US" dirty="0"/>
          </a:p>
          <a:p>
            <a:pPr marL="0" indent="0">
              <a:buNone/>
            </a:pPr>
            <a:r>
              <a:rPr lang="en-US" altLang="en-US" dirty="0"/>
              <a:t>Program Director:  Sara </a:t>
            </a:r>
            <a:r>
              <a:rPr lang="en-US" altLang="en-US" dirty="0" err="1"/>
              <a:t>Kiesler</a:t>
            </a:r>
            <a:r>
              <a:rPr lang="en-US" altLang="en-US" dirty="0"/>
              <a:t> (skiesler@nsf.gov)</a:t>
            </a:r>
          </a:p>
          <a:p>
            <a:endParaRPr lang="en-US" dirty="0"/>
          </a:p>
        </p:txBody>
      </p:sp>
      <p:sp>
        <p:nvSpPr>
          <p:cNvPr id="4" name="Slide Number Placeholder 3">
            <a:extLst>
              <a:ext uri="{FF2B5EF4-FFF2-40B4-BE49-F238E27FC236}">
                <a16:creationId xmlns:a16="http://schemas.microsoft.com/office/drawing/2014/main" id="{30579EC2-7F2E-46B9-B8FC-C51890E4D870}"/>
              </a:ext>
            </a:extLst>
          </p:cNvPr>
          <p:cNvSpPr>
            <a:spLocks noGrp="1"/>
          </p:cNvSpPr>
          <p:nvPr>
            <p:ph type="sldNum" sz="quarter" idx="4"/>
          </p:nvPr>
        </p:nvSpPr>
        <p:spPr/>
        <p:txBody>
          <a:bodyPr/>
          <a:lstStyle/>
          <a:p>
            <a:fld id="{8F4BEAD3-91E3-4FFC-B7DC-935959D17485}" type="slidenum">
              <a:rPr lang="en-US" smtClean="0"/>
              <a:pPr/>
              <a:t>52</a:t>
            </a:fld>
            <a:endParaRPr lang="en-US"/>
          </a:p>
        </p:txBody>
      </p:sp>
    </p:spTree>
    <p:extLst>
      <p:ext uri="{BB962C8B-B14F-4D97-AF65-F5344CB8AC3E}">
        <p14:creationId xmlns:p14="http://schemas.microsoft.com/office/powerpoint/2010/main" val="13990598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Ethical and Responsible Research </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5065074" y="369869"/>
            <a:ext cx="7126926" cy="6318607"/>
          </a:xfrm>
        </p:spPr>
        <p:txBody>
          <a:bodyPr anchor="ctr">
            <a:normAutofit/>
          </a:bodyPr>
          <a:lstStyle/>
          <a:p>
            <a:pPr marL="457200" lvl="1" indent="0">
              <a:buNone/>
            </a:pPr>
            <a:endParaRPr lang="en-US" sz="2000" dirty="0"/>
          </a:p>
          <a:p>
            <a:r>
              <a:rPr lang="en-US" altLang="en-US" sz="2000" dirty="0"/>
              <a:t>Supports research advancing understanding of factors that promote ethical behavior among STEM researchers, and of approaches for cultivating cultures of ethical STEM within and across science and engineering fields.</a:t>
            </a:r>
          </a:p>
          <a:p>
            <a:r>
              <a:rPr lang="en-US" altLang="en-US" sz="2000" dirty="0"/>
              <a:t> Such factors include, but are not limited to:</a:t>
            </a:r>
          </a:p>
          <a:p>
            <a:pPr lvl="1"/>
            <a:r>
              <a:rPr lang="en-US" altLang="en-US" sz="2000" dirty="0"/>
              <a:t>Honor codes</a:t>
            </a:r>
          </a:p>
          <a:p>
            <a:pPr lvl="1"/>
            <a:r>
              <a:rPr lang="en-US" altLang="en-US" sz="2000" dirty="0"/>
              <a:t>Ethics training programs and interventions</a:t>
            </a:r>
          </a:p>
          <a:p>
            <a:pPr lvl="1"/>
            <a:r>
              <a:rPr lang="en-US" altLang="en-US" sz="2000" dirty="0"/>
              <a:t>Professional ethics codes &amp; cultures within labs</a:t>
            </a:r>
          </a:p>
          <a:p>
            <a:pPr lvl="1"/>
            <a:r>
              <a:rPr lang="en-US" altLang="en-US" sz="2000" dirty="0"/>
              <a:t>Other research on creating and maintaining ethical STEM cultures</a:t>
            </a:r>
          </a:p>
          <a:p>
            <a:pPr lvl="1"/>
            <a:r>
              <a:rPr lang="en-US" altLang="en-US" sz="2000" dirty="0"/>
              <a:t>Emphasis on institutions serving under-represented groups</a:t>
            </a:r>
          </a:p>
          <a:p>
            <a:pPr lvl="1"/>
            <a:endParaRPr lang="en-US" altLang="en-US" sz="2000" dirty="0"/>
          </a:p>
          <a:p>
            <a:pPr marL="457200" lvl="1" indent="0">
              <a:buNone/>
            </a:pPr>
            <a:endParaRPr lang="en-US" sz="2000" dirty="0"/>
          </a:p>
          <a:p>
            <a:pPr marL="457200" lvl="1" indent="0" algn="ctr">
              <a:buNone/>
            </a:pPr>
            <a:r>
              <a:rPr lang="en-US" sz="2000" b="1" dirty="0"/>
              <a:t>Program Directors: </a:t>
            </a:r>
            <a:r>
              <a:rPr lang="en-US" sz="2000" b="1" dirty="0" err="1"/>
              <a:t>Wenda</a:t>
            </a:r>
            <a:r>
              <a:rPr lang="en-US" sz="2000" b="1" dirty="0"/>
              <a:t> </a:t>
            </a:r>
            <a:r>
              <a:rPr lang="en-US" sz="2000" b="1" dirty="0" err="1"/>
              <a:t>Bauchspies</a:t>
            </a:r>
            <a:r>
              <a:rPr lang="en-US" sz="2000" b="1" dirty="0"/>
              <a:t> (wbauchsp@nsf.gov) &amp;      </a:t>
            </a:r>
          </a:p>
          <a:p>
            <a:pPr marL="457200" lvl="1" indent="0" algn="ctr">
              <a:buNone/>
            </a:pPr>
            <a:r>
              <a:rPr lang="en-US" sz="2000" b="1" dirty="0"/>
              <a:t>Frederick </a:t>
            </a:r>
            <a:r>
              <a:rPr lang="en-US" sz="2000" b="1" dirty="0" err="1"/>
              <a:t>Kronz</a:t>
            </a:r>
            <a:r>
              <a:rPr lang="en-US" sz="2000" b="1" dirty="0"/>
              <a:t> (fkronz@nsf.gov)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1409717" y="6413623"/>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53</a:t>
            </a:fld>
            <a:endParaRPr lang="en-US" sz="1050" dirty="0">
              <a:solidFill>
                <a:schemeClr val="tx1">
                  <a:alpha val="80000"/>
                </a:schemeClr>
              </a:solidFill>
            </a:endParaRPr>
          </a:p>
        </p:txBody>
      </p:sp>
    </p:spTree>
    <p:extLst>
      <p:ext uri="{BB962C8B-B14F-4D97-AF65-F5344CB8AC3E}">
        <p14:creationId xmlns:p14="http://schemas.microsoft.com/office/powerpoint/2010/main" val="2043882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F6758-3DBB-42FB-9517-06B7C4C1E483}"/>
              </a:ext>
            </a:extLst>
          </p:cNvPr>
          <p:cNvSpPr>
            <a:spLocks noGrp="1"/>
          </p:cNvSpPr>
          <p:nvPr>
            <p:ph type="title"/>
          </p:nvPr>
        </p:nvSpPr>
        <p:spPr>
          <a:xfrm>
            <a:off x="0" y="963877"/>
            <a:ext cx="4332563" cy="4930246"/>
          </a:xfrm>
        </p:spPr>
        <p:txBody>
          <a:bodyPr>
            <a:normAutofit/>
          </a:bodyPr>
          <a:lstStyle/>
          <a:p>
            <a:pPr algn="r"/>
            <a:r>
              <a:rPr lang="en-US" dirty="0">
                <a:solidFill>
                  <a:schemeClr val="accent1"/>
                </a:solidFill>
              </a:rPr>
              <a:t>Science of Science:</a:t>
            </a:r>
            <a:br>
              <a:rPr lang="en-US" dirty="0">
                <a:solidFill>
                  <a:schemeClr val="accent1"/>
                </a:solidFill>
              </a:rPr>
            </a:br>
            <a:r>
              <a:rPr lang="en-US" dirty="0">
                <a:solidFill>
                  <a:schemeClr val="accent1"/>
                </a:solidFill>
              </a:rPr>
              <a:t>Discovery, Communication, and Impact</a:t>
            </a:r>
          </a:p>
        </p:txBody>
      </p:sp>
      <p:sp>
        <p:nvSpPr>
          <p:cNvPr id="3" name="Content Placeholder 2">
            <a:extLst>
              <a:ext uri="{FF2B5EF4-FFF2-40B4-BE49-F238E27FC236}">
                <a16:creationId xmlns:a16="http://schemas.microsoft.com/office/drawing/2014/main" id="{2D78D9F2-09E2-48B2-9857-9DA6771C7282}"/>
              </a:ext>
            </a:extLst>
          </p:cNvPr>
          <p:cNvSpPr>
            <a:spLocks noGrp="1"/>
          </p:cNvSpPr>
          <p:nvPr>
            <p:ph idx="1"/>
          </p:nvPr>
        </p:nvSpPr>
        <p:spPr>
          <a:xfrm>
            <a:off x="5065074" y="369869"/>
            <a:ext cx="7126926" cy="6318607"/>
          </a:xfrm>
        </p:spPr>
        <p:txBody>
          <a:bodyPr anchor="ctr">
            <a:normAutofit/>
          </a:bodyPr>
          <a:lstStyle/>
          <a:p>
            <a:r>
              <a:rPr lang="en-US" sz="2000" dirty="0"/>
              <a:t>Supports research designed to advance the scientific basis of science and innovation policy. </a:t>
            </a:r>
          </a:p>
          <a:p>
            <a:r>
              <a:rPr lang="en-US" sz="2000" dirty="0"/>
              <a:t>The program funds research to develop models, analytical tools, data and metrics that can be applied in the science policy decision-making process and concern the use and allocation of scarce scientific resources. </a:t>
            </a:r>
          </a:p>
          <a:p>
            <a:endParaRPr lang="en-US" sz="2000" dirty="0"/>
          </a:p>
          <a:p>
            <a:pPr marL="457200" lvl="1" indent="0" algn="ctr">
              <a:buNone/>
            </a:pPr>
            <a:r>
              <a:rPr lang="en-US" sz="2000" b="1" dirty="0"/>
              <a:t>Program Director: Josh Trapani (jtrapani@nsf.gov)</a:t>
            </a:r>
          </a:p>
        </p:txBody>
      </p:sp>
      <p:sp>
        <p:nvSpPr>
          <p:cNvPr id="4" name="Slide Number Placeholder 3">
            <a:extLst>
              <a:ext uri="{FF2B5EF4-FFF2-40B4-BE49-F238E27FC236}">
                <a16:creationId xmlns:a16="http://schemas.microsoft.com/office/drawing/2014/main" id="{593D47D7-D297-4F22-8D6F-ED6493713A77}"/>
              </a:ext>
            </a:extLst>
          </p:cNvPr>
          <p:cNvSpPr>
            <a:spLocks noGrp="1"/>
          </p:cNvSpPr>
          <p:nvPr>
            <p:ph type="sldNum" sz="quarter" idx="4"/>
          </p:nvPr>
        </p:nvSpPr>
        <p:spPr>
          <a:xfrm>
            <a:off x="11409717" y="6413623"/>
            <a:ext cx="782283" cy="365125"/>
          </a:xfrm>
        </p:spPr>
        <p:txBody>
          <a:bodyPr>
            <a:normAutofit/>
          </a:bodyPr>
          <a:lstStyle/>
          <a:p>
            <a:pPr>
              <a:spcAft>
                <a:spcPts val="600"/>
              </a:spcAft>
            </a:pPr>
            <a:fld id="{8F4BEAD3-91E3-4FFC-B7DC-935959D17485}" type="slidenum">
              <a:rPr lang="en-US" sz="1050" smtClean="0">
                <a:solidFill>
                  <a:schemeClr val="tx1">
                    <a:alpha val="80000"/>
                  </a:schemeClr>
                </a:solidFill>
              </a:rPr>
              <a:pPr>
                <a:spcAft>
                  <a:spcPts val="600"/>
                </a:spcAft>
              </a:pPr>
              <a:t>54</a:t>
            </a:fld>
            <a:endParaRPr lang="en-US" sz="1050" dirty="0">
              <a:solidFill>
                <a:schemeClr val="tx1">
                  <a:alpha val="80000"/>
                </a:schemeClr>
              </a:solidFill>
            </a:endParaRPr>
          </a:p>
        </p:txBody>
      </p:sp>
    </p:spTree>
    <p:extLst>
      <p:ext uri="{BB962C8B-B14F-4D97-AF65-F5344CB8AC3E}">
        <p14:creationId xmlns:p14="http://schemas.microsoft.com/office/powerpoint/2010/main" val="9258498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76200"/>
            <a:ext cx="10972800" cy="1191607"/>
          </a:xfrm>
        </p:spPr>
        <p:txBody>
          <a:bodyPr>
            <a:normAutofit/>
          </a:bodyPr>
          <a:lstStyle/>
          <a:p>
            <a:r>
              <a:rPr lang="en-US" dirty="0"/>
              <a:t>Outline</a:t>
            </a:r>
          </a:p>
        </p:txBody>
      </p:sp>
      <p:sp>
        <p:nvSpPr>
          <p:cNvPr id="5" name="Content Placeholder 4"/>
          <p:cNvSpPr>
            <a:spLocks noGrp="1"/>
          </p:cNvSpPr>
          <p:nvPr>
            <p:ph idx="1"/>
          </p:nvPr>
        </p:nvSpPr>
        <p:spPr>
          <a:xfrm>
            <a:off x="609600" y="1371600"/>
            <a:ext cx="10972800" cy="4525963"/>
          </a:xfrm>
        </p:spPr>
        <p:txBody>
          <a:bodyPr>
            <a:normAutofit/>
          </a:bodyPr>
          <a:lstStyle/>
          <a:p>
            <a:pPr marL="0" indent="0">
              <a:buNone/>
            </a:pPr>
            <a:endParaRPr lang="en-US" sz="3600" dirty="0"/>
          </a:p>
          <a:p>
            <a:pPr marL="0" indent="0">
              <a:buNone/>
            </a:pPr>
            <a:endParaRPr lang="en-US" sz="3600" dirty="0"/>
          </a:p>
          <a:p>
            <a:r>
              <a:rPr lang="en-US" sz="3600" dirty="0">
                <a:latin typeface="Arial" pitchFamily="34" charset="0"/>
                <a:cs typeface="Arial" pitchFamily="34" charset="0"/>
              </a:rPr>
              <a:t>Barriers to Opportunities for seeking </a:t>
            </a:r>
            <a:r>
              <a:rPr lang="en-US" sz="3600" dirty="0"/>
              <a:t>NSF funding outside of the Sociology Program</a:t>
            </a:r>
            <a:endParaRPr lang="en-US" sz="3600" dirty="0">
              <a:latin typeface="Arial" pitchFamily="34" charset="0"/>
              <a:cs typeface="Arial" pitchFamily="34" charset="0"/>
            </a:endParaRPr>
          </a:p>
          <a:p>
            <a:r>
              <a:rPr lang="en-US" sz="3600" dirty="0"/>
              <a:t>Ten Big Ideas as Opportunities outside the Sociology Program</a:t>
            </a:r>
          </a:p>
          <a:p>
            <a:r>
              <a:rPr lang="en-US" sz="3600" dirty="0"/>
              <a:t>Insights from Sociology Colleagues </a:t>
            </a:r>
          </a:p>
          <a:p>
            <a:endParaRPr lang="en-US" sz="3600" dirty="0"/>
          </a:p>
        </p:txBody>
      </p:sp>
    </p:spTree>
    <p:extLst>
      <p:ext uri="{BB962C8B-B14F-4D97-AF65-F5344CB8AC3E}">
        <p14:creationId xmlns:p14="http://schemas.microsoft.com/office/powerpoint/2010/main" val="20421795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C59C0-9D8F-4358-BEB1-157AD3EF4F08}"/>
              </a:ext>
            </a:extLst>
          </p:cNvPr>
          <p:cNvSpPr>
            <a:spLocks noGrp="1"/>
          </p:cNvSpPr>
          <p:nvPr>
            <p:ph type="title"/>
          </p:nvPr>
        </p:nvSpPr>
        <p:spPr/>
        <p:txBody>
          <a:bodyPr/>
          <a:lstStyle/>
          <a:p>
            <a:r>
              <a:rPr lang="en-US" dirty="0"/>
              <a:t>Barriers to Greater Participation</a:t>
            </a:r>
          </a:p>
        </p:txBody>
      </p:sp>
      <p:sp>
        <p:nvSpPr>
          <p:cNvPr id="3" name="Content Placeholder 2">
            <a:extLst>
              <a:ext uri="{FF2B5EF4-FFF2-40B4-BE49-F238E27FC236}">
                <a16:creationId xmlns:a16="http://schemas.microsoft.com/office/drawing/2014/main" id="{6FCD9D03-27F6-49C7-AB4F-13F04EC5175F}"/>
              </a:ext>
            </a:extLst>
          </p:cNvPr>
          <p:cNvSpPr>
            <a:spLocks noGrp="1"/>
          </p:cNvSpPr>
          <p:nvPr>
            <p:ph idx="1"/>
          </p:nvPr>
        </p:nvSpPr>
        <p:spPr/>
        <p:txBody>
          <a:bodyPr>
            <a:normAutofit/>
          </a:bodyPr>
          <a:lstStyle/>
          <a:p>
            <a:r>
              <a:rPr lang="en-US" dirty="0"/>
              <a:t>Habit; You don’t look beyond Sociology (Science of Organizations, Law and Science) to cross-directorate programs</a:t>
            </a:r>
          </a:p>
          <a:p>
            <a:r>
              <a:rPr lang="en-US" dirty="0"/>
              <a:t>You are not working in interdisciplinary teams required; it is time consuming to form them and the payoff is uncertain; communication within these teams is challenging</a:t>
            </a:r>
          </a:p>
          <a:p>
            <a:r>
              <a:rPr lang="en-US" dirty="0"/>
              <a:t>Much work is required:  Studying websites, a long-term proposition</a:t>
            </a:r>
          </a:p>
        </p:txBody>
      </p:sp>
    </p:spTree>
    <p:extLst>
      <p:ext uri="{BB962C8B-B14F-4D97-AF65-F5344CB8AC3E}">
        <p14:creationId xmlns:p14="http://schemas.microsoft.com/office/powerpoint/2010/main" val="30179079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ADEEF-7727-412C-94BB-E8F02547ECA7}"/>
              </a:ext>
            </a:extLst>
          </p:cNvPr>
          <p:cNvSpPr>
            <a:spLocks noGrp="1"/>
          </p:cNvSpPr>
          <p:nvPr>
            <p:ph type="title"/>
          </p:nvPr>
        </p:nvSpPr>
        <p:spPr/>
        <p:txBody>
          <a:bodyPr/>
          <a:lstStyle/>
          <a:p>
            <a:r>
              <a:rPr lang="en-US" dirty="0"/>
              <a:t>Barriers, continued</a:t>
            </a:r>
          </a:p>
        </p:txBody>
      </p:sp>
      <p:sp>
        <p:nvSpPr>
          <p:cNvPr id="3" name="Content Placeholder 2">
            <a:extLst>
              <a:ext uri="{FF2B5EF4-FFF2-40B4-BE49-F238E27FC236}">
                <a16:creationId xmlns:a16="http://schemas.microsoft.com/office/drawing/2014/main" id="{38096DCB-93E7-457A-AEEE-AFA585115BD7}"/>
              </a:ext>
            </a:extLst>
          </p:cNvPr>
          <p:cNvSpPr>
            <a:spLocks noGrp="1"/>
          </p:cNvSpPr>
          <p:nvPr>
            <p:ph idx="1"/>
          </p:nvPr>
        </p:nvSpPr>
        <p:spPr>
          <a:xfrm>
            <a:off x="609600" y="1524000"/>
            <a:ext cx="10972800" cy="4525963"/>
          </a:xfrm>
        </p:spPr>
        <p:txBody>
          <a:bodyPr/>
          <a:lstStyle/>
          <a:p>
            <a:r>
              <a:rPr lang="en-US" dirty="0"/>
              <a:t>Titles of these opportunities may not convey important specifics making them a better or worse fit for you; these specific foci may change over time</a:t>
            </a:r>
          </a:p>
          <a:p>
            <a:r>
              <a:rPr lang="en-US" dirty="0"/>
              <a:t>These opportunities have their own solicitations, deadlines and requirements; these are distinct from Sociology requirements</a:t>
            </a:r>
          </a:p>
          <a:p>
            <a:r>
              <a:rPr lang="en-US" dirty="0"/>
              <a:t>Incentives are weak; interdisciplinary work not valued; seems too applied  </a:t>
            </a:r>
          </a:p>
        </p:txBody>
      </p:sp>
    </p:spTree>
    <p:extLst>
      <p:ext uri="{BB962C8B-B14F-4D97-AF65-F5344CB8AC3E}">
        <p14:creationId xmlns:p14="http://schemas.microsoft.com/office/powerpoint/2010/main" val="30194011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8E4EC-6C4C-402F-AF86-18E07A81A69A}"/>
              </a:ext>
            </a:extLst>
          </p:cNvPr>
          <p:cNvSpPr>
            <a:spLocks noGrp="1"/>
          </p:cNvSpPr>
          <p:nvPr>
            <p:ph type="title"/>
          </p:nvPr>
        </p:nvSpPr>
        <p:spPr/>
        <p:txBody>
          <a:bodyPr/>
          <a:lstStyle/>
          <a:p>
            <a:r>
              <a:rPr lang="en-US" dirty="0"/>
              <a:t>Opportunities beyond the Sociology Program </a:t>
            </a:r>
          </a:p>
        </p:txBody>
      </p:sp>
      <p:sp>
        <p:nvSpPr>
          <p:cNvPr id="3" name="Content Placeholder 2">
            <a:extLst>
              <a:ext uri="{FF2B5EF4-FFF2-40B4-BE49-F238E27FC236}">
                <a16:creationId xmlns:a16="http://schemas.microsoft.com/office/drawing/2014/main" id="{1F4D2BBB-187E-4BA6-831D-BD4DC2795931}"/>
              </a:ext>
            </a:extLst>
          </p:cNvPr>
          <p:cNvSpPr>
            <a:spLocks noGrp="1"/>
          </p:cNvSpPr>
          <p:nvPr>
            <p:ph idx="1"/>
          </p:nvPr>
        </p:nvSpPr>
        <p:spPr/>
        <p:txBody>
          <a:bodyPr/>
          <a:lstStyle/>
          <a:p>
            <a:r>
              <a:rPr lang="en-US" dirty="0"/>
              <a:t>These Cross-Directorate Programs have more money than we do in Sociology; they may have up to $30M per year</a:t>
            </a:r>
          </a:p>
          <a:p>
            <a:r>
              <a:rPr lang="en-US" dirty="0"/>
              <a:t>SBE intellectual perspectives are valued in these competitions, and we work to achieve that</a:t>
            </a:r>
          </a:p>
          <a:p>
            <a:r>
              <a:rPr lang="en-US" dirty="0"/>
              <a:t>Sometimes competition for these awards is modest</a:t>
            </a:r>
          </a:p>
        </p:txBody>
      </p:sp>
    </p:spTree>
    <p:extLst>
      <p:ext uri="{BB962C8B-B14F-4D97-AF65-F5344CB8AC3E}">
        <p14:creationId xmlns:p14="http://schemas.microsoft.com/office/powerpoint/2010/main" val="23703343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87B8C-E2F9-43B4-8D06-25F698EF485C}"/>
              </a:ext>
            </a:extLst>
          </p:cNvPr>
          <p:cNvSpPr>
            <a:spLocks noGrp="1"/>
          </p:cNvSpPr>
          <p:nvPr>
            <p:ph type="title"/>
          </p:nvPr>
        </p:nvSpPr>
        <p:spPr/>
        <p:txBody>
          <a:bodyPr/>
          <a:lstStyle/>
          <a:p>
            <a:r>
              <a:rPr lang="en-US" b="1" dirty="0"/>
              <a:t>Growing Convergence Research:</a:t>
            </a:r>
          </a:p>
        </p:txBody>
      </p:sp>
      <p:sp>
        <p:nvSpPr>
          <p:cNvPr id="3" name="Content Placeholder 2">
            <a:extLst>
              <a:ext uri="{FF2B5EF4-FFF2-40B4-BE49-F238E27FC236}">
                <a16:creationId xmlns:a16="http://schemas.microsoft.com/office/drawing/2014/main" id="{D6F9CB92-99C1-482C-8056-FBB6AB615AA3}"/>
              </a:ext>
            </a:extLst>
          </p:cNvPr>
          <p:cNvSpPr>
            <a:spLocks noGrp="1"/>
          </p:cNvSpPr>
          <p:nvPr>
            <p:ph idx="1"/>
          </p:nvPr>
        </p:nvSpPr>
        <p:spPr>
          <a:xfrm>
            <a:off x="914400" y="1447800"/>
            <a:ext cx="10972800" cy="4525963"/>
          </a:xfrm>
        </p:spPr>
        <p:txBody>
          <a:bodyPr>
            <a:normAutofit/>
          </a:bodyPr>
          <a:lstStyle/>
          <a:p>
            <a:r>
              <a:rPr lang="en-US" dirty="0"/>
              <a:t>Supports research projects inspired by societal and scientific grand challenges that warrant a sustained team effort which crosses NSF directorate and division boundaries and that are </a:t>
            </a:r>
            <a:r>
              <a:rPr lang="en-US" b="1" dirty="0"/>
              <a:t>not </a:t>
            </a:r>
            <a:r>
              <a:rPr lang="en-US" dirty="0"/>
              <a:t>currently supported by other NSF programs, initiatives or Big Ideas. </a:t>
            </a:r>
          </a:p>
          <a:p>
            <a:r>
              <a:rPr lang="en-US" dirty="0"/>
              <a:t>Particular interest is in problems that require the development of a larger research community that will extend beyond the project duration.</a:t>
            </a:r>
          </a:p>
          <a:p>
            <a:r>
              <a:rPr lang="en-US" dirty="0"/>
              <a:t>Successful teams may spend protracted time at the beginning of a project to develop effective ways of communicating across disciplines, supporting/training teams, and developing a common scientific vocabulary. </a:t>
            </a:r>
          </a:p>
        </p:txBody>
      </p:sp>
    </p:spTree>
    <p:extLst>
      <p:ext uri="{BB962C8B-B14F-4D97-AF65-F5344CB8AC3E}">
        <p14:creationId xmlns:p14="http://schemas.microsoft.com/office/powerpoint/2010/main" val="991706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95E68-AF3B-4A2D-890B-F1179896706F}"/>
              </a:ext>
            </a:extLst>
          </p:cNvPr>
          <p:cNvSpPr>
            <a:spLocks noGrp="1"/>
          </p:cNvSpPr>
          <p:nvPr>
            <p:ph type="title"/>
          </p:nvPr>
        </p:nvSpPr>
        <p:spPr>
          <a:xfrm>
            <a:off x="950121" y="5529884"/>
            <a:ext cx="5693783" cy="1096331"/>
          </a:xfrm>
        </p:spPr>
        <p:txBody>
          <a:bodyPr>
            <a:normAutofit/>
          </a:bodyPr>
          <a:lstStyle/>
          <a:p>
            <a:r>
              <a:rPr lang="en-US" sz="4000" dirty="0"/>
              <a:t>Your Life. Our Work. SBE.</a:t>
            </a:r>
          </a:p>
        </p:txBody>
      </p:sp>
      <p:pic>
        <p:nvPicPr>
          <p:cNvPr id="11" name="Picture 10">
            <a:extLst>
              <a:ext uri="{FF2B5EF4-FFF2-40B4-BE49-F238E27FC236}">
                <a16:creationId xmlns:a16="http://schemas.microsoft.com/office/drawing/2014/main" id="{2721C4C0-45BF-42A8-961A-7062F7657437}"/>
              </a:ext>
            </a:extLst>
          </p:cNvPr>
          <p:cNvPicPr>
            <a:picLocks noChangeAspect="1"/>
          </p:cNvPicPr>
          <p:nvPr/>
        </p:nvPicPr>
        <p:blipFill>
          <a:blip r:embed="rId3"/>
          <a:stretch>
            <a:fillRect/>
          </a:stretch>
        </p:blipFill>
        <p:spPr>
          <a:xfrm>
            <a:off x="173073" y="1300766"/>
            <a:ext cx="7173532" cy="3166968"/>
          </a:xfrm>
          <a:prstGeom prst="rect">
            <a:avLst/>
          </a:prstGeom>
        </p:spPr>
      </p:pic>
      <p:sp>
        <p:nvSpPr>
          <p:cNvPr id="3" name="Content Placeholder 2">
            <a:extLst>
              <a:ext uri="{FF2B5EF4-FFF2-40B4-BE49-F238E27FC236}">
                <a16:creationId xmlns:a16="http://schemas.microsoft.com/office/drawing/2014/main" id="{BB12342C-A5EF-4F48-9D1D-4E05523D8D42}"/>
              </a:ext>
            </a:extLst>
          </p:cNvPr>
          <p:cNvSpPr>
            <a:spLocks noGrp="1"/>
          </p:cNvSpPr>
          <p:nvPr>
            <p:ph idx="1"/>
          </p:nvPr>
        </p:nvSpPr>
        <p:spPr>
          <a:xfrm>
            <a:off x="7534655" y="965199"/>
            <a:ext cx="4008101" cy="4020458"/>
          </a:xfrm>
        </p:spPr>
        <p:txBody>
          <a:bodyPr anchor="ctr">
            <a:normAutofit fontScale="92500" lnSpcReduction="20000"/>
          </a:bodyPr>
          <a:lstStyle/>
          <a:p>
            <a:pPr marL="0" indent="0">
              <a:buNone/>
            </a:pPr>
            <a:r>
              <a:rPr lang="en-US" sz="2000" dirty="0"/>
              <a:t>Social, behavioral and economic (SBE) sciences advance scientific knowledge about people and society. This knowledge furthers NSF's mission to advance U.S. health, prosperity, welfare, and defense — it is critical for the country's well-being.</a:t>
            </a:r>
            <a:endParaRPr lang="en-US" sz="1900" b="1" dirty="0"/>
          </a:p>
          <a:p>
            <a:pPr marL="0" indent="0">
              <a:buNone/>
            </a:pPr>
            <a:endParaRPr lang="en-US" sz="1900" b="1" dirty="0"/>
          </a:p>
          <a:p>
            <a:r>
              <a:rPr lang="en-US" sz="2000" dirty="0"/>
              <a:t> SBE sciences explore human behavior and social organizations. They look at how economic, political, environmental, social, and cultural forces affect the lives of people from birth to old age — and how people in turn shape those forces.</a:t>
            </a:r>
            <a:endParaRPr lang="en-US" sz="1900" b="1" dirty="0"/>
          </a:p>
        </p:txBody>
      </p:sp>
      <p:sp>
        <p:nvSpPr>
          <p:cNvPr id="4" name="Slide Number Placeholder 3">
            <a:extLst>
              <a:ext uri="{FF2B5EF4-FFF2-40B4-BE49-F238E27FC236}">
                <a16:creationId xmlns:a16="http://schemas.microsoft.com/office/drawing/2014/main" id="{EF85ECAF-C2B6-45E0-AFA1-CE123B779681}"/>
              </a:ext>
            </a:extLst>
          </p:cNvPr>
          <p:cNvSpPr>
            <a:spLocks noGrp="1"/>
          </p:cNvSpPr>
          <p:nvPr>
            <p:ph type="sldNum" sz="quarter" idx="4"/>
          </p:nvPr>
        </p:nvSpPr>
        <p:spPr>
          <a:xfrm>
            <a:off x="10198279" y="6261090"/>
            <a:ext cx="1344477" cy="365125"/>
          </a:xfrm>
          <a:prstGeom prst="ellipse">
            <a:avLst/>
          </a:prstGeom>
        </p:spPr>
        <p:txBody>
          <a:bodyPr>
            <a:normAutofit/>
          </a:bodyPr>
          <a:lstStyle/>
          <a:p>
            <a:pPr>
              <a:lnSpc>
                <a:spcPct val="90000"/>
              </a:lnSpc>
              <a:spcAft>
                <a:spcPts val="600"/>
              </a:spcAft>
            </a:pPr>
            <a:fld id="{8F4BEAD3-91E3-4FFC-B7DC-935959D17485}" type="slidenum">
              <a:rPr lang="en-US" sz="1100">
                <a:solidFill>
                  <a:srgbClr val="FFFFFF">
                    <a:alpha val="80000"/>
                  </a:srgbClr>
                </a:solidFill>
              </a:rPr>
              <a:pPr>
                <a:lnSpc>
                  <a:spcPct val="90000"/>
                </a:lnSpc>
                <a:spcAft>
                  <a:spcPts val="600"/>
                </a:spcAft>
              </a:pPr>
              <a:t>6</a:t>
            </a:fld>
            <a:endParaRPr lang="en-US" sz="1100">
              <a:solidFill>
                <a:srgbClr val="FFFFFF">
                  <a:alpha val="80000"/>
                </a:srgbClr>
              </a:solidFill>
            </a:endParaRPr>
          </a:p>
        </p:txBody>
      </p:sp>
    </p:spTree>
    <p:extLst>
      <p:ext uri="{BB962C8B-B14F-4D97-AF65-F5344CB8AC3E}">
        <p14:creationId xmlns:p14="http://schemas.microsoft.com/office/powerpoint/2010/main" val="11197467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421C7-3187-4726-87EE-340DF9B70938}"/>
              </a:ext>
            </a:extLst>
          </p:cNvPr>
          <p:cNvSpPr>
            <a:spLocks noGrp="1"/>
          </p:cNvSpPr>
          <p:nvPr>
            <p:ph type="title"/>
          </p:nvPr>
        </p:nvSpPr>
        <p:spPr>
          <a:xfrm>
            <a:off x="609600" y="152400"/>
            <a:ext cx="10972800" cy="1143000"/>
          </a:xfrm>
        </p:spPr>
        <p:txBody>
          <a:bodyPr>
            <a:normAutofit fontScale="90000"/>
          </a:bodyPr>
          <a:lstStyle/>
          <a:p>
            <a:r>
              <a:rPr lang="en-US" b="1" dirty="0"/>
              <a:t>Growing Convergence Research: Award Mechanism and Funding</a:t>
            </a:r>
          </a:p>
        </p:txBody>
      </p:sp>
      <p:sp>
        <p:nvSpPr>
          <p:cNvPr id="3" name="Content Placeholder 2">
            <a:extLst>
              <a:ext uri="{FF2B5EF4-FFF2-40B4-BE49-F238E27FC236}">
                <a16:creationId xmlns:a16="http://schemas.microsoft.com/office/drawing/2014/main" id="{B8F8A540-3D8E-4083-93F6-0EDE61617D88}"/>
              </a:ext>
            </a:extLst>
          </p:cNvPr>
          <p:cNvSpPr>
            <a:spLocks noGrp="1"/>
          </p:cNvSpPr>
          <p:nvPr>
            <p:ph idx="1"/>
          </p:nvPr>
        </p:nvSpPr>
        <p:spPr>
          <a:xfrm>
            <a:off x="1066800" y="1417637"/>
            <a:ext cx="11049000" cy="4525963"/>
          </a:xfrm>
        </p:spPr>
        <p:txBody>
          <a:bodyPr>
            <a:normAutofit/>
          </a:bodyPr>
          <a:lstStyle/>
          <a:p>
            <a:r>
              <a:rPr lang="en-US" dirty="0"/>
              <a:t>Grants, some of them Collaborative</a:t>
            </a:r>
          </a:p>
          <a:p>
            <a:r>
              <a:rPr lang="en-US" dirty="0"/>
              <a:t>Funding duration 2 + 3 years for successful projects</a:t>
            </a:r>
          </a:p>
          <a:p>
            <a:r>
              <a:rPr lang="en-US" dirty="0"/>
              <a:t>Initial funding for two years, up to 600k/year</a:t>
            </a:r>
          </a:p>
          <a:p>
            <a:r>
              <a:rPr lang="en-US" dirty="0"/>
              <a:t>Reverse site visit review towards the end of the second year</a:t>
            </a:r>
          </a:p>
          <a:p>
            <a:r>
              <a:rPr lang="en-US" dirty="0"/>
              <a:t>Successful teams will receive funding for an additional three years, up to 800k/year </a:t>
            </a:r>
          </a:p>
          <a:p>
            <a:r>
              <a:rPr lang="en-US" dirty="0"/>
              <a:t>Full proposal deadlines: February 3, 2020, 2021</a:t>
            </a:r>
          </a:p>
          <a:p>
            <a:r>
              <a:rPr lang="en-US" dirty="0"/>
              <a:t>Wide range of problems funded</a:t>
            </a:r>
          </a:p>
        </p:txBody>
      </p:sp>
    </p:spTree>
    <p:extLst>
      <p:ext uri="{BB962C8B-B14F-4D97-AF65-F5344CB8AC3E}">
        <p14:creationId xmlns:p14="http://schemas.microsoft.com/office/powerpoint/2010/main" val="1549703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CA6CF1-4DBB-4470-8012-26FA79994121}"/>
              </a:ext>
            </a:extLst>
          </p:cNvPr>
          <p:cNvPicPr>
            <a:picLocks noChangeAspect="1"/>
          </p:cNvPicPr>
          <p:nvPr/>
        </p:nvPicPr>
        <p:blipFill>
          <a:blip r:embed="rId3"/>
          <a:stretch>
            <a:fillRect/>
          </a:stretch>
        </p:blipFill>
        <p:spPr>
          <a:xfrm>
            <a:off x="0" y="4482"/>
            <a:ext cx="12192000" cy="6853518"/>
          </a:xfrm>
          <a:prstGeom prst="rect">
            <a:avLst/>
          </a:prstGeom>
        </p:spPr>
      </p:pic>
      <p:sp>
        <p:nvSpPr>
          <p:cNvPr id="3" name="Title 1">
            <a:extLst>
              <a:ext uri="{FF2B5EF4-FFF2-40B4-BE49-F238E27FC236}">
                <a16:creationId xmlns:a16="http://schemas.microsoft.com/office/drawing/2014/main" id="{35D41256-7105-4F28-A607-BAE7CD731872}"/>
              </a:ext>
            </a:extLst>
          </p:cNvPr>
          <p:cNvSpPr>
            <a:spLocks noGrp="1"/>
          </p:cNvSpPr>
          <p:nvPr>
            <p:ph type="title"/>
          </p:nvPr>
        </p:nvSpPr>
        <p:spPr>
          <a:xfrm>
            <a:off x="5486400" y="76200"/>
            <a:ext cx="6248400" cy="533400"/>
          </a:xfrm>
        </p:spPr>
        <p:txBody>
          <a:bodyPr>
            <a:normAutofit/>
          </a:bodyPr>
          <a:lstStyle/>
          <a:p>
            <a:r>
              <a:rPr lang="en-US" sz="2000" dirty="0"/>
              <a:t>(Future of Work at the Human-Technology Frontier)</a:t>
            </a:r>
            <a:endParaRPr lang="en-US" dirty="0"/>
          </a:p>
        </p:txBody>
      </p:sp>
    </p:spTree>
    <p:extLst>
      <p:ext uri="{BB962C8B-B14F-4D97-AF65-F5344CB8AC3E}">
        <p14:creationId xmlns:p14="http://schemas.microsoft.com/office/powerpoint/2010/main" val="34617002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10972800" cy="1143000"/>
          </a:xfrm>
        </p:spPr>
        <p:txBody>
          <a:bodyPr>
            <a:normAutofit fontScale="90000"/>
          </a:bodyPr>
          <a:lstStyle/>
          <a:p>
            <a:r>
              <a:rPr lang="en-US" dirty="0"/>
              <a:t>Future of Work at the Human-Technology Frontier:</a:t>
            </a:r>
          </a:p>
        </p:txBody>
      </p:sp>
      <p:sp>
        <p:nvSpPr>
          <p:cNvPr id="3" name="Content Placeholder 2"/>
          <p:cNvSpPr>
            <a:spLocks noGrp="1"/>
          </p:cNvSpPr>
          <p:nvPr>
            <p:ph idx="1"/>
          </p:nvPr>
        </p:nvSpPr>
        <p:spPr>
          <a:xfrm>
            <a:off x="609600" y="1158874"/>
            <a:ext cx="11201400" cy="4708526"/>
          </a:xfrm>
        </p:spPr>
        <p:txBody>
          <a:bodyPr>
            <a:normAutofit fontScale="85000" lnSpcReduction="10000"/>
          </a:bodyPr>
          <a:lstStyle/>
          <a:p>
            <a:pPr marL="0" indent="0">
              <a:buNone/>
            </a:pPr>
            <a:endParaRPr lang="en-US" sz="900" dirty="0"/>
          </a:p>
          <a:p>
            <a:r>
              <a:rPr lang="en-US" dirty="0"/>
              <a:t>Last year: Proposals due March 9, 2020; </a:t>
            </a:r>
          </a:p>
          <a:p>
            <a:r>
              <a:rPr lang="en-US" dirty="0"/>
              <a:t>Program Solicitation NSF 20-515; watch for new solicitations</a:t>
            </a:r>
          </a:p>
          <a:p>
            <a:r>
              <a:rPr lang="en-US" dirty="0"/>
              <a:t>Specific objectives </a:t>
            </a:r>
          </a:p>
          <a:p>
            <a:pPr lvl="1"/>
            <a:r>
              <a:rPr lang="en-US" dirty="0"/>
              <a:t>Facilitate convergent research from computer science, engineering, learning sciences, research on education and workforce training, and social, behavioral, and economic sciences</a:t>
            </a:r>
          </a:p>
          <a:p>
            <a:pPr lvl="1"/>
            <a:r>
              <a:rPr lang="en-US" dirty="0"/>
              <a:t>Encourage the development of a research community dedicated to designing intelligent technologies and work organization and modes</a:t>
            </a:r>
          </a:p>
          <a:p>
            <a:pPr lvl="1"/>
            <a:r>
              <a:rPr lang="en-US" dirty="0"/>
              <a:t>Advance design of intelligent work technologies that operate in harmony with human workers</a:t>
            </a:r>
          </a:p>
          <a:p>
            <a:pPr lvl="1"/>
            <a:r>
              <a:rPr lang="en-US" dirty="0"/>
              <a:t>Investigate potential risks arising from future work at the human-technology frontier</a:t>
            </a:r>
          </a:p>
          <a:p>
            <a:r>
              <a:rPr lang="en-US" dirty="0"/>
              <a:t>Three levels</a:t>
            </a:r>
          </a:p>
          <a:p>
            <a:pPr lvl="1"/>
            <a:r>
              <a:rPr lang="en-US" dirty="0"/>
              <a:t>Planning: 1 year, $150K</a:t>
            </a:r>
          </a:p>
          <a:p>
            <a:pPr lvl="1"/>
            <a:r>
              <a:rPr lang="en-US" dirty="0"/>
              <a:t>Medium: up to 3 years, up to $1.5 million</a:t>
            </a:r>
          </a:p>
          <a:p>
            <a:pPr lvl="1"/>
            <a:r>
              <a:rPr lang="en-US" dirty="0"/>
              <a:t>Large: up to 4 years, $1.5 m to $3 million</a:t>
            </a:r>
          </a:p>
          <a:p>
            <a:pPr marL="0" indent="0">
              <a:buNone/>
            </a:pPr>
            <a:endParaRPr lang="en-US" dirty="0"/>
          </a:p>
        </p:txBody>
      </p:sp>
    </p:spTree>
    <p:extLst>
      <p:ext uri="{BB962C8B-B14F-4D97-AF65-F5344CB8AC3E}">
        <p14:creationId xmlns:p14="http://schemas.microsoft.com/office/powerpoint/2010/main" val="14150710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1143000"/>
          </a:xfrm>
        </p:spPr>
        <p:txBody>
          <a:bodyPr/>
          <a:lstStyle/>
          <a:p>
            <a:r>
              <a:rPr lang="en-US" dirty="0"/>
              <a:t>Infrastructure Competitions</a:t>
            </a:r>
          </a:p>
        </p:txBody>
      </p:sp>
      <p:sp>
        <p:nvSpPr>
          <p:cNvPr id="3" name="Content Placeholder 2"/>
          <p:cNvSpPr>
            <a:spLocks noGrp="1"/>
          </p:cNvSpPr>
          <p:nvPr>
            <p:ph idx="1"/>
          </p:nvPr>
        </p:nvSpPr>
        <p:spPr>
          <a:xfrm>
            <a:off x="838200" y="1295400"/>
            <a:ext cx="10972800" cy="4571999"/>
          </a:xfrm>
        </p:spPr>
        <p:txBody>
          <a:bodyPr>
            <a:normAutofit fontScale="92500" lnSpcReduction="20000"/>
          </a:bodyPr>
          <a:lstStyle/>
          <a:p>
            <a:r>
              <a:rPr lang="en-US" sz="2400" dirty="0"/>
              <a:t>Small: Human Networks and Data Science – Infrastructure (HNDS-I)</a:t>
            </a:r>
          </a:p>
          <a:p>
            <a:pPr lvl="1"/>
            <a:r>
              <a:rPr lang="en-US" sz="2000" dirty="0"/>
              <a:t>HNDS is new SBE program: full scope is still uncertain</a:t>
            </a:r>
          </a:p>
          <a:p>
            <a:pPr lvl="1"/>
            <a:r>
              <a:rPr lang="en-US" sz="2000" dirty="0"/>
              <a:t>This year’s HNDS-I Deadline: February 2020</a:t>
            </a:r>
          </a:p>
          <a:p>
            <a:pPr lvl="1"/>
            <a:r>
              <a:rPr lang="en-US" altLang="en-US" sz="2000" dirty="0"/>
              <a:t>For databases and analytic tools for using them</a:t>
            </a:r>
          </a:p>
          <a:p>
            <a:pPr lvl="1"/>
            <a:r>
              <a:rPr lang="en-US" altLang="en-US" sz="2000" dirty="0"/>
              <a:t>More than one SBE area of research, possibly beyond SBE</a:t>
            </a:r>
          </a:p>
          <a:p>
            <a:pPr lvl="1"/>
            <a:r>
              <a:rPr lang="en-US" altLang="en-US" sz="2000" dirty="0"/>
              <a:t>Evaluated also by technical (e.g., IT) reviewer</a:t>
            </a:r>
          </a:p>
          <a:p>
            <a:endParaRPr lang="en-US" sz="2400" dirty="0"/>
          </a:p>
          <a:p>
            <a:r>
              <a:rPr lang="en-US" sz="2400" dirty="0"/>
              <a:t>Medium: Major Research Instrumentation</a:t>
            </a:r>
          </a:p>
          <a:p>
            <a:pPr lvl="1"/>
            <a:r>
              <a:rPr lang="en-US" sz="2000" dirty="0"/>
              <a:t>Deadline: January</a:t>
            </a:r>
          </a:p>
          <a:p>
            <a:pPr lvl="1"/>
            <a:r>
              <a:rPr lang="en-US" sz="2000" dirty="0"/>
              <a:t>Track 1: Up to $1 million; Track 2: $1-4 million</a:t>
            </a:r>
          </a:p>
          <a:p>
            <a:pPr lvl="1"/>
            <a:r>
              <a:rPr lang="en-US" sz="2000" dirty="0"/>
              <a:t>For acquisition or development of a multi-user research instrument too costly and not appropriate for support through other NSF programs.</a:t>
            </a:r>
          </a:p>
          <a:p>
            <a:pPr lvl="1"/>
            <a:r>
              <a:rPr lang="en-US" sz="2000" dirty="0"/>
              <a:t>Cost-sharing required</a:t>
            </a:r>
          </a:p>
          <a:p>
            <a:pPr lvl="1"/>
            <a:r>
              <a:rPr lang="en-US" sz="2000" dirty="0"/>
              <a:t>Foundation-wide competition</a:t>
            </a:r>
          </a:p>
          <a:p>
            <a:pPr lvl="1"/>
            <a:r>
              <a:rPr lang="en-US" sz="2000" dirty="0"/>
              <a:t>Includes distributed/networked instruments and </a:t>
            </a:r>
            <a:r>
              <a:rPr lang="en-US" sz="2000" dirty="0" err="1"/>
              <a:t>cyberinstrumentation</a:t>
            </a:r>
            <a:endParaRPr lang="en-US" sz="2000" dirty="0"/>
          </a:p>
          <a:p>
            <a:pPr lvl="1"/>
            <a:endParaRPr lang="en-US" sz="2000" dirty="0"/>
          </a:p>
        </p:txBody>
      </p:sp>
    </p:spTree>
    <p:extLst>
      <p:ext uri="{BB962C8B-B14F-4D97-AF65-F5344CB8AC3E}">
        <p14:creationId xmlns:p14="http://schemas.microsoft.com/office/powerpoint/2010/main" val="11011853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1143000"/>
          </a:xfrm>
        </p:spPr>
        <p:txBody>
          <a:bodyPr/>
          <a:lstStyle/>
          <a:p>
            <a:r>
              <a:rPr lang="en-US" dirty="0"/>
              <a:t>Infrastructure Competitions (cont.)</a:t>
            </a:r>
          </a:p>
        </p:txBody>
      </p:sp>
      <p:sp>
        <p:nvSpPr>
          <p:cNvPr id="3" name="Content Placeholder 2"/>
          <p:cNvSpPr>
            <a:spLocks noGrp="1"/>
          </p:cNvSpPr>
          <p:nvPr>
            <p:ph idx="1"/>
          </p:nvPr>
        </p:nvSpPr>
        <p:spPr>
          <a:xfrm>
            <a:off x="838200" y="1295400"/>
            <a:ext cx="10972800" cy="4571999"/>
          </a:xfrm>
        </p:spPr>
        <p:txBody>
          <a:bodyPr>
            <a:normAutofit/>
          </a:bodyPr>
          <a:lstStyle/>
          <a:p>
            <a:r>
              <a:rPr lang="en-US" altLang="en-US" sz="2400" dirty="0"/>
              <a:t>Large and Extra-Large: Midscale Research Infrastructure-1 and -2</a:t>
            </a:r>
          </a:p>
          <a:p>
            <a:pPr lvl="1"/>
            <a:r>
              <a:rPr lang="en-US" altLang="en-US" sz="2000" dirty="0"/>
              <a:t>One of NSF’s Big Ideas</a:t>
            </a:r>
          </a:p>
          <a:p>
            <a:pPr lvl="1"/>
            <a:r>
              <a:rPr lang="en-US" altLang="en-US" sz="2000" dirty="0"/>
              <a:t>For any combination of equipment, infrastructure, computational hardware and software, and necessary commissioning and human capital in support of implementation (or design).</a:t>
            </a:r>
          </a:p>
          <a:p>
            <a:pPr lvl="1"/>
            <a:r>
              <a:rPr lang="en-US" altLang="en-US" sz="2000" dirty="0"/>
              <a:t>MSRI-1 Track 1: Design, $600,000 up to $20 million</a:t>
            </a:r>
          </a:p>
          <a:p>
            <a:pPr lvl="1"/>
            <a:r>
              <a:rPr lang="en-US" altLang="en-US" sz="2000" dirty="0"/>
              <a:t>MSRI-1 Track 2: Implementation, $6 million up to $20 million</a:t>
            </a:r>
          </a:p>
          <a:p>
            <a:pPr lvl="1"/>
            <a:r>
              <a:rPr lang="en-US" altLang="en-US" sz="2000" dirty="0"/>
              <a:t>MSRI-2: $20 million to $70 million</a:t>
            </a:r>
          </a:p>
          <a:p>
            <a:pPr lvl="1"/>
            <a:r>
              <a:rPr lang="en-US" altLang="en-US" sz="2000" dirty="0"/>
              <a:t>Both MSRI-1 and MSRI-2 possible for 2021</a:t>
            </a:r>
          </a:p>
          <a:p>
            <a:pPr lvl="1"/>
            <a:r>
              <a:rPr lang="en-US" altLang="en-US" sz="2000" dirty="0"/>
              <a:t>Foundation-wide competition</a:t>
            </a:r>
          </a:p>
          <a:p>
            <a:pPr lvl="1"/>
            <a:r>
              <a:rPr lang="en-US" altLang="en-US" sz="2000" dirty="0"/>
              <a:t>Project Management component is crucial</a:t>
            </a:r>
          </a:p>
          <a:p>
            <a:pPr lvl="1"/>
            <a:endParaRPr lang="en-US" altLang="en-US" sz="2000" dirty="0"/>
          </a:p>
        </p:txBody>
      </p:sp>
    </p:spTree>
    <p:extLst>
      <p:ext uri="{BB962C8B-B14F-4D97-AF65-F5344CB8AC3E}">
        <p14:creationId xmlns:p14="http://schemas.microsoft.com/office/powerpoint/2010/main" val="14654481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CD644-0079-48BC-AB0E-13E8A8369C93}"/>
              </a:ext>
            </a:extLst>
          </p:cNvPr>
          <p:cNvSpPr>
            <a:spLocks noGrp="1"/>
          </p:cNvSpPr>
          <p:nvPr>
            <p:ph type="title"/>
          </p:nvPr>
        </p:nvSpPr>
        <p:spPr>
          <a:xfrm>
            <a:off x="609600" y="228600"/>
            <a:ext cx="10972800" cy="1143000"/>
          </a:xfrm>
        </p:spPr>
        <p:txBody>
          <a:bodyPr/>
          <a:lstStyle/>
          <a:p>
            <a:r>
              <a:rPr lang="en-US" dirty="0"/>
              <a:t>NSF Convergence Accelerator</a:t>
            </a:r>
          </a:p>
        </p:txBody>
      </p:sp>
      <p:sp>
        <p:nvSpPr>
          <p:cNvPr id="3" name="Content Placeholder 2">
            <a:extLst>
              <a:ext uri="{FF2B5EF4-FFF2-40B4-BE49-F238E27FC236}">
                <a16:creationId xmlns:a16="http://schemas.microsoft.com/office/drawing/2014/main" id="{B0A9B82D-FCF9-4E03-B6D0-BDE50ABDFB09}"/>
              </a:ext>
            </a:extLst>
          </p:cNvPr>
          <p:cNvSpPr>
            <a:spLocks noGrp="1"/>
          </p:cNvSpPr>
          <p:nvPr>
            <p:ph idx="1"/>
          </p:nvPr>
        </p:nvSpPr>
        <p:spPr>
          <a:xfrm>
            <a:off x="609600" y="1447800"/>
            <a:ext cx="10972800" cy="4525963"/>
          </a:xfrm>
        </p:spPr>
        <p:txBody>
          <a:bodyPr>
            <a:normAutofit fontScale="92500" lnSpcReduction="10000"/>
          </a:bodyPr>
          <a:lstStyle/>
          <a:p>
            <a:r>
              <a:rPr lang="en-US" dirty="0"/>
              <a:t>Multidisciplinary </a:t>
            </a:r>
            <a:r>
              <a:rPr lang="en-US" i="1" dirty="0"/>
              <a:t>and</a:t>
            </a:r>
            <a:r>
              <a:rPr lang="en-US" dirty="0"/>
              <a:t> </a:t>
            </a:r>
          </a:p>
          <a:p>
            <a:r>
              <a:rPr lang="en-US" dirty="0"/>
              <a:t>Involves partnerships involving at least two of: academia, industry, not-for-profits, government entities.</a:t>
            </a:r>
          </a:p>
          <a:p>
            <a:r>
              <a:rPr lang="en-US" dirty="0"/>
              <a:t>Aim is to produce deliverables.  </a:t>
            </a:r>
          </a:p>
          <a:p>
            <a:r>
              <a:rPr lang="en-US" dirty="0"/>
              <a:t>Two years</a:t>
            </a:r>
          </a:p>
          <a:p>
            <a:pPr lvl="1"/>
            <a:r>
              <a:rPr lang="en-US" dirty="0"/>
              <a:t>Phase 1 (6-9 months) for $500K to $1 million</a:t>
            </a:r>
          </a:p>
          <a:p>
            <a:pPr lvl="1"/>
            <a:r>
              <a:rPr lang="en-US" dirty="0"/>
              <a:t>Phase 2 (up to 5 years) up to $5 million</a:t>
            </a:r>
          </a:p>
          <a:p>
            <a:r>
              <a:rPr lang="en-US" dirty="0"/>
              <a:t>Two tracks each year, some relevant to social scientists:</a:t>
            </a:r>
          </a:p>
          <a:p>
            <a:pPr lvl="1"/>
            <a:r>
              <a:rPr lang="en-US" dirty="0"/>
              <a:t>2019: Open Knowledge Network (Track A) and AI and Future Jobs (Track B)</a:t>
            </a:r>
          </a:p>
          <a:p>
            <a:pPr lvl="1"/>
            <a:r>
              <a:rPr lang="en-US" dirty="0"/>
              <a:t>2020: Quantum Technology (Track C) and AI-Driven Innovation (Track D)</a:t>
            </a:r>
          </a:p>
          <a:p>
            <a:r>
              <a:rPr lang="en-US" dirty="0"/>
              <a:t>See future solicitations</a:t>
            </a:r>
          </a:p>
          <a:p>
            <a:endParaRPr lang="en-US" dirty="0"/>
          </a:p>
        </p:txBody>
      </p:sp>
    </p:spTree>
    <p:extLst>
      <p:ext uri="{BB962C8B-B14F-4D97-AF65-F5344CB8AC3E}">
        <p14:creationId xmlns:p14="http://schemas.microsoft.com/office/powerpoint/2010/main" val="40061096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10972800" cy="1143000"/>
          </a:xfrm>
        </p:spPr>
        <p:txBody>
          <a:bodyPr/>
          <a:lstStyle/>
          <a:p>
            <a:r>
              <a:rPr lang="en-US" dirty="0"/>
              <a:t>Proposal Tips</a:t>
            </a:r>
          </a:p>
        </p:txBody>
      </p:sp>
      <p:sp>
        <p:nvSpPr>
          <p:cNvPr id="3" name="Content Placeholder 2"/>
          <p:cNvSpPr>
            <a:spLocks noGrp="1"/>
          </p:cNvSpPr>
          <p:nvPr>
            <p:ph idx="1"/>
          </p:nvPr>
        </p:nvSpPr>
        <p:spPr>
          <a:xfrm>
            <a:off x="762000" y="1066800"/>
            <a:ext cx="10972800" cy="4830764"/>
          </a:xfrm>
        </p:spPr>
        <p:txBody>
          <a:bodyPr>
            <a:normAutofit/>
          </a:bodyPr>
          <a:lstStyle/>
          <a:p>
            <a:r>
              <a:rPr lang="en-US" b="1" dirty="0"/>
              <a:t>Adhere to the solicitation</a:t>
            </a:r>
          </a:p>
          <a:p>
            <a:pPr lvl="1"/>
            <a:r>
              <a:rPr lang="en-US" dirty="0"/>
              <a:t>Substance: Tick all the boxes!  Be detailed, not vague.</a:t>
            </a:r>
          </a:p>
          <a:p>
            <a:pPr lvl="1"/>
            <a:r>
              <a:rPr lang="en-US" dirty="0"/>
              <a:t>Format: Don’t fail because of missing some technical requirement.</a:t>
            </a:r>
          </a:p>
          <a:p>
            <a:r>
              <a:rPr lang="en-US" b="1" dirty="0"/>
              <a:t>Be truly collaborative for collaborative solicitations</a:t>
            </a:r>
          </a:p>
          <a:p>
            <a:pPr lvl="1"/>
            <a:r>
              <a:rPr lang="en-US" dirty="0"/>
              <a:t>Program Officers don’t like a token social scientist or engineer or …</a:t>
            </a:r>
          </a:p>
          <a:p>
            <a:pPr lvl="1"/>
            <a:r>
              <a:rPr lang="en-US" dirty="0"/>
              <a:t>Good to partner with someone who has received NSF funding</a:t>
            </a:r>
          </a:p>
          <a:p>
            <a:r>
              <a:rPr lang="en-US" b="1" dirty="0"/>
              <a:t>Don’t worry about budget size, just don’t inflate</a:t>
            </a:r>
          </a:p>
          <a:p>
            <a:r>
              <a:rPr lang="en-US" b="1" dirty="0"/>
              <a:t>Don’t get discouraged</a:t>
            </a:r>
          </a:p>
          <a:p>
            <a:pPr lvl="1"/>
            <a:endParaRPr lang="en-US" dirty="0"/>
          </a:p>
          <a:p>
            <a:endParaRPr lang="en-US" dirty="0"/>
          </a:p>
          <a:p>
            <a:endParaRPr lang="en-US" dirty="0"/>
          </a:p>
        </p:txBody>
      </p:sp>
    </p:spTree>
    <p:extLst>
      <p:ext uri="{BB962C8B-B14F-4D97-AF65-F5344CB8AC3E}">
        <p14:creationId xmlns:p14="http://schemas.microsoft.com/office/powerpoint/2010/main" val="28963030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1D249-8F45-45AB-9C65-540B9ADF0550}"/>
              </a:ext>
            </a:extLst>
          </p:cNvPr>
          <p:cNvSpPr>
            <a:spLocks noGrp="1"/>
          </p:cNvSpPr>
          <p:nvPr>
            <p:ph type="title"/>
          </p:nvPr>
        </p:nvSpPr>
        <p:spPr>
          <a:xfrm>
            <a:off x="304800" y="274638"/>
            <a:ext cx="11658600" cy="1554162"/>
          </a:xfrm>
        </p:spPr>
        <p:txBody>
          <a:bodyPr>
            <a:normAutofit/>
          </a:bodyPr>
          <a:lstStyle/>
          <a:p>
            <a:pPr algn="ctr"/>
            <a:r>
              <a:rPr lang="en-US" sz="3400" b="1" dirty="0"/>
              <a:t>Additional comments from Guangqing Chi, Penn State: </a:t>
            </a:r>
            <a:br>
              <a:rPr lang="en-US" sz="3400" b="1" dirty="0"/>
            </a:br>
            <a:r>
              <a:rPr lang="en-US" sz="3400" b="1" dirty="0"/>
              <a:t>Experience on interdisciplinary grant proposals</a:t>
            </a:r>
          </a:p>
        </p:txBody>
      </p:sp>
      <p:sp>
        <p:nvSpPr>
          <p:cNvPr id="3" name="Content Placeholder 2">
            <a:extLst>
              <a:ext uri="{FF2B5EF4-FFF2-40B4-BE49-F238E27FC236}">
                <a16:creationId xmlns:a16="http://schemas.microsoft.com/office/drawing/2014/main" id="{7D0EC591-3C33-4C9E-9FE1-8DE56A4890D1}"/>
              </a:ext>
            </a:extLst>
          </p:cNvPr>
          <p:cNvSpPr>
            <a:spLocks noGrp="1"/>
          </p:cNvSpPr>
          <p:nvPr>
            <p:ph idx="1"/>
          </p:nvPr>
        </p:nvSpPr>
        <p:spPr>
          <a:xfrm>
            <a:off x="609600" y="1752600"/>
            <a:ext cx="10972800" cy="4525963"/>
          </a:xfrm>
        </p:spPr>
        <p:txBody>
          <a:bodyPr>
            <a:normAutofit/>
          </a:bodyPr>
          <a:lstStyle/>
          <a:p>
            <a:pPr marL="0" indent="0">
              <a:buNone/>
            </a:pPr>
            <a:r>
              <a:rPr lang="en-US" dirty="0"/>
              <a:t>1. CRISP</a:t>
            </a:r>
            <a:endParaRPr lang="en-US" sz="2800" dirty="0"/>
          </a:p>
          <a:p>
            <a:pPr marL="0" indent="0">
              <a:buNone/>
            </a:pPr>
            <a:r>
              <a:rPr lang="en-US" sz="2800" dirty="0">
                <a:latin typeface="Arial" pitchFamily="34" charset="0"/>
                <a:cs typeface="Arial" pitchFamily="34" charset="0"/>
              </a:rPr>
              <a:t>	Topic: </a:t>
            </a:r>
            <a:r>
              <a:rPr lang="en-US" sz="2800" dirty="0"/>
              <a:t>Population-Infrastructure Nexus</a:t>
            </a:r>
          </a:p>
          <a:p>
            <a:pPr marL="0" indent="0">
              <a:buNone/>
            </a:pPr>
            <a:r>
              <a:rPr lang="en-US" sz="2800" dirty="0"/>
              <a:t>	Team: 1 sociologist and 2 engineers</a:t>
            </a:r>
          </a:p>
          <a:p>
            <a:pPr marL="0" indent="0">
              <a:buNone/>
            </a:pPr>
            <a:r>
              <a:rPr lang="en-US" sz="2800" dirty="0"/>
              <a:t>2. Robust &amp; Reliable (DCL16-137)</a:t>
            </a:r>
          </a:p>
          <a:p>
            <a:pPr marL="0" indent="0">
              <a:buNone/>
            </a:pPr>
            <a:r>
              <a:rPr lang="en-US" sz="2800" dirty="0"/>
              <a:t>	</a:t>
            </a:r>
            <a:r>
              <a:rPr lang="en-US" sz="2800" dirty="0">
                <a:latin typeface="Arial" pitchFamily="34" charset="0"/>
                <a:cs typeface="Arial" pitchFamily="34" charset="0"/>
              </a:rPr>
              <a:t>Topic: </a:t>
            </a:r>
            <a:r>
              <a:rPr lang="en-US" sz="2800" dirty="0"/>
              <a:t>Generalizability and Replicability of Twitter Data</a:t>
            </a:r>
          </a:p>
          <a:p>
            <a:pPr marL="0" indent="0">
              <a:buNone/>
            </a:pPr>
            <a:r>
              <a:rPr lang="en-US" sz="2800" dirty="0"/>
              <a:t>	Team: 1 sociologist, pol. scientist, 2 computer scientists</a:t>
            </a:r>
          </a:p>
          <a:p>
            <a:pPr marL="0" indent="0">
              <a:buNone/>
            </a:pPr>
            <a:r>
              <a:rPr lang="en-US" sz="2800" dirty="0"/>
              <a:t>3. Navigating the New Arctic</a:t>
            </a:r>
          </a:p>
          <a:p>
            <a:pPr marL="0" indent="0">
              <a:buNone/>
            </a:pPr>
            <a:r>
              <a:rPr lang="en-US" sz="2800" dirty="0"/>
              <a:t>	</a:t>
            </a:r>
            <a:r>
              <a:rPr lang="en-US" sz="2800" dirty="0">
                <a:latin typeface="Arial" pitchFamily="34" charset="0"/>
                <a:cs typeface="Arial" pitchFamily="34" charset="0"/>
              </a:rPr>
              <a:t> Topic: </a:t>
            </a:r>
            <a:r>
              <a:rPr lang="en-US" sz="2800" dirty="0"/>
              <a:t>Pursuing Opportunities for Long-term Arctic Resilience</a:t>
            </a:r>
          </a:p>
        </p:txBody>
      </p:sp>
    </p:spTree>
    <p:extLst>
      <p:ext uri="{BB962C8B-B14F-4D97-AF65-F5344CB8AC3E}">
        <p14:creationId xmlns:p14="http://schemas.microsoft.com/office/powerpoint/2010/main" val="3295087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1582400" cy="1143000"/>
          </a:xfrm>
        </p:spPr>
        <p:txBody>
          <a:bodyPr>
            <a:normAutofit/>
          </a:bodyPr>
          <a:lstStyle/>
          <a:p>
            <a:r>
              <a:rPr lang="en-US" dirty="0"/>
              <a:t>Review panel experience: S&amp;CC and ERC</a:t>
            </a:r>
          </a:p>
        </p:txBody>
      </p:sp>
      <p:sp>
        <p:nvSpPr>
          <p:cNvPr id="5" name="Content Placeholder 4"/>
          <p:cNvSpPr>
            <a:spLocks noGrp="1"/>
          </p:cNvSpPr>
          <p:nvPr>
            <p:ph idx="1"/>
          </p:nvPr>
        </p:nvSpPr>
        <p:spPr>
          <a:xfrm>
            <a:off x="609600" y="1600201"/>
            <a:ext cx="11430000" cy="4525963"/>
          </a:xfrm>
        </p:spPr>
        <p:txBody>
          <a:bodyPr>
            <a:normAutofit/>
          </a:bodyPr>
          <a:lstStyle/>
          <a:p>
            <a:r>
              <a:rPr lang="en-US" dirty="0">
                <a:latin typeface="Arial" pitchFamily="34" charset="0"/>
                <a:cs typeface="Arial" pitchFamily="34" charset="0"/>
              </a:rPr>
              <a:t>No social science or social scientists on the team: </a:t>
            </a:r>
            <a:endParaRPr lang="en-US" dirty="0"/>
          </a:p>
          <a:p>
            <a:pPr lvl="1"/>
            <a:r>
              <a:rPr lang="en-US"/>
              <a:t>D</a:t>
            </a:r>
            <a:r>
              <a:rPr lang="en-US">
                <a:latin typeface="Arial" pitchFamily="34" charset="0"/>
                <a:cs typeface="Arial" pitchFamily="34" charset="0"/>
              </a:rPr>
              <a:t>isqualifying</a:t>
            </a:r>
            <a:endParaRPr lang="en-US" dirty="0">
              <a:latin typeface="Arial" pitchFamily="34" charset="0"/>
              <a:cs typeface="Arial" pitchFamily="34" charset="0"/>
            </a:endParaRPr>
          </a:p>
          <a:p>
            <a:r>
              <a:rPr lang="en-US" dirty="0">
                <a:latin typeface="Arial" pitchFamily="34" charset="0"/>
                <a:cs typeface="Arial" pitchFamily="34" charset="0"/>
              </a:rPr>
              <a:t>Social science is not substantively, cohesively, or organically integrated into the proposal: </a:t>
            </a:r>
          </a:p>
          <a:p>
            <a:pPr lvl="1"/>
            <a:r>
              <a:rPr lang="en-US" dirty="0">
                <a:latin typeface="Arial" pitchFamily="34" charset="0"/>
                <a:cs typeface="Arial" pitchFamily="34" charset="0"/>
              </a:rPr>
              <a:t>No chance</a:t>
            </a:r>
          </a:p>
        </p:txBody>
      </p:sp>
    </p:spTree>
    <p:extLst>
      <p:ext uri="{BB962C8B-B14F-4D97-AF65-F5344CB8AC3E}">
        <p14:creationId xmlns:p14="http://schemas.microsoft.com/office/powerpoint/2010/main" val="42127030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1811000" cy="1143000"/>
          </a:xfrm>
        </p:spPr>
        <p:txBody>
          <a:bodyPr>
            <a:normAutofit/>
          </a:bodyPr>
          <a:lstStyle/>
          <a:p>
            <a:r>
              <a:rPr lang="en-US" dirty="0"/>
              <a:t>Reflections as a sociologist: Opportunities</a:t>
            </a:r>
          </a:p>
        </p:txBody>
      </p:sp>
      <p:sp>
        <p:nvSpPr>
          <p:cNvPr id="5" name="Content Placeholder 4"/>
          <p:cNvSpPr>
            <a:spLocks noGrp="1"/>
          </p:cNvSpPr>
          <p:nvPr>
            <p:ph idx="1"/>
          </p:nvPr>
        </p:nvSpPr>
        <p:spPr>
          <a:xfrm>
            <a:off x="609600" y="1600201"/>
            <a:ext cx="11430000" cy="4525963"/>
          </a:xfrm>
        </p:spPr>
        <p:txBody>
          <a:bodyPr>
            <a:normAutofit/>
          </a:bodyPr>
          <a:lstStyle/>
          <a:p>
            <a:r>
              <a:rPr lang="en-US" dirty="0">
                <a:latin typeface="Arial" pitchFamily="34" charset="0"/>
                <a:cs typeface="Arial" pitchFamily="34" charset="0"/>
              </a:rPr>
              <a:t>Interdisciplinary research is exciting</a:t>
            </a:r>
          </a:p>
          <a:p>
            <a:pPr lvl="1"/>
            <a:r>
              <a:rPr lang="en-US" dirty="0"/>
              <a:t>Convergence</a:t>
            </a:r>
          </a:p>
          <a:p>
            <a:pPr lvl="2"/>
            <a:r>
              <a:rPr lang="en-US" dirty="0">
                <a:latin typeface="Arial" pitchFamily="34" charset="0"/>
                <a:cs typeface="Arial" pitchFamily="34" charset="0"/>
              </a:rPr>
              <a:t>All easy problems have been solved. What’s left for us are difficult problems, which need interdisciplinary work.</a:t>
            </a:r>
          </a:p>
          <a:p>
            <a:r>
              <a:rPr lang="en-US" dirty="0">
                <a:latin typeface="Arial" pitchFamily="34" charset="0"/>
                <a:cs typeface="Arial" pitchFamily="34" charset="0"/>
              </a:rPr>
              <a:t>Most big </a:t>
            </a:r>
            <a:r>
              <a:rPr lang="en-US" dirty="0"/>
              <a:t>projects need social science</a:t>
            </a:r>
          </a:p>
          <a:p>
            <a:pPr lvl="1"/>
            <a:r>
              <a:rPr lang="en-US" dirty="0">
                <a:latin typeface="Arial" pitchFamily="34" charset="0"/>
                <a:cs typeface="Arial" pitchFamily="34" charset="0"/>
              </a:rPr>
              <a:t>For Intellectual </a:t>
            </a:r>
            <a:r>
              <a:rPr lang="en-US" dirty="0"/>
              <a:t>Merit</a:t>
            </a:r>
          </a:p>
          <a:p>
            <a:pPr lvl="1"/>
            <a:r>
              <a:rPr lang="en-US" dirty="0">
                <a:latin typeface="Arial" pitchFamily="34" charset="0"/>
                <a:cs typeface="Arial" pitchFamily="34" charset="0"/>
              </a:rPr>
              <a:t>For Broader Impact</a:t>
            </a:r>
            <a:r>
              <a:rPr lang="en-US" dirty="0"/>
              <a:t>s</a:t>
            </a:r>
          </a:p>
          <a:p>
            <a:pPr lvl="1"/>
            <a:r>
              <a:rPr lang="en-US" dirty="0">
                <a:latin typeface="Arial" pitchFamily="34" charset="0"/>
                <a:cs typeface="Arial" pitchFamily="34" charset="0"/>
              </a:rPr>
              <a:t>To fulfill NSF re</a:t>
            </a:r>
            <a:r>
              <a:rPr lang="en-US" dirty="0"/>
              <a:t>quirements</a:t>
            </a:r>
            <a:endParaRPr lang="en-US" dirty="0">
              <a:latin typeface="Arial" pitchFamily="34" charset="0"/>
              <a:cs typeface="Arial" pitchFamily="34" charset="0"/>
            </a:endParaRPr>
          </a:p>
        </p:txBody>
      </p:sp>
    </p:spTree>
    <p:extLst>
      <p:ext uri="{BB962C8B-B14F-4D97-AF65-F5344CB8AC3E}">
        <p14:creationId xmlns:p14="http://schemas.microsoft.com/office/powerpoint/2010/main" val="3933323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ectangle 122"/>
          <p:cNvSpPr/>
          <p:nvPr/>
        </p:nvSpPr>
        <p:spPr>
          <a:xfrm>
            <a:off x="3867882" y="2702422"/>
            <a:ext cx="2074510" cy="729343"/>
          </a:xfrm>
          <a:prstGeom prst="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5">
              <a:solidFill>
                <a:prstClr val="white"/>
              </a:solidFill>
            </a:endParaRPr>
          </a:p>
        </p:txBody>
      </p:sp>
      <p:sp>
        <p:nvSpPr>
          <p:cNvPr id="11" name="Rectangle 10"/>
          <p:cNvSpPr/>
          <p:nvPr/>
        </p:nvSpPr>
        <p:spPr>
          <a:xfrm>
            <a:off x="8470199" y="2640423"/>
            <a:ext cx="2119569" cy="1754417"/>
          </a:xfrm>
          <a:prstGeom prst="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5">
              <a:solidFill>
                <a:prstClr val="white"/>
              </a:solidFill>
            </a:endParaRPr>
          </a:p>
        </p:txBody>
      </p:sp>
      <p:sp>
        <p:nvSpPr>
          <p:cNvPr id="16" name="Rectangle 15"/>
          <p:cNvSpPr/>
          <p:nvPr/>
        </p:nvSpPr>
        <p:spPr>
          <a:xfrm>
            <a:off x="1524831" y="2705081"/>
            <a:ext cx="2084153" cy="733480"/>
          </a:xfrm>
          <a:prstGeom prst="rect">
            <a:avLst/>
          </a:prstGeom>
          <a:solidFill>
            <a:schemeClr val="accent5">
              <a:lumMod val="75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825" dirty="0">
              <a:solidFill>
                <a:prstClr val="black"/>
              </a:solidFill>
            </a:endParaRPr>
          </a:p>
          <a:p>
            <a:pPr algn="ctr"/>
            <a:endParaRPr lang="en-US" sz="825" dirty="0">
              <a:solidFill>
                <a:prstClr val="black"/>
              </a:solidFill>
            </a:endParaRPr>
          </a:p>
        </p:txBody>
      </p:sp>
      <p:sp>
        <p:nvSpPr>
          <p:cNvPr id="17" name="Rectangle 16"/>
          <p:cNvSpPr/>
          <p:nvPr/>
        </p:nvSpPr>
        <p:spPr>
          <a:xfrm>
            <a:off x="6096000" y="2729785"/>
            <a:ext cx="2082483" cy="693928"/>
          </a:xfrm>
          <a:prstGeom prst="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5">
              <a:solidFill>
                <a:prstClr val="white"/>
              </a:solidFill>
            </a:endParaRPr>
          </a:p>
        </p:txBody>
      </p:sp>
      <p:sp>
        <p:nvSpPr>
          <p:cNvPr id="18" name="Rectangle 17"/>
          <p:cNvSpPr/>
          <p:nvPr/>
        </p:nvSpPr>
        <p:spPr>
          <a:xfrm>
            <a:off x="1536629" y="3516381"/>
            <a:ext cx="2084153" cy="3116779"/>
          </a:xfrm>
          <a:prstGeom prst="rect">
            <a:avLst/>
          </a:prstGeom>
          <a:solidFill>
            <a:schemeClr val="accent5">
              <a:lumMod val="75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175">
              <a:solidFill>
                <a:prstClr val="black"/>
              </a:solidFill>
            </a:endParaRPr>
          </a:p>
        </p:txBody>
      </p:sp>
      <p:sp>
        <p:nvSpPr>
          <p:cNvPr id="35" name="TextBox 34"/>
          <p:cNvSpPr txBox="1"/>
          <p:nvPr/>
        </p:nvSpPr>
        <p:spPr>
          <a:xfrm>
            <a:off x="3843887" y="3516381"/>
            <a:ext cx="2277463" cy="3231654"/>
          </a:xfrm>
          <a:prstGeom prst="rect">
            <a:avLst/>
          </a:prstGeom>
          <a:solidFill>
            <a:schemeClr val="accent5">
              <a:lumMod val="75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Economics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Accountable Institutions and Behavior</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Security and Preparedness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Sociology</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Decision, Risk and Management Sciences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Law and Science</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Methodology, Measurement and Statistics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Science of Organizations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Science and Technology Studies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Secure &amp; Trustworthy Cyberspace</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Ethical and Responsible Research</a:t>
            </a:r>
          </a:p>
        </p:txBody>
      </p:sp>
      <p:sp>
        <p:nvSpPr>
          <p:cNvPr id="36" name="TextBox 35"/>
          <p:cNvSpPr txBox="1"/>
          <p:nvPr/>
        </p:nvSpPr>
        <p:spPr>
          <a:xfrm>
            <a:off x="6103974" y="3523660"/>
            <a:ext cx="2074509" cy="2492990"/>
          </a:xfrm>
          <a:prstGeom prst="rect">
            <a:avLst/>
          </a:prstGeom>
          <a:solidFill>
            <a:schemeClr val="accent5">
              <a:lumMod val="75000"/>
            </a:schemeClr>
          </a:solidFill>
          <a:ln>
            <a:solidFill>
              <a:schemeClr val="tx1"/>
            </a:solidFill>
          </a:ln>
        </p:spPr>
        <p:txBody>
          <a:bodyPr wrap="square" rtlCol="0">
            <a:spAutoFit/>
          </a:bodyPr>
          <a:lstStyle/>
          <a:p>
            <a:pPr marL="115888" indent="-115888">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Statistical information about science and engineering  in the U.S. and the world </a:t>
            </a:r>
          </a:p>
          <a:p>
            <a:pPr marL="288925" indent="-174625">
              <a:buSzPct val="70000"/>
              <a:buFont typeface="Courier New" panose="02070309020205020404" pitchFamily="49" charset="0"/>
              <a:buChar char="o"/>
            </a:pPr>
            <a:r>
              <a:rPr lang="en-US" sz="1200" b="1" dirty="0">
                <a:solidFill>
                  <a:schemeClr val="bg1"/>
                </a:solidFill>
                <a:latin typeface="Times New Roman" panose="02020603050405020304" pitchFamily="18" charset="0"/>
                <a:cs typeface="Times New Roman" panose="02020603050405020304" pitchFamily="18" charset="0"/>
              </a:rPr>
              <a:t>The nation’s investment in R&amp;D</a:t>
            </a:r>
          </a:p>
          <a:p>
            <a:pPr marL="288925" indent="-174625">
              <a:buSzPct val="70000"/>
              <a:buFont typeface="Courier New" panose="02070309020205020404" pitchFamily="49" charset="0"/>
              <a:buChar char="o"/>
            </a:pPr>
            <a:r>
              <a:rPr lang="en-US" sz="1200" b="1" dirty="0">
                <a:solidFill>
                  <a:schemeClr val="bg1"/>
                </a:solidFill>
                <a:latin typeface="Times New Roman" panose="02020603050405020304" pitchFamily="18" charset="0"/>
                <a:cs typeface="Times New Roman" panose="02020603050405020304" pitchFamily="18" charset="0"/>
              </a:rPr>
              <a:t>Education and workforce info of scientists and engineers</a:t>
            </a:r>
          </a:p>
          <a:p>
            <a:pPr marL="173038" indent="-173038">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Developing indicators of the nation’s competitiveness and innovation capacity</a:t>
            </a:r>
          </a:p>
        </p:txBody>
      </p:sp>
      <p:sp>
        <p:nvSpPr>
          <p:cNvPr id="37" name="TextBox 36"/>
          <p:cNvSpPr txBox="1"/>
          <p:nvPr/>
        </p:nvSpPr>
        <p:spPr>
          <a:xfrm>
            <a:off x="1575751" y="3556369"/>
            <a:ext cx="2181469" cy="3046988"/>
          </a:xfrm>
          <a:prstGeom prst="rect">
            <a:avLst/>
          </a:prstGeom>
          <a:noFill/>
        </p:spPr>
        <p:txBody>
          <a:bodyPr wrap="square" rtlCol="0">
            <a:spAutoFit/>
          </a:bodyPr>
          <a:lstStyle/>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Archaeology and Archaeometry</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Biological Anthropology</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Cultural Anthropology</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Human-Environment and Geographical Sciences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Cognitive Neuroscience</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Developmental Sciences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Linguistics</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Perception, Action and Cognition</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Science of Learning and Augmented Intelligence</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Social Psychology</a:t>
            </a:r>
          </a:p>
          <a:p>
            <a:pPr marL="214304" indent="-214304">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Human Networks and Data Science </a:t>
            </a:r>
          </a:p>
        </p:txBody>
      </p:sp>
      <p:sp>
        <p:nvSpPr>
          <p:cNvPr id="42" name="TextBox 41"/>
          <p:cNvSpPr txBox="1"/>
          <p:nvPr/>
        </p:nvSpPr>
        <p:spPr>
          <a:xfrm>
            <a:off x="8533420" y="2686583"/>
            <a:ext cx="1968521" cy="1569660"/>
          </a:xfrm>
          <a:prstGeom prst="rect">
            <a:avLst/>
          </a:prstGeom>
          <a:noFill/>
          <a:ln>
            <a:noFill/>
          </a:ln>
        </p:spPr>
        <p:txBody>
          <a:bodyPr wrap="square" rtlCol="0">
            <a:spAutoFit/>
          </a:bodyPr>
          <a:lstStyle/>
          <a:p>
            <a:pPr marL="128582" indent="-128582">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Research Experiences for Undergraduates Sites</a:t>
            </a:r>
          </a:p>
          <a:p>
            <a:pPr marL="128582" indent="-128582">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SBE Postdoctoral Research Fellowships</a:t>
            </a:r>
          </a:p>
          <a:p>
            <a:pPr marL="128582" indent="-128582">
              <a:buFont typeface="Arial" panose="020B0604020202020204" pitchFamily="34" charset="0"/>
              <a:buChar char="•"/>
            </a:pPr>
            <a:r>
              <a:rPr lang="en-US" sz="1200" b="1" dirty="0">
                <a:solidFill>
                  <a:schemeClr val="bg1"/>
                </a:solidFill>
                <a:latin typeface="Times New Roman" panose="02020603050405020304" pitchFamily="18" charset="0"/>
                <a:cs typeface="Times New Roman" panose="02020603050405020304" pitchFamily="18" charset="0"/>
              </a:rPr>
              <a:t>Science of Science : Discovery, Communication and Impact</a:t>
            </a:r>
          </a:p>
        </p:txBody>
      </p:sp>
      <p:sp>
        <p:nvSpPr>
          <p:cNvPr id="113" name="TextBox 112"/>
          <p:cNvSpPr txBox="1"/>
          <p:nvPr/>
        </p:nvSpPr>
        <p:spPr>
          <a:xfrm>
            <a:off x="4558997" y="2836489"/>
            <a:ext cx="1358031" cy="430887"/>
          </a:xfrm>
          <a:prstGeom prst="rect">
            <a:avLst/>
          </a:prstGeom>
          <a:noFill/>
          <a:ln>
            <a:noFill/>
          </a:ln>
        </p:spPr>
        <p:txBody>
          <a:bodyPr wrap="square" rtlCol="0">
            <a:spAutoFit/>
          </a:bodyPr>
          <a:lstStyle/>
          <a:p>
            <a:pPr algn="ctr"/>
            <a:r>
              <a:rPr lang="en-US" sz="1100" b="1" dirty="0">
                <a:solidFill>
                  <a:schemeClr val="bg1"/>
                </a:solidFill>
                <a:latin typeface="Times New Roman" panose="02020603050405020304" pitchFamily="18" charset="0"/>
                <a:cs typeface="Times New Roman" panose="02020603050405020304" pitchFamily="18" charset="0"/>
              </a:rPr>
              <a:t>Daniel Goroff</a:t>
            </a:r>
          </a:p>
          <a:p>
            <a:pPr algn="ctr"/>
            <a:r>
              <a:rPr lang="en-US" sz="1100" b="1" dirty="0">
                <a:solidFill>
                  <a:schemeClr val="bg1"/>
                </a:solidFill>
                <a:latin typeface="Times New Roman" panose="02020603050405020304" pitchFamily="18" charset="0"/>
                <a:cs typeface="Times New Roman" panose="02020603050405020304" pitchFamily="18" charset="0"/>
              </a:rPr>
              <a:t> Division Director</a:t>
            </a:r>
          </a:p>
        </p:txBody>
      </p:sp>
      <p:sp>
        <p:nvSpPr>
          <p:cNvPr id="125" name="TextBox 124"/>
          <p:cNvSpPr txBox="1"/>
          <p:nvPr/>
        </p:nvSpPr>
        <p:spPr>
          <a:xfrm>
            <a:off x="6654604" y="2866041"/>
            <a:ext cx="1447674" cy="415498"/>
          </a:xfrm>
          <a:prstGeom prst="rect">
            <a:avLst/>
          </a:prstGeom>
          <a:noFill/>
          <a:ln>
            <a:noFill/>
          </a:ln>
        </p:spPr>
        <p:txBody>
          <a:bodyPr wrap="square" rtlCol="0">
            <a:spAutoFit/>
          </a:bodyPr>
          <a:lstStyle/>
          <a:p>
            <a:pPr algn="ctr"/>
            <a:r>
              <a:rPr lang="en-US" sz="1050" b="1" dirty="0" err="1">
                <a:solidFill>
                  <a:schemeClr val="bg1"/>
                </a:solidFill>
                <a:latin typeface="Times New Roman" panose="02020603050405020304" pitchFamily="18" charset="0"/>
                <a:ea typeface="Arial" charset="0"/>
                <a:cs typeface="Times New Roman" panose="02020603050405020304" pitchFamily="18" charset="0"/>
              </a:rPr>
              <a:t>Emilda</a:t>
            </a:r>
            <a:r>
              <a:rPr lang="en-US" sz="1050" b="1" dirty="0">
                <a:solidFill>
                  <a:schemeClr val="bg1"/>
                </a:solidFill>
                <a:latin typeface="Times New Roman" panose="02020603050405020304" pitchFamily="18" charset="0"/>
                <a:ea typeface="Arial" charset="0"/>
                <a:cs typeface="Times New Roman" panose="02020603050405020304" pitchFamily="18" charset="0"/>
              </a:rPr>
              <a:t> Rivers</a:t>
            </a:r>
          </a:p>
          <a:p>
            <a:pPr algn="ctr"/>
            <a:r>
              <a:rPr lang="en-US" sz="1050" b="1" dirty="0">
                <a:solidFill>
                  <a:schemeClr val="bg1"/>
                </a:solidFill>
                <a:latin typeface="Times New Roman" panose="02020603050405020304" pitchFamily="18" charset="0"/>
                <a:ea typeface="Arial" charset="0"/>
                <a:cs typeface="Times New Roman" panose="02020603050405020304" pitchFamily="18" charset="0"/>
              </a:rPr>
              <a:t>Division Directo</a:t>
            </a:r>
            <a:r>
              <a:rPr lang="en-US" sz="1050" b="1" dirty="0">
                <a:solidFill>
                  <a:schemeClr val="bg1"/>
                </a:solidFill>
                <a:latin typeface="Arial" charset="0"/>
                <a:ea typeface="Arial" charset="0"/>
                <a:cs typeface="Arial" charset="0"/>
              </a:rPr>
              <a:t>r</a:t>
            </a:r>
          </a:p>
        </p:txBody>
      </p:sp>
      <p:cxnSp>
        <p:nvCxnSpPr>
          <p:cNvPr id="48" name="Straight Connector 47"/>
          <p:cNvCxnSpPr/>
          <p:nvPr/>
        </p:nvCxnSpPr>
        <p:spPr>
          <a:xfrm>
            <a:off x="6698932" y="103084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a:endCxn id="21" idx="0"/>
          </p:cNvCxnSpPr>
          <p:nvPr/>
        </p:nvCxnSpPr>
        <p:spPr>
          <a:xfrm>
            <a:off x="4901330" y="1776100"/>
            <a:ext cx="3807" cy="2341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flipV="1">
            <a:off x="2894858" y="1761906"/>
            <a:ext cx="6492213" cy="2163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085931" y="2813339"/>
            <a:ext cx="1523053" cy="415498"/>
          </a:xfrm>
          <a:prstGeom prst="rect">
            <a:avLst/>
          </a:prstGeom>
          <a:noFill/>
        </p:spPr>
        <p:txBody>
          <a:bodyPr wrap="square" rtlCol="0">
            <a:spAutoFit/>
          </a:bodyPr>
          <a:lstStyle/>
          <a:p>
            <a:pPr algn="ctr"/>
            <a:r>
              <a:rPr lang="en-US" sz="1050" b="1" dirty="0">
                <a:solidFill>
                  <a:schemeClr val="bg1"/>
                </a:solidFill>
                <a:latin typeface="Times New Roman" panose="02020603050405020304" pitchFamily="18" charset="0"/>
                <a:cs typeface="Times New Roman" panose="02020603050405020304" pitchFamily="18" charset="0"/>
              </a:rPr>
              <a:t>Marc </a:t>
            </a:r>
            <a:r>
              <a:rPr lang="en-US" sz="1050" b="1" dirty="0" err="1">
                <a:solidFill>
                  <a:schemeClr val="bg1"/>
                </a:solidFill>
                <a:latin typeface="Times New Roman" panose="02020603050405020304" pitchFamily="18" charset="0"/>
                <a:cs typeface="Times New Roman" panose="02020603050405020304" pitchFamily="18" charset="0"/>
              </a:rPr>
              <a:t>Sebrechts</a:t>
            </a:r>
            <a:endParaRPr lang="en-US" sz="1050" b="1" dirty="0">
              <a:solidFill>
                <a:schemeClr val="bg1"/>
              </a:solidFill>
              <a:latin typeface="Times New Roman" panose="02020603050405020304" pitchFamily="18" charset="0"/>
              <a:cs typeface="Times New Roman" panose="02020603050405020304" pitchFamily="18" charset="0"/>
            </a:endParaRPr>
          </a:p>
          <a:p>
            <a:pPr algn="ctr"/>
            <a:r>
              <a:rPr lang="en-US" sz="1050" b="1" dirty="0">
                <a:solidFill>
                  <a:schemeClr val="bg1"/>
                </a:solidFill>
                <a:latin typeface="Times New Roman" panose="02020603050405020304" pitchFamily="18" charset="0"/>
                <a:cs typeface="Times New Roman" panose="02020603050405020304" pitchFamily="18" charset="0"/>
              </a:rPr>
              <a:t>Division Director</a:t>
            </a:r>
          </a:p>
        </p:txBody>
      </p:sp>
      <p:sp>
        <p:nvSpPr>
          <p:cNvPr id="25" name="TextBox 24"/>
          <p:cNvSpPr txBox="1"/>
          <p:nvPr/>
        </p:nvSpPr>
        <p:spPr>
          <a:xfrm>
            <a:off x="6234854" y="854490"/>
            <a:ext cx="2782397" cy="830997"/>
          </a:xfrm>
          <a:prstGeom prst="rect">
            <a:avLst/>
          </a:prstGeom>
          <a:solidFill>
            <a:schemeClr val="accent6">
              <a:lumMod val="7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solidFill>
                  <a:prstClr val="black"/>
                </a:solidFill>
                <a:latin typeface="Arial" panose="020B0604020202020204" pitchFamily="34" charset="0"/>
                <a:cs typeface="Arial" panose="020B0604020202020204" pitchFamily="34" charset="0"/>
              </a:rPr>
              <a:t>	</a:t>
            </a:r>
            <a:r>
              <a:rPr lang="en-US" sz="1200" b="1" dirty="0" err="1">
                <a:solidFill>
                  <a:schemeClr val="bg1"/>
                </a:solidFill>
                <a:latin typeface="Times New Roman" panose="02020603050405020304" pitchFamily="18" charset="0"/>
                <a:cs typeface="Times New Roman" panose="02020603050405020304" pitchFamily="18" charset="0"/>
              </a:rPr>
              <a:t>Kellina</a:t>
            </a:r>
            <a:r>
              <a:rPr lang="en-US" sz="1200" b="1" dirty="0">
                <a:solidFill>
                  <a:schemeClr val="bg1"/>
                </a:solidFill>
                <a:latin typeface="Times New Roman" panose="02020603050405020304" pitchFamily="18" charset="0"/>
                <a:cs typeface="Times New Roman" panose="02020603050405020304" pitchFamily="18" charset="0"/>
              </a:rPr>
              <a:t> Craig-Henderson</a:t>
            </a:r>
          </a:p>
          <a:p>
            <a:endParaRPr lang="en-US" sz="1200" b="1" dirty="0">
              <a:solidFill>
                <a:schemeClr val="bg1"/>
              </a:solidFill>
              <a:latin typeface="Times New Roman" panose="02020603050405020304" pitchFamily="18" charset="0"/>
              <a:cs typeface="Times New Roman" panose="02020603050405020304" pitchFamily="18" charset="0"/>
            </a:endParaRPr>
          </a:p>
          <a:p>
            <a:r>
              <a:rPr lang="en-US" sz="1200" b="1" dirty="0">
                <a:solidFill>
                  <a:schemeClr val="bg1"/>
                </a:solidFill>
                <a:latin typeface="Times New Roman" panose="02020603050405020304" pitchFamily="18" charset="0"/>
                <a:cs typeface="Times New Roman" panose="02020603050405020304" pitchFamily="18" charset="0"/>
              </a:rPr>
              <a:t>	Deputy Assistant Director</a:t>
            </a:r>
          </a:p>
          <a:p>
            <a:endParaRPr lang="en-US" sz="1200" dirty="0">
              <a:solidFill>
                <a:prstClr val="black"/>
              </a:solidFill>
              <a:latin typeface="Arial" panose="020B0604020202020204" pitchFamily="34" charset="0"/>
              <a:cs typeface="Arial" panose="020B0604020202020204" pitchFamily="34" charset="0"/>
            </a:endParaRPr>
          </a:p>
        </p:txBody>
      </p:sp>
      <p:cxnSp>
        <p:nvCxnSpPr>
          <p:cNvPr id="83" name="Straight Connector 82"/>
          <p:cNvCxnSpPr/>
          <p:nvPr/>
        </p:nvCxnSpPr>
        <p:spPr>
          <a:xfrm flipH="1">
            <a:off x="2886082" y="1755851"/>
            <a:ext cx="8776" cy="3806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7139940" y="1768655"/>
            <a:ext cx="226" cy="36825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9378777" y="1780101"/>
            <a:ext cx="769" cy="36947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cxnSpLocks/>
            <a:stCxn id="6" idx="3"/>
          </p:cNvCxnSpPr>
          <p:nvPr/>
        </p:nvCxnSpPr>
        <p:spPr>
          <a:xfrm flipV="1">
            <a:off x="5576968" y="1258755"/>
            <a:ext cx="649929" cy="611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9378777" y="6510607"/>
            <a:ext cx="2743200" cy="365125"/>
          </a:xfrm>
        </p:spPr>
        <p:txBody>
          <a:bodyPr/>
          <a:lstStyle/>
          <a:p>
            <a:pPr algn="r"/>
            <a:r>
              <a:rPr lang="en-US" sz="1400" dirty="0">
                <a:solidFill>
                  <a:prstClr val="black">
                    <a:tint val="75000"/>
                  </a:prstClr>
                </a:solidFill>
              </a:rPr>
              <a:t>current as of November, 2019</a:t>
            </a:r>
          </a:p>
        </p:txBody>
      </p:sp>
      <p:sp>
        <p:nvSpPr>
          <p:cNvPr id="22" name="Rectangle 21"/>
          <p:cNvSpPr/>
          <p:nvPr/>
        </p:nvSpPr>
        <p:spPr>
          <a:xfrm>
            <a:off x="1524832" y="2001496"/>
            <a:ext cx="2084152" cy="497683"/>
          </a:xfrm>
          <a:prstGeom prst="rect">
            <a:avLst/>
          </a:prstGeom>
          <a:solidFill>
            <a:schemeClr val="accent5">
              <a:lumMod val="75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050" dirty="0">
                <a:solidFill>
                  <a:prstClr val="black"/>
                </a:solidFill>
              </a:rPr>
              <a:t>	</a:t>
            </a:r>
          </a:p>
        </p:txBody>
      </p:sp>
      <p:sp>
        <p:nvSpPr>
          <p:cNvPr id="31" name="TextBox 30"/>
          <p:cNvSpPr txBox="1"/>
          <p:nvPr/>
        </p:nvSpPr>
        <p:spPr>
          <a:xfrm>
            <a:off x="1534474" y="2037514"/>
            <a:ext cx="2022436" cy="461665"/>
          </a:xfrm>
          <a:prstGeom prst="rect">
            <a:avLst/>
          </a:prstGeom>
          <a:noFill/>
        </p:spPr>
        <p:txBody>
          <a:bodyPr wrap="square" rtlCol="0">
            <a:spAutoFit/>
          </a:bodyPr>
          <a:lstStyle/>
          <a:p>
            <a:pPr algn="ctr"/>
            <a:r>
              <a:rPr lang="en-US" sz="1200" b="1" dirty="0">
                <a:solidFill>
                  <a:schemeClr val="bg1"/>
                </a:solidFill>
                <a:latin typeface="Times New Roman" panose="02020603050405020304" pitchFamily="18" charset="0"/>
                <a:cs typeface="Times New Roman" panose="02020603050405020304" pitchFamily="18" charset="0"/>
              </a:rPr>
              <a:t>Behavioral and Cognitive Sciences</a:t>
            </a:r>
          </a:p>
        </p:txBody>
      </p:sp>
      <p:sp>
        <p:nvSpPr>
          <p:cNvPr id="21" name="Rectangle 20"/>
          <p:cNvSpPr/>
          <p:nvPr/>
        </p:nvSpPr>
        <p:spPr>
          <a:xfrm>
            <a:off x="3867882" y="2010260"/>
            <a:ext cx="2074509" cy="509503"/>
          </a:xfrm>
          <a:prstGeom prst="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5">
              <a:solidFill>
                <a:prstClr val="white"/>
              </a:solidFill>
            </a:endParaRPr>
          </a:p>
        </p:txBody>
      </p:sp>
      <p:sp>
        <p:nvSpPr>
          <p:cNvPr id="29" name="TextBox 28"/>
          <p:cNvSpPr txBox="1"/>
          <p:nvPr/>
        </p:nvSpPr>
        <p:spPr>
          <a:xfrm>
            <a:off x="3867883" y="2030196"/>
            <a:ext cx="2074508" cy="461665"/>
          </a:xfrm>
          <a:prstGeom prst="rect">
            <a:avLst/>
          </a:prstGeom>
          <a:noFill/>
          <a:ln>
            <a:noFill/>
          </a:ln>
        </p:spPr>
        <p:txBody>
          <a:bodyPr wrap="square" rtlCol="0">
            <a:spAutoFit/>
          </a:bodyPr>
          <a:lstStyle/>
          <a:p>
            <a:pPr algn="ctr"/>
            <a:r>
              <a:rPr lang="en-US" sz="1200" b="1" dirty="0">
                <a:solidFill>
                  <a:schemeClr val="bg1"/>
                </a:solidFill>
                <a:latin typeface="Times New Roman" panose="02020603050405020304" pitchFamily="18" charset="0"/>
                <a:cs typeface="Times New Roman" panose="02020603050405020304" pitchFamily="18" charset="0"/>
              </a:rPr>
              <a:t>Social and Economic Sciences</a:t>
            </a:r>
          </a:p>
        </p:txBody>
      </p:sp>
      <p:sp>
        <p:nvSpPr>
          <p:cNvPr id="30" name="TextBox 29"/>
          <p:cNvSpPr txBox="1"/>
          <p:nvPr/>
        </p:nvSpPr>
        <p:spPr>
          <a:xfrm>
            <a:off x="6108395" y="2030196"/>
            <a:ext cx="2071481" cy="461665"/>
          </a:xfrm>
          <a:prstGeom prst="rect">
            <a:avLst/>
          </a:prstGeom>
          <a:solidFill>
            <a:schemeClr val="accent5">
              <a:lumMod val="75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200" b="1" dirty="0">
                <a:solidFill>
                  <a:schemeClr val="bg1"/>
                </a:solidFill>
                <a:latin typeface="Times New Roman" panose="02020603050405020304" pitchFamily="18" charset="0"/>
                <a:ea typeface="Arial" charset="0"/>
                <a:cs typeface="Times New Roman" panose="02020603050405020304" pitchFamily="18" charset="0"/>
              </a:rPr>
              <a:t>National Center for Science and Engineering Statistics</a:t>
            </a:r>
          </a:p>
        </p:txBody>
      </p:sp>
      <p:sp>
        <p:nvSpPr>
          <p:cNvPr id="6" name="Rectangle 5"/>
          <p:cNvSpPr/>
          <p:nvPr/>
        </p:nvSpPr>
        <p:spPr>
          <a:xfrm>
            <a:off x="3175819" y="824019"/>
            <a:ext cx="2401149" cy="88170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5" dirty="0">
              <a:solidFill>
                <a:prstClr val="white"/>
              </a:solidFill>
            </a:endParaRPr>
          </a:p>
        </p:txBody>
      </p:sp>
      <p:sp>
        <p:nvSpPr>
          <p:cNvPr id="24" name="TextBox 23"/>
          <p:cNvSpPr txBox="1"/>
          <p:nvPr/>
        </p:nvSpPr>
        <p:spPr>
          <a:xfrm>
            <a:off x="3974011" y="854491"/>
            <a:ext cx="1595000" cy="646331"/>
          </a:xfrm>
          <a:prstGeom prst="rect">
            <a:avLst/>
          </a:prstGeom>
          <a:noFill/>
        </p:spPr>
        <p:txBody>
          <a:bodyPr wrap="square" rtlCol="0">
            <a:spAutoFit/>
          </a:bodyPr>
          <a:lstStyle/>
          <a:p>
            <a:pPr algn="ctr"/>
            <a:r>
              <a:rPr lang="en-US" sz="1200" b="1" dirty="0">
                <a:solidFill>
                  <a:schemeClr val="bg1"/>
                </a:solidFill>
                <a:latin typeface="Times New Roman" panose="02020603050405020304" pitchFamily="18" charset="0"/>
                <a:cs typeface="Times New Roman" panose="02020603050405020304" pitchFamily="18" charset="0"/>
              </a:rPr>
              <a:t>Arthur “Skip” </a:t>
            </a:r>
            <a:r>
              <a:rPr lang="en-US" sz="1200" b="1" dirty="0" err="1">
                <a:solidFill>
                  <a:schemeClr val="bg1"/>
                </a:solidFill>
                <a:latin typeface="Times New Roman" panose="02020603050405020304" pitchFamily="18" charset="0"/>
                <a:cs typeface="Times New Roman" panose="02020603050405020304" pitchFamily="18" charset="0"/>
              </a:rPr>
              <a:t>Lupia</a:t>
            </a:r>
            <a:endParaRPr lang="en-US" sz="1200" b="1" dirty="0">
              <a:solidFill>
                <a:schemeClr val="bg1"/>
              </a:solidFill>
              <a:latin typeface="Times New Roman" panose="02020603050405020304" pitchFamily="18" charset="0"/>
              <a:cs typeface="Times New Roman" panose="02020603050405020304" pitchFamily="18" charset="0"/>
            </a:endParaRPr>
          </a:p>
          <a:p>
            <a:pPr algn="ctr"/>
            <a:endParaRPr lang="en-US" sz="1200" b="1" dirty="0">
              <a:solidFill>
                <a:schemeClr val="bg1"/>
              </a:solidFill>
              <a:latin typeface="Times New Roman" panose="02020603050405020304" pitchFamily="18" charset="0"/>
              <a:cs typeface="Times New Roman" panose="02020603050405020304" pitchFamily="18" charset="0"/>
            </a:endParaRPr>
          </a:p>
          <a:p>
            <a:pPr algn="ctr"/>
            <a:r>
              <a:rPr lang="en-US" sz="1200" b="1" dirty="0">
                <a:solidFill>
                  <a:schemeClr val="bg1"/>
                </a:solidFill>
                <a:latin typeface="Times New Roman" panose="02020603050405020304" pitchFamily="18" charset="0"/>
                <a:cs typeface="Times New Roman" panose="02020603050405020304" pitchFamily="18" charset="0"/>
              </a:rPr>
              <a:t>Assistant Director</a:t>
            </a:r>
          </a:p>
        </p:txBody>
      </p:sp>
      <p:sp>
        <p:nvSpPr>
          <p:cNvPr id="4" name="TextBox 3"/>
          <p:cNvSpPr txBox="1"/>
          <p:nvPr/>
        </p:nvSpPr>
        <p:spPr>
          <a:xfrm>
            <a:off x="262550" y="92144"/>
            <a:ext cx="11652365" cy="707886"/>
          </a:xfrm>
          <a:prstGeom prst="rect">
            <a:avLst/>
          </a:prstGeom>
          <a:noFill/>
        </p:spPr>
        <p:txBody>
          <a:bodyPr wrap="square" rtlCol="0">
            <a:spAutoFit/>
          </a:bodyPr>
          <a:lstStyle/>
          <a:p>
            <a:r>
              <a:rPr lang="en-US" sz="4000" b="1" dirty="0">
                <a:solidFill>
                  <a:schemeClr val="bg1"/>
                </a:solidFill>
                <a:latin typeface="+mj-lt"/>
                <a:ea typeface="Arial" charset="0"/>
                <a:cs typeface="Arial" charset="0"/>
              </a:rPr>
              <a:t>Directorate for Social, Behavioral and Economic Sciences</a:t>
            </a:r>
          </a:p>
        </p:txBody>
      </p:sp>
      <p:pic>
        <p:nvPicPr>
          <p:cNvPr id="138" name="Picture 1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6897" y="856842"/>
            <a:ext cx="849336" cy="834699"/>
          </a:xfrm>
          <a:prstGeom prst="rect">
            <a:avLst/>
          </a:prstGeom>
        </p:spPr>
      </p:pic>
      <p:sp>
        <p:nvSpPr>
          <p:cNvPr id="73" name="TextBox 72"/>
          <p:cNvSpPr txBox="1"/>
          <p:nvPr/>
        </p:nvSpPr>
        <p:spPr>
          <a:xfrm>
            <a:off x="8545930" y="2001496"/>
            <a:ext cx="2060553" cy="461665"/>
          </a:xfrm>
          <a:prstGeom prst="rect">
            <a:avLst/>
          </a:prstGeom>
          <a:solidFill>
            <a:schemeClr val="accent5">
              <a:lumMod val="75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200" b="1" dirty="0">
                <a:solidFill>
                  <a:schemeClr val="bg1"/>
                </a:solidFill>
                <a:latin typeface="Times New Roman" panose="02020603050405020304" pitchFamily="18" charset="0"/>
                <a:ea typeface="Arial" charset="0"/>
                <a:cs typeface="Times New Roman" panose="02020603050405020304" pitchFamily="18" charset="0"/>
              </a:rPr>
              <a:t>Office of Multidisciplinary Activities</a:t>
            </a:r>
          </a:p>
        </p:txBody>
      </p:sp>
      <p:pic>
        <p:nvPicPr>
          <p:cNvPr id="39" name="Picture 38">
            <a:extLst>
              <a:ext uri="{FF2B5EF4-FFF2-40B4-BE49-F238E27FC236}">
                <a16:creationId xmlns:a16="http://schemas.microsoft.com/office/drawing/2014/main" id="{1DD37A45-0A9C-42D6-9B2E-0D97DA209D57}"/>
              </a:ext>
            </a:extLst>
          </p:cNvPr>
          <p:cNvPicPr>
            <a:picLocks noChangeAspect="1"/>
          </p:cNvPicPr>
          <p:nvPr/>
        </p:nvPicPr>
        <p:blipFill>
          <a:blip r:embed="rId4"/>
          <a:stretch>
            <a:fillRect/>
          </a:stretch>
        </p:blipFill>
        <p:spPr>
          <a:xfrm>
            <a:off x="6121350" y="2738512"/>
            <a:ext cx="688908" cy="685201"/>
          </a:xfrm>
          <a:prstGeom prst="rect">
            <a:avLst/>
          </a:prstGeom>
        </p:spPr>
      </p:pic>
      <p:pic>
        <p:nvPicPr>
          <p:cNvPr id="9" name="Picture 8">
            <a:extLst>
              <a:ext uri="{FF2B5EF4-FFF2-40B4-BE49-F238E27FC236}">
                <a16:creationId xmlns:a16="http://schemas.microsoft.com/office/drawing/2014/main" id="{F59D8770-A6F0-4CC6-B0C4-9461CD879D59}"/>
              </a:ext>
            </a:extLst>
          </p:cNvPr>
          <p:cNvPicPr>
            <a:picLocks noChangeAspect="1"/>
          </p:cNvPicPr>
          <p:nvPr/>
        </p:nvPicPr>
        <p:blipFill>
          <a:blip r:embed="rId5"/>
          <a:stretch>
            <a:fillRect/>
          </a:stretch>
        </p:blipFill>
        <p:spPr>
          <a:xfrm>
            <a:off x="3160993" y="819794"/>
            <a:ext cx="813018" cy="899113"/>
          </a:xfrm>
          <a:prstGeom prst="rect">
            <a:avLst/>
          </a:prstGeom>
        </p:spPr>
      </p:pic>
      <p:pic>
        <p:nvPicPr>
          <p:cNvPr id="10" name="Picture 9">
            <a:extLst>
              <a:ext uri="{FF2B5EF4-FFF2-40B4-BE49-F238E27FC236}">
                <a16:creationId xmlns:a16="http://schemas.microsoft.com/office/drawing/2014/main" id="{1A5011E5-63B8-4663-99C0-F656ACE46D5B}"/>
              </a:ext>
            </a:extLst>
          </p:cNvPr>
          <p:cNvPicPr>
            <a:picLocks noChangeAspect="1"/>
          </p:cNvPicPr>
          <p:nvPr/>
        </p:nvPicPr>
        <p:blipFill>
          <a:blip r:embed="rId6"/>
          <a:stretch>
            <a:fillRect/>
          </a:stretch>
        </p:blipFill>
        <p:spPr>
          <a:xfrm>
            <a:off x="1513376" y="2719710"/>
            <a:ext cx="572555" cy="722804"/>
          </a:xfrm>
          <a:prstGeom prst="rect">
            <a:avLst/>
          </a:prstGeom>
        </p:spPr>
      </p:pic>
      <p:pic>
        <p:nvPicPr>
          <p:cNvPr id="13" name="Picture 12">
            <a:extLst>
              <a:ext uri="{FF2B5EF4-FFF2-40B4-BE49-F238E27FC236}">
                <a16:creationId xmlns:a16="http://schemas.microsoft.com/office/drawing/2014/main" id="{EBCCE969-D58A-4530-AB62-9683EB6430B0}"/>
              </a:ext>
            </a:extLst>
          </p:cNvPr>
          <p:cNvPicPr>
            <a:picLocks noChangeAspect="1"/>
          </p:cNvPicPr>
          <p:nvPr/>
        </p:nvPicPr>
        <p:blipFill rotWithShape="1">
          <a:blip r:embed="rId7">
            <a:extLst>
              <a:ext uri="{28A0092B-C50C-407E-A947-70E740481C1C}">
                <a14:useLocalDpi xmlns:a14="http://schemas.microsoft.com/office/drawing/2010/main" val="0"/>
              </a:ext>
            </a:extLst>
          </a:blip>
          <a:srcRect l="51142" r="12207" b="21630"/>
          <a:stretch/>
        </p:blipFill>
        <p:spPr>
          <a:xfrm>
            <a:off x="4040283" y="2685230"/>
            <a:ext cx="712842" cy="791763"/>
          </a:xfrm>
          <a:prstGeom prst="rect">
            <a:avLst/>
          </a:prstGeom>
        </p:spPr>
      </p:pic>
    </p:spTree>
    <p:extLst>
      <p:ext uri="{BB962C8B-B14F-4D97-AF65-F5344CB8AC3E}">
        <p14:creationId xmlns:p14="http://schemas.microsoft.com/office/powerpoint/2010/main" val="19237715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1811000" cy="1143000"/>
          </a:xfrm>
        </p:spPr>
        <p:txBody>
          <a:bodyPr>
            <a:normAutofit/>
          </a:bodyPr>
          <a:lstStyle/>
          <a:p>
            <a:r>
              <a:rPr lang="en-US" dirty="0"/>
              <a:t>Reflections as a sociologist: Challenges</a:t>
            </a:r>
          </a:p>
        </p:txBody>
      </p:sp>
      <p:sp>
        <p:nvSpPr>
          <p:cNvPr id="5" name="Content Placeholder 4"/>
          <p:cNvSpPr>
            <a:spLocks noGrp="1"/>
          </p:cNvSpPr>
          <p:nvPr>
            <p:ph idx="1"/>
          </p:nvPr>
        </p:nvSpPr>
        <p:spPr>
          <a:xfrm>
            <a:off x="609600" y="1600201"/>
            <a:ext cx="11430000" cy="4525963"/>
          </a:xfrm>
        </p:spPr>
        <p:txBody>
          <a:bodyPr>
            <a:normAutofit/>
          </a:bodyPr>
          <a:lstStyle/>
          <a:p>
            <a:r>
              <a:rPr lang="en-US" dirty="0">
                <a:latin typeface="Arial" pitchFamily="34" charset="0"/>
                <a:cs typeface="Arial" pitchFamily="34" charset="0"/>
              </a:rPr>
              <a:t>Different fields speak different languages.</a:t>
            </a:r>
          </a:p>
          <a:p>
            <a:r>
              <a:rPr lang="en-US" dirty="0"/>
              <a:t>Different fields approach research differently.</a:t>
            </a:r>
          </a:p>
          <a:p>
            <a:r>
              <a:rPr lang="en-US" dirty="0">
                <a:latin typeface="Arial" pitchFamily="34" charset="0"/>
                <a:cs typeface="Arial" pitchFamily="34" charset="0"/>
              </a:rPr>
              <a:t>Different norms in publication process/authorship.</a:t>
            </a:r>
          </a:p>
        </p:txBody>
      </p:sp>
    </p:spTree>
    <p:extLst>
      <p:ext uri="{BB962C8B-B14F-4D97-AF65-F5344CB8AC3E}">
        <p14:creationId xmlns:p14="http://schemas.microsoft.com/office/powerpoint/2010/main" val="349792301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1811000" cy="1143000"/>
          </a:xfrm>
        </p:spPr>
        <p:txBody>
          <a:bodyPr>
            <a:normAutofit/>
          </a:bodyPr>
          <a:lstStyle/>
          <a:p>
            <a:r>
              <a:rPr lang="en-US" dirty="0"/>
              <a:t>Reflections as a sociologist: Challenges</a:t>
            </a:r>
          </a:p>
        </p:txBody>
      </p:sp>
      <p:sp>
        <p:nvSpPr>
          <p:cNvPr id="5" name="Content Placeholder 4"/>
          <p:cNvSpPr>
            <a:spLocks noGrp="1"/>
          </p:cNvSpPr>
          <p:nvPr>
            <p:ph idx="1"/>
          </p:nvPr>
        </p:nvSpPr>
        <p:spPr>
          <a:xfrm>
            <a:off x="609600" y="1600201"/>
            <a:ext cx="11430000" cy="4525963"/>
          </a:xfrm>
        </p:spPr>
        <p:txBody>
          <a:bodyPr>
            <a:normAutofit/>
          </a:bodyPr>
          <a:lstStyle/>
          <a:p>
            <a:pPr marL="0" indent="0">
              <a:buNone/>
            </a:pPr>
            <a:endParaRPr lang="en-US" dirty="0"/>
          </a:p>
          <a:p>
            <a:r>
              <a:rPr lang="en-US" dirty="0">
                <a:cs typeface="Arial" pitchFamily="34" charset="0"/>
              </a:rPr>
              <a:t>Some non-social scientists think they know social science better than social scientists do.</a:t>
            </a:r>
          </a:p>
          <a:p>
            <a:r>
              <a:rPr lang="en-US" dirty="0"/>
              <a:t>And/or treat social science as an add-on (e.g. only for Broader Impacts, education, or workforce components).</a:t>
            </a:r>
            <a:endParaRPr lang="en-US" dirty="0">
              <a:cs typeface="Arial" pitchFamily="34" charset="0"/>
            </a:endParaRPr>
          </a:p>
          <a:p>
            <a:pPr lvl="2"/>
            <a:r>
              <a:rPr lang="en-US" sz="2800" dirty="0"/>
              <a:t>Outcome? None of them got funded.</a:t>
            </a:r>
            <a:endParaRPr lang="en-US" sz="2800" dirty="0">
              <a:cs typeface="Arial" pitchFamily="34" charset="0"/>
            </a:endParaRPr>
          </a:p>
        </p:txBody>
      </p:sp>
    </p:spTree>
    <p:extLst>
      <p:ext uri="{BB962C8B-B14F-4D97-AF65-F5344CB8AC3E}">
        <p14:creationId xmlns:p14="http://schemas.microsoft.com/office/powerpoint/2010/main" val="39428235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52400"/>
            <a:ext cx="11887200" cy="1325564"/>
          </a:xfrm>
        </p:spPr>
        <p:txBody>
          <a:bodyPr>
            <a:normAutofit fontScale="90000"/>
          </a:bodyPr>
          <a:lstStyle/>
          <a:p>
            <a:r>
              <a:rPr lang="en-US" dirty="0"/>
              <a:t/>
            </a:r>
            <a:br>
              <a:rPr lang="en-US" dirty="0"/>
            </a:br>
            <a:r>
              <a:rPr lang="en-US" dirty="0"/>
              <a:t>Strategies and tips for working with non-social scientists</a:t>
            </a:r>
          </a:p>
        </p:txBody>
      </p:sp>
      <p:sp>
        <p:nvSpPr>
          <p:cNvPr id="5" name="Content Placeholder 4"/>
          <p:cNvSpPr>
            <a:spLocks noGrp="1"/>
          </p:cNvSpPr>
          <p:nvPr>
            <p:ph idx="1"/>
          </p:nvPr>
        </p:nvSpPr>
        <p:spPr>
          <a:xfrm>
            <a:off x="609600" y="1600201"/>
            <a:ext cx="11430000" cy="4525963"/>
          </a:xfrm>
        </p:spPr>
        <p:txBody>
          <a:bodyPr>
            <a:normAutofit/>
          </a:bodyPr>
          <a:lstStyle/>
          <a:p>
            <a:r>
              <a:rPr lang="en-US" dirty="0"/>
              <a:t>A good collaboration with non-sociological scientist(s) takes time and patience, and more so for engineers and natural science collaborators.</a:t>
            </a:r>
          </a:p>
          <a:p>
            <a:r>
              <a:rPr lang="en-US" dirty="0">
                <a:cs typeface="Arial" pitchFamily="34" charset="0"/>
              </a:rPr>
              <a:t>A good non-social science collaborator appreciates social science: its science, its contribution, its approach, and its difference.</a:t>
            </a:r>
          </a:p>
          <a:p>
            <a:r>
              <a:rPr lang="en-US" dirty="0"/>
              <a:t>A good non-social science collaborator is willing to learn from you about social science.</a:t>
            </a:r>
          </a:p>
          <a:p>
            <a:r>
              <a:rPr lang="en-US" dirty="0">
                <a:cs typeface="Arial" pitchFamily="34" charset="0"/>
              </a:rPr>
              <a:t>Scenarios to avoid: a non-social scientist you do not know approaches you two weeks before the submission deadline, asking you to write some required components (e.g. education, workforce development).</a:t>
            </a:r>
          </a:p>
        </p:txBody>
      </p:sp>
    </p:spTree>
    <p:extLst>
      <p:ext uri="{BB962C8B-B14F-4D97-AF65-F5344CB8AC3E}">
        <p14:creationId xmlns:p14="http://schemas.microsoft.com/office/powerpoint/2010/main" val="1438692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503238"/>
            <a:ext cx="11430000" cy="1143000"/>
          </a:xfrm>
        </p:spPr>
        <p:txBody>
          <a:bodyPr>
            <a:normAutofit fontScale="90000"/>
          </a:bodyPr>
          <a:lstStyle/>
          <a:p>
            <a:r>
              <a:rPr lang="en-US" sz="4200" dirty="0"/>
              <a:t/>
            </a:r>
            <a:br>
              <a:rPr lang="en-US" sz="4200" dirty="0"/>
            </a:br>
            <a:r>
              <a:rPr lang="en-US" dirty="0"/>
              <a:t>Sociologists can and should lead interdisciplinary teams when appropriate</a:t>
            </a:r>
          </a:p>
        </p:txBody>
      </p:sp>
      <p:sp>
        <p:nvSpPr>
          <p:cNvPr id="5" name="Content Placeholder 4"/>
          <p:cNvSpPr>
            <a:spLocks noGrp="1"/>
          </p:cNvSpPr>
          <p:nvPr>
            <p:ph idx="1"/>
          </p:nvPr>
        </p:nvSpPr>
        <p:spPr>
          <a:xfrm>
            <a:off x="609600" y="2027237"/>
            <a:ext cx="11430000" cy="4525963"/>
          </a:xfrm>
        </p:spPr>
        <p:txBody>
          <a:bodyPr>
            <a:normAutofit/>
          </a:bodyPr>
          <a:lstStyle/>
          <a:p>
            <a:r>
              <a:rPr lang="en-US" dirty="0"/>
              <a:t>We care about people and society, so that we can make the project more relevant to the society.</a:t>
            </a:r>
          </a:p>
          <a:p>
            <a:r>
              <a:rPr lang="en-US" dirty="0">
                <a:latin typeface="Arial" pitchFamily="34" charset="0"/>
                <a:cs typeface="Arial" pitchFamily="34" charset="0"/>
              </a:rPr>
              <a:t>We tend to be “nicer” and more respectful, which is important for cooperative team chemistry.</a:t>
            </a:r>
          </a:p>
          <a:p>
            <a:r>
              <a:rPr lang="en-US" dirty="0"/>
              <a:t>We tend to be more “open-minded” and appreciative of the diversity of science, an important character of interdisciplinary research.</a:t>
            </a:r>
            <a:endParaRPr lang="en-US" dirty="0">
              <a:latin typeface="Arial" pitchFamily="34" charset="0"/>
              <a:cs typeface="Arial" pitchFamily="34" charset="0"/>
            </a:endParaRPr>
          </a:p>
        </p:txBody>
      </p:sp>
    </p:spTree>
    <p:extLst>
      <p:ext uri="{BB962C8B-B14F-4D97-AF65-F5344CB8AC3E}">
        <p14:creationId xmlns:p14="http://schemas.microsoft.com/office/powerpoint/2010/main" val="75892464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1430000" cy="1143000"/>
          </a:xfrm>
        </p:spPr>
        <p:txBody>
          <a:bodyPr>
            <a:normAutofit fontScale="90000"/>
          </a:bodyPr>
          <a:lstStyle/>
          <a:p>
            <a:r>
              <a:rPr lang="en-US" sz="4200" dirty="0"/>
              <a:t/>
            </a:r>
            <a:br>
              <a:rPr lang="en-US" sz="4200" dirty="0"/>
            </a:br>
            <a:r>
              <a:rPr lang="en-US" dirty="0"/>
              <a:t>Ways to participate in interdisciplinary projects</a:t>
            </a:r>
          </a:p>
        </p:txBody>
      </p:sp>
      <p:sp>
        <p:nvSpPr>
          <p:cNvPr id="5" name="Content Placeholder 4"/>
          <p:cNvSpPr>
            <a:spLocks noGrp="1"/>
          </p:cNvSpPr>
          <p:nvPr>
            <p:ph idx="1"/>
          </p:nvPr>
        </p:nvSpPr>
        <p:spPr>
          <a:xfrm>
            <a:off x="609600" y="1417637"/>
            <a:ext cx="11582400" cy="4525963"/>
          </a:xfrm>
        </p:spPr>
        <p:txBody>
          <a:bodyPr>
            <a:normAutofit/>
          </a:bodyPr>
          <a:lstStyle/>
          <a:p>
            <a:r>
              <a:rPr lang="en-US" dirty="0"/>
              <a:t>Take the lead</a:t>
            </a:r>
          </a:p>
          <a:p>
            <a:r>
              <a:rPr lang="en-US" dirty="0">
                <a:latin typeface="Arial" pitchFamily="34" charset="0"/>
                <a:cs typeface="Arial" pitchFamily="34" charset="0"/>
              </a:rPr>
              <a:t>Take the role of co-PI or senior personnel</a:t>
            </a:r>
          </a:p>
          <a:p>
            <a:pPr lvl="1"/>
            <a:r>
              <a:rPr lang="en-US" sz="2800" dirty="0"/>
              <a:t>Actively seek non-social scientist collaborators. Engineers or natural scientists may also have difficulty in identifying social science collaborators and may appreciate it if you approached them.</a:t>
            </a:r>
          </a:p>
          <a:p>
            <a:pPr lvl="1"/>
            <a:r>
              <a:rPr lang="en-US" sz="2800" dirty="0"/>
              <a:t>W</a:t>
            </a:r>
            <a:r>
              <a:rPr lang="en-US" sz="2800" dirty="0">
                <a:latin typeface="Arial" pitchFamily="34" charset="0"/>
                <a:cs typeface="Arial" pitchFamily="34" charset="0"/>
              </a:rPr>
              <a:t>hen approached: </a:t>
            </a:r>
            <a:r>
              <a:rPr lang="en-US" sz="2800" dirty="0"/>
              <a:t>be constructive in “teaching” them about social science, be comfortable to step out of your comfort zone (the boundary of sociology), and celebrate different collaboration styles.</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383993268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4E11B-71FE-491D-A51F-B2426F68D591}"/>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37D982B9-46B0-456C-8878-DBDE2392970E}"/>
              </a:ext>
            </a:extLst>
          </p:cNvPr>
          <p:cNvSpPr>
            <a:spLocks noGrp="1"/>
          </p:cNvSpPr>
          <p:nvPr>
            <p:ph type="sldNum" sz="quarter" idx="4"/>
          </p:nvPr>
        </p:nvSpPr>
        <p:spPr/>
        <p:txBody>
          <a:bodyPr/>
          <a:lstStyle/>
          <a:p>
            <a:fld id="{8F4BEAD3-91E3-4FFC-B7DC-935959D17485}" type="slidenum">
              <a:rPr lang="en-US" smtClean="0"/>
              <a:pPr/>
              <a:t>75</a:t>
            </a:fld>
            <a:endParaRPr lang="en-US"/>
          </a:p>
        </p:txBody>
      </p:sp>
      <p:pic>
        <p:nvPicPr>
          <p:cNvPr id="9" name="Picture 8">
            <a:extLst>
              <a:ext uri="{FF2B5EF4-FFF2-40B4-BE49-F238E27FC236}">
                <a16:creationId xmlns:a16="http://schemas.microsoft.com/office/drawing/2014/main" id="{C1EF9B08-8999-4E2C-BF4F-403722C6803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238499" y="1282699"/>
            <a:ext cx="6115707" cy="4529521"/>
          </a:xfrm>
          <a:prstGeom prst="rect">
            <a:avLst/>
          </a:prstGeom>
        </p:spPr>
      </p:pic>
    </p:spTree>
    <p:extLst>
      <p:ext uri="{BB962C8B-B14F-4D97-AF65-F5344CB8AC3E}">
        <p14:creationId xmlns:p14="http://schemas.microsoft.com/office/powerpoint/2010/main" val="2014781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8E4EC-6C4C-402F-AF86-18E07A81A69A}"/>
              </a:ext>
            </a:extLst>
          </p:cNvPr>
          <p:cNvSpPr>
            <a:spLocks noGrp="1"/>
          </p:cNvSpPr>
          <p:nvPr>
            <p:ph type="title"/>
          </p:nvPr>
        </p:nvSpPr>
        <p:spPr>
          <a:xfrm>
            <a:off x="609600" y="152400"/>
            <a:ext cx="10972800" cy="1143000"/>
          </a:xfrm>
        </p:spPr>
        <p:txBody>
          <a:bodyPr>
            <a:normAutofit/>
          </a:bodyPr>
          <a:lstStyle/>
          <a:p>
            <a:r>
              <a:rPr lang="en-US" dirty="0"/>
              <a:t>Broadening Participation (BP) Opportunities</a:t>
            </a:r>
          </a:p>
        </p:txBody>
      </p:sp>
      <p:sp>
        <p:nvSpPr>
          <p:cNvPr id="3" name="Content Placeholder 2">
            <a:extLst>
              <a:ext uri="{FF2B5EF4-FFF2-40B4-BE49-F238E27FC236}">
                <a16:creationId xmlns:a16="http://schemas.microsoft.com/office/drawing/2014/main" id="{1F4D2BBB-187E-4BA6-831D-BD4DC2795931}"/>
              </a:ext>
            </a:extLst>
          </p:cNvPr>
          <p:cNvSpPr>
            <a:spLocks noGrp="1"/>
          </p:cNvSpPr>
          <p:nvPr>
            <p:ph idx="1"/>
          </p:nvPr>
        </p:nvSpPr>
        <p:spPr>
          <a:xfrm>
            <a:off x="621587" y="1295400"/>
            <a:ext cx="10972800" cy="4610529"/>
          </a:xfrm>
        </p:spPr>
        <p:txBody>
          <a:bodyPr>
            <a:normAutofit/>
          </a:bodyPr>
          <a:lstStyle/>
          <a:p>
            <a:r>
              <a:rPr lang="en-US" dirty="0"/>
              <a:t>NSF is committed to diversity and furthering BP of underrepresented groups in STEM</a:t>
            </a:r>
          </a:p>
          <a:p>
            <a:r>
              <a:rPr lang="en-US" dirty="0"/>
              <a:t>Two Social Science-focused opportunities (SBE directorate) </a:t>
            </a:r>
          </a:p>
          <a:p>
            <a:pPr lvl="1"/>
            <a:r>
              <a:rPr lang="en-US" dirty="0"/>
              <a:t>SBE Science of Broadening Participation (SBP)</a:t>
            </a:r>
          </a:p>
          <a:p>
            <a:pPr lvl="2"/>
            <a:r>
              <a:rPr lang="en-US" dirty="0"/>
              <a:t>Uses the theories and methods of the social sciences to better understand the factors that affect our ability to expand participation in education, the workforce, and society generally, and other sectors. </a:t>
            </a:r>
            <a:r>
              <a:rPr lang="en-US" b="1" dirty="0"/>
              <a:t>This is about the science of BP; important for social scientists.  </a:t>
            </a:r>
          </a:p>
          <a:p>
            <a:pPr lvl="2"/>
            <a:r>
              <a:rPr lang="en-US" dirty="0"/>
              <a:t>Submit to regular program, preface title with SBP:</a:t>
            </a:r>
          </a:p>
          <a:p>
            <a:pPr lvl="1"/>
            <a:r>
              <a:rPr lang="en-US" dirty="0"/>
              <a:t>Build and Broaden Dear Colleague Letter (DCL)</a:t>
            </a:r>
          </a:p>
          <a:p>
            <a:pPr lvl="2"/>
            <a:r>
              <a:rPr lang="en-US" dirty="0"/>
              <a:t>Foster partnerships and build research collaborations among institutions that include at least one Minority-Serving Institution (MSI)</a:t>
            </a:r>
          </a:p>
          <a:p>
            <a:pPr lvl="2"/>
            <a:r>
              <a:rPr lang="en-US" dirty="0"/>
              <a:t>FY2020: conferences; FY2021: larger projects to build MSI infrastructure. </a:t>
            </a:r>
          </a:p>
        </p:txBody>
      </p:sp>
    </p:spTree>
    <p:extLst>
      <p:ext uri="{BB962C8B-B14F-4D97-AF65-F5344CB8AC3E}">
        <p14:creationId xmlns:p14="http://schemas.microsoft.com/office/powerpoint/2010/main" val="1347956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8E4EC-6C4C-402F-AF86-18E07A81A69A}"/>
              </a:ext>
            </a:extLst>
          </p:cNvPr>
          <p:cNvSpPr>
            <a:spLocks noGrp="1"/>
          </p:cNvSpPr>
          <p:nvPr>
            <p:ph type="title"/>
          </p:nvPr>
        </p:nvSpPr>
        <p:spPr>
          <a:xfrm>
            <a:off x="609600" y="76200"/>
            <a:ext cx="10972800" cy="1143000"/>
          </a:xfrm>
        </p:spPr>
        <p:txBody>
          <a:bodyPr>
            <a:normAutofit/>
          </a:bodyPr>
          <a:lstStyle/>
          <a:p>
            <a:r>
              <a:rPr lang="en-US" dirty="0"/>
              <a:t>BP Opportunities</a:t>
            </a:r>
          </a:p>
        </p:txBody>
      </p:sp>
      <p:sp>
        <p:nvSpPr>
          <p:cNvPr id="3" name="Content Placeholder 2">
            <a:extLst>
              <a:ext uri="{FF2B5EF4-FFF2-40B4-BE49-F238E27FC236}">
                <a16:creationId xmlns:a16="http://schemas.microsoft.com/office/drawing/2014/main" id="{1F4D2BBB-187E-4BA6-831D-BD4DC2795931}"/>
              </a:ext>
            </a:extLst>
          </p:cNvPr>
          <p:cNvSpPr>
            <a:spLocks noGrp="1"/>
          </p:cNvSpPr>
          <p:nvPr>
            <p:ph idx="1"/>
          </p:nvPr>
        </p:nvSpPr>
        <p:spPr>
          <a:xfrm>
            <a:off x="609600" y="1219200"/>
            <a:ext cx="10972800" cy="4525963"/>
          </a:xfrm>
        </p:spPr>
        <p:txBody>
          <a:bodyPr>
            <a:normAutofit/>
          </a:bodyPr>
          <a:lstStyle/>
          <a:p>
            <a:r>
              <a:rPr lang="en-US" dirty="0"/>
              <a:t>Two NSF-wide opportunities</a:t>
            </a:r>
          </a:p>
          <a:p>
            <a:pPr lvl="1"/>
            <a:r>
              <a:rPr lang="en-US" dirty="0"/>
              <a:t>ADVANCE</a:t>
            </a:r>
          </a:p>
          <a:p>
            <a:pPr lvl="2"/>
            <a:r>
              <a:rPr lang="en-US" dirty="0"/>
              <a:t>Grants to enhance the systemic factors that support gender equity and inclusion and to mitigate the systemic factors that create inequities in the academic profession and workplaces</a:t>
            </a:r>
          </a:p>
          <a:p>
            <a:pPr lvl="2"/>
            <a:r>
              <a:rPr lang="en-US" dirty="0"/>
              <a:t>Letter of Intent (LOI) due 11/3/20, Preliminary proposal due 4/22/21</a:t>
            </a:r>
          </a:p>
          <a:p>
            <a:pPr lvl="1"/>
            <a:r>
              <a:rPr lang="en-US" dirty="0"/>
              <a:t>NSF INCLUDES</a:t>
            </a:r>
          </a:p>
          <a:p>
            <a:pPr lvl="2"/>
            <a:r>
              <a:rPr lang="en-US" dirty="0"/>
              <a:t>Alliance award: supports new Alliance that employs collaborative infrastructure to address a critical BP challenge in STEM at scale</a:t>
            </a:r>
          </a:p>
          <a:p>
            <a:pPr lvl="2"/>
            <a:r>
              <a:rPr lang="en-US" dirty="0"/>
              <a:t>LOI due 10/5/20, Full proposal due 1/26/21</a:t>
            </a:r>
          </a:p>
        </p:txBody>
      </p:sp>
    </p:spTree>
    <p:extLst>
      <p:ext uri="{BB962C8B-B14F-4D97-AF65-F5344CB8AC3E}">
        <p14:creationId xmlns:p14="http://schemas.microsoft.com/office/powerpoint/2010/main" val="27703139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C4488B46DBE749BA8EA2AA2AC06E20" ma:contentTypeVersion="7" ma:contentTypeDescription="Create a new document." ma:contentTypeScope="" ma:versionID="9a2fda3e56c01725f644634ac0a0dc5c">
  <xsd:schema xmlns:xsd="http://www.w3.org/2001/XMLSchema" xmlns:xs="http://www.w3.org/2001/XMLSchema" xmlns:p="http://schemas.microsoft.com/office/2006/metadata/properties" xmlns:ns3="dc1e7bef-b0ae-469e-a89d-51db4bffee80" targetNamespace="http://schemas.microsoft.com/office/2006/metadata/properties" ma:root="true" ma:fieldsID="f2ea93daa7b5a5d25ead9fd35becbac7" ns3:_="">
    <xsd:import namespace="dc1e7bef-b0ae-469e-a89d-51db4bffee8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1e7bef-b0ae-469e-a89d-51db4bffee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CD5143-EB3B-47FD-995D-2D8975F988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1e7bef-b0ae-469e-a89d-51db4bffee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CA3D1A-C01A-432F-857A-1C91E025095E}">
  <ds:schemaRefs>
    <ds:schemaRef ds:uri="dc1e7bef-b0ae-469e-a89d-51db4bffee80"/>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D1D5B1D-8EDC-44A8-9054-157AB2542E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32953</TotalTime>
  <Words>6300</Words>
  <Application>Microsoft Office PowerPoint</Application>
  <PresentationFormat>Widescreen</PresentationFormat>
  <Paragraphs>696</Paragraphs>
  <Slides>75</Slides>
  <Notes>54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75</vt:i4>
      </vt:variant>
    </vt:vector>
  </HeadingPairs>
  <TitlesOfParts>
    <vt:vector size="84" baseType="lpstr">
      <vt:lpstr>Arial</vt:lpstr>
      <vt:lpstr>Calibri</vt:lpstr>
      <vt:lpstr>Calibri Light</vt:lpstr>
      <vt:lpstr>Courier New</vt:lpstr>
      <vt:lpstr>Garamond</vt:lpstr>
      <vt:lpstr>Helvetica</vt:lpstr>
      <vt:lpstr>Tahoma</vt:lpstr>
      <vt:lpstr>Times New Roman</vt:lpstr>
      <vt:lpstr>Office Theme</vt:lpstr>
      <vt:lpstr>PowerPoint Presentation</vt:lpstr>
      <vt:lpstr>   Background and Topics for Today  NSF and SBE as Organizations  Preparing Proposals  Cross-Disciplinary Programs at NSF Challenges and Opportunities </vt:lpstr>
      <vt:lpstr>National Science Foundation (NSF)</vt:lpstr>
      <vt:lpstr>The National Science Foundation</vt:lpstr>
      <vt:lpstr>NSF Funds All Fields of Science &amp; Engineering</vt:lpstr>
      <vt:lpstr>Your Life. Our Work. SBE.</vt:lpstr>
      <vt:lpstr>PowerPoint Presentation</vt:lpstr>
      <vt:lpstr>Broadening Participation (BP) Opportunities</vt:lpstr>
      <vt:lpstr>BP Opportunities</vt:lpstr>
      <vt:lpstr>Behavioral and Cognitive Sciences (BCS)  Division</vt:lpstr>
      <vt:lpstr>Archaeology and Archaeometry</vt:lpstr>
      <vt:lpstr>Biological Anthropology</vt:lpstr>
      <vt:lpstr>Cultural Anthropology</vt:lpstr>
      <vt:lpstr>Cognitive Neuroscience</vt:lpstr>
      <vt:lpstr>Developmental Sciences (DS)  </vt:lpstr>
      <vt:lpstr>Science of Learning and Augmented Intelligence</vt:lpstr>
      <vt:lpstr>Perception, Action &amp; Cognition (PAC)</vt:lpstr>
      <vt:lpstr>Social Psychology</vt:lpstr>
      <vt:lpstr>Human-Environment and Geographical Sciences (HEGS)</vt:lpstr>
      <vt:lpstr>Human Networks  and Data Science</vt:lpstr>
      <vt:lpstr>Social and Economic Sciences (SES) Division</vt:lpstr>
      <vt:lpstr>Economics</vt:lpstr>
      <vt:lpstr>Sociology</vt:lpstr>
      <vt:lpstr>Accountable Institutions and Behavior (AIB)</vt:lpstr>
      <vt:lpstr>PowerPoint Presentation</vt:lpstr>
      <vt:lpstr>Decision, Risk, and Management Sciences (DRMS)</vt:lpstr>
      <vt:lpstr>Science and  Technology Studies (STS)</vt:lpstr>
      <vt:lpstr>Law &amp; Science (LS)</vt:lpstr>
      <vt:lpstr>Methodology, Measurement and Statistics (MMS)</vt:lpstr>
      <vt:lpstr>Science of Organizations (SoO)</vt:lpstr>
      <vt:lpstr>REU and RUI</vt:lpstr>
      <vt:lpstr>Standard Submission Process </vt:lpstr>
      <vt:lpstr>Navigating NSF Documents/ Websites</vt:lpstr>
      <vt:lpstr>Review the SBE Programs Page: https://nsf.gov/funding/programs.jsp?org=SBE</vt:lpstr>
      <vt:lpstr>Find the Right Program (e.g., DS program webpage) </vt:lpstr>
      <vt:lpstr>Find the right program: (scrolling down….)</vt:lpstr>
      <vt:lpstr>Find the Right Program:  Awards recently made</vt:lpstr>
      <vt:lpstr>Find the Right Program: Abstracts of Awards Recently Made</vt:lpstr>
      <vt:lpstr>Preparing your Proposal</vt:lpstr>
      <vt:lpstr>Before you apply… READ!!!</vt:lpstr>
      <vt:lpstr>Next Steps</vt:lpstr>
      <vt:lpstr>Intellectual Merit: the potential to advance knowledge</vt:lpstr>
      <vt:lpstr>Broader Impacts: the potential to benefit society and contribute to the achievement of specific, desired societal outcomes</vt:lpstr>
      <vt:lpstr>Starting a Grant Submission: Your University Submits the Grant Proposal, Not You!</vt:lpstr>
      <vt:lpstr>Common Pitfalls to Avoid</vt:lpstr>
      <vt:lpstr>Common Myths</vt:lpstr>
      <vt:lpstr>Your Proposal is Declined. What now?</vt:lpstr>
      <vt:lpstr>  Beyond the Standard Grant: NSF’s Cross-Disciplinary Programs</vt:lpstr>
      <vt:lpstr>PowerPoint Presentation</vt:lpstr>
      <vt:lpstr>QUESTIONS????</vt:lpstr>
      <vt:lpstr>Secure and Trustworthy Cyberspace (SaTC)</vt:lpstr>
      <vt:lpstr>PowerPoint Presentation</vt:lpstr>
      <vt:lpstr>Ethical and Responsible Research </vt:lpstr>
      <vt:lpstr>Science of Science: Discovery, Communication, and Impact</vt:lpstr>
      <vt:lpstr>Outline</vt:lpstr>
      <vt:lpstr>Barriers to Greater Participation</vt:lpstr>
      <vt:lpstr>Barriers, continued</vt:lpstr>
      <vt:lpstr>Opportunities beyond the Sociology Program </vt:lpstr>
      <vt:lpstr>Growing Convergence Research:</vt:lpstr>
      <vt:lpstr>Growing Convergence Research: Award Mechanism and Funding</vt:lpstr>
      <vt:lpstr>(Future of Work at the Human-Technology Frontier)</vt:lpstr>
      <vt:lpstr>Future of Work at the Human-Technology Frontier:</vt:lpstr>
      <vt:lpstr>Infrastructure Competitions</vt:lpstr>
      <vt:lpstr>Infrastructure Competitions (cont.)</vt:lpstr>
      <vt:lpstr>NSF Convergence Accelerator</vt:lpstr>
      <vt:lpstr>Proposal Tips</vt:lpstr>
      <vt:lpstr>Additional comments from Guangqing Chi, Penn State:  Experience on interdisciplinary grant proposals</vt:lpstr>
      <vt:lpstr>Review panel experience: S&amp;CC and ERC</vt:lpstr>
      <vt:lpstr>Reflections as a sociologist: Opportunities</vt:lpstr>
      <vt:lpstr>Reflections as a sociologist: Challenges</vt:lpstr>
      <vt:lpstr>Reflections as a sociologist: Challenges</vt:lpstr>
      <vt:lpstr> Strategies and tips for working with non-social scientists</vt:lpstr>
      <vt:lpstr> Sociologists can and should lead interdisciplinary teams when appropriate</vt:lpstr>
      <vt:lpstr> Ways to participate in interdisciplinary projects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Kensill, Trinka (Contractor)</dc:creator>
  <cp:lastModifiedBy>Toby L Parcel</cp:lastModifiedBy>
  <cp:revision>205</cp:revision>
  <dcterms:created xsi:type="dcterms:W3CDTF">2017-05-04T14:12:29Z</dcterms:created>
  <dcterms:modified xsi:type="dcterms:W3CDTF">2021-02-05T17:54:00Z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0x010100CAC4488B46DBE749BA8EA2AA2AC06E20</vt:lpwstr>
  </property>
</Properties>
</file>