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1"/>
  </p:notesMasterIdLst>
  <p:handoutMasterIdLst>
    <p:handoutMasterId r:id="rId72"/>
  </p:handoutMasterIdLst>
  <p:sldIdLst>
    <p:sldId id="256" r:id="rId2"/>
    <p:sldId id="453" r:id="rId3"/>
    <p:sldId id="544" r:id="rId4"/>
    <p:sldId id="359" r:id="rId5"/>
    <p:sldId id="395" r:id="rId6"/>
    <p:sldId id="624" r:id="rId7"/>
    <p:sldId id="449" r:id="rId8"/>
    <p:sldId id="411" r:id="rId9"/>
    <p:sldId id="590" r:id="rId10"/>
    <p:sldId id="621" r:id="rId11"/>
    <p:sldId id="418" r:id="rId12"/>
    <p:sldId id="448" r:id="rId13"/>
    <p:sldId id="533" r:id="rId14"/>
    <p:sldId id="532" r:id="rId15"/>
    <p:sldId id="601" r:id="rId16"/>
    <p:sldId id="602" r:id="rId17"/>
    <p:sldId id="593" r:id="rId18"/>
    <p:sldId id="398" r:id="rId19"/>
    <p:sldId id="360" r:id="rId20"/>
    <p:sldId id="622" r:id="rId21"/>
    <p:sldId id="623" r:id="rId22"/>
    <p:sldId id="596" r:id="rId23"/>
    <p:sldId id="597" r:id="rId24"/>
    <p:sldId id="598" r:id="rId25"/>
    <p:sldId id="599" r:id="rId26"/>
    <p:sldId id="603" r:id="rId27"/>
    <p:sldId id="261" r:id="rId28"/>
    <p:sldId id="456" r:id="rId29"/>
    <p:sldId id="451" r:id="rId30"/>
    <p:sldId id="362" r:id="rId31"/>
    <p:sldId id="409" r:id="rId32"/>
    <p:sldId id="410" r:id="rId33"/>
    <p:sldId id="526" r:id="rId34"/>
    <p:sldId id="357" r:id="rId35"/>
    <p:sldId id="374" r:id="rId36"/>
    <p:sldId id="438" r:id="rId37"/>
    <p:sldId id="433" r:id="rId38"/>
    <p:sldId id="457" r:id="rId39"/>
    <p:sldId id="437" r:id="rId40"/>
    <p:sldId id="353" r:id="rId41"/>
    <p:sldId id="441" r:id="rId42"/>
    <p:sldId id="310" r:id="rId43"/>
    <p:sldId id="358" r:id="rId44"/>
    <p:sldId id="454" r:id="rId45"/>
    <p:sldId id="536" r:id="rId46"/>
    <p:sldId id="543" r:id="rId47"/>
    <p:sldId id="606" r:id="rId48"/>
    <p:sldId id="607" r:id="rId49"/>
    <p:sldId id="608" r:id="rId50"/>
    <p:sldId id="609" r:id="rId51"/>
    <p:sldId id="610" r:id="rId52"/>
    <p:sldId id="611" r:id="rId53"/>
    <p:sldId id="612" r:id="rId54"/>
    <p:sldId id="613" r:id="rId55"/>
    <p:sldId id="614" r:id="rId56"/>
    <p:sldId id="615" r:id="rId57"/>
    <p:sldId id="616" r:id="rId58"/>
    <p:sldId id="617" r:id="rId59"/>
    <p:sldId id="618" r:id="rId60"/>
    <p:sldId id="619" r:id="rId61"/>
    <p:sldId id="620" r:id="rId62"/>
    <p:sldId id="625" r:id="rId63"/>
    <p:sldId id="626" r:id="rId64"/>
    <p:sldId id="627" r:id="rId65"/>
    <p:sldId id="628" r:id="rId66"/>
    <p:sldId id="629" r:id="rId67"/>
    <p:sldId id="630" r:id="rId68"/>
    <p:sldId id="631" r:id="rId69"/>
    <p:sldId id="632" r:id="rId7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B592E0E-2A0E-4658-9F84-9F761F4773DF}">
          <p14:sldIdLst>
            <p14:sldId id="256"/>
            <p14:sldId id="453"/>
            <p14:sldId id="544"/>
            <p14:sldId id="359"/>
            <p14:sldId id="395"/>
            <p14:sldId id="624"/>
            <p14:sldId id="449"/>
            <p14:sldId id="411"/>
            <p14:sldId id="590"/>
            <p14:sldId id="621"/>
            <p14:sldId id="418"/>
            <p14:sldId id="448"/>
            <p14:sldId id="533"/>
            <p14:sldId id="532"/>
            <p14:sldId id="601"/>
            <p14:sldId id="602"/>
            <p14:sldId id="593"/>
            <p14:sldId id="398"/>
            <p14:sldId id="360"/>
            <p14:sldId id="622"/>
            <p14:sldId id="623"/>
            <p14:sldId id="596"/>
            <p14:sldId id="597"/>
            <p14:sldId id="598"/>
            <p14:sldId id="599"/>
            <p14:sldId id="603"/>
            <p14:sldId id="261"/>
            <p14:sldId id="456"/>
            <p14:sldId id="451"/>
            <p14:sldId id="362"/>
            <p14:sldId id="409"/>
            <p14:sldId id="410"/>
            <p14:sldId id="526"/>
            <p14:sldId id="357"/>
            <p14:sldId id="374"/>
            <p14:sldId id="438"/>
            <p14:sldId id="433"/>
            <p14:sldId id="457"/>
            <p14:sldId id="437"/>
            <p14:sldId id="353"/>
            <p14:sldId id="441"/>
            <p14:sldId id="310"/>
            <p14:sldId id="358"/>
            <p14:sldId id="454"/>
            <p14:sldId id="536"/>
            <p14:sldId id="543"/>
            <p14:sldId id="606"/>
            <p14:sldId id="607"/>
            <p14:sldId id="608"/>
            <p14:sldId id="609"/>
            <p14:sldId id="610"/>
            <p14:sldId id="611"/>
            <p14:sldId id="612"/>
            <p14:sldId id="613"/>
            <p14:sldId id="614"/>
            <p14:sldId id="615"/>
            <p14:sldId id="616"/>
            <p14:sldId id="617"/>
            <p14:sldId id="618"/>
            <p14:sldId id="619"/>
            <p14:sldId id="620"/>
            <p14:sldId id="625"/>
            <p14:sldId id="626"/>
            <p14:sldId id="627"/>
            <p14:sldId id="628"/>
            <p14:sldId id="629"/>
            <p14:sldId id="630"/>
            <p14:sldId id="631"/>
            <p14:sldId id="632"/>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cKay School of Education"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02" autoAdjust="0"/>
    <p:restoredTop sz="76369" autoAdjust="0"/>
  </p:normalViewPr>
  <p:slideViewPr>
    <p:cSldViewPr>
      <p:cViewPr>
        <p:scale>
          <a:sx n="70" d="100"/>
          <a:sy n="70" d="100"/>
        </p:scale>
        <p:origin x="-869" y="-720"/>
      </p:cViewPr>
      <p:guideLst>
        <p:guide orient="horz" pos="2160"/>
        <p:guide pos="2880"/>
      </p:guideLst>
    </p:cSldViewPr>
  </p:slideViewPr>
  <p:outlineViewPr>
    <p:cViewPr>
      <p:scale>
        <a:sx n="33" d="100"/>
        <a:sy n="33" d="100"/>
      </p:scale>
      <p:origin x="0" y="55570"/>
    </p:cViewPr>
  </p:outlineViewPr>
  <p:notesTextViewPr>
    <p:cViewPr>
      <p:scale>
        <a:sx n="1" d="1"/>
        <a:sy n="1" d="1"/>
      </p:scale>
      <p:origin x="0" y="0"/>
    </p:cViewPr>
  </p:notesTextViewPr>
  <p:sorterViewPr>
    <p:cViewPr>
      <p:scale>
        <a:sx n="70" d="100"/>
        <a:sy n="70" d="100"/>
      </p:scale>
      <p:origin x="0" y="4872"/>
    </p:cViewPr>
  </p:sorterViewPr>
  <p:notesViewPr>
    <p:cSldViewPr>
      <p:cViewPr>
        <p:scale>
          <a:sx n="70" d="100"/>
          <a:sy n="70" d="100"/>
        </p:scale>
        <p:origin x="-778" y="-197"/>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9" y="0"/>
            <a:ext cx="3037840" cy="464820"/>
          </a:xfrm>
          <a:prstGeom prst="rect">
            <a:avLst/>
          </a:prstGeom>
        </p:spPr>
        <p:txBody>
          <a:bodyPr vert="horz" lIns="93177" tIns="46589" rIns="93177" bIns="46589" rtlCol="0"/>
          <a:lstStyle>
            <a:lvl1pPr algn="r">
              <a:defRPr sz="1200"/>
            </a:lvl1pPr>
          </a:lstStyle>
          <a:p>
            <a:fld id="{BBC204BD-34D0-4FB4-A9FE-D3533B64CC19}" type="datetimeFigureOut">
              <a:rPr lang="en-US" smtClean="0"/>
              <a:t>12/12/2014</a:t>
            </a:fld>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3177" tIns="46589" rIns="93177" bIns="46589" rtlCol="0" anchor="b"/>
          <a:lstStyle>
            <a:lvl1pPr algn="r">
              <a:defRPr sz="1200"/>
            </a:lvl1pPr>
          </a:lstStyle>
          <a:p>
            <a:fld id="{512318E3-413D-458E-A097-EAF210320F96}" type="slidenum">
              <a:rPr lang="en-US" smtClean="0"/>
              <a:t>‹#›</a:t>
            </a:fld>
            <a:endParaRPr lang="en-US"/>
          </a:p>
        </p:txBody>
      </p:sp>
    </p:spTree>
    <p:extLst>
      <p:ext uri="{BB962C8B-B14F-4D97-AF65-F5344CB8AC3E}">
        <p14:creationId xmlns:p14="http://schemas.microsoft.com/office/powerpoint/2010/main" val="1541439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4536CA22-8BFC-4CE2-B16D-1DFF139B83F5}" type="datetimeFigureOut">
              <a:rPr lang="en-US" smtClean="0"/>
              <a:t>12/12/2014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000ADD40-26D1-4DB4-BCE8-15DB90CA2F67}" type="slidenum">
              <a:rPr lang="en-US" smtClean="0"/>
              <a:t>‹#›</a:t>
            </a:fld>
            <a:endParaRPr lang="en-US"/>
          </a:p>
        </p:txBody>
      </p:sp>
    </p:spTree>
    <p:extLst>
      <p:ext uri="{BB962C8B-B14F-4D97-AF65-F5344CB8AC3E}">
        <p14:creationId xmlns:p14="http://schemas.microsoft.com/office/powerpoint/2010/main" val="2864172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pivot.cos.com/"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fdncenter.org/"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a:t>
            </a:fld>
            <a:endParaRPr lang="en-US"/>
          </a:p>
        </p:txBody>
      </p:sp>
    </p:spTree>
    <p:extLst>
      <p:ext uri="{BB962C8B-B14F-4D97-AF65-F5344CB8AC3E}">
        <p14:creationId xmlns:p14="http://schemas.microsoft.com/office/powerpoint/2010/main" val="36240964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faculty</a:t>
            </a:r>
            <a:r>
              <a:rPr lang="en-US" baseline="0" dirty="0" smtClean="0"/>
              <a:t> know how to develop a strategic plan – the faculty center has resources to support these efforts. I want to highlight the elements of the plan that are peculiar to research funding</a:t>
            </a:r>
          </a:p>
          <a:p>
            <a:pPr marL="171450" indent="-171450">
              <a:buFont typeface="Arial" panose="020B0604020202020204" pitchFamily="34" charset="0"/>
              <a:buChar char="•"/>
            </a:pPr>
            <a:r>
              <a:rPr lang="en-US" baseline="0" dirty="0" smtClean="0"/>
              <a:t>Realistic objectives means don’t write an NSF/NIH major proposal as soon as you start unless you have a tract record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Developing research outreach includes ensuring</a:t>
            </a:r>
            <a:r>
              <a:rPr lang="en-US" baseline="0" dirty="0" smtClean="0"/>
              <a:t> your research results can be disseminated in some way to the public at large (e.g., NSF Broader Impacts) through educational and other opportunities</a:t>
            </a:r>
            <a:endParaRPr lang="en-US" dirty="0" smtClean="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10</a:t>
            </a:fld>
            <a:endParaRPr lang="en-US"/>
          </a:p>
        </p:txBody>
      </p:sp>
    </p:spTree>
    <p:extLst>
      <p:ext uri="{BB962C8B-B14F-4D97-AF65-F5344CB8AC3E}">
        <p14:creationId xmlns:p14="http://schemas.microsoft.com/office/powerpoint/2010/main" val="3129624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study (find reference) identified mentoring as the number one key to success in proposal development </a:t>
            </a:r>
          </a:p>
          <a:p>
            <a:endParaRPr lang="en-US" dirty="0" smtClean="0"/>
          </a:p>
          <a:p>
            <a:r>
              <a:rPr lang="en-US" sz="1200" dirty="0" smtClean="0"/>
              <a:t>Query colleagues (current, classmates in graduate school, major professors)</a:t>
            </a:r>
            <a:endParaRPr lang="en-US" dirty="0" smtClean="0"/>
          </a:p>
          <a:p>
            <a:endParaRPr lang="en-US" dirty="0"/>
          </a:p>
          <a:p>
            <a:r>
              <a:rPr lang="en-US" dirty="0" smtClean="0"/>
              <a:t>Attended several funders conferences (NSF ones especially good) – hear about new programs, learn submittal process, get specific interests from directorates, meet with program officers (e.g., NSF encourage asking)</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11</a:t>
            </a:fld>
            <a:endParaRPr lang="en-US"/>
          </a:p>
        </p:txBody>
      </p:sp>
    </p:spTree>
    <p:extLst>
      <p:ext uri="{BB962C8B-B14F-4D97-AF65-F5344CB8AC3E}">
        <p14:creationId xmlns:p14="http://schemas.microsoft.com/office/powerpoint/2010/main" val="2430156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Review Panels </a:t>
            </a:r>
            <a:r>
              <a:rPr lang="en-US" dirty="0" smtClean="0"/>
              <a:t>- at Dec 2013 NSF Days, leader solicited business cards for potential reviewers. For NSF, don’t need a prior NSF grant, or even a PhD or university affiliation. Need expert. NSF needs about 50K reviewers per year</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12</a:t>
            </a:fld>
            <a:endParaRPr lang="en-US"/>
          </a:p>
        </p:txBody>
      </p:sp>
    </p:spTree>
    <p:extLst>
      <p:ext uri="{BB962C8B-B14F-4D97-AF65-F5344CB8AC3E}">
        <p14:creationId xmlns:p14="http://schemas.microsoft.com/office/powerpoint/2010/main" val="3663930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PIVOT </a:t>
            </a:r>
          </a:p>
          <a:p>
            <a:pPr marL="457200" lvl="1" indent="0">
              <a:buNone/>
            </a:pPr>
            <a:r>
              <a:rPr lang="en-US" sz="1100" dirty="0" smtClean="0"/>
              <a:t>Database of funding opportunities (~$33B and 26,000 opportunities), scholars (3 million) and software to match the two</a:t>
            </a:r>
          </a:p>
          <a:p>
            <a:pPr lvl="1"/>
            <a:r>
              <a:rPr lang="en-US" sz="1100" dirty="0" smtClean="0"/>
              <a:t>Matches based on profile, your search terms, keywords</a:t>
            </a:r>
          </a:p>
          <a:p>
            <a:pPr lvl="1"/>
            <a:r>
              <a:rPr lang="en-US" sz="1100" dirty="0" smtClean="0"/>
              <a:t>Manage and track opportunities including email alerts</a:t>
            </a:r>
          </a:p>
          <a:p>
            <a:pPr marL="457200" lvl="1" indent="0">
              <a:buNone/>
            </a:pPr>
            <a:r>
              <a:rPr lang="en-US" sz="1100" dirty="0" smtClean="0"/>
              <a:t>To use PIVOT, go to PIVOT website </a:t>
            </a:r>
            <a:r>
              <a:rPr lang="en-US" sz="1100" u="sng" dirty="0" smtClean="0">
                <a:hlinkClick r:id="rId3"/>
              </a:rPr>
              <a:t>http://pivot.cos.com</a:t>
            </a:r>
            <a:r>
              <a:rPr lang="en-US" sz="1100" dirty="0" smtClean="0"/>
              <a:t>, create an account and claim or create a prolific</a:t>
            </a:r>
            <a:br>
              <a:rPr lang="en-US" sz="1100" dirty="0" smtClean="0"/>
            </a:br>
            <a:endParaRPr lang="en-US" sz="1100" dirty="0" smtClean="0"/>
          </a:p>
          <a:p>
            <a:r>
              <a:rPr lang="en-US" sz="1400" dirty="0" smtClean="0"/>
              <a:t>Foundation Center Online </a:t>
            </a:r>
          </a:p>
          <a:p>
            <a:pPr marL="400050" lvl="1" indent="0">
              <a:buNone/>
            </a:pPr>
            <a:r>
              <a:rPr lang="en-US" sz="1100" dirty="0" smtClean="0"/>
              <a:t>Database of 100,000 + foundations, corporate donors, and </a:t>
            </a:r>
            <a:r>
              <a:rPr lang="en-US" sz="1100" dirty="0" err="1" smtClean="0"/>
              <a:t>grantmaking</a:t>
            </a:r>
            <a:r>
              <a:rPr lang="en-US" sz="1100" dirty="0" smtClean="0"/>
              <a:t> public charities, 2.1 million grants, database search software</a:t>
            </a:r>
          </a:p>
          <a:p>
            <a:pPr marL="685800" lvl="1">
              <a:buFont typeface="Arial" pitchFamily="34" charset="0"/>
              <a:buChar char="–"/>
            </a:pPr>
            <a:r>
              <a:rPr lang="en-US" sz="1100" dirty="0" smtClean="0"/>
              <a:t>Matches based on search terms and keywords</a:t>
            </a:r>
          </a:p>
          <a:p>
            <a:pPr marL="685800" lvl="1">
              <a:buFont typeface="Arial" pitchFamily="34" charset="0"/>
              <a:buChar char="–"/>
            </a:pPr>
            <a:r>
              <a:rPr lang="en-US" sz="1100" dirty="0" smtClean="0"/>
              <a:t>Provides detailed information about non-profit foundations and corporations </a:t>
            </a:r>
          </a:p>
          <a:p>
            <a:pPr marL="685800" lvl="1"/>
            <a:r>
              <a:rPr lang="en-US" sz="1100" dirty="0" smtClean="0"/>
              <a:t>Provides 990 tax form information and information about past awards</a:t>
            </a:r>
          </a:p>
          <a:p>
            <a:pPr marL="400050" lvl="1" indent="0">
              <a:buNone/>
            </a:pPr>
            <a:r>
              <a:rPr lang="en-US" sz="1100" dirty="0" smtClean="0"/>
              <a:t>To use the Foundation Center online, go to </a:t>
            </a:r>
            <a:r>
              <a:rPr lang="en-US" sz="1100" u="sng" dirty="0" smtClean="0">
                <a:hlinkClick r:id="rId4"/>
              </a:rPr>
              <a:t>http://fdncenter.org/</a:t>
            </a:r>
            <a:r>
              <a:rPr lang="en-US" sz="1100" u="sng" dirty="0" smtClean="0"/>
              <a:t> </a:t>
            </a:r>
            <a:r>
              <a:rPr lang="en-US" sz="1100" dirty="0" smtClean="0"/>
              <a:t>and login with username </a:t>
            </a:r>
            <a:r>
              <a:rPr lang="en-US" sz="1100" u="sng" dirty="0" err="1" smtClean="0"/>
              <a:t>byuacadvp</a:t>
            </a:r>
            <a:r>
              <a:rPr lang="en-US" sz="1100" dirty="0" smtClean="0"/>
              <a:t> and password </a:t>
            </a:r>
            <a:r>
              <a:rPr lang="en-US" sz="1100" u="sng" dirty="0" smtClean="0"/>
              <a:t>cougars2002</a:t>
            </a:r>
          </a:p>
          <a:p>
            <a:r>
              <a:rPr lang="en-US" sz="1000" dirty="0" smtClean="0"/>
              <a:t>Perhaps most useful feature of PIVOT is the opportunity tracking that provides automated alerts  when selected opportunities are updated </a:t>
            </a:r>
          </a:p>
          <a:p>
            <a:endParaRPr lang="en-US" sz="1000" dirty="0"/>
          </a:p>
          <a:p>
            <a:r>
              <a:rPr lang="en-US" sz="1000" dirty="0" smtClean="0"/>
              <a:t>We will do a PIVOT tutorial later this morning and Trace Eddington from LDS-P will provide demonstrated Foundation Center online next week. </a:t>
            </a:r>
          </a:p>
          <a:p>
            <a:endParaRPr lang="en-US" sz="1000" dirty="0"/>
          </a:p>
          <a:p>
            <a:r>
              <a:rPr lang="en-US" sz="1000" dirty="0" smtClean="0"/>
              <a:t>Are there a few who would like us to do a preliminary search for them and show it at next weeks class?</a:t>
            </a:r>
            <a:endParaRPr lang="en-US" sz="1000" dirty="0"/>
          </a:p>
        </p:txBody>
      </p:sp>
      <p:sp>
        <p:nvSpPr>
          <p:cNvPr id="4" name="Slide Number Placeholder 3"/>
          <p:cNvSpPr>
            <a:spLocks noGrp="1"/>
          </p:cNvSpPr>
          <p:nvPr>
            <p:ph type="sldNum" sz="quarter" idx="10"/>
          </p:nvPr>
        </p:nvSpPr>
        <p:spPr/>
        <p:txBody>
          <a:bodyPr/>
          <a:lstStyle/>
          <a:p>
            <a:fld id="{000ADD40-26D1-4DB4-BCE8-15DB90CA2F67}" type="slidenum">
              <a:rPr lang="en-US" smtClean="0"/>
              <a:t>13</a:t>
            </a:fld>
            <a:endParaRPr lang="en-US"/>
          </a:p>
        </p:txBody>
      </p:sp>
    </p:spTree>
    <p:extLst>
      <p:ext uri="{BB962C8B-B14F-4D97-AF65-F5344CB8AC3E}">
        <p14:creationId xmlns:p14="http://schemas.microsoft.com/office/powerpoint/2010/main" val="10625519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smtClean="0"/>
              <a:t>Ties into Go No Go decision that will be talked about later</a:t>
            </a:r>
          </a:p>
          <a:p>
            <a:endParaRPr lang="en-US" sz="1050" dirty="0" smtClean="0"/>
          </a:p>
          <a:p>
            <a:r>
              <a:rPr lang="en-US" sz="1800" dirty="0" smtClean="0"/>
              <a:t>Evaluate candidate opportunities:</a:t>
            </a:r>
            <a:endParaRPr lang="en-US" sz="1100" dirty="0" smtClean="0"/>
          </a:p>
          <a:p>
            <a:pPr lvl="1"/>
            <a:r>
              <a:rPr lang="en-US" sz="1400" dirty="0" smtClean="0"/>
              <a:t>Your research objectives and funder needs match</a:t>
            </a:r>
          </a:p>
          <a:p>
            <a:pPr lvl="1"/>
            <a:r>
              <a:rPr lang="en-US" sz="1400" dirty="0" smtClean="0"/>
              <a:t>You meet eligibility requirements </a:t>
            </a:r>
          </a:p>
          <a:p>
            <a:pPr lvl="1"/>
            <a:r>
              <a:rPr lang="en-US" sz="1400" dirty="0" smtClean="0"/>
              <a:t>Funder has sufficient funds to give you a grant</a:t>
            </a:r>
          </a:p>
          <a:p>
            <a:pPr lvl="1"/>
            <a:r>
              <a:rPr lang="en-US" sz="1400" dirty="0" smtClean="0"/>
              <a:t>If the funder is a foundation, the foundation gives nationally and/or to Utah</a:t>
            </a:r>
          </a:p>
          <a:p>
            <a:pPr lvl="1"/>
            <a:r>
              <a:rPr lang="en-US" sz="1400" dirty="0" smtClean="0"/>
              <a:t>You have sufficient time to do both pre-proposal and proposal writing activities</a:t>
            </a:r>
          </a:p>
          <a:p>
            <a:endParaRPr lang="en-US" sz="1800" dirty="0" smtClean="0"/>
          </a:p>
          <a:p>
            <a:r>
              <a:rPr lang="en-US" sz="1800" dirty="0" smtClean="0"/>
              <a:t>Focus on a limited number (3-6?) of good candidate funding opportunities for further development</a:t>
            </a:r>
          </a:p>
          <a:p>
            <a:pPr lvl="1"/>
            <a:r>
              <a:rPr lang="en-US" sz="1400" dirty="0" smtClean="0"/>
              <a:t>Avoid the shotgun approach… </a:t>
            </a:r>
            <a:r>
              <a:rPr lang="en-US" sz="1400" i="1" dirty="0" smtClean="0"/>
              <a:t>if I fire enough proposals at enough potential funders, something is going to hit</a:t>
            </a:r>
          </a:p>
          <a:p>
            <a:endParaRPr lang="en-US" sz="1800" dirty="0" smtClean="0"/>
          </a:p>
          <a:p>
            <a:r>
              <a:rPr lang="en-US" sz="1800" dirty="0" smtClean="0"/>
              <a:t>Do a “SWOT” Analysis on the funding opportunities</a:t>
            </a:r>
          </a:p>
          <a:p>
            <a:endParaRPr lang="en-US" sz="1050" dirty="0"/>
          </a:p>
        </p:txBody>
      </p:sp>
      <p:sp>
        <p:nvSpPr>
          <p:cNvPr id="4" name="Slide Number Placeholder 3"/>
          <p:cNvSpPr>
            <a:spLocks noGrp="1"/>
          </p:cNvSpPr>
          <p:nvPr>
            <p:ph type="sldNum" sz="quarter" idx="10"/>
          </p:nvPr>
        </p:nvSpPr>
        <p:spPr/>
        <p:txBody>
          <a:bodyPr/>
          <a:lstStyle/>
          <a:p>
            <a:fld id="{000ADD40-26D1-4DB4-BCE8-15DB90CA2F67}" type="slidenum">
              <a:rPr lang="en-US" smtClean="0"/>
              <a:t>14</a:t>
            </a:fld>
            <a:endParaRPr lang="en-US"/>
          </a:p>
        </p:txBody>
      </p:sp>
    </p:spTree>
    <p:extLst>
      <p:ext uri="{BB962C8B-B14F-4D97-AF65-F5344CB8AC3E}">
        <p14:creationId xmlns:p14="http://schemas.microsoft.com/office/powerpoint/2010/main" val="2540758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15</a:t>
            </a:fld>
            <a:endParaRPr lang="en-US"/>
          </a:p>
        </p:txBody>
      </p:sp>
    </p:spTree>
    <p:extLst>
      <p:ext uri="{BB962C8B-B14F-4D97-AF65-F5344CB8AC3E}">
        <p14:creationId xmlns:p14="http://schemas.microsoft.com/office/powerpoint/2010/main" val="6294055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Lots of templates and procedures have been developed to do a SWOT analysis.</a:t>
            </a:r>
            <a:r>
              <a:rPr lang="en-US" baseline="0" dirty="0" smtClean="0"/>
              <a:t> Whether or not you use a formal procedure, you will likely do at least an informal SWOT </a:t>
            </a:r>
            <a:r>
              <a:rPr lang="en-US" dirty="0" smtClean="0"/>
              <a:t>– the key</a:t>
            </a:r>
            <a:r>
              <a:rPr lang="en-US" baseline="0" dirty="0" smtClean="0"/>
              <a:t> is to clearly identify SWOT elements so you can leverage the positives about your research </a:t>
            </a:r>
            <a:r>
              <a:rPr lang="en-US" baseline="0" dirty="0" err="1" smtClean="0"/>
              <a:t>situtation</a:t>
            </a:r>
            <a:r>
              <a:rPr lang="en-US" baseline="0" dirty="0" smtClean="0"/>
              <a:t> and mitigate the negatives</a:t>
            </a:r>
            <a:r>
              <a:rPr lang="en-US" dirty="0" smtClean="0"/>
              <a:t> </a:t>
            </a:r>
          </a:p>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16</a:t>
            </a:fld>
            <a:endParaRPr lang="en-US"/>
          </a:p>
        </p:txBody>
      </p:sp>
    </p:spTree>
    <p:extLst>
      <p:ext uri="{BB962C8B-B14F-4D97-AF65-F5344CB8AC3E}">
        <p14:creationId xmlns:p14="http://schemas.microsoft.com/office/powerpoint/2010/main" val="27906099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may be an</a:t>
            </a:r>
            <a:r>
              <a:rPr lang="en-US" baseline="0" dirty="0" smtClean="0"/>
              <a:t> irresistible urge to write – just say NO. The more time you put in pre-proposal activities, the greater your chances of success</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17</a:t>
            </a:fld>
            <a:endParaRPr lang="en-US"/>
          </a:p>
        </p:txBody>
      </p:sp>
    </p:spTree>
    <p:extLst>
      <p:ext uri="{BB962C8B-B14F-4D97-AF65-F5344CB8AC3E}">
        <p14:creationId xmlns:p14="http://schemas.microsoft.com/office/powerpoint/2010/main" val="8915647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416425"/>
            <a:ext cx="6080125" cy="4183063"/>
          </a:xfrm>
        </p:spPr>
        <p:txBody>
          <a:bodyPr/>
          <a:lstStyle/>
          <a:p>
            <a:endParaRPr lang="en-US" sz="11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dirty="0" smtClean="0"/>
              <a:t>“Marketing” should be done throughout</a:t>
            </a:r>
            <a:r>
              <a:rPr lang="en-US" sz="1100" b="0" baseline="0" dirty="0" smtClean="0"/>
              <a:t> your career… and the reality is that you are marketing yourself anyway all the time, whether you want to our not. </a:t>
            </a:r>
            <a:endParaRPr lang="en-US" sz="1100" b="0" dirty="0" smtClean="0"/>
          </a:p>
          <a:p>
            <a:pPr lvl="0"/>
            <a:endParaRPr lang="en-US" sz="1100" b="1" dirty="0" smtClean="0"/>
          </a:p>
          <a:p>
            <a:pPr lvl="0"/>
            <a:r>
              <a:rPr lang="en-US" sz="1100" b="1" dirty="0" smtClean="0"/>
              <a:t>Think like a marketer </a:t>
            </a:r>
            <a:r>
              <a:rPr lang="en-US" sz="1100" dirty="0" smtClean="0"/>
              <a:t>and always see things from the customer’s point of view</a:t>
            </a:r>
            <a:r>
              <a:rPr lang="en-US" sz="1100" i="1" dirty="0" smtClean="0"/>
              <a:t/>
            </a:r>
            <a:br>
              <a:rPr lang="en-US" sz="1100" i="1" dirty="0" smtClean="0"/>
            </a:br>
            <a:r>
              <a:rPr lang="en-US" sz="1100" i="1" dirty="0" smtClean="0"/>
              <a:t>“</a:t>
            </a:r>
            <a:r>
              <a:rPr lang="en-US" sz="1100" i="1" dirty="0"/>
              <a:t>Marketers do one thing, and they do it very well. They see things from the prospect’s point of view. They lose their own ego, interests and desires, and they focus on the customer’s wants and desires (Morgan Giddings</a:t>
            </a:r>
            <a:r>
              <a:rPr lang="en-US" sz="1100" i="1" dirty="0" smtClean="0"/>
              <a:t>)”</a:t>
            </a:r>
            <a:endParaRPr lang="en-US" sz="1100" dirty="0"/>
          </a:p>
          <a:p>
            <a:pPr lvl="0"/>
            <a:r>
              <a:rPr lang="en-US" sz="1100" b="1" dirty="0"/>
              <a:t>A proposal is not about you or your needs</a:t>
            </a:r>
            <a:r>
              <a:rPr lang="en-US" sz="1100" dirty="0"/>
              <a:t>, it is about the funder’s needs… </a:t>
            </a:r>
            <a:r>
              <a:rPr lang="en-US" sz="1100" i="1" dirty="0"/>
              <a:t>you’re project should make the funder </a:t>
            </a:r>
            <a:r>
              <a:rPr lang="en-US" sz="1100" i="1" dirty="0" smtClean="0"/>
              <a:t>successful</a:t>
            </a:r>
            <a:endParaRPr lang="en-US" sz="1100" dirty="0"/>
          </a:p>
          <a:p>
            <a:pPr lvl="0"/>
            <a:r>
              <a:rPr lang="en-US" sz="1100" b="1" dirty="0"/>
              <a:t>You want an emotional response </a:t>
            </a:r>
            <a:r>
              <a:rPr lang="en-US" sz="1100" dirty="0"/>
              <a:t>to your ideas from your potential funders… </a:t>
            </a:r>
            <a:r>
              <a:rPr lang="en-US" sz="1100" i="1" dirty="0"/>
              <a:t>excitement</a:t>
            </a:r>
            <a:r>
              <a:rPr lang="en-US" sz="1100" dirty="0"/>
              <a:t>, </a:t>
            </a:r>
            <a:r>
              <a:rPr lang="en-US" sz="1100" i="1" dirty="0"/>
              <a:t>keen interest, compelling,  “I’ve got to have it now” … not boredom, confusion, </a:t>
            </a:r>
            <a:r>
              <a:rPr lang="en-US" sz="1100" dirty="0"/>
              <a:t>or</a:t>
            </a:r>
            <a:r>
              <a:rPr lang="en-US" sz="1100" i="1" dirty="0"/>
              <a:t> even anger</a:t>
            </a:r>
            <a:endParaRPr lang="en-US" sz="1100" dirty="0"/>
          </a:p>
          <a:p>
            <a:r>
              <a:rPr lang="en-US" sz="1100" dirty="0"/>
              <a:t/>
            </a:r>
            <a:br>
              <a:rPr lang="en-US" sz="1100" dirty="0"/>
            </a:br>
            <a:r>
              <a:rPr lang="en-US" sz="1100" dirty="0" smtClean="0"/>
              <a:t>Boeings UCAV contract with DARPA was an ~$150M competition</a:t>
            </a:r>
            <a:r>
              <a:rPr lang="en-US" sz="1100" baseline="0" dirty="0" smtClean="0"/>
              <a:t> with Northrop Grumman that was so close, Boeing won </a:t>
            </a:r>
            <a:r>
              <a:rPr lang="en-US" sz="1100" dirty="0" smtClean="0"/>
              <a:t>at least in part because the PM felt Boeing would do a better job - not </a:t>
            </a:r>
            <a:r>
              <a:rPr lang="en-US" sz="1100" dirty="0"/>
              <a:t>on price, past performance, schedule … many of the elements that typically win a </a:t>
            </a:r>
            <a:r>
              <a:rPr lang="en-US" sz="1100" dirty="0" smtClean="0"/>
              <a:t>proposal</a:t>
            </a:r>
            <a:r>
              <a:rPr lang="en-US" sz="1100" baseline="0" dirty="0" smtClean="0"/>
              <a:t>. The emotional investment was so intense by Northrop Grumman, the customer told us during when NG was debriefed that was the first time in all his years of contracting, he had ever seen “grown men cry”. </a:t>
            </a:r>
          </a:p>
          <a:p>
            <a:endParaRPr lang="en-US" sz="1100" baseline="0" dirty="0" smtClean="0"/>
          </a:p>
          <a:p>
            <a:r>
              <a:rPr lang="en-US" sz="1100" baseline="0" dirty="0" smtClean="0"/>
              <a:t>Boeing management was so worried about the emotional response to its F-35 prototype – it looked so ugly, pilots might not want to fly it – that they hired high priced consultants to understand the emotional response to the aircraft and how to mitigate it.</a:t>
            </a:r>
          </a:p>
          <a:p>
            <a:endParaRPr lang="en-US" sz="1100" dirty="0"/>
          </a:p>
          <a:p>
            <a:r>
              <a:rPr lang="en-US" sz="1100" dirty="0"/>
              <a:t>Finally, marketing your ideas and proposal should be embedded in the complete proposal development process, from pre-proposal to proposal writing, described in the next sections. </a:t>
            </a:r>
          </a:p>
          <a:p>
            <a:r>
              <a:rPr lang="en-US" sz="1100" dirty="0"/>
              <a:t> </a:t>
            </a:r>
          </a:p>
          <a:p>
            <a:endParaRPr lang="en-US" sz="1100" baseline="0" dirty="0" smtClean="0"/>
          </a:p>
          <a:p>
            <a:endParaRPr lang="en-US" sz="1100" dirty="0"/>
          </a:p>
        </p:txBody>
      </p:sp>
      <p:sp>
        <p:nvSpPr>
          <p:cNvPr id="4" name="Slide Number Placeholder 3"/>
          <p:cNvSpPr>
            <a:spLocks noGrp="1"/>
          </p:cNvSpPr>
          <p:nvPr>
            <p:ph type="sldNum" sz="quarter" idx="10"/>
          </p:nvPr>
        </p:nvSpPr>
        <p:spPr/>
        <p:txBody>
          <a:bodyPr/>
          <a:lstStyle/>
          <a:p>
            <a:fld id="{000ADD40-26D1-4DB4-BCE8-15DB90CA2F67}" type="slidenum">
              <a:rPr lang="en-US" smtClean="0"/>
              <a:t>18</a:t>
            </a:fld>
            <a:endParaRPr lang="en-US"/>
          </a:p>
        </p:txBody>
      </p:sp>
    </p:spTree>
    <p:extLst>
      <p:ext uri="{BB962C8B-B14F-4D97-AF65-F5344CB8AC3E}">
        <p14:creationId xmlns:p14="http://schemas.microsoft.com/office/powerpoint/2010/main" val="18392208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Funding decisions are ultimately emotional decisions</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19</a:t>
            </a:fld>
            <a:endParaRPr lang="en-US"/>
          </a:p>
        </p:txBody>
      </p:sp>
    </p:spTree>
    <p:extLst>
      <p:ext uri="{BB962C8B-B14F-4D97-AF65-F5344CB8AC3E}">
        <p14:creationId xmlns:p14="http://schemas.microsoft.com/office/powerpoint/2010/main" val="3470206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experience likely similar to yours? Have things changed in 30 </a:t>
            </a:r>
            <a:r>
              <a:rPr lang="en-US" dirty="0" err="1" smtClean="0"/>
              <a:t>yrs</a:t>
            </a:r>
            <a:r>
              <a:rPr lang="en-US" dirty="0" smtClean="0"/>
              <a:t>? Got PhD 30 </a:t>
            </a:r>
            <a:r>
              <a:rPr lang="en-US" dirty="0" err="1" smtClean="0"/>
              <a:t>yrs</a:t>
            </a:r>
            <a:r>
              <a:rPr lang="en-US" dirty="0" smtClean="0"/>
              <a:t> ago; helped a bit with major professors proposal; wrote my own proposal for last year of PhD funding after the NIH training grant ran out; wrote a proposal for National Research Council Sponsored Postdoc fellowship</a:t>
            </a:r>
          </a:p>
          <a:p>
            <a:endParaRPr lang="en-US" dirty="0" smtClean="0"/>
          </a:p>
          <a:p>
            <a:r>
              <a:rPr lang="en-US" dirty="0" smtClean="0"/>
              <a:t>No formal, classroom training on proposal writing</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a:t>
            </a:fld>
            <a:endParaRPr lang="en-US"/>
          </a:p>
        </p:txBody>
      </p:sp>
    </p:spTree>
    <p:extLst>
      <p:ext uri="{BB962C8B-B14F-4D97-AF65-F5344CB8AC3E}">
        <p14:creationId xmlns:p14="http://schemas.microsoft.com/office/powerpoint/2010/main" val="929895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more time you spend in effective pre-proposal activities, the more likely you are to be successful in developing a proposal that will be funded. High Tech and other Industries that do a lot of research and development with a significant amount of funding from the federal government are expert at pre-proposal activities – in fact, their business depends upon the effectiveness of pre-proposal planning. Here are some methods they use</a:t>
            </a:r>
          </a:p>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20</a:t>
            </a:fld>
            <a:endParaRPr lang="en-US"/>
          </a:p>
        </p:txBody>
      </p:sp>
    </p:spTree>
    <p:extLst>
      <p:ext uri="{BB962C8B-B14F-4D97-AF65-F5344CB8AC3E}">
        <p14:creationId xmlns:p14="http://schemas.microsoft.com/office/powerpoint/2010/main" val="32561893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21</a:t>
            </a:fld>
            <a:endParaRPr lang="en-US"/>
          </a:p>
        </p:txBody>
      </p:sp>
    </p:spTree>
    <p:extLst>
      <p:ext uri="{BB962C8B-B14F-4D97-AF65-F5344CB8AC3E}">
        <p14:creationId xmlns:p14="http://schemas.microsoft.com/office/powerpoint/2010/main" val="3566224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22</a:t>
            </a:fld>
            <a:endParaRPr lang="en-US"/>
          </a:p>
        </p:txBody>
      </p:sp>
    </p:spTree>
    <p:extLst>
      <p:ext uri="{BB962C8B-B14F-4D97-AF65-F5344CB8AC3E}">
        <p14:creationId xmlns:p14="http://schemas.microsoft.com/office/powerpoint/2010/main" val="35607497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23</a:t>
            </a:fld>
            <a:endParaRPr lang="en-US"/>
          </a:p>
        </p:txBody>
      </p:sp>
    </p:spTree>
    <p:extLst>
      <p:ext uri="{BB962C8B-B14F-4D97-AF65-F5344CB8AC3E}">
        <p14:creationId xmlns:p14="http://schemas.microsoft.com/office/powerpoint/2010/main" val="29395438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24</a:t>
            </a:fld>
            <a:endParaRPr lang="en-US"/>
          </a:p>
        </p:txBody>
      </p:sp>
    </p:spTree>
    <p:extLst>
      <p:ext uri="{BB962C8B-B14F-4D97-AF65-F5344CB8AC3E}">
        <p14:creationId xmlns:p14="http://schemas.microsoft.com/office/powerpoint/2010/main" val="4911243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25</a:t>
            </a:fld>
            <a:endParaRPr lang="en-US"/>
          </a:p>
        </p:txBody>
      </p:sp>
    </p:spTree>
    <p:extLst>
      <p:ext uri="{BB962C8B-B14F-4D97-AF65-F5344CB8AC3E}">
        <p14:creationId xmlns:p14="http://schemas.microsoft.com/office/powerpoint/2010/main" val="3924559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26</a:t>
            </a:fld>
            <a:endParaRPr lang="en-US"/>
          </a:p>
        </p:txBody>
      </p:sp>
    </p:spTree>
    <p:extLst>
      <p:ext uri="{BB962C8B-B14F-4D97-AF65-F5344CB8AC3E}">
        <p14:creationId xmlns:p14="http://schemas.microsoft.com/office/powerpoint/2010/main" val="207058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t>Deadlines for submitting questions to the program </a:t>
            </a:r>
            <a:r>
              <a:rPr lang="en-US" dirty="0" smtClean="0"/>
              <a:t>officer,</a:t>
            </a:r>
            <a:r>
              <a:rPr lang="en-US" baseline="0" dirty="0" smtClean="0"/>
              <a:t> </a:t>
            </a:r>
            <a:r>
              <a:rPr lang="en-US" dirty="0" smtClean="0"/>
              <a:t>submittal through BYU/ORCA,</a:t>
            </a:r>
            <a:r>
              <a:rPr lang="en-US" baseline="0" dirty="0" smtClean="0"/>
              <a:t> submittal to the funder</a:t>
            </a:r>
            <a:endParaRPr lang="en-US" dirty="0"/>
          </a:p>
          <a:p>
            <a:pPr marL="171450" lvl="0" indent="-171450">
              <a:buFont typeface="Arial" panose="020B0604020202020204" pitchFamily="34" charset="0"/>
              <a:buChar char="•"/>
            </a:pPr>
            <a:r>
              <a:rPr lang="en-US" dirty="0"/>
              <a:t>Most Important Requirements (technical, budget content)</a:t>
            </a:r>
          </a:p>
          <a:p>
            <a:pPr marL="171450" lvl="0" indent="-171450">
              <a:buFont typeface="Arial" panose="020B0604020202020204" pitchFamily="34" charset="0"/>
              <a:buChar char="•"/>
            </a:pPr>
            <a:r>
              <a:rPr lang="en-US" dirty="0"/>
              <a:t>Elements required of proposal (cover page, summary, etc.)</a:t>
            </a:r>
          </a:p>
          <a:p>
            <a:pPr marL="171450" lvl="0" indent="-171450">
              <a:buFont typeface="Arial" panose="020B0604020202020204" pitchFamily="34" charset="0"/>
              <a:buChar char="•"/>
            </a:pPr>
            <a:r>
              <a:rPr lang="en-US" dirty="0"/>
              <a:t>Unusual requirements</a:t>
            </a:r>
          </a:p>
          <a:p>
            <a:pPr marL="171450" indent="-171450">
              <a:buFont typeface="Arial" panose="020B0604020202020204" pitchFamily="34" charset="0"/>
              <a:buChar char="•"/>
            </a:pPr>
            <a:r>
              <a:rPr lang="en-US" dirty="0"/>
              <a:t>Procedures for submittal (including BYU/ORCA </a:t>
            </a:r>
            <a:r>
              <a:rPr lang="en-US" dirty="0" smtClean="0"/>
              <a:t>procedures</a:t>
            </a:r>
          </a:p>
          <a:p>
            <a:pPr marL="171450" indent="-171450">
              <a:buFont typeface="Arial" panose="020B0604020202020204" pitchFamily="34" charset="0"/>
              <a:buChar char="•"/>
            </a:pPr>
            <a:endParaRPr lang="en-US" dirty="0" smtClean="0"/>
          </a:p>
          <a:p>
            <a:r>
              <a:rPr lang="en-US" sz="2400" dirty="0" smtClean="0"/>
              <a:t>Requirements</a:t>
            </a:r>
          </a:p>
          <a:p>
            <a:pPr lvl="1">
              <a:buFont typeface="Courier New" panose="02070309020205020404" pitchFamily="49" charset="0"/>
              <a:buChar char="o"/>
            </a:pPr>
            <a:r>
              <a:rPr lang="en-US" sz="1800" dirty="0" smtClean="0"/>
              <a:t>Can be technical, budget, management</a:t>
            </a:r>
          </a:p>
          <a:p>
            <a:pPr lvl="1">
              <a:buFont typeface="Courier New" panose="02070309020205020404" pitchFamily="49" charset="0"/>
              <a:buChar char="o"/>
            </a:pPr>
            <a:r>
              <a:rPr lang="en-US" sz="1800" dirty="0" smtClean="0"/>
              <a:t>What </a:t>
            </a:r>
            <a:r>
              <a:rPr lang="en-US" sz="1800" u="sng" dirty="0" smtClean="0"/>
              <a:t>isn’t</a:t>
            </a:r>
            <a:r>
              <a:rPr lang="en-US" sz="1800" dirty="0" smtClean="0"/>
              <a:t>  said in the solicitation may be just as important as what is said</a:t>
            </a:r>
          </a:p>
          <a:p>
            <a:pPr lvl="1">
              <a:buFont typeface="Courier New" panose="02070309020205020404" pitchFamily="49" charset="0"/>
              <a:buChar char="o"/>
            </a:pPr>
            <a:r>
              <a:rPr lang="en-US" sz="1800" dirty="0" smtClean="0"/>
              <a:t>Must understand and answer the MIRs (most important requirements</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27</a:t>
            </a:fld>
            <a:endParaRPr lang="en-US"/>
          </a:p>
        </p:txBody>
      </p:sp>
    </p:spTree>
    <p:extLst>
      <p:ext uri="{BB962C8B-B14F-4D97-AF65-F5344CB8AC3E}">
        <p14:creationId xmlns:p14="http://schemas.microsoft.com/office/powerpoint/2010/main" val="16097777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t>Kickoff with proposal team</a:t>
            </a:r>
          </a:p>
          <a:p>
            <a:pPr marL="171450" lvl="0" indent="-171450">
              <a:buFont typeface="Arial" panose="020B0604020202020204" pitchFamily="34" charset="0"/>
              <a:buChar char="•"/>
            </a:pPr>
            <a:r>
              <a:rPr lang="en-US" dirty="0"/>
              <a:t>Proposal preparation room/wall/area to post drafts, get timely, continuing reviews</a:t>
            </a:r>
          </a:p>
          <a:p>
            <a:pPr marL="171450" lvl="0" indent="-171450">
              <a:buFont typeface="Arial" panose="020B0604020202020204" pitchFamily="34" charset="0"/>
              <a:buChar char="•"/>
            </a:pPr>
            <a:r>
              <a:rPr lang="en-US" dirty="0"/>
              <a:t>Coordination with Department, College, ORCA</a:t>
            </a:r>
          </a:p>
          <a:p>
            <a:pPr marL="171450" lvl="0" indent="-171450">
              <a:buFont typeface="Arial" panose="020B0604020202020204" pitchFamily="34" charset="0"/>
              <a:buChar char="•"/>
            </a:pPr>
            <a:r>
              <a:rPr lang="en-US" dirty="0"/>
              <a:t>Schedule for proposal </a:t>
            </a:r>
            <a:r>
              <a:rPr lang="en-US" dirty="0" smtClean="0"/>
              <a:t>production – make sure sufficient time to submit to ORCA before deadline. Sometimes the SPO/ORCA can make a mistake and you need time to review what they are going to submit. At NSF Day Dec 2013, PM in Astronomy related an experience whereby the SPO changed collaborators to Co-Is and PI didn’t review before submittal. Good proposal; NSF had to reject because there was no information required for Co-Is (wouldn’t have been required of collaborators) </a:t>
            </a:r>
            <a:endParaRPr lang="en-US" dirty="0"/>
          </a:p>
          <a:p>
            <a:pPr marL="171450" lvl="0" indent="-171450">
              <a:buFont typeface="Arial" panose="020B0604020202020204" pitchFamily="34" charset="0"/>
              <a:buChar char="•"/>
            </a:pPr>
            <a:r>
              <a:rPr lang="en-US" dirty="0"/>
              <a:t>Writing assignments to team</a:t>
            </a:r>
          </a:p>
          <a:p>
            <a:pPr marL="171450" lvl="0" indent="-171450">
              <a:buFont typeface="Arial" panose="020B0604020202020204" pitchFamily="34" charset="0"/>
              <a:buChar char="•"/>
            </a:pPr>
            <a:r>
              <a:rPr lang="en-US" dirty="0"/>
              <a:t>Proposal support assignments </a:t>
            </a:r>
          </a:p>
          <a:p>
            <a:pPr marL="171450" lvl="0" indent="-171450">
              <a:buFont typeface="Arial" panose="020B0604020202020204" pitchFamily="34" charset="0"/>
              <a:buChar char="•"/>
            </a:pPr>
            <a:r>
              <a:rPr lang="en-US" dirty="0"/>
              <a:t>Reviewers identification and review schedule </a:t>
            </a:r>
          </a:p>
          <a:p>
            <a:pPr marL="171450" indent="-171450">
              <a:buFont typeface="Arial" panose="020B0604020202020204" pitchFamily="34" charset="0"/>
              <a:buChar char="•"/>
            </a:pPr>
            <a:r>
              <a:rPr lang="en-US" dirty="0"/>
              <a:t>Use </a:t>
            </a:r>
            <a:r>
              <a:rPr lang="en-US" dirty="0" smtClean="0"/>
              <a:t>Checklists  - see example on the website</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28</a:t>
            </a:fld>
            <a:endParaRPr lang="en-US"/>
          </a:p>
        </p:txBody>
      </p:sp>
    </p:spTree>
    <p:extLst>
      <p:ext uri="{BB962C8B-B14F-4D97-AF65-F5344CB8AC3E}">
        <p14:creationId xmlns:p14="http://schemas.microsoft.com/office/powerpoint/2010/main" val="13338732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29</a:t>
            </a:fld>
            <a:endParaRPr lang="en-US"/>
          </a:p>
        </p:txBody>
      </p:sp>
    </p:spTree>
    <p:extLst>
      <p:ext uri="{BB962C8B-B14F-4D97-AF65-F5344CB8AC3E}">
        <p14:creationId xmlns:p14="http://schemas.microsoft.com/office/powerpoint/2010/main" val="1382909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a:t>
            </a:fld>
            <a:endParaRPr lang="en-US"/>
          </a:p>
        </p:txBody>
      </p:sp>
    </p:spTree>
    <p:extLst>
      <p:ext uri="{BB962C8B-B14F-4D97-AF65-F5344CB8AC3E}">
        <p14:creationId xmlns:p14="http://schemas.microsoft.com/office/powerpoint/2010/main" val="975023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1"/>
                </a:solidFill>
                <a:latin typeface="+mn-lt"/>
                <a:ea typeface="+mn-ea"/>
                <a:cs typeface="Times New Roman" pitchFamily="18" charset="0"/>
              </a:rPr>
              <a:t>Significance (important area of research)</a:t>
            </a:r>
          </a:p>
          <a:p>
            <a:pPr lvl="1"/>
            <a:r>
              <a:rPr lang="en-US" sz="1400" kern="1200" dirty="0" smtClean="0">
                <a:solidFill>
                  <a:schemeClr val="tx1"/>
                </a:solidFill>
                <a:latin typeface="+mn-lt"/>
                <a:ea typeface="+mn-ea"/>
                <a:cs typeface="Times New Roman" pitchFamily="18" charset="0"/>
              </a:rPr>
              <a:t>Great idea(s) that address important problems in the field and are significant to relevant stakeholders</a:t>
            </a:r>
          </a:p>
          <a:p>
            <a:r>
              <a:rPr lang="en-US" sz="1600" kern="1200" dirty="0" smtClean="0">
                <a:solidFill>
                  <a:schemeClr val="tx1"/>
                </a:solidFill>
                <a:latin typeface="+mn-lt"/>
                <a:ea typeface="+mn-ea"/>
                <a:cs typeface="Times New Roman" pitchFamily="18" charset="0"/>
              </a:rPr>
              <a:t>Original approach</a:t>
            </a:r>
          </a:p>
          <a:p>
            <a:r>
              <a:rPr lang="en-US" sz="1600" kern="1200" dirty="0" smtClean="0">
                <a:solidFill>
                  <a:schemeClr val="tx1"/>
                </a:solidFill>
                <a:latin typeface="+mn-lt"/>
                <a:ea typeface="+mn-ea"/>
                <a:cs typeface="Times New Roman" pitchFamily="18" charset="0"/>
              </a:rPr>
              <a:t>Strong likelihood of success, i.e., will make a significant contribution to the field</a:t>
            </a:r>
          </a:p>
          <a:p>
            <a:r>
              <a:rPr lang="en-US" sz="1600" kern="1200" dirty="0" smtClean="0">
                <a:solidFill>
                  <a:schemeClr val="tx1"/>
                </a:solidFill>
                <a:latin typeface="+mn-lt"/>
                <a:ea typeface="+mn-ea"/>
                <a:cs typeface="Times New Roman" pitchFamily="18" charset="0"/>
              </a:rPr>
              <a:t>Knowledge and experience in the discipline</a:t>
            </a:r>
          </a:p>
          <a:p>
            <a:r>
              <a:rPr lang="en-US" sz="1600" kern="1200" dirty="0" smtClean="0">
                <a:solidFill>
                  <a:schemeClr val="tx1"/>
                </a:solidFill>
                <a:latin typeface="+mn-lt"/>
                <a:ea typeface="+mn-ea"/>
                <a:cs typeface="Times New Roman" pitchFamily="18" charset="0"/>
              </a:rPr>
              <a:t>Experience in essential methodology</a:t>
            </a:r>
          </a:p>
          <a:p>
            <a:r>
              <a:rPr lang="en-US" sz="1600" kern="1200" dirty="0" smtClean="0">
                <a:solidFill>
                  <a:schemeClr val="tx1"/>
                </a:solidFill>
                <a:latin typeface="+mn-lt"/>
                <a:ea typeface="+mn-ea"/>
                <a:cs typeface="Times New Roman" pitchFamily="18" charset="0"/>
              </a:rPr>
              <a:t>Well developed, succinct, logical and focused project plan developed around the idea</a:t>
            </a:r>
          </a:p>
          <a:p>
            <a:pPr lvl="1"/>
            <a:r>
              <a:rPr lang="en-US" sz="1400" kern="1200" dirty="0" smtClean="0">
                <a:solidFill>
                  <a:schemeClr val="tx1"/>
                </a:solidFill>
                <a:latin typeface="+mn-lt"/>
                <a:ea typeface="+mn-ea"/>
                <a:cs typeface="Times New Roman" pitchFamily="18" charset="0"/>
              </a:rPr>
              <a:t>Coherent narrative that integrates each component of the project</a:t>
            </a:r>
          </a:p>
          <a:p>
            <a:r>
              <a:rPr lang="en-US" sz="1600" kern="1200" dirty="0" smtClean="0">
                <a:solidFill>
                  <a:schemeClr val="tx1"/>
                </a:solidFill>
                <a:latin typeface="+mn-lt"/>
                <a:ea typeface="+mn-ea"/>
                <a:cs typeface="Times New Roman" pitchFamily="18" charset="0"/>
              </a:rPr>
              <a:t>Realistic amount of work</a:t>
            </a:r>
          </a:p>
          <a:p>
            <a:r>
              <a:rPr lang="en-US" sz="1600" kern="1200" dirty="0" smtClean="0">
                <a:solidFill>
                  <a:schemeClr val="tx1"/>
                </a:solidFill>
                <a:latin typeface="+mn-lt"/>
                <a:ea typeface="+mn-ea"/>
                <a:cs typeface="Times New Roman" pitchFamily="18" charset="0"/>
              </a:rPr>
              <a:t>Sufficient detail</a:t>
            </a:r>
          </a:p>
          <a:p>
            <a:r>
              <a:rPr lang="en-US" sz="1600" kern="1200" dirty="0" smtClean="0">
                <a:solidFill>
                  <a:schemeClr val="tx1"/>
                </a:solidFill>
                <a:latin typeface="+mn-lt"/>
                <a:ea typeface="+mn-ea"/>
                <a:cs typeface="Times New Roman" pitchFamily="18" charset="0"/>
              </a:rPr>
              <a:t>Cost effective</a:t>
            </a:r>
          </a:p>
          <a:p>
            <a:endParaRPr lang="en-US" sz="1050" dirty="0"/>
          </a:p>
        </p:txBody>
      </p:sp>
      <p:sp>
        <p:nvSpPr>
          <p:cNvPr id="4" name="Slide Number Placeholder 3"/>
          <p:cNvSpPr>
            <a:spLocks noGrp="1"/>
          </p:cNvSpPr>
          <p:nvPr>
            <p:ph type="sldNum" sz="quarter" idx="10"/>
          </p:nvPr>
        </p:nvSpPr>
        <p:spPr/>
        <p:txBody>
          <a:bodyPr/>
          <a:lstStyle/>
          <a:p>
            <a:fld id="{000ADD40-26D1-4DB4-BCE8-15DB90CA2F67}" type="slidenum">
              <a:rPr lang="en-US" smtClean="0"/>
              <a:t>30</a:t>
            </a:fld>
            <a:endParaRPr lang="en-US"/>
          </a:p>
        </p:txBody>
      </p:sp>
    </p:spTree>
    <p:extLst>
      <p:ext uri="{BB962C8B-B14F-4D97-AF65-F5344CB8AC3E}">
        <p14:creationId xmlns:p14="http://schemas.microsoft.com/office/powerpoint/2010/main" val="17771577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Grabs the reader’s attention</a:t>
            </a:r>
          </a:p>
          <a:p>
            <a:r>
              <a:rPr lang="en-US" dirty="0" smtClean="0"/>
              <a:t>Holds that attention long enough to explain the benefits of your offer</a:t>
            </a:r>
          </a:p>
          <a:p>
            <a:r>
              <a:rPr lang="en-US" dirty="0" smtClean="0"/>
              <a:t>Explains how the benefits will be delivered</a:t>
            </a:r>
          </a:p>
          <a:p>
            <a:r>
              <a:rPr lang="en-US" dirty="0" smtClean="0"/>
              <a:t>Assures the reviewer of your reliability/capability</a:t>
            </a:r>
          </a:p>
          <a:p>
            <a:r>
              <a:rPr lang="en-US" dirty="0" smtClean="0"/>
              <a:t>Describes the costs of benefits to be delivered</a:t>
            </a:r>
          </a:p>
        </p:txBody>
      </p:sp>
      <p:sp>
        <p:nvSpPr>
          <p:cNvPr id="4" name="Slide Number Placeholder 3"/>
          <p:cNvSpPr>
            <a:spLocks noGrp="1"/>
          </p:cNvSpPr>
          <p:nvPr>
            <p:ph type="sldNum" sz="quarter" idx="10"/>
          </p:nvPr>
        </p:nvSpPr>
        <p:spPr/>
        <p:txBody>
          <a:bodyPr/>
          <a:lstStyle/>
          <a:p>
            <a:fld id="{000ADD40-26D1-4DB4-BCE8-15DB90CA2F67}" type="slidenum">
              <a:rPr lang="en-US" smtClean="0"/>
              <a:t>31</a:t>
            </a:fld>
            <a:endParaRPr lang="en-US"/>
          </a:p>
        </p:txBody>
      </p:sp>
    </p:spTree>
    <p:extLst>
      <p:ext uri="{BB962C8B-B14F-4D97-AF65-F5344CB8AC3E}">
        <p14:creationId xmlns:p14="http://schemas.microsoft.com/office/powerpoint/2010/main" val="20843785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Subaru car buying experience as an example of the importance of why, who, what, how and in that order.</a:t>
            </a:r>
          </a:p>
          <a:p>
            <a:endParaRPr lang="en-US" dirty="0"/>
          </a:p>
          <a:p>
            <a:r>
              <a:rPr lang="en-US" dirty="0" smtClean="0"/>
              <a:t>It would seem ludicrous if I went to the dealer who followed these steps</a:t>
            </a:r>
          </a:p>
          <a:p>
            <a:pPr marL="171450" indent="-171450">
              <a:buFont typeface="Arial" panose="020B0604020202020204" pitchFamily="34" charset="0"/>
              <a:buChar char="•"/>
            </a:pPr>
            <a:r>
              <a:rPr lang="en-US" dirty="0" smtClean="0"/>
              <a:t>Sign for this amount of money, then I will tell you what you can have, whether or not you need it or want it</a:t>
            </a:r>
          </a:p>
          <a:p>
            <a:pPr marL="171450" indent="-171450">
              <a:buFont typeface="Arial" panose="020B0604020202020204" pitchFamily="34" charset="0"/>
              <a:buChar char="•"/>
            </a:pPr>
            <a:r>
              <a:rPr lang="en-US" dirty="0" smtClean="0"/>
              <a:t>The dealer should identify the why first (I wanted an all wheel drive car when I experienced commuting in a snow storm after having lived in CA for 23 </a:t>
            </a:r>
            <a:r>
              <a:rPr lang="en-US" dirty="0" err="1" smtClean="0"/>
              <a:t>yrs</a:t>
            </a:r>
            <a:r>
              <a:rPr lang="en-US" dirty="0" smtClean="0"/>
              <a:t>)</a:t>
            </a:r>
          </a:p>
          <a:p>
            <a:pPr marL="171450" indent="-171450">
              <a:buFont typeface="Arial" panose="020B0604020202020204" pitchFamily="34" charset="0"/>
              <a:buChar char="•"/>
            </a:pPr>
            <a:r>
              <a:rPr lang="en-US" dirty="0" smtClean="0"/>
              <a:t>Once he understood the Why, then he needed to convince me that he was a credible dealer who had the car, the service record, warranty, etc. that would appeal to me (and keep me from going elsewhere – was there something about him that stood out?)</a:t>
            </a:r>
          </a:p>
          <a:p>
            <a:pPr marL="171450" indent="-171450">
              <a:buFont typeface="Arial" panose="020B0604020202020204" pitchFamily="34" charset="0"/>
              <a:buChar char="•"/>
            </a:pPr>
            <a:r>
              <a:rPr lang="en-US" dirty="0" smtClean="0"/>
              <a:t>Show me what he had and that it exactly met my  needs (what)  at a price, warranty, delivery I could afford (the how)</a:t>
            </a:r>
          </a:p>
          <a:p>
            <a:pPr marL="171450" indent="-171450">
              <a:buFont typeface="Arial" panose="020B0604020202020204" pitchFamily="34" charset="0"/>
              <a:buChar char="•"/>
            </a:pPr>
            <a:r>
              <a:rPr lang="en-US" dirty="0" smtClean="0"/>
              <a:t>Best car I ever had – I would go back to him again</a:t>
            </a:r>
          </a:p>
        </p:txBody>
      </p:sp>
      <p:sp>
        <p:nvSpPr>
          <p:cNvPr id="4" name="Slide Number Placeholder 3"/>
          <p:cNvSpPr>
            <a:spLocks noGrp="1"/>
          </p:cNvSpPr>
          <p:nvPr>
            <p:ph type="sldNum" sz="quarter" idx="10"/>
          </p:nvPr>
        </p:nvSpPr>
        <p:spPr/>
        <p:txBody>
          <a:bodyPr/>
          <a:lstStyle/>
          <a:p>
            <a:fld id="{000ADD40-26D1-4DB4-BCE8-15DB90CA2F67}" type="slidenum">
              <a:rPr lang="en-US" smtClean="0"/>
              <a:t>32</a:t>
            </a:fld>
            <a:endParaRPr lang="en-US"/>
          </a:p>
        </p:txBody>
      </p:sp>
    </p:spTree>
    <p:extLst>
      <p:ext uri="{BB962C8B-B14F-4D97-AF65-F5344CB8AC3E}">
        <p14:creationId xmlns:p14="http://schemas.microsoft.com/office/powerpoint/2010/main" val="39979678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Outlining 101. The more experienced we get writing in a field, the more we tend to write without an outline. Example from HFE reports -- I found I was so familiar with the field and customer (</a:t>
            </a:r>
            <a:r>
              <a:rPr lang="en-US" dirty="0" err="1" smtClean="0"/>
              <a:t>DoD</a:t>
            </a:r>
            <a:r>
              <a:rPr lang="en-US" dirty="0" smtClean="0"/>
              <a:t>) and what the reports should be that I could easily generate R&amp;D reports that were clear, had topic sentences for each paragraph, good transitions and narratives etc. without an outline. I could just start writing. Don’t fall into that trap when doing a proposal you must start with a good outline. When doing proposals at Rockwell, Boeing and Northrop Grumman, typically, we were not even allowed to write until different levels of outline were reviewed and refined so that there was a clear narrative, all MIRs were answered, themes were identified, etc. </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33</a:t>
            </a:fld>
            <a:endParaRPr lang="en-US"/>
          </a:p>
        </p:txBody>
      </p:sp>
    </p:spTree>
    <p:extLst>
      <p:ext uri="{BB962C8B-B14F-4D97-AF65-F5344CB8AC3E}">
        <p14:creationId xmlns:p14="http://schemas.microsoft.com/office/powerpoint/2010/main" val="12208592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how proposal writing is consistent with Marketing</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34</a:t>
            </a:fld>
            <a:endParaRPr lang="en-US"/>
          </a:p>
        </p:txBody>
      </p:sp>
    </p:spTree>
    <p:extLst>
      <p:ext uri="{BB962C8B-B14F-4D97-AF65-F5344CB8AC3E}">
        <p14:creationId xmlns:p14="http://schemas.microsoft.com/office/powerpoint/2010/main" val="30165555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marketing typically uses active voice</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35</a:t>
            </a:fld>
            <a:endParaRPr lang="en-US"/>
          </a:p>
        </p:txBody>
      </p:sp>
    </p:spTree>
    <p:extLst>
      <p:ext uri="{BB962C8B-B14F-4D97-AF65-F5344CB8AC3E}">
        <p14:creationId xmlns:p14="http://schemas.microsoft.com/office/powerpoint/2010/main" val="15653398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36</a:t>
            </a:fld>
            <a:endParaRPr lang="en-US"/>
          </a:p>
        </p:txBody>
      </p:sp>
    </p:spTree>
    <p:extLst>
      <p:ext uri="{BB962C8B-B14F-4D97-AF65-F5344CB8AC3E}">
        <p14:creationId xmlns:p14="http://schemas.microsoft.com/office/powerpoint/2010/main" val="26615391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Rule of thumb I was taught, sentences should be no more than 20-25 words in length</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37</a:t>
            </a:fld>
            <a:endParaRPr lang="en-US"/>
          </a:p>
        </p:txBody>
      </p:sp>
    </p:spTree>
    <p:extLst>
      <p:ext uri="{BB962C8B-B14F-4D97-AF65-F5344CB8AC3E}">
        <p14:creationId xmlns:p14="http://schemas.microsoft.com/office/powerpoint/2010/main" val="15977277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Pet peeve – often I have seen too little attention paid to transitions</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38</a:t>
            </a:fld>
            <a:endParaRPr lang="en-US"/>
          </a:p>
        </p:txBody>
      </p:sp>
    </p:spTree>
    <p:extLst>
      <p:ext uri="{BB962C8B-B14F-4D97-AF65-F5344CB8AC3E}">
        <p14:creationId xmlns:p14="http://schemas.microsoft.com/office/powerpoint/2010/main" val="3604494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Experience with Paul </a:t>
            </a:r>
            <a:r>
              <a:rPr lang="en-US" dirty="0" err="1" smtClean="0"/>
              <a:t>Osterbeck</a:t>
            </a:r>
            <a:r>
              <a:rPr lang="en-US" dirty="0" smtClean="0"/>
              <a:t> – I was in charge of developing a proposal for researching options for a Multi Role Unmanned aircraft operating off of a variety of naval vessels. I was assigned a “master proposal writer” to help me. He spent more than half the proposal writing time doing very careful figures and tables that told the whole story of the proposal while I was freaking out because there was no writing to review for what I thought was too a period in the proposal writing schedule. His approach was successful for our proposal and for others he wrote.</a:t>
            </a:r>
          </a:p>
          <a:p>
            <a:endParaRPr lang="en-US" dirty="0"/>
          </a:p>
          <a:p>
            <a:r>
              <a:rPr lang="en-US" dirty="0" smtClean="0"/>
              <a:t>Proposal figures and tables are not typically the same as manuscript figures and tables. Be aware of the differences – simple, make the point clearly, support skim reading, etc.</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39</a:t>
            </a:fld>
            <a:endParaRPr lang="en-US"/>
          </a:p>
        </p:txBody>
      </p:sp>
    </p:spTree>
    <p:extLst>
      <p:ext uri="{BB962C8B-B14F-4D97-AF65-F5344CB8AC3E}">
        <p14:creationId xmlns:p14="http://schemas.microsoft.com/office/powerpoint/2010/main" val="2349970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Times New Roman" pitchFamily="18" charset="0"/>
            </a:endParaRPr>
          </a:p>
          <a:p>
            <a:r>
              <a:rPr lang="en-US" dirty="0" smtClean="0">
                <a:cs typeface="Times New Roman" pitchFamily="18" charset="0"/>
              </a:rPr>
              <a:t>Proposal success rates now average just 15 to 30 per cent (in 2009, NIH averaged 8-10% on 1st submission 28% on 2</a:t>
            </a:r>
            <a:r>
              <a:rPr lang="en-US" baseline="30000" dirty="0" smtClean="0">
                <a:cs typeface="Times New Roman" pitchFamily="18" charset="0"/>
              </a:rPr>
              <a:t>nd</a:t>
            </a:r>
            <a:r>
              <a:rPr lang="en-US" dirty="0" smtClean="0">
                <a:cs typeface="Times New Roman" pitchFamily="18" charset="0"/>
              </a:rPr>
              <a:t>; other agencies have similar success rates)</a:t>
            </a:r>
          </a:p>
          <a:p>
            <a:endParaRPr lang="en-US" dirty="0" smtClean="0">
              <a:cs typeface="Times New Roman" pitchFamily="18" charset="0"/>
            </a:endParaRPr>
          </a:p>
          <a:p>
            <a:r>
              <a:rPr lang="en-US" dirty="0" smtClean="0">
                <a:solidFill>
                  <a:srgbClr val="FF0000"/>
                </a:solidFill>
                <a:cs typeface="Times New Roman" pitchFamily="18" charset="0"/>
              </a:rPr>
              <a:t>BYU rates tend to be just a bit higher</a:t>
            </a:r>
            <a:r>
              <a:rPr lang="en-US" baseline="0" dirty="0" smtClean="0">
                <a:solidFill>
                  <a:srgbClr val="FF0000"/>
                </a:solidFill>
                <a:cs typeface="Times New Roman" pitchFamily="18" charset="0"/>
              </a:rPr>
              <a:t> </a:t>
            </a:r>
            <a:endParaRPr lang="en-US" dirty="0">
              <a:solidFill>
                <a:srgbClr val="FF0000"/>
              </a:solidFill>
              <a:cs typeface="Times New Roman" pitchFamily="18" charset="0"/>
            </a:endParaRPr>
          </a:p>
        </p:txBody>
      </p:sp>
      <p:sp>
        <p:nvSpPr>
          <p:cNvPr id="4" name="Slide Number Placeholder 3"/>
          <p:cNvSpPr>
            <a:spLocks noGrp="1"/>
          </p:cNvSpPr>
          <p:nvPr>
            <p:ph type="sldNum" sz="quarter" idx="10"/>
          </p:nvPr>
        </p:nvSpPr>
        <p:spPr/>
        <p:txBody>
          <a:bodyPr/>
          <a:lstStyle/>
          <a:p>
            <a:fld id="{000ADD40-26D1-4DB4-BCE8-15DB90CA2F67}" type="slidenum">
              <a:rPr lang="en-US" smtClean="0"/>
              <a:t>4</a:t>
            </a:fld>
            <a:endParaRPr lang="en-US"/>
          </a:p>
        </p:txBody>
      </p:sp>
    </p:spTree>
    <p:extLst>
      <p:ext uri="{BB962C8B-B14F-4D97-AF65-F5344CB8AC3E}">
        <p14:creationId xmlns:p14="http://schemas.microsoft.com/office/powerpoint/2010/main" val="38516195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00ADD40-26D1-4DB4-BCE8-15DB90CA2F67}" type="slidenum">
              <a:rPr lang="en-US" smtClean="0"/>
              <a:t>40</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39281880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416425"/>
            <a:ext cx="6003925" cy="4183063"/>
          </a:xfrm>
        </p:spPr>
        <p:txBody>
          <a:bodyPr/>
          <a:lstStyle/>
          <a:p>
            <a:pPr marL="171450" indent="-171450">
              <a:buFont typeface="Arial" pitchFamily="34" charset="0"/>
              <a:buChar char="•"/>
            </a:pPr>
            <a:r>
              <a:rPr lang="en-US" sz="1050" b="1" dirty="0" smtClean="0"/>
              <a:t>Bold </a:t>
            </a:r>
            <a:r>
              <a:rPr lang="en-US" sz="1050" b="1" dirty="0"/>
              <a:t>Type </a:t>
            </a:r>
            <a:r>
              <a:rPr lang="en-US" sz="1050" dirty="0"/>
              <a:t>easier to read than underlining, italics, or all capital letters as a means of creating emphasis. Use bold type to emphasize key words and ideas, but avoid overemphasis.</a:t>
            </a:r>
          </a:p>
          <a:p>
            <a:pPr marL="171450" indent="-171450">
              <a:buFont typeface="Arial" pitchFamily="34" charset="0"/>
              <a:buChar char="•"/>
            </a:pPr>
            <a:r>
              <a:rPr lang="en-US" sz="1050" b="1" dirty="0"/>
              <a:t>Lists. </a:t>
            </a:r>
            <a:r>
              <a:rPr lang="en-US" sz="1050" dirty="0"/>
              <a:t>Lists help to get the message to the reader with a sense of immediacy, without being wordy. Furthermore, because lists are easy for readers to skim, they convey chunks of information quickly</a:t>
            </a:r>
          </a:p>
          <a:p>
            <a:pPr marL="171450" indent="-171450">
              <a:buFont typeface="Arial" pitchFamily="34" charset="0"/>
              <a:buChar char="•"/>
            </a:pPr>
            <a:r>
              <a:rPr lang="en-US" sz="1050" b="1" dirty="0"/>
              <a:t>Ragged Right Margins. </a:t>
            </a:r>
            <a:r>
              <a:rPr lang="en-US" sz="1050" dirty="0"/>
              <a:t>A ragged right margin is easier to read than one that is right justified because the proportional spacing slows readability. It is easier for the reader's eye to track from</a:t>
            </a:r>
          </a:p>
          <a:p>
            <a:pPr marL="171450" indent="-171450">
              <a:buFont typeface="Arial" pitchFamily="34" charset="0"/>
              <a:buChar char="•"/>
            </a:pPr>
            <a:r>
              <a:rPr lang="en-US" sz="1050" dirty="0"/>
              <a:t>the end of one line to the beginning of the next line when the right-hand margins are jagged.</a:t>
            </a:r>
          </a:p>
          <a:p>
            <a:pPr marL="171450" indent="-171450">
              <a:buFont typeface="Arial" pitchFamily="34" charset="0"/>
              <a:buChar char="•"/>
            </a:pPr>
            <a:r>
              <a:rPr lang="en-US" sz="1050" b="1" dirty="0"/>
              <a:t>Type Size. </a:t>
            </a:r>
            <a:r>
              <a:rPr lang="en-US" sz="1050" dirty="0"/>
              <a:t>Adjust your word processing program for a 12-point type style. Text smaller than 12-point becomes difficult to read and makes the reviewer’s job harder. Rather than reducing</a:t>
            </a:r>
          </a:p>
          <a:p>
            <a:pPr marL="171450" indent="-171450">
              <a:buFont typeface="Arial" pitchFamily="34" charset="0"/>
              <a:buChar char="•"/>
            </a:pPr>
            <a:r>
              <a:rPr lang="en-US" sz="1050" dirty="0"/>
              <a:t>type size to make all your ideas fit on the page, try tightening sentences and editing wordy phrases.</a:t>
            </a:r>
          </a:p>
          <a:p>
            <a:pPr marL="171450" indent="-171450">
              <a:buFont typeface="Arial" pitchFamily="34" charset="0"/>
              <a:buChar char="•"/>
            </a:pPr>
            <a:r>
              <a:rPr lang="en-US" sz="1050" b="1" dirty="0"/>
              <a:t>Type Style. </a:t>
            </a:r>
            <a:r>
              <a:rPr lang="en-US" sz="1050" dirty="0"/>
              <a:t>If a type style is not specified in the application guidelines, consider using serif typefaces for the text of your proposal and sans serif typefaces for titles and headings. Serif type styles such as Times Roman and Courier have small strokes that finish off the main stroke of a letter and make it easier to read. Sans serif type styles such as Universal and Arial, which do not have the small finishing strokes, are ideal for titles and headings because they stand off from the body of the text. Avoid using ornate type styles, such as Cloister Black and Freestyle </a:t>
            </a:r>
            <a:r>
              <a:rPr lang="en-US" sz="1050" dirty="0" err="1"/>
              <a:t>Script,which</a:t>
            </a:r>
            <a:r>
              <a:rPr lang="en-US" sz="1050" dirty="0"/>
              <a:t> are hard to read and distract from the content of the proposal</a:t>
            </a:r>
            <a:r>
              <a:rPr lang="en-US" sz="1050" dirty="0" smtClean="0"/>
              <a:t>.</a:t>
            </a:r>
          </a:p>
          <a:p>
            <a:pPr marL="171450" indent="-171450">
              <a:buFont typeface="Arial" pitchFamily="34" charset="0"/>
              <a:buChar char="•"/>
            </a:pPr>
            <a:endParaRPr lang="en-US" sz="1050" dirty="0"/>
          </a:p>
          <a:p>
            <a:r>
              <a:rPr lang="en-US" sz="1050" dirty="0" smtClean="0"/>
              <a:t>Adapted from </a:t>
            </a:r>
            <a:r>
              <a:rPr lang="en-US" sz="1050" dirty="0"/>
              <a:t>A Guide to Proposal Planning and </a:t>
            </a:r>
            <a:r>
              <a:rPr lang="en-US" sz="1050" dirty="0" smtClean="0"/>
              <a:t>Writing by </a:t>
            </a:r>
            <a:r>
              <a:rPr lang="en-US" sz="1050" dirty="0"/>
              <a:t>Jeremy T. Miner and Lynn E. </a:t>
            </a:r>
            <a:r>
              <a:rPr lang="en-US" sz="1050" dirty="0" smtClean="0"/>
              <a:t>Miner</a:t>
            </a:r>
          </a:p>
          <a:p>
            <a:endParaRPr lang="en-US" sz="1050" dirty="0"/>
          </a:p>
          <a:p>
            <a:r>
              <a:rPr lang="en-US" sz="1050" dirty="0" smtClean="0"/>
              <a:t>Experts have suggested looking at Scientific American articles to get  an idea of what in general a proposal should look like – don’t use the articles in the top, peer reviewed journals in your field as examples</a:t>
            </a:r>
            <a:endParaRPr lang="en-US" sz="1050" dirty="0"/>
          </a:p>
          <a:p>
            <a:endParaRPr lang="en-US" sz="1050" dirty="0"/>
          </a:p>
          <a:p>
            <a:endParaRPr lang="en-US" sz="1050" dirty="0"/>
          </a:p>
          <a:p>
            <a:endParaRPr lang="en-US" sz="1050" dirty="0"/>
          </a:p>
        </p:txBody>
      </p:sp>
      <p:sp>
        <p:nvSpPr>
          <p:cNvPr id="4" name="Slide Number Placeholder 3"/>
          <p:cNvSpPr>
            <a:spLocks noGrp="1"/>
          </p:cNvSpPr>
          <p:nvPr>
            <p:ph type="sldNum" sz="quarter" idx="10"/>
          </p:nvPr>
        </p:nvSpPr>
        <p:spPr/>
        <p:txBody>
          <a:bodyPr/>
          <a:lstStyle/>
          <a:p>
            <a:fld id="{000ADD40-26D1-4DB4-BCE8-15DB90CA2F67}" type="slidenum">
              <a:rPr lang="en-US" smtClean="0"/>
              <a:t>41</a:t>
            </a:fld>
            <a:endParaRPr lang="en-US"/>
          </a:p>
        </p:txBody>
      </p:sp>
    </p:spTree>
    <p:extLst>
      <p:ext uri="{BB962C8B-B14F-4D97-AF65-F5344CB8AC3E}">
        <p14:creationId xmlns:p14="http://schemas.microsoft.com/office/powerpoint/2010/main" val="39281880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42</a:t>
            </a:fld>
            <a:endParaRPr lang="en-US"/>
          </a:p>
        </p:txBody>
      </p:sp>
    </p:spTree>
    <p:extLst>
      <p:ext uri="{BB962C8B-B14F-4D97-AF65-F5344CB8AC3E}">
        <p14:creationId xmlns:p14="http://schemas.microsoft.com/office/powerpoint/2010/main" val="36154289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43</a:t>
            </a:fld>
            <a:endParaRPr lang="en-US"/>
          </a:p>
        </p:txBody>
      </p:sp>
    </p:spTree>
    <p:extLst>
      <p:ext uri="{BB962C8B-B14F-4D97-AF65-F5344CB8AC3E}">
        <p14:creationId xmlns:p14="http://schemas.microsoft.com/office/powerpoint/2010/main" val="37438663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44</a:t>
            </a:fld>
            <a:endParaRPr lang="en-US"/>
          </a:p>
        </p:txBody>
      </p:sp>
    </p:spTree>
    <p:extLst>
      <p:ext uri="{BB962C8B-B14F-4D97-AF65-F5344CB8AC3E}">
        <p14:creationId xmlns:p14="http://schemas.microsoft.com/office/powerpoint/2010/main" val="11417907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45</a:t>
            </a:fld>
            <a:endParaRPr lang="en-US"/>
          </a:p>
        </p:txBody>
      </p:sp>
    </p:spTree>
    <p:extLst>
      <p:ext uri="{BB962C8B-B14F-4D97-AF65-F5344CB8AC3E}">
        <p14:creationId xmlns:p14="http://schemas.microsoft.com/office/powerpoint/2010/main" val="2115399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46</a:t>
            </a:fld>
            <a:endParaRPr lang="en-US"/>
          </a:p>
        </p:txBody>
      </p:sp>
    </p:spTree>
    <p:extLst>
      <p:ext uri="{BB962C8B-B14F-4D97-AF65-F5344CB8AC3E}">
        <p14:creationId xmlns:p14="http://schemas.microsoft.com/office/powerpoint/2010/main" val="2115399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47</a:t>
            </a:fld>
            <a:endParaRPr lang="en-US"/>
          </a:p>
        </p:txBody>
      </p:sp>
    </p:spTree>
    <p:extLst>
      <p:ext uri="{BB962C8B-B14F-4D97-AF65-F5344CB8AC3E}">
        <p14:creationId xmlns:p14="http://schemas.microsoft.com/office/powerpoint/2010/main" val="16239515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48</a:t>
            </a:fld>
            <a:endParaRPr lang="en-US"/>
          </a:p>
        </p:txBody>
      </p:sp>
    </p:spTree>
    <p:extLst>
      <p:ext uri="{BB962C8B-B14F-4D97-AF65-F5344CB8AC3E}">
        <p14:creationId xmlns:p14="http://schemas.microsoft.com/office/powerpoint/2010/main" val="101819965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49</a:t>
            </a:fld>
            <a:endParaRPr lang="en-US"/>
          </a:p>
        </p:txBody>
      </p:sp>
    </p:spTree>
    <p:extLst>
      <p:ext uri="{BB962C8B-B14F-4D97-AF65-F5344CB8AC3E}">
        <p14:creationId xmlns:p14="http://schemas.microsoft.com/office/powerpoint/2010/main" val="4221263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00ADD40-26D1-4DB4-BCE8-15DB90CA2F67}" type="slidenum">
              <a:rPr lang="en-US" smtClean="0"/>
              <a:t>5</a:t>
            </a:fld>
            <a:endParaRPr lang="en-US"/>
          </a:p>
        </p:txBody>
      </p:sp>
      <p:sp>
        <p:nvSpPr>
          <p:cNvPr id="5" name="TextBox 4"/>
          <p:cNvSpPr txBox="1"/>
          <p:nvPr/>
        </p:nvSpPr>
        <p:spPr>
          <a:xfrm>
            <a:off x="838200" y="4267200"/>
            <a:ext cx="5791200" cy="4385816"/>
          </a:xfrm>
          <a:prstGeom prst="rect">
            <a:avLst/>
          </a:prstGeom>
          <a:noFill/>
        </p:spPr>
        <p:txBody>
          <a:bodyPr wrap="square" rtlCol="0">
            <a:spAutoFit/>
          </a:bodyPr>
          <a:lstStyle/>
          <a:p>
            <a:r>
              <a:rPr lang="en-US" sz="1600" dirty="0"/>
              <a:t>Pay attention to details</a:t>
            </a:r>
          </a:p>
          <a:p>
            <a:pPr lvl="1"/>
            <a:r>
              <a:rPr lang="en-US" sz="1200" dirty="0"/>
              <a:t>Significant number of proposals are rejected by funding agencies without review because the proposer didn’t follow all the directions </a:t>
            </a:r>
          </a:p>
          <a:p>
            <a:endParaRPr lang="en-US" sz="700" dirty="0">
              <a:latin typeface="Times New Roman" pitchFamily="18" charset="0"/>
              <a:cs typeface="Times New Roman" pitchFamily="18" charset="0"/>
            </a:endParaRPr>
          </a:p>
          <a:p>
            <a:r>
              <a:rPr lang="en-US" sz="1600" dirty="0"/>
              <a:t>Use Best Practices </a:t>
            </a:r>
          </a:p>
          <a:p>
            <a:pPr lvl="1"/>
            <a:r>
              <a:rPr lang="en-US" sz="1200" dirty="0"/>
              <a:t>Develop a fundable idea</a:t>
            </a:r>
          </a:p>
          <a:p>
            <a:pPr lvl="1"/>
            <a:r>
              <a:rPr lang="en-US" sz="1200" dirty="0"/>
              <a:t>Find funders</a:t>
            </a:r>
          </a:p>
          <a:p>
            <a:pPr lvl="1"/>
            <a:r>
              <a:rPr lang="en-US" sz="1200" dirty="0"/>
              <a:t>Use effective pre-proposal activities</a:t>
            </a:r>
          </a:p>
          <a:p>
            <a:pPr lvl="1"/>
            <a:r>
              <a:rPr lang="en-US" sz="1200" dirty="0"/>
              <a:t>Write compelling proposals</a:t>
            </a:r>
          </a:p>
          <a:p>
            <a:pPr lvl="1"/>
            <a:endParaRPr lang="en-US" sz="1200" dirty="0"/>
          </a:p>
          <a:p>
            <a:r>
              <a:rPr lang="en-US" sz="1600" dirty="0"/>
              <a:t>Be persistent</a:t>
            </a:r>
          </a:p>
          <a:p>
            <a:pPr lvl="1"/>
            <a:r>
              <a:rPr lang="en-US" sz="1400" dirty="0" smtClean="0"/>
              <a:t>Themes </a:t>
            </a:r>
            <a:r>
              <a:rPr lang="en-US" sz="1400" dirty="0"/>
              <a:t>throughout this presentation include – lots of pre-proposal activity; marketing throughout; pay attention to detail</a:t>
            </a:r>
          </a:p>
          <a:p>
            <a:endParaRPr lang="en-US" sz="1400" dirty="0" smtClean="0"/>
          </a:p>
          <a:p>
            <a:r>
              <a:rPr lang="en-US" sz="1400" dirty="0" smtClean="0"/>
              <a:t>At Dec 2013 NSF Days – be persistent; ~15% success for 1</a:t>
            </a:r>
            <a:r>
              <a:rPr lang="en-US" sz="1400" baseline="30000" dirty="0" smtClean="0"/>
              <a:t>st</a:t>
            </a:r>
            <a:r>
              <a:rPr lang="en-US" sz="1400" dirty="0" smtClean="0"/>
              <a:t> time, ~50% 2</a:t>
            </a:r>
            <a:r>
              <a:rPr lang="en-US" sz="1400" baseline="30000" dirty="0" smtClean="0"/>
              <a:t>nd</a:t>
            </a:r>
            <a:r>
              <a:rPr lang="en-US" sz="1400" dirty="0" smtClean="0"/>
              <a:t> time, 75% 3</a:t>
            </a:r>
            <a:r>
              <a:rPr lang="en-US" sz="1400" baseline="30000" dirty="0" smtClean="0"/>
              <a:t>rd</a:t>
            </a:r>
            <a:r>
              <a:rPr lang="en-US" sz="1400" dirty="0" smtClean="0"/>
              <a:t>, assuming followed reviewer recommendations and did proper revisions</a:t>
            </a:r>
          </a:p>
          <a:p>
            <a:endParaRPr lang="en-US" sz="1400" dirty="0" smtClean="0"/>
          </a:p>
          <a:p>
            <a:r>
              <a:rPr lang="en-US" sz="1400" dirty="0" smtClean="0">
                <a:cs typeface="Times New Roman" pitchFamily="18" charset="0"/>
              </a:rPr>
              <a:t>In </a:t>
            </a:r>
            <a:r>
              <a:rPr lang="en-US" sz="1400" dirty="0">
                <a:cs typeface="Times New Roman" pitchFamily="18" charset="0"/>
              </a:rPr>
              <a:t>2009, NIH averaged 8-10% on 1st submission 28% on 2</a:t>
            </a:r>
            <a:r>
              <a:rPr lang="en-US" sz="1400" baseline="30000" dirty="0">
                <a:cs typeface="Times New Roman" pitchFamily="18" charset="0"/>
              </a:rPr>
              <a:t>nd</a:t>
            </a:r>
            <a:r>
              <a:rPr lang="en-US" sz="1400" dirty="0">
                <a:cs typeface="Times New Roman" pitchFamily="18" charset="0"/>
              </a:rPr>
              <a:t>; other agencies have similar success </a:t>
            </a:r>
            <a:r>
              <a:rPr lang="en-US" sz="1400" dirty="0" smtClean="0">
                <a:cs typeface="Times New Roman" pitchFamily="18" charset="0"/>
              </a:rPr>
              <a:t>rates</a:t>
            </a:r>
            <a:endParaRPr lang="en-US" sz="1400" dirty="0"/>
          </a:p>
          <a:p>
            <a:endParaRPr lang="en-US" sz="1400" dirty="0"/>
          </a:p>
        </p:txBody>
      </p:sp>
    </p:spTree>
    <p:extLst>
      <p:ext uri="{BB962C8B-B14F-4D97-AF65-F5344CB8AC3E}">
        <p14:creationId xmlns:p14="http://schemas.microsoft.com/office/powerpoint/2010/main" val="8927589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50</a:t>
            </a:fld>
            <a:endParaRPr lang="en-US"/>
          </a:p>
        </p:txBody>
      </p:sp>
    </p:spTree>
    <p:extLst>
      <p:ext uri="{BB962C8B-B14F-4D97-AF65-F5344CB8AC3E}">
        <p14:creationId xmlns:p14="http://schemas.microsoft.com/office/powerpoint/2010/main" val="146973060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51</a:t>
            </a:fld>
            <a:endParaRPr lang="en-US"/>
          </a:p>
        </p:txBody>
      </p:sp>
    </p:spTree>
    <p:extLst>
      <p:ext uri="{BB962C8B-B14F-4D97-AF65-F5344CB8AC3E}">
        <p14:creationId xmlns:p14="http://schemas.microsoft.com/office/powerpoint/2010/main" val="14697306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52</a:t>
            </a:fld>
            <a:endParaRPr lang="en-US"/>
          </a:p>
        </p:txBody>
      </p:sp>
    </p:spTree>
    <p:extLst>
      <p:ext uri="{BB962C8B-B14F-4D97-AF65-F5344CB8AC3E}">
        <p14:creationId xmlns:p14="http://schemas.microsoft.com/office/powerpoint/2010/main" val="37336240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53</a:t>
            </a:fld>
            <a:endParaRPr lang="en-US"/>
          </a:p>
        </p:txBody>
      </p:sp>
    </p:spTree>
    <p:extLst>
      <p:ext uri="{BB962C8B-B14F-4D97-AF65-F5344CB8AC3E}">
        <p14:creationId xmlns:p14="http://schemas.microsoft.com/office/powerpoint/2010/main" val="304754784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54</a:t>
            </a:fld>
            <a:endParaRPr lang="en-US"/>
          </a:p>
        </p:txBody>
      </p:sp>
    </p:spTree>
    <p:extLst>
      <p:ext uri="{BB962C8B-B14F-4D97-AF65-F5344CB8AC3E}">
        <p14:creationId xmlns:p14="http://schemas.microsoft.com/office/powerpoint/2010/main" val="158817757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55</a:t>
            </a:fld>
            <a:endParaRPr lang="en-US"/>
          </a:p>
        </p:txBody>
      </p:sp>
    </p:spTree>
    <p:extLst>
      <p:ext uri="{BB962C8B-B14F-4D97-AF65-F5344CB8AC3E}">
        <p14:creationId xmlns:p14="http://schemas.microsoft.com/office/powerpoint/2010/main" val="121152774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Must spend time, write, re-write, polish etc. How long do you spend getting manuscripts prepared for top journals? You should put at least as much time and effort into proposal writing</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56</a:t>
            </a:fld>
            <a:endParaRPr lang="en-US"/>
          </a:p>
        </p:txBody>
      </p:sp>
    </p:spTree>
    <p:extLst>
      <p:ext uri="{BB962C8B-B14F-4D97-AF65-F5344CB8AC3E}">
        <p14:creationId xmlns:p14="http://schemas.microsoft.com/office/powerpoint/2010/main" val="388015924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57</a:t>
            </a:fld>
            <a:endParaRPr lang="en-US"/>
          </a:p>
        </p:txBody>
      </p:sp>
    </p:spTree>
    <p:extLst>
      <p:ext uri="{BB962C8B-B14F-4D97-AF65-F5344CB8AC3E}">
        <p14:creationId xmlns:p14="http://schemas.microsoft.com/office/powerpoint/2010/main" val="230655977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58</a:t>
            </a:fld>
            <a:endParaRPr lang="en-US"/>
          </a:p>
        </p:txBody>
      </p:sp>
    </p:spTree>
    <p:extLst>
      <p:ext uri="{BB962C8B-B14F-4D97-AF65-F5344CB8AC3E}">
        <p14:creationId xmlns:p14="http://schemas.microsoft.com/office/powerpoint/2010/main" val="56175724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59</a:t>
            </a:fld>
            <a:endParaRPr lang="en-US"/>
          </a:p>
        </p:txBody>
      </p:sp>
    </p:spTree>
    <p:extLst>
      <p:ext uri="{BB962C8B-B14F-4D97-AF65-F5344CB8AC3E}">
        <p14:creationId xmlns:p14="http://schemas.microsoft.com/office/powerpoint/2010/main" val="2096900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6</a:t>
            </a:fld>
            <a:endParaRPr lang="en-US"/>
          </a:p>
        </p:txBody>
      </p:sp>
    </p:spTree>
    <p:extLst>
      <p:ext uri="{BB962C8B-B14F-4D97-AF65-F5344CB8AC3E}">
        <p14:creationId xmlns:p14="http://schemas.microsoft.com/office/powerpoint/2010/main" val="9750230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60</a:t>
            </a:fld>
            <a:endParaRPr lang="en-US"/>
          </a:p>
        </p:txBody>
      </p:sp>
    </p:spTree>
    <p:extLst>
      <p:ext uri="{BB962C8B-B14F-4D97-AF65-F5344CB8AC3E}">
        <p14:creationId xmlns:p14="http://schemas.microsoft.com/office/powerpoint/2010/main" val="198932958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61</a:t>
            </a:fld>
            <a:endParaRPr lang="en-US"/>
          </a:p>
        </p:txBody>
      </p:sp>
    </p:spTree>
    <p:extLst>
      <p:ext uri="{BB962C8B-B14F-4D97-AF65-F5344CB8AC3E}">
        <p14:creationId xmlns:p14="http://schemas.microsoft.com/office/powerpoint/2010/main" val="118611996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65</a:t>
            </a:fld>
            <a:endParaRPr lang="en-US"/>
          </a:p>
        </p:txBody>
      </p:sp>
    </p:spTree>
    <p:extLst>
      <p:ext uri="{BB962C8B-B14F-4D97-AF65-F5344CB8AC3E}">
        <p14:creationId xmlns:p14="http://schemas.microsoft.com/office/powerpoint/2010/main" val="3743866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0ADD40-26D1-4DB4-BCE8-15DB90CA2F67}" type="slidenum">
              <a:rPr lang="en-US" smtClean="0"/>
              <a:t>7</a:t>
            </a:fld>
            <a:endParaRPr lang="en-US"/>
          </a:p>
        </p:txBody>
      </p:sp>
    </p:spTree>
    <p:extLst>
      <p:ext uri="{BB962C8B-B14F-4D97-AF65-F5344CB8AC3E}">
        <p14:creationId xmlns:p14="http://schemas.microsoft.com/office/powerpoint/2010/main" val="3542563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a:t>Why is your idea better/unique/different?</a:t>
            </a:r>
          </a:p>
          <a:p>
            <a:pPr marL="857250" lvl="1" indent="-457200">
              <a:buFont typeface="Arial" panose="020B0604020202020204" pitchFamily="34" charset="0"/>
              <a:buChar char="•"/>
            </a:pPr>
            <a:r>
              <a:rPr lang="en-US" sz="1600" dirty="0"/>
              <a:t>Fresh idea that advances understanding, meets a societal need?</a:t>
            </a:r>
          </a:p>
          <a:p>
            <a:pPr marL="857250" lvl="1" indent="-457200">
              <a:buFont typeface="Arial" panose="020B0604020202020204" pitchFamily="34" charset="0"/>
              <a:buChar char="•"/>
            </a:pPr>
            <a:r>
              <a:rPr lang="en-US" sz="1600" dirty="0"/>
              <a:t>A refinement improving efficiency, lowering costs of goods, services?</a:t>
            </a:r>
          </a:p>
          <a:p>
            <a:pPr marL="857250" lvl="1" indent="-457200">
              <a:buFont typeface="Arial" panose="020B0604020202020204" pitchFamily="34" charset="0"/>
              <a:buChar char="•"/>
            </a:pPr>
            <a:r>
              <a:rPr lang="en-US" sz="1600" dirty="0"/>
              <a:t>A new paradigm that reshapes thinking or ways of doing thinking?</a:t>
            </a:r>
            <a:endParaRPr lang="en-US" dirty="0"/>
          </a:p>
        </p:txBody>
      </p:sp>
      <p:sp>
        <p:nvSpPr>
          <p:cNvPr id="4" name="Slide Number Placeholder 3"/>
          <p:cNvSpPr>
            <a:spLocks noGrp="1"/>
          </p:cNvSpPr>
          <p:nvPr>
            <p:ph type="sldNum" sz="quarter" idx="10"/>
          </p:nvPr>
        </p:nvSpPr>
        <p:spPr/>
        <p:txBody>
          <a:bodyPr/>
          <a:lstStyle/>
          <a:p>
            <a:fld id="{000ADD40-26D1-4DB4-BCE8-15DB90CA2F67}" type="slidenum">
              <a:rPr lang="en-US" smtClean="0"/>
              <a:t>8</a:t>
            </a:fld>
            <a:endParaRPr lang="en-US"/>
          </a:p>
        </p:txBody>
      </p:sp>
    </p:spTree>
    <p:extLst>
      <p:ext uri="{BB962C8B-B14F-4D97-AF65-F5344CB8AC3E}">
        <p14:creationId xmlns:p14="http://schemas.microsoft.com/office/powerpoint/2010/main" val="3772128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00ADD40-26D1-4DB4-BCE8-15DB90CA2F67}" type="slidenum">
              <a:rPr lang="en-US" smtClean="0"/>
              <a:t>9</a:t>
            </a:fld>
            <a:endParaRPr lang="en-US"/>
          </a:p>
        </p:txBody>
      </p:sp>
      <p:sp>
        <p:nvSpPr>
          <p:cNvPr id="6" name="Notes Placeholder 2"/>
          <p:cNvSpPr>
            <a:spLocks noGrp="1"/>
          </p:cNvSpPr>
          <p:nvPr>
            <p:ph type="body" sz="quarter" idx="11"/>
          </p:nvPr>
        </p:nvSpPr>
        <p:spPr/>
        <p:txBody>
          <a:bodyPr/>
          <a:lstStyle/>
          <a:p>
            <a:r>
              <a:rPr lang="en-US" dirty="0"/>
              <a:t> </a:t>
            </a:r>
          </a:p>
          <a:p>
            <a:pPr lvl="0"/>
            <a:r>
              <a:rPr lang="en-US" dirty="0"/>
              <a:t>Clearly identify the niche area into which your idea fits</a:t>
            </a:r>
          </a:p>
          <a:p>
            <a:pPr lvl="1"/>
            <a:r>
              <a:rPr lang="en-US" dirty="0"/>
              <a:t>Identify long-term goals within niche area</a:t>
            </a:r>
          </a:p>
          <a:p>
            <a:pPr lvl="1"/>
            <a:r>
              <a:rPr lang="en-US" dirty="0"/>
              <a:t>Conceptualize research needed to attain long-term research goals</a:t>
            </a:r>
          </a:p>
          <a:p>
            <a:pPr lvl="1"/>
            <a:r>
              <a:rPr lang="en-US" dirty="0"/>
              <a:t>Identify next logical step in research continuum…</a:t>
            </a:r>
            <a:r>
              <a:rPr lang="en-US" i="1" dirty="0"/>
              <a:t>your idea should be a logical next step</a:t>
            </a:r>
            <a:endParaRPr lang="en-US" dirty="0"/>
          </a:p>
          <a:p>
            <a:r>
              <a:rPr lang="en-US" dirty="0"/>
              <a:t> </a:t>
            </a:r>
          </a:p>
          <a:p>
            <a:pPr lvl="0"/>
            <a:r>
              <a:rPr lang="en-US" dirty="0"/>
              <a:t>Draft a short, well-crafted, logical description of your idea  (must answer Why, Who, What, How) and present it to colleagues for a critical review </a:t>
            </a:r>
          </a:p>
          <a:p>
            <a:pPr lvl="1"/>
            <a:r>
              <a:rPr lang="en-US" dirty="0"/>
              <a:t>Are they excited, show a keen interest in your idea?</a:t>
            </a:r>
          </a:p>
          <a:p>
            <a:pPr lvl="1"/>
            <a:r>
              <a:rPr lang="en-US" dirty="0"/>
              <a:t>Does it have scientific and technical merit? </a:t>
            </a:r>
          </a:p>
          <a:p>
            <a:pPr lvl="1"/>
            <a:r>
              <a:rPr lang="en-US" dirty="0"/>
              <a:t>Do you have the ability, capability and resources to pursue your idea?</a:t>
            </a:r>
          </a:p>
          <a:p>
            <a:pPr lvl="1"/>
            <a:r>
              <a:rPr lang="en-US" i="1" dirty="0"/>
              <a:t>At the right time, a description could be presented to a potential  funder</a:t>
            </a:r>
            <a:br>
              <a:rPr lang="en-US" i="1" dirty="0"/>
            </a:br>
            <a:endParaRPr lang="en-US" dirty="0"/>
          </a:p>
          <a:p>
            <a:pPr lvl="0"/>
            <a:r>
              <a:rPr lang="en-US" dirty="0"/>
              <a:t>Identify your </a:t>
            </a:r>
            <a:r>
              <a:rPr lang="en-US" dirty="0" smtClean="0"/>
              <a:t>strengths/weaknesses</a:t>
            </a:r>
            <a:r>
              <a:rPr lang="en-US" baseline="0" dirty="0"/>
              <a:t> </a:t>
            </a:r>
            <a:r>
              <a:rPr lang="en-US" baseline="0" dirty="0" smtClean="0"/>
              <a:t>and those of your</a:t>
            </a:r>
            <a:r>
              <a:rPr lang="en-US" dirty="0" smtClean="0"/>
              <a:t> competitors -- </a:t>
            </a:r>
            <a:r>
              <a:rPr lang="en-US" dirty="0"/>
              <a:t>how you will emphasize your strengths and mitigate your weaknesses. Do you know if your competitors will submit a proposal? Have you considered collaborating with a potential competitor?</a:t>
            </a:r>
          </a:p>
          <a:p>
            <a:pPr marL="0" indent="0">
              <a:buNone/>
            </a:pPr>
            <a:endParaRPr lang="en-US" sz="2000" b="1" dirty="0"/>
          </a:p>
        </p:txBody>
      </p:sp>
    </p:spTree>
    <p:extLst>
      <p:ext uri="{BB962C8B-B14F-4D97-AF65-F5344CB8AC3E}">
        <p14:creationId xmlns:p14="http://schemas.microsoft.com/office/powerpoint/2010/main" val="4187730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800" i="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E0C8BBCB-BE87-487A-A8B9-F5B369B56DF1}" type="datetime1">
              <a:rPr lang="en-US" smtClean="0"/>
              <a:t>12/12/2014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359427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ABE652-56BD-4D4F-9825-F95B2096B52D}" type="datetime1">
              <a:rPr lang="en-US" smtClean="0"/>
              <a:t>12/12/2014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194121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82B794-8EE0-453A-AAD4-DF68E6E4C7A6}" type="datetime1">
              <a:rPr lang="en-US" smtClean="0"/>
              <a:t>12/12/2014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2338833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E5175E5-B4B8-4372-B904-2E529CF97351}" type="datetime1">
              <a:rPr lang="en-US" smtClean="0"/>
              <a:t>12/12/2014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2270957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FD7A9B-37B0-4938-8FE7-EC1EA1854E41}" type="datetime1">
              <a:rPr lang="en-US" smtClean="0"/>
              <a:t>12/12/2014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926407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6FFC75-23DB-4B40-BBA7-CDE609439261}" type="datetime1">
              <a:rPr lang="en-US" smtClean="0"/>
              <a:t>12/12/2014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46488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D35EA3-4B11-434D-BEEF-68160FE0944E}" type="datetime1">
              <a:rPr lang="en-US" smtClean="0"/>
              <a:t>12/12/2014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3525024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CC3B02-9B57-4667-B320-79AEC2D7C498}" type="datetime1">
              <a:rPr lang="en-US" smtClean="0"/>
              <a:t>12/12/2014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683013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697739-5AFA-48F0-8842-B4D1EE071796}" type="datetime1">
              <a:rPr lang="en-US" smtClean="0"/>
              <a:t>12/12/2014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2213891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081788-4EDA-47C4-96D5-BB8F0A860D36}" type="datetime1">
              <a:rPr lang="en-US" smtClean="0"/>
              <a:t>12/12/2014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104289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18C679-EC5E-4D0B-A313-22D3B8668918}" type="datetime1">
              <a:rPr lang="en-US" smtClean="0"/>
              <a:t>12/12/2014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9A8C3-0B35-46AA-97D6-5814D689151B}" type="slidenum">
              <a:rPr lang="en-US" smtClean="0"/>
              <a:t>‹#›</a:t>
            </a:fld>
            <a:endParaRPr lang="en-US"/>
          </a:p>
        </p:txBody>
      </p:sp>
    </p:spTree>
    <p:extLst>
      <p:ext uri="{BB962C8B-B14F-4D97-AF65-F5344CB8AC3E}">
        <p14:creationId xmlns:p14="http://schemas.microsoft.com/office/powerpoint/2010/main" val="3860534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27B111-BB5E-404B-9577-4FAA60A14904}" type="datetime1">
              <a:rPr lang="en-US" smtClean="0"/>
              <a:t>12/12/2014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09A8C3-0B35-46AA-97D6-5814D689151B}" type="slidenum">
              <a:rPr lang="en-US" smtClean="0"/>
              <a:t>‹#›</a:t>
            </a:fld>
            <a:endParaRPr lang="en-US"/>
          </a:p>
        </p:txBody>
      </p:sp>
      <p:cxnSp>
        <p:nvCxnSpPr>
          <p:cNvPr id="8" name="Straight Connector 7"/>
          <p:cNvCxnSpPr/>
          <p:nvPr userDrawn="1"/>
        </p:nvCxnSpPr>
        <p:spPr>
          <a:xfrm>
            <a:off x="0" y="1143000"/>
            <a:ext cx="9144000" cy="0"/>
          </a:xfrm>
          <a:prstGeom prst="line">
            <a:avLst/>
          </a:prstGeom>
          <a:ln w="38100" cmpd="thickThi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5920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facultycenter.byu.edu/byu-faculty-development-serie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pivot.cos.com/funding_main"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researchdevelopment.byu.edu/resources/proposa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hyperlink" Target="http://researchdevelopment.byu.edu/" TargetMode="Externa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researchdevelopment.byu.edu/"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5" Type="http://schemas.openxmlformats.org/officeDocument/2006/relationships/hyperlink" Target="http://facultycenter.byu.edu/node?destination=node" TargetMode="External"/><Relationship Id="rId4" Type="http://schemas.openxmlformats.org/officeDocument/2006/relationships/hyperlink" Target="http://orca.byu.edu/"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hyperlink" Target="mailto:memmott@byu.edu" TargetMode="Externa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1.emf"/></Relationships>
</file>

<file path=ppt/slides/_rels/slide6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600200"/>
            <a:ext cx="7772400" cy="1470025"/>
          </a:xfrm>
        </p:spPr>
        <p:txBody>
          <a:bodyPr>
            <a:noAutofit/>
          </a:bodyPr>
          <a:lstStyle/>
          <a:p>
            <a:r>
              <a:rPr lang="en-US" dirty="0" smtClean="0"/>
              <a:t>Proposal Development …</a:t>
            </a:r>
            <a:r>
              <a:rPr lang="en-US" i="1" dirty="0" smtClean="0"/>
              <a:t>Tips and Best Practices from Experts</a:t>
            </a:r>
            <a:endParaRPr lang="en-US" i="1" dirty="0"/>
          </a:p>
        </p:txBody>
      </p:sp>
      <p:sp>
        <p:nvSpPr>
          <p:cNvPr id="4" name="Subtitle 3"/>
          <p:cNvSpPr>
            <a:spLocks noGrp="1"/>
          </p:cNvSpPr>
          <p:nvPr>
            <p:ph type="subTitle" idx="1"/>
          </p:nvPr>
        </p:nvSpPr>
        <p:spPr>
          <a:xfrm>
            <a:off x="1371600" y="3203575"/>
            <a:ext cx="6400800" cy="1752600"/>
          </a:xfrm>
        </p:spPr>
        <p:txBody>
          <a:bodyPr>
            <a:noAutofit/>
          </a:bodyPr>
          <a:lstStyle/>
          <a:p>
            <a:r>
              <a:rPr lang="en-US" sz="1800" dirty="0" smtClean="0">
                <a:solidFill>
                  <a:schemeClr val="tx1"/>
                </a:solidFill>
              </a:rPr>
              <a:t>December 5</a:t>
            </a:r>
            <a:r>
              <a:rPr lang="en-US" sz="1800" baseline="30000" dirty="0" smtClean="0">
                <a:solidFill>
                  <a:schemeClr val="tx1"/>
                </a:solidFill>
              </a:rPr>
              <a:t>th</a:t>
            </a:r>
            <a:r>
              <a:rPr lang="en-US" sz="1800" dirty="0" smtClean="0">
                <a:solidFill>
                  <a:schemeClr val="tx1"/>
                </a:solidFill>
              </a:rPr>
              <a:t> and 12</a:t>
            </a:r>
            <a:r>
              <a:rPr lang="en-US" sz="1800" baseline="30000" dirty="0" smtClean="0">
                <a:solidFill>
                  <a:schemeClr val="tx1"/>
                </a:solidFill>
              </a:rPr>
              <a:t>th</a:t>
            </a:r>
            <a:r>
              <a:rPr lang="en-US" sz="1800" dirty="0" smtClean="0">
                <a:solidFill>
                  <a:schemeClr val="tx1"/>
                </a:solidFill>
              </a:rPr>
              <a:t>, 2014</a:t>
            </a:r>
          </a:p>
          <a:p>
            <a:r>
              <a:rPr lang="en-US" sz="1600" dirty="0">
                <a:solidFill>
                  <a:schemeClr val="tx1"/>
                </a:solidFill>
              </a:rPr>
              <a:t>Conrad Monson</a:t>
            </a:r>
          </a:p>
          <a:p>
            <a:r>
              <a:rPr lang="en-US" sz="1600" dirty="0">
                <a:solidFill>
                  <a:schemeClr val="tx1"/>
                </a:solidFill>
              </a:rPr>
              <a:t>801-422-7722</a:t>
            </a:r>
          </a:p>
          <a:p>
            <a:r>
              <a:rPr lang="en-US" sz="1600" dirty="0">
                <a:solidFill>
                  <a:schemeClr val="tx1"/>
                </a:solidFill>
              </a:rPr>
              <a:t>conrad_monson@byu.edu</a:t>
            </a:r>
          </a:p>
          <a:p>
            <a:endParaRPr lang="en-US" sz="2000" dirty="0"/>
          </a:p>
          <a:p>
            <a:endParaRPr lang="en-US" sz="2000" dirty="0" smtClean="0"/>
          </a:p>
        </p:txBody>
      </p:sp>
    </p:spTree>
    <p:extLst>
      <p:ext uri="{BB962C8B-B14F-4D97-AF65-F5344CB8AC3E}">
        <p14:creationId xmlns:p14="http://schemas.microsoft.com/office/powerpoint/2010/main" val="42677197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 a Strategic Plan for Research Funding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Should be part of a </a:t>
            </a:r>
            <a:r>
              <a:rPr lang="en-US" b="1" dirty="0" smtClean="0"/>
              <a:t>Faculty Development Plan*</a:t>
            </a:r>
          </a:p>
          <a:p>
            <a:r>
              <a:rPr lang="en-US" dirty="0" smtClean="0"/>
              <a:t>Make sure you have realistic funding objectives</a:t>
            </a:r>
          </a:p>
          <a:p>
            <a:r>
              <a:rPr lang="en-US" dirty="0" smtClean="0"/>
              <a:t>Leverage any current funding (startup package?)</a:t>
            </a:r>
          </a:p>
          <a:p>
            <a:r>
              <a:rPr lang="en-US" dirty="0" smtClean="0"/>
              <a:t>Develop research outreach </a:t>
            </a:r>
          </a:p>
          <a:p>
            <a:r>
              <a:rPr lang="en-US" dirty="0" smtClean="0"/>
              <a:t>Incorporate research expectations from your department, college</a:t>
            </a:r>
          </a:p>
          <a:p>
            <a:r>
              <a:rPr lang="en-US" dirty="0" smtClean="0"/>
              <a:t>Develop an approach that is </a:t>
            </a:r>
            <a:r>
              <a:rPr lang="en-US" b="1" dirty="0" smtClean="0"/>
              <a:t>systematic, deliberate, consistent</a:t>
            </a:r>
            <a:r>
              <a:rPr lang="en-US" i="1" dirty="0"/>
              <a:t/>
            </a:r>
            <a:br>
              <a:rPr lang="en-US" i="1" dirty="0"/>
            </a:br>
            <a:endParaRPr lang="en-US" i="1" dirty="0"/>
          </a:p>
          <a:p>
            <a:pPr marL="0" indent="0">
              <a:buNone/>
            </a:pPr>
            <a:r>
              <a:rPr lang="en-US" sz="1900" dirty="0" smtClean="0"/>
              <a:t>* The Faculty Center has lots of resources and training for faculty planning -- </a:t>
            </a:r>
            <a:r>
              <a:rPr lang="en-US" sz="1900" dirty="0" smtClean="0">
                <a:hlinkClick r:id="rId3"/>
              </a:rPr>
              <a:t>http</a:t>
            </a:r>
            <a:r>
              <a:rPr lang="en-US" sz="1900" dirty="0">
                <a:hlinkClick r:id="rId3"/>
              </a:rPr>
              <a:t>://</a:t>
            </a:r>
            <a:r>
              <a:rPr lang="en-US" sz="1900" dirty="0" smtClean="0">
                <a:hlinkClick r:id="rId3"/>
              </a:rPr>
              <a:t>facultycenter.byu.edu/byu-faculty-development-series</a:t>
            </a:r>
            <a:r>
              <a:rPr lang="en-US" sz="1900" dirty="0" smtClean="0"/>
              <a:t> </a:t>
            </a:r>
            <a:endParaRPr lang="en-US" sz="1900" dirty="0"/>
          </a:p>
        </p:txBody>
      </p:sp>
      <p:sp>
        <p:nvSpPr>
          <p:cNvPr id="4" name="Slide Number Placeholder 3"/>
          <p:cNvSpPr>
            <a:spLocks noGrp="1"/>
          </p:cNvSpPr>
          <p:nvPr>
            <p:ph type="sldNum" sz="quarter" idx="12"/>
          </p:nvPr>
        </p:nvSpPr>
        <p:spPr/>
        <p:txBody>
          <a:bodyPr/>
          <a:lstStyle/>
          <a:p>
            <a:fld id="{0609A8C3-0B35-46AA-97D6-5814D689151B}" type="slidenum">
              <a:rPr lang="en-US" smtClean="0"/>
              <a:t>10</a:t>
            </a:fld>
            <a:endParaRPr lang="en-US"/>
          </a:p>
        </p:txBody>
      </p:sp>
    </p:spTree>
    <p:extLst>
      <p:ext uri="{BB962C8B-B14F-4D97-AF65-F5344CB8AC3E}">
        <p14:creationId xmlns:p14="http://schemas.microsoft.com/office/powerpoint/2010/main" val="22509561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228600"/>
            <a:ext cx="8229600" cy="762000"/>
          </a:xfrm>
        </p:spPr>
        <p:txBody>
          <a:bodyPr>
            <a:noAutofit/>
          </a:bodyPr>
          <a:lstStyle/>
          <a:p>
            <a:r>
              <a:rPr lang="en-US" dirty="0" smtClean="0"/>
              <a:t>Find Funders</a:t>
            </a:r>
            <a:r>
              <a:rPr lang="en-US" dirty="0"/>
              <a:t/>
            </a:r>
            <a:br>
              <a:rPr lang="en-US" dirty="0"/>
            </a:br>
            <a:endParaRPr lang="en-US" sz="2800" dirty="0"/>
          </a:p>
        </p:txBody>
      </p:sp>
      <p:sp>
        <p:nvSpPr>
          <p:cNvPr id="5" name="Content Placeholder 2"/>
          <p:cNvSpPr>
            <a:spLocks noGrp="1"/>
          </p:cNvSpPr>
          <p:nvPr>
            <p:ph idx="1"/>
          </p:nvPr>
        </p:nvSpPr>
        <p:spPr>
          <a:xfrm>
            <a:off x="609600" y="1447800"/>
            <a:ext cx="7696200" cy="4525963"/>
          </a:xfrm>
        </p:spPr>
        <p:txBody>
          <a:bodyPr>
            <a:noAutofit/>
          </a:bodyPr>
          <a:lstStyle/>
          <a:p>
            <a:r>
              <a:rPr lang="en-US" sz="2400" dirty="0" smtClean="0"/>
              <a:t>If </a:t>
            </a:r>
            <a:r>
              <a:rPr lang="en-US" sz="2400" dirty="0"/>
              <a:t>you have current funding, can you extend it? </a:t>
            </a:r>
          </a:p>
          <a:p>
            <a:r>
              <a:rPr lang="en-US" sz="2400" dirty="0"/>
              <a:t>Can you </a:t>
            </a:r>
            <a:r>
              <a:rPr lang="en-US" sz="2400" dirty="0" smtClean="0"/>
              <a:t>participate in </a:t>
            </a:r>
            <a:r>
              <a:rPr lang="en-US" sz="2400" dirty="0"/>
              <a:t>someone else’s </a:t>
            </a:r>
            <a:r>
              <a:rPr lang="en-US" sz="2400" dirty="0" smtClean="0"/>
              <a:t>award?</a:t>
            </a:r>
            <a:endParaRPr lang="en-US" sz="2400" dirty="0"/>
          </a:p>
          <a:p>
            <a:r>
              <a:rPr lang="en-US" sz="2400" dirty="0" smtClean="0"/>
              <a:t>Look </a:t>
            </a:r>
            <a:r>
              <a:rPr lang="en-US" sz="2400" dirty="0"/>
              <a:t>at the funder </a:t>
            </a:r>
            <a:r>
              <a:rPr lang="en-US" sz="2400" dirty="0" smtClean="0"/>
              <a:t>acknowledgement in journal articles  </a:t>
            </a:r>
            <a:endParaRPr lang="en-US" sz="2400" i="1" dirty="0" smtClean="0"/>
          </a:p>
          <a:p>
            <a:r>
              <a:rPr lang="en-US" sz="2400" dirty="0" smtClean="0"/>
              <a:t>Query colleagues</a:t>
            </a:r>
          </a:p>
          <a:p>
            <a:r>
              <a:rPr lang="en-US" sz="2400" dirty="0" smtClean="0"/>
              <a:t>Find mentor(s)</a:t>
            </a:r>
            <a:endParaRPr lang="en-US" sz="2400" dirty="0"/>
          </a:p>
          <a:p>
            <a:r>
              <a:rPr lang="en-US" sz="2400" dirty="0" smtClean="0"/>
              <a:t>Look for funders at conferences</a:t>
            </a:r>
          </a:p>
          <a:p>
            <a:r>
              <a:rPr lang="en-US" sz="2400" dirty="0" smtClean="0"/>
              <a:t>Attend Agency funder’s conferences (e.g., NSF in March and Oct; NIH June)</a:t>
            </a:r>
            <a:endParaRPr lang="en-US" sz="2400" dirty="0"/>
          </a:p>
          <a:p>
            <a:pPr marL="0" indent="0">
              <a:buNone/>
            </a:pPr>
            <a:endParaRPr lang="en-US" sz="2400" dirty="0"/>
          </a:p>
        </p:txBody>
      </p:sp>
      <p:sp>
        <p:nvSpPr>
          <p:cNvPr id="4" name="Slide Number Placeholder 3"/>
          <p:cNvSpPr>
            <a:spLocks noGrp="1"/>
          </p:cNvSpPr>
          <p:nvPr>
            <p:ph type="sldNum" sz="quarter" idx="12"/>
          </p:nvPr>
        </p:nvSpPr>
        <p:spPr>
          <a:xfrm>
            <a:off x="6553200" y="6324600"/>
            <a:ext cx="2133600" cy="365125"/>
          </a:xfrm>
        </p:spPr>
        <p:txBody>
          <a:bodyPr/>
          <a:lstStyle/>
          <a:p>
            <a:fld id="{0609A8C3-0B35-46AA-97D6-5814D689151B}" type="slidenum">
              <a:rPr lang="en-US" smtClean="0"/>
              <a:t>11</a:t>
            </a:fld>
            <a:endParaRPr lang="en-US"/>
          </a:p>
        </p:txBody>
      </p:sp>
    </p:spTree>
    <p:extLst>
      <p:ext uri="{BB962C8B-B14F-4D97-AF65-F5344CB8AC3E}">
        <p14:creationId xmlns:p14="http://schemas.microsoft.com/office/powerpoint/2010/main" val="29032004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371600"/>
          </a:xfrm>
        </p:spPr>
        <p:txBody>
          <a:bodyPr>
            <a:normAutofit/>
          </a:bodyPr>
          <a:lstStyle/>
          <a:p>
            <a:r>
              <a:rPr lang="en-US" dirty="0" smtClean="0"/>
              <a:t>Find Funders (cont.) </a:t>
            </a:r>
            <a:r>
              <a:rPr lang="en-US" dirty="0"/>
              <a:t/>
            </a:r>
            <a:br>
              <a:rPr lang="en-US" dirty="0"/>
            </a:br>
            <a:endParaRPr lang="en-US" sz="2800" dirty="0"/>
          </a:p>
        </p:txBody>
      </p:sp>
      <p:sp>
        <p:nvSpPr>
          <p:cNvPr id="4" name="Slide Number Placeholder 3"/>
          <p:cNvSpPr>
            <a:spLocks noGrp="1"/>
          </p:cNvSpPr>
          <p:nvPr>
            <p:ph type="sldNum" sz="quarter" idx="12"/>
          </p:nvPr>
        </p:nvSpPr>
        <p:spPr/>
        <p:txBody>
          <a:bodyPr/>
          <a:lstStyle/>
          <a:p>
            <a:fld id="{0609A8C3-0B35-46AA-97D6-5814D689151B}" type="slidenum">
              <a:rPr lang="en-US" smtClean="0"/>
              <a:t>12</a:t>
            </a:fld>
            <a:endParaRPr lang="en-US"/>
          </a:p>
        </p:txBody>
      </p:sp>
      <p:sp>
        <p:nvSpPr>
          <p:cNvPr id="8" name="Content Placeholder 2"/>
          <p:cNvSpPr txBox="1">
            <a:spLocks/>
          </p:cNvSpPr>
          <p:nvPr/>
        </p:nvSpPr>
        <p:spPr>
          <a:xfrm>
            <a:off x="762000" y="1219200"/>
            <a:ext cx="8229600" cy="45259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t>Look for funder contacts within professional organizations</a:t>
            </a:r>
          </a:p>
          <a:p>
            <a:r>
              <a:rPr lang="en-US" sz="2400" dirty="0" smtClean="0"/>
              <a:t>Participate in review panels</a:t>
            </a:r>
          </a:p>
          <a:p>
            <a:r>
              <a:rPr lang="en-US" sz="2400" dirty="0" smtClean="0"/>
              <a:t>Could your idea attract Crowdfunding?</a:t>
            </a:r>
          </a:p>
          <a:p>
            <a:r>
              <a:rPr lang="en-US" sz="2400" dirty="0" smtClean="0"/>
              <a:t>Can you obtain unused Government year end funds?</a:t>
            </a:r>
          </a:p>
          <a:p>
            <a:r>
              <a:rPr lang="en-US" sz="2400" dirty="0" smtClean="0"/>
              <a:t>Contact Program Officers about funding … ask them to recommend other funding sources</a:t>
            </a:r>
          </a:p>
          <a:p>
            <a:r>
              <a:rPr lang="en-US" sz="2400" dirty="0" smtClean="0"/>
              <a:t>Other possible funding sources (besides federal agencies)</a:t>
            </a:r>
          </a:p>
          <a:p>
            <a:pPr lvl="1"/>
            <a:r>
              <a:rPr lang="en-US" sz="2000" dirty="0" smtClean="0"/>
              <a:t>NGOs</a:t>
            </a:r>
          </a:p>
          <a:p>
            <a:pPr lvl="1"/>
            <a:r>
              <a:rPr lang="en-US" sz="2000" dirty="0" smtClean="0"/>
              <a:t>Associations</a:t>
            </a:r>
          </a:p>
          <a:p>
            <a:pPr lvl="1"/>
            <a:r>
              <a:rPr lang="en-US" sz="2000" dirty="0" smtClean="0"/>
              <a:t>Municipal, County, State Government  </a:t>
            </a:r>
          </a:p>
          <a:p>
            <a:pPr lvl="1"/>
            <a:r>
              <a:rPr lang="en-US" sz="2000" dirty="0" smtClean="0"/>
              <a:t>Community Partnerships </a:t>
            </a:r>
          </a:p>
          <a:p>
            <a:pPr lvl="1"/>
            <a:r>
              <a:rPr lang="en-US" sz="2000" dirty="0" smtClean="0"/>
              <a:t>Foundations, Companies</a:t>
            </a:r>
          </a:p>
          <a:p>
            <a:pPr marL="457200" lvl="1" indent="0">
              <a:buFont typeface="Arial" pitchFamily="34" charset="0"/>
              <a:buNone/>
            </a:pPr>
            <a:endParaRPr lang="en-US" sz="1800" dirty="0"/>
          </a:p>
        </p:txBody>
      </p:sp>
    </p:spTree>
    <p:extLst>
      <p:ext uri="{BB962C8B-B14F-4D97-AF65-F5344CB8AC3E}">
        <p14:creationId xmlns:p14="http://schemas.microsoft.com/office/powerpoint/2010/main" val="236040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r>
              <a:rPr lang="en-US" dirty="0"/>
              <a:t>Find </a:t>
            </a:r>
            <a:r>
              <a:rPr lang="en-US" dirty="0" smtClean="0"/>
              <a:t>Funders </a:t>
            </a:r>
            <a:br>
              <a:rPr lang="en-US" dirty="0" smtClean="0"/>
            </a:br>
            <a:r>
              <a:rPr lang="en-US" sz="2800" i="1" dirty="0" smtClean="0"/>
              <a:t>Online Search Tools</a:t>
            </a:r>
            <a:r>
              <a:rPr lang="en-US" dirty="0" smtClean="0"/>
              <a:t/>
            </a:r>
            <a:br>
              <a:rPr lang="en-US" dirty="0" smtClean="0"/>
            </a:br>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13</a:t>
            </a:fld>
            <a:endParaRPr lang="en-US"/>
          </a:p>
        </p:txBody>
      </p:sp>
      <p:sp>
        <p:nvSpPr>
          <p:cNvPr id="7" name="Content Placeholder 2"/>
          <p:cNvSpPr>
            <a:spLocks noGrp="1"/>
          </p:cNvSpPr>
          <p:nvPr>
            <p:ph idx="1"/>
          </p:nvPr>
        </p:nvSpPr>
        <p:spPr>
          <a:xfrm>
            <a:off x="304800" y="1616090"/>
            <a:ext cx="4800600" cy="4525963"/>
          </a:xfrm>
        </p:spPr>
        <p:txBody>
          <a:bodyPr>
            <a:noAutofit/>
          </a:bodyPr>
          <a:lstStyle/>
          <a:p>
            <a:r>
              <a:rPr lang="en-US" sz="2400" dirty="0" smtClean="0"/>
              <a:t>PIVOT</a:t>
            </a:r>
            <a:br>
              <a:rPr lang="en-US" sz="2400" dirty="0" smtClean="0"/>
            </a:br>
            <a:r>
              <a:rPr lang="en-US" sz="2400" dirty="0" smtClean="0"/>
              <a:t> </a:t>
            </a:r>
            <a:r>
              <a:rPr lang="en-US" sz="1800" dirty="0">
                <a:hlinkClick r:id="rId3"/>
              </a:rPr>
              <a:t>http://</a:t>
            </a:r>
            <a:r>
              <a:rPr lang="en-US" sz="1800" dirty="0" smtClean="0">
                <a:hlinkClick r:id="rId3"/>
              </a:rPr>
              <a:t>pivot.cos.com/funding_main</a:t>
            </a:r>
            <a:endParaRPr lang="en-US" sz="2000" dirty="0"/>
          </a:p>
          <a:p>
            <a:r>
              <a:rPr lang="en-US" sz="2400" dirty="0" smtClean="0"/>
              <a:t>Foundation Center Online</a:t>
            </a:r>
          </a:p>
          <a:p>
            <a:r>
              <a:rPr lang="en-US" sz="2400" dirty="0"/>
              <a:t>Grants.gov </a:t>
            </a:r>
          </a:p>
          <a:p>
            <a:pPr marL="285750"/>
            <a:r>
              <a:rPr lang="en-US" sz="2400" dirty="0"/>
              <a:t>Other online tools</a:t>
            </a:r>
          </a:p>
          <a:p>
            <a:pPr marL="685800" lvl="1"/>
            <a:r>
              <a:rPr lang="en-US" sz="1800" dirty="0"/>
              <a:t>Federal Register</a:t>
            </a:r>
          </a:p>
          <a:p>
            <a:pPr marL="685800" lvl="1"/>
            <a:r>
              <a:rPr lang="en-US" sz="1800" dirty="0" err="1"/>
              <a:t>Grantsmanship</a:t>
            </a:r>
            <a:r>
              <a:rPr lang="en-US" sz="1800" dirty="0"/>
              <a:t> Center</a:t>
            </a:r>
          </a:p>
          <a:p>
            <a:pPr marL="685800" lvl="1"/>
            <a:r>
              <a:rPr lang="en-US" sz="1800" dirty="0"/>
              <a:t>Agency, Foundation, </a:t>
            </a:r>
            <a:r>
              <a:rPr lang="en-US" sz="1800" dirty="0" smtClean="0"/>
              <a:t/>
            </a:r>
            <a:br>
              <a:rPr lang="en-US" sz="1800" dirty="0" smtClean="0"/>
            </a:br>
            <a:r>
              <a:rPr lang="en-US" sz="1800" dirty="0" smtClean="0"/>
              <a:t>Company </a:t>
            </a:r>
            <a:r>
              <a:rPr lang="en-US" sz="1800" dirty="0"/>
              <a:t>websites</a:t>
            </a:r>
          </a:p>
          <a:p>
            <a:pPr marL="685800" lvl="1"/>
            <a:r>
              <a:rPr lang="en-US" sz="1800" dirty="0"/>
              <a:t>Google/Bing/Yahoo </a:t>
            </a:r>
            <a:endParaRPr lang="en-US" sz="1800" dirty="0" smtClean="0"/>
          </a:p>
          <a:p>
            <a:pPr marL="685800" lvl="1"/>
            <a:r>
              <a:rPr lang="en-US" sz="1800" dirty="0" err="1" smtClean="0"/>
              <a:t>RePorter</a:t>
            </a:r>
            <a:r>
              <a:rPr lang="en-US" sz="1800" dirty="0" smtClean="0"/>
              <a:t>, Star Metrics</a:t>
            </a:r>
            <a:endParaRPr lang="en-US" sz="1800" dirty="0"/>
          </a:p>
          <a:p>
            <a:pPr marL="0" indent="0">
              <a:buNone/>
            </a:pPr>
            <a:r>
              <a:rPr lang="en-US" sz="2400" dirty="0" smtClean="0"/>
              <a:t> </a:t>
            </a:r>
          </a:p>
          <a:p>
            <a:pPr marL="400050" lvl="1" indent="0">
              <a:buNone/>
            </a:pPr>
            <a:r>
              <a:rPr lang="en-US" sz="1200" dirty="0" smtClean="0"/>
              <a:t/>
            </a:r>
            <a:br>
              <a:rPr lang="en-US" sz="1200" dirty="0" smtClean="0"/>
            </a:br>
            <a:endParaRPr lang="en-US" sz="1200" dirty="0" smtClean="0"/>
          </a:p>
        </p:txBody>
      </p:sp>
      <p:sp>
        <p:nvSpPr>
          <p:cNvPr id="5" name="TextBox 4"/>
          <p:cNvSpPr txBox="1"/>
          <p:nvPr/>
        </p:nvSpPr>
        <p:spPr>
          <a:xfrm>
            <a:off x="533400" y="5791200"/>
            <a:ext cx="7239000" cy="769441"/>
          </a:xfrm>
          <a:prstGeom prst="rect">
            <a:avLst/>
          </a:prstGeom>
          <a:solidFill>
            <a:schemeClr val="bg1">
              <a:lumMod val="95000"/>
            </a:schemeClr>
          </a:solidFill>
        </p:spPr>
        <p:txBody>
          <a:bodyPr wrap="square" rtlCol="0">
            <a:spAutoFit/>
          </a:bodyPr>
          <a:lstStyle>
            <a:defPPr>
              <a:defRPr lang="en-US"/>
            </a:defPPr>
            <a:lvl1pPr>
              <a:defRPr sz="2200" b="1" i="1"/>
            </a:lvl1pPr>
          </a:lstStyle>
          <a:p>
            <a:r>
              <a:rPr lang="en-US" dirty="0"/>
              <a:t>As one expert says - think big, think small, think in different ways to uncover funding opportunities</a:t>
            </a:r>
          </a:p>
        </p:txBody>
      </p:sp>
      <p:pic>
        <p:nvPicPr>
          <p:cNvPr id="102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854" t="15335" r="10156" b="25498"/>
          <a:stretch/>
        </p:blipFill>
        <p:spPr bwMode="auto">
          <a:xfrm>
            <a:off x="4474612" y="1371600"/>
            <a:ext cx="4381500" cy="2000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6875" t="15750" r="32344" b="26500"/>
          <a:stretch/>
        </p:blipFill>
        <p:spPr bwMode="auto">
          <a:xfrm>
            <a:off x="4648200" y="2150533"/>
            <a:ext cx="4246012" cy="30179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94596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Funding Opportunities to Pursue</a:t>
            </a:r>
            <a:endParaRPr lang="en-US" dirty="0"/>
          </a:p>
        </p:txBody>
      </p:sp>
      <p:sp>
        <p:nvSpPr>
          <p:cNvPr id="3" name="Content Placeholder 2"/>
          <p:cNvSpPr>
            <a:spLocks noGrp="1"/>
          </p:cNvSpPr>
          <p:nvPr>
            <p:ph idx="1"/>
          </p:nvPr>
        </p:nvSpPr>
        <p:spPr>
          <a:xfrm>
            <a:off x="304800" y="1295400"/>
            <a:ext cx="8458200" cy="3840163"/>
          </a:xfrm>
        </p:spPr>
        <p:txBody>
          <a:bodyPr>
            <a:noAutofit/>
          </a:bodyPr>
          <a:lstStyle/>
          <a:p>
            <a:r>
              <a:rPr lang="en-US" sz="2400" dirty="0"/>
              <a:t>Evaluate candidate opportunities:</a:t>
            </a:r>
            <a:endParaRPr lang="en-US" sz="1600" dirty="0"/>
          </a:p>
          <a:p>
            <a:pPr lvl="1"/>
            <a:r>
              <a:rPr lang="en-US" sz="1800" dirty="0"/>
              <a:t>Funder match</a:t>
            </a:r>
          </a:p>
          <a:p>
            <a:pPr lvl="1"/>
            <a:r>
              <a:rPr lang="en-US" sz="1800" dirty="0"/>
              <a:t>You are eligible</a:t>
            </a:r>
          </a:p>
          <a:p>
            <a:pPr lvl="1"/>
            <a:r>
              <a:rPr lang="en-US" sz="1800" dirty="0"/>
              <a:t>Sufficient funds available</a:t>
            </a:r>
          </a:p>
          <a:p>
            <a:pPr lvl="1"/>
            <a:r>
              <a:rPr lang="en-US" sz="1800" dirty="0"/>
              <a:t>If foundation, ensure </a:t>
            </a:r>
            <a:r>
              <a:rPr lang="en-US" sz="1800" dirty="0" smtClean="0"/>
              <a:t>gives </a:t>
            </a:r>
            <a:r>
              <a:rPr lang="en-US" sz="1800" dirty="0"/>
              <a:t>nationally and/or to Utah</a:t>
            </a:r>
          </a:p>
          <a:p>
            <a:pPr lvl="1"/>
            <a:r>
              <a:rPr lang="en-US" sz="1800" dirty="0"/>
              <a:t>You have sufficient </a:t>
            </a:r>
            <a:r>
              <a:rPr lang="en-US" sz="1800" dirty="0" smtClean="0"/>
              <a:t>time, resources available</a:t>
            </a:r>
            <a:endParaRPr lang="en-US" dirty="0"/>
          </a:p>
          <a:p>
            <a:r>
              <a:rPr lang="en-US" sz="2400" dirty="0"/>
              <a:t>Focus on a limited number (3-6?) of good candidate funding opportunities for further development</a:t>
            </a:r>
            <a:endParaRPr lang="en-US" sz="2000" dirty="0"/>
          </a:p>
          <a:p>
            <a:pPr lvl="1"/>
            <a:r>
              <a:rPr lang="en-US" sz="1800" dirty="0"/>
              <a:t>Avoid the shotgun approach… </a:t>
            </a:r>
            <a:r>
              <a:rPr lang="en-US" sz="1800" i="1" dirty="0"/>
              <a:t>if I fire enough proposals at enough potential funders, something is going to </a:t>
            </a:r>
            <a:r>
              <a:rPr lang="en-US" sz="1800" i="1" dirty="0" smtClean="0"/>
              <a:t>hit</a:t>
            </a:r>
            <a:endParaRPr lang="en-US" sz="2000" i="1" dirty="0"/>
          </a:p>
          <a:p>
            <a:r>
              <a:rPr lang="en-US" sz="2400" dirty="0"/>
              <a:t>Do a “SWOT” </a:t>
            </a:r>
            <a:r>
              <a:rPr lang="en-US" sz="2400" dirty="0" smtClean="0"/>
              <a:t>Analysis</a:t>
            </a:r>
          </a:p>
          <a:p>
            <a:r>
              <a:rPr lang="en-US" sz="2400" dirty="0" smtClean="0"/>
              <a:t>Identify the best opportunity(</a:t>
            </a:r>
            <a:r>
              <a:rPr lang="en-US" sz="2400" dirty="0" err="1" smtClean="0"/>
              <a:t>ies</a:t>
            </a:r>
            <a:r>
              <a:rPr lang="en-US" sz="2400" dirty="0" smtClean="0"/>
              <a:t>)</a:t>
            </a:r>
          </a:p>
          <a:p>
            <a:r>
              <a:rPr lang="en-US" sz="2400" dirty="0" smtClean="0"/>
              <a:t>Contact the Program Officer</a:t>
            </a:r>
            <a:endParaRPr lang="en-US" sz="2400" dirty="0"/>
          </a:p>
          <a:p>
            <a:pPr marL="0" indent="0">
              <a:buNone/>
            </a:pPr>
            <a:endParaRPr lang="en-US" sz="2400" dirty="0"/>
          </a:p>
        </p:txBody>
      </p:sp>
      <p:sp>
        <p:nvSpPr>
          <p:cNvPr id="4" name="Slide Number Placeholder 3"/>
          <p:cNvSpPr>
            <a:spLocks noGrp="1"/>
          </p:cNvSpPr>
          <p:nvPr>
            <p:ph type="sldNum" sz="quarter" idx="12"/>
          </p:nvPr>
        </p:nvSpPr>
        <p:spPr/>
        <p:txBody>
          <a:bodyPr/>
          <a:lstStyle/>
          <a:p>
            <a:fld id="{0609A8C3-0B35-46AA-97D6-5814D689151B}" type="slidenum">
              <a:rPr lang="en-US" smtClean="0"/>
              <a:t>14</a:t>
            </a:fld>
            <a:endParaRPr lang="en-US"/>
          </a:p>
        </p:txBody>
      </p:sp>
    </p:spTree>
    <p:extLst>
      <p:ext uri="{BB962C8B-B14F-4D97-AF65-F5344CB8AC3E}">
        <p14:creationId xmlns:p14="http://schemas.microsoft.com/office/powerpoint/2010/main" val="27396065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1526"/>
            <a:ext cx="8229600" cy="990600"/>
          </a:xfrm>
        </p:spPr>
        <p:txBody>
          <a:bodyPr>
            <a:normAutofit/>
          </a:bodyPr>
          <a:lstStyle/>
          <a:p>
            <a:r>
              <a:rPr lang="en-US" dirty="0" smtClean="0"/>
              <a:t>SWOT Analyses </a:t>
            </a:r>
            <a:endParaRPr lang="en-US" dirty="0"/>
          </a:p>
        </p:txBody>
      </p:sp>
      <p:sp>
        <p:nvSpPr>
          <p:cNvPr id="3" name="Slide Number Placeholder 2"/>
          <p:cNvSpPr>
            <a:spLocks noGrp="1"/>
          </p:cNvSpPr>
          <p:nvPr>
            <p:ph type="sldNum" sz="quarter" idx="12"/>
          </p:nvPr>
        </p:nvSpPr>
        <p:spPr>
          <a:xfrm>
            <a:off x="6615762" y="6349423"/>
            <a:ext cx="2133600" cy="365125"/>
          </a:xfrm>
        </p:spPr>
        <p:txBody>
          <a:bodyPr/>
          <a:lstStyle/>
          <a:p>
            <a:fld id="{0609A8C3-0B35-46AA-97D6-5814D689151B}" type="slidenum">
              <a:rPr lang="en-US" smtClean="0"/>
              <a:t>15</a:t>
            </a:fld>
            <a:endParaRPr lang="en-US"/>
          </a:p>
        </p:txBody>
      </p:sp>
      <p:grpSp>
        <p:nvGrpSpPr>
          <p:cNvPr id="25" name="Group 24"/>
          <p:cNvGrpSpPr/>
          <p:nvPr/>
        </p:nvGrpSpPr>
        <p:grpSpPr>
          <a:xfrm>
            <a:off x="599204" y="1272929"/>
            <a:ext cx="7200641" cy="4427426"/>
            <a:chOff x="599203" y="1065274"/>
            <a:chExt cx="8000712" cy="4919363"/>
          </a:xfrm>
        </p:grpSpPr>
        <p:sp>
          <p:nvSpPr>
            <p:cNvPr id="35" name="Down Arrow 34"/>
            <p:cNvSpPr/>
            <p:nvPr/>
          </p:nvSpPr>
          <p:spPr>
            <a:xfrm rot="16200000">
              <a:off x="3337559" y="1507233"/>
              <a:ext cx="553485" cy="6030196"/>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4" name="Down Arrow 33"/>
            <p:cNvSpPr/>
            <p:nvPr/>
          </p:nvSpPr>
          <p:spPr>
            <a:xfrm rot="16200000">
              <a:off x="3337558" y="-642435"/>
              <a:ext cx="553485" cy="6030196"/>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3" name="Down Arrow 32"/>
            <p:cNvSpPr/>
            <p:nvPr/>
          </p:nvSpPr>
          <p:spPr>
            <a:xfrm>
              <a:off x="4842971" y="1065274"/>
              <a:ext cx="614983" cy="4572000"/>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2" name="Down Arrow 31"/>
            <p:cNvSpPr/>
            <p:nvPr/>
          </p:nvSpPr>
          <p:spPr>
            <a:xfrm>
              <a:off x="2128216" y="1065274"/>
              <a:ext cx="614983" cy="4572000"/>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nvGrpSpPr>
            <p:cNvPr id="4" name="Group 3"/>
            <p:cNvGrpSpPr/>
            <p:nvPr/>
          </p:nvGrpSpPr>
          <p:grpSpPr>
            <a:xfrm>
              <a:off x="664199" y="1183536"/>
              <a:ext cx="5463795" cy="3996537"/>
              <a:chOff x="544512" y="1189037"/>
              <a:chExt cx="8967319" cy="6096000"/>
            </a:xfrm>
          </p:grpSpPr>
          <p:sp>
            <p:nvSpPr>
              <p:cNvPr id="5" name="Rectangle 4"/>
              <p:cNvSpPr/>
              <p:nvPr/>
            </p:nvSpPr>
            <p:spPr bwMode="auto">
              <a:xfrm>
                <a:off x="544512" y="4237034"/>
                <a:ext cx="4466439" cy="3048000"/>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1400"/>
              </a:p>
            </p:txBody>
          </p:sp>
          <p:sp>
            <p:nvSpPr>
              <p:cNvPr id="6" name="Rectangle 5"/>
              <p:cNvSpPr/>
              <p:nvPr/>
            </p:nvSpPr>
            <p:spPr bwMode="auto">
              <a:xfrm>
                <a:off x="549592" y="1189037"/>
                <a:ext cx="4466439" cy="3048000"/>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1400"/>
              </a:p>
            </p:txBody>
          </p:sp>
          <p:sp>
            <p:nvSpPr>
              <p:cNvPr id="7" name="TextBox 16"/>
              <p:cNvSpPr txBox="1">
                <a:spLocks noChangeArrowheads="1"/>
              </p:cNvSpPr>
              <p:nvPr/>
            </p:nvSpPr>
            <p:spPr bwMode="auto">
              <a:xfrm>
                <a:off x="1387474" y="1265239"/>
                <a:ext cx="3505199" cy="3207963"/>
              </a:xfrm>
              <a:prstGeom prst="rect">
                <a:avLst/>
              </a:prstGeom>
              <a:noFill/>
              <a:ln w="9525">
                <a:noFill/>
                <a:miter lim="800000"/>
                <a:headEnd/>
                <a:tailEnd/>
              </a:ln>
            </p:spPr>
            <p:txBody>
              <a:bodyPr>
                <a:spAutoFit/>
              </a:bodyPr>
              <a:lstStyle/>
              <a:p>
                <a:r>
                  <a:rPr lang="en-US" sz="1200" b="1" dirty="0">
                    <a:latin typeface="+mj-lt"/>
                  </a:rPr>
                  <a:t>Strengths</a:t>
                </a:r>
              </a:p>
              <a:p>
                <a:pPr marL="171450" indent="-171450" hangingPunct="1">
                  <a:lnSpc>
                    <a:spcPct val="100000"/>
                  </a:lnSpc>
                  <a:spcBef>
                    <a:spcPct val="20000"/>
                  </a:spcBef>
                  <a:buClrTx/>
                  <a:buSzTx/>
                  <a:buFont typeface="Arial" panose="020B0604020202020204" pitchFamily="34" charset="0"/>
                  <a:buChar char="•"/>
                </a:pPr>
                <a:r>
                  <a:rPr lang="en-US" sz="1050" noProof="1" smtClean="0">
                    <a:latin typeface="+mj-lt"/>
                    <a:cs typeface="Arial" charset="0"/>
                  </a:rPr>
                  <a:t>What are your strengths</a:t>
                </a:r>
              </a:p>
              <a:p>
                <a:pPr marL="171450" indent="-171450" hangingPunct="1">
                  <a:lnSpc>
                    <a:spcPct val="100000"/>
                  </a:lnSpc>
                  <a:spcBef>
                    <a:spcPct val="20000"/>
                  </a:spcBef>
                  <a:buClrTx/>
                  <a:buSzTx/>
                  <a:buFont typeface="Arial" panose="020B0604020202020204" pitchFamily="34" charset="0"/>
                  <a:buChar char="•"/>
                </a:pPr>
                <a:r>
                  <a:rPr lang="en-US" sz="1050" noProof="1" smtClean="0">
                    <a:latin typeface="+mj-lt"/>
                    <a:cs typeface="Arial" charset="0"/>
                  </a:rPr>
                  <a:t>What do you do better than others</a:t>
                </a:r>
              </a:p>
              <a:p>
                <a:pPr marL="171450" indent="-171450" hangingPunct="1">
                  <a:lnSpc>
                    <a:spcPct val="100000"/>
                  </a:lnSpc>
                  <a:spcBef>
                    <a:spcPct val="20000"/>
                  </a:spcBef>
                  <a:buClrTx/>
                  <a:buSzTx/>
                  <a:buFont typeface="Arial" panose="020B0604020202020204" pitchFamily="34" charset="0"/>
                  <a:buChar char="•"/>
                </a:pPr>
                <a:r>
                  <a:rPr lang="en-US" sz="1050" noProof="1" smtClean="0">
                    <a:latin typeface="+mj-lt"/>
                    <a:cs typeface="Arial" charset="0"/>
                  </a:rPr>
                  <a:t>What unique capabilities and resources do you possess</a:t>
                </a:r>
              </a:p>
              <a:p>
                <a:pPr marL="171450" indent="-171450" hangingPunct="1">
                  <a:lnSpc>
                    <a:spcPct val="100000"/>
                  </a:lnSpc>
                  <a:spcBef>
                    <a:spcPct val="20000"/>
                  </a:spcBef>
                  <a:buClrTx/>
                  <a:buSzTx/>
                  <a:buFont typeface="Arial" panose="020B0604020202020204" pitchFamily="34" charset="0"/>
                  <a:buChar char="•"/>
                </a:pPr>
                <a:r>
                  <a:rPr lang="en-US" sz="1050" noProof="1" smtClean="0">
                    <a:latin typeface="+mj-lt"/>
                    <a:cs typeface="Arial" charset="0"/>
                  </a:rPr>
                  <a:t>What do others perceive as your strengths?</a:t>
                </a:r>
                <a:endParaRPr lang="en-US" sz="1050" dirty="0" smtClean="0">
                  <a:latin typeface="+mj-lt"/>
                </a:endParaRPr>
              </a:p>
              <a:p>
                <a:pPr hangingPunct="1">
                  <a:lnSpc>
                    <a:spcPct val="100000"/>
                  </a:lnSpc>
                  <a:spcBef>
                    <a:spcPct val="20000"/>
                  </a:spcBef>
                  <a:buClrTx/>
                  <a:buSzTx/>
                </a:pPr>
                <a:endParaRPr lang="en-US" sz="1000" noProof="1">
                  <a:latin typeface="+mj-lt"/>
                  <a:cs typeface="Arial" charset="0"/>
                </a:endParaRPr>
              </a:p>
            </p:txBody>
          </p:sp>
          <p:sp>
            <p:nvSpPr>
              <p:cNvPr id="8" name="TextBox 16"/>
              <p:cNvSpPr txBox="1">
                <a:spLocks noChangeArrowheads="1"/>
              </p:cNvSpPr>
              <p:nvPr/>
            </p:nvSpPr>
            <p:spPr bwMode="auto">
              <a:xfrm>
                <a:off x="1387474" y="4313238"/>
                <a:ext cx="3505199" cy="1674400"/>
              </a:xfrm>
              <a:prstGeom prst="rect">
                <a:avLst/>
              </a:prstGeom>
              <a:noFill/>
              <a:ln w="9525">
                <a:noFill/>
                <a:miter lim="800000"/>
                <a:headEnd/>
                <a:tailEnd/>
              </a:ln>
            </p:spPr>
            <p:txBody>
              <a:bodyPr>
                <a:spAutoFit/>
              </a:bodyPr>
              <a:lstStyle/>
              <a:p>
                <a:r>
                  <a:rPr lang="en-US" sz="1200" b="1" dirty="0"/>
                  <a:t>Opportunities</a:t>
                </a:r>
              </a:p>
              <a:p>
                <a:pPr marL="285750" indent="-285750" hangingPunct="1">
                  <a:lnSpc>
                    <a:spcPct val="100000"/>
                  </a:lnSpc>
                  <a:spcBef>
                    <a:spcPct val="20000"/>
                  </a:spcBef>
                  <a:buClrTx/>
                  <a:buSzTx/>
                  <a:buFont typeface="Arial" panose="020B0604020202020204" pitchFamily="34" charset="0"/>
                  <a:buChar char="•"/>
                </a:pPr>
                <a:r>
                  <a:rPr lang="en-US" sz="1050" dirty="0" smtClean="0"/>
                  <a:t>What trends or conditions may positively impact you</a:t>
                </a:r>
              </a:p>
              <a:p>
                <a:pPr marL="285750" indent="-285750" hangingPunct="1">
                  <a:lnSpc>
                    <a:spcPct val="100000"/>
                  </a:lnSpc>
                  <a:spcBef>
                    <a:spcPct val="20000"/>
                  </a:spcBef>
                  <a:buClrTx/>
                  <a:buSzTx/>
                  <a:buFont typeface="Arial" panose="020B0604020202020204" pitchFamily="34" charset="0"/>
                  <a:buChar char="•"/>
                </a:pPr>
                <a:r>
                  <a:rPr lang="en-US" sz="1050" dirty="0" smtClean="0"/>
                  <a:t>What opportunities are available to you</a:t>
                </a:r>
              </a:p>
            </p:txBody>
          </p:sp>
          <p:sp>
            <p:nvSpPr>
              <p:cNvPr id="9" name="Rectangle 8"/>
              <p:cNvSpPr/>
              <p:nvPr/>
            </p:nvSpPr>
            <p:spPr bwMode="auto">
              <a:xfrm>
                <a:off x="5040312" y="1189038"/>
                <a:ext cx="4466439" cy="3048000"/>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1400"/>
              </a:p>
            </p:txBody>
          </p:sp>
          <p:sp>
            <p:nvSpPr>
              <p:cNvPr id="10" name="Rectangle 9"/>
              <p:cNvSpPr/>
              <p:nvPr/>
            </p:nvSpPr>
            <p:spPr bwMode="auto">
              <a:xfrm>
                <a:off x="5045392" y="4237037"/>
                <a:ext cx="4466439" cy="3048000"/>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1400"/>
              </a:p>
            </p:txBody>
          </p:sp>
          <p:sp>
            <p:nvSpPr>
              <p:cNvPr id="11" name="TextBox 16"/>
              <p:cNvSpPr txBox="1">
                <a:spLocks noChangeArrowheads="1"/>
              </p:cNvSpPr>
              <p:nvPr/>
            </p:nvSpPr>
            <p:spPr bwMode="auto">
              <a:xfrm>
                <a:off x="5781673" y="4313238"/>
                <a:ext cx="3725076" cy="2879343"/>
              </a:xfrm>
              <a:prstGeom prst="rect">
                <a:avLst/>
              </a:prstGeom>
              <a:noFill/>
              <a:ln w="9525">
                <a:noFill/>
                <a:miter lim="800000"/>
                <a:headEnd/>
                <a:tailEnd/>
              </a:ln>
            </p:spPr>
            <p:txBody>
              <a:bodyPr wrap="square">
                <a:spAutoFit/>
              </a:bodyPr>
              <a:lstStyle/>
              <a:p>
                <a:r>
                  <a:rPr lang="en-US" sz="1200" b="1" dirty="0"/>
                  <a:t>Threats</a:t>
                </a:r>
              </a:p>
              <a:p>
                <a:pPr marL="285750" lvl="0" indent="-285750" hangingPunct="1">
                  <a:lnSpc>
                    <a:spcPct val="100000"/>
                  </a:lnSpc>
                  <a:spcBef>
                    <a:spcPct val="20000"/>
                  </a:spcBef>
                  <a:buClrTx/>
                  <a:buSzTx/>
                  <a:buFont typeface="Arial" panose="020B0604020202020204" pitchFamily="34" charset="0"/>
                  <a:buChar char="•"/>
                </a:pPr>
                <a:r>
                  <a:rPr lang="en-US" sz="1050" dirty="0" smtClean="0">
                    <a:solidFill>
                      <a:srgbClr val="000000"/>
                    </a:solidFill>
                  </a:rPr>
                  <a:t>What trends or conditions may negatively impact you</a:t>
                </a:r>
              </a:p>
              <a:p>
                <a:pPr marL="285750" lvl="0" indent="-285750" hangingPunct="1">
                  <a:lnSpc>
                    <a:spcPct val="100000"/>
                  </a:lnSpc>
                  <a:spcBef>
                    <a:spcPct val="20000"/>
                  </a:spcBef>
                  <a:buClrTx/>
                  <a:buSzTx/>
                  <a:buFont typeface="Arial" panose="020B0604020202020204" pitchFamily="34" charset="0"/>
                  <a:buChar char="•"/>
                </a:pPr>
                <a:r>
                  <a:rPr lang="en-US" sz="1050" dirty="0" smtClean="0">
                    <a:solidFill>
                      <a:srgbClr val="000000"/>
                    </a:solidFill>
                  </a:rPr>
                  <a:t>What are your competitors doing that may impact you</a:t>
                </a:r>
              </a:p>
              <a:p>
                <a:pPr marL="285750" lvl="0" indent="-285750" hangingPunct="1">
                  <a:lnSpc>
                    <a:spcPct val="100000"/>
                  </a:lnSpc>
                  <a:spcBef>
                    <a:spcPct val="20000"/>
                  </a:spcBef>
                  <a:buClrTx/>
                  <a:buSzTx/>
                  <a:buFont typeface="Arial" panose="020B0604020202020204" pitchFamily="34" charset="0"/>
                  <a:buChar char="•"/>
                </a:pPr>
                <a:r>
                  <a:rPr lang="en-US" sz="1050" dirty="0" smtClean="0">
                    <a:solidFill>
                      <a:srgbClr val="000000"/>
                    </a:solidFill>
                  </a:rPr>
                  <a:t>Do you have solid financial support</a:t>
                </a:r>
              </a:p>
              <a:p>
                <a:pPr marL="285750" lvl="0" indent="-285750" hangingPunct="1">
                  <a:lnSpc>
                    <a:spcPct val="100000"/>
                  </a:lnSpc>
                  <a:spcBef>
                    <a:spcPct val="20000"/>
                  </a:spcBef>
                  <a:buClrTx/>
                  <a:buSzTx/>
                  <a:buFont typeface="Arial" panose="020B0604020202020204" pitchFamily="34" charset="0"/>
                  <a:buChar char="•"/>
                </a:pPr>
                <a:r>
                  <a:rPr lang="en-US" sz="1050" dirty="0" smtClean="0">
                    <a:solidFill>
                      <a:srgbClr val="000000"/>
                    </a:solidFill>
                  </a:rPr>
                  <a:t>What impact do weaknesses have on threats to you</a:t>
                </a:r>
                <a:endParaRPr lang="en-US" sz="1050" dirty="0">
                  <a:solidFill>
                    <a:srgbClr val="000000"/>
                  </a:solidFill>
                </a:endParaRPr>
              </a:p>
            </p:txBody>
          </p:sp>
          <p:sp>
            <p:nvSpPr>
              <p:cNvPr id="12" name="TextBox 16"/>
              <p:cNvSpPr txBox="1">
                <a:spLocks noChangeArrowheads="1"/>
              </p:cNvSpPr>
              <p:nvPr/>
            </p:nvSpPr>
            <p:spPr bwMode="auto">
              <a:xfrm>
                <a:off x="5883275" y="1265239"/>
                <a:ext cx="3505199" cy="2621140"/>
              </a:xfrm>
              <a:prstGeom prst="rect">
                <a:avLst/>
              </a:prstGeom>
              <a:noFill/>
              <a:ln w="9525">
                <a:noFill/>
                <a:miter lim="800000"/>
                <a:headEnd/>
                <a:tailEnd/>
              </a:ln>
            </p:spPr>
            <p:txBody>
              <a:bodyPr>
                <a:spAutoFit/>
              </a:bodyPr>
              <a:lstStyle/>
              <a:p>
                <a:r>
                  <a:rPr lang="en-US" sz="1200" b="1" dirty="0"/>
                  <a:t>Weaknesses</a:t>
                </a:r>
              </a:p>
              <a:p>
                <a:pPr marL="285750" indent="-285750" hangingPunct="1">
                  <a:lnSpc>
                    <a:spcPct val="100000"/>
                  </a:lnSpc>
                  <a:spcBef>
                    <a:spcPct val="20000"/>
                  </a:spcBef>
                  <a:buClrTx/>
                  <a:buSzTx/>
                  <a:buFont typeface="Arial" panose="020B0604020202020204" pitchFamily="34" charset="0"/>
                  <a:buChar char="•"/>
                </a:pPr>
                <a:r>
                  <a:rPr lang="en-US" sz="1050" dirty="0" smtClean="0"/>
                  <a:t>What are your weaknesses</a:t>
                </a:r>
              </a:p>
              <a:p>
                <a:pPr marL="285750" indent="-285750" hangingPunct="1">
                  <a:lnSpc>
                    <a:spcPct val="100000"/>
                  </a:lnSpc>
                  <a:spcBef>
                    <a:spcPct val="20000"/>
                  </a:spcBef>
                  <a:buClrTx/>
                  <a:buSzTx/>
                  <a:buFont typeface="Arial" panose="020B0604020202020204" pitchFamily="34" charset="0"/>
                  <a:buChar char="•"/>
                </a:pPr>
                <a:r>
                  <a:rPr lang="en-US" sz="1050" dirty="0" smtClean="0"/>
                  <a:t>What do competitors do better than you</a:t>
                </a:r>
              </a:p>
              <a:p>
                <a:pPr marL="285750" indent="-285750" hangingPunct="1">
                  <a:lnSpc>
                    <a:spcPct val="100000"/>
                  </a:lnSpc>
                  <a:spcBef>
                    <a:spcPct val="20000"/>
                  </a:spcBef>
                  <a:buClrTx/>
                  <a:buSzTx/>
                  <a:buFont typeface="Arial" panose="020B0604020202020204" pitchFamily="34" charset="0"/>
                  <a:buChar char="•"/>
                </a:pPr>
                <a:r>
                  <a:rPr lang="en-US" sz="1050" dirty="0" smtClean="0"/>
                  <a:t>What do others perceive as your weaknesses</a:t>
                </a:r>
                <a:endParaRPr lang="en-US" sz="1050" dirty="0"/>
              </a:p>
              <a:p>
                <a:pPr hangingPunct="1">
                  <a:lnSpc>
                    <a:spcPct val="100000"/>
                  </a:lnSpc>
                  <a:spcBef>
                    <a:spcPct val="20000"/>
                  </a:spcBef>
                  <a:buClrTx/>
                  <a:buSzTx/>
                  <a:buFont typeface="Arial" charset="0"/>
                  <a:buChar char="•"/>
                </a:pPr>
                <a:endParaRPr lang="en-US" sz="1100" noProof="1">
                  <a:latin typeface="Calibri" pitchFamily="34" charset="0"/>
                  <a:cs typeface="Arial" charset="0"/>
                </a:endParaRPr>
              </a:p>
            </p:txBody>
          </p:sp>
          <p:grpSp>
            <p:nvGrpSpPr>
              <p:cNvPr id="13" name="Group 21"/>
              <p:cNvGrpSpPr>
                <a:grpSpLocks/>
              </p:cNvGrpSpPr>
              <p:nvPr/>
            </p:nvGrpSpPr>
            <p:grpSpPr bwMode="auto">
              <a:xfrm>
                <a:off x="549275" y="1189039"/>
                <a:ext cx="736600" cy="736643"/>
                <a:chOff x="8240712" y="5684837"/>
                <a:chExt cx="736910" cy="737168"/>
              </a:xfrm>
            </p:grpSpPr>
            <p:sp>
              <p:nvSpPr>
                <p:cNvPr id="23" name="Rectangle 22"/>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a:p>
              </p:txBody>
            </p:sp>
            <p:sp>
              <p:nvSpPr>
                <p:cNvPr id="24" name="TextBox 23"/>
                <p:cNvSpPr txBox="1"/>
                <p:nvPr/>
              </p:nvSpPr>
              <p:spPr>
                <a:xfrm>
                  <a:off x="8346960" y="5795615"/>
                  <a:ext cx="498843" cy="626390"/>
                </a:xfrm>
                <a:prstGeom prst="rect">
                  <a:avLst/>
                </a:prstGeom>
                <a:noFill/>
              </p:spPr>
              <p:txBody>
                <a:bodyPr>
                  <a:spAutoFit/>
                </a:bodyPr>
                <a:lstStyle/>
                <a:p>
                  <a:pPr algn="ctr">
                    <a:buFont typeface="Times New Roman" pitchFamily="16" charset="0"/>
                    <a:buNone/>
                    <a:defRPr/>
                  </a:pPr>
                  <a:r>
                    <a:rPr lang="en-US"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14" name="Group 18"/>
              <p:cNvGrpSpPr>
                <a:grpSpLocks/>
              </p:cNvGrpSpPr>
              <p:nvPr/>
            </p:nvGrpSpPr>
            <p:grpSpPr bwMode="auto">
              <a:xfrm>
                <a:off x="5045075" y="1189038"/>
                <a:ext cx="736600" cy="766448"/>
                <a:chOff x="5040312" y="731837"/>
                <a:chExt cx="736910" cy="766994"/>
              </a:xfrm>
            </p:grpSpPr>
            <p:sp>
              <p:nvSpPr>
                <p:cNvPr id="21" name="Rectangle 20"/>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a:p>
              </p:txBody>
            </p:sp>
            <p:sp>
              <p:nvSpPr>
                <p:cNvPr id="22" name="TextBox 21"/>
                <p:cNvSpPr txBox="1"/>
                <p:nvPr/>
              </p:nvSpPr>
              <p:spPr>
                <a:xfrm>
                  <a:off x="5096453" y="872441"/>
                  <a:ext cx="596409" cy="626390"/>
                </a:xfrm>
                <a:prstGeom prst="rect">
                  <a:avLst/>
                </a:prstGeom>
                <a:noFill/>
              </p:spPr>
              <p:txBody>
                <a:bodyPr>
                  <a:spAutoFit/>
                </a:bodyPr>
                <a:lstStyle/>
                <a:p>
                  <a:pPr algn="ctr">
                    <a:buFont typeface="Times New Roman" pitchFamily="16" charset="0"/>
                    <a:buNone/>
                    <a:defRPr/>
                  </a:pPr>
                  <a:r>
                    <a:rPr lang="en-US"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15" name="Group 19"/>
              <p:cNvGrpSpPr>
                <a:grpSpLocks/>
              </p:cNvGrpSpPr>
              <p:nvPr/>
            </p:nvGrpSpPr>
            <p:grpSpPr bwMode="auto">
              <a:xfrm>
                <a:off x="5045075" y="4237036"/>
                <a:ext cx="736600" cy="761525"/>
                <a:chOff x="9030172" y="6475566"/>
                <a:chExt cx="736910" cy="762068"/>
              </a:xfrm>
            </p:grpSpPr>
            <p:sp>
              <p:nvSpPr>
                <p:cNvPr id="19" name="Rectangle 18"/>
                <p:cNvSpPr/>
                <p:nvPr/>
              </p:nvSpPr>
              <p:spPr bwMode="auto">
                <a:xfrm>
                  <a:off x="9030172" y="6475566"/>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a:p>
              </p:txBody>
            </p:sp>
            <p:sp>
              <p:nvSpPr>
                <p:cNvPr id="20" name="TextBox 19"/>
                <p:cNvSpPr txBox="1"/>
                <p:nvPr/>
              </p:nvSpPr>
              <p:spPr>
                <a:xfrm>
                  <a:off x="9215280" y="6611243"/>
                  <a:ext cx="498843" cy="626391"/>
                </a:xfrm>
                <a:prstGeom prst="rect">
                  <a:avLst/>
                </a:prstGeom>
                <a:noFill/>
              </p:spPr>
              <p:txBody>
                <a:bodyPr>
                  <a:spAutoFit/>
                </a:bodyPr>
                <a:lstStyle/>
                <a:p>
                  <a:pPr>
                    <a:buFont typeface="Times New Roman" pitchFamily="16" charset="0"/>
                    <a:buNone/>
                    <a:defRPr/>
                  </a:pPr>
                  <a:r>
                    <a:rPr lang="en-US"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16" name="Group 20"/>
              <p:cNvGrpSpPr>
                <a:grpSpLocks/>
              </p:cNvGrpSpPr>
              <p:nvPr/>
            </p:nvGrpSpPr>
            <p:grpSpPr bwMode="auto">
              <a:xfrm>
                <a:off x="549275" y="4262435"/>
                <a:ext cx="736600" cy="769916"/>
                <a:chOff x="8240712" y="6468732"/>
                <a:chExt cx="736910" cy="770465"/>
              </a:xfrm>
            </p:grpSpPr>
            <p:sp>
              <p:nvSpPr>
                <p:cNvPr id="17" name="Rectangle 16"/>
                <p:cNvSpPr/>
                <p:nvPr/>
              </p:nvSpPr>
              <p:spPr bwMode="auto">
                <a:xfrm>
                  <a:off x="8240712" y="6468732"/>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a:p>
              </p:txBody>
            </p:sp>
            <p:sp>
              <p:nvSpPr>
                <p:cNvPr id="18" name="TextBox 17"/>
                <p:cNvSpPr txBox="1"/>
                <p:nvPr/>
              </p:nvSpPr>
              <p:spPr>
                <a:xfrm>
                  <a:off x="8349465" y="6612806"/>
                  <a:ext cx="498843" cy="626391"/>
                </a:xfrm>
                <a:prstGeom prst="rect">
                  <a:avLst/>
                </a:prstGeom>
                <a:noFill/>
              </p:spPr>
              <p:txBody>
                <a:bodyPr>
                  <a:spAutoFit/>
                </a:bodyPr>
                <a:lstStyle/>
                <a:p>
                  <a:pPr algn="ctr">
                    <a:buFont typeface="Times New Roman" pitchFamily="16" charset="0"/>
                    <a:buNone/>
                    <a:defRPr/>
                  </a:pPr>
                  <a:r>
                    <a:rPr lang="en-US"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26" name="TextBox 25"/>
            <p:cNvSpPr txBox="1"/>
            <p:nvPr/>
          </p:nvSpPr>
          <p:spPr>
            <a:xfrm>
              <a:off x="1035630" y="5561075"/>
              <a:ext cx="3131124" cy="410369"/>
            </a:xfrm>
            <a:prstGeom prst="rect">
              <a:avLst/>
            </a:prstGeom>
            <a:noFill/>
          </p:spPr>
          <p:txBody>
            <a:bodyPr wrap="square" rtlCol="0">
              <a:spAutoFit/>
            </a:bodyPr>
            <a:lstStyle/>
            <a:p>
              <a:r>
                <a:rPr lang="en-US" b="1" dirty="0" smtClean="0"/>
                <a:t>Positive </a:t>
              </a:r>
              <a:r>
                <a:rPr lang="en-US" sz="1400" b="1" dirty="0" smtClean="0"/>
                <a:t>(helps meet objectives)</a:t>
              </a:r>
              <a:endParaRPr lang="en-US" sz="1400" b="1" dirty="0"/>
            </a:p>
          </p:txBody>
        </p:sp>
        <p:sp>
          <p:nvSpPr>
            <p:cNvPr id="28" name="TextBox 27"/>
            <p:cNvSpPr txBox="1"/>
            <p:nvPr/>
          </p:nvSpPr>
          <p:spPr>
            <a:xfrm>
              <a:off x="6781799" y="2137524"/>
              <a:ext cx="1801526" cy="889132"/>
            </a:xfrm>
            <a:prstGeom prst="rect">
              <a:avLst/>
            </a:prstGeom>
            <a:noFill/>
          </p:spPr>
          <p:txBody>
            <a:bodyPr wrap="square" rtlCol="0">
              <a:spAutoFit/>
            </a:bodyPr>
            <a:lstStyle/>
            <a:p>
              <a:r>
                <a:rPr lang="en-US" b="1" dirty="0" smtClean="0"/>
                <a:t>Internal </a:t>
              </a:r>
              <a:r>
                <a:rPr lang="en-US" sz="1400" b="1" dirty="0" smtClean="0"/>
                <a:t>(attributes of your organization)</a:t>
              </a:r>
              <a:endParaRPr lang="en-US" sz="1400" b="1" dirty="0"/>
            </a:p>
          </p:txBody>
        </p:sp>
        <p:sp>
          <p:nvSpPr>
            <p:cNvPr id="30" name="TextBox 29"/>
            <p:cNvSpPr txBox="1"/>
            <p:nvPr/>
          </p:nvSpPr>
          <p:spPr>
            <a:xfrm>
              <a:off x="6781799" y="4209135"/>
              <a:ext cx="1818116" cy="889132"/>
            </a:xfrm>
            <a:prstGeom prst="rect">
              <a:avLst/>
            </a:prstGeom>
            <a:noFill/>
          </p:spPr>
          <p:txBody>
            <a:bodyPr wrap="square" rtlCol="0">
              <a:spAutoFit/>
            </a:bodyPr>
            <a:lstStyle/>
            <a:p>
              <a:r>
                <a:rPr lang="en-US" b="1" dirty="0" smtClean="0"/>
                <a:t>External </a:t>
              </a:r>
              <a:r>
                <a:rPr lang="en-US" sz="1400" b="1" dirty="0" smtClean="0"/>
                <a:t>(attributes of your environment)</a:t>
              </a:r>
              <a:endParaRPr lang="en-US" sz="1400" b="1" dirty="0"/>
            </a:p>
          </p:txBody>
        </p:sp>
        <p:sp>
          <p:nvSpPr>
            <p:cNvPr id="31" name="TextBox 30"/>
            <p:cNvSpPr txBox="1"/>
            <p:nvPr/>
          </p:nvSpPr>
          <p:spPr>
            <a:xfrm>
              <a:off x="4232270" y="5574268"/>
              <a:ext cx="3450292" cy="410369"/>
            </a:xfrm>
            <a:prstGeom prst="rect">
              <a:avLst/>
            </a:prstGeom>
            <a:noFill/>
          </p:spPr>
          <p:txBody>
            <a:bodyPr wrap="square" rtlCol="0">
              <a:spAutoFit/>
            </a:bodyPr>
            <a:lstStyle/>
            <a:p>
              <a:r>
                <a:rPr lang="en-US" b="1" dirty="0" smtClean="0"/>
                <a:t>Negative </a:t>
              </a:r>
              <a:r>
                <a:rPr lang="en-US" sz="1400" b="1" dirty="0" smtClean="0"/>
                <a:t>(detrimental to objectives)</a:t>
              </a:r>
              <a:endParaRPr lang="en-US" sz="1400" b="1" dirty="0"/>
            </a:p>
          </p:txBody>
        </p:sp>
      </p:grpSp>
      <p:sp>
        <p:nvSpPr>
          <p:cNvPr id="36" name="TextBox 35"/>
          <p:cNvSpPr txBox="1"/>
          <p:nvPr/>
        </p:nvSpPr>
        <p:spPr>
          <a:xfrm>
            <a:off x="171298" y="5791200"/>
            <a:ext cx="7905902" cy="769441"/>
          </a:xfrm>
          <a:prstGeom prst="rect">
            <a:avLst/>
          </a:prstGeom>
          <a:solidFill>
            <a:schemeClr val="bg1">
              <a:lumMod val="95000"/>
            </a:schemeClr>
          </a:solidFill>
        </p:spPr>
        <p:txBody>
          <a:bodyPr wrap="square" rtlCol="0">
            <a:spAutoFit/>
          </a:bodyPr>
          <a:lstStyle/>
          <a:p>
            <a:r>
              <a:rPr lang="en-US" sz="2200" b="1" i="1" dirty="0" smtClean="0"/>
              <a:t>SWOT analyses can identify strengths to highlight, weaknesses to mitigate, opportunities to capitalize on and threats to counter</a:t>
            </a:r>
            <a:endParaRPr lang="en-US" sz="2200" b="1" i="1" dirty="0"/>
          </a:p>
        </p:txBody>
      </p:sp>
    </p:spTree>
    <p:extLst>
      <p:ext uri="{BB962C8B-B14F-4D97-AF65-F5344CB8AC3E}">
        <p14:creationId xmlns:p14="http://schemas.microsoft.com/office/powerpoint/2010/main" val="34135581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888" y="0"/>
            <a:ext cx="8229600" cy="990600"/>
          </a:xfrm>
        </p:spPr>
        <p:txBody>
          <a:bodyPr/>
          <a:lstStyle/>
          <a:p>
            <a:r>
              <a:rPr lang="en-US" dirty="0" smtClean="0"/>
              <a:t>SWOT Example</a:t>
            </a:r>
            <a:endParaRPr lang="en-US" dirty="0"/>
          </a:p>
        </p:txBody>
      </p:sp>
      <p:sp>
        <p:nvSpPr>
          <p:cNvPr id="3" name="Slide Number Placeholder 2"/>
          <p:cNvSpPr>
            <a:spLocks noGrp="1"/>
          </p:cNvSpPr>
          <p:nvPr>
            <p:ph type="sldNum" sz="quarter" idx="12"/>
          </p:nvPr>
        </p:nvSpPr>
        <p:spPr>
          <a:xfrm>
            <a:off x="6553200" y="6356350"/>
            <a:ext cx="1706880" cy="292100"/>
          </a:xfrm>
        </p:spPr>
        <p:txBody>
          <a:bodyPr/>
          <a:lstStyle/>
          <a:p>
            <a:fld id="{0609A8C3-0B35-46AA-97D6-5814D689151B}" type="slidenum">
              <a:rPr lang="en-US" smtClean="0"/>
              <a:t>16</a:t>
            </a:fld>
            <a:endParaRPr lang="en-US"/>
          </a:p>
        </p:txBody>
      </p:sp>
      <p:sp>
        <p:nvSpPr>
          <p:cNvPr id="25" name="Tekstboks 3"/>
          <p:cNvSpPr txBox="1">
            <a:spLocks noChangeArrowheads="1"/>
          </p:cNvSpPr>
          <p:nvPr/>
        </p:nvSpPr>
        <p:spPr bwMode="auto">
          <a:xfrm>
            <a:off x="304800" y="1143000"/>
            <a:ext cx="8320062" cy="576199"/>
          </a:xfrm>
          <a:prstGeom prst="rect">
            <a:avLst/>
          </a:prstGeom>
          <a:noFill/>
          <a:ln w="9525">
            <a:noFill/>
            <a:miter lim="800000"/>
            <a:headEnd/>
            <a:tailEnd/>
          </a:ln>
        </p:spPr>
        <p:txBody>
          <a:bodyPr wrap="square" lIns="82945" tIns="41473" rIns="82945" bIns="41473">
            <a:spAutoFit/>
          </a:bodyPr>
          <a:lstStyle/>
          <a:p>
            <a:r>
              <a:rPr lang="da-DK" sz="1600" dirty="0" smtClean="0">
                <a:latin typeface="Calibri" pitchFamily="34" charset="0"/>
                <a:ea typeface="Calibri" pitchFamily="34" charset="0"/>
                <a:cs typeface="Calibri" pitchFamily="34" charset="0"/>
              </a:rPr>
              <a:t>Utah State’s  SWOT analyses determined that the University of Colorado would be a better partner than BYU on a 3-university NSF I CORPs Node proposal (U of U was the other partner)</a:t>
            </a:r>
            <a:endParaRPr lang="da-DK" sz="1600" dirty="0">
              <a:latin typeface="Calibri" pitchFamily="34" charset="0"/>
              <a:ea typeface="Calibri" pitchFamily="34" charset="0"/>
              <a:cs typeface="Calibri" pitchFamily="34" charset="0"/>
            </a:endParaRPr>
          </a:p>
        </p:txBody>
      </p:sp>
      <p:sp>
        <p:nvSpPr>
          <p:cNvPr id="47" name="TextBox 46"/>
          <p:cNvSpPr txBox="1"/>
          <p:nvPr/>
        </p:nvSpPr>
        <p:spPr>
          <a:xfrm>
            <a:off x="5321299" y="1937416"/>
            <a:ext cx="3505513" cy="3927229"/>
          </a:xfrm>
          <a:prstGeom prst="rect">
            <a:avLst/>
          </a:prstGeom>
          <a:noFill/>
        </p:spPr>
        <p:txBody>
          <a:bodyPr wrap="square" rtlCol="0">
            <a:spAutoFit/>
          </a:bodyPr>
          <a:lstStyle/>
          <a:p>
            <a:r>
              <a:rPr lang="en-US" sz="1400" b="1" noProof="1" smtClean="0">
                <a:cs typeface="Arial" charset="0"/>
              </a:rPr>
              <a:t>Strengths</a:t>
            </a:r>
            <a:r>
              <a:rPr lang="en-US" sz="1400" noProof="1" smtClean="0">
                <a:cs typeface="Arial" charset="0"/>
              </a:rPr>
              <a:t> – Colorado </a:t>
            </a:r>
            <a:r>
              <a:rPr lang="en-US" sz="1400" noProof="1">
                <a:cs typeface="Arial" charset="0"/>
              </a:rPr>
              <a:t>has largest venture capital investment in the region, as well as a great marketing campaign around its entrepreneurial/innovation activity</a:t>
            </a:r>
          </a:p>
          <a:p>
            <a:endParaRPr lang="en-US" sz="1400" dirty="0" smtClean="0"/>
          </a:p>
          <a:p>
            <a:r>
              <a:rPr lang="en-US" sz="1400" b="1" dirty="0" smtClean="0"/>
              <a:t>Weaknesses</a:t>
            </a:r>
            <a:r>
              <a:rPr lang="en-US" sz="1400" dirty="0" smtClean="0"/>
              <a:t> – BYU has limited federal research expenditures and impact growth potential</a:t>
            </a:r>
          </a:p>
          <a:p>
            <a:pPr>
              <a:spcBef>
                <a:spcPct val="20000"/>
              </a:spcBef>
            </a:pPr>
            <a:endParaRPr lang="en-US" sz="1400" dirty="0" smtClean="0"/>
          </a:p>
          <a:p>
            <a:pPr>
              <a:spcBef>
                <a:spcPct val="20000"/>
              </a:spcBef>
            </a:pPr>
            <a:r>
              <a:rPr lang="en-US" sz="1400" b="1" dirty="0" smtClean="0"/>
              <a:t>Opportunities</a:t>
            </a:r>
            <a:r>
              <a:rPr lang="en-US" sz="1400" dirty="0" smtClean="0"/>
              <a:t> – </a:t>
            </a:r>
            <a:r>
              <a:rPr lang="en-US" sz="1400" dirty="0"/>
              <a:t>Piggyback on the national attention and momentum that Boulder has received due to its commitment to early-stage </a:t>
            </a:r>
            <a:r>
              <a:rPr lang="en-US" sz="1400" dirty="0" smtClean="0"/>
              <a:t>deals</a:t>
            </a:r>
          </a:p>
          <a:p>
            <a:pPr>
              <a:spcBef>
                <a:spcPct val="20000"/>
              </a:spcBef>
            </a:pPr>
            <a:endParaRPr lang="en-US" sz="1400" dirty="0" smtClean="0"/>
          </a:p>
          <a:p>
            <a:pPr>
              <a:spcBef>
                <a:spcPct val="20000"/>
              </a:spcBef>
            </a:pPr>
            <a:r>
              <a:rPr lang="en-US" sz="1400" b="1" dirty="0" smtClean="0"/>
              <a:t>Threat</a:t>
            </a:r>
            <a:r>
              <a:rPr lang="en-US" sz="1400" dirty="0" smtClean="0"/>
              <a:t> – The Univ. of Colorado</a:t>
            </a:r>
            <a:r>
              <a:rPr lang="en-US" sz="1400" dirty="0">
                <a:solidFill>
                  <a:srgbClr val="000000"/>
                </a:solidFill>
              </a:rPr>
              <a:t> is attracting a lot of interest through its commercialization and ecosystem development efforts</a:t>
            </a:r>
            <a:endParaRPr lang="en-US" sz="1400" dirty="0"/>
          </a:p>
        </p:txBody>
      </p:sp>
      <p:grpSp>
        <p:nvGrpSpPr>
          <p:cNvPr id="49" name="Group 48"/>
          <p:cNvGrpSpPr/>
          <p:nvPr/>
        </p:nvGrpSpPr>
        <p:grpSpPr>
          <a:xfrm>
            <a:off x="457200" y="2133600"/>
            <a:ext cx="4278255" cy="3157876"/>
            <a:chOff x="609600" y="1745155"/>
            <a:chExt cx="4278255" cy="3157876"/>
          </a:xfrm>
        </p:grpSpPr>
        <p:grpSp>
          <p:nvGrpSpPr>
            <p:cNvPr id="4" name="Group 3"/>
            <p:cNvGrpSpPr/>
            <p:nvPr/>
          </p:nvGrpSpPr>
          <p:grpSpPr>
            <a:xfrm>
              <a:off x="609600" y="1745155"/>
              <a:ext cx="4278255" cy="3157876"/>
              <a:chOff x="544512" y="1189037"/>
              <a:chExt cx="8967319" cy="5588311"/>
            </a:xfrm>
          </p:grpSpPr>
          <p:sp>
            <p:nvSpPr>
              <p:cNvPr id="5" name="Rectangle 4"/>
              <p:cNvSpPr/>
              <p:nvPr/>
            </p:nvSpPr>
            <p:spPr bwMode="auto">
              <a:xfrm>
                <a:off x="544512" y="3607991"/>
                <a:ext cx="4466439" cy="3169355"/>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6" name="Rectangle 5"/>
              <p:cNvSpPr/>
              <p:nvPr/>
            </p:nvSpPr>
            <p:spPr bwMode="auto">
              <a:xfrm>
                <a:off x="549592" y="1189037"/>
                <a:ext cx="4466439" cy="2396067"/>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7" name="TextBox 16"/>
              <p:cNvSpPr txBox="1">
                <a:spLocks noChangeArrowheads="1"/>
              </p:cNvSpPr>
              <p:nvPr/>
            </p:nvSpPr>
            <p:spPr bwMode="auto">
              <a:xfrm>
                <a:off x="1311671" y="1265238"/>
                <a:ext cx="3699279" cy="1993435"/>
              </a:xfrm>
              <a:prstGeom prst="rect">
                <a:avLst/>
              </a:prstGeom>
              <a:noFill/>
              <a:ln w="9525">
                <a:noFill/>
                <a:miter lim="800000"/>
                <a:headEnd/>
                <a:tailEnd/>
              </a:ln>
            </p:spPr>
            <p:txBody>
              <a:bodyPr wrap="square">
                <a:spAutoFit/>
              </a:bodyPr>
              <a:lstStyle/>
              <a:p>
                <a:r>
                  <a:rPr lang="en-US" sz="600" b="1" dirty="0">
                    <a:latin typeface="+mj-lt"/>
                  </a:rPr>
                  <a:t>Strengths</a:t>
                </a:r>
              </a:p>
              <a:p>
                <a:pPr marL="171450" indent="-171450" hangingPunct="1">
                  <a:lnSpc>
                    <a:spcPct val="100000"/>
                  </a:lnSpc>
                  <a:spcBef>
                    <a:spcPct val="20000"/>
                  </a:spcBef>
                  <a:buClrTx/>
                  <a:buSzTx/>
                  <a:buFont typeface="Arial" panose="020B0604020202020204" pitchFamily="34" charset="0"/>
                  <a:buChar char="•"/>
                </a:pPr>
                <a:r>
                  <a:rPr lang="en-US" sz="600" noProof="1" smtClean="0">
                    <a:latin typeface="+mj-lt"/>
                    <a:cs typeface="Arial" charset="0"/>
                  </a:rPr>
                  <a:t>Best available regional partner is Univ. of Utah (data) </a:t>
                </a:r>
              </a:p>
              <a:p>
                <a:pPr marL="171450" indent="-171450" hangingPunct="1">
                  <a:lnSpc>
                    <a:spcPct val="100000"/>
                  </a:lnSpc>
                  <a:spcBef>
                    <a:spcPct val="20000"/>
                  </a:spcBef>
                  <a:buClrTx/>
                  <a:buSzTx/>
                  <a:buFont typeface="Arial" panose="020B0604020202020204" pitchFamily="34" charset="0"/>
                  <a:buChar char="•"/>
                </a:pPr>
                <a:r>
                  <a:rPr lang="en-US" sz="600" noProof="1" smtClean="0">
                    <a:latin typeface="+mj-lt"/>
                    <a:cs typeface="Arial" charset="0"/>
                  </a:rPr>
                  <a:t>Combines top efficiency/magnitude programs (BYU and Univ. of Utah)</a:t>
                </a: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Geographical proximity - knowledge spillover</a:t>
                </a:r>
                <a:endParaRPr lang="en-US" sz="600" noProof="1" smtClean="0">
                  <a:latin typeface="+mj-lt"/>
                  <a:cs typeface="Arial" charset="0"/>
                </a:endParaRP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Complimentary network </a:t>
                </a:r>
                <a:r>
                  <a:rPr lang="en-US" sz="600" dirty="0">
                    <a:latin typeface="+mj-lt"/>
                  </a:rPr>
                  <a:t>of </a:t>
                </a:r>
                <a:r>
                  <a:rPr lang="en-US" sz="600" dirty="0" smtClean="0">
                    <a:latin typeface="+mj-lt"/>
                  </a:rPr>
                  <a:t>fields</a:t>
                </a: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Common </a:t>
                </a:r>
                <a:r>
                  <a:rPr lang="en-US" sz="600" dirty="0">
                    <a:latin typeface="+mj-lt"/>
                  </a:rPr>
                  <a:t>ecosystem </a:t>
                </a:r>
                <a:r>
                  <a:rPr lang="en-US" sz="600" dirty="0" smtClean="0">
                    <a:latin typeface="+mj-lt"/>
                  </a:rPr>
                  <a:t>resources/characteristics</a:t>
                </a:r>
              </a:p>
              <a:p>
                <a:pPr hangingPunct="1">
                  <a:lnSpc>
                    <a:spcPct val="100000"/>
                  </a:lnSpc>
                  <a:spcBef>
                    <a:spcPct val="20000"/>
                  </a:spcBef>
                  <a:buClrTx/>
                  <a:buSzTx/>
                </a:pPr>
                <a:endParaRPr lang="en-US" sz="600" noProof="1">
                  <a:latin typeface="+mj-lt"/>
                  <a:cs typeface="Arial" charset="0"/>
                </a:endParaRPr>
              </a:p>
            </p:txBody>
          </p:sp>
          <p:sp>
            <p:nvSpPr>
              <p:cNvPr id="8" name="TextBox 16"/>
              <p:cNvSpPr txBox="1">
                <a:spLocks noChangeArrowheads="1"/>
              </p:cNvSpPr>
              <p:nvPr/>
            </p:nvSpPr>
            <p:spPr bwMode="auto">
              <a:xfrm>
                <a:off x="1285873" y="3684196"/>
                <a:ext cx="3725076" cy="2418266"/>
              </a:xfrm>
              <a:prstGeom prst="rect">
                <a:avLst/>
              </a:prstGeom>
              <a:noFill/>
              <a:ln w="9525">
                <a:noFill/>
                <a:miter lim="800000"/>
                <a:headEnd/>
                <a:tailEnd/>
              </a:ln>
            </p:spPr>
            <p:txBody>
              <a:bodyPr wrap="square">
                <a:spAutoFit/>
              </a:bodyPr>
              <a:lstStyle/>
              <a:p>
                <a:r>
                  <a:rPr lang="en-US" sz="600" b="1" dirty="0"/>
                  <a:t>Opportunities</a:t>
                </a:r>
              </a:p>
              <a:p>
                <a:pPr marL="285750" indent="-285750" hangingPunct="1">
                  <a:lnSpc>
                    <a:spcPct val="100000"/>
                  </a:lnSpc>
                  <a:spcBef>
                    <a:spcPct val="20000"/>
                  </a:spcBef>
                  <a:buClrTx/>
                  <a:buSzTx/>
                  <a:buFont typeface="Arial" panose="020B0604020202020204" pitchFamily="34" charset="0"/>
                  <a:buChar char="•"/>
                </a:pPr>
                <a:r>
                  <a:rPr lang="en-US" sz="600" dirty="0" smtClean="0"/>
                  <a:t>Utah </a:t>
                </a:r>
                <a:r>
                  <a:rPr lang="en-US" sz="600" dirty="0"/>
                  <a:t>is </a:t>
                </a:r>
                <a:r>
                  <a:rPr lang="en-US" sz="600" dirty="0" smtClean="0"/>
                  <a:t>a leader in high-tech </a:t>
                </a:r>
                <a:r>
                  <a:rPr lang="en-US" sz="600" dirty="0"/>
                  <a:t>startup density and venture capital share growth in the region and </a:t>
                </a:r>
                <a:r>
                  <a:rPr lang="en-US" sz="600" dirty="0" smtClean="0"/>
                  <a:t>nation</a:t>
                </a:r>
              </a:p>
              <a:p>
                <a:pPr marL="285750" indent="-285750" hangingPunct="1">
                  <a:lnSpc>
                    <a:spcPct val="100000"/>
                  </a:lnSpc>
                  <a:spcBef>
                    <a:spcPct val="20000"/>
                  </a:spcBef>
                  <a:buClrTx/>
                  <a:buSzTx/>
                  <a:buFont typeface="Arial" panose="020B0604020202020204" pitchFamily="34" charset="0"/>
                  <a:buChar char="•"/>
                </a:pPr>
                <a:r>
                  <a:rPr lang="en-US" sz="600" dirty="0" smtClean="0"/>
                  <a:t>Signals </a:t>
                </a:r>
                <a:r>
                  <a:rPr lang="en-US" sz="600" dirty="0"/>
                  <a:t>a united front for the state of Utah and its commitment to </a:t>
                </a:r>
                <a:r>
                  <a:rPr lang="en-US" sz="600" dirty="0" smtClean="0"/>
                  <a:t>entrepreneurship/innovation</a:t>
                </a:r>
              </a:p>
              <a:p>
                <a:pPr marL="285750" indent="-285750" hangingPunct="1">
                  <a:lnSpc>
                    <a:spcPct val="100000"/>
                  </a:lnSpc>
                  <a:spcBef>
                    <a:spcPct val="20000"/>
                  </a:spcBef>
                  <a:buClrTx/>
                  <a:buSzTx/>
                  <a:buFont typeface="Arial" panose="020B0604020202020204" pitchFamily="34" charset="0"/>
                  <a:buChar char="•"/>
                </a:pPr>
                <a:r>
                  <a:rPr lang="en-US" sz="600" dirty="0"/>
                  <a:t>Opportunity to showcase </a:t>
                </a:r>
                <a:r>
                  <a:rPr lang="en-US" sz="600" dirty="0" smtClean="0"/>
                  <a:t>impact </a:t>
                </a:r>
                <a:r>
                  <a:rPr lang="en-US" sz="600" dirty="0"/>
                  <a:t>of USTAR/other state </a:t>
                </a:r>
                <a:r>
                  <a:rPr lang="en-US" sz="600" dirty="0" smtClean="0"/>
                  <a:t>programs on commercialization</a:t>
                </a:r>
                <a:endParaRPr lang="en-US" sz="600" dirty="0"/>
              </a:p>
              <a:p>
                <a:pPr marL="285750" indent="-285750" hangingPunct="1">
                  <a:lnSpc>
                    <a:spcPct val="100000"/>
                  </a:lnSpc>
                  <a:spcBef>
                    <a:spcPct val="20000"/>
                  </a:spcBef>
                  <a:buClrTx/>
                  <a:buSzTx/>
                  <a:buFont typeface="Arial" panose="020B0604020202020204" pitchFamily="34" charset="0"/>
                  <a:buChar char="•"/>
                </a:pPr>
                <a:r>
                  <a:rPr lang="en-US" sz="600" dirty="0" smtClean="0"/>
                  <a:t>Regardless of outcome, these collaborations could greatly benefit Utah State</a:t>
                </a:r>
              </a:p>
            </p:txBody>
          </p:sp>
          <p:sp>
            <p:nvSpPr>
              <p:cNvPr id="9" name="Rectangle 8"/>
              <p:cNvSpPr/>
              <p:nvPr/>
            </p:nvSpPr>
            <p:spPr bwMode="auto">
              <a:xfrm>
                <a:off x="5040312" y="1189038"/>
                <a:ext cx="4466439" cy="2396066"/>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10" name="Rectangle 9"/>
              <p:cNvSpPr/>
              <p:nvPr/>
            </p:nvSpPr>
            <p:spPr bwMode="auto">
              <a:xfrm>
                <a:off x="5045392" y="3607992"/>
                <a:ext cx="4466439" cy="3169356"/>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11" name="TextBox 16"/>
              <p:cNvSpPr txBox="1">
                <a:spLocks noChangeArrowheads="1"/>
              </p:cNvSpPr>
              <p:nvPr/>
            </p:nvSpPr>
            <p:spPr bwMode="auto">
              <a:xfrm>
                <a:off x="5781672" y="3684192"/>
                <a:ext cx="3725076" cy="2418266"/>
              </a:xfrm>
              <a:prstGeom prst="rect">
                <a:avLst/>
              </a:prstGeom>
              <a:noFill/>
              <a:ln w="9525">
                <a:noFill/>
                <a:miter lim="800000"/>
                <a:headEnd/>
                <a:tailEnd/>
              </a:ln>
            </p:spPr>
            <p:txBody>
              <a:bodyPr wrap="square">
                <a:spAutoFit/>
              </a:bodyPr>
              <a:lstStyle/>
              <a:p>
                <a:r>
                  <a:rPr lang="en-US" sz="600" b="1" dirty="0"/>
                  <a:t>Threats</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Los </a:t>
                </a:r>
                <a:r>
                  <a:rPr lang="en-US" sz="600" dirty="0">
                    <a:solidFill>
                      <a:srgbClr val="000000"/>
                    </a:solidFill>
                  </a:rPr>
                  <a:t>Angeles/San Diego is the strongest ecosystem available in the Pacific and Mountain Regions</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A </a:t>
                </a:r>
                <a:r>
                  <a:rPr lang="en-US" sz="600" dirty="0">
                    <a:solidFill>
                      <a:srgbClr val="000000"/>
                    </a:solidFill>
                  </a:rPr>
                  <a:t>member of the I-Core Selection Committee has voiced their lack of support for the Univ. of Utah</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The Univ. </a:t>
                </a:r>
                <a:r>
                  <a:rPr lang="en-US" sz="600" dirty="0">
                    <a:solidFill>
                      <a:srgbClr val="000000"/>
                    </a:solidFill>
                  </a:rPr>
                  <a:t>of Colorado </a:t>
                </a:r>
                <a:r>
                  <a:rPr lang="en-US" sz="600" dirty="0" smtClean="0">
                    <a:solidFill>
                      <a:srgbClr val="000000"/>
                    </a:solidFill>
                  </a:rPr>
                  <a:t>is attracting </a:t>
                </a:r>
                <a:r>
                  <a:rPr lang="en-US" sz="600" dirty="0">
                    <a:solidFill>
                      <a:srgbClr val="000000"/>
                    </a:solidFill>
                  </a:rPr>
                  <a:t>a lot of </a:t>
                </a:r>
                <a:r>
                  <a:rPr lang="en-US" sz="600" dirty="0" smtClean="0">
                    <a:solidFill>
                      <a:srgbClr val="000000"/>
                    </a:solidFill>
                  </a:rPr>
                  <a:t>interest </a:t>
                </a:r>
                <a:r>
                  <a:rPr lang="en-US" sz="600" dirty="0">
                    <a:solidFill>
                      <a:srgbClr val="000000"/>
                    </a:solidFill>
                  </a:rPr>
                  <a:t>through its </a:t>
                </a:r>
                <a:r>
                  <a:rPr lang="en-US" sz="600" dirty="0" smtClean="0">
                    <a:solidFill>
                      <a:srgbClr val="000000"/>
                    </a:solidFill>
                  </a:rPr>
                  <a:t>commercialization and ecosystem development efforts</a:t>
                </a:r>
              </a:p>
              <a:p>
                <a:pPr marL="285750" lvl="0" indent="-285750" hangingPunct="1">
                  <a:lnSpc>
                    <a:spcPct val="100000"/>
                  </a:lnSpc>
                  <a:spcBef>
                    <a:spcPct val="20000"/>
                  </a:spcBef>
                  <a:buClrTx/>
                  <a:buSzTx/>
                  <a:buFont typeface="Arial" panose="020B0604020202020204" pitchFamily="34" charset="0"/>
                  <a:buChar char="•"/>
                </a:pPr>
                <a:r>
                  <a:rPr lang="en-US" sz="600" dirty="0">
                    <a:solidFill>
                      <a:srgbClr val="000000"/>
                    </a:solidFill>
                  </a:rPr>
                  <a:t>Utah is an extremely conservative </a:t>
                </a:r>
                <a:r>
                  <a:rPr lang="en-US" sz="600" dirty="0" smtClean="0">
                    <a:solidFill>
                      <a:srgbClr val="000000"/>
                    </a:solidFill>
                  </a:rPr>
                  <a:t>state compared to Colorado </a:t>
                </a:r>
                <a:r>
                  <a:rPr lang="en-US" sz="600" dirty="0">
                    <a:solidFill>
                      <a:srgbClr val="000000"/>
                    </a:solidFill>
                  </a:rPr>
                  <a:t>and Washington/Oregon</a:t>
                </a:r>
              </a:p>
            </p:txBody>
          </p:sp>
          <p:sp>
            <p:nvSpPr>
              <p:cNvPr id="12" name="TextBox 16"/>
              <p:cNvSpPr txBox="1">
                <a:spLocks noChangeArrowheads="1"/>
              </p:cNvSpPr>
              <p:nvPr/>
            </p:nvSpPr>
            <p:spPr bwMode="auto">
              <a:xfrm>
                <a:off x="5769372" y="1265238"/>
                <a:ext cx="3737378" cy="1960757"/>
              </a:xfrm>
              <a:prstGeom prst="rect">
                <a:avLst/>
              </a:prstGeom>
              <a:noFill/>
              <a:ln w="9525">
                <a:noFill/>
                <a:miter lim="800000"/>
                <a:headEnd/>
                <a:tailEnd/>
              </a:ln>
            </p:spPr>
            <p:txBody>
              <a:bodyPr wrap="square">
                <a:spAutoFit/>
              </a:bodyPr>
              <a:lstStyle/>
              <a:p>
                <a:r>
                  <a:rPr lang="en-US" sz="600" b="1" dirty="0"/>
                  <a:t>Weaknesses</a:t>
                </a:r>
              </a:p>
              <a:p>
                <a:pPr marL="285750" indent="-285750" hangingPunct="1">
                  <a:lnSpc>
                    <a:spcPct val="100000"/>
                  </a:lnSpc>
                  <a:spcBef>
                    <a:spcPct val="20000"/>
                  </a:spcBef>
                  <a:buClrTx/>
                  <a:buSzTx/>
                  <a:buFont typeface="Arial" panose="020B0604020202020204" pitchFamily="34" charset="0"/>
                  <a:buChar char="•"/>
                </a:pPr>
                <a:r>
                  <a:rPr lang="en-US" sz="600" dirty="0" smtClean="0"/>
                  <a:t>Limited </a:t>
                </a:r>
                <a:r>
                  <a:rPr lang="en-US" sz="600" dirty="0"/>
                  <a:t>innovation/entrepreneurship interaction between </a:t>
                </a:r>
                <a:r>
                  <a:rPr lang="en-US" sz="600" dirty="0" smtClean="0"/>
                  <a:t>institutions</a:t>
                </a:r>
              </a:p>
              <a:p>
                <a:pPr marL="285750" indent="-285750" hangingPunct="1">
                  <a:lnSpc>
                    <a:spcPct val="100000"/>
                  </a:lnSpc>
                  <a:spcBef>
                    <a:spcPct val="20000"/>
                  </a:spcBef>
                  <a:buClrTx/>
                  <a:buSzTx/>
                  <a:buFont typeface="Arial" panose="020B0604020202020204" pitchFamily="34" charset="0"/>
                  <a:buChar char="•"/>
                </a:pPr>
                <a:r>
                  <a:rPr lang="en-US" sz="600" dirty="0" smtClean="0"/>
                  <a:t>Univ. </a:t>
                </a:r>
                <a:r>
                  <a:rPr lang="en-US" sz="600" dirty="0"/>
                  <a:t>of Utah had </a:t>
                </a:r>
                <a:r>
                  <a:rPr lang="en-US" sz="600" dirty="0" smtClean="0"/>
                  <a:t>visible </a:t>
                </a:r>
                <a:r>
                  <a:rPr lang="en-US" sz="600" dirty="0"/>
                  <a:t>failure in </a:t>
                </a:r>
                <a:r>
                  <a:rPr lang="en-US" sz="600" dirty="0" smtClean="0"/>
                  <a:t>the first </a:t>
                </a:r>
                <a:r>
                  <a:rPr lang="en-US" sz="600" dirty="0"/>
                  <a:t>round of </a:t>
                </a:r>
                <a:r>
                  <a:rPr lang="en-US" sz="600" dirty="0" smtClean="0"/>
                  <a:t>I-Core</a:t>
                </a:r>
              </a:p>
              <a:p>
                <a:pPr marL="285750" indent="-285750" hangingPunct="1">
                  <a:lnSpc>
                    <a:spcPct val="100000"/>
                  </a:lnSpc>
                  <a:spcBef>
                    <a:spcPct val="20000"/>
                  </a:spcBef>
                  <a:buClrTx/>
                  <a:buSzTx/>
                  <a:buFont typeface="Arial" panose="020B0604020202020204" pitchFamily="34" charset="0"/>
                  <a:buChar char="•"/>
                </a:pPr>
                <a:r>
                  <a:rPr lang="en-US" sz="600" dirty="0" smtClean="0"/>
                  <a:t>Univ. of Utah would most likely need to drive the initiative</a:t>
                </a:r>
              </a:p>
              <a:p>
                <a:pPr marL="285750" indent="-285750" hangingPunct="1">
                  <a:lnSpc>
                    <a:spcPct val="100000"/>
                  </a:lnSpc>
                  <a:spcBef>
                    <a:spcPct val="20000"/>
                  </a:spcBef>
                  <a:buClrTx/>
                  <a:buSzTx/>
                  <a:buFont typeface="Arial" panose="020B0604020202020204" pitchFamily="34" charset="0"/>
                  <a:buChar char="•"/>
                </a:pPr>
                <a:r>
                  <a:rPr lang="en-US" sz="600" dirty="0" smtClean="0"/>
                  <a:t>BYU </a:t>
                </a:r>
                <a:r>
                  <a:rPr lang="en-US" sz="600" dirty="0"/>
                  <a:t>has limited federal research expenditures and impact growth potential</a:t>
                </a:r>
              </a:p>
              <a:p>
                <a:pPr hangingPunct="1">
                  <a:lnSpc>
                    <a:spcPct val="100000"/>
                  </a:lnSpc>
                  <a:spcBef>
                    <a:spcPct val="20000"/>
                  </a:spcBef>
                  <a:buClrTx/>
                  <a:buSzTx/>
                  <a:buFont typeface="Arial" charset="0"/>
                  <a:buChar char="•"/>
                </a:pPr>
                <a:endParaRPr lang="en-US" sz="600" noProof="1">
                  <a:latin typeface="Calibri" pitchFamily="34" charset="0"/>
                  <a:cs typeface="Arial" charset="0"/>
                </a:endParaRPr>
              </a:p>
            </p:txBody>
          </p:sp>
          <p:grpSp>
            <p:nvGrpSpPr>
              <p:cNvPr id="13" name="Group 21"/>
              <p:cNvGrpSpPr>
                <a:grpSpLocks/>
              </p:cNvGrpSpPr>
              <p:nvPr/>
            </p:nvGrpSpPr>
            <p:grpSpPr bwMode="auto">
              <a:xfrm>
                <a:off x="549275" y="1189038"/>
                <a:ext cx="736600" cy="736600"/>
                <a:chOff x="8240712" y="5684837"/>
                <a:chExt cx="736910" cy="737125"/>
              </a:xfrm>
            </p:grpSpPr>
            <p:sp>
              <p:nvSpPr>
                <p:cNvPr id="23" name="Rectangle 22"/>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24" name="TextBox 23"/>
                <p:cNvSpPr txBox="1"/>
                <p:nvPr/>
              </p:nvSpPr>
              <p:spPr>
                <a:xfrm>
                  <a:off x="8346960" y="5795612"/>
                  <a:ext cx="498845"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14" name="Group 18"/>
              <p:cNvGrpSpPr>
                <a:grpSpLocks/>
              </p:cNvGrpSpPr>
              <p:nvPr/>
            </p:nvGrpSpPr>
            <p:grpSpPr bwMode="auto">
              <a:xfrm>
                <a:off x="5045075" y="1189038"/>
                <a:ext cx="736600" cy="736600"/>
                <a:chOff x="5040312" y="731837"/>
                <a:chExt cx="736910" cy="737125"/>
              </a:xfrm>
            </p:grpSpPr>
            <p:sp>
              <p:nvSpPr>
                <p:cNvPr id="21" name="Rectangle 20"/>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22" name="TextBox 21"/>
                <p:cNvSpPr txBox="1"/>
                <p:nvPr/>
              </p:nvSpPr>
              <p:spPr>
                <a:xfrm>
                  <a:off x="5096450" y="872442"/>
                  <a:ext cx="596409"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15" name="Group 19"/>
              <p:cNvGrpSpPr>
                <a:grpSpLocks/>
              </p:cNvGrpSpPr>
              <p:nvPr/>
            </p:nvGrpSpPr>
            <p:grpSpPr bwMode="auto">
              <a:xfrm>
                <a:off x="5045075" y="3607994"/>
                <a:ext cx="736600" cy="736600"/>
                <a:chOff x="9030172" y="5846073"/>
                <a:chExt cx="736910" cy="737125"/>
              </a:xfrm>
            </p:grpSpPr>
            <p:sp>
              <p:nvSpPr>
                <p:cNvPr id="19" name="Rectangle 18"/>
                <p:cNvSpPr/>
                <p:nvPr/>
              </p:nvSpPr>
              <p:spPr bwMode="auto">
                <a:xfrm>
                  <a:off x="9030172" y="5846073"/>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20" name="TextBox 19"/>
                <p:cNvSpPr txBox="1"/>
                <p:nvPr/>
              </p:nvSpPr>
              <p:spPr>
                <a:xfrm>
                  <a:off x="9215278" y="5981753"/>
                  <a:ext cx="498845" cy="327026"/>
                </a:xfrm>
                <a:prstGeom prst="rect">
                  <a:avLst/>
                </a:prstGeom>
                <a:noFill/>
              </p:spPr>
              <p:txBody>
                <a:bodyPr>
                  <a:spAutoFit/>
                </a:bodyPr>
                <a:lstStyle/>
                <a:p>
                  <a:pP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16" name="Group 20"/>
              <p:cNvGrpSpPr>
                <a:grpSpLocks/>
              </p:cNvGrpSpPr>
              <p:nvPr/>
            </p:nvGrpSpPr>
            <p:grpSpPr bwMode="auto">
              <a:xfrm>
                <a:off x="549275" y="3633391"/>
                <a:ext cx="736600" cy="736600"/>
                <a:chOff x="8240712" y="5839237"/>
                <a:chExt cx="736910" cy="737125"/>
              </a:xfrm>
            </p:grpSpPr>
            <p:sp>
              <p:nvSpPr>
                <p:cNvPr id="17" name="Rectangle 16"/>
                <p:cNvSpPr/>
                <p:nvPr/>
              </p:nvSpPr>
              <p:spPr bwMode="auto">
                <a:xfrm>
                  <a:off x="8240712" y="5839237"/>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18" name="TextBox 17"/>
                <p:cNvSpPr txBox="1"/>
                <p:nvPr/>
              </p:nvSpPr>
              <p:spPr>
                <a:xfrm>
                  <a:off x="8349468" y="5983320"/>
                  <a:ext cx="498845"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48" name="Rectangle 47"/>
            <p:cNvSpPr/>
            <p:nvPr/>
          </p:nvSpPr>
          <p:spPr>
            <a:xfrm>
              <a:off x="609600" y="1745155"/>
              <a:ext cx="4275830" cy="31578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 name="Group 49"/>
          <p:cNvGrpSpPr/>
          <p:nvPr/>
        </p:nvGrpSpPr>
        <p:grpSpPr>
          <a:xfrm>
            <a:off x="609600" y="2286000"/>
            <a:ext cx="4278255" cy="3157876"/>
            <a:chOff x="609600" y="1745155"/>
            <a:chExt cx="4278255" cy="3157876"/>
          </a:xfrm>
        </p:grpSpPr>
        <p:grpSp>
          <p:nvGrpSpPr>
            <p:cNvPr id="51" name="Group 50"/>
            <p:cNvGrpSpPr/>
            <p:nvPr/>
          </p:nvGrpSpPr>
          <p:grpSpPr>
            <a:xfrm>
              <a:off x="609600" y="1745155"/>
              <a:ext cx="4278255" cy="3157876"/>
              <a:chOff x="544512" y="1189037"/>
              <a:chExt cx="8967319" cy="5588311"/>
            </a:xfrm>
          </p:grpSpPr>
          <p:sp>
            <p:nvSpPr>
              <p:cNvPr id="53" name="Rectangle 52"/>
              <p:cNvSpPr/>
              <p:nvPr/>
            </p:nvSpPr>
            <p:spPr bwMode="auto">
              <a:xfrm>
                <a:off x="544512" y="3607991"/>
                <a:ext cx="4466439" cy="3169355"/>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54" name="Rectangle 53"/>
              <p:cNvSpPr/>
              <p:nvPr/>
            </p:nvSpPr>
            <p:spPr bwMode="auto">
              <a:xfrm>
                <a:off x="549592" y="1189037"/>
                <a:ext cx="4466439" cy="2396067"/>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55" name="TextBox 16"/>
              <p:cNvSpPr txBox="1">
                <a:spLocks noChangeArrowheads="1"/>
              </p:cNvSpPr>
              <p:nvPr/>
            </p:nvSpPr>
            <p:spPr bwMode="auto">
              <a:xfrm>
                <a:off x="1311671" y="1265238"/>
                <a:ext cx="3699279" cy="1993435"/>
              </a:xfrm>
              <a:prstGeom prst="rect">
                <a:avLst/>
              </a:prstGeom>
              <a:noFill/>
              <a:ln w="9525">
                <a:noFill/>
                <a:miter lim="800000"/>
                <a:headEnd/>
                <a:tailEnd/>
              </a:ln>
            </p:spPr>
            <p:txBody>
              <a:bodyPr wrap="square">
                <a:spAutoFit/>
              </a:bodyPr>
              <a:lstStyle/>
              <a:p>
                <a:r>
                  <a:rPr lang="en-US" sz="600" b="1" dirty="0">
                    <a:latin typeface="+mj-lt"/>
                  </a:rPr>
                  <a:t>Strengths</a:t>
                </a:r>
              </a:p>
              <a:p>
                <a:pPr marL="171450" indent="-171450" hangingPunct="1">
                  <a:lnSpc>
                    <a:spcPct val="100000"/>
                  </a:lnSpc>
                  <a:spcBef>
                    <a:spcPct val="20000"/>
                  </a:spcBef>
                  <a:buClrTx/>
                  <a:buSzTx/>
                  <a:buFont typeface="Arial" panose="020B0604020202020204" pitchFamily="34" charset="0"/>
                  <a:buChar char="•"/>
                </a:pPr>
                <a:r>
                  <a:rPr lang="en-US" sz="600" noProof="1" smtClean="0">
                    <a:latin typeface="+mj-lt"/>
                    <a:cs typeface="Arial" charset="0"/>
                  </a:rPr>
                  <a:t>Best available regional partner is Univ. of Utah (data) </a:t>
                </a:r>
              </a:p>
              <a:p>
                <a:pPr marL="171450" indent="-171450" hangingPunct="1">
                  <a:lnSpc>
                    <a:spcPct val="100000"/>
                  </a:lnSpc>
                  <a:spcBef>
                    <a:spcPct val="20000"/>
                  </a:spcBef>
                  <a:buClrTx/>
                  <a:buSzTx/>
                  <a:buFont typeface="Arial" panose="020B0604020202020204" pitchFamily="34" charset="0"/>
                  <a:buChar char="•"/>
                </a:pPr>
                <a:r>
                  <a:rPr lang="en-US" sz="600" noProof="1" smtClean="0">
                    <a:latin typeface="+mj-lt"/>
                    <a:cs typeface="Arial" charset="0"/>
                  </a:rPr>
                  <a:t>Combines top efficiency/magnitude programs (BYU and Univ. of Utah)</a:t>
                </a: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Geographical proximity - knowledge spillover</a:t>
                </a:r>
                <a:endParaRPr lang="en-US" sz="600" noProof="1" smtClean="0">
                  <a:latin typeface="+mj-lt"/>
                  <a:cs typeface="Arial" charset="0"/>
                </a:endParaRP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Complimentary network </a:t>
                </a:r>
                <a:r>
                  <a:rPr lang="en-US" sz="600" dirty="0">
                    <a:latin typeface="+mj-lt"/>
                  </a:rPr>
                  <a:t>of </a:t>
                </a:r>
                <a:r>
                  <a:rPr lang="en-US" sz="600" dirty="0" smtClean="0">
                    <a:latin typeface="+mj-lt"/>
                  </a:rPr>
                  <a:t>fields</a:t>
                </a: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Common </a:t>
                </a:r>
                <a:r>
                  <a:rPr lang="en-US" sz="600" dirty="0">
                    <a:latin typeface="+mj-lt"/>
                  </a:rPr>
                  <a:t>ecosystem </a:t>
                </a:r>
                <a:r>
                  <a:rPr lang="en-US" sz="600" dirty="0" smtClean="0">
                    <a:latin typeface="+mj-lt"/>
                  </a:rPr>
                  <a:t>resources/characteristics</a:t>
                </a:r>
              </a:p>
              <a:p>
                <a:pPr hangingPunct="1">
                  <a:lnSpc>
                    <a:spcPct val="100000"/>
                  </a:lnSpc>
                  <a:spcBef>
                    <a:spcPct val="20000"/>
                  </a:spcBef>
                  <a:buClrTx/>
                  <a:buSzTx/>
                </a:pPr>
                <a:endParaRPr lang="en-US" sz="600" noProof="1">
                  <a:latin typeface="+mj-lt"/>
                  <a:cs typeface="Arial" charset="0"/>
                </a:endParaRPr>
              </a:p>
            </p:txBody>
          </p:sp>
          <p:sp>
            <p:nvSpPr>
              <p:cNvPr id="56" name="TextBox 16"/>
              <p:cNvSpPr txBox="1">
                <a:spLocks noChangeArrowheads="1"/>
              </p:cNvSpPr>
              <p:nvPr/>
            </p:nvSpPr>
            <p:spPr bwMode="auto">
              <a:xfrm>
                <a:off x="1285873" y="3684196"/>
                <a:ext cx="3725076" cy="2418266"/>
              </a:xfrm>
              <a:prstGeom prst="rect">
                <a:avLst/>
              </a:prstGeom>
              <a:noFill/>
              <a:ln w="9525">
                <a:noFill/>
                <a:miter lim="800000"/>
                <a:headEnd/>
                <a:tailEnd/>
              </a:ln>
            </p:spPr>
            <p:txBody>
              <a:bodyPr wrap="square">
                <a:spAutoFit/>
              </a:bodyPr>
              <a:lstStyle/>
              <a:p>
                <a:r>
                  <a:rPr lang="en-US" sz="600" b="1" dirty="0"/>
                  <a:t>Opportunities</a:t>
                </a:r>
              </a:p>
              <a:p>
                <a:pPr marL="285750" indent="-285750" hangingPunct="1">
                  <a:lnSpc>
                    <a:spcPct val="100000"/>
                  </a:lnSpc>
                  <a:spcBef>
                    <a:spcPct val="20000"/>
                  </a:spcBef>
                  <a:buClrTx/>
                  <a:buSzTx/>
                  <a:buFont typeface="Arial" panose="020B0604020202020204" pitchFamily="34" charset="0"/>
                  <a:buChar char="•"/>
                </a:pPr>
                <a:r>
                  <a:rPr lang="en-US" sz="600" dirty="0" smtClean="0"/>
                  <a:t>Utah </a:t>
                </a:r>
                <a:r>
                  <a:rPr lang="en-US" sz="600" dirty="0"/>
                  <a:t>is </a:t>
                </a:r>
                <a:r>
                  <a:rPr lang="en-US" sz="600" dirty="0" smtClean="0"/>
                  <a:t>a leader in high-tech </a:t>
                </a:r>
                <a:r>
                  <a:rPr lang="en-US" sz="600" dirty="0"/>
                  <a:t>startup density and venture capital share growth in the region and </a:t>
                </a:r>
                <a:r>
                  <a:rPr lang="en-US" sz="600" dirty="0" smtClean="0"/>
                  <a:t>nation</a:t>
                </a:r>
              </a:p>
              <a:p>
                <a:pPr marL="285750" indent="-285750" hangingPunct="1">
                  <a:lnSpc>
                    <a:spcPct val="100000"/>
                  </a:lnSpc>
                  <a:spcBef>
                    <a:spcPct val="20000"/>
                  </a:spcBef>
                  <a:buClrTx/>
                  <a:buSzTx/>
                  <a:buFont typeface="Arial" panose="020B0604020202020204" pitchFamily="34" charset="0"/>
                  <a:buChar char="•"/>
                </a:pPr>
                <a:r>
                  <a:rPr lang="en-US" sz="600" dirty="0" smtClean="0"/>
                  <a:t>Signals </a:t>
                </a:r>
                <a:r>
                  <a:rPr lang="en-US" sz="600" dirty="0"/>
                  <a:t>a united front for the state of Utah and its commitment to </a:t>
                </a:r>
                <a:r>
                  <a:rPr lang="en-US" sz="600" dirty="0" smtClean="0"/>
                  <a:t>entrepreneurship/innovation</a:t>
                </a:r>
              </a:p>
              <a:p>
                <a:pPr marL="285750" indent="-285750" hangingPunct="1">
                  <a:lnSpc>
                    <a:spcPct val="100000"/>
                  </a:lnSpc>
                  <a:spcBef>
                    <a:spcPct val="20000"/>
                  </a:spcBef>
                  <a:buClrTx/>
                  <a:buSzTx/>
                  <a:buFont typeface="Arial" panose="020B0604020202020204" pitchFamily="34" charset="0"/>
                  <a:buChar char="•"/>
                </a:pPr>
                <a:r>
                  <a:rPr lang="en-US" sz="600" dirty="0"/>
                  <a:t>Opportunity to showcase </a:t>
                </a:r>
                <a:r>
                  <a:rPr lang="en-US" sz="600" dirty="0" smtClean="0"/>
                  <a:t>impact </a:t>
                </a:r>
                <a:r>
                  <a:rPr lang="en-US" sz="600" dirty="0"/>
                  <a:t>of USTAR/other state </a:t>
                </a:r>
                <a:r>
                  <a:rPr lang="en-US" sz="600" dirty="0" smtClean="0"/>
                  <a:t>programs on commercialization</a:t>
                </a:r>
                <a:endParaRPr lang="en-US" sz="600" dirty="0"/>
              </a:p>
              <a:p>
                <a:pPr marL="285750" indent="-285750" hangingPunct="1">
                  <a:lnSpc>
                    <a:spcPct val="100000"/>
                  </a:lnSpc>
                  <a:spcBef>
                    <a:spcPct val="20000"/>
                  </a:spcBef>
                  <a:buClrTx/>
                  <a:buSzTx/>
                  <a:buFont typeface="Arial" panose="020B0604020202020204" pitchFamily="34" charset="0"/>
                  <a:buChar char="•"/>
                </a:pPr>
                <a:r>
                  <a:rPr lang="en-US" sz="600" dirty="0" smtClean="0"/>
                  <a:t>Regardless of outcome, these collaborations could greatly benefit Utah State</a:t>
                </a:r>
              </a:p>
            </p:txBody>
          </p:sp>
          <p:sp>
            <p:nvSpPr>
              <p:cNvPr id="57" name="Rectangle 56"/>
              <p:cNvSpPr/>
              <p:nvPr/>
            </p:nvSpPr>
            <p:spPr bwMode="auto">
              <a:xfrm>
                <a:off x="5040312" y="1189038"/>
                <a:ext cx="4466439" cy="2396066"/>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58" name="Rectangle 57"/>
              <p:cNvSpPr/>
              <p:nvPr/>
            </p:nvSpPr>
            <p:spPr bwMode="auto">
              <a:xfrm>
                <a:off x="5045392" y="3607992"/>
                <a:ext cx="4466439" cy="3169356"/>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59" name="TextBox 16"/>
              <p:cNvSpPr txBox="1">
                <a:spLocks noChangeArrowheads="1"/>
              </p:cNvSpPr>
              <p:nvPr/>
            </p:nvSpPr>
            <p:spPr bwMode="auto">
              <a:xfrm>
                <a:off x="5781672" y="3684192"/>
                <a:ext cx="3725076" cy="2418266"/>
              </a:xfrm>
              <a:prstGeom prst="rect">
                <a:avLst/>
              </a:prstGeom>
              <a:noFill/>
              <a:ln w="9525">
                <a:noFill/>
                <a:miter lim="800000"/>
                <a:headEnd/>
                <a:tailEnd/>
              </a:ln>
            </p:spPr>
            <p:txBody>
              <a:bodyPr wrap="square">
                <a:spAutoFit/>
              </a:bodyPr>
              <a:lstStyle/>
              <a:p>
                <a:r>
                  <a:rPr lang="en-US" sz="600" b="1" dirty="0"/>
                  <a:t>Threats</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Los </a:t>
                </a:r>
                <a:r>
                  <a:rPr lang="en-US" sz="600" dirty="0">
                    <a:solidFill>
                      <a:srgbClr val="000000"/>
                    </a:solidFill>
                  </a:rPr>
                  <a:t>Angeles/San Diego is the strongest ecosystem available in the Pacific and Mountain Regions</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A </a:t>
                </a:r>
                <a:r>
                  <a:rPr lang="en-US" sz="600" dirty="0">
                    <a:solidFill>
                      <a:srgbClr val="000000"/>
                    </a:solidFill>
                  </a:rPr>
                  <a:t>member of the I-Core Selection Committee has voiced their lack of support for the Univ. of Utah</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The Univ. </a:t>
                </a:r>
                <a:r>
                  <a:rPr lang="en-US" sz="600" dirty="0">
                    <a:solidFill>
                      <a:srgbClr val="000000"/>
                    </a:solidFill>
                  </a:rPr>
                  <a:t>of Colorado </a:t>
                </a:r>
                <a:r>
                  <a:rPr lang="en-US" sz="600" dirty="0" smtClean="0">
                    <a:solidFill>
                      <a:srgbClr val="000000"/>
                    </a:solidFill>
                  </a:rPr>
                  <a:t>is attracting </a:t>
                </a:r>
                <a:r>
                  <a:rPr lang="en-US" sz="600" dirty="0">
                    <a:solidFill>
                      <a:srgbClr val="000000"/>
                    </a:solidFill>
                  </a:rPr>
                  <a:t>a lot of </a:t>
                </a:r>
                <a:r>
                  <a:rPr lang="en-US" sz="600" dirty="0" smtClean="0">
                    <a:solidFill>
                      <a:srgbClr val="000000"/>
                    </a:solidFill>
                  </a:rPr>
                  <a:t>interest </a:t>
                </a:r>
                <a:r>
                  <a:rPr lang="en-US" sz="600" dirty="0">
                    <a:solidFill>
                      <a:srgbClr val="000000"/>
                    </a:solidFill>
                  </a:rPr>
                  <a:t>through its </a:t>
                </a:r>
                <a:r>
                  <a:rPr lang="en-US" sz="600" dirty="0" smtClean="0">
                    <a:solidFill>
                      <a:srgbClr val="000000"/>
                    </a:solidFill>
                  </a:rPr>
                  <a:t>commercialization and ecosystem development efforts</a:t>
                </a:r>
              </a:p>
              <a:p>
                <a:pPr marL="285750" lvl="0" indent="-285750" hangingPunct="1">
                  <a:lnSpc>
                    <a:spcPct val="100000"/>
                  </a:lnSpc>
                  <a:spcBef>
                    <a:spcPct val="20000"/>
                  </a:spcBef>
                  <a:buClrTx/>
                  <a:buSzTx/>
                  <a:buFont typeface="Arial" panose="020B0604020202020204" pitchFamily="34" charset="0"/>
                  <a:buChar char="•"/>
                </a:pPr>
                <a:r>
                  <a:rPr lang="en-US" sz="600" dirty="0">
                    <a:solidFill>
                      <a:srgbClr val="000000"/>
                    </a:solidFill>
                  </a:rPr>
                  <a:t>Utah is an extremely conservative </a:t>
                </a:r>
                <a:r>
                  <a:rPr lang="en-US" sz="600" dirty="0" smtClean="0">
                    <a:solidFill>
                      <a:srgbClr val="000000"/>
                    </a:solidFill>
                  </a:rPr>
                  <a:t>state compared to Colorado </a:t>
                </a:r>
                <a:r>
                  <a:rPr lang="en-US" sz="600" dirty="0">
                    <a:solidFill>
                      <a:srgbClr val="000000"/>
                    </a:solidFill>
                  </a:rPr>
                  <a:t>and Washington/Oregon</a:t>
                </a:r>
              </a:p>
            </p:txBody>
          </p:sp>
          <p:sp>
            <p:nvSpPr>
              <p:cNvPr id="60" name="TextBox 16"/>
              <p:cNvSpPr txBox="1">
                <a:spLocks noChangeArrowheads="1"/>
              </p:cNvSpPr>
              <p:nvPr/>
            </p:nvSpPr>
            <p:spPr bwMode="auto">
              <a:xfrm>
                <a:off x="5769372" y="1265238"/>
                <a:ext cx="3737378" cy="1960757"/>
              </a:xfrm>
              <a:prstGeom prst="rect">
                <a:avLst/>
              </a:prstGeom>
              <a:noFill/>
              <a:ln w="9525">
                <a:noFill/>
                <a:miter lim="800000"/>
                <a:headEnd/>
                <a:tailEnd/>
              </a:ln>
            </p:spPr>
            <p:txBody>
              <a:bodyPr wrap="square">
                <a:spAutoFit/>
              </a:bodyPr>
              <a:lstStyle/>
              <a:p>
                <a:r>
                  <a:rPr lang="en-US" sz="600" b="1" dirty="0"/>
                  <a:t>Weaknesses</a:t>
                </a:r>
              </a:p>
              <a:p>
                <a:pPr marL="285750" indent="-285750" hangingPunct="1">
                  <a:lnSpc>
                    <a:spcPct val="100000"/>
                  </a:lnSpc>
                  <a:spcBef>
                    <a:spcPct val="20000"/>
                  </a:spcBef>
                  <a:buClrTx/>
                  <a:buSzTx/>
                  <a:buFont typeface="Arial" panose="020B0604020202020204" pitchFamily="34" charset="0"/>
                  <a:buChar char="•"/>
                </a:pPr>
                <a:r>
                  <a:rPr lang="en-US" sz="600" dirty="0" smtClean="0"/>
                  <a:t>Limited </a:t>
                </a:r>
                <a:r>
                  <a:rPr lang="en-US" sz="600" dirty="0"/>
                  <a:t>innovation/entrepreneurship interaction between </a:t>
                </a:r>
                <a:r>
                  <a:rPr lang="en-US" sz="600" dirty="0" smtClean="0"/>
                  <a:t>institutions</a:t>
                </a:r>
              </a:p>
              <a:p>
                <a:pPr marL="285750" indent="-285750" hangingPunct="1">
                  <a:lnSpc>
                    <a:spcPct val="100000"/>
                  </a:lnSpc>
                  <a:spcBef>
                    <a:spcPct val="20000"/>
                  </a:spcBef>
                  <a:buClrTx/>
                  <a:buSzTx/>
                  <a:buFont typeface="Arial" panose="020B0604020202020204" pitchFamily="34" charset="0"/>
                  <a:buChar char="•"/>
                </a:pPr>
                <a:r>
                  <a:rPr lang="en-US" sz="600" dirty="0" smtClean="0"/>
                  <a:t>Univ. </a:t>
                </a:r>
                <a:r>
                  <a:rPr lang="en-US" sz="600" dirty="0"/>
                  <a:t>of Utah had </a:t>
                </a:r>
                <a:r>
                  <a:rPr lang="en-US" sz="600" dirty="0" smtClean="0"/>
                  <a:t>visible </a:t>
                </a:r>
                <a:r>
                  <a:rPr lang="en-US" sz="600" dirty="0"/>
                  <a:t>failure in </a:t>
                </a:r>
                <a:r>
                  <a:rPr lang="en-US" sz="600" dirty="0" smtClean="0"/>
                  <a:t>the first </a:t>
                </a:r>
                <a:r>
                  <a:rPr lang="en-US" sz="600" dirty="0"/>
                  <a:t>round of </a:t>
                </a:r>
                <a:r>
                  <a:rPr lang="en-US" sz="600" dirty="0" smtClean="0"/>
                  <a:t>I-Core</a:t>
                </a:r>
              </a:p>
              <a:p>
                <a:pPr marL="285750" indent="-285750" hangingPunct="1">
                  <a:lnSpc>
                    <a:spcPct val="100000"/>
                  </a:lnSpc>
                  <a:spcBef>
                    <a:spcPct val="20000"/>
                  </a:spcBef>
                  <a:buClrTx/>
                  <a:buSzTx/>
                  <a:buFont typeface="Arial" panose="020B0604020202020204" pitchFamily="34" charset="0"/>
                  <a:buChar char="•"/>
                </a:pPr>
                <a:r>
                  <a:rPr lang="en-US" sz="600" dirty="0" smtClean="0"/>
                  <a:t>Univ. of Utah would most likely need to drive the initiative</a:t>
                </a:r>
              </a:p>
              <a:p>
                <a:pPr marL="285750" indent="-285750" hangingPunct="1">
                  <a:lnSpc>
                    <a:spcPct val="100000"/>
                  </a:lnSpc>
                  <a:spcBef>
                    <a:spcPct val="20000"/>
                  </a:spcBef>
                  <a:buClrTx/>
                  <a:buSzTx/>
                  <a:buFont typeface="Arial" panose="020B0604020202020204" pitchFamily="34" charset="0"/>
                  <a:buChar char="•"/>
                </a:pPr>
                <a:r>
                  <a:rPr lang="en-US" sz="600" dirty="0" smtClean="0"/>
                  <a:t>BYU </a:t>
                </a:r>
                <a:r>
                  <a:rPr lang="en-US" sz="600" dirty="0"/>
                  <a:t>has limited federal research expenditures and impact growth potential</a:t>
                </a:r>
              </a:p>
              <a:p>
                <a:pPr hangingPunct="1">
                  <a:lnSpc>
                    <a:spcPct val="100000"/>
                  </a:lnSpc>
                  <a:spcBef>
                    <a:spcPct val="20000"/>
                  </a:spcBef>
                  <a:buClrTx/>
                  <a:buSzTx/>
                  <a:buFont typeface="Arial" charset="0"/>
                  <a:buChar char="•"/>
                </a:pPr>
                <a:endParaRPr lang="en-US" sz="600" noProof="1">
                  <a:latin typeface="Calibri" pitchFamily="34" charset="0"/>
                  <a:cs typeface="Arial" charset="0"/>
                </a:endParaRPr>
              </a:p>
            </p:txBody>
          </p:sp>
          <p:grpSp>
            <p:nvGrpSpPr>
              <p:cNvPr id="61" name="Group 21"/>
              <p:cNvGrpSpPr>
                <a:grpSpLocks/>
              </p:cNvGrpSpPr>
              <p:nvPr/>
            </p:nvGrpSpPr>
            <p:grpSpPr bwMode="auto">
              <a:xfrm>
                <a:off x="549275" y="1189038"/>
                <a:ext cx="736600" cy="736600"/>
                <a:chOff x="8240712" y="5684837"/>
                <a:chExt cx="736910" cy="737125"/>
              </a:xfrm>
            </p:grpSpPr>
            <p:sp>
              <p:nvSpPr>
                <p:cNvPr id="71" name="Rectangle 70"/>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72" name="TextBox 71"/>
                <p:cNvSpPr txBox="1"/>
                <p:nvPr/>
              </p:nvSpPr>
              <p:spPr>
                <a:xfrm>
                  <a:off x="8346960" y="5795612"/>
                  <a:ext cx="498845"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62" name="Group 18"/>
              <p:cNvGrpSpPr>
                <a:grpSpLocks/>
              </p:cNvGrpSpPr>
              <p:nvPr/>
            </p:nvGrpSpPr>
            <p:grpSpPr bwMode="auto">
              <a:xfrm>
                <a:off x="5045075" y="1189038"/>
                <a:ext cx="736600" cy="736600"/>
                <a:chOff x="5040312" y="731837"/>
                <a:chExt cx="736910" cy="737125"/>
              </a:xfrm>
            </p:grpSpPr>
            <p:sp>
              <p:nvSpPr>
                <p:cNvPr id="69" name="Rectangle 68"/>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70" name="TextBox 69"/>
                <p:cNvSpPr txBox="1"/>
                <p:nvPr/>
              </p:nvSpPr>
              <p:spPr>
                <a:xfrm>
                  <a:off x="5096450" y="872442"/>
                  <a:ext cx="596409"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63" name="Group 19"/>
              <p:cNvGrpSpPr>
                <a:grpSpLocks/>
              </p:cNvGrpSpPr>
              <p:nvPr/>
            </p:nvGrpSpPr>
            <p:grpSpPr bwMode="auto">
              <a:xfrm>
                <a:off x="5045075" y="3607994"/>
                <a:ext cx="736600" cy="736600"/>
                <a:chOff x="9030172" y="5846073"/>
                <a:chExt cx="736910" cy="737125"/>
              </a:xfrm>
            </p:grpSpPr>
            <p:sp>
              <p:nvSpPr>
                <p:cNvPr id="67" name="Rectangle 66"/>
                <p:cNvSpPr/>
                <p:nvPr/>
              </p:nvSpPr>
              <p:spPr bwMode="auto">
                <a:xfrm>
                  <a:off x="9030172" y="5846073"/>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68" name="TextBox 67"/>
                <p:cNvSpPr txBox="1"/>
                <p:nvPr/>
              </p:nvSpPr>
              <p:spPr>
                <a:xfrm>
                  <a:off x="9215278" y="5981753"/>
                  <a:ext cx="498845" cy="327026"/>
                </a:xfrm>
                <a:prstGeom prst="rect">
                  <a:avLst/>
                </a:prstGeom>
                <a:noFill/>
              </p:spPr>
              <p:txBody>
                <a:bodyPr>
                  <a:spAutoFit/>
                </a:bodyPr>
                <a:lstStyle/>
                <a:p>
                  <a:pP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64" name="Group 20"/>
              <p:cNvGrpSpPr>
                <a:grpSpLocks/>
              </p:cNvGrpSpPr>
              <p:nvPr/>
            </p:nvGrpSpPr>
            <p:grpSpPr bwMode="auto">
              <a:xfrm>
                <a:off x="549275" y="3633391"/>
                <a:ext cx="736600" cy="736600"/>
                <a:chOff x="8240712" y="5839237"/>
                <a:chExt cx="736910" cy="737125"/>
              </a:xfrm>
            </p:grpSpPr>
            <p:sp>
              <p:nvSpPr>
                <p:cNvPr id="65" name="Rectangle 64"/>
                <p:cNvSpPr/>
                <p:nvPr/>
              </p:nvSpPr>
              <p:spPr bwMode="auto">
                <a:xfrm>
                  <a:off x="8240712" y="5839237"/>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66" name="TextBox 65"/>
                <p:cNvSpPr txBox="1"/>
                <p:nvPr/>
              </p:nvSpPr>
              <p:spPr>
                <a:xfrm>
                  <a:off x="8349468" y="5983320"/>
                  <a:ext cx="498845"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52" name="Rectangle 51"/>
            <p:cNvSpPr/>
            <p:nvPr/>
          </p:nvSpPr>
          <p:spPr>
            <a:xfrm>
              <a:off x="609600" y="1745155"/>
              <a:ext cx="4275830" cy="31578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72"/>
          <p:cNvGrpSpPr/>
          <p:nvPr/>
        </p:nvGrpSpPr>
        <p:grpSpPr>
          <a:xfrm>
            <a:off x="762000" y="2438400"/>
            <a:ext cx="4278255" cy="3157876"/>
            <a:chOff x="609600" y="1745155"/>
            <a:chExt cx="4278255" cy="3157876"/>
          </a:xfrm>
        </p:grpSpPr>
        <p:grpSp>
          <p:nvGrpSpPr>
            <p:cNvPr id="74" name="Group 73"/>
            <p:cNvGrpSpPr/>
            <p:nvPr/>
          </p:nvGrpSpPr>
          <p:grpSpPr>
            <a:xfrm>
              <a:off x="609600" y="1745155"/>
              <a:ext cx="4278255" cy="3157876"/>
              <a:chOff x="544512" y="1189037"/>
              <a:chExt cx="8967319" cy="5588311"/>
            </a:xfrm>
          </p:grpSpPr>
          <p:sp>
            <p:nvSpPr>
              <p:cNvPr id="76" name="Rectangle 75"/>
              <p:cNvSpPr/>
              <p:nvPr/>
            </p:nvSpPr>
            <p:spPr bwMode="auto">
              <a:xfrm>
                <a:off x="544512" y="3607991"/>
                <a:ext cx="4466439" cy="3169355"/>
              </a:xfrm>
              <a:prstGeom prst="rect">
                <a:avLst/>
              </a:prstGeom>
              <a:gradFill flip="none" rotWithShape="1">
                <a:gsLst>
                  <a:gs pos="0">
                    <a:srgbClr val="AFE87E"/>
                  </a:gs>
                  <a:gs pos="100000">
                    <a:srgbClr val="64D011"/>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77" name="Rectangle 76"/>
              <p:cNvSpPr/>
              <p:nvPr/>
            </p:nvSpPr>
            <p:spPr bwMode="auto">
              <a:xfrm>
                <a:off x="549592" y="1189037"/>
                <a:ext cx="4466439" cy="2396067"/>
              </a:xfrm>
              <a:prstGeom prst="rect">
                <a:avLst/>
              </a:prstGeom>
              <a:gradFill flip="none" rotWithShape="1">
                <a:gsLst>
                  <a:gs pos="0">
                    <a:srgbClr val="A5D8F9"/>
                  </a:gs>
                  <a:gs pos="100000">
                    <a:srgbClr val="0070C0"/>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78" name="TextBox 16"/>
              <p:cNvSpPr txBox="1">
                <a:spLocks noChangeArrowheads="1"/>
              </p:cNvSpPr>
              <p:nvPr/>
            </p:nvSpPr>
            <p:spPr bwMode="auto">
              <a:xfrm>
                <a:off x="1311671" y="1265238"/>
                <a:ext cx="3699279" cy="1993435"/>
              </a:xfrm>
              <a:prstGeom prst="rect">
                <a:avLst/>
              </a:prstGeom>
              <a:noFill/>
              <a:ln w="9525">
                <a:noFill/>
                <a:miter lim="800000"/>
                <a:headEnd/>
                <a:tailEnd/>
              </a:ln>
            </p:spPr>
            <p:txBody>
              <a:bodyPr wrap="square">
                <a:spAutoFit/>
              </a:bodyPr>
              <a:lstStyle/>
              <a:p>
                <a:r>
                  <a:rPr lang="en-US" sz="600" b="1" dirty="0">
                    <a:latin typeface="+mj-lt"/>
                  </a:rPr>
                  <a:t>Strengths</a:t>
                </a:r>
              </a:p>
              <a:p>
                <a:pPr marL="171450" indent="-171450" hangingPunct="1">
                  <a:lnSpc>
                    <a:spcPct val="100000"/>
                  </a:lnSpc>
                  <a:spcBef>
                    <a:spcPct val="20000"/>
                  </a:spcBef>
                  <a:buClrTx/>
                  <a:buSzTx/>
                  <a:buFont typeface="Arial" panose="020B0604020202020204" pitchFamily="34" charset="0"/>
                  <a:buChar char="•"/>
                </a:pPr>
                <a:r>
                  <a:rPr lang="en-US" sz="600" noProof="1" smtClean="0">
                    <a:latin typeface="+mj-lt"/>
                    <a:cs typeface="Arial" charset="0"/>
                  </a:rPr>
                  <a:t>Best available regional partner is Univ. of Utah (data) </a:t>
                </a:r>
              </a:p>
              <a:p>
                <a:pPr marL="171450" indent="-171450" hangingPunct="1">
                  <a:lnSpc>
                    <a:spcPct val="100000"/>
                  </a:lnSpc>
                  <a:spcBef>
                    <a:spcPct val="20000"/>
                  </a:spcBef>
                  <a:buClrTx/>
                  <a:buSzTx/>
                  <a:buFont typeface="Arial" panose="020B0604020202020204" pitchFamily="34" charset="0"/>
                  <a:buChar char="•"/>
                </a:pPr>
                <a:r>
                  <a:rPr lang="en-US" sz="600" noProof="1" smtClean="0">
                    <a:latin typeface="+mj-lt"/>
                    <a:cs typeface="Arial" charset="0"/>
                  </a:rPr>
                  <a:t>Combines top efficiency/magnitude programs (BYU and Univ. of Utah)</a:t>
                </a: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Geographical proximity - knowledge spillover</a:t>
                </a:r>
                <a:endParaRPr lang="en-US" sz="600" noProof="1" smtClean="0">
                  <a:latin typeface="+mj-lt"/>
                  <a:cs typeface="Arial" charset="0"/>
                </a:endParaRP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Complimentary network </a:t>
                </a:r>
                <a:r>
                  <a:rPr lang="en-US" sz="600" dirty="0">
                    <a:latin typeface="+mj-lt"/>
                  </a:rPr>
                  <a:t>of </a:t>
                </a:r>
                <a:r>
                  <a:rPr lang="en-US" sz="600" dirty="0" smtClean="0">
                    <a:latin typeface="+mj-lt"/>
                  </a:rPr>
                  <a:t>fields</a:t>
                </a:r>
              </a:p>
              <a:p>
                <a:pPr marL="171450" indent="-171450" hangingPunct="1">
                  <a:lnSpc>
                    <a:spcPct val="100000"/>
                  </a:lnSpc>
                  <a:spcBef>
                    <a:spcPct val="20000"/>
                  </a:spcBef>
                  <a:buClrTx/>
                  <a:buSzTx/>
                  <a:buFont typeface="Arial" panose="020B0604020202020204" pitchFamily="34" charset="0"/>
                  <a:buChar char="•"/>
                </a:pPr>
                <a:r>
                  <a:rPr lang="en-US" sz="600" dirty="0" smtClean="0">
                    <a:latin typeface="+mj-lt"/>
                  </a:rPr>
                  <a:t>Common </a:t>
                </a:r>
                <a:r>
                  <a:rPr lang="en-US" sz="600" dirty="0">
                    <a:latin typeface="+mj-lt"/>
                  </a:rPr>
                  <a:t>ecosystem </a:t>
                </a:r>
                <a:r>
                  <a:rPr lang="en-US" sz="600" dirty="0" smtClean="0">
                    <a:latin typeface="+mj-lt"/>
                  </a:rPr>
                  <a:t>resources/characteristics</a:t>
                </a:r>
              </a:p>
              <a:p>
                <a:pPr hangingPunct="1">
                  <a:lnSpc>
                    <a:spcPct val="100000"/>
                  </a:lnSpc>
                  <a:spcBef>
                    <a:spcPct val="20000"/>
                  </a:spcBef>
                  <a:buClrTx/>
                  <a:buSzTx/>
                </a:pPr>
                <a:endParaRPr lang="en-US" sz="600" noProof="1">
                  <a:latin typeface="+mj-lt"/>
                  <a:cs typeface="Arial" charset="0"/>
                </a:endParaRPr>
              </a:p>
            </p:txBody>
          </p:sp>
          <p:sp>
            <p:nvSpPr>
              <p:cNvPr id="79" name="TextBox 16"/>
              <p:cNvSpPr txBox="1">
                <a:spLocks noChangeArrowheads="1"/>
              </p:cNvSpPr>
              <p:nvPr/>
            </p:nvSpPr>
            <p:spPr bwMode="auto">
              <a:xfrm>
                <a:off x="1285873" y="3684196"/>
                <a:ext cx="3725076" cy="2418266"/>
              </a:xfrm>
              <a:prstGeom prst="rect">
                <a:avLst/>
              </a:prstGeom>
              <a:noFill/>
              <a:ln w="9525">
                <a:noFill/>
                <a:miter lim="800000"/>
                <a:headEnd/>
                <a:tailEnd/>
              </a:ln>
            </p:spPr>
            <p:txBody>
              <a:bodyPr wrap="square">
                <a:spAutoFit/>
              </a:bodyPr>
              <a:lstStyle/>
              <a:p>
                <a:r>
                  <a:rPr lang="en-US" sz="600" b="1" dirty="0"/>
                  <a:t>Opportunities</a:t>
                </a:r>
              </a:p>
              <a:p>
                <a:pPr marL="285750" indent="-285750" hangingPunct="1">
                  <a:lnSpc>
                    <a:spcPct val="100000"/>
                  </a:lnSpc>
                  <a:spcBef>
                    <a:spcPct val="20000"/>
                  </a:spcBef>
                  <a:buClrTx/>
                  <a:buSzTx/>
                  <a:buFont typeface="Arial" panose="020B0604020202020204" pitchFamily="34" charset="0"/>
                  <a:buChar char="•"/>
                </a:pPr>
                <a:r>
                  <a:rPr lang="en-US" sz="600" dirty="0" smtClean="0"/>
                  <a:t>Utah </a:t>
                </a:r>
                <a:r>
                  <a:rPr lang="en-US" sz="600" dirty="0"/>
                  <a:t>is </a:t>
                </a:r>
                <a:r>
                  <a:rPr lang="en-US" sz="600" dirty="0" smtClean="0"/>
                  <a:t>a leader in high-tech </a:t>
                </a:r>
                <a:r>
                  <a:rPr lang="en-US" sz="600" dirty="0"/>
                  <a:t>startup density and venture capital share growth in the region and </a:t>
                </a:r>
                <a:r>
                  <a:rPr lang="en-US" sz="600" dirty="0" smtClean="0"/>
                  <a:t>nation</a:t>
                </a:r>
              </a:p>
              <a:p>
                <a:pPr marL="285750" indent="-285750" hangingPunct="1">
                  <a:lnSpc>
                    <a:spcPct val="100000"/>
                  </a:lnSpc>
                  <a:spcBef>
                    <a:spcPct val="20000"/>
                  </a:spcBef>
                  <a:buClrTx/>
                  <a:buSzTx/>
                  <a:buFont typeface="Arial" panose="020B0604020202020204" pitchFamily="34" charset="0"/>
                  <a:buChar char="•"/>
                </a:pPr>
                <a:r>
                  <a:rPr lang="en-US" sz="600" dirty="0" smtClean="0"/>
                  <a:t>Signals </a:t>
                </a:r>
                <a:r>
                  <a:rPr lang="en-US" sz="600" dirty="0"/>
                  <a:t>a united front for the state of Utah and its commitment to </a:t>
                </a:r>
                <a:r>
                  <a:rPr lang="en-US" sz="600" dirty="0" smtClean="0"/>
                  <a:t>entrepreneurship/innovation</a:t>
                </a:r>
              </a:p>
              <a:p>
                <a:pPr marL="285750" indent="-285750" hangingPunct="1">
                  <a:lnSpc>
                    <a:spcPct val="100000"/>
                  </a:lnSpc>
                  <a:spcBef>
                    <a:spcPct val="20000"/>
                  </a:spcBef>
                  <a:buClrTx/>
                  <a:buSzTx/>
                  <a:buFont typeface="Arial" panose="020B0604020202020204" pitchFamily="34" charset="0"/>
                  <a:buChar char="•"/>
                </a:pPr>
                <a:r>
                  <a:rPr lang="en-US" sz="600" dirty="0"/>
                  <a:t>Opportunity to showcase </a:t>
                </a:r>
                <a:r>
                  <a:rPr lang="en-US" sz="600" dirty="0" smtClean="0"/>
                  <a:t>impact </a:t>
                </a:r>
                <a:r>
                  <a:rPr lang="en-US" sz="600" dirty="0"/>
                  <a:t>of USTAR/other state </a:t>
                </a:r>
                <a:r>
                  <a:rPr lang="en-US" sz="600" dirty="0" smtClean="0"/>
                  <a:t>programs on commercialization</a:t>
                </a:r>
                <a:endParaRPr lang="en-US" sz="600" dirty="0"/>
              </a:p>
              <a:p>
                <a:pPr marL="285750" indent="-285750" hangingPunct="1">
                  <a:lnSpc>
                    <a:spcPct val="100000"/>
                  </a:lnSpc>
                  <a:spcBef>
                    <a:spcPct val="20000"/>
                  </a:spcBef>
                  <a:buClrTx/>
                  <a:buSzTx/>
                  <a:buFont typeface="Arial" panose="020B0604020202020204" pitchFamily="34" charset="0"/>
                  <a:buChar char="•"/>
                </a:pPr>
                <a:r>
                  <a:rPr lang="en-US" sz="600" dirty="0" smtClean="0"/>
                  <a:t>Regardless of outcome, these collaborations could greatly benefit Utah State</a:t>
                </a:r>
              </a:p>
            </p:txBody>
          </p:sp>
          <p:sp>
            <p:nvSpPr>
              <p:cNvPr id="80" name="Rectangle 79"/>
              <p:cNvSpPr/>
              <p:nvPr/>
            </p:nvSpPr>
            <p:spPr bwMode="auto">
              <a:xfrm>
                <a:off x="5040312" y="1189038"/>
                <a:ext cx="4466439" cy="2396066"/>
              </a:xfrm>
              <a:prstGeom prst="rect">
                <a:avLst/>
              </a:prstGeom>
              <a:gradFill flip="none" rotWithShape="1">
                <a:gsLst>
                  <a:gs pos="0">
                    <a:schemeClr val="bg1">
                      <a:lumMod val="85000"/>
                    </a:schemeClr>
                  </a:gs>
                  <a:gs pos="100000">
                    <a:schemeClr val="bg1">
                      <a:lumMod val="50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81" name="Rectangle 80"/>
              <p:cNvSpPr/>
              <p:nvPr/>
            </p:nvSpPr>
            <p:spPr bwMode="auto">
              <a:xfrm>
                <a:off x="5045392" y="3607992"/>
                <a:ext cx="4466439" cy="3169356"/>
              </a:xfrm>
              <a:prstGeom prst="rect">
                <a:avLst/>
              </a:prstGeom>
              <a:gradFill flip="none" rotWithShape="1">
                <a:gsLst>
                  <a:gs pos="0">
                    <a:schemeClr val="bg1">
                      <a:lumMod val="95000"/>
                    </a:schemeClr>
                  </a:gs>
                  <a:gs pos="100000">
                    <a:schemeClr val="bg1">
                      <a:lumMod val="75000"/>
                    </a:schemeClr>
                  </a:gs>
                </a:gsLst>
                <a:lin ang="5400000" scaled="0"/>
                <a:tileRect/>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charset="0"/>
                  <a:buNone/>
                  <a:defRPr/>
                </a:pPr>
                <a:endParaRPr lang="en-US" sz="600"/>
              </a:p>
            </p:txBody>
          </p:sp>
          <p:sp>
            <p:nvSpPr>
              <p:cNvPr id="82" name="TextBox 16"/>
              <p:cNvSpPr txBox="1">
                <a:spLocks noChangeArrowheads="1"/>
              </p:cNvSpPr>
              <p:nvPr/>
            </p:nvSpPr>
            <p:spPr bwMode="auto">
              <a:xfrm>
                <a:off x="5781672" y="3684192"/>
                <a:ext cx="3725076" cy="2418266"/>
              </a:xfrm>
              <a:prstGeom prst="rect">
                <a:avLst/>
              </a:prstGeom>
              <a:noFill/>
              <a:ln w="9525">
                <a:noFill/>
                <a:miter lim="800000"/>
                <a:headEnd/>
                <a:tailEnd/>
              </a:ln>
            </p:spPr>
            <p:txBody>
              <a:bodyPr wrap="square">
                <a:spAutoFit/>
              </a:bodyPr>
              <a:lstStyle/>
              <a:p>
                <a:r>
                  <a:rPr lang="en-US" sz="600" b="1" dirty="0"/>
                  <a:t>Threats</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Los </a:t>
                </a:r>
                <a:r>
                  <a:rPr lang="en-US" sz="600" dirty="0">
                    <a:solidFill>
                      <a:srgbClr val="000000"/>
                    </a:solidFill>
                  </a:rPr>
                  <a:t>Angeles/San Diego is the strongest ecosystem available in the Pacific and Mountain Regions</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A </a:t>
                </a:r>
                <a:r>
                  <a:rPr lang="en-US" sz="600" dirty="0">
                    <a:solidFill>
                      <a:srgbClr val="000000"/>
                    </a:solidFill>
                  </a:rPr>
                  <a:t>member of the I-Core Selection Committee has voiced their lack of support for the Univ. of Utah</a:t>
                </a:r>
              </a:p>
              <a:p>
                <a:pPr marL="285750" lvl="0" indent="-285750" hangingPunct="1">
                  <a:lnSpc>
                    <a:spcPct val="100000"/>
                  </a:lnSpc>
                  <a:spcBef>
                    <a:spcPct val="20000"/>
                  </a:spcBef>
                  <a:buClrTx/>
                  <a:buSzTx/>
                  <a:buFont typeface="Arial" panose="020B0604020202020204" pitchFamily="34" charset="0"/>
                  <a:buChar char="•"/>
                </a:pPr>
                <a:r>
                  <a:rPr lang="en-US" sz="600" dirty="0" smtClean="0">
                    <a:solidFill>
                      <a:srgbClr val="000000"/>
                    </a:solidFill>
                  </a:rPr>
                  <a:t>The Univ. </a:t>
                </a:r>
                <a:r>
                  <a:rPr lang="en-US" sz="600" dirty="0">
                    <a:solidFill>
                      <a:srgbClr val="000000"/>
                    </a:solidFill>
                  </a:rPr>
                  <a:t>of Colorado </a:t>
                </a:r>
                <a:r>
                  <a:rPr lang="en-US" sz="600" dirty="0" smtClean="0">
                    <a:solidFill>
                      <a:srgbClr val="000000"/>
                    </a:solidFill>
                  </a:rPr>
                  <a:t>is attracting </a:t>
                </a:r>
                <a:r>
                  <a:rPr lang="en-US" sz="600" dirty="0">
                    <a:solidFill>
                      <a:srgbClr val="000000"/>
                    </a:solidFill>
                  </a:rPr>
                  <a:t>a lot of </a:t>
                </a:r>
                <a:r>
                  <a:rPr lang="en-US" sz="600" dirty="0" smtClean="0">
                    <a:solidFill>
                      <a:srgbClr val="000000"/>
                    </a:solidFill>
                  </a:rPr>
                  <a:t>interest </a:t>
                </a:r>
                <a:r>
                  <a:rPr lang="en-US" sz="600" dirty="0">
                    <a:solidFill>
                      <a:srgbClr val="000000"/>
                    </a:solidFill>
                  </a:rPr>
                  <a:t>through its </a:t>
                </a:r>
                <a:r>
                  <a:rPr lang="en-US" sz="600" dirty="0" smtClean="0">
                    <a:solidFill>
                      <a:srgbClr val="000000"/>
                    </a:solidFill>
                  </a:rPr>
                  <a:t>commercialization and ecosystem development efforts</a:t>
                </a:r>
              </a:p>
              <a:p>
                <a:pPr marL="285750" lvl="0" indent="-285750" hangingPunct="1">
                  <a:lnSpc>
                    <a:spcPct val="100000"/>
                  </a:lnSpc>
                  <a:spcBef>
                    <a:spcPct val="20000"/>
                  </a:spcBef>
                  <a:buClrTx/>
                  <a:buSzTx/>
                  <a:buFont typeface="Arial" panose="020B0604020202020204" pitchFamily="34" charset="0"/>
                  <a:buChar char="•"/>
                </a:pPr>
                <a:r>
                  <a:rPr lang="en-US" sz="600" dirty="0">
                    <a:solidFill>
                      <a:srgbClr val="000000"/>
                    </a:solidFill>
                  </a:rPr>
                  <a:t>Utah is an extremely conservative </a:t>
                </a:r>
                <a:r>
                  <a:rPr lang="en-US" sz="600" dirty="0" smtClean="0">
                    <a:solidFill>
                      <a:srgbClr val="000000"/>
                    </a:solidFill>
                  </a:rPr>
                  <a:t>state compared to Colorado </a:t>
                </a:r>
                <a:r>
                  <a:rPr lang="en-US" sz="600" dirty="0">
                    <a:solidFill>
                      <a:srgbClr val="000000"/>
                    </a:solidFill>
                  </a:rPr>
                  <a:t>and Washington/Oregon</a:t>
                </a:r>
              </a:p>
            </p:txBody>
          </p:sp>
          <p:sp>
            <p:nvSpPr>
              <p:cNvPr id="83" name="TextBox 16"/>
              <p:cNvSpPr txBox="1">
                <a:spLocks noChangeArrowheads="1"/>
              </p:cNvSpPr>
              <p:nvPr/>
            </p:nvSpPr>
            <p:spPr bwMode="auto">
              <a:xfrm>
                <a:off x="5769372" y="1265238"/>
                <a:ext cx="3737378" cy="1960757"/>
              </a:xfrm>
              <a:prstGeom prst="rect">
                <a:avLst/>
              </a:prstGeom>
              <a:noFill/>
              <a:ln w="9525">
                <a:noFill/>
                <a:miter lim="800000"/>
                <a:headEnd/>
                <a:tailEnd/>
              </a:ln>
            </p:spPr>
            <p:txBody>
              <a:bodyPr wrap="square">
                <a:spAutoFit/>
              </a:bodyPr>
              <a:lstStyle/>
              <a:p>
                <a:r>
                  <a:rPr lang="en-US" sz="600" b="1" dirty="0"/>
                  <a:t>Weaknesses</a:t>
                </a:r>
              </a:p>
              <a:p>
                <a:pPr marL="285750" indent="-285750" hangingPunct="1">
                  <a:lnSpc>
                    <a:spcPct val="100000"/>
                  </a:lnSpc>
                  <a:spcBef>
                    <a:spcPct val="20000"/>
                  </a:spcBef>
                  <a:buClrTx/>
                  <a:buSzTx/>
                  <a:buFont typeface="Arial" panose="020B0604020202020204" pitchFamily="34" charset="0"/>
                  <a:buChar char="•"/>
                </a:pPr>
                <a:r>
                  <a:rPr lang="en-US" sz="600" dirty="0" smtClean="0"/>
                  <a:t>Limited </a:t>
                </a:r>
                <a:r>
                  <a:rPr lang="en-US" sz="600" dirty="0"/>
                  <a:t>innovation/entrepreneurship interaction between </a:t>
                </a:r>
                <a:r>
                  <a:rPr lang="en-US" sz="600" dirty="0" smtClean="0"/>
                  <a:t>institutions</a:t>
                </a:r>
              </a:p>
              <a:p>
                <a:pPr marL="285750" indent="-285750" hangingPunct="1">
                  <a:lnSpc>
                    <a:spcPct val="100000"/>
                  </a:lnSpc>
                  <a:spcBef>
                    <a:spcPct val="20000"/>
                  </a:spcBef>
                  <a:buClrTx/>
                  <a:buSzTx/>
                  <a:buFont typeface="Arial" panose="020B0604020202020204" pitchFamily="34" charset="0"/>
                  <a:buChar char="•"/>
                </a:pPr>
                <a:r>
                  <a:rPr lang="en-US" sz="600" dirty="0" smtClean="0"/>
                  <a:t>Univ. </a:t>
                </a:r>
                <a:r>
                  <a:rPr lang="en-US" sz="600" dirty="0"/>
                  <a:t>of Utah had </a:t>
                </a:r>
                <a:r>
                  <a:rPr lang="en-US" sz="600" dirty="0" smtClean="0"/>
                  <a:t>visible </a:t>
                </a:r>
                <a:r>
                  <a:rPr lang="en-US" sz="600" dirty="0"/>
                  <a:t>failure in </a:t>
                </a:r>
                <a:r>
                  <a:rPr lang="en-US" sz="600" dirty="0" smtClean="0"/>
                  <a:t>the first </a:t>
                </a:r>
                <a:r>
                  <a:rPr lang="en-US" sz="600" dirty="0"/>
                  <a:t>round of </a:t>
                </a:r>
                <a:r>
                  <a:rPr lang="en-US" sz="600" dirty="0" smtClean="0"/>
                  <a:t>I-Core</a:t>
                </a:r>
              </a:p>
              <a:p>
                <a:pPr marL="285750" indent="-285750" hangingPunct="1">
                  <a:lnSpc>
                    <a:spcPct val="100000"/>
                  </a:lnSpc>
                  <a:spcBef>
                    <a:spcPct val="20000"/>
                  </a:spcBef>
                  <a:buClrTx/>
                  <a:buSzTx/>
                  <a:buFont typeface="Arial" panose="020B0604020202020204" pitchFamily="34" charset="0"/>
                  <a:buChar char="•"/>
                </a:pPr>
                <a:r>
                  <a:rPr lang="en-US" sz="600" dirty="0" smtClean="0"/>
                  <a:t>Univ. of Utah would most likely need to drive the initiative</a:t>
                </a:r>
              </a:p>
              <a:p>
                <a:pPr marL="285750" indent="-285750" hangingPunct="1">
                  <a:lnSpc>
                    <a:spcPct val="100000"/>
                  </a:lnSpc>
                  <a:spcBef>
                    <a:spcPct val="20000"/>
                  </a:spcBef>
                  <a:buClrTx/>
                  <a:buSzTx/>
                  <a:buFont typeface="Arial" panose="020B0604020202020204" pitchFamily="34" charset="0"/>
                  <a:buChar char="•"/>
                </a:pPr>
                <a:r>
                  <a:rPr lang="en-US" sz="600" dirty="0" smtClean="0"/>
                  <a:t>BYU </a:t>
                </a:r>
                <a:r>
                  <a:rPr lang="en-US" sz="600" dirty="0"/>
                  <a:t>has limited federal research expenditures and impact growth potential</a:t>
                </a:r>
              </a:p>
              <a:p>
                <a:pPr hangingPunct="1">
                  <a:lnSpc>
                    <a:spcPct val="100000"/>
                  </a:lnSpc>
                  <a:spcBef>
                    <a:spcPct val="20000"/>
                  </a:spcBef>
                  <a:buClrTx/>
                  <a:buSzTx/>
                  <a:buFont typeface="Arial" charset="0"/>
                  <a:buChar char="•"/>
                </a:pPr>
                <a:endParaRPr lang="en-US" sz="600" noProof="1">
                  <a:latin typeface="Calibri" pitchFamily="34" charset="0"/>
                  <a:cs typeface="Arial" charset="0"/>
                </a:endParaRPr>
              </a:p>
            </p:txBody>
          </p:sp>
          <p:grpSp>
            <p:nvGrpSpPr>
              <p:cNvPr id="84" name="Group 21"/>
              <p:cNvGrpSpPr>
                <a:grpSpLocks/>
              </p:cNvGrpSpPr>
              <p:nvPr/>
            </p:nvGrpSpPr>
            <p:grpSpPr bwMode="auto">
              <a:xfrm>
                <a:off x="549275" y="1189038"/>
                <a:ext cx="736600" cy="736600"/>
                <a:chOff x="8240712" y="5684837"/>
                <a:chExt cx="736910" cy="737125"/>
              </a:xfrm>
            </p:grpSpPr>
            <p:sp>
              <p:nvSpPr>
                <p:cNvPr id="94" name="Rectangle 93"/>
                <p:cNvSpPr/>
                <p:nvPr/>
              </p:nvSpPr>
              <p:spPr bwMode="auto">
                <a:xfrm>
                  <a:off x="8240712" y="5684837"/>
                  <a:ext cx="736910" cy="737125"/>
                </a:xfrm>
                <a:prstGeom prst="rect">
                  <a:avLst/>
                </a:prstGeom>
                <a:gradFill>
                  <a:gsLst>
                    <a:gs pos="0">
                      <a:srgbClr val="00B0F0">
                        <a:alpha val="30000"/>
                      </a:srgbClr>
                    </a:gs>
                    <a:gs pos="100000">
                      <a:srgbClr val="004C84">
                        <a:alpha val="65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95" name="TextBox 94"/>
                <p:cNvSpPr txBox="1"/>
                <p:nvPr/>
              </p:nvSpPr>
              <p:spPr>
                <a:xfrm>
                  <a:off x="8346960" y="5795612"/>
                  <a:ext cx="498845"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S</a:t>
                  </a:r>
                </a:p>
              </p:txBody>
            </p:sp>
          </p:grpSp>
          <p:grpSp>
            <p:nvGrpSpPr>
              <p:cNvPr id="85" name="Group 18"/>
              <p:cNvGrpSpPr>
                <a:grpSpLocks/>
              </p:cNvGrpSpPr>
              <p:nvPr/>
            </p:nvGrpSpPr>
            <p:grpSpPr bwMode="auto">
              <a:xfrm>
                <a:off x="5045075" y="1189038"/>
                <a:ext cx="736600" cy="736600"/>
                <a:chOff x="5040312" y="731837"/>
                <a:chExt cx="736910" cy="737125"/>
              </a:xfrm>
            </p:grpSpPr>
            <p:sp>
              <p:nvSpPr>
                <p:cNvPr id="92" name="Rectangle 91"/>
                <p:cNvSpPr/>
                <p:nvPr/>
              </p:nvSpPr>
              <p:spPr bwMode="auto">
                <a:xfrm>
                  <a:off x="5040312" y="731837"/>
                  <a:ext cx="736910" cy="737125"/>
                </a:xfrm>
                <a:prstGeom prst="rect">
                  <a:avLst/>
                </a:prstGeom>
                <a:gradFill>
                  <a:gsLst>
                    <a:gs pos="0">
                      <a:schemeClr val="bg1">
                        <a:lumMod val="75000"/>
                        <a:alpha val="58000"/>
                      </a:schemeClr>
                    </a:gs>
                    <a:gs pos="100000">
                      <a:schemeClr val="tx1">
                        <a:lumMod val="65000"/>
                        <a:lumOff val="35000"/>
                        <a:alpha val="74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93" name="TextBox 92"/>
                <p:cNvSpPr txBox="1"/>
                <p:nvPr/>
              </p:nvSpPr>
              <p:spPr>
                <a:xfrm>
                  <a:off x="5096450" y="872442"/>
                  <a:ext cx="596409"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W</a:t>
                  </a:r>
                </a:p>
              </p:txBody>
            </p:sp>
          </p:grpSp>
          <p:grpSp>
            <p:nvGrpSpPr>
              <p:cNvPr id="86" name="Group 19"/>
              <p:cNvGrpSpPr>
                <a:grpSpLocks/>
              </p:cNvGrpSpPr>
              <p:nvPr/>
            </p:nvGrpSpPr>
            <p:grpSpPr bwMode="auto">
              <a:xfrm>
                <a:off x="5045075" y="3607994"/>
                <a:ext cx="736600" cy="736600"/>
                <a:chOff x="9030172" y="5846073"/>
                <a:chExt cx="736910" cy="737125"/>
              </a:xfrm>
            </p:grpSpPr>
            <p:sp>
              <p:nvSpPr>
                <p:cNvPr id="90" name="Rectangle 89"/>
                <p:cNvSpPr/>
                <p:nvPr/>
              </p:nvSpPr>
              <p:spPr bwMode="auto">
                <a:xfrm>
                  <a:off x="9030172" y="5846073"/>
                  <a:ext cx="736910" cy="737125"/>
                </a:xfrm>
                <a:prstGeom prst="rect">
                  <a:avLst/>
                </a:prstGeom>
                <a:gradFill>
                  <a:gsLst>
                    <a:gs pos="0">
                      <a:schemeClr val="bg1">
                        <a:lumMod val="85000"/>
                        <a:alpha val="66000"/>
                      </a:schemeClr>
                    </a:gs>
                    <a:gs pos="100000">
                      <a:schemeClr val="bg1">
                        <a:lumMod val="65000"/>
                        <a:alpha val="75000"/>
                      </a:scheme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91" name="TextBox 90"/>
                <p:cNvSpPr txBox="1"/>
                <p:nvPr/>
              </p:nvSpPr>
              <p:spPr>
                <a:xfrm>
                  <a:off x="9215278" y="5981753"/>
                  <a:ext cx="498845" cy="327026"/>
                </a:xfrm>
                <a:prstGeom prst="rect">
                  <a:avLst/>
                </a:prstGeom>
                <a:noFill/>
              </p:spPr>
              <p:txBody>
                <a:bodyPr>
                  <a:spAutoFit/>
                </a:bodyPr>
                <a:lstStyle/>
                <a:p>
                  <a:pP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T</a:t>
                  </a:r>
                </a:p>
              </p:txBody>
            </p:sp>
          </p:grpSp>
          <p:grpSp>
            <p:nvGrpSpPr>
              <p:cNvPr id="87" name="Group 20"/>
              <p:cNvGrpSpPr>
                <a:grpSpLocks/>
              </p:cNvGrpSpPr>
              <p:nvPr/>
            </p:nvGrpSpPr>
            <p:grpSpPr bwMode="auto">
              <a:xfrm>
                <a:off x="549275" y="3633391"/>
                <a:ext cx="736600" cy="736600"/>
                <a:chOff x="8240712" y="5839237"/>
                <a:chExt cx="736910" cy="737125"/>
              </a:xfrm>
            </p:grpSpPr>
            <p:sp>
              <p:nvSpPr>
                <p:cNvPr id="88" name="Rectangle 87"/>
                <p:cNvSpPr/>
                <p:nvPr/>
              </p:nvSpPr>
              <p:spPr bwMode="auto">
                <a:xfrm>
                  <a:off x="8240712" y="5839237"/>
                  <a:ext cx="736910" cy="737125"/>
                </a:xfrm>
                <a:prstGeom prst="rect">
                  <a:avLst/>
                </a:prstGeom>
                <a:gradFill>
                  <a:gsLst>
                    <a:gs pos="0">
                      <a:srgbClr val="64D011">
                        <a:alpha val="70000"/>
                      </a:srgbClr>
                    </a:gs>
                    <a:gs pos="100000">
                      <a:srgbClr val="326609">
                        <a:alpha val="88000"/>
                      </a:srgbClr>
                    </a:gs>
                  </a:gsLst>
                  <a:lin ang="5400000" scaled="0"/>
                </a:gradFill>
                <a:ln w="9525" cap="flat" cmpd="sng" algn="ctr">
                  <a:noFill/>
                  <a:prstDash val="solid"/>
                  <a:round/>
                  <a:headEnd type="none" w="med" len="med"/>
                  <a:tailEnd type="none" w="med" len="med"/>
                </a:ln>
                <a:effectLst/>
                <a:scene3d>
                  <a:camera prst="orthographicFront"/>
                  <a:lightRig rig="threePt" dir="t"/>
                </a:scene3d>
                <a:sp3d extrusionH="1003300"/>
              </p:spPr>
              <p:txBody>
                <a:bodyPr/>
                <a:lstStyle/>
                <a:p>
                  <a:pPr>
                    <a:buFont typeface="Times New Roman" pitchFamily="16" charset="0"/>
                    <a:buNone/>
                    <a:defRPr/>
                  </a:pPr>
                  <a:endParaRPr lang="en-US" sz="600"/>
                </a:p>
              </p:txBody>
            </p:sp>
            <p:sp>
              <p:nvSpPr>
                <p:cNvPr id="89" name="TextBox 88"/>
                <p:cNvSpPr txBox="1"/>
                <p:nvPr/>
              </p:nvSpPr>
              <p:spPr>
                <a:xfrm>
                  <a:off x="8349468" y="5983320"/>
                  <a:ext cx="498845" cy="327026"/>
                </a:xfrm>
                <a:prstGeom prst="rect">
                  <a:avLst/>
                </a:prstGeom>
                <a:noFill/>
              </p:spPr>
              <p:txBody>
                <a:bodyPr>
                  <a:spAutoFit/>
                </a:bodyPr>
                <a:lstStyle/>
                <a:p>
                  <a:pPr algn="ctr">
                    <a:buFont typeface="Times New Roman" pitchFamily="16" charset="0"/>
                    <a:buNone/>
                    <a:defRPr/>
                  </a:pPr>
                  <a:r>
                    <a:rPr lang="en-US" sz="600" b="1" dirty="0">
                      <a:solidFill>
                        <a:schemeClr val="tx1">
                          <a:lumMod val="75000"/>
                          <a:lumOff val="25000"/>
                        </a:schemeClr>
                      </a:solidFill>
                      <a:effectLst>
                        <a:innerShdw blurRad="63500" dist="76200" dir="13500000">
                          <a:prstClr val="black">
                            <a:alpha val="38000"/>
                          </a:prstClr>
                        </a:innerShdw>
                      </a:effectLst>
                      <a:latin typeface="Verdana" pitchFamily="34" charset="0"/>
                    </a:rPr>
                    <a:t>O</a:t>
                  </a:r>
                </a:p>
              </p:txBody>
            </p:sp>
          </p:grpSp>
        </p:grpSp>
        <p:sp>
          <p:nvSpPr>
            <p:cNvPr id="75" name="Rectangle 74"/>
            <p:cNvSpPr/>
            <p:nvPr/>
          </p:nvSpPr>
          <p:spPr>
            <a:xfrm>
              <a:off x="609600" y="1745155"/>
              <a:ext cx="4275830" cy="31578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055275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04800" y="2286000"/>
            <a:ext cx="7772400" cy="1470025"/>
          </a:xfrm>
        </p:spPr>
        <p:txBody>
          <a:bodyPr>
            <a:normAutofit fontScale="90000"/>
          </a:bodyPr>
          <a:lstStyle/>
          <a:p>
            <a:pPr algn="l"/>
            <a:r>
              <a:rPr lang="en-US" b="1" dirty="0" smtClean="0"/>
              <a:t>Effective Pre-Proposal Activities… </a:t>
            </a:r>
            <a:r>
              <a:rPr lang="en-US" dirty="0" smtClean="0"/>
              <a:t/>
            </a:r>
            <a:br>
              <a:rPr lang="en-US" dirty="0" smtClean="0"/>
            </a:br>
            <a:r>
              <a:rPr lang="en-US" dirty="0"/>
              <a:t/>
            </a:r>
            <a:br>
              <a:rPr lang="en-US" dirty="0"/>
            </a:br>
            <a:r>
              <a:rPr lang="en-US" sz="2700" i="1" dirty="0" smtClean="0"/>
              <a:t>Now that you have a </a:t>
            </a:r>
            <a:r>
              <a:rPr lang="en-US" sz="2700" b="1" i="1" dirty="0" smtClean="0"/>
              <a:t>fundable Idea</a:t>
            </a:r>
            <a:r>
              <a:rPr lang="en-US" sz="2700" i="1" dirty="0" smtClean="0"/>
              <a:t> and a </a:t>
            </a:r>
            <a:r>
              <a:rPr lang="en-US" sz="2700" b="1" i="1" dirty="0" smtClean="0"/>
              <a:t>strategic plan</a:t>
            </a:r>
            <a:r>
              <a:rPr lang="en-US" sz="2700" i="1" dirty="0" smtClean="0"/>
              <a:t>, you have developed a short list of </a:t>
            </a:r>
            <a:r>
              <a:rPr lang="en-US" sz="2700" b="1" i="1" dirty="0" smtClean="0"/>
              <a:t>potential funders</a:t>
            </a:r>
            <a:r>
              <a:rPr lang="en-US" sz="2700" i="1" dirty="0" smtClean="0"/>
              <a:t>, done a </a:t>
            </a:r>
            <a:r>
              <a:rPr lang="en-US" sz="2700" b="1" i="1" dirty="0" smtClean="0"/>
              <a:t>SWOT </a:t>
            </a:r>
            <a:r>
              <a:rPr lang="en-US" sz="2700" i="1" dirty="0" smtClean="0"/>
              <a:t>analysis (formally or informally), identified the opportunity(</a:t>
            </a:r>
            <a:r>
              <a:rPr lang="en-US" sz="2700" i="1" dirty="0" err="1" smtClean="0"/>
              <a:t>ies</a:t>
            </a:r>
            <a:r>
              <a:rPr lang="en-US" sz="2700" i="1" dirty="0" smtClean="0"/>
              <a:t>) to pursue, you need to take additional preparation steps</a:t>
            </a:r>
            <a:r>
              <a:rPr lang="en-US" sz="2700" dirty="0" smtClean="0"/>
              <a:t> </a:t>
            </a:r>
            <a:r>
              <a:rPr lang="en-US" sz="2700" b="1" i="1" dirty="0" smtClean="0"/>
              <a:t>before</a:t>
            </a:r>
            <a:r>
              <a:rPr lang="en-US" sz="2700" i="1" dirty="0" smtClean="0"/>
              <a:t> you start writing</a:t>
            </a:r>
            <a:endParaRPr lang="en-US" sz="2200" i="1" dirty="0"/>
          </a:p>
        </p:txBody>
      </p:sp>
    </p:spTree>
    <p:extLst>
      <p:ext uri="{BB962C8B-B14F-4D97-AF65-F5344CB8AC3E}">
        <p14:creationId xmlns:p14="http://schemas.microsoft.com/office/powerpoint/2010/main" val="15096543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Market Your Ideas… Think Like a Marketer</a:t>
            </a:r>
          </a:p>
        </p:txBody>
      </p:sp>
      <p:pic>
        <p:nvPicPr>
          <p:cNvPr id="5" name="Picture 2" descr="http://upload.wikimedia.org/wikipedia/commons/thumb/7/7a/Boeing_X-32B_Patuxent.jpg/300px-Boeing_X-32B_Patuxen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2895600"/>
            <a:ext cx="2247900" cy="13862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0.gstatic.com/images?q=tbn:ANd9GcRd-1tBBuFvTuEr8n0PdXn0B0nBrDSNZWcuh0HjGom6bEi6h92cl8TY8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3164" y="1870826"/>
            <a:ext cx="1471736" cy="118345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28571" y="4281806"/>
            <a:ext cx="2438400" cy="738664"/>
          </a:xfrm>
          <a:prstGeom prst="rect">
            <a:avLst/>
          </a:prstGeom>
          <a:noFill/>
        </p:spPr>
        <p:txBody>
          <a:bodyPr wrap="square" rtlCol="0">
            <a:spAutoFit/>
          </a:bodyPr>
          <a:lstStyle/>
          <a:p>
            <a:r>
              <a:rPr lang="en-US" sz="1400" b="1" i="1" dirty="0" smtClean="0"/>
              <a:t>Boeing’s UCAV, F-35 – the power of emotion in contract decisions </a:t>
            </a:r>
            <a:endParaRPr lang="en-US" sz="1400" b="1" i="1" dirty="0"/>
          </a:p>
        </p:txBody>
      </p:sp>
      <p:sp>
        <p:nvSpPr>
          <p:cNvPr id="4" name="Slide Number Placeholder 3"/>
          <p:cNvSpPr>
            <a:spLocks noGrp="1"/>
          </p:cNvSpPr>
          <p:nvPr>
            <p:ph type="sldNum" sz="quarter" idx="12"/>
          </p:nvPr>
        </p:nvSpPr>
        <p:spPr/>
        <p:txBody>
          <a:bodyPr/>
          <a:lstStyle/>
          <a:p>
            <a:fld id="{0609A8C3-0B35-46AA-97D6-5814D689151B}" type="slidenum">
              <a:rPr lang="en-US" smtClean="0"/>
              <a:t>18</a:t>
            </a:fld>
            <a:endParaRPr lang="en-US"/>
          </a:p>
        </p:txBody>
      </p:sp>
      <p:sp>
        <p:nvSpPr>
          <p:cNvPr id="10" name="Content Placeholder 2"/>
          <p:cNvSpPr txBox="1">
            <a:spLocks/>
          </p:cNvSpPr>
          <p:nvPr/>
        </p:nvSpPr>
        <p:spPr>
          <a:xfrm>
            <a:off x="381000" y="1295400"/>
            <a:ext cx="5562600" cy="45259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t>Always see things from the </a:t>
            </a:r>
            <a:r>
              <a:rPr lang="en-US" sz="2000" b="1" dirty="0" smtClean="0"/>
              <a:t>customer’s point of view</a:t>
            </a:r>
            <a:r>
              <a:rPr lang="en-US" sz="2000" dirty="0" smtClean="0"/>
              <a:t/>
            </a:r>
            <a:br>
              <a:rPr lang="en-US" sz="2000" dirty="0" smtClean="0"/>
            </a:br>
            <a:endParaRPr lang="en-US" sz="2000" dirty="0" smtClean="0"/>
          </a:p>
          <a:p>
            <a:r>
              <a:rPr lang="en-US" sz="2000" b="1" dirty="0" smtClean="0"/>
              <a:t>A proposal is not about you or your needs</a:t>
            </a:r>
            <a:r>
              <a:rPr lang="en-US" sz="2000" dirty="0" smtClean="0"/>
              <a:t>, it is about the funder’s needs… </a:t>
            </a:r>
            <a:r>
              <a:rPr lang="en-US" sz="2000" i="1" dirty="0" smtClean="0"/>
              <a:t>you’re project should make the funder successful</a:t>
            </a:r>
          </a:p>
          <a:p>
            <a:endParaRPr lang="en-US" sz="2000" dirty="0" smtClean="0"/>
          </a:p>
          <a:p>
            <a:r>
              <a:rPr lang="en-US" sz="2000" b="1" dirty="0" smtClean="0"/>
              <a:t>You want an emotional response </a:t>
            </a:r>
            <a:r>
              <a:rPr lang="en-US" sz="2000" dirty="0" smtClean="0"/>
              <a:t>to your ideas from your potential funders… </a:t>
            </a:r>
            <a:r>
              <a:rPr lang="en-US" sz="2000" i="1" dirty="0" smtClean="0"/>
              <a:t>excitement</a:t>
            </a:r>
            <a:r>
              <a:rPr lang="en-US" sz="2000" dirty="0" smtClean="0"/>
              <a:t>, </a:t>
            </a:r>
            <a:r>
              <a:rPr lang="en-US" sz="2000" i="1" dirty="0" smtClean="0"/>
              <a:t>keen interest, compelling,  “I’ve got to have it now” … not boredom, confusion, </a:t>
            </a:r>
            <a:r>
              <a:rPr lang="en-US" sz="2000" dirty="0" smtClean="0"/>
              <a:t>or</a:t>
            </a:r>
            <a:r>
              <a:rPr lang="en-US" sz="2000" i="1" dirty="0" smtClean="0"/>
              <a:t> even anger</a:t>
            </a:r>
          </a:p>
          <a:p>
            <a:pPr marL="0" indent="0">
              <a:buFont typeface="Arial" pitchFamily="34" charset="0"/>
              <a:buNone/>
            </a:pPr>
            <a:endParaRPr lang="en-US" sz="2000" i="1" dirty="0" smtClean="0"/>
          </a:p>
        </p:txBody>
      </p:sp>
      <p:sp>
        <p:nvSpPr>
          <p:cNvPr id="11" name="TextBox 10"/>
          <p:cNvSpPr txBox="1"/>
          <p:nvPr/>
        </p:nvSpPr>
        <p:spPr>
          <a:xfrm>
            <a:off x="566056" y="5410200"/>
            <a:ext cx="7815944" cy="769441"/>
          </a:xfrm>
          <a:prstGeom prst="rect">
            <a:avLst/>
          </a:prstGeom>
          <a:solidFill>
            <a:schemeClr val="bg1">
              <a:lumMod val="95000"/>
            </a:schemeClr>
          </a:solidFill>
          <a:ln>
            <a:noFill/>
          </a:ln>
        </p:spPr>
        <p:txBody>
          <a:bodyPr wrap="square" rtlCol="0">
            <a:spAutoFit/>
          </a:bodyPr>
          <a:lstStyle>
            <a:defPPr>
              <a:defRPr lang="en-US"/>
            </a:defPPr>
            <a:lvl1pPr>
              <a:defRPr sz="2200" b="1" i="1"/>
            </a:lvl1pPr>
          </a:lstStyle>
          <a:p>
            <a:r>
              <a:rPr lang="en-US" dirty="0"/>
              <a:t>Ultimately, funding decisions are emotional decisions… make sure your proposal generates positive emotions</a:t>
            </a:r>
          </a:p>
        </p:txBody>
      </p:sp>
    </p:spTree>
    <p:extLst>
      <p:ext uri="{BB962C8B-B14F-4D97-AF65-F5344CB8AC3E}">
        <p14:creationId xmlns:p14="http://schemas.microsoft.com/office/powerpoint/2010/main" val="3347846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1668"/>
            <a:ext cx="8229600" cy="1143000"/>
          </a:xfrm>
        </p:spPr>
        <p:txBody>
          <a:bodyPr>
            <a:normAutofit fontScale="90000"/>
          </a:bodyPr>
          <a:lstStyle/>
          <a:p>
            <a:r>
              <a:rPr lang="en-US" dirty="0" smtClean="0"/>
              <a:t>Even “Objective” Review Panels Respond Emotionally</a:t>
            </a:r>
            <a:endParaRPr lang="en-US" sz="4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7696200" cy="4525963"/>
          </a:xfrm>
        </p:spPr>
        <p:txBody>
          <a:bodyPr>
            <a:normAutofit fontScale="70000" lnSpcReduction="20000"/>
          </a:bodyPr>
          <a:lstStyle/>
          <a:p>
            <a:r>
              <a:rPr lang="en-US" dirty="0" smtClean="0">
                <a:cs typeface="Times New Roman" pitchFamily="18" charset="0"/>
              </a:rPr>
              <a:t>“The problem statement, </a:t>
            </a:r>
            <a:r>
              <a:rPr lang="en-US" b="1" dirty="0" smtClean="0">
                <a:cs typeface="Times New Roman" pitchFamily="18" charset="0"/>
              </a:rPr>
              <a:t>such as it is</a:t>
            </a:r>
            <a:r>
              <a:rPr lang="en-US" dirty="0" smtClean="0">
                <a:cs typeface="Times New Roman" pitchFamily="18" charset="0"/>
              </a:rPr>
              <a:t>, is too global, showing no relationship to reality with no potential solution being indicated or even possible.”</a:t>
            </a:r>
          </a:p>
          <a:p>
            <a:pPr marL="0" indent="0">
              <a:buNone/>
            </a:pPr>
            <a:endParaRPr lang="en-US" dirty="0" smtClean="0">
              <a:cs typeface="Times New Roman" pitchFamily="18" charset="0"/>
            </a:endParaRPr>
          </a:p>
          <a:p>
            <a:r>
              <a:rPr lang="en-US" dirty="0" smtClean="0">
                <a:cs typeface="Times New Roman" pitchFamily="18" charset="0"/>
              </a:rPr>
              <a:t>“This problem has been studied to death. I’m </a:t>
            </a:r>
            <a:r>
              <a:rPr lang="en-US" b="1" dirty="0" smtClean="0">
                <a:cs typeface="Times New Roman" pitchFamily="18" charset="0"/>
              </a:rPr>
              <a:t>surprised</a:t>
            </a:r>
            <a:r>
              <a:rPr lang="en-US" dirty="0" smtClean="0">
                <a:cs typeface="Times New Roman" pitchFamily="18" charset="0"/>
              </a:rPr>
              <a:t> the writer doesn’t know this.”</a:t>
            </a:r>
          </a:p>
          <a:p>
            <a:endParaRPr lang="en-US" dirty="0" smtClean="0">
              <a:cs typeface="Times New Roman" pitchFamily="18" charset="0"/>
            </a:endParaRPr>
          </a:p>
          <a:p>
            <a:r>
              <a:rPr lang="en-US" dirty="0" smtClean="0">
                <a:cs typeface="Times New Roman" pitchFamily="18" charset="0"/>
              </a:rPr>
              <a:t>“It is almost impossible to understand what the author wants to study or what the main theme is. The problem is </a:t>
            </a:r>
            <a:r>
              <a:rPr lang="en-US" b="1" dirty="0" smtClean="0">
                <a:cs typeface="Times New Roman" pitchFamily="18" charset="0"/>
              </a:rPr>
              <a:t>full of jargon and totally unclear as stated</a:t>
            </a:r>
            <a:r>
              <a:rPr lang="en-US" dirty="0" smtClean="0">
                <a:cs typeface="Times New Roman" pitchFamily="18" charset="0"/>
              </a:rPr>
              <a:t>.”</a:t>
            </a:r>
          </a:p>
          <a:p>
            <a:endParaRPr lang="en-US" dirty="0" smtClean="0">
              <a:cs typeface="Times New Roman" pitchFamily="18" charset="0"/>
            </a:endParaRPr>
          </a:p>
          <a:p>
            <a:r>
              <a:rPr lang="en-US" dirty="0" smtClean="0">
                <a:cs typeface="Times New Roman" pitchFamily="18" charset="0"/>
              </a:rPr>
              <a:t>“I cannot ascertain what approach the researcher will take in examining the problem as outlined.”</a:t>
            </a:r>
          </a:p>
          <a:p>
            <a:endParaRPr lang="en-US" dirty="0" smtClean="0">
              <a:cs typeface="Times New Roman" pitchFamily="18" charset="0"/>
            </a:endParaRPr>
          </a:p>
          <a:p>
            <a:r>
              <a:rPr lang="en-US" dirty="0" smtClean="0">
                <a:cs typeface="Times New Roman" pitchFamily="18" charset="0"/>
              </a:rPr>
              <a:t>“The writer has a </a:t>
            </a:r>
            <a:r>
              <a:rPr lang="en-US" b="1" dirty="0" smtClean="0">
                <a:cs typeface="Times New Roman" pitchFamily="18" charset="0"/>
              </a:rPr>
              <a:t>flair for the dramatic</a:t>
            </a:r>
            <a:r>
              <a:rPr lang="en-US" dirty="0" smtClean="0">
                <a:cs typeface="Times New Roman" pitchFamily="18" charset="0"/>
              </a:rPr>
              <a:t>. The world will not collapse if we do not fund a study of students’ daydreams.”</a:t>
            </a:r>
          </a:p>
          <a:p>
            <a:pPr marL="0" indent="0">
              <a:buNone/>
            </a:pPr>
            <a:endParaRPr lang="en-US" dirty="0">
              <a:cs typeface="Times New Roman" pitchFamily="18" charset="0"/>
            </a:endParaRPr>
          </a:p>
        </p:txBody>
      </p:sp>
      <p:sp>
        <p:nvSpPr>
          <p:cNvPr id="5" name="Rectangle 4"/>
          <p:cNvSpPr/>
          <p:nvPr/>
        </p:nvSpPr>
        <p:spPr>
          <a:xfrm>
            <a:off x="2305836" y="6019800"/>
            <a:ext cx="3332964" cy="307777"/>
          </a:xfrm>
          <a:prstGeom prst="rect">
            <a:avLst/>
          </a:prstGeom>
        </p:spPr>
        <p:txBody>
          <a:bodyPr wrap="none">
            <a:spAutoFit/>
          </a:bodyPr>
          <a:lstStyle/>
          <a:p>
            <a:r>
              <a:rPr lang="en-US" sz="1400" dirty="0">
                <a:latin typeface="Times New Roman" pitchFamily="18" charset="0"/>
                <a:cs typeface="Times New Roman" pitchFamily="18" charset="0"/>
              </a:rPr>
              <a:t>(Actual comments made by NIH reviewers)</a:t>
            </a:r>
          </a:p>
        </p:txBody>
      </p:sp>
      <p:sp>
        <p:nvSpPr>
          <p:cNvPr id="4" name="Slide Number Placeholder 3"/>
          <p:cNvSpPr>
            <a:spLocks noGrp="1"/>
          </p:cNvSpPr>
          <p:nvPr>
            <p:ph type="sldNum" sz="quarter" idx="12"/>
          </p:nvPr>
        </p:nvSpPr>
        <p:spPr/>
        <p:txBody>
          <a:bodyPr/>
          <a:lstStyle/>
          <a:p>
            <a:fld id="{0609A8C3-0B35-46AA-97D6-5814D689151B}" type="slidenum">
              <a:rPr lang="en-US" smtClean="0"/>
              <a:t>19</a:t>
            </a:fld>
            <a:endParaRPr lang="en-US"/>
          </a:p>
        </p:txBody>
      </p:sp>
    </p:spTree>
    <p:extLst>
      <p:ext uri="{BB962C8B-B14F-4D97-AF65-F5344CB8AC3E}">
        <p14:creationId xmlns:p14="http://schemas.microsoft.com/office/powerpoint/2010/main" val="12722604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Objectives</a:t>
            </a:r>
            <a:endParaRPr lang="en-US" dirty="0"/>
          </a:p>
        </p:txBody>
      </p:sp>
      <p:sp>
        <p:nvSpPr>
          <p:cNvPr id="3" name="Content Placeholder 2"/>
          <p:cNvSpPr>
            <a:spLocks noGrp="1"/>
          </p:cNvSpPr>
          <p:nvPr>
            <p:ph idx="1"/>
          </p:nvPr>
        </p:nvSpPr>
        <p:spPr/>
        <p:txBody>
          <a:bodyPr/>
          <a:lstStyle/>
          <a:p>
            <a:pPr marL="0" indent="0">
              <a:buNone/>
            </a:pPr>
            <a:r>
              <a:rPr lang="en-US" dirty="0" smtClean="0"/>
              <a:t>Discuss the most effective ways to develop grant proposals from the creation of an idea to the preparation and submittal of a proposal</a:t>
            </a:r>
          </a:p>
          <a:p>
            <a:pPr marL="0" indent="0">
              <a:buNone/>
            </a:pP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2</a:t>
            </a:fld>
            <a:endParaRPr lang="en-US"/>
          </a:p>
        </p:txBody>
      </p:sp>
    </p:spTree>
    <p:extLst>
      <p:ext uri="{BB962C8B-B14F-4D97-AF65-F5344CB8AC3E}">
        <p14:creationId xmlns:p14="http://schemas.microsoft.com/office/powerpoint/2010/main" val="27871010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Can Industry Teach About Effective Pre-Proposal Activities?</a:t>
            </a:r>
            <a:endParaRPr lang="en-US" sz="2200" i="1" dirty="0"/>
          </a:p>
        </p:txBody>
      </p:sp>
      <p:sp>
        <p:nvSpPr>
          <p:cNvPr id="8" name="TextBox 7"/>
          <p:cNvSpPr txBox="1"/>
          <p:nvPr/>
        </p:nvSpPr>
        <p:spPr>
          <a:xfrm>
            <a:off x="457200" y="1904253"/>
            <a:ext cx="8001000" cy="4708981"/>
          </a:xfrm>
          <a:prstGeom prst="rect">
            <a:avLst/>
          </a:prstGeom>
          <a:noFill/>
        </p:spPr>
        <p:txBody>
          <a:bodyPr wrap="square" rtlCol="0">
            <a:spAutoFit/>
          </a:bodyPr>
          <a:lstStyle/>
          <a:p>
            <a:pPr marL="285750" indent="-285750" fontAlgn="t">
              <a:buFont typeface="Arial" pitchFamily="34" charset="0"/>
              <a:buChar char="•"/>
            </a:pPr>
            <a:r>
              <a:rPr lang="en-US" sz="2000" b="1" dirty="0" smtClean="0"/>
              <a:t>Long </a:t>
            </a:r>
            <a:r>
              <a:rPr lang="en-US" sz="2000" b="1" dirty="0"/>
              <a:t>term </a:t>
            </a:r>
            <a:r>
              <a:rPr lang="en-US" sz="2000" b="1" dirty="0" smtClean="0"/>
              <a:t>planning </a:t>
            </a:r>
            <a:endParaRPr lang="en-US" sz="2000" dirty="0" smtClean="0"/>
          </a:p>
          <a:p>
            <a:pPr marL="800100" lvl="1" indent="-342900" fontAlgn="t">
              <a:buFont typeface="Calibri" panose="020F0502020204030204" pitchFamily="34" charset="0"/>
              <a:buChar char="–"/>
            </a:pPr>
            <a:r>
              <a:rPr lang="en-US" sz="2000" dirty="0" smtClean="0"/>
              <a:t>Includes lots of customer contact and </a:t>
            </a:r>
            <a:r>
              <a:rPr lang="en-US" sz="2000" i="1" dirty="0" smtClean="0"/>
              <a:t>marketing, marketing, marketing</a:t>
            </a:r>
          </a:p>
          <a:p>
            <a:pPr marL="800100" lvl="1" indent="-342900" fontAlgn="t">
              <a:buFont typeface="Calibri" panose="020F0502020204030204" pitchFamily="34" charset="0"/>
              <a:buChar char="–"/>
            </a:pPr>
            <a:r>
              <a:rPr lang="en-US" sz="2000" dirty="0" smtClean="0"/>
              <a:t>Create and execute real plans (technical, management, campaign)</a:t>
            </a:r>
            <a:br>
              <a:rPr lang="en-US" sz="2000" dirty="0" smtClean="0"/>
            </a:br>
            <a:endParaRPr lang="en-US" sz="2000" dirty="0" smtClean="0"/>
          </a:p>
          <a:p>
            <a:pPr marL="285750" indent="-285750" fontAlgn="t">
              <a:buFont typeface="Arial" pitchFamily="34" charset="0"/>
              <a:buChar char="•"/>
            </a:pPr>
            <a:r>
              <a:rPr lang="en-US" sz="2000" b="1" dirty="0" smtClean="0"/>
              <a:t>Know about upcoming </a:t>
            </a:r>
            <a:r>
              <a:rPr lang="en-US" sz="2000" b="1" dirty="0"/>
              <a:t>funding </a:t>
            </a:r>
            <a:r>
              <a:rPr lang="en-US" sz="2000" dirty="0"/>
              <a:t>opportunities </a:t>
            </a:r>
            <a:r>
              <a:rPr lang="en-US" sz="2000" dirty="0" smtClean="0"/>
              <a:t>and funder objectives as </a:t>
            </a:r>
            <a:r>
              <a:rPr lang="en-US" sz="2000" dirty="0"/>
              <a:t>they are being developed </a:t>
            </a:r>
            <a:r>
              <a:rPr lang="en-US" sz="2000" dirty="0" smtClean="0"/>
              <a:t>… </a:t>
            </a:r>
            <a:r>
              <a:rPr lang="en-US" sz="2000" i="1" dirty="0" smtClean="0"/>
              <a:t>can you shape the funders thinking, shape the RFP</a:t>
            </a:r>
            <a:r>
              <a:rPr lang="en-US" sz="2000" dirty="0" smtClean="0"/>
              <a:t>?</a:t>
            </a:r>
          </a:p>
          <a:p>
            <a:pPr marL="285750" indent="-285750" fontAlgn="t">
              <a:buFont typeface="Arial" pitchFamily="34" charset="0"/>
              <a:buChar char="•"/>
            </a:pPr>
            <a:endParaRPr lang="en-US" sz="2000" dirty="0" smtClean="0"/>
          </a:p>
          <a:p>
            <a:pPr lvl="1" fontAlgn="t"/>
            <a:r>
              <a:rPr lang="en-US" sz="2000" dirty="0" smtClean="0"/>
              <a:t>Example</a:t>
            </a:r>
            <a:endParaRPr lang="en-US" sz="2000" dirty="0"/>
          </a:p>
          <a:p>
            <a:pPr fontAlgn="t"/>
            <a:endParaRPr lang="en-US" sz="2000" dirty="0"/>
          </a:p>
          <a:p>
            <a:pPr marL="285750" indent="-285750" fontAlgn="t">
              <a:buFont typeface="Arial" pitchFamily="34" charset="0"/>
              <a:buChar char="•"/>
            </a:pPr>
            <a:r>
              <a:rPr lang="en-US" sz="2000" b="1" dirty="0" smtClean="0"/>
              <a:t>Create a win strategy </a:t>
            </a:r>
            <a:r>
              <a:rPr lang="en-US" sz="2000" dirty="0" smtClean="0"/>
              <a:t>that can include SWOT analyses,  </a:t>
            </a:r>
            <a:r>
              <a:rPr lang="en-US" sz="2000" dirty="0" err="1" smtClean="0"/>
              <a:t>P</a:t>
            </a:r>
            <a:r>
              <a:rPr lang="en-US" sz="2000" baseline="-50000" dirty="0" err="1" smtClean="0"/>
              <a:t>win</a:t>
            </a:r>
            <a:r>
              <a:rPr lang="en-US" sz="2000" dirty="0" smtClean="0"/>
              <a:t> calculations</a:t>
            </a:r>
          </a:p>
          <a:p>
            <a:pPr marL="285750" indent="-285750" fontAlgn="t">
              <a:buFont typeface="Arial" pitchFamily="34" charset="0"/>
              <a:buChar char="•"/>
            </a:pPr>
            <a:endParaRPr lang="en-US" sz="2000" dirty="0"/>
          </a:p>
          <a:p>
            <a:pPr marL="285750" indent="-285750" fontAlgn="t">
              <a:buFont typeface="Arial" pitchFamily="34" charset="0"/>
              <a:buChar char="•"/>
            </a:pPr>
            <a:r>
              <a:rPr lang="en-US" sz="2000" b="1" dirty="0" smtClean="0"/>
              <a:t>Identify </a:t>
            </a:r>
            <a:r>
              <a:rPr lang="en-US" sz="2000" b="1" dirty="0"/>
              <a:t>proposal </a:t>
            </a:r>
            <a:r>
              <a:rPr lang="en-US" sz="2000" b="1" dirty="0" smtClean="0"/>
              <a:t>resources </a:t>
            </a:r>
            <a:r>
              <a:rPr lang="en-US" sz="2000" dirty="0" smtClean="0"/>
              <a:t>well in advance of proposal writing </a:t>
            </a:r>
            <a:endParaRPr lang="en-US" sz="2000" dirty="0"/>
          </a:p>
          <a:p>
            <a:endParaRPr lang="en-US" sz="2000" dirty="0"/>
          </a:p>
        </p:txBody>
      </p:sp>
      <p:grpSp>
        <p:nvGrpSpPr>
          <p:cNvPr id="9" name="Group 8"/>
          <p:cNvGrpSpPr/>
          <p:nvPr/>
        </p:nvGrpSpPr>
        <p:grpSpPr>
          <a:xfrm>
            <a:off x="2240279" y="4217465"/>
            <a:ext cx="2217421" cy="544830"/>
            <a:chOff x="2514601" y="4201885"/>
            <a:chExt cx="3167744" cy="778329"/>
          </a:xfrm>
        </p:grpSpPr>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3018" t="15512" r="49373" b="74220"/>
            <a:stretch/>
          </p:blipFill>
          <p:spPr bwMode="auto">
            <a:xfrm>
              <a:off x="3287487" y="4340677"/>
              <a:ext cx="2394858" cy="500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108" t="15290" r="76982" b="68751"/>
            <a:stretch/>
          </p:blipFill>
          <p:spPr bwMode="auto">
            <a:xfrm>
              <a:off x="2514601" y="4201885"/>
              <a:ext cx="772886" cy="778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 name="Slide Number Placeholder 2"/>
          <p:cNvSpPr>
            <a:spLocks noGrp="1"/>
          </p:cNvSpPr>
          <p:nvPr>
            <p:ph type="sldNum" sz="quarter" idx="12"/>
          </p:nvPr>
        </p:nvSpPr>
        <p:spPr/>
        <p:txBody>
          <a:bodyPr/>
          <a:lstStyle/>
          <a:p>
            <a:fld id="{0609A8C3-0B35-46AA-97D6-5814D689151B}" type="slidenum">
              <a:rPr lang="en-US" smtClean="0"/>
              <a:t>20</a:t>
            </a:fld>
            <a:endParaRPr lang="en-US"/>
          </a:p>
        </p:txBody>
      </p:sp>
      <p:sp>
        <p:nvSpPr>
          <p:cNvPr id="12" name="Rectangle 11"/>
          <p:cNvSpPr/>
          <p:nvPr/>
        </p:nvSpPr>
        <p:spPr>
          <a:xfrm>
            <a:off x="152400" y="1196367"/>
            <a:ext cx="8458200" cy="707886"/>
          </a:xfrm>
          <a:prstGeom prst="rect">
            <a:avLst/>
          </a:prstGeom>
        </p:spPr>
        <p:txBody>
          <a:bodyPr wrap="square">
            <a:spAutoFit/>
          </a:bodyPr>
          <a:lstStyle/>
          <a:p>
            <a:pPr lvl="0">
              <a:spcBef>
                <a:spcPct val="0"/>
              </a:spcBef>
            </a:pPr>
            <a:r>
              <a:rPr lang="en-US" sz="2000" i="1" dirty="0" smtClean="0">
                <a:solidFill>
                  <a:prstClr val="black"/>
                </a:solidFill>
              </a:rPr>
              <a:t>Use principles from a Business Acquisition Plan (BAP) as part of your pre-proposal activities. Highlights of a BAP include</a:t>
            </a:r>
            <a:endParaRPr lang="en-US" sz="2000" i="1" dirty="0">
              <a:solidFill>
                <a:prstClr val="black"/>
              </a:solidFill>
            </a:endParaRPr>
          </a:p>
        </p:txBody>
      </p:sp>
    </p:spTree>
    <p:extLst>
      <p:ext uri="{BB962C8B-B14F-4D97-AF65-F5344CB8AC3E}">
        <p14:creationId xmlns:p14="http://schemas.microsoft.com/office/powerpoint/2010/main" val="3611373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 of a Business Acquisition Plan </a:t>
            </a:r>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21</a:t>
            </a:fld>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7980" y="1828800"/>
            <a:ext cx="6103620" cy="4039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oup 7"/>
          <p:cNvGrpSpPr/>
          <p:nvPr/>
        </p:nvGrpSpPr>
        <p:grpSpPr>
          <a:xfrm>
            <a:off x="1143000" y="2286762"/>
            <a:ext cx="338554" cy="3048000"/>
            <a:chOff x="1702421" y="1905000"/>
            <a:chExt cx="338554" cy="3505200"/>
          </a:xfrm>
        </p:grpSpPr>
        <p:cxnSp>
          <p:nvCxnSpPr>
            <p:cNvPr id="9" name="Straight Arrow Connector 8"/>
            <p:cNvCxnSpPr/>
            <p:nvPr/>
          </p:nvCxnSpPr>
          <p:spPr>
            <a:xfrm>
              <a:off x="1903965" y="1905000"/>
              <a:ext cx="0" cy="3505200"/>
            </a:xfrm>
            <a:prstGeom prst="straightConnector1">
              <a:avLst/>
            </a:prstGeom>
            <a:ln w="5715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16200000">
              <a:off x="551490" y="3463513"/>
              <a:ext cx="2640416" cy="338554"/>
            </a:xfrm>
            <a:prstGeom prst="rect">
              <a:avLst/>
            </a:prstGeom>
            <a:solidFill>
              <a:schemeClr val="bg1"/>
            </a:solidFill>
          </p:spPr>
          <p:txBody>
            <a:bodyPr wrap="square" rtlCol="0">
              <a:spAutoFit/>
            </a:bodyPr>
            <a:lstStyle/>
            <a:p>
              <a:r>
                <a:rPr lang="en-US" sz="1600" dirty="0" smtClean="0"/>
                <a:t>One year or even longer</a:t>
              </a:r>
              <a:endParaRPr lang="en-US" sz="1600" dirty="0"/>
            </a:p>
          </p:txBody>
        </p:sp>
      </p:grpSp>
      <p:sp>
        <p:nvSpPr>
          <p:cNvPr id="7" name="Rectangle 6"/>
          <p:cNvSpPr/>
          <p:nvPr/>
        </p:nvSpPr>
        <p:spPr>
          <a:xfrm>
            <a:off x="833120" y="1094958"/>
            <a:ext cx="7673340" cy="707886"/>
          </a:xfrm>
          <a:prstGeom prst="rect">
            <a:avLst/>
          </a:prstGeom>
        </p:spPr>
        <p:txBody>
          <a:bodyPr wrap="square">
            <a:spAutoFit/>
          </a:bodyPr>
          <a:lstStyle/>
          <a:p>
            <a:r>
              <a:rPr lang="en-US" sz="2000" i="1" dirty="0" smtClean="0"/>
              <a:t>This </a:t>
            </a:r>
            <a:r>
              <a:rPr lang="en-US" sz="2000" i="1" dirty="0"/>
              <a:t>BAP </a:t>
            </a:r>
            <a:r>
              <a:rPr lang="en-US" sz="2000" i="1" dirty="0" smtClean="0"/>
              <a:t>is </a:t>
            </a:r>
            <a:r>
              <a:rPr lang="en-US" sz="2000" i="1" dirty="0"/>
              <a:t>similar to one  a large Aerospace company uses to secure R&amp;D funding for small to large </a:t>
            </a:r>
            <a:r>
              <a:rPr lang="en-US" sz="2000" i="1" dirty="0" smtClean="0"/>
              <a:t>projects</a:t>
            </a:r>
            <a:endParaRPr lang="en-US" sz="2000" i="1" dirty="0"/>
          </a:p>
        </p:txBody>
      </p:sp>
      <p:sp>
        <p:nvSpPr>
          <p:cNvPr id="12" name="TextBox 11"/>
          <p:cNvSpPr txBox="1"/>
          <p:nvPr/>
        </p:nvSpPr>
        <p:spPr>
          <a:xfrm>
            <a:off x="914400" y="6019800"/>
            <a:ext cx="7239000" cy="461665"/>
          </a:xfrm>
          <a:prstGeom prst="rect">
            <a:avLst/>
          </a:prstGeom>
          <a:solidFill>
            <a:schemeClr val="bg1">
              <a:lumMod val="95000"/>
            </a:schemeClr>
          </a:solidFill>
          <a:ln>
            <a:solidFill>
              <a:schemeClr val="bg2"/>
            </a:solidFill>
          </a:ln>
        </p:spPr>
        <p:txBody>
          <a:bodyPr wrap="square" rtlCol="0">
            <a:spAutoFit/>
          </a:bodyPr>
          <a:lstStyle>
            <a:defPPr>
              <a:defRPr lang="en-US"/>
            </a:defPPr>
            <a:lvl1pPr>
              <a:defRPr sz="2200" b="1" i="1"/>
            </a:lvl1pPr>
          </a:lstStyle>
          <a:p>
            <a:r>
              <a:rPr lang="en-US" sz="2400" dirty="0"/>
              <a:t>Modify a “BAP” to create a “Research Acquisition Plan”</a:t>
            </a:r>
          </a:p>
        </p:txBody>
      </p:sp>
    </p:spTree>
    <p:extLst>
      <p:ext uri="{BB962C8B-B14F-4D97-AF65-F5344CB8AC3E}">
        <p14:creationId xmlns:p14="http://schemas.microsoft.com/office/powerpoint/2010/main" val="32746786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Business </a:t>
            </a:r>
            <a:r>
              <a:rPr lang="en-US" dirty="0"/>
              <a:t>Acquisition </a:t>
            </a:r>
            <a:r>
              <a:rPr lang="en-US" dirty="0" smtClean="0"/>
              <a:t>Plan Details (1/3)</a:t>
            </a:r>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22</a:t>
            </a:fld>
            <a:endParaRPr lang="en-US"/>
          </a:p>
        </p:txBody>
      </p:sp>
      <p:sp>
        <p:nvSpPr>
          <p:cNvPr id="4" name="Rectangle 3"/>
          <p:cNvSpPr/>
          <p:nvPr/>
        </p:nvSpPr>
        <p:spPr>
          <a:xfrm>
            <a:off x="304800" y="1447799"/>
            <a:ext cx="5257800" cy="4585871"/>
          </a:xfrm>
          <a:prstGeom prst="rect">
            <a:avLst/>
          </a:prstGeom>
          <a:solidFill>
            <a:schemeClr val="bg1">
              <a:lumMod val="95000"/>
            </a:schemeClr>
          </a:solidFill>
          <a:ln>
            <a:solidFill>
              <a:schemeClr val="tx1"/>
            </a:solidFill>
          </a:ln>
        </p:spPr>
        <p:txBody>
          <a:bodyPr wrap="square">
            <a:spAutoFit/>
          </a:bodyPr>
          <a:lstStyle/>
          <a:p>
            <a:pPr marL="285750" indent="-285750">
              <a:buFont typeface="Arial" panose="020B0604020202020204" pitchFamily="34" charset="0"/>
              <a:buChar char="•"/>
            </a:pPr>
            <a:r>
              <a:rPr lang="en-US" b="1" dirty="0">
                <a:ea typeface="Calibri"/>
                <a:cs typeface="Times New Roman"/>
              </a:rPr>
              <a:t>Long Term </a:t>
            </a:r>
            <a:r>
              <a:rPr lang="en-US" b="1" dirty="0" smtClean="0">
                <a:ea typeface="Calibri"/>
                <a:cs typeface="Times New Roman"/>
              </a:rPr>
              <a:t>Positioning Phase </a:t>
            </a:r>
          </a:p>
          <a:p>
            <a:pPr marL="742950" lvl="1" indent="-285750">
              <a:buFont typeface="Courier New" panose="02070309020205020404" pitchFamily="49" charset="0"/>
              <a:buChar char="o"/>
            </a:pPr>
            <a:r>
              <a:rPr lang="en-US" sz="1600" dirty="0" smtClean="0">
                <a:ea typeface="Calibri"/>
                <a:cs typeface="Times New Roman"/>
              </a:rPr>
              <a:t>Ideally, starts year(s) before an RFP is released</a:t>
            </a:r>
          </a:p>
          <a:p>
            <a:pPr marL="742950" lvl="1" indent="-285750">
              <a:buFont typeface="Courier New" panose="02070309020205020404" pitchFamily="49" charset="0"/>
              <a:buChar char="o"/>
            </a:pPr>
            <a:r>
              <a:rPr lang="en-US" sz="1600" dirty="0" smtClean="0">
                <a:ea typeface="Calibri"/>
                <a:cs typeface="Times New Roman"/>
              </a:rPr>
              <a:t>Develop Contacts  -  </a:t>
            </a:r>
            <a:r>
              <a:rPr lang="en-US" sz="1600" dirty="0">
                <a:ea typeface="Calibri"/>
                <a:cs typeface="Times New Roman"/>
              </a:rPr>
              <a:t>customers, teammates, competitors, </a:t>
            </a:r>
            <a:r>
              <a:rPr lang="en-US" sz="1600" dirty="0" smtClean="0">
                <a:ea typeface="Calibri"/>
                <a:cs typeface="Times New Roman"/>
              </a:rPr>
              <a:t>suppliers</a:t>
            </a:r>
          </a:p>
          <a:p>
            <a:pPr marL="742950" lvl="1" indent="-285750">
              <a:buFont typeface="Courier New" panose="02070309020205020404" pitchFamily="49" charset="0"/>
              <a:buChar char="o"/>
            </a:pPr>
            <a:r>
              <a:rPr lang="en-US" sz="1600" dirty="0" smtClean="0">
                <a:ea typeface="Calibri"/>
                <a:cs typeface="Times New Roman"/>
              </a:rPr>
              <a:t>Develop/Execute </a:t>
            </a:r>
            <a:r>
              <a:rPr lang="en-US" sz="1600" dirty="0">
                <a:ea typeface="Calibri"/>
                <a:cs typeface="Times New Roman"/>
              </a:rPr>
              <a:t>Action Plans -  technology, business, </a:t>
            </a:r>
            <a:r>
              <a:rPr lang="en-US" sz="1600" dirty="0" smtClean="0">
                <a:ea typeface="Calibri"/>
                <a:cs typeface="Times New Roman"/>
              </a:rPr>
              <a:t>campaign</a:t>
            </a:r>
            <a:br>
              <a:rPr lang="en-US" sz="1600" dirty="0" smtClean="0">
                <a:ea typeface="Calibri"/>
                <a:cs typeface="Times New Roman"/>
              </a:rPr>
            </a:br>
            <a:r>
              <a:rPr lang="en-US" sz="1600" dirty="0" smtClean="0">
                <a:ea typeface="Calibri"/>
                <a:cs typeface="Times New Roman"/>
              </a:rPr>
              <a:t> </a:t>
            </a:r>
          </a:p>
          <a:p>
            <a:pPr marL="285750" indent="-285750">
              <a:buFont typeface="Arial" panose="020B0604020202020204" pitchFamily="34" charset="0"/>
              <a:buChar char="•"/>
            </a:pPr>
            <a:r>
              <a:rPr lang="en-US" b="1" dirty="0">
                <a:ea typeface="Calibri"/>
                <a:cs typeface="Times New Roman"/>
              </a:rPr>
              <a:t>Opportunity </a:t>
            </a:r>
            <a:r>
              <a:rPr lang="en-US" b="1" dirty="0" smtClean="0">
                <a:ea typeface="Calibri"/>
                <a:cs typeface="Times New Roman"/>
              </a:rPr>
              <a:t>Assessment Phase</a:t>
            </a:r>
          </a:p>
          <a:p>
            <a:pPr marL="800100" lvl="1" indent="-342900">
              <a:buFont typeface="Courier New" panose="02070309020205020404" pitchFamily="49" charset="0"/>
              <a:buChar char="o"/>
            </a:pPr>
            <a:r>
              <a:rPr lang="en-US" dirty="0" smtClean="0">
                <a:ea typeface="Calibri"/>
                <a:cs typeface="Times New Roman"/>
              </a:rPr>
              <a:t>Customer is </a:t>
            </a:r>
            <a:r>
              <a:rPr lang="en-US" dirty="0">
                <a:ea typeface="Calibri"/>
                <a:cs typeface="Times New Roman"/>
              </a:rPr>
              <a:t>making funding decisions </a:t>
            </a:r>
            <a:endParaRPr lang="en-US" dirty="0" smtClean="0">
              <a:ea typeface="Calibri"/>
              <a:cs typeface="Times New Roman"/>
            </a:endParaRPr>
          </a:p>
          <a:p>
            <a:pPr marL="1257300" lvl="2" indent="-342900">
              <a:buFont typeface="Calibri" panose="020F0502020204030204" pitchFamily="34" charset="0"/>
              <a:buChar char="–"/>
            </a:pPr>
            <a:r>
              <a:rPr lang="en-US" dirty="0" smtClean="0">
                <a:ea typeface="Calibri"/>
                <a:cs typeface="Times New Roman"/>
              </a:rPr>
              <a:t>Understand </a:t>
            </a:r>
            <a:r>
              <a:rPr lang="en-US" dirty="0">
                <a:ea typeface="Calibri"/>
                <a:cs typeface="Times New Roman"/>
              </a:rPr>
              <a:t>customer issues and </a:t>
            </a:r>
            <a:r>
              <a:rPr lang="en-US" dirty="0" smtClean="0">
                <a:ea typeface="Calibri"/>
                <a:cs typeface="Times New Roman"/>
              </a:rPr>
              <a:t>motivations</a:t>
            </a:r>
          </a:p>
          <a:p>
            <a:pPr marL="800100" lvl="1" indent="-342900">
              <a:buFont typeface="Courier New" panose="02070309020205020404" pitchFamily="49" charset="0"/>
              <a:buChar char="o"/>
            </a:pPr>
            <a:r>
              <a:rPr lang="en-US" dirty="0" smtClean="0">
                <a:ea typeface="Calibri"/>
                <a:cs typeface="Times New Roman"/>
              </a:rPr>
              <a:t>Assess the opportunity </a:t>
            </a:r>
          </a:p>
          <a:p>
            <a:pPr marL="1257300" lvl="2" indent="-342900">
              <a:buFont typeface="Calibri" panose="020F0502020204030204" pitchFamily="34" charset="0"/>
              <a:buChar char="–"/>
            </a:pPr>
            <a:r>
              <a:rPr lang="en-US" dirty="0" smtClean="0">
                <a:ea typeface="Calibri"/>
                <a:cs typeface="Times New Roman"/>
              </a:rPr>
              <a:t>Does it fit </a:t>
            </a:r>
            <a:r>
              <a:rPr lang="en-US" dirty="0">
                <a:ea typeface="Calibri"/>
                <a:cs typeface="Times New Roman"/>
              </a:rPr>
              <a:t>with business plans, competencies, </a:t>
            </a:r>
            <a:r>
              <a:rPr lang="en-US" dirty="0" smtClean="0">
                <a:ea typeface="Calibri"/>
                <a:cs typeface="Times New Roman"/>
              </a:rPr>
              <a:t>pursuit resources?</a:t>
            </a:r>
          </a:p>
          <a:p>
            <a:pPr marL="1257300" lvl="2" indent="-342900">
              <a:buFont typeface="Calibri" panose="020F0502020204030204" pitchFamily="34" charset="0"/>
              <a:buChar char="–"/>
            </a:pPr>
            <a:r>
              <a:rPr lang="en-US" dirty="0" smtClean="0">
                <a:ea typeface="Calibri"/>
                <a:cs typeface="Times New Roman"/>
              </a:rPr>
              <a:t>Are there sufficient resources and commitment to displace an  incumbent?</a:t>
            </a:r>
            <a:endParaRPr lang="en-US" sz="1600" dirty="0" smtClean="0">
              <a:ea typeface="Calibri"/>
              <a:cs typeface="Times New Roman"/>
            </a:endParaRPr>
          </a:p>
          <a:p>
            <a:r>
              <a:rPr lang="en-US" sz="1600" dirty="0" smtClean="0">
                <a:ea typeface="Calibri"/>
                <a:cs typeface="Times New Roman"/>
              </a:rPr>
              <a:t> </a:t>
            </a:r>
            <a:endParaRPr lang="en-US" sz="1600" dirty="0">
              <a:ea typeface="Calibri"/>
              <a:cs typeface="Times New Roman"/>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2286000"/>
            <a:ext cx="3169920" cy="233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Arrow Connector 11"/>
          <p:cNvCxnSpPr/>
          <p:nvPr/>
        </p:nvCxnSpPr>
        <p:spPr>
          <a:xfrm flipH="1">
            <a:off x="5562600" y="2667000"/>
            <a:ext cx="228600" cy="0"/>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flipH="1">
            <a:off x="5575300" y="3048000"/>
            <a:ext cx="228600" cy="0"/>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34557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Business Acquisition Plan </a:t>
            </a:r>
            <a:r>
              <a:rPr lang="en-US" dirty="0" smtClean="0"/>
              <a:t>Details (</a:t>
            </a:r>
            <a:r>
              <a:rPr lang="en-US" dirty="0"/>
              <a:t>2/3</a:t>
            </a:r>
            <a:r>
              <a:rPr lang="en-US" dirty="0" smtClean="0"/>
              <a:t>)</a:t>
            </a:r>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23</a:t>
            </a:fld>
            <a:endParaRPr lang="en-US"/>
          </a:p>
        </p:txBody>
      </p:sp>
      <p:sp>
        <p:nvSpPr>
          <p:cNvPr id="4" name="Rectangle 3"/>
          <p:cNvSpPr/>
          <p:nvPr/>
        </p:nvSpPr>
        <p:spPr>
          <a:xfrm>
            <a:off x="381000" y="1435100"/>
            <a:ext cx="5029200" cy="4708981"/>
          </a:xfrm>
          <a:prstGeom prst="rect">
            <a:avLst/>
          </a:prstGeom>
          <a:solidFill>
            <a:schemeClr val="bg1">
              <a:lumMod val="95000"/>
            </a:schemeClr>
          </a:solidFill>
          <a:ln>
            <a:solidFill>
              <a:schemeClr val="tx1"/>
            </a:solidFill>
          </a:ln>
        </p:spPr>
        <p:txBody>
          <a:bodyPr wrap="square">
            <a:spAutoFit/>
          </a:bodyPr>
          <a:lstStyle/>
          <a:p>
            <a:pPr marL="285750" indent="-285750">
              <a:buFont typeface="Arial" panose="020B0604020202020204" pitchFamily="34" charset="0"/>
              <a:buChar char="•"/>
            </a:pPr>
            <a:r>
              <a:rPr lang="en-US" sz="2000" b="1" dirty="0" smtClean="0">
                <a:ea typeface="Calibri"/>
                <a:cs typeface="Times New Roman"/>
              </a:rPr>
              <a:t>Opportunity Pursuit Phase</a:t>
            </a:r>
            <a:endParaRPr lang="en-US" sz="2000" b="1" dirty="0">
              <a:ea typeface="Calibri"/>
              <a:cs typeface="Times New Roman"/>
            </a:endParaRPr>
          </a:p>
          <a:p>
            <a:pPr marL="800100" lvl="1" indent="-342900">
              <a:buFont typeface="Courier New" panose="02070309020205020404" pitchFamily="49" charset="0"/>
              <a:buChar char="o"/>
            </a:pPr>
            <a:r>
              <a:rPr lang="en-US" sz="2000" dirty="0" smtClean="0">
                <a:ea typeface="Calibri"/>
                <a:cs typeface="Times New Roman"/>
              </a:rPr>
              <a:t>Customer </a:t>
            </a:r>
            <a:r>
              <a:rPr lang="en-US" sz="2000" dirty="0">
                <a:ea typeface="Calibri"/>
                <a:cs typeface="Times New Roman"/>
              </a:rPr>
              <a:t>open to suggestions</a:t>
            </a:r>
            <a:r>
              <a:rPr lang="en-US" sz="2000" b="1" dirty="0">
                <a:ea typeface="Calibri"/>
                <a:cs typeface="Times New Roman"/>
              </a:rPr>
              <a:t> </a:t>
            </a:r>
            <a:r>
              <a:rPr lang="en-US" sz="2000" dirty="0">
                <a:ea typeface="Calibri"/>
                <a:cs typeface="Times New Roman"/>
              </a:rPr>
              <a:t>- influence RFP for greater competitive </a:t>
            </a:r>
            <a:r>
              <a:rPr lang="en-US" sz="2000" dirty="0" smtClean="0">
                <a:ea typeface="Calibri"/>
                <a:cs typeface="Times New Roman"/>
              </a:rPr>
              <a:t>advantage</a:t>
            </a:r>
          </a:p>
          <a:p>
            <a:pPr marL="800100" lvl="1" indent="-342900">
              <a:buFont typeface="Courier New" panose="02070309020205020404" pitchFamily="49" charset="0"/>
              <a:buChar char="o"/>
            </a:pPr>
            <a:r>
              <a:rPr lang="en-US" sz="2000" dirty="0" smtClean="0">
                <a:ea typeface="Calibri"/>
                <a:cs typeface="Times New Roman"/>
              </a:rPr>
              <a:t>Develop a win strategy  </a:t>
            </a:r>
          </a:p>
          <a:p>
            <a:pPr marL="800100" lvl="1" indent="-342900">
              <a:buFont typeface="Courier New" panose="02070309020205020404" pitchFamily="49" charset="0"/>
              <a:buChar char="o"/>
            </a:pPr>
            <a:r>
              <a:rPr lang="en-US" sz="2000" dirty="0" smtClean="0">
                <a:ea typeface="Calibri"/>
                <a:cs typeface="Times New Roman"/>
              </a:rPr>
              <a:t>Do </a:t>
            </a:r>
            <a:r>
              <a:rPr lang="en-US" sz="2000" b="1" dirty="0" smtClean="0">
                <a:ea typeface="Calibri"/>
                <a:cs typeface="Times New Roman"/>
              </a:rPr>
              <a:t>SWOT</a:t>
            </a:r>
            <a:r>
              <a:rPr lang="en-US" sz="2000" dirty="0" smtClean="0">
                <a:ea typeface="Calibri"/>
                <a:cs typeface="Times New Roman"/>
              </a:rPr>
              <a:t> analyses</a:t>
            </a:r>
          </a:p>
          <a:p>
            <a:pPr marL="800100" lvl="1" indent="-342900">
              <a:buFont typeface="Courier New" panose="02070309020205020404" pitchFamily="49" charset="0"/>
              <a:buChar char="o"/>
            </a:pPr>
            <a:r>
              <a:rPr lang="en-US" sz="2000" dirty="0" smtClean="0">
                <a:ea typeface="Calibri"/>
                <a:cs typeface="Times New Roman"/>
              </a:rPr>
              <a:t>Calculate a </a:t>
            </a:r>
            <a:r>
              <a:rPr lang="en-US" sz="2000" b="1" dirty="0" err="1"/>
              <a:t>P</a:t>
            </a:r>
            <a:r>
              <a:rPr lang="en-US" sz="2000" b="1" baseline="-30000" dirty="0" err="1"/>
              <a:t>win</a:t>
            </a:r>
            <a:r>
              <a:rPr lang="en-US" sz="2000" b="1" dirty="0">
                <a:ea typeface="Calibri"/>
                <a:cs typeface="Times New Roman"/>
              </a:rPr>
              <a:t> </a:t>
            </a:r>
            <a:endParaRPr lang="en-US" sz="2000" b="1" dirty="0" smtClean="0">
              <a:ea typeface="Calibri"/>
              <a:cs typeface="Times New Roman"/>
            </a:endParaRPr>
          </a:p>
          <a:p>
            <a:pPr marL="800100" lvl="1" indent="-342900">
              <a:buFont typeface="Courier New" panose="02070309020205020404" pitchFamily="49" charset="0"/>
              <a:buChar char="o"/>
            </a:pPr>
            <a:r>
              <a:rPr lang="en-US" sz="2000" dirty="0" smtClean="0">
                <a:ea typeface="Calibri"/>
                <a:cs typeface="Times New Roman"/>
              </a:rPr>
              <a:t>Likely </a:t>
            </a:r>
            <a:r>
              <a:rPr lang="en-US" sz="2000" dirty="0">
                <a:ea typeface="Calibri"/>
                <a:cs typeface="Times New Roman"/>
              </a:rPr>
              <a:t>a win if </a:t>
            </a:r>
            <a:br>
              <a:rPr lang="en-US" sz="2000" dirty="0">
                <a:ea typeface="Calibri"/>
                <a:cs typeface="Times New Roman"/>
              </a:rPr>
            </a:br>
            <a:r>
              <a:rPr lang="en-US" sz="2000" i="1" dirty="0" smtClean="0">
                <a:ea typeface="Calibri"/>
                <a:cs typeface="Times New Roman"/>
              </a:rPr>
              <a:t>“We </a:t>
            </a:r>
            <a:r>
              <a:rPr lang="en-US" sz="2000" i="1" dirty="0">
                <a:ea typeface="Calibri"/>
                <a:cs typeface="Times New Roman"/>
              </a:rPr>
              <a:t>can give the customer an offer that speaks directly to and meets their wants and desires and we have a demonstrated track record of performance thereby earning the customer’s trust</a:t>
            </a:r>
            <a:r>
              <a:rPr lang="en-US" sz="2000" i="1" dirty="0" smtClean="0">
                <a:ea typeface="Calibri"/>
                <a:cs typeface="Times New Roman"/>
              </a:rPr>
              <a:t>”</a:t>
            </a:r>
            <a:br>
              <a:rPr lang="en-US" sz="2000" i="1" dirty="0" smtClean="0">
                <a:ea typeface="Calibri"/>
                <a:cs typeface="Times New Roman"/>
              </a:rPr>
            </a:br>
            <a:endParaRPr lang="en-US" sz="2000" b="1" dirty="0" smtClean="0">
              <a:ea typeface="Calibri"/>
              <a:cs typeface="Times New Roman"/>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2623158"/>
            <a:ext cx="3169920" cy="233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p:nvPr/>
        </p:nvCxnSpPr>
        <p:spPr>
          <a:xfrm flipH="1">
            <a:off x="5486400" y="3733800"/>
            <a:ext cx="228600" cy="0"/>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307924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Business Acquisition Plan Details </a:t>
            </a:r>
            <a:r>
              <a:rPr lang="en-US" dirty="0" smtClean="0"/>
              <a:t>(3/3)</a:t>
            </a:r>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24</a:t>
            </a:fld>
            <a:endParaRPr lang="en-US"/>
          </a:p>
        </p:txBody>
      </p:sp>
      <p:sp>
        <p:nvSpPr>
          <p:cNvPr id="4" name="Rectangle 3"/>
          <p:cNvSpPr/>
          <p:nvPr/>
        </p:nvSpPr>
        <p:spPr>
          <a:xfrm>
            <a:off x="609600" y="1803400"/>
            <a:ext cx="4572000" cy="3170099"/>
          </a:xfrm>
          <a:prstGeom prst="rect">
            <a:avLst/>
          </a:prstGeom>
          <a:solidFill>
            <a:schemeClr val="bg1">
              <a:lumMod val="95000"/>
            </a:schemeClr>
          </a:solidFill>
          <a:ln>
            <a:solidFill>
              <a:schemeClr val="tx1"/>
            </a:solidFill>
          </a:ln>
        </p:spPr>
        <p:txBody>
          <a:bodyPr wrap="square">
            <a:spAutoFit/>
          </a:bodyPr>
          <a:lstStyle/>
          <a:p>
            <a:pPr marL="285750" indent="-285750">
              <a:buFont typeface="Arial" panose="020B0604020202020204" pitchFamily="34" charset="0"/>
              <a:buChar char="•"/>
            </a:pPr>
            <a:r>
              <a:rPr lang="en-US" sz="2000" b="1" dirty="0" smtClean="0">
                <a:ea typeface="Calibri"/>
                <a:cs typeface="Times New Roman"/>
              </a:rPr>
              <a:t>Pre-proposal Preparation Phase</a:t>
            </a:r>
          </a:p>
          <a:p>
            <a:pPr marL="800100" lvl="1" indent="-342900">
              <a:buFont typeface="Courier New" panose="02070309020205020404" pitchFamily="49" charset="0"/>
              <a:buChar char="o"/>
            </a:pPr>
            <a:r>
              <a:rPr lang="en-US" sz="2000" dirty="0" smtClean="0">
                <a:ea typeface="Calibri"/>
                <a:cs typeface="Times New Roman"/>
              </a:rPr>
              <a:t>Develop </a:t>
            </a:r>
            <a:r>
              <a:rPr lang="en-US" sz="2000" dirty="0">
                <a:ea typeface="Calibri"/>
                <a:cs typeface="Times New Roman"/>
              </a:rPr>
              <a:t>Organization and Procedures – developed for a winning proposal </a:t>
            </a:r>
            <a:r>
              <a:rPr lang="en-US" sz="2000" dirty="0" smtClean="0">
                <a:ea typeface="Calibri"/>
                <a:cs typeface="Times New Roman"/>
              </a:rPr>
              <a:t>effort</a:t>
            </a:r>
          </a:p>
          <a:p>
            <a:pPr marL="800100" lvl="1" indent="-342900">
              <a:buFont typeface="Courier New" panose="02070309020205020404" pitchFamily="49" charset="0"/>
              <a:buChar char="o"/>
            </a:pPr>
            <a:r>
              <a:rPr lang="en-US" sz="2000" dirty="0" smtClean="0">
                <a:ea typeface="Calibri"/>
                <a:cs typeface="Times New Roman"/>
              </a:rPr>
              <a:t>Assess actual </a:t>
            </a:r>
            <a:r>
              <a:rPr lang="en-US" sz="2000" dirty="0">
                <a:ea typeface="Calibri"/>
                <a:cs typeface="Times New Roman"/>
              </a:rPr>
              <a:t>solicitation against previous </a:t>
            </a:r>
            <a:r>
              <a:rPr lang="en-US" sz="2000" dirty="0" smtClean="0">
                <a:ea typeface="Calibri"/>
                <a:cs typeface="Times New Roman"/>
              </a:rPr>
              <a:t>planning</a:t>
            </a:r>
          </a:p>
          <a:p>
            <a:pPr marL="800100" lvl="1" indent="-342900">
              <a:buFont typeface="Courier New" panose="02070309020205020404" pitchFamily="49" charset="0"/>
              <a:buChar char="o"/>
            </a:pPr>
            <a:r>
              <a:rPr lang="en-US" sz="2000" dirty="0" smtClean="0">
                <a:ea typeface="Calibri"/>
                <a:cs typeface="Times New Roman"/>
              </a:rPr>
              <a:t>Identify a Capture </a:t>
            </a:r>
            <a:r>
              <a:rPr lang="en-US" sz="2000" dirty="0">
                <a:ea typeface="Calibri"/>
                <a:cs typeface="Times New Roman"/>
              </a:rPr>
              <a:t>lead - interacts with customer, organizes </a:t>
            </a:r>
            <a:r>
              <a:rPr lang="en-US" sz="2000" dirty="0" smtClean="0">
                <a:ea typeface="Calibri"/>
                <a:cs typeface="Times New Roman"/>
              </a:rPr>
              <a:t>team</a:t>
            </a:r>
          </a:p>
          <a:p>
            <a:pPr marL="800100" lvl="1" indent="-342900">
              <a:buFont typeface="Courier New" panose="02070309020205020404" pitchFamily="49" charset="0"/>
              <a:buChar char="o"/>
            </a:pPr>
            <a:r>
              <a:rPr lang="en-US" sz="2000" dirty="0" smtClean="0">
                <a:ea typeface="Calibri"/>
                <a:cs typeface="Times New Roman"/>
              </a:rPr>
              <a:t>Develop and execute win </a:t>
            </a:r>
            <a:r>
              <a:rPr lang="en-US" sz="2000" dirty="0">
                <a:ea typeface="Calibri"/>
                <a:cs typeface="Times New Roman"/>
              </a:rPr>
              <a:t>strategy </a:t>
            </a:r>
            <a:r>
              <a:rPr lang="en-US" sz="2000" dirty="0" smtClean="0">
                <a:ea typeface="Calibri"/>
                <a:cs typeface="Times New Roman"/>
              </a:rPr>
              <a:t>then update it as needed</a:t>
            </a:r>
            <a:endParaRPr lang="en-US" sz="2000" dirty="0">
              <a:ea typeface="Calibri"/>
              <a:cs typeface="Times New Roman"/>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2222017"/>
            <a:ext cx="3169920" cy="233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H="1">
            <a:off x="5257800" y="4038600"/>
            <a:ext cx="228600" cy="0"/>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8299385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Calculate a </a:t>
            </a:r>
            <a:r>
              <a:rPr lang="en-US" dirty="0" err="1" smtClean="0"/>
              <a:t>P</a:t>
            </a:r>
            <a:r>
              <a:rPr lang="en-US" baseline="-25000" dirty="0" err="1" smtClean="0"/>
              <a:t>win</a:t>
            </a:r>
            <a:endParaRPr lang="en-US" baseline="-25000" dirty="0"/>
          </a:p>
        </p:txBody>
      </p:sp>
      <p:sp>
        <p:nvSpPr>
          <p:cNvPr id="3" name="Slide Number Placeholder 2"/>
          <p:cNvSpPr>
            <a:spLocks noGrp="1"/>
          </p:cNvSpPr>
          <p:nvPr>
            <p:ph type="sldNum" sz="quarter" idx="12"/>
          </p:nvPr>
        </p:nvSpPr>
        <p:spPr/>
        <p:txBody>
          <a:bodyPr/>
          <a:lstStyle/>
          <a:p>
            <a:fld id="{0609A8C3-0B35-46AA-97D6-5814D689151B}" type="slidenum">
              <a:rPr lang="en-US" smtClean="0"/>
              <a:t>25</a:t>
            </a:fld>
            <a:endParaRPr lang="en-US"/>
          </a:p>
        </p:txBody>
      </p:sp>
      <p:sp>
        <p:nvSpPr>
          <p:cNvPr id="4" name="TextBox 3"/>
          <p:cNvSpPr txBox="1"/>
          <p:nvPr/>
        </p:nvSpPr>
        <p:spPr>
          <a:xfrm>
            <a:off x="340262" y="1218486"/>
            <a:ext cx="5908138" cy="4801314"/>
          </a:xfrm>
          <a:prstGeom prst="rect">
            <a:avLst/>
          </a:prstGeom>
          <a:noFill/>
        </p:spPr>
        <p:txBody>
          <a:bodyPr wrap="square" rtlCol="0">
            <a:spAutoFit/>
          </a:bodyPr>
          <a:lstStyle/>
          <a:p>
            <a:pPr marL="342900" indent="-342900">
              <a:buFont typeface="Arial" panose="020B0604020202020204" pitchFamily="34" charset="0"/>
              <a:buChar char="•"/>
            </a:pPr>
            <a:r>
              <a:rPr lang="en-US" b="1" dirty="0" smtClean="0"/>
              <a:t>Develop criteria from the Solicitation</a:t>
            </a:r>
            <a:r>
              <a:rPr lang="en-US" dirty="0" smtClean="0"/>
              <a:t/>
            </a:r>
            <a:br>
              <a:rPr lang="en-US" dirty="0" smtClean="0"/>
            </a:br>
            <a:endParaRPr lang="en-US" dirty="0" smtClean="0"/>
          </a:p>
          <a:p>
            <a:pPr marL="342900" indent="-342900">
              <a:buFont typeface="Arial" panose="020B0604020202020204" pitchFamily="34" charset="0"/>
              <a:buChar char="•"/>
            </a:pPr>
            <a:r>
              <a:rPr lang="en-US" b="1" dirty="0" smtClean="0"/>
              <a:t>Evaluate criteria </a:t>
            </a:r>
          </a:p>
          <a:p>
            <a:pPr marL="800100" lvl="1" indent="-342900">
              <a:buFont typeface="Calibri" panose="020F0502020204030204" pitchFamily="34" charset="0"/>
              <a:buChar char="–"/>
            </a:pPr>
            <a:r>
              <a:rPr lang="en-US" dirty="0"/>
              <a:t>Assign “values” </a:t>
            </a:r>
            <a:r>
              <a:rPr lang="en-US" dirty="0" smtClean="0"/>
              <a:t>(including weightings) </a:t>
            </a:r>
            <a:br>
              <a:rPr lang="en-US" dirty="0" smtClean="0"/>
            </a:br>
            <a:r>
              <a:rPr lang="en-US" dirty="0" smtClean="0"/>
              <a:t>from Solicitation requirements</a:t>
            </a:r>
          </a:p>
          <a:p>
            <a:pPr marL="800100" lvl="1" indent="-342900">
              <a:buFont typeface="Calibri" panose="020F0502020204030204" pitchFamily="34" charset="0"/>
              <a:buChar char="–"/>
            </a:pPr>
            <a:r>
              <a:rPr lang="en-US" dirty="0" smtClean="0"/>
              <a:t>Determine elements that make up </a:t>
            </a:r>
            <a:br>
              <a:rPr lang="en-US" dirty="0" smtClean="0"/>
            </a:br>
            <a:r>
              <a:rPr lang="en-US" dirty="0" smtClean="0"/>
              <a:t>criteria from SWOT, similar analyses, </a:t>
            </a:r>
            <a:br>
              <a:rPr lang="en-US" dirty="0" smtClean="0"/>
            </a:br>
            <a:r>
              <a:rPr lang="en-US" dirty="0" smtClean="0"/>
              <a:t>“Go-No Go” information</a:t>
            </a:r>
            <a:br>
              <a:rPr lang="en-US" dirty="0" smtClean="0"/>
            </a:br>
            <a:endParaRPr lang="en-US" dirty="0" smtClean="0"/>
          </a:p>
          <a:p>
            <a:pPr marL="342900" lvl="1" indent="-342900">
              <a:buFont typeface="Arial" panose="020B0604020202020204" pitchFamily="34" charset="0"/>
              <a:buChar char="•"/>
            </a:pPr>
            <a:r>
              <a:rPr lang="en-US" b="1" dirty="0" smtClean="0"/>
              <a:t>For </a:t>
            </a:r>
            <a:r>
              <a:rPr lang="en-US" b="1" dirty="0"/>
              <a:t>industry</a:t>
            </a:r>
            <a:r>
              <a:rPr lang="en-US" dirty="0"/>
              <a:t>, typically need a </a:t>
            </a:r>
            <a:r>
              <a:rPr lang="en-US" dirty="0" err="1"/>
              <a:t>P</a:t>
            </a:r>
            <a:r>
              <a:rPr lang="en-US" baseline="-25000" dirty="0" err="1"/>
              <a:t>win</a:t>
            </a:r>
            <a:r>
              <a:rPr lang="en-US" dirty="0"/>
              <a:t> </a:t>
            </a:r>
            <a:r>
              <a:rPr lang="en-US" dirty="0" smtClean="0"/>
              <a:t>&gt; </a:t>
            </a:r>
            <a:r>
              <a:rPr lang="en-US" dirty="0"/>
              <a:t>0.5 </a:t>
            </a:r>
            <a:r>
              <a:rPr lang="en-US" dirty="0" smtClean="0"/>
              <a:t/>
            </a:r>
            <a:br>
              <a:rPr lang="en-US" dirty="0" smtClean="0"/>
            </a:br>
            <a:r>
              <a:rPr lang="en-US" dirty="0" smtClean="0"/>
              <a:t>and/or </a:t>
            </a:r>
            <a:r>
              <a:rPr lang="en-US" dirty="0"/>
              <a:t>a </a:t>
            </a:r>
            <a:r>
              <a:rPr lang="en-US" dirty="0" err="1"/>
              <a:t>P</a:t>
            </a:r>
            <a:r>
              <a:rPr lang="en-US" baseline="-25000" dirty="0" err="1"/>
              <a:t>win</a:t>
            </a:r>
            <a:r>
              <a:rPr lang="en-US" dirty="0"/>
              <a:t> &gt; competitors </a:t>
            </a:r>
            <a:r>
              <a:rPr lang="en-US" dirty="0" smtClean="0"/>
              <a:t>to </a:t>
            </a:r>
            <a:r>
              <a:rPr lang="en-US" dirty="0"/>
              <a:t>proceed with </a:t>
            </a:r>
            <a:r>
              <a:rPr lang="en-US" dirty="0" smtClean="0"/>
              <a:t>proposal</a:t>
            </a:r>
          </a:p>
          <a:p>
            <a:pPr marL="342900" lvl="1" indent="-342900">
              <a:buFont typeface="Arial" panose="020B0604020202020204" pitchFamily="34" charset="0"/>
              <a:buChar char="•"/>
            </a:pPr>
            <a:endParaRPr lang="en-US" dirty="0"/>
          </a:p>
          <a:p>
            <a:pPr marL="342900" lvl="1" indent="-342900">
              <a:buFont typeface="Arial" panose="020B0604020202020204" pitchFamily="34" charset="0"/>
              <a:buChar char="•"/>
            </a:pPr>
            <a:r>
              <a:rPr lang="en-US" b="1" dirty="0" smtClean="0"/>
              <a:t>For academic research</a:t>
            </a:r>
            <a:r>
              <a:rPr lang="en-US" dirty="0" smtClean="0"/>
              <a:t>, competitor comparison may be less important (multiple awards, no defined product as an outcome)</a:t>
            </a:r>
            <a:endParaRPr lang="en-US" dirty="0"/>
          </a:p>
          <a:p>
            <a:pPr marL="342900" indent="-342900">
              <a:buFont typeface="Arial" panose="020B0604020202020204" pitchFamily="34" charset="0"/>
              <a:buChar char="•"/>
            </a:pPr>
            <a:endParaRPr lang="en-US" dirty="0"/>
          </a:p>
          <a:p>
            <a:pPr marL="800100" lvl="1" indent="-342900">
              <a:buFont typeface="Courier New" panose="02070309020205020404" pitchFamily="49" charset="0"/>
              <a:buChar char="o"/>
            </a:pPr>
            <a:endParaRPr 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2514" y="1219200"/>
            <a:ext cx="3840186" cy="2013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5562600" y="3232939"/>
            <a:ext cx="3213100" cy="276999"/>
          </a:xfrm>
          <a:prstGeom prst="rect">
            <a:avLst/>
          </a:prstGeom>
        </p:spPr>
        <p:txBody>
          <a:bodyPr wrap="square">
            <a:spAutoFit/>
          </a:bodyPr>
          <a:lstStyle/>
          <a:p>
            <a:pPr lvl="0"/>
            <a:r>
              <a:rPr lang="en-US" sz="1200" b="1" i="1" dirty="0" smtClean="0">
                <a:solidFill>
                  <a:prstClr val="black"/>
                </a:solidFill>
              </a:rPr>
              <a:t>An Example of One Way to Calculate </a:t>
            </a:r>
            <a:r>
              <a:rPr lang="en-US" sz="1200" b="1" i="1" dirty="0" err="1" smtClean="0">
                <a:solidFill>
                  <a:prstClr val="black"/>
                </a:solidFill>
              </a:rPr>
              <a:t>P</a:t>
            </a:r>
            <a:r>
              <a:rPr lang="en-US" sz="1200" b="1" i="1" baseline="-25000" dirty="0" err="1" smtClean="0">
                <a:solidFill>
                  <a:prstClr val="black"/>
                </a:solidFill>
              </a:rPr>
              <a:t>win</a:t>
            </a:r>
            <a:endParaRPr lang="en-US" sz="1200" b="1" i="1" dirty="0">
              <a:solidFill>
                <a:prstClr val="black"/>
              </a:solidFill>
            </a:endParaRPr>
          </a:p>
        </p:txBody>
      </p:sp>
      <p:sp>
        <p:nvSpPr>
          <p:cNvPr id="9" name="TextBox 8"/>
          <p:cNvSpPr txBox="1"/>
          <p:nvPr/>
        </p:nvSpPr>
        <p:spPr>
          <a:xfrm>
            <a:off x="527956" y="5562600"/>
            <a:ext cx="7396844" cy="830997"/>
          </a:xfrm>
          <a:prstGeom prst="rect">
            <a:avLst/>
          </a:prstGeom>
          <a:solidFill>
            <a:schemeClr val="bg1">
              <a:lumMod val="95000"/>
            </a:schemeClr>
          </a:solidFill>
        </p:spPr>
        <p:txBody>
          <a:bodyPr wrap="square" rtlCol="0">
            <a:spAutoFit/>
          </a:bodyPr>
          <a:lstStyle/>
          <a:p>
            <a:r>
              <a:rPr lang="en-US" sz="2400" b="1" i="1" dirty="0" smtClean="0"/>
              <a:t>Even a very subjective </a:t>
            </a:r>
            <a:r>
              <a:rPr lang="en-US" sz="2400" b="1" i="1" dirty="0" err="1" smtClean="0"/>
              <a:t>P</a:t>
            </a:r>
            <a:r>
              <a:rPr lang="en-US" sz="2400" b="1" i="1" baseline="-25000" dirty="0" err="1" smtClean="0"/>
              <a:t>win</a:t>
            </a:r>
            <a:r>
              <a:rPr lang="en-US" sz="2400" b="1" i="1" dirty="0" smtClean="0"/>
              <a:t> has value; it can predict the strengths and potential weaknesses of a proposal</a:t>
            </a:r>
            <a:endParaRPr lang="en-US" sz="2400" b="1" i="1" dirty="0"/>
          </a:p>
        </p:txBody>
      </p:sp>
    </p:spTree>
    <p:extLst>
      <p:ext uri="{BB962C8B-B14F-4D97-AF65-F5344CB8AC3E}">
        <p14:creationId xmlns:p14="http://schemas.microsoft.com/office/powerpoint/2010/main" val="33641042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38200" y="1981200"/>
            <a:ext cx="7772400" cy="1470025"/>
          </a:xfrm>
        </p:spPr>
        <p:txBody>
          <a:bodyPr>
            <a:normAutofit fontScale="90000"/>
          </a:bodyPr>
          <a:lstStyle/>
          <a:p>
            <a:pPr algn="l"/>
            <a:r>
              <a:rPr lang="en-US" b="1" dirty="0" smtClean="0"/>
              <a:t>Prepare to Write… </a:t>
            </a:r>
            <a:r>
              <a:rPr lang="en-US" dirty="0" smtClean="0"/>
              <a:t/>
            </a:r>
            <a:br>
              <a:rPr lang="en-US" dirty="0" smtClean="0"/>
            </a:br>
            <a:r>
              <a:rPr lang="en-US" dirty="0"/>
              <a:t/>
            </a:r>
            <a:br>
              <a:rPr lang="en-US" dirty="0"/>
            </a:br>
            <a:r>
              <a:rPr lang="en-US" sz="2800" i="1" dirty="0" smtClean="0"/>
              <a:t>You </a:t>
            </a:r>
            <a:r>
              <a:rPr lang="en-US" sz="2800" i="1" dirty="0"/>
              <a:t>h</a:t>
            </a:r>
            <a:r>
              <a:rPr lang="en-US" sz="2800" i="1" dirty="0" smtClean="0"/>
              <a:t>ave a fundable idea, identified the best funding opportunity(</a:t>
            </a:r>
            <a:r>
              <a:rPr lang="en-US" sz="2800" i="1" dirty="0" err="1" smtClean="0"/>
              <a:t>ies</a:t>
            </a:r>
            <a:r>
              <a:rPr lang="en-US" sz="2800" i="1" dirty="0" smtClean="0"/>
              <a:t>), engaged in pre-proposal activities, </a:t>
            </a:r>
            <a:r>
              <a:rPr lang="en-US" sz="2800" b="1" i="1" dirty="0" smtClean="0"/>
              <a:t>now</a:t>
            </a:r>
            <a:r>
              <a:rPr lang="en-US" sz="2800" i="1" dirty="0" smtClean="0"/>
              <a:t> you prepare to write</a:t>
            </a:r>
            <a:endParaRPr lang="en-US" sz="2700" i="1" dirty="0"/>
          </a:p>
        </p:txBody>
      </p:sp>
    </p:spTree>
    <p:extLst>
      <p:ext uri="{BB962C8B-B14F-4D97-AF65-F5344CB8AC3E}">
        <p14:creationId xmlns:p14="http://schemas.microsoft.com/office/powerpoint/2010/main" val="61795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6629400" cy="1143000"/>
          </a:xfrm>
        </p:spPr>
        <p:txBody>
          <a:bodyPr>
            <a:noAutofit/>
          </a:bodyPr>
          <a:lstStyle/>
          <a:p>
            <a:r>
              <a:rPr lang="en-US" sz="3200" dirty="0"/>
              <a:t>Thoroughly </a:t>
            </a:r>
            <a:r>
              <a:rPr lang="en-US" sz="3200" dirty="0" smtClean="0"/>
              <a:t>Decompose </a:t>
            </a:r>
            <a:r>
              <a:rPr lang="en-US" sz="3200" dirty="0"/>
              <a:t>the </a:t>
            </a:r>
            <a:r>
              <a:rPr lang="en-US" sz="3200" dirty="0" smtClean="0"/>
              <a:t>Solicitation</a:t>
            </a:r>
            <a:r>
              <a:rPr lang="en-US" sz="3200" dirty="0"/>
              <a:t/>
            </a:r>
            <a:br>
              <a:rPr lang="en-US" sz="3200" dirty="0"/>
            </a:br>
            <a:endParaRPr lang="en-US" sz="2800" dirty="0"/>
          </a:p>
        </p:txBody>
      </p:sp>
      <p:sp>
        <p:nvSpPr>
          <p:cNvPr id="3" name="Content Placeholder 2"/>
          <p:cNvSpPr>
            <a:spLocks noGrp="1"/>
          </p:cNvSpPr>
          <p:nvPr>
            <p:ph idx="1"/>
          </p:nvPr>
        </p:nvSpPr>
        <p:spPr>
          <a:xfrm>
            <a:off x="346127" y="2209800"/>
            <a:ext cx="5105400" cy="4525963"/>
          </a:xfrm>
        </p:spPr>
        <p:txBody>
          <a:bodyPr>
            <a:noAutofit/>
          </a:bodyPr>
          <a:lstStyle/>
          <a:p>
            <a:r>
              <a:rPr lang="en-US" sz="2000" dirty="0" smtClean="0"/>
              <a:t>Deadlines</a:t>
            </a:r>
          </a:p>
          <a:p>
            <a:r>
              <a:rPr lang="en-US" sz="2000" dirty="0" smtClean="0"/>
              <a:t>Requirements, (technical, budget, management, “MIRs” etc.)</a:t>
            </a:r>
          </a:p>
          <a:p>
            <a:r>
              <a:rPr lang="en-US" sz="2000" dirty="0" smtClean="0"/>
              <a:t>Proposal components</a:t>
            </a:r>
          </a:p>
          <a:p>
            <a:r>
              <a:rPr lang="en-US" sz="2000" dirty="0" smtClean="0"/>
              <a:t>Unusual requirements</a:t>
            </a:r>
            <a:endParaRPr lang="en-US" sz="2000" b="1" dirty="0" smtClean="0"/>
          </a:p>
          <a:p>
            <a:r>
              <a:rPr lang="en-US" sz="2000" dirty="0" smtClean="0"/>
              <a:t>Procedures for submittal (including BYU/ORCA procedures)</a:t>
            </a:r>
          </a:p>
        </p:txBody>
      </p:sp>
      <p:sp>
        <p:nvSpPr>
          <p:cNvPr id="4" name="Slide Number Placeholder 3"/>
          <p:cNvSpPr>
            <a:spLocks noGrp="1"/>
          </p:cNvSpPr>
          <p:nvPr>
            <p:ph type="sldNum" sz="quarter" idx="12"/>
          </p:nvPr>
        </p:nvSpPr>
        <p:spPr/>
        <p:txBody>
          <a:bodyPr/>
          <a:lstStyle/>
          <a:p>
            <a:fld id="{0609A8C3-0B35-46AA-97D6-5814D689151B}" type="slidenum">
              <a:rPr lang="en-US" smtClean="0"/>
              <a:t>27</a:t>
            </a:fld>
            <a:endParaRPr lang="en-US"/>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754" t="20040" r="27331" b="6548"/>
          <a:stretch/>
        </p:blipFill>
        <p:spPr bwMode="auto">
          <a:xfrm>
            <a:off x="4953000" y="1828800"/>
            <a:ext cx="3387673" cy="37084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892537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6629400" cy="1143000"/>
          </a:xfrm>
        </p:spPr>
        <p:txBody>
          <a:bodyPr>
            <a:noAutofit/>
          </a:bodyPr>
          <a:lstStyle/>
          <a:p>
            <a:r>
              <a:rPr lang="en-US" sz="3200" dirty="0"/>
              <a:t>Develop a Plan for </a:t>
            </a:r>
            <a:r>
              <a:rPr lang="en-US" sz="3200" dirty="0" smtClean="0"/>
              <a:t>Managing </a:t>
            </a:r>
            <a:r>
              <a:rPr lang="en-US" sz="3200" dirty="0"/>
              <a:t>the </a:t>
            </a:r>
            <a:r>
              <a:rPr lang="en-US" sz="3200" dirty="0" smtClean="0"/>
              <a:t>Proposal Effort … </a:t>
            </a:r>
            <a:r>
              <a:rPr lang="en-US" sz="3200" i="1" dirty="0" smtClean="0"/>
              <a:t>don’t “Ad Hoc” it</a:t>
            </a:r>
            <a:r>
              <a:rPr lang="en-US" sz="3200" i="1" dirty="0"/>
              <a:t/>
            </a:r>
            <a:br>
              <a:rPr lang="en-US" sz="3200" i="1" dirty="0"/>
            </a:br>
            <a:endParaRPr lang="en-US" sz="2800" i="1" dirty="0"/>
          </a:p>
        </p:txBody>
      </p:sp>
      <p:sp>
        <p:nvSpPr>
          <p:cNvPr id="3" name="Content Placeholder 2"/>
          <p:cNvSpPr>
            <a:spLocks noGrp="1"/>
          </p:cNvSpPr>
          <p:nvPr>
            <p:ph idx="1"/>
          </p:nvPr>
        </p:nvSpPr>
        <p:spPr>
          <a:xfrm>
            <a:off x="304800" y="1295400"/>
            <a:ext cx="7848600" cy="4525963"/>
          </a:xfrm>
        </p:spPr>
        <p:txBody>
          <a:bodyPr>
            <a:noAutofit/>
          </a:bodyPr>
          <a:lstStyle/>
          <a:p>
            <a:r>
              <a:rPr lang="en-US" sz="2000" dirty="0" smtClean="0"/>
              <a:t>Conduct a Kickoff </a:t>
            </a:r>
          </a:p>
          <a:p>
            <a:r>
              <a:rPr lang="en-US" sz="2000" dirty="0" smtClean="0"/>
              <a:t>Designate a preparation room/wall/area </a:t>
            </a:r>
          </a:p>
          <a:p>
            <a:r>
              <a:rPr lang="en-US" sz="2000" dirty="0" smtClean="0"/>
              <a:t>Coordinate – with whom and when</a:t>
            </a:r>
          </a:p>
          <a:p>
            <a:r>
              <a:rPr lang="en-US" sz="2000" dirty="0" smtClean="0"/>
              <a:t>Create a proposal development schedule </a:t>
            </a:r>
          </a:p>
          <a:p>
            <a:r>
              <a:rPr lang="en-US" sz="2000" dirty="0" smtClean="0"/>
              <a:t>Create proposal themes </a:t>
            </a:r>
          </a:p>
          <a:p>
            <a:r>
              <a:rPr lang="en-US" sz="2000" dirty="0" smtClean="0"/>
              <a:t>Determine how requirements </a:t>
            </a:r>
            <a:r>
              <a:rPr lang="en-US" sz="2000" dirty="0"/>
              <a:t>will be </a:t>
            </a:r>
            <a:r>
              <a:rPr lang="en-US" sz="2000" dirty="0" smtClean="0"/>
              <a:t>addressed</a:t>
            </a:r>
          </a:p>
          <a:p>
            <a:r>
              <a:rPr lang="en-US" sz="2000" dirty="0" smtClean="0"/>
              <a:t>Make writing assignments</a:t>
            </a:r>
          </a:p>
          <a:p>
            <a:r>
              <a:rPr lang="en-US" sz="2000" dirty="0" smtClean="0"/>
              <a:t>Arrange proposal support</a:t>
            </a:r>
            <a:r>
              <a:rPr lang="en-US" sz="2000" dirty="0"/>
              <a:t> </a:t>
            </a:r>
            <a:endParaRPr lang="en-US" sz="2000" dirty="0" smtClean="0"/>
          </a:p>
          <a:p>
            <a:r>
              <a:rPr lang="en-US" sz="2000" dirty="0" smtClean="0"/>
              <a:t>Arrange reviewers </a:t>
            </a:r>
          </a:p>
          <a:p>
            <a:r>
              <a:rPr lang="en-US" sz="2000" dirty="0" smtClean="0"/>
              <a:t>Use Checklists </a:t>
            </a:r>
            <a:r>
              <a:rPr lang="en-US" sz="1600" dirty="0" smtClean="0"/>
              <a:t>(e.g., </a:t>
            </a:r>
            <a:r>
              <a:rPr lang="en-US" sz="1600" dirty="0" smtClean="0">
                <a:hlinkClick r:id="rId3"/>
              </a:rPr>
              <a:t>http</a:t>
            </a:r>
            <a:r>
              <a:rPr lang="en-US" sz="1600" dirty="0">
                <a:hlinkClick r:id="rId3"/>
              </a:rPr>
              <a:t>://</a:t>
            </a:r>
            <a:r>
              <a:rPr lang="en-US" sz="1600" dirty="0" smtClean="0">
                <a:hlinkClick r:id="rId3"/>
              </a:rPr>
              <a:t>researchdevelopment.byu.edu/resources/proposal</a:t>
            </a:r>
            <a:r>
              <a:rPr lang="en-US" sz="1600" dirty="0" smtClean="0"/>
              <a:t>)</a:t>
            </a:r>
          </a:p>
          <a:p>
            <a:pPr lvl="1"/>
            <a:endParaRPr lang="en-US" sz="1600" dirty="0"/>
          </a:p>
        </p:txBody>
      </p:sp>
      <p:pic>
        <p:nvPicPr>
          <p:cNvPr id="1028" name="Picture 4" descr="https://fbcdn-sphotos-a-a.akamaihd.net/hphotos-ak-frc1/p480x480/423455_268598763207078_73910414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2929" y="2067728"/>
            <a:ext cx="2737959" cy="20470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805320" y="4188023"/>
            <a:ext cx="2729080" cy="307777"/>
          </a:xfrm>
          <a:prstGeom prst="rect">
            <a:avLst/>
          </a:prstGeom>
          <a:noFill/>
        </p:spPr>
        <p:txBody>
          <a:bodyPr wrap="none" rtlCol="0">
            <a:spAutoFit/>
          </a:bodyPr>
          <a:lstStyle/>
          <a:p>
            <a:r>
              <a:rPr lang="en-US" sz="1400" i="1" dirty="0" smtClean="0"/>
              <a:t>Proposal “War” Room (from NASA)</a:t>
            </a:r>
            <a:endParaRPr lang="en-US" sz="1400" i="1" dirty="0"/>
          </a:p>
        </p:txBody>
      </p:sp>
      <p:sp>
        <p:nvSpPr>
          <p:cNvPr id="4" name="Slide Number Placeholder 3"/>
          <p:cNvSpPr>
            <a:spLocks noGrp="1"/>
          </p:cNvSpPr>
          <p:nvPr>
            <p:ph type="sldNum" sz="quarter" idx="12"/>
          </p:nvPr>
        </p:nvSpPr>
        <p:spPr/>
        <p:txBody>
          <a:bodyPr/>
          <a:lstStyle/>
          <a:p>
            <a:fld id="{0609A8C3-0B35-46AA-97D6-5814D689151B}" type="slidenum">
              <a:rPr lang="en-US" smtClean="0"/>
              <a:t>28</a:t>
            </a:fld>
            <a:endParaRPr lang="en-US"/>
          </a:p>
        </p:txBody>
      </p:sp>
      <p:sp>
        <p:nvSpPr>
          <p:cNvPr id="7" name="TextBox 6"/>
          <p:cNvSpPr txBox="1"/>
          <p:nvPr/>
        </p:nvSpPr>
        <p:spPr>
          <a:xfrm>
            <a:off x="381000" y="5562600"/>
            <a:ext cx="8077200" cy="769441"/>
          </a:xfrm>
          <a:prstGeom prst="rect">
            <a:avLst/>
          </a:prstGeom>
          <a:solidFill>
            <a:schemeClr val="bg1">
              <a:lumMod val="95000"/>
            </a:schemeClr>
          </a:solidFill>
        </p:spPr>
        <p:txBody>
          <a:bodyPr wrap="square" rtlCol="0">
            <a:spAutoFit/>
          </a:bodyPr>
          <a:lstStyle/>
          <a:p>
            <a:r>
              <a:rPr lang="en-US" sz="2200" b="1" i="1" dirty="0"/>
              <a:t>Careful planning should help you </a:t>
            </a:r>
            <a:r>
              <a:rPr lang="en-US" sz="2200" b="1" i="1" dirty="0" smtClean="0"/>
              <a:t>avoid </a:t>
            </a:r>
            <a:r>
              <a:rPr lang="en-US" sz="2200" b="1" i="1" dirty="0"/>
              <a:t>common errors, ensure all requirements are met and the </a:t>
            </a:r>
            <a:r>
              <a:rPr lang="en-US" sz="2200" b="1" i="1" dirty="0" smtClean="0"/>
              <a:t>best possible proposal is submitted</a:t>
            </a:r>
            <a:endParaRPr lang="en-US" sz="2200" dirty="0"/>
          </a:p>
        </p:txBody>
      </p:sp>
    </p:spTree>
    <p:extLst>
      <p:ext uri="{BB962C8B-B14F-4D97-AF65-F5344CB8AC3E}">
        <p14:creationId xmlns:p14="http://schemas.microsoft.com/office/powerpoint/2010/main" val="14413689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914400"/>
            <a:ext cx="7772400" cy="1470025"/>
          </a:xfrm>
        </p:spPr>
        <p:txBody>
          <a:bodyPr>
            <a:normAutofit/>
          </a:bodyPr>
          <a:lstStyle/>
          <a:p>
            <a:pPr lvl="0" algn="l"/>
            <a:r>
              <a:rPr lang="en-US" b="1" dirty="0"/>
              <a:t>Write the Proposal</a:t>
            </a:r>
            <a:r>
              <a:rPr lang="en-US" b="1" dirty="0" smtClean="0"/>
              <a:t>…</a:t>
            </a:r>
            <a:endParaRPr lang="en-US" sz="2400" dirty="0"/>
          </a:p>
        </p:txBody>
      </p:sp>
      <p:sp>
        <p:nvSpPr>
          <p:cNvPr id="5" name="Content Placeholder 4"/>
          <p:cNvSpPr>
            <a:spLocks noGrp="1"/>
          </p:cNvSpPr>
          <p:nvPr>
            <p:ph type="subTitle" idx="1"/>
          </p:nvPr>
        </p:nvSpPr>
        <p:spPr>
          <a:xfrm>
            <a:off x="1066800" y="2133600"/>
            <a:ext cx="6400800" cy="1752600"/>
          </a:xfrm>
        </p:spPr>
        <p:txBody>
          <a:bodyPr>
            <a:noAutofit/>
          </a:bodyPr>
          <a:lstStyle/>
          <a:p>
            <a:pPr marL="342900" indent="-342900" algn="l">
              <a:buFont typeface="Arial" pitchFamily="34" charset="0"/>
              <a:buChar char="•"/>
            </a:pPr>
            <a:r>
              <a:rPr lang="en-US" sz="2000" dirty="0" smtClean="0">
                <a:solidFill>
                  <a:schemeClr val="tx1"/>
                </a:solidFill>
              </a:rPr>
              <a:t>Make it Competitive and Compelling</a:t>
            </a:r>
          </a:p>
          <a:p>
            <a:pPr marL="342900" indent="-342900" algn="l">
              <a:buFont typeface="Arial" pitchFamily="34" charset="0"/>
              <a:buChar char="•"/>
            </a:pPr>
            <a:r>
              <a:rPr lang="en-US" sz="2000" dirty="0" smtClean="0">
                <a:solidFill>
                  <a:schemeClr val="tx1"/>
                </a:solidFill>
              </a:rPr>
              <a:t>Use an Effective Proposal Structure</a:t>
            </a:r>
          </a:p>
          <a:p>
            <a:pPr marL="342900" indent="-342900" algn="l">
              <a:buFont typeface="Arial" pitchFamily="34" charset="0"/>
              <a:buChar char="•"/>
            </a:pPr>
            <a:r>
              <a:rPr lang="en-US" sz="2000" dirty="0" smtClean="0">
                <a:solidFill>
                  <a:schemeClr val="tx1"/>
                </a:solidFill>
              </a:rPr>
              <a:t>Start With An Outline </a:t>
            </a:r>
          </a:p>
          <a:p>
            <a:pPr marL="342900" indent="-342900" algn="l">
              <a:buFont typeface="Arial" pitchFamily="34" charset="0"/>
              <a:buChar char="•"/>
            </a:pPr>
            <a:r>
              <a:rPr lang="en-US" sz="2000" dirty="0" smtClean="0">
                <a:solidFill>
                  <a:schemeClr val="tx1"/>
                </a:solidFill>
              </a:rPr>
              <a:t>Write With </a:t>
            </a:r>
            <a:r>
              <a:rPr lang="en-US" sz="2000" dirty="0">
                <a:solidFill>
                  <a:schemeClr val="tx1"/>
                </a:solidFill>
              </a:rPr>
              <a:t>the </a:t>
            </a:r>
            <a:r>
              <a:rPr lang="en-US" sz="2000" dirty="0" smtClean="0">
                <a:solidFill>
                  <a:schemeClr val="tx1"/>
                </a:solidFill>
              </a:rPr>
              <a:t>Correct Style </a:t>
            </a:r>
            <a:r>
              <a:rPr lang="en-US" sz="2000" dirty="0">
                <a:solidFill>
                  <a:schemeClr val="tx1"/>
                </a:solidFill>
              </a:rPr>
              <a:t>and </a:t>
            </a:r>
            <a:r>
              <a:rPr lang="en-US" sz="2000" dirty="0" smtClean="0">
                <a:solidFill>
                  <a:schemeClr val="tx1"/>
                </a:solidFill>
              </a:rPr>
              <a:t>Voice</a:t>
            </a:r>
            <a:endParaRPr lang="en-US" sz="2000" dirty="0">
              <a:solidFill>
                <a:schemeClr val="tx1"/>
              </a:solidFill>
            </a:endParaRPr>
          </a:p>
          <a:p>
            <a:pPr marL="342900" indent="-342900" algn="l">
              <a:buFont typeface="Arial" pitchFamily="34" charset="0"/>
              <a:buChar char="•"/>
            </a:pPr>
            <a:r>
              <a:rPr lang="en-US" sz="2000" dirty="0" smtClean="0">
                <a:solidFill>
                  <a:schemeClr val="tx1"/>
                </a:solidFill>
              </a:rPr>
              <a:t>Use the Right Words</a:t>
            </a:r>
            <a:endParaRPr lang="en-US" sz="2000" dirty="0">
              <a:solidFill>
                <a:schemeClr val="tx1"/>
              </a:solidFill>
            </a:endParaRPr>
          </a:p>
          <a:p>
            <a:pPr marL="342900" indent="-342900" algn="l">
              <a:buFont typeface="Arial" pitchFamily="34" charset="0"/>
              <a:buChar char="•"/>
            </a:pPr>
            <a:r>
              <a:rPr lang="en-US" sz="2000" dirty="0" smtClean="0">
                <a:solidFill>
                  <a:schemeClr val="tx1"/>
                </a:solidFill>
              </a:rPr>
              <a:t>Create Effective </a:t>
            </a:r>
            <a:r>
              <a:rPr lang="en-US" sz="2000" dirty="0">
                <a:solidFill>
                  <a:schemeClr val="tx1"/>
                </a:solidFill>
              </a:rPr>
              <a:t>Sentences and Phrases</a:t>
            </a:r>
          </a:p>
          <a:p>
            <a:pPr marL="342900" indent="-342900" algn="l">
              <a:buFont typeface="Arial" pitchFamily="34" charset="0"/>
              <a:buChar char="•"/>
            </a:pPr>
            <a:r>
              <a:rPr lang="en-US" sz="2000" dirty="0" smtClean="0">
                <a:solidFill>
                  <a:schemeClr val="tx1"/>
                </a:solidFill>
              </a:rPr>
              <a:t>Use Transitions</a:t>
            </a:r>
          </a:p>
          <a:p>
            <a:pPr marL="342900" indent="-342900" algn="l">
              <a:buFont typeface="Arial" pitchFamily="34" charset="0"/>
              <a:buChar char="•"/>
            </a:pPr>
            <a:r>
              <a:rPr lang="en-US" sz="2000" dirty="0" smtClean="0">
                <a:solidFill>
                  <a:schemeClr val="tx1"/>
                </a:solidFill>
              </a:rPr>
              <a:t>Use </a:t>
            </a:r>
            <a:r>
              <a:rPr lang="en-US" sz="2000" dirty="0">
                <a:solidFill>
                  <a:schemeClr val="tx1"/>
                </a:solidFill>
              </a:rPr>
              <a:t>Emphasis, Figures and </a:t>
            </a:r>
            <a:r>
              <a:rPr lang="en-US" sz="2000" dirty="0" smtClean="0">
                <a:solidFill>
                  <a:schemeClr val="tx1"/>
                </a:solidFill>
              </a:rPr>
              <a:t>Tables</a:t>
            </a:r>
          </a:p>
          <a:p>
            <a:pPr marL="342900" indent="-342900" algn="l">
              <a:buFont typeface="Arial" pitchFamily="34" charset="0"/>
              <a:buChar char="•"/>
            </a:pPr>
            <a:r>
              <a:rPr lang="en-US" sz="2000" dirty="0" smtClean="0">
                <a:solidFill>
                  <a:schemeClr val="tx1"/>
                </a:solidFill>
              </a:rPr>
              <a:t>Address Aesthetic</a:t>
            </a:r>
          </a:p>
          <a:p>
            <a:pPr marL="342900" indent="-342900" algn="l">
              <a:buFont typeface="Arial" pitchFamily="34" charset="0"/>
              <a:buChar char="•"/>
            </a:pPr>
            <a:r>
              <a:rPr lang="en-US" sz="2000" dirty="0" smtClean="0">
                <a:solidFill>
                  <a:schemeClr val="tx1"/>
                </a:solidFill>
              </a:rPr>
              <a:t>Write </a:t>
            </a:r>
            <a:r>
              <a:rPr lang="en-US" sz="2000" dirty="0">
                <a:solidFill>
                  <a:schemeClr val="tx1"/>
                </a:solidFill>
              </a:rPr>
              <a:t>for </a:t>
            </a:r>
            <a:r>
              <a:rPr lang="en-US" sz="2000" dirty="0" smtClean="0">
                <a:solidFill>
                  <a:schemeClr val="tx1"/>
                </a:solidFill>
              </a:rPr>
              <a:t>Reviewers</a:t>
            </a:r>
          </a:p>
          <a:p>
            <a:pPr algn="l"/>
            <a:endParaRPr lang="en-US" sz="2000" dirty="0" smtClean="0">
              <a:solidFill>
                <a:schemeClr val="tx1"/>
              </a:solidFill>
            </a:endParaRPr>
          </a:p>
        </p:txBody>
      </p:sp>
    </p:spTree>
    <p:extLst>
      <p:ext uri="{BB962C8B-B14F-4D97-AF65-F5344CB8AC3E}">
        <p14:creationId xmlns:p14="http://schemas.microsoft.com/office/powerpoint/2010/main" val="18050732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Schedule</a:t>
            </a:r>
            <a:endParaRPr lang="en-US" dirty="0"/>
          </a:p>
        </p:txBody>
      </p:sp>
      <p:sp>
        <p:nvSpPr>
          <p:cNvPr id="3" name="Content Placeholder 2"/>
          <p:cNvSpPr>
            <a:spLocks noGrp="1"/>
          </p:cNvSpPr>
          <p:nvPr>
            <p:ph idx="1"/>
          </p:nvPr>
        </p:nvSpPr>
        <p:spPr>
          <a:xfrm>
            <a:off x="457200" y="1371600"/>
            <a:ext cx="8229600" cy="4525963"/>
          </a:xfrm>
        </p:spPr>
        <p:txBody>
          <a:bodyPr>
            <a:noAutofit/>
          </a:bodyPr>
          <a:lstStyle/>
          <a:p>
            <a:pPr marL="0" indent="0">
              <a:buNone/>
            </a:pPr>
            <a:r>
              <a:rPr lang="en-US" sz="1800" dirty="0" smtClean="0"/>
              <a:t>Dec 5</a:t>
            </a:r>
            <a:r>
              <a:rPr lang="en-US" sz="1800" baseline="30000" dirty="0" smtClean="0"/>
              <a:t>th</a:t>
            </a:r>
            <a:endParaRPr lang="en-US" sz="1800" dirty="0" smtClean="0"/>
          </a:p>
          <a:p>
            <a:r>
              <a:rPr lang="en-US" sz="1800" dirty="0" smtClean="0"/>
              <a:t>Introduction 					9am</a:t>
            </a:r>
          </a:p>
          <a:p>
            <a:r>
              <a:rPr lang="en-US" sz="1800" dirty="0" smtClean="0"/>
              <a:t>Proposal Development				9:15-11</a:t>
            </a:r>
          </a:p>
          <a:p>
            <a:r>
              <a:rPr lang="en-US" sz="1800" dirty="0" smtClean="0"/>
              <a:t>Panel Discussion 				11- noon</a:t>
            </a:r>
          </a:p>
          <a:p>
            <a:pPr marL="0" indent="0">
              <a:buNone/>
            </a:pPr>
            <a:endParaRPr lang="en-US" sz="1800" dirty="0" smtClean="0"/>
          </a:p>
          <a:p>
            <a:pPr marL="0" indent="0">
              <a:buNone/>
            </a:pPr>
            <a:r>
              <a:rPr lang="en-US" sz="1800" dirty="0" smtClean="0"/>
              <a:t>Dec 12</a:t>
            </a:r>
            <a:r>
              <a:rPr lang="en-US" sz="1800" baseline="30000" dirty="0" smtClean="0"/>
              <a:t>th</a:t>
            </a:r>
            <a:endParaRPr lang="en-US" sz="1800" dirty="0" smtClean="0"/>
          </a:p>
          <a:p>
            <a:r>
              <a:rPr lang="en-US" sz="1800" dirty="0" smtClean="0"/>
              <a:t>Reconnoiter					9 am</a:t>
            </a:r>
          </a:p>
          <a:p>
            <a:r>
              <a:rPr lang="en-US" sz="1800" dirty="0" smtClean="0"/>
              <a:t>Foundation Searching – Alan Moore		9:15-9:45</a:t>
            </a:r>
          </a:p>
          <a:p>
            <a:r>
              <a:rPr lang="en-US" sz="1800" dirty="0" smtClean="0"/>
              <a:t>ORCA Processes – Debbie Silversmith		9:45-10:30</a:t>
            </a:r>
          </a:p>
          <a:p>
            <a:r>
              <a:rPr lang="en-US" sz="1800" dirty="0" smtClean="0"/>
              <a:t>Break </a:t>
            </a:r>
          </a:p>
          <a:p>
            <a:r>
              <a:rPr lang="en-US" sz="1800" dirty="0"/>
              <a:t>Budgeting – Gary Arnoldson</a:t>
            </a:r>
            <a:r>
              <a:rPr lang="en-US" sz="1800" dirty="0" smtClean="0"/>
              <a:t>			10:35-11:15</a:t>
            </a:r>
          </a:p>
          <a:p>
            <a:r>
              <a:rPr lang="en-US" sz="1800" dirty="0"/>
              <a:t>IRB – </a:t>
            </a:r>
            <a:r>
              <a:rPr lang="en-US" sz="1800" dirty="0" smtClean="0"/>
              <a:t>Sandee Munoz				11:15-11:45</a:t>
            </a:r>
            <a:endParaRPr lang="en-US" sz="1800" dirty="0"/>
          </a:p>
          <a:p>
            <a:r>
              <a:rPr lang="en-US" sz="1800" dirty="0" smtClean="0"/>
              <a:t>Review abstract/summary			11:45-noon</a:t>
            </a:r>
          </a:p>
        </p:txBody>
      </p:sp>
      <p:sp>
        <p:nvSpPr>
          <p:cNvPr id="4" name="Slide Number Placeholder 3"/>
          <p:cNvSpPr>
            <a:spLocks noGrp="1"/>
          </p:cNvSpPr>
          <p:nvPr>
            <p:ph type="sldNum" sz="quarter" idx="12"/>
          </p:nvPr>
        </p:nvSpPr>
        <p:spPr/>
        <p:txBody>
          <a:bodyPr/>
          <a:lstStyle/>
          <a:p>
            <a:fld id="{0609A8C3-0B35-46AA-97D6-5814D689151B}" type="slidenum">
              <a:rPr lang="en-US" smtClean="0"/>
              <a:t>3</a:t>
            </a:fld>
            <a:endParaRPr lang="en-US" dirty="0"/>
          </a:p>
        </p:txBody>
      </p:sp>
      <p:sp>
        <p:nvSpPr>
          <p:cNvPr id="5" name="Rectangle 4"/>
          <p:cNvSpPr/>
          <p:nvPr/>
        </p:nvSpPr>
        <p:spPr>
          <a:xfrm>
            <a:off x="762000" y="5867400"/>
            <a:ext cx="7467600" cy="646331"/>
          </a:xfrm>
          <a:prstGeom prst="rect">
            <a:avLst/>
          </a:prstGeom>
        </p:spPr>
        <p:txBody>
          <a:bodyPr wrap="square">
            <a:spAutoFit/>
          </a:bodyPr>
          <a:lstStyle/>
          <a:p>
            <a:r>
              <a:rPr lang="en-US" b="1" dirty="0"/>
              <a:t>Wednesday, December 17, 2014        10-12noon         2212 HBLL</a:t>
            </a:r>
            <a:endParaRPr lang="en-US" sz="1600" dirty="0"/>
          </a:p>
          <a:p>
            <a:pPr lvl="1"/>
            <a:r>
              <a:rPr lang="en-US" b="1" dirty="0"/>
              <a:t>How to use PIVOT to search for grants</a:t>
            </a:r>
            <a:endParaRPr lang="en-US" dirty="0"/>
          </a:p>
        </p:txBody>
      </p:sp>
    </p:spTree>
    <p:extLst>
      <p:ext uri="{BB962C8B-B14F-4D97-AF65-F5344CB8AC3E}">
        <p14:creationId xmlns:p14="http://schemas.microsoft.com/office/powerpoint/2010/main" val="19170918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cs typeface="Times New Roman" pitchFamily="18" charset="0"/>
              </a:rPr>
              <a:t>Make Your Proposal </a:t>
            </a:r>
            <a:r>
              <a:rPr lang="en-US" sz="4000" i="1" dirty="0" smtClean="0">
                <a:cs typeface="Times New Roman" pitchFamily="18" charset="0"/>
              </a:rPr>
              <a:t>Competitive</a:t>
            </a:r>
            <a:r>
              <a:rPr lang="en-US" sz="4000" dirty="0" smtClean="0">
                <a:cs typeface="Times New Roman" pitchFamily="18" charset="0"/>
              </a:rPr>
              <a:t>… </a:t>
            </a:r>
            <a:endParaRPr lang="en-US" sz="4000" dirty="0">
              <a:cs typeface="Times New Roman" pitchFamily="18" charset="0"/>
            </a:endParaRPr>
          </a:p>
        </p:txBody>
      </p:sp>
      <p:sp>
        <p:nvSpPr>
          <p:cNvPr id="3" name="Content Placeholder 2"/>
          <p:cNvSpPr>
            <a:spLocks noGrp="1"/>
          </p:cNvSpPr>
          <p:nvPr>
            <p:ph idx="1"/>
          </p:nvPr>
        </p:nvSpPr>
        <p:spPr>
          <a:xfrm>
            <a:off x="381000" y="1371600"/>
            <a:ext cx="8229600" cy="4525963"/>
          </a:xfrm>
        </p:spPr>
        <p:txBody>
          <a:bodyPr>
            <a:noAutofit/>
          </a:bodyPr>
          <a:lstStyle/>
          <a:p>
            <a:r>
              <a:rPr lang="en-US" sz="2000" dirty="0">
                <a:cs typeface="Times New Roman" pitchFamily="18" charset="0"/>
              </a:rPr>
              <a:t>Significance </a:t>
            </a:r>
          </a:p>
          <a:p>
            <a:r>
              <a:rPr lang="en-US" sz="2000" dirty="0">
                <a:cs typeface="Times New Roman" pitchFamily="18" charset="0"/>
              </a:rPr>
              <a:t>Approach</a:t>
            </a:r>
          </a:p>
          <a:p>
            <a:r>
              <a:rPr lang="en-US" sz="2000" dirty="0">
                <a:cs typeface="Times New Roman" pitchFamily="18" charset="0"/>
              </a:rPr>
              <a:t>Likelihood of success</a:t>
            </a:r>
          </a:p>
          <a:p>
            <a:r>
              <a:rPr lang="en-US" sz="2000" dirty="0">
                <a:cs typeface="Times New Roman" pitchFamily="18" charset="0"/>
              </a:rPr>
              <a:t>Knowledge and experience </a:t>
            </a:r>
          </a:p>
          <a:p>
            <a:r>
              <a:rPr lang="en-US" sz="2000" dirty="0">
                <a:cs typeface="Times New Roman" pitchFamily="18" charset="0"/>
              </a:rPr>
              <a:t>Methodology</a:t>
            </a:r>
          </a:p>
          <a:p>
            <a:r>
              <a:rPr lang="en-US" sz="2000" dirty="0">
                <a:cs typeface="Times New Roman" pitchFamily="18" charset="0"/>
              </a:rPr>
              <a:t>Project plan</a:t>
            </a:r>
          </a:p>
          <a:p>
            <a:r>
              <a:rPr lang="en-US" sz="2000" dirty="0">
                <a:cs typeface="Times New Roman" pitchFamily="18" charset="0"/>
              </a:rPr>
              <a:t>Realistic amount of work</a:t>
            </a:r>
          </a:p>
          <a:p>
            <a:r>
              <a:rPr lang="en-US" sz="2000" dirty="0">
                <a:cs typeface="Times New Roman" pitchFamily="18" charset="0"/>
              </a:rPr>
              <a:t>Sufficient detail</a:t>
            </a:r>
          </a:p>
          <a:p>
            <a:r>
              <a:rPr lang="en-US" sz="2000" dirty="0">
                <a:cs typeface="Times New Roman" pitchFamily="18" charset="0"/>
              </a:rPr>
              <a:t>Cost effective</a:t>
            </a:r>
          </a:p>
        </p:txBody>
      </p:sp>
      <p:sp>
        <p:nvSpPr>
          <p:cNvPr id="4" name="Slide Number Placeholder 3"/>
          <p:cNvSpPr>
            <a:spLocks noGrp="1"/>
          </p:cNvSpPr>
          <p:nvPr>
            <p:ph type="sldNum" sz="quarter" idx="12"/>
          </p:nvPr>
        </p:nvSpPr>
        <p:spPr/>
        <p:txBody>
          <a:bodyPr/>
          <a:lstStyle/>
          <a:p>
            <a:fld id="{0609A8C3-0B35-46AA-97D6-5814D689151B}" type="slidenum">
              <a:rPr lang="en-US" smtClean="0"/>
              <a:t>30</a:t>
            </a:fld>
            <a:endParaRPr lang="en-US"/>
          </a:p>
        </p:txBody>
      </p:sp>
    </p:spTree>
    <p:extLst>
      <p:ext uri="{BB962C8B-B14F-4D97-AF65-F5344CB8AC3E}">
        <p14:creationId xmlns:p14="http://schemas.microsoft.com/office/powerpoint/2010/main" val="1718198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and Make It </a:t>
            </a:r>
            <a:r>
              <a:rPr lang="en-US" i="1" dirty="0" smtClean="0"/>
              <a:t>Compelling</a:t>
            </a:r>
            <a:endParaRPr lang="en-US" i="1" dirty="0"/>
          </a:p>
        </p:txBody>
      </p:sp>
      <p:sp>
        <p:nvSpPr>
          <p:cNvPr id="3" name="Content Placeholder 2"/>
          <p:cNvSpPr>
            <a:spLocks noGrp="1"/>
          </p:cNvSpPr>
          <p:nvPr>
            <p:ph idx="1"/>
          </p:nvPr>
        </p:nvSpPr>
        <p:spPr>
          <a:xfrm>
            <a:off x="762000" y="1371600"/>
            <a:ext cx="8229600" cy="4525963"/>
          </a:xfrm>
        </p:spPr>
        <p:txBody>
          <a:bodyPr>
            <a:normAutofit/>
          </a:bodyPr>
          <a:lstStyle/>
          <a:p>
            <a:r>
              <a:rPr lang="en-US" sz="2400" dirty="0"/>
              <a:t>Grabs the reader’s </a:t>
            </a:r>
            <a:r>
              <a:rPr lang="en-US" sz="2400" dirty="0" smtClean="0"/>
              <a:t>attention</a:t>
            </a:r>
          </a:p>
          <a:p>
            <a:r>
              <a:rPr lang="en-US" sz="2400" dirty="0"/>
              <a:t>Explains the benefits</a:t>
            </a:r>
          </a:p>
          <a:p>
            <a:r>
              <a:rPr lang="en-US" sz="2400" dirty="0"/>
              <a:t>Assures the </a:t>
            </a:r>
            <a:r>
              <a:rPr lang="en-US" sz="2400" dirty="0" smtClean="0"/>
              <a:t>funder of your capability</a:t>
            </a:r>
            <a:endParaRPr lang="en-US" sz="2400" dirty="0"/>
          </a:p>
          <a:p>
            <a:r>
              <a:rPr lang="en-US" sz="2400" dirty="0"/>
              <a:t>Describes </a:t>
            </a:r>
            <a:r>
              <a:rPr lang="en-US" sz="2400" dirty="0" smtClean="0"/>
              <a:t>a fully-aligned, justified budget</a:t>
            </a:r>
            <a:endParaRPr lang="en-US" sz="2400" dirty="0"/>
          </a:p>
        </p:txBody>
      </p:sp>
      <p:sp>
        <p:nvSpPr>
          <p:cNvPr id="5" name="TextBox 4"/>
          <p:cNvSpPr txBox="1"/>
          <p:nvPr/>
        </p:nvSpPr>
        <p:spPr>
          <a:xfrm>
            <a:off x="2667000" y="6019800"/>
            <a:ext cx="1891480" cy="307777"/>
          </a:xfrm>
          <a:prstGeom prst="rect">
            <a:avLst/>
          </a:prstGeom>
          <a:noFill/>
        </p:spPr>
        <p:txBody>
          <a:bodyPr wrap="none" rtlCol="0">
            <a:spAutoFit/>
          </a:bodyPr>
          <a:lstStyle/>
          <a:p>
            <a:r>
              <a:rPr lang="en-US" sz="1400" dirty="0" smtClean="0"/>
              <a:t>(From Giddings, Porter)</a:t>
            </a:r>
            <a:endParaRPr lang="en-US" sz="1400" dirty="0"/>
          </a:p>
        </p:txBody>
      </p:sp>
      <p:sp>
        <p:nvSpPr>
          <p:cNvPr id="4" name="Slide Number Placeholder 3"/>
          <p:cNvSpPr>
            <a:spLocks noGrp="1"/>
          </p:cNvSpPr>
          <p:nvPr>
            <p:ph type="sldNum" sz="quarter" idx="12"/>
          </p:nvPr>
        </p:nvSpPr>
        <p:spPr/>
        <p:txBody>
          <a:bodyPr/>
          <a:lstStyle/>
          <a:p>
            <a:fld id="{0609A8C3-0B35-46AA-97D6-5814D689151B}" type="slidenum">
              <a:rPr lang="en-US" smtClean="0"/>
              <a:t>31</a:t>
            </a:fld>
            <a:endParaRPr lang="en-US"/>
          </a:p>
        </p:txBody>
      </p:sp>
    </p:spTree>
    <p:extLst>
      <p:ext uri="{BB962C8B-B14F-4D97-AF65-F5344CB8AC3E}">
        <p14:creationId xmlns:p14="http://schemas.microsoft.com/office/powerpoint/2010/main" val="11707362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
            <a:ext cx="7315200" cy="685800"/>
          </a:xfrm>
        </p:spPr>
        <p:txBody>
          <a:bodyPr>
            <a:noAutofit/>
          </a:bodyPr>
          <a:lstStyle/>
          <a:p>
            <a:r>
              <a:rPr lang="en-US" dirty="0" smtClean="0"/>
              <a:t/>
            </a:r>
            <a:br>
              <a:rPr lang="en-US" dirty="0" smtClean="0"/>
            </a:br>
            <a:r>
              <a:rPr lang="en-US" sz="3200" dirty="0" smtClean="0"/>
              <a:t>Start With an </a:t>
            </a:r>
            <a:r>
              <a:rPr lang="en-US" sz="3200" dirty="0"/>
              <a:t>Effective Proposal Structure</a:t>
            </a:r>
            <a:endParaRPr lang="en-US" dirty="0"/>
          </a:p>
        </p:txBody>
      </p:sp>
      <p:sp>
        <p:nvSpPr>
          <p:cNvPr id="3" name="Content Placeholder 2"/>
          <p:cNvSpPr>
            <a:spLocks noGrp="1"/>
          </p:cNvSpPr>
          <p:nvPr>
            <p:ph idx="1"/>
          </p:nvPr>
        </p:nvSpPr>
        <p:spPr>
          <a:xfrm>
            <a:off x="381000" y="1371600"/>
            <a:ext cx="6324600" cy="4525963"/>
          </a:xfrm>
        </p:spPr>
        <p:txBody>
          <a:bodyPr>
            <a:normAutofit lnSpcReduction="10000"/>
          </a:bodyPr>
          <a:lstStyle/>
          <a:p>
            <a:r>
              <a:rPr lang="en-US" sz="2200" dirty="0"/>
              <a:t>Answer these questions  and in this order</a:t>
            </a:r>
            <a:r>
              <a:rPr lang="en-US" sz="2000" dirty="0"/>
              <a:t/>
            </a:r>
            <a:br>
              <a:rPr lang="en-US" sz="2000" dirty="0"/>
            </a:br>
            <a:endParaRPr lang="en-US" sz="2000" dirty="0"/>
          </a:p>
          <a:p>
            <a:pPr lvl="1"/>
            <a:r>
              <a:rPr lang="en-US" sz="1800" b="1" dirty="0"/>
              <a:t>Why</a:t>
            </a:r>
            <a:r>
              <a:rPr lang="en-US" sz="1800" dirty="0"/>
              <a:t> is this of interest to the funder?</a:t>
            </a:r>
          </a:p>
          <a:p>
            <a:pPr lvl="1"/>
            <a:r>
              <a:rPr lang="en-US" sz="1800" b="1" dirty="0"/>
              <a:t>Who</a:t>
            </a:r>
            <a:r>
              <a:rPr lang="en-US" sz="1800" dirty="0"/>
              <a:t> is proposing the work and are they credible?</a:t>
            </a:r>
          </a:p>
          <a:p>
            <a:pPr lvl="1"/>
            <a:r>
              <a:rPr lang="en-US" sz="1800" b="1" dirty="0"/>
              <a:t>What</a:t>
            </a:r>
            <a:r>
              <a:rPr lang="en-US" sz="1800" dirty="0"/>
              <a:t> is the theory/model/hypothesis behind the proposal?</a:t>
            </a:r>
          </a:p>
          <a:p>
            <a:pPr lvl="1"/>
            <a:r>
              <a:rPr lang="en-US" sz="1800" b="1" dirty="0"/>
              <a:t>How</a:t>
            </a:r>
            <a:r>
              <a:rPr lang="en-US" sz="1800" dirty="0"/>
              <a:t> are you going to accomplish the research and spend funds?</a:t>
            </a:r>
          </a:p>
          <a:p>
            <a:pPr lvl="1"/>
            <a:endParaRPr lang="en-US" sz="1800" dirty="0"/>
          </a:p>
          <a:p>
            <a:r>
              <a:rPr lang="en-US" sz="2200" dirty="0"/>
              <a:t>Align elements (including budget) with goals and outcomes/objectives</a:t>
            </a:r>
          </a:p>
          <a:p>
            <a:endParaRPr lang="en-US" sz="2000" dirty="0"/>
          </a:p>
          <a:p>
            <a:r>
              <a:rPr lang="en-US" sz="2200" dirty="0"/>
              <a:t>“Tell a Story” with a good narrative woven throughout </a:t>
            </a:r>
          </a:p>
        </p:txBody>
      </p:sp>
      <p:sp>
        <p:nvSpPr>
          <p:cNvPr id="5" name="TextBox 4"/>
          <p:cNvSpPr txBox="1"/>
          <p:nvPr/>
        </p:nvSpPr>
        <p:spPr>
          <a:xfrm>
            <a:off x="2667000" y="6019800"/>
            <a:ext cx="2194832" cy="276999"/>
          </a:xfrm>
          <a:prstGeom prst="rect">
            <a:avLst/>
          </a:prstGeom>
          <a:noFill/>
        </p:spPr>
        <p:txBody>
          <a:bodyPr wrap="none" rtlCol="0">
            <a:spAutoFit/>
          </a:bodyPr>
          <a:lstStyle/>
          <a:p>
            <a:r>
              <a:rPr lang="en-US" sz="1200" dirty="0" smtClean="0"/>
              <a:t>(adapted From Giddings, Porter)</a:t>
            </a:r>
            <a:endParaRPr lang="en-US" sz="1200" dirty="0"/>
          </a:p>
        </p:txBody>
      </p:sp>
      <p:pic>
        <p:nvPicPr>
          <p:cNvPr id="1026" name="Picture 2" descr="C:\Users\cbmonson\AppData\Local\Microsoft\Windows\Temporary Internet Files\Content.Outlook\W7H21CVL\IMG_954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7051"/>
          <a:stretch/>
        </p:blipFill>
        <p:spPr bwMode="auto">
          <a:xfrm>
            <a:off x="6781800" y="2362200"/>
            <a:ext cx="1771650" cy="195942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0609A8C3-0B35-46AA-97D6-5814D689151B}" type="slidenum">
              <a:rPr lang="en-US" smtClean="0"/>
              <a:t>32</a:t>
            </a:fld>
            <a:endParaRPr lang="en-US"/>
          </a:p>
        </p:txBody>
      </p:sp>
      <p:sp>
        <p:nvSpPr>
          <p:cNvPr id="6" name="TextBox 5"/>
          <p:cNvSpPr txBox="1"/>
          <p:nvPr/>
        </p:nvSpPr>
        <p:spPr>
          <a:xfrm>
            <a:off x="6553201" y="4355068"/>
            <a:ext cx="2438400" cy="646331"/>
          </a:xfrm>
          <a:prstGeom prst="rect">
            <a:avLst/>
          </a:prstGeom>
          <a:noFill/>
        </p:spPr>
        <p:txBody>
          <a:bodyPr wrap="square" rtlCol="0">
            <a:spAutoFit/>
          </a:bodyPr>
          <a:lstStyle/>
          <a:p>
            <a:r>
              <a:rPr lang="en-US" i="1" dirty="0" smtClean="0"/>
              <a:t>Buying a car with why, who, what, how steps</a:t>
            </a:r>
            <a:endParaRPr lang="en-US" i="1" dirty="0"/>
          </a:p>
        </p:txBody>
      </p:sp>
    </p:spTree>
    <p:extLst>
      <p:ext uri="{BB962C8B-B14F-4D97-AF65-F5344CB8AC3E}">
        <p14:creationId xmlns:p14="http://schemas.microsoft.com/office/powerpoint/2010/main" val="5758512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Write The Proposal From An Outline</a:t>
            </a:r>
          </a:p>
        </p:txBody>
      </p:sp>
      <p:sp>
        <p:nvSpPr>
          <p:cNvPr id="3" name="Content Placeholder 2"/>
          <p:cNvSpPr>
            <a:spLocks noGrp="1"/>
          </p:cNvSpPr>
          <p:nvPr>
            <p:ph idx="1"/>
          </p:nvPr>
        </p:nvSpPr>
        <p:spPr/>
        <p:txBody>
          <a:bodyPr/>
          <a:lstStyle/>
          <a:p>
            <a:r>
              <a:rPr lang="en-US" dirty="0" smtClean="0"/>
              <a:t>Outline the complete proposal </a:t>
            </a:r>
          </a:p>
          <a:p>
            <a:pPr lvl="1"/>
            <a:r>
              <a:rPr lang="en-US" dirty="0" smtClean="0"/>
              <a:t>Ensure all components are tied together</a:t>
            </a:r>
          </a:p>
          <a:p>
            <a:pPr lvl="1"/>
            <a:r>
              <a:rPr lang="en-US" dirty="0" smtClean="0"/>
              <a:t>Use as the basis for a smooth, end-to-end narrative</a:t>
            </a:r>
          </a:p>
          <a:p>
            <a:pPr lvl="1"/>
            <a:r>
              <a:rPr lang="en-US" dirty="0" smtClean="0"/>
              <a:t>Consistent with the RFP decomposition</a:t>
            </a:r>
          </a:p>
          <a:p>
            <a:r>
              <a:rPr lang="en-US" dirty="0" smtClean="0"/>
              <a:t>Use themes and put in topic sentences</a:t>
            </a:r>
          </a:p>
          <a:p>
            <a:r>
              <a:rPr lang="en-US" dirty="0" smtClean="0"/>
              <a:t>Show how requirements will be met</a:t>
            </a:r>
          </a:p>
          <a:p>
            <a:r>
              <a:rPr lang="en-US" dirty="0" smtClean="0"/>
              <a:t>Review and re-iterate the outline… </a:t>
            </a:r>
            <a:r>
              <a:rPr lang="en-US" i="1" dirty="0" smtClean="0"/>
              <a:t>sequentially adding greater levels of detail will make the actual writing easier </a:t>
            </a:r>
            <a:endParaRPr lang="en-US" i="1" dirty="0"/>
          </a:p>
        </p:txBody>
      </p:sp>
      <p:sp>
        <p:nvSpPr>
          <p:cNvPr id="4" name="Slide Number Placeholder 3"/>
          <p:cNvSpPr>
            <a:spLocks noGrp="1"/>
          </p:cNvSpPr>
          <p:nvPr>
            <p:ph type="sldNum" sz="quarter" idx="12"/>
          </p:nvPr>
        </p:nvSpPr>
        <p:spPr/>
        <p:txBody>
          <a:bodyPr/>
          <a:lstStyle/>
          <a:p>
            <a:fld id="{0609A8C3-0B35-46AA-97D6-5814D689151B}" type="slidenum">
              <a:rPr lang="en-US" smtClean="0"/>
              <a:t>33</a:t>
            </a:fld>
            <a:endParaRPr lang="en-US"/>
          </a:p>
        </p:txBody>
      </p:sp>
    </p:spTree>
    <p:extLst>
      <p:ext uri="{BB962C8B-B14F-4D97-AF65-F5344CB8AC3E}">
        <p14:creationId xmlns:p14="http://schemas.microsoft.com/office/powerpoint/2010/main" val="16309235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200" dirty="0" smtClean="0"/>
              <a:t>Write Using “Proposal” Style</a:t>
            </a:r>
            <a:endParaRPr lang="en-US" sz="2400" dirty="0">
              <a:latin typeface="Times New Roman" pitchFamily="18" charset="0"/>
              <a:cs typeface="Times New Roman" pitchFamily="18" charset="0"/>
            </a:endParaRPr>
          </a:p>
        </p:txBody>
      </p:sp>
      <p:sp>
        <p:nvSpPr>
          <p:cNvPr id="4" name="Text Placeholder 3"/>
          <p:cNvSpPr>
            <a:spLocks noGrp="1"/>
          </p:cNvSpPr>
          <p:nvPr>
            <p:ph type="body" idx="1"/>
          </p:nvPr>
        </p:nvSpPr>
        <p:spPr>
          <a:xfrm>
            <a:off x="0" y="1306513"/>
            <a:ext cx="4040188" cy="522287"/>
          </a:xfrm>
        </p:spPr>
        <p:txBody>
          <a:bodyPr/>
          <a:lstStyle/>
          <a:p>
            <a:pPr algn="ctr"/>
            <a:r>
              <a:rPr lang="en-US" i="1" dirty="0" smtClean="0">
                <a:latin typeface="+mj-lt"/>
                <a:cs typeface="Times New Roman" pitchFamily="18" charset="0"/>
              </a:rPr>
              <a:t>Academic Writing:</a:t>
            </a:r>
            <a:endParaRPr lang="en-US" i="1" dirty="0">
              <a:latin typeface="+mj-lt"/>
              <a:cs typeface="Times New Roman" pitchFamily="18" charset="0"/>
            </a:endParaRPr>
          </a:p>
        </p:txBody>
      </p:sp>
      <p:sp>
        <p:nvSpPr>
          <p:cNvPr id="5" name="Content Placeholder 4"/>
          <p:cNvSpPr>
            <a:spLocks noGrp="1"/>
          </p:cNvSpPr>
          <p:nvPr>
            <p:ph sz="half" idx="2"/>
          </p:nvPr>
        </p:nvSpPr>
        <p:spPr>
          <a:xfrm>
            <a:off x="833666" y="1923980"/>
            <a:ext cx="4040188" cy="4221163"/>
          </a:xfrm>
        </p:spPr>
        <p:txBody>
          <a:bodyPr>
            <a:noAutofit/>
          </a:bodyPr>
          <a:lstStyle/>
          <a:p>
            <a:pPr marL="0" indent="0">
              <a:buNone/>
            </a:pPr>
            <a:r>
              <a:rPr lang="en-US" sz="2000" dirty="0" smtClean="0">
                <a:cs typeface="Times New Roman" pitchFamily="18" charset="0"/>
              </a:rPr>
              <a:t>Research-centered</a:t>
            </a:r>
            <a:endParaRPr lang="en-US" sz="2000" i="1" dirty="0" smtClean="0">
              <a:cs typeface="Times New Roman" pitchFamily="18" charset="0"/>
            </a:endParaRPr>
          </a:p>
          <a:p>
            <a:pPr marL="0" indent="0">
              <a:buNone/>
            </a:pPr>
            <a:r>
              <a:rPr lang="en-US" sz="2000" dirty="0" smtClean="0">
                <a:cs typeface="Times New Roman" pitchFamily="18" charset="0"/>
              </a:rPr>
              <a:t>Past oriented</a:t>
            </a:r>
            <a:endParaRPr lang="en-US" sz="2000" i="1" dirty="0" smtClean="0">
              <a:cs typeface="Times New Roman" pitchFamily="18" charset="0"/>
            </a:endParaRPr>
          </a:p>
          <a:p>
            <a:pPr marL="0" indent="0">
              <a:buNone/>
            </a:pPr>
            <a:r>
              <a:rPr lang="en-US" sz="2000" dirty="0" smtClean="0">
                <a:cs typeface="Times New Roman" pitchFamily="18" charset="0"/>
              </a:rPr>
              <a:t>Expository</a:t>
            </a:r>
            <a:endParaRPr lang="en-US" sz="2000" i="1" dirty="0" smtClean="0">
              <a:cs typeface="Times New Roman" pitchFamily="18" charset="0"/>
            </a:endParaRPr>
          </a:p>
          <a:p>
            <a:pPr marL="0" indent="0">
              <a:buNone/>
            </a:pPr>
            <a:r>
              <a:rPr lang="en-US" sz="2000" dirty="0" smtClean="0">
                <a:cs typeface="Times New Roman" pitchFamily="18" charset="0"/>
              </a:rPr>
              <a:t>Impersonal</a:t>
            </a:r>
            <a:endParaRPr lang="en-US" sz="2000" i="1" dirty="0" smtClean="0">
              <a:cs typeface="Times New Roman" pitchFamily="18" charset="0"/>
            </a:endParaRPr>
          </a:p>
          <a:p>
            <a:pPr marL="0" indent="0">
              <a:buNone/>
            </a:pPr>
            <a:r>
              <a:rPr lang="en-US" sz="2000" dirty="0" smtClean="0">
                <a:cs typeface="Times New Roman" pitchFamily="18" charset="0"/>
              </a:rPr>
              <a:t>Individualistic</a:t>
            </a:r>
          </a:p>
          <a:p>
            <a:pPr marL="0" indent="0">
              <a:buNone/>
            </a:pPr>
            <a:r>
              <a:rPr lang="en-US" sz="2000" dirty="0" smtClean="0">
                <a:cs typeface="Times New Roman" pitchFamily="18" charset="0"/>
              </a:rPr>
              <a:t>Verbosity rewarded</a:t>
            </a:r>
          </a:p>
          <a:p>
            <a:pPr marL="0" indent="0">
              <a:buNone/>
            </a:pPr>
            <a:r>
              <a:rPr lang="en-US" sz="2000" dirty="0" smtClean="0">
                <a:cs typeface="Times New Roman" pitchFamily="18" charset="0"/>
              </a:rPr>
              <a:t>Specialized terminology</a:t>
            </a:r>
            <a:br>
              <a:rPr lang="en-US" sz="2000" dirty="0" smtClean="0">
                <a:cs typeface="Times New Roman" pitchFamily="18" charset="0"/>
              </a:rPr>
            </a:br>
            <a:endParaRPr lang="en-US" sz="2000" i="1" dirty="0" smtClean="0">
              <a:cs typeface="Times New Roman" pitchFamily="18" charset="0"/>
            </a:endParaRPr>
          </a:p>
          <a:p>
            <a:pPr marL="0" indent="0">
              <a:buNone/>
            </a:pPr>
            <a:endParaRPr lang="en-US" sz="2000" i="1" dirty="0">
              <a:cs typeface="Times New Roman" pitchFamily="18" charset="0"/>
            </a:endParaRPr>
          </a:p>
        </p:txBody>
      </p:sp>
      <p:sp>
        <p:nvSpPr>
          <p:cNvPr id="6" name="Text Placeholder 5"/>
          <p:cNvSpPr>
            <a:spLocks noGrp="1"/>
          </p:cNvSpPr>
          <p:nvPr>
            <p:ph type="body" sz="quarter" idx="3"/>
          </p:nvPr>
        </p:nvSpPr>
        <p:spPr>
          <a:xfrm>
            <a:off x="4343400" y="1295400"/>
            <a:ext cx="4041775" cy="533400"/>
          </a:xfrm>
        </p:spPr>
        <p:txBody>
          <a:bodyPr/>
          <a:lstStyle/>
          <a:p>
            <a:pPr algn="ctr"/>
            <a:r>
              <a:rPr lang="en-US" i="1" dirty="0" smtClean="0">
                <a:latin typeface="+mj-lt"/>
                <a:cs typeface="Times New Roman" pitchFamily="18" charset="0"/>
              </a:rPr>
              <a:t>Proposal Writing:</a:t>
            </a:r>
            <a:endParaRPr lang="en-US" i="1" dirty="0">
              <a:latin typeface="+mj-lt"/>
              <a:cs typeface="Times New Roman" pitchFamily="18" charset="0"/>
            </a:endParaRPr>
          </a:p>
        </p:txBody>
      </p:sp>
      <p:sp>
        <p:nvSpPr>
          <p:cNvPr id="7" name="Content Placeholder 6"/>
          <p:cNvSpPr>
            <a:spLocks noGrp="1"/>
          </p:cNvSpPr>
          <p:nvPr>
            <p:ph sz="quarter" idx="4"/>
          </p:nvPr>
        </p:nvSpPr>
        <p:spPr>
          <a:xfrm>
            <a:off x="5178425" y="1923980"/>
            <a:ext cx="4041775" cy="4221163"/>
          </a:xfrm>
        </p:spPr>
        <p:txBody>
          <a:bodyPr>
            <a:noAutofit/>
          </a:bodyPr>
          <a:lstStyle/>
          <a:p>
            <a:pPr marL="0" indent="0">
              <a:buNone/>
            </a:pPr>
            <a:r>
              <a:rPr lang="en-US" sz="2000" dirty="0" smtClean="0">
                <a:cs typeface="Times New Roman" pitchFamily="18" charset="0"/>
              </a:rPr>
              <a:t>Sponsor-centered</a:t>
            </a:r>
            <a:endParaRPr lang="en-US" sz="2000" i="1" dirty="0" smtClean="0">
              <a:cs typeface="Times New Roman" pitchFamily="18" charset="0"/>
            </a:endParaRPr>
          </a:p>
          <a:p>
            <a:pPr marL="0" indent="0">
              <a:buNone/>
            </a:pPr>
            <a:r>
              <a:rPr lang="en-US" sz="2000" dirty="0" smtClean="0">
                <a:cs typeface="Times New Roman" pitchFamily="18" charset="0"/>
              </a:rPr>
              <a:t>Future oriented</a:t>
            </a:r>
          </a:p>
          <a:p>
            <a:pPr marL="0" indent="0">
              <a:buNone/>
            </a:pPr>
            <a:r>
              <a:rPr lang="en-US" sz="2000" dirty="0" smtClean="0">
                <a:cs typeface="Times New Roman" pitchFamily="18" charset="0"/>
              </a:rPr>
              <a:t>Persuasive</a:t>
            </a:r>
          </a:p>
          <a:p>
            <a:pPr marL="0" indent="0">
              <a:buNone/>
            </a:pPr>
            <a:r>
              <a:rPr lang="en-US" sz="2000" dirty="0" smtClean="0">
                <a:cs typeface="Times New Roman" pitchFamily="18" charset="0"/>
              </a:rPr>
              <a:t>Personal</a:t>
            </a:r>
            <a:endParaRPr lang="en-US" sz="2000" i="1" dirty="0" smtClean="0">
              <a:cs typeface="Times New Roman" pitchFamily="18" charset="0"/>
            </a:endParaRPr>
          </a:p>
          <a:p>
            <a:pPr marL="0" indent="0">
              <a:buNone/>
            </a:pPr>
            <a:r>
              <a:rPr lang="en-US" sz="2000" dirty="0" smtClean="0">
                <a:cs typeface="Times New Roman" pitchFamily="18" charset="0"/>
              </a:rPr>
              <a:t>Team-oriented</a:t>
            </a:r>
            <a:endParaRPr lang="en-US" sz="2000" i="1" dirty="0" smtClean="0">
              <a:cs typeface="Times New Roman" pitchFamily="18" charset="0"/>
            </a:endParaRPr>
          </a:p>
          <a:p>
            <a:pPr marL="0" indent="0">
              <a:buNone/>
            </a:pPr>
            <a:r>
              <a:rPr lang="en-US" sz="2000" dirty="0" smtClean="0">
                <a:cs typeface="Times New Roman" pitchFamily="18" charset="0"/>
              </a:rPr>
              <a:t>Brevity rewarded</a:t>
            </a:r>
          </a:p>
          <a:p>
            <a:pPr marL="0" indent="0">
              <a:buNone/>
            </a:pPr>
            <a:r>
              <a:rPr lang="en-US" sz="2000" dirty="0" smtClean="0">
                <a:cs typeface="Times New Roman" pitchFamily="18" charset="0"/>
              </a:rPr>
              <a:t>Accessible language</a:t>
            </a:r>
            <a:endParaRPr lang="en-US" sz="2000" i="1" dirty="0" smtClean="0">
              <a:cs typeface="Times New Roman" pitchFamily="18" charset="0"/>
            </a:endParaRPr>
          </a:p>
          <a:p>
            <a:pPr marL="0" indent="0">
              <a:buNone/>
            </a:pPr>
            <a:endParaRPr lang="en-US" sz="2000" i="1" dirty="0">
              <a:cs typeface="Times New Roman" pitchFamily="18" charset="0"/>
            </a:endParaRPr>
          </a:p>
        </p:txBody>
      </p:sp>
      <p:sp>
        <p:nvSpPr>
          <p:cNvPr id="3" name="Slide Number Placeholder 2"/>
          <p:cNvSpPr>
            <a:spLocks noGrp="1"/>
          </p:cNvSpPr>
          <p:nvPr>
            <p:ph type="sldNum" sz="quarter" idx="12"/>
          </p:nvPr>
        </p:nvSpPr>
        <p:spPr/>
        <p:txBody>
          <a:bodyPr/>
          <a:lstStyle/>
          <a:p>
            <a:fld id="{0609A8C3-0B35-46AA-97D6-5814D689151B}" type="slidenum">
              <a:rPr lang="en-US" smtClean="0"/>
              <a:t>34</a:t>
            </a:fld>
            <a:endParaRPr lang="en-US"/>
          </a:p>
        </p:txBody>
      </p:sp>
      <p:sp>
        <p:nvSpPr>
          <p:cNvPr id="8" name="TextBox 7"/>
          <p:cNvSpPr txBox="1"/>
          <p:nvPr/>
        </p:nvSpPr>
        <p:spPr>
          <a:xfrm>
            <a:off x="1002845" y="5083314"/>
            <a:ext cx="7445829" cy="707886"/>
          </a:xfrm>
          <a:prstGeom prst="rect">
            <a:avLst/>
          </a:prstGeom>
          <a:solidFill>
            <a:schemeClr val="bg1">
              <a:lumMod val="95000"/>
            </a:schemeClr>
          </a:solidFill>
        </p:spPr>
        <p:txBody>
          <a:bodyPr wrap="square" rtlCol="0">
            <a:spAutoFit/>
          </a:bodyPr>
          <a:lstStyle/>
          <a:p>
            <a:r>
              <a:rPr lang="en-US" sz="2000" i="1" dirty="0" smtClean="0"/>
              <a:t>Academic Writing is the </a:t>
            </a:r>
            <a:r>
              <a:rPr lang="en-US" sz="2000" b="1" i="1" dirty="0" smtClean="0"/>
              <a:t>World of Ideas </a:t>
            </a:r>
            <a:r>
              <a:rPr lang="en-US" sz="2000" i="1" dirty="0" smtClean="0"/>
              <a:t>(thesis, theme, theory)  Proposal Writing is the </a:t>
            </a:r>
            <a:r>
              <a:rPr lang="en-US" sz="2000" b="1" i="1" dirty="0" smtClean="0"/>
              <a:t>World of Action </a:t>
            </a:r>
            <a:r>
              <a:rPr lang="en-US" sz="2000" i="1" dirty="0" smtClean="0"/>
              <a:t>(project, activities, outcomes)</a:t>
            </a:r>
            <a:endParaRPr lang="en-US" sz="2000" i="1" dirty="0"/>
          </a:p>
        </p:txBody>
      </p:sp>
    </p:spTree>
    <p:extLst>
      <p:ext uri="{BB962C8B-B14F-4D97-AF65-F5344CB8AC3E}">
        <p14:creationId xmlns:p14="http://schemas.microsoft.com/office/powerpoint/2010/main" val="39148165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latin typeface="+mn-lt"/>
                <a:cs typeface="Times New Roman" pitchFamily="18" charset="0"/>
              </a:rPr>
              <a:t>Write in Active, Not Passive Voice</a:t>
            </a:r>
            <a:endParaRPr lang="en-US" dirty="0">
              <a:latin typeface="+mn-lt"/>
              <a:cs typeface="Times New Roman" pitchFamily="18" charset="0"/>
            </a:endParaRPr>
          </a:p>
        </p:txBody>
      </p:sp>
      <p:sp>
        <p:nvSpPr>
          <p:cNvPr id="4" name="Content Placeholder 3"/>
          <p:cNvSpPr>
            <a:spLocks noGrp="1"/>
          </p:cNvSpPr>
          <p:nvPr>
            <p:ph sz="half" idx="1"/>
          </p:nvPr>
        </p:nvSpPr>
        <p:spPr/>
        <p:txBody>
          <a:bodyPr>
            <a:noAutofit/>
          </a:bodyPr>
          <a:lstStyle/>
          <a:p>
            <a:r>
              <a:rPr lang="en-US" sz="2400" i="1" dirty="0" smtClean="0">
                <a:cs typeface="Times New Roman" pitchFamily="18" charset="0"/>
              </a:rPr>
              <a:t>It has been demonstrated by research that…</a:t>
            </a:r>
          </a:p>
          <a:p>
            <a:r>
              <a:rPr lang="en-US" sz="2400" i="1" dirty="0" smtClean="0">
                <a:cs typeface="Times New Roman" pitchFamily="18" charset="0"/>
              </a:rPr>
              <a:t>The SAP program is being implemented by our department…</a:t>
            </a:r>
          </a:p>
          <a:p>
            <a:r>
              <a:rPr lang="en-US" sz="2400" i="1" dirty="0" smtClean="0">
                <a:cs typeface="Times New Roman" pitchFamily="18" charset="0"/>
              </a:rPr>
              <a:t>Following administration of the third dosage, measurements will be taken…</a:t>
            </a:r>
            <a:endParaRPr lang="en-US" sz="2400" i="1" dirty="0">
              <a:cs typeface="Times New Roman" pitchFamily="18" charset="0"/>
            </a:endParaRPr>
          </a:p>
        </p:txBody>
      </p:sp>
      <p:sp>
        <p:nvSpPr>
          <p:cNvPr id="5" name="Content Placeholder 4"/>
          <p:cNvSpPr>
            <a:spLocks noGrp="1"/>
          </p:cNvSpPr>
          <p:nvPr>
            <p:ph sz="half" idx="2"/>
          </p:nvPr>
        </p:nvSpPr>
        <p:spPr/>
        <p:txBody>
          <a:bodyPr>
            <a:normAutofit/>
          </a:bodyPr>
          <a:lstStyle/>
          <a:p>
            <a:r>
              <a:rPr lang="en-US" sz="2400" i="1" dirty="0" smtClean="0">
                <a:cs typeface="Times New Roman" pitchFamily="18" charset="0"/>
              </a:rPr>
              <a:t>Research shows …</a:t>
            </a:r>
            <a:br>
              <a:rPr lang="en-US" sz="2400" i="1" dirty="0" smtClean="0">
                <a:cs typeface="Times New Roman" pitchFamily="18" charset="0"/>
              </a:rPr>
            </a:br>
            <a:endParaRPr lang="en-US" sz="2400" i="1" dirty="0" smtClean="0">
              <a:cs typeface="Times New Roman" pitchFamily="18" charset="0"/>
            </a:endParaRPr>
          </a:p>
          <a:p>
            <a:r>
              <a:rPr lang="en-US" sz="2400" i="1" dirty="0" smtClean="0">
                <a:cs typeface="Times New Roman" pitchFamily="18" charset="0"/>
              </a:rPr>
              <a:t>Our department launched SAP …</a:t>
            </a:r>
          </a:p>
          <a:p>
            <a:endParaRPr lang="en-US" sz="2400" i="1" dirty="0" smtClean="0">
              <a:cs typeface="Times New Roman" pitchFamily="18" charset="0"/>
            </a:endParaRPr>
          </a:p>
          <a:p>
            <a:r>
              <a:rPr lang="en-US" sz="2400" i="1" dirty="0" smtClean="0">
                <a:cs typeface="Times New Roman" pitchFamily="18" charset="0"/>
              </a:rPr>
              <a:t>After dosage 3, we will measure…</a:t>
            </a:r>
          </a:p>
          <a:p>
            <a:pPr marL="0" indent="0">
              <a:buNone/>
            </a:pPr>
            <a:endParaRPr lang="en-US" sz="2400" i="1" dirty="0">
              <a:cs typeface="Times New Roman" pitchFamily="18" charset="0"/>
            </a:endParaRPr>
          </a:p>
        </p:txBody>
      </p:sp>
      <p:sp>
        <p:nvSpPr>
          <p:cNvPr id="6" name="TextBox 5"/>
          <p:cNvSpPr txBox="1"/>
          <p:nvPr/>
        </p:nvSpPr>
        <p:spPr>
          <a:xfrm>
            <a:off x="381000" y="1143000"/>
            <a:ext cx="1349344" cy="523220"/>
          </a:xfrm>
          <a:prstGeom prst="rect">
            <a:avLst/>
          </a:prstGeom>
          <a:noFill/>
        </p:spPr>
        <p:txBody>
          <a:bodyPr wrap="none" rtlCol="0">
            <a:spAutoFit/>
          </a:bodyPr>
          <a:lstStyle/>
          <a:p>
            <a:r>
              <a:rPr lang="en-US" sz="2800" b="1" dirty="0" smtClean="0"/>
              <a:t>Passive </a:t>
            </a:r>
            <a:endParaRPr lang="en-US" sz="2800" b="1" dirty="0"/>
          </a:p>
        </p:txBody>
      </p:sp>
      <p:sp>
        <p:nvSpPr>
          <p:cNvPr id="7" name="TextBox 6"/>
          <p:cNvSpPr txBox="1"/>
          <p:nvPr/>
        </p:nvSpPr>
        <p:spPr>
          <a:xfrm>
            <a:off x="4724400" y="1143000"/>
            <a:ext cx="1114279" cy="523220"/>
          </a:xfrm>
          <a:prstGeom prst="rect">
            <a:avLst/>
          </a:prstGeom>
          <a:noFill/>
        </p:spPr>
        <p:txBody>
          <a:bodyPr wrap="none" rtlCol="0">
            <a:spAutoFit/>
          </a:bodyPr>
          <a:lstStyle/>
          <a:p>
            <a:r>
              <a:rPr lang="en-US" sz="2800" b="1" dirty="0" smtClean="0"/>
              <a:t>Active</a:t>
            </a:r>
            <a:endParaRPr lang="en-US" sz="2800" b="1" dirty="0"/>
          </a:p>
        </p:txBody>
      </p:sp>
      <p:sp>
        <p:nvSpPr>
          <p:cNvPr id="3" name="Slide Number Placeholder 2"/>
          <p:cNvSpPr>
            <a:spLocks noGrp="1"/>
          </p:cNvSpPr>
          <p:nvPr>
            <p:ph type="sldNum" sz="quarter" idx="12"/>
          </p:nvPr>
        </p:nvSpPr>
        <p:spPr/>
        <p:txBody>
          <a:bodyPr/>
          <a:lstStyle/>
          <a:p>
            <a:fld id="{0609A8C3-0B35-46AA-97D6-5814D689151B}" type="slidenum">
              <a:rPr lang="en-US" smtClean="0"/>
              <a:t>35</a:t>
            </a:fld>
            <a:endParaRPr lang="en-US"/>
          </a:p>
        </p:txBody>
      </p:sp>
    </p:spTree>
    <p:extLst>
      <p:ext uri="{BB962C8B-B14F-4D97-AF65-F5344CB8AC3E}">
        <p14:creationId xmlns:p14="http://schemas.microsoft.com/office/powerpoint/2010/main" val="32834869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fontScale="90000"/>
          </a:bodyPr>
          <a:lstStyle/>
          <a:p>
            <a:r>
              <a:rPr lang="en-US" dirty="0" smtClean="0"/>
              <a:t>Use the Right Words</a:t>
            </a:r>
            <a:r>
              <a:rPr lang="en-US" sz="3100" dirty="0"/>
              <a:t/>
            </a:r>
            <a:br>
              <a:rPr lang="en-US" sz="3100" dirty="0"/>
            </a:br>
            <a:endParaRPr lang="en-US" sz="2800" dirty="0"/>
          </a:p>
        </p:txBody>
      </p:sp>
      <p:sp>
        <p:nvSpPr>
          <p:cNvPr id="5" name="Content Placeholder 2"/>
          <p:cNvSpPr>
            <a:spLocks noGrp="1"/>
          </p:cNvSpPr>
          <p:nvPr>
            <p:ph idx="1"/>
          </p:nvPr>
        </p:nvSpPr>
        <p:spPr>
          <a:xfrm>
            <a:off x="685800" y="1219200"/>
            <a:ext cx="8229600" cy="4525963"/>
          </a:xfrm>
        </p:spPr>
        <p:txBody>
          <a:bodyPr>
            <a:noAutofit/>
          </a:bodyPr>
          <a:lstStyle/>
          <a:p>
            <a:r>
              <a:rPr lang="en-US" sz="2000" dirty="0" smtClean="0"/>
              <a:t>Write </a:t>
            </a:r>
            <a:r>
              <a:rPr lang="en-US" sz="2000" i="1" dirty="0" smtClean="0"/>
              <a:t>simply</a:t>
            </a:r>
            <a:r>
              <a:rPr lang="en-US" sz="2000" dirty="0" smtClean="0"/>
              <a:t>, but professionally</a:t>
            </a:r>
          </a:p>
          <a:p>
            <a:pPr lvl="1"/>
            <a:r>
              <a:rPr lang="en-US" sz="1800" dirty="0" smtClean="0"/>
              <a:t>Replace phrases with single words, e.g. “now” instead of  “at </a:t>
            </a:r>
            <a:r>
              <a:rPr lang="en-US" sz="1800" dirty="0"/>
              <a:t>this point in </a:t>
            </a:r>
            <a:r>
              <a:rPr lang="en-US" sz="1800" dirty="0" smtClean="0"/>
              <a:t>time”, “because” instead of “in </a:t>
            </a:r>
            <a:r>
              <a:rPr lang="en-US" sz="1800" dirty="0"/>
              <a:t>light of the fact </a:t>
            </a:r>
            <a:r>
              <a:rPr lang="en-US" sz="1800" dirty="0" smtClean="0"/>
              <a:t>that“</a:t>
            </a:r>
            <a:br>
              <a:rPr lang="en-US" sz="1800" dirty="0" smtClean="0"/>
            </a:br>
            <a:endParaRPr lang="en-US" sz="1800" dirty="0" smtClean="0"/>
          </a:p>
          <a:p>
            <a:r>
              <a:rPr lang="en-US" sz="2000" dirty="0" smtClean="0"/>
              <a:t>Avoid </a:t>
            </a:r>
            <a:r>
              <a:rPr lang="en-US" sz="2000" i="1" dirty="0" smtClean="0"/>
              <a:t>jargon</a:t>
            </a:r>
            <a:r>
              <a:rPr lang="en-US" sz="2000" dirty="0" smtClean="0"/>
              <a:t> and </a:t>
            </a:r>
            <a:r>
              <a:rPr lang="en-US" sz="2000" i="1" dirty="0" smtClean="0"/>
              <a:t>acronyms </a:t>
            </a:r>
            <a:r>
              <a:rPr lang="en-US" sz="2000" dirty="0" smtClean="0"/>
              <a:t>(spell out first time and if not used for awhile)</a:t>
            </a:r>
            <a:br>
              <a:rPr lang="en-US" sz="2000" dirty="0" smtClean="0"/>
            </a:br>
            <a:endParaRPr lang="en-US" sz="2000" dirty="0" smtClean="0"/>
          </a:p>
          <a:p>
            <a:r>
              <a:rPr lang="en-US" sz="2000" dirty="0"/>
              <a:t>Avoid</a:t>
            </a:r>
            <a:r>
              <a:rPr lang="en-US" sz="2000" i="1" dirty="0"/>
              <a:t> equivocal language, </a:t>
            </a:r>
            <a:r>
              <a:rPr lang="en-US" sz="2000" dirty="0"/>
              <a:t>such </a:t>
            </a:r>
            <a:r>
              <a:rPr lang="en-US" sz="2000" dirty="0" smtClean="0"/>
              <a:t>as</a:t>
            </a:r>
            <a:r>
              <a:rPr lang="en-US" sz="2000" i="1" dirty="0" smtClean="0"/>
              <a:t> </a:t>
            </a:r>
            <a:r>
              <a:rPr lang="en-US" sz="2000" i="1" dirty="0"/>
              <a:t>"might, could, ought, may, should, hope, will consider, it </a:t>
            </a:r>
            <a:r>
              <a:rPr lang="en-US" sz="2000" i="1" dirty="0" smtClean="0"/>
              <a:t>appears“</a:t>
            </a:r>
            <a:br>
              <a:rPr lang="en-US" sz="2000" i="1" dirty="0" smtClean="0"/>
            </a:br>
            <a:endParaRPr lang="en-US" sz="2000" i="1" dirty="0"/>
          </a:p>
          <a:p>
            <a:r>
              <a:rPr lang="en-US" sz="2000" dirty="0" smtClean="0"/>
              <a:t>Use </a:t>
            </a:r>
            <a:r>
              <a:rPr lang="en-US" sz="2000" dirty="0"/>
              <a:t>concrete, "</a:t>
            </a:r>
            <a:r>
              <a:rPr lang="en-US" sz="2000" i="1" dirty="0"/>
              <a:t>picture</a:t>
            </a:r>
            <a:r>
              <a:rPr lang="en-US" sz="2000" dirty="0"/>
              <a:t>" </a:t>
            </a:r>
            <a:r>
              <a:rPr lang="en-US" sz="2000" dirty="0" smtClean="0"/>
              <a:t>language</a:t>
            </a:r>
          </a:p>
          <a:p>
            <a:endParaRPr lang="en-US" sz="2000" dirty="0" smtClean="0"/>
          </a:p>
          <a:p>
            <a:r>
              <a:rPr lang="en-US" sz="2000" dirty="0" smtClean="0"/>
              <a:t>Except </a:t>
            </a:r>
            <a:r>
              <a:rPr lang="en-US" sz="2000" dirty="0"/>
              <a:t>when familiarity with technical terms must be shown, substitute </a:t>
            </a:r>
            <a:r>
              <a:rPr lang="en-US" sz="2000" i="1" dirty="0"/>
              <a:t>everyday words</a:t>
            </a:r>
            <a:r>
              <a:rPr lang="en-US" sz="2000" dirty="0"/>
              <a:t> for the more abstruse (</a:t>
            </a:r>
            <a:r>
              <a:rPr lang="en-US" sz="2000" dirty="0" smtClean="0"/>
              <a:t>e.g</a:t>
            </a:r>
            <a:r>
              <a:rPr lang="en-US" sz="2000" dirty="0"/>
              <a:t>. "end" instead of "terminate"; "begin", not "institute</a:t>
            </a:r>
            <a:r>
              <a:rPr lang="en-US" sz="2000" dirty="0" smtClean="0"/>
              <a:t>")</a:t>
            </a:r>
            <a:endParaRPr lang="en-US" sz="2000" dirty="0"/>
          </a:p>
        </p:txBody>
      </p:sp>
      <p:sp>
        <p:nvSpPr>
          <p:cNvPr id="3" name="Slide Number Placeholder 2"/>
          <p:cNvSpPr>
            <a:spLocks noGrp="1"/>
          </p:cNvSpPr>
          <p:nvPr>
            <p:ph type="sldNum" sz="quarter" idx="12"/>
          </p:nvPr>
        </p:nvSpPr>
        <p:spPr/>
        <p:txBody>
          <a:bodyPr/>
          <a:lstStyle/>
          <a:p>
            <a:fld id="{0609A8C3-0B35-46AA-97D6-5814D689151B}" type="slidenum">
              <a:rPr lang="en-US" smtClean="0"/>
              <a:t>36</a:t>
            </a:fld>
            <a:endParaRPr lang="en-US"/>
          </a:p>
        </p:txBody>
      </p:sp>
    </p:spTree>
    <p:extLst>
      <p:ext uri="{BB962C8B-B14F-4D97-AF65-F5344CB8AC3E}">
        <p14:creationId xmlns:p14="http://schemas.microsoft.com/office/powerpoint/2010/main" val="18829469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fontScale="90000"/>
          </a:bodyPr>
          <a:lstStyle/>
          <a:p>
            <a:r>
              <a:rPr lang="en-US" dirty="0" smtClean="0"/>
              <a:t/>
            </a:r>
            <a:br>
              <a:rPr lang="en-US" dirty="0" smtClean="0"/>
            </a:br>
            <a:r>
              <a:rPr lang="en-US" dirty="0"/>
              <a:t/>
            </a:r>
            <a:br>
              <a:rPr lang="en-US" dirty="0"/>
            </a:br>
            <a:r>
              <a:rPr lang="en-US" sz="4000" dirty="0" smtClean="0"/>
              <a:t/>
            </a:r>
            <a:br>
              <a:rPr lang="en-US" sz="4000" dirty="0" smtClean="0"/>
            </a:br>
            <a:r>
              <a:rPr lang="en-US" dirty="0" smtClean="0"/>
              <a:t>Create Effective Sentences </a:t>
            </a:r>
            <a:r>
              <a:rPr lang="en-US" dirty="0"/>
              <a:t>and </a:t>
            </a:r>
            <a:r>
              <a:rPr lang="en-US" dirty="0" smtClean="0"/>
              <a:t>Phrases</a:t>
            </a:r>
            <a:br>
              <a:rPr lang="en-US" dirty="0" smtClean="0"/>
            </a:br>
            <a:r>
              <a:rPr lang="en-US" sz="4800" dirty="0"/>
              <a:t/>
            </a:r>
            <a:br>
              <a:rPr lang="en-US" sz="4800" dirty="0"/>
            </a:br>
            <a:r>
              <a:rPr lang="en-US" sz="4800" dirty="0"/>
              <a:t/>
            </a:r>
            <a:br>
              <a:rPr lang="en-US" sz="4800" dirty="0"/>
            </a:br>
            <a:endParaRPr lang="en-US" sz="2800" dirty="0"/>
          </a:p>
        </p:txBody>
      </p:sp>
      <p:sp>
        <p:nvSpPr>
          <p:cNvPr id="5" name="Content Placeholder 2"/>
          <p:cNvSpPr>
            <a:spLocks noGrp="1"/>
          </p:cNvSpPr>
          <p:nvPr>
            <p:ph idx="1"/>
          </p:nvPr>
        </p:nvSpPr>
        <p:spPr>
          <a:xfrm>
            <a:off x="355954" y="1295400"/>
            <a:ext cx="8407046" cy="4525963"/>
          </a:xfrm>
        </p:spPr>
        <p:txBody>
          <a:bodyPr>
            <a:noAutofit/>
          </a:bodyPr>
          <a:lstStyle/>
          <a:p>
            <a:r>
              <a:rPr lang="en-US" sz="2000" dirty="0"/>
              <a:t>Be </a:t>
            </a:r>
            <a:r>
              <a:rPr lang="en-US" sz="2000" i="1" dirty="0"/>
              <a:t>concise</a:t>
            </a:r>
            <a:r>
              <a:rPr lang="en-US" sz="2000" dirty="0"/>
              <a:t>, but complete and always check </a:t>
            </a:r>
            <a:r>
              <a:rPr lang="en-US" sz="2000" i="1" dirty="0"/>
              <a:t>grammar</a:t>
            </a:r>
            <a:r>
              <a:rPr lang="en-US" sz="2000" dirty="0"/>
              <a:t> and </a:t>
            </a:r>
            <a:r>
              <a:rPr lang="en-US" sz="2000" i="1" dirty="0" smtClean="0"/>
              <a:t>spelling</a:t>
            </a:r>
            <a:br>
              <a:rPr lang="en-US" sz="2000" i="1" dirty="0" smtClean="0"/>
            </a:br>
            <a:endParaRPr lang="en-US" sz="2400" i="1" dirty="0" smtClean="0"/>
          </a:p>
          <a:p>
            <a:r>
              <a:rPr lang="en-US" sz="2000" i="1" dirty="0"/>
              <a:t>Simplify </a:t>
            </a:r>
            <a:r>
              <a:rPr lang="en-US" sz="2000" dirty="0"/>
              <a:t>sentences and </a:t>
            </a:r>
            <a:r>
              <a:rPr lang="en-US" sz="2000" i="1" dirty="0"/>
              <a:t>vary</a:t>
            </a:r>
            <a:r>
              <a:rPr lang="en-US" sz="2000" dirty="0"/>
              <a:t> their structure</a:t>
            </a:r>
            <a:endParaRPr lang="en-US" sz="2000" b="1" dirty="0"/>
          </a:p>
          <a:p>
            <a:pPr lvl="1"/>
            <a:r>
              <a:rPr lang="en-US" sz="1600" dirty="0"/>
              <a:t>Break up sentences that go on and on BUT</a:t>
            </a:r>
          </a:p>
          <a:p>
            <a:pPr lvl="1"/>
            <a:r>
              <a:rPr lang="en-US" sz="1600" dirty="0"/>
              <a:t>Keep an interesting rhythm of long and short; d</a:t>
            </a:r>
            <a:r>
              <a:rPr lang="en-US" sz="1400" dirty="0"/>
              <a:t>on't become too choppy, too </a:t>
            </a:r>
            <a:r>
              <a:rPr lang="en-US" sz="1400" dirty="0" smtClean="0"/>
              <a:t>staccato</a:t>
            </a:r>
            <a:br>
              <a:rPr lang="en-US" sz="1400" dirty="0" smtClean="0"/>
            </a:br>
            <a:endParaRPr lang="en-US" sz="2000" i="1" dirty="0"/>
          </a:p>
          <a:p>
            <a:r>
              <a:rPr lang="en-US" sz="2000" dirty="0" smtClean="0"/>
              <a:t>Avoid </a:t>
            </a:r>
            <a:r>
              <a:rPr lang="en-US" sz="2000" i="1" dirty="0" smtClean="0"/>
              <a:t>tentative</a:t>
            </a:r>
            <a:r>
              <a:rPr lang="en-US" sz="2000" dirty="0" smtClean="0"/>
              <a:t> phrasing; replace with a  </a:t>
            </a:r>
            <a:r>
              <a:rPr lang="en-US" sz="2000" i="1" dirty="0" smtClean="0"/>
              <a:t>positive</a:t>
            </a:r>
            <a:r>
              <a:rPr lang="en-US" sz="2000" dirty="0" smtClean="0"/>
              <a:t> statement </a:t>
            </a:r>
          </a:p>
          <a:p>
            <a:pPr lvl="1"/>
            <a:r>
              <a:rPr lang="en-US" sz="1800" i="1" dirty="0" smtClean="0"/>
              <a:t>e.g., “A </a:t>
            </a:r>
            <a:r>
              <a:rPr lang="en-US" sz="1800" i="1" dirty="0"/>
              <a:t>general review of the literature indicates that this topic has likely not been previously </a:t>
            </a:r>
            <a:r>
              <a:rPr lang="en-US" sz="1800" i="1" dirty="0" smtClean="0"/>
              <a:t>investigated” </a:t>
            </a:r>
            <a:r>
              <a:rPr lang="en-US" sz="1800" dirty="0" smtClean="0"/>
              <a:t>could be “This topic has not been previously investigated”</a:t>
            </a:r>
            <a:br>
              <a:rPr lang="en-US" sz="1800" dirty="0" smtClean="0"/>
            </a:br>
            <a:endParaRPr lang="en-US" sz="1800" dirty="0" smtClean="0"/>
          </a:p>
          <a:p>
            <a:pPr marL="0" indent="0">
              <a:buNone/>
            </a:pPr>
            <a:endParaRPr lang="en-US" sz="2000" dirty="0"/>
          </a:p>
        </p:txBody>
      </p:sp>
      <p:sp>
        <p:nvSpPr>
          <p:cNvPr id="3" name="Slide Number Placeholder 2"/>
          <p:cNvSpPr>
            <a:spLocks noGrp="1"/>
          </p:cNvSpPr>
          <p:nvPr>
            <p:ph type="sldNum" sz="quarter" idx="12"/>
          </p:nvPr>
        </p:nvSpPr>
        <p:spPr/>
        <p:txBody>
          <a:bodyPr/>
          <a:lstStyle/>
          <a:p>
            <a:fld id="{0609A8C3-0B35-46AA-97D6-5814D689151B}" type="slidenum">
              <a:rPr lang="en-US" smtClean="0"/>
              <a:t>37</a:t>
            </a:fld>
            <a:endParaRPr lang="en-US"/>
          </a:p>
        </p:txBody>
      </p:sp>
    </p:spTree>
    <p:extLst>
      <p:ext uri="{BB962C8B-B14F-4D97-AF65-F5344CB8AC3E}">
        <p14:creationId xmlns:p14="http://schemas.microsoft.com/office/powerpoint/2010/main" val="19984644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fontScale="90000"/>
          </a:bodyPr>
          <a:lstStyle/>
          <a:p>
            <a:r>
              <a:rPr lang="en-US" dirty="0" smtClean="0"/>
              <a:t/>
            </a:r>
            <a:br>
              <a:rPr lang="en-US" dirty="0" smtClean="0"/>
            </a:br>
            <a:r>
              <a:rPr lang="en-US" dirty="0"/>
              <a:t/>
            </a:r>
            <a:br>
              <a:rPr lang="en-US" dirty="0"/>
            </a:br>
            <a:r>
              <a:rPr lang="en-US" sz="4000" dirty="0" smtClean="0"/>
              <a:t/>
            </a:r>
            <a:br>
              <a:rPr lang="en-US" sz="4000" dirty="0" smtClean="0"/>
            </a:br>
            <a:r>
              <a:rPr lang="en-US" sz="4000" dirty="0" smtClean="0"/>
              <a:t>Use </a:t>
            </a:r>
            <a:r>
              <a:rPr lang="en-US" dirty="0" smtClean="0"/>
              <a:t>Transitions</a:t>
            </a:r>
            <a:br>
              <a:rPr lang="en-US" dirty="0" smtClean="0"/>
            </a:br>
            <a:r>
              <a:rPr lang="en-US" sz="4800" dirty="0"/>
              <a:t/>
            </a:r>
            <a:br>
              <a:rPr lang="en-US" sz="4800" dirty="0"/>
            </a:br>
            <a:r>
              <a:rPr lang="en-US" sz="4800" dirty="0"/>
              <a:t/>
            </a:r>
            <a:br>
              <a:rPr lang="en-US" sz="4800" dirty="0"/>
            </a:br>
            <a:endParaRPr lang="en-US" sz="2800" dirty="0"/>
          </a:p>
        </p:txBody>
      </p:sp>
      <p:sp>
        <p:nvSpPr>
          <p:cNvPr id="5" name="Content Placeholder 2"/>
          <p:cNvSpPr>
            <a:spLocks noGrp="1"/>
          </p:cNvSpPr>
          <p:nvPr>
            <p:ph idx="1"/>
          </p:nvPr>
        </p:nvSpPr>
        <p:spPr>
          <a:xfrm>
            <a:off x="355954" y="1295400"/>
            <a:ext cx="8407046" cy="4525963"/>
          </a:xfrm>
        </p:spPr>
        <p:txBody>
          <a:bodyPr>
            <a:noAutofit/>
          </a:bodyPr>
          <a:lstStyle/>
          <a:p>
            <a:r>
              <a:rPr lang="en-US" sz="2000" dirty="0" smtClean="0"/>
              <a:t>Use </a:t>
            </a:r>
            <a:r>
              <a:rPr lang="en-US" sz="2000" i="1" dirty="0"/>
              <a:t>transitions</a:t>
            </a:r>
            <a:r>
              <a:rPr lang="en-US" sz="2000" dirty="0"/>
              <a:t> between concepts, paragraphs, sections. Be generous with transitions </a:t>
            </a:r>
            <a:r>
              <a:rPr lang="en-US" sz="2000" dirty="0" smtClean="0"/>
              <a:t>… they </a:t>
            </a:r>
            <a:r>
              <a:rPr lang="en-US" sz="2000" dirty="0"/>
              <a:t>help readers know where they have been and where they are going </a:t>
            </a:r>
            <a:br>
              <a:rPr lang="en-US" sz="2000" dirty="0"/>
            </a:br>
            <a:endParaRPr lang="en-US" sz="2000" dirty="0"/>
          </a:p>
          <a:p>
            <a:r>
              <a:rPr lang="en-US" sz="2000" dirty="0"/>
              <a:t>Make </a:t>
            </a:r>
            <a:r>
              <a:rPr lang="en-US" sz="2000" i="1" dirty="0"/>
              <a:t>transitions smoothly</a:t>
            </a:r>
            <a:r>
              <a:rPr lang="en-US" sz="2000" dirty="0"/>
              <a:t> so readers aren’t lost at junctions. </a:t>
            </a:r>
            <a:r>
              <a:rPr lang="en-US" sz="2000" i="1" dirty="0"/>
              <a:t>Proper sequencing</a:t>
            </a:r>
            <a:r>
              <a:rPr lang="en-US" sz="2000" dirty="0"/>
              <a:t>, clear </a:t>
            </a:r>
            <a:r>
              <a:rPr lang="en-US" sz="2000" i="1" dirty="0"/>
              <a:t>reference to earlier discussion</a:t>
            </a:r>
            <a:r>
              <a:rPr lang="en-US" sz="2000" dirty="0"/>
              <a:t>, and </a:t>
            </a:r>
            <a:r>
              <a:rPr lang="en-US" sz="2000" i="1" dirty="0"/>
              <a:t>constructive reasoning </a:t>
            </a:r>
            <a:r>
              <a:rPr lang="en-US" sz="2000" dirty="0"/>
              <a:t>from such references join up with </a:t>
            </a:r>
            <a:r>
              <a:rPr lang="en-US" sz="2000" i="1" dirty="0"/>
              <a:t>selective</a:t>
            </a:r>
            <a:r>
              <a:rPr lang="en-US" sz="2000" dirty="0"/>
              <a:t> </a:t>
            </a:r>
            <a:r>
              <a:rPr lang="en-US" sz="2000" i="1" dirty="0"/>
              <a:t>repetition</a:t>
            </a:r>
            <a:r>
              <a:rPr lang="en-US" sz="2000" dirty="0"/>
              <a:t> of key phrases and words for easy shifts of perspective between sections, paragraphs and even </a:t>
            </a:r>
            <a:r>
              <a:rPr lang="en-US" sz="2000" dirty="0" smtClean="0"/>
              <a:t>sentences</a:t>
            </a:r>
            <a:r>
              <a:rPr lang="en-US" sz="2000" dirty="0"/>
              <a:t/>
            </a:r>
            <a:br>
              <a:rPr lang="en-US" sz="2000" dirty="0"/>
            </a:br>
            <a:endParaRPr lang="en-US" sz="2000" dirty="0"/>
          </a:p>
          <a:p>
            <a:r>
              <a:rPr lang="en-US" sz="2000" dirty="0" smtClean="0"/>
              <a:t>Use </a:t>
            </a:r>
            <a:r>
              <a:rPr lang="en-US" sz="2000" i="1" dirty="0"/>
              <a:t>forecasting</a:t>
            </a:r>
            <a:r>
              <a:rPr lang="en-US" sz="2000" dirty="0"/>
              <a:t> and </a:t>
            </a:r>
            <a:r>
              <a:rPr lang="en-US" sz="2000" i="1" dirty="0"/>
              <a:t>internal summaries </a:t>
            </a:r>
            <a:r>
              <a:rPr lang="en-US" sz="2000" dirty="0"/>
              <a:t>to help readers know where they are and where they are </a:t>
            </a:r>
            <a:r>
              <a:rPr lang="en-US" sz="2000" dirty="0" smtClean="0"/>
              <a:t>going</a:t>
            </a:r>
          </a:p>
          <a:p>
            <a:endParaRPr lang="en-US" sz="2000" dirty="0"/>
          </a:p>
        </p:txBody>
      </p:sp>
      <p:sp>
        <p:nvSpPr>
          <p:cNvPr id="3" name="Slide Number Placeholder 2"/>
          <p:cNvSpPr>
            <a:spLocks noGrp="1"/>
          </p:cNvSpPr>
          <p:nvPr>
            <p:ph type="sldNum" sz="quarter" idx="12"/>
          </p:nvPr>
        </p:nvSpPr>
        <p:spPr/>
        <p:txBody>
          <a:bodyPr/>
          <a:lstStyle/>
          <a:p>
            <a:fld id="{0609A8C3-0B35-46AA-97D6-5814D689151B}" type="slidenum">
              <a:rPr lang="en-US" smtClean="0"/>
              <a:t>38</a:t>
            </a:fld>
            <a:endParaRPr lang="en-US"/>
          </a:p>
        </p:txBody>
      </p:sp>
    </p:spTree>
    <p:extLst>
      <p:ext uri="{BB962C8B-B14F-4D97-AF65-F5344CB8AC3E}">
        <p14:creationId xmlns:p14="http://schemas.microsoft.com/office/powerpoint/2010/main" val="1511275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418" y="152400"/>
            <a:ext cx="8229600" cy="762000"/>
          </a:xfrm>
        </p:spPr>
        <p:txBody>
          <a:bodyPr>
            <a:normAutofit fontScale="90000"/>
          </a:bodyPr>
          <a:lstStyle/>
          <a:p>
            <a:r>
              <a:rPr lang="en-US" dirty="0" smtClean="0"/>
              <a:t/>
            </a:r>
            <a:br>
              <a:rPr lang="en-US" dirty="0" smtClean="0"/>
            </a:br>
            <a:r>
              <a:rPr lang="en-US" dirty="0" smtClean="0"/>
              <a:t>Use </a:t>
            </a:r>
            <a:r>
              <a:rPr lang="en-US" dirty="0"/>
              <a:t>Emphasis, Figures and Tables</a:t>
            </a:r>
            <a:r>
              <a:rPr lang="en-US" sz="2800" i="1" dirty="0"/>
              <a:t/>
            </a:r>
            <a:br>
              <a:rPr lang="en-US" sz="2800" i="1" dirty="0"/>
            </a:br>
            <a:endParaRPr lang="en-US" sz="2800" i="1" dirty="0"/>
          </a:p>
        </p:txBody>
      </p:sp>
      <p:sp>
        <p:nvSpPr>
          <p:cNvPr id="5" name="Content Placeholder 2"/>
          <p:cNvSpPr>
            <a:spLocks noGrp="1"/>
          </p:cNvSpPr>
          <p:nvPr>
            <p:ph idx="1"/>
          </p:nvPr>
        </p:nvSpPr>
        <p:spPr>
          <a:xfrm>
            <a:off x="355954" y="1295400"/>
            <a:ext cx="4978046" cy="4525963"/>
          </a:xfrm>
        </p:spPr>
        <p:txBody>
          <a:bodyPr>
            <a:noAutofit/>
          </a:bodyPr>
          <a:lstStyle/>
          <a:p>
            <a:r>
              <a:rPr lang="en-US" sz="1800" i="1" dirty="0" smtClean="0"/>
              <a:t>Reinforce</a:t>
            </a:r>
            <a:r>
              <a:rPr lang="en-US" sz="1800" dirty="0" smtClean="0"/>
              <a:t> </a:t>
            </a:r>
            <a:r>
              <a:rPr lang="en-US" sz="1800" dirty="0"/>
              <a:t>your </a:t>
            </a:r>
            <a:r>
              <a:rPr lang="en-US" sz="1800" dirty="0" smtClean="0"/>
              <a:t>ideas with</a:t>
            </a:r>
            <a:r>
              <a:rPr lang="en-US" sz="1800" i="1" dirty="0" smtClean="0"/>
              <a:t> emphasis </a:t>
            </a:r>
            <a:r>
              <a:rPr lang="en-US" sz="1800" dirty="0" smtClean="0"/>
              <a:t>(bolding</a:t>
            </a:r>
            <a:r>
              <a:rPr lang="en-US" sz="1800" dirty="0"/>
              <a:t>, </a:t>
            </a:r>
            <a:r>
              <a:rPr lang="en-US" sz="1800" dirty="0" smtClean="0"/>
              <a:t>italics, underlining… bolding best – </a:t>
            </a:r>
            <a:r>
              <a:rPr lang="en-US" sz="1800" dirty="0"/>
              <a:t>but </a:t>
            </a:r>
            <a:r>
              <a:rPr lang="en-US" sz="1800" dirty="0" smtClean="0"/>
              <a:t>don’t overdue)</a:t>
            </a:r>
            <a:br>
              <a:rPr lang="en-US" sz="1800" dirty="0" smtClean="0"/>
            </a:br>
            <a:endParaRPr lang="en-US" sz="1800" dirty="0"/>
          </a:p>
          <a:p>
            <a:r>
              <a:rPr lang="en-US" sz="1800" dirty="0"/>
              <a:t>Use figures and tables </a:t>
            </a:r>
            <a:r>
              <a:rPr lang="en-US" sz="1800" dirty="0" smtClean="0"/>
              <a:t>appropriately</a:t>
            </a:r>
            <a:br>
              <a:rPr lang="en-US" sz="1800" dirty="0" smtClean="0"/>
            </a:br>
            <a:endParaRPr lang="en-US" sz="1800" dirty="0"/>
          </a:p>
          <a:p>
            <a:r>
              <a:rPr lang="en-US" sz="1800" dirty="0" smtClean="0"/>
              <a:t>Use </a:t>
            </a:r>
            <a:r>
              <a:rPr lang="en-US" sz="1800" i="1" dirty="0" smtClean="0"/>
              <a:t>examples </a:t>
            </a:r>
            <a:r>
              <a:rPr lang="en-US" sz="1800" dirty="0" smtClean="0"/>
              <a:t>to support statements</a:t>
            </a:r>
            <a:br>
              <a:rPr lang="en-US" sz="1800" dirty="0" smtClean="0"/>
            </a:br>
            <a:endParaRPr lang="en-US" sz="1800" dirty="0" smtClean="0"/>
          </a:p>
          <a:p>
            <a:r>
              <a:rPr lang="en-US" sz="1800" dirty="0"/>
              <a:t>Use level of detail appropriate for </a:t>
            </a:r>
            <a:r>
              <a:rPr lang="en-US" sz="1800" i="1" dirty="0"/>
              <a:t>persuasion</a:t>
            </a:r>
            <a:r>
              <a:rPr lang="en-US" sz="1800" dirty="0"/>
              <a:t> not </a:t>
            </a:r>
            <a:r>
              <a:rPr lang="en-US" sz="1800" dirty="0" smtClean="0"/>
              <a:t>for </a:t>
            </a:r>
            <a:r>
              <a:rPr lang="en-US" sz="1800" dirty="0"/>
              <a:t>an </a:t>
            </a:r>
            <a:r>
              <a:rPr lang="en-US" sz="1800" i="1" dirty="0"/>
              <a:t>expository</a:t>
            </a:r>
            <a:r>
              <a:rPr lang="en-US" sz="1800" dirty="0"/>
              <a:t> peer reviewed journal </a:t>
            </a:r>
            <a:r>
              <a:rPr lang="en-US" sz="1800" dirty="0" smtClean="0"/>
              <a:t>article</a:t>
            </a:r>
          </a:p>
          <a:p>
            <a:pPr marL="0" indent="0">
              <a:buNone/>
            </a:pPr>
            <a:endParaRPr lang="en-US" sz="1800" dirty="0"/>
          </a:p>
        </p:txBody>
      </p:sp>
      <p:sp>
        <p:nvSpPr>
          <p:cNvPr id="10" name="Rectangle 9"/>
          <p:cNvSpPr/>
          <p:nvPr/>
        </p:nvSpPr>
        <p:spPr>
          <a:xfrm>
            <a:off x="5562600" y="4725963"/>
            <a:ext cx="2996418" cy="738664"/>
          </a:xfrm>
          <a:prstGeom prst="rect">
            <a:avLst/>
          </a:prstGeom>
        </p:spPr>
        <p:txBody>
          <a:bodyPr wrap="square">
            <a:spAutoFit/>
          </a:bodyPr>
          <a:lstStyle/>
          <a:p>
            <a:r>
              <a:rPr lang="en-US" sz="1400" b="1" i="1" dirty="0" smtClean="0"/>
              <a:t>Figures can summarize, even support the narrative, tell the story, support skimming</a:t>
            </a:r>
            <a:endParaRPr lang="en-US" sz="1400" b="1" i="1" dirty="0"/>
          </a:p>
        </p:txBody>
      </p:sp>
      <p:sp>
        <p:nvSpPr>
          <p:cNvPr id="3" name="Slide Number Placeholder 2"/>
          <p:cNvSpPr>
            <a:spLocks noGrp="1"/>
          </p:cNvSpPr>
          <p:nvPr>
            <p:ph type="sldNum" sz="quarter" idx="12"/>
          </p:nvPr>
        </p:nvSpPr>
        <p:spPr/>
        <p:txBody>
          <a:bodyPr/>
          <a:lstStyle/>
          <a:p>
            <a:fld id="{0609A8C3-0B35-46AA-97D6-5814D689151B}" type="slidenum">
              <a:rPr lang="en-US" smtClean="0"/>
              <a:t>39</a:t>
            </a:fld>
            <a:endParaRPr lang="en-US"/>
          </a:p>
        </p:txBody>
      </p:sp>
      <p:sp>
        <p:nvSpPr>
          <p:cNvPr id="15" name="TextBox 14"/>
          <p:cNvSpPr txBox="1"/>
          <p:nvPr/>
        </p:nvSpPr>
        <p:spPr>
          <a:xfrm>
            <a:off x="984943" y="5562600"/>
            <a:ext cx="7239000" cy="707886"/>
          </a:xfrm>
          <a:prstGeom prst="rect">
            <a:avLst/>
          </a:prstGeom>
          <a:solidFill>
            <a:schemeClr val="bg1">
              <a:lumMod val="95000"/>
            </a:schemeClr>
          </a:solidFill>
          <a:ln>
            <a:noFill/>
          </a:ln>
        </p:spPr>
        <p:txBody>
          <a:bodyPr wrap="square" rtlCol="0">
            <a:spAutoFit/>
          </a:bodyPr>
          <a:lstStyle/>
          <a:p>
            <a:r>
              <a:rPr lang="en-US" sz="2000" i="1" dirty="0" smtClean="0"/>
              <a:t>Throughout </a:t>
            </a:r>
            <a:r>
              <a:rPr lang="en-US" sz="2000" i="1" dirty="0"/>
              <a:t>your writing, convey </a:t>
            </a:r>
            <a:r>
              <a:rPr lang="en-US" sz="2000" b="1" i="1" dirty="0"/>
              <a:t>liveliness</a:t>
            </a:r>
            <a:r>
              <a:rPr lang="en-US" sz="2000" i="1" dirty="0"/>
              <a:t> and </a:t>
            </a:r>
            <a:r>
              <a:rPr lang="en-US" sz="2000" b="1" i="1" dirty="0" smtClean="0"/>
              <a:t>enthusiasm… </a:t>
            </a:r>
            <a:r>
              <a:rPr lang="en-US" sz="2000" i="1" dirty="0" smtClean="0"/>
              <a:t>shows </a:t>
            </a:r>
            <a:r>
              <a:rPr lang="en-US" sz="2000" i="1" dirty="0"/>
              <a:t>your </a:t>
            </a:r>
            <a:r>
              <a:rPr lang="en-US" sz="2000" b="1" i="1" dirty="0"/>
              <a:t>commitment</a:t>
            </a:r>
            <a:r>
              <a:rPr lang="en-US" sz="2000" i="1" dirty="0"/>
              <a:t> to the project</a:t>
            </a:r>
          </a:p>
        </p:txBody>
      </p:sp>
      <p:grpSp>
        <p:nvGrpSpPr>
          <p:cNvPr id="8" name="Group 7"/>
          <p:cNvGrpSpPr/>
          <p:nvPr/>
        </p:nvGrpSpPr>
        <p:grpSpPr>
          <a:xfrm>
            <a:off x="6121296" y="1346200"/>
            <a:ext cx="2209584" cy="3266571"/>
            <a:chOff x="6121296" y="1346200"/>
            <a:chExt cx="2209584" cy="3266571"/>
          </a:xfrm>
        </p:grpSpPr>
        <p:pic>
          <p:nvPicPr>
            <p:cNvPr id="11" name="Picture 2" descr="https://www.fas.org/irp/doddir/usaf/conops_uav/fig6-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1642" y="1556852"/>
              <a:ext cx="2108891" cy="1367402"/>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121296" y="1346200"/>
              <a:ext cx="2209584" cy="32665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893" t="40848" r="39732" b="30857"/>
            <a:stretch/>
          </p:blipFill>
          <p:spPr bwMode="auto">
            <a:xfrm>
              <a:off x="6313553" y="3073400"/>
              <a:ext cx="1825070" cy="1413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7467600" y="2979485"/>
              <a:ext cx="304800" cy="220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197042" y="4265622"/>
              <a:ext cx="749858" cy="110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7010400" y="3064542"/>
              <a:ext cx="1524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592191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cs typeface="Times New Roman" pitchFamily="18" charset="0"/>
              </a:rPr>
              <a:t>Even in Today’s Challenging Funding Environment…</a:t>
            </a:r>
            <a:endParaRPr lang="en-US" sz="3600" dirty="0">
              <a:cs typeface="Times New Roman" pitchFamily="18" charset="0"/>
            </a:endParaRPr>
          </a:p>
        </p:txBody>
      </p:sp>
      <p:sp>
        <p:nvSpPr>
          <p:cNvPr id="3" name="Content Placeholder 2"/>
          <p:cNvSpPr>
            <a:spLocks noGrp="1"/>
          </p:cNvSpPr>
          <p:nvPr>
            <p:ph idx="1"/>
          </p:nvPr>
        </p:nvSpPr>
        <p:spPr>
          <a:xfrm>
            <a:off x="152400" y="1713168"/>
            <a:ext cx="3048000" cy="2743200"/>
          </a:xfrm>
        </p:spPr>
        <p:txBody>
          <a:bodyPr>
            <a:noAutofit/>
          </a:bodyPr>
          <a:lstStyle/>
          <a:p>
            <a:pPr marL="285750" lvl="1">
              <a:buFont typeface="Arial" panose="020B0604020202020204" pitchFamily="34" charset="0"/>
              <a:buChar char="•"/>
            </a:pPr>
            <a:r>
              <a:rPr lang="en-US" sz="2000" dirty="0" smtClean="0"/>
              <a:t>There is a  steady increase in proposal submission </a:t>
            </a:r>
            <a:r>
              <a:rPr lang="en-US" sz="2000" i="1" dirty="0" smtClean="0"/>
              <a:t>BUT </a:t>
            </a:r>
            <a:r>
              <a:rPr lang="en-US" sz="2000" dirty="0" smtClean="0"/>
              <a:t>also a </a:t>
            </a:r>
            <a:r>
              <a:rPr lang="en-US" sz="2000" dirty="0"/>
              <a:t>s</a:t>
            </a:r>
            <a:r>
              <a:rPr lang="en-US" sz="2000" dirty="0" smtClean="0"/>
              <a:t>teady decrease in proposal success rate </a:t>
            </a:r>
            <a:br>
              <a:rPr lang="en-US" sz="2000" dirty="0" smtClean="0"/>
            </a:br>
            <a:endParaRPr lang="en-US" sz="2000" dirty="0" smtClean="0">
              <a:cs typeface="Times New Roman" pitchFamily="18" charset="0"/>
            </a:endParaRPr>
          </a:p>
          <a:p>
            <a:r>
              <a:rPr lang="en-US" sz="2000" dirty="0" smtClean="0">
                <a:cs typeface="Times New Roman" pitchFamily="18" charset="0"/>
              </a:rPr>
              <a:t>Future funding will be negatively impacted by sequestration and rising budget deficits</a:t>
            </a:r>
          </a:p>
        </p:txBody>
      </p:sp>
      <p:sp>
        <p:nvSpPr>
          <p:cNvPr id="5" name="Slide Number Placeholder 4"/>
          <p:cNvSpPr>
            <a:spLocks noGrp="1"/>
          </p:cNvSpPr>
          <p:nvPr>
            <p:ph type="sldNum" sz="quarter" idx="12"/>
          </p:nvPr>
        </p:nvSpPr>
        <p:spPr/>
        <p:txBody>
          <a:bodyPr/>
          <a:lstStyle/>
          <a:p>
            <a:fld id="{0609A8C3-0B35-46AA-97D6-5814D689151B}" type="slidenum">
              <a:rPr lang="en-US" smtClean="0"/>
              <a:t>4</a:t>
            </a:fld>
            <a:endParaRPr lang="en-US"/>
          </a:p>
        </p:txBody>
      </p:sp>
      <p:grpSp>
        <p:nvGrpSpPr>
          <p:cNvPr id="9" name="Group 8"/>
          <p:cNvGrpSpPr/>
          <p:nvPr/>
        </p:nvGrpSpPr>
        <p:grpSpPr>
          <a:xfrm>
            <a:off x="3200400" y="1513113"/>
            <a:ext cx="5638800" cy="4021791"/>
            <a:chOff x="3200400" y="1513113"/>
            <a:chExt cx="5638800" cy="4021791"/>
          </a:xfrm>
        </p:grpSpPr>
        <p:pic>
          <p:nvPicPr>
            <p:cNvPr id="4" name="Content Placeholder 3"/>
            <p:cNvPicPr>
              <a:picLocks noChangeAspect="1"/>
            </p:cNvPicPr>
            <p:nvPr/>
          </p:nvPicPr>
          <p:blipFill rotWithShape="1">
            <a:blip r:embed="rId3">
              <a:extLst>
                <a:ext uri="{28A0092B-C50C-407E-A947-70E740481C1C}">
                  <a14:useLocalDpi xmlns:a14="http://schemas.microsoft.com/office/drawing/2010/main" val="0"/>
                </a:ext>
              </a:extLst>
            </a:blip>
            <a:srcRect l="10162" t="13821" r="6910" b="7317"/>
            <a:stretch/>
          </p:blipFill>
          <p:spPr>
            <a:xfrm>
              <a:off x="3200400" y="1513113"/>
              <a:ext cx="5638800" cy="4021791"/>
            </a:xfrm>
            <a:prstGeom prst="rect">
              <a:avLst/>
            </a:prstGeom>
          </p:spPr>
        </p:pic>
        <p:sp>
          <p:nvSpPr>
            <p:cNvPr id="8" name="TextBox 7"/>
            <p:cNvSpPr txBox="1"/>
            <p:nvPr/>
          </p:nvSpPr>
          <p:spPr>
            <a:xfrm>
              <a:off x="3810000" y="1513113"/>
              <a:ext cx="4495800" cy="400110"/>
            </a:xfrm>
            <a:prstGeom prst="rect">
              <a:avLst/>
            </a:prstGeom>
            <a:solidFill>
              <a:schemeClr val="bg1"/>
            </a:solidFill>
          </p:spPr>
          <p:txBody>
            <a:bodyPr wrap="square" rtlCol="0">
              <a:spAutoFit/>
            </a:bodyPr>
            <a:lstStyle/>
            <a:p>
              <a:r>
                <a:rPr lang="en-US" sz="2000" dirty="0" smtClean="0"/>
                <a:t>NIH Proposal Success Rates 1995-2011</a:t>
              </a:r>
              <a:endParaRPr lang="en-US" sz="2000" dirty="0"/>
            </a:p>
          </p:txBody>
        </p:sp>
      </p:grpSp>
      <p:sp>
        <p:nvSpPr>
          <p:cNvPr id="10" name="TextBox 9"/>
          <p:cNvSpPr txBox="1"/>
          <p:nvPr/>
        </p:nvSpPr>
        <p:spPr>
          <a:xfrm>
            <a:off x="762000" y="5707559"/>
            <a:ext cx="7239000" cy="769441"/>
          </a:xfrm>
          <a:prstGeom prst="rect">
            <a:avLst/>
          </a:prstGeom>
          <a:solidFill>
            <a:schemeClr val="bg1">
              <a:lumMod val="95000"/>
            </a:schemeClr>
          </a:solidFill>
          <a:ln>
            <a:solidFill>
              <a:schemeClr val="bg2"/>
            </a:solidFill>
          </a:ln>
        </p:spPr>
        <p:txBody>
          <a:bodyPr wrap="square" rtlCol="0">
            <a:spAutoFit/>
          </a:bodyPr>
          <a:lstStyle>
            <a:defPPr>
              <a:defRPr lang="en-US"/>
            </a:defPPr>
            <a:lvl1pPr>
              <a:defRPr sz="2200" b="1" i="1"/>
            </a:lvl1pPr>
          </a:lstStyle>
          <a:p>
            <a:r>
              <a:rPr lang="en-US" dirty="0"/>
              <a:t>Bottom line – there will very likely be a continued decline in proposal success rates</a:t>
            </a:r>
          </a:p>
        </p:txBody>
      </p:sp>
    </p:spTree>
    <p:extLst>
      <p:ext uri="{BB962C8B-B14F-4D97-AF65-F5344CB8AC3E}">
        <p14:creationId xmlns:p14="http://schemas.microsoft.com/office/powerpoint/2010/main" val="35326977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Address Proposal Aesthetics</a:t>
            </a:r>
            <a:endParaRPr lang="en-US" i="1" dirty="0"/>
          </a:p>
        </p:txBody>
      </p:sp>
      <p:sp>
        <p:nvSpPr>
          <p:cNvPr id="6" name="Rectangle 5"/>
          <p:cNvSpPr/>
          <p:nvPr/>
        </p:nvSpPr>
        <p:spPr>
          <a:xfrm>
            <a:off x="152400" y="1219200"/>
            <a:ext cx="8621486" cy="4370427"/>
          </a:xfrm>
          <a:prstGeom prst="rect">
            <a:avLst/>
          </a:prstGeom>
          <a:solidFill>
            <a:schemeClr val="bg1"/>
          </a:solidFill>
        </p:spPr>
        <p:txBody>
          <a:bodyPr wrap="square">
            <a:spAutoFit/>
          </a:bodyPr>
          <a:lstStyle/>
          <a:p>
            <a:r>
              <a:rPr lang="en-US" sz="2400" i="1" dirty="0" smtClean="0"/>
              <a:t>The proposal must </a:t>
            </a:r>
            <a:r>
              <a:rPr lang="en-US" sz="2400" i="1" dirty="0"/>
              <a:t>be </a:t>
            </a:r>
            <a:r>
              <a:rPr lang="en-US" sz="2400" i="1" dirty="0" smtClean="0"/>
              <a:t>aesthetically appealing</a:t>
            </a:r>
          </a:p>
          <a:p>
            <a:pPr algn="ctr"/>
            <a:endParaRPr lang="en-US" dirty="0"/>
          </a:p>
          <a:p>
            <a:pPr lvl="1"/>
            <a:r>
              <a:rPr lang="en-US" dirty="0" smtClean="0"/>
              <a:t>“</a:t>
            </a:r>
            <a:r>
              <a:rPr lang="en-US" sz="2000" dirty="0" smtClean="0"/>
              <a:t>Just </a:t>
            </a:r>
            <a:r>
              <a:rPr lang="en-US" sz="2000" dirty="0"/>
              <a:t>as clothing is important </a:t>
            </a:r>
            <a:r>
              <a:rPr lang="en-US" sz="2000" dirty="0" smtClean="0"/>
              <a:t>in the </a:t>
            </a:r>
            <a:r>
              <a:rPr lang="en-US" sz="2000" dirty="0"/>
              <a:t>business world for establishing initial impressions, so, too, is the appearance of your </a:t>
            </a:r>
            <a:r>
              <a:rPr lang="en-US" sz="2000" dirty="0" smtClean="0"/>
              <a:t>proposal as </a:t>
            </a:r>
            <a:r>
              <a:rPr lang="en-US" sz="2000" dirty="0"/>
              <a:t>it reaches the reviewer's hands. </a:t>
            </a:r>
            <a:r>
              <a:rPr lang="en-US" sz="2000" dirty="0" smtClean="0"/>
              <a:t>The </a:t>
            </a:r>
            <a:r>
              <a:rPr lang="en-US" sz="2000" dirty="0"/>
              <a:t>proposal should </a:t>
            </a:r>
            <a:r>
              <a:rPr lang="en-US" sz="2000" dirty="0" smtClean="0"/>
              <a:t>‘look’ </a:t>
            </a:r>
            <a:r>
              <a:rPr lang="en-US" sz="2000" dirty="0"/>
              <a:t>familiar to the reader. A </a:t>
            </a:r>
            <a:r>
              <a:rPr lang="en-US" sz="2000" dirty="0" smtClean="0"/>
              <a:t>familiar proposal </a:t>
            </a:r>
            <a:r>
              <a:rPr lang="en-US" sz="2000" dirty="0"/>
              <a:t>is a friendly </a:t>
            </a:r>
            <a:r>
              <a:rPr lang="en-US" sz="2000" dirty="0" smtClean="0"/>
              <a:t>proposal (Jeremy and Lynn Miner).” </a:t>
            </a:r>
          </a:p>
          <a:p>
            <a:endParaRPr lang="en-US" dirty="0" smtClean="0"/>
          </a:p>
          <a:p>
            <a:endParaRPr lang="en-US" dirty="0" smtClean="0"/>
          </a:p>
          <a:p>
            <a:pPr marL="347472" indent="-347472">
              <a:buFont typeface="Arial" pitchFamily="34" charset="0"/>
              <a:buChar char="•"/>
            </a:pPr>
            <a:r>
              <a:rPr lang="en-US" sz="2000" dirty="0" smtClean="0"/>
              <a:t>If allowed, </a:t>
            </a:r>
            <a:r>
              <a:rPr lang="en-US" sz="2000" b="1" dirty="0" smtClean="0"/>
              <a:t>match</a:t>
            </a:r>
            <a:r>
              <a:rPr lang="en-US" sz="2000" dirty="0" smtClean="0"/>
              <a:t> the funder’s publications style (same </a:t>
            </a:r>
            <a:r>
              <a:rPr lang="en-US" sz="2000" dirty="0"/>
              <a:t>type size, </a:t>
            </a:r>
            <a:r>
              <a:rPr lang="en-US" sz="2000" dirty="0" smtClean="0"/>
              <a:t>style, layout</a:t>
            </a:r>
            <a:r>
              <a:rPr lang="en-US" sz="2000" dirty="0"/>
              <a:t>, and </a:t>
            </a:r>
            <a:r>
              <a:rPr lang="en-US" sz="2000" dirty="0" smtClean="0"/>
              <a:t>headings </a:t>
            </a:r>
            <a:r>
              <a:rPr lang="en-US" sz="2000" dirty="0"/>
              <a:t>as they do in their </a:t>
            </a:r>
            <a:r>
              <a:rPr lang="en-US" sz="2000" dirty="0" smtClean="0"/>
              <a:t>publications) …. </a:t>
            </a:r>
            <a:r>
              <a:rPr lang="en-US" sz="2000" i="1" dirty="0"/>
              <a:t>Your proposal will look more </a:t>
            </a:r>
            <a:r>
              <a:rPr lang="en-US" sz="2000" i="1" dirty="0" smtClean="0"/>
              <a:t>credible</a:t>
            </a:r>
            <a:br>
              <a:rPr lang="en-US" sz="2000" i="1" dirty="0" smtClean="0"/>
            </a:br>
            <a:endParaRPr lang="en-US" sz="2000" i="1" dirty="0" smtClean="0"/>
          </a:p>
          <a:p>
            <a:pPr marL="347472" indent="-347472">
              <a:buFont typeface="Arial" pitchFamily="34" charset="0"/>
              <a:buChar char="•"/>
            </a:pPr>
            <a:r>
              <a:rPr lang="en-US" sz="2000" dirty="0"/>
              <a:t>Use </a:t>
            </a:r>
            <a:r>
              <a:rPr lang="en-US" sz="2000" b="1" dirty="0"/>
              <a:t>white spaces </a:t>
            </a:r>
            <a:r>
              <a:rPr lang="en-US" sz="2000" dirty="0" smtClean="0"/>
              <a:t>for visual </a:t>
            </a:r>
            <a:r>
              <a:rPr lang="en-US" sz="2000" dirty="0"/>
              <a:t>relief and to frame the </a:t>
            </a:r>
            <a:r>
              <a:rPr lang="en-US" sz="2000" dirty="0" smtClean="0"/>
              <a:t>text (don’t go overboard)</a:t>
            </a:r>
            <a:br>
              <a:rPr lang="en-US" sz="2000" dirty="0" smtClean="0"/>
            </a:br>
            <a:endParaRPr lang="en-US" sz="2000" dirty="0" smtClean="0"/>
          </a:p>
        </p:txBody>
      </p:sp>
      <p:sp>
        <p:nvSpPr>
          <p:cNvPr id="3" name="Slide Number Placeholder 2"/>
          <p:cNvSpPr>
            <a:spLocks noGrp="1"/>
          </p:cNvSpPr>
          <p:nvPr>
            <p:ph type="sldNum" sz="quarter" idx="12"/>
          </p:nvPr>
        </p:nvSpPr>
        <p:spPr/>
        <p:txBody>
          <a:bodyPr/>
          <a:lstStyle/>
          <a:p>
            <a:fld id="{0609A8C3-0B35-46AA-97D6-5814D689151B}" type="slidenum">
              <a:rPr lang="en-US" smtClean="0"/>
              <a:t>40</a:t>
            </a:fld>
            <a:endParaRPr lang="en-US"/>
          </a:p>
        </p:txBody>
      </p:sp>
    </p:spTree>
    <p:extLst>
      <p:ext uri="{BB962C8B-B14F-4D97-AF65-F5344CB8AC3E}">
        <p14:creationId xmlns:p14="http://schemas.microsoft.com/office/powerpoint/2010/main" val="6828228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Proposal Aesthetics (continued)</a:t>
            </a:r>
            <a:endParaRPr lang="en-US" i="1" dirty="0"/>
          </a:p>
        </p:txBody>
      </p:sp>
      <p:sp>
        <p:nvSpPr>
          <p:cNvPr id="6" name="Rectangle 5"/>
          <p:cNvSpPr/>
          <p:nvPr/>
        </p:nvSpPr>
        <p:spPr>
          <a:xfrm>
            <a:off x="130629" y="1847195"/>
            <a:ext cx="8621486" cy="4401205"/>
          </a:xfrm>
          <a:prstGeom prst="rect">
            <a:avLst/>
          </a:prstGeom>
          <a:solidFill>
            <a:schemeClr val="bg1"/>
          </a:solidFill>
        </p:spPr>
        <p:txBody>
          <a:bodyPr wrap="square">
            <a:spAutoFit/>
          </a:bodyPr>
          <a:lstStyle/>
          <a:p>
            <a:pPr marL="171450" indent="-171450">
              <a:buFont typeface="Arial" pitchFamily="34" charset="0"/>
              <a:buChar char="•"/>
            </a:pPr>
            <a:endParaRPr lang="en-US" sz="2000" dirty="0" smtClean="0"/>
          </a:p>
          <a:p>
            <a:pPr marL="742950" lvl="1" indent="-285750">
              <a:buFont typeface="Arial" pitchFamily="34" charset="0"/>
              <a:buChar char="•"/>
            </a:pPr>
            <a:r>
              <a:rPr lang="en-US" sz="2000" b="1" dirty="0" smtClean="0"/>
              <a:t>Bold Type </a:t>
            </a:r>
            <a:r>
              <a:rPr lang="en-US" sz="2000" dirty="0" smtClean="0"/>
              <a:t>to </a:t>
            </a:r>
            <a:r>
              <a:rPr lang="en-US" sz="2000" dirty="0"/>
              <a:t>emphasize key words and </a:t>
            </a:r>
            <a:r>
              <a:rPr lang="en-US" sz="2000" dirty="0" smtClean="0"/>
              <a:t>ideas; avoid overemphasis</a:t>
            </a:r>
          </a:p>
          <a:p>
            <a:pPr lvl="1"/>
            <a:endParaRPr lang="en-US" sz="2000" dirty="0" smtClean="0"/>
          </a:p>
          <a:p>
            <a:pPr marL="742950" lvl="1" indent="-285750">
              <a:buFont typeface="Arial" pitchFamily="34" charset="0"/>
              <a:buChar char="•"/>
            </a:pPr>
            <a:r>
              <a:rPr lang="en-US" sz="2000" b="1" dirty="0" smtClean="0"/>
              <a:t>Lists </a:t>
            </a:r>
            <a:r>
              <a:rPr lang="en-US" sz="2000" dirty="0" smtClean="0"/>
              <a:t>to</a:t>
            </a:r>
            <a:r>
              <a:rPr lang="en-US" sz="2000" b="1" dirty="0" smtClean="0"/>
              <a:t> </a:t>
            </a:r>
            <a:r>
              <a:rPr lang="en-US" sz="2000" dirty="0" smtClean="0"/>
              <a:t>quickly provide the message, convey </a:t>
            </a:r>
            <a:r>
              <a:rPr lang="en-US" sz="2000" dirty="0"/>
              <a:t>chunks </a:t>
            </a:r>
            <a:r>
              <a:rPr lang="en-US" sz="2000" dirty="0" smtClean="0"/>
              <a:t>of information</a:t>
            </a:r>
          </a:p>
          <a:p>
            <a:pPr marL="742950" lvl="1" indent="-285750">
              <a:buFont typeface="Arial" pitchFamily="34" charset="0"/>
              <a:buChar char="•"/>
            </a:pPr>
            <a:endParaRPr lang="en-US" sz="2000" dirty="0" smtClean="0"/>
          </a:p>
          <a:p>
            <a:pPr marL="742950" lvl="1" indent="-285750">
              <a:buFont typeface="Arial" pitchFamily="34" charset="0"/>
              <a:buChar char="•"/>
            </a:pPr>
            <a:r>
              <a:rPr lang="en-US" sz="2000" b="1" dirty="0" smtClean="0"/>
              <a:t>Ragged </a:t>
            </a:r>
            <a:r>
              <a:rPr lang="en-US" sz="2000" b="1" dirty="0"/>
              <a:t>Right </a:t>
            </a:r>
            <a:r>
              <a:rPr lang="en-US" sz="2000" b="1" dirty="0" smtClean="0"/>
              <a:t>Margins </a:t>
            </a:r>
            <a:r>
              <a:rPr lang="en-US" sz="2000" dirty="0" smtClean="0"/>
              <a:t>for reading easier eye tracking from one </a:t>
            </a:r>
            <a:r>
              <a:rPr lang="en-US" sz="2000" dirty="0"/>
              <a:t>line to </a:t>
            </a:r>
            <a:r>
              <a:rPr lang="en-US" sz="2000" dirty="0" smtClean="0"/>
              <a:t>the next</a:t>
            </a:r>
          </a:p>
          <a:p>
            <a:pPr marL="742950" lvl="1" indent="-285750">
              <a:buFont typeface="Arial" pitchFamily="34" charset="0"/>
              <a:buChar char="•"/>
            </a:pPr>
            <a:endParaRPr lang="en-US" sz="2000" dirty="0" smtClean="0"/>
          </a:p>
          <a:p>
            <a:pPr marL="742950" lvl="1" indent="-285750">
              <a:buFont typeface="Arial" pitchFamily="34" charset="0"/>
              <a:buChar char="•"/>
            </a:pPr>
            <a:r>
              <a:rPr lang="en-US" sz="2000" b="1" dirty="0" smtClean="0"/>
              <a:t>Type Size </a:t>
            </a:r>
            <a:r>
              <a:rPr lang="en-US" sz="2000" dirty="0" smtClean="0"/>
              <a:t> that is at least a </a:t>
            </a:r>
            <a:r>
              <a:rPr lang="en-US" sz="2000" dirty="0"/>
              <a:t>12-point </a:t>
            </a:r>
            <a:r>
              <a:rPr lang="en-US" sz="2000" dirty="0" smtClean="0"/>
              <a:t>(smaller is difficult </a:t>
            </a:r>
            <a:r>
              <a:rPr lang="en-US" sz="2000" dirty="0"/>
              <a:t>to </a:t>
            </a:r>
            <a:r>
              <a:rPr lang="en-US" sz="2000" dirty="0" smtClean="0"/>
              <a:t>read); make ideas fit, by tightening sentences, editing  wordy phrases</a:t>
            </a:r>
          </a:p>
          <a:p>
            <a:pPr marL="742950" lvl="1" indent="-285750">
              <a:buFont typeface="Arial" pitchFamily="34" charset="0"/>
              <a:buChar char="•"/>
            </a:pPr>
            <a:endParaRPr lang="en-US" sz="2000" dirty="0" smtClean="0"/>
          </a:p>
          <a:p>
            <a:pPr marL="742950" lvl="1" indent="-285750">
              <a:buFont typeface="Arial" pitchFamily="34" charset="0"/>
              <a:buChar char="•"/>
            </a:pPr>
            <a:r>
              <a:rPr lang="en-US" sz="2000" b="1" dirty="0" smtClean="0"/>
              <a:t>Type Style </a:t>
            </a:r>
            <a:r>
              <a:rPr lang="en-US" sz="2000" dirty="0" smtClean="0"/>
              <a:t>that </a:t>
            </a:r>
            <a:r>
              <a:rPr lang="en-US" sz="2000" dirty="0"/>
              <a:t>unless </a:t>
            </a:r>
            <a:r>
              <a:rPr lang="en-US" sz="2000" dirty="0" smtClean="0"/>
              <a:t>otherwise specified</a:t>
            </a:r>
            <a:r>
              <a:rPr lang="en-US" sz="2000" dirty="0"/>
              <a:t>, </a:t>
            </a:r>
            <a:r>
              <a:rPr lang="en-US" sz="2000" dirty="0" smtClean="0"/>
              <a:t>uses serif typefaces </a:t>
            </a:r>
            <a:r>
              <a:rPr lang="en-US" sz="2000" dirty="0"/>
              <a:t>for </a:t>
            </a:r>
            <a:r>
              <a:rPr lang="en-US" sz="2000" dirty="0" smtClean="0"/>
              <a:t>text and </a:t>
            </a:r>
            <a:r>
              <a:rPr lang="en-US" sz="2000" dirty="0"/>
              <a:t>sans serif typefaces for titles and headings. Serif </a:t>
            </a:r>
            <a:r>
              <a:rPr lang="en-US" sz="2000" dirty="0" smtClean="0"/>
              <a:t>type easier </a:t>
            </a:r>
            <a:r>
              <a:rPr lang="en-US" sz="2000" dirty="0"/>
              <a:t>to </a:t>
            </a:r>
            <a:r>
              <a:rPr lang="en-US" sz="2000" dirty="0" smtClean="0"/>
              <a:t>read;  sans </a:t>
            </a:r>
            <a:r>
              <a:rPr lang="en-US" sz="2000" dirty="0"/>
              <a:t>serif </a:t>
            </a:r>
            <a:r>
              <a:rPr lang="en-US" sz="2000" dirty="0" smtClean="0"/>
              <a:t>makes titles </a:t>
            </a:r>
            <a:r>
              <a:rPr lang="en-US" sz="2000" dirty="0"/>
              <a:t>and headings </a:t>
            </a:r>
            <a:r>
              <a:rPr lang="en-US" sz="2000" dirty="0" smtClean="0"/>
              <a:t>stand </a:t>
            </a:r>
            <a:r>
              <a:rPr lang="en-US" sz="2000" dirty="0"/>
              <a:t>off from </a:t>
            </a:r>
            <a:r>
              <a:rPr lang="en-US" sz="2000" dirty="0" smtClean="0"/>
              <a:t>the body </a:t>
            </a:r>
            <a:r>
              <a:rPr lang="en-US" sz="2000" dirty="0"/>
              <a:t>of the </a:t>
            </a:r>
            <a:r>
              <a:rPr lang="en-US" sz="2000" dirty="0" smtClean="0"/>
              <a:t>text.</a:t>
            </a:r>
            <a:endParaRPr lang="en-US" sz="2000" dirty="0"/>
          </a:p>
        </p:txBody>
      </p:sp>
      <p:sp>
        <p:nvSpPr>
          <p:cNvPr id="3" name="Slide Number Placeholder 2"/>
          <p:cNvSpPr>
            <a:spLocks noGrp="1"/>
          </p:cNvSpPr>
          <p:nvPr>
            <p:ph type="sldNum" sz="quarter" idx="12"/>
          </p:nvPr>
        </p:nvSpPr>
        <p:spPr/>
        <p:txBody>
          <a:bodyPr/>
          <a:lstStyle/>
          <a:p>
            <a:fld id="{0609A8C3-0B35-46AA-97D6-5814D689151B}" type="slidenum">
              <a:rPr lang="en-US" smtClean="0"/>
              <a:t>41</a:t>
            </a:fld>
            <a:endParaRPr lang="en-US"/>
          </a:p>
        </p:txBody>
      </p:sp>
      <p:sp>
        <p:nvSpPr>
          <p:cNvPr id="4" name="Rectangle 3"/>
          <p:cNvSpPr/>
          <p:nvPr/>
        </p:nvSpPr>
        <p:spPr>
          <a:xfrm>
            <a:off x="533400" y="1236898"/>
            <a:ext cx="7543800" cy="830997"/>
          </a:xfrm>
          <a:prstGeom prst="rect">
            <a:avLst/>
          </a:prstGeom>
        </p:spPr>
        <p:txBody>
          <a:bodyPr wrap="square">
            <a:spAutoFit/>
          </a:bodyPr>
          <a:lstStyle/>
          <a:p>
            <a:pPr lvl="0"/>
            <a:r>
              <a:rPr lang="en-US" sz="2400" i="1" dirty="0" smtClean="0">
                <a:solidFill>
                  <a:prstClr val="black"/>
                </a:solidFill>
              </a:rPr>
              <a:t>The proposal must support </a:t>
            </a:r>
            <a:r>
              <a:rPr lang="en-US" sz="2400" i="1" dirty="0">
                <a:solidFill>
                  <a:prstClr val="black"/>
                </a:solidFill>
              </a:rPr>
              <a:t>all types of reading (skim, search, critical</a:t>
            </a:r>
            <a:r>
              <a:rPr lang="en-US" sz="2400" i="1" dirty="0" smtClean="0">
                <a:solidFill>
                  <a:prstClr val="black"/>
                </a:solidFill>
              </a:rPr>
              <a:t>)</a:t>
            </a:r>
            <a:endParaRPr lang="en-US" sz="2400" i="1" dirty="0">
              <a:solidFill>
                <a:prstClr val="black"/>
              </a:solidFill>
            </a:endParaRPr>
          </a:p>
        </p:txBody>
      </p:sp>
    </p:spTree>
    <p:extLst>
      <p:ext uri="{BB962C8B-B14F-4D97-AF65-F5344CB8AC3E}">
        <p14:creationId xmlns:p14="http://schemas.microsoft.com/office/powerpoint/2010/main" val="5388434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Write for Reviewers</a:t>
            </a:r>
            <a:endParaRPr lang="en-US" dirty="0"/>
          </a:p>
        </p:txBody>
      </p:sp>
      <p:sp>
        <p:nvSpPr>
          <p:cNvPr id="3" name="Content Placeholder 2"/>
          <p:cNvSpPr>
            <a:spLocks noGrp="1"/>
          </p:cNvSpPr>
          <p:nvPr>
            <p:ph idx="1"/>
          </p:nvPr>
        </p:nvSpPr>
        <p:spPr>
          <a:xfrm>
            <a:off x="304800" y="1371600"/>
            <a:ext cx="8229600" cy="4800600"/>
          </a:xfrm>
        </p:spPr>
        <p:txBody>
          <a:bodyPr>
            <a:normAutofit fontScale="92500" lnSpcReduction="10000"/>
          </a:bodyPr>
          <a:lstStyle/>
          <a:p>
            <a:pPr marL="0" indent="0">
              <a:buNone/>
            </a:pPr>
            <a:r>
              <a:rPr lang="en-US" sz="1900" b="1" dirty="0" smtClean="0"/>
              <a:t>You </a:t>
            </a:r>
            <a:r>
              <a:rPr lang="en-US" sz="1900" b="1" dirty="0"/>
              <a:t>Should</a:t>
            </a:r>
          </a:p>
          <a:p>
            <a:r>
              <a:rPr lang="en-US" sz="1900" dirty="0"/>
              <a:t>Pay attention </a:t>
            </a:r>
            <a:r>
              <a:rPr lang="en-US" sz="1900" dirty="0" smtClean="0"/>
              <a:t>to all the </a:t>
            </a:r>
            <a:r>
              <a:rPr lang="en-US" sz="1900" dirty="0"/>
              <a:t>review criteria</a:t>
            </a:r>
          </a:p>
          <a:p>
            <a:r>
              <a:rPr lang="en-US" sz="1900" dirty="0"/>
              <a:t>Assume an uninformed but intelligent reviewer </a:t>
            </a:r>
          </a:p>
          <a:p>
            <a:r>
              <a:rPr lang="en-US" sz="1900" dirty="0"/>
              <a:t>Avoid insider jargon and </a:t>
            </a:r>
            <a:r>
              <a:rPr lang="en-US" sz="1900" dirty="0" smtClean="0"/>
              <a:t>acronyms</a:t>
            </a:r>
          </a:p>
          <a:p>
            <a:r>
              <a:rPr lang="en-US" sz="1900" dirty="0" smtClean="0"/>
              <a:t>Consider the challenges facing reviewers</a:t>
            </a:r>
            <a:endParaRPr lang="en-US" sz="1900" dirty="0"/>
          </a:p>
          <a:p>
            <a:pPr lvl="1"/>
            <a:r>
              <a:rPr lang="en-US" sz="1600" i="1" dirty="0" smtClean="0"/>
              <a:t>Many proposals </a:t>
            </a:r>
            <a:r>
              <a:rPr lang="en-US" sz="1600" dirty="0" smtClean="0"/>
              <a:t>to review</a:t>
            </a:r>
          </a:p>
          <a:p>
            <a:pPr lvl="1"/>
            <a:r>
              <a:rPr lang="en-US" sz="1600" i="1" dirty="0" smtClean="0"/>
              <a:t>Limited Time </a:t>
            </a:r>
            <a:r>
              <a:rPr lang="en-US" sz="1600" dirty="0" smtClean="0"/>
              <a:t>for your proposal</a:t>
            </a:r>
          </a:p>
          <a:p>
            <a:pPr lvl="1"/>
            <a:r>
              <a:rPr lang="en-US" sz="1600" dirty="0" smtClean="0"/>
              <a:t>Different </a:t>
            </a:r>
            <a:r>
              <a:rPr lang="en-US" sz="1600" i="1" dirty="0" smtClean="0"/>
              <a:t>experiences</a:t>
            </a:r>
            <a:r>
              <a:rPr lang="en-US" sz="1600" dirty="0" smtClean="0"/>
              <a:t> in review process, veterans to novices</a:t>
            </a:r>
          </a:p>
          <a:p>
            <a:pPr lvl="1"/>
            <a:r>
              <a:rPr lang="en-US" sz="1600" dirty="0" smtClean="0"/>
              <a:t>Different </a:t>
            </a:r>
            <a:r>
              <a:rPr lang="en-US" sz="1600" i="1" dirty="0" smtClean="0"/>
              <a:t>levels of knowledge </a:t>
            </a:r>
            <a:r>
              <a:rPr lang="en-US" sz="1600" dirty="0" smtClean="0"/>
              <a:t>in proposal area</a:t>
            </a:r>
          </a:p>
          <a:p>
            <a:pPr lvl="1"/>
            <a:r>
              <a:rPr lang="en-US" sz="1600" dirty="0" smtClean="0"/>
              <a:t>With many proposals to review, looking for reasons to </a:t>
            </a:r>
            <a:r>
              <a:rPr lang="en-US" sz="1600" i="1" dirty="0" smtClean="0"/>
              <a:t>reject</a:t>
            </a:r>
            <a:r>
              <a:rPr lang="en-US" sz="1600" dirty="0" smtClean="0"/>
              <a:t> proposals</a:t>
            </a:r>
            <a:r>
              <a:rPr lang="en-US" sz="1400" dirty="0" smtClean="0"/>
              <a:t/>
            </a:r>
            <a:br>
              <a:rPr lang="en-US" sz="1400" dirty="0" smtClean="0"/>
            </a:br>
            <a:endParaRPr lang="en-US" sz="1400" i="1" dirty="0"/>
          </a:p>
          <a:p>
            <a:pPr marL="0" indent="0">
              <a:buNone/>
            </a:pPr>
            <a:r>
              <a:rPr lang="en-US" sz="1900" b="1" dirty="0" smtClean="0"/>
              <a:t>Your Proposal Must</a:t>
            </a:r>
          </a:p>
          <a:p>
            <a:r>
              <a:rPr lang="en-US" sz="1900" dirty="0"/>
              <a:t>Support each reading </a:t>
            </a:r>
            <a:r>
              <a:rPr lang="en-US" sz="1900" dirty="0" smtClean="0"/>
              <a:t>style; reviewers will use them all (</a:t>
            </a:r>
            <a:r>
              <a:rPr lang="en-US" sz="1900" i="1" dirty="0" smtClean="0"/>
              <a:t>skim, search, critical</a:t>
            </a:r>
            <a:r>
              <a:rPr lang="en-US" sz="1900" dirty="0" smtClean="0"/>
              <a:t>) </a:t>
            </a:r>
          </a:p>
          <a:p>
            <a:r>
              <a:rPr lang="en-US" sz="1900" dirty="0" smtClean="0"/>
              <a:t>Get reviewers</a:t>
            </a:r>
            <a:r>
              <a:rPr lang="en-US" sz="1900" i="1" dirty="0" smtClean="0"/>
              <a:t> </a:t>
            </a:r>
            <a:r>
              <a:rPr lang="en-US" sz="1900" dirty="0" smtClean="0"/>
              <a:t>excited and interested starting from the title and first page</a:t>
            </a:r>
          </a:p>
          <a:p>
            <a:r>
              <a:rPr lang="en-US" sz="1900" dirty="0" smtClean="0"/>
              <a:t>Make them an advocate for your proposal to their colleagues … </a:t>
            </a:r>
            <a:r>
              <a:rPr lang="en-US" sz="1900" i="1" dirty="0"/>
              <a:t>likely only one will review the proposal all the way through</a:t>
            </a:r>
          </a:p>
          <a:p>
            <a:r>
              <a:rPr lang="en-US" sz="1900" dirty="0" smtClean="0"/>
              <a:t>Not bore them, confuse or anger them… </a:t>
            </a:r>
            <a:r>
              <a:rPr lang="en-US" sz="1900" i="1" dirty="0" smtClean="0"/>
              <a:t>these emotions are the kiss of </a:t>
            </a:r>
            <a:r>
              <a:rPr lang="en-US" sz="1900" i="1" dirty="0"/>
              <a:t>death</a:t>
            </a:r>
          </a:p>
        </p:txBody>
      </p:sp>
      <p:sp>
        <p:nvSpPr>
          <p:cNvPr id="4" name="Slide Number Placeholder 3"/>
          <p:cNvSpPr>
            <a:spLocks noGrp="1"/>
          </p:cNvSpPr>
          <p:nvPr>
            <p:ph type="sldNum" sz="quarter" idx="12"/>
          </p:nvPr>
        </p:nvSpPr>
        <p:spPr/>
        <p:txBody>
          <a:bodyPr/>
          <a:lstStyle/>
          <a:p>
            <a:fld id="{0609A8C3-0B35-46AA-97D6-5814D689151B}" type="slidenum">
              <a:rPr lang="en-US" smtClean="0"/>
              <a:t>42</a:t>
            </a:fld>
            <a:endParaRPr lang="en-US"/>
          </a:p>
        </p:txBody>
      </p:sp>
    </p:spTree>
    <p:extLst>
      <p:ext uri="{BB962C8B-B14F-4D97-AF65-F5344CB8AC3E}">
        <p14:creationId xmlns:p14="http://schemas.microsoft.com/office/powerpoint/2010/main" val="2762767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68"/>
            <a:ext cx="8229600" cy="1143000"/>
          </a:xfrm>
        </p:spPr>
        <p:txBody>
          <a:bodyPr>
            <a:normAutofit/>
          </a:bodyPr>
          <a:lstStyle/>
          <a:p>
            <a:r>
              <a:rPr lang="en-US" dirty="0" smtClean="0">
                <a:cs typeface="Times New Roman" pitchFamily="18" charset="0"/>
              </a:rPr>
              <a:t>Academic Writing Sample</a:t>
            </a:r>
            <a:endParaRPr lang="en-US" dirty="0">
              <a:cs typeface="Times New Roman" pitchFamily="18" charset="0"/>
            </a:endParaRPr>
          </a:p>
        </p:txBody>
      </p:sp>
      <p:sp>
        <p:nvSpPr>
          <p:cNvPr id="7" name="Content Placeholder 6"/>
          <p:cNvSpPr>
            <a:spLocks noGrp="1"/>
          </p:cNvSpPr>
          <p:nvPr>
            <p:ph idx="1"/>
          </p:nvPr>
        </p:nvSpPr>
        <p:spPr>
          <a:xfrm>
            <a:off x="457200" y="1189428"/>
            <a:ext cx="8229600" cy="4525963"/>
          </a:xfrm>
        </p:spPr>
        <p:txBody>
          <a:bodyPr>
            <a:normAutofit fontScale="70000" lnSpcReduction="20000"/>
          </a:bodyPr>
          <a:lstStyle/>
          <a:p>
            <a:pPr marL="0" indent="0">
              <a:buNone/>
            </a:pPr>
            <a:r>
              <a:rPr lang="en-US" sz="3400" dirty="0" smtClean="0">
                <a:cs typeface="Times New Roman" pitchFamily="18" charset="0"/>
              </a:rPr>
              <a:t>From a study on workplace aggression</a:t>
            </a:r>
            <a:r>
              <a:rPr lang="en-US" sz="3800" dirty="0" smtClean="0">
                <a:latin typeface="Times New Roman" pitchFamily="18" charset="0"/>
                <a:cs typeface="Times New Roman" pitchFamily="18" charset="0"/>
              </a:rPr>
              <a:t>:</a:t>
            </a:r>
          </a:p>
          <a:p>
            <a:pPr marL="0" indent="0">
              <a:buNone/>
            </a:pPr>
            <a:endParaRPr lang="en-US" dirty="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Taken together with the findings from the present study that (a) workplace 	aggression in the primary job was more closely associated with negative 	work experiences and (b) both situational and individual characteristics 	played a role in aggression in the secondary job, future research might 	benefit from a greater focus on the subjective salience of the job as a 	moderator of the relationship between workplace experiences and 	supervisor-targeted aggression. Indeed, despite the differential effects of 	situational and individual difference factors on aggression, it is notable that 	the individual difference factors exerted a consistent but relatively low-level 	effect on aggression across contexts, whereas the more salient situational 	experiences exerted context-specific effects.</a:t>
            </a:r>
          </a:p>
          <a:p>
            <a:pPr marL="0" indent="0">
              <a:buNone/>
            </a:pPr>
            <a:endParaRPr lang="en-US" dirty="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	 </a:t>
            </a:r>
            <a:r>
              <a:rPr lang="en-US" sz="2300" dirty="0" smtClean="0">
                <a:latin typeface="Times New Roman" pitchFamily="18" charset="0"/>
                <a:cs typeface="Times New Roman" pitchFamily="18" charset="0"/>
              </a:rPr>
              <a:t>Inness</a:t>
            </a:r>
            <a:r>
              <a:rPr lang="en-US" sz="2300" dirty="0">
                <a:latin typeface="Times New Roman" pitchFamily="18" charset="0"/>
                <a:cs typeface="Times New Roman" pitchFamily="18" charset="0"/>
              </a:rPr>
              <a:t>, M., </a:t>
            </a:r>
            <a:r>
              <a:rPr lang="en-US" sz="2300" dirty="0" err="1">
                <a:latin typeface="Times New Roman" pitchFamily="18" charset="0"/>
                <a:cs typeface="Times New Roman" pitchFamily="18" charset="0"/>
              </a:rPr>
              <a:t>Barling</a:t>
            </a:r>
            <a:r>
              <a:rPr lang="en-US" sz="2300" dirty="0">
                <a:latin typeface="Times New Roman" pitchFamily="18" charset="0"/>
                <a:cs typeface="Times New Roman" pitchFamily="18" charset="0"/>
              </a:rPr>
              <a:t>, J., &amp; Turner, N. (2005). Understanding supervisor targeted </a:t>
            </a:r>
            <a:r>
              <a:rPr lang="en-US" sz="2300" dirty="0" smtClean="0">
                <a:latin typeface="Times New Roman" pitchFamily="18" charset="0"/>
                <a:cs typeface="Times New Roman" pitchFamily="18" charset="0"/>
              </a:rPr>
              <a:t>	     aggression</a:t>
            </a:r>
            <a:r>
              <a:rPr lang="en-US" sz="2300" dirty="0">
                <a:latin typeface="Times New Roman" pitchFamily="18" charset="0"/>
                <a:cs typeface="Times New Roman" pitchFamily="18" charset="0"/>
              </a:rPr>
              <a:t>: A within-person, between-jobs </a:t>
            </a:r>
            <a:r>
              <a:rPr lang="en-US" sz="2300" dirty="0" smtClean="0">
                <a:latin typeface="Times New Roman" pitchFamily="18" charset="0"/>
                <a:cs typeface="Times New Roman" pitchFamily="18" charset="0"/>
              </a:rPr>
              <a:t>design. Journal </a:t>
            </a:r>
            <a:r>
              <a:rPr lang="en-US" sz="2300" dirty="0">
                <a:latin typeface="Times New Roman" pitchFamily="18" charset="0"/>
                <a:cs typeface="Times New Roman" pitchFamily="18" charset="0"/>
              </a:rPr>
              <a:t>of Applied </a:t>
            </a:r>
            <a:r>
              <a:rPr lang="en-US" sz="2300" dirty="0" smtClean="0">
                <a:latin typeface="Times New Roman" pitchFamily="18" charset="0"/>
                <a:cs typeface="Times New Roman" pitchFamily="18" charset="0"/>
              </a:rPr>
              <a:t>Psychology, 	     90</a:t>
            </a:r>
            <a:r>
              <a:rPr lang="en-US" sz="2300" dirty="0">
                <a:latin typeface="Times New Roman" pitchFamily="18" charset="0"/>
                <a:cs typeface="Times New Roman" pitchFamily="18" charset="0"/>
              </a:rPr>
              <a:t>, 4, 731-739.</a:t>
            </a:r>
          </a:p>
        </p:txBody>
      </p:sp>
      <p:sp>
        <p:nvSpPr>
          <p:cNvPr id="3" name="TextBox 2"/>
          <p:cNvSpPr txBox="1"/>
          <p:nvPr/>
        </p:nvSpPr>
        <p:spPr>
          <a:xfrm>
            <a:off x="533400" y="5715391"/>
            <a:ext cx="7085209" cy="461665"/>
          </a:xfrm>
          <a:prstGeom prst="rect">
            <a:avLst/>
          </a:prstGeom>
          <a:noFill/>
        </p:spPr>
        <p:txBody>
          <a:bodyPr wrap="none" rtlCol="0">
            <a:spAutoFit/>
          </a:bodyPr>
          <a:lstStyle/>
          <a:p>
            <a:r>
              <a:rPr lang="en-US" sz="2400" dirty="0" smtClean="0"/>
              <a:t>Exciting? Interesting? Compelling?... </a:t>
            </a:r>
            <a:r>
              <a:rPr lang="en-US" sz="2400" i="1" smtClean="0"/>
              <a:t>not for a </a:t>
            </a:r>
            <a:r>
              <a:rPr lang="en-US" sz="2400" i="1" dirty="0" smtClean="0"/>
              <a:t>proposal!</a:t>
            </a:r>
            <a:endParaRPr lang="en-US" sz="2400" i="1" dirty="0"/>
          </a:p>
        </p:txBody>
      </p:sp>
      <p:sp>
        <p:nvSpPr>
          <p:cNvPr id="4" name="Slide Number Placeholder 3"/>
          <p:cNvSpPr>
            <a:spLocks noGrp="1"/>
          </p:cNvSpPr>
          <p:nvPr>
            <p:ph type="sldNum" sz="quarter" idx="12"/>
          </p:nvPr>
        </p:nvSpPr>
        <p:spPr/>
        <p:txBody>
          <a:bodyPr/>
          <a:lstStyle/>
          <a:p>
            <a:fld id="{0609A8C3-0B35-46AA-97D6-5814D689151B}" type="slidenum">
              <a:rPr lang="en-US" smtClean="0"/>
              <a:t>43</a:t>
            </a:fld>
            <a:endParaRPr lang="en-US"/>
          </a:p>
        </p:txBody>
      </p:sp>
    </p:spTree>
    <p:extLst>
      <p:ext uri="{BB962C8B-B14F-4D97-AF65-F5344CB8AC3E}">
        <p14:creationId xmlns:p14="http://schemas.microsoft.com/office/powerpoint/2010/main" val="6430167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1219200"/>
            <a:ext cx="7772400" cy="1470025"/>
          </a:xfrm>
        </p:spPr>
        <p:txBody>
          <a:bodyPr>
            <a:normAutofit/>
          </a:bodyPr>
          <a:lstStyle/>
          <a:p>
            <a:pPr lvl="0" algn="l"/>
            <a:r>
              <a:rPr lang="en-US" dirty="0" smtClean="0"/>
              <a:t>Components of the Proposal</a:t>
            </a:r>
            <a:endParaRPr lang="en-US" dirty="0"/>
          </a:p>
        </p:txBody>
      </p:sp>
      <p:sp>
        <p:nvSpPr>
          <p:cNvPr id="5" name="Content Placeholder 4"/>
          <p:cNvSpPr>
            <a:spLocks noGrp="1"/>
          </p:cNvSpPr>
          <p:nvPr>
            <p:ph type="subTitle" idx="1"/>
          </p:nvPr>
        </p:nvSpPr>
        <p:spPr>
          <a:xfrm>
            <a:off x="1295400" y="2667000"/>
            <a:ext cx="6400800" cy="1752600"/>
          </a:xfrm>
        </p:spPr>
        <p:txBody>
          <a:bodyPr>
            <a:noAutofit/>
          </a:bodyPr>
          <a:lstStyle/>
          <a:p>
            <a:pPr marL="342900" indent="-342900" algn="l">
              <a:buFont typeface="Arial" pitchFamily="34" charset="0"/>
              <a:buChar char="•"/>
            </a:pPr>
            <a:r>
              <a:rPr lang="en-US" sz="2000" dirty="0" smtClean="0">
                <a:solidFill>
                  <a:schemeClr val="tx1"/>
                </a:solidFill>
              </a:rPr>
              <a:t>General Components</a:t>
            </a:r>
          </a:p>
          <a:p>
            <a:pPr marL="342900" indent="-342900" algn="l">
              <a:buFont typeface="Arial" pitchFamily="34" charset="0"/>
              <a:buChar char="•"/>
            </a:pPr>
            <a:r>
              <a:rPr lang="en-US" sz="2000" b="1" dirty="0" smtClean="0">
                <a:solidFill>
                  <a:schemeClr val="tx1"/>
                </a:solidFill>
              </a:rPr>
              <a:t>Effective Titles</a:t>
            </a:r>
          </a:p>
          <a:p>
            <a:pPr marL="342900" indent="-342900" algn="l">
              <a:buFont typeface="Arial" pitchFamily="34" charset="0"/>
              <a:buChar char="•"/>
            </a:pPr>
            <a:r>
              <a:rPr lang="en-US" sz="2000" b="1" dirty="0" smtClean="0">
                <a:solidFill>
                  <a:schemeClr val="tx1"/>
                </a:solidFill>
              </a:rPr>
              <a:t>Effective Abstracts/Summaries</a:t>
            </a:r>
          </a:p>
          <a:p>
            <a:pPr marL="342900" indent="-342900" algn="l">
              <a:buFont typeface="Arial" pitchFamily="34" charset="0"/>
              <a:buChar char="•"/>
            </a:pPr>
            <a:r>
              <a:rPr lang="en-US" sz="2000" dirty="0" smtClean="0">
                <a:solidFill>
                  <a:schemeClr val="tx1"/>
                </a:solidFill>
              </a:rPr>
              <a:t>Narrative Elements</a:t>
            </a:r>
          </a:p>
          <a:p>
            <a:pPr marL="342900" indent="-342900" algn="l">
              <a:buFont typeface="Arial" pitchFamily="34" charset="0"/>
              <a:buChar char="•"/>
            </a:pPr>
            <a:endParaRPr lang="en-US" sz="2000" dirty="0">
              <a:solidFill>
                <a:schemeClr val="tx1"/>
              </a:solidFill>
            </a:endParaRPr>
          </a:p>
        </p:txBody>
      </p:sp>
    </p:spTree>
    <p:extLst>
      <p:ext uri="{BB962C8B-B14F-4D97-AF65-F5344CB8AC3E}">
        <p14:creationId xmlns:p14="http://schemas.microsoft.com/office/powerpoint/2010/main" val="398113388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General Components</a:t>
            </a:r>
            <a:endParaRPr lang="en-US" dirty="0"/>
          </a:p>
        </p:txBody>
      </p:sp>
      <p:sp>
        <p:nvSpPr>
          <p:cNvPr id="6" name="Content Placeholder 5"/>
          <p:cNvSpPr>
            <a:spLocks noGrp="1"/>
          </p:cNvSpPr>
          <p:nvPr>
            <p:ph idx="1"/>
          </p:nvPr>
        </p:nvSpPr>
        <p:spPr>
          <a:xfrm>
            <a:off x="381000" y="1371600"/>
            <a:ext cx="8229600" cy="4525963"/>
          </a:xfrm>
        </p:spPr>
        <p:txBody>
          <a:bodyPr>
            <a:normAutofit fontScale="85000" lnSpcReduction="20000"/>
          </a:bodyPr>
          <a:lstStyle/>
          <a:p>
            <a:r>
              <a:rPr lang="en-US" dirty="0" smtClean="0"/>
              <a:t>Title</a:t>
            </a:r>
          </a:p>
          <a:p>
            <a:r>
              <a:rPr lang="en-US" dirty="0" smtClean="0"/>
              <a:t>Project Summary/Executive Summary/Abstract</a:t>
            </a:r>
          </a:p>
          <a:p>
            <a:pPr lvl="1"/>
            <a:r>
              <a:rPr lang="en-US" dirty="0" smtClean="0"/>
              <a:t>Typically 1-2 page summary</a:t>
            </a:r>
          </a:p>
          <a:p>
            <a:pPr lvl="1"/>
            <a:r>
              <a:rPr lang="en-US" dirty="0" smtClean="0"/>
              <a:t>Some funders want specific content (e.g., intellectual merit, broader impacts for NSF)</a:t>
            </a:r>
          </a:p>
          <a:p>
            <a:r>
              <a:rPr lang="en-US" dirty="0" smtClean="0"/>
              <a:t>Proposal Narrative/Project Description/Research Plan</a:t>
            </a:r>
          </a:p>
          <a:p>
            <a:pPr lvl="1"/>
            <a:r>
              <a:rPr lang="en-US" dirty="0" smtClean="0"/>
              <a:t>“Meat” of the proposal – what you are going to do and how</a:t>
            </a:r>
          </a:p>
          <a:p>
            <a:pPr lvl="1"/>
            <a:r>
              <a:rPr lang="en-US" dirty="0" smtClean="0"/>
              <a:t>Typical sections may include</a:t>
            </a:r>
          </a:p>
          <a:p>
            <a:pPr lvl="2"/>
            <a:r>
              <a:rPr lang="en-US" dirty="0" smtClean="0"/>
              <a:t>Introduction/Overview/Objectives/Rationale/Specific Aims/Significance</a:t>
            </a:r>
          </a:p>
          <a:p>
            <a:pPr lvl="2"/>
            <a:r>
              <a:rPr lang="en-US" dirty="0" smtClean="0"/>
              <a:t>Background/Lit Review/Stated of the Art; Preliminary Results/Studies</a:t>
            </a:r>
          </a:p>
          <a:p>
            <a:pPr lvl="2"/>
            <a:r>
              <a:rPr lang="en-US" dirty="0" smtClean="0"/>
              <a:t>Methodology/Technical Approach/Experimental Plan/Research Strategy</a:t>
            </a:r>
          </a:p>
          <a:p>
            <a:pPr lvl="2"/>
            <a:r>
              <a:rPr lang="en-US" dirty="0" smtClean="0"/>
              <a:t>Project Schedule/Milestones/Deliverables/Outcomes</a:t>
            </a:r>
          </a:p>
          <a:p>
            <a:pPr lvl="2"/>
            <a:r>
              <a:rPr lang="en-US" dirty="0" smtClean="0"/>
              <a:t>Management Approach</a:t>
            </a:r>
          </a:p>
          <a:p>
            <a:pPr lvl="2"/>
            <a:r>
              <a:rPr lang="en-US" dirty="0" smtClean="0"/>
              <a:t>Education/Broader Impacts/Diversity</a:t>
            </a:r>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45</a:t>
            </a:fld>
            <a:endParaRPr lang="en-US"/>
          </a:p>
        </p:txBody>
      </p:sp>
      <p:sp>
        <p:nvSpPr>
          <p:cNvPr id="11" name="Rectangle 10"/>
          <p:cNvSpPr/>
          <p:nvPr/>
        </p:nvSpPr>
        <p:spPr>
          <a:xfrm>
            <a:off x="653143" y="5819668"/>
            <a:ext cx="7543800" cy="461665"/>
          </a:xfrm>
          <a:prstGeom prst="rect">
            <a:avLst/>
          </a:prstGeom>
        </p:spPr>
        <p:txBody>
          <a:bodyPr wrap="square">
            <a:spAutoFit/>
          </a:bodyPr>
          <a:lstStyle/>
          <a:p>
            <a:r>
              <a:rPr lang="en-US" sz="1200" dirty="0" smtClean="0"/>
              <a:t>(Proposal writing descriptions were adapted </a:t>
            </a:r>
            <a:r>
              <a:rPr lang="en-US" sz="1200" dirty="0"/>
              <a:t>from </a:t>
            </a:r>
            <a:r>
              <a:rPr lang="en-US" sz="1200" dirty="0" smtClean="0"/>
              <a:t>a variety of sources, </a:t>
            </a:r>
            <a:r>
              <a:rPr lang="en-US" sz="1200" dirty="0" err="1" smtClean="0"/>
              <a:t>inlcuding</a:t>
            </a:r>
            <a:r>
              <a:rPr lang="en-US" sz="1200" dirty="0" smtClean="0"/>
              <a:t> </a:t>
            </a:r>
            <a:r>
              <a:rPr lang="en-US" sz="1200" dirty="0" err="1" smtClean="0"/>
              <a:t>Cronan</a:t>
            </a:r>
            <a:r>
              <a:rPr lang="en-US" sz="1200" dirty="0" smtClean="0"/>
              <a:t> </a:t>
            </a:r>
            <a:r>
              <a:rPr lang="en-US" sz="1200" dirty="0"/>
              <a:t>and Deckard, “New Faculty Guide to Competing for Research Funding”, 2013 and from NSF TUES Webinar, 2013</a:t>
            </a:r>
            <a:r>
              <a:rPr lang="en-US" sz="1200" dirty="0" smtClean="0"/>
              <a:t>)</a:t>
            </a:r>
            <a:endParaRPr lang="en-US" sz="1200" dirty="0"/>
          </a:p>
        </p:txBody>
      </p:sp>
    </p:spTree>
    <p:extLst>
      <p:ext uri="{BB962C8B-B14F-4D97-AF65-F5344CB8AC3E}">
        <p14:creationId xmlns:p14="http://schemas.microsoft.com/office/powerpoint/2010/main" val="387216164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General Components </a:t>
            </a:r>
            <a:r>
              <a:rPr lang="en-US" dirty="0" smtClean="0"/>
              <a:t>(cont.)</a:t>
            </a:r>
            <a:endParaRPr lang="en-US" dirty="0"/>
          </a:p>
        </p:txBody>
      </p:sp>
      <p:sp>
        <p:nvSpPr>
          <p:cNvPr id="6" name="Content Placeholder 5"/>
          <p:cNvSpPr>
            <a:spLocks noGrp="1"/>
          </p:cNvSpPr>
          <p:nvPr>
            <p:ph idx="1"/>
          </p:nvPr>
        </p:nvSpPr>
        <p:spPr/>
        <p:txBody>
          <a:bodyPr>
            <a:normAutofit fontScale="85000" lnSpcReduction="20000"/>
          </a:bodyPr>
          <a:lstStyle/>
          <a:p>
            <a:r>
              <a:rPr lang="en-US" dirty="0" smtClean="0"/>
              <a:t>References Cited/Bibliography</a:t>
            </a:r>
          </a:p>
          <a:p>
            <a:r>
              <a:rPr lang="en-US" dirty="0" smtClean="0"/>
              <a:t>Facilities and Equipment</a:t>
            </a:r>
          </a:p>
          <a:p>
            <a:pPr lvl="1"/>
            <a:r>
              <a:rPr lang="en-US" dirty="0" smtClean="0"/>
              <a:t>Demonstrate you have the equipment and infrastructure to accomplish proposed project</a:t>
            </a:r>
          </a:p>
          <a:p>
            <a:r>
              <a:rPr lang="en-US" dirty="0" smtClean="0"/>
              <a:t>Budget including Budget Narrative and Justification</a:t>
            </a:r>
          </a:p>
          <a:p>
            <a:pPr lvl="1"/>
            <a:r>
              <a:rPr lang="en-US" dirty="0" smtClean="0"/>
              <a:t>Budget to accomplish the work and why it is needed</a:t>
            </a:r>
          </a:p>
          <a:p>
            <a:r>
              <a:rPr lang="en-US" dirty="0" smtClean="0"/>
              <a:t>Biographical Sketches</a:t>
            </a:r>
          </a:p>
          <a:p>
            <a:pPr lvl="1"/>
            <a:r>
              <a:rPr lang="en-US" dirty="0"/>
              <a:t>Show you and your team can do the work, are </a:t>
            </a:r>
            <a:r>
              <a:rPr lang="en-US" dirty="0" smtClean="0"/>
              <a:t>credible</a:t>
            </a:r>
          </a:p>
          <a:p>
            <a:r>
              <a:rPr lang="en-US" dirty="0" smtClean="0"/>
              <a:t>Other</a:t>
            </a:r>
          </a:p>
          <a:p>
            <a:pPr lvl="1"/>
            <a:r>
              <a:rPr lang="en-US" dirty="0" smtClean="0"/>
              <a:t>Cover page, Statement of Work, Public Health Relevance, Data Management Plan, Postdoc Mentoring Plan, Letters of Support/Collaboration/Reference as specified by funder</a:t>
            </a:r>
          </a:p>
          <a:p>
            <a:pPr lvl="1"/>
            <a:r>
              <a:rPr lang="en-US" dirty="0" smtClean="0"/>
              <a:t>ORCA, IRB form </a:t>
            </a:r>
          </a:p>
          <a:p>
            <a:endParaRPr lang="en-US" dirty="0" smtClean="0"/>
          </a:p>
          <a:p>
            <a:endParaRPr lang="en-US" dirty="0"/>
          </a:p>
        </p:txBody>
      </p:sp>
      <p:sp>
        <p:nvSpPr>
          <p:cNvPr id="3" name="Slide Number Placeholder 2"/>
          <p:cNvSpPr>
            <a:spLocks noGrp="1"/>
          </p:cNvSpPr>
          <p:nvPr>
            <p:ph type="sldNum" sz="quarter" idx="12"/>
          </p:nvPr>
        </p:nvSpPr>
        <p:spPr/>
        <p:txBody>
          <a:bodyPr/>
          <a:lstStyle/>
          <a:p>
            <a:fld id="{0609A8C3-0B35-46AA-97D6-5814D689151B}" type="slidenum">
              <a:rPr lang="en-US" smtClean="0"/>
              <a:t>46</a:t>
            </a:fld>
            <a:endParaRPr lang="en-US"/>
          </a:p>
        </p:txBody>
      </p:sp>
    </p:spTree>
    <p:extLst>
      <p:ext uri="{BB962C8B-B14F-4D97-AF65-F5344CB8AC3E}">
        <p14:creationId xmlns:p14="http://schemas.microsoft.com/office/powerpoint/2010/main" val="138755111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Characteristics of Effective Titles</a:t>
            </a:r>
          </a:p>
        </p:txBody>
      </p:sp>
      <p:sp>
        <p:nvSpPr>
          <p:cNvPr id="3" name="Content Placeholder 2"/>
          <p:cNvSpPr>
            <a:spLocks noGrp="1"/>
          </p:cNvSpPr>
          <p:nvPr>
            <p:ph idx="1"/>
          </p:nvPr>
        </p:nvSpPr>
        <p:spPr>
          <a:xfrm>
            <a:off x="381000" y="1905000"/>
            <a:ext cx="8229600" cy="4525963"/>
          </a:xfrm>
        </p:spPr>
        <p:txBody>
          <a:bodyPr>
            <a:noAutofit/>
          </a:bodyPr>
          <a:lstStyle/>
          <a:p>
            <a:pPr lvl="0"/>
            <a:r>
              <a:rPr lang="en-US" sz="2400" dirty="0" smtClean="0"/>
              <a:t>Title </a:t>
            </a:r>
            <a:r>
              <a:rPr lang="en-US" sz="2400" dirty="0"/>
              <a:t>should emphasize the </a:t>
            </a:r>
            <a:r>
              <a:rPr lang="en-US" sz="2400" b="1" dirty="0" smtClean="0"/>
              <a:t>payoff/benefit</a:t>
            </a:r>
            <a:r>
              <a:rPr lang="en-US" sz="2400" dirty="0" smtClean="0"/>
              <a:t> </a:t>
            </a:r>
            <a:br>
              <a:rPr lang="en-US" sz="2400" dirty="0" smtClean="0"/>
            </a:br>
            <a:endParaRPr lang="en-US" sz="2400" dirty="0" smtClean="0"/>
          </a:p>
          <a:p>
            <a:pPr lvl="0"/>
            <a:r>
              <a:rPr lang="en-US" sz="2400" dirty="0" smtClean="0"/>
              <a:t>Title </a:t>
            </a:r>
            <a:r>
              <a:rPr lang="en-US" sz="2400" dirty="0"/>
              <a:t>must be understood by a </a:t>
            </a:r>
            <a:r>
              <a:rPr lang="en-US" sz="2400" b="1" dirty="0"/>
              <a:t>broad spectrum</a:t>
            </a:r>
            <a:r>
              <a:rPr lang="en-US" sz="2400" dirty="0"/>
              <a:t> of audiences, including the general </a:t>
            </a:r>
            <a:r>
              <a:rPr lang="en-US" sz="2400" dirty="0" smtClean="0"/>
              <a:t>public</a:t>
            </a:r>
            <a:br>
              <a:rPr lang="en-US" sz="2400" dirty="0" smtClean="0"/>
            </a:br>
            <a:endParaRPr lang="en-US" sz="2400" dirty="0" smtClean="0"/>
          </a:p>
          <a:p>
            <a:r>
              <a:rPr lang="en-US" sz="2400" dirty="0"/>
              <a:t>Select words which </a:t>
            </a:r>
            <a:r>
              <a:rPr lang="en-US" sz="2400" b="1" dirty="0"/>
              <a:t>accent the main category </a:t>
            </a:r>
            <a:r>
              <a:rPr lang="en-US" sz="2400" dirty="0"/>
              <a:t>of the </a:t>
            </a:r>
            <a:r>
              <a:rPr lang="en-US" sz="2400" dirty="0" smtClean="0"/>
              <a:t>study, describe </a:t>
            </a:r>
            <a:r>
              <a:rPr lang="en-US" sz="2400" dirty="0"/>
              <a:t>its distinctive </a:t>
            </a:r>
            <a:r>
              <a:rPr lang="en-US" sz="2400" dirty="0" smtClean="0"/>
              <a:t>features </a:t>
            </a:r>
            <a:br>
              <a:rPr lang="en-US" sz="2400" dirty="0" smtClean="0"/>
            </a:br>
            <a:endParaRPr lang="en-US" sz="2400" dirty="0" smtClean="0"/>
          </a:p>
          <a:p>
            <a:r>
              <a:rPr lang="en-US" sz="2400" dirty="0"/>
              <a:t>State the </a:t>
            </a:r>
            <a:r>
              <a:rPr lang="en-US" sz="2400" b="1" dirty="0"/>
              <a:t>major idea</a:t>
            </a:r>
            <a:r>
              <a:rPr lang="en-US" sz="2400" dirty="0"/>
              <a:t> as quickly as possible, with the modifiers following, rather than preceding, the main category</a:t>
            </a:r>
            <a:endParaRPr lang="en-US" sz="2400" dirty="0" smtClean="0"/>
          </a:p>
          <a:p>
            <a:endParaRPr lang="en-US" sz="2000" dirty="0"/>
          </a:p>
          <a:p>
            <a:pPr marL="0" lvl="0" indent="0">
              <a:buNone/>
            </a:pPr>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47</a:t>
            </a:fld>
            <a:endParaRPr lang="en-US"/>
          </a:p>
        </p:txBody>
      </p:sp>
      <p:sp>
        <p:nvSpPr>
          <p:cNvPr id="5" name="Rectangle 4"/>
          <p:cNvSpPr/>
          <p:nvPr/>
        </p:nvSpPr>
        <p:spPr>
          <a:xfrm>
            <a:off x="381000" y="1219200"/>
            <a:ext cx="8534400" cy="461665"/>
          </a:xfrm>
          <a:prstGeom prst="rect">
            <a:avLst/>
          </a:prstGeom>
        </p:spPr>
        <p:txBody>
          <a:bodyPr wrap="square">
            <a:spAutoFit/>
          </a:bodyPr>
          <a:lstStyle/>
          <a:p>
            <a:pPr lvl="0"/>
            <a:r>
              <a:rPr lang="en-US" sz="2400" i="1" dirty="0"/>
              <a:t>First </a:t>
            </a:r>
            <a:r>
              <a:rPr lang="en-US" sz="2400" i="1" dirty="0" smtClean="0"/>
              <a:t>thing </a:t>
            </a:r>
            <a:r>
              <a:rPr lang="en-US" sz="2400" i="1" dirty="0"/>
              <a:t>the </a:t>
            </a:r>
            <a:r>
              <a:rPr lang="en-US" sz="2400" i="1" dirty="0" smtClean="0"/>
              <a:t>reviewer should read is an “eye-catching</a:t>
            </a:r>
            <a:r>
              <a:rPr lang="en-US" sz="2400" i="1" dirty="0"/>
              <a:t>” </a:t>
            </a:r>
            <a:r>
              <a:rPr lang="en-US" sz="2400" i="1" dirty="0" smtClean="0"/>
              <a:t>title</a:t>
            </a:r>
            <a:endParaRPr lang="en-US" sz="2400" i="1" dirty="0"/>
          </a:p>
        </p:txBody>
      </p:sp>
    </p:spTree>
    <p:extLst>
      <p:ext uri="{BB962C8B-B14F-4D97-AF65-F5344CB8AC3E}">
        <p14:creationId xmlns:p14="http://schemas.microsoft.com/office/powerpoint/2010/main" val="181076951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Effective Titles (cont.)</a:t>
            </a:r>
          </a:p>
        </p:txBody>
      </p:sp>
      <p:sp>
        <p:nvSpPr>
          <p:cNvPr id="3" name="Content Placeholder 2"/>
          <p:cNvSpPr>
            <a:spLocks noGrp="1"/>
          </p:cNvSpPr>
          <p:nvPr>
            <p:ph idx="1"/>
          </p:nvPr>
        </p:nvSpPr>
        <p:spPr>
          <a:xfrm>
            <a:off x="457200" y="1219200"/>
            <a:ext cx="8229600" cy="4525963"/>
          </a:xfrm>
        </p:spPr>
        <p:txBody>
          <a:bodyPr>
            <a:noAutofit/>
          </a:bodyPr>
          <a:lstStyle/>
          <a:p>
            <a:pPr marL="0" indent="0">
              <a:buNone/>
            </a:pPr>
            <a:endParaRPr lang="en-US" sz="2400" dirty="0"/>
          </a:p>
          <a:p>
            <a:r>
              <a:rPr lang="en-US" sz="2400" b="1" dirty="0" smtClean="0"/>
              <a:t>Avoid fillers </a:t>
            </a:r>
            <a:r>
              <a:rPr lang="en-US" sz="2400" dirty="0"/>
              <a:t>and non-communicating devices such as</a:t>
            </a:r>
          </a:p>
          <a:p>
            <a:pPr marL="400050" lvl="1" indent="0">
              <a:buNone/>
            </a:pPr>
            <a:r>
              <a:rPr lang="en-US" sz="1800" dirty="0" smtClean="0"/>
              <a:t>“A </a:t>
            </a:r>
            <a:r>
              <a:rPr lang="en-US" sz="1800" dirty="0"/>
              <a:t>Study </a:t>
            </a:r>
            <a:r>
              <a:rPr lang="en-US" sz="1800" dirty="0" smtClean="0"/>
              <a:t>of... ”, “An </a:t>
            </a:r>
            <a:r>
              <a:rPr lang="en-US" sz="1800" dirty="0"/>
              <a:t>Exploratory Study to Determine</a:t>
            </a:r>
            <a:r>
              <a:rPr lang="en-US" sz="1800" dirty="0" smtClean="0"/>
              <a:t>...”, “An </a:t>
            </a:r>
            <a:r>
              <a:rPr lang="en-US" sz="1800" dirty="0"/>
              <a:t>Examination of</a:t>
            </a:r>
            <a:r>
              <a:rPr lang="en-US" sz="1800" dirty="0" smtClean="0"/>
              <a:t>...”, “A </a:t>
            </a:r>
            <a:r>
              <a:rPr lang="en-US" sz="1800" dirty="0"/>
              <a:t>Method to Explore</a:t>
            </a:r>
            <a:r>
              <a:rPr lang="en-US" sz="1800" dirty="0" smtClean="0"/>
              <a:t>...” (unless </a:t>
            </a:r>
            <a:r>
              <a:rPr lang="en-US" sz="1800" dirty="0"/>
              <a:t>the focus of your project </a:t>
            </a:r>
            <a:r>
              <a:rPr lang="en-US" sz="1800" u="sng" dirty="0"/>
              <a:t>is </a:t>
            </a:r>
            <a:r>
              <a:rPr lang="en-US" sz="1800" dirty="0"/>
              <a:t>the methodology itself, rather than the results of using the </a:t>
            </a:r>
            <a:r>
              <a:rPr lang="en-US" sz="1800" dirty="0" smtClean="0"/>
              <a:t>methodology)</a:t>
            </a:r>
            <a:br>
              <a:rPr lang="en-US" sz="1800" dirty="0" smtClean="0"/>
            </a:br>
            <a:endParaRPr lang="en-US" sz="1800" dirty="0" smtClean="0"/>
          </a:p>
          <a:p>
            <a:r>
              <a:rPr lang="en-US" sz="2400" b="1" dirty="0"/>
              <a:t>Study titles </a:t>
            </a:r>
            <a:r>
              <a:rPr lang="en-US" sz="2400" dirty="0"/>
              <a:t>of other funded projects in your </a:t>
            </a:r>
            <a:r>
              <a:rPr lang="en-US" sz="2400" dirty="0" smtClean="0"/>
              <a:t>field to</a:t>
            </a:r>
            <a:endParaRPr lang="en-US" sz="2400" dirty="0"/>
          </a:p>
          <a:p>
            <a:pPr lvl="1"/>
            <a:r>
              <a:rPr lang="en-US" sz="2000" dirty="0" smtClean="0"/>
              <a:t>Get a sense </a:t>
            </a:r>
            <a:r>
              <a:rPr lang="en-US" sz="2000" dirty="0"/>
              <a:t>of the type of research currently funded </a:t>
            </a:r>
          </a:p>
          <a:p>
            <a:pPr lvl="1"/>
            <a:r>
              <a:rPr lang="en-US" sz="2000" dirty="0" smtClean="0"/>
              <a:t>See </a:t>
            </a:r>
            <a:r>
              <a:rPr lang="en-US" sz="2000" dirty="0"/>
              <a:t>how specifically other researchers describe their projects</a:t>
            </a:r>
          </a:p>
          <a:p>
            <a:pPr lvl="1"/>
            <a:r>
              <a:rPr lang="en-US" sz="2000" dirty="0" smtClean="0"/>
              <a:t>See </a:t>
            </a:r>
            <a:r>
              <a:rPr lang="en-US" sz="2000" dirty="0"/>
              <a:t>the extent of precise technical language in your </a:t>
            </a:r>
            <a:r>
              <a:rPr lang="en-US" sz="2000" dirty="0" smtClean="0"/>
              <a:t>discipline</a:t>
            </a:r>
          </a:p>
          <a:p>
            <a:pPr marL="457200" lvl="1" indent="0">
              <a:buNone/>
            </a:pPr>
            <a:endParaRPr lang="en-US" sz="1800" dirty="0" smtClean="0"/>
          </a:p>
          <a:p>
            <a:r>
              <a:rPr lang="en-US" sz="2400" dirty="0" smtClean="0"/>
              <a:t>Avoid </a:t>
            </a:r>
            <a:r>
              <a:rPr lang="en-US" sz="2400" b="1" dirty="0"/>
              <a:t>jargon or vogue</a:t>
            </a:r>
            <a:r>
              <a:rPr lang="en-US" sz="2400" dirty="0"/>
              <a:t> words</a:t>
            </a:r>
          </a:p>
          <a:p>
            <a:pPr marL="457200" lvl="1" indent="0">
              <a:buNone/>
            </a:pPr>
            <a:endParaRPr lang="en-US" sz="2000" dirty="0"/>
          </a:p>
          <a:p>
            <a:endParaRPr lang="en-US" sz="2400" dirty="0"/>
          </a:p>
          <a:p>
            <a:pPr marL="0" lvl="0" indent="0">
              <a:buNone/>
            </a:pPr>
            <a:endParaRPr lang="en-US" sz="2400" dirty="0"/>
          </a:p>
        </p:txBody>
      </p:sp>
      <p:sp>
        <p:nvSpPr>
          <p:cNvPr id="4" name="Slide Number Placeholder 3"/>
          <p:cNvSpPr>
            <a:spLocks noGrp="1"/>
          </p:cNvSpPr>
          <p:nvPr>
            <p:ph type="sldNum" sz="quarter" idx="12"/>
          </p:nvPr>
        </p:nvSpPr>
        <p:spPr/>
        <p:txBody>
          <a:bodyPr/>
          <a:lstStyle/>
          <a:p>
            <a:fld id="{0609A8C3-0B35-46AA-97D6-5814D689151B}" type="slidenum">
              <a:rPr lang="en-US" smtClean="0"/>
              <a:t>48</a:t>
            </a:fld>
            <a:endParaRPr lang="en-US"/>
          </a:p>
        </p:txBody>
      </p:sp>
    </p:spTree>
    <p:extLst>
      <p:ext uri="{BB962C8B-B14F-4D97-AF65-F5344CB8AC3E}">
        <p14:creationId xmlns:p14="http://schemas.microsoft.com/office/powerpoint/2010/main" val="400662922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Steps for Creating Effective Titles</a:t>
            </a:r>
          </a:p>
        </p:txBody>
      </p:sp>
      <p:sp>
        <p:nvSpPr>
          <p:cNvPr id="3" name="Content Placeholder 2"/>
          <p:cNvSpPr>
            <a:spLocks noGrp="1"/>
          </p:cNvSpPr>
          <p:nvPr>
            <p:ph idx="1"/>
          </p:nvPr>
        </p:nvSpPr>
        <p:spPr>
          <a:xfrm>
            <a:off x="381000" y="1219200"/>
            <a:ext cx="8229600" cy="4525963"/>
          </a:xfrm>
        </p:spPr>
        <p:txBody>
          <a:bodyPr>
            <a:noAutofit/>
          </a:bodyPr>
          <a:lstStyle/>
          <a:p>
            <a:r>
              <a:rPr lang="en-US" dirty="0" smtClean="0"/>
              <a:t>List candidate words </a:t>
            </a:r>
            <a:r>
              <a:rPr lang="en-US" dirty="0"/>
              <a:t>and standard abbreviations </a:t>
            </a:r>
            <a:endParaRPr lang="en-US" dirty="0" smtClean="0"/>
          </a:p>
          <a:p>
            <a:r>
              <a:rPr lang="en-US" dirty="0" smtClean="0"/>
              <a:t>Create approximately </a:t>
            </a:r>
            <a:r>
              <a:rPr lang="en-US" dirty="0"/>
              <a:t>ten </a:t>
            </a:r>
            <a:r>
              <a:rPr lang="en-US" dirty="0" smtClean="0"/>
              <a:t>titles </a:t>
            </a:r>
            <a:r>
              <a:rPr lang="en-US" dirty="0"/>
              <a:t>using combinations and permutations of the words and abbreviations </a:t>
            </a:r>
            <a:endParaRPr lang="en-US" dirty="0" smtClean="0"/>
          </a:p>
          <a:p>
            <a:r>
              <a:rPr lang="en-US" dirty="0" smtClean="0"/>
              <a:t>Ask colleagues </a:t>
            </a:r>
            <a:r>
              <a:rPr lang="en-US" dirty="0"/>
              <a:t>and </a:t>
            </a:r>
            <a:r>
              <a:rPr lang="en-US" dirty="0" smtClean="0"/>
              <a:t>“laypersons” to identify the most </a:t>
            </a:r>
            <a:r>
              <a:rPr lang="en-US" dirty="0"/>
              <a:t>informative and evocative of </a:t>
            </a:r>
            <a:r>
              <a:rPr lang="en-US" dirty="0" smtClean="0"/>
              <a:t>interest</a:t>
            </a:r>
            <a:endParaRPr lang="en-US" dirty="0"/>
          </a:p>
          <a:p>
            <a:r>
              <a:rPr lang="en-US" dirty="0" smtClean="0"/>
              <a:t>Refine until you have an eye catching title</a:t>
            </a:r>
          </a:p>
          <a:p>
            <a:pPr marL="0" indent="0">
              <a:buNone/>
            </a:pPr>
            <a:endParaRPr lang="en-US" sz="2400" dirty="0" smtClean="0"/>
          </a:p>
          <a:p>
            <a:pPr marL="0" indent="0">
              <a:buNone/>
            </a:pPr>
            <a:r>
              <a:rPr lang="en-US" sz="2400" dirty="0" smtClean="0"/>
              <a:t>Example</a:t>
            </a:r>
            <a:endParaRPr lang="en-US" dirty="0" smtClean="0"/>
          </a:p>
          <a:p>
            <a:pPr marL="457200" lvl="1" indent="0">
              <a:buNone/>
            </a:pPr>
            <a:r>
              <a:rPr lang="en-US" sz="2000" dirty="0" smtClean="0"/>
              <a:t>Rather </a:t>
            </a:r>
            <a:r>
              <a:rPr lang="en-US" sz="2000" dirty="0"/>
              <a:t>than "Studies on the Development of Objective Techniques for Monitoring the Development of Visual Acuity in </a:t>
            </a:r>
            <a:r>
              <a:rPr lang="en-US" sz="2000" dirty="0" smtClean="0"/>
              <a:t>Infants“ how about "Visual </a:t>
            </a:r>
            <a:r>
              <a:rPr lang="en-US" sz="2000" dirty="0"/>
              <a:t>Acuity in </a:t>
            </a:r>
            <a:r>
              <a:rPr lang="en-US" sz="2000" dirty="0" smtClean="0"/>
              <a:t>Infants” or "Visual </a:t>
            </a:r>
            <a:r>
              <a:rPr lang="en-US" sz="2000" dirty="0"/>
              <a:t>Acuity in Infants: Objective Monitoring of its Development"</a:t>
            </a:r>
            <a:endParaRPr lang="en-US" sz="1800" dirty="0"/>
          </a:p>
          <a:p>
            <a:pPr lvl="1"/>
            <a:endParaRPr lang="en-US" sz="2000" dirty="0"/>
          </a:p>
          <a:p>
            <a:pPr lvl="1"/>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49</a:t>
            </a:fld>
            <a:endParaRPr lang="en-US" dirty="0"/>
          </a:p>
        </p:txBody>
      </p:sp>
    </p:spTree>
    <p:extLst>
      <p:ext uri="{BB962C8B-B14F-4D97-AF65-F5344CB8AC3E}">
        <p14:creationId xmlns:p14="http://schemas.microsoft.com/office/powerpoint/2010/main" val="36047498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 There are Ways to be Successful</a:t>
            </a:r>
            <a:endParaRPr lang="en-US" sz="2800" dirty="0"/>
          </a:p>
        </p:txBody>
      </p:sp>
      <p:sp>
        <p:nvSpPr>
          <p:cNvPr id="3" name="Content Placeholder 2"/>
          <p:cNvSpPr>
            <a:spLocks noGrp="1"/>
          </p:cNvSpPr>
          <p:nvPr>
            <p:ph idx="1"/>
          </p:nvPr>
        </p:nvSpPr>
        <p:spPr>
          <a:xfrm>
            <a:off x="457200" y="1219200"/>
            <a:ext cx="6781800" cy="1447799"/>
          </a:xfrm>
        </p:spPr>
        <p:txBody>
          <a:bodyPr>
            <a:noAutofit/>
          </a:bodyPr>
          <a:lstStyle/>
          <a:p>
            <a:endParaRPr lang="en-US" dirty="0"/>
          </a:p>
          <a:p>
            <a:endParaRPr lang="en-US" sz="1050" dirty="0" smtClean="0">
              <a:latin typeface="Times New Roman" pitchFamily="18" charset="0"/>
              <a:cs typeface="Times New Roman" pitchFamily="18" charset="0"/>
            </a:endParaRPr>
          </a:p>
          <a:p>
            <a:r>
              <a:rPr lang="en-US" dirty="0"/>
              <a:t>Use Best Practices </a:t>
            </a:r>
            <a:r>
              <a:rPr lang="en-US" dirty="0" smtClean="0"/>
              <a:t/>
            </a:r>
            <a:br>
              <a:rPr lang="en-US" dirty="0" smtClean="0"/>
            </a:br>
            <a:endParaRPr lang="en-US" dirty="0"/>
          </a:p>
          <a:p>
            <a:r>
              <a:rPr lang="en-US" dirty="0"/>
              <a:t>Pay attention to details</a:t>
            </a:r>
          </a:p>
          <a:p>
            <a:pPr lvl="1"/>
            <a:endParaRPr lang="en-US" sz="2000" dirty="0" smtClean="0"/>
          </a:p>
          <a:p>
            <a:r>
              <a:rPr lang="en-US" dirty="0" smtClean="0"/>
              <a:t>Be persistent</a:t>
            </a: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5</a:t>
            </a:fld>
            <a:endParaRPr lang="en-US"/>
          </a:p>
        </p:txBody>
      </p:sp>
    </p:spTree>
    <p:extLst>
      <p:ext uri="{BB962C8B-B14F-4D97-AF65-F5344CB8AC3E}">
        <p14:creationId xmlns:p14="http://schemas.microsoft.com/office/powerpoint/2010/main" val="26206427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cs typeface="Times New Roman" pitchFamily="18" charset="0"/>
              </a:rPr>
              <a:t>Effective </a:t>
            </a:r>
            <a:r>
              <a:rPr lang="en-US" sz="3200" dirty="0" smtClean="0">
                <a:cs typeface="Times New Roman" pitchFamily="18" charset="0"/>
              </a:rPr>
              <a:t>Summary/Abstract</a:t>
            </a:r>
            <a:endParaRPr lang="en-US" sz="3200" dirty="0">
              <a:latin typeface="+mn-lt"/>
              <a:cs typeface="Times New Roman" pitchFamily="18" charset="0"/>
            </a:endParaRPr>
          </a:p>
        </p:txBody>
      </p:sp>
      <p:sp>
        <p:nvSpPr>
          <p:cNvPr id="3" name="Content Placeholder 2"/>
          <p:cNvSpPr>
            <a:spLocks noGrp="1"/>
          </p:cNvSpPr>
          <p:nvPr>
            <p:ph idx="1"/>
          </p:nvPr>
        </p:nvSpPr>
        <p:spPr>
          <a:xfrm>
            <a:off x="457200" y="2209800"/>
            <a:ext cx="8229600" cy="4525963"/>
          </a:xfrm>
        </p:spPr>
        <p:txBody>
          <a:bodyPr>
            <a:normAutofit/>
          </a:bodyPr>
          <a:lstStyle/>
          <a:p>
            <a:r>
              <a:rPr lang="en-US" sz="2000" dirty="0" smtClean="0">
                <a:cs typeface="Times New Roman" pitchFamily="18" charset="0"/>
              </a:rPr>
              <a:t>Written last, but read first by reviewers</a:t>
            </a:r>
          </a:p>
          <a:p>
            <a:pPr marL="342900" lvl="1" indent="-342900">
              <a:buFont typeface="Arial" pitchFamily="34" charset="0"/>
              <a:buChar char="•"/>
            </a:pPr>
            <a:r>
              <a:rPr lang="en-US" sz="2100" dirty="0" smtClean="0">
                <a:cs typeface="Times New Roman" pitchFamily="18" charset="0"/>
              </a:rPr>
              <a:t>Provides </a:t>
            </a:r>
            <a:r>
              <a:rPr lang="en-US" sz="2100" b="1" dirty="0">
                <a:cs typeface="Times New Roman" pitchFamily="18" charset="0"/>
              </a:rPr>
              <a:t>first</a:t>
            </a:r>
            <a:r>
              <a:rPr lang="en-US" sz="2100" dirty="0">
                <a:cs typeface="Times New Roman" pitchFamily="18" charset="0"/>
              </a:rPr>
              <a:t> impression of your </a:t>
            </a:r>
            <a:r>
              <a:rPr lang="en-US" sz="2100" dirty="0" smtClean="0">
                <a:cs typeface="Times New Roman" pitchFamily="18" charset="0"/>
              </a:rPr>
              <a:t>project but may </a:t>
            </a:r>
            <a:r>
              <a:rPr lang="en-US" sz="2100" dirty="0">
                <a:cs typeface="Times New Roman" pitchFamily="18" charset="0"/>
              </a:rPr>
              <a:t>also be the </a:t>
            </a:r>
            <a:r>
              <a:rPr lang="en-US" sz="2100" b="1" dirty="0">
                <a:cs typeface="Times New Roman" pitchFamily="18" charset="0"/>
              </a:rPr>
              <a:t>last</a:t>
            </a:r>
            <a:r>
              <a:rPr lang="en-US" sz="2100" dirty="0">
                <a:cs typeface="Times New Roman" pitchFamily="18" charset="0"/>
              </a:rPr>
              <a:t> impression </a:t>
            </a:r>
            <a:r>
              <a:rPr lang="en-US" sz="2100" dirty="0" smtClean="0">
                <a:cs typeface="Times New Roman" pitchFamily="18" charset="0"/>
              </a:rPr>
              <a:t>for reviewers wanting to refresh their understanding </a:t>
            </a:r>
            <a:r>
              <a:rPr lang="en-US" sz="2100" dirty="0">
                <a:cs typeface="Times New Roman" pitchFamily="18" charset="0"/>
              </a:rPr>
              <a:t>after reading your proposal</a:t>
            </a:r>
          </a:p>
          <a:p>
            <a:r>
              <a:rPr lang="en-US" sz="2000" dirty="0" smtClean="0">
                <a:cs typeface="Times New Roman" pitchFamily="18" charset="0"/>
              </a:rPr>
              <a:t>Must be an intriguing “first advertisement”</a:t>
            </a:r>
          </a:p>
          <a:p>
            <a:pPr lvl="1"/>
            <a:r>
              <a:rPr lang="en-US" sz="1800" dirty="0" smtClean="0">
                <a:cs typeface="Times New Roman" pitchFamily="18" charset="0"/>
              </a:rPr>
              <a:t>Compelling, interesting, exciting</a:t>
            </a:r>
          </a:p>
          <a:p>
            <a:r>
              <a:rPr lang="en-US" sz="2000" dirty="0" smtClean="0">
                <a:cs typeface="Times New Roman" pitchFamily="18" charset="0"/>
              </a:rPr>
              <a:t>Should reflect entire scope of project</a:t>
            </a:r>
          </a:p>
          <a:p>
            <a:pPr marL="0" lvl="0" indent="0">
              <a:buNone/>
            </a:pPr>
            <a:endParaRPr lang="en-US" sz="2000" dirty="0"/>
          </a:p>
          <a:p>
            <a:pPr lvl="0"/>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50</a:t>
            </a:fld>
            <a:endParaRPr lang="en-US"/>
          </a:p>
        </p:txBody>
      </p:sp>
      <p:sp>
        <p:nvSpPr>
          <p:cNvPr id="6" name="TextBox 5"/>
          <p:cNvSpPr txBox="1"/>
          <p:nvPr/>
        </p:nvSpPr>
        <p:spPr>
          <a:xfrm>
            <a:off x="304800" y="1225034"/>
            <a:ext cx="8763000" cy="830997"/>
          </a:xfrm>
          <a:prstGeom prst="rect">
            <a:avLst/>
          </a:prstGeom>
          <a:noFill/>
        </p:spPr>
        <p:txBody>
          <a:bodyPr wrap="square" rtlCol="0">
            <a:spAutoFit/>
          </a:bodyPr>
          <a:lstStyle/>
          <a:p>
            <a:r>
              <a:rPr lang="en-US" sz="2400" i="1" dirty="0" smtClean="0">
                <a:cs typeface="Times New Roman" pitchFamily="18" charset="0"/>
              </a:rPr>
              <a:t>After the title, the next and perhaps only thing a reviewer reads is the abstract or summary</a:t>
            </a:r>
            <a:endParaRPr lang="en-US" sz="2400" i="1" dirty="0"/>
          </a:p>
        </p:txBody>
      </p:sp>
    </p:spTree>
    <p:extLst>
      <p:ext uri="{BB962C8B-B14F-4D97-AF65-F5344CB8AC3E}">
        <p14:creationId xmlns:p14="http://schemas.microsoft.com/office/powerpoint/2010/main" val="5723793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mn-lt"/>
                <a:cs typeface="Times New Roman" pitchFamily="18" charset="0"/>
              </a:rPr>
              <a:t>Effective Abstract/Summary (cont.)</a:t>
            </a:r>
            <a:endParaRPr lang="en-US" sz="3200" dirty="0">
              <a:latin typeface="+mn-lt"/>
              <a:cs typeface="Times New Roman" pitchFamily="18" charset="0"/>
            </a:endParaRPr>
          </a:p>
        </p:txBody>
      </p:sp>
      <p:sp>
        <p:nvSpPr>
          <p:cNvPr id="3" name="Content Placeholder 2"/>
          <p:cNvSpPr>
            <a:spLocks noGrp="1"/>
          </p:cNvSpPr>
          <p:nvPr>
            <p:ph idx="1"/>
          </p:nvPr>
        </p:nvSpPr>
        <p:spPr>
          <a:xfrm>
            <a:off x="457200" y="1524000"/>
            <a:ext cx="8229600" cy="4525963"/>
          </a:xfrm>
        </p:spPr>
        <p:txBody>
          <a:bodyPr>
            <a:normAutofit/>
          </a:bodyPr>
          <a:lstStyle/>
          <a:p>
            <a:r>
              <a:rPr lang="en-US" sz="2000" dirty="0" smtClean="0">
                <a:cs typeface="Times New Roman" pitchFamily="18" charset="0"/>
              </a:rPr>
              <a:t>Summarizes project purpose, goals, research design, methods, significance </a:t>
            </a:r>
          </a:p>
          <a:p>
            <a:r>
              <a:rPr lang="en-US" sz="2000" dirty="0" smtClean="0">
                <a:cs typeface="Times New Roman" pitchFamily="18" charset="0"/>
              </a:rPr>
              <a:t>Must convey: </a:t>
            </a:r>
          </a:p>
          <a:p>
            <a:pPr lvl="1"/>
            <a:r>
              <a:rPr lang="en-US" sz="1600" dirty="0" smtClean="0">
                <a:cs typeface="Times New Roman" pitchFamily="18" charset="0"/>
              </a:rPr>
              <a:t>What researcher intends to do </a:t>
            </a:r>
          </a:p>
          <a:p>
            <a:pPr lvl="1"/>
            <a:r>
              <a:rPr lang="en-US" sz="1600" dirty="0" smtClean="0">
                <a:cs typeface="Times New Roman" pitchFamily="18" charset="0"/>
              </a:rPr>
              <a:t>Why it’s important</a:t>
            </a:r>
          </a:p>
          <a:p>
            <a:pPr lvl="1"/>
            <a:r>
              <a:rPr lang="en-US" sz="1600" dirty="0" smtClean="0">
                <a:cs typeface="Times New Roman" pitchFamily="18" charset="0"/>
              </a:rPr>
              <a:t>Expected outcome(s)</a:t>
            </a:r>
          </a:p>
          <a:p>
            <a:pPr lvl="1"/>
            <a:r>
              <a:rPr lang="en-US" sz="1600" dirty="0" smtClean="0">
                <a:cs typeface="Times New Roman" pitchFamily="18" charset="0"/>
              </a:rPr>
              <a:t>How work will be accomplished</a:t>
            </a:r>
            <a:endParaRPr lang="en-US" sz="1600" dirty="0">
              <a:cs typeface="Times New Roman" pitchFamily="18" charset="0"/>
            </a:endParaRPr>
          </a:p>
          <a:p>
            <a:r>
              <a:rPr lang="en-US" sz="2000" dirty="0" smtClean="0"/>
              <a:t>Should be explicit (e.g., </a:t>
            </a:r>
            <a:r>
              <a:rPr lang="en-US" sz="2000" dirty="0"/>
              <a:t>“The objective of this study is to </a:t>
            </a:r>
            <a:r>
              <a:rPr lang="en-US" sz="2000" dirty="0" smtClean="0"/>
              <a:t>…”)</a:t>
            </a:r>
            <a:endParaRPr lang="en-US" sz="2000" dirty="0"/>
          </a:p>
          <a:p>
            <a:pPr lvl="0"/>
            <a:r>
              <a:rPr lang="en-US" sz="2000" dirty="0" smtClean="0">
                <a:cs typeface="Times New Roman" pitchFamily="18" charset="0"/>
              </a:rPr>
              <a:t>Has to be </a:t>
            </a:r>
            <a:r>
              <a:rPr lang="en-US" sz="2000" dirty="0">
                <a:cs typeface="Times New Roman" pitchFamily="18" charset="0"/>
              </a:rPr>
              <a:t>well crafted and </a:t>
            </a:r>
            <a:r>
              <a:rPr lang="en-US" sz="2000" dirty="0" smtClean="0">
                <a:cs typeface="Times New Roman" pitchFamily="18" charset="0"/>
              </a:rPr>
              <a:t>thoughtful, CONCISE and COMPLETE</a:t>
            </a:r>
          </a:p>
          <a:p>
            <a:pPr lvl="0"/>
            <a:endParaRPr lang="en-US" sz="2000" dirty="0">
              <a:cs typeface="Times New Roman" pitchFamily="18" charset="0"/>
            </a:endParaRPr>
          </a:p>
          <a:p>
            <a:pPr marL="0" lvl="0" indent="0">
              <a:buNone/>
            </a:pPr>
            <a:r>
              <a:rPr lang="en-US" sz="2000" i="1" dirty="0" smtClean="0">
                <a:cs typeface="Times New Roman" pitchFamily="18" charset="0"/>
              </a:rPr>
              <a:t>“If I had more time, I would have written you a shorter letter (Mark Twain’s correspondence with a friend)”</a:t>
            </a:r>
          </a:p>
          <a:p>
            <a:pPr marL="0" lvl="0" indent="0">
              <a:buNone/>
            </a:pPr>
            <a:endParaRPr lang="en-US" sz="2000" dirty="0" smtClean="0"/>
          </a:p>
          <a:p>
            <a:pPr lvl="0"/>
            <a:endParaRPr lang="en-US" sz="2000" dirty="0"/>
          </a:p>
          <a:p>
            <a:pPr lvl="0"/>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51</a:t>
            </a:fld>
            <a:endParaRPr lang="en-US"/>
          </a:p>
        </p:txBody>
      </p:sp>
    </p:spTree>
    <p:extLst>
      <p:ext uri="{BB962C8B-B14F-4D97-AF65-F5344CB8AC3E}">
        <p14:creationId xmlns:p14="http://schemas.microsoft.com/office/powerpoint/2010/main" val="249386658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the Narrative</a:t>
            </a:r>
            <a:endParaRPr lang="en-US" dirty="0"/>
          </a:p>
        </p:txBody>
      </p:sp>
      <p:sp>
        <p:nvSpPr>
          <p:cNvPr id="3" name="Content Placeholder 2"/>
          <p:cNvSpPr>
            <a:spLocks noGrp="1"/>
          </p:cNvSpPr>
          <p:nvPr>
            <p:ph idx="1"/>
          </p:nvPr>
        </p:nvSpPr>
        <p:spPr>
          <a:xfrm>
            <a:off x="457200" y="1295400"/>
            <a:ext cx="8153400" cy="3886199"/>
          </a:xfrm>
        </p:spPr>
        <p:txBody>
          <a:bodyPr>
            <a:noAutofit/>
          </a:bodyPr>
          <a:lstStyle/>
          <a:p>
            <a:r>
              <a:rPr lang="en-US" sz="2200" dirty="0" smtClean="0"/>
              <a:t>Introduction (never generic; avoid too much explanation and quickly  get to the kernel of your great idea)</a:t>
            </a:r>
          </a:p>
          <a:p>
            <a:pPr lvl="1"/>
            <a:r>
              <a:rPr lang="en-US" sz="1800" dirty="0" smtClean="0"/>
              <a:t>How is your idea different from others? What important problem will it solve? Why is it innovative and exciting?</a:t>
            </a:r>
          </a:p>
          <a:p>
            <a:r>
              <a:rPr lang="en-US" sz="2200" dirty="0" smtClean="0"/>
              <a:t>Background and context (prior work, theoretical basis – reference the literature)</a:t>
            </a:r>
          </a:p>
          <a:p>
            <a:r>
              <a:rPr lang="en-US" sz="2200" dirty="0" smtClean="0"/>
              <a:t>Justification and significance (importance, impact, need)</a:t>
            </a:r>
          </a:p>
          <a:p>
            <a:pPr marL="57150" indent="0">
              <a:buNone/>
            </a:pPr>
            <a:r>
              <a:rPr lang="en-US" sz="2000" i="1" dirty="0" smtClean="0"/>
              <a:t/>
            </a:r>
            <a:br>
              <a:rPr lang="en-US" sz="2000" i="1" dirty="0" smtClean="0"/>
            </a:br>
            <a:r>
              <a:rPr lang="en-US" sz="2000" i="1" dirty="0" smtClean="0"/>
              <a:t>Ultimately, the introduction, background, justification provide the rationale to convince your reader that the proposal has placed the proposed work in the context of prior work and relevant theory and has identified a problem of significance with a proposed viable solution </a:t>
            </a:r>
            <a:br>
              <a:rPr lang="en-US" sz="2000" i="1" dirty="0" smtClean="0"/>
            </a:br>
            <a:r>
              <a:rPr lang="en-US" sz="2000" i="1" dirty="0" smtClean="0"/>
              <a:t>  </a:t>
            </a:r>
            <a:endParaRPr lang="en-US" sz="18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52</a:t>
            </a:fld>
            <a:endParaRPr lang="en-US" dirty="0"/>
          </a:p>
        </p:txBody>
      </p:sp>
    </p:spTree>
    <p:extLst>
      <p:ext uri="{BB962C8B-B14F-4D97-AF65-F5344CB8AC3E}">
        <p14:creationId xmlns:p14="http://schemas.microsoft.com/office/powerpoint/2010/main" val="379359518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Narrative Elements </a:t>
            </a:r>
            <a:r>
              <a:rPr lang="en-US" dirty="0"/>
              <a:t>(cont.)</a:t>
            </a:r>
          </a:p>
        </p:txBody>
      </p:sp>
      <p:sp>
        <p:nvSpPr>
          <p:cNvPr id="3" name="Content Placeholder 2"/>
          <p:cNvSpPr>
            <a:spLocks noGrp="1"/>
          </p:cNvSpPr>
          <p:nvPr>
            <p:ph idx="1"/>
          </p:nvPr>
        </p:nvSpPr>
        <p:spPr>
          <a:xfrm>
            <a:off x="533400" y="1295400"/>
            <a:ext cx="8153400" cy="3886199"/>
          </a:xfrm>
        </p:spPr>
        <p:txBody>
          <a:bodyPr>
            <a:noAutofit/>
          </a:bodyPr>
          <a:lstStyle/>
          <a:p>
            <a:r>
              <a:rPr lang="en-US" sz="2400" dirty="0" smtClean="0"/>
              <a:t>Goals and Expected Outcomes </a:t>
            </a:r>
            <a:br>
              <a:rPr lang="en-US" sz="2400" dirty="0" smtClean="0"/>
            </a:br>
            <a:endParaRPr lang="en-US" sz="2400" dirty="0" smtClean="0"/>
          </a:p>
          <a:p>
            <a:pPr lvl="1"/>
            <a:r>
              <a:rPr lang="en-US" sz="2000" dirty="0" smtClean="0"/>
              <a:t>A </a:t>
            </a:r>
            <a:r>
              <a:rPr lang="en-US" sz="2000" b="1" i="1" dirty="0"/>
              <a:t>Goal</a:t>
            </a:r>
            <a:r>
              <a:rPr lang="en-US" sz="2000" dirty="0"/>
              <a:t> is a broad statement about what you hope to achieve  or accomplish through the project… </a:t>
            </a:r>
            <a:r>
              <a:rPr lang="en-US" sz="2000" i="1" dirty="0"/>
              <a:t>What are your intentions or ambitions in conducting the project</a:t>
            </a:r>
            <a:r>
              <a:rPr lang="en-US" sz="2000" i="1" dirty="0" smtClean="0"/>
              <a:t>?</a:t>
            </a:r>
            <a:br>
              <a:rPr lang="en-US" sz="2000" i="1" dirty="0" smtClean="0"/>
            </a:br>
            <a:endParaRPr lang="en-US" sz="2000" i="1" dirty="0"/>
          </a:p>
          <a:p>
            <a:pPr lvl="1"/>
            <a:r>
              <a:rPr lang="en-US" sz="2000" dirty="0"/>
              <a:t>An </a:t>
            </a:r>
            <a:r>
              <a:rPr lang="en-US" sz="2000" b="1" i="1" dirty="0"/>
              <a:t>Expected Outcome (or </a:t>
            </a:r>
            <a:r>
              <a:rPr lang="en-US" sz="2000" b="1" i="1" dirty="0" smtClean="0"/>
              <a:t>Objective</a:t>
            </a:r>
            <a:r>
              <a:rPr lang="en-US" sz="2000" b="1" i="1" dirty="0"/>
              <a:t>) </a:t>
            </a:r>
            <a:r>
              <a:rPr lang="en-US" sz="2000" dirty="0"/>
              <a:t>is a measurable result that is directly traceable to one or more project </a:t>
            </a:r>
            <a:r>
              <a:rPr lang="en-US" sz="2000" dirty="0" smtClean="0"/>
              <a:t>goals</a:t>
            </a:r>
          </a:p>
          <a:p>
            <a:pPr marL="0" indent="0">
              <a:buNone/>
            </a:pPr>
            <a:endParaRPr lang="en-US" sz="1800" dirty="0"/>
          </a:p>
          <a:p>
            <a:pPr marL="0" indent="0">
              <a:buNone/>
            </a:pPr>
            <a:r>
              <a:rPr lang="en-US" sz="2000" i="1" dirty="0" smtClean="0"/>
              <a:t>Whereas </a:t>
            </a:r>
            <a:r>
              <a:rPr lang="en-US" sz="2000" i="1" dirty="0"/>
              <a:t>Goals need to broadly written, even somewhat vague, Outcomes need to be </a:t>
            </a:r>
            <a:r>
              <a:rPr lang="en-US" sz="2000" i="1" dirty="0" smtClean="0"/>
              <a:t>SMART (Specific, Measurable, Attainable, Realistic, Timely) </a:t>
            </a:r>
            <a:endParaRPr lang="en-US" sz="2000" i="1" dirty="0"/>
          </a:p>
          <a:p>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53</a:t>
            </a:fld>
            <a:endParaRPr lang="en-US" dirty="0"/>
          </a:p>
        </p:txBody>
      </p:sp>
      <p:sp>
        <p:nvSpPr>
          <p:cNvPr id="6" name="TextBox 5"/>
          <p:cNvSpPr txBox="1"/>
          <p:nvPr/>
        </p:nvSpPr>
        <p:spPr>
          <a:xfrm>
            <a:off x="2895600" y="6356866"/>
            <a:ext cx="2837443" cy="338554"/>
          </a:xfrm>
          <a:prstGeom prst="rect">
            <a:avLst/>
          </a:prstGeom>
          <a:noFill/>
        </p:spPr>
        <p:txBody>
          <a:bodyPr wrap="none" rtlCol="0">
            <a:spAutoFit/>
          </a:bodyPr>
          <a:lstStyle/>
          <a:p>
            <a:r>
              <a:rPr lang="en-US" sz="1600" dirty="0" smtClean="0"/>
              <a:t>(adapted from NSF definitions)  </a:t>
            </a:r>
            <a:endParaRPr lang="en-US" sz="1600" dirty="0"/>
          </a:p>
        </p:txBody>
      </p:sp>
    </p:spTree>
    <p:extLst>
      <p:ext uri="{BB962C8B-B14F-4D97-AF65-F5344CB8AC3E}">
        <p14:creationId xmlns:p14="http://schemas.microsoft.com/office/powerpoint/2010/main" val="34315947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Narrative Elements (</a:t>
            </a:r>
            <a:r>
              <a:rPr lang="en-US" dirty="0" smtClean="0"/>
              <a:t>cont.)</a:t>
            </a:r>
            <a:endParaRPr lang="en-US" dirty="0"/>
          </a:p>
        </p:txBody>
      </p:sp>
      <p:sp>
        <p:nvSpPr>
          <p:cNvPr id="3" name="Content Placeholder 2"/>
          <p:cNvSpPr>
            <a:spLocks noGrp="1"/>
          </p:cNvSpPr>
          <p:nvPr>
            <p:ph idx="1"/>
          </p:nvPr>
        </p:nvSpPr>
        <p:spPr>
          <a:xfrm>
            <a:off x="533400" y="1219200"/>
            <a:ext cx="8153400" cy="3886199"/>
          </a:xfrm>
        </p:spPr>
        <p:txBody>
          <a:bodyPr>
            <a:noAutofit/>
          </a:bodyPr>
          <a:lstStyle/>
          <a:p>
            <a:r>
              <a:rPr lang="en-US" sz="2400" dirty="0"/>
              <a:t>Project Plans </a:t>
            </a:r>
            <a:endParaRPr lang="en-US" sz="2400" dirty="0" smtClean="0"/>
          </a:p>
          <a:p>
            <a:pPr lvl="1"/>
            <a:r>
              <a:rPr lang="en-US" sz="2000" dirty="0"/>
              <a:t>Implementation plan (how and when things are done)</a:t>
            </a:r>
          </a:p>
          <a:p>
            <a:pPr lvl="2"/>
            <a:r>
              <a:rPr lang="en-US" sz="1600" dirty="0" smtClean="0"/>
              <a:t>Strategies and activities to achieve goals, expected outcomes</a:t>
            </a:r>
          </a:p>
          <a:p>
            <a:pPr lvl="2"/>
            <a:r>
              <a:rPr lang="en-US" sz="1600" dirty="0" smtClean="0"/>
              <a:t>“Products” to be developed</a:t>
            </a:r>
          </a:p>
          <a:p>
            <a:pPr lvl="2"/>
            <a:r>
              <a:rPr lang="en-US" sz="1600" dirty="0" smtClean="0"/>
              <a:t>Equipment, materials and other required resources</a:t>
            </a:r>
          </a:p>
          <a:p>
            <a:pPr lvl="2"/>
            <a:r>
              <a:rPr lang="en-US" sz="1600" dirty="0" smtClean="0"/>
              <a:t>Summary of prototypes or pilots </a:t>
            </a:r>
          </a:p>
          <a:p>
            <a:pPr lvl="2"/>
            <a:r>
              <a:rPr lang="en-US" sz="1600" dirty="0" smtClean="0"/>
              <a:t>Timeline (Integrates, shows connections between project plans; overall flow of the project) </a:t>
            </a:r>
          </a:p>
          <a:p>
            <a:pPr lvl="1"/>
            <a:r>
              <a:rPr lang="en-US" sz="1800" dirty="0"/>
              <a:t>Management plan (who, what and when </a:t>
            </a:r>
            <a:r>
              <a:rPr lang="en-US" sz="1800" dirty="0" smtClean="0"/>
              <a:t>of project activities)</a:t>
            </a:r>
          </a:p>
          <a:p>
            <a:pPr lvl="2"/>
            <a:r>
              <a:rPr lang="en-US" sz="1400" dirty="0" smtClean="0"/>
              <a:t>Show funds </a:t>
            </a:r>
            <a:r>
              <a:rPr lang="en-US" sz="1400" dirty="0"/>
              <a:t>will be responsibly </a:t>
            </a:r>
            <a:r>
              <a:rPr lang="en-US" sz="1400" dirty="0" smtClean="0"/>
              <a:t>managed</a:t>
            </a:r>
          </a:p>
          <a:p>
            <a:pPr lvl="2"/>
            <a:r>
              <a:rPr lang="en-US" sz="1400" dirty="0" smtClean="0"/>
              <a:t>Show appropriate resources </a:t>
            </a:r>
            <a:r>
              <a:rPr lang="en-US" sz="1400" dirty="0"/>
              <a:t>(people, equipment, space, time) </a:t>
            </a:r>
            <a:r>
              <a:rPr lang="en-US" sz="1400" dirty="0" smtClean="0"/>
              <a:t>are in place for success</a:t>
            </a:r>
          </a:p>
          <a:p>
            <a:pPr lvl="1"/>
            <a:r>
              <a:rPr lang="en-US" sz="1800" dirty="0" smtClean="0"/>
              <a:t>Other plans as required</a:t>
            </a:r>
            <a:endParaRPr lang="en-US" sz="2800" i="1" dirty="0"/>
          </a:p>
          <a:p>
            <a:pPr marL="57150" indent="0">
              <a:buNone/>
            </a:pPr>
            <a:r>
              <a:rPr lang="en-US" sz="2000" i="1" dirty="0" smtClean="0"/>
              <a:t/>
            </a:r>
            <a:br>
              <a:rPr lang="en-US" sz="2000" i="1" dirty="0" smtClean="0"/>
            </a:br>
            <a:r>
              <a:rPr lang="en-US" sz="2000" i="1" dirty="0" smtClean="0"/>
              <a:t>Plans help the reviewer </a:t>
            </a:r>
            <a:r>
              <a:rPr lang="en-US" sz="2000" i="1" dirty="0"/>
              <a:t>determine if the project is feasible… i.e., the applicant has intellectual capacity, disciplinary knowledge, strategies, </a:t>
            </a:r>
            <a:r>
              <a:rPr lang="en-US" sz="2000" i="1" dirty="0" smtClean="0"/>
              <a:t>means and resources </a:t>
            </a:r>
            <a:r>
              <a:rPr lang="en-US" sz="2000" i="1" dirty="0"/>
              <a:t>to accomplish the goals </a:t>
            </a:r>
            <a:endParaRPr lang="en-US" sz="1800" dirty="0"/>
          </a:p>
          <a:p>
            <a:pPr lvl="1"/>
            <a:endParaRPr lang="en-US" sz="2000" dirty="0" smtClean="0"/>
          </a:p>
        </p:txBody>
      </p:sp>
      <p:sp>
        <p:nvSpPr>
          <p:cNvPr id="4" name="Slide Number Placeholder 3"/>
          <p:cNvSpPr>
            <a:spLocks noGrp="1"/>
          </p:cNvSpPr>
          <p:nvPr>
            <p:ph type="sldNum" sz="quarter" idx="12"/>
          </p:nvPr>
        </p:nvSpPr>
        <p:spPr/>
        <p:txBody>
          <a:bodyPr/>
          <a:lstStyle/>
          <a:p>
            <a:fld id="{0609A8C3-0B35-46AA-97D6-5814D689151B}" type="slidenum">
              <a:rPr lang="en-US" smtClean="0"/>
              <a:t>54</a:t>
            </a:fld>
            <a:endParaRPr lang="en-US" dirty="0"/>
          </a:p>
        </p:txBody>
      </p:sp>
    </p:spTree>
    <p:extLst>
      <p:ext uri="{BB962C8B-B14F-4D97-AF65-F5344CB8AC3E}">
        <p14:creationId xmlns:p14="http://schemas.microsoft.com/office/powerpoint/2010/main" val="288851055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a:t>
            </a:r>
            <a:endParaRPr lang="en-US" dirty="0"/>
          </a:p>
        </p:txBody>
      </p:sp>
      <p:sp>
        <p:nvSpPr>
          <p:cNvPr id="3" name="Content Placeholder 2"/>
          <p:cNvSpPr>
            <a:spLocks noGrp="1"/>
          </p:cNvSpPr>
          <p:nvPr>
            <p:ph idx="1"/>
          </p:nvPr>
        </p:nvSpPr>
        <p:spPr>
          <a:xfrm>
            <a:off x="457200" y="1295400"/>
            <a:ext cx="8153400" cy="3886199"/>
          </a:xfrm>
        </p:spPr>
        <p:txBody>
          <a:bodyPr>
            <a:noAutofit/>
          </a:bodyPr>
          <a:lstStyle/>
          <a:p>
            <a:r>
              <a:rPr lang="en-US" sz="2400" dirty="0" smtClean="0"/>
              <a:t>Credible, consistent with the scope of the project</a:t>
            </a:r>
          </a:p>
          <a:p>
            <a:r>
              <a:rPr lang="en-US" sz="2400" dirty="0" smtClean="0"/>
              <a:t>Each item clearly explained and justified</a:t>
            </a:r>
          </a:p>
          <a:p>
            <a:r>
              <a:rPr lang="en-US" sz="2400" dirty="0" smtClean="0"/>
              <a:t>Address prior funding when appropriate (emphasize the outcomes)</a:t>
            </a:r>
          </a:p>
          <a:p>
            <a:r>
              <a:rPr lang="en-US" sz="2400" dirty="0" smtClean="0"/>
              <a:t>A good industry tool for developing a budget is to create a Work Breakdown Structure (WBS)</a:t>
            </a:r>
          </a:p>
          <a:p>
            <a:pPr lvl="1"/>
            <a:r>
              <a:rPr lang="en-US" sz="2000" dirty="0" smtClean="0"/>
              <a:t>Outline work to several different levels of detail  and then put into the budget a rolled up version at a higher level</a:t>
            </a:r>
          </a:p>
        </p:txBody>
      </p:sp>
      <p:sp>
        <p:nvSpPr>
          <p:cNvPr id="4" name="Slide Number Placeholder 3"/>
          <p:cNvSpPr>
            <a:spLocks noGrp="1"/>
          </p:cNvSpPr>
          <p:nvPr>
            <p:ph type="sldNum" sz="quarter" idx="12"/>
          </p:nvPr>
        </p:nvSpPr>
        <p:spPr/>
        <p:txBody>
          <a:bodyPr/>
          <a:lstStyle/>
          <a:p>
            <a:fld id="{0609A8C3-0B35-46AA-97D6-5814D689151B}" type="slidenum">
              <a:rPr lang="en-US" smtClean="0"/>
              <a:t>55</a:t>
            </a:fld>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4762" t="25447" r="34868" b="52455"/>
          <a:stretch/>
        </p:blipFill>
        <p:spPr bwMode="auto">
          <a:xfrm>
            <a:off x="1612899" y="4724400"/>
            <a:ext cx="4470401"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743200" y="6172200"/>
            <a:ext cx="1661032" cy="261610"/>
          </a:xfrm>
          <a:prstGeom prst="rect">
            <a:avLst/>
          </a:prstGeom>
          <a:noFill/>
        </p:spPr>
        <p:txBody>
          <a:bodyPr wrap="none" rtlCol="0">
            <a:spAutoFit/>
          </a:bodyPr>
          <a:lstStyle/>
          <a:p>
            <a:r>
              <a:rPr lang="en-US" sz="1100" dirty="0" smtClean="0"/>
              <a:t>(From tutorialspoint.com}</a:t>
            </a:r>
            <a:endParaRPr lang="en-US" sz="1100" dirty="0"/>
          </a:p>
        </p:txBody>
      </p:sp>
    </p:spTree>
    <p:extLst>
      <p:ext uri="{BB962C8B-B14F-4D97-AF65-F5344CB8AC3E}">
        <p14:creationId xmlns:p14="http://schemas.microsoft.com/office/powerpoint/2010/main" val="28530322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6124" y="0"/>
            <a:ext cx="8229600" cy="1143000"/>
          </a:xfrm>
        </p:spPr>
        <p:txBody>
          <a:bodyPr/>
          <a:lstStyle/>
          <a:p>
            <a:r>
              <a:rPr lang="en-US" dirty="0" smtClean="0"/>
              <a:t>Final Thoughts on Proposal Writing</a:t>
            </a: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56</a:t>
            </a:fld>
            <a:endParaRPr lang="en-US"/>
          </a:p>
        </p:txBody>
      </p:sp>
      <p:sp>
        <p:nvSpPr>
          <p:cNvPr id="3" name="TextBox 2"/>
          <p:cNvSpPr txBox="1"/>
          <p:nvPr/>
        </p:nvSpPr>
        <p:spPr>
          <a:xfrm>
            <a:off x="609600" y="1219200"/>
            <a:ext cx="7772400" cy="5693866"/>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Winning proposals have been polished repeatedly through writing and re-writing</a:t>
            </a:r>
          </a:p>
          <a:p>
            <a:pPr lvl="1"/>
            <a:endParaRPr lang="en-US" sz="2400" dirty="0" smtClean="0"/>
          </a:p>
          <a:p>
            <a:pPr lvl="1"/>
            <a:r>
              <a:rPr lang="en-US" sz="2400" i="1" dirty="0" smtClean="0"/>
              <a:t>“Competitive ideas evolve and converge over time; they do not appear fully and perfectly formed by a narrative Genie (</a:t>
            </a:r>
            <a:r>
              <a:rPr lang="en-US" sz="2400" i="1" dirty="0" err="1" smtClean="0"/>
              <a:t>Cronan</a:t>
            </a:r>
            <a:r>
              <a:rPr lang="en-US" sz="2400" i="1" dirty="0" smtClean="0"/>
              <a:t> and Deckard, “New Faculty Guide to Competing for Research Funding”)” </a:t>
            </a:r>
          </a:p>
          <a:p>
            <a:pPr lvl="1"/>
            <a:r>
              <a:rPr lang="en-US" sz="2400" dirty="0" smtClean="0"/>
              <a:t> </a:t>
            </a:r>
          </a:p>
          <a:p>
            <a:pPr marL="285750" indent="-285750">
              <a:buFont typeface="Arial" panose="020B0604020202020204" pitchFamily="34" charset="0"/>
              <a:buChar char="•"/>
            </a:pPr>
            <a:r>
              <a:rPr lang="en-US" sz="2400" dirty="0" smtClean="0"/>
              <a:t>Fight “Pride of Authorship”</a:t>
            </a:r>
          </a:p>
          <a:p>
            <a:pPr marL="285750" indent="-285750">
              <a:buFont typeface="Arial" panose="020B0604020202020204" pitchFamily="34" charset="0"/>
              <a:buChar char="•"/>
            </a:pPr>
            <a:r>
              <a:rPr lang="en-US" sz="2400" dirty="0" smtClean="0"/>
              <a:t>Sell but don’t over promote your ideas</a:t>
            </a:r>
          </a:p>
          <a:p>
            <a:pPr marL="285750" indent="-285750">
              <a:buFont typeface="Arial" panose="020B0604020202020204" pitchFamily="34" charset="0"/>
              <a:buChar char="•"/>
            </a:pPr>
            <a:r>
              <a:rPr lang="en-US" sz="2400" dirty="0" smtClean="0"/>
              <a:t>Get reviewers and proofreaders (with no stake in project?)</a:t>
            </a:r>
          </a:p>
          <a:p>
            <a:pPr marL="285750" indent="-285750">
              <a:buFont typeface="Arial" panose="020B0604020202020204" pitchFamily="34" charset="0"/>
              <a:buChar char="•"/>
            </a:pPr>
            <a:r>
              <a:rPr lang="en-US" sz="2400" dirty="0" smtClean="0"/>
              <a:t>Allow time</a:t>
            </a:r>
          </a:p>
          <a:p>
            <a:pPr marL="285750" indent="-285750">
              <a:buFont typeface="Arial" panose="020B0604020202020204" pitchFamily="34" charset="0"/>
              <a:buChar char="•"/>
            </a:pPr>
            <a:r>
              <a:rPr lang="en-US" sz="2400" dirty="0" smtClean="0"/>
              <a:t>Learn from rejection</a:t>
            </a:r>
          </a:p>
          <a:p>
            <a:pPr marL="285750" indent="-285750">
              <a:buFont typeface="Arial" panose="020B0604020202020204" pitchFamily="34" charset="0"/>
              <a:buChar char="•"/>
            </a:pPr>
            <a:endParaRPr lang="en-US" sz="2400" dirty="0" smtClean="0"/>
          </a:p>
          <a:p>
            <a:endParaRPr lang="en-US" sz="2800" dirty="0"/>
          </a:p>
        </p:txBody>
      </p:sp>
    </p:spTree>
    <p:extLst>
      <p:ext uri="{BB962C8B-B14F-4D97-AF65-F5344CB8AC3E}">
        <p14:creationId xmlns:p14="http://schemas.microsoft.com/office/powerpoint/2010/main" val="112323009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381000" y="1295400"/>
            <a:ext cx="8229600" cy="4525963"/>
          </a:xfrm>
        </p:spPr>
        <p:txBody>
          <a:bodyPr>
            <a:normAutofit lnSpcReduction="10000"/>
          </a:bodyPr>
          <a:lstStyle/>
          <a:p>
            <a:r>
              <a:rPr lang="en-US" dirty="0" smtClean="0"/>
              <a:t>Marketing your ideas throughout the proposal development process is a fundamental key to success in funding capture</a:t>
            </a:r>
          </a:p>
          <a:p>
            <a:r>
              <a:rPr lang="en-US" dirty="0" smtClean="0"/>
              <a:t>Pre-proposal planning and other pre-proposal activities (many of which faculty already do?) can improve the chance for success and make proposal writing easier</a:t>
            </a:r>
          </a:p>
          <a:p>
            <a:r>
              <a:rPr lang="en-US" dirty="0" smtClean="0"/>
              <a:t>Attention to details in organizing and writing (including word selection, usage, titles, abstracts) can greatly improve a proposal’s </a:t>
            </a:r>
            <a:r>
              <a:rPr lang="en-US" dirty="0" err="1" smtClean="0"/>
              <a:t>P</a:t>
            </a:r>
            <a:r>
              <a:rPr lang="en-US" baseline="-25000" dirty="0" err="1" smtClean="0"/>
              <a:t>win</a:t>
            </a:r>
            <a:endParaRPr lang="en-US" baseline="-25000" dirty="0" smtClean="0"/>
          </a:p>
          <a:p>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57</a:t>
            </a:fld>
            <a:endParaRPr lang="en-US"/>
          </a:p>
        </p:txBody>
      </p:sp>
    </p:spTree>
    <p:extLst>
      <p:ext uri="{BB962C8B-B14F-4D97-AF65-F5344CB8AC3E}">
        <p14:creationId xmlns:p14="http://schemas.microsoft.com/office/powerpoint/2010/main" val="302007530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2238"/>
            <a:ext cx="8229600" cy="563562"/>
          </a:xfrm>
        </p:spPr>
        <p:txBody>
          <a:bodyPr>
            <a:normAutofit fontScale="90000"/>
          </a:bodyPr>
          <a:lstStyle/>
          <a:p>
            <a:r>
              <a:rPr lang="en-US" sz="3200" dirty="0" smtClean="0"/>
              <a:t>Research Development Website</a:t>
            </a:r>
            <a:endParaRPr lang="en-US" sz="3200"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414" t="9619" r="27025" b="17851"/>
          <a:stretch/>
        </p:blipFill>
        <p:spPr bwMode="auto">
          <a:xfrm>
            <a:off x="533400" y="1198093"/>
            <a:ext cx="5109046" cy="4974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5867400" y="1278553"/>
            <a:ext cx="3308053" cy="4893647"/>
          </a:xfrm>
          <a:prstGeom prst="rect">
            <a:avLst/>
          </a:prstGeom>
        </p:spPr>
        <p:txBody>
          <a:bodyPr wrap="square">
            <a:spAutoFit/>
          </a:bodyPr>
          <a:lstStyle/>
          <a:p>
            <a:r>
              <a:rPr lang="en-US" sz="1600" b="1" i="1" dirty="0" smtClean="0"/>
              <a:t>Design</a:t>
            </a:r>
            <a:endParaRPr lang="en-US" sz="1400" b="1" i="1" dirty="0" smtClean="0"/>
          </a:p>
          <a:p>
            <a:pPr marL="285750" indent="-285750">
              <a:buFont typeface="Arial" pitchFamily="34" charset="0"/>
              <a:buChar char="•"/>
            </a:pPr>
            <a:r>
              <a:rPr lang="en-US" sz="1400" dirty="0" smtClean="0"/>
              <a:t>Information </a:t>
            </a:r>
            <a:r>
              <a:rPr lang="en-US" sz="1400" dirty="0"/>
              <a:t>“dense</a:t>
            </a:r>
            <a:r>
              <a:rPr lang="en-US" sz="1400" dirty="0" smtClean="0"/>
              <a:t>”</a:t>
            </a:r>
          </a:p>
          <a:p>
            <a:pPr marL="285750" indent="-285750">
              <a:buFont typeface="Arial" pitchFamily="34" charset="0"/>
              <a:buChar char="•"/>
            </a:pPr>
            <a:r>
              <a:rPr lang="en-US" sz="1400" dirty="0" smtClean="0"/>
              <a:t>Information accessible </a:t>
            </a:r>
            <a:r>
              <a:rPr lang="en-US" sz="1400" u="sng" dirty="0" smtClean="0"/>
              <a:t>&lt;</a:t>
            </a:r>
            <a:r>
              <a:rPr lang="en-US" sz="1400" dirty="0" smtClean="0"/>
              <a:t> 3 clicks</a:t>
            </a:r>
          </a:p>
          <a:p>
            <a:pPr marL="285750" indent="-285750">
              <a:buFont typeface="Arial" pitchFamily="34" charset="0"/>
              <a:buChar char="•"/>
            </a:pPr>
            <a:r>
              <a:rPr lang="en-US" sz="1400" dirty="0" smtClean="0"/>
              <a:t>Checklists and guides</a:t>
            </a:r>
            <a:br>
              <a:rPr lang="en-US" sz="1400" dirty="0" smtClean="0"/>
            </a:br>
            <a:endParaRPr lang="en-US" sz="1400" dirty="0"/>
          </a:p>
          <a:p>
            <a:r>
              <a:rPr lang="en-US" sz="1600" b="1" i="1" dirty="0" smtClean="0"/>
              <a:t>Pages</a:t>
            </a:r>
            <a:r>
              <a:rPr lang="en-US" sz="1400" i="1" dirty="0"/>
              <a:t> </a:t>
            </a:r>
            <a:endParaRPr lang="en-US" sz="1400" i="1" dirty="0" smtClean="0"/>
          </a:p>
          <a:p>
            <a:pPr marL="285750" indent="-285750">
              <a:buFont typeface="Arial" pitchFamily="34" charset="0"/>
              <a:buChar char="•"/>
            </a:pPr>
            <a:r>
              <a:rPr lang="en-US" sz="1400" dirty="0" smtClean="0"/>
              <a:t>Home </a:t>
            </a:r>
            <a:r>
              <a:rPr lang="en-US" sz="1400" dirty="0"/>
              <a:t>page</a:t>
            </a:r>
          </a:p>
          <a:p>
            <a:pPr marL="742950" lvl="1" indent="-285750">
              <a:buFont typeface="Calibri" pitchFamily="34" charset="0"/>
              <a:buChar char="–"/>
            </a:pPr>
            <a:r>
              <a:rPr lang="en-US" sz="1400" dirty="0" smtClean="0"/>
              <a:t>Orient </a:t>
            </a:r>
            <a:r>
              <a:rPr lang="en-US" sz="1400" dirty="0"/>
              <a:t>reader to </a:t>
            </a:r>
            <a:r>
              <a:rPr lang="en-US" sz="1400" dirty="0" smtClean="0"/>
              <a:t>website</a:t>
            </a:r>
          </a:p>
          <a:p>
            <a:pPr marL="742950" lvl="1" indent="-285750">
              <a:buFont typeface="Calibri" pitchFamily="34" charset="0"/>
              <a:buChar char="–"/>
            </a:pPr>
            <a:r>
              <a:rPr lang="en-US" sz="1400" dirty="0" smtClean="0"/>
              <a:t>Funding </a:t>
            </a:r>
            <a:r>
              <a:rPr lang="en-US" sz="1400" dirty="0"/>
              <a:t>news </a:t>
            </a:r>
            <a:endParaRPr lang="en-US" sz="1400" dirty="0" smtClean="0"/>
          </a:p>
          <a:p>
            <a:pPr marL="742950" lvl="1" indent="-285750">
              <a:buFont typeface="Calibri" pitchFamily="34" charset="0"/>
              <a:buChar char="–"/>
            </a:pPr>
            <a:r>
              <a:rPr lang="en-US" sz="1400" dirty="0" smtClean="0"/>
              <a:t>Quick links to other pages</a:t>
            </a:r>
          </a:p>
          <a:p>
            <a:pPr marL="342900" indent="-342900">
              <a:buFont typeface="Arial" pitchFamily="34" charset="0"/>
              <a:buChar char="•"/>
            </a:pPr>
            <a:r>
              <a:rPr lang="en-US" sz="1400" dirty="0" smtClean="0"/>
              <a:t>Getting Started </a:t>
            </a:r>
            <a:r>
              <a:rPr lang="en-US" sz="1400" dirty="0"/>
              <a:t>page </a:t>
            </a:r>
            <a:endParaRPr lang="en-US" sz="1400" dirty="0" smtClean="0"/>
          </a:p>
          <a:p>
            <a:pPr marL="800100" lvl="1" indent="-342900">
              <a:buFont typeface="Calibri" pitchFamily="34" charset="0"/>
              <a:buChar char="–"/>
            </a:pPr>
            <a:r>
              <a:rPr lang="en-US" sz="1400" dirty="0" smtClean="0"/>
              <a:t>Planning</a:t>
            </a:r>
            <a:r>
              <a:rPr lang="en-US" sz="1400" dirty="0"/>
              <a:t>, finding, securing </a:t>
            </a:r>
            <a:r>
              <a:rPr lang="en-US" sz="1400" dirty="0" smtClean="0"/>
              <a:t/>
            </a:r>
            <a:br>
              <a:rPr lang="en-US" sz="1400" dirty="0" smtClean="0"/>
            </a:br>
            <a:r>
              <a:rPr lang="en-US" sz="1400" dirty="0" smtClean="0"/>
              <a:t>funding steps</a:t>
            </a:r>
            <a:endParaRPr lang="en-US" sz="1400" dirty="0"/>
          </a:p>
          <a:p>
            <a:pPr marL="285750" indent="-285750">
              <a:buFont typeface="Arial" pitchFamily="34" charset="0"/>
              <a:buChar char="•"/>
            </a:pPr>
            <a:r>
              <a:rPr lang="en-US" sz="1400" dirty="0" smtClean="0"/>
              <a:t>Request </a:t>
            </a:r>
            <a:r>
              <a:rPr lang="en-US" sz="1400" dirty="0"/>
              <a:t>a funding search</a:t>
            </a:r>
          </a:p>
          <a:p>
            <a:pPr marL="285750" indent="-285750">
              <a:buFont typeface="Arial" pitchFamily="34" charset="0"/>
              <a:buChar char="•"/>
            </a:pPr>
            <a:r>
              <a:rPr lang="en-US" sz="1400" dirty="0" smtClean="0"/>
              <a:t>Tools funding searches</a:t>
            </a:r>
            <a:endParaRPr lang="en-US" sz="1400" dirty="0"/>
          </a:p>
          <a:p>
            <a:pPr marL="285750" indent="-285750">
              <a:buFont typeface="Arial" pitchFamily="34" charset="0"/>
              <a:buChar char="•"/>
            </a:pPr>
            <a:r>
              <a:rPr lang="en-US" sz="1400" dirty="0" smtClean="0"/>
              <a:t>Internal </a:t>
            </a:r>
            <a:r>
              <a:rPr lang="en-US" sz="1400" dirty="0"/>
              <a:t>and external funding sources </a:t>
            </a:r>
            <a:endParaRPr lang="en-US" sz="1400" dirty="0" smtClean="0"/>
          </a:p>
          <a:p>
            <a:pPr marL="285750" indent="-285750">
              <a:buFont typeface="Arial" pitchFamily="34" charset="0"/>
              <a:buChar char="•"/>
            </a:pPr>
            <a:r>
              <a:rPr lang="en-US" sz="1400" dirty="0" smtClean="0"/>
              <a:t>Resources </a:t>
            </a:r>
          </a:p>
          <a:p>
            <a:pPr marL="742950" lvl="1" indent="-285750">
              <a:buFont typeface="Calibri" pitchFamily="34" charset="0"/>
              <a:buChar char="–"/>
            </a:pPr>
            <a:r>
              <a:rPr lang="en-US" sz="1400" dirty="0" smtClean="0"/>
              <a:t>Proposal planning/management</a:t>
            </a:r>
          </a:p>
          <a:p>
            <a:pPr marL="742950" lvl="1" indent="-285750">
              <a:buFont typeface="Calibri" pitchFamily="34" charset="0"/>
              <a:buChar char="–"/>
            </a:pPr>
            <a:r>
              <a:rPr lang="en-US" sz="1400" dirty="0" smtClean="0"/>
              <a:t>Proposal preparation</a:t>
            </a:r>
          </a:p>
          <a:p>
            <a:pPr marL="742950" lvl="1" indent="-285750">
              <a:buFont typeface="Calibri" pitchFamily="34" charset="0"/>
              <a:buChar char="–"/>
            </a:pPr>
            <a:r>
              <a:rPr lang="en-US" sz="1400" dirty="0" smtClean="0"/>
              <a:t>Sample proposals</a:t>
            </a:r>
          </a:p>
          <a:p>
            <a:pPr marL="742950" lvl="1" indent="-285750">
              <a:buFont typeface="Calibri" pitchFamily="34" charset="0"/>
              <a:buChar char="–"/>
            </a:pPr>
            <a:r>
              <a:rPr lang="en-US" sz="1400" dirty="0" smtClean="0"/>
              <a:t>Marketing</a:t>
            </a:r>
          </a:p>
          <a:p>
            <a:pPr marL="742950" lvl="1" indent="-285750">
              <a:buFont typeface="Calibri" pitchFamily="34" charset="0"/>
              <a:buChar char="–"/>
            </a:pPr>
            <a:endParaRPr lang="en-US" sz="1400" dirty="0"/>
          </a:p>
        </p:txBody>
      </p:sp>
      <p:sp>
        <p:nvSpPr>
          <p:cNvPr id="3" name="Rectangle 2"/>
          <p:cNvSpPr/>
          <p:nvPr/>
        </p:nvSpPr>
        <p:spPr>
          <a:xfrm>
            <a:off x="1600200" y="6324599"/>
            <a:ext cx="3021981" cy="307777"/>
          </a:xfrm>
          <a:prstGeom prst="rect">
            <a:avLst/>
          </a:prstGeom>
        </p:spPr>
        <p:txBody>
          <a:bodyPr wrap="none">
            <a:spAutoFit/>
          </a:bodyPr>
          <a:lstStyle/>
          <a:p>
            <a:r>
              <a:rPr lang="en-US" sz="1400" dirty="0">
                <a:hlinkClick r:id="rId4"/>
              </a:rPr>
              <a:t>http://researchdevelopment.byu.edu</a:t>
            </a:r>
            <a:r>
              <a:rPr lang="en-US" sz="1400" dirty="0" smtClean="0">
                <a:hlinkClick r:id="rId4"/>
              </a:rPr>
              <a:t>/</a:t>
            </a:r>
            <a:r>
              <a:rPr lang="en-US" sz="1400" dirty="0" smtClean="0"/>
              <a:t> </a:t>
            </a:r>
            <a:endParaRPr lang="en-US" sz="1400" dirty="0"/>
          </a:p>
        </p:txBody>
      </p:sp>
      <p:sp>
        <p:nvSpPr>
          <p:cNvPr id="5" name="Slide Number Placeholder 4"/>
          <p:cNvSpPr>
            <a:spLocks noGrp="1"/>
          </p:cNvSpPr>
          <p:nvPr>
            <p:ph type="sldNum" sz="quarter" idx="12"/>
          </p:nvPr>
        </p:nvSpPr>
        <p:spPr/>
        <p:txBody>
          <a:bodyPr/>
          <a:lstStyle/>
          <a:p>
            <a:fld id="{0609A8C3-0B35-46AA-97D6-5814D689151B}" type="slidenum">
              <a:rPr lang="en-US" smtClean="0"/>
              <a:t>58</a:t>
            </a:fld>
            <a:endParaRPr lang="en-US"/>
          </a:p>
        </p:txBody>
      </p:sp>
      <p:sp>
        <p:nvSpPr>
          <p:cNvPr id="6" name="Oval 5"/>
          <p:cNvSpPr/>
          <p:nvPr/>
        </p:nvSpPr>
        <p:spPr>
          <a:xfrm>
            <a:off x="6248400" y="4876800"/>
            <a:ext cx="2819400" cy="1219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9874891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for This Presentation</a:t>
            </a:r>
            <a:endParaRPr lang="en-US" dirty="0"/>
          </a:p>
        </p:txBody>
      </p:sp>
      <p:sp>
        <p:nvSpPr>
          <p:cNvPr id="3" name="Content Placeholder 2"/>
          <p:cNvSpPr>
            <a:spLocks noGrp="1"/>
          </p:cNvSpPr>
          <p:nvPr>
            <p:ph idx="1"/>
          </p:nvPr>
        </p:nvSpPr>
        <p:spPr/>
        <p:txBody>
          <a:bodyPr>
            <a:normAutofit fontScale="85000" lnSpcReduction="20000"/>
          </a:bodyPr>
          <a:lstStyle/>
          <a:p>
            <a:r>
              <a:rPr lang="en-US" sz="1900" dirty="0" smtClean="0"/>
              <a:t>Robert Porter, </a:t>
            </a:r>
            <a:r>
              <a:rPr lang="en-US" sz="1900" i="1" dirty="0" smtClean="0"/>
              <a:t>What do Grant Reviewers Really Want, </a:t>
            </a:r>
            <a:r>
              <a:rPr lang="en-US" sz="1900" dirty="0" smtClean="0"/>
              <a:t>Journal of Research Administration, Vol. XXXVI, Issue 2, 2005.</a:t>
            </a:r>
          </a:p>
          <a:p>
            <a:r>
              <a:rPr lang="en-US" sz="1900" dirty="0" smtClean="0"/>
              <a:t>Robert Porter,  </a:t>
            </a:r>
            <a:r>
              <a:rPr lang="en-US" sz="1900" i="1" dirty="0" smtClean="0"/>
              <a:t>Coaching Researchers to Write Successful Grants</a:t>
            </a:r>
            <a:r>
              <a:rPr lang="en-US" sz="1900" dirty="0" smtClean="0"/>
              <a:t>, National Organization of Research Development Professionals (NORDP), May, 2013 conference. </a:t>
            </a:r>
            <a:r>
              <a:rPr lang="en-US" sz="1900" i="1" dirty="0" smtClean="0"/>
              <a:t> Really Want and</a:t>
            </a:r>
          </a:p>
          <a:p>
            <a:r>
              <a:rPr lang="en-US" sz="1900" dirty="0" smtClean="0"/>
              <a:t>Morgan Giddings, </a:t>
            </a:r>
            <a:r>
              <a:rPr lang="en-US" sz="1900" i="1" dirty="0" smtClean="0"/>
              <a:t>Four Steps to Funding, How To Avoid Rejection and Get Your Proposal Funded on Your Next Try, </a:t>
            </a:r>
            <a:r>
              <a:rPr lang="en-US" sz="1900" dirty="0" smtClean="0"/>
              <a:t>2012</a:t>
            </a:r>
          </a:p>
          <a:p>
            <a:r>
              <a:rPr lang="en-US" sz="1900" dirty="0" smtClean="0"/>
              <a:t>Jeremy and Lynn Miner, </a:t>
            </a:r>
            <a:r>
              <a:rPr lang="en-US" sz="1900" i="1" dirty="0" smtClean="0"/>
              <a:t>A Guide to Proposal Planning and Writing</a:t>
            </a:r>
          </a:p>
          <a:p>
            <a:r>
              <a:rPr lang="en-US" sz="1900" dirty="0" smtClean="0"/>
              <a:t>Grant Writing Institute</a:t>
            </a:r>
          </a:p>
          <a:p>
            <a:r>
              <a:rPr lang="en-US" sz="1900" dirty="0" smtClean="0"/>
              <a:t>CapturePlanning.com</a:t>
            </a:r>
          </a:p>
          <a:p>
            <a:r>
              <a:rPr lang="en-US" sz="1900" dirty="0" smtClean="0"/>
              <a:t>ORCA proposal writing guides and proposal forms</a:t>
            </a:r>
          </a:p>
          <a:p>
            <a:r>
              <a:rPr lang="en-US" sz="1900" dirty="0" smtClean="0"/>
              <a:t>Instructional </a:t>
            </a:r>
            <a:r>
              <a:rPr lang="en-US" sz="1900" dirty="0"/>
              <a:t>materials prepared by the National Council of University Research Administrators and the Society for Research Administrators,  July 1995 (see </a:t>
            </a:r>
            <a:r>
              <a:rPr lang="en-US" sz="1900" i="1" dirty="0"/>
              <a:t>facstaff.gpc.edu/~</a:t>
            </a:r>
            <a:r>
              <a:rPr lang="en-US" sz="1900" i="1" dirty="0" err="1"/>
              <a:t>ebrown</a:t>
            </a:r>
            <a:r>
              <a:rPr lang="en-US" sz="1900" i="1" dirty="0"/>
              <a:t>/infobr3.htm Georgia Perimeter College</a:t>
            </a:r>
            <a:r>
              <a:rPr lang="en-US" sz="1900" i="1" dirty="0" smtClean="0"/>
              <a:t>)</a:t>
            </a:r>
          </a:p>
          <a:p>
            <a:r>
              <a:rPr lang="en-US" sz="1900" dirty="0" smtClean="0"/>
              <a:t>Tips and Practical Guidelines for Proposal Writers prepared by an NSF panel</a:t>
            </a:r>
          </a:p>
          <a:p>
            <a:r>
              <a:rPr lang="en-US" sz="1900" dirty="0" smtClean="0"/>
              <a:t>NSF Panel on TUES proposal preparation</a:t>
            </a:r>
          </a:p>
          <a:p>
            <a:r>
              <a:rPr lang="en-US" sz="1900" dirty="0" smtClean="0"/>
              <a:t>NSF Proposal Writing Exercises</a:t>
            </a:r>
          </a:p>
          <a:p>
            <a:r>
              <a:rPr lang="en-US" sz="1900" dirty="0" smtClean="0"/>
              <a:t>The </a:t>
            </a:r>
            <a:r>
              <a:rPr lang="en-US" sz="1900" dirty="0"/>
              <a:t>Grant Center, UNC. http://writingcenter.unc.edu/handouts/grant-proposals-or-give-me-the-money/</a:t>
            </a:r>
          </a:p>
          <a:p>
            <a:endParaRPr lang="en-US" sz="2000" b="1" dirty="0"/>
          </a:p>
          <a:p>
            <a:endParaRPr lang="en-US" sz="2000" dirty="0"/>
          </a:p>
        </p:txBody>
      </p:sp>
      <p:sp>
        <p:nvSpPr>
          <p:cNvPr id="4" name="Slide Number Placeholder 3"/>
          <p:cNvSpPr>
            <a:spLocks noGrp="1"/>
          </p:cNvSpPr>
          <p:nvPr>
            <p:ph type="sldNum" sz="quarter" idx="12"/>
          </p:nvPr>
        </p:nvSpPr>
        <p:spPr/>
        <p:txBody>
          <a:bodyPr/>
          <a:lstStyle/>
          <a:p>
            <a:fld id="{0609A8C3-0B35-46AA-97D6-5814D689151B}" type="slidenum">
              <a:rPr lang="en-US" smtClean="0"/>
              <a:t>59</a:t>
            </a:fld>
            <a:endParaRPr lang="en-US"/>
          </a:p>
        </p:txBody>
      </p:sp>
      <p:sp>
        <p:nvSpPr>
          <p:cNvPr id="6" name="Content Placeholder 3"/>
          <p:cNvSpPr txBox="1">
            <a:spLocks/>
          </p:cNvSpPr>
          <p:nvPr/>
        </p:nvSpPr>
        <p:spPr>
          <a:xfrm>
            <a:off x="2286000" y="6400800"/>
            <a:ext cx="5486400" cy="304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*A Guide to Proposal Planning and Writing by Jeremy T. Miner and Lynn E. Miner</a:t>
            </a:r>
          </a:p>
          <a:p>
            <a:endParaRPr lang="en-US" sz="1200" dirty="0"/>
          </a:p>
        </p:txBody>
      </p:sp>
    </p:spTree>
    <p:extLst>
      <p:ext uri="{BB962C8B-B14F-4D97-AF65-F5344CB8AC3E}">
        <p14:creationId xmlns:p14="http://schemas.microsoft.com/office/powerpoint/2010/main" val="29295448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 Best Practices</a:t>
            </a:r>
            <a:endParaRPr lang="en-US" dirty="0"/>
          </a:p>
        </p:txBody>
      </p:sp>
      <p:sp>
        <p:nvSpPr>
          <p:cNvPr id="3" name="Content Placeholder 2"/>
          <p:cNvSpPr>
            <a:spLocks noGrp="1"/>
          </p:cNvSpPr>
          <p:nvPr>
            <p:ph idx="1"/>
          </p:nvPr>
        </p:nvSpPr>
        <p:spPr>
          <a:xfrm>
            <a:off x="457200" y="1371600"/>
            <a:ext cx="8229600" cy="4525963"/>
          </a:xfrm>
        </p:spPr>
        <p:txBody>
          <a:bodyPr>
            <a:normAutofit/>
          </a:bodyPr>
          <a:lstStyle/>
          <a:p>
            <a:r>
              <a:rPr lang="en-US" dirty="0" smtClean="0"/>
              <a:t>Develop a Fundable Idea and Find Funders</a:t>
            </a:r>
          </a:p>
          <a:p>
            <a:r>
              <a:rPr lang="en-US" dirty="0" smtClean="0"/>
              <a:t>Identify the Best Opportunities</a:t>
            </a:r>
          </a:p>
          <a:p>
            <a:r>
              <a:rPr lang="en-US" dirty="0" smtClean="0"/>
              <a:t>Perform Pre-Proposal </a:t>
            </a:r>
            <a:r>
              <a:rPr lang="en-US" dirty="0"/>
              <a:t>Activities</a:t>
            </a:r>
          </a:p>
          <a:p>
            <a:r>
              <a:rPr lang="en-US" dirty="0" smtClean="0"/>
              <a:t>Prepare to Write</a:t>
            </a:r>
          </a:p>
          <a:p>
            <a:r>
              <a:rPr lang="en-US" dirty="0" smtClean="0"/>
              <a:t>Write the Proposal</a:t>
            </a:r>
            <a:r>
              <a:rPr lang="en-US" dirty="0"/>
              <a:t>			</a:t>
            </a:r>
          </a:p>
          <a:p>
            <a:r>
              <a:rPr lang="en-US" dirty="0"/>
              <a:t>Final Thoughts</a:t>
            </a:r>
          </a:p>
          <a:p>
            <a:r>
              <a:rPr lang="en-US" dirty="0"/>
              <a:t>Resources</a:t>
            </a:r>
            <a:r>
              <a:rPr lang="en-US" b="1" dirty="0"/>
              <a:t>	</a:t>
            </a:r>
          </a:p>
          <a:p>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6</a:t>
            </a:fld>
            <a:endParaRPr lang="en-US" dirty="0"/>
          </a:p>
        </p:txBody>
      </p:sp>
    </p:spTree>
    <p:extLst>
      <p:ext uri="{BB962C8B-B14F-4D97-AF65-F5344CB8AC3E}">
        <p14:creationId xmlns:p14="http://schemas.microsoft.com/office/powerpoint/2010/main" val="300613873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Resources for Proposal Preparation</a:t>
            </a:r>
            <a:endParaRPr lang="en-US" dirty="0"/>
          </a:p>
        </p:txBody>
      </p:sp>
      <p:sp>
        <p:nvSpPr>
          <p:cNvPr id="3" name="Content Placeholder 2"/>
          <p:cNvSpPr>
            <a:spLocks noGrp="1"/>
          </p:cNvSpPr>
          <p:nvPr>
            <p:ph idx="1"/>
          </p:nvPr>
        </p:nvSpPr>
        <p:spPr>
          <a:xfrm>
            <a:off x="457200" y="1371600"/>
            <a:ext cx="8229600" cy="4525963"/>
          </a:xfrm>
        </p:spPr>
        <p:txBody>
          <a:bodyPr>
            <a:normAutofit fontScale="70000" lnSpcReduction="20000"/>
          </a:bodyPr>
          <a:lstStyle/>
          <a:p>
            <a:pPr lvl="0"/>
            <a:r>
              <a:rPr lang="en-US" dirty="0"/>
              <a:t>Online</a:t>
            </a:r>
          </a:p>
          <a:p>
            <a:pPr lvl="1"/>
            <a:r>
              <a:rPr lang="en-US" dirty="0"/>
              <a:t>Research Development website </a:t>
            </a:r>
            <a:r>
              <a:rPr lang="en-US" u="sng" dirty="0">
                <a:hlinkClick r:id="rId3"/>
              </a:rPr>
              <a:t>http://researchdevelopment.byu.edu/</a:t>
            </a:r>
            <a:endParaRPr lang="en-US" dirty="0"/>
          </a:p>
          <a:p>
            <a:pPr lvl="1"/>
            <a:r>
              <a:rPr lang="en-US" dirty="0"/>
              <a:t>ORCA website </a:t>
            </a:r>
            <a:r>
              <a:rPr lang="en-US" u="sng" dirty="0">
                <a:hlinkClick r:id="rId4"/>
              </a:rPr>
              <a:t>http://orca.byu.edu/</a:t>
            </a:r>
            <a:endParaRPr lang="en-US" dirty="0"/>
          </a:p>
          <a:p>
            <a:pPr lvl="1"/>
            <a:r>
              <a:rPr lang="en-US" dirty="0"/>
              <a:t>Faculty Center website </a:t>
            </a:r>
            <a:r>
              <a:rPr lang="en-US" u="sng" dirty="0">
                <a:hlinkClick r:id="rId5"/>
              </a:rPr>
              <a:t>http://facultycenter.byu.edu/node?destination=node</a:t>
            </a:r>
            <a:endParaRPr lang="en-US" dirty="0"/>
          </a:p>
          <a:p>
            <a:pPr lvl="0"/>
            <a:r>
              <a:rPr lang="en-US" dirty="0"/>
              <a:t>Human Resources</a:t>
            </a:r>
          </a:p>
          <a:p>
            <a:pPr lvl="1"/>
            <a:r>
              <a:rPr lang="en-US" dirty="0"/>
              <a:t>Colleges of Engineering and Physical and Mathematical Sciences Research Development group</a:t>
            </a:r>
          </a:p>
          <a:p>
            <a:pPr lvl="1"/>
            <a:r>
              <a:rPr lang="en-US" dirty="0"/>
              <a:t>ORCA</a:t>
            </a:r>
          </a:p>
          <a:p>
            <a:pPr lvl="1"/>
            <a:r>
              <a:rPr lang="en-US" dirty="0"/>
              <a:t>Faculty Center</a:t>
            </a:r>
          </a:p>
          <a:p>
            <a:pPr lvl="1"/>
            <a:r>
              <a:rPr lang="en-US" dirty="0"/>
              <a:t>Experienced faculty with success at proposal writing</a:t>
            </a:r>
          </a:p>
          <a:p>
            <a:pPr lvl="1"/>
            <a:r>
              <a:rPr lang="en-US" dirty="0"/>
              <a:t>LDS-P</a:t>
            </a:r>
          </a:p>
          <a:p>
            <a:pPr lvl="1"/>
            <a:r>
              <a:rPr lang="en-US" dirty="0"/>
              <a:t>BYU workshops</a:t>
            </a:r>
          </a:p>
          <a:p>
            <a:pPr lvl="1"/>
            <a:r>
              <a:rPr lang="en-US" dirty="0"/>
              <a:t>Off campus workshops</a:t>
            </a:r>
          </a:p>
          <a:p>
            <a:pPr lvl="0"/>
            <a:r>
              <a:rPr lang="en-US" dirty="0"/>
              <a:t>Hardcopy</a:t>
            </a:r>
          </a:p>
          <a:p>
            <a:pPr lvl="1"/>
            <a:r>
              <a:rPr lang="en-US" dirty="0"/>
              <a:t>Research Development Group loanable guides for NIH, NSF proposals </a:t>
            </a:r>
          </a:p>
          <a:p>
            <a:r>
              <a:rPr lang="en-US" dirty="0"/>
              <a:t>HBB </a:t>
            </a:r>
            <a:r>
              <a:rPr lang="en-US" dirty="0" smtClean="0"/>
              <a:t>Library</a:t>
            </a:r>
          </a:p>
        </p:txBody>
      </p:sp>
      <p:sp>
        <p:nvSpPr>
          <p:cNvPr id="4" name="Slide Number Placeholder 3"/>
          <p:cNvSpPr>
            <a:spLocks noGrp="1"/>
          </p:cNvSpPr>
          <p:nvPr>
            <p:ph type="sldNum" sz="quarter" idx="12"/>
          </p:nvPr>
        </p:nvSpPr>
        <p:spPr/>
        <p:txBody>
          <a:bodyPr/>
          <a:lstStyle/>
          <a:p>
            <a:fld id="{0609A8C3-0B35-46AA-97D6-5814D689151B}" type="slidenum">
              <a:rPr lang="en-US" smtClean="0"/>
              <a:t>60</a:t>
            </a:fld>
            <a:endParaRPr lang="en-US"/>
          </a:p>
        </p:txBody>
      </p:sp>
    </p:spTree>
    <p:extLst>
      <p:ext uri="{BB962C8B-B14F-4D97-AF65-F5344CB8AC3E}">
        <p14:creationId xmlns:p14="http://schemas.microsoft.com/office/powerpoint/2010/main" val="186012448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Sampling of Proposal Writing Books at the HBLL</a:t>
            </a:r>
          </a:p>
        </p:txBody>
      </p:sp>
      <p:sp>
        <p:nvSpPr>
          <p:cNvPr id="3" name="Slide Number Placeholder 2"/>
          <p:cNvSpPr>
            <a:spLocks noGrp="1"/>
          </p:cNvSpPr>
          <p:nvPr>
            <p:ph type="sldNum" sz="quarter" idx="12"/>
          </p:nvPr>
        </p:nvSpPr>
        <p:spPr/>
        <p:txBody>
          <a:bodyPr/>
          <a:lstStyle/>
          <a:p>
            <a:fld id="{0609A8C3-0B35-46AA-97D6-5814D689151B}" type="slidenum">
              <a:rPr lang="en-US" smtClean="0"/>
              <a:t>61</a:t>
            </a:fld>
            <a:endParaRPr lang="en-US"/>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0632" t="33049" r="20292" b="16538"/>
          <a:stretch/>
        </p:blipFill>
        <p:spPr bwMode="auto">
          <a:xfrm>
            <a:off x="1676400" y="1219199"/>
            <a:ext cx="4962766" cy="53775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74306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609A8C3-0B35-46AA-97D6-5814D689151B}" type="slidenum">
              <a:rPr lang="en-US" smtClean="0"/>
              <a:t>62</a:t>
            </a:fld>
            <a:endParaRPr lang="en-US"/>
          </a:p>
        </p:txBody>
      </p:sp>
      <p:sp>
        <p:nvSpPr>
          <p:cNvPr id="3" name="Rectangle 2"/>
          <p:cNvSpPr/>
          <p:nvPr/>
        </p:nvSpPr>
        <p:spPr>
          <a:xfrm>
            <a:off x="228600" y="1371599"/>
            <a:ext cx="8534400" cy="5478423"/>
          </a:xfrm>
          <a:prstGeom prst="rect">
            <a:avLst/>
          </a:prstGeom>
        </p:spPr>
        <p:txBody>
          <a:bodyPr wrap="square">
            <a:spAutoFit/>
          </a:bodyPr>
          <a:lstStyle/>
          <a:p>
            <a:r>
              <a:rPr lang="en-US" sz="1400" b="1" dirty="0"/>
              <a:t>Search Strategy for Dr. Matthew Memmott</a:t>
            </a:r>
            <a:r>
              <a:rPr lang="en-US" sz="1400" dirty="0"/>
              <a:t>                                    </a:t>
            </a:r>
          </a:p>
          <a:p>
            <a:r>
              <a:rPr lang="en-US" sz="1400" dirty="0"/>
              <a:t>Department of Chemical Engineering</a:t>
            </a:r>
          </a:p>
          <a:p>
            <a:r>
              <a:rPr lang="en-US" sz="1400" dirty="0"/>
              <a:t>350U CB</a:t>
            </a:r>
          </a:p>
          <a:p>
            <a:r>
              <a:rPr lang="en-US" sz="1400" dirty="0"/>
              <a:t>801-422-6237</a:t>
            </a:r>
          </a:p>
          <a:p>
            <a:r>
              <a:rPr lang="en-US" sz="1400" u="sng" dirty="0">
                <a:hlinkClick r:id="rId2"/>
              </a:rPr>
              <a:t>memmott@byu.edu</a:t>
            </a:r>
            <a:endParaRPr lang="en-US" sz="1400" dirty="0"/>
          </a:p>
          <a:p>
            <a:r>
              <a:rPr lang="en-US" sz="1400" dirty="0"/>
              <a:t> </a:t>
            </a:r>
          </a:p>
          <a:p>
            <a:r>
              <a:rPr lang="en-US" sz="1400" b="1" u="sng" dirty="0"/>
              <a:t>Search Criteria</a:t>
            </a:r>
            <a:endParaRPr lang="en-US" sz="1400" dirty="0"/>
          </a:p>
          <a:p>
            <a:r>
              <a:rPr lang="en-US" sz="1400" dirty="0"/>
              <a:t> </a:t>
            </a:r>
          </a:p>
          <a:p>
            <a:r>
              <a:rPr lang="en-US" sz="1400" b="1" dirty="0"/>
              <a:t>Overall Objective</a:t>
            </a:r>
            <a:endParaRPr lang="en-US" sz="1400" dirty="0"/>
          </a:p>
          <a:p>
            <a:r>
              <a:rPr lang="en-US" sz="1400" dirty="0"/>
              <a:t>Find funding to establish a research lab that studies nuclear fuels and reactors.</a:t>
            </a:r>
          </a:p>
          <a:p>
            <a:r>
              <a:rPr lang="en-US" sz="1400" b="1" dirty="0"/>
              <a:t> </a:t>
            </a:r>
            <a:endParaRPr lang="en-US" sz="1400" dirty="0"/>
          </a:p>
          <a:p>
            <a:r>
              <a:rPr lang="en-US" sz="1400" b="1" dirty="0"/>
              <a:t>Near-Term Objective</a:t>
            </a:r>
            <a:endParaRPr lang="en-US" sz="1400" dirty="0"/>
          </a:p>
          <a:p>
            <a:pPr lvl="0"/>
            <a:r>
              <a:rPr lang="en-US" sz="1400" dirty="0"/>
              <a:t>Leverage the current DOE funding to obtain additional NEUP grants</a:t>
            </a:r>
          </a:p>
          <a:p>
            <a:pPr lvl="0"/>
            <a:r>
              <a:rPr lang="en-US" sz="1400" dirty="0"/>
              <a:t>Utilize the DOE funding, BYU start up funding and any additional funding opportunities that can be secured in the next few years to generate data that will help secure larger levels of funding that can support overall objectives  </a:t>
            </a:r>
            <a:r>
              <a:rPr lang="en-US" sz="1400" dirty="0" smtClean="0"/>
              <a:t/>
            </a:r>
            <a:br>
              <a:rPr lang="en-US" sz="1400" dirty="0" smtClean="0"/>
            </a:br>
            <a:endParaRPr lang="en-US" sz="1400" dirty="0"/>
          </a:p>
          <a:p>
            <a:r>
              <a:rPr lang="en-US" sz="1400" b="1" dirty="0" smtClean="0"/>
              <a:t>Current </a:t>
            </a:r>
            <a:r>
              <a:rPr lang="en-US" sz="1400" b="1" dirty="0"/>
              <a:t>Funding Sources</a:t>
            </a:r>
            <a:endParaRPr lang="en-US" sz="1400" dirty="0"/>
          </a:p>
          <a:p>
            <a:pPr lvl="0"/>
            <a:r>
              <a:rPr lang="en-US" sz="1400" dirty="0"/>
              <a:t>Has $50K of DOE funding through Georgia Tech in collaboration with Westinghouse as part of the NEUPs (Nuclear Engineer University Programs)</a:t>
            </a:r>
          </a:p>
          <a:p>
            <a:pPr lvl="0"/>
            <a:r>
              <a:rPr lang="en-US" sz="1400" dirty="0"/>
              <a:t>Has submitted 2 pre-proposals for additional NEUP projects (should hear about these proposals by February of 2015 </a:t>
            </a:r>
          </a:p>
          <a:p>
            <a:pPr lvl="0"/>
            <a:r>
              <a:rPr lang="en-US" sz="1400" dirty="0"/>
              <a:t>Received a start up package from BYU that will provide funding for a couple of graduate students for a year or so </a:t>
            </a:r>
          </a:p>
          <a:p>
            <a:endParaRPr lang="en-US" sz="1400" dirty="0"/>
          </a:p>
          <a:p>
            <a:r>
              <a:rPr lang="en-US" sz="1400" dirty="0"/>
              <a:t>         </a:t>
            </a:r>
          </a:p>
          <a:p>
            <a:r>
              <a:rPr lang="en-US" sz="1400" dirty="0"/>
              <a:t> </a:t>
            </a:r>
          </a:p>
        </p:txBody>
      </p:sp>
      <p:sp>
        <p:nvSpPr>
          <p:cNvPr id="4" name="TextBox 3"/>
          <p:cNvSpPr txBox="1"/>
          <p:nvPr/>
        </p:nvSpPr>
        <p:spPr>
          <a:xfrm>
            <a:off x="533400" y="392668"/>
            <a:ext cx="4087786" cy="584775"/>
          </a:xfrm>
          <a:prstGeom prst="rect">
            <a:avLst/>
          </a:prstGeom>
          <a:noFill/>
        </p:spPr>
        <p:txBody>
          <a:bodyPr wrap="none" rtlCol="0">
            <a:spAutoFit/>
          </a:bodyPr>
          <a:lstStyle/>
          <a:p>
            <a:r>
              <a:rPr lang="en-US" sz="3200" dirty="0" smtClean="0"/>
              <a:t>Sample Search Strategy</a:t>
            </a:r>
            <a:endParaRPr lang="en-US" sz="3200" dirty="0"/>
          </a:p>
        </p:txBody>
      </p:sp>
    </p:spTree>
    <p:extLst>
      <p:ext uri="{BB962C8B-B14F-4D97-AF65-F5344CB8AC3E}">
        <p14:creationId xmlns:p14="http://schemas.microsoft.com/office/powerpoint/2010/main" val="223364411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609A8C3-0B35-46AA-97D6-5814D689151B}" type="slidenum">
              <a:rPr lang="en-US" smtClean="0"/>
              <a:t>63</a:t>
            </a:fld>
            <a:endParaRPr lang="en-US"/>
          </a:p>
        </p:txBody>
      </p:sp>
      <p:sp>
        <p:nvSpPr>
          <p:cNvPr id="3" name="Rectangle 2"/>
          <p:cNvSpPr/>
          <p:nvPr/>
        </p:nvSpPr>
        <p:spPr>
          <a:xfrm>
            <a:off x="250370" y="1219200"/>
            <a:ext cx="8512629" cy="5909310"/>
          </a:xfrm>
          <a:prstGeom prst="rect">
            <a:avLst/>
          </a:prstGeom>
        </p:spPr>
        <p:txBody>
          <a:bodyPr wrap="square">
            <a:spAutoFit/>
          </a:bodyPr>
          <a:lstStyle/>
          <a:p>
            <a:r>
              <a:rPr lang="en-US" sz="1400" b="1" dirty="0" smtClean="0"/>
              <a:t>Background </a:t>
            </a:r>
            <a:r>
              <a:rPr lang="en-US" sz="1400" b="1" dirty="0"/>
              <a:t>Information</a:t>
            </a:r>
            <a:endParaRPr lang="en-US" sz="1400" dirty="0"/>
          </a:p>
          <a:p>
            <a:r>
              <a:rPr lang="en-US" sz="1400" dirty="0"/>
              <a:t>As a professor in the Chemical Engineering department, Dr. Memmott is a trained chemical and nuclear engineer, with a focus on simulation, modeling, and design. He obtained his masters and doctoral degrees from the Massachusetts Institute of Technology (MIT) in Nuclear Science and Engineering. His research focused on the optimization of hydrogen production systems integrated with gas-cooled, fast-spectrum nuclear reactors and innovative fuel configurations and safety analyses for fast spectrum reactors.</a:t>
            </a:r>
          </a:p>
          <a:p>
            <a:r>
              <a:rPr lang="en-US" sz="1400" dirty="0"/>
              <a:t> </a:t>
            </a:r>
          </a:p>
          <a:p>
            <a:r>
              <a:rPr lang="en-US" sz="1400" dirty="0"/>
              <a:t>Before coming to BYU, Dr. Memmott was employed for 5 years at Westinghouse Electric Company. As a senior engineer, he was involved with Westinghouse fuel cycle back-end research, and was the principal investigator for fast-spectrum reactor development. He also led the Westinghouse Small Modular Reactor (SMR) development team and worked on sodium fast reactors (SFR) concepts.</a:t>
            </a:r>
          </a:p>
          <a:p>
            <a:r>
              <a:rPr lang="en-US" sz="1400" dirty="0"/>
              <a:t> </a:t>
            </a:r>
          </a:p>
          <a:p>
            <a:r>
              <a:rPr lang="en-US" sz="1400" dirty="0"/>
              <a:t>Dr. Memmott has developed several patents for varying aspects of nuclear reactor design and has been part of several research proposals that were part of Westinghouse’s Nuclear Engineering Program. His proposal writing for these efforts was limited.</a:t>
            </a:r>
          </a:p>
          <a:p>
            <a:r>
              <a:rPr lang="en-US" sz="1400" dirty="0"/>
              <a:t> </a:t>
            </a:r>
          </a:p>
          <a:p>
            <a:r>
              <a:rPr lang="en-US" sz="1400" b="1" dirty="0"/>
              <a:t>Search Terms</a:t>
            </a:r>
            <a:endParaRPr lang="en-US" sz="1400" dirty="0"/>
          </a:p>
          <a:p>
            <a:r>
              <a:rPr lang="en-US" sz="1400" dirty="0"/>
              <a:t>·      nuclear reactor simulation</a:t>
            </a:r>
          </a:p>
          <a:p>
            <a:r>
              <a:rPr lang="en-US" sz="1400" dirty="0"/>
              <a:t>·      nuclear reactor modeling</a:t>
            </a:r>
          </a:p>
          <a:p>
            <a:r>
              <a:rPr lang="en-US" sz="1400" dirty="0"/>
              <a:t>·      nuclear reactor design</a:t>
            </a:r>
          </a:p>
          <a:p>
            <a:r>
              <a:rPr lang="en-US" sz="1400" dirty="0"/>
              <a:t>·      hydrogen production systems</a:t>
            </a:r>
          </a:p>
          <a:p>
            <a:r>
              <a:rPr lang="en-US" sz="1400" dirty="0"/>
              <a:t>·      gas-cooled, fast-spectrum nuclear reactors</a:t>
            </a:r>
          </a:p>
          <a:p>
            <a:r>
              <a:rPr lang="en-US" sz="1400" dirty="0"/>
              <a:t>·      fuel configurations and fast spectrum reactors</a:t>
            </a:r>
          </a:p>
          <a:p>
            <a:r>
              <a:rPr lang="en-US" sz="1400" dirty="0"/>
              <a:t>·      safety and nuclear reactors</a:t>
            </a:r>
          </a:p>
          <a:p>
            <a:r>
              <a:rPr lang="en-US" sz="1400" dirty="0"/>
              <a:t>·      small modular reactors</a:t>
            </a:r>
          </a:p>
          <a:p>
            <a:r>
              <a:rPr lang="en-US" sz="1400" dirty="0"/>
              <a:t>·      sodium fast reactors</a:t>
            </a:r>
          </a:p>
        </p:txBody>
      </p:sp>
      <p:sp>
        <p:nvSpPr>
          <p:cNvPr id="4" name="TextBox 3"/>
          <p:cNvSpPr txBox="1"/>
          <p:nvPr/>
        </p:nvSpPr>
        <p:spPr>
          <a:xfrm>
            <a:off x="533400" y="392668"/>
            <a:ext cx="5271636" cy="584775"/>
          </a:xfrm>
          <a:prstGeom prst="rect">
            <a:avLst/>
          </a:prstGeom>
          <a:noFill/>
        </p:spPr>
        <p:txBody>
          <a:bodyPr wrap="none" rtlCol="0">
            <a:spAutoFit/>
          </a:bodyPr>
          <a:lstStyle/>
          <a:p>
            <a:r>
              <a:rPr lang="en-US" sz="3200" dirty="0" smtClean="0"/>
              <a:t>Sample Search Strategy (cont.)</a:t>
            </a:r>
            <a:endParaRPr lang="en-US" sz="3200" dirty="0"/>
          </a:p>
        </p:txBody>
      </p:sp>
    </p:spTree>
    <p:extLst>
      <p:ext uri="{BB962C8B-B14F-4D97-AF65-F5344CB8AC3E}">
        <p14:creationId xmlns:p14="http://schemas.microsoft.com/office/powerpoint/2010/main" val="362526764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Very Simple Profile</a:t>
            </a:r>
            <a:endParaRPr lang="en-US" dirty="0"/>
          </a:p>
        </p:txBody>
      </p:sp>
      <p:sp>
        <p:nvSpPr>
          <p:cNvPr id="4" name="Slide Number Placeholder 3"/>
          <p:cNvSpPr>
            <a:spLocks noGrp="1"/>
          </p:cNvSpPr>
          <p:nvPr>
            <p:ph type="sldNum" sz="quarter" idx="12"/>
          </p:nvPr>
        </p:nvSpPr>
        <p:spPr/>
        <p:txBody>
          <a:bodyPr/>
          <a:lstStyle/>
          <a:p>
            <a:fld id="{0609A8C3-0B35-46AA-97D6-5814D689151B}" type="slidenum">
              <a:rPr lang="en-US" smtClean="0"/>
              <a:t>64</a:t>
            </a:fld>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1447800"/>
            <a:ext cx="743712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942170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68"/>
            <a:ext cx="8229600" cy="1143000"/>
          </a:xfrm>
        </p:spPr>
        <p:txBody>
          <a:bodyPr>
            <a:normAutofit/>
          </a:bodyPr>
          <a:lstStyle/>
          <a:p>
            <a:r>
              <a:rPr lang="en-US" dirty="0" smtClean="0">
                <a:cs typeface="Times New Roman" pitchFamily="18" charset="0"/>
              </a:rPr>
              <a:t>Not So Good Abstract</a:t>
            </a:r>
            <a:endParaRPr lang="en-US" dirty="0">
              <a:cs typeface="Times New Roman" pitchFamily="18" charset="0"/>
            </a:endParaRPr>
          </a:p>
        </p:txBody>
      </p:sp>
      <p:sp>
        <p:nvSpPr>
          <p:cNvPr id="7" name="Content Placeholder 6"/>
          <p:cNvSpPr>
            <a:spLocks noGrp="1"/>
          </p:cNvSpPr>
          <p:nvPr>
            <p:ph idx="1"/>
          </p:nvPr>
        </p:nvSpPr>
        <p:spPr>
          <a:xfrm>
            <a:off x="457200" y="1189428"/>
            <a:ext cx="8229600" cy="4525963"/>
          </a:xfrm>
        </p:spPr>
        <p:txBody>
          <a:bodyPr>
            <a:noAutofit/>
          </a:bodyPr>
          <a:lstStyle/>
          <a:p>
            <a:pPr marL="0" indent="0">
              <a:buNone/>
            </a:pPr>
            <a:r>
              <a:rPr lang="en-US" sz="2400" dirty="0" smtClean="0">
                <a:cs typeface="Times New Roman" pitchFamily="18" charset="0"/>
              </a:rPr>
              <a:t>Abstract from a study on workplace aggression</a:t>
            </a:r>
            <a:r>
              <a:rPr lang="en-US" dirty="0" smtClean="0">
                <a:latin typeface="Times New Roman" pitchFamily="18" charset="0"/>
                <a:cs typeface="Times New Roman" pitchFamily="18" charset="0"/>
              </a:rPr>
              <a:t>:</a:t>
            </a:r>
          </a:p>
          <a:p>
            <a:pPr marL="0" indent="0">
              <a:buNone/>
            </a:pPr>
            <a:endParaRPr lang="en-US" sz="2000" dirty="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Taken together with the findings from the present study that (a) workplace 	aggression in the primary job was more closely associated with negative 	work experiences and (b) both situational and individual characteristics 	played a role in aggression in the secondary job, future research might 	benefit from a greater focus on the subjective salience of the job as a 	moderator of the relationship between workplace experiences and 	supervisor-targeted aggression. Indeed, despite the differential effects of 	situational and individual difference factors on aggression, it is notable that 	the individual difference factors exerted a consistent but relatively low-level 	effect on aggression across contexts, whereas the more salient situational 	experiences exerted context-specific effects.</a:t>
            </a:r>
          </a:p>
          <a:p>
            <a:pPr marL="0" indent="0">
              <a:buNone/>
            </a:pPr>
            <a:endParaRPr lang="en-US" sz="2000" dirty="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	 </a:t>
            </a:r>
            <a:endParaRPr lang="en-US" sz="1600" dirty="0">
              <a:latin typeface="Times New Roman" pitchFamily="18" charset="0"/>
              <a:cs typeface="Times New Roman" pitchFamily="18" charset="0"/>
            </a:endParaRPr>
          </a:p>
        </p:txBody>
      </p:sp>
      <p:sp>
        <p:nvSpPr>
          <p:cNvPr id="3" name="TextBox 2"/>
          <p:cNvSpPr txBox="1"/>
          <p:nvPr/>
        </p:nvSpPr>
        <p:spPr>
          <a:xfrm>
            <a:off x="762000" y="5728900"/>
            <a:ext cx="4753417" cy="461665"/>
          </a:xfrm>
          <a:prstGeom prst="rect">
            <a:avLst/>
          </a:prstGeom>
          <a:noFill/>
        </p:spPr>
        <p:txBody>
          <a:bodyPr wrap="none" rtlCol="0">
            <a:spAutoFit/>
          </a:bodyPr>
          <a:lstStyle/>
          <a:p>
            <a:r>
              <a:rPr lang="en-US" sz="2400" dirty="0" smtClean="0"/>
              <a:t>Exciting? Interesting? Compelling?... </a:t>
            </a:r>
            <a:endParaRPr lang="en-US" sz="2400" i="1" dirty="0"/>
          </a:p>
        </p:txBody>
      </p:sp>
      <p:sp>
        <p:nvSpPr>
          <p:cNvPr id="4" name="Slide Number Placeholder 3"/>
          <p:cNvSpPr>
            <a:spLocks noGrp="1"/>
          </p:cNvSpPr>
          <p:nvPr>
            <p:ph type="sldNum" sz="quarter" idx="12"/>
          </p:nvPr>
        </p:nvSpPr>
        <p:spPr/>
        <p:txBody>
          <a:bodyPr/>
          <a:lstStyle/>
          <a:p>
            <a:fld id="{0609A8C3-0B35-46AA-97D6-5814D689151B}" type="slidenum">
              <a:rPr lang="en-US" smtClean="0"/>
              <a:t>65</a:t>
            </a:fld>
            <a:endParaRPr lang="en-US"/>
          </a:p>
        </p:txBody>
      </p:sp>
    </p:spTree>
    <p:extLst>
      <p:ext uri="{BB962C8B-B14F-4D97-AF65-F5344CB8AC3E}">
        <p14:creationId xmlns:p14="http://schemas.microsoft.com/office/powerpoint/2010/main" val="135785845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609A8C3-0B35-46AA-97D6-5814D689151B}" type="slidenum">
              <a:rPr lang="en-US" smtClean="0"/>
              <a:t>66</a:t>
            </a:fld>
            <a:endParaRPr lang="en-US"/>
          </a:p>
        </p:txBody>
      </p:sp>
      <p:sp>
        <p:nvSpPr>
          <p:cNvPr id="3" name="Rectangle 2"/>
          <p:cNvSpPr/>
          <p:nvPr/>
        </p:nvSpPr>
        <p:spPr>
          <a:xfrm>
            <a:off x="381000" y="1447800"/>
            <a:ext cx="8382000" cy="5047536"/>
          </a:xfrm>
          <a:prstGeom prst="rect">
            <a:avLst/>
          </a:prstGeom>
        </p:spPr>
        <p:txBody>
          <a:bodyPr wrap="square">
            <a:spAutoFit/>
          </a:bodyPr>
          <a:lstStyle/>
          <a:p>
            <a:endParaRPr lang="en-US" sz="1400" dirty="0"/>
          </a:p>
          <a:p>
            <a:pPr algn="ctr"/>
            <a:r>
              <a:rPr lang="en-US" sz="1400" dirty="0"/>
              <a:t> </a:t>
            </a:r>
            <a:r>
              <a:rPr lang="en-US" sz="1400" b="1" dirty="0"/>
              <a:t>EFRI-ODISSEI: Uniting Principles of Folding and Compliant Mechanisms to Create Engineering Systems with Unprecedented Performance </a:t>
            </a:r>
            <a:endParaRPr lang="en-US" sz="1400" dirty="0"/>
          </a:p>
          <a:p>
            <a:pPr algn="ctr"/>
            <a:r>
              <a:rPr lang="en-US" sz="1400" dirty="0"/>
              <a:t>PI: Larry L. Howell, Brigham Young University (BYU) Co-PIs: Spencer P. Magleby, Denise M. Halverson, David C. Morgan, Lisa C. Barrager (BYU) Senior Personnel: Paul L. Anderson (BYU); Consultant: Robert J. Lang (Independent artist) </a:t>
            </a:r>
          </a:p>
          <a:p>
            <a:r>
              <a:rPr lang="en-US" sz="1400" dirty="0"/>
              <a:t> </a:t>
            </a:r>
            <a:r>
              <a:rPr lang="en-US" sz="1400" dirty="0" smtClean="0"/>
              <a:t>    Origami </a:t>
            </a:r>
            <a:r>
              <a:rPr lang="en-US" sz="1400" dirty="0"/>
              <a:t>artists have spent millions of hours developing origami models under extreme self-imposed constraints (e.g. only paper, no cutting or gluing, one regular-shaped sheet). The resulting sophisticated motions suggest that it may be possible to design complex engineered systems from few components and processes. We hypothesize that compliant mechanism principles offer a way to translate origami discoveries beyond paper and across a wide spectrum of applications. This inspires the primary objective: </a:t>
            </a:r>
          </a:p>
          <a:p>
            <a:r>
              <a:rPr lang="en-US" sz="1400" i="1" dirty="0"/>
              <a:t>The objective of this research is to unite principles of origami and compliant mechanisms to enable the creation of engineered systems with unprecedented performance. </a:t>
            </a:r>
            <a:endParaRPr lang="en-US" sz="1400" dirty="0"/>
          </a:p>
          <a:p>
            <a:r>
              <a:rPr lang="en-US" sz="1400" b="1" dirty="0"/>
              <a:t>Intellectual Merit </a:t>
            </a:r>
            <a:endParaRPr lang="en-US" sz="1400" dirty="0"/>
          </a:p>
          <a:p>
            <a:r>
              <a:rPr lang="en-US" sz="1400" dirty="0"/>
              <a:t> </a:t>
            </a:r>
            <a:r>
              <a:rPr lang="en-US" sz="1400" dirty="0" smtClean="0"/>
              <a:t>    The </a:t>
            </a:r>
            <a:r>
              <a:rPr lang="en-US" sz="1400" dirty="0"/>
              <a:t>research creates design tools and methods that enable systems not previously possible (e.g. unprecedented compactness, weight, cost, integration of functions, elimination of assembly and interfaces, and unique coupled motions). During folding, origami models are compliant mechanisms because they achieve motion from folds and flexing panels rather than from traditional approaches using hinges and bearings. Combining the principles of origami and compliant mechanisms will enable applications such as highly compact mechanisms (e.g., medical implants, electronics equipment, and aerospace components), collapsible devices that are compact during transport and deployed at the location of operation (e.g., surgical devices, space mechanisms, and search and rescue systems), and applications with limited manufacturing processes available (e.g., microelectromechanical systems and cost-sensitive applications). </a:t>
            </a:r>
          </a:p>
        </p:txBody>
      </p:sp>
      <p:sp>
        <p:nvSpPr>
          <p:cNvPr id="4" name="Title 1"/>
          <p:cNvSpPr txBox="1">
            <a:spLocks/>
          </p:cNvSpPr>
          <p:nvPr/>
        </p:nvSpPr>
        <p:spPr>
          <a:xfrm>
            <a:off x="457200" y="228600"/>
            <a:ext cx="8229600" cy="806532"/>
          </a:xfrm>
          <a:prstGeom prst="rect">
            <a:avLst/>
          </a:prstGeom>
        </p:spPr>
        <p:txBody>
          <a:bodyPr>
            <a:normAutofit/>
          </a:bodyPr>
          <a:lstStyle>
            <a:lvl1pPr algn="ctr" defTabSz="914400" rtl="0" eaLnBrk="1" latinLnBrk="0" hangingPunct="1">
              <a:spcBef>
                <a:spcPct val="0"/>
              </a:spcBef>
              <a:buNone/>
              <a:defRPr sz="3600" kern="1200">
                <a:solidFill>
                  <a:schemeClr val="tx1"/>
                </a:solidFill>
                <a:latin typeface="+mj-lt"/>
                <a:ea typeface="+mj-ea"/>
                <a:cs typeface="+mj-cs"/>
              </a:defRPr>
            </a:lvl1pPr>
          </a:lstStyle>
          <a:p>
            <a:r>
              <a:rPr lang="en-US" dirty="0" smtClean="0">
                <a:cs typeface="Times New Roman" pitchFamily="18" charset="0"/>
              </a:rPr>
              <a:t>Really  Good Abstract</a:t>
            </a:r>
            <a:endParaRPr lang="en-US" dirty="0">
              <a:cs typeface="Times New Roman" pitchFamily="18" charset="0"/>
            </a:endParaRPr>
          </a:p>
        </p:txBody>
      </p:sp>
    </p:spTree>
    <p:extLst>
      <p:ext uri="{BB962C8B-B14F-4D97-AF65-F5344CB8AC3E}">
        <p14:creationId xmlns:p14="http://schemas.microsoft.com/office/powerpoint/2010/main" val="20848068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609A8C3-0B35-46AA-97D6-5814D689151B}" type="slidenum">
              <a:rPr lang="en-US" smtClean="0"/>
              <a:t>67</a:t>
            </a:fld>
            <a:endParaRPr lang="en-US"/>
          </a:p>
        </p:txBody>
      </p:sp>
      <p:sp>
        <p:nvSpPr>
          <p:cNvPr id="3" name="Rectangle 2"/>
          <p:cNvSpPr/>
          <p:nvPr/>
        </p:nvSpPr>
        <p:spPr>
          <a:xfrm>
            <a:off x="533400" y="152400"/>
            <a:ext cx="7924800" cy="6340197"/>
          </a:xfrm>
          <a:prstGeom prst="rect">
            <a:avLst/>
          </a:prstGeom>
        </p:spPr>
        <p:txBody>
          <a:bodyPr wrap="square">
            <a:spAutoFit/>
          </a:bodyPr>
          <a:lstStyle/>
          <a:p>
            <a:endParaRPr lang="en-US" sz="1400" dirty="0"/>
          </a:p>
          <a:p>
            <a:r>
              <a:rPr lang="en-US" sz="1400" dirty="0"/>
              <a:t> </a:t>
            </a:r>
            <a:r>
              <a:rPr lang="en-US" sz="1400" dirty="0" smtClean="0"/>
              <a:t>    Compliant </a:t>
            </a:r>
            <a:r>
              <a:rPr lang="en-US" sz="1400" dirty="0"/>
              <a:t>mechanism principles provide a means to translate origami discoveries into engineered systems that achieve desired behaviors. The objective will be accomplished via the following approach: </a:t>
            </a:r>
          </a:p>
          <a:p>
            <a:r>
              <a:rPr lang="en-US" sz="1400" dirty="0"/>
              <a:t>1. Overcome obstacles limiting origami principles from being widely applied to non-paper materials </a:t>
            </a:r>
          </a:p>
          <a:p>
            <a:r>
              <a:rPr lang="en-US" sz="1400" dirty="0"/>
              <a:t>2. Create design methods that unite origami and compliant mechanism principles </a:t>
            </a:r>
          </a:p>
          <a:p>
            <a:r>
              <a:rPr lang="en-US" sz="1400" dirty="0"/>
              <a:t>3. Employ the united principles to create engineered systems with unprecedented performance </a:t>
            </a:r>
          </a:p>
          <a:p>
            <a:r>
              <a:rPr lang="en-US" sz="1400" dirty="0"/>
              <a:t>4. Exhibit the relationship of origami art to engineering advances </a:t>
            </a:r>
          </a:p>
          <a:p>
            <a:r>
              <a:rPr lang="en-US" sz="1400" dirty="0" smtClean="0"/>
              <a:t>    The </a:t>
            </a:r>
            <a:r>
              <a:rPr lang="en-US" sz="1400" dirty="0"/>
              <a:t>research progresses from the most straightforward (e.g. creating “surrogate folds” to replace origami creases in non-paper materials) to more complex approaches (e.g. translating origami tessellations to spatial compliant mechanism arrays), creating both an immediate impact and a foundation for future research and discoveries. </a:t>
            </a:r>
          </a:p>
          <a:p>
            <a:r>
              <a:rPr lang="en-US" sz="1400" dirty="0" smtClean="0"/>
              <a:t>    Deliverables </a:t>
            </a:r>
            <a:r>
              <a:rPr lang="en-US" sz="1400" dirty="0"/>
              <a:t>include a library of surrogate folds, design methods and mathematical modeling approaches for creating origami-based compliant mechanisms, engineered systems that further national goals, student education, broadening participation results, and a world-class traveling museum exhibit with accompanying book and integrated outreach activities. </a:t>
            </a:r>
          </a:p>
          <a:p>
            <a:r>
              <a:rPr lang="en-US" sz="1400" b="1" dirty="0"/>
              <a:t>Broader Impacts </a:t>
            </a:r>
            <a:endParaRPr lang="en-US" sz="1400" dirty="0"/>
          </a:p>
          <a:p>
            <a:r>
              <a:rPr lang="en-US" sz="1400" i="1" dirty="0"/>
              <a:t>Education. </a:t>
            </a:r>
            <a:r>
              <a:rPr lang="en-US" sz="1400" dirty="0"/>
              <a:t>Engineering, mathematics, and industrial design students will be intimately involved in all aspects of the research and the largest budget item is dedicated to their support. </a:t>
            </a:r>
          </a:p>
          <a:p>
            <a:r>
              <a:rPr lang="en-US" sz="1400" i="1" dirty="0"/>
              <a:t>Broadening participation. </a:t>
            </a:r>
            <a:r>
              <a:rPr lang="en-US" sz="1400" dirty="0"/>
              <a:t>The broadening participation plan focuses on engaging and mentoring women students in all phases of the research. Two women co-PIs serve as role models, and freshmen mentorships, undergraduate and graduate women research assistantships, museum exhibit creation involvement, and outreach to younger students are tools that will be used to implement the plan. </a:t>
            </a:r>
          </a:p>
          <a:p>
            <a:r>
              <a:rPr lang="en-US" sz="1400" i="1" dirty="0"/>
              <a:t>Technology impact. </a:t>
            </a:r>
            <a:r>
              <a:rPr lang="en-US" sz="1400" dirty="0"/>
              <a:t>The unification of principles of origami and compliant mechanisms will make possible engineered systems that are light weight, compact, low cost, and high precision. The approach is focused on tasks that result in systems that can enable the achievement of important national goals. Commercialization of the research will demonstrate its potential for real and significant economic impact. </a:t>
            </a:r>
          </a:p>
          <a:p>
            <a:r>
              <a:rPr lang="en-US" sz="1400" i="1" dirty="0"/>
              <a:t>Museum exhibit and outreach. </a:t>
            </a:r>
            <a:r>
              <a:rPr lang="en-US" sz="1400" dirty="0"/>
              <a:t>An exhibit of origami art and its extension to engineering and mathematics will be developed for display and for traveling to museums nationally. This will include interactive activities for broader societal outreach. </a:t>
            </a:r>
          </a:p>
        </p:txBody>
      </p:sp>
    </p:spTree>
    <p:extLst>
      <p:ext uri="{BB962C8B-B14F-4D97-AF65-F5344CB8AC3E}">
        <p14:creationId xmlns:p14="http://schemas.microsoft.com/office/powerpoint/2010/main" val="99929506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609A8C3-0B35-46AA-97D6-5814D689151B}" type="slidenum">
              <a:rPr lang="en-US" smtClean="0"/>
              <a:t>68</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753163726"/>
              </p:ext>
            </p:extLst>
          </p:nvPr>
        </p:nvGraphicFramePr>
        <p:xfrm>
          <a:off x="2286000" y="1524000"/>
          <a:ext cx="3568594" cy="4618038"/>
        </p:xfrm>
        <a:graphic>
          <a:graphicData uri="http://schemas.openxmlformats.org/presentationml/2006/ole">
            <mc:AlternateContent xmlns:mc="http://schemas.openxmlformats.org/markup-compatibility/2006">
              <mc:Choice xmlns:v="urn:schemas-microsoft-com:vml" Requires="v">
                <p:oleObj spid="_x0000_s3076" name="Acrobat Document" r:id="rId3" imgW="4663359" imgH="6035040" progId="AcroExch.Document.11">
                  <p:embed/>
                </p:oleObj>
              </mc:Choice>
              <mc:Fallback>
                <p:oleObj name="Acrobat Document" r:id="rId3" imgW="4663359" imgH="6035040" progId="AcroExch.Document.11">
                  <p:embed/>
                  <p:pic>
                    <p:nvPicPr>
                      <p:cNvPr id="0" name=""/>
                      <p:cNvPicPr/>
                      <p:nvPr/>
                    </p:nvPicPr>
                    <p:blipFill>
                      <a:blip r:embed="rId4"/>
                      <a:stretch>
                        <a:fillRect/>
                      </a:stretch>
                    </p:blipFill>
                    <p:spPr>
                      <a:xfrm>
                        <a:off x="2286000" y="1524000"/>
                        <a:ext cx="3568594" cy="4618038"/>
                      </a:xfrm>
                      <a:prstGeom prst="rect">
                        <a:avLst/>
                      </a:prstGeom>
                    </p:spPr>
                  </p:pic>
                </p:oleObj>
              </mc:Fallback>
            </mc:AlternateContent>
          </a:graphicData>
        </a:graphic>
      </p:graphicFrame>
    </p:spTree>
    <p:extLst>
      <p:ext uri="{BB962C8B-B14F-4D97-AF65-F5344CB8AC3E}">
        <p14:creationId xmlns:p14="http://schemas.microsoft.com/office/powerpoint/2010/main" val="128109845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609A8C3-0B35-46AA-97D6-5814D689151B}" type="slidenum">
              <a:rPr lang="en-US" smtClean="0"/>
              <a:t>69</a:t>
            </a:fld>
            <a:endParaRPr lang="en-US"/>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215" t="20714" r="19196" b="14571"/>
          <a:stretch/>
        </p:blipFill>
        <p:spPr bwMode="auto">
          <a:xfrm>
            <a:off x="838200" y="1371600"/>
            <a:ext cx="5802085" cy="4931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1"/>
          <p:cNvSpPr txBox="1">
            <a:spLocks/>
          </p:cNvSpPr>
          <p:nvPr/>
        </p:nvSpPr>
        <p:spPr>
          <a:xfrm>
            <a:off x="457200" y="228600"/>
            <a:ext cx="8229600" cy="806532"/>
          </a:xfrm>
          <a:prstGeom prst="rect">
            <a:avLst/>
          </a:prstGeom>
        </p:spPr>
        <p:txBody>
          <a:bodyPr>
            <a:normAutofit/>
          </a:bodyPr>
          <a:lstStyle>
            <a:lvl1pPr algn="ctr" defTabSz="914400" rtl="0" eaLnBrk="1" latinLnBrk="0" hangingPunct="1">
              <a:spcBef>
                <a:spcPct val="0"/>
              </a:spcBef>
              <a:buNone/>
              <a:defRPr sz="3600" kern="1200">
                <a:solidFill>
                  <a:schemeClr val="tx1"/>
                </a:solidFill>
                <a:latin typeface="+mj-lt"/>
                <a:ea typeface="+mj-ea"/>
                <a:cs typeface="+mj-cs"/>
              </a:defRPr>
            </a:lvl1pPr>
          </a:lstStyle>
          <a:p>
            <a:r>
              <a:rPr lang="en-US" dirty="0" smtClean="0">
                <a:cs typeface="Times New Roman" pitchFamily="18" charset="0"/>
              </a:rPr>
              <a:t>Neil Peterson Ops</a:t>
            </a:r>
            <a:endParaRPr lang="en-US" dirty="0">
              <a:cs typeface="Times New Roman" pitchFamily="18" charset="0"/>
            </a:endParaRPr>
          </a:p>
        </p:txBody>
      </p:sp>
    </p:spTree>
    <p:extLst>
      <p:ext uri="{BB962C8B-B14F-4D97-AF65-F5344CB8AC3E}">
        <p14:creationId xmlns:p14="http://schemas.microsoft.com/office/powerpoint/2010/main" val="2774116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209800"/>
            <a:ext cx="7772400" cy="1470025"/>
          </a:xfrm>
        </p:spPr>
        <p:txBody>
          <a:bodyPr>
            <a:normAutofit/>
          </a:bodyPr>
          <a:lstStyle/>
          <a:p>
            <a:pPr algn="l"/>
            <a:r>
              <a:rPr lang="en-US" dirty="0" smtClean="0"/>
              <a:t>Develop a Fundable Idea and</a:t>
            </a:r>
            <a:br>
              <a:rPr lang="en-US" dirty="0" smtClean="0"/>
            </a:br>
            <a:r>
              <a:rPr lang="en-US" dirty="0" smtClean="0"/>
              <a:t>Find Funders</a:t>
            </a:r>
            <a:endParaRPr lang="en-US" dirty="0"/>
          </a:p>
        </p:txBody>
      </p:sp>
    </p:spTree>
    <p:extLst>
      <p:ext uri="{BB962C8B-B14F-4D97-AF65-F5344CB8AC3E}">
        <p14:creationId xmlns:p14="http://schemas.microsoft.com/office/powerpoint/2010/main" val="2410574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Develop a </a:t>
            </a:r>
            <a:r>
              <a:rPr lang="en-US" dirty="0"/>
              <a:t>Fundable </a:t>
            </a:r>
            <a:r>
              <a:rPr lang="en-US" dirty="0" smtClean="0"/>
              <a:t>Idea</a:t>
            </a:r>
            <a:endParaRPr lang="en-US" sz="4400" dirty="0">
              <a:solidFill>
                <a:srgbClr val="FF0000"/>
              </a:solidFill>
            </a:endParaRPr>
          </a:p>
        </p:txBody>
      </p:sp>
      <p:sp>
        <p:nvSpPr>
          <p:cNvPr id="4" name="Content Placeholder 3"/>
          <p:cNvSpPr>
            <a:spLocks noGrp="1"/>
          </p:cNvSpPr>
          <p:nvPr>
            <p:ph idx="1"/>
          </p:nvPr>
        </p:nvSpPr>
        <p:spPr>
          <a:xfrm>
            <a:off x="533400" y="1447800"/>
            <a:ext cx="7772400" cy="4525963"/>
          </a:xfrm>
        </p:spPr>
        <p:txBody>
          <a:bodyPr>
            <a:noAutofit/>
          </a:bodyPr>
          <a:lstStyle/>
          <a:p>
            <a:pPr marL="0" indent="0">
              <a:buNone/>
            </a:pPr>
            <a:r>
              <a:rPr lang="en-US" sz="2400" b="1" dirty="0" smtClean="0"/>
              <a:t>Start by answering these key questions : </a:t>
            </a:r>
            <a:endParaRPr lang="en-US" sz="2000" dirty="0"/>
          </a:p>
          <a:p>
            <a:pPr marL="457200" indent="-457200">
              <a:buFont typeface="+mj-lt"/>
              <a:buAutoNum type="arabicPeriod"/>
            </a:pPr>
            <a:r>
              <a:rPr lang="en-US" sz="2000" dirty="0" smtClean="0"/>
              <a:t>What are you passionate about in terms of research?</a:t>
            </a:r>
          </a:p>
          <a:p>
            <a:pPr marL="457200" indent="-457200">
              <a:buFont typeface="+mj-lt"/>
              <a:buAutoNum type="arabicPeriod"/>
            </a:pPr>
            <a:r>
              <a:rPr lang="en-US" sz="2000" dirty="0" smtClean="0"/>
              <a:t>What is the problem (or need) and why is it important?</a:t>
            </a:r>
            <a:endParaRPr lang="en-US" sz="1600" dirty="0" smtClean="0"/>
          </a:p>
          <a:p>
            <a:pPr marL="457200" indent="-457200">
              <a:buFont typeface="+mj-lt"/>
              <a:buAutoNum type="arabicPeriod"/>
            </a:pPr>
            <a:r>
              <a:rPr lang="en-US" sz="2000" dirty="0" smtClean="0"/>
              <a:t>What data can you use to validate the importance of your proposed project?</a:t>
            </a:r>
          </a:p>
          <a:p>
            <a:pPr marL="457200" indent="-457200">
              <a:buFont typeface="+mj-lt"/>
              <a:buAutoNum type="arabicPeriod"/>
            </a:pPr>
            <a:r>
              <a:rPr lang="en-US" sz="2000" dirty="0" smtClean="0"/>
              <a:t>How is existing knowledge or practice inadequate… what are the gaps?</a:t>
            </a:r>
          </a:p>
          <a:p>
            <a:pPr marL="457200" indent="-457200">
              <a:buFont typeface="+mj-lt"/>
              <a:buAutoNum type="arabicPeriod"/>
            </a:pPr>
            <a:r>
              <a:rPr lang="en-US" sz="2000" dirty="0" smtClean="0"/>
              <a:t>Why is your idea better/unique/different?</a:t>
            </a:r>
            <a:r>
              <a:rPr lang="en-US" sz="1600" dirty="0" smtClean="0"/>
              <a:t>?</a:t>
            </a:r>
          </a:p>
          <a:p>
            <a:pPr marL="457200" indent="-457200">
              <a:buFont typeface="+mj-lt"/>
              <a:buAutoNum type="arabicPeriod"/>
            </a:pPr>
            <a:r>
              <a:rPr lang="en-US" sz="2000" dirty="0" smtClean="0"/>
              <a:t>What will it contribute and who will benefit from it?</a:t>
            </a:r>
          </a:p>
          <a:p>
            <a:pPr marL="0" indent="0">
              <a:buNone/>
            </a:pPr>
            <a:endParaRPr lang="en-US" sz="2000" dirty="0" smtClean="0"/>
          </a:p>
          <a:p>
            <a:pPr marL="0" indent="0">
              <a:buNone/>
            </a:pPr>
            <a:r>
              <a:rPr lang="en-US" sz="2400" b="1" dirty="0"/>
              <a:t>Then refine the idea</a:t>
            </a:r>
          </a:p>
          <a:p>
            <a:pPr marL="0" indent="0">
              <a:buNone/>
            </a:pPr>
            <a:endParaRPr lang="en-US" sz="2400" b="1" dirty="0"/>
          </a:p>
        </p:txBody>
      </p:sp>
      <p:sp>
        <p:nvSpPr>
          <p:cNvPr id="5" name="TextBox 4"/>
          <p:cNvSpPr txBox="1"/>
          <p:nvPr/>
        </p:nvSpPr>
        <p:spPr>
          <a:xfrm>
            <a:off x="2717800" y="6186099"/>
            <a:ext cx="3876382" cy="276999"/>
          </a:xfrm>
          <a:prstGeom prst="rect">
            <a:avLst/>
          </a:prstGeom>
          <a:noFill/>
        </p:spPr>
        <p:txBody>
          <a:bodyPr wrap="none" rtlCol="0">
            <a:spAutoFit/>
          </a:bodyPr>
          <a:lstStyle/>
          <a:p>
            <a:r>
              <a:rPr lang="en-US" sz="1200" dirty="0" smtClean="0"/>
              <a:t>(questions  adapted from those developed by an NSF panel)</a:t>
            </a:r>
            <a:endParaRPr lang="en-US" sz="1200" dirty="0"/>
          </a:p>
        </p:txBody>
      </p:sp>
      <p:sp>
        <p:nvSpPr>
          <p:cNvPr id="2" name="Slide Number Placeholder 1"/>
          <p:cNvSpPr>
            <a:spLocks noGrp="1"/>
          </p:cNvSpPr>
          <p:nvPr>
            <p:ph type="sldNum" sz="quarter" idx="12"/>
          </p:nvPr>
        </p:nvSpPr>
        <p:spPr/>
        <p:txBody>
          <a:bodyPr/>
          <a:lstStyle/>
          <a:p>
            <a:fld id="{0609A8C3-0B35-46AA-97D6-5814D689151B}" type="slidenum">
              <a:rPr lang="en-US" smtClean="0"/>
              <a:t>8</a:t>
            </a:fld>
            <a:endParaRPr lang="en-US" dirty="0"/>
          </a:p>
        </p:txBody>
      </p:sp>
    </p:spTree>
    <p:extLst>
      <p:ext uri="{BB962C8B-B14F-4D97-AF65-F5344CB8AC3E}">
        <p14:creationId xmlns:p14="http://schemas.microsoft.com/office/powerpoint/2010/main" val="4502814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Refine Your Idea</a:t>
            </a:r>
            <a:endParaRPr lang="en-US" i="1" dirty="0"/>
          </a:p>
        </p:txBody>
      </p:sp>
      <p:sp>
        <p:nvSpPr>
          <p:cNvPr id="3" name="Content Placeholder 2"/>
          <p:cNvSpPr>
            <a:spLocks noGrp="1"/>
          </p:cNvSpPr>
          <p:nvPr>
            <p:ph idx="1"/>
          </p:nvPr>
        </p:nvSpPr>
        <p:spPr>
          <a:xfrm>
            <a:off x="315686" y="1219200"/>
            <a:ext cx="8229600" cy="4221163"/>
          </a:xfrm>
        </p:spPr>
        <p:txBody>
          <a:bodyPr>
            <a:noAutofit/>
          </a:bodyPr>
          <a:lstStyle/>
          <a:p>
            <a:pPr marL="0" indent="0">
              <a:buNone/>
            </a:pPr>
            <a:endParaRPr lang="en-US" sz="2000" b="1" dirty="0" smtClean="0"/>
          </a:p>
          <a:p>
            <a:r>
              <a:rPr lang="en-US" sz="2400" dirty="0" smtClean="0"/>
              <a:t>Clearly identify the niche area into which your idea fits </a:t>
            </a:r>
            <a:r>
              <a:rPr lang="en-US" sz="2000" dirty="0" smtClean="0"/>
              <a:t/>
            </a:r>
            <a:br>
              <a:rPr lang="en-US" sz="2000" dirty="0" smtClean="0"/>
            </a:br>
            <a:endParaRPr lang="en-US" b="1" dirty="0" smtClean="0"/>
          </a:p>
          <a:p>
            <a:r>
              <a:rPr lang="en-US" sz="2400" dirty="0" smtClean="0"/>
              <a:t>Draft </a:t>
            </a:r>
            <a:r>
              <a:rPr lang="en-US" sz="2400" dirty="0"/>
              <a:t>a short, well-crafted, logical description of </a:t>
            </a:r>
            <a:r>
              <a:rPr lang="en-US" sz="2400" dirty="0" smtClean="0"/>
              <a:t>your idea that answers  </a:t>
            </a:r>
            <a:r>
              <a:rPr lang="en-US" sz="2400" b="1" dirty="0" smtClean="0"/>
              <a:t>Why, Who, What, How</a:t>
            </a:r>
            <a:r>
              <a:rPr lang="en-US" sz="1400" dirty="0"/>
              <a:t/>
            </a:r>
            <a:br>
              <a:rPr lang="en-US" sz="1400" dirty="0"/>
            </a:br>
            <a:endParaRPr lang="en-US" sz="1400" dirty="0"/>
          </a:p>
          <a:p>
            <a:pPr lvl="0"/>
            <a:r>
              <a:rPr lang="en-US" sz="2400" dirty="0"/>
              <a:t>Identify your </a:t>
            </a:r>
            <a:r>
              <a:rPr lang="en-US" sz="2400" dirty="0" smtClean="0"/>
              <a:t>strengths and weaknesses </a:t>
            </a:r>
            <a:br>
              <a:rPr lang="en-US" sz="2400" dirty="0" smtClean="0"/>
            </a:br>
            <a:endParaRPr lang="en-US" sz="2400" dirty="0" smtClean="0"/>
          </a:p>
          <a:p>
            <a:pPr lvl="0"/>
            <a:r>
              <a:rPr lang="en-US" sz="2400" dirty="0" smtClean="0"/>
              <a:t>Know your competition</a:t>
            </a:r>
          </a:p>
        </p:txBody>
      </p:sp>
      <p:sp>
        <p:nvSpPr>
          <p:cNvPr id="5" name="TextBox 4"/>
          <p:cNvSpPr txBox="1"/>
          <p:nvPr/>
        </p:nvSpPr>
        <p:spPr>
          <a:xfrm>
            <a:off x="642257" y="5562600"/>
            <a:ext cx="7924800" cy="769441"/>
          </a:xfrm>
          <a:prstGeom prst="rect">
            <a:avLst/>
          </a:prstGeom>
          <a:solidFill>
            <a:schemeClr val="bg1">
              <a:lumMod val="95000"/>
            </a:schemeClr>
          </a:solidFill>
        </p:spPr>
        <p:txBody>
          <a:bodyPr wrap="square" rtlCol="0">
            <a:spAutoFit/>
          </a:bodyPr>
          <a:lstStyle/>
          <a:p>
            <a:r>
              <a:rPr lang="en-US" sz="2200" b="1" i="1" dirty="0" smtClean="0"/>
              <a:t>If you answer the questions and follow the refining steps, you will have a fundable idea AND the foundation of a good proposal</a:t>
            </a:r>
            <a:endParaRPr lang="en-US" sz="2200" b="1" i="1" dirty="0"/>
          </a:p>
        </p:txBody>
      </p:sp>
      <p:sp>
        <p:nvSpPr>
          <p:cNvPr id="4" name="Slide Number Placeholder 3"/>
          <p:cNvSpPr>
            <a:spLocks noGrp="1"/>
          </p:cNvSpPr>
          <p:nvPr>
            <p:ph type="sldNum" sz="quarter" idx="12"/>
          </p:nvPr>
        </p:nvSpPr>
        <p:spPr/>
        <p:txBody>
          <a:bodyPr/>
          <a:lstStyle/>
          <a:p>
            <a:fld id="{0609A8C3-0B35-46AA-97D6-5814D689151B}" type="slidenum">
              <a:rPr lang="en-US" smtClean="0"/>
              <a:t>9</a:t>
            </a:fld>
            <a:endParaRPr lang="en-US"/>
          </a:p>
        </p:txBody>
      </p:sp>
    </p:spTree>
    <p:extLst>
      <p:ext uri="{BB962C8B-B14F-4D97-AF65-F5344CB8AC3E}">
        <p14:creationId xmlns:p14="http://schemas.microsoft.com/office/powerpoint/2010/main" val="32552046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6874</TotalTime>
  <Words>6939</Words>
  <Application>Microsoft Office PowerPoint</Application>
  <PresentationFormat>On-screen Show (4:3)</PresentationFormat>
  <Paragraphs>984</Paragraphs>
  <Slides>69</Slides>
  <Notes>62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69</vt:i4>
      </vt:variant>
    </vt:vector>
  </HeadingPairs>
  <TitlesOfParts>
    <vt:vector size="71" baseType="lpstr">
      <vt:lpstr>Office Theme</vt:lpstr>
      <vt:lpstr>Acrobat Document</vt:lpstr>
      <vt:lpstr>Proposal Development …Tips and Best Practices from Experts</vt:lpstr>
      <vt:lpstr>Workshop Objectives</vt:lpstr>
      <vt:lpstr>Workshop Schedule</vt:lpstr>
      <vt:lpstr>Even in Today’s Challenging Funding Environment…</vt:lpstr>
      <vt:lpstr>… There are Ways to be Successful</vt:lpstr>
      <vt:lpstr>Agenda - Best Practices</vt:lpstr>
      <vt:lpstr>Develop a Fundable Idea and Find Funders</vt:lpstr>
      <vt:lpstr>Develop a Fundable Idea</vt:lpstr>
      <vt:lpstr>Refine Your Idea</vt:lpstr>
      <vt:lpstr>Develop a Strategic Plan for Research Funding</vt:lpstr>
      <vt:lpstr>Find Funders </vt:lpstr>
      <vt:lpstr>Find Funders (cont.)  </vt:lpstr>
      <vt:lpstr>Find Funders  Online Search Tools </vt:lpstr>
      <vt:lpstr>Select Funding Opportunities to Pursue</vt:lpstr>
      <vt:lpstr>SWOT Analyses </vt:lpstr>
      <vt:lpstr>SWOT Example</vt:lpstr>
      <vt:lpstr>Effective Pre-Proposal Activities…   Now that you have a fundable Idea and a strategic plan, you have developed a short list of potential funders, done a SWOT analysis (formally or informally), identified the opportunity(ies) to pursue, you need to take additional preparation steps before you start writing</vt:lpstr>
      <vt:lpstr>Market Your Ideas… Think Like a Marketer</vt:lpstr>
      <vt:lpstr>Even “Objective” Review Panels Respond Emotionally</vt:lpstr>
      <vt:lpstr>What Can Industry Teach About Effective Pre-Proposal Activities?</vt:lpstr>
      <vt:lpstr>Example of a Business Acquisition Plan </vt:lpstr>
      <vt:lpstr>Business Acquisition Plan Details (1/3)</vt:lpstr>
      <vt:lpstr>Business Acquisition Plan Details (2/3)</vt:lpstr>
      <vt:lpstr>Business Acquisition Plan Details (3/3)</vt:lpstr>
      <vt:lpstr>Calculate a Pwin</vt:lpstr>
      <vt:lpstr>Prepare to Write…   You have a fundable idea, identified the best funding opportunity(ies), engaged in pre-proposal activities, now you prepare to write</vt:lpstr>
      <vt:lpstr>Thoroughly Decompose the Solicitation </vt:lpstr>
      <vt:lpstr>Develop a Plan for Managing the Proposal Effort … don’t “Ad Hoc” it </vt:lpstr>
      <vt:lpstr>Write the Proposal…</vt:lpstr>
      <vt:lpstr>Make Your Proposal Competitive… </vt:lpstr>
      <vt:lpstr>… and Make It Compelling</vt:lpstr>
      <vt:lpstr> Start With an Effective Proposal Structure</vt:lpstr>
      <vt:lpstr>Write The Proposal From An Outline</vt:lpstr>
      <vt:lpstr>Write Using “Proposal” Style</vt:lpstr>
      <vt:lpstr>Write in Active, Not Passive Voice</vt:lpstr>
      <vt:lpstr>Use the Right Words </vt:lpstr>
      <vt:lpstr>   Create Effective Sentences and Phrases   </vt:lpstr>
      <vt:lpstr>   Use Transitions   </vt:lpstr>
      <vt:lpstr> Use Emphasis, Figures and Tables </vt:lpstr>
      <vt:lpstr>Address Proposal Aesthetics</vt:lpstr>
      <vt:lpstr>Proposal Aesthetics (continued)</vt:lpstr>
      <vt:lpstr>Write for Reviewers</vt:lpstr>
      <vt:lpstr>Academic Writing Sample</vt:lpstr>
      <vt:lpstr>Components of the Proposal</vt:lpstr>
      <vt:lpstr>General Components</vt:lpstr>
      <vt:lpstr>General Components (cont.)</vt:lpstr>
      <vt:lpstr>Characteristics of Effective Titles</vt:lpstr>
      <vt:lpstr>Effective Titles (cont.)</vt:lpstr>
      <vt:lpstr>Steps for Creating Effective Titles</vt:lpstr>
      <vt:lpstr>Effective Summary/Abstract</vt:lpstr>
      <vt:lpstr>Effective Abstract/Summary (cont.)</vt:lpstr>
      <vt:lpstr>Elements of the Narrative</vt:lpstr>
      <vt:lpstr>Narrative Elements (cont.)</vt:lpstr>
      <vt:lpstr>Narrative Elements (cont.)</vt:lpstr>
      <vt:lpstr>Budget</vt:lpstr>
      <vt:lpstr>Final Thoughts on Proposal Writing</vt:lpstr>
      <vt:lpstr>Summary</vt:lpstr>
      <vt:lpstr>Research Development Website</vt:lpstr>
      <vt:lpstr>Sources for This Presentation</vt:lpstr>
      <vt:lpstr>Additional Resources for Proposal Preparation</vt:lpstr>
      <vt:lpstr>Sampling of Proposal Writing Books at the HBLL</vt:lpstr>
      <vt:lpstr>PowerPoint Presentation</vt:lpstr>
      <vt:lpstr>PowerPoint Presentation</vt:lpstr>
      <vt:lpstr>Very Simple Profile</vt:lpstr>
      <vt:lpstr>Not So Good Abstract</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Preparation Tips and Best Practices</dc:title>
  <dc:creator>Conrad Monson</dc:creator>
  <cp:lastModifiedBy>Conrad Monson</cp:lastModifiedBy>
  <cp:revision>400</cp:revision>
  <cp:lastPrinted>2014-12-05T15:25:47Z</cp:lastPrinted>
  <dcterms:created xsi:type="dcterms:W3CDTF">2013-04-11T20:54:00Z</dcterms:created>
  <dcterms:modified xsi:type="dcterms:W3CDTF">2014-12-12T15:37:41Z</dcterms:modified>
</cp:coreProperties>
</file>