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63"/>
  </p:notesMasterIdLst>
  <p:handoutMasterIdLst>
    <p:handoutMasterId r:id="rId64"/>
  </p:handoutMasterIdLst>
  <p:sldIdLst>
    <p:sldId id="256" r:id="rId2"/>
    <p:sldId id="463" r:id="rId3"/>
    <p:sldId id="414" r:id="rId4"/>
    <p:sldId id="527" r:id="rId5"/>
    <p:sldId id="418" r:id="rId6"/>
    <p:sldId id="502" r:id="rId7"/>
    <p:sldId id="415" r:id="rId8"/>
    <p:sldId id="420" r:id="rId9"/>
    <p:sldId id="421" r:id="rId10"/>
    <p:sldId id="497" r:id="rId11"/>
    <p:sldId id="498" r:id="rId12"/>
    <p:sldId id="425" r:id="rId13"/>
    <p:sldId id="447" r:id="rId14"/>
    <p:sldId id="489" r:id="rId15"/>
    <p:sldId id="437" r:id="rId16"/>
    <p:sldId id="499" r:id="rId17"/>
    <p:sldId id="500" r:id="rId18"/>
    <p:sldId id="501" r:id="rId19"/>
    <p:sldId id="280" r:id="rId20"/>
    <p:sldId id="529" r:id="rId21"/>
    <p:sldId id="530" r:id="rId22"/>
    <p:sldId id="531" r:id="rId23"/>
    <p:sldId id="532" r:id="rId24"/>
    <p:sldId id="492" r:id="rId25"/>
    <p:sldId id="494" r:id="rId26"/>
    <p:sldId id="493" r:id="rId27"/>
    <p:sldId id="446" r:id="rId28"/>
    <p:sldId id="404" r:id="rId29"/>
    <p:sldId id="449" r:id="rId30"/>
    <p:sldId id="522" r:id="rId31"/>
    <p:sldId id="523" r:id="rId32"/>
    <p:sldId id="526" r:id="rId33"/>
    <p:sldId id="481" r:id="rId34"/>
    <p:sldId id="482" r:id="rId35"/>
    <p:sldId id="524" r:id="rId36"/>
    <p:sldId id="525" r:id="rId37"/>
    <p:sldId id="485" r:id="rId38"/>
    <p:sldId id="473" r:id="rId39"/>
    <p:sldId id="503" r:id="rId40"/>
    <p:sldId id="475" r:id="rId41"/>
    <p:sldId id="476" r:id="rId42"/>
    <p:sldId id="477" r:id="rId43"/>
    <p:sldId id="403" r:id="rId44"/>
    <p:sldId id="405" r:id="rId45"/>
    <p:sldId id="406" r:id="rId46"/>
    <p:sldId id="407" r:id="rId47"/>
    <p:sldId id="445" r:id="rId48"/>
    <p:sldId id="408" r:id="rId49"/>
    <p:sldId id="495" r:id="rId50"/>
    <p:sldId id="410" r:id="rId51"/>
    <p:sldId id="496" r:id="rId52"/>
    <p:sldId id="466" r:id="rId53"/>
    <p:sldId id="528" r:id="rId54"/>
    <p:sldId id="487" r:id="rId55"/>
    <p:sldId id="363" r:id="rId56"/>
    <p:sldId id="399" r:id="rId57"/>
    <p:sldId id="400" r:id="rId58"/>
    <p:sldId id="367" r:id="rId59"/>
    <p:sldId id="368" r:id="rId60"/>
    <p:sldId id="369" r:id="rId61"/>
    <p:sldId id="395" r:id="rId62"/>
  </p:sldIdLst>
  <p:sldSz cx="10363200" cy="77724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2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62" autoAdjust="0"/>
    <p:restoredTop sz="94708" autoAdjust="0"/>
  </p:normalViewPr>
  <p:slideViewPr>
    <p:cSldViewPr snapToGrid="0">
      <p:cViewPr varScale="1">
        <p:scale>
          <a:sx n="106" d="100"/>
          <a:sy n="106" d="100"/>
        </p:scale>
        <p:origin x="954" y="102"/>
      </p:cViewPr>
      <p:guideLst>
        <p:guide orient="horz" pos="2448"/>
        <p:guide pos="3264"/>
      </p:guideLst>
    </p:cSldViewPr>
  </p:slideViewPr>
  <p:outlineViewPr>
    <p:cViewPr>
      <p:scale>
        <a:sx n="33" d="100"/>
        <a:sy n="33" d="100"/>
      </p:scale>
      <p:origin x="0" y="-28326"/>
    </p:cViewPr>
  </p:outlineViewPr>
  <p:notesTextViewPr>
    <p:cViewPr>
      <p:scale>
        <a:sx n="1" d="1"/>
        <a:sy n="1" d="1"/>
      </p:scale>
      <p:origin x="0" y="0"/>
    </p:cViewPr>
  </p:notesTextViewPr>
  <p:sorterViewPr>
    <p:cViewPr varScale="1">
      <p:scale>
        <a:sx n="1" d="1"/>
        <a:sy n="1" d="1"/>
      </p:scale>
      <p:origin x="0" y="-916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localhost\\C:\Users\Josh%20Trapani\AppData\Local\Temp\webcaspar_table20150423110709.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432179434066399E-2"/>
          <c:y val="2.23562566934522E-2"/>
          <c:w val="0.91708078159678696"/>
          <c:h val="0.85412002232752604"/>
        </c:manualLayout>
      </c:layout>
      <c:barChart>
        <c:barDir val="col"/>
        <c:grouping val="clustered"/>
        <c:varyColors val="0"/>
        <c:ser>
          <c:idx val="0"/>
          <c:order val="0"/>
          <c:tx>
            <c:strRef>
              <c:f>Sheet0!$A$42</c:f>
              <c:strCache>
                <c:ptCount val="1"/>
                <c:pt idx="0">
                  <c:v>Science and engineering</c:v>
                </c:pt>
              </c:strCache>
            </c:strRef>
          </c:tx>
          <c:spPr>
            <a:solidFill>
              <a:srgbClr val="002060"/>
            </a:solidFill>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Sheet0!$B$42:$G$42</c:f>
              <c:numCache>
                <c:formatCode>0.0%</c:formatCode>
                <c:ptCount val="6"/>
                <c:pt idx="0">
                  <c:v>0.638913873913593</c:v>
                </c:pt>
                <c:pt idx="1">
                  <c:v>0.18788769732851901</c:v>
                </c:pt>
                <c:pt idx="2">
                  <c:v>5.6200390961044303E-2</c:v>
                </c:pt>
                <c:pt idx="3">
                  <c:v>5.4258761541366503E-2</c:v>
                </c:pt>
                <c:pt idx="4">
                  <c:v>5.2550852491082101E-2</c:v>
                </c:pt>
                <c:pt idx="5">
                  <c:v>1.82611910323182E-2</c:v>
                </c:pt>
              </c:numCache>
            </c:numRef>
          </c:val>
          <c:extLst>
            <c:ext xmlns:c16="http://schemas.microsoft.com/office/drawing/2014/chart" uri="{C3380CC4-5D6E-409C-BE32-E72D297353CC}">
              <c16:uniqueId val="{00000000-A911-4E73-A8F2-B491C8B6AD69}"/>
            </c:ext>
          </c:extLst>
        </c:ser>
        <c:ser>
          <c:idx val="1"/>
          <c:order val="1"/>
          <c:tx>
            <c:strRef>
              <c:f>Sheet0!$A$43</c:f>
              <c:strCache>
                <c:ptCount val="1"/>
                <c:pt idx="0">
                  <c:v>Social science</c:v>
                </c:pt>
              </c:strCache>
            </c:strRef>
          </c:tx>
          <c:spPr>
            <a:solidFill>
              <a:srgbClr val="C00000"/>
            </a:solidFill>
          </c:spPr>
          <c:invertIfNegative val="0"/>
          <c:dLbls>
            <c:dLbl>
              <c:idx val="0"/>
              <c:layout>
                <c:manualLayout>
                  <c:x val="4.9514201998710292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A41-4211-A13D-B7BCCCEC3B2D}"/>
                </c:ext>
              </c:extLst>
            </c:dLbl>
            <c:dLbl>
              <c:idx val="1"/>
              <c:spPr>
                <a:noFill/>
                <a:ln>
                  <a:noFill/>
                </a:ln>
                <a:effectLst/>
              </c:spPr>
              <c:txPr>
                <a:bodyPr wrap="square" lIns="38100" tIns="19050" rIns="38100" bIns="19050" anchor="ctr">
                  <a:noAutofit/>
                </a:bodyPr>
                <a:lstStyle/>
                <a:p>
                  <a:pPr>
                    <a:defRPr sz="900"/>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7A41-4211-A13D-B7BCCCEC3B2D}"/>
                </c:ext>
              </c:extLst>
            </c:dLbl>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Sheet0!$B$43:$G$43</c:f>
              <c:numCache>
                <c:formatCode>0.0%</c:formatCode>
                <c:ptCount val="6"/>
                <c:pt idx="0">
                  <c:v>0.43950594782555602</c:v>
                </c:pt>
                <c:pt idx="1">
                  <c:v>0.32047293785494002</c:v>
                </c:pt>
                <c:pt idx="2">
                  <c:v>0.106495945401767</c:v>
                </c:pt>
                <c:pt idx="3">
                  <c:v>8.6704213130574803E-2</c:v>
                </c:pt>
                <c:pt idx="4">
                  <c:v>2.65807271239803E-2</c:v>
                </c:pt>
                <c:pt idx="5">
                  <c:v>2.02402286631818E-2</c:v>
                </c:pt>
              </c:numCache>
            </c:numRef>
          </c:val>
          <c:extLst>
            <c:ext xmlns:c16="http://schemas.microsoft.com/office/drawing/2014/chart" uri="{C3380CC4-5D6E-409C-BE32-E72D297353CC}">
              <c16:uniqueId val="{00000001-A911-4E73-A8F2-B491C8B6AD69}"/>
            </c:ext>
          </c:extLst>
        </c:ser>
        <c:ser>
          <c:idx val="2"/>
          <c:order val="2"/>
          <c:tx>
            <c:strRef>
              <c:f>Sheet0!$A$44</c:f>
              <c:strCache>
                <c:ptCount val="1"/>
                <c:pt idx="0">
                  <c:v>Humanities</c:v>
                </c:pt>
              </c:strCache>
            </c:strRef>
          </c:tx>
          <c:spPr>
            <a:solidFill>
              <a:srgbClr val="00B050"/>
            </a:solidFill>
          </c:spPr>
          <c:invertIfNegative val="0"/>
          <c:dLbls>
            <c:dLbl>
              <c:idx val="0"/>
              <c:layout>
                <c:manualLayout>
                  <c:x val="6.601893599828039E-3"/>
                  <c:y val="1.16537523361988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A41-4211-A13D-B7BCCCEC3B2D}"/>
                </c:ext>
              </c:extLst>
            </c:dLbl>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Sheet0!$B$33:$G$33</c:f>
              <c:strCache>
                <c:ptCount val="6"/>
                <c:pt idx="0">
                  <c:v>Federal</c:v>
                </c:pt>
                <c:pt idx="1">
                  <c:v>Institutional</c:v>
                </c:pt>
                <c:pt idx="2">
                  <c:v>Nonprofit</c:v>
                </c:pt>
                <c:pt idx="3">
                  <c:v>State/local government</c:v>
                </c:pt>
                <c:pt idx="4">
                  <c:v>Industry</c:v>
                </c:pt>
                <c:pt idx="5">
                  <c:v>All other sources</c:v>
                </c:pt>
              </c:strCache>
            </c:strRef>
          </c:cat>
          <c:val>
            <c:numRef>
              <c:f>Sheet0!$B$44:$G$44</c:f>
              <c:numCache>
                <c:formatCode>0.0%</c:formatCode>
                <c:ptCount val="6"/>
                <c:pt idx="0">
                  <c:v>0.17843347190609099</c:v>
                </c:pt>
                <c:pt idx="1">
                  <c:v>0.61225013131615202</c:v>
                </c:pt>
                <c:pt idx="2">
                  <c:v>0.12972486360938901</c:v>
                </c:pt>
                <c:pt idx="3">
                  <c:v>3.853489910736E-2</c:v>
                </c:pt>
                <c:pt idx="4">
                  <c:v>1.6184812570403301E-2</c:v>
                </c:pt>
                <c:pt idx="5">
                  <c:v>2.4871821490604899E-2</c:v>
                </c:pt>
              </c:numCache>
            </c:numRef>
          </c:val>
          <c:extLst>
            <c:ext xmlns:c16="http://schemas.microsoft.com/office/drawing/2014/chart" uri="{C3380CC4-5D6E-409C-BE32-E72D297353CC}">
              <c16:uniqueId val="{00000002-A911-4E73-A8F2-B491C8B6AD69}"/>
            </c:ext>
          </c:extLst>
        </c:ser>
        <c:dLbls>
          <c:showLegendKey val="0"/>
          <c:showVal val="0"/>
          <c:showCatName val="0"/>
          <c:showSerName val="0"/>
          <c:showPercent val="0"/>
          <c:showBubbleSize val="0"/>
        </c:dLbls>
        <c:gapWidth val="150"/>
        <c:axId val="2070372592"/>
        <c:axId val="2070374640"/>
      </c:barChart>
      <c:catAx>
        <c:axId val="2070372592"/>
        <c:scaling>
          <c:orientation val="minMax"/>
        </c:scaling>
        <c:delete val="0"/>
        <c:axPos val="b"/>
        <c:numFmt formatCode="General" sourceLinked="0"/>
        <c:majorTickMark val="out"/>
        <c:minorTickMark val="none"/>
        <c:tickLblPos val="nextTo"/>
        <c:txPr>
          <a:bodyPr/>
          <a:lstStyle/>
          <a:p>
            <a:pPr>
              <a:defRPr sz="1200"/>
            </a:pPr>
            <a:endParaRPr lang="en-US"/>
          </a:p>
        </c:txPr>
        <c:crossAx val="2070374640"/>
        <c:crosses val="autoZero"/>
        <c:auto val="1"/>
        <c:lblAlgn val="ctr"/>
        <c:lblOffset val="100"/>
        <c:noMultiLvlLbl val="0"/>
      </c:catAx>
      <c:valAx>
        <c:axId val="2070374640"/>
        <c:scaling>
          <c:orientation val="minMax"/>
        </c:scaling>
        <c:delete val="0"/>
        <c:axPos val="l"/>
        <c:numFmt formatCode="0%" sourceLinked="0"/>
        <c:majorTickMark val="out"/>
        <c:minorTickMark val="none"/>
        <c:tickLblPos val="nextTo"/>
        <c:txPr>
          <a:bodyPr/>
          <a:lstStyle/>
          <a:p>
            <a:pPr>
              <a:defRPr sz="1200"/>
            </a:pPr>
            <a:endParaRPr lang="en-US"/>
          </a:p>
        </c:txPr>
        <c:crossAx val="2070372592"/>
        <c:crosses val="autoZero"/>
        <c:crossBetween val="between"/>
      </c:valAx>
    </c:plotArea>
    <c:legend>
      <c:legendPos val="r"/>
      <c:layout>
        <c:manualLayout>
          <c:xMode val="edge"/>
          <c:yMode val="edge"/>
          <c:x val="0.65620369171141901"/>
          <c:y val="0.50882930069132504"/>
          <c:w val="0.3172734128254"/>
          <c:h val="0.208102943463192"/>
        </c:manualLayout>
      </c:layout>
      <c:overlay val="0"/>
      <c:txPr>
        <a:bodyPr/>
        <a:lstStyle/>
        <a:p>
          <a:pPr>
            <a:defRPr sz="1600"/>
          </a:pPr>
          <a:endParaRPr lang="en-US"/>
        </a:p>
      </c:txPr>
    </c:legend>
    <c:plotVisOnly val="1"/>
    <c:dispBlanksAs val="gap"/>
    <c:showDLblsOverMax val="0"/>
  </c:chart>
  <c:txPr>
    <a:bodyPr/>
    <a:lstStyle/>
    <a:p>
      <a:pPr>
        <a:defRPr>
          <a:solidFill>
            <a:srgbClr val="002060"/>
          </a:solidFill>
          <a:latin typeface="Franklin Gothic Demi Cond" panose="020B0706030402020204" pitchFamily="34" charset="0"/>
        </a:defRPr>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image" Target="../media/image19.emf"/></Relationships>
</file>

<file path=ppt/drawings/drawing1.xml><?xml version="1.0" encoding="utf-8"?>
<c:userShapes xmlns:c="http://schemas.openxmlformats.org/drawingml/2006/chart">
  <cdr:relSizeAnchor xmlns:cdr="http://schemas.openxmlformats.org/drawingml/2006/chartDrawing">
    <cdr:from>
      <cdr:x>0.23387</cdr:x>
      <cdr:y>0.94982</cdr:y>
    </cdr:from>
    <cdr:to>
      <cdr:x>0.34925</cdr:x>
      <cdr:y>1</cdr:y>
    </cdr:to>
    <cdr:sp macro="" textlink="">
      <cdr:nvSpPr>
        <cdr:cNvPr id="2" name="TextBox 1"/>
        <cdr:cNvSpPr txBox="1"/>
      </cdr:nvSpPr>
      <cdr:spPr>
        <a:xfrm xmlns:a="http://schemas.openxmlformats.org/drawingml/2006/main">
          <a:off x="1853338" y="4530886"/>
          <a:ext cx="914400" cy="23939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6"/>
          </a:xfrm>
          <a:prstGeom prst="rect">
            <a:avLst/>
          </a:prstGeom>
        </p:spPr>
        <p:txBody>
          <a:bodyPr vert="horz" lIns="91440" tIns="45720" rIns="91440" bIns="45720" rtlCol="0"/>
          <a:lstStyle>
            <a:lvl1pPr algn="r">
              <a:defRPr sz="1200"/>
            </a:lvl1pPr>
          </a:lstStyle>
          <a:p>
            <a:fld id="{218344F8-5DC7-4EAD-A231-EB04C10D913A}" type="datetimeFigureOut">
              <a:rPr lang="en-US" smtClean="0"/>
              <a:t>4/26/2022</a:t>
            </a:fld>
            <a:endParaRPr lang="en-US"/>
          </a:p>
        </p:txBody>
      </p:sp>
      <p:sp>
        <p:nvSpPr>
          <p:cNvPr id="4" name="Footer Placeholder 3"/>
          <p:cNvSpPr>
            <a:spLocks noGrp="1"/>
          </p:cNvSpPr>
          <p:nvPr>
            <p:ph type="ftr" sz="quarter" idx="2"/>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6"/>
            <a:ext cx="3038475" cy="466726"/>
          </a:xfrm>
          <a:prstGeom prst="rect">
            <a:avLst/>
          </a:prstGeom>
        </p:spPr>
        <p:txBody>
          <a:bodyPr vert="horz" lIns="91440" tIns="45720" rIns="91440" bIns="45720" rtlCol="0" anchor="b"/>
          <a:lstStyle>
            <a:lvl1pPr algn="r">
              <a:defRPr sz="1200"/>
            </a:lvl1pPr>
          </a:lstStyle>
          <a:p>
            <a:fld id="{93F777FF-4111-4405-92E9-EBC329CEDC5E}" type="slidenum">
              <a:rPr lang="en-US" smtClean="0"/>
              <a:t>‹#›</a:t>
            </a:fld>
            <a:endParaRPr lang="en-US"/>
          </a:p>
        </p:txBody>
      </p:sp>
    </p:spTree>
    <p:extLst>
      <p:ext uri="{BB962C8B-B14F-4D97-AF65-F5344CB8AC3E}">
        <p14:creationId xmlns:p14="http://schemas.microsoft.com/office/powerpoint/2010/main" val="3750021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D735A8EA-1C09-4EC4-A093-87E6778C348A}" type="datetimeFigureOut">
              <a:rPr lang="en-US" smtClean="0"/>
              <a:t>4/26/2022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DCD8E5-1637-45E6-86EB-5DA1C8051DF8}" type="slidenum">
              <a:rPr lang="en-US" smtClean="0"/>
              <a:t>‹#›</a:t>
            </a:fld>
            <a:endParaRPr lang="en-US"/>
          </a:p>
        </p:txBody>
      </p:sp>
    </p:spTree>
    <p:extLst>
      <p:ext uri="{BB962C8B-B14F-4D97-AF65-F5344CB8AC3E}">
        <p14:creationId xmlns:p14="http://schemas.microsoft.com/office/powerpoint/2010/main" val="2421391264"/>
      </p:ext>
    </p:extLst>
  </p:cSld>
  <p:clrMap bg1="lt1" tx1="dk1" bg2="lt2" tx2="dk2" accent1="accent1" accent2="accent2" accent3="accent3" accent4="accent4" accent5="accent5" accent6="accent6" hlink="hlink" folHlink="folHlink"/>
  <p:notesStyle>
    <a:lvl1pPr marL="0" algn="l" defTabSz="1018824" rtl="0" eaLnBrk="1" latinLnBrk="0" hangingPunct="1">
      <a:defRPr sz="1337" kern="1200">
        <a:solidFill>
          <a:schemeClr val="tx1"/>
        </a:solidFill>
        <a:latin typeface="+mn-lt"/>
        <a:ea typeface="+mn-ea"/>
        <a:cs typeface="+mn-cs"/>
      </a:defRPr>
    </a:lvl1pPr>
    <a:lvl2pPr marL="509412" algn="l" defTabSz="1018824" rtl="0" eaLnBrk="1" latinLnBrk="0" hangingPunct="1">
      <a:defRPr sz="1337" kern="1200">
        <a:solidFill>
          <a:schemeClr val="tx1"/>
        </a:solidFill>
        <a:latin typeface="+mn-lt"/>
        <a:ea typeface="+mn-ea"/>
        <a:cs typeface="+mn-cs"/>
      </a:defRPr>
    </a:lvl2pPr>
    <a:lvl3pPr marL="1018824" algn="l" defTabSz="1018824" rtl="0" eaLnBrk="1" latinLnBrk="0" hangingPunct="1">
      <a:defRPr sz="1337" kern="1200">
        <a:solidFill>
          <a:schemeClr val="tx1"/>
        </a:solidFill>
        <a:latin typeface="+mn-lt"/>
        <a:ea typeface="+mn-ea"/>
        <a:cs typeface="+mn-cs"/>
      </a:defRPr>
    </a:lvl3pPr>
    <a:lvl4pPr marL="1528237" algn="l" defTabSz="1018824" rtl="0" eaLnBrk="1" latinLnBrk="0" hangingPunct="1">
      <a:defRPr sz="1337" kern="1200">
        <a:solidFill>
          <a:schemeClr val="tx1"/>
        </a:solidFill>
        <a:latin typeface="+mn-lt"/>
        <a:ea typeface="+mn-ea"/>
        <a:cs typeface="+mn-cs"/>
      </a:defRPr>
    </a:lvl4pPr>
    <a:lvl5pPr marL="2037649" algn="l" defTabSz="1018824" rtl="0" eaLnBrk="1" latinLnBrk="0" hangingPunct="1">
      <a:defRPr sz="1337" kern="1200">
        <a:solidFill>
          <a:schemeClr val="tx1"/>
        </a:solidFill>
        <a:latin typeface="+mn-lt"/>
        <a:ea typeface="+mn-ea"/>
        <a:cs typeface="+mn-cs"/>
      </a:defRPr>
    </a:lvl5pPr>
    <a:lvl6pPr marL="2547061" algn="l" defTabSz="1018824" rtl="0" eaLnBrk="1" latinLnBrk="0" hangingPunct="1">
      <a:defRPr sz="1337" kern="1200">
        <a:solidFill>
          <a:schemeClr val="tx1"/>
        </a:solidFill>
        <a:latin typeface="+mn-lt"/>
        <a:ea typeface="+mn-ea"/>
        <a:cs typeface="+mn-cs"/>
      </a:defRPr>
    </a:lvl6pPr>
    <a:lvl7pPr marL="3056473" algn="l" defTabSz="1018824" rtl="0" eaLnBrk="1" latinLnBrk="0" hangingPunct="1">
      <a:defRPr sz="1337" kern="1200">
        <a:solidFill>
          <a:schemeClr val="tx1"/>
        </a:solidFill>
        <a:latin typeface="+mn-lt"/>
        <a:ea typeface="+mn-ea"/>
        <a:cs typeface="+mn-cs"/>
      </a:defRPr>
    </a:lvl7pPr>
    <a:lvl8pPr marL="3565886" algn="l" defTabSz="1018824" rtl="0" eaLnBrk="1" latinLnBrk="0" hangingPunct="1">
      <a:defRPr sz="1337" kern="1200">
        <a:solidFill>
          <a:schemeClr val="tx1"/>
        </a:solidFill>
        <a:latin typeface="+mn-lt"/>
        <a:ea typeface="+mn-ea"/>
        <a:cs typeface="+mn-cs"/>
      </a:defRPr>
    </a:lvl8pPr>
    <a:lvl9pPr marL="4075298" algn="l" defTabSz="1018824" rtl="0" eaLnBrk="1" latinLnBrk="0" hangingPunct="1">
      <a:defRPr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DCD8E5-1637-45E6-86EB-5DA1C8051DF8}" type="slidenum">
              <a:rPr lang="en-US" smtClean="0"/>
              <a:t>1</a:t>
            </a:fld>
            <a:endParaRPr lang="en-US"/>
          </a:p>
        </p:txBody>
      </p:sp>
    </p:spTree>
    <p:extLst>
      <p:ext uri="{BB962C8B-B14F-4D97-AF65-F5344CB8AC3E}">
        <p14:creationId xmlns:p14="http://schemas.microsoft.com/office/powerpoint/2010/main" val="159841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69855" indent="-169855">
              <a:spcBef>
                <a:spcPct val="0"/>
              </a:spcBef>
              <a:buFontTx/>
              <a:buChar char="•"/>
            </a:pPr>
            <a:r>
              <a:rPr lang="en-US" altLang="en-US"/>
              <a:t>Deadlines for submitting questions to the program officer, submittal through BYU/ORCA, submittal to the funder</a:t>
            </a:r>
          </a:p>
          <a:p>
            <a:pPr marL="169855" indent="-169855">
              <a:spcBef>
                <a:spcPct val="0"/>
              </a:spcBef>
              <a:buFontTx/>
              <a:buChar char="•"/>
            </a:pPr>
            <a:r>
              <a:rPr lang="en-US" altLang="en-US"/>
              <a:t>Most Important Requirements (technical, budget content)</a:t>
            </a:r>
          </a:p>
          <a:p>
            <a:pPr marL="169855" indent="-169855">
              <a:spcBef>
                <a:spcPct val="0"/>
              </a:spcBef>
              <a:buFontTx/>
              <a:buChar char="•"/>
            </a:pPr>
            <a:r>
              <a:rPr lang="en-US" altLang="en-US"/>
              <a:t>Elements required of proposal (cover page, summary, etc.)</a:t>
            </a:r>
          </a:p>
          <a:p>
            <a:pPr marL="169855" indent="-169855">
              <a:spcBef>
                <a:spcPct val="0"/>
              </a:spcBef>
              <a:buFontTx/>
              <a:buChar char="•"/>
            </a:pPr>
            <a:r>
              <a:rPr lang="en-US" altLang="en-US"/>
              <a:t>Unusual requirements</a:t>
            </a:r>
          </a:p>
          <a:p>
            <a:pPr marL="169855" indent="-169855">
              <a:spcBef>
                <a:spcPct val="0"/>
              </a:spcBef>
              <a:buFontTx/>
              <a:buChar char="•"/>
            </a:pPr>
            <a:r>
              <a:rPr lang="en-US" altLang="en-US"/>
              <a:t>Procedures for submittal (including BYU/ORCA procedures</a:t>
            </a:r>
          </a:p>
          <a:p>
            <a:pPr marL="169855" indent="-169855">
              <a:spcBef>
                <a:spcPct val="0"/>
              </a:spcBef>
              <a:buFontTx/>
              <a:buChar char="•"/>
            </a:pPr>
            <a:endParaRPr lang="en-US" altLang="en-US"/>
          </a:p>
          <a:p>
            <a:pPr marL="169855" indent="-169855">
              <a:spcBef>
                <a:spcPct val="0"/>
              </a:spcBef>
            </a:pPr>
            <a:r>
              <a:rPr lang="en-US" altLang="en-US" sz="2400"/>
              <a:t>Requirements</a:t>
            </a:r>
          </a:p>
          <a:p>
            <a:pPr lvl="1" eaLnBrk="1" hangingPunct="1">
              <a:spcBef>
                <a:spcPct val="0"/>
              </a:spcBef>
              <a:buFont typeface="Courier New" panose="02070309020205020404" pitchFamily="49" charset="0"/>
              <a:buChar char="o"/>
            </a:pPr>
            <a:r>
              <a:rPr lang="en-US" altLang="en-US" sz="1800"/>
              <a:t>Can be technical, budget, management</a:t>
            </a:r>
          </a:p>
          <a:p>
            <a:pPr lvl="1" eaLnBrk="1" hangingPunct="1">
              <a:spcBef>
                <a:spcPct val="0"/>
              </a:spcBef>
              <a:buFont typeface="Courier New" panose="02070309020205020404" pitchFamily="49" charset="0"/>
              <a:buChar char="o"/>
            </a:pPr>
            <a:r>
              <a:rPr lang="en-US" altLang="en-US" sz="1800"/>
              <a:t>What </a:t>
            </a:r>
            <a:r>
              <a:rPr lang="en-US" altLang="en-US" sz="1800" u="sng"/>
              <a:t>isn</a:t>
            </a:r>
            <a:r>
              <a:rPr lang="ja-JP" altLang="en-US" sz="1800" u="sng"/>
              <a:t>’</a:t>
            </a:r>
            <a:r>
              <a:rPr lang="en-US" altLang="ja-JP" sz="1800" u="sng"/>
              <a:t>t</a:t>
            </a:r>
            <a:r>
              <a:rPr lang="en-US" altLang="ja-JP" sz="1800"/>
              <a:t>  said in the solicitation may be just as important as what is said</a:t>
            </a:r>
          </a:p>
          <a:p>
            <a:pPr lvl="1" eaLnBrk="1" hangingPunct="1">
              <a:spcBef>
                <a:spcPct val="0"/>
              </a:spcBef>
              <a:buFont typeface="Courier New" panose="02070309020205020404" pitchFamily="49" charset="0"/>
              <a:buChar char="o"/>
            </a:pPr>
            <a:r>
              <a:rPr lang="en-US" altLang="en-US" sz="1800"/>
              <a:t>Must understand and answer the MIRs (most important requirements</a:t>
            </a:r>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3DE3D4D-E2A5-487A-848E-D1C38A56CB0B}" type="slidenum">
              <a:rPr lang="en-US" altLang="en-US" smtClean="0"/>
              <a:pPr/>
              <a:t>20</a:t>
            </a:fld>
            <a:endParaRPr lang="en-US" altLang="en-US"/>
          </a:p>
        </p:txBody>
      </p:sp>
    </p:spTree>
    <p:extLst>
      <p:ext uri="{BB962C8B-B14F-4D97-AF65-F5344CB8AC3E}">
        <p14:creationId xmlns:p14="http://schemas.microsoft.com/office/powerpoint/2010/main" val="14030781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DCD8E5-1637-45E6-86EB-5DA1C8051DF8}" type="slidenum">
              <a:rPr lang="en-US" smtClean="0"/>
              <a:t>21</a:t>
            </a:fld>
            <a:endParaRPr lang="en-US"/>
          </a:p>
        </p:txBody>
      </p:sp>
    </p:spTree>
    <p:extLst>
      <p:ext uri="{BB962C8B-B14F-4D97-AF65-F5344CB8AC3E}">
        <p14:creationId xmlns:p14="http://schemas.microsoft.com/office/powerpoint/2010/main" val="107280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24</a:t>
            </a:fld>
            <a:endParaRPr lang="en-US"/>
          </a:p>
        </p:txBody>
      </p:sp>
    </p:spTree>
    <p:extLst>
      <p:ext uri="{BB962C8B-B14F-4D97-AF65-F5344CB8AC3E}">
        <p14:creationId xmlns:p14="http://schemas.microsoft.com/office/powerpoint/2010/main" val="516820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26</a:t>
            </a:fld>
            <a:endParaRPr lang="en-US"/>
          </a:p>
        </p:txBody>
      </p:sp>
    </p:spTree>
    <p:extLst>
      <p:ext uri="{BB962C8B-B14F-4D97-AF65-F5344CB8AC3E}">
        <p14:creationId xmlns:p14="http://schemas.microsoft.com/office/powerpoint/2010/main" val="2097988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841348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4F9780-91F7-5A45-8932-8322CCDBB97C}" type="slidenum">
              <a:rPr lang="en-US" smtClean="0"/>
              <a:t>42</a:t>
            </a:fld>
            <a:endParaRPr lang="en-US"/>
          </a:p>
        </p:txBody>
      </p:sp>
    </p:spTree>
    <p:extLst>
      <p:ext uri="{BB962C8B-B14F-4D97-AF65-F5344CB8AC3E}">
        <p14:creationId xmlns:p14="http://schemas.microsoft.com/office/powerpoint/2010/main" val="729867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MS PGothic" charset="0"/>
            </a:endParaRPr>
          </a:p>
        </p:txBody>
      </p:sp>
      <p:sp>
        <p:nvSpPr>
          <p:cNvPr id="512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757066" indent="-291179">
              <a:defRPr>
                <a:solidFill>
                  <a:schemeClr val="tx1"/>
                </a:solidFill>
                <a:latin typeface="Gill Sans MT" charset="0"/>
                <a:ea typeface="MS PGothic" charset="0"/>
                <a:cs typeface="MS PGothic" charset="0"/>
              </a:defRPr>
            </a:lvl2pPr>
            <a:lvl3pPr marL="1164717" indent="-232943">
              <a:defRPr>
                <a:solidFill>
                  <a:schemeClr val="tx1"/>
                </a:solidFill>
                <a:latin typeface="Gill Sans MT" charset="0"/>
                <a:ea typeface="MS PGothic" charset="0"/>
                <a:cs typeface="MS PGothic" charset="0"/>
              </a:defRPr>
            </a:lvl3pPr>
            <a:lvl4pPr marL="1630604" indent="-232943">
              <a:defRPr>
                <a:solidFill>
                  <a:schemeClr val="tx1"/>
                </a:solidFill>
                <a:latin typeface="Gill Sans MT" charset="0"/>
                <a:ea typeface="MS PGothic" charset="0"/>
                <a:cs typeface="MS PGothic" charset="0"/>
              </a:defRPr>
            </a:lvl4pPr>
            <a:lvl5pPr marL="2096491" indent="-232943">
              <a:defRPr>
                <a:solidFill>
                  <a:schemeClr val="tx1"/>
                </a:solidFill>
                <a:latin typeface="Gill Sans MT" charset="0"/>
                <a:ea typeface="MS PGothic" charset="0"/>
                <a:cs typeface="MS PGothic" charset="0"/>
              </a:defRPr>
            </a:lvl5pPr>
            <a:lvl6pPr marL="2562377" indent="-232943" eaLnBrk="0" fontAlgn="base" hangingPunct="0">
              <a:spcBef>
                <a:spcPct val="0"/>
              </a:spcBef>
              <a:spcAft>
                <a:spcPct val="0"/>
              </a:spcAft>
              <a:defRPr>
                <a:solidFill>
                  <a:schemeClr val="tx1"/>
                </a:solidFill>
                <a:latin typeface="Gill Sans MT" charset="0"/>
                <a:ea typeface="MS PGothic" charset="0"/>
                <a:cs typeface="MS PGothic" charset="0"/>
              </a:defRPr>
            </a:lvl6pPr>
            <a:lvl7pPr marL="3028264" indent="-232943" eaLnBrk="0" fontAlgn="base" hangingPunct="0">
              <a:spcBef>
                <a:spcPct val="0"/>
              </a:spcBef>
              <a:spcAft>
                <a:spcPct val="0"/>
              </a:spcAft>
              <a:defRPr>
                <a:solidFill>
                  <a:schemeClr val="tx1"/>
                </a:solidFill>
                <a:latin typeface="Gill Sans MT" charset="0"/>
                <a:ea typeface="MS PGothic" charset="0"/>
                <a:cs typeface="MS PGothic" charset="0"/>
              </a:defRPr>
            </a:lvl7pPr>
            <a:lvl8pPr marL="3494151" indent="-232943" eaLnBrk="0" fontAlgn="base" hangingPunct="0">
              <a:spcBef>
                <a:spcPct val="0"/>
              </a:spcBef>
              <a:spcAft>
                <a:spcPct val="0"/>
              </a:spcAft>
              <a:defRPr>
                <a:solidFill>
                  <a:schemeClr val="tx1"/>
                </a:solidFill>
                <a:latin typeface="Gill Sans MT" charset="0"/>
                <a:ea typeface="MS PGothic" charset="0"/>
                <a:cs typeface="MS PGothic" charset="0"/>
              </a:defRPr>
            </a:lvl8pPr>
            <a:lvl9pPr marL="3960038" indent="-232943"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CFD4591-3A19-F042-98E5-5AF892DEC2FF}" type="slidenum">
              <a:rPr lang="en-US"/>
              <a:pPr/>
              <a:t>44</a:t>
            </a:fld>
            <a:endParaRPr lang="en-US"/>
          </a:p>
        </p:txBody>
      </p:sp>
    </p:spTree>
    <p:extLst>
      <p:ext uri="{BB962C8B-B14F-4D97-AF65-F5344CB8AC3E}">
        <p14:creationId xmlns:p14="http://schemas.microsoft.com/office/powerpoint/2010/main" val="834934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656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56673F7-5972-4569-B217-226B4A669E26}" type="slidenum">
              <a:rPr lang="en-US" altLang="en-US" smtClean="0"/>
              <a:pPr/>
              <a:t>58</a:t>
            </a:fld>
            <a:endParaRPr lang="en-US" altLang="en-US"/>
          </a:p>
        </p:txBody>
      </p:sp>
    </p:spTree>
    <p:extLst>
      <p:ext uri="{BB962C8B-B14F-4D97-AF65-F5344CB8AC3E}">
        <p14:creationId xmlns:p14="http://schemas.microsoft.com/office/powerpoint/2010/main" val="19140228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A1D424DF-33F2-4A00-840B-F732B890B9EE}" type="slidenum">
              <a:rPr lang="en-US" altLang="en-US" smtClean="0"/>
              <a:pPr/>
              <a:t>59</a:t>
            </a:fld>
            <a:endParaRPr lang="en-US" altLang="en-US"/>
          </a:p>
        </p:txBody>
      </p:sp>
    </p:spTree>
    <p:extLst>
      <p:ext uri="{BB962C8B-B14F-4D97-AF65-F5344CB8AC3E}">
        <p14:creationId xmlns:p14="http://schemas.microsoft.com/office/powerpoint/2010/main" val="3554645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066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50FAEABB-8B1C-4157-AED7-701D6DE66568}" type="slidenum">
              <a:rPr lang="en-US" altLang="en-US" smtClean="0"/>
              <a:pPr/>
              <a:t>60</a:t>
            </a:fld>
            <a:endParaRPr lang="en-US" altLang="en-US"/>
          </a:p>
        </p:txBody>
      </p:sp>
    </p:spTree>
    <p:extLst>
      <p:ext uri="{BB962C8B-B14F-4D97-AF65-F5344CB8AC3E}">
        <p14:creationId xmlns:p14="http://schemas.microsoft.com/office/powerpoint/2010/main" val="3920833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757066" indent="-291179">
              <a:defRPr>
                <a:solidFill>
                  <a:schemeClr val="tx1"/>
                </a:solidFill>
                <a:latin typeface="Gill Sans MT" panose="020B0502020104020203" pitchFamily="34" charset="0"/>
                <a:ea typeface="MS PGothic" panose="020B0600070205080204" pitchFamily="34" charset="-128"/>
              </a:defRPr>
            </a:lvl2pPr>
            <a:lvl3pPr marL="1164717" indent="-232943">
              <a:defRPr>
                <a:solidFill>
                  <a:schemeClr val="tx1"/>
                </a:solidFill>
                <a:latin typeface="Gill Sans MT" panose="020B0502020104020203" pitchFamily="34" charset="0"/>
                <a:ea typeface="MS PGothic" panose="020B0600070205080204" pitchFamily="34" charset="-128"/>
              </a:defRPr>
            </a:lvl3pPr>
            <a:lvl4pPr marL="1630604" indent="-232943">
              <a:defRPr>
                <a:solidFill>
                  <a:schemeClr val="tx1"/>
                </a:solidFill>
                <a:latin typeface="Gill Sans MT" panose="020B0502020104020203" pitchFamily="34" charset="0"/>
                <a:ea typeface="MS PGothic" panose="020B0600070205080204" pitchFamily="34" charset="-128"/>
              </a:defRPr>
            </a:lvl4pPr>
            <a:lvl5pPr marL="2096491" indent="-232943">
              <a:defRPr>
                <a:solidFill>
                  <a:schemeClr val="tx1"/>
                </a:solidFill>
                <a:latin typeface="Gill Sans MT" panose="020B0502020104020203"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7F86EA2D-FCAF-45C2-A085-99C594FA4B84}" type="slidenum">
              <a:rPr lang="en-US" altLang="en-US" smtClean="0"/>
              <a:pPr/>
              <a:t>3</a:t>
            </a:fld>
            <a:endParaRPr lang="en-US" altLang="en-US"/>
          </a:p>
        </p:txBody>
      </p:sp>
    </p:spTree>
    <p:extLst>
      <p:ext uri="{BB962C8B-B14F-4D97-AF65-F5344CB8AC3E}">
        <p14:creationId xmlns:p14="http://schemas.microsoft.com/office/powerpoint/2010/main" val="679233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61</a:t>
            </a:fld>
            <a:endParaRPr lang="en-US"/>
          </a:p>
        </p:txBody>
      </p:sp>
    </p:spTree>
    <p:extLst>
      <p:ext uri="{BB962C8B-B14F-4D97-AF65-F5344CB8AC3E}">
        <p14:creationId xmlns:p14="http://schemas.microsoft.com/office/powerpoint/2010/main" val="1523455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9892FA-4558-4EDC-81DD-559A224C3788}" type="slidenum">
              <a:rPr lang="en-US" smtClean="0"/>
              <a:t>7</a:t>
            </a:fld>
            <a:endParaRPr lang="en-US" dirty="0"/>
          </a:p>
        </p:txBody>
      </p:sp>
    </p:spTree>
    <p:extLst>
      <p:ext uri="{BB962C8B-B14F-4D97-AF65-F5344CB8AC3E}">
        <p14:creationId xmlns:p14="http://schemas.microsoft.com/office/powerpoint/2010/main" val="121405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1274597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9</a:t>
            </a:fld>
            <a:endParaRPr lang="en-US"/>
          </a:p>
        </p:txBody>
      </p:sp>
    </p:spTree>
    <p:extLst>
      <p:ext uri="{BB962C8B-B14F-4D97-AF65-F5344CB8AC3E}">
        <p14:creationId xmlns:p14="http://schemas.microsoft.com/office/powerpoint/2010/main" val="1050341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1294496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Rework exercise into “Elevator Speech”</a:t>
            </a:r>
          </a:p>
        </p:txBody>
      </p:sp>
      <p:sp>
        <p:nvSpPr>
          <p:cNvPr id="4" name="Slide Number Placeholder 3"/>
          <p:cNvSpPr>
            <a:spLocks noGrp="1"/>
          </p:cNvSpPr>
          <p:nvPr>
            <p:ph type="sldNum" sz="quarter" idx="10"/>
          </p:nvPr>
        </p:nvSpPr>
        <p:spPr/>
        <p:txBody>
          <a:bodyPr/>
          <a:lstStyle/>
          <a:p>
            <a:fld id="{73DCD8E5-1637-45E6-86EB-5DA1C8051DF8}" type="slidenum">
              <a:rPr lang="en-US" smtClean="0"/>
              <a:t>15</a:t>
            </a:fld>
            <a:endParaRPr lang="en-US"/>
          </a:p>
        </p:txBody>
      </p:sp>
    </p:spTree>
    <p:extLst>
      <p:ext uri="{BB962C8B-B14F-4D97-AF65-F5344CB8AC3E}">
        <p14:creationId xmlns:p14="http://schemas.microsoft.com/office/powerpoint/2010/main" val="2667121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1652419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Lots of templates and procedures have been developed to do a SWOT analysis.</a:t>
            </a:r>
            <a:r>
              <a:rPr lang="en-US" baseline="0" dirty="0"/>
              <a:t> Whether or not you use a formal procedure, you will likely do at least an informal SWOT </a:t>
            </a:r>
            <a:r>
              <a:rPr lang="en-US" dirty="0"/>
              <a:t>– the key</a:t>
            </a:r>
            <a:r>
              <a:rPr lang="en-US" baseline="0" dirty="0"/>
              <a:t> is to clearly identify SWOT elements so you can leverage the positives about your research </a:t>
            </a:r>
            <a:r>
              <a:rPr lang="en-US" baseline="0" dirty="0" err="1"/>
              <a:t>situtation</a:t>
            </a:r>
            <a:r>
              <a:rPr lang="en-US" baseline="0" dirty="0"/>
              <a:t> and mitigate the negatives</a:t>
            </a:r>
            <a:r>
              <a:rPr lang="en-US" dirty="0"/>
              <a:t> </a:t>
            </a: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470817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7240" y="1272011"/>
            <a:ext cx="880872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295400" y="4082310"/>
            <a:ext cx="77724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2777A3-59FC-4F75-ACB5-4F841C86488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777164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45A025-BE5F-4F0D-ACF2-FB9242084E0D}"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001363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16166" y="413808"/>
            <a:ext cx="2234565"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12471" y="413808"/>
            <a:ext cx="6574155"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F05C38-FE9F-4461-BDBC-60EB5E392A1E}"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764288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8160" y="0"/>
            <a:ext cx="9326880" cy="1295400"/>
          </a:xfrm>
        </p:spPr>
        <p:txBody>
          <a:bodyPr>
            <a:normAutofit/>
          </a:bodyPr>
          <a:lstStyle>
            <a:lvl1pPr>
              <a:defRPr sz="3627"/>
            </a:lvl1pPr>
          </a:lstStyle>
          <a:p>
            <a:r>
              <a:rPr lang="en-US" dirty="0"/>
              <a:t>Click to edit Master title style</a:t>
            </a:r>
          </a:p>
        </p:txBody>
      </p:sp>
      <p:sp>
        <p:nvSpPr>
          <p:cNvPr id="3" name="Date Placeholder 2"/>
          <p:cNvSpPr>
            <a:spLocks noGrp="1"/>
          </p:cNvSpPr>
          <p:nvPr>
            <p:ph type="dt" sz="half" idx="10"/>
          </p:nvPr>
        </p:nvSpPr>
        <p:spPr/>
        <p:txBody>
          <a:bodyPr/>
          <a:lstStyle/>
          <a:p>
            <a:fld id="{EBF7F98A-5CDE-43E2-8474-0CE0C48249A4}" type="datetime1">
              <a:rPr lang="en-US" smtClean="0"/>
              <a:t>4/26/2022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C389F4-1775-402D-A981-927F2A194217}" type="slidenum">
              <a:rPr lang="en-US" smtClean="0"/>
              <a:t>‹#›</a:t>
            </a:fld>
            <a:endParaRPr lang="en-US" dirty="0"/>
          </a:p>
        </p:txBody>
      </p:sp>
      <p:sp>
        <p:nvSpPr>
          <p:cNvPr id="8" name="Content Placeholder 2"/>
          <p:cNvSpPr>
            <a:spLocks noGrp="1"/>
          </p:cNvSpPr>
          <p:nvPr>
            <p:ph idx="1"/>
          </p:nvPr>
        </p:nvSpPr>
        <p:spPr>
          <a:xfrm>
            <a:off x="518160" y="1813560"/>
            <a:ext cx="9326880" cy="51294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17523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1E73D3-279A-4BFC-83D0-1A9787C61081}"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525458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7073" y="1937705"/>
            <a:ext cx="893826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707073" y="5201393"/>
            <a:ext cx="8938260" cy="1700212"/>
          </a:xfrm>
        </p:spPr>
        <p:txBody>
          <a:bodyPr/>
          <a:lstStyle>
            <a:lvl1pPr marL="0" indent="0">
              <a:buNone/>
              <a:defRPr sz="2720">
                <a:solidFill>
                  <a:schemeClr val="tx1"/>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353F4A-9E99-4F1C-9E8C-4883270086FB}" type="datetime1">
              <a:rPr lang="en-US" smtClean="0"/>
              <a:t>4/26/2022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628722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124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246370" y="2069042"/>
            <a:ext cx="440436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B276229-B95D-4276-BFC4-FEF4E7EDDD5F}"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08951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3820" y="413810"/>
            <a:ext cx="893826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713821" y="1905318"/>
            <a:ext cx="4384119"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4" name="Content Placeholder 3"/>
          <p:cNvSpPr>
            <a:spLocks noGrp="1"/>
          </p:cNvSpPr>
          <p:nvPr>
            <p:ph sz="half" idx="2"/>
          </p:nvPr>
        </p:nvSpPr>
        <p:spPr>
          <a:xfrm>
            <a:off x="713821" y="2839085"/>
            <a:ext cx="4384119"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246370" y="1905318"/>
            <a:ext cx="4405710"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
        <p:nvSpPr>
          <p:cNvPr id="6" name="Content Placeholder 5"/>
          <p:cNvSpPr>
            <a:spLocks noGrp="1"/>
          </p:cNvSpPr>
          <p:nvPr>
            <p:ph sz="quarter" idx="4"/>
          </p:nvPr>
        </p:nvSpPr>
        <p:spPr>
          <a:xfrm>
            <a:off x="5246370" y="2839085"/>
            <a:ext cx="440571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7CDB4A-99B2-4FCD-9440-B215184DD4E4}" type="datetime1">
              <a:rPr lang="en-US" smtClean="0"/>
              <a:t>4/26/2022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363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28E364-5821-428C-A4B0-35B69BCF76EC}" type="datetime1">
              <a:rPr lang="en-US" smtClean="0"/>
              <a:t>4/26/2022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3729716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E9984-02AE-474D-9D76-0F69C60F5E58}" type="datetime1">
              <a:rPr lang="en-US" smtClean="0"/>
              <a:t>4/26/2022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4413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4405710" y="1119083"/>
            <a:ext cx="524637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105C3C73-1971-421B-B61E-9BF7047DAC0E}"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2595179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820" y="518160"/>
            <a:ext cx="3342402"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4405710" y="1119083"/>
            <a:ext cx="5246370"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a:t>Click icon to add picture</a:t>
            </a:r>
            <a:endParaRPr lang="en-US" dirty="0"/>
          </a:p>
        </p:txBody>
      </p:sp>
      <p:sp>
        <p:nvSpPr>
          <p:cNvPr id="4" name="Text Placeholder 3"/>
          <p:cNvSpPr>
            <a:spLocks noGrp="1"/>
          </p:cNvSpPr>
          <p:nvPr>
            <p:ph type="body" sz="half" idx="2"/>
          </p:nvPr>
        </p:nvSpPr>
        <p:spPr>
          <a:xfrm>
            <a:off x="713820" y="2331720"/>
            <a:ext cx="3342402"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Edit Master text styles</a:t>
            </a:r>
          </a:p>
        </p:txBody>
      </p:sp>
      <p:sp>
        <p:nvSpPr>
          <p:cNvPr id="5" name="Date Placeholder 4"/>
          <p:cNvSpPr>
            <a:spLocks noGrp="1"/>
          </p:cNvSpPr>
          <p:nvPr>
            <p:ph type="dt" sz="half" idx="10"/>
          </p:nvPr>
        </p:nvSpPr>
        <p:spPr/>
        <p:txBody>
          <a:bodyPr/>
          <a:lstStyle/>
          <a:p>
            <a:fld id="{EB39B68F-A479-44B4-BB73-BEDA5EC8BEFA}" type="datetime1">
              <a:rPr lang="en-US" smtClean="0"/>
              <a:t>4/26/2022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FB650-4324-4877-BB95-5089C932EEA7}" type="slidenum">
              <a:rPr lang="en-US" smtClean="0"/>
              <a:t>‹#›</a:t>
            </a:fld>
            <a:endParaRPr lang="en-US"/>
          </a:p>
        </p:txBody>
      </p:sp>
    </p:spTree>
    <p:extLst>
      <p:ext uri="{BB962C8B-B14F-4D97-AF65-F5344CB8AC3E}">
        <p14:creationId xmlns:p14="http://schemas.microsoft.com/office/powerpoint/2010/main" val="113239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2470" y="413810"/>
            <a:ext cx="893826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12470" y="2069042"/>
            <a:ext cx="893826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12470" y="7203865"/>
            <a:ext cx="2331720" cy="413808"/>
          </a:xfrm>
          <a:prstGeom prst="rect">
            <a:avLst/>
          </a:prstGeom>
        </p:spPr>
        <p:txBody>
          <a:bodyPr vert="horz" lIns="91440" tIns="45720" rIns="91440" bIns="45720" rtlCol="0" anchor="ctr"/>
          <a:lstStyle>
            <a:lvl1pPr algn="l">
              <a:defRPr sz="1360">
                <a:solidFill>
                  <a:schemeClr val="tx1">
                    <a:tint val="75000"/>
                  </a:schemeClr>
                </a:solidFill>
              </a:defRPr>
            </a:lvl1pPr>
          </a:lstStyle>
          <a:p>
            <a:fld id="{078079C5-1224-494A-8241-4BD953D2679B}" type="datetime1">
              <a:rPr lang="en-US" smtClean="0"/>
              <a:t>4/26/2022</a:t>
            </a:fld>
            <a:endParaRPr lang="en-US"/>
          </a:p>
        </p:txBody>
      </p:sp>
      <p:sp>
        <p:nvSpPr>
          <p:cNvPr id="5" name="Footer Placeholder 4"/>
          <p:cNvSpPr>
            <a:spLocks noGrp="1"/>
          </p:cNvSpPr>
          <p:nvPr>
            <p:ph type="ftr" sz="quarter" idx="3"/>
          </p:nvPr>
        </p:nvSpPr>
        <p:spPr>
          <a:xfrm>
            <a:off x="3432810" y="7203865"/>
            <a:ext cx="349758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319010" y="7203865"/>
            <a:ext cx="233172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BC8FB650-4324-4877-BB95-5089C932EEA7}" type="slidenum">
              <a:rPr lang="en-US" smtClean="0"/>
              <a:t>‹#›</a:t>
            </a:fld>
            <a:endParaRPr lang="en-US"/>
          </a:p>
        </p:txBody>
      </p:sp>
    </p:spTree>
    <p:extLst>
      <p:ext uri="{BB962C8B-B14F-4D97-AF65-F5344CB8AC3E}">
        <p14:creationId xmlns:p14="http://schemas.microsoft.com/office/powerpoint/2010/main" val="34030150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dt="0"/>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hyperlink" Target="http://researchdevelopment.byu.edu/resources/proposal" TargetMode="Externa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23.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0.emf"/><Relationship Id="rId5" Type="http://schemas.openxmlformats.org/officeDocument/2006/relationships/oleObject" Target="../embeddings/oleObject2.bin"/><Relationship Id="rId4" Type="http://schemas.openxmlformats.org/officeDocument/2006/relationships/image" Target="../media/image19.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WMoGdIFgy5o" TargetMode="External"/><Relationship Id="rId2" Type="http://schemas.openxmlformats.org/officeDocument/2006/relationships/hyperlink" Target="https://www.youtube.com/watch?v=fBDxI6l4dOA&amp;feature=youtu.b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hyperlink" Target="http://humanitiescenter.byu.edu/research/workshops/" TargetMode="External"/><Relationship Id="rId2" Type="http://schemas.openxmlformats.org/officeDocument/2006/relationships/hyperlink" Target="http://humanitiescenter.byu.edu/services/external-grants/" TargetMode="Externa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6780" y="1358811"/>
            <a:ext cx="8549640" cy="2626360"/>
          </a:xfrm>
        </p:spPr>
        <p:txBody>
          <a:bodyPr>
            <a:normAutofit/>
          </a:bodyPr>
          <a:lstStyle/>
          <a:p>
            <a:r>
              <a:rPr lang="en-US" sz="5280" dirty="0"/>
              <a:t>Grant Proposal Development Workshop Day 1</a:t>
            </a:r>
          </a:p>
        </p:txBody>
      </p:sp>
      <p:sp>
        <p:nvSpPr>
          <p:cNvPr id="3" name="Subtitle 2"/>
          <p:cNvSpPr>
            <a:spLocks noGrp="1"/>
          </p:cNvSpPr>
          <p:nvPr>
            <p:ph type="subTitle" idx="1"/>
          </p:nvPr>
        </p:nvSpPr>
        <p:spPr>
          <a:xfrm>
            <a:off x="1288306" y="4267308"/>
            <a:ext cx="7543800" cy="1821338"/>
          </a:xfrm>
        </p:spPr>
        <p:txBody>
          <a:bodyPr>
            <a:normAutofit/>
          </a:bodyPr>
          <a:lstStyle/>
          <a:p>
            <a:r>
              <a:rPr lang="en-US" dirty="0"/>
              <a:t>December 19,  2017</a:t>
            </a:r>
          </a:p>
        </p:txBody>
      </p:sp>
    </p:spTree>
    <p:extLst>
      <p:ext uri="{BB962C8B-B14F-4D97-AF65-F5344CB8AC3E}">
        <p14:creationId xmlns:p14="http://schemas.microsoft.com/office/powerpoint/2010/main" val="210250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045" y="0"/>
            <a:ext cx="7894682" cy="1295400"/>
          </a:xfrm>
        </p:spPr>
        <p:txBody>
          <a:bodyPr>
            <a:normAutofit/>
          </a:bodyPr>
          <a:lstStyle/>
          <a:p>
            <a:pPr>
              <a:lnSpc>
                <a:spcPts val="3173"/>
              </a:lnSpc>
            </a:pPr>
            <a:r>
              <a:rPr lang="en-US" sz="4000" dirty="0"/>
              <a:t>Facilitate Interdisciplinary Teaming </a:t>
            </a:r>
          </a:p>
        </p:txBody>
      </p:sp>
      <p:sp>
        <p:nvSpPr>
          <p:cNvPr id="3" name="Slide Number Placeholder 2"/>
          <p:cNvSpPr>
            <a:spLocks noGrp="1"/>
          </p:cNvSpPr>
          <p:nvPr>
            <p:ph type="sldNum" sz="quarter" idx="12"/>
          </p:nvPr>
        </p:nvSpPr>
        <p:spPr/>
        <p:txBody>
          <a:bodyPr/>
          <a:lstStyle/>
          <a:p>
            <a:fld id="{8EC389F4-1775-402D-A981-927F2A194217}" type="slidenum">
              <a:rPr lang="en-US" smtClean="0"/>
              <a:t>10</a:t>
            </a:fld>
            <a:endParaRPr lang="en-US" dirty="0"/>
          </a:p>
        </p:txBody>
      </p:sp>
      <p:sp>
        <p:nvSpPr>
          <p:cNvPr id="5" name="Content Placeholder 2"/>
          <p:cNvSpPr>
            <a:spLocks noGrp="1"/>
          </p:cNvSpPr>
          <p:nvPr>
            <p:ph idx="1"/>
          </p:nvPr>
        </p:nvSpPr>
        <p:spPr>
          <a:xfrm>
            <a:off x="12114" y="1572802"/>
            <a:ext cx="5527040" cy="6390641"/>
          </a:xfrm>
        </p:spPr>
        <p:txBody>
          <a:bodyPr>
            <a:normAutofit fontScale="92500" lnSpcReduction="10000"/>
          </a:bodyPr>
          <a:lstStyle/>
          <a:p>
            <a:pPr lvl="1">
              <a:buFont typeface="Arial" panose="020B0604020202020204" pitchFamily="34" charset="0"/>
              <a:buChar char="•"/>
            </a:pPr>
            <a:r>
              <a:rPr lang="en-US" dirty="0"/>
              <a:t>Focus on “Grand Challenges” described by NSF, NIH, NASA, other federal agencies</a:t>
            </a:r>
            <a:br>
              <a:rPr lang="en-US" dirty="0"/>
            </a:br>
            <a:endParaRPr lang="en-US" dirty="0"/>
          </a:p>
          <a:p>
            <a:pPr lvl="1">
              <a:buFont typeface="Arial" panose="020B0604020202020204" pitchFamily="34" charset="0"/>
              <a:buChar char="•"/>
            </a:pPr>
            <a:r>
              <a:rPr lang="en-US" dirty="0"/>
              <a:t>Current IDR Teams</a:t>
            </a:r>
          </a:p>
          <a:p>
            <a:pPr lvl="2">
              <a:buFont typeface="Courier New" panose="02070309020205020404" pitchFamily="49" charset="0"/>
              <a:buChar char="o"/>
            </a:pPr>
            <a:r>
              <a:rPr lang="en-US" dirty="0"/>
              <a:t>Arctic Research (impacted by oil prices)</a:t>
            </a:r>
          </a:p>
          <a:p>
            <a:pPr lvl="2">
              <a:buFont typeface="Courier New" panose="02070309020205020404" pitchFamily="49" charset="0"/>
              <a:buChar char="o"/>
            </a:pPr>
            <a:r>
              <a:rPr lang="en-US" dirty="0"/>
              <a:t>Brain group</a:t>
            </a:r>
          </a:p>
          <a:p>
            <a:pPr lvl="2">
              <a:buFont typeface="Courier New" panose="02070309020205020404" pitchFamily="49" charset="0"/>
              <a:buChar char="o"/>
            </a:pPr>
            <a:r>
              <a:rPr lang="en-US" dirty="0"/>
              <a:t>Food, Energy, Water (NSF INFEWs and other opportunities)</a:t>
            </a:r>
          </a:p>
          <a:p>
            <a:pPr lvl="2">
              <a:buFont typeface="Courier New" panose="02070309020205020404" pitchFamily="49" charset="0"/>
              <a:buChar char="o"/>
            </a:pPr>
            <a:r>
              <a:rPr lang="en-US" dirty="0"/>
              <a:t>Smart Cane for the Blind</a:t>
            </a:r>
          </a:p>
          <a:p>
            <a:pPr lvl="2">
              <a:buFont typeface="Courier New" panose="02070309020205020404" pitchFamily="49" charset="0"/>
              <a:buChar char="o"/>
            </a:pPr>
            <a:r>
              <a:rPr lang="en-US" dirty="0"/>
              <a:t>Data</a:t>
            </a:r>
          </a:p>
          <a:p>
            <a:pPr lvl="2">
              <a:buFont typeface="Courier New" panose="02070309020205020404" pitchFamily="49" charset="0"/>
              <a:buChar char="o"/>
            </a:pPr>
            <a:r>
              <a:rPr lang="en-US" dirty="0"/>
              <a:t>Diabetes</a:t>
            </a:r>
          </a:p>
          <a:p>
            <a:pPr marL="1036290" lvl="2" indent="0">
              <a:buNone/>
            </a:pPr>
            <a:endParaRPr lang="en-US" dirty="0"/>
          </a:p>
          <a:p>
            <a:pPr lvl="1">
              <a:buFont typeface="Arial" panose="020B0604020202020204" pitchFamily="34" charset="0"/>
              <a:buChar char="•"/>
            </a:pPr>
            <a:r>
              <a:rPr lang="en-US" dirty="0"/>
              <a:t>IDR Teams in work</a:t>
            </a:r>
          </a:p>
          <a:p>
            <a:pPr lvl="2">
              <a:buFont typeface="Courier New" panose="02070309020205020404" pitchFamily="49" charset="0"/>
              <a:buChar char="o"/>
            </a:pPr>
            <a:r>
              <a:rPr lang="en-US" dirty="0"/>
              <a:t>Nutrition in public schools</a:t>
            </a:r>
          </a:p>
          <a:p>
            <a:pPr lvl="2">
              <a:buFont typeface="Courier New" panose="02070309020205020404" pitchFamily="49" charset="0"/>
              <a:buChar char="o"/>
            </a:pPr>
            <a:r>
              <a:rPr lang="en-US" dirty="0"/>
              <a:t>Anything you may want to form a group about</a:t>
            </a:r>
          </a:p>
        </p:txBody>
      </p:sp>
      <p:sp>
        <p:nvSpPr>
          <p:cNvPr id="4" name="TextBox 3"/>
          <p:cNvSpPr txBox="1"/>
          <p:nvPr/>
        </p:nvSpPr>
        <p:spPr>
          <a:xfrm>
            <a:off x="5700109" y="5137723"/>
            <a:ext cx="4438026" cy="2289858"/>
          </a:xfrm>
          <a:prstGeom prst="rect">
            <a:avLst/>
          </a:prstGeom>
          <a:noFill/>
        </p:spPr>
        <p:txBody>
          <a:bodyPr wrap="square" rtlCol="0">
            <a:spAutoFit/>
          </a:bodyPr>
          <a:lstStyle/>
          <a:p>
            <a:r>
              <a:rPr lang="en-US" sz="2040" i="1" dirty="0"/>
              <a:t>Designated Area for IDR Teams</a:t>
            </a:r>
          </a:p>
          <a:p>
            <a:pPr marL="323840" indent="-323840">
              <a:buFont typeface="Arial" panose="020B0604020202020204" pitchFamily="34" charset="0"/>
              <a:buChar char="•"/>
            </a:pPr>
            <a:r>
              <a:rPr lang="en-US" sz="2040" i="1" dirty="0"/>
              <a:t>Reconfigurable </a:t>
            </a:r>
          </a:p>
          <a:p>
            <a:pPr marL="323840" indent="-323840">
              <a:buFont typeface="Arial" panose="020B0604020202020204" pitchFamily="34" charset="0"/>
              <a:buChar char="•"/>
            </a:pPr>
            <a:r>
              <a:rPr lang="en-US" sz="2040" i="1" dirty="0"/>
              <a:t>Large display screen with HDMI, Chromecast</a:t>
            </a:r>
          </a:p>
          <a:p>
            <a:pPr marL="323840" indent="-323840">
              <a:buFont typeface="Arial" panose="020B0604020202020204" pitchFamily="34" charset="0"/>
              <a:buChar char="•"/>
            </a:pPr>
            <a:r>
              <a:rPr lang="en-US" sz="2040" i="1" dirty="0"/>
              <a:t>Speaker phone</a:t>
            </a:r>
          </a:p>
          <a:p>
            <a:pPr marL="323840" indent="-323840">
              <a:buFont typeface="Arial" panose="020B0604020202020204" pitchFamily="34" charset="0"/>
              <a:buChar char="•"/>
            </a:pPr>
            <a:r>
              <a:rPr lang="en-US" sz="2040" i="1" dirty="0"/>
              <a:t>Whiteboards</a:t>
            </a:r>
          </a:p>
          <a:p>
            <a:pPr marL="323840" indent="-323840">
              <a:buFont typeface="Arial" panose="020B0604020202020204" pitchFamily="34" charset="0"/>
              <a:buChar char="•"/>
            </a:pPr>
            <a:r>
              <a:rPr lang="en-US" sz="2040" i="1" dirty="0"/>
              <a:t>Storage cabinets</a:t>
            </a:r>
          </a:p>
        </p:txBody>
      </p:sp>
      <p:pic>
        <p:nvPicPr>
          <p:cNvPr id="6" name="Picture 5" descr="Screen Shot 2016-08-24 at 11.01.5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9154" y="1788720"/>
            <a:ext cx="4442195" cy="2886933"/>
          </a:xfrm>
          <a:prstGeom prst="rect">
            <a:avLst/>
          </a:prstGeom>
        </p:spPr>
      </p:pic>
    </p:spTree>
    <p:extLst>
      <p:ext uri="{BB962C8B-B14F-4D97-AF65-F5344CB8AC3E}">
        <p14:creationId xmlns:p14="http://schemas.microsoft.com/office/powerpoint/2010/main" val="715635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EC389F4-1775-402D-A981-927F2A194217}" type="slidenum">
              <a:rPr lang="en-US" smtClean="0"/>
              <a:t>11</a:t>
            </a:fld>
            <a:endParaRPr lang="en-US" dirty="0"/>
          </a:p>
        </p:txBody>
      </p:sp>
      <p:pic>
        <p:nvPicPr>
          <p:cNvPr id="6" name="Picture 5"/>
          <p:cNvPicPr>
            <a:picLocks noChangeAspect="1"/>
          </p:cNvPicPr>
          <p:nvPr/>
        </p:nvPicPr>
        <p:blipFill rotWithShape="1">
          <a:blip r:embed="rId2"/>
          <a:srcRect l="30000" t="15207" r="29649" b="29220"/>
          <a:stretch/>
        </p:blipFill>
        <p:spPr>
          <a:xfrm>
            <a:off x="590487" y="391871"/>
            <a:ext cx="9060243" cy="7018898"/>
          </a:xfrm>
          <a:prstGeom prst="rect">
            <a:avLst/>
          </a:prstGeom>
        </p:spPr>
      </p:pic>
    </p:spTree>
    <p:extLst>
      <p:ext uri="{BB962C8B-B14F-4D97-AF65-F5344CB8AC3E}">
        <p14:creationId xmlns:p14="http://schemas.microsoft.com/office/powerpoint/2010/main" val="1776433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2545080"/>
            <a:ext cx="8801100" cy="1617028"/>
          </a:xfrm>
        </p:spPr>
        <p:txBody>
          <a:bodyPr>
            <a:normAutofit/>
          </a:bodyPr>
          <a:lstStyle/>
          <a:p>
            <a:pPr algn="l"/>
            <a:r>
              <a:rPr lang="en-US" sz="4840" dirty="0"/>
              <a:t>Develop a Fundable Idea</a:t>
            </a:r>
          </a:p>
        </p:txBody>
      </p:sp>
    </p:spTree>
    <p:extLst>
      <p:ext uri="{BB962C8B-B14F-4D97-AF65-F5344CB8AC3E}">
        <p14:creationId xmlns:p14="http://schemas.microsoft.com/office/powerpoint/2010/main" val="1967144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811" y="114302"/>
            <a:ext cx="8675370" cy="1458119"/>
          </a:xfrm>
        </p:spPr>
        <p:txBody>
          <a:bodyPr>
            <a:normAutofit/>
          </a:bodyPr>
          <a:lstStyle/>
          <a:p>
            <a:r>
              <a:rPr lang="en-US" sz="3960" dirty="0"/>
              <a:t>Ideas for Developing and Optimizing Your Research Proposal</a:t>
            </a:r>
          </a:p>
        </p:txBody>
      </p:sp>
      <p:sp>
        <p:nvSpPr>
          <p:cNvPr id="7" name="Content Placeholder 6"/>
          <p:cNvSpPr>
            <a:spLocks noGrp="1"/>
          </p:cNvSpPr>
          <p:nvPr>
            <p:ph idx="1"/>
          </p:nvPr>
        </p:nvSpPr>
        <p:spPr>
          <a:xfrm>
            <a:off x="439781" y="1353345"/>
            <a:ext cx="9510801" cy="5471278"/>
          </a:xfrm>
        </p:spPr>
        <p:txBody>
          <a:bodyPr>
            <a:noAutofit/>
          </a:bodyPr>
          <a:lstStyle/>
          <a:p>
            <a:pPr lvl="0"/>
            <a:r>
              <a:rPr lang="en-US" sz="1980" dirty="0"/>
              <a:t>Identify a relatively </a:t>
            </a:r>
            <a:r>
              <a:rPr lang="en-US" sz="1980" b="1" dirty="0"/>
              <a:t>under-explored niche </a:t>
            </a:r>
            <a:r>
              <a:rPr lang="en-US" sz="1980" dirty="0"/>
              <a:t>within the area of your broad research interest</a:t>
            </a:r>
          </a:p>
          <a:p>
            <a:pPr lvl="1">
              <a:buFont typeface="Courier New" panose="02070309020205020404" pitchFamily="49" charset="0"/>
              <a:buChar char="o"/>
            </a:pPr>
            <a:r>
              <a:rPr lang="en-US" sz="1760" dirty="0"/>
              <a:t>Identify your long-term goal within the niche area</a:t>
            </a:r>
          </a:p>
          <a:p>
            <a:pPr lvl="0"/>
            <a:r>
              <a:rPr lang="en-US" sz="1980" dirty="0"/>
              <a:t>Search and critically analyze the </a:t>
            </a:r>
            <a:r>
              <a:rPr lang="en-US" sz="1980" b="1" dirty="0"/>
              <a:t>literature</a:t>
            </a:r>
            <a:r>
              <a:rPr lang="en-US" sz="1980" dirty="0"/>
              <a:t> that is pertinent to your research.  Where are the knowledge gaps in your research or others?</a:t>
            </a:r>
          </a:p>
          <a:p>
            <a:pPr lvl="0"/>
            <a:r>
              <a:rPr lang="en-US" sz="1980" dirty="0"/>
              <a:t>From the literature, develop a </a:t>
            </a:r>
            <a:r>
              <a:rPr lang="en-US" sz="1980" b="1" dirty="0"/>
              <a:t>list of key words </a:t>
            </a:r>
            <a:r>
              <a:rPr lang="en-US" sz="1980" dirty="0"/>
              <a:t>that are pertinent to the area and the </a:t>
            </a:r>
            <a:r>
              <a:rPr lang="en-US" sz="1980" b="1" dirty="0"/>
              <a:t>names of the investigators </a:t>
            </a:r>
            <a:r>
              <a:rPr lang="en-US" sz="1980" dirty="0"/>
              <a:t>who have been active in the area during the last ten years</a:t>
            </a:r>
          </a:p>
          <a:p>
            <a:pPr lvl="0"/>
            <a:r>
              <a:rPr lang="en-US" sz="1980" dirty="0"/>
              <a:t>Assess </a:t>
            </a:r>
            <a:r>
              <a:rPr lang="en-US" sz="1980" b="1" dirty="0"/>
              <a:t>your own ability </a:t>
            </a:r>
            <a:r>
              <a:rPr lang="en-US" sz="1980" dirty="0"/>
              <a:t>to pursue the idea, including relevant expertise and resources </a:t>
            </a:r>
          </a:p>
          <a:p>
            <a:pPr lvl="0"/>
            <a:r>
              <a:rPr lang="en-US" sz="1980" dirty="0"/>
              <a:t>Who’s doing what in this field? Use </a:t>
            </a:r>
            <a:r>
              <a:rPr lang="en-US" sz="1980" b="1" dirty="0"/>
              <a:t>information from funded grants </a:t>
            </a:r>
            <a:r>
              <a:rPr lang="en-US" sz="1980" dirty="0"/>
              <a:t>to clearly identify the knowledge gap to improve your idea and research design </a:t>
            </a:r>
          </a:p>
          <a:p>
            <a:pPr lvl="0"/>
            <a:r>
              <a:rPr lang="en-US" sz="1980" dirty="0"/>
              <a:t>Determine which </a:t>
            </a:r>
            <a:r>
              <a:rPr lang="en-US" sz="1980" b="1" dirty="0"/>
              <a:t>granting agencies </a:t>
            </a:r>
            <a:r>
              <a:rPr lang="en-US" sz="1980" dirty="0"/>
              <a:t>are most appropriate to your idea, i.e., ones whose mission will be advanced by funding your idea (tie to </a:t>
            </a:r>
            <a:r>
              <a:rPr lang="en-US" sz="1980" b="1" dirty="0"/>
              <a:t>their</a:t>
            </a:r>
            <a:r>
              <a:rPr lang="en-US" sz="1980" dirty="0"/>
              <a:t> funding priorities)</a:t>
            </a:r>
          </a:p>
          <a:p>
            <a:pPr lvl="0"/>
            <a:r>
              <a:rPr lang="en-US" sz="1980" dirty="0"/>
              <a:t>Seek </a:t>
            </a:r>
            <a:r>
              <a:rPr lang="en-US" sz="1980" b="1" dirty="0"/>
              <a:t>constructive criticism </a:t>
            </a:r>
            <a:r>
              <a:rPr lang="en-US" sz="1980" dirty="0"/>
              <a:t>of your idea from knowledgeable colleagues and the funder’s program officer </a:t>
            </a:r>
          </a:p>
        </p:txBody>
      </p:sp>
      <p:sp>
        <p:nvSpPr>
          <p:cNvPr id="5" name="Slide Number Placeholder 4"/>
          <p:cNvSpPr>
            <a:spLocks noGrp="1"/>
          </p:cNvSpPr>
          <p:nvPr>
            <p:ph type="sldNum" sz="quarter" idx="12"/>
          </p:nvPr>
        </p:nvSpPr>
        <p:spPr/>
        <p:txBody>
          <a:bodyPr/>
          <a:lstStyle/>
          <a:p>
            <a:fld id="{BC8FB650-4324-4877-BB95-5089C932EEA7}" type="slidenum">
              <a:rPr lang="en-US" smtClean="0"/>
              <a:t>13</a:t>
            </a:fld>
            <a:endParaRPr lang="en-US"/>
          </a:p>
        </p:txBody>
      </p:sp>
      <p:pic>
        <p:nvPicPr>
          <p:cNvPr id="3" name="Picture 2" descr="sdsujms408sp2011gp14 - hom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98081" y="5943284"/>
            <a:ext cx="2397125" cy="1534160"/>
          </a:xfrm>
          <a:prstGeom prst="rect">
            <a:avLst/>
          </a:prstGeom>
        </p:spPr>
      </p:pic>
      <p:pic>
        <p:nvPicPr>
          <p:cNvPr id="6" name="Picture 5" descr="sdsujms408sp2011gp17 - &lt;strong&gt;Knowledge Gap&lt;/strong&gt; Theor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4876" y="5928504"/>
            <a:ext cx="2260600" cy="1534160"/>
          </a:xfrm>
          <a:prstGeom prst="rect">
            <a:avLst/>
          </a:prstGeom>
        </p:spPr>
      </p:pic>
    </p:spTree>
    <p:extLst>
      <p:ext uri="{BB962C8B-B14F-4D97-AF65-F5344CB8AC3E}">
        <p14:creationId xmlns:p14="http://schemas.microsoft.com/office/powerpoint/2010/main" val="35777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14</a:t>
            </a:fld>
            <a:endParaRPr lang="en-US"/>
          </a:p>
        </p:txBody>
      </p:sp>
      <p:sp>
        <p:nvSpPr>
          <p:cNvPr id="3" name="Rectangle 2"/>
          <p:cNvSpPr/>
          <p:nvPr/>
        </p:nvSpPr>
        <p:spPr>
          <a:xfrm>
            <a:off x="1914525" y="463558"/>
            <a:ext cx="6638925" cy="6740307"/>
          </a:xfrm>
          <a:prstGeom prst="rect">
            <a:avLst/>
          </a:prstGeom>
        </p:spPr>
        <p:txBody>
          <a:bodyPr wrap="square">
            <a:spAutoFit/>
          </a:bodyPr>
          <a:lstStyle/>
          <a:p>
            <a:pPr algn="ctr"/>
            <a:r>
              <a:rPr lang="en-US" sz="2400" b="1" dirty="0">
                <a:latin typeface="+mj-lt"/>
              </a:rPr>
              <a:t>Questions to Jump Start Your Proposal</a:t>
            </a:r>
          </a:p>
          <a:p>
            <a:r>
              <a:rPr lang="en-US" sz="2400" dirty="0">
                <a:latin typeface="+mj-lt"/>
              </a:rPr>
              <a:t> </a:t>
            </a:r>
          </a:p>
          <a:p>
            <a:r>
              <a:rPr lang="en-US" sz="2400" dirty="0">
                <a:latin typeface="+mj-lt"/>
              </a:rPr>
              <a:t>The following questions are a good starting point for any grant proposal.  You need a brief, convincing answer to each of them as a way of testing your readiness to start writing.  </a:t>
            </a:r>
          </a:p>
          <a:p>
            <a:endParaRPr lang="en-US" sz="2400" dirty="0">
              <a:latin typeface="+mj-lt"/>
            </a:endParaRPr>
          </a:p>
          <a:p>
            <a:r>
              <a:rPr lang="en-US" sz="2400" dirty="0">
                <a:latin typeface="+mj-lt"/>
              </a:rPr>
              <a:t>1.	What is the problem (or need) and why is it important?</a:t>
            </a:r>
          </a:p>
          <a:p>
            <a:r>
              <a:rPr lang="en-US" sz="2400" dirty="0">
                <a:latin typeface="+mj-lt"/>
              </a:rPr>
              <a:t>	</a:t>
            </a:r>
          </a:p>
          <a:p>
            <a:r>
              <a:rPr lang="en-US" sz="2400" dirty="0">
                <a:latin typeface="+mj-lt"/>
              </a:rPr>
              <a:t>2.	How is existing knowledge or practice inadequate?</a:t>
            </a:r>
          </a:p>
          <a:p>
            <a:endParaRPr lang="en-US" sz="2400" dirty="0">
              <a:latin typeface="+mj-lt"/>
            </a:endParaRPr>
          </a:p>
          <a:p>
            <a:r>
              <a:rPr lang="en-US" sz="2400" dirty="0">
                <a:latin typeface="+mj-lt"/>
              </a:rPr>
              <a:t>3.	Why is your solution/response better?  How is it new, unique, different?</a:t>
            </a:r>
          </a:p>
          <a:p>
            <a:endParaRPr lang="en-US" sz="2400" dirty="0">
              <a:latin typeface="+mj-lt"/>
            </a:endParaRPr>
          </a:p>
          <a:p>
            <a:r>
              <a:rPr lang="en-US" sz="2400" dirty="0">
                <a:latin typeface="+mj-lt"/>
              </a:rPr>
              <a:t>4.	Who will benefit from it and how will it advance your field?</a:t>
            </a:r>
          </a:p>
        </p:txBody>
      </p:sp>
      <p:pic>
        <p:nvPicPr>
          <p:cNvPr id="5" name="Picture 4" descr="B aprende en casa: febrero 20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562" y="123825"/>
            <a:ext cx="1464507" cy="1466850"/>
          </a:xfrm>
          <a:prstGeom prst="rect">
            <a:avLst/>
          </a:prstGeom>
        </p:spPr>
      </p:pic>
    </p:spTree>
    <p:extLst>
      <p:ext uri="{BB962C8B-B14F-4D97-AF65-F5344CB8AC3E}">
        <p14:creationId xmlns:p14="http://schemas.microsoft.com/office/powerpoint/2010/main" val="2748222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59" y="2963600"/>
            <a:ext cx="8675370" cy="1458119"/>
          </a:xfrm>
        </p:spPr>
        <p:txBody>
          <a:bodyPr>
            <a:normAutofit fontScale="90000"/>
          </a:bodyPr>
          <a:lstStyle/>
          <a:p>
            <a:r>
              <a:rPr lang="en-US" sz="3600" dirty="0"/>
              <a:t>Goal: You want to obtain funding for a research project </a:t>
            </a:r>
            <a:br>
              <a:rPr lang="en-US" sz="3600" dirty="0"/>
            </a:br>
            <a:r>
              <a:rPr lang="en-US" sz="3600" dirty="0"/>
              <a:t>Preparation:  You have 5 minutes to identify your problem and your proposed response on a 3x5 card</a:t>
            </a:r>
            <a:br>
              <a:rPr lang="en-US" sz="3600" dirty="0"/>
            </a:br>
            <a:br>
              <a:rPr lang="en-US" sz="3600" dirty="0"/>
            </a:br>
            <a:r>
              <a:rPr lang="en-US" sz="3600" dirty="0"/>
              <a:t>1. Divide into pairs</a:t>
            </a:r>
            <a:br>
              <a:rPr lang="en-US" sz="3600" dirty="0"/>
            </a:br>
            <a:r>
              <a:rPr lang="en-US" sz="3600" dirty="0"/>
              <a:t>2. Present your fundable idea to your partner </a:t>
            </a:r>
            <a:br>
              <a:rPr lang="en-US" sz="3600" dirty="0"/>
            </a:br>
            <a:r>
              <a:rPr lang="en-US" sz="3600" dirty="0"/>
              <a:t>(the funder) for one minute</a:t>
            </a:r>
            <a:br>
              <a:rPr lang="en-US" sz="3600" dirty="0"/>
            </a:br>
            <a:r>
              <a:rPr lang="en-US" sz="3600" dirty="0"/>
              <a:t>3. Partner response – one minute</a:t>
            </a:r>
            <a:br>
              <a:rPr lang="en-US" sz="3600" dirty="0"/>
            </a:br>
            <a:r>
              <a:rPr lang="en-US" sz="3600" dirty="0"/>
              <a:t>4. Switch roles and repeat</a:t>
            </a:r>
            <a:br>
              <a:rPr lang="en-US" sz="3600" dirty="0"/>
            </a:br>
            <a:r>
              <a:rPr lang="en-US" sz="3600" dirty="0"/>
              <a:t>5. Reconvene and debrief</a:t>
            </a:r>
            <a:br>
              <a:rPr lang="en-US" sz="3520" dirty="0"/>
            </a:br>
            <a:endParaRPr lang="en-US" sz="3520" dirty="0"/>
          </a:p>
        </p:txBody>
      </p:sp>
      <p:sp>
        <p:nvSpPr>
          <p:cNvPr id="4" name="Slide Number Placeholder 3"/>
          <p:cNvSpPr>
            <a:spLocks noGrp="1"/>
          </p:cNvSpPr>
          <p:nvPr>
            <p:ph type="sldNum" sz="quarter" idx="12"/>
          </p:nvPr>
        </p:nvSpPr>
        <p:spPr/>
        <p:txBody>
          <a:bodyPr/>
          <a:lstStyle/>
          <a:p>
            <a:fld id="{BC8FB650-4324-4877-BB95-5089C932EEA7}" type="slidenum">
              <a:rPr lang="en-US" smtClean="0"/>
              <a:t>15</a:t>
            </a:fld>
            <a:endParaRPr lang="en-US"/>
          </a:p>
        </p:txBody>
      </p:sp>
      <p:pic>
        <p:nvPicPr>
          <p:cNvPr id="5" name="Picture 4" descr="There from Here | Business Insights from Entrepreneu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7154" y="4085798"/>
            <a:ext cx="2466975" cy="2813684"/>
          </a:xfrm>
          <a:prstGeom prst="rect">
            <a:avLst/>
          </a:prstGeom>
        </p:spPr>
      </p:pic>
    </p:spTree>
    <p:extLst>
      <p:ext uri="{BB962C8B-B14F-4D97-AF65-F5344CB8AC3E}">
        <p14:creationId xmlns:p14="http://schemas.microsoft.com/office/powerpoint/2010/main" val="255593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138" y="313085"/>
            <a:ext cx="9052560" cy="1089660"/>
          </a:xfrm>
        </p:spPr>
        <p:txBody>
          <a:bodyPr>
            <a:noAutofit/>
          </a:bodyPr>
          <a:lstStyle/>
          <a:p>
            <a:r>
              <a:rPr lang="en-US" sz="3960" dirty="0"/>
              <a:t>With a Fundable Idea and Good Potential Funding Source(s) Perform SWOT Analyses </a:t>
            </a:r>
          </a:p>
        </p:txBody>
      </p:sp>
      <p:sp>
        <p:nvSpPr>
          <p:cNvPr id="3" name="Slide Number Placeholder 2"/>
          <p:cNvSpPr>
            <a:spLocks noGrp="1"/>
          </p:cNvSpPr>
          <p:nvPr>
            <p:ph type="sldNum" sz="quarter" idx="12"/>
          </p:nvPr>
        </p:nvSpPr>
        <p:spPr>
          <a:xfrm>
            <a:off x="7429738" y="7098666"/>
            <a:ext cx="2346960" cy="401638"/>
          </a:xfrm>
        </p:spPr>
        <p:txBody>
          <a:bodyPr/>
          <a:lstStyle/>
          <a:p>
            <a:fld id="{0609A8C3-0B35-46AA-97D6-5814D689151B}" type="slidenum">
              <a:rPr lang="en-US" smtClean="0"/>
              <a:t>16</a:t>
            </a:fld>
            <a:endParaRPr lang="en-US"/>
          </a:p>
        </p:txBody>
      </p:sp>
      <p:grpSp>
        <p:nvGrpSpPr>
          <p:cNvPr id="25" name="Group 24"/>
          <p:cNvGrpSpPr/>
          <p:nvPr/>
        </p:nvGrpSpPr>
        <p:grpSpPr>
          <a:xfrm>
            <a:off x="811526" y="1514523"/>
            <a:ext cx="7920705" cy="5132870"/>
            <a:chOff x="599203" y="1065274"/>
            <a:chExt cx="8000712" cy="5184717"/>
          </a:xfrm>
        </p:grpSpPr>
        <p:sp>
          <p:nvSpPr>
            <p:cNvPr id="35" name="Down Arrow 34"/>
            <p:cNvSpPr/>
            <p:nvPr/>
          </p:nvSpPr>
          <p:spPr>
            <a:xfrm rot="16200000">
              <a:off x="3337559" y="1507233"/>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4" name="Down Arrow 33"/>
            <p:cNvSpPr/>
            <p:nvPr/>
          </p:nvSpPr>
          <p:spPr>
            <a:xfrm rot="16200000">
              <a:off x="3337558" y="-642435"/>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3" name="Down Arrow 32"/>
            <p:cNvSpPr/>
            <p:nvPr/>
          </p:nvSpPr>
          <p:spPr>
            <a:xfrm>
              <a:off x="4842971"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sp>
          <p:nvSpPr>
            <p:cNvPr id="32" name="Down Arrow 31"/>
            <p:cNvSpPr/>
            <p:nvPr/>
          </p:nvSpPr>
          <p:spPr>
            <a:xfrm>
              <a:off x="2128216"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40"/>
            </a:p>
          </p:txBody>
        </p:sp>
        <p:grpSp>
          <p:nvGrpSpPr>
            <p:cNvPr id="4" name="Group 3"/>
            <p:cNvGrpSpPr/>
            <p:nvPr/>
          </p:nvGrpSpPr>
          <p:grpSpPr>
            <a:xfrm>
              <a:off x="664199" y="1183534"/>
              <a:ext cx="5463795" cy="3996539"/>
              <a:chOff x="544512" y="1189034"/>
              <a:chExt cx="8967319" cy="6096003"/>
            </a:xfrm>
          </p:grpSpPr>
          <p:sp>
            <p:nvSpPr>
              <p:cNvPr id="5" name="Rectangle 4"/>
              <p:cNvSpPr/>
              <p:nvPr/>
            </p:nvSpPr>
            <p:spPr bwMode="auto">
              <a:xfrm>
                <a:off x="544512" y="4237034"/>
                <a:ext cx="4466439" cy="3048000"/>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6" name="Rectangle 5"/>
              <p:cNvSpPr/>
              <p:nvPr/>
            </p:nvSpPr>
            <p:spPr bwMode="auto">
              <a:xfrm>
                <a:off x="549592" y="1189037"/>
                <a:ext cx="4466439" cy="304800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1540"/>
              </a:p>
            </p:txBody>
          </p:sp>
          <p:sp>
            <p:nvSpPr>
              <p:cNvPr id="7" name="TextBox 16"/>
              <p:cNvSpPr txBox="1">
                <a:spLocks noChangeArrowheads="1"/>
              </p:cNvSpPr>
              <p:nvPr/>
            </p:nvSpPr>
            <p:spPr bwMode="auto">
              <a:xfrm>
                <a:off x="1387474" y="1265238"/>
                <a:ext cx="3505198" cy="2904080"/>
              </a:xfrm>
              <a:prstGeom prst="rect">
                <a:avLst/>
              </a:prstGeom>
              <a:noFill/>
              <a:ln w="9525">
                <a:noFill/>
                <a:miter lim="800000"/>
                <a:headEnd/>
                <a:tailEnd/>
              </a:ln>
            </p:spPr>
            <p:txBody>
              <a:bodyPr>
                <a:spAutoFit/>
              </a:bodyPr>
              <a:lstStyle/>
              <a:p>
                <a:r>
                  <a:rPr lang="en-US" sz="1320" b="1" dirty="0">
                    <a:latin typeface="+mj-lt"/>
                  </a:rPr>
                  <a:t>Strengths</a:t>
                </a:r>
              </a:p>
              <a:p>
                <a:pPr marL="188595" indent="-188595">
                  <a:spcBef>
                    <a:spcPct val="20000"/>
                  </a:spcBef>
                  <a:buFont typeface="Arial" panose="020B0604020202020204" pitchFamily="34" charset="0"/>
                  <a:buChar char="•"/>
                </a:pPr>
                <a:r>
                  <a:rPr lang="en-US" sz="1155" noProof="1">
                    <a:latin typeface="+mj-lt"/>
                    <a:cs typeface="Arial" charset="0"/>
                  </a:rPr>
                  <a:t>What are your strengths</a:t>
                </a:r>
              </a:p>
              <a:p>
                <a:pPr marL="188595" indent="-188595">
                  <a:spcBef>
                    <a:spcPct val="20000"/>
                  </a:spcBef>
                  <a:buFont typeface="Arial" panose="020B0604020202020204" pitchFamily="34" charset="0"/>
                  <a:buChar char="•"/>
                </a:pPr>
                <a:r>
                  <a:rPr lang="en-US" sz="1155" noProof="1">
                    <a:latin typeface="+mj-lt"/>
                    <a:cs typeface="Arial" charset="0"/>
                  </a:rPr>
                  <a:t>What do you do better than others</a:t>
                </a:r>
              </a:p>
              <a:p>
                <a:pPr marL="188595" indent="-188595">
                  <a:spcBef>
                    <a:spcPct val="20000"/>
                  </a:spcBef>
                  <a:buFont typeface="Arial" panose="020B0604020202020204" pitchFamily="34" charset="0"/>
                  <a:buChar char="•"/>
                </a:pPr>
                <a:r>
                  <a:rPr lang="en-US" sz="1155" noProof="1">
                    <a:latin typeface="+mj-lt"/>
                    <a:cs typeface="Arial" charset="0"/>
                  </a:rPr>
                  <a:t>What unique capabilities and resources do you possess</a:t>
                </a:r>
              </a:p>
              <a:p>
                <a:pPr marL="188595" indent="-188595">
                  <a:spcBef>
                    <a:spcPct val="20000"/>
                  </a:spcBef>
                  <a:buFont typeface="Arial" panose="020B0604020202020204" pitchFamily="34" charset="0"/>
                  <a:buChar char="•"/>
                </a:pPr>
                <a:r>
                  <a:rPr lang="en-US" sz="1155" noProof="1">
                    <a:latin typeface="+mj-lt"/>
                    <a:cs typeface="Arial" charset="0"/>
                  </a:rPr>
                  <a:t>What do others perceive as your strengths?</a:t>
                </a:r>
                <a:endParaRPr lang="en-US" sz="1155" dirty="0">
                  <a:latin typeface="+mj-lt"/>
                </a:endParaRPr>
              </a:p>
              <a:p>
                <a:pPr hangingPunct="1">
                  <a:lnSpc>
                    <a:spcPct val="100000"/>
                  </a:lnSpc>
                  <a:spcBef>
                    <a:spcPct val="20000"/>
                  </a:spcBef>
                  <a:buClrTx/>
                  <a:buSzTx/>
                </a:pPr>
                <a:endParaRPr lang="en-US" sz="1100" noProof="1">
                  <a:latin typeface="+mj-lt"/>
                  <a:cs typeface="Arial" charset="0"/>
                </a:endParaRPr>
              </a:p>
            </p:txBody>
          </p:sp>
          <p:sp>
            <p:nvSpPr>
              <p:cNvPr id="8" name="TextBox 16"/>
              <p:cNvSpPr txBox="1">
                <a:spLocks noChangeArrowheads="1"/>
              </p:cNvSpPr>
              <p:nvPr/>
            </p:nvSpPr>
            <p:spPr bwMode="auto">
              <a:xfrm>
                <a:off x="1387474" y="4313237"/>
                <a:ext cx="3505198" cy="1660094"/>
              </a:xfrm>
              <a:prstGeom prst="rect">
                <a:avLst/>
              </a:prstGeom>
              <a:noFill/>
              <a:ln w="9525">
                <a:noFill/>
                <a:miter lim="800000"/>
                <a:headEnd/>
                <a:tailEnd/>
              </a:ln>
            </p:spPr>
            <p:txBody>
              <a:bodyPr>
                <a:spAutoFit/>
              </a:bodyPr>
              <a:lstStyle/>
              <a:p>
                <a:r>
                  <a:rPr lang="en-US" sz="1320" b="1" dirty="0"/>
                  <a:t>Opportunities</a:t>
                </a:r>
              </a:p>
              <a:p>
                <a:pPr marL="314325" indent="-314325">
                  <a:spcBef>
                    <a:spcPct val="20000"/>
                  </a:spcBef>
                  <a:buFont typeface="Arial" panose="020B0604020202020204" pitchFamily="34" charset="0"/>
                  <a:buChar char="•"/>
                </a:pPr>
                <a:r>
                  <a:rPr lang="en-US" sz="1155" dirty="0"/>
                  <a:t>What trends or conditions may positively impact you</a:t>
                </a:r>
              </a:p>
              <a:p>
                <a:pPr marL="314325" indent="-314325">
                  <a:spcBef>
                    <a:spcPct val="20000"/>
                  </a:spcBef>
                  <a:buFont typeface="Arial" panose="020B0604020202020204" pitchFamily="34" charset="0"/>
                  <a:buChar char="•"/>
                </a:pPr>
                <a:r>
                  <a:rPr lang="en-US" sz="1155" dirty="0"/>
                  <a:t>What opportunities are available to you</a:t>
                </a:r>
              </a:p>
            </p:txBody>
          </p:sp>
          <p:sp>
            <p:nvSpPr>
              <p:cNvPr id="9" name="Rectangle 8"/>
              <p:cNvSpPr/>
              <p:nvPr/>
            </p:nvSpPr>
            <p:spPr bwMode="auto">
              <a:xfrm>
                <a:off x="5040312" y="1189038"/>
                <a:ext cx="4466439" cy="304800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10" name="Rectangle 9"/>
              <p:cNvSpPr/>
              <p:nvPr/>
            </p:nvSpPr>
            <p:spPr bwMode="auto">
              <a:xfrm>
                <a:off x="5045392" y="4237037"/>
                <a:ext cx="4466439" cy="3048000"/>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540"/>
              </a:p>
            </p:txBody>
          </p:sp>
          <p:sp>
            <p:nvSpPr>
              <p:cNvPr id="11" name="TextBox 16"/>
              <p:cNvSpPr txBox="1">
                <a:spLocks noChangeArrowheads="1"/>
              </p:cNvSpPr>
              <p:nvPr/>
            </p:nvSpPr>
            <p:spPr bwMode="auto">
              <a:xfrm>
                <a:off x="5781674" y="4313237"/>
                <a:ext cx="3725076" cy="2864957"/>
              </a:xfrm>
              <a:prstGeom prst="rect">
                <a:avLst/>
              </a:prstGeom>
              <a:noFill/>
              <a:ln w="9525">
                <a:noFill/>
                <a:miter lim="800000"/>
                <a:headEnd/>
                <a:tailEnd/>
              </a:ln>
            </p:spPr>
            <p:txBody>
              <a:bodyPr wrap="square">
                <a:spAutoFit/>
              </a:bodyPr>
              <a:lstStyle/>
              <a:p>
                <a:r>
                  <a:rPr lang="en-US" sz="1320" b="1" dirty="0"/>
                  <a:t>Threats</a:t>
                </a:r>
              </a:p>
              <a:p>
                <a:pPr marL="314325" indent="-314325">
                  <a:spcBef>
                    <a:spcPct val="20000"/>
                  </a:spcBef>
                  <a:buFont typeface="Arial" panose="020B0604020202020204" pitchFamily="34" charset="0"/>
                  <a:buChar char="•"/>
                </a:pPr>
                <a:r>
                  <a:rPr lang="en-US" sz="1155" dirty="0">
                    <a:solidFill>
                      <a:srgbClr val="000000"/>
                    </a:solidFill>
                  </a:rPr>
                  <a:t>What trends or conditions may negatively impact you</a:t>
                </a:r>
              </a:p>
              <a:p>
                <a:pPr marL="314325" indent="-314325">
                  <a:spcBef>
                    <a:spcPct val="20000"/>
                  </a:spcBef>
                  <a:buFont typeface="Arial" panose="020B0604020202020204" pitchFamily="34" charset="0"/>
                  <a:buChar char="•"/>
                </a:pPr>
                <a:r>
                  <a:rPr lang="en-US" sz="1155" dirty="0">
                    <a:solidFill>
                      <a:srgbClr val="000000"/>
                    </a:solidFill>
                  </a:rPr>
                  <a:t>What are your competitors doing that may impact you</a:t>
                </a:r>
              </a:p>
              <a:p>
                <a:pPr marL="314325" indent="-314325">
                  <a:spcBef>
                    <a:spcPct val="20000"/>
                  </a:spcBef>
                  <a:buFont typeface="Arial" panose="020B0604020202020204" pitchFamily="34" charset="0"/>
                  <a:buChar char="•"/>
                </a:pPr>
                <a:r>
                  <a:rPr lang="en-US" sz="1155" dirty="0">
                    <a:solidFill>
                      <a:srgbClr val="000000"/>
                    </a:solidFill>
                  </a:rPr>
                  <a:t>Do you have solid financial support</a:t>
                </a:r>
              </a:p>
              <a:p>
                <a:pPr marL="314325" indent="-314325">
                  <a:spcBef>
                    <a:spcPct val="20000"/>
                  </a:spcBef>
                  <a:buFont typeface="Arial" panose="020B0604020202020204" pitchFamily="34" charset="0"/>
                  <a:buChar char="•"/>
                </a:pPr>
                <a:r>
                  <a:rPr lang="en-US" sz="1155" dirty="0">
                    <a:solidFill>
                      <a:srgbClr val="000000"/>
                    </a:solidFill>
                  </a:rPr>
                  <a:t>What impact do weaknesses have on threats to you</a:t>
                </a:r>
              </a:p>
            </p:txBody>
          </p:sp>
          <p:sp>
            <p:nvSpPr>
              <p:cNvPr id="12" name="TextBox 16"/>
              <p:cNvSpPr txBox="1">
                <a:spLocks noChangeArrowheads="1"/>
              </p:cNvSpPr>
              <p:nvPr/>
            </p:nvSpPr>
            <p:spPr bwMode="auto">
              <a:xfrm>
                <a:off x="5883276" y="1265238"/>
                <a:ext cx="3505198" cy="2332965"/>
              </a:xfrm>
              <a:prstGeom prst="rect">
                <a:avLst/>
              </a:prstGeom>
              <a:noFill/>
              <a:ln w="9525">
                <a:noFill/>
                <a:miter lim="800000"/>
                <a:headEnd/>
                <a:tailEnd/>
              </a:ln>
            </p:spPr>
            <p:txBody>
              <a:bodyPr>
                <a:spAutoFit/>
              </a:bodyPr>
              <a:lstStyle/>
              <a:p>
                <a:r>
                  <a:rPr lang="en-US" sz="1320" b="1" dirty="0"/>
                  <a:t>Weaknesses</a:t>
                </a:r>
              </a:p>
              <a:p>
                <a:pPr marL="314325" indent="-314325">
                  <a:spcBef>
                    <a:spcPct val="20000"/>
                  </a:spcBef>
                  <a:buFont typeface="Arial" panose="020B0604020202020204" pitchFamily="34" charset="0"/>
                  <a:buChar char="•"/>
                </a:pPr>
                <a:r>
                  <a:rPr lang="en-US" sz="1155" dirty="0"/>
                  <a:t>What are your weaknesses</a:t>
                </a:r>
              </a:p>
              <a:p>
                <a:pPr marL="314325" indent="-314325">
                  <a:spcBef>
                    <a:spcPct val="20000"/>
                  </a:spcBef>
                  <a:buFont typeface="Arial" panose="020B0604020202020204" pitchFamily="34" charset="0"/>
                  <a:buChar char="•"/>
                </a:pPr>
                <a:r>
                  <a:rPr lang="en-US" sz="1155" dirty="0"/>
                  <a:t>What do competitors do better than you</a:t>
                </a:r>
              </a:p>
              <a:p>
                <a:pPr marL="314325" indent="-314325">
                  <a:spcBef>
                    <a:spcPct val="20000"/>
                  </a:spcBef>
                  <a:buFont typeface="Arial" panose="020B0604020202020204" pitchFamily="34" charset="0"/>
                  <a:buChar char="•"/>
                </a:pPr>
                <a:r>
                  <a:rPr lang="en-US" sz="1155" dirty="0"/>
                  <a:t>What do others perceive as your weaknesses</a:t>
                </a:r>
              </a:p>
              <a:p>
                <a:pPr hangingPunct="1">
                  <a:lnSpc>
                    <a:spcPct val="100000"/>
                  </a:lnSpc>
                  <a:spcBef>
                    <a:spcPct val="20000"/>
                  </a:spcBef>
                  <a:buClrTx/>
                  <a:buSzTx/>
                  <a:buFont typeface="Arial" charset="0"/>
                  <a:buChar char="•"/>
                </a:pPr>
                <a:endParaRPr lang="en-US" sz="1210" noProof="1">
                  <a:latin typeface="Calibri" pitchFamily="34" charset="0"/>
                  <a:cs typeface="Arial" charset="0"/>
                </a:endParaRPr>
              </a:p>
            </p:txBody>
          </p:sp>
          <p:grpSp>
            <p:nvGrpSpPr>
              <p:cNvPr id="13" name="Group 21"/>
              <p:cNvGrpSpPr>
                <a:grpSpLocks/>
              </p:cNvGrpSpPr>
              <p:nvPr/>
            </p:nvGrpSpPr>
            <p:grpSpPr bwMode="auto">
              <a:xfrm>
                <a:off x="549275" y="1189034"/>
                <a:ext cx="736600" cy="776260"/>
                <a:chOff x="8240712" y="5684837"/>
                <a:chExt cx="736910" cy="776814"/>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4" name="TextBox 23"/>
                <p:cNvSpPr txBox="1"/>
                <p:nvPr/>
              </p:nvSpPr>
              <p:spPr>
                <a:xfrm>
                  <a:off x="8346961" y="5795616"/>
                  <a:ext cx="498842"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806064"/>
                <a:chOff x="5040312" y="731837"/>
                <a:chExt cx="736910" cy="806639"/>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2" name="TextBox 21"/>
                <p:cNvSpPr txBox="1"/>
                <p:nvPr/>
              </p:nvSpPr>
              <p:spPr>
                <a:xfrm>
                  <a:off x="5096452" y="872441"/>
                  <a:ext cx="596408"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4237030"/>
                <a:ext cx="736600" cy="801141"/>
                <a:chOff x="9030172" y="6475566"/>
                <a:chExt cx="736910" cy="801713"/>
              </a:xfrm>
            </p:grpSpPr>
            <p:sp>
              <p:nvSpPr>
                <p:cNvPr id="19" name="Rectangle 18"/>
                <p:cNvSpPr/>
                <p:nvPr/>
              </p:nvSpPr>
              <p:spPr bwMode="auto">
                <a:xfrm>
                  <a:off x="9030172" y="6475566"/>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20" name="TextBox 19"/>
                <p:cNvSpPr txBox="1"/>
                <p:nvPr/>
              </p:nvSpPr>
              <p:spPr>
                <a:xfrm>
                  <a:off x="9215281" y="6611244"/>
                  <a:ext cx="498842" cy="666035"/>
                </a:xfrm>
                <a:prstGeom prst="rect">
                  <a:avLst/>
                </a:prstGeom>
                <a:noFill/>
              </p:spPr>
              <p:txBody>
                <a:bodyPr>
                  <a:spAutoFit/>
                </a:bodyPr>
                <a:lstStyle/>
                <a:p>
                  <a:pP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4262429"/>
                <a:ext cx="736600" cy="809531"/>
                <a:chOff x="8240712" y="6468732"/>
                <a:chExt cx="736910" cy="810109"/>
              </a:xfrm>
            </p:grpSpPr>
            <p:sp>
              <p:nvSpPr>
                <p:cNvPr id="17" name="Rectangle 16"/>
                <p:cNvSpPr/>
                <p:nvPr/>
              </p:nvSpPr>
              <p:spPr bwMode="auto">
                <a:xfrm>
                  <a:off x="8240712" y="6468732"/>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2207"/>
                </a:p>
              </p:txBody>
            </p:sp>
            <p:sp>
              <p:nvSpPr>
                <p:cNvPr id="18" name="TextBox 17"/>
                <p:cNvSpPr txBox="1"/>
                <p:nvPr/>
              </p:nvSpPr>
              <p:spPr>
                <a:xfrm>
                  <a:off x="8349465" y="6612806"/>
                  <a:ext cx="498842" cy="666035"/>
                </a:xfrm>
                <a:prstGeom prst="rect">
                  <a:avLst/>
                </a:prstGeom>
                <a:noFill/>
              </p:spPr>
              <p:txBody>
                <a:bodyPr>
                  <a:spAutoFit/>
                </a:bodyPr>
                <a:lstStyle/>
                <a:p>
                  <a:pPr algn="ctr">
                    <a:buFont typeface="Times New Roman" pitchFamily="16" charset="0"/>
                    <a:buNone/>
                    <a:defRPr/>
                  </a:pPr>
                  <a:r>
                    <a:rPr lang="en-US" sz="2207"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26" name="TextBox 25"/>
            <p:cNvSpPr txBox="1"/>
            <p:nvPr/>
          </p:nvSpPr>
          <p:spPr>
            <a:xfrm>
              <a:off x="1035630" y="5561075"/>
              <a:ext cx="3131124" cy="436341"/>
            </a:xfrm>
            <a:prstGeom prst="rect">
              <a:avLst/>
            </a:prstGeom>
            <a:noFill/>
          </p:spPr>
          <p:txBody>
            <a:bodyPr wrap="square" rtlCol="0">
              <a:spAutoFit/>
            </a:bodyPr>
            <a:lstStyle/>
            <a:p>
              <a:r>
                <a:rPr lang="en-US" sz="2207" b="1" dirty="0"/>
                <a:t>Positive </a:t>
              </a:r>
              <a:r>
                <a:rPr lang="en-US" sz="1540" b="1" dirty="0"/>
                <a:t>(helps meet objectives)</a:t>
              </a:r>
            </a:p>
          </p:txBody>
        </p:sp>
        <p:sp>
          <p:nvSpPr>
            <p:cNvPr id="28" name="TextBox 27"/>
            <p:cNvSpPr txBox="1"/>
            <p:nvPr/>
          </p:nvSpPr>
          <p:spPr>
            <a:xfrm>
              <a:off x="6781799" y="2137524"/>
              <a:ext cx="1801526" cy="915105"/>
            </a:xfrm>
            <a:prstGeom prst="rect">
              <a:avLst/>
            </a:prstGeom>
            <a:noFill/>
          </p:spPr>
          <p:txBody>
            <a:bodyPr wrap="square" rtlCol="0">
              <a:spAutoFit/>
            </a:bodyPr>
            <a:lstStyle/>
            <a:p>
              <a:r>
                <a:rPr lang="en-US" sz="2207" b="1" dirty="0"/>
                <a:t>Internal </a:t>
              </a:r>
              <a:r>
                <a:rPr lang="en-US" sz="1540" b="1" dirty="0"/>
                <a:t>(attributes of your organization)</a:t>
              </a:r>
            </a:p>
          </p:txBody>
        </p:sp>
        <p:sp>
          <p:nvSpPr>
            <p:cNvPr id="30" name="TextBox 29"/>
            <p:cNvSpPr txBox="1"/>
            <p:nvPr/>
          </p:nvSpPr>
          <p:spPr>
            <a:xfrm>
              <a:off x="6781799" y="4209135"/>
              <a:ext cx="1818116" cy="915105"/>
            </a:xfrm>
            <a:prstGeom prst="rect">
              <a:avLst/>
            </a:prstGeom>
            <a:noFill/>
          </p:spPr>
          <p:txBody>
            <a:bodyPr wrap="square" rtlCol="0">
              <a:spAutoFit/>
            </a:bodyPr>
            <a:lstStyle/>
            <a:p>
              <a:r>
                <a:rPr lang="en-US" sz="2207" b="1" dirty="0"/>
                <a:t>External </a:t>
              </a:r>
              <a:r>
                <a:rPr lang="en-US" sz="1540" b="1" dirty="0"/>
                <a:t>(attributes of your environment)</a:t>
              </a:r>
            </a:p>
          </p:txBody>
        </p:sp>
        <p:sp>
          <p:nvSpPr>
            <p:cNvPr id="31" name="TextBox 30"/>
            <p:cNvSpPr txBox="1"/>
            <p:nvPr/>
          </p:nvSpPr>
          <p:spPr>
            <a:xfrm>
              <a:off x="4232270" y="5574268"/>
              <a:ext cx="3450292" cy="675723"/>
            </a:xfrm>
            <a:prstGeom prst="rect">
              <a:avLst/>
            </a:prstGeom>
            <a:noFill/>
          </p:spPr>
          <p:txBody>
            <a:bodyPr wrap="square" rtlCol="0">
              <a:spAutoFit/>
            </a:bodyPr>
            <a:lstStyle/>
            <a:p>
              <a:r>
                <a:rPr lang="en-US" sz="2207" b="1" dirty="0"/>
                <a:t>Negative </a:t>
              </a:r>
              <a:r>
                <a:rPr lang="en-US" sz="1540" b="1" dirty="0"/>
                <a:t>(detrimental to objectives)</a:t>
              </a:r>
            </a:p>
          </p:txBody>
        </p:sp>
      </p:grpSp>
      <p:sp>
        <p:nvSpPr>
          <p:cNvPr id="36" name="TextBox 35"/>
          <p:cNvSpPr txBox="1"/>
          <p:nvPr/>
        </p:nvSpPr>
        <p:spPr>
          <a:xfrm>
            <a:off x="586622" y="6699875"/>
            <a:ext cx="8696492" cy="769441"/>
          </a:xfrm>
          <a:prstGeom prst="rect">
            <a:avLst/>
          </a:prstGeom>
          <a:solidFill>
            <a:schemeClr val="accent1">
              <a:lumMod val="20000"/>
              <a:lumOff val="80000"/>
            </a:schemeClr>
          </a:solidFill>
        </p:spPr>
        <p:txBody>
          <a:bodyPr wrap="square" rtlCol="0">
            <a:spAutoFit/>
          </a:bodyPr>
          <a:lstStyle/>
          <a:p>
            <a:r>
              <a:rPr lang="en-US" sz="2200" i="1" dirty="0"/>
              <a:t>SWOT analyses can identify strengths to highlight, weaknesses to mitigate, opportunities to capitalize on and threats to counter</a:t>
            </a:r>
          </a:p>
        </p:txBody>
      </p:sp>
    </p:spTree>
    <p:extLst>
      <p:ext uri="{BB962C8B-B14F-4D97-AF65-F5344CB8AC3E}">
        <p14:creationId xmlns:p14="http://schemas.microsoft.com/office/powerpoint/2010/main" val="832029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740" y="0"/>
            <a:ext cx="9326880" cy="1122680"/>
          </a:xfrm>
        </p:spPr>
        <p:txBody>
          <a:bodyPr/>
          <a:lstStyle/>
          <a:p>
            <a:r>
              <a:rPr lang="en-US" dirty="0"/>
              <a:t>SWOT Example</a:t>
            </a:r>
          </a:p>
        </p:txBody>
      </p:sp>
      <p:sp>
        <p:nvSpPr>
          <p:cNvPr id="3" name="Slide Number Placeholder 2"/>
          <p:cNvSpPr>
            <a:spLocks noGrp="1"/>
          </p:cNvSpPr>
          <p:nvPr>
            <p:ph type="sldNum" sz="quarter" idx="12"/>
          </p:nvPr>
        </p:nvSpPr>
        <p:spPr>
          <a:xfrm>
            <a:off x="7426960" y="7203863"/>
            <a:ext cx="1934464" cy="331047"/>
          </a:xfrm>
        </p:spPr>
        <p:txBody>
          <a:bodyPr/>
          <a:lstStyle/>
          <a:p>
            <a:fld id="{0609A8C3-0B35-46AA-97D6-5814D689151B}" type="slidenum">
              <a:rPr lang="en-US" smtClean="0"/>
              <a:t>17</a:t>
            </a:fld>
            <a:endParaRPr lang="en-US"/>
          </a:p>
        </p:txBody>
      </p:sp>
      <p:sp>
        <p:nvSpPr>
          <p:cNvPr id="25" name="Tekstboks 3"/>
          <p:cNvSpPr txBox="1">
            <a:spLocks noChangeArrowheads="1"/>
          </p:cNvSpPr>
          <p:nvPr/>
        </p:nvSpPr>
        <p:spPr bwMode="auto">
          <a:xfrm>
            <a:off x="345440" y="1295400"/>
            <a:ext cx="9429404" cy="652897"/>
          </a:xfrm>
          <a:prstGeom prst="rect">
            <a:avLst/>
          </a:prstGeom>
          <a:noFill/>
          <a:ln w="9525">
            <a:noFill/>
            <a:miter lim="800000"/>
            <a:headEnd/>
            <a:tailEnd/>
          </a:ln>
        </p:spPr>
        <p:txBody>
          <a:bodyPr wrap="square" lIns="94004" tIns="47003" rIns="94004" bIns="47003">
            <a:spAutoFit/>
          </a:bodyPr>
          <a:lstStyle/>
          <a:p>
            <a:r>
              <a:rPr lang="da-DK" sz="1813" dirty="0">
                <a:latin typeface="Calibri" pitchFamily="34" charset="0"/>
                <a:ea typeface="Calibri" pitchFamily="34" charset="0"/>
                <a:cs typeface="Calibri" pitchFamily="34" charset="0"/>
              </a:rPr>
              <a:t>Utah State’s  SWOT analyses determined that the University of Colorado would be a better partner than BYU on a 3-university NSF I CORPs Node proposal (U of U was the other partner)</a:t>
            </a:r>
          </a:p>
        </p:txBody>
      </p:sp>
      <p:sp>
        <p:nvSpPr>
          <p:cNvPr id="47" name="TextBox 46"/>
          <p:cNvSpPr txBox="1"/>
          <p:nvPr/>
        </p:nvSpPr>
        <p:spPr>
          <a:xfrm>
            <a:off x="6030806" y="2195738"/>
            <a:ext cx="3972915" cy="4439742"/>
          </a:xfrm>
          <a:prstGeom prst="rect">
            <a:avLst/>
          </a:prstGeom>
          <a:noFill/>
        </p:spPr>
        <p:txBody>
          <a:bodyPr wrap="square" rtlCol="0">
            <a:spAutoFit/>
          </a:bodyPr>
          <a:lstStyle/>
          <a:p>
            <a:r>
              <a:rPr lang="en-US" sz="1587" b="1" noProof="1">
                <a:cs typeface="Arial" charset="0"/>
              </a:rPr>
              <a:t>Strengths</a:t>
            </a:r>
            <a:r>
              <a:rPr lang="en-US" sz="1587" noProof="1">
                <a:cs typeface="Arial" charset="0"/>
              </a:rPr>
              <a:t> – Colorado has largest venture capital investment in the region, as well as a great marketing campaign around its entrepreneurial/innovation activity</a:t>
            </a:r>
          </a:p>
          <a:p>
            <a:endParaRPr lang="en-US" sz="1587" dirty="0"/>
          </a:p>
          <a:p>
            <a:r>
              <a:rPr lang="en-US" sz="1587" b="1" dirty="0"/>
              <a:t>Weaknesses</a:t>
            </a:r>
            <a:r>
              <a:rPr lang="en-US" sz="1587" dirty="0"/>
              <a:t> – BYU has limited federal research expenditures and impact growth potential</a:t>
            </a:r>
          </a:p>
          <a:p>
            <a:pPr>
              <a:spcBef>
                <a:spcPct val="20000"/>
              </a:spcBef>
            </a:pPr>
            <a:endParaRPr lang="en-US" sz="1587" dirty="0"/>
          </a:p>
          <a:p>
            <a:pPr>
              <a:spcBef>
                <a:spcPct val="20000"/>
              </a:spcBef>
            </a:pPr>
            <a:r>
              <a:rPr lang="en-US" sz="1587" b="1" dirty="0"/>
              <a:t>Opportunities</a:t>
            </a:r>
            <a:r>
              <a:rPr lang="en-US" sz="1587" dirty="0"/>
              <a:t> – Piggyback on the national attention and momentum that Boulder has received due to its commitment to early-stage deals</a:t>
            </a:r>
          </a:p>
          <a:p>
            <a:pPr>
              <a:spcBef>
                <a:spcPct val="20000"/>
              </a:spcBef>
            </a:pPr>
            <a:endParaRPr lang="en-US" sz="1587" dirty="0"/>
          </a:p>
          <a:p>
            <a:pPr>
              <a:spcBef>
                <a:spcPct val="20000"/>
              </a:spcBef>
            </a:pPr>
            <a:r>
              <a:rPr lang="en-US" sz="1587" b="1" dirty="0"/>
              <a:t>Threat</a:t>
            </a:r>
            <a:r>
              <a:rPr lang="en-US" sz="1587" dirty="0"/>
              <a:t> – The Univ. of Colorado</a:t>
            </a:r>
            <a:r>
              <a:rPr lang="en-US" sz="1587" dirty="0">
                <a:solidFill>
                  <a:srgbClr val="000000"/>
                </a:solidFill>
              </a:rPr>
              <a:t> is attracting a lot of interest through its commercialization and ecosystem development efforts</a:t>
            </a:r>
            <a:endParaRPr lang="en-US" sz="1587" dirty="0"/>
          </a:p>
        </p:txBody>
      </p:sp>
      <p:grpSp>
        <p:nvGrpSpPr>
          <p:cNvPr id="49" name="Group 48"/>
          <p:cNvGrpSpPr/>
          <p:nvPr/>
        </p:nvGrpSpPr>
        <p:grpSpPr>
          <a:xfrm>
            <a:off x="518161" y="2418080"/>
            <a:ext cx="4848689" cy="3578926"/>
            <a:chOff x="609600" y="1745155"/>
            <a:chExt cx="4278255" cy="3157876"/>
          </a:xfrm>
        </p:grpSpPr>
        <p:grpSp>
          <p:nvGrpSpPr>
            <p:cNvPr id="4" name="Group 3"/>
            <p:cNvGrpSpPr/>
            <p:nvPr/>
          </p:nvGrpSpPr>
          <p:grpSpPr>
            <a:xfrm>
              <a:off x="609600" y="1745155"/>
              <a:ext cx="4278255" cy="3157876"/>
              <a:chOff x="544512" y="1189037"/>
              <a:chExt cx="8967319" cy="5588311"/>
            </a:xfrm>
          </p:grpSpPr>
          <p:sp>
            <p:nvSpPr>
              <p:cNvPr id="5" name="Rectangle 4"/>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6" name="Rectangle 5"/>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7" name="TextBox 16"/>
              <p:cNvSpPr txBox="1">
                <a:spLocks noChangeArrowheads="1"/>
              </p:cNvSpPr>
              <p:nvPr/>
            </p:nvSpPr>
            <p:spPr bwMode="auto">
              <a:xfrm>
                <a:off x="1311671" y="1265237"/>
                <a:ext cx="3699279" cy="1810575"/>
              </a:xfrm>
              <a:prstGeom prst="rect">
                <a:avLst/>
              </a:prstGeom>
              <a:noFill/>
              <a:ln w="9525">
                <a:noFill/>
                <a:miter lim="800000"/>
                <a:headEnd/>
                <a:tailEnd/>
              </a:ln>
            </p:spPr>
            <p:txBody>
              <a:bodyPr wrap="square">
                <a:spAutoFit/>
              </a:bodyPr>
              <a:lstStyle/>
              <a:p>
                <a:r>
                  <a:rPr lang="en-US" sz="680" b="1" dirty="0">
                    <a:latin typeface="+mj-lt"/>
                  </a:rPr>
                  <a:t>Strengths</a:t>
                </a:r>
              </a:p>
              <a:p>
                <a:pPr marL="194304" indent="-194304">
                  <a:spcBef>
                    <a:spcPct val="20000"/>
                  </a:spcBef>
                  <a:buFont typeface="Arial" panose="020B0604020202020204" pitchFamily="34" charset="0"/>
                  <a:buChar char="•"/>
                </a:pPr>
                <a:r>
                  <a:rPr lang="en-US" sz="680" noProof="1">
                    <a:latin typeface="+mj-lt"/>
                    <a:cs typeface="Arial" charset="0"/>
                  </a:rPr>
                  <a:t>Best available regional partner is Univ. of Utah (data) </a:t>
                </a:r>
              </a:p>
              <a:p>
                <a:pPr marL="194304" indent="-194304">
                  <a:spcBef>
                    <a:spcPct val="20000"/>
                  </a:spcBef>
                  <a:buFont typeface="Arial" panose="020B0604020202020204" pitchFamily="34" charset="0"/>
                  <a:buChar char="•"/>
                </a:pPr>
                <a:r>
                  <a:rPr lang="en-US" sz="680" noProof="1">
                    <a:latin typeface="+mj-lt"/>
                    <a:cs typeface="Arial" charset="0"/>
                  </a:rPr>
                  <a:t>Combines top efficiency/magnitude programs (BYU and Univ. of Utah)</a:t>
                </a:r>
              </a:p>
              <a:p>
                <a:pPr marL="194304" indent="-194304">
                  <a:spcBef>
                    <a:spcPct val="20000"/>
                  </a:spcBef>
                  <a:buFont typeface="Arial" panose="020B0604020202020204" pitchFamily="34" charset="0"/>
                  <a:buChar char="•"/>
                </a:pPr>
                <a:r>
                  <a:rPr lang="en-US" sz="680" dirty="0">
                    <a:latin typeface="+mj-lt"/>
                  </a:rPr>
                  <a:t>Geographical proximity - knowledge spillover</a:t>
                </a:r>
                <a:endParaRPr lang="en-US" sz="680" noProof="1">
                  <a:latin typeface="+mj-lt"/>
                  <a:cs typeface="Arial" charset="0"/>
                </a:endParaRPr>
              </a:p>
              <a:p>
                <a:pPr marL="194304" indent="-194304">
                  <a:spcBef>
                    <a:spcPct val="20000"/>
                  </a:spcBef>
                  <a:buFont typeface="Arial" panose="020B0604020202020204" pitchFamily="34" charset="0"/>
                  <a:buChar char="•"/>
                </a:pPr>
                <a:r>
                  <a:rPr lang="en-US" sz="680" dirty="0">
                    <a:latin typeface="+mj-lt"/>
                  </a:rPr>
                  <a:t>Complimentary network of fields</a:t>
                </a:r>
              </a:p>
              <a:p>
                <a:pPr marL="194304" indent="-194304">
                  <a:spcBef>
                    <a:spcPct val="20000"/>
                  </a:spcBef>
                  <a:buFont typeface="Arial" panose="020B0604020202020204" pitchFamily="34" charset="0"/>
                  <a:buChar char="•"/>
                </a:pPr>
                <a:r>
                  <a:rPr lang="en-US" sz="680" dirty="0">
                    <a:latin typeface="+mj-lt"/>
                  </a:rPr>
                  <a:t>Common ecosystem resources/characteristics</a:t>
                </a:r>
              </a:p>
              <a:p>
                <a:pPr hangingPunct="1">
                  <a:lnSpc>
                    <a:spcPct val="100000"/>
                  </a:lnSpc>
                  <a:spcBef>
                    <a:spcPct val="20000"/>
                  </a:spcBef>
                  <a:buClrTx/>
                  <a:buSzTx/>
                </a:pPr>
                <a:endParaRPr lang="en-US" sz="680" noProof="1">
                  <a:latin typeface="+mj-lt"/>
                  <a:cs typeface="Arial" charset="0"/>
                </a:endParaRPr>
              </a:p>
            </p:txBody>
          </p:sp>
          <p:sp>
            <p:nvSpPr>
              <p:cNvPr id="8" name="TextBox 16"/>
              <p:cNvSpPr txBox="1">
                <a:spLocks noChangeArrowheads="1"/>
              </p:cNvSpPr>
              <p:nvPr/>
            </p:nvSpPr>
            <p:spPr bwMode="auto">
              <a:xfrm>
                <a:off x="1285873" y="3684195"/>
                <a:ext cx="3725075" cy="2398882"/>
              </a:xfrm>
              <a:prstGeom prst="rect">
                <a:avLst/>
              </a:prstGeom>
              <a:noFill/>
              <a:ln w="9525">
                <a:noFill/>
                <a:miter lim="800000"/>
                <a:headEnd/>
                <a:tailEnd/>
              </a:ln>
            </p:spPr>
            <p:txBody>
              <a:bodyPr wrap="square">
                <a:spAutoFit/>
              </a:bodyPr>
              <a:lstStyle/>
              <a:p>
                <a:r>
                  <a:rPr lang="en-US" sz="680" b="1" dirty="0"/>
                  <a:t>Opportunities</a:t>
                </a:r>
              </a:p>
              <a:p>
                <a:pPr marL="323840" indent="-323840">
                  <a:spcBef>
                    <a:spcPct val="20000"/>
                  </a:spcBef>
                  <a:buFont typeface="Arial" panose="020B0604020202020204" pitchFamily="34" charset="0"/>
                  <a:buChar char="•"/>
                </a:pPr>
                <a:r>
                  <a:rPr lang="en-US" sz="680" dirty="0"/>
                  <a:t>Utah is a leader in high-tech startup density and venture capital share growth in the region and nation</a:t>
                </a:r>
              </a:p>
              <a:p>
                <a:pPr marL="323840" indent="-323840">
                  <a:spcBef>
                    <a:spcPct val="20000"/>
                  </a:spcBef>
                  <a:buFont typeface="Arial" panose="020B0604020202020204" pitchFamily="34" charset="0"/>
                  <a:buChar char="•"/>
                </a:pPr>
                <a:r>
                  <a:rPr lang="en-US" sz="680" dirty="0"/>
                  <a:t>Signals a united front for the state of Utah and its commitment to entrepreneurship/innovation</a:t>
                </a:r>
              </a:p>
              <a:p>
                <a:pPr marL="323840" indent="-323840">
                  <a:spcBef>
                    <a:spcPct val="20000"/>
                  </a:spcBef>
                  <a:buFont typeface="Arial" panose="020B0604020202020204" pitchFamily="34" charset="0"/>
                  <a:buChar char="•"/>
                </a:pPr>
                <a:r>
                  <a:rPr lang="en-US" sz="680" dirty="0"/>
                  <a:t>Opportunity to showcase impact of USTAR/other state programs on commercialization</a:t>
                </a:r>
              </a:p>
              <a:p>
                <a:pPr marL="323840" indent="-323840">
                  <a:spcBef>
                    <a:spcPct val="20000"/>
                  </a:spcBef>
                  <a:buFont typeface="Arial" panose="020B0604020202020204" pitchFamily="34" charset="0"/>
                  <a:buChar char="•"/>
                </a:pPr>
                <a:r>
                  <a:rPr lang="en-US" sz="680" dirty="0"/>
                  <a:t>Regardless of outcome, these collaborations could greatly benefit Utah State</a:t>
                </a:r>
              </a:p>
            </p:txBody>
          </p:sp>
          <p:sp>
            <p:nvSpPr>
              <p:cNvPr id="9" name="Rectangle 8"/>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10" name="Rectangle 9"/>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11" name="TextBox 16"/>
              <p:cNvSpPr txBox="1">
                <a:spLocks noChangeArrowheads="1"/>
              </p:cNvSpPr>
              <p:nvPr/>
            </p:nvSpPr>
            <p:spPr bwMode="auto">
              <a:xfrm>
                <a:off x="5781672" y="3684192"/>
                <a:ext cx="3725075" cy="2398882"/>
              </a:xfrm>
              <a:prstGeom prst="rect">
                <a:avLst/>
              </a:prstGeom>
              <a:noFill/>
              <a:ln w="9525">
                <a:noFill/>
                <a:miter lim="800000"/>
                <a:headEnd/>
                <a:tailEnd/>
              </a:ln>
            </p:spPr>
            <p:txBody>
              <a:bodyPr wrap="square">
                <a:spAutoFit/>
              </a:bodyPr>
              <a:lstStyle/>
              <a:p>
                <a:r>
                  <a:rPr lang="en-US" sz="680" b="1" dirty="0"/>
                  <a:t>Threats</a:t>
                </a:r>
              </a:p>
              <a:p>
                <a:pPr marL="323840" indent="-323840">
                  <a:spcBef>
                    <a:spcPct val="20000"/>
                  </a:spcBef>
                  <a:buFont typeface="Arial" panose="020B0604020202020204" pitchFamily="34" charset="0"/>
                  <a:buChar char="•"/>
                </a:pPr>
                <a:r>
                  <a:rPr lang="en-US" sz="680" dirty="0">
                    <a:solidFill>
                      <a:srgbClr val="000000"/>
                    </a:solidFill>
                  </a:rPr>
                  <a:t>Los Angeles/San Diego is the strongest ecosystem available in the Pacific and Mountain Regions</a:t>
                </a:r>
              </a:p>
              <a:p>
                <a:pPr marL="323840" indent="-323840">
                  <a:spcBef>
                    <a:spcPct val="20000"/>
                  </a:spcBef>
                  <a:buFont typeface="Arial" panose="020B0604020202020204" pitchFamily="34" charset="0"/>
                  <a:buChar char="•"/>
                </a:pPr>
                <a:r>
                  <a:rPr lang="en-US" sz="680" dirty="0">
                    <a:solidFill>
                      <a:srgbClr val="000000"/>
                    </a:solidFill>
                  </a:rPr>
                  <a:t>A member of the I-Core Selection Committee has voiced their lack of support for the Univ. of Utah</a:t>
                </a:r>
              </a:p>
              <a:p>
                <a:pPr marL="323840" indent="-323840">
                  <a:spcBef>
                    <a:spcPct val="20000"/>
                  </a:spcBef>
                  <a:buFont typeface="Arial" panose="020B0604020202020204" pitchFamily="34" charset="0"/>
                  <a:buChar char="•"/>
                </a:pPr>
                <a:r>
                  <a:rPr lang="en-US" sz="680" dirty="0">
                    <a:solidFill>
                      <a:srgbClr val="000000"/>
                    </a:solidFill>
                  </a:rPr>
                  <a:t>The Univ. of Colorado is attracting a lot of interest through its commercialization and ecosystem development efforts</a:t>
                </a:r>
              </a:p>
              <a:p>
                <a:pPr marL="323840" indent="-323840">
                  <a:spcBef>
                    <a:spcPct val="20000"/>
                  </a:spcBef>
                  <a:buFont typeface="Arial" panose="020B0604020202020204" pitchFamily="34" charset="0"/>
                  <a:buChar char="•"/>
                </a:pPr>
                <a:r>
                  <a:rPr lang="en-US" sz="680" dirty="0">
                    <a:solidFill>
                      <a:srgbClr val="000000"/>
                    </a:solidFill>
                  </a:rPr>
                  <a:t>Utah is an extremely conservative state compared to Colorado and Washington/Oregon</a:t>
                </a:r>
              </a:p>
            </p:txBody>
          </p:sp>
          <p:sp>
            <p:nvSpPr>
              <p:cNvPr id="12" name="TextBox 16"/>
              <p:cNvSpPr txBox="1">
                <a:spLocks noChangeArrowheads="1"/>
              </p:cNvSpPr>
              <p:nvPr/>
            </p:nvSpPr>
            <p:spPr bwMode="auto">
              <a:xfrm>
                <a:off x="5769373" y="1265237"/>
                <a:ext cx="3737378" cy="1941333"/>
              </a:xfrm>
              <a:prstGeom prst="rect">
                <a:avLst/>
              </a:prstGeom>
              <a:noFill/>
              <a:ln w="9525">
                <a:noFill/>
                <a:miter lim="800000"/>
                <a:headEnd/>
                <a:tailEnd/>
              </a:ln>
            </p:spPr>
            <p:txBody>
              <a:bodyPr wrap="square">
                <a:spAutoFit/>
              </a:bodyPr>
              <a:lstStyle/>
              <a:p>
                <a:r>
                  <a:rPr lang="en-US" sz="680" b="1" dirty="0"/>
                  <a:t>Weaknesses</a:t>
                </a:r>
              </a:p>
              <a:p>
                <a:pPr marL="323840" indent="-323840">
                  <a:spcBef>
                    <a:spcPct val="20000"/>
                  </a:spcBef>
                  <a:buFont typeface="Arial" panose="020B0604020202020204" pitchFamily="34" charset="0"/>
                  <a:buChar char="•"/>
                </a:pPr>
                <a:r>
                  <a:rPr lang="en-US" sz="680" dirty="0"/>
                  <a:t>Limited innovation/entrepreneurship interaction between institutions</a:t>
                </a:r>
              </a:p>
              <a:p>
                <a:pPr marL="323840" indent="-323840">
                  <a:spcBef>
                    <a:spcPct val="20000"/>
                  </a:spcBef>
                  <a:buFont typeface="Arial" panose="020B0604020202020204" pitchFamily="34" charset="0"/>
                  <a:buChar char="•"/>
                </a:pPr>
                <a:r>
                  <a:rPr lang="en-US" sz="680" dirty="0"/>
                  <a:t>Univ. of Utah had visible failure in the first round of I-Core</a:t>
                </a:r>
              </a:p>
              <a:p>
                <a:pPr marL="323840" indent="-323840">
                  <a:spcBef>
                    <a:spcPct val="20000"/>
                  </a:spcBef>
                  <a:buFont typeface="Arial" panose="020B0604020202020204" pitchFamily="34" charset="0"/>
                  <a:buChar char="•"/>
                </a:pPr>
                <a:r>
                  <a:rPr lang="en-US" sz="680" dirty="0"/>
                  <a:t>Univ. of Utah would most likely need to drive the initiative</a:t>
                </a:r>
              </a:p>
              <a:p>
                <a:pPr marL="323840" indent="-323840">
                  <a:spcBef>
                    <a:spcPct val="20000"/>
                  </a:spcBef>
                  <a:buFont typeface="Arial" panose="020B0604020202020204" pitchFamily="34" charset="0"/>
                  <a:buChar char="•"/>
                </a:pPr>
                <a:r>
                  <a:rPr lang="en-US" sz="680" dirty="0"/>
                  <a:t>BYU has limited federal research expenditures and impact growth potential</a:t>
                </a:r>
              </a:p>
              <a:p>
                <a:pPr hangingPunct="1">
                  <a:lnSpc>
                    <a:spcPct val="100000"/>
                  </a:lnSpc>
                  <a:spcBef>
                    <a:spcPct val="20000"/>
                  </a:spcBef>
                  <a:buClrTx/>
                  <a:buSzTx/>
                  <a:buFont typeface="Arial" charset="0"/>
                  <a:buChar char="•"/>
                </a:pPr>
                <a:endParaRPr lang="en-US" sz="680" noProof="1">
                  <a:latin typeface="Calibri" pitchFamily="34" charset="0"/>
                  <a:cs typeface="Arial" charset="0"/>
                </a:endParaRPr>
              </a:p>
            </p:txBody>
          </p:sp>
          <p:grpSp>
            <p:nvGrpSpPr>
              <p:cNvPr id="13" name="Group 21"/>
              <p:cNvGrpSpPr>
                <a:grpSpLocks/>
              </p:cNvGrpSpPr>
              <p:nvPr/>
            </p:nvGrpSpPr>
            <p:grpSpPr bwMode="auto">
              <a:xfrm>
                <a:off x="549275" y="1189038"/>
                <a:ext cx="736600" cy="736600"/>
                <a:chOff x="8240712" y="5684837"/>
                <a:chExt cx="736910" cy="737125"/>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24" name="TextBox 23"/>
                <p:cNvSpPr txBox="1"/>
                <p:nvPr/>
              </p:nvSpPr>
              <p:spPr>
                <a:xfrm>
                  <a:off x="8346960" y="5795612"/>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736600"/>
                <a:chOff x="5040312" y="731837"/>
                <a:chExt cx="736910" cy="737125"/>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22" name="TextBox 21"/>
                <p:cNvSpPr txBox="1"/>
                <p:nvPr/>
              </p:nvSpPr>
              <p:spPr>
                <a:xfrm>
                  <a:off x="5096449" y="872443"/>
                  <a:ext cx="596409"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3607994"/>
                <a:ext cx="736600" cy="736600"/>
                <a:chOff x="9030172" y="5846073"/>
                <a:chExt cx="736910" cy="737125"/>
              </a:xfrm>
            </p:grpSpPr>
            <p:sp>
              <p:nvSpPr>
                <p:cNvPr id="19" name="Rectangle 18"/>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20" name="TextBox 19"/>
                <p:cNvSpPr txBox="1"/>
                <p:nvPr/>
              </p:nvSpPr>
              <p:spPr>
                <a:xfrm>
                  <a:off x="9215278" y="5981753"/>
                  <a:ext cx="498846" cy="307789"/>
                </a:xfrm>
                <a:prstGeom prst="rect">
                  <a:avLst/>
                </a:prstGeom>
                <a:noFill/>
              </p:spPr>
              <p:txBody>
                <a:bodyPr>
                  <a:spAutoFit/>
                </a:bodyPr>
                <a:lstStyle/>
                <a:p>
                  <a:pP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3633391"/>
                <a:ext cx="736600" cy="736600"/>
                <a:chOff x="8240712" y="5839237"/>
                <a:chExt cx="736910" cy="737125"/>
              </a:xfrm>
            </p:grpSpPr>
            <p:sp>
              <p:nvSpPr>
                <p:cNvPr id="17" name="Rectangle 16"/>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18" name="TextBox 17"/>
                <p:cNvSpPr txBox="1"/>
                <p:nvPr/>
              </p:nvSpPr>
              <p:spPr>
                <a:xfrm>
                  <a:off x="8349467" y="5983319"/>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48" name="Rectangle 47"/>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grpSp>
      <p:grpSp>
        <p:nvGrpSpPr>
          <p:cNvPr id="50" name="Group 49"/>
          <p:cNvGrpSpPr/>
          <p:nvPr/>
        </p:nvGrpSpPr>
        <p:grpSpPr>
          <a:xfrm>
            <a:off x="690881" y="2590800"/>
            <a:ext cx="4848689" cy="3578926"/>
            <a:chOff x="609600" y="1745155"/>
            <a:chExt cx="4278255" cy="3157876"/>
          </a:xfrm>
        </p:grpSpPr>
        <p:grpSp>
          <p:nvGrpSpPr>
            <p:cNvPr id="51" name="Group 50"/>
            <p:cNvGrpSpPr/>
            <p:nvPr/>
          </p:nvGrpSpPr>
          <p:grpSpPr>
            <a:xfrm>
              <a:off x="609600" y="1745155"/>
              <a:ext cx="4278255" cy="3157876"/>
              <a:chOff x="544512" y="1189037"/>
              <a:chExt cx="8967319" cy="5588311"/>
            </a:xfrm>
          </p:grpSpPr>
          <p:sp>
            <p:nvSpPr>
              <p:cNvPr id="53" name="Rectangle 52"/>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54" name="Rectangle 53"/>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55" name="TextBox 16"/>
              <p:cNvSpPr txBox="1">
                <a:spLocks noChangeArrowheads="1"/>
              </p:cNvSpPr>
              <p:nvPr/>
            </p:nvSpPr>
            <p:spPr bwMode="auto">
              <a:xfrm>
                <a:off x="1311671" y="1265237"/>
                <a:ext cx="3699279" cy="1810575"/>
              </a:xfrm>
              <a:prstGeom prst="rect">
                <a:avLst/>
              </a:prstGeom>
              <a:noFill/>
              <a:ln w="9525">
                <a:noFill/>
                <a:miter lim="800000"/>
                <a:headEnd/>
                <a:tailEnd/>
              </a:ln>
            </p:spPr>
            <p:txBody>
              <a:bodyPr wrap="square">
                <a:spAutoFit/>
              </a:bodyPr>
              <a:lstStyle/>
              <a:p>
                <a:r>
                  <a:rPr lang="en-US" sz="680" b="1" dirty="0">
                    <a:latin typeface="+mj-lt"/>
                  </a:rPr>
                  <a:t>Strengths</a:t>
                </a:r>
              </a:p>
              <a:p>
                <a:pPr marL="194304" indent="-194304">
                  <a:spcBef>
                    <a:spcPct val="20000"/>
                  </a:spcBef>
                  <a:buFont typeface="Arial" panose="020B0604020202020204" pitchFamily="34" charset="0"/>
                  <a:buChar char="•"/>
                </a:pPr>
                <a:r>
                  <a:rPr lang="en-US" sz="680" noProof="1">
                    <a:latin typeface="+mj-lt"/>
                    <a:cs typeface="Arial" charset="0"/>
                  </a:rPr>
                  <a:t>Best available regional partner is Univ. of Utah (data) </a:t>
                </a:r>
              </a:p>
              <a:p>
                <a:pPr marL="194304" indent="-194304">
                  <a:spcBef>
                    <a:spcPct val="20000"/>
                  </a:spcBef>
                  <a:buFont typeface="Arial" panose="020B0604020202020204" pitchFamily="34" charset="0"/>
                  <a:buChar char="•"/>
                </a:pPr>
                <a:r>
                  <a:rPr lang="en-US" sz="680" noProof="1">
                    <a:latin typeface="+mj-lt"/>
                    <a:cs typeface="Arial" charset="0"/>
                  </a:rPr>
                  <a:t>Combines top efficiency/magnitude programs (BYU and Univ. of Utah)</a:t>
                </a:r>
              </a:p>
              <a:p>
                <a:pPr marL="194304" indent="-194304">
                  <a:spcBef>
                    <a:spcPct val="20000"/>
                  </a:spcBef>
                  <a:buFont typeface="Arial" panose="020B0604020202020204" pitchFamily="34" charset="0"/>
                  <a:buChar char="•"/>
                </a:pPr>
                <a:r>
                  <a:rPr lang="en-US" sz="680" dirty="0">
                    <a:latin typeface="+mj-lt"/>
                  </a:rPr>
                  <a:t>Geographical proximity - knowledge spillover</a:t>
                </a:r>
                <a:endParaRPr lang="en-US" sz="680" noProof="1">
                  <a:latin typeface="+mj-lt"/>
                  <a:cs typeface="Arial" charset="0"/>
                </a:endParaRPr>
              </a:p>
              <a:p>
                <a:pPr marL="194304" indent="-194304">
                  <a:spcBef>
                    <a:spcPct val="20000"/>
                  </a:spcBef>
                  <a:buFont typeface="Arial" panose="020B0604020202020204" pitchFamily="34" charset="0"/>
                  <a:buChar char="•"/>
                </a:pPr>
                <a:r>
                  <a:rPr lang="en-US" sz="680" dirty="0">
                    <a:latin typeface="+mj-lt"/>
                  </a:rPr>
                  <a:t>Complimentary network of fields</a:t>
                </a:r>
              </a:p>
              <a:p>
                <a:pPr marL="194304" indent="-194304">
                  <a:spcBef>
                    <a:spcPct val="20000"/>
                  </a:spcBef>
                  <a:buFont typeface="Arial" panose="020B0604020202020204" pitchFamily="34" charset="0"/>
                  <a:buChar char="•"/>
                </a:pPr>
                <a:r>
                  <a:rPr lang="en-US" sz="680" dirty="0">
                    <a:latin typeface="+mj-lt"/>
                  </a:rPr>
                  <a:t>Common ecosystem resources/characteristics</a:t>
                </a:r>
              </a:p>
              <a:p>
                <a:pPr hangingPunct="1">
                  <a:lnSpc>
                    <a:spcPct val="100000"/>
                  </a:lnSpc>
                  <a:spcBef>
                    <a:spcPct val="20000"/>
                  </a:spcBef>
                  <a:buClrTx/>
                  <a:buSzTx/>
                </a:pPr>
                <a:endParaRPr lang="en-US" sz="680" noProof="1">
                  <a:latin typeface="+mj-lt"/>
                  <a:cs typeface="Arial" charset="0"/>
                </a:endParaRPr>
              </a:p>
            </p:txBody>
          </p:sp>
          <p:sp>
            <p:nvSpPr>
              <p:cNvPr id="56" name="TextBox 16"/>
              <p:cNvSpPr txBox="1">
                <a:spLocks noChangeArrowheads="1"/>
              </p:cNvSpPr>
              <p:nvPr/>
            </p:nvSpPr>
            <p:spPr bwMode="auto">
              <a:xfrm>
                <a:off x="1285873" y="3684195"/>
                <a:ext cx="3725075" cy="2398882"/>
              </a:xfrm>
              <a:prstGeom prst="rect">
                <a:avLst/>
              </a:prstGeom>
              <a:noFill/>
              <a:ln w="9525">
                <a:noFill/>
                <a:miter lim="800000"/>
                <a:headEnd/>
                <a:tailEnd/>
              </a:ln>
            </p:spPr>
            <p:txBody>
              <a:bodyPr wrap="square">
                <a:spAutoFit/>
              </a:bodyPr>
              <a:lstStyle/>
              <a:p>
                <a:r>
                  <a:rPr lang="en-US" sz="680" b="1" dirty="0"/>
                  <a:t>Opportunities</a:t>
                </a:r>
              </a:p>
              <a:p>
                <a:pPr marL="323840" indent="-323840">
                  <a:spcBef>
                    <a:spcPct val="20000"/>
                  </a:spcBef>
                  <a:buFont typeface="Arial" panose="020B0604020202020204" pitchFamily="34" charset="0"/>
                  <a:buChar char="•"/>
                </a:pPr>
                <a:r>
                  <a:rPr lang="en-US" sz="680" dirty="0"/>
                  <a:t>Utah is a leader in high-tech startup density and venture capital share growth in the region and nation</a:t>
                </a:r>
              </a:p>
              <a:p>
                <a:pPr marL="323840" indent="-323840">
                  <a:spcBef>
                    <a:spcPct val="20000"/>
                  </a:spcBef>
                  <a:buFont typeface="Arial" panose="020B0604020202020204" pitchFamily="34" charset="0"/>
                  <a:buChar char="•"/>
                </a:pPr>
                <a:r>
                  <a:rPr lang="en-US" sz="680" dirty="0"/>
                  <a:t>Signals a united front for the state of Utah and its commitment to entrepreneurship/innovation</a:t>
                </a:r>
              </a:p>
              <a:p>
                <a:pPr marL="323840" indent="-323840">
                  <a:spcBef>
                    <a:spcPct val="20000"/>
                  </a:spcBef>
                  <a:buFont typeface="Arial" panose="020B0604020202020204" pitchFamily="34" charset="0"/>
                  <a:buChar char="•"/>
                </a:pPr>
                <a:r>
                  <a:rPr lang="en-US" sz="680" dirty="0"/>
                  <a:t>Opportunity to showcase impact of USTAR/other state programs on commercialization</a:t>
                </a:r>
              </a:p>
              <a:p>
                <a:pPr marL="323840" indent="-323840">
                  <a:spcBef>
                    <a:spcPct val="20000"/>
                  </a:spcBef>
                  <a:buFont typeface="Arial" panose="020B0604020202020204" pitchFamily="34" charset="0"/>
                  <a:buChar char="•"/>
                </a:pPr>
                <a:r>
                  <a:rPr lang="en-US" sz="680" dirty="0"/>
                  <a:t>Regardless of outcome, these collaborations could greatly benefit Utah State</a:t>
                </a:r>
              </a:p>
            </p:txBody>
          </p:sp>
          <p:sp>
            <p:nvSpPr>
              <p:cNvPr id="57" name="Rectangle 56"/>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58" name="Rectangle 57"/>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59" name="TextBox 16"/>
              <p:cNvSpPr txBox="1">
                <a:spLocks noChangeArrowheads="1"/>
              </p:cNvSpPr>
              <p:nvPr/>
            </p:nvSpPr>
            <p:spPr bwMode="auto">
              <a:xfrm>
                <a:off x="5781672" y="3684192"/>
                <a:ext cx="3725075" cy="2398882"/>
              </a:xfrm>
              <a:prstGeom prst="rect">
                <a:avLst/>
              </a:prstGeom>
              <a:noFill/>
              <a:ln w="9525">
                <a:noFill/>
                <a:miter lim="800000"/>
                <a:headEnd/>
                <a:tailEnd/>
              </a:ln>
            </p:spPr>
            <p:txBody>
              <a:bodyPr wrap="square">
                <a:spAutoFit/>
              </a:bodyPr>
              <a:lstStyle/>
              <a:p>
                <a:r>
                  <a:rPr lang="en-US" sz="680" b="1" dirty="0"/>
                  <a:t>Threats</a:t>
                </a:r>
              </a:p>
              <a:p>
                <a:pPr marL="323840" indent="-323840">
                  <a:spcBef>
                    <a:spcPct val="20000"/>
                  </a:spcBef>
                  <a:buFont typeface="Arial" panose="020B0604020202020204" pitchFamily="34" charset="0"/>
                  <a:buChar char="•"/>
                </a:pPr>
                <a:r>
                  <a:rPr lang="en-US" sz="680" dirty="0">
                    <a:solidFill>
                      <a:srgbClr val="000000"/>
                    </a:solidFill>
                  </a:rPr>
                  <a:t>Los Angeles/San Diego is the strongest ecosystem available in the Pacific and Mountain Regions</a:t>
                </a:r>
              </a:p>
              <a:p>
                <a:pPr marL="323840" indent="-323840">
                  <a:spcBef>
                    <a:spcPct val="20000"/>
                  </a:spcBef>
                  <a:buFont typeface="Arial" panose="020B0604020202020204" pitchFamily="34" charset="0"/>
                  <a:buChar char="•"/>
                </a:pPr>
                <a:r>
                  <a:rPr lang="en-US" sz="680" dirty="0">
                    <a:solidFill>
                      <a:srgbClr val="000000"/>
                    </a:solidFill>
                  </a:rPr>
                  <a:t>A member of the I-Core Selection Committee has voiced their lack of support for the Univ. of Utah</a:t>
                </a:r>
              </a:p>
              <a:p>
                <a:pPr marL="323840" indent="-323840">
                  <a:spcBef>
                    <a:spcPct val="20000"/>
                  </a:spcBef>
                  <a:buFont typeface="Arial" panose="020B0604020202020204" pitchFamily="34" charset="0"/>
                  <a:buChar char="•"/>
                </a:pPr>
                <a:r>
                  <a:rPr lang="en-US" sz="680" dirty="0">
                    <a:solidFill>
                      <a:srgbClr val="000000"/>
                    </a:solidFill>
                  </a:rPr>
                  <a:t>The Univ. of Colorado is attracting a lot of interest through its commercialization and ecosystem development efforts</a:t>
                </a:r>
              </a:p>
              <a:p>
                <a:pPr marL="323840" indent="-323840">
                  <a:spcBef>
                    <a:spcPct val="20000"/>
                  </a:spcBef>
                  <a:buFont typeface="Arial" panose="020B0604020202020204" pitchFamily="34" charset="0"/>
                  <a:buChar char="•"/>
                </a:pPr>
                <a:r>
                  <a:rPr lang="en-US" sz="680" dirty="0">
                    <a:solidFill>
                      <a:srgbClr val="000000"/>
                    </a:solidFill>
                  </a:rPr>
                  <a:t>Utah is an extremely conservative state compared to Colorado and Washington/Oregon</a:t>
                </a:r>
              </a:p>
            </p:txBody>
          </p:sp>
          <p:sp>
            <p:nvSpPr>
              <p:cNvPr id="60" name="TextBox 16"/>
              <p:cNvSpPr txBox="1">
                <a:spLocks noChangeArrowheads="1"/>
              </p:cNvSpPr>
              <p:nvPr/>
            </p:nvSpPr>
            <p:spPr bwMode="auto">
              <a:xfrm>
                <a:off x="5769373" y="1265237"/>
                <a:ext cx="3737378" cy="1941333"/>
              </a:xfrm>
              <a:prstGeom prst="rect">
                <a:avLst/>
              </a:prstGeom>
              <a:noFill/>
              <a:ln w="9525">
                <a:noFill/>
                <a:miter lim="800000"/>
                <a:headEnd/>
                <a:tailEnd/>
              </a:ln>
            </p:spPr>
            <p:txBody>
              <a:bodyPr wrap="square">
                <a:spAutoFit/>
              </a:bodyPr>
              <a:lstStyle/>
              <a:p>
                <a:r>
                  <a:rPr lang="en-US" sz="680" b="1" dirty="0"/>
                  <a:t>Weaknesses</a:t>
                </a:r>
              </a:p>
              <a:p>
                <a:pPr marL="323840" indent="-323840">
                  <a:spcBef>
                    <a:spcPct val="20000"/>
                  </a:spcBef>
                  <a:buFont typeface="Arial" panose="020B0604020202020204" pitchFamily="34" charset="0"/>
                  <a:buChar char="•"/>
                </a:pPr>
                <a:r>
                  <a:rPr lang="en-US" sz="680" dirty="0"/>
                  <a:t>Limited innovation/entrepreneurship interaction between institutions</a:t>
                </a:r>
              </a:p>
              <a:p>
                <a:pPr marL="323840" indent="-323840">
                  <a:spcBef>
                    <a:spcPct val="20000"/>
                  </a:spcBef>
                  <a:buFont typeface="Arial" panose="020B0604020202020204" pitchFamily="34" charset="0"/>
                  <a:buChar char="•"/>
                </a:pPr>
                <a:r>
                  <a:rPr lang="en-US" sz="680" dirty="0"/>
                  <a:t>Univ. of Utah had visible failure in the first round of I-Core</a:t>
                </a:r>
              </a:p>
              <a:p>
                <a:pPr marL="323840" indent="-323840">
                  <a:spcBef>
                    <a:spcPct val="20000"/>
                  </a:spcBef>
                  <a:buFont typeface="Arial" panose="020B0604020202020204" pitchFamily="34" charset="0"/>
                  <a:buChar char="•"/>
                </a:pPr>
                <a:r>
                  <a:rPr lang="en-US" sz="680" dirty="0"/>
                  <a:t>Univ. of Utah would most likely need to drive the initiative</a:t>
                </a:r>
              </a:p>
              <a:p>
                <a:pPr marL="323840" indent="-323840">
                  <a:spcBef>
                    <a:spcPct val="20000"/>
                  </a:spcBef>
                  <a:buFont typeface="Arial" panose="020B0604020202020204" pitchFamily="34" charset="0"/>
                  <a:buChar char="•"/>
                </a:pPr>
                <a:r>
                  <a:rPr lang="en-US" sz="680" dirty="0"/>
                  <a:t>BYU has limited federal research expenditures and impact growth potential</a:t>
                </a:r>
              </a:p>
              <a:p>
                <a:pPr hangingPunct="1">
                  <a:lnSpc>
                    <a:spcPct val="100000"/>
                  </a:lnSpc>
                  <a:spcBef>
                    <a:spcPct val="20000"/>
                  </a:spcBef>
                  <a:buClrTx/>
                  <a:buSzTx/>
                  <a:buFont typeface="Arial" charset="0"/>
                  <a:buChar char="•"/>
                </a:pPr>
                <a:endParaRPr lang="en-US" sz="680" noProof="1">
                  <a:latin typeface="Calibri" pitchFamily="34" charset="0"/>
                  <a:cs typeface="Arial" charset="0"/>
                </a:endParaRPr>
              </a:p>
            </p:txBody>
          </p:sp>
          <p:grpSp>
            <p:nvGrpSpPr>
              <p:cNvPr id="61" name="Group 21"/>
              <p:cNvGrpSpPr>
                <a:grpSpLocks/>
              </p:cNvGrpSpPr>
              <p:nvPr/>
            </p:nvGrpSpPr>
            <p:grpSpPr bwMode="auto">
              <a:xfrm>
                <a:off x="549275" y="1189038"/>
                <a:ext cx="736600" cy="736600"/>
                <a:chOff x="8240712" y="5684837"/>
                <a:chExt cx="736910" cy="737125"/>
              </a:xfrm>
            </p:grpSpPr>
            <p:sp>
              <p:nvSpPr>
                <p:cNvPr id="71" name="Rectangle 70"/>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72" name="TextBox 71"/>
                <p:cNvSpPr txBox="1"/>
                <p:nvPr/>
              </p:nvSpPr>
              <p:spPr>
                <a:xfrm>
                  <a:off x="8346960" y="5795612"/>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62" name="Group 18"/>
              <p:cNvGrpSpPr>
                <a:grpSpLocks/>
              </p:cNvGrpSpPr>
              <p:nvPr/>
            </p:nvGrpSpPr>
            <p:grpSpPr bwMode="auto">
              <a:xfrm>
                <a:off x="5045075" y="1189038"/>
                <a:ext cx="736600" cy="736600"/>
                <a:chOff x="5040312" y="731837"/>
                <a:chExt cx="736910" cy="737125"/>
              </a:xfrm>
            </p:grpSpPr>
            <p:sp>
              <p:nvSpPr>
                <p:cNvPr id="69" name="Rectangle 68"/>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70" name="TextBox 69"/>
                <p:cNvSpPr txBox="1"/>
                <p:nvPr/>
              </p:nvSpPr>
              <p:spPr>
                <a:xfrm>
                  <a:off x="5096449" y="872443"/>
                  <a:ext cx="596409"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63" name="Group 19"/>
              <p:cNvGrpSpPr>
                <a:grpSpLocks/>
              </p:cNvGrpSpPr>
              <p:nvPr/>
            </p:nvGrpSpPr>
            <p:grpSpPr bwMode="auto">
              <a:xfrm>
                <a:off x="5045075" y="3607994"/>
                <a:ext cx="736600" cy="736600"/>
                <a:chOff x="9030172" y="5846073"/>
                <a:chExt cx="736910" cy="737125"/>
              </a:xfrm>
            </p:grpSpPr>
            <p:sp>
              <p:nvSpPr>
                <p:cNvPr id="67" name="Rectangle 66"/>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68" name="TextBox 67"/>
                <p:cNvSpPr txBox="1"/>
                <p:nvPr/>
              </p:nvSpPr>
              <p:spPr>
                <a:xfrm>
                  <a:off x="9215278" y="5981753"/>
                  <a:ext cx="498846" cy="307789"/>
                </a:xfrm>
                <a:prstGeom prst="rect">
                  <a:avLst/>
                </a:prstGeom>
                <a:noFill/>
              </p:spPr>
              <p:txBody>
                <a:bodyPr>
                  <a:spAutoFit/>
                </a:bodyPr>
                <a:lstStyle/>
                <a:p>
                  <a:pP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64" name="Group 20"/>
              <p:cNvGrpSpPr>
                <a:grpSpLocks/>
              </p:cNvGrpSpPr>
              <p:nvPr/>
            </p:nvGrpSpPr>
            <p:grpSpPr bwMode="auto">
              <a:xfrm>
                <a:off x="549275" y="3633391"/>
                <a:ext cx="736600" cy="736600"/>
                <a:chOff x="8240712" y="5839237"/>
                <a:chExt cx="736910" cy="737125"/>
              </a:xfrm>
            </p:grpSpPr>
            <p:sp>
              <p:nvSpPr>
                <p:cNvPr id="65" name="Rectangle 64"/>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66" name="TextBox 65"/>
                <p:cNvSpPr txBox="1"/>
                <p:nvPr/>
              </p:nvSpPr>
              <p:spPr>
                <a:xfrm>
                  <a:off x="8349467" y="5983319"/>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52" name="Rectangle 51"/>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grpSp>
      <p:grpSp>
        <p:nvGrpSpPr>
          <p:cNvPr id="73" name="Group 72"/>
          <p:cNvGrpSpPr/>
          <p:nvPr/>
        </p:nvGrpSpPr>
        <p:grpSpPr>
          <a:xfrm>
            <a:off x="863601" y="2763520"/>
            <a:ext cx="4848689" cy="3578926"/>
            <a:chOff x="609600" y="1745155"/>
            <a:chExt cx="4278255" cy="3157876"/>
          </a:xfrm>
        </p:grpSpPr>
        <p:grpSp>
          <p:nvGrpSpPr>
            <p:cNvPr id="74" name="Group 73"/>
            <p:cNvGrpSpPr/>
            <p:nvPr/>
          </p:nvGrpSpPr>
          <p:grpSpPr>
            <a:xfrm>
              <a:off x="609600" y="1745155"/>
              <a:ext cx="4278255" cy="3157876"/>
              <a:chOff x="544512" y="1189037"/>
              <a:chExt cx="8967319" cy="5588311"/>
            </a:xfrm>
          </p:grpSpPr>
          <p:sp>
            <p:nvSpPr>
              <p:cNvPr id="76" name="Rectangle 75"/>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77" name="Rectangle 76"/>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78" name="TextBox 16"/>
              <p:cNvSpPr txBox="1">
                <a:spLocks noChangeArrowheads="1"/>
              </p:cNvSpPr>
              <p:nvPr/>
            </p:nvSpPr>
            <p:spPr bwMode="auto">
              <a:xfrm>
                <a:off x="1311671" y="1265237"/>
                <a:ext cx="3699279" cy="1810575"/>
              </a:xfrm>
              <a:prstGeom prst="rect">
                <a:avLst/>
              </a:prstGeom>
              <a:noFill/>
              <a:ln w="9525">
                <a:noFill/>
                <a:miter lim="800000"/>
                <a:headEnd/>
                <a:tailEnd/>
              </a:ln>
            </p:spPr>
            <p:txBody>
              <a:bodyPr wrap="square">
                <a:spAutoFit/>
              </a:bodyPr>
              <a:lstStyle/>
              <a:p>
                <a:r>
                  <a:rPr lang="en-US" sz="680" b="1" dirty="0">
                    <a:latin typeface="+mj-lt"/>
                  </a:rPr>
                  <a:t>Strengths</a:t>
                </a:r>
              </a:p>
              <a:p>
                <a:pPr marL="194304" indent="-194304">
                  <a:spcBef>
                    <a:spcPct val="20000"/>
                  </a:spcBef>
                  <a:buFont typeface="Arial" panose="020B0604020202020204" pitchFamily="34" charset="0"/>
                  <a:buChar char="•"/>
                </a:pPr>
                <a:r>
                  <a:rPr lang="en-US" sz="680" noProof="1">
                    <a:latin typeface="+mj-lt"/>
                    <a:cs typeface="Arial" charset="0"/>
                  </a:rPr>
                  <a:t>Best available regional partner is Univ. of Utah (data) </a:t>
                </a:r>
              </a:p>
              <a:p>
                <a:pPr marL="194304" indent="-194304">
                  <a:spcBef>
                    <a:spcPct val="20000"/>
                  </a:spcBef>
                  <a:buFont typeface="Arial" panose="020B0604020202020204" pitchFamily="34" charset="0"/>
                  <a:buChar char="•"/>
                </a:pPr>
                <a:r>
                  <a:rPr lang="en-US" sz="680" noProof="1">
                    <a:latin typeface="+mj-lt"/>
                    <a:cs typeface="Arial" charset="0"/>
                  </a:rPr>
                  <a:t>Combines top efficiency/magnitude programs (BYU and Univ. of Utah)</a:t>
                </a:r>
              </a:p>
              <a:p>
                <a:pPr marL="194304" indent="-194304">
                  <a:spcBef>
                    <a:spcPct val="20000"/>
                  </a:spcBef>
                  <a:buFont typeface="Arial" panose="020B0604020202020204" pitchFamily="34" charset="0"/>
                  <a:buChar char="•"/>
                </a:pPr>
                <a:r>
                  <a:rPr lang="en-US" sz="680" dirty="0">
                    <a:latin typeface="+mj-lt"/>
                  </a:rPr>
                  <a:t>Geographical proximity - knowledge spillover</a:t>
                </a:r>
                <a:endParaRPr lang="en-US" sz="680" noProof="1">
                  <a:latin typeface="+mj-lt"/>
                  <a:cs typeface="Arial" charset="0"/>
                </a:endParaRPr>
              </a:p>
              <a:p>
                <a:pPr marL="194304" indent="-194304">
                  <a:spcBef>
                    <a:spcPct val="20000"/>
                  </a:spcBef>
                  <a:buFont typeface="Arial" panose="020B0604020202020204" pitchFamily="34" charset="0"/>
                  <a:buChar char="•"/>
                </a:pPr>
                <a:r>
                  <a:rPr lang="en-US" sz="680" dirty="0">
                    <a:latin typeface="+mj-lt"/>
                  </a:rPr>
                  <a:t>Complimentary network of fields</a:t>
                </a:r>
              </a:p>
              <a:p>
                <a:pPr marL="194304" indent="-194304">
                  <a:spcBef>
                    <a:spcPct val="20000"/>
                  </a:spcBef>
                  <a:buFont typeface="Arial" panose="020B0604020202020204" pitchFamily="34" charset="0"/>
                  <a:buChar char="•"/>
                </a:pPr>
                <a:r>
                  <a:rPr lang="en-US" sz="680" dirty="0">
                    <a:latin typeface="+mj-lt"/>
                  </a:rPr>
                  <a:t>Common ecosystem resources/characteristics</a:t>
                </a:r>
              </a:p>
              <a:p>
                <a:pPr hangingPunct="1">
                  <a:lnSpc>
                    <a:spcPct val="100000"/>
                  </a:lnSpc>
                  <a:spcBef>
                    <a:spcPct val="20000"/>
                  </a:spcBef>
                  <a:buClrTx/>
                  <a:buSzTx/>
                </a:pPr>
                <a:endParaRPr lang="en-US" sz="680" noProof="1">
                  <a:latin typeface="+mj-lt"/>
                  <a:cs typeface="Arial" charset="0"/>
                </a:endParaRPr>
              </a:p>
            </p:txBody>
          </p:sp>
          <p:sp>
            <p:nvSpPr>
              <p:cNvPr id="79" name="TextBox 16"/>
              <p:cNvSpPr txBox="1">
                <a:spLocks noChangeArrowheads="1"/>
              </p:cNvSpPr>
              <p:nvPr/>
            </p:nvSpPr>
            <p:spPr bwMode="auto">
              <a:xfrm>
                <a:off x="1285873" y="3684195"/>
                <a:ext cx="3725075" cy="2398882"/>
              </a:xfrm>
              <a:prstGeom prst="rect">
                <a:avLst/>
              </a:prstGeom>
              <a:noFill/>
              <a:ln w="9525">
                <a:noFill/>
                <a:miter lim="800000"/>
                <a:headEnd/>
                <a:tailEnd/>
              </a:ln>
            </p:spPr>
            <p:txBody>
              <a:bodyPr wrap="square">
                <a:spAutoFit/>
              </a:bodyPr>
              <a:lstStyle/>
              <a:p>
                <a:r>
                  <a:rPr lang="en-US" sz="680" b="1" dirty="0"/>
                  <a:t>Opportunities</a:t>
                </a:r>
              </a:p>
              <a:p>
                <a:pPr marL="323840" indent="-323840">
                  <a:spcBef>
                    <a:spcPct val="20000"/>
                  </a:spcBef>
                  <a:buFont typeface="Arial" panose="020B0604020202020204" pitchFamily="34" charset="0"/>
                  <a:buChar char="•"/>
                </a:pPr>
                <a:r>
                  <a:rPr lang="en-US" sz="680" dirty="0"/>
                  <a:t>Utah is a leader in high-tech startup density and venture capital share growth in the region and nation</a:t>
                </a:r>
              </a:p>
              <a:p>
                <a:pPr marL="323840" indent="-323840">
                  <a:spcBef>
                    <a:spcPct val="20000"/>
                  </a:spcBef>
                  <a:buFont typeface="Arial" panose="020B0604020202020204" pitchFamily="34" charset="0"/>
                  <a:buChar char="•"/>
                </a:pPr>
                <a:r>
                  <a:rPr lang="en-US" sz="680" dirty="0"/>
                  <a:t>Signals a united front for the state of Utah and its commitment to entrepreneurship/innovation</a:t>
                </a:r>
              </a:p>
              <a:p>
                <a:pPr marL="323840" indent="-323840">
                  <a:spcBef>
                    <a:spcPct val="20000"/>
                  </a:spcBef>
                  <a:buFont typeface="Arial" panose="020B0604020202020204" pitchFamily="34" charset="0"/>
                  <a:buChar char="•"/>
                </a:pPr>
                <a:r>
                  <a:rPr lang="en-US" sz="680" dirty="0"/>
                  <a:t>Opportunity to showcase impact of USTAR/other state programs on commercialization</a:t>
                </a:r>
              </a:p>
              <a:p>
                <a:pPr marL="323840" indent="-323840">
                  <a:spcBef>
                    <a:spcPct val="20000"/>
                  </a:spcBef>
                  <a:buFont typeface="Arial" panose="020B0604020202020204" pitchFamily="34" charset="0"/>
                  <a:buChar char="•"/>
                </a:pPr>
                <a:r>
                  <a:rPr lang="en-US" sz="680" dirty="0"/>
                  <a:t>Regardless of outcome, these collaborations could greatly benefit Utah State</a:t>
                </a:r>
              </a:p>
            </p:txBody>
          </p:sp>
          <p:sp>
            <p:nvSpPr>
              <p:cNvPr id="80" name="Rectangle 79"/>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81" name="Rectangle 80"/>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80"/>
              </a:p>
            </p:txBody>
          </p:sp>
          <p:sp>
            <p:nvSpPr>
              <p:cNvPr id="82" name="TextBox 16"/>
              <p:cNvSpPr txBox="1">
                <a:spLocks noChangeArrowheads="1"/>
              </p:cNvSpPr>
              <p:nvPr/>
            </p:nvSpPr>
            <p:spPr bwMode="auto">
              <a:xfrm>
                <a:off x="5781672" y="3684192"/>
                <a:ext cx="3725075" cy="2398882"/>
              </a:xfrm>
              <a:prstGeom prst="rect">
                <a:avLst/>
              </a:prstGeom>
              <a:noFill/>
              <a:ln w="9525">
                <a:noFill/>
                <a:miter lim="800000"/>
                <a:headEnd/>
                <a:tailEnd/>
              </a:ln>
            </p:spPr>
            <p:txBody>
              <a:bodyPr wrap="square">
                <a:spAutoFit/>
              </a:bodyPr>
              <a:lstStyle/>
              <a:p>
                <a:r>
                  <a:rPr lang="en-US" sz="680" b="1" dirty="0"/>
                  <a:t>Threats</a:t>
                </a:r>
              </a:p>
              <a:p>
                <a:pPr marL="323840" indent="-323840">
                  <a:spcBef>
                    <a:spcPct val="20000"/>
                  </a:spcBef>
                  <a:buFont typeface="Arial" panose="020B0604020202020204" pitchFamily="34" charset="0"/>
                  <a:buChar char="•"/>
                </a:pPr>
                <a:r>
                  <a:rPr lang="en-US" sz="680" dirty="0">
                    <a:solidFill>
                      <a:srgbClr val="000000"/>
                    </a:solidFill>
                  </a:rPr>
                  <a:t>Los Angeles/San Diego is the strongest ecosystem available in the Pacific and Mountain Regions</a:t>
                </a:r>
              </a:p>
              <a:p>
                <a:pPr marL="323840" indent="-323840">
                  <a:spcBef>
                    <a:spcPct val="20000"/>
                  </a:spcBef>
                  <a:buFont typeface="Arial" panose="020B0604020202020204" pitchFamily="34" charset="0"/>
                  <a:buChar char="•"/>
                </a:pPr>
                <a:r>
                  <a:rPr lang="en-US" sz="680" dirty="0">
                    <a:solidFill>
                      <a:srgbClr val="000000"/>
                    </a:solidFill>
                  </a:rPr>
                  <a:t>A member of the I-Core Selection Committee has voiced their lack of support for the Univ. of Utah</a:t>
                </a:r>
              </a:p>
              <a:p>
                <a:pPr marL="323840" indent="-323840">
                  <a:spcBef>
                    <a:spcPct val="20000"/>
                  </a:spcBef>
                  <a:buFont typeface="Arial" panose="020B0604020202020204" pitchFamily="34" charset="0"/>
                  <a:buChar char="•"/>
                </a:pPr>
                <a:r>
                  <a:rPr lang="en-US" sz="680" dirty="0">
                    <a:solidFill>
                      <a:srgbClr val="000000"/>
                    </a:solidFill>
                  </a:rPr>
                  <a:t>The Univ. of Colorado is attracting a lot of interest through its commercialization and ecosystem development efforts</a:t>
                </a:r>
              </a:p>
              <a:p>
                <a:pPr marL="323840" indent="-323840">
                  <a:spcBef>
                    <a:spcPct val="20000"/>
                  </a:spcBef>
                  <a:buFont typeface="Arial" panose="020B0604020202020204" pitchFamily="34" charset="0"/>
                  <a:buChar char="•"/>
                </a:pPr>
                <a:r>
                  <a:rPr lang="en-US" sz="680" dirty="0">
                    <a:solidFill>
                      <a:srgbClr val="000000"/>
                    </a:solidFill>
                  </a:rPr>
                  <a:t>Utah is an extremely conservative state compared to Colorado and Washington/Oregon</a:t>
                </a:r>
              </a:p>
            </p:txBody>
          </p:sp>
          <p:sp>
            <p:nvSpPr>
              <p:cNvPr id="83" name="TextBox 16"/>
              <p:cNvSpPr txBox="1">
                <a:spLocks noChangeArrowheads="1"/>
              </p:cNvSpPr>
              <p:nvPr/>
            </p:nvSpPr>
            <p:spPr bwMode="auto">
              <a:xfrm>
                <a:off x="5769373" y="1265237"/>
                <a:ext cx="3737378" cy="1941333"/>
              </a:xfrm>
              <a:prstGeom prst="rect">
                <a:avLst/>
              </a:prstGeom>
              <a:noFill/>
              <a:ln w="9525">
                <a:noFill/>
                <a:miter lim="800000"/>
                <a:headEnd/>
                <a:tailEnd/>
              </a:ln>
            </p:spPr>
            <p:txBody>
              <a:bodyPr wrap="square">
                <a:spAutoFit/>
              </a:bodyPr>
              <a:lstStyle/>
              <a:p>
                <a:r>
                  <a:rPr lang="en-US" sz="680" b="1" dirty="0"/>
                  <a:t>Weaknesses</a:t>
                </a:r>
              </a:p>
              <a:p>
                <a:pPr marL="323840" indent="-323840">
                  <a:spcBef>
                    <a:spcPct val="20000"/>
                  </a:spcBef>
                  <a:buFont typeface="Arial" panose="020B0604020202020204" pitchFamily="34" charset="0"/>
                  <a:buChar char="•"/>
                </a:pPr>
                <a:r>
                  <a:rPr lang="en-US" sz="680" dirty="0"/>
                  <a:t>Limited innovation/entrepreneurship interaction between institutions</a:t>
                </a:r>
              </a:p>
              <a:p>
                <a:pPr marL="323840" indent="-323840">
                  <a:spcBef>
                    <a:spcPct val="20000"/>
                  </a:spcBef>
                  <a:buFont typeface="Arial" panose="020B0604020202020204" pitchFamily="34" charset="0"/>
                  <a:buChar char="•"/>
                </a:pPr>
                <a:r>
                  <a:rPr lang="en-US" sz="680" dirty="0"/>
                  <a:t>Univ. of Utah had visible failure in the first round of I-Core</a:t>
                </a:r>
              </a:p>
              <a:p>
                <a:pPr marL="323840" indent="-323840">
                  <a:spcBef>
                    <a:spcPct val="20000"/>
                  </a:spcBef>
                  <a:buFont typeface="Arial" panose="020B0604020202020204" pitchFamily="34" charset="0"/>
                  <a:buChar char="•"/>
                </a:pPr>
                <a:r>
                  <a:rPr lang="en-US" sz="680" dirty="0"/>
                  <a:t>Univ. of Utah would most likely need to drive the initiative</a:t>
                </a:r>
              </a:p>
              <a:p>
                <a:pPr marL="323840" indent="-323840">
                  <a:spcBef>
                    <a:spcPct val="20000"/>
                  </a:spcBef>
                  <a:buFont typeface="Arial" panose="020B0604020202020204" pitchFamily="34" charset="0"/>
                  <a:buChar char="•"/>
                </a:pPr>
                <a:r>
                  <a:rPr lang="en-US" sz="680" dirty="0"/>
                  <a:t>BYU has limited federal research expenditures and impact growth potential</a:t>
                </a:r>
              </a:p>
              <a:p>
                <a:pPr hangingPunct="1">
                  <a:lnSpc>
                    <a:spcPct val="100000"/>
                  </a:lnSpc>
                  <a:spcBef>
                    <a:spcPct val="20000"/>
                  </a:spcBef>
                  <a:buClrTx/>
                  <a:buSzTx/>
                  <a:buFont typeface="Arial" charset="0"/>
                  <a:buChar char="•"/>
                </a:pPr>
                <a:endParaRPr lang="en-US" sz="680" noProof="1">
                  <a:latin typeface="Calibri" pitchFamily="34" charset="0"/>
                  <a:cs typeface="Arial" charset="0"/>
                </a:endParaRPr>
              </a:p>
            </p:txBody>
          </p:sp>
          <p:grpSp>
            <p:nvGrpSpPr>
              <p:cNvPr id="84" name="Group 21"/>
              <p:cNvGrpSpPr>
                <a:grpSpLocks/>
              </p:cNvGrpSpPr>
              <p:nvPr/>
            </p:nvGrpSpPr>
            <p:grpSpPr bwMode="auto">
              <a:xfrm>
                <a:off x="549275" y="1189038"/>
                <a:ext cx="736600" cy="736600"/>
                <a:chOff x="8240712" y="5684837"/>
                <a:chExt cx="736910" cy="737125"/>
              </a:xfrm>
            </p:grpSpPr>
            <p:sp>
              <p:nvSpPr>
                <p:cNvPr id="94" name="Rectangle 93"/>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95" name="TextBox 94"/>
                <p:cNvSpPr txBox="1"/>
                <p:nvPr/>
              </p:nvSpPr>
              <p:spPr>
                <a:xfrm>
                  <a:off x="8346960" y="5795612"/>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85" name="Group 18"/>
              <p:cNvGrpSpPr>
                <a:grpSpLocks/>
              </p:cNvGrpSpPr>
              <p:nvPr/>
            </p:nvGrpSpPr>
            <p:grpSpPr bwMode="auto">
              <a:xfrm>
                <a:off x="5045075" y="1189038"/>
                <a:ext cx="736600" cy="736600"/>
                <a:chOff x="5040312" y="731837"/>
                <a:chExt cx="736910" cy="737125"/>
              </a:xfrm>
            </p:grpSpPr>
            <p:sp>
              <p:nvSpPr>
                <p:cNvPr id="92" name="Rectangle 91"/>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93" name="TextBox 92"/>
                <p:cNvSpPr txBox="1"/>
                <p:nvPr/>
              </p:nvSpPr>
              <p:spPr>
                <a:xfrm>
                  <a:off x="5096449" y="872443"/>
                  <a:ext cx="596409"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86" name="Group 19"/>
              <p:cNvGrpSpPr>
                <a:grpSpLocks/>
              </p:cNvGrpSpPr>
              <p:nvPr/>
            </p:nvGrpSpPr>
            <p:grpSpPr bwMode="auto">
              <a:xfrm>
                <a:off x="5045075" y="3607994"/>
                <a:ext cx="736600" cy="736600"/>
                <a:chOff x="9030172" y="5846073"/>
                <a:chExt cx="736910" cy="737125"/>
              </a:xfrm>
            </p:grpSpPr>
            <p:sp>
              <p:nvSpPr>
                <p:cNvPr id="90" name="Rectangle 89"/>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91" name="TextBox 90"/>
                <p:cNvSpPr txBox="1"/>
                <p:nvPr/>
              </p:nvSpPr>
              <p:spPr>
                <a:xfrm>
                  <a:off x="9215278" y="5981753"/>
                  <a:ext cx="498846" cy="307789"/>
                </a:xfrm>
                <a:prstGeom prst="rect">
                  <a:avLst/>
                </a:prstGeom>
                <a:noFill/>
              </p:spPr>
              <p:txBody>
                <a:bodyPr>
                  <a:spAutoFit/>
                </a:bodyPr>
                <a:lstStyle/>
                <a:p>
                  <a:pP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87" name="Group 20"/>
              <p:cNvGrpSpPr>
                <a:grpSpLocks/>
              </p:cNvGrpSpPr>
              <p:nvPr/>
            </p:nvGrpSpPr>
            <p:grpSpPr bwMode="auto">
              <a:xfrm>
                <a:off x="549275" y="3633391"/>
                <a:ext cx="736600" cy="736600"/>
                <a:chOff x="8240712" y="5839237"/>
                <a:chExt cx="736910" cy="737125"/>
              </a:xfrm>
            </p:grpSpPr>
            <p:sp>
              <p:nvSpPr>
                <p:cNvPr id="88" name="Rectangle 87"/>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80"/>
                </a:p>
              </p:txBody>
            </p:sp>
            <p:sp>
              <p:nvSpPr>
                <p:cNvPr id="89" name="TextBox 88"/>
                <p:cNvSpPr txBox="1"/>
                <p:nvPr/>
              </p:nvSpPr>
              <p:spPr>
                <a:xfrm>
                  <a:off x="8349467" y="5983319"/>
                  <a:ext cx="498846" cy="307789"/>
                </a:xfrm>
                <a:prstGeom prst="rect">
                  <a:avLst/>
                </a:prstGeom>
                <a:noFill/>
              </p:spPr>
              <p:txBody>
                <a:bodyPr>
                  <a:spAutoFit/>
                </a:bodyPr>
                <a:lstStyle/>
                <a:p>
                  <a:pPr algn="ctr">
                    <a:buFont typeface="Times New Roman" pitchFamily="16" charset="0"/>
                    <a:buNone/>
                    <a:defRPr/>
                  </a:pPr>
                  <a:r>
                    <a:rPr lang="en-US" sz="68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75" name="Rectangle 74"/>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p>
          </p:txBody>
        </p:sp>
      </p:grpSp>
    </p:spTree>
    <p:extLst>
      <p:ext uri="{BB962C8B-B14F-4D97-AF65-F5344CB8AC3E}">
        <p14:creationId xmlns:p14="http://schemas.microsoft.com/office/powerpoint/2010/main" val="956282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C8FB650-4324-4877-BB95-5089C932EEA7}" type="slidenum">
              <a:rPr lang="en-US" smtClean="0"/>
              <a:t>18</a:t>
            </a:fld>
            <a:endParaRPr lang="en-US"/>
          </a:p>
        </p:txBody>
      </p:sp>
      <p:pic>
        <p:nvPicPr>
          <p:cNvPr id="6" name="Picture 5"/>
          <p:cNvPicPr>
            <a:picLocks noChangeAspect="1"/>
          </p:cNvPicPr>
          <p:nvPr/>
        </p:nvPicPr>
        <p:blipFill>
          <a:blip r:embed="rId2"/>
          <a:stretch>
            <a:fillRect/>
          </a:stretch>
        </p:blipFill>
        <p:spPr>
          <a:xfrm>
            <a:off x="504150" y="318499"/>
            <a:ext cx="8783687" cy="7287511"/>
          </a:xfrm>
          <a:prstGeom prst="rect">
            <a:avLst/>
          </a:prstGeom>
        </p:spPr>
      </p:pic>
    </p:spTree>
    <p:extLst>
      <p:ext uri="{BB962C8B-B14F-4D97-AF65-F5344CB8AC3E}">
        <p14:creationId xmlns:p14="http://schemas.microsoft.com/office/powerpoint/2010/main" val="1693378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207383" y="3436974"/>
            <a:ext cx="6966153" cy="131815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Prewriting</a:t>
            </a:r>
          </a:p>
        </p:txBody>
      </p:sp>
      <p:sp>
        <p:nvSpPr>
          <p:cNvPr id="4" name="Slide Number Placeholder 3"/>
          <p:cNvSpPr>
            <a:spLocks noGrp="1"/>
          </p:cNvSpPr>
          <p:nvPr>
            <p:ph type="sldNum" sz="quarter" idx="12"/>
          </p:nvPr>
        </p:nvSpPr>
        <p:spPr/>
        <p:txBody>
          <a:bodyPr/>
          <a:lstStyle/>
          <a:p>
            <a:fld id="{BC8FB650-4324-4877-BB95-5089C932EEA7}" type="slidenum">
              <a:rPr lang="en-US" smtClean="0"/>
              <a:t>19</a:t>
            </a:fld>
            <a:endParaRPr lang="en-US"/>
          </a:p>
        </p:txBody>
      </p:sp>
    </p:spTree>
    <p:extLst>
      <p:ext uri="{BB962C8B-B14F-4D97-AF65-F5344CB8AC3E}">
        <p14:creationId xmlns:p14="http://schemas.microsoft.com/office/powerpoint/2010/main" val="3946069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58813" y="260985"/>
            <a:ext cx="9052560" cy="1257300"/>
          </a:xfrm>
        </p:spPr>
        <p:txBody>
          <a:bodyPr/>
          <a:lstStyle/>
          <a:p>
            <a:r>
              <a:rPr lang="en-US" altLang="en-US">
                <a:latin typeface="Calibri" charset="0"/>
                <a:cs typeface="Calibri" charset="0"/>
              </a:rPr>
              <a:t>Research Development Support</a:t>
            </a:r>
          </a:p>
        </p:txBody>
      </p:sp>
      <p:sp>
        <p:nvSpPr>
          <p:cNvPr id="2" name="Slide Number Placeholder 1"/>
          <p:cNvSpPr>
            <a:spLocks noGrp="1"/>
          </p:cNvSpPr>
          <p:nvPr>
            <p:ph type="sldNum" sz="quarter" idx="12"/>
          </p:nvPr>
        </p:nvSpPr>
        <p:spPr>
          <a:xfrm>
            <a:off x="7256145" y="6583250"/>
            <a:ext cx="2263140" cy="401638"/>
          </a:xfrm>
        </p:spPr>
        <p:txBody>
          <a:bodyPr/>
          <a:lstStyle/>
          <a:p>
            <a:pPr>
              <a:defRPr/>
            </a:pPr>
            <a:fld id="{C21D2420-0475-E647-B66E-1D00EAC627A6}" type="slidenum">
              <a:rPr lang="en-US" altLang="en-US" smtClean="0"/>
              <a:pPr>
                <a:defRPr/>
              </a:pPr>
              <a:t>2</a:t>
            </a:fld>
            <a:endParaRPr lang="en-US" altLang="en-US" dirty="0"/>
          </a:p>
        </p:txBody>
      </p:sp>
      <p:pic>
        <p:nvPicPr>
          <p:cNvPr id="18435" name="Picture 6" descr="1506-21 Kellems, Kristen 4.jpe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85253" y="1620406"/>
            <a:ext cx="109664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7" descr="conrad.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5093" y="1592467"/>
            <a:ext cx="1073944"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2726373" y="1571512"/>
            <a:ext cx="2427288" cy="1514261"/>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dirty="0">
                <a:latin typeface="+mj-lt"/>
              </a:rPr>
              <a:t>Kristen Clarke Kellems</a:t>
            </a:r>
          </a:p>
          <a:p>
            <a:pPr>
              <a:defRPr/>
            </a:pPr>
            <a:r>
              <a:rPr lang="en-US" sz="1540" dirty="0">
                <a:latin typeface="+mj-lt"/>
              </a:rPr>
              <a:t>FHSS Research Development </a:t>
            </a:r>
          </a:p>
          <a:p>
            <a:pPr>
              <a:defRPr/>
            </a:pPr>
            <a:r>
              <a:rPr lang="en-US" sz="1540" dirty="0">
                <a:latin typeface="+mj-lt"/>
              </a:rPr>
              <a:t>934 SWKT</a:t>
            </a:r>
          </a:p>
          <a:p>
            <a:pPr>
              <a:defRPr/>
            </a:pPr>
            <a:r>
              <a:rPr lang="en-US" sz="1540" dirty="0">
                <a:latin typeface="+mj-lt"/>
              </a:rPr>
              <a:t>Tel: 801-422-8967</a:t>
            </a:r>
          </a:p>
          <a:p>
            <a:pPr>
              <a:defRPr/>
            </a:pPr>
            <a:r>
              <a:rPr lang="en-US" sz="1540" dirty="0">
                <a:latin typeface="+mj-lt"/>
              </a:rPr>
              <a:t>Email: </a:t>
            </a:r>
            <a:r>
              <a:rPr lang="en-US" sz="1540" u="sng" dirty="0">
                <a:latin typeface="+mj-lt"/>
              </a:rPr>
              <a:t>fhssresdev@byu.edu</a:t>
            </a:r>
            <a:r>
              <a:rPr lang="en-US" sz="1540" u="sng" dirty="0">
                <a:solidFill>
                  <a:srgbClr val="0070C0"/>
                </a:solidFill>
                <a:latin typeface="+mj-lt"/>
              </a:rPr>
              <a:t>  </a:t>
            </a:r>
          </a:p>
        </p:txBody>
      </p:sp>
      <p:sp>
        <p:nvSpPr>
          <p:cNvPr id="18438" name="Rectangle 9"/>
          <p:cNvSpPr>
            <a:spLocks noChangeArrowheads="1"/>
          </p:cNvSpPr>
          <p:nvPr/>
        </p:nvSpPr>
        <p:spPr bwMode="auto">
          <a:xfrm>
            <a:off x="6505259" y="1595960"/>
            <a:ext cx="2926715"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ea typeface="ＭＳ Ｐゴシック" charset="0"/>
                <a:cs typeface="ＭＳ Ｐゴシック" charset="0"/>
              </a:rPr>
              <a:t>Conrad Monson</a:t>
            </a:r>
          </a:p>
          <a:p>
            <a:r>
              <a:rPr lang="en-US" altLang="en-US" sz="1540" dirty="0">
                <a:latin typeface="+mj-lt"/>
                <a:ea typeface="ＭＳ Ｐゴシック" charset="0"/>
                <a:cs typeface="ＭＳ Ｐゴシック" charset="0"/>
              </a:rPr>
              <a:t>STEM Research </a:t>
            </a:r>
            <a:br>
              <a:rPr lang="en-US" altLang="en-US" sz="1540" dirty="0">
                <a:latin typeface="+mj-lt"/>
                <a:ea typeface="ＭＳ Ｐゴシック" charset="0"/>
                <a:cs typeface="ＭＳ Ｐゴシック" charset="0"/>
              </a:rPr>
            </a:br>
            <a:r>
              <a:rPr lang="en-US" altLang="en-US" sz="1540" dirty="0">
                <a:latin typeface="+mj-lt"/>
                <a:ea typeface="ＭＳ Ｐゴシック" charset="0"/>
                <a:cs typeface="ＭＳ Ｐゴシック" charset="0"/>
              </a:rPr>
              <a:t>Development </a:t>
            </a:r>
          </a:p>
          <a:p>
            <a:r>
              <a:rPr lang="en-US" altLang="en-US" sz="1540" dirty="0">
                <a:latin typeface="+mj-lt"/>
                <a:ea typeface="ＭＳ Ｐゴシック" charset="0"/>
                <a:cs typeface="ＭＳ Ｐゴシック" charset="0"/>
              </a:rPr>
              <a:t>275 McDonald Building</a:t>
            </a:r>
          </a:p>
          <a:p>
            <a:r>
              <a:rPr lang="en-US" altLang="en-US" sz="1540" dirty="0">
                <a:latin typeface="+mj-lt"/>
                <a:ea typeface="ＭＳ Ｐゴシック" charset="0"/>
                <a:cs typeface="ＭＳ Ｐゴシック" charset="0"/>
              </a:rPr>
              <a:t>Tel: 801-422-7722</a:t>
            </a:r>
          </a:p>
          <a:p>
            <a:r>
              <a:rPr lang="en-US" altLang="en-US" sz="1540" dirty="0">
                <a:latin typeface="+mj-lt"/>
                <a:ea typeface="ＭＳ Ｐゴシック" charset="0"/>
                <a:cs typeface="ＭＳ Ｐゴシック" charset="0"/>
              </a:rPr>
              <a:t>Email: conrad_monson@byu.edu  </a:t>
            </a:r>
          </a:p>
        </p:txBody>
      </p:sp>
      <p:pic>
        <p:nvPicPr>
          <p:cNvPr id="18439" name="Picture 2" descr="http://cpms.byu.edu/deanstool/uploads/Sarah_Dorff_Web_%282%2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53660" y="3338716"/>
            <a:ext cx="1117600" cy="1534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9"/>
          <p:cNvSpPr>
            <a:spLocks noChangeArrowheads="1"/>
          </p:cNvSpPr>
          <p:nvPr/>
        </p:nvSpPr>
        <p:spPr bwMode="auto">
          <a:xfrm>
            <a:off x="6505257" y="3340464"/>
            <a:ext cx="2886552"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rPr>
              <a:t>Sarah Dorff</a:t>
            </a:r>
          </a:p>
          <a:p>
            <a:r>
              <a:rPr lang="en-US" altLang="en-US" sz="1540" dirty="0">
                <a:latin typeface="+mj-lt"/>
              </a:rPr>
              <a:t>Research Development Administrator</a:t>
            </a:r>
          </a:p>
          <a:p>
            <a:r>
              <a:rPr lang="en-US" altLang="en-US" sz="1540" dirty="0">
                <a:latin typeface="+mj-lt"/>
              </a:rPr>
              <a:t>269 McDonald Building</a:t>
            </a:r>
          </a:p>
          <a:p>
            <a:r>
              <a:rPr lang="en-US" altLang="en-US" sz="1540" dirty="0">
                <a:latin typeface="+mj-lt"/>
              </a:rPr>
              <a:t>Tel: 801-422-0132</a:t>
            </a:r>
          </a:p>
          <a:p>
            <a:r>
              <a:rPr lang="en-US" altLang="en-US" sz="1540" dirty="0">
                <a:latin typeface="+mj-lt"/>
              </a:rPr>
              <a:t>Email: </a:t>
            </a:r>
            <a:r>
              <a:rPr lang="en-US" altLang="en-US" sz="1540" u="sng" dirty="0">
                <a:latin typeface="+mj-lt"/>
              </a:rPr>
              <a:t>resdev@byu.edu </a:t>
            </a:r>
          </a:p>
        </p:txBody>
      </p:sp>
      <p:sp>
        <p:nvSpPr>
          <p:cNvPr id="18441" name="Rectangle 12"/>
          <p:cNvSpPr>
            <a:spLocks noChangeArrowheads="1"/>
          </p:cNvSpPr>
          <p:nvPr/>
        </p:nvSpPr>
        <p:spPr bwMode="auto">
          <a:xfrm>
            <a:off x="2667001" y="5025595"/>
            <a:ext cx="3033237"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540" dirty="0">
                <a:latin typeface="+mj-lt"/>
                <a:ea typeface="ＭＳ Ｐゴシック" charset="0"/>
                <a:cs typeface="ＭＳ Ｐゴシック" charset="0"/>
              </a:rPr>
              <a:t>Jon Balzotti</a:t>
            </a:r>
          </a:p>
          <a:p>
            <a:r>
              <a:rPr lang="en-US" altLang="en-US" sz="1540" dirty="0">
                <a:latin typeface="+mj-lt"/>
                <a:ea typeface="ＭＳ Ｐゴシック" charset="0"/>
                <a:cs typeface="ＭＳ Ｐゴシック" charset="0"/>
              </a:rPr>
              <a:t>English Department Faculty</a:t>
            </a:r>
            <a:br>
              <a:rPr lang="en-US" altLang="en-US" sz="1540" dirty="0">
                <a:latin typeface="+mj-lt"/>
                <a:ea typeface="ＭＳ Ｐゴシック" charset="0"/>
                <a:cs typeface="ＭＳ Ｐゴシック" charset="0"/>
              </a:rPr>
            </a:br>
            <a:r>
              <a:rPr lang="en-US" altLang="en-US" sz="1540" dirty="0">
                <a:latin typeface="+mj-lt"/>
                <a:ea typeface="ＭＳ Ｐゴシック" charset="0"/>
                <a:cs typeface="ＭＳ Ｐゴシック" charset="0"/>
              </a:rPr>
              <a:t>College of Humanities</a:t>
            </a:r>
          </a:p>
          <a:p>
            <a:r>
              <a:rPr lang="en-US" altLang="en-US" sz="1540" dirty="0">
                <a:latin typeface="+mj-lt"/>
                <a:ea typeface="ＭＳ Ｐゴシック" charset="0"/>
                <a:cs typeface="ＭＳ Ｐゴシック" charset="0"/>
              </a:rPr>
              <a:t>4127 JFSB </a:t>
            </a:r>
          </a:p>
          <a:p>
            <a:r>
              <a:rPr lang="en-US" altLang="en-US" sz="1540" dirty="0">
                <a:latin typeface="+mj-lt"/>
                <a:ea typeface="ＭＳ Ｐゴシック" charset="0"/>
                <a:cs typeface="ＭＳ Ｐゴシック" charset="0"/>
              </a:rPr>
              <a:t>Tel: (801) 422-2440	 </a:t>
            </a:r>
          </a:p>
          <a:p>
            <a:r>
              <a:rPr lang="en-US" altLang="en-US" sz="1540" dirty="0">
                <a:latin typeface="+mj-lt"/>
                <a:ea typeface="ＭＳ Ｐゴシック" charset="0"/>
                <a:cs typeface="ＭＳ Ｐゴシック" charset="0"/>
              </a:rPr>
              <a:t>jonathan_balzotti@byu.edu  </a:t>
            </a:r>
          </a:p>
        </p:txBody>
      </p:sp>
      <p:pic>
        <p:nvPicPr>
          <p:cNvPr id="18442" name="Picture 2" descr="http://english.byu.edu/sites/default/files/styles/square_-_185px/public/images/users/balzotti_jon.jpg?itok=O10XsFXv&amp;timestamp=144225257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385253" y="5107669"/>
            <a:ext cx="1096645" cy="119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p:cNvPicPr>
            <a:picLocks noChangeAspect="1"/>
          </p:cNvPicPr>
          <p:nvPr/>
        </p:nvPicPr>
        <p:blipFill>
          <a:blip r:embed="rId6" cstate="email">
            <a:extLst>
              <a:ext uri="{28A0092B-C50C-407E-A947-70E740481C1C}">
                <a14:useLocalDpi xmlns:a14="http://schemas.microsoft.com/office/drawing/2010/main" val="0"/>
              </a:ext>
            </a:extLst>
          </a:blip>
          <a:srcRect t="-3796" r="8923" b="15916"/>
          <a:stretch>
            <a:fillRect/>
          </a:stretch>
        </p:blipFill>
        <p:spPr bwMode="auto">
          <a:xfrm>
            <a:off x="1411448" y="3265374"/>
            <a:ext cx="1070451" cy="1437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2667000" y="3267122"/>
            <a:ext cx="4107180" cy="1514261"/>
          </a:xfrm>
          <a:prstGeom prst="rect">
            <a:avLst/>
          </a:prstGeom>
          <a:noFill/>
          <a:ln>
            <a:noFill/>
          </a:ln>
          <a:extLst>
            <a:ext uri="{909E8E84-426E-40dd-AFC4-6F175D3DCCD1}"/>
            <a:ext uri="{91240B29-F687-4f45-9708-019B960494DF}"/>
          </a:extLst>
        </p:spPr>
        <p:txBody>
          <a:bodyPr>
            <a:spAutoFit/>
          </a:bodyPr>
          <a:lstStyle>
            <a:lvl1pPr>
              <a:defRPr sz="2400">
                <a:solidFill>
                  <a:schemeClr val="tx1"/>
                </a:solidFill>
                <a:latin typeface="Gill Sans MT" charset="0"/>
                <a:ea typeface="ＭＳ Ｐゴシック" charset="0"/>
                <a:cs typeface="ＭＳ Ｐゴシック" charset="0"/>
              </a:defRPr>
            </a:lvl1pPr>
            <a:lvl2pPr marL="742950" indent="-285750">
              <a:defRPr sz="2400">
                <a:solidFill>
                  <a:schemeClr val="tx1"/>
                </a:solidFill>
                <a:latin typeface="Gill Sans MT" charset="0"/>
                <a:ea typeface="ＭＳ Ｐゴシック" charset="0"/>
              </a:defRPr>
            </a:lvl2pPr>
            <a:lvl3pPr marL="1143000" indent="-228600">
              <a:defRPr sz="2400">
                <a:solidFill>
                  <a:schemeClr val="tx1"/>
                </a:solidFill>
                <a:latin typeface="Gill Sans MT" charset="0"/>
                <a:ea typeface="ＭＳ Ｐゴシック" charset="0"/>
              </a:defRPr>
            </a:lvl3pPr>
            <a:lvl4pPr marL="1600200" indent="-228600">
              <a:defRPr sz="2400">
                <a:solidFill>
                  <a:schemeClr val="tx1"/>
                </a:solidFill>
                <a:latin typeface="Gill Sans MT" charset="0"/>
                <a:ea typeface="ＭＳ Ｐゴシック" charset="0"/>
              </a:defRPr>
            </a:lvl4pPr>
            <a:lvl5pPr marL="2057400" indent="-228600">
              <a:defRPr sz="2400">
                <a:solidFill>
                  <a:schemeClr val="tx1"/>
                </a:solidFill>
                <a:latin typeface="Gill Sans MT" charset="0"/>
                <a:ea typeface="ＭＳ Ｐゴシック" charset="0"/>
              </a:defRPr>
            </a:lvl5pPr>
            <a:lvl6pPr marL="2514600" indent="-228600" eaLnBrk="0" fontAlgn="base" hangingPunct="0">
              <a:spcBef>
                <a:spcPct val="0"/>
              </a:spcBef>
              <a:spcAft>
                <a:spcPct val="0"/>
              </a:spcAft>
              <a:defRPr sz="2400">
                <a:solidFill>
                  <a:schemeClr val="tx1"/>
                </a:solidFill>
                <a:latin typeface="Gill Sans MT" charset="0"/>
                <a:ea typeface="ＭＳ Ｐゴシック" charset="0"/>
              </a:defRPr>
            </a:lvl6pPr>
            <a:lvl7pPr marL="2971800" indent="-228600" eaLnBrk="0" fontAlgn="base" hangingPunct="0">
              <a:spcBef>
                <a:spcPct val="0"/>
              </a:spcBef>
              <a:spcAft>
                <a:spcPct val="0"/>
              </a:spcAft>
              <a:defRPr sz="2400">
                <a:solidFill>
                  <a:schemeClr val="tx1"/>
                </a:solidFill>
                <a:latin typeface="Gill Sans MT" charset="0"/>
                <a:ea typeface="ＭＳ Ｐゴシック" charset="0"/>
              </a:defRPr>
            </a:lvl7pPr>
            <a:lvl8pPr marL="3429000" indent="-228600" eaLnBrk="0" fontAlgn="base" hangingPunct="0">
              <a:spcBef>
                <a:spcPct val="0"/>
              </a:spcBef>
              <a:spcAft>
                <a:spcPct val="0"/>
              </a:spcAft>
              <a:defRPr sz="2400">
                <a:solidFill>
                  <a:schemeClr val="tx1"/>
                </a:solidFill>
                <a:latin typeface="Gill Sans MT" charset="0"/>
                <a:ea typeface="ＭＳ Ｐゴシック" charset="0"/>
              </a:defRPr>
            </a:lvl8pPr>
            <a:lvl9pPr marL="3886200" indent="-228600" eaLnBrk="0" fontAlgn="base" hangingPunct="0">
              <a:spcBef>
                <a:spcPct val="0"/>
              </a:spcBef>
              <a:spcAft>
                <a:spcPct val="0"/>
              </a:spcAft>
              <a:defRPr sz="2400">
                <a:solidFill>
                  <a:schemeClr val="tx1"/>
                </a:solidFill>
                <a:latin typeface="Gill Sans MT" charset="0"/>
                <a:ea typeface="ＭＳ Ｐゴシック" charset="0"/>
              </a:defRPr>
            </a:lvl9pPr>
          </a:lstStyle>
          <a:p>
            <a:pPr>
              <a:defRPr/>
            </a:pPr>
            <a:r>
              <a:rPr lang="en-US" sz="1540" dirty="0" err="1">
                <a:latin typeface="+mj-lt"/>
              </a:rPr>
              <a:t>Jaynie</a:t>
            </a:r>
            <a:r>
              <a:rPr lang="en-US" sz="1540" dirty="0">
                <a:latin typeface="+mj-lt"/>
              </a:rPr>
              <a:t> Mitchell</a:t>
            </a:r>
          </a:p>
          <a:p>
            <a:pPr>
              <a:defRPr/>
            </a:pPr>
            <a:r>
              <a:rPr lang="en-US" sz="1540" dirty="0">
                <a:latin typeface="+mj-lt"/>
              </a:rPr>
              <a:t>MSE Research Development</a:t>
            </a:r>
          </a:p>
          <a:p>
            <a:pPr>
              <a:defRPr/>
            </a:pPr>
            <a:r>
              <a:rPr lang="en-US" sz="1540" dirty="0">
                <a:latin typeface="+mj-lt"/>
              </a:rPr>
              <a:t>306C MCKB </a:t>
            </a:r>
            <a:br>
              <a:rPr lang="en-US" sz="1540" dirty="0">
                <a:latin typeface="+mj-lt"/>
              </a:rPr>
            </a:br>
            <a:r>
              <a:rPr lang="en-US" sz="1540" dirty="0">
                <a:latin typeface="+mj-lt"/>
              </a:rPr>
              <a:t>Tel: 801-422-3067 </a:t>
            </a:r>
          </a:p>
          <a:p>
            <a:pPr>
              <a:defRPr/>
            </a:pPr>
            <a:r>
              <a:rPr lang="en-US" sz="1540" dirty="0">
                <a:latin typeface="+mj-lt"/>
              </a:rPr>
              <a:t>Email: </a:t>
            </a:r>
            <a:r>
              <a:rPr lang="en-US" sz="1540" u="sng" dirty="0">
                <a:latin typeface="+mj-lt"/>
              </a:rPr>
              <a:t>Jaynie@byu.edu</a:t>
            </a:r>
            <a:br>
              <a:rPr lang="en-US" sz="1540" u="sng" dirty="0">
                <a:latin typeface="+mj-lt"/>
              </a:rPr>
            </a:br>
            <a:r>
              <a:rPr lang="en-US" sz="1540" u="sng" dirty="0">
                <a:latin typeface="+mj-lt"/>
              </a:rPr>
              <a:t> </a:t>
            </a:r>
          </a:p>
        </p:txBody>
      </p:sp>
    </p:spTree>
    <p:extLst>
      <p:ext uri="{BB962C8B-B14F-4D97-AF65-F5344CB8AC3E}">
        <p14:creationId xmlns:p14="http://schemas.microsoft.com/office/powerpoint/2010/main" val="3634964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333" y="596264"/>
            <a:ext cx="8622864" cy="1257300"/>
          </a:xfrm>
        </p:spPr>
        <p:txBody>
          <a:bodyPr>
            <a:noAutofit/>
          </a:bodyPr>
          <a:lstStyle/>
          <a:p>
            <a:pPr eaLnBrk="1" hangingPunct="1">
              <a:defRPr/>
            </a:pPr>
            <a:r>
              <a:rPr lang="en-US" sz="3960" dirty="0"/>
              <a:t>Prewriting Activities: Thoroughly Decompose the Solicitation</a:t>
            </a:r>
            <a:br>
              <a:rPr lang="en-US" sz="3960" dirty="0"/>
            </a:br>
            <a:endParaRPr lang="en-US" sz="2200" dirty="0"/>
          </a:p>
        </p:txBody>
      </p:sp>
      <p:sp>
        <p:nvSpPr>
          <p:cNvPr id="24579" name="Content Placeholder 2"/>
          <p:cNvSpPr>
            <a:spLocks noGrp="1"/>
          </p:cNvSpPr>
          <p:nvPr>
            <p:ph idx="1"/>
          </p:nvPr>
        </p:nvSpPr>
        <p:spPr>
          <a:xfrm>
            <a:off x="1173958" y="2446906"/>
            <a:ext cx="4426743" cy="4978558"/>
          </a:xfrm>
        </p:spPr>
        <p:txBody>
          <a:bodyPr/>
          <a:lstStyle/>
          <a:p>
            <a:pPr eaLnBrk="1" hangingPunct="1"/>
            <a:r>
              <a:rPr lang="en-US" altLang="en-US" sz="2200" dirty="0"/>
              <a:t>Deadlines</a:t>
            </a:r>
          </a:p>
          <a:p>
            <a:pPr eaLnBrk="1" hangingPunct="1"/>
            <a:r>
              <a:rPr lang="en-US" altLang="en-US" sz="2200" dirty="0"/>
              <a:t>Requirements, (technical, budget, management, </a:t>
            </a:r>
            <a:r>
              <a:rPr lang="ja-JP" altLang="en-US" sz="2200" dirty="0"/>
              <a:t>“</a:t>
            </a:r>
            <a:r>
              <a:rPr lang="en-US" altLang="ja-JP" sz="2200" dirty="0"/>
              <a:t>MIRs</a:t>
            </a:r>
            <a:r>
              <a:rPr lang="ja-JP" altLang="en-US" sz="2200" dirty="0"/>
              <a:t>”</a:t>
            </a:r>
            <a:r>
              <a:rPr lang="en-US" altLang="ja-JP" sz="2200" dirty="0"/>
              <a:t> etc.)</a:t>
            </a:r>
          </a:p>
          <a:p>
            <a:pPr eaLnBrk="1" hangingPunct="1"/>
            <a:r>
              <a:rPr lang="en-US" altLang="en-US" sz="2200" dirty="0"/>
              <a:t>Proposal components</a:t>
            </a:r>
          </a:p>
          <a:p>
            <a:pPr eaLnBrk="1" hangingPunct="1"/>
            <a:r>
              <a:rPr lang="en-US" altLang="en-US" sz="2200" dirty="0"/>
              <a:t>Unusual requirements</a:t>
            </a:r>
            <a:endParaRPr lang="en-US" altLang="en-US" sz="2200" b="1" dirty="0"/>
          </a:p>
          <a:p>
            <a:pPr eaLnBrk="1" hangingPunct="1"/>
            <a:r>
              <a:rPr lang="en-US" altLang="en-US" sz="2200" dirty="0"/>
              <a:t>Procedures for submittal (including BYU/ORCA procedures)</a:t>
            </a:r>
          </a:p>
          <a:p>
            <a:pPr eaLnBrk="1" hangingPunct="1"/>
            <a:r>
              <a:rPr lang="en-US" altLang="en-US" sz="2200" dirty="0"/>
              <a:t>Review Criteria</a:t>
            </a:r>
          </a:p>
        </p:txBody>
      </p:sp>
      <p:sp>
        <p:nvSpPr>
          <p:cNvPr id="24580" name="Slide Number Placeholder 3"/>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2D376040-653B-428E-BF7D-04458E1A0B93}" type="slidenum">
              <a:rPr lang="en-US" altLang="en-US" smtClean="0">
                <a:solidFill>
                  <a:srgbClr val="B5A788"/>
                </a:solidFill>
              </a:rPr>
              <a:pPr/>
              <a:t>20</a:t>
            </a:fld>
            <a:endParaRPr lang="en-US" altLang="en-US">
              <a:solidFill>
                <a:srgbClr val="B5A788"/>
              </a:solidFill>
            </a:endParaRPr>
          </a:p>
        </p:txBody>
      </p:sp>
      <p:pic>
        <p:nvPicPr>
          <p:cNvPr id="3" name="Picture 2"/>
          <p:cNvPicPr>
            <a:picLocks noChangeAspect="1"/>
          </p:cNvPicPr>
          <p:nvPr/>
        </p:nvPicPr>
        <p:blipFill rotWithShape="1">
          <a:blip r:embed="rId3"/>
          <a:srcRect l="-3581" t="-717" r="19323" b="20153"/>
          <a:stretch/>
        </p:blipFill>
        <p:spPr>
          <a:xfrm>
            <a:off x="5600701" y="1853564"/>
            <a:ext cx="4479239" cy="5347628"/>
          </a:xfrm>
          <a:prstGeom prst="rect">
            <a:avLst/>
          </a:prstGeom>
        </p:spPr>
      </p:pic>
    </p:spTree>
    <p:extLst>
      <p:ext uri="{BB962C8B-B14F-4D97-AF65-F5344CB8AC3E}">
        <p14:creationId xmlns:p14="http://schemas.microsoft.com/office/powerpoint/2010/main" val="1052039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747" y="393806"/>
            <a:ext cx="8675370" cy="785253"/>
          </a:xfrm>
        </p:spPr>
        <p:txBody>
          <a:bodyPr>
            <a:normAutofit/>
          </a:bodyPr>
          <a:lstStyle/>
          <a:p>
            <a:r>
              <a:rPr lang="en-US" sz="3960" dirty="0"/>
              <a:t>RFP Elements</a:t>
            </a:r>
          </a:p>
        </p:txBody>
      </p:sp>
      <p:sp>
        <p:nvSpPr>
          <p:cNvPr id="4" name="Slide Number Placeholder 3"/>
          <p:cNvSpPr>
            <a:spLocks noGrp="1"/>
          </p:cNvSpPr>
          <p:nvPr>
            <p:ph type="sldNum" sz="quarter" idx="12"/>
          </p:nvPr>
        </p:nvSpPr>
        <p:spPr/>
        <p:txBody>
          <a:bodyPr/>
          <a:lstStyle/>
          <a:p>
            <a:fld id="{BC8FB650-4324-4877-BB95-5089C932EEA7}" type="slidenum">
              <a:rPr lang="en-US" smtClean="0"/>
              <a:t>21</a:t>
            </a:fld>
            <a:endParaRPr lang="en-US"/>
          </a:p>
        </p:txBody>
      </p:sp>
      <p:sp>
        <p:nvSpPr>
          <p:cNvPr id="3" name="TextBox 2"/>
          <p:cNvSpPr txBox="1"/>
          <p:nvPr/>
        </p:nvSpPr>
        <p:spPr>
          <a:xfrm>
            <a:off x="642747" y="1475629"/>
            <a:ext cx="8900642" cy="4524315"/>
          </a:xfrm>
          <a:prstGeom prst="rect">
            <a:avLst/>
          </a:prstGeom>
          <a:noFill/>
        </p:spPr>
        <p:txBody>
          <a:bodyPr wrap="none" rtlCol="0">
            <a:spAutoFit/>
          </a:bodyPr>
          <a:lstStyle/>
          <a:p>
            <a:pPr marL="342900" indent="-342900">
              <a:buFont typeface="Wingdings" panose="05000000000000000000" pitchFamily="2" charset="2"/>
              <a:buChar char="ü"/>
            </a:pPr>
            <a:r>
              <a:rPr lang="en-US" sz="3200" dirty="0"/>
              <a:t> General Information – Background, Goal, Mission</a:t>
            </a:r>
          </a:p>
          <a:p>
            <a:pPr marL="342900" indent="-342900">
              <a:buFont typeface="Wingdings" panose="05000000000000000000" pitchFamily="2" charset="2"/>
              <a:buChar char="ü"/>
            </a:pPr>
            <a:r>
              <a:rPr lang="en-US" sz="3200" dirty="0"/>
              <a:t> Eligibility</a:t>
            </a:r>
          </a:p>
          <a:p>
            <a:pPr marL="342900" indent="-342900">
              <a:buFont typeface="Wingdings" panose="05000000000000000000" pitchFamily="2" charset="2"/>
              <a:buChar char="ü"/>
            </a:pPr>
            <a:r>
              <a:rPr lang="en-US" sz="3200" dirty="0"/>
              <a:t> Required Sections</a:t>
            </a:r>
          </a:p>
          <a:p>
            <a:pPr marL="342900" indent="-342900">
              <a:buFont typeface="Wingdings" panose="05000000000000000000" pitchFamily="2" charset="2"/>
              <a:buChar char="ü"/>
            </a:pPr>
            <a:r>
              <a:rPr lang="en-US" sz="3200" dirty="0"/>
              <a:t> Document Format including font size, line spacing</a:t>
            </a:r>
          </a:p>
          <a:p>
            <a:pPr marL="342900" indent="-342900">
              <a:buFont typeface="Wingdings" panose="05000000000000000000" pitchFamily="2" charset="2"/>
              <a:buChar char="ü"/>
            </a:pPr>
            <a:r>
              <a:rPr lang="en-US" sz="3200" dirty="0"/>
              <a:t> Page Count</a:t>
            </a:r>
          </a:p>
          <a:p>
            <a:pPr marL="342900" indent="-342900">
              <a:buFont typeface="Wingdings" panose="05000000000000000000" pitchFamily="2" charset="2"/>
              <a:buChar char="ü"/>
            </a:pPr>
            <a:r>
              <a:rPr lang="en-US" sz="3200" dirty="0"/>
              <a:t> Submittal Process and Deadlines</a:t>
            </a:r>
          </a:p>
          <a:p>
            <a:pPr marL="342900" indent="-342900">
              <a:buFont typeface="Wingdings" panose="05000000000000000000" pitchFamily="2" charset="2"/>
              <a:buChar char="ü"/>
            </a:pPr>
            <a:r>
              <a:rPr lang="en-US" sz="3200" dirty="0"/>
              <a:t> Proposal Preparation Instructions</a:t>
            </a:r>
          </a:p>
          <a:p>
            <a:pPr marL="342900" indent="-342900">
              <a:buFont typeface="Wingdings" panose="05000000000000000000" pitchFamily="2" charset="2"/>
              <a:buChar char="ü"/>
            </a:pPr>
            <a:r>
              <a:rPr lang="en-US" sz="3200" dirty="0"/>
              <a:t> Merit Review Criteria</a:t>
            </a:r>
          </a:p>
          <a:p>
            <a:pPr marL="342900" indent="-342900">
              <a:buFont typeface="Symbol" panose="05050102010706020507" pitchFamily="18" charset="2"/>
              <a:buChar char=""/>
            </a:pPr>
            <a:endParaRPr lang="en-US" sz="3200" dirty="0">
              <a:latin typeface="Symbol" panose="05050102010706020507" pitchFamily="18" charset="2"/>
            </a:endParaRPr>
          </a:p>
        </p:txBody>
      </p:sp>
    </p:spTree>
    <p:extLst>
      <p:ext uri="{BB962C8B-B14F-4D97-AF65-F5344CB8AC3E}">
        <p14:creationId xmlns:p14="http://schemas.microsoft.com/office/powerpoint/2010/main" val="1585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088" y="62392"/>
            <a:ext cx="8675370" cy="1458119"/>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Sample of a Proposal Development Checklist </a:t>
            </a:r>
          </a:p>
        </p:txBody>
      </p:sp>
      <p:sp>
        <p:nvSpPr>
          <p:cNvPr id="11" name="Content Placeholder 10"/>
          <p:cNvSpPr>
            <a:spLocks noGrp="1"/>
          </p:cNvSpPr>
          <p:nvPr>
            <p:ph idx="1"/>
          </p:nvPr>
        </p:nvSpPr>
        <p:spPr>
          <a:xfrm>
            <a:off x="523088" y="1550397"/>
            <a:ext cx="3787328" cy="4786472"/>
          </a:xfrm>
        </p:spPr>
        <p:txBody>
          <a:bodyPr>
            <a:normAutofit/>
          </a:bodyPr>
          <a:lstStyle/>
          <a:p>
            <a:r>
              <a:rPr lang="en-US" sz="2640" dirty="0"/>
              <a:t>Contact Information and </a:t>
            </a:r>
            <a:br>
              <a:rPr lang="en-US" sz="2640" dirty="0"/>
            </a:br>
            <a:r>
              <a:rPr lang="en-US" sz="2640" dirty="0"/>
              <a:t>required proposal sections</a:t>
            </a:r>
          </a:p>
          <a:p>
            <a:r>
              <a:rPr lang="en-US" sz="2640" dirty="0"/>
              <a:t>Proposal writing tasks, deadlines, authors</a:t>
            </a:r>
          </a:p>
          <a:p>
            <a:r>
              <a:rPr lang="en-US" sz="2640" dirty="0"/>
              <a:t>Requirements and how they will be met</a:t>
            </a:r>
          </a:p>
          <a:p>
            <a:r>
              <a:rPr lang="en-US" sz="2640" dirty="0"/>
              <a:t>Themes</a:t>
            </a:r>
          </a:p>
          <a:p>
            <a:r>
              <a:rPr lang="en-US" sz="2640" dirty="0"/>
              <a:t>Proposal actions</a:t>
            </a:r>
          </a:p>
          <a:p>
            <a:r>
              <a:rPr lang="en-US" sz="2640" dirty="0"/>
              <a:t>Review criteria</a:t>
            </a:r>
          </a:p>
          <a:p>
            <a:endParaRPr lang="en-US" sz="2640" dirty="0"/>
          </a:p>
        </p:txBody>
      </p:sp>
      <p:sp>
        <p:nvSpPr>
          <p:cNvPr id="4" name="Slide Number Placeholder 3"/>
          <p:cNvSpPr>
            <a:spLocks noGrp="1"/>
          </p:cNvSpPr>
          <p:nvPr>
            <p:ph type="sldNum" sz="quarter" idx="12"/>
          </p:nvPr>
        </p:nvSpPr>
        <p:spPr/>
        <p:txBody>
          <a:bodyPr/>
          <a:lstStyle/>
          <a:p>
            <a:fld id="{BC8FB650-4324-4877-BB95-5089C932EEA7}" type="slidenum">
              <a:rPr lang="en-US" smtClean="0"/>
              <a:t>22</a:t>
            </a:fld>
            <a:endParaRPr lang="en-US"/>
          </a:p>
        </p:txBody>
      </p:sp>
      <p:sp>
        <p:nvSpPr>
          <p:cNvPr id="13" name="TextBox 12"/>
          <p:cNvSpPr txBox="1"/>
          <p:nvPr/>
        </p:nvSpPr>
        <p:spPr>
          <a:xfrm>
            <a:off x="528976" y="7048598"/>
            <a:ext cx="7034490" cy="498598"/>
          </a:xfrm>
          <a:prstGeom prst="rect">
            <a:avLst/>
          </a:prstGeom>
          <a:noFill/>
        </p:spPr>
        <p:txBody>
          <a:bodyPr wrap="none" rtlCol="0">
            <a:spAutoFit/>
          </a:bodyPr>
          <a:lstStyle/>
          <a:p>
            <a:r>
              <a:rPr lang="en-US" sz="1320" dirty="0"/>
              <a:t>From checklist posted on the RD Website </a:t>
            </a:r>
            <a:r>
              <a:rPr lang="en-US" sz="1320" dirty="0">
                <a:hlinkClick r:id="rId2"/>
              </a:rPr>
              <a:t>http://researchdevelopment.byu.edu/resources/proposal</a:t>
            </a:r>
            <a:r>
              <a:rPr lang="en-US" sz="1320" dirty="0"/>
              <a:t> </a:t>
            </a:r>
          </a:p>
          <a:p>
            <a:endParaRPr lang="en-US" sz="1320" dirty="0"/>
          </a:p>
        </p:txBody>
      </p:sp>
      <p:pic>
        <p:nvPicPr>
          <p:cNvPr id="5" name="Picture 4"/>
          <p:cNvPicPr>
            <a:picLocks noChangeAspect="1"/>
          </p:cNvPicPr>
          <p:nvPr/>
        </p:nvPicPr>
        <p:blipFill>
          <a:blip r:embed="rId3"/>
          <a:stretch>
            <a:fillRect/>
          </a:stretch>
        </p:blipFill>
        <p:spPr>
          <a:xfrm>
            <a:off x="5324592" y="850065"/>
            <a:ext cx="4477748" cy="3002900"/>
          </a:xfrm>
          <a:prstGeom prst="rect">
            <a:avLst/>
          </a:prstGeom>
          <a:solidFill>
            <a:schemeClr val="bg1"/>
          </a:solidFill>
        </p:spPr>
      </p:pic>
      <p:pic>
        <p:nvPicPr>
          <p:cNvPr id="6" name="Picture 5"/>
          <p:cNvPicPr>
            <a:picLocks noChangeAspect="1"/>
          </p:cNvPicPr>
          <p:nvPr/>
        </p:nvPicPr>
        <p:blipFill>
          <a:blip r:embed="rId4"/>
          <a:stretch>
            <a:fillRect/>
          </a:stretch>
        </p:blipFill>
        <p:spPr>
          <a:xfrm>
            <a:off x="4860773" y="3175935"/>
            <a:ext cx="4477748" cy="3390951"/>
          </a:xfrm>
          <a:prstGeom prst="rect">
            <a:avLst/>
          </a:prstGeom>
          <a:solidFill>
            <a:schemeClr val="bg1"/>
          </a:solidFill>
        </p:spPr>
      </p:pic>
    </p:spTree>
    <p:extLst>
      <p:ext uri="{BB962C8B-B14F-4D97-AF65-F5344CB8AC3E}">
        <p14:creationId xmlns:p14="http://schemas.microsoft.com/office/powerpoint/2010/main" val="1322297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23</a:t>
            </a:fld>
            <a:endParaRPr lang="en-US"/>
          </a:p>
        </p:txBody>
      </p:sp>
      <p:graphicFrame>
        <p:nvGraphicFramePr>
          <p:cNvPr id="8" name="Object 7"/>
          <p:cNvGraphicFramePr>
            <a:graphicFrameLocks noChangeAspect="1"/>
          </p:cNvGraphicFramePr>
          <p:nvPr/>
        </p:nvGraphicFramePr>
        <p:xfrm>
          <a:off x="268999" y="264685"/>
          <a:ext cx="8066808" cy="1133937"/>
        </p:xfrm>
        <a:graphic>
          <a:graphicData uri="http://schemas.openxmlformats.org/presentationml/2006/ole">
            <mc:AlternateContent xmlns:mc="http://schemas.openxmlformats.org/markup-compatibility/2006">
              <mc:Choice xmlns:v="urn:schemas-microsoft-com:vml" Requires="v">
                <p:oleObj spid="_x0000_s1044" name="Document" r:id="rId3" imgW="6816683" imgH="860191" progId="Word.Document.12">
                  <p:embed/>
                </p:oleObj>
              </mc:Choice>
              <mc:Fallback>
                <p:oleObj name="Document" r:id="rId3" imgW="6816683" imgH="860191" progId="Word.Document.12">
                  <p:embed/>
                  <p:pic>
                    <p:nvPicPr>
                      <p:cNvPr id="0" name=""/>
                      <p:cNvPicPr/>
                      <p:nvPr/>
                    </p:nvPicPr>
                    <p:blipFill>
                      <a:blip r:embed="rId4"/>
                      <a:stretch>
                        <a:fillRect/>
                      </a:stretch>
                    </p:blipFill>
                    <p:spPr>
                      <a:xfrm>
                        <a:off x="268999" y="264685"/>
                        <a:ext cx="8066808" cy="1133937"/>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269000" y="1392818"/>
          <a:ext cx="8066804" cy="2080984"/>
        </p:xfrm>
        <a:graphic>
          <a:graphicData uri="http://schemas.openxmlformats.org/presentationml/2006/ole">
            <mc:AlternateContent xmlns:mc="http://schemas.openxmlformats.org/markup-compatibility/2006">
              <mc:Choice xmlns:v="urn:schemas-microsoft-com:vml" Requires="v">
                <p:oleObj spid="_x0000_s1045" name="Document" r:id="rId5" imgW="6816683" imgH="1575455" progId="Word.Document.12">
                  <p:embed/>
                </p:oleObj>
              </mc:Choice>
              <mc:Fallback>
                <p:oleObj name="Document" r:id="rId5" imgW="6816683" imgH="1575455" progId="Word.Document.12">
                  <p:embed/>
                  <p:pic>
                    <p:nvPicPr>
                      <p:cNvPr id="0" name=""/>
                      <p:cNvPicPr/>
                      <p:nvPr/>
                    </p:nvPicPr>
                    <p:blipFill>
                      <a:blip r:embed="rId6"/>
                      <a:stretch>
                        <a:fillRect/>
                      </a:stretch>
                    </p:blipFill>
                    <p:spPr>
                      <a:xfrm>
                        <a:off x="269000" y="1392818"/>
                        <a:ext cx="8066804" cy="2080984"/>
                      </a:xfrm>
                      <a:prstGeom prst="rect">
                        <a:avLst/>
                      </a:prstGeom>
                    </p:spPr>
                  </p:pic>
                </p:oleObj>
              </mc:Fallback>
            </mc:AlternateContent>
          </a:graphicData>
        </a:graphic>
      </p:graphicFrame>
      <p:graphicFrame>
        <p:nvGraphicFramePr>
          <p:cNvPr id="11" name="Object 10"/>
          <p:cNvGraphicFramePr>
            <a:graphicFrameLocks noChangeAspect="1"/>
          </p:cNvGraphicFramePr>
          <p:nvPr/>
        </p:nvGraphicFramePr>
        <p:xfrm>
          <a:off x="269875" y="3236912"/>
          <a:ext cx="7978508" cy="3773487"/>
        </p:xfrm>
        <a:graphic>
          <a:graphicData uri="http://schemas.openxmlformats.org/presentationml/2006/ole">
            <mc:AlternateContent xmlns:mc="http://schemas.openxmlformats.org/markup-compatibility/2006">
              <mc:Choice xmlns:v="urn:schemas-microsoft-com:vml" Requires="v">
                <p:oleObj spid="_x0000_s1046" name="Document" r:id="rId7" imgW="6816683" imgH="2896747" progId="Word.Document.12">
                  <p:embed/>
                </p:oleObj>
              </mc:Choice>
              <mc:Fallback>
                <p:oleObj name="Document" r:id="rId7" imgW="6816683" imgH="2896747" progId="Word.Document.12">
                  <p:embed/>
                  <p:pic>
                    <p:nvPicPr>
                      <p:cNvPr id="0" name=""/>
                      <p:cNvPicPr/>
                      <p:nvPr/>
                    </p:nvPicPr>
                    <p:blipFill>
                      <a:blip r:embed="rId8"/>
                      <a:stretch>
                        <a:fillRect/>
                      </a:stretch>
                    </p:blipFill>
                    <p:spPr>
                      <a:xfrm>
                        <a:off x="269875" y="3236912"/>
                        <a:ext cx="7978508" cy="3773487"/>
                      </a:xfrm>
                      <a:prstGeom prst="rect">
                        <a:avLst/>
                      </a:prstGeom>
                    </p:spPr>
                  </p:pic>
                </p:oleObj>
              </mc:Fallback>
            </mc:AlternateContent>
          </a:graphicData>
        </a:graphic>
      </p:graphicFrame>
      <p:sp>
        <p:nvSpPr>
          <p:cNvPr id="13" name="TextBox 12"/>
          <p:cNvSpPr txBox="1"/>
          <p:nvPr/>
        </p:nvSpPr>
        <p:spPr>
          <a:xfrm>
            <a:off x="7513078" y="185322"/>
            <a:ext cx="2466975" cy="646331"/>
          </a:xfrm>
          <a:prstGeom prst="rect">
            <a:avLst/>
          </a:prstGeom>
          <a:solidFill>
            <a:schemeClr val="bg1"/>
          </a:solidFill>
          <a:ln>
            <a:solidFill>
              <a:schemeClr val="tx1"/>
            </a:solidFill>
          </a:ln>
        </p:spPr>
        <p:txBody>
          <a:bodyPr wrap="square" rtlCol="0">
            <a:spAutoFit/>
          </a:bodyPr>
          <a:lstStyle/>
          <a:p>
            <a:r>
              <a:rPr lang="en-US" dirty="0"/>
              <a:t>beginning independent career  </a:t>
            </a:r>
          </a:p>
        </p:txBody>
      </p:sp>
      <p:sp>
        <p:nvSpPr>
          <p:cNvPr id="14" name="TextBox 13"/>
          <p:cNvSpPr txBox="1"/>
          <p:nvPr/>
        </p:nvSpPr>
        <p:spPr>
          <a:xfrm>
            <a:off x="7562294" y="1003663"/>
            <a:ext cx="2368541" cy="1754326"/>
          </a:xfrm>
          <a:prstGeom prst="rect">
            <a:avLst/>
          </a:prstGeom>
          <a:solidFill>
            <a:schemeClr val="bg1"/>
          </a:solidFill>
          <a:ln>
            <a:solidFill>
              <a:schemeClr val="tx1"/>
            </a:solidFill>
          </a:ln>
        </p:spPr>
        <p:txBody>
          <a:bodyPr wrap="square" rtlCol="0">
            <a:spAutoFit/>
          </a:bodyPr>
          <a:lstStyle/>
          <a:p>
            <a:r>
              <a:rPr lang="en-US" dirty="0"/>
              <a:t>outstanding researchers committed to teaching, learning, dissemination in a broader context to large audience </a:t>
            </a:r>
          </a:p>
        </p:txBody>
      </p:sp>
      <p:sp>
        <p:nvSpPr>
          <p:cNvPr id="15" name="TextBox 14"/>
          <p:cNvSpPr txBox="1"/>
          <p:nvPr/>
        </p:nvSpPr>
        <p:spPr>
          <a:xfrm>
            <a:off x="7573248" y="2869882"/>
            <a:ext cx="2368541" cy="646331"/>
          </a:xfrm>
          <a:prstGeom prst="rect">
            <a:avLst/>
          </a:prstGeom>
          <a:solidFill>
            <a:schemeClr val="bg1"/>
          </a:solidFill>
          <a:ln>
            <a:solidFill>
              <a:schemeClr val="tx1"/>
            </a:solidFill>
          </a:ln>
        </p:spPr>
        <p:txBody>
          <a:bodyPr wrap="square" rtlCol="0">
            <a:spAutoFit/>
          </a:bodyPr>
          <a:lstStyle/>
          <a:p>
            <a:r>
              <a:rPr lang="en-US" dirty="0"/>
              <a:t>integration of research and education</a:t>
            </a:r>
          </a:p>
        </p:txBody>
      </p:sp>
      <p:sp>
        <p:nvSpPr>
          <p:cNvPr id="16" name="TextBox 15"/>
          <p:cNvSpPr txBox="1"/>
          <p:nvPr/>
        </p:nvSpPr>
        <p:spPr>
          <a:xfrm>
            <a:off x="7582670" y="3673836"/>
            <a:ext cx="2368541" cy="646331"/>
          </a:xfrm>
          <a:prstGeom prst="rect">
            <a:avLst/>
          </a:prstGeom>
          <a:solidFill>
            <a:schemeClr val="bg1"/>
          </a:solidFill>
          <a:ln>
            <a:solidFill>
              <a:schemeClr val="tx1"/>
            </a:solidFill>
          </a:ln>
        </p:spPr>
        <p:txBody>
          <a:bodyPr wrap="square" rtlCol="0">
            <a:spAutoFit/>
          </a:bodyPr>
          <a:lstStyle/>
          <a:p>
            <a:r>
              <a:rPr lang="en-US" dirty="0"/>
              <a:t>mission, goals, resources of institution</a:t>
            </a:r>
          </a:p>
        </p:txBody>
      </p:sp>
      <p:sp>
        <p:nvSpPr>
          <p:cNvPr id="17" name="TextBox 16"/>
          <p:cNvSpPr txBox="1"/>
          <p:nvPr/>
        </p:nvSpPr>
        <p:spPr>
          <a:xfrm>
            <a:off x="7598489" y="4495752"/>
            <a:ext cx="2368541" cy="646331"/>
          </a:xfrm>
          <a:prstGeom prst="rect">
            <a:avLst/>
          </a:prstGeom>
          <a:solidFill>
            <a:schemeClr val="bg1"/>
          </a:solidFill>
          <a:ln>
            <a:solidFill>
              <a:schemeClr val="tx1"/>
            </a:solidFill>
          </a:ln>
        </p:spPr>
        <p:txBody>
          <a:bodyPr wrap="square" rtlCol="0">
            <a:spAutoFit/>
          </a:bodyPr>
          <a:lstStyle/>
          <a:p>
            <a:r>
              <a:rPr lang="en-US" dirty="0"/>
              <a:t>foundation for lifetime of integration</a:t>
            </a:r>
          </a:p>
        </p:txBody>
      </p:sp>
      <p:sp>
        <p:nvSpPr>
          <p:cNvPr id="18" name="TextBox 17"/>
          <p:cNvSpPr txBox="1"/>
          <p:nvPr/>
        </p:nvSpPr>
        <p:spPr>
          <a:xfrm>
            <a:off x="7611512" y="5249644"/>
            <a:ext cx="2368541" cy="923330"/>
          </a:xfrm>
          <a:prstGeom prst="rect">
            <a:avLst/>
          </a:prstGeom>
          <a:solidFill>
            <a:schemeClr val="bg1"/>
          </a:solidFill>
          <a:ln>
            <a:solidFill>
              <a:schemeClr val="tx1"/>
            </a:solidFill>
          </a:ln>
        </p:spPr>
        <p:txBody>
          <a:bodyPr wrap="square" rtlCol="0">
            <a:spAutoFit/>
          </a:bodyPr>
          <a:lstStyle/>
          <a:p>
            <a:r>
              <a:rPr lang="en-US" dirty="0"/>
              <a:t>be creative; many different approaches to integration</a:t>
            </a:r>
          </a:p>
        </p:txBody>
      </p:sp>
      <p:sp>
        <p:nvSpPr>
          <p:cNvPr id="19" name="TextBox 18"/>
          <p:cNvSpPr txBox="1"/>
          <p:nvPr/>
        </p:nvSpPr>
        <p:spPr>
          <a:xfrm>
            <a:off x="7611512" y="6262654"/>
            <a:ext cx="2368541" cy="923330"/>
          </a:xfrm>
          <a:prstGeom prst="rect">
            <a:avLst/>
          </a:prstGeom>
          <a:solidFill>
            <a:schemeClr val="bg1"/>
          </a:solidFill>
          <a:ln>
            <a:solidFill>
              <a:schemeClr val="tx1"/>
            </a:solidFill>
          </a:ln>
        </p:spPr>
        <p:txBody>
          <a:bodyPr wrap="square" rtlCol="0">
            <a:spAutoFit/>
          </a:bodyPr>
          <a:lstStyle/>
          <a:p>
            <a:r>
              <a:rPr lang="en-US" dirty="0"/>
              <a:t>can’t apply for PECASE; make sure you meet criteria </a:t>
            </a:r>
          </a:p>
        </p:txBody>
      </p:sp>
    </p:spTree>
    <p:extLst>
      <p:ext uri="{BB962C8B-B14F-4D97-AF65-F5344CB8AC3E}">
        <p14:creationId xmlns:p14="http://schemas.microsoft.com/office/powerpoint/2010/main" val="170027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571" y="0"/>
            <a:ext cx="8497824" cy="1295400"/>
          </a:xfrm>
        </p:spPr>
        <p:txBody>
          <a:bodyPr>
            <a:normAutofit/>
          </a:bodyPr>
          <a:lstStyle/>
          <a:p>
            <a:r>
              <a:rPr lang="en-US" sz="4533" dirty="0"/>
              <a:t>Write for Reviewers</a:t>
            </a:r>
          </a:p>
        </p:txBody>
      </p:sp>
      <p:sp>
        <p:nvSpPr>
          <p:cNvPr id="3" name="Content Placeholder 2"/>
          <p:cNvSpPr>
            <a:spLocks noGrp="1"/>
          </p:cNvSpPr>
          <p:nvPr>
            <p:ph idx="1"/>
          </p:nvPr>
        </p:nvSpPr>
        <p:spPr>
          <a:xfrm>
            <a:off x="555571" y="1194648"/>
            <a:ext cx="8484727" cy="6009217"/>
          </a:xfrm>
        </p:spPr>
        <p:txBody>
          <a:bodyPr>
            <a:noAutofit/>
          </a:bodyPr>
          <a:lstStyle/>
          <a:p>
            <a:pPr marL="0" indent="0">
              <a:buNone/>
            </a:pPr>
            <a:r>
              <a:rPr lang="en-US" sz="1813" b="1" dirty="0">
                <a:cs typeface="Optima"/>
              </a:rPr>
              <a:t>You Should</a:t>
            </a:r>
          </a:p>
          <a:p>
            <a:r>
              <a:rPr lang="en-US" sz="1813" dirty="0">
                <a:cs typeface="Optima"/>
              </a:rPr>
              <a:t>Pay attention to all the review criteria</a:t>
            </a:r>
          </a:p>
          <a:p>
            <a:r>
              <a:rPr lang="en-US" sz="1813" dirty="0">
                <a:cs typeface="Optima"/>
              </a:rPr>
              <a:t>Assume an uninformed but intelligent reviewer </a:t>
            </a:r>
          </a:p>
          <a:p>
            <a:r>
              <a:rPr lang="en-US" sz="1813" dirty="0">
                <a:cs typeface="Optima"/>
              </a:rPr>
              <a:t>Avoid insider jargon and acronyms</a:t>
            </a:r>
          </a:p>
          <a:p>
            <a:r>
              <a:rPr lang="en-US" sz="1813" dirty="0">
                <a:cs typeface="Optima"/>
              </a:rPr>
              <a:t>Consider the challenges facing reviewers</a:t>
            </a:r>
          </a:p>
          <a:p>
            <a:pPr lvl="1"/>
            <a:r>
              <a:rPr lang="en-US" sz="1813" i="1" dirty="0">
                <a:cs typeface="Optima"/>
              </a:rPr>
              <a:t>Many proposals </a:t>
            </a:r>
            <a:r>
              <a:rPr lang="en-US" sz="1813" dirty="0">
                <a:cs typeface="Optima"/>
              </a:rPr>
              <a:t>to review</a:t>
            </a:r>
          </a:p>
          <a:p>
            <a:pPr lvl="1"/>
            <a:r>
              <a:rPr lang="en-US" sz="1813" i="1" dirty="0">
                <a:cs typeface="Optima"/>
              </a:rPr>
              <a:t>Limited Time </a:t>
            </a:r>
            <a:r>
              <a:rPr lang="en-US" sz="1813" dirty="0">
                <a:cs typeface="Optima"/>
              </a:rPr>
              <a:t>for your proposal</a:t>
            </a:r>
          </a:p>
          <a:p>
            <a:pPr lvl="1"/>
            <a:r>
              <a:rPr lang="en-US" sz="1813" dirty="0">
                <a:cs typeface="Optima"/>
              </a:rPr>
              <a:t>Different </a:t>
            </a:r>
            <a:r>
              <a:rPr lang="en-US" sz="1813" i="1" dirty="0">
                <a:cs typeface="Optima"/>
              </a:rPr>
              <a:t>experiences</a:t>
            </a:r>
            <a:r>
              <a:rPr lang="en-US" sz="1813" dirty="0">
                <a:cs typeface="Optima"/>
              </a:rPr>
              <a:t> in review process, veterans to novices</a:t>
            </a:r>
          </a:p>
          <a:p>
            <a:pPr lvl="1"/>
            <a:r>
              <a:rPr lang="en-US" sz="1813" dirty="0">
                <a:cs typeface="Optima"/>
              </a:rPr>
              <a:t>Different </a:t>
            </a:r>
            <a:r>
              <a:rPr lang="en-US" sz="1813" i="1" dirty="0">
                <a:cs typeface="Optima"/>
              </a:rPr>
              <a:t>levels of knowledge </a:t>
            </a:r>
            <a:r>
              <a:rPr lang="en-US" sz="1813" dirty="0">
                <a:cs typeface="Optima"/>
              </a:rPr>
              <a:t>in proposal area</a:t>
            </a:r>
          </a:p>
          <a:p>
            <a:pPr lvl="1"/>
            <a:r>
              <a:rPr lang="en-US" sz="1813" dirty="0">
                <a:cs typeface="Optima"/>
              </a:rPr>
              <a:t>With many proposals to review, looking for reasons to </a:t>
            </a:r>
            <a:r>
              <a:rPr lang="en-US" sz="1813" i="1" dirty="0">
                <a:cs typeface="Optima"/>
              </a:rPr>
              <a:t>reject</a:t>
            </a:r>
            <a:r>
              <a:rPr lang="en-US" sz="1813" dirty="0">
                <a:cs typeface="Optima"/>
              </a:rPr>
              <a:t> proposals</a:t>
            </a:r>
            <a:endParaRPr lang="en-US" sz="1813" i="1" dirty="0">
              <a:cs typeface="Optima"/>
            </a:endParaRPr>
          </a:p>
          <a:p>
            <a:pPr marL="0" indent="0">
              <a:buNone/>
            </a:pPr>
            <a:br>
              <a:rPr lang="en-US" sz="1813" b="1" dirty="0">
                <a:cs typeface="Optima"/>
              </a:rPr>
            </a:br>
            <a:r>
              <a:rPr lang="en-US" sz="1813" b="1" dirty="0">
                <a:cs typeface="Optima"/>
              </a:rPr>
              <a:t>Your Proposal Must</a:t>
            </a:r>
          </a:p>
          <a:p>
            <a:r>
              <a:rPr lang="en-US" sz="1813" dirty="0">
                <a:cs typeface="Optima"/>
              </a:rPr>
              <a:t>Support each reading style; reviewers will use them all (</a:t>
            </a:r>
            <a:r>
              <a:rPr lang="en-US" sz="1813" i="1" dirty="0">
                <a:cs typeface="Optima"/>
              </a:rPr>
              <a:t>skim, search, critical</a:t>
            </a:r>
            <a:r>
              <a:rPr lang="en-US" sz="1813" dirty="0">
                <a:cs typeface="Optima"/>
              </a:rPr>
              <a:t>) </a:t>
            </a:r>
          </a:p>
          <a:p>
            <a:r>
              <a:rPr lang="en-US" sz="1813" dirty="0">
                <a:cs typeface="Optima"/>
              </a:rPr>
              <a:t>Get reviewers</a:t>
            </a:r>
            <a:r>
              <a:rPr lang="en-US" sz="1813" i="1" dirty="0">
                <a:cs typeface="Optima"/>
              </a:rPr>
              <a:t> </a:t>
            </a:r>
            <a:r>
              <a:rPr lang="en-US" sz="1813" dirty="0">
                <a:cs typeface="Optima"/>
              </a:rPr>
              <a:t>excited and interested starting from the title and first page</a:t>
            </a:r>
          </a:p>
          <a:p>
            <a:r>
              <a:rPr lang="en-US" sz="1813" dirty="0">
                <a:cs typeface="Optima"/>
              </a:rPr>
              <a:t>Make them an advocate for your proposal to their colleagues … </a:t>
            </a:r>
            <a:r>
              <a:rPr lang="en-US" sz="1813" i="1" dirty="0">
                <a:cs typeface="Optima"/>
              </a:rPr>
              <a:t>likely only one will review the proposal all the way through</a:t>
            </a:r>
          </a:p>
          <a:p>
            <a:r>
              <a:rPr lang="en-US" sz="1813" dirty="0">
                <a:cs typeface="Optima"/>
              </a:rPr>
              <a:t>Excite, not bore, confuse or anger reviewers… </a:t>
            </a:r>
            <a:r>
              <a:rPr lang="en-US" sz="1813" i="1" dirty="0">
                <a:cs typeface="Optima"/>
              </a:rPr>
              <a:t>negative emotions are the kiss of death</a:t>
            </a:r>
          </a:p>
        </p:txBody>
      </p:sp>
      <p:sp>
        <p:nvSpPr>
          <p:cNvPr id="4" name="Slide Number Placeholder 3"/>
          <p:cNvSpPr>
            <a:spLocks noGrp="1"/>
          </p:cNvSpPr>
          <p:nvPr>
            <p:ph type="sldNum" sz="quarter" idx="12"/>
          </p:nvPr>
        </p:nvSpPr>
        <p:spPr/>
        <p:txBody>
          <a:bodyPr/>
          <a:lstStyle/>
          <a:p>
            <a:fld id="{0609A8C3-0B35-46AA-97D6-5814D689151B}" type="slidenum">
              <a:rPr lang="en-US" smtClean="0"/>
              <a:t>24</a:t>
            </a:fld>
            <a:endParaRPr lang="en-US"/>
          </a:p>
        </p:txBody>
      </p:sp>
    </p:spTree>
    <p:extLst>
      <p:ext uri="{BB962C8B-B14F-4D97-AF65-F5344CB8AC3E}">
        <p14:creationId xmlns:p14="http://schemas.microsoft.com/office/powerpoint/2010/main" val="28828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Process and Panels</a:t>
            </a:r>
          </a:p>
        </p:txBody>
      </p:sp>
      <p:sp>
        <p:nvSpPr>
          <p:cNvPr id="4" name="Rectangle 3"/>
          <p:cNvSpPr/>
          <p:nvPr/>
        </p:nvSpPr>
        <p:spPr>
          <a:xfrm>
            <a:off x="996043" y="3347357"/>
            <a:ext cx="6776357" cy="1975926"/>
          </a:xfrm>
          <a:prstGeom prst="rect">
            <a:avLst/>
          </a:prstGeom>
        </p:spPr>
        <p:txBody>
          <a:bodyPr wrap="square">
            <a:spAutoFit/>
          </a:bodyPr>
          <a:lstStyle/>
          <a:p>
            <a:r>
              <a:rPr lang="en-US" sz="2040" dirty="0"/>
              <a:t>NIH</a:t>
            </a:r>
          </a:p>
          <a:p>
            <a:r>
              <a:rPr lang="en-US" sz="2040" dirty="0">
                <a:hlinkClick r:id="rId2"/>
              </a:rPr>
              <a:t>https://www.youtube.com/watch?v=fBDxI6l4dOA&amp;feature=youtu.be</a:t>
            </a:r>
            <a:r>
              <a:rPr lang="en-US" sz="2040" dirty="0"/>
              <a:t> </a:t>
            </a:r>
          </a:p>
          <a:p>
            <a:endParaRPr lang="en-US" sz="2040" dirty="0"/>
          </a:p>
          <a:p>
            <a:r>
              <a:rPr lang="en-US" sz="2040" dirty="0"/>
              <a:t>NSF</a:t>
            </a:r>
          </a:p>
          <a:p>
            <a:r>
              <a:rPr lang="en-US" sz="2040" dirty="0">
                <a:hlinkClick r:id="rId3"/>
              </a:rPr>
              <a:t>https://www.youtube.com/watch?v=WMoGdIFgy5o</a:t>
            </a:r>
            <a:r>
              <a:rPr lang="en-US" sz="2040" dirty="0"/>
              <a:t> </a:t>
            </a:r>
          </a:p>
        </p:txBody>
      </p:sp>
    </p:spTree>
    <p:extLst>
      <p:ext uri="{BB962C8B-B14F-4D97-AF65-F5344CB8AC3E}">
        <p14:creationId xmlns:p14="http://schemas.microsoft.com/office/powerpoint/2010/main" val="1595159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41" y="149314"/>
            <a:ext cx="9566447" cy="1028024"/>
          </a:xfrm>
        </p:spPr>
        <p:txBody>
          <a:bodyPr>
            <a:normAutofit/>
          </a:bodyPr>
          <a:lstStyle/>
          <a:p>
            <a:r>
              <a:rPr lang="en-US" dirty="0"/>
              <a:t>Contacting Funding Officers </a:t>
            </a:r>
          </a:p>
        </p:txBody>
      </p:sp>
      <p:sp>
        <p:nvSpPr>
          <p:cNvPr id="3" name="Content Placeholder 2"/>
          <p:cNvSpPr>
            <a:spLocks noGrp="1"/>
          </p:cNvSpPr>
          <p:nvPr>
            <p:ph idx="1"/>
          </p:nvPr>
        </p:nvSpPr>
        <p:spPr>
          <a:xfrm>
            <a:off x="454007" y="1305860"/>
            <a:ext cx="8743333" cy="5555967"/>
          </a:xfrm>
        </p:spPr>
        <p:txBody>
          <a:bodyPr>
            <a:noAutofit/>
          </a:bodyPr>
          <a:lstStyle/>
          <a:p>
            <a:r>
              <a:rPr lang="en-US" sz="2040" dirty="0"/>
              <a:t>Do your homework – don’t ask questions that are answered in the RFP or other provided documents</a:t>
            </a:r>
          </a:p>
          <a:p>
            <a:r>
              <a:rPr lang="en-US" sz="2040" dirty="0"/>
              <a:t>Understand the mission and priorities of the funder</a:t>
            </a:r>
          </a:p>
          <a:p>
            <a:r>
              <a:rPr lang="en-US" sz="2040" dirty="0"/>
              <a:t>Be familiar with restrictions that might eliminate your organization</a:t>
            </a:r>
          </a:p>
          <a:p>
            <a:r>
              <a:rPr lang="en-US" sz="2040" dirty="0"/>
              <a:t>Know the minimum and maximum amounts typically awarded and the total amount of funding available</a:t>
            </a:r>
          </a:p>
          <a:p>
            <a:r>
              <a:rPr lang="en-US" sz="2040" dirty="0"/>
              <a:t>Review recent awards: what portion of the grants went to previous grantees </a:t>
            </a:r>
          </a:p>
          <a:p>
            <a:r>
              <a:rPr lang="en-US" sz="2040" b="1" dirty="0"/>
              <a:t>Write a short description of your project (white paper) </a:t>
            </a:r>
          </a:p>
          <a:p>
            <a:r>
              <a:rPr lang="en-US" sz="2040" dirty="0"/>
              <a:t>Email the description to the officer. Questions you could ask: </a:t>
            </a:r>
            <a:r>
              <a:rPr lang="en-US" sz="2040" i="1" dirty="0"/>
              <a:t>What would you recommend to improve my chances for favorable review? What is anticipated success rate? What are some common reasons for proposal rejections? </a:t>
            </a:r>
            <a:r>
              <a:rPr lang="en-US" sz="2040" dirty="0"/>
              <a:t>Listen carefully to read between the lines. </a:t>
            </a:r>
          </a:p>
          <a:p>
            <a:r>
              <a:rPr lang="en-US" sz="2040" dirty="0"/>
              <a:t>Follow up with a short thank you, summary of key points, cv with photo </a:t>
            </a:r>
          </a:p>
          <a:p>
            <a:r>
              <a:rPr lang="en-US" sz="2040" dirty="0"/>
              <a:t>Let the PO know you are willing to serve on a review panel</a:t>
            </a:r>
          </a:p>
        </p:txBody>
      </p:sp>
      <p:sp>
        <p:nvSpPr>
          <p:cNvPr id="4" name="Slide Number Placeholder 3"/>
          <p:cNvSpPr>
            <a:spLocks noGrp="1"/>
          </p:cNvSpPr>
          <p:nvPr>
            <p:ph type="sldNum" sz="quarter" idx="12"/>
          </p:nvPr>
        </p:nvSpPr>
        <p:spPr/>
        <p:txBody>
          <a:bodyPr/>
          <a:lstStyle/>
          <a:p>
            <a:fld id="{0609A8C3-0B35-46AA-97D6-5814D689151B}" type="slidenum">
              <a:rPr lang="en-US" smtClean="0"/>
              <a:t>26</a:t>
            </a:fld>
            <a:endParaRPr lang="en-US" dirty="0"/>
          </a:p>
        </p:txBody>
      </p:sp>
      <p:sp>
        <p:nvSpPr>
          <p:cNvPr id="6" name="TextBox 5"/>
          <p:cNvSpPr txBox="1"/>
          <p:nvPr/>
        </p:nvSpPr>
        <p:spPr>
          <a:xfrm>
            <a:off x="2345696" y="7449703"/>
            <a:ext cx="6390639" cy="284245"/>
          </a:xfrm>
          <a:prstGeom prst="rect">
            <a:avLst/>
          </a:prstGeom>
          <a:noFill/>
        </p:spPr>
        <p:txBody>
          <a:bodyPr wrap="square" rtlCol="0">
            <a:spAutoFit/>
          </a:bodyPr>
          <a:lstStyle/>
          <a:p>
            <a:r>
              <a:rPr lang="en-US" sz="1247" dirty="0"/>
              <a:t>Adapted from </a:t>
            </a:r>
            <a:r>
              <a:rPr lang="en-US" sz="1247" i="1" dirty="0"/>
              <a:t>Can We Talk? Contacting Grant Program Officers </a:t>
            </a:r>
            <a:r>
              <a:rPr lang="en-US" sz="1247" dirty="0"/>
              <a:t>by Robert Porter, 2009</a:t>
            </a:r>
          </a:p>
        </p:txBody>
      </p:sp>
    </p:spTree>
    <p:extLst>
      <p:ext uri="{BB962C8B-B14F-4D97-AF65-F5344CB8AC3E}">
        <p14:creationId xmlns:p14="http://schemas.microsoft.com/office/powerpoint/2010/main" val="108987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858579" y="3043162"/>
            <a:ext cx="7843463"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400" dirty="0"/>
              <a:t>Writing A Persuasive Needs Statement</a:t>
            </a:r>
          </a:p>
        </p:txBody>
      </p:sp>
      <p:sp>
        <p:nvSpPr>
          <p:cNvPr id="4" name="Slide Number Placeholder 3"/>
          <p:cNvSpPr>
            <a:spLocks noGrp="1"/>
          </p:cNvSpPr>
          <p:nvPr>
            <p:ph type="sldNum" sz="quarter" idx="12"/>
          </p:nvPr>
        </p:nvSpPr>
        <p:spPr/>
        <p:txBody>
          <a:bodyPr/>
          <a:lstStyle/>
          <a:p>
            <a:fld id="{BC8FB650-4324-4877-BB95-5089C932EEA7}" type="slidenum">
              <a:rPr lang="en-US" smtClean="0"/>
              <a:t>27</a:t>
            </a:fld>
            <a:endParaRPr lang="en-US"/>
          </a:p>
        </p:txBody>
      </p:sp>
    </p:spTree>
    <p:extLst>
      <p:ext uri="{BB962C8B-B14F-4D97-AF65-F5344CB8AC3E}">
        <p14:creationId xmlns:p14="http://schemas.microsoft.com/office/powerpoint/2010/main" val="974031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5-12-08 at 10.37.33 AM.png"/>
          <p:cNvPicPr>
            <a:picLocks noChangeAspect="1"/>
          </p:cNvPicPr>
          <p:nvPr/>
        </p:nvPicPr>
        <p:blipFill rotWithShape="1">
          <a:blip r:embed="rId2" cstate="print">
            <a:extLst>
              <a:ext uri="{28A0092B-C50C-407E-A947-70E740481C1C}">
                <a14:useLocalDpi xmlns:a14="http://schemas.microsoft.com/office/drawing/2010/main" val="0"/>
              </a:ext>
            </a:extLst>
          </a:blip>
          <a:srcRect l="14794" t="34891" r="16876" b="15041"/>
          <a:stretch/>
        </p:blipFill>
        <p:spPr>
          <a:xfrm>
            <a:off x="977188" y="2065629"/>
            <a:ext cx="7905904" cy="4958792"/>
          </a:xfrm>
          <a:prstGeom prst="rect">
            <a:avLst/>
          </a:prstGeom>
        </p:spPr>
      </p:pic>
      <p:sp>
        <p:nvSpPr>
          <p:cNvPr id="4" name="Title 1"/>
          <p:cNvSpPr>
            <a:spLocks noGrp="1"/>
          </p:cNvSpPr>
          <p:nvPr>
            <p:ph type="title"/>
          </p:nvPr>
        </p:nvSpPr>
        <p:spPr>
          <a:xfrm>
            <a:off x="803626" y="234305"/>
            <a:ext cx="8675370" cy="1458119"/>
          </a:xfrm>
        </p:spPr>
        <p:txBody>
          <a:bodyPr>
            <a:normAutofit/>
          </a:bodyPr>
          <a:lstStyle/>
          <a:p>
            <a:r>
              <a:rPr lang="en-US" sz="4400" dirty="0"/>
              <a:t>Academic vs Grant Proposal Writing</a:t>
            </a:r>
          </a:p>
        </p:txBody>
      </p:sp>
      <p:sp>
        <p:nvSpPr>
          <p:cNvPr id="3" name="Slide Number Placeholder 2"/>
          <p:cNvSpPr>
            <a:spLocks noGrp="1"/>
          </p:cNvSpPr>
          <p:nvPr>
            <p:ph type="sldNum" sz="quarter" idx="12"/>
          </p:nvPr>
        </p:nvSpPr>
        <p:spPr/>
        <p:txBody>
          <a:bodyPr/>
          <a:lstStyle/>
          <a:p>
            <a:fld id="{BC8FB650-4324-4877-BB95-5089C932EEA7}" type="slidenum">
              <a:rPr lang="en-US" smtClean="0"/>
              <a:t>28</a:t>
            </a:fld>
            <a:endParaRPr lang="en-US"/>
          </a:p>
        </p:txBody>
      </p:sp>
    </p:spTree>
    <p:extLst>
      <p:ext uri="{BB962C8B-B14F-4D97-AF65-F5344CB8AC3E}">
        <p14:creationId xmlns:p14="http://schemas.microsoft.com/office/powerpoint/2010/main" val="2220532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01205" y="438457"/>
            <a:ext cx="9050256" cy="548483"/>
          </a:xfrm>
          <a:prstGeom prst="rect">
            <a:avLst/>
          </a:prstGeom>
        </p:spPr>
        <p:txBody>
          <a:bodyPr vert="horz" wrap="square" lIns="0" tIns="0" rIns="0" bIns="0" rtlCol="0">
            <a:spAutoFit/>
          </a:bodyPr>
          <a:lstStyle/>
          <a:p>
            <a:pPr marL="13970" marR="5588">
              <a:lnSpc>
                <a:spcPct val="90000"/>
              </a:lnSpc>
            </a:pPr>
            <a:r>
              <a:rPr sz="3960" dirty="0">
                <a:latin typeface="+mj-lt"/>
                <a:cs typeface="Verdana"/>
              </a:rPr>
              <a:t>T</a:t>
            </a:r>
            <a:r>
              <a:rPr sz="3960" spc="-17" dirty="0">
                <a:latin typeface="+mj-lt"/>
                <a:cs typeface="Verdana"/>
              </a:rPr>
              <a:t>he</a:t>
            </a:r>
            <a:r>
              <a:rPr sz="3960" spc="-6" dirty="0">
                <a:latin typeface="+mj-lt"/>
                <a:cs typeface="Verdana"/>
              </a:rPr>
              <a:t> </a:t>
            </a:r>
            <a:r>
              <a:rPr sz="3960" spc="-28" dirty="0">
                <a:latin typeface="+mj-lt"/>
                <a:cs typeface="Verdana"/>
              </a:rPr>
              <a:t>B</a:t>
            </a:r>
            <a:r>
              <a:rPr sz="3960" spc="-17" dirty="0">
                <a:latin typeface="+mj-lt"/>
                <a:cs typeface="Verdana"/>
              </a:rPr>
              <a:t>ase</a:t>
            </a:r>
            <a:r>
              <a:rPr sz="3960" dirty="0">
                <a:latin typeface="+mj-lt"/>
                <a:cs typeface="Verdana"/>
              </a:rPr>
              <a:t>li</a:t>
            </a:r>
            <a:r>
              <a:rPr sz="3960" spc="-17" dirty="0">
                <a:latin typeface="+mj-lt"/>
                <a:cs typeface="Verdana"/>
              </a:rPr>
              <a:t>ne</a:t>
            </a:r>
            <a:r>
              <a:rPr sz="3960" spc="-6" dirty="0">
                <a:latin typeface="+mj-lt"/>
                <a:cs typeface="Verdana"/>
              </a:rPr>
              <a:t> </a:t>
            </a:r>
            <a:r>
              <a:rPr sz="3960" spc="-17" dirty="0">
                <a:latin typeface="+mj-lt"/>
                <a:cs typeface="Verdana"/>
              </a:rPr>
              <a:t>Lo</a:t>
            </a:r>
            <a:r>
              <a:rPr sz="3960" spc="-6" dirty="0">
                <a:latin typeface="+mj-lt"/>
                <a:cs typeface="Verdana"/>
              </a:rPr>
              <a:t>g</a:t>
            </a:r>
            <a:r>
              <a:rPr sz="3960" dirty="0">
                <a:latin typeface="+mj-lt"/>
                <a:cs typeface="Verdana"/>
              </a:rPr>
              <a:t>ic</a:t>
            </a:r>
            <a:endParaRPr sz="3960" strike="sngStrike" baseline="50000" dirty="0">
              <a:latin typeface="+mj-lt"/>
              <a:cs typeface="Verdana"/>
            </a:endParaRPr>
          </a:p>
        </p:txBody>
      </p:sp>
      <p:sp>
        <p:nvSpPr>
          <p:cNvPr id="3" name="object 3"/>
          <p:cNvSpPr/>
          <p:nvPr/>
        </p:nvSpPr>
        <p:spPr>
          <a:xfrm>
            <a:off x="6256241" y="4111467"/>
            <a:ext cx="0" cy="556705"/>
          </a:xfrm>
          <a:custGeom>
            <a:avLst/>
            <a:gdLst/>
            <a:ahLst/>
            <a:cxnLst/>
            <a:rect l="l" t="t" r="r" b="b"/>
            <a:pathLst>
              <a:path h="506095">
                <a:moveTo>
                  <a:pt x="0" y="0"/>
                </a:moveTo>
                <a:lnTo>
                  <a:pt x="0" y="505904"/>
                </a:lnTo>
              </a:path>
            </a:pathLst>
          </a:custGeom>
          <a:ln w="3175">
            <a:solidFill>
              <a:srgbClr val="CD8500"/>
            </a:solidFill>
          </a:ln>
        </p:spPr>
        <p:txBody>
          <a:bodyPr wrap="square" lIns="0" tIns="0" rIns="0" bIns="0" rtlCol="0"/>
          <a:lstStyle/>
          <a:p>
            <a:endParaRPr sz="2207"/>
          </a:p>
        </p:txBody>
      </p:sp>
      <p:sp>
        <p:nvSpPr>
          <p:cNvPr id="4" name="object 4"/>
          <p:cNvSpPr/>
          <p:nvPr/>
        </p:nvSpPr>
        <p:spPr>
          <a:xfrm>
            <a:off x="6172770" y="4639812"/>
            <a:ext cx="168339" cy="169037"/>
          </a:xfrm>
          <a:custGeom>
            <a:avLst/>
            <a:gdLst/>
            <a:ahLst/>
            <a:cxnLst/>
            <a:rect l="l" t="t" r="r" b="b"/>
            <a:pathLst>
              <a:path w="153035" h="153670">
                <a:moveTo>
                  <a:pt x="152908" y="0"/>
                </a:moveTo>
                <a:lnTo>
                  <a:pt x="0" y="382"/>
                </a:lnTo>
                <a:lnTo>
                  <a:pt x="76837" y="153098"/>
                </a:lnTo>
                <a:lnTo>
                  <a:pt x="152908" y="0"/>
                </a:lnTo>
                <a:close/>
              </a:path>
            </a:pathLst>
          </a:custGeom>
          <a:solidFill>
            <a:srgbClr val="CD8500"/>
          </a:solidFill>
        </p:spPr>
        <p:txBody>
          <a:bodyPr wrap="square" lIns="0" tIns="0" rIns="0" bIns="0" rtlCol="0"/>
          <a:lstStyle/>
          <a:p>
            <a:endParaRPr sz="2207"/>
          </a:p>
        </p:txBody>
      </p:sp>
      <p:sp>
        <p:nvSpPr>
          <p:cNvPr id="5" name="object 5"/>
          <p:cNvSpPr txBox="1"/>
          <p:nvPr/>
        </p:nvSpPr>
        <p:spPr>
          <a:xfrm>
            <a:off x="5684521" y="4914412"/>
            <a:ext cx="1188847" cy="1038746"/>
          </a:xfrm>
          <a:prstGeom prst="rect">
            <a:avLst/>
          </a:prstGeom>
        </p:spPr>
        <p:txBody>
          <a:bodyPr vert="horz" wrap="square" lIns="0" tIns="0" rIns="0" bIns="0" rtlCol="0">
            <a:spAutoFit/>
          </a:bodyPr>
          <a:lstStyle/>
          <a:p>
            <a:pPr marL="5588" algn="ctr">
              <a:lnSpc>
                <a:spcPts val="5764"/>
              </a:lnSpc>
            </a:pPr>
            <a:r>
              <a:rPr sz="4840" b="1" spc="-38" dirty="0">
                <a:solidFill>
                  <a:srgbClr val="00669C"/>
                </a:solidFill>
                <a:latin typeface="Verdana"/>
                <a:cs typeface="Verdana"/>
              </a:rPr>
              <a:t>B</a:t>
            </a:r>
            <a:endParaRPr sz="4840">
              <a:latin typeface="Verdana"/>
              <a:cs typeface="Verdana"/>
            </a:endParaRPr>
          </a:p>
          <a:p>
            <a:pPr algn="ctr">
              <a:lnSpc>
                <a:spcPts val="2332"/>
              </a:lnSpc>
            </a:pPr>
            <a:r>
              <a:rPr sz="1980" b="1" dirty="0">
                <a:solidFill>
                  <a:srgbClr val="9A1A0F"/>
                </a:solidFill>
                <a:latin typeface="Verdana"/>
                <a:cs typeface="Verdana"/>
              </a:rPr>
              <a:t>Ben</a:t>
            </a:r>
            <a:r>
              <a:rPr sz="1980" b="1" spc="-6" dirty="0">
                <a:solidFill>
                  <a:srgbClr val="9A1A0F"/>
                </a:solidFill>
                <a:latin typeface="Verdana"/>
                <a:cs typeface="Verdana"/>
              </a:rPr>
              <a:t>e</a:t>
            </a:r>
            <a:r>
              <a:rPr sz="1980" b="1" dirty="0">
                <a:solidFill>
                  <a:srgbClr val="9A1A0F"/>
                </a:solidFill>
                <a:latin typeface="Verdana"/>
                <a:cs typeface="Verdana"/>
              </a:rPr>
              <a:t>f</a:t>
            </a:r>
            <a:r>
              <a:rPr sz="1980" b="1" spc="-17" dirty="0">
                <a:solidFill>
                  <a:srgbClr val="9A1A0F"/>
                </a:solidFill>
                <a:latin typeface="Verdana"/>
                <a:cs typeface="Verdana"/>
              </a:rPr>
              <a:t>its</a:t>
            </a:r>
            <a:endParaRPr sz="1980">
              <a:latin typeface="Verdana"/>
              <a:cs typeface="Verdana"/>
            </a:endParaRPr>
          </a:p>
        </p:txBody>
      </p:sp>
      <p:sp>
        <p:nvSpPr>
          <p:cNvPr id="6" name="object 6"/>
          <p:cNvSpPr txBox="1"/>
          <p:nvPr/>
        </p:nvSpPr>
        <p:spPr>
          <a:xfrm>
            <a:off x="3533140" y="2742192"/>
            <a:ext cx="1306894" cy="621580"/>
          </a:xfrm>
          <a:prstGeom prst="rect">
            <a:avLst/>
          </a:prstGeom>
        </p:spPr>
        <p:txBody>
          <a:bodyPr vert="horz" wrap="square" lIns="0" tIns="0" rIns="0" bIns="0" rtlCol="0">
            <a:spAutoFit/>
          </a:bodyPr>
          <a:lstStyle/>
          <a:p>
            <a:pPr marL="13970" marR="5588" indent="97790">
              <a:lnSpc>
                <a:spcPct val="101899"/>
              </a:lnSpc>
            </a:pPr>
            <a:r>
              <a:rPr sz="1980" b="1" dirty="0">
                <a:solidFill>
                  <a:srgbClr val="9A1A0F"/>
                </a:solidFill>
                <a:latin typeface="Verdana"/>
                <a:cs typeface="Verdana"/>
              </a:rPr>
              <a:t>Curren</a:t>
            </a:r>
            <a:r>
              <a:rPr sz="1980" b="1" spc="-11" dirty="0">
                <a:solidFill>
                  <a:srgbClr val="9A1A0F"/>
                </a:solidFill>
                <a:latin typeface="Verdana"/>
                <a:cs typeface="Verdana"/>
              </a:rPr>
              <a:t>t Situation</a:t>
            </a:r>
            <a:endParaRPr sz="1980" dirty="0">
              <a:latin typeface="Verdana"/>
              <a:cs typeface="Verdana"/>
            </a:endParaRPr>
          </a:p>
        </p:txBody>
      </p:sp>
      <p:sp>
        <p:nvSpPr>
          <p:cNvPr id="7" name="object 7"/>
          <p:cNvSpPr txBox="1"/>
          <p:nvPr/>
        </p:nvSpPr>
        <p:spPr>
          <a:xfrm>
            <a:off x="3784600" y="3391684"/>
            <a:ext cx="756476" cy="744819"/>
          </a:xfrm>
          <a:prstGeom prst="rect">
            <a:avLst/>
          </a:prstGeom>
        </p:spPr>
        <p:txBody>
          <a:bodyPr vert="horz" wrap="square" lIns="0" tIns="0" rIns="0" bIns="0" rtlCol="0">
            <a:spAutoFit/>
          </a:bodyPr>
          <a:lstStyle/>
          <a:p>
            <a:pPr marL="13970"/>
            <a:r>
              <a:rPr sz="4840" b="1" dirty="0">
                <a:solidFill>
                  <a:srgbClr val="00669C"/>
                </a:solidFill>
                <a:latin typeface="Verdana"/>
                <a:cs typeface="Verdana"/>
              </a:rPr>
              <a:t>S</a:t>
            </a:r>
            <a:r>
              <a:rPr sz="4785" b="1" spc="33" baseline="-13409" dirty="0">
                <a:solidFill>
                  <a:srgbClr val="00669C"/>
                </a:solidFill>
                <a:latin typeface="Verdana"/>
                <a:cs typeface="Verdana"/>
              </a:rPr>
              <a:t>1</a:t>
            </a:r>
            <a:endParaRPr sz="4785" baseline="-13409">
              <a:latin typeface="Verdana"/>
              <a:cs typeface="Verdana"/>
            </a:endParaRPr>
          </a:p>
        </p:txBody>
      </p:sp>
      <p:sp>
        <p:nvSpPr>
          <p:cNvPr id="8" name="object 8"/>
          <p:cNvSpPr txBox="1"/>
          <p:nvPr/>
        </p:nvSpPr>
        <p:spPr>
          <a:xfrm>
            <a:off x="5726431" y="2742191"/>
            <a:ext cx="1107123" cy="1326902"/>
          </a:xfrm>
          <a:prstGeom prst="rect">
            <a:avLst/>
          </a:prstGeom>
        </p:spPr>
        <p:txBody>
          <a:bodyPr vert="horz" wrap="square" lIns="0" tIns="0" rIns="0" bIns="0" rtlCol="0">
            <a:spAutoFit/>
          </a:bodyPr>
          <a:lstStyle/>
          <a:p>
            <a:pPr marL="13970" marR="5588" algn="ctr">
              <a:lnSpc>
                <a:spcPct val="101899"/>
              </a:lnSpc>
            </a:pPr>
            <a:r>
              <a:rPr sz="1980" b="1" spc="-6" dirty="0">
                <a:solidFill>
                  <a:srgbClr val="9A1A0F"/>
                </a:solidFill>
                <a:latin typeface="Verdana"/>
                <a:cs typeface="Verdana"/>
              </a:rPr>
              <a:t>Desired </a:t>
            </a:r>
            <a:r>
              <a:rPr sz="1980" b="1" dirty="0">
                <a:solidFill>
                  <a:srgbClr val="9A1A0F"/>
                </a:solidFill>
                <a:latin typeface="Verdana"/>
                <a:cs typeface="Verdana"/>
              </a:rPr>
              <a:t>Result</a:t>
            </a:r>
            <a:endParaRPr sz="1980">
              <a:latin typeface="Verdana"/>
              <a:cs typeface="Verdana"/>
            </a:endParaRPr>
          </a:p>
          <a:p>
            <a:pPr marR="6287" algn="ctr">
              <a:lnSpc>
                <a:spcPts val="5522"/>
              </a:lnSpc>
            </a:pPr>
            <a:r>
              <a:rPr sz="4840" b="1" dirty="0">
                <a:solidFill>
                  <a:srgbClr val="00669C"/>
                </a:solidFill>
                <a:latin typeface="Verdana"/>
                <a:cs typeface="Verdana"/>
              </a:rPr>
              <a:t>S</a:t>
            </a:r>
            <a:r>
              <a:rPr sz="4785" b="1" spc="33" baseline="-13409" dirty="0">
                <a:solidFill>
                  <a:srgbClr val="00669C"/>
                </a:solidFill>
                <a:latin typeface="Verdana"/>
                <a:cs typeface="Verdana"/>
              </a:rPr>
              <a:t>2</a:t>
            </a:r>
            <a:endParaRPr sz="4785" baseline="-13409">
              <a:latin typeface="Verdana"/>
              <a:cs typeface="Verdana"/>
            </a:endParaRPr>
          </a:p>
        </p:txBody>
      </p:sp>
      <p:sp>
        <p:nvSpPr>
          <p:cNvPr id="9" name="object 9"/>
          <p:cNvSpPr/>
          <p:nvPr/>
        </p:nvSpPr>
        <p:spPr>
          <a:xfrm>
            <a:off x="4640264" y="3749000"/>
            <a:ext cx="891985" cy="0"/>
          </a:xfrm>
          <a:custGeom>
            <a:avLst/>
            <a:gdLst/>
            <a:ahLst/>
            <a:cxnLst/>
            <a:rect l="l" t="t" r="r" b="b"/>
            <a:pathLst>
              <a:path w="810895">
                <a:moveTo>
                  <a:pt x="0" y="0"/>
                </a:moveTo>
                <a:lnTo>
                  <a:pt x="810704" y="0"/>
                </a:lnTo>
              </a:path>
            </a:pathLst>
          </a:custGeom>
          <a:ln w="3175">
            <a:solidFill>
              <a:srgbClr val="CD8500"/>
            </a:solidFill>
          </a:ln>
        </p:spPr>
        <p:txBody>
          <a:bodyPr wrap="square" lIns="0" tIns="0" rIns="0" bIns="0" rtlCol="0"/>
          <a:lstStyle/>
          <a:p>
            <a:endParaRPr sz="2207"/>
          </a:p>
        </p:txBody>
      </p:sp>
      <p:sp>
        <p:nvSpPr>
          <p:cNvPr id="10" name="object 10"/>
          <p:cNvSpPr/>
          <p:nvPr/>
        </p:nvSpPr>
        <p:spPr>
          <a:xfrm>
            <a:off x="5503955" y="3665608"/>
            <a:ext cx="168339" cy="168339"/>
          </a:xfrm>
          <a:custGeom>
            <a:avLst/>
            <a:gdLst/>
            <a:ahLst/>
            <a:cxnLst/>
            <a:rect l="l" t="t" r="r" b="b"/>
            <a:pathLst>
              <a:path w="153035" h="153035">
                <a:moveTo>
                  <a:pt x="259" y="0"/>
                </a:moveTo>
                <a:lnTo>
                  <a:pt x="0" y="152907"/>
                </a:lnTo>
                <a:lnTo>
                  <a:pt x="153037" y="76713"/>
                </a:lnTo>
                <a:lnTo>
                  <a:pt x="259" y="0"/>
                </a:lnTo>
                <a:close/>
              </a:path>
            </a:pathLst>
          </a:custGeom>
          <a:solidFill>
            <a:srgbClr val="CD8500"/>
          </a:solidFill>
        </p:spPr>
        <p:txBody>
          <a:bodyPr wrap="square" lIns="0" tIns="0" rIns="0" bIns="0" rtlCol="0"/>
          <a:lstStyle/>
          <a:p>
            <a:endParaRPr sz="2207"/>
          </a:p>
        </p:txBody>
      </p:sp>
      <p:sp>
        <p:nvSpPr>
          <p:cNvPr id="11" name="object 11"/>
          <p:cNvSpPr/>
          <p:nvPr/>
        </p:nvSpPr>
        <p:spPr>
          <a:xfrm>
            <a:off x="1104570" y="1814117"/>
            <a:ext cx="2561672" cy="4262705"/>
          </a:xfrm>
          <a:prstGeom prst="rect">
            <a:avLst/>
          </a:prstGeom>
          <a:blipFill>
            <a:blip r:embed="rId3" cstate="print"/>
            <a:stretch>
              <a:fillRect/>
            </a:stretch>
          </a:blipFill>
        </p:spPr>
        <p:txBody>
          <a:bodyPr wrap="square" lIns="0" tIns="0" rIns="0" bIns="0" rtlCol="0"/>
          <a:lstStyle/>
          <a:p>
            <a:endParaRPr sz="2207"/>
          </a:p>
        </p:txBody>
      </p:sp>
      <p:sp>
        <p:nvSpPr>
          <p:cNvPr id="12" name="object 12"/>
          <p:cNvSpPr/>
          <p:nvPr/>
        </p:nvSpPr>
        <p:spPr>
          <a:xfrm>
            <a:off x="1191985" y="1901532"/>
            <a:ext cx="2268728" cy="3969574"/>
          </a:xfrm>
          <a:custGeom>
            <a:avLst/>
            <a:gdLst/>
            <a:ahLst/>
            <a:cxnLst/>
            <a:rect l="l" t="t" r="r" b="b"/>
            <a:pathLst>
              <a:path w="2062480" h="3608704">
                <a:moveTo>
                  <a:pt x="0" y="0"/>
                </a:moveTo>
                <a:lnTo>
                  <a:pt x="2062095" y="0"/>
                </a:lnTo>
                <a:lnTo>
                  <a:pt x="2062095" y="3608486"/>
                </a:lnTo>
                <a:lnTo>
                  <a:pt x="0" y="3608486"/>
                </a:lnTo>
                <a:lnTo>
                  <a:pt x="0" y="0"/>
                </a:lnTo>
                <a:close/>
              </a:path>
            </a:pathLst>
          </a:custGeom>
          <a:solidFill>
            <a:srgbClr val="FFFFFF"/>
          </a:solidFill>
        </p:spPr>
        <p:txBody>
          <a:bodyPr wrap="square" lIns="0" tIns="0" rIns="0" bIns="0" rtlCol="0"/>
          <a:lstStyle/>
          <a:p>
            <a:endParaRPr sz="2207"/>
          </a:p>
        </p:txBody>
      </p:sp>
      <p:sp>
        <p:nvSpPr>
          <p:cNvPr id="13" name="object 13"/>
          <p:cNvSpPr txBox="1"/>
          <p:nvPr/>
        </p:nvSpPr>
        <p:spPr>
          <a:xfrm>
            <a:off x="1191985" y="1901532"/>
            <a:ext cx="2268728" cy="3231654"/>
          </a:xfrm>
          <a:prstGeom prst="rect">
            <a:avLst/>
          </a:prstGeom>
          <a:solidFill>
            <a:srgbClr val="FFFFFF"/>
          </a:solidFill>
          <a:ln w="12700">
            <a:solidFill>
              <a:srgbClr val="9A1A0F"/>
            </a:solidFill>
          </a:ln>
        </p:spPr>
        <p:txBody>
          <a:bodyPr vert="horz" wrap="square" lIns="0" tIns="0" rIns="0" bIns="0" rtlCol="0">
            <a:spAutoFit/>
          </a:bodyPr>
          <a:lstStyle/>
          <a:p>
            <a:pPr marL="112459" marR="113856">
              <a:lnSpc>
                <a:spcPts val="2090"/>
              </a:lnSpc>
            </a:pPr>
            <a:r>
              <a:rPr sz="1760" spc="-11" dirty="0">
                <a:solidFill>
                  <a:srgbClr val="151515"/>
                </a:solidFill>
                <a:latin typeface="Verdana"/>
                <a:cs typeface="Verdana"/>
              </a:rPr>
              <a:t>Because</a:t>
            </a:r>
            <a:r>
              <a:rPr sz="1760" spc="-6" dirty="0">
                <a:solidFill>
                  <a:srgbClr val="151515"/>
                </a:solidFill>
                <a:latin typeface="Verdana"/>
                <a:cs typeface="Verdana"/>
              </a:rPr>
              <a:t> </a:t>
            </a:r>
            <a:r>
              <a:rPr sz="1760" spc="-11" dirty="0">
                <a:solidFill>
                  <a:srgbClr val="151515"/>
                </a:solidFill>
                <a:latin typeface="Verdana"/>
                <a:cs typeface="Verdana"/>
              </a:rPr>
              <a:t>of</a:t>
            </a:r>
            <a:r>
              <a:rPr sz="1760" spc="-6" dirty="0">
                <a:solidFill>
                  <a:srgbClr val="151515"/>
                </a:solidFill>
                <a:latin typeface="Verdana"/>
                <a:cs typeface="Verdana"/>
              </a:rPr>
              <a:t> </a:t>
            </a:r>
            <a:r>
              <a:rPr sz="1760" spc="-11" dirty="0">
                <a:solidFill>
                  <a:srgbClr val="151515"/>
                </a:solidFill>
                <a:latin typeface="Verdana"/>
                <a:cs typeface="Verdana"/>
              </a:rPr>
              <a:t>the</a:t>
            </a:r>
            <a:r>
              <a:rPr sz="1760" spc="-17" dirty="0">
                <a:solidFill>
                  <a:srgbClr val="151515"/>
                </a:solidFill>
                <a:latin typeface="Verdana"/>
                <a:cs typeface="Verdana"/>
              </a:rPr>
              <a:t> m</a:t>
            </a:r>
            <a:r>
              <a:rPr sz="1760" dirty="0">
                <a:solidFill>
                  <a:srgbClr val="151515"/>
                </a:solidFill>
                <a:latin typeface="Verdana"/>
                <a:cs typeface="Verdana"/>
              </a:rPr>
              <a:t>is</a:t>
            </a:r>
            <a:r>
              <a:rPr sz="1760" spc="-22" dirty="0">
                <a:solidFill>
                  <a:srgbClr val="151515"/>
                </a:solidFill>
                <a:latin typeface="Verdana"/>
                <a:cs typeface="Verdana"/>
              </a:rPr>
              <a:t>-</a:t>
            </a:r>
            <a:r>
              <a:rPr sz="1760" spc="-11" dirty="0">
                <a:solidFill>
                  <a:srgbClr val="151515"/>
                </a:solidFill>
                <a:latin typeface="Verdana"/>
                <a:cs typeface="Verdana"/>
              </a:rPr>
              <a:t>a</a:t>
            </a:r>
            <a:r>
              <a:rPr sz="1760" dirty="0">
                <a:solidFill>
                  <a:srgbClr val="151515"/>
                </a:solidFill>
                <a:latin typeface="Verdana"/>
                <a:cs typeface="Verdana"/>
              </a:rPr>
              <a:t>li</a:t>
            </a:r>
            <a:r>
              <a:rPr sz="1760" spc="-17" dirty="0">
                <a:solidFill>
                  <a:srgbClr val="151515"/>
                </a:solidFill>
                <a:latin typeface="Verdana"/>
                <a:cs typeface="Verdana"/>
              </a:rPr>
              <a:t>gnmen</a:t>
            </a:r>
            <a:r>
              <a:rPr sz="1760" dirty="0">
                <a:solidFill>
                  <a:srgbClr val="151515"/>
                </a:solidFill>
                <a:latin typeface="Verdana"/>
                <a:cs typeface="Verdana"/>
              </a:rPr>
              <a:t>t </a:t>
            </a:r>
            <a:r>
              <a:rPr sz="1760" spc="-11" dirty="0">
                <a:solidFill>
                  <a:srgbClr val="151515"/>
                </a:solidFill>
                <a:latin typeface="Verdana"/>
                <a:cs typeface="Verdana"/>
              </a:rPr>
              <a:t>be</a:t>
            </a:r>
            <a:r>
              <a:rPr sz="1760" dirty="0">
                <a:solidFill>
                  <a:srgbClr val="151515"/>
                </a:solidFill>
                <a:latin typeface="Verdana"/>
                <a:cs typeface="Verdana"/>
              </a:rPr>
              <a:t>tw</a:t>
            </a:r>
            <a:r>
              <a:rPr sz="1760" spc="-11" dirty="0">
                <a:solidFill>
                  <a:srgbClr val="151515"/>
                </a:solidFill>
                <a:latin typeface="Verdana"/>
                <a:cs typeface="Verdana"/>
              </a:rPr>
              <a:t>een</a:t>
            </a:r>
            <a:r>
              <a:rPr sz="1760" spc="-6" dirty="0">
                <a:solidFill>
                  <a:srgbClr val="151515"/>
                </a:solidFill>
                <a:latin typeface="Verdana"/>
                <a:cs typeface="Verdana"/>
              </a:rPr>
              <a:t> </a:t>
            </a:r>
            <a:r>
              <a:rPr sz="1760" dirty="0">
                <a:solidFill>
                  <a:srgbClr val="151515"/>
                </a:solidFill>
                <a:latin typeface="Verdana"/>
                <a:cs typeface="Verdana"/>
              </a:rPr>
              <a:t>(</a:t>
            </a:r>
            <a:r>
              <a:rPr sz="1760" spc="-11" dirty="0">
                <a:solidFill>
                  <a:srgbClr val="151515"/>
                </a:solidFill>
                <a:latin typeface="Verdana"/>
                <a:cs typeface="Verdana"/>
              </a:rPr>
              <a:t>a</a:t>
            </a:r>
            <a:r>
              <a:rPr sz="1760" dirty="0">
                <a:solidFill>
                  <a:srgbClr val="151515"/>
                </a:solidFill>
                <a:latin typeface="Verdana"/>
                <a:cs typeface="Verdana"/>
              </a:rPr>
              <a:t>)</a:t>
            </a:r>
            <a:r>
              <a:rPr sz="1760" spc="-6" dirty="0">
                <a:solidFill>
                  <a:srgbClr val="151515"/>
                </a:solidFill>
                <a:latin typeface="Verdana"/>
                <a:cs typeface="Verdana"/>
              </a:rPr>
              <a:t> </a:t>
            </a:r>
            <a:r>
              <a:rPr sz="1760" spc="-11" dirty="0">
                <a:solidFill>
                  <a:srgbClr val="151515"/>
                </a:solidFill>
                <a:latin typeface="Verdana"/>
                <a:cs typeface="Verdana"/>
              </a:rPr>
              <a:t>the co</a:t>
            </a:r>
            <a:r>
              <a:rPr sz="1760" dirty="0">
                <a:solidFill>
                  <a:srgbClr val="151515"/>
                </a:solidFill>
                <a:latin typeface="Verdana"/>
                <a:cs typeface="Verdana"/>
              </a:rPr>
              <a:t>ll</a:t>
            </a:r>
            <a:r>
              <a:rPr sz="1760" spc="-11" dirty="0">
                <a:solidFill>
                  <a:srgbClr val="151515"/>
                </a:solidFill>
                <a:latin typeface="Verdana"/>
                <a:cs typeface="Verdana"/>
              </a:rPr>
              <a:t>ege</a:t>
            </a:r>
            <a:r>
              <a:rPr sz="1760" spc="-66" dirty="0">
                <a:solidFill>
                  <a:srgbClr val="151515"/>
                </a:solidFill>
                <a:latin typeface="Verdana"/>
                <a:cs typeface="Verdana"/>
              </a:rPr>
              <a:t>’</a:t>
            </a:r>
            <a:r>
              <a:rPr sz="1760" spc="-11" dirty="0">
                <a:solidFill>
                  <a:srgbClr val="151515"/>
                </a:solidFill>
                <a:latin typeface="Verdana"/>
                <a:cs typeface="Verdana"/>
              </a:rPr>
              <a:t>s ope</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1" dirty="0">
                <a:solidFill>
                  <a:srgbClr val="151515"/>
                </a:solidFill>
                <a:latin typeface="Verdana"/>
                <a:cs typeface="Verdana"/>
              </a:rPr>
              <a:t>de</a:t>
            </a:r>
            <a:r>
              <a:rPr sz="1760" dirty="0">
                <a:solidFill>
                  <a:srgbClr val="151515"/>
                </a:solidFill>
                <a:latin typeface="Verdana"/>
                <a:cs typeface="Verdana"/>
              </a:rPr>
              <a:t>li</a:t>
            </a:r>
            <a:r>
              <a:rPr sz="1760" spc="-28" dirty="0">
                <a:solidFill>
                  <a:srgbClr val="151515"/>
                </a:solidFill>
                <a:latin typeface="Verdana"/>
                <a:cs typeface="Verdana"/>
              </a:rPr>
              <a:t>v</a:t>
            </a:r>
            <a:r>
              <a:rPr sz="1760" spc="-11" dirty="0">
                <a:solidFill>
                  <a:srgbClr val="151515"/>
                </a:solidFill>
                <a:latin typeface="Verdana"/>
                <a:cs typeface="Verdana"/>
              </a:rPr>
              <a:t>ery</a:t>
            </a:r>
            <a:r>
              <a:rPr sz="1760" spc="-6" dirty="0">
                <a:solidFill>
                  <a:srgbClr val="151515"/>
                </a:solidFill>
                <a:latin typeface="Verdana"/>
                <a:cs typeface="Verdana"/>
              </a:rPr>
              <a:t> </a:t>
            </a:r>
            <a:r>
              <a:rPr sz="1760" spc="-11" dirty="0">
                <a:solidFill>
                  <a:srgbClr val="151515"/>
                </a:solidFill>
                <a:latin typeface="Verdana"/>
                <a:cs typeface="Verdana"/>
              </a:rPr>
              <a:t>systems an</a:t>
            </a:r>
            <a:r>
              <a:rPr sz="1760" dirty="0">
                <a:solidFill>
                  <a:srgbClr val="151515"/>
                </a:solidFill>
                <a:latin typeface="Verdana"/>
                <a:cs typeface="Verdana"/>
              </a:rPr>
              <a:t>d</a:t>
            </a:r>
            <a:r>
              <a:rPr sz="1760" spc="-6" dirty="0">
                <a:solidFill>
                  <a:srgbClr val="151515"/>
                </a:solidFill>
                <a:latin typeface="Verdana"/>
                <a:cs typeface="Verdana"/>
              </a:rPr>
              <a:t> </a:t>
            </a:r>
            <a:r>
              <a:rPr sz="1760" dirty="0">
                <a:solidFill>
                  <a:srgbClr val="151515"/>
                </a:solidFill>
                <a:latin typeface="Verdana"/>
                <a:cs typeface="Verdana"/>
              </a:rPr>
              <a:t>(b)</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1" dirty="0">
                <a:solidFill>
                  <a:srgbClr val="151515"/>
                </a:solidFill>
                <a:latin typeface="Verdana"/>
                <a:cs typeface="Verdana"/>
              </a:rPr>
              <a:t>nee</a:t>
            </a:r>
            <a:r>
              <a:rPr sz="1760" spc="-6" dirty="0">
                <a:solidFill>
                  <a:srgbClr val="151515"/>
                </a:solidFill>
                <a:latin typeface="Verdana"/>
                <a:cs typeface="Verdana"/>
              </a:rPr>
              <a:t>ds </a:t>
            </a:r>
            <a:r>
              <a:rPr sz="1760" spc="-11" dirty="0">
                <a:solidFill>
                  <a:srgbClr val="151515"/>
                </a:solidFill>
                <a:latin typeface="Verdana"/>
                <a:cs typeface="Verdana"/>
              </a:rPr>
              <a:t>of</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1" dirty="0">
                <a:solidFill>
                  <a:srgbClr val="151515"/>
                </a:solidFill>
                <a:latin typeface="Verdana"/>
                <a:cs typeface="Verdana"/>
              </a:rPr>
              <a:t>co</a:t>
            </a:r>
            <a:r>
              <a:rPr sz="1760" dirty="0">
                <a:solidFill>
                  <a:srgbClr val="151515"/>
                </a:solidFill>
                <a:latin typeface="Verdana"/>
                <a:cs typeface="Verdana"/>
              </a:rPr>
              <a:t>ll</a:t>
            </a:r>
            <a:r>
              <a:rPr sz="1760" spc="-11" dirty="0">
                <a:solidFill>
                  <a:srgbClr val="151515"/>
                </a:solidFill>
                <a:latin typeface="Verdana"/>
                <a:cs typeface="Verdana"/>
              </a:rPr>
              <a:t>ege</a:t>
            </a:r>
            <a:r>
              <a:rPr sz="1760" spc="-66" dirty="0">
                <a:solidFill>
                  <a:srgbClr val="151515"/>
                </a:solidFill>
                <a:latin typeface="Verdana"/>
                <a:cs typeface="Verdana"/>
              </a:rPr>
              <a:t>’</a:t>
            </a:r>
            <a:r>
              <a:rPr sz="1760" spc="-11" dirty="0">
                <a:solidFill>
                  <a:srgbClr val="151515"/>
                </a:solidFill>
                <a:latin typeface="Verdana"/>
                <a:cs typeface="Verdana"/>
              </a:rPr>
              <a:t>s studen</a:t>
            </a:r>
            <a:r>
              <a:rPr sz="1760" spc="-6" dirty="0">
                <a:solidFill>
                  <a:srgbClr val="151515"/>
                </a:solidFill>
                <a:latin typeface="Verdana"/>
                <a:cs typeface="Verdana"/>
              </a:rPr>
              <a:t>t</a:t>
            </a:r>
            <a:r>
              <a:rPr sz="1760" dirty="0">
                <a:solidFill>
                  <a:srgbClr val="151515"/>
                </a:solidFill>
                <a:latin typeface="Verdana"/>
                <a:cs typeface="Verdana"/>
              </a:rPr>
              <a:t>s</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7" dirty="0">
                <a:solidFill>
                  <a:srgbClr val="151515"/>
                </a:solidFill>
                <a:latin typeface="Verdana"/>
                <a:cs typeface="Verdana"/>
              </a:rPr>
              <a:t>em</a:t>
            </a:r>
            <a:r>
              <a:rPr sz="1760" dirty="0">
                <a:solidFill>
                  <a:srgbClr val="151515"/>
                </a:solidFill>
                <a:latin typeface="Verdana"/>
                <a:cs typeface="Verdana"/>
              </a:rPr>
              <a:t>pl</a:t>
            </a:r>
            <a:r>
              <a:rPr sz="1760" spc="-28" dirty="0">
                <a:solidFill>
                  <a:srgbClr val="151515"/>
                </a:solidFill>
                <a:latin typeface="Verdana"/>
                <a:cs typeface="Verdana"/>
              </a:rPr>
              <a:t>oy</a:t>
            </a:r>
            <a:r>
              <a:rPr sz="1760" spc="-11" dirty="0">
                <a:solidFill>
                  <a:srgbClr val="151515"/>
                </a:solidFill>
                <a:latin typeface="Verdana"/>
                <a:cs typeface="Verdana"/>
              </a:rPr>
              <a:t>ers</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a:t>
            </a:r>
            <a:r>
              <a:rPr sz="1760" spc="-17" dirty="0">
                <a:solidFill>
                  <a:srgbClr val="151515"/>
                </a:solidFill>
                <a:latin typeface="Verdana"/>
                <a:cs typeface="Verdana"/>
              </a:rPr>
              <a:t>commun</a:t>
            </a:r>
            <a:r>
              <a:rPr sz="1760" dirty="0">
                <a:solidFill>
                  <a:srgbClr val="151515"/>
                </a:solidFill>
                <a:latin typeface="Verdana"/>
                <a:cs typeface="Verdana"/>
              </a:rPr>
              <a:t>i</a:t>
            </a:r>
            <a:r>
              <a:rPr sz="1760" spc="-11" dirty="0">
                <a:solidFill>
                  <a:srgbClr val="151515"/>
                </a:solidFill>
                <a:latin typeface="Verdana"/>
                <a:cs typeface="Verdana"/>
              </a:rPr>
              <a:t>ty</a:t>
            </a:r>
            <a:r>
              <a:rPr sz="1760" spc="-6" dirty="0">
                <a:solidFill>
                  <a:srgbClr val="151515"/>
                </a:solidFill>
                <a:latin typeface="Verdana"/>
                <a:cs typeface="Verdana"/>
              </a:rPr>
              <a:t> </a:t>
            </a:r>
            <a:r>
              <a:rPr sz="1760" dirty="0">
                <a:solidFill>
                  <a:srgbClr val="151515"/>
                </a:solidFill>
                <a:latin typeface="Verdana"/>
                <a:cs typeface="Verdana"/>
              </a:rPr>
              <a:t>it </a:t>
            </a:r>
            <a:r>
              <a:rPr sz="1760" spc="-11" dirty="0">
                <a:solidFill>
                  <a:srgbClr val="151515"/>
                </a:solidFill>
                <a:latin typeface="Verdana"/>
                <a:cs typeface="Verdana"/>
              </a:rPr>
              <a:t>ser</a:t>
            </a:r>
            <a:r>
              <a:rPr sz="1760" spc="-28" dirty="0">
                <a:solidFill>
                  <a:srgbClr val="151515"/>
                </a:solidFill>
                <a:latin typeface="Verdana"/>
                <a:cs typeface="Verdana"/>
              </a:rPr>
              <a:t>v</a:t>
            </a:r>
            <a:r>
              <a:rPr sz="1760" spc="-11" dirty="0">
                <a:solidFill>
                  <a:srgbClr val="151515"/>
                </a:solidFill>
                <a:latin typeface="Verdana"/>
                <a:cs typeface="Verdana"/>
              </a:rPr>
              <a:t>es,</a:t>
            </a:r>
            <a:r>
              <a:rPr sz="1760" dirty="0">
                <a:solidFill>
                  <a:srgbClr val="151515"/>
                </a:solidFill>
                <a:latin typeface="Verdana"/>
                <a:cs typeface="Verdana"/>
              </a:rPr>
              <a:t>…</a:t>
            </a:r>
            <a:endParaRPr sz="1760">
              <a:latin typeface="Verdana"/>
              <a:cs typeface="Verdana"/>
            </a:endParaRPr>
          </a:p>
        </p:txBody>
      </p:sp>
      <p:sp>
        <p:nvSpPr>
          <p:cNvPr id="14" name="object 14"/>
          <p:cNvSpPr/>
          <p:nvPr/>
        </p:nvSpPr>
        <p:spPr>
          <a:xfrm>
            <a:off x="6938226" y="1743830"/>
            <a:ext cx="3048079" cy="2839509"/>
          </a:xfrm>
          <a:prstGeom prst="rect">
            <a:avLst/>
          </a:prstGeom>
          <a:blipFill>
            <a:blip r:embed="rId4" cstate="print"/>
            <a:stretch>
              <a:fillRect/>
            </a:stretch>
          </a:blipFill>
        </p:spPr>
        <p:txBody>
          <a:bodyPr wrap="square" lIns="0" tIns="0" rIns="0" bIns="0" rtlCol="0"/>
          <a:lstStyle/>
          <a:p>
            <a:endParaRPr sz="2207"/>
          </a:p>
        </p:txBody>
      </p:sp>
      <p:sp>
        <p:nvSpPr>
          <p:cNvPr id="15" name="object 15"/>
          <p:cNvSpPr/>
          <p:nvPr/>
        </p:nvSpPr>
        <p:spPr>
          <a:xfrm>
            <a:off x="7025640" y="1831246"/>
            <a:ext cx="2754884" cy="2546731"/>
          </a:xfrm>
          <a:custGeom>
            <a:avLst/>
            <a:gdLst/>
            <a:ahLst/>
            <a:cxnLst/>
            <a:rect l="l" t="t" r="r" b="b"/>
            <a:pathLst>
              <a:path w="2504440" h="2315210">
                <a:moveTo>
                  <a:pt x="0" y="0"/>
                </a:moveTo>
                <a:lnTo>
                  <a:pt x="2504281" y="0"/>
                </a:lnTo>
                <a:lnTo>
                  <a:pt x="2504281" y="2314672"/>
                </a:lnTo>
                <a:lnTo>
                  <a:pt x="0" y="2314672"/>
                </a:lnTo>
                <a:lnTo>
                  <a:pt x="0" y="0"/>
                </a:lnTo>
                <a:close/>
              </a:path>
            </a:pathLst>
          </a:custGeom>
          <a:solidFill>
            <a:srgbClr val="FFFFFF"/>
          </a:solidFill>
        </p:spPr>
        <p:txBody>
          <a:bodyPr wrap="square" lIns="0" tIns="0" rIns="0" bIns="0" rtlCol="0"/>
          <a:lstStyle/>
          <a:p>
            <a:endParaRPr sz="2207"/>
          </a:p>
        </p:txBody>
      </p:sp>
      <p:sp>
        <p:nvSpPr>
          <p:cNvPr id="16" name="object 16"/>
          <p:cNvSpPr txBox="1"/>
          <p:nvPr/>
        </p:nvSpPr>
        <p:spPr>
          <a:xfrm>
            <a:off x="7025640" y="1831245"/>
            <a:ext cx="2754884" cy="2423740"/>
          </a:xfrm>
          <a:prstGeom prst="rect">
            <a:avLst/>
          </a:prstGeom>
          <a:solidFill>
            <a:srgbClr val="FFFFFF"/>
          </a:solidFill>
          <a:ln w="12700">
            <a:solidFill>
              <a:srgbClr val="9A1A0F"/>
            </a:solidFill>
          </a:ln>
        </p:spPr>
        <p:txBody>
          <a:bodyPr vert="horz" wrap="square" lIns="0" tIns="0" rIns="0" bIns="0" rtlCol="0">
            <a:spAutoFit/>
          </a:bodyPr>
          <a:lstStyle/>
          <a:p>
            <a:pPr marL="104775" marR="151575">
              <a:lnSpc>
                <a:spcPts val="2090"/>
              </a:lnSpc>
            </a:pPr>
            <a:r>
              <a:rPr sz="1760" dirty="0">
                <a:solidFill>
                  <a:srgbClr val="151515"/>
                </a:solidFill>
                <a:latin typeface="Verdana"/>
                <a:cs typeface="Verdana"/>
              </a:rPr>
              <a:t>…w</a:t>
            </a:r>
            <a:r>
              <a:rPr sz="1760" spc="-11" dirty="0">
                <a:solidFill>
                  <a:srgbClr val="151515"/>
                </a:solidFill>
                <a:latin typeface="Verdana"/>
                <a:cs typeface="Verdana"/>
              </a:rPr>
              <a:t>e</a:t>
            </a:r>
            <a:r>
              <a:rPr sz="1760" spc="-6" dirty="0">
                <a:solidFill>
                  <a:srgbClr val="151515"/>
                </a:solidFill>
                <a:latin typeface="Verdana"/>
                <a:cs typeface="Verdana"/>
              </a:rPr>
              <a:t> </a:t>
            </a:r>
            <a:r>
              <a:rPr sz="1760" dirty="0">
                <a:solidFill>
                  <a:srgbClr val="151515"/>
                </a:solidFill>
                <a:latin typeface="Verdana"/>
                <a:cs typeface="Verdana"/>
              </a:rPr>
              <a:t>will</a:t>
            </a:r>
            <a:r>
              <a:rPr sz="1760" spc="-6" dirty="0">
                <a:solidFill>
                  <a:srgbClr val="151515"/>
                </a:solidFill>
                <a:latin typeface="Verdana"/>
                <a:cs typeface="Verdana"/>
              </a:rPr>
              <a:t> </a:t>
            </a:r>
            <a:r>
              <a:rPr sz="1760" spc="-11" dirty="0">
                <a:solidFill>
                  <a:srgbClr val="151515"/>
                </a:solidFill>
                <a:latin typeface="Verdana"/>
                <a:cs typeface="Verdana"/>
              </a:rPr>
              <a:t>de</a:t>
            </a:r>
            <a:r>
              <a:rPr sz="1760" spc="-28" dirty="0">
                <a:solidFill>
                  <a:srgbClr val="151515"/>
                </a:solidFill>
                <a:latin typeface="Verdana"/>
                <a:cs typeface="Verdana"/>
              </a:rPr>
              <a:t>v</a:t>
            </a:r>
            <a:r>
              <a:rPr sz="1760" spc="-11" dirty="0">
                <a:solidFill>
                  <a:srgbClr val="151515"/>
                </a:solidFill>
                <a:latin typeface="Verdana"/>
                <a:cs typeface="Verdana"/>
              </a:rPr>
              <a:t>e</a:t>
            </a:r>
            <a:r>
              <a:rPr sz="1760" dirty="0">
                <a:solidFill>
                  <a:srgbClr val="151515"/>
                </a:solidFill>
                <a:latin typeface="Verdana"/>
                <a:cs typeface="Verdana"/>
              </a:rPr>
              <a:t>l</a:t>
            </a:r>
            <a:r>
              <a:rPr sz="1760" spc="-11" dirty="0">
                <a:solidFill>
                  <a:srgbClr val="151515"/>
                </a:solidFill>
                <a:latin typeface="Verdana"/>
                <a:cs typeface="Verdana"/>
              </a:rPr>
              <a:t>o</a:t>
            </a:r>
            <a:r>
              <a:rPr sz="1760" dirty="0">
                <a:solidFill>
                  <a:srgbClr val="151515"/>
                </a:solidFill>
                <a:latin typeface="Verdana"/>
                <a:cs typeface="Verdana"/>
              </a:rPr>
              <a:t>p</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 i</a:t>
            </a:r>
            <a:r>
              <a:rPr sz="1760" spc="-22" dirty="0">
                <a:solidFill>
                  <a:srgbClr val="151515"/>
                </a:solidFill>
                <a:latin typeface="Verdana"/>
                <a:cs typeface="Verdana"/>
              </a:rPr>
              <a:t>m</a:t>
            </a:r>
            <a:r>
              <a:rPr sz="1760" dirty="0">
                <a:solidFill>
                  <a:srgbClr val="151515"/>
                </a:solidFill>
                <a:latin typeface="Verdana"/>
                <a:cs typeface="Verdana"/>
              </a:rPr>
              <a:t>pl</a:t>
            </a:r>
            <a:r>
              <a:rPr sz="1760" spc="-17" dirty="0">
                <a:solidFill>
                  <a:srgbClr val="151515"/>
                </a:solidFill>
                <a:latin typeface="Verdana"/>
                <a:cs typeface="Verdana"/>
              </a:rPr>
              <a:t>emen</a:t>
            </a:r>
            <a:r>
              <a:rPr sz="1760" dirty="0">
                <a:solidFill>
                  <a:srgbClr val="151515"/>
                </a:solidFill>
                <a:latin typeface="Verdana"/>
                <a:cs typeface="Verdana"/>
              </a:rPr>
              <a:t>t</a:t>
            </a:r>
            <a:r>
              <a:rPr sz="1760" spc="-6" dirty="0">
                <a:solidFill>
                  <a:srgbClr val="151515"/>
                </a:solidFill>
                <a:latin typeface="Verdana"/>
                <a:cs typeface="Verdana"/>
              </a:rPr>
              <a:t> </a:t>
            </a:r>
            <a:r>
              <a:rPr sz="1760" spc="-11" dirty="0">
                <a:solidFill>
                  <a:srgbClr val="151515"/>
                </a:solidFill>
                <a:latin typeface="Verdana"/>
                <a:cs typeface="Verdana"/>
              </a:rPr>
              <a:t>a comprehen</a:t>
            </a:r>
            <a:r>
              <a:rPr sz="1760" dirty="0">
                <a:solidFill>
                  <a:srgbClr val="151515"/>
                </a:solidFill>
                <a:latin typeface="Verdana"/>
                <a:cs typeface="Verdana"/>
              </a:rPr>
              <a:t>si</a:t>
            </a:r>
            <a:r>
              <a:rPr sz="1760" spc="-28" dirty="0">
                <a:solidFill>
                  <a:srgbClr val="151515"/>
                </a:solidFill>
                <a:latin typeface="Verdana"/>
                <a:cs typeface="Verdana"/>
              </a:rPr>
              <a:t>v</a:t>
            </a:r>
            <a:r>
              <a:rPr sz="1760" spc="-11" dirty="0">
                <a:solidFill>
                  <a:srgbClr val="151515"/>
                </a:solidFill>
                <a:latin typeface="Verdana"/>
                <a:cs typeface="Verdana"/>
              </a:rPr>
              <a:t>e st</a:t>
            </a:r>
            <a:r>
              <a:rPr sz="1760" spc="-44" dirty="0">
                <a:solidFill>
                  <a:srgbClr val="151515"/>
                </a:solidFill>
                <a:latin typeface="Verdana"/>
                <a:cs typeface="Verdana"/>
              </a:rPr>
              <a:t>r</a:t>
            </a:r>
            <a:r>
              <a:rPr sz="1760" spc="-11" dirty="0">
                <a:solidFill>
                  <a:srgbClr val="151515"/>
                </a:solidFill>
                <a:latin typeface="Verdana"/>
                <a:cs typeface="Verdana"/>
              </a:rPr>
              <a:t>ategy</a:t>
            </a:r>
            <a:r>
              <a:rPr sz="1760" spc="-6" dirty="0">
                <a:solidFill>
                  <a:srgbClr val="151515"/>
                </a:solidFill>
                <a:latin typeface="Verdana"/>
                <a:cs typeface="Verdana"/>
              </a:rPr>
              <a:t> </a:t>
            </a:r>
            <a:r>
              <a:rPr sz="1760" spc="-11" dirty="0">
                <a:solidFill>
                  <a:srgbClr val="151515"/>
                </a:solidFill>
                <a:latin typeface="Verdana"/>
                <a:cs typeface="Verdana"/>
              </a:rPr>
              <a:t>for </a:t>
            </a:r>
            <a:r>
              <a:rPr sz="1760" dirty="0">
                <a:solidFill>
                  <a:srgbClr val="151515"/>
                </a:solidFill>
                <a:latin typeface="Verdana"/>
                <a:cs typeface="Verdana"/>
              </a:rPr>
              <a:t>i</a:t>
            </a:r>
            <a:r>
              <a:rPr sz="1760" spc="-11" dirty="0">
                <a:solidFill>
                  <a:srgbClr val="151515"/>
                </a:solidFill>
                <a:latin typeface="Verdana"/>
                <a:cs typeface="Verdana"/>
              </a:rPr>
              <a:t>nteg</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1" dirty="0">
                <a:solidFill>
                  <a:srgbClr val="151515"/>
                </a:solidFill>
                <a:latin typeface="Verdana"/>
                <a:cs typeface="Verdana"/>
              </a:rPr>
              <a:t>curren</a:t>
            </a:r>
            <a:r>
              <a:rPr sz="1760" dirty="0">
                <a:solidFill>
                  <a:srgbClr val="151515"/>
                </a:solidFill>
                <a:latin typeface="Verdana"/>
                <a:cs typeface="Verdana"/>
              </a:rPr>
              <a:t>t i</a:t>
            </a:r>
            <a:r>
              <a:rPr sz="1760" spc="-17" dirty="0">
                <a:solidFill>
                  <a:srgbClr val="151515"/>
                </a:solidFill>
                <a:latin typeface="Verdana"/>
                <a:cs typeface="Verdana"/>
              </a:rPr>
              <a:t>n</a:t>
            </a:r>
            <a:r>
              <a:rPr sz="1760" dirty="0">
                <a:solidFill>
                  <a:srgbClr val="151515"/>
                </a:solidFill>
                <a:latin typeface="Verdana"/>
                <a:cs typeface="Verdana"/>
              </a:rPr>
              <a:t>sti</a:t>
            </a:r>
            <a:r>
              <a:rPr sz="1760" spc="-11" dirty="0">
                <a:solidFill>
                  <a:srgbClr val="151515"/>
                </a:solidFill>
                <a:latin typeface="Verdana"/>
                <a:cs typeface="Verdana"/>
              </a:rPr>
              <a:t>tu</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iti</a:t>
            </a:r>
            <a:r>
              <a:rPr sz="1760" spc="-11" dirty="0">
                <a:solidFill>
                  <a:srgbClr val="151515"/>
                </a:solidFill>
                <a:latin typeface="Verdana"/>
                <a:cs typeface="Verdana"/>
              </a:rPr>
              <a:t>a</a:t>
            </a:r>
            <a:r>
              <a:rPr sz="1760" dirty="0">
                <a:solidFill>
                  <a:srgbClr val="151515"/>
                </a:solidFill>
                <a:latin typeface="Verdana"/>
                <a:cs typeface="Verdana"/>
              </a:rPr>
              <a:t>ti</a:t>
            </a:r>
            <a:r>
              <a:rPr sz="1760" spc="-28" dirty="0">
                <a:solidFill>
                  <a:srgbClr val="151515"/>
                </a:solidFill>
                <a:latin typeface="Verdana"/>
                <a:cs typeface="Verdana"/>
              </a:rPr>
              <a:t>v</a:t>
            </a:r>
            <a:r>
              <a:rPr sz="1760" spc="-11" dirty="0">
                <a:solidFill>
                  <a:srgbClr val="151515"/>
                </a:solidFill>
                <a:latin typeface="Verdana"/>
                <a:cs typeface="Verdana"/>
              </a:rPr>
              <a:t>es </a:t>
            </a:r>
            <a:r>
              <a:rPr sz="1760" dirty="0">
                <a:solidFill>
                  <a:srgbClr val="151515"/>
                </a:solidFill>
                <a:latin typeface="Verdana"/>
                <a:cs typeface="Verdana"/>
              </a:rPr>
              <a:t>i</a:t>
            </a:r>
            <a:r>
              <a:rPr sz="1760" spc="-11" dirty="0">
                <a:solidFill>
                  <a:srgbClr val="151515"/>
                </a:solidFill>
                <a:latin typeface="Verdana"/>
                <a:cs typeface="Verdana"/>
              </a:rPr>
              <a:t>nto</a:t>
            </a:r>
            <a:r>
              <a:rPr sz="1760" spc="-6" dirty="0">
                <a:solidFill>
                  <a:srgbClr val="151515"/>
                </a:solidFill>
                <a:latin typeface="Verdana"/>
                <a:cs typeface="Verdana"/>
              </a:rPr>
              <a:t> </a:t>
            </a:r>
            <a:r>
              <a:rPr sz="1760" dirty="0">
                <a:solidFill>
                  <a:srgbClr val="151515"/>
                </a:solidFill>
                <a:latin typeface="Verdana"/>
                <a:cs typeface="Verdana"/>
              </a:rPr>
              <a:t>E</a:t>
            </a:r>
            <a:r>
              <a:rPr sz="1760" spc="-17" dirty="0">
                <a:solidFill>
                  <a:srgbClr val="151515"/>
                </a:solidFill>
                <a:latin typeface="Verdana"/>
                <a:cs typeface="Verdana"/>
              </a:rPr>
              <a:t>n</a:t>
            </a:r>
            <a:r>
              <a:rPr sz="1760" dirty="0">
                <a:solidFill>
                  <a:srgbClr val="151515"/>
                </a:solidFill>
                <a:latin typeface="Verdana"/>
                <a:cs typeface="Verdana"/>
              </a:rPr>
              <a:t>gi</a:t>
            </a:r>
            <a:r>
              <a:rPr sz="1760" spc="-11" dirty="0">
                <a:solidFill>
                  <a:srgbClr val="151515"/>
                </a:solidFill>
                <a:latin typeface="Verdana"/>
                <a:cs typeface="Verdana"/>
              </a:rPr>
              <a:t>neer</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7" dirty="0">
                <a:solidFill>
                  <a:srgbClr val="151515"/>
                </a:solidFill>
                <a:latin typeface="Verdana"/>
                <a:cs typeface="Verdana"/>
              </a:rPr>
              <a:t>&amp;</a:t>
            </a:r>
            <a:r>
              <a:rPr sz="1760" spc="-11" dirty="0">
                <a:solidFill>
                  <a:srgbClr val="151515"/>
                </a:solidFill>
                <a:latin typeface="Verdana"/>
                <a:cs typeface="Verdana"/>
              </a:rPr>
              <a:t> </a:t>
            </a:r>
            <a:r>
              <a:rPr sz="1760" spc="-193" dirty="0">
                <a:solidFill>
                  <a:srgbClr val="151515"/>
                </a:solidFill>
                <a:latin typeface="Verdana"/>
                <a:cs typeface="Verdana"/>
              </a:rPr>
              <a:t>T</a:t>
            </a:r>
            <a:r>
              <a:rPr sz="1760" spc="-11" dirty="0">
                <a:solidFill>
                  <a:srgbClr val="151515"/>
                </a:solidFill>
                <a:latin typeface="Verdana"/>
                <a:cs typeface="Verdana"/>
              </a:rPr>
              <a:t>echno</a:t>
            </a:r>
            <a:r>
              <a:rPr sz="1760" dirty="0">
                <a:solidFill>
                  <a:srgbClr val="151515"/>
                </a:solidFill>
                <a:latin typeface="Verdana"/>
                <a:cs typeface="Verdana"/>
              </a:rPr>
              <a:t>l</a:t>
            </a:r>
            <a:r>
              <a:rPr sz="1760" spc="-11" dirty="0">
                <a:solidFill>
                  <a:srgbClr val="151515"/>
                </a:solidFill>
                <a:latin typeface="Verdana"/>
                <a:cs typeface="Verdana"/>
              </a:rPr>
              <a:t>ogy</a:t>
            </a:r>
            <a:r>
              <a:rPr sz="1760" spc="-6" dirty="0">
                <a:solidFill>
                  <a:srgbClr val="151515"/>
                </a:solidFill>
                <a:latin typeface="Verdana"/>
                <a:cs typeface="Verdana"/>
              </a:rPr>
              <a:t> </a:t>
            </a:r>
            <a:r>
              <a:rPr sz="1760" spc="-17" dirty="0">
                <a:solidFill>
                  <a:srgbClr val="151515"/>
                </a:solidFill>
                <a:latin typeface="Verdana"/>
                <a:cs typeface="Verdana"/>
              </a:rPr>
              <a:t>D</a:t>
            </a:r>
            <a:r>
              <a:rPr sz="1760" dirty="0">
                <a:solidFill>
                  <a:srgbClr val="151515"/>
                </a:solidFill>
                <a:latin typeface="Verdana"/>
                <a:cs typeface="Verdana"/>
              </a:rPr>
              <a:t>i</a:t>
            </a:r>
            <a:r>
              <a:rPr sz="1760" spc="-11" dirty="0">
                <a:solidFill>
                  <a:srgbClr val="151515"/>
                </a:solidFill>
                <a:latin typeface="Verdana"/>
                <a:cs typeface="Verdana"/>
              </a:rPr>
              <a:t>v</a:t>
            </a:r>
            <a:r>
              <a:rPr sz="1760" dirty="0">
                <a:solidFill>
                  <a:srgbClr val="151515"/>
                </a:solidFill>
                <a:latin typeface="Verdana"/>
                <a:cs typeface="Verdana"/>
              </a:rPr>
              <a:t>isi</a:t>
            </a:r>
            <a:r>
              <a:rPr sz="1760" spc="-11" dirty="0">
                <a:solidFill>
                  <a:srgbClr val="151515"/>
                </a:solidFill>
                <a:latin typeface="Verdana"/>
                <a:cs typeface="Verdana"/>
              </a:rPr>
              <a:t>on</a:t>
            </a:r>
            <a:r>
              <a:rPr sz="1760" spc="-66" dirty="0">
                <a:solidFill>
                  <a:srgbClr val="151515"/>
                </a:solidFill>
                <a:latin typeface="Verdana"/>
                <a:cs typeface="Verdana"/>
              </a:rPr>
              <a:t>’</a:t>
            </a:r>
            <a:r>
              <a:rPr sz="1760" spc="-11" dirty="0">
                <a:solidFill>
                  <a:srgbClr val="151515"/>
                </a:solidFill>
                <a:latin typeface="Verdana"/>
                <a:cs typeface="Verdana"/>
              </a:rPr>
              <a:t>s educa</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spc="-11" dirty="0">
                <a:solidFill>
                  <a:srgbClr val="151515"/>
                </a:solidFill>
                <a:latin typeface="Verdana"/>
                <a:cs typeface="Verdana"/>
              </a:rPr>
              <a:t>offer</a:t>
            </a:r>
            <a:r>
              <a:rPr sz="1760" dirty="0">
                <a:solidFill>
                  <a:srgbClr val="151515"/>
                </a:solidFill>
                <a:latin typeface="Verdana"/>
                <a:cs typeface="Verdana"/>
              </a:rPr>
              <a:t>i</a:t>
            </a:r>
            <a:r>
              <a:rPr sz="1760" spc="-11" dirty="0">
                <a:solidFill>
                  <a:srgbClr val="151515"/>
                </a:solidFill>
                <a:latin typeface="Verdana"/>
                <a:cs typeface="Verdana"/>
              </a:rPr>
              <a:t>ngs.</a:t>
            </a:r>
            <a:endParaRPr sz="1760">
              <a:latin typeface="Verdana"/>
              <a:cs typeface="Verdana"/>
            </a:endParaRPr>
          </a:p>
        </p:txBody>
      </p:sp>
      <p:sp>
        <p:nvSpPr>
          <p:cNvPr id="17" name="object 17"/>
          <p:cNvSpPr/>
          <p:nvPr/>
        </p:nvSpPr>
        <p:spPr>
          <a:xfrm>
            <a:off x="6938226" y="4553165"/>
            <a:ext cx="3048079" cy="3104935"/>
          </a:xfrm>
          <a:prstGeom prst="rect">
            <a:avLst/>
          </a:prstGeom>
          <a:blipFill>
            <a:blip r:embed="rId5" cstate="print"/>
            <a:stretch>
              <a:fillRect/>
            </a:stretch>
          </a:blipFill>
        </p:spPr>
        <p:txBody>
          <a:bodyPr wrap="square" lIns="0" tIns="0" rIns="0" bIns="0" rtlCol="0"/>
          <a:lstStyle/>
          <a:p>
            <a:endParaRPr sz="2207"/>
          </a:p>
        </p:txBody>
      </p:sp>
      <p:sp>
        <p:nvSpPr>
          <p:cNvPr id="18" name="object 18"/>
          <p:cNvSpPr/>
          <p:nvPr/>
        </p:nvSpPr>
        <p:spPr>
          <a:xfrm>
            <a:off x="7025640" y="4640580"/>
            <a:ext cx="2754884" cy="2855468"/>
          </a:xfrm>
          <a:custGeom>
            <a:avLst/>
            <a:gdLst/>
            <a:ahLst/>
            <a:cxnLst/>
            <a:rect l="l" t="t" r="r" b="b"/>
            <a:pathLst>
              <a:path w="2504440" h="2595879">
                <a:moveTo>
                  <a:pt x="0" y="0"/>
                </a:moveTo>
                <a:lnTo>
                  <a:pt x="2504281" y="0"/>
                </a:lnTo>
                <a:lnTo>
                  <a:pt x="2504281" y="2595512"/>
                </a:lnTo>
                <a:lnTo>
                  <a:pt x="0" y="2595512"/>
                </a:lnTo>
                <a:lnTo>
                  <a:pt x="0" y="0"/>
                </a:lnTo>
                <a:close/>
              </a:path>
            </a:pathLst>
          </a:custGeom>
          <a:solidFill>
            <a:srgbClr val="FFFFFF"/>
          </a:solidFill>
        </p:spPr>
        <p:txBody>
          <a:bodyPr wrap="square" lIns="0" tIns="0" rIns="0" bIns="0" rtlCol="0"/>
          <a:lstStyle/>
          <a:p>
            <a:endParaRPr sz="2207"/>
          </a:p>
        </p:txBody>
      </p:sp>
      <p:sp>
        <p:nvSpPr>
          <p:cNvPr id="19" name="object 19"/>
          <p:cNvSpPr txBox="1"/>
          <p:nvPr/>
        </p:nvSpPr>
        <p:spPr>
          <a:xfrm>
            <a:off x="7025640" y="4640581"/>
            <a:ext cx="2754884" cy="2693045"/>
          </a:xfrm>
          <a:prstGeom prst="rect">
            <a:avLst/>
          </a:prstGeom>
          <a:solidFill>
            <a:srgbClr val="FFFFFF"/>
          </a:solidFill>
          <a:ln w="12700">
            <a:solidFill>
              <a:srgbClr val="9A1A0F"/>
            </a:solidFill>
          </a:ln>
        </p:spPr>
        <p:txBody>
          <a:bodyPr vert="horz" wrap="square" lIns="0" tIns="0" rIns="0" bIns="0" rtlCol="0">
            <a:spAutoFit/>
          </a:bodyPr>
          <a:lstStyle/>
          <a:p>
            <a:pPr marL="104775" marR="111062">
              <a:lnSpc>
                <a:spcPts val="2090"/>
              </a:lnSpc>
            </a:pPr>
            <a:r>
              <a:rPr sz="1760" spc="-11" dirty="0">
                <a:solidFill>
                  <a:srgbClr val="151515"/>
                </a:solidFill>
                <a:latin typeface="Verdana"/>
                <a:cs typeface="Verdana"/>
              </a:rPr>
              <a:t>As</a:t>
            </a:r>
            <a:r>
              <a:rPr sz="1760" spc="-6" dirty="0">
                <a:solidFill>
                  <a:srgbClr val="151515"/>
                </a:solidFill>
                <a:latin typeface="Verdana"/>
                <a:cs typeface="Verdana"/>
              </a:rPr>
              <a:t> </a:t>
            </a:r>
            <a:r>
              <a:rPr sz="1760" spc="-11" dirty="0">
                <a:solidFill>
                  <a:srgbClr val="151515"/>
                </a:solidFill>
                <a:latin typeface="Verdana"/>
                <a:cs typeface="Verdana"/>
              </a:rPr>
              <a:t>a</a:t>
            </a:r>
            <a:r>
              <a:rPr sz="1760" spc="-6" dirty="0">
                <a:solidFill>
                  <a:srgbClr val="151515"/>
                </a:solidFill>
                <a:latin typeface="Verdana"/>
                <a:cs typeface="Verdana"/>
              </a:rPr>
              <a:t> </a:t>
            </a:r>
            <a:r>
              <a:rPr sz="1760" spc="-11" dirty="0">
                <a:solidFill>
                  <a:srgbClr val="151515"/>
                </a:solidFill>
                <a:latin typeface="Verdana"/>
                <a:cs typeface="Verdana"/>
              </a:rPr>
              <a:t>resu</a:t>
            </a:r>
            <a:r>
              <a:rPr sz="1760" dirty="0">
                <a:solidFill>
                  <a:srgbClr val="151515"/>
                </a:solidFill>
                <a:latin typeface="Verdana"/>
                <a:cs typeface="Verdana"/>
              </a:rPr>
              <a:t>l</a:t>
            </a:r>
            <a:r>
              <a:rPr sz="1760" spc="-11" dirty="0">
                <a:solidFill>
                  <a:srgbClr val="151515"/>
                </a:solidFill>
                <a:latin typeface="Verdana"/>
                <a:cs typeface="Verdana"/>
              </a:rPr>
              <a:t>t,</a:t>
            </a:r>
            <a:r>
              <a:rPr sz="1760" spc="-6" dirty="0">
                <a:solidFill>
                  <a:srgbClr val="151515"/>
                </a:solidFill>
                <a:latin typeface="Verdana"/>
                <a:cs typeface="Verdana"/>
              </a:rPr>
              <a:t> </a:t>
            </a:r>
            <a:r>
              <a:rPr sz="1760" spc="-17" dirty="0">
                <a:solidFill>
                  <a:srgbClr val="151515"/>
                </a:solidFill>
                <a:latin typeface="Verdana"/>
                <a:cs typeface="Verdana"/>
              </a:rPr>
              <a:t>B</a:t>
            </a:r>
            <a:r>
              <a:rPr sz="1760" dirty="0">
                <a:solidFill>
                  <a:srgbClr val="151515"/>
                </a:solidFill>
                <a:latin typeface="Verdana"/>
                <a:cs typeface="Verdana"/>
              </a:rPr>
              <a:t>Y</a:t>
            </a:r>
            <a:r>
              <a:rPr sz="1760" spc="-17" dirty="0">
                <a:solidFill>
                  <a:srgbClr val="151515"/>
                </a:solidFill>
                <a:latin typeface="Verdana"/>
                <a:cs typeface="Verdana"/>
              </a:rPr>
              <a:t>U</a:t>
            </a:r>
            <a:r>
              <a:rPr sz="1760" spc="-6" dirty="0">
                <a:solidFill>
                  <a:srgbClr val="151515"/>
                </a:solidFill>
                <a:latin typeface="Verdana"/>
                <a:cs typeface="Verdana"/>
              </a:rPr>
              <a:t> </a:t>
            </a:r>
            <a:r>
              <a:rPr sz="1760" dirty="0">
                <a:solidFill>
                  <a:srgbClr val="151515"/>
                </a:solidFill>
                <a:latin typeface="Verdana"/>
                <a:cs typeface="Verdana"/>
              </a:rPr>
              <a:t>will </a:t>
            </a:r>
            <a:r>
              <a:rPr sz="1760" spc="-11" dirty="0">
                <a:solidFill>
                  <a:srgbClr val="151515"/>
                </a:solidFill>
                <a:latin typeface="Verdana"/>
                <a:cs typeface="Verdana"/>
              </a:rPr>
              <a:t>be</a:t>
            </a:r>
            <a:r>
              <a:rPr sz="1760" spc="-6" dirty="0">
                <a:solidFill>
                  <a:srgbClr val="151515"/>
                </a:solidFill>
                <a:latin typeface="Verdana"/>
                <a:cs typeface="Verdana"/>
              </a:rPr>
              <a:t> </a:t>
            </a:r>
            <a:r>
              <a:rPr sz="1760" spc="-17" dirty="0">
                <a:solidFill>
                  <a:srgbClr val="151515"/>
                </a:solidFill>
                <a:latin typeface="Verdana"/>
                <a:cs typeface="Verdana"/>
              </a:rPr>
              <a:t>more</a:t>
            </a:r>
            <a:r>
              <a:rPr sz="1760" spc="-6" dirty="0">
                <a:solidFill>
                  <a:srgbClr val="151515"/>
                </a:solidFill>
                <a:latin typeface="Verdana"/>
                <a:cs typeface="Verdana"/>
              </a:rPr>
              <a:t> </a:t>
            </a:r>
            <a:r>
              <a:rPr sz="1760" spc="-11" dirty="0">
                <a:solidFill>
                  <a:srgbClr val="151515"/>
                </a:solidFill>
                <a:latin typeface="Verdana"/>
                <a:cs typeface="Verdana"/>
              </a:rPr>
              <a:t>resp</a:t>
            </a:r>
            <a:r>
              <a:rPr sz="1760" spc="-17" dirty="0">
                <a:solidFill>
                  <a:srgbClr val="151515"/>
                </a:solidFill>
                <a:latin typeface="Verdana"/>
                <a:cs typeface="Verdana"/>
              </a:rPr>
              <a:t>on</a:t>
            </a:r>
            <a:r>
              <a:rPr sz="1760" dirty="0">
                <a:solidFill>
                  <a:srgbClr val="151515"/>
                </a:solidFill>
                <a:latin typeface="Verdana"/>
                <a:cs typeface="Verdana"/>
              </a:rPr>
              <a:t>si</a:t>
            </a:r>
            <a:r>
              <a:rPr sz="1760" spc="-28" dirty="0">
                <a:solidFill>
                  <a:srgbClr val="151515"/>
                </a:solidFill>
                <a:latin typeface="Verdana"/>
                <a:cs typeface="Verdana"/>
              </a:rPr>
              <a:t>v</a:t>
            </a:r>
            <a:r>
              <a:rPr sz="1760" spc="-11" dirty="0">
                <a:solidFill>
                  <a:srgbClr val="151515"/>
                </a:solidFill>
                <a:latin typeface="Verdana"/>
                <a:cs typeface="Verdana"/>
              </a:rPr>
              <a:t>e</a:t>
            </a:r>
            <a:r>
              <a:rPr sz="1760" spc="-6" dirty="0">
                <a:solidFill>
                  <a:srgbClr val="151515"/>
                </a:solidFill>
                <a:latin typeface="Verdana"/>
                <a:cs typeface="Verdana"/>
              </a:rPr>
              <a:t> </a:t>
            </a:r>
            <a:r>
              <a:rPr sz="1760" spc="-11" dirty="0">
                <a:solidFill>
                  <a:srgbClr val="151515"/>
                </a:solidFill>
                <a:latin typeface="Verdana"/>
                <a:cs typeface="Verdana"/>
              </a:rPr>
              <a:t>to the</a:t>
            </a:r>
            <a:r>
              <a:rPr sz="1760" spc="-6" dirty="0">
                <a:solidFill>
                  <a:srgbClr val="151515"/>
                </a:solidFill>
                <a:latin typeface="Verdana"/>
                <a:cs typeface="Verdana"/>
              </a:rPr>
              <a:t> </a:t>
            </a:r>
            <a:r>
              <a:rPr sz="1760" spc="-44" dirty="0">
                <a:solidFill>
                  <a:srgbClr val="151515"/>
                </a:solidFill>
                <a:latin typeface="Verdana"/>
                <a:cs typeface="Verdana"/>
              </a:rPr>
              <a:t>r</a:t>
            </a:r>
            <a:r>
              <a:rPr sz="1760" spc="-11" dirty="0">
                <a:solidFill>
                  <a:srgbClr val="151515"/>
                </a:solidFill>
                <a:latin typeface="Verdana"/>
                <a:cs typeface="Verdana"/>
              </a:rPr>
              <a:t>a</a:t>
            </a:r>
            <a:r>
              <a:rPr sz="1760" dirty="0">
                <a:solidFill>
                  <a:srgbClr val="151515"/>
                </a:solidFill>
                <a:latin typeface="Verdana"/>
                <a:cs typeface="Verdana"/>
              </a:rPr>
              <a:t>pidl</a:t>
            </a:r>
            <a:r>
              <a:rPr sz="1760" spc="-11" dirty="0">
                <a:solidFill>
                  <a:srgbClr val="151515"/>
                </a:solidFill>
                <a:latin typeface="Verdana"/>
                <a:cs typeface="Verdana"/>
              </a:rPr>
              <a:t>y</a:t>
            </a:r>
            <a:r>
              <a:rPr sz="1760" spc="-6" dirty="0">
                <a:solidFill>
                  <a:srgbClr val="151515"/>
                </a:solidFill>
                <a:latin typeface="Verdana"/>
                <a:cs typeface="Verdana"/>
              </a:rPr>
              <a:t> </a:t>
            </a:r>
            <a:r>
              <a:rPr sz="1760" spc="-11" dirty="0">
                <a:solidFill>
                  <a:srgbClr val="151515"/>
                </a:solidFill>
                <a:latin typeface="Verdana"/>
                <a:cs typeface="Verdana"/>
              </a:rPr>
              <a:t>chan</a:t>
            </a:r>
            <a:r>
              <a:rPr sz="1760" dirty="0">
                <a:solidFill>
                  <a:srgbClr val="151515"/>
                </a:solidFill>
                <a:latin typeface="Verdana"/>
                <a:cs typeface="Verdana"/>
              </a:rPr>
              <a:t>gi</a:t>
            </a:r>
            <a:r>
              <a:rPr sz="1760" spc="-17" dirty="0">
                <a:solidFill>
                  <a:srgbClr val="151515"/>
                </a:solidFill>
                <a:latin typeface="Verdana"/>
                <a:cs typeface="Verdana"/>
              </a:rPr>
              <a:t>n</a:t>
            </a:r>
            <a:r>
              <a:rPr sz="1760" dirty="0">
                <a:solidFill>
                  <a:srgbClr val="151515"/>
                </a:solidFill>
                <a:latin typeface="Verdana"/>
                <a:cs typeface="Verdana"/>
              </a:rPr>
              <a:t>g </a:t>
            </a:r>
            <a:r>
              <a:rPr sz="1760" spc="-11" dirty="0">
                <a:solidFill>
                  <a:srgbClr val="151515"/>
                </a:solidFill>
                <a:latin typeface="Verdana"/>
                <a:cs typeface="Verdana"/>
              </a:rPr>
              <a:t>requ</a:t>
            </a:r>
            <a:r>
              <a:rPr sz="1760" dirty="0">
                <a:solidFill>
                  <a:srgbClr val="151515"/>
                </a:solidFill>
                <a:latin typeface="Verdana"/>
                <a:cs typeface="Verdana"/>
              </a:rPr>
              <a:t>i</a:t>
            </a:r>
            <a:r>
              <a:rPr sz="1760" spc="-17" dirty="0">
                <a:solidFill>
                  <a:srgbClr val="151515"/>
                </a:solidFill>
                <a:latin typeface="Verdana"/>
                <a:cs typeface="Verdana"/>
              </a:rPr>
              <a:t>remen</a:t>
            </a:r>
            <a:r>
              <a:rPr sz="1760" spc="-6" dirty="0">
                <a:solidFill>
                  <a:srgbClr val="151515"/>
                </a:solidFill>
                <a:latin typeface="Verdana"/>
                <a:cs typeface="Verdana"/>
              </a:rPr>
              <a:t>t</a:t>
            </a:r>
            <a:r>
              <a:rPr sz="1760" dirty="0">
                <a:solidFill>
                  <a:srgbClr val="151515"/>
                </a:solidFill>
                <a:latin typeface="Verdana"/>
                <a:cs typeface="Verdana"/>
              </a:rPr>
              <a:t>s</a:t>
            </a:r>
            <a:r>
              <a:rPr sz="1760" spc="-6" dirty="0">
                <a:solidFill>
                  <a:srgbClr val="151515"/>
                </a:solidFill>
                <a:latin typeface="Verdana"/>
                <a:cs typeface="Verdana"/>
              </a:rPr>
              <a:t> </a:t>
            </a:r>
            <a:r>
              <a:rPr sz="1760" spc="-11" dirty="0">
                <a:solidFill>
                  <a:srgbClr val="151515"/>
                </a:solidFill>
                <a:latin typeface="Verdana"/>
                <a:cs typeface="Verdana"/>
              </a:rPr>
              <a:t>of students,</a:t>
            </a:r>
            <a:r>
              <a:rPr sz="1760" spc="-6" dirty="0">
                <a:solidFill>
                  <a:srgbClr val="151515"/>
                </a:solidFill>
                <a:latin typeface="Verdana"/>
                <a:cs typeface="Verdana"/>
              </a:rPr>
              <a:t> </a:t>
            </a:r>
            <a:r>
              <a:rPr sz="1760" spc="-17" dirty="0">
                <a:solidFill>
                  <a:srgbClr val="151515"/>
                </a:solidFill>
                <a:latin typeface="Verdana"/>
                <a:cs typeface="Verdana"/>
              </a:rPr>
              <a:t>em</a:t>
            </a:r>
            <a:r>
              <a:rPr sz="1760" dirty="0">
                <a:solidFill>
                  <a:srgbClr val="151515"/>
                </a:solidFill>
                <a:latin typeface="Verdana"/>
                <a:cs typeface="Verdana"/>
              </a:rPr>
              <a:t>pl</a:t>
            </a:r>
            <a:r>
              <a:rPr sz="1760" spc="-28" dirty="0">
                <a:solidFill>
                  <a:srgbClr val="151515"/>
                </a:solidFill>
                <a:latin typeface="Verdana"/>
                <a:cs typeface="Verdana"/>
              </a:rPr>
              <a:t>oy</a:t>
            </a:r>
            <a:r>
              <a:rPr sz="1760" spc="-11" dirty="0">
                <a:solidFill>
                  <a:srgbClr val="151515"/>
                </a:solidFill>
                <a:latin typeface="Verdana"/>
                <a:cs typeface="Verdana"/>
              </a:rPr>
              <a:t>ers, an</a:t>
            </a:r>
            <a:r>
              <a:rPr sz="1760" dirty="0">
                <a:solidFill>
                  <a:srgbClr val="151515"/>
                </a:solidFill>
                <a:latin typeface="Verdana"/>
                <a:cs typeface="Verdana"/>
              </a:rPr>
              <a:t>d</a:t>
            </a:r>
            <a:r>
              <a:rPr sz="1760" spc="-6" dirty="0">
                <a:solidFill>
                  <a:srgbClr val="151515"/>
                </a:solidFill>
                <a:latin typeface="Verdana"/>
                <a:cs typeface="Verdana"/>
              </a:rPr>
              <a:t> </a:t>
            </a:r>
            <a:r>
              <a:rPr sz="1760" spc="-11" dirty="0">
                <a:solidFill>
                  <a:srgbClr val="151515"/>
                </a:solidFill>
                <a:latin typeface="Verdana"/>
                <a:cs typeface="Verdana"/>
              </a:rPr>
              <a:t>the</a:t>
            </a:r>
            <a:r>
              <a:rPr sz="1760" spc="-6" dirty="0">
                <a:solidFill>
                  <a:srgbClr val="151515"/>
                </a:solidFill>
                <a:latin typeface="Verdana"/>
                <a:cs typeface="Verdana"/>
              </a:rPr>
              <a:t> </a:t>
            </a:r>
            <a:r>
              <a:rPr sz="1760" spc="-17" dirty="0">
                <a:solidFill>
                  <a:srgbClr val="151515"/>
                </a:solidFill>
                <a:latin typeface="Verdana"/>
                <a:cs typeface="Verdana"/>
              </a:rPr>
              <a:t>commun</a:t>
            </a:r>
            <a:r>
              <a:rPr sz="1760" dirty="0">
                <a:solidFill>
                  <a:srgbClr val="151515"/>
                </a:solidFill>
                <a:latin typeface="Verdana"/>
                <a:cs typeface="Verdana"/>
              </a:rPr>
              <a:t>i</a:t>
            </a:r>
            <a:r>
              <a:rPr sz="1760" spc="-11" dirty="0">
                <a:solidFill>
                  <a:srgbClr val="151515"/>
                </a:solidFill>
                <a:latin typeface="Verdana"/>
                <a:cs typeface="Verdana"/>
              </a:rPr>
              <a:t>t</a:t>
            </a:r>
            <a:r>
              <a:rPr sz="1760" spc="-176" dirty="0">
                <a:solidFill>
                  <a:srgbClr val="151515"/>
                </a:solidFill>
                <a:latin typeface="Verdana"/>
                <a:cs typeface="Verdana"/>
              </a:rPr>
              <a:t>y</a:t>
            </a:r>
            <a:r>
              <a:rPr sz="1760" spc="-11" dirty="0">
                <a:solidFill>
                  <a:srgbClr val="151515"/>
                </a:solidFill>
                <a:latin typeface="Verdana"/>
                <a:cs typeface="Verdana"/>
              </a:rPr>
              <a:t>, offer</a:t>
            </a:r>
            <a:r>
              <a:rPr sz="1760" dirty="0">
                <a:solidFill>
                  <a:srgbClr val="151515"/>
                </a:solidFill>
                <a:latin typeface="Verdana"/>
                <a:cs typeface="Verdana"/>
              </a:rPr>
              <a:t>i</a:t>
            </a:r>
            <a:r>
              <a:rPr sz="1760" spc="-17" dirty="0">
                <a:solidFill>
                  <a:srgbClr val="151515"/>
                </a:solidFill>
                <a:latin typeface="Verdana"/>
                <a:cs typeface="Verdana"/>
              </a:rPr>
              <a:t>n</a:t>
            </a:r>
            <a:r>
              <a:rPr sz="1760" dirty="0">
                <a:solidFill>
                  <a:srgbClr val="151515"/>
                </a:solidFill>
                <a:latin typeface="Verdana"/>
                <a:cs typeface="Verdana"/>
              </a:rPr>
              <a:t>g</a:t>
            </a:r>
            <a:r>
              <a:rPr sz="1760" spc="-6" dirty="0">
                <a:solidFill>
                  <a:srgbClr val="151515"/>
                </a:solidFill>
                <a:latin typeface="Verdana"/>
                <a:cs typeface="Verdana"/>
              </a:rPr>
              <a:t> </a:t>
            </a:r>
            <a:r>
              <a:rPr sz="1760" spc="-17" dirty="0">
                <a:solidFill>
                  <a:srgbClr val="151515"/>
                </a:solidFill>
                <a:latin typeface="Verdana"/>
                <a:cs typeface="Verdana"/>
              </a:rPr>
              <a:t>h</a:t>
            </a:r>
            <a:r>
              <a:rPr sz="1760" dirty="0">
                <a:solidFill>
                  <a:srgbClr val="151515"/>
                </a:solidFill>
                <a:latin typeface="Verdana"/>
                <a:cs typeface="Verdana"/>
              </a:rPr>
              <a:t>i</a:t>
            </a:r>
            <a:r>
              <a:rPr sz="1760" spc="-11" dirty="0">
                <a:solidFill>
                  <a:srgbClr val="151515"/>
                </a:solidFill>
                <a:latin typeface="Verdana"/>
                <a:cs typeface="Verdana"/>
              </a:rPr>
              <a:t>gher</a:t>
            </a:r>
            <a:r>
              <a:rPr sz="1760" spc="-6" dirty="0">
                <a:solidFill>
                  <a:srgbClr val="151515"/>
                </a:solidFill>
                <a:latin typeface="Verdana"/>
                <a:cs typeface="Verdana"/>
              </a:rPr>
              <a:t> </a:t>
            </a:r>
            <a:r>
              <a:rPr sz="1760" spc="-11" dirty="0">
                <a:solidFill>
                  <a:srgbClr val="151515"/>
                </a:solidFill>
                <a:latin typeface="Verdana"/>
                <a:cs typeface="Verdana"/>
              </a:rPr>
              <a:t>qua</a:t>
            </a:r>
            <a:r>
              <a:rPr sz="1760" dirty="0">
                <a:solidFill>
                  <a:srgbClr val="151515"/>
                </a:solidFill>
                <a:latin typeface="Verdana"/>
                <a:cs typeface="Verdana"/>
              </a:rPr>
              <a:t>li</a:t>
            </a:r>
            <a:r>
              <a:rPr sz="1760" spc="-11" dirty="0">
                <a:solidFill>
                  <a:srgbClr val="151515"/>
                </a:solidFill>
                <a:latin typeface="Verdana"/>
                <a:cs typeface="Verdana"/>
              </a:rPr>
              <a:t>ty educa</a:t>
            </a:r>
            <a:r>
              <a:rPr sz="1760" dirty="0">
                <a:solidFill>
                  <a:srgbClr val="151515"/>
                </a:solidFill>
                <a:latin typeface="Verdana"/>
                <a:cs typeface="Verdana"/>
              </a:rPr>
              <a:t>ti</a:t>
            </a:r>
            <a:r>
              <a:rPr sz="1760" spc="-11" dirty="0">
                <a:solidFill>
                  <a:srgbClr val="151515"/>
                </a:solidFill>
                <a:latin typeface="Verdana"/>
                <a:cs typeface="Verdana"/>
              </a:rPr>
              <a:t>ona</a:t>
            </a:r>
            <a:r>
              <a:rPr sz="1760" dirty="0">
                <a:solidFill>
                  <a:srgbClr val="151515"/>
                </a:solidFill>
                <a:latin typeface="Verdana"/>
                <a:cs typeface="Verdana"/>
              </a:rPr>
              <a:t>l</a:t>
            </a:r>
            <a:r>
              <a:rPr sz="1760" spc="-6" dirty="0">
                <a:solidFill>
                  <a:srgbClr val="151515"/>
                </a:solidFill>
                <a:latin typeface="Verdana"/>
                <a:cs typeface="Verdana"/>
              </a:rPr>
              <a:t> </a:t>
            </a:r>
            <a:r>
              <a:rPr sz="1760" spc="-11" dirty="0">
                <a:solidFill>
                  <a:srgbClr val="151515"/>
                </a:solidFill>
                <a:latin typeface="Verdana"/>
                <a:cs typeface="Verdana"/>
              </a:rPr>
              <a:t>serv</a:t>
            </a:r>
            <a:r>
              <a:rPr sz="1760" dirty="0">
                <a:solidFill>
                  <a:srgbClr val="151515"/>
                </a:solidFill>
                <a:latin typeface="Verdana"/>
                <a:cs typeface="Verdana"/>
              </a:rPr>
              <a:t>i</a:t>
            </a:r>
            <a:r>
              <a:rPr sz="1760" spc="-11" dirty="0">
                <a:solidFill>
                  <a:srgbClr val="151515"/>
                </a:solidFill>
                <a:latin typeface="Verdana"/>
                <a:cs typeface="Verdana"/>
              </a:rPr>
              <a:t>ces </a:t>
            </a:r>
            <a:r>
              <a:rPr sz="1760" dirty="0">
                <a:solidFill>
                  <a:srgbClr val="151515"/>
                </a:solidFill>
                <a:latin typeface="Verdana"/>
                <a:cs typeface="Verdana"/>
              </a:rPr>
              <a:t>i</a:t>
            </a:r>
            <a:r>
              <a:rPr sz="1760" spc="-17" dirty="0">
                <a:solidFill>
                  <a:srgbClr val="151515"/>
                </a:solidFill>
                <a:latin typeface="Verdana"/>
                <a:cs typeface="Verdana"/>
              </a:rPr>
              <a:t>n</a:t>
            </a:r>
            <a:r>
              <a:rPr sz="1760" spc="-6" dirty="0">
                <a:solidFill>
                  <a:srgbClr val="151515"/>
                </a:solidFill>
                <a:latin typeface="Verdana"/>
                <a:cs typeface="Verdana"/>
              </a:rPr>
              <a:t> </a:t>
            </a:r>
            <a:r>
              <a:rPr sz="1760" dirty="0">
                <a:solidFill>
                  <a:srgbClr val="151515"/>
                </a:solidFill>
                <a:latin typeface="Verdana"/>
                <a:cs typeface="Verdana"/>
              </a:rPr>
              <a:t>l</a:t>
            </a:r>
            <a:r>
              <a:rPr sz="1760" spc="-11" dirty="0">
                <a:solidFill>
                  <a:srgbClr val="151515"/>
                </a:solidFill>
                <a:latin typeface="Verdana"/>
                <a:cs typeface="Verdana"/>
              </a:rPr>
              <a:t>ess</a:t>
            </a:r>
            <a:r>
              <a:rPr sz="1760" spc="-6" dirty="0">
                <a:solidFill>
                  <a:srgbClr val="151515"/>
                </a:solidFill>
                <a:latin typeface="Verdana"/>
                <a:cs typeface="Verdana"/>
              </a:rPr>
              <a:t> </a:t>
            </a:r>
            <a:r>
              <a:rPr sz="1760" dirty="0">
                <a:solidFill>
                  <a:srgbClr val="151515"/>
                </a:solidFill>
                <a:latin typeface="Verdana"/>
                <a:cs typeface="Verdana"/>
              </a:rPr>
              <a:t>ti</a:t>
            </a:r>
            <a:r>
              <a:rPr sz="1760" spc="-17" dirty="0">
                <a:solidFill>
                  <a:srgbClr val="151515"/>
                </a:solidFill>
                <a:latin typeface="Verdana"/>
                <a:cs typeface="Verdana"/>
              </a:rPr>
              <a:t>me</a:t>
            </a:r>
            <a:r>
              <a:rPr sz="1760" spc="-6" dirty="0">
                <a:solidFill>
                  <a:srgbClr val="151515"/>
                </a:solidFill>
                <a:latin typeface="Verdana"/>
                <a:cs typeface="Verdana"/>
              </a:rPr>
              <a:t> </a:t>
            </a:r>
            <a:r>
              <a:rPr sz="1760" spc="-11" dirty="0">
                <a:solidFill>
                  <a:srgbClr val="151515"/>
                </a:solidFill>
                <a:latin typeface="Verdana"/>
                <a:cs typeface="Verdana"/>
              </a:rPr>
              <a:t>an</a:t>
            </a:r>
            <a:r>
              <a:rPr sz="1760" dirty="0">
                <a:solidFill>
                  <a:srgbClr val="151515"/>
                </a:solidFill>
                <a:latin typeface="Verdana"/>
                <a:cs typeface="Verdana"/>
              </a:rPr>
              <a:t>d</a:t>
            </a:r>
            <a:r>
              <a:rPr sz="1760" spc="-6" dirty="0">
                <a:solidFill>
                  <a:srgbClr val="151515"/>
                </a:solidFill>
                <a:latin typeface="Verdana"/>
                <a:cs typeface="Verdana"/>
              </a:rPr>
              <a:t> </a:t>
            </a:r>
            <a:r>
              <a:rPr sz="1760" spc="-11" dirty="0">
                <a:solidFill>
                  <a:srgbClr val="151515"/>
                </a:solidFill>
                <a:latin typeface="Verdana"/>
                <a:cs typeface="Verdana"/>
              </a:rPr>
              <a:t>a</a:t>
            </a:r>
            <a:r>
              <a:rPr sz="1760" dirty="0">
                <a:solidFill>
                  <a:srgbClr val="151515"/>
                </a:solidFill>
                <a:latin typeface="Verdana"/>
                <a:cs typeface="Verdana"/>
              </a:rPr>
              <a:t>t</a:t>
            </a:r>
            <a:r>
              <a:rPr sz="1760" spc="-6" dirty="0">
                <a:solidFill>
                  <a:srgbClr val="151515"/>
                </a:solidFill>
                <a:latin typeface="Verdana"/>
                <a:cs typeface="Verdana"/>
              </a:rPr>
              <a:t> </a:t>
            </a:r>
            <a:r>
              <a:rPr sz="1760" spc="-11" dirty="0">
                <a:solidFill>
                  <a:srgbClr val="151515"/>
                </a:solidFill>
                <a:latin typeface="Verdana"/>
                <a:cs typeface="Verdana"/>
              </a:rPr>
              <a:t>a </a:t>
            </a:r>
            <a:r>
              <a:rPr sz="1760" dirty="0">
                <a:solidFill>
                  <a:srgbClr val="151515"/>
                </a:solidFill>
                <a:latin typeface="Verdana"/>
                <a:cs typeface="Verdana"/>
              </a:rPr>
              <a:t>l</a:t>
            </a:r>
            <a:r>
              <a:rPr sz="1760" spc="-11" dirty="0">
                <a:solidFill>
                  <a:srgbClr val="151515"/>
                </a:solidFill>
                <a:latin typeface="Verdana"/>
                <a:cs typeface="Verdana"/>
              </a:rPr>
              <a:t>o</a:t>
            </a:r>
            <a:r>
              <a:rPr sz="1760" dirty="0">
                <a:solidFill>
                  <a:srgbClr val="151515"/>
                </a:solidFill>
                <a:latin typeface="Verdana"/>
                <a:cs typeface="Verdana"/>
              </a:rPr>
              <a:t>w</a:t>
            </a:r>
            <a:r>
              <a:rPr sz="1760" spc="-11" dirty="0">
                <a:solidFill>
                  <a:srgbClr val="151515"/>
                </a:solidFill>
                <a:latin typeface="Verdana"/>
                <a:cs typeface="Verdana"/>
              </a:rPr>
              <a:t>er</a:t>
            </a:r>
            <a:r>
              <a:rPr sz="1760" spc="-6" dirty="0">
                <a:solidFill>
                  <a:srgbClr val="151515"/>
                </a:solidFill>
                <a:latin typeface="Verdana"/>
                <a:cs typeface="Verdana"/>
              </a:rPr>
              <a:t> </a:t>
            </a:r>
            <a:r>
              <a:rPr sz="1760" spc="-11" dirty="0">
                <a:solidFill>
                  <a:srgbClr val="151515"/>
                </a:solidFill>
                <a:latin typeface="Verdana"/>
                <a:cs typeface="Verdana"/>
              </a:rPr>
              <a:t>cost.</a:t>
            </a:r>
            <a:endParaRPr sz="1760">
              <a:latin typeface="Verdana"/>
              <a:cs typeface="Verdana"/>
            </a:endParaRPr>
          </a:p>
        </p:txBody>
      </p:sp>
      <p:sp>
        <p:nvSpPr>
          <p:cNvPr id="20" name="object 20"/>
          <p:cNvSpPr/>
          <p:nvPr/>
        </p:nvSpPr>
        <p:spPr>
          <a:xfrm>
            <a:off x="1194859" y="6033711"/>
            <a:ext cx="5493974" cy="1057131"/>
          </a:xfrm>
          <a:prstGeom prst="rect">
            <a:avLst/>
          </a:prstGeom>
          <a:blipFill>
            <a:blip r:embed="rId6" cstate="print"/>
            <a:stretch>
              <a:fillRect/>
            </a:stretch>
          </a:blipFill>
        </p:spPr>
        <p:txBody>
          <a:bodyPr wrap="square" lIns="0" tIns="0" rIns="0" bIns="0" rtlCol="0"/>
          <a:lstStyle/>
          <a:p>
            <a:endParaRPr sz="2207"/>
          </a:p>
        </p:txBody>
      </p:sp>
      <p:sp>
        <p:nvSpPr>
          <p:cNvPr id="21" name="object 21"/>
          <p:cNvSpPr/>
          <p:nvPr/>
        </p:nvSpPr>
        <p:spPr>
          <a:xfrm>
            <a:off x="1242061" y="6080911"/>
            <a:ext cx="5340731" cy="903859"/>
          </a:xfrm>
          <a:custGeom>
            <a:avLst/>
            <a:gdLst/>
            <a:ahLst/>
            <a:cxnLst/>
            <a:rect l="l" t="t" r="r" b="b"/>
            <a:pathLst>
              <a:path w="4855210" h="821689">
                <a:moveTo>
                  <a:pt x="0" y="0"/>
                </a:moveTo>
                <a:lnTo>
                  <a:pt x="4854822" y="0"/>
                </a:lnTo>
                <a:lnTo>
                  <a:pt x="4854822" y="821329"/>
                </a:lnTo>
                <a:lnTo>
                  <a:pt x="0" y="821329"/>
                </a:lnTo>
                <a:lnTo>
                  <a:pt x="0" y="0"/>
                </a:lnTo>
                <a:close/>
              </a:path>
            </a:pathLst>
          </a:custGeom>
          <a:solidFill>
            <a:srgbClr val="FFFFFF"/>
          </a:solidFill>
        </p:spPr>
        <p:txBody>
          <a:bodyPr wrap="square" lIns="0" tIns="0" rIns="0" bIns="0" rtlCol="0"/>
          <a:lstStyle/>
          <a:p>
            <a:endParaRPr sz="2207"/>
          </a:p>
        </p:txBody>
      </p:sp>
      <p:sp>
        <p:nvSpPr>
          <p:cNvPr id="22" name="object 22"/>
          <p:cNvSpPr txBox="1"/>
          <p:nvPr/>
        </p:nvSpPr>
        <p:spPr>
          <a:xfrm>
            <a:off x="1242061" y="6080911"/>
            <a:ext cx="5340731" cy="621580"/>
          </a:xfrm>
          <a:prstGeom prst="rect">
            <a:avLst/>
          </a:prstGeom>
          <a:solidFill>
            <a:srgbClr val="FFFFFF"/>
          </a:solidFill>
          <a:ln w="12700">
            <a:solidFill>
              <a:srgbClr val="9A1A0F"/>
            </a:solidFill>
          </a:ln>
        </p:spPr>
        <p:txBody>
          <a:bodyPr vert="horz" wrap="square" lIns="0" tIns="0" rIns="0" bIns="0" rtlCol="0">
            <a:spAutoFit/>
          </a:bodyPr>
          <a:lstStyle/>
          <a:p>
            <a:pPr marL="1473835" marR="183007" indent="-1285240">
              <a:lnSpc>
                <a:spcPct val="101899"/>
              </a:lnSpc>
            </a:pPr>
            <a:r>
              <a:rPr sz="1980" spc="-17" dirty="0">
                <a:solidFill>
                  <a:srgbClr val="151515"/>
                </a:solidFill>
                <a:latin typeface="Verdana"/>
                <a:cs typeface="Verdana"/>
              </a:rPr>
              <a:t>90%</a:t>
            </a:r>
            <a:r>
              <a:rPr sz="1980" spc="-6" dirty="0">
                <a:solidFill>
                  <a:srgbClr val="151515"/>
                </a:solidFill>
                <a:latin typeface="Verdana"/>
                <a:cs typeface="Verdana"/>
              </a:rPr>
              <a:t> </a:t>
            </a:r>
            <a:r>
              <a:rPr sz="1980" spc="-11" dirty="0">
                <a:solidFill>
                  <a:srgbClr val="151515"/>
                </a:solidFill>
                <a:latin typeface="Verdana"/>
                <a:cs typeface="Verdana"/>
              </a:rPr>
              <a:t>of</a:t>
            </a:r>
            <a:r>
              <a:rPr sz="1980" spc="-6" dirty="0">
                <a:solidFill>
                  <a:srgbClr val="151515"/>
                </a:solidFill>
                <a:latin typeface="Verdana"/>
                <a:cs typeface="Verdana"/>
              </a:rPr>
              <a:t> </a:t>
            </a:r>
            <a:r>
              <a:rPr sz="1980" spc="-17" dirty="0">
                <a:solidFill>
                  <a:srgbClr val="151515"/>
                </a:solidFill>
                <a:latin typeface="Verdana"/>
                <a:cs typeface="Verdana"/>
              </a:rPr>
              <a:t>proposa</a:t>
            </a:r>
            <a:r>
              <a:rPr sz="1980" dirty="0">
                <a:solidFill>
                  <a:srgbClr val="151515"/>
                </a:solidFill>
                <a:latin typeface="Verdana"/>
                <a:cs typeface="Verdana"/>
              </a:rPr>
              <a:t>l</a:t>
            </a:r>
            <a:r>
              <a:rPr sz="1980" spc="-11" dirty="0">
                <a:solidFill>
                  <a:srgbClr val="151515"/>
                </a:solidFill>
                <a:latin typeface="Verdana"/>
                <a:cs typeface="Verdana"/>
              </a:rPr>
              <a:t>s</a:t>
            </a:r>
            <a:r>
              <a:rPr sz="1980" spc="-6" dirty="0">
                <a:solidFill>
                  <a:srgbClr val="151515"/>
                </a:solidFill>
                <a:latin typeface="Verdana"/>
                <a:cs typeface="Verdana"/>
              </a:rPr>
              <a:t> </a:t>
            </a:r>
            <a:r>
              <a:rPr sz="1980" spc="-17" dirty="0">
                <a:solidFill>
                  <a:srgbClr val="151515"/>
                </a:solidFill>
                <a:latin typeface="Verdana"/>
                <a:cs typeface="Verdana"/>
              </a:rPr>
              <a:t>h</a:t>
            </a:r>
            <a:r>
              <a:rPr sz="1980" spc="-33" dirty="0">
                <a:solidFill>
                  <a:srgbClr val="151515"/>
                </a:solidFill>
                <a:latin typeface="Verdana"/>
                <a:cs typeface="Verdana"/>
              </a:rPr>
              <a:t>a</a:t>
            </a:r>
            <a:r>
              <a:rPr sz="1980" spc="-38" dirty="0">
                <a:solidFill>
                  <a:srgbClr val="151515"/>
                </a:solidFill>
                <a:latin typeface="Verdana"/>
                <a:cs typeface="Verdana"/>
              </a:rPr>
              <a:t>v</a:t>
            </a:r>
            <a:r>
              <a:rPr sz="1980" spc="-17" dirty="0">
                <a:solidFill>
                  <a:srgbClr val="151515"/>
                </a:solidFill>
                <a:latin typeface="Verdana"/>
                <a:cs typeface="Verdana"/>
              </a:rPr>
              <a:t>e</a:t>
            </a:r>
            <a:r>
              <a:rPr sz="1980" spc="-6" dirty="0">
                <a:solidFill>
                  <a:srgbClr val="151515"/>
                </a:solidFill>
                <a:latin typeface="Verdana"/>
                <a:cs typeface="Verdana"/>
              </a:rPr>
              <a:t> </a:t>
            </a:r>
            <a:r>
              <a:rPr sz="1980" spc="-11" dirty="0">
                <a:solidFill>
                  <a:srgbClr val="151515"/>
                </a:solidFill>
                <a:latin typeface="Verdana"/>
                <a:cs typeface="Verdana"/>
              </a:rPr>
              <a:t>ser</a:t>
            </a:r>
            <a:r>
              <a:rPr sz="1980" dirty="0">
                <a:solidFill>
                  <a:srgbClr val="151515"/>
                </a:solidFill>
                <a:latin typeface="Verdana"/>
                <a:cs typeface="Verdana"/>
              </a:rPr>
              <a:t>i</a:t>
            </a:r>
            <a:r>
              <a:rPr sz="1980" spc="-17" dirty="0">
                <a:solidFill>
                  <a:srgbClr val="151515"/>
                </a:solidFill>
                <a:latin typeface="Verdana"/>
                <a:cs typeface="Verdana"/>
              </a:rPr>
              <a:t>ous</a:t>
            </a:r>
            <a:r>
              <a:rPr sz="1980" spc="-6" dirty="0">
                <a:solidFill>
                  <a:srgbClr val="151515"/>
                </a:solidFill>
                <a:latin typeface="Verdana"/>
                <a:cs typeface="Verdana"/>
              </a:rPr>
              <a:t> </a:t>
            </a:r>
            <a:r>
              <a:rPr sz="1980" spc="-11" dirty="0">
                <a:solidFill>
                  <a:srgbClr val="151515"/>
                </a:solidFill>
                <a:latin typeface="Verdana"/>
                <a:cs typeface="Verdana"/>
              </a:rPr>
              <a:t>f</a:t>
            </a:r>
            <a:r>
              <a:rPr sz="1980" dirty="0">
                <a:solidFill>
                  <a:srgbClr val="151515"/>
                </a:solidFill>
                <a:latin typeface="Verdana"/>
                <a:cs typeface="Verdana"/>
              </a:rPr>
              <a:t>l</a:t>
            </a:r>
            <a:r>
              <a:rPr sz="1980" spc="-28" dirty="0">
                <a:solidFill>
                  <a:srgbClr val="151515"/>
                </a:solidFill>
                <a:latin typeface="Verdana"/>
                <a:cs typeface="Verdana"/>
              </a:rPr>
              <a:t>a</a:t>
            </a:r>
            <a:r>
              <a:rPr sz="1980" dirty="0">
                <a:solidFill>
                  <a:srgbClr val="151515"/>
                </a:solidFill>
                <a:latin typeface="Verdana"/>
                <a:cs typeface="Verdana"/>
              </a:rPr>
              <a:t>w</a:t>
            </a:r>
            <a:r>
              <a:rPr sz="1980" spc="-11" dirty="0">
                <a:solidFill>
                  <a:srgbClr val="151515"/>
                </a:solidFill>
                <a:latin typeface="Verdana"/>
                <a:cs typeface="Verdana"/>
              </a:rPr>
              <a:t>s</a:t>
            </a:r>
            <a:r>
              <a:rPr sz="1980" spc="-6" dirty="0">
                <a:solidFill>
                  <a:srgbClr val="151515"/>
                </a:solidFill>
                <a:latin typeface="Verdana"/>
                <a:cs typeface="Verdana"/>
              </a:rPr>
              <a:t> </a:t>
            </a:r>
            <a:r>
              <a:rPr sz="1980" dirty="0">
                <a:solidFill>
                  <a:srgbClr val="151515"/>
                </a:solidFill>
                <a:latin typeface="Verdana"/>
                <a:cs typeface="Verdana"/>
              </a:rPr>
              <a:t>i</a:t>
            </a:r>
            <a:r>
              <a:rPr sz="1980" spc="-17" dirty="0">
                <a:solidFill>
                  <a:srgbClr val="151515"/>
                </a:solidFill>
                <a:latin typeface="Verdana"/>
                <a:cs typeface="Verdana"/>
              </a:rPr>
              <a:t>n</a:t>
            </a:r>
            <a:r>
              <a:rPr sz="1980" spc="-11" dirty="0">
                <a:solidFill>
                  <a:srgbClr val="151515"/>
                </a:solidFill>
                <a:latin typeface="Verdana"/>
                <a:cs typeface="Verdana"/>
              </a:rPr>
              <a:t> the</a:t>
            </a:r>
            <a:r>
              <a:rPr sz="1980" dirty="0">
                <a:solidFill>
                  <a:srgbClr val="151515"/>
                </a:solidFill>
                <a:latin typeface="Verdana"/>
                <a:cs typeface="Verdana"/>
              </a:rPr>
              <a:t>i</a:t>
            </a:r>
            <a:r>
              <a:rPr sz="1980" spc="-11" dirty="0">
                <a:solidFill>
                  <a:srgbClr val="151515"/>
                </a:solidFill>
                <a:latin typeface="Verdana"/>
                <a:cs typeface="Verdana"/>
              </a:rPr>
              <a:t>r</a:t>
            </a:r>
            <a:r>
              <a:rPr sz="1980" spc="-6" dirty="0">
                <a:solidFill>
                  <a:srgbClr val="151515"/>
                </a:solidFill>
                <a:latin typeface="Verdana"/>
                <a:cs typeface="Verdana"/>
              </a:rPr>
              <a:t> </a:t>
            </a:r>
            <a:r>
              <a:rPr sz="1980" spc="-17" dirty="0">
                <a:solidFill>
                  <a:srgbClr val="151515"/>
                </a:solidFill>
                <a:latin typeface="Verdana"/>
                <a:cs typeface="Verdana"/>
              </a:rPr>
              <a:t>base</a:t>
            </a:r>
            <a:r>
              <a:rPr sz="1980" dirty="0">
                <a:solidFill>
                  <a:srgbClr val="151515"/>
                </a:solidFill>
                <a:latin typeface="Verdana"/>
                <a:cs typeface="Verdana"/>
              </a:rPr>
              <a:t>li</a:t>
            </a:r>
            <a:r>
              <a:rPr sz="1980" spc="-17" dirty="0">
                <a:solidFill>
                  <a:srgbClr val="151515"/>
                </a:solidFill>
                <a:latin typeface="Verdana"/>
                <a:cs typeface="Verdana"/>
              </a:rPr>
              <a:t>ne</a:t>
            </a:r>
            <a:r>
              <a:rPr sz="1980" spc="-6" dirty="0">
                <a:solidFill>
                  <a:srgbClr val="151515"/>
                </a:solidFill>
                <a:latin typeface="Verdana"/>
                <a:cs typeface="Verdana"/>
              </a:rPr>
              <a:t> </a:t>
            </a:r>
            <a:r>
              <a:rPr sz="1980" dirty="0">
                <a:solidFill>
                  <a:srgbClr val="151515"/>
                </a:solidFill>
                <a:latin typeface="Verdana"/>
                <a:cs typeface="Verdana"/>
              </a:rPr>
              <a:t>l</a:t>
            </a:r>
            <a:r>
              <a:rPr sz="1980" spc="-17" dirty="0">
                <a:solidFill>
                  <a:srgbClr val="151515"/>
                </a:solidFill>
                <a:latin typeface="Verdana"/>
                <a:cs typeface="Verdana"/>
              </a:rPr>
              <a:t>o</a:t>
            </a:r>
            <a:r>
              <a:rPr sz="1980" dirty="0">
                <a:solidFill>
                  <a:srgbClr val="151515"/>
                </a:solidFill>
                <a:latin typeface="Verdana"/>
                <a:cs typeface="Verdana"/>
              </a:rPr>
              <a:t>gi</a:t>
            </a:r>
            <a:r>
              <a:rPr sz="1980" spc="-11" dirty="0">
                <a:solidFill>
                  <a:srgbClr val="151515"/>
                </a:solidFill>
                <a:latin typeface="Verdana"/>
                <a:cs typeface="Verdana"/>
              </a:rPr>
              <a:t>c</a:t>
            </a:r>
            <a:endParaRPr sz="1980">
              <a:latin typeface="Verdana"/>
              <a:cs typeface="Verdana"/>
            </a:endParaRPr>
          </a:p>
        </p:txBody>
      </p:sp>
      <p:sp>
        <p:nvSpPr>
          <p:cNvPr id="23" name="Slide Number Placeholder 22"/>
          <p:cNvSpPr>
            <a:spLocks noGrp="1"/>
          </p:cNvSpPr>
          <p:nvPr>
            <p:ph type="sldNum" sz="quarter" idx="12"/>
          </p:nvPr>
        </p:nvSpPr>
        <p:spPr/>
        <p:txBody>
          <a:bodyPr/>
          <a:lstStyle/>
          <a:p>
            <a:pPr>
              <a:defRPr/>
            </a:pPr>
            <a:fld id="{68CDF905-DDAA-8F44-9F54-F147B6F03C21}" type="slidenum">
              <a:rPr lang="en-US" altLang="en-US" smtClean="0"/>
              <a:pPr>
                <a:defRPr/>
              </a:pPr>
              <a:t>29</a:t>
            </a:fld>
            <a:endParaRPr lang="en-US" altLang="en-US"/>
          </a:p>
        </p:txBody>
      </p:sp>
      <p:sp>
        <p:nvSpPr>
          <p:cNvPr id="24" name="TextBox 23"/>
          <p:cNvSpPr txBox="1"/>
          <p:nvPr/>
        </p:nvSpPr>
        <p:spPr>
          <a:xfrm>
            <a:off x="256306" y="7138041"/>
            <a:ext cx="6681918" cy="295466"/>
          </a:xfrm>
          <a:prstGeom prst="rect">
            <a:avLst/>
          </a:prstGeom>
          <a:noFill/>
        </p:spPr>
        <p:txBody>
          <a:bodyPr wrap="square" rtlCol="0">
            <a:spAutoFit/>
          </a:bodyPr>
          <a:lstStyle/>
          <a:p>
            <a:r>
              <a:rPr lang="en-US" sz="1320" dirty="0"/>
              <a:t>(Baseline logic and generic slots descriptions adapted from Jon </a:t>
            </a:r>
            <a:r>
              <a:rPr lang="en-US" sz="1320" dirty="0" err="1"/>
              <a:t>Balzotti’s</a:t>
            </a:r>
            <a:r>
              <a:rPr lang="en-US" sz="1320" dirty="0"/>
              <a:t> presentations)</a:t>
            </a:r>
          </a:p>
        </p:txBody>
      </p:sp>
      <p:sp>
        <p:nvSpPr>
          <p:cNvPr id="25" name="Rectangle 24"/>
          <p:cNvSpPr/>
          <p:nvPr/>
        </p:nvSpPr>
        <p:spPr>
          <a:xfrm>
            <a:off x="410426" y="1256537"/>
            <a:ext cx="9370099" cy="703654"/>
          </a:xfrm>
          <a:prstGeom prst="rect">
            <a:avLst/>
          </a:prstGeom>
        </p:spPr>
        <p:txBody>
          <a:bodyPr wrap="square">
            <a:spAutoFit/>
          </a:bodyPr>
          <a:lstStyle/>
          <a:p>
            <a:pPr marL="13970" marR="5588">
              <a:lnSpc>
                <a:spcPct val="90000"/>
              </a:lnSpc>
            </a:pPr>
            <a:r>
              <a:rPr lang="en-US" sz="2207" i="1" dirty="0">
                <a:cs typeface="Verdana"/>
              </a:rPr>
              <a:t>Baseline Logic is t</a:t>
            </a:r>
            <a:r>
              <a:rPr lang="en-US" sz="2207" i="1" spc="-17" dirty="0">
                <a:cs typeface="Verdana"/>
              </a:rPr>
              <a:t>he</a:t>
            </a:r>
            <a:r>
              <a:rPr lang="en-US" sz="2207" i="1" spc="-6" dirty="0">
                <a:cs typeface="Verdana"/>
              </a:rPr>
              <a:t> </a:t>
            </a:r>
            <a:r>
              <a:rPr lang="en-US" sz="2207" i="1" spc="-17" dirty="0">
                <a:cs typeface="Verdana"/>
              </a:rPr>
              <a:t>foun</a:t>
            </a:r>
            <a:r>
              <a:rPr lang="en-US" sz="2207" i="1" spc="-22" dirty="0">
                <a:cs typeface="Verdana"/>
              </a:rPr>
              <a:t>d</a:t>
            </a:r>
            <a:r>
              <a:rPr lang="en-US" sz="2207" i="1" spc="-17" dirty="0">
                <a:cs typeface="Verdana"/>
              </a:rPr>
              <a:t>a</a:t>
            </a:r>
            <a:r>
              <a:rPr lang="en-US" sz="2207" i="1" spc="-6" dirty="0">
                <a:cs typeface="Verdana"/>
              </a:rPr>
              <a:t>t</a:t>
            </a:r>
            <a:r>
              <a:rPr lang="en-US" sz="2207" i="1" dirty="0">
                <a:cs typeface="Verdana"/>
              </a:rPr>
              <a:t>i</a:t>
            </a:r>
            <a:r>
              <a:rPr lang="en-US" sz="2207" i="1" spc="-17" dirty="0">
                <a:cs typeface="Verdana"/>
              </a:rPr>
              <a:t>on</a:t>
            </a:r>
            <a:r>
              <a:rPr lang="en-US" sz="2207" i="1" spc="-6" dirty="0">
                <a:cs typeface="Verdana"/>
              </a:rPr>
              <a:t> </a:t>
            </a:r>
            <a:r>
              <a:rPr lang="en-US" sz="2207" i="1" spc="-17" dirty="0">
                <a:cs typeface="Verdana"/>
              </a:rPr>
              <a:t>for</a:t>
            </a:r>
            <a:r>
              <a:rPr lang="en-US" sz="2207" i="1" spc="-6" dirty="0">
                <a:cs typeface="Verdana"/>
              </a:rPr>
              <a:t> </a:t>
            </a:r>
            <a:r>
              <a:rPr lang="en-US" sz="2207" i="1" spc="-44" dirty="0">
                <a:cs typeface="Verdana"/>
              </a:rPr>
              <a:t>y</a:t>
            </a:r>
            <a:r>
              <a:rPr lang="en-US" sz="2207" i="1" spc="-17" dirty="0">
                <a:cs typeface="Verdana"/>
              </a:rPr>
              <a:t>our rea</a:t>
            </a:r>
            <a:r>
              <a:rPr lang="en-US" sz="2207" i="1" spc="-22" dirty="0">
                <a:cs typeface="Verdana"/>
              </a:rPr>
              <a:t>d</a:t>
            </a:r>
            <a:r>
              <a:rPr lang="en-US" sz="2207" i="1" spc="-17" dirty="0">
                <a:cs typeface="Verdana"/>
              </a:rPr>
              <a:t>ers’</a:t>
            </a:r>
            <a:r>
              <a:rPr lang="en-US" sz="2207" i="1" spc="-6" dirty="0">
                <a:cs typeface="Verdana"/>
              </a:rPr>
              <a:t> </a:t>
            </a:r>
            <a:r>
              <a:rPr lang="en-US" sz="2207" i="1" dirty="0">
                <a:cs typeface="Verdana"/>
              </a:rPr>
              <a:t>(</a:t>
            </a:r>
            <a:r>
              <a:rPr lang="en-US" sz="2207" i="1" spc="-17" dirty="0">
                <a:cs typeface="Verdana"/>
              </a:rPr>
              <a:t>an</a:t>
            </a:r>
            <a:r>
              <a:rPr lang="en-US" sz="2207" i="1" dirty="0">
                <a:cs typeface="Verdana"/>
              </a:rPr>
              <a:t>d</a:t>
            </a:r>
            <a:r>
              <a:rPr lang="en-US" sz="2207" i="1" spc="-6" dirty="0">
                <a:cs typeface="Verdana"/>
              </a:rPr>
              <a:t> </a:t>
            </a:r>
            <a:r>
              <a:rPr lang="en-US" sz="2207" i="1" spc="-44" dirty="0">
                <a:cs typeface="Verdana"/>
              </a:rPr>
              <a:t>y</a:t>
            </a:r>
            <a:r>
              <a:rPr lang="en-US" sz="2207" i="1" spc="-17" dirty="0">
                <a:cs typeface="Verdana"/>
              </a:rPr>
              <a:t>our</a:t>
            </a:r>
            <a:r>
              <a:rPr lang="en-US" sz="2207" i="1" dirty="0">
                <a:cs typeface="Verdana"/>
              </a:rPr>
              <a:t>)</a:t>
            </a:r>
            <a:r>
              <a:rPr lang="en-US" sz="2207" i="1" spc="-6" dirty="0">
                <a:cs typeface="Verdana"/>
              </a:rPr>
              <a:t> </a:t>
            </a:r>
            <a:r>
              <a:rPr lang="en-US" sz="2207" i="1" spc="-22" dirty="0">
                <a:cs typeface="Verdana"/>
              </a:rPr>
              <a:t>und</a:t>
            </a:r>
            <a:r>
              <a:rPr lang="en-US" sz="2207" i="1" spc="-17" dirty="0">
                <a:cs typeface="Verdana"/>
              </a:rPr>
              <a:t>erstan</a:t>
            </a:r>
            <a:r>
              <a:rPr lang="en-US" sz="2207" i="1" spc="-6" dirty="0">
                <a:cs typeface="Verdana"/>
              </a:rPr>
              <a:t>d</a:t>
            </a:r>
            <a:r>
              <a:rPr lang="en-US" sz="2207" i="1" dirty="0">
                <a:cs typeface="Verdana"/>
              </a:rPr>
              <a:t>i</a:t>
            </a:r>
            <a:r>
              <a:rPr lang="en-US" sz="2207" i="1" spc="-22" dirty="0">
                <a:cs typeface="Verdana"/>
              </a:rPr>
              <a:t>n</a:t>
            </a:r>
            <a:r>
              <a:rPr lang="en-US" sz="2207" i="1" dirty="0">
                <a:cs typeface="Verdana"/>
              </a:rPr>
              <a:t>g</a:t>
            </a:r>
            <a:r>
              <a:rPr lang="en-US" sz="2207" i="1" spc="-6" dirty="0">
                <a:cs typeface="Verdana"/>
              </a:rPr>
              <a:t> </a:t>
            </a:r>
            <a:r>
              <a:rPr lang="en-US" sz="2207" i="1" spc="-17" dirty="0">
                <a:cs typeface="Verdana"/>
              </a:rPr>
              <a:t>of</a:t>
            </a:r>
            <a:r>
              <a:rPr lang="en-US" sz="2207" i="1" spc="-6" dirty="0">
                <a:cs typeface="Verdana"/>
              </a:rPr>
              <a:t> </a:t>
            </a:r>
            <a:r>
              <a:rPr lang="en-US" sz="2207" i="1" spc="-44" dirty="0">
                <a:cs typeface="Verdana"/>
              </a:rPr>
              <a:t>a</a:t>
            </a:r>
            <a:r>
              <a:rPr lang="en-US" sz="2207" i="1" spc="-6" dirty="0">
                <a:cs typeface="Verdana"/>
              </a:rPr>
              <a:t> </a:t>
            </a:r>
            <a:r>
              <a:rPr lang="en-US" sz="2207" i="1" spc="-22" dirty="0">
                <a:cs typeface="Verdana"/>
              </a:rPr>
              <a:t>p</a:t>
            </a:r>
            <a:r>
              <a:rPr lang="en-US" sz="2207" i="1" spc="-17" dirty="0">
                <a:cs typeface="Verdana"/>
              </a:rPr>
              <a:t>ro</a:t>
            </a:r>
            <a:r>
              <a:rPr lang="en-US" sz="2207" i="1" spc="-22" dirty="0">
                <a:cs typeface="Verdana"/>
              </a:rPr>
              <a:t>p</a:t>
            </a:r>
            <a:r>
              <a:rPr lang="en-US" sz="2207" i="1" spc="-17" dirty="0">
                <a:cs typeface="Verdana"/>
              </a:rPr>
              <a:t>osa</a:t>
            </a:r>
            <a:r>
              <a:rPr lang="en-US" sz="2207" i="1" dirty="0">
                <a:cs typeface="Verdana"/>
              </a:rPr>
              <a:t>l</a:t>
            </a:r>
            <a:endParaRPr lang="en-US" sz="2207" i="1" baseline="50000" dirty="0">
              <a:cs typeface="Verdana"/>
            </a:endParaRPr>
          </a:p>
        </p:txBody>
      </p:sp>
    </p:spTree>
    <p:extLst>
      <p:ext uri="{BB962C8B-B14F-4D97-AF65-F5344CB8AC3E}">
        <p14:creationId xmlns:p14="http://schemas.microsoft.com/office/powerpoint/2010/main" val="134990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711" y="362313"/>
            <a:ext cx="8675370" cy="921237"/>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t>Proposal Development Process</a:t>
            </a:r>
          </a:p>
        </p:txBody>
      </p:sp>
      <p:sp>
        <p:nvSpPr>
          <p:cNvPr id="20483"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CF01CD9-B1CE-4ADE-8FD6-76FFFDC4BBED}" type="slidenum">
              <a:rPr lang="en-US" altLang="en-US" smtClean="0">
                <a:solidFill>
                  <a:srgbClr val="B5A788"/>
                </a:solidFill>
              </a:rPr>
              <a:pPr/>
              <a:t>3</a:t>
            </a:fld>
            <a:endParaRPr lang="en-US" altLang="en-US">
              <a:solidFill>
                <a:srgbClr val="B5A788"/>
              </a:solidFill>
            </a:endParaRPr>
          </a:p>
        </p:txBody>
      </p:sp>
      <p:grpSp>
        <p:nvGrpSpPr>
          <p:cNvPr id="39" name="Group 38"/>
          <p:cNvGrpSpPr/>
          <p:nvPr/>
        </p:nvGrpSpPr>
        <p:grpSpPr>
          <a:xfrm>
            <a:off x="580263" y="1619276"/>
            <a:ext cx="8939022" cy="4547437"/>
            <a:chOff x="215024" y="1688199"/>
            <a:chExt cx="8275750" cy="4134034"/>
          </a:xfrm>
        </p:grpSpPr>
        <p:grpSp>
          <p:nvGrpSpPr>
            <p:cNvPr id="40" name="Group 2"/>
            <p:cNvGrpSpPr>
              <a:grpSpLocks/>
            </p:cNvGrpSpPr>
            <p:nvPr/>
          </p:nvGrpSpPr>
          <p:grpSpPr bwMode="auto">
            <a:xfrm>
              <a:off x="990600" y="1688199"/>
              <a:ext cx="7500174" cy="4134034"/>
              <a:chOff x="685800" y="1381929"/>
              <a:chExt cx="7500174" cy="4135111"/>
            </a:xfrm>
          </p:grpSpPr>
          <p:sp>
            <p:nvSpPr>
              <p:cNvPr id="43" name="TextBox 4"/>
              <p:cNvSpPr txBox="1">
                <a:spLocks noChangeArrowheads="1"/>
              </p:cNvSpPr>
              <p:nvPr/>
            </p:nvSpPr>
            <p:spPr bwMode="auto">
              <a:xfrm>
                <a:off x="2110755" y="151561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Fundable Idea</a:t>
                </a:r>
              </a:p>
            </p:txBody>
          </p:sp>
          <p:sp>
            <p:nvSpPr>
              <p:cNvPr id="44" name="TextBox 5"/>
              <p:cNvSpPr txBox="1">
                <a:spLocks noChangeArrowheads="1"/>
              </p:cNvSpPr>
              <p:nvPr/>
            </p:nvSpPr>
            <p:spPr bwMode="auto">
              <a:xfrm>
                <a:off x="2066386" y="2086184"/>
                <a:ext cx="1524001"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Find Funder(s)</a:t>
                </a:r>
              </a:p>
            </p:txBody>
          </p:sp>
          <p:sp>
            <p:nvSpPr>
              <p:cNvPr id="45" name="TextBox 6"/>
              <p:cNvSpPr txBox="1">
                <a:spLocks noChangeArrowheads="1"/>
              </p:cNvSpPr>
              <p:nvPr/>
            </p:nvSpPr>
            <p:spPr bwMode="auto">
              <a:xfrm>
                <a:off x="2110755" y="2716909"/>
                <a:ext cx="1435261" cy="330246"/>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Pre-Proposal</a:t>
                </a:r>
              </a:p>
            </p:txBody>
          </p:sp>
          <p:grpSp>
            <p:nvGrpSpPr>
              <p:cNvPr id="46" name="Group 10"/>
              <p:cNvGrpSpPr>
                <a:grpSpLocks/>
              </p:cNvGrpSpPr>
              <p:nvPr/>
            </p:nvGrpSpPr>
            <p:grpSpPr bwMode="auto">
              <a:xfrm>
                <a:off x="685800" y="1381929"/>
                <a:ext cx="1229810" cy="779665"/>
                <a:chOff x="1863213" y="1289151"/>
                <a:chExt cx="1247172" cy="1024747"/>
              </a:xfrm>
            </p:grpSpPr>
            <p:sp>
              <p:nvSpPr>
                <p:cNvPr id="75" name="Curved Right Arrow 74"/>
                <p:cNvSpPr/>
                <p:nvPr/>
              </p:nvSpPr>
              <p:spPr>
                <a:xfrm rot="5400000" flipH="1" flipV="1">
                  <a:off x="2404103" y="1745558"/>
                  <a:ext cx="317234" cy="819446"/>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6" name="Curved Right Arrow 75"/>
                <p:cNvSpPr/>
                <p:nvPr/>
              </p:nvSpPr>
              <p:spPr>
                <a:xfrm rot="5400000">
                  <a:off x="2327394" y="1039088"/>
                  <a:ext cx="319320" cy="819445"/>
                </a:xfrm>
                <a:prstGeom prst="curv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60">
                    <a:solidFill>
                      <a:schemeClr val="tx1"/>
                    </a:solidFill>
                    <a:latin typeface="Calibri" panose="020F0502020204030204" pitchFamily="34" charset="0"/>
                    <a:cs typeface="Calibri" panose="020F0502020204030204" pitchFamily="34" charset="0"/>
                  </a:endParaRPr>
                </a:p>
              </p:txBody>
            </p:sp>
            <p:sp>
              <p:nvSpPr>
                <p:cNvPr id="79" name="TextBox 9"/>
                <p:cNvSpPr txBox="1">
                  <a:spLocks noChangeArrowheads="1"/>
                </p:cNvSpPr>
                <p:nvPr/>
              </p:nvSpPr>
              <p:spPr bwMode="auto">
                <a:xfrm>
                  <a:off x="1863213" y="1609190"/>
                  <a:ext cx="1247172" cy="434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r>
                    <a:rPr lang="en-US" altLang="en-US" sz="1760" dirty="0">
                      <a:latin typeface="Calibri" panose="020F0502020204030204" pitchFamily="34" charset="0"/>
                      <a:cs typeface="Calibri" panose="020F0502020204030204" pitchFamily="34" charset="0"/>
                    </a:rPr>
                    <a:t>Good Ideas</a:t>
                  </a:r>
                </a:p>
              </p:txBody>
            </p:sp>
          </p:grpSp>
          <p:cxnSp>
            <p:nvCxnSpPr>
              <p:cNvPr id="47" name="Straight Arrow Connector 46"/>
              <p:cNvCxnSpPr/>
              <p:nvPr/>
            </p:nvCxnSpPr>
            <p:spPr>
              <a:xfrm>
                <a:off x="1749425" y="1758263"/>
                <a:ext cx="33178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45" idx="1"/>
                <a:endCxn id="75" idx="0"/>
              </p:cNvCxnSpPr>
              <p:nvPr/>
            </p:nvCxnSpPr>
            <p:spPr>
              <a:xfrm rot="10800000">
                <a:off x="1360489" y="2161595"/>
                <a:ext cx="750266" cy="720438"/>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414463" y="2399779"/>
                <a:ext cx="642937"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43" idx="2"/>
                <a:endCxn id="44" idx="0"/>
              </p:cNvCxnSpPr>
              <p:nvPr/>
            </p:nvCxnSpPr>
            <p:spPr>
              <a:xfrm>
                <a:off x="2826698" y="1845857"/>
                <a:ext cx="1689" cy="24032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4" idx="2"/>
                <a:endCxn id="45" idx="0"/>
              </p:cNvCxnSpPr>
              <p:nvPr/>
            </p:nvCxnSpPr>
            <p:spPr>
              <a:xfrm flipH="1">
                <a:off x="2828386" y="2416430"/>
                <a:ext cx="2" cy="3004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34"/>
              <p:cNvSpPr txBox="1">
                <a:spLocks noChangeArrowheads="1"/>
              </p:cNvSpPr>
              <p:nvPr/>
            </p:nvSpPr>
            <p:spPr bwMode="auto">
              <a:xfrm>
                <a:off x="1410139" y="3473422"/>
                <a:ext cx="3296013" cy="330246"/>
              </a:xfrm>
              <a:prstGeom prst="rect">
                <a:avLst/>
              </a:prstGeom>
              <a:noFill/>
              <a:ln w="63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Write the Proposal</a:t>
                </a:r>
              </a:p>
            </p:txBody>
          </p:sp>
          <p:cxnSp>
            <p:nvCxnSpPr>
              <p:cNvPr id="53" name="Straight Arrow Connector 52"/>
              <p:cNvCxnSpPr/>
              <p:nvPr/>
            </p:nvCxnSpPr>
            <p:spPr>
              <a:xfrm flipH="1">
                <a:off x="2830513" y="3128476"/>
                <a:ext cx="0" cy="2667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67"/>
              <p:cNvSpPr txBox="1">
                <a:spLocks noChangeArrowheads="1"/>
              </p:cNvSpPr>
              <p:nvPr/>
            </p:nvSpPr>
            <p:spPr bwMode="auto">
              <a:xfrm>
                <a:off x="2413120" y="4486787"/>
                <a:ext cx="937245"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dirty="0">
                    <a:latin typeface="Calibri" panose="020F0502020204030204" pitchFamily="34" charset="0"/>
                    <a:cs typeface="Calibri" panose="020F0502020204030204" pitchFamily="34" charset="0"/>
                  </a:rPr>
                  <a:t>Drafts</a:t>
                </a:r>
              </a:p>
            </p:txBody>
          </p:sp>
          <p:cxnSp>
            <p:nvCxnSpPr>
              <p:cNvPr id="55" name="Straight Arrow Connector 54"/>
              <p:cNvCxnSpPr/>
              <p:nvPr/>
            </p:nvCxnSpPr>
            <p:spPr>
              <a:xfrm flipH="1">
                <a:off x="2827338" y="3867662"/>
                <a:ext cx="3175" cy="59546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74"/>
              <p:cNvSpPr txBox="1">
                <a:spLocks noChangeArrowheads="1"/>
              </p:cNvSpPr>
              <p:nvPr/>
            </p:nvSpPr>
            <p:spPr bwMode="auto">
              <a:xfrm>
                <a:off x="2158501" y="5146731"/>
                <a:ext cx="1431886"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Peer Review</a:t>
                </a:r>
              </a:p>
            </p:txBody>
          </p:sp>
          <p:sp>
            <p:nvSpPr>
              <p:cNvPr id="57" name="TextBox 75"/>
              <p:cNvSpPr txBox="1">
                <a:spLocks noChangeArrowheads="1"/>
              </p:cNvSpPr>
              <p:nvPr/>
            </p:nvSpPr>
            <p:spPr bwMode="auto">
              <a:xfrm>
                <a:off x="4059375" y="5133064"/>
                <a:ext cx="884094"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Edit</a:t>
                </a:r>
              </a:p>
            </p:txBody>
          </p:sp>
          <p:cxnSp>
            <p:nvCxnSpPr>
              <p:cNvPr id="58" name="Straight Arrow Connector 57"/>
              <p:cNvCxnSpPr/>
              <p:nvPr/>
            </p:nvCxnSpPr>
            <p:spPr>
              <a:xfrm flipH="1">
                <a:off x="2870200" y="4859202"/>
                <a:ext cx="4244" cy="265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590925" y="5315694"/>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a:stCxn id="57" idx="0"/>
              </p:cNvCxnSpPr>
              <p:nvPr/>
            </p:nvCxnSpPr>
            <p:spPr>
              <a:xfrm rot="16200000" flipV="1">
                <a:off x="3710214" y="4341856"/>
                <a:ext cx="433796" cy="1148622"/>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107"/>
              <p:cNvSpPr txBox="1">
                <a:spLocks noChangeArrowheads="1"/>
              </p:cNvSpPr>
              <p:nvPr/>
            </p:nvSpPr>
            <p:spPr bwMode="auto">
              <a:xfrm>
                <a:off x="5334000" y="4286238"/>
                <a:ext cx="1219200" cy="330246"/>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Funder</a:t>
                </a:r>
              </a:p>
            </p:txBody>
          </p:sp>
          <p:cxnSp>
            <p:nvCxnSpPr>
              <p:cNvPr id="62" name="Elbow Connector 61"/>
              <p:cNvCxnSpPr>
                <a:endCxn id="61" idx="2"/>
              </p:cNvCxnSpPr>
              <p:nvPr/>
            </p:nvCxnSpPr>
            <p:spPr>
              <a:xfrm flipV="1">
                <a:off x="4943475" y="4616484"/>
                <a:ext cx="1000126" cy="684602"/>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10"/>
              <p:cNvSpPr txBox="1">
                <a:spLocks noChangeArrowheads="1"/>
              </p:cNvSpPr>
              <p:nvPr/>
            </p:nvSpPr>
            <p:spPr bwMode="auto">
              <a:xfrm>
                <a:off x="5472544" y="3395246"/>
                <a:ext cx="942112" cy="330246"/>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a:latin typeface="Calibri" panose="020F0502020204030204" pitchFamily="34" charset="0"/>
                    <a:cs typeface="Calibri" panose="020F0502020204030204" pitchFamily="34" charset="0"/>
                  </a:rPr>
                  <a:t>Revise</a:t>
                </a:r>
              </a:p>
            </p:txBody>
          </p:sp>
          <p:sp>
            <p:nvSpPr>
              <p:cNvPr id="64" name="TextBox 114"/>
              <p:cNvSpPr txBox="1">
                <a:spLocks noChangeArrowheads="1"/>
              </p:cNvSpPr>
              <p:nvPr/>
            </p:nvSpPr>
            <p:spPr bwMode="auto">
              <a:xfrm>
                <a:off x="5984527" y="4940508"/>
                <a:ext cx="860258" cy="57653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Submit (ORCA)</a:t>
                </a:r>
              </a:p>
            </p:txBody>
          </p:sp>
          <p:cxnSp>
            <p:nvCxnSpPr>
              <p:cNvPr id="65" name="Straight Arrow Connector 64"/>
              <p:cNvCxnSpPr>
                <a:stCxn id="61" idx="0"/>
              </p:cNvCxnSpPr>
              <p:nvPr/>
            </p:nvCxnSpPr>
            <p:spPr>
              <a:xfrm flipV="1">
                <a:off x="5943600" y="3812065"/>
                <a:ext cx="0" cy="474174"/>
              </a:xfrm>
              <a:prstGeom prst="straightConnector1">
                <a:avLst/>
              </a:prstGeom>
              <a:ln w="28575">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6" name="TextBox 119"/>
              <p:cNvSpPr txBox="1">
                <a:spLocks noChangeArrowheads="1"/>
              </p:cNvSpPr>
              <p:nvPr/>
            </p:nvSpPr>
            <p:spPr bwMode="auto">
              <a:xfrm>
                <a:off x="4693826" y="3910400"/>
                <a:ext cx="1556574" cy="330246"/>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1760" i="1" dirty="0">
                    <a:latin typeface="Calibri" panose="020F0502020204030204" pitchFamily="34" charset="0"/>
                    <a:cs typeface="Calibri" panose="020F0502020204030204" pitchFamily="34" charset="0"/>
                  </a:rPr>
                  <a:t>Rejected</a:t>
                </a:r>
              </a:p>
            </p:txBody>
          </p:sp>
          <p:sp>
            <p:nvSpPr>
              <p:cNvPr id="68" name="TextBox 67"/>
              <p:cNvSpPr txBox="1">
                <a:spLocks noChangeArrowheads="1"/>
              </p:cNvSpPr>
              <p:nvPr/>
            </p:nvSpPr>
            <p:spPr bwMode="auto">
              <a:xfrm>
                <a:off x="7056044" y="3983820"/>
                <a:ext cx="1129930" cy="1010505"/>
              </a:xfrm>
              <a:prstGeom prst="rect">
                <a:avLst/>
              </a:prstGeom>
              <a:solidFill>
                <a:schemeClr val="bg1"/>
              </a:solidFill>
              <a:ln w="9525">
                <a:solidFill>
                  <a:schemeClr val="tx1"/>
                </a:solidFill>
                <a:miter lim="800000"/>
                <a:headEnd/>
                <a:tailEnd/>
              </a:ln>
              <a:effectLst>
                <a:outerShdw blurRad="50800" dist="38100" dir="2700000" algn="tl" rotWithShape="0">
                  <a:srgbClr val="000000">
                    <a:alpha val="39999"/>
                  </a:srgbClr>
                </a:outerShdw>
              </a:effectLst>
            </p:spPr>
            <p:txBody>
              <a:bodyPr wrap="square">
                <a:spAutoFit/>
              </a:bodyPr>
              <a:lstStyle/>
              <a:p>
                <a:pPr algn="ctr">
                  <a:defRPr/>
                </a:pPr>
                <a:r>
                  <a:rPr lang="en-US" sz="2207" i="1" dirty="0">
                    <a:latin typeface="Calibri" panose="020F0502020204030204" pitchFamily="34" charset="0"/>
                    <a:cs typeface="Calibri" panose="020F0502020204030204" pitchFamily="34" charset="0"/>
                  </a:rPr>
                  <a:t>Accepted AND Funded</a:t>
                </a:r>
              </a:p>
            </p:txBody>
          </p:sp>
          <p:cxnSp>
            <p:nvCxnSpPr>
              <p:cNvPr id="69" name="Elbow Connector 68"/>
              <p:cNvCxnSpPr>
                <a:stCxn id="63" idx="0"/>
              </p:cNvCxnSpPr>
              <p:nvPr/>
            </p:nvCxnSpPr>
            <p:spPr>
              <a:xfrm rot="16200000" flipV="1">
                <a:off x="3928924" y="1380569"/>
                <a:ext cx="1676681" cy="2352674"/>
              </a:xfrm>
              <a:prstGeom prst="bentConnector2">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3640138" y="2255280"/>
                <a:ext cx="2303462"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3613150" y="2842807"/>
                <a:ext cx="2305050" cy="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3" idx="1"/>
              </p:cNvCxnSpPr>
              <p:nvPr/>
            </p:nvCxnSpPr>
            <p:spPr>
              <a:xfrm flipH="1">
                <a:off x="4791075" y="3560369"/>
                <a:ext cx="681469" cy="4939"/>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570465" y="4486787"/>
                <a:ext cx="46831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ectangle 37"/>
            <p:cNvSpPr>
              <a:spLocks noChangeArrowheads="1"/>
            </p:cNvSpPr>
            <p:nvPr/>
          </p:nvSpPr>
          <p:spPr bwMode="auto">
            <a:xfrm>
              <a:off x="215024" y="4020344"/>
              <a:ext cx="1262283" cy="3927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ill Sans MT" charset="0"/>
                </a:defRPr>
              </a:lvl1pPr>
              <a:lvl2pPr marL="742950" indent="-285750">
                <a:defRPr>
                  <a:solidFill>
                    <a:schemeClr val="tx1"/>
                  </a:solidFill>
                  <a:latin typeface="Gill Sans MT" charset="0"/>
                </a:defRPr>
              </a:lvl2pPr>
              <a:lvl3pPr marL="1143000" indent="-228600">
                <a:defRPr>
                  <a:solidFill>
                    <a:schemeClr val="tx1"/>
                  </a:solidFill>
                  <a:latin typeface="Gill Sans MT" charset="0"/>
                </a:defRPr>
              </a:lvl3pPr>
              <a:lvl4pPr marL="1600200" indent="-228600">
                <a:defRPr>
                  <a:solidFill>
                    <a:schemeClr val="tx1"/>
                  </a:solidFill>
                  <a:latin typeface="Gill Sans MT" charset="0"/>
                </a:defRPr>
              </a:lvl4pPr>
              <a:lvl5pPr marL="2057400" indent="-228600">
                <a:defRPr>
                  <a:solidFill>
                    <a:schemeClr val="tx1"/>
                  </a:solidFill>
                  <a:latin typeface="Gill Sans MT" charset="0"/>
                </a:defRPr>
              </a:lvl5pPr>
              <a:lvl6pPr marL="2514600" indent="-228600" eaLnBrk="0" fontAlgn="base" hangingPunct="0">
                <a:spcBef>
                  <a:spcPct val="0"/>
                </a:spcBef>
                <a:spcAft>
                  <a:spcPct val="0"/>
                </a:spcAft>
                <a:defRPr>
                  <a:solidFill>
                    <a:schemeClr val="tx1"/>
                  </a:solidFill>
                  <a:latin typeface="Gill Sans MT" charset="0"/>
                </a:defRPr>
              </a:lvl6pPr>
              <a:lvl7pPr marL="2971800" indent="-228600" eaLnBrk="0" fontAlgn="base" hangingPunct="0">
                <a:spcBef>
                  <a:spcPct val="0"/>
                </a:spcBef>
                <a:spcAft>
                  <a:spcPct val="0"/>
                </a:spcAft>
                <a:defRPr>
                  <a:solidFill>
                    <a:schemeClr val="tx1"/>
                  </a:solidFill>
                  <a:latin typeface="Gill Sans MT" charset="0"/>
                </a:defRPr>
              </a:lvl7pPr>
              <a:lvl8pPr marL="3429000" indent="-228600" eaLnBrk="0" fontAlgn="base" hangingPunct="0">
                <a:spcBef>
                  <a:spcPct val="0"/>
                </a:spcBef>
                <a:spcAft>
                  <a:spcPct val="0"/>
                </a:spcAft>
                <a:defRPr>
                  <a:solidFill>
                    <a:schemeClr val="tx1"/>
                  </a:solidFill>
                  <a:latin typeface="Gill Sans MT" charset="0"/>
                </a:defRPr>
              </a:lvl8pPr>
              <a:lvl9pPr marL="3886200" indent="-228600" eaLnBrk="0" fontAlgn="base" hangingPunct="0">
                <a:spcBef>
                  <a:spcPct val="0"/>
                </a:spcBef>
                <a:spcAft>
                  <a:spcPct val="0"/>
                </a:spcAft>
                <a:defRPr>
                  <a:solidFill>
                    <a:schemeClr val="tx1"/>
                  </a:solidFill>
                  <a:latin typeface="Gill Sans MT" charset="0"/>
                </a:defRPr>
              </a:lvl9pPr>
            </a:lstStyle>
            <a:p>
              <a:pPr algn="ctr"/>
              <a:r>
                <a:rPr lang="en-US" altLang="en-US" sz="2207" dirty="0">
                  <a:latin typeface="Calibri" panose="020F0502020204030204" pitchFamily="34" charset="0"/>
                  <a:cs typeface="Calibri" panose="020F0502020204030204" pitchFamily="34" charset="0"/>
                </a:rPr>
                <a:t>Marketing</a:t>
              </a:r>
            </a:p>
          </p:txBody>
        </p:sp>
        <p:sp>
          <p:nvSpPr>
            <p:cNvPr id="42" name="Left Brace 41"/>
            <p:cNvSpPr/>
            <p:nvPr/>
          </p:nvSpPr>
          <p:spPr>
            <a:xfrm>
              <a:off x="1349375" y="2817813"/>
              <a:ext cx="265113" cy="28031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207">
                <a:latin typeface="Calibri" panose="020F0502020204030204" pitchFamily="34" charset="0"/>
                <a:cs typeface="Calibri" panose="020F0502020204030204" pitchFamily="34" charset="0"/>
              </a:endParaRPr>
            </a:p>
          </p:txBody>
        </p:sp>
      </p:grpSp>
      <p:sp>
        <p:nvSpPr>
          <p:cNvPr id="3" name="TextBox 2"/>
          <p:cNvSpPr txBox="1"/>
          <p:nvPr/>
        </p:nvSpPr>
        <p:spPr>
          <a:xfrm>
            <a:off x="1274293" y="6572014"/>
            <a:ext cx="7075705" cy="771621"/>
          </a:xfrm>
          <a:prstGeom prst="rect">
            <a:avLst/>
          </a:prstGeom>
          <a:noFill/>
        </p:spPr>
        <p:txBody>
          <a:bodyPr wrap="square" rtlCol="0">
            <a:spAutoFit/>
          </a:bodyPr>
          <a:lstStyle/>
          <a:p>
            <a:r>
              <a:rPr lang="en-US" sz="2207" b="1" i="1" dirty="0"/>
              <a:t>Research Development has tools and resources to help with the steps in this process</a:t>
            </a:r>
          </a:p>
        </p:txBody>
      </p:sp>
    </p:spTree>
    <p:extLst>
      <p:ext uri="{BB962C8B-B14F-4D97-AF65-F5344CB8AC3E}">
        <p14:creationId xmlns:p14="http://schemas.microsoft.com/office/powerpoint/2010/main" val="20303560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ctrTitle"/>
          </p:nvPr>
        </p:nvSpPr>
        <p:spPr>
          <a:xfrm>
            <a:off x="949960" y="518160"/>
            <a:ext cx="8808720" cy="1295400"/>
          </a:xfrm>
        </p:spPr>
        <p:txBody>
          <a:bodyPr>
            <a:normAutofit/>
          </a:bodyPr>
          <a:lstStyle/>
          <a:p>
            <a:pPr>
              <a:defRPr/>
            </a:pPr>
            <a:r>
              <a:rPr lang="en-US" sz="3200" spc="-6" dirty="0"/>
              <a:t>The Needs Statement Creates the Basis of Your Proposal: It has 3 parts</a:t>
            </a:r>
            <a:endParaRPr lang="en-US" altLang="en-US" sz="3200" b="1" dirty="0"/>
          </a:p>
        </p:txBody>
      </p:sp>
      <p:sp>
        <p:nvSpPr>
          <p:cNvPr id="17410" name="Text Box 3"/>
          <p:cNvSpPr txBox="1">
            <a:spLocks noChangeArrowheads="1"/>
          </p:cNvSpPr>
          <p:nvPr/>
        </p:nvSpPr>
        <p:spPr bwMode="auto">
          <a:xfrm>
            <a:off x="431800" y="2096101"/>
            <a:ext cx="949960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a:t>Description of the problem</a:t>
            </a:r>
          </a:p>
          <a:p>
            <a:pPr>
              <a:spcBef>
                <a:spcPct val="0"/>
              </a:spcBef>
              <a:buClrTx/>
              <a:buSzTx/>
              <a:buFontTx/>
              <a:buAutoNum type="arabicPeriod"/>
            </a:pPr>
            <a:r>
              <a:rPr lang="en-US" altLang="en-US" sz="2720" b="1" dirty="0"/>
              <a:t>Plan for solving the problem</a:t>
            </a:r>
          </a:p>
          <a:p>
            <a:pPr>
              <a:spcBef>
                <a:spcPct val="0"/>
              </a:spcBef>
              <a:buClrTx/>
              <a:buSzTx/>
              <a:buFontTx/>
              <a:buAutoNum type="arabicPeriod"/>
            </a:pPr>
            <a:r>
              <a:rPr lang="en-US" altLang="en-US" sz="2720" b="1" dirty="0"/>
              <a:t>Request for support (aka, </a:t>
            </a:r>
            <a:r>
              <a:rPr lang="ja-JP" altLang="en-US" sz="2720" b="1" dirty="0">
                <a:latin typeface="Arial" charset="0"/>
              </a:rPr>
              <a:t>“</a:t>
            </a:r>
            <a:r>
              <a:rPr lang="en-US" altLang="ja-JP" sz="2720" b="1" dirty="0"/>
              <a:t>instrumental purpose</a:t>
            </a:r>
            <a:r>
              <a:rPr lang="ja-JP" altLang="en-US" sz="2720" b="1" dirty="0">
                <a:latin typeface="Arial" charset="0"/>
              </a:rPr>
              <a:t>”</a:t>
            </a:r>
            <a:r>
              <a:rPr lang="en-US" altLang="ja-JP" sz="2720" b="1" dirty="0"/>
              <a:t>)</a:t>
            </a:r>
          </a:p>
          <a:p>
            <a:pPr>
              <a:spcBef>
                <a:spcPct val="0"/>
              </a:spcBef>
              <a:buClrTx/>
              <a:buSzTx/>
              <a:buFontTx/>
              <a:buNone/>
            </a:pPr>
            <a:endParaRPr lang="en-US" altLang="en-US" sz="2720" b="1" dirty="0"/>
          </a:p>
        </p:txBody>
      </p:sp>
      <p:sp>
        <p:nvSpPr>
          <p:cNvPr id="17411" name="Text Box 4"/>
          <p:cNvSpPr txBox="1">
            <a:spLocks noChangeArrowheads="1"/>
          </p:cNvSpPr>
          <p:nvPr/>
        </p:nvSpPr>
        <p:spPr bwMode="auto">
          <a:xfrm>
            <a:off x="431800" y="4145280"/>
            <a:ext cx="9585960" cy="239450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50000"/>
              </a:spcBef>
              <a:buClrTx/>
              <a:buSzTx/>
              <a:buFontTx/>
              <a:buNone/>
            </a:pPr>
            <a:r>
              <a:rPr lang="en-US" altLang="en-US" sz="2720" b="1"/>
              <a:t>Example Instrumental Purpose</a:t>
            </a:r>
          </a:p>
          <a:p>
            <a:pPr>
              <a:spcBef>
                <a:spcPct val="50000"/>
              </a:spcBef>
              <a:buClrTx/>
              <a:buSzTx/>
              <a:buFontTx/>
              <a:buNone/>
            </a:pPr>
            <a:r>
              <a:rPr lang="en-US" altLang="ja-JP" sz="2720">
                <a:latin typeface="Arial" charset="0"/>
              </a:rPr>
              <a:t>“United Methodist Church of Ames requests $20,000 from the Community Project Awards to fund an aftercare/tutoring program for at-risk K-6</a:t>
            </a:r>
            <a:r>
              <a:rPr lang="en-US" altLang="ja-JP" sz="2720" baseline="30000">
                <a:latin typeface="Arial" charset="0"/>
              </a:rPr>
              <a:t>th</a:t>
            </a:r>
            <a:r>
              <a:rPr lang="en-US" altLang="ja-JP" sz="2720">
                <a:latin typeface="Arial" charset="0"/>
              </a:rPr>
              <a:t> graders in the Ames school systems.”</a:t>
            </a:r>
            <a:endParaRPr lang="en-US" altLang="en-US" sz="272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ctrTitle"/>
          </p:nvPr>
        </p:nvSpPr>
        <p:spPr>
          <a:xfrm>
            <a:off x="431799" y="256715"/>
            <a:ext cx="9137869" cy="720747"/>
          </a:xfrm>
        </p:spPr>
        <p:txBody>
          <a:bodyPr>
            <a:normAutofit/>
          </a:bodyPr>
          <a:lstStyle/>
          <a:p>
            <a:pPr eaLnBrk="1" hangingPunct="1">
              <a:defRPr/>
            </a:pPr>
            <a:r>
              <a:rPr lang="en-US" altLang="en-US" sz="2800" b="1" dirty="0"/>
              <a:t>Need Statements: 3 parts</a:t>
            </a:r>
          </a:p>
        </p:txBody>
      </p:sp>
      <p:sp>
        <p:nvSpPr>
          <p:cNvPr id="18434" name="Text Box 3"/>
          <p:cNvSpPr txBox="1">
            <a:spLocks noChangeArrowheads="1"/>
          </p:cNvSpPr>
          <p:nvPr/>
        </p:nvSpPr>
        <p:spPr bwMode="auto">
          <a:xfrm>
            <a:off x="474980" y="977462"/>
            <a:ext cx="9499600" cy="161890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400" b="1" dirty="0">
                <a:solidFill>
                  <a:schemeClr val="folHlink"/>
                </a:solidFill>
                <a:ea typeface="Tahoma" charset="0"/>
                <a:cs typeface="Tahoma" charset="0"/>
              </a:rPr>
              <a:t>Description of the problem</a:t>
            </a:r>
          </a:p>
          <a:p>
            <a:pPr>
              <a:spcBef>
                <a:spcPct val="0"/>
              </a:spcBef>
              <a:buClrTx/>
              <a:buSzTx/>
              <a:buFontTx/>
              <a:buAutoNum type="arabicPeriod"/>
            </a:pPr>
            <a:r>
              <a:rPr lang="en-US" altLang="en-US" sz="2400" b="1" dirty="0">
                <a:ea typeface="Tahoma" charset="0"/>
                <a:cs typeface="Tahoma" charset="0"/>
              </a:rPr>
              <a:t>Plan for solving the problem</a:t>
            </a:r>
          </a:p>
          <a:p>
            <a:pPr>
              <a:spcBef>
                <a:spcPct val="0"/>
              </a:spcBef>
              <a:buClrTx/>
              <a:buSzTx/>
              <a:buFontTx/>
              <a:buAutoNum type="arabicPeriod"/>
            </a:pPr>
            <a:r>
              <a:rPr lang="en-US" altLang="en-US" sz="2400" b="1" dirty="0">
                <a:ea typeface="Tahoma" charset="0"/>
                <a:cs typeface="Tahoma" charset="0"/>
              </a:rPr>
              <a:t>Request for support (aka, </a:t>
            </a:r>
            <a:r>
              <a:rPr lang="ja-JP" altLang="en-US" sz="2400" b="1" dirty="0">
                <a:ea typeface="Tahoma" charset="0"/>
                <a:cs typeface="Tahoma" charset="0"/>
              </a:rPr>
              <a:t>“</a:t>
            </a:r>
            <a:r>
              <a:rPr lang="en-US" altLang="ja-JP" sz="2400" b="1" dirty="0">
                <a:ea typeface="Tahoma" charset="0"/>
                <a:cs typeface="Tahoma" charset="0"/>
              </a:rPr>
              <a:t>instrumental purpose</a:t>
            </a:r>
            <a:r>
              <a:rPr lang="ja-JP" altLang="en-US" sz="2400" b="1" dirty="0">
                <a:ea typeface="Tahoma" charset="0"/>
                <a:cs typeface="Tahoma" charset="0"/>
              </a:rPr>
              <a:t>”</a:t>
            </a:r>
            <a:r>
              <a:rPr lang="en-US" altLang="ja-JP" sz="2400" b="1" dirty="0">
                <a:ea typeface="Tahoma" charset="0"/>
                <a:cs typeface="Tahoma" charset="0"/>
              </a:rPr>
              <a:t>)</a:t>
            </a:r>
          </a:p>
          <a:p>
            <a:pPr>
              <a:spcBef>
                <a:spcPct val="0"/>
              </a:spcBef>
              <a:buClrTx/>
              <a:buSzTx/>
              <a:buFontTx/>
              <a:buNone/>
            </a:pPr>
            <a:endParaRPr lang="en-US" altLang="en-US" sz="2720" b="1" dirty="0"/>
          </a:p>
        </p:txBody>
      </p:sp>
      <p:sp>
        <p:nvSpPr>
          <p:cNvPr id="18435" name="Text Box 4"/>
          <p:cNvSpPr txBox="1">
            <a:spLocks noChangeArrowheads="1"/>
          </p:cNvSpPr>
          <p:nvPr/>
        </p:nvSpPr>
        <p:spPr bwMode="auto">
          <a:xfrm>
            <a:off x="431800" y="2555426"/>
            <a:ext cx="9542780" cy="51706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000" b="1" dirty="0">
                <a:solidFill>
                  <a:schemeClr val="folHlink"/>
                </a:solidFill>
              </a:rPr>
              <a:t>Problem statements explain:</a:t>
            </a:r>
          </a:p>
          <a:p>
            <a:pPr>
              <a:spcBef>
                <a:spcPct val="50000"/>
              </a:spcBef>
              <a:buFontTx/>
              <a:buChar char="•"/>
            </a:pPr>
            <a:r>
              <a:rPr lang="en-US" altLang="en-US" sz="2000" b="1" dirty="0">
                <a:solidFill>
                  <a:schemeClr val="folHlink"/>
                </a:solidFill>
              </a:rPr>
              <a:t>Context of the problem</a:t>
            </a:r>
          </a:p>
          <a:p>
            <a:pPr lvl="1">
              <a:buFont typeface="Courier New" panose="02070309020205020404" pitchFamily="49" charset="0"/>
              <a:buChar char="o"/>
            </a:pPr>
            <a:r>
              <a:rPr lang="en-US" sz="2000" dirty="0"/>
              <a:t>Define the problem so that other people can understand it, identify with it, and recognize it’s important</a:t>
            </a:r>
          </a:p>
          <a:p>
            <a:pPr lvl="1">
              <a:buFont typeface="Courier New" panose="02070309020205020404" pitchFamily="49" charset="0"/>
              <a:buChar char="o"/>
            </a:pPr>
            <a:r>
              <a:rPr lang="en-US" sz="2000" dirty="0"/>
              <a:t>Be specific about what larger societal problem your proposed project contributes to solving</a:t>
            </a:r>
            <a:endParaRPr lang="en-US" altLang="en-US" sz="2000" b="1" dirty="0">
              <a:solidFill>
                <a:schemeClr val="folHlink"/>
              </a:solidFill>
            </a:endParaRPr>
          </a:p>
          <a:p>
            <a:pPr>
              <a:spcBef>
                <a:spcPct val="50000"/>
              </a:spcBef>
              <a:buFontTx/>
              <a:buChar char="•"/>
            </a:pPr>
            <a:r>
              <a:rPr lang="en-US" altLang="en-US" sz="2000" b="1" dirty="0">
                <a:solidFill>
                  <a:schemeClr val="folHlink"/>
                </a:solidFill>
              </a:rPr>
              <a:t>Justification for addressing the problem</a:t>
            </a:r>
          </a:p>
          <a:p>
            <a:pPr lvl="1">
              <a:buFont typeface="Courier New" panose="02070309020205020404" pitchFamily="49" charset="0"/>
              <a:buChar char="o"/>
            </a:pPr>
            <a:r>
              <a:rPr lang="en-US" sz="2000" dirty="0"/>
              <a:t>Scope: How large is the problem? How many people affected by it?</a:t>
            </a:r>
          </a:p>
          <a:p>
            <a:pPr lvl="1">
              <a:buFont typeface="Courier New" panose="02070309020205020404" pitchFamily="49" charset="0"/>
              <a:buChar char="o"/>
            </a:pPr>
            <a:r>
              <a:rPr lang="en-US" sz="2000" dirty="0"/>
              <a:t>Justification: Why do we need to spend the money and resources to solve this problem now? (Urgency)</a:t>
            </a:r>
            <a:endParaRPr lang="en-US" altLang="en-US" sz="2000" b="1" dirty="0">
              <a:solidFill>
                <a:schemeClr val="folHlink"/>
              </a:solidFill>
            </a:endParaRPr>
          </a:p>
          <a:p>
            <a:pPr>
              <a:spcBef>
                <a:spcPct val="50000"/>
              </a:spcBef>
              <a:buFontTx/>
              <a:buChar char="•"/>
            </a:pPr>
            <a:r>
              <a:rPr lang="en-US" altLang="en-US" sz="2000" b="1" dirty="0">
                <a:solidFill>
                  <a:schemeClr val="folHlink"/>
                </a:solidFill>
              </a:rPr>
              <a:t>Specific aspect of problem being addressed</a:t>
            </a:r>
          </a:p>
          <a:p>
            <a:pPr lvl="1">
              <a:spcBef>
                <a:spcPct val="50000"/>
              </a:spcBef>
              <a:buFont typeface="Courier New" charset="0"/>
              <a:buChar char="o"/>
            </a:pPr>
            <a:r>
              <a:rPr lang="en-US" sz="2000" dirty="0"/>
              <a:t>If you are working on trying to solve a complex societal problem, you will not try and solve the entire problem, but rather an aspect of the problem</a:t>
            </a:r>
          </a:p>
          <a:p>
            <a:pPr>
              <a:spcBef>
                <a:spcPct val="50000"/>
              </a:spcBef>
              <a:buFontTx/>
              <a:buChar char="•"/>
            </a:pPr>
            <a:endParaRPr lang="en-US" altLang="en-US" sz="2000" b="1" dirty="0">
              <a:solidFill>
                <a:schemeClr val="folHlink"/>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ctrTitle"/>
          </p:nvPr>
        </p:nvSpPr>
        <p:spPr>
          <a:xfrm>
            <a:off x="949960" y="518160"/>
            <a:ext cx="8808720" cy="1295400"/>
          </a:xfrm>
        </p:spPr>
        <p:txBody>
          <a:bodyPr/>
          <a:lstStyle/>
          <a:p>
            <a:pPr eaLnBrk="1" hangingPunct="1">
              <a:defRPr/>
            </a:pPr>
            <a:r>
              <a:rPr lang="en-US" altLang="en-US" sz="4533" b="1"/>
              <a:t>Expand Need Statement</a:t>
            </a:r>
          </a:p>
        </p:txBody>
      </p:sp>
      <p:sp>
        <p:nvSpPr>
          <p:cNvPr id="440323" name="Text Box 3"/>
          <p:cNvSpPr txBox="1">
            <a:spLocks noChangeArrowheads="1"/>
          </p:cNvSpPr>
          <p:nvPr/>
        </p:nvSpPr>
        <p:spPr bwMode="auto">
          <a:xfrm>
            <a:off x="431800" y="1808164"/>
            <a:ext cx="9499600" cy="5952399"/>
          </a:xfrm>
          <a:prstGeom prst="rect">
            <a:avLst/>
          </a:prstGeom>
          <a:solidFill>
            <a:schemeClr val="bg1"/>
          </a:solidFill>
          <a:ln>
            <a:noFill/>
          </a:ln>
          <a:effectLst/>
          <a:extLst>
            <a:ext uri="{91240B29-F687-4f45-9708-019B960494DF}"/>
            <a:ext uri="{AF507438-7753-43e0-B8FC-AC1667EBCBE1}"/>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marL="0" indent="0">
              <a:defRPr/>
            </a:pPr>
            <a:r>
              <a:rPr lang="en-US" sz="2720" b="1" dirty="0">
                <a:latin typeface="Tahoma" charset="0"/>
              </a:rPr>
              <a:t>Statistics:</a:t>
            </a:r>
          </a:p>
          <a:p>
            <a:pPr marL="388609" indent="-388609">
              <a:buFont typeface="Arial"/>
              <a:buChar char="•"/>
              <a:defRPr/>
            </a:pPr>
            <a:r>
              <a:rPr lang="en-US" sz="2720" b="1" dirty="0">
                <a:latin typeface="Tahoma" charset="0"/>
              </a:rPr>
              <a:t>Your own data</a:t>
            </a:r>
          </a:p>
          <a:p>
            <a:pPr marL="388609" indent="-388609">
              <a:buFont typeface="Arial"/>
              <a:buChar char="•"/>
              <a:defRPr/>
            </a:pPr>
            <a:r>
              <a:rPr lang="en-US" sz="2720" b="1" dirty="0">
                <a:latin typeface="Tahoma" charset="0"/>
              </a:rPr>
              <a:t>Info from external sources</a:t>
            </a:r>
          </a:p>
          <a:p>
            <a:pPr marL="0" indent="0">
              <a:defRPr/>
            </a:pPr>
            <a:endParaRPr lang="en-US" sz="2720" b="1" dirty="0">
              <a:latin typeface="Tahoma" charset="0"/>
            </a:endParaRPr>
          </a:p>
          <a:p>
            <a:pPr marL="0" indent="0">
              <a:defRPr/>
            </a:pPr>
            <a:r>
              <a:rPr lang="en-US" sz="2720" b="1" dirty="0">
                <a:latin typeface="Tahoma" charset="0"/>
              </a:rPr>
              <a:t>Examples:</a:t>
            </a:r>
          </a:p>
          <a:p>
            <a:pPr marL="388609" indent="-388609">
              <a:buFont typeface="Arial"/>
              <a:buChar char="•"/>
              <a:defRPr/>
            </a:pPr>
            <a:r>
              <a:rPr lang="en-US" sz="2720" b="1" dirty="0">
                <a:latin typeface="Tahoma" charset="0"/>
              </a:rPr>
              <a:t>Anecdotes</a:t>
            </a:r>
          </a:p>
          <a:p>
            <a:pPr marL="388609" indent="-388609">
              <a:buFont typeface="Arial"/>
              <a:buChar char="•"/>
              <a:defRPr/>
            </a:pPr>
            <a:r>
              <a:rPr lang="en-US" sz="2720" b="1" dirty="0">
                <a:latin typeface="Tahoma" charset="0"/>
              </a:rPr>
              <a:t>Real-life examples</a:t>
            </a:r>
          </a:p>
          <a:p>
            <a:pPr marL="388609" indent="-388609">
              <a:buFont typeface="Arial"/>
              <a:buChar char="•"/>
              <a:defRPr/>
            </a:pPr>
            <a:r>
              <a:rPr lang="en-US" sz="2720" b="1" dirty="0">
                <a:latin typeface="Tahoma" charset="0"/>
              </a:rPr>
              <a:t>Quotes</a:t>
            </a:r>
          </a:p>
          <a:p>
            <a:pPr marL="0" indent="0">
              <a:defRPr/>
            </a:pPr>
            <a:endParaRPr lang="en-US" sz="2720" b="1" dirty="0">
              <a:latin typeface="Tahoma" charset="0"/>
            </a:endParaRPr>
          </a:p>
          <a:p>
            <a:pPr marL="0" indent="0">
              <a:defRPr/>
            </a:pPr>
            <a:r>
              <a:rPr lang="en-US" sz="2720" b="1" dirty="0">
                <a:latin typeface="Tahoma" charset="0"/>
              </a:rPr>
              <a:t>Tips:</a:t>
            </a:r>
          </a:p>
          <a:p>
            <a:pPr marL="388609" indent="-388609">
              <a:buFont typeface="Arial"/>
              <a:buChar char="•"/>
              <a:defRPr/>
            </a:pPr>
            <a:r>
              <a:rPr lang="en-US" sz="2720" b="1" dirty="0">
                <a:latin typeface="Tahoma" charset="0"/>
              </a:rPr>
              <a:t>Use data that best supports the case your are building</a:t>
            </a:r>
          </a:p>
          <a:p>
            <a:pPr marL="388609" indent="-388609">
              <a:buFont typeface="Arial"/>
              <a:buChar char="•"/>
              <a:defRPr/>
            </a:pPr>
            <a:r>
              <a:rPr lang="en-US" sz="2720" b="1" dirty="0">
                <a:latin typeface="Tahoma" charset="0"/>
              </a:rPr>
              <a:t>Give the reader hope</a:t>
            </a:r>
          </a:p>
          <a:p>
            <a:pPr marL="0" indent="0">
              <a:defRPr/>
            </a:pPr>
            <a:endParaRPr lang="en-US" sz="2720" b="1" dirty="0">
              <a:latin typeface="Tahoma"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915" y="375123"/>
            <a:ext cx="8675370" cy="1458119"/>
          </a:xfrm>
        </p:spPr>
        <p:txBody>
          <a:bodyPr>
            <a:normAutofit/>
          </a:bodyPr>
          <a:lstStyle/>
          <a:p>
            <a:r>
              <a:rPr lang="en-US" sz="4400" dirty="0"/>
              <a:t>Describe the Problem: Rhetorical Appeals</a:t>
            </a:r>
          </a:p>
        </p:txBody>
      </p:sp>
      <p:sp>
        <p:nvSpPr>
          <p:cNvPr id="3" name="Content Placeholder 2"/>
          <p:cNvSpPr>
            <a:spLocks noGrp="1"/>
          </p:cNvSpPr>
          <p:nvPr>
            <p:ph idx="1"/>
          </p:nvPr>
        </p:nvSpPr>
        <p:spPr>
          <a:xfrm>
            <a:off x="843916" y="2122487"/>
            <a:ext cx="8823731" cy="4786472"/>
          </a:xfrm>
        </p:spPr>
        <p:txBody>
          <a:bodyPr>
            <a:normAutofit fontScale="77500" lnSpcReduction="20000"/>
          </a:bodyPr>
          <a:lstStyle/>
          <a:p>
            <a:r>
              <a:rPr lang="en-US" dirty="0"/>
              <a:t>Aristotle wrote that there are three types of rhetorical appeals. They are:</a:t>
            </a:r>
          </a:p>
          <a:p>
            <a:pPr lvl="1">
              <a:buFont typeface="Courier New" panose="02070309020205020404" pitchFamily="49" charset="0"/>
              <a:buChar char="o"/>
            </a:pPr>
            <a:r>
              <a:rPr lang="en-US" dirty="0"/>
              <a:t>A </a:t>
            </a:r>
            <a:r>
              <a:rPr lang="en-US" b="1" dirty="0"/>
              <a:t>rational appeal (</a:t>
            </a:r>
            <a:r>
              <a:rPr lang="en-US" b="1" i="1" dirty="0"/>
              <a:t>logos</a:t>
            </a:r>
            <a:r>
              <a:rPr lang="en-US" b="1" dirty="0"/>
              <a:t>), </a:t>
            </a:r>
            <a:r>
              <a:rPr lang="en-US" dirty="0"/>
              <a:t>citing facts, figures, and statistics to build your case; using deductive reasoning and inductive examples to support your claims</a:t>
            </a:r>
          </a:p>
          <a:p>
            <a:pPr lvl="1">
              <a:buFont typeface="Courier New" panose="02070309020205020404" pitchFamily="49" charset="0"/>
              <a:buChar char="o"/>
            </a:pPr>
            <a:r>
              <a:rPr lang="en-US" dirty="0"/>
              <a:t>An </a:t>
            </a:r>
            <a:r>
              <a:rPr lang="en-US" b="1" dirty="0"/>
              <a:t>emotional appeal (</a:t>
            </a:r>
            <a:r>
              <a:rPr lang="en-US" b="1" i="1" dirty="0"/>
              <a:t>pathos</a:t>
            </a:r>
            <a:r>
              <a:rPr lang="en-US" b="1" dirty="0"/>
              <a:t>),</a:t>
            </a:r>
            <a:r>
              <a:rPr lang="en-US" dirty="0"/>
              <a:t> using case studies or examples which arouse the readers’ emotions and stimulate their desire to help</a:t>
            </a:r>
          </a:p>
          <a:p>
            <a:pPr lvl="1">
              <a:buFont typeface="Courier New" panose="02070309020205020404" pitchFamily="49" charset="0"/>
              <a:buChar char="o"/>
            </a:pPr>
            <a:r>
              <a:rPr lang="en-US" dirty="0"/>
              <a:t>An appeal to the </a:t>
            </a:r>
            <a:r>
              <a:rPr lang="en-US" b="1" dirty="0"/>
              <a:t>character and credibility (</a:t>
            </a:r>
            <a:r>
              <a:rPr lang="en-US" b="1" i="1" dirty="0"/>
              <a:t>ethos</a:t>
            </a:r>
            <a:r>
              <a:rPr lang="en-US" b="1" dirty="0"/>
              <a:t>) </a:t>
            </a:r>
            <a:r>
              <a:rPr lang="en-US" dirty="0"/>
              <a:t>of you and your research team</a:t>
            </a:r>
          </a:p>
          <a:p>
            <a:pPr lvl="1"/>
            <a:endParaRPr lang="en-US" dirty="0"/>
          </a:p>
          <a:p>
            <a:r>
              <a:rPr lang="en-US" dirty="0"/>
              <a:t>The type of appeal you will use in your proposal depends on what type of sponsor you are writing for</a:t>
            </a:r>
          </a:p>
          <a:p>
            <a:pPr lvl="1">
              <a:buFont typeface="Courier New" panose="02070309020205020404" pitchFamily="49" charset="0"/>
              <a:buChar char="o"/>
            </a:pPr>
            <a:r>
              <a:rPr lang="en-US" dirty="0"/>
              <a:t>If you are writing to a federal funding agency, you will concentrate on appeals to </a:t>
            </a:r>
            <a:r>
              <a:rPr lang="en-US" i="1" dirty="0"/>
              <a:t>logos</a:t>
            </a:r>
            <a:r>
              <a:rPr lang="en-US" dirty="0"/>
              <a:t> (facts, figures, and statistics) and </a:t>
            </a:r>
            <a:r>
              <a:rPr lang="en-US" i="1" dirty="0"/>
              <a:t>ethos</a:t>
            </a:r>
            <a:r>
              <a:rPr lang="en-US" dirty="0"/>
              <a:t> (the credibility and experience of your PI and research team members)</a:t>
            </a:r>
          </a:p>
          <a:p>
            <a:pPr lvl="1">
              <a:buFont typeface="Courier New" panose="02070309020205020404" pitchFamily="49" charset="0"/>
              <a:buChar char="o"/>
            </a:pPr>
            <a:r>
              <a:rPr lang="en-US" dirty="0"/>
              <a:t>Smaller foundations prefer </a:t>
            </a:r>
            <a:r>
              <a:rPr lang="en-US" i="1" dirty="0"/>
              <a:t>pathos</a:t>
            </a:r>
            <a:r>
              <a:rPr lang="en-US" dirty="0"/>
              <a:t> (emotions)</a:t>
            </a:r>
          </a:p>
        </p:txBody>
      </p:sp>
      <p:sp>
        <p:nvSpPr>
          <p:cNvPr id="5" name="Slide Number Placeholder 4"/>
          <p:cNvSpPr>
            <a:spLocks noGrp="1"/>
          </p:cNvSpPr>
          <p:nvPr>
            <p:ph type="sldNum" sz="quarter" idx="12"/>
          </p:nvPr>
        </p:nvSpPr>
        <p:spPr/>
        <p:txBody>
          <a:bodyPr/>
          <a:lstStyle/>
          <a:p>
            <a:fld id="{BC8FB650-4324-4877-BB95-5089C932EEA7}" type="slidenum">
              <a:rPr lang="en-US" smtClean="0"/>
              <a:t>33</a:t>
            </a:fld>
            <a:endParaRPr lang="en-US"/>
          </a:p>
        </p:txBody>
      </p:sp>
    </p:spTree>
    <p:extLst>
      <p:ext uri="{BB962C8B-B14F-4D97-AF65-F5344CB8AC3E}">
        <p14:creationId xmlns:p14="http://schemas.microsoft.com/office/powerpoint/2010/main" val="1561882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951" y="314121"/>
            <a:ext cx="8935810" cy="1460615"/>
          </a:xfrm>
        </p:spPr>
        <p:txBody>
          <a:bodyPr>
            <a:normAutofit/>
          </a:bodyPr>
          <a:lstStyle/>
          <a:p>
            <a:r>
              <a:rPr lang="en-US" sz="4400" dirty="0"/>
              <a:t>Describe the Problem: Example</a:t>
            </a:r>
          </a:p>
        </p:txBody>
      </p:sp>
      <p:sp>
        <p:nvSpPr>
          <p:cNvPr id="3" name="Content Placeholder 2"/>
          <p:cNvSpPr>
            <a:spLocks noGrp="1"/>
          </p:cNvSpPr>
          <p:nvPr>
            <p:ph idx="1"/>
          </p:nvPr>
        </p:nvSpPr>
        <p:spPr>
          <a:xfrm>
            <a:off x="455750" y="1774736"/>
            <a:ext cx="9212217" cy="5651863"/>
          </a:xfrm>
        </p:spPr>
        <p:txBody>
          <a:bodyPr>
            <a:normAutofit fontScale="40000" lnSpcReduction="20000"/>
          </a:bodyPr>
          <a:lstStyle/>
          <a:p>
            <a:pPr marL="0" indent="0">
              <a:lnSpc>
                <a:spcPct val="100000"/>
              </a:lnSpc>
              <a:spcBef>
                <a:spcPts val="0"/>
              </a:spcBef>
              <a:buNone/>
              <a:defRPr/>
            </a:pPr>
            <a:r>
              <a:rPr lang="en-US" dirty="0"/>
              <a:t>	</a:t>
            </a:r>
            <a:r>
              <a:rPr lang="en-US" sz="4950" dirty="0"/>
              <a:t>According to the Children’s Report card, approximately 10,753 were physically, mentally, or sexually abused. Children of color, especially Hispanics, are at considerably greater risk of being abused. According to the Department of Health and Human Services, Hispanic children are four times more likely to become victims of child abuse than Caucasian children. </a:t>
            </a:r>
          </a:p>
          <a:p>
            <a:pPr lvl="2">
              <a:lnSpc>
                <a:spcPct val="100000"/>
              </a:lnSpc>
              <a:spcBef>
                <a:spcPts val="0"/>
              </a:spcBef>
            </a:pPr>
            <a:r>
              <a:rPr lang="en-US" sz="4400" dirty="0">
                <a:solidFill>
                  <a:srgbClr val="FF0000"/>
                </a:solidFill>
              </a:rPr>
              <a:t>This appeal to logos incorporates the context of the problem, the justification and scope</a:t>
            </a:r>
            <a:r>
              <a:rPr lang="en-US" sz="3960" dirty="0">
                <a:solidFill>
                  <a:srgbClr val="FF0000"/>
                </a:solidFill>
              </a:rPr>
              <a:t>	</a:t>
            </a:r>
            <a:r>
              <a:rPr lang="en-US" sz="3960" dirty="0"/>
              <a:t>	</a:t>
            </a:r>
          </a:p>
          <a:p>
            <a:pPr marL="0" indent="0">
              <a:lnSpc>
                <a:spcPct val="100000"/>
              </a:lnSpc>
              <a:spcBef>
                <a:spcPts val="0"/>
              </a:spcBef>
              <a:buNone/>
              <a:defRPr/>
            </a:pPr>
            <a:r>
              <a:rPr lang="en-US" sz="3960" dirty="0"/>
              <a:t>	</a:t>
            </a:r>
            <a:r>
              <a:rPr lang="en-US" sz="4950" dirty="0"/>
              <a:t>Certain aspects of Hispanic culture may create risk factors. Many Hispanic people leave their home countries to improve their quality of life, yet in the United States encounter poor education, unemployment and lack of affordable housing. While parents are working, relatives or friends who also live in the household often care for the children. Circumstances like these often leave Hispanic children more prone to abuse. Therefore, programs and interventions tailored specifically for Hispanics are needed to help prevent child abuse and successfully identify and refer victims to treatment.</a:t>
            </a:r>
          </a:p>
          <a:p>
            <a:pPr lvl="2">
              <a:lnSpc>
                <a:spcPct val="100000"/>
              </a:lnSpc>
              <a:spcBef>
                <a:spcPts val="0"/>
              </a:spcBef>
            </a:pPr>
            <a:r>
              <a:rPr lang="en-US" sz="4400" dirty="0">
                <a:solidFill>
                  <a:srgbClr val="FF0000"/>
                </a:solidFill>
              </a:rPr>
              <a:t>This paragraph gives the aspect of the problem being solved</a:t>
            </a:r>
          </a:p>
          <a:p>
            <a:pPr marL="0" indent="0">
              <a:lnSpc>
                <a:spcPct val="100000"/>
              </a:lnSpc>
              <a:spcBef>
                <a:spcPts val="0"/>
              </a:spcBef>
              <a:buNone/>
              <a:defRPr/>
            </a:pPr>
            <a:r>
              <a:rPr lang="en-US" sz="3960" dirty="0"/>
              <a:t>	</a:t>
            </a:r>
            <a:r>
              <a:rPr lang="en-US" sz="4950" dirty="0"/>
              <a:t>CENTRO believes that there is a need to educate the Hispanic community about child abuse in order to prevent abuse and identify and treat victims. CENTRO understands the cultural needs of the Hispanic community and has been serving the twin cities for 28 years.</a:t>
            </a:r>
          </a:p>
          <a:p>
            <a:pPr lvl="2">
              <a:lnSpc>
                <a:spcPct val="100000"/>
              </a:lnSpc>
              <a:spcBef>
                <a:spcPts val="0"/>
              </a:spcBef>
            </a:pPr>
            <a:r>
              <a:rPr lang="en-US" sz="4400" dirty="0">
                <a:solidFill>
                  <a:srgbClr val="FF0000"/>
                </a:solidFill>
              </a:rPr>
              <a:t>This is an appeal to ethos—why this organization is qualified to solve this problem</a:t>
            </a:r>
          </a:p>
        </p:txBody>
      </p:sp>
      <p:sp>
        <p:nvSpPr>
          <p:cNvPr id="5" name="Slide Number Placeholder 4"/>
          <p:cNvSpPr>
            <a:spLocks noGrp="1"/>
          </p:cNvSpPr>
          <p:nvPr>
            <p:ph type="sldNum" sz="quarter" idx="12"/>
          </p:nvPr>
        </p:nvSpPr>
        <p:spPr/>
        <p:txBody>
          <a:bodyPr/>
          <a:lstStyle/>
          <a:p>
            <a:fld id="{BC8FB650-4324-4877-BB95-5089C932EEA7}" type="slidenum">
              <a:rPr lang="en-US" smtClean="0"/>
              <a:t>34</a:t>
            </a:fld>
            <a:endParaRPr lang="en-US"/>
          </a:p>
        </p:txBody>
      </p:sp>
    </p:spTree>
    <p:extLst>
      <p:ext uri="{BB962C8B-B14F-4D97-AF65-F5344CB8AC3E}">
        <p14:creationId xmlns:p14="http://schemas.microsoft.com/office/powerpoint/2010/main" val="15090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ctrTitle"/>
          </p:nvPr>
        </p:nvSpPr>
        <p:spPr>
          <a:xfrm>
            <a:off x="949960" y="518160"/>
            <a:ext cx="8808720" cy="1295400"/>
          </a:xfrm>
        </p:spPr>
        <p:txBody>
          <a:bodyPr>
            <a:normAutofit fontScale="90000"/>
          </a:bodyPr>
          <a:lstStyle/>
          <a:p>
            <a:pPr eaLnBrk="1" hangingPunct="1">
              <a:defRPr/>
            </a:pPr>
            <a:r>
              <a:rPr lang="en-US" altLang="en-US" b="1"/>
              <a:t>Need Statements: 3 parts</a:t>
            </a:r>
          </a:p>
        </p:txBody>
      </p:sp>
      <p:sp>
        <p:nvSpPr>
          <p:cNvPr id="19458" name="Text Box 3"/>
          <p:cNvSpPr txBox="1">
            <a:spLocks noChangeArrowheads="1"/>
          </p:cNvSpPr>
          <p:nvPr/>
        </p:nvSpPr>
        <p:spPr bwMode="auto">
          <a:xfrm>
            <a:off x="431800" y="1727200"/>
            <a:ext cx="949960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a:t>Description of the problem</a:t>
            </a:r>
          </a:p>
          <a:p>
            <a:pPr>
              <a:spcBef>
                <a:spcPct val="0"/>
              </a:spcBef>
              <a:buClrTx/>
              <a:buSzTx/>
              <a:buFontTx/>
              <a:buAutoNum type="arabicPeriod"/>
            </a:pPr>
            <a:r>
              <a:rPr lang="en-US" altLang="en-US" sz="2720" b="1">
                <a:solidFill>
                  <a:schemeClr val="hlink"/>
                </a:solidFill>
              </a:rPr>
              <a:t>Plan for solving the problem</a:t>
            </a:r>
          </a:p>
          <a:p>
            <a:pPr>
              <a:spcBef>
                <a:spcPct val="0"/>
              </a:spcBef>
              <a:buClrTx/>
              <a:buSzTx/>
              <a:buFontTx/>
              <a:buAutoNum type="arabicPeriod"/>
            </a:pPr>
            <a:r>
              <a:rPr lang="en-US" altLang="en-US" sz="2720" b="1"/>
              <a:t>Request for support (aka, </a:t>
            </a:r>
            <a:r>
              <a:rPr lang="ja-JP" altLang="en-US" sz="2720" b="1">
                <a:latin typeface="Arial" charset="0"/>
              </a:rPr>
              <a:t>“</a:t>
            </a:r>
            <a:r>
              <a:rPr lang="en-US" altLang="ja-JP" sz="2720" b="1"/>
              <a:t>instrumental purpose</a:t>
            </a:r>
            <a:r>
              <a:rPr lang="ja-JP" altLang="en-US" sz="2720" b="1">
                <a:latin typeface="Arial" charset="0"/>
              </a:rPr>
              <a:t>”</a:t>
            </a:r>
            <a:r>
              <a:rPr lang="en-US" altLang="ja-JP" sz="2720" b="1"/>
              <a:t>)</a:t>
            </a:r>
          </a:p>
          <a:p>
            <a:pPr>
              <a:spcBef>
                <a:spcPct val="0"/>
              </a:spcBef>
              <a:buClrTx/>
              <a:buSzTx/>
              <a:buFontTx/>
              <a:buNone/>
            </a:pPr>
            <a:endParaRPr lang="en-US" altLang="en-US" sz="2720" b="1"/>
          </a:p>
        </p:txBody>
      </p:sp>
      <p:sp>
        <p:nvSpPr>
          <p:cNvPr id="19459" name="Text Box 4"/>
          <p:cNvSpPr txBox="1">
            <a:spLocks noChangeArrowheads="1"/>
          </p:cNvSpPr>
          <p:nvPr/>
        </p:nvSpPr>
        <p:spPr bwMode="auto">
          <a:xfrm>
            <a:off x="431800" y="4145280"/>
            <a:ext cx="9585960" cy="32439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720" b="1" dirty="0">
                <a:solidFill>
                  <a:schemeClr val="folHlink"/>
                </a:solidFill>
              </a:rPr>
              <a:t>Methods sections contain:</a:t>
            </a:r>
          </a:p>
          <a:p>
            <a:pPr>
              <a:spcBef>
                <a:spcPct val="50000"/>
              </a:spcBef>
              <a:buFontTx/>
              <a:buChar char="•"/>
            </a:pPr>
            <a:r>
              <a:rPr lang="en-US" altLang="en-US" sz="2720" b="1" dirty="0">
                <a:solidFill>
                  <a:schemeClr val="folHlink"/>
                </a:solidFill>
              </a:rPr>
              <a:t>Approach taken to solve the problem</a:t>
            </a:r>
          </a:p>
          <a:p>
            <a:pPr lvl="1">
              <a:buFont typeface="Courier New" panose="02070309020205020404" pitchFamily="49" charset="0"/>
              <a:buChar char="o"/>
            </a:pPr>
            <a:r>
              <a:rPr lang="en-US" altLang="en-US" dirty="0">
                <a:latin typeface="Calibri" charset="0"/>
                <a:cs typeface="Calibri" charset="0"/>
              </a:rPr>
              <a:t>Convince your reader that the problem is solvable </a:t>
            </a:r>
          </a:p>
          <a:p>
            <a:pPr lvl="1">
              <a:buFont typeface="Courier New" panose="02070309020205020404" pitchFamily="49" charset="0"/>
              <a:buChar char="o"/>
            </a:pPr>
            <a:r>
              <a:rPr lang="en-US" altLang="en-US" dirty="0">
                <a:latin typeface="Calibri" charset="0"/>
                <a:cs typeface="Calibri" charset="0"/>
              </a:rPr>
              <a:t>Show how one consequence will lead to another until your solution is effected, or you can use analogies or precedent (i.e. how other similar research proposals have been successful elsewhere)</a:t>
            </a:r>
            <a:endParaRPr lang="en-US" altLang="en-US" sz="2720" b="1" dirty="0">
              <a:solidFill>
                <a:schemeClr val="folHlink"/>
              </a:solidFill>
            </a:endParaRPr>
          </a:p>
          <a:p>
            <a:pPr>
              <a:spcBef>
                <a:spcPct val="50000"/>
              </a:spcBef>
              <a:buFontTx/>
              <a:buChar char="•"/>
            </a:pPr>
            <a:r>
              <a:rPr lang="en-US" altLang="en-US" sz="2720" b="1" dirty="0">
                <a:solidFill>
                  <a:schemeClr val="folHlink"/>
                </a:solidFill>
              </a:rPr>
              <a:t>List of activities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ctrTitle"/>
          </p:nvPr>
        </p:nvSpPr>
        <p:spPr>
          <a:xfrm>
            <a:off x="949960" y="518160"/>
            <a:ext cx="8808720" cy="1295400"/>
          </a:xfrm>
        </p:spPr>
        <p:txBody>
          <a:bodyPr>
            <a:normAutofit fontScale="90000"/>
          </a:bodyPr>
          <a:lstStyle/>
          <a:p>
            <a:pPr eaLnBrk="1" hangingPunct="1">
              <a:defRPr/>
            </a:pPr>
            <a:r>
              <a:rPr lang="en-US" altLang="en-US" b="1"/>
              <a:t>Need Statements: 3 parts</a:t>
            </a:r>
          </a:p>
        </p:txBody>
      </p:sp>
      <p:sp>
        <p:nvSpPr>
          <p:cNvPr id="20482" name="Text Box 3"/>
          <p:cNvSpPr txBox="1">
            <a:spLocks noChangeArrowheads="1"/>
          </p:cNvSpPr>
          <p:nvPr/>
        </p:nvSpPr>
        <p:spPr bwMode="auto">
          <a:xfrm>
            <a:off x="431800" y="1727200"/>
            <a:ext cx="949960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hlink"/>
              </a:buClr>
              <a:buSzPct val="65000"/>
              <a:buFont typeface="Wingdings" charset="2"/>
              <a:buChar char="n"/>
              <a:defRPr sz="3200">
                <a:solidFill>
                  <a:schemeClr val="tx1"/>
                </a:solidFill>
                <a:latin typeface="Tahoma" charset="0"/>
                <a:ea typeface="ＭＳ Ｐゴシック" charset="-128"/>
              </a:defRPr>
            </a:lvl1pPr>
            <a:lvl2pPr marL="742950" indent="-285750">
              <a:spcBef>
                <a:spcPct val="20000"/>
              </a:spcBef>
              <a:buClr>
                <a:schemeClr val="folHlink"/>
              </a:buClr>
              <a:buSzPct val="65000"/>
              <a:buFont typeface="Wingdings" charset="2"/>
              <a:buChar char="n"/>
              <a:defRPr sz="2800">
                <a:solidFill>
                  <a:schemeClr val="tx1"/>
                </a:solidFill>
                <a:latin typeface="Tahoma" charset="0"/>
                <a:ea typeface="ＭＳ Ｐゴシック" charset="-128"/>
              </a:defRPr>
            </a:lvl2pPr>
            <a:lvl3pPr marL="1143000" indent="-228600">
              <a:spcBef>
                <a:spcPct val="20000"/>
              </a:spcBef>
              <a:buClr>
                <a:schemeClr val="hlink"/>
              </a:buClr>
              <a:buSzPct val="65000"/>
              <a:buFont typeface="Wingdings" charset="2"/>
              <a:buChar char="n"/>
              <a:defRPr sz="2400">
                <a:solidFill>
                  <a:schemeClr val="tx1"/>
                </a:solidFill>
                <a:latin typeface="Tahoma" charset="0"/>
                <a:ea typeface="ＭＳ Ｐゴシック" charset="-128"/>
              </a:defRPr>
            </a:lvl3pPr>
            <a:lvl4pPr marL="1600200" indent="-228600">
              <a:spcBef>
                <a:spcPct val="20000"/>
              </a:spcBef>
              <a:buClr>
                <a:schemeClr val="folHlink"/>
              </a:buClr>
              <a:buSzPct val="65000"/>
              <a:buFont typeface="Wingdings" charset="2"/>
              <a:buChar char="n"/>
              <a:defRPr sz="2000">
                <a:solidFill>
                  <a:schemeClr val="tx1"/>
                </a:solidFill>
                <a:latin typeface="Tahoma" charset="0"/>
                <a:ea typeface="ＭＳ Ｐゴシック" charset="-128"/>
              </a:defRPr>
            </a:lvl4pPr>
            <a:lvl5pPr marL="2057400" indent="-228600">
              <a:spcBef>
                <a:spcPct val="20000"/>
              </a:spcBef>
              <a:buClr>
                <a:schemeClr val="hlink"/>
              </a:buClr>
              <a:buSzPct val="65000"/>
              <a:buFont typeface="Wingdings" charset="2"/>
              <a:buChar char="n"/>
              <a:defRPr sz="2000">
                <a:solidFill>
                  <a:schemeClr val="tx1"/>
                </a:solidFill>
                <a:latin typeface="Tahoma" charset="0"/>
                <a:ea typeface="ＭＳ Ｐゴシック" charset="-128"/>
              </a:defRPr>
            </a:lvl5pPr>
            <a:lvl6pPr marL="25146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6pPr>
            <a:lvl7pPr marL="29718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7pPr>
            <a:lvl8pPr marL="34290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8pPr>
            <a:lvl9pPr marL="3886200" indent="-228600" eaLnBrk="0" fontAlgn="base" hangingPunct="0">
              <a:spcBef>
                <a:spcPct val="20000"/>
              </a:spcBef>
              <a:spcAft>
                <a:spcPct val="0"/>
              </a:spcAft>
              <a:buClr>
                <a:schemeClr val="hlink"/>
              </a:buClr>
              <a:buSzPct val="65000"/>
              <a:buFont typeface="Wingdings" charset="2"/>
              <a:buChar char="n"/>
              <a:defRPr sz="2000">
                <a:solidFill>
                  <a:schemeClr val="tx1"/>
                </a:solidFill>
                <a:latin typeface="Tahoma" charset="0"/>
                <a:ea typeface="ＭＳ Ｐゴシック" charset="-128"/>
              </a:defRPr>
            </a:lvl9pPr>
          </a:lstStyle>
          <a:p>
            <a:pPr>
              <a:spcBef>
                <a:spcPct val="0"/>
              </a:spcBef>
              <a:buClrTx/>
              <a:buSzTx/>
              <a:buFontTx/>
              <a:buAutoNum type="arabicPeriod"/>
            </a:pPr>
            <a:r>
              <a:rPr lang="en-US" altLang="en-US" sz="2720" b="1"/>
              <a:t>Description of the problem</a:t>
            </a:r>
          </a:p>
          <a:p>
            <a:pPr>
              <a:spcBef>
                <a:spcPct val="0"/>
              </a:spcBef>
              <a:buClrTx/>
              <a:buSzTx/>
              <a:buFontTx/>
              <a:buAutoNum type="arabicPeriod"/>
            </a:pPr>
            <a:r>
              <a:rPr lang="en-US" altLang="en-US" sz="2720" b="1"/>
              <a:t>Plan for solving the problem</a:t>
            </a:r>
          </a:p>
          <a:p>
            <a:pPr>
              <a:spcBef>
                <a:spcPct val="0"/>
              </a:spcBef>
              <a:buClrTx/>
              <a:buSzTx/>
              <a:buFontTx/>
              <a:buAutoNum type="arabicPeriod"/>
            </a:pPr>
            <a:r>
              <a:rPr lang="en-US" altLang="en-US" sz="2720" b="1">
                <a:solidFill>
                  <a:schemeClr val="hlink"/>
                </a:solidFill>
              </a:rPr>
              <a:t>Request for support (aka, </a:t>
            </a:r>
            <a:r>
              <a:rPr lang="ja-JP" altLang="en-US" sz="2720" b="1">
                <a:solidFill>
                  <a:schemeClr val="hlink"/>
                </a:solidFill>
                <a:latin typeface="Arial" charset="0"/>
              </a:rPr>
              <a:t>“</a:t>
            </a:r>
            <a:r>
              <a:rPr lang="en-US" altLang="ja-JP" sz="2720" b="1">
                <a:solidFill>
                  <a:schemeClr val="hlink"/>
                </a:solidFill>
              </a:rPr>
              <a:t>instrumental purpose</a:t>
            </a:r>
            <a:r>
              <a:rPr lang="ja-JP" altLang="en-US" sz="2720" b="1">
                <a:solidFill>
                  <a:schemeClr val="hlink"/>
                </a:solidFill>
                <a:latin typeface="Arial" charset="0"/>
              </a:rPr>
              <a:t>”</a:t>
            </a:r>
            <a:r>
              <a:rPr lang="en-US" altLang="ja-JP" sz="2720" b="1">
                <a:solidFill>
                  <a:schemeClr val="hlink"/>
                </a:solidFill>
              </a:rPr>
              <a:t>)</a:t>
            </a:r>
          </a:p>
          <a:p>
            <a:pPr>
              <a:spcBef>
                <a:spcPct val="0"/>
              </a:spcBef>
              <a:buClrTx/>
              <a:buSzTx/>
              <a:buFontTx/>
              <a:buNone/>
            </a:pPr>
            <a:endParaRPr lang="en-US" altLang="en-US" sz="2720" b="1">
              <a:solidFill>
                <a:schemeClr val="hlink"/>
              </a:solidFill>
            </a:endParaRPr>
          </a:p>
        </p:txBody>
      </p:sp>
      <p:sp>
        <p:nvSpPr>
          <p:cNvPr id="20483" name="Text Box 4"/>
          <p:cNvSpPr txBox="1">
            <a:spLocks noChangeArrowheads="1"/>
          </p:cNvSpPr>
          <p:nvPr/>
        </p:nvSpPr>
        <p:spPr bwMode="auto">
          <a:xfrm>
            <a:off x="431800" y="4145280"/>
            <a:ext cx="9585960" cy="1766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ahoma" charset="0"/>
                <a:ea typeface="ＭＳ Ｐゴシック" charset="-128"/>
              </a:defRPr>
            </a:lvl1pPr>
            <a:lvl2pPr marL="914400" indent="-457200">
              <a:defRPr sz="2400">
                <a:solidFill>
                  <a:schemeClr val="tx1"/>
                </a:solidFill>
                <a:latin typeface="Tahoma" charset="0"/>
                <a:ea typeface="ＭＳ Ｐゴシック" charset="-128"/>
              </a:defRPr>
            </a:lvl2pPr>
            <a:lvl3pPr marL="1371600" indent="-457200">
              <a:defRPr sz="2400">
                <a:solidFill>
                  <a:schemeClr val="tx1"/>
                </a:solidFill>
                <a:latin typeface="Tahoma" charset="0"/>
                <a:ea typeface="ＭＳ Ｐゴシック" charset="-128"/>
              </a:defRPr>
            </a:lvl3pPr>
            <a:lvl4pPr marL="1828800" indent="-457200">
              <a:defRPr sz="2400">
                <a:solidFill>
                  <a:schemeClr val="tx1"/>
                </a:solidFill>
                <a:latin typeface="Tahoma" charset="0"/>
                <a:ea typeface="ＭＳ Ｐゴシック" charset="-128"/>
              </a:defRPr>
            </a:lvl4pPr>
            <a:lvl5pPr marL="2286000" indent="-457200">
              <a:defRPr sz="2400">
                <a:solidFill>
                  <a:schemeClr val="tx1"/>
                </a:solidFill>
                <a:latin typeface="Tahoma" charset="0"/>
                <a:ea typeface="ＭＳ Ｐゴシック" charset="-128"/>
              </a:defRPr>
            </a:lvl5pPr>
            <a:lvl6pPr marL="2743200" indent="-457200" eaLnBrk="0" fontAlgn="base" hangingPunct="0">
              <a:spcBef>
                <a:spcPct val="0"/>
              </a:spcBef>
              <a:spcAft>
                <a:spcPct val="0"/>
              </a:spcAft>
              <a:defRPr sz="2400">
                <a:solidFill>
                  <a:schemeClr val="tx1"/>
                </a:solidFill>
                <a:latin typeface="Tahoma" charset="0"/>
                <a:ea typeface="ＭＳ Ｐゴシック" charset="-128"/>
              </a:defRPr>
            </a:lvl6pPr>
            <a:lvl7pPr marL="3200400" indent="-457200" eaLnBrk="0" fontAlgn="base" hangingPunct="0">
              <a:spcBef>
                <a:spcPct val="0"/>
              </a:spcBef>
              <a:spcAft>
                <a:spcPct val="0"/>
              </a:spcAft>
              <a:defRPr sz="2400">
                <a:solidFill>
                  <a:schemeClr val="tx1"/>
                </a:solidFill>
                <a:latin typeface="Tahoma" charset="0"/>
                <a:ea typeface="ＭＳ Ｐゴシック" charset="-128"/>
              </a:defRPr>
            </a:lvl7pPr>
            <a:lvl8pPr marL="3657600" indent="-457200" eaLnBrk="0" fontAlgn="base" hangingPunct="0">
              <a:spcBef>
                <a:spcPct val="0"/>
              </a:spcBef>
              <a:spcAft>
                <a:spcPct val="0"/>
              </a:spcAft>
              <a:defRPr sz="2400">
                <a:solidFill>
                  <a:schemeClr val="tx1"/>
                </a:solidFill>
                <a:latin typeface="Tahoma" charset="0"/>
                <a:ea typeface="ＭＳ Ｐゴシック" charset="-128"/>
              </a:defRPr>
            </a:lvl8pPr>
            <a:lvl9pPr marL="4114800" indent="-457200" eaLnBrk="0" fontAlgn="base" hangingPunct="0">
              <a:spcBef>
                <a:spcPct val="0"/>
              </a:spcBef>
              <a:spcAft>
                <a:spcPct val="0"/>
              </a:spcAft>
              <a:defRPr sz="2400">
                <a:solidFill>
                  <a:schemeClr val="tx1"/>
                </a:solidFill>
                <a:latin typeface="Tahoma" charset="0"/>
                <a:ea typeface="ＭＳ Ｐゴシック" charset="-128"/>
              </a:defRPr>
            </a:lvl9pPr>
          </a:lstStyle>
          <a:p>
            <a:pPr>
              <a:spcBef>
                <a:spcPct val="50000"/>
              </a:spcBef>
            </a:pPr>
            <a:r>
              <a:rPr lang="en-US" altLang="en-US" sz="2720" b="1">
                <a:solidFill>
                  <a:schemeClr val="folHlink"/>
                </a:solidFill>
              </a:rPr>
              <a:t>Support sections contain:</a:t>
            </a:r>
          </a:p>
          <a:p>
            <a:pPr>
              <a:spcBef>
                <a:spcPct val="50000"/>
              </a:spcBef>
              <a:buFontTx/>
              <a:buChar char="•"/>
            </a:pPr>
            <a:r>
              <a:rPr lang="en-US" altLang="en-US" sz="2720" b="1">
                <a:solidFill>
                  <a:schemeClr val="folHlink"/>
                </a:solidFill>
              </a:rPr>
              <a:t>Actions you want the sponsor to take immediately</a:t>
            </a:r>
          </a:p>
          <a:p>
            <a:pPr>
              <a:spcBef>
                <a:spcPct val="50000"/>
              </a:spcBef>
              <a:buFontTx/>
              <a:buChar char="•"/>
            </a:pPr>
            <a:r>
              <a:rPr lang="en-US" altLang="en-US" sz="2720" b="1">
                <a:solidFill>
                  <a:schemeClr val="folHlink"/>
                </a:solidFill>
              </a:rPr>
              <a:t>Resources you want the sponsor to commit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631" y="273887"/>
            <a:ext cx="8935810" cy="1460615"/>
          </a:xfrm>
        </p:spPr>
        <p:txBody>
          <a:bodyPr>
            <a:normAutofit/>
          </a:bodyPr>
          <a:lstStyle/>
          <a:p>
            <a:r>
              <a:rPr lang="en-US" sz="4400" dirty="0"/>
              <a:t>Plan for Solving the Problem and Requesting Support: Example</a:t>
            </a:r>
          </a:p>
        </p:txBody>
      </p:sp>
      <p:sp>
        <p:nvSpPr>
          <p:cNvPr id="3" name="Content Placeholder 2"/>
          <p:cNvSpPr>
            <a:spLocks noGrp="1"/>
          </p:cNvSpPr>
          <p:nvPr>
            <p:ph idx="1"/>
          </p:nvPr>
        </p:nvSpPr>
        <p:spPr>
          <a:xfrm>
            <a:off x="649631" y="1915554"/>
            <a:ext cx="8548044" cy="5651863"/>
          </a:xfrm>
        </p:spPr>
        <p:txBody>
          <a:bodyPr>
            <a:normAutofit/>
          </a:bodyPr>
          <a:lstStyle/>
          <a:p>
            <a:pPr marL="0" indent="0">
              <a:lnSpc>
                <a:spcPct val="100000"/>
              </a:lnSpc>
              <a:spcBef>
                <a:spcPts val="0"/>
              </a:spcBef>
              <a:buNone/>
              <a:defRPr/>
            </a:pPr>
            <a:r>
              <a:rPr lang="en-US" sz="2420" dirty="0"/>
              <a:t>	CENTRO seeks to empower and support the Hispanic community by eliminating barriers to self-sufficiency. CENTRO believes that cultivating strong and healthy children who are free of abuse is one step to cultural self-sufficiency. For these reasons, we are undertaking a program to train parents and teachers to recognize the signs of abuse and refer abused children to treatment. </a:t>
            </a:r>
          </a:p>
          <a:p>
            <a:pPr marL="0" indent="0">
              <a:lnSpc>
                <a:spcPct val="100000"/>
              </a:lnSpc>
              <a:spcBef>
                <a:spcPts val="0"/>
              </a:spcBef>
              <a:buNone/>
              <a:defRPr/>
            </a:pPr>
            <a:r>
              <a:rPr lang="en-US" sz="2420" dirty="0"/>
              <a:t>	This training program will involve developing training materials and training trainers in the community to conduct free training sessions. We are seeking funding to train these trainers and develop a training video. Therefore, we are requesting $6,700 in support from your organization.</a:t>
            </a:r>
            <a:endParaRPr lang="en-US" sz="2420" dirty="0">
              <a:solidFill>
                <a:srgbClr val="FF0000"/>
              </a:solidFill>
            </a:endParaRPr>
          </a:p>
        </p:txBody>
      </p:sp>
      <p:sp>
        <p:nvSpPr>
          <p:cNvPr id="5" name="Slide Number Placeholder 4"/>
          <p:cNvSpPr>
            <a:spLocks noGrp="1"/>
          </p:cNvSpPr>
          <p:nvPr>
            <p:ph type="sldNum" sz="quarter" idx="12"/>
          </p:nvPr>
        </p:nvSpPr>
        <p:spPr/>
        <p:txBody>
          <a:bodyPr/>
          <a:lstStyle/>
          <a:p>
            <a:fld id="{BC8FB650-4324-4877-BB95-5089C932EEA7}" type="slidenum">
              <a:rPr lang="en-US" smtClean="0"/>
              <a:t>37</a:t>
            </a:fld>
            <a:endParaRPr lang="en-US"/>
          </a:p>
        </p:txBody>
      </p:sp>
    </p:spTree>
    <p:extLst>
      <p:ext uri="{BB962C8B-B14F-4D97-AF65-F5344CB8AC3E}">
        <p14:creationId xmlns:p14="http://schemas.microsoft.com/office/powerpoint/2010/main" val="3557145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565" y="2653651"/>
            <a:ext cx="8675370" cy="1458119"/>
          </a:xfrm>
        </p:spPr>
        <p:txBody>
          <a:bodyPr>
            <a:normAutofit fontScale="90000"/>
          </a:bodyPr>
          <a:lstStyle/>
          <a:p>
            <a:r>
              <a:rPr lang="en-US" dirty="0"/>
              <a:t>Developing the Proposal Elements From the Needs Statement</a:t>
            </a:r>
          </a:p>
        </p:txBody>
      </p:sp>
      <p:sp>
        <p:nvSpPr>
          <p:cNvPr id="4" name="Slide Number Placeholder 3"/>
          <p:cNvSpPr>
            <a:spLocks noGrp="1"/>
          </p:cNvSpPr>
          <p:nvPr>
            <p:ph type="sldNum" sz="quarter" idx="12"/>
          </p:nvPr>
        </p:nvSpPr>
        <p:spPr/>
        <p:txBody>
          <a:bodyPr/>
          <a:lstStyle/>
          <a:p>
            <a:fld id="{BC8FB650-4324-4877-BB95-5089C932EEA7}" type="slidenum">
              <a:rPr lang="en-US" smtClean="0"/>
              <a:t>38</a:t>
            </a:fld>
            <a:endParaRPr lang="en-US"/>
          </a:p>
        </p:txBody>
      </p:sp>
    </p:spTree>
    <p:extLst>
      <p:ext uri="{BB962C8B-B14F-4D97-AF65-F5344CB8AC3E}">
        <p14:creationId xmlns:p14="http://schemas.microsoft.com/office/powerpoint/2010/main" val="1372494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484" y="29116"/>
            <a:ext cx="9188767" cy="1458119"/>
          </a:xfrm>
        </p:spPr>
        <p:txBody>
          <a:bodyPr>
            <a:normAutofit/>
          </a:bodyPr>
          <a:lstStyle/>
          <a:p>
            <a:r>
              <a:rPr lang="en-US" sz="3960" dirty="0"/>
              <a:t>Proposal Elements are Created From the Needs Statement</a:t>
            </a:r>
          </a:p>
        </p:txBody>
      </p:sp>
      <p:sp>
        <p:nvSpPr>
          <p:cNvPr id="26" name="Content Placeholder 25"/>
          <p:cNvSpPr>
            <a:spLocks noGrp="1"/>
          </p:cNvSpPr>
          <p:nvPr>
            <p:ph idx="1"/>
          </p:nvPr>
        </p:nvSpPr>
        <p:spPr>
          <a:xfrm>
            <a:off x="3497789" y="1555490"/>
            <a:ext cx="6484885" cy="558800"/>
          </a:xfrm>
        </p:spPr>
        <p:txBody>
          <a:bodyPr>
            <a:noAutofit/>
          </a:bodyPr>
          <a:lstStyle/>
          <a:p>
            <a:r>
              <a:rPr lang="en-US" sz="2200" dirty="0"/>
              <a:t>The Needs Statement thoroughly develops and describes the problem you are addressing including context and justification … develops the </a:t>
            </a:r>
            <a:r>
              <a:rPr lang="en-US" sz="2200" i="1" dirty="0"/>
              <a:t>Situation Slot, S</a:t>
            </a:r>
            <a:r>
              <a:rPr lang="en-US" sz="2200" i="1" baseline="-25000" dirty="0"/>
              <a:t>1</a:t>
            </a:r>
          </a:p>
          <a:p>
            <a:r>
              <a:rPr lang="en-US" sz="2200" dirty="0"/>
              <a:t>Describes </a:t>
            </a:r>
            <a:r>
              <a:rPr lang="en-US" sz="2200" i="1" dirty="0"/>
              <a:t>Methods </a:t>
            </a:r>
            <a:r>
              <a:rPr lang="en-US" sz="2200" dirty="0"/>
              <a:t>at a high level; informs </a:t>
            </a:r>
            <a:r>
              <a:rPr lang="en-US" sz="2200" i="1" dirty="0"/>
              <a:t>Qualifications</a:t>
            </a:r>
            <a:r>
              <a:rPr lang="en-US" sz="2200" dirty="0"/>
              <a:t> and </a:t>
            </a:r>
            <a:r>
              <a:rPr lang="en-US" sz="2200" i="1" dirty="0"/>
              <a:t>Benefits</a:t>
            </a:r>
          </a:p>
          <a:p>
            <a:r>
              <a:rPr lang="en-US" sz="2200" dirty="0"/>
              <a:t>Provides the basis for the </a:t>
            </a:r>
            <a:r>
              <a:rPr lang="en-US" sz="2200" i="1" dirty="0"/>
              <a:t>Budget</a:t>
            </a:r>
            <a:r>
              <a:rPr lang="en-US" sz="2200" dirty="0"/>
              <a:t> you need</a:t>
            </a:r>
          </a:p>
        </p:txBody>
      </p:sp>
      <p:sp>
        <p:nvSpPr>
          <p:cNvPr id="8" name="Slide Number Placeholder 7"/>
          <p:cNvSpPr>
            <a:spLocks noGrp="1"/>
          </p:cNvSpPr>
          <p:nvPr>
            <p:ph type="sldNum" sz="quarter" idx="12"/>
          </p:nvPr>
        </p:nvSpPr>
        <p:spPr/>
        <p:txBody>
          <a:bodyPr/>
          <a:lstStyle/>
          <a:p>
            <a:fld id="{BC8FB650-4324-4877-BB95-5089C932EEA7}" type="slidenum">
              <a:rPr lang="en-US" smtClean="0"/>
              <a:t>39</a:t>
            </a:fld>
            <a:endParaRPr lang="en-US"/>
          </a:p>
        </p:txBody>
      </p:sp>
      <p:grpSp>
        <p:nvGrpSpPr>
          <p:cNvPr id="5" name="Group 4"/>
          <p:cNvGrpSpPr/>
          <p:nvPr/>
        </p:nvGrpSpPr>
        <p:grpSpPr>
          <a:xfrm>
            <a:off x="3265798" y="4698856"/>
            <a:ext cx="5854027" cy="3011385"/>
            <a:chOff x="473135" y="3162299"/>
            <a:chExt cx="6165967" cy="2968625"/>
          </a:xfrm>
        </p:grpSpPr>
        <p:grpSp>
          <p:nvGrpSpPr>
            <p:cNvPr id="4" name="Group 3"/>
            <p:cNvGrpSpPr/>
            <p:nvPr/>
          </p:nvGrpSpPr>
          <p:grpSpPr>
            <a:xfrm>
              <a:off x="473135" y="3162299"/>
              <a:ext cx="6165967" cy="2968625"/>
              <a:chOff x="462708" y="2582321"/>
              <a:chExt cx="7614340" cy="3548604"/>
            </a:xfrm>
          </p:grpSpPr>
          <p:sp>
            <p:nvSpPr>
              <p:cNvPr id="42" name="object 17"/>
              <p:cNvSpPr/>
              <p:nvPr/>
            </p:nvSpPr>
            <p:spPr>
              <a:xfrm>
                <a:off x="4032156" y="5041265"/>
                <a:ext cx="1921764" cy="1089660"/>
              </a:xfrm>
              <a:prstGeom prst="rect">
                <a:avLst/>
              </a:prstGeom>
              <a:blipFill>
                <a:blip r:embed="rId2" cstate="print"/>
                <a:stretch>
                  <a:fillRect/>
                </a:stretch>
              </a:blipFill>
            </p:spPr>
            <p:txBody>
              <a:bodyPr wrap="square" lIns="0" tIns="0" rIns="0" bIns="0" rtlCol="0"/>
              <a:lstStyle/>
              <a:p>
                <a:endParaRPr sz="1320"/>
              </a:p>
            </p:txBody>
          </p:sp>
          <p:grpSp>
            <p:nvGrpSpPr>
              <p:cNvPr id="3" name="Group 2"/>
              <p:cNvGrpSpPr/>
              <p:nvPr/>
            </p:nvGrpSpPr>
            <p:grpSpPr>
              <a:xfrm>
                <a:off x="462708" y="2582321"/>
                <a:ext cx="7614340" cy="3361373"/>
                <a:chOff x="462708" y="2582321"/>
                <a:chExt cx="7614340" cy="3361373"/>
              </a:xfrm>
            </p:grpSpPr>
            <p:sp>
              <p:nvSpPr>
                <p:cNvPr id="30" name="object 5"/>
                <p:cNvSpPr/>
                <p:nvPr/>
              </p:nvSpPr>
              <p:spPr>
                <a:xfrm>
                  <a:off x="2928937"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320"/>
                </a:p>
              </p:txBody>
            </p:sp>
            <p:sp>
              <p:nvSpPr>
                <p:cNvPr id="31" name="object 6"/>
                <p:cNvSpPr/>
                <p:nvPr/>
              </p:nvSpPr>
              <p:spPr>
                <a:xfrm>
                  <a:off x="2876456" y="3909695"/>
                  <a:ext cx="1917700" cy="1092200"/>
                </a:xfrm>
                <a:prstGeom prst="rect">
                  <a:avLst/>
                </a:prstGeom>
                <a:blipFill>
                  <a:blip r:embed="rId3" cstate="print"/>
                  <a:stretch>
                    <a:fillRect/>
                  </a:stretch>
                </a:blipFill>
              </p:spPr>
              <p:txBody>
                <a:bodyPr wrap="square" lIns="0" tIns="0" rIns="0" bIns="0" rtlCol="0"/>
                <a:lstStyle/>
                <a:p>
                  <a:endParaRPr sz="1320"/>
                </a:p>
              </p:txBody>
            </p:sp>
            <p:sp>
              <p:nvSpPr>
                <p:cNvPr id="32" name="object 7"/>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solidFill>
                  <a:srgbClr val="00B0F0"/>
                </a:solidFill>
              </p:spPr>
              <p:txBody>
                <a:bodyPr wrap="square" lIns="0" tIns="0" rIns="0" bIns="0" rtlCol="0"/>
                <a:lstStyle/>
                <a:p>
                  <a:endParaRPr sz="1320"/>
                </a:p>
              </p:txBody>
            </p:sp>
            <p:sp>
              <p:nvSpPr>
                <p:cNvPr id="33" name="object 8"/>
                <p:cNvSpPr/>
                <p:nvPr/>
              </p:nvSpPr>
              <p:spPr>
                <a:xfrm>
                  <a:off x="2955925" y="3989163"/>
                  <a:ext cx="1651000" cy="825500"/>
                </a:xfrm>
                <a:custGeom>
                  <a:avLst/>
                  <a:gdLst/>
                  <a:ahLst/>
                  <a:cxnLst/>
                  <a:rect l="l" t="t" r="r" b="b"/>
                  <a:pathLst>
                    <a:path w="1651000" h="825500">
                      <a:moveTo>
                        <a:pt x="0" y="0"/>
                      </a:moveTo>
                      <a:lnTo>
                        <a:pt x="1651000" y="0"/>
                      </a:lnTo>
                      <a:lnTo>
                        <a:pt x="1651000" y="825500"/>
                      </a:lnTo>
                      <a:lnTo>
                        <a:pt x="0" y="825500"/>
                      </a:lnTo>
                      <a:lnTo>
                        <a:pt x="0" y="0"/>
                      </a:lnTo>
                      <a:close/>
                    </a:path>
                  </a:pathLst>
                </a:custGeom>
                <a:ln w="12700">
                  <a:solidFill>
                    <a:srgbClr val="151515"/>
                  </a:solidFill>
                </a:ln>
              </p:spPr>
              <p:txBody>
                <a:bodyPr wrap="square" lIns="0" tIns="0" rIns="0" bIns="0" rtlCol="0"/>
                <a:lstStyle/>
                <a:p>
                  <a:endParaRPr sz="1320"/>
                </a:p>
              </p:txBody>
            </p:sp>
            <p:sp>
              <p:nvSpPr>
                <p:cNvPr id="34" name="object 9"/>
                <p:cNvSpPr txBox="1"/>
                <p:nvPr/>
              </p:nvSpPr>
              <p:spPr>
                <a:xfrm>
                  <a:off x="2994026" y="4296624"/>
                  <a:ext cx="1567813" cy="239371"/>
                </a:xfrm>
                <a:prstGeom prst="rect">
                  <a:avLst/>
                </a:prstGeom>
              </p:spPr>
              <p:txBody>
                <a:bodyPr vert="horz" wrap="square" lIns="0" tIns="0" rIns="0" bIns="0" rtlCol="0">
                  <a:spAutoFit/>
                </a:bodyPr>
                <a:lstStyle/>
                <a:p>
                  <a:pPr marL="13970"/>
                  <a:r>
                    <a:rPr sz="1320" dirty="0">
                      <a:solidFill>
                        <a:sysClr val="windowText" lastClr="000000"/>
                      </a:solidFill>
                      <a:latin typeface="Verdana"/>
                      <a:cs typeface="Verdana"/>
                    </a:rPr>
                    <a:t>Q</a:t>
                  </a:r>
                  <a:r>
                    <a:rPr sz="1320" spc="-17" dirty="0">
                      <a:solidFill>
                        <a:sysClr val="windowText" lastClr="000000"/>
                      </a:solidFill>
                      <a:latin typeface="Verdana"/>
                      <a:cs typeface="Verdana"/>
                    </a:rPr>
                    <a:t>uali</a:t>
                  </a:r>
                  <a:r>
                    <a:rPr sz="1320" spc="-11" dirty="0">
                      <a:solidFill>
                        <a:sysClr val="windowText" lastClr="000000"/>
                      </a:solidFill>
                      <a:latin typeface="Verdana"/>
                      <a:cs typeface="Verdana"/>
                    </a:rPr>
                    <a:t>ficati</a:t>
                  </a:r>
                  <a:r>
                    <a:rPr sz="1320" spc="-17" dirty="0">
                      <a:solidFill>
                        <a:sysClr val="windowText" lastClr="000000"/>
                      </a:solidFill>
                      <a:latin typeface="Verdana"/>
                      <a:cs typeface="Verdana"/>
                    </a:rPr>
                    <a:t>ons</a:t>
                  </a:r>
                  <a:endParaRPr sz="1320" dirty="0">
                    <a:solidFill>
                      <a:sysClr val="windowText" lastClr="000000"/>
                    </a:solidFill>
                    <a:latin typeface="Verdana"/>
                    <a:cs typeface="Verdana"/>
                  </a:endParaRPr>
                </a:p>
              </p:txBody>
            </p:sp>
            <p:sp>
              <p:nvSpPr>
                <p:cNvPr id="35" name="object 10"/>
                <p:cNvSpPr/>
                <p:nvPr/>
              </p:nvSpPr>
              <p:spPr>
                <a:xfrm>
                  <a:off x="2876456" y="28187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36" name="object 11"/>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FC000"/>
                </a:solidFill>
              </p:spPr>
              <p:txBody>
                <a:bodyPr wrap="square" lIns="0" tIns="0" rIns="0" bIns="0" rtlCol="0"/>
                <a:lstStyle/>
                <a:p>
                  <a:endParaRPr sz="1320"/>
                </a:p>
              </p:txBody>
            </p:sp>
            <p:sp>
              <p:nvSpPr>
                <p:cNvPr id="37" name="object 12"/>
                <p:cNvSpPr/>
                <p:nvPr/>
              </p:nvSpPr>
              <p:spPr>
                <a:xfrm>
                  <a:off x="29559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38" name="object 13"/>
                <p:cNvSpPr txBox="1"/>
                <p:nvPr/>
              </p:nvSpPr>
              <p:spPr>
                <a:xfrm>
                  <a:off x="3286125" y="3204426"/>
                  <a:ext cx="989330" cy="239371"/>
                </a:xfrm>
                <a:prstGeom prst="rect">
                  <a:avLst/>
                </a:prstGeom>
              </p:spPr>
              <p:txBody>
                <a:bodyPr vert="horz" wrap="square" lIns="0" tIns="0" rIns="0" bIns="0" rtlCol="0">
                  <a:spAutoFit/>
                </a:bodyPr>
                <a:lstStyle/>
                <a:p>
                  <a:pPr marL="13970"/>
                  <a:r>
                    <a:rPr sz="1320" spc="-17" dirty="0">
                      <a:latin typeface="Verdana"/>
                      <a:cs typeface="Verdana"/>
                    </a:rPr>
                    <a:t>Methods</a:t>
                  </a:r>
                  <a:endParaRPr sz="1320" dirty="0">
                    <a:latin typeface="Verdana"/>
                    <a:cs typeface="Verdana"/>
                  </a:endParaRPr>
                </a:p>
              </p:txBody>
            </p:sp>
            <p:sp>
              <p:nvSpPr>
                <p:cNvPr id="39" name="object 14"/>
                <p:cNvSpPr/>
                <p:nvPr/>
              </p:nvSpPr>
              <p:spPr>
                <a:xfrm>
                  <a:off x="5766689" y="5540593"/>
                  <a:ext cx="530860" cy="0"/>
                </a:xfrm>
                <a:custGeom>
                  <a:avLst/>
                  <a:gdLst/>
                  <a:ahLst/>
                  <a:cxnLst/>
                  <a:rect l="l" t="t" r="r" b="b"/>
                  <a:pathLst>
                    <a:path w="530859">
                      <a:moveTo>
                        <a:pt x="0" y="0"/>
                      </a:moveTo>
                      <a:lnTo>
                        <a:pt x="530415" y="0"/>
                      </a:lnTo>
                    </a:path>
                  </a:pathLst>
                </a:custGeom>
                <a:ln w="3175">
                  <a:solidFill>
                    <a:srgbClr val="9A1A0F"/>
                  </a:solidFill>
                </a:ln>
              </p:spPr>
              <p:txBody>
                <a:bodyPr wrap="square" lIns="0" tIns="0" rIns="0" bIns="0" rtlCol="0"/>
                <a:lstStyle/>
                <a:p>
                  <a:endParaRPr sz="1320"/>
                </a:p>
              </p:txBody>
            </p:sp>
            <p:sp>
              <p:nvSpPr>
                <p:cNvPr id="40" name="object 15"/>
                <p:cNvSpPr/>
                <p:nvPr/>
              </p:nvSpPr>
              <p:spPr>
                <a:xfrm>
                  <a:off x="3470275" y="5540593"/>
                  <a:ext cx="641350" cy="0"/>
                </a:xfrm>
                <a:custGeom>
                  <a:avLst/>
                  <a:gdLst/>
                  <a:ahLst/>
                  <a:cxnLst/>
                  <a:rect l="l" t="t" r="r" b="b"/>
                  <a:pathLst>
                    <a:path w="641350">
                      <a:moveTo>
                        <a:pt x="0" y="0"/>
                      </a:moveTo>
                      <a:lnTo>
                        <a:pt x="641350" y="0"/>
                      </a:lnTo>
                    </a:path>
                  </a:pathLst>
                </a:custGeom>
                <a:ln w="3175">
                  <a:solidFill>
                    <a:srgbClr val="9A1A0F"/>
                  </a:solidFill>
                </a:ln>
              </p:spPr>
              <p:txBody>
                <a:bodyPr wrap="square" lIns="0" tIns="0" rIns="0" bIns="0" rtlCol="0"/>
                <a:lstStyle/>
                <a:p>
                  <a:endParaRPr sz="1320"/>
                </a:p>
              </p:txBody>
            </p:sp>
            <p:sp>
              <p:nvSpPr>
                <p:cNvPr id="41" name="object 16"/>
                <p:cNvSpPr/>
                <p:nvPr/>
              </p:nvSpPr>
              <p:spPr>
                <a:xfrm>
                  <a:off x="6271663" y="5464885"/>
                  <a:ext cx="153035" cy="153035"/>
                </a:xfrm>
                <a:custGeom>
                  <a:avLst/>
                  <a:gdLst/>
                  <a:ahLst/>
                  <a:cxnLst/>
                  <a:rect l="l" t="t" r="r" b="b"/>
                  <a:pathLst>
                    <a:path w="153034"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320"/>
                </a:p>
              </p:txBody>
            </p:sp>
            <p:sp>
              <p:nvSpPr>
                <p:cNvPr id="43" name="object 18"/>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F35F74"/>
                </a:solidFill>
              </p:spPr>
              <p:txBody>
                <a:bodyPr wrap="square" lIns="0" tIns="0" rIns="0" bIns="0" rtlCol="0"/>
                <a:lstStyle/>
                <a:p>
                  <a:endParaRPr sz="1320"/>
                </a:p>
              </p:txBody>
            </p:sp>
            <p:sp>
              <p:nvSpPr>
                <p:cNvPr id="44" name="object 19"/>
                <p:cNvSpPr/>
                <p:nvPr/>
              </p:nvSpPr>
              <p:spPr>
                <a:xfrm>
                  <a:off x="4111625" y="5120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45" name="object 20"/>
                <p:cNvSpPr txBox="1"/>
                <p:nvPr/>
              </p:nvSpPr>
              <p:spPr>
                <a:xfrm>
                  <a:off x="4518024" y="5426927"/>
                  <a:ext cx="838200" cy="239371"/>
                </a:xfrm>
                <a:prstGeom prst="rect">
                  <a:avLst/>
                </a:prstGeom>
              </p:spPr>
              <p:txBody>
                <a:bodyPr vert="horz" wrap="square" lIns="0" tIns="0" rIns="0" bIns="0" rtlCol="0">
                  <a:spAutoFit/>
                </a:bodyPr>
                <a:lstStyle/>
                <a:p>
                  <a:pPr marL="13970"/>
                  <a:r>
                    <a:rPr sz="1320" spc="-17" dirty="0">
                      <a:solidFill>
                        <a:sysClr val="windowText" lastClr="000000"/>
                      </a:solidFill>
                      <a:latin typeface="Verdana"/>
                      <a:cs typeface="Verdana"/>
                    </a:rPr>
                    <a:t>Budget</a:t>
                  </a:r>
                  <a:endParaRPr sz="1320" dirty="0">
                    <a:solidFill>
                      <a:sysClr val="windowText" lastClr="000000"/>
                    </a:solidFill>
                    <a:latin typeface="Verdana"/>
                    <a:cs typeface="Verdana"/>
                  </a:endParaRPr>
                </a:p>
              </p:txBody>
            </p:sp>
            <p:sp>
              <p:nvSpPr>
                <p:cNvPr id="46" name="object 21"/>
                <p:cNvSpPr/>
                <p:nvPr/>
              </p:nvSpPr>
              <p:spPr>
                <a:xfrm>
                  <a:off x="2820289" y="3854668"/>
                  <a:ext cx="2283460" cy="0"/>
                </a:xfrm>
                <a:custGeom>
                  <a:avLst/>
                  <a:gdLst/>
                  <a:ahLst/>
                  <a:cxnLst/>
                  <a:rect l="l" t="t" r="r" b="b"/>
                  <a:pathLst>
                    <a:path w="2283460">
                      <a:moveTo>
                        <a:pt x="0" y="0"/>
                      </a:moveTo>
                      <a:lnTo>
                        <a:pt x="2283015" y="0"/>
                      </a:lnTo>
                    </a:path>
                  </a:pathLst>
                </a:custGeom>
                <a:ln w="3175">
                  <a:solidFill>
                    <a:srgbClr val="9A1A0F"/>
                  </a:solidFill>
                </a:ln>
              </p:spPr>
              <p:txBody>
                <a:bodyPr wrap="square" lIns="0" tIns="0" rIns="0" bIns="0" rtlCol="0"/>
                <a:lstStyle/>
                <a:p>
                  <a:endParaRPr sz="1320"/>
                </a:p>
              </p:txBody>
            </p:sp>
            <p:sp>
              <p:nvSpPr>
                <p:cNvPr id="47" name="object 22"/>
                <p:cNvSpPr/>
                <p:nvPr/>
              </p:nvSpPr>
              <p:spPr>
                <a:xfrm>
                  <a:off x="5077863" y="3778960"/>
                  <a:ext cx="153035" cy="153035"/>
                </a:xfrm>
                <a:custGeom>
                  <a:avLst/>
                  <a:gdLst/>
                  <a:ahLst/>
                  <a:cxnLst/>
                  <a:rect l="l" t="t" r="r" b="b"/>
                  <a:pathLst>
                    <a:path w="153035" h="153035">
                      <a:moveTo>
                        <a:pt x="81" y="0"/>
                      </a:moveTo>
                      <a:lnTo>
                        <a:pt x="0" y="152907"/>
                      </a:lnTo>
                      <a:lnTo>
                        <a:pt x="152948" y="76536"/>
                      </a:lnTo>
                      <a:lnTo>
                        <a:pt x="81" y="0"/>
                      </a:lnTo>
                      <a:close/>
                    </a:path>
                  </a:pathLst>
                </a:custGeom>
                <a:solidFill>
                  <a:srgbClr val="9A1A0F"/>
                </a:solidFill>
              </p:spPr>
              <p:txBody>
                <a:bodyPr wrap="square" lIns="0" tIns="0" rIns="0" bIns="0" rtlCol="0"/>
                <a:lstStyle/>
                <a:p>
                  <a:endParaRPr sz="1320"/>
                </a:p>
              </p:txBody>
            </p:sp>
            <p:sp>
              <p:nvSpPr>
                <p:cNvPr id="49" name="object 24"/>
                <p:cNvSpPr txBox="1"/>
                <p:nvPr/>
              </p:nvSpPr>
              <p:spPr>
                <a:xfrm>
                  <a:off x="7236466" y="4106205"/>
                  <a:ext cx="840582" cy="876483"/>
                </a:xfrm>
                <a:prstGeom prst="rect">
                  <a:avLst/>
                </a:prstGeom>
              </p:spPr>
              <p:txBody>
                <a:bodyPr vert="horz" wrap="square" lIns="0" tIns="0" rIns="0" bIns="0" rtlCol="0">
                  <a:spAutoFit/>
                </a:bodyPr>
                <a:lstStyle/>
                <a:p>
                  <a:pPr marL="13970">
                    <a:lnSpc>
                      <a:spcPts val="5830"/>
                    </a:lnSpc>
                  </a:pPr>
                  <a:r>
                    <a:rPr sz="3960" b="1" spc="-44" dirty="0">
                      <a:solidFill>
                        <a:srgbClr val="9A1A0F"/>
                      </a:solidFill>
                      <a:latin typeface="Verdana"/>
                      <a:cs typeface="Verdana"/>
                    </a:rPr>
                    <a:t>B</a:t>
                  </a:r>
                  <a:endParaRPr sz="3960" dirty="0">
                    <a:latin typeface="Verdana"/>
                    <a:cs typeface="Verdana"/>
                  </a:endParaRPr>
                </a:p>
              </p:txBody>
            </p:sp>
            <p:sp>
              <p:nvSpPr>
                <p:cNvPr id="50" name="object 25"/>
                <p:cNvSpPr/>
                <p:nvPr/>
              </p:nvSpPr>
              <p:spPr>
                <a:xfrm>
                  <a:off x="5237162" y="2582321"/>
                  <a:ext cx="1727200" cy="2463800"/>
                </a:xfrm>
                <a:custGeom>
                  <a:avLst/>
                  <a:gdLst/>
                  <a:ahLst/>
                  <a:cxnLst/>
                  <a:rect l="l" t="t" r="r" b="b"/>
                  <a:pathLst>
                    <a:path w="1727200" h="2463800">
                      <a:moveTo>
                        <a:pt x="0" y="0"/>
                      </a:moveTo>
                      <a:lnTo>
                        <a:pt x="1727200" y="0"/>
                      </a:lnTo>
                      <a:lnTo>
                        <a:pt x="1727200" y="2463800"/>
                      </a:lnTo>
                      <a:lnTo>
                        <a:pt x="0" y="2463800"/>
                      </a:lnTo>
                      <a:lnTo>
                        <a:pt x="0" y="0"/>
                      </a:lnTo>
                      <a:close/>
                    </a:path>
                  </a:pathLst>
                </a:custGeom>
                <a:ln w="12700">
                  <a:solidFill>
                    <a:srgbClr val="929292"/>
                  </a:solidFill>
                </a:ln>
              </p:spPr>
              <p:txBody>
                <a:bodyPr wrap="square" lIns="0" tIns="0" rIns="0" bIns="0" rtlCol="0"/>
                <a:lstStyle/>
                <a:p>
                  <a:endParaRPr sz="1320"/>
                </a:p>
              </p:txBody>
            </p:sp>
            <p:sp>
              <p:nvSpPr>
                <p:cNvPr id="51" name="object 26"/>
                <p:cNvSpPr/>
                <p:nvPr/>
              </p:nvSpPr>
              <p:spPr>
                <a:xfrm>
                  <a:off x="5187856" y="28187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52" name="object 27"/>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379EAE"/>
                </a:solidFill>
              </p:spPr>
              <p:txBody>
                <a:bodyPr wrap="square" lIns="0" tIns="0" rIns="0" bIns="0" rtlCol="0"/>
                <a:lstStyle/>
                <a:p>
                  <a:endParaRPr sz="1320"/>
                </a:p>
              </p:txBody>
            </p:sp>
            <p:sp>
              <p:nvSpPr>
                <p:cNvPr id="53" name="object 28"/>
                <p:cNvSpPr/>
                <p:nvPr/>
              </p:nvSpPr>
              <p:spPr>
                <a:xfrm>
                  <a:off x="5267325" y="28982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chemeClr val="accent1"/>
                </a:solidFill>
                <a:ln w="12700">
                  <a:solidFill>
                    <a:srgbClr val="151515"/>
                  </a:solidFill>
                </a:ln>
              </p:spPr>
              <p:txBody>
                <a:bodyPr wrap="square" lIns="0" tIns="0" rIns="0" bIns="0" rtlCol="0"/>
                <a:lstStyle/>
                <a:p>
                  <a:endParaRPr sz="1320"/>
                </a:p>
              </p:txBody>
            </p:sp>
            <p:sp>
              <p:nvSpPr>
                <p:cNvPr id="54" name="object 29"/>
                <p:cNvSpPr txBox="1"/>
                <p:nvPr/>
              </p:nvSpPr>
              <p:spPr>
                <a:xfrm>
                  <a:off x="5381624" y="3064724"/>
                  <a:ext cx="1431292" cy="488261"/>
                </a:xfrm>
                <a:prstGeom prst="rect">
                  <a:avLst/>
                </a:prstGeom>
              </p:spPr>
              <p:txBody>
                <a:bodyPr vert="horz" wrap="square" lIns="0" tIns="0" rIns="0" bIns="0" rtlCol="0">
                  <a:spAutoFit/>
                </a:bodyPr>
                <a:lstStyle/>
                <a:p>
                  <a:pPr marL="13970" marR="5588" indent="209555">
                    <a:lnSpc>
                      <a:spcPct val="101899"/>
                    </a:lnSpc>
                  </a:pPr>
                  <a:r>
                    <a:rPr sz="1320" spc="-17" dirty="0">
                      <a:solidFill>
                        <a:sysClr val="windowText" lastClr="000000"/>
                      </a:solidFill>
                      <a:latin typeface="Verdana"/>
                      <a:cs typeface="Verdana"/>
                    </a:rPr>
                    <a:t>Achie</a:t>
                  </a:r>
                  <a:r>
                    <a:rPr sz="1320" spc="-39" dirty="0">
                      <a:solidFill>
                        <a:sysClr val="windowText" lastClr="000000"/>
                      </a:solidFill>
                      <a:latin typeface="Verdana"/>
                      <a:cs typeface="Verdana"/>
                    </a:rPr>
                    <a:t>v</a:t>
                  </a:r>
                  <a:r>
                    <a:rPr sz="1320" spc="-17" dirty="0">
                      <a:solidFill>
                        <a:sysClr val="windowText" lastClr="000000"/>
                      </a:solidFill>
                      <a:latin typeface="Verdana"/>
                      <a:cs typeface="Verdana"/>
                    </a:rPr>
                    <a:t>e</a:t>
                  </a:r>
                  <a:r>
                    <a:rPr sz="1320" dirty="0">
                      <a:solidFill>
                        <a:sysClr val="windowText" lastClr="000000"/>
                      </a:solidFill>
                      <a:latin typeface="Verdana"/>
                      <a:cs typeface="Verdana"/>
                    </a:rPr>
                    <a:t>d Obj</a:t>
                  </a:r>
                  <a:r>
                    <a:rPr sz="1320" spc="-17" dirty="0">
                      <a:solidFill>
                        <a:sysClr val="windowText" lastClr="000000"/>
                      </a:solidFill>
                      <a:latin typeface="Verdana"/>
                      <a:cs typeface="Verdana"/>
                    </a:rPr>
                    <a:t>e</a:t>
                  </a:r>
                  <a:r>
                    <a:rPr sz="1320" dirty="0">
                      <a:solidFill>
                        <a:sysClr val="windowText" lastClr="000000"/>
                      </a:solidFill>
                      <a:latin typeface="Verdana"/>
                      <a:cs typeface="Verdana"/>
                    </a:rPr>
                    <a:t>ct</a:t>
                  </a:r>
                  <a:r>
                    <a:rPr sz="1320" spc="-6" dirty="0">
                      <a:solidFill>
                        <a:sysClr val="windowText" lastClr="000000"/>
                      </a:solidFill>
                      <a:latin typeface="Verdana"/>
                      <a:cs typeface="Verdana"/>
                    </a:rPr>
                    <a:t>i</a:t>
                  </a:r>
                  <a:r>
                    <a:rPr sz="1320" spc="-39" dirty="0">
                      <a:solidFill>
                        <a:sysClr val="windowText" lastClr="000000"/>
                      </a:solidFill>
                      <a:latin typeface="Verdana"/>
                      <a:cs typeface="Verdana"/>
                    </a:rPr>
                    <a:t>v</a:t>
                  </a:r>
                  <a:r>
                    <a:rPr sz="1320" spc="-17" dirty="0">
                      <a:solidFill>
                        <a:sysClr val="windowText" lastClr="000000"/>
                      </a:solidFill>
                      <a:latin typeface="Verdana"/>
                      <a:cs typeface="Verdana"/>
                    </a:rPr>
                    <a:t>e</a:t>
                  </a:r>
                  <a:r>
                    <a:rPr sz="1320" dirty="0">
                      <a:solidFill>
                        <a:sysClr val="windowText" lastClr="000000"/>
                      </a:solidFill>
                      <a:latin typeface="Verdana"/>
                      <a:cs typeface="Verdana"/>
                    </a:rPr>
                    <a:t>(s)</a:t>
                  </a:r>
                </a:p>
              </p:txBody>
            </p:sp>
            <p:sp>
              <p:nvSpPr>
                <p:cNvPr id="55" name="object 30"/>
                <p:cNvSpPr/>
                <p:nvPr/>
              </p:nvSpPr>
              <p:spPr>
                <a:xfrm>
                  <a:off x="5187856" y="38982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56" name="object 31"/>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92D050"/>
                </a:solidFill>
              </p:spPr>
              <p:txBody>
                <a:bodyPr wrap="square" lIns="0" tIns="0" rIns="0" bIns="0" rtlCol="0"/>
                <a:lstStyle/>
                <a:p>
                  <a:endParaRPr sz="1320"/>
                </a:p>
              </p:txBody>
            </p:sp>
            <p:sp>
              <p:nvSpPr>
                <p:cNvPr id="57" name="object 32"/>
                <p:cNvSpPr/>
                <p:nvPr/>
              </p:nvSpPr>
              <p:spPr>
                <a:xfrm>
                  <a:off x="5267325" y="39777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58" name="object 33"/>
                <p:cNvSpPr txBox="1"/>
                <p:nvPr/>
              </p:nvSpPr>
              <p:spPr>
                <a:xfrm>
                  <a:off x="5622927" y="4283926"/>
                  <a:ext cx="951865" cy="239371"/>
                </a:xfrm>
                <a:prstGeom prst="rect">
                  <a:avLst/>
                </a:prstGeom>
              </p:spPr>
              <p:txBody>
                <a:bodyPr vert="horz" wrap="square" lIns="0" tIns="0" rIns="0" bIns="0" rtlCol="0">
                  <a:spAutoFit/>
                </a:bodyPr>
                <a:lstStyle/>
                <a:p>
                  <a:pPr marL="13970"/>
                  <a:r>
                    <a:rPr sz="1320" spc="-17" dirty="0">
                      <a:solidFill>
                        <a:sysClr val="windowText" lastClr="000000"/>
                      </a:solidFill>
                      <a:latin typeface="Verdana"/>
                      <a:cs typeface="Verdana"/>
                    </a:rPr>
                    <a:t>Benefits</a:t>
                  </a:r>
                  <a:endParaRPr sz="1320" dirty="0">
                    <a:solidFill>
                      <a:sysClr val="windowText" lastClr="000000"/>
                    </a:solidFill>
                    <a:latin typeface="Verdana"/>
                    <a:cs typeface="Verdana"/>
                  </a:endParaRPr>
                </a:p>
              </p:txBody>
            </p:sp>
            <p:sp>
              <p:nvSpPr>
                <p:cNvPr id="59" name="object 34"/>
                <p:cNvSpPr/>
                <p:nvPr/>
              </p:nvSpPr>
              <p:spPr>
                <a:xfrm>
                  <a:off x="6101760" y="3685634"/>
                  <a:ext cx="0" cy="369570"/>
                </a:xfrm>
                <a:custGeom>
                  <a:avLst/>
                  <a:gdLst/>
                  <a:ahLst/>
                  <a:cxnLst/>
                  <a:rect l="l" t="t" r="r" b="b"/>
                  <a:pathLst>
                    <a:path h="369570">
                      <a:moveTo>
                        <a:pt x="0" y="0"/>
                      </a:moveTo>
                      <a:lnTo>
                        <a:pt x="0" y="369380"/>
                      </a:lnTo>
                    </a:path>
                  </a:pathLst>
                </a:custGeom>
                <a:ln w="3175">
                  <a:solidFill>
                    <a:srgbClr val="9A1A0F"/>
                  </a:solidFill>
                </a:ln>
              </p:spPr>
              <p:txBody>
                <a:bodyPr wrap="square" lIns="0" tIns="0" rIns="0" bIns="0" rtlCol="0"/>
                <a:lstStyle/>
                <a:p>
                  <a:endParaRPr sz="1320"/>
                </a:p>
              </p:txBody>
            </p:sp>
            <p:sp>
              <p:nvSpPr>
                <p:cNvPr id="60" name="object 35"/>
                <p:cNvSpPr/>
                <p:nvPr/>
              </p:nvSpPr>
              <p:spPr>
                <a:xfrm>
                  <a:off x="6024797" y="4029369"/>
                  <a:ext cx="153035" cy="153670"/>
                </a:xfrm>
                <a:custGeom>
                  <a:avLst/>
                  <a:gdLst/>
                  <a:ahLst/>
                  <a:cxnLst/>
                  <a:rect l="l" t="t" r="r" b="b"/>
                  <a:pathLst>
                    <a:path w="153034" h="153670">
                      <a:moveTo>
                        <a:pt x="0" y="0"/>
                      </a:moveTo>
                      <a:lnTo>
                        <a:pt x="75965" y="153151"/>
                      </a:lnTo>
                      <a:lnTo>
                        <a:pt x="152906" y="488"/>
                      </a:lnTo>
                      <a:lnTo>
                        <a:pt x="0" y="0"/>
                      </a:lnTo>
                      <a:close/>
                    </a:path>
                  </a:pathLst>
                </a:custGeom>
                <a:solidFill>
                  <a:srgbClr val="9A1A0F"/>
                </a:solidFill>
              </p:spPr>
              <p:txBody>
                <a:bodyPr wrap="square" lIns="0" tIns="0" rIns="0" bIns="0" rtlCol="0"/>
                <a:lstStyle/>
                <a:p>
                  <a:endParaRPr sz="1320"/>
                </a:p>
              </p:txBody>
            </p:sp>
            <p:sp>
              <p:nvSpPr>
                <p:cNvPr id="62" name="object 37"/>
                <p:cNvSpPr txBox="1"/>
                <p:nvPr/>
              </p:nvSpPr>
              <p:spPr>
                <a:xfrm>
                  <a:off x="462708" y="3498187"/>
                  <a:ext cx="459105" cy="952041"/>
                </a:xfrm>
                <a:prstGeom prst="rect">
                  <a:avLst/>
                </a:prstGeom>
              </p:spPr>
              <p:txBody>
                <a:bodyPr vert="horz" wrap="square" lIns="0" tIns="0" rIns="0" bIns="0" rtlCol="0">
                  <a:spAutoFit/>
                </a:bodyPr>
                <a:lstStyle/>
                <a:p>
                  <a:pPr marL="13970">
                    <a:lnSpc>
                      <a:spcPts val="6303"/>
                    </a:lnSpc>
                  </a:pPr>
                  <a:r>
                    <a:rPr sz="3960" b="1" dirty="0">
                      <a:solidFill>
                        <a:srgbClr val="9A1A0F"/>
                      </a:solidFill>
                      <a:latin typeface="Verdana"/>
                      <a:cs typeface="Verdana"/>
                    </a:rPr>
                    <a:t>S</a:t>
                  </a:r>
                  <a:endParaRPr sz="3960" dirty="0">
                    <a:latin typeface="Verdana"/>
                    <a:cs typeface="Verdana"/>
                  </a:endParaRPr>
                </a:p>
              </p:txBody>
            </p:sp>
            <p:sp>
              <p:nvSpPr>
                <p:cNvPr id="63" name="object 38"/>
                <p:cNvSpPr txBox="1"/>
                <p:nvPr/>
              </p:nvSpPr>
              <p:spPr>
                <a:xfrm>
                  <a:off x="883216" y="4044241"/>
                  <a:ext cx="242570" cy="319160"/>
                </a:xfrm>
                <a:prstGeom prst="rect">
                  <a:avLst/>
                </a:prstGeom>
              </p:spPr>
              <p:txBody>
                <a:bodyPr vert="horz" wrap="square" lIns="0" tIns="0" rIns="0" bIns="0" rtlCol="0">
                  <a:spAutoFit/>
                </a:bodyPr>
                <a:lstStyle/>
                <a:p>
                  <a:pPr marL="13970"/>
                  <a:r>
                    <a:rPr sz="1760" b="1" spc="-22" dirty="0">
                      <a:solidFill>
                        <a:srgbClr val="9A1A0F"/>
                      </a:solidFill>
                      <a:latin typeface="Verdana"/>
                      <a:cs typeface="Verdana"/>
                    </a:rPr>
                    <a:t>1</a:t>
                  </a:r>
                  <a:endParaRPr sz="1760">
                    <a:latin typeface="Verdana"/>
                    <a:cs typeface="Verdana"/>
                  </a:endParaRPr>
                </a:p>
              </p:txBody>
            </p:sp>
            <p:sp>
              <p:nvSpPr>
                <p:cNvPr id="64" name="object 39"/>
                <p:cNvSpPr/>
                <p:nvPr/>
              </p:nvSpPr>
              <p:spPr>
                <a:xfrm>
                  <a:off x="1085756" y="3352165"/>
                  <a:ext cx="1921764" cy="1089660"/>
                </a:xfrm>
                <a:prstGeom prst="rect">
                  <a:avLst/>
                </a:prstGeom>
                <a:blipFill>
                  <a:blip r:embed="rId2" cstate="print"/>
                  <a:stretch>
                    <a:fillRect/>
                  </a:stretch>
                </a:blipFill>
              </p:spPr>
              <p:txBody>
                <a:bodyPr wrap="square" lIns="0" tIns="0" rIns="0" bIns="0" rtlCol="0"/>
                <a:lstStyle/>
                <a:p>
                  <a:endParaRPr sz="1320"/>
                </a:p>
              </p:txBody>
            </p:sp>
            <p:sp>
              <p:nvSpPr>
                <p:cNvPr id="65" name="object 40"/>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solidFill>
                  <a:srgbClr val="8FAADC"/>
                </a:solidFill>
              </p:spPr>
              <p:txBody>
                <a:bodyPr wrap="square" lIns="0" tIns="0" rIns="0" bIns="0" rtlCol="0"/>
                <a:lstStyle/>
                <a:p>
                  <a:endParaRPr sz="1320"/>
                </a:p>
              </p:txBody>
            </p:sp>
            <p:sp>
              <p:nvSpPr>
                <p:cNvPr id="66" name="object 41"/>
                <p:cNvSpPr/>
                <p:nvPr/>
              </p:nvSpPr>
              <p:spPr>
                <a:xfrm>
                  <a:off x="1165225" y="3431634"/>
                  <a:ext cx="1655445" cy="822960"/>
                </a:xfrm>
                <a:custGeom>
                  <a:avLst/>
                  <a:gdLst/>
                  <a:ahLst/>
                  <a:cxnLst/>
                  <a:rect l="l" t="t" r="r" b="b"/>
                  <a:pathLst>
                    <a:path w="1655445" h="822960">
                      <a:moveTo>
                        <a:pt x="0" y="0"/>
                      </a:moveTo>
                      <a:lnTo>
                        <a:pt x="1655064" y="0"/>
                      </a:lnTo>
                      <a:lnTo>
                        <a:pt x="1655064" y="822960"/>
                      </a:lnTo>
                      <a:lnTo>
                        <a:pt x="0" y="822960"/>
                      </a:lnTo>
                      <a:lnTo>
                        <a:pt x="0" y="0"/>
                      </a:lnTo>
                      <a:close/>
                    </a:path>
                  </a:pathLst>
                </a:custGeom>
                <a:ln w="12700">
                  <a:solidFill>
                    <a:srgbClr val="151515"/>
                  </a:solidFill>
                </a:ln>
              </p:spPr>
              <p:txBody>
                <a:bodyPr wrap="square" lIns="0" tIns="0" rIns="0" bIns="0" rtlCol="0"/>
                <a:lstStyle/>
                <a:p>
                  <a:endParaRPr sz="1320"/>
                </a:p>
              </p:txBody>
            </p:sp>
            <p:sp>
              <p:nvSpPr>
                <p:cNvPr id="67" name="object 42"/>
                <p:cNvSpPr txBox="1"/>
                <p:nvPr/>
              </p:nvSpPr>
              <p:spPr>
                <a:xfrm>
                  <a:off x="1470026" y="3737827"/>
                  <a:ext cx="1052830" cy="239371"/>
                </a:xfrm>
                <a:prstGeom prst="rect">
                  <a:avLst/>
                </a:prstGeom>
              </p:spPr>
              <p:txBody>
                <a:bodyPr vert="horz" wrap="square" lIns="0" tIns="0" rIns="0" bIns="0" rtlCol="0">
                  <a:spAutoFit/>
                </a:bodyPr>
                <a:lstStyle/>
                <a:p>
                  <a:pPr marL="13970"/>
                  <a:r>
                    <a:rPr sz="1320" spc="-17" dirty="0">
                      <a:latin typeface="Verdana"/>
                      <a:cs typeface="Verdana"/>
                    </a:rPr>
                    <a:t>Si</a:t>
                  </a:r>
                  <a:r>
                    <a:rPr sz="1320" spc="-11" dirty="0">
                      <a:latin typeface="Verdana"/>
                      <a:cs typeface="Verdana"/>
                    </a:rPr>
                    <a:t>tuati</a:t>
                  </a:r>
                  <a:r>
                    <a:rPr sz="1320" spc="-17" dirty="0">
                      <a:latin typeface="Verdana"/>
                      <a:cs typeface="Verdana"/>
                    </a:rPr>
                    <a:t>on</a:t>
                  </a:r>
                  <a:endParaRPr sz="1320" dirty="0">
                    <a:latin typeface="Verdana"/>
                    <a:cs typeface="Verdana"/>
                  </a:endParaRPr>
                </a:p>
              </p:txBody>
            </p:sp>
          </p:grpSp>
        </p:grpSp>
        <p:sp>
          <p:nvSpPr>
            <p:cNvPr id="48" name="object 37"/>
            <p:cNvSpPr txBox="1"/>
            <p:nvPr/>
          </p:nvSpPr>
          <p:spPr>
            <a:xfrm>
              <a:off x="5958410" y="3440836"/>
              <a:ext cx="371776" cy="796441"/>
            </a:xfrm>
            <a:prstGeom prst="rect">
              <a:avLst/>
            </a:prstGeom>
          </p:spPr>
          <p:txBody>
            <a:bodyPr vert="horz" wrap="square" lIns="0" tIns="0" rIns="0" bIns="0" rtlCol="0">
              <a:spAutoFit/>
            </a:bodyPr>
            <a:lstStyle/>
            <a:p>
              <a:pPr marL="13970">
                <a:lnSpc>
                  <a:spcPts val="6303"/>
                </a:lnSpc>
              </a:pPr>
              <a:r>
                <a:rPr sz="3960" b="1" dirty="0">
                  <a:solidFill>
                    <a:srgbClr val="9A1A0F"/>
                  </a:solidFill>
                  <a:latin typeface="Verdana"/>
                  <a:cs typeface="Verdana"/>
                </a:rPr>
                <a:t>S</a:t>
              </a:r>
              <a:endParaRPr sz="3960" dirty="0">
                <a:latin typeface="Verdana"/>
                <a:cs typeface="Verdana"/>
              </a:endParaRPr>
            </a:p>
          </p:txBody>
        </p:sp>
        <p:sp>
          <p:nvSpPr>
            <p:cNvPr id="61" name="object 38"/>
            <p:cNvSpPr txBox="1"/>
            <p:nvPr/>
          </p:nvSpPr>
          <p:spPr>
            <a:xfrm>
              <a:off x="6309120" y="3904449"/>
              <a:ext cx="196429" cy="266997"/>
            </a:xfrm>
            <a:prstGeom prst="rect">
              <a:avLst/>
            </a:prstGeom>
          </p:spPr>
          <p:txBody>
            <a:bodyPr vert="horz" wrap="square" lIns="0" tIns="0" rIns="0" bIns="0" rtlCol="0">
              <a:spAutoFit/>
            </a:bodyPr>
            <a:lstStyle/>
            <a:p>
              <a:pPr marL="13970"/>
              <a:r>
                <a:rPr lang="en-US" sz="1760" b="1" spc="-22" dirty="0">
                  <a:solidFill>
                    <a:srgbClr val="9A1A0F"/>
                  </a:solidFill>
                  <a:latin typeface="Verdana"/>
                  <a:cs typeface="Verdana"/>
                </a:rPr>
                <a:t>2</a:t>
              </a:r>
              <a:endParaRPr sz="1760" dirty="0">
                <a:latin typeface="Verdana"/>
                <a:cs typeface="Verdana"/>
              </a:endParaRPr>
            </a:p>
          </p:txBody>
        </p:sp>
      </p:grpSp>
      <p:graphicFrame>
        <p:nvGraphicFramePr>
          <p:cNvPr id="68" name="object 3"/>
          <p:cNvGraphicFramePr>
            <a:graphicFrameLocks noGrp="1"/>
          </p:cNvGraphicFramePr>
          <p:nvPr/>
        </p:nvGraphicFramePr>
        <p:xfrm>
          <a:off x="292884" y="2234694"/>
          <a:ext cx="2773587" cy="1937797"/>
        </p:xfrm>
        <a:graphic>
          <a:graphicData uri="http://schemas.openxmlformats.org/drawingml/2006/table">
            <a:tbl>
              <a:tblPr firstRow="1" bandRow="1">
                <a:tableStyleId>{2D5ABB26-0587-4C30-8999-92F81FD0307C}</a:tableStyleId>
              </a:tblPr>
              <a:tblGrid>
                <a:gridCol w="2773587">
                  <a:extLst>
                    <a:ext uri="{9D8B030D-6E8A-4147-A177-3AD203B41FA5}">
                      <a16:colId xmlns:a16="http://schemas.microsoft.com/office/drawing/2014/main" val="20000"/>
                    </a:ext>
                  </a:extLst>
                </a:gridCol>
              </a:tblGrid>
              <a:tr h="552704">
                <a:tc>
                  <a:txBody>
                    <a:bodyPr/>
                    <a:lstStyle/>
                    <a:p>
                      <a:pPr marL="86995">
                        <a:lnSpc>
                          <a:spcPct val="100000"/>
                        </a:lnSpc>
                      </a:pPr>
                      <a:r>
                        <a:rPr lang="en-US" sz="1800" b="1" i="1" dirty="0">
                          <a:solidFill>
                            <a:srgbClr val="FFFFFF"/>
                          </a:solidFill>
                          <a:latin typeface="Verdana"/>
                          <a:cs typeface="Verdana"/>
                        </a:rPr>
                        <a:t>Needs Statement </a:t>
                      </a:r>
                      <a:r>
                        <a:rPr sz="1800" b="1" i="1" dirty="0">
                          <a:solidFill>
                            <a:srgbClr val="FFFFFF"/>
                          </a:solidFill>
                          <a:latin typeface="Verdana"/>
                          <a:cs typeface="Verdana"/>
                        </a:rPr>
                        <a:t>Component</a:t>
                      </a:r>
                      <a:r>
                        <a:rPr lang="en-US" sz="1800" b="1" i="1" dirty="0">
                          <a:solidFill>
                            <a:srgbClr val="FFFFFF"/>
                          </a:solidFill>
                          <a:latin typeface="Verdana"/>
                          <a:cs typeface="Verdana"/>
                        </a:rPr>
                        <a:t>s</a:t>
                      </a:r>
                      <a:endParaRPr sz="1800" dirty="0">
                        <a:latin typeface="Verdana"/>
                        <a:cs typeface="Verdana"/>
                      </a:endParaRPr>
                    </a:p>
                  </a:txBody>
                  <a:tcPr marL="0" marR="0" marT="0" marB="0">
                    <a:lnL w="28575">
                      <a:solidFill>
                        <a:srgbClr val="151515"/>
                      </a:solidFill>
                      <a:prstDash val="solid"/>
                    </a:lnL>
                    <a:lnR w="12700">
                      <a:solidFill>
                        <a:srgbClr val="151515"/>
                      </a:solidFill>
                      <a:prstDash val="solid"/>
                    </a:lnR>
                    <a:lnT w="28575">
                      <a:solidFill>
                        <a:srgbClr val="151515"/>
                      </a:solidFill>
                      <a:prstDash val="solid"/>
                    </a:lnT>
                    <a:lnB w="12700">
                      <a:solidFill>
                        <a:srgbClr val="151515"/>
                      </a:solidFill>
                      <a:prstDash val="solid"/>
                    </a:lnB>
                    <a:solidFill>
                      <a:srgbClr val="00669C"/>
                    </a:solidFill>
                  </a:tcPr>
                </a:tc>
                <a:extLst>
                  <a:ext uri="{0D108BD9-81ED-4DB2-BD59-A6C34878D82A}">
                    <a16:rowId xmlns:a16="http://schemas.microsoft.com/office/drawing/2014/main" val="10000"/>
                  </a:ext>
                </a:extLst>
              </a:tr>
              <a:tr h="321043">
                <a:tc>
                  <a:txBody>
                    <a:bodyPr/>
                    <a:lstStyle/>
                    <a:p>
                      <a:pPr marL="86995">
                        <a:lnSpc>
                          <a:spcPct val="100000"/>
                        </a:lnSpc>
                      </a:pPr>
                      <a:r>
                        <a:rPr sz="1500" b="1" dirty="0">
                          <a:solidFill>
                            <a:srgbClr val="151515"/>
                          </a:solidFill>
                          <a:latin typeface="Verdana"/>
                          <a:cs typeface="Verdana"/>
                        </a:rPr>
                        <a:t>1.</a:t>
                      </a:r>
                      <a:r>
                        <a:rPr sz="1500" b="1" spc="-5" dirty="0">
                          <a:solidFill>
                            <a:srgbClr val="151515"/>
                          </a:solidFill>
                          <a:latin typeface="Verdana"/>
                          <a:cs typeface="Verdana"/>
                        </a:rPr>
                        <a:t> </a:t>
                      </a:r>
                      <a:r>
                        <a:rPr sz="1500" b="1" dirty="0">
                          <a:solidFill>
                            <a:srgbClr val="151515"/>
                          </a:solidFill>
                          <a:latin typeface="Verdana"/>
                          <a:cs typeface="Verdana"/>
                        </a:rPr>
                        <a:t>Story</a:t>
                      </a:r>
                      <a:r>
                        <a:rPr lang="en-US" sz="1500" b="1" dirty="0">
                          <a:solidFill>
                            <a:srgbClr val="151515"/>
                          </a:solidFill>
                          <a:latin typeface="Verdana"/>
                          <a:cs typeface="Verdana"/>
                        </a:rPr>
                        <a:t> (Problem)</a:t>
                      </a:r>
                      <a:r>
                        <a:rPr sz="1500" b="1" spc="-5"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1"/>
                  </a:ext>
                </a:extLst>
              </a:tr>
              <a:tr h="534353">
                <a:tc>
                  <a:txBody>
                    <a:bodyPr/>
                    <a:lstStyle/>
                    <a:p>
                      <a:pPr marL="86995" marR="628015">
                        <a:lnSpc>
                          <a:spcPct val="101200"/>
                        </a:lnSpc>
                      </a:pPr>
                      <a:r>
                        <a:rPr sz="1500" b="1" dirty="0">
                          <a:solidFill>
                            <a:srgbClr val="151515"/>
                          </a:solidFill>
                          <a:latin typeface="Verdana"/>
                          <a:cs typeface="Verdana"/>
                        </a:rPr>
                        <a:t>2.</a:t>
                      </a:r>
                      <a:r>
                        <a:rPr sz="1500" b="1" spc="-5" dirty="0">
                          <a:solidFill>
                            <a:srgbClr val="151515"/>
                          </a:solidFill>
                          <a:latin typeface="Verdana"/>
                          <a:cs typeface="Verdana"/>
                        </a:rPr>
                        <a:t> </a:t>
                      </a:r>
                      <a:r>
                        <a:rPr sz="1500" b="1" dirty="0">
                          <a:solidFill>
                            <a:srgbClr val="151515"/>
                          </a:solidFill>
                          <a:latin typeface="Verdana"/>
                          <a:cs typeface="Verdana"/>
                        </a:rPr>
                        <a:t>Plan</a:t>
                      </a:r>
                      <a:r>
                        <a:rPr sz="1500" b="1" spc="-5" dirty="0">
                          <a:solidFill>
                            <a:srgbClr val="151515"/>
                          </a:solidFill>
                          <a:latin typeface="Verdana"/>
                          <a:cs typeface="Verdana"/>
                        </a:rPr>
                        <a:t> </a:t>
                      </a:r>
                      <a:r>
                        <a:rPr sz="1500" b="1" dirty="0">
                          <a:solidFill>
                            <a:srgbClr val="151515"/>
                          </a:solidFill>
                          <a:latin typeface="Verdana"/>
                          <a:cs typeface="Verdana"/>
                        </a:rPr>
                        <a:t>for s</a:t>
                      </a:r>
                      <a:r>
                        <a:rPr sz="1500" b="1" spc="-5" dirty="0">
                          <a:solidFill>
                            <a:srgbClr val="151515"/>
                          </a:solidFill>
                          <a:latin typeface="Verdana"/>
                          <a:cs typeface="Verdana"/>
                        </a:rPr>
                        <a:t>ol</a:t>
                      </a:r>
                      <a:r>
                        <a:rPr sz="1500" b="1" dirty="0">
                          <a:solidFill>
                            <a:srgbClr val="151515"/>
                          </a:solidFill>
                          <a:latin typeface="Verdana"/>
                          <a:cs typeface="Verdana"/>
                        </a:rPr>
                        <a:t>v</a:t>
                      </a:r>
                      <a:r>
                        <a:rPr sz="1500" b="1" spc="-5" dirty="0">
                          <a:solidFill>
                            <a:srgbClr val="151515"/>
                          </a:solidFill>
                          <a:latin typeface="Verdana"/>
                          <a:cs typeface="Verdana"/>
                        </a:rPr>
                        <a:t>in</a:t>
                      </a:r>
                      <a:r>
                        <a:rPr sz="1500" b="1" dirty="0">
                          <a:solidFill>
                            <a:srgbClr val="151515"/>
                          </a:solidFill>
                          <a:latin typeface="Verdana"/>
                          <a:cs typeface="Verdana"/>
                        </a:rPr>
                        <a:t>g</a:t>
                      </a:r>
                      <a:r>
                        <a:rPr lang="en-US" sz="1500" b="1" dirty="0">
                          <a:solidFill>
                            <a:srgbClr val="151515"/>
                          </a:solidFill>
                          <a:latin typeface="Verdana"/>
                          <a:cs typeface="Verdana"/>
                        </a:rPr>
                        <a:t> (Problem)</a:t>
                      </a:r>
                      <a:r>
                        <a:rPr lang="en-US" sz="1500" b="1" spc="-5" dirty="0">
                          <a:solidFill>
                            <a:srgbClr val="151515"/>
                          </a:solidFill>
                          <a:latin typeface="Verdana"/>
                          <a:cs typeface="Verdana"/>
                        </a:rPr>
                        <a:t>/</a:t>
                      </a:r>
                      <a:r>
                        <a:rPr sz="1500" b="1" dirty="0">
                          <a:solidFill>
                            <a:srgbClr val="151515"/>
                          </a:solidFill>
                          <a:latin typeface="Verdana"/>
                          <a:cs typeface="Verdana"/>
                        </a:rPr>
                        <a:t>S</a:t>
                      </a:r>
                      <a:r>
                        <a:rPr sz="1500" b="1" baseline="-15432" dirty="0">
                          <a:solidFill>
                            <a:srgbClr val="151515"/>
                          </a:solidFill>
                          <a:latin typeface="Verdana"/>
                          <a:cs typeface="Verdana"/>
                        </a:rPr>
                        <a:t>1</a:t>
                      </a:r>
                      <a:endParaRPr sz="1500" baseline="-15432"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lnB w="12700">
                      <a:solidFill>
                        <a:srgbClr val="151515"/>
                      </a:solidFill>
                      <a:prstDash val="solid"/>
                    </a:lnB>
                    <a:solidFill>
                      <a:srgbClr val="CBCBCB"/>
                    </a:solidFill>
                  </a:tcPr>
                </a:tc>
                <a:extLst>
                  <a:ext uri="{0D108BD9-81ED-4DB2-BD59-A6C34878D82A}">
                    <a16:rowId xmlns:a16="http://schemas.microsoft.com/office/drawing/2014/main" val="10002"/>
                  </a:ext>
                </a:extLst>
              </a:tr>
              <a:tr h="529697">
                <a:tc>
                  <a:txBody>
                    <a:bodyPr/>
                    <a:lstStyle/>
                    <a:p>
                      <a:pPr marL="86995" marR="252095">
                        <a:lnSpc>
                          <a:spcPct val="101200"/>
                        </a:lnSpc>
                      </a:pPr>
                      <a:r>
                        <a:rPr sz="1500" b="1" dirty="0">
                          <a:solidFill>
                            <a:srgbClr val="151515"/>
                          </a:solidFill>
                          <a:latin typeface="Verdana"/>
                          <a:cs typeface="Verdana"/>
                        </a:rPr>
                        <a:t>3.</a:t>
                      </a:r>
                      <a:r>
                        <a:rPr sz="1500" b="1" spc="-5" dirty="0">
                          <a:solidFill>
                            <a:srgbClr val="151515"/>
                          </a:solidFill>
                          <a:latin typeface="Verdana"/>
                          <a:cs typeface="Verdana"/>
                        </a:rPr>
                        <a:t> </a:t>
                      </a:r>
                      <a:r>
                        <a:rPr sz="1500" b="1" dirty="0">
                          <a:solidFill>
                            <a:srgbClr val="151515"/>
                          </a:solidFill>
                          <a:latin typeface="Verdana"/>
                          <a:cs typeface="Verdana"/>
                        </a:rPr>
                        <a:t>Request </a:t>
                      </a:r>
                      <a:r>
                        <a:rPr sz="1500" b="1" spc="-5" dirty="0">
                          <a:solidFill>
                            <a:srgbClr val="151515"/>
                          </a:solidFill>
                          <a:latin typeface="Verdana"/>
                          <a:cs typeface="Verdana"/>
                        </a:rPr>
                        <a:t>fo</a:t>
                      </a:r>
                      <a:r>
                        <a:rPr sz="1500" b="1" dirty="0">
                          <a:solidFill>
                            <a:srgbClr val="151515"/>
                          </a:solidFill>
                          <a:latin typeface="Verdana"/>
                          <a:cs typeface="Verdana"/>
                        </a:rPr>
                        <a:t>r supp</a:t>
                      </a:r>
                      <a:r>
                        <a:rPr sz="1500" b="1" spc="-5" dirty="0">
                          <a:solidFill>
                            <a:srgbClr val="151515"/>
                          </a:solidFill>
                          <a:latin typeface="Verdana"/>
                          <a:cs typeface="Verdana"/>
                        </a:rPr>
                        <a:t>o</a:t>
                      </a:r>
                      <a:r>
                        <a:rPr sz="1500" b="1" dirty="0">
                          <a:solidFill>
                            <a:srgbClr val="151515"/>
                          </a:solidFill>
                          <a:latin typeface="Verdana"/>
                          <a:cs typeface="Verdana"/>
                        </a:rPr>
                        <a:t>rt</a:t>
                      </a:r>
                      <a:endParaRPr sz="1500" dirty="0">
                        <a:latin typeface="Verdana"/>
                        <a:cs typeface="Verdana"/>
                      </a:endParaRPr>
                    </a:p>
                  </a:txBody>
                  <a:tcPr marL="0" marR="0" marT="0" marB="0">
                    <a:lnL w="28575">
                      <a:solidFill>
                        <a:srgbClr val="151515"/>
                      </a:solidFill>
                      <a:prstDash val="solid"/>
                    </a:lnL>
                    <a:lnR w="12700">
                      <a:solidFill>
                        <a:srgbClr val="151515"/>
                      </a:solidFill>
                      <a:prstDash val="solid"/>
                    </a:lnR>
                    <a:lnT w="12700">
                      <a:solidFill>
                        <a:srgbClr val="151515"/>
                      </a:solidFill>
                      <a:prstDash val="solid"/>
                    </a:lnT>
                    <a:solidFill>
                      <a:srgbClr val="CBCBCB"/>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3409933" y="4294791"/>
            <a:ext cx="6382068" cy="430887"/>
          </a:xfrm>
          <a:prstGeom prst="rect">
            <a:avLst/>
          </a:prstGeom>
          <a:noFill/>
        </p:spPr>
        <p:txBody>
          <a:bodyPr wrap="none" rtlCol="0">
            <a:spAutoFit/>
          </a:bodyPr>
          <a:lstStyle/>
          <a:p>
            <a:r>
              <a:rPr lang="en-US" sz="2200" b="1" i="1" dirty="0"/>
              <a:t>The 6 Generic Proposal “Slots” (tied to baseline logic)</a:t>
            </a:r>
          </a:p>
        </p:txBody>
      </p:sp>
      <p:sp>
        <p:nvSpPr>
          <p:cNvPr id="9" name="Bent Arrow 8"/>
          <p:cNvSpPr/>
          <p:nvPr/>
        </p:nvSpPr>
        <p:spPr>
          <a:xfrm flipV="1">
            <a:off x="1013991" y="4335578"/>
            <a:ext cx="1831983" cy="187471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solidFill>
                <a:schemeClr val="tx1"/>
              </a:solidFill>
            </a:endParaRPr>
          </a:p>
        </p:txBody>
      </p:sp>
    </p:spTree>
    <p:extLst>
      <p:ext uri="{BB962C8B-B14F-4D97-AF65-F5344CB8AC3E}">
        <p14:creationId xmlns:p14="http://schemas.microsoft.com/office/powerpoint/2010/main" val="2137961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313" y="114302"/>
            <a:ext cx="8675370" cy="1458119"/>
          </a:xfrm>
        </p:spPr>
        <p:txBody>
          <a:bodyPr/>
          <a:lstStyle/>
          <a:p>
            <a:r>
              <a:rPr lang="en-US" dirty="0"/>
              <a:t>Agenda</a:t>
            </a:r>
          </a:p>
        </p:txBody>
      </p:sp>
      <p:sp>
        <p:nvSpPr>
          <p:cNvPr id="4" name="Content Placeholder 3"/>
          <p:cNvSpPr>
            <a:spLocks noGrp="1"/>
          </p:cNvSpPr>
          <p:nvPr>
            <p:ph idx="1"/>
          </p:nvPr>
        </p:nvSpPr>
        <p:spPr>
          <a:xfrm>
            <a:off x="608313" y="1379433"/>
            <a:ext cx="8675370" cy="5824432"/>
          </a:xfrm>
        </p:spPr>
        <p:txBody>
          <a:bodyPr>
            <a:noAutofit/>
          </a:bodyPr>
          <a:lstStyle/>
          <a:p>
            <a:pPr marL="0" indent="0">
              <a:buNone/>
            </a:pPr>
            <a:r>
              <a:rPr lang="en-US" sz="2000" b="1" dirty="0"/>
              <a:t>Day 1, December 19th</a:t>
            </a:r>
          </a:p>
          <a:p>
            <a:pPr fontAlgn="ctr"/>
            <a:r>
              <a:rPr lang="en-US" sz="2000" dirty="0"/>
              <a:t>Introduction/ Research Funding Environment (Conrad)</a:t>
            </a:r>
          </a:p>
          <a:p>
            <a:pPr fontAlgn="ctr"/>
            <a:r>
              <a:rPr lang="en-US" sz="2000" dirty="0"/>
              <a:t>Finding Funding/IDR (Kristen) </a:t>
            </a:r>
          </a:p>
          <a:p>
            <a:pPr fontAlgn="ctr"/>
            <a:r>
              <a:rPr lang="en-US" sz="2000" dirty="0"/>
              <a:t>Creating a Fundable Idea and  SWOT (</a:t>
            </a:r>
            <a:r>
              <a:rPr lang="en-US" sz="2000" dirty="0" err="1"/>
              <a:t>Jaynie</a:t>
            </a:r>
            <a:r>
              <a:rPr lang="en-US" sz="2000" dirty="0"/>
              <a:t>) </a:t>
            </a:r>
          </a:p>
          <a:p>
            <a:pPr fontAlgn="ctr"/>
            <a:r>
              <a:rPr lang="en-US" sz="2000" dirty="0"/>
              <a:t>Prewriting (Conrad)</a:t>
            </a:r>
          </a:p>
          <a:p>
            <a:pPr fontAlgn="ctr"/>
            <a:r>
              <a:rPr lang="en-US" sz="2000" dirty="0"/>
              <a:t>Break 10:30 (10 min)</a:t>
            </a:r>
          </a:p>
          <a:p>
            <a:pPr fontAlgn="ctr"/>
            <a:r>
              <a:rPr lang="en-US" sz="2000" dirty="0"/>
              <a:t>Describing Needs Statement/Writing a Persuasive Needs Statement ( (Kristen)</a:t>
            </a:r>
          </a:p>
          <a:p>
            <a:pPr fontAlgn="ctr"/>
            <a:r>
              <a:rPr lang="en-US" sz="2000" dirty="0"/>
              <a:t>Proposal Elements (Conrad)</a:t>
            </a:r>
          </a:p>
          <a:p>
            <a:pPr fontAlgn="ctr"/>
            <a:r>
              <a:rPr lang="en-US" sz="2000" dirty="0"/>
              <a:t>11:45-12:15 Lunch</a:t>
            </a:r>
          </a:p>
          <a:p>
            <a:pPr fontAlgn="ctr"/>
            <a:r>
              <a:rPr lang="en-US" sz="2000" dirty="0"/>
              <a:t>Titles and Abstracts (</a:t>
            </a:r>
            <a:r>
              <a:rPr lang="en-US" sz="2000" dirty="0" err="1"/>
              <a:t>Jaynie</a:t>
            </a:r>
            <a:r>
              <a:rPr lang="en-US" sz="2000" dirty="0"/>
              <a:t>)</a:t>
            </a:r>
          </a:p>
          <a:p>
            <a:pPr fontAlgn="ctr"/>
            <a:r>
              <a:rPr lang="en-US" sz="2000" dirty="0"/>
              <a:t>1:00 Faculty Panel and Q&amp;A </a:t>
            </a:r>
          </a:p>
          <a:p>
            <a:pPr fontAlgn="ctr"/>
            <a:r>
              <a:rPr lang="en-US" sz="2000" dirty="0"/>
              <a:t>Wrap up (Conrad)</a:t>
            </a:r>
          </a:p>
          <a:p>
            <a:pPr fontAlgn="ctr"/>
            <a:endParaRPr lang="en-US" sz="1980" dirty="0"/>
          </a:p>
          <a:p>
            <a:pPr marL="0" indent="0">
              <a:buNone/>
            </a:pPr>
            <a:r>
              <a:rPr lang="en-US" sz="3960" dirty="0"/>
              <a:t> </a:t>
            </a:r>
          </a:p>
        </p:txBody>
      </p:sp>
      <p:sp>
        <p:nvSpPr>
          <p:cNvPr id="5" name="Slide Number Placeholder 4"/>
          <p:cNvSpPr>
            <a:spLocks noGrp="1"/>
          </p:cNvSpPr>
          <p:nvPr>
            <p:ph type="sldNum" sz="quarter" idx="12"/>
          </p:nvPr>
        </p:nvSpPr>
        <p:spPr/>
        <p:txBody>
          <a:bodyPr/>
          <a:lstStyle/>
          <a:p>
            <a:fld id="{BC8FB650-4324-4877-BB95-5089C932EEA7}" type="slidenum">
              <a:rPr lang="en-US" smtClean="0"/>
              <a:t>4</a:t>
            </a:fld>
            <a:endParaRPr lang="en-US"/>
          </a:p>
        </p:txBody>
      </p:sp>
    </p:spTree>
    <p:extLst>
      <p:ext uri="{BB962C8B-B14F-4D97-AF65-F5344CB8AC3E}">
        <p14:creationId xmlns:p14="http://schemas.microsoft.com/office/powerpoint/2010/main" val="9491482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290" y="774873"/>
            <a:ext cx="9541510" cy="1458119"/>
          </a:xfrm>
        </p:spPr>
        <p:txBody>
          <a:bodyPr>
            <a:noAutofit/>
          </a:bodyPr>
          <a:lstStyle/>
          <a:p>
            <a:r>
              <a:rPr lang="en-US" sz="3960" dirty="0"/>
              <a:t>The Six Generic Proposal Slots Answer the Funder’s Major Question</a:t>
            </a:r>
            <a:br>
              <a:rPr lang="en-US" sz="3960" dirty="0"/>
            </a:br>
            <a:endParaRPr lang="en-US" sz="3960" dirty="0"/>
          </a:p>
        </p:txBody>
      </p:sp>
      <p:sp>
        <p:nvSpPr>
          <p:cNvPr id="77" name="Slide Number Placeholder 76"/>
          <p:cNvSpPr>
            <a:spLocks noGrp="1"/>
          </p:cNvSpPr>
          <p:nvPr>
            <p:ph type="sldNum" sz="quarter" idx="12"/>
          </p:nvPr>
        </p:nvSpPr>
        <p:spPr/>
        <p:txBody>
          <a:bodyPr/>
          <a:lstStyle/>
          <a:p>
            <a:fld id="{BC8FB650-4324-4877-BB95-5089C932EEA7}" type="slidenum">
              <a:rPr lang="en-US" smtClean="0"/>
              <a:t>40</a:t>
            </a:fld>
            <a:endParaRPr lang="en-US"/>
          </a:p>
        </p:txBody>
      </p:sp>
      <p:grpSp>
        <p:nvGrpSpPr>
          <p:cNvPr id="76" name="Group 75"/>
          <p:cNvGrpSpPr/>
          <p:nvPr/>
        </p:nvGrpSpPr>
        <p:grpSpPr>
          <a:xfrm>
            <a:off x="536575" y="1918759"/>
            <a:ext cx="9331960" cy="5350977"/>
            <a:chOff x="330200" y="1897591"/>
            <a:chExt cx="8483600" cy="4864524"/>
          </a:xfrm>
        </p:grpSpPr>
        <p:sp>
          <p:nvSpPr>
            <p:cNvPr id="4" name="Rectangle 71"/>
            <p:cNvSpPr>
              <a:spLocks noChangeArrowheads="1"/>
            </p:cNvSpPr>
            <p:nvPr/>
          </p:nvSpPr>
          <p:spPr bwMode="auto">
            <a:xfrm>
              <a:off x="895132" y="1897591"/>
              <a:ext cx="4801701" cy="1408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02762" tIns="501016" rIns="583064" bIns="261855" numCol="1" anchor="ctr" anchorCtr="0" compatLnSpc="1">
              <a:prstTxWarp prst="textNoShape">
                <a:avLst/>
              </a:prstTxWarp>
              <a:spAutoFit/>
            </a:bodyPr>
            <a:lstStyle/>
            <a:p>
              <a:pPr defTabSz="1005840" eaLnBrk="0" fontAlgn="base" hangingPunct="0">
                <a:spcBef>
                  <a:spcPct val="0"/>
                </a:spcBef>
                <a:spcAft>
                  <a:spcPct val="0"/>
                </a:spcAft>
              </a:pPr>
              <a:r>
                <a:rPr lang="en-US" altLang="en-US" sz="3080" i="1" dirty="0">
                  <a:solidFill>
                    <a:srgbClr val="99190F"/>
                  </a:solidFill>
                  <a:latin typeface="Arial" panose="020B0604020202020204" pitchFamily="34" charset="0"/>
                  <a:ea typeface="Verdana" panose="020B0604030504040204" pitchFamily="34" charset="0"/>
                  <a:cs typeface="Verdana" panose="020B0604030504040204" pitchFamily="34" charset="0"/>
                </a:rPr>
                <a:t>Q</a:t>
              </a:r>
              <a:r>
                <a:rPr lang="en-US" altLang="en-US" sz="1980" i="1" dirty="0">
                  <a:solidFill>
                    <a:srgbClr val="100B42"/>
                  </a:solidFill>
                  <a:latin typeface="Arial" panose="020B0604020202020204" pitchFamily="34" charset="0"/>
                  <a:ea typeface="Verdana" panose="020B0604030504040204" pitchFamily="34" charset="0"/>
                  <a:cs typeface="Verdana" panose="020B0604030504040204" pitchFamily="34" charset="0"/>
                </a:rPr>
                <a:t>: Is your project worthy of funding?</a:t>
              </a:r>
              <a:endParaRPr lang="en-US" altLang="en-US" sz="660" dirty="0">
                <a:latin typeface="Arial" panose="020B0604020202020204" pitchFamily="34" charset="0"/>
              </a:endParaRPr>
            </a:p>
            <a:p>
              <a:pPr defTabSz="1005840" eaLnBrk="0" fontAlgn="base" hangingPunct="0">
                <a:spcBef>
                  <a:spcPct val="0"/>
                </a:spcBef>
                <a:spcAft>
                  <a:spcPct val="0"/>
                </a:spcAft>
              </a:pPr>
              <a:endParaRPr lang="en-US" altLang="en-US" sz="1980" dirty="0">
                <a:latin typeface="Arial" panose="020B0604020202020204" pitchFamily="34" charset="0"/>
              </a:endParaRPr>
            </a:p>
          </p:txBody>
        </p:sp>
        <p:grpSp>
          <p:nvGrpSpPr>
            <p:cNvPr id="5" name="Group 4"/>
            <p:cNvGrpSpPr/>
            <p:nvPr/>
          </p:nvGrpSpPr>
          <p:grpSpPr>
            <a:xfrm>
              <a:off x="330200" y="2752725"/>
              <a:ext cx="8483600" cy="4009390"/>
              <a:chOff x="0" y="0"/>
              <a:chExt cx="8483600" cy="4009448"/>
            </a:xfrm>
          </p:grpSpPr>
          <p:sp>
            <p:nvSpPr>
              <p:cNvPr id="6" name="Rectangle 5"/>
              <p:cNvSpPr/>
              <p:nvPr/>
            </p:nvSpPr>
            <p:spPr>
              <a:xfrm>
                <a:off x="1047750" y="1380039"/>
                <a:ext cx="372262" cy="574632"/>
              </a:xfrm>
              <a:prstGeom prst="rect">
                <a:avLst/>
              </a:prstGeom>
              <a:ln>
                <a:noFill/>
              </a:ln>
            </p:spPr>
            <p:txBody>
              <a:bodyPr vert="horz" lIns="0" tIns="0" rIns="0" bIns="0" rtlCol="0">
                <a:noAutofit/>
              </a:bodyPr>
              <a:lstStyle/>
              <a:p>
                <a:pPr>
                  <a:lnSpc>
                    <a:spcPct val="107000"/>
                  </a:lnSpc>
                  <a:spcAft>
                    <a:spcPts val="880"/>
                  </a:spcAft>
                </a:pPr>
                <a:r>
                  <a:rPr lang="en-US" sz="3080">
                    <a:solidFill>
                      <a:srgbClr val="99190F"/>
                    </a:solidFill>
                    <a:latin typeface="Verdana" panose="020B0604030504040204" pitchFamily="34" charset="0"/>
                    <a:ea typeface="Verdana" panose="020B0604030504040204" pitchFamily="34" charset="0"/>
                    <a:cs typeface="Verdana" panose="020B0604030504040204" pitchFamily="34" charset="0"/>
                  </a:rPr>
                  <a:t>Q</a:t>
                </a:r>
                <a:endParaRPr lang="en-US" sz="1210">
                  <a:solidFill>
                    <a:srgbClr val="000000"/>
                  </a:solidFill>
                  <a:latin typeface="Calibri" panose="020F0502020204030204" pitchFamily="34" charset="0"/>
                  <a:ea typeface="Calibri" panose="020F0502020204030204" pitchFamily="34" charset="0"/>
                </a:endParaRPr>
              </a:p>
            </p:txBody>
          </p:sp>
          <p:sp>
            <p:nvSpPr>
              <p:cNvPr id="7" name="Rectangle 6"/>
              <p:cNvSpPr/>
              <p:nvPr/>
            </p:nvSpPr>
            <p:spPr>
              <a:xfrm>
                <a:off x="1431454" y="1507675"/>
                <a:ext cx="9427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 Why?</a:t>
                </a:r>
                <a:endParaRPr lang="en-US" sz="1210">
                  <a:solidFill>
                    <a:srgbClr val="000000"/>
                  </a:solidFill>
                  <a:latin typeface="Calibri" panose="020F0502020204030204" pitchFamily="34" charset="0"/>
                  <a:ea typeface="Calibri" panose="020F0502020204030204" pitchFamily="34" charset="0"/>
                </a:endParaRPr>
              </a:p>
            </p:txBody>
          </p:sp>
          <p:sp>
            <p:nvSpPr>
              <p:cNvPr id="8" name="Rectangle 7"/>
              <p:cNvSpPr/>
              <p:nvPr/>
            </p:nvSpPr>
            <p:spPr>
              <a:xfrm>
                <a:off x="1327647" y="1507675"/>
                <a:ext cx="1380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a:t>
                </a:r>
                <a:endParaRPr lang="en-US" sz="1210">
                  <a:solidFill>
                    <a:srgbClr val="000000"/>
                  </a:solidFill>
                  <a:latin typeface="Calibri" panose="020F0502020204030204" pitchFamily="34" charset="0"/>
                  <a:ea typeface="Calibri" panose="020F0502020204030204" pitchFamily="34" charset="0"/>
                </a:endParaRPr>
              </a:p>
            </p:txBody>
          </p:sp>
          <p:sp>
            <p:nvSpPr>
              <p:cNvPr id="9" name="Shape 6682"/>
              <p:cNvSpPr/>
              <p:nvPr/>
            </p:nvSpPr>
            <p:spPr>
              <a:xfrm>
                <a:off x="876300" y="1259580"/>
                <a:ext cx="1893215" cy="1419225"/>
              </a:xfrm>
              <a:custGeom>
                <a:avLst/>
                <a:gdLst/>
                <a:ahLst/>
                <a:cxnLst/>
                <a:rect l="0" t="0" r="0" b="0"/>
                <a:pathLst>
                  <a:path w="1893215" h="1419225">
                    <a:moveTo>
                      <a:pt x="0" y="1419225"/>
                    </a:moveTo>
                    <a:lnTo>
                      <a:pt x="1893215" y="0"/>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0" name="Shape 6683"/>
              <p:cNvSpPr/>
              <p:nvPr/>
            </p:nvSpPr>
            <p:spPr>
              <a:xfrm>
                <a:off x="2247896" y="1259580"/>
                <a:ext cx="515430" cy="1419225"/>
              </a:xfrm>
              <a:custGeom>
                <a:avLst/>
                <a:gdLst/>
                <a:ahLst/>
                <a:cxnLst/>
                <a:rect l="0" t="0" r="0" b="0"/>
                <a:pathLst>
                  <a:path w="515430" h="1419225">
                    <a:moveTo>
                      <a:pt x="515430" y="0"/>
                    </a:moveTo>
                    <a:lnTo>
                      <a:pt x="0" y="1419225"/>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1" name="Shape 6684"/>
              <p:cNvSpPr/>
              <p:nvPr/>
            </p:nvSpPr>
            <p:spPr>
              <a:xfrm>
                <a:off x="2770188" y="1259580"/>
                <a:ext cx="873493" cy="1397026"/>
              </a:xfrm>
              <a:custGeom>
                <a:avLst/>
                <a:gdLst/>
                <a:ahLst/>
                <a:cxnLst/>
                <a:rect l="0" t="0" r="0" b="0"/>
                <a:pathLst>
                  <a:path w="873493" h="1397026">
                    <a:moveTo>
                      <a:pt x="0" y="0"/>
                    </a:moveTo>
                    <a:lnTo>
                      <a:pt x="873493" y="1397026"/>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2" name="Shape 6685"/>
              <p:cNvSpPr/>
              <p:nvPr/>
            </p:nvSpPr>
            <p:spPr>
              <a:xfrm>
                <a:off x="2770188" y="1259580"/>
                <a:ext cx="2232114" cy="1409713"/>
              </a:xfrm>
              <a:custGeom>
                <a:avLst/>
                <a:gdLst/>
                <a:ahLst/>
                <a:cxnLst/>
                <a:rect l="0" t="0" r="0" b="0"/>
                <a:pathLst>
                  <a:path w="2232114" h="1409713">
                    <a:moveTo>
                      <a:pt x="0" y="0"/>
                    </a:moveTo>
                    <a:lnTo>
                      <a:pt x="2232114" y="1409713"/>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3" name="Shape 6686"/>
              <p:cNvSpPr/>
              <p:nvPr/>
            </p:nvSpPr>
            <p:spPr>
              <a:xfrm>
                <a:off x="2770188" y="1259580"/>
                <a:ext cx="4975162" cy="1435087"/>
              </a:xfrm>
              <a:custGeom>
                <a:avLst/>
                <a:gdLst/>
                <a:ahLst/>
                <a:cxnLst/>
                <a:rect l="0" t="0" r="0" b="0"/>
                <a:pathLst>
                  <a:path w="4975162" h="1435087">
                    <a:moveTo>
                      <a:pt x="0" y="0"/>
                    </a:moveTo>
                    <a:lnTo>
                      <a:pt x="4975162" y="1435087"/>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sp>
            <p:nvSpPr>
              <p:cNvPr id="14" name="Shape 6687"/>
              <p:cNvSpPr/>
              <p:nvPr/>
            </p:nvSpPr>
            <p:spPr>
              <a:xfrm>
                <a:off x="2770188" y="1259580"/>
                <a:ext cx="3616313" cy="1447774"/>
              </a:xfrm>
              <a:custGeom>
                <a:avLst/>
                <a:gdLst/>
                <a:ahLst/>
                <a:cxnLst/>
                <a:rect l="0" t="0" r="0" b="0"/>
                <a:pathLst>
                  <a:path w="3616313" h="1447774">
                    <a:moveTo>
                      <a:pt x="0" y="0"/>
                    </a:moveTo>
                    <a:lnTo>
                      <a:pt x="3616313" y="1447774"/>
                    </a:lnTo>
                  </a:path>
                </a:pathLst>
              </a:custGeom>
              <a:ln w="12700" cap="rnd">
                <a:round/>
              </a:ln>
            </p:spPr>
            <p:style>
              <a:lnRef idx="1">
                <a:srgbClr val="99190F"/>
              </a:lnRef>
              <a:fillRef idx="0">
                <a:srgbClr val="000000">
                  <a:alpha val="0"/>
                </a:srgbClr>
              </a:fillRef>
              <a:effectRef idx="0">
                <a:scrgbClr r="0" g="0" b="0"/>
              </a:effectRef>
              <a:fontRef idx="none"/>
            </p:style>
            <p:txBody>
              <a:bodyPr/>
              <a:lstStyle/>
              <a:p>
                <a:endParaRPr lang="en-US" sz="2207"/>
              </a:p>
            </p:txBody>
          </p:sp>
          <p:pic>
            <p:nvPicPr>
              <p:cNvPr id="15" name="Picture 14"/>
              <p:cNvPicPr/>
              <p:nvPr/>
            </p:nvPicPr>
            <p:blipFill>
              <a:blip r:embed="rId2"/>
              <a:stretch>
                <a:fillRect/>
              </a:stretch>
            </p:blipFill>
            <p:spPr>
              <a:xfrm>
                <a:off x="6870700" y="2616003"/>
                <a:ext cx="1612900" cy="1393444"/>
              </a:xfrm>
              <a:prstGeom prst="rect">
                <a:avLst/>
              </a:prstGeom>
            </p:spPr>
          </p:pic>
          <p:sp>
            <p:nvSpPr>
              <p:cNvPr id="16" name="Shape 137598"/>
              <p:cNvSpPr/>
              <p:nvPr/>
            </p:nvSpPr>
            <p:spPr>
              <a:xfrm>
                <a:off x="69913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100B42"/>
              </a:fillRef>
              <a:effectRef idx="0">
                <a:scrgbClr r="0" g="0" b="0"/>
              </a:effectRef>
              <a:fontRef idx="none"/>
            </p:style>
            <p:txBody>
              <a:bodyPr/>
              <a:lstStyle/>
              <a:p>
                <a:endParaRPr lang="en-US" sz="2207"/>
              </a:p>
            </p:txBody>
          </p:sp>
          <p:sp>
            <p:nvSpPr>
              <p:cNvPr id="17" name="Shape 6691"/>
              <p:cNvSpPr/>
              <p:nvPr/>
            </p:nvSpPr>
            <p:spPr>
              <a:xfrm>
                <a:off x="69913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18" name="Rectangle 17"/>
              <p:cNvSpPr/>
              <p:nvPr/>
            </p:nvSpPr>
            <p:spPr>
              <a:xfrm>
                <a:off x="7181850" y="2752401"/>
                <a:ext cx="140818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There will </a:t>
                </a:r>
                <a:endParaRPr lang="en-US" sz="1210">
                  <a:solidFill>
                    <a:srgbClr val="000000"/>
                  </a:solidFill>
                  <a:latin typeface="Calibri" panose="020F0502020204030204" pitchFamily="34" charset="0"/>
                  <a:ea typeface="Calibri" panose="020F0502020204030204" pitchFamily="34" charset="0"/>
                </a:endParaRPr>
              </a:p>
            </p:txBody>
          </p:sp>
          <p:sp>
            <p:nvSpPr>
              <p:cNvPr id="19" name="Rectangle 18"/>
              <p:cNvSpPr/>
              <p:nvPr/>
            </p:nvSpPr>
            <p:spPr>
              <a:xfrm>
                <a:off x="7550049" y="2993600"/>
                <a:ext cx="32936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be</a:t>
                </a:r>
                <a:endParaRPr lang="en-US" sz="1210">
                  <a:solidFill>
                    <a:srgbClr val="000000"/>
                  </a:solidFill>
                  <a:latin typeface="Calibri" panose="020F0502020204030204" pitchFamily="34" charset="0"/>
                  <a:ea typeface="Calibri" panose="020F0502020204030204" pitchFamily="34" charset="0"/>
                </a:endParaRPr>
              </a:p>
            </p:txBody>
          </p:sp>
          <p:sp>
            <p:nvSpPr>
              <p:cNvPr id="20" name="Rectangle 19"/>
              <p:cNvSpPr/>
              <p:nvPr/>
            </p:nvSpPr>
            <p:spPr>
              <a:xfrm>
                <a:off x="7797750" y="30013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21" name="Rectangle 20"/>
              <p:cNvSpPr/>
              <p:nvPr/>
            </p:nvSpPr>
            <p:spPr>
              <a:xfrm>
                <a:off x="7105447" y="3234798"/>
                <a:ext cx="1617094"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Substantial </a:t>
                </a:r>
                <a:endParaRPr lang="en-US" sz="1210">
                  <a:solidFill>
                    <a:srgbClr val="000000"/>
                  </a:solidFill>
                  <a:latin typeface="Calibri" panose="020F0502020204030204" pitchFamily="34" charset="0"/>
                  <a:ea typeface="Calibri" panose="020F0502020204030204" pitchFamily="34" charset="0"/>
                </a:endParaRPr>
              </a:p>
            </p:txBody>
          </p:sp>
          <p:sp>
            <p:nvSpPr>
              <p:cNvPr id="22" name="Rectangle 21"/>
              <p:cNvSpPr/>
              <p:nvPr/>
            </p:nvSpPr>
            <p:spPr>
              <a:xfrm>
                <a:off x="7207047" y="3475996"/>
                <a:ext cx="1247204"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Benefits</a:t>
                </a:r>
                <a:endParaRPr lang="en-US" sz="1210">
                  <a:solidFill>
                    <a:srgbClr val="000000"/>
                  </a:solidFill>
                  <a:latin typeface="Calibri" panose="020F0502020204030204" pitchFamily="34" charset="0"/>
                  <a:ea typeface="Calibri" panose="020F0502020204030204" pitchFamily="34" charset="0"/>
                </a:endParaRPr>
              </a:p>
            </p:txBody>
          </p:sp>
          <p:pic>
            <p:nvPicPr>
              <p:cNvPr id="23" name="Picture 22"/>
              <p:cNvPicPr/>
              <p:nvPr/>
            </p:nvPicPr>
            <p:blipFill>
              <a:blip r:embed="rId2"/>
              <a:stretch>
                <a:fillRect/>
              </a:stretch>
            </p:blipFill>
            <p:spPr>
              <a:xfrm>
                <a:off x="4127500" y="2616003"/>
                <a:ext cx="1612900" cy="1393444"/>
              </a:xfrm>
              <a:prstGeom prst="rect">
                <a:avLst/>
              </a:prstGeom>
            </p:spPr>
          </p:pic>
          <p:sp>
            <p:nvSpPr>
              <p:cNvPr id="24" name="Shape 137599"/>
              <p:cNvSpPr/>
              <p:nvPr/>
            </p:nvSpPr>
            <p:spPr>
              <a:xfrm>
                <a:off x="42481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379DAD"/>
              </a:fillRef>
              <a:effectRef idx="0">
                <a:scrgbClr r="0" g="0" b="0"/>
              </a:effectRef>
              <a:fontRef idx="none"/>
            </p:style>
            <p:txBody>
              <a:bodyPr/>
              <a:lstStyle/>
              <a:p>
                <a:endParaRPr lang="en-US" sz="2207"/>
              </a:p>
            </p:txBody>
          </p:sp>
          <p:sp>
            <p:nvSpPr>
              <p:cNvPr id="25" name="Shape 6700"/>
              <p:cNvSpPr/>
              <p:nvPr/>
            </p:nvSpPr>
            <p:spPr>
              <a:xfrm>
                <a:off x="42481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26" name="Rectangle 25"/>
              <p:cNvSpPr/>
              <p:nvPr/>
            </p:nvSpPr>
            <p:spPr>
              <a:xfrm>
                <a:off x="4489450" y="2752401"/>
                <a:ext cx="119220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Have</a:t>
                </a:r>
                <a:endParaRPr lang="en-US" sz="1210">
                  <a:solidFill>
                    <a:srgbClr val="000000"/>
                  </a:solidFill>
                  <a:latin typeface="Calibri" panose="020F0502020204030204" pitchFamily="34" charset="0"/>
                  <a:ea typeface="Calibri" panose="020F0502020204030204" pitchFamily="34" charset="0"/>
                </a:endParaRPr>
              </a:p>
            </p:txBody>
          </p:sp>
          <p:sp>
            <p:nvSpPr>
              <p:cNvPr id="27" name="Rectangle 26"/>
              <p:cNvSpPr/>
              <p:nvPr/>
            </p:nvSpPr>
            <p:spPr>
              <a:xfrm>
                <a:off x="5385562" y="27601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28" name="Rectangle 27"/>
              <p:cNvSpPr/>
              <p:nvPr/>
            </p:nvSpPr>
            <p:spPr>
              <a:xfrm>
                <a:off x="4438650" y="2993600"/>
                <a:ext cx="139656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Right </a:t>
                </a:r>
                <a:endParaRPr lang="en-US" sz="1210">
                  <a:solidFill>
                    <a:srgbClr val="000000"/>
                  </a:solidFill>
                  <a:latin typeface="Calibri" panose="020F0502020204030204" pitchFamily="34" charset="0"/>
                  <a:ea typeface="Calibri" panose="020F0502020204030204" pitchFamily="34" charset="0"/>
                </a:endParaRPr>
              </a:p>
            </p:txBody>
          </p:sp>
          <p:sp>
            <p:nvSpPr>
              <p:cNvPr id="29" name="Rectangle 28"/>
              <p:cNvSpPr/>
              <p:nvPr/>
            </p:nvSpPr>
            <p:spPr>
              <a:xfrm>
                <a:off x="4514850" y="3234798"/>
                <a:ext cx="1123719"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Qualifi-</a:t>
                </a:r>
                <a:endParaRPr lang="en-US" sz="1210">
                  <a:solidFill>
                    <a:srgbClr val="000000"/>
                  </a:solidFill>
                  <a:latin typeface="Calibri" panose="020F0502020204030204" pitchFamily="34" charset="0"/>
                  <a:ea typeface="Calibri" panose="020F0502020204030204" pitchFamily="34" charset="0"/>
                </a:endParaRPr>
              </a:p>
            </p:txBody>
          </p:sp>
          <p:sp>
            <p:nvSpPr>
              <p:cNvPr id="30" name="Rectangle 29"/>
              <p:cNvSpPr/>
              <p:nvPr/>
            </p:nvSpPr>
            <p:spPr>
              <a:xfrm>
                <a:off x="4527449" y="3475996"/>
                <a:ext cx="1092986"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cations</a:t>
                </a:r>
                <a:endParaRPr lang="en-US" sz="1210">
                  <a:solidFill>
                    <a:srgbClr val="000000"/>
                  </a:solidFill>
                  <a:latin typeface="Calibri" panose="020F0502020204030204" pitchFamily="34" charset="0"/>
                  <a:ea typeface="Calibri" panose="020F0502020204030204" pitchFamily="34" charset="0"/>
                </a:endParaRPr>
              </a:p>
            </p:txBody>
          </p:sp>
          <p:pic>
            <p:nvPicPr>
              <p:cNvPr id="31" name="Picture 30"/>
              <p:cNvPicPr/>
              <p:nvPr/>
            </p:nvPicPr>
            <p:blipFill>
              <a:blip r:embed="rId2"/>
              <a:stretch>
                <a:fillRect/>
              </a:stretch>
            </p:blipFill>
            <p:spPr>
              <a:xfrm>
                <a:off x="5486400" y="2616003"/>
                <a:ext cx="1612900" cy="1393444"/>
              </a:xfrm>
              <a:prstGeom prst="rect">
                <a:avLst/>
              </a:prstGeom>
            </p:spPr>
          </p:pic>
          <p:sp>
            <p:nvSpPr>
              <p:cNvPr id="32" name="Shape 137600"/>
              <p:cNvSpPr/>
              <p:nvPr/>
            </p:nvSpPr>
            <p:spPr>
              <a:xfrm>
                <a:off x="56070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037800"/>
              </a:fillRef>
              <a:effectRef idx="0">
                <a:scrgbClr r="0" g="0" b="0"/>
              </a:effectRef>
              <a:fontRef idx="none"/>
            </p:style>
            <p:txBody>
              <a:bodyPr/>
              <a:lstStyle/>
              <a:p>
                <a:endParaRPr lang="en-US" sz="2207"/>
              </a:p>
            </p:txBody>
          </p:sp>
          <p:sp>
            <p:nvSpPr>
              <p:cNvPr id="33" name="Shape 6709"/>
              <p:cNvSpPr/>
              <p:nvPr/>
            </p:nvSpPr>
            <p:spPr>
              <a:xfrm>
                <a:off x="56070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34" name="Rectangle 33"/>
              <p:cNvSpPr/>
              <p:nvPr/>
            </p:nvSpPr>
            <p:spPr>
              <a:xfrm>
                <a:off x="6102350" y="2866701"/>
                <a:ext cx="59352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a:t>
                </a:r>
                <a:endParaRPr lang="en-US" sz="1210">
                  <a:solidFill>
                    <a:srgbClr val="000000"/>
                  </a:solidFill>
                  <a:latin typeface="Calibri" panose="020F0502020204030204" pitchFamily="34" charset="0"/>
                  <a:ea typeface="Calibri" panose="020F0502020204030204" pitchFamily="34" charset="0"/>
                </a:endParaRPr>
              </a:p>
            </p:txBody>
          </p:sp>
          <p:sp>
            <p:nvSpPr>
              <p:cNvPr id="35" name="Rectangle 34"/>
              <p:cNvSpPr/>
              <p:nvPr/>
            </p:nvSpPr>
            <p:spPr>
              <a:xfrm>
                <a:off x="5772150" y="3107900"/>
                <a:ext cx="1079267"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Budget</a:t>
                </a:r>
                <a:endParaRPr lang="en-US" sz="1210">
                  <a:solidFill>
                    <a:srgbClr val="000000"/>
                  </a:solidFill>
                  <a:latin typeface="Calibri" panose="020F0502020204030204" pitchFamily="34" charset="0"/>
                  <a:ea typeface="Calibri" panose="020F0502020204030204" pitchFamily="34" charset="0"/>
                </a:endParaRPr>
              </a:p>
            </p:txBody>
          </p:sp>
          <p:sp>
            <p:nvSpPr>
              <p:cNvPr id="36" name="Rectangle 35"/>
              <p:cNvSpPr/>
              <p:nvPr/>
            </p:nvSpPr>
            <p:spPr>
              <a:xfrm>
                <a:off x="6583325" y="3107900"/>
                <a:ext cx="310038" cy="328361"/>
              </a:xfrm>
              <a:prstGeom prst="rect">
                <a:avLst/>
              </a:prstGeom>
              <a:ln>
                <a:noFill/>
              </a:ln>
            </p:spPr>
            <p:txBody>
              <a:bodyPr vert="horz" lIns="0" tIns="0" rIns="0" bIns="0" rtlCol="0">
                <a:noAutofit/>
              </a:bodyPr>
              <a:lstStyle/>
              <a:p>
                <a:pPr>
                  <a:lnSpc>
                    <a:spcPct val="107000"/>
                  </a:lnSpc>
                  <a:spcAft>
                    <a:spcPts val="880"/>
                  </a:spcAft>
                </a:pPr>
                <a:r>
                  <a:rPr lang="en-US" sz="1760" i="1">
                    <a:solidFill>
                      <a:srgbClr val="FFFFFF"/>
                    </a:solidFill>
                    <a:latin typeface="Verdana" panose="020B0604030504040204" pitchFamily="34" charset="0"/>
                    <a:ea typeface="Verdana" panose="020B0604030504040204" pitchFamily="34" charset="0"/>
                    <a:cs typeface="Verdana" panose="020B0604030504040204" pitchFamily="34" charset="0"/>
                  </a:rPr>
                  <a:t> is</a:t>
                </a:r>
                <a:endParaRPr lang="en-US" sz="1210">
                  <a:solidFill>
                    <a:srgbClr val="000000"/>
                  </a:solidFill>
                  <a:latin typeface="Calibri" panose="020F0502020204030204" pitchFamily="34" charset="0"/>
                  <a:ea typeface="Calibri" panose="020F0502020204030204" pitchFamily="34" charset="0"/>
                </a:endParaRPr>
              </a:p>
            </p:txBody>
          </p:sp>
          <p:sp>
            <p:nvSpPr>
              <p:cNvPr id="37" name="Rectangle 36"/>
              <p:cNvSpPr/>
              <p:nvPr/>
            </p:nvSpPr>
            <p:spPr>
              <a:xfrm>
                <a:off x="6816354" y="3107900"/>
                <a:ext cx="9501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38" name="Rectangle 37"/>
              <p:cNvSpPr/>
              <p:nvPr/>
            </p:nvSpPr>
            <p:spPr>
              <a:xfrm>
                <a:off x="5784749" y="3349098"/>
                <a:ext cx="1350389"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Justifiable</a:t>
                </a:r>
                <a:endParaRPr lang="en-US" sz="1210">
                  <a:solidFill>
                    <a:srgbClr val="000000"/>
                  </a:solidFill>
                  <a:latin typeface="Calibri" panose="020F0502020204030204" pitchFamily="34" charset="0"/>
                  <a:ea typeface="Calibri" panose="020F0502020204030204" pitchFamily="34" charset="0"/>
                </a:endParaRPr>
              </a:p>
            </p:txBody>
          </p:sp>
          <p:pic>
            <p:nvPicPr>
              <p:cNvPr id="39" name="Picture 38"/>
              <p:cNvPicPr/>
              <p:nvPr/>
            </p:nvPicPr>
            <p:blipFill>
              <a:blip r:embed="rId2"/>
              <a:stretch>
                <a:fillRect/>
              </a:stretch>
            </p:blipFill>
            <p:spPr>
              <a:xfrm>
                <a:off x="2755900" y="2616003"/>
                <a:ext cx="1612900" cy="1393444"/>
              </a:xfrm>
              <a:prstGeom prst="rect">
                <a:avLst/>
              </a:prstGeom>
            </p:spPr>
          </p:pic>
          <p:sp>
            <p:nvSpPr>
              <p:cNvPr id="40" name="Shape 137601"/>
              <p:cNvSpPr/>
              <p:nvPr/>
            </p:nvSpPr>
            <p:spPr>
              <a:xfrm>
                <a:off x="28765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CC8400"/>
              </a:fillRef>
              <a:effectRef idx="0">
                <a:scrgbClr r="0" g="0" b="0"/>
              </a:effectRef>
              <a:fontRef idx="none"/>
            </p:style>
            <p:txBody>
              <a:bodyPr/>
              <a:lstStyle/>
              <a:p>
                <a:endParaRPr lang="en-US" sz="2207"/>
              </a:p>
            </p:txBody>
          </p:sp>
          <p:sp>
            <p:nvSpPr>
              <p:cNvPr id="41" name="Shape 6718"/>
              <p:cNvSpPr/>
              <p:nvPr/>
            </p:nvSpPr>
            <p:spPr>
              <a:xfrm>
                <a:off x="28765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42" name="Rectangle 41"/>
              <p:cNvSpPr/>
              <p:nvPr/>
            </p:nvSpPr>
            <p:spPr>
              <a:xfrm>
                <a:off x="3117850" y="2866701"/>
                <a:ext cx="119220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Have</a:t>
                </a:r>
                <a:endParaRPr lang="en-US" sz="1210">
                  <a:solidFill>
                    <a:srgbClr val="000000"/>
                  </a:solidFill>
                  <a:latin typeface="Calibri" panose="020F0502020204030204" pitchFamily="34" charset="0"/>
                  <a:ea typeface="Calibri" panose="020F0502020204030204" pitchFamily="34" charset="0"/>
                </a:endParaRPr>
              </a:p>
            </p:txBody>
          </p:sp>
          <p:sp>
            <p:nvSpPr>
              <p:cNvPr id="43" name="Rectangle 42"/>
              <p:cNvSpPr/>
              <p:nvPr/>
            </p:nvSpPr>
            <p:spPr>
              <a:xfrm>
                <a:off x="4013962" y="2874464"/>
                <a:ext cx="0" cy="318290"/>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44" name="Rectangle 43"/>
              <p:cNvSpPr/>
              <p:nvPr/>
            </p:nvSpPr>
            <p:spPr>
              <a:xfrm>
                <a:off x="3067050" y="3107900"/>
                <a:ext cx="130156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Right</a:t>
                </a:r>
                <a:endParaRPr lang="en-US" sz="1210">
                  <a:solidFill>
                    <a:srgbClr val="000000"/>
                  </a:solidFill>
                  <a:latin typeface="Calibri" panose="020F0502020204030204" pitchFamily="34" charset="0"/>
                  <a:ea typeface="Calibri" panose="020F0502020204030204" pitchFamily="34" charset="0"/>
                </a:endParaRPr>
              </a:p>
            </p:txBody>
          </p:sp>
          <p:sp>
            <p:nvSpPr>
              <p:cNvPr id="45" name="Rectangle 44"/>
              <p:cNvSpPr/>
              <p:nvPr/>
            </p:nvSpPr>
            <p:spPr>
              <a:xfrm>
                <a:off x="4045661" y="3107900"/>
                <a:ext cx="92373" cy="328361"/>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46" name="Rectangle 45"/>
              <p:cNvSpPr/>
              <p:nvPr/>
            </p:nvSpPr>
            <p:spPr>
              <a:xfrm>
                <a:off x="3079649" y="3349098"/>
                <a:ext cx="1285824"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Methods</a:t>
                </a:r>
                <a:endParaRPr lang="en-US" sz="1210">
                  <a:solidFill>
                    <a:srgbClr val="000000"/>
                  </a:solidFill>
                  <a:latin typeface="Calibri" panose="020F0502020204030204" pitchFamily="34" charset="0"/>
                  <a:ea typeface="Calibri" panose="020F0502020204030204" pitchFamily="34" charset="0"/>
                </a:endParaRPr>
              </a:p>
            </p:txBody>
          </p:sp>
          <p:pic>
            <p:nvPicPr>
              <p:cNvPr id="47" name="Picture 46"/>
              <p:cNvPicPr/>
              <p:nvPr/>
            </p:nvPicPr>
            <p:blipFill>
              <a:blip r:embed="rId2"/>
              <a:stretch>
                <a:fillRect/>
              </a:stretch>
            </p:blipFill>
            <p:spPr>
              <a:xfrm>
                <a:off x="0" y="2616003"/>
                <a:ext cx="1612900" cy="1393444"/>
              </a:xfrm>
              <a:prstGeom prst="rect">
                <a:avLst/>
              </a:prstGeom>
            </p:spPr>
          </p:pic>
          <p:sp>
            <p:nvSpPr>
              <p:cNvPr id="48" name="Shape 137602"/>
              <p:cNvSpPr/>
              <p:nvPr/>
            </p:nvSpPr>
            <p:spPr>
              <a:xfrm>
                <a:off x="1206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99190F"/>
              </a:fillRef>
              <a:effectRef idx="0">
                <a:scrgbClr r="0" g="0" b="0"/>
              </a:effectRef>
              <a:fontRef idx="none"/>
            </p:style>
            <p:txBody>
              <a:bodyPr/>
              <a:lstStyle/>
              <a:p>
                <a:endParaRPr lang="en-US" sz="2207"/>
              </a:p>
            </p:txBody>
          </p:sp>
          <p:sp>
            <p:nvSpPr>
              <p:cNvPr id="49" name="Shape 6727"/>
              <p:cNvSpPr/>
              <p:nvPr/>
            </p:nvSpPr>
            <p:spPr>
              <a:xfrm>
                <a:off x="1206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50" name="Rectangle 49"/>
              <p:cNvSpPr/>
              <p:nvPr/>
            </p:nvSpPr>
            <p:spPr>
              <a:xfrm>
                <a:off x="654050" y="2752401"/>
                <a:ext cx="41500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a:t>
                </a:r>
                <a:endParaRPr lang="en-US" sz="1210">
                  <a:solidFill>
                    <a:srgbClr val="000000"/>
                  </a:solidFill>
                  <a:latin typeface="Calibri" panose="020F0502020204030204" pitchFamily="34" charset="0"/>
                  <a:ea typeface="Calibri" panose="020F0502020204030204" pitchFamily="34" charset="0"/>
                </a:endParaRPr>
              </a:p>
            </p:txBody>
          </p:sp>
          <p:sp>
            <p:nvSpPr>
              <p:cNvPr id="51" name="Rectangle 50"/>
              <p:cNvSpPr/>
              <p:nvPr/>
            </p:nvSpPr>
            <p:spPr>
              <a:xfrm>
                <a:off x="966165" y="27601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52" name="Rectangle 51"/>
              <p:cNvSpPr/>
              <p:nvPr/>
            </p:nvSpPr>
            <p:spPr>
              <a:xfrm>
                <a:off x="222250" y="2993600"/>
                <a:ext cx="1562903"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Understand</a:t>
                </a:r>
                <a:endParaRPr lang="en-US" sz="1210">
                  <a:solidFill>
                    <a:srgbClr val="000000"/>
                  </a:solidFill>
                  <a:latin typeface="Calibri" panose="020F0502020204030204" pitchFamily="34" charset="0"/>
                  <a:ea typeface="Calibri" panose="020F0502020204030204" pitchFamily="34" charset="0"/>
                </a:endParaRPr>
              </a:p>
            </p:txBody>
          </p:sp>
          <p:sp>
            <p:nvSpPr>
              <p:cNvPr id="53" name="Rectangle 52"/>
              <p:cNvSpPr/>
              <p:nvPr/>
            </p:nvSpPr>
            <p:spPr>
              <a:xfrm>
                <a:off x="1397356" y="30013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54" name="Rectangle 53"/>
              <p:cNvSpPr/>
              <p:nvPr/>
            </p:nvSpPr>
            <p:spPr>
              <a:xfrm>
                <a:off x="641452" y="3234798"/>
                <a:ext cx="533637"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the </a:t>
                </a:r>
                <a:endParaRPr lang="en-US" sz="1210">
                  <a:solidFill>
                    <a:srgbClr val="000000"/>
                  </a:solidFill>
                  <a:latin typeface="Calibri" panose="020F0502020204030204" pitchFamily="34" charset="0"/>
                  <a:ea typeface="Calibri" panose="020F0502020204030204" pitchFamily="34" charset="0"/>
                </a:endParaRPr>
              </a:p>
            </p:txBody>
          </p:sp>
          <p:sp>
            <p:nvSpPr>
              <p:cNvPr id="55" name="Rectangle 54"/>
              <p:cNvSpPr/>
              <p:nvPr/>
            </p:nvSpPr>
            <p:spPr>
              <a:xfrm>
                <a:off x="285852" y="3475996"/>
                <a:ext cx="1373820" cy="328361"/>
              </a:xfrm>
              <a:prstGeom prst="rect">
                <a:avLst/>
              </a:prstGeom>
              <a:ln>
                <a:noFill/>
              </a:ln>
            </p:spPr>
            <p:txBody>
              <a:bodyPr vert="horz" lIns="0" tIns="0" rIns="0" bIns="0" rtlCol="0">
                <a:noAutofit/>
              </a:bodyPr>
              <a:lstStyle/>
              <a:p>
                <a:pPr>
                  <a:lnSpc>
                    <a:spcPct val="107000"/>
                  </a:lnSpc>
                  <a:spcAft>
                    <a:spcPts val="880"/>
                  </a:spcAft>
                </a:pPr>
                <a:r>
                  <a:rPr lang="en-US" sz="1760" b="1" i="1">
                    <a:solidFill>
                      <a:srgbClr val="FFFFFF"/>
                    </a:solidFill>
                    <a:latin typeface="Verdana" panose="020B0604030504040204" pitchFamily="34" charset="0"/>
                    <a:ea typeface="Verdana" panose="020B0604030504040204" pitchFamily="34" charset="0"/>
                    <a:cs typeface="Verdana" panose="020B0604030504040204" pitchFamily="34" charset="0"/>
                  </a:rPr>
                  <a:t>Situation</a:t>
                </a:r>
                <a:endParaRPr lang="en-US" sz="1210">
                  <a:solidFill>
                    <a:srgbClr val="000000"/>
                  </a:solidFill>
                  <a:latin typeface="Calibri" panose="020F0502020204030204" pitchFamily="34" charset="0"/>
                  <a:ea typeface="Calibri" panose="020F0502020204030204" pitchFamily="34" charset="0"/>
                </a:endParaRPr>
              </a:p>
            </p:txBody>
          </p:sp>
          <p:pic>
            <p:nvPicPr>
              <p:cNvPr id="56" name="Picture 55"/>
              <p:cNvPicPr/>
              <p:nvPr/>
            </p:nvPicPr>
            <p:blipFill>
              <a:blip r:embed="rId2"/>
              <a:stretch>
                <a:fillRect/>
              </a:stretch>
            </p:blipFill>
            <p:spPr>
              <a:xfrm>
                <a:off x="1384300" y="2616003"/>
                <a:ext cx="1612900" cy="1393444"/>
              </a:xfrm>
              <a:prstGeom prst="rect">
                <a:avLst/>
              </a:prstGeom>
            </p:spPr>
          </p:pic>
          <p:sp>
            <p:nvSpPr>
              <p:cNvPr id="57" name="Shape 137603"/>
              <p:cNvSpPr/>
              <p:nvPr/>
            </p:nvSpPr>
            <p:spPr>
              <a:xfrm>
                <a:off x="1504950" y="2660453"/>
                <a:ext cx="1371600" cy="1152144"/>
              </a:xfrm>
              <a:custGeom>
                <a:avLst/>
                <a:gdLst/>
                <a:ahLst/>
                <a:cxnLst/>
                <a:rect l="0" t="0" r="0" b="0"/>
                <a:pathLst>
                  <a:path w="1371600" h="1152144">
                    <a:moveTo>
                      <a:pt x="0" y="0"/>
                    </a:moveTo>
                    <a:lnTo>
                      <a:pt x="1371600" y="0"/>
                    </a:lnTo>
                    <a:lnTo>
                      <a:pt x="1371600" y="1152144"/>
                    </a:lnTo>
                    <a:lnTo>
                      <a:pt x="0" y="1152144"/>
                    </a:lnTo>
                    <a:lnTo>
                      <a:pt x="0" y="0"/>
                    </a:lnTo>
                  </a:path>
                </a:pathLst>
              </a:custGeom>
              <a:ln w="0" cap="flat">
                <a:miter lim="127000"/>
              </a:ln>
            </p:spPr>
            <p:style>
              <a:lnRef idx="0">
                <a:srgbClr val="000000">
                  <a:alpha val="0"/>
                </a:srgbClr>
              </a:lnRef>
              <a:fillRef idx="1">
                <a:srgbClr val="00669B"/>
              </a:fillRef>
              <a:effectRef idx="0">
                <a:scrgbClr r="0" g="0" b="0"/>
              </a:effectRef>
              <a:fontRef idx="none"/>
            </p:style>
            <p:txBody>
              <a:bodyPr/>
              <a:lstStyle/>
              <a:p>
                <a:endParaRPr lang="en-US" sz="2207"/>
              </a:p>
            </p:txBody>
          </p:sp>
          <p:sp>
            <p:nvSpPr>
              <p:cNvPr id="58" name="Shape 6737"/>
              <p:cNvSpPr/>
              <p:nvPr/>
            </p:nvSpPr>
            <p:spPr>
              <a:xfrm>
                <a:off x="1504950" y="2660453"/>
                <a:ext cx="1371600" cy="1152144"/>
              </a:xfrm>
              <a:custGeom>
                <a:avLst/>
                <a:gdLst/>
                <a:ahLst/>
                <a:cxnLst/>
                <a:rect l="0" t="0" r="0" b="0"/>
                <a:pathLst>
                  <a:path w="1371600" h="1152144">
                    <a:moveTo>
                      <a:pt x="0" y="0"/>
                    </a:moveTo>
                    <a:lnTo>
                      <a:pt x="1371600" y="0"/>
                    </a:lnTo>
                    <a:lnTo>
                      <a:pt x="1371600" y="1152144"/>
                    </a:lnTo>
                    <a:lnTo>
                      <a:pt x="0" y="1152144"/>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59" name="Rectangle 58"/>
              <p:cNvSpPr/>
              <p:nvPr/>
            </p:nvSpPr>
            <p:spPr>
              <a:xfrm>
                <a:off x="1822450" y="2739701"/>
                <a:ext cx="97143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We Are</a:t>
                </a:r>
                <a:endParaRPr lang="en-US" sz="1210">
                  <a:solidFill>
                    <a:srgbClr val="000000"/>
                  </a:solidFill>
                  <a:latin typeface="Calibri" panose="020F0502020204030204" pitchFamily="34" charset="0"/>
                  <a:ea typeface="Calibri" panose="020F0502020204030204" pitchFamily="34" charset="0"/>
                </a:endParaRPr>
              </a:p>
            </p:txBody>
          </p:sp>
          <p:sp>
            <p:nvSpPr>
              <p:cNvPr id="60" name="Rectangle 59"/>
              <p:cNvSpPr/>
              <p:nvPr/>
            </p:nvSpPr>
            <p:spPr>
              <a:xfrm>
                <a:off x="2552548" y="2747464"/>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1" name="Rectangle 60"/>
              <p:cNvSpPr/>
              <p:nvPr/>
            </p:nvSpPr>
            <p:spPr>
              <a:xfrm>
                <a:off x="1746250" y="2980900"/>
                <a:ext cx="1179995"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Clear On</a:t>
                </a:r>
                <a:endParaRPr lang="en-US" sz="1210">
                  <a:solidFill>
                    <a:srgbClr val="000000"/>
                  </a:solidFill>
                  <a:latin typeface="Calibri" panose="020F0502020204030204" pitchFamily="34" charset="0"/>
                  <a:ea typeface="Calibri" panose="020F0502020204030204" pitchFamily="34" charset="0"/>
                </a:endParaRPr>
              </a:p>
            </p:txBody>
          </p:sp>
          <p:sp>
            <p:nvSpPr>
              <p:cNvPr id="62" name="Rectangle 61"/>
              <p:cNvSpPr/>
              <p:nvPr/>
            </p:nvSpPr>
            <p:spPr>
              <a:xfrm>
                <a:off x="2633625" y="2988663"/>
                <a:ext cx="0" cy="318290"/>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Calibri" panose="020F0502020204030204" pitchFamily="34" charset="0"/>
                    <a:ea typeface="Calibri" panose="020F050202020403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3" name="Rectangle 62"/>
              <p:cNvSpPr/>
              <p:nvPr/>
            </p:nvSpPr>
            <p:spPr>
              <a:xfrm>
                <a:off x="1962049" y="3222098"/>
                <a:ext cx="599536"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Your</a:t>
                </a:r>
                <a:endParaRPr lang="en-US" sz="1210">
                  <a:solidFill>
                    <a:srgbClr val="000000"/>
                  </a:solidFill>
                  <a:latin typeface="Calibri" panose="020F0502020204030204" pitchFamily="34" charset="0"/>
                  <a:ea typeface="Calibri" panose="020F0502020204030204" pitchFamily="34" charset="0"/>
                </a:endParaRPr>
              </a:p>
            </p:txBody>
          </p:sp>
          <p:sp>
            <p:nvSpPr>
              <p:cNvPr id="64" name="Rectangle 63"/>
              <p:cNvSpPr/>
              <p:nvPr/>
            </p:nvSpPr>
            <p:spPr>
              <a:xfrm>
                <a:off x="2412746" y="3222098"/>
                <a:ext cx="92373" cy="328361"/>
              </a:xfrm>
              <a:prstGeom prst="rect">
                <a:avLst/>
              </a:prstGeom>
              <a:ln>
                <a:noFill/>
              </a:ln>
            </p:spPr>
            <p:txBody>
              <a:bodyPr vert="horz" lIns="0" tIns="0" rIns="0" bIns="0" rtlCol="0">
                <a:noAutofit/>
              </a:bodyPr>
              <a:lstStyle/>
              <a:p>
                <a:pPr>
                  <a:lnSpc>
                    <a:spcPct val="107000"/>
                  </a:lnSpc>
                  <a:spcAft>
                    <a:spcPts val="880"/>
                  </a:spcAft>
                </a:pPr>
                <a:r>
                  <a:rPr lang="en-US" sz="1760" b="1">
                    <a:solidFill>
                      <a:srgbClr val="FFFFFF"/>
                    </a:solidFill>
                    <a:latin typeface="Verdana" panose="020B0604030504040204" pitchFamily="34" charset="0"/>
                    <a:ea typeface="Verdana" panose="020B0604030504040204" pitchFamily="34" charset="0"/>
                    <a:cs typeface="Verdana" panose="020B0604030504040204" pitchFamily="34" charset="0"/>
                  </a:rPr>
                  <a:t> </a:t>
                </a:r>
                <a:endParaRPr lang="en-US" sz="1210">
                  <a:solidFill>
                    <a:srgbClr val="000000"/>
                  </a:solidFill>
                  <a:latin typeface="Calibri" panose="020F0502020204030204" pitchFamily="34" charset="0"/>
                  <a:ea typeface="Calibri" panose="020F0502020204030204" pitchFamily="34" charset="0"/>
                </a:endParaRPr>
              </a:p>
            </p:txBody>
          </p:sp>
          <p:sp>
            <p:nvSpPr>
              <p:cNvPr id="65" name="Rectangle 64"/>
              <p:cNvSpPr/>
              <p:nvPr/>
            </p:nvSpPr>
            <p:spPr>
              <a:xfrm>
                <a:off x="1593647" y="3463296"/>
                <a:ext cx="1596716" cy="328361"/>
              </a:xfrm>
              <a:prstGeom prst="rect">
                <a:avLst/>
              </a:prstGeom>
              <a:ln>
                <a:noFill/>
              </a:ln>
            </p:spPr>
            <p:txBody>
              <a:bodyPr vert="horz" lIns="0" tIns="0" rIns="0" bIns="0" rtlCol="0">
                <a:noAutofit/>
              </a:bodyPr>
              <a:lstStyle/>
              <a:p>
                <a:pPr>
                  <a:lnSpc>
                    <a:spcPct val="107000"/>
                  </a:lnSpc>
                  <a:spcAft>
                    <a:spcPts val="880"/>
                  </a:spcAft>
                </a:pPr>
                <a:r>
                  <a:rPr lang="en-US" sz="1760" b="1" i="1" dirty="0">
                    <a:solidFill>
                      <a:srgbClr val="FFFFFF"/>
                    </a:solidFill>
                    <a:latin typeface="Verdana" panose="020B0604030504040204" pitchFamily="34" charset="0"/>
                    <a:ea typeface="Verdana" panose="020B0604030504040204" pitchFamily="34" charset="0"/>
                    <a:cs typeface="Verdana" panose="020B0604030504040204" pitchFamily="34" charset="0"/>
                  </a:rPr>
                  <a:t>Objectives</a:t>
                </a:r>
                <a:endParaRPr lang="en-US" sz="1210" dirty="0">
                  <a:solidFill>
                    <a:srgbClr val="000000"/>
                  </a:solidFill>
                  <a:latin typeface="Calibri" panose="020F0502020204030204" pitchFamily="34" charset="0"/>
                  <a:ea typeface="Calibri" panose="020F0502020204030204" pitchFamily="34" charset="0"/>
                </a:endParaRPr>
              </a:p>
            </p:txBody>
          </p:sp>
          <p:sp>
            <p:nvSpPr>
              <p:cNvPr id="66" name="Rectangle 65"/>
              <p:cNvSpPr/>
              <p:nvPr/>
            </p:nvSpPr>
            <p:spPr>
              <a:xfrm>
                <a:off x="1047750" y="414839"/>
                <a:ext cx="323304" cy="574632"/>
              </a:xfrm>
              <a:prstGeom prst="rect">
                <a:avLst/>
              </a:prstGeom>
              <a:ln>
                <a:noFill/>
              </a:ln>
            </p:spPr>
            <p:txBody>
              <a:bodyPr vert="horz" lIns="0" tIns="0" rIns="0" bIns="0" rtlCol="0">
                <a:noAutofit/>
              </a:bodyPr>
              <a:lstStyle/>
              <a:p>
                <a:pPr>
                  <a:lnSpc>
                    <a:spcPct val="107000"/>
                  </a:lnSpc>
                  <a:spcAft>
                    <a:spcPts val="880"/>
                  </a:spcAft>
                </a:pPr>
                <a:r>
                  <a:rPr lang="en-US" sz="3080">
                    <a:solidFill>
                      <a:srgbClr val="99190F"/>
                    </a:solidFill>
                    <a:latin typeface="Verdana" panose="020B0604030504040204" pitchFamily="34" charset="0"/>
                    <a:ea typeface="Verdana" panose="020B0604030504040204" pitchFamily="34" charset="0"/>
                    <a:cs typeface="Verdana" panose="020B0604030504040204" pitchFamily="34" charset="0"/>
                  </a:rPr>
                  <a:t>A</a:t>
                </a:r>
                <a:endParaRPr lang="en-US" sz="1210">
                  <a:solidFill>
                    <a:srgbClr val="000000"/>
                  </a:solidFill>
                  <a:latin typeface="Calibri" panose="020F0502020204030204" pitchFamily="34" charset="0"/>
                  <a:ea typeface="Calibri" panose="020F0502020204030204" pitchFamily="34" charset="0"/>
                </a:endParaRPr>
              </a:p>
            </p:txBody>
          </p:sp>
          <p:sp>
            <p:nvSpPr>
              <p:cNvPr id="67" name="Rectangle 66"/>
              <p:cNvSpPr/>
              <p:nvPr/>
            </p:nvSpPr>
            <p:spPr>
              <a:xfrm>
                <a:off x="1290836" y="542474"/>
                <a:ext cx="138064"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a:t>
                </a:r>
                <a:endParaRPr lang="en-US" sz="1210">
                  <a:solidFill>
                    <a:srgbClr val="000000"/>
                  </a:solidFill>
                  <a:latin typeface="Calibri" panose="020F0502020204030204" pitchFamily="34" charset="0"/>
                  <a:ea typeface="Calibri" panose="020F0502020204030204" pitchFamily="34" charset="0"/>
                </a:endParaRPr>
              </a:p>
            </p:txBody>
          </p:sp>
          <p:sp>
            <p:nvSpPr>
              <p:cNvPr id="68" name="Rectangle 67"/>
              <p:cNvSpPr/>
              <p:nvPr/>
            </p:nvSpPr>
            <p:spPr>
              <a:xfrm>
                <a:off x="1394643" y="542474"/>
                <a:ext cx="614247" cy="369406"/>
              </a:xfrm>
              <a:prstGeom prst="rect">
                <a:avLst/>
              </a:prstGeom>
              <a:ln>
                <a:noFill/>
              </a:ln>
            </p:spPr>
            <p:txBody>
              <a:bodyPr vert="horz" lIns="0" tIns="0" rIns="0" bIns="0" rtlCol="0">
                <a:noAutofit/>
              </a:bodyPr>
              <a:lstStyle/>
              <a:p>
                <a:pPr>
                  <a:lnSpc>
                    <a:spcPct val="107000"/>
                  </a:lnSpc>
                  <a:spcAft>
                    <a:spcPts val="880"/>
                  </a:spcAft>
                </a:pPr>
                <a:r>
                  <a:rPr lang="en-US" sz="1980">
                    <a:solidFill>
                      <a:srgbClr val="100B42"/>
                    </a:solidFill>
                    <a:latin typeface="Verdana" panose="020B0604030504040204" pitchFamily="34" charset="0"/>
                    <a:ea typeface="Verdana" panose="020B0604030504040204" pitchFamily="34" charset="0"/>
                    <a:cs typeface="Verdana" panose="020B0604030504040204" pitchFamily="34" charset="0"/>
                  </a:rPr>
                  <a:t> Yes</a:t>
                </a:r>
                <a:endParaRPr lang="en-US" sz="1210">
                  <a:solidFill>
                    <a:srgbClr val="000000"/>
                  </a:solidFill>
                  <a:latin typeface="Calibri" panose="020F0502020204030204" pitchFamily="34" charset="0"/>
                  <a:ea typeface="Calibri" panose="020F0502020204030204" pitchFamily="34" charset="0"/>
                </a:endParaRPr>
              </a:p>
            </p:txBody>
          </p:sp>
          <p:pic>
            <p:nvPicPr>
              <p:cNvPr id="69" name="Picture 68"/>
              <p:cNvPicPr/>
              <p:nvPr/>
            </p:nvPicPr>
            <p:blipFill>
              <a:blip r:embed="rId3"/>
              <a:stretch>
                <a:fillRect/>
              </a:stretch>
            </p:blipFill>
            <p:spPr>
              <a:xfrm>
                <a:off x="2071253" y="0"/>
                <a:ext cx="1672910" cy="1443852"/>
              </a:xfrm>
              <a:prstGeom prst="rect">
                <a:avLst/>
              </a:prstGeom>
            </p:spPr>
          </p:pic>
          <p:sp>
            <p:nvSpPr>
              <p:cNvPr id="70" name="Shape 137604"/>
              <p:cNvSpPr/>
              <p:nvPr/>
            </p:nvSpPr>
            <p:spPr>
              <a:xfrm>
                <a:off x="2191903" y="44449"/>
                <a:ext cx="1431607" cy="1202550"/>
              </a:xfrm>
              <a:custGeom>
                <a:avLst/>
                <a:gdLst/>
                <a:ahLst/>
                <a:cxnLst/>
                <a:rect l="0" t="0" r="0" b="0"/>
                <a:pathLst>
                  <a:path w="1431607" h="1202550">
                    <a:moveTo>
                      <a:pt x="0" y="0"/>
                    </a:moveTo>
                    <a:lnTo>
                      <a:pt x="1431607" y="0"/>
                    </a:lnTo>
                    <a:lnTo>
                      <a:pt x="1431607" y="1202550"/>
                    </a:lnTo>
                    <a:lnTo>
                      <a:pt x="0" y="1202550"/>
                    </a:lnTo>
                    <a:lnTo>
                      <a:pt x="0" y="0"/>
                    </a:lnTo>
                  </a:path>
                </a:pathLst>
              </a:custGeom>
              <a:ln w="0" cap="flat">
                <a:miter lim="127000"/>
              </a:ln>
            </p:spPr>
            <p:style>
              <a:lnRef idx="0">
                <a:srgbClr val="000000">
                  <a:alpha val="0"/>
                </a:srgbClr>
              </a:lnRef>
              <a:fillRef idx="1">
                <a:srgbClr val="00669B"/>
              </a:fillRef>
              <a:effectRef idx="0">
                <a:scrgbClr r="0" g="0" b="0"/>
              </a:effectRef>
              <a:fontRef idx="none"/>
            </p:style>
            <p:txBody>
              <a:bodyPr/>
              <a:lstStyle/>
              <a:p>
                <a:endParaRPr lang="en-US" sz="2207"/>
              </a:p>
            </p:txBody>
          </p:sp>
          <p:sp>
            <p:nvSpPr>
              <p:cNvPr id="71" name="Shape 6750"/>
              <p:cNvSpPr/>
              <p:nvPr/>
            </p:nvSpPr>
            <p:spPr>
              <a:xfrm>
                <a:off x="2191903" y="44449"/>
                <a:ext cx="1431607" cy="1202550"/>
              </a:xfrm>
              <a:custGeom>
                <a:avLst/>
                <a:gdLst/>
                <a:ahLst/>
                <a:cxnLst/>
                <a:rect l="0" t="0" r="0" b="0"/>
                <a:pathLst>
                  <a:path w="1431607" h="1202550">
                    <a:moveTo>
                      <a:pt x="0" y="0"/>
                    </a:moveTo>
                    <a:lnTo>
                      <a:pt x="1431607" y="0"/>
                    </a:lnTo>
                    <a:lnTo>
                      <a:pt x="1431607" y="1202550"/>
                    </a:lnTo>
                    <a:lnTo>
                      <a:pt x="0" y="1202550"/>
                    </a:lnTo>
                    <a:close/>
                  </a:path>
                </a:pathLst>
              </a:custGeom>
              <a:ln w="12700" cap="flat">
                <a:round/>
              </a:ln>
            </p:spPr>
            <p:style>
              <a:lnRef idx="1">
                <a:srgbClr val="151515"/>
              </a:lnRef>
              <a:fillRef idx="0">
                <a:srgbClr val="000000">
                  <a:alpha val="0"/>
                </a:srgbClr>
              </a:fillRef>
              <a:effectRef idx="0">
                <a:scrgbClr r="0" g="0" b="0"/>
              </a:effectRef>
              <a:fontRef idx="none"/>
            </p:style>
            <p:txBody>
              <a:bodyPr/>
              <a:lstStyle/>
              <a:p>
                <a:endParaRPr lang="en-US" sz="2207"/>
              </a:p>
            </p:txBody>
          </p:sp>
          <p:sp>
            <p:nvSpPr>
              <p:cNvPr id="72" name="Rectangle 71"/>
              <p:cNvSpPr/>
              <p:nvPr/>
            </p:nvSpPr>
            <p:spPr>
              <a:xfrm>
                <a:off x="2393950" y="275902"/>
                <a:ext cx="1461156" cy="328361"/>
              </a:xfrm>
              <a:prstGeom prst="rect">
                <a:avLst/>
              </a:prstGeom>
              <a:ln>
                <a:noFill/>
              </a:ln>
            </p:spPr>
            <p:txBody>
              <a:bodyPr vert="horz" lIns="0" tIns="0" rIns="0" bIns="0" rtlCol="0">
                <a:noAutofit/>
              </a:bodyPr>
              <a:lstStyle/>
              <a:p>
                <a:pPr>
                  <a:lnSpc>
                    <a:spcPct val="107000"/>
                  </a:lnSpc>
                  <a:spcAft>
                    <a:spcPts val="880"/>
                  </a:spcAft>
                </a:pPr>
                <a:r>
                  <a:rPr lang="en-US" sz="1760" dirty="0">
                    <a:solidFill>
                      <a:srgbClr val="FFFFFF"/>
                    </a:solidFill>
                    <a:latin typeface="Verdana" panose="020B0604030504040204" pitchFamily="34" charset="0"/>
                    <a:ea typeface="Verdana" panose="020B0604030504040204" pitchFamily="34" charset="0"/>
                    <a:cs typeface="Verdana" panose="020B0604030504040204" pitchFamily="34" charset="0"/>
                  </a:rPr>
                  <a:t>meets the </a:t>
                </a:r>
                <a:endParaRPr lang="en-US" sz="1210" dirty="0">
                  <a:solidFill>
                    <a:srgbClr val="000000"/>
                  </a:solidFill>
                  <a:latin typeface="Calibri" panose="020F0502020204030204" pitchFamily="34" charset="0"/>
                  <a:ea typeface="Calibri" panose="020F0502020204030204" pitchFamily="34" charset="0"/>
                </a:endParaRPr>
              </a:p>
            </p:txBody>
          </p:sp>
          <p:sp>
            <p:nvSpPr>
              <p:cNvPr id="73" name="Rectangle 72"/>
              <p:cNvSpPr/>
              <p:nvPr/>
            </p:nvSpPr>
            <p:spPr>
              <a:xfrm>
                <a:off x="2279752" y="517100"/>
                <a:ext cx="1763032" cy="328361"/>
              </a:xfrm>
              <a:prstGeom prst="rect">
                <a:avLst/>
              </a:prstGeom>
              <a:ln>
                <a:noFill/>
              </a:ln>
            </p:spPr>
            <p:txBody>
              <a:bodyPr vert="horz" lIns="0" tIns="0" rIns="0" bIns="0" rtlCol="0">
                <a:noAutofit/>
              </a:bodyPr>
              <a:lstStyle/>
              <a:p>
                <a:pPr>
                  <a:lnSpc>
                    <a:spcPct val="107000"/>
                  </a:lnSpc>
                  <a:spcAft>
                    <a:spcPts val="880"/>
                  </a:spcAft>
                </a:pPr>
                <a:r>
                  <a:rPr lang="en-US" sz="1760">
                    <a:solidFill>
                      <a:srgbClr val="FFFFFF"/>
                    </a:solidFill>
                    <a:latin typeface="Verdana" panose="020B0604030504040204" pitchFamily="34" charset="0"/>
                    <a:ea typeface="Verdana" panose="020B0604030504040204" pitchFamily="34" charset="0"/>
                    <a:cs typeface="Verdana" panose="020B0604030504040204" pitchFamily="34" charset="0"/>
                  </a:rPr>
                  <a:t>requirement </a:t>
                </a:r>
                <a:endParaRPr lang="en-US" sz="1210">
                  <a:solidFill>
                    <a:srgbClr val="000000"/>
                  </a:solidFill>
                  <a:latin typeface="Calibri" panose="020F0502020204030204" pitchFamily="34" charset="0"/>
                  <a:ea typeface="Calibri" panose="020F0502020204030204" pitchFamily="34" charset="0"/>
                </a:endParaRPr>
              </a:p>
            </p:txBody>
          </p:sp>
          <p:sp>
            <p:nvSpPr>
              <p:cNvPr id="74" name="Rectangle 73"/>
              <p:cNvSpPr/>
              <p:nvPr/>
            </p:nvSpPr>
            <p:spPr>
              <a:xfrm>
                <a:off x="2343150" y="758299"/>
                <a:ext cx="1505866" cy="328361"/>
              </a:xfrm>
              <a:prstGeom prst="rect">
                <a:avLst/>
              </a:prstGeom>
              <a:ln>
                <a:noFill/>
              </a:ln>
            </p:spPr>
            <p:txBody>
              <a:bodyPr vert="horz" lIns="0" tIns="0" rIns="0" bIns="0" rtlCol="0">
                <a:noAutofit/>
              </a:bodyPr>
              <a:lstStyle/>
              <a:p>
                <a:pPr>
                  <a:lnSpc>
                    <a:spcPct val="107000"/>
                  </a:lnSpc>
                  <a:spcAft>
                    <a:spcPts val="880"/>
                  </a:spcAft>
                </a:pPr>
                <a:r>
                  <a:rPr lang="en-US" sz="1760" dirty="0">
                    <a:solidFill>
                      <a:srgbClr val="FFFFFF"/>
                    </a:solidFill>
                    <a:latin typeface="Verdana" panose="020B0604030504040204" pitchFamily="34" charset="0"/>
                    <a:ea typeface="Verdana" panose="020B0604030504040204" pitchFamily="34" charset="0"/>
                    <a:cs typeface="Verdana" panose="020B0604030504040204" pitchFamily="34" charset="0"/>
                  </a:rPr>
                  <a:t>for success</a:t>
                </a:r>
                <a:endParaRPr lang="en-US" sz="1210" dirty="0">
                  <a:solidFill>
                    <a:srgbClr val="000000"/>
                  </a:solidFill>
                  <a:latin typeface="Calibri" panose="020F0502020204030204" pitchFamily="34" charset="0"/>
                  <a:ea typeface="Calibri" panose="020F0502020204030204" pitchFamily="34" charset="0"/>
                </a:endParaRPr>
              </a:p>
            </p:txBody>
          </p:sp>
        </p:grpSp>
      </p:grpSp>
      <p:sp>
        <p:nvSpPr>
          <p:cNvPr id="75" name="Rectangle 114"/>
          <p:cNvSpPr>
            <a:spLocks noChangeArrowheads="1"/>
          </p:cNvSpPr>
          <p:nvPr/>
        </p:nvSpPr>
        <p:spPr bwMode="auto">
          <a:xfrm>
            <a:off x="152402" y="4638912"/>
            <a:ext cx="203197" cy="77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endParaRPr lang="en-US" altLang="en-US" sz="1210">
              <a:solidFill>
                <a:srgbClr val="000000"/>
              </a:solidFill>
              <a:latin typeface="Arial" panose="020B0604020202020204" pitchFamily="34" charset="0"/>
              <a:ea typeface="Calibri" panose="020F0502020204030204" pitchFamily="34" charset="0"/>
            </a:endParaRPr>
          </a:p>
          <a:p>
            <a:pPr defTabSz="1005840" eaLnBrk="0" fontAlgn="base" hangingPunct="0">
              <a:spcBef>
                <a:spcPct val="0"/>
              </a:spcBef>
              <a:spcAft>
                <a:spcPct val="0"/>
              </a:spcAft>
            </a:pPr>
            <a:br>
              <a:rPr lang="en-US" altLang="en-US" sz="1210">
                <a:solidFill>
                  <a:srgbClr val="000000"/>
                </a:solidFill>
                <a:latin typeface="Arial" panose="020B0604020202020204" pitchFamily="34" charset="0"/>
                <a:ea typeface="Calibri" panose="020F0502020204030204" pitchFamily="34" charset="0"/>
              </a:rPr>
            </a:br>
            <a:endParaRPr lang="en-US" altLang="en-US" sz="1980">
              <a:latin typeface="Arial" panose="020B0604020202020204" pitchFamily="34" charset="0"/>
            </a:endParaRPr>
          </a:p>
        </p:txBody>
      </p:sp>
    </p:spTree>
    <p:extLst>
      <p:ext uri="{BB962C8B-B14F-4D97-AF65-F5344CB8AC3E}">
        <p14:creationId xmlns:p14="http://schemas.microsoft.com/office/powerpoint/2010/main" val="27685898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279" y="255275"/>
            <a:ext cx="8675370" cy="1458119"/>
          </a:xfrm>
        </p:spPr>
        <p:txBody>
          <a:bodyPr>
            <a:normAutofit/>
          </a:bodyPr>
          <a:lstStyle/>
          <a:p>
            <a:r>
              <a:rPr lang="en-US" sz="3960" dirty="0"/>
              <a:t>Contents of the Generic Proposal Slots</a:t>
            </a:r>
          </a:p>
        </p:txBody>
      </p:sp>
      <p:sp>
        <p:nvSpPr>
          <p:cNvPr id="4" name="Slide Number Placeholder 3"/>
          <p:cNvSpPr>
            <a:spLocks noGrp="1"/>
          </p:cNvSpPr>
          <p:nvPr>
            <p:ph type="sldNum" sz="quarter" idx="12"/>
          </p:nvPr>
        </p:nvSpPr>
        <p:spPr/>
        <p:txBody>
          <a:bodyPr/>
          <a:lstStyle/>
          <a:p>
            <a:fld id="{BC8FB650-4324-4877-BB95-5089C932EEA7}" type="slidenum">
              <a:rPr lang="en-US" smtClean="0"/>
              <a:t>41</a:t>
            </a:fld>
            <a:endParaRPr lang="en-US"/>
          </a:p>
        </p:txBody>
      </p:sp>
      <p:grpSp>
        <p:nvGrpSpPr>
          <p:cNvPr id="5" name="Group 4"/>
          <p:cNvGrpSpPr/>
          <p:nvPr/>
        </p:nvGrpSpPr>
        <p:grpSpPr>
          <a:xfrm>
            <a:off x="767278" y="2201891"/>
            <a:ext cx="8675372" cy="4542621"/>
            <a:chOff x="457199" y="2807607"/>
            <a:chExt cx="4512366" cy="3317717"/>
          </a:xfrm>
        </p:grpSpPr>
        <p:sp>
          <p:nvSpPr>
            <p:cNvPr id="6" name="TextBox 5"/>
            <p:cNvSpPr txBox="1"/>
            <p:nvPr/>
          </p:nvSpPr>
          <p:spPr>
            <a:xfrm>
              <a:off x="457199" y="2807607"/>
              <a:ext cx="4512365" cy="339426"/>
            </a:xfrm>
            <a:prstGeom prst="rect">
              <a:avLst/>
            </a:prstGeom>
            <a:solidFill>
              <a:schemeClr val="accent5">
                <a:lumMod val="60000"/>
                <a:lumOff val="40000"/>
              </a:schemeClr>
            </a:solidFill>
            <a:ln>
              <a:solidFill>
                <a:schemeClr val="tx1"/>
              </a:solidFill>
            </a:ln>
          </p:spPr>
          <p:txBody>
            <a:bodyPr wrap="square" rtlCol="0">
              <a:spAutoFit/>
            </a:bodyPr>
            <a:lstStyle/>
            <a:p>
              <a:r>
                <a:rPr lang="en-US" sz="2420" b="1" i="1" dirty="0"/>
                <a:t>Situation</a:t>
              </a:r>
              <a:r>
                <a:rPr lang="en-US" sz="2420" dirty="0"/>
                <a:t>: This is our understanding of the problem.</a:t>
              </a:r>
            </a:p>
          </p:txBody>
        </p:sp>
        <p:sp>
          <p:nvSpPr>
            <p:cNvPr id="7" name="TextBox 6"/>
            <p:cNvSpPr txBox="1"/>
            <p:nvPr/>
          </p:nvSpPr>
          <p:spPr>
            <a:xfrm>
              <a:off x="457200" y="3153777"/>
              <a:ext cx="4512365" cy="611417"/>
            </a:xfrm>
            <a:prstGeom prst="rect">
              <a:avLst/>
            </a:prstGeom>
            <a:solidFill>
              <a:srgbClr val="A5B1CB"/>
            </a:solidFill>
            <a:ln>
              <a:solidFill>
                <a:schemeClr val="tx1"/>
              </a:solidFill>
            </a:ln>
          </p:spPr>
          <p:txBody>
            <a:bodyPr wrap="square" rtlCol="0">
              <a:spAutoFit/>
            </a:bodyPr>
            <a:lstStyle/>
            <a:p>
              <a:r>
                <a:rPr lang="en-US" sz="2420" b="1" i="1" dirty="0"/>
                <a:t>Objectives</a:t>
              </a:r>
              <a:r>
                <a:rPr lang="en-US" sz="2420" dirty="0"/>
                <a:t>: Given that problem, these are our objectives for solving (or realizing) it.</a:t>
              </a:r>
            </a:p>
          </p:txBody>
        </p:sp>
        <p:sp>
          <p:nvSpPr>
            <p:cNvPr id="8" name="TextBox 7"/>
            <p:cNvSpPr txBox="1"/>
            <p:nvPr/>
          </p:nvSpPr>
          <p:spPr>
            <a:xfrm>
              <a:off x="457200" y="3741528"/>
              <a:ext cx="4512365" cy="611417"/>
            </a:xfrm>
            <a:prstGeom prst="rect">
              <a:avLst/>
            </a:prstGeom>
            <a:solidFill>
              <a:srgbClr val="FFC000"/>
            </a:solidFill>
            <a:ln>
              <a:solidFill>
                <a:schemeClr val="tx1"/>
              </a:solidFill>
            </a:ln>
          </p:spPr>
          <p:txBody>
            <a:bodyPr wrap="square" rtlCol="0">
              <a:spAutoFit/>
            </a:bodyPr>
            <a:lstStyle/>
            <a:p>
              <a:r>
                <a:rPr lang="en-US" sz="2420" b="1" i="1" dirty="0"/>
                <a:t>Methods</a:t>
              </a:r>
              <a:r>
                <a:rPr lang="en-US" sz="2420" dirty="0"/>
                <a:t>: Given those objectives, these are the methods we will use to achieve them. </a:t>
              </a:r>
            </a:p>
          </p:txBody>
        </p:sp>
        <p:sp>
          <p:nvSpPr>
            <p:cNvPr id="9" name="TextBox 8"/>
            <p:cNvSpPr txBox="1"/>
            <p:nvPr/>
          </p:nvSpPr>
          <p:spPr>
            <a:xfrm>
              <a:off x="457200" y="4329280"/>
              <a:ext cx="4512365" cy="611417"/>
            </a:xfrm>
            <a:prstGeom prst="rect">
              <a:avLst/>
            </a:prstGeom>
            <a:solidFill>
              <a:srgbClr val="00B0F0"/>
            </a:solidFill>
            <a:ln>
              <a:solidFill>
                <a:schemeClr val="tx1"/>
              </a:solidFill>
            </a:ln>
          </p:spPr>
          <p:txBody>
            <a:bodyPr wrap="square" rtlCol="0">
              <a:spAutoFit/>
            </a:bodyPr>
            <a:lstStyle/>
            <a:p>
              <a:r>
                <a:rPr lang="en-US" sz="2420" b="1" i="1" dirty="0"/>
                <a:t>Qualifications</a:t>
              </a:r>
              <a:r>
                <a:rPr lang="en-US" sz="2420" dirty="0"/>
                <a:t>: Given those methods, these are our qualifications for performing them. </a:t>
              </a:r>
            </a:p>
          </p:txBody>
        </p:sp>
        <p:sp>
          <p:nvSpPr>
            <p:cNvPr id="10" name="TextBox 9"/>
            <p:cNvSpPr txBox="1"/>
            <p:nvPr/>
          </p:nvSpPr>
          <p:spPr>
            <a:xfrm>
              <a:off x="457200" y="4927182"/>
              <a:ext cx="4512365" cy="611417"/>
            </a:xfrm>
            <a:prstGeom prst="rect">
              <a:avLst/>
            </a:prstGeom>
            <a:solidFill>
              <a:srgbClr val="F35F74"/>
            </a:solidFill>
            <a:ln>
              <a:solidFill>
                <a:schemeClr val="tx1"/>
              </a:solidFill>
            </a:ln>
          </p:spPr>
          <p:txBody>
            <a:bodyPr wrap="square" rtlCol="0">
              <a:spAutoFit/>
            </a:bodyPr>
            <a:lstStyle/>
            <a:p>
              <a:r>
                <a:rPr lang="en-US" sz="2420" b="1" i="1" dirty="0"/>
                <a:t>Budget</a:t>
              </a:r>
              <a:r>
                <a:rPr lang="en-US" sz="2420" dirty="0"/>
                <a:t>: Given those qualifications and methods, this is how much the project will cost. </a:t>
              </a:r>
            </a:p>
          </p:txBody>
        </p:sp>
        <p:sp>
          <p:nvSpPr>
            <p:cNvPr id="11" name="TextBox 10"/>
            <p:cNvSpPr txBox="1"/>
            <p:nvPr/>
          </p:nvSpPr>
          <p:spPr>
            <a:xfrm>
              <a:off x="457200" y="5513907"/>
              <a:ext cx="4512365" cy="611417"/>
            </a:xfrm>
            <a:prstGeom prst="rect">
              <a:avLst/>
            </a:prstGeom>
            <a:solidFill>
              <a:srgbClr val="92D050"/>
            </a:solidFill>
            <a:ln>
              <a:solidFill>
                <a:schemeClr val="tx1"/>
              </a:solidFill>
            </a:ln>
          </p:spPr>
          <p:txBody>
            <a:bodyPr wrap="square" rtlCol="0">
              <a:spAutoFit/>
            </a:bodyPr>
            <a:lstStyle/>
            <a:p>
              <a:r>
                <a:rPr lang="en-US" sz="2420" b="1" i="1" dirty="0"/>
                <a:t>Benefits</a:t>
              </a:r>
              <a:r>
                <a:rPr lang="en-US" sz="2420" dirty="0"/>
                <a:t>: Given our efforts and funders support, these are the benefits or value you will receive.</a:t>
              </a:r>
            </a:p>
          </p:txBody>
        </p:sp>
      </p:grpSp>
    </p:spTree>
    <p:extLst>
      <p:ext uri="{BB962C8B-B14F-4D97-AF65-F5344CB8AC3E}">
        <p14:creationId xmlns:p14="http://schemas.microsoft.com/office/powerpoint/2010/main" val="35218593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945" y="108808"/>
            <a:ext cx="9052560" cy="1257300"/>
          </a:xfrm>
        </p:spPr>
        <p:txBody>
          <a:bodyPr>
            <a:noAutofit/>
          </a:bodyPr>
          <a:lstStyle/>
          <a:p>
            <a:r>
              <a:rPr lang="en-US" sz="3520" dirty="0"/>
              <a:t>Proposal Slots Map to Typical Proposal Sections</a:t>
            </a:r>
          </a:p>
        </p:txBody>
      </p:sp>
      <p:sp>
        <p:nvSpPr>
          <p:cNvPr id="13" name="Slide Number Placeholder 12"/>
          <p:cNvSpPr>
            <a:spLocks noGrp="1"/>
          </p:cNvSpPr>
          <p:nvPr>
            <p:ph type="sldNum" sz="quarter" idx="12"/>
          </p:nvPr>
        </p:nvSpPr>
        <p:spPr/>
        <p:txBody>
          <a:bodyPr/>
          <a:lstStyle/>
          <a:p>
            <a:fld id="{BC8FB650-4324-4877-BB95-5089C932EEA7}" type="slidenum">
              <a:rPr lang="en-US" smtClean="0"/>
              <a:t>42</a:t>
            </a:fld>
            <a:endParaRPr lang="en-US"/>
          </a:p>
        </p:txBody>
      </p:sp>
      <p:sp>
        <p:nvSpPr>
          <p:cNvPr id="12" name="Rectangle 1"/>
          <p:cNvSpPr>
            <a:spLocks noChangeArrowheads="1"/>
          </p:cNvSpPr>
          <p:nvPr/>
        </p:nvSpPr>
        <p:spPr bwMode="auto">
          <a:xfrm>
            <a:off x="765244" y="1412079"/>
            <a:ext cx="8662693" cy="77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r>
              <a:rPr lang="en-US" altLang="en-US" sz="2200" i="1" dirty="0">
                <a:latin typeface="Calibri" panose="020F0502020204030204" pitchFamily="34" charset="0"/>
                <a:ea typeface="Times New Roman" panose="02020603050405020304" pitchFamily="18" charset="0"/>
                <a:cs typeface="Times New Roman" panose="02020603050405020304" pitchFamily="18" charset="0"/>
              </a:rPr>
              <a:t>The generic slots map directly to proposal sections or provide content to support proposal sections identified by a funder</a:t>
            </a:r>
          </a:p>
        </p:txBody>
      </p:sp>
      <p:grpSp>
        <p:nvGrpSpPr>
          <p:cNvPr id="14" name="Group 13"/>
          <p:cNvGrpSpPr/>
          <p:nvPr/>
        </p:nvGrpSpPr>
        <p:grpSpPr>
          <a:xfrm>
            <a:off x="841879" y="2995421"/>
            <a:ext cx="4448450" cy="2965857"/>
            <a:chOff x="457200" y="2787148"/>
            <a:chExt cx="4512365" cy="3370292"/>
          </a:xfrm>
        </p:grpSpPr>
        <p:sp>
          <p:nvSpPr>
            <p:cNvPr id="5" name="TextBox 4"/>
            <p:cNvSpPr txBox="1"/>
            <p:nvPr/>
          </p:nvSpPr>
          <p:spPr>
            <a:xfrm>
              <a:off x="457200" y="2787148"/>
              <a:ext cx="4512365" cy="374228"/>
            </a:xfrm>
            <a:prstGeom prst="rect">
              <a:avLst/>
            </a:prstGeom>
            <a:solidFill>
              <a:schemeClr val="accent5">
                <a:lumMod val="60000"/>
                <a:lumOff val="40000"/>
              </a:schemeClr>
            </a:solidFill>
            <a:ln>
              <a:solidFill>
                <a:schemeClr val="tx1"/>
              </a:solidFill>
            </a:ln>
          </p:spPr>
          <p:txBody>
            <a:bodyPr wrap="square" rtlCol="0">
              <a:spAutoFit/>
            </a:bodyPr>
            <a:lstStyle/>
            <a:p>
              <a:r>
                <a:rPr lang="en-US" sz="1540" b="1" i="1" dirty="0"/>
                <a:t>Situation</a:t>
              </a:r>
              <a:r>
                <a:rPr lang="en-US" sz="1540" dirty="0"/>
                <a:t>: This is our understanding of the problem.</a:t>
              </a:r>
            </a:p>
          </p:txBody>
        </p:sp>
        <p:sp>
          <p:nvSpPr>
            <p:cNvPr id="6" name="TextBox 5"/>
            <p:cNvSpPr txBox="1"/>
            <p:nvPr/>
          </p:nvSpPr>
          <p:spPr>
            <a:xfrm>
              <a:off x="457200" y="3153777"/>
              <a:ext cx="4512365" cy="643533"/>
            </a:xfrm>
            <a:prstGeom prst="rect">
              <a:avLst/>
            </a:prstGeom>
            <a:solidFill>
              <a:srgbClr val="A5B1CB"/>
            </a:solidFill>
            <a:ln>
              <a:solidFill>
                <a:schemeClr val="tx1"/>
              </a:solidFill>
            </a:ln>
          </p:spPr>
          <p:txBody>
            <a:bodyPr wrap="square" rtlCol="0">
              <a:spAutoFit/>
            </a:bodyPr>
            <a:lstStyle/>
            <a:p>
              <a:r>
                <a:rPr lang="en-US" sz="1540" b="1" i="1" dirty="0"/>
                <a:t>Objectives</a:t>
              </a:r>
              <a:r>
                <a:rPr lang="en-US" sz="1540" dirty="0"/>
                <a:t>: Given that problem, these are our objectives for solving (or realizing) it.</a:t>
              </a:r>
            </a:p>
          </p:txBody>
        </p:sp>
        <p:sp>
          <p:nvSpPr>
            <p:cNvPr id="7" name="TextBox 6"/>
            <p:cNvSpPr txBox="1"/>
            <p:nvPr/>
          </p:nvSpPr>
          <p:spPr>
            <a:xfrm>
              <a:off x="457200" y="3741529"/>
              <a:ext cx="4512365" cy="643533"/>
            </a:xfrm>
            <a:prstGeom prst="rect">
              <a:avLst/>
            </a:prstGeom>
            <a:solidFill>
              <a:srgbClr val="FFC000"/>
            </a:solidFill>
            <a:ln>
              <a:solidFill>
                <a:schemeClr val="tx1"/>
              </a:solidFill>
            </a:ln>
          </p:spPr>
          <p:txBody>
            <a:bodyPr wrap="square" rtlCol="0">
              <a:spAutoFit/>
            </a:bodyPr>
            <a:lstStyle/>
            <a:p>
              <a:r>
                <a:rPr lang="en-US" sz="1540" b="1" i="1" dirty="0"/>
                <a:t>Methods</a:t>
              </a:r>
              <a:r>
                <a:rPr lang="en-US" sz="1540" dirty="0"/>
                <a:t>: Given those objectives, these are the methods we will use to achieve them. </a:t>
              </a:r>
            </a:p>
          </p:txBody>
        </p:sp>
        <p:sp>
          <p:nvSpPr>
            <p:cNvPr id="8" name="TextBox 7"/>
            <p:cNvSpPr txBox="1"/>
            <p:nvPr/>
          </p:nvSpPr>
          <p:spPr>
            <a:xfrm>
              <a:off x="457200" y="4329281"/>
              <a:ext cx="4512365" cy="643533"/>
            </a:xfrm>
            <a:prstGeom prst="rect">
              <a:avLst/>
            </a:prstGeom>
            <a:solidFill>
              <a:srgbClr val="00B0F0"/>
            </a:solidFill>
            <a:ln>
              <a:solidFill>
                <a:schemeClr val="tx1"/>
              </a:solidFill>
            </a:ln>
          </p:spPr>
          <p:txBody>
            <a:bodyPr wrap="square" rtlCol="0">
              <a:spAutoFit/>
            </a:bodyPr>
            <a:lstStyle/>
            <a:p>
              <a:r>
                <a:rPr lang="en-US" sz="1540" b="1" i="1" dirty="0"/>
                <a:t>Qualifications</a:t>
              </a:r>
              <a:r>
                <a:rPr lang="en-US" sz="1540" dirty="0"/>
                <a:t>: Given those methods, these are our qualifications for performing them. </a:t>
              </a:r>
            </a:p>
          </p:txBody>
        </p:sp>
        <p:sp>
          <p:nvSpPr>
            <p:cNvPr id="9" name="TextBox 8"/>
            <p:cNvSpPr txBox="1"/>
            <p:nvPr/>
          </p:nvSpPr>
          <p:spPr>
            <a:xfrm>
              <a:off x="457200" y="4927182"/>
              <a:ext cx="4512365" cy="643533"/>
            </a:xfrm>
            <a:prstGeom prst="rect">
              <a:avLst/>
            </a:prstGeom>
            <a:solidFill>
              <a:srgbClr val="F35F74"/>
            </a:solidFill>
            <a:ln>
              <a:solidFill>
                <a:schemeClr val="tx1"/>
              </a:solidFill>
            </a:ln>
          </p:spPr>
          <p:txBody>
            <a:bodyPr wrap="square" rtlCol="0">
              <a:spAutoFit/>
            </a:bodyPr>
            <a:lstStyle/>
            <a:p>
              <a:r>
                <a:rPr lang="en-US" sz="1540" b="1" i="1" dirty="0"/>
                <a:t>Budget</a:t>
              </a:r>
              <a:r>
                <a:rPr lang="en-US" sz="1540" dirty="0"/>
                <a:t>: Given those qualifications and methods, this is how much the project will cost. </a:t>
              </a:r>
            </a:p>
          </p:txBody>
        </p:sp>
        <p:sp>
          <p:nvSpPr>
            <p:cNvPr id="10" name="TextBox 9"/>
            <p:cNvSpPr txBox="1"/>
            <p:nvPr/>
          </p:nvSpPr>
          <p:spPr>
            <a:xfrm>
              <a:off x="457200" y="5513907"/>
              <a:ext cx="4512365" cy="643533"/>
            </a:xfrm>
            <a:prstGeom prst="rect">
              <a:avLst/>
            </a:prstGeom>
            <a:solidFill>
              <a:srgbClr val="92D050"/>
            </a:solidFill>
            <a:ln>
              <a:solidFill>
                <a:schemeClr val="tx1"/>
              </a:solidFill>
            </a:ln>
          </p:spPr>
          <p:txBody>
            <a:bodyPr wrap="square" rtlCol="0">
              <a:spAutoFit/>
            </a:bodyPr>
            <a:lstStyle/>
            <a:p>
              <a:r>
                <a:rPr lang="en-US" sz="1540" b="1" i="1" dirty="0"/>
                <a:t>Benefits</a:t>
              </a:r>
              <a:r>
                <a:rPr lang="en-US" sz="1540" dirty="0"/>
                <a:t>: Given our efforts and funders support, these are the benefits or value you will receive.</a:t>
              </a:r>
            </a:p>
          </p:txBody>
        </p:sp>
      </p:grpSp>
      <p:sp>
        <p:nvSpPr>
          <p:cNvPr id="25" name="TextBox 24"/>
          <p:cNvSpPr txBox="1"/>
          <p:nvPr/>
        </p:nvSpPr>
        <p:spPr>
          <a:xfrm>
            <a:off x="5865374" y="2795092"/>
            <a:ext cx="3421051" cy="1277273"/>
          </a:xfrm>
          <a:prstGeom prst="rect">
            <a:avLst/>
          </a:prstGeom>
          <a:noFill/>
          <a:ln>
            <a:noFill/>
          </a:ln>
        </p:spPr>
        <p:txBody>
          <a:bodyPr wrap="square" rtlCol="0">
            <a:spAutoFit/>
          </a:bodyPr>
          <a:lstStyle/>
          <a:p>
            <a:r>
              <a:rPr lang="en-US" sz="1540" dirty="0"/>
              <a:t>Introduction/Background/Justification and Scope</a:t>
            </a:r>
          </a:p>
          <a:p>
            <a:endParaRPr lang="en-US" sz="1540" dirty="0"/>
          </a:p>
          <a:p>
            <a:endParaRPr lang="en-US" sz="1540" dirty="0"/>
          </a:p>
          <a:p>
            <a:r>
              <a:rPr lang="en-US" sz="1540" dirty="0"/>
              <a:t>      </a:t>
            </a:r>
          </a:p>
        </p:txBody>
      </p:sp>
      <p:sp>
        <p:nvSpPr>
          <p:cNvPr id="26" name="TextBox 25"/>
          <p:cNvSpPr txBox="1"/>
          <p:nvPr/>
        </p:nvSpPr>
        <p:spPr>
          <a:xfrm>
            <a:off x="5865374" y="3314023"/>
            <a:ext cx="3421051" cy="803297"/>
          </a:xfrm>
          <a:prstGeom prst="rect">
            <a:avLst/>
          </a:prstGeom>
          <a:noFill/>
          <a:ln>
            <a:noFill/>
          </a:ln>
        </p:spPr>
        <p:txBody>
          <a:bodyPr wrap="square" rtlCol="0">
            <a:spAutoFit/>
          </a:bodyPr>
          <a:lstStyle/>
          <a:p>
            <a:r>
              <a:rPr lang="en-US" sz="1540" dirty="0"/>
              <a:t>Introduction/Background/Justification and Scope/Specific Aims</a:t>
            </a:r>
          </a:p>
          <a:p>
            <a:r>
              <a:rPr lang="en-US" sz="1540" dirty="0"/>
              <a:t>      </a:t>
            </a:r>
          </a:p>
        </p:txBody>
      </p:sp>
      <p:sp>
        <p:nvSpPr>
          <p:cNvPr id="27" name="TextBox 26"/>
          <p:cNvSpPr txBox="1"/>
          <p:nvPr/>
        </p:nvSpPr>
        <p:spPr>
          <a:xfrm>
            <a:off x="5865374" y="3912380"/>
            <a:ext cx="3421051" cy="566309"/>
          </a:xfrm>
          <a:prstGeom prst="rect">
            <a:avLst/>
          </a:prstGeom>
          <a:noFill/>
          <a:ln>
            <a:noFill/>
          </a:ln>
        </p:spPr>
        <p:txBody>
          <a:bodyPr wrap="square" rtlCol="0">
            <a:spAutoFit/>
          </a:bodyPr>
          <a:lstStyle/>
          <a:p>
            <a:r>
              <a:rPr lang="en-US" sz="1540" dirty="0"/>
              <a:t>Work Plan/Methods/Approach/Data Management Plans</a:t>
            </a:r>
          </a:p>
        </p:txBody>
      </p:sp>
      <p:sp>
        <p:nvSpPr>
          <p:cNvPr id="28" name="TextBox 27"/>
          <p:cNvSpPr txBox="1"/>
          <p:nvPr/>
        </p:nvSpPr>
        <p:spPr>
          <a:xfrm>
            <a:off x="5865374" y="4441113"/>
            <a:ext cx="2804568" cy="566309"/>
          </a:xfrm>
          <a:prstGeom prst="rect">
            <a:avLst/>
          </a:prstGeom>
          <a:noFill/>
          <a:ln>
            <a:noFill/>
          </a:ln>
        </p:spPr>
        <p:txBody>
          <a:bodyPr wrap="square" rtlCol="0">
            <a:spAutoFit/>
          </a:bodyPr>
          <a:lstStyle/>
          <a:p>
            <a:r>
              <a:rPr lang="en-US" sz="1540" dirty="0"/>
              <a:t>Qualifications</a:t>
            </a:r>
          </a:p>
          <a:p>
            <a:endParaRPr lang="en-US" sz="1540" dirty="0"/>
          </a:p>
        </p:txBody>
      </p:sp>
      <p:sp>
        <p:nvSpPr>
          <p:cNvPr id="29" name="TextBox 28"/>
          <p:cNvSpPr txBox="1"/>
          <p:nvPr/>
        </p:nvSpPr>
        <p:spPr>
          <a:xfrm>
            <a:off x="5865375" y="4891201"/>
            <a:ext cx="3263879" cy="803297"/>
          </a:xfrm>
          <a:prstGeom prst="rect">
            <a:avLst/>
          </a:prstGeom>
          <a:noFill/>
          <a:ln>
            <a:noFill/>
          </a:ln>
        </p:spPr>
        <p:txBody>
          <a:bodyPr wrap="square" rtlCol="0">
            <a:spAutoFit/>
          </a:bodyPr>
          <a:lstStyle/>
          <a:p>
            <a:r>
              <a:rPr lang="en-US" sz="1540" dirty="0"/>
              <a:t>Budget/Budget Justification/Project Costs</a:t>
            </a:r>
          </a:p>
          <a:p>
            <a:endParaRPr lang="en-US" sz="1540" dirty="0"/>
          </a:p>
        </p:txBody>
      </p:sp>
      <p:sp>
        <p:nvSpPr>
          <p:cNvPr id="30" name="TextBox 29"/>
          <p:cNvSpPr txBox="1"/>
          <p:nvPr/>
        </p:nvSpPr>
        <p:spPr>
          <a:xfrm>
            <a:off x="5865374" y="5484514"/>
            <a:ext cx="2804568" cy="566309"/>
          </a:xfrm>
          <a:prstGeom prst="rect">
            <a:avLst/>
          </a:prstGeom>
          <a:noFill/>
          <a:ln>
            <a:noFill/>
          </a:ln>
        </p:spPr>
        <p:txBody>
          <a:bodyPr wrap="square" rtlCol="0">
            <a:spAutoFit/>
          </a:bodyPr>
          <a:lstStyle/>
          <a:p>
            <a:r>
              <a:rPr lang="en-US" sz="1540" dirty="0"/>
              <a:t>Benefits/Significance</a:t>
            </a:r>
          </a:p>
          <a:p>
            <a:endParaRPr lang="en-US" sz="1540" dirty="0"/>
          </a:p>
        </p:txBody>
      </p:sp>
      <p:sp>
        <p:nvSpPr>
          <p:cNvPr id="32" name="TextBox 31"/>
          <p:cNvSpPr txBox="1"/>
          <p:nvPr/>
        </p:nvSpPr>
        <p:spPr>
          <a:xfrm>
            <a:off x="1372249" y="2359983"/>
            <a:ext cx="3308663" cy="431978"/>
          </a:xfrm>
          <a:prstGeom prst="rect">
            <a:avLst/>
          </a:prstGeom>
          <a:noFill/>
        </p:spPr>
        <p:txBody>
          <a:bodyPr wrap="none" rtlCol="0">
            <a:spAutoFit/>
          </a:bodyPr>
          <a:lstStyle/>
          <a:p>
            <a:r>
              <a:rPr lang="en-US" sz="2207" b="1" dirty="0"/>
              <a:t>The Generic Proposal Slots</a:t>
            </a:r>
          </a:p>
        </p:txBody>
      </p:sp>
      <p:sp>
        <p:nvSpPr>
          <p:cNvPr id="33" name="TextBox 32"/>
          <p:cNvSpPr txBox="1"/>
          <p:nvPr/>
        </p:nvSpPr>
        <p:spPr>
          <a:xfrm>
            <a:off x="5839517" y="2402785"/>
            <a:ext cx="3128229" cy="431978"/>
          </a:xfrm>
          <a:prstGeom prst="rect">
            <a:avLst/>
          </a:prstGeom>
          <a:noFill/>
        </p:spPr>
        <p:txBody>
          <a:bodyPr wrap="none" rtlCol="0">
            <a:spAutoFit/>
          </a:bodyPr>
          <a:lstStyle/>
          <a:p>
            <a:r>
              <a:rPr lang="en-US" sz="2207" b="1" dirty="0"/>
              <a:t>Typical Proposal Sections</a:t>
            </a:r>
          </a:p>
        </p:txBody>
      </p:sp>
      <p:cxnSp>
        <p:nvCxnSpPr>
          <p:cNvPr id="4" name="Straight Arrow Connector 3"/>
          <p:cNvCxnSpPr/>
          <p:nvPr/>
        </p:nvCxnSpPr>
        <p:spPr>
          <a:xfrm>
            <a:off x="5290328" y="3091370"/>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3" name="Straight Arrow Connector 22"/>
          <p:cNvCxnSpPr/>
          <p:nvPr/>
        </p:nvCxnSpPr>
        <p:spPr>
          <a:xfrm>
            <a:off x="5290328" y="3569324"/>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5286761" y="4093648"/>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5286761" y="4571602"/>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5283194" y="5117328"/>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5283194" y="5595282"/>
            <a:ext cx="502920" cy="0"/>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0" idx="2"/>
          </p:cNvCxnSpPr>
          <p:nvPr/>
        </p:nvCxnSpPr>
        <p:spPr>
          <a:xfrm>
            <a:off x="3066104" y="5961278"/>
            <a:ext cx="0" cy="83008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1026040" y="6791135"/>
            <a:ext cx="7300012" cy="803297"/>
          </a:xfrm>
          <a:prstGeom prst="rect">
            <a:avLst/>
          </a:prstGeom>
        </p:spPr>
        <p:txBody>
          <a:bodyPr wrap="none">
            <a:spAutoFit/>
          </a:bodyPr>
          <a:lstStyle/>
          <a:p>
            <a:r>
              <a:rPr lang="en-US" sz="1540" dirty="0"/>
              <a:t>Titles/Abstract/Summary/Intellectual Merit/Broader Impacts/Previous Work/</a:t>
            </a:r>
            <a:r>
              <a:rPr lang="en-US" sz="1540" dirty="0" err="1"/>
              <a:t>Biosketches</a:t>
            </a:r>
            <a:endParaRPr lang="en-US" sz="1540" dirty="0"/>
          </a:p>
          <a:p>
            <a:r>
              <a:rPr lang="en-US" sz="1540" dirty="0"/>
              <a:t>CVs/Other Resources and Support</a:t>
            </a:r>
            <a:br>
              <a:rPr lang="en-US" sz="1540" dirty="0"/>
            </a:br>
            <a:r>
              <a:rPr lang="en-US" sz="1540" dirty="0"/>
              <a:t> </a:t>
            </a:r>
            <a:endParaRPr lang="en-US" sz="2207" dirty="0"/>
          </a:p>
        </p:txBody>
      </p:sp>
      <p:sp>
        <p:nvSpPr>
          <p:cNvPr id="34" name="Rectangle 1"/>
          <p:cNvSpPr>
            <a:spLocks noChangeArrowheads="1"/>
          </p:cNvSpPr>
          <p:nvPr/>
        </p:nvSpPr>
        <p:spPr bwMode="auto">
          <a:xfrm>
            <a:off x="2058776" y="6147983"/>
            <a:ext cx="2202588" cy="409343"/>
          </a:xfrm>
          <a:prstGeom prst="rect">
            <a:avLst/>
          </a:prstGeom>
          <a:solidFill>
            <a:schemeClr val="bg1"/>
          </a:solidFill>
          <a:ln>
            <a:noFill/>
          </a:ln>
          <a:effectLst/>
        </p:spPr>
        <p:txBody>
          <a:bodyPr vert="horz" wrap="square" lIns="100584" tIns="50292" rIns="100584" bIns="50292" numCol="1" anchor="ctr" anchorCtr="0" compatLnSpc="1">
            <a:prstTxWarp prst="textNoShape">
              <a:avLst/>
            </a:prstTxWarp>
            <a:spAutoFit/>
          </a:bodyPr>
          <a:lstStyle/>
          <a:p>
            <a:pPr defTabSz="1005840" eaLnBrk="0" fontAlgn="base" hangingPunct="0">
              <a:spcBef>
                <a:spcPct val="0"/>
              </a:spcBef>
              <a:spcAft>
                <a:spcPct val="0"/>
              </a:spcAft>
            </a:pPr>
            <a:r>
              <a:rPr lang="en-US" altLang="en-US" sz="2000" dirty="0">
                <a:latin typeface="Arial" panose="020B0604020202020204" pitchFamily="34" charset="0"/>
              </a:rPr>
              <a:t>Content Supports </a:t>
            </a:r>
          </a:p>
        </p:txBody>
      </p:sp>
      <p:sp>
        <p:nvSpPr>
          <p:cNvPr id="3" name="Oval 2"/>
          <p:cNvSpPr/>
          <p:nvPr/>
        </p:nvSpPr>
        <p:spPr>
          <a:xfrm>
            <a:off x="1026040" y="6748333"/>
            <a:ext cx="1379442" cy="379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0292" rIns="100584" bIns="50292" numCol="1" spcCol="0" rtlCol="0" fromWordArt="0" anchor="ctr" anchorCtr="0" forceAA="0" compatLnSpc="1">
            <a:prstTxWarp prst="textNoShape">
              <a:avLst/>
            </a:prstTxWarp>
            <a:noAutofit/>
          </a:bodyPr>
          <a:lstStyle/>
          <a:p>
            <a:pPr algn="ctr"/>
            <a:endParaRPr lang="en-US" sz="2207"/>
          </a:p>
        </p:txBody>
      </p:sp>
    </p:spTree>
    <p:extLst>
      <p:ext uri="{BB962C8B-B14F-4D97-AF65-F5344CB8AC3E}">
        <p14:creationId xmlns:p14="http://schemas.microsoft.com/office/powerpoint/2010/main" val="22645173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9453" y="3284564"/>
            <a:ext cx="6035354" cy="117075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Writing an Effective Title and Abstract</a:t>
            </a:r>
          </a:p>
        </p:txBody>
      </p:sp>
      <p:sp>
        <p:nvSpPr>
          <p:cNvPr id="4" name="Slide Number Placeholder 3"/>
          <p:cNvSpPr>
            <a:spLocks noGrp="1"/>
          </p:cNvSpPr>
          <p:nvPr>
            <p:ph type="sldNum" sz="quarter" idx="12"/>
          </p:nvPr>
        </p:nvSpPr>
        <p:spPr/>
        <p:txBody>
          <a:bodyPr/>
          <a:lstStyle/>
          <a:p>
            <a:fld id="{BC8FB650-4324-4877-BB95-5089C932EEA7}" type="slidenum">
              <a:rPr lang="en-US" smtClean="0"/>
              <a:t>43</a:t>
            </a:fld>
            <a:endParaRPr lang="en-US"/>
          </a:p>
        </p:txBody>
      </p:sp>
    </p:spTree>
    <p:extLst>
      <p:ext uri="{BB962C8B-B14F-4D97-AF65-F5344CB8AC3E}">
        <p14:creationId xmlns:p14="http://schemas.microsoft.com/office/powerpoint/2010/main" val="39236319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20" y="353536"/>
            <a:ext cx="9273967" cy="1323790"/>
          </a:xfrm>
        </p:spPr>
        <p:txBody>
          <a:bodyPr vert="horz" wrap="square" lIns="100584" tIns="50292" rIns="100584" bIns="50292" numCol="1" rtlCol="0" anchor="ctr" anchorCtr="0" compatLnSpc="1">
            <a:prstTxWarp prst="textNoShape">
              <a:avLst/>
            </a:prstTxWarp>
            <a:normAutofit/>
          </a:bodyPr>
          <a:lstStyle/>
          <a:p>
            <a:pPr eaLnBrk="1" hangingPunct="1"/>
            <a:r>
              <a:rPr lang="en-US" sz="3960" dirty="0">
                <a:ea typeface="MS PGothic" charset="0"/>
              </a:rPr>
              <a:t>The Title and Abstract: Two Critical Parts of Your Proposal</a:t>
            </a:r>
          </a:p>
        </p:txBody>
      </p:sp>
      <p:sp>
        <p:nvSpPr>
          <p:cNvPr id="3" name="Content Placeholder 2"/>
          <p:cNvSpPr>
            <a:spLocks noGrp="1"/>
          </p:cNvSpPr>
          <p:nvPr>
            <p:ph idx="1"/>
          </p:nvPr>
        </p:nvSpPr>
        <p:spPr>
          <a:xfrm>
            <a:off x="489014" y="3160430"/>
            <a:ext cx="9240011" cy="4308340"/>
          </a:xfrm>
        </p:spPr>
        <p:txBody>
          <a:bodyPr>
            <a:noAutofit/>
          </a:bodyPr>
          <a:lstStyle/>
          <a:p>
            <a:pPr eaLnBrk="1" hangingPunct="1">
              <a:buFont typeface="Wingdings 2" panose="05020102010507070707" pitchFamily="18" charset="2"/>
              <a:buChar char=""/>
              <a:defRPr/>
            </a:pPr>
            <a:r>
              <a:rPr lang="en-US" sz="2200" dirty="0"/>
              <a:t>Title/Abstract used to make the initial determination of whether a project is eligible for, or worthy of, further consideration</a:t>
            </a:r>
          </a:p>
          <a:p>
            <a:pPr lvl="1">
              <a:buFont typeface="Courier New" panose="02070309020205020404" pitchFamily="49" charset="0"/>
              <a:buChar char="o"/>
              <a:defRPr/>
            </a:pPr>
            <a:r>
              <a:rPr lang="en-US" sz="2200" dirty="0"/>
              <a:t>One foundation executive says that in nine out of ten cases, she reads only the executive summary before deciding whether or not to reject a proposal</a:t>
            </a:r>
          </a:p>
          <a:p>
            <a:pPr eaLnBrk="1" hangingPunct="1">
              <a:buFont typeface="Wingdings 2" panose="05020102010507070707" pitchFamily="18" charset="2"/>
              <a:buChar char=""/>
              <a:defRPr/>
            </a:pPr>
            <a:r>
              <a:rPr lang="en-US" sz="2200" dirty="0"/>
              <a:t>Both public and private funders often copy proposals’ abstract/title and circulate them separately to key funding officials who want to see a digest of all incoming projects</a:t>
            </a:r>
            <a:br>
              <a:rPr lang="en-US" sz="2200" dirty="0"/>
            </a:br>
            <a:endParaRPr lang="en-US" sz="2200" dirty="0"/>
          </a:p>
          <a:p>
            <a:pPr eaLnBrk="1" hangingPunct="1">
              <a:buFont typeface="Wingdings 2" panose="05020102010507070707" pitchFamily="18" charset="2"/>
              <a:buChar char=""/>
              <a:defRPr/>
            </a:pPr>
            <a:r>
              <a:rPr lang="en-US" sz="2200" dirty="0"/>
              <a:t>The audience that reads the title/abstract may include members of Congress who fund the sponsoring agency, and voters who elected those officials. They will determine the project’s value based on the abstract/title.</a:t>
            </a:r>
          </a:p>
          <a:p>
            <a:pPr eaLnBrk="1" hangingPunct="1">
              <a:buFont typeface="Wingdings 2" panose="05020102010507070707" pitchFamily="18" charset="2"/>
              <a:buChar char=""/>
              <a:defRPr/>
            </a:pPr>
            <a:endParaRPr lang="en-US" sz="1980" dirty="0"/>
          </a:p>
          <a:p>
            <a:pPr marL="0" indent="0">
              <a:buNone/>
              <a:defRPr/>
            </a:pPr>
            <a:endParaRPr lang="en-US" sz="1980" dirty="0"/>
          </a:p>
        </p:txBody>
      </p:sp>
      <p:sp>
        <p:nvSpPr>
          <p:cNvPr id="5018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charset="0"/>
                <a:ea typeface="MS PGothic" charset="0"/>
                <a:cs typeface="MS PGothic" charset="0"/>
              </a:defRPr>
            </a:lvl1pPr>
            <a:lvl2pPr marL="817245" indent="-314325">
              <a:defRPr>
                <a:solidFill>
                  <a:schemeClr val="tx1"/>
                </a:solidFill>
                <a:latin typeface="Gill Sans MT" charset="0"/>
                <a:ea typeface="MS PGothic" charset="0"/>
                <a:cs typeface="MS PGothic" charset="0"/>
              </a:defRPr>
            </a:lvl2pPr>
            <a:lvl3pPr marL="1257300" indent="-251460">
              <a:defRPr>
                <a:solidFill>
                  <a:schemeClr val="tx1"/>
                </a:solidFill>
                <a:latin typeface="Gill Sans MT" charset="0"/>
                <a:ea typeface="MS PGothic" charset="0"/>
                <a:cs typeface="MS PGothic" charset="0"/>
              </a:defRPr>
            </a:lvl3pPr>
            <a:lvl4pPr marL="1760220" indent="-251460">
              <a:defRPr>
                <a:solidFill>
                  <a:schemeClr val="tx1"/>
                </a:solidFill>
                <a:latin typeface="Gill Sans MT" charset="0"/>
                <a:ea typeface="MS PGothic" charset="0"/>
                <a:cs typeface="MS PGothic" charset="0"/>
              </a:defRPr>
            </a:lvl4pPr>
            <a:lvl5pPr marL="2263140" indent="-251460">
              <a:defRPr>
                <a:solidFill>
                  <a:schemeClr val="tx1"/>
                </a:solidFill>
                <a:latin typeface="Gill Sans MT" charset="0"/>
                <a:ea typeface="MS PGothic" charset="0"/>
                <a:cs typeface="MS PGothic" charset="0"/>
              </a:defRPr>
            </a:lvl5pPr>
            <a:lvl6pPr marL="2766060" indent="-251460" eaLnBrk="0" fontAlgn="base" hangingPunct="0">
              <a:spcBef>
                <a:spcPct val="0"/>
              </a:spcBef>
              <a:spcAft>
                <a:spcPct val="0"/>
              </a:spcAft>
              <a:defRPr>
                <a:solidFill>
                  <a:schemeClr val="tx1"/>
                </a:solidFill>
                <a:latin typeface="Gill Sans MT" charset="0"/>
                <a:ea typeface="MS PGothic" charset="0"/>
                <a:cs typeface="MS PGothic" charset="0"/>
              </a:defRPr>
            </a:lvl6pPr>
            <a:lvl7pPr marL="3268980" indent="-251460" eaLnBrk="0" fontAlgn="base" hangingPunct="0">
              <a:spcBef>
                <a:spcPct val="0"/>
              </a:spcBef>
              <a:spcAft>
                <a:spcPct val="0"/>
              </a:spcAft>
              <a:defRPr>
                <a:solidFill>
                  <a:schemeClr val="tx1"/>
                </a:solidFill>
                <a:latin typeface="Gill Sans MT" charset="0"/>
                <a:ea typeface="MS PGothic" charset="0"/>
                <a:cs typeface="MS PGothic" charset="0"/>
              </a:defRPr>
            </a:lvl7pPr>
            <a:lvl8pPr marL="3771900" indent="-251460" eaLnBrk="0" fontAlgn="base" hangingPunct="0">
              <a:spcBef>
                <a:spcPct val="0"/>
              </a:spcBef>
              <a:spcAft>
                <a:spcPct val="0"/>
              </a:spcAft>
              <a:defRPr>
                <a:solidFill>
                  <a:schemeClr val="tx1"/>
                </a:solidFill>
                <a:latin typeface="Gill Sans MT" charset="0"/>
                <a:ea typeface="MS PGothic" charset="0"/>
                <a:cs typeface="MS PGothic" charset="0"/>
              </a:defRPr>
            </a:lvl8pPr>
            <a:lvl9pPr marL="4274820" indent="-251460" eaLnBrk="0" fontAlgn="base" hangingPunct="0">
              <a:spcBef>
                <a:spcPct val="0"/>
              </a:spcBef>
              <a:spcAft>
                <a:spcPct val="0"/>
              </a:spcAft>
              <a:defRPr>
                <a:solidFill>
                  <a:schemeClr val="tx1"/>
                </a:solidFill>
                <a:latin typeface="Gill Sans MT" charset="0"/>
                <a:ea typeface="MS PGothic" charset="0"/>
                <a:cs typeface="MS PGothic" charset="0"/>
              </a:defRPr>
            </a:lvl9pPr>
          </a:lstStyle>
          <a:p>
            <a:fld id="{78B66CE4-7129-C944-9CCB-AB6AACB976D3}" type="slidenum">
              <a:rPr lang="en-US">
                <a:solidFill>
                  <a:srgbClr val="B5A788"/>
                </a:solidFill>
              </a:rPr>
              <a:pPr/>
              <a:t>44</a:t>
            </a:fld>
            <a:endParaRPr lang="en-US">
              <a:solidFill>
                <a:srgbClr val="B5A788"/>
              </a:solidFill>
            </a:endParaRPr>
          </a:p>
        </p:txBody>
      </p:sp>
      <p:sp>
        <p:nvSpPr>
          <p:cNvPr id="50181" name="Rectangle 4"/>
          <p:cNvSpPr>
            <a:spLocks noChangeArrowheads="1"/>
          </p:cNvSpPr>
          <p:nvPr/>
        </p:nvSpPr>
        <p:spPr bwMode="auto">
          <a:xfrm>
            <a:off x="413081" y="1824001"/>
            <a:ext cx="9391876" cy="11079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200" i="1" dirty="0"/>
              <a:t>For readers who are not the primary or secondary reviewers of your proposal, time is so short that the title and abstract are likely the only portions that they read carefully</a:t>
            </a:r>
          </a:p>
        </p:txBody>
      </p:sp>
    </p:spTree>
    <p:extLst>
      <p:ext uri="{BB962C8B-B14F-4D97-AF65-F5344CB8AC3E}">
        <p14:creationId xmlns:p14="http://schemas.microsoft.com/office/powerpoint/2010/main" val="29415956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601" y="136851"/>
            <a:ext cx="9155859" cy="1161233"/>
          </a:xfrm>
        </p:spPr>
        <p:txBody>
          <a:bodyPr>
            <a:normAutofit/>
          </a:bodyPr>
          <a:lstStyle/>
          <a:p>
            <a:r>
              <a:rPr lang="en-US" sz="4400" dirty="0"/>
              <a:t>Writing the Title</a:t>
            </a:r>
          </a:p>
        </p:txBody>
      </p:sp>
      <p:sp>
        <p:nvSpPr>
          <p:cNvPr id="5" name="Slide Number Placeholder 4"/>
          <p:cNvSpPr>
            <a:spLocks noGrp="1"/>
          </p:cNvSpPr>
          <p:nvPr>
            <p:ph type="sldNum" sz="quarter" idx="12"/>
          </p:nvPr>
        </p:nvSpPr>
        <p:spPr/>
        <p:txBody>
          <a:bodyPr/>
          <a:lstStyle/>
          <a:p>
            <a:fld id="{BC8FB650-4324-4877-BB95-5089C932EEA7}" type="slidenum">
              <a:rPr lang="en-US" smtClean="0"/>
              <a:t>45</a:t>
            </a:fld>
            <a:endParaRPr lang="en-US"/>
          </a:p>
        </p:txBody>
      </p:sp>
      <p:grpSp>
        <p:nvGrpSpPr>
          <p:cNvPr id="31" name="Group 30"/>
          <p:cNvGrpSpPr/>
          <p:nvPr/>
        </p:nvGrpSpPr>
        <p:grpSpPr>
          <a:xfrm>
            <a:off x="422006" y="1247355"/>
            <a:ext cx="9254636" cy="5855978"/>
            <a:chOff x="334892" y="1030050"/>
            <a:chExt cx="8323396" cy="5004318"/>
          </a:xfrm>
        </p:grpSpPr>
        <p:sp>
          <p:nvSpPr>
            <p:cNvPr id="4" name="Rectangle 3"/>
            <p:cNvSpPr/>
            <p:nvPr/>
          </p:nvSpPr>
          <p:spPr>
            <a:xfrm>
              <a:off x="334892" y="1703417"/>
              <a:ext cx="4055108" cy="361033"/>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Freeform 6"/>
            <p:cNvSpPr/>
            <p:nvPr/>
          </p:nvSpPr>
          <p:spPr>
            <a:xfrm>
              <a:off x="334893"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a:t>
              </a:r>
            </a:p>
          </p:txBody>
        </p:sp>
        <p:sp>
          <p:nvSpPr>
            <p:cNvPr id="8" name="Rectangle 7"/>
            <p:cNvSpPr/>
            <p:nvPr/>
          </p:nvSpPr>
          <p:spPr>
            <a:xfrm>
              <a:off x="342315" y="2810504"/>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Freeform 8"/>
            <p:cNvSpPr/>
            <p:nvPr/>
          </p:nvSpPr>
          <p:spPr>
            <a:xfrm>
              <a:off x="640210" y="2696867"/>
              <a:ext cx="3757212" cy="554164"/>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650" dirty="0"/>
                <a:t>Use active, forward thinking verbs (predicting, mobilizing, empowering, revolutionary)</a:t>
              </a:r>
            </a:p>
          </p:txBody>
        </p:sp>
        <p:sp>
          <p:nvSpPr>
            <p:cNvPr id="10" name="Rectangle 9"/>
            <p:cNvSpPr/>
            <p:nvPr/>
          </p:nvSpPr>
          <p:spPr>
            <a:xfrm>
              <a:off x="334893"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Freeform 10"/>
            <p:cNvSpPr/>
            <p:nvPr/>
          </p:nvSpPr>
          <p:spPr>
            <a:xfrm>
              <a:off x="618750"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Keep the title short; find out which research themes are mission-relevant</a:t>
              </a:r>
            </a:p>
          </p:txBody>
        </p:sp>
        <p:sp>
          <p:nvSpPr>
            <p:cNvPr id="12" name="Rectangle 11"/>
            <p:cNvSpPr/>
            <p:nvPr/>
          </p:nvSpPr>
          <p:spPr>
            <a:xfrm>
              <a:off x="334893"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Freeform 12"/>
            <p:cNvSpPr/>
            <p:nvPr/>
          </p:nvSpPr>
          <p:spPr>
            <a:xfrm>
              <a:off x="618750"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imagination and flair; be original and relevant</a:t>
              </a:r>
            </a:p>
          </p:txBody>
        </p:sp>
        <p:sp>
          <p:nvSpPr>
            <p:cNvPr id="14" name="Rectangle 13"/>
            <p:cNvSpPr/>
            <p:nvPr/>
          </p:nvSpPr>
          <p:spPr>
            <a:xfrm>
              <a:off x="334893"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Freeform 14"/>
            <p:cNvSpPr/>
            <p:nvPr/>
          </p:nvSpPr>
          <p:spPr>
            <a:xfrm>
              <a:off x="618750"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Study titles of other funded projects in your field</a:t>
              </a:r>
            </a:p>
          </p:txBody>
        </p:sp>
        <p:sp>
          <p:nvSpPr>
            <p:cNvPr id="16" name="Rectangle 15"/>
            <p:cNvSpPr/>
            <p:nvPr/>
          </p:nvSpPr>
          <p:spPr>
            <a:xfrm>
              <a:off x="334893"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Freeform 16"/>
            <p:cNvSpPr/>
            <p:nvPr/>
          </p:nvSpPr>
          <p:spPr>
            <a:xfrm>
              <a:off x="618750" y="5339973"/>
              <a:ext cx="395679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Create at least ten titles using a combination of different words and abbreviations</a:t>
              </a:r>
            </a:p>
          </p:txBody>
        </p:sp>
        <p:sp>
          <p:nvSpPr>
            <p:cNvPr id="18" name="Rectangle 17"/>
            <p:cNvSpPr/>
            <p:nvPr/>
          </p:nvSpPr>
          <p:spPr>
            <a:xfrm>
              <a:off x="4603180" y="1692717"/>
              <a:ext cx="4055108" cy="361034"/>
            </a:xfrm>
            <a:prstGeom prst="rect">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Freeform 19"/>
            <p:cNvSpPr/>
            <p:nvPr/>
          </p:nvSpPr>
          <p:spPr>
            <a:xfrm>
              <a:off x="4592756" y="1030050"/>
              <a:ext cx="4055108" cy="857021"/>
            </a:xfrm>
            <a:custGeom>
              <a:avLst/>
              <a:gdLst>
                <a:gd name="connsiteX0" fmla="*/ 0 w 4055108"/>
                <a:gd name="connsiteY0" fmla="*/ 0 h 857021"/>
                <a:gd name="connsiteX1" fmla="*/ 4055108 w 4055108"/>
                <a:gd name="connsiteY1" fmla="*/ 0 h 857021"/>
                <a:gd name="connsiteX2" fmla="*/ 4055108 w 4055108"/>
                <a:gd name="connsiteY2" fmla="*/ 857021 h 857021"/>
                <a:gd name="connsiteX3" fmla="*/ 0 w 4055108"/>
                <a:gd name="connsiteY3" fmla="*/ 857021 h 857021"/>
                <a:gd name="connsiteX4" fmla="*/ 0 w 4055108"/>
                <a:gd name="connsiteY4" fmla="*/ 0 h 857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5108" h="857021">
                  <a:moveTo>
                    <a:pt x="0" y="0"/>
                  </a:moveTo>
                  <a:lnTo>
                    <a:pt x="4055108" y="0"/>
                  </a:lnTo>
                  <a:lnTo>
                    <a:pt x="4055108" y="857021"/>
                  </a:lnTo>
                  <a:lnTo>
                    <a:pt x="0" y="85702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5438" tIns="50292" rIns="75438" bIns="50292" numCol="1" spcCol="1270" anchor="ctr" anchorCtr="0">
              <a:noAutofit/>
            </a:bodyPr>
            <a:lstStyle/>
            <a:p>
              <a:pPr defTabSz="1760220">
                <a:lnSpc>
                  <a:spcPct val="90000"/>
                </a:lnSpc>
                <a:spcBef>
                  <a:spcPct val="0"/>
                </a:spcBef>
                <a:spcAft>
                  <a:spcPct val="35000"/>
                </a:spcAft>
              </a:pPr>
              <a:r>
                <a:rPr lang="en-US" sz="3960" dirty="0"/>
                <a:t>Don’t</a:t>
              </a:r>
              <a:endParaRPr lang="en-US" sz="5610" dirty="0"/>
            </a:p>
          </p:txBody>
        </p:sp>
        <p:sp>
          <p:nvSpPr>
            <p:cNvPr id="21" name="Rectangle 20"/>
            <p:cNvSpPr/>
            <p:nvPr/>
          </p:nvSpPr>
          <p:spPr>
            <a:xfrm>
              <a:off x="4592756" y="2853161"/>
              <a:ext cx="297895" cy="266603"/>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2" name="Freeform 21"/>
            <p:cNvSpPr/>
            <p:nvPr/>
          </p:nvSpPr>
          <p:spPr>
            <a:xfrm>
              <a:off x="4911408" y="2767648"/>
              <a:ext cx="3737083" cy="525838"/>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the name of the funder in the project title</a:t>
              </a:r>
            </a:p>
          </p:txBody>
        </p:sp>
        <p:sp>
          <p:nvSpPr>
            <p:cNvPr id="23" name="Rectangle 22"/>
            <p:cNvSpPr/>
            <p:nvPr/>
          </p:nvSpPr>
          <p:spPr>
            <a:xfrm>
              <a:off x="4592756" y="3455037"/>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Freeform 23"/>
            <p:cNvSpPr/>
            <p:nvPr/>
          </p:nvSpPr>
          <p:spPr>
            <a:xfrm>
              <a:off x="4876614" y="3256787"/>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Don’t begin with “A Project To…”</a:t>
              </a:r>
            </a:p>
          </p:txBody>
        </p:sp>
        <p:sp>
          <p:nvSpPr>
            <p:cNvPr id="25" name="Rectangle 24"/>
            <p:cNvSpPr/>
            <p:nvPr/>
          </p:nvSpPr>
          <p:spPr>
            <a:xfrm>
              <a:off x="4592756" y="4149432"/>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6" name="Freeform 25"/>
            <p:cNvSpPr/>
            <p:nvPr/>
          </p:nvSpPr>
          <p:spPr>
            <a:xfrm>
              <a:off x="4876614" y="3951182"/>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Select a title that is likely to be used by others</a:t>
              </a:r>
            </a:p>
          </p:txBody>
        </p:sp>
        <p:sp>
          <p:nvSpPr>
            <p:cNvPr id="27" name="Rectangle 26"/>
            <p:cNvSpPr/>
            <p:nvPr/>
          </p:nvSpPr>
          <p:spPr>
            <a:xfrm>
              <a:off x="4592756" y="4843828"/>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Freeform 27"/>
            <p:cNvSpPr/>
            <p:nvPr/>
          </p:nvSpPr>
          <p:spPr>
            <a:xfrm>
              <a:off x="4876614" y="4645578"/>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Choose a title that might be funny/negative if seen out of context</a:t>
              </a:r>
            </a:p>
          </p:txBody>
        </p:sp>
        <p:sp>
          <p:nvSpPr>
            <p:cNvPr id="29" name="Rectangle 28"/>
            <p:cNvSpPr/>
            <p:nvPr/>
          </p:nvSpPr>
          <p:spPr>
            <a:xfrm>
              <a:off x="4592756" y="5538223"/>
              <a:ext cx="297895" cy="29789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0" name="Freeform 29"/>
            <p:cNvSpPr/>
            <p:nvPr/>
          </p:nvSpPr>
          <p:spPr>
            <a:xfrm>
              <a:off x="4876614" y="5339973"/>
              <a:ext cx="3771250" cy="694395"/>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Use jargon and filler words</a:t>
              </a:r>
            </a:p>
          </p:txBody>
        </p:sp>
      </p:grpSp>
      <p:sp>
        <p:nvSpPr>
          <p:cNvPr id="32" name="Rectangle 31"/>
          <p:cNvSpPr/>
          <p:nvPr/>
        </p:nvSpPr>
        <p:spPr>
          <a:xfrm>
            <a:off x="425548" y="2646850"/>
            <a:ext cx="327685" cy="327685"/>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4" name="Freeform 33"/>
          <p:cNvSpPr/>
          <p:nvPr/>
        </p:nvSpPr>
        <p:spPr>
          <a:xfrm>
            <a:off x="766229" y="2521770"/>
            <a:ext cx="4135973" cy="609580"/>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Describe the purpose of the project; use funder friendly keywords </a:t>
            </a:r>
          </a:p>
        </p:txBody>
      </p:sp>
      <p:sp>
        <p:nvSpPr>
          <p:cNvPr id="35" name="Rectangle 34"/>
          <p:cNvSpPr/>
          <p:nvPr/>
        </p:nvSpPr>
        <p:spPr>
          <a:xfrm>
            <a:off x="5137107" y="2656512"/>
            <a:ext cx="331224" cy="348592"/>
          </a:xfrm>
          <a:prstGeom prst="rect">
            <a:avLst/>
          </a:prstGeom>
        </p:spPr>
        <p:style>
          <a:lnRef idx="1">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6" name="Freeform 35"/>
          <p:cNvSpPr/>
          <p:nvPr/>
        </p:nvSpPr>
        <p:spPr>
          <a:xfrm>
            <a:off x="5468331" y="2480291"/>
            <a:ext cx="4193186" cy="812571"/>
          </a:xfrm>
          <a:custGeom>
            <a:avLst/>
            <a:gdLst>
              <a:gd name="connsiteX0" fmla="*/ 0 w 3771250"/>
              <a:gd name="connsiteY0" fmla="*/ 0 h 694395"/>
              <a:gd name="connsiteX1" fmla="*/ 3771250 w 3771250"/>
              <a:gd name="connsiteY1" fmla="*/ 0 h 694395"/>
              <a:gd name="connsiteX2" fmla="*/ 3771250 w 3771250"/>
              <a:gd name="connsiteY2" fmla="*/ 694395 h 694395"/>
              <a:gd name="connsiteX3" fmla="*/ 0 w 3771250"/>
              <a:gd name="connsiteY3" fmla="*/ 694395 h 694395"/>
              <a:gd name="connsiteX4" fmla="*/ 0 w 3771250"/>
              <a:gd name="connsiteY4" fmla="*/ 0 h 694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1250" h="694395">
                <a:moveTo>
                  <a:pt x="0" y="0"/>
                </a:moveTo>
                <a:lnTo>
                  <a:pt x="3771250" y="0"/>
                </a:lnTo>
                <a:lnTo>
                  <a:pt x="3771250" y="694395"/>
                </a:lnTo>
                <a:lnTo>
                  <a:pt x="0" y="6943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5171" tIns="125171" rIns="125171" bIns="125171" numCol="1" spcCol="1270" anchor="ctr" anchorCtr="0">
            <a:noAutofit/>
          </a:bodyPr>
          <a:lstStyle/>
          <a:p>
            <a:pPr defTabSz="782320">
              <a:lnSpc>
                <a:spcPct val="90000"/>
              </a:lnSpc>
              <a:spcBef>
                <a:spcPct val="0"/>
              </a:spcBef>
              <a:spcAft>
                <a:spcPct val="35000"/>
              </a:spcAft>
            </a:pPr>
            <a:r>
              <a:rPr lang="en-US" sz="1760" dirty="0"/>
              <a:t>Don’t discount the funder criteria</a:t>
            </a:r>
          </a:p>
        </p:txBody>
      </p:sp>
    </p:spTree>
    <p:extLst>
      <p:ext uri="{BB962C8B-B14F-4D97-AF65-F5344CB8AC3E}">
        <p14:creationId xmlns:p14="http://schemas.microsoft.com/office/powerpoint/2010/main" val="40115608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Examples of Successful Titles</a:t>
            </a:r>
          </a:p>
        </p:txBody>
      </p:sp>
      <p:sp>
        <p:nvSpPr>
          <p:cNvPr id="3" name="Content Placeholder 2"/>
          <p:cNvSpPr>
            <a:spLocks noGrp="1"/>
          </p:cNvSpPr>
          <p:nvPr>
            <p:ph idx="1"/>
          </p:nvPr>
        </p:nvSpPr>
        <p:spPr>
          <a:xfrm>
            <a:off x="438521" y="1471894"/>
            <a:ext cx="9080764" cy="5637865"/>
          </a:xfrm>
        </p:spPr>
        <p:txBody>
          <a:bodyPr>
            <a:normAutofit fontScale="92500" lnSpcReduction="10000"/>
          </a:bodyPr>
          <a:lstStyle/>
          <a:p>
            <a:r>
              <a:rPr lang="en-US" sz="2200" b="1" i="1" dirty="0"/>
              <a:t>Paving</a:t>
            </a:r>
            <a:r>
              <a:rPr lang="en-US" sz="2200" i="1" dirty="0"/>
              <a:t> Academic Pathways for Student </a:t>
            </a:r>
            <a:r>
              <a:rPr lang="en-US" sz="2200" b="1" i="1" dirty="0"/>
              <a:t>Success</a:t>
            </a:r>
            <a:r>
              <a:rPr lang="en-US" sz="2200" i="1" dirty="0"/>
              <a:t>. </a:t>
            </a:r>
            <a:r>
              <a:rPr lang="en-US" sz="2200" dirty="0"/>
              <a:t>Funded by the U.S. Department of Education</a:t>
            </a:r>
          </a:p>
          <a:p>
            <a:r>
              <a:rPr lang="en-US" sz="2200" i="1" dirty="0"/>
              <a:t>Religion and the Rule of Law in Vietnam and Laos. </a:t>
            </a:r>
            <a:r>
              <a:rPr lang="en-US" sz="2200" dirty="0"/>
              <a:t>Funded by the John Templeton Foundation</a:t>
            </a:r>
          </a:p>
          <a:p>
            <a:r>
              <a:rPr lang="en-US" sz="2200" i="1" dirty="0"/>
              <a:t>Teachers for a </a:t>
            </a:r>
            <a:r>
              <a:rPr lang="en-US" sz="2200" b="1" i="1" dirty="0"/>
              <a:t>New</a:t>
            </a:r>
            <a:r>
              <a:rPr lang="en-US" sz="2200" i="1" dirty="0"/>
              <a:t> </a:t>
            </a:r>
            <a:r>
              <a:rPr lang="en-US" sz="2200" b="1" i="1" dirty="0"/>
              <a:t>Tomorrow</a:t>
            </a:r>
            <a:r>
              <a:rPr lang="en-US" sz="2200" i="1" dirty="0"/>
              <a:t>: </a:t>
            </a:r>
            <a:r>
              <a:rPr lang="en-US" sz="2200" b="1" i="1" dirty="0"/>
              <a:t>Engineering</a:t>
            </a:r>
            <a:r>
              <a:rPr lang="en-US" sz="2200" i="1" dirty="0"/>
              <a:t> Education </a:t>
            </a:r>
            <a:r>
              <a:rPr lang="en-US" sz="2200" b="1" i="1" dirty="0"/>
              <a:t>Pioneers</a:t>
            </a:r>
            <a:r>
              <a:rPr lang="en-US" sz="2200" i="1" dirty="0"/>
              <a:t> and Trajectories of Impact</a:t>
            </a:r>
            <a:r>
              <a:rPr lang="en-US" sz="2200" dirty="0"/>
              <a:t>. Funded by the National Science Foundation</a:t>
            </a:r>
          </a:p>
          <a:p>
            <a:r>
              <a:rPr lang="en-US" sz="2200" i="1" dirty="0"/>
              <a:t>A </a:t>
            </a:r>
            <a:r>
              <a:rPr lang="en-US" sz="2200" b="1" i="1" dirty="0"/>
              <a:t>New Approach </a:t>
            </a:r>
            <a:r>
              <a:rPr lang="en-US" sz="2200" i="1" dirty="0"/>
              <a:t>for the Development of </a:t>
            </a:r>
            <a:r>
              <a:rPr lang="en-US" sz="2200" b="1" i="1" dirty="0"/>
              <a:t>Novel</a:t>
            </a:r>
            <a:r>
              <a:rPr lang="en-US" sz="2200" i="1" dirty="0"/>
              <a:t> Antipsychotic Drug. </a:t>
            </a:r>
            <a:r>
              <a:rPr lang="en-US" sz="2200" dirty="0"/>
              <a:t>Funded by the National Institutes of Health</a:t>
            </a:r>
          </a:p>
          <a:p>
            <a:r>
              <a:rPr lang="en-US" sz="2200" b="1" i="1" dirty="0"/>
              <a:t>Workplace Myth-Building</a:t>
            </a:r>
            <a:r>
              <a:rPr lang="en-US" sz="2200" i="1" dirty="0"/>
              <a:t>: </a:t>
            </a:r>
            <a:r>
              <a:rPr lang="en-US" sz="2200" b="1" i="1" dirty="0"/>
              <a:t>Rhetorical</a:t>
            </a:r>
            <a:r>
              <a:rPr lang="en-US" sz="2200" i="1" dirty="0"/>
              <a:t> Strategies in Leadership and Decision-Making</a:t>
            </a:r>
            <a:r>
              <a:rPr lang="en-US" sz="2200" dirty="0"/>
              <a:t>. Funded by the C.R. Anderson Research Foundation </a:t>
            </a:r>
          </a:p>
          <a:p>
            <a:r>
              <a:rPr lang="en-US" sz="2200" i="1" dirty="0"/>
              <a:t>Strategies to </a:t>
            </a:r>
            <a:r>
              <a:rPr lang="en-US" sz="2200" b="1" i="1" dirty="0"/>
              <a:t>Optimize</a:t>
            </a:r>
            <a:r>
              <a:rPr lang="en-US" sz="2200" i="1" dirty="0"/>
              <a:t> Art Services for Maternal and Child Health; The MCH-Art Study</a:t>
            </a:r>
            <a:r>
              <a:rPr lang="en-US" sz="2200" dirty="0"/>
              <a:t>. Funded by the National Institutes of Health</a:t>
            </a:r>
          </a:p>
          <a:p>
            <a:r>
              <a:rPr lang="en-US" sz="2200" i="1" dirty="0"/>
              <a:t>EFRI-ODISSEI: </a:t>
            </a:r>
            <a:r>
              <a:rPr lang="en-US" sz="2200" b="1" i="1" dirty="0"/>
              <a:t>Uniting</a:t>
            </a:r>
            <a:r>
              <a:rPr lang="en-US" sz="2200" i="1" dirty="0"/>
              <a:t> Principles of Folding and Compliant Mechanisms to </a:t>
            </a:r>
            <a:r>
              <a:rPr lang="en-US" sz="2200" b="1" i="1" dirty="0"/>
              <a:t>Create</a:t>
            </a:r>
            <a:r>
              <a:rPr lang="en-US" sz="2200" i="1" dirty="0"/>
              <a:t> Engineering Systems with </a:t>
            </a:r>
            <a:r>
              <a:rPr lang="en-US" sz="2200" b="1" i="1" dirty="0"/>
              <a:t>Unprecedented</a:t>
            </a:r>
            <a:r>
              <a:rPr lang="en-US" sz="2200" i="1" dirty="0"/>
              <a:t> Performance.</a:t>
            </a:r>
            <a:r>
              <a:rPr lang="en-US" sz="2200" dirty="0"/>
              <a:t> Funded by the National Science Foundation</a:t>
            </a:r>
            <a:r>
              <a:rPr lang="en-US" sz="2200" i="1" dirty="0"/>
              <a:t> </a:t>
            </a:r>
          </a:p>
          <a:p>
            <a:r>
              <a:rPr lang="en-US" sz="2200" b="1" i="1" dirty="0"/>
              <a:t>The Brain on Breakfast</a:t>
            </a:r>
            <a:r>
              <a:rPr lang="en-US" sz="2200" i="1" dirty="0"/>
              <a:t>: The Impact of Breakfast in the Classroom on Cognitive Performance </a:t>
            </a:r>
          </a:p>
          <a:p>
            <a:pPr marL="0" indent="0">
              <a:buNone/>
            </a:pPr>
            <a:endParaRPr lang="en-US" sz="2200" i="1" dirty="0"/>
          </a:p>
          <a:p>
            <a:endParaRPr lang="en-US" sz="2200" dirty="0"/>
          </a:p>
        </p:txBody>
      </p:sp>
      <p:sp>
        <p:nvSpPr>
          <p:cNvPr id="5" name="Slide Number Placeholder 4"/>
          <p:cNvSpPr>
            <a:spLocks noGrp="1"/>
          </p:cNvSpPr>
          <p:nvPr>
            <p:ph type="sldNum" sz="quarter" idx="12"/>
          </p:nvPr>
        </p:nvSpPr>
        <p:spPr/>
        <p:txBody>
          <a:bodyPr/>
          <a:lstStyle/>
          <a:p>
            <a:fld id="{BC8FB650-4324-4877-BB95-5089C932EEA7}" type="slidenum">
              <a:rPr lang="en-US" smtClean="0"/>
              <a:t>46</a:t>
            </a:fld>
            <a:endParaRPr lang="en-US"/>
          </a:p>
        </p:txBody>
      </p:sp>
    </p:spTree>
    <p:extLst>
      <p:ext uri="{BB962C8B-B14F-4D97-AF65-F5344CB8AC3E}">
        <p14:creationId xmlns:p14="http://schemas.microsoft.com/office/powerpoint/2010/main" val="28690141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Activity</a:t>
            </a:r>
          </a:p>
        </p:txBody>
      </p:sp>
      <p:sp>
        <p:nvSpPr>
          <p:cNvPr id="3" name="Content Placeholder 2"/>
          <p:cNvSpPr>
            <a:spLocks noGrp="1"/>
          </p:cNvSpPr>
          <p:nvPr>
            <p:ph idx="1"/>
          </p:nvPr>
        </p:nvSpPr>
        <p:spPr/>
        <p:txBody>
          <a:bodyPr/>
          <a:lstStyle/>
          <a:p>
            <a:pPr marL="0" indent="0">
              <a:buNone/>
            </a:pPr>
            <a:r>
              <a:rPr lang="en-US" dirty="0"/>
              <a:t>Write at least five titles for your research project. Get feedback from a partner on what works or doesn’t work about these titles.</a:t>
            </a:r>
          </a:p>
        </p:txBody>
      </p:sp>
      <p:sp>
        <p:nvSpPr>
          <p:cNvPr id="5" name="Slide Number Placeholder 4"/>
          <p:cNvSpPr>
            <a:spLocks noGrp="1"/>
          </p:cNvSpPr>
          <p:nvPr>
            <p:ph type="sldNum" sz="quarter" idx="12"/>
          </p:nvPr>
        </p:nvSpPr>
        <p:spPr/>
        <p:txBody>
          <a:bodyPr/>
          <a:lstStyle/>
          <a:p>
            <a:fld id="{BC8FB650-4324-4877-BB95-5089C932EEA7}" type="slidenum">
              <a:rPr lang="en-US" smtClean="0"/>
              <a:t>47</a:t>
            </a:fld>
            <a:endParaRPr lang="en-US"/>
          </a:p>
        </p:txBody>
      </p:sp>
    </p:spTree>
    <p:extLst>
      <p:ext uri="{BB962C8B-B14F-4D97-AF65-F5344CB8AC3E}">
        <p14:creationId xmlns:p14="http://schemas.microsoft.com/office/powerpoint/2010/main" val="9167180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673" y="316255"/>
            <a:ext cx="8996612" cy="1312697"/>
          </a:xfrm>
        </p:spPr>
        <p:txBody>
          <a:bodyPr>
            <a:normAutofit/>
          </a:bodyPr>
          <a:lstStyle/>
          <a:p>
            <a:r>
              <a:rPr lang="en-US" sz="4400" dirty="0"/>
              <a:t>The Abstract/Executive Summary</a:t>
            </a:r>
          </a:p>
        </p:txBody>
      </p:sp>
      <p:sp>
        <p:nvSpPr>
          <p:cNvPr id="3" name="Content Placeholder 2"/>
          <p:cNvSpPr>
            <a:spLocks noGrp="1"/>
          </p:cNvSpPr>
          <p:nvPr>
            <p:ph idx="1"/>
          </p:nvPr>
        </p:nvSpPr>
        <p:spPr>
          <a:xfrm>
            <a:off x="710099" y="1813879"/>
            <a:ext cx="8303753" cy="5637865"/>
          </a:xfrm>
        </p:spPr>
        <p:txBody>
          <a:bodyPr>
            <a:normAutofit/>
          </a:bodyPr>
          <a:lstStyle/>
          <a:p>
            <a:r>
              <a:rPr lang="en-US" sz="2640" dirty="0"/>
              <a:t>The abstract is an abbreviated version of your proposal—functions as the synopsis of your entire grant application</a:t>
            </a:r>
          </a:p>
          <a:p>
            <a:r>
              <a:rPr lang="en-US" sz="2640" dirty="0"/>
              <a:t>Write it before you begin the other sections of your proposal to function as a guiding narrative; then revise it (many times) after the rest of your proposal is written</a:t>
            </a:r>
          </a:p>
          <a:p>
            <a:r>
              <a:rPr lang="en-US" sz="2640" dirty="0">
                <a:latin typeface="Gill Sans MT" charset="0"/>
                <a:cs typeface="Times New Roman" charset="0"/>
              </a:rPr>
              <a:t>Summarizes project purpose, goals, research design, methods, significance </a:t>
            </a:r>
          </a:p>
          <a:p>
            <a:r>
              <a:rPr lang="en-US" sz="2640" dirty="0">
                <a:latin typeface="Gill Sans MT" charset="0"/>
                <a:cs typeface="Times New Roman" charset="0"/>
              </a:rPr>
              <a:t>Has to be well crafted and thoughtful, CONCISE and COMPLETE</a:t>
            </a:r>
          </a:p>
          <a:p>
            <a:endParaRPr lang="en-US" sz="1980" dirty="0">
              <a:latin typeface="Gill Sans MT" charset="0"/>
              <a:cs typeface="Times New Roman" charset="0"/>
            </a:endParaRPr>
          </a:p>
          <a:p>
            <a:endParaRPr lang="en-US" sz="2640" dirty="0"/>
          </a:p>
          <a:p>
            <a:endParaRPr lang="en-US" sz="2640" dirty="0"/>
          </a:p>
        </p:txBody>
      </p:sp>
      <p:sp>
        <p:nvSpPr>
          <p:cNvPr id="5" name="Slide Number Placeholder 4"/>
          <p:cNvSpPr>
            <a:spLocks noGrp="1"/>
          </p:cNvSpPr>
          <p:nvPr>
            <p:ph type="sldNum" sz="quarter" idx="12"/>
          </p:nvPr>
        </p:nvSpPr>
        <p:spPr/>
        <p:txBody>
          <a:bodyPr/>
          <a:lstStyle/>
          <a:p>
            <a:fld id="{BC8FB650-4324-4877-BB95-5089C932EEA7}" type="slidenum">
              <a:rPr lang="en-US" smtClean="0"/>
              <a:t>48</a:t>
            </a:fld>
            <a:endParaRPr lang="en-US"/>
          </a:p>
        </p:txBody>
      </p:sp>
    </p:spTree>
    <p:extLst>
      <p:ext uri="{BB962C8B-B14F-4D97-AF65-F5344CB8AC3E}">
        <p14:creationId xmlns:p14="http://schemas.microsoft.com/office/powerpoint/2010/main" val="3825269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49</a:t>
            </a:fld>
            <a:endParaRPr lang="en-US"/>
          </a:p>
        </p:txBody>
      </p:sp>
      <p:pic>
        <p:nvPicPr>
          <p:cNvPr id="4" name="Picture 3"/>
          <p:cNvPicPr>
            <a:picLocks noChangeAspect="1"/>
          </p:cNvPicPr>
          <p:nvPr/>
        </p:nvPicPr>
        <p:blipFill>
          <a:blip r:embed="rId2"/>
          <a:stretch>
            <a:fillRect/>
          </a:stretch>
        </p:blipFill>
        <p:spPr>
          <a:xfrm>
            <a:off x="0" y="0"/>
            <a:ext cx="10363200" cy="7203865"/>
          </a:xfrm>
          <a:prstGeom prst="rect">
            <a:avLst/>
          </a:prstGeom>
        </p:spPr>
      </p:pic>
    </p:spTree>
    <p:extLst>
      <p:ext uri="{BB962C8B-B14F-4D97-AF65-F5344CB8AC3E}">
        <p14:creationId xmlns:p14="http://schemas.microsoft.com/office/powerpoint/2010/main" val="269849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83280"/>
            <a:ext cx="9052560" cy="1257300"/>
          </a:xfrm>
        </p:spPr>
        <p:txBody>
          <a:bodyPr>
            <a:normAutofit fontScale="90000"/>
          </a:bodyPr>
          <a:lstStyle/>
          <a:p>
            <a:r>
              <a:rPr lang="en-US" dirty="0"/>
              <a:t>	Research Funding Environment</a:t>
            </a:r>
            <a:br>
              <a:rPr lang="en-US" dirty="0"/>
            </a:br>
            <a:endParaRPr lang="en-US" i="1" dirty="0"/>
          </a:p>
        </p:txBody>
      </p:sp>
      <p:sp>
        <p:nvSpPr>
          <p:cNvPr id="3" name="Slide Number Placeholder 2"/>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19668415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744" y="290150"/>
            <a:ext cx="8675370" cy="1152525"/>
          </a:xfrm>
        </p:spPr>
        <p:txBody>
          <a:bodyPr vert="horz" wrap="square" lIns="100584" tIns="50292" rIns="100584" bIns="50292" numCol="1" rtlCol="0" anchor="ctr" anchorCtr="0" compatLnSpc="1">
            <a:prstTxWarp prst="textNoShape">
              <a:avLst/>
            </a:prstTxWarp>
            <a:noAutofit/>
          </a:bodyPr>
          <a:lstStyle/>
          <a:p>
            <a:pPr eaLnBrk="1" hangingPunct="1">
              <a:defRPr/>
            </a:pPr>
            <a:r>
              <a:rPr lang="en-US" altLang="en-US" sz="3960" dirty="0"/>
              <a:t>Writing the Abstract: Example</a:t>
            </a:r>
          </a:p>
        </p:txBody>
      </p:sp>
      <p:pic>
        <p:nvPicPr>
          <p:cNvPr id="3" name="Content Placeholder 2"/>
          <p:cNvPicPr>
            <a:picLocks noGrp="1" noChangeAspect="1"/>
          </p:cNvPicPr>
          <p:nvPr>
            <p:ph idx="1"/>
          </p:nvPr>
        </p:nvPicPr>
        <p:blipFill>
          <a:blip r:embed="rId2"/>
          <a:stretch>
            <a:fillRect/>
          </a:stretch>
        </p:blipFill>
        <p:spPr>
          <a:xfrm>
            <a:off x="626744" y="1290275"/>
            <a:ext cx="9188450" cy="5506765"/>
          </a:xfrm>
          <a:prstGeom prst="rect">
            <a:avLst/>
          </a:prstGeom>
        </p:spPr>
      </p:pic>
      <p:sp>
        <p:nvSpPr>
          <p:cNvPr id="4" name="Slide Number Placeholder 3"/>
          <p:cNvSpPr>
            <a:spLocks noGrp="1"/>
          </p:cNvSpPr>
          <p:nvPr>
            <p:ph type="sldNum" sz="quarter" idx="12"/>
          </p:nvPr>
        </p:nvSpPr>
        <p:spPr/>
        <p:txBody>
          <a:bodyPr/>
          <a:lstStyle/>
          <a:p>
            <a:fld id="{BC8FB650-4324-4877-BB95-5089C932EEA7}" type="slidenum">
              <a:rPr lang="en-US" smtClean="0"/>
              <a:t>50</a:t>
            </a:fld>
            <a:endParaRPr lang="en-US"/>
          </a:p>
        </p:txBody>
      </p:sp>
    </p:spTree>
    <p:extLst>
      <p:ext uri="{BB962C8B-B14F-4D97-AF65-F5344CB8AC3E}">
        <p14:creationId xmlns:p14="http://schemas.microsoft.com/office/powerpoint/2010/main" val="21273230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51</a:t>
            </a:fld>
            <a:endParaRPr lang="en-US"/>
          </a:p>
        </p:txBody>
      </p:sp>
      <p:pic>
        <p:nvPicPr>
          <p:cNvPr id="3" name="Picture 2"/>
          <p:cNvPicPr>
            <a:picLocks noChangeAspect="1"/>
          </p:cNvPicPr>
          <p:nvPr/>
        </p:nvPicPr>
        <p:blipFill>
          <a:blip r:embed="rId2"/>
          <a:stretch>
            <a:fillRect/>
          </a:stretch>
        </p:blipFill>
        <p:spPr>
          <a:xfrm>
            <a:off x="289560" y="396239"/>
            <a:ext cx="9860280" cy="6807625"/>
          </a:xfrm>
          <a:prstGeom prst="rect">
            <a:avLst/>
          </a:prstGeom>
        </p:spPr>
      </p:pic>
      <p:sp>
        <p:nvSpPr>
          <p:cNvPr id="5" name="TextBox 4"/>
          <p:cNvSpPr txBox="1"/>
          <p:nvPr/>
        </p:nvSpPr>
        <p:spPr>
          <a:xfrm>
            <a:off x="491490" y="7272269"/>
            <a:ext cx="9159240" cy="276999"/>
          </a:xfrm>
          <a:prstGeom prst="rect">
            <a:avLst/>
          </a:prstGeom>
          <a:noFill/>
        </p:spPr>
        <p:txBody>
          <a:bodyPr wrap="square" rtlCol="0">
            <a:spAutoFit/>
          </a:bodyPr>
          <a:lstStyle/>
          <a:p>
            <a:r>
              <a:rPr lang="en-US" sz="1200" dirty="0"/>
              <a:t>Source: </a:t>
            </a:r>
            <a:r>
              <a:rPr lang="en-US" sz="1200" dirty="0" err="1"/>
              <a:t>Kallestinova</a:t>
            </a:r>
            <a:r>
              <a:rPr lang="en-US" sz="1200" dirty="0"/>
              <a:t>, Elena, PhD.  How to Write a Compelling Grant Abstract_July2017.pdf,  Yale Center for Teaching and Learning</a:t>
            </a:r>
          </a:p>
        </p:txBody>
      </p:sp>
    </p:spTree>
    <p:extLst>
      <p:ext uri="{BB962C8B-B14F-4D97-AF65-F5344CB8AC3E}">
        <p14:creationId xmlns:p14="http://schemas.microsoft.com/office/powerpoint/2010/main" val="42829685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693963" y="3540488"/>
            <a:ext cx="604795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Faculty Panel</a:t>
            </a:r>
          </a:p>
        </p:txBody>
      </p:sp>
      <p:sp>
        <p:nvSpPr>
          <p:cNvPr id="4" name="Slide Number Placeholder 3"/>
          <p:cNvSpPr>
            <a:spLocks noGrp="1"/>
          </p:cNvSpPr>
          <p:nvPr>
            <p:ph type="sldNum" sz="quarter" idx="12"/>
          </p:nvPr>
        </p:nvSpPr>
        <p:spPr/>
        <p:txBody>
          <a:bodyPr/>
          <a:lstStyle/>
          <a:p>
            <a:fld id="{BC8FB650-4324-4877-BB95-5089C932EEA7}" type="slidenum">
              <a:rPr lang="en-US" smtClean="0"/>
              <a:t>52</a:t>
            </a:fld>
            <a:endParaRPr lang="en-US"/>
          </a:p>
        </p:txBody>
      </p:sp>
    </p:spTree>
    <p:extLst>
      <p:ext uri="{BB962C8B-B14F-4D97-AF65-F5344CB8AC3E}">
        <p14:creationId xmlns:p14="http://schemas.microsoft.com/office/powerpoint/2010/main" val="269478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Panelists</a:t>
            </a:r>
          </a:p>
        </p:txBody>
      </p:sp>
      <p:sp>
        <p:nvSpPr>
          <p:cNvPr id="3" name="Content Placeholder 2"/>
          <p:cNvSpPr>
            <a:spLocks noGrp="1"/>
          </p:cNvSpPr>
          <p:nvPr>
            <p:ph idx="1"/>
          </p:nvPr>
        </p:nvSpPr>
        <p:spPr>
          <a:xfrm>
            <a:off x="571500" y="1916115"/>
            <a:ext cx="9079230" cy="5084443"/>
          </a:xfrm>
        </p:spPr>
        <p:txBody>
          <a:bodyPr>
            <a:normAutofit/>
          </a:bodyPr>
          <a:lstStyle/>
          <a:p>
            <a:r>
              <a:rPr lang="en-US" sz="1540" b="1" dirty="0"/>
              <a:t>Scott Sommerfeldt </a:t>
            </a:r>
            <a:r>
              <a:rPr lang="en-US" sz="1540" dirty="0"/>
              <a:t>is in Physics and Astronomy. Most recently he was Dean of the College of Physical and Mathematical Sciences. His research interests include active and passive noise control and energy-based acoustics. He has been key to growing and expanding the interdisciplinary Acoustic Research Group at BYU which is recognized both nationally and internationally. He has had research funding from a variety of resources including corporate funding. </a:t>
            </a:r>
          </a:p>
          <a:p>
            <a:r>
              <a:rPr lang="en-US" sz="1540" b="1" dirty="0"/>
              <a:t>Mikle South </a:t>
            </a:r>
            <a:r>
              <a:rPr lang="en-US" sz="1540" dirty="0"/>
              <a:t>is in Psychology and Neuroscience at Brigham Young University. He conducts research on emotion regulation and decision making, especially in autism spectrum disorders (ASD). </a:t>
            </a:r>
            <a:r>
              <a:rPr lang="en-US" sz="1540" dirty="0" err="1"/>
              <a:t>Mikle</a:t>
            </a:r>
            <a:r>
              <a:rPr lang="en-US" sz="1540" dirty="0"/>
              <a:t> has received internal funding for his research from different colleges and from ORCA. He has received external funding from NIH including a post-doc fellowship and service awards and from the European Union. </a:t>
            </a:r>
            <a:r>
              <a:rPr lang="en-US" sz="1540" dirty="0" err="1"/>
              <a:t>Mikle</a:t>
            </a:r>
            <a:r>
              <a:rPr lang="en-US" sz="1540" dirty="0"/>
              <a:t> also received the </a:t>
            </a:r>
            <a:r>
              <a:rPr lang="en-US" sz="1600" dirty="0"/>
              <a:t>COFUND Senior International Fellowship to Durham University UK sponsored by the EU.</a:t>
            </a:r>
            <a:endParaRPr lang="en-US" sz="1540" dirty="0"/>
          </a:p>
          <a:p>
            <a:r>
              <a:rPr lang="en-US" sz="1540" b="1" dirty="0"/>
              <a:t>Heather Leary </a:t>
            </a:r>
            <a:r>
              <a:rPr lang="en-US" sz="1540" dirty="0"/>
              <a:t>is </a:t>
            </a:r>
            <a:r>
              <a:rPr lang="en-US" sz="1500" dirty="0"/>
              <a:t>Instructional Psychology &amp; Technology at Brigham Young University. Before coming to BYU, she was a postdoc at the University of Colorado Boulder and designed online curricula for Brigham Young University-Idaho. Her research interests include professional learning for K12 and higher education teachers, design-based implementation research, research-practice partnerships, problem-based learning, STEAM, 21st century skills, open educational resources, self-directed learning, and technology integration.</a:t>
            </a:r>
          </a:p>
          <a:p>
            <a:endParaRPr lang="en-US" sz="1540" dirty="0"/>
          </a:p>
          <a:p>
            <a:pPr marL="0" indent="0">
              <a:buNone/>
            </a:pPr>
            <a:r>
              <a:rPr lang="en-US" sz="1540" dirty="0"/>
              <a:t> </a:t>
            </a:r>
          </a:p>
          <a:p>
            <a:pPr marL="0" indent="0">
              <a:buNone/>
            </a:pPr>
            <a:endParaRPr lang="en-US" sz="1540" dirty="0"/>
          </a:p>
        </p:txBody>
      </p:sp>
      <p:sp>
        <p:nvSpPr>
          <p:cNvPr id="5" name="Slide Number Placeholder 4"/>
          <p:cNvSpPr>
            <a:spLocks noGrp="1"/>
          </p:cNvSpPr>
          <p:nvPr>
            <p:ph type="sldNum" sz="quarter" idx="12"/>
          </p:nvPr>
        </p:nvSpPr>
        <p:spPr/>
        <p:txBody>
          <a:bodyPr/>
          <a:lstStyle/>
          <a:p>
            <a:fld id="{BC8FB650-4324-4877-BB95-5089C932EEA7}" type="slidenum">
              <a:rPr lang="en-US" smtClean="0"/>
              <a:t>53</a:t>
            </a:fld>
            <a:endParaRPr lang="en-US"/>
          </a:p>
        </p:txBody>
      </p:sp>
    </p:spTree>
    <p:extLst>
      <p:ext uri="{BB962C8B-B14F-4D97-AF65-F5344CB8AC3E}">
        <p14:creationId xmlns:p14="http://schemas.microsoft.com/office/powerpoint/2010/main" val="909595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921" y="351791"/>
            <a:ext cx="9143365" cy="1622268"/>
          </a:xfrm>
        </p:spPr>
        <p:txBody>
          <a:bodyPr/>
          <a:lstStyle/>
          <a:p>
            <a:r>
              <a:rPr lang="en-US" dirty="0"/>
              <a:t>Wrap Up</a:t>
            </a:r>
          </a:p>
        </p:txBody>
      </p:sp>
      <p:sp>
        <p:nvSpPr>
          <p:cNvPr id="3" name="Content Placeholder 2"/>
          <p:cNvSpPr>
            <a:spLocks noGrp="1"/>
          </p:cNvSpPr>
          <p:nvPr>
            <p:ph idx="1"/>
          </p:nvPr>
        </p:nvSpPr>
        <p:spPr>
          <a:xfrm>
            <a:off x="417831" y="2056132"/>
            <a:ext cx="9101455" cy="4852829"/>
          </a:xfrm>
        </p:spPr>
        <p:txBody>
          <a:bodyPr>
            <a:normAutofit/>
          </a:bodyPr>
          <a:lstStyle/>
          <a:p>
            <a:r>
              <a:rPr lang="en-US" dirty="0"/>
              <a:t>Homework</a:t>
            </a:r>
          </a:p>
          <a:p>
            <a:pPr lvl="1">
              <a:buFont typeface="Courier New" panose="02070309020205020404" pitchFamily="49" charset="0"/>
              <a:buChar char="o"/>
            </a:pPr>
            <a:r>
              <a:rPr lang="en-US" dirty="0"/>
              <a:t>Review handouts </a:t>
            </a:r>
          </a:p>
          <a:p>
            <a:pPr lvl="1">
              <a:buFont typeface="Courier New" panose="02070309020205020404" pitchFamily="49" charset="0"/>
              <a:buChar char="o"/>
            </a:pPr>
            <a:r>
              <a:rPr lang="en-US" dirty="0"/>
              <a:t>Before next session write a needs statement that includes a title</a:t>
            </a:r>
          </a:p>
          <a:p>
            <a:pPr lvl="2">
              <a:buFontTx/>
              <a:buChar char="-"/>
            </a:pPr>
            <a:r>
              <a:rPr lang="en-US" dirty="0"/>
              <a:t>bring a hard copy with you on Dec 20</a:t>
            </a:r>
            <a:r>
              <a:rPr lang="en-US" baseline="30000" dirty="0"/>
              <a:t>th</a:t>
            </a:r>
            <a:r>
              <a:rPr lang="en-US" dirty="0"/>
              <a:t>  </a:t>
            </a:r>
          </a:p>
          <a:p>
            <a:r>
              <a:rPr lang="en-US" dirty="0"/>
              <a:t>Day 2 Dec 20th, 9am-2pm</a:t>
            </a:r>
          </a:p>
          <a:p>
            <a:pPr lvl="1">
              <a:buFont typeface="Courier New" panose="02070309020205020404" pitchFamily="49" charset="0"/>
              <a:buChar char="o"/>
            </a:pPr>
            <a:r>
              <a:rPr lang="en-US" dirty="0"/>
              <a:t>Review Needs Statement and discuss</a:t>
            </a:r>
          </a:p>
          <a:p>
            <a:pPr lvl="1">
              <a:buFont typeface="Courier New" panose="02070309020205020404" pitchFamily="49" charset="0"/>
              <a:buChar char="o"/>
            </a:pPr>
            <a:r>
              <a:rPr lang="en-US" dirty="0"/>
              <a:t>Proposal Elements, Aesthetics, Marketing</a:t>
            </a:r>
          </a:p>
          <a:p>
            <a:pPr lvl="1">
              <a:buFont typeface="Courier New" panose="02070309020205020404" pitchFamily="49" charset="0"/>
              <a:buChar char="o"/>
            </a:pPr>
            <a:r>
              <a:rPr lang="en-US" dirty="0"/>
              <a:t>Editing and Rewriting</a:t>
            </a:r>
          </a:p>
          <a:p>
            <a:pPr lvl="1">
              <a:buFont typeface="Courier New" panose="02070309020205020404" pitchFamily="49" charset="0"/>
              <a:buChar char="o"/>
            </a:pPr>
            <a:r>
              <a:rPr lang="en-US" dirty="0"/>
              <a:t>ORCA, IRB, IAUCU, IBT</a:t>
            </a:r>
          </a:p>
        </p:txBody>
      </p:sp>
      <p:sp>
        <p:nvSpPr>
          <p:cNvPr id="5" name="Slide Number Placeholder 4"/>
          <p:cNvSpPr>
            <a:spLocks noGrp="1"/>
          </p:cNvSpPr>
          <p:nvPr>
            <p:ph type="sldNum" sz="quarter" idx="12"/>
          </p:nvPr>
        </p:nvSpPr>
        <p:spPr/>
        <p:txBody>
          <a:bodyPr/>
          <a:lstStyle/>
          <a:p>
            <a:fld id="{BC8FB650-4324-4877-BB95-5089C932EEA7}" type="slidenum">
              <a:rPr lang="en-US" smtClean="0"/>
              <a:t>54</a:t>
            </a:fld>
            <a:endParaRPr lang="en-US"/>
          </a:p>
        </p:txBody>
      </p:sp>
    </p:spTree>
    <p:extLst>
      <p:ext uri="{BB962C8B-B14F-4D97-AF65-F5344CB8AC3E}">
        <p14:creationId xmlns:p14="http://schemas.microsoft.com/office/powerpoint/2010/main" val="4762473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a:xfrm>
            <a:off x="1002162" y="3791254"/>
            <a:ext cx="7121343" cy="49934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960" dirty="0"/>
              <a:t>Grant Proposal Development Resources</a:t>
            </a:r>
          </a:p>
        </p:txBody>
      </p:sp>
      <p:sp>
        <p:nvSpPr>
          <p:cNvPr id="4" name="Slide Number Placeholder 3"/>
          <p:cNvSpPr>
            <a:spLocks noGrp="1"/>
          </p:cNvSpPr>
          <p:nvPr>
            <p:ph type="sldNum" sz="quarter" idx="12"/>
          </p:nvPr>
        </p:nvSpPr>
        <p:spPr/>
        <p:txBody>
          <a:bodyPr/>
          <a:lstStyle/>
          <a:p>
            <a:fld id="{BC8FB650-4324-4877-BB95-5089C932EEA7}" type="slidenum">
              <a:rPr lang="en-US" smtClean="0"/>
              <a:t>55</a:t>
            </a:fld>
            <a:endParaRPr lang="en-US"/>
          </a:p>
        </p:txBody>
      </p:sp>
    </p:spTree>
    <p:extLst>
      <p:ext uri="{BB962C8B-B14F-4D97-AF65-F5344CB8AC3E}">
        <p14:creationId xmlns:p14="http://schemas.microsoft.com/office/powerpoint/2010/main" val="16894950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3915" y="290177"/>
            <a:ext cx="8675370" cy="1458119"/>
          </a:xfrm>
        </p:spPr>
        <p:txBody>
          <a:bodyPr>
            <a:normAutofit/>
          </a:bodyPr>
          <a:lstStyle/>
          <a:p>
            <a:r>
              <a:rPr lang="en-US" sz="3960" dirty="0"/>
              <a:t>Research Resources in Humanities</a:t>
            </a:r>
          </a:p>
        </p:txBody>
      </p:sp>
      <p:sp>
        <p:nvSpPr>
          <p:cNvPr id="4" name="Content Placeholder 3"/>
          <p:cNvSpPr>
            <a:spLocks noGrp="1"/>
          </p:cNvSpPr>
          <p:nvPr>
            <p:ph idx="1"/>
          </p:nvPr>
        </p:nvSpPr>
        <p:spPr>
          <a:xfrm>
            <a:off x="1849756" y="6452713"/>
            <a:ext cx="1976519" cy="659846"/>
          </a:xfrm>
        </p:spPr>
        <p:txBody>
          <a:bodyPr>
            <a:normAutofit/>
          </a:bodyPr>
          <a:lstStyle/>
          <a:p>
            <a:endParaRPr lang="en-US" sz="1980" dirty="0"/>
          </a:p>
        </p:txBody>
      </p:sp>
      <p:sp>
        <p:nvSpPr>
          <p:cNvPr id="6" name="Slide Number Placeholder 5"/>
          <p:cNvSpPr>
            <a:spLocks noGrp="1"/>
          </p:cNvSpPr>
          <p:nvPr>
            <p:ph type="sldNum" sz="quarter" idx="12"/>
          </p:nvPr>
        </p:nvSpPr>
        <p:spPr/>
        <p:txBody>
          <a:bodyPr/>
          <a:lstStyle/>
          <a:p>
            <a:fld id="{BC8FB650-4324-4877-BB95-5089C932EEA7}" type="slidenum">
              <a:rPr lang="en-US" smtClean="0"/>
              <a:t>56</a:t>
            </a:fld>
            <a:endParaRPr lang="en-US"/>
          </a:p>
        </p:txBody>
      </p:sp>
      <p:sp>
        <p:nvSpPr>
          <p:cNvPr id="5" name="Rectangle 4"/>
          <p:cNvSpPr/>
          <p:nvPr/>
        </p:nvSpPr>
        <p:spPr>
          <a:xfrm>
            <a:off x="6837046" y="2863712"/>
            <a:ext cx="3275965" cy="2809487"/>
          </a:xfrm>
          <a:prstGeom prst="rect">
            <a:avLst/>
          </a:prstGeom>
        </p:spPr>
        <p:txBody>
          <a:bodyPr wrap="square">
            <a:spAutoFit/>
          </a:bodyPr>
          <a:lstStyle/>
          <a:p>
            <a:r>
              <a:rPr lang="en-US" sz="2207" u="sng" dirty="0">
                <a:hlinkClick r:id="rId2"/>
              </a:rPr>
              <a:t>http://humanitiescenter.byu.edu/services/external-grants/</a:t>
            </a:r>
            <a:br>
              <a:rPr lang="en-US" sz="2207" u="sng" dirty="0"/>
            </a:br>
            <a:endParaRPr lang="en-US" sz="2207" dirty="0"/>
          </a:p>
          <a:p>
            <a:r>
              <a:rPr lang="en-US" sz="2207" u="sng" dirty="0">
                <a:hlinkClick r:id="rId3"/>
              </a:rPr>
              <a:t>http://humanitiescenter.byu.edu/research/workshops/</a:t>
            </a:r>
            <a:endParaRPr lang="en-US" sz="2207" dirty="0"/>
          </a:p>
          <a:p>
            <a:r>
              <a:rPr lang="en-US" sz="2207" dirty="0"/>
              <a:t> </a:t>
            </a:r>
          </a:p>
        </p:txBody>
      </p:sp>
      <p:pic>
        <p:nvPicPr>
          <p:cNvPr id="7" name="Picture 6"/>
          <p:cNvPicPr>
            <a:picLocks noChangeAspect="1"/>
          </p:cNvPicPr>
          <p:nvPr/>
        </p:nvPicPr>
        <p:blipFill rotWithShape="1">
          <a:blip r:embed="rId4"/>
          <a:srcRect l="28611" t="15556" r="29653" b="24778"/>
          <a:stretch/>
        </p:blipFill>
        <p:spPr>
          <a:xfrm>
            <a:off x="843915" y="1845009"/>
            <a:ext cx="5895340" cy="5267550"/>
          </a:xfrm>
          <a:prstGeom prst="rect">
            <a:avLst/>
          </a:prstGeom>
        </p:spPr>
      </p:pic>
    </p:spTree>
    <p:extLst>
      <p:ext uri="{BB962C8B-B14F-4D97-AF65-F5344CB8AC3E}">
        <p14:creationId xmlns:p14="http://schemas.microsoft.com/office/powerpoint/2010/main" val="38922298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9375" t="15889" r="29514" b="29889"/>
          <a:stretch/>
        </p:blipFill>
        <p:spPr>
          <a:xfrm>
            <a:off x="1270000" y="1450888"/>
            <a:ext cx="5643880" cy="4652382"/>
          </a:xfrm>
          <a:prstGeom prst="rect">
            <a:avLst/>
          </a:prstGeom>
        </p:spPr>
      </p:pic>
      <p:sp>
        <p:nvSpPr>
          <p:cNvPr id="5" name="Title 2"/>
          <p:cNvSpPr>
            <a:spLocks noGrp="1"/>
          </p:cNvSpPr>
          <p:nvPr>
            <p:ph type="title"/>
          </p:nvPr>
        </p:nvSpPr>
        <p:spPr>
          <a:xfrm>
            <a:off x="620395" y="114302"/>
            <a:ext cx="8675370" cy="1458119"/>
          </a:xfrm>
        </p:spPr>
        <p:txBody>
          <a:bodyPr>
            <a:normAutofit/>
          </a:bodyPr>
          <a:lstStyle/>
          <a:p>
            <a:r>
              <a:rPr lang="en-US" sz="3960" dirty="0"/>
              <a:t>Research Resources in Humanities (cont.)</a:t>
            </a:r>
          </a:p>
        </p:txBody>
      </p:sp>
      <p:sp>
        <p:nvSpPr>
          <p:cNvPr id="3" name="Slide Number Placeholder 2"/>
          <p:cNvSpPr>
            <a:spLocks noGrp="1"/>
          </p:cNvSpPr>
          <p:nvPr>
            <p:ph type="sldNum" sz="quarter" idx="12"/>
          </p:nvPr>
        </p:nvSpPr>
        <p:spPr/>
        <p:txBody>
          <a:bodyPr/>
          <a:lstStyle/>
          <a:p>
            <a:fld id="{BC8FB650-4324-4877-BB95-5089C932EEA7}" type="slidenum">
              <a:rPr lang="en-US" smtClean="0"/>
              <a:t>57</a:t>
            </a:fld>
            <a:endParaRPr lang="en-US"/>
          </a:p>
        </p:txBody>
      </p:sp>
      <p:sp>
        <p:nvSpPr>
          <p:cNvPr id="6" name="TextBox 5"/>
          <p:cNvSpPr txBox="1"/>
          <p:nvPr/>
        </p:nvSpPr>
        <p:spPr>
          <a:xfrm>
            <a:off x="1004572" y="6498590"/>
            <a:ext cx="8683531" cy="431978"/>
          </a:xfrm>
          <a:prstGeom prst="rect">
            <a:avLst/>
          </a:prstGeom>
          <a:noFill/>
        </p:spPr>
        <p:txBody>
          <a:bodyPr wrap="none" rtlCol="0">
            <a:spAutoFit/>
          </a:bodyPr>
          <a:lstStyle/>
          <a:p>
            <a:r>
              <a:rPr lang="en-US" sz="2207" dirty="0"/>
              <a:t>Grant proposal writing specialist – Jon Balzotti in the English Department, </a:t>
            </a:r>
          </a:p>
        </p:txBody>
      </p:sp>
    </p:spTree>
    <p:extLst>
      <p:ext uri="{BB962C8B-B14F-4D97-AF65-F5344CB8AC3E}">
        <p14:creationId xmlns:p14="http://schemas.microsoft.com/office/powerpoint/2010/main" val="38775933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258" y="328185"/>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solidFill>
                  <a:schemeClr val="tx1"/>
                </a:solidFill>
              </a:rPr>
              <a:t>Proposal Writing Sources</a:t>
            </a:r>
          </a:p>
        </p:txBody>
      </p:sp>
      <p:sp>
        <p:nvSpPr>
          <p:cNvPr id="3" name="Content Placeholder 2"/>
          <p:cNvSpPr>
            <a:spLocks noGrp="1"/>
          </p:cNvSpPr>
          <p:nvPr>
            <p:ph idx="1"/>
          </p:nvPr>
        </p:nvSpPr>
        <p:spPr>
          <a:xfrm>
            <a:off x="774547" y="1732290"/>
            <a:ext cx="8675370" cy="4786472"/>
          </a:xfrm>
        </p:spPr>
        <p:txBody>
          <a:bodyPr>
            <a:normAutofit fontScale="77500" lnSpcReduction="20000"/>
          </a:bodyPr>
          <a:lstStyle/>
          <a:p>
            <a:pPr eaLnBrk="1" hangingPunct="1">
              <a:defRPr/>
            </a:pPr>
            <a:r>
              <a:rPr lang="en-US" sz="2090" dirty="0"/>
              <a:t>Robert Porter, </a:t>
            </a:r>
            <a:r>
              <a:rPr lang="en-US" sz="2090" i="1" dirty="0"/>
              <a:t>What do Grant Reviewers Really Want, </a:t>
            </a:r>
            <a:r>
              <a:rPr lang="en-US" sz="2090" dirty="0"/>
              <a:t>Journal of Research Administration, Vol. XXXVI, Issue 2, 2005.</a:t>
            </a:r>
          </a:p>
          <a:p>
            <a:pPr eaLnBrk="1" hangingPunct="1">
              <a:defRPr/>
            </a:pPr>
            <a:r>
              <a:rPr lang="en-US" sz="2090" dirty="0"/>
              <a:t>Robert Porter,  </a:t>
            </a:r>
            <a:r>
              <a:rPr lang="en-US" sz="2090" i="1" dirty="0"/>
              <a:t>Coaching Researchers to Write Successful Grants</a:t>
            </a:r>
            <a:r>
              <a:rPr lang="en-US" sz="2090" dirty="0"/>
              <a:t>, National Organization of Research Development Professionals (NORDP), May, 2013 conference. </a:t>
            </a:r>
            <a:r>
              <a:rPr lang="en-US" sz="2090" i="1" dirty="0"/>
              <a:t> Really Want and</a:t>
            </a:r>
          </a:p>
          <a:p>
            <a:pPr eaLnBrk="1" hangingPunct="1">
              <a:defRPr/>
            </a:pPr>
            <a:r>
              <a:rPr lang="en-US" sz="2090" dirty="0"/>
              <a:t>Morgan Giddings, </a:t>
            </a:r>
            <a:r>
              <a:rPr lang="en-US" sz="2090" i="1" dirty="0"/>
              <a:t>Four Steps to Funding, How To Avoid Rejection and Get Your Proposal Funded on Your Next Try, </a:t>
            </a:r>
            <a:r>
              <a:rPr lang="en-US" sz="2090" dirty="0"/>
              <a:t>2012</a:t>
            </a:r>
          </a:p>
          <a:p>
            <a:pPr eaLnBrk="1" hangingPunct="1">
              <a:defRPr/>
            </a:pPr>
            <a:r>
              <a:rPr lang="en-US" sz="2090" dirty="0"/>
              <a:t>Jeremy and Lynn Miner, </a:t>
            </a:r>
            <a:r>
              <a:rPr lang="en-US" sz="2090" i="1" dirty="0"/>
              <a:t>A Guide to Proposal Planning and Writing</a:t>
            </a:r>
          </a:p>
          <a:p>
            <a:pPr eaLnBrk="1" hangingPunct="1">
              <a:defRPr/>
            </a:pPr>
            <a:r>
              <a:rPr lang="en-US" sz="2090" dirty="0"/>
              <a:t>Grant Writing Institute</a:t>
            </a:r>
          </a:p>
          <a:p>
            <a:pPr eaLnBrk="1" hangingPunct="1">
              <a:defRPr/>
            </a:pPr>
            <a:r>
              <a:rPr lang="en-US" sz="2090" dirty="0"/>
              <a:t>CapturePlanning.com</a:t>
            </a:r>
          </a:p>
          <a:p>
            <a:pPr eaLnBrk="1" hangingPunct="1">
              <a:defRPr/>
            </a:pPr>
            <a:r>
              <a:rPr lang="en-US" sz="2090" dirty="0"/>
              <a:t>ORCA proposal writing guides and proposal forms</a:t>
            </a:r>
          </a:p>
          <a:p>
            <a:pPr eaLnBrk="1" hangingPunct="1">
              <a:defRPr/>
            </a:pPr>
            <a:r>
              <a:rPr lang="en-US" sz="2090" dirty="0"/>
              <a:t>Instructional materials prepared by the National Council of University Research Administrators and the Society for Research Administrators,  July 1995 (see </a:t>
            </a:r>
            <a:r>
              <a:rPr lang="en-US" sz="2090" i="1" dirty="0"/>
              <a:t>facstaff.gpc.edu/~</a:t>
            </a:r>
            <a:r>
              <a:rPr lang="en-US" sz="2090" i="1" dirty="0" err="1"/>
              <a:t>ebrown</a:t>
            </a:r>
            <a:r>
              <a:rPr lang="en-US" sz="2090" i="1" dirty="0"/>
              <a:t>/infobr3.htm Georgia Perimeter College)</a:t>
            </a:r>
          </a:p>
          <a:p>
            <a:pPr eaLnBrk="1" hangingPunct="1">
              <a:defRPr/>
            </a:pPr>
            <a:r>
              <a:rPr lang="en-US" sz="2090" dirty="0"/>
              <a:t>Tips and Practical Guidelines for Proposal Writers prepared by an NSF panel</a:t>
            </a:r>
          </a:p>
          <a:p>
            <a:pPr eaLnBrk="1" hangingPunct="1">
              <a:defRPr/>
            </a:pPr>
            <a:r>
              <a:rPr lang="en-US" sz="2090" dirty="0"/>
              <a:t>NSF Panel on TUES proposal preparation</a:t>
            </a:r>
          </a:p>
          <a:p>
            <a:pPr eaLnBrk="1" hangingPunct="1">
              <a:defRPr/>
            </a:pPr>
            <a:r>
              <a:rPr lang="en-US" sz="2090" dirty="0"/>
              <a:t>NSF Proposal Writing Exercises</a:t>
            </a:r>
          </a:p>
          <a:p>
            <a:pPr eaLnBrk="1" hangingPunct="1">
              <a:defRPr/>
            </a:pPr>
            <a:r>
              <a:rPr lang="en-US" sz="2090" dirty="0"/>
              <a:t>The Grant Center, UNC. http://writingcenter.unc.edu/handouts/grant-proposals-or-give-me-the-money/</a:t>
            </a:r>
          </a:p>
          <a:p>
            <a:pPr eaLnBrk="1" hangingPunct="1">
              <a:defRPr/>
            </a:pPr>
            <a:endParaRPr lang="en-US" sz="2200" b="1" dirty="0"/>
          </a:p>
          <a:p>
            <a:pPr eaLnBrk="1" hangingPunct="1">
              <a:defRPr/>
            </a:pPr>
            <a:endParaRPr lang="en-US" sz="2200" dirty="0"/>
          </a:p>
        </p:txBody>
      </p:sp>
      <p:sp>
        <p:nvSpPr>
          <p:cNvPr id="65540"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8E3F0CD3-9274-4D3D-ADE4-ADBE96179647}" type="slidenum">
              <a:rPr lang="en-US" altLang="en-US" smtClean="0">
                <a:solidFill>
                  <a:srgbClr val="B5A788"/>
                </a:solidFill>
              </a:rPr>
              <a:pPr/>
              <a:t>58</a:t>
            </a:fld>
            <a:endParaRPr lang="en-US" altLang="en-US">
              <a:solidFill>
                <a:srgbClr val="B5A788"/>
              </a:solidFill>
            </a:endParaRPr>
          </a:p>
        </p:txBody>
      </p:sp>
      <p:sp>
        <p:nvSpPr>
          <p:cNvPr id="6" name="Content Placeholder 3"/>
          <p:cNvSpPr txBox="1">
            <a:spLocks/>
          </p:cNvSpPr>
          <p:nvPr/>
        </p:nvSpPr>
        <p:spPr>
          <a:xfrm>
            <a:off x="2667000" y="7155180"/>
            <a:ext cx="6035040" cy="33528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n-US" sz="1320" dirty="0"/>
              <a:t>*A Guide to Proposal Planning and Writing by Jeremy T. Miner and Lynn E. Miner</a:t>
            </a:r>
          </a:p>
          <a:p>
            <a:pPr>
              <a:defRPr/>
            </a:pPr>
            <a:endParaRPr lang="en-US" sz="1320" dirty="0"/>
          </a:p>
        </p:txBody>
      </p:sp>
    </p:spTree>
    <p:extLst>
      <p:ext uri="{BB962C8B-B14F-4D97-AF65-F5344CB8AC3E}">
        <p14:creationId xmlns:p14="http://schemas.microsoft.com/office/powerpoint/2010/main" val="21453207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679" y="281822"/>
            <a:ext cx="8675370" cy="1458119"/>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dirty="0"/>
              <a:t>Additional Resources </a:t>
            </a:r>
          </a:p>
        </p:txBody>
      </p:sp>
      <p:sp>
        <p:nvSpPr>
          <p:cNvPr id="3" name="Content Placeholder 2"/>
          <p:cNvSpPr>
            <a:spLocks noGrp="1"/>
          </p:cNvSpPr>
          <p:nvPr>
            <p:ph idx="1"/>
          </p:nvPr>
        </p:nvSpPr>
        <p:spPr>
          <a:xfrm>
            <a:off x="731794" y="1675087"/>
            <a:ext cx="8179435" cy="4978559"/>
          </a:xfrm>
        </p:spPr>
        <p:txBody>
          <a:bodyPr>
            <a:normAutofit fontScale="70000" lnSpcReduction="20000"/>
          </a:bodyPr>
          <a:lstStyle/>
          <a:p>
            <a:pPr eaLnBrk="1" hangingPunct="1">
              <a:defRPr/>
            </a:pPr>
            <a:r>
              <a:rPr lang="en-US" dirty="0">
                <a:ea typeface="+mn-ea"/>
              </a:rPr>
              <a:t>Online</a:t>
            </a:r>
          </a:p>
          <a:p>
            <a:pPr lvl="1" eaLnBrk="1" hangingPunct="1">
              <a:buFont typeface="Calibri" panose="020F0502020204030204" pitchFamily="34" charset="0"/>
              <a:buChar char="‒"/>
              <a:defRPr/>
            </a:pPr>
            <a:r>
              <a:rPr lang="en-US" dirty="0">
                <a:ea typeface="+mn-ea"/>
              </a:rPr>
              <a:t>Research Development website </a:t>
            </a:r>
            <a:r>
              <a:rPr lang="en-US" u="sng" dirty="0">
                <a:ea typeface="+mn-ea"/>
                <a:hlinkClick r:id="rId3"/>
              </a:rPr>
              <a:t>http://researchdevelopment.byu.edu/</a:t>
            </a:r>
            <a:endParaRPr lang="en-US" dirty="0">
              <a:ea typeface="+mn-ea"/>
            </a:endParaRPr>
          </a:p>
          <a:p>
            <a:pPr lvl="1" eaLnBrk="1" hangingPunct="1">
              <a:buFont typeface="Calibri" panose="020F0502020204030204" pitchFamily="34" charset="0"/>
              <a:buChar char="‒"/>
              <a:defRPr/>
            </a:pPr>
            <a:r>
              <a:rPr lang="en-US" dirty="0">
                <a:ea typeface="+mn-ea"/>
              </a:rPr>
              <a:t>ORCA website </a:t>
            </a:r>
            <a:r>
              <a:rPr lang="en-US" u="sng" dirty="0">
                <a:ea typeface="+mn-ea"/>
                <a:hlinkClick r:id="rId4"/>
              </a:rPr>
              <a:t>http://orca.byu.edu/</a:t>
            </a:r>
            <a:endParaRPr lang="en-US" dirty="0">
              <a:ea typeface="+mn-ea"/>
            </a:endParaRPr>
          </a:p>
          <a:p>
            <a:pPr lvl="1" eaLnBrk="1" hangingPunct="1">
              <a:buFont typeface="Calibri" panose="020F0502020204030204" pitchFamily="34" charset="0"/>
              <a:buChar char="‒"/>
              <a:defRPr/>
            </a:pPr>
            <a:r>
              <a:rPr lang="en-US" dirty="0">
                <a:ea typeface="+mn-ea"/>
              </a:rPr>
              <a:t>Faculty Center website </a:t>
            </a:r>
            <a:r>
              <a:rPr lang="en-US" u="sng" dirty="0">
                <a:ea typeface="+mn-ea"/>
                <a:hlinkClick r:id="rId5"/>
              </a:rPr>
              <a:t>http://facultycenter.byu.edu/node?destination=node</a:t>
            </a:r>
            <a:endParaRPr lang="en-US" dirty="0">
              <a:ea typeface="+mn-ea"/>
            </a:endParaRPr>
          </a:p>
          <a:p>
            <a:pPr eaLnBrk="1" hangingPunct="1">
              <a:defRPr/>
            </a:pPr>
            <a:r>
              <a:rPr lang="en-US" dirty="0">
                <a:ea typeface="+mn-ea"/>
              </a:rPr>
              <a:t>Human Resources</a:t>
            </a:r>
          </a:p>
          <a:p>
            <a:pPr lvl="1" eaLnBrk="1" hangingPunct="1">
              <a:buFont typeface="Calibri" panose="020F0502020204030204" pitchFamily="34" charset="0"/>
              <a:buChar char="‒"/>
              <a:defRPr/>
            </a:pPr>
            <a:r>
              <a:rPr lang="en-US" dirty="0">
                <a:ea typeface="+mn-ea"/>
              </a:rPr>
              <a:t>STEM and FHSS Research Development</a:t>
            </a:r>
          </a:p>
          <a:p>
            <a:pPr lvl="1" eaLnBrk="1" hangingPunct="1">
              <a:buFont typeface="Calibri" panose="020F0502020204030204" pitchFamily="34" charset="0"/>
              <a:buChar char="‒"/>
              <a:defRPr/>
            </a:pPr>
            <a:r>
              <a:rPr lang="en-US" dirty="0">
                <a:ea typeface="+mn-ea"/>
              </a:rPr>
              <a:t>ORCA</a:t>
            </a:r>
          </a:p>
          <a:p>
            <a:pPr lvl="1" eaLnBrk="1" hangingPunct="1">
              <a:buFont typeface="Calibri" panose="020F0502020204030204" pitchFamily="34" charset="0"/>
              <a:buChar char="‒"/>
              <a:defRPr/>
            </a:pPr>
            <a:r>
              <a:rPr lang="en-US" dirty="0">
                <a:ea typeface="+mn-ea"/>
              </a:rPr>
              <a:t>Faculty Center</a:t>
            </a:r>
          </a:p>
          <a:p>
            <a:pPr lvl="1" eaLnBrk="1" hangingPunct="1">
              <a:buFont typeface="Calibri" panose="020F0502020204030204" pitchFamily="34" charset="0"/>
              <a:buChar char="‒"/>
              <a:defRPr/>
            </a:pPr>
            <a:r>
              <a:rPr lang="en-US" dirty="0">
                <a:ea typeface="+mn-ea"/>
              </a:rPr>
              <a:t>Experienced faculty with success at proposal writing</a:t>
            </a:r>
          </a:p>
          <a:p>
            <a:pPr lvl="1" eaLnBrk="1" hangingPunct="1">
              <a:buFont typeface="Calibri" panose="020F0502020204030204" pitchFamily="34" charset="0"/>
              <a:buChar char="‒"/>
              <a:defRPr/>
            </a:pPr>
            <a:r>
              <a:rPr lang="en-US" dirty="0">
                <a:ea typeface="+mn-ea"/>
              </a:rPr>
              <a:t>LDS-P</a:t>
            </a:r>
          </a:p>
          <a:p>
            <a:pPr lvl="1" eaLnBrk="1" hangingPunct="1">
              <a:buFont typeface="Calibri" panose="020F0502020204030204" pitchFamily="34" charset="0"/>
              <a:buChar char="‒"/>
              <a:defRPr/>
            </a:pPr>
            <a:r>
              <a:rPr lang="en-US" dirty="0">
                <a:ea typeface="+mn-ea"/>
              </a:rPr>
              <a:t>BYU workshops</a:t>
            </a:r>
          </a:p>
          <a:p>
            <a:pPr lvl="1" eaLnBrk="1" hangingPunct="1">
              <a:buFont typeface="Calibri" panose="020F0502020204030204" pitchFamily="34" charset="0"/>
              <a:buChar char="‒"/>
              <a:defRPr/>
            </a:pPr>
            <a:r>
              <a:rPr lang="en-US" dirty="0">
                <a:ea typeface="+mn-ea"/>
              </a:rPr>
              <a:t>Off campus workshops</a:t>
            </a:r>
          </a:p>
          <a:p>
            <a:pPr eaLnBrk="1" hangingPunct="1">
              <a:defRPr/>
            </a:pPr>
            <a:r>
              <a:rPr lang="en-US" dirty="0">
                <a:ea typeface="+mn-ea"/>
              </a:rPr>
              <a:t>Hardcopy</a:t>
            </a:r>
          </a:p>
          <a:p>
            <a:pPr lvl="1" eaLnBrk="1" hangingPunct="1">
              <a:buFont typeface="Calibri" panose="020F0502020204030204" pitchFamily="34" charset="0"/>
              <a:buChar char="‒"/>
              <a:defRPr/>
            </a:pPr>
            <a:r>
              <a:rPr lang="en-US" dirty="0">
                <a:ea typeface="+mn-ea"/>
              </a:rPr>
              <a:t>Research Development Group loanable guides for NIH, NSF proposals </a:t>
            </a:r>
          </a:p>
          <a:p>
            <a:pPr eaLnBrk="1" hangingPunct="1">
              <a:defRPr/>
            </a:pPr>
            <a:r>
              <a:rPr lang="en-US" dirty="0">
                <a:ea typeface="+mn-ea"/>
              </a:rPr>
              <a:t>HBL Library</a:t>
            </a:r>
          </a:p>
        </p:txBody>
      </p:sp>
      <p:sp>
        <p:nvSpPr>
          <p:cNvPr id="67588" name="Slide Number Placeholder 3"/>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C1B6B686-0DB1-4D68-BC0F-595D70814E5E}" type="slidenum">
              <a:rPr lang="en-US" altLang="en-US" smtClean="0">
                <a:solidFill>
                  <a:srgbClr val="B5A788"/>
                </a:solidFill>
              </a:rPr>
              <a:pPr/>
              <a:t>59</a:t>
            </a:fld>
            <a:endParaRPr lang="en-US" altLang="en-US">
              <a:solidFill>
                <a:srgbClr val="B5A788"/>
              </a:solidFill>
            </a:endParaRPr>
          </a:p>
        </p:txBody>
      </p:sp>
    </p:spTree>
    <p:extLst>
      <p:ext uri="{BB962C8B-B14F-4D97-AF65-F5344CB8AC3E}">
        <p14:creationId xmlns:p14="http://schemas.microsoft.com/office/powerpoint/2010/main" val="1646616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C8FB650-4324-4877-BB95-5089C932EEA7}" type="slidenum">
              <a:rPr lang="en-US" smtClean="0"/>
              <a:t>6</a:t>
            </a:fld>
            <a:endParaRPr lang="en-US"/>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5936"/>
          <a:stretch/>
        </p:blipFill>
        <p:spPr>
          <a:xfrm>
            <a:off x="1290438" y="1428106"/>
            <a:ext cx="7620000" cy="4820261"/>
          </a:xfrm>
          <a:prstGeom prst="rect">
            <a:avLst/>
          </a:prstGeom>
        </p:spPr>
      </p:pic>
      <p:sp>
        <p:nvSpPr>
          <p:cNvPr id="4" name="TextBox 3"/>
          <p:cNvSpPr txBox="1"/>
          <p:nvPr/>
        </p:nvSpPr>
        <p:spPr>
          <a:xfrm>
            <a:off x="1290438" y="415539"/>
            <a:ext cx="3554178" cy="707886"/>
          </a:xfrm>
          <a:prstGeom prst="rect">
            <a:avLst/>
          </a:prstGeom>
          <a:noFill/>
        </p:spPr>
        <p:txBody>
          <a:bodyPr wrap="none" rtlCol="0">
            <a:spAutoFit/>
          </a:bodyPr>
          <a:lstStyle/>
          <a:p>
            <a:r>
              <a:rPr lang="en-US" sz="4000" dirty="0">
                <a:latin typeface="+mj-lt"/>
              </a:rPr>
              <a:t>US R&amp;D Funding</a:t>
            </a:r>
          </a:p>
        </p:txBody>
      </p:sp>
      <p:sp>
        <p:nvSpPr>
          <p:cNvPr id="5" name="Rectangle 4"/>
          <p:cNvSpPr/>
          <p:nvPr/>
        </p:nvSpPr>
        <p:spPr>
          <a:xfrm>
            <a:off x="1393180" y="6450306"/>
            <a:ext cx="7976852" cy="276999"/>
          </a:xfrm>
          <a:prstGeom prst="rect">
            <a:avLst/>
          </a:prstGeom>
        </p:spPr>
        <p:txBody>
          <a:bodyPr wrap="square">
            <a:spAutoFit/>
          </a:bodyPr>
          <a:lstStyle/>
          <a:p>
            <a:r>
              <a:rPr lang="en-US" sz="1200" dirty="0"/>
              <a:t>NSF, National Center for Science and Engineering Statistics, National Patterns of R&amp;D Resources (annual series))</a:t>
            </a:r>
          </a:p>
        </p:txBody>
      </p:sp>
    </p:spTree>
    <p:extLst>
      <p:ext uri="{BB962C8B-B14F-4D97-AF65-F5344CB8AC3E}">
        <p14:creationId xmlns:p14="http://schemas.microsoft.com/office/powerpoint/2010/main" val="4790161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157" y="312349"/>
            <a:ext cx="8249285" cy="1257300"/>
          </a:xfrm>
        </p:spPr>
        <p:txBody>
          <a:bodyPr vert="horz" wrap="square" lIns="100584" tIns="50292" rIns="100584" bIns="50292" numCol="1" rtlCol="0" anchor="ctr" anchorCtr="0" compatLnSpc="1">
            <a:prstTxWarp prst="textNoShape">
              <a:avLst/>
            </a:prstTxWarp>
            <a:normAutofit/>
          </a:bodyPr>
          <a:lstStyle/>
          <a:p>
            <a:pPr eaLnBrk="1" hangingPunct="1">
              <a:defRPr/>
            </a:pPr>
            <a:r>
              <a:rPr lang="en-US" altLang="en-US" sz="3850"/>
              <a:t>Sampling of Proposal Writing Books at the HBLL</a:t>
            </a:r>
          </a:p>
        </p:txBody>
      </p:sp>
      <p:sp>
        <p:nvSpPr>
          <p:cNvPr id="69635" name="Slide Number Placeholder 2"/>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Gill Sans MT" panose="020B0502020104020203" pitchFamily="34" charset="0"/>
                <a:ea typeface="MS PGothic" panose="020B0600070205080204" pitchFamily="34" charset="-128"/>
              </a:defRPr>
            </a:lvl1pPr>
            <a:lvl2pPr marL="817245" indent="-314325">
              <a:defRPr>
                <a:solidFill>
                  <a:schemeClr val="tx1"/>
                </a:solidFill>
                <a:latin typeface="Gill Sans MT" panose="020B0502020104020203" pitchFamily="34" charset="0"/>
                <a:ea typeface="MS PGothic" panose="020B0600070205080204" pitchFamily="34" charset="-128"/>
              </a:defRPr>
            </a:lvl2pPr>
            <a:lvl3pPr marL="1257300" indent="-251460">
              <a:defRPr>
                <a:solidFill>
                  <a:schemeClr val="tx1"/>
                </a:solidFill>
                <a:latin typeface="Gill Sans MT" panose="020B0502020104020203" pitchFamily="34" charset="0"/>
                <a:ea typeface="MS PGothic" panose="020B0600070205080204" pitchFamily="34" charset="-128"/>
              </a:defRPr>
            </a:lvl3pPr>
            <a:lvl4pPr marL="1760220" indent="-251460">
              <a:defRPr>
                <a:solidFill>
                  <a:schemeClr val="tx1"/>
                </a:solidFill>
                <a:latin typeface="Gill Sans MT" panose="020B0502020104020203" pitchFamily="34" charset="0"/>
                <a:ea typeface="MS PGothic" panose="020B0600070205080204" pitchFamily="34" charset="-128"/>
              </a:defRPr>
            </a:lvl4pPr>
            <a:lvl5pPr marL="2263140" indent="-251460">
              <a:defRPr>
                <a:solidFill>
                  <a:schemeClr val="tx1"/>
                </a:solidFill>
                <a:latin typeface="Gill Sans MT" panose="020B0502020104020203" pitchFamily="34" charset="0"/>
                <a:ea typeface="MS PGothic" panose="020B0600070205080204" pitchFamily="34" charset="-128"/>
              </a:defRPr>
            </a:lvl5pPr>
            <a:lvl6pPr marL="276606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6pPr>
            <a:lvl7pPr marL="326898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7pPr>
            <a:lvl8pPr marL="377190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8pPr>
            <a:lvl9pPr marL="4274820" indent="-251460" eaLnBrk="0" fontAlgn="base" hangingPunct="0">
              <a:spcBef>
                <a:spcPct val="0"/>
              </a:spcBef>
              <a:spcAft>
                <a:spcPct val="0"/>
              </a:spcAft>
              <a:defRPr>
                <a:solidFill>
                  <a:schemeClr val="tx1"/>
                </a:solidFill>
                <a:latin typeface="Gill Sans MT" panose="020B0502020104020203" pitchFamily="34" charset="0"/>
                <a:ea typeface="MS PGothic" panose="020B0600070205080204" pitchFamily="34" charset="-128"/>
              </a:defRPr>
            </a:lvl9pPr>
          </a:lstStyle>
          <a:p>
            <a:fld id="{1C2B639E-F930-4790-9463-D7EDB351D04D}" type="slidenum">
              <a:rPr lang="en-US" altLang="en-US" smtClean="0">
                <a:solidFill>
                  <a:srgbClr val="B5A788"/>
                </a:solidFill>
              </a:rPr>
              <a:pPr/>
              <a:t>60</a:t>
            </a:fld>
            <a:endParaRPr lang="en-US" altLang="en-US">
              <a:solidFill>
                <a:srgbClr val="B5A788"/>
              </a:solidFill>
            </a:endParaRPr>
          </a:p>
        </p:txBody>
      </p:sp>
      <p:pic>
        <p:nvPicPr>
          <p:cNvPr id="69636" name="Picture 2"/>
          <p:cNvPicPr>
            <a:picLocks noChangeAspect="1" noChangeArrowheads="1"/>
          </p:cNvPicPr>
          <p:nvPr/>
        </p:nvPicPr>
        <p:blipFill>
          <a:blip r:embed="rId3">
            <a:extLst>
              <a:ext uri="{28A0092B-C50C-407E-A947-70E740481C1C}">
                <a14:useLocalDpi xmlns:a14="http://schemas.microsoft.com/office/drawing/2010/main" val="0"/>
              </a:ext>
            </a:extLst>
          </a:blip>
          <a:srcRect l="50632" t="33049" r="20293" b="16537"/>
          <a:stretch>
            <a:fillRect/>
          </a:stretch>
        </p:blipFill>
        <p:spPr bwMode="auto">
          <a:xfrm>
            <a:off x="964587" y="1744276"/>
            <a:ext cx="5097304" cy="55216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4534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54" y="341959"/>
            <a:ext cx="9708881" cy="878446"/>
          </a:xfrm>
        </p:spPr>
        <p:txBody>
          <a:bodyPr>
            <a:noAutofit/>
          </a:bodyPr>
          <a:lstStyle/>
          <a:p>
            <a:r>
              <a:rPr lang="en-US" sz="3850" dirty="0"/>
              <a:t>Additional Library Support</a:t>
            </a:r>
          </a:p>
        </p:txBody>
      </p:sp>
      <p:sp>
        <p:nvSpPr>
          <p:cNvPr id="4" name="Slide Number Placeholder 3"/>
          <p:cNvSpPr>
            <a:spLocks noGrp="1"/>
          </p:cNvSpPr>
          <p:nvPr>
            <p:ph type="sldNum" sz="quarter" idx="12"/>
          </p:nvPr>
        </p:nvSpPr>
        <p:spPr/>
        <p:txBody>
          <a:bodyPr/>
          <a:lstStyle/>
          <a:p>
            <a:fld id="{0609A8C3-0B35-46AA-97D6-5814D689151B}" type="slidenum">
              <a:rPr lang="en-US" smtClean="0"/>
              <a:t>61</a:t>
            </a:fld>
            <a:endParaRPr lang="en-US"/>
          </a:p>
        </p:txBody>
      </p:sp>
      <p:pic>
        <p:nvPicPr>
          <p:cNvPr id="7" name="Picture 6" descr="Screen Shot 2015-09-29 at 7.22.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897" y="1175759"/>
            <a:ext cx="8182193" cy="6294957"/>
          </a:xfrm>
          <a:prstGeom prst="rect">
            <a:avLst/>
          </a:prstGeom>
        </p:spPr>
      </p:pic>
      <p:grpSp>
        <p:nvGrpSpPr>
          <p:cNvPr id="6" name="Group 5"/>
          <p:cNvGrpSpPr/>
          <p:nvPr/>
        </p:nvGrpSpPr>
        <p:grpSpPr>
          <a:xfrm>
            <a:off x="1081525" y="2501038"/>
            <a:ext cx="1696289" cy="1474664"/>
            <a:chOff x="844658" y="2146515"/>
            <a:chExt cx="1542081" cy="1340604"/>
          </a:xfrm>
        </p:grpSpPr>
        <p:sp>
          <p:nvSpPr>
            <p:cNvPr id="3" name="Rectangle 2"/>
            <p:cNvSpPr/>
            <p:nvPr/>
          </p:nvSpPr>
          <p:spPr>
            <a:xfrm>
              <a:off x="844658" y="2216259"/>
              <a:ext cx="1542081" cy="12708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7"/>
            </a:p>
          </p:txBody>
        </p:sp>
        <p:pic>
          <p:nvPicPr>
            <p:cNvPr id="5" name="Picture 4" descr="Screen Shot 2015-09-29 at 7.22.40 AM.png"/>
            <p:cNvPicPr>
              <a:picLocks noChangeAspect="1"/>
            </p:cNvPicPr>
            <p:nvPr/>
          </p:nvPicPr>
          <p:blipFill rotWithShape="1">
            <a:blip r:embed="rId3">
              <a:extLst>
                <a:ext uri="{28A0092B-C50C-407E-A947-70E740481C1C}">
                  <a14:useLocalDpi xmlns:a14="http://schemas.microsoft.com/office/drawing/2010/main" val="0"/>
                </a:ext>
              </a:extLst>
            </a:blip>
            <a:srcRect l="1968" t="21234" r="76064" b="55340"/>
            <a:stretch/>
          </p:blipFill>
          <p:spPr>
            <a:xfrm>
              <a:off x="995765" y="2146515"/>
              <a:ext cx="1239865" cy="1340604"/>
            </a:xfrm>
            <a:prstGeom prst="rect">
              <a:avLst/>
            </a:prstGeom>
          </p:spPr>
        </p:pic>
      </p:grpSp>
    </p:spTree>
    <p:extLst>
      <p:ext uri="{BB962C8B-B14F-4D97-AF65-F5344CB8AC3E}">
        <p14:creationId xmlns:p14="http://schemas.microsoft.com/office/powerpoint/2010/main" val="2804651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900832800"/>
              </p:ext>
            </p:extLst>
          </p:nvPr>
        </p:nvGraphicFramePr>
        <p:xfrm>
          <a:off x="802005" y="1728648"/>
          <a:ext cx="7694762" cy="4359111"/>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5"/>
          <p:cNvSpPr txBox="1">
            <a:spLocks/>
          </p:cNvSpPr>
          <p:nvPr/>
        </p:nvSpPr>
        <p:spPr>
          <a:xfrm>
            <a:off x="1339850" y="999589"/>
            <a:ext cx="8521700" cy="145811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960" dirty="0"/>
          </a:p>
        </p:txBody>
      </p:sp>
      <p:sp>
        <p:nvSpPr>
          <p:cNvPr id="2" name="Title 1"/>
          <p:cNvSpPr>
            <a:spLocks noGrp="1"/>
          </p:cNvSpPr>
          <p:nvPr>
            <p:ph type="title"/>
          </p:nvPr>
        </p:nvSpPr>
        <p:spPr>
          <a:xfrm>
            <a:off x="739140" y="654639"/>
            <a:ext cx="8675370" cy="888973"/>
          </a:xfrm>
        </p:spPr>
        <p:txBody>
          <a:bodyPr>
            <a:normAutofit fontScale="90000"/>
          </a:bodyPr>
          <a:lstStyle/>
          <a:p>
            <a:r>
              <a:rPr lang="en-US" dirty="0"/>
              <a:t>External Funding for University Research</a:t>
            </a:r>
            <a:r>
              <a:rPr lang="en-US" sz="2420" baseline="60000" dirty="0"/>
              <a:t>1</a:t>
            </a:r>
            <a:br>
              <a:rPr lang="en-US" dirty="0"/>
            </a:br>
            <a:endParaRPr lang="en-US" dirty="0"/>
          </a:p>
        </p:txBody>
      </p:sp>
      <p:sp>
        <p:nvSpPr>
          <p:cNvPr id="7" name="Slide Number Placeholder 6"/>
          <p:cNvSpPr>
            <a:spLocks noGrp="1"/>
          </p:cNvSpPr>
          <p:nvPr>
            <p:ph type="sldNum" sz="quarter" idx="12"/>
          </p:nvPr>
        </p:nvSpPr>
        <p:spPr/>
        <p:txBody>
          <a:bodyPr/>
          <a:lstStyle/>
          <a:p>
            <a:fld id="{4D7508FF-4589-4DAF-936A-6176BCAC63F3}" type="slidenum">
              <a:rPr lang="en-US" smtClean="0"/>
              <a:t>7</a:t>
            </a:fld>
            <a:endParaRPr lang="en-US" dirty="0"/>
          </a:p>
        </p:txBody>
      </p:sp>
      <p:sp>
        <p:nvSpPr>
          <p:cNvPr id="6" name="TextBox 5"/>
          <p:cNvSpPr txBox="1"/>
          <p:nvPr/>
        </p:nvSpPr>
        <p:spPr>
          <a:xfrm>
            <a:off x="2229628" y="5749975"/>
            <a:ext cx="1632178" cy="278538"/>
          </a:xfrm>
          <a:prstGeom prst="rect">
            <a:avLst/>
          </a:prstGeom>
          <a:noFill/>
        </p:spPr>
        <p:txBody>
          <a:bodyPr wrap="none" rtlCol="0">
            <a:spAutoFit/>
          </a:bodyPr>
          <a:lstStyle/>
          <a:p>
            <a:r>
              <a:rPr lang="en-US" sz="1210" b="1" dirty="0">
                <a:solidFill>
                  <a:srgbClr val="00005C"/>
                </a:solidFill>
                <a:latin typeface="Arial Narrow" panose="020B0606020202030204" pitchFamily="34" charset="0"/>
                <a:cs typeface="Arial" panose="020B0604020202020204" pitchFamily="34" charset="0"/>
              </a:rPr>
              <a:t>(Internal to a University)</a:t>
            </a:r>
          </a:p>
        </p:txBody>
      </p:sp>
      <p:sp>
        <p:nvSpPr>
          <p:cNvPr id="8" name="Rectangle 7"/>
          <p:cNvSpPr/>
          <p:nvPr/>
        </p:nvSpPr>
        <p:spPr>
          <a:xfrm>
            <a:off x="4574761" y="1621896"/>
            <a:ext cx="5029200" cy="904863"/>
          </a:xfrm>
          <a:prstGeom prst="rect">
            <a:avLst/>
          </a:prstGeom>
          <a:noFill/>
          <a:ln>
            <a:solidFill>
              <a:schemeClr val="tx1"/>
            </a:solidFill>
          </a:ln>
        </p:spPr>
        <p:txBody>
          <a:bodyPr>
            <a:spAutoFit/>
          </a:bodyPr>
          <a:lstStyle/>
          <a:p>
            <a:r>
              <a:rPr lang="en-US" sz="1760" i="1" dirty="0"/>
              <a:t>In 2015, CPMS, FHSS, E&amp;T, LS and MSE received </a:t>
            </a:r>
            <a:r>
              <a:rPr lang="en-US" sz="1760" b="1" i="1" dirty="0"/>
              <a:t>91%</a:t>
            </a:r>
            <a:r>
              <a:rPr lang="en-US" sz="1760" i="1" dirty="0"/>
              <a:t> of BYU research funding; over </a:t>
            </a:r>
            <a:r>
              <a:rPr lang="en-US" sz="1760" b="1" i="1" dirty="0"/>
              <a:t>80%</a:t>
            </a:r>
            <a:r>
              <a:rPr lang="en-US" sz="1760" i="1" dirty="0"/>
              <a:t> of that funding was from federal sources</a:t>
            </a:r>
            <a:r>
              <a:rPr lang="en-US" sz="1760" i="1" baseline="30000" dirty="0"/>
              <a:t>2</a:t>
            </a:r>
          </a:p>
        </p:txBody>
      </p:sp>
      <p:sp>
        <p:nvSpPr>
          <p:cNvPr id="9" name="Rectangle 8"/>
          <p:cNvSpPr/>
          <p:nvPr/>
        </p:nvSpPr>
        <p:spPr>
          <a:xfrm>
            <a:off x="739141" y="6110332"/>
            <a:ext cx="6350221" cy="464743"/>
          </a:xfrm>
          <a:prstGeom prst="rect">
            <a:avLst/>
          </a:prstGeom>
        </p:spPr>
        <p:txBody>
          <a:bodyPr wrap="square">
            <a:spAutoFit/>
          </a:bodyPr>
          <a:lstStyle/>
          <a:p>
            <a:r>
              <a:rPr lang="en-US" sz="1210" baseline="30000" dirty="0"/>
              <a:t>1</a:t>
            </a:r>
            <a:r>
              <a:rPr lang="en-US" sz="1210" dirty="0"/>
              <a:t>NSF Higher Education R&amp;D Survey. Data are the average of 2011, 2012, 2013</a:t>
            </a:r>
          </a:p>
          <a:p>
            <a:r>
              <a:rPr lang="en-US" sz="1210" baseline="30000" dirty="0"/>
              <a:t>2</a:t>
            </a:r>
            <a:r>
              <a:rPr lang="en-US" sz="1210" dirty="0"/>
              <a:t>ORCA Annual Report of Sponsored Research for 2015</a:t>
            </a:r>
            <a:endParaRPr lang="en-US" sz="2207" b="1" i="1" baseline="30000" dirty="0"/>
          </a:p>
        </p:txBody>
      </p:sp>
      <p:sp>
        <p:nvSpPr>
          <p:cNvPr id="11" name="Rectangle 10"/>
          <p:cNvSpPr/>
          <p:nvPr/>
        </p:nvSpPr>
        <p:spPr>
          <a:xfrm>
            <a:off x="1623906" y="6877490"/>
            <a:ext cx="6905838" cy="431978"/>
          </a:xfrm>
          <a:prstGeom prst="rect">
            <a:avLst/>
          </a:prstGeom>
          <a:solidFill>
            <a:schemeClr val="bg2"/>
          </a:solidFill>
          <a:ln>
            <a:solidFill>
              <a:schemeClr val="tx1"/>
            </a:solidFill>
          </a:ln>
        </p:spPr>
        <p:txBody>
          <a:bodyPr wrap="square">
            <a:spAutoFit/>
          </a:bodyPr>
          <a:lstStyle/>
          <a:p>
            <a:r>
              <a:rPr lang="en-US" sz="2207" i="1" dirty="0"/>
              <a:t>Most of BYU research funding comes from federal sources </a:t>
            </a:r>
          </a:p>
        </p:txBody>
      </p:sp>
    </p:spTree>
    <p:extLst>
      <p:ext uri="{BB962C8B-B14F-4D97-AF65-F5344CB8AC3E}">
        <p14:creationId xmlns:p14="http://schemas.microsoft.com/office/powerpoint/2010/main" val="1073111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06780" y="2545080"/>
            <a:ext cx="8801100" cy="1617028"/>
          </a:xfrm>
        </p:spPr>
        <p:txBody>
          <a:bodyPr>
            <a:normAutofit/>
          </a:bodyPr>
          <a:lstStyle/>
          <a:p>
            <a:pPr algn="l"/>
            <a:r>
              <a:rPr lang="en-US" sz="4840" dirty="0"/>
              <a:t>Finding Funding</a:t>
            </a:r>
          </a:p>
        </p:txBody>
      </p:sp>
    </p:spTree>
    <p:extLst>
      <p:ext uri="{BB962C8B-B14F-4D97-AF65-F5344CB8AC3E}">
        <p14:creationId xmlns:p14="http://schemas.microsoft.com/office/powerpoint/2010/main" val="371640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541" y="227416"/>
            <a:ext cx="9304020" cy="1257300"/>
          </a:xfrm>
        </p:spPr>
        <p:txBody>
          <a:bodyPr>
            <a:normAutofit fontScale="90000"/>
          </a:bodyPr>
          <a:lstStyle/>
          <a:p>
            <a:r>
              <a:rPr lang="en-US" dirty="0"/>
              <a:t>Research Development Support for Finding Funding and Writing Proposals</a:t>
            </a:r>
          </a:p>
        </p:txBody>
      </p:sp>
      <p:sp>
        <p:nvSpPr>
          <p:cNvPr id="3" name="Content Placeholder 2"/>
          <p:cNvSpPr>
            <a:spLocks noGrp="1"/>
          </p:cNvSpPr>
          <p:nvPr>
            <p:ph idx="1"/>
          </p:nvPr>
        </p:nvSpPr>
        <p:spPr>
          <a:xfrm>
            <a:off x="734167" y="1946975"/>
            <a:ext cx="5061166" cy="4978559"/>
          </a:xfrm>
        </p:spPr>
        <p:txBody>
          <a:bodyPr>
            <a:normAutofit lnSpcReduction="10000"/>
          </a:bodyPr>
          <a:lstStyle/>
          <a:p>
            <a:r>
              <a:rPr lang="en-US" sz="2640" dirty="0"/>
              <a:t>Newsletters from FHSS and STEM Research Development</a:t>
            </a:r>
          </a:p>
          <a:p>
            <a:r>
              <a:rPr lang="en-US" sz="2640" dirty="0"/>
              <a:t>Research Development website: </a:t>
            </a:r>
            <a:r>
              <a:rPr lang="en-US" sz="2640" dirty="0" err="1">
                <a:hlinkClick r:id="rId3"/>
              </a:rPr>
              <a:t>researchdevelopment.byu.edu</a:t>
            </a:r>
            <a:endParaRPr lang="en-US" sz="2640" dirty="0"/>
          </a:p>
          <a:p>
            <a:r>
              <a:rPr lang="en-US" sz="2640" dirty="0">
                <a:solidFill>
                  <a:srgbClr val="000000"/>
                </a:solidFill>
              </a:rPr>
              <a:t>Online funding searches</a:t>
            </a:r>
          </a:p>
          <a:p>
            <a:r>
              <a:rPr lang="en-US" sz="2640" dirty="0">
                <a:solidFill>
                  <a:srgbClr val="000000"/>
                </a:solidFill>
              </a:rPr>
              <a:t>Conduct seminars about particular funders</a:t>
            </a:r>
          </a:p>
          <a:p>
            <a:r>
              <a:rPr lang="en-US" sz="2640" dirty="0">
                <a:solidFill>
                  <a:srgbClr val="000000"/>
                </a:solidFill>
              </a:rPr>
              <a:t>Advocate research capabilities to funders</a:t>
            </a:r>
          </a:p>
          <a:p>
            <a:r>
              <a:rPr lang="en-US" sz="2640" dirty="0">
                <a:solidFill>
                  <a:srgbClr val="000000"/>
                </a:solidFill>
              </a:rPr>
              <a:t>Attend funding conferences</a:t>
            </a:r>
          </a:p>
          <a:p>
            <a:r>
              <a:rPr lang="en-US" sz="2640" dirty="0">
                <a:solidFill>
                  <a:srgbClr val="000000"/>
                </a:solidFill>
              </a:rPr>
              <a:t>Identify funding opportunity and help write the grant proposal</a:t>
            </a:r>
          </a:p>
          <a:p>
            <a:endParaRPr lang="en-US" sz="2640" dirty="0"/>
          </a:p>
        </p:txBody>
      </p:sp>
      <p:sp>
        <p:nvSpPr>
          <p:cNvPr id="4" name="Slide Number Placeholder 3"/>
          <p:cNvSpPr>
            <a:spLocks noGrp="1"/>
          </p:cNvSpPr>
          <p:nvPr>
            <p:ph type="sldNum" sz="quarter" idx="12"/>
          </p:nvPr>
        </p:nvSpPr>
        <p:spPr/>
        <p:txBody>
          <a:bodyPr/>
          <a:lstStyle/>
          <a:p>
            <a:fld id="{0609A8C3-0B35-46AA-97D6-5814D689151B}" type="slidenum">
              <a:rPr lang="en-US" smtClean="0"/>
              <a:t>9</a:t>
            </a:fld>
            <a:endParaRPr lang="en-US"/>
          </a:p>
        </p:txBody>
      </p:sp>
      <p:pic>
        <p:nvPicPr>
          <p:cNvPr id="7" name="Picture 6"/>
          <p:cNvPicPr>
            <a:picLocks noChangeAspect="1"/>
          </p:cNvPicPr>
          <p:nvPr/>
        </p:nvPicPr>
        <p:blipFill rotWithShape="1">
          <a:blip r:embed="rId4"/>
          <a:srcRect l="28384" t="16892" r="29258" b="18244"/>
          <a:stretch/>
        </p:blipFill>
        <p:spPr>
          <a:xfrm>
            <a:off x="6047471" y="4367980"/>
            <a:ext cx="3439674" cy="2776391"/>
          </a:xfrm>
          <a:prstGeom prst="rect">
            <a:avLst/>
          </a:prstGeom>
        </p:spPr>
      </p:pic>
      <p:pic>
        <p:nvPicPr>
          <p:cNvPr id="6" name="Picture 5"/>
          <p:cNvPicPr>
            <a:picLocks noChangeAspect="1"/>
          </p:cNvPicPr>
          <p:nvPr/>
        </p:nvPicPr>
        <p:blipFill rotWithShape="1">
          <a:blip r:embed="rId5"/>
          <a:srcRect l="30001" t="18666" r="31249" b="11333"/>
          <a:stretch/>
        </p:blipFill>
        <p:spPr>
          <a:xfrm>
            <a:off x="6089808" y="1543151"/>
            <a:ext cx="2995817" cy="2707960"/>
          </a:xfrm>
          <a:prstGeom prst="rect">
            <a:avLst/>
          </a:prstGeom>
        </p:spPr>
      </p:pic>
    </p:spTree>
    <p:extLst>
      <p:ext uri="{BB962C8B-B14F-4D97-AF65-F5344CB8AC3E}">
        <p14:creationId xmlns:p14="http://schemas.microsoft.com/office/powerpoint/2010/main" val="8259882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4262</TotalTime>
  <Words>5255</Words>
  <Application>Microsoft Office PowerPoint</Application>
  <PresentationFormat>Custom</PresentationFormat>
  <Paragraphs>652</Paragraphs>
  <Slides>61</Slides>
  <Notes>20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75" baseType="lpstr">
      <vt:lpstr>Arial</vt:lpstr>
      <vt:lpstr>Arial Narrow</vt:lpstr>
      <vt:lpstr>Calibri</vt:lpstr>
      <vt:lpstr>Calibri Light</vt:lpstr>
      <vt:lpstr>Courier New</vt:lpstr>
      <vt:lpstr>Gill Sans MT</vt:lpstr>
      <vt:lpstr>Symbol</vt:lpstr>
      <vt:lpstr>Tahoma</vt:lpstr>
      <vt:lpstr>Times New Roman</vt:lpstr>
      <vt:lpstr>Verdana</vt:lpstr>
      <vt:lpstr>Wingdings</vt:lpstr>
      <vt:lpstr>Wingdings 2</vt:lpstr>
      <vt:lpstr>Office Theme</vt:lpstr>
      <vt:lpstr>Document</vt:lpstr>
      <vt:lpstr>Grant Proposal Development Workshop Day 1</vt:lpstr>
      <vt:lpstr>Research Development Support</vt:lpstr>
      <vt:lpstr>Proposal Development Process</vt:lpstr>
      <vt:lpstr>Agenda</vt:lpstr>
      <vt:lpstr> Research Funding Environment </vt:lpstr>
      <vt:lpstr>PowerPoint Presentation</vt:lpstr>
      <vt:lpstr>External Funding for University Research1 </vt:lpstr>
      <vt:lpstr>Finding Funding</vt:lpstr>
      <vt:lpstr>Research Development Support for Finding Funding and Writing Proposals</vt:lpstr>
      <vt:lpstr>Facilitate Interdisciplinary Teaming </vt:lpstr>
      <vt:lpstr>PowerPoint Presentation</vt:lpstr>
      <vt:lpstr>Develop a Fundable Idea</vt:lpstr>
      <vt:lpstr>Ideas for Developing and Optimizing Your Research Proposal</vt:lpstr>
      <vt:lpstr>PowerPoint Presentation</vt:lpstr>
      <vt:lpstr>Goal: You want to obtain funding for a research project  Preparation:  You have 5 minutes to identify your problem and your proposed response on a 3x5 card  1. Divide into pairs 2. Present your fundable idea to your partner  (the funder) for one minute 3. Partner response – one minute 4. Switch roles and repeat 5. Reconvene and debrief </vt:lpstr>
      <vt:lpstr>With a Fundable Idea and Good Potential Funding Source(s) Perform SWOT Analyses </vt:lpstr>
      <vt:lpstr>SWOT Example</vt:lpstr>
      <vt:lpstr>PowerPoint Presentation</vt:lpstr>
      <vt:lpstr>PowerPoint Presentation</vt:lpstr>
      <vt:lpstr>Prewriting Activities: Thoroughly Decompose the Solicitation </vt:lpstr>
      <vt:lpstr>RFP Elements</vt:lpstr>
      <vt:lpstr>Sample of a Proposal Development Checklist </vt:lpstr>
      <vt:lpstr>PowerPoint Presentation</vt:lpstr>
      <vt:lpstr>Write for Reviewers</vt:lpstr>
      <vt:lpstr>Review Process and Panels</vt:lpstr>
      <vt:lpstr>Contacting Funding Officers </vt:lpstr>
      <vt:lpstr>PowerPoint Presentation</vt:lpstr>
      <vt:lpstr>Academic vs Grant Proposal Writing</vt:lpstr>
      <vt:lpstr>PowerPoint Presentation</vt:lpstr>
      <vt:lpstr>The Needs Statement Creates the Basis of Your Proposal: It has 3 parts</vt:lpstr>
      <vt:lpstr>Need Statements: 3 parts</vt:lpstr>
      <vt:lpstr>Expand Need Statement</vt:lpstr>
      <vt:lpstr>Describe the Problem: Rhetorical Appeals</vt:lpstr>
      <vt:lpstr>Describe the Problem: Example</vt:lpstr>
      <vt:lpstr>Need Statements: 3 parts</vt:lpstr>
      <vt:lpstr>Need Statements: 3 parts</vt:lpstr>
      <vt:lpstr>Plan for Solving the Problem and Requesting Support: Example</vt:lpstr>
      <vt:lpstr>Developing the Proposal Elements From the Needs Statement</vt:lpstr>
      <vt:lpstr>Proposal Elements are Created From the Needs Statement</vt:lpstr>
      <vt:lpstr>The Six Generic Proposal Slots Answer the Funder’s Major Question </vt:lpstr>
      <vt:lpstr>Contents of the Generic Proposal Slots</vt:lpstr>
      <vt:lpstr>Proposal Slots Map to Typical Proposal Sections</vt:lpstr>
      <vt:lpstr>PowerPoint Presentation</vt:lpstr>
      <vt:lpstr>The Title and Abstract: Two Critical Parts of Your Proposal</vt:lpstr>
      <vt:lpstr>Writing the Title</vt:lpstr>
      <vt:lpstr>Examples of Successful Titles</vt:lpstr>
      <vt:lpstr>Activity</vt:lpstr>
      <vt:lpstr>The Abstract/Executive Summary</vt:lpstr>
      <vt:lpstr>PowerPoint Presentation</vt:lpstr>
      <vt:lpstr>Writing the Abstract: Example</vt:lpstr>
      <vt:lpstr>PowerPoint Presentation</vt:lpstr>
      <vt:lpstr>PowerPoint Presentation</vt:lpstr>
      <vt:lpstr>Panelists</vt:lpstr>
      <vt:lpstr>Wrap Up</vt:lpstr>
      <vt:lpstr>PowerPoint Presentation</vt:lpstr>
      <vt:lpstr>Research Resources in Humanities</vt:lpstr>
      <vt:lpstr>Research Resources in Humanities (cont.)</vt:lpstr>
      <vt:lpstr>Proposal Writing Sources</vt:lpstr>
      <vt:lpstr>Additional Resources </vt:lpstr>
      <vt:lpstr>Sampling of Proposal Writing Books at the HBLL</vt:lpstr>
      <vt:lpstr>Additional Library Support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Grant Proposal Development Workshop</dc:title>
  <dc:creator>Conrad Monson</dc:creator>
  <cp:lastModifiedBy>Zach Campbell</cp:lastModifiedBy>
  <cp:revision>239</cp:revision>
  <cp:lastPrinted>2017-12-19T19:12:56Z</cp:lastPrinted>
  <dcterms:created xsi:type="dcterms:W3CDTF">2015-11-24T22:23:38Z</dcterms:created>
  <dcterms:modified xsi:type="dcterms:W3CDTF">2022-04-26T16:39:17Z</dcterms:modified>
</cp:coreProperties>
</file>