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90"/>
  </p:notesMasterIdLst>
  <p:handoutMasterIdLst>
    <p:handoutMasterId r:id="rId91"/>
  </p:handoutMasterIdLst>
  <p:sldIdLst>
    <p:sldId id="559" r:id="rId3"/>
    <p:sldId id="560" r:id="rId4"/>
    <p:sldId id="488" r:id="rId5"/>
    <p:sldId id="400" r:id="rId6"/>
    <p:sldId id="401" r:id="rId7"/>
    <p:sldId id="521" r:id="rId8"/>
    <p:sldId id="532" r:id="rId9"/>
    <p:sldId id="492" r:id="rId10"/>
    <p:sldId id="625" r:id="rId11"/>
    <p:sldId id="533" r:id="rId12"/>
    <p:sldId id="536" r:id="rId13"/>
    <p:sldId id="562" r:id="rId14"/>
    <p:sldId id="541" r:id="rId15"/>
    <p:sldId id="534" r:id="rId16"/>
    <p:sldId id="523" r:id="rId17"/>
    <p:sldId id="524" r:id="rId18"/>
    <p:sldId id="626" r:id="rId19"/>
    <p:sldId id="516" r:id="rId20"/>
    <p:sldId id="558" r:id="rId21"/>
    <p:sldId id="557" r:id="rId22"/>
    <p:sldId id="627" r:id="rId23"/>
    <p:sldId id="535" r:id="rId24"/>
    <p:sldId id="595" r:id="rId25"/>
    <p:sldId id="596" r:id="rId26"/>
    <p:sldId id="597" r:id="rId27"/>
    <p:sldId id="598" r:id="rId28"/>
    <p:sldId id="599" r:id="rId29"/>
    <p:sldId id="600" r:id="rId30"/>
    <p:sldId id="601" r:id="rId31"/>
    <p:sldId id="602" r:id="rId32"/>
    <p:sldId id="603" r:id="rId33"/>
    <p:sldId id="604" r:id="rId34"/>
    <p:sldId id="605" r:id="rId35"/>
    <p:sldId id="606" r:id="rId36"/>
    <p:sldId id="607" r:id="rId37"/>
    <p:sldId id="608" r:id="rId38"/>
    <p:sldId id="609" r:id="rId39"/>
    <p:sldId id="610" r:id="rId40"/>
    <p:sldId id="611" r:id="rId41"/>
    <p:sldId id="612" r:id="rId42"/>
    <p:sldId id="613" r:id="rId43"/>
    <p:sldId id="614" r:id="rId44"/>
    <p:sldId id="615" r:id="rId45"/>
    <p:sldId id="616" r:id="rId46"/>
    <p:sldId id="617" r:id="rId47"/>
    <p:sldId id="618" r:id="rId48"/>
    <p:sldId id="619" r:id="rId49"/>
    <p:sldId id="620" r:id="rId50"/>
    <p:sldId id="621" r:id="rId51"/>
    <p:sldId id="622" r:id="rId52"/>
    <p:sldId id="623" r:id="rId53"/>
    <p:sldId id="624" r:id="rId54"/>
    <p:sldId id="402" r:id="rId55"/>
    <p:sldId id="641" r:id="rId56"/>
    <p:sldId id="642" r:id="rId57"/>
    <p:sldId id="643" r:id="rId58"/>
    <p:sldId id="644" r:id="rId59"/>
    <p:sldId id="645" r:id="rId60"/>
    <p:sldId id="646" r:id="rId61"/>
    <p:sldId id="647" r:id="rId62"/>
    <p:sldId id="648" r:id="rId63"/>
    <p:sldId id="649" r:id="rId64"/>
    <p:sldId id="650" r:id="rId65"/>
    <p:sldId id="538" r:id="rId66"/>
    <p:sldId id="501" r:id="rId67"/>
    <p:sldId id="502" r:id="rId68"/>
    <p:sldId id="503" r:id="rId69"/>
    <p:sldId id="504" r:id="rId70"/>
    <p:sldId id="539" r:id="rId71"/>
    <p:sldId id="510" r:id="rId72"/>
    <p:sldId id="468" r:id="rId73"/>
    <p:sldId id="628" r:id="rId74"/>
    <p:sldId id="629" r:id="rId75"/>
    <p:sldId id="630" r:id="rId76"/>
    <p:sldId id="631" r:id="rId77"/>
    <p:sldId id="632" r:id="rId78"/>
    <p:sldId id="633" r:id="rId79"/>
    <p:sldId id="634" r:id="rId80"/>
    <p:sldId id="635" r:id="rId81"/>
    <p:sldId id="636" r:id="rId82"/>
    <p:sldId id="637" r:id="rId83"/>
    <p:sldId id="638" r:id="rId84"/>
    <p:sldId id="639" r:id="rId85"/>
    <p:sldId id="640" r:id="rId86"/>
    <p:sldId id="499" r:id="rId87"/>
    <p:sldId id="529" r:id="rId88"/>
    <p:sldId id="651" r:id="rId8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A0F"/>
    <a:srgbClr val="00B0F0"/>
    <a:srgbClr val="F35F74"/>
    <a:srgbClr val="92D050"/>
    <a:srgbClr val="A5B1CB"/>
    <a:srgbClr val="8FAADC"/>
    <a:srgbClr val="FFC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02" autoAdjust="0"/>
    <p:restoredTop sz="94615" autoAdjust="0"/>
  </p:normalViewPr>
  <p:slideViewPr>
    <p:cSldViewPr snapToGrid="0">
      <p:cViewPr varScale="1">
        <p:scale>
          <a:sx n="126" d="100"/>
          <a:sy n="126" d="100"/>
        </p:scale>
        <p:origin x="1530" y="126"/>
      </p:cViewPr>
      <p:guideLst>
        <p:guide orient="horz" pos="2160"/>
        <p:guide pos="2880"/>
      </p:guideLst>
    </p:cSldViewPr>
  </p:slideViewPr>
  <p:notesTextViewPr>
    <p:cViewPr>
      <p:scale>
        <a:sx n="1" d="1"/>
        <a:sy n="1" d="1"/>
      </p:scale>
      <p:origin x="0" y="0"/>
    </p:cViewPr>
  </p:notesTextViewPr>
  <p:sorterViewPr>
    <p:cViewPr varScale="1">
      <p:scale>
        <a:sx n="1" d="1"/>
        <a:sy n="1" d="1"/>
      </p:scale>
      <p:origin x="0" y="-1109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AB9AF6-F73E-AE4D-9BDD-81BD2BA6789A}" type="doc">
      <dgm:prSet loTypeId="urn:microsoft.com/office/officeart/2008/layout/SquareAccentList" loCatId="" qsTypeId="urn:microsoft.com/office/officeart/2005/8/quickstyle/simple4" qsCatId="simple" csTypeId="urn:microsoft.com/office/officeart/2005/8/colors/accent1_2" csCatId="accent1" phldr="1"/>
      <dgm:spPr/>
      <dgm:t>
        <a:bodyPr/>
        <a:lstStyle/>
        <a:p>
          <a:endParaRPr lang="en-US"/>
        </a:p>
      </dgm:t>
    </dgm:pt>
    <dgm:pt modelId="{E7E64BFE-DA2F-D143-86D0-05499C5D28CB}">
      <dgm:prSet phldrT="[Text]"/>
      <dgm:spPr/>
      <dgm:t>
        <a:bodyPr/>
        <a:lstStyle/>
        <a:p>
          <a:r>
            <a:rPr lang="en-US" dirty="0"/>
            <a:t>Do</a:t>
          </a:r>
        </a:p>
      </dgm:t>
    </dgm:pt>
    <dgm:pt modelId="{811DAAF7-5BB1-6D4E-9144-9B9286BA32D5}" type="parTrans" cxnId="{09119A99-22EA-6F4C-8C57-0A21ADF737BF}">
      <dgm:prSet/>
      <dgm:spPr/>
      <dgm:t>
        <a:bodyPr/>
        <a:lstStyle/>
        <a:p>
          <a:endParaRPr lang="en-US"/>
        </a:p>
      </dgm:t>
    </dgm:pt>
    <dgm:pt modelId="{F97EADD0-5F3B-DB48-82DF-1C308FD2352E}" type="sibTrans" cxnId="{09119A99-22EA-6F4C-8C57-0A21ADF737BF}">
      <dgm:prSet/>
      <dgm:spPr/>
      <dgm:t>
        <a:bodyPr/>
        <a:lstStyle/>
        <a:p>
          <a:endParaRPr lang="en-US"/>
        </a:p>
      </dgm:t>
    </dgm:pt>
    <dgm:pt modelId="{F5B1867D-1D6E-AC4F-A810-DBC582F9A17F}">
      <dgm:prSet phldrT="[Text]"/>
      <dgm:spPr/>
      <dgm:t>
        <a:bodyPr/>
        <a:lstStyle/>
        <a:p>
          <a:r>
            <a:rPr lang="en-US" dirty="0"/>
            <a:t>Write as you </a:t>
          </a:r>
          <a:r>
            <a:rPr lang="en-US" i="1" dirty="0"/>
            <a:t>should </a:t>
          </a:r>
          <a:r>
            <a:rPr lang="en-US" i="0" dirty="0"/>
            <a:t>speak</a:t>
          </a:r>
          <a:endParaRPr lang="en-US" i="1" dirty="0"/>
        </a:p>
      </dgm:t>
    </dgm:pt>
    <dgm:pt modelId="{D36DD48E-65B2-2641-B9A8-56870EFC0781}" type="parTrans" cxnId="{A306127C-40E0-7143-9E68-490C2E0B3AB7}">
      <dgm:prSet/>
      <dgm:spPr/>
      <dgm:t>
        <a:bodyPr/>
        <a:lstStyle/>
        <a:p>
          <a:endParaRPr lang="en-US"/>
        </a:p>
      </dgm:t>
    </dgm:pt>
    <dgm:pt modelId="{602E4F16-8AE9-454E-92AE-68F2830B479B}" type="sibTrans" cxnId="{A306127C-40E0-7143-9E68-490C2E0B3AB7}">
      <dgm:prSet/>
      <dgm:spPr/>
      <dgm:t>
        <a:bodyPr/>
        <a:lstStyle/>
        <a:p>
          <a:endParaRPr lang="en-US"/>
        </a:p>
      </dgm:t>
    </dgm:pt>
    <dgm:pt modelId="{31249110-77AD-1645-953C-FC44A9EDB6F8}">
      <dgm:prSet phldrT="[Text]"/>
      <dgm:spPr/>
      <dgm:t>
        <a:bodyPr/>
        <a:lstStyle/>
        <a:p>
          <a:r>
            <a:rPr lang="en-US" dirty="0"/>
            <a:t>Present strong credentials, facts, and statistics</a:t>
          </a:r>
        </a:p>
      </dgm:t>
    </dgm:pt>
    <dgm:pt modelId="{04DE8F59-AF3D-4543-9F88-A7EB14B4C638}" type="parTrans" cxnId="{8449C72C-624A-A34E-9272-379474EBBB80}">
      <dgm:prSet/>
      <dgm:spPr/>
      <dgm:t>
        <a:bodyPr/>
        <a:lstStyle/>
        <a:p>
          <a:endParaRPr lang="en-US"/>
        </a:p>
      </dgm:t>
    </dgm:pt>
    <dgm:pt modelId="{F65D2029-B056-FE46-B263-118BCF96C4F7}" type="sibTrans" cxnId="{8449C72C-624A-A34E-9272-379474EBBB80}">
      <dgm:prSet/>
      <dgm:spPr/>
      <dgm:t>
        <a:bodyPr/>
        <a:lstStyle/>
        <a:p>
          <a:endParaRPr lang="en-US"/>
        </a:p>
      </dgm:t>
    </dgm:pt>
    <dgm:pt modelId="{D060DE4A-DB07-5F47-B8C5-B12756B22559}">
      <dgm:prSet phldrT="[Text]"/>
      <dgm:spPr/>
      <dgm:t>
        <a:bodyPr/>
        <a:lstStyle/>
        <a:p>
          <a:r>
            <a:rPr lang="en-US" dirty="0"/>
            <a:t>Use a grammar book, thesaurus, and dictionary</a:t>
          </a:r>
        </a:p>
      </dgm:t>
    </dgm:pt>
    <dgm:pt modelId="{9E2ED177-BB0E-634F-BD67-2845CF4A0BAC}" type="parTrans" cxnId="{70FCE7F3-3A14-4647-AD84-D1563E9A75C2}">
      <dgm:prSet/>
      <dgm:spPr/>
      <dgm:t>
        <a:bodyPr/>
        <a:lstStyle/>
        <a:p>
          <a:endParaRPr lang="en-US"/>
        </a:p>
      </dgm:t>
    </dgm:pt>
    <dgm:pt modelId="{24DEAF16-2A3D-0240-93B8-F15EEB51ADAE}" type="sibTrans" cxnId="{70FCE7F3-3A14-4647-AD84-D1563E9A75C2}">
      <dgm:prSet/>
      <dgm:spPr/>
      <dgm:t>
        <a:bodyPr/>
        <a:lstStyle/>
        <a:p>
          <a:endParaRPr lang="en-US"/>
        </a:p>
      </dgm:t>
    </dgm:pt>
    <dgm:pt modelId="{08661088-0B64-764F-8D71-91107507C737}">
      <dgm:prSet phldrT="[Text]"/>
      <dgm:spPr/>
      <dgm:t>
        <a:bodyPr/>
        <a:lstStyle/>
        <a:p>
          <a:r>
            <a:rPr lang="en-US" dirty="0"/>
            <a:t>Don’t</a:t>
          </a:r>
        </a:p>
      </dgm:t>
    </dgm:pt>
    <dgm:pt modelId="{56BD715F-4359-B14E-8E50-AA433535C9CE}" type="parTrans" cxnId="{BB3BA804-BC26-3D42-901F-13F7687DEBEB}">
      <dgm:prSet/>
      <dgm:spPr/>
      <dgm:t>
        <a:bodyPr/>
        <a:lstStyle/>
        <a:p>
          <a:endParaRPr lang="en-US"/>
        </a:p>
      </dgm:t>
    </dgm:pt>
    <dgm:pt modelId="{929E8CF8-89C0-6547-8CBE-8ABA13039CFB}" type="sibTrans" cxnId="{BB3BA804-BC26-3D42-901F-13F7687DEBEB}">
      <dgm:prSet/>
      <dgm:spPr/>
      <dgm:t>
        <a:bodyPr/>
        <a:lstStyle/>
        <a:p>
          <a:endParaRPr lang="en-US"/>
        </a:p>
      </dgm:t>
    </dgm:pt>
    <dgm:pt modelId="{74FFE505-B32B-FA43-B39F-4F0B8EA71544}">
      <dgm:prSet phldrT="[Text]"/>
      <dgm:spPr/>
      <dgm:t>
        <a:bodyPr/>
        <a:lstStyle/>
        <a:p>
          <a:r>
            <a:rPr lang="en-US" dirty="0"/>
            <a:t>Use slang or imprecise or insensitive language</a:t>
          </a:r>
        </a:p>
      </dgm:t>
    </dgm:pt>
    <dgm:pt modelId="{5BC95520-A185-0D48-A0F0-3BD6432F5B54}" type="parTrans" cxnId="{94AC484F-B093-B541-840A-B66DF48F5BC7}">
      <dgm:prSet/>
      <dgm:spPr/>
      <dgm:t>
        <a:bodyPr/>
        <a:lstStyle/>
        <a:p>
          <a:endParaRPr lang="en-US"/>
        </a:p>
      </dgm:t>
    </dgm:pt>
    <dgm:pt modelId="{1297CE45-9480-4D44-A831-2444C2615AEC}" type="sibTrans" cxnId="{94AC484F-B093-B541-840A-B66DF48F5BC7}">
      <dgm:prSet/>
      <dgm:spPr/>
      <dgm:t>
        <a:bodyPr/>
        <a:lstStyle/>
        <a:p>
          <a:endParaRPr lang="en-US"/>
        </a:p>
      </dgm:t>
    </dgm:pt>
    <dgm:pt modelId="{C11FA7FB-B678-C24D-85A0-FA5DC9004D4F}">
      <dgm:prSet phldrT="[Text]"/>
      <dgm:spPr/>
      <dgm:t>
        <a:bodyPr/>
        <a:lstStyle/>
        <a:p>
          <a:r>
            <a:rPr lang="en-US" dirty="0"/>
            <a:t>Don’t exaggerate </a:t>
          </a:r>
        </a:p>
      </dgm:t>
    </dgm:pt>
    <dgm:pt modelId="{EDEAD8E1-14A9-AF43-9937-0C425C615717}" type="parTrans" cxnId="{E28ACA69-ADE2-D748-BD5F-94526650ED0F}">
      <dgm:prSet/>
      <dgm:spPr/>
      <dgm:t>
        <a:bodyPr/>
        <a:lstStyle/>
        <a:p>
          <a:endParaRPr lang="en-US"/>
        </a:p>
      </dgm:t>
    </dgm:pt>
    <dgm:pt modelId="{EEE203F7-EA36-B94D-9609-BD2EB480A608}" type="sibTrans" cxnId="{E28ACA69-ADE2-D748-BD5F-94526650ED0F}">
      <dgm:prSet/>
      <dgm:spPr/>
      <dgm:t>
        <a:bodyPr/>
        <a:lstStyle/>
        <a:p>
          <a:endParaRPr lang="en-US"/>
        </a:p>
      </dgm:t>
    </dgm:pt>
    <dgm:pt modelId="{6AAD4241-9AF5-2F45-8DEA-BBB590A668FA}">
      <dgm:prSet phldrT="[Text]"/>
      <dgm:spPr/>
      <dgm:t>
        <a:bodyPr/>
        <a:lstStyle/>
        <a:p>
          <a:r>
            <a:rPr lang="en-US" dirty="0"/>
            <a:t>Include value judgments, political views, or a sense of humor </a:t>
          </a:r>
        </a:p>
      </dgm:t>
    </dgm:pt>
    <dgm:pt modelId="{93F8E8F0-851A-D947-AFBE-454F1D0C8BA1}" type="parTrans" cxnId="{BB2DB700-0B33-AD45-A75B-CBCAE12225A9}">
      <dgm:prSet/>
      <dgm:spPr/>
      <dgm:t>
        <a:bodyPr/>
        <a:lstStyle/>
        <a:p>
          <a:endParaRPr lang="en-US"/>
        </a:p>
      </dgm:t>
    </dgm:pt>
    <dgm:pt modelId="{9A4DEA8C-582B-074A-850F-32A8B3C49A3D}" type="sibTrans" cxnId="{BB2DB700-0B33-AD45-A75B-CBCAE12225A9}">
      <dgm:prSet/>
      <dgm:spPr/>
      <dgm:t>
        <a:bodyPr/>
        <a:lstStyle/>
        <a:p>
          <a:endParaRPr lang="en-US"/>
        </a:p>
      </dgm:t>
    </dgm:pt>
    <dgm:pt modelId="{E2B30B9F-0AD9-C649-8B7F-9005D7675396}">
      <dgm:prSet/>
      <dgm:spPr/>
      <dgm:t>
        <a:bodyPr/>
        <a:lstStyle/>
        <a:p>
          <a:r>
            <a:rPr lang="en-US" dirty="0"/>
            <a:t>Use too many adjectives</a:t>
          </a:r>
        </a:p>
      </dgm:t>
    </dgm:pt>
    <dgm:pt modelId="{79464473-692B-0F4A-A014-2D0140B89843}" type="parTrans" cxnId="{65009054-8F09-E64F-9D11-D4A263D6A295}">
      <dgm:prSet/>
      <dgm:spPr/>
      <dgm:t>
        <a:bodyPr/>
        <a:lstStyle/>
        <a:p>
          <a:endParaRPr lang="en-US"/>
        </a:p>
      </dgm:t>
    </dgm:pt>
    <dgm:pt modelId="{3AEBAE67-9F1D-C941-A983-18AD05F26C84}" type="sibTrans" cxnId="{65009054-8F09-E64F-9D11-D4A263D6A295}">
      <dgm:prSet/>
      <dgm:spPr/>
      <dgm:t>
        <a:bodyPr/>
        <a:lstStyle/>
        <a:p>
          <a:endParaRPr lang="en-US"/>
        </a:p>
      </dgm:t>
    </dgm:pt>
    <dgm:pt modelId="{060D9D2C-2336-7442-83D7-47BF4A0D2CE7}">
      <dgm:prSet/>
      <dgm:spPr/>
      <dgm:t>
        <a:bodyPr/>
        <a:lstStyle/>
        <a:p>
          <a:r>
            <a:rPr lang="en-US" dirty="0"/>
            <a:t>Use too many abbreviations or acronyms</a:t>
          </a:r>
        </a:p>
      </dgm:t>
    </dgm:pt>
    <dgm:pt modelId="{B087F879-BEB2-CE4B-9823-42348D468A5B}" type="parTrans" cxnId="{9E6973C4-6FA1-CF48-BC0D-D03D09DF1ADE}">
      <dgm:prSet/>
      <dgm:spPr/>
      <dgm:t>
        <a:bodyPr/>
        <a:lstStyle/>
        <a:p>
          <a:endParaRPr lang="en-US"/>
        </a:p>
      </dgm:t>
    </dgm:pt>
    <dgm:pt modelId="{24A5C962-6C21-8B49-B951-BB0CECF100FC}" type="sibTrans" cxnId="{9E6973C4-6FA1-CF48-BC0D-D03D09DF1ADE}">
      <dgm:prSet/>
      <dgm:spPr/>
      <dgm:t>
        <a:bodyPr/>
        <a:lstStyle/>
        <a:p>
          <a:endParaRPr lang="en-US"/>
        </a:p>
      </dgm:t>
    </dgm:pt>
    <dgm:pt modelId="{8591205A-82D1-B647-9385-198C2CB780E6}">
      <dgm:prSet/>
      <dgm:spPr/>
      <dgm:t>
        <a:bodyPr/>
        <a:lstStyle/>
        <a:p>
          <a:r>
            <a:rPr lang="en-US" dirty="0"/>
            <a:t>Use the active voice</a:t>
          </a:r>
        </a:p>
      </dgm:t>
    </dgm:pt>
    <dgm:pt modelId="{346CFB28-46EF-D940-A85A-83D3AECEA55D}" type="parTrans" cxnId="{C76FD001-FEB5-7A4A-9184-B9B754A8169F}">
      <dgm:prSet/>
      <dgm:spPr/>
      <dgm:t>
        <a:bodyPr/>
        <a:lstStyle/>
        <a:p>
          <a:endParaRPr lang="en-US"/>
        </a:p>
      </dgm:t>
    </dgm:pt>
    <dgm:pt modelId="{5DE01F33-1ECC-2247-81B7-A3271597FA5E}" type="sibTrans" cxnId="{C76FD001-FEB5-7A4A-9184-B9B754A8169F}">
      <dgm:prSet/>
      <dgm:spPr/>
      <dgm:t>
        <a:bodyPr/>
        <a:lstStyle/>
        <a:p>
          <a:endParaRPr lang="en-US"/>
        </a:p>
      </dgm:t>
    </dgm:pt>
    <dgm:pt modelId="{910946B0-6910-5643-8E26-C8BC5E356165}">
      <dgm:prSet/>
      <dgm:spPr/>
      <dgm:t>
        <a:bodyPr/>
        <a:lstStyle/>
        <a:p>
          <a:r>
            <a:rPr lang="en-US" dirty="0"/>
            <a:t>Back up your claims</a:t>
          </a:r>
        </a:p>
      </dgm:t>
    </dgm:pt>
    <dgm:pt modelId="{0342F1DA-BFC6-714E-A6FA-A8C1DE1E5D6B}" type="parTrans" cxnId="{1DECCA4A-A398-F24E-8B95-D9CB19E6BB53}">
      <dgm:prSet/>
      <dgm:spPr/>
      <dgm:t>
        <a:bodyPr/>
        <a:lstStyle/>
        <a:p>
          <a:endParaRPr lang="en-US"/>
        </a:p>
      </dgm:t>
    </dgm:pt>
    <dgm:pt modelId="{6264414F-7F61-814E-9BBF-FFEF050D7ED8}" type="sibTrans" cxnId="{1DECCA4A-A398-F24E-8B95-D9CB19E6BB53}">
      <dgm:prSet/>
      <dgm:spPr/>
      <dgm:t>
        <a:bodyPr/>
        <a:lstStyle/>
        <a:p>
          <a:endParaRPr lang="en-US"/>
        </a:p>
      </dgm:t>
    </dgm:pt>
    <dgm:pt modelId="{1B487522-8D8B-D746-839D-F43CF631C91D}" type="pres">
      <dgm:prSet presAssocID="{99AB9AF6-F73E-AE4D-9BDD-81BD2BA6789A}" presName="layout" presStyleCnt="0">
        <dgm:presLayoutVars>
          <dgm:chMax/>
          <dgm:chPref/>
          <dgm:dir/>
          <dgm:resizeHandles/>
        </dgm:presLayoutVars>
      </dgm:prSet>
      <dgm:spPr/>
    </dgm:pt>
    <dgm:pt modelId="{15C63BB1-10F9-C140-831D-86687E0AEB8F}" type="pres">
      <dgm:prSet presAssocID="{E7E64BFE-DA2F-D143-86D0-05499C5D28CB}" presName="root" presStyleCnt="0">
        <dgm:presLayoutVars>
          <dgm:chMax/>
          <dgm:chPref/>
        </dgm:presLayoutVars>
      </dgm:prSet>
      <dgm:spPr/>
    </dgm:pt>
    <dgm:pt modelId="{EF3C0E6B-9601-924A-A1AC-744F23A34636}" type="pres">
      <dgm:prSet presAssocID="{E7E64BFE-DA2F-D143-86D0-05499C5D28CB}" presName="rootComposite" presStyleCnt="0">
        <dgm:presLayoutVars/>
      </dgm:prSet>
      <dgm:spPr/>
    </dgm:pt>
    <dgm:pt modelId="{550A2C9F-A32C-5744-AF08-9AD342C86154}" type="pres">
      <dgm:prSet presAssocID="{E7E64BFE-DA2F-D143-86D0-05499C5D28CB}" presName="ParentAccent" presStyleLbl="alignNode1" presStyleIdx="0" presStyleCnt="2" custScaleY="85445"/>
      <dgm:spPr/>
    </dgm:pt>
    <dgm:pt modelId="{9D29A9EA-AA29-6C4A-ACBC-8EEF981599CE}" type="pres">
      <dgm:prSet presAssocID="{E7E64BFE-DA2F-D143-86D0-05499C5D28CB}" presName="ParentSmallAccent" presStyleLbl="fgAcc1" presStyleIdx="0" presStyleCnt="2" custLinFactNeighborX="577" custLinFactNeighborY="-29181"/>
      <dgm:spPr>
        <a:solidFill>
          <a:schemeClr val="accent1">
            <a:alpha val="90000"/>
          </a:schemeClr>
        </a:solidFill>
      </dgm:spPr>
    </dgm:pt>
    <dgm:pt modelId="{3718A017-160C-3A45-86E0-DB057C1DD393}" type="pres">
      <dgm:prSet presAssocID="{E7E64BFE-DA2F-D143-86D0-05499C5D28CB}" presName="Parent" presStyleLbl="revTx" presStyleIdx="0" presStyleCnt="12">
        <dgm:presLayoutVars>
          <dgm:chMax/>
          <dgm:chPref val="4"/>
          <dgm:bulletEnabled val="1"/>
        </dgm:presLayoutVars>
      </dgm:prSet>
      <dgm:spPr/>
    </dgm:pt>
    <dgm:pt modelId="{5EF5358D-3066-0140-9AEF-E576C8BFC6DD}" type="pres">
      <dgm:prSet presAssocID="{E7E64BFE-DA2F-D143-86D0-05499C5D28CB}" presName="childShape" presStyleCnt="0">
        <dgm:presLayoutVars>
          <dgm:chMax val="0"/>
          <dgm:chPref val="0"/>
        </dgm:presLayoutVars>
      </dgm:prSet>
      <dgm:spPr/>
    </dgm:pt>
    <dgm:pt modelId="{02865A5A-13B8-4246-98B2-B53CE37BB4FE}" type="pres">
      <dgm:prSet presAssocID="{F5B1867D-1D6E-AC4F-A810-DBC582F9A17F}" presName="childComposite" presStyleCnt="0">
        <dgm:presLayoutVars>
          <dgm:chMax val="0"/>
          <dgm:chPref val="0"/>
        </dgm:presLayoutVars>
      </dgm:prSet>
      <dgm:spPr/>
    </dgm:pt>
    <dgm:pt modelId="{721F8ED5-F5D3-2A47-8B37-3E58E20FE2CF}" type="pres">
      <dgm:prSet presAssocID="{F5B1867D-1D6E-AC4F-A810-DBC582F9A17F}" presName="ChildAccent" presStyleLbl="solidFgAcc1" presStyleIdx="0" presStyleCnt="10"/>
      <dgm:spPr/>
    </dgm:pt>
    <dgm:pt modelId="{3760722E-076D-F74A-B996-F26E10398208}" type="pres">
      <dgm:prSet presAssocID="{F5B1867D-1D6E-AC4F-A810-DBC582F9A17F}" presName="Child" presStyleLbl="revTx" presStyleIdx="1" presStyleCnt="12">
        <dgm:presLayoutVars>
          <dgm:chMax val="0"/>
          <dgm:chPref val="0"/>
          <dgm:bulletEnabled val="1"/>
        </dgm:presLayoutVars>
      </dgm:prSet>
      <dgm:spPr/>
    </dgm:pt>
    <dgm:pt modelId="{228BD1BD-C055-384E-8819-252F16502B94}" type="pres">
      <dgm:prSet presAssocID="{31249110-77AD-1645-953C-FC44A9EDB6F8}" presName="childComposite" presStyleCnt="0">
        <dgm:presLayoutVars>
          <dgm:chMax val="0"/>
          <dgm:chPref val="0"/>
        </dgm:presLayoutVars>
      </dgm:prSet>
      <dgm:spPr/>
    </dgm:pt>
    <dgm:pt modelId="{05E6B8C8-D087-DD4E-B969-44585D4D2C47}" type="pres">
      <dgm:prSet presAssocID="{31249110-77AD-1645-953C-FC44A9EDB6F8}" presName="ChildAccent" presStyleLbl="solidFgAcc1" presStyleIdx="1" presStyleCnt="10"/>
      <dgm:spPr/>
    </dgm:pt>
    <dgm:pt modelId="{ADDDE40C-1499-884A-972C-2B25B114B763}" type="pres">
      <dgm:prSet presAssocID="{31249110-77AD-1645-953C-FC44A9EDB6F8}" presName="Child" presStyleLbl="revTx" presStyleIdx="2" presStyleCnt="12">
        <dgm:presLayoutVars>
          <dgm:chMax val="0"/>
          <dgm:chPref val="0"/>
          <dgm:bulletEnabled val="1"/>
        </dgm:presLayoutVars>
      </dgm:prSet>
      <dgm:spPr/>
    </dgm:pt>
    <dgm:pt modelId="{CE29E4DF-2B87-1245-8AD0-013135431647}" type="pres">
      <dgm:prSet presAssocID="{D060DE4A-DB07-5F47-B8C5-B12756B22559}" presName="childComposite" presStyleCnt="0">
        <dgm:presLayoutVars>
          <dgm:chMax val="0"/>
          <dgm:chPref val="0"/>
        </dgm:presLayoutVars>
      </dgm:prSet>
      <dgm:spPr/>
    </dgm:pt>
    <dgm:pt modelId="{51EB331A-8A3A-7C4C-A9E1-C6550B9EB103}" type="pres">
      <dgm:prSet presAssocID="{D060DE4A-DB07-5F47-B8C5-B12756B22559}" presName="ChildAccent" presStyleLbl="solidFgAcc1" presStyleIdx="2" presStyleCnt="10"/>
      <dgm:spPr/>
    </dgm:pt>
    <dgm:pt modelId="{678242BB-269B-D846-9C2B-3F85CC6A59E9}" type="pres">
      <dgm:prSet presAssocID="{D060DE4A-DB07-5F47-B8C5-B12756B22559}" presName="Child" presStyleLbl="revTx" presStyleIdx="3" presStyleCnt="12">
        <dgm:presLayoutVars>
          <dgm:chMax val="0"/>
          <dgm:chPref val="0"/>
          <dgm:bulletEnabled val="1"/>
        </dgm:presLayoutVars>
      </dgm:prSet>
      <dgm:spPr/>
    </dgm:pt>
    <dgm:pt modelId="{C7F5C4BE-D805-8C4A-8552-8100367013C8}" type="pres">
      <dgm:prSet presAssocID="{8591205A-82D1-B647-9385-198C2CB780E6}" presName="childComposite" presStyleCnt="0">
        <dgm:presLayoutVars>
          <dgm:chMax val="0"/>
          <dgm:chPref val="0"/>
        </dgm:presLayoutVars>
      </dgm:prSet>
      <dgm:spPr/>
    </dgm:pt>
    <dgm:pt modelId="{7D2D959D-0EC5-E345-8F72-4BC0E44C590F}" type="pres">
      <dgm:prSet presAssocID="{8591205A-82D1-B647-9385-198C2CB780E6}" presName="ChildAccent" presStyleLbl="solidFgAcc1" presStyleIdx="3" presStyleCnt="10"/>
      <dgm:spPr/>
    </dgm:pt>
    <dgm:pt modelId="{395B50C4-E76C-BD49-A284-609663BF74DB}" type="pres">
      <dgm:prSet presAssocID="{8591205A-82D1-B647-9385-198C2CB780E6}" presName="Child" presStyleLbl="revTx" presStyleIdx="4" presStyleCnt="12">
        <dgm:presLayoutVars>
          <dgm:chMax val="0"/>
          <dgm:chPref val="0"/>
          <dgm:bulletEnabled val="1"/>
        </dgm:presLayoutVars>
      </dgm:prSet>
      <dgm:spPr/>
    </dgm:pt>
    <dgm:pt modelId="{DADDA03C-26AC-794C-9F6A-C1C562661D82}" type="pres">
      <dgm:prSet presAssocID="{910946B0-6910-5643-8E26-C8BC5E356165}" presName="childComposite" presStyleCnt="0">
        <dgm:presLayoutVars>
          <dgm:chMax val="0"/>
          <dgm:chPref val="0"/>
        </dgm:presLayoutVars>
      </dgm:prSet>
      <dgm:spPr/>
    </dgm:pt>
    <dgm:pt modelId="{65B0FE2D-AD37-294D-BF04-2EF9ACBE4224}" type="pres">
      <dgm:prSet presAssocID="{910946B0-6910-5643-8E26-C8BC5E356165}" presName="ChildAccent" presStyleLbl="solidFgAcc1" presStyleIdx="4" presStyleCnt="10"/>
      <dgm:spPr/>
    </dgm:pt>
    <dgm:pt modelId="{5636240B-2BCB-CF47-AC61-6698337F6D42}" type="pres">
      <dgm:prSet presAssocID="{910946B0-6910-5643-8E26-C8BC5E356165}" presName="Child" presStyleLbl="revTx" presStyleIdx="5" presStyleCnt="12">
        <dgm:presLayoutVars>
          <dgm:chMax val="0"/>
          <dgm:chPref val="0"/>
          <dgm:bulletEnabled val="1"/>
        </dgm:presLayoutVars>
      </dgm:prSet>
      <dgm:spPr/>
    </dgm:pt>
    <dgm:pt modelId="{13C3E253-D4F9-3741-88AC-190CDD23E182}" type="pres">
      <dgm:prSet presAssocID="{08661088-0B64-764F-8D71-91107507C737}" presName="root" presStyleCnt="0">
        <dgm:presLayoutVars>
          <dgm:chMax/>
          <dgm:chPref/>
        </dgm:presLayoutVars>
      </dgm:prSet>
      <dgm:spPr/>
    </dgm:pt>
    <dgm:pt modelId="{B2210830-7816-2344-831D-9758B76F17B7}" type="pres">
      <dgm:prSet presAssocID="{08661088-0B64-764F-8D71-91107507C737}" presName="rootComposite" presStyleCnt="0">
        <dgm:presLayoutVars/>
      </dgm:prSet>
      <dgm:spPr/>
    </dgm:pt>
    <dgm:pt modelId="{3AD0E602-836B-BF47-A4D7-F594E53DFBCE}" type="pres">
      <dgm:prSet presAssocID="{08661088-0B64-764F-8D71-91107507C737}" presName="ParentAccent" presStyleLbl="alignNode1" presStyleIdx="1" presStyleCnt="2" custScaleY="93230"/>
      <dgm:spPr/>
    </dgm:pt>
    <dgm:pt modelId="{4134B903-FE4F-F742-A07E-91E305BD774D}" type="pres">
      <dgm:prSet presAssocID="{08661088-0B64-764F-8D71-91107507C737}" presName="ParentSmallAccent" presStyleLbl="fgAcc1" presStyleIdx="1" presStyleCnt="2" custLinFactNeighborX="36417" custLinFactNeighborY="-39018"/>
      <dgm:spPr>
        <a:solidFill>
          <a:schemeClr val="accent1">
            <a:alpha val="90000"/>
          </a:schemeClr>
        </a:solidFill>
      </dgm:spPr>
    </dgm:pt>
    <dgm:pt modelId="{9FB13E83-400A-9140-96F7-54C6DE433A6C}" type="pres">
      <dgm:prSet presAssocID="{08661088-0B64-764F-8D71-91107507C737}" presName="Parent" presStyleLbl="revTx" presStyleIdx="6" presStyleCnt="12">
        <dgm:presLayoutVars>
          <dgm:chMax/>
          <dgm:chPref val="4"/>
          <dgm:bulletEnabled val="1"/>
        </dgm:presLayoutVars>
      </dgm:prSet>
      <dgm:spPr/>
    </dgm:pt>
    <dgm:pt modelId="{D45A2267-1B7F-4F45-804A-14851046E87B}" type="pres">
      <dgm:prSet presAssocID="{08661088-0B64-764F-8D71-91107507C737}" presName="childShape" presStyleCnt="0">
        <dgm:presLayoutVars>
          <dgm:chMax val="0"/>
          <dgm:chPref val="0"/>
        </dgm:presLayoutVars>
      </dgm:prSet>
      <dgm:spPr/>
    </dgm:pt>
    <dgm:pt modelId="{662C7083-BCC9-9D41-8EE1-F582163A3670}" type="pres">
      <dgm:prSet presAssocID="{74FFE505-B32B-FA43-B39F-4F0B8EA71544}" presName="childComposite" presStyleCnt="0">
        <dgm:presLayoutVars>
          <dgm:chMax val="0"/>
          <dgm:chPref val="0"/>
        </dgm:presLayoutVars>
      </dgm:prSet>
      <dgm:spPr/>
    </dgm:pt>
    <dgm:pt modelId="{1BF6F659-C0A6-FB4F-BAA2-D10798C7812F}" type="pres">
      <dgm:prSet presAssocID="{74FFE505-B32B-FA43-B39F-4F0B8EA71544}" presName="ChildAccent" presStyleLbl="solidFgAcc1" presStyleIdx="5" presStyleCnt="10"/>
      <dgm:spPr/>
    </dgm:pt>
    <dgm:pt modelId="{0ADFB6CE-C12B-1E46-B073-D4898FC7EE05}" type="pres">
      <dgm:prSet presAssocID="{74FFE505-B32B-FA43-B39F-4F0B8EA71544}" presName="Child" presStyleLbl="revTx" presStyleIdx="7" presStyleCnt="12">
        <dgm:presLayoutVars>
          <dgm:chMax val="0"/>
          <dgm:chPref val="0"/>
          <dgm:bulletEnabled val="1"/>
        </dgm:presLayoutVars>
      </dgm:prSet>
      <dgm:spPr/>
    </dgm:pt>
    <dgm:pt modelId="{43D57DF8-5D3A-574D-A7FB-3D94A728C52E}" type="pres">
      <dgm:prSet presAssocID="{C11FA7FB-B678-C24D-85A0-FA5DC9004D4F}" presName="childComposite" presStyleCnt="0">
        <dgm:presLayoutVars>
          <dgm:chMax val="0"/>
          <dgm:chPref val="0"/>
        </dgm:presLayoutVars>
      </dgm:prSet>
      <dgm:spPr/>
    </dgm:pt>
    <dgm:pt modelId="{2AAAA880-83F5-874F-A494-AA008128DCFA}" type="pres">
      <dgm:prSet presAssocID="{C11FA7FB-B678-C24D-85A0-FA5DC9004D4F}" presName="ChildAccent" presStyleLbl="solidFgAcc1" presStyleIdx="6" presStyleCnt="10"/>
      <dgm:spPr/>
    </dgm:pt>
    <dgm:pt modelId="{C160807B-ED36-3D49-B9B4-42F1770E917D}" type="pres">
      <dgm:prSet presAssocID="{C11FA7FB-B678-C24D-85A0-FA5DC9004D4F}" presName="Child" presStyleLbl="revTx" presStyleIdx="8" presStyleCnt="12">
        <dgm:presLayoutVars>
          <dgm:chMax val="0"/>
          <dgm:chPref val="0"/>
          <dgm:bulletEnabled val="1"/>
        </dgm:presLayoutVars>
      </dgm:prSet>
      <dgm:spPr/>
    </dgm:pt>
    <dgm:pt modelId="{26FE65B3-35C0-7747-A262-DFD0C983DD99}" type="pres">
      <dgm:prSet presAssocID="{6AAD4241-9AF5-2F45-8DEA-BBB590A668FA}" presName="childComposite" presStyleCnt="0">
        <dgm:presLayoutVars>
          <dgm:chMax val="0"/>
          <dgm:chPref val="0"/>
        </dgm:presLayoutVars>
      </dgm:prSet>
      <dgm:spPr/>
    </dgm:pt>
    <dgm:pt modelId="{7929D73B-358D-AC44-889F-7319E7F4B7E8}" type="pres">
      <dgm:prSet presAssocID="{6AAD4241-9AF5-2F45-8DEA-BBB590A668FA}" presName="ChildAccent" presStyleLbl="solidFgAcc1" presStyleIdx="7" presStyleCnt="10"/>
      <dgm:spPr/>
    </dgm:pt>
    <dgm:pt modelId="{FBE4C536-EF51-7D49-970D-D5A90CF56DB2}" type="pres">
      <dgm:prSet presAssocID="{6AAD4241-9AF5-2F45-8DEA-BBB590A668FA}" presName="Child" presStyleLbl="revTx" presStyleIdx="9" presStyleCnt="12">
        <dgm:presLayoutVars>
          <dgm:chMax val="0"/>
          <dgm:chPref val="0"/>
          <dgm:bulletEnabled val="1"/>
        </dgm:presLayoutVars>
      </dgm:prSet>
      <dgm:spPr/>
    </dgm:pt>
    <dgm:pt modelId="{90ADE717-D9D4-D245-9ABA-2B49450D9446}" type="pres">
      <dgm:prSet presAssocID="{E2B30B9F-0AD9-C649-8B7F-9005D7675396}" presName="childComposite" presStyleCnt="0">
        <dgm:presLayoutVars>
          <dgm:chMax val="0"/>
          <dgm:chPref val="0"/>
        </dgm:presLayoutVars>
      </dgm:prSet>
      <dgm:spPr/>
    </dgm:pt>
    <dgm:pt modelId="{02115707-E9BC-8142-B184-8A70332905AE}" type="pres">
      <dgm:prSet presAssocID="{E2B30B9F-0AD9-C649-8B7F-9005D7675396}" presName="ChildAccent" presStyleLbl="solidFgAcc1" presStyleIdx="8" presStyleCnt="10"/>
      <dgm:spPr/>
    </dgm:pt>
    <dgm:pt modelId="{E8358294-7E6F-BC48-A906-F6904AF1B859}" type="pres">
      <dgm:prSet presAssocID="{E2B30B9F-0AD9-C649-8B7F-9005D7675396}" presName="Child" presStyleLbl="revTx" presStyleIdx="10" presStyleCnt="12">
        <dgm:presLayoutVars>
          <dgm:chMax val="0"/>
          <dgm:chPref val="0"/>
          <dgm:bulletEnabled val="1"/>
        </dgm:presLayoutVars>
      </dgm:prSet>
      <dgm:spPr/>
    </dgm:pt>
    <dgm:pt modelId="{713D1687-DCD8-2F42-85D8-978D18B674BD}" type="pres">
      <dgm:prSet presAssocID="{060D9D2C-2336-7442-83D7-47BF4A0D2CE7}" presName="childComposite" presStyleCnt="0">
        <dgm:presLayoutVars>
          <dgm:chMax val="0"/>
          <dgm:chPref val="0"/>
        </dgm:presLayoutVars>
      </dgm:prSet>
      <dgm:spPr/>
    </dgm:pt>
    <dgm:pt modelId="{9334B35D-C567-E04F-A448-6CD9D75ECEE7}" type="pres">
      <dgm:prSet presAssocID="{060D9D2C-2336-7442-83D7-47BF4A0D2CE7}" presName="ChildAccent" presStyleLbl="solidFgAcc1" presStyleIdx="9" presStyleCnt="10"/>
      <dgm:spPr/>
    </dgm:pt>
    <dgm:pt modelId="{224A15C8-48FC-F04A-B7AB-232FBFD39524}" type="pres">
      <dgm:prSet presAssocID="{060D9D2C-2336-7442-83D7-47BF4A0D2CE7}" presName="Child" presStyleLbl="revTx" presStyleIdx="11" presStyleCnt="12">
        <dgm:presLayoutVars>
          <dgm:chMax val="0"/>
          <dgm:chPref val="0"/>
          <dgm:bulletEnabled val="1"/>
        </dgm:presLayoutVars>
      </dgm:prSet>
      <dgm:spPr/>
    </dgm:pt>
  </dgm:ptLst>
  <dgm:cxnLst>
    <dgm:cxn modelId="{BB2DB700-0B33-AD45-A75B-CBCAE12225A9}" srcId="{08661088-0B64-764F-8D71-91107507C737}" destId="{6AAD4241-9AF5-2F45-8DEA-BBB590A668FA}" srcOrd="2" destOrd="0" parTransId="{93F8E8F0-851A-D947-AFBE-454F1D0C8BA1}" sibTransId="{9A4DEA8C-582B-074A-850F-32A8B3C49A3D}"/>
    <dgm:cxn modelId="{C76FD001-FEB5-7A4A-9184-B9B754A8169F}" srcId="{E7E64BFE-DA2F-D143-86D0-05499C5D28CB}" destId="{8591205A-82D1-B647-9385-198C2CB780E6}" srcOrd="3" destOrd="0" parTransId="{346CFB28-46EF-D940-A85A-83D3AECEA55D}" sibTransId="{5DE01F33-1ECC-2247-81B7-A3271597FA5E}"/>
    <dgm:cxn modelId="{BB3BA804-BC26-3D42-901F-13F7687DEBEB}" srcId="{99AB9AF6-F73E-AE4D-9BDD-81BD2BA6789A}" destId="{08661088-0B64-764F-8D71-91107507C737}" srcOrd="1" destOrd="0" parTransId="{56BD715F-4359-B14E-8E50-AA433535C9CE}" sibTransId="{929E8CF8-89C0-6547-8CBE-8ABA13039CFB}"/>
    <dgm:cxn modelId="{3D974809-9222-EC40-8C98-807B3927F539}" type="presOf" srcId="{F5B1867D-1D6E-AC4F-A810-DBC582F9A17F}" destId="{3760722E-076D-F74A-B996-F26E10398208}" srcOrd="0" destOrd="0" presId="urn:microsoft.com/office/officeart/2008/layout/SquareAccentList"/>
    <dgm:cxn modelId="{34D4A70C-A120-0D41-BB5F-4CD475C5B2C9}" type="presOf" srcId="{99AB9AF6-F73E-AE4D-9BDD-81BD2BA6789A}" destId="{1B487522-8D8B-D746-839D-F43CF631C91D}" srcOrd="0" destOrd="0" presId="urn:microsoft.com/office/officeart/2008/layout/SquareAccentList"/>
    <dgm:cxn modelId="{962AD225-448A-854E-9BA8-D2B84FCD0B31}" type="presOf" srcId="{8591205A-82D1-B647-9385-198C2CB780E6}" destId="{395B50C4-E76C-BD49-A284-609663BF74DB}" srcOrd="0" destOrd="0" presId="urn:microsoft.com/office/officeart/2008/layout/SquareAccentList"/>
    <dgm:cxn modelId="{F73E1E27-D8C4-D041-9391-CED511E40665}" type="presOf" srcId="{08661088-0B64-764F-8D71-91107507C737}" destId="{9FB13E83-400A-9140-96F7-54C6DE433A6C}" srcOrd="0" destOrd="0" presId="urn:microsoft.com/office/officeart/2008/layout/SquareAccentList"/>
    <dgm:cxn modelId="{8449C72C-624A-A34E-9272-379474EBBB80}" srcId="{E7E64BFE-DA2F-D143-86D0-05499C5D28CB}" destId="{31249110-77AD-1645-953C-FC44A9EDB6F8}" srcOrd="1" destOrd="0" parTransId="{04DE8F59-AF3D-4543-9F88-A7EB14B4C638}" sibTransId="{F65D2029-B056-FE46-B263-118BCF96C4F7}"/>
    <dgm:cxn modelId="{49DE3830-84A0-C047-B420-3B8421BC8C55}" type="presOf" srcId="{910946B0-6910-5643-8E26-C8BC5E356165}" destId="{5636240B-2BCB-CF47-AC61-6698337F6D42}" srcOrd="0" destOrd="0" presId="urn:microsoft.com/office/officeart/2008/layout/SquareAccentList"/>
    <dgm:cxn modelId="{0DB0FB3D-3CFB-2F4A-BE2E-6A48292ADAE8}" type="presOf" srcId="{C11FA7FB-B678-C24D-85A0-FA5DC9004D4F}" destId="{C160807B-ED36-3D49-B9B4-42F1770E917D}" srcOrd="0" destOrd="0" presId="urn:microsoft.com/office/officeart/2008/layout/SquareAccentList"/>
    <dgm:cxn modelId="{8106A041-F0E8-AC4A-8681-9DBA4AF03F31}" type="presOf" srcId="{74FFE505-B32B-FA43-B39F-4F0B8EA71544}" destId="{0ADFB6CE-C12B-1E46-B073-D4898FC7EE05}" srcOrd="0" destOrd="0" presId="urn:microsoft.com/office/officeart/2008/layout/SquareAccentList"/>
    <dgm:cxn modelId="{E28ACA69-ADE2-D748-BD5F-94526650ED0F}" srcId="{08661088-0B64-764F-8D71-91107507C737}" destId="{C11FA7FB-B678-C24D-85A0-FA5DC9004D4F}" srcOrd="1" destOrd="0" parTransId="{EDEAD8E1-14A9-AF43-9937-0C425C615717}" sibTransId="{EEE203F7-EA36-B94D-9609-BD2EB480A608}"/>
    <dgm:cxn modelId="{1DECCA4A-A398-F24E-8B95-D9CB19E6BB53}" srcId="{E7E64BFE-DA2F-D143-86D0-05499C5D28CB}" destId="{910946B0-6910-5643-8E26-C8BC5E356165}" srcOrd="4" destOrd="0" parTransId="{0342F1DA-BFC6-714E-A6FA-A8C1DE1E5D6B}" sibTransId="{6264414F-7F61-814E-9BBF-FFEF050D7ED8}"/>
    <dgm:cxn modelId="{A6FCD36B-A637-0B43-8E32-9FDEF3977354}" type="presOf" srcId="{E7E64BFE-DA2F-D143-86D0-05499C5D28CB}" destId="{3718A017-160C-3A45-86E0-DB057C1DD393}" srcOrd="0" destOrd="0" presId="urn:microsoft.com/office/officeart/2008/layout/SquareAccentList"/>
    <dgm:cxn modelId="{9EAFA94E-018F-324F-9AE8-38FF45E16051}" type="presOf" srcId="{D060DE4A-DB07-5F47-B8C5-B12756B22559}" destId="{678242BB-269B-D846-9C2B-3F85CC6A59E9}" srcOrd="0" destOrd="0" presId="urn:microsoft.com/office/officeart/2008/layout/SquareAccentList"/>
    <dgm:cxn modelId="{94AC484F-B093-B541-840A-B66DF48F5BC7}" srcId="{08661088-0B64-764F-8D71-91107507C737}" destId="{74FFE505-B32B-FA43-B39F-4F0B8EA71544}" srcOrd="0" destOrd="0" parTransId="{5BC95520-A185-0D48-A0F0-3BD6432F5B54}" sibTransId="{1297CE45-9480-4D44-A831-2444C2615AEC}"/>
    <dgm:cxn modelId="{65009054-8F09-E64F-9D11-D4A263D6A295}" srcId="{08661088-0B64-764F-8D71-91107507C737}" destId="{E2B30B9F-0AD9-C649-8B7F-9005D7675396}" srcOrd="3" destOrd="0" parTransId="{79464473-692B-0F4A-A014-2D0140B89843}" sibTransId="{3AEBAE67-9F1D-C941-A983-18AD05F26C84}"/>
    <dgm:cxn modelId="{A306127C-40E0-7143-9E68-490C2E0B3AB7}" srcId="{E7E64BFE-DA2F-D143-86D0-05499C5D28CB}" destId="{F5B1867D-1D6E-AC4F-A810-DBC582F9A17F}" srcOrd="0" destOrd="0" parTransId="{D36DD48E-65B2-2641-B9A8-56870EFC0781}" sibTransId="{602E4F16-8AE9-454E-92AE-68F2830B479B}"/>
    <dgm:cxn modelId="{08B22A98-59FD-F649-9F34-68830522CDEB}" type="presOf" srcId="{31249110-77AD-1645-953C-FC44A9EDB6F8}" destId="{ADDDE40C-1499-884A-972C-2B25B114B763}" srcOrd="0" destOrd="0" presId="urn:microsoft.com/office/officeart/2008/layout/SquareAccentList"/>
    <dgm:cxn modelId="{09119A99-22EA-6F4C-8C57-0A21ADF737BF}" srcId="{99AB9AF6-F73E-AE4D-9BDD-81BD2BA6789A}" destId="{E7E64BFE-DA2F-D143-86D0-05499C5D28CB}" srcOrd="0" destOrd="0" parTransId="{811DAAF7-5BB1-6D4E-9144-9B9286BA32D5}" sibTransId="{F97EADD0-5F3B-DB48-82DF-1C308FD2352E}"/>
    <dgm:cxn modelId="{9E6973C4-6FA1-CF48-BC0D-D03D09DF1ADE}" srcId="{08661088-0B64-764F-8D71-91107507C737}" destId="{060D9D2C-2336-7442-83D7-47BF4A0D2CE7}" srcOrd="4" destOrd="0" parTransId="{B087F879-BEB2-CE4B-9823-42348D468A5B}" sibTransId="{24A5C962-6C21-8B49-B951-BB0CECF100FC}"/>
    <dgm:cxn modelId="{060C42E6-23CD-C44D-A0CF-AF2B4E1C6D67}" type="presOf" srcId="{060D9D2C-2336-7442-83D7-47BF4A0D2CE7}" destId="{224A15C8-48FC-F04A-B7AB-232FBFD39524}" srcOrd="0" destOrd="0" presId="urn:microsoft.com/office/officeart/2008/layout/SquareAccentList"/>
    <dgm:cxn modelId="{948146E8-E51C-044A-8900-E1098FE6ADEA}" type="presOf" srcId="{E2B30B9F-0AD9-C649-8B7F-9005D7675396}" destId="{E8358294-7E6F-BC48-A906-F6904AF1B859}" srcOrd="0" destOrd="0" presId="urn:microsoft.com/office/officeart/2008/layout/SquareAccentList"/>
    <dgm:cxn modelId="{70FCE7F3-3A14-4647-AD84-D1563E9A75C2}" srcId="{E7E64BFE-DA2F-D143-86D0-05499C5D28CB}" destId="{D060DE4A-DB07-5F47-B8C5-B12756B22559}" srcOrd="2" destOrd="0" parTransId="{9E2ED177-BB0E-634F-BD67-2845CF4A0BAC}" sibTransId="{24DEAF16-2A3D-0240-93B8-F15EEB51ADAE}"/>
    <dgm:cxn modelId="{AEC8C3F6-F6BD-774C-A3A5-705AEDB57310}" type="presOf" srcId="{6AAD4241-9AF5-2F45-8DEA-BBB590A668FA}" destId="{FBE4C536-EF51-7D49-970D-D5A90CF56DB2}" srcOrd="0" destOrd="0" presId="urn:microsoft.com/office/officeart/2008/layout/SquareAccentList"/>
    <dgm:cxn modelId="{665B62BA-71D0-C54F-80D5-ABD9AFB60B38}" type="presParOf" srcId="{1B487522-8D8B-D746-839D-F43CF631C91D}" destId="{15C63BB1-10F9-C140-831D-86687E0AEB8F}" srcOrd="0" destOrd="0" presId="urn:microsoft.com/office/officeart/2008/layout/SquareAccentList"/>
    <dgm:cxn modelId="{B8627BCB-333F-4543-AEF5-B8B50DF7A22F}" type="presParOf" srcId="{15C63BB1-10F9-C140-831D-86687E0AEB8F}" destId="{EF3C0E6B-9601-924A-A1AC-744F23A34636}" srcOrd="0" destOrd="0" presId="urn:microsoft.com/office/officeart/2008/layout/SquareAccentList"/>
    <dgm:cxn modelId="{88507EA2-5A55-5345-A420-5EE608046FF2}" type="presParOf" srcId="{EF3C0E6B-9601-924A-A1AC-744F23A34636}" destId="{550A2C9F-A32C-5744-AF08-9AD342C86154}" srcOrd="0" destOrd="0" presId="urn:microsoft.com/office/officeart/2008/layout/SquareAccentList"/>
    <dgm:cxn modelId="{52C76817-B96D-7F49-960B-CC8473AE1AD5}" type="presParOf" srcId="{EF3C0E6B-9601-924A-A1AC-744F23A34636}" destId="{9D29A9EA-AA29-6C4A-ACBC-8EEF981599CE}" srcOrd="1" destOrd="0" presId="urn:microsoft.com/office/officeart/2008/layout/SquareAccentList"/>
    <dgm:cxn modelId="{E5DA48C8-F90A-E14C-B4C0-264082FDE713}" type="presParOf" srcId="{EF3C0E6B-9601-924A-A1AC-744F23A34636}" destId="{3718A017-160C-3A45-86E0-DB057C1DD393}" srcOrd="2" destOrd="0" presId="urn:microsoft.com/office/officeart/2008/layout/SquareAccentList"/>
    <dgm:cxn modelId="{C4064A30-0C3F-4F4F-BCC1-07B7D28A3DC1}" type="presParOf" srcId="{15C63BB1-10F9-C140-831D-86687E0AEB8F}" destId="{5EF5358D-3066-0140-9AEF-E576C8BFC6DD}" srcOrd="1" destOrd="0" presId="urn:microsoft.com/office/officeart/2008/layout/SquareAccentList"/>
    <dgm:cxn modelId="{D00F15ED-06AD-354D-B63C-CC76F5616D07}" type="presParOf" srcId="{5EF5358D-3066-0140-9AEF-E576C8BFC6DD}" destId="{02865A5A-13B8-4246-98B2-B53CE37BB4FE}" srcOrd="0" destOrd="0" presId="urn:microsoft.com/office/officeart/2008/layout/SquareAccentList"/>
    <dgm:cxn modelId="{3EE163F2-83AC-BE42-9481-D5DE6B6822A8}" type="presParOf" srcId="{02865A5A-13B8-4246-98B2-B53CE37BB4FE}" destId="{721F8ED5-F5D3-2A47-8B37-3E58E20FE2CF}" srcOrd="0" destOrd="0" presId="urn:microsoft.com/office/officeart/2008/layout/SquareAccentList"/>
    <dgm:cxn modelId="{6E3E3586-2A64-3745-8C41-21A94BA45B54}" type="presParOf" srcId="{02865A5A-13B8-4246-98B2-B53CE37BB4FE}" destId="{3760722E-076D-F74A-B996-F26E10398208}" srcOrd="1" destOrd="0" presId="urn:microsoft.com/office/officeart/2008/layout/SquareAccentList"/>
    <dgm:cxn modelId="{8387A92A-7D2D-1349-AE0A-3129208E94B6}" type="presParOf" srcId="{5EF5358D-3066-0140-9AEF-E576C8BFC6DD}" destId="{228BD1BD-C055-384E-8819-252F16502B94}" srcOrd="1" destOrd="0" presId="urn:microsoft.com/office/officeart/2008/layout/SquareAccentList"/>
    <dgm:cxn modelId="{9D59E9AF-82F2-944C-A4EA-CA2BD4575895}" type="presParOf" srcId="{228BD1BD-C055-384E-8819-252F16502B94}" destId="{05E6B8C8-D087-DD4E-B969-44585D4D2C47}" srcOrd="0" destOrd="0" presId="urn:microsoft.com/office/officeart/2008/layout/SquareAccentList"/>
    <dgm:cxn modelId="{6B1ADA70-8DDA-2C4C-94DE-B0C72DFF1DDA}" type="presParOf" srcId="{228BD1BD-C055-384E-8819-252F16502B94}" destId="{ADDDE40C-1499-884A-972C-2B25B114B763}" srcOrd="1" destOrd="0" presId="urn:microsoft.com/office/officeart/2008/layout/SquareAccentList"/>
    <dgm:cxn modelId="{BDC1681E-86B6-AB44-A63A-A71FB1BCA70C}" type="presParOf" srcId="{5EF5358D-3066-0140-9AEF-E576C8BFC6DD}" destId="{CE29E4DF-2B87-1245-8AD0-013135431647}" srcOrd="2" destOrd="0" presId="urn:microsoft.com/office/officeart/2008/layout/SquareAccentList"/>
    <dgm:cxn modelId="{466F674A-E3AC-414E-B699-41544EED9EE4}" type="presParOf" srcId="{CE29E4DF-2B87-1245-8AD0-013135431647}" destId="{51EB331A-8A3A-7C4C-A9E1-C6550B9EB103}" srcOrd="0" destOrd="0" presId="urn:microsoft.com/office/officeart/2008/layout/SquareAccentList"/>
    <dgm:cxn modelId="{04F37521-622F-694C-AA1F-B427F261DF3F}" type="presParOf" srcId="{CE29E4DF-2B87-1245-8AD0-013135431647}" destId="{678242BB-269B-D846-9C2B-3F85CC6A59E9}" srcOrd="1" destOrd="0" presId="urn:microsoft.com/office/officeart/2008/layout/SquareAccentList"/>
    <dgm:cxn modelId="{614B46B3-15D5-1C41-8A34-7DEC9BD9B8FC}" type="presParOf" srcId="{5EF5358D-3066-0140-9AEF-E576C8BFC6DD}" destId="{C7F5C4BE-D805-8C4A-8552-8100367013C8}" srcOrd="3" destOrd="0" presId="urn:microsoft.com/office/officeart/2008/layout/SquareAccentList"/>
    <dgm:cxn modelId="{6103F233-024D-754A-8A38-4A0B03374B8F}" type="presParOf" srcId="{C7F5C4BE-D805-8C4A-8552-8100367013C8}" destId="{7D2D959D-0EC5-E345-8F72-4BC0E44C590F}" srcOrd="0" destOrd="0" presId="urn:microsoft.com/office/officeart/2008/layout/SquareAccentList"/>
    <dgm:cxn modelId="{C356BC4D-B4BE-5E4A-8955-D2C4AD75CEAC}" type="presParOf" srcId="{C7F5C4BE-D805-8C4A-8552-8100367013C8}" destId="{395B50C4-E76C-BD49-A284-609663BF74DB}" srcOrd="1" destOrd="0" presId="urn:microsoft.com/office/officeart/2008/layout/SquareAccentList"/>
    <dgm:cxn modelId="{7C9349BE-90D9-A14C-AFED-9A4D434BC9BA}" type="presParOf" srcId="{5EF5358D-3066-0140-9AEF-E576C8BFC6DD}" destId="{DADDA03C-26AC-794C-9F6A-C1C562661D82}" srcOrd="4" destOrd="0" presId="urn:microsoft.com/office/officeart/2008/layout/SquareAccentList"/>
    <dgm:cxn modelId="{8BF76B81-459C-AC4F-A5B5-D791067B16B8}" type="presParOf" srcId="{DADDA03C-26AC-794C-9F6A-C1C562661D82}" destId="{65B0FE2D-AD37-294D-BF04-2EF9ACBE4224}" srcOrd="0" destOrd="0" presId="urn:microsoft.com/office/officeart/2008/layout/SquareAccentList"/>
    <dgm:cxn modelId="{B67F53AB-405C-8145-88F8-18FF3D4F72F7}" type="presParOf" srcId="{DADDA03C-26AC-794C-9F6A-C1C562661D82}" destId="{5636240B-2BCB-CF47-AC61-6698337F6D42}" srcOrd="1" destOrd="0" presId="urn:microsoft.com/office/officeart/2008/layout/SquareAccentList"/>
    <dgm:cxn modelId="{07F0DB27-27C7-954A-A144-D29A0CEB7007}" type="presParOf" srcId="{1B487522-8D8B-D746-839D-F43CF631C91D}" destId="{13C3E253-D4F9-3741-88AC-190CDD23E182}" srcOrd="1" destOrd="0" presId="urn:microsoft.com/office/officeart/2008/layout/SquareAccentList"/>
    <dgm:cxn modelId="{C21CD3E8-C075-3A48-A559-5D0BD5D713EE}" type="presParOf" srcId="{13C3E253-D4F9-3741-88AC-190CDD23E182}" destId="{B2210830-7816-2344-831D-9758B76F17B7}" srcOrd="0" destOrd="0" presId="urn:microsoft.com/office/officeart/2008/layout/SquareAccentList"/>
    <dgm:cxn modelId="{6CDB26A6-0B1D-F34D-A903-48596CC462C8}" type="presParOf" srcId="{B2210830-7816-2344-831D-9758B76F17B7}" destId="{3AD0E602-836B-BF47-A4D7-F594E53DFBCE}" srcOrd="0" destOrd="0" presId="urn:microsoft.com/office/officeart/2008/layout/SquareAccentList"/>
    <dgm:cxn modelId="{8CA69FB0-5669-304E-9283-01FE875D4B83}" type="presParOf" srcId="{B2210830-7816-2344-831D-9758B76F17B7}" destId="{4134B903-FE4F-F742-A07E-91E305BD774D}" srcOrd="1" destOrd="0" presId="urn:microsoft.com/office/officeart/2008/layout/SquareAccentList"/>
    <dgm:cxn modelId="{7350AEAC-7401-8B49-B010-252F8A901CBD}" type="presParOf" srcId="{B2210830-7816-2344-831D-9758B76F17B7}" destId="{9FB13E83-400A-9140-96F7-54C6DE433A6C}" srcOrd="2" destOrd="0" presId="urn:microsoft.com/office/officeart/2008/layout/SquareAccentList"/>
    <dgm:cxn modelId="{C40586BC-33AC-9149-ABC3-284896005A80}" type="presParOf" srcId="{13C3E253-D4F9-3741-88AC-190CDD23E182}" destId="{D45A2267-1B7F-4F45-804A-14851046E87B}" srcOrd="1" destOrd="0" presId="urn:microsoft.com/office/officeart/2008/layout/SquareAccentList"/>
    <dgm:cxn modelId="{73B0D537-EA6E-F04F-858D-D7D7309A1A7D}" type="presParOf" srcId="{D45A2267-1B7F-4F45-804A-14851046E87B}" destId="{662C7083-BCC9-9D41-8EE1-F582163A3670}" srcOrd="0" destOrd="0" presId="urn:microsoft.com/office/officeart/2008/layout/SquareAccentList"/>
    <dgm:cxn modelId="{A28BFC8E-92B2-954D-B02D-E5502396C15E}" type="presParOf" srcId="{662C7083-BCC9-9D41-8EE1-F582163A3670}" destId="{1BF6F659-C0A6-FB4F-BAA2-D10798C7812F}" srcOrd="0" destOrd="0" presId="urn:microsoft.com/office/officeart/2008/layout/SquareAccentList"/>
    <dgm:cxn modelId="{3E0876E5-1501-DC4D-AF26-EA3183D600BC}" type="presParOf" srcId="{662C7083-BCC9-9D41-8EE1-F582163A3670}" destId="{0ADFB6CE-C12B-1E46-B073-D4898FC7EE05}" srcOrd="1" destOrd="0" presId="urn:microsoft.com/office/officeart/2008/layout/SquareAccentList"/>
    <dgm:cxn modelId="{A446401A-A91F-9645-B495-0710A24AAB68}" type="presParOf" srcId="{D45A2267-1B7F-4F45-804A-14851046E87B}" destId="{43D57DF8-5D3A-574D-A7FB-3D94A728C52E}" srcOrd="1" destOrd="0" presId="urn:microsoft.com/office/officeart/2008/layout/SquareAccentList"/>
    <dgm:cxn modelId="{5A1DD096-13AB-6448-AE3B-7D3E0CA5EDCF}" type="presParOf" srcId="{43D57DF8-5D3A-574D-A7FB-3D94A728C52E}" destId="{2AAAA880-83F5-874F-A494-AA008128DCFA}" srcOrd="0" destOrd="0" presId="urn:microsoft.com/office/officeart/2008/layout/SquareAccentList"/>
    <dgm:cxn modelId="{7265CB5B-DB13-AA4C-8AA1-B532327E9A1E}" type="presParOf" srcId="{43D57DF8-5D3A-574D-A7FB-3D94A728C52E}" destId="{C160807B-ED36-3D49-B9B4-42F1770E917D}" srcOrd="1" destOrd="0" presId="urn:microsoft.com/office/officeart/2008/layout/SquareAccentList"/>
    <dgm:cxn modelId="{351C1185-08E4-9148-BD2B-477CBFD6B97E}" type="presParOf" srcId="{D45A2267-1B7F-4F45-804A-14851046E87B}" destId="{26FE65B3-35C0-7747-A262-DFD0C983DD99}" srcOrd="2" destOrd="0" presId="urn:microsoft.com/office/officeart/2008/layout/SquareAccentList"/>
    <dgm:cxn modelId="{2FC81346-F24B-7846-BE40-F50ECD65018A}" type="presParOf" srcId="{26FE65B3-35C0-7747-A262-DFD0C983DD99}" destId="{7929D73B-358D-AC44-889F-7319E7F4B7E8}" srcOrd="0" destOrd="0" presId="urn:microsoft.com/office/officeart/2008/layout/SquareAccentList"/>
    <dgm:cxn modelId="{9E9038F3-F158-7146-B9B7-5F3151A237C4}" type="presParOf" srcId="{26FE65B3-35C0-7747-A262-DFD0C983DD99}" destId="{FBE4C536-EF51-7D49-970D-D5A90CF56DB2}" srcOrd="1" destOrd="0" presId="urn:microsoft.com/office/officeart/2008/layout/SquareAccentList"/>
    <dgm:cxn modelId="{0DC69DD9-05C5-BB42-AB12-8F1D1B4A385F}" type="presParOf" srcId="{D45A2267-1B7F-4F45-804A-14851046E87B}" destId="{90ADE717-D9D4-D245-9ABA-2B49450D9446}" srcOrd="3" destOrd="0" presId="urn:microsoft.com/office/officeart/2008/layout/SquareAccentList"/>
    <dgm:cxn modelId="{DCAC7E2B-908A-FC47-BC97-C660E6F756A6}" type="presParOf" srcId="{90ADE717-D9D4-D245-9ABA-2B49450D9446}" destId="{02115707-E9BC-8142-B184-8A70332905AE}" srcOrd="0" destOrd="0" presId="urn:microsoft.com/office/officeart/2008/layout/SquareAccentList"/>
    <dgm:cxn modelId="{DF156AC7-88BA-3642-A16A-AE3553575C29}" type="presParOf" srcId="{90ADE717-D9D4-D245-9ABA-2B49450D9446}" destId="{E8358294-7E6F-BC48-A906-F6904AF1B859}" srcOrd="1" destOrd="0" presId="urn:microsoft.com/office/officeart/2008/layout/SquareAccentList"/>
    <dgm:cxn modelId="{66478D88-30D2-E848-AAAA-87FD96A3C04F}" type="presParOf" srcId="{D45A2267-1B7F-4F45-804A-14851046E87B}" destId="{713D1687-DCD8-2F42-85D8-978D18B674BD}" srcOrd="4" destOrd="0" presId="urn:microsoft.com/office/officeart/2008/layout/SquareAccentList"/>
    <dgm:cxn modelId="{9DB9DF37-EB30-E74E-BDD9-B029F5D37928}" type="presParOf" srcId="{713D1687-DCD8-2F42-85D8-978D18B674BD}" destId="{9334B35D-C567-E04F-A448-6CD9D75ECEE7}" srcOrd="0" destOrd="0" presId="urn:microsoft.com/office/officeart/2008/layout/SquareAccentList"/>
    <dgm:cxn modelId="{CC0CC334-0A19-A44F-AA3F-FBDFB37C6186}" type="presParOf" srcId="{713D1687-DCD8-2F42-85D8-978D18B674BD}" destId="{224A15C8-48FC-F04A-B7AB-232FBFD39524}"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A2C9F-A32C-5744-AF08-9AD342C86154}">
      <dsp:nvSpPr>
        <dsp:cNvPr id="0" name=""/>
        <dsp:cNvSpPr/>
      </dsp:nvSpPr>
      <dsp:spPr>
        <a:xfrm>
          <a:off x="195862" y="891740"/>
          <a:ext cx="4055108" cy="40763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9D29A9EA-AA29-6C4A-ACBC-8EEF981599CE}">
      <dsp:nvSpPr>
        <dsp:cNvPr id="0" name=""/>
        <dsp:cNvSpPr/>
      </dsp:nvSpPr>
      <dsp:spPr>
        <a:xfrm>
          <a:off x="197581" y="949258"/>
          <a:ext cx="297902" cy="297902"/>
        </a:xfrm>
        <a:prstGeom prst="rect">
          <a:avLst/>
        </a:prstGeom>
        <a:solidFill>
          <a:schemeClr val="accent1">
            <a:alpha val="9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718A017-160C-3A45-86E0-DB057C1DD393}">
      <dsp:nvSpPr>
        <dsp:cNvPr id="0" name=""/>
        <dsp:cNvSpPr/>
      </dsp:nvSpPr>
      <dsp:spPr>
        <a:xfrm>
          <a:off x="195862" y="0"/>
          <a:ext cx="4055108" cy="857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marL="0" lvl="0" indent="0" algn="l" defTabSz="2266950">
            <a:lnSpc>
              <a:spcPct val="90000"/>
            </a:lnSpc>
            <a:spcBef>
              <a:spcPct val="0"/>
            </a:spcBef>
            <a:spcAft>
              <a:spcPct val="35000"/>
            </a:spcAft>
            <a:buNone/>
          </a:pPr>
          <a:r>
            <a:rPr lang="en-US" sz="5100" kern="1200" dirty="0"/>
            <a:t>Do</a:t>
          </a:r>
        </a:p>
      </dsp:txBody>
      <dsp:txXfrm>
        <a:off x="195862" y="0"/>
        <a:ext cx="4055108" cy="857021"/>
      </dsp:txXfrm>
    </dsp:sp>
    <dsp:sp modelId="{721F8ED5-F5D3-2A47-8B37-3E58E20FE2CF}">
      <dsp:nvSpPr>
        <dsp:cNvPr id="0" name=""/>
        <dsp:cNvSpPr/>
      </dsp:nvSpPr>
      <dsp:spPr>
        <a:xfrm>
          <a:off x="195862" y="173059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760722E-076D-F74A-B996-F26E10398208}">
      <dsp:nvSpPr>
        <dsp:cNvPr id="0" name=""/>
        <dsp:cNvSpPr/>
      </dsp:nvSpPr>
      <dsp:spPr>
        <a:xfrm>
          <a:off x="479719" y="153234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Write as you </a:t>
          </a:r>
          <a:r>
            <a:rPr lang="en-US" sz="1600" i="1" kern="1200" dirty="0"/>
            <a:t>should </a:t>
          </a:r>
          <a:r>
            <a:rPr lang="en-US" sz="1600" i="0" kern="1200" dirty="0"/>
            <a:t>speak</a:t>
          </a:r>
          <a:endParaRPr lang="en-US" sz="1600" i="1" kern="1200" dirty="0"/>
        </a:p>
      </dsp:txBody>
      <dsp:txXfrm>
        <a:off x="479719" y="1532342"/>
        <a:ext cx="3771250" cy="694395"/>
      </dsp:txXfrm>
    </dsp:sp>
    <dsp:sp modelId="{05E6B8C8-D087-DD4E-B969-44585D4D2C47}">
      <dsp:nvSpPr>
        <dsp:cNvPr id="0" name=""/>
        <dsp:cNvSpPr/>
      </dsp:nvSpPr>
      <dsp:spPr>
        <a:xfrm>
          <a:off x="195862" y="2424987"/>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DDDE40C-1499-884A-972C-2B25B114B763}">
      <dsp:nvSpPr>
        <dsp:cNvPr id="0" name=""/>
        <dsp:cNvSpPr/>
      </dsp:nvSpPr>
      <dsp:spPr>
        <a:xfrm>
          <a:off x="479719" y="2226737"/>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Present strong credentials, facts, and statistics</a:t>
          </a:r>
        </a:p>
      </dsp:txBody>
      <dsp:txXfrm>
        <a:off x="479719" y="2226737"/>
        <a:ext cx="3771250" cy="694395"/>
      </dsp:txXfrm>
    </dsp:sp>
    <dsp:sp modelId="{51EB331A-8A3A-7C4C-A9E1-C6550B9EB103}">
      <dsp:nvSpPr>
        <dsp:cNvPr id="0" name=""/>
        <dsp:cNvSpPr/>
      </dsp:nvSpPr>
      <dsp:spPr>
        <a:xfrm>
          <a:off x="195862" y="311938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78242BB-269B-D846-9C2B-3F85CC6A59E9}">
      <dsp:nvSpPr>
        <dsp:cNvPr id="0" name=""/>
        <dsp:cNvSpPr/>
      </dsp:nvSpPr>
      <dsp:spPr>
        <a:xfrm>
          <a:off x="479719" y="292113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a grammar book, thesaurus, and dictionary</a:t>
          </a:r>
        </a:p>
      </dsp:txBody>
      <dsp:txXfrm>
        <a:off x="479719" y="2921132"/>
        <a:ext cx="3771250" cy="694395"/>
      </dsp:txXfrm>
    </dsp:sp>
    <dsp:sp modelId="{7D2D959D-0EC5-E345-8F72-4BC0E44C590F}">
      <dsp:nvSpPr>
        <dsp:cNvPr id="0" name=""/>
        <dsp:cNvSpPr/>
      </dsp:nvSpPr>
      <dsp:spPr>
        <a:xfrm>
          <a:off x="195862" y="3813778"/>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95B50C4-E76C-BD49-A284-609663BF74DB}">
      <dsp:nvSpPr>
        <dsp:cNvPr id="0" name=""/>
        <dsp:cNvSpPr/>
      </dsp:nvSpPr>
      <dsp:spPr>
        <a:xfrm>
          <a:off x="479719" y="3615528"/>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the active voice</a:t>
          </a:r>
        </a:p>
      </dsp:txBody>
      <dsp:txXfrm>
        <a:off x="479719" y="3615528"/>
        <a:ext cx="3771250" cy="694395"/>
      </dsp:txXfrm>
    </dsp:sp>
    <dsp:sp modelId="{65B0FE2D-AD37-294D-BF04-2EF9ACBE4224}">
      <dsp:nvSpPr>
        <dsp:cNvPr id="0" name=""/>
        <dsp:cNvSpPr/>
      </dsp:nvSpPr>
      <dsp:spPr>
        <a:xfrm>
          <a:off x="195862" y="4508173"/>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636240B-2BCB-CF47-AC61-6698337F6D42}">
      <dsp:nvSpPr>
        <dsp:cNvPr id="0" name=""/>
        <dsp:cNvSpPr/>
      </dsp:nvSpPr>
      <dsp:spPr>
        <a:xfrm>
          <a:off x="479719" y="4309923"/>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Back up your claims</a:t>
          </a:r>
        </a:p>
      </dsp:txBody>
      <dsp:txXfrm>
        <a:off x="479719" y="4309923"/>
        <a:ext cx="3771250" cy="694395"/>
      </dsp:txXfrm>
    </dsp:sp>
    <dsp:sp modelId="{3AD0E602-836B-BF47-A4D7-F594E53DFBCE}">
      <dsp:nvSpPr>
        <dsp:cNvPr id="0" name=""/>
        <dsp:cNvSpPr/>
      </dsp:nvSpPr>
      <dsp:spPr>
        <a:xfrm>
          <a:off x="4453725" y="873170"/>
          <a:ext cx="4055108" cy="44477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4134B903-FE4F-F742-A07E-91E305BD774D}">
      <dsp:nvSpPr>
        <dsp:cNvPr id="0" name=""/>
        <dsp:cNvSpPr/>
      </dsp:nvSpPr>
      <dsp:spPr>
        <a:xfrm>
          <a:off x="4562212" y="919954"/>
          <a:ext cx="297902" cy="297902"/>
        </a:xfrm>
        <a:prstGeom prst="rect">
          <a:avLst/>
        </a:prstGeom>
        <a:solidFill>
          <a:schemeClr val="accent1">
            <a:alpha val="9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FB13E83-400A-9140-96F7-54C6DE433A6C}">
      <dsp:nvSpPr>
        <dsp:cNvPr id="0" name=""/>
        <dsp:cNvSpPr/>
      </dsp:nvSpPr>
      <dsp:spPr>
        <a:xfrm>
          <a:off x="4453725" y="0"/>
          <a:ext cx="4055108" cy="857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marL="0" lvl="0" indent="0" algn="l" defTabSz="2266950">
            <a:lnSpc>
              <a:spcPct val="90000"/>
            </a:lnSpc>
            <a:spcBef>
              <a:spcPct val="0"/>
            </a:spcBef>
            <a:spcAft>
              <a:spcPct val="35000"/>
            </a:spcAft>
            <a:buNone/>
          </a:pPr>
          <a:r>
            <a:rPr lang="en-US" sz="5100" kern="1200" dirty="0"/>
            <a:t>Don’t</a:t>
          </a:r>
        </a:p>
      </dsp:txBody>
      <dsp:txXfrm>
        <a:off x="4453725" y="0"/>
        <a:ext cx="4055108" cy="857021"/>
      </dsp:txXfrm>
    </dsp:sp>
    <dsp:sp modelId="{1BF6F659-C0A6-FB4F-BAA2-D10798C7812F}">
      <dsp:nvSpPr>
        <dsp:cNvPr id="0" name=""/>
        <dsp:cNvSpPr/>
      </dsp:nvSpPr>
      <dsp:spPr>
        <a:xfrm>
          <a:off x="4453725" y="173059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ADFB6CE-C12B-1E46-B073-D4898FC7EE05}">
      <dsp:nvSpPr>
        <dsp:cNvPr id="0" name=""/>
        <dsp:cNvSpPr/>
      </dsp:nvSpPr>
      <dsp:spPr>
        <a:xfrm>
          <a:off x="4737583" y="153234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slang or imprecise or insensitive language</a:t>
          </a:r>
        </a:p>
      </dsp:txBody>
      <dsp:txXfrm>
        <a:off x="4737583" y="1532342"/>
        <a:ext cx="3771250" cy="694395"/>
      </dsp:txXfrm>
    </dsp:sp>
    <dsp:sp modelId="{2AAAA880-83F5-874F-A494-AA008128DCFA}">
      <dsp:nvSpPr>
        <dsp:cNvPr id="0" name=""/>
        <dsp:cNvSpPr/>
      </dsp:nvSpPr>
      <dsp:spPr>
        <a:xfrm>
          <a:off x="4453725" y="2424987"/>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160807B-ED36-3D49-B9B4-42F1770E917D}">
      <dsp:nvSpPr>
        <dsp:cNvPr id="0" name=""/>
        <dsp:cNvSpPr/>
      </dsp:nvSpPr>
      <dsp:spPr>
        <a:xfrm>
          <a:off x="4737583" y="2226737"/>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Don’t exaggerate </a:t>
          </a:r>
        </a:p>
      </dsp:txBody>
      <dsp:txXfrm>
        <a:off x="4737583" y="2226737"/>
        <a:ext cx="3771250" cy="694395"/>
      </dsp:txXfrm>
    </dsp:sp>
    <dsp:sp modelId="{7929D73B-358D-AC44-889F-7319E7F4B7E8}">
      <dsp:nvSpPr>
        <dsp:cNvPr id="0" name=""/>
        <dsp:cNvSpPr/>
      </dsp:nvSpPr>
      <dsp:spPr>
        <a:xfrm>
          <a:off x="4453725" y="311938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BE4C536-EF51-7D49-970D-D5A90CF56DB2}">
      <dsp:nvSpPr>
        <dsp:cNvPr id="0" name=""/>
        <dsp:cNvSpPr/>
      </dsp:nvSpPr>
      <dsp:spPr>
        <a:xfrm>
          <a:off x="4737583" y="292113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Include value judgments, political views, or a sense of humor </a:t>
          </a:r>
        </a:p>
      </dsp:txBody>
      <dsp:txXfrm>
        <a:off x="4737583" y="2921132"/>
        <a:ext cx="3771250" cy="694395"/>
      </dsp:txXfrm>
    </dsp:sp>
    <dsp:sp modelId="{02115707-E9BC-8142-B184-8A70332905AE}">
      <dsp:nvSpPr>
        <dsp:cNvPr id="0" name=""/>
        <dsp:cNvSpPr/>
      </dsp:nvSpPr>
      <dsp:spPr>
        <a:xfrm>
          <a:off x="4453725" y="3813778"/>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8358294-7E6F-BC48-A906-F6904AF1B859}">
      <dsp:nvSpPr>
        <dsp:cNvPr id="0" name=""/>
        <dsp:cNvSpPr/>
      </dsp:nvSpPr>
      <dsp:spPr>
        <a:xfrm>
          <a:off x="4737583" y="3615528"/>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too many adjectives</a:t>
          </a:r>
        </a:p>
      </dsp:txBody>
      <dsp:txXfrm>
        <a:off x="4737583" y="3615528"/>
        <a:ext cx="3771250" cy="694395"/>
      </dsp:txXfrm>
    </dsp:sp>
    <dsp:sp modelId="{9334B35D-C567-E04F-A448-6CD9D75ECEE7}">
      <dsp:nvSpPr>
        <dsp:cNvPr id="0" name=""/>
        <dsp:cNvSpPr/>
      </dsp:nvSpPr>
      <dsp:spPr>
        <a:xfrm>
          <a:off x="4453725" y="4508173"/>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24A15C8-48FC-F04A-B7AB-232FBFD39524}">
      <dsp:nvSpPr>
        <dsp:cNvPr id="0" name=""/>
        <dsp:cNvSpPr/>
      </dsp:nvSpPr>
      <dsp:spPr>
        <a:xfrm>
          <a:off x="4737583" y="4309923"/>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too many abbreviations or acronyms</a:t>
          </a:r>
        </a:p>
      </dsp:txBody>
      <dsp:txXfrm>
        <a:off x="4737583" y="4309923"/>
        <a:ext cx="3771250" cy="694395"/>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172A473D-7925-44D7-9FC2-85C1FE0A8908}" type="datetimeFigureOut">
              <a:rPr lang="en-US" smtClean="0"/>
              <a:t>4/26/2022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1471D428-9C69-43DB-8024-74045D36D593}" type="slidenum">
              <a:rPr lang="en-US" smtClean="0"/>
              <a:t>‹#›</a:t>
            </a:fld>
            <a:endParaRPr lang="en-US"/>
          </a:p>
        </p:txBody>
      </p:sp>
    </p:spTree>
    <p:extLst>
      <p:ext uri="{BB962C8B-B14F-4D97-AF65-F5344CB8AC3E}">
        <p14:creationId xmlns:p14="http://schemas.microsoft.com/office/powerpoint/2010/main" val="960624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35A8EA-1C09-4EC4-A093-87E6778C348A}" type="datetimeFigureOut">
              <a:rPr lang="en-US" smtClean="0"/>
              <a:t>4/26/2022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DCD8E5-1637-45E6-86EB-5DA1C8051DF8}" type="slidenum">
              <a:rPr lang="en-US" smtClean="0"/>
              <a:t>‹#›</a:t>
            </a:fld>
            <a:endParaRPr lang="en-US"/>
          </a:p>
        </p:txBody>
      </p:sp>
    </p:spTree>
    <p:extLst>
      <p:ext uri="{BB962C8B-B14F-4D97-AF65-F5344CB8AC3E}">
        <p14:creationId xmlns:p14="http://schemas.microsoft.com/office/powerpoint/2010/main" val="2421391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19</a:t>
            </a:fld>
            <a:endParaRPr lang="en-US"/>
          </a:p>
        </p:txBody>
      </p:sp>
    </p:spTree>
    <p:extLst>
      <p:ext uri="{BB962C8B-B14F-4D97-AF65-F5344CB8AC3E}">
        <p14:creationId xmlns:p14="http://schemas.microsoft.com/office/powerpoint/2010/main" val="1407440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find this information through Grant search</a:t>
            </a:r>
          </a:p>
        </p:txBody>
      </p:sp>
      <p:sp>
        <p:nvSpPr>
          <p:cNvPr id="4" name="Slide Number Placeholder 3"/>
          <p:cNvSpPr>
            <a:spLocks noGrp="1"/>
          </p:cNvSpPr>
          <p:nvPr>
            <p:ph type="sldNum" sz="quarter" idx="10"/>
          </p:nvPr>
        </p:nvSpPr>
        <p:spPr/>
        <p:txBody>
          <a:bodyPr/>
          <a:lstStyle/>
          <a:p>
            <a:fld id="{67F6C485-EF41-454E-8BCB-58BC57992256}" type="slidenum">
              <a:rPr lang="en-US" smtClean="0"/>
              <a:t>31</a:t>
            </a:fld>
            <a:endParaRPr lang="en-US" dirty="0"/>
          </a:p>
        </p:txBody>
      </p:sp>
    </p:spTree>
    <p:extLst>
      <p:ext uri="{BB962C8B-B14F-4D97-AF65-F5344CB8AC3E}">
        <p14:creationId xmlns:p14="http://schemas.microsoft.com/office/powerpoint/2010/main" val="628973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A763855-1CA6-4FA0-8F89-A55536852F67}" type="slidenum">
              <a:rPr lang="en-US"/>
              <a:pPr/>
              <a:t>35</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dirty="0"/>
              <a:t>Another product from</a:t>
            </a:r>
            <a:r>
              <a:rPr lang="en-US" baseline="0" dirty="0"/>
              <a:t> Foundation Center; This lists RFPs (request for proposals)</a:t>
            </a:r>
            <a:endParaRPr lang="en-US" dirty="0"/>
          </a:p>
        </p:txBody>
      </p:sp>
    </p:spTree>
    <p:extLst>
      <p:ext uri="{BB962C8B-B14F-4D97-AF65-F5344CB8AC3E}">
        <p14:creationId xmlns:p14="http://schemas.microsoft.com/office/powerpoint/2010/main" val="463692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Gives new RFPs.</a:t>
            </a:r>
          </a:p>
        </p:txBody>
      </p:sp>
      <p:sp>
        <p:nvSpPr>
          <p:cNvPr id="4" name="Slide Number Placeholder 3"/>
          <p:cNvSpPr>
            <a:spLocks noGrp="1"/>
          </p:cNvSpPr>
          <p:nvPr>
            <p:ph type="sldNum" sz="quarter" idx="10"/>
          </p:nvPr>
        </p:nvSpPr>
        <p:spPr/>
        <p:txBody>
          <a:bodyPr/>
          <a:lstStyle/>
          <a:p>
            <a:fld id="{67F6C485-EF41-454E-8BCB-58BC57992256}" type="slidenum">
              <a:rPr lang="en-US" smtClean="0"/>
              <a:t>36</a:t>
            </a:fld>
            <a:endParaRPr lang="en-US" dirty="0"/>
          </a:p>
        </p:txBody>
      </p:sp>
    </p:spTree>
    <p:extLst>
      <p:ext uri="{BB962C8B-B14F-4D97-AF65-F5344CB8AC3E}">
        <p14:creationId xmlns:p14="http://schemas.microsoft.com/office/powerpoint/2010/main" val="1887073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Can be searched by subject and keyword. Can have them send you a newsletter or alerts when new RFPs are shared.</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37</a:t>
            </a:fld>
            <a:endParaRPr lang="en-US" dirty="0"/>
          </a:p>
        </p:txBody>
      </p:sp>
    </p:spTree>
    <p:extLst>
      <p:ext uri="{BB962C8B-B14F-4D97-AF65-F5344CB8AC3E}">
        <p14:creationId xmlns:p14="http://schemas.microsoft.com/office/powerpoint/2010/main" val="1355045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38</a:t>
            </a:fld>
            <a:endParaRPr lang="en-US" dirty="0"/>
          </a:p>
        </p:txBody>
      </p:sp>
    </p:spTree>
    <p:extLst>
      <p:ext uri="{BB962C8B-B14F-4D97-AF65-F5344CB8AC3E}">
        <p14:creationId xmlns:p14="http://schemas.microsoft.com/office/powerpoint/2010/main" val="1752240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subject</a:t>
            </a:r>
            <a:r>
              <a:rPr lang="en-US" baseline="0" dirty="0"/>
              <a:t> and keyword search.</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39</a:t>
            </a:fld>
            <a:endParaRPr lang="en-US" dirty="0"/>
          </a:p>
        </p:txBody>
      </p:sp>
    </p:spTree>
    <p:extLst>
      <p:ext uri="{BB962C8B-B14F-4D97-AF65-F5344CB8AC3E}">
        <p14:creationId xmlns:p14="http://schemas.microsoft.com/office/powerpoint/2010/main" val="191670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A763855-1CA6-4FA0-8F89-A55536852F67}" type="slidenum">
              <a:rPr lang="en-US"/>
              <a:pPr/>
              <a:t>40</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dirty="0"/>
              <a:t>Similar information to Foundation Directory.</a:t>
            </a:r>
            <a:r>
              <a:rPr lang="en-US" baseline="0" dirty="0"/>
              <a:t> I am only one with access to this.</a:t>
            </a:r>
            <a:endParaRPr lang="en-US" dirty="0"/>
          </a:p>
        </p:txBody>
      </p:sp>
    </p:spTree>
    <p:extLst>
      <p:ext uri="{BB962C8B-B14F-4D97-AF65-F5344CB8AC3E}">
        <p14:creationId xmlns:p14="http://schemas.microsoft.com/office/powerpoint/2010/main" val="1010188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 what you get there.</a:t>
            </a:r>
          </a:p>
        </p:txBody>
      </p:sp>
      <p:sp>
        <p:nvSpPr>
          <p:cNvPr id="4" name="Slide Number Placeholder 3"/>
          <p:cNvSpPr>
            <a:spLocks noGrp="1"/>
          </p:cNvSpPr>
          <p:nvPr>
            <p:ph type="sldNum" sz="quarter" idx="10"/>
          </p:nvPr>
        </p:nvSpPr>
        <p:spPr/>
        <p:txBody>
          <a:bodyPr/>
          <a:lstStyle/>
          <a:p>
            <a:fld id="{67F6C485-EF41-454E-8BCB-58BC57992256}" type="slidenum">
              <a:rPr lang="en-US" smtClean="0"/>
              <a:t>41</a:t>
            </a:fld>
            <a:endParaRPr lang="en-US" dirty="0"/>
          </a:p>
        </p:txBody>
      </p:sp>
    </p:spTree>
    <p:extLst>
      <p:ext uri="{BB962C8B-B14F-4D97-AF65-F5344CB8AC3E}">
        <p14:creationId xmlns:p14="http://schemas.microsoft.com/office/powerpoint/2010/main" val="18680313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a:t>
            </a:r>
            <a:r>
              <a:rPr lang="en-US" baseline="0" dirty="0"/>
              <a:t> are two areas I find especially useful.</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42</a:t>
            </a:fld>
            <a:endParaRPr lang="en-US" dirty="0"/>
          </a:p>
        </p:txBody>
      </p:sp>
    </p:spTree>
    <p:extLst>
      <p:ext uri="{BB962C8B-B14F-4D97-AF65-F5344CB8AC3E}">
        <p14:creationId xmlns:p14="http://schemas.microsoft.com/office/powerpoint/2010/main" val="365720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A763855-1CA6-4FA0-8F89-A55536852F67}" type="slidenum">
              <a:rPr lang="en-US"/>
              <a:pPr/>
              <a:t>43</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dirty="0"/>
              <a:t>Mention Chronicle</a:t>
            </a:r>
            <a:r>
              <a:rPr lang="en-US" baseline="0" dirty="0"/>
              <a:t> of Philanthropy</a:t>
            </a:r>
            <a:endParaRPr lang="en-US" dirty="0"/>
          </a:p>
        </p:txBody>
      </p:sp>
    </p:spTree>
    <p:extLst>
      <p:ext uri="{BB962C8B-B14F-4D97-AF65-F5344CB8AC3E}">
        <p14:creationId xmlns:p14="http://schemas.microsoft.com/office/powerpoint/2010/main" val="1392909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provide donor management for all church areas including</a:t>
            </a:r>
            <a:r>
              <a:rPr lang="en-US" baseline="0" dirty="0"/>
              <a:t> the church’s higher education institutions and church departments like Family Search, Self-Reliance services, etc. We don’t handle any tithing and fast offerings. Each college has a DL assigned, and most of them are right on campus.</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23</a:t>
            </a:fld>
            <a:endParaRPr lang="en-US" dirty="0"/>
          </a:p>
        </p:txBody>
      </p:sp>
    </p:spTree>
    <p:extLst>
      <p:ext uri="{BB962C8B-B14F-4D97-AF65-F5344CB8AC3E}">
        <p14:creationId xmlns:p14="http://schemas.microsoft.com/office/powerpoint/2010/main" val="902858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44</a:t>
            </a:fld>
            <a:endParaRPr lang="en-US" dirty="0"/>
          </a:p>
        </p:txBody>
      </p:sp>
    </p:spTree>
    <p:extLst>
      <p:ext uri="{BB962C8B-B14F-4D97-AF65-F5344CB8AC3E}">
        <p14:creationId xmlns:p14="http://schemas.microsoft.com/office/powerpoint/2010/main" val="9407226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064408D-1A74-45C4-90E0-8BE367529813}" type="slidenum">
              <a:rPr lang="en-US"/>
              <a:pPr/>
              <a:t>45</a:t>
            </a:fld>
            <a:endParaRPr lang="en-US" dirty="0"/>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812971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B63821A1-F7B1-47BF-B3E9-3445E9CCED9C}" type="slidenum">
              <a:rPr lang="en-US"/>
              <a:pPr/>
              <a:t>46</a:t>
            </a:fld>
            <a:endParaRPr lang="en-US" dirty="0"/>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5068964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47</a:t>
            </a:fld>
            <a:endParaRPr lang="en-US" dirty="0"/>
          </a:p>
        </p:txBody>
      </p:sp>
    </p:spTree>
    <p:extLst>
      <p:ext uri="{BB962C8B-B14F-4D97-AF65-F5344CB8AC3E}">
        <p14:creationId xmlns:p14="http://schemas.microsoft.com/office/powerpoint/2010/main" val="2126752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LDSP</a:t>
            </a:r>
            <a:r>
              <a:rPr lang="en-US" baseline="0" dirty="0"/>
              <a:t> doesn’t handle any government grants. (Click twice after.) Conrad and Kristen can help with finding gov sources.</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48</a:t>
            </a:fld>
            <a:endParaRPr lang="en-US" dirty="0"/>
          </a:p>
        </p:txBody>
      </p:sp>
    </p:spTree>
    <p:extLst>
      <p:ext uri="{BB962C8B-B14F-4D97-AF65-F5344CB8AC3E}">
        <p14:creationId xmlns:p14="http://schemas.microsoft.com/office/powerpoint/2010/main" val="13877320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Internal and External Matchmaker.</a:t>
            </a:r>
          </a:p>
        </p:txBody>
      </p:sp>
      <p:sp>
        <p:nvSpPr>
          <p:cNvPr id="4" name="Slide Number Placeholder 3"/>
          <p:cNvSpPr>
            <a:spLocks noGrp="1"/>
          </p:cNvSpPr>
          <p:nvPr>
            <p:ph type="sldNum" sz="quarter" idx="10"/>
          </p:nvPr>
        </p:nvSpPr>
        <p:spPr/>
        <p:txBody>
          <a:bodyPr/>
          <a:lstStyle/>
          <a:p>
            <a:fld id="{A0671D24-9DFC-4108-ABF6-2CCD3BAE29D9}" type="slidenum">
              <a:rPr lang="en-US" smtClean="0"/>
              <a:pPr/>
              <a:t>49</a:t>
            </a:fld>
            <a:endParaRPr lang="en-US" dirty="0"/>
          </a:p>
        </p:txBody>
      </p:sp>
    </p:spTree>
    <p:extLst>
      <p:ext uri="{BB962C8B-B14F-4D97-AF65-F5344CB8AC3E}">
        <p14:creationId xmlns:p14="http://schemas.microsoft.com/office/powerpoint/2010/main" val="1635839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50</a:t>
            </a:fld>
            <a:endParaRPr lang="en-US" dirty="0"/>
          </a:p>
        </p:txBody>
      </p:sp>
    </p:spTree>
    <p:extLst>
      <p:ext uri="{BB962C8B-B14F-4D97-AF65-F5344CB8AC3E}">
        <p14:creationId xmlns:p14="http://schemas.microsoft.com/office/powerpoint/2010/main" val="2318409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51</a:t>
            </a:fld>
            <a:endParaRPr lang="en-US" dirty="0"/>
          </a:p>
        </p:txBody>
      </p:sp>
    </p:spTree>
    <p:extLst>
      <p:ext uri="{BB962C8B-B14F-4D97-AF65-F5344CB8AC3E}">
        <p14:creationId xmlns:p14="http://schemas.microsoft.com/office/powerpoint/2010/main" val="9698528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646B757-8773-4D41-BCE2-54ECF11252F8}" type="slidenum">
              <a:rPr lang="en-US"/>
              <a:pPr/>
              <a:t>52</a:t>
            </a:fld>
            <a:endParaRPr lang="en-US" dirty="0"/>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0933319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65</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8268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en-US" baseline="0" dirty="0"/>
              <a:t> can help as time permits. First come, first serve. Preferable first you take the first pass at writing as you know your project best.</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24</a:t>
            </a:fld>
            <a:endParaRPr lang="en-US" dirty="0"/>
          </a:p>
        </p:txBody>
      </p:sp>
    </p:spTree>
    <p:extLst>
      <p:ext uri="{BB962C8B-B14F-4D97-AF65-F5344CB8AC3E}">
        <p14:creationId xmlns:p14="http://schemas.microsoft.com/office/powerpoint/2010/main" val="20303730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1" y="4416425"/>
            <a:ext cx="6003925" cy="4183063"/>
          </a:xfrm>
        </p:spPr>
        <p:txBody>
          <a:bodyPr/>
          <a:lstStyle/>
          <a:p>
            <a:pPr marL="171441" indent="-171441">
              <a:buFont typeface="Arial" pitchFamily="34" charset="0"/>
              <a:buChar char="•"/>
            </a:pPr>
            <a:r>
              <a:rPr lang="en-US" sz="1000" b="1" dirty="0"/>
              <a:t>Bold Type </a:t>
            </a:r>
            <a:r>
              <a:rPr lang="en-US" sz="1000" dirty="0"/>
              <a:t>easier to read than underlining, italics, or all capital letters as a means of creating emphasis. Use bold type to emphasize key words and ideas, but avoid overemphasis.</a:t>
            </a:r>
          </a:p>
          <a:p>
            <a:pPr marL="171441" indent="-171441">
              <a:buFont typeface="Arial" pitchFamily="34" charset="0"/>
              <a:buChar char="•"/>
            </a:pPr>
            <a:r>
              <a:rPr lang="en-US" sz="1000" b="1" dirty="0"/>
              <a:t>Lists. </a:t>
            </a:r>
            <a:r>
              <a:rPr lang="en-US" sz="1000" dirty="0"/>
              <a:t>Lists help to get the message to the reader with a sense of immediacy, without being wordy. Furthermore, because lists are easy for readers to skim, they convey chunks of information quickly</a:t>
            </a:r>
          </a:p>
          <a:p>
            <a:pPr marL="171441" indent="-171441">
              <a:buFont typeface="Arial" pitchFamily="34" charset="0"/>
              <a:buChar char="•"/>
            </a:pPr>
            <a:r>
              <a:rPr lang="en-US" sz="1000" b="1" dirty="0"/>
              <a:t>Ragged Right Margins. </a:t>
            </a:r>
            <a:r>
              <a:rPr lang="en-US" sz="1000" dirty="0"/>
              <a:t>A ragged right margin is easier to read than one that is right justified because the proportional spacing slows readability. It is easier for the reader's eye to track from</a:t>
            </a:r>
          </a:p>
          <a:p>
            <a:pPr marL="171441" indent="-171441">
              <a:buFont typeface="Arial" pitchFamily="34" charset="0"/>
              <a:buChar char="•"/>
            </a:pPr>
            <a:r>
              <a:rPr lang="en-US" sz="1000" dirty="0"/>
              <a:t>the end of one line to the beginning of the next line when the right-hand margins are jagged.</a:t>
            </a:r>
          </a:p>
          <a:p>
            <a:pPr marL="171441" indent="-171441">
              <a:buFont typeface="Arial" pitchFamily="34" charset="0"/>
              <a:buChar char="•"/>
            </a:pPr>
            <a:r>
              <a:rPr lang="en-US" sz="1000" b="1" dirty="0"/>
              <a:t>Type Size. </a:t>
            </a:r>
            <a:r>
              <a:rPr lang="en-US" sz="1000" dirty="0"/>
              <a:t>Adjust your word processing program for a 12-point type style. Text smaller than 12-point becomes difficult to read and makes the reviewer’s job harder. Rather than reducing</a:t>
            </a:r>
          </a:p>
          <a:p>
            <a:pPr marL="171441" indent="-171441">
              <a:buFont typeface="Arial" pitchFamily="34" charset="0"/>
              <a:buChar char="•"/>
            </a:pPr>
            <a:r>
              <a:rPr lang="en-US" sz="1000" dirty="0"/>
              <a:t>type size to make all your ideas fit on the page, try tightening sentences and editing wordy phrases.</a:t>
            </a:r>
          </a:p>
          <a:p>
            <a:pPr marL="171441" indent="-171441">
              <a:buFont typeface="Arial" pitchFamily="34" charset="0"/>
              <a:buChar char="•"/>
            </a:pPr>
            <a:r>
              <a:rPr lang="en-US" sz="1000" b="1" dirty="0"/>
              <a:t>Type Style. </a:t>
            </a:r>
            <a:r>
              <a:rPr lang="en-US" sz="100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00" dirty="0" err="1"/>
              <a:t>Script,which</a:t>
            </a:r>
            <a:r>
              <a:rPr lang="en-US" sz="1000" dirty="0"/>
              <a:t> are hard to read and distract from the content of the proposal.</a:t>
            </a:r>
          </a:p>
          <a:p>
            <a:pPr marL="171441" indent="-171441">
              <a:buFont typeface="Arial" pitchFamily="34" charset="0"/>
              <a:buChar char="•"/>
            </a:pPr>
            <a:endParaRPr lang="en-US" sz="1000" dirty="0"/>
          </a:p>
          <a:p>
            <a:r>
              <a:rPr lang="en-US" sz="1000" dirty="0"/>
              <a:t>Adapted from A Guide to Proposal Planning and Writing by Jeremy T. Miner and Lynn E. Miner</a:t>
            </a:r>
          </a:p>
          <a:p>
            <a:endParaRPr lang="en-US" sz="1000" dirty="0"/>
          </a:p>
          <a:p>
            <a:r>
              <a:rPr lang="en-US" sz="1000" dirty="0"/>
              <a:t>Experts have suggested looking at Scientific American articles to get  an idea of what in general a proposal should look like – don’t use the articles in the top, peer reviewed journals in your field as examples</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00ADD40-26D1-4DB4-BCE8-15DB90CA2F67}" type="slidenum">
              <a:rPr lang="en-US" smtClean="0"/>
              <a:t>66</a:t>
            </a:fld>
            <a:endParaRPr lang="en-US"/>
          </a:p>
        </p:txBody>
      </p:sp>
    </p:spTree>
    <p:extLst>
      <p:ext uri="{BB962C8B-B14F-4D97-AF65-F5344CB8AC3E}">
        <p14:creationId xmlns:p14="http://schemas.microsoft.com/office/powerpoint/2010/main" val="3511612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fld id="{000ADD40-26D1-4DB4-BCE8-15DB90CA2F67}" type="slidenum">
              <a:rPr lang="en-US" smtClean="0"/>
              <a:t>67</a:t>
            </a:fld>
            <a:endParaRPr lang="en-US"/>
          </a:p>
        </p:txBody>
      </p:sp>
    </p:spTree>
    <p:extLst>
      <p:ext uri="{BB962C8B-B14F-4D97-AF65-F5344CB8AC3E}">
        <p14:creationId xmlns:p14="http://schemas.microsoft.com/office/powerpoint/2010/main" val="36099953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fld id="{000ADD40-26D1-4DB4-BCE8-15DB90CA2F67}" type="slidenum">
              <a:rPr lang="en-US" smtClean="0"/>
              <a:t>68</a:t>
            </a:fld>
            <a:endParaRPr lang="en-US"/>
          </a:p>
        </p:txBody>
      </p:sp>
    </p:spTree>
    <p:extLst>
      <p:ext uri="{BB962C8B-B14F-4D97-AF65-F5344CB8AC3E}">
        <p14:creationId xmlns:p14="http://schemas.microsoft.com/office/powerpoint/2010/main" val="20248416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228812" y="4415790"/>
            <a:ext cx="6080548" cy="418338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a:p>
          <a:p>
            <a:pPr eaLnBrk="1" hangingPunct="1">
              <a:spcBef>
                <a:spcPct val="0"/>
              </a:spcBef>
            </a:pPr>
            <a:r>
              <a:rPr lang="ja-JP" altLang="en-US" sz="1100"/>
              <a:t>“</a:t>
            </a:r>
            <a:r>
              <a:rPr lang="en-US" altLang="ja-JP" sz="1100"/>
              <a:t>Marketing</a:t>
            </a:r>
            <a:r>
              <a:rPr lang="ja-JP" altLang="en-US" sz="1100"/>
              <a:t>”</a:t>
            </a:r>
            <a:r>
              <a:rPr lang="en-US" altLang="ja-JP" sz="1100"/>
              <a:t> should be done throughout your career… and the reality is that you are marketing yourself anyway all the time, whether you want to our not. </a:t>
            </a:r>
          </a:p>
          <a:p>
            <a:pPr eaLnBrk="1" hangingPunct="1">
              <a:spcBef>
                <a:spcPct val="0"/>
              </a:spcBef>
            </a:pPr>
            <a:endParaRPr lang="en-US" altLang="en-US" sz="1100" b="1"/>
          </a:p>
          <a:p>
            <a:pPr eaLnBrk="1" hangingPunct="1">
              <a:spcBef>
                <a:spcPct val="0"/>
              </a:spcBef>
            </a:pPr>
            <a:r>
              <a:rPr lang="en-US" altLang="en-US" sz="1100" b="1"/>
              <a:t>Think like a marketer </a:t>
            </a:r>
            <a:r>
              <a:rPr lang="en-US" altLang="en-US" sz="1100"/>
              <a:t>and always see things from the customer</a:t>
            </a:r>
            <a:r>
              <a:rPr lang="ja-JP" altLang="en-US" sz="1100"/>
              <a:t>’</a:t>
            </a:r>
            <a:r>
              <a:rPr lang="en-US" altLang="ja-JP" sz="1100"/>
              <a:t>s point of view</a:t>
            </a:r>
            <a:br>
              <a:rPr lang="en-US" altLang="ja-JP" sz="1100" i="1"/>
            </a:br>
            <a:r>
              <a:rPr lang="ja-JP" altLang="en-US" sz="1100" i="1"/>
              <a:t>“</a:t>
            </a:r>
            <a:r>
              <a:rPr lang="en-US" altLang="ja-JP" sz="1100" i="1"/>
              <a:t>Marketers do one thing, and they do it very well. They see things from the prospect</a:t>
            </a:r>
            <a:r>
              <a:rPr lang="ja-JP" altLang="en-US" sz="1100" i="1"/>
              <a:t>’</a:t>
            </a:r>
            <a:r>
              <a:rPr lang="en-US" altLang="ja-JP" sz="1100" i="1"/>
              <a:t>s point of view. They lose their own ego, interests and desires, and they focus on the customer</a:t>
            </a:r>
            <a:r>
              <a:rPr lang="ja-JP" altLang="en-US" sz="1100" i="1"/>
              <a:t>’</a:t>
            </a:r>
            <a:r>
              <a:rPr lang="en-US" altLang="ja-JP" sz="1100" i="1"/>
              <a:t>s wants and desires (Morgan Giddings)</a:t>
            </a:r>
            <a:r>
              <a:rPr lang="ja-JP" altLang="en-US" sz="1100" i="1"/>
              <a:t>”</a:t>
            </a:r>
            <a:endParaRPr lang="en-US" altLang="ja-JP" sz="1100"/>
          </a:p>
          <a:p>
            <a:pPr eaLnBrk="1" hangingPunct="1">
              <a:spcBef>
                <a:spcPct val="0"/>
              </a:spcBef>
            </a:pPr>
            <a:r>
              <a:rPr lang="en-US" altLang="en-US" sz="1100" b="1"/>
              <a:t>A proposal is not about you or your needs</a:t>
            </a:r>
            <a:r>
              <a:rPr lang="en-US" altLang="en-US" sz="1100"/>
              <a:t>, it is about the funder</a:t>
            </a:r>
            <a:r>
              <a:rPr lang="ja-JP" altLang="en-US" sz="1100"/>
              <a:t>’</a:t>
            </a:r>
            <a:r>
              <a:rPr lang="en-US" altLang="ja-JP" sz="1100"/>
              <a:t>s needs… </a:t>
            </a:r>
            <a:r>
              <a:rPr lang="en-US" altLang="ja-JP" sz="1100" i="1"/>
              <a:t>you</a:t>
            </a:r>
            <a:r>
              <a:rPr lang="ja-JP" altLang="en-US" sz="1100" i="1"/>
              <a:t>’</a:t>
            </a:r>
            <a:r>
              <a:rPr lang="en-US" altLang="ja-JP" sz="1100" i="1"/>
              <a:t>re project should make the funder successful</a:t>
            </a:r>
            <a:endParaRPr lang="en-US" altLang="ja-JP" sz="1100"/>
          </a:p>
          <a:p>
            <a:pPr eaLnBrk="1" hangingPunct="1">
              <a:spcBef>
                <a:spcPct val="0"/>
              </a:spcBef>
            </a:pPr>
            <a:r>
              <a:rPr lang="en-US" altLang="en-US" sz="1100" b="1"/>
              <a:t>You want an emotional response </a:t>
            </a:r>
            <a:r>
              <a:rPr lang="en-US" altLang="en-US" sz="1100"/>
              <a:t>to your ideas from your potential funders… </a:t>
            </a:r>
            <a:r>
              <a:rPr lang="en-US" altLang="en-US" sz="1100" i="1"/>
              <a:t>excitement</a:t>
            </a:r>
            <a:r>
              <a:rPr lang="en-US" altLang="en-US" sz="1100"/>
              <a:t>, </a:t>
            </a:r>
            <a:r>
              <a:rPr lang="en-US" altLang="en-US" sz="1100" i="1"/>
              <a:t>keen interest, compelling,  </a:t>
            </a:r>
            <a:r>
              <a:rPr lang="ja-JP" altLang="en-US" sz="1100" i="1"/>
              <a:t>“</a:t>
            </a:r>
            <a:r>
              <a:rPr lang="en-US" altLang="ja-JP" sz="1100" i="1"/>
              <a:t>I</a:t>
            </a:r>
            <a:r>
              <a:rPr lang="ja-JP" altLang="en-US" sz="1100" i="1"/>
              <a:t>’</a:t>
            </a:r>
            <a:r>
              <a:rPr lang="en-US" altLang="ja-JP" sz="1100" i="1"/>
              <a:t>ve got to have it now</a:t>
            </a:r>
            <a:r>
              <a:rPr lang="ja-JP" altLang="en-US" sz="1100" i="1"/>
              <a:t>”</a:t>
            </a:r>
            <a:r>
              <a:rPr lang="en-US" altLang="ja-JP" sz="1100" i="1"/>
              <a:t> … not boredom, confusion, </a:t>
            </a:r>
            <a:r>
              <a:rPr lang="en-US" altLang="ja-JP" sz="1100"/>
              <a:t>or</a:t>
            </a:r>
            <a:r>
              <a:rPr lang="en-US" altLang="ja-JP" sz="1100" i="1"/>
              <a:t> even anger</a:t>
            </a:r>
            <a:endParaRPr lang="en-US" altLang="ja-JP" sz="1100"/>
          </a:p>
          <a:p>
            <a:pPr eaLnBrk="1" hangingPunct="1">
              <a:spcBef>
                <a:spcPct val="0"/>
              </a:spcBef>
            </a:pPr>
            <a:br>
              <a:rPr lang="en-US" altLang="en-US" sz="1100"/>
            </a:br>
            <a:r>
              <a:rPr lang="en-US" altLang="en-US" sz="110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a:t>“</a:t>
            </a:r>
            <a:r>
              <a:rPr lang="en-US" altLang="ja-JP" sz="1100"/>
              <a:t>grown men cry</a:t>
            </a:r>
            <a:r>
              <a:rPr lang="ja-JP" altLang="en-US" sz="1100"/>
              <a:t>”</a:t>
            </a:r>
            <a:r>
              <a:rPr lang="en-US" altLang="ja-JP" sz="1100"/>
              <a:t>. </a:t>
            </a:r>
          </a:p>
          <a:p>
            <a:pPr eaLnBrk="1" hangingPunct="1">
              <a:spcBef>
                <a:spcPct val="0"/>
              </a:spcBef>
            </a:pPr>
            <a:endParaRPr lang="en-US" altLang="en-US" sz="1100"/>
          </a:p>
          <a:p>
            <a:pPr eaLnBrk="1" hangingPunct="1">
              <a:spcBef>
                <a:spcPct val="0"/>
              </a:spcBef>
            </a:pPr>
            <a:r>
              <a:rPr lang="en-US" altLang="en-US" sz="110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a:p>
          <a:p>
            <a:pPr eaLnBrk="1" hangingPunct="1">
              <a:spcBef>
                <a:spcPct val="0"/>
              </a:spcBef>
            </a:pPr>
            <a:r>
              <a:rPr lang="en-US" altLang="en-US" sz="110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a:t> </a:t>
            </a:r>
          </a:p>
          <a:p>
            <a:pPr eaLnBrk="1" hangingPunct="1">
              <a:spcBef>
                <a:spcPct val="0"/>
              </a:spcBef>
            </a:pPr>
            <a:endParaRPr lang="en-US" altLang="en-US" sz="1100"/>
          </a:p>
          <a:p>
            <a:pPr eaLnBrk="1" hangingPunct="1">
              <a:spcBef>
                <a:spcPct val="0"/>
              </a:spcBef>
            </a:pPr>
            <a:endParaRPr lang="en-US" altLang="en-US" sz="1100"/>
          </a:p>
        </p:txBody>
      </p:sp>
      <p:sp>
        <p:nvSpPr>
          <p:cNvPr id="491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70</a:t>
            </a:fld>
            <a:endParaRPr lang="en-US" altLang="en-US"/>
          </a:p>
        </p:txBody>
      </p:sp>
    </p:spTree>
    <p:extLst>
      <p:ext uri="{BB962C8B-B14F-4D97-AF65-F5344CB8AC3E}">
        <p14:creationId xmlns:p14="http://schemas.microsoft.com/office/powerpoint/2010/main" val="22223553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Full salary, 8 month base, regardless of whether they have an 8 month,</a:t>
            </a:r>
            <a:r>
              <a:rPr lang="en-US" baseline="0" dirty="0"/>
              <a:t> 10 month, etc., contract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13E35C-B8D1-4DFE-B9A2-7725BA540AD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20863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71450" indent="-296711">
              <a:defRPr>
                <a:solidFill>
                  <a:schemeClr val="tx1"/>
                </a:solidFill>
                <a:latin typeface="Gill Sans MT" panose="020B0502020104020203" pitchFamily="34" charset="0"/>
                <a:ea typeface="MS PGothic" panose="020B0600070205080204" pitchFamily="34" charset="-128"/>
              </a:defRPr>
            </a:lvl2pPr>
            <a:lvl3pPr marL="1186847" indent="-237369">
              <a:defRPr>
                <a:solidFill>
                  <a:schemeClr val="tx1"/>
                </a:solidFill>
                <a:latin typeface="Gill Sans MT" panose="020B0502020104020203" pitchFamily="34" charset="0"/>
                <a:ea typeface="MS PGothic" panose="020B0600070205080204" pitchFamily="34" charset="-128"/>
              </a:defRPr>
            </a:lvl3pPr>
            <a:lvl4pPr marL="1661585" indent="-237369">
              <a:defRPr>
                <a:solidFill>
                  <a:schemeClr val="tx1"/>
                </a:solidFill>
                <a:latin typeface="Gill Sans MT" panose="020B0502020104020203" pitchFamily="34" charset="0"/>
                <a:ea typeface="MS PGothic" panose="020B0600070205080204" pitchFamily="34" charset="-128"/>
              </a:defRPr>
            </a:lvl4pPr>
            <a:lvl5pPr marL="2136324" indent="-237369">
              <a:defRPr>
                <a:solidFill>
                  <a:schemeClr val="tx1"/>
                </a:solidFill>
                <a:latin typeface="Gill Sans MT" panose="020B0502020104020203" pitchFamily="34" charset="0"/>
                <a:ea typeface="MS PGothic" panose="020B0600070205080204" pitchFamily="34" charset="-128"/>
              </a:defRPr>
            </a:lvl5pPr>
            <a:lvl6pPr marL="2611062"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85801"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560540"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035279"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85</a:t>
            </a:fld>
            <a:endParaRPr lang="en-US" altLang="en-US"/>
          </a:p>
        </p:txBody>
      </p:sp>
    </p:spTree>
    <p:extLst>
      <p:ext uri="{BB962C8B-B14F-4D97-AF65-F5344CB8AC3E}">
        <p14:creationId xmlns:p14="http://schemas.microsoft.com/office/powerpoint/2010/main" val="9358521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86</a:t>
            </a:fld>
            <a:endParaRPr lang="en-US"/>
          </a:p>
        </p:txBody>
      </p:sp>
    </p:spTree>
    <p:extLst>
      <p:ext uri="{BB962C8B-B14F-4D97-AF65-F5344CB8AC3E}">
        <p14:creationId xmlns:p14="http://schemas.microsoft.com/office/powerpoint/2010/main" val="3597228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A763855-1CA6-4FA0-8F89-A55536852F67}" type="slidenum">
              <a:rPr lang="en-US"/>
              <a:pPr/>
              <a:t>25</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6598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C422951-3BE8-4DF9-AA79-E4A1DB7896FB}" type="slidenum">
              <a:rPr lang="en-US"/>
              <a:pPr/>
              <a:t>26</a:t>
            </a:fld>
            <a:endParaRPr lang="en-US" dirty="0"/>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baseline="0" dirty="0"/>
              <a:t>Kristen and Conrad offer a whole class on this tool.</a:t>
            </a:r>
            <a:endParaRPr lang="en-US" dirty="0"/>
          </a:p>
        </p:txBody>
      </p:sp>
    </p:spTree>
    <p:extLst>
      <p:ext uri="{BB962C8B-B14F-4D97-AF65-F5344CB8AC3E}">
        <p14:creationId xmlns:p14="http://schemas.microsoft.com/office/powerpoint/2010/main" val="809285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Grantmakers</a:t>
            </a:r>
            <a:r>
              <a:rPr lang="en-US" baseline="0" dirty="0"/>
              <a:t>, grants, and 990 are the searches I find most useful. I prefer </a:t>
            </a:r>
            <a:r>
              <a:rPr lang="en-US" baseline="0" dirty="0" err="1"/>
              <a:t>Grantmakers</a:t>
            </a:r>
            <a:r>
              <a:rPr lang="en-US" baseline="0" dirty="0"/>
              <a:t>.</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27</a:t>
            </a:fld>
            <a:endParaRPr lang="en-US" dirty="0"/>
          </a:p>
        </p:txBody>
      </p:sp>
    </p:spTree>
    <p:extLst>
      <p:ext uri="{BB962C8B-B14F-4D97-AF65-F5344CB8AC3E}">
        <p14:creationId xmlns:p14="http://schemas.microsoft.com/office/powerpoint/2010/main" val="175605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 over fields.</a:t>
            </a:r>
          </a:p>
        </p:txBody>
      </p:sp>
      <p:sp>
        <p:nvSpPr>
          <p:cNvPr id="4" name="Slide Number Placeholder 3"/>
          <p:cNvSpPr>
            <a:spLocks noGrp="1"/>
          </p:cNvSpPr>
          <p:nvPr>
            <p:ph type="sldNum" sz="quarter" idx="10"/>
          </p:nvPr>
        </p:nvSpPr>
        <p:spPr/>
        <p:txBody>
          <a:bodyPr/>
          <a:lstStyle/>
          <a:p>
            <a:fld id="{67F6C485-EF41-454E-8BCB-58BC57992256}" type="slidenum">
              <a:rPr lang="en-US" smtClean="0"/>
              <a:t>28</a:t>
            </a:fld>
            <a:endParaRPr lang="en-US" dirty="0"/>
          </a:p>
        </p:txBody>
      </p:sp>
    </p:spTree>
    <p:extLst>
      <p:ext uri="{BB962C8B-B14F-4D97-AF65-F5344CB8AC3E}">
        <p14:creationId xmlns:p14="http://schemas.microsoft.com/office/powerpoint/2010/main" val="747741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en-US" baseline="0" dirty="0"/>
              <a:t> prefer to search narrow to broad.</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29</a:t>
            </a:fld>
            <a:endParaRPr lang="en-US" dirty="0"/>
          </a:p>
        </p:txBody>
      </p:sp>
    </p:spTree>
    <p:extLst>
      <p:ext uri="{BB962C8B-B14F-4D97-AF65-F5344CB8AC3E}">
        <p14:creationId xmlns:p14="http://schemas.microsoft.com/office/powerpoint/2010/main" val="708229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“jump to” area; then graphics. Then 990s. 990s available through </a:t>
            </a:r>
            <a:r>
              <a:rPr lang="en-US" dirty="0" err="1"/>
              <a:t>GuideStar</a:t>
            </a:r>
            <a:r>
              <a:rPr lang="en-US" baseline="0" dirty="0"/>
              <a:t> and other sources.</a:t>
            </a:r>
            <a:endParaRPr lang="en-US" dirty="0"/>
          </a:p>
        </p:txBody>
      </p:sp>
      <p:sp>
        <p:nvSpPr>
          <p:cNvPr id="4" name="Slide Number Placeholder 3"/>
          <p:cNvSpPr>
            <a:spLocks noGrp="1"/>
          </p:cNvSpPr>
          <p:nvPr>
            <p:ph type="sldNum" sz="quarter" idx="10"/>
          </p:nvPr>
        </p:nvSpPr>
        <p:spPr/>
        <p:txBody>
          <a:bodyPr/>
          <a:lstStyle/>
          <a:p>
            <a:fld id="{67F6C485-EF41-454E-8BCB-58BC57992256}" type="slidenum">
              <a:rPr lang="en-US" smtClean="0"/>
              <a:t>30</a:t>
            </a:fld>
            <a:endParaRPr lang="en-US" dirty="0"/>
          </a:p>
        </p:txBody>
      </p:sp>
    </p:spTree>
    <p:extLst>
      <p:ext uri="{BB962C8B-B14F-4D97-AF65-F5344CB8AC3E}">
        <p14:creationId xmlns:p14="http://schemas.microsoft.com/office/powerpoint/2010/main" val="1669527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61512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672822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229921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1228422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65609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910083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82A5CDA9-414C-41F5-8826-A26B933A743C}"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0410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A5CDA9-414C-41F5-8826-A26B933A743C}" type="datetimeFigureOut">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618413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A5CDA9-414C-41F5-8826-A26B933A743C}" type="datetimeFigureOut">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693969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2A5CDA9-414C-41F5-8826-A26B933A743C}" type="datetimeFigureOut">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15782530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2A5CDA9-414C-41F5-8826-A26B933A743C}"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44239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2431324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A5CDA9-414C-41F5-8826-A26B933A743C}"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55897A-7D4C-4239-B995-597ABF8D9373}"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3140738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spTree>
    <p:extLst>
      <p:ext uri="{BB962C8B-B14F-4D97-AF65-F5344CB8AC3E}">
        <p14:creationId xmlns:p14="http://schemas.microsoft.com/office/powerpoint/2010/main" val="3291056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A5CDA9-414C-41F5-8826-A26B933A743C}"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5897A-7D4C-4239-B995-597ABF8D9373}"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9698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008218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158785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AE98EE-DF0F-4AED-95DC-810EEE7D7354}" type="datetimeFigureOut">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384043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AE98EE-DF0F-4AED-95DC-810EEE7D7354}" type="datetimeFigureOut">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907951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AE98EE-DF0F-4AED-95DC-810EEE7D7354}" type="datetimeFigureOut">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03032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671682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69053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E98EE-DF0F-4AED-95DC-810EEE7D7354}" type="datetimeFigureOut">
              <a:rPr lang="en-US" smtClean="0"/>
              <a:t>4/26/2022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FB650-4324-4877-BB95-5089C932EEA7}" type="slidenum">
              <a:rPr lang="en-US" smtClean="0"/>
              <a:t>‹#›</a:t>
            </a:fld>
            <a:endParaRPr lang="en-US"/>
          </a:p>
        </p:txBody>
      </p:sp>
    </p:spTree>
    <p:extLst>
      <p:ext uri="{BB962C8B-B14F-4D97-AF65-F5344CB8AC3E}">
        <p14:creationId xmlns:p14="http://schemas.microsoft.com/office/powerpoint/2010/main" val="27806043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2A5CDA9-414C-41F5-8826-A26B933A743C}" type="datetimeFigureOut">
              <a:rPr lang="en-US" smtClean="0"/>
              <a:t>4/26/2022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055897A-7D4C-4239-B995-597ABF8D9373}"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71715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6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3" Type="http://schemas.openxmlformats.org/officeDocument/2006/relationships/hyperlink" Target="mailto:irb@byu.edu" TargetMode="External"/><Relationship Id="rId2" Type="http://schemas.openxmlformats.org/officeDocument/2006/relationships/hyperlink" Target="mailto:ibc@byu.edu" TargetMode="External"/><Relationship Id="rId1" Type="http://schemas.openxmlformats.org/officeDocument/2006/relationships/slideLayout" Target="../slideLayouts/slideLayout13.xml"/><Relationship Id="rId4" Type="http://schemas.openxmlformats.org/officeDocument/2006/relationships/hyperlink" Target="mailto:iacuc@byu.edu" TargetMode="Externa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hyperlink" Target="http://orca.byu.edu/" TargetMode="External"/><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www.youtube.com/user/GrantsGovUS"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orca.byu.edu/" TargetMode="Externa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31374"/>
            <a:ext cx="7772400" cy="2387600"/>
          </a:xfrm>
        </p:spPr>
        <p:txBody>
          <a:bodyPr>
            <a:normAutofit/>
          </a:bodyPr>
          <a:lstStyle/>
          <a:p>
            <a:r>
              <a:rPr lang="en-US" sz="4800" dirty="0"/>
              <a:t>Grant Proposal Development Workshop Day 2</a:t>
            </a:r>
          </a:p>
        </p:txBody>
      </p:sp>
      <p:sp>
        <p:nvSpPr>
          <p:cNvPr id="3" name="Subtitle 2"/>
          <p:cNvSpPr>
            <a:spLocks noGrp="1"/>
          </p:cNvSpPr>
          <p:nvPr>
            <p:ph type="subTitle" idx="1"/>
          </p:nvPr>
        </p:nvSpPr>
        <p:spPr>
          <a:xfrm>
            <a:off x="1427671" y="3852200"/>
            <a:ext cx="5940188" cy="1834537"/>
          </a:xfrm>
        </p:spPr>
        <p:txBody>
          <a:bodyPr>
            <a:normAutofit/>
          </a:bodyPr>
          <a:lstStyle/>
          <a:p>
            <a:br>
              <a:rPr lang="en-US" sz="3600" dirty="0"/>
            </a:br>
            <a:endParaRPr lang="en-US" sz="3600" dirty="0"/>
          </a:p>
          <a:p>
            <a:r>
              <a:rPr lang="en-US" sz="2800" dirty="0"/>
              <a:t>December 20,  2017</a:t>
            </a:r>
          </a:p>
        </p:txBody>
      </p:sp>
    </p:spTree>
    <p:extLst>
      <p:ext uri="{BB962C8B-B14F-4D97-AF65-F5344CB8AC3E}">
        <p14:creationId xmlns:p14="http://schemas.microsoft.com/office/powerpoint/2010/main" val="155003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011" y="225243"/>
            <a:ext cx="7654738" cy="1286576"/>
          </a:xfrm>
        </p:spPr>
        <p:txBody>
          <a:bodyPr>
            <a:normAutofit/>
          </a:bodyPr>
          <a:lstStyle/>
          <a:p>
            <a:r>
              <a:rPr lang="en-US" sz="3494" dirty="0"/>
              <a:t>Methods and Qualifications</a:t>
            </a:r>
          </a:p>
        </p:txBody>
      </p:sp>
      <p:sp>
        <p:nvSpPr>
          <p:cNvPr id="4" name="Slide Number Placeholder 3"/>
          <p:cNvSpPr>
            <a:spLocks noGrp="1"/>
          </p:cNvSpPr>
          <p:nvPr>
            <p:ph type="sldNum" sz="quarter" idx="12"/>
          </p:nvPr>
        </p:nvSpPr>
        <p:spPr/>
        <p:txBody>
          <a:bodyPr/>
          <a:lstStyle/>
          <a:p>
            <a:fld id="{BC8FB650-4324-4877-BB95-5089C932EEA7}" type="slidenum">
              <a:rPr lang="en-US" smtClean="0"/>
              <a:t>10</a:t>
            </a:fld>
            <a:endParaRPr lang="en-US"/>
          </a:p>
        </p:txBody>
      </p:sp>
      <p:grpSp>
        <p:nvGrpSpPr>
          <p:cNvPr id="5" name="Group 4"/>
          <p:cNvGrpSpPr/>
          <p:nvPr/>
        </p:nvGrpSpPr>
        <p:grpSpPr>
          <a:xfrm>
            <a:off x="677010" y="1942845"/>
            <a:ext cx="7654740" cy="4018968"/>
            <a:chOff x="457199" y="2807607"/>
            <a:chExt cx="4512366" cy="3326633"/>
          </a:xfrm>
        </p:grpSpPr>
        <p:sp>
          <p:nvSpPr>
            <p:cNvPr id="6" name="TextBox 5"/>
            <p:cNvSpPr txBox="1"/>
            <p:nvPr/>
          </p:nvSpPr>
          <p:spPr>
            <a:xfrm>
              <a:off x="457199" y="2807607"/>
              <a:ext cx="4512365" cy="348380"/>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Situation</a:t>
              </a:r>
              <a:r>
                <a:rPr lang="en-US" sz="2135" dirty="0"/>
                <a:t>: This is our understanding of the problem.</a:t>
              </a:r>
            </a:p>
          </p:txBody>
        </p:sp>
        <p:sp>
          <p:nvSpPr>
            <p:cNvPr id="7" name="TextBox 6"/>
            <p:cNvSpPr txBox="1"/>
            <p:nvPr/>
          </p:nvSpPr>
          <p:spPr>
            <a:xfrm>
              <a:off x="457200" y="315377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Objectives</a:t>
              </a:r>
              <a:r>
                <a:rPr lang="en-US" sz="2135" dirty="0"/>
                <a:t>: Given that problem, these are our objectives for solving (or realizing) it.</a:t>
              </a:r>
            </a:p>
          </p:txBody>
        </p:sp>
        <p:sp>
          <p:nvSpPr>
            <p:cNvPr id="8" name="TextBox 7"/>
            <p:cNvSpPr txBox="1"/>
            <p:nvPr/>
          </p:nvSpPr>
          <p:spPr>
            <a:xfrm>
              <a:off x="457200" y="3741528"/>
              <a:ext cx="4512365" cy="620333"/>
            </a:xfrm>
            <a:prstGeom prst="rect">
              <a:avLst/>
            </a:prstGeom>
            <a:solidFill>
              <a:schemeClr val="accent4"/>
            </a:solidFill>
            <a:ln>
              <a:solidFill>
                <a:schemeClr val="tx1"/>
              </a:solidFill>
            </a:ln>
          </p:spPr>
          <p:txBody>
            <a:bodyPr wrap="square" rtlCol="0">
              <a:spAutoFit/>
            </a:bodyPr>
            <a:lstStyle/>
            <a:p>
              <a:r>
                <a:rPr lang="en-US" sz="2135" b="1" i="1" dirty="0"/>
                <a:t>Methods</a:t>
              </a:r>
              <a:r>
                <a:rPr lang="en-US" sz="2135" dirty="0"/>
                <a:t>: Given those objectives, these are the methods we will use to achieve them. </a:t>
              </a:r>
            </a:p>
          </p:txBody>
        </p:sp>
        <p:sp>
          <p:nvSpPr>
            <p:cNvPr id="9" name="TextBox 8"/>
            <p:cNvSpPr txBox="1"/>
            <p:nvPr/>
          </p:nvSpPr>
          <p:spPr>
            <a:xfrm>
              <a:off x="457200" y="4329280"/>
              <a:ext cx="4512365" cy="620333"/>
            </a:xfrm>
            <a:prstGeom prst="rect">
              <a:avLst/>
            </a:prstGeom>
            <a:solidFill>
              <a:srgbClr val="00B0F0"/>
            </a:solidFill>
            <a:ln>
              <a:solidFill>
                <a:schemeClr val="tx1"/>
              </a:solidFill>
            </a:ln>
          </p:spPr>
          <p:txBody>
            <a:bodyPr wrap="square" rtlCol="0">
              <a:spAutoFit/>
            </a:bodyPr>
            <a:lstStyle/>
            <a:p>
              <a:r>
                <a:rPr lang="en-US" sz="2135" b="1" i="1" dirty="0"/>
                <a:t>Qualifications</a:t>
              </a:r>
              <a:r>
                <a:rPr lang="en-US" sz="2135" dirty="0"/>
                <a:t>: Given those methods, these are our qualifications for performing them. </a:t>
              </a:r>
            </a:p>
          </p:txBody>
        </p:sp>
        <p:sp>
          <p:nvSpPr>
            <p:cNvPr id="10" name="TextBox 9"/>
            <p:cNvSpPr txBox="1"/>
            <p:nvPr/>
          </p:nvSpPr>
          <p:spPr>
            <a:xfrm>
              <a:off x="457200" y="4927182"/>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Budget</a:t>
              </a:r>
              <a:r>
                <a:rPr lang="en-US" sz="2135" dirty="0"/>
                <a:t>: Given those qualifications and methods, this is how much the project will cost. </a:t>
              </a:r>
            </a:p>
          </p:txBody>
        </p:sp>
        <p:sp>
          <p:nvSpPr>
            <p:cNvPr id="11" name="TextBox 10"/>
            <p:cNvSpPr txBox="1"/>
            <p:nvPr/>
          </p:nvSpPr>
          <p:spPr>
            <a:xfrm>
              <a:off x="457200" y="551390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Benefits</a:t>
              </a:r>
              <a:r>
                <a:rPr lang="en-US" sz="2135" dirty="0"/>
                <a:t>: Given our efforts and funders support, these are the benefits or value you will receive.</a:t>
              </a:r>
            </a:p>
          </p:txBody>
        </p:sp>
      </p:grpSp>
    </p:spTree>
    <p:extLst>
      <p:ext uri="{BB962C8B-B14F-4D97-AF65-F5344CB8AC3E}">
        <p14:creationId xmlns:p14="http://schemas.microsoft.com/office/powerpoint/2010/main" val="2908036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l="3829" t="22407" r="1885" b="9022"/>
          <a:stretch/>
        </p:blipFill>
        <p:spPr bwMode="auto">
          <a:xfrm>
            <a:off x="635727" y="1785257"/>
            <a:ext cx="8621486" cy="4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318569" y="-148045"/>
            <a:ext cx="7886700" cy="1325563"/>
          </a:xfrm>
        </p:spPr>
        <p:txBody>
          <a:bodyPr>
            <a:normAutofit/>
          </a:bodyPr>
          <a:lstStyle/>
          <a:p>
            <a:r>
              <a:rPr lang="en-US" sz="3600" dirty="0"/>
              <a:t>Methods</a:t>
            </a:r>
          </a:p>
        </p:txBody>
      </p:sp>
      <p:sp>
        <p:nvSpPr>
          <p:cNvPr id="3" name="TextBox 2"/>
          <p:cNvSpPr txBox="1"/>
          <p:nvPr/>
        </p:nvSpPr>
        <p:spPr>
          <a:xfrm>
            <a:off x="318569" y="971620"/>
            <a:ext cx="8146162" cy="707886"/>
          </a:xfrm>
          <a:prstGeom prst="rect">
            <a:avLst/>
          </a:prstGeom>
          <a:noFill/>
        </p:spPr>
        <p:txBody>
          <a:bodyPr wrap="square" rtlCol="0">
            <a:spAutoFit/>
          </a:bodyPr>
          <a:lstStyle/>
          <a:p>
            <a:r>
              <a:rPr lang="en-US" sz="2000" i="1" dirty="0"/>
              <a:t>Lacking persuasion, methods sections often begin by first explaining “How” rather than “Why”</a:t>
            </a:r>
          </a:p>
        </p:txBody>
      </p:sp>
    </p:spTree>
    <p:extLst>
      <p:ext uri="{BB962C8B-B14F-4D97-AF65-F5344CB8AC3E}">
        <p14:creationId xmlns:p14="http://schemas.microsoft.com/office/powerpoint/2010/main" val="4153409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80" y="178034"/>
            <a:ext cx="7886700" cy="1325563"/>
          </a:xfrm>
        </p:spPr>
        <p:txBody>
          <a:bodyPr>
            <a:normAutofit/>
          </a:bodyPr>
          <a:lstStyle/>
          <a:p>
            <a:r>
              <a:rPr lang="en-US" sz="3600" dirty="0"/>
              <a:t>Methods</a:t>
            </a:r>
          </a:p>
        </p:txBody>
      </p:sp>
      <p:grpSp>
        <p:nvGrpSpPr>
          <p:cNvPr id="5" name="Group 1"/>
          <p:cNvGrpSpPr>
            <a:grpSpLocks/>
          </p:cNvGrpSpPr>
          <p:nvPr/>
        </p:nvGrpSpPr>
        <p:grpSpPr bwMode="auto">
          <a:xfrm>
            <a:off x="411351" y="1717826"/>
            <a:ext cx="6195382" cy="3914557"/>
            <a:chOff x="1182" y="2379"/>
            <a:chExt cx="11524" cy="7468"/>
          </a:xfrm>
        </p:grpSpPr>
        <p:grpSp>
          <p:nvGrpSpPr>
            <p:cNvPr id="6" name="Group 95"/>
            <p:cNvGrpSpPr>
              <a:grpSpLocks/>
            </p:cNvGrpSpPr>
            <p:nvPr/>
          </p:nvGrpSpPr>
          <p:grpSpPr bwMode="auto">
            <a:xfrm>
              <a:off x="2856" y="8298"/>
              <a:ext cx="2" cy="197"/>
              <a:chOff x="2856" y="8298"/>
              <a:chExt cx="2" cy="197"/>
            </a:xfrm>
          </p:grpSpPr>
          <p:sp>
            <p:nvSpPr>
              <p:cNvPr id="2076" name="Freeform 96"/>
              <p:cNvSpPr>
                <a:spLocks/>
              </p:cNvSpPr>
              <p:nvPr/>
            </p:nvSpPr>
            <p:spPr bwMode="auto">
              <a:xfrm>
                <a:off x="2856" y="8298"/>
                <a:ext cx="2" cy="197"/>
              </a:xfrm>
              <a:custGeom>
                <a:avLst/>
                <a:gdLst>
                  <a:gd name="T0" fmla="+- 0 8298 8298"/>
                  <a:gd name="T1" fmla="*/ 8298 h 197"/>
                  <a:gd name="T2" fmla="+- 0 8495 8298"/>
                  <a:gd name="T3" fmla="*/ 8495 h 197"/>
                </a:gdLst>
                <a:ahLst/>
                <a:cxnLst>
                  <a:cxn ang="0">
                    <a:pos x="0" y="T1"/>
                  </a:cxn>
                  <a:cxn ang="0">
                    <a:pos x="0" y="T3"/>
                  </a:cxn>
                </a:cxnLst>
                <a:rect l="0" t="0" r="r" b="b"/>
                <a:pathLst>
                  <a:path h="197">
                    <a:moveTo>
                      <a:pt x="0" y="0"/>
                    </a:moveTo>
                    <a:lnTo>
                      <a:pt x="0" y="19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7" name="Group 93"/>
            <p:cNvGrpSpPr>
              <a:grpSpLocks/>
            </p:cNvGrpSpPr>
            <p:nvPr/>
          </p:nvGrpSpPr>
          <p:grpSpPr bwMode="auto">
            <a:xfrm>
              <a:off x="6916" y="8298"/>
              <a:ext cx="2" cy="217"/>
              <a:chOff x="6916" y="8298"/>
              <a:chExt cx="2" cy="217"/>
            </a:xfrm>
          </p:grpSpPr>
          <p:sp>
            <p:nvSpPr>
              <p:cNvPr id="2075" name="Freeform 94"/>
              <p:cNvSpPr>
                <a:spLocks/>
              </p:cNvSpPr>
              <p:nvPr/>
            </p:nvSpPr>
            <p:spPr bwMode="auto">
              <a:xfrm>
                <a:off x="6916" y="8298"/>
                <a:ext cx="2" cy="217"/>
              </a:xfrm>
              <a:custGeom>
                <a:avLst/>
                <a:gdLst>
                  <a:gd name="T0" fmla="+- 0 8298 8298"/>
                  <a:gd name="T1" fmla="*/ 8298 h 217"/>
                  <a:gd name="T2" fmla="+- 0 8515 8298"/>
                  <a:gd name="T3" fmla="*/ 8515 h 217"/>
                </a:gdLst>
                <a:ahLst/>
                <a:cxnLst>
                  <a:cxn ang="0">
                    <a:pos x="0" y="T1"/>
                  </a:cxn>
                  <a:cxn ang="0">
                    <a:pos x="0" y="T3"/>
                  </a:cxn>
                </a:cxnLst>
                <a:rect l="0" t="0" r="r" b="b"/>
                <a:pathLst>
                  <a:path h="217">
                    <a:moveTo>
                      <a:pt x="0" y="0"/>
                    </a:moveTo>
                    <a:lnTo>
                      <a:pt x="0" y="21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8" name="Group 91"/>
            <p:cNvGrpSpPr>
              <a:grpSpLocks/>
            </p:cNvGrpSpPr>
            <p:nvPr/>
          </p:nvGrpSpPr>
          <p:grpSpPr bwMode="auto">
            <a:xfrm>
              <a:off x="2840" y="8510"/>
              <a:ext cx="8140" cy="3"/>
              <a:chOff x="2840" y="8510"/>
              <a:chExt cx="8140" cy="3"/>
            </a:xfrm>
          </p:grpSpPr>
          <p:sp>
            <p:nvSpPr>
              <p:cNvPr id="2074" name="Freeform 92"/>
              <p:cNvSpPr>
                <a:spLocks/>
              </p:cNvSpPr>
              <p:nvPr/>
            </p:nvSpPr>
            <p:spPr bwMode="auto">
              <a:xfrm>
                <a:off x="2840" y="8510"/>
                <a:ext cx="8140" cy="3"/>
              </a:xfrm>
              <a:custGeom>
                <a:avLst/>
                <a:gdLst>
                  <a:gd name="T0" fmla="+- 0 2840 2840"/>
                  <a:gd name="T1" fmla="*/ T0 w 8140"/>
                  <a:gd name="T2" fmla="+- 0 8513 8510"/>
                  <a:gd name="T3" fmla="*/ 8513 h 3"/>
                  <a:gd name="T4" fmla="+- 0 10980 2840"/>
                  <a:gd name="T5" fmla="*/ T4 w 8140"/>
                  <a:gd name="T6" fmla="+- 0 8510 8510"/>
                  <a:gd name="T7" fmla="*/ 8510 h 3"/>
                </a:gdLst>
                <a:ahLst/>
                <a:cxnLst>
                  <a:cxn ang="0">
                    <a:pos x="T1" y="T3"/>
                  </a:cxn>
                  <a:cxn ang="0">
                    <a:pos x="T5" y="T7"/>
                  </a:cxn>
                </a:cxnLst>
                <a:rect l="0" t="0" r="r" b="b"/>
                <a:pathLst>
                  <a:path w="8140" h="3">
                    <a:moveTo>
                      <a:pt x="0" y="3"/>
                    </a:moveTo>
                    <a:lnTo>
                      <a:pt x="814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9" name="Group 89"/>
            <p:cNvGrpSpPr>
              <a:grpSpLocks/>
            </p:cNvGrpSpPr>
            <p:nvPr/>
          </p:nvGrpSpPr>
          <p:grpSpPr bwMode="auto">
            <a:xfrm>
              <a:off x="10976" y="8298"/>
              <a:ext cx="2" cy="237"/>
              <a:chOff x="10976" y="8298"/>
              <a:chExt cx="2" cy="237"/>
            </a:xfrm>
          </p:grpSpPr>
          <p:sp>
            <p:nvSpPr>
              <p:cNvPr id="2073" name="Freeform 90"/>
              <p:cNvSpPr>
                <a:spLocks/>
              </p:cNvSpPr>
              <p:nvPr/>
            </p:nvSpPr>
            <p:spPr bwMode="auto">
              <a:xfrm>
                <a:off x="10976" y="8298"/>
                <a:ext cx="2" cy="237"/>
              </a:xfrm>
              <a:custGeom>
                <a:avLst/>
                <a:gdLst>
                  <a:gd name="T0" fmla="+- 0 8298 8298"/>
                  <a:gd name="T1" fmla="*/ 8298 h 237"/>
                  <a:gd name="T2" fmla="+- 0 8535 8298"/>
                  <a:gd name="T3" fmla="*/ 8535 h 237"/>
                </a:gdLst>
                <a:ahLst/>
                <a:cxnLst>
                  <a:cxn ang="0">
                    <a:pos x="0" y="T1"/>
                  </a:cxn>
                  <a:cxn ang="0">
                    <a:pos x="0" y="T3"/>
                  </a:cxn>
                </a:cxnLst>
                <a:rect l="0" t="0" r="r" b="b"/>
                <a:pathLst>
                  <a:path h="237">
                    <a:moveTo>
                      <a:pt x="0" y="0"/>
                    </a:moveTo>
                    <a:lnTo>
                      <a:pt x="0" y="23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0" name="Group 87"/>
            <p:cNvGrpSpPr>
              <a:grpSpLocks/>
            </p:cNvGrpSpPr>
            <p:nvPr/>
          </p:nvGrpSpPr>
          <p:grpSpPr bwMode="auto">
            <a:xfrm>
              <a:off x="2876" y="3278"/>
              <a:ext cx="2" cy="183"/>
              <a:chOff x="2876" y="3278"/>
              <a:chExt cx="2" cy="183"/>
            </a:xfrm>
          </p:grpSpPr>
          <p:sp>
            <p:nvSpPr>
              <p:cNvPr id="2072" name="Freeform 88"/>
              <p:cNvSpPr>
                <a:spLocks/>
              </p:cNvSpPr>
              <p:nvPr/>
            </p:nvSpPr>
            <p:spPr bwMode="auto">
              <a:xfrm>
                <a:off x="2876" y="3278"/>
                <a:ext cx="2" cy="183"/>
              </a:xfrm>
              <a:custGeom>
                <a:avLst/>
                <a:gdLst>
                  <a:gd name="T0" fmla="+- 0 3460 3278"/>
                  <a:gd name="T1" fmla="*/ 3460 h 183"/>
                  <a:gd name="T2" fmla="+- 0 3278 3278"/>
                  <a:gd name="T3" fmla="*/ 3278 h 183"/>
                </a:gdLst>
                <a:ahLst/>
                <a:cxnLst>
                  <a:cxn ang="0">
                    <a:pos x="0" y="T1"/>
                  </a:cxn>
                  <a:cxn ang="0">
                    <a:pos x="0" y="T3"/>
                  </a:cxn>
                </a:cxnLst>
                <a:rect l="0" t="0" r="r" b="b"/>
                <a:pathLst>
                  <a:path h="183">
                    <a:moveTo>
                      <a:pt x="0" y="18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1" name="Group 85"/>
            <p:cNvGrpSpPr>
              <a:grpSpLocks/>
            </p:cNvGrpSpPr>
            <p:nvPr/>
          </p:nvGrpSpPr>
          <p:grpSpPr bwMode="auto">
            <a:xfrm>
              <a:off x="6936" y="3258"/>
              <a:ext cx="2" cy="203"/>
              <a:chOff x="6936" y="3258"/>
              <a:chExt cx="2" cy="203"/>
            </a:xfrm>
          </p:grpSpPr>
          <p:sp>
            <p:nvSpPr>
              <p:cNvPr id="2071" name="Freeform 86"/>
              <p:cNvSpPr>
                <a:spLocks/>
              </p:cNvSpPr>
              <p:nvPr/>
            </p:nvSpPr>
            <p:spPr bwMode="auto">
              <a:xfrm>
                <a:off x="6936" y="3258"/>
                <a:ext cx="2" cy="203"/>
              </a:xfrm>
              <a:custGeom>
                <a:avLst/>
                <a:gdLst>
                  <a:gd name="T0" fmla="+- 0 3460 3258"/>
                  <a:gd name="T1" fmla="*/ 3460 h 203"/>
                  <a:gd name="T2" fmla="+- 0 3258 3258"/>
                  <a:gd name="T3" fmla="*/ 3258 h 203"/>
                </a:gdLst>
                <a:ahLst/>
                <a:cxnLst>
                  <a:cxn ang="0">
                    <a:pos x="0" y="T1"/>
                  </a:cxn>
                  <a:cxn ang="0">
                    <a:pos x="0" y="T3"/>
                  </a:cxn>
                </a:cxnLst>
                <a:rect l="0" t="0" r="r" b="b"/>
                <a:pathLst>
                  <a:path h="203">
                    <a:moveTo>
                      <a:pt x="0" y="20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2" name="Group 83"/>
            <p:cNvGrpSpPr>
              <a:grpSpLocks/>
            </p:cNvGrpSpPr>
            <p:nvPr/>
          </p:nvGrpSpPr>
          <p:grpSpPr bwMode="auto">
            <a:xfrm>
              <a:off x="2860" y="3260"/>
              <a:ext cx="8140" cy="3"/>
              <a:chOff x="2860" y="3260"/>
              <a:chExt cx="8140" cy="3"/>
            </a:xfrm>
          </p:grpSpPr>
          <p:sp>
            <p:nvSpPr>
              <p:cNvPr id="2070" name="Freeform 84"/>
              <p:cNvSpPr>
                <a:spLocks/>
              </p:cNvSpPr>
              <p:nvPr/>
            </p:nvSpPr>
            <p:spPr bwMode="auto">
              <a:xfrm>
                <a:off x="2860" y="3260"/>
                <a:ext cx="8140" cy="3"/>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69" name="Freeform 82"/>
            <p:cNvSpPr>
              <a:spLocks/>
            </p:cNvSpPr>
            <p:nvPr/>
          </p:nvSpPr>
          <p:spPr bwMode="auto">
            <a:xfrm>
              <a:off x="10996" y="3238"/>
              <a:ext cx="2" cy="223"/>
            </a:xfrm>
            <a:custGeom>
              <a:avLst/>
              <a:gdLst>
                <a:gd name="T0" fmla="+- 0 3460 3238"/>
                <a:gd name="T1" fmla="*/ 3460 h 223"/>
                <a:gd name="T2" fmla="+- 0 3238 3238"/>
                <a:gd name="T3" fmla="*/ 3238 h 223"/>
              </a:gdLst>
              <a:ahLst/>
              <a:cxnLst>
                <a:cxn ang="0">
                  <a:pos x="0" y="T1"/>
                </a:cxn>
                <a:cxn ang="0">
                  <a:pos x="0" y="T3"/>
                </a:cxn>
              </a:cxnLst>
              <a:rect l="0" t="0" r="r" b="b"/>
              <a:pathLst>
                <a:path h="223">
                  <a:moveTo>
                    <a:pt x="0" y="22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68" name="Freeform 79"/>
            <p:cNvSpPr>
              <a:spLocks/>
            </p:cNvSpPr>
            <p:nvPr/>
          </p:nvSpPr>
          <p:spPr bwMode="auto">
            <a:xfrm>
              <a:off x="9320" y="3460"/>
              <a:ext cx="3326" cy="878"/>
            </a:xfrm>
            <a:custGeom>
              <a:avLst/>
              <a:gdLst>
                <a:gd name="T0" fmla="+- 0 9320 9320"/>
                <a:gd name="T1" fmla="*/ T0 w 3326"/>
                <a:gd name="T2" fmla="+- 0 3460 3460"/>
                <a:gd name="T3" fmla="*/ 3460 h 878"/>
                <a:gd name="T4" fmla="+- 0 12646 9320"/>
                <a:gd name="T5" fmla="*/ T4 w 3326"/>
                <a:gd name="T6" fmla="+- 0 3460 3460"/>
                <a:gd name="T7" fmla="*/ 3460 h 878"/>
                <a:gd name="T8" fmla="+- 0 12646 9320"/>
                <a:gd name="T9" fmla="*/ T8 w 3326"/>
                <a:gd name="T10" fmla="+- 0 4338 3460"/>
                <a:gd name="T11" fmla="*/ 4338 h 878"/>
                <a:gd name="T12" fmla="+- 0 9320 9320"/>
                <a:gd name="T13" fmla="*/ T12 w 3326"/>
                <a:gd name="T14" fmla="+- 0 4338 3460"/>
                <a:gd name="T15" fmla="*/ 4338 h 878"/>
                <a:gd name="T16" fmla="+- 0 9320 93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dirty="0">
                <a:solidFill>
                  <a:schemeClr val="bg1"/>
                </a:solidFill>
              </a:endParaRPr>
            </a:p>
          </p:txBody>
        </p:sp>
        <p:sp>
          <p:nvSpPr>
            <p:cNvPr id="2066" name="Freeform 75"/>
            <p:cNvSpPr>
              <a:spLocks/>
            </p:cNvSpPr>
            <p:nvPr/>
          </p:nvSpPr>
          <p:spPr bwMode="auto">
            <a:xfrm>
              <a:off x="1100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64" name="Freeform 72"/>
            <p:cNvSpPr>
              <a:spLocks/>
            </p:cNvSpPr>
            <p:nvPr/>
          </p:nvSpPr>
          <p:spPr bwMode="auto">
            <a:xfrm>
              <a:off x="9320" y="4980"/>
              <a:ext cx="3326" cy="1786"/>
            </a:xfrm>
            <a:custGeom>
              <a:avLst/>
              <a:gdLst>
                <a:gd name="T0" fmla="+- 0 9320 9320"/>
                <a:gd name="T1" fmla="*/ T0 w 3326"/>
                <a:gd name="T2" fmla="+- 0 4980 4980"/>
                <a:gd name="T3" fmla="*/ 4980 h 1786"/>
                <a:gd name="T4" fmla="+- 0 12646 9320"/>
                <a:gd name="T5" fmla="*/ T4 w 3326"/>
                <a:gd name="T6" fmla="+- 0 4980 4980"/>
                <a:gd name="T7" fmla="*/ 4980 h 1786"/>
                <a:gd name="T8" fmla="+- 0 12646 9320"/>
                <a:gd name="T9" fmla="*/ T8 w 3326"/>
                <a:gd name="T10" fmla="+- 0 6766 4980"/>
                <a:gd name="T11" fmla="*/ 6766 h 1786"/>
                <a:gd name="T12" fmla="+- 0 9320 9320"/>
                <a:gd name="T13" fmla="*/ T12 w 3326"/>
                <a:gd name="T14" fmla="+- 0 6766 4980"/>
                <a:gd name="T15" fmla="*/ 6766 h 1786"/>
                <a:gd name="T16" fmla="+- 0 9320 93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grpSp>
          <p:nvGrpSpPr>
            <p:cNvPr id="19" name="Group 67"/>
            <p:cNvGrpSpPr>
              <a:grpSpLocks/>
            </p:cNvGrpSpPr>
            <p:nvPr/>
          </p:nvGrpSpPr>
          <p:grpSpPr bwMode="auto">
            <a:xfrm>
              <a:off x="10931" y="4782"/>
              <a:ext cx="138" cy="138"/>
              <a:chOff x="10931" y="4782"/>
              <a:chExt cx="138" cy="138"/>
            </a:xfrm>
          </p:grpSpPr>
          <p:sp>
            <p:nvSpPr>
              <p:cNvPr id="2062" name="Freeform 68"/>
              <p:cNvSpPr>
                <a:spLocks/>
              </p:cNvSpPr>
              <p:nvPr/>
            </p:nvSpPr>
            <p:spPr bwMode="auto">
              <a:xfrm>
                <a:off x="10931" y="4782"/>
                <a:ext cx="138" cy="138"/>
              </a:xfrm>
              <a:custGeom>
                <a:avLst/>
                <a:gdLst>
                  <a:gd name="T0" fmla="+- 0 11069 10931"/>
                  <a:gd name="T1" fmla="*/ T0 w 138"/>
                  <a:gd name="T2" fmla="+- 0 4782 4782"/>
                  <a:gd name="T3" fmla="*/ 4782 h 138"/>
                  <a:gd name="T4" fmla="+- 0 10931 10931"/>
                  <a:gd name="T5" fmla="*/ T4 w 138"/>
                  <a:gd name="T6" fmla="+- 0 4782 4782"/>
                  <a:gd name="T7" fmla="*/ 4782 h 138"/>
                  <a:gd name="T8" fmla="+- 0 11000 10931"/>
                  <a:gd name="T9" fmla="*/ T8 w 138"/>
                  <a:gd name="T10" fmla="+- 0 4920 4782"/>
                  <a:gd name="T11" fmla="*/ 4920 h 138"/>
                  <a:gd name="T12" fmla="+- 0 11069 1093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20" name="Group 65"/>
            <p:cNvGrpSpPr>
              <a:grpSpLocks/>
            </p:cNvGrpSpPr>
            <p:nvPr/>
          </p:nvGrpSpPr>
          <p:grpSpPr bwMode="auto">
            <a:xfrm>
              <a:off x="11000" y="6940"/>
              <a:ext cx="2" cy="282"/>
              <a:chOff x="11000" y="6940"/>
              <a:chExt cx="2" cy="282"/>
            </a:xfrm>
          </p:grpSpPr>
          <p:sp>
            <p:nvSpPr>
              <p:cNvPr id="2061" name="Freeform 66"/>
              <p:cNvSpPr>
                <a:spLocks/>
              </p:cNvSpPr>
              <p:nvPr/>
            </p:nvSpPr>
            <p:spPr bwMode="auto">
              <a:xfrm>
                <a:off x="1100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59" name="Freeform 64"/>
            <p:cNvSpPr>
              <a:spLocks/>
            </p:cNvSpPr>
            <p:nvPr/>
          </p:nvSpPr>
          <p:spPr bwMode="auto">
            <a:xfrm>
              <a:off x="10931" y="7202"/>
              <a:ext cx="138" cy="138"/>
            </a:xfrm>
            <a:custGeom>
              <a:avLst/>
              <a:gdLst>
                <a:gd name="T0" fmla="+- 0 11069 10931"/>
                <a:gd name="T1" fmla="*/ T0 w 138"/>
                <a:gd name="T2" fmla="+- 0 7202 7202"/>
                <a:gd name="T3" fmla="*/ 7202 h 138"/>
                <a:gd name="T4" fmla="+- 0 10931 10931"/>
                <a:gd name="T5" fmla="*/ T4 w 138"/>
                <a:gd name="T6" fmla="+- 0 7202 7202"/>
                <a:gd name="T7" fmla="*/ 7202 h 138"/>
                <a:gd name="T8" fmla="+- 0 11000 10931"/>
                <a:gd name="T9" fmla="*/ T8 w 138"/>
                <a:gd name="T10" fmla="+- 0 7340 7202"/>
                <a:gd name="T11" fmla="*/ 7340 h 138"/>
                <a:gd name="T12" fmla="+- 0 11069 109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22" name="Group 60"/>
            <p:cNvGrpSpPr>
              <a:grpSpLocks/>
            </p:cNvGrpSpPr>
            <p:nvPr/>
          </p:nvGrpSpPr>
          <p:grpSpPr bwMode="auto">
            <a:xfrm>
              <a:off x="9380" y="7420"/>
              <a:ext cx="3326" cy="878"/>
              <a:chOff x="9380" y="7420"/>
              <a:chExt cx="3326" cy="878"/>
            </a:xfrm>
          </p:grpSpPr>
          <p:sp>
            <p:nvSpPr>
              <p:cNvPr id="2058" name="Freeform 61"/>
              <p:cNvSpPr>
                <a:spLocks/>
              </p:cNvSpPr>
              <p:nvPr/>
            </p:nvSpPr>
            <p:spPr bwMode="auto">
              <a:xfrm>
                <a:off x="9380" y="7420"/>
                <a:ext cx="3326" cy="878"/>
              </a:xfrm>
              <a:custGeom>
                <a:avLst/>
                <a:gdLst>
                  <a:gd name="T0" fmla="+- 0 9380 9380"/>
                  <a:gd name="T1" fmla="*/ T0 w 3326"/>
                  <a:gd name="T2" fmla="+- 0 7420 7420"/>
                  <a:gd name="T3" fmla="*/ 7420 h 878"/>
                  <a:gd name="T4" fmla="+- 0 12706 9380"/>
                  <a:gd name="T5" fmla="*/ T4 w 3326"/>
                  <a:gd name="T6" fmla="+- 0 7420 7420"/>
                  <a:gd name="T7" fmla="*/ 7420 h 878"/>
                  <a:gd name="T8" fmla="+- 0 12706 9380"/>
                  <a:gd name="T9" fmla="*/ T8 w 3326"/>
                  <a:gd name="T10" fmla="+- 0 8298 7420"/>
                  <a:gd name="T11" fmla="*/ 8298 h 878"/>
                  <a:gd name="T12" fmla="+- 0 9380 9380"/>
                  <a:gd name="T13" fmla="*/ T12 w 3326"/>
                  <a:gd name="T14" fmla="+- 0 8298 7420"/>
                  <a:gd name="T15" fmla="*/ 8298 h 878"/>
                  <a:gd name="T16" fmla="+- 0 9380 938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dirty="0">
                    <a:solidFill>
                      <a:schemeClr val="bg1"/>
                    </a:solidFill>
                  </a:rPr>
                  <a:t>Outcome</a:t>
                </a:r>
              </a:p>
            </p:txBody>
          </p:sp>
        </p:grpSp>
        <p:grpSp>
          <p:nvGrpSpPr>
            <p:cNvPr id="24" name="Group 56"/>
            <p:cNvGrpSpPr>
              <a:grpSpLocks/>
            </p:cNvGrpSpPr>
            <p:nvPr/>
          </p:nvGrpSpPr>
          <p:grpSpPr bwMode="auto">
            <a:xfrm>
              <a:off x="6920" y="4520"/>
              <a:ext cx="2" cy="282"/>
              <a:chOff x="6920" y="4520"/>
              <a:chExt cx="2" cy="282"/>
            </a:xfrm>
          </p:grpSpPr>
          <p:sp>
            <p:nvSpPr>
              <p:cNvPr id="2056" name="Freeform 57"/>
              <p:cNvSpPr>
                <a:spLocks/>
              </p:cNvSpPr>
              <p:nvPr/>
            </p:nvSpPr>
            <p:spPr bwMode="auto">
              <a:xfrm>
                <a:off x="692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54" name="Freeform 55"/>
            <p:cNvSpPr>
              <a:spLocks/>
            </p:cNvSpPr>
            <p:nvPr/>
          </p:nvSpPr>
          <p:spPr bwMode="auto">
            <a:xfrm>
              <a:off x="6851" y="4782"/>
              <a:ext cx="138" cy="138"/>
            </a:xfrm>
            <a:custGeom>
              <a:avLst/>
              <a:gdLst>
                <a:gd name="T0" fmla="+- 0 6989 6851"/>
                <a:gd name="T1" fmla="*/ T0 w 138"/>
                <a:gd name="T2" fmla="+- 0 4782 4782"/>
                <a:gd name="T3" fmla="*/ 4782 h 138"/>
                <a:gd name="T4" fmla="+- 0 6851 6851"/>
                <a:gd name="T5" fmla="*/ T4 w 138"/>
                <a:gd name="T6" fmla="+- 0 4782 4782"/>
                <a:gd name="T7" fmla="*/ 4782 h 138"/>
                <a:gd name="T8" fmla="+- 0 6920 6851"/>
                <a:gd name="T9" fmla="*/ T8 w 138"/>
                <a:gd name="T10" fmla="+- 0 4920 4782"/>
                <a:gd name="T11" fmla="*/ 4920 h 138"/>
                <a:gd name="T12" fmla="+- 0 6989 685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53" name="Freeform 52"/>
            <p:cNvSpPr>
              <a:spLocks/>
            </p:cNvSpPr>
            <p:nvPr/>
          </p:nvSpPr>
          <p:spPr bwMode="auto">
            <a:xfrm>
              <a:off x="5260" y="4980"/>
              <a:ext cx="3306" cy="1786"/>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sp>
          <p:nvSpPr>
            <p:cNvPr id="2051" name="Freeform 47"/>
            <p:cNvSpPr>
              <a:spLocks/>
            </p:cNvSpPr>
            <p:nvPr/>
          </p:nvSpPr>
          <p:spPr bwMode="auto">
            <a:xfrm>
              <a:off x="5260" y="3460"/>
              <a:ext cx="3326" cy="878"/>
            </a:xfrm>
            <a:custGeom>
              <a:avLst/>
              <a:gdLst>
                <a:gd name="T0" fmla="+- 0 5260 5260"/>
                <a:gd name="T1" fmla="*/ T0 w 3326"/>
                <a:gd name="T2" fmla="+- 0 3460 3460"/>
                <a:gd name="T3" fmla="*/ 3460 h 878"/>
                <a:gd name="T4" fmla="+- 0 8586 5260"/>
                <a:gd name="T5" fmla="*/ T4 w 3326"/>
                <a:gd name="T6" fmla="+- 0 3460 3460"/>
                <a:gd name="T7" fmla="*/ 3460 h 878"/>
                <a:gd name="T8" fmla="+- 0 8586 5260"/>
                <a:gd name="T9" fmla="*/ T8 w 3326"/>
                <a:gd name="T10" fmla="+- 0 4338 3460"/>
                <a:gd name="T11" fmla="*/ 4338 h 878"/>
                <a:gd name="T12" fmla="+- 0 5260 5260"/>
                <a:gd name="T13" fmla="*/ T12 w 3326"/>
                <a:gd name="T14" fmla="+- 0 4338 3460"/>
                <a:gd name="T15" fmla="*/ 4338 h 878"/>
                <a:gd name="T16" fmla="+- 0 5260 526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dirty="0">
                <a:solidFill>
                  <a:schemeClr val="bg1"/>
                </a:solidFill>
              </a:endParaRPr>
            </a:p>
          </p:txBody>
        </p:sp>
        <p:grpSp>
          <p:nvGrpSpPr>
            <p:cNvPr id="30" name="Group 42"/>
            <p:cNvGrpSpPr>
              <a:grpSpLocks/>
            </p:cNvGrpSpPr>
            <p:nvPr/>
          </p:nvGrpSpPr>
          <p:grpSpPr bwMode="auto">
            <a:xfrm>
              <a:off x="6920" y="6940"/>
              <a:ext cx="2" cy="282"/>
              <a:chOff x="6920" y="6940"/>
              <a:chExt cx="2" cy="282"/>
            </a:xfrm>
          </p:grpSpPr>
          <p:sp>
            <p:nvSpPr>
              <p:cNvPr id="2049" name="Freeform 43"/>
              <p:cNvSpPr>
                <a:spLocks/>
              </p:cNvSpPr>
              <p:nvPr/>
            </p:nvSpPr>
            <p:spPr bwMode="auto">
              <a:xfrm>
                <a:off x="692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48" name="Freeform 41"/>
            <p:cNvSpPr>
              <a:spLocks/>
            </p:cNvSpPr>
            <p:nvPr/>
          </p:nvSpPr>
          <p:spPr bwMode="auto">
            <a:xfrm>
              <a:off x="6851" y="7202"/>
              <a:ext cx="138" cy="138"/>
            </a:xfrm>
            <a:custGeom>
              <a:avLst/>
              <a:gdLst>
                <a:gd name="T0" fmla="+- 0 6989 6851"/>
                <a:gd name="T1" fmla="*/ T0 w 138"/>
                <a:gd name="T2" fmla="+- 0 7202 7202"/>
                <a:gd name="T3" fmla="*/ 7202 h 138"/>
                <a:gd name="T4" fmla="+- 0 6851 6851"/>
                <a:gd name="T5" fmla="*/ T4 w 138"/>
                <a:gd name="T6" fmla="+- 0 7202 7202"/>
                <a:gd name="T7" fmla="*/ 7202 h 138"/>
                <a:gd name="T8" fmla="+- 0 6920 6851"/>
                <a:gd name="T9" fmla="*/ T8 w 138"/>
                <a:gd name="T10" fmla="+- 0 7340 7202"/>
                <a:gd name="T11" fmla="*/ 7340 h 138"/>
                <a:gd name="T12" fmla="+- 0 6989 685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32" name="Group 37"/>
            <p:cNvGrpSpPr>
              <a:grpSpLocks/>
            </p:cNvGrpSpPr>
            <p:nvPr/>
          </p:nvGrpSpPr>
          <p:grpSpPr bwMode="auto">
            <a:xfrm>
              <a:off x="5240" y="7420"/>
              <a:ext cx="3326" cy="878"/>
              <a:chOff x="5240" y="7420"/>
              <a:chExt cx="3326" cy="878"/>
            </a:xfrm>
          </p:grpSpPr>
          <p:sp>
            <p:nvSpPr>
              <p:cNvPr id="63" name="Freeform 38"/>
              <p:cNvSpPr>
                <a:spLocks/>
              </p:cNvSpPr>
              <p:nvPr/>
            </p:nvSpPr>
            <p:spPr bwMode="auto">
              <a:xfrm>
                <a:off x="5240" y="7420"/>
                <a:ext cx="3326" cy="878"/>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dirty="0">
                    <a:solidFill>
                      <a:schemeClr val="bg1"/>
                    </a:solidFill>
                  </a:rPr>
                  <a:t>Outcome</a:t>
                </a:r>
              </a:p>
            </p:txBody>
          </p:sp>
        </p:grpSp>
        <p:sp>
          <p:nvSpPr>
            <p:cNvPr id="61" name="Freeform 33"/>
            <p:cNvSpPr>
              <a:spLocks/>
            </p:cNvSpPr>
            <p:nvPr/>
          </p:nvSpPr>
          <p:spPr bwMode="auto">
            <a:xfrm>
              <a:off x="1220" y="4980"/>
              <a:ext cx="3326" cy="1786"/>
            </a:xfrm>
            <a:custGeom>
              <a:avLst/>
              <a:gdLst>
                <a:gd name="T0" fmla="+- 0 1220 1220"/>
                <a:gd name="T1" fmla="*/ T0 w 3326"/>
                <a:gd name="T2" fmla="+- 0 4980 4980"/>
                <a:gd name="T3" fmla="*/ 4980 h 1786"/>
                <a:gd name="T4" fmla="+- 0 4546 1220"/>
                <a:gd name="T5" fmla="*/ T4 w 3326"/>
                <a:gd name="T6" fmla="+- 0 4980 4980"/>
                <a:gd name="T7" fmla="*/ 4980 h 1786"/>
                <a:gd name="T8" fmla="+- 0 4546 1220"/>
                <a:gd name="T9" fmla="*/ T8 w 3326"/>
                <a:gd name="T10" fmla="+- 0 6766 4980"/>
                <a:gd name="T11" fmla="*/ 6766 h 1786"/>
                <a:gd name="T12" fmla="+- 0 1220 1220"/>
                <a:gd name="T13" fmla="*/ T12 w 3326"/>
                <a:gd name="T14" fmla="+- 0 6766 4980"/>
                <a:gd name="T15" fmla="*/ 6766 h 1786"/>
                <a:gd name="T16" fmla="+- 0 1220 12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sp>
          <p:nvSpPr>
            <p:cNvPr id="59" name="Freeform 28"/>
            <p:cNvSpPr>
              <a:spLocks/>
            </p:cNvSpPr>
            <p:nvPr/>
          </p:nvSpPr>
          <p:spPr bwMode="auto">
            <a:xfrm>
              <a:off x="1182" y="3460"/>
              <a:ext cx="3326" cy="878"/>
            </a:xfrm>
            <a:custGeom>
              <a:avLst/>
              <a:gdLst>
                <a:gd name="T0" fmla="+- 0 1220 1220"/>
                <a:gd name="T1" fmla="*/ T0 w 3326"/>
                <a:gd name="T2" fmla="+- 0 3460 3460"/>
                <a:gd name="T3" fmla="*/ 3460 h 878"/>
                <a:gd name="T4" fmla="+- 0 4546 1220"/>
                <a:gd name="T5" fmla="*/ T4 w 3326"/>
                <a:gd name="T6" fmla="+- 0 3460 3460"/>
                <a:gd name="T7" fmla="*/ 3460 h 878"/>
                <a:gd name="T8" fmla="+- 0 4546 1220"/>
                <a:gd name="T9" fmla="*/ T8 w 3326"/>
                <a:gd name="T10" fmla="+- 0 4338 3460"/>
                <a:gd name="T11" fmla="*/ 4338 h 878"/>
                <a:gd name="T12" fmla="+- 0 1220 1220"/>
                <a:gd name="T13" fmla="*/ T12 w 3326"/>
                <a:gd name="T14" fmla="+- 0 4338 3460"/>
                <a:gd name="T15" fmla="*/ 4338 h 878"/>
                <a:gd name="T16" fmla="+- 0 1220 12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sz="2000" dirty="0">
                <a:solidFill>
                  <a:schemeClr val="bg1"/>
                </a:solidFill>
              </a:endParaRPr>
            </a:p>
          </p:txBody>
        </p:sp>
        <p:grpSp>
          <p:nvGrpSpPr>
            <p:cNvPr id="38" name="Group 23"/>
            <p:cNvGrpSpPr>
              <a:grpSpLocks/>
            </p:cNvGrpSpPr>
            <p:nvPr/>
          </p:nvGrpSpPr>
          <p:grpSpPr bwMode="auto">
            <a:xfrm>
              <a:off x="2900" y="4520"/>
              <a:ext cx="2" cy="282"/>
              <a:chOff x="2900" y="4520"/>
              <a:chExt cx="2" cy="282"/>
            </a:xfrm>
          </p:grpSpPr>
          <p:sp>
            <p:nvSpPr>
              <p:cNvPr id="57" name="Freeform 24"/>
              <p:cNvSpPr>
                <a:spLocks/>
              </p:cNvSpPr>
              <p:nvPr/>
            </p:nvSpPr>
            <p:spPr bwMode="auto">
              <a:xfrm>
                <a:off x="290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39" name="Group 21"/>
            <p:cNvGrpSpPr>
              <a:grpSpLocks/>
            </p:cNvGrpSpPr>
            <p:nvPr/>
          </p:nvGrpSpPr>
          <p:grpSpPr bwMode="auto">
            <a:xfrm>
              <a:off x="2831" y="4782"/>
              <a:ext cx="138" cy="138"/>
              <a:chOff x="2831" y="4782"/>
              <a:chExt cx="138" cy="138"/>
            </a:xfrm>
          </p:grpSpPr>
          <p:sp>
            <p:nvSpPr>
              <p:cNvPr id="56" name="Freeform 22"/>
              <p:cNvSpPr>
                <a:spLocks/>
              </p:cNvSpPr>
              <p:nvPr/>
            </p:nvSpPr>
            <p:spPr bwMode="auto">
              <a:xfrm>
                <a:off x="2831" y="4782"/>
                <a:ext cx="138" cy="138"/>
              </a:xfrm>
              <a:custGeom>
                <a:avLst/>
                <a:gdLst>
                  <a:gd name="T0" fmla="+- 0 2969 2831"/>
                  <a:gd name="T1" fmla="*/ T0 w 138"/>
                  <a:gd name="T2" fmla="+- 0 4782 4782"/>
                  <a:gd name="T3" fmla="*/ 4782 h 138"/>
                  <a:gd name="T4" fmla="+- 0 2831 2831"/>
                  <a:gd name="T5" fmla="*/ T4 w 138"/>
                  <a:gd name="T6" fmla="+- 0 4782 4782"/>
                  <a:gd name="T7" fmla="*/ 4782 h 138"/>
                  <a:gd name="T8" fmla="+- 0 2900 2831"/>
                  <a:gd name="T9" fmla="*/ T8 w 138"/>
                  <a:gd name="T10" fmla="+- 0 4920 4782"/>
                  <a:gd name="T11" fmla="*/ 4920 h 138"/>
                  <a:gd name="T12" fmla="+- 0 2969 283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0" name="Group 19"/>
            <p:cNvGrpSpPr>
              <a:grpSpLocks/>
            </p:cNvGrpSpPr>
            <p:nvPr/>
          </p:nvGrpSpPr>
          <p:grpSpPr bwMode="auto">
            <a:xfrm>
              <a:off x="2900" y="6940"/>
              <a:ext cx="2" cy="282"/>
              <a:chOff x="2900" y="6940"/>
              <a:chExt cx="2" cy="282"/>
            </a:xfrm>
          </p:grpSpPr>
          <p:sp>
            <p:nvSpPr>
              <p:cNvPr id="55" name="Freeform 20"/>
              <p:cNvSpPr>
                <a:spLocks/>
              </p:cNvSpPr>
              <p:nvPr/>
            </p:nvSpPr>
            <p:spPr bwMode="auto">
              <a:xfrm>
                <a:off x="290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54" name="Freeform 18"/>
            <p:cNvSpPr>
              <a:spLocks/>
            </p:cNvSpPr>
            <p:nvPr/>
          </p:nvSpPr>
          <p:spPr bwMode="auto">
            <a:xfrm>
              <a:off x="2831" y="7202"/>
              <a:ext cx="138" cy="138"/>
            </a:xfrm>
            <a:custGeom>
              <a:avLst/>
              <a:gdLst>
                <a:gd name="T0" fmla="+- 0 2969 2831"/>
                <a:gd name="T1" fmla="*/ T0 w 138"/>
                <a:gd name="T2" fmla="+- 0 7202 7202"/>
                <a:gd name="T3" fmla="*/ 7202 h 138"/>
                <a:gd name="T4" fmla="+- 0 2831 2831"/>
                <a:gd name="T5" fmla="*/ T4 w 138"/>
                <a:gd name="T6" fmla="+- 0 7202 7202"/>
                <a:gd name="T7" fmla="*/ 7202 h 138"/>
                <a:gd name="T8" fmla="+- 0 2900 2831"/>
                <a:gd name="T9" fmla="*/ T8 w 138"/>
                <a:gd name="T10" fmla="+- 0 7340 7202"/>
                <a:gd name="T11" fmla="*/ 7340 h 138"/>
                <a:gd name="T12" fmla="+- 0 2969 28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15"/>
            <p:cNvSpPr>
              <a:spLocks/>
            </p:cNvSpPr>
            <p:nvPr/>
          </p:nvSpPr>
          <p:spPr bwMode="auto">
            <a:xfrm>
              <a:off x="1260" y="7420"/>
              <a:ext cx="3326" cy="878"/>
            </a:xfrm>
            <a:custGeom>
              <a:avLst/>
              <a:gdLst>
                <a:gd name="T0" fmla="+- 0 1260 1260"/>
                <a:gd name="T1" fmla="*/ T0 w 3326"/>
                <a:gd name="T2" fmla="+- 0 7420 7420"/>
                <a:gd name="T3" fmla="*/ 7420 h 878"/>
                <a:gd name="T4" fmla="+- 0 4586 1260"/>
                <a:gd name="T5" fmla="*/ T4 w 3326"/>
                <a:gd name="T6" fmla="+- 0 7420 7420"/>
                <a:gd name="T7" fmla="*/ 7420 h 878"/>
                <a:gd name="T8" fmla="+- 0 4586 1260"/>
                <a:gd name="T9" fmla="*/ T8 w 3326"/>
                <a:gd name="T10" fmla="+- 0 8298 7420"/>
                <a:gd name="T11" fmla="*/ 8298 h 878"/>
                <a:gd name="T12" fmla="+- 0 1260 1260"/>
                <a:gd name="T13" fmla="*/ T12 w 3326"/>
                <a:gd name="T14" fmla="+- 0 8298 7420"/>
                <a:gd name="T15" fmla="*/ 8298 h 878"/>
                <a:gd name="T16" fmla="+- 0 1260 126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Outcome</a:t>
              </a:r>
              <a:endParaRPr lang="en-US" dirty="0">
                <a:solidFill>
                  <a:schemeClr val="bg1"/>
                </a:solidFill>
              </a:endParaRPr>
            </a:p>
          </p:txBody>
        </p:sp>
        <p:grpSp>
          <p:nvGrpSpPr>
            <p:cNvPr id="44" name="Group 9"/>
            <p:cNvGrpSpPr>
              <a:grpSpLocks/>
            </p:cNvGrpSpPr>
            <p:nvPr/>
          </p:nvGrpSpPr>
          <p:grpSpPr bwMode="auto">
            <a:xfrm>
              <a:off x="4683" y="2379"/>
              <a:ext cx="4500" cy="720"/>
              <a:chOff x="4683" y="2379"/>
              <a:chExt cx="4500" cy="720"/>
            </a:xfrm>
          </p:grpSpPr>
          <p:sp>
            <p:nvSpPr>
              <p:cNvPr id="51" name="Freeform 10"/>
              <p:cNvSpPr>
                <a:spLocks/>
              </p:cNvSpPr>
              <p:nvPr/>
            </p:nvSpPr>
            <p:spPr bwMode="auto">
              <a:xfrm>
                <a:off x="4683" y="2379"/>
                <a:ext cx="4500" cy="720"/>
              </a:xfrm>
              <a:custGeom>
                <a:avLst/>
                <a:gdLst>
                  <a:gd name="T0" fmla="+- 0 4683 4683"/>
                  <a:gd name="T1" fmla="*/ T0 w 4500"/>
                  <a:gd name="T2" fmla="+- 0 2379 2379"/>
                  <a:gd name="T3" fmla="*/ 2379 h 720"/>
                  <a:gd name="T4" fmla="+- 0 9183 4683"/>
                  <a:gd name="T5" fmla="*/ T4 w 4500"/>
                  <a:gd name="T6" fmla="+- 0 2379 2379"/>
                  <a:gd name="T7" fmla="*/ 2379 h 720"/>
                  <a:gd name="T8" fmla="+- 0 9183 4683"/>
                  <a:gd name="T9" fmla="*/ T8 w 4500"/>
                  <a:gd name="T10" fmla="+- 0 3099 2379"/>
                  <a:gd name="T11" fmla="*/ 3099 h 720"/>
                  <a:gd name="T12" fmla="+- 0 4683 4683"/>
                  <a:gd name="T13" fmla="*/ T12 w 4500"/>
                  <a:gd name="T14" fmla="+- 0 3099 2379"/>
                  <a:gd name="T15" fmla="*/ 3099 h 720"/>
                  <a:gd name="T16" fmla="+- 0 4683 4683"/>
                  <a:gd name="T17" fmla="*/ T16 w 4500"/>
                  <a:gd name="T18" fmla="+- 0 2379 2379"/>
                  <a:gd name="T19" fmla="*/ 2379 h 720"/>
                </a:gdLst>
                <a:ahLst/>
                <a:cxnLst>
                  <a:cxn ang="0">
                    <a:pos x="T1" y="T3"/>
                  </a:cxn>
                  <a:cxn ang="0">
                    <a:pos x="T5" y="T7"/>
                  </a:cxn>
                  <a:cxn ang="0">
                    <a:pos x="T9" y="T11"/>
                  </a:cxn>
                  <a:cxn ang="0">
                    <a:pos x="T13" y="T15"/>
                  </a:cxn>
                  <a:cxn ang="0">
                    <a:pos x="T17" y="T19"/>
                  </a:cxn>
                </a:cxnLst>
                <a:rect l="0" t="0" r="r" b="b"/>
                <a:pathLst>
                  <a:path w="4500" h="720">
                    <a:moveTo>
                      <a:pt x="0" y="0"/>
                    </a:moveTo>
                    <a:lnTo>
                      <a:pt x="4500" y="0"/>
                    </a:lnTo>
                    <a:lnTo>
                      <a:pt x="4500" y="720"/>
                    </a:lnTo>
                    <a:lnTo>
                      <a:pt x="0" y="720"/>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b="1" i="1" dirty="0">
                    <a:solidFill>
                      <a:schemeClr val="bg1"/>
                    </a:solidFill>
                  </a:rPr>
                  <a:t>Goal</a:t>
                </a:r>
                <a:endParaRPr lang="en-US" sz="2000" b="1" i="1" dirty="0">
                  <a:solidFill>
                    <a:schemeClr val="bg1"/>
                  </a:solidFill>
                </a:endParaRPr>
              </a:p>
            </p:txBody>
          </p:sp>
        </p:grpSp>
        <p:grpSp>
          <p:nvGrpSpPr>
            <p:cNvPr id="46" name="Group 4"/>
            <p:cNvGrpSpPr>
              <a:grpSpLocks/>
            </p:cNvGrpSpPr>
            <p:nvPr/>
          </p:nvGrpSpPr>
          <p:grpSpPr bwMode="auto">
            <a:xfrm>
              <a:off x="3819" y="8665"/>
              <a:ext cx="7249" cy="1182"/>
              <a:chOff x="3819" y="8665"/>
              <a:chExt cx="7249" cy="1182"/>
            </a:xfrm>
          </p:grpSpPr>
          <p:sp>
            <p:nvSpPr>
              <p:cNvPr id="49" name="Freeform 5"/>
              <p:cNvSpPr>
                <a:spLocks/>
              </p:cNvSpPr>
              <p:nvPr/>
            </p:nvSpPr>
            <p:spPr bwMode="auto">
              <a:xfrm>
                <a:off x="3819" y="8665"/>
                <a:ext cx="7249" cy="1182"/>
              </a:xfrm>
              <a:custGeom>
                <a:avLst/>
                <a:gdLst>
                  <a:gd name="T0" fmla="+- 0 4683 4683"/>
                  <a:gd name="T1" fmla="*/ T0 w 4507"/>
                  <a:gd name="T2" fmla="+- 0 8640 8640"/>
                  <a:gd name="T3" fmla="*/ 8640 h 720"/>
                  <a:gd name="T4" fmla="+- 0 9190 4683"/>
                  <a:gd name="T5" fmla="*/ T4 w 4507"/>
                  <a:gd name="T6" fmla="+- 0 8640 8640"/>
                  <a:gd name="T7" fmla="*/ 8640 h 720"/>
                  <a:gd name="T8" fmla="+- 0 9190 4683"/>
                  <a:gd name="T9" fmla="*/ T8 w 4507"/>
                  <a:gd name="T10" fmla="+- 0 9360 8640"/>
                  <a:gd name="T11" fmla="*/ 9360 h 720"/>
                  <a:gd name="T12" fmla="+- 0 4683 4683"/>
                  <a:gd name="T13" fmla="*/ T12 w 4507"/>
                  <a:gd name="T14" fmla="+- 0 9360 8640"/>
                  <a:gd name="T15" fmla="*/ 9360 h 720"/>
                  <a:gd name="T16" fmla="+- 0 4683 4683"/>
                  <a:gd name="T17" fmla="*/ T16 w 4507"/>
                  <a:gd name="T18" fmla="+- 0 8640 8640"/>
                  <a:gd name="T19" fmla="*/ 8640 h 720"/>
                </a:gdLst>
                <a:ahLst/>
                <a:cxnLst>
                  <a:cxn ang="0">
                    <a:pos x="T1" y="T3"/>
                  </a:cxn>
                  <a:cxn ang="0">
                    <a:pos x="T5" y="T7"/>
                  </a:cxn>
                  <a:cxn ang="0">
                    <a:pos x="T9" y="T11"/>
                  </a:cxn>
                  <a:cxn ang="0">
                    <a:pos x="T13" y="T15"/>
                  </a:cxn>
                  <a:cxn ang="0">
                    <a:pos x="T17" y="T19"/>
                  </a:cxn>
                </a:cxnLst>
                <a:rect l="0" t="0" r="r" b="b"/>
                <a:pathLst>
                  <a:path w="4507" h="720">
                    <a:moveTo>
                      <a:pt x="0" y="0"/>
                    </a:moveTo>
                    <a:lnTo>
                      <a:pt x="4507" y="0"/>
                    </a:lnTo>
                    <a:lnTo>
                      <a:pt x="4507" y="720"/>
                    </a:lnTo>
                    <a:lnTo>
                      <a:pt x="0" y="720"/>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     Evaluation and Evaluators</a:t>
                </a:r>
              </a:p>
            </p:txBody>
          </p:sp>
        </p:grpSp>
      </p:grpSp>
      <p:sp>
        <p:nvSpPr>
          <p:cNvPr id="2077" name="Rectangle 98"/>
          <p:cNvSpPr>
            <a:spLocks noChangeArrowheads="1"/>
          </p:cNvSpPr>
          <p:nvPr/>
        </p:nvSpPr>
        <p:spPr bwMode="auto">
          <a:xfrm>
            <a:off x="4027011" y="292686"/>
            <a:ext cx="108997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1" u="none" strike="noStrike" cap="none" normalizeH="0" baseline="0">
                <a:ln>
                  <a:noFill/>
                </a:ln>
                <a:solidFill>
                  <a:schemeClr val="bg1"/>
                </a:solidFill>
                <a:effectLst/>
                <a:latin typeface="Calibri" panose="020F0502020204030204" pitchFamily="34" charset="0"/>
                <a:ea typeface="Verdana" panose="020B0604030504040204" pitchFamily="34" charset="0"/>
                <a:cs typeface="Verdana" panose="020B0604030504040204" pitchFamily="34" charset="0"/>
              </a:rPr>
              <a:t>Evaluation</a:t>
            </a:r>
            <a:endParaRPr kumimoji="0" lang="en-US" altLang="en-US" sz="1800" b="0" i="0" u="none" strike="noStrike" cap="none" normalizeH="0" baseline="0">
              <a:ln>
                <a:noFill/>
              </a:ln>
              <a:solidFill>
                <a:schemeClr val="bg1"/>
              </a:solidFill>
              <a:effectLst/>
              <a:latin typeface="Arial" panose="020B0604020202020204" pitchFamily="34" charset="0"/>
            </a:endParaRPr>
          </a:p>
        </p:txBody>
      </p:sp>
      <p:sp>
        <p:nvSpPr>
          <p:cNvPr id="64" name="Rectangle 63"/>
          <p:cNvSpPr/>
          <p:nvPr/>
        </p:nvSpPr>
        <p:spPr>
          <a:xfrm>
            <a:off x="4192538" y="1334431"/>
            <a:ext cx="3026335" cy="584775"/>
          </a:xfrm>
          <a:prstGeom prst="rect">
            <a:avLst/>
          </a:prstGeom>
          <a:solidFill>
            <a:schemeClr val="bg1"/>
          </a:solidFill>
          <a:ln>
            <a:solidFill>
              <a:schemeClr val="tx1"/>
            </a:solidFill>
          </a:ln>
        </p:spPr>
        <p:txBody>
          <a:bodyPr wrap="square">
            <a:spAutoFit/>
          </a:bodyPr>
          <a:lstStyle/>
          <a:p>
            <a:r>
              <a:rPr lang="en-US" sz="1600" dirty="0"/>
              <a:t>Broad statement about what you hope to accomplish</a:t>
            </a:r>
          </a:p>
        </p:txBody>
      </p:sp>
      <p:sp>
        <p:nvSpPr>
          <p:cNvPr id="110" name="Rectangle 109"/>
          <p:cNvSpPr/>
          <p:nvPr/>
        </p:nvSpPr>
        <p:spPr>
          <a:xfrm>
            <a:off x="6389187" y="2170310"/>
            <a:ext cx="2317466" cy="830997"/>
          </a:xfrm>
          <a:prstGeom prst="rect">
            <a:avLst/>
          </a:prstGeom>
          <a:solidFill>
            <a:schemeClr val="bg1"/>
          </a:solidFill>
          <a:ln>
            <a:solidFill>
              <a:schemeClr val="tx1"/>
            </a:solidFill>
          </a:ln>
        </p:spPr>
        <p:txBody>
          <a:bodyPr wrap="square">
            <a:spAutoFit/>
          </a:bodyPr>
          <a:lstStyle/>
          <a:p>
            <a:r>
              <a:rPr lang="en-US" sz="1600" dirty="0"/>
              <a:t>Measurable result directly traceable to one or more goals</a:t>
            </a:r>
          </a:p>
        </p:txBody>
      </p:sp>
      <p:sp>
        <p:nvSpPr>
          <p:cNvPr id="111" name="Rectangle 110"/>
          <p:cNvSpPr/>
          <p:nvPr/>
        </p:nvSpPr>
        <p:spPr>
          <a:xfrm>
            <a:off x="6365373" y="3254231"/>
            <a:ext cx="2317466" cy="584775"/>
          </a:xfrm>
          <a:prstGeom prst="rect">
            <a:avLst/>
          </a:prstGeom>
          <a:solidFill>
            <a:schemeClr val="bg1"/>
          </a:solidFill>
          <a:ln>
            <a:solidFill>
              <a:schemeClr val="tx1"/>
            </a:solidFill>
          </a:ln>
        </p:spPr>
        <p:txBody>
          <a:bodyPr wrap="square">
            <a:spAutoFit/>
          </a:bodyPr>
          <a:lstStyle/>
          <a:p>
            <a:r>
              <a:rPr lang="en-US" sz="1600" dirty="0"/>
              <a:t>What you will do to meet the objectives</a:t>
            </a:r>
          </a:p>
        </p:txBody>
      </p:sp>
      <p:sp>
        <p:nvSpPr>
          <p:cNvPr id="112" name="Rectangle 111"/>
          <p:cNvSpPr/>
          <p:nvPr/>
        </p:nvSpPr>
        <p:spPr>
          <a:xfrm>
            <a:off x="6364115" y="4425557"/>
            <a:ext cx="2424226" cy="338554"/>
          </a:xfrm>
          <a:prstGeom prst="rect">
            <a:avLst/>
          </a:prstGeom>
          <a:solidFill>
            <a:schemeClr val="bg1"/>
          </a:solidFill>
          <a:ln>
            <a:solidFill>
              <a:schemeClr val="tx1"/>
            </a:solidFill>
          </a:ln>
        </p:spPr>
        <p:txBody>
          <a:bodyPr wrap="square">
            <a:spAutoFit/>
          </a:bodyPr>
          <a:lstStyle/>
          <a:p>
            <a:r>
              <a:rPr lang="en-US" sz="1600" dirty="0"/>
              <a:t>What result do you expect</a:t>
            </a:r>
          </a:p>
        </p:txBody>
      </p:sp>
    </p:spTree>
    <p:extLst>
      <p:ext uri="{BB962C8B-B14F-4D97-AF65-F5344CB8AC3E}">
        <p14:creationId xmlns:p14="http://schemas.microsoft.com/office/powerpoint/2010/main" val="672926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p:cNvCxnSpPr/>
          <p:nvPr/>
        </p:nvCxnSpPr>
        <p:spPr>
          <a:xfrm flipV="1">
            <a:off x="7163767" y="5065507"/>
            <a:ext cx="0" cy="364671"/>
          </a:xfrm>
          <a:prstGeom prst="line">
            <a:avLst/>
          </a:prstGeom>
          <a:ln w="38100">
            <a:solidFill>
              <a:srgbClr val="9A1A0F"/>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964235" y="2252210"/>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849935" y="4275022"/>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4543254" y="2139411"/>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4473819" y="4024383"/>
            <a:ext cx="0" cy="377642"/>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132106" y="4402025"/>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7153518" y="2110184"/>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119592"/>
            <a:ext cx="7886700" cy="703604"/>
          </a:xfrm>
        </p:spPr>
        <p:txBody>
          <a:bodyPr>
            <a:normAutofit/>
          </a:bodyPr>
          <a:lstStyle/>
          <a:p>
            <a:r>
              <a:rPr lang="en-US" sz="4000" dirty="0"/>
              <a:t>Methods Example</a:t>
            </a:r>
            <a:r>
              <a:rPr lang="en-US" sz="2800" baseline="40000" dirty="0"/>
              <a:t>1</a:t>
            </a:r>
          </a:p>
        </p:txBody>
      </p:sp>
      <p:grpSp>
        <p:nvGrpSpPr>
          <p:cNvPr id="44" name="Group 43"/>
          <p:cNvGrpSpPr/>
          <p:nvPr/>
        </p:nvGrpSpPr>
        <p:grpSpPr>
          <a:xfrm>
            <a:off x="920112" y="951103"/>
            <a:ext cx="7303775" cy="5054288"/>
            <a:chOff x="640079" y="1995087"/>
            <a:chExt cx="7297433" cy="5076756"/>
          </a:xfrm>
        </p:grpSpPr>
        <p:grpSp>
          <p:nvGrpSpPr>
            <p:cNvPr id="4" name="Group 2"/>
            <p:cNvGrpSpPr>
              <a:grpSpLocks/>
            </p:cNvGrpSpPr>
            <p:nvPr/>
          </p:nvGrpSpPr>
          <p:grpSpPr bwMode="auto">
            <a:xfrm>
              <a:off x="640079" y="1995087"/>
              <a:ext cx="7297433" cy="5076756"/>
              <a:chOff x="1213" y="2105"/>
              <a:chExt cx="11493" cy="7996"/>
            </a:xfrm>
          </p:grpSpPr>
          <p:grpSp>
            <p:nvGrpSpPr>
              <p:cNvPr id="5" name="Group 3"/>
              <p:cNvGrpSpPr>
                <a:grpSpLocks/>
              </p:cNvGrpSpPr>
              <p:nvPr/>
            </p:nvGrpSpPr>
            <p:grpSpPr bwMode="auto">
              <a:xfrm>
                <a:off x="2856" y="8298"/>
                <a:ext cx="2" cy="197"/>
                <a:chOff x="2856" y="8298"/>
                <a:chExt cx="2" cy="197"/>
              </a:xfrm>
            </p:grpSpPr>
            <p:sp>
              <p:nvSpPr>
                <p:cNvPr id="2073" name="Freeform 4"/>
                <p:cNvSpPr>
                  <a:spLocks/>
                </p:cNvSpPr>
                <p:nvPr/>
              </p:nvSpPr>
              <p:spPr bwMode="auto">
                <a:xfrm>
                  <a:off x="2856" y="8298"/>
                  <a:ext cx="2" cy="197"/>
                </a:xfrm>
                <a:custGeom>
                  <a:avLst/>
                  <a:gdLst>
                    <a:gd name="T0" fmla="+- 0 8298 8298"/>
                    <a:gd name="T1" fmla="*/ 8298 h 197"/>
                    <a:gd name="T2" fmla="+- 0 8495 8298"/>
                    <a:gd name="T3" fmla="*/ 8495 h 197"/>
                  </a:gdLst>
                  <a:ahLst/>
                  <a:cxnLst>
                    <a:cxn ang="0">
                      <a:pos x="0" y="T1"/>
                    </a:cxn>
                    <a:cxn ang="0">
                      <a:pos x="0" y="T3"/>
                    </a:cxn>
                  </a:cxnLst>
                  <a:rect l="0" t="0" r="r" b="b"/>
                  <a:pathLst>
                    <a:path h="197">
                      <a:moveTo>
                        <a:pt x="0" y="0"/>
                      </a:moveTo>
                      <a:lnTo>
                        <a:pt x="0" y="19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11"/>
              <p:cNvGrpSpPr>
                <a:grpSpLocks/>
              </p:cNvGrpSpPr>
              <p:nvPr/>
            </p:nvGrpSpPr>
            <p:grpSpPr bwMode="auto">
              <a:xfrm>
                <a:off x="2876" y="3278"/>
                <a:ext cx="2" cy="183"/>
                <a:chOff x="2876" y="3278"/>
                <a:chExt cx="2" cy="183"/>
              </a:xfrm>
            </p:grpSpPr>
            <p:sp>
              <p:nvSpPr>
                <p:cNvPr id="2069" name="Freeform 12"/>
                <p:cNvSpPr>
                  <a:spLocks/>
                </p:cNvSpPr>
                <p:nvPr/>
              </p:nvSpPr>
              <p:spPr bwMode="auto">
                <a:xfrm>
                  <a:off x="2876" y="3278"/>
                  <a:ext cx="2" cy="183"/>
                </a:xfrm>
                <a:custGeom>
                  <a:avLst/>
                  <a:gdLst>
                    <a:gd name="T0" fmla="+- 0 3460 3278"/>
                    <a:gd name="T1" fmla="*/ 3460 h 183"/>
                    <a:gd name="T2" fmla="+- 0 3278 3278"/>
                    <a:gd name="T3" fmla="*/ 3278 h 183"/>
                  </a:gdLst>
                  <a:ahLst/>
                  <a:cxnLst>
                    <a:cxn ang="0">
                      <a:pos x="0" y="T1"/>
                    </a:cxn>
                    <a:cxn ang="0">
                      <a:pos x="0" y="T3"/>
                    </a:cxn>
                  </a:cxnLst>
                  <a:rect l="0" t="0" r="r" b="b"/>
                  <a:pathLst>
                    <a:path h="183">
                      <a:moveTo>
                        <a:pt x="0" y="18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13"/>
              <p:cNvGrpSpPr>
                <a:grpSpLocks/>
              </p:cNvGrpSpPr>
              <p:nvPr/>
            </p:nvGrpSpPr>
            <p:grpSpPr bwMode="auto">
              <a:xfrm>
                <a:off x="6893" y="3069"/>
                <a:ext cx="72" cy="392"/>
                <a:chOff x="6893" y="3069"/>
                <a:chExt cx="72" cy="392"/>
              </a:xfrm>
            </p:grpSpPr>
            <p:sp>
              <p:nvSpPr>
                <p:cNvPr id="2068" name="Freeform 14"/>
                <p:cNvSpPr>
                  <a:spLocks/>
                </p:cNvSpPr>
                <p:nvPr/>
              </p:nvSpPr>
              <p:spPr bwMode="auto">
                <a:xfrm flipH="1">
                  <a:off x="6893" y="3069"/>
                  <a:ext cx="72" cy="392"/>
                </a:xfrm>
                <a:custGeom>
                  <a:avLst/>
                  <a:gdLst>
                    <a:gd name="T0" fmla="+- 0 3460 3258"/>
                    <a:gd name="T1" fmla="*/ 3460 h 203"/>
                    <a:gd name="T2" fmla="+- 0 3258 3258"/>
                    <a:gd name="T3" fmla="*/ 3258 h 203"/>
                  </a:gdLst>
                  <a:ahLst/>
                  <a:cxnLst>
                    <a:cxn ang="0">
                      <a:pos x="0" y="T1"/>
                    </a:cxn>
                    <a:cxn ang="0">
                      <a:pos x="0" y="T3"/>
                    </a:cxn>
                  </a:cxnLst>
                  <a:rect l="0" t="0" r="r" b="b"/>
                  <a:pathLst>
                    <a:path h="203">
                      <a:moveTo>
                        <a:pt x="0" y="20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1" name="Group 15"/>
              <p:cNvGrpSpPr>
                <a:grpSpLocks/>
              </p:cNvGrpSpPr>
              <p:nvPr/>
            </p:nvGrpSpPr>
            <p:grpSpPr bwMode="auto">
              <a:xfrm>
                <a:off x="2676" y="3260"/>
                <a:ext cx="8379" cy="5931"/>
                <a:chOff x="2676" y="3260"/>
                <a:chExt cx="8379" cy="5931"/>
              </a:xfrm>
            </p:grpSpPr>
            <p:sp>
              <p:nvSpPr>
                <p:cNvPr id="2066" name="Freeform 16"/>
                <p:cNvSpPr>
                  <a:spLocks/>
                </p:cNvSpPr>
                <p:nvPr/>
              </p:nvSpPr>
              <p:spPr bwMode="auto">
                <a:xfrm>
                  <a:off x="2860" y="3260"/>
                  <a:ext cx="8140" cy="3"/>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6"/>
                <p:cNvSpPr>
                  <a:spLocks/>
                </p:cNvSpPr>
                <p:nvPr/>
              </p:nvSpPr>
              <p:spPr bwMode="auto">
                <a:xfrm>
                  <a:off x="2676" y="9119"/>
                  <a:ext cx="8379" cy="72"/>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8575">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065" name="Freeform 18"/>
              <p:cNvSpPr>
                <a:spLocks/>
              </p:cNvSpPr>
              <p:nvPr/>
            </p:nvSpPr>
            <p:spPr bwMode="auto">
              <a:xfrm>
                <a:off x="10996" y="3238"/>
                <a:ext cx="2" cy="223"/>
              </a:xfrm>
              <a:custGeom>
                <a:avLst/>
                <a:gdLst>
                  <a:gd name="T0" fmla="+- 0 3460 3238"/>
                  <a:gd name="T1" fmla="*/ 3460 h 223"/>
                  <a:gd name="T2" fmla="+- 0 3238 3238"/>
                  <a:gd name="T3" fmla="*/ 3238 h 223"/>
                </a:gdLst>
                <a:ahLst/>
                <a:cxnLst>
                  <a:cxn ang="0">
                    <a:pos x="0" y="T1"/>
                  </a:cxn>
                  <a:cxn ang="0">
                    <a:pos x="0" y="T3"/>
                  </a:cxn>
                </a:cxnLst>
                <a:rect l="0" t="0" r="r" b="b"/>
                <a:pathLst>
                  <a:path h="223">
                    <a:moveTo>
                      <a:pt x="0" y="22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3" name="Group 20"/>
              <p:cNvGrpSpPr>
                <a:grpSpLocks/>
              </p:cNvGrpSpPr>
              <p:nvPr/>
            </p:nvGrpSpPr>
            <p:grpSpPr bwMode="auto">
              <a:xfrm>
                <a:off x="9320" y="3460"/>
                <a:ext cx="3326" cy="681"/>
                <a:chOff x="9320" y="3460"/>
                <a:chExt cx="3326" cy="681"/>
              </a:xfrm>
            </p:grpSpPr>
            <p:sp>
              <p:nvSpPr>
                <p:cNvPr id="2064" name="Freeform 21"/>
                <p:cNvSpPr>
                  <a:spLocks/>
                </p:cNvSpPr>
                <p:nvPr/>
              </p:nvSpPr>
              <p:spPr bwMode="auto">
                <a:xfrm>
                  <a:off x="9320" y="3460"/>
                  <a:ext cx="3326" cy="681"/>
                </a:xfrm>
                <a:custGeom>
                  <a:avLst/>
                  <a:gdLst>
                    <a:gd name="T0" fmla="+- 0 9320 9320"/>
                    <a:gd name="T1" fmla="*/ T0 w 3326"/>
                    <a:gd name="T2" fmla="+- 0 3460 3460"/>
                    <a:gd name="T3" fmla="*/ 3460 h 878"/>
                    <a:gd name="T4" fmla="+- 0 12646 9320"/>
                    <a:gd name="T5" fmla="*/ T4 w 3326"/>
                    <a:gd name="T6" fmla="+- 0 3460 3460"/>
                    <a:gd name="T7" fmla="*/ 3460 h 878"/>
                    <a:gd name="T8" fmla="+- 0 12646 9320"/>
                    <a:gd name="T9" fmla="*/ T8 w 3326"/>
                    <a:gd name="T10" fmla="+- 0 4338 3460"/>
                    <a:gd name="T11" fmla="*/ 4338 h 878"/>
                    <a:gd name="T12" fmla="+- 0 9320 9320"/>
                    <a:gd name="T13" fmla="*/ T12 w 3326"/>
                    <a:gd name="T14" fmla="+- 0 4338 3460"/>
                    <a:gd name="T15" fmla="*/ 4338 h 878"/>
                    <a:gd name="T16" fmla="+- 0 9320 93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Three Course Dinner</a:t>
                  </a:r>
                </a:p>
              </p:txBody>
            </p:sp>
          </p:grpSp>
          <p:grpSp>
            <p:nvGrpSpPr>
              <p:cNvPr id="19" name="Group 33"/>
              <p:cNvGrpSpPr>
                <a:grpSpLocks/>
              </p:cNvGrpSpPr>
              <p:nvPr/>
            </p:nvGrpSpPr>
            <p:grpSpPr bwMode="auto">
              <a:xfrm>
                <a:off x="11000" y="7075"/>
                <a:ext cx="2" cy="282"/>
                <a:chOff x="11000" y="7075"/>
                <a:chExt cx="2" cy="282"/>
              </a:xfrm>
            </p:grpSpPr>
            <p:sp>
              <p:nvSpPr>
                <p:cNvPr id="2058" name="Freeform 34"/>
                <p:cNvSpPr>
                  <a:spLocks/>
                </p:cNvSpPr>
                <p:nvPr/>
              </p:nvSpPr>
              <p:spPr bwMode="auto">
                <a:xfrm>
                  <a:off x="11000" y="7075"/>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057" name="Freeform 36"/>
              <p:cNvSpPr>
                <a:spLocks/>
              </p:cNvSpPr>
              <p:nvPr/>
            </p:nvSpPr>
            <p:spPr bwMode="auto">
              <a:xfrm>
                <a:off x="10931" y="7352"/>
                <a:ext cx="138" cy="138"/>
              </a:xfrm>
              <a:custGeom>
                <a:avLst/>
                <a:gdLst>
                  <a:gd name="T0" fmla="+- 0 11069 10931"/>
                  <a:gd name="T1" fmla="*/ T0 w 138"/>
                  <a:gd name="T2" fmla="+- 0 7202 7202"/>
                  <a:gd name="T3" fmla="*/ 7202 h 138"/>
                  <a:gd name="T4" fmla="+- 0 10931 10931"/>
                  <a:gd name="T5" fmla="*/ T4 w 138"/>
                  <a:gd name="T6" fmla="+- 0 7202 7202"/>
                  <a:gd name="T7" fmla="*/ 7202 h 138"/>
                  <a:gd name="T8" fmla="+- 0 11000 10931"/>
                  <a:gd name="T9" fmla="*/ T8 w 138"/>
                  <a:gd name="T10" fmla="+- 0 7340 7202"/>
                  <a:gd name="T11" fmla="*/ 7340 h 138"/>
                  <a:gd name="T12" fmla="+- 0 11069 109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1" name="Group 38"/>
              <p:cNvGrpSpPr>
                <a:grpSpLocks/>
              </p:cNvGrpSpPr>
              <p:nvPr/>
            </p:nvGrpSpPr>
            <p:grpSpPr bwMode="auto">
              <a:xfrm>
                <a:off x="9380" y="8083"/>
                <a:ext cx="3326" cy="593"/>
                <a:chOff x="9380" y="8083"/>
                <a:chExt cx="3326" cy="593"/>
              </a:xfrm>
            </p:grpSpPr>
            <p:sp>
              <p:nvSpPr>
                <p:cNvPr id="2056" name="Freeform 39"/>
                <p:cNvSpPr>
                  <a:spLocks/>
                </p:cNvSpPr>
                <p:nvPr/>
              </p:nvSpPr>
              <p:spPr bwMode="auto">
                <a:xfrm>
                  <a:off x="9380" y="8083"/>
                  <a:ext cx="3326" cy="593"/>
                </a:xfrm>
                <a:custGeom>
                  <a:avLst/>
                  <a:gdLst>
                    <a:gd name="T0" fmla="+- 0 9380 9380"/>
                    <a:gd name="T1" fmla="*/ T0 w 3326"/>
                    <a:gd name="T2" fmla="+- 0 7420 7420"/>
                    <a:gd name="T3" fmla="*/ 7420 h 878"/>
                    <a:gd name="T4" fmla="+- 0 12706 9380"/>
                    <a:gd name="T5" fmla="*/ T4 w 3326"/>
                    <a:gd name="T6" fmla="+- 0 7420 7420"/>
                    <a:gd name="T7" fmla="*/ 7420 h 878"/>
                    <a:gd name="T8" fmla="+- 0 12706 9380"/>
                    <a:gd name="T9" fmla="*/ T8 w 3326"/>
                    <a:gd name="T10" fmla="+- 0 8298 7420"/>
                    <a:gd name="T11" fmla="*/ 8298 h 878"/>
                    <a:gd name="T12" fmla="+- 0 9380 9380"/>
                    <a:gd name="T13" fmla="*/ T12 w 3326"/>
                    <a:gd name="T14" fmla="+- 0 8298 7420"/>
                    <a:gd name="T15" fmla="*/ 8298 h 878"/>
                    <a:gd name="T16" fmla="+- 0 9380 938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47"/>
              <p:cNvGrpSpPr>
                <a:grpSpLocks/>
              </p:cNvGrpSpPr>
              <p:nvPr/>
            </p:nvGrpSpPr>
            <p:grpSpPr bwMode="auto">
              <a:xfrm>
                <a:off x="5309" y="4440"/>
                <a:ext cx="7285" cy="3217"/>
                <a:chOff x="5309" y="4440"/>
                <a:chExt cx="7285" cy="3217"/>
              </a:xfrm>
            </p:grpSpPr>
            <p:sp>
              <p:nvSpPr>
                <p:cNvPr id="2052" name="Freeform 48"/>
                <p:cNvSpPr>
                  <a:spLocks/>
                </p:cNvSpPr>
                <p:nvPr/>
              </p:nvSpPr>
              <p:spPr bwMode="auto">
                <a:xfrm>
                  <a:off x="5309" y="4664"/>
                  <a:ext cx="3326" cy="2303"/>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u="sng" dirty="0"/>
                    <a:t>Task 2. Clean House</a:t>
                  </a:r>
                  <a:br>
                    <a:rPr lang="en-US" u="sng" dirty="0"/>
                  </a:br>
                  <a:r>
                    <a:rPr lang="en-US" dirty="0"/>
                    <a:t>2a. Dust </a:t>
                  </a:r>
                </a:p>
                <a:p>
                  <a:r>
                    <a:rPr lang="en-US" dirty="0"/>
                    <a:t>2b. Vacuum</a:t>
                  </a:r>
                </a:p>
                <a:p>
                  <a:r>
                    <a:rPr lang="en-US" dirty="0"/>
                    <a:t>2c. Polish Floors</a:t>
                  </a:r>
                </a:p>
                <a:p>
                  <a:r>
                    <a:rPr lang="en-US" dirty="0"/>
                    <a:t>2d. Clean Toilets</a:t>
                  </a:r>
                </a:p>
              </p:txBody>
            </p:sp>
            <p:sp>
              <p:nvSpPr>
                <p:cNvPr id="106" name="Freeform 48"/>
                <p:cNvSpPr>
                  <a:spLocks/>
                </p:cNvSpPr>
                <p:nvPr/>
              </p:nvSpPr>
              <p:spPr bwMode="auto">
                <a:xfrm>
                  <a:off x="9183" y="4440"/>
                  <a:ext cx="3411" cy="3217"/>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u="sng" dirty="0"/>
                    <a:t>Task 3. Provide Meal </a:t>
                  </a:r>
                  <a:r>
                    <a:rPr lang="en-US" dirty="0"/>
                    <a:t>3a. Create menu </a:t>
                  </a:r>
                </a:p>
                <a:p>
                  <a:r>
                    <a:rPr lang="en-US" dirty="0"/>
                    <a:t>3b. Review recipes</a:t>
                  </a:r>
                </a:p>
                <a:p>
                  <a:r>
                    <a:rPr lang="en-US" dirty="0"/>
                    <a:t>3c. Buy food</a:t>
                  </a:r>
                </a:p>
                <a:p>
                  <a:r>
                    <a:rPr lang="en-US" dirty="0"/>
                    <a:t>3d. Cook food</a:t>
                  </a:r>
                </a:p>
                <a:p>
                  <a:r>
                    <a:rPr lang="en-US" dirty="0"/>
                    <a:t>3e. Serve meal</a:t>
                  </a:r>
                </a:p>
                <a:p>
                  <a:r>
                    <a:rPr lang="en-US" dirty="0"/>
                    <a:t>3f. Clean up</a:t>
                  </a:r>
                </a:p>
              </p:txBody>
            </p:sp>
          </p:grpSp>
          <p:grpSp>
            <p:nvGrpSpPr>
              <p:cNvPr id="27" name="Group 52"/>
              <p:cNvGrpSpPr>
                <a:grpSpLocks/>
              </p:cNvGrpSpPr>
              <p:nvPr/>
            </p:nvGrpSpPr>
            <p:grpSpPr bwMode="auto">
              <a:xfrm>
                <a:off x="5260" y="3460"/>
                <a:ext cx="3326" cy="618"/>
                <a:chOff x="5260" y="3460"/>
                <a:chExt cx="3326" cy="618"/>
              </a:xfrm>
            </p:grpSpPr>
            <p:sp>
              <p:nvSpPr>
                <p:cNvPr id="2050" name="Freeform 53"/>
                <p:cNvSpPr>
                  <a:spLocks/>
                </p:cNvSpPr>
                <p:nvPr/>
              </p:nvSpPr>
              <p:spPr bwMode="auto">
                <a:xfrm>
                  <a:off x="5260" y="3460"/>
                  <a:ext cx="3326" cy="618"/>
                </a:xfrm>
                <a:custGeom>
                  <a:avLst/>
                  <a:gdLst>
                    <a:gd name="T0" fmla="+- 0 5260 5260"/>
                    <a:gd name="T1" fmla="*/ T0 w 3326"/>
                    <a:gd name="T2" fmla="+- 0 3460 3460"/>
                    <a:gd name="T3" fmla="*/ 3460 h 878"/>
                    <a:gd name="T4" fmla="+- 0 8586 5260"/>
                    <a:gd name="T5" fmla="*/ T4 w 3326"/>
                    <a:gd name="T6" fmla="+- 0 3460 3460"/>
                    <a:gd name="T7" fmla="*/ 3460 h 878"/>
                    <a:gd name="T8" fmla="+- 0 8586 5260"/>
                    <a:gd name="T9" fmla="*/ T8 w 3326"/>
                    <a:gd name="T10" fmla="+- 0 4338 3460"/>
                    <a:gd name="T11" fmla="*/ 4338 h 878"/>
                    <a:gd name="T12" fmla="+- 0 5260 5260"/>
                    <a:gd name="T13" fmla="*/ T12 w 3326"/>
                    <a:gd name="T14" fmla="+- 0 4338 3460"/>
                    <a:gd name="T15" fmla="*/ 4338 h 878"/>
                    <a:gd name="T16" fmla="+- 0 5260 526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dirty="0"/>
                    <a:t>Dirt-free House</a:t>
                  </a:r>
                </a:p>
              </p:txBody>
            </p:sp>
          </p:grpSp>
          <p:grpSp>
            <p:nvGrpSpPr>
              <p:cNvPr id="31" name="Group 61"/>
              <p:cNvGrpSpPr>
                <a:grpSpLocks/>
              </p:cNvGrpSpPr>
              <p:nvPr/>
            </p:nvGrpSpPr>
            <p:grpSpPr bwMode="auto">
              <a:xfrm>
                <a:off x="4598" y="7645"/>
                <a:ext cx="4662" cy="2456"/>
                <a:chOff x="4598" y="7645"/>
                <a:chExt cx="4662" cy="2456"/>
              </a:xfrm>
            </p:grpSpPr>
            <p:sp>
              <p:nvSpPr>
                <p:cNvPr id="62" name="Freeform 62"/>
                <p:cNvSpPr>
                  <a:spLocks/>
                </p:cNvSpPr>
                <p:nvPr/>
              </p:nvSpPr>
              <p:spPr bwMode="auto">
                <a:xfrm>
                  <a:off x="5107" y="7645"/>
                  <a:ext cx="3571" cy="564"/>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100% dirt free</a:t>
                  </a:r>
                </a:p>
              </p:txBody>
            </p:sp>
            <p:sp>
              <p:nvSpPr>
                <p:cNvPr id="110" name="Freeform 62"/>
                <p:cNvSpPr>
                  <a:spLocks/>
                </p:cNvSpPr>
                <p:nvPr/>
              </p:nvSpPr>
              <p:spPr bwMode="auto">
                <a:xfrm>
                  <a:off x="4598" y="9537"/>
                  <a:ext cx="4662" cy="564"/>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Strengthened Relationships</a:t>
                  </a:r>
                  <a:r>
                    <a:rPr lang="en-US" sz="1600" baseline="40000" dirty="0"/>
                    <a:t>1</a:t>
                  </a:r>
                </a:p>
              </p:txBody>
            </p:sp>
          </p:grpSp>
          <p:grpSp>
            <p:nvGrpSpPr>
              <p:cNvPr id="33" name="Group 66"/>
              <p:cNvGrpSpPr>
                <a:grpSpLocks/>
              </p:cNvGrpSpPr>
              <p:nvPr/>
            </p:nvGrpSpPr>
            <p:grpSpPr bwMode="auto">
              <a:xfrm>
                <a:off x="1220" y="4746"/>
                <a:ext cx="3275" cy="2784"/>
                <a:chOff x="1220" y="4746"/>
                <a:chExt cx="3275" cy="2784"/>
              </a:xfrm>
            </p:grpSpPr>
            <p:sp>
              <p:nvSpPr>
                <p:cNvPr id="60" name="Freeform 67"/>
                <p:cNvSpPr>
                  <a:spLocks/>
                </p:cNvSpPr>
                <p:nvPr/>
              </p:nvSpPr>
              <p:spPr bwMode="auto">
                <a:xfrm>
                  <a:off x="1220" y="4746"/>
                  <a:ext cx="3275" cy="2784"/>
                </a:xfrm>
                <a:custGeom>
                  <a:avLst/>
                  <a:gdLst>
                    <a:gd name="T0" fmla="+- 0 1220 1220"/>
                    <a:gd name="T1" fmla="*/ T0 w 3326"/>
                    <a:gd name="T2" fmla="+- 0 4980 4980"/>
                    <a:gd name="T3" fmla="*/ 4980 h 1786"/>
                    <a:gd name="T4" fmla="+- 0 4546 1220"/>
                    <a:gd name="T5" fmla="*/ T4 w 3326"/>
                    <a:gd name="T6" fmla="+- 0 4980 4980"/>
                    <a:gd name="T7" fmla="*/ 4980 h 1786"/>
                    <a:gd name="T8" fmla="+- 0 4546 1220"/>
                    <a:gd name="T9" fmla="*/ T8 w 3326"/>
                    <a:gd name="T10" fmla="+- 0 6766 4980"/>
                    <a:gd name="T11" fmla="*/ 6766 h 1786"/>
                    <a:gd name="T12" fmla="+- 0 1220 1220"/>
                    <a:gd name="T13" fmla="*/ T12 w 3326"/>
                    <a:gd name="T14" fmla="+- 0 6766 4980"/>
                    <a:gd name="T15" fmla="*/ 6766 h 1786"/>
                    <a:gd name="T16" fmla="+- 0 1220 12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u="sng" dirty="0"/>
                    <a:t>Task 1. Invite Guests</a:t>
                  </a:r>
                </a:p>
                <a:p>
                  <a:r>
                    <a:rPr lang="en-US" dirty="0"/>
                    <a:t>1a. Identify 12 Guests</a:t>
                  </a:r>
                </a:p>
                <a:p>
                  <a:r>
                    <a:rPr lang="en-US" dirty="0"/>
                    <a:t>1b. Identify email addresses</a:t>
                  </a:r>
                </a:p>
                <a:p>
                  <a:r>
                    <a:rPr lang="en-US" dirty="0"/>
                    <a:t>1c. Send invitations</a:t>
                  </a:r>
                </a:p>
              </p:txBody>
            </p:sp>
          </p:grpSp>
          <p:grpSp>
            <p:nvGrpSpPr>
              <p:cNvPr id="35" name="Group 71"/>
              <p:cNvGrpSpPr>
                <a:grpSpLocks/>
              </p:cNvGrpSpPr>
              <p:nvPr/>
            </p:nvGrpSpPr>
            <p:grpSpPr bwMode="auto">
              <a:xfrm>
                <a:off x="1235" y="3454"/>
                <a:ext cx="3366" cy="866"/>
                <a:chOff x="1235" y="3454"/>
                <a:chExt cx="3366" cy="866"/>
              </a:xfrm>
            </p:grpSpPr>
            <p:sp>
              <p:nvSpPr>
                <p:cNvPr id="58" name="Freeform 72"/>
                <p:cNvSpPr>
                  <a:spLocks/>
                </p:cNvSpPr>
                <p:nvPr/>
              </p:nvSpPr>
              <p:spPr bwMode="auto">
                <a:xfrm>
                  <a:off x="1235" y="3454"/>
                  <a:ext cx="3366" cy="866"/>
                </a:xfrm>
                <a:custGeom>
                  <a:avLst/>
                  <a:gdLst>
                    <a:gd name="T0" fmla="+- 0 1220 1220"/>
                    <a:gd name="T1" fmla="*/ T0 w 3326"/>
                    <a:gd name="T2" fmla="+- 0 3460 3460"/>
                    <a:gd name="T3" fmla="*/ 3460 h 878"/>
                    <a:gd name="T4" fmla="+- 0 4546 1220"/>
                    <a:gd name="T5" fmla="*/ T4 w 3326"/>
                    <a:gd name="T6" fmla="+- 0 3460 3460"/>
                    <a:gd name="T7" fmla="*/ 3460 h 878"/>
                    <a:gd name="T8" fmla="+- 0 4546 1220"/>
                    <a:gd name="T9" fmla="*/ T8 w 3326"/>
                    <a:gd name="T10" fmla="+- 0 4338 3460"/>
                    <a:gd name="T11" fmla="*/ 4338 h 878"/>
                    <a:gd name="T12" fmla="+- 0 1220 1220"/>
                    <a:gd name="T13" fmla="*/ T12 w 3326"/>
                    <a:gd name="T14" fmla="+- 0 4338 3460"/>
                    <a:gd name="T15" fmla="*/ 4338 h 878"/>
                    <a:gd name="T16" fmla="+- 0 1220 12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dirty="0"/>
                    <a:t>10 Important Guests Attend </a:t>
                  </a:r>
                </a:p>
              </p:txBody>
            </p:sp>
          </p:grpSp>
          <p:grpSp>
            <p:nvGrpSpPr>
              <p:cNvPr id="41" name="Group 84"/>
              <p:cNvGrpSpPr>
                <a:grpSpLocks/>
              </p:cNvGrpSpPr>
              <p:nvPr/>
            </p:nvGrpSpPr>
            <p:grpSpPr bwMode="auto">
              <a:xfrm>
                <a:off x="1213" y="7912"/>
                <a:ext cx="3326" cy="623"/>
                <a:chOff x="1213" y="7912"/>
                <a:chExt cx="3326" cy="623"/>
              </a:xfrm>
            </p:grpSpPr>
            <p:sp>
              <p:nvSpPr>
                <p:cNvPr id="52" name="Freeform 85"/>
                <p:cNvSpPr>
                  <a:spLocks/>
                </p:cNvSpPr>
                <p:nvPr/>
              </p:nvSpPr>
              <p:spPr bwMode="auto">
                <a:xfrm>
                  <a:off x="1213" y="7912"/>
                  <a:ext cx="3326" cy="623"/>
                </a:xfrm>
                <a:custGeom>
                  <a:avLst/>
                  <a:gdLst>
                    <a:gd name="T0" fmla="+- 0 1260 1260"/>
                    <a:gd name="T1" fmla="*/ T0 w 3326"/>
                    <a:gd name="T2" fmla="+- 0 7420 7420"/>
                    <a:gd name="T3" fmla="*/ 7420 h 878"/>
                    <a:gd name="T4" fmla="+- 0 4586 1260"/>
                    <a:gd name="T5" fmla="*/ T4 w 3326"/>
                    <a:gd name="T6" fmla="+- 0 7420 7420"/>
                    <a:gd name="T7" fmla="*/ 7420 h 878"/>
                    <a:gd name="T8" fmla="+- 0 4586 1260"/>
                    <a:gd name="T9" fmla="*/ T8 w 3326"/>
                    <a:gd name="T10" fmla="+- 0 8298 7420"/>
                    <a:gd name="T11" fmla="*/ 8298 h 878"/>
                    <a:gd name="T12" fmla="+- 0 1260 1260"/>
                    <a:gd name="T13" fmla="*/ T12 w 3326"/>
                    <a:gd name="T14" fmla="+- 0 8298 7420"/>
                    <a:gd name="T15" fmla="*/ 8298 h 878"/>
                    <a:gd name="T16" fmla="+- 0 1260 126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80% will attend </a:t>
                  </a:r>
                </a:p>
              </p:txBody>
            </p:sp>
          </p:grpSp>
          <p:grpSp>
            <p:nvGrpSpPr>
              <p:cNvPr id="43" name="Group 89"/>
              <p:cNvGrpSpPr>
                <a:grpSpLocks/>
              </p:cNvGrpSpPr>
              <p:nvPr/>
            </p:nvGrpSpPr>
            <p:grpSpPr bwMode="auto">
              <a:xfrm>
                <a:off x="4658" y="2105"/>
                <a:ext cx="4525" cy="895"/>
                <a:chOff x="4658" y="2105"/>
                <a:chExt cx="4525" cy="895"/>
              </a:xfrm>
            </p:grpSpPr>
            <p:sp>
              <p:nvSpPr>
                <p:cNvPr id="50" name="Freeform 90"/>
                <p:cNvSpPr>
                  <a:spLocks/>
                </p:cNvSpPr>
                <p:nvPr/>
              </p:nvSpPr>
              <p:spPr bwMode="auto">
                <a:xfrm>
                  <a:off x="4658" y="2105"/>
                  <a:ext cx="4525" cy="895"/>
                </a:xfrm>
                <a:custGeom>
                  <a:avLst/>
                  <a:gdLst>
                    <a:gd name="T0" fmla="+- 0 4683 4683"/>
                    <a:gd name="T1" fmla="*/ T0 w 4500"/>
                    <a:gd name="T2" fmla="+- 0 2379 2379"/>
                    <a:gd name="T3" fmla="*/ 2379 h 720"/>
                    <a:gd name="T4" fmla="+- 0 9183 4683"/>
                    <a:gd name="T5" fmla="*/ T4 w 4500"/>
                    <a:gd name="T6" fmla="+- 0 2379 2379"/>
                    <a:gd name="T7" fmla="*/ 2379 h 720"/>
                    <a:gd name="T8" fmla="+- 0 9183 4683"/>
                    <a:gd name="T9" fmla="*/ T8 w 4500"/>
                    <a:gd name="T10" fmla="+- 0 3099 2379"/>
                    <a:gd name="T11" fmla="*/ 3099 h 720"/>
                    <a:gd name="T12" fmla="+- 0 4683 4683"/>
                    <a:gd name="T13" fmla="*/ T12 w 4500"/>
                    <a:gd name="T14" fmla="+- 0 3099 2379"/>
                    <a:gd name="T15" fmla="*/ 3099 h 720"/>
                    <a:gd name="T16" fmla="+- 0 4683 4683"/>
                    <a:gd name="T17" fmla="*/ T16 w 4500"/>
                    <a:gd name="T18" fmla="+- 0 2379 2379"/>
                    <a:gd name="T19" fmla="*/ 2379 h 720"/>
                  </a:gdLst>
                  <a:ahLst/>
                  <a:cxnLst>
                    <a:cxn ang="0">
                      <a:pos x="T1" y="T3"/>
                    </a:cxn>
                    <a:cxn ang="0">
                      <a:pos x="T5" y="T7"/>
                    </a:cxn>
                    <a:cxn ang="0">
                      <a:pos x="T9" y="T11"/>
                    </a:cxn>
                    <a:cxn ang="0">
                      <a:pos x="T13" y="T15"/>
                    </a:cxn>
                    <a:cxn ang="0">
                      <a:pos x="T17" y="T19"/>
                    </a:cxn>
                  </a:cxnLst>
                  <a:rect l="0" t="0" r="r" b="b"/>
                  <a:pathLst>
                    <a:path w="4500" h="720">
                      <a:moveTo>
                        <a:pt x="0" y="0"/>
                      </a:moveTo>
                      <a:lnTo>
                        <a:pt x="4500" y="0"/>
                      </a:lnTo>
                      <a:lnTo>
                        <a:pt x="4500" y="720"/>
                      </a:lnTo>
                      <a:lnTo>
                        <a:pt x="0" y="720"/>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trike="sngStrike" dirty="0"/>
                    <a:t>(Revolutionary) </a:t>
                  </a:r>
                  <a:r>
                    <a:rPr lang="en-US" b="1" i="1" dirty="0"/>
                    <a:t>Relationship</a:t>
                  </a:r>
                  <a:r>
                    <a:rPr lang="en-US" b="1" i="1" strike="sngStrike" dirty="0"/>
                    <a:t> </a:t>
                  </a:r>
                  <a:r>
                    <a:rPr lang="en-US" b="1" i="1" dirty="0"/>
                    <a:t>Building Dinner Party</a:t>
                  </a:r>
                </a:p>
              </p:txBody>
            </p:sp>
          </p:grpSp>
        </p:grpSp>
        <p:sp>
          <p:nvSpPr>
            <p:cNvPr id="42" name="Rectangle 41"/>
            <p:cNvSpPr/>
            <p:nvPr/>
          </p:nvSpPr>
          <p:spPr>
            <a:xfrm>
              <a:off x="5825694" y="5790775"/>
              <a:ext cx="1969578" cy="369332"/>
            </a:xfrm>
            <a:prstGeom prst="rect">
              <a:avLst/>
            </a:prstGeom>
          </p:spPr>
          <p:txBody>
            <a:bodyPr wrap="none">
              <a:spAutoFit/>
            </a:bodyPr>
            <a:lstStyle/>
            <a:p>
              <a:r>
                <a:rPr lang="en-US" dirty="0"/>
                <a:t>100% compliments</a:t>
              </a:r>
            </a:p>
          </p:txBody>
        </p:sp>
      </p:grpSp>
      <p:sp>
        <p:nvSpPr>
          <p:cNvPr id="49" name="Rectangle 48"/>
          <p:cNvSpPr/>
          <p:nvPr/>
        </p:nvSpPr>
        <p:spPr>
          <a:xfrm>
            <a:off x="930274" y="6280153"/>
            <a:ext cx="3271601" cy="276999"/>
          </a:xfrm>
          <a:prstGeom prst="rect">
            <a:avLst/>
          </a:prstGeom>
        </p:spPr>
        <p:txBody>
          <a:bodyPr wrap="none">
            <a:spAutoFit/>
          </a:bodyPr>
          <a:lstStyle/>
          <a:p>
            <a:r>
              <a:rPr lang="en-US" sz="1000" baseline="40000" dirty="0"/>
              <a:t>1</a:t>
            </a:r>
            <a:r>
              <a:rPr lang="en-US" sz="1200" dirty="0"/>
              <a:t>How to get tenure if you are an English professor</a:t>
            </a:r>
          </a:p>
        </p:txBody>
      </p:sp>
      <p:cxnSp>
        <p:nvCxnSpPr>
          <p:cNvPr id="18" name="Straight Connector 17"/>
          <p:cNvCxnSpPr/>
          <p:nvPr/>
        </p:nvCxnSpPr>
        <p:spPr>
          <a:xfrm flipV="1">
            <a:off x="1849935" y="5012872"/>
            <a:ext cx="0" cy="364671"/>
          </a:xfrm>
          <a:prstGeom prst="line">
            <a:avLst/>
          </a:prstGeom>
          <a:ln w="38100">
            <a:solidFill>
              <a:srgbClr val="9A1A0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4460271" y="4830537"/>
            <a:ext cx="2872" cy="554130"/>
          </a:xfrm>
          <a:prstGeom prst="line">
            <a:avLst/>
          </a:prstGeom>
          <a:ln w="38100">
            <a:solidFill>
              <a:srgbClr val="9A1A0F"/>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4460271" y="5271243"/>
            <a:ext cx="0" cy="377642"/>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8372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03" y="3400198"/>
            <a:ext cx="7886700" cy="1325563"/>
          </a:xfrm>
        </p:spPr>
        <p:txBody>
          <a:bodyPr>
            <a:normAutofit/>
          </a:bodyPr>
          <a:lstStyle/>
          <a:p>
            <a:r>
              <a:rPr lang="en-US" sz="2800" dirty="0"/>
              <a:t>Exercise: Draft a methods description that addresses “Why” not just “How”</a:t>
            </a:r>
          </a:p>
        </p:txBody>
      </p:sp>
    </p:spTree>
    <p:extLst>
      <p:ext uri="{BB962C8B-B14F-4D97-AF65-F5344CB8AC3E}">
        <p14:creationId xmlns:p14="http://schemas.microsoft.com/office/powerpoint/2010/main" val="3564581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Lead to Qualifications</a:t>
            </a:r>
          </a:p>
        </p:txBody>
      </p:sp>
      <p:pic>
        <p:nvPicPr>
          <p:cNvPr id="5" name="Picture 4"/>
          <p:cNvPicPr>
            <a:picLocks noChangeAspect="1"/>
          </p:cNvPicPr>
          <p:nvPr/>
        </p:nvPicPr>
        <p:blipFill rotWithShape="1">
          <a:blip r:embed="rId2"/>
          <a:srcRect l="27015" t="38027" r="26940" b="17529"/>
          <a:stretch/>
        </p:blipFill>
        <p:spPr>
          <a:xfrm>
            <a:off x="361666" y="1787857"/>
            <a:ext cx="8420668" cy="4572000"/>
          </a:xfrm>
          <a:prstGeom prst="rect">
            <a:avLst/>
          </a:prstGeom>
        </p:spPr>
      </p:pic>
    </p:spTree>
    <p:extLst>
      <p:ext uri="{BB962C8B-B14F-4D97-AF65-F5344CB8AC3E}">
        <p14:creationId xmlns:p14="http://schemas.microsoft.com/office/powerpoint/2010/main" val="325910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Qualifications Provides Reasons for “Why Us”</a:t>
            </a:r>
          </a:p>
        </p:txBody>
      </p:sp>
      <p:pic>
        <p:nvPicPr>
          <p:cNvPr id="4" name="Picture 3"/>
          <p:cNvPicPr>
            <a:picLocks noChangeAspect="1"/>
          </p:cNvPicPr>
          <p:nvPr/>
        </p:nvPicPr>
        <p:blipFill rotWithShape="1">
          <a:blip r:embed="rId2"/>
          <a:srcRect l="27089" t="39751" r="26791" b="14876"/>
          <a:stretch/>
        </p:blipFill>
        <p:spPr>
          <a:xfrm>
            <a:off x="354841" y="2033516"/>
            <a:ext cx="8434317" cy="4667535"/>
          </a:xfrm>
          <a:prstGeom prst="rect">
            <a:avLst/>
          </a:prstGeom>
        </p:spPr>
      </p:pic>
    </p:spTree>
    <p:extLst>
      <p:ext uri="{BB962C8B-B14F-4D97-AF65-F5344CB8AC3E}">
        <p14:creationId xmlns:p14="http://schemas.microsoft.com/office/powerpoint/2010/main" val="2288711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03" y="3400198"/>
            <a:ext cx="7886700" cy="1325563"/>
          </a:xfrm>
        </p:spPr>
        <p:txBody>
          <a:bodyPr>
            <a:normAutofit/>
          </a:bodyPr>
          <a:lstStyle/>
          <a:p>
            <a:r>
              <a:rPr lang="en-US" sz="2800" dirty="0"/>
              <a:t>Exercise: Draft a qualification section that ties to methods</a:t>
            </a:r>
          </a:p>
        </p:txBody>
      </p:sp>
    </p:spTree>
    <p:extLst>
      <p:ext uri="{BB962C8B-B14F-4D97-AF65-F5344CB8AC3E}">
        <p14:creationId xmlns:p14="http://schemas.microsoft.com/office/powerpoint/2010/main" val="832267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011" y="225243"/>
            <a:ext cx="7654738" cy="1286576"/>
          </a:xfrm>
        </p:spPr>
        <p:txBody>
          <a:bodyPr>
            <a:normAutofit/>
          </a:bodyPr>
          <a:lstStyle/>
          <a:p>
            <a:r>
              <a:rPr lang="en-US" sz="3494" dirty="0"/>
              <a:t>Budget and Benefits</a:t>
            </a:r>
          </a:p>
        </p:txBody>
      </p:sp>
      <p:sp>
        <p:nvSpPr>
          <p:cNvPr id="4" name="Slide Number Placeholder 3"/>
          <p:cNvSpPr>
            <a:spLocks noGrp="1"/>
          </p:cNvSpPr>
          <p:nvPr>
            <p:ph type="sldNum" sz="quarter" idx="12"/>
          </p:nvPr>
        </p:nvSpPr>
        <p:spPr/>
        <p:txBody>
          <a:bodyPr/>
          <a:lstStyle/>
          <a:p>
            <a:fld id="{BC8FB650-4324-4877-BB95-5089C932EEA7}" type="slidenum">
              <a:rPr lang="en-US" smtClean="0"/>
              <a:t>18</a:t>
            </a:fld>
            <a:endParaRPr lang="en-US"/>
          </a:p>
        </p:txBody>
      </p:sp>
      <p:grpSp>
        <p:nvGrpSpPr>
          <p:cNvPr id="5" name="Group 4"/>
          <p:cNvGrpSpPr/>
          <p:nvPr/>
        </p:nvGrpSpPr>
        <p:grpSpPr>
          <a:xfrm>
            <a:off x="677010" y="1942845"/>
            <a:ext cx="7654740" cy="4018968"/>
            <a:chOff x="457199" y="2807607"/>
            <a:chExt cx="4512366" cy="3326633"/>
          </a:xfrm>
        </p:grpSpPr>
        <p:sp>
          <p:nvSpPr>
            <p:cNvPr id="6" name="TextBox 5"/>
            <p:cNvSpPr txBox="1"/>
            <p:nvPr/>
          </p:nvSpPr>
          <p:spPr>
            <a:xfrm>
              <a:off x="457199" y="2807607"/>
              <a:ext cx="4512365" cy="348380"/>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Situation</a:t>
              </a:r>
              <a:r>
                <a:rPr lang="en-US" sz="2135" dirty="0"/>
                <a:t>: This is our understanding of the problem.</a:t>
              </a:r>
            </a:p>
          </p:txBody>
        </p:sp>
        <p:sp>
          <p:nvSpPr>
            <p:cNvPr id="7" name="TextBox 6"/>
            <p:cNvSpPr txBox="1"/>
            <p:nvPr/>
          </p:nvSpPr>
          <p:spPr>
            <a:xfrm>
              <a:off x="457200" y="315377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Objectives</a:t>
              </a:r>
              <a:r>
                <a:rPr lang="en-US" sz="2135" dirty="0"/>
                <a:t>: Given that problem, these are our objectives for solving (or realizing) it.</a:t>
              </a:r>
            </a:p>
          </p:txBody>
        </p:sp>
        <p:sp>
          <p:nvSpPr>
            <p:cNvPr id="8" name="TextBox 7"/>
            <p:cNvSpPr txBox="1"/>
            <p:nvPr/>
          </p:nvSpPr>
          <p:spPr>
            <a:xfrm>
              <a:off x="457200" y="3741528"/>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Methods</a:t>
              </a:r>
              <a:r>
                <a:rPr lang="en-US" sz="2135" dirty="0"/>
                <a:t>: Given those objectives, these are the methods we will use to achieve them. </a:t>
              </a:r>
            </a:p>
          </p:txBody>
        </p:sp>
        <p:sp>
          <p:nvSpPr>
            <p:cNvPr id="9" name="TextBox 8"/>
            <p:cNvSpPr txBox="1"/>
            <p:nvPr/>
          </p:nvSpPr>
          <p:spPr>
            <a:xfrm>
              <a:off x="457200" y="4329280"/>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Qualifications</a:t>
              </a:r>
              <a:r>
                <a:rPr lang="en-US" sz="2135" dirty="0"/>
                <a:t>: Given those methods, these are our qualifications for performing them. </a:t>
              </a:r>
            </a:p>
          </p:txBody>
        </p:sp>
        <p:sp>
          <p:nvSpPr>
            <p:cNvPr id="10" name="TextBox 9"/>
            <p:cNvSpPr txBox="1"/>
            <p:nvPr/>
          </p:nvSpPr>
          <p:spPr>
            <a:xfrm>
              <a:off x="457200" y="4927182"/>
              <a:ext cx="4512365" cy="620333"/>
            </a:xfrm>
            <a:prstGeom prst="rect">
              <a:avLst/>
            </a:prstGeom>
            <a:solidFill>
              <a:srgbClr val="F35F74"/>
            </a:solidFill>
            <a:ln>
              <a:solidFill>
                <a:schemeClr val="tx1"/>
              </a:solidFill>
            </a:ln>
          </p:spPr>
          <p:txBody>
            <a:bodyPr wrap="square" rtlCol="0">
              <a:spAutoFit/>
            </a:bodyPr>
            <a:lstStyle/>
            <a:p>
              <a:r>
                <a:rPr lang="en-US" sz="2135" b="1" i="1" dirty="0"/>
                <a:t>Budget</a:t>
              </a:r>
              <a:r>
                <a:rPr lang="en-US" sz="2135" dirty="0"/>
                <a:t>: Given those qualifications and methods, this is how much the project will cost. </a:t>
              </a:r>
            </a:p>
          </p:txBody>
        </p:sp>
        <p:sp>
          <p:nvSpPr>
            <p:cNvPr id="11" name="TextBox 10"/>
            <p:cNvSpPr txBox="1"/>
            <p:nvPr/>
          </p:nvSpPr>
          <p:spPr>
            <a:xfrm>
              <a:off x="457200" y="5513907"/>
              <a:ext cx="4512365" cy="620333"/>
            </a:xfrm>
            <a:prstGeom prst="rect">
              <a:avLst/>
            </a:prstGeom>
            <a:solidFill>
              <a:srgbClr val="92D050"/>
            </a:solidFill>
            <a:ln>
              <a:solidFill>
                <a:schemeClr val="tx1"/>
              </a:solidFill>
            </a:ln>
          </p:spPr>
          <p:txBody>
            <a:bodyPr wrap="square" rtlCol="0">
              <a:spAutoFit/>
            </a:bodyPr>
            <a:lstStyle/>
            <a:p>
              <a:r>
                <a:rPr lang="en-US" sz="2135" b="1" i="1" dirty="0"/>
                <a:t>Benefits</a:t>
              </a:r>
              <a:r>
                <a:rPr lang="en-US" sz="2135" dirty="0"/>
                <a:t>: Given our efforts and funders support, these are the benefits or value you will receive.</a:t>
              </a:r>
            </a:p>
          </p:txBody>
        </p:sp>
      </p:grpSp>
    </p:spTree>
    <p:extLst>
      <p:ext uri="{BB962C8B-B14F-4D97-AF65-F5344CB8AC3E}">
        <p14:creationId xmlns:p14="http://schemas.microsoft.com/office/powerpoint/2010/main" val="1836001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142" y="20127"/>
            <a:ext cx="8346416" cy="1325563"/>
          </a:xfrm>
        </p:spPr>
        <p:txBody>
          <a:bodyPr>
            <a:normAutofit/>
          </a:bodyPr>
          <a:lstStyle/>
          <a:p>
            <a:r>
              <a:rPr lang="en-US" sz="3600" dirty="0"/>
              <a:t>Budget</a:t>
            </a:r>
          </a:p>
        </p:txBody>
      </p:sp>
      <p:sp>
        <p:nvSpPr>
          <p:cNvPr id="3" name="Content Placeholder 2"/>
          <p:cNvSpPr>
            <a:spLocks noGrp="1"/>
          </p:cNvSpPr>
          <p:nvPr>
            <p:ph idx="1"/>
          </p:nvPr>
        </p:nvSpPr>
        <p:spPr>
          <a:xfrm>
            <a:off x="284312" y="1165875"/>
            <a:ext cx="8153400" cy="2732956"/>
          </a:xfrm>
        </p:spPr>
        <p:txBody>
          <a:bodyPr>
            <a:noAutofit/>
          </a:bodyPr>
          <a:lstStyle/>
          <a:p>
            <a:r>
              <a:rPr lang="en-US" sz="2000" dirty="0"/>
              <a:t>Credible, consistent with the scope of the project</a:t>
            </a:r>
          </a:p>
          <a:p>
            <a:r>
              <a:rPr lang="en-US" sz="2000" dirty="0"/>
              <a:t>Each item clearly explained and justified</a:t>
            </a:r>
          </a:p>
          <a:p>
            <a:r>
              <a:rPr lang="en-US" sz="2000" dirty="0"/>
              <a:t>Address prior funding when appropriate (emphasize the outcomes)</a:t>
            </a:r>
          </a:p>
          <a:p>
            <a:r>
              <a:rPr lang="en-US" sz="2000" dirty="0"/>
              <a:t>A good industry tool for developing a budget is to create a </a:t>
            </a:r>
            <a:r>
              <a:rPr lang="en-US" sz="2000" b="1" dirty="0"/>
              <a:t>Work Breakdown Structure (WBS)</a:t>
            </a:r>
          </a:p>
          <a:p>
            <a:pPr lvl="1">
              <a:buFont typeface="Courier New" panose="02070309020205020404" pitchFamily="49" charset="0"/>
              <a:buChar char="o"/>
            </a:pPr>
            <a:r>
              <a:rPr lang="en-US" sz="2000" dirty="0"/>
              <a:t>Describe work in tasks and subtasks at several different levels of detail and then put into the budget a rolled up version at a higher level</a:t>
            </a:r>
          </a:p>
        </p:txBody>
      </p:sp>
      <p:sp>
        <p:nvSpPr>
          <p:cNvPr id="4" name="Slide Number Placeholder 3"/>
          <p:cNvSpPr>
            <a:spLocks noGrp="1"/>
          </p:cNvSpPr>
          <p:nvPr>
            <p:ph type="sldNum" sz="quarter" idx="12"/>
          </p:nvPr>
        </p:nvSpPr>
        <p:spPr/>
        <p:txBody>
          <a:bodyPr/>
          <a:lstStyle/>
          <a:p>
            <a:fld id="{0609A8C3-0B35-46AA-97D6-5814D689151B}" type="slidenum">
              <a:rPr lang="en-US" smtClean="0"/>
              <a:t>19</a:t>
            </a:fld>
            <a:endParaRPr lang="en-US" dirty="0"/>
          </a:p>
        </p:txBody>
      </p:sp>
      <p:sp>
        <p:nvSpPr>
          <p:cNvPr id="5" name="TextBox 4"/>
          <p:cNvSpPr txBox="1"/>
          <p:nvPr/>
        </p:nvSpPr>
        <p:spPr>
          <a:xfrm>
            <a:off x="1238250" y="3771028"/>
            <a:ext cx="1458541" cy="2585323"/>
          </a:xfrm>
          <a:prstGeom prst="rect">
            <a:avLst/>
          </a:prstGeom>
          <a:noFill/>
          <a:ln>
            <a:noFill/>
          </a:ln>
        </p:spPr>
        <p:txBody>
          <a:bodyPr wrap="none" rtlCol="0">
            <a:spAutoFit/>
          </a:bodyPr>
          <a:lstStyle/>
          <a:p>
            <a:r>
              <a:rPr lang="en-US" dirty="0"/>
              <a:t>Project Name</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18" name="Group 17"/>
          <p:cNvGrpSpPr/>
          <p:nvPr/>
        </p:nvGrpSpPr>
        <p:grpSpPr>
          <a:xfrm>
            <a:off x="1238250" y="4199132"/>
            <a:ext cx="5551578" cy="2304852"/>
            <a:chOff x="1238250" y="3771028"/>
            <a:chExt cx="5551578" cy="2304852"/>
          </a:xfrm>
        </p:grpSpPr>
        <p:sp>
          <p:nvSpPr>
            <p:cNvPr id="7" name="TextBox 6"/>
            <p:cNvSpPr txBox="1"/>
            <p:nvPr/>
          </p:nvSpPr>
          <p:spPr>
            <a:xfrm>
              <a:off x="2696791" y="3962638"/>
              <a:ext cx="1198934" cy="1477328"/>
            </a:xfrm>
            <a:prstGeom prst="rect">
              <a:avLst/>
            </a:prstGeom>
            <a:noFill/>
            <a:ln>
              <a:noFill/>
            </a:ln>
          </p:spPr>
          <p:txBody>
            <a:bodyPr wrap="square" rtlCol="0">
              <a:spAutoFit/>
            </a:bodyPr>
            <a:lstStyle/>
            <a:p>
              <a:r>
                <a:rPr lang="en-US" dirty="0"/>
                <a:t>Task 1</a:t>
              </a:r>
            </a:p>
            <a:p>
              <a:endParaRPr lang="en-US" dirty="0"/>
            </a:p>
            <a:p>
              <a:endParaRPr lang="en-US" dirty="0"/>
            </a:p>
            <a:p>
              <a:endParaRPr lang="en-US" dirty="0"/>
            </a:p>
            <a:p>
              <a:endParaRPr lang="en-US" dirty="0"/>
            </a:p>
          </p:txBody>
        </p:sp>
        <p:sp>
          <p:nvSpPr>
            <p:cNvPr id="8" name="TextBox 7"/>
            <p:cNvSpPr txBox="1"/>
            <p:nvPr/>
          </p:nvSpPr>
          <p:spPr>
            <a:xfrm>
              <a:off x="2696791" y="5429549"/>
              <a:ext cx="1198934" cy="646331"/>
            </a:xfrm>
            <a:prstGeom prst="rect">
              <a:avLst/>
            </a:prstGeom>
            <a:noFill/>
            <a:ln>
              <a:noFill/>
            </a:ln>
          </p:spPr>
          <p:txBody>
            <a:bodyPr wrap="square" rtlCol="0">
              <a:spAutoFit/>
            </a:bodyPr>
            <a:lstStyle/>
            <a:p>
              <a:r>
                <a:rPr lang="en-US" dirty="0"/>
                <a:t>Task 2</a:t>
              </a:r>
            </a:p>
            <a:p>
              <a:endParaRPr lang="en-US" dirty="0"/>
            </a:p>
          </p:txBody>
        </p:sp>
        <p:sp>
          <p:nvSpPr>
            <p:cNvPr id="9" name="TextBox 8"/>
            <p:cNvSpPr txBox="1"/>
            <p:nvPr/>
          </p:nvSpPr>
          <p:spPr>
            <a:xfrm>
              <a:off x="3895725" y="4145097"/>
              <a:ext cx="1296761" cy="646331"/>
            </a:xfrm>
            <a:prstGeom prst="rect">
              <a:avLst/>
            </a:prstGeom>
            <a:noFill/>
            <a:ln>
              <a:noFill/>
            </a:ln>
          </p:spPr>
          <p:txBody>
            <a:bodyPr wrap="square" rtlCol="0">
              <a:spAutoFit/>
            </a:bodyPr>
            <a:lstStyle/>
            <a:p>
              <a:r>
                <a:rPr lang="en-US" dirty="0"/>
                <a:t>Subtask 1.1</a:t>
              </a:r>
            </a:p>
            <a:p>
              <a:endParaRPr lang="en-US" dirty="0"/>
            </a:p>
          </p:txBody>
        </p:sp>
        <p:sp>
          <p:nvSpPr>
            <p:cNvPr id="10" name="TextBox 9"/>
            <p:cNvSpPr txBox="1"/>
            <p:nvPr/>
          </p:nvSpPr>
          <p:spPr>
            <a:xfrm>
              <a:off x="3895725" y="4538296"/>
              <a:ext cx="1296761" cy="369332"/>
            </a:xfrm>
            <a:prstGeom prst="rect">
              <a:avLst/>
            </a:prstGeom>
            <a:noFill/>
            <a:ln>
              <a:noFill/>
            </a:ln>
          </p:spPr>
          <p:txBody>
            <a:bodyPr wrap="square" rtlCol="0">
              <a:spAutoFit/>
            </a:bodyPr>
            <a:lstStyle/>
            <a:p>
              <a:r>
                <a:rPr lang="en-US" dirty="0"/>
                <a:t>Subtask 1.2</a:t>
              </a:r>
            </a:p>
          </p:txBody>
        </p:sp>
        <p:sp>
          <p:nvSpPr>
            <p:cNvPr id="11" name="TextBox 10"/>
            <p:cNvSpPr txBox="1"/>
            <p:nvPr/>
          </p:nvSpPr>
          <p:spPr>
            <a:xfrm>
              <a:off x="3895725" y="5221319"/>
              <a:ext cx="1296761" cy="369332"/>
            </a:xfrm>
            <a:prstGeom prst="rect">
              <a:avLst/>
            </a:prstGeom>
            <a:noFill/>
            <a:ln>
              <a:noFill/>
            </a:ln>
          </p:spPr>
          <p:txBody>
            <a:bodyPr wrap="square" rtlCol="0">
              <a:spAutoFit/>
            </a:bodyPr>
            <a:lstStyle/>
            <a:p>
              <a:r>
                <a:rPr lang="en-US" dirty="0"/>
                <a:t>Subtask 2.1</a:t>
              </a:r>
            </a:p>
          </p:txBody>
        </p:sp>
        <p:sp>
          <p:nvSpPr>
            <p:cNvPr id="12" name="TextBox 11"/>
            <p:cNvSpPr txBox="1"/>
            <p:nvPr/>
          </p:nvSpPr>
          <p:spPr>
            <a:xfrm>
              <a:off x="3895725" y="5610714"/>
              <a:ext cx="1296761" cy="369332"/>
            </a:xfrm>
            <a:prstGeom prst="rect">
              <a:avLst/>
            </a:prstGeom>
            <a:noFill/>
            <a:ln>
              <a:noFill/>
            </a:ln>
          </p:spPr>
          <p:txBody>
            <a:bodyPr wrap="square" rtlCol="0">
              <a:spAutoFit/>
            </a:bodyPr>
            <a:lstStyle/>
            <a:p>
              <a:r>
                <a:rPr lang="en-US" dirty="0"/>
                <a:t>Subtask 2.2</a:t>
              </a:r>
            </a:p>
          </p:txBody>
        </p:sp>
        <p:sp>
          <p:nvSpPr>
            <p:cNvPr id="6" name="Rectangle 5"/>
            <p:cNvSpPr/>
            <p:nvPr/>
          </p:nvSpPr>
          <p:spPr>
            <a:xfrm>
              <a:off x="1238250" y="3771028"/>
              <a:ext cx="1458541" cy="22487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696791" y="3962638"/>
              <a:ext cx="1181645" cy="12897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696790" y="5246835"/>
              <a:ext cx="1181645" cy="772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875001" y="4131427"/>
              <a:ext cx="1314051" cy="389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874597" y="4516461"/>
              <a:ext cx="1314051" cy="3765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874597" y="4892706"/>
              <a:ext cx="1314051" cy="3591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910965" y="4888816"/>
              <a:ext cx="1296761" cy="369332"/>
            </a:xfrm>
            <a:prstGeom prst="rect">
              <a:avLst/>
            </a:prstGeom>
            <a:noFill/>
            <a:ln>
              <a:noFill/>
            </a:ln>
          </p:spPr>
          <p:txBody>
            <a:bodyPr wrap="square" rtlCol="0">
              <a:spAutoFit/>
            </a:bodyPr>
            <a:lstStyle/>
            <a:p>
              <a:r>
                <a:rPr lang="en-US" dirty="0"/>
                <a:t>Subtask 1.3</a:t>
              </a:r>
            </a:p>
          </p:txBody>
        </p:sp>
        <p:sp>
          <p:nvSpPr>
            <p:cNvPr id="23" name="Rectangle 22"/>
            <p:cNvSpPr/>
            <p:nvPr/>
          </p:nvSpPr>
          <p:spPr>
            <a:xfrm>
              <a:off x="3874597" y="5251894"/>
              <a:ext cx="1314051" cy="389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878435" y="5645556"/>
              <a:ext cx="1305406" cy="3742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192486" y="4331883"/>
              <a:ext cx="1563914" cy="9262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159057" y="4573928"/>
              <a:ext cx="1630771" cy="369332"/>
            </a:xfrm>
            <a:prstGeom prst="rect">
              <a:avLst/>
            </a:prstGeom>
            <a:noFill/>
            <a:ln>
              <a:noFill/>
            </a:ln>
          </p:spPr>
          <p:txBody>
            <a:bodyPr wrap="square" rtlCol="0">
              <a:spAutoFit/>
            </a:bodyPr>
            <a:lstStyle/>
            <a:p>
              <a:r>
                <a:rPr lang="en-US" dirty="0" err="1"/>
                <a:t>Workpackage</a:t>
              </a:r>
              <a:r>
                <a:rPr lang="en-US" dirty="0"/>
                <a:t> 1</a:t>
              </a:r>
            </a:p>
          </p:txBody>
        </p:sp>
        <p:sp>
          <p:nvSpPr>
            <p:cNvPr id="27" name="Rectangle 26"/>
            <p:cNvSpPr/>
            <p:nvPr/>
          </p:nvSpPr>
          <p:spPr>
            <a:xfrm>
              <a:off x="5192486" y="5254813"/>
              <a:ext cx="1563914" cy="7649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159057" y="5496858"/>
              <a:ext cx="1630771" cy="369332"/>
            </a:xfrm>
            <a:prstGeom prst="rect">
              <a:avLst/>
            </a:prstGeom>
            <a:noFill/>
            <a:ln>
              <a:noFill/>
            </a:ln>
          </p:spPr>
          <p:txBody>
            <a:bodyPr wrap="square" rtlCol="0">
              <a:spAutoFit/>
            </a:bodyPr>
            <a:lstStyle/>
            <a:p>
              <a:r>
                <a:rPr lang="en-US" dirty="0" err="1"/>
                <a:t>Workpackage</a:t>
              </a:r>
              <a:r>
                <a:rPr lang="en-US" dirty="0"/>
                <a:t> 2</a:t>
              </a:r>
            </a:p>
          </p:txBody>
        </p:sp>
      </p:grpSp>
    </p:spTree>
    <p:extLst>
      <p:ext uri="{BB962C8B-B14F-4D97-AF65-F5344CB8AC3E}">
        <p14:creationId xmlns:p14="http://schemas.microsoft.com/office/powerpoint/2010/main" val="3150223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0375" y="133350"/>
            <a:ext cx="8229600" cy="1143000"/>
          </a:xfrm>
        </p:spPr>
        <p:txBody>
          <a:bodyPr/>
          <a:lstStyle/>
          <a:p>
            <a:r>
              <a:rPr lang="en-US" altLang="en-US">
                <a:latin typeface="Calibri" charset="0"/>
                <a:cs typeface="Calibri" charset="0"/>
              </a:rPr>
              <a:t>Research Development Support</a:t>
            </a:r>
          </a:p>
        </p:txBody>
      </p:sp>
      <p:pic>
        <p:nvPicPr>
          <p:cNvPr id="18435" name="Picture 6" descr="1506-21 Kellems, Kristen 4.jpe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20775" y="1369187"/>
            <a:ext cx="99695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5175" y="1343787"/>
            <a:ext cx="976313"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339975" y="1324737"/>
            <a:ext cx="2206625"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a:latin typeface="+mj-lt"/>
              </a:rPr>
              <a:t>Kristen Clarke Kellems</a:t>
            </a:r>
          </a:p>
          <a:p>
            <a:pPr>
              <a:defRPr/>
            </a:pPr>
            <a:r>
              <a:rPr lang="en-US" sz="1400" dirty="0">
                <a:latin typeface="+mj-lt"/>
              </a:rPr>
              <a:t>FHSS Research Development </a:t>
            </a:r>
          </a:p>
          <a:p>
            <a:pPr>
              <a:defRPr/>
            </a:pPr>
            <a:r>
              <a:rPr lang="en-US" sz="1400" dirty="0">
                <a:latin typeface="+mj-lt"/>
              </a:rPr>
              <a:t>934 SWKT</a:t>
            </a:r>
          </a:p>
          <a:p>
            <a:pPr>
              <a:defRPr/>
            </a:pPr>
            <a:r>
              <a:rPr lang="en-US" sz="1400" dirty="0">
                <a:latin typeface="+mj-lt"/>
              </a:rPr>
              <a:t>Tel: 801-422-8967</a:t>
            </a:r>
          </a:p>
          <a:p>
            <a:pPr>
              <a:defRPr/>
            </a:pPr>
            <a:r>
              <a:rPr lang="en-US" sz="1400" dirty="0">
                <a:latin typeface="+mj-lt"/>
              </a:rPr>
              <a:t>Email: </a:t>
            </a:r>
            <a:r>
              <a:rPr lang="en-US" sz="1400" u="sng" dirty="0">
                <a:latin typeface="+mj-lt"/>
              </a:rPr>
              <a:t>fhssresdev@byu.edu</a:t>
            </a:r>
            <a:r>
              <a:rPr lang="en-US" sz="1400" u="sng" dirty="0">
                <a:solidFill>
                  <a:srgbClr val="0070C0"/>
                </a:solidFill>
                <a:latin typeface="+mj-lt"/>
              </a:rPr>
              <a:t>  </a:t>
            </a:r>
          </a:p>
        </p:txBody>
      </p:sp>
      <p:sp>
        <p:nvSpPr>
          <p:cNvPr id="18438" name="Rectangle 9"/>
          <p:cNvSpPr>
            <a:spLocks noChangeArrowheads="1"/>
          </p:cNvSpPr>
          <p:nvPr/>
        </p:nvSpPr>
        <p:spPr bwMode="auto">
          <a:xfrm>
            <a:off x="5775325" y="1346962"/>
            <a:ext cx="26606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dirty="0">
                <a:latin typeface="+mj-lt"/>
              </a:rPr>
              <a:t>Conrad Monson</a:t>
            </a:r>
          </a:p>
          <a:p>
            <a:r>
              <a:rPr lang="en-US" altLang="en-US" sz="1400" dirty="0">
                <a:latin typeface="+mj-lt"/>
              </a:rPr>
              <a:t>STEM Research </a:t>
            </a:r>
            <a:br>
              <a:rPr lang="en-US" altLang="en-US" sz="1400" dirty="0">
                <a:latin typeface="+mj-lt"/>
              </a:rPr>
            </a:br>
            <a:r>
              <a:rPr lang="en-US" altLang="en-US" sz="1400" dirty="0">
                <a:latin typeface="+mj-lt"/>
              </a:rPr>
              <a:t>Development </a:t>
            </a:r>
          </a:p>
          <a:p>
            <a:r>
              <a:rPr lang="en-US" altLang="en-US" sz="1400" dirty="0">
                <a:latin typeface="+mj-lt"/>
              </a:rPr>
              <a:t>275 McDonald Building</a:t>
            </a:r>
          </a:p>
          <a:p>
            <a:r>
              <a:rPr lang="en-US" altLang="en-US" sz="1400" dirty="0">
                <a:latin typeface="+mj-lt"/>
              </a:rPr>
              <a:t>Tel: 801-422-7722</a:t>
            </a:r>
          </a:p>
          <a:p>
            <a:r>
              <a:rPr lang="en-US" altLang="en-US" sz="1400" dirty="0">
                <a:latin typeface="+mj-lt"/>
              </a:rPr>
              <a:t>Email: </a:t>
            </a:r>
            <a:r>
              <a:rPr lang="en-US" altLang="en-US" sz="1400" u="sng" dirty="0">
                <a:latin typeface="+mj-lt"/>
              </a:rPr>
              <a:t>conrad_monson@byu.edu  </a:t>
            </a:r>
          </a:p>
        </p:txBody>
      </p:sp>
      <p:pic>
        <p:nvPicPr>
          <p:cNvPr id="18439" name="Picture 2" descr="http://cpms.byu.edu/deanstool/uploads/Sarah_Dorff_Web_%282%29.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46600" y="2931287"/>
            <a:ext cx="1016000"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5775325" y="2932875"/>
            <a:ext cx="2624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latin typeface="+mj-lt"/>
              </a:rPr>
              <a:t>Sarah Dorff</a:t>
            </a:r>
          </a:p>
          <a:p>
            <a:r>
              <a:rPr lang="en-US" altLang="en-US" sz="1400">
                <a:latin typeface="+mj-lt"/>
              </a:rPr>
              <a:t>Research Development Administrator</a:t>
            </a:r>
          </a:p>
          <a:p>
            <a:r>
              <a:rPr lang="en-US" altLang="en-US" sz="1400">
                <a:latin typeface="+mj-lt"/>
              </a:rPr>
              <a:t>269 McDonald Building</a:t>
            </a:r>
          </a:p>
          <a:p>
            <a:r>
              <a:rPr lang="en-US" altLang="en-US" sz="1400">
                <a:latin typeface="+mj-lt"/>
              </a:rPr>
              <a:t>Tel: 801-422-0132</a:t>
            </a:r>
          </a:p>
          <a:p>
            <a:r>
              <a:rPr lang="en-US" altLang="en-US" sz="1400">
                <a:latin typeface="+mj-lt"/>
              </a:rPr>
              <a:t>Email: </a:t>
            </a:r>
            <a:r>
              <a:rPr lang="en-US" altLang="en-US" sz="1400" u="sng">
                <a:latin typeface="+mj-lt"/>
              </a:rPr>
              <a:t>resdev@byu.edu </a:t>
            </a:r>
          </a:p>
        </p:txBody>
      </p:sp>
      <p:sp>
        <p:nvSpPr>
          <p:cNvPr id="18441" name="Rectangle 12"/>
          <p:cNvSpPr>
            <a:spLocks noChangeArrowheads="1"/>
          </p:cNvSpPr>
          <p:nvPr/>
        </p:nvSpPr>
        <p:spPr bwMode="auto">
          <a:xfrm>
            <a:off x="2286000" y="4464812"/>
            <a:ext cx="27574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dirty="0">
                <a:latin typeface="+mj-lt"/>
                <a:ea typeface="Calibri" charset="0"/>
                <a:cs typeface="Calibri" charset="0"/>
              </a:rPr>
              <a:t>Jon Balzotti</a:t>
            </a:r>
          </a:p>
          <a:p>
            <a:r>
              <a:rPr lang="en-US" altLang="en-US" sz="1400" dirty="0">
                <a:latin typeface="+mj-lt"/>
                <a:ea typeface="Calibri" charset="0"/>
                <a:cs typeface="Calibri" charset="0"/>
              </a:rPr>
              <a:t>English Department Faculty</a:t>
            </a:r>
            <a:br>
              <a:rPr lang="en-US" altLang="en-US" sz="1400" dirty="0">
                <a:latin typeface="+mj-lt"/>
                <a:ea typeface="Calibri" charset="0"/>
                <a:cs typeface="Calibri" charset="0"/>
              </a:rPr>
            </a:br>
            <a:r>
              <a:rPr lang="en-US" altLang="en-US" sz="1400" dirty="0">
                <a:latin typeface="+mj-lt"/>
                <a:ea typeface="Calibri" charset="0"/>
                <a:cs typeface="Calibri" charset="0"/>
              </a:rPr>
              <a:t>College of Humanities</a:t>
            </a:r>
          </a:p>
          <a:p>
            <a:r>
              <a:rPr lang="en-US" altLang="en-US" sz="1400" dirty="0">
                <a:latin typeface="+mj-lt"/>
              </a:rPr>
              <a:t>4127 JFSB </a:t>
            </a:r>
          </a:p>
          <a:p>
            <a:r>
              <a:rPr lang="en-US" altLang="en-US" sz="1400" dirty="0">
                <a:latin typeface="+mj-lt"/>
                <a:ea typeface="Calibri" charset="0"/>
                <a:cs typeface="Calibri" charset="0"/>
              </a:rPr>
              <a:t>Tel: </a:t>
            </a:r>
            <a:r>
              <a:rPr lang="en-US" altLang="en-US" sz="1400" dirty="0">
                <a:latin typeface="+mj-lt"/>
              </a:rPr>
              <a:t>(801) 422-2440</a:t>
            </a:r>
            <a:r>
              <a:rPr lang="en-US" altLang="en-US" sz="1400" dirty="0">
                <a:latin typeface="+mj-lt"/>
                <a:ea typeface="Calibri" charset="0"/>
                <a:cs typeface="Calibri" charset="0"/>
              </a:rPr>
              <a:t>	 </a:t>
            </a:r>
          </a:p>
          <a:p>
            <a:r>
              <a:rPr lang="en-US" altLang="en-US" sz="1400" u="sng" dirty="0">
                <a:latin typeface="+mj-lt"/>
                <a:ea typeface="Calibri" charset="0"/>
                <a:cs typeface="Calibri" charset="0"/>
              </a:rPr>
              <a:t>jonathan_balzotti@byu.edu</a:t>
            </a:r>
            <a:r>
              <a:rPr lang="en-US" altLang="en-US" sz="1400" dirty="0">
                <a:latin typeface="+mj-lt"/>
                <a:ea typeface="Calibri" charset="0"/>
                <a:cs typeface="Calibri" charset="0"/>
              </a:rPr>
              <a:t>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20775" y="4539425"/>
            <a:ext cx="996950"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6" cstate="email">
            <a:extLst>
              <a:ext uri="{28A0092B-C50C-407E-A947-70E740481C1C}">
                <a14:useLocalDpi xmlns:a14="http://schemas.microsoft.com/office/drawing/2010/main" val="0"/>
              </a:ext>
            </a:extLst>
          </a:blip>
          <a:srcRect t="-3796" r="8923" b="15916"/>
          <a:stretch>
            <a:fillRect/>
          </a:stretch>
        </p:blipFill>
        <p:spPr bwMode="auto">
          <a:xfrm>
            <a:off x="1144588" y="2864612"/>
            <a:ext cx="97313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286000" y="2866200"/>
            <a:ext cx="3733800"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err="1">
                <a:latin typeface="+mj-lt"/>
              </a:rPr>
              <a:t>Jaynie</a:t>
            </a:r>
            <a:r>
              <a:rPr lang="en-US" sz="1400" dirty="0">
                <a:latin typeface="+mj-lt"/>
              </a:rPr>
              <a:t> Mitchell</a:t>
            </a:r>
          </a:p>
          <a:p>
            <a:pPr>
              <a:defRPr/>
            </a:pPr>
            <a:r>
              <a:rPr lang="en-US" sz="1400" dirty="0">
                <a:latin typeface="+mj-lt"/>
              </a:rPr>
              <a:t>MSE Research Development</a:t>
            </a:r>
          </a:p>
          <a:p>
            <a:pPr>
              <a:defRPr/>
            </a:pPr>
            <a:r>
              <a:rPr lang="en-US" sz="1400" dirty="0">
                <a:latin typeface="+mj-lt"/>
              </a:rPr>
              <a:t>306C MCKB </a:t>
            </a:r>
            <a:br>
              <a:rPr lang="en-US" sz="1400" dirty="0">
                <a:latin typeface="+mj-lt"/>
              </a:rPr>
            </a:br>
            <a:r>
              <a:rPr lang="en-US" sz="1400" dirty="0">
                <a:latin typeface="+mj-lt"/>
              </a:rPr>
              <a:t>Tel: 801-422-3067 </a:t>
            </a:r>
          </a:p>
          <a:p>
            <a:pPr>
              <a:defRPr/>
            </a:pPr>
            <a:r>
              <a:rPr lang="en-US" sz="1400" dirty="0">
                <a:latin typeface="+mj-lt"/>
              </a:rPr>
              <a:t>Email: </a:t>
            </a:r>
            <a:r>
              <a:rPr lang="en-US" sz="1400" u="sng" dirty="0">
                <a:latin typeface="+mj-lt"/>
              </a:rPr>
              <a:t>Jaynie@byu.edu</a:t>
            </a:r>
            <a:br>
              <a:rPr lang="en-US" sz="1400" u="sng" dirty="0">
                <a:latin typeface="+mj-lt"/>
              </a:rPr>
            </a:br>
            <a:r>
              <a:rPr lang="en-US" sz="1400" u="sng" dirty="0">
                <a:latin typeface="+mj-lt"/>
              </a:rPr>
              <a:t> </a:t>
            </a:r>
          </a:p>
        </p:txBody>
      </p:sp>
      <p:sp>
        <p:nvSpPr>
          <p:cNvPr id="2" name="Slide Number Placeholder 1"/>
          <p:cNvSpPr>
            <a:spLocks noGrp="1"/>
          </p:cNvSpPr>
          <p:nvPr>
            <p:ph type="sldNum" sz="quarter" idx="12"/>
          </p:nvPr>
        </p:nvSpPr>
        <p:spPr>
          <a:xfrm>
            <a:off x="6457950" y="5880863"/>
            <a:ext cx="2057400" cy="365125"/>
          </a:xfrm>
        </p:spPr>
        <p:txBody>
          <a:bodyPr/>
          <a:lstStyle/>
          <a:p>
            <a:pPr>
              <a:defRPr/>
            </a:pPr>
            <a:fld id="{C21D2420-0475-E647-B66E-1D00EAC627A6}" type="slidenum">
              <a:rPr lang="en-US" altLang="en-US" smtClean="0"/>
              <a:pPr>
                <a:defRPr/>
              </a:pPr>
              <a:t>2</a:t>
            </a:fld>
            <a:endParaRPr lang="en-US" altLang="en-US" dirty="0"/>
          </a:p>
        </p:txBody>
      </p:sp>
    </p:spTree>
    <p:extLst>
      <p:ext uri="{BB962C8B-B14F-4D97-AF65-F5344CB8AC3E}">
        <p14:creationId xmlns:p14="http://schemas.microsoft.com/office/powerpoint/2010/main" val="3564349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Dinner Party WBS</a:t>
            </a:r>
          </a:p>
        </p:txBody>
      </p:sp>
      <p:sp>
        <p:nvSpPr>
          <p:cNvPr id="4" name="TextBox 3"/>
          <p:cNvSpPr txBox="1"/>
          <p:nvPr/>
        </p:nvSpPr>
        <p:spPr>
          <a:xfrm>
            <a:off x="327846" y="1955344"/>
            <a:ext cx="1541104" cy="954107"/>
          </a:xfrm>
          <a:prstGeom prst="rect">
            <a:avLst/>
          </a:prstGeom>
          <a:noFill/>
          <a:ln>
            <a:solidFill>
              <a:schemeClr val="tx1"/>
            </a:solidFill>
          </a:ln>
        </p:spPr>
        <p:txBody>
          <a:bodyPr wrap="square" rtlCol="0">
            <a:spAutoFit/>
          </a:bodyPr>
          <a:lstStyle/>
          <a:p>
            <a:r>
              <a:rPr lang="en-US" sz="1400" u="sng" dirty="0"/>
              <a:t>Project</a:t>
            </a:r>
            <a:br>
              <a:rPr lang="en-US" sz="1400" dirty="0"/>
            </a:br>
            <a:r>
              <a:rPr lang="en-US" sz="1400" dirty="0"/>
              <a:t>Relationship Building Dinner Party</a:t>
            </a:r>
          </a:p>
        </p:txBody>
      </p:sp>
      <p:sp>
        <p:nvSpPr>
          <p:cNvPr id="5" name="TextBox 4"/>
          <p:cNvSpPr txBox="1"/>
          <p:nvPr/>
        </p:nvSpPr>
        <p:spPr>
          <a:xfrm>
            <a:off x="1868950" y="2249411"/>
            <a:ext cx="1487344" cy="523220"/>
          </a:xfrm>
          <a:prstGeom prst="rect">
            <a:avLst/>
          </a:prstGeom>
          <a:noFill/>
          <a:ln>
            <a:solidFill>
              <a:schemeClr val="tx1"/>
            </a:solidFill>
          </a:ln>
        </p:spPr>
        <p:txBody>
          <a:bodyPr wrap="square" rtlCol="0">
            <a:spAutoFit/>
          </a:bodyPr>
          <a:lstStyle/>
          <a:p>
            <a:r>
              <a:rPr lang="en-US" sz="1400" u="sng" dirty="0"/>
              <a:t>Task 3 </a:t>
            </a:r>
            <a:br>
              <a:rPr lang="en-US" sz="1400" dirty="0"/>
            </a:br>
            <a:r>
              <a:rPr lang="en-US" sz="1400" dirty="0"/>
              <a:t>Provide Dinner</a:t>
            </a:r>
          </a:p>
        </p:txBody>
      </p:sp>
      <p:sp>
        <p:nvSpPr>
          <p:cNvPr id="6" name="Rectangle 5"/>
          <p:cNvSpPr/>
          <p:nvPr/>
        </p:nvSpPr>
        <p:spPr>
          <a:xfrm>
            <a:off x="3375843" y="2330410"/>
            <a:ext cx="1521555" cy="2893100"/>
          </a:xfrm>
          <a:prstGeom prst="rect">
            <a:avLst/>
          </a:prstGeom>
          <a:ln>
            <a:solidFill>
              <a:schemeClr val="tx1"/>
            </a:solidFill>
          </a:ln>
        </p:spPr>
        <p:txBody>
          <a:bodyPr wrap="square">
            <a:spAutoFit/>
          </a:bodyPr>
          <a:lstStyle/>
          <a:p>
            <a:r>
              <a:rPr lang="en-US" sz="1400" u="sng" dirty="0"/>
              <a:t>Subtask 3a </a:t>
            </a:r>
          </a:p>
          <a:p>
            <a:r>
              <a:rPr lang="en-US" sz="1400" dirty="0"/>
              <a:t>Create menu</a:t>
            </a:r>
          </a:p>
          <a:p>
            <a:r>
              <a:rPr lang="en-US" sz="1400" u="sng" dirty="0"/>
              <a:t>Subtask 3b </a:t>
            </a:r>
          </a:p>
          <a:p>
            <a:r>
              <a:rPr lang="en-US" sz="1400" dirty="0"/>
              <a:t>Get recipes</a:t>
            </a:r>
          </a:p>
          <a:p>
            <a:r>
              <a:rPr lang="en-US" sz="1400" u="sng" dirty="0"/>
              <a:t>Subtask 3c </a:t>
            </a:r>
          </a:p>
          <a:p>
            <a:r>
              <a:rPr lang="en-US" sz="1400" dirty="0"/>
              <a:t>Buy food</a:t>
            </a:r>
          </a:p>
          <a:p>
            <a:r>
              <a:rPr lang="en-US" sz="1400" u="sng" dirty="0"/>
              <a:t>Subtask 3c </a:t>
            </a:r>
          </a:p>
          <a:p>
            <a:r>
              <a:rPr lang="en-US" sz="1400" dirty="0"/>
              <a:t>Cook food</a:t>
            </a:r>
          </a:p>
          <a:p>
            <a:r>
              <a:rPr lang="en-US" sz="1400" u="sng" dirty="0"/>
              <a:t>Subtask 3d</a:t>
            </a:r>
          </a:p>
          <a:p>
            <a:r>
              <a:rPr lang="en-US" sz="1400" dirty="0"/>
              <a:t>Serve meal</a:t>
            </a:r>
          </a:p>
          <a:p>
            <a:r>
              <a:rPr lang="en-US" sz="1400" u="sng" dirty="0"/>
              <a:t>Subtask 3e</a:t>
            </a:r>
          </a:p>
          <a:p>
            <a:r>
              <a:rPr lang="en-US" sz="1400" dirty="0"/>
              <a:t>Clean up</a:t>
            </a:r>
          </a:p>
          <a:p>
            <a:endParaRPr lang="en-US" sz="1400" dirty="0"/>
          </a:p>
        </p:txBody>
      </p:sp>
      <p:sp>
        <p:nvSpPr>
          <p:cNvPr id="7" name="Rectangle 6"/>
          <p:cNvSpPr/>
          <p:nvPr/>
        </p:nvSpPr>
        <p:spPr>
          <a:xfrm>
            <a:off x="4916947" y="2694008"/>
            <a:ext cx="3960353" cy="3970318"/>
          </a:xfrm>
          <a:prstGeom prst="rect">
            <a:avLst/>
          </a:prstGeom>
          <a:ln>
            <a:solidFill>
              <a:schemeClr val="tx1"/>
            </a:solidFill>
          </a:ln>
        </p:spPr>
        <p:txBody>
          <a:bodyPr wrap="square">
            <a:spAutoFit/>
          </a:bodyPr>
          <a:lstStyle/>
          <a:p>
            <a:r>
              <a:rPr lang="en-US" sz="1400" u="sng" dirty="0"/>
              <a:t>Work Package for Task 3 </a:t>
            </a:r>
          </a:p>
          <a:p>
            <a:pPr marL="171450" indent="-171450">
              <a:buFont typeface="Arial" panose="020B0604020202020204" pitchFamily="34" charset="0"/>
              <a:buChar char="•"/>
            </a:pPr>
            <a:r>
              <a:rPr lang="en-US" sz="1400" dirty="0"/>
              <a:t>Develop menu: 1 </a:t>
            </a:r>
            <a:r>
              <a:rPr lang="en-US" sz="1400" dirty="0" err="1"/>
              <a:t>hr</a:t>
            </a:r>
            <a:endParaRPr lang="en-US" sz="1400" dirty="0"/>
          </a:p>
          <a:p>
            <a:pPr marL="171450" indent="-171450">
              <a:buFont typeface="Arial" panose="020B0604020202020204" pitchFamily="34" charset="0"/>
              <a:buChar char="•"/>
            </a:pPr>
            <a:r>
              <a:rPr lang="en-US" sz="1400" dirty="0"/>
              <a:t>Review cook books and find recipes: 2 </a:t>
            </a:r>
            <a:r>
              <a:rPr lang="en-US" sz="1400" dirty="0" err="1"/>
              <a:t>hrs</a:t>
            </a:r>
            <a:endParaRPr lang="en-US" sz="1400" dirty="0"/>
          </a:p>
          <a:p>
            <a:pPr marL="171450" indent="-171450">
              <a:buFont typeface="Arial" panose="020B0604020202020204" pitchFamily="34" charset="0"/>
              <a:buChar char="•"/>
            </a:pPr>
            <a:r>
              <a:rPr lang="en-US" sz="1400" dirty="0"/>
              <a:t>Travel to 3 stores to purchase food: 6 </a:t>
            </a:r>
            <a:r>
              <a:rPr lang="en-US" sz="1400" dirty="0" err="1"/>
              <a:t>hrs</a:t>
            </a:r>
            <a:endParaRPr lang="en-US" sz="1400" dirty="0"/>
          </a:p>
          <a:p>
            <a:pPr marL="171450" indent="-171450">
              <a:buFont typeface="Arial" panose="020B0604020202020204" pitchFamily="34" charset="0"/>
              <a:buChar char="•"/>
            </a:pPr>
            <a:r>
              <a:rPr lang="en-US" sz="1400" dirty="0"/>
              <a:t>Prepare salad: 1 </a:t>
            </a:r>
            <a:r>
              <a:rPr lang="en-US" sz="1400" dirty="0" err="1"/>
              <a:t>hr</a:t>
            </a:r>
            <a:endParaRPr lang="en-US" sz="1400" dirty="0"/>
          </a:p>
          <a:p>
            <a:pPr marL="171450" indent="-171450">
              <a:buFont typeface="Arial" panose="020B0604020202020204" pitchFamily="34" charset="0"/>
              <a:buChar char="•"/>
            </a:pPr>
            <a:r>
              <a:rPr lang="en-US" sz="1400" dirty="0"/>
              <a:t>Cook main course: 5 </a:t>
            </a:r>
            <a:r>
              <a:rPr lang="en-US" sz="1400" dirty="0" err="1"/>
              <a:t>hrs</a:t>
            </a:r>
            <a:endParaRPr lang="en-US" sz="1400" dirty="0"/>
          </a:p>
          <a:p>
            <a:pPr marL="171450" indent="-171450">
              <a:buFont typeface="Arial" panose="020B0604020202020204" pitchFamily="34" charset="0"/>
              <a:buChar char="•"/>
            </a:pPr>
            <a:r>
              <a:rPr lang="en-US" sz="1400" dirty="0"/>
              <a:t>Cook dessert: 3 </a:t>
            </a:r>
            <a:r>
              <a:rPr lang="en-US" sz="1400" dirty="0" err="1"/>
              <a:t>hrs</a:t>
            </a:r>
            <a:endParaRPr lang="en-US" sz="1400" dirty="0"/>
          </a:p>
          <a:p>
            <a:pPr marL="171450" indent="-171450">
              <a:buFont typeface="Arial" panose="020B0604020202020204" pitchFamily="34" charset="0"/>
              <a:buChar char="•"/>
            </a:pPr>
            <a:r>
              <a:rPr lang="en-US" sz="1400" dirty="0"/>
              <a:t>Serve food: 2 </a:t>
            </a:r>
            <a:r>
              <a:rPr lang="en-US" sz="1400" dirty="0" err="1"/>
              <a:t>hr</a:t>
            </a:r>
            <a:endParaRPr lang="en-US" sz="1400" dirty="0"/>
          </a:p>
          <a:p>
            <a:pPr marL="171450" indent="-171450">
              <a:buFont typeface="Arial" panose="020B0604020202020204" pitchFamily="34" charset="0"/>
              <a:buChar char="•"/>
            </a:pPr>
            <a:r>
              <a:rPr lang="en-US" sz="1400" dirty="0"/>
              <a:t>Clean up: 4 </a:t>
            </a:r>
            <a:r>
              <a:rPr lang="en-US" sz="1400" dirty="0" err="1"/>
              <a:t>hrs</a:t>
            </a:r>
            <a:endParaRPr lang="en-US" sz="1400" dirty="0"/>
          </a:p>
          <a:p>
            <a:r>
              <a:rPr lang="en-US" sz="1400" b="1" dirty="0"/>
              <a:t>Total Hours:</a:t>
            </a:r>
            <a:r>
              <a:rPr lang="en-US" sz="1400" dirty="0"/>
              <a:t> </a:t>
            </a:r>
            <a:r>
              <a:rPr lang="en-US" sz="1400" b="1" dirty="0"/>
              <a:t>24 </a:t>
            </a:r>
            <a:r>
              <a:rPr lang="en-US" sz="1400" b="1" dirty="0" err="1"/>
              <a:t>hrs</a:t>
            </a:r>
            <a:endParaRPr lang="en-US" sz="1400" b="1" dirty="0"/>
          </a:p>
          <a:p>
            <a:r>
              <a:rPr lang="en-US" sz="1400" b="1" dirty="0"/>
              <a:t>Cost</a:t>
            </a:r>
            <a:r>
              <a:rPr lang="en-US" sz="1400" dirty="0"/>
              <a:t>: </a:t>
            </a:r>
          </a:p>
          <a:p>
            <a:r>
              <a:rPr lang="en-US" sz="1400" dirty="0"/>
              <a:t>     Food: Vegetables =  $30</a:t>
            </a:r>
          </a:p>
          <a:p>
            <a:r>
              <a:rPr lang="en-US" sz="1400" dirty="0"/>
              <a:t>                Meat = $60	</a:t>
            </a:r>
          </a:p>
          <a:p>
            <a:r>
              <a:rPr lang="en-US" sz="1400" dirty="0"/>
              <a:t>                Cake Ingredients = $20</a:t>
            </a:r>
          </a:p>
          <a:p>
            <a:r>
              <a:rPr lang="en-US" sz="1400" dirty="0"/>
              <a:t>     Labor: 12 </a:t>
            </a:r>
            <a:r>
              <a:rPr lang="en-US" sz="1400" dirty="0" err="1"/>
              <a:t>hrs</a:t>
            </a:r>
            <a:r>
              <a:rPr lang="en-US" sz="1400" dirty="0"/>
              <a:t> Cook at $50/</a:t>
            </a:r>
            <a:r>
              <a:rPr lang="en-US" sz="1400" dirty="0" err="1"/>
              <a:t>hr</a:t>
            </a:r>
            <a:r>
              <a:rPr lang="en-US" sz="1400" dirty="0"/>
              <a:t> = $600</a:t>
            </a:r>
          </a:p>
          <a:p>
            <a:r>
              <a:rPr lang="en-US" sz="1400" dirty="0"/>
              <a:t>                  12 </a:t>
            </a:r>
            <a:r>
              <a:rPr lang="en-US" sz="1400" dirty="0" err="1"/>
              <a:t>hrs</a:t>
            </a:r>
            <a:r>
              <a:rPr lang="en-US" sz="1400" dirty="0"/>
              <a:t> </a:t>
            </a:r>
            <a:r>
              <a:rPr lang="en-US" sz="1400" dirty="0" err="1"/>
              <a:t>Asst</a:t>
            </a:r>
            <a:r>
              <a:rPr lang="en-US" sz="1400" dirty="0"/>
              <a:t> Cook $10/</a:t>
            </a:r>
            <a:r>
              <a:rPr lang="en-US" sz="1400" dirty="0" err="1"/>
              <a:t>hr</a:t>
            </a:r>
            <a:r>
              <a:rPr lang="en-US" sz="1400" dirty="0"/>
              <a:t> = $120 </a:t>
            </a:r>
            <a:br>
              <a:rPr lang="en-US" sz="1400" dirty="0"/>
            </a:br>
            <a:r>
              <a:rPr lang="en-US" sz="1400" dirty="0"/>
              <a:t>          	                   </a:t>
            </a:r>
            <a:r>
              <a:rPr lang="en-US" sz="1400" b="1" dirty="0"/>
              <a:t>Total = $720</a:t>
            </a:r>
          </a:p>
          <a:p>
            <a:r>
              <a:rPr lang="en-US" sz="1400" b="1" dirty="0"/>
              <a:t>Justification</a:t>
            </a:r>
            <a:r>
              <a:rPr lang="en-US" sz="1400" dirty="0"/>
              <a:t>: Past experience cooking dinner</a:t>
            </a:r>
          </a:p>
        </p:txBody>
      </p:sp>
      <p:pic>
        <p:nvPicPr>
          <p:cNvPr id="2050" name="Picture 2" descr="Image result for dinner party pictur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8652" y="568418"/>
            <a:ext cx="2916941" cy="194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286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Budget Narrative</a:t>
            </a:r>
          </a:p>
        </p:txBody>
      </p:sp>
      <p:sp>
        <p:nvSpPr>
          <p:cNvPr id="3" name="Content Placeholder 2"/>
          <p:cNvSpPr>
            <a:spLocks noGrp="1"/>
          </p:cNvSpPr>
          <p:nvPr>
            <p:ph idx="1"/>
          </p:nvPr>
        </p:nvSpPr>
        <p:spPr>
          <a:xfrm>
            <a:off x="628650" y="1385455"/>
            <a:ext cx="7886700" cy="1791946"/>
          </a:xfrm>
        </p:spPr>
        <p:txBody>
          <a:bodyPr>
            <a:normAutofit fontScale="85000" lnSpcReduction="10000"/>
          </a:bodyPr>
          <a:lstStyle/>
          <a:p>
            <a:r>
              <a:rPr lang="en-US" dirty="0"/>
              <a:t>NSF Career Grant </a:t>
            </a:r>
          </a:p>
          <a:p>
            <a:pPr marL="0" indent="0">
              <a:buNone/>
            </a:pPr>
            <a:r>
              <a:rPr lang="en-US" dirty="0"/>
              <a:t>The NSF budget narrative is an excellent place to continue “selling” your project, by pointing out the various strengths of faculty and resources, and the well-planned proposal through the suitable allocation of funds over the project period. </a:t>
            </a:r>
          </a:p>
        </p:txBody>
      </p:sp>
      <p:pic>
        <p:nvPicPr>
          <p:cNvPr id="12" name="Picture 11"/>
          <p:cNvPicPr>
            <a:picLocks noChangeAspect="1"/>
          </p:cNvPicPr>
          <p:nvPr/>
        </p:nvPicPr>
        <p:blipFill>
          <a:blip r:embed="rId2"/>
          <a:stretch>
            <a:fillRect/>
          </a:stretch>
        </p:blipFill>
        <p:spPr>
          <a:xfrm>
            <a:off x="121746" y="3177401"/>
            <a:ext cx="8745163" cy="2170455"/>
          </a:xfrm>
          <a:prstGeom prst="rect">
            <a:avLst/>
          </a:prstGeom>
        </p:spPr>
      </p:pic>
      <p:sp>
        <p:nvSpPr>
          <p:cNvPr id="13" name="TextBox 12"/>
          <p:cNvSpPr txBox="1"/>
          <p:nvPr/>
        </p:nvSpPr>
        <p:spPr>
          <a:xfrm>
            <a:off x="905164" y="6446983"/>
            <a:ext cx="6871855" cy="276999"/>
          </a:xfrm>
          <a:prstGeom prst="rect">
            <a:avLst/>
          </a:prstGeom>
          <a:noFill/>
        </p:spPr>
        <p:txBody>
          <a:bodyPr wrap="square" rtlCol="0">
            <a:spAutoFit/>
          </a:bodyPr>
          <a:lstStyle/>
          <a:p>
            <a:r>
              <a:rPr lang="en-US" sz="1200" dirty="0"/>
              <a:t>Source: osp.utah.edu/_doc/nsf-budget-justification.doc</a:t>
            </a:r>
          </a:p>
        </p:txBody>
      </p:sp>
      <p:pic>
        <p:nvPicPr>
          <p:cNvPr id="14" name="Picture 13"/>
          <p:cNvPicPr>
            <a:picLocks noChangeAspect="1"/>
          </p:cNvPicPr>
          <p:nvPr/>
        </p:nvPicPr>
        <p:blipFill>
          <a:blip r:embed="rId3"/>
          <a:stretch>
            <a:fillRect/>
          </a:stretch>
        </p:blipFill>
        <p:spPr>
          <a:xfrm>
            <a:off x="124691" y="5477164"/>
            <a:ext cx="8529782" cy="969819"/>
          </a:xfrm>
          <a:prstGeom prst="rect">
            <a:avLst/>
          </a:prstGeom>
        </p:spPr>
      </p:pic>
    </p:spTree>
    <p:extLst>
      <p:ext uri="{BB962C8B-B14F-4D97-AF65-F5344CB8AC3E}">
        <p14:creationId xmlns:p14="http://schemas.microsoft.com/office/powerpoint/2010/main" val="901898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634" y="183159"/>
            <a:ext cx="7886700" cy="773561"/>
          </a:xfrm>
        </p:spPr>
        <p:txBody>
          <a:bodyPr/>
          <a:lstStyle/>
          <a:p>
            <a:r>
              <a:rPr lang="en-US" dirty="0"/>
              <a:t>Benefits</a:t>
            </a:r>
          </a:p>
        </p:txBody>
      </p:sp>
      <p:sp>
        <p:nvSpPr>
          <p:cNvPr id="29" name="TextBox 28"/>
          <p:cNvSpPr txBox="1"/>
          <p:nvPr/>
        </p:nvSpPr>
        <p:spPr>
          <a:xfrm>
            <a:off x="456670" y="4304753"/>
            <a:ext cx="7772931" cy="1846659"/>
          </a:xfrm>
          <a:prstGeom prst="rect">
            <a:avLst/>
          </a:prstGeom>
          <a:noFill/>
        </p:spPr>
        <p:txBody>
          <a:bodyPr wrap="square" rtlCol="0">
            <a:spAutoFit/>
          </a:bodyPr>
          <a:lstStyle/>
          <a:p>
            <a:pPr marL="342900" indent="-342900">
              <a:buFont typeface="Arial" panose="020B0604020202020204" pitchFamily="34" charset="0"/>
              <a:buChar char="•"/>
            </a:pPr>
            <a:r>
              <a:rPr lang="en-US" sz="2000" dirty="0"/>
              <a:t>Content from the Benefits Slot exists throughout the proposal</a:t>
            </a:r>
          </a:p>
          <a:p>
            <a:pPr marL="800100" lvl="1" indent="-342900">
              <a:buFont typeface="Courier New" panose="02070309020205020404" pitchFamily="49" charset="0"/>
              <a:buChar char="o"/>
            </a:pPr>
            <a:r>
              <a:rPr lang="en-US" dirty="0"/>
              <a:t>Benefit(s) should be one of your themes</a:t>
            </a:r>
          </a:p>
          <a:p>
            <a:pPr marL="342900" indent="-342900">
              <a:buFont typeface="Arial" panose="020B0604020202020204" pitchFamily="34" charset="0"/>
              <a:buChar char="•"/>
            </a:pPr>
            <a:r>
              <a:rPr lang="en-US" sz="2000" dirty="0"/>
              <a:t>Address the different types of benefits</a:t>
            </a:r>
            <a:endParaRPr lang="en-US" dirty="0"/>
          </a:p>
          <a:p>
            <a:pPr marL="800100" lvl="1" indent="-342900">
              <a:buFont typeface="Courier New" panose="02070309020205020404" pitchFamily="49" charset="0"/>
              <a:buChar char="o"/>
            </a:pPr>
            <a:r>
              <a:rPr lang="en-US" dirty="0"/>
              <a:t>Immediate, a direct result of your research</a:t>
            </a:r>
          </a:p>
          <a:p>
            <a:pPr marL="800100" lvl="1" indent="-342900">
              <a:buFont typeface="Courier New" panose="02070309020205020404" pitchFamily="49" charset="0"/>
              <a:buChar char="o"/>
            </a:pPr>
            <a:r>
              <a:rPr lang="en-US" dirty="0"/>
              <a:t>Long-term, how your research moves your field forward </a:t>
            </a:r>
          </a:p>
          <a:p>
            <a:pPr marL="342900" indent="-342900">
              <a:buFont typeface="Arial" panose="020B0604020202020204" pitchFamily="34" charset="0"/>
              <a:buChar char="•"/>
            </a:pPr>
            <a:r>
              <a:rPr lang="en-US" sz="2000" dirty="0"/>
              <a:t>Remember… the benefits address the </a:t>
            </a:r>
            <a:r>
              <a:rPr lang="en-US" sz="2000" i="1" dirty="0"/>
              <a:t>funders needs and mission</a:t>
            </a:r>
          </a:p>
        </p:txBody>
      </p:sp>
      <p:grpSp>
        <p:nvGrpSpPr>
          <p:cNvPr id="11" name="Group 10"/>
          <p:cNvGrpSpPr/>
          <p:nvPr/>
        </p:nvGrpSpPr>
        <p:grpSpPr>
          <a:xfrm>
            <a:off x="535054" y="1091050"/>
            <a:ext cx="7083228" cy="2944057"/>
            <a:chOff x="352174" y="1528372"/>
            <a:chExt cx="7083228" cy="2944057"/>
          </a:xfrm>
        </p:grpSpPr>
        <p:sp>
          <p:nvSpPr>
            <p:cNvPr id="3" name="TextBox 2"/>
            <p:cNvSpPr txBox="1"/>
            <p:nvPr/>
          </p:nvSpPr>
          <p:spPr>
            <a:xfrm>
              <a:off x="352174" y="1619376"/>
              <a:ext cx="2689316" cy="1077218"/>
            </a:xfrm>
            <a:prstGeom prst="rect">
              <a:avLst/>
            </a:prstGeom>
            <a:solidFill>
              <a:schemeClr val="accent5"/>
            </a:solidFill>
          </p:spPr>
          <p:txBody>
            <a:bodyPr wrap="square" rtlCol="0">
              <a:spAutoFit/>
            </a:bodyPr>
            <a:lstStyle/>
            <a:p>
              <a:r>
                <a:rPr lang="en-US" sz="1600" dirty="0">
                  <a:solidFill>
                    <a:schemeClr val="bg1"/>
                  </a:solidFill>
                </a:rPr>
                <a:t>In the baseline logic (captured in the Needs Statement) which expresses a “value proposition”</a:t>
              </a:r>
            </a:p>
          </p:txBody>
        </p:sp>
        <p:sp>
          <p:nvSpPr>
            <p:cNvPr id="6" name="TextBox 5"/>
            <p:cNvSpPr txBox="1"/>
            <p:nvPr/>
          </p:nvSpPr>
          <p:spPr>
            <a:xfrm>
              <a:off x="352174" y="3072044"/>
              <a:ext cx="2689316" cy="1323439"/>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600" dirty="0">
                  <a:solidFill>
                    <a:schemeClr val="bg1"/>
                  </a:solidFill>
                </a:rPr>
                <a:t>In the Abstract. Introduction/ Background section or other funder-specified sections (e.g., Summary, Justification, Benefits)  </a:t>
              </a:r>
            </a:p>
          </p:txBody>
        </p:sp>
        <p:grpSp>
          <p:nvGrpSpPr>
            <p:cNvPr id="10" name="Group 9"/>
            <p:cNvGrpSpPr/>
            <p:nvPr/>
          </p:nvGrpSpPr>
          <p:grpSpPr>
            <a:xfrm>
              <a:off x="3814355" y="1528372"/>
              <a:ext cx="3621047" cy="1366529"/>
              <a:chOff x="132347" y="2377440"/>
              <a:chExt cx="2279928" cy="996400"/>
            </a:xfrm>
            <a:effectLst>
              <a:outerShdw blurRad="50800" dist="38100" dir="2700000" algn="tl" rotWithShape="0">
                <a:prstClr val="black">
                  <a:alpha val="40000"/>
                </a:prstClr>
              </a:outerShdw>
            </a:effectLst>
          </p:grpSpPr>
          <p:sp>
            <p:nvSpPr>
              <p:cNvPr id="5" name="TextBox 4"/>
              <p:cNvSpPr txBox="1"/>
              <p:nvPr/>
            </p:nvSpPr>
            <p:spPr>
              <a:xfrm>
                <a:off x="132347" y="2377440"/>
                <a:ext cx="2279928" cy="996400"/>
              </a:xfrm>
              <a:prstGeom prst="rect">
                <a:avLst/>
              </a:prstGeom>
              <a:solidFill>
                <a:schemeClr val="bg2">
                  <a:lumMod val="90000"/>
                </a:schemeClr>
              </a:solidFill>
              <a:ln>
                <a:solidFill>
                  <a:schemeClr val="tx1"/>
                </a:solidFill>
              </a:ln>
            </p:spPr>
            <p:txBody>
              <a:bodyPr wrap="square" rtlCol="0">
                <a:spAutoFit/>
              </a:bodyPr>
              <a:lstStyle/>
              <a:p>
                <a:pPr algn="ctr">
                  <a:lnSpc>
                    <a:spcPct val="90000"/>
                  </a:lnSpc>
                </a:pPr>
                <a:br>
                  <a:rPr lang="en-US" sz="3200" b="1" dirty="0"/>
                </a:br>
                <a:r>
                  <a:rPr lang="en-US" sz="3200" b="1" dirty="0"/>
                  <a:t>S</a:t>
                </a:r>
                <a:r>
                  <a:rPr lang="en-US" sz="3200" b="1" baseline="-25000" dirty="0"/>
                  <a:t>1         </a:t>
                </a:r>
                <a:r>
                  <a:rPr lang="en-US" sz="3200" b="1" dirty="0"/>
                  <a:t>S</a:t>
                </a:r>
                <a:r>
                  <a:rPr lang="en-US" sz="3200" b="1" baseline="-25000" dirty="0"/>
                  <a:t>2    </a:t>
                </a:r>
                <a:r>
                  <a:rPr lang="en-US" sz="3200" b="1" dirty="0"/>
                  <a:t>   B</a:t>
                </a:r>
                <a:br>
                  <a:rPr lang="en-US" sz="3200" b="1" dirty="0"/>
                </a:br>
                <a:r>
                  <a:rPr lang="en-US" sz="2800" b="1" baseline="-25000" dirty="0"/>
                  <a:t> </a:t>
                </a:r>
                <a:r>
                  <a:rPr lang="en-US" sz="2800" b="1" dirty="0"/>
                  <a:t> </a:t>
                </a:r>
              </a:p>
            </p:txBody>
          </p:sp>
          <p:sp>
            <p:nvSpPr>
              <p:cNvPr id="7" name="Right Arrow 6"/>
              <p:cNvSpPr/>
              <p:nvPr/>
            </p:nvSpPr>
            <p:spPr>
              <a:xfrm>
                <a:off x="907988" y="2801784"/>
                <a:ext cx="253717" cy="147711"/>
              </a:xfrm>
              <a:prstGeom prst="righ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1458332" y="2788448"/>
                <a:ext cx="253717" cy="162796"/>
              </a:xfrm>
              <a:prstGeom prst="righ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3814355" y="2995101"/>
              <a:ext cx="3621047" cy="1477328"/>
            </a:xfrm>
            <a:prstGeom prst="rect">
              <a:avLst/>
            </a:prstGeom>
            <a:solidFill>
              <a:schemeClr val="bg2">
                <a:lumMod val="9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To answer these challenges, we have designed an approach to meeting [[</a:t>
              </a:r>
              <a:r>
                <a:rPr lang="en-US" b="1" dirty="0"/>
                <a:t>objectives</a:t>
              </a:r>
              <a:r>
                <a:rPr lang="en-US" dirty="0"/>
                <a:t>]]. As a result of achieving these objectives, there will be [[</a:t>
              </a:r>
              <a:r>
                <a:rPr lang="en-US" b="1" dirty="0"/>
                <a:t>benefits</a:t>
              </a:r>
              <a:r>
                <a:rPr lang="en-US" dirty="0"/>
                <a:t>]]</a:t>
              </a:r>
              <a:endParaRPr lang="en-US" sz="1600" dirty="0"/>
            </a:p>
          </p:txBody>
        </p:sp>
        <p:sp>
          <p:nvSpPr>
            <p:cNvPr id="15" name="Isosceles Triangle 14"/>
            <p:cNvSpPr/>
            <p:nvPr/>
          </p:nvSpPr>
          <p:spPr>
            <a:xfrm rot="5400000">
              <a:off x="2712603" y="3232598"/>
              <a:ext cx="1477328" cy="1002333"/>
            </a:xfrm>
            <a:prstGeom prst="triangl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 name="Isosceles Triangle 3"/>
            <p:cNvSpPr/>
            <p:nvPr/>
          </p:nvSpPr>
          <p:spPr>
            <a:xfrm rot="5400000">
              <a:off x="2790948" y="1664765"/>
              <a:ext cx="1272930" cy="1002335"/>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4864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657350" y="1885950"/>
            <a:ext cx="5829300" cy="685800"/>
          </a:xfrm>
        </p:spPr>
        <p:txBody>
          <a:bodyPr>
            <a:normAutofit fontScale="90000"/>
          </a:bodyPr>
          <a:lstStyle/>
          <a:p>
            <a:r>
              <a:rPr lang="en-US" b="1" dirty="0">
                <a:latin typeface="Calibri"/>
                <a:cs typeface="Calibri"/>
              </a:rPr>
              <a:t>LDS Philanthropies (LDSP)</a:t>
            </a:r>
          </a:p>
        </p:txBody>
      </p:sp>
      <p:sp>
        <p:nvSpPr>
          <p:cNvPr id="7" name="Content Placeholder 4"/>
          <p:cNvSpPr>
            <a:spLocks noGrp="1"/>
          </p:cNvSpPr>
          <p:nvPr>
            <p:ph type="subTitle" idx="1"/>
          </p:nvPr>
        </p:nvSpPr>
        <p:spPr bwMode="auto">
          <a:xfrm>
            <a:off x="1657350" y="2800350"/>
            <a:ext cx="5886450" cy="1657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lnSpcReduction="10000"/>
          </a:bodyPr>
          <a:lstStyle>
            <a:lvl1pPr marL="342900" indent="-3429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2pPr>
            <a:lvl3pPr marL="11430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3pPr>
            <a:lvl4pPr marL="16002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4pPr>
            <a:lvl5pPr marL="20574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5pPr>
            <a:lvl6pPr marL="25146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6pPr>
            <a:lvl7pPr marL="29718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7pPr>
            <a:lvl8pPr marL="34290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8pPr>
            <a:lvl9pPr marL="38862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9pPr>
          </a:lstStyle>
          <a:p>
            <a:pPr marL="0" indent="0" algn="ctr">
              <a:buNone/>
            </a:pPr>
            <a:r>
              <a:rPr lang="en-US" sz="2100" dirty="0">
                <a:solidFill>
                  <a:schemeClr val="tx1"/>
                </a:solidFill>
                <a:latin typeface="Calibri"/>
                <a:cs typeface="Calibri"/>
              </a:rPr>
              <a:t>We are a department under the</a:t>
            </a:r>
          </a:p>
          <a:p>
            <a:pPr marL="0" indent="0" algn="ctr">
              <a:buNone/>
            </a:pPr>
            <a:r>
              <a:rPr lang="en-US" sz="2100" dirty="0">
                <a:solidFill>
                  <a:schemeClr val="tx1"/>
                </a:solidFill>
                <a:latin typeface="Calibri"/>
                <a:cs typeface="Calibri"/>
              </a:rPr>
              <a:t>Presiding Bishopric. </a:t>
            </a:r>
          </a:p>
          <a:p>
            <a:pPr marL="0" indent="0" algn="ctr">
              <a:buNone/>
            </a:pPr>
            <a:endParaRPr lang="en-US" sz="2100" dirty="0">
              <a:solidFill>
                <a:schemeClr val="tx1"/>
              </a:solidFill>
              <a:latin typeface="Calibri"/>
              <a:cs typeface="Calibri"/>
            </a:endParaRPr>
          </a:p>
          <a:p>
            <a:pPr marL="0" indent="0" algn="ctr">
              <a:buNone/>
            </a:pPr>
            <a:r>
              <a:rPr lang="en-US" sz="2100" dirty="0">
                <a:solidFill>
                  <a:schemeClr val="tx1"/>
                </a:solidFill>
                <a:latin typeface="Calibri"/>
                <a:cs typeface="Calibri"/>
              </a:rPr>
              <a:t>We correlate charitable giving within all church charities and institutions of higher education. </a:t>
            </a:r>
          </a:p>
          <a:p>
            <a:pPr marL="0" indent="0" algn="ctr">
              <a:buNone/>
            </a:pPr>
            <a:endParaRPr lang="en-US" sz="2100" dirty="0"/>
          </a:p>
        </p:txBody>
      </p:sp>
    </p:spTree>
    <p:extLst>
      <p:ext uri="{BB962C8B-B14F-4D97-AF65-F5344CB8AC3E}">
        <p14:creationId xmlns:p14="http://schemas.microsoft.com/office/powerpoint/2010/main" val="7959154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type="subTitle" idx="4294967295"/>
          </p:nvPr>
        </p:nvSpPr>
        <p:spPr bwMode="auto">
          <a:xfrm>
            <a:off x="2108567" y="1526188"/>
            <a:ext cx="5486400" cy="3629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lvl1pPr marL="342900" indent="-3429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2pPr>
            <a:lvl3pPr marL="11430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3pPr>
            <a:lvl4pPr marL="16002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4pPr>
            <a:lvl5pPr marL="20574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5pPr>
            <a:lvl6pPr marL="25146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6pPr>
            <a:lvl7pPr marL="29718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7pPr>
            <a:lvl8pPr marL="34290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8pPr>
            <a:lvl9pPr marL="38862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9pPr>
          </a:lstStyle>
          <a:p>
            <a:pPr marL="0" indent="0">
              <a:buNone/>
            </a:pPr>
            <a:r>
              <a:rPr lang="en-US" sz="3300" b="1" dirty="0">
                <a:solidFill>
                  <a:schemeClr val="tx1"/>
                </a:solidFill>
                <a:cs typeface="Calibri"/>
              </a:rPr>
              <a:t>Summary of how LDSP helps</a:t>
            </a:r>
          </a:p>
          <a:p>
            <a:pPr marL="0" indent="0">
              <a:buNone/>
            </a:pPr>
            <a:endParaRPr lang="en-US" sz="1500" b="1" dirty="0">
              <a:solidFill>
                <a:schemeClr val="tx1"/>
              </a:solidFill>
              <a:cs typeface="Calibri"/>
            </a:endParaRPr>
          </a:p>
          <a:p>
            <a:pPr>
              <a:buClr>
                <a:schemeClr val="tx1"/>
              </a:buClr>
              <a:buFont typeface="Arial" charset="0"/>
              <a:buChar char="•"/>
            </a:pPr>
            <a:r>
              <a:rPr lang="en-US" dirty="0">
                <a:solidFill>
                  <a:schemeClr val="tx1"/>
                </a:solidFill>
                <a:cs typeface="Calibri"/>
              </a:rPr>
              <a:t>Relationships with prospects/funders</a:t>
            </a:r>
          </a:p>
          <a:p>
            <a:pPr>
              <a:buClr>
                <a:schemeClr val="tx1"/>
              </a:buClr>
              <a:buFont typeface="Arial" charset="0"/>
              <a:buChar char="•"/>
            </a:pPr>
            <a:r>
              <a:rPr lang="en-US" dirty="0">
                <a:solidFill>
                  <a:schemeClr val="tx1"/>
                </a:solidFill>
                <a:cs typeface="Calibri"/>
              </a:rPr>
              <a:t>Tools to help with finding funding</a:t>
            </a:r>
          </a:p>
          <a:p>
            <a:pPr>
              <a:buClr>
                <a:schemeClr val="tx1"/>
              </a:buClr>
              <a:buFont typeface="Arial" charset="0"/>
              <a:buChar char="•"/>
            </a:pPr>
            <a:r>
              <a:rPr lang="en-US" dirty="0">
                <a:solidFill>
                  <a:schemeClr val="tx1"/>
                </a:solidFill>
                <a:cs typeface="Calibri"/>
              </a:rPr>
              <a:t>Foundation proposal correlation</a:t>
            </a:r>
          </a:p>
          <a:p>
            <a:pPr>
              <a:buClr>
                <a:schemeClr val="tx1"/>
              </a:buClr>
              <a:buFont typeface="Arial" charset="0"/>
              <a:buChar char="•"/>
            </a:pPr>
            <a:r>
              <a:rPr lang="en-US" dirty="0">
                <a:solidFill>
                  <a:schemeClr val="tx1"/>
                </a:solidFill>
                <a:cs typeface="Calibri"/>
              </a:rPr>
              <a:t>Help with proposal writing/editing </a:t>
            </a:r>
          </a:p>
          <a:p>
            <a:pPr>
              <a:buClr>
                <a:schemeClr val="tx1"/>
              </a:buClr>
              <a:buFont typeface="Arial" charset="0"/>
              <a:buChar char="•"/>
            </a:pPr>
            <a:r>
              <a:rPr lang="en-US" dirty="0">
                <a:solidFill>
                  <a:schemeClr val="tx1"/>
                </a:solidFill>
                <a:cs typeface="Calibri"/>
              </a:rPr>
              <a:t>“No Overhead” (costs in budget)</a:t>
            </a:r>
          </a:p>
          <a:p>
            <a:pPr algn="ctr"/>
            <a:endParaRPr lang="en-US" dirty="0">
              <a:solidFill>
                <a:schemeClr val="tx1"/>
              </a:solidFill>
              <a:latin typeface="Calibri"/>
              <a:cs typeface="Calibri"/>
            </a:endParaRPr>
          </a:p>
        </p:txBody>
      </p:sp>
    </p:spTree>
    <p:extLst>
      <p:ext uri="{BB962C8B-B14F-4D97-AF65-F5344CB8AC3E}">
        <p14:creationId xmlns:p14="http://schemas.microsoft.com/office/powerpoint/2010/main" val="1939973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ChangeArrowheads="1"/>
          </p:cNvSpPr>
          <p:nvPr/>
        </p:nvSpPr>
        <p:spPr bwMode="auto">
          <a:xfrm>
            <a:off x="1379938" y="3092351"/>
            <a:ext cx="6401990" cy="458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257175" indent="-257175">
              <a:spcBef>
                <a:spcPct val="20000"/>
              </a:spcBef>
            </a:pPr>
            <a:endParaRPr lang="en-US" sz="2400" dirty="0">
              <a:latin typeface="Calibri"/>
              <a:cs typeface="Calibri"/>
            </a:endParaRPr>
          </a:p>
        </p:txBody>
      </p:sp>
      <p:sp>
        <p:nvSpPr>
          <p:cNvPr id="21511" name="Rectangle 7"/>
          <p:cNvSpPr>
            <a:spLocks noChangeArrowheads="1"/>
          </p:cNvSpPr>
          <p:nvPr/>
        </p:nvSpPr>
        <p:spPr bwMode="auto">
          <a:xfrm>
            <a:off x="1786138" y="2988881"/>
            <a:ext cx="573834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257175" indent="-257175">
              <a:spcBef>
                <a:spcPct val="20000"/>
              </a:spcBef>
            </a:pPr>
            <a:r>
              <a:rPr lang="en-US" sz="2700" b="1" dirty="0">
                <a:latin typeface="Calibri"/>
                <a:cs typeface="Calibri"/>
              </a:rPr>
              <a:t>(2) CULTIVATION AND GRANT-WRITING</a:t>
            </a:r>
          </a:p>
        </p:txBody>
      </p:sp>
      <p:sp>
        <p:nvSpPr>
          <p:cNvPr id="21512" name="Rectangle 8"/>
          <p:cNvSpPr>
            <a:spLocks noChangeArrowheads="1"/>
          </p:cNvSpPr>
          <p:nvPr/>
        </p:nvSpPr>
        <p:spPr bwMode="auto">
          <a:xfrm>
            <a:off x="1786137" y="3617533"/>
            <a:ext cx="2459290" cy="4143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257175" indent="-257175">
              <a:spcBef>
                <a:spcPct val="20000"/>
              </a:spcBef>
            </a:pPr>
            <a:r>
              <a:rPr lang="en-US" sz="2700" b="1" dirty="0">
                <a:latin typeface="Calibri"/>
                <a:cs typeface="Calibri"/>
              </a:rPr>
              <a:t>(3) FOLLOW-UP</a:t>
            </a:r>
          </a:p>
        </p:txBody>
      </p:sp>
      <p:sp>
        <p:nvSpPr>
          <p:cNvPr id="9"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7" name="Rectangle 3"/>
          <p:cNvSpPr txBox="1">
            <a:spLocks noChangeArrowheads="1"/>
          </p:cNvSpPr>
          <p:nvPr/>
        </p:nvSpPr>
        <p:spPr>
          <a:xfrm>
            <a:off x="1786138" y="2360233"/>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US" sz="2700" b="1" dirty="0">
                <a:latin typeface="Calibri"/>
                <a:cs typeface="Calibri"/>
              </a:rPr>
              <a:t>(1) FINDING POTENTIAL FOUNDATIONS</a:t>
            </a:r>
          </a:p>
        </p:txBody>
      </p:sp>
    </p:spTree>
    <p:extLst>
      <p:ext uri="{BB962C8B-B14F-4D97-AF65-F5344CB8AC3E}">
        <p14:creationId xmlns:p14="http://schemas.microsoft.com/office/powerpoint/2010/main" val="1474004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511"/>
                                        </p:tgtEl>
                                        <p:attrNameLst>
                                          <p:attrName>style.visibility</p:attrName>
                                        </p:attrNameLst>
                                      </p:cBhvr>
                                      <p:to>
                                        <p:strVal val="visible"/>
                                      </p:to>
                                    </p:set>
                                    <p:animEffect transition="in" filter="fade">
                                      <p:cBhvr>
                                        <p:cTn id="12" dur="1000"/>
                                        <p:tgtEl>
                                          <p:spTgt spid="21511"/>
                                        </p:tgtEl>
                                      </p:cBhvr>
                                    </p:animEffect>
                                    <p:anim calcmode="lin" valueType="num">
                                      <p:cBhvr>
                                        <p:cTn id="13" dur="1000" fill="hold"/>
                                        <p:tgtEl>
                                          <p:spTgt spid="21511"/>
                                        </p:tgtEl>
                                        <p:attrNameLst>
                                          <p:attrName>ppt_x</p:attrName>
                                        </p:attrNameLst>
                                      </p:cBhvr>
                                      <p:tavLst>
                                        <p:tav tm="0">
                                          <p:val>
                                            <p:strVal val="#ppt_x"/>
                                          </p:val>
                                        </p:tav>
                                        <p:tav tm="100000">
                                          <p:val>
                                            <p:strVal val="#ppt_x"/>
                                          </p:val>
                                        </p:tav>
                                      </p:tavLst>
                                    </p:anim>
                                    <p:anim calcmode="lin" valueType="num">
                                      <p:cBhvr>
                                        <p:cTn id="14" dur="1000" fill="hold"/>
                                        <p:tgtEl>
                                          <p:spTgt spid="215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512"/>
                                        </p:tgtEl>
                                        <p:attrNameLst>
                                          <p:attrName>style.visibility</p:attrName>
                                        </p:attrNameLst>
                                      </p:cBhvr>
                                      <p:to>
                                        <p:strVal val="visible"/>
                                      </p:to>
                                    </p:set>
                                    <p:animEffect transition="in" filter="fade">
                                      <p:cBhvr>
                                        <p:cTn id="17" dur="1000"/>
                                        <p:tgtEl>
                                          <p:spTgt spid="21512"/>
                                        </p:tgtEl>
                                      </p:cBhvr>
                                    </p:animEffect>
                                    <p:anim calcmode="lin" valueType="num">
                                      <p:cBhvr>
                                        <p:cTn id="18" dur="1000" fill="hold"/>
                                        <p:tgtEl>
                                          <p:spTgt spid="21512"/>
                                        </p:tgtEl>
                                        <p:attrNameLst>
                                          <p:attrName>ppt_x</p:attrName>
                                        </p:attrNameLst>
                                      </p:cBhvr>
                                      <p:tavLst>
                                        <p:tav tm="0">
                                          <p:val>
                                            <p:strVal val="#ppt_x"/>
                                          </p:val>
                                        </p:tav>
                                        <p:tav tm="100000">
                                          <p:val>
                                            <p:strVal val="#ppt_x"/>
                                          </p:val>
                                        </p:tav>
                                      </p:tavLst>
                                    </p:anim>
                                    <p:anim calcmode="lin" valueType="num">
                                      <p:cBhvr>
                                        <p:cTn id="19" dur="1000" fill="hold"/>
                                        <p:tgtEl>
                                          <p:spTgt spid="215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p:bldP spid="21512"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0" name="Rectangle 12"/>
          <p:cNvSpPr>
            <a:spLocks noChangeArrowheads="1"/>
          </p:cNvSpPr>
          <p:nvPr/>
        </p:nvSpPr>
        <p:spPr bwMode="auto">
          <a:xfrm>
            <a:off x="1711598" y="4054166"/>
            <a:ext cx="4724400" cy="1475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2400" b="1" dirty="0">
              <a:solidFill>
                <a:srgbClr val="073E87"/>
              </a:solidFill>
              <a:cs typeface="Calibri"/>
            </a:endParaRPr>
          </a:p>
        </p:txBody>
      </p:sp>
      <p:sp>
        <p:nvSpPr>
          <p:cNvPr id="11" name="Rectangle 14"/>
          <p:cNvSpPr>
            <a:spLocks noChangeArrowheads="1"/>
          </p:cNvSpPr>
          <p:nvPr/>
        </p:nvSpPr>
        <p:spPr bwMode="auto">
          <a:xfrm>
            <a:off x="1710408" y="3664661"/>
            <a:ext cx="4725590" cy="1475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endParaRPr lang="en-US" sz="2400" dirty="0">
              <a:solidFill>
                <a:srgbClr val="073E87"/>
              </a:solidFill>
              <a:latin typeface="Calibri"/>
              <a:cs typeface="Calibri"/>
            </a:endParaRPr>
          </a:p>
        </p:txBody>
      </p:sp>
      <p:sp>
        <p:nvSpPr>
          <p:cNvPr id="2" name="Rectangle 1"/>
          <p:cNvSpPr/>
          <p:nvPr/>
        </p:nvSpPr>
        <p:spPr>
          <a:xfrm>
            <a:off x="2731129" y="3299764"/>
            <a:ext cx="4572000" cy="1047979"/>
          </a:xfrm>
          <a:prstGeom prst="rect">
            <a:avLst/>
          </a:prstGeom>
        </p:spPr>
        <p:txBody>
          <a:bodyPr>
            <a:spAutoFit/>
          </a:bodyPr>
          <a:lstStyle/>
          <a:p>
            <a:pPr>
              <a:spcBef>
                <a:spcPct val="20000"/>
              </a:spcBef>
            </a:pPr>
            <a:r>
              <a:rPr lang="en-US" sz="1350" dirty="0" err="1">
                <a:cs typeface="Calibri"/>
              </a:rPr>
              <a:t>fconline.foundationcenter.org</a:t>
            </a:r>
            <a:r>
              <a:rPr lang="en-US" sz="1350" dirty="0">
                <a:cs typeface="Calibri"/>
              </a:rPr>
              <a:t>	</a:t>
            </a:r>
          </a:p>
          <a:p>
            <a:pPr marL="342900" indent="-342900">
              <a:spcBef>
                <a:spcPct val="20000"/>
              </a:spcBef>
              <a:buFontTx/>
              <a:buChar char="-"/>
            </a:pPr>
            <a:endParaRPr lang="en-US" sz="1350" dirty="0">
              <a:cs typeface="Calibri"/>
            </a:endParaRPr>
          </a:p>
          <a:p>
            <a:pPr>
              <a:spcBef>
                <a:spcPct val="20000"/>
              </a:spcBef>
            </a:pPr>
            <a:r>
              <a:rPr lang="en-US" sz="1350" dirty="0">
                <a:cs typeface="Calibri"/>
              </a:rPr>
              <a:t>	Username: </a:t>
            </a:r>
            <a:r>
              <a:rPr lang="en-US" sz="1350" dirty="0" err="1">
                <a:cs typeface="Calibri"/>
              </a:rPr>
              <a:t>byuacadvp</a:t>
            </a:r>
            <a:endParaRPr lang="en-US" sz="1350" dirty="0">
              <a:cs typeface="Calibri"/>
            </a:endParaRPr>
          </a:p>
          <a:p>
            <a:pPr>
              <a:spcBef>
                <a:spcPct val="20000"/>
              </a:spcBef>
            </a:pPr>
            <a:r>
              <a:rPr lang="en-US" sz="1350" dirty="0">
                <a:cs typeface="Calibri"/>
              </a:rPr>
              <a:t>	Password:  </a:t>
            </a:r>
            <a:r>
              <a:rPr lang="en-US" sz="1350" dirty="0">
                <a:ea typeface="Lucida Grande"/>
                <a:cs typeface="Calibri"/>
              </a:rPr>
              <a:t>cougars2002</a:t>
            </a:r>
            <a:endParaRPr lang="en-US" sz="1350" dirty="0">
              <a:cs typeface="Calibri"/>
            </a:endParaRPr>
          </a:p>
        </p:txBody>
      </p:sp>
      <p:sp>
        <p:nvSpPr>
          <p:cNvPr id="12"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13" name="Rectangle 3"/>
          <p:cNvSpPr txBox="1">
            <a:spLocks noChangeArrowheads="1"/>
          </p:cNvSpPr>
          <p:nvPr/>
        </p:nvSpPr>
        <p:spPr>
          <a:xfrm>
            <a:off x="1786138" y="2363274"/>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US" sz="2700" b="1" dirty="0">
                <a:latin typeface="Calibri"/>
                <a:cs typeface="Calibri"/>
              </a:rPr>
              <a:t>(1) FINDING POTENTIAL FOUNDATIONS</a:t>
            </a:r>
          </a:p>
        </p:txBody>
      </p:sp>
      <p:sp>
        <p:nvSpPr>
          <p:cNvPr id="8" name="Rectangle 10"/>
          <p:cNvSpPr>
            <a:spLocks noChangeArrowheads="1"/>
          </p:cNvSpPr>
          <p:nvPr/>
        </p:nvSpPr>
        <p:spPr bwMode="auto">
          <a:xfrm>
            <a:off x="2252731" y="2833354"/>
            <a:ext cx="6430962" cy="528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428625" indent="-428625">
              <a:spcBef>
                <a:spcPct val="20000"/>
              </a:spcBef>
              <a:buFont typeface="Arial" charset="0"/>
              <a:buChar char="•"/>
            </a:pPr>
            <a:r>
              <a:rPr lang="en-US" sz="3300" b="1">
                <a:latin typeface="Calibri"/>
                <a:cs typeface="Calibri"/>
              </a:rPr>
              <a:t>Foundation</a:t>
            </a:r>
            <a:r>
              <a:rPr lang="en-US" sz="3300" b="1">
                <a:solidFill>
                  <a:srgbClr val="073E87"/>
                </a:solidFill>
                <a:latin typeface="Calibri"/>
                <a:cs typeface="Calibri"/>
              </a:rPr>
              <a:t> </a:t>
            </a:r>
            <a:r>
              <a:rPr lang="en-US" sz="3300" b="1">
                <a:latin typeface="Calibri"/>
                <a:cs typeface="Calibri"/>
              </a:rPr>
              <a:t>Directory</a:t>
            </a:r>
            <a:endParaRPr lang="en-US" sz="3300" b="1" dirty="0">
              <a:latin typeface="Calibri"/>
              <a:cs typeface="Calibri"/>
            </a:endParaRPr>
          </a:p>
        </p:txBody>
      </p:sp>
    </p:spTree>
    <p:extLst>
      <p:ext uri="{BB962C8B-B14F-4D97-AF65-F5344CB8AC3E}">
        <p14:creationId xmlns:p14="http://schemas.microsoft.com/office/powerpoint/2010/main" val="182763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1" y="1295400"/>
            <a:ext cx="4459771" cy="4400550"/>
          </a:xfrm>
          <a:prstGeom prst="rect">
            <a:avLst/>
          </a:prstGeom>
        </p:spPr>
      </p:pic>
      <p:sp>
        <p:nvSpPr>
          <p:cNvPr id="2" name="Oval 1"/>
          <p:cNvSpPr/>
          <p:nvPr/>
        </p:nvSpPr>
        <p:spPr>
          <a:xfrm>
            <a:off x="4114800" y="1447800"/>
            <a:ext cx="2667000" cy="5334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96224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990600"/>
            <a:ext cx="4495800" cy="4906186"/>
          </a:xfrm>
          <a:prstGeom prst="rect">
            <a:avLst/>
          </a:prstGeom>
        </p:spPr>
      </p:pic>
    </p:spTree>
    <p:extLst>
      <p:ext uri="{BB962C8B-B14F-4D97-AF65-F5344CB8AC3E}">
        <p14:creationId xmlns:p14="http://schemas.microsoft.com/office/powerpoint/2010/main" val="11374812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ults.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1" y="990600"/>
            <a:ext cx="4593445" cy="5010150"/>
          </a:xfrm>
          <a:prstGeom prst="rect">
            <a:avLst/>
          </a:prstGeom>
        </p:spPr>
      </p:pic>
      <p:sp>
        <p:nvSpPr>
          <p:cNvPr id="2" name="Oval 1"/>
          <p:cNvSpPr/>
          <p:nvPr/>
        </p:nvSpPr>
        <p:spPr>
          <a:xfrm>
            <a:off x="2057400" y="1066800"/>
            <a:ext cx="1447800" cy="19812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6617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466" y="0"/>
            <a:ext cx="7886700" cy="1325563"/>
          </a:xfrm>
        </p:spPr>
        <p:txBody>
          <a:bodyPr/>
          <a:lstStyle/>
          <a:p>
            <a:r>
              <a:rPr lang="en-US" dirty="0"/>
              <a:t>Agenda</a:t>
            </a:r>
          </a:p>
        </p:txBody>
      </p:sp>
      <p:sp>
        <p:nvSpPr>
          <p:cNvPr id="5" name="Content Placeholder 3"/>
          <p:cNvSpPr txBox="1">
            <a:spLocks/>
          </p:cNvSpPr>
          <p:nvPr/>
        </p:nvSpPr>
        <p:spPr>
          <a:xfrm>
            <a:off x="717467" y="1068434"/>
            <a:ext cx="7019439" cy="4666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p:txBody>
      </p:sp>
      <p:sp>
        <p:nvSpPr>
          <p:cNvPr id="4" name="Rectangle 3"/>
          <p:cNvSpPr/>
          <p:nvPr/>
        </p:nvSpPr>
        <p:spPr>
          <a:xfrm>
            <a:off x="614150" y="1068434"/>
            <a:ext cx="7451677" cy="4708981"/>
          </a:xfrm>
          <a:prstGeom prst="rect">
            <a:avLst/>
          </a:prstGeom>
        </p:spPr>
        <p:txBody>
          <a:bodyPr wrap="square" anchor="ctr">
            <a:spAutoFit/>
          </a:bodyPr>
          <a:lstStyle/>
          <a:p>
            <a:r>
              <a:rPr lang="en-US" sz="2000" b="1" dirty="0"/>
              <a:t>Day 2, December 20</a:t>
            </a:r>
            <a:r>
              <a:rPr lang="en-US" sz="2000" b="1" baseline="30000" dirty="0"/>
              <a:t>th</a:t>
            </a:r>
            <a:r>
              <a:rPr lang="en-US" sz="2000" b="1" dirty="0"/>
              <a:t> </a:t>
            </a:r>
          </a:p>
          <a:p>
            <a:pPr marL="342900" indent="-342900">
              <a:buFont typeface="Arial" panose="020B0604020202020204" pitchFamily="34" charset="0"/>
              <a:buChar char="•"/>
            </a:pPr>
            <a:r>
              <a:rPr lang="en-US" sz="2000" dirty="0"/>
              <a:t>Recap of Day 1 9:00-9:10 (Kristen)</a:t>
            </a:r>
          </a:p>
          <a:p>
            <a:pPr marL="342900" indent="-342900">
              <a:buFont typeface="Arial" panose="020B0604020202020204" pitchFamily="34" charset="0"/>
              <a:buChar char="•"/>
            </a:pPr>
            <a:r>
              <a:rPr lang="en-US" sz="2000" dirty="0"/>
              <a:t>Group Review Needs Statements/Review 9:10-10:10 (Kristen)</a:t>
            </a:r>
          </a:p>
          <a:p>
            <a:pPr marL="342900" indent="-342900">
              <a:buFont typeface="Arial" panose="020B0604020202020204" pitchFamily="34" charset="0"/>
              <a:buChar char="•"/>
            </a:pPr>
            <a:r>
              <a:rPr lang="en-US" sz="2000" dirty="0"/>
              <a:t>Themes 10:10-10:20(Conrad)</a:t>
            </a:r>
          </a:p>
          <a:p>
            <a:pPr marL="342900" indent="-342900">
              <a:buFont typeface="Arial" panose="020B0604020202020204" pitchFamily="34" charset="0"/>
              <a:buChar char="•"/>
            </a:pPr>
            <a:r>
              <a:rPr lang="en-US" sz="2000" dirty="0"/>
              <a:t>10:20-10:30 Break </a:t>
            </a:r>
          </a:p>
          <a:p>
            <a:pPr marL="342900" indent="-342900">
              <a:buFont typeface="Arial" panose="020B0604020202020204" pitchFamily="34" charset="0"/>
              <a:buChar char="•"/>
            </a:pPr>
            <a:r>
              <a:rPr lang="en-US" sz="2000" dirty="0"/>
              <a:t>Methodology and Qualifications 10:30-11:00 (Conrad)</a:t>
            </a:r>
          </a:p>
          <a:p>
            <a:pPr marL="342900" indent="-342900">
              <a:buFont typeface="Arial" panose="020B0604020202020204" pitchFamily="34" charset="0"/>
              <a:buChar char="•"/>
            </a:pPr>
            <a:r>
              <a:rPr lang="en-US" sz="2000" dirty="0"/>
              <a:t>Budget and Benefits 11:00-11:30 (</a:t>
            </a:r>
            <a:r>
              <a:rPr lang="en-US" sz="2000" dirty="0" err="1"/>
              <a:t>Jaynie</a:t>
            </a:r>
            <a:r>
              <a:rPr lang="en-US" sz="2000" dirty="0"/>
              <a:t>)</a:t>
            </a:r>
          </a:p>
          <a:p>
            <a:pPr marL="342900" indent="-342900">
              <a:buFont typeface="Arial" panose="020B0604020202020204" pitchFamily="34" charset="0"/>
              <a:buChar char="•"/>
            </a:pPr>
            <a:r>
              <a:rPr lang="en-US" sz="2000" dirty="0"/>
              <a:t>Role of LDS-P and other potential funding sources 11:30-12:00 (</a:t>
            </a:r>
            <a:r>
              <a:rPr lang="en-US" sz="2000" dirty="0" err="1"/>
              <a:t>Taunja</a:t>
            </a:r>
            <a:r>
              <a:rPr lang="en-US" sz="2000" dirty="0"/>
              <a:t> Baxter) (30 min)</a:t>
            </a:r>
          </a:p>
          <a:p>
            <a:pPr marL="342900" indent="-342900">
              <a:buFont typeface="Arial" panose="020B0604020202020204" pitchFamily="34" charset="0"/>
              <a:buChar char="•"/>
            </a:pPr>
            <a:r>
              <a:rPr lang="en-US" sz="2000" dirty="0"/>
              <a:t>12:00-12:30 Lunch</a:t>
            </a:r>
          </a:p>
          <a:p>
            <a:pPr marL="342900" indent="-342900">
              <a:buFont typeface="Arial" panose="020B0604020202020204" pitchFamily="34" charset="0"/>
              <a:buChar char="•"/>
            </a:pPr>
            <a:r>
              <a:rPr lang="en-US" sz="2000" dirty="0"/>
              <a:t>Editing and Rewriting 12:30-1:00 (Kristen)</a:t>
            </a:r>
          </a:p>
          <a:p>
            <a:pPr marL="342900" indent="-342900">
              <a:buFont typeface="Arial" panose="020B0604020202020204" pitchFamily="34" charset="0"/>
              <a:buChar char="•"/>
            </a:pPr>
            <a:r>
              <a:rPr lang="en-US" sz="2000" dirty="0"/>
              <a:t>Aesthetics and Marketing 1:00-1:10 (Conrad) </a:t>
            </a:r>
          </a:p>
          <a:p>
            <a:pPr marL="342900" indent="-342900">
              <a:buFont typeface="Arial" panose="020B0604020202020204" pitchFamily="34" charset="0"/>
              <a:buChar char="•"/>
            </a:pPr>
            <a:r>
              <a:rPr lang="en-US" sz="2000" dirty="0"/>
              <a:t>ORCA 1:10-1:50 (Debbie Silversmith)</a:t>
            </a:r>
          </a:p>
          <a:p>
            <a:pPr marL="342900" indent="-342900">
              <a:buFont typeface="Arial" panose="020B0604020202020204" pitchFamily="34" charset="0"/>
              <a:buChar char="•"/>
            </a:pPr>
            <a:r>
              <a:rPr lang="en-US" sz="2000" dirty="0"/>
              <a:t>Wrap Up 1:50-2:00 (Kristen)</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17463450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1" y="1005088"/>
            <a:ext cx="4572000" cy="4938512"/>
          </a:xfrm>
          <a:prstGeom prst="rect">
            <a:avLst/>
          </a:prstGeom>
        </p:spPr>
      </p:pic>
      <p:sp>
        <p:nvSpPr>
          <p:cNvPr id="6" name="Oval 5"/>
          <p:cNvSpPr/>
          <p:nvPr/>
        </p:nvSpPr>
        <p:spPr>
          <a:xfrm>
            <a:off x="3352800" y="4114800"/>
            <a:ext cx="24384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66482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990600"/>
            <a:ext cx="5257800" cy="4904064"/>
          </a:xfrm>
          <a:prstGeom prst="rect">
            <a:avLst/>
          </a:prstGeom>
        </p:spPr>
      </p:pic>
    </p:spTree>
    <p:extLst>
      <p:ext uri="{BB962C8B-B14F-4D97-AF65-F5344CB8AC3E}">
        <p14:creationId xmlns:p14="http://schemas.microsoft.com/office/powerpoint/2010/main" val="721444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890" y="1604897"/>
            <a:ext cx="7715984" cy="3637611"/>
          </a:xfrm>
          <a:prstGeom prst="rect">
            <a:avLst/>
          </a:prstGeom>
        </p:spPr>
      </p:pic>
    </p:spTree>
    <p:extLst>
      <p:ext uri="{BB962C8B-B14F-4D97-AF65-F5344CB8AC3E}">
        <p14:creationId xmlns:p14="http://schemas.microsoft.com/office/powerpoint/2010/main" val="15249111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8775" y="857250"/>
            <a:ext cx="3360008" cy="5143500"/>
          </a:xfrm>
          <a:prstGeom prst="rect">
            <a:avLst/>
          </a:prstGeom>
        </p:spPr>
      </p:pic>
    </p:spTree>
    <p:extLst>
      <p:ext uri="{BB962C8B-B14F-4D97-AF65-F5344CB8AC3E}">
        <p14:creationId xmlns:p14="http://schemas.microsoft.com/office/powerpoint/2010/main" val="1112073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1" y="953240"/>
            <a:ext cx="3246332" cy="5047511"/>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68875" y="857250"/>
            <a:ext cx="3745546" cy="5143500"/>
          </a:xfrm>
          <a:prstGeom prst="rect">
            <a:avLst/>
          </a:prstGeom>
        </p:spPr>
      </p:pic>
    </p:spTree>
    <p:extLst>
      <p:ext uri="{BB962C8B-B14F-4D97-AF65-F5344CB8AC3E}">
        <p14:creationId xmlns:p14="http://schemas.microsoft.com/office/powerpoint/2010/main" val="1064815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2252731" y="2833354"/>
            <a:ext cx="6430962" cy="528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428625" indent="-428625">
              <a:spcBef>
                <a:spcPct val="20000"/>
              </a:spcBef>
              <a:buFont typeface="Arial" charset="0"/>
              <a:buChar char="•"/>
            </a:pPr>
            <a:r>
              <a:rPr lang="en-US" sz="3300" b="1" dirty="0">
                <a:latin typeface="Calibri"/>
                <a:cs typeface="Calibri"/>
              </a:rPr>
              <a:t>Foundation</a:t>
            </a:r>
            <a:r>
              <a:rPr lang="en-US" sz="3300" b="1" dirty="0">
                <a:solidFill>
                  <a:srgbClr val="073E87"/>
                </a:solidFill>
                <a:latin typeface="Calibri"/>
                <a:cs typeface="Calibri"/>
              </a:rPr>
              <a:t> </a:t>
            </a:r>
            <a:r>
              <a:rPr lang="en-US" sz="3300" b="1" dirty="0">
                <a:latin typeface="Calibri"/>
                <a:cs typeface="Calibri"/>
              </a:rPr>
              <a:t>Directory</a:t>
            </a:r>
          </a:p>
          <a:p>
            <a:pPr marL="428625" indent="-428625">
              <a:spcBef>
                <a:spcPct val="20000"/>
              </a:spcBef>
              <a:buFont typeface="Arial" charset="0"/>
              <a:buChar char="•"/>
            </a:pPr>
            <a:r>
              <a:rPr lang="en-US" sz="3300" b="1" dirty="0">
                <a:latin typeface="Calibri"/>
                <a:cs typeface="Calibri"/>
              </a:rPr>
              <a:t>Philanthropy News Digest</a:t>
            </a:r>
          </a:p>
        </p:txBody>
      </p:sp>
      <p:sp>
        <p:nvSpPr>
          <p:cNvPr id="2" name="TextBox 1"/>
          <p:cNvSpPr txBox="1"/>
          <p:nvPr/>
        </p:nvSpPr>
        <p:spPr>
          <a:xfrm>
            <a:off x="2686513" y="4052553"/>
            <a:ext cx="3723968" cy="1200329"/>
          </a:xfrm>
          <a:prstGeom prst="rect">
            <a:avLst/>
          </a:prstGeom>
          <a:noFill/>
        </p:spPr>
        <p:txBody>
          <a:bodyPr wrap="none" rtlCol="0">
            <a:spAutoFit/>
          </a:bodyPr>
          <a:lstStyle/>
          <a:p>
            <a:pPr algn="ctr"/>
            <a:r>
              <a:rPr lang="en-US" dirty="0">
                <a:latin typeface="Calibri"/>
                <a:cs typeface="Calibri"/>
              </a:rPr>
              <a:t>Login screen from Foundation Center </a:t>
            </a:r>
          </a:p>
          <a:p>
            <a:pPr algn="ctr"/>
            <a:r>
              <a:rPr lang="en-US" dirty="0">
                <a:latin typeface="Calibri"/>
                <a:cs typeface="Calibri"/>
              </a:rPr>
              <a:t>or</a:t>
            </a:r>
          </a:p>
          <a:p>
            <a:pPr algn="ctr"/>
            <a:r>
              <a:rPr lang="en-US" dirty="0" err="1">
                <a:latin typeface="Calibri"/>
                <a:cs typeface="Calibri"/>
              </a:rPr>
              <a:t>philanthropynewsdigest.org</a:t>
            </a:r>
            <a:r>
              <a:rPr lang="en-US" dirty="0">
                <a:latin typeface="Calibri"/>
                <a:cs typeface="Calibri"/>
              </a:rPr>
              <a:t>/</a:t>
            </a:r>
            <a:r>
              <a:rPr lang="en-US" dirty="0" err="1">
                <a:latin typeface="Calibri"/>
                <a:cs typeface="Calibri"/>
              </a:rPr>
              <a:t>rfps</a:t>
            </a:r>
            <a:endParaRPr lang="en-US" dirty="0">
              <a:latin typeface="Calibri"/>
              <a:cs typeface="Calibri"/>
            </a:endParaRPr>
          </a:p>
          <a:p>
            <a:endParaRPr lang="en-US" dirty="0"/>
          </a:p>
        </p:txBody>
      </p:sp>
      <p:sp>
        <p:nvSpPr>
          <p:cNvPr id="10"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5" name="Rectangle 3"/>
          <p:cNvSpPr txBox="1">
            <a:spLocks noChangeArrowheads="1"/>
          </p:cNvSpPr>
          <p:nvPr/>
        </p:nvSpPr>
        <p:spPr>
          <a:xfrm>
            <a:off x="1786138" y="2363274"/>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US" sz="2700" b="1" dirty="0">
                <a:latin typeface="Calibri"/>
                <a:cs typeface="Calibri"/>
              </a:rPr>
              <a:t>(1) FINDING POTENTIAL FOUNDATIONS</a:t>
            </a:r>
          </a:p>
        </p:txBody>
      </p:sp>
    </p:spTree>
    <p:extLst>
      <p:ext uri="{BB962C8B-B14F-4D97-AF65-F5344CB8AC3E}">
        <p14:creationId xmlns:p14="http://schemas.microsoft.com/office/powerpoint/2010/main" val="164906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1" y="1013602"/>
            <a:ext cx="5556692" cy="5006198"/>
          </a:xfrm>
          <a:prstGeom prst="rect">
            <a:avLst/>
          </a:prstGeom>
        </p:spPr>
      </p:pic>
    </p:spTree>
    <p:extLst>
      <p:ext uri="{BB962C8B-B14F-4D97-AF65-F5344CB8AC3E}">
        <p14:creationId xmlns:p14="http://schemas.microsoft.com/office/powerpoint/2010/main" val="9117738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1" y="1013602"/>
            <a:ext cx="5556692" cy="5006198"/>
          </a:xfrm>
          <a:prstGeom prst="rect">
            <a:avLst/>
          </a:prstGeom>
        </p:spPr>
      </p:pic>
      <p:sp>
        <p:nvSpPr>
          <p:cNvPr id="3" name="Oval 2"/>
          <p:cNvSpPr/>
          <p:nvPr/>
        </p:nvSpPr>
        <p:spPr>
          <a:xfrm>
            <a:off x="1828800" y="4038600"/>
            <a:ext cx="685800" cy="1524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p:cNvSpPr/>
          <p:nvPr/>
        </p:nvSpPr>
        <p:spPr>
          <a:xfrm>
            <a:off x="1828800" y="4419600"/>
            <a:ext cx="1066800" cy="304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p:cNvSpPr/>
          <p:nvPr/>
        </p:nvSpPr>
        <p:spPr>
          <a:xfrm>
            <a:off x="4419600" y="1447800"/>
            <a:ext cx="381000" cy="304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p:cNvSpPr/>
          <p:nvPr/>
        </p:nvSpPr>
        <p:spPr>
          <a:xfrm>
            <a:off x="5943600" y="3124200"/>
            <a:ext cx="1143000" cy="3048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28913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07524" y="2038082"/>
            <a:ext cx="7149921" cy="4524315"/>
          </a:xfrm>
          <a:prstGeom prst="rect">
            <a:avLst/>
          </a:prstGeom>
          <a:noFill/>
        </p:spPr>
        <p:txBody>
          <a:bodyPr wrap="square" numCol="2" rtlCol="0">
            <a:spAutoFit/>
          </a:bodyPr>
          <a:lstStyle/>
          <a:p>
            <a:r>
              <a:rPr lang="en-US" dirty="0">
                <a:latin typeface="Calibri"/>
                <a:cs typeface="Calibri"/>
              </a:rPr>
              <a:t>Aging</a:t>
            </a:r>
          </a:p>
          <a:p>
            <a:r>
              <a:rPr lang="en-US" dirty="0">
                <a:latin typeface="Calibri"/>
                <a:cs typeface="Calibri"/>
              </a:rPr>
              <a:t>Agriculture / Food</a:t>
            </a:r>
          </a:p>
          <a:p>
            <a:r>
              <a:rPr lang="en-US" dirty="0">
                <a:latin typeface="Calibri"/>
                <a:cs typeface="Calibri"/>
              </a:rPr>
              <a:t>Animal Welfare</a:t>
            </a:r>
          </a:p>
          <a:p>
            <a:r>
              <a:rPr lang="en-US" dirty="0">
                <a:latin typeface="Calibri"/>
                <a:cs typeface="Calibri"/>
              </a:rPr>
              <a:t>Arts / Culture</a:t>
            </a:r>
          </a:p>
          <a:p>
            <a:r>
              <a:rPr lang="en-US" dirty="0">
                <a:latin typeface="Calibri"/>
                <a:cs typeface="Calibri"/>
              </a:rPr>
              <a:t>Athletics / Sports</a:t>
            </a:r>
          </a:p>
          <a:p>
            <a:r>
              <a:rPr lang="en-US" dirty="0">
                <a:latin typeface="Calibri"/>
                <a:cs typeface="Calibri"/>
              </a:rPr>
              <a:t>Children / Youth</a:t>
            </a:r>
          </a:p>
          <a:p>
            <a:r>
              <a:rPr lang="en-US" dirty="0">
                <a:latin typeface="Calibri"/>
                <a:cs typeface="Calibri"/>
              </a:rPr>
              <a:t>Civil / Human Rights</a:t>
            </a:r>
          </a:p>
          <a:p>
            <a:r>
              <a:rPr lang="en-US" dirty="0">
                <a:latin typeface="Calibri"/>
                <a:cs typeface="Calibri"/>
              </a:rPr>
              <a:t>Community Improvement /    </a:t>
            </a:r>
          </a:p>
          <a:p>
            <a:r>
              <a:rPr lang="en-US" dirty="0">
                <a:latin typeface="Calibri"/>
                <a:cs typeface="Calibri"/>
              </a:rPr>
              <a:t>    Development</a:t>
            </a:r>
          </a:p>
          <a:p>
            <a:r>
              <a:rPr lang="en-US" dirty="0">
                <a:latin typeface="Calibri"/>
                <a:cs typeface="Calibri"/>
              </a:rPr>
              <a:t>Education</a:t>
            </a:r>
          </a:p>
          <a:p>
            <a:r>
              <a:rPr lang="en-US" dirty="0">
                <a:latin typeface="Calibri"/>
                <a:cs typeface="Calibri"/>
              </a:rPr>
              <a:t>Environment</a:t>
            </a:r>
          </a:p>
          <a:p>
            <a:endParaRPr lang="en-US" dirty="0">
              <a:latin typeface="Calibri"/>
              <a:cs typeface="Calibri"/>
            </a:endParaRPr>
          </a:p>
          <a:p>
            <a:endParaRPr lang="en-US" dirty="0">
              <a:latin typeface="Calibri"/>
              <a:cs typeface="Calibri"/>
            </a:endParaRPr>
          </a:p>
          <a:p>
            <a:endParaRPr lang="en-US" dirty="0">
              <a:latin typeface="Calibri"/>
              <a:cs typeface="Calibri"/>
            </a:endParaRPr>
          </a:p>
          <a:p>
            <a:endParaRPr lang="en-US" dirty="0">
              <a:latin typeface="Calibri"/>
              <a:cs typeface="Calibri"/>
            </a:endParaRPr>
          </a:p>
          <a:p>
            <a:endParaRPr lang="en-US" dirty="0">
              <a:latin typeface="Calibri"/>
              <a:cs typeface="Calibri"/>
            </a:endParaRPr>
          </a:p>
          <a:p>
            <a:r>
              <a:rPr lang="en-US" dirty="0">
                <a:latin typeface="Calibri"/>
                <a:cs typeface="Calibri"/>
              </a:rPr>
              <a:t>Health</a:t>
            </a:r>
          </a:p>
          <a:p>
            <a:r>
              <a:rPr lang="en-US" dirty="0">
                <a:latin typeface="Calibri"/>
                <a:cs typeface="Calibri"/>
              </a:rPr>
              <a:t>Higher Education</a:t>
            </a:r>
          </a:p>
          <a:p>
            <a:r>
              <a:rPr lang="en-US" dirty="0">
                <a:latin typeface="Calibri"/>
                <a:cs typeface="Calibri"/>
              </a:rPr>
              <a:t>Human Services</a:t>
            </a:r>
          </a:p>
          <a:p>
            <a:r>
              <a:rPr lang="en-US" dirty="0">
                <a:latin typeface="Calibri"/>
                <a:cs typeface="Calibri"/>
              </a:rPr>
              <a:t>Journalism / Media</a:t>
            </a:r>
          </a:p>
          <a:p>
            <a:r>
              <a:rPr lang="en-US" dirty="0">
                <a:latin typeface="Calibri"/>
                <a:cs typeface="Calibri"/>
              </a:rPr>
              <a:t>Medical Research</a:t>
            </a:r>
          </a:p>
          <a:p>
            <a:r>
              <a:rPr lang="en-US" dirty="0">
                <a:latin typeface="Calibri"/>
                <a:cs typeface="Calibri"/>
              </a:rPr>
              <a:t>Philanthropy / Volunteerism</a:t>
            </a:r>
          </a:p>
          <a:p>
            <a:r>
              <a:rPr lang="en-US" dirty="0">
                <a:latin typeface="Calibri"/>
                <a:cs typeface="Calibri"/>
              </a:rPr>
              <a:t>Public Affairs</a:t>
            </a:r>
          </a:p>
          <a:p>
            <a:r>
              <a:rPr lang="en-US" dirty="0">
                <a:latin typeface="Calibri"/>
                <a:cs typeface="Calibri"/>
              </a:rPr>
              <a:t>Religion</a:t>
            </a:r>
          </a:p>
          <a:p>
            <a:r>
              <a:rPr lang="en-US" dirty="0">
                <a:latin typeface="Calibri"/>
                <a:cs typeface="Calibri"/>
              </a:rPr>
              <a:t>Science / Technology</a:t>
            </a:r>
          </a:p>
          <a:p>
            <a:r>
              <a:rPr lang="en-US" dirty="0">
                <a:latin typeface="Calibri"/>
                <a:cs typeface="Calibri"/>
              </a:rPr>
              <a:t>Women / Girls</a:t>
            </a:r>
          </a:p>
        </p:txBody>
      </p:sp>
      <p:sp>
        <p:nvSpPr>
          <p:cNvPr id="4" name="TextBox 3"/>
          <p:cNvSpPr txBox="1"/>
          <p:nvPr/>
        </p:nvSpPr>
        <p:spPr>
          <a:xfrm>
            <a:off x="3429001" y="1371601"/>
            <a:ext cx="2337499" cy="1077218"/>
          </a:xfrm>
          <a:prstGeom prst="rect">
            <a:avLst/>
          </a:prstGeom>
          <a:noFill/>
        </p:spPr>
        <p:txBody>
          <a:bodyPr wrap="none" rtlCol="0">
            <a:spAutoFit/>
          </a:bodyPr>
          <a:lstStyle/>
          <a:p>
            <a:r>
              <a:rPr lang="en-US" sz="3200" b="1" dirty="0">
                <a:latin typeface="Calibri"/>
                <a:cs typeface="Calibri"/>
              </a:rPr>
              <a:t>RFP</a:t>
            </a:r>
            <a:r>
              <a:rPr lang="en-US" sz="3200" b="1" dirty="0">
                <a:solidFill>
                  <a:srgbClr val="073E87"/>
                </a:solidFill>
                <a:latin typeface="Calibri"/>
                <a:cs typeface="Calibri"/>
              </a:rPr>
              <a:t> </a:t>
            </a:r>
            <a:r>
              <a:rPr lang="en-US" sz="3200" b="1" dirty="0">
                <a:latin typeface="Calibri"/>
                <a:cs typeface="Calibri"/>
              </a:rPr>
              <a:t>Subjects</a:t>
            </a:r>
          </a:p>
          <a:p>
            <a:endParaRPr lang="en-US" sz="3200" b="1" dirty="0">
              <a:solidFill>
                <a:srgbClr val="073E87"/>
              </a:solidFill>
            </a:endParaRPr>
          </a:p>
        </p:txBody>
      </p:sp>
    </p:spTree>
    <p:extLst>
      <p:ext uri="{BB962C8B-B14F-4D97-AF65-F5344CB8AC3E}">
        <p14:creationId xmlns:p14="http://schemas.microsoft.com/office/powerpoint/2010/main" val="178347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1" y="990600"/>
            <a:ext cx="3889333" cy="4933950"/>
          </a:xfrm>
          <a:prstGeom prst="rect">
            <a:avLst/>
          </a:prstGeom>
        </p:spPr>
      </p:pic>
    </p:spTree>
    <p:extLst>
      <p:ext uri="{BB962C8B-B14F-4D97-AF65-F5344CB8AC3E}">
        <p14:creationId xmlns:p14="http://schemas.microsoft.com/office/powerpoint/2010/main" val="819931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280" y="210941"/>
            <a:ext cx="8940800" cy="1228725"/>
          </a:xfrm>
        </p:spPr>
        <p:txBody>
          <a:bodyPr vert="horz" wrap="square" lIns="91440" tIns="45720" rIns="91440" bIns="45720" numCol="1" anchorCtr="0" compatLnSpc="1">
            <a:prstTxWarp prst="textNoShape">
              <a:avLst/>
            </a:prstTxWarp>
            <a:normAutofit/>
          </a:bodyPr>
          <a:lstStyle/>
          <a:p>
            <a:pPr>
              <a:defRPr/>
            </a:pPr>
            <a:r>
              <a:rPr lang="en-US" sz="3600" dirty="0"/>
              <a:t>Recap Day 1</a:t>
            </a:r>
            <a:endParaRPr lang="en-US" altLang="en-US" sz="3600" dirty="0"/>
          </a:p>
        </p:txBody>
      </p:sp>
      <p:sp>
        <p:nvSpPr>
          <p:cNvPr id="3" name="Rectangle 2"/>
          <p:cNvSpPr/>
          <p:nvPr/>
        </p:nvSpPr>
        <p:spPr>
          <a:xfrm>
            <a:off x="558800" y="1196969"/>
            <a:ext cx="5483013" cy="3046988"/>
          </a:xfrm>
          <a:prstGeom prst="rect">
            <a:avLst/>
          </a:prstGeom>
        </p:spPr>
        <p:txBody>
          <a:bodyPr wrap="square">
            <a:spAutoFit/>
          </a:bodyPr>
          <a:lstStyle/>
          <a:p>
            <a:pPr marL="285750" indent="-285750" fontAlgn="ctr">
              <a:buFont typeface="Arial" panose="020B0604020202020204" pitchFamily="34" charset="0"/>
              <a:buChar char="•"/>
            </a:pPr>
            <a:r>
              <a:rPr lang="en-US" sz="2400" dirty="0"/>
              <a:t>Creating a Fundable Idea </a:t>
            </a:r>
          </a:p>
          <a:p>
            <a:pPr marL="285750" indent="-285750" fontAlgn="ctr">
              <a:buFont typeface="Arial" panose="020B0604020202020204" pitchFamily="34" charset="0"/>
              <a:buChar char="•"/>
            </a:pPr>
            <a:r>
              <a:rPr lang="en-US" sz="2400" dirty="0"/>
              <a:t>Finding Funding </a:t>
            </a:r>
          </a:p>
          <a:p>
            <a:pPr marL="285750" indent="-285750" fontAlgn="ctr">
              <a:buFont typeface="Arial" panose="020B0604020202020204" pitchFamily="34" charset="0"/>
              <a:buChar char="•"/>
            </a:pPr>
            <a:r>
              <a:rPr lang="en-US" sz="2400" dirty="0"/>
              <a:t>Prewriting </a:t>
            </a:r>
          </a:p>
          <a:p>
            <a:pPr marL="285750" indent="-285750" fontAlgn="ctr">
              <a:buFont typeface="Arial" panose="020B0604020202020204" pitchFamily="34" charset="0"/>
              <a:buChar char="•"/>
            </a:pPr>
            <a:r>
              <a:rPr lang="en-US" sz="2400" dirty="0"/>
              <a:t>Writing a Persuasive Needs Statement</a:t>
            </a:r>
          </a:p>
          <a:p>
            <a:pPr marL="285750" indent="-285750" fontAlgn="ctr">
              <a:buFont typeface="Arial" panose="020B0604020202020204" pitchFamily="34" charset="0"/>
              <a:buChar char="•"/>
            </a:pPr>
            <a:r>
              <a:rPr lang="en-US" sz="2400" dirty="0"/>
              <a:t>Proposal Elements </a:t>
            </a:r>
          </a:p>
          <a:p>
            <a:pPr marL="285750" indent="-285750" fontAlgn="ctr">
              <a:buFont typeface="Arial" panose="020B0604020202020204" pitchFamily="34" charset="0"/>
              <a:buChar char="•"/>
            </a:pPr>
            <a:r>
              <a:rPr lang="en-US" sz="2400" dirty="0"/>
              <a:t>Titles </a:t>
            </a:r>
          </a:p>
          <a:p>
            <a:pPr marL="285750" indent="-285750" fontAlgn="ctr">
              <a:buFont typeface="Arial" panose="020B0604020202020204" pitchFamily="34" charset="0"/>
              <a:buChar char="•"/>
            </a:pPr>
            <a:r>
              <a:rPr lang="en-US" sz="2400" dirty="0"/>
              <a:t>Faculty Panel and Q&amp;A </a:t>
            </a:r>
          </a:p>
          <a:p>
            <a:pPr fontAlgn="ctr"/>
            <a:r>
              <a:rPr lang="en-US" sz="2400" dirty="0"/>
              <a:t> </a:t>
            </a:r>
          </a:p>
        </p:txBody>
      </p:sp>
    </p:spTree>
    <p:extLst>
      <p:ext uri="{BB962C8B-B14F-4D97-AF65-F5344CB8AC3E}">
        <p14:creationId xmlns:p14="http://schemas.microsoft.com/office/powerpoint/2010/main" val="33617582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5" name="Rectangle 3"/>
          <p:cNvSpPr txBox="1">
            <a:spLocks noChangeArrowheads="1"/>
          </p:cNvSpPr>
          <p:nvPr/>
        </p:nvSpPr>
        <p:spPr>
          <a:xfrm>
            <a:off x="1786138" y="2363274"/>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US" sz="2700" b="1" dirty="0">
                <a:latin typeface="Calibri"/>
                <a:cs typeface="Calibri"/>
              </a:rPr>
              <a:t>(1) FINDING POTENTIAL FOUNDATIONS</a:t>
            </a:r>
          </a:p>
        </p:txBody>
      </p:sp>
      <p:sp>
        <p:nvSpPr>
          <p:cNvPr id="9" name="Rectangle 10"/>
          <p:cNvSpPr>
            <a:spLocks noChangeArrowheads="1"/>
          </p:cNvSpPr>
          <p:nvPr/>
        </p:nvSpPr>
        <p:spPr bwMode="auto">
          <a:xfrm>
            <a:off x="2252731" y="2833354"/>
            <a:ext cx="6430962" cy="528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428625" indent="-428625">
              <a:spcBef>
                <a:spcPct val="20000"/>
              </a:spcBef>
              <a:buFont typeface="Arial" charset="0"/>
              <a:buChar char="•"/>
            </a:pPr>
            <a:r>
              <a:rPr lang="en-US" sz="3300" b="1" dirty="0">
                <a:latin typeface="Calibri"/>
                <a:cs typeface="Calibri"/>
              </a:rPr>
              <a:t>Foundation</a:t>
            </a:r>
            <a:r>
              <a:rPr lang="en-US" sz="3300" b="1" dirty="0">
                <a:solidFill>
                  <a:srgbClr val="073E87"/>
                </a:solidFill>
                <a:latin typeface="Calibri"/>
                <a:cs typeface="Calibri"/>
              </a:rPr>
              <a:t> </a:t>
            </a:r>
            <a:r>
              <a:rPr lang="en-US" sz="3300" b="1" dirty="0">
                <a:latin typeface="Calibri"/>
                <a:cs typeface="Calibri"/>
              </a:rPr>
              <a:t>Directory</a:t>
            </a:r>
          </a:p>
          <a:p>
            <a:pPr marL="428625" indent="-428625">
              <a:spcBef>
                <a:spcPct val="20000"/>
              </a:spcBef>
              <a:buFont typeface="Arial" charset="0"/>
              <a:buChar char="•"/>
            </a:pPr>
            <a:r>
              <a:rPr lang="en-US" sz="3300" b="1" dirty="0">
                <a:latin typeface="Calibri"/>
                <a:cs typeface="Calibri"/>
              </a:rPr>
              <a:t>Philanthropy News Digest</a:t>
            </a:r>
          </a:p>
          <a:p>
            <a:pPr marL="428625" indent="-428625">
              <a:spcBef>
                <a:spcPct val="20000"/>
              </a:spcBef>
              <a:buFont typeface="Arial" charset="0"/>
              <a:buChar char="•"/>
            </a:pPr>
            <a:r>
              <a:rPr lang="en-US" sz="3300" b="1" dirty="0">
                <a:latin typeface="Calibri"/>
                <a:cs typeface="Calibri"/>
              </a:rPr>
              <a:t>Foundation Search</a:t>
            </a:r>
          </a:p>
        </p:txBody>
      </p:sp>
    </p:spTree>
    <p:extLst>
      <p:ext uri="{BB962C8B-B14F-4D97-AF65-F5344CB8AC3E}">
        <p14:creationId xmlns:p14="http://schemas.microsoft.com/office/powerpoint/2010/main" val="130002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1000"/>
                                        <p:tgtEl>
                                          <p:spTgt spid="9">
                                            <p:txEl>
                                              <p:pRg st="2" end="2"/>
                                            </p:txEl>
                                          </p:spTgt>
                                        </p:tgtEl>
                                      </p:cBhvr>
                                    </p:animEffect>
                                    <p:anim calcmode="lin" valueType="num">
                                      <p:cBhvr>
                                        <p:cTn id="8"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4"/>
          <p:cNvSpPr>
            <a:spLocks noChangeArrowheads="1"/>
          </p:cNvSpPr>
          <p:nvPr/>
        </p:nvSpPr>
        <p:spPr bwMode="auto">
          <a:xfrm>
            <a:off x="2971800" y="1295401"/>
            <a:ext cx="4114800" cy="3833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3200" b="1" dirty="0">
                <a:latin typeface="Calibri"/>
                <a:cs typeface="Calibri"/>
              </a:rPr>
              <a:t>Foundation Search</a:t>
            </a:r>
            <a:endParaRPr lang="en-US" sz="3200" dirty="0">
              <a:latin typeface="Calibri"/>
              <a:cs typeface="Calibri"/>
            </a:endParaRPr>
          </a:p>
        </p:txBody>
      </p:sp>
      <p:pic>
        <p:nvPicPr>
          <p:cNvPr id="6" name="Picture 5" descr="Untitled.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1" y="1905000"/>
            <a:ext cx="2851719" cy="3886200"/>
          </a:xfrm>
          <a:prstGeom prst="rect">
            <a:avLst/>
          </a:prstGeom>
        </p:spPr>
      </p:pic>
      <p:pic>
        <p:nvPicPr>
          <p:cNvPr id="7" name="Picture 6" descr="Untitled.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5800" y="2438400"/>
            <a:ext cx="4094730" cy="2904100"/>
          </a:xfrm>
          <a:prstGeom prst="rect">
            <a:avLst/>
          </a:prstGeom>
        </p:spPr>
      </p:pic>
    </p:spTree>
    <p:extLst>
      <p:ext uri="{BB962C8B-B14F-4D97-AF65-F5344CB8AC3E}">
        <p14:creationId xmlns:p14="http://schemas.microsoft.com/office/powerpoint/2010/main" val="172732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219200"/>
            <a:ext cx="3505683" cy="4552950"/>
          </a:xfrm>
          <a:prstGeom prst="rect">
            <a:avLst/>
          </a:prstGeom>
        </p:spPr>
      </p:pic>
      <p:pic>
        <p:nvPicPr>
          <p:cNvPr id="3" name="Picture 2" descr="Untitled.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2057400"/>
            <a:ext cx="4477074" cy="3333750"/>
          </a:xfrm>
          <a:prstGeom prst="rect">
            <a:avLst/>
          </a:prstGeom>
        </p:spPr>
      </p:pic>
    </p:spTree>
    <p:extLst>
      <p:ext uri="{BB962C8B-B14F-4D97-AF65-F5344CB8AC3E}">
        <p14:creationId xmlns:p14="http://schemas.microsoft.com/office/powerpoint/2010/main" val="19400017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5" name="Rectangle 3"/>
          <p:cNvSpPr txBox="1">
            <a:spLocks noChangeArrowheads="1"/>
          </p:cNvSpPr>
          <p:nvPr/>
        </p:nvSpPr>
        <p:spPr>
          <a:xfrm>
            <a:off x="1786138" y="2363274"/>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US" sz="2700" b="1" dirty="0">
                <a:latin typeface="Calibri"/>
                <a:cs typeface="Calibri"/>
              </a:rPr>
              <a:t>(1) FINDING POTENTIAL FOUNDATIONS</a:t>
            </a:r>
          </a:p>
        </p:txBody>
      </p:sp>
      <p:sp>
        <p:nvSpPr>
          <p:cNvPr id="8" name="Rectangle 10"/>
          <p:cNvSpPr>
            <a:spLocks noChangeArrowheads="1"/>
          </p:cNvSpPr>
          <p:nvPr/>
        </p:nvSpPr>
        <p:spPr bwMode="auto">
          <a:xfrm>
            <a:off x="2252731" y="2833354"/>
            <a:ext cx="6430962" cy="528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428625" indent="-428625">
              <a:spcBef>
                <a:spcPct val="20000"/>
              </a:spcBef>
              <a:buFont typeface="Arial" charset="0"/>
              <a:buChar char="•"/>
            </a:pPr>
            <a:r>
              <a:rPr lang="en-US" sz="3300" b="1" dirty="0">
                <a:latin typeface="Calibri"/>
                <a:cs typeface="Calibri"/>
              </a:rPr>
              <a:t>Foundation</a:t>
            </a:r>
            <a:r>
              <a:rPr lang="en-US" sz="3300" b="1" dirty="0">
                <a:solidFill>
                  <a:srgbClr val="073E87"/>
                </a:solidFill>
                <a:latin typeface="Calibri"/>
                <a:cs typeface="Calibri"/>
              </a:rPr>
              <a:t> </a:t>
            </a:r>
            <a:r>
              <a:rPr lang="en-US" sz="3300" b="1" dirty="0">
                <a:latin typeface="Calibri"/>
                <a:cs typeface="Calibri"/>
              </a:rPr>
              <a:t>Directory</a:t>
            </a:r>
          </a:p>
          <a:p>
            <a:pPr marL="428625" indent="-428625">
              <a:spcBef>
                <a:spcPct val="20000"/>
              </a:spcBef>
              <a:buFont typeface="Arial" charset="0"/>
              <a:buChar char="•"/>
            </a:pPr>
            <a:r>
              <a:rPr lang="en-US" sz="3300" b="1" dirty="0">
                <a:latin typeface="Calibri"/>
                <a:cs typeface="Calibri"/>
              </a:rPr>
              <a:t>Philanthropy News Digest</a:t>
            </a:r>
          </a:p>
          <a:p>
            <a:pPr marL="428625" indent="-428625">
              <a:spcBef>
                <a:spcPct val="20000"/>
              </a:spcBef>
              <a:buFont typeface="Arial" charset="0"/>
              <a:buChar char="•"/>
            </a:pPr>
            <a:r>
              <a:rPr lang="en-US" sz="3300" b="1" dirty="0">
                <a:latin typeface="Calibri"/>
                <a:cs typeface="Calibri"/>
              </a:rPr>
              <a:t>Foundation Search</a:t>
            </a:r>
          </a:p>
          <a:p>
            <a:pPr marL="428625" indent="-428625">
              <a:spcBef>
                <a:spcPct val="20000"/>
              </a:spcBef>
              <a:buFont typeface="Arial" charset="0"/>
              <a:buChar char="•"/>
            </a:pPr>
            <a:r>
              <a:rPr lang="en-US" sz="3300" b="1" dirty="0">
                <a:latin typeface="Calibri"/>
                <a:cs typeface="Calibri"/>
              </a:rPr>
              <a:t>Web/Colleagues</a:t>
            </a:r>
          </a:p>
        </p:txBody>
      </p:sp>
    </p:spTree>
    <p:extLst>
      <p:ext uri="{BB962C8B-B14F-4D97-AF65-F5344CB8AC3E}">
        <p14:creationId xmlns:p14="http://schemas.microsoft.com/office/powerpoint/2010/main" val="784737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Effect transition="in" filter="fade">
                                      <p:cBhvr>
                                        <p:cTn id="7" dur="1000"/>
                                        <p:tgtEl>
                                          <p:spTgt spid="8">
                                            <p:txEl>
                                              <p:pRg st="3" end="3"/>
                                            </p:txEl>
                                          </p:spTgt>
                                        </p:tgtEl>
                                      </p:cBhvr>
                                    </p:animEffect>
                                    <p:anim calcmode="lin" valueType="num">
                                      <p:cBhvr>
                                        <p:cTn id="8"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lz.tif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1" y="990600"/>
            <a:ext cx="5789282" cy="4876800"/>
          </a:xfrm>
          <a:prstGeom prst="rect">
            <a:avLst/>
          </a:prstGeom>
        </p:spPr>
      </p:pic>
    </p:spTree>
    <p:extLst>
      <p:ext uri="{BB962C8B-B14F-4D97-AF65-F5344CB8AC3E}">
        <p14:creationId xmlns:p14="http://schemas.microsoft.com/office/powerpoint/2010/main" val="16908783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6"/>
          <p:cNvSpPr>
            <a:spLocks noChangeArrowheads="1"/>
          </p:cNvSpPr>
          <p:nvPr/>
        </p:nvSpPr>
        <p:spPr bwMode="auto">
          <a:xfrm>
            <a:off x="2057400" y="3143252"/>
            <a:ext cx="5314950" cy="18155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lnSpc>
                <a:spcPct val="110000"/>
              </a:lnSpc>
              <a:spcBef>
                <a:spcPct val="20000"/>
              </a:spcBef>
              <a:buFont typeface="Arial"/>
              <a:buChar char="•"/>
            </a:pPr>
            <a:r>
              <a:rPr lang="en-US" sz="2100" b="1" dirty="0">
                <a:latin typeface="Calibri"/>
                <a:cs typeface="Calibri"/>
              </a:rPr>
              <a:t>LDSP level of involvement depends upon your needs</a:t>
            </a:r>
          </a:p>
          <a:p>
            <a:pPr marL="342900" indent="-342900">
              <a:lnSpc>
                <a:spcPct val="110000"/>
              </a:lnSpc>
              <a:spcBef>
                <a:spcPct val="20000"/>
              </a:spcBef>
              <a:buFont typeface="Arial"/>
              <a:buChar char="•"/>
            </a:pPr>
            <a:r>
              <a:rPr lang="en-US" sz="2100" b="1" dirty="0">
                <a:latin typeface="Calibri"/>
                <a:cs typeface="Calibri"/>
              </a:rPr>
              <a:t>Letter of Inquiry - Letter of Intent - Phone call – Proposal - Proof your proposal</a:t>
            </a:r>
          </a:p>
          <a:p>
            <a:pPr>
              <a:lnSpc>
                <a:spcPct val="110000"/>
              </a:lnSpc>
              <a:spcBef>
                <a:spcPct val="20000"/>
              </a:spcBef>
            </a:pPr>
            <a:endParaRPr lang="en-US" sz="2100" b="1" dirty="0">
              <a:latin typeface="Calibri"/>
              <a:cs typeface="Calibri"/>
            </a:endParaRPr>
          </a:p>
        </p:txBody>
      </p:sp>
      <p:sp>
        <p:nvSpPr>
          <p:cNvPr id="5"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6" name="Rectangle 3"/>
          <p:cNvSpPr txBox="1">
            <a:spLocks noChangeArrowheads="1"/>
          </p:cNvSpPr>
          <p:nvPr/>
        </p:nvSpPr>
        <p:spPr>
          <a:xfrm>
            <a:off x="1786138" y="2363274"/>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ct val="20000"/>
              </a:spcBef>
              <a:buNone/>
            </a:pPr>
            <a:r>
              <a:rPr lang="en-US" sz="2700" b="1" dirty="0">
                <a:cs typeface="Calibri"/>
              </a:rPr>
              <a:t>(2) CULTIVATION AND GRANT-WRITING</a:t>
            </a:r>
          </a:p>
        </p:txBody>
      </p:sp>
    </p:spTree>
    <p:extLst>
      <p:ext uri="{BB962C8B-B14F-4D97-AF65-F5344CB8AC3E}">
        <p14:creationId xmlns:p14="http://schemas.microsoft.com/office/powerpoint/2010/main" val="5846106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582"/>
                                        </p:tgtEl>
                                        <p:attrNameLst>
                                          <p:attrName>style.visibility</p:attrName>
                                        </p:attrNameLst>
                                      </p:cBhvr>
                                      <p:to>
                                        <p:strVal val="visible"/>
                                      </p:to>
                                    </p:set>
                                    <p:animEffect transition="in" filter="fade">
                                      <p:cBhvr>
                                        <p:cTn id="7" dur="1000"/>
                                        <p:tgtEl>
                                          <p:spTgt spid="24582"/>
                                        </p:tgtEl>
                                      </p:cBhvr>
                                    </p:animEffect>
                                    <p:anim calcmode="lin" valueType="num">
                                      <p:cBhvr>
                                        <p:cTn id="8" dur="1000" fill="hold"/>
                                        <p:tgtEl>
                                          <p:spTgt spid="24582"/>
                                        </p:tgtEl>
                                        <p:attrNameLst>
                                          <p:attrName>ppt_x</p:attrName>
                                        </p:attrNameLst>
                                      </p:cBhvr>
                                      <p:tavLst>
                                        <p:tav tm="0">
                                          <p:val>
                                            <p:strVal val="#ppt_x"/>
                                          </p:val>
                                        </p:tav>
                                        <p:tav tm="100000">
                                          <p:val>
                                            <p:strVal val="#ppt_x"/>
                                          </p:val>
                                        </p:tav>
                                      </p:tavLst>
                                    </p:anim>
                                    <p:anim calcmode="lin" valueType="num">
                                      <p:cBhvr>
                                        <p:cTn id="9" dur="1000" fill="hold"/>
                                        <p:tgtEl>
                                          <p:spTgt spid="2458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2" grpId="0"/>
      <p:bldP spid="6"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ChangeArrowheads="1"/>
          </p:cNvSpPr>
          <p:nvPr/>
        </p:nvSpPr>
        <p:spPr bwMode="auto">
          <a:xfrm>
            <a:off x="2237704" y="3115078"/>
            <a:ext cx="5372100" cy="6983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Font typeface="Arial" panose="020B0604020202020204" pitchFamily="34" charset="0"/>
              <a:buChar char="•"/>
            </a:pPr>
            <a:r>
              <a:rPr lang="en-US" sz="2063" b="1" dirty="0">
                <a:latin typeface="Calibri"/>
                <a:cs typeface="Calibri"/>
              </a:rPr>
              <a:t>Getting feedback from the foundation after proposal approval or denial</a:t>
            </a:r>
            <a:r>
              <a:rPr lang="en-US" sz="2063" dirty="0">
                <a:latin typeface="Calibri"/>
                <a:cs typeface="Calibri"/>
              </a:rPr>
              <a:t> </a:t>
            </a:r>
          </a:p>
        </p:txBody>
      </p:sp>
      <p:sp>
        <p:nvSpPr>
          <p:cNvPr id="27655" name="Rectangle 7"/>
          <p:cNvSpPr>
            <a:spLocks noChangeArrowheads="1"/>
          </p:cNvSpPr>
          <p:nvPr/>
        </p:nvSpPr>
        <p:spPr bwMode="auto">
          <a:xfrm>
            <a:off x="2237704" y="3800878"/>
            <a:ext cx="5314950" cy="4893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Font typeface="Arial" panose="020B0604020202020204" pitchFamily="34" charset="0"/>
              <a:buChar char="•"/>
            </a:pPr>
            <a:r>
              <a:rPr lang="en-US" sz="2063" b="1" dirty="0">
                <a:latin typeface="Calibri"/>
                <a:cs typeface="Calibri"/>
              </a:rPr>
              <a:t>Dispersing feedback to all involved parties</a:t>
            </a:r>
          </a:p>
          <a:p>
            <a:pPr marL="342900" indent="-342900">
              <a:lnSpc>
                <a:spcPct val="90000"/>
              </a:lnSpc>
              <a:spcBef>
                <a:spcPct val="20000"/>
              </a:spcBef>
              <a:buFont typeface="Arial" panose="020B0604020202020204" pitchFamily="34" charset="0"/>
              <a:buChar char="•"/>
            </a:pPr>
            <a:endParaRPr lang="en-US" sz="2063" b="1" dirty="0"/>
          </a:p>
        </p:txBody>
      </p:sp>
      <p:sp>
        <p:nvSpPr>
          <p:cNvPr id="2" name="Rectangle 1"/>
          <p:cNvSpPr/>
          <p:nvPr/>
        </p:nvSpPr>
        <p:spPr>
          <a:xfrm>
            <a:off x="2237704" y="4315230"/>
            <a:ext cx="5178897" cy="663771"/>
          </a:xfrm>
          <a:prstGeom prst="rect">
            <a:avLst/>
          </a:prstGeom>
        </p:spPr>
        <p:txBody>
          <a:bodyPr wrap="square">
            <a:spAutoFit/>
          </a:bodyPr>
          <a:lstStyle/>
          <a:p>
            <a:pPr marL="342900" indent="-342900">
              <a:lnSpc>
                <a:spcPct val="90000"/>
              </a:lnSpc>
              <a:spcBef>
                <a:spcPct val="20000"/>
              </a:spcBef>
              <a:buFont typeface="Arial" panose="020B0604020202020204" pitchFamily="34" charset="0"/>
              <a:buChar char="•"/>
            </a:pPr>
            <a:r>
              <a:rPr lang="en-US" sz="2063" b="1" dirty="0">
                <a:latin typeface="Calibri"/>
                <a:cs typeface="Calibri"/>
              </a:rPr>
              <a:t>Foundations require an annual report on how the money was spent</a:t>
            </a:r>
          </a:p>
        </p:txBody>
      </p:sp>
      <p:sp>
        <p:nvSpPr>
          <p:cNvPr id="8" name="Rectangle 4"/>
          <p:cNvSpPr>
            <a:spLocks noChangeArrowheads="1"/>
          </p:cNvSpPr>
          <p:nvPr/>
        </p:nvSpPr>
        <p:spPr bwMode="auto">
          <a:xfrm>
            <a:off x="2228850" y="1491536"/>
            <a:ext cx="4939904" cy="655439"/>
          </a:xfrm>
          <a:prstGeom prst="rect">
            <a:avLst/>
          </a:prstGeom>
          <a:solidFill>
            <a:srgbClr val="003A7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r>
              <a:rPr lang="en-US" sz="2250" b="1" dirty="0">
                <a:solidFill>
                  <a:schemeClr val="bg1"/>
                </a:solidFill>
                <a:latin typeface="Calibri"/>
                <a:cs typeface="Calibri"/>
              </a:rPr>
              <a:t>THE </a:t>
            </a:r>
            <a:r>
              <a:rPr lang="en-US" sz="2550" b="1" dirty="0">
                <a:solidFill>
                  <a:schemeClr val="bg1"/>
                </a:solidFill>
                <a:latin typeface="Calibri"/>
                <a:cs typeface="Calibri"/>
              </a:rPr>
              <a:t>PROCESS</a:t>
            </a:r>
            <a:r>
              <a:rPr lang="en-US" sz="2475" b="1" dirty="0">
                <a:solidFill>
                  <a:schemeClr val="bg1"/>
                </a:solidFill>
                <a:latin typeface="Calibri"/>
                <a:cs typeface="Calibri"/>
              </a:rPr>
              <a:t> </a:t>
            </a:r>
            <a:r>
              <a:rPr lang="en-US" sz="2250" b="1" dirty="0">
                <a:solidFill>
                  <a:schemeClr val="bg1"/>
                </a:solidFill>
                <a:latin typeface="Calibri"/>
                <a:cs typeface="Calibri"/>
              </a:rPr>
              <a:t>OF </a:t>
            </a:r>
            <a:br>
              <a:rPr lang="en-US" sz="2250" b="1" dirty="0">
                <a:solidFill>
                  <a:schemeClr val="bg1"/>
                </a:solidFill>
                <a:latin typeface="Calibri"/>
                <a:cs typeface="Calibri"/>
              </a:rPr>
            </a:br>
            <a:r>
              <a:rPr lang="en-US" sz="2100" b="1" dirty="0">
                <a:solidFill>
                  <a:schemeClr val="bg1"/>
                </a:solidFill>
                <a:latin typeface="Calibri"/>
                <a:cs typeface="Calibri"/>
              </a:rPr>
              <a:t>FUNDRAISING WITH FOUNDATIONS</a:t>
            </a:r>
          </a:p>
        </p:txBody>
      </p:sp>
      <p:sp>
        <p:nvSpPr>
          <p:cNvPr id="9" name="Rectangle 3"/>
          <p:cNvSpPr txBox="1">
            <a:spLocks noChangeArrowheads="1"/>
          </p:cNvSpPr>
          <p:nvPr/>
        </p:nvSpPr>
        <p:spPr>
          <a:xfrm>
            <a:off x="1786138" y="2363274"/>
            <a:ext cx="5738343" cy="37147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Tx/>
              <a:buNone/>
            </a:pPr>
            <a:r>
              <a:rPr lang="en-US" sz="2700" b="1" dirty="0">
                <a:cs typeface="Calibri"/>
              </a:rPr>
              <a:t>(3) FOLLOW-UP</a:t>
            </a:r>
          </a:p>
        </p:txBody>
      </p:sp>
    </p:spTree>
    <p:extLst>
      <p:ext uri="{BB962C8B-B14F-4D97-AF65-F5344CB8AC3E}">
        <p14:creationId xmlns:p14="http://schemas.microsoft.com/office/powerpoint/2010/main" val="19621149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fade">
                                      <p:cBhvr>
                                        <p:cTn id="7" dur="1000"/>
                                        <p:tgtEl>
                                          <p:spTgt spid="27654"/>
                                        </p:tgtEl>
                                      </p:cBhvr>
                                    </p:animEffect>
                                    <p:anim calcmode="lin" valueType="num">
                                      <p:cBhvr>
                                        <p:cTn id="8" dur="1000" fill="hold"/>
                                        <p:tgtEl>
                                          <p:spTgt spid="27654"/>
                                        </p:tgtEl>
                                        <p:attrNameLst>
                                          <p:attrName>ppt_x</p:attrName>
                                        </p:attrNameLst>
                                      </p:cBhvr>
                                      <p:tavLst>
                                        <p:tav tm="0">
                                          <p:val>
                                            <p:strVal val="#ppt_x"/>
                                          </p:val>
                                        </p:tav>
                                        <p:tav tm="100000">
                                          <p:val>
                                            <p:strVal val="#ppt_x"/>
                                          </p:val>
                                        </p:tav>
                                      </p:tavLst>
                                    </p:anim>
                                    <p:anim calcmode="lin" valueType="num">
                                      <p:cBhvr>
                                        <p:cTn id="9" dur="1000" fill="hold"/>
                                        <p:tgtEl>
                                          <p:spTgt spid="2765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655"/>
                                        </p:tgtEl>
                                        <p:attrNameLst>
                                          <p:attrName>style.visibility</p:attrName>
                                        </p:attrNameLst>
                                      </p:cBhvr>
                                      <p:to>
                                        <p:strVal val="visible"/>
                                      </p:to>
                                    </p:set>
                                    <p:animEffect transition="in" filter="fade">
                                      <p:cBhvr>
                                        <p:cTn id="12" dur="1000"/>
                                        <p:tgtEl>
                                          <p:spTgt spid="27655"/>
                                        </p:tgtEl>
                                      </p:cBhvr>
                                    </p:animEffect>
                                    <p:anim calcmode="lin" valueType="num">
                                      <p:cBhvr>
                                        <p:cTn id="13" dur="1000" fill="hold"/>
                                        <p:tgtEl>
                                          <p:spTgt spid="27655"/>
                                        </p:tgtEl>
                                        <p:attrNameLst>
                                          <p:attrName>ppt_x</p:attrName>
                                        </p:attrNameLst>
                                      </p:cBhvr>
                                      <p:tavLst>
                                        <p:tav tm="0">
                                          <p:val>
                                            <p:strVal val="#ppt_x"/>
                                          </p:val>
                                        </p:tav>
                                        <p:tav tm="100000">
                                          <p:val>
                                            <p:strVal val="#ppt_x"/>
                                          </p:val>
                                        </p:tav>
                                      </p:tavLst>
                                    </p:anim>
                                    <p:anim calcmode="lin" valueType="num">
                                      <p:cBhvr>
                                        <p:cTn id="14" dur="1000" fill="hold"/>
                                        <p:tgtEl>
                                          <p:spTgt spid="2765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1000"/>
                                        <p:tgtEl>
                                          <p:spTgt spid="9">
                                            <p:txEl>
                                              <p:pRg st="0" end="0"/>
                                            </p:txEl>
                                          </p:spTgt>
                                        </p:tgtEl>
                                      </p:cBhvr>
                                    </p:animEffect>
                                    <p:anim calcmode="lin" valueType="num">
                                      <p:cBhvr>
                                        <p:cTn id="23"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5" grpId="0"/>
      <p:bldP spid="2" grpId="0"/>
      <p:bldP spid="9"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a:spLocks noChangeArrowheads="1"/>
          </p:cNvSpPr>
          <p:nvPr/>
        </p:nvSpPr>
        <p:spPr bwMode="auto">
          <a:xfrm>
            <a:off x="3155945" y="857251"/>
            <a:ext cx="2743200" cy="3833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b="1" dirty="0">
                <a:solidFill>
                  <a:srgbClr val="073E87"/>
                </a:solidFill>
                <a:latin typeface="Calibri"/>
                <a:cs typeface="Calibri"/>
              </a:rPr>
              <a:t>LDSP Donor Liaisons</a:t>
            </a:r>
            <a:endParaRPr lang="en-US" sz="2400" dirty="0">
              <a:solidFill>
                <a:srgbClr val="073E87"/>
              </a:solidFill>
              <a:latin typeface="Calibri"/>
              <a:cs typeface="Calibri"/>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1514475"/>
            <a:ext cx="6552819" cy="3826764"/>
          </a:xfrm>
          <a:prstGeom prst="rect">
            <a:avLst/>
          </a:prstGeom>
        </p:spPr>
      </p:pic>
    </p:spTree>
    <p:extLst>
      <p:ext uri="{BB962C8B-B14F-4D97-AF65-F5344CB8AC3E}">
        <p14:creationId xmlns:p14="http://schemas.microsoft.com/office/powerpoint/2010/main" val="16420117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7600" y="1485485"/>
            <a:ext cx="1958613" cy="461665"/>
          </a:xfrm>
          <a:prstGeom prst="rect">
            <a:avLst/>
          </a:prstGeom>
          <a:noFill/>
        </p:spPr>
        <p:txBody>
          <a:bodyPr wrap="none" rtlCol="0">
            <a:spAutoFit/>
          </a:bodyPr>
          <a:lstStyle/>
          <a:p>
            <a:r>
              <a:rPr lang="en-US" sz="2400" b="1" u="sng" dirty="0">
                <a:latin typeface="Calibri"/>
                <a:cs typeface="Calibri"/>
              </a:rPr>
              <a:t>LDSP or ORCA</a:t>
            </a:r>
          </a:p>
        </p:txBody>
      </p:sp>
      <p:sp>
        <p:nvSpPr>
          <p:cNvPr id="7" name="TextBox 6"/>
          <p:cNvSpPr txBox="1"/>
          <p:nvPr/>
        </p:nvSpPr>
        <p:spPr>
          <a:xfrm>
            <a:off x="1943101" y="3028951"/>
            <a:ext cx="5674439" cy="1246495"/>
          </a:xfrm>
          <a:prstGeom prst="rect">
            <a:avLst/>
          </a:prstGeom>
          <a:noFill/>
        </p:spPr>
        <p:txBody>
          <a:bodyPr wrap="none" rtlCol="0">
            <a:spAutoFit/>
          </a:bodyPr>
          <a:lstStyle/>
          <a:p>
            <a:pPr marL="600075" lvl="1" indent="-257175">
              <a:buFont typeface="Arial" panose="020B0604020202020204" pitchFamily="34" charset="0"/>
              <a:buChar char="•"/>
            </a:pPr>
            <a:r>
              <a:rPr lang="en-US" sz="1875" dirty="0"/>
              <a:t>is a government entity</a:t>
            </a:r>
          </a:p>
          <a:p>
            <a:pPr marL="600075" lvl="1" indent="-257175">
              <a:buFont typeface="Arial" panose="020B0604020202020204" pitchFamily="34" charset="0"/>
              <a:buChar char="•"/>
            </a:pPr>
            <a:r>
              <a:rPr lang="en-US" sz="1875" dirty="0"/>
              <a:t>requires specific deliverables or sponsor input</a:t>
            </a:r>
          </a:p>
          <a:p>
            <a:pPr marL="600075" lvl="1" indent="-257175">
              <a:buFont typeface="Arial" panose="020B0604020202020204" pitchFamily="34" charset="0"/>
              <a:buChar char="•"/>
            </a:pPr>
            <a:r>
              <a:rPr lang="en-US" sz="1875" dirty="0"/>
              <a:t>requires detailed financial reporting</a:t>
            </a:r>
          </a:p>
          <a:p>
            <a:pPr marL="600075" lvl="1" indent="-257175">
              <a:buFont typeface="Arial" panose="020B0604020202020204" pitchFamily="34" charset="0"/>
              <a:buChar char="•"/>
            </a:pPr>
            <a:r>
              <a:rPr lang="en-US" sz="1875" dirty="0"/>
              <a:t>obligates the university to any terms or conditions</a:t>
            </a:r>
          </a:p>
        </p:txBody>
      </p:sp>
      <p:sp>
        <p:nvSpPr>
          <p:cNvPr id="9" name="TextBox 8"/>
          <p:cNvSpPr txBox="1"/>
          <p:nvPr/>
        </p:nvSpPr>
        <p:spPr>
          <a:xfrm>
            <a:off x="2090890" y="2457450"/>
            <a:ext cx="4903778" cy="415498"/>
          </a:xfrm>
          <a:prstGeom prst="rect">
            <a:avLst/>
          </a:prstGeom>
          <a:noFill/>
        </p:spPr>
        <p:txBody>
          <a:bodyPr wrap="none" rtlCol="0">
            <a:spAutoFit/>
          </a:bodyPr>
          <a:lstStyle/>
          <a:p>
            <a:pPr algn="ctr"/>
            <a:r>
              <a:rPr lang="en-US" sz="2100" dirty="0">
                <a:latin typeface="Calibri"/>
                <a:cs typeface="Calibri"/>
              </a:rPr>
              <a:t>Use the ORCA office if your funding source:</a:t>
            </a:r>
          </a:p>
        </p:txBody>
      </p:sp>
      <p:sp>
        <p:nvSpPr>
          <p:cNvPr id="10" name="TextBox 9"/>
          <p:cNvSpPr txBox="1"/>
          <p:nvPr/>
        </p:nvSpPr>
        <p:spPr>
          <a:xfrm>
            <a:off x="2457451" y="4693516"/>
            <a:ext cx="4316503" cy="300082"/>
          </a:xfrm>
          <a:prstGeom prst="rect">
            <a:avLst/>
          </a:prstGeom>
          <a:noFill/>
        </p:spPr>
        <p:txBody>
          <a:bodyPr wrap="none" rtlCol="0">
            <a:spAutoFit/>
          </a:bodyPr>
          <a:lstStyle/>
          <a:p>
            <a:r>
              <a:rPr lang="en-US" sz="1350" b="1" dirty="0"/>
              <a:t>When in doubt, call ORCA at 422-3841 or Kristen / Conrad</a:t>
            </a:r>
          </a:p>
        </p:txBody>
      </p:sp>
    </p:spTree>
    <p:extLst>
      <p:ext uri="{BB962C8B-B14F-4D97-AF65-F5344CB8AC3E}">
        <p14:creationId xmlns:p14="http://schemas.microsoft.com/office/powerpoint/2010/main" val="2244522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8770" y="1252504"/>
            <a:ext cx="4870165" cy="994172"/>
          </a:xfrm>
        </p:spPr>
        <p:txBody>
          <a:bodyPr>
            <a:normAutofit/>
          </a:bodyPr>
          <a:lstStyle/>
          <a:p>
            <a:r>
              <a:rPr lang="en-US" sz="2400" b="1" u="sng" dirty="0">
                <a:latin typeface="Calibri"/>
                <a:cs typeface="Calibri"/>
              </a:rPr>
              <a:t>Things to Note</a:t>
            </a:r>
            <a:endParaRPr lang="en-US" sz="2400" b="1" dirty="0">
              <a:effectLst>
                <a:outerShdw blurRad="50800" dist="38100" dir="2700000" algn="tl" rotWithShape="0">
                  <a:prstClr val="black">
                    <a:alpha val="40000"/>
                  </a:prstClr>
                </a:outerShdw>
              </a:effectLst>
              <a:latin typeface="Calibri"/>
              <a:cs typeface="Calibri"/>
            </a:endParaRPr>
          </a:p>
        </p:txBody>
      </p:sp>
      <p:sp>
        <p:nvSpPr>
          <p:cNvPr id="3" name="Content Placeholder 2"/>
          <p:cNvSpPr>
            <a:spLocks noGrp="1"/>
          </p:cNvSpPr>
          <p:nvPr>
            <p:ph idx="1"/>
          </p:nvPr>
        </p:nvSpPr>
        <p:spPr>
          <a:xfrm>
            <a:off x="2221020" y="2331165"/>
            <a:ext cx="4954685" cy="2215023"/>
          </a:xfrm>
        </p:spPr>
        <p:txBody>
          <a:bodyPr>
            <a:noAutofit/>
          </a:bodyPr>
          <a:lstStyle/>
          <a:p>
            <a:pPr marL="0" indent="0">
              <a:buNone/>
            </a:pPr>
            <a:r>
              <a:rPr lang="en-US" dirty="0">
                <a:latin typeface="Calibri"/>
                <a:cs typeface="Calibri"/>
              </a:rPr>
              <a:t>Meet with Department Chair, Donor Liaison, and/or Dean</a:t>
            </a:r>
          </a:p>
          <a:p>
            <a:pPr lvl="1">
              <a:buClrTx/>
              <a:buFont typeface="Arial"/>
              <a:buChar char="•"/>
            </a:pPr>
            <a:r>
              <a:rPr lang="en-US" dirty="0">
                <a:latin typeface="Calibri"/>
                <a:cs typeface="Calibri"/>
              </a:rPr>
              <a:t>Discuss department and college priorities</a:t>
            </a:r>
          </a:p>
          <a:p>
            <a:pPr lvl="1">
              <a:buClrTx/>
              <a:buFont typeface="Arial"/>
              <a:buChar char="•"/>
            </a:pPr>
            <a:r>
              <a:rPr lang="en-US" dirty="0">
                <a:latin typeface="Calibri"/>
                <a:cs typeface="Calibri"/>
              </a:rPr>
              <a:t>Do you have a “champion” at the foundation?</a:t>
            </a:r>
          </a:p>
          <a:p>
            <a:pPr marL="342900" lvl="1" indent="0">
              <a:buNone/>
            </a:pPr>
            <a:endParaRPr lang="en-US" dirty="0">
              <a:latin typeface="Calibri"/>
              <a:cs typeface="Calibri"/>
            </a:endParaRPr>
          </a:p>
          <a:p>
            <a:pPr marL="0" indent="0">
              <a:buNone/>
            </a:pPr>
            <a:r>
              <a:rPr lang="en-US" dirty="0">
                <a:latin typeface="Calibri"/>
                <a:cs typeface="Calibri"/>
              </a:rPr>
              <a:t>Annual Audited Financial Report limitations at BYU</a:t>
            </a:r>
          </a:p>
          <a:p>
            <a:pPr marL="226457" lvl="1" indent="0">
              <a:buNone/>
            </a:pPr>
            <a:endParaRPr lang="en-US" dirty="0">
              <a:solidFill>
                <a:srgbClr val="073E87"/>
              </a:solidFill>
              <a:latin typeface="Calibri"/>
              <a:cs typeface="Calibri"/>
            </a:endParaRPr>
          </a:p>
        </p:txBody>
      </p:sp>
    </p:spTree>
    <p:extLst>
      <p:ext uri="{BB962C8B-B14F-4D97-AF65-F5344CB8AC3E}">
        <p14:creationId xmlns:p14="http://schemas.microsoft.com/office/powerpoint/2010/main" val="964145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988" y="2826972"/>
            <a:ext cx="7886700" cy="1325563"/>
          </a:xfrm>
        </p:spPr>
        <p:txBody>
          <a:bodyPr>
            <a:normAutofit/>
          </a:bodyPr>
          <a:lstStyle/>
          <a:p>
            <a:r>
              <a:rPr lang="en-US" sz="3200" dirty="0"/>
              <a:t>Needs Statement Review Groups</a:t>
            </a:r>
          </a:p>
        </p:txBody>
      </p:sp>
    </p:spTree>
    <p:extLst>
      <p:ext uri="{BB962C8B-B14F-4D97-AF65-F5344CB8AC3E}">
        <p14:creationId xmlns:p14="http://schemas.microsoft.com/office/powerpoint/2010/main" val="3314704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657350" y="3200400"/>
            <a:ext cx="5829300" cy="1200150"/>
          </a:xfrm>
        </p:spPr>
        <p:txBody>
          <a:bodyPr>
            <a:noAutofit/>
          </a:bodyPr>
          <a:lstStyle/>
          <a:p>
            <a:r>
              <a:rPr lang="en-US" sz="2850" i="1" dirty="0">
                <a:latin typeface="Calibri"/>
                <a:cs typeface="Calibri"/>
              </a:rPr>
              <a:t>Foundations are interested in their giving priorities. </a:t>
            </a:r>
            <a:br>
              <a:rPr lang="en-US" sz="1500" i="1" dirty="0">
                <a:solidFill>
                  <a:srgbClr val="073E87"/>
                </a:solidFill>
                <a:latin typeface="Calibri"/>
                <a:cs typeface="Calibri"/>
              </a:rPr>
            </a:br>
            <a:br>
              <a:rPr lang="en-US" sz="1500" i="1" dirty="0">
                <a:solidFill>
                  <a:srgbClr val="073E87"/>
                </a:solidFill>
                <a:latin typeface="Calibri"/>
                <a:cs typeface="Calibri"/>
              </a:rPr>
            </a:br>
            <a:br>
              <a:rPr lang="en-US" sz="600" i="1" dirty="0">
                <a:solidFill>
                  <a:srgbClr val="073E87"/>
                </a:solidFill>
                <a:latin typeface="Calibri"/>
                <a:cs typeface="Calibri"/>
              </a:rPr>
            </a:br>
            <a:r>
              <a:rPr lang="en-US" sz="2850" i="1" dirty="0">
                <a:latin typeface="Calibri"/>
                <a:cs typeface="Calibri"/>
              </a:rPr>
              <a:t>You must position your work in a way that clearly aligns with and advances a foundation's established goals.</a:t>
            </a:r>
            <a:endParaRPr lang="en-US" sz="2850" dirty="0">
              <a:latin typeface="Calibri"/>
              <a:cs typeface="Calibri"/>
            </a:endParaRPr>
          </a:p>
        </p:txBody>
      </p:sp>
    </p:spTree>
    <p:extLst>
      <p:ext uri="{BB962C8B-B14F-4D97-AF65-F5344CB8AC3E}">
        <p14:creationId xmlns:p14="http://schemas.microsoft.com/office/powerpoint/2010/main" val="916019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657350" y="1885952"/>
            <a:ext cx="5829300" cy="601261"/>
          </a:xfrm>
        </p:spPr>
        <p:txBody>
          <a:bodyPr>
            <a:normAutofit fontScale="90000"/>
          </a:bodyPr>
          <a:lstStyle/>
          <a:p>
            <a:r>
              <a:rPr lang="en-US" b="1" dirty="0">
                <a:latin typeface="Calibri"/>
                <a:cs typeface="Calibri"/>
              </a:rPr>
              <a:t>COMMUNICATION</a:t>
            </a:r>
          </a:p>
        </p:txBody>
      </p:sp>
      <p:sp>
        <p:nvSpPr>
          <p:cNvPr id="7" name="Content Placeholder 4"/>
          <p:cNvSpPr>
            <a:spLocks noGrp="1"/>
          </p:cNvSpPr>
          <p:nvPr>
            <p:ph type="subTitle" idx="1"/>
          </p:nvPr>
        </p:nvSpPr>
        <p:spPr bwMode="auto">
          <a:xfrm>
            <a:off x="2000250" y="2467915"/>
            <a:ext cx="5200650" cy="2228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lvl1pPr marL="342900" indent="-3429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2pPr>
            <a:lvl3pPr marL="11430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3pPr>
            <a:lvl4pPr marL="16002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4pPr>
            <a:lvl5pPr marL="2057400" indent="-228600" algn="l" rtl="0" eaLnBrk="0" fontAlgn="base" hangingPunct="0">
              <a:spcBef>
                <a:spcPct val="20000"/>
              </a:spcBef>
              <a:spcAft>
                <a:spcPct val="0"/>
              </a:spcAft>
              <a:buClr>
                <a:srgbClr val="B2B2B2"/>
              </a:buClr>
              <a:buSzPct val="80000"/>
              <a:buFont typeface="Times" panose="02020603050405020304" pitchFamily="18" charset="0"/>
              <a:buChar char="•"/>
              <a:defRPr sz="2400">
                <a:solidFill>
                  <a:schemeClr val="bg1"/>
                </a:solidFill>
                <a:latin typeface="+mn-lt"/>
                <a:ea typeface="+mn-ea"/>
              </a:defRPr>
            </a:lvl5pPr>
            <a:lvl6pPr marL="25146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6pPr>
            <a:lvl7pPr marL="29718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7pPr>
            <a:lvl8pPr marL="34290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8pPr>
            <a:lvl9pPr marL="3886200" indent="-228600" algn="l" rtl="0" fontAlgn="base">
              <a:spcBef>
                <a:spcPct val="20000"/>
              </a:spcBef>
              <a:spcAft>
                <a:spcPct val="0"/>
              </a:spcAft>
              <a:buClr>
                <a:srgbClr val="1C5696"/>
              </a:buClr>
              <a:buSzPct val="80000"/>
              <a:buFont typeface="Times" pitchFamily="44" charset="0"/>
              <a:buChar char="•"/>
              <a:defRPr sz="2400">
                <a:solidFill>
                  <a:schemeClr val="tx1"/>
                </a:solidFill>
                <a:latin typeface="+mn-lt"/>
                <a:ea typeface="+mn-ea"/>
              </a:defRPr>
            </a:lvl9pPr>
          </a:lstStyle>
          <a:p>
            <a:pPr eaLnBrk="1" hangingPunct="1">
              <a:buFontTx/>
              <a:buNone/>
            </a:pPr>
            <a:r>
              <a:rPr lang="en-US" sz="2250" dirty="0">
                <a:solidFill>
                  <a:schemeClr val="tx1"/>
                </a:solidFill>
                <a:latin typeface="Calibri"/>
                <a:cs typeface="Calibri"/>
              </a:rPr>
              <a:t>When should you contact LDSP?</a:t>
            </a:r>
          </a:p>
          <a:p>
            <a:pPr eaLnBrk="1" hangingPunct="1">
              <a:buFontTx/>
              <a:buNone/>
            </a:pPr>
            <a:endParaRPr lang="en-US" sz="1200" dirty="0">
              <a:solidFill>
                <a:schemeClr val="tx1"/>
              </a:solidFill>
              <a:latin typeface="Calibri"/>
              <a:cs typeface="Calibri"/>
            </a:endParaRPr>
          </a:p>
          <a:p>
            <a:pPr eaLnBrk="1" hangingPunct="1">
              <a:buClrTx/>
            </a:pPr>
            <a:r>
              <a:rPr lang="en-US" sz="2250" dirty="0">
                <a:solidFill>
                  <a:schemeClr val="tx1"/>
                </a:solidFill>
                <a:latin typeface="Calibri"/>
                <a:cs typeface="Calibri"/>
              </a:rPr>
              <a:t>Before approaching a foundation, </a:t>
            </a:r>
            <a:r>
              <a:rPr lang="en-US" sz="2250" u="sng" dirty="0">
                <a:solidFill>
                  <a:schemeClr val="tx1"/>
                </a:solidFill>
                <a:latin typeface="Calibri"/>
                <a:cs typeface="Calibri"/>
              </a:rPr>
              <a:t>please contact your college assigned Donor Liaison or call Taunja Baxter to check the status of a foundation.</a:t>
            </a:r>
          </a:p>
        </p:txBody>
      </p:sp>
    </p:spTree>
    <p:extLst>
      <p:ext uri="{BB962C8B-B14F-4D97-AF65-F5344CB8AC3E}">
        <p14:creationId xmlns:p14="http://schemas.microsoft.com/office/powerpoint/2010/main" val="161574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1000"/>
                                        <p:tgtEl>
                                          <p:spTgt spid="7">
                                            <p:txEl>
                                              <p:pRg st="2" end="2"/>
                                            </p:txEl>
                                          </p:spTgt>
                                        </p:tgtEl>
                                      </p:cBhvr>
                                    </p:animEffect>
                                    <p:anim calcmode="lin" valueType="num">
                                      <p:cBhvr>
                                        <p:cTn id="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p:cNvSpPr>
            <a:spLocks noGrp="1"/>
          </p:cNvSpPr>
          <p:nvPr>
            <p:ph idx="1"/>
          </p:nvPr>
        </p:nvSpPr>
        <p:spPr>
          <a:xfrm>
            <a:off x="1446663" y="941696"/>
            <a:ext cx="5740589" cy="4229099"/>
          </a:xfrm>
        </p:spPr>
        <p:txBody>
          <a:bodyPr>
            <a:noAutofit/>
          </a:bodyPr>
          <a:lstStyle/>
          <a:p>
            <a:pPr marL="0" indent="0">
              <a:buNone/>
            </a:pPr>
            <a:r>
              <a:rPr lang="en-US" dirty="0">
                <a:latin typeface="Calibri"/>
                <a:cs typeface="Calibri"/>
              </a:rPr>
              <a:t>Taunja Baxter	</a:t>
            </a:r>
          </a:p>
          <a:p>
            <a:pPr marL="0" indent="0">
              <a:buNone/>
            </a:pPr>
            <a:r>
              <a:rPr lang="en-US" dirty="0">
                <a:latin typeface="Calibri"/>
                <a:cs typeface="Calibri"/>
              </a:rPr>
              <a:t>Grant Writer, LDS Philanthropies	</a:t>
            </a:r>
          </a:p>
          <a:p>
            <a:pPr marL="0" indent="0">
              <a:buNone/>
            </a:pPr>
            <a:r>
              <a:rPr lang="en-US" dirty="0">
                <a:latin typeface="Calibri"/>
                <a:cs typeface="Calibri"/>
              </a:rPr>
              <a:t>1450 N. University Ave			 </a:t>
            </a:r>
          </a:p>
          <a:p>
            <a:pPr marL="0" indent="0">
              <a:buNone/>
            </a:pPr>
            <a:r>
              <a:rPr lang="en-US" dirty="0">
                <a:latin typeface="Calibri"/>
                <a:cs typeface="Calibri"/>
              </a:rPr>
              <a:t>(w) 801-356-5289 | (c) 801-420-4919	</a:t>
            </a:r>
          </a:p>
          <a:p>
            <a:pPr marL="0" indent="0">
              <a:buNone/>
            </a:pPr>
            <a:r>
              <a:rPr lang="en-US" dirty="0" err="1">
                <a:latin typeface="Calibri"/>
                <a:cs typeface="Calibri"/>
              </a:rPr>
              <a:t>taunja.baxter@ldschurch.org</a:t>
            </a:r>
            <a:endParaRPr lang="en-US" dirty="0">
              <a:latin typeface="Calibri"/>
              <a:cs typeface="Calibri"/>
            </a:endParaRPr>
          </a:p>
          <a:p>
            <a:pPr marL="0" indent="0">
              <a:buNone/>
            </a:pPr>
            <a:r>
              <a:rPr lang="en-US" sz="1500" dirty="0">
                <a:latin typeface="Calibri"/>
                <a:cs typeface="Calibri"/>
              </a:rPr>
              <a:t>		</a:t>
            </a:r>
            <a:endParaRPr lang="en-US" sz="1950" u="sng" dirty="0">
              <a:latin typeface="Calibri"/>
              <a:cs typeface="Calibri"/>
              <a:hlinkClick r:id="" action="ppaction://noaction"/>
            </a:endParaRPr>
          </a:p>
          <a:p>
            <a:pPr marL="0" indent="0" algn="ctr">
              <a:buNone/>
            </a:pPr>
            <a:r>
              <a:rPr lang="en-US" sz="1950" u="sng" dirty="0">
                <a:latin typeface="Calibri"/>
                <a:cs typeface="Calibri"/>
                <a:hlinkClick r:id="" action="ppaction://noaction"/>
              </a:rPr>
              <a:t>www.ldsp.org</a:t>
            </a:r>
            <a:endParaRPr lang="en-US" sz="1950" dirty="0">
              <a:latin typeface="Calibri"/>
              <a:cs typeface="Calibri"/>
            </a:endParaRPr>
          </a:p>
          <a:p>
            <a:endParaRPr lang="en-US" sz="1950" dirty="0"/>
          </a:p>
        </p:txBody>
      </p:sp>
    </p:spTree>
    <p:extLst>
      <p:ext uri="{BB962C8B-B14F-4D97-AF65-F5344CB8AC3E}">
        <p14:creationId xmlns:p14="http://schemas.microsoft.com/office/powerpoint/2010/main" val="10154101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408" y="2587671"/>
            <a:ext cx="7886700" cy="1325563"/>
          </a:xfrm>
        </p:spPr>
        <p:txBody>
          <a:bodyPr>
            <a:normAutofit/>
          </a:bodyPr>
          <a:lstStyle/>
          <a:p>
            <a:r>
              <a:rPr lang="en-US" sz="3600" dirty="0"/>
              <a:t>Editing and Rewriting</a:t>
            </a:r>
          </a:p>
        </p:txBody>
      </p:sp>
    </p:spTree>
    <p:extLst>
      <p:ext uri="{BB962C8B-B14F-4D97-AF65-F5344CB8AC3E}">
        <p14:creationId xmlns:p14="http://schemas.microsoft.com/office/powerpoint/2010/main" val="3742065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32" y="0"/>
            <a:ext cx="7868566" cy="904875"/>
          </a:xfrm>
        </p:spPr>
        <p:txBody>
          <a:bodyPr>
            <a:normAutofit/>
          </a:bodyPr>
          <a:lstStyle/>
          <a:p>
            <a:r>
              <a:rPr lang="en-US" dirty="0"/>
              <a:t>Editing and Rewriting</a:t>
            </a:r>
          </a:p>
        </p:txBody>
      </p:sp>
      <p:sp>
        <p:nvSpPr>
          <p:cNvPr id="5" name="Content Placeholder 4"/>
          <p:cNvSpPr>
            <a:spLocks noGrp="1"/>
          </p:cNvSpPr>
          <p:nvPr>
            <p:ph idx="1"/>
          </p:nvPr>
        </p:nvSpPr>
        <p:spPr/>
        <p:txBody>
          <a:bodyPr/>
          <a:lstStyle/>
          <a:p>
            <a:pPr marL="82296"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4" name="Group 3"/>
          <p:cNvGrpSpPr/>
          <p:nvPr/>
        </p:nvGrpSpPr>
        <p:grpSpPr>
          <a:xfrm>
            <a:off x="731909" y="1237039"/>
            <a:ext cx="7868566" cy="5595938"/>
            <a:chOff x="1065122" y="1016000"/>
            <a:chExt cx="7868566" cy="5595938"/>
          </a:xfrm>
        </p:grpSpPr>
        <p:pic>
          <p:nvPicPr>
            <p:cNvPr id="6" name="Picture 5" descr="Screen Shot 2015-11-09 at 3.04.24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5122" y="1016000"/>
              <a:ext cx="7868566" cy="5595938"/>
            </a:xfrm>
            <a:prstGeom prst="rect">
              <a:avLst/>
            </a:prstGeom>
          </p:spPr>
        </p:pic>
        <p:sp>
          <p:nvSpPr>
            <p:cNvPr id="3" name="Rectangle 2"/>
            <p:cNvSpPr/>
            <p:nvPr/>
          </p:nvSpPr>
          <p:spPr>
            <a:xfrm>
              <a:off x="1635606" y="1100667"/>
              <a:ext cx="177800" cy="4064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27099789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0"/>
            <a:ext cx="8020051" cy="1428750"/>
          </a:xfrm>
        </p:spPr>
        <p:txBody>
          <a:bodyPr>
            <a:normAutofit/>
          </a:bodyPr>
          <a:lstStyle/>
          <a:p>
            <a:r>
              <a:rPr lang="en-US" sz="4000" dirty="0"/>
              <a:t>Project Summary #1: The Basketball Project at the Meridian Mews Center</a:t>
            </a:r>
          </a:p>
        </p:txBody>
      </p:sp>
      <p:sp>
        <p:nvSpPr>
          <p:cNvPr id="3" name="Content Placeholder 2"/>
          <p:cNvSpPr>
            <a:spLocks noGrp="1"/>
          </p:cNvSpPr>
          <p:nvPr>
            <p:ph idx="1"/>
          </p:nvPr>
        </p:nvSpPr>
        <p:spPr>
          <a:xfrm>
            <a:off x="348764" y="1428750"/>
            <a:ext cx="8389319" cy="5334000"/>
          </a:xfrm>
        </p:spPr>
        <p:txBody>
          <a:bodyPr>
            <a:normAutofit/>
          </a:bodyPr>
          <a:lstStyle/>
          <a:p>
            <a:pPr marL="0" indent="0">
              <a:buNone/>
            </a:pPr>
            <a:r>
              <a:rPr lang="en-US" sz="1400" dirty="0"/>
              <a:t>	</a:t>
            </a:r>
            <a:r>
              <a:rPr lang="en-US" sz="1800" dirty="0"/>
              <a:t>We are really excited about the Basketball Project for 25 boys ages 13 to 16 who live in North Meridian Mews. The program will be sponsored by our organization, the Meridian Mews Center. This Center’s neighborhood is downtown Metro City, Indiana. The kids who will take part in the project are badly behaved and have acted out in school. Well-qualified instructors will teach the kids basketball skills and also how to dress for success. They will receive different types of counseling also and gift certificates from Ace Sport Supplies will be given out to the kids on the winning team in the basketball competition.</a:t>
            </a:r>
          </a:p>
          <a:p>
            <a:pPr marL="0" indent="0">
              <a:buNone/>
            </a:pPr>
            <a:r>
              <a:rPr lang="en-US" sz="1800" dirty="0"/>
              <a:t>	The Basketball Project will take place after school and on weekends and the boys will behave better as a result of being in the program. The Basketball Project will run from September 1, 2016 to June 30, 2017, and activities will be held at the Meridian Mews Center and the YMCA. We are asking for $10,000 to help cover the expenses for this excellent program that we’re running with the help of Meridian University and the YMCA. </a:t>
            </a:r>
          </a:p>
          <a:p>
            <a:pPr marL="0" indent="0">
              <a:buNone/>
            </a:pPr>
            <a:r>
              <a:rPr lang="en-US" sz="1800" dirty="0"/>
              <a:t>	There are many staff members who will make sure the kids get solid instruction. We are hoping that the kids who join our project will stay in school longer and behave much better. They will probably enjoy the trips we’ll take to basketball games and we’re looking forward to having guest speakers.</a:t>
            </a:r>
          </a:p>
          <a:p>
            <a:pPr marL="0" indent="0">
              <a:buNone/>
            </a:pPr>
            <a:endParaRPr lang="en-US" sz="1400" dirty="0"/>
          </a:p>
        </p:txBody>
      </p:sp>
      <p:sp>
        <p:nvSpPr>
          <p:cNvPr id="4" name="Title 1"/>
          <p:cNvSpPr txBox="1">
            <a:spLocks/>
          </p:cNvSpPr>
          <p:nvPr/>
        </p:nvSpPr>
        <p:spPr>
          <a:xfrm>
            <a:off x="770181" y="6279881"/>
            <a:ext cx="8810624" cy="523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t>From “The Only Grant Writing Book You’ll Ever Need” by Ellen Karsh and Arlen Sue Fox</a:t>
            </a:r>
          </a:p>
        </p:txBody>
      </p:sp>
    </p:spTree>
    <p:extLst>
      <p:ext uri="{BB962C8B-B14F-4D97-AF65-F5344CB8AC3E}">
        <p14:creationId xmlns:p14="http://schemas.microsoft.com/office/powerpoint/2010/main" val="22972009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6" y="6168476"/>
            <a:ext cx="8810624" cy="523875"/>
          </a:xfrm>
        </p:spPr>
        <p:txBody>
          <a:bodyPr>
            <a:normAutofit/>
          </a:bodyPr>
          <a:lstStyle/>
          <a:p>
            <a:r>
              <a:rPr lang="en-US" sz="1000" dirty="0"/>
              <a:t>From “The Only Grant Writing Book You’ll Ever Need” by Ellen Karsh and Arlen Sue Fox</a:t>
            </a:r>
          </a:p>
        </p:txBody>
      </p:sp>
      <p:graphicFrame>
        <p:nvGraphicFramePr>
          <p:cNvPr id="6" name="Content Placeholder 5"/>
          <p:cNvGraphicFramePr>
            <a:graphicFrameLocks noGrp="1"/>
          </p:cNvGraphicFramePr>
          <p:nvPr>
            <p:ph idx="1"/>
          </p:nvPr>
        </p:nvGraphicFramePr>
        <p:xfrm>
          <a:off x="139031" y="1030050"/>
          <a:ext cx="8704696" cy="5013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txBox="1">
            <a:spLocks/>
          </p:cNvSpPr>
          <p:nvPr/>
        </p:nvSpPr>
        <p:spPr>
          <a:xfrm>
            <a:off x="333376" y="125175"/>
            <a:ext cx="8842375" cy="90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Editing and Rewriting</a:t>
            </a:r>
          </a:p>
        </p:txBody>
      </p:sp>
    </p:spTree>
    <p:extLst>
      <p:ext uri="{BB962C8B-B14F-4D97-AF65-F5344CB8AC3E}">
        <p14:creationId xmlns:p14="http://schemas.microsoft.com/office/powerpoint/2010/main" val="33963909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539" y="158750"/>
            <a:ext cx="8616461" cy="820615"/>
          </a:xfrm>
        </p:spPr>
        <p:txBody>
          <a:bodyPr>
            <a:normAutofit fontScale="90000"/>
          </a:bodyPr>
          <a:lstStyle/>
          <a:p>
            <a:r>
              <a:rPr lang="en-US" sz="4000" dirty="0"/>
              <a:t>Do: Use a grammar book, thesaurus, and dictionary</a:t>
            </a:r>
          </a:p>
        </p:txBody>
      </p:sp>
      <p:sp>
        <p:nvSpPr>
          <p:cNvPr id="3" name="Content Placeholder 2"/>
          <p:cNvSpPr>
            <a:spLocks noGrp="1"/>
          </p:cNvSpPr>
          <p:nvPr>
            <p:ph idx="1"/>
          </p:nvPr>
        </p:nvSpPr>
        <p:spPr>
          <a:xfrm>
            <a:off x="180665" y="1240448"/>
            <a:ext cx="5451231" cy="5451231"/>
          </a:xfrm>
        </p:spPr>
        <p:txBody>
          <a:bodyPr>
            <a:noAutofit/>
          </a:bodyPr>
          <a:lstStyle/>
          <a:p>
            <a:r>
              <a:rPr lang="en-US" sz="2000" b="1" dirty="0">
                <a:cs typeface="Optima"/>
              </a:rPr>
              <a:t>Grammar tips</a:t>
            </a:r>
          </a:p>
          <a:p>
            <a:pPr lvl="1">
              <a:buFont typeface="Calibri" panose="020F0502020204030204" pitchFamily="34" charset="0"/>
              <a:buChar char="‒"/>
            </a:pPr>
            <a:r>
              <a:rPr lang="en-US" sz="1600" dirty="0">
                <a:cs typeface="Optima"/>
              </a:rPr>
              <a:t>Common style guides</a:t>
            </a:r>
            <a:r>
              <a:rPr lang="en-US" sz="1600" i="1" dirty="0">
                <a:cs typeface="Optima"/>
              </a:rPr>
              <a:t>: Chicago Manual of Style</a:t>
            </a:r>
            <a:r>
              <a:rPr lang="en-US" sz="1600" dirty="0">
                <a:cs typeface="Optima"/>
              </a:rPr>
              <a:t>; </a:t>
            </a:r>
            <a:r>
              <a:rPr lang="en-US" sz="1600" i="1" dirty="0">
                <a:cs typeface="Optima"/>
              </a:rPr>
              <a:t>MLA Style Manual and Guide to Scholarly Publishing</a:t>
            </a:r>
            <a:r>
              <a:rPr lang="en-US" sz="1600" dirty="0">
                <a:cs typeface="Optima"/>
              </a:rPr>
              <a:t>; </a:t>
            </a:r>
            <a:r>
              <a:rPr lang="en-US" sz="1600" i="1" dirty="0">
                <a:cs typeface="Optima"/>
              </a:rPr>
              <a:t>Scientific Style and Format: CBE Manual </a:t>
            </a:r>
          </a:p>
          <a:p>
            <a:pPr>
              <a:buClr>
                <a:schemeClr val="tx1"/>
              </a:buClr>
            </a:pPr>
            <a:r>
              <a:rPr lang="en-US" sz="2000" b="1" dirty="0">
                <a:cs typeface="Optima"/>
              </a:rPr>
              <a:t>Punctuation tips</a:t>
            </a:r>
          </a:p>
          <a:p>
            <a:pPr lvl="1">
              <a:buClr>
                <a:schemeClr val="tx1"/>
              </a:buClr>
              <a:buFont typeface="Calibri" panose="020F0502020204030204" pitchFamily="34" charset="0"/>
              <a:buChar char="‒"/>
            </a:pPr>
            <a:r>
              <a:rPr lang="en-US" sz="1700" dirty="0">
                <a:cs typeface="Optima"/>
              </a:rPr>
              <a:t>Punctuation helps to reveal the structure of a sentence (structural meaning), and thus to clarify meaning (rhetorical meaning).</a:t>
            </a:r>
            <a:endParaRPr lang="en-US" sz="1700" b="1" dirty="0">
              <a:cs typeface="Optima"/>
            </a:endParaRPr>
          </a:p>
          <a:p>
            <a:pPr>
              <a:buClr>
                <a:schemeClr val="tx1"/>
              </a:buClr>
            </a:pPr>
            <a:r>
              <a:rPr lang="en-US" sz="2000" b="1" dirty="0">
                <a:cs typeface="Optima"/>
              </a:rPr>
              <a:t>Spelling Tips</a:t>
            </a:r>
          </a:p>
          <a:p>
            <a:pPr lvl="1">
              <a:buClr>
                <a:schemeClr val="tx1"/>
              </a:buClr>
              <a:buFont typeface="Calibri" panose="020F0502020204030204" pitchFamily="34" charset="0"/>
              <a:buChar char="‒"/>
            </a:pPr>
            <a:r>
              <a:rPr lang="en-US" sz="1700" dirty="0">
                <a:cs typeface="Optima"/>
              </a:rPr>
              <a:t>When in doubt, use a dictionary</a:t>
            </a:r>
          </a:p>
          <a:p>
            <a:pPr lvl="1">
              <a:buClr>
                <a:schemeClr val="tx1"/>
              </a:buClr>
              <a:buFont typeface="Calibri" panose="020F0502020204030204" pitchFamily="34" charset="0"/>
              <a:buChar char="‒"/>
            </a:pPr>
            <a:r>
              <a:rPr lang="en-US" sz="1700" dirty="0">
                <a:cs typeface="Optima"/>
              </a:rPr>
              <a:t>Remember that spellcheckers:</a:t>
            </a:r>
          </a:p>
          <a:p>
            <a:pPr lvl="2">
              <a:buClr>
                <a:schemeClr val="tx1"/>
              </a:buClr>
            </a:pPr>
            <a:r>
              <a:rPr lang="en-US" sz="1700" dirty="0">
                <a:cs typeface="Optima"/>
              </a:rPr>
              <a:t>Do not distinguish between homophones </a:t>
            </a:r>
            <a:r>
              <a:rPr lang="en-US" sz="1700" b="1" dirty="0">
                <a:cs typeface="Optima"/>
              </a:rPr>
              <a:t>(</a:t>
            </a:r>
            <a:r>
              <a:rPr lang="en-US" sz="1700" b="1" i="1" dirty="0">
                <a:cs typeface="Optima"/>
              </a:rPr>
              <a:t>principal</a:t>
            </a:r>
            <a:r>
              <a:rPr lang="en-US" sz="1700" b="1" dirty="0">
                <a:cs typeface="Optima"/>
              </a:rPr>
              <a:t> and </a:t>
            </a:r>
            <a:r>
              <a:rPr lang="en-US" sz="1700" b="1" i="1" dirty="0">
                <a:cs typeface="Optima"/>
              </a:rPr>
              <a:t>principle</a:t>
            </a:r>
            <a:r>
              <a:rPr lang="en-US" sz="1700" i="1" dirty="0">
                <a:cs typeface="Optima"/>
              </a:rPr>
              <a:t>).</a:t>
            </a:r>
            <a:endParaRPr lang="en-US" sz="1700" dirty="0">
              <a:cs typeface="Optima"/>
            </a:endParaRPr>
          </a:p>
          <a:p>
            <a:pPr lvl="2">
              <a:buClr>
                <a:schemeClr val="tx1"/>
              </a:buClr>
            </a:pPr>
            <a:r>
              <a:rPr lang="en-US" sz="1700" dirty="0">
                <a:cs typeface="Optima"/>
              </a:rPr>
              <a:t>Do not account for spellings determined by usage </a:t>
            </a:r>
            <a:r>
              <a:rPr lang="en-US" sz="1700" b="1" dirty="0">
                <a:cs typeface="Optima"/>
              </a:rPr>
              <a:t>(</a:t>
            </a:r>
            <a:r>
              <a:rPr lang="en-US" sz="1700" b="1" i="1" dirty="0">
                <a:cs typeface="Optima"/>
              </a:rPr>
              <a:t>resume</a:t>
            </a:r>
            <a:r>
              <a:rPr lang="en-US" sz="1700" b="1" dirty="0">
                <a:cs typeface="Optima"/>
              </a:rPr>
              <a:t> and </a:t>
            </a:r>
            <a:r>
              <a:rPr lang="en-US" sz="1700" b="1" i="1" dirty="0">
                <a:cs typeface="Optima"/>
              </a:rPr>
              <a:t>résumé</a:t>
            </a:r>
            <a:r>
              <a:rPr lang="en-US" sz="1700" i="1" dirty="0">
                <a:cs typeface="Optima"/>
              </a:rPr>
              <a:t>).</a:t>
            </a:r>
            <a:endParaRPr lang="en-US" sz="1700" dirty="0">
              <a:cs typeface="Optima"/>
            </a:endParaRPr>
          </a:p>
          <a:p>
            <a:pPr lvl="2">
              <a:buClr>
                <a:schemeClr val="tx1"/>
              </a:buClr>
            </a:pPr>
            <a:r>
              <a:rPr lang="en-US" sz="1700" dirty="0">
                <a:cs typeface="Optima"/>
              </a:rPr>
              <a:t>May allow variant spellings </a:t>
            </a:r>
            <a:r>
              <a:rPr lang="en-US" sz="1700" b="1" dirty="0">
                <a:cs typeface="Optima"/>
              </a:rPr>
              <a:t>(</a:t>
            </a:r>
            <a:r>
              <a:rPr lang="en-US" sz="1700" b="1" i="1" dirty="0">
                <a:cs typeface="Optima"/>
              </a:rPr>
              <a:t>catalog</a:t>
            </a:r>
            <a:r>
              <a:rPr lang="en-US" sz="1700" b="1" dirty="0">
                <a:cs typeface="Optima"/>
              </a:rPr>
              <a:t> and </a:t>
            </a:r>
            <a:r>
              <a:rPr lang="en-US" sz="1700" b="1" i="1" dirty="0">
                <a:cs typeface="Optima"/>
              </a:rPr>
              <a:t>catalogue</a:t>
            </a:r>
            <a:r>
              <a:rPr lang="en-US" sz="1700" i="1" dirty="0">
                <a:cs typeface="Optima"/>
              </a:rPr>
              <a:t>)</a:t>
            </a:r>
            <a:r>
              <a:rPr lang="en-US" sz="1700" dirty="0">
                <a:cs typeface="Optima"/>
              </a:rPr>
              <a:t> in the same document.</a:t>
            </a:r>
          </a:p>
          <a:p>
            <a:pPr lvl="2">
              <a:buClr>
                <a:schemeClr val="tx1"/>
              </a:buClr>
            </a:pPr>
            <a:r>
              <a:rPr lang="en-US" sz="1700" dirty="0">
                <a:cs typeface="Optima"/>
              </a:rPr>
              <a:t>Do not highlight a misspelled word if the misspelling is itself a word </a:t>
            </a:r>
            <a:r>
              <a:rPr lang="en-US" sz="1700" b="1" dirty="0">
                <a:cs typeface="Optima"/>
              </a:rPr>
              <a:t>(</a:t>
            </a:r>
            <a:r>
              <a:rPr lang="en-US" sz="1700" b="1" i="1" dirty="0">
                <a:cs typeface="Optima"/>
              </a:rPr>
              <a:t>from</a:t>
            </a:r>
            <a:r>
              <a:rPr lang="en-US" sz="1700" b="1" dirty="0">
                <a:cs typeface="Optima"/>
              </a:rPr>
              <a:t> and </a:t>
            </a:r>
            <a:r>
              <a:rPr lang="en-US" sz="1700" b="1" i="1" dirty="0">
                <a:cs typeface="Optima"/>
              </a:rPr>
              <a:t>form</a:t>
            </a:r>
            <a:r>
              <a:rPr lang="en-US" sz="1700" i="1" dirty="0">
                <a:cs typeface="Optima"/>
              </a:rPr>
              <a:t>).</a:t>
            </a:r>
            <a:endParaRPr lang="en-US" sz="1700" dirty="0">
              <a:cs typeface="Optima"/>
            </a:endParaRPr>
          </a:p>
        </p:txBody>
      </p:sp>
      <p:pic>
        <p:nvPicPr>
          <p:cNvPr id="5" name="Picture 4" descr="open-mind-grammar-spelling-miracle-whip-ecards-someeca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9022" y="742462"/>
            <a:ext cx="3350978" cy="3029240"/>
          </a:xfrm>
          <a:prstGeom prst="rect">
            <a:avLst/>
          </a:prstGeom>
        </p:spPr>
      </p:pic>
    </p:spTree>
    <p:extLst>
      <p:ext uri="{BB962C8B-B14F-4D97-AF65-F5344CB8AC3E}">
        <p14:creationId xmlns:p14="http://schemas.microsoft.com/office/powerpoint/2010/main" val="7048077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79650"/>
            <a:ext cx="8655805" cy="914125"/>
          </a:xfrm>
        </p:spPr>
        <p:txBody>
          <a:bodyPr>
            <a:normAutofit/>
          </a:bodyPr>
          <a:lstStyle/>
          <a:p>
            <a:r>
              <a:rPr lang="en-US" sz="4000" dirty="0"/>
              <a:t>Do: Use the Active Voice</a:t>
            </a:r>
          </a:p>
        </p:txBody>
      </p:sp>
      <p:sp>
        <p:nvSpPr>
          <p:cNvPr id="3" name="Content Placeholder 2"/>
          <p:cNvSpPr>
            <a:spLocks noGrp="1"/>
          </p:cNvSpPr>
          <p:nvPr>
            <p:ph idx="1"/>
          </p:nvPr>
        </p:nvSpPr>
        <p:spPr>
          <a:xfrm>
            <a:off x="254000" y="1016000"/>
            <a:ext cx="8401806" cy="5842000"/>
          </a:xfrm>
        </p:spPr>
        <p:txBody>
          <a:bodyPr>
            <a:noAutofit/>
          </a:bodyPr>
          <a:lstStyle/>
          <a:p>
            <a:r>
              <a:rPr lang="en-US" sz="2200" b="1" dirty="0">
                <a:ea typeface="ＭＳ Ｐゴシック" pitchFamily="34" charset="-128"/>
                <a:cs typeface="Optima"/>
              </a:rPr>
              <a:t>In grant proposals, the active voice keeps you honest and clear. Which statement in each pair is more straightforward and gives the most detailed information?</a:t>
            </a:r>
          </a:p>
          <a:p>
            <a:pPr lvl="1"/>
            <a:r>
              <a:rPr lang="en-US" sz="2200" b="1" dirty="0">
                <a:ea typeface="ＭＳ Ｐゴシック" pitchFamily="34" charset="-128"/>
                <a:cs typeface="Optima"/>
              </a:rPr>
              <a:t>Students will be recruited to participate in the Meridian Mews Center’s Activities.</a:t>
            </a:r>
          </a:p>
          <a:p>
            <a:pPr lvl="1"/>
            <a:r>
              <a:rPr lang="en-US" sz="2200" b="1" dirty="0">
                <a:ea typeface="ＭＳ Ｐゴシック" pitchFamily="34" charset="-128"/>
                <a:cs typeface="Optima"/>
              </a:rPr>
              <a:t>The Meridian Mews Center’s outreach workers will recruit children to participate in the Center’s Activities.</a:t>
            </a:r>
          </a:p>
          <a:p>
            <a:r>
              <a:rPr lang="en-US" sz="2200" b="1" dirty="0">
                <a:ea typeface="ＭＳ Ｐゴシック" pitchFamily="34" charset="-128"/>
                <a:cs typeface="Optima"/>
              </a:rPr>
              <a:t>Change these sentences to active voice:</a:t>
            </a:r>
          </a:p>
          <a:p>
            <a:pPr lvl="1">
              <a:buFont typeface="Calibri" panose="020F0502020204030204" pitchFamily="34" charset="0"/>
              <a:buChar char="‒"/>
            </a:pPr>
            <a:r>
              <a:rPr lang="en-US" sz="2200" dirty="0">
                <a:ea typeface="ＭＳ Ｐゴシック" pitchFamily="34" charset="-128"/>
                <a:cs typeface="Optima"/>
              </a:rPr>
              <a:t>The creation of a database is being considered, but no estimate has been made in regard to the potential of its usefulness.</a:t>
            </a:r>
          </a:p>
          <a:p>
            <a:pPr lvl="1">
              <a:buFont typeface="Calibri" panose="020F0502020204030204" pitchFamily="34" charset="0"/>
              <a:buChar char="‒"/>
            </a:pPr>
            <a:r>
              <a:rPr lang="en-US" sz="2200" b="1" dirty="0">
                <a:ea typeface="ＭＳ Ｐゴシック" pitchFamily="34" charset="-128"/>
                <a:cs typeface="Optima"/>
              </a:rPr>
              <a:t>Revised: </a:t>
            </a:r>
            <a:r>
              <a:rPr lang="en-US" sz="2200" dirty="0">
                <a:ea typeface="ＭＳ Ｐゴシック" pitchFamily="34" charset="-128"/>
                <a:cs typeface="Optima"/>
              </a:rPr>
              <a:t>We are considering whether we should create a database, but we have not yet evaluated how useful it would be.</a:t>
            </a:r>
          </a:p>
          <a:p>
            <a:r>
              <a:rPr lang="en-US" sz="2200" b="1" dirty="0">
                <a:cs typeface="Optima"/>
              </a:rPr>
              <a:t>Look at your needs statements. Are there sentences where the passive voice should be revised?</a:t>
            </a:r>
          </a:p>
          <a:p>
            <a:pPr marL="1371600" lvl="3" indent="0">
              <a:buNone/>
            </a:pPr>
            <a:endParaRPr lang="en-US" sz="2200" dirty="0">
              <a:cs typeface="Optima"/>
            </a:endParaRPr>
          </a:p>
        </p:txBody>
      </p:sp>
    </p:spTree>
    <p:extLst>
      <p:ext uri="{BB962C8B-B14F-4D97-AF65-F5344CB8AC3E}">
        <p14:creationId xmlns:p14="http://schemas.microsoft.com/office/powerpoint/2010/main" val="2319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079" y="166809"/>
            <a:ext cx="8601075" cy="1035539"/>
          </a:xfrm>
        </p:spPr>
        <p:txBody>
          <a:bodyPr>
            <a:normAutofit fontScale="90000"/>
          </a:bodyPr>
          <a:lstStyle/>
          <a:p>
            <a:r>
              <a:rPr lang="en-US" dirty="0"/>
              <a:t>Do: Provide Old Information Before New Information</a:t>
            </a:r>
          </a:p>
        </p:txBody>
      </p:sp>
      <p:sp>
        <p:nvSpPr>
          <p:cNvPr id="3" name="Content Placeholder 2"/>
          <p:cNvSpPr>
            <a:spLocks noGrp="1"/>
          </p:cNvSpPr>
          <p:nvPr>
            <p:ph idx="1"/>
          </p:nvPr>
        </p:nvSpPr>
        <p:spPr>
          <a:xfrm>
            <a:off x="156309" y="1348153"/>
            <a:ext cx="8644791" cy="5294923"/>
          </a:xfrm>
        </p:spPr>
        <p:txBody>
          <a:bodyPr>
            <a:noAutofit/>
          </a:bodyPr>
          <a:lstStyle/>
          <a:p>
            <a:r>
              <a:rPr lang="en-US" sz="2200" b="1" dirty="0">
                <a:cs typeface="Optima"/>
              </a:rPr>
              <a:t>Principle of Cohesion: Old to New</a:t>
            </a:r>
          </a:p>
          <a:p>
            <a:pPr marL="744538" lvl="1" indent="-457200">
              <a:buFont typeface="Calibri" panose="020F0502020204030204" pitchFamily="34" charset="0"/>
              <a:buChar char="‒"/>
            </a:pPr>
            <a:r>
              <a:rPr lang="en-US" sz="2200" dirty="0">
                <a:ea typeface="ＭＳ Ｐゴシック" pitchFamily="-105" charset="-128"/>
                <a:cs typeface="Optima"/>
              </a:rPr>
              <a:t>Begin sentences with information familiar to your readers. </a:t>
            </a:r>
          </a:p>
          <a:p>
            <a:pPr marL="744538" lvl="1" indent="-457200">
              <a:buFont typeface="Calibri" panose="020F0502020204030204" pitchFamily="34" charset="0"/>
              <a:buChar char="‒"/>
            </a:pPr>
            <a:r>
              <a:rPr lang="en-US" sz="2200" dirty="0">
                <a:ea typeface="ＭＳ Ｐゴシック" pitchFamily="-105" charset="-128"/>
                <a:cs typeface="Optima"/>
              </a:rPr>
              <a:t>End sentences with information readers cannot anticipate.</a:t>
            </a:r>
          </a:p>
          <a:p>
            <a:pPr marL="744538" lvl="1" indent="-457200">
              <a:buFont typeface="Calibri" panose="020F0502020204030204" pitchFamily="34" charset="0"/>
              <a:buChar char="‒"/>
            </a:pPr>
            <a:r>
              <a:rPr lang="en-US" sz="2200" b="1" dirty="0">
                <a:ea typeface="ＭＳ Ｐゴシック" pitchFamily="-105" charset="-128"/>
                <a:cs typeface="Optima"/>
              </a:rPr>
              <a:t>Example: </a:t>
            </a:r>
            <a:r>
              <a:rPr lang="en-US" sz="2200" dirty="0">
                <a:cs typeface="Optima"/>
              </a:rPr>
              <a:t>Center staff will </a:t>
            </a:r>
            <a:r>
              <a:rPr lang="en-US" sz="2200" b="1" dirty="0">
                <a:cs typeface="Optima"/>
              </a:rPr>
              <a:t>recruit</a:t>
            </a:r>
            <a:r>
              <a:rPr lang="en-US" sz="2200" dirty="0">
                <a:cs typeface="Optima"/>
              </a:rPr>
              <a:t> 25 </a:t>
            </a:r>
            <a:r>
              <a:rPr lang="en-US" sz="2200" b="1" dirty="0">
                <a:cs typeface="Optima"/>
              </a:rPr>
              <a:t>boys between the ages of 13 and 16 </a:t>
            </a:r>
            <a:r>
              <a:rPr lang="en-US" sz="2200" dirty="0">
                <a:cs typeface="Optima"/>
              </a:rPr>
              <a:t>who live in the North Meridian Mews neighborhood of downtown Metro City, Indiana. </a:t>
            </a:r>
            <a:r>
              <a:rPr lang="en-US" sz="2200" b="1" dirty="0">
                <a:cs typeface="Optima"/>
              </a:rPr>
              <a:t>The recruited teens</a:t>
            </a:r>
            <a:r>
              <a:rPr lang="en-US" sz="2200" dirty="0">
                <a:cs typeface="Optima"/>
              </a:rPr>
              <a:t>–identified by families, teachers, counselors, and others–will have demonstrated acting-out and behavior problems.</a:t>
            </a:r>
            <a:endParaRPr lang="en-US" sz="2200" b="1" dirty="0">
              <a:ea typeface="ＭＳ Ｐゴシック" pitchFamily="-105" charset="-128"/>
              <a:cs typeface="Optima"/>
            </a:endParaRPr>
          </a:p>
          <a:p>
            <a:pPr marL="731520" lvl="1" indent="-457200">
              <a:buFont typeface="Calibri" panose="020F0502020204030204" pitchFamily="34" charset="0"/>
              <a:buChar char="‒"/>
            </a:pPr>
            <a:r>
              <a:rPr lang="en-US" sz="2200" dirty="0">
                <a:cs typeface="Optima"/>
              </a:rPr>
              <a:t>Writers often refer to something in a previous sentence with words such as </a:t>
            </a:r>
            <a:r>
              <a:rPr lang="en-US" sz="2200" i="1" dirty="0">
                <a:cs typeface="Optima"/>
              </a:rPr>
              <a:t>this, these, that, those, another, such, second, </a:t>
            </a:r>
            <a:r>
              <a:rPr lang="en-US" sz="2200" dirty="0">
                <a:cs typeface="Optima"/>
              </a:rPr>
              <a:t>or </a:t>
            </a:r>
            <a:r>
              <a:rPr lang="en-US" sz="2200" i="1" dirty="0">
                <a:cs typeface="Optima"/>
              </a:rPr>
              <a:t>more</a:t>
            </a:r>
            <a:r>
              <a:rPr lang="en-US" sz="2200" dirty="0">
                <a:cs typeface="Optima"/>
              </a:rPr>
              <a:t>. </a:t>
            </a:r>
            <a:r>
              <a:rPr lang="en-US" sz="2200" b="1" dirty="0">
                <a:cs typeface="Optima"/>
              </a:rPr>
              <a:t>When you use any of those signals, try to put them at or close to the beginning of the sentence</a:t>
            </a:r>
            <a:r>
              <a:rPr lang="en-US" sz="2200" dirty="0">
                <a:cs typeface="Optima"/>
              </a:rPr>
              <a:t>:</a:t>
            </a:r>
          </a:p>
          <a:p>
            <a:pPr marL="1487487" lvl="3" indent="-457200">
              <a:buFont typeface="Courier New" panose="02070309020205020404" pitchFamily="49" charset="0"/>
              <a:buChar char="o"/>
            </a:pPr>
            <a:r>
              <a:rPr lang="en-US" sz="2200" dirty="0">
                <a:cs typeface="Optima"/>
              </a:rPr>
              <a:t>How to calculate credits for classes taken in a community college is </a:t>
            </a:r>
            <a:r>
              <a:rPr lang="en-US" sz="2200" b="1" dirty="0">
                <a:cs typeface="Optima"/>
              </a:rPr>
              <a:t>another </a:t>
            </a:r>
            <a:r>
              <a:rPr lang="en-US" sz="2200" dirty="0">
                <a:cs typeface="Optima"/>
              </a:rPr>
              <a:t>issue that we must consider.</a:t>
            </a:r>
          </a:p>
          <a:p>
            <a:pPr marL="1487487" lvl="3" indent="-457200">
              <a:buFont typeface="Courier New" panose="02070309020205020404" pitchFamily="49" charset="0"/>
              <a:buChar char="o"/>
            </a:pPr>
            <a:r>
              <a:rPr lang="en-US" sz="2200" b="1" dirty="0">
                <a:cs typeface="Optima"/>
              </a:rPr>
              <a:t>Another </a:t>
            </a:r>
            <a:r>
              <a:rPr lang="en-US" sz="2200" dirty="0">
                <a:cs typeface="Optima"/>
              </a:rPr>
              <a:t>issue that we must consider is how to calculate credits for classes taken in a community college.</a:t>
            </a:r>
            <a:endParaRPr lang="en-US" sz="2200" b="1" dirty="0">
              <a:cs typeface="Optima"/>
            </a:endParaRPr>
          </a:p>
        </p:txBody>
      </p:sp>
    </p:spTree>
    <p:extLst>
      <p:ext uri="{BB962C8B-B14F-4D97-AF65-F5344CB8AC3E}">
        <p14:creationId xmlns:p14="http://schemas.microsoft.com/office/powerpoint/2010/main" val="70209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8" y="-17859"/>
            <a:ext cx="7886700" cy="1325563"/>
          </a:xfrm>
        </p:spPr>
        <p:txBody>
          <a:bodyPr/>
          <a:lstStyle/>
          <a:p>
            <a:r>
              <a:rPr lang="en-US" dirty="0"/>
              <a:t>Proposal Themes</a:t>
            </a:r>
          </a:p>
        </p:txBody>
      </p:sp>
      <p:grpSp>
        <p:nvGrpSpPr>
          <p:cNvPr id="20" name="Group 19"/>
          <p:cNvGrpSpPr/>
          <p:nvPr/>
        </p:nvGrpSpPr>
        <p:grpSpPr>
          <a:xfrm>
            <a:off x="1212663" y="928060"/>
            <a:ext cx="5962401" cy="2583736"/>
            <a:chOff x="1764738" y="837076"/>
            <a:chExt cx="5962401" cy="2583736"/>
          </a:xfrm>
        </p:grpSpPr>
        <p:grpSp>
          <p:nvGrpSpPr>
            <p:cNvPr id="4" name="Group 3"/>
            <p:cNvGrpSpPr/>
            <p:nvPr/>
          </p:nvGrpSpPr>
          <p:grpSpPr>
            <a:xfrm>
              <a:off x="1764738" y="911955"/>
              <a:ext cx="5611058" cy="2279400"/>
              <a:chOff x="1764738" y="1241759"/>
              <a:chExt cx="5611058" cy="2279400"/>
            </a:xfrm>
          </p:grpSpPr>
          <p:grpSp>
            <p:nvGrpSpPr>
              <p:cNvPr id="8" name="Group 8"/>
              <p:cNvGrpSpPr>
                <a:grpSpLocks/>
              </p:cNvGrpSpPr>
              <p:nvPr/>
            </p:nvGrpSpPr>
            <p:grpSpPr bwMode="auto">
              <a:xfrm>
                <a:off x="1764738" y="1251806"/>
                <a:ext cx="5611058" cy="2269353"/>
                <a:chOff x="1760" y="3157"/>
                <a:chExt cx="10860" cy="3840"/>
              </a:xfrm>
            </p:grpSpPr>
            <p:sp>
              <p:nvSpPr>
                <p:cNvPr id="15" name="Freeform 9"/>
                <p:cNvSpPr>
                  <a:spLocks/>
                </p:cNvSpPr>
                <p:nvPr/>
              </p:nvSpPr>
              <p:spPr bwMode="auto">
                <a:xfrm>
                  <a:off x="1760" y="3157"/>
                  <a:ext cx="10860" cy="3840"/>
                </a:xfrm>
                <a:custGeom>
                  <a:avLst/>
                  <a:gdLst>
                    <a:gd name="T0" fmla="+- 0 1760 1760"/>
                    <a:gd name="T1" fmla="*/ T0 w 10860"/>
                    <a:gd name="T2" fmla="+- 0 3140 3140"/>
                    <a:gd name="T3" fmla="*/ 3140 h 3840"/>
                    <a:gd name="T4" fmla="+- 0 12620 1760"/>
                    <a:gd name="T5" fmla="*/ T4 w 10860"/>
                    <a:gd name="T6" fmla="+- 0 3140 3140"/>
                    <a:gd name="T7" fmla="*/ 3140 h 3840"/>
                    <a:gd name="T8" fmla="+- 0 12620 1760"/>
                    <a:gd name="T9" fmla="*/ T8 w 10860"/>
                    <a:gd name="T10" fmla="+- 0 6980 3140"/>
                    <a:gd name="T11" fmla="*/ 6980 h 3840"/>
                    <a:gd name="T12" fmla="+- 0 1760 1760"/>
                    <a:gd name="T13" fmla="*/ T12 w 10860"/>
                    <a:gd name="T14" fmla="+- 0 6980 3140"/>
                    <a:gd name="T15" fmla="*/ 6980 h 3840"/>
                    <a:gd name="T16" fmla="+- 0 1760 1760"/>
                    <a:gd name="T17" fmla="*/ T16 w 10860"/>
                    <a:gd name="T18" fmla="+- 0 3140 3140"/>
                    <a:gd name="T19" fmla="*/ 3140 h 3840"/>
                  </a:gdLst>
                  <a:ahLst/>
                  <a:cxnLst>
                    <a:cxn ang="0">
                      <a:pos x="T1" y="T3"/>
                    </a:cxn>
                    <a:cxn ang="0">
                      <a:pos x="T5" y="T7"/>
                    </a:cxn>
                    <a:cxn ang="0">
                      <a:pos x="T9" y="T11"/>
                    </a:cxn>
                    <a:cxn ang="0">
                      <a:pos x="T13" y="T15"/>
                    </a:cxn>
                    <a:cxn ang="0">
                      <a:pos x="T17" y="T19"/>
                    </a:cxn>
                  </a:cxnLst>
                  <a:rect l="0" t="0" r="r" b="b"/>
                  <a:pathLst>
                    <a:path w="10860" h="3840">
                      <a:moveTo>
                        <a:pt x="0" y="0"/>
                      </a:moveTo>
                      <a:lnTo>
                        <a:pt x="10860" y="0"/>
                      </a:lnTo>
                      <a:lnTo>
                        <a:pt x="10860" y="3840"/>
                      </a:lnTo>
                      <a:lnTo>
                        <a:pt x="0" y="3840"/>
                      </a:lnTo>
                      <a:lnTo>
                        <a:pt x="0" y="0"/>
                      </a:lnTo>
                    </a:path>
                  </a:pathLst>
                </a:custGeom>
                <a:solidFill>
                  <a:srgbClr val="CBCBCB"/>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r>
                    <a:rPr lang="en-US" b="1" dirty="0">
                      <a:solidFill>
                        <a:srgbClr val="9A1A0F"/>
                      </a:solidFill>
                      <a:latin typeface="Verdana" panose="020B0604030504040204" pitchFamily="34" charset="0"/>
                      <a:ea typeface="Verdana" panose="020B0604030504040204" pitchFamily="34" charset="0"/>
                      <a:cs typeface="Verdana" panose="020B0604030504040204" pitchFamily="34" charset="0"/>
                    </a:rPr>
                    <a:t>Themes </a:t>
                  </a:r>
                  <a:r>
                    <a:rPr lang="en-US" b="1" dirty="0">
                      <a:solidFill>
                        <a:srgbClr val="110C43"/>
                      </a:solidFill>
                      <a:latin typeface="Verdana" panose="020B0604030504040204" pitchFamily="34" charset="0"/>
                      <a:ea typeface="Verdana" panose="020B0604030504040204" pitchFamily="34" charset="0"/>
                      <a:cs typeface="Verdana" panose="020B0604030504040204" pitchFamily="34" charset="0"/>
                    </a:rPr>
                    <a:t>Are . . .</a:t>
                  </a:r>
                  <a:endParaRPr lang="en-US" sz="105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sp>
            <p:nvSpPr>
              <p:cNvPr id="14" name="Freeform 11"/>
              <p:cNvSpPr>
                <a:spLocks/>
              </p:cNvSpPr>
              <p:nvPr/>
            </p:nvSpPr>
            <p:spPr bwMode="auto">
              <a:xfrm>
                <a:off x="1764738" y="1241759"/>
                <a:ext cx="5611058" cy="2269353"/>
              </a:xfrm>
              <a:custGeom>
                <a:avLst/>
                <a:gdLst>
                  <a:gd name="T0" fmla="+- 0 1760 1760"/>
                  <a:gd name="T1" fmla="*/ T0 w 10860"/>
                  <a:gd name="T2" fmla="+- 0 3140 3140"/>
                  <a:gd name="T3" fmla="*/ 3140 h 3840"/>
                  <a:gd name="T4" fmla="+- 0 12620 1760"/>
                  <a:gd name="T5" fmla="*/ T4 w 10860"/>
                  <a:gd name="T6" fmla="+- 0 3140 3140"/>
                  <a:gd name="T7" fmla="*/ 3140 h 3840"/>
                  <a:gd name="T8" fmla="+- 0 12620 1760"/>
                  <a:gd name="T9" fmla="*/ T8 w 10860"/>
                  <a:gd name="T10" fmla="+- 0 6980 3140"/>
                  <a:gd name="T11" fmla="*/ 6980 h 3840"/>
                  <a:gd name="T12" fmla="+- 0 1760 1760"/>
                  <a:gd name="T13" fmla="*/ T12 w 10860"/>
                  <a:gd name="T14" fmla="+- 0 6980 3140"/>
                  <a:gd name="T15" fmla="*/ 6980 h 3840"/>
                  <a:gd name="T16" fmla="+- 0 1760 1760"/>
                  <a:gd name="T17" fmla="*/ T16 w 10860"/>
                  <a:gd name="T18" fmla="+- 0 3140 3140"/>
                  <a:gd name="T19" fmla="*/ 3140 h 3840"/>
                </a:gdLst>
                <a:ahLst/>
                <a:cxnLst>
                  <a:cxn ang="0">
                    <a:pos x="T1" y="T3"/>
                  </a:cxn>
                  <a:cxn ang="0">
                    <a:pos x="T5" y="T7"/>
                  </a:cxn>
                  <a:cxn ang="0">
                    <a:pos x="T9" y="T11"/>
                  </a:cxn>
                  <a:cxn ang="0">
                    <a:pos x="T13" y="T15"/>
                  </a:cxn>
                  <a:cxn ang="0">
                    <a:pos x="T17" y="T19"/>
                  </a:cxn>
                </a:cxnLst>
                <a:rect l="0" t="0" r="r" b="b"/>
                <a:pathLst>
                  <a:path w="10860" h="3840">
                    <a:moveTo>
                      <a:pt x="0" y="0"/>
                    </a:moveTo>
                    <a:lnTo>
                      <a:pt x="10860" y="0"/>
                    </a:lnTo>
                    <a:lnTo>
                      <a:pt x="10860" y="3840"/>
                    </a:lnTo>
                    <a:lnTo>
                      <a:pt x="0" y="3840"/>
                    </a:lnTo>
                    <a:lnTo>
                      <a:pt x="0" y="0"/>
                    </a:lnTo>
                    <a:close/>
                  </a:path>
                </a:pathLst>
              </a:custGeom>
              <a:noFill/>
              <a:ln w="12700">
                <a:solidFill>
                  <a:srgbClr val="15151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grpSp>
        <p:sp>
          <p:nvSpPr>
            <p:cNvPr id="33" name="Rectangle 32"/>
            <p:cNvSpPr/>
            <p:nvPr/>
          </p:nvSpPr>
          <p:spPr>
            <a:xfrm>
              <a:off x="4007101" y="837076"/>
              <a:ext cx="3720038" cy="2583736"/>
            </a:xfrm>
            <a:prstGeom prst="rect">
              <a:avLst/>
            </a:prstGeom>
          </p:spPr>
          <p:txBody>
            <a:bodyPr>
              <a:spAutoFit/>
            </a:bodyPr>
            <a:lstStyle/>
            <a:p>
              <a:pPr marR="1960880">
                <a:lnSpc>
                  <a:spcPts val="2400"/>
                </a:lnSpc>
                <a:spcBef>
                  <a:spcPts val="35"/>
                </a:spcBef>
              </a:pPr>
              <a:br>
                <a:rPr lang="en-US" sz="900" dirty="0">
                  <a:latin typeface="Calibri" panose="020F0502020204030204" pitchFamily="34" charset="0"/>
                  <a:ea typeface="Calibri" panose="020F0502020204030204" pitchFamily="34" charset="0"/>
                  <a:cs typeface="Times New Roman" panose="02020603050405020304" pitchFamily="18" charset="0"/>
                </a:rPr>
              </a:b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T</a:t>
              </a:r>
              <a:r>
                <a:rPr lang="en-US" sz="1600" dirty="0">
                  <a:solidFill>
                    <a:srgbClr val="151515"/>
                  </a:solidFill>
                  <a:latin typeface="Verdana" panose="020B0604030504040204" pitchFamily="34" charset="0"/>
                  <a:ea typeface="Verdana" panose="020B0604030504040204" pitchFamily="34" charset="0"/>
                  <a:cs typeface="Verdana" panose="020B0604030504040204" pitchFamily="34" charset="0"/>
                </a:rPr>
                <a:t>he </a:t>
              </a:r>
            </a:p>
            <a:p>
              <a:pPr marR="1960880">
                <a:lnSpc>
                  <a:spcPts val="2400"/>
                </a:lnSpc>
                <a:spcBef>
                  <a:spcPts val="35"/>
                </a:spcBef>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H</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ighlighted </a:t>
              </a: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E</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ssential </a:t>
              </a:r>
            </a:p>
            <a:p>
              <a:pPr marR="1960880">
                <a:lnSpc>
                  <a:spcPts val="2400"/>
                </a:lnSpc>
                <a:spcBef>
                  <a:spcPts val="35"/>
                </a:spcBef>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M</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essages</a:t>
              </a:r>
              <a:r>
                <a:rPr lang="en-US" sz="1600" spc="-10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that</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ts val="2340"/>
                </a:lnSpc>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E</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xpress</a:t>
              </a:r>
              <a:r>
                <a:rPr lang="en-US" sz="1600" spc="-65"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the</a:t>
              </a:r>
              <a:r>
                <a:rPr lang="en-US" sz="1600" spc="-3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cha</a:t>
              </a:r>
              <a:r>
                <a:rPr lang="en-US" sz="1600" spc="-35" dirty="0">
                  <a:solidFill>
                    <a:srgbClr val="110C43"/>
                  </a:solidFill>
                  <a:latin typeface="Verdana" panose="020B0604030504040204" pitchFamily="34" charset="0"/>
                  <a:ea typeface="Verdana" panose="020B0604030504040204" pitchFamily="34" charset="0"/>
                  <a:cs typeface="Verdana" panose="020B0604030504040204" pitchFamily="34" charset="0"/>
                </a:rPr>
                <a:t>r</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acter</a:t>
              </a:r>
              <a:r>
                <a:rPr lang="en-US" sz="1600" spc="-95"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of</a:t>
              </a:r>
              <a:r>
                <a:rPr lang="en-US" sz="1600" spc="-2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your</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ts val="2325"/>
                </a:lnSpc>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S</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tory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36" name="TextBox 35"/>
          <p:cNvSpPr txBox="1"/>
          <p:nvPr/>
        </p:nvSpPr>
        <p:spPr>
          <a:xfrm>
            <a:off x="911579" y="6007239"/>
            <a:ext cx="7116500" cy="707886"/>
          </a:xfrm>
          <a:prstGeom prst="rect">
            <a:avLst/>
          </a:prstGeom>
          <a:noFill/>
        </p:spPr>
        <p:txBody>
          <a:bodyPr wrap="none" rtlCol="0">
            <a:spAutoFit/>
          </a:bodyPr>
          <a:lstStyle/>
          <a:p>
            <a:r>
              <a:rPr lang="en-US" sz="2000" i="1" dirty="0"/>
              <a:t>What are the themes we have tried to emphasize in our workshop?</a:t>
            </a:r>
          </a:p>
          <a:p>
            <a:endParaRPr lang="en-US" sz="2000" i="1" dirty="0"/>
          </a:p>
        </p:txBody>
      </p:sp>
      <p:sp>
        <p:nvSpPr>
          <p:cNvPr id="3" name="Rectangle 2"/>
          <p:cNvSpPr/>
          <p:nvPr/>
        </p:nvSpPr>
        <p:spPr>
          <a:xfrm>
            <a:off x="773018" y="3248391"/>
            <a:ext cx="7637737" cy="3054682"/>
          </a:xfrm>
          <a:prstGeom prst="rect">
            <a:avLst/>
          </a:prstGeom>
        </p:spPr>
        <p:txBody>
          <a:bodyPr wrap="square">
            <a:spAutoFit/>
          </a:bodyPr>
          <a:lstStyle/>
          <a:p>
            <a:pPr marL="1528445" marR="721360">
              <a:lnSpc>
                <a:spcPts val="2200"/>
              </a:lnSpc>
              <a:spcBef>
                <a:spcPts val="30"/>
              </a:spcBef>
              <a:spcAft>
                <a:spcPts val="0"/>
              </a:spcAft>
            </a:pPr>
            <a:r>
              <a:rPr lang="en-US" sz="1000" dirty="0">
                <a:ea typeface="Calibri" panose="020F0502020204030204" pitchFamily="34" charset="0"/>
                <a:cs typeface="Times New Roman" panose="02020603050405020304" pitchFamily="18" charset="0"/>
              </a:rPr>
              <a:t> </a:t>
            </a:r>
            <a:endParaRPr lang="en-US" sz="1600" dirty="0">
              <a:ea typeface="Calibri" panose="020F0502020204030204" pitchFamily="34" charset="0"/>
              <a:cs typeface="Times New Roman" panose="02020603050405020304" pitchFamily="18" charset="0"/>
            </a:endParaRPr>
          </a:p>
          <a:p>
            <a:pPr marL="577850" marR="424180" indent="-285750">
              <a:lnSpc>
                <a:spcPts val="1900"/>
              </a:lnSpc>
              <a:buFont typeface="Arial" panose="020B0604020202020204" pitchFamily="34" charset="0"/>
              <a:buChar char="•"/>
            </a:pPr>
            <a:r>
              <a:rPr lang="en-US" sz="2400" dirty="0">
                <a:ea typeface="Verdana" panose="020B0604030504040204" pitchFamily="34" charset="0"/>
                <a:cs typeface="Verdana" panose="020B0604030504040204" pitchFamily="34" charset="0"/>
              </a:rPr>
              <a:t>Developed from the RFP decomposition and from your needs statement</a:t>
            </a:r>
          </a:p>
          <a:p>
            <a:pPr marL="1035050" marR="424180" lvl="1" indent="-285750">
              <a:lnSpc>
                <a:spcPts val="1900"/>
              </a:lnSpc>
              <a:buFont typeface="Courier New" panose="02070309020205020404" pitchFamily="49" charset="0"/>
              <a:buChar char="o"/>
            </a:pPr>
            <a:r>
              <a:rPr lang="en-US" dirty="0">
                <a:ea typeface="Verdana" panose="020B0604030504040204" pitchFamily="34" charset="0"/>
                <a:cs typeface="Verdana" panose="020B0604030504040204" pitchFamily="34" charset="0"/>
              </a:rPr>
              <a:t>Address</a:t>
            </a:r>
            <a:r>
              <a:rPr lang="en-US" spc="-65" dirty="0">
                <a:ea typeface="Verdana" panose="020B0604030504040204" pitchFamily="34" charset="0"/>
                <a:cs typeface="Verdana" panose="020B0604030504040204" pitchFamily="34" charset="0"/>
              </a:rPr>
              <a:t> the funders “</a:t>
            </a:r>
            <a:r>
              <a:rPr lang="en-US" dirty="0">
                <a:ea typeface="Verdana" panose="020B0604030504040204" pitchFamily="34" charset="0"/>
                <a:cs typeface="Verdana" panose="020B0604030504040204" pitchFamily="34" charset="0"/>
              </a:rPr>
              <a:t>hot buttons” (e.g., Most Important Requirements)</a:t>
            </a:r>
          </a:p>
          <a:p>
            <a:pPr marL="1035050" marR="424180" lvl="1" indent="-285750">
              <a:lnSpc>
                <a:spcPts val="1900"/>
              </a:lnSpc>
              <a:buFont typeface="Courier New" panose="02070309020205020404" pitchFamily="49" charset="0"/>
              <a:buChar char="o"/>
            </a:pPr>
            <a:r>
              <a:rPr lang="en-US" spc="-65" dirty="0">
                <a:ea typeface="Verdana" panose="020B0604030504040204" pitchFamily="34" charset="0"/>
                <a:cs typeface="Verdana" panose="020B0604030504040204" pitchFamily="34" charset="0"/>
              </a:rPr>
              <a:t>Address evaluation criteria</a:t>
            </a:r>
            <a:br>
              <a:rPr lang="en-US" spc="-65" dirty="0">
                <a:ea typeface="Verdana" panose="020B0604030504040204" pitchFamily="34" charset="0"/>
                <a:cs typeface="Verdana" panose="020B0604030504040204" pitchFamily="34" charset="0"/>
              </a:rPr>
            </a:br>
            <a:r>
              <a:rPr lang="en-US" sz="2000" spc="-65" dirty="0">
                <a:ea typeface="Verdana" panose="020B0604030504040204" pitchFamily="34" charset="0"/>
                <a:cs typeface="Verdana" panose="020B0604030504040204" pitchFamily="34" charset="0"/>
              </a:rPr>
              <a:t> </a:t>
            </a:r>
          </a:p>
          <a:p>
            <a:pPr marL="577850" marR="424180" indent="-285750">
              <a:lnSpc>
                <a:spcPts val="1900"/>
              </a:lnSpc>
              <a:buFont typeface="Arial" panose="020B0604020202020204" pitchFamily="34" charset="0"/>
              <a:buChar char="•"/>
            </a:pPr>
            <a:r>
              <a:rPr lang="en-US" sz="2400" dirty="0">
                <a:ea typeface="Verdana" panose="020B0604030504040204" pitchFamily="34" charset="0"/>
                <a:cs typeface="Verdana" panose="020B0604030504040204" pitchFamily="34" charset="0"/>
              </a:rPr>
              <a:t>A</a:t>
            </a:r>
            <a:r>
              <a:rPr lang="en-US" sz="2400" i="1" spc="-10" dirty="0">
                <a:ea typeface="Verdana" panose="020B0604030504040204" pitchFamily="34" charset="0"/>
                <a:cs typeface="Verdana" panose="020B0604030504040204" pitchFamily="34" charset="0"/>
              </a:rPr>
              <a:t>“…</a:t>
            </a:r>
            <a:r>
              <a:rPr lang="en-US" sz="2400" i="1" dirty="0">
                <a:ea typeface="Verdana" panose="020B0604030504040204" pitchFamily="34" charset="0"/>
                <a:cs typeface="Verdana" panose="020B0604030504040204" pitchFamily="34" charset="0"/>
              </a:rPr>
              <a:t>system</a:t>
            </a:r>
            <a:r>
              <a:rPr lang="en-US" sz="2400" i="1" spc="-6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of threads</a:t>
            </a:r>
            <a:r>
              <a:rPr lang="en-US" sz="2400" i="1" spc="-5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that</a:t>
            </a:r>
            <a:r>
              <a:rPr lang="en-US" sz="2400" i="1" spc="-3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we</a:t>
            </a:r>
            <a:r>
              <a:rPr lang="en-US" sz="2400" i="1" spc="-15" dirty="0">
                <a:ea typeface="Verdana" panose="020B0604030504040204" pitchFamily="34" charset="0"/>
                <a:cs typeface="Verdana" panose="020B0604030504040204" pitchFamily="34" charset="0"/>
              </a:rPr>
              <a:t>av</a:t>
            </a:r>
            <a:r>
              <a:rPr lang="en-US" sz="2400" i="1" dirty="0">
                <a:ea typeface="Verdana" panose="020B0604030504040204" pitchFamily="34" charset="0"/>
                <a:cs typeface="Verdana" panose="020B0604030504040204" pitchFamily="34" charset="0"/>
              </a:rPr>
              <a:t>e,</a:t>
            </a:r>
            <a:r>
              <a:rPr lang="en-US" sz="2400" i="1" spc="-5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communicate,</a:t>
            </a:r>
            <a:r>
              <a:rPr lang="en-US" sz="2400" i="1" spc="-12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and align</a:t>
            </a:r>
            <a:r>
              <a:rPr lang="en-US" sz="2400" i="1" spc="-35" dirty="0">
                <a:ea typeface="Verdana" panose="020B0604030504040204" pitchFamily="34" charset="0"/>
                <a:cs typeface="Verdana" panose="020B0604030504040204" pitchFamily="34" charset="0"/>
              </a:rPr>
              <a:t> </a:t>
            </a:r>
            <a:r>
              <a:rPr lang="en-US" sz="2400" i="1" spc="-15" dirty="0">
                <a:ea typeface="Verdana" panose="020B0604030504040204" pitchFamily="34" charset="0"/>
                <a:cs typeface="Verdana" panose="020B0604030504040204" pitchFamily="34" charset="0"/>
              </a:rPr>
              <a:t>y</a:t>
            </a:r>
            <a:r>
              <a:rPr lang="en-US" sz="2400" i="1" dirty="0">
                <a:ea typeface="Verdana" panose="020B0604030504040204" pitchFamily="34" charset="0"/>
                <a:cs typeface="Verdana" panose="020B0604030504040204" pitchFamily="34" charset="0"/>
              </a:rPr>
              <a:t>our</a:t>
            </a:r>
            <a:r>
              <a:rPr lang="en-US" sz="2400" i="1" spc="-4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messages</a:t>
            </a:r>
            <a:r>
              <a:rPr lang="en-US" sz="2400" i="1" spc="-9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with</a:t>
            </a:r>
            <a:r>
              <a:rPr lang="en-US" sz="2400" i="1" spc="-2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the</a:t>
            </a:r>
            <a:r>
              <a:rPr lang="en-US" sz="2400" i="1" spc="-3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funder’s</a:t>
            </a:r>
            <a:r>
              <a:rPr lang="en-US" sz="2400" i="1" spc="-1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desires…” throughout the proposal</a:t>
            </a:r>
            <a:endParaRPr lang="en-US" sz="1600" i="1" dirty="0">
              <a:ea typeface="Calibri" panose="020F0502020204030204" pitchFamily="34" charset="0"/>
              <a:cs typeface="Times New Roman" panose="02020603050405020304" pitchFamily="18" charset="0"/>
            </a:endParaRPr>
          </a:p>
          <a:p>
            <a:pPr marL="292100" marR="424180">
              <a:lnSpc>
                <a:spcPts val="1900"/>
              </a:lnSpc>
            </a:pPr>
            <a:endParaRPr lang="en-US" sz="2400" dirty="0">
              <a:ea typeface="Verdana" panose="020B0604030504040204" pitchFamily="34" charset="0"/>
              <a:cs typeface="Verdana" panose="020B0604030504040204" pitchFamily="34" charset="0"/>
            </a:endParaRPr>
          </a:p>
          <a:p>
            <a:pPr marL="292100" marR="424180">
              <a:lnSpc>
                <a:spcPts val="1900"/>
              </a:lnSpc>
            </a:pPr>
            <a:endParaRPr lang="en-US" sz="2400"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020753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5846"/>
            <a:ext cx="8374380" cy="1241792"/>
          </a:xfrm>
        </p:spPr>
        <p:txBody>
          <a:bodyPr>
            <a:normAutofit fontScale="90000"/>
          </a:bodyPr>
          <a:lstStyle/>
          <a:p>
            <a:r>
              <a:rPr lang="en-US" dirty="0"/>
              <a:t>Do: End Your Sentences and Paragraphs With Emphasis</a:t>
            </a:r>
          </a:p>
        </p:txBody>
      </p:sp>
      <p:sp>
        <p:nvSpPr>
          <p:cNvPr id="3" name="Content Placeholder 2"/>
          <p:cNvSpPr>
            <a:spLocks noGrp="1"/>
          </p:cNvSpPr>
          <p:nvPr>
            <p:ph idx="1"/>
          </p:nvPr>
        </p:nvSpPr>
        <p:spPr>
          <a:xfrm>
            <a:off x="268654" y="1592629"/>
            <a:ext cx="8599072" cy="5128846"/>
          </a:xfrm>
        </p:spPr>
        <p:txBody>
          <a:bodyPr>
            <a:normAutofit/>
          </a:bodyPr>
          <a:lstStyle/>
          <a:p>
            <a:r>
              <a:rPr lang="en-US" sz="2200" dirty="0">
                <a:cs typeface="Optima"/>
              </a:rPr>
              <a:t>We call the most emphatic part of a sentence STRESS. </a:t>
            </a:r>
          </a:p>
          <a:p>
            <a:r>
              <a:rPr lang="en-US" sz="2200" b="1" dirty="0">
                <a:cs typeface="Optima"/>
              </a:rPr>
              <a:t>If you end a sentence on words that carry little meaning, your sentence will seem to end weakly. </a:t>
            </a:r>
            <a:r>
              <a:rPr lang="en-US" sz="2200" dirty="0">
                <a:cs typeface="Optima"/>
              </a:rPr>
              <a:t>Compare these sentences:</a:t>
            </a:r>
          </a:p>
          <a:p>
            <a:pPr lvl="1"/>
            <a:r>
              <a:rPr lang="en-US" sz="2200" dirty="0"/>
              <a:t>They will receive different types of counseling also and gift certificates from Ace Sport Supplies will be given out to the kids on the winning team in the basketball competition.</a:t>
            </a:r>
          </a:p>
          <a:p>
            <a:pPr lvl="1"/>
            <a:r>
              <a:rPr lang="en-US" sz="2200" dirty="0">
                <a:cs typeface="Optima"/>
              </a:rPr>
              <a:t>Activities will include basketball instruction; team competition; dress-for-success lessons by the coaching staff and trips to professional and college basketball games. Participants will also be offered one-on-one counseling sessions with a licensed therapist. </a:t>
            </a:r>
          </a:p>
          <a:p>
            <a:r>
              <a:rPr lang="en-US" sz="2200" dirty="0">
                <a:cs typeface="Optima"/>
              </a:rPr>
              <a:t>Just as we look at the first few words of a sentence for point of view, we look to the last few words for emphasis. </a:t>
            </a:r>
            <a:r>
              <a:rPr lang="en-US" sz="2200" b="1" dirty="0">
                <a:cs typeface="Optima"/>
              </a:rPr>
              <a:t>You can revise a sentence to emphasize particular words that you want readers to hear stressed and thereby note as particularly significant.</a:t>
            </a:r>
          </a:p>
          <a:p>
            <a:endParaRPr lang="en-US" sz="2200" b="1" dirty="0">
              <a:cs typeface="Optima"/>
            </a:endParaRPr>
          </a:p>
          <a:p>
            <a:endParaRPr lang="en-US" sz="2200" dirty="0"/>
          </a:p>
        </p:txBody>
      </p:sp>
    </p:spTree>
    <p:extLst>
      <p:ext uri="{BB962C8B-B14F-4D97-AF65-F5344CB8AC3E}">
        <p14:creationId xmlns:p14="http://schemas.microsoft.com/office/powerpoint/2010/main" val="316355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70" y="-60385"/>
            <a:ext cx="8720628" cy="955343"/>
          </a:xfrm>
        </p:spPr>
        <p:txBody>
          <a:bodyPr>
            <a:noAutofit/>
          </a:bodyPr>
          <a:lstStyle/>
          <a:p>
            <a:r>
              <a:rPr lang="en-US" sz="3900" dirty="0"/>
              <a:t>Do: Be Concise</a:t>
            </a:r>
          </a:p>
        </p:txBody>
      </p:sp>
      <p:sp>
        <p:nvSpPr>
          <p:cNvPr id="3" name="Content Placeholder 2"/>
          <p:cNvSpPr>
            <a:spLocks noGrp="1"/>
          </p:cNvSpPr>
          <p:nvPr>
            <p:ph idx="1"/>
          </p:nvPr>
        </p:nvSpPr>
        <p:spPr>
          <a:xfrm>
            <a:off x="341193" y="791570"/>
            <a:ext cx="8516205" cy="6066430"/>
          </a:xfrm>
        </p:spPr>
        <p:txBody>
          <a:bodyPr>
            <a:noAutofit/>
          </a:bodyPr>
          <a:lstStyle/>
          <a:p>
            <a:r>
              <a:rPr lang="en-US" altLang="en-US" sz="1100" b="1" dirty="0">
                <a:ea typeface="ＭＳ Ｐゴシック" pitchFamily="-105" charset="-128"/>
                <a:cs typeface="Optima"/>
              </a:rPr>
              <a:t>Principle 1: Delete meaningless words</a:t>
            </a:r>
          </a:p>
          <a:p>
            <a:pPr lvl="2">
              <a:buNone/>
            </a:pPr>
            <a:r>
              <a:rPr lang="en-US" altLang="en-US" sz="1100" dirty="0">
                <a:ea typeface="ＭＳ Ｐゴシック" pitchFamily="-105" charset="-128"/>
                <a:cs typeface="Optima"/>
              </a:rPr>
              <a:t>kind of	virtually		</a:t>
            </a:r>
          </a:p>
          <a:p>
            <a:pPr lvl="2">
              <a:buNone/>
            </a:pPr>
            <a:r>
              <a:rPr lang="en-US" altLang="en-US" sz="1100" dirty="0">
                <a:ea typeface="ＭＳ Ｐゴシック" pitchFamily="-105" charset="-128"/>
                <a:cs typeface="Optima"/>
              </a:rPr>
              <a:t>individual	particular		</a:t>
            </a:r>
          </a:p>
          <a:p>
            <a:pPr lvl="2">
              <a:buNone/>
            </a:pPr>
            <a:r>
              <a:rPr lang="en-US" altLang="en-US" sz="1100" dirty="0">
                <a:ea typeface="ＭＳ Ｐゴシック" pitchFamily="-105" charset="-128"/>
                <a:cs typeface="Optima"/>
              </a:rPr>
              <a:t>really	generally	</a:t>
            </a:r>
          </a:p>
          <a:p>
            <a:pPr lvl="2">
              <a:buNone/>
            </a:pPr>
            <a:r>
              <a:rPr lang="en-US" altLang="en-US" sz="1100" dirty="0">
                <a:ea typeface="ＭＳ Ｐゴシック" pitchFamily="-105" charset="-128"/>
                <a:cs typeface="Optima"/>
              </a:rPr>
              <a:t>given	practically</a:t>
            </a:r>
            <a:endParaRPr lang="en-US" altLang="en-US" sz="1100" b="1" dirty="0">
              <a:ea typeface="ＭＳ Ｐゴシック" pitchFamily="-105" charset="-128"/>
              <a:cs typeface="Optima"/>
            </a:endParaRPr>
          </a:p>
          <a:p>
            <a:r>
              <a:rPr lang="en-US" altLang="en-US" sz="1100" b="1" dirty="0">
                <a:ea typeface="ＭＳ Ｐゴシック" pitchFamily="-105" charset="-128"/>
                <a:cs typeface="Optima"/>
              </a:rPr>
              <a:t>Principle 2: Delete words that repeat the meaning of other words</a:t>
            </a:r>
          </a:p>
          <a:p>
            <a:pPr>
              <a:lnSpc>
                <a:spcPct val="90000"/>
              </a:lnSpc>
              <a:buNone/>
            </a:pPr>
            <a:r>
              <a:rPr lang="en-US" altLang="en-US" sz="1100" dirty="0">
                <a:ea typeface="ＭＳ Ｐゴシック" pitchFamily="-105" charset="-128"/>
                <a:cs typeface="Optima"/>
              </a:rPr>
              <a:t>		full and complete	true and accurate</a:t>
            </a:r>
          </a:p>
          <a:p>
            <a:pPr>
              <a:lnSpc>
                <a:spcPct val="90000"/>
              </a:lnSpc>
              <a:buNone/>
            </a:pPr>
            <a:r>
              <a:rPr lang="en-US" altLang="en-US" sz="1100" dirty="0">
                <a:ea typeface="ＭＳ Ｐゴシック" pitchFamily="-105" charset="-128"/>
                <a:cs typeface="Optima"/>
              </a:rPr>
              <a:t>		hopes and desires	each and every	</a:t>
            </a:r>
          </a:p>
          <a:p>
            <a:pPr>
              <a:lnSpc>
                <a:spcPct val="90000"/>
              </a:lnSpc>
              <a:buNone/>
            </a:pPr>
            <a:r>
              <a:rPr lang="en-US" altLang="en-US" sz="1100" dirty="0">
                <a:ea typeface="ＭＳ Ｐゴシック" pitchFamily="-105" charset="-128"/>
                <a:cs typeface="Optima"/>
              </a:rPr>
              <a:t>		first and foremost	hope and trust</a:t>
            </a:r>
          </a:p>
          <a:p>
            <a:r>
              <a:rPr lang="en-US" altLang="en-US" sz="1100" b="1" dirty="0">
                <a:ea typeface="ＭＳ Ｐゴシック" pitchFamily="-105" charset="-128"/>
                <a:cs typeface="Optima"/>
              </a:rPr>
              <a:t>Principle 3: Delete words implied by other words</a:t>
            </a:r>
          </a:p>
          <a:p>
            <a:pPr>
              <a:lnSpc>
                <a:spcPct val="90000"/>
              </a:lnSpc>
              <a:buNone/>
            </a:pPr>
            <a:r>
              <a:rPr lang="en-US" altLang="en-US" sz="1100" b="1" dirty="0">
                <a:ea typeface="ＭＳ Ｐゴシック" pitchFamily="-105" charset="-128"/>
                <a:cs typeface="Optima"/>
              </a:rPr>
              <a:t>		</a:t>
            </a:r>
            <a:r>
              <a:rPr lang="en-US" altLang="en-US" sz="1100" dirty="0">
                <a:ea typeface="ＭＳ Ｐゴシック" pitchFamily="-105" charset="-128"/>
                <a:cs typeface="Optima"/>
              </a:rPr>
              <a:t>serious crisis	   	untimely death		  </a:t>
            </a:r>
          </a:p>
          <a:p>
            <a:pPr>
              <a:lnSpc>
                <a:spcPct val="90000"/>
              </a:lnSpc>
              <a:buNone/>
            </a:pPr>
            <a:r>
              <a:rPr lang="en-US" altLang="en-US" sz="1100" dirty="0">
                <a:ea typeface="ＭＳ Ｐゴシック" pitchFamily="-105" charset="-128"/>
                <a:cs typeface="Optima"/>
              </a:rPr>
              <a:t>		important essentials	true facts		</a:t>
            </a:r>
          </a:p>
          <a:p>
            <a:pPr>
              <a:lnSpc>
                <a:spcPct val="90000"/>
              </a:lnSpc>
              <a:buNone/>
            </a:pPr>
            <a:r>
              <a:rPr lang="en-US" altLang="en-US" sz="1100" dirty="0">
                <a:ea typeface="ＭＳ Ｐゴシック" pitchFamily="-105" charset="-128"/>
                <a:cs typeface="Optima"/>
              </a:rPr>
              <a:t>		final outcome	 	advance planning </a:t>
            </a:r>
            <a:endParaRPr lang="en-US" altLang="en-US" sz="1100" b="1" dirty="0">
              <a:ea typeface="ＭＳ Ｐゴシック" pitchFamily="-105" charset="-128"/>
              <a:cs typeface="Arial" pitchFamily="34" charset="0"/>
            </a:endParaRPr>
          </a:p>
          <a:p>
            <a:r>
              <a:rPr lang="en-US" altLang="en-US" sz="1100" b="1" dirty="0">
                <a:ea typeface="ＭＳ Ｐゴシック" pitchFamily="-105" charset="-128"/>
                <a:cs typeface="Optima"/>
              </a:rPr>
              <a:t>Principle 4: Replace a phrase with a word</a:t>
            </a:r>
          </a:p>
          <a:p>
            <a:pPr marL="402336" lvl="1" indent="0">
              <a:buNone/>
            </a:pPr>
            <a:r>
              <a:rPr lang="en-US" sz="1100" b="1" i="1" dirty="0">
                <a:ea typeface="ＭＳ Ｐゴシック" pitchFamily="-105" charset="-128"/>
                <a:cs typeface="Arial" pitchFamily="34" charset="0"/>
              </a:rPr>
              <a:t>	</a:t>
            </a:r>
            <a:r>
              <a:rPr lang="en-US" sz="1100" i="1" dirty="0">
                <a:ea typeface="ＭＳ Ｐゴシック" pitchFamily="-105" charset="-128"/>
                <a:cs typeface="Optima"/>
              </a:rPr>
              <a:t>Instead of—		Try—</a:t>
            </a:r>
          </a:p>
          <a:p>
            <a:pPr marL="658368" lvl="2" indent="0">
              <a:buNone/>
            </a:pPr>
            <a:r>
              <a:rPr lang="en-US" sz="1100" dirty="0">
                <a:ea typeface="ＭＳ Ｐゴシック" pitchFamily="-105" charset="-128"/>
                <a:cs typeface="Optima"/>
              </a:rPr>
              <a:t>	in close proximity	near, nearby, close</a:t>
            </a:r>
          </a:p>
          <a:p>
            <a:pPr marL="658368" lvl="2" indent="0">
              <a:buNone/>
            </a:pPr>
            <a:r>
              <a:rPr lang="en-US" sz="1100" dirty="0">
                <a:ea typeface="ＭＳ Ｐゴシック" pitchFamily="-105" charset="-128"/>
                <a:cs typeface="Optima"/>
              </a:rPr>
              <a:t>	is cognizant of 		is aware of, knows</a:t>
            </a:r>
          </a:p>
          <a:p>
            <a:r>
              <a:rPr lang="en-US" altLang="en-US" sz="1100" b="1" dirty="0">
                <a:ea typeface="ＭＳ Ｐゴシック" pitchFamily="-105" charset="-128"/>
                <a:cs typeface="Optima"/>
              </a:rPr>
              <a:t>Principle 5: Change negatives to affirmatives</a:t>
            </a:r>
          </a:p>
          <a:p>
            <a:pPr marL="402336" lvl="1" indent="0">
              <a:buNone/>
            </a:pPr>
            <a:r>
              <a:rPr lang="en-US" altLang="en-US" sz="1100" b="1" dirty="0">
                <a:ea typeface="ＭＳ Ｐゴシック" pitchFamily="-105" charset="-128"/>
                <a:cs typeface="Arial" pitchFamily="34" charset="0"/>
              </a:rPr>
              <a:t>	</a:t>
            </a:r>
            <a:r>
              <a:rPr lang="en-US" altLang="en-US" sz="1100" dirty="0">
                <a:ea typeface="ＭＳ Ｐゴシック" pitchFamily="-105" charset="-128"/>
                <a:cs typeface="Optima"/>
              </a:rPr>
              <a:t>not different		similar</a:t>
            </a:r>
          </a:p>
          <a:p>
            <a:pPr marL="658368" lvl="2" indent="0">
              <a:buNone/>
            </a:pPr>
            <a:r>
              <a:rPr lang="en-US" altLang="en-US" sz="1100" dirty="0">
                <a:ea typeface="ＭＳ Ｐゴシック" pitchFamily="-105" charset="-128"/>
                <a:cs typeface="Optima"/>
              </a:rPr>
              <a:t>	not the same		different</a:t>
            </a:r>
          </a:p>
          <a:p>
            <a:pPr marL="658368" lvl="2" indent="0">
              <a:buNone/>
            </a:pPr>
            <a:r>
              <a:rPr lang="en-US" altLang="en-US" sz="1100" dirty="0">
                <a:ea typeface="ＭＳ Ｐゴシック" pitchFamily="-105" charset="-128"/>
                <a:cs typeface="Optima"/>
              </a:rPr>
              <a:t>	not allow		prevent</a:t>
            </a:r>
          </a:p>
          <a:p>
            <a:pPr marL="658368" lvl="2" indent="0">
              <a:buNone/>
            </a:pPr>
            <a:r>
              <a:rPr lang="en-US" altLang="en-US" sz="1100" dirty="0">
                <a:ea typeface="ＭＳ Ｐゴシック" pitchFamily="-105" charset="-128"/>
                <a:cs typeface="Optima"/>
              </a:rPr>
              <a:t>	not notice		overlook</a:t>
            </a:r>
          </a:p>
          <a:p>
            <a:r>
              <a:rPr lang="en-US" altLang="en-US" sz="1100" b="1" dirty="0">
                <a:ea typeface="ＭＳ Ｐゴシック" pitchFamily="-105" charset="-128"/>
                <a:cs typeface="Optima"/>
              </a:rPr>
              <a:t>Principle 6: Delete useless adjectives and adverbs</a:t>
            </a:r>
          </a:p>
          <a:p>
            <a:pPr marL="457200" lvl="1" indent="0">
              <a:buNone/>
            </a:pPr>
            <a:r>
              <a:rPr lang="en-US" altLang="en-US" sz="1100" dirty="0">
                <a:ea typeface="ＭＳ Ｐゴシック" pitchFamily="-105" charset="-128"/>
                <a:cs typeface="Optima"/>
              </a:rPr>
              <a:t>Many writers can’t resist adding useless adjectives and adverbs. Try deleting every adverb and every adjective before a noun, then restore only those that readers need to understand the passage.</a:t>
            </a:r>
          </a:p>
          <a:p>
            <a:endParaRPr lang="en-US" sz="1050" dirty="0"/>
          </a:p>
        </p:txBody>
      </p:sp>
    </p:spTree>
    <p:extLst>
      <p:ext uri="{BB962C8B-B14F-4D97-AF65-F5344CB8AC3E}">
        <p14:creationId xmlns:p14="http://schemas.microsoft.com/office/powerpoint/2010/main" val="42093294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93" y="147449"/>
            <a:ext cx="8792307" cy="869039"/>
          </a:xfrm>
        </p:spPr>
        <p:txBody>
          <a:bodyPr>
            <a:normAutofit/>
          </a:bodyPr>
          <a:lstStyle/>
          <a:p>
            <a:r>
              <a:rPr lang="en-US" dirty="0"/>
              <a:t>Do: Back up your claims</a:t>
            </a:r>
          </a:p>
        </p:txBody>
      </p:sp>
      <p:sp>
        <p:nvSpPr>
          <p:cNvPr id="3" name="Content Placeholder 2"/>
          <p:cNvSpPr>
            <a:spLocks noGrp="1"/>
          </p:cNvSpPr>
          <p:nvPr>
            <p:ph idx="1"/>
          </p:nvPr>
        </p:nvSpPr>
        <p:spPr>
          <a:xfrm>
            <a:off x="312765" y="1244125"/>
            <a:ext cx="8118435" cy="5414398"/>
          </a:xfrm>
        </p:spPr>
        <p:txBody>
          <a:bodyPr>
            <a:normAutofit/>
          </a:bodyPr>
          <a:lstStyle/>
          <a:p>
            <a:r>
              <a:rPr lang="en-US" altLang="en-US" sz="2200" dirty="0">
                <a:ea typeface="ＭＳ Ｐゴシック" pitchFamily="-105" charset="-128"/>
                <a:cs typeface="Optima"/>
              </a:rPr>
              <a:t>Unproved, unexplained statements thrown into a proposal hurt your credibility with grant reviewers. Compare these two statements:</a:t>
            </a:r>
          </a:p>
          <a:p>
            <a:pPr lvl="1">
              <a:buFont typeface="Calibri" panose="020F0502020204030204" pitchFamily="34" charset="0"/>
              <a:buChar char="‒"/>
            </a:pPr>
            <a:r>
              <a:rPr lang="en-US" altLang="en-US" sz="2200" dirty="0">
                <a:ea typeface="ＭＳ Ｐゴシック" pitchFamily="-105" charset="-128"/>
                <a:cs typeface="Optima"/>
              </a:rPr>
              <a:t>Everyone in the community thinks the Meridian Mews Center runs educational and enjoyable programs.</a:t>
            </a:r>
          </a:p>
          <a:p>
            <a:pPr lvl="1">
              <a:buFont typeface="Calibri" panose="020F0502020204030204" pitchFamily="34" charset="0"/>
              <a:buChar char="‒"/>
            </a:pPr>
            <a:r>
              <a:rPr lang="en-US" altLang="en-US" sz="2200" dirty="0">
                <a:ea typeface="ＭＳ Ｐゴシック" pitchFamily="-105" charset="-128"/>
                <a:cs typeface="Optima"/>
              </a:rPr>
              <a:t>According to surveys that were conducted in two community churches and two schools, 60 percent of residents of Meridian Hills Mews think the programs offered at the Meridian Mews Center are educational and enjoyable</a:t>
            </a:r>
          </a:p>
          <a:p>
            <a:pPr lvl="1">
              <a:buFont typeface="Calibri" panose="020F0502020204030204" pitchFamily="34" charset="0"/>
              <a:buChar char="‒"/>
            </a:pPr>
            <a:r>
              <a:rPr lang="en-US" altLang="en-US" sz="2200" dirty="0">
                <a:ea typeface="ＭＳ Ｐゴシック" pitchFamily="-105" charset="-128"/>
                <a:cs typeface="Optima"/>
              </a:rPr>
              <a:t>The police are excited about the Meridian Mews Center’s activities.</a:t>
            </a:r>
          </a:p>
          <a:p>
            <a:pPr lvl="1">
              <a:buFont typeface="Calibri" panose="020F0502020204030204" pitchFamily="34" charset="0"/>
              <a:buChar char="‒"/>
            </a:pPr>
            <a:r>
              <a:rPr lang="en-US" altLang="en-US" sz="2200" dirty="0">
                <a:ea typeface="ＭＳ Ｐゴシック" pitchFamily="-105" charset="-128"/>
                <a:cs typeface="Optima"/>
              </a:rPr>
              <a:t>According to interviews with police officers in the Meridian Mews precinct conducted by program staff, 20 of the 25 officers questioned feel that the Center’s programs encourage children to stay out of trouble.</a:t>
            </a:r>
          </a:p>
          <a:p>
            <a:r>
              <a:rPr lang="en-US" sz="2200" dirty="0">
                <a:cs typeface="Optima"/>
              </a:rPr>
              <a:t>Offer proof for your proclamations.</a:t>
            </a:r>
          </a:p>
        </p:txBody>
      </p:sp>
    </p:spTree>
    <p:extLst>
      <p:ext uri="{BB962C8B-B14F-4D97-AF65-F5344CB8AC3E}">
        <p14:creationId xmlns:p14="http://schemas.microsoft.com/office/powerpoint/2010/main" val="332075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200" y="230370"/>
            <a:ext cx="8014800" cy="840154"/>
          </a:xfrm>
        </p:spPr>
        <p:txBody>
          <a:bodyPr>
            <a:noAutofit/>
          </a:bodyPr>
          <a:lstStyle/>
          <a:p>
            <a:r>
              <a:rPr lang="en-US" sz="3600" dirty="0"/>
              <a:t>Project Summary #2: The Basketball Project at the Meridian Mews Center</a:t>
            </a:r>
          </a:p>
        </p:txBody>
      </p:sp>
      <p:sp>
        <p:nvSpPr>
          <p:cNvPr id="3" name="Content Placeholder 2"/>
          <p:cNvSpPr>
            <a:spLocks noGrp="1"/>
          </p:cNvSpPr>
          <p:nvPr>
            <p:ph idx="1"/>
          </p:nvPr>
        </p:nvSpPr>
        <p:spPr>
          <a:xfrm>
            <a:off x="259420" y="1215110"/>
            <a:ext cx="8517380" cy="5866441"/>
          </a:xfrm>
        </p:spPr>
        <p:txBody>
          <a:bodyPr>
            <a:noAutofit/>
          </a:bodyPr>
          <a:lstStyle/>
          <a:p>
            <a:pPr marL="0" indent="0">
              <a:buNone/>
            </a:pPr>
            <a:r>
              <a:rPr lang="en-US" sz="1800" dirty="0">
                <a:cs typeface="Optima"/>
              </a:rPr>
              <a:t>	The Meridian Mews Center is requesting $10,000 for a basketball and mentoring project designed to engage troubled youth and lead to their improved behavior in and out of school. Center staff will recruit 25 boys between the ages of 13 and 16 who live in the North Meridian Mews neighborhood of downtown Metro City, Indiana. The recruited teens–identified by families, teachers, counselors, and others–will have demonstrated acting-out and behavior problems.</a:t>
            </a:r>
          </a:p>
          <a:p>
            <a:pPr marL="0" indent="0">
              <a:buNone/>
            </a:pPr>
            <a:r>
              <a:rPr lang="en-US" sz="1800" dirty="0">
                <a:cs typeface="Optima"/>
              </a:rPr>
              <a:t>	The overall goal is to increase the likelihood that the teenagers who participate in the activities will stay in school longer and become productive members of the North Meridian Mews community.</a:t>
            </a:r>
          </a:p>
          <a:p>
            <a:pPr marL="0" indent="0">
              <a:buNone/>
            </a:pPr>
            <a:r>
              <a:rPr lang="en-US" sz="1800" dirty="0">
                <a:cs typeface="Optima"/>
              </a:rPr>
              <a:t>	Specific objectives include improved basketball skills and teamwork, and knowledge of how to create a positive appearance through dress; these skills in turn will improve self-esteem and reduce acting-out behavior.</a:t>
            </a:r>
          </a:p>
          <a:p>
            <a:pPr marL="0" indent="0">
              <a:buNone/>
            </a:pPr>
            <a:r>
              <a:rPr lang="en-US" sz="1800" dirty="0">
                <a:cs typeface="Optima"/>
              </a:rPr>
              <a:t>	Activities will include basketball instruction; team competition; dress-for-success lessons by the coaching staff and trips to professional and college basketball games. Participants will also be offered one-on-one counseling sessions with a licensed therapist. The program will operate twice a week after school from September 1, 2016 to June 30, 2017. Activities will be held at the Meridian Mews Center, Meridian University, and the YMCA. Staff will include basketball coaches, a psychologist from Meridian University, and a social worker and recreation specialist from the Meridian Mews Center.</a:t>
            </a:r>
          </a:p>
        </p:txBody>
      </p:sp>
    </p:spTree>
    <p:extLst>
      <p:ext uri="{BB962C8B-B14F-4D97-AF65-F5344CB8AC3E}">
        <p14:creationId xmlns:p14="http://schemas.microsoft.com/office/powerpoint/2010/main" val="17501532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776" y="2986406"/>
            <a:ext cx="7886700" cy="1325563"/>
          </a:xfrm>
        </p:spPr>
        <p:txBody>
          <a:bodyPr>
            <a:normAutofit/>
          </a:bodyPr>
          <a:lstStyle/>
          <a:p>
            <a:r>
              <a:rPr lang="en-US" sz="3600" dirty="0"/>
              <a:t>Aesthetics and Marketing</a:t>
            </a:r>
          </a:p>
        </p:txBody>
      </p:sp>
    </p:spTree>
    <p:extLst>
      <p:ext uri="{BB962C8B-B14F-4D97-AF65-F5344CB8AC3E}">
        <p14:creationId xmlns:p14="http://schemas.microsoft.com/office/powerpoint/2010/main" val="15084751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83528"/>
            <a:ext cx="7886700" cy="676275"/>
          </a:xfrm>
        </p:spPr>
        <p:txBody>
          <a:bodyPr>
            <a:normAutofit/>
          </a:bodyPr>
          <a:lstStyle/>
          <a:p>
            <a:r>
              <a:rPr lang="en-US" sz="4000" dirty="0"/>
              <a:t>Proposal Aesthetics</a:t>
            </a:r>
            <a:endParaRPr lang="en-US" sz="4000" i="1" dirty="0"/>
          </a:p>
        </p:txBody>
      </p:sp>
      <p:sp>
        <p:nvSpPr>
          <p:cNvPr id="6" name="Rectangle 5"/>
          <p:cNvSpPr/>
          <p:nvPr/>
        </p:nvSpPr>
        <p:spPr>
          <a:xfrm>
            <a:off x="689332" y="1057365"/>
            <a:ext cx="7501864" cy="5201424"/>
          </a:xfrm>
          <a:prstGeom prst="rect">
            <a:avLst/>
          </a:prstGeom>
          <a:solidFill>
            <a:schemeClr val="bg1"/>
          </a:solidFill>
        </p:spPr>
        <p:txBody>
          <a:bodyPr wrap="square">
            <a:spAutoFit/>
          </a:bodyPr>
          <a:lstStyle/>
          <a:p>
            <a:r>
              <a:rPr lang="en-US" sz="2800" i="1" dirty="0">
                <a:cs typeface="Optima"/>
              </a:rPr>
              <a:t>The proposal must be aesthetically appealing</a:t>
            </a:r>
          </a:p>
          <a:p>
            <a:endParaRPr lang="en-US" sz="2000" i="1" dirty="0">
              <a:cs typeface="Optima"/>
            </a:endParaRPr>
          </a:p>
          <a:p>
            <a:r>
              <a:rPr lang="en-US" dirty="0">
                <a:cs typeface="Optima"/>
              </a:rPr>
              <a:t>“</a:t>
            </a:r>
            <a:r>
              <a:rPr lang="en-US" sz="2000" dirty="0">
                <a:cs typeface="Optima"/>
              </a:rPr>
              <a:t>Just as clothing is important in the business world for establishing initial impressions, so, too, is the appearance of your proposal as it reaches the reviewer's hands. The proposal should ‘look’ familiar to the reader. A familiar proposal is a friendly proposal (Jeremy and Lynn Miner).” </a:t>
            </a:r>
          </a:p>
          <a:p>
            <a:pPr marL="285750" indent="-285750">
              <a:buFont typeface="Arial"/>
              <a:buChar char="•"/>
            </a:pPr>
            <a:endParaRPr lang="en-US" sz="2000" dirty="0">
              <a:cs typeface="Optima"/>
            </a:endParaRPr>
          </a:p>
          <a:p>
            <a:pPr marL="285750" indent="-285750">
              <a:buFont typeface="Arial"/>
              <a:buChar char="•"/>
            </a:pPr>
            <a:r>
              <a:rPr lang="en-US" dirty="0">
                <a:cs typeface="Optima"/>
              </a:rPr>
              <a:t>If allowed, </a:t>
            </a:r>
            <a:r>
              <a:rPr lang="en-US" b="1" dirty="0">
                <a:cs typeface="Optima"/>
              </a:rPr>
              <a:t>match</a:t>
            </a:r>
            <a:r>
              <a:rPr lang="en-US" dirty="0">
                <a:cs typeface="Optima"/>
              </a:rPr>
              <a:t> the funder’s publications style (same type size, style, layout, and headings as they do in their publications) …. </a:t>
            </a:r>
            <a:r>
              <a:rPr lang="en-US" i="1" dirty="0">
                <a:cs typeface="Optima"/>
              </a:rPr>
              <a:t>Your proposal will look more credible and familiar</a:t>
            </a:r>
            <a:br>
              <a:rPr lang="en-US" i="1" dirty="0">
                <a:cs typeface="Optima"/>
              </a:rPr>
            </a:br>
            <a:endParaRPr lang="en-US" i="1" dirty="0">
              <a:cs typeface="Optima"/>
            </a:endParaRPr>
          </a:p>
          <a:p>
            <a:pPr marL="347472" indent="-347472">
              <a:buFont typeface="Arial" pitchFamily="34" charset="0"/>
              <a:buChar char="•"/>
            </a:pPr>
            <a:r>
              <a:rPr lang="en-US" dirty="0">
                <a:cs typeface="Optima"/>
              </a:rPr>
              <a:t>Use </a:t>
            </a:r>
            <a:r>
              <a:rPr lang="en-US" b="1" dirty="0">
                <a:cs typeface="Optima"/>
              </a:rPr>
              <a:t>white spaces </a:t>
            </a:r>
            <a:r>
              <a:rPr lang="en-US" dirty="0">
                <a:cs typeface="Optima"/>
              </a:rPr>
              <a:t>for visual relief and to frame the text (don’t go overboard) </a:t>
            </a:r>
          </a:p>
          <a:p>
            <a:pPr marL="347472" indent="-347472">
              <a:buFont typeface="Arial" pitchFamily="34" charset="0"/>
              <a:buChar char="•"/>
            </a:pPr>
            <a:endParaRPr lang="en-US" dirty="0">
              <a:cs typeface="Optima"/>
            </a:endParaRPr>
          </a:p>
          <a:p>
            <a:pPr marL="347472" indent="-347472">
              <a:buFont typeface="Arial" pitchFamily="34" charset="0"/>
              <a:buChar char="•"/>
            </a:pPr>
            <a:r>
              <a:rPr lang="en-US" dirty="0">
                <a:cs typeface="Optima"/>
              </a:rPr>
              <a:t>The proposal should support </a:t>
            </a:r>
            <a:r>
              <a:rPr lang="en-US" b="1" dirty="0">
                <a:cs typeface="Optima"/>
              </a:rPr>
              <a:t>all types of reading </a:t>
            </a:r>
            <a:r>
              <a:rPr lang="en-US" dirty="0">
                <a:cs typeface="Optima"/>
              </a:rPr>
              <a:t>(skim, search, critical) </a:t>
            </a:r>
          </a:p>
          <a:p>
            <a:pPr marL="347472" indent="-347472">
              <a:buFont typeface="Arial" pitchFamily="34" charset="0"/>
              <a:buChar char="•"/>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65</a:t>
            </a:fld>
            <a:endParaRPr lang="en-US"/>
          </a:p>
        </p:txBody>
      </p:sp>
    </p:spTree>
    <p:extLst>
      <p:ext uri="{BB962C8B-B14F-4D97-AF65-F5344CB8AC3E}">
        <p14:creationId xmlns:p14="http://schemas.microsoft.com/office/powerpoint/2010/main" val="10840760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340" y="49495"/>
            <a:ext cx="7498080" cy="1143000"/>
          </a:xfrm>
        </p:spPr>
        <p:txBody>
          <a:bodyPr>
            <a:normAutofit/>
          </a:bodyPr>
          <a:lstStyle/>
          <a:p>
            <a:r>
              <a:rPr lang="en-US" sz="4000" dirty="0"/>
              <a:t>Proposal Aesthetics (cont.)</a:t>
            </a:r>
            <a:endParaRPr lang="en-US" sz="4000" i="1" dirty="0"/>
          </a:p>
        </p:txBody>
      </p:sp>
      <p:sp>
        <p:nvSpPr>
          <p:cNvPr id="6" name="Rectangle 5"/>
          <p:cNvSpPr/>
          <p:nvPr/>
        </p:nvSpPr>
        <p:spPr>
          <a:xfrm>
            <a:off x="606735" y="1031816"/>
            <a:ext cx="7321640" cy="5324535"/>
          </a:xfrm>
          <a:prstGeom prst="rect">
            <a:avLst/>
          </a:prstGeom>
          <a:solidFill>
            <a:schemeClr val="bg1"/>
          </a:solidFill>
        </p:spPr>
        <p:txBody>
          <a:bodyPr wrap="square">
            <a:spAutoFit/>
          </a:bodyPr>
          <a:lstStyle/>
          <a:p>
            <a:pPr marL="800100" lvl="1" indent="-342900">
              <a:buFont typeface="Arial"/>
              <a:buChar char="•"/>
            </a:pPr>
            <a:endParaRPr lang="en-US" sz="2000" b="1" dirty="0">
              <a:cs typeface="Optima"/>
            </a:endParaRPr>
          </a:p>
          <a:p>
            <a:pPr marL="347472" indent="-347472">
              <a:buFont typeface="Arial" pitchFamily="34" charset="0"/>
              <a:buChar char="•"/>
            </a:pPr>
            <a:r>
              <a:rPr lang="en-US" sz="2000" dirty="0">
                <a:cs typeface="Optima"/>
              </a:rPr>
              <a:t>Use</a:t>
            </a:r>
            <a:r>
              <a:rPr lang="en-US" sz="2000" b="1" dirty="0">
                <a:cs typeface="Optima"/>
              </a:rPr>
              <a:t> </a:t>
            </a:r>
            <a:r>
              <a:rPr lang="en-US" sz="2000" dirty="0">
                <a:cs typeface="Optima"/>
              </a:rPr>
              <a:t>at least a 12-point </a:t>
            </a:r>
            <a:r>
              <a:rPr lang="en-US" sz="2000" b="1" dirty="0">
                <a:cs typeface="Optima"/>
              </a:rPr>
              <a:t>Type Size </a:t>
            </a:r>
            <a:r>
              <a:rPr lang="en-US" sz="2000" dirty="0">
                <a:cs typeface="Optima"/>
              </a:rPr>
              <a:t>(smaller is difficult to read)… </a:t>
            </a:r>
            <a:r>
              <a:rPr lang="en-US" sz="2000" i="1" dirty="0">
                <a:cs typeface="Optima"/>
              </a:rPr>
              <a:t>make ideas fit by tightening sentences, editing wordy phrases etc. not by changing font size</a:t>
            </a:r>
            <a:br>
              <a:rPr lang="en-US" sz="2000" dirty="0">
                <a:cs typeface="Optima"/>
              </a:rPr>
            </a:br>
            <a:endParaRPr lang="en-US" sz="2000" dirty="0">
              <a:cs typeface="Optima"/>
            </a:endParaRPr>
          </a:p>
          <a:p>
            <a:pPr marL="347472" indent="-347472">
              <a:buFont typeface="Arial" pitchFamily="34" charset="0"/>
              <a:buChar char="•"/>
            </a:pPr>
            <a:r>
              <a:rPr lang="en-US" sz="2000" dirty="0">
                <a:cs typeface="Optima"/>
              </a:rPr>
              <a:t>Unless otherwise specified, uses </a:t>
            </a:r>
            <a:r>
              <a:rPr lang="en-US" sz="2000" b="1" dirty="0">
                <a:cs typeface="Optima"/>
              </a:rPr>
              <a:t>Serif</a:t>
            </a:r>
            <a:r>
              <a:rPr lang="en-US" sz="2000" dirty="0">
                <a:cs typeface="Optima"/>
              </a:rPr>
              <a:t> typefaces for text and </a:t>
            </a:r>
            <a:r>
              <a:rPr lang="en-US" sz="2000" b="1" dirty="0">
                <a:cs typeface="Optima"/>
              </a:rPr>
              <a:t>Sans Serif</a:t>
            </a:r>
            <a:r>
              <a:rPr lang="en-US" sz="2000" dirty="0">
                <a:cs typeface="Optima"/>
              </a:rPr>
              <a:t> typefaces for titles and headings. Serif type easier to read; sans serif makes titles and headings stand apart from the text</a:t>
            </a:r>
          </a:p>
          <a:p>
            <a:pPr marL="347472" indent="-347472">
              <a:buFont typeface="Arial" pitchFamily="34" charset="0"/>
              <a:buChar char="•"/>
            </a:pPr>
            <a:endParaRPr lang="en-US" sz="2000" dirty="0">
              <a:cs typeface="Optima"/>
            </a:endParaRPr>
          </a:p>
          <a:p>
            <a:pPr marL="347472" indent="-347472">
              <a:buFont typeface="Arial" pitchFamily="34" charset="0"/>
              <a:buChar char="•"/>
            </a:pPr>
            <a:r>
              <a:rPr lang="en-US" sz="2000" dirty="0">
                <a:cs typeface="Optima"/>
              </a:rPr>
              <a:t>Use</a:t>
            </a:r>
            <a:r>
              <a:rPr lang="en-US" sz="2000" b="1" dirty="0">
                <a:cs typeface="Optima"/>
              </a:rPr>
              <a:t> Bold Type </a:t>
            </a:r>
            <a:r>
              <a:rPr lang="en-US" sz="2000" dirty="0">
                <a:cs typeface="Optima"/>
              </a:rPr>
              <a:t>to emphasize key words and ideas; avoid overemphasis</a:t>
            </a:r>
          </a:p>
          <a:p>
            <a:pPr marL="347472" indent="-347472">
              <a:buFont typeface="Arial" pitchFamily="34" charset="0"/>
              <a:buChar char="•"/>
            </a:pPr>
            <a:endParaRPr lang="en-US" sz="2000" dirty="0">
              <a:cs typeface="Optima"/>
            </a:endParaRPr>
          </a:p>
          <a:p>
            <a:pPr marL="347472" indent="-347472">
              <a:buFont typeface="Arial" pitchFamily="34" charset="0"/>
              <a:buChar char="•"/>
            </a:pPr>
            <a:r>
              <a:rPr lang="en-US" sz="2000" dirty="0">
                <a:cs typeface="Optima"/>
              </a:rPr>
              <a:t>If allowed, format with </a:t>
            </a:r>
            <a:r>
              <a:rPr lang="en-US" sz="2000" b="1" dirty="0">
                <a:cs typeface="Optima"/>
              </a:rPr>
              <a:t>Ragged Right Margins; </a:t>
            </a:r>
            <a:r>
              <a:rPr lang="en-US" sz="2000" dirty="0">
                <a:cs typeface="Optima"/>
              </a:rPr>
              <a:t>makes reading easier because it is easier for your eye to track from one line to the next</a:t>
            </a:r>
          </a:p>
          <a:p>
            <a:pPr lvl="2"/>
            <a:br>
              <a:rPr lang="en-US" sz="2000" dirty="0">
                <a:cs typeface="Optima"/>
              </a:rPr>
            </a:b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66</a:t>
            </a:fld>
            <a:endParaRPr lang="en-US"/>
          </a:p>
        </p:txBody>
      </p:sp>
    </p:spTree>
    <p:extLst>
      <p:ext uri="{BB962C8B-B14F-4D97-AF65-F5344CB8AC3E}">
        <p14:creationId xmlns:p14="http://schemas.microsoft.com/office/powerpoint/2010/main" val="36761636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609" y="108617"/>
            <a:ext cx="8229600" cy="762000"/>
          </a:xfrm>
        </p:spPr>
        <p:txBody>
          <a:bodyPr>
            <a:normAutofit fontScale="90000"/>
          </a:bodyPr>
          <a:lstStyle/>
          <a:p>
            <a:br>
              <a:rPr lang="en-US" dirty="0"/>
            </a:br>
            <a:r>
              <a:rPr lang="en-US" dirty="0"/>
              <a:t>Proposal Aesthetics (cont.)</a:t>
            </a:r>
            <a:br>
              <a:rPr lang="en-US" sz="2800" i="1" dirty="0"/>
            </a:br>
            <a:endParaRPr lang="en-US" sz="2800" i="1" dirty="0"/>
          </a:p>
        </p:txBody>
      </p:sp>
      <p:sp>
        <p:nvSpPr>
          <p:cNvPr id="5" name="Content Placeholder 2"/>
          <p:cNvSpPr>
            <a:spLocks noGrp="1"/>
          </p:cNvSpPr>
          <p:nvPr>
            <p:ph idx="1"/>
          </p:nvPr>
        </p:nvSpPr>
        <p:spPr>
          <a:xfrm>
            <a:off x="490261" y="1184827"/>
            <a:ext cx="8095800" cy="4525963"/>
          </a:xfrm>
        </p:spPr>
        <p:txBody>
          <a:bodyPr>
            <a:noAutofit/>
          </a:bodyPr>
          <a:lstStyle/>
          <a:p>
            <a:pPr>
              <a:spcBef>
                <a:spcPts val="0"/>
              </a:spcBef>
              <a:tabLst>
                <a:tab pos="457200" algn="l"/>
              </a:tabLst>
            </a:pPr>
            <a:r>
              <a:rPr lang="en-US" sz="2000" dirty="0">
                <a:cs typeface="Optima"/>
              </a:rPr>
              <a:t>Before creating figures and tables, put yourself in the position of the reader…</a:t>
            </a:r>
            <a:r>
              <a:rPr lang="en-US" sz="2000" b="1" i="1" dirty="0">
                <a:cs typeface="Optima"/>
              </a:rPr>
              <a:t>what would you want to know</a:t>
            </a:r>
            <a:r>
              <a:rPr lang="en-US" sz="2000" i="1" dirty="0">
                <a:cs typeface="Optima"/>
              </a:rPr>
              <a:t>?  </a:t>
            </a:r>
          </a:p>
          <a:p>
            <a:pPr>
              <a:spcBef>
                <a:spcPts val="0"/>
              </a:spcBef>
              <a:tabLst>
                <a:tab pos="457200" algn="l"/>
              </a:tabLst>
            </a:pPr>
            <a:endParaRPr lang="en-US" sz="2000" i="1" dirty="0">
              <a:cs typeface="Optima"/>
            </a:endParaRPr>
          </a:p>
          <a:p>
            <a:pPr>
              <a:spcBef>
                <a:spcPts val="0"/>
              </a:spcBef>
              <a:tabLst>
                <a:tab pos="457200" algn="l"/>
              </a:tabLst>
            </a:pPr>
            <a:r>
              <a:rPr lang="en-US" sz="2000" dirty="0">
                <a:cs typeface="Optima"/>
              </a:rPr>
              <a:t>Ask yourself</a:t>
            </a:r>
          </a:p>
          <a:p>
            <a:pPr lvl="1">
              <a:spcBef>
                <a:spcPts val="0"/>
              </a:spcBef>
              <a:buFont typeface="Courier New" panose="02070309020205020404" pitchFamily="49" charset="0"/>
              <a:buChar char="o"/>
              <a:tabLst>
                <a:tab pos="457200" algn="l"/>
              </a:tabLst>
            </a:pPr>
            <a:r>
              <a:rPr lang="en-US" sz="1600" dirty="0">
                <a:cs typeface="Optima"/>
              </a:rPr>
              <a:t>What do you want to say and why does it matter?</a:t>
            </a:r>
          </a:p>
          <a:p>
            <a:pPr lvl="1">
              <a:spcBef>
                <a:spcPts val="0"/>
              </a:spcBef>
              <a:buFont typeface="Courier New" panose="02070309020205020404" pitchFamily="49" charset="0"/>
              <a:buChar char="o"/>
              <a:tabLst>
                <a:tab pos="457200" algn="l"/>
              </a:tabLst>
            </a:pPr>
            <a:r>
              <a:rPr lang="en-US" sz="1600" dirty="0">
                <a:cs typeface="Optima"/>
              </a:rPr>
              <a:t>To whom do you want to say it? </a:t>
            </a:r>
          </a:p>
          <a:p>
            <a:pPr lvl="1">
              <a:spcBef>
                <a:spcPts val="0"/>
              </a:spcBef>
              <a:buFont typeface="Courier New" panose="02070309020205020404" pitchFamily="49" charset="0"/>
              <a:buChar char="o"/>
              <a:tabLst>
                <a:tab pos="457200" algn="l"/>
              </a:tabLst>
            </a:pPr>
            <a:r>
              <a:rPr lang="en-US" sz="1600" dirty="0">
                <a:cs typeface="Optima"/>
              </a:rPr>
              <a:t>How do you say it? </a:t>
            </a:r>
            <a:br>
              <a:rPr lang="en-US" sz="1600" dirty="0">
                <a:cs typeface="Optima"/>
              </a:rPr>
            </a:br>
            <a:endParaRPr lang="en-US" sz="1600" dirty="0">
              <a:cs typeface="Optima"/>
            </a:endParaRPr>
          </a:p>
          <a:p>
            <a:r>
              <a:rPr lang="en-US" sz="2000" dirty="0">
                <a:cs typeface="Optima"/>
              </a:rPr>
              <a:t>Create figures and tables</a:t>
            </a:r>
            <a:r>
              <a:rPr lang="en-US" sz="2000" b="1" dirty="0">
                <a:cs typeface="Optima"/>
              </a:rPr>
              <a:t> </a:t>
            </a:r>
            <a:r>
              <a:rPr lang="en-US" sz="2000" dirty="0">
                <a:cs typeface="Optima"/>
              </a:rPr>
              <a:t>that are easy to read and that</a:t>
            </a:r>
          </a:p>
          <a:p>
            <a:pPr lvl="1">
              <a:buFont typeface="Courier New" panose="02070309020205020404" pitchFamily="49" charset="0"/>
              <a:buChar char="o"/>
            </a:pPr>
            <a:r>
              <a:rPr lang="en-US" sz="1600" dirty="0">
                <a:cs typeface="Optima"/>
              </a:rPr>
              <a:t>Support the narrative, help tell the story</a:t>
            </a:r>
          </a:p>
          <a:p>
            <a:pPr lvl="1">
              <a:buFont typeface="Courier New" panose="02070309020205020404" pitchFamily="49" charset="0"/>
              <a:buChar char="o"/>
            </a:pPr>
            <a:r>
              <a:rPr lang="en-US" sz="1600" dirty="0">
                <a:cs typeface="Optima"/>
              </a:rPr>
              <a:t>Summarizes technical details</a:t>
            </a:r>
          </a:p>
          <a:p>
            <a:pPr lvl="1">
              <a:buFont typeface="Courier New" panose="02070309020205020404" pitchFamily="49" charset="0"/>
              <a:buChar char="o"/>
            </a:pPr>
            <a:r>
              <a:rPr lang="en-US" sz="1600" dirty="0">
                <a:cs typeface="Optima"/>
              </a:rPr>
              <a:t>Support the different reading styles, particularly skimming</a:t>
            </a:r>
            <a:br>
              <a:rPr lang="en-US" sz="2000" dirty="0"/>
            </a:br>
            <a:endParaRPr lang="en-US" sz="2000" dirty="0"/>
          </a:p>
          <a:p>
            <a:r>
              <a:rPr lang="en-US" sz="2000" dirty="0">
                <a:cs typeface="Optima"/>
              </a:rPr>
              <a:t>Create</a:t>
            </a:r>
            <a:r>
              <a:rPr lang="en-US" sz="2000" b="1" dirty="0">
                <a:cs typeface="Optima"/>
              </a:rPr>
              <a:t> Lists </a:t>
            </a:r>
            <a:r>
              <a:rPr lang="en-US" sz="2000" dirty="0">
                <a:cs typeface="Optima"/>
              </a:rPr>
              <a:t>to</a:t>
            </a:r>
            <a:r>
              <a:rPr lang="en-US" sz="2000" b="1" dirty="0">
                <a:cs typeface="Optima"/>
              </a:rPr>
              <a:t> </a:t>
            </a:r>
            <a:r>
              <a:rPr lang="en-US" sz="2000" dirty="0">
                <a:cs typeface="Optima"/>
              </a:rPr>
              <a:t>quickly provide the message, convey chunks of information</a:t>
            </a:r>
            <a:br>
              <a:rPr lang="en-US" sz="2000" dirty="0">
                <a:cs typeface="Optima"/>
              </a:rPr>
            </a:br>
            <a:endParaRPr lang="en-US" sz="2000" dirty="0">
              <a:cs typeface="Optima"/>
            </a:endParaRPr>
          </a:p>
          <a:p>
            <a:r>
              <a:rPr lang="en-US" sz="2000" dirty="0">
                <a:cs typeface="Optima"/>
              </a:rPr>
              <a:t>With lists, figures and tables, use level of detail appropriate for </a:t>
            </a:r>
            <a:r>
              <a:rPr lang="en-US" sz="2000" i="1" dirty="0">
                <a:cs typeface="Optima"/>
              </a:rPr>
              <a:t>persuasion</a:t>
            </a:r>
            <a:r>
              <a:rPr lang="en-US" sz="2000" dirty="0">
                <a:cs typeface="Optima"/>
              </a:rPr>
              <a:t> not for an </a:t>
            </a:r>
            <a:r>
              <a:rPr lang="en-US" sz="2000" i="1" dirty="0">
                <a:cs typeface="Optima"/>
              </a:rPr>
              <a:t>expository</a:t>
            </a:r>
            <a:r>
              <a:rPr lang="en-US" sz="2000" dirty="0">
                <a:cs typeface="Optima"/>
              </a:rPr>
              <a:t> peer reviewed journal article</a:t>
            </a:r>
          </a:p>
          <a:p>
            <a:pPr marL="0" indent="0">
              <a:buNone/>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67</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51377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6" y="-8903"/>
            <a:ext cx="8229600" cy="762000"/>
          </a:xfrm>
        </p:spPr>
        <p:txBody>
          <a:bodyPr>
            <a:normAutofit fontScale="90000"/>
          </a:bodyPr>
          <a:lstStyle/>
          <a:p>
            <a:br>
              <a:rPr lang="en-US" dirty="0"/>
            </a:br>
            <a:r>
              <a:rPr lang="en-US" dirty="0"/>
              <a:t>Figure Examples</a:t>
            </a:r>
            <a:br>
              <a:rPr lang="en-US" sz="2800" i="1" dirty="0"/>
            </a:br>
            <a:endParaRPr lang="en-US" sz="28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68</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5703276" y="1031455"/>
            <a:ext cx="2679061" cy="1763111"/>
            <a:chOff x="5635120" y="1175885"/>
            <a:chExt cx="2978528" cy="2061643"/>
          </a:xfrm>
        </p:grpSpPr>
        <p:pic>
          <p:nvPicPr>
            <p:cNvPr id="18"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8249" y="1234960"/>
              <a:ext cx="2732976" cy="1922760"/>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Rectangle 31"/>
            <p:cNvSpPr/>
            <p:nvPr/>
          </p:nvSpPr>
          <p:spPr>
            <a:xfrm>
              <a:off x="5635120" y="1175885"/>
              <a:ext cx="2978528" cy="206164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6" name="TextBox 35"/>
          <p:cNvSpPr txBox="1"/>
          <p:nvPr/>
        </p:nvSpPr>
        <p:spPr>
          <a:xfrm>
            <a:off x="5819102" y="5522572"/>
            <a:ext cx="2951864" cy="646331"/>
          </a:xfrm>
          <a:prstGeom prst="rect">
            <a:avLst/>
          </a:prstGeom>
          <a:noFill/>
        </p:spPr>
        <p:txBody>
          <a:bodyPr wrap="square" rtlCol="0">
            <a:spAutoFit/>
          </a:bodyPr>
          <a:lstStyle/>
          <a:p>
            <a:r>
              <a:rPr lang="en-US" sz="1200" i="1" dirty="0">
                <a:latin typeface="Optima"/>
                <a:cs typeface="Optima"/>
              </a:rPr>
              <a:t>Both of these figures are about a C4ISR system… one is better for a technical report, the other for a proposal</a:t>
            </a:r>
          </a:p>
        </p:txBody>
      </p:sp>
      <p:grpSp>
        <p:nvGrpSpPr>
          <p:cNvPr id="10" name="Group 9"/>
          <p:cNvGrpSpPr/>
          <p:nvPr/>
        </p:nvGrpSpPr>
        <p:grpSpPr>
          <a:xfrm>
            <a:off x="5587849" y="2999951"/>
            <a:ext cx="2882332" cy="2483129"/>
            <a:chOff x="5896391" y="3251757"/>
            <a:chExt cx="2882332" cy="2483129"/>
          </a:xfrm>
        </p:grpSpPr>
        <p:grpSp>
          <p:nvGrpSpPr>
            <p:cNvPr id="6" name="Group 5"/>
            <p:cNvGrpSpPr/>
            <p:nvPr/>
          </p:nvGrpSpPr>
          <p:grpSpPr>
            <a:xfrm>
              <a:off x="5896391" y="3453014"/>
              <a:ext cx="2882332" cy="2281872"/>
              <a:chOff x="5908987" y="3348153"/>
              <a:chExt cx="2882332" cy="2281872"/>
            </a:xfrm>
          </p:grpSpPr>
          <p:grpSp>
            <p:nvGrpSpPr>
              <p:cNvPr id="31" name="Group 30"/>
              <p:cNvGrpSpPr/>
              <p:nvPr/>
            </p:nvGrpSpPr>
            <p:grpSpPr>
              <a:xfrm>
                <a:off x="6020927" y="3468744"/>
                <a:ext cx="2684878" cy="2161281"/>
                <a:chOff x="6080061" y="3995684"/>
                <a:chExt cx="2684878" cy="2319795"/>
              </a:xfrm>
            </p:grpSpPr>
            <p:pic>
              <p:nvPicPr>
                <p:cNvPr id="20"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5893" t="40848" r="39732" b="30857"/>
                <a:stretch/>
              </p:blipFill>
              <p:spPr bwMode="auto">
                <a:xfrm>
                  <a:off x="6251987" y="4249574"/>
                  <a:ext cx="2409832" cy="19373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6" name="Rectangle 25"/>
                <p:cNvSpPr/>
                <p:nvPr/>
              </p:nvSpPr>
              <p:spPr>
                <a:xfrm>
                  <a:off x="6080061" y="5836108"/>
                  <a:ext cx="836589" cy="4492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Rectangle 26"/>
                <p:cNvSpPr/>
                <p:nvPr/>
              </p:nvSpPr>
              <p:spPr>
                <a:xfrm rot="1352626">
                  <a:off x="6234033" y="54057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0" name="Group 29"/>
                <p:cNvGrpSpPr/>
                <p:nvPr/>
              </p:nvGrpSpPr>
              <p:grpSpPr>
                <a:xfrm>
                  <a:off x="6386433" y="3995684"/>
                  <a:ext cx="2378506" cy="2319795"/>
                  <a:chOff x="6386433" y="3995684"/>
                  <a:chExt cx="2378506" cy="2319795"/>
                </a:xfrm>
              </p:grpSpPr>
              <p:sp>
                <p:nvSpPr>
                  <p:cNvPr id="21" name="Rectangle 20"/>
                  <p:cNvSpPr/>
                  <p:nvPr/>
                </p:nvSpPr>
                <p:spPr>
                  <a:xfrm>
                    <a:off x="7868078" y="6067237"/>
                    <a:ext cx="329880" cy="248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373257" y="6162816"/>
                    <a:ext cx="164940" cy="5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60599" y="3995684"/>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Rectangle 23"/>
                  <p:cNvSpPr/>
                  <p:nvPr/>
                </p:nvSpPr>
                <p:spPr>
                  <a:xfrm>
                    <a:off x="8100655" y="4595233"/>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Rectangle 24"/>
                  <p:cNvSpPr/>
                  <p:nvPr/>
                </p:nvSpPr>
                <p:spPr>
                  <a:xfrm>
                    <a:off x="7768513" y="5519027"/>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Rectangle 27"/>
                  <p:cNvSpPr/>
                  <p:nvPr/>
                </p:nvSpPr>
                <p:spPr>
                  <a:xfrm rot="1352626">
                    <a:off x="6386433" y="55581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Rectangle 28"/>
                  <p:cNvSpPr/>
                  <p:nvPr/>
                </p:nvSpPr>
                <p:spPr>
                  <a:xfrm rot="5823850">
                    <a:off x="7124597" y="3897967"/>
                    <a:ext cx="248294" cy="4653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
            <p:nvSpPr>
              <p:cNvPr id="4" name="TextBox 3"/>
              <p:cNvSpPr txBox="1"/>
              <p:nvPr/>
            </p:nvSpPr>
            <p:spPr>
              <a:xfrm>
                <a:off x="7565795" y="4913133"/>
                <a:ext cx="1045479" cy="415498"/>
              </a:xfrm>
              <a:prstGeom prst="rect">
                <a:avLst/>
              </a:prstGeom>
              <a:noFill/>
            </p:spPr>
            <p:txBody>
              <a:bodyPr wrap="none" rtlCol="0">
                <a:spAutoFit/>
              </a:bodyPr>
              <a:lstStyle/>
              <a:p>
                <a:r>
                  <a:rPr lang="en-US" sz="700" dirty="0"/>
                  <a:t>-Surveillance</a:t>
                </a:r>
                <a:br>
                  <a:rPr lang="en-US" sz="700" dirty="0"/>
                </a:br>
                <a:r>
                  <a:rPr lang="en-US" sz="700" dirty="0"/>
                  <a:t>-Actionable intelligence</a:t>
                </a:r>
              </a:p>
              <a:p>
                <a:r>
                  <a:rPr lang="en-US" sz="700" dirty="0"/>
                  <a:t>-Target package</a:t>
                </a:r>
              </a:p>
            </p:txBody>
          </p:sp>
          <p:sp>
            <p:nvSpPr>
              <p:cNvPr id="37" name="TextBox 36"/>
              <p:cNvSpPr txBox="1"/>
              <p:nvPr/>
            </p:nvSpPr>
            <p:spPr>
              <a:xfrm>
                <a:off x="6170372" y="4952578"/>
                <a:ext cx="699230" cy="200055"/>
              </a:xfrm>
              <a:prstGeom prst="rect">
                <a:avLst/>
              </a:prstGeom>
              <a:noFill/>
            </p:spPr>
            <p:txBody>
              <a:bodyPr wrap="none" rtlCol="0">
                <a:spAutoFit/>
              </a:bodyPr>
              <a:lstStyle/>
              <a:p>
                <a:r>
                  <a:rPr lang="en-US" sz="700" dirty="0"/>
                  <a:t>-Identification</a:t>
                </a:r>
              </a:p>
            </p:txBody>
          </p:sp>
          <p:sp>
            <p:nvSpPr>
              <p:cNvPr id="38" name="TextBox 37"/>
              <p:cNvSpPr txBox="1"/>
              <p:nvPr/>
            </p:nvSpPr>
            <p:spPr>
              <a:xfrm>
                <a:off x="7951024" y="3913485"/>
                <a:ext cx="840295" cy="523220"/>
              </a:xfrm>
              <a:prstGeom prst="rect">
                <a:avLst/>
              </a:prstGeom>
              <a:noFill/>
            </p:spPr>
            <p:txBody>
              <a:bodyPr wrap="none" rtlCol="0">
                <a:spAutoFit/>
              </a:bodyPr>
              <a:lstStyle/>
              <a:p>
                <a:r>
                  <a:rPr lang="en-US" sz="700" dirty="0"/>
                  <a:t>-Specialist activity</a:t>
                </a:r>
                <a:br>
                  <a:rPr lang="en-US" sz="700" dirty="0"/>
                </a:br>
                <a:r>
                  <a:rPr lang="en-US" sz="700" dirty="0"/>
                  <a:t>-Investigation</a:t>
                </a:r>
              </a:p>
              <a:p>
                <a:r>
                  <a:rPr lang="en-US" sz="700" dirty="0"/>
                  <a:t>-Cyber Ops</a:t>
                </a:r>
              </a:p>
              <a:p>
                <a:r>
                  <a:rPr lang="en-US" sz="700" dirty="0"/>
                  <a:t>-Liaison</a:t>
                </a:r>
              </a:p>
            </p:txBody>
          </p:sp>
          <p:sp>
            <p:nvSpPr>
              <p:cNvPr id="39" name="TextBox 38"/>
              <p:cNvSpPr txBox="1"/>
              <p:nvPr/>
            </p:nvSpPr>
            <p:spPr>
              <a:xfrm>
                <a:off x="5908987" y="3348153"/>
                <a:ext cx="1479892" cy="415498"/>
              </a:xfrm>
              <a:prstGeom prst="rect">
                <a:avLst/>
              </a:prstGeom>
              <a:noFill/>
            </p:spPr>
            <p:txBody>
              <a:bodyPr wrap="none" rtlCol="0">
                <a:spAutoFit/>
              </a:bodyPr>
              <a:lstStyle/>
              <a:p>
                <a:r>
                  <a:rPr lang="en-US" sz="700" b="1" dirty="0"/>
                  <a:t>Primary Intelligence Requirements</a:t>
                </a:r>
                <a:br>
                  <a:rPr lang="en-US" sz="700" b="1" dirty="0"/>
                </a:br>
                <a:r>
                  <a:rPr lang="en-US" sz="700" b="1" dirty="0"/>
                  <a:t>   -Collection</a:t>
                </a:r>
                <a:br>
                  <a:rPr lang="en-US" sz="700" b="1" dirty="0"/>
                </a:br>
                <a:r>
                  <a:rPr lang="en-US" sz="700" b="1" dirty="0"/>
                  <a:t>   -Analysis</a:t>
                </a:r>
              </a:p>
            </p:txBody>
          </p:sp>
        </p:grpSp>
        <p:sp>
          <p:nvSpPr>
            <p:cNvPr id="7" name="Rectangle 6"/>
            <p:cNvSpPr/>
            <p:nvPr/>
          </p:nvSpPr>
          <p:spPr>
            <a:xfrm>
              <a:off x="5896391" y="3251757"/>
              <a:ext cx="2834240" cy="228178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33" name="Picture 32"/>
          <p:cNvPicPr>
            <a:picLocks noChangeAspect="1"/>
          </p:cNvPicPr>
          <p:nvPr/>
        </p:nvPicPr>
        <p:blipFill rotWithShape="1">
          <a:blip r:embed="rId5"/>
          <a:srcRect l="7850" t="45370" r="73945" b="32823"/>
          <a:stretch/>
        </p:blipFill>
        <p:spPr>
          <a:xfrm>
            <a:off x="1411063" y="991992"/>
            <a:ext cx="2682048" cy="2007959"/>
          </a:xfrm>
          <a:prstGeom prst="rect">
            <a:avLst/>
          </a:prstGeom>
        </p:spPr>
      </p:pic>
      <p:pic>
        <p:nvPicPr>
          <p:cNvPr id="35" name="Picture 34"/>
          <p:cNvPicPr>
            <a:picLocks noChangeAspect="1"/>
          </p:cNvPicPr>
          <p:nvPr/>
        </p:nvPicPr>
        <p:blipFill rotWithShape="1">
          <a:blip r:embed="rId5"/>
          <a:srcRect l="26079" t="45591" r="55949" b="33395"/>
          <a:stretch/>
        </p:blipFill>
        <p:spPr>
          <a:xfrm>
            <a:off x="1391668" y="3121326"/>
            <a:ext cx="2720837" cy="1988263"/>
          </a:xfrm>
          <a:prstGeom prst="rect">
            <a:avLst/>
          </a:prstGeom>
        </p:spPr>
      </p:pic>
      <p:sp>
        <p:nvSpPr>
          <p:cNvPr id="40" name="TextBox 39"/>
          <p:cNvSpPr txBox="1"/>
          <p:nvPr/>
        </p:nvSpPr>
        <p:spPr>
          <a:xfrm>
            <a:off x="1241371" y="5483080"/>
            <a:ext cx="3311179" cy="646331"/>
          </a:xfrm>
          <a:prstGeom prst="rect">
            <a:avLst/>
          </a:prstGeom>
          <a:noFill/>
        </p:spPr>
        <p:txBody>
          <a:bodyPr wrap="square" rtlCol="0">
            <a:spAutoFit/>
          </a:bodyPr>
          <a:lstStyle/>
          <a:p>
            <a:r>
              <a:rPr lang="en-US" sz="1200" i="1" dirty="0">
                <a:latin typeface="Optima"/>
                <a:cs typeface="Optima"/>
              </a:rPr>
              <a:t>Both of these figures are about a company proposing a project to the Army… which is more appealing to an Army proposal reviewer?</a:t>
            </a:r>
          </a:p>
        </p:txBody>
      </p:sp>
    </p:spTree>
    <p:extLst>
      <p:ext uri="{BB962C8B-B14F-4D97-AF65-F5344CB8AC3E}">
        <p14:creationId xmlns:p14="http://schemas.microsoft.com/office/powerpoint/2010/main" val="26405901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513" y="553506"/>
            <a:ext cx="2659981" cy="584107"/>
          </a:xfrm>
        </p:spPr>
        <p:txBody>
          <a:bodyPr>
            <a:normAutofit fontScale="90000"/>
          </a:bodyPr>
          <a:lstStyle/>
          <a:p>
            <a:r>
              <a:rPr lang="en-US" sz="3200" dirty="0"/>
              <a:t>A Proposal Summary With Good Aesthetics</a:t>
            </a:r>
          </a:p>
        </p:txBody>
      </p:sp>
      <p:pic>
        <p:nvPicPr>
          <p:cNvPr id="6" name="Picture 5"/>
          <p:cNvPicPr>
            <a:picLocks noChangeAspect="1"/>
          </p:cNvPicPr>
          <p:nvPr/>
        </p:nvPicPr>
        <p:blipFill rotWithShape="1">
          <a:blip r:embed="rId2"/>
          <a:srcRect l="25047" t="7751" r="43153" b="24096"/>
          <a:stretch/>
        </p:blipFill>
        <p:spPr>
          <a:xfrm>
            <a:off x="3292322" y="162043"/>
            <a:ext cx="5404004" cy="6514981"/>
          </a:xfrm>
          <a:prstGeom prst="rect">
            <a:avLst/>
          </a:prstGeom>
        </p:spPr>
      </p:pic>
      <p:sp>
        <p:nvSpPr>
          <p:cNvPr id="7" name="Rectangle 6"/>
          <p:cNvSpPr/>
          <p:nvPr/>
        </p:nvSpPr>
        <p:spPr>
          <a:xfrm>
            <a:off x="3533775" y="162043"/>
            <a:ext cx="5076825" cy="65911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177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130" y="224491"/>
            <a:ext cx="5425354" cy="692870"/>
          </a:xfrm>
        </p:spPr>
        <p:txBody>
          <a:bodyPr>
            <a:normAutofit fontScale="90000"/>
          </a:bodyPr>
          <a:lstStyle/>
          <a:p>
            <a:r>
              <a:rPr lang="en-US" sz="3494" dirty="0"/>
              <a:t>Themes from the RFP Example</a:t>
            </a:r>
          </a:p>
        </p:txBody>
      </p:sp>
      <p:sp>
        <p:nvSpPr>
          <p:cNvPr id="4" name="Slide Number Placeholder 3"/>
          <p:cNvSpPr>
            <a:spLocks noGrp="1"/>
          </p:cNvSpPr>
          <p:nvPr>
            <p:ph type="sldNum" sz="quarter" idx="12"/>
          </p:nvPr>
        </p:nvSpPr>
        <p:spPr/>
        <p:txBody>
          <a:bodyPr/>
          <a:lstStyle/>
          <a:p>
            <a:fld id="{BC8FB650-4324-4877-BB95-5089C932EEA7}" type="slidenum">
              <a:rPr lang="en-US" smtClean="0"/>
              <a:t>7</a:t>
            </a:fld>
            <a:endParaRPr lang="en-US"/>
          </a:p>
        </p:txBody>
      </p:sp>
      <p:pic>
        <p:nvPicPr>
          <p:cNvPr id="5" name="Picture 4"/>
          <p:cNvPicPr>
            <a:picLocks noChangeAspect="1"/>
          </p:cNvPicPr>
          <p:nvPr/>
        </p:nvPicPr>
        <p:blipFill>
          <a:blip r:embed="rId2"/>
          <a:stretch>
            <a:fillRect/>
          </a:stretch>
        </p:blipFill>
        <p:spPr>
          <a:xfrm>
            <a:off x="495422" y="1149027"/>
            <a:ext cx="5405046" cy="5389886"/>
          </a:xfrm>
          <a:prstGeom prst="rect">
            <a:avLst/>
          </a:prstGeom>
        </p:spPr>
      </p:pic>
      <p:sp>
        <p:nvSpPr>
          <p:cNvPr id="6" name="Rounded Rectangular Callout 5"/>
          <p:cNvSpPr/>
          <p:nvPr/>
        </p:nvSpPr>
        <p:spPr>
          <a:xfrm>
            <a:off x="3862806" y="1992659"/>
            <a:ext cx="1423358" cy="1026542"/>
          </a:xfrm>
          <a:prstGeom prst="wedgeRoundRectCallout">
            <a:avLst>
              <a:gd name="adj1" fmla="val -50353"/>
              <a:gd name="adj2" fmla="val 2570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FEWS system includes  physical, natural, biological, social/ behavioral, cyber elements</a:t>
            </a:r>
          </a:p>
        </p:txBody>
      </p:sp>
      <p:sp>
        <p:nvSpPr>
          <p:cNvPr id="7" name="Rounded Rectangular Callout 6"/>
          <p:cNvSpPr/>
          <p:nvPr/>
        </p:nvSpPr>
        <p:spPr>
          <a:xfrm>
            <a:off x="3979263" y="3447627"/>
            <a:ext cx="1306901" cy="889422"/>
          </a:xfrm>
          <a:prstGeom prst="wedgeRoundRectCallout">
            <a:avLst>
              <a:gd name="adj1" fmla="val -48194"/>
              <a:gd name="adj2" fmla="val -2082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Availability of Nitrogen, Phosphorus, Water is critical</a:t>
            </a:r>
          </a:p>
        </p:txBody>
      </p:sp>
      <p:sp>
        <p:nvSpPr>
          <p:cNvPr id="8" name="Rounded Rectangular Callout 7"/>
          <p:cNvSpPr/>
          <p:nvPr/>
        </p:nvSpPr>
        <p:spPr>
          <a:xfrm>
            <a:off x="3709358" y="4626228"/>
            <a:ext cx="1851429" cy="834788"/>
          </a:xfrm>
          <a:prstGeom prst="wedgeRoundRectCallout">
            <a:avLst>
              <a:gd name="adj1" fmla="val -48685"/>
              <a:gd name="adj2" fmla="val -3536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Topic 2  most relevant – develop new, field-deployable sensing modalities</a:t>
            </a:r>
          </a:p>
        </p:txBody>
      </p:sp>
      <p:sp>
        <p:nvSpPr>
          <p:cNvPr id="9" name="TextBox 8"/>
          <p:cNvSpPr txBox="1"/>
          <p:nvPr/>
        </p:nvSpPr>
        <p:spPr>
          <a:xfrm>
            <a:off x="3862806" y="1478738"/>
            <a:ext cx="1883464" cy="369332"/>
          </a:xfrm>
          <a:prstGeom prst="rect">
            <a:avLst/>
          </a:prstGeom>
          <a:solidFill>
            <a:schemeClr val="bg1"/>
          </a:solidFill>
        </p:spPr>
        <p:txBody>
          <a:bodyPr wrap="none" rtlCol="0">
            <a:spAutoFit/>
          </a:bodyPr>
          <a:lstStyle/>
          <a:p>
            <a:r>
              <a:rPr lang="en-US" u="sng" dirty="0"/>
              <a:t>Key Requirements</a:t>
            </a:r>
          </a:p>
        </p:txBody>
      </p:sp>
      <p:sp>
        <p:nvSpPr>
          <p:cNvPr id="10" name="TextBox 9"/>
          <p:cNvSpPr txBox="1"/>
          <p:nvPr/>
        </p:nvSpPr>
        <p:spPr>
          <a:xfrm>
            <a:off x="6656749" y="912355"/>
            <a:ext cx="1320361" cy="369332"/>
          </a:xfrm>
          <a:prstGeom prst="rect">
            <a:avLst/>
          </a:prstGeom>
          <a:noFill/>
        </p:spPr>
        <p:txBody>
          <a:bodyPr wrap="none" rtlCol="0">
            <a:spAutoFit/>
          </a:bodyPr>
          <a:lstStyle/>
          <a:p>
            <a:r>
              <a:rPr lang="en-US" u="sng" dirty="0"/>
              <a:t>FEWS Team </a:t>
            </a:r>
          </a:p>
        </p:txBody>
      </p:sp>
      <p:sp>
        <p:nvSpPr>
          <p:cNvPr id="11" name="TextBox 10"/>
          <p:cNvSpPr txBox="1"/>
          <p:nvPr/>
        </p:nvSpPr>
        <p:spPr>
          <a:xfrm>
            <a:off x="6656749" y="3732878"/>
            <a:ext cx="976549" cy="369332"/>
          </a:xfrm>
          <a:prstGeom prst="rect">
            <a:avLst/>
          </a:prstGeom>
          <a:noFill/>
        </p:spPr>
        <p:txBody>
          <a:bodyPr wrap="none" rtlCol="0">
            <a:spAutoFit/>
          </a:bodyPr>
          <a:lstStyle/>
          <a:p>
            <a:r>
              <a:rPr lang="en-US" u="sng" dirty="0"/>
              <a:t>Themes</a:t>
            </a:r>
            <a:r>
              <a:rPr lang="en-US" dirty="0"/>
              <a:t> </a:t>
            </a:r>
          </a:p>
        </p:txBody>
      </p:sp>
      <p:sp>
        <p:nvSpPr>
          <p:cNvPr id="12" name="TextBox 11"/>
          <p:cNvSpPr txBox="1"/>
          <p:nvPr/>
        </p:nvSpPr>
        <p:spPr>
          <a:xfrm>
            <a:off x="6116323" y="1342029"/>
            <a:ext cx="2653682" cy="2308324"/>
          </a:xfrm>
          <a:prstGeom prst="rect">
            <a:avLst/>
          </a:prstGeom>
          <a:noFill/>
        </p:spPr>
        <p:txBody>
          <a:bodyPr wrap="square" rtlCol="0">
            <a:spAutoFit/>
          </a:bodyPr>
          <a:lstStyle/>
          <a:p>
            <a:pPr marL="112713" indent="-112713">
              <a:buFont typeface="Arial" panose="020B0604020202020204" pitchFamily="34" charset="0"/>
              <a:buChar char="•"/>
            </a:pPr>
            <a:r>
              <a:rPr lang="en-US" sz="1200" dirty="0"/>
              <a:t>World renown team developing</a:t>
            </a:r>
            <a:br>
              <a:rPr lang="en-US" sz="1200" dirty="0"/>
            </a:br>
            <a:r>
              <a:rPr lang="en-US" sz="1200" dirty="0"/>
              <a:t>water resource monitoring and management software – World Wide Water</a:t>
            </a:r>
          </a:p>
          <a:p>
            <a:pPr marL="112713" indent="-112713">
              <a:buFont typeface="Arial" panose="020B0604020202020204" pitchFamily="34" charset="0"/>
              <a:buChar char="•"/>
            </a:pPr>
            <a:r>
              <a:rPr lang="en-US" sz="1200" dirty="0"/>
              <a:t>Potential international partners</a:t>
            </a:r>
          </a:p>
          <a:p>
            <a:pPr marL="112713" indent="-112713">
              <a:buFont typeface="Arial" panose="020B0604020202020204" pitchFamily="34" charset="0"/>
              <a:buChar char="•"/>
            </a:pPr>
            <a:r>
              <a:rPr lang="en-US" sz="1200" dirty="0"/>
              <a:t>Experts in identifying pollutants from water runoff</a:t>
            </a:r>
          </a:p>
          <a:p>
            <a:pPr marL="112713" indent="-112713">
              <a:buFont typeface="Arial" panose="020B0604020202020204" pitchFamily="34" charset="0"/>
              <a:buChar char="•"/>
            </a:pPr>
            <a:r>
              <a:rPr lang="en-US" sz="1200" dirty="0"/>
              <a:t>Behavioral scientists who study water management policy at local levels</a:t>
            </a:r>
          </a:p>
          <a:p>
            <a:pPr marL="112713" indent="-112713">
              <a:buFont typeface="Arial" panose="020B0604020202020204" pitchFamily="34" charset="0"/>
              <a:buChar char="•"/>
            </a:pPr>
            <a:r>
              <a:rPr lang="en-US" sz="1200" dirty="0"/>
              <a:t>A geographic location that includes water resource management challenges, that could be a study area</a:t>
            </a:r>
          </a:p>
        </p:txBody>
      </p:sp>
      <p:sp>
        <p:nvSpPr>
          <p:cNvPr id="13" name="TextBox 12"/>
          <p:cNvSpPr txBox="1"/>
          <p:nvPr/>
        </p:nvSpPr>
        <p:spPr>
          <a:xfrm>
            <a:off x="6116322" y="4048027"/>
            <a:ext cx="2804157" cy="2677656"/>
          </a:xfrm>
          <a:prstGeom prst="rect">
            <a:avLst/>
          </a:prstGeom>
          <a:noFill/>
        </p:spPr>
        <p:txBody>
          <a:bodyPr wrap="square" rtlCol="0">
            <a:spAutoFit/>
          </a:bodyPr>
          <a:lstStyle/>
          <a:p>
            <a:pPr marL="112713" indent="-112713">
              <a:buFont typeface="Arial" panose="020B0604020202020204" pitchFamily="34" charset="0"/>
              <a:buChar char="•"/>
            </a:pPr>
            <a:r>
              <a:rPr lang="en-US" sz="1200" dirty="0"/>
              <a:t>We have the best qualified team with a unique approach that addresses all the FEWS system elements</a:t>
            </a:r>
          </a:p>
          <a:p>
            <a:pPr marL="112713" indent="-112713">
              <a:buFont typeface="Arial" panose="020B0604020202020204" pitchFamily="34" charset="0"/>
              <a:buChar char="•"/>
            </a:pPr>
            <a:r>
              <a:rPr lang="en-US" sz="1200" dirty="0"/>
              <a:t>No one else has our tools or the capabilities to integrate all of the FEWS elements into a cost-effective, field-deployable system</a:t>
            </a:r>
          </a:p>
          <a:p>
            <a:pPr marL="112713" indent="-112713">
              <a:buFont typeface="Arial" panose="020B0604020202020204" pitchFamily="34" charset="0"/>
              <a:buChar char="•"/>
            </a:pPr>
            <a:r>
              <a:rPr lang="en-US" sz="1200" dirty="0"/>
              <a:t> Our system is low risk - world wide water software system is in use today; we are experts in Ni, </a:t>
            </a:r>
            <a:r>
              <a:rPr lang="en-US" sz="1200" dirty="0" err="1"/>
              <a:t>Ph</a:t>
            </a:r>
            <a:r>
              <a:rPr lang="en-US" sz="1200" dirty="0"/>
              <a:t>, Water availability; we have developed the sensors; we have experience in integrating software and hardware elements into a viable system  </a:t>
            </a:r>
          </a:p>
        </p:txBody>
      </p:sp>
    </p:spTree>
    <p:extLst>
      <p:ext uri="{BB962C8B-B14F-4D97-AF65-F5344CB8AC3E}">
        <p14:creationId xmlns:p14="http://schemas.microsoft.com/office/powerpoint/2010/main" val="371488173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618" y="0"/>
            <a:ext cx="7499350" cy="1143000"/>
          </a:xfrm>
        </p:spPr>
        <p:txBody>
          <a:bodyPr vert="horz" wrap="square" lIns="91440" tIns="45720" rIns="91440" bIns="45720" numCol="1" anchorCtr="0" compatLnSpc="1">
            <a:prstTxWarp prst="textNoShape">
              <a:avLst/>
            </a:prstTxWarp>
            <a:normAutofit/>
          </a:bodyPr>
          <a:lstStyle/>
          <a:p>
            <a:pPr eaLnBrk="1" hangingPunct="1">
              <a:defRPr/>
            </a:pPr>
            <a:r>
              <a:rPr lang="en-US" altLang="en-US" sz="4000" dirty="0"/>
              <a:t>Marketing is Ongoing</a:t>
            </a:r>
          </a:p>
        </p:txBody>
      </p:sp>
      <p:sp>
        <p:nvSpPr>
          <p:cNvPr id="4813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70</a:t>
            </a:fld>
            <a:endParaRPr lang="en-US" altLang="en-US">
              <a:solidFill>
                <a:srgbClr val="B5A788"/>
              </a:solidFill>
            </a:endParaRPr>
          </a:p>
        </p:txBody>
      </p:sp>
      <p:sp>
        <p:nvSpPr>
          <p:cNvPr id="48134" name="Content Placeholder 2"/>
          <p:cNvSpPr txBox="1">
            <a:spLocks/>
          </p:cNvSpPr>
          <p:nvPr/>
        </p:nvSpPr>
        <p:spPr bwMode="auto">
          <a:xfrm>
            <a:off x="448617" y="676638"/>
            <a:ext cx="5494983"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57150" indent="0">
              <a:spcBef>
                <a:spcPct val="20000"/>
              </a:spcBef>
            </a:pPr>
            <a:endParaRPr lang="en-US" altLang="en-US" b="1" dirty="0">
              <a:latin typeface="+mn-lt"/>
            </a:endParaRPr>
          </a:p>
          <a:p>
            <a:pPr eaLnBrk="1" hangingPunct="1">
              <a:spcBef>
                <a:spcPct val="20000"/>
              </a:spcBef>
              <a:buFont typeface="Arial" panose="020B0604020202020204" pitchFamily="34" charset="0"/>
              <a:buChar char="•"/>
            </a:pPr>
            <a:r>
              <a:rPr lang="en-US" altLang="en-US" b="1" dirty="0">
                <a:latin typeface="+mn-lt"/>
              </a:rPr>
              <a:t>Should begin with the first funding officer contacts well before a proposal is submitted</a:t>
            </a:r>
            <a:br>
              <a:rPr lang="en-US" altLang="en-US" b="1" dirty="0">
                <a:latin typeface="+mn-lt"/>
              </a:rPr>
            </a:br>
            <a:r>
              <a:rPr lang="en-US" altLang="en-US" sz="1600" i="1" dirty="0">
                <a:latin typeface="+mn-lt"/>
              </a:rPr>
              <a:t>Treat customer contacts including white papers, LOIs, etc. as marketing opportunities</a:t>
            </a:r>
            <a:br>
              <a:rPr lang="en-US" altLang="en-US" i="1" dirty="0">
                <a:latin typeface="+mn-lt"/>
              </a:rPr>
            </a:br>
            <a:endParaRPr lang="en-US" altLang="en-US" i="1" dirty="0">
              <a:latin typeface="+mn-lt"/>
            </a:endParaRPr>
          </a:p>
          <a:p>
            <a:pPr>
              <a:spcBef>
                <a:spcPct val="20000"/>
              </a:spcBef>
              <a:buFont typeface="Arial" panose="020B0604020202020204" pitchFamily="34" charset="0"/>
              <a:buChar char="•"/>
            </a:pPr>
            <a:r>
              <a:rPr lang="en-US" altLang="en-US" b="1" dirty="0">
                <a:latin typeface="+mn-lt"/>
              </a:rPr>
              <a:t>Writing should be clear and effective using a persuasive writing style</a:t>
            </a:r>
            <a:br>
              <a:rPr lang="en-US" altLang="en-US" b="1" dirty="0">
                <a:latin typeface="+mn-lt"/>
              </a:rPr>
            </a:br>
            <a:r>
              <a:rPr lang="en-US" altLang="en-US" sz="1600" i="1" dirty="0">
                <a:latin typeface="+mn-lt"/>
              </a:rPr>
              <a:t>Make sure your title and abstract/summary standout</a:t>
            </a:r>
            <a:br>
              <a:rPr lang="en-US" altLang="en-US" sz="1600" i="1" dirty="0">
                <a:latin typeface="+mn-lt"/>
              </a:rPr>
            </a:br>
            <a:endParaRPr lang="en-US" altLang="ja-JP" i="1" dirty="0">
              <a:latin typeface="+mn-lt"/>
            </a:endParaRPr>
          </a:p>
          <a:p>
            <a:pPr>
              <a:spcBef>
                <a:spcPct val="20000"/>
              </a:spcBef>
              <a:buFont typeface="Arial" panose="020B0604020202020204" pitchFamily="34" charset="0"/>
              <a:buChar char="•"/>
            </a:pPr>
            <a:r>
              <a:rPr lang="en-US" altLang="en-US" b="1" dirty="0">
                <a:latin typeface="+mn-lt"/>
              </a:rPr>
              <a:t>The best marketing creates an emotional response to your ideas and proposals</a:t>
            </a:r>
            <a:r>
              <a:rPr lang="en-US" altLang="en-US" dirty="0">
                <a:latin typeface="+mn-lt"/>
              </a:rPr>
              <a:t>… </a:t>
            </a:r>
            <a:r>
              <a:rPr lang="en-US" altLang="en-US" sz="1600" i="1" dirty="0">
                <a:latin typeface="+mn-lt"/>
              </a:rPr>
              <a:t>excitement</a:t>
            </a:r>
            <a:r>
              <a:rPr lang="en-US" altLang="en-US" sz="1600" dirty="0">
                <a:latin typeface="+mn-lt"/>
              </a:rPr>
              <a:t>, </a:t>
            </a:r>
            <a:r>
              <a:rPr lang="en-US" altLang="en-US" sz="1600" i="1" dirty="0">
                <a:latin typeface="+mn-lt"/>
              </a:rPr>
              <a:t>keen interest, compelling,  </a:t>
            </a:r>
            <a:r>
              <a:rPr lang="ja-JP" altLang="en-US" sz="1600" i="1" dirty="0">
                <a:latin typeface="+mn-lt"/>
              </a:rPr>
              <a:t>“</a:t>
            </a:r>
            <a:r>
              <a:rPr lang="en-US" altLang="ja-JP" sz="1600" i="1" dirty="0">
                <a:latin typeface="+mn-lt"/>
              </a:rPr>
              <a:t>I’ve got to have it now</a:t>
            </a:r>
            <a:r>
              <a:rPr lang="ja-JP" altLang="en-US" sz="1600" i="1" dirty="0">
                <a:latin typeface="+mn-lt"/>
              </a:rPr>
              <a:t>”</a:t>
            </a:r>
            <a:r>
              <a:rPr lang="en-US" altLang="ja-JP" sz="1600" i="1" dirty="0">
                <a:latin typeface="+mn-lt"/>
              </a:rPr>
              <a:t> … not boredom, confusion, </a:t>
            </a:r>
            <a:r>
              <a:rPr lang="en-US" altLang="ja-JP" sz="1600" dirty="0">
                <a:latin typeface="+mn-lt"/>
              </a:rPr>
              <a:t>or</a:t>
            </a:r>
            <a:r>
              <a:rPr lang="en-US" altLang="ja-JP" sz="1600" i="1" dirty="0">
                <a:latin typeface="+mn-lt"/>
              </a:rPr>
              <a:t> even anger</a:t>
            </a:r>
            <a:br>
              <a:rPr lang="en-US" altLang="ja-JP" sz="1600" i="1" dirty="0">
                <a:latin typeface="+mn-lt"/>
              </a:rPr>
            </a:br>
            <a:endParaRPr lang="en-US" altLang="ja-JP" sz="1600" i="1" dirty="0">
              <a:latin typeface="+mn-lt"/>
            </a:endParaRPr>
          </a:p>
          <a:p>
            <a:pPr>
              <a:spcBef>
                <a:spcPct val="20000"/>
              </a:spcBef>
              <a:buFont typeface="Arial" panose="020B0604020202020204" pitchFamily="34" charset="0"/>
              <a:buChar char="•"/>
            </a:pPr>
            <a:r>
              <a:rPr lang="en-US" b="1" dirty="0">
                <a:latin typeface="+mn-lt"/>
              </a:rPr>
              <a:t>Marketing doesn’t end with the proposal submittal</a:t>
            </a:r>
            <a:br>
              <a:rPr lang="en-US" b="1" dirty="0">
                <a:latin typeface="+mn-lt"/>
              </a:rPr>
            </a:br>
            <a:r>
              <a:rPr lang="en-US" sz="1600" i="1" dirty="0">
                <a:latin typeface="+mn-lt"/>
              </a:rPr>
              <a:t>You could be contacting the funding officer for a re-submittal if your proposal is rejected and additional funds are available after an initial award</a:t>
            </a:r>
            <a:br>
              <a:rPr lang="en-US" sz="1600" dirty="0">
                <a:latin typeface="+mn-lt"/>
              </a:rPr>
            </a:br>
            <a:endParaRPr lang="en-US" dirty="0">
              <a:latin typeface="+mn-lt"/>
            </a:endParaRPr>
          </a:p>
          <a:p>
            <a:pPr>
              <a:spcBef>
                <a:spcPct val="20000"/>
              </a:spcBef>
              <a:buFont typeface="Arial" panose="020B0604020202020204" pitchFamily="34" charset="0"/>
              <a:buChar char="•"/>
            </a:pPr>
            <a:endParaRPr lang="en-US" altLang="ja-JP" i="1" dirty="0">
              <a:latin typeface="+mn-lt"/>
            </a:endParaRPr>
          </a:p>
          <a:p>
            <a:pPr>
              <a:spcBef>
                <a:spcPct val="20000"/>
              </a:spcBef>
              <a:buFont typeface="Arial" panose="020B0604020202020204" pitchFamily="34" charset="0"/>
              <a:buChar char="•"/>
            </a:pPr>
            <a:endParaRPr lang="en-US" altLang="en-US" i="1" dirty="0">
              <a:latin typeface="+mn-lt"/>
            </a:endParaRPr>
          </a:p>
        </p:txBody>
      </p:sp>
      <p:sp>
        <p:nvSpPr>
          <p:cNvPr id="48137" name="TextBox 5"/>
          <p:cNvSpPr txBox="1">
            <a:spLocks noChangeArrowheads="1"/>
          </p:cNvSpPr>
          <p:nvPr/>
        </p:nvSpPr>
        <p:spPr bwMode="auto">
          <a:xfrm>
            <a:off x="7724883" y="3120594"/>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solidFill>
                  <a:schemeClr val="bg1"/>
                </a:solidFill>
              </a:rPr>
              <a:t>UCAV</a:t>
            </a:r>
          </a:p>
        </p:txBody>
      </p:sp>
      <p:pic>
        <p:nvPicPr>
          <p:cNvPr id="9"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6355" y="3755147"/>
            <a:ext cx="2306990" cy="1447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12"/>
          <p:cNvSpPr txBox="1">
            <a:spLocks noChangeArrowheads="1"/>
          </p:cNvSpPr>
          <p:nvPr/>
        </p:nvSpPr>
        <p:spPr bwMode="auto">
          <a:xfrm>
            <a:off x="7623175" y="3730593"/>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t>F-35</a:t>
            </a:r>
          </a:p>
        </p:txBody>
      </p:sp>
      <p:pic>
        <p:nvPicPr>
          <p:cNvPr id="11" name="Picture 10"/>
          <p:cNvPicPr>
            <a:picLocks noChangeAspect="1"/>
          </p:cNvPicPr>
          <p:nvPr/>
        </p:nvPicPr>
        <p:blipFill>
          <a:blip r:embed="rId4"/>
          <a:stretch>
            <a:fillRect/>
          </a:stretch>
        </p:blipFill>
        <p:spPr>
          <a:xfrm>
            <a:off x="6176355" y="1489641"/>
            <a:ext cx="2306990" cy="1455501"/>
          </a:xfrm>
          <a:prstGeom prst="rect">
            <a:avLst/>
          </a:prstGeom>
        </p:spPr>
      </p:pic>
      <p:sp>
        <p:nvSpPr>
          <p:cNvPr id="12" name="TextBox 12"/>
          <p:cNvSpPr txBox="1">
            <a:spLocks noChangeArrowheads="1"/>
          </p:cNvSpPr>
          <p:nvPr/>
        </p:nvSpPr>
        <p:spPr bwMode="auto">
          <a:xfrm>
            <a:off x="7451503" y="2533428"/>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t>UCAV</a:t>
            </a:r>
          </a:p>
        </p:txBody>
      </p:sp>
    </p:spTree>
    <p:extLst>
      <p:ext uri="{BB962C8B-B14F-4D97-AF65-F5344CB8AC3E}">
        <p14:creationId xmlns:p14="http://schemas.microsoft.com/office/powerpoint/2010/main" val="412327939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lstStyle/>
          <a:p>
            <a:r>
              <a:rPr lang="en-US" dirty="0"/>
              <a:t>Proposal Preparation and Submittal Process (ORCA)</a:t>
            </a:r>
          </a:p>
        </p:txBody>
      </p:sp>
    </p:spTree>
    <p:extLst>
      <p:ext uri="{BB962C8B-B14F-4D97-AF65-F5344CB8AC3E}">
        <p14:creationId xmlns:p14="http://schemas.microsoft.com/office/powerpoint/2010/main" val="59220692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371600"/>
            <a:ext cx="7772400" cy="1780108"/>
          </a:xfrm>
        </p:spPr>
        <p:txBody>
          <a:bodyPr>
            <a:normAutofit/>
          </a:bodyPr>
          <a:lstStyle/>
          <a:p>
            <a:r>
              <a:rPr lang="en-US" dirty="0"/>
              <a:t>ORCA Proposal Preparation &amp; Submittal Process</a:t>
            </a:r>
            <a:endParaRPr lang="en-US" sz="2900" dirty="0"/>
          </a:p>
        </p:txBody>
      </p:sp>
      <p:sp>
        <p:nvSpPr>
          <p:cNvPr id="3" name="Subtitle 2"/>
          <p:cNvSpPr>
            <a:spLocks noGrp="1"/>
          </p:cNvSpPr>
          <p:nvPr>
            <p:ph type="subTitle" idx="1"/>
          </p:nvPr>
        </p:nvSpPr>
        <p:spPr>
          <a:xfrm>
            <a:off x="1371600" y="3505200"/>
            <a:ext cx="6400800" cy="1473200"/>
          </a:xfrm>
        </p:spPr>
        <p:txBody>
          <a:bodyPr/>
          <a:lstStyle/>
          <a:p>
            <a:r>
              <a:rPr lang="en-US" dirty="0"/>
              <a:t>Susie Quartey, Research Administrator</a:t>
            </a:r>
          </a:p>
          <a:p>
            <a:r>
              <a:rPr lang="en-US" dirty="0"/>
              <a:t>December 20, 2017</a:t>
            </a:r>
          </a:p>
          <a:p>
            <a:endParaRPr lang="en-US" dirty="0"/>
          </a:p>
          <a:p>
            <a:endParaRPr lang="en-US" dirty="0"/>
          </a:p>
        </p:txBody>
      </p:sp>
    </p:spTree>
    <p:extLst>
      <p:ext uri="{BB962C8B-B14F-4D97-AF65-F5344CB8AC3E}">
        <p14:creationId xmlns:p14="http://schemas.microsoft.com/office/powerpoint/2010/main" val="20734308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057400"/>
            <a:ext cx="7696200" cy="4419600"/>
          </a:xfrm>
        </p:spPr>
        <p:txBody>
          <a:bodyPr>
            <a:noAutofit/>
          </a:bodyPr>
          <a:lstStyle/>
          <a:p>
            <a:pPr>
              <a:buFont typeface="Wingdings" panose="05000000000000000000" pitchFamily="2" charset="2"/>
              <a:buChar char="§"/>
            </a:pPr>
            <a:r>
              <a:rPr lang="en-US" dirty="0"/>
              <a:t>Gene Larson, Director</a:t>
            </a:r>
          </a:p>
          <a:p>
            <a:pPr>
              <a:buFont typeface="Wingdings" panose="05000000000000000000" pitchFamily="2" charset="2"/>
              <a:buChar char="§"/>
            </a:pPr>
            <a:r>
              <a:rPr lang="en-US" dirty="0"/>
              <a:t>Debbie Silversmith, Associate Director</a:t>
            </a:r>
          </a:p>
          <a:p>
            <a:pPr lvl="1">
              <a:buFont typeface="Wingdings" panose="05000000000000000000" pitchFamily="2" charset="2"/>
              <a:buChar char="§"/>
            </a:pPr>
            <a:r>
              <a:rPr lang="en-US" sz="2400" dirty="0"/>
              <a:t>ORCA student grants, MEGs</a:t>
            </a:r>
          </a:p>
          <a:p>
            <a:pPr>
              <a:buFont typeface="Wingdings" panose="05000000000000000000" pitchFamily="2" charset="2"/>
              <a:buChar char="§"/>
            </a:pPr>
            <a:r>
              <a:rPr lang="en-US" dirty="0"/>
              <a:t>Sandee Aina, IRB Administrator</a:t>
            </a:r>
          </a:p>
          <a:p>
            <a:pPr>
              <a:buFont typeface="Wingdings" panose="05000000000000000000" pitchFamily="2" charset="2"/>
              <a:buChar char="§"/>
            </a:pPr>
            <a:r>
              <a:rPr lang="en-US" dirty="0"/>
              <a:t>Susie Quartey, Research Administrator</a:t>
            </a:r>
          </a:p>
          <a:p>
            <a:pPr lvl="1">
              <a:buFont typeface="Wingdings" panose="05000000000000000000" pitchFamily="2" charset="2"/>
              <a:buChar char="§"/>
            </a:pPr>
            <a:r>
              <a:rPr lang="en-US" sz="2400" dirty="0"/>
              <a:t>IBC Administrator</a:t>
            </a:r>
          </a:p>
          <a:p>
            <a:pPr>
              <a:buFont typeface="Wingdings" panose="05000000000000000000" pitchFamily="2" charset="2"/>
              <a:buChar char="§"/>
            </a:pPr>
            <a:r>
              <a:rPr lang="en-US" dirty="0"/>
              <a:t>Jason Jay, Research Administrator</a:t>
            </a:r>
          </a:p>
          <a:p>
            <a:pPr lvl="1">
              <a:buFont typeface="Wingdings" panose="05000000000000000000" pitchFamily="2" charset="2"/>
              <a:buChar char="§"/>
            </a:pPr>
            <a:r>
              <a:rPr lang="en-US" sz="2400" dirty="0"/>
              <a:t>IACUC Administrator</a:t>
            </a:r>
          </a:p>
          <a:p>
            <a:pPr>
              <a:buFont typeface="Wingdings" panose="05000000000000000000" pitchFamily="2" charset="2"/>
              <a:buChar char="§"/>
            </a:pPr>
            <a:r>
              <a:rPr lang="en-US" dirty="0"/>
              <a:t>Rachel Teki, Administrative Assistant</a:t>
            </a:r>
          </a:p>
          <a:p>
            <a:pPr>
              <a:buFont typeface="Wingdings" panose="05000000000000000000" pitchFamily="2" charset="2"/>
              <a:buChar char="§"/>
            </a:pPr>
            <a:r>
              <a:rPr lang="en-US" dirty="0"/>
              <a:t>Rachel </a:t>
            </a:r>
            <a:r>
              <a:rPr lang="en-US" dirty="0" err="1"/>
              <a:t>Uryan</a:t>
            </a:r>
            <a:r>
              <a:rPr lang="en-US" dirty="0"/>
              <a:t>, IACUC, IBC, &amp; ORCA grants Assistant</a:t>
            </a:r>
          </a:p>
        </p:txBody>
      </p:sp>
      <p:sp>
        <p:nvSpPr>
          <p:cNvPr id="3" name="Title 2"/>
          <p:cNvSpPr>
            <a:spLocks noGrp="1"/>
          </p:cNvSpPr>
          <p:nvPr>
            <p:ph type="title"/>
          </p:nvPr>
        </p:nvSpPr>
        <p:spPr/>
        <p:txBody>
          <a:bodyPr/>
          <a:lstStyle/>
          <a:p>
            <a:r>
              <a:rPr lang="en-US" dirty="0"/>
              <a:t>ORCA Personnel</a:t>
            </a:r>
          </a:p>
        </p:txBody>
      </p:sp>
    </p:spTree>
    <p:extLst>
      <p:ext uri="{BB962C8B-B14F-4D97-AF65-F5344CB8AC3E}">
        <p14:creationId xmlns:p14="http://schemas.microsoft.com/office/powerpoint/2010/main" val="402234069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2362200"/>
            <a:ext cx="7408333" cy="3953933"/>
          </a:xfrm>
        </p:spPr>
        <p:txBody>
          <a:bodyPr>
            <a:normAutofit fontScale="85000" lnSpcReduction="10000"/>
          </a:bodyPr>
          <a:lstStyle/>
          <a:p>
            <a:pPr>
              <a:buFont typeface="Wingdings" panose="05000000000000000000" pitchFamily="2" charset="2"/>
              <a:buChar char="§"/>
            </a:pPr>
            <a:r>
              <a:rPr lang="en-US" sz="2800" dirty="0"/>
              <a:t>Proposal Approvals and Submission</a:t>
            </a:r>
          </a:p>
          <a:p>
            <a:pPr>
              <a:buFont typeface="Wingdings" panose="05000000000000000000" pitchFamily="2" charset="2"/>
              <a:buChar char="§"/>
            </a:pPr>
            <a:r>
              <a:rPr lang="en-US" sz="2800" dirty="0"/>
              <a:t>Letters of Commitment / Certifications / </a:t>
            </a:r>
            <a:r>
              <a:rPr lang="en-US" sz="2800" dirty="0" err="1"/>
              <a:t>Subrecipient</a:t>
            </a:r>
            <a:r>
              <a:rPr lang="en-US" sz="2800" dirty="0"/>
              <a:t> Commitment Forms</a:t>
            </a:r>
          </a:p>
          <a:p>
            <a:pPr>
              <a:buFont typeface="Wingdings" panose="05000000000000000000" pitchFamily="2" charset="2"/>
              <a:buChar char="§"/>
            </a:pPr>
            <a:r>
              <a:rPr lang="en-US" sz="2800" dirty="0"/>
              <a:t>Contract Negotiations</a:t>
            </a:r>
          </a:p>
          <a:p>
            <a:pPr>
              <a:buFont typeface="Wingdings" panose="05000000000000000000" pitchFamily="2" charset="2"/>
              <a:buChar char="§"/>
            </a:pPr>
            <a:r>
              <a:rPr lang="en-US" sz="2800" dirty="0"/>
              <a:t>Non-disclosure Agreements / Confidentiality Agreements / Material Transfer Agreements</a:t>
            </a:r>
          </a:p>
          <a:p>
            <a:pPr>
              <a:buFont typeface="Wingdings" panose="05000000000000000000" pitchFamily="2" charset="2"/>
              <a:buChar char="§"/>
            </a:pPr>
            <a:r>
              <a:rPr lang="en-US" sz="2800" dirty="0"/>
              <a:t>Misc. required forms (i.e. proof of insurance, worker’s comp, etc.)</a:t>
            </a:r>
          </a:p>
          <a:p>
            <a:pPr>
              <a:buFont typeface="Wingdings" panose="05000000000000000000" pitchFamily="2" charset="2"/>
              <a:buChar char="§"/>
            </a:pPr>
            <a:r>
              <a:rPr lang="en-US" sz="2800" dirty="0"/>
              <a:t>Award Processing / Issuing Subcontracts</a:t>
            </a:r>
          </a:p>
          <a:p>
            <a:pPr>
              <a:buFont typeface="Wingdings" panose="05000000000000000000" pitchFamily="2" charset="2"/>
              <a:buChar char="§"/>
            </a:pPr>
            <a:r>
              <a:rPr lang="en-US" sz="2800" dirty="0"/>
              <a:t>Contractual support throughout the life of an award</a:t>
            </a:r>
          </a:p>
          <a:p>
            <a:endParaRPr lang="en-US" dirty="0"/>
          </a:p>
        </p:txBody>
      </p:sp>
      <p:sp>
        <p:nvSpPr>
          <p:cNvPr id="3" name="Title 2"/>
          <p:cNvSpPr>
            <a:spLocks noGrp="1"/>
          </p:cNvSpPr>
          <p:nvPr>
            <p:ph type="title"/>
          </p:nvPr>
        </p:nvSpPr>
        <p:spPr/>
        <p:txBody>
          <a:bodyPr/>
          <a:lstStyle/>
          <a:p>
            <a:r>
              <a:rPr lang="en-US" dirty="0"/>
              <a:t>ORCA Functions</a:t>
            </a:r>
          </a:p>
        </p:txBody>
      </p:sp>
    </p:spTree>
    <p:extLst>
      <p:ext uri="{BB962C8B-B14F-4D97-AF65-F5344CB8AC3E}">
        <p14:creationId xmlns:p14="http://schemas.microsoft.com/office/powerpoint/2010/main" val="23515445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382000" cy="3886200"/>
          </a:xfrm>
        </p:spPr>
        <p:txBody>
          <a:bodyPr>
            <a:normAutofit fontScale="85000" lnSpcReduction="20000"/>
          </a:bodyPr>
          <a:lstStyle/>
          <a:p>
            <a:pPr>
              <a:buFont typeface="Wingdings" panose="05000000000000000000" pitchFamily="2" charset="2"/>
              <a:buChar char="§"/>
            </a:pPr>
            <a:r>
              <a:rPr lang="en-US" dirty="0"/>
              <a:t>IBC – Institutional Biosafety Committee, Biohazardous Chemical Research</a:t>
            </a:r>
          </a:p>
          <a:p>
            <a:pPr lvl="1">
              <a:buFont typeface="Wingdings" panose="05000000000000000000" pitchFamily="2" charset="2"/>
              <a:buChar char="§"/>
            </a:pPr>
            <a:r>
              <a:rPr lang="en-US" i="1" dirty="0"/>
              <a:t>Every other month</a:t>
            </a:r>
            <a:r>
              <a:rPr lang="en-US" dirty="0"/>
              <a:t>: </a:t>
            </a:r>
            <a:r>
              <a:rPr lang="en-US" dirty="0">
                <a:hlinkClick r:id="rId2"/>
              </a:rPr>
              <a:t>ibc@byu.edu</a:t>
            </a:r>
            <a:r>
              <a:rPr lang="en-US" dirty="0"/>
              <a:t> </a:t>
            </a:r>
          </a:p>
          <a:p>
            <a:pPr>
              <a:buFont typeface="Wingdings" panose="05000000000000000000" pitchFamily="2" charset="2"/>
              <a:buChar char="§"/>
            </a:pPr>
            <a:r>
              <a:rPr lang="en-US" dirty="0"/>
              <a:t>IRB – Institutional Review Board ,Human Subjects Research</a:t>
            </a:r>
          </a:p>
          <a:p>
            <a:pPr lvl="1">
              <a:buFont typeface="Wingdings" panose="05000000000000000000" pitchFamily="2" charset="2"/>
              <a:buChar char="§"/>
            </a:pPr>
            <a:r>
              <a:rPr lang="en-US" i="1" dirty="0"/>
              <a:t>Monthly</a:t>
            </a:r>
            <a:r>
              <a:rPr lang="en-US" dirty="0"/>
              <a:t>: </a:t>
            </a:r>
            <a:r>
              <a:rPr lang="en-US" dirty="0">
                <a:hlinkClick r:id="rId3"/>
              </a:rPr>
              <a:t>irb@byu.edu</a:t>
            </a:r>
            <a:r>
              <a:rPr lang="en-US" dirty="0"/>
              <a:t>  </a:t>
            </a:r>
            <a:r>
              <a:rPr lang="en-US" dirty="0">
                <a:solidFill>
                  <a:srgbClr val="C00000"/>
                </a:solidFill>
              </a:rPr>
              <a:t>Many federal changes; check website frequently and pay close attention to email messages related to IRB</a:t>
            </a:r>
            <a:endParaRPr lang="en-US" dirty="0"/>
          </a:p>
          <a:p>
            <a:pPr>
              <a:buFont typeface="Wingdings" panose="05000000000000000000" pitchFamily="2" charset="2"/>
              <a:buChar char="§"/>
            </a:pPr>
            <a:r>
              <a:rPr lang="en-US" dirty="0"/>
              <a:t>IACUC – Institutional Animal Care and Use Committee, Animal Research</a:t>
            </a:r>
          </a:p>
          <a:p>
            <a:pPr lvl="1">
              <a:buFont typeface="Wingdings" panose="05000000000000000000" pitchFamily="2" charset="2"/>
              <a:buChar char="§"/>
            </a:pPr>
            <a:r>
              <a:rPr lang="en-US" i="1" dirty="0"/>
              <a:t>Monthly</a:t>
            </a:r>
            <a:r>
              <a:rPr lang="en-US" dirty="0"/>
              <a:t>, </a:t>
            </a:r>
            <a:r>
              <a:rPr lang="en-US" dirty="0">
                <a:hlinkClick r:id="rId4"/>
              </a:rPr>
              <a:t>iacuc@byu.edu</a:t>
            </a:r>
            <a:r>
              <a:rPr lang="en-US" dirty="0"/>
              <a:t> </a:t>
            </a:r>
          </a:p>
          <a:p>
            <a:pPr>
              <a:buFont typeface="Wingdings" panose="05000000000000000000" pitchFamily="2" charset="2"/>
              <a:buChar char="§"/>
            </a:pPr>
            <a:endParaRPr lang="en-US" dirty="0"/>
          </a:p>
          <a:p>
            <a:pPr>
              <a:buFont typeface="Wingdings" panose="05000000000000000000" pitchFamily="2" charset="2"/>
              <a:buChar char="§"/>
            </a:pPr>
            <a:r>
              <a:rPr lang="en-US" dirty="0"/>
              <a:t>Approval from federally mandated compliance committees is required for </a:t>
            </a:r>
            <a:r>
              <a:rPr lang="en-US" dirty="0">
                <a:solidFill>
                  <a:srgbClr val="FF0000"/>
                </a:solidFill>
              </a:rPr>
              <a:t>ALL</a:t>
            </a:r>
            <a:r>
              <a:rPr lang="en-US" dirty="0"/>
              <a:t> research on campus, not just those with federal funding</a:t>
            </a:r>
          </a:p>
          <a:p>
            <a:pPr>
              <a:buFont typeface="Wingdings" panose="05000000000000000000" pitchFamily="2" charset="2"/>
              <a:buChar char="§"/>
            </a:pPr>
            <a:r>
              <a:rPr lang="en-US" dirty="0"/>
              <a:t>Approved protocols must be in place before research can begin </a:t>
            </a:r>
          </a:p>
          <a:p>
            <a:pPr>
              <a:buFont typeface="Wingdings" panose="05000000000000000000" pitchFamily="2" charset="2"/>
              <a:buChar char="§"/>
            </a:pPr>
            <a:r>
              <a:rPr lang="en-US" dirty="0"/>
              <a:t>External research funding unavailable to spend until approved protocol is in place; no R# issued</a:t>
            </a:r>
          </a:p>
          <a:p>
            <a:endParaRPr lang="en-US" dirty="0"/>
          </a:p>
        </p:txBody>
      </p:sp>
      <p:sp>
        <p:nvSpPr>
          <p:cNvPr id="3" name="Title 2"/>
          <p:cNvSpPr>
            <a:spLocks noGrp="1"/>
          </p:cNvSpPr>
          <p:nvPr>
            <p:ph type="title"/>
          </p:nvPr>
        </p:nvSpPr>
        <p:spPr/>
        <p:txBody>
          <a:bodyPr/>
          <a:lstStyle/>
          <a:p>
            <a:r>
              <a:rPr lang="en-US" dirty="0"/>
              <a:t>Compliance Committees</a:t>
            </a:r>
          </a:p>
        </p:txBody>
      </p:sp>
    </p:spTree>
    <p:extLst>
      <p:ext uri="{BB962C8B-B14F-4D97-AF65-F5344CB8AC3E}">
        <p14:creationId xmlns:p14="http://schemas.microsoft.com/office/powerpoint/2010/main" val="40582443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2438400"/>
            <a:ext cx="7408333" cy="3962400"/>
          </a:xfrm>
        </p:spPr>
        <p:txBody>
          <a:bodyPr>
            <a:normAutofit fontScale="85000" lnSpcReduction="10000"/>
          </a:bodyPr>
          <a:lstStyle/>
          <a:p>
            <a:pPr>
              <a:buFont typeface="Wingdings" panose="05000000000000000000" pitchFamily="2" charset="2"/>
              <a:buChar char="§"/>
            </a:pPr>
            <a:r>
              <a:rPr lang="en-US" dirty="0"/>
              <a:t>All proposals should come through ORCA </a:t>
            </a:r>
            <a:r>
              <a:rPr lang="en-US" u="sng" dirty="0">
                <a:solidFill>
                  <a:srgbClr val="C00000"/>
                </a:solidFill>
              </a:rPr>
              <a:t>before</a:t>
            </a:r>
            <a:r>
              <a:rPr lang="en-US" dirty="0"/>
              <a:t> submission:</a:t>
            </a:r>
          </a:p>
          <a:p>
            <a:pPr lvl="1">
              <a:buFont typeface="Wingdings" panose="05000000000000000000" pitchFamily="2" charset="2"/>
              <a:buChar char="§"/>
            </a:pPr>
            <a:r>
              <a:rPr lang="en-US" sz="2400" dirty="0"/>
              <a:t>Proposals commit the University</a:t>
            </a:r>
          </a:p>
          <a:p>
            <a:pPr lvl="1">
              <a:buFont typeface="Wingdings" panose="05000000000000000000" pitchFamily="2" charset="2"/>
              <a:buChar char="§"/>
            </a:pPr>
            <a:r>
              <a:rPr lang="en-US" sz="2400" dirty="0"/>
              <a:t>Terms and conditions need review &amp; authorization</a:t>
            </a:r>
          </a:p>
          <a:p>
            <a:pPr lvl="1">
              <a:buFont typeface="Wingdings" panose="05000000000000000000" pitchFamily="2" charset="2"/>
              <a:buChar char="§"/>
            </a:pPr>
            <a:r>
              <a:rPr lang="en-US" sz="2400" dirty="0"/>
              <a:t>Cost sharing/matching needs approval</a:t>
            </a:r>
          </a:p>
          <a:p>
            <a:pPr lvl="1">
              <a:buFont typeface="Wingdings" panose="05000000000000000000" pitchFamily="2" charset="2"/>
              <a:buChar char="§"/>
            </a:pPr>
            <a:r>
              <a:rPr lang="en-US" sz="2400" dirty="0"/>
              <a:t>Problems are much easier to fix at the proposal stage than after submission or an award is received</a:t>
            </a:r>
          </a:p>
          <a:p>
            <a:pPr marL="301943" lvl="1" indent="0">
              <a:buNone/>
            </a:pPr>
            <a:endParaRPr lang="en-US" sz="2400" dirty="0"/>
          </a:p>
          <a:p>
            <a:pPr>
              <a:buFont typeface="Wingdings" panose="05000000000000000000" pitchFamily="2" charset="2"/>
              <a:buChar char="§"/>
            </a:pPr>
            <a:r>
              <a:rPr lang="en-US" sz="2600" b="1" dirty="0"/>
              <a:t>NSF</a:t>
            </a:r>
            <a:r>
              <a:rPr lang="en-US" sz="2600" dirty="0"/>
              <a:t>: </a:t>
            </a:r>
            <a:r>
              <a:rPr lang="en-US" sz="2600" dirty="0" err="1"/>
              <a:t>Fastlane</a:t>
            </a:r>
            <a:endParaRPr lang="en-US" sz="2600" dirty="0"/>
          </a:p>
          <a:p>
            <a:pPr>
              <a:buFont typeface="Wingdings" panose="05000000000000000000" pitchFamily="2" charset="2"/>
              <a:buChar char="§"/>
            </a:pPr>
            <a:r>
              <a:rPr lang="en-US" sz="2600" b="1" dirty="0"/>
              <a:t>NIH</a:t>
            </a:r>
            <a:r>
              <a:rPr lang="en-US" sz="2600" dirty="0"/>
              <a:t>: Assist</a:t>
            </a:r>
          </a:p>
          <a:p>
            <a:pPr>
              <a:buFont typeface="Wingdings" panose="05000000000000000000" pitchFamily="2" charset="2"/>
              <a:buChar char="§"/>
            </a:pPr>
            <a:r>
              <a:rPr lang="en-US" sz="2600" b="1" dirty="0"/>
              <a:t>Other</a:t>
            </a:r>
            <a:r>
              <a:rPr lang="en-US" sz="2600" dirty="0"/>
              <a:t> </a:t>
            </a:r>
            <a:r>
              <a:rPr lang="en-US" sz="2600" b="1" dirty="0" err="1"/>
              <a:t>Govt</a:t>
            </a:r>
            <a:r>
              <a:rPr lang="en-US" sz="2600" dirty="0"/>
              <a:t>: Workspace</a:t>
            </a:r>
          </a:p>
          <a:p>
            <a:pPr>
              <a:buFont typeface="Wingdings" panose="05000000000000000000" pitchFamily="2" charset="2"/>
              <a:buChar char="§"/>
            </a:pPr>
            <a:r>
              <a:rPr lang="en-US" sz="2600" b="1" dirty="0"/>
              <a:t>Foundations</a:t>
            </a:r>
            <a:r>
              <a:rPr lang="en-US" sz="2600" dirty="0"/>
              <a:t>: Sponsor systems</a:t>
            </a:r>
          </a:p>
        </p:txBody>
      </p:sp>
      <p:sp>
        <p:nvSpPr>
          <p:cNvPr id="3" name="Title 2"/>
          <p:cNvSpPr>
            <a:spLocks noGrp="1"/>
          </p:cNvSpPr>
          <p:nvPr>
            <p:ph type="title"/>
          </p:nvPr>
        </p:nvSpPr>
        <p:spPr/>
        <p:txBody>
          <a:bodyPr/>
          <a:lstStyle/>
          <a:p>
            <a:r>
              <a:rPr lang="en-US" dirty="0"/>
              <a:t>Proposal/Award Obligations</a:t>
            </a:r>
          </a:p>
        </p:txBody>
      </p:sp>
    </p:spTree>
    <p:extLst>
      <p:ext uri="{BB962C8B-B14F-4D97-AF65-F5344CB8AC3E}">
        <p14:creationId xmlns:p14="http://schemas.microsoft.com/office/powerpoint/2010/main" val="16751905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00400" y="2895600"/>
            <a:ext cx="5740725" cy="2133600"/>
          </a:xfrm>
        </p:spPr>
        <p:txBody>
          <a:bodyPr>
            <a:normAutofit fontScale="92500" lnSpcReduction="20000"/>
          </a:bodyPr>
          <a:lstStyle/>
          <a:p>
            <a:pPr>
              <a:buFont typeface="Wingdings" panose="05000000000000000000" pitchFamily="2" charset="2"/>
              <a:buChar char="§"/>
            </a:pPr>
            <a:r>
              <a:rPr lang="en-US" dirty="0"/>
              <a:t>Benefit Rates change every year</a:t>
            </a:r>
          </a:p>
          <a:p>
            <a:pPr>
              <a:buFont typeface="Wingdings" panose="05000000000000000000" pitchFamily="2" charset="2"/>
              <a:buChar char="§"/>
            </a:pPr>
            <a:r>
              <a:rPr lang="en-US" dirty="0"/>
              <a:t>“Faculty Detail” tab</a:t>
            </a:r>
          </a:p>
          <a:p>
            <a:pPr lvl="1">
              <a:buFont typeface="Wingdings" panose="05000000000000000000" pitchFamily="2" charset="2"/>
              <a:buChar char="§"/>
            </a:pPr>
            <a:r>
              <a:rPr lang="en-US" dirty="0"/>
              <a:t>Calculates and carries to budget page</a:t>
            </a:r>
          </a:p>
          <a:p>
            <a:pPr lvl="1">
              <a:buFont typeface="Wingdings" panose="05000000000000000000" pitchFamily="2" charset="2"/>
              <a:buChar char="§"/>
            </a:pPr>
            <a:r>
              <a:rPr lang="en-US" sz="2400" i="1" dirty="0">
                <a:solidFill>
                  <a:srgbClr val="C00000"/>
                </a:solidFill>
              </a:rPr>
              <a:t>**Recorded as Effort—12.5% = 1 month summer salary</a:t>
            </a:r>
            <a:endParaRPr lang="en-US" dirty="0"/>
          </a:p>
          <a:p>
            <a:pPr>
              <a:buFont typeface="Wingdings" panose="05000000000000000000" pitchFamily="2" charset="2"/>
              <a:buChar char="§"/>
            </a:pPr>
            <a:r>
              <a:rPr lang="en-US" dirty="0"/>
              <a:t>Up-to-date forms found at </a:t>
            </a:r>
            <a:r>
              <a:rPr lang="en-US" dirty="0">
                <a:solidFill>
                  <a:srgbClr val="C00000"/>
                </a:solidFill>
                <a:hlinkClick r:id="rId3"/>
              </a:rPr>
              <a:t>orca.byu.edu</a:t>
            </a:r>
            <a:endParaRPr lang="en-US" dirty="0">
              <a:solidFill>
                <a:srgbClr val="C00000"/>
              </a:solidFill>
            </a:endParaRPr>
          </a:p>
          <a:p>
            <a:pPr marL="342900" indent="-342900">
              <a:buFont typeface="Arial" panose="020B0604020202020204" pitchFamily="34" charset="0"/>
              <a:buChar char="•"/>
            </a:pPr>
            <a:endParaRPr lang="en-US" dirty="0">
              <a:solidFill>
                <a:srgbClr val="C00000"/>
              </a:solidFill>
            </a:endParaRPr>
          </a:p>
          <a:p>
            <a:pPr marL="0" indent="0">
              <a:buNone/>
            </a:pPr>
            <a:endParaRPr lang="en-US" dirty="0"/>
          </a:p>
        </p:txBody>
      </p:sp>
      <p:sp>
        <p:nvSpPr>
          <p:cNvPr id="3" name="Title 2"/>
          <p:cNvSpPr>
            <a:spLocks noGrp="1"/>
          </p:cNvSpPr>
          <p:nvPr>
            <p:ph type="title"/>
          </p:nvPr>
        </p:nvSpPr>
        <p:spPr/>
        <p:txBody>
          <a:bodyPr/>
          <a:lstStyle/>
          <a:p>
            <a:r>
              <a:rPr lang="en-US" dirty="0"/>
              <a:t>ORCA Proposal Sheet Changes</a:t>
            </a:r>
          </a:p>
        </p:txBody>
      </p:sp>
      <p:pic>
        <p:nvPicPr>
          <p:cNvPr id="5" name="Picture 4"/>
          <p:cNvPicPr>
            <a:picLocks noChangeAspect="1"/>
          </p:cNvPicPr>
          <p:nvPr/>
        </p:nvPicPr>
        <p:blipFill>
          <a:blip r:embed="rId4"/>
          <a:stretch>
            <a:fillRect/>
          </a:stretch>
        </p:blipFill>
        <p:spPr>
          <a:xfrm>
            <a:off x="304800" y="2286000"/>
            <a:ext cx="2724460" cy="3628674"/>
          </a:xfrm>
          <a:prstGeom prst="rect">
            <a:avLst/>
          </a:prstGeom>
        </p:spPr>
      </p:pic>
    </p:spTree>
    <p:extLst>
      <p:ext uri="{BB962C8B-B14F-4D97-AF65-F5344CB8AC3E}">
        <p14:creationId xmlns:p14="http://schemas.microsoft.com/office/powerpoint/2010/main" val="30646034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2362200"/>
            <a:ext cx="7408333" cy="3810000"/>
          </a:xfrm>
        </p:spPr>
        <p:txBody>
          <a:bodyPr>
            <a:normAutofit fontScale="85000" lnSpcReduction="20000"/>
          </a:bodyPr>
          <a:lstStyle/>
          <a:p>
            <a:pPr marL="0" indent="0">
              <a:buNone/>
            </a:pPr>
            <a:r>
              <a:rPr lang="en-US" b="1" dirty="0"/>
              <a:t>Facilities &amp; Administration (F &amp; A) / Overhead </a:t>
            </a:r>
            <a:endParaRPr lang="en-US" dirty="0"/>
          </a:p>
          <a:p>
            <a:pPr>
              <a:buFont typeface="Wingdings" panose="05000000000000000000" pitchFamily="2" charset="2"/>
              <a:buChar char="§"/>
            </a:pPr>
            <a:r>
              <a:rPr lang="en-US" dirty="0"/>
              <a:t>Operations and Maintenance, phones, copying,  ILL, etc.</a:t>
            </a:r>
          </a:p>
          <a:p>
            <a:pPr>
              <a:buFont typeface="Wingdings" panose="05000000000000000000" pitchFamily="2" charset="2"/>
              <a:buChar char="§"/>
            </a:pPr>
            <a:r>
              <a:rPr lang="en-US" dirty="0"/>
              <a:t>Building and Equipment Depreciation</a:t>
            </a:r>
          </a:p>
          <a:p>
            <a:pPr>
              <a:buFont typeface="Wingdings" panose="05000000000000000000" pitchFamily="2" charset="2"/>
              <a:buChar char="§"/>
            </a:pPr>
            <a:r>
              <a:rPr lang="en-US" dirty="0"/>
              <a:t>General Administration (HR, payroll)</a:t>
            </a:r>
          </a:p>
          <a:p>
            <a:pPr>
              <a:buFont typeface="Wingdings" panose="05000000000000000000" pitchFamily="2" charset="2"/>
              <a:buChar char="§"/>
            </a:pPr>
            <a:r>
              <a:rPr lang="en-US" dirty="0"/>
              <a:t>Department Administration</a:t>
            </a:r>
          </a:p>
          <a:p>
            <a:pPr>
              <a:buFont typeface="Wingdings" panose="05000000000000000000" pitchFamily="2" charset="2"/>
              <a:buChar char="§"/>
            </a:pPr>
            <a:r>
              <a:rPr lang="en-US" dirty="0"/>
              <a:t>Sponsored Projects Administration</a:t>
            </a:r>
          </a:p>
          <a:p>
            <a:pPr>
              <a:buFont typeface="Wingdings" panose="05000000000000000000" pitchFamily="2" charset="2"/>
              <a:buChar char="§"/>
            </a:pPr>
            <a:r>
              <a:rPr lang="en-US" dirty="0"/>
              <a:t>Library</a:t>
            </a:r>
          </a:p>
          <a:p>
            <a:pPr>
              <a:buFont typeface="Wingdings" panose="05000000000000000000" pitchFamily="2" charset="2"/>
              <a:buChar char="§"/>
            </a:pPr>
            <a:r>
              <a:rPr lang="en-US" dirty="0"/>
              <a:t>Student Services</a:t>
            </a:r>
          </a:p>
          <a:p>
            <a:pPr>
              <a:buFont typeface="Wingdings" panose="05000000000000000000" pitchFamily="2" charset="2"/>
              <a:buChar char="§"/>
            </a:pPr>
            <a:endParaRPr lang="en-US" dirty="0"/>
          </a:p>
          <a:p>
            <a:pPr marL="0" indent="0">
              <a:buNone/>
            </a:pPr>
            <a:r>
              <a:rPr lang="en-US" b="1" dirty="0"/>
              <a:t>MATCHING/COST SHARING</a:t>
            </a:r>
          </a:p>
          <a:p>
            <a:pPr lvl="0">
              <a:spcBef>
                <a:spcPts val="600"/>
              </a:spcBef>
              <a:buClr>
                <a:schemeClr val="accent2"/>
              </a:buClr>
              <a:buSzPct val="85000"/>
              <a:buFont typeface="Wingdings" panose="05000000000000000000" pitchFamily="2" charset="2"/>
              <a:buChar char="§"/>
              <a:defRPr/>
            </a:pPr>
            <a:r>
              <a:rPr lang="en-US" dirty="0"/>
              <a:t>Only include if required by sponsor </a:t>
            </a:r>
          </a:p>
          <a:p>
            <a:pPr lvl="0">
              <a:spcBef>
                <a:spcPts val="600"/>
              </a:spcBef>
              <a:buClr>
                <a:schemeClr val="accent2"/>
              </a:buClr>
              <a:buSzPct val="85000"/>
              <a:buFont typeface="Wingdings" panose="05000000000000000000" pitchFamily="2" charset="2"/>
              <a:buChar char="§"/>
              <a:defRPr/>
            </a:pPr>
            <a:r>
              <a:rPr lang="en-US" dirty="0"/>
              <a:t>If it is proposed, we are obligated to track and report it</a:t>
            </a:r>
            <a:endParaRPr lang="en-US" dirty="0">
              <a:solidFill>
                <a:schemeClr val="tx1"/>
              </a:solidFill>
            </a:endParaRPr>
          </a:p>
          <a:p>
            <a:endParaRPr lang="en-US" dirty="0"/>
          </a:p>
        </p:txBody>
      </p:sp>
      <p:sp>
        <p:nvSpPr>
          <p:cNvPr id="3" name="Title 2"/>
          <p:cNvSpPr>
            <a:spLocks noGrp="1"/>
          </p:cNvSpPr>
          <p:nvPr>
            <p:ph type="title"/>
          </p:nvPr>
        </p:nvSpPr>
        <p:spPr/>
        <p:txBody>
          <a:bodyPr>
            <a:normAutofit/>
          </a:bodyPr>
          <a:lstStyle/>
          <a:p>
            <a:r>
              <a:rPr lang="en-US" dirty="0"/>
              <a:t>F&amp;A/Indirect Costs &amp; Matching</a:t>
            </a:r>
          </a:p>
        </p:txBody>
      </p:sp>
    </p:spTree>
    <p:extLst>
      <p:ext uri="{BB962C8B-B14F-4D97-AF65-F5344CB8AC3E}">
        <p14:creationId xmlns:p14="http://schemas.microsoft.com/office/powerpoint/2010/main" val="144521168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2514600"/>
            <a:ext cx="8610600" cy="4267200"/>
          </a:xfrm>
        </p:spPr>
        <p:txBody>
          <a:bodyPr>
            <a:noAutofit/>
          </a:bodyPr>
          <a:lstStyle/>
          <a:p>
            <a:pPr marL="0" indent="0">
              <a:buNone/>
            </a:pPr>
            <a:r>
              <a:rPr lang="en-US" sz="2800" b="1" dirty="0">
                <a:solidFill>
                  <a:schemeClr val="accent2">
                    <a:lumMod val="75000"/>
                  </a:schemeClr>
                </a:solidFill>
              </a:rPr>
              <a:t>PURPOSE</a:t>
            </a:r>
            <a:r>
              <a:rPr lang="en-US" sz="2800" dirty="0">
                <a:solidFill>
                  <a:schemeClr val="accent2">
                    <a:lumMod val="75000"/>
                  </a:schemeClr>
                </a:solidFill>
              </a:rPr>
              <a:t>: Enhance grants.gov functionality and streamline participant collaboration and delegation, from form access to submission</a:t>
            </a:r>
          </a:p>
          <a:p>
            <a:pPr marL="0" indent="0">
              <a:buNone/>
            </a:pPr>
            <a:endParaRPr lang="en-US" sz="2800" b="1" dirty="0">
              <a:solidFill>
                <a:schemeClr val="accent2">
                  <a:lumMod val="75000"/>
                </a:schemeClr>
              </a:solidFill>
            </a:endParaRPr>
          </a:p>
          <a:p>
            <a:pPr marL="0" indent="0">
              <a:buNone/>
            </a:pPr>
            <a:r>
              <a:rPr lang="en-US" sz="2800" b="1" dirty="0">
                <a:solidFill>
                  <a:schemeClr val="accent2">
                    <a:lumMod val="75000"/>
                  </a:schemeClr>
                </a:solidFill>
              </a:rPr>
              <a:t>TIMELINE</a:t>
            </a:r>
          </a:p>
          <a:p>
            <a:pPr>
              <a:buFont typeface="Wingdings" panose="05000000000000000000" pitchFamily="2" charset="2"/>
              <a:buChar char="§"/>
            </a:pPr>
            <a:r>
              <a:rPr lang="en-US" dirty="0">
                <a:solidFill>
                  <a:schemeClr val="accent2">
                    <a:lumMod val="75000"/>
                  </a:schemeClr>
                </a:solidFill>
              </a:rPr>
              <a:t>Current system retires	Dec. 31, 2017	</a:t>
            </a:r>
          </a:p>
          <a:p>
            <a:pPr>
              <a:buFont typeface="Wingdings" panose="05000000000000000000" pitchFamily="2" charset="2"/>
              <a:buChar char="§"/>
            </a:pPr>
            <a:r>
              <a:rPr lang="en-US" dirty="0">
                <a:solidFill>
                  <a:schemeClr val="accent2">
                    <a:lumMod val="75000"/>
                  </a:schemeClr>
                </a:solidFill>
              </a:rPr>
              <a:t>Required starting		Jan. 1, 2018	</a:t>
            </a:r>
          </a:p>
          <a:p>
            <a:pPr>
              <a:buFont typeface="Wingdings" panose="05000000000000000000" pitchFamily="2" charset="2"/>
              <a:buChar char="§"/>
            </a:pPr>
            <a:r>
              <a:rPr lang="en-US" dirty="0" err="1">
                <a:solidFill>
                  <a:schemeClr val="accent2">
                    <a:lumMod val="75000"/>
                  </a:schemeClr>
                </a:solidFill>
              </a:rPr>
              <a:t>iMedRIS</a:t>
            </a:r>
            <a:r>
              <a:rPr lang="en-US" dirty="0">
                <a:solidFill>
                  <a:schemeClr val="accent2">
                    <a:lumMod val="75000"/>
                  </a:schemeClr>
                </a:solidFill>
              </a:rPr>
              <a:t> IBC		Dec. 20, 2017, IRB &amp; IACUC Feb, 2018</a:t>
            </a:r>
          </a:p>
          <a:p>
            <a:pPr>
              <a:buFont typeface="Wingdings" panose="05000000000000000000" pitchFamily="2" charset="2"/>
              <a:buChar char="§"/>
            </a:pPr>
            <a:r>
              <a:rPr lang="en-US" dirty="0">
                <a:solidFill>
                  <a:schemeClr val="accent2">
                    <a:lumMod val="75000"/>
                  </a:schemeClr>
                </a:solidFill>
              </a:rPr>
              <a:t>KUALI at BYU </a:t>
            </a:r>
            <a:r>
              <a:rPr lang="en-US" dirty="0">
                <a:solidFill>
                  <a:srgbClr val="C00000"/>
                </a:solidFill>
              </a:rPr>
              <a:t>**</a:t>
            </a:r>
            <a:r>
              <a:rPr lang="en-US" dirty="0">
                <a:solidFill>
                  <a:schemeClr val="accent2">
                    <a:lumMod val="75000"/>
                  </a:schemeClr>
                </a:solidFill>
              </a:rPr>
              <a:t>	 	Jan. 2019</a:t>
            </a:r>
          </a:p>
        </p:txBody>
      </p:sp>
      <p:sp>
        <p:nvSpPr>
          <p:cNvPr id="3" name="Title 2"/>
          <p:cNvSpPr>
            <a:spLocks noGrp="1"/>
          </p:cNvSpPr>
          <p:nvPr>
            <p:ph type="title"/>
          </p:nvPr>
        </p:nvSpPr>
        <p:spPr/>
        <p:txBody>
          <a:bodyPr/>
          <a:lstStyle/>
          <a:p>
            <a:r>
              <a:rPr lang="en-US" dirty="0"/>
              <a:t>Grants.gov: WORKSPACE</a:t>
            </a:r>
          </a:p>
        </p:txBody>
      </p:sp>
      <p:pic>
        <p:nvPicPr>
          <p:cNvPr id="4" name="Picture 3">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0561" y="3810000"/>
            <a:ext cx="2056239" cy="1447800"/>
          </a:xfrm>
          <a:prstGeom prst="rect">
            <a:avLst/>
          </a:prstGeom>
        </p:spPr>
      </p:pic>
    </p:spTree>
    <p:extLst>
      <p:ext uri="{BB962C8B-B14F-4D97-AF65-F5344CB8AC3E}">
        <p14:creationId xmlns:p14="http://schemas.microsoft.com/office/powerpoint/2010/main" val="3272437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927" y="2779908"/>
            <a:ext cx="7886700" cy="1325563"/>
          </a:xfrm>
        </p:spPr>
        <p:txBody>
          <a:bodyPr>
            <a:normAutofit/>
          </a:bodyPr>
          <a:lstStyle/>
          <a:p>
            <a:r>
              <a:rPr lang="en-US" sz="3200" dirty="0"/>
              <a:t>Expanding on the Proposal Elements</a:t>
            </a:r>
          </a:p>
        </p:txBody>
      </p:sp>
    </p:spTree>
    <p:extLst>
      <p:ext uri="{BB962C8B-B14F-4D97-AF65-F5344CB8AC3E}">
        <p14:creationId xmlns:p14="http://schemas.microsoft.com/office/powerpoint/2010/main" val="18043074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0248" y="2217303"/>
            <a:ext cx="8229600" cy="3962400"/>
          </a:xfrm>
        </p:spPr>
        <p:txBody>
          <a:bodyPr>
            <a:normAutofit fontScale="92500" lnSpcReduction="10000"/>
          </a:bodyPr>
          <a:lstStyle/>
          <a:p>
            <a:pPr marL="0" indent="0">
              <a:buNone/>
            </a:pPr>
            <a:r>
              <a:rPr lang="en-US" sz="2800" b="1" dirty="0">
                <a:solidFill>
                  <a:schemeClr val="accent2">
                    <a:lumMod val="75000"/>
                  </a:schemeClr>
                </a:solidFill>
              </a:rPr>
              <a:t>ACTIONS</a:t>
            </a:r>
            <a:endParaRPr lang="en-US" sz="2800" dirty="0">
              <a:solidFill>
                <a:schemeClr val="accent2">
                  <a:lumMod val="75000"/>
                </a:schemeClr>
              </a:solidFill>
            </a:endParaRPr>
          </a:p>
          <a:p>
            <a:pPr marL="0" indent="0">
              <a:buNone/>
            </a:pPr>
            <a:r>
              <a:rPr lang="en-US" sz="2800" dirty="0">
                <a:solidFill>
                  <a:schemeClr val="accent2">
                    <a:lumMod val="75000"/>
                  </a:schemeClr>
                </a:solidFill>
              </a:rPr>
              <a:t>Faculty request access from their ORCA Research Administrator </a:t>
            </a:r>
            <a:r>
              <a:rPr lang="en-US" sz="2800" b="1" dirty="0">
                <a:solidFill>
                  <a:srgbClr val="C00000"/>
                </a:solidFill>
              </a:rPr>
              <a:t>AFTER</a:t>
            </a:r>
            <a:r>
              <a:rPr lang="en-US" sz="2800" dirty="0">
                <a:solidFill>
                  <a:srgbClr val="C00000"/>
                </a:solidFill>
              </a:rPr>
              <a:t> they have created an institutional  login, </a:t>
            </a:r>
            <a:r>
              <a:rPr lang="en-US" sz="2800" b="1" i="1" dirty="0">
                <a:solidFill>
                  <a:srgbClr val="C00000"/>
                </a:solidFill>
              </a:rPr>
              <a:t>connected to BYU</a:t>
            </a:r>
          </a:p>
          <a:p>
            <a:pPr>
              <a:buFont typeface="Wingdings" panose="05000000000000000000" pitchFamily="2" charset="2"/>
              <a:buChar char="§"/>
            </a:pPr>
            <a:r>
              <a:rPr lang="en-US" sz="2800" dirty="0">
                <a:solidFill>
                  <a:schemeClr val="accent2">
                    <a:lumMod val="75000"/>
                  </a:schemeClr>
                </a:solidFill>
              </a:rPr>
              <a:t>Access requests accommodated now</a:t>
            </a:r>
            <a:endParaRPr lang="en-US" sz="2600" dirty="0">
              <a:solidFill>
                <a:schemeClr val="accent2">
                  <a:lumMod val="75000"/>
                </a:schemeClr>
              </a:solidFill>
            </a:endParaRPr>
          </a:p>
          <a:p>
            <a:pPr>
              <a:buFont typeface="Wingdings" panose="05000000000000000000" pitchFamily="2" charset="2"/>
              <a:buChar char="§"/>
            </a:pPr>
            <a:r>
              <a:rPr lang="en-US" sz="2800" dirty="0">
                <a:solidFill>
                  <a:schemeClr val="accent2">
                    <a:lumMod val="75000"/>
                  </a:schemeClr>
                </a:solidFill>
              </a:rPr>
              <a:t>Last-minute requests risk missing deadlines</a:t>
            </a:r>
          </a:p>
          <a:p>
            <a:pPr>
              <a:buFont typeface="Wingdings" panose="05000000000000000000" pitchFamily="2" charset="2"/>
              <a:buChar char="§"/>
            </a:pPr>
            <a:r>
              <a:rPr lang="en-US" sz="2800" dirty="0">
                <a:solidFill>
                  <a:schemeClr val="accent2">
                    <a:lumMod val="75000"/>
                  </a:schemeClr>
                </a:solidFill>
              </a:rPr>
              <a:t>ORCA completes final review and submits Grant Proposals through WORKSPACE</a:t>
            </a:r>
          </a:p>
          <a:p>
            <a:pPr>
              <a:buFont typeface="Wingdings" panose="05000000000000000000" pitchFamily="2" charset="2"/>
              <a:buChar char="§"/>
            </a:pPr>
            <a:r>
              <a:rPr lang="en-US" sz="2800" dirty="0">
                <a:solidFill>
                  <a:schemeClr val="accent2">
                    <a:lumMod val="75000"/>
                  </a:schemeClr>
                </a:solidFill>
              </a:rPr>
              <a:t>PI submits 5-7 working days </a:t>
            </a:r>
            <a:r>
              <a:rPr lang="en-US" sz="2800" b="1" u="sng" dirty="0">
                <a:solidFill>
                  <a:schemeClr val="accent2">
                    <a:lumMod val="75000"/>
                  </a:schemeClr>
                </a:solidFill>
              </a:rPr>
              <a:t>prior </a:t>
            </a:r>
            <a:r>
              <a:rPr lang="en-US" sz="2800" dirty="0">
                <a:solidFill>
                  <a:schemeClr val="accent2">
                    <a:lumMod val="75000"/>
                  </a:schemeClr>
                </a:solidFill>
              </a:rPr>
              <a:t>to grant deadline</a:t>
            </a:r>
          </a:p>
          <a:p>
            <a:pPr marL="301943" lvl="1" indent="0">
              <a:buNone/>
            </a:pPr>
            <a:endParaRPr lang="en-US" sz="2600" dirty="0">
              <a:solidFill>
                <a:schemeClr val="accent2">
                  <a:lumMod val="75000"/>
                </a:schemeClr>
              </a:solidFill>
            </a:endParaRPr>
          </a:p>
        </p:txBody>
      </p:sp>
      <p:sp>
        <p:nvSpPr>
          <p:cNvPr id="3" name="Title 2"/>
          <p:cNvSpPr>
            <a:spLocks noGrp="1"/>
          </p:cNvSpPr>
          <p:nvPr>
            <p:ph type="title"/>
          </p:nvPr>
        </p:nvSpPr>
        <p:spPr/>
        <p:txBody>
          <a:bodyPr>
            <a:normAutofit fontScale="90000"/>
          </a:bodyPr>
          <a:lstStyle/>
          <a:p>
            <a:r>
              <a:rPr lang="en-US" dirty="0"/>
              <a:t>ORCA’s Role in </a:t>
            </a:r>
            <a:br>
              <a:rPr lang="en-US" dirty="0"/>
            </a:br>
            <a:r>
              <a:rPr lang="en-US" dirty="0"/>
              <a:t>Grants.gov: WORKSPACE</a:t>
            </a:r>
          </a:p>
        </p:txBody>
      </p:sp>
      <p:pic>
        <p:nvPicPr>
          <p:cNvPr id="4" name="Picture 3"/>
          <p:cNvPicPr>
            <a:picLocks noChangeAspect="1"/>
          </p:cNvPicPr>
          <p:nvPr/>
        </p:nvPicPr>
        <p:blipFill>
          <a:blip r:embed="rId2"/>
          <a:stretch>
            <a:fillRect/>
          </a:stretch>
        </p:blipFill>
        <p:spPr>
          <a:xfrm>
            <a:off x="7543800" y="457200"/>
            <a:ext cx="1066800" cy="1641231"/>
          </a:xfrm>
          <a:prstGeom prst="rect">
            <a:avLst/>
          </a:prstGeom>
        </p:spPr>
      </p:pic>
      <p:pic>
        <p:nvPicPr>
          <p:cNvPr id="5" name="Picture 4"/>
          <p:cNvPicPr>
            <a:picLocks noChangeAspect="1"/>
          </p:cNvPicPr>
          <p:nvPr/>
        </p:nvPicPr>
        <p:blipFill>
          <a:blip r:embed="rId3"/>
          <a:stretch>
            <a:fillRect/>
          </a:stretch>
        </p:blipFill>
        <p:spPr>
          <a:xfrm>
            <a:off x="7924800" y="3911501"/>
            <a:ext cx="990600" cy="1168598"/>
          </a:xfrm>
          <a:prstGeom prst="rect">
            <a:avLst/>
          </a:prstGeom>
        </p:spPr>
      </p:pic>
    </p:spTree>
    <p:extLst>
      <p:ext uri="{BB962C8B-B14F-4D97-AF65-F5344CB8AC3E}">
        <p14:creationId xmlns:p14="http://schemas.microsoft.com/office/powerpoint/2010/main" val="307627470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2324712"/>
            <a:ext cx="8763000" cy="4533288"/>
          </a:xfrm>
        </p:spPr>
        <p:txBody>
          <a:bodyPr>
            <a:noAutofit/>
          </a:bodyPr>
          <a:lstStyle/>
          <a:p>
            <a:pPr>
              <a:buFont typeface="Wingdings" panose="05000000000000000000" pitchFamily="2" charset="2"/>
              <a:buChar char="§"/>
            </a:pPr>
            <a:r>
              <a:rPr lang="en-US" sz="2100" dirty="0"/>
              <a:t>Multiple users work concurrently on application forms</a:t>
            </a:r>
          </a:p>
          <a:p>
            <a:pPr>
              <a:buFont typeface="Wingdings" panose="05000000000000000000" pitchFamily="2" charset="2"/>
              <a:buChar char="§"/>
            </a:pPr>
            <a:r>
              <a:rPr lang="en-US" sz="2100" dirty="0"/>
              <a:t>Reuse previously submitted</a:t>
            </a:r>
            <a:r>
              <a:rPr lang="en-US" sz="2100" dirty="0">
                <a:solidFill>
                  <a:schemeClr val="tx1">
                    <a:lumMod val="50000"/>
                    <a:lumOff val="50000"/>
                  </a:schemeClr>
                </a:solidFill>
              </a:rPr>
              <a:t> </a:t>
            </a:r>
            <a:r>
              <a:rPr lang="en-US" sz="2100" dirty="0"/>
              <a:t>Workspace forms for future opportunities</a:t>
            </a:r>
          </a:p>
          <a:p>
            <a:pPr>
              <a:buFont typeface="Wingdings" panose="05000000000000000000" pitchFamily="2" charset="2"/>
              <a:buChar char="§"/>
            </a:pPr>
            <a:r>
              <a:rPr lang="en-US" sz="2100" dirty="0"/>
              <a:t>Immediate validation, errors corrected before submission, minimizes rejection rate</a:t>
            </a:r>
          </a:p>
          <a:p>
            <a:pPr>
              <a:buFont typeface="Wingdings" panose="05000000000000000000" pitchFamily="2" charset="2"/>
              <a:buChar char="§"/>
            </a:pPr>
            <a:r>
              <a:rPr lang="en-US" sz="2100" dirty="0"/>
              <a:t>Seamless integration between online web forms and offline PDF forms</a:t>
            </a:r>
          </a:p>
          <a:p>
            <a:pPr>
              <a:buFont typeface="Wingdings" panose="05000000000000000000" pitchFamily="2" charset="2"/>
              <a:buChar char="§"/>
            </a:pPr>
            <a:r>
              <a:rPr lang="en-US" sz="2100" dirty="0"/>
              <a:t>Collaborate with Users External to Your Organization</a:t>
            </a:r>
          </a:p>
          <a:p>
            <a:pPr lvl="0">
              <a:buFont typeface="Wingdings" panose="05000000000000000000" pitchFamily="2" charset="2"/>
              <a:buChar char="§"/>
            </a:pPr>
            <a:r>
              <a:rPr lang="en-US" sz="2100" dirty="0">
                <a:solidFill>
                  <a:schemeClr val="bg2">
                    <a:lumMod val="25000"/>
                  </a:schemeClr>
                </a:solidFill>
              </a:rPr>
              <a:t>Changes to Opportunity Package are reflected </a:t>
            </a:r>
          </a:p>
          <a:p>
            <a:pPr marL="284163" lvl="0" indent="0">
              <a:buNone/>
            </a:pPr>
            <a:r>
              <a:rPr lang="en-US" sz="2100" dirty="0">
                <a:solidFill>
                  <a:schemeClr val="bg2">
                    <a:lumMod val="25000"/>
                  </a:schemeClr>
                </a:solidFill>
              </a:rPr>
              <a:t>in Workspace </a:t>
            </a:r>
          </a:p>
        </p:txBody>
      </p:sp>
      <p:sp>
        <p:nvSpPr>
          <p:cNvPr id="2" name="Title 1"/>
          <p:cNvSpPr>
            <a:spLocks noGrp="1"/>
          </p:cNvSpPr>
          <p:nvPr>
            <p:ph type="title"/>
          </p:nvPr>
        </p:nvSpPr>
        <p:spPr>
          <a:xfrm>
            <a:off x="152400" y="990600"/>
            <a:ext cx="8655424" cy="723900"/>
          </a:xfrm>
        </p:spPr>
        <p:txBody>
          <a:bodyPr>
            <a:normAutofit fontScale="90000"/>
          </a:bodyPr>
          <a:lstStyle/>
          <a:p>
            <a:r>
              <a:rPr lang="en-US" dirty="0">
                <a:solidFill>
                  <a:schemeClr val="tx2">
                    <a:lumMod val="75000"/>
                  </a:schemeClr>
                </a:solidFill>
              </a:rPr>
              <a:t>Benefits of Workspace</a:t>
            </a:r>
          </a:p>
        </p:txBody>
      </p:sp>
      <p:pic>
        <p:nvPicPr>
          <p:cNvPr id="2051" name="Picture 3" descr="C:\Users\cshifflett\Documents\2017\Jan-Feb 2017\Icons\workspace ic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6626" y="4114800"/>
            <a:ext cx="2893251" cy="2893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96722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438400"/>
            <a:ext cx="8610599" cy="4114800"/>
          </a:xfrm>
        </p:spPr>
        <p:txBody>
          <a:bodyPr>
            <a:normAutofit lnSpcReduction="10000"/>
          </a:bodyPr>
          <a:lstStyle/>
          <a:p>
            <a:pPr>
              <a:buFont typeface="Wingdings" panose="05000000000000000000" pitchFamily="2" charset="2"/>
              <a:buChar char="§"/>
            </a:pPr>
            <a:r>
              <a:rPr lang="en-US" dirty="0"/>
              <a:t>ORCA needs the signed summary sheets, budget justification, budget in sponsor’s format, project summary, and completed proposal 3 – 5 days before the submission due date </a:t>
            </a:r>
            <a:r>
              <a:rPr lang="en-US" i="1" dirty="0">
                <a:solidFill>
                  <a:srgbClr val="C00000"/>
                </a:solidFill>
              </a:rPr>
              <a:t>(WORKSPACE proposals needed 5 – 7  business days)</a:t>
            </a:r>
          </a:p>
          <a:p>
            <a:pPr lvl="1">
              <a:buFont typeface="Wingdings" panose="05000000000000000000" pitchFamily="2" charset="2"/>
              <a:buChar char="§"/>
            </a:pPr>
            <a:r>
              <a:rPr lang="en-US" sz="2400" dirty="0"/>
              <a:t>Research Administrator reviews, suggests changes, secures signature from AAVP</a:t>
            </a:r>
          </a:p>
          <a:p>
            <a:pPr lvl="1">
              <a:buFont typeface="Wingdings" panose="05000000000000000000" pitchFamily="2" charset="2"/>
              <a:buChar char="§"/>
            </a:pPr>
            <a:r>
              <a:rPr lang="en-US" sz="2400" dirty="0"/>
              <a:t>ORCA or PI submits (depending on sponsor)</a:t>
            </a:r>
          </a:p>
          <a:p>
            <a:pPr lvl="2">
              <a:buFont typeface="Wingdings" panose="05000000000000000000" pitchFamily="2" charset="2"/>
              <a:buChar char="§"/>
            </a:pPr>
            <a:r>
              <a:rPr lang="en-US" dirty="0"/>
              <a:t>If PI submits, ORCA/University approval still required prior to submission</a:t>
            </a:r>
          </a:p>
          <a:p>
            <a:pPr marL="301943" lvl="1" indent="0">
              <a:buNone/>
            </a:pPr>
            <a:endParaRPr lang="en-US" dirty="0"/>
          </a:p>
          <a:p>
            <a:pPr marL="301943" lvl="1" indent="0" algn="ctr">
              <a:buNone/>
            </a:pPr>
            <a:r>
              <a:rPr lang="en-US" sz="3200" dirty="0">
                <a:solidFill>
                  <a:schemeClr val="accent3">
                    <a:lumMod val="50000"/>
                  </a:schemeClr>
                </a:solidFill>
              </a:rPr>
              <a:t>Contact ORCA early and often!</a:t>
            </a:r>
          </a:p>
          <a:p>
            <a:endParaRPr lang="en-US" dirty="0"/>
          </a:p>
        </p:txBody>
      </p:sp>
      <p:sp>
        <p:nvSpPr>
          <p:cNvPr id="3" name="Title 2"/>
          <p:cNvSpPr>
            <a:spLocks noGrp="1"/>
          </p:cNvSpPr>
          <p:nvPr>
            <p:ph type="title"/>
          </p:nvPr>
        </p:nvSpPr>
        <p:spPr/>
        <p:txBody>
          <a:bodyPr/>
          <a:lstStyle/>
          <a:p>
            <a:r>
              <a:rPr lang="en-US" dirty="0"/>
              <a:t>Submission Deadlines</a:t>
            </a:r>
          </a:p>
        </p:txBody>
      </p:sp>
    </p:spTree>
    <p:extLst>
      <p:ext uri="{BB962C8B-B14F-4D97-AF65-F5344CB8AC3E}">
        <p14:creationId xmlns:p14="http://schemas.microsoft.com/office/powerpoint/2010/main" val="387630139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143000" y="1828800"/>
            <a:ext cx="6629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6E7FC">
                    <a:lumMod val="25000"/>
                  </a:srgbClr>
                </a:solidFill>
                <a:effectLst/>
                <a:uLnTx/>
                <a:uFillTx/>
                <a:latin typeface="Candara"/>
                <a:ea typeface="+mn-ea"/>
                <a:cs typeface="+mn-cs"/>
              </a:rPr>
              <a:t>Write Proposal</a:t>
            </a:r>
          </a:p>
        </p:txBody>
      </p:sp>
      <p:sp>
        <p:nvSpPr>
          <p:cNvPr id="4" name="Down Arrow 3"/>
          <p:cNvSpPr/>
          <p:nvPr/>
        </p:nvSpPr>
        <p:spPr>
          <a:xfrm>
            <a:off x="4267200" y="2514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5" name="Rounded Rectangle 4"/>
          <p:cNvSpPr/>
          <p:nvPr/>
        </p:nvSpPr>
        <p:spPr>
          <a:xfrm>
            <a:off x="1145275" y="3200400"/>
            <a:ext cx="6705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6E7FC">
                    <a:lumMod val="25000"/>
                  </a:srgbClr>
                </a:solidFill>
                <a:effectLst/>
                <a:uLnTx/>
                <a:uFillTx/>
                <a:latin typeface="Candara"/>
                <a:ea typeface="+mn-ea"/>
                <a:cs typeface="+mn-cs"/>
              </a:rPr>
              <a:t>Obtain University Approval (via ORCA)</a:t>
            </a:r>
          </a:p>
        </p:txBody>
      </p:sp>
      <p:sp>
        <p:nvSpPr>
          <p:cNvPr id="6" name="Down Arrow 5"/>
          <p:cNvSpPr/>
          <p:nvPr/>
        </p:nvSpPr>
        <p:spPr>
          <a:xfrm>
            <a:off x="4267200" y="38100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7" name="Rounded Rectangle 6"/>
          <p:cNvSpPr/>
          <p:nvPr/>
        </p:nvSpPr>
        <p:spPr>
          <a:xfrm>
            <a:off x="1143000" y="4343400"/>
            <a:ext cx="6705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6E7FC">
                    <a:lumMod val="25000"/>
                  </a:srgbClr>
                </a:solidFill>
                <a:effectLst/>
                <a:uLnTx/>
                <a:uFillTx/>
                <a:latin typeface="Candara"/>
                <a:ea typeface="+mn-ea"/>
                <a:cs typeface="+mn-cs"/>
              </a:rPr>
              <a:t>Submit Proposal</a:t>
            </a:r>
          </a:p>
        </p:txBody>
      </p:sp>
      <p:sp>
        <p:nvSpPr>
          <p:cNvPr id="8" name="Down Arrow 7"/>
          <p:cNvSpPr/>
          <p:nvPr/>
        </p:nvSpPr>
        <p:spPr>
          <a:xfrm>
            <a:off x="2895600" y="5181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10" name="Down Arrow 9"/>
          <p:cNvSpPr/>
          <p:nvPr/>
        </p:nvSpPr>
        <p:spPr>
          <a:xfrm>
            <a:off x="5638800" y="5181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11" name="Rectangle 10"/>
          <p:cNvSpPr/>
          <p:nvPr/>
        </p:nvSpPr>
        <p:spPr>
          <a:xfrm>
            <a:off x="5352675" y="5871312"/>
            <a:ext cx="1029449" cy="369332"/>
          </a:xfrm>
          <a:prstGeom prst="rect">
            <a:avLst/>
          </a:prstGeom>
        </p:spPr>
        <p:txBody>
          <a:bodyPr wrap="none">
            <a:spAutoFit/>
          </a:bodyPr>
          <a:lstStyle/>
          <a:p>
            <a:pPr marL="274320" marR="0" lvl="0" indent="-274320" algn="l" defTabSz="914400" rtl="0" eaLnBrk="1" fontAlgn="auto" latinLnBrk="0" hangingPunct="1">
              <a:lnSpc>
                <a:spcPct val="100000"/>
              </a:lnSpc>
              <a:spcBef>
                <a:spcPts val="600"/>
              </a:spcBef>
              <a:spcAft>
                <a:spcPts val="0"/>
              </a:spcAft>
              <a:buClrTx/>
              <a:buSzPct val="85000"/>
              <a:buFontTx/>
              <a:buNone/>
              <a:tabLst/>
              <a:defRPr/>
            </a:pPr>
            <a:r>
              <a:rPr kumimoji="0" lang="en-US" sz="1800" b="0" i="0" u="none" strike="noStrike" kern="1200" cap="none" spc="0" normalizeH="0" baseline="0" noProof="0" dirty="0">
                <a:ln>
                  <a:noFill/>
                </a:ln>
                <a:solidFill>
                  <a:prstClr val="black"/>
                </a:solidFill>
                <a:effectLst/>
                <a:uLnTx/>
                <a:uFillTx/>
                <a:latin typeface="Candara"/>
                <a:ea typeface="+mn-ea"/>
                <a:cs typeface="+mn-cs"/>
              </a:rPr>
              <a:t>Declined</a:t>
            </a:r>
          </a:p>
        </p:txBody>
      </p:sp>
      <p:sp>
        <p:nvSpPr>
          <p:cNvPr id="12" name="Rectangle 11"/>
          <p:cNvSpPr/>
          <p:nvPr/>
        </p:nvSpPr>
        <p:spPr>
          <a:xfrm>
            <a:off x="2549363" y="5867400"/>
            <a:ext cx="128112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ndara"/>
                <a:ea typeface="+mn-ea"/>
                <a:cs typeface="+mn-cs"/>
              </a:rPr>
              <a:t>APPROVED</a:t>
            </a:r>
          </a:p>
        </p:txBody>
      </p:sp>
      <p:sp>
        <p:nvSpPr>
          <p:cNvPr id="13" name="Rectangle 12"/>
          <p:cNvSpPr/>
          <p:nvPr/>
        </p:nvSpPr>
        <p:spPr>
          <a:xfrm>
            <a:off x="1143000" y="646741"/>
            <a:ext cx="6705599"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C6E7FC">
                    <a:lumMod val="25000"/>
                  </a:srgbClr>
                </a:solidFill>
                <a:effectLst/>
                <a:uLnTx/>
                <a:uFillTx/>
                <a:latin typeface="Candara"/>
                <a:ea typeface="+mn-ea"/>
                <a:cs typeface="+mn-cs"/>
              </a:rPr>
              <a:t>Your Formula for Success</a:t>
            </a:r>
          </a:p>
        </p:txBody>
      </p:sp>
    </p:spTree>
    <p:extLst>
      <p:ext uri="{BB962C8B-B14F-4D97-AF65-F5344CB8AC3E}">
        <p14:creationId xmlns:p14="http://schemas.microsoft.com/office/powerpoint/2010/main" val="48523546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 with questions!</a:t>
            </a:r>
          </a:p>
        </p:txBody>
      </p:sp>
      <p:sp>
        <p:nvSpPr>
          <p:cNvPr id="3" name="Content Placeholder 2"/>
          <p:cNvSpPr>
            <a:spLocks noGrp="1"/>
          </p:cNvSpPr>
          <p:nvPr>
            <p:ph sz="quarter" idx="13"/>
          </p:nvPr>
        </p:nvSpPr>
        <p:spPr>
          <a:xfrm>
            <a:off x="228600" y="2133600"/>
            <a:ext cx="8686800" cy="4419600"/>
          </a:xfrm>
        </p:spPr>
        <p:txBody>
          <a:bodyPr>
            <a:normAutofit fontScale="92500" lnSpcReduction="10000"/>
          </a:bodyPr>
          <a:lstStyle/>
          <a:p>
            <a:pPr marL="0" indent="0">
              <a:buNone/>
            </a:pPr>
            <a:r>
              <a:rPr lang="en-US" sz="2800" b="1" cap="small" dirty="0"/>
              <a:t>Team ORCA </a:t>
            </a:r>
            <a:r>
              <a:rPr lang="en-US" cap="small" dirty="0">
                <a:hlinkClick r:id="rId2"/>
              </a:rPr>
              <a:t>http://orca.byu.edu</a:t>
            </a:r>
            <a:r>
              <a:rPr lang="en-US" cap="small" dirty="0"/>
              <a:t> </a:t>
            </a:r>
          </a:p>
          <a:p>
            <a:pPr>
              <a:buFont typeface="Wingdings" panose="05000000000000000000" pitchFamily="2" charset="2"/>
              <a:buChar char="§"/>
            </a:pPr>
            <a:r>
              <a:rPr lang="en-US" b="1" cap="small" dirty="0"/>
              <a:t>Gene Larson</a:t>
            </a:r>
          </a:p>
          <a:p>
            <a:pPr lvl="1">
              <a:buFont typeface="Wingdings" panose="05000000000000000000" pitchFamily="2" charset="2"/>
              <a:buChar char="§"/>
            </a:pPr>
            <a:r>
              <a:rPr lang="en-US" cap="small" dirty="0"/>
              <a:t>Marriott School of Bus, Law School, School of Fine Arts &amp; </a:t>
            </a:r>
            <a:r>
              <a:rPr lang="en-US" cap="small" dirty="0" err="1"/>
              <a:t>Comm</a:t>
            </a:r>
            <a:r>
              <a:rPr lang="en-US" cap="small" dirty="0"/>
              <a:t>, Religious Ed, Maxwell </a:t>
            </a:r>
            <a:r>
              <a:rPr lang="en-US" cap="small" dirty="0" err="1"/>
              <a:t>Inst</a:t>
            </a:r>
            <a:r>
              <a:rPr lang="en-US" cap="small" dirty="0"/>
              <a:t>, &amp; Nursing</a:t>
            </a:r>
          </a:p>
          <a:p>
            <a:pPr>
              <a:buFont typeface="Wingdings" panose="05000000000000000000" pitchFamily="2" charset="2"/>
              <a:buChar char="§"/>
            </a:pPr>
            <a:r>
              <a:rPr lang="en-US" b="1" cap="small" dirty="0"/>
              <a:t>Debbie Silversmith</a:t>
            </a:r>
          </a:p>
          <a:p>
            <a:pPr lvl="1">
              <a:buFont typeface="Wingdings" panose="05000000000000000000" pitchFamily="2" charset="2"/>
              <a:buChar char="§"/>
            </a:pPr>
            <a:r>
              <a:rPr lang="en-US" cap="small" dirty="0"/>
              <a:t>Fulton School of </a:t>
            </a:r>
            <a:r>
              <a:rPr lang="en-US" cap="small" dirty="0" err="1"/>
              <a:t>Eng</a:t>
            </a:r>
            <a:r>
              <a:rPr lang="en-US" cap="small" dirty="0"/>
              <a:t>/Tech</a:t>
            </a:r>
          </a:p>
          <a:p>
            <a:pPr>
              <a:buFont typeface="Wingdings" panose="05000000000000000000" pitchFamily="2" charset="2"/>
              <a:buChar char="§"/>
            </a:pPr>
            <a:r>
              <a:rPr lang="en-US" b="1" cap="small" dirty="0"/>
              <a:t>Susie Quartey</a:t>
            </a:r>
          </a:p>
          <a:p>
            <a:pPr lvl="1">
              <a:buFont typeface="Wingdings" panose="05000000000000000000" pitchFamily="2" charset="2"/>
              <a:buChar char="§"/>
            </a:pPr>
            <a:r>
              <a:rPr lang="en-US" cap="small" dirty="0"/>
              <a:t>McKay School of Ed, Humanities, </a:t>
            </a:r>
            <a:r>
              <a:rPr lang="en-US" cap="small" dirty="0" err="1"/>
              <a:t>Phys</a:t>
            </a:r>
            <a:r>
              <a:rPr lang="en-US" cap="small" dirty="0"/>
              <a:t> &amp; Math</a:t>
            </a:r>
          </a:p>
          <a:p>
            <a:pPr>
              <a:buFont typeface="Wingdings" panose="05000000000000000000" pitchFamily="2" charset="2"/>
              <a:buChar char="§"/>
            </a:pPr>
            <a:r>
              <a:rPr lang="en-US" b="1" cap="small" dirty="0"/>
              <a:t>Jason Jay</a:t>
            </a:r>
          </a:p>
          <a:p>
            <a:pPr lvl="1">
              <a:buFont typeface="Wingdings" panose="05000000000000000000" pitchFamily="2" charset="2"/>
              <a:buChar char="§"/>
            </a:pPr>
            <a:r>
              <a:rPr lang="en-US" cap="small" dirty="0"/>
              <a:t>FHSS, Life Sciences</a:t>
            </a:r>
          </a:p>
          <a:p>
            <a:pPr>
              <a:buFont typeface="Wingdings" panose="05000000000000000000" pitchFamily="2" charset="2"/>
              <a:buChar char="§"/>
            </a:pPr>
            <a:r>
              <a:rPr lang="en-US" b="1" cap="small" dirty="0"/>
              <a:t>Sandee Aina</a:t>
            </a:r>
            <a:endParaRPr lang="en-US" cap="small" dirty="0"/>
          </a:p>
          <a:p>
            <a:pPr lvl="1">
              <a:buFont typeface="Wingdings" panose="05000000000000000000" pitchFamily="2" charset="2"/>
              <a:buChar char="§"/>
            </a:pPr>
            <a:r>
              <a:rPr lang="en-US" cap="small" dirty="0"/>
              <a:t>All things IRB</a:t>
            </a:r>
          </a:p>
          <a:p>
            <a:pPr marL="0" indent="0">
              <a:buNone/>
            </a:pPr>
            <a:endParaRPr lang="en-US" dirty="0"/>
          </a:p>
        </p:txBody>
      </p:sp>
      <p:pic>
        <p:nvPicPr>
          <p:cNvPr id="6" name="Picture 5"/>
          <p:cNvPicPr>
            <a:picLocks noChangeAspect="1"/>
          </p:cNvPicPr>
          <p:nvPr/>
        </p:nvPicPr>
        <p:blipFill>
          <a:blip r:embed="rId3"/>
          <a:stretch>
            <a:fillRect/>
          </a:stretch>
        </p:blipFill>
        <p:spPr>
          <a:xfrm>
            <a:off x="6400800" y="4267200"/>
            <a:ext cx="2286000" cy="1714500"/>
          </a:xfrm>
          <a:prstGeom prst="rect">
            <a:avLst/>
          </a:prstGeom>
          <a:noFill/>
          <a:ln w="22225">
            <a:solidFill>
              <a:schemeClr val="tx1"/>
            </a:solidFill>
          </a:ln>
        </p:spPr>
      </p:pic>
      <p:sp>
        <p:nvSpPr>
          <p:cNvPr id="7" name="Rectangle 6"/>
          <p:cNvSpPr/>
          <p:nvPr/>
        </p:nvSpPr>
        <p:spPr>
          <a:xfrm>
            <a:off x="6286500" y="5981700"/>
            <a:ext cx="2514600" cy="18466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ndara"/>
                <a:ea typeface="+mn-ea"/>
                <a:cs typeface="+mn-cs"/>
              </a:rPr>
              <a:t>https://commons.wikimedia.org/wiki/File:Orcas_at_Loro_Parque_08.JPG</a:t>
            </a:r>
          </a:p>
        </p:txBody>
      </p:sp>
    </p:spTree>
    <p:extLst>
      <p:ext uri="{BB962C8B-B14F-4D97-AF65-F5344CB8AC3E}">
        <p14:creationId xmlns:p14="http://schemas.microsoft.com/office/powerpoint/2010/main" val="23925753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55" y="225466"/>
            <a:ext cx="7886700" cy="837488"/>
          </a:xfrm>
        </p:spPr>
        <p:txBody>
          <a:bodyPr vert="horz" wrap="square" lIns="91440" tIns="45720" rIns="91440" bIns="45720" numCol="1" anchorCtr="0" compatLnSpc="1">
            <a:prstTxWarp prst="textNoShape">
              <a:avLst/>
            </a:prstTxWarp>
          </a:bodyPr>
          <a:lstStyle/>
          <a:p>
            <a:pPr eaLnBrk="1" hangingPunct="1">
              <a:defRPr/>
            </a:pPr>
            <a:r>
              <a:rPr lang="en-US" altLang="en-US" dirty="0"/>
              <a:t>Wrap Up</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85</a:t>
            </a:fld>
            <a:endParaRPr lang="en-US" altLang="en-US">
              <a:solidFill>
                <a:srgbClr val="B5A788"/>
              </a:solidFill>
            </a:endParaRPr>
          </a:p>
        </p:txBody>
      </p:sp>
      <p:grpSp>
        <p:nvGrpSpPr>
          <p:cNvPr id="39" name="Group 38"/>
          <p:cNvGrpSpPr/>
          <p:nvPr/>
        </p:nvGrpSpPr>
        <p:grpSpPr>
          <a:xfrm>
            <a:off x="447607" y="1368159"/>
            <a:ext cx="8216903" cy="4142427"/>
            <a:chOff x="273871" y="1688199"/>
            <a:chExt cx="8216903" cy="4142427"/>
          </a:xfrm>
        </p:grpSpPr>
        <p:grpSp>
          <p:nvGrpSpPr>
            <p:cNvPr id="40" name="Group 2"/>
            <p:cNvGrpSpPr>
              <a:grpSpLocks/>
            </p:cNvGrpSpPr>
            <p:nvPr/>
          </p:nvGrpSpPr>
          <p:grpSpPr bwMode="auto">
            <a:xfrm>
              <a:off x="990600" y="1688199"/>
              <a:ext cx="7500174" cy="4142427"/>
              <a:chOff x="685800" y="1381929"/>
              <a:chExt cx="7500174" cy="4143506"/>
            </a:xfrm>
          </p:grpSpPr>
          <p:sp>
            <p:nvSpPr>
              <p:cNvPr id="43" name="TextBox 4"/>
              <p:cNvSpPr txBox="1">
                <a:spLocks noChangeArrowheads="1"/>
              </p:cNvSpPr>
              <p:nvPr/>
            </p:nvSpPr>
            <p:spPr bwMode="auto">
              <a:xfrm>
                <a:off x="2110755" y="1515611"/>
                <a:ext cx="1431886"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38554"/>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45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60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3"/>
                <a:ext cx="750267" cy="724593"/>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54165"/>
                <a:ext cx="1689" cy="232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24738"/>
                <a:ext cx="1" cy="2921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3" cy="338642"/>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5"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725" y="4341343"/>
                <a:ext cx="433500" cy="1149350"/>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38554"/>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24633"/>
                <a:ext cx="1000125" cy="676451"/>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8492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4"/>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38554"/>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119174" y="3983820"/>
                <a:ext cx="1066800" cy="922577"/>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a:spAutoFit/>
              </a:bodyPr>
              <a:lstStyle/>
              <a:p>
                <a:pPr algn="ctr">
                  <a:defRPr/>
                </a:pPr>
                <a:r>
                  <a:rPr lang="en-US"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845" y="1380645"/>
                <a:ext cx="1676835" cy="2352675"/>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5307"/>
                <a:ext cx="681038"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73871" y="4020344"/>
              <a:ext cx="1144588"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atin typeface="Calibri" panose="020F0502020204030204" pitchFamily="34" charset="0"/>
                <a:cs typeface="Calibri" panose="020F0502020204030204" pitchFamily="34" charset="0"/>
              </a:endParaRPr>
            </a:p>
          </p:txBody>
        </p:sp>
      </p:grpSp>
      <p:sp>
        <p:nvSpPr>
          <p:cNvPr id="3" name="TextBox 2"/>
          <p:cNvSpPr txBox="1"/>
          <p:nvPr/>
        </p:nvSpPr>
        <p:spPr>
          <a:xfrm>
            <a:off x="1019901" y="5870648"/>
            <a:ext cx="7045107" cy="646331"/>
          </a:xfrm>
          <a:prstGeom prst="rect">
            <a:avLst/>
          </a:prstGeom>
          <a:noFill/>
        </p:spPr>
        <p:txBody>
          <a:bodyPr wrap="square" rtlCol="0">
            <a:spAutoFit/>
          </a:bodyPr>
          <a:lstStyle/>
          <a:p>
            <a:r>
              <a:rPr lang="en-US" b="1" i="1" dirty="0"/>
              <a:t>Research Development has tools and resources to help with most of the steps in this process</a:t>
            </a:r>
          </a:p>
        </p:txBody>
      </p:sp>
    </p:spTree>
    <p:extLst>
      <p:ext uri="{BB962C8B-B14F-4D97-AF65-F5344CB8AC3E}">
        <p14:creationId xmlns:p14="http://schemas.microsoft.com/office/powerpoint/2010/main" val="351542203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4" y="0"/>
            <a:ext cx="8229600" cy="1143000"/>
          </a:xfrm>
        </p:spPr>
        <p:txBody>
          <a:bodyPr/>
          <a:lstStyle/>
          <a:p>
            <a:r>
              <a:rPr lang="en-US" dirty="0"/>
              <a:t>Final Thoughts on Proposal Writing</a:t>
            </a:r>
          </a:p>
        </p:txBody>
      </p:sp>
      <p:sp>
        <p:nvSpPr>
          <p:cNvPr id="4" name="Slide Number Placeholder 3"/>
          <p:cNvSpPr>
            <a:spLocks noGrp="1"/>
          </p:cNvSpPr>
          <p:nvPr>
            <p:ph type="sldNum" sz="quarter" idx="12"/>
          </p:nvPr>
        </p:nvSpPr>
        <p:spPr/>
        <p:txBody>
          <a:bodyPr/>
          <a:lstStyle/>
          <a:p>
            <a:fld id="{0609A8C3-0B35-46AA-97D6-5814D689151B}" type="slidenum">
              <a:rPr lang="en-US" smtClean="0"/>
              <a:t>86</a:t>
            </a:fld>
            <a:endParaRPr lang="en-US"/>
          </a:p>
        </p:txBody>
      </p:sp>
      <p:sp>
        <p:nvSpPr>
          <p:cNvPr id="3" name="TextBox 2"/>
          <p:cNvSpPr txBox="1"/>
          <p:nvPr/>
        </p:nvSpPr>
        <p:spPr>
          <a:xfrm>
            <a:off x="304800" y="1219200"/>
            <a:ext cx="7772400" cy="5262979"/>
          </a:xfrm>
          <a:prstGeom prst="rect">
            <a:avLst/>
          </a:prstGeom>
          <a:noFill/>
        </p:spPr>
        <p:txBody>
          <a:bodyPr wrap="square" rtlCol="0">
            <a:spAutoFit/>
          </a:bodyPr>
          <a:lstStyle/>
          <a:p>
            <a:pPr marL="285750" indent="-285750">
              <a:buFont typeface="Arial" panose="020B0604020202020204" pitchFamily="34" charset="0"/>
              <a:buChar char="•"/>
            </a:pPr>
            <a:r>
              <a:rPr lang="en-US" sz="2400" dirty="0"/>
              <a:t>Winning proposals have been polished repeatedly through writing and re-writing</a:t>
            </a:r>
          </a:p>
          <a:p>
            <a:pPr lvl="1"/>
            <a:endParaRPr lang="en-US" sz="2400" dirty="0"/>
          </a:p>
          <a:p>
            <a:pPr lvl="1"/>
            <a:r>
              <a:rPr lang="en-US" sz="2400" i="1" dirty="0"/>
              <a:t>“Competitive ideas evolve and converge over time; they do not appear fully and perfectly formed by a narrative Genie (</a:t>
            </a:r>
            <a:r>
              <a:rPr lang="en-US" sz="2400" i="1" dirty="0" err="1"/>
              <a:t>Cronan</a:t>
            </a:r>
            <a:r>
              <a:rPr lang="en-US" sz="2400" i="1" dirty="0"/>
              <a:t> and Deckard, </a:t>
            </a:r>
            <a:r>
              <a:rPr lang="en-US" sz="2400" i="1" u="sng" dirty="0"/>
              <a:t>New Faculty Guide to Competing for Research Funding</a:t>
            </a:r>
            <a:r>
              <a:rPr lang="en-US" sz="2400" i="1" dirty="0"/>
              <a:t>)” </a:t>
            </a:r>
          </a:p>
          <a:p>
            <a:pPr lvl="1"/>
            <a:r>
              <a:rPr lang="en-US" sz="2400" dirty="0"/>
              <a:t> </a:t>
            </a:r>
          </a:p>
          <a:p>
            <a:pPr marL="285750" indent="-285750">
              <a:buFont typeface="Arial" panose="020B0604020202020204" pitchFamily="34" charset="0"/>
              <a:buChar char="•"/>
            </a:pPr>
            <a:r>
              <a:rPr lang="en-US" sz="2400" dirty="0"/>
              <a:t>Fight “Pride of Authorship”</a:t>
            </a:r>
          </a:p>
          <a:p>
            <a:pPr marL="285750" indent="-285750">
              <a:buFont typeface="Arial" panose="020B0604020202020204" pitchFamily="34" charset="0"/>
              <a:buChar char="•"/>
            </a:pPr>
            <a:r>
              <a:rPr lang="en-US" sz="2400" dirty="0"/>
              <a:t>Sell but don’t over promote your ideas</a:t>
            </a:r>
          </a:p>
          <a:p>
            <a:pPr marL="285750" indent="-285750">
              <a:buFont typeface="Arial" panose="020B0604020202020204" pitchFamily="34" charset="0"/>
              <a:buChar char="•"/>
            </a:pPr>
            <a:r>
              <a:rPr lang="en-US" sz="2400" dirty="0"/>
              <a:t>Get reviewers and proofreaders (with no stake in project?)</a:t>
            </a:r>
          </a:p>
          <a:p>
            <a:pPr marL="285750" indent="-285750">
              <a:buFont typeface="Arial" panose="020B0604020202020204" pitchFamily="34" charset="0"/>
              <a:buChar char="•"/>
            </a:pPr>
            <a:r>
              <a:rPr lang="en-US" sz="2400" dirty="0"/>
              <a:t>Allow time</a:t>
            </a:r>
          </a:p>
          <a:p>
            <a:pPr marL="285750" indent="-28575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159188765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159" y="-112397"/>
            <a:ext cx="7886700" cy="1325563"/>
          </a:xfrm>
        </p:spPr>
        <p:txBody>
          <a:bodyPr/>
          <a:lstStyle/>
          <a:p>
            <a:r>
              <a:rPr lang="en-US" dirty="0"/>
              <a:t>Upcoming Events</a:t>
            </a:r>
          </a:p>
        </p:txBody>
      </p:sp>
      <p:sp>
        <p:nvSpPr>
          <p:cNvPr id="3" name="Rectangle 2"/>
          <p:cNvSpPr/>
          <p:nvPr/>
        </p:nvSpPr>
        <p:spPr>
          <a:xfrm>
            <a:off x="206663" y="1539267"/>
            <a:ext cx="7821763" cy="4524315"/>
          </a:xfrm>
          <a:prstGeom prst="rect">
            <a:avLst/>
          </a:prstGeom>
        </p:spPr>
        <p:txBody>
          <a:bodyPr wrap="square">
            <a:spAutoFit/>
          </a:bodyPr>
          <a:lstStyle/>
          <a:p>
            <a:pPr marL="742950" lvl="1" indent="-285750">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January 25</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NSF CAREER Awards Seminar; 12:00-1:00 p.m. 270 MB</a:t>
            </a:r>
          </a:p>
          <a:p>
            <a:pPr marL="742950" lvl="1" indent="-285750">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February 6</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Carter Cornwall/NIH Funding Seminar; 12:00-1:00 p.m.; one-on-ones afterwards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February 13</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Lisa Troyer/Department of Defense Minerva Institute Funding Seminar; 12:00-1:00 p.m.; one-on-ones afterwards</a:t>
            </a:r>
          </a:p>
          <a:p>
            <a:pPr marL="742950" lvl="1" indent="-285750">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Late February/Early March,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Steve </a:t>
            </a:r>
            <a:r>
              <a:rPr lang="en-US" dirty="0" err="1">
                <a:solidFill>
                  <a:srgbClr val="212121"/>
                </a:solidFill>
                <a:latin typeface="Calibri" panose="020F0502020204030204" pitchFamily="34" charset="0"/>
                <a:ea typeface="Calibri" panose="020F0502020204030204" pitchFamily="34" charset="0"/>
                <a:cs typeface="Times New Roman" panose="02020603050405020304" pitchFamily="18" charset="0"/>
              </a:rPr>
              <a:t>Taulbee</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/Army Research Labs; 12:00-1:00 p.m.; one-on-ones afterwards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March 8</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13</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st</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15</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and 22</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nd</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Graduate Student Proposal Development Series; 12-1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March 29</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Sophia Yang/Fulbright Scholar and Fulbright Student Presentations from CIS staff</a:t>
            </a:r>
            <a:endPar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April 5</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Department of Education Funding Seminar 12:00-1:00 p.m.  </a:t>
            </a:r>
            <a:endPar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May 14</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-17</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 Spring Bootcamp; 9-2 in 270 MB</a:t>
            </a: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June 5</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6</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and 7</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Graduate Student Grant Writing Bootcamp</a:t>
            </a: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Late August,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Research Networking</a:t>
            </a:r>
          </a:p>
          <a:p>
            <a:pPr marL="742950" marR="0" lvl="1" indent="-285750">
              <a:spcBef>
                <a:spcPts val="0"/>
              </a:spcBef>
              <a:spcAft>
                <a:spcPts val="0"/>
              </a:spcAft>
              <a:buFont typeface="Arial" panose="020B0604020202020204" pitchFamily="34" charset="0"/>
              <a:buChar char="•"/>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5809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780" y="25691"/>
            <a:ext cx="8107736" cy="1286576"/>
          </a:xfrm>
        </p:spPr>
        <p:txBody>
          <a:bodyPr>
            <a:normAutofit/>
          </a:bodyPr>
          <a:lstStyle/>
          <a:p>
            <a:r>
              <a:rPr lang="en-US" sz="3494" dirty="0"/>
              <a:t>Proposal Elements are Created From the Needs Statement</a:t>
            </a:r>
          </a:p>
        </p:txBody>
      </p:sp>
      <p:sp>
        <p:nvSpPr>
          <p:cNvPr id="26" name="Content Placeholder 25"/>
          <p:cNvSpPr>
            <a:spLocks noGrp="1"/>
          </p:cNvSpPr>
          <p:nvPr>
            <p:ph idx="1"/>
          </p:nvPr>
        </p:nvSpPr>
        <p:spPr>
          <a:xfrm>
            <a:off x="3086285" y="1372491"/>
            <a:ext cx="5721957" cy="493059"/>
          </a:xfrm>
        </p:spPr>
        <p:txBody>
          <a:bodyPr>
            <a:noAutofit/>
          </a:bodyPr>
          <a:lstStyle/>
          <a:p>
            <a:r>
              <a:rPr lang="en-US" sz="1941" dirty="0"/>
              <a:t>The Needs Statement thoroughly develops and describes the problem you are addressing including context and justification … develops the </a:t>
            </a:r>
            <a:r>
              <a:rPr lang="en-US" sz="1941" i="1" dirty="0"/>
              <a:t>Situation Slot, S</a:t>
            </a:r>
            <a:r>
              <a:rPr lang="en-US" sz="1941" i="1" baseline="-25000" dirty="0"/>
              <a:t>1</a:t>
            </a:r>
          </a:p>
          <a:p>
            <a:r>
              <a:rPr lang="en-US" sz="1941" dirty="0"/>
              <a:t>Describes </a:t>
            </a:r>
            <a:r>
              <a:rPr lang="en-US" sz="1941" i="1" dirty="0"/>
              <a:t>Methods </a:t>
            </a:r>
            <a:r>
              <a:rPr lang="en-US" sz="1941" dirty="0"/>
              <a:t>at a high level; informs </a:t>
            </a:r>
            <a:r>
              <a:rPr lang="en-US" sz="1941" i="1" dirty="0"/>
              <a:t>Qualifications</a:t>
            </a:r>
            <a:r>
              <a:rPr lang="en-US" sz="1941" dirty="0"/>
              <a:t> and </a:t>
            </a:r>
            <a:r>
              <a:rPr lang="en-US" sz="1941" i="1" dirty="0"/>
              <a:t>Benefits</a:t>
            </a:r>
          </a:p>
          <a:p>
            <a:r>
              <a:rPr lang="en-US" sz="1941" dirty="0"/>
              <a:t>Provides the basis for the </a:t>
            </a:r>
            <a:r>
              <a:rPr lang="en-US" sz="1941" i="1" dirty="0"/>
              <a:t>Budget</a:t>
            </a:r>
            <a:r>
              <a:rPr lang="en-US" sz="1941" dirty="0"/>
              <a:t> you need</a:t>
            </a:r>
          </a:p>
        </p:txBody>
      </p:sp>
      <p:sp>
        <p:nvSpPr>
          <p:cNvPr id="8" name="Slide Number Placeholder 7"/>
          <p:cNvSpPr>
            <a:spLocks noGrp="1"/>
          </p:cNvSpPr>
          <p:nvPr>
            <p:ph type="sldNum" sz="quarter" idx="12"/>
          </p:nvPr>
        </p:nvSpPr>
        <p:spPr/>
        <p:txBody>
          <a:bodyPr/>
          <a:lstStyle/>
          <a:p>
            <a:fld id="{BC8FB650-4324-4877-BB95-5089C932EEA7}" type="slidenum">
              <a:rPr lang="en-US" smtClean="0"/>
              <a:t>9</a:t>
            </a:fld>
            <a:endParaRPr lang="en-US"/>
          </a:p>
        </p:txBody>
      </p:sp>
      <p:grpSp>
        <p:nvGrpSpPr>
          <p:cNvPr id="5" name="Group 4"/>
          <p:cNvGrpSpPr/>
          <p:nvPr/>
        </p:nvGrpSpPr>
        <p:grpSpPr>
          <a:xfrm>
            <a:off x="2881587" y="4146050"/>
            <a:ext cx="5165318" cy="2657104"/>
            <a:chOff x="473135" y="3162299"/>
            <a:chExt cx="6165967" cy="2968625"/>
          </a:xfrm>
        </p:grpSpPr>
        <p:grpSp>
          <p:nvGrpSpPr>
            <p:cNvPr id="4" name="Group 3"/>
            <p:cNvGrpSpPr/>
            <p:nvPr/>
          </p:nvGrpSpPr>
          <p:grpSpPr>
            <a:xfrm>
              <a:off x="473135" y="3162299"/>
              <a:ext cx="6165967" cy="2968625"/>
              <a:chOff x="462708" y="2582321"/>
              <a:chExt cx="7614340"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1165"/>
              </a:p>
            </p:txBody>
          </p:sp>
          <p:grpSp>
            <p:nvGrpSpPr>
              <p:cNvPr id="3" name="Group 2"/>
              <p:cNvGrpSpPr/>
              <p:nvPr/>
            </p:nvGrpSpPr>
            <p:grpSpPr>
              <a:xfrm>
                <a:off x="462708" y="2582321"/>
                <a:ext cx="7614340" cy="3361373"/>
                <a:chOff x="462708" y="2582321"/>
                <a:chExt cx="7614340"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1165"/>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1165"/>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1165"/>
                </a:p>
              </p:txBody>
            </p:sp>
            <p:sp>
              <p:nvSpPr>
                <p:cNvPr id="34" name="object 9"/>
                <p:cNvSpPr txBox="1"/>
                <p:nvPr/>
              </p:nvSpPr>
              <p:spPr>
                <a:xfrm>
                  <a:off x="2994026" y="4296624"/>
                  <a:ext cx="1567813" cy="239431"/>
                </a:xfrm>
                <a:prstGeom prst="rect">
                  <a:avLst/>
                </a:prstGeom>
              </p:spPr>
              <p:txBody>
                <a:bodyPr vert="horz" wrap="square" lIns="0" tIns="0" rIns="0" bIns="0" rtlCol="0">
                  <a:spAutoFit/>
                </a:bodyPr>
                <a:lstStyle/>
                <a:p>
                  <a:pPr marL="12327"/>
                  <a:r>
                    <a:rPr sz="1165" dirty="0">
                      <a:solidFill>
                        <a:sysClr val="windowText" lastClr="000000"/>
                      </a:solidFill>
                      <a:latin typeface="Verdana"/>
                      <a:cs typeface="Verdana"/>
                    </a:rPr>
                    <a:t>Q</a:t>
                  </a:r>
                  <a:r>
                    <a:rPr sz="1165" spc="-15" dirty="0">
                      <a:solidFill>
                        <a:sysClr val="windowText" lastClr="000000"/>
                      </a:solidFill>
                      <a:latin typeface="Verdana"/>
                      <a:cs typeface="Verdana"/>
                    </a:rPr>
                    <a:t>uali</a:t>
                  </a:r>
                  <a:r>
                    <a:rPr sz="1165" spc="-10" dirty="0">
                      <a:solidFill>
                        <a:sysClr val="windowText" lastClr="000000"/>
                      </a:solidFill>
                      <a:latin typeface="Verdana"/>
                      <a:cs typeface="Verdana"/>
                    </a:rPr>
                    <a:t>ficati</a:t>
                  </a:r>
                  <a:r>
                    <a:rPr sz="1165" spc="-15" dirty="0">
                      <a:solidFill>
                        <a:sysClr val="windowText" lastClr="000000"/>
                      </a:solidFill>
                      <a:latin typeface="Verdana"/>
                      <a:cs typeface="Verdana"/>
                    </a:rPr>
                    <a:t>ons</a:t>
                  </a:r>
                  <a:endParaRPr sz="1165"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1165"/>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38" name="object 13"/>
                <p:cNvSpPr txBox="1"/>
                <p:nvPr/>
              </p:nvSpPr>
              <p:spPr>
                <a:xfrm>
                  <a:off x="3286125" y="3204426"/>
                  <a:ext cx="989330" cy="239431"/>
                </a:xfrm>
                <a:prstGeom prst="rect">
                  <a:avLst/>
                </a:prstGeom>
              </p:spPr>
              <p:txBody>
                <a:bodyPr vert="horz" wrap="square" lIns="0" tIns="0" rIns="0" bIns="0" rtlCol="0">
                  <a:spAutoFit/>
                </a:bodyPr>
                <a:lstStyle/>
                <a:p>
                  <a:pPr marL="12327"/>
                  <a:r>
                    <a:rPr sz="1165" spc="-15" dirty="0">
                      <a:latin typeface="Verdana"/>
                      <a:cs typeface="Verdana"/>
                    </a:rPr>
                    <a:t>Methods</a:t>
                  </a:r>
                  <a:endParaRPr sz="1165"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1165"/>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1165"/>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1165"/>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45" name="object 20"/>
                <p:cNvSpPr txBox="1"/>
                <p:nvPr/>
              </p:nvSpPr>
              <p:spPr>
                <a:xfrm>
                  <a:off x="4518024" y="5426927"/>
                  <a:ext cx="838200"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Budget</a:t>
                  </a:r>
                  <a:endParaRPr sz="1165"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1165"/>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9" name="object 24"/>
                <p:cNvSpPr txBox="1"/>
                <p:nvPr/>
              </p:nvSpPr>
              <p:spPr>
                <a:xfrm>
                  <a:off x="7236466" y="4106205"/>
                  <a:ext cx="840582" cy="873461"/>
                </a:xfrm>
                <a:prstGeom prst="rect">
                  <a:avLst/>
                </a:prstGeom>
              </p:spPr>
              <p:txBody>
                <a:bodyPr vert="horz" wrap="square" lIns="0" tIns="0" rIns="0" bIns="0" rtlCol="0">
                  <a:spAutoFit/>
                </a:bodyPr>
                <a:lstStyle/>
                <a:p>
                  <a:pPr marL="12327">
                    <a:lnSpc>
                      <a:spcPts val="5144"/>
                    </a:lnSpc>
                  </a:pPr>
                  <a:r>
                    <a:rPr sz="3494" b="1" spc="-39" dirty="0">
                      <a:solidFill>
                        <a:srgbClr val="9A1A0F"/>
                      </a:solidFill>
                      <a:latin typeface="Verdana"/>
                      <a:cs typeface="Verdana"/>
                    </a:rPr>
                    <a:t>B</a:t>
                  </a:r>
                  <a:endParaRPr sz="3494" dirty="0">
                    <a:latin typeface="Verdana"/>
                    <a:cs typeface="Verdana"/>
                  </a:endParaRPr>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165"/>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1165"/>
                </a:p>
              </p:txBody>
            </p:sp>
            <p:sp>
              <p:nvSpPr>
                <p:cNvPr id="54" name="object 29"/>
                <p:cNvSpPr txBox="1"/>
                <p:nvPr/>
              </p:nvSpPr>
              <p:spPr>
                <a:xfrm>
                  <a:off x="5381624" y="3064724"/>
                  <a:ext cx="1431291" cy="488453"/>
                </a:xfrm>
                <a:prstGeom prst="rect">
                  <a:avLst/>
                </a:prstGeom>
              </p:spPr>
              <p:txBody>
                <a:bodyPr vert="horz" wrap="square" lIns="0" tIns="0" rIns="0" bIns="0" rtlCol="0">
                  <a:spAutoFit/>
                </a:bodyPr>
                <a:lstStyle/>
                <a:p>
                  <a:pPr marL="12327" marR="4931" indent="184911">
                    <a:lnSpc>
                      <a:spcPct val="101899"/>
                    </a:lnSpc>
                  </a:pPr>
                  <a:r>
                    <a:rPr sz="1165" spc="-15" dirty="0">
                      <a:solidFill>
                        <a:sysClr val="windowText" lastClr="000000"/>
                      </a:solidFill>
                      <a:latin typeface="Verdana"/>
                      <a:cs typeface="Verdana"/>
                    </a:rPr>
                    <a:t>Achie</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d Obj</a:t>
                  </a:r>
                  <a:r>
                    <a:rPr sz="1165" spc="-15" dirty="0">
                      <a:solidFill>
                        <a:sysClr val="windowText" lastClr="000000"/>
                      </a:solidFill>
                      <a:latin typeface="Verdana"/>
                      <a:cs typeface="Verdana"/>
                    </a:rPr>
                    <a:t>e</a:t>
                  </a:r>
                  <a:r>
                    <a:rPr sz="1165" dirty="0">
                      <a:solidFill>
                        <a:sysClr val="windowText" lastClr="000000"/>
                      </a:solidFill>
                      <a:latin typeface="Verdana"/>
                      <a:cs typeface="Verdana"/>
                    </a:rPr>
                    <a:t>ct</a:t>
                  </a:r>
                  <a:r>
                    <a:rPr sz="1165" spc="-5" dirty="0">
                      <a:solidFill>
                        <a:sysClr val="windowText" lastClr="000000"/>
                      </a:solidFill>
                      <a:latin typeface="Verdana"/>
                      <a:cs typeface="Verdana"/>
                    </a:rPr>
                    <a:t>i</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1165"/>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58" name="object 33"/>
                <p:cNvSpPr txBox="1"/>
                <p:nvPr/>
              </p:nvSpPr>
              <p:spPr>
                <a:xfrm>
                  <a:off x="5622927" y="4283926"/>
                  <a:ext cx="951865"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Benefits</a:t>
                  </a:r>
                  <a:endParaRPr sz="1165"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1165"/>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1165"/>
                </a:p>
              </p:txBody>
            </p:sp>
            <p:sp>
              <p:nvSpPr>
                <p:cNvPr id="62" name="object 37"/>
                <p:cNvSpPr txBox="1"/>
                <p:nvPr/>
              </p:nvSpPr>
              <p:spPr>
                <a:xfrm>
                  <a:off x="462708" y="3498187"/>
                  <a:ext cx="459105" cy="959094"/>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3" name="object 38"/>
                <p:cNvSpPr txBox="1"/>
                <p:nvPr/>
              </p:nvSpPr>
              <p:spPr>
                <a:xfrm>
                  <a:off x="883216" y="4044241"/>
                  <a:ext cx="242571" cy="319156"/>
                </a:xfrm>
                <a:prstGeom prst="rect">
                  <a:avLst/>
                </a:prstGeom>
              </p:spPr>
              <p:txBody>
                <a:bodyPr vert="horz" wrap="square" lIns="0" tIns="0" rIns="0" bIns="0" rtlCol="0">
                  <a:spAutoFit/>
                </a:bodyPr>
                <a:lstStyle/>
                <a:p>
                  <a:pPr marL="12327"/>
                  <a:r>
                    <a:rPr sz="1553" b="1" spc="-19" dirty="0">
                      <a:solidFill>
                        <a:srgbClr val="9A1A0F"/>
                      </a:solidFill>
                      <a:latin typeface="Verdana"/>
                      <a:cs typeface="Verdana"/>
                    </a:rPr>
                    <a:t>1</a:t>
                  </a:r>
                  <a:endParaRPr sz="1553">
                    <a:latin typeface="Verdana"/>
                    <a:cs typeface="Verdana"/>
                  </a:endParaRPr>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1165"/>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67" name="object 42"/>
                <p:cNvSpPr txBox="1"/>
                <p:nvPr/>
              </p:nvSpPr>
              <p:spPr>
                <a:xfrm>
                  <a:off x="1470025" y="3737827"/>
                  <a:ext cx="1052830" cy="239431"/>
                </a:xfrm>
                <a:prstGeom prst="rect">
                  <a:avLst/>
                </a:prstGeom>
              </p:spPr>
              <p:txBody>
                <a:bodyPr vert="horz" wrap="square" lIns="0" tIns="0" rIns="0" bIns="0" rtlCol="0">
                  <a:spAutoFit/>
                </a:bodyPr>
                <a:lstStyle/>
                <a:p>
                  <a:pPr marL="12327"/>
                  <a:r>
                    <a:rPr sz="1165" spc="-15" dirty="0">
                      <a:latin typeface="Verdana"/>
                      <a:cs typeface="Verdana"/>
                    </a:rPr>
                    <a:t>Si</a:t>
                  </a:r>
                  <a:r>
                    <a:rPr sz="1165" spc="-10" dirty="0">
                      <a:latin typeface="Verdana"/>
                      <a:cs typeface="Verdana"/>
                    </a:rPr>
                    <a:t>tuati</a:t>
                  </a:r>
                  <a:r>
                    <a:rPr sz="1165" spc="-15" dirty="0">
                      <a:latin typeface="Verdana"/>
                      <a:cs typeface="Verdana"/>
                    </a:rPr>
                    <a:t>on</a:t>
                  </a:r>
                  <a:endParaRPr sz="1165" dirty="0">
                    <a:latin typeface="Verdana"/>
                    <a:cs typeface="Verdana"/>
                  </a:endParaRPr>
                </a:p>
              </p:txBody>
            </p:sp>
          </p:grpSp>
        </p:grpSp>
        <p:sp>
          <p:nvSpPr>
            <p:cNvPr id="48" name="object 37"/>
            <p:cNvSpPr txBox="1"/>
            <p:nvPr/>
          </p:nvSpPr>
          <p:spPr>
            <a:xfrm>
              <a:off x="5958410" y="3440836"/>
              <a:ext cx="371776" cy="802341"/>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1" name="object 38"/>
            <p:cNvSpPr txBox="1"/>
            <p:nvPr/>
          </p:nvSpPr>
          <p:spPr>
            <a:xfrm>
              <a:off x="6309120" y="3904449"/>
              <a:ext cx="196429" cy="266994"/>
            </a:xfrm>
            <a:prstGeom prst="rect">
              <a:avLst/>
            </a:prstGeom>
          </p:spPr>
          <p:txBody>
            <a:bodyPr vert="horz" wrap="square" lIns="0" tIns="0" rIns="0" bIns="0" rtlCol="0">
              <a:spAutoFit/>
            </a:bodyPr>
            <a:lstStyle/>
            <a:p>
              <a:pPr marL="12327"/>
              <a:r>
                <a:rPr lang="en-US" sz="1553" b="1" spc="-19" dirty="0">
                  <a:solidFill>
                    <a:srgbClr val="9A1A0F"/>
                  </a:solidFill>
                  <a:latin typeface="Verdana"/>
                  <a:cs typeface="Verdana"/>
                </a:rPr>
                <a:t>2</a:t>
              </a:r>
              <a:endParaRPr sz="1553" dirty="0">
                <a:latin typeface="Verdana"/>
                <a:cs typeface="Verdana"/>
              </a:endParaRPr>
            </a:p>
          </p:txBody>
        </p:sp>
      </p:grpSp>
      <p:graphicFrame>
        <p:nvGraphicFramePr>
          <p:cNvPr id="68" name="object 3"/>
          <p:cNvGraphicFramePr>
            <a:graphicFrameLocks noGrp="1"/>
          </p:cNvGraphicFramePr>
          <p:nvPr/>
        </p:nvGraphicFramePr>
        <p:xfrm>
          <a:off x="258427" y="1971789"/>
          <a:ext cx="2447283" cy="1709821"/>
        </p:xfrm>
        <a:graphic>
          <a:graphicData uri="http://schemas.openxmlformats.org/drawingml/2006/table">
            <a:tbl>
              <a:tblPr firstRow="1" bandRow="1">
                <a:tableStyleId>{2D5ABB26-0587-4C30-8999-92F81FD0307C}</a:tableStyleId>
              </a:tblPr>
              <a:tblGrid>
                <a:gridCol w="2447283">
                  <a:extLst>
                    <a:ext uri="{9D8B030D-6E8A-4147-A177-3AD203B41FA5}">
                      <a16:colId xmlns:a16="http://schemas.microsoft.com/office/drawing/2014/main" val="20000"/>
                    </a:ext>
                  </a:extLst>
                </a:gridCol>
              </a:tblGrid>
              <a:tr h="487680">
                <a:tc>
                  <a:txBody>
                    <a:bodyPr/>
                    <a:lstStyle/>
                    <a:p>
                      <a:pPr marL="86995">
                        <a:lnSpc>
                          <a:spcPct val="100000"/>
                        </a:lnSpc>
                      </a:pPr>
                      <a:r>
                        <a:rPr lang="en-US" sz="1600" b="1" i="1" dirty="0">
                          <a:solidFill>
                            <a:srgbClr val="FFFFFF"/>
                          </a:solidFill>
                          <a:latin typeface="Verdana"/>
                          <a:cs typeface="Verdana"/>
                        </a:rPr>
                        <a:t>Needs Statement </a:t>
                      </a:r>
                      <a:r>
                        <a:rPr sz="1600" b="1" i="1" dirty="0">
                          <a:solidFill>
                            <a:srgbClr val="FFFFFF"/>
                          </a:solidFill>
                          <a:latin typeface="Verdana"/>
                          <a:cs typeface="Verdana"/>
                        </a:rPr>
                        <a:t>Component</a:t>
                      </a:r>
                      <a:r>
                        <a:rPr lang="en-US" sz="1600" b="1" i="1" dirty="0">
                          <a:solidFill>
                            <a:srgbClr val="FFFFFF"/>
                          </a:solidFill>
                          <a:latin typeface="Verdana"/>
                          <a:cs typeface="Verdana"/>
                        </a:rPr>
                        <a:t>s</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83273">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a:solidFill>
                            <a:srgbClr val="151515"/>
                          </a:solidFill>
                          <a:latin typeface="Verdana"/>
                          <a:cs typeface="Verdana"/>
                        </a:rPr>
                        <a:t>Story</a:t>
                      </a:r>
                      <a:r>
                        <a:rPr lang="en-US" sz="1300" b="1" dirty="0">
                          <a:solidFill>
                            <a:srgbClr val="151515"/>
                          </a:solidFill>
                          <a:latin typeface="Verdana"/>
                          <a:cs typeface="Verdana"/>
                        </a:rPr>
                        <a:t> (Problem)</a:t>
                      </a:r>
                      <a:r>
                        <a:rPr sz="1300" b="1" spc="-5"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471488">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s</a:t>
                      </a:r>
                      <a:r>
                        <a:rPr sz="1300" b="1" spc="-5" dirty="0">
                          <a:solidFill>
                            <a:srgbClr val="151515"/>
                          </a:solidFill>
                          <a:latin typeface="Verdana"/>
                          <a:cs typeface="Verdana"/>
                        </a:rPr>
                        <a:t>ol</a:t>
                      </a:r>
                      <a:r>
                        <a:rPr sz="1300" b="1" dirty="0">
                          <a:solidFill>
                            <a:srgbClr val="151515"/>
                          </a:solidFill>
                          <a:latin typeface="Verdana"/>
                          <a:cs typeface="Verdana"/>
                        </a:rPr>
                        <a:t>v</a:t>
                      </a:r>
                      <a:r>
                        <a:rPr sz="1300" b="1" spc="-5" dirty="0">
                          <a:solidFill>
                            <a:srgbClr val="151515"/>
                          </a:solidFill>
                          <a:latin typeface="Verdana"/>
                          <a:cs typeface="Verdana"/>
                        </a:rPr>
                        <a:t>in</a:t>
                      </a:r>
                      <a:r>
                        <a:rPr sz="1300" b="1" dirty="0">
                          <a:solidFill>
                            <a:srgbClr val="151515"/>
                          </a:solidFill>
                          <a:latin typeface="Verdana"/>
                          <a:cs typeface="Verdana"/>
                        </a:rPr>
                        <a:t>g</a:t>
                      </a:r>
                      <a:r>
                        <a:rPr lang="en-US" sz="1300" b="1" dirty="0">
                          <a:solidFill>
                            <a:srgbClr val="151515"/>
                          </a:solidFill>
                          <a:latin typeface="Verdana"/>
                          <a:cs typeface="Verdana"/>
                        </a:rPr>
                        <a:t> (Problem)</a:t>
                      </a:r>
                      <a:r>
                        <a:rPr lang="en-US" sz="1300" b="1" spc="-5" dirty="0">
                          <a:solidFill>
                            <a:srgbClr val="151515"/>
                          </a:solidFill>
                          <a:latin typeface="Verdana"/>
                          <a:cs typeface="Verdana"/>
                        </a:rPr>
                        <a:t>/</a:t>
                      </a:r>
                      <a:r>
                        <a:rPr sz="1300" b="1"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467380">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3008764" y="3789521"/>
            <a:ext cx="5653214" cy="391004"/>
          </a:xfrm>
          <a:prstGeom prst="rect">
            <a:avLst/>
          </a:prstGeom>
          <a:noFill/>
        </p:spPr>
        <p:txBody>
          <a:bodyPr wrap="none" rtlCol="0">
            <a:spAutoFit/>
          </a:bodyPr>
          <a:lstStyle/>
          <a:p>
            <a:r>
              <a:rPr lang="en-US" sz="1941" b="1" i="1" dirty="0"/>
              <a:t>The 6 Generic Proposal “Slots” (tied to baseline logic)</a:t>
            </a:r>
          </a:p>
        </p:txBody>
      </p:sp>
      <p:sp>
        <p:nvSpPr>
          <p:cNvPr id="9" name="Bent Arrow 8"/>
          <p:cNvSpPr/>
          <p:nvPr/>
        </p:nvSpPr>
        <p:spPr>
          <a:xfrm flipV="1">
            <a:off x="894698" y="3825510"/>
            <a:ext cx="1616456" cy="16541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47">
              <a:solidFill>
                <a:schemeClr val="tx1"/>
              </a:solidFill>
            </a:endParaRPr>
          </a:p>
        </p:txBody>
      </p:sp>
    </p:spTree>
    <p:extLst>
      <p:ext uri="{BB962C8B-B14F-4D97-AF65-F5344CB8AC3E}">
        <p14:creationId xmlns:p14="http://schemas.microsoft.com/office/powerpoint/2010/main" val="283768633"/>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3966</TotalTime>
  <Words>6520</Words>
  <Application>Microsoft Office PowerPoint</Application>
  <PresentationFormat>On-screen Show (4:3)</PresentationFormat>
  <Paragraphs>740</Paragraphs>
  <Slides>87</Slides>
  <Notes>36</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87</vt:i4>
      </vt:variant>
    </vt:vector>
  </HeadingPairs>
  <TitlesOfParts>
    <vt:vector size="100" baseType="lpstr">
      <vt:lpstr>Arial</vt:lpstr>
      <vt:lpstr>Calibri</vt:lpstr>
      <vt:lpstr>Calibri Light</vt:lpstr>
      <vt:lpstr>Candara</vt:lpstr>
      <vt:lpstr>Courier New</vt:lpstr>
      <vt:lpstr>Gill Sans MT</vt:lpstr>
      <vt:lpstr>Optima</vt:lpstr>
      <vt:lpstr>Symbol</vt:lpstr>
      <vt:lpstr>Times</vt:lpstr>
      <vt:lpstr>Verdana</vt:lpstr>
      <vt:lpstr>Wingdings</vt:lpstr>
      <vt:lpstr>Office Theme</vt:lpstr>
      <vt:lpstr>Waveform</vt:lpstr>
      <vt:lpstr>Grant Proposal Development Workshop Day 2</vt:lpstr>
      <vt:lpstr>Research Development Support</vt:lpstr>
      <vt:lpstr>Agenda</vt:lpstr>
      <vt:lpstr>Recap Day 1</vt:lpstr>
      <vt:lpstr>Needs Statement Review Groups</vt:lpstr>
      <vt:lpstr>Proposal Themes</vt:lpstr>
      <vt:lpstr>Themes from the RFP Example</vt:lpstr>
      <vt:lpstr>Expanding on the Proposal Elements</vt:lpstr>
      <vt:lpstr>Proposal Elements are Created From the Needs Statement</vt:lpstr>
      <vt:lpstr>Methods and Qualifications</vt:lpstr>
      <vt:lpstr>Methods</vt:lpstr>
      <vt:lpstr>Methods</vt:lpstr>
      <vt:lpstr>Methods Example1</vt:lpstr>
      <vt:lpstr>Exercise: Draft a methods description that addresses “Why” not just “How”</vt:lpstr>
      <vt:lpstr>Methods Lead to Qualifications</vt:lpstr>
      <vt:lpstr>The Qualifications Provides Reasons for “Why Us”</vt:lpstr>
      <vt:lpstr>Exercise: Draft a qualification section that ties to methods</vt:lpstr>
      <vt:lpstr>Budget and Benefits</vt:lpstr>
      <vt:lpstr>Budget</vt:lpstr>
      <vt:lpstr>Dinner Party WBS</vt:lpstr>
      <vt:lpstr>Budget Narrative</vt:lpstr>
      <vt:lpstr>Benefits</vt:lpstr>
      <vt:lpstr>LDS Philanthropies (LDSP)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Things to Note</vt:lpstr>
      <vt:lpstr>Foundations are interested in their giving priorities.    You must position your work in a way that clearly aligns with and advances a foundation's established goals.</vt:lpstr>
      <vt:lpstr>COMMUNICATION</vt:lpstr>
      <vt:lpstr>PowerPoint Presentation</vt:lpstr>
      <vt:lpstr>Editing and Rewriting</vt:lpstr>
      <vt:lpstr>Editing and Rewriting</vt:lpstr>
      <vt:lpstr>Project Summary #1: The Basketball Project at the Meridian Mews Center</vt:lpstr>
      <vt:lpstr>From “The Only Grant Writing Book You’ll Ever Need” by Ellen Karsh and Arlen Sue Fox</vt:lpstr>
      <vt:lpstr>Do: Use a grammar book, thesaurus, and dictionary</vt:lpstr>
      <vt:lpstr>Do: Use the Active Voice</vt:lpstr>
      <vt:lpstr>Do: Provide Old Information Before New Information</vt:lpstr>
      <vt:lpstr>Do: End Your Sentences and Paragraphs With Emphasis</vt:lpstr>
      <vt:lpstr>Do: Be Concise</vt:lpstr>
      <vt:lpstr>Do: Back up your claims</vt:lpstr>
      <vt:lpstr>Project Summary #2: The Basketball Project at the Meridian Mews Center</vt:lpstr>
      <vt:lpstr>Aesthetics and Marketing</vt:lpstr>
      <vt:lpstr>Proposal Aesthetics</vt:lpstr>
      <vt:lpstr>Proposal Aesthetics (cont.)</vt:lpstr>
      <vt:lpstr> Proposal Aesthetics (cont.) </vt:lpstr>
      <vt:lpstr> Figure Examples </vt:lpstr>
      <vt:lpstr>A Proposal Summary With Good Aesthetics</vt:lpstr>
      <vt:lpstr>Marketing is Ongoing</vt:lpstr>
      <vt:lpstr>Proposal Preparation and Submittal Process (ORCA)</vt:lpstr>
      <vt:lpstr>ORCA Proposal Preparation &amp; Submittal Process</vt:lpstr>
      <vt:lpstr>ORCA Personnel</vt:lpstr>
      <vt:lpstr>ORCA Functions</vt:lpstr>
      <vt:lpstr>Compliance Committees</vt:lpstr>
      <vt:lpstr>Proposal/Award Obligations</vt:lpstr>
      <vt:lpstr>ORCA Proposal Sheet Changes</vt:lpstr>
      <vt:lpstr>F&amp;A/Indirect Costs &amp; Matching</vt:lpstr>
      <vt:lpstr>Grants.gov: WORKSPACE</vt:lpstr>
      <vt:lpstr>ORCA’s Role in  Grants.gov: WORKSPACE</vt:lpstr>
      <vt:lpstr>Benefits of Workspace</vt:lpstr>
      <vt:lpstr>Submission Deadlines</vt:lpstr>
      <vt:lpstr>PowerPoint Presentation</vt:lpstr>
      <vt:lpstr>Contact us with questions!</vt:lpstr>
      <vt:lpstr>Wrap Up</vt:lpstr>
      <vt:lpstr>Final Thoughts on Proposal Writing</vt:lpstr>
      <vt:lpstr>Upcoming Events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Workshop</dc:title>
  <dc:creator>Conrad Monson</dc:creator>
  <cp:lastModifiedBy>Zach Campbell</cp:lastModifiedBy>
  <cp:revision>266</cp:revision>
  <cp:lastPrinted>2016-12-14T18:07:26Z</cp:lastPrinted>
  <dcterms:created xsi:type="dcterms:W3CDTF">2015-11-24T22:23:38Z</dcterms:created>
  <dcterms:modified xsi:type="dcterms:W3CDTF">2022-04-26T16:42:22Z</dcterms:modified>
</cp:coreProperties>
</file>