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ppt/charts/chart3.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91"/>
  </p:notesMasterIdLst>
  <p:handoutMasterIdLst>
    <p:handoutMasterId r:id="rId92"/>
  </p:handoutMasterIdLst>
  <p:sldIdLst>
    <p:sldId id="256" r:id="rId2"/>
    <p:sldId id="463" r:id="rId3"/>
    <p:sldId id="414" r:id="rId4"/>
    <p:sldId id="464" r:id="rId5"/>
    <p:sldId id="418" r:id="rId6"/>
    <p:sldId id="416" r:id="rId7"/>
    <p:sldId id="417" r:id="rId8"/>
    <p:sldId id="415" r:id="rId9"/>
    <p:sldId id="465" r:id="rId10"/>
    <p:sldId id="425" r:id="rId11"/>
    <p:sldId id="290" r:id="rId12"/>
    <p:sldId id="447" r:id="rId13"/>
    <p:sldId id="437" r:id="rId14"/>
    <p:sldId id="420" r:id="rId15"/>
    <p:sldId id="421" r:id="rId16"/>
    <p:sldId id="423" r:id="rId17"/>
    <p:sldId id="424" r:id="rId18"/>
    <p:sldId id="454" r:id="rId19"/>
    <p:sldId id="372" r:id="rId20"/>
    <p:sldId id="373" r:id="rId21"/>
    <p:sldId id="374" r:id="rId22"/>
    <p:sldId id="375" r:id="rId23"/>
    <p:sldId id="376" r:id="rId24"/>
    <p:sldId id="377" r:id="rId25"/>
    <p:sldId id="378" r:id="rId26"/>
    <p:sldId id="379" r:id="rId27"/>
    <p:sldId id="459" r:id="rId28"/>
    <p:sldId id="380" r:id="rId29"/>
    <p:sldId id="456" r:id="rId30"/>
    <p:sldId id="381" r:id="rId31"/>
    <p:sldId id="460" r:id="rId32"/>
    <p:sldId id="382" r:id="rId33"/>
    <p:sldId id="457" r:id="rId34"/>
    <p:sldId id="383" r:id="rId35"/>
    <p:sldId id="461" r:id="rId36"/>
    <p:sldId id="462" r:id="rId37"/>
    <p:sldId id="458" r:id="rId38"/>
    <p:sldId id="384" r:id="rId39"/>
    <p:sldId id="402" r:id="rId40"/>
    <p:sldId id="385" r:id="rId41"/>
    <p:sldId id="386" r:id="rId42"/>
    <p:sldId id="387" r:id="rId43"/>
    <p:sldId id="280" r:id="rId44"/>
    <p:sldId id="467" r:id="rId45"/>
    <p:sldId id="431" r:id="rId46"/>
    <p:sldId id="426" r:id="rId47"/>
    <p:sldId id="427" r:id="rId48"/>
    <p:sldId id="428" r:id="rId49"/>
    <p:sldId id="429" r:id="rId50"/>
    <p:sldId id="433" r:id="rId51"/>
    <p:sldId id="438" r:id="rId52"/>
    <p:sldId id="434" r:id="rId53"/>
    <p:sldId id="470" r:id="rId54"/>
    <p:sldId id="469" r:id="rId55"/>
    <p:sldId id="446" r:id="rId56"/>
    <p:sldId id="404" r:id="rId57"/>
    <p:sldId id="449" r:id="rId58"/>
    <p:sldId id="479" r:id="rId59"/>
    <p:sldId id="480" r:id="rId60"/>
    <p:sldId id="481" r:id="rId61"/>
    <p:sldId id="482" r:id="rId62"/>
    <p:sldId id="488" r:id="rId63"/>
    <p:sldId id="484" r:id="rId64"/>
    <p:sldId id="485" r:id="rId65"/>
    <p:sldId id="486" r:id="rId66"/>
    <p:sldId id="473" r:id="rId67"/>
    <p:sldId id="474" r:id="rId68"/>
    <p:sldId id="475" r:id="rId69"/>
    <p:sldId id="476" r:id="rId70"/>
    <p:sldId id="477" r:id="rId71"/>
    <p:sldId id="403" r:id="rId72"/>
    <p:sldId id="405" r:id="rId73"/>
    <p:sldId id="406" r:id="rId74"/>
    <p:sldId id="407" r:id="rId75"/>
    <p:sldId id="445" r:id="rId76"/>
    <p:sldId id="408" r:id="rId77"/>
    <p:sldId id="409" r:id="rId78"/>
    <p:sldId id="410" r:id="rId79"/>
    <p:sldId id="411" r:id="rId80"/>
    <p:sldId id="466" r:id="rId81"/>
    <p:sldId id="472" r:id="rId82"/>
    <p:sldId id="487" r:id="rId83"/>
    <p:sldId id="363" r:id="rId84"/>
    <p:sldId id="399" r:id="rId85"/>
    <p:sldId id="400" r:id="rId86"/>
    <p:sldId id="367" r:id="rId87"/>
    <p:sldId id="368" r:id="rId88"/>
    <p:sldId id="369" r:id="rId89"/>
    <p:sldId id="395" r:id="rId90"/>
  </p:sldIdLst>
  <p:sldSz cx="10363200" cy="77724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2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0"/>
    <a:srgbClr val="A5B1CB"/>
    <a:srgbClr val="00B0F0"/>
    <a:srgbClr val="8FAADC"/>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89" autoAdjust="0"/>
    <p:restoredTop sz="94651" autoAdjust="0"/>
  </p:normalViewPr>
  <p:slideViewPr>
    <p:cSldViewPr snapToGrid="0">
      <p:cViewPr varScale="1">
        <p:scale>
          <a:sx n="106" d="100"/>
          <a:sy n="106" d="100"/>
        </p:scale>
        <p:origin x="1554" y="102"/>
      </p:cViewPr>
      <p:guideLst>
        <p:guide orient="horz" pos="2448"/>
        <p:guide pos="3264"/>
      </p:guideLst>
    </p:cSldViewPr>
  </p:slideViewPr>
  <p:outlineViewPr>
    <p:cViewPr>
      <p:scale>
        <a:sx n="33" d="100"/>
        <a:sy n="33" d="100"/>
      </p:scale>
      <p:origin x="0" y="-28326"/>
    </p:cViewPr>
    <p:sldLst>
      <p:sld r:id="rId1" collapse="1"/>
    </p:sldLst>
  </p:outlineViewPr>
  <p:notesTextViewPr>
    <p:cViewPr>
      <p:scale>
        <a:sx n="1" d="1"/>
        <a:sy n="1" d="1"/>
      </p:scale>
      <p:origin x="0" y="0"/>
    </p:cViewPr>
  </p:notesTextViewPr>
  <p:sorterViewPr>
    <p:cViewPr>
      <p:scale>
        <a:sx n="150" d="100"/>
        <a:sy n="150" d="100"/>
      </p:scale>
      <p:origin x="0" y="-1257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_rels/viewProps.xml.rels><?xml version="1.0" encoding="UTF-8" standalone="yes"?>
<Relationships xmlns="http://schemas.openxmlformats.org/package/2006/relationships"><Relationship Id="rId1"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bmonson\Research%20Development\Funding%20Stats\Federal%20Data\Fed%20Funding%20for%20Basic%20Research.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Josh%20Trapani\AppData\Local\Temp\webcaspar_table20150423110709.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835048708799"/>
          <c:y val="8.1042988019732198E-2"/>
          <c:w val="0.31803921279503"/>
          <c:h val="0.71810968132154696"/>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51C-4AB9-BAEB-1F38DD6F791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51C-4AB9-BAEB-1F38DD6F791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51C-4AB9-BAEB-1F38DD6F791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51C-4AB9-BAEB-1F38DD6F791F}"/>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651C-4AB9-BAEB-1F38DD6F791F}"/>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651C-4AB9-BAEB-1F38DD6F791F}"/>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651C-4AB9-BAEB-1F38DD6F791F}"/>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651C-4AB9-BAEB-1F38DD6F791F}"/>
              </c:ext>
            </c:extLst>
          </c:dPt>
          <c:cat>
            <c:strRef>
              <c:f>'TABLE 19 (2)'!$A$8:$A$15</c:f>
              <c:strCache>
                <c:ptCount val="8"/>
                <c:pt idx="0">
                  <c:v>   Computer sciences and mathematics</c:v>
                </c:pt>
                <c:pt idx="1">
                  <c:v>   Engineering</c:v>
                </c:pt>
                <c:pt idx="2">
                  <c:v>   Environmental sciences</c:v>
                </c:pt>
                <c:pt idx="3">
                  <c:v>   Life sciences</c:v>
                </c:pt>
                <c:pt idx="4">
                  <c:v>   Physical sciences</c:v>
                </c:pt>
                <c:pt idx="5">
                  <c:v>   Psychology</c:v>
                </c:pt>
                <c:pt idx="6">
                  <c:v>   Social sciences</c:v>
                </c:pt>
                <c:pt idx="7">
                  <c:v>   Other sciences nec</c:v>
                </c:pt>
              </c:strCache>
            </c:strRef>
          </c:cat>
          <c:val>
            <c:numRef>
              <c:f>'TABLE 19 (2)'!$E$8:$E$15</c:f>
              <c:numCache>
                <c:formatCode>#,##0.0</c:formatCode>
                <c:ptCount val="8"/>
                <c:pt idx="0">
                  <c:v>3878829.3</c:v>
                </c:pt>
                <c:pt idx="1">
                  <c:v>11649694.9</c:v>
                </c:pt>
                <c:pt idx="2">
                  <c:v>4183144.4</c:v>
                </c:pt>
                <c:pt idx="3">
                  <c:v>30595472.699999999</c:v>
                </c:pt>
                <c:pt idx="4">
                  <c:v>6400437.5999999996</c:v>
                </c:pt>
                <c:pt idx="5">
                  <c:v>2014220.5</c:v>
                </c:pt>
                <c:pt idx="6">
                  <c:v>1331716.2</c:v>
                </c:pt>
                <c:pt idx="7">
                  <c:v>2541868</c:v>
                </c:pt>
              </c:numCache>
            </c:numRef>
          </c:val>
          <c:extLst>
            <c:ext xmlns:c16="http://schemas.microsoft.com/office/drawing/2014/chart" uri="{C3380CC4-5D6E-409C-BE32-E72D297353CC}">
              <c16:uniqueId val="{00000010-651C-4AB9-BAEB-1F38DD6F791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44678809460615199"/>
          <c:y val="7.989656684035E-2"/>
          <c:w val="0.54853025745377404"/>
          <c:h val="0.57831344020686604"/>
        </c:manualLayout>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layout>
        <c:manualLayout>
          <c:xMode val="edge"/>
          <c:yMode val="edge"/>
          <c:x val="1.55064955297925E-2"/>
          <c:y val="7.8084028798865404E-2"/>
        </c:manualLayout>
      </c:layout>
      <c:overlay val="0"/>
    </c:title>
    <c:autoTitleDeleted val="0"/>
    <c:plotArea>
      <c:layout/>
      <c:pieChart>
        <c:varyColors val="1"/>
        <c:ser>
          <c:idx val="0"/>
          <c:order val="0"/>
          <c:tx>
            <c:strRef>
              <c:f>Sheet1!$B$1</c:f>
              <c:strCache>
                <c:ptCount val="1"/>
                <c:pt idx="0">
                  <c:v>% of dollars</c:v>
                </c:pt>
              </c:strCache>
            </c:strRef>
          </c:tx>
          <c:dLbls>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Sheet1!$A$2:$A$7</c:f>
              <c:strCache>
                <c:ptCount val="6"/>
                <c:pt idx="0">
                  <c:v>Program support</c:v>
                </c:pt>
                <c:pt idx="1">
                  <c:v>General support</c:v>
                </c:pt>
                <c:pt idx="2">
                  <c:v>Capital support</c:v>
                </c:pt>
                <c:pt idx="3">
                  <c:v>Research</c:v>
                </c:pt>
                <c:pt idx="4">
                  <c:v>Student aid funds</c:v>
                </c:pt>
                <c:pt idx="5">
                  <c:v>Other</c:v>
                </c:pt>
              </c:strCache>
            </c:strRef>
          </c:cat>
          <c:val>
            <c:numRef>
              <c:f>Sheet1!$B$2:$B$7</c:f>
              <c:numCache>
                <c:formatCode>0%</c:formatCode>
                <c:ptCount val="6"/>
                <c:pt idx="0">
                  <c:v>0.5</c:v>
                </c:pt>
                <c:pt idx="1">
                  <c:v>0.18</c:v>
                </c:pt>
                <c:pt idx="2">
                  <c:v>0.15</c:v>
                </c:pt>
                <c:pt idx="3">
                  <c:v>0.13</c:v>
                </c:pt>
                <c:pt idx="4">
                  <c:v>0.03</c:v>
                </c:pt>
                <c:pt idx="5">
                  <c:v>0.02</c:v>
                </c:pt>
              </c:numCache>
            </c:numRef>
          </c:val>
          <c:extLst>
            <c:ext xmlns:c16="http://schemas.microsoft.com/office/drawing/2014/chart" uri="{C3380CC4-5D6E-409C-BE32-E72D297353CC}">
              <c16:uniqueId val="{00000000-6B98-4204-9377-7896DDF9985E}"/>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432179434066399E-2"/>
          <c:y val="2.23562566934522E-2"/>
          <c:w val="0.91708078159678696"/>
          <c:h val="0.85412002232752604"/>
        </c:manualLayout>
      </c:layout>
      <c:barChart>
        <c:barDir val="col"/>
        <c:grouping val="clustered"/>
        <c:varyColors val="0"/>
        <c:ser>
          <c:idx val="0"/>
          <c:order val="0"/>
          <c:tx>
            <c:strRef>
              <c:f>Sheet0!$A$42</c:f>
              <c:strCache>
                <c:ptCount val="1"/>
                <c:pt idx="0">
                  <c:v>Science and engineering</c:v>
                </c:pt>
              </c:strCache>
            </c:strRef>
          </c:tx>
          <c:spPr>
            <a:solidFill>
              <a:srgbClr val="002060"/>
            </a:solidFill>
          </c:spPr>
          <c:invertIfNegative val="0"/>
          <c:dLbls>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Sheet0!$B$33:$G$33</c:f>
              <c:strCache>
                <c:ptCount val="6"/>
                <c:pt idx="0">
                  <c:v>Federal</c:v>
                </c:pt>
                <c:pt idx="1">
                  <c:v>Institutional</c:v>
                </c:pt>
                <c:pt idx="2">
                  <c:v>Nonprofit</c:v>
                </c:pt>
                <c:pt idx="3">
                  <c:v>State/local government</c:v>
                </c:pt>
                <c:pt idx="4">
                  <c:v>Industry</c:v>
                </c:pt>
                <c:pt idx="5">
                  <c:v>All other sources</c:v>
                </c:pt>
              </c:strCache>
            </c:strRef>
          </c:cat>
          <c:val>
            <c:numRef>
              <c:f>Sheet0!$B$42:$G$42</c:f>
              <c:numCache>
                <c:formatCode>0.0%</c:formatCode>
                <c:ptCount val="6"/>
                <c:pt idx="0">
                  <c:v>0.638913873913593</c:v>
                </c:pt>
                <c:pt idx="1">
                  <c:v>0.18788769732851901</c:v>
                </c:pt>
                <c:pt idx="2">
                  <c:v>5.6200390961044303E-2</c:v>
                </c:pt>
                <c:pt idx="3">
                  <c:v>5.4258761541366503E-2</c:v>
                </c:pt>
                <c:pt idx="4">
                  <c:v>5.2550852491082101E-2</c:v>
                </c:pt>
                <c:pt idx="5">
                  <c:v>1.82611910323182E-2</c:v>
                </c:pt>
              </c:numCache>
            </c:numRef>
          </c:val>
          <c:extLst>
            <c:ext xmlns:c16="http://schemas.microsoft.com/office/drawing/2014/chart" uri="{C3380CC4-5D6E-409C-BE32-E72D297353CC}">
              <c16:uniqueId val="{00000000-A911-4E73-A8F2-B491C8B6AD69}"/>
            </c:ext>
          </c:extLst>
        </c:ser>
        <c:ser>
          <c:idx val="1"/>
          <c:order val="1"/>
          <c:tx>
            <c:strRef>
              <c:f>Sheet0!$A$43</c:f>
              <c:strCache>
                <c:ptCount val="1"/>
                <c:pt idx="0">
                  <c:v>Social science</c:v>
                </c:pt>
              </c:strCache>
            </c:strRef>
          </c:tx>
          <c:spPr>
            <a:solidFill>
              <a:srgbClr val="C00000"/>
            </a:solidFill>
          </c:spPr>
          <c:invertIfNegative val="0"/>
          <c:dLbls>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Sheet0!$B$33:$G$33</c:f>
              <c:strCache>
                <c:ptCount val="6"/>
                <c:pt idx="0">
                  <c:v>Federal</c:v>
                </c:pt>
                <c:pt idx="1">
                  <c:v>Institutional</c:v>
                </c:pt>
                <c:pt idx="2">
                  <c:v>Nonprofit</c:v>
                </c:pt>
                <c:pt idx="3">
                  <c:v>State/local government</c:v>
                </c:pt>
                <c:pt idx="4">
                  <c:v>Industry</c:v>
                </c:pt>
                <c:pt idx="5">
                  <c:v>All other sources</c:v>
                </c:pt>
              </c:strCache>
            </c:strRef>
          </c:cat>
          <c:val>
            <c:numRef>
              <c:f>Sheet0!$B$43:$G$43</c:f>
              <c:numCache>
                <c:formatCode>0.0%</c:formatCode>
                <c:ptCount val="6"/>
                <c:pt idx="0">
                  <c:v>0.43950594782555602</c:v>
                </c:pt>
                <c:pt idx="1">
                  <c:v>0.32047293785494002</c:v>
                </c:pt>
                <c:pt idx="2">
                  <c:v>0.106495945401767</c:v>
                </c:pt>
                <c:pt idx="3">
                  <c:v>8.6704213130574803E-2</c:v>
                </c:pt>
                <c:pt idx="4">
                  <c:v>2.65807271239803E-2</c:v>
                </c:pt>
                <c:pt idx="5">
                  <c:v>2.02402286631818E-2</c:v>
                </c:pt>
              </c:numCache>
            </c:numRef>
          </c:val>
          <c:extLst>
            <c:ext xmlns:c16="http://schemas.microsoft.com/office/drawing/2014/chart" uri="{C3380CC4-5D6E-409C-BE32-E72D297353CC}">
              <c16:uniqueId val="{00000001-A911-4E73-A8F2-B491C8B6AD69}"/>
            </c:ext>
          </c:extLst>
        </c:ser>
        <c:ser>
          <c:idx val="2"/>
          <c:order val="2"/>
          <c:tx>
            <c:strRef>
              <c:f>Sheet0!$A$44</c:f>
              <c:strCache>
                <c:ptCount val="1"/>
                <c:pt idx="0">
                  <c:v>Humanities</c:v>
                </c:pt>
              </c:strCache>
            </c:strRef>
          </c:tx>
          <c:spPr>
            <a:solidFill>
              <a:srgbClr val="00B050"/>
            </a:solidFill>
          </c:spPr>
          <c:invertIfNegative val="0"/>
          <c:dLbls>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Sheet0!$B$33:$G$33</c:f>
              <c:strCache>
                <c:ptCount val="6"/>
                <c:pt idx="0">
                  <c:v>Federal</c:v>
                </c:pt>
                <c:pt idx="1">
                  <c:v>Institutional</c:v>
                </c:pt>
                <c:pt idx="2">
                  <c:v>Nonprofit</c:v>
                </c:pt>
                <c:pt idx="3">
                  <c:v>State/local government</c:v>
                </c:pt>
                <c:pt idx="4">
                  <c:v>Industry</c:v>
                </c:pt>
                <c:pt idx="5">
                  <c:v>All other sources</c:v>
                </c:pt>
              </c:strCache>
            </c:strRef>
          </c:cat>
          <c:val>
            <c:numRef>
              <c:f>Sheet0!$B$44:$G$44</c:f>
              <c:numCache>
                <c:formatCode>0.0%</c:formatCode>
                <c:ptCount val="6"/>
                <c:pt idx="0">
                  <c:v>0.17843347190609099</c:v>
                </c:pt>
                <c:pt idx="1">
                  <c:v>0.61225013131615202</c:v>
                </c:pt>
                <c:pt idx="2">
                  <c:v>0.12972486360938901</c:v>
                </c:pt>
                <c:pt idx="3">
                  <c:v>3.853489910736E-2</c:v>
                </c:pt>
                <c:pt idx="4">
                  <c:v>1.6184812570403301E-2</c:v>
                </c:pt>
                <c:pt idx="5">
                  <c:v>2.4871821490604899E-2</c:v>
                </c:pt>
              </c:numCache>
            </c:numRef>
          </c:val>
          <c:extLst>
            <c:ext xmlns:c16="http://schemas.microsoft.com/office/drawing/2014/chart" uri="{C3380CC4-5D6E-409C-BE32-E72D297353CC}">
              <c16:uniqueId val="{00000002-A911-4E73-A8F2-B491C8B6AD69}"/>
            </c:ext>
          </c:extLst>
        </c:ser>
        <c:dLbls>
          <c:showLegendKey val="0"/>
          <c:showVal val="0"/>
          <c:showCatName val="0"/>
          <c:showSerName val="0"/>
          <c:showPercent val="0"/>
          <c:showBubbleSize val="0"/>
        </c:dLbls>
        <c:gapWidth val="150"/>
        <c:axId val="2140803864"/>
        <c:axId val="2140807016"/>
      </c:barChart>
      <c:catAx>
        <c:axId val="2140803864"/>
        <c:scaling>
          <c:orientation val="minMax"/>
        </c:scaling>
        <c:delete val="0"/>
        <c:axPos val="b"/>
        <c:numFmt formatCode="General" sourceLinked="0"/>
        <c:majorTickMark val="out"/>
        <c:minorTickMark val="none"/>
        <c:tickLblPos val="nextTo"/>
        <c:txPr>
          <a:bodyPr/>
          <a:lstStyle/>
          <a:p>
            <a:pPr>
              <a:defRPr sz="1200"/>
            </a:pPr>
            <a:endParaRPr lang="en-US"/>
          </a:p>
        </c:txPr>
        <c:crossAx val="2140807016"/>
        <c:crosses val="autoZero"/>
        <c:auto val="1"/>
        <c:lblAlgn val="ctr"/>
        <c:lblOffset val="100"/>
        <c:noMultiLvlLbl val="0"/>
      </c:catAx>
      <c:valAx>
        <c:axId val="2140807016"/>
        <c:scaling>
          <c:orientation val="minMax"/>
        </c:scaling>
        <c:delete val="0"/>
        <c:axPos val="l"/>
        <c:numFmt formatCode="0%" sourceLinked="0"/>
        <c:majorTickMark val="out"/>
        <c:minorTickMark val="none"/>
        <c:tickLblPos val="nextTo"/>
        <c:txPr>
          <a:bodyPr/>
          <a:lstStyle/>
          <a:p>
            <a:pPr>
              <a:defRPr sz="1200"/>
            </a:pPr>
            <a:endParaRPr lang="en-US"/>
          </a:p>
        </c:txPr>
        <c:crossAx val="2140803864"/>
        <c:crosses val="autoZero"/>
        <c:crossBetween val="between"/>
      </c:valAx>
    </c:plotArea>
    <c:legend>
      <c:legendPos val="r"/>
      <c:layout>
        <c:manualLayout>
          <c:xMode val="edge"/>
          <c:yMode val="edge"/>
          <c:x val="0.65620369171141901"/>
          <c:y val="0.50882930069132504"/>
          <c:w val="0.3172734128254"/>
          <c:h val="0.208102943463192"/>
        </c:manualLayout>
      </c:layout>
      <c:overlay val="0"/>
      <c:txPr>
        <a:bodyPr/>
        <a:lstStyle/>
        <a:p>
          <a:pPr>
            <a:defRPr sz="1600"/>
          </a:pPr>
          <a:endParaRPr lang="en-US"/>
        </a:p>
      </c:txPr>
    </c:legend>
    <c:plotVisOnly val="1"/>
    <c:dispBlanksAs val="gap"/>
    <c:showDLblsOverMax val="0"/>
  </c:chart>
  <c:txPr>
    <a:bodyPr/>
    <a:lstStyle/>
    <a:p>
      <a:pPr>
        <a:defRPr>
          <a:solidFill>
            <a:srgbClr val="002060"/>
          </a:solidFill>
          <a:latin typeface="Franklin Gothic Demi Cond" panose="020B0706030402020204" pitchFamily="34" charset="0"/>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0.23387</cdr:x>
      <cdr:y>0.94982</cdr:y>
    </cdr:from>
    <cdr:to>
      <cdr:x>0.34925</cdr:x>
      <cdr:y>1</cdr:y>
    </cdr:to>
    <cdr:sp macro="" textlink="">
      <cdr:nvSpPr>
        <cdr:cNvPr id="2" name="TextBox 1"/>
        <cdr:cNvSpPr txBox="1"/>
      </cdr:nvSpPr>
      <cdr:spPr>
        <a:xfrm xmlns:a="http://schemas.openxmlformats.org/drawingml/2006/main">
          <a:off x="1853338" y="4530886"/>
          <a:ext cx="914400" cy="23939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67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6"/>
          </a:xfrm>
          <a:prstGeom prst="rect">
            <a:avLst/>
          </a:prstGeom>
        </p:spPr>
        <p:txBody>
          <a:bodyPr vert="horz" lIns="91440" tIns="45720" rIns="91440" bIns="45720" rtlCol="0"/>
          <a:lstStyle>
            <a:lvl1pPr algn="r">
              <a:defRPr sz="1200"/>
            </a:lvl1pPr>
          </a:lstStyle>
          <a:p>
            <a:fld id="{218344F8-5DC7-4EAD-A231-EB04C10D913A}" type="datetimeFigureOut">
              <a:rPr lang="en-US" smtClean="0"/>
              <a:t>4/26/2022</a:t>
            </a:fld>
            <a:endParaRPr lang="en-US"/>
          </a:p>
        </p:txBody>
      </p:sp>
      <p:sp>
        <p:nvSpPr>
          <p:cNvPr id="4" name="Footer Placeholder 3"/>
          <p:cNvSpPr>
            <a:spLocks noGrp="1"/>
          </p:cNvSpPr>
          <p:nvPr>
            <p:ph type="ftr" sz="quarter" idx="2"/>
          </p:nvPr>
        </p:nvSpPr>
        <p:spPr>
          <a:xfrm>
            <a:off x="1" y="8829676"/>
            <a:ext cx="3038475" cy="46672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6"/>
            <a:ext cx="3038475" cy="466726"/>
          </a:xfrm>
          <a:prstGeom prst="rect">
            <a:avLst/>
          </a:prstGeom>
        </p:spPr>
        <p:txBody>
          <a:bodyPr vert="horz" lIns="91440" tIns="45720" rIns="91440" bIns="45720" rtlCol="0" anchor="b"/>
          <a:lstStyle>
            <a:lvl1pPr algn="r">
              <a:defRPr sz="1200"/>
            </a:lvl1pPr>
          </a:lstStyle>
          <a:p>
            <a:fld id="{93F777FF-4111-4405-92E9-EBC329CEDC5E}" type="slidenum">
              <a:rPr lang="en-US" smtClean="0"/>
              <a:t>‹#›</a:t>
            </a:fld>
            <a:endParaRPr lang="en-US"/>
          </a:p>
        </p:txBody>
      </p:sp>
    </p:spTree>
    <p:extLst>
      <p:ext uri="{BB962C8B-B14F-4D97-AF65-F5344CB8AC3E}">
        <p14:creationId xmlns:p14="http://schemas.microsoft.com/office/powerpoint/2010/main" val="37500215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77" tIns="46589" rIns="93177" bIns="46589" rtlCol="0"/>
          <a:lstStyle>
            <a:lvl1pPr algn="r">
              <a:defRPr sz="1200"/>
            </a:lvl1pPr>
          </a:lstStyle>
          <a:p>
            <a:fld id="{D735A8EA-1C09-4EC4-A093-87E6778C348A}" type="datetimeFigureOut">
              <a:rPr lang="en-US" smtClean="0"/>
              <a:t>4/26/2022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3"/>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DCD8E5-1637-45E6-86EB-5DA1C8051DF8}" type="slidenum">
              <a:rPr lang="en-US" smtClean="0"/>
              <a:t>‹#›</a:t>
            </a:fld>
            <a:endParaRPr lang="en-US"/>
          </a:p>
        </p:txBody>
      </p:sp>
    </p:spTree>
    <p:extLst>
      <p:ext uri="{BB962C8B-B14F-4D97-AF65-F5344CB8AC3E}">
        <p14:creationId xmlns:p14="http://schemas.microsoft.com/office/powerpoint/2010/main" val="2421391264"/>
      </p:ext>
    </p:extLst>
  </p:cSld>
  <p:clrMap bg1="lt1" tx1="dk1" bg2="lt2" tx2="dk2" accent1="accent1" accent2="accent2" accent3="accent3" accent4="accent4" accent5="accent5" accent6="accent6" hlink="hlink" folHlink="folHlink"/>
  <p:notesStyle>
    <a:lvl1pPr marL="0" algn="l" defTabSz="1018824" rtl="0" eaLnBrk="1" latinLnBrk="0" hangingPunct="1">
      <a:defRPr sz="1337" kern="1200">
        <a:solidFill>
          <a:schemeClr val="tx1"/>
        </a:solidFill>
        <a:latin typeface="+mn-lt"/>
        <a:ea typeface="+mn-ea"/>
        <a:cs typeface="+mn-cs"/>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7F86EA2D-FCAF-45C2-A085-99C594FA4B84}" type="slidenum">
              <a:rPr lang="en-US" altLang="en-US" smtClean="0"/>
              <a:pPr/>
              <a:t>3</a:t>
            </a:fld>
            <a:endParaRPr lang="en-US" altLang="en-US"/>
          </a:p>
        </p:txBody>
      </p:sp>
    </p:spTree>
    <p:extLst>
      <p:ext uri="{BB962C8B-B14F-4D97-AF65-F5344CB8AC3E}">
        <p14:creationId xmlns:p14="http://schemas.microsoft.com/office/powerpoint/2010/main" val="679233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LDSP</a:t>
            </a:r>
            <a:r>
              <a:rPr lang="en-US" baseline="0" dirty="0"/>
              <a:t> doesn’t handle any government grants. (Click twice after.) Conrad and Kristen can help with finding gov sources.</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20</a:t>
            </a:fld>
            <a:endParaRPr lang="en-US" dirty="0"/>
          </a:p>
        </p:txBody>
      </p:sp>
    </p:spTree>
    <p:extLst>
      <p:ext uri="{BB962C8B-B14F-4D97-AF65-F5344CB8AC3E}">
        <p14:creationId xmlns:p14="http://schemas.microsoft.com/office/powerpoint/2010/main" val="3109734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I</a:t>
            </a:r>
            <a:r>
              <a:rPr lang="en-US" baseline="0" dirty="0"/>
              <a:t> can help as time permits. First come, first serve. Preferable first you take the first pass at writing as you know your project best.</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21</a:t>
            </a:fld>
            <a:endParaRPr lang="en-US" dirty="0"/>
          </a:p>
        </p:txBody>
      </p:sp>
    </p:spTree>
    <p:extLst>
      <p:ext uri="{BB962C8B-B14F-4D97-AF65-F5344CB8AC3E}">
        <p14:creationId xmlns:p14="http://schemas.microsoft.com/office/powerpoint/2010/main" val="266305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Internal and External Matchmaker.</a:t>
            </a:r>
          </a:p>
        </p:txBody>
      </p:sp>
      <p:sp>
        <p:nvSpPr>
          <p:cNvPr id="4" name="Slide Number Placeholder 3"/>
          <p:cNvSpPr>
            <a:spLocks noGrp="1"/>
          </p:cNvSpPr>
          <p:nvPr>
            <p:ph type="sldNum" sz="quarter" idx="10"/>
          </p:nvPr>
        </p:nvSpPr>
        <p:spPr/>
        <p:txBody>
          <a:bodyPr/>
          <a:lstStyle/>
          <a:p>
            <a:fld id="{A0671D24-9DFC-4108-ABF6-2CCD3BAE29D9}" type="slidenum">
              <a:rPr lang="en-US" smtClean="0"/>
              <a:pPr/>
              <a:t>22</a:t>
            </a:fld>
            <a:endParaRPr lang="en-US" dirty="0"/>
          </a:p>
        </p:txBody>
      </p:sp>
    </p:spTree>
    <p:extLst>
      <p:ext uri="{BB962C8B-B14F-4D97-AF65-F5344CB8AC3E}">
        <p14:creationId xmlns:p14="http://schemas.microsoft.com/office/powerpoint/2010/main" val="611584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8A763855-1CA6-4FA0-8F89-A55536852F67}" type="slidenum">
              <a:rPr lang="en-US"/>
              <a:pPr/>
              <a:t>23</a:t>
            </a:fld>
            <a:endParaRPr lang="en-US" dirty="0"/>
          </a:p>
        </p:txBody>
      </p:sp>
      <p:sp>
        <p:nvSpPr>
          <p:cNvPr id="64514" name="Rectangle 2"/>
          <p:cNvSpPr>
            <a:spLocks noGrp="1" noRot="1" noChangeAspect="1" noChangeArrowheads="1" noTextEdit="1"/>
          </p:cNvSpPr>
          <p:nvPr>
            <p:ph type="sldImg"/>
          </p:nvPr>
        </p:nvSpPr>
        <p:spPr>
          <a:xfrm>
            <a:off x="1414463" y="1162050"/>
            <a:ext cx="4181475" cy="3136900"/>
          </a:xfrm>
          <a:ln/>
        </p:spPr>
      </p:sp>
      <p:sp>
        <p:nvSpPr>
          <p:cNvPr id="6451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770509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C422951-3BE8-4DF9-AA79-E4A1DB7896FB}" type="slidenum">
              <a:rPr lang="en-US"/>
              <a:pPr/>
              <a:t>24</a:t>
            </a:fld>
            <a:endParaRPr lang="en-US" dirty="0"/>
          </a:p>
        </p:txBody>
      </p:sp>
      <p:sp>
        <p:nvSpPr>
          <p:cNvPr id="78850" name="Rectangle 2"/>
          <p:cNvSpPr>
            <a:spLocks noGrp="1" noRot="1" noChangeAspect="1" noChangeArrowheads="1" noTextEdit="1"/>
          </p:cNvSpPr>
          <p:nvPr>
            <p:ph type="sldImg"/>
          </p:nvPr>
        </p:nvSpPr>
        <p:spPr>
          <a:xfrm>
            <a:off x="1414463" y="1162050"/>
            <a:ext cx="4181475" cy="3136900"/>
          </a:xfrm>
          <a:ln/>
        </p:spPr>
      </p:sp>
      <p:sp>
        <p:nvSpPr>
          <p:cNvPr id="78851" name="Rectangle 3"/>
          <p:cNvSpPr>
            <a:spLocks noGrp="1" noChangeArrowheads="1"/>
          </p:cNvSpPr>
          <p:nvPr>
            <p:ph type="body" idx="1"/>
          </p:nvPr>
        </p:nvSpPr>
        <p:spPr/>
        <p:txBody>
          <a:bodyPr/>
          <a:lstStyle/>
          <a:p>
            <a:r>
              <a:rPr lang="en-US" baseline="0" dirty="0"/>
              <a:t>Kristen and Conrad offer a whole class on this tool.</a:t>
            </a:r>
            <a:endParaRPr lang="en-US" dirty="0"/>
          </a:p>
        </p:txBody>
      </p:sp>
    </p:spTree>
    <p:extLst>
      <p:ext uri="{BB962C8B-B14F-4D97-AF65-F5344CB8AC3E}">
        <p14:creationId xmlns:p14="http://schemas.microsoft.com/office/powerpoint/2010/main" val="860959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25</a:t>
            </a:fld>
            <a:endParaRPr lang="en-US" dirty="0"/>
          </a:p>
        </p:txBody>
      </p:sp>
    </p:spTree>
    <p:extLst>
      <p:ext uri="{BB962C8B-B14F-4D97-AF65-F5344CB8AC3E}">
        <p14:creationId xmlns:p14="http://schemas.microsoft.com/office/powerpoint/2010/main" val="10482961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Has started getting</a:t>
            </a:r>
            <a:r>
              <a:rPr lang="en-US" baseline="0" dirty="0"/>
              <a:t> some graphical info: chart of giving by subject, amount or a map of geographic giving</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26</a:t>
            </a:fld>
            <a:endParaRPr lang="en-US" dirty="0"/>
          </a:p>
        </p:txBody>
      </p:sp>
    </p:spTree>
    <p:extLst>
      <p:ext uri="{BB962C8B-B14F-4D97-AF65-F5344CB8AC3E}">
        <p14:creationId xmlns:p14="http://schemas.microsoft.com/office/powerpoint/2010/main" val="1073435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C422951-3BE8-4DF9-AA79-E4A1DB7896FB}" type="slidenum">
              <a:rPr lang="en-US"/>
              <a:pPr/>
              <a:t>27</a:t>
            </a:fld>
            <a:endParaRPr lang="en-US" dirty="0"/>
          </a:p>
        </p:txBody>
      </p:sp>
      <p:sp>
        <p:nvSpPr>
          <p:cNvPr id="78850" name="Rectangle 2"/>
          <p:cNvSpPr>
            <a:spLocks noGrp="1" noRot="1" noChangeAspect="1" noChangeArrowheads="1" noTextEdit="1"/>
          </p:cNvSpPr>
          <p:nvPr>
            <p:ph type="sldImg"/>
          </p:nvPr>
        </p:nvSpPr>
        <p:spPr>
          <a:xfrm>
            <a:off x="1414463" y="1162050"/>
            <a:ext cx="4181475" cy="3136900"/>
          </a:xfrm>
          <a:ln/>
        </p:spPr>
      </p:sp>
      <p:sp>
        <p:nvSpPr>
          <p:cNvPr id="78851" name="Rectangle 3"/>
          <p:cNvSpPr>
            <a:spLocks noGrp="1" noChangeArrowheads="1"/>
          </p:cNvSpPr>
          <p:nvPr>
            <p:ph type="body" idx="1"/>
          </p:nvPr>
        </p:nvSpPr>
        <p:spPr/>
        <p:txBody>
          <a:bodyPr/>
          <a:lstStyle/>
          <a:p>
            <a:r>
              <a:rPr lang="en-US" baseline="0" dirty="0"/>
              <a:t>I can run this for you. Similar information to Foundation Directory.</a:t>
            </a:r>
            <a:endParaRPr lang="en-US" dirty="0"/>
          </a:p>
        </p:txBody>
      </p:sp>
    </p:spTree>
    <p:extLst>
      <p:ext uri="{BB962C8B-B14F-4D97-AF65-F5344CB8AC3E}">
        <p14:creationId xmlns:p14="http://schemas.microsoft.com/office/powerpoint/2010/main" val="8609595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28</a:t>
            </a:fld>
            <a:endParaRPr lang="en-US" dirty="0"/>
          </a:p>
        </p:txBody>
      </p:sp>
    </p:spTree>
    <p:extLst>
      <p:ext uri="{BB962C8B-B14F-4D97-AF65-F5344CB8AC3E}">
        <p14:creationId xmlns:p14="http://schemas.microsoft.com/office/powerpoint/2010/main" val="32279567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Graphics are more useful that Foundation Directory</a:t>
            </a:r>
          </a:p>
        </p:txBody>
      </p:sp>
      <p:sp>
        <p:nvSpPr>
          <p:cNvPr id="4" name="Slide Number Placeholder 3"/>
          <p:cNvSpPr>
            <a:spLocks noGrp="1"/>
          </p:cNvSpPr>
          <p:nvPr>
            <p:ph type="sldNum" sz="quarter" idx="10"/>
          </p:nvPr>
        </p:nvSpPr>
        <p:spPr/>
        <p:txBody>
          <a:bodyPr/>
          <a:lstStyle/>
          <a:p>
            <a:fld id="{73DCD8E5-1637-45E6-86EB-5DA1C8051DF8}" type="slidenum">
              <a:rPr lang="en-US" smtClean="0"/>
              <a:t>29</a:t>
            </a:fld>
            <a:endParaRPr lang="en-US"/>
          </a:p>
        </p:txBody>
      </p:sp>
    </p:spTree>
    <p:extLst>
      <p:ext uri="{BB962C8B-B14F-4D97-AF65-F5344CB8AC3E}">
        <p14:creationId xmlns:p14="http://schemas.microsoft.com/office/powerpoint/2010/main" val="1798786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9892FA-4558-4EDC-81DD-559A224C3788}" type="slidenum">
              <a:rPr lang="en-US" smtClean="0"/>
              <a:t>8</a:t>
            </a:fld>
            <a:endParaRPr lang="en-US" dirty="0"/>
          </a:p>
        </p:txBody>
      </p:sp>
    </p:spTree>
    <p:extLst>
      <p:ext uri="{BB962C8B-B14F-4D97-AF65-F5344CB8AC3E}">
        <p14:creationId xmlns:p14="http://schemas.microsoft.com/office/powerpoint/2010/main" val="12140524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30</a:t>
            </a:fld>
            <a:endParaRPr lang="en-US" dirty="0"/>
          </a:p>
        </p:txBody>
      </p:sp>
    </p:spTree>
    <p:extLst>
      <p:ext uri="{BB962C8B-B14F-4D97-AF65-F5344CB8AC3E}">
        <p14:creationId xmlns:p14="http://schemas.microsoft.com/office/powerpoint/2010/main" val="3473947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C422951-3BE8-4DF9-AA79-E4A1DB7896FB}" type="slidenum">
              <a:rPr lang="en-US"/>
              <a:pPr/>
              <a:t>31</a:t>
            </a:fld>
            <a:endParaRPr lang="en-US" dirty="0"/>
          </a:p>
        </p:txBody>
      </p:sp>
      <p:sp>
        <p:nvSpPr>
          <p:cNvPr id="78850" name="Rectangle 2"/>
          <p:cNvSpPr>
            <a:spLocks noGrp="1" noRot="1" noChangeAspect="1" noChangeArrowheads="1" noTextEdit="1"/>
          </p:cNvSpPr>
          <p:nvPr>
            <p:ph type="sldImg"/>
          </p:nvPr>
        </p:nvSpPr>
        <p:spPr>
          <a:xfrm>
            <a:off x="1414463" y="1162050"/>
            <a:ext cx="4181475" cy="3136900"/>
          </a:xfrm>
          <a:ln/>
        </p:spPr>
      </p:sp>
      <p:sp>
        <p:nvSpPr>
          <p:cNvPr id="7885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8609595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New RFPs</a:t>
            </a:r>
          </a:p>
        </p:txBody>
      </p:sp>
      <p:sp>
        <p:nvSpPr>
          <p:cNvPr id="4" name="Slide Number Placeholder 3"/>
          <p:cNvSpPr>
            <a:spLocks noGrp="1"/>
          </p:cNvSpPr>
          <p:nvPr>
            <p:ph type="sldNum" sz="quarter" idx="10"/>
          </p:nvPr>
        </p:nvSpPr>
        <p:spPr/>
        <p:txBody>
          <a:bodyPr/>
          <a:lstStyle/>
          <a:p>
            <a:fld id="{67F6C485-EF41-454E-8BCB-58BC57992256}" type="slidenum">
              <a:rPr lang="en-US" smtClean="0"/>
              <a:t>32</a:t>
            </a:fld>
            <a:endParaRPr lang="en-US" dirty="0"/>
          </a:p>
        </p:txBody>
      </p:sp>
    </p:spTree>
    <p:extLst>
      <p:ext uri="{BB962C8B-B14F-4D97-AF65-F5344CB8AC3E}">
        <p14:creationId xmlns:p14="http://schemas.microsoft.com/office/powerpoint/2010/main" val="39457925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B63821A1-F7B1-47BF-B3E9-3445E9CCED9C}" type="slidenum">
              <a:rPr lang="en-US"/>
              <a:pPr/>
              <a:t>33</a:t>
            </a:fld>
            <a:endParaRPr lang="en-US" dirty="0"/>
          </a:p>
        </p:txBody>
      </p:sp>
      <p:sp>
        <p:nvSpPr>
          <p:cNvPr id="90114" name="Rectangle 2"/>
          <p:cNvSpPr>
            <a:spLocks noGrp="1" noRot="1" noChangeAspect="1" noChangeArrowheads="1" noTextEdit="1"/>
          </p:cNvSpPr>
          <p:nvPr>
            <p:ph type="sldImg"/>
          </p:nvPr>
        </p:nvSpPr>
        <p:spPr>
          <a:xfrm>
            <a:off x="1414463" y="1162050"/>
            <a:ext cx="4181475" cy="3136900"/>
          </a:xfrm>
          <a:ln/>
        </p:spPr>
      </p:sp>
      <p:sp>
        <p:nvSpPr>
          <p:cNvPr id="9011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8002634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064408D-1A74-45C4-90E0-8BE367529813}" type="slidenum">
              <a:rPr lang="en-US"/>
              <a:pPr/>
              <a:t>34</a:t>
            </a:fld>
            <a:endParaRPr lang="en-US" dirty="0"/>
          </a:p>
        </p:txBody>
      </p:sp>
      <p:sp>
        <p:nvSpPr>
          <p:cNvPr id="86018" name="Rectangle 2"/>
          <p:cNvSpPr>
            <a:spLocks noGrp="1" noRot="1" noChangeAspect="1" noChangeArrowheads="1" noTextEdit="1"/>
          </p:cNvSpPr>
          <p:nvPr>
            <p:ph type="sldImg"/>
          </p:nvPr>
        </p:nvSpPr>
        <p:spPr>
          <a:xfrm>
            <a:off x="1414463" y="1162050"/>
            <a:ext cx="4181475" cy="3136900"/>
          </a:xfrm>
          <a:ln/>
        </p:spPr>
      </p:sp>
      <p:sp>
        <p:nvSpPr>
          <p:cNvPr id="860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67968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C422951-3BE8-4DF9-AA79-E4A1DB7896FB}" type="slidenum">
              <a:rPr lang="en-US"/>
              <a:pPr/>
              <a:t>35</a:t>
            </a:fld>
            <a:endParaRPr lang="en-US" dirty="0"/>
          </a:p>
        </p:txBody>
      </p:sp>
      <p:sp>
        <p:nvSpPr>
          <p:cNvPr id="78850" name="Rectangle 2"/>
          <p:cNvSpPr>
            <a:spLocks noGrp="1" noRot="1" noChangeAspect="1" noChangeArrowheads="1" noTextEdit="1"/>
          </p:cNvSpPr>
          <p:nvPr>
            <p:ph type="sldImg"/>
          </p:nvPr>
        </p:nvSpPr>
        <p:spPr>
          <a:xfrm>
            <a:off x="1414463" y="1162050"/>
            <a:ext cx="4181475" cy="3136900"/>
          </a:xfrm>
          <a:ln/>
        </p:spPr>
      </p:sp>
      <p:sp>
        <p:nvSpPr>
          <p:cNvPr id="78851" name="Rectangle 3"/>
          <p:cNvSpPr>
            <a:spLocks noGrp="1" noChangeArrowheads="1"/>
          </p:cNvSpPr>
          <p:nvPr>
            <p:ph type="body" idx="1"/>
          </p:nvPr>
        </p:nvSpPr>
        <p:spPr/>
        <p:txBody>
          <a:bodyPr/>
          <a:lstStyle/>
          <a:p>
            <a:r>
              <a:rPr lang="en-US" baseline="0" dirty="0"/>
              <a:t>Of course, web searches.</a:t>
            </a:r>
            <a:endParaRPr lang="en-US" dirty="0"/>
          </a:p>
        </p:txBody>
      </p:sp>
    </p:spTree>
    <p:extLst>
      <p:ext uri="{BB962C8B-B14F-4D97-AF65-F5344CB8AC3E}">
        <p14:creationId xmlns:p14="http://schemas.microsoft.com/office/powerpoint/2010/main" val="860959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064408D-1A74-45C4-90E0-8BE367529813}" type="slidenum">
              <a:rPr lang="en-US"/>
              <a:pPr/>
              <a:t>36</a:t>
            </a:fld>
            <a:endParaRPr lang="en-US" dirty="0"/>
          </a:p>
        </p:txBody>
      </p:sp>
      <p:sp>
        <p:nvSpPr>
          <p:cNvPr id="86018" name="Rectangle 2"/>
          <p:cNvSpPr>
            <a:spLocks noGrp="1" noRot="1" noChangeAspect="1" noChangeArrowheads="1" noTextEdit="1"/>
          </p:cNvSpPr>
          <p:nvPr>
            <p:ph type="sldImg"/>
          </p:nvPr>
        </p:nvSpPr>
        <p:spPr>
          <a:xfrm>
            <a:off x="1414463" y="1162050"/>
            <a:ext cx="4181475" cy="3136900"/>
          </a:xfrm>
          <a:ln/>
        </p:spPr>
      </p:sp>
      <p:sp>
        <p:nvSpPr>
          <p:cNvPr id="860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67968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064408D-1A74-45C4-90E0-8BE367529813}" type="slidenum">
              <a:rPr lang="en-US"/>
              <a:pPr/>
              <a:t>37</a:t>
            </a:fld>
            <a:endParaRPr lang="en-US" dirty="0"/>
          </a:p>
        </p:txBody>
      </p:sp>
      <p:sp>
        <p:nvSpPr>
          <p:cNvPr id="86018" name="Rectangle 2"/>
          <p:cNvSpPr>
            <a:spLocks noGrp="1" noRot="1" noChangeAspect="1" noChangeArrowheads="1" noTextEdit="1"/>
          </p:cNvSpPr>
          <p:nvPr>
            <p:ph type="sldImg"/>
          </p:nvPr>
        </p:nvSpPr>
        <p:spPr>
          <a:xfrm>
            <a:off x="1414463" y="1162050"/>
            <a:ext cx="4181475" cy="3136900"/>
          </a:xfrm>
          <a:ln/>
        </p:spPr>
      </p:sp>
      <p:sp>
        <p:nvSpPr>
          <p:cNvPr id="860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67968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B63821A1-F7B1-47BF-B3E9-3445E9CCED9C}" type="slidenum">
              <a:rPr lang="en-US"/>
              <a:pPr/>
              <a:t>38</a:t>
            </a:fld>
            <a:endParaRPr lang="en-US" dirty="0"/>
          </a:p>
        </p:txBody>
      </p:sp>
      <p:sp>
        <p:nvSpPr>
          <p:cNvPr id="90114" name="Rectangle 2"/>
          <p:cNvSpPr>
            <a:spLocks noGrp="1" noRot="1" noChangeAspect="1" noChangeArrowheads="1" noTextEdit="1"/>
          </p:cNvSpPr>
          <p:nvPr>
            <p:ph type="sldImg"/>
          </p:nvPr>
        </p:nvSpPr>
        <p:spPr>
          <a:xfrm>
            <a:off x="1414463" y="1162050"/>
            <a:ext cx="4181475" cy="3136900"/>
          </a:xfrm>
          <a:ln/>
        </p:spPr>
      </p:sp>
      <p:sp>
        <p:nvSpPr>
          <p:cNvPr id="9011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8002634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39</a:t>
            </a:fld>
            <a:endParaRPr lang="en-US" dirty="0"/>
          </a:p>
        </p:txBody>
      </p:sp>
    </p:spTree>
    <p:extLst>
      <p:ext uri="{BB962C8B-B14F-4D97-AF65-F5344CB8AC3E}">
        <p14:creationId xmlns:p14="http://schemas.microsoft.com/office/powerpoint/2010/main" val="506409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10</a:t>
            </a:fld>
            <a:endParaRPr lang="en-US"/>
          </a:p>
        </p:txBody>
      </p:sp>
    </p:spTree>
    <p:extLst>
      <p:ext uri="{BB962C8B-B14F-4D97-AF65-F5344CB8AC3E}">
        <p14:creationId xmlns:p14="http://schemas.microsoft.com/office/powerpoint/2010/main" val="12944963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40</a:t>
            </a:fld>
            <a:endParaRPr lang="en-US" dirty="0"/>
          </a:p>
        </p:txBody>
      </p:sp>
    </p:spTree>
    <p:extLst>
      <p:ext uri="{BB962C8B-B14F-4D97-AF65-F5344CB8AC3E}">
        <p14:creationId xmlns:p14="http://schemas.microsoft.com/office/powerpoint/2010/main" val="36429418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41</a:t>
            </a:fld>
            <a:endParaRPr lang="en-US" dirty="0"/>
          </a:p>
        </p:txBody>
      </p:sp>
    </p:spTree>
    <p:extLst>
      <p:ext uri="{BB962C8B-B14F-4D97-AF65-F5344CB8AC3E}">
        <p14:creationId xmlns:p14="http://schemas.microsoft.com/office/powerpoint/2010/main" val="23391378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0646B757-8773-4D41-BCE2-54ECF11252F8}" type="slidenum">
              <a:rPr lang="en-US"/>
              <a:pPr/>
              <a:t>42</a:t>
            </a:fld>
            <a:endParaRPr lang="en-US" dirty="0"/>
          </a:p>
        </p:txBody>
      </p:sp>
      <p:sp>
        <p:nvSpPr>
          <p:cNvPr id="91138" name="Rectangle 2"/>
          <p:cNvSpPr>
            <a:spLocks noGrp="1" noRot="1" noChangeAspect="1" noChangeArrowheads="1" noTextEdit="1"/>
          </p:cNvSpPr>
          <p:nvPr>
            <p:ph type="sldImg"/>
          </p:nvPr>
        </p:nvSpPr>
        <p:spPr>
          <a:xfrm>
            <a:off x="1414463" y="1162050"/>
            <a:ext cx="4181475" cy="3136900"/>
          </a:xfrm>
          <a:ln/>
        </p:spPr>
      </p:sp>
      <p:sp>
        <p:nvSpPr>
          <p:cNvPr id="911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6878665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44</a:t>
            </a:fld>
            <a:endParaRPr lang="en-US"/>
          </a:p>
        </p:txBody>
      </p:sp>
    </p:spTree>
    <p:extLst>
      <p:ext uri="{BB962C8B-B14F-4D97-AF65-F5344CB8AC3E}">
        <p14:creationId xmlns:p14="http://schemas.microsoft.com/office/powerpoint/2010/main" val="20610065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69855" indent="-169855">
              <a:spcBef>
                <a:spcPct val="0"/>
              </a:spcBef>
              <a:buFontTx/>
              <a:buChar char="•"/>
            </a:pPr>
            <a:r>
              <a:rPr lang="en-US" altLang="en-US"/>
              <a:t>Deadlines for submitting questions to the program officer, submittal through BYU/ORCA, submittal to the funder</a:t>
            </a:r>
          </a:p>
          <a:p>
            <a:pPr marL="169855" indent="-169855">
              <a:spcBef>
                <a:spcPct val="0"/>
              </a:spcBef>
              <a:buFontTx/>
              <a:buChar char="•"/>
            </a:pPr>
            <a:r>
              <a:rPr lang="en-US" altLang="en-US"/>
              <a:t>Most Important Requirements (technical, budget content)</a:t>
            </a:r>
          </a:p>
          <a:p>
            <a:pPr marL="169855" indent="-169855">
              <a:spcBef>
                <a:spcPct val="0"/>
              </a:spcBef>
              <a:buFontTx/>
              <a:buChar char="•"/>
            </a:pPr>
            <a:r>
              <a:rPr lang="en-US" altLang="en-US"/>
              <a:t>Elements required of proposal (cover page, summary, etc.)</a:t>
            </a:r>
          </a:p>
          <a:p>
            <a:pPr marL="169855" indent="-169855">
              <a:spcBef>
                <a:spcPct val="0"/>
              </a:spcBef>
              <a:buFontTx/>
              <a:buChar char="•"/>
            </a:pPr>
            <a:r>
              <a:rPr lang="en-US" altLang="en-US"/>
              <a:t>Unusual requirements</a:t>
            </a:r>
          </a:p>
          <a:p>
            <a:pPr marL="169855" indent="-169855">
              <a:spcBef>
                <a:spcPct val="0"/>
              </a:spcBef>
              <a:buFontTx/>
              <a:buChar char="•"/>
            </a:pPr>
            <a:r>
              <a:rPr lang="en-US" altLang="en-US"/>
              <a:t>Procedures for submittal (including BYU/ORCA procedures</a:t>
            </a:r>
          </a:p>
          <a:p>
            <a:pPr marL="169855" indent="-169855">
              <a:spcBef>
                <a:spcPct val="0"/>
              </a:spcBef>
              <a:buFontTx/>
              <a:buChar char="•"/>
            </a:pPr>
            <a:endParaRPr lang="en-US" altLang="en-US"/>
          </a:p>
          <a:p>
            <a:pPr marL="169855" indent="-169855">
              <a:spcBef>
                <a:spcPct val="0"/>
              </a:spcBef>
            </a:pPr>
            <a:r>
              <a:rPr lang="en-US" altLang="en-US" sz="2400"/>
              <a:t>Requirements</a:t>
            </a:r>
          </a:p>
          <a:p>
            <a:pPr lvl="1" eaLnBrk="1" hangingPunct="1">
              <a:spcBef>
                <a:spcPct val="0"/>
              </a:spcBef>
              <a:buFont typeface="Courier New" panose="02070309020205020404" pitchFamily="49" charset="0"/>
              <a:buChar char="o"/>
            </a:pPr>
            <a:r>
              <a:rPr lang="en-US" altLang="en-US" sz="1800"/>
              <a:t>Can be technical, budget, management</a:t>
            </a:r>
          </a:p>
          <a:p>
            <a:pPr lvl="1" eaLnBrk="1" hangingPunct="1">
              <a:spcBef>
                <a:spcPct val="0"/>
              </a:spcBef>
              <a:buFont typeface="Courier New" panose="02070309020205020404" pitchFamily="49" charset="0"/>
              <a:buChar char="o"/>
            </a:pPr>
            <a:r>
              <a:rPr lang="en-US" altLang="en-US" sz="1800"/>
              <a:t>What </a:t>
            </a:r>
            <a:r>
              <a:rPr lang="en-US" altLang="en-US" sz="1800" u="sng"/>
              <a:t>isn</a:t>
            </a:r>
            <a:r>
              <a:rPr lang="ja-JP" altLang="en-US" sz="1800" u="sng"/>
              <a:t>’</a:t>
            </a:r>
            <a:r>
              <a:rPr lang="en-US" altLang="ja-JP" sz="1800" u="sng"/>
              <a:t>t</a:t>
            </a:r>
            <a:r>
              <a:rPr lang="en-US" altLang="ja-JP" sz="1800"/>
              <a:t>  said in the solicitation may be just as important as what is said</a:t>
            </a:r>
          </a:p>
          <a:p>
            <a:pPr lvl="1" eaLnBrk="1" hangingPunct="1">
              <a:spcBef>
                <a:spcPct val="0"/>
              </a:spcBef>
              <a:buFont typeface="Courier New" panose="02070309020205020404" pitchFamily="49" charset="0"/>
              <a:buChar char="o"/>
            </a:pPr>
            <a:r>
              <a:rPr lang="en-US" altLang="en-US" sz="1800"/>
              <a:t>Must understand and answer the MIRs (most important requirements</a:t>
            </a:r>
            <a:endParaRPr lang="en-US" altLang="en-US"/>
          </a:p>
        </p:txBody>
      </p:sp>
      <p:sp>
        <p:nvSpPr>
          <p:cNvPr id="2560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53DE3D4D-E2A5-487A-848E-D1C38A56CB0B}" type="slidenum">
              <a:rPr lang="en-US" altLang="en-US" smtClean="0"/>
              <a:pPr/>
              <a:t>45</a:t>
            </a:fld>
            <a:endParaRPr lang="en-US" altLang="en-US"/>
          </a:p>
        </p:txBody>
      </p:sp>
    </p:spTree>
    <p:extLst>
      <p:ext uri="{BB962C8B-B14F-4D97-AF65-F5344CB8AC3E}">
        <p14:creationId xmlns:p14="http://schemas.microsoft.com/office/powerpoint/2010/main" val="1831084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18413486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30592949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0727181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4F9780-91F7-5A45-8932-8322CCDBB97C}" type="slidenum">
              <a:rPr lang="en-US" smtClean="0"/>
              <a:t>70</a:t>
            </a:fld>
            <a:endParaRPr lang="en-US"/>
          </a:p>
        </p:txBody>
      </p:sp>
    </p:spTree>
    <p:extLst>
      <p:ext uri="{BB962C8B-B14F-4D97-AF65-F5344CB8AC3E}">
        <p14:creationId xmlns:p14="http://schemas.microsoft.com/office/powerpoint/2010/main" val="7298670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0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MS PGothic" charset="0"/>
            </a:endParaRPr>
          </a:p>
        </p:txBody>
      </p:sp>
      <p:sp>
        <p:nvSpPr>
          <p:cNvPr id="5120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757066" indent="-291179">
              <a:defRPr>
                <a:solidFill>
                  <a:schemeClr val="tx1"/>
                </a:solidFill>
                <a:latin typeface="Gill Sans MT" charset="0"/>
                <a:ea typeface="MS PGothic" charset="0"/>
                <a:cs typeface="MS PGothic" charset="0"/>
              </a:defRPr>
            </a:lvl2pPr>
            <a:lvl3pPr marL="1164717" indent="-232943">
              <a:defRPr>
                <a:solidFill>
                  <a:schemeClr val="tx1"/>
                </a:solidFill>
                <a:latin typeface="Gill Sans MT" charset="0"/>
                <a:ea typeface="MS PGothic" charset="0"/>
                <a:cs typeface="MS PGothic" charset="0"/>
              </a:defRPr>
            </a:lvl3pPr>
            <a:lvl4pPr marL="1630604" indent="-232943">
              <a:defRPr>
                <a:solidFill>
                  <a:schemeClr val="tx1"/>
                </a:solidFill>
                <a:latin typeface="Gill Sans MT" charset="0"/>
                <a:ea typeface="MS PGothic" charset="0"/>
                <a:cs typeface="MS PGothic" charset="0"/>
              </a:defRPr>
            </a:lvl4pPr>
            <a:lvl5pPr marL="2096491" indent="-232943">
              <a:defRPr>
                <a:solidFill>
                  <a:schemeClr val="tx1"/>
                </a:solidFill>
                <a:latin typeface="Gill Sans MT" charset="0"/>
                <a:ea typeface="MS PGothic" charset="0"/>
                <a:cs typeface="MS PGothic" charset="0"/>
              </a:defRPr>
            </a:lvl5pPr>
            <a:lvl6pPr marL="2562377" indent="-232943" eaLnBrk="0" fontAlgn="base" hangingPunct="0">
              <a:spcBef>
                <a:spcPct val="0"/>
              </a:spcBef>
              <a:spcAft>
                <a:spcPct val="0"/>
              </a:spcAft>
              <a:defRPr>
                <a:solidFill>
                  <a:schemeClr val="tx1"/>
                </a:solidFill>
                <a:latin typeface="Gill Sans MT" charset="0"/>
                <a:ea typeface="MS PGothic" charset="0"/>
                <a:cs typeface="MS PGothic" charset="0"/>
              </a:defRPr>
            </a:lvl6pPr>
            <a:lvl7pPr marL="3028264" indent="-232943" eaLnBrk="0" fontAlgn="base" hangingPunct="0">
              <a:spcBef>
                <a:spcPct val="0"/>
              </a:spcBef>
              <a:spcAft>
                <a:spcPct val="0"/>
              </a:spcAft>
              <a:defRPr>
                <a:solidFill>
                  <a:schemeClr val="tx1"/>
                </a:solidFill>
                <a:latin typeface="Gill Sans MT" charset="0"/>
                <a:ea typeface="MS PGothic" charset="0"/>
                <a:cs typeface="MS PGothic" charset="0"/>
              </a:defRPr>
            </a:lvl7pPr>
            <a:lvl8pPr marL="3494151" indent="-232943" eaLnBrk="0" fontAlgn="base" hangingPunct="0">
              <a:spcBef>
                <a:spcPct val="0"/>
              </a:spcBef>
              <a:spcAft>
                <a:spcPct val="0"/>
              </a:spcAft>
              <a:defRPr>
                <a:solidFill>
                  <a:schemeClr val="tx1"/>
                </a:solidFill>
                <a:latin typeface="Gill Sans MT" charset="0"/>
                <a:ea typeface="MS PGothic" charset="0"/>
                <a:cs typeface="MS PGothic" charset="0"/>
              </a:defRPr>
            </a:lvl8pPr>
            <a:lvl9pPr marL="3960038" indent="-232943" eaLnBrk="0" fontAlgn="base" hangingPunct="0">
              <a:spcBef>
                <a:spcPct val="0"/>
              </a:spcBef>
              <a:spcAft>
                <a:spcPct val="0"/>
              </a:spcAft>
              <a:defRPr>
                <a:solidFill>
                  <a:schemeClr val="tx1"/>
                </a:solidFill>
                <a:latin typeface="Gill Sans MT" charset="0"/>
                <a:ea typeface="MS PGothic" charset="0"/>
                <a:cs typeface="MS PGothic" charset="0"/>
              </a:defRPr>
            </a:lvl9pPr>
          </a:lstStyle>
          <a:p>
            <a:fld id="{7CFD4591-3A19-F042-98E5-5AF892DEC2FF}" type="slidenum">
              <a:rPr lang="en-US"/>
              <a:pPr/>
              <a:t>72</a:t>
            </a:fld>
            <a:endParaRPr lang="en-US"/>
          </a:p>
        </p:txBody>
      </p:sp>
    </p:spTree>
    <p:extLst>
      <p:ext uri="{BB962C8B-B14F-4D97-AF65-F5344CB8AC3E}">
        <p14:creationId xmlns:p14="http://schemas.microsoft.com/office/powerpoint/2010/main" val="834934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11</a:t>
            </a:fld>
            <a:endParaRPr lang="en-US"/>
          </a:p>
        </p:txBody>
      </p:sp>
    </p:spTree>
    <p:extLst>
      <p:ext uri="{BB962C8B-B14F-4D97-AF65-F5344CB8AC3E}">
        <p14:creationId xmlns:p14="http://schemas.microsoft.com/office/powerpoint/2010/main" val="27779873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656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A56673F7-5972-4569-B217-226B4A669E26}" type="slidenum">
              <a:rPr lang="en-US" altLang="en-US" smtClean="0"/>
              <a:pPr/>
              <a:t>86</a:t>
            </a:fld>
            <a:endParaRPr lang="en-US" altLang="en-US"/>
          </a:p>
        </p:txBody>
      </p:sp>
    </p:spTree>
    <p:extLst>
      <p:ext uri="{BB962C8B-B14F-4D97-AF65-F5344CB8AC3E}">
        <p14:creationId xmlns:p14="http://schemas.microsoft.com/office/powerpoint/2010/main" val="19140228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861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A1D424DF-33F2-4A00-840B-F732B890B9EE}" type="slidenum">
              <a:rPr lang="en-US" altLang="en-US" smtClean="0"/>
              <a:pPr/>
              <a:t>87</a:t>
            </a:fld>
            <a:endParaRPr lang="en-US" altLang="en-US"/>
          </a:p>
        </p:txBody>
      </p:sp>
    </p:spTree>
    <p:extLst>
      <p:ext uri="{BB962C8B-B14F-4D97-AF65-F5344CB8AC3E}">
        <p14:creationId xmlns:p14="http://schemas.microsoft.com/office/powerpoint/2010/main" val="35546455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066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50FAEABB-8B1C-4157-AED7-701D6DE66568}" type="slidenum">
              <a:rPr lang="en-US" altLang="en-US" smtClean="0"/>
              <a:pPr/>
              <a:t>88</a:t>
            </a:fld>
            <a:endParaRPr lang="en-US" altLang="en-US"/>
          </a:p>
        </p:txBody>
      </p:sp>
    </p:spTree>
    <p:extLst>
      <p:ext uri="{BB962C8B-B14F-4D97-AF65-F5344CB8AC3E}">
        <p14:creationId xmlns:p14="http://schemas.microsoft.com/office/powerpoint/2010/main" val="39208333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89</a:t>
            </a:fld>
            <a:endParaRPr lang="en-US"/>
          </a:p>
        </p:txBody>
      </p:sp>
    </p:spTree>
    <p:extLst>
      <p:ext uri="{BB962C8B-B14F-4D97-AF65-F5344CB8AC3E}">
        <p14:creationId xmlns:p14="http://schemas.microsoft.com/office/powerpoint/2010/main" val="1523455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14</a:t>
            </a:fld>
            <a:endParaRPr lang="en-US"/>
          </a:p>
        </p:txBody>
      </p:sp>
    </p:spTree>
    <p:extLst>
      <p:ext uri="{BB962C8B-B14F-4D97-AF65-F5344CB8AC3E}">
        <p14:creationId xmlns:p14="http://schemas.microsoft.com/office/powerpoint/2010/main" val="1274597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15</a:t>
            </a:fld>
            <a:endParaRPr lang="en-US"/>
          </a:p>
        </p:txBody>
      </p:sp>
    </p:spTree>
    <p:extLst>
      <p:ext uri="{BB962C8B-B14F-4D97-AF65-F5344CB8AC3E}">
        <p14:creationId xmlns:p14="http://schemas.microsoft.com/office/powerpoint/2010/main" val="1050341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b="1" dirty="0"/>
              <a:t>Review Panels </a:t>
            </a:r>
            <a:r>
              <a:rPr lang="en-US" dirty="0"/>
              <a:t>- at Dec 2013 NSF Days, leader solicited business cards for potential reviewers. For NSF, don’t need a prior NSF grant, or even a PhD or university affiliation. Need expert. NSF needs about 50K reviewers per year</a:t>
            </a:r>
          </a:p>
        </p:txBody>
      </p:sp>
      <p:sp>
        <p:nvSpPr>
          <p:cNvPr id="4" name="Slide Number Placeholder 3"/>
          <p:cNvSpPr>
            <a:spLocks noGrp="1"/>
          </p:cNvSpPr>
          <p:nvPr>
            <p:ph type="sldNum" sz="quarter" idx="10"/>
          </p:nvPr>
        </p:nvSpPr>
        <p:spPr/>
        <p:txBody>
          <a:bodyPr/>
          <a:lstStyle/>
          <a:p>
            <a:fld id="{000ADD40-26D1-4DB4-BCE8-15DB90CA2F67}" type="slidenum">
              <a:rPr lang="en-US" smtClean="0"/>
              <a:t>16</a:t>
            </a:fld>
            <a:endParaRPr lang="en-US"/>
          </a:p>
        </p:txBody>
      </p:sp>
    </p:spTree>
    <p:extLst>
      <p:ext uri="{BB962C8B-B14F-4D97-AF65-F5344CB8AC3E}">
        <p14:creationId xmlns:p14="http://schemas.microsoft.com/office/powerpoint/2010/main" val="1338765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Perhaps most useful feature of PIVOT is the opportunity tracking that provides automated alerts  when selected opportunities are updated </a:t>
            </a:r>
          </a:p>
          <a:p>
            <a:endParaRPr lang="en-US" dirty="0"/>
          </a:p>
          <a:p>
            <a:r>
              <a:rPr lang="en-US" dirty="0"/>
              <a:t>We will do a PIVOT tutorial later this morning and Trace Eddington from LDS-P will provide demonstrated Foundation Center online next week. </a:t>
            </a:r>
          </a:p>
          <a:p>
            <a:endParaRPr lang="en-US" dirty="0"/>
          </a:p>
          <a:p>
            <a:r>
              <a:rPr lang="en-US" dirty="0"/>
              <a:t>Are there a few who would like us to do a preliminary search for them and show it at next weeks class?</a:t>
            </a:r>
          </a:p>
        </p:txBody>
      </p:sp>
      <p:sp>
        <p:nvSpPr>
          <p:cNvPr id="4" name="Slide Number Placeholder 3"/>
          <p:cNvSpPr>
            <a:spLocks noGrp="1"/>
          </p:cNvSpPr>
          <p:nvPr>
            <p:ph type="sldNum" sz="quarter" idx="10"/>
          </p:nvPr>
        </p:nvSpPr>
        <p:spPr/>
        <p:txBody>
          <a:bodyPr/>
          <a:lstStyle/>
          <a:p>
            <a:fld id="{000ADD40-26D1-4DB4-BCE8-15DB90CA2F67}" type="slidenum">
              <a:rPr lang="en-US" smtClean="0"/>
              <a:t>17</a:t>
            </a:fld>
            <a:endParaRPr lang="en-US"/>
          </a:p>
        </p:txBody>
      </p:sp>
    </p:spTree>
    <p:extLst>
      <p:ext uri="{BB962C8B-B14F-4D97-AF65-F5344CB8AC3E}">
        <p14:creationId xmlns:p14="http://schemas.microsoft.com/office/powerpoint/2010/main" val="1148390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provide donor management for all church areas including</a:t>
            </a:r>
            <a:r>
              <a:rPr lang="en-US" baseline="0" dirty="0"/>
              <a:t> the church’s higher education institutions and church departments like Family Search, Self-Reliance services, etc. We don’t handle any tithing and fast offerings. Each college has a DL assigned, and most of them are right on campus.</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19</a:t>
            </a:fld>
            <a:endParaRPr lang="en-US" dirty="0"/>
          </a:p>
        </p:txBody>
      </p:sp>
    </p:spTree>
    <p:extLst>
      <p:ext uri="{BB962C8B-B14F-4D97-AF65-F5344CB8AC3E}">
        <p14:creationId xmlns:p14="http://schemas.microsoft.com/office/powerpoint/2010/main" val="2992025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272011"/>
            <a:ext cx="8808720" cy="2705947"/>
          </a:xfrm>
        </p:spPr>
        <p:txBody>
          <a:bodyPr anchor="b"/>
          <a:lstStyle>
            <a:lvl1pPr algn="ctr">
              <a:defRPr sz="6800"/>
            </a:lvl1pPr>
          </a:lstStyle>
          <a:p>
            <a:r>
              <a:rPr lang="en-US"/>
              <a:t>Click to edit Master title style</a:t>
            </a:r>
            <a:endParaRPr lang="en-US" dirty="0"/>
          </a:p>
        </p:txBody>
      </p:sp>
      <p:sp>
        <p:nvSpPr>
          <p:cNvPr id="3" name="Subtitle 2"/>
          <p:cNvSpPr>
            <a:spLocks noGrp="1"/>
          </p:cNvSpPr>
          <p:nvPr>
            <p:ph type="subTitle" idx="1"/>
          </p:nvPr>
        </p:nvSpPr>
        <p:spPr>
          <a:xfrm>
            <a:off x="1295400" y="4082310"/>
            <a:ext cx="7772400" cy="1876530"/>
          </a:xfrm>
        </p:spPr>
        <p:txBody>
          <a:bodyPr/>
          <a:lstStyle>
            <a:lvl1pPr marL="0" indent="0" algn="ctr">
              <a:buNone/>
              <a:defRPr sz="2720"/>
            </a:lvl1pPr>
            <a:lvl2pPr marL="518145" indent="0" algn="ctr">
              <a:buNone/>
              <a:defRPr sz="2267"/>
            </a:lvl2pPr>
            <a:lvl3pPr marL="1036290" indent="0" algn="ctr">
              <a:buNone/>
              <a:defRPr sz="2040"/>
            </a:lvl3pPr>
            <a:lvl4pPr marL="1554434" indent="0" algn="ctr">
              <a:buNone/>
              <a:defRPr sz="1813"/>
            </a:lvl4pPr>
            <a:lvl5pPr marL="2072579" indent="0" algn="ctr">
              <a:buNone/>
              <a:defRPr sz="1813"/>
            </a:lvl5pPr>
            <a:lvl6pPr marL="2590724" indent="0" algn="ctr">
              <a:buNone/>
              <a:defRPr sz="1813"/>
            </a:lvl6pPr>
            <a:lvl7pPr marL="3108869" indent="0" algn="ctr">
              <a:buNone/>
              <a:defRPr sz="1813"/>
            </a:lvl7pPr>
            <a:lvl8pPr marL="3627013" indent="0" algn="ctr">
              <a:buNone/>
              <a:defRPr sz="1813"/>
            </a:lvl8pPr>
            <a:lvl9pPr marL="4145158" indent="0" algn="ctr">
              <a:buNone/>
              <a:defRPr sz="181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2777A3-59FC-4F75-ACB5-4F841C86488E}"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777164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45A025-BE5F-4F0D-ACF2-FB9242084E0D}"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001363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16166" y="413808"/>
            <a:ext cx="2234565"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12471" y="413808"/>
            <a:ext cx="6574155" cy="65867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F05C38-FE9F-4461-BDBC-60EB5E392A1E}"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764288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1E73D3-279A-4BFC-83D0-1A9787C61081}"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525458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7073" y="1937705"/>
            <a:ext cx="8938260" cy="3233102"/>
          </a:xfrm>
        </p:spPr>
        <p:txBody>
          <a:bodyPr anchor="b"/>
          <a:lstStyle>
            <a:lvl1pPr>
              <a:defRPr sz="6800"/>
            </a:lvl1pPr>
          </a:lstStyle>
          <a:p>
            <a:r>
              <a:rPr lang="en-US"/>
              <a:t>Click to edit Master title style</a:t>
            </a:r>
            <a:endParaRPr lang="en-US" dirty="0"/>
          </a:p>
        </p:txBody>
      </p:sp>
      <p:sp>
        <p:nvSpPr>
          <p:cNvPr id="3" name="Text Placeholder 2"/>
          <p:cNvSpPr>
            <a:spLocks noGrp="1"/>
          </p:cNvSpPr>
          <p:nvPr>
            <p:ph type="body" idx="1"/>
          </p:nvPr>
        </p:nvSpPr>
        <p:spPr>
          <a:xfrm>
            <a:off x="707073" y="5201393"/>
            <a:ext cx="8938260" cy="1700212"/>
          </a:xfrm>
        </p:spPr>
        <p:txBody>
          <a:bodyPr/>
          <a:lstStyle>
            <a:lvl1pPr marL="0" indent="0">
              <a:buNone/>
              <a:defRPr sz="2720">
                <a:solidFill>
                  <a:schemeClr val="tx1"/>
                </a:solidFill>
              </a:defRPr>
            </a:lvl1pPr>
            <a:lvl2pPr marL="518145" indent="0">
              <a:buNone/>
              <a:defRPr sz="2267">
                <a:solidFill>
                  <a:schemeClr val="tx1">
                    <a:tint val="75000"/>
                  </a:schemeClr>
                </a:solidFill>
              </a:defRPr>
            </a:lvl2pPr>
            <a:lvl3pPr marL="1036290" indent="0">
              <a:buNone/>
              <a:defRPr sz="2040">
                <a:solidFill>
                  <a:schemeClr val="tx1">
                    <a:tint val="75000"/>
                  </a:schemeClr>
                </a:solidFill>
              </a:defRPr>
            </a:lvl3pPr>
            <a:lvl4pPr marL="1554434" indent="0">
              <a:buNone/>
              <a:defRPr sz="1813">
                <a:solidFill>
                  <a:schemeClr val="tx1">
                    <a:tint val="75000"/>
                  </a:schemeClr>
                </a:solidFill>
              </a:defRPr>
            </a:lvl4pPr>
            <a:lvl5pPr marL="2072579" indent="0">
              <a:buNone/>
              <a:defRPr sz="1813">
                <a:solidFill>
                  <a:schemeClr val="tx1">
                    <a:tint val="75000"/>
                  </a:schemeClr>
                </a:solidFill>
              </a:defRPr>
            </a:lvl5pPr>
            <a:lvl6pPr marL="2590724" indent="0">
              <a:buNone/>
              <a:defRPr sz="1813">
                <a:solidFill>
                  <a:schemeClr val="tx1">
                    <a:tint val="75000"/>
                  </a:schemeClr>
                </a:solidFill>
              </a:defRPr>
            </a:lvl6pPr>
            <a:lvl7pPr marL="3108869" indent="0">
              <a:buNone/>
              <a:defRPr sz="1813">
                <a:solidFill>
                  <a:schemeClr val="tx1">
                    <a:tint val="75000"/>
                  </a:schemeClr>
                </a:solidFill>
              </a:defRPr>
            </a:lvl7pPr>
            <a:lvl8pPr marL="3627013" indent="0">
              <a:buNone/>
              <a:defRPr sz="1813">
                <a:solidFill>
                  <a:schemeClr val="tx1">
                    <a:tint val="75000"/>
                  </a:schemeClr>
                </a:solidFill>
              </a:defRPr>
            </a:lvl8pPr>
            <a:lvl9pPr marL="4145158" indent="0">
              <a:buNone/>
              <a:defRPr sz="181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2353F4A-9E99-4F1C-9E8C-4883270086FB}"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628722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12470" y="2069042"/>
            <a:ext cx="440436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246370" y="2069042"/>
            <a:ext cx="440436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B276229-B95D-4276-BFC4-FEF4E7EDDD5F}" type="datetime1">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089510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3820" y="413810"/>
            <a:ext cx="893826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713821" y="1905318"/>
            <a:ext cx="4384119"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Edit Master text styles</a:t>
            </a:r>
          </a:p>
        </p:txBody>
      </p:sp>
      <p:sp>
        <p:nvSpPr>
          <p:cNvPr id="4" name="Content Placeholder 3"/>
          <p:cNvSpPr>
            <a:spLocks noGrp="1"/>
          </p:cNvSpPr>
          <p:nvPr>
            <p:ph sz="half" idx="2"/>
          </p:nvPr>
        </p:nvSpPr>
        <p:spPr>
          <a:xfrm>
            <a:off x="713821" y="2839085"/>
            <a:ext cx="4384119"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246370" y="1905318"/>
            <a:ext cx="4405710"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Edit Master text styles</a:t>
            </a:r>
          </a:p>
        </p:txBody>
      </p:sp>
      <p:sp>
        <p:nvSpPr>
          <p:cNvPr id="6" name="Content Placeholder 5"/>
          <p:cNvSpPr>
            <a:spLocks noGrp="1"/>
          </p:cNvSpPr>
          <p:nvPr>
            <p:ph sz="quarter" idx="4"/>
          </p:nvPr>
        </p:nvSpPr>
        <p:spPr>
          <a:xfrm>
            <a:off x="5246370" y="2839085"/>
            <a:ext cx="4405710"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7CDB4A-99B2-4FCD-9440-B215184DD4E4}" type="datetime1">
              <a:rPr lang="en-US" smtClean="0"/>
              <a:t>4/26/2022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3637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28E364-5821-428C-A4B0-35B69BCF76EC}" type="datetime1">
              <a:rPr lang="en-US" smtClean="0"/>
              <a:t>4/26/2022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729716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4E9984-02AE-474D-9D76-0F69C60F5E58}" type="datetime1">
              <a:rPr lang="en-US" smtClean="0"/>
              <a:t>4/26/2022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4413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820" y="518160"/>
            <a:ext cx="3342402" cy="1813560"/>
          </a:xfrm>
        </p:spPr>
        <p:txBody>
          <a:bodyPr anchor="b"/>
          <a:lstStyle>
            <a:lvl1pPr>
              <a:defRPr sz="3627"/>
            </a:lvl1pPr>
          </a:lstStyle>
          <a:p>
            <a:r>
              <a:rPr lang="en-US"/>
              <a:t>Click to edit Master title style</a:t>
            </a:r>
            <a:endParaRPr lang="en-US" dirty="0"/>
          </a:p>
        </p:txBody>
      </p:sp>
      <p:sp>
        <p:nvSpPr>
          <p:cNvPr id="3" name="Content Placeholder 2"/>
          <p:cNvSpPr>
            <a:spLocks noGrp="1"/>
          </p:cNvSpPr>
          <p:nvPr>
            <p:ph idx="1"/>
          </p:nvPr>
        </p:nvSpPr>
        <p:spPr>
          <a:xfrm>
            <a:off x="4405710" y="1119083"/>
            <a:ext cx="5246370" cy="5523442"/>
          </a:xfrm>
        </p:spPr>
        <p:txBody>
          <a:bodyPr/>
          <a:lstStyle>
            <a:lvl1pPr>
              <a:defRPr sz="3627"/>
            </a:lvl1pPr>
            <a:lvl2pPr>
              <a:defRPr sz="3173"/>
            </a:lvl2pPr>
            <a:lvl3pPr>
              <a:defRPr sz="2720"/>
            </a:lvl3pPr>
            <a:lvl4pPr>
              <a:defRPr sz="2267"/>
            </a:lvl4pPr>
            <a:lvl5pPr>
              <a:defRPr sz="2267"/>
            </a:lvl5pPr>
            <a:lvl6pPr>
              <a:defRPr sz="2267"/>
            </a:lvl6pPr>
            <a:lvl7pPr>
              <a:defRPr sz="2267"/>
            </a:lvl7pPr>
            <a:lvl8pPr>
              <a:defRPr sz="2267"/>
            </a:lvl8pPr>
            <a:lvl9pPr>
              <a:defRPr sz="22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13820" y="2331720"/>
            <a:ext cx="3342402"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Edit Master text styles</a:t>
            </a:r>
          </a:p>
        </p:txBody>
      </p:sp>
      <p:sp>
        <p:nvSpPr>
          <p:cNvPr id="5" name="Date Placeholder 4"/>
          <p:cNvSpPr>
            <a:spLocks noGrp="1"/>
          </p:cNvSpPr>
          <p:nvPr>
            <p:ph type="dt" sz="half" idx="10"/>
          </p:nvPr>
        </p:nvSpPr>
        <p:spPr/>
        <p:txBody>
          <a:bodyPr/>
          <a:lstStyle/>
          <a:p>
            <a:fld id="{105C3C73-1971-421B-B61E-9BF7047DAC0E}" type="datetime1">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595179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820" y="518160"/>
            <a:ext cx="3342402" cy="1813560"/>
          </a:xfrm>
        </p:spPr>
        <p:txBody>
          <a:bodyPr anchor="b"/>
          <a:lstStyle>
            <a:lvl1pPr>
              <a:defRPr sz="3627"/>
            </a:lvl1pPr>
          </a:lstStyle>
          <a:p>
            <a:r>
              <a:rPr lang="en-US"/>
              <a:t>Click to edit Master title style</a:t>
            </a:r>
            <a:endParaRPr lang="en-US" dirty="0"/>
          </a:p>
        </p:txBody>
      </p:sp>
      <p:sp>
        <p:nvSpPr>
          <p:cNvPr id="3" name="Picture Placeholder 2"/>
          <p:cNvSpPr>
            <a:spLocks noGrp="1" noChangeAspect="1"/>
          </p:cNvSpPr>
          <p:nvPr>
            <p:ph type="pic" idx="1"/>
          </p:nvPr>
        </p:nvSpPr>
        <p:spPr>
          <a:xfrm>
            <a:off x="4405710" y="1119083"/>
            <a:ext cx="5246370" cy="5523442"/>
          </a:xfrm>
        </p:spPr>
        <p:txBody>
          <a:bodyPr anchor="t"/>
          <a:lstStyle>
            <a:lvl1pPr marL="0" indent="0">
              <a:buNone/>
              <a:defRPr sz="3627"/>
            </a:lvl1pPr>
            <a:lvl2pPr marL="518145" indent="0">
              <a:buNone/>
              <a:defRPr sz="3173"/>
            </a:lvl2pPr>
            <a:lvl3pPr marL="1036290" indent="0">
              <a:buNone/>
              <a:defRPr sz="2720"/>
            </a:lvl3pPr>
            <a:lvl4pPr marL="1554434" indent="0">
              <a:buNone/>
              <a:defRPr sz="2267"/>
            </a:lvl4pPr>
            <a:lvl5pPr marL="2072579" indent="0">
              <a:buNone/>
              <a:defRPr sz="2267"/>
            </a:lvl5pPr>
            <a:lvl6pPr marL="2590724" indent="0">
              <a:buNone/>
              <a:defRPr sz="2267"/>
            </a:lvl6pPr>
            <a:lvl7pPr marL="3108869" indent="0">
              <a:buNone/>
              <a:defRPr sz="2267"/>
            </a:lvl7pPr>
            <a:lvl8pPr marL="3627013" indent="0">
              <a:buNone/>
              <a:defRPr sz="2267"/>
            </a:lvl8pPr>
            <a:lvl9pPr marL="4145158" indent="0">
              <a:buNone/>
              <a:defRPr sz="2267"/>
            </a:lvl9pPr>
          </a:lstStyle>
          <a:p>
            <a:r>
              <a:rPr lang="en-US"/>
              <a:t>Click icon to add picture</a:t>
            </a:r>
            <a:endParaRPr lang="en-US" dirty="0"/>
          </a:p>
        </p:txBody>
      </p:sp>
      <p:sp>
        <p:nvSpPr>
          <p:cNvPr id="4" name="Text Placeholder 3"/>
          <p:cNvSpPr>
            <a:spLocks noGrp="1"/>
          </p:cNvSpPr>
          <p:nvPr>
            <p:ph type="body" sz="half" idx="2"/>
          </p:nvPr>
        </p:nvSpPr>
        <p:spPr>
          <a:xfrm>
            <a:off x="713820" y="2331720"/>
            <a:ext cx="3342402"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Edit Master text styles</a:t>
            </a:r>
          </a:p>
        </p:txBody>
      </p:sp>
      <p:sp>
        <p:nvSpPr>
          <p:cNvPr id="5" name="Date Placeholder 4"/>
          <p:cNvSpPr>
            <a:spLocks noGrp="1"/>
          </p:cNvSpPr>
          <p:nvPr>
            <p:ph type="dt" sz="half" idx="10"/>
          </p:nvPr>
        </p:nvSpPr>
        <p:spPr/>
        <p:txBody>
          <a:bodyPr/>
          <a:lstStyle/>
          <a:p>
            <a:fld id="{EB39B68F-A479-44B4-BB73-BEDA5EC8BEFA}" type="datetime1">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132392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12470" y="413810"/>
            <a:ext cx="893826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12470" y="2069042"/>
            <a:ext cx="893826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12470" y="7203865"/>
            <a:ext cx="2331720" cy="413808"/>
          </a:xfrm>
          <a:prstGeom prst="rect">
            <a:avLst/>
          </a:prstGeom>
        </p:spPr>
        <p:txBody>
          <a:bodyPr vert="horz" lIns="91440" tIns="45720" rIns="91440" bIns="45720" rtlCol="0" anchor="ctr"/>
          <a:lstStyle>
            <a:lvl1pPr algn="l">
              <a:defRPr sz="1360">
                <a:solidFill>
                  <a:schemeClr val="tx1">
                    <a:tint val="75000"/>
                  </a:schemeClr>
                </a:solidFill>
              </a:defRPr>
            </a:lvl1pPr>
          </a:lstStyle>
          <a:p>
            <a:fld id="{078079C5-1224-494A-8241-4BD953D2679B}" type="datetime1">
              <a:rPr lang="en-US" smtClean="0"/>
              <a:t>4/26/2022</a:t>
            </a:fld>
            <a:endParaRPr lang="en-US"/>
          </a:p>
        </p:txBody>
      </p:sp>
      <p:sp>
        <p:nvSpPr>
          <p:cNvPr id="5" name="Footer Placeholder 4"/>
          <p:cNvSpPr>
            <a:spLocks noGrp="1"/>
          </p:cNvSpPr>
          <p:nvPr>
            <p:ph type="ftr" sz="quarter" idx="3"/>
          </p:nvPr>
        </p:nvSpPr>
        <p:spPr>
          <a:xfrm>
            <a:off x="3432810" y="7203865"/>
            <a:ext cx="3497580" cy="413808"/>
          </a:xfrm>
          <a:prstGeom prst="rect">
            <a:avLst/>
          </a:prstGeom>
        </p:spPr>
        <p:txBody>
          <a:bodyPr vert="horz" lIns="91440" tIns="45720" rIns="91440" bIns="45720" rtlCol="0" anchor="ctr"/>
          <a:lstStyle>
            <a:lvl1pPr algn="ctr">
              <a:defRPr sz="13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319010" y="7203865"/>
            <a:ext cx="2331720" cy="413808"/>
          </a:xfrm>
          <a:prstGeom prst="rect">
            <a:avLst/>
          </a:prstGeom>
        </p:spPr>
        <p:txBody>
          <a:bodyPr vert="horz" lIns="91440" tIns="45720" rIns="91440" bIns="45720" rtlCol="0" anchor="ctr"/>
          <a:lstStyle>
            <a:lvl1pPr algn="r">
              <a:defRPr sz="1360">
                <a:solidFill>
                  <a:schemeClr val="tx1">
                    <a:tint val="75000"/>
                  </a:schemeClr>
                </a:solidFill>
              </a:defRPr>
            </a:lvl1pPr>
          </a:lstStyle>
          <a:p>
            <a:fld id="{BC8FB650-4324-4877-BB95-5089C932EEA7}" type="slidenum">
              <a:rPr lang="en-US" smtClean="0"/>
              <a:t>‹#›</a:t>
            </a:fld>
            <a:endParaRPr lang="en-US"/>
          </a:p>
        </p:txBody>
      </p:sp>
    </p:spTree>
    <p:extLst>
      <p:ext uri="{BB962C8B-B14F-4D97-AF65-F5344CB8AC3E}">
        <p14:creationId xmlns:p14="http://schemas.microsoft.com/office/powerpoint/2010/main" val="34030150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1036290" rtl="0" eaLnBrk="1" latinLnBrk="0" hangingPunct="1">
        <a:lnSpc>
          <a:spcPct val="90000"/>
        </a:lnSpc>
        <a:spcBef>
          <a:spcPct val="0"/>
        </a:spcBef>
        <a:buNone/>
        <a:defRPr sz="4987" kern="1200">
          <a:solidFill>
            <a:schemeClr val="tx1"/>
          </a:solidFill>
          <a:latin typeface="+mj-lt"/>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www.tgci.com/" TargetMode="External"/><Relationship Id="rId3" Type="http://schemas.openxmlformats.org/officeDocument/2006/relationships/hyperlink" Target="http://pivot.cos.com/" TargetMode="External"/><Relationship Id="rId7" Type="http://schemas.openxmlformats.org/officeDocument/2006/relationships/hyperlink" Target="http://www.gpoaccess.gov/fr/"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cfda.gov/" TargetMode="External"/><Relationship Id="rId11" Type="http://schemas.openxmlformats.org/officeDocument/2006/relationships/hyperlink" Target="http://www.guidestar.org/" TargetMode="External"/><Relationship Id="rId5" Type="http://schemas.openxmlformats.org/officeDocument/2006/relationships/hyperlink" Target="http://grants.gov/" TargetMode="External"/><Relationship Id="rId10" Type="http://schemas.openxmlformats.org/officeDocument/2006/relationships/hyperlink" Target="http://www.grantsnet.com/" TargetMode="External"/><Relationship Id="rId4" Type="http://schemas.openxmlformats.org/officeDocument/2006/relationships/hyperlink" Target="http://fdncenter.org/" TargetMode="External"/><Relationship Id="rId9" Type="http://schemas.openxmlformats.org/officeDocument/2006/relationships/hyperlink" Target="http://fundsnetservices.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tif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www.ldsp.org/"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researchdevelopment.byu.edu/resources/proposal" TargetMode="External"/><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hyperlink" Target="http://humanitiescenter.byu.edu/research/workshops/" TargetMode="External"/><Relationship Id="rId2" Type="http://schemas.openxmlformats.org/officeDocument/2006/relationships/hyperlink" Target="http://humanitiescenter.byu.edu/services/external-grants/" TargetMode="Externa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8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hyperlink" Target="http://facultycenter.byu.edu/node?destination=node" TargetMode="External"/><Relationship Id="rId4" Type="http://schemas.openxmlformats.org/officeDocument/2006/relationships/hyperlink" Target="http://orca.byu.edu/" TargetMode="External"/></Relationships>
</file>

<file path=ppt/slides/_rels/slide8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6780" y="1358811"/>
            <a:ext cx="8549640" cy="2626360"/>
          </a:xfrm>
        </p:spPr>
        <p:txBody>
          <a:bodyPr>
            <a:normAutofit/>
          </a:bodyPr>
          <a:lstStyle/>
          <a:p>
            <a:r>
              <a:rPr lang="en-US" sz="5280" dirty="0"/>
              <a:t>Grant Proposal Development Workshop</a:t>
            </a:r>
          </a:p>
        </p:txBody>
      </p:sp>
      <p:sp>
        <p:nvSpPr>
          <p:cNvPr id="3" name="Subtitle 2"/>
          <p:cNvSpPr>
            <a:spLocks noGrp="1"/>
          </p:cNvSpPr>
          <p:nvPr>
            <p:ph type="subTitle" idx="1"/>
          </p:nvPr>
        </p:nvSpPr>
        <p:spPr>
          <a:xfrm>
            <a:off x="1288306" y="4267308"/>
            <a:ext cx="7543800" cy="1821338"/>
          </a:xfrm>
        </p:spPr>
        <p:txBody>
          <a:bodyPr>
            <a:normAutofit/>
          </a:bodyPr>
          <a:lstStyle/>
          <a:p>
            <a:r>
              <a:rPr lang="en-US"/>
              <a:t>December 9,  </a:t>
            </a:r>
            <a:r>
              <a:rPr lang="en-US" dirty="0"/>
              <a:t>2016</a:t>
            </a:r>
          </a:p>
        </p:txBody>
      </p:sp>
    </p:spTree>
    <p:extLst>
      <p:ext uri="{BB962C8B-B14F-4D97-AF65-F5344CB8AC3E}">
        <p14:creationId xmlns:p14="http://schemas.microsoft.com/office/powerpoint/2010/main" val="2102508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06780" y="2545080"/>
            <a:ext cx="8801100" cy="1617028"/>
          </a:xfrm>
        </p:spPr>
        <p:txBody>
          <a:bodyPr>
            <a:normAutofit/>
          </a:bodyPr>
          <a:lstStyle/>
          <a:p>
            <a:pPr algn="l"/>
            <a:r>
              <a:rPr lang="en-US" sz="4840" dirty="0"/>
              <a:t>Develop a Fundable Idea</a:t>
            </a:r>
          </a:p>
        </p:txBody>
      </p:sp>
    </p:spTree>
    <p:extLst>
      <p:ext uri="{BB962C8B-B14F-4D97-AF65-F5344CB8AC3E}">
        <p14:creationId xmlns:p14="http://schemas.microsoft.com/office/powerpoint/2010/main" val="196714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654" y="-101539"/>
            <a:ext cx="8675370" cy="1458119"/>
          </a:xfrm>
        </p:spPr>
        <p:txBody>
          <a:bodyPr>
            <a:normAutofit/>
          </a:bodyPr>
          <a:lstStyle/>
          <a:p>
            <a:r>
              <a:rPr lang="en-US" sz="3960" dirty="0"/>
              <a:t>Developing Good Ideas</a:t>
            </a:r>
          </a:p>
        </p:txBody>
      </p:sp>
      <p:sp>
        <p:nvSpPr>
          <p:cNvPr id="3" name="Content Placeholder 2"/>
          <p:cNvSpPr>
            <a:spLocks noGrp="1"/>
          </p:cNvSpPr>
          <p:nvPr>
            <p:ph idx="1"/>
          </p:nvPr>
        </p:nvSpPr>
        <p:spPr>
          <a:xfrm>
            <a:off x="438642" y="1128362"/>
            <a:ext cx="9080644" cy="4978559"/>
          </a:xfrm>
        </p:spPr>
        <p:txBody>
          <a:bodyPr vert="horz" lIns="100584" tIns="50292" rIns="100584" bIns="50292" rtlCol="0">
            <a:noAutofit/>
          </a:bodyPr>
          <a:lstStyle/>
          <a:p>
            <a:pPr>
              <a:lnSpc>
                <a:spcPts val="2200"/>
              </a:lnSpc>
              <a:spcBef>
                <a:spcPts val="0"/>
              </a:spcBef>
            </a:pPr>
            <a:r>
              <a:rPr lang="en-US" sz="2200" dirty="0"/>
              <a:t>The process starts with being </a:t>
            </a:r>
            <a:r>
              <a:rPr lang="en-US" sz="2200" b="1" dirty="0"/>
              <a:t>knowledgeable, </a:t>
            </a:r>
            <a:br>
              <a:rPr lang="en-US" sz="2200" b="1" dirty="0"/>
            </a:br>
            <a:r>
              <a:rPr lang="en-US" sz="2200" b="1" dirty="0"/>
              <a:t>thoughtful, creative</a:t>
            </a:r>
            <a:r>
              <a:rPr lang="en-US" sz="2200" dirty="0"/>
              <a:t>, </a:t>
            </a:r>
            <a:r>
              <a:rPr lang="en-US" sz="2200" b="1" dirty="0"/>
              <a:t>open to new ideas </a:t>
            </a:r>
            <a:br>
              <a:rPr lang="en-US" sz="2200" b="1" dirty="0"/>
            </a:br>
            <a:r>
              <a:rPr lang="en-US" sz="2200" dirty="0"/>
              <a:t>(and</a:t>
            </a:r>
            <a:r>
              <a:rPr lang="en-US" sz="2200" b="1" dirty="0"/>
              <a:t> prayerful </a:t>
            </a:r>
            <a:r>
              <a:rPr lang="en-US" sz="2200" dirty="0"/>
              <a:t>throughout</a:t>
            </a:r>
            <a:r>
              <a:rPr lang="en-US" sz="2200" b="1" dirty="0"/>
              <a:t>)  </a:t>
            </a:r>
          </a:p>
          <a:p>
            <a:pPr>
              <a:spcBef>
                <a:spcPts val="0"/>
              </a:spcBef>
            </a:pPr>
            <a:endParaRPr lang="en-US" sz="2200" dirty="0"/>
          </a:p>
          <a:p>
            <a:pPr>
              <a:spcBef>
                <a:spcPts val="0"/>
              </a:spcBef>
            </a:pPr>
            <a:r>
              <a:rPr lang="en-US" sz="2200" dirty="0"/>
              <a:t>Think in </a:t>
            </a:r>
            <a:r>
              <a:rPr lang="en-US" sz="2200" b="1" dirty="0"/>
              <a:t>Question </a:t>
            </a:r>
            <a:r>
              <a:rPr lang="en-US" sz="2200" dirty="0"/>
              <a:t>format</a:t>
            </a:r>
          </a:p>
          <a:p>
            <a:pPr lvl="1">
              <a:spcBef>
                <a:spcPts val="0"/>
              </a:spcBef>
              <a:buFont typeface="Courier New" panose="02070309020205020404" pitchFamily="49" charset="0"/>
              <a:buChar char="o"/>
            </a:pPr>
            <a:r>
              <a:rPr lang="en-US" sz="1980" dirty="0"/>
              <a:t>Write out every interesting question that you </a:t>
            </a:r>
            <a:br>
              <a:rPr lang="en-US" sz="1980" dirty="0"/>
            </a:br>
            <a:r>
              <a:rPr lang="en-US" sz="1980" dirty="0"/>
              <a:t>can think of related to your area of interest</a:t>
            </a:r>
          </a:p>
          <a:p>
            <a:pPr marL="502920" lvl="1" indent="0">
              <a:spcBef>
                <a:spcPts val="0"/>
              </a:spcBef>
              <a:buNone/>
            </a:pPr>
            <a:endParaRPr lang="en-US" sz="1980" dirty="0"/>
          </a:p>
          <a:p>
            <a:pPr>
              <a:spcBef>
                <a:spcPts val="0"/>
              </a:spcBef>
            </a:pPr>
            <a:r>
              <a:rPr lang="en-US" sz="2200" dirty="0"/>
              <a:t>Think in </a:t>
            </a:r>
            <a:r>
              <a:rPr lang="en-US" sz="2200" b="1" dirty="0"/>
              <a:t>Experiment/Research Approach</a:t>
            </a:r>
            <a:r>
              <a:rPr lang="en-US" sz="2200" dirty="0"/>
              <a:t> format</a:t>
            </a:r>
          </a:p>
          <a:p>
            <a:pPr lvl="1">
              <a:spcBef>
                <a:spcPts val="0"/>
              </a:spcBef>
              <a:buFont typeface="Courier New" panose="02070309020205020404" pitchFamily="49" charset="0"/>
              <a:buChar char="o"/>
            </a:pPr>
            <a:r>
              <a:rPr lang="en-US" sz="1980" dirty="0"/>
              <a:t>What research would you do, information would you collect, interviews would you conduct regardless of money, time, expertise or equipment?</a:t>
            </a:r>
            <a:br>
              <a:rPr lang="en-US" sz="1980" dirty="0"/>
            </a:br>
            <a:endParaRPr lang="en-US" sz="1980" dirty="0"/>
          </a:p>
          <a:p>
            <a:pPr>
              <a:spcBef>
                <a:spcPts val="0"/>
              </a:spcBef>
            </a:pPr>
            <a:r>
              <a:rPr lang="en-US" sz="2200" dirty="0"/>
              <a:t>Think in </a:t>
            </a:r>
            <a:r>
              <a:rPr lang="en-US" sz="2200" b="1" dirty="0"/>
              <a:t>Hypothesis</a:t>
            </a:r>
            <a:r>
              <a:rPr lang="en-US" sz="2200" dirty="0"/>
              <a:t> format</a:t>
            </a:r>
          </a:p>
          <a:p>
            <a:pPr lvl="1">
              <a:spcBef>
                <a:spcPts val="0"/>
              </a:spcBef>
              <a:buFont typeface="Courier New" panose="02070309020205020404" pitchFamily="49" charset="0"/>
              <a:buChar char="o"/>
            </a:pPr>
            <a:r>
              <a:rPr lang="en-US" sz="1980" dirty="0"/>
              <a:t>Write out as many untested hypotheses as you can related to your area of interest</a:t>
            </a:r>
            <a:br>
              <a:rPr lang="en-US" sz="1980" dirty="0"/>
            </a:br>
            <a:endParaRPr lang="en-US" sz="1980" dirty="0"/>
          </a:p>
          <a:p>
            <a:pPr>
              <a:spcBef>
                <a:spcPts val="0"/>
              </a:spcBef>
            </a:pPr>
            <a:r>
              <a:rPr lang="en-US" sz="2200" dirty="0"/>
              <a:t>Keep an </a:t>
            </a:r>
            <a:r>
              <a:rPr lang="en-US" sz="2200" b="1" dirty="0"/>
              <a:t>ongoing log </a:t>
            </a:r>
            <a:r>
              <a:rPr lang="en-US" sz="2200" dirty="0"/>
              <a:t>of your ideas</a:t>
            </a:r>
            <a:br>
              <a:rPr lang="en-US" sz="2200" dirty="0"/>
            </a:br>
            <a:endParaRPr lang="en-US" sz="2200" dirty="0"/>
          </a:p>
          <a:p>
            <a:pPr>
              <a:spcBef>
                <a:spcPts val="0"/>
              </a:spcBef>
            </a:pPr>
            <a:r>
              <a:rPr lang="en-US" sz="2200" dirty="0"/>
              <a:t>Let the ideas incubate and try the process again (and again)</a:t>
            </a:r>
          </a:p>
          <a:p>
            <a:pPr>
              <a:spcBef>
                <a:spcPts val="660"/>
              </a:spcBef>
            </a:pPr>
            <a:endParaRPr lang="en-US" sz="2640" dirty="0"/>
          </a:p>
        </p:txBody>
      </p:sp>
      <p:sp>
        <p:nvSpPr>
          <p:cNvPr id="4" name="Slide Number Placeholder 3"/>
          <p:cNvSpPr>
            <a:spLocks noGrp="1"/>
          </p:cNvSpPr>
          <p:nvPr>
            <p:ph type="sldNum" sz="quarter" idx="12"/>
          </p:nvPr>
        </p:nvSpPr>
        <p:spPr/>
        <p:txBody>
          <a:bodyPr/>
          <a:lstStyle/>
          <a:p>
            <a:fld id="{0609A8C3-0B35-46AA-97D6-5814D689151B}" type="slidenum">
              <a:rPr lang="en-US" smtClean="0"/>
              <a:t>11</a:t>
            </a:fld>
            <a:endParaRPr lang="en-US"/>
          </a:p>
        </p:txBody>
      </p:sp>
      <p:sp>
        <p:nvSpPr>
          <p:cNvPr id="5" name="Rectangle 4"/>
          <p:cNvSpPr/>
          <p:nvPr/>
        </p:nvSpPr>
        <p:spPr>
          <a:xfrm>
            <a:off x="660551" y="6847745"/>
            <a:ext cx="8075576" cy="650947"/>
          </a:xfrm>
          <a:prstGeom prst="rect">
            <a:avLst/>
          </a:prstGeom>
        </p:spPr>
        <p:txBody>
          <a:bodyPr wrap="square">
            <a:spAutoFit/>
          </a:bodyPr>
          <a:lstStyle/>
          <a:p>
            <a:r>
              <a:rPr lang="en-US" sz="1210" dirty="0"/>
              <a:t>(Adapted from “</a:t>
            </a:r>
            <a:r>
              <a:rPr lang="en-US" sz="1210" dirty="0" err="1"/>
              <a:t>Grantsmanship</a:t>
            </a:r>
            <a:r>
              <a:rPr lang="en-US" sz="1210" dirty="0"/>
              <a:t> Workshop, How to Develop a Fundable Research Proposal” Tammy Bray, PhD, Dean, College of Health and Human Sciences Oregon State University)</a:t>
            </a:r>
          </a:p>
          <a:p>
            <a:endParaRPr lang="en-US" sz="1210" dirty="0"/>
          </a:p>
        </p:txBody>
      </p:sp>
      <p:pic>
        <p:nvPicPr>
          <p:cNvPr id="6" name="Picture 2" descr="http://apartmentkandahar.com/resources/Lak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1679" y="1356581"/>
            <a:ext cx="2816694" cy="184845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673885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811" y="114302"/>
            <a:ext cx="8675370" cy="1458119"/>
          </a:xfrm>
        </p:spPr>
        <p:txBody>
          <a:bodyPr>
            <a:normAutofit/>
          </a:bodyPr>
          <a:lstStyle/>
          <a:p>
            <a:r>
              <a:rPr lang="en-US" sz="3960" dirty="0"/>
              <a:t>Additional Ideas for Developing and Optimizing Your Research Idea</a:t>
            </a:r>
          </a:p>
        </p:txBody>
      </p:sp>
      <p:sp>
        <p:nvSpPr>
          <p:cNvPr id="7" name="Content Placeholder 6"/>
          <p:cNvSpPr>
            <a:spLocks noGrp="1"/>
          </p:cNvSpPr>
          <p:nvPr>
            <p:ph idx="1"/>
          </p:nvPr>
        </p:nvSpPr>
        <p:spPr>
          <a:xfrm>
            <a:off x="430256" y="1572420"/>
            <a:ext cx="9510801" cy="5471278"/>
          </a:xfrm>
        </p:spPr>
        <p:txBody>
          <a:bodyPr>
            <a:noAutofit/>
          </a:bodyPr>
          <a:lstStyle/>
          <a:p>
            <a:pPr lvl="0"/>
            <a:r>
              <a:rPr lang="en-US" sz="1980" dirty="0"/>
              <a:t>Identify a relatively </a:t>
            </a:r>
            <a:r>
              <a:rPr lang="en-US" sz="1980" b="1" dirty="0"/>
              <a:t>under-explored niche </a:t>
            </a:r>
            <a:r>
              <a:rPr lang="en-US" sz="1980" dirty="0"/>
              <a:t>within the area of your broad research interest</a:t>
            </a:r>
          </a:p>
          <a:p>
            <a:pPr lvl="1">
              <a:buFont typeface="Courier New" panose="02070309020205020404" pitchFamily="49" charset="0"/>
              <a:buChar char="o"/>
            </a:pPr>
            <a:r>
              <a:rPr lang="en-US" sz="1760" dirty="0"/>
              <a:t>Identify your long-term goal within the niche area</a:t>
            </a:r>
          </a:p>
          <a:p>
            <a:pPr lvl="0"/>
            <a:r>
              <a:rPr lang="en-US" sz="1980" dirty="0"/>
              <a:t>Conceptualize a </a:t>
            </a:r>
            <a:r>
              <a:rPr lang="en-US" sz="1980" b="1" dirty="0"/>
              <a:t>step-by-step continuum of res</a:t>
            </a:r>
            <a:r>
              <a:rPr lang="en-US" sz="1980" dirty="0"/>
              <a:t>earch that you have just formulated</a:t>
            </a:r>
          </a:p>
          <a:p>
            <a:pPr lvl="1">
              <a:buFont typeface="Courier New" panose="02070309020205020404" pitchFamily="49" charset="0"/>
              <a:buChar char="o"/>
            </a:pPr>
            <a:r>
              <a:rPr lang="en-US" sz="1540" dirty="0"/>
              <a:t>Identify the next logical step that needs to be taken along the continuum of research that you have just formulated.</a:t>
            </a:r>
          </a:p>
          <a:p>
            <a:pPr lvl="0"/>
            <a:r>
              <a:rPr lang="en-US" sz="1980" dirty="0"/>
              <a:t>Search and critically analyze the </a:t>
            </a:r>
            <a:r>
              <a:rPr lang="en-US" sz="1980" b="1" dirty="0"/>
              <a:t>literature</a:t>
            </a:r>
            <a:r>
              <a:rPr lang="en-US" sz="1980" dirty="0"/>
              <a:t> that is pertinent to the step you want to take</a:t>
            </a:r>
          </a:p>
          <a:p>
            <a:pPr lvl="0"/>
            <a:r>
              <a:rPr lang="en-US" sz="1980" dirty="0"/>
              <a:t>While searching and analyzing the literature, develop a </a:t>
            </a:r>
            <a:r>
              <a:rPr lang="en-US" sz="1980" b="1" dirty="0"/>
              <a:t>list of key words </a:t>
            </a:r>
            <a:r>
              <a:rPr lang="en-US" sz="1980" dirty="0"/>
              <a:t>that are pertinent to the area and the </a:t>
            </a:r>
            <a:r>
              <a:rPr lang="en-US" sz="1980" b="1" dirty="0"/>
              <a:t>names of the investigators </a:t>
            </a:r>
            <a:r>
              <a:rPr lang="en-US" sz="1980" dirty="0"/>
              <a:t>who have been active in the area during the last ten years</a:t>
            </a:r>
          </a:p>
          <a:p>
            <a:pPr lvl="0"/>
            <a:r>
              <a:rPr lang="en-US" sz="1980" dirty="0"/>
              <a:t>Asses </a:t>
            </a:r>
            <a:r>
              <a:rPr lang="en-US" sz="1980" b="1" dirty="0"/>
              <a:t>your own ability </a:t>
            </a:r>
            <a:r>
              <a:rPr lang="en-US" sz="1980" dirty="0"/>
              <a:t>to pursue the idea, including relevant expertise and resources</a:t>
            </a:r>
          </a:p>
          <a:p>
            <a:pPr lvl="0"/>
            <a:r>
              <a:rPr lang="en-US" sz="1980" dirty="0"/>
              <a:t>Assess your </a:t>
            </a:r>
            <a:r>
              <a:rPr lang="en-US" sz="1980" b="1" dirty="0"/>
              <a:t>competition</a:t>
            </a:r>
            <a:r>
              <a:rPr lang="en-US" sz="1980" dirty="0"/>
              <a:t> </a:t>
            </a:r>
          </a:p>
          <a:p>
            <a:pPr lvl="0"/>
            <a:r>
              <a:rPr lang="en-US" sz="1980" dirty="0"/>
              <a:t>Use </a:t>
            </a:r>
            <a:r>
              <a:rPr lang="en-US" sz="1980" b="1" dirty="0"/>
              <a:t>information from funded grants </a:t>
            </a:r>
            <a:r>
              <a:rPr lang="en-US" sz="1980" dirty="0"/>
              <a:t>to improve your idea and research design </a:t>
            </a:r>
          </a:p>
          <a:p>
            <a:pPr lvl="0"/>
            <a:r>
              <a:rPr lang="en-US" sz="1980" dirty="0"/>
              <a:t>Determine which </a:t>
            </a:r>
            <a:r>
              <a:rPr lang="en-US" sz="1980" b="1" dirty="0"/>
              <a:t>granting agencies </a:t>
            </a:r>
            <a:r>
              <a:rPr lang="en-US" sz="1980" dirty="0"/>
              <a:t>are most appropriate to your idea, i.e., ones whose mission will be advanced by funding your idea (tie to grand challenges?)</a:t>
            </a:r>
          </a:p>
          <a:p>
            <a:pPr lvl="0"/>
            <a:r>
              <a:rPr lang="en-US" sz="1980" dirty="0"/>
              <a:t>Seek </a:t>
            </a:r>
            <a:r>
              <a:rPr lang="en-US" sz="1980" b="1" dirty="0"/>
              <a:t>constructive criticism </a:t>
            </a:r>
            <a:r>
              <a:rPr lang="en-US" sz="1980" dirty="0"/>
              <a:t>of your idea from knowledgeable colleagues</a:t>
            </a:r>
          </a:p>
        </p:txBody>
      </p:sp>
      <p:sp>
        <p:nvSpPr>
          <p:cNvPr id="5" name="Slide Number Placeholder 4"/>
          <p:cNvSpPr>
            <a:spLocks noGrp="1"/>
          </p:cNvSpPr>
          <p:nvPr>
            <p:ph type="sldNum" sz="quarter" idx="12"/>
          </p:nvPr>
        </p:nvSpPr>
        <p:spPr/>
        <p:txBody>
          <a:bodyPr/>
          <a:lstStyle/>
          <a:p>
            <a:fld id="{BC8FB650-4324-4877-BB95-5089C932EEA7}" type="slidenum">
              <a:rPr lang="en-US" smtClean="0"/>
              <a:t>12</a:t>
            </a:fld>
            <a:endParaRPr lang="en-US"/>
          </a:p>
        </p:txBody>
      </p:sp>
      <p:sp>
        <p:nvSpPr>
          <p:cNvPr id="4" name="Rectangle 3"/>
          <p:cNvSpPr/>
          <p:nvPr/>
        </p:nvSpPr>
        <p:spPr>
          <a:xfrm>
            <a:off x="679571" y="7184126"/>
            <a:ext cx="8075576" cy="464743"/>
          </a:xfrm>
          <a:prstGeom prst="rect">
            <a:avLst/>
          </a:prstGeom>
        </p:spPr>
        <p:txBody>
          <a:bodyPr wrap="square">
            <a:spAutoFit/>
          </a:bodyPr>
          <a:lstStyle/>
          <a:p>
            <a:r>
              <a:rPr lang="en-US" sz="1210" dirty="0"/>
              <a:t>(This list was generated from various sources)</a:t>
            </a:r>
          </a:p>
          <a:p>
            <a:endParaRPr lang="en-US" sz="1210" dirty="0"/>
          </a:p>
        </p:txBody>
      </p:sp>
    </p:spTree>
    <p:extLst>
      <p:ext uri="{BB962C8B-B14F-4D97-AF65-F5344CB8AC3E}">
        <p14:creationId xmlns:p14="http://schemas.microsoft.com/office/powerpoint/2010/main" val="35777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59" y="2963600"/>
            <a:ext cx="8675370" cy="1458119"/>
          </a:xfrm>
        </p:spPr>
        <p:txBody>
          <a:bodyPr>
            <a:normAutofit fontScale="90000"/>
          </a:bodyPr>
          <a:lstStyle/>
          <a:p>
            <a:br>
              <a:rPr lang="en-US" sz="3520" dirty="0"/>
            </a:br>
            <a:br>
              <a:rPr lang="en-US" sz="3520" dirty="0"/>
            </a:br>
            <a:br>
              <a:rPr lang="en-US" sz="3520" dirty="0"/>
            </a:br>
            <a:br>
              <a:rPr lang="en-US" sz="3520" dirty="0"/>
            </a:br>
            <a:r>
              <a:rPr lang="en-US" sz="3520" dirty="0"/>
              <a:t>Exercise: You want to obtain funding for a project—So What?</a:t>
            </a:r>
            <a:br>
              <a:rPr lang="en-US" sz="3520" dirty="0"/>
            </a:br>
            <a:br>
              <a:rPr lang="en-US" sz="3520" dirty="0"/>
            </a:br>
            <a:r>
              <a:rPr lang="en-US" sz="3520" dirty="0"/>
              <a:t>1. Divide into teams</a:t>
            </a:r>
            <a:br>
              <a:rPr lang="en-US" sz="3520" dirty="0"/>
            </a:br>
            <a:r>
              <a:rPr lang="en-US" sz="3520" dirty="0"/>
              <a:t>2. Present your fundable idea to your team</a:t>
            </a:r>
            <a:br>
              <a:rPr lang="en-US" sz="3520" dirty="0"/>
            </a:br>
            <a:r>
              <a:rPr lang="en-US" sz="3520" dirty="0"/>
              <a:t>3. Team response - So What?</a:t>
            </a:r>
            <a:br>
              <a:rPr lang="en-US" sz="3520" dirty="0"/>
            </a:br>
            <a:r>
              <a:rPr lang="en-US" sz="3520" dirty="0"/>
              <a:t>4. Justify your idea </a:t>
            </a:r>
            <a:br>
              <a:rPr lang="en-US" sz="3520" dirty="0"/>
            </a:br>
            <a:r>
              <a:rPr lang="en-US" sz="3520" dirty="0"/>
              <a:t>5. Reconvene and debrief</a:t>
            </a:r>
            <a:br>
              <a:rPr lang="en-US" sz="3520" dirty="0"/>
            </a:br>
            <a:endParaRPr lang="en-US" sz="3520" dirty="0"/>
          </a:p>
        </p:txBody>
      </p:sp>
      <p:sp>
        <p:nvSpPr>
          <p:cNvPr id="4" name="Slide Number Placeholder 3"/>
          <p:cNvSpPr>
            <a:spLocks noGrp="1"/>
          </p:cNvSpPr>
          <p:nvPr>
            <p:ph type="sldNum" sz="quarter" idx="12"/>
          </p:nvPr>
        </p:nvSpPr>
        <p:spPr/>
        <p:txBody>
          <a:bodyPr/>
          <a:lstStyle/>
          <a:p>
            <a:fld id="{BC8FB650-4324-4877-BB95-5089C932EEA7}" type="slidenum">
              <a:rPr lang="en-US" smtClean="0"/>
              <a:t>13</a:t>
            </a:fld>
            <a:endParaRPr lang="en-US"/>
          </a:p>
        </p:txBody>
      </p:sp>
    </p:spTree>
    <p:extLst>
      <p:ext uri="{BB962C8B-B14F-4D97-AF65-F5344CB8AC3E}">
        <p14:creationId xmlns:p14="http://schemas.microsoft.com/office/powerpoint/2010/main" val="255593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06780" y="2545080"/>
            <a:ext cx="8801100" cy="1617028"/>
          </a:xfrm>
        </p:spPr>
        <p:txBody>
          <a:bodyPr>
            <a:normAutofit/>
          </a:bodyPr>
          <a:lstStyle/>
          <a:p>
            <a:pPr algn="l"/>
            <a:r>
              <a:rPr lang="en-US" sz="4840" dirty="0"/>
              <a:t>Finding Funding</a:t>
            </a:r>
          </a:p>
        </p:txBody>
      </p:sp>
    </p:spTree>
    <p:extLst>
      <p:ext uri="{BB962C8B-B14F-4D97-AF65-F5344CB8AC3E}">
        <p14:creationId xmlns:p14="http://schemas.microsoft.com/office/powerpoint/2010/main" val="371640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541" y="227416"/>
            <a:ext cx="9304020" cy="1257300"/>
          </a:xfrm>
        </p:spPr>
        <p:txBody>
          <a:bodyPr>
            <a:normAutofit fontScale="90000"/>
          </a:bodyPr>
          <a:lstStyle/>
          <a:p>
            <a:r>
              <a:rPr lang="en-US" dirty="0"/>
              <a:t>Research Development Support for Finding Funding and Writing Proposals</a:t>
            </a:r>
          </a:p>
        </p:txBody>
      </p:sp>
      <p:sp>
        <p:nvSpPr>
          <p:cNvPr id="3" name="Content Placeholder 2"/>
          <p:cNvSpPr>
            <a:spLocks noGrp="1"/>
          </p:cNvSpPr>
          <p:nvPr>
            <p:ph idx="1"/>
          </p:nvPr>
        </p:nvSpPr>
        <p:spPr>
          <a:xfrm>
            <a:off x="734167" y="1946975"/>
            <a:ext cx="5061166" cy="4978559"/>
          </a:xfrm>
        </p:spPr>
        <p:txBody>
          <a:bodyPr>
            <a:normAutofit lnSpcReduction="10000"/>
          </a:bodyPr>
          <a:lstStyle/>
          <a:p>
            <a:r>
              <a:rPr lang="en-US" sz="2640" dirty="0"/>
              <a:t>Newsletters from FHSS and STEM Research Development</a:t>
            </a:r>
          </a:p>
          <a:p>
            <a:r>
              <a:rPr lang="en-US" sz="2640" dirty="0"/>
              <a:t>Research Development website: </a:t>
            </a:r>
            <a:r>
              <a:rPr lang="en-US" sz="2640" dirty="0" err="1">
                <a:hlinkClick r:id="rId3"/>
              </a:rPr>
              <a:t>researchdevelopment.byu.edu</a:t>
            </a:r>
            <a:endParaRPr lang="en-US" sz="2640" dirty="0"/>
          </a:p>
          <a:p>
            <a:r>
              <a:rPr lang="en-US" sz="2640" dirty="0">
                <a:solidFill>
                  <a:srgbClr val="000000"/>
                </a:solidFill>
              </a:rPr>
              <a:t>Online funding searches</a:t>
            </a:r>
          </a:p>
          <a:p>
            <a:r>
              <a:rPr lang="en-US" sz="2640" dirty="0">
                <a:solidFill>
                  <a:srgbClr val="000000"/>
                </a:solidFill>
              </a:rPr>
              <a:t>Conduct seminars about particular funders</a:t>
            </a:r>
          </a:p>
          <a:p>
            <a:r>
              <a:rPr lang="en-US" sz="2640" dirty="0">
                <a:solidFill>
                  <a:srgbClr val="000000"/>
                </a:solidFill>
              </a:rPr>
              <a:t>Advocate research capabilities to funders</a:t>
            </a:r>
          </a:p>
          <a:p>
            <a:r>
              <a:rPr lang="en-US" sz="2640" dirty="0">
                <a:solidFill>
                  <a:srgbClr val="000000"/>
                </a:solidFill>
              </a:rPr>
              <a:t>Attend funding conferences</a:t>
            </a:r>
          </a:p>
          <a:p>
            <a:r>
              <a:rPr lang="en-US" sz="2640" dirty="0">
                <a:solidFill>
                  <a:srgbClr val="000000"/>
                </a:solidFill>
              </a:rPr>
              <a:t>Identify funding opportunity and help write the grant proposal</a:t>
            </a:r>
          </a:p>
          <a:p>
            <a:endParaRPr lang="en-US" sz="2640" dirty="0"/>
          </a:p>
        </p:txBody>
      </p:sp>
      <p:sp>
        <p:nvSpPr>
          <p:cNvPr id="4" name="Slide Number Placeholder 3"/>
          <p:cNvSpPr>
            <a:spLocks noGrp="1"/>
          </p:cNvSpPr>
          <p:nvPr>
            <p:ph type="sldNum" sz="quarter" idx="12"/>
          </p:nvPr>
        </p:nvSpPr>
        <p:spPr/>
        <p:txBody>
          <a:bodyPr/>
          <a:lstStyle/>
          <a:p>
            <a:fld id="{0609A8C3-0B35-46AA-97D6-5814D689151B}" type="slidenum">
              <a:rPr lang="en-US" smtClean="0"/>
              <a:t>15</a:t>
            </a:fld>
            <a:endParaRPr lang="en-US"/>
          </a:p>
        </p:txBody>
      </p:sp>
      <p:pic>
        <p:nvPicPr>
          <p:cNvPr id="7" name="Picture 6"/>
          <p:cNvPicPr>
            <a:picLocks noChangeAspect="1"/>
          </p:cNvPicPr>
          <p:nvPr/>
        </p:nvPicPr>
        <p:blipFill rotWithShape="1">
          <a:blip r:embed="rId4"/>
          <a:srcRect l="28384" t="16892" r="29258" b="18244"/>
          <a:stretch/>
        </p:blipFill>
        <p:spPr>
          <a:xfrm>
            <a:off x="6047471" y="4367980"/>
            <a:ext cx="3439674" cy="2776391"/>
          </a:xfrm>
          <a:prstGeom prst="rect">
            <a:avLst/>
          </a:prstGeom>
        </p:spPr>
      </p:pic>
      <p:pic>
        <p:nvPicPr>
          <p:cNvPr id="6" name="Picture 5"/>
          <p:cNvPicPr>
            <a:picLocks noChangeAspect="1"/>
          </p:cNvPicPr>
          <p:nvPr/>
        </p:nvPicPr>
        <p:blipFill rotWithShape="1">
          <a:blip r:embed="rId5"/>
          <a:srcRect l="30001" t="18666" r="31249" b="11333"/>
          <a:stretch/>
        </p:blipFill>
        <p:spPr>
          <a:xfrm>
            <a:off x="6089808" y="1543151"/>
            <a:ext cx="2995817" cy="2707960"/>
          </a:xfrm>
          <a:prstGeom prst="rect">
            <a:avLst/>
          </a:prstGeom>
        </p:spPr>
      </p:pic>
    </p:spTree>
    <p:extLst>
      <p:ext uri="{BB962C8B-B14F-4D97-AF65-F5344CB8AC3E}">
        <p14:creationId xmlns:p14="http://schemas.microsoft.com/office/powerpoint/2010/main" val="825988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350044"/>
            <a:ext cx="9052560" cy="1508760"/>
          </a:xfrm>
        </p:spPr>
        <p:txBody>
          <a:bodyPr>
            <a:normAutofit fontScale="90000"/>
          </a:bodyPr>
          <a:lstStyle/>
          <a:p>
            <a:r>
              <a:rPr lang="en-US" dirty="0"/>
              <a:t>Finding External Funding By Casting A Wide Net</a:t>
            </a:r>
            <a:br>
              <a:rPr lang="en-US" dirty="0"/>
            </a:br>
            <a:endParaRPr lang="en-US" sz="3080" dirty="0"/>
          </a:p>
        </p:txBody>
      </p:sp>
      <p:sp>
        <p:nvSpPr>
          <p:cNvPr id="5" name="Content Placeholder 2"/>
          <p:cNvSpPr>
            <a:spLocks noGrp="1"/>
          </p:cNvSpPr>
          <p:nvPr>
            <p:ph idx="1"/>
          </p:nvPr>
        </p:nvSpPr>
        <p:spPr>
          <a:xfrm>
            <a:off x="571500" y="1858804"/>
            <a:ext cx="9052560" cy="5448300"/>
          </a:xfrm>
        </p:spPr>
        <p:txBody>
          <a:bodyPr>
            <a:noAutofit/>
          </a:bodyPr>
          <a:lstStyle/>
          <a:p>
            <a:r>
              <a:rPr lang="en-US" sz="1980" dirty="0"/>
              <a:t>Look for funder contacts within professional societies</a:t>
            </a:r>
          </a:p>
          <a:p>
            <a:pPr lvl="1"/>
            <a:r>
              <a:rPr lang="en-US" sz="1980" dirty="0"/>
              <a:t>National Geographic</a:t>
            </a:r>
          </a:p>
          <a:p>
            <a:pPr lvl="1"/>
            <a:r>
              <a:rPr lang="en-US" sz="1980" dirty="0"/>
              <a:t>American Psychological Association </a:t>
            </a:r>
          </a:p>
          <a:p>
            <a:r>
              <a:rPr lang="en-US" sz="1980" dirty="0"/>
              <a:t>Attend funding conferences (e.g., NSF, NIH)</a:t>
            </a:r>
          </a:p>
          <a:p>
            <a:r>
              <a:rPr lang="en-US" sz="1980" dirty="0"/>
              <a:t>Search journal article acknowledgements</a:t>
            </a:r>
          </a:p>
          <a:p>
            <a:r>
              <a:rPr lang="en-US" sz="1980" dirty="0"/>
              <a:t>Participate in proposal review panels</a:t>
            </a:r>
          </a:p>
          <a:p>
            <a:r>
              <a:rPr lang="en-US" sz="1980" dirty="0"/>
              <a:t>Look for funding opportunities from unused Government year end funds </a:t>
            </a:r>
          </a:p>
          <a:p>
            <a:r>
              <a:rPr lang="en-US" sz="1980" dirty="0"/>
              <a:t>Contact potential Program Officers about funding and ask them to recommend funding sources</a:t>
            </a:r>
          </a:p>
          <a:p>
            <a:r>
              <a:rPr lang="en-US" sz="1980" dirty="0"/>
              <a:t>Search a wide range of possible funding sources</a:t>
            </a:r>
          </a:p>
          <a:p>
            <a:pPr lvl="1"/>
            <a:r>
              <a:rPr lang="en-US" sz="1980" dirty="0"/>
              <a:t>Federal Government</a:t>
            </a:r>
          </a:p>
          <a:p>
            <a:pPr lvl="1"/>
            <a:r>
              <a:rPr lang="en-US" sz="1980" dirty="0"/>
              <a:t>Associations, Foundations, Companies</a:t>
            </a:r>
          </a:p>
          <a:p>
            <a:pPr lvl="1"/>
            <a:r>
              <a:rPr lang="en-US" sz="1980" dirty="0"/>
              <a:t>Municipal, County, State Government, Community Partnerships </a:t>
            </a:r>
          </a:p>
          <a:p>
            <a:pPr lvl="1"/>
            <a:r>
              <a:rPr lang="en-US" sz="1980" dirty="0"/>
              <a:t>“Alternative” sources of funding (e.g., Crowdfunding, Benefunder, Nine Sigma funding)</a:t>
            </a:r>
          </a:p>
          <a:p>
            <a:endParaRPr lang="en-US" sz="1980" dirty="0"/>
          </a:p>
        </p:txBody>
      </p:sp>
      <p:sp>
        <p:nvSpPr>
          <p:cNvPr id="4" name="Slide Number Placeholder 3"/>
          <p:cNvSpPr>
            <a:spLocks noGrp="1"/>
          </p:cNvSpPr>
          <p:nvPr>
            <p:ph type="sldNum" sz="quarter" idx="12"/>
          </p:nvPr>
        </p:nvSpPr>
        <p:spPr/>
        <p:txBody>
          <a:bodyPr/>
          <a:lstStyle/>
          <a:p>
            <a:fld id="{0609A8C3-0B35-46AA-97D6-5814D689151B}" type="slidenum">
              <a:rPr lang="en-US" smtClean="0"/>
              <a:t>16</a:t>
            </a:fld>
            <a:endParaRPr lang="en-US" dirty="0"/>
          </a:p>
        </p:txBody>
      </p:sp>
    </p:spTree>
    <p:extLst>
      <p:ext uri="{BB962C8B-B14F-4D97-AF65-F5344CB8AC3E}">
        <p14:creationId xmlns:p14="http://schemas.microsoft.com/office/powerpoint/2010/main" val="1690007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320" y="742077"/>
            <a:ext cx="9052560" cy="1257300"/>
          </a:xfrm>
        </p:spPr>
        <p:txBody>
          <a:bodyPr>
            <a:noAutofit/>
          </a:bodyPr>
          <a:lstStyle/>
          <a:p>
            <a:r>
              <a:rPr lang="en-US" dirty="0"/>
              <a:t>Use Online Tools to Find Funding </a:t>
            </a:r>
            <a:br>
              <a:rPr lang="en-US" dirty="0"/>
            </a:br>
            <a:br>
              <a:rPr lang="en-US" dirty="0"/>
            </a:br>
            <a:endParaRPr lang="en-US" dirty="0"/>
          </a:p>
        </p:txBody>
      </p:sp>
      <p:sp>
        <p:nvSpPr>
          <p:cNvPr id="5" name="Content Placeholder 2"/>
          <p:cNvSpPr>
            <a:spLocks noGrp="1"/>
          </p:cNvSpPr>
          <p:nvPr>
            <p:ph idx="1"/>
          </p:nvPr>
        </p:nvSpPr>
        <p:spPr>
          <a:xfrm>
            <a:off x="938249" y="1250703"/>
            <a:ext cx="8023923" cy="4978559"/>
          </a:xfrm>
        </p:spPr>
        <p:txBody>
          <a:bodyPr>
            <a:noAutofit/>
          </a:bodyPr>
          <a:lstStyle/>
          <a:p>
            <a:r>
              <a:rPr lang="en-US" sz="1980" dirty="0"/>
              <a:t>PIVOT (BYU has a subscription) </a:t>
            </a:r>
            <a:r>
              <a:rPr lang="en-US" sz="1760" u="sng" dirty="0">
                <a:hlinkClick r:id="rId3"/>
              </a:rPr>
              <a:t>http://pivot.cos.com</a:t>
            </a:r>
            <a:endParaRPr lang="en-US" sz="1760" u="sng" dirty="0"/>
          </a:p>
          <a:p>
            <a:r>
              <a:rPr lang="en-US" sz="1980" dirty="0"/>
              <a:t>Foundation Center Online (BYU has a subscription) </a:t>
            </a:r>
            <a:r>
              <a:rPr lang="en-US" sz="1760" u="sng" dirty="0">
                <a:hlinkClick r:id="rId4"/>
              </a:rPr>
              <a:t>http://fdncenter.org/</a:t>
            </a:r>
            <a:r>
              <a:rPr lang="en-US" sz="1760" u="sng" dirty="0"/>
              <a:t> </a:t>
            </a:r>
            <a:br>
              <a:rPr lang="en-US" sz="1760" u="sng" dirty="0"/>
            </a:br>
            <a:r>
              <a:rPr lang="en-US" sz="1760" dirty="0"/>
              <a:t>login username </a:t>
            </a:r>
            <a:r>
              <a:rPr lang="en-US" sz="1760" u="sng" dirty="0" err="1"/>
              <a:t>byuacadvp</a:t>
            </a:r>
            <a:r>
              <a:rPr lang="en-US" sz="1760" dirty="0"/>
              <a:t> and password </a:t>
            </a:r>
            <a:r>
              <a:rPr lang="en-US" sz="1760" u="sng" dirty="0"/>
              <a:t>cougars2002</a:t>
            </a:r>
          </a:p>
          <a:p>
            <a:r>
              <a:rPr lang="en-US" sz="1980" dirty="0"/>
              <a:t>Foundation and company websites</a:t>
            </a:r>
          </a:p>
          <a:p>
            <a:r>
              <a:rPr lang="en-US" sz="1980" dirty="0"/>
              <a:t>Grants.gov (free; register) </a:t>
            </a:r>
            <a:r>
              <a:rPr lang="en-US" sz="1760" u="sng" dirty="0">
                <a:hlinkClick r:id="rId5"/>
              </a:rPr>
              <a:t>http://grants.gov/</a:t>
            </a:r>
            <a:endParaRPr lang="en-US" sz="1760" u="sng" dirty="0"/>
          </a:p>
          <a:p>
            <a:r>
              <a:rPr lang="en-US" sz="1980" dirty="0"/>
              <a:t>Agency websites</a:t>
            </a:r>
          </a:p>
          <a:p>
            <a:r>
              <a:rPr lang="en-US" sz="1980" dirty="0"/>
              <a:t>University-affiliated Humanities centers</a:t>
            </a:r>
          </a:p>
          <a:p>
            <a:r>
              <a:rPr lang="en-US" sz="1980" dirty="0"/>
              <a:t>The Catalog of Federal Domestic Assistance (CFDA) (free) </a:t>
            </a:r>
            <a:r>
              <a:rPr lang="en-US" sz="1760" dirty="0">
                <a:hlinkClick r:id="rId6"/>
              </a:rPr>
              <a:t>www.cfda.gov</a:t>
            </a:r>
            <a:r>
              <a:rPr lang="en-US" sz="1760" dirty="0"/>
              <a:t> </a:t>
            </a:r>
          </a:p>
          <a:p>
            <a:pPr marL="314325"/>
            <a:r>
              <a:rPr lang="en-US" sz="1980" dirty="0"/>
              <a:t>Other online tools</a:t>
            </a:r>
          </a:p>
          <a:p>
            <a:pPr lvl="1">
              <a:buFont typeface="Calibri" panose="020F0502020204030204" pitchFamily="34" charset="0"/>
              <a:buChar char="‒"/>
            </a:pPr>
            <a:r>
              <a:rPr lang="en-US" sz="1760" dirty="0"/>
              <a:t>Federal Register  </a:t>
            </a:r>
            <a:r>
              <a:rPr lang="en-US" sz="1760" dirty="0">
                <a:hlinkClick r:id="rId7"/>
              </a:rPr>
              <a:t>http://www.gpoaccess.gov/fr/</a:t>
            </a:r>
            <a:endParaRPr lang="en-US" sz="2200" dirty="0"/>
          </a:p>
          <a:p>
            <a:pPr lvl="1">
              <a:buFont typeface="Calibri" panose="020F0502020204030204" pitchFamily="34" charset="0"/>
              <a:buChar char="‒"/>
            </a:pPr>
            <a:r>
              <a:rPr lang="en-US" sz="1760" dirty="0" err="1"/>
              <a:t>Grantsmanship</a:t>
            </a:r>
            <a:r>
              <a:rPr lang="en-US" sz="1760" dirty="0"/>
              <a:t> Center </a:t>
            </a:r>
            <a:r>
              <a:rPr lang="en-US" sz="1760" dirty="0">
                <a:hlinkClick r:id="rId8"/>
              </a:rPr>
              <a:t>http://www.tgci.com/</a:t>
            </a:r>
            <a:endParaRPr lang="en-US" sz="1760" dirty="0"/>
          </a:p>
          <a:p>
            <a:pPr lvl="1">
              <a:buFont typeface="Calibri" panose="020F0502020204030204" pitchFamily="34" charset="0"/>
              <a:buChar char="‒"/>
            </a:pPr>
            <a:r>
              <a:rPr lang="en-US" sz="1760" dirty="0" err="1"/>
              <a:t>Fundsnet</a:t>
            </a:r>
            <a:r>
              <a:rPr lang="en-US" sz="1760" dirty="0"/>
              <a:t> service </a:t>
            </a:r>
            <a:r>
              <a:rPr lang="en-US" sz="1760" dirty="0">
                <a:hlinkClick r:id="rId9"/>
              </a:rPr>
              <a:t>http://fundsnetservices.com</a:t>
            </a:r>
            <a:r>
              <a:rPr lang="en-US" sz="1760" dirty="0"/>
              <a:t> </a:t>
            </a:r>
          </a:p>
          <a:p>
            <a:pPr lvl="1">
              <a:buFont typeface="Calibri" panose="020F0502020204030204" pitchFamily="34" charset="0"/>
              <a:buChar char="‒"/>
            </a:pPr>
            <a:r>
              <a:rPr lang="en-US" sz="1760" dirty="0" err="1"/>
              <a:t>GrantsNet</a:t>
            </a:r>
            <a:r>
              <a:rPr lang="en-US" sz="1760" dirty="0"/>
              <a:t> </a:t>
            </a:r>
            <a:r>
              <a:rPr lang="en-US" sz="1760" dirty="0">
                <a:hlinkClick r:id="rId10"/>
              </a:rPr>
              <a:t>http://www.grantsnet.com</a:t>
            </a:r>
            <a:r>
              <a:rPr lang="en-US" sz="1760" dirty="0"/>
              <a:t> </a:t>
            </a:r>
          </a:p>
          <a:p>
            <a:pPr lvl="1">
              <a:buFont typeface="Calibri" panose="020F0502020204030204" pitchFamily="34" charset="0"/>
              <a:buChar char="‒"/>
            </a:pPr>
            <a:r>
              <a:rPr lang="en-US" sz="1760" dirty="0" err="1"/>
              <a:t>Guidestar</a:t>
            </a:r>
            <a:r>
              <a:rPr lang="en-US" sz="1760" dirty="0"/>
              <a:t> </a:t>
            </a:r>
            <a:r>
              <a:rPr lang="en-US" sz="1760" dirty="0">
                <a:hlinkClick r:id="rId11"/>
              </a:rPr>
              <a:t>http://www.guidestar.org</a:t>
            </a:r>
            <a:r>
              <a:rPr lang="en-US" sz="1760" dirty="0"/>
              <a:t>  </a:t>
            </a:r>
          </a:p>
          <a:p>
            <a:pPr lvl="1">
              <a:buFont typeface="Calibri" panose="020F0502020204030204" pitchFamily="34" charset="0"/>
              <a:buChar char="‒"/>
            </a:pPr>
            <a:r>
              <a:rPr lang="en-US" sz="1760" dirty="0"/>
              <a:t>Google/Bing/Yahoo </a:t>
            </a:r>
          </a:p>
          <a:p>
            <a:pPr marL="502920" lvl="1" indent="0">
              <a:buNone/>
            </a:pPr>
            <a:r>
              <a:rPr lang="en-US" sz="1760" dirty="0"/>
              <a:t> </a:t>
            </a:r>
            <a:br>
              <a:rPr lang="en-US" sz="1760" dirty="0"/>
            </a:br>
            <a:endParaRPr lang="en-US" sz="1760" dirty="0"/>
          </a:p>
          <a:p>
            <a:pPr marL="440055" lvl="1" indent="0">
              <a:buNone/>
            </a:pPr>
            <a:endParaRPr lang="en-US" sz="1320" i="1" dirty="0"/>
          </a:p>
          <a:p>
            <a:pPr marL="440055" lvl="1" indent="0">
              <a:buNone/>
            </a:pPr>
            <a:endParaRPr lang="en-US" sz="1320" i="1" dirty="0"/>
          </a:p>
          <a:p>
            <a:endParaRPr lang="en-US" sz="1540" dirty="0"/>
          </a:p>
          <a:p>
            <a:endParaRPr lang="en-US" sz="1540" u="sng" dirty="0"/>
          </a:p>
          <a:p>
            <a:pPr marL="440055" lvl="1" indent="0">
              <a:buNone/>
            </a:pPr>
            <a:endParaRPr lang="en-US" sz="1540" u="sng" dirty="0"/>
          </a:p>
          <a:p>
            <a:pPr marL="440055" lvl="1" indent="0">
              <a:buNone/>
            </a:pPr>
            <a:br>
              <a:rPr lang="en-US" sz="1540" dirty="0"/>
            </a:br>
            <a:endParaRPr lang="en-US" sz="1540" dirty="0"/>
          </a:p>
        </p:txBody>
      </p:sp>
      <p:sp>
        <p:nvSpPr>
          <p:cNvPr id="3" name="Slide Number Placeholder 2"/>
          <p:cNvSpPr>
            <a:spLocks noGrp="1"/>
          </p:cNvSpPr>
          <p:nvPr>
            <p:ph type="sldNum" sz="quarter" idx="12"/>
          </p:nvPr>
        </p:nvSpPr>
        <p:spPr/>
        <p:txBody>
          <a:bodyPr/>
          <a:lstStyle/>
          <a:p>
            <a:fld id="{0609A8C3-0B35-46AA-97D6-5814D689151B}" type="slidenum">
              <a:rPr lang="en-US" smtClean="0"/>
              <a:t>17</a:t>
            </a:fld>
            <a:endParaRPr lang="en-US"/>
          </a:p>
        </p:txBody>
      </p:sp>
      <p:sp>
        <p:nvSpPr>
          <p:cNvPr id="8" name="TextBox 7"/>
          <p:cNvSpPr txBox="1"/>
          <p:nvPr/>
        </p:nvSpPr>
        <p:spPr>
          <a:xfrm>
            <a:off x="838338" y="6641329"/>
            <a:ext cx="7962900" cy="769441"/>
          </a:xfrm>
          <a:prstGeom prst="rect">
            <a:avLst/>
          </a:prstGeom>
          <a:solidFill>
            <a:schemeClr val="accent1">
              <a:lumMod val="20000"/>
              <a:lumOff val="80000"/>
            </a:schemeClr>
          </a:solidFill>
        </p:spPr>
        <p:txBody>
          <a:bodyPr wrap="square" rtlCol="0">
            <a:spAutoFit/>
          </a:bodyPr>
          <a:lstStyle/>
          <a:p>
            <a:r>
              <a:rPr lang="en-US" sz="2200" b="1" i="1" dirty="0">
                <a:cs typeface="Times New Roman" pitchFamily="18" charset="0"/>
              </a:rPr>
              <a:t>As one expert put it - think big, think small, think in different ways to uncover funding opportunities… in other words, cast a wide net</a:t>
            </a:r>
          </a:p>
        </p:txBody>
      </p:sp>
    </p:spTree>
    <p:extLst>
      <p:ext uri="{BB962C8B-B14F-4D97-AF65-F5344CB8AC3E}">
        <p14:creationId xmlns:p14="http://schemas.microsoft.com/office/powerpoint/2010/main" val="11221722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0569" y="3235177"/>
            <a:ext cx="8675370" cy="1458119"/>
          </a:xfrm>
        </p:spPr>
        <p:txBody>
          <a:bodyPr>
            <a:normAutofit fontScale="90000"/>
          </a:bodyPr>
          <a:lstStyle/>
          <a:p>
            <a:r>
              <a:rPr lang="en-US" sz="3520" dirty="0"/>
              <a:t>Discussion: Your experiences with finding funding</a:t>
            </a:r>
            <a:br>
              <a:rPr lang="en-US" sz="3520" dirty="0"/>
            </a:br>
            <a:endParaRPr lang="en-US" sz="3520" dirty="0"/>
          </a:p>
        </p:txBody>
      </p:sp>
      <p:sp>
        <p:nvSpPr>
          <p:cNvPr id="4" name="Slide Number Placeholder 3"/>
          <p:cNvSpPr>
            <a:spLocks noGrp="1"/>
          </p:cNvSpPr>
          <p:nvPr>
            <p:ph type="sldNum" sz="quarter" idx="12"/>
          </p:nvPr>
        </p:nvSpPr>
        <p:spPr/>
        <p:txBody>
          <a:bodyPr/>
          <a:lstStyle/>
          <a:p>
            <a:fld id="{BC8FB650-4324-4877-BB95-5089C932EEA7}" type="slidenum">
              <a:rPr lang="en-US" smtClean="0"/>
              <a:t>18</a:t>
            </a:fld>
            <a:endParaRPr lang="en-US"/>
          </a:p>
        </p:txBody>
      </p:sp>
    </p:spTree>
    <p:extLst>
      <p:ext uri="{BB962C8B-B14F-4D97-AF65-F5344CB8AC3E}">
        <p14:creationId xmlns:p14="http://schemas.microsoft.com/office/powerpoint/2010/main" val="2391589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06780" y="1623060"/>
            <a:ext cx="8549640" cy="1005840"/>
          </a:xfrm>
        </p:spPr>
        <p:txBody>
          <a:bodyPr>
            <a:normAutofit fontScale="90000"/>
          </a:bodyPr>
          <a:lstStyle/>
          <a:p>
            <a:r>
              <a:rPr lang="en-US" b="1" dirty="0">
                <a:latin typeface="Calibri"/>
                <a:cs typeface="Calibri"/>
              </a:rPr>
              <a:t>LDS Philanthropies (LDSP)</a:t>
            </a:r>
          </a:p>
        </p:txBody>
      </p:sp>
      <p:sp>
        <p:nvSpPr>
          <p:cNvPr id="7" name="Content Placeholder 4"/>
          <p:cNvSpPr>
            <a:spLocks noGrp="1"/>
          </p:cNvSpPr>
          <p:nvPr>
            <p:ph type="subTitle" idx="1"/>
          </p:nvPr>
        </p:nvSpPr>
        <p:spPr bwMode="auto">
          <a:xfrm>
            <a:off x="906780" y="2964180"/>
            <a:ext cx="8633460" cy="24307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100584" tIns="50292" rIns="100584" bIns="50292" numCol="1" rtlCol="0" anchor="t" anchorCtr="0" compatLnSpc="1">
            <a:prstTxWarp prst="textNoShape">
              <a:avLst/>
            </a:prstTxWarp>
            <a:normAutofit lnSpcReduction="10000"/>
          </a:bodyPr>
          <a:lstStyle>
            <a:lvl1pPr marL="342900" indent="-3429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2pPr>
            <a:lvl3pPr marL="11430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3pPr>
            <a:lvl4pPr marL="16002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4pPr>
            <a:lvl5pPr marL="20574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5pPr>
            <a:lvl6pPr marL="25146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6pPr>
            <a:lvl7pPr marL="29718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7pPr>
            <a:lvl8pPr marL="34290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8pPr>
            <a:lvl9pPr marL="38862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9pPr>
          </a:lstStyle>
          <a:p>
            <a:pPr marL="0" indent="0" algn="ctr">
              <a:buNone/>
            </a:pPr>
            <a:r>
              <a:rPr lang="en-US" sz="3080" dirty="0">
                <a:solidFill>
                  <a:schemeClr val="tx2"/>
                </a:solidFill>
                <a:latin typeface="Calibri"/>
                <a:cs typeface="Calibri"/>
              </a:rPr>
              <a:t>We are a department under the</a:t>
            </a:r>
          </a:p>
          <a:p>
            <a:pPr marL="0" indent="0" algn="ctr">
              <a:buNone/>
            </a:pPr>
            <a:r>
              <a:rPr lang="en-US" sz="3080" dirty="0">
                <a:solidFill>
                  <a:schemeClr val="tx2"/>
                </a:solidFill>
                <a:latin typeface="Calibri"/>
                <a:cs typeface="Calibri"/>
              </a:rPr>
              <a:t>Presiding Bishopric. </a:t>
            </a:r>
          </a:p>
          <a:p>
            <a:pPr marL="0" indent="0" algn="ctr">
              <a:buNone/>
            </a:pPr>
            <a:endParaRPr lang="en-US" sz="3080" dirty="0">
              <a:solidFill>
                <a:schemeClr val="tx2"/>
              </a:solidFill>
              <a:latin typeface="Calibri"/>
              <a:cs typeface="Calibri"/>
            </a:endParaRPr>
          </a:p>
          <a:p>
            <a:pPr marL="0" indent="0" algn="ctr">
              <a:buNone/>
            </a:pPr>
            <a:r>
              <a:rPr lang="en-US" sz="3080" dirty="0">
                <a:solidFill>
                  <a:schemeClr val="tx2"/>
                </a:solidFill>
                <a:latin typeface="Calibri"/>
                <a:cs typeface="Calibri"/>
              </a:rPr>
              <a:t>We correlate charitable giving within all church charities and institutions of higher education. </a:t>
            </a:r>
          </a:p>
          <a:p>
            <a:pPr marL="0" indent="0" algn="ctr">
              <a:buNone/>
            </a:pPr>
            <a:endParaRPr lang="en-US" sz="3080" dirty="0"/>
          </a:p>
        </p:txBody>
      </p:sp>
    </p:spTree>
    <p:extLst>
      <p:ext uri="{BB962C8B-B14F-4D97-AF65-F5344CB8AC3E}">
        <p14:creationId xmlns:p14="http://schemas.microsoft.com/office/powerpoint/2010/main" val="977801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58813" y="260985"/>
            <a:ext cx="9052560" cy="1257300"/>
          </a:xfrm>
        </p:spPr>
        <p:txBody>
          <a:bodyPr/>
          <a:lstStyle/>
          <a:p>
            <a:r>
              <a:rPr lang="en-US" altLang="en-US">
                <a:latin typeface="Calibri" charset="0"/>
                <a:cs typeface="Calibri" charset="0"/>
              </a:rPr>
              <a:t>Research Development Support</a:t>
            </a:r>
          </a:p>
        </p:txBody>
      </p:sp>
      <p:sp>
        <p:nvSpPr>
          <p:cNvPr id="2" name="Slide Number Placeholder 1"/>
          <p:cNvSpPr>
            <a:spLocks noGrp="1"/>
          </p:cNvSpPr>
          <p:nvPr>
            <p:ph type="sldNum" sz="quarter" idx="12"/>
          </p:nvPr>
        </p:nvSpPr>
        <p:spPr>
          <a:xfrm>
            <a:off x="7256145" y="6583250"/>
            <a:ext cx="2263140" cy="401638"/>
          </a:xfrm>
        </p:spPr>
        <p:txBody>
          <a:bodyPr/>
          <a:lstStyle/>
          <a:p>
            <a:pPr>
              <a:defRPr/>
            </a:pPr>
            <a:fld id="{C21D2420-0475-E647-B66E-1D00EAC627A6}" type="slidenum">
              <a:rPr lang="en-US" altLang="en-US" smtClean="0"/>
              <a:pPr>
                <a:defRPr/>
              </a:pPr>
              <a:t>2</a:t>
            </a:fld>
            <a:endParaRPr lang="en-US" altLang="en-US" dirty="0"/>
          </a:p>
        </p:txBody>
      </p:sp>
      <p:pic>
        <p:nvPicPr>
          <p:cNvPr id="18435" name="Picture 6" descr="1506-21 Kellems, Kristen 4.jpe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85253" y="1620406"/>
            <a:ext cx="1096645"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85093" y="1592467"/>
            <a:ext cx="1073944"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726373" y="1571512"/>
            <a:ext cx="2427288" cy="1514261"/>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540" dirty="0">
                <a:latin typeface="+mj-lt"/>
              </a:rPr>
              <a:t>Kristen Clarke Kellems</a:t>
            </a:r>
          </a:p>
          <a:p>
            <a:pPr>
              <a:defRPr/>
            </a:pPr>
            <a:r>
              <a:rPr lang="en-US" sz="1540" dirty="0">
                <a:latin typeface="+mj-lt"/>
              </a:rPr>
              <a:t>FHSS Research Development </a:t>
            </a:r>
          </a:p>
          <a:p>
            <a:pPr>
              <a:defRPr/>
            </a:pPr>
            <a:r>
              <a:rPr lang="en-US" sz="1540" dirty="0">
                <a:latin typeface="+mj-lt"/>
              </a:rPr>
              <a:t>934 SWKT</a:t>
            </a:r>
          </a:p>
          <a:p>
            <a:pPr>
              <a:defRPr/>
            </a:pPr>
            <a:r>
              <a:rPr lang="en-US" sz="1540" dirty="0">
                <a:latin typeface="+mj-lt"/>
              </a:rPr>
              <a:t>Tel: 801-422-8967</a:t>
            </a:r>
          </a:p>
          <a:p>
            <a:pPr>
              <a:defRPr/>
            </a:pPr>
            <a:r>
              <a:rPr lang="en-US" sz="1540" dirty="0">
                <a:latin typeface="+mj-lt"/>
              </a:rPr>
              <a:t>Email: </a:t>
            </a:r>
            <a:r>
              <a:rPr lang="en-US" sz="1540" u="sng" dirty="0">
                <a:latin typeface="+mj-lt"/>
              </a:rPr>
              <a:t>fhssresdev@byu.edu</a:t>
            </a:r>
            <a:r>
              <a:rPr lang="en-US" sz="1540" u="sng" dirty="0">
                <a:solidFill>
                  <a:srgbClr val="0070C0"/>
                </a:solidFill>
                <a:latin typeface="+mj-lt"/>
              </a:rPr>
              <a:t>  </a:t>
            </a:r>
          </a:p>
        </p:txBody>
      </p:sp>
      <p:sp>
        <p:nvSpPr>
          <p:cNvPr id="18438" name="Rectangle 9"/>
          <p:cNvSpPr>
            <a:spLocks noChangeArrowheads="1"/>
          </p:cNvSpPr>
          <p:nvPr/>
        </p:nvSpPr>
        <p:spPr bwMode="auto">
          <a:xfrm>
            <a:off x="6505259" y="1595960"/>
            <a:ext cx="2926715"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dirty="0">
                <a:latin typeface="+mj-lt"/>
                <a:ea typeface="ＭＳ Ｐゴシック" charset="0"/>
                <a:cs typeface="ＭＳ Ｐゴシック" charset="0"/>
              </a:rPr>
              <a:t>Conrad Monson</a:t>
            </a:r>
          </a:p>
          <a:p>
            <a:r>
              <a:rPr lang="en-US" altLang="en-US" sz="1540" dirty="0">
                <a:latin typeface="+mj-lt"/>
                <a:ea typeface="ＭＳ Ｐゴシック" charset="0"/>
                <a:cs typeface="ＭＳ Ｐゴシック" charset="0"/>
              </a:rPr>
              <a:t>STEM Research </a:t>
            </a:r>
            <a:br>
              <a:rPr lang="en-US" altLang="en-US" sz="1540" dirty="0">
                <a:latin typeface="+mj-lt"/>
                <a:ea typeface="ＭＳ Ｐゴシック" charset="0"/>
                <a:cs typeface="ＭＳ Ｐゴシック" charset="0"/>
              </a:rPr>
            </a:br>
            <a:r>
              <a:rPr lang="en-US" altLang="en-US" sz="1540" dirty="0">
                <a:latin typeface="+mj-lt"/>
                <a:ea typeface="ＭＳ Ｐゴシック" charset="0"/>
                <a:cs typeface="ＭＳ Ｐゴシック" charset="0"/>
              </a:rPr>
              <a:t>Development </a:t>
            </a:r>
          </a:p>
          <a:p>
            <a:r>
              <a:rPr lang="en-US" altLang="en-US" sz="1540" dirty="0">
                <a:latin typeface="+mj-lt"/>
                <a:ea typeface="ＭＳ Ｐゴシック" charset="0"/>
                <a:cs typeface="ＭＳ Ｐゴシック" charset="0"/>
              </a:rPr>
              <a:t>275 McDonald Building</a:t>
            </a:r>
          </a:p>
          <a:p>
            <a:r>
              <a:rPr lang="en-US" altLang="en-US" sz="1540" dirty="0">
                <a:latin typeface="+mj-lt"/>
                <a:ea typeface="ＭＳ Ｐゴシック" charset="0"/>
                <a:cs typeface="ＭＳ Ｐゴシック" charset="0"/>
              </a:rPr>
              <a:t>Tel: 801-422-7722</a:t>
            </a:r>
          </a:p>
          <a:p>
            <a:r>
              <a:rPr lang="en-US" altLang="en-US" sz="1540" dirty="0">
                <a:latin typeface="+mj-lt"/>
                <a:ea typeface="ＭＳ Ｐゴシック" charset="0"/>
                <a:cs typeface="ＭＳ Ｐゴシック" charset="0"/>
              </a:rPr>
              <a:t>Email: conrad_monson@byu.edu  </a:t>
            </a:r>
          </a:p>
        </p:txBody>
      </p:sp>
      <p:pic>
        <p:nvPicPr>
          <p:cNvPr id="18439" name="Picture 2" descr="http://cpms.byu.edu/deanstool/uploads/Sarah_Dorff_Web_%282%29.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53660" y="3338716"/>
            <a:ext cx="1117600" cy="1534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p:cNvSpPr>
            <a:spLocks noChangeArrowheads="1"/>
          </p:cNvSpPr>
          <p:nvPr/>
        </p:nvSpPr>
        <p:spPr bwMode="auto">
          <a:xfrm>
            <a:off x="6505257" y="3340464"/>
            <a:ext cx="2886552"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dirty="0">
                <a:latin typeface="+mj-lt"/>
              </a:rPr>
              <a:t>Sarah Dorff</a:t>
            </a:r>
          </a:p>
          <a:p>
            <a:r>
              <a:rPr lang="en-US" altLang="en-US" sz="1540" dirty="0">
                <a:latin typeface="+mj-lt"/>
              </a:rPr>
              <a:t>Research Development Administrator</a:t>
            </a:r>
          </a:p>
          <a:p>
            <a:r>
              <a:rPr lang="en-US" altLang="en-US" sz="1540" dirty="0">
                <a:latin typeface="+mj-lt"/>
              </a:rPr>
              <a:t>269 McDonald Building</a:t>
            </a:r>
          </a:p>
          <a:p>
            <a:r>
              <a:rPr lang="en-US" altLang="en-US" sz="1540" dirty="0">
                <a:latin typeface="+mj-lt"/>
              </a:rPr>
              <a:t>Tel: 801-422-0132</a:t>
            </a:r>
          </a:p>
          <a:p>
            <a:r>
              <a:rPr lang="en-US" altLang="en-US" sz="1540" dirty="0">
                <a:latin typeface="+mj-lt"/>
              </a:rPr>
              <a:t>Email: </a:t>
            </a:r>
            <a:r>
              <a:rPr lang="en-US" altLang="en-US" sz="1540" u="sng" dirty="0">
                <a:latin typeface="+mj-lt"/>
              </a:rPr>
              <a:t>resdev@byu.edu </a:t>
            </a:r>
          </a:p>
        </p:txBody>
      </p:sp>
      <p:sp>
        <p:nvSpPr>
          <p:cNvPr id="18441" name="Rectangle 12"/>
          <p:cNvSpPr>
            <a:spLocks noChangeArrowheads="1"/>
          </p:cNvSpPr>
          <p:nvPr/>
        </p:nvSpPr>
        <p:spPr bwMode="auto">
          <a:xfrm>
            <a:off x="2667001" y="5025595"/>
            <a:ext cx="3033237"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dirty="0">
                <a:latin typeface="+mj-lt"/>
                <a:ea typeface="ＭＳ Ｐゴシック" charset="0"/>
                <a:cs typeface="ＭＳ Ｐゴシック" charset="0"/>
              </a:rPr>
              <a:t>Jon Balzotti</a:t>
            </a:r>
          </a:p>
          <a:p>
            <a:r>
              <a:rPr lang="en-US" altLang="en-US" sz="1540" dirty="0">
                <a:latin typeface="+mj-lt"/>
                <a:ea typeface="ＭＳ Ｐゴシック" charset="0"/>
                <a:cs typeface="ＭＳ Ｐゴシック" charset="0"/>
              </a:rPr>
              <a:t>English Department Faculty</a:t>
            </a:r>
            <a:br>
              <a:rPr lang="en-US" altLang="en-US" sz="1540" dirty="0">
                <a:latin typeface="+mj-lt"/>
                <a:ea typeface="ＭＳ Ｐゴシック" charset="0"/>
                <a:cs typeface="ＭＳ Ｐゴシック" charset="0"/>
              </a:rPr>
            </a:br>
            <a:r>
              <a:rPr lang="en-US" altLang="en-US" sz="1540" dirty="0">
                <a:latin typeface="+mj-lt"/>
                <a:ea typeface="ＭＳ Ｐゴシック" charset="0"/>
                <a:cs typeface="ＭＳ Ｐゴシック" charset="0"/>
              </a:rPr>
              <a:t>College of Humanities</a:t>
            </a:r>
          </a:p>
          <a:p>
            <a:r>
              <a:rPr lang="en-US" altLang="en-US" sz="1540" dirty="0">
                <a:latin typeface="+mj-lt"/>
                <a:ea typeface="ＭＳ Ｐゴシック" charset="0"/>
                <a:cs typeface="ＭＳ Ｐゴシック" charset="0"/>
              </a:rPr>
              <a:t>4127 JFSB </a:t>
            </a:r>
          </a:p>
          <a:p>
            <a:r>
              <a:rPr lang="en-US" altLang="en-US" sz="1540" dirty="0">
                <a:latin typeface="+mj-lt"/>
                <a:ea typeface="ＭＳ Ｐゴシック" charset="0"/>
                <a:cs typeface="ＭＳ Ｐゴシック" charset="0"/>
              </a:rPr>
              <a:t>Tel: (801) 422-2440	 </a:t>
            </a:r>
          </a:p>
          <a:p>
            <a:r>
              <a:rPr lang="en-US" altLang="en-US" sz="1540" dirty="0">
                <a:latin typeface="+mj-lt"/>
                <a:ea typeface="ＭＳ Ｐゴシック" charset="0"/>
                <a:cs typeface="ＭＳ Ｐゴシック" charset="0"/>
              </a:rPr>
              <a:t>jonathan_balzotti@byu.edu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385253" y="5107669"/>
            <a:ext cx="1096645" cy="1196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6" cstate="email">
            <a:extLst>
              <a:ext uri="{28A0092B-C50C-407E-A947-70E740481C1C}">
                <a14:useLocalDpi xmlns:a14="http://schemas.microsoft.com/office/drawing/2010/main" val="0"/>
              </a:ext>
            </a:extLst>
          </a:blip>
          <a:srcRect t="-3796" r="8923" b="15916"/>
          <a:stretch>
            <a:fillRect/>
          </a:stretch>
        </p:blipFill>
        <p:spPr bwMode="auto">
          <a:xfrm>
            <a:off x="1411448" y="3265374"/>
            <a:ext cx="1070451" cy="1437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667000" y="3267122"/>
            <a:ext cx="4107180" cy="1514261"/>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540" dirty="0" err="1">
                <a:latin typeface="+mj-lt"/>
              </a:rPr>
              <a:t>Jaynie</a:t>
            </a:r>
            <a:r>
              <a:rPr lang="en-US" sz="1540" dirty="0">
                <a:latin typeface="+mj-lt"/>
              </a:rPr>
              <a:t> Mitchell</a:t>
            </a:r>
          </a:p>
          <a:p>
            <a:pPr>
              <a:defRPr/>
            </a:pPr>
            <a:r>
              <a:rPr lang="en-US" sz="1540" dirty="0">
                <a:latin typeface="+mj-lt"/>
              </a:rPr>
              <a:t>MSE Research Development</a:t>
            </a:r>
          </a:p>
          <a:p>
            <a:pPr>
              <a:defRPr/>
            </a:pPr>
            <a:r>
              <a:rPr lang="en-US" sz="1540" dirty="0">
                <a:latin typeface="+mj-lt"/>
              </a:rPr>
              <a:t>306C MCKB </a:t>
            </a:r>
            <a:br>
              <a:rPr lang="en-US" sz="1540" dirty="0">
                <a:latin typeface="+mj-lt"/>
              </a:rPr>
            </a:br>
            <a:r>
              <a:rPr lang="en-US" sz="1540" dirty="0">
                <a:latin typeface="+mj-lt"/>
              </a:rPr>
              <a:t>Tel: 801-422-3067 </a:t>
            </a:r>
          </a:p>
          <a:p>
            <a:pPr>
              <a:defRPr/>
            </a:pPr>
            <a:r>
              <a:rPr lang="en-US" sz="1540" dirty="0">
                <a:latin typeface="+mj-lt"/>
              </a:rPr>
              <a:t>Email: </a:t>
            </a:r>
            <a:r>
              <a:rPr lang="en-US" sz="1540" u="sng" dirty="0">
                <a:latin typeface="+mj-lt"/>
              </a:rPr>
              <a:t>Jaynie@byu.edu</a:t>
            </a:r>
            <a:br>
              <a:rPr lang="en-US" sz="1540" u="sng" dirty="0">
                <a:latin typeface="+mj-lt"/>
              </a:rPr>
            </a:br>
            <a:r>
              <a:rPr lang="en-US" sz="1540" u="sng" dirty="0">
                <a:latin typeface="+mj-lt"/>
              </a:rPr>
              <a:t> </a:t>
            </a:r>
          </a:p>
        </p:txBody>
      </p:sp>
    </p:spTree>
    <p:extLst>
      <p:ext uri="{BB962C8B-B14F-4D97-AF65-F5344CB8AC3E}">
        <p14:creationId xmlns:p14="http://schemas.microsoft.com/office/powerpoint/2010/main" val="36349646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40480" y="1035711"/>
            <a:ext cx="2791020" cy="634020"/>
          </a:xfrm>
          <a:prstGeom prst="rect">
            <a:avLst/>
          </a:prstGeom>
          <a:noFill/>
        </p:spPr>
        <p:txBody>
          <a:bodyPr wrap="none" rtlCol="0">
            <a:spAutoFit/>
          </a:bodyPr>
          <a:lstStyle/>
          <a:p>
            <a:r>
              <a:rPr lang="en-US" sz="3520" b="1" u="sng" dirty="0">
                <a:solidFill>
                  <a:srgbClr val="073E87"/>
                </a:solidFill>
                <a:latin typeface="Calibri"/>
                <a:cs typeface="Calibri"/>
              </a:rPr>
              <a:t>LDSP or ORCA</a:t>
            </a:r>
          </a:p>
        </p:txBody>
      </p:sp>
      <p:sp>
        <p:nvSpPr>
          <p:cNvPr id="7" name="TextBox 6"/>
          <p:cNvSpPr txBox="1"/>
          <p:nvPr/>
        </p:nvSpPr>
        <p:spPr>
          <a:xfrm>
            <a:off x="1325881" y="3299460"/>
            <a:ext cx="8239050" cy="1785104"/>
          </a:xfrm>
          <a:prstGeom prst="rect">
            <a:avLst/>
          </a:prstGeom>
          <a:noFill/>
        </p:spPr>
        <p:txBody>
          <a:bodyPr wrap="none" rtlCol="0">
            <a:spAutoFit/>
          </a:bodyPr>
          <a:lstStyle/>
          <a:p>
            <a:pPr marL="880110" lvl="1" indent="-377190">
              <a:buFont typeface="Arial" panose="020B0604020202020204" pitchFamily="34" charset="0"/>
              <a:buChar char="•"/>
            </a:pPr>
            <a:r>
              <a:rPr lang="en-US" sz="2750" dirty="0">
                <a:solidFill>
                  <a:srgbClr val="073E87"/>
                </a:solidFill>
              </a:rPr>
              <a:t>is a government entity</a:t>
            </a:r>
          </a:p>
          <a:p>
            <a:pPr marL="880110" lvl="1" indent="-377190">
              <a:buFont typeface="Arial" panose="020B0604020202020204" pitchFamily="34" charset="0"/>
              <a:buChar char="•"/>
            </a:pPr>
            <a:r>
              <a:rPr lang="en-US" sz="2750" dirty="0">
                <a:solidFill>
                  <a:srgbClr val="073E87"/>
                </a:solidFill>
              </a:rPr>
              <a:t>requires specific deliverables or sponsor input</a:t>
            </a:r>
          </a:p>
          <a:p>
            <a:pPr marL="880110" lvl="1" indent="-377190">
              <a:buFont typeface="Arial" panose="020B0604020202020204" pitchFamily="34" charset="0"/>
              <a:buChar char="•"/>
            </a:pPr>
            <a:r>
              <a:rPr lang="en-US" sz="2750" dirty="0">
                <a:solidFill>
                  <a:srgbClr val="073E87"/>
                </a:solidFill>
              </a:rPr>
              <a:t>requires detailed financial reporting</a:t>
            </a:r>
          </a:p>
          <a:p>
            <a:pPr marL="880110" lvl="1" indent="-377190">
              <a:buFont typeface="Arial" panose="020B0604020202020204" pitchFamily="34" charset="0"/>
              <a:buChar char="•"/>
            </a:pPr>
            <a:r>
              <a:rPr lang="en-US" sz="2750" dirty="0">
                <a:solidFill>
                  <a:srgbClr val="073E87"/>
                </a:solidFill>
              </a:rPr>
              <a:t>obligates the university to any terms or conditions</a:t>
            </a:r>
          </a:p>
        </p:txBody>
      </p:sp>
      <p:sp>
        <p:nvSpPr>
          <p:cNvPr id="9" name="TextBox 8"/>
          <p:cNvSpPr txBox="1"/>
          <p:nvPr/>
        </p:nvSpPr>
        <p:spPr>
          <a:xfrm>
            <a:off x="1587964" y="2461262"/>
            <a:ext cx="7101559" cy="566309"/>
          </a:xfrm>
          <a:prstGeom prst="rect">
            <a:avLst/>
          </a:prstGeom>
          <a:noFill/>
        </p:spPr>
        <p:txBody>
          <a:bodyPr wrap="none" rtlCol="0">
            <a:spAutoFit/>
          </a:bodyPr>
          <a:lstStyle/>
          <a:p>
            <a:pPr algn="ctr"/>
            <a:r>
              <a:rPr lang="en-US" sz="3080" dirty="0">
                <a:solidFill>
                  <a:srgbClr val="073E87"/>
                </a:solidFill>
                <a:latin typeface="Calibri"/>
                <a:cs typeface="Calibri"/>
              </a:rPr>
              <a:t>Use the ORCA office if your funding source:</a:t>
            </a:r>
          </a:p>
        </p:txBody>
      </p:sp>
      <p:sp>
        <p:nvSpPr>
          <p:cNvPr id="10" name="TextBox 9"/>
          <p:cNvSpPr txBox="1"/>
          <p:nvPr/>
        </p:nvSpPr>
        <p:spPr>
          <a:xfrm>
            <a:off x="2080262" y="5740824"/>
            <a:ext cx="6948441" cy="431978"/>
          </a:xfrm>
          <a:prstGeom prst="rect">
            <a:avLst/>
          </a:prstGeom>
          <a:noFill/>
        </p:spPr>
        <p:txBody>
          <a:bodyPr wrap="none" rtlCol="0">
            <a:spAutoFit/>
          </a:bodyPr>
          <a:lstStyle/>
          <a:p>
            <a:r>
              <a:rPr lang="en-US" sz="2207" b="1" dirty="0">
                <a:solidFill>
                  <a:srgbClr val="073E87"/>
                </a:solidFill>
              </a:rPr>
              <a:t>When in doubt, call ORCA at 422-3841 or Kristen / Conrad</a:t>
            </a:r>
          </a:p>
        </p:txBody>
      </p:sp>
      <p:sp>
        <p:nvSpPr>
          <p:cNvPr id="4" name="Slide Number Placeholder 3"/>
          <p:cNvSpPr>
            <a:spLocks noGrp="1"/>
          </p:cNvSpPr>
          <p:nvPr>
            <p:ph type="sldNum" sz="quarter" idx="12"/>
          </p:nvPr>
        </p:nvSpPr>
        <p:spPr/>
        <p:txBody>
          <a:bodyPr/>
          <a:lstStyle/>
          <a:p>
            <a:fld id="{BC8FB650-4324-4877-BB95-5089C932EEA7}" type="slidenum">
              <a:rPr lang="en-US" smtClean="0"/>
              <a:t>20</a:t>
            </a:fld>
            <a:endParaRPr lang="en-US"/>
          </a:p>
        </p:txBody>
      </p:sp>
    </p:spTree>
    <p:extLst>
      <p:ext uri="{BB962C8B-B14F-4D97-AF65-F5344CB8AC3E}">
        <p14:creationId xmlns:p14="http://schemas.microsoft.com/office/powerpoint/2010/main" val="21450325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C8FB650-4324-4877-BB95-5089C932EEA7}" type="slidenum">
              <a:rPr lang="en-US" smtClean="0"/>
              <a:t>21</a:t>
            </a:fld>
            <a:endParaRPr lang="en-US"/>
          </a:p>
        </p:txBody>
      </p:sp>
      <p:sp>
        <p:nvSpPr>
          <p:cNvPr id="7" name="Content Placeholder 4"/>
          <p:cNvSpPr>
            <a:spLocks noGrp="1"/>
          </p:cNvSpPr>
          <p:nvPr>
            <p:ph type="subTitle" idx="4294967295"/>
          </p:nvPr>
        </p:nvSpPr>
        <p:spPr bwMode="auto">
          <a:xfrm>
            <a:off x="2316163" y="1095375"/>
            <a:ext cx="8047037" cy="4610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100584" tIns="50292" rIns="100584" bIns="50292" numCol="1" rtlCol="0" anchor="t" anchorCtr="0" compatLnSpc="1">
            <a:prstTxWarp prst="textNoShape">
              <a:avLst/>
            </a:prstTxWarp>
            <a:normAutofit/>
          </a:bodyPr>
          <a:lstStyle>
            <a:lvl1pPr marL="342900" indent="-3429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2pPr>
            <a:lvl3pPr marL="11430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3pPr>
            <a:lvl4pPr marL="16002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4pPr>
            <a:lvl5pPr marL="20574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5pPr>
            <a:lvl6pPr marL="25146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6pPr>
            <a:lvl7pPr marL="29718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7pPr>
            <a:lvl8pPr marL="34290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8pPr>
            <a:lvl9pPr marL="38862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9pPr>
          </a:lstStyle>
          <a:p>
            <a:pPr marL="0" indent="0">
              <a:buNone/>
            </a:pPr>
            <a:r>
              <a:rPr lang="en-US" sz="3520" b="1" u="sng" dirty="0">
                <a:solidFill>
                  <a:srgbClr val="073E87"/>
                </a:solidFill>
                <a:latin typeface="Calibri"/>
                <a:cs typeface="Calibri"/>
              </a:rPr>
              <a:t>Summary of how LDSP helps:</a:t>
            </a:r>
          </a:p>
          <a:p>
            <a:pPr marL="0" indent="0">
              <a:buNone/>
            </a:pPr>
            <a:endParaRPr lang="en-US" sz="3520" b="1" u="sng" dirty="0">
              <a:solidFill>
                <a:srgbClr val="073E87"/>
              </a:solidFill>
              <a:latin typeface="Calibri"/>
              <a:cs typeface="Calibri"/>
            </a:endParaRPr>
          </a:p>
          <a:p>
            <a:pPr>
              <a:buClrTx/>
            </a:pPr>
            <a:r>
              <a:rPr lang="en-US" sz="3520" dirty="0">
                <a:solidFill>
                  <a:srgbClr val="073E87"/>
                </a:solidFill>
                <a:latin typeface="Calibri"/>
                <a:cs typeface="Calibri"/>
              </a:rPr>
              <a:t>Tools to help with finding funding</a:t>
            </a:r>
          </a:p>
          <a:p>
            <a:pPr>
              <a:buClrTx/>
            </a:pPr>
            <a:r>
              <a:rPr lang="en-US" sz="3520" dirty="0">
                <a:solidFill>
                  <a:srgbClr val="073E87"/>
                </a:solidFill>
                <a:latin typeface="Calibri"/>
                <a:cs typeface="Calibri"/>
              </a:rPr>
              <a:t>Foundation proposal correlation</a:t>
            </a:r>
          </a:p>
          <a:p>
            <a:pPr>
              <a:buClrTx/>
            </a:pPr>
            <a:r>
              <a:rPr lang="en-US" sz="3520" dirty="0">
                <a:solidFill>
                  <a:srgbClr val="073E87"/>
                </a:solidFill>
                <a:latin typeface="Calibri"/>
                <a:cs typeface="Calibri"/>
              </a:rPr>
              <a:t>Relationships with prospects/funders</a:t>
            </a:r>
          </a:p>
          <a:p>
            <a:pPr>
              <a:buClrTx/>
            </a:pPr>
            <a:r>
              <a:rPr lang="en-US" sz="3520" dirty="0">
                <a:solidFill>
                  <a:srgbClr val="073E87"/>
                </a:solidFill>
                <a:latin typeface="Calibri"/>
                <a:cs typeface="Calibri"/>
              </a:rPr>
              <a:t>Help with proposal writing/editing </a:t>
            </a:r>
          </a:p>
          <a:p>
            <a:pPr>
              <a:buClrTx/>
            </a:pPr>
            <a:r>
              <a:rPr lang="en-US" sz="3520" dirty="0">
                <a:solidFill>
                  <a:srgbClr val="073E87"/>
                </a:solidFill>
                <a:latin typeface="Calibri"/>
                <a:cs typeface="Calibri"/>
              </a:rPr>
              <a:t>“No Overhead” (costs in budget)</a:t>
            </a:r>
          </a:p>
          <a:p>
            <a:pPr algn="ctr"/>
            <a:endParaRPr lang="en-US" sz="3520" dirty="0">
              <a:solidFill>
                <a:schemeClr val="tx1"/>
              </a:solidFill>
              <a:latin typeface="Calibri"/>
              <a:cs typeface="Calibri"/>
            </a:endParaRPr>
          </a:p>
        </p:txBody>
      </p:sp>
    </p:spTree>
    <p:extLst>
      <p:ext uri="{BB962C8B-B14F-4D97-AF65-F5344CB8AC3E}">
        <p14:creationId xmlns:p14="http://schemas.microsoft.com/office/powerpoint/2010/main" val="3883250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1000"/>
                                        <p:tgtEl>
                                          <p:spTgt spid="7">
                                            <p:txEl>
                                              <p:pRg st="2" end="2"/>
                                            </p:txEl>
                                          </p:spTgt>
                                        </p:tgtEl>
                                      </p:cBhvr>
                                    </p:animEffect>
                                    <p:anim calcmode="lin" valueType="num">
                                      <p:cBhvr>
                                        <p:cTn id="8"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Effect transition="in" filter="fade">
                                      <p:cBhvr>
                                        <p:cTn id="13" dur="1000"/>
                                        <p:tgtEl>
                                          <p:spTgt spid="7">
                                            <p:txEl>
                                              <p:pRg st="3" end="3"/>
                                            </p:txEl>
                                          </p:spTgt>
                                        </p:tgtEl>
                                      </p:cBhvr>
                                    </p:animEffect>
                                    <p:anim calcmode="lin" valueType="num">
                                      <p:cBhvr>
                                        <p:cTn id="14"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15"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Effect transition="in" filter="fade">
                                      <p:cBhvr>
                                        <p:cTn id="19" dur="1000"/>
                                        <p:tgtEl>
                                          <p:spTgt spid="7">
                                            <p:txEl>
                                              <p:pRg st="4" end="4"/>
                                            </p:txEl>
                                          </p:spTgt>
                                        </p:tgtEl>
                                      </p:cBhvr>
                                    </p:animEffect>
                                    <p:anim calcmode="lin" valueType="num">
                                      <p:cBhvr>
                                        <p:cTn id="20"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animEffect transition="in" filter="fade">
                                      <p:cBhvr>
                                        <p:cTn id="25" dur="1000"/>
                                        <p:tgtEl>
                                          <p:spTgt spid="7">
                                            <p:txEl>
                                              <p:pRg st="5" end="5"/>
                                            </p:txEl>
                                          </p:spTgt>
                                        </p:tgtEl>
                                      </p:cBhvr>
                                    </p:animEffect>
                                    <p:anim calcmode="lin" valueType="num">
                                      <p:cBhvr>
                                        <p:cTn id="26"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27"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Effect transition="in" filter="fade">
                                      <p:cBhvr>
                                        <p:cTn id="31" dur="1000"/>
                                        <p:tgtEl>
                                          <p:spTgt spid="7">
                                            <p:txEl>
                                              <p:pRg st="6" end="6"/>
                                            </p:txEl>
                                          </p:spTgt>
                                        </p:tgtEl>
                                      </p:cBhvr>
                                    </p:animEffect>
                                    <p:anim calcmode="lin" valueType="num">
                                      <p:cBhvr>
                                        <p:cTn id="32"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3528" y="694005"/>
            <a:ext cx="7142908" cy="1458119"/>
          </a:xfrm>
        </p:spPr>
        <p:txBody>
          <a:bodyPr>
            <a:normAutofit/>
          </a:bodyPr>
          <a:lstStyle/>
          <a:p>
            <a:r>
              <a:rPr lang="en-US" sz="3520" b="1" u="sng" dirty="0">
                <a:solidFill>
                  <a:srgbClr val="073E87"/>
                </a:solidFill>
                <a:latin typeface="Calibri"/>
                <a:cs typeface="Calibri"/>
              </a:rPr>
              <a:t>Important Details</a:t>
            </a:r>
            <a:endParaRPr lang="en-US" sz="3520" b="1" dirty="0">
              <a:solidFill>
                <a:schemeClr val="bg1"/>
              </a:solidFill>
              <a:effectLst>
                <a:outerShdw blurRad="50800" dist="38100" dir="2700000" algn="tl" rotWithShape="0">
                  <a:prstClr val="black">
                    <a:alpha val="40000"/>
                  </a:prstClr>
                </a:outerShdw>
              </a:effectLst>
              <a:latin typeface="Calibri"/>
              <a:cs typeface="Calibri"/>
            </a:endParaRPr>
          </a:p>
        </p:txBody>
      </p:sp>
      <p:sp>
        <p:nvSpPr>
          <p:cNvPr id="3" name="Content Placeholder 2"/>
          <p:cNvSpPr>
            <a:spLocks noGrp="1"/>
          </p:cNvSpPr>
          <p:nvPr>
            <p:ph idx="1"/>
          </p:nvPr>
        </p:nvSpPr>
        <p:spPr>
          <a:xfrm>
            <a:off x="1733497" y="2276042"/>
            <a:ext cx="7266871" cy="3248700"/>
          </a:xfrm>
        </p:spPr>
        <p:txBody>
          <a:bodyPr>
            <a:noAutofit/>
          </a:bodyPr>
          <a:lstStyle/>
          <a:p>
            <a:pPr marL="0" indent="0">
              <a:buNone/>
            </a:pPr>
            <a:r>
              <a:rPr lang="en-US" dirty="0">
                <a:solidFill>
                  <a:srgbClr val="073E87"/>
                </a:solidFill>
                <a:latin typeface="Calibri"/>
                <a:cs typeface="Calibri"/>
              </a:rPr>
              <a:t>Meet with Department Chair, Donor Liaison, and/or Dean</a:t>
            </a:r>
          </a:p>
          <a:p>
            <a:pPr lvl="1">
              <a:buClrTx/>
              <a:buFont typeface="Arial"/>
              <a:buChar char="•"/>
            </a:pPr>
            <a:r>
              <a:rPr lang="en-US" dirty="0">
                <a:solidFill>
                  <a:srgbClr val="073E87"/>
                </a:solidFill>
                <a:latin typeface="Calibri"/>
                <a:cs typeface="Calibri"/>
              </a:rPr>
              <a:t>Discuss department and college priorities</a:t>
            </a:r>
          </a:p>
          <a:p>
            <a:pPr lvl="1">
              <a:buClrTx/>
              <a:buFont typeface="Arial"/>
              <a:buChar char="•"/>
            </a:pPr>
            <a:r>
              <a:rPr lang="en-US" dirty="0">
                <a:solidFill>
                  <a:srgbClr val="073E87"/>
                </a:solidFill>
                <a:latin typeface="Calibri"/>
                <a:cs typeface="Calibri"/>
              </a:rPr>
              <a:t>Do you have a “champion” at the foundation?</a:t>
            </a:r>
          </a:p>
          <a:p>
            <a:pPr marL="502920" lvl="1" indent="0">
              <a:buNone/>
            </a:pPr>
            <a:endParaRPr lang="en-US" dirty="0">
              <a:solidFill>
                <a:srgbClr val="073E87"/>
              </a:solidFill>
              <a:latin typeface="Calibri"/>
              <a:cs typeface="Calibri"/>
            </a:endParaRPr>
          </a:p>
          <a:p>
            <a:pPr marL="0" indent="0">
              <a:buNone/>
            </a:pPr>
            <a:r>
              <a:rPr lang="en-US" dirty="0">
                <a:solidFill>
                  <a:srgbClr val="073E87"/>
                </a:solidFill>
                <a:latin typeface="Calibri"/>
                <a:cs typeface="Calibri"/>
              </a:rPr>
              <a:t>Annual Audited Financial Report limitations at BYU</a:t>
            </a:r>
          </a:p>
          <a:p>
            <a:pPr marL="332137" lvl="1" indent="0">
              <a:buNone/>
            </a:pPr>
            <a:endParaRPr lang="en-US" dirty="0">
              <a:solidFill>
                <a:srgbClr val="073E87"/>
              </a:solidFill>
              <a:latin typeface="Calibri"/>
              <a:cs typeface="Calibri"/>
            </a:endParaRPr>
          </a:p>
        </p:txBody>
      </p:sp>
      <p:sp>
        <p:nvSpPr>
          <p:cNvPr id="5" name="Slide Number Placeholder 4"/>
          <p:cNvSpPr>
            <a:spLocks noGrp="1"/>
          </p:cNvSpPr>
          <p:nvPr>
            <p:ph type="sldNum" sz="quarter" idx="12"/>
          </p:nvPr>
        </p:nvSpPr>
        <p:spPr/>
        <p:txBody>
          <a:bodyPr/>
          <a:lstStyle/>
          <a:p>
            <a:fld id="{BC8FB650-4324-4877-BB95-5089C932EEA7}" type="slidenum">
              <a:rPr lang="en-US" smtClean="0"/>
              <a:t>22</a:t>
            </a:fld>
            <a:endParaRPr lang="en-US"/>
          </a:p>
        </p:txBody>
      </p:sp>
    </p:spTree>
    <p:extLst>
      <p:ext uri="{BB962C8B-B14F-4D97-AF65-F5344CB8AC3E}">
        <p14:creationId xmlns:p14="http://schemas.microsoft.com/office/powerpoint/2010/main" val="621528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1577341" y="3215643"/>
            <a:ext cx="7627621" cy="544829"/>
          </a:xfrm>
        </p:spPr>
        <p:txBody>
          <a:bodyPr>
            <a:noAutofit/>
          </a:bodyPr>
          <a:lstStyle/>
          <a:p>
            <a:pPr>
              <a:buFontTx/>
              <a:buNone/>
            </a:pPr>
            <a:r>
              <a:rPr lang="en-US" sz="3520" b="1" dirty="0">
                <a:solidFill>
                  <a:srgbClr val="073E87"/>
                </a:solidFill>
                <a:latin typeface="Calibri"/>
                <a:cs typeface="Calibri"/>
              </a:rPr>
              <a:t>(1) FINDING POTENTIAL FOUNDATIONS</a:t>
            </a:r>
          </a:p>
        </p:txBody>
      </p:sp>
      <p:sp>
        <p:nvSpPr>
          <p:cNvPr id="3" name="Slide Number Placeholder 2"/>
          <p:cNvSpPr>
            <a:spLocks noGrp="1"/>
          </p:cNvSpPr>
          <p:nvPr>
            <p:ph type="sldNum" sz="quarter" idx="12"/>
          </p:nvPr>
        </p:nvSpPr>
        <p:spPr/>
        <p:txBody>
          <a:bodyPr/>
          <a:lstStyle/>
          <a:p>
            <a:fld id="{BC8FB650-4324-4877-BB95-5089C932EEA7}" type="slidenum">
              <a:rPr lang="en-US" smtClean="0"/>
              <a:t>23</a:t>
            </a:fld>
            <a:endParaRPr lang="en-US"/>
          </a:p>
        </p:txBody>
      </p:sp>
      <p:sp>
        <p:nvSpPr>
          <p:cNvPr id="21509" name="Rectangle 5"/>
          <p:cNvSpPr>
            <a:spLocks noChangeArrowheads="1"/>
          </p:cNvSpPr>
          <p:nvPr/>
        </p:nvSpPr>
        <p:spPr bwMode="auto">
          <a:xfrm>
            <a:off x="499907" y="3392449"/>
            <a:ext cx="9389586" cy="6731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77190" indent="-377190">
              <a:spcBef>
                <a:spcPct val="20000"/>
              </a:spcBef>
            </a:pPr>
            <a:endParaRPr lang="en-US" sz="3520" dirty="0">
              <a:latin typeface="Calibri"/>
              <a:cs typeface="Calibri"/>
            </a:endParaRPr>
          </a:p>
        </p:txBody>
      </p:sp>
      <p:sp>
        <p:nvSpPr>
          <p:cNvPr id="21511" name="Rectangle 7"/>
          <p:cNvSpPr>
            <a:spLocks noChangeArrowheads="1"/>
          </p:cNvSpPr>
          <p:nvPr/>
        </p:nvSpPr>
        <p:spPr bwMode="auto">
          <a:xfrm>
            <a:off x="1577340" y="4137660"/>
            <a:ext cx="7627620" cy="6705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77190" indent="-377190">
              <a:spcBef>
                <a:spcPct val="20000"/>
              </a:spcBef>
            </a:pPr>
            <a:r>
              <a:rPr lang="en-US" sz="3520" b="1" dirty="0">
                <a:solidFill>
                  <a:srgbClr val="073E87"/>
                </a:solidFill>
                <a:latin typeface="Calibri"/>
                <a:cs typeface="Calibri"/>
              </a:rPr>
              <a:t>(2) CULTIVATION AND GRANT-WRITING</a:t>
            </a:r>
          </a:p>
        </p:txBody>
      </p:sp>
      <p:sp>
        <p:nvSpPr>
          <p:cNvPr id="21512" name="Rectangle 8"/>
          <p:cNvSpPr>
            <a:spLocks noChangeArrowheads="1"/>
          </p:cNvSpPr>
          <p:nvPr/>
        </p:nvSpPr>
        <p:spPr bwMode="auto">
          <a:xfrm>
            <a:off x="1577340" y="5059682"/>
            <a:ext cx="3268980" cy="6076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77190" indent="-377190">
              <a:spcBef>
                <a:spcPct val="20000"/>
              </a:spcBef>
            </a:pPr>
            <a:r>
              <a:rPr lang="en-US" sz="3520" b="1" dirty="0">
                <a:solidFill>
                  <a:srgbClr val="073E87"/>
                </a:solidFill>
                <a:latin typeface="Calibri"/>
                <a:cs typeface="Calibri"/>
              </a:rPr>
              <a:t>(3) FOLLOW-UP</a:t>
            </a:r>
          </a:p>
        </p:txBody>
      </p:sp>
      <p:sp>
        <p:nvSpPr>
          <p:cNvPr id="9" name="Rectangle 4"/>
          <p:cNvSpPr>
            <a:spLocks noChangeArrowheads="1"/>
          </p:cNvSpPr>
          <p:nvPr/>
        </p:nvSpPr>
        <p:spPr bwMode="auto">
          <a:xfrm>
            <a:off x="1744980" y="1455423"/>
            <a:ext cx="7245192" cy="961311"/>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3300" b="1" dirty="0">
                <a:solidFill>
                  <a:schemeClr val="bg1"/>
                </a:solidFill>
                <a:latin typeface="Calibri"/>
                <a:cs typeface="Calibri"/>
              </a:rPr>
              <a:t>THE </a:t>
            </a:r>
            <a:r>
              <a:rPr lang="en-US" sz="3740" b="1" dirty="0">
                <a:solidFill>
                  <a:schemeClr val="bg1"/>
                </a:solidFill>
                <a:latin typeface="Calibri"/>
                <a:cs typeface="Calibri"/>
              </a:rPr>
              <a:t>PROCESS</a:t>
            </a:r>
            <a:r>
              <a:rPr lang="en-US" sz="3630" b="1" dirty="0">
                <a:solidFill>
                  <a:schemeClr val="bg1"/>
                </a:solidFill>
                <a:latin typeface="Calibri"/>
                <a:cs typeface="Calibri"/>
              </a:rPr>
              <a:t> </a:t>
            </a:r>
            <a:r>
              <a:rPr lang="en-US" sz="3300" b="1" dirty="0">
                <a:solidFill>
                  <a:schemeClr val="bg1"/>
                </a:solidFill>
                <a:latin typeface="Calibri"/>
                <a:cs typeface="Calibri"/>
              </a:rPr>
              <a:t>OF </a:t>
            </a:r>
            <a:br>
              <a:rPr lang="en-US" sz="3300" b="1" dirty="0">
                <a:solidFill>
                  <a:schemeClr val="bg1"/>
                </a:solidFill>
                <a:latin typeface="Calibri"/>
                <a:cs typeface="Calibri"/>
              </a:rPr>
            </a:br>
            <a:r>
              <a:rPr lang="en-US" sz="3080" b="1" dirty="0">
                <a:solidFill>
                  <a:schemeClr val="bg1"/>
                </a:solidFill>
                <a:latin typeface="Calibri"/>
                <a:cs typeface="Calibri"/>
              </a:rPr>
              <a:t>FUNDRAISING WITH FOUNDATIONS</a:t>
            </a:r>
          </a:p>
        </p:txBody>
      </p:sp>
    </p:spTree>
    <p:extLst>
      <p:ext uri="{BB962C8B-B14F-4D97-AF65-F5344CB8AC3E}">
        <p14:creationId xmlns:p14="http://schemas.microsoft.com/office/powerpoint/2010/main" val="731104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fade">
                                      <p:cBhvr>
                                        <p:cTn id="7" dur="1000"/>
                                        <p:tgtEl>
                                          <p:spTgt spid="21507">
                                            <p:txEl>
                                              <p:pRg st="0" end="0"/>
                                            </p:txEl>
                                          </p:spTgt>
                                        </p:tgtEl>
                                      </p:cBhvr>
                                    </p:animEffect>
                                    <p:anim calcmode="lin" valueType="num">
                                      <p:cBhvr>
                                        <p:cTn id="8" dur="10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150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511"/>
                                        </p:tgtEl>
                                        <p:attrNameLst>
                                          <p:attrName>style.visibility</p:attrName>
                                        </p:attrNameLst>
                                      </p:cBhvr>
                                      <p:to>
                                        <p:strVal val="visible"/>
                                      </p:to>
                                    </p:set>
                                    <p:animEffect transition="in" filter="fade">
                                      <p:cBhvr>
                                        <p:cTn id="12" dur="1000"/>
                                        <p:tgtEl>
                                          <p:spTgt spid="21511"/>
                                        </p:tgtEl>
                                      </p:cBhvr>
                                    </p:animEffect>
                                    <p:anim calcmode="lin" valueType="num">
                                      <p:cBhvr>
                                        <p:cTn id="13" dur="1000" fill="hold"/>
                                        <p:tgtEl>
                                          <p:spTgt spid="21511"/>
                                        </p:tgtEl>
                                        <p:attrNameLst>
                                          <p:attrName>ppt_x</p:attrName>
                                        </p:attrNameLst>
                                      </p:cBhvr>
                                      <p:tavLst>
                                        <p:tav tm="0">
                                          <p:val>
                                            <p:strVal val="#ppt_x"/>
                                          </p:val>
                                        </p:tav>
                                        <p:tav tm="100000">
                                          <p:val>
                                            <p:strVal val="#ppt_x"/>
                                          </p:val>
                                        </p:tav>
                                      </p:tavLst>
                                    </p:anim>
                                    <p:anim calcmode="lin" valueType="num">
                                      <p:cBhvr>
                                        <p:cTn id="14" dur="1000" fill="hold"/>
                                        <p:tgtEl>
                                          <p:spTgt spid="215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512"/>
                                        </p:tgtEl>
                                        <p:attrNameLst>
                                          <p:attrName>style.visibility</p:attrName>
                                        </p:attrNameLst>
                                      </p:cBhvr>
                                      <p:to>
                                        <p:strVal val="visible"/>
                                      </p:to>
                                    </p:set>
                                    <p:animEffect transition="in" filter="fade">
                                      <p:cBhvr>
                                        <p:cTn id="17" dur="1000"/>
                                        <p:tgtEl>
                                          <p:spTgt spid="21512"/>
                                        </p:tgtEl>
                                      </p:cBhvr>
                                    </p:animEffect>
                                    <p:anim calcmode="lin" valueType="num">
                                      <p:cBhvr>
                                        <p:cTn id="18" dur="1000" fill="hold"/>
                                        <p:tgtEl>
                                          <p:spTgt spid="21512"/>
                                        </p:tgtEl>
                                        <p:attrNameLst>
                                          <p:attrName>ppt_x</p:attrName>
                                        </p:attrNameLst>
                                      </p:cBhvr>
                                      <p:tavLst>
                                        <p:tav tm="0">
                                          <p:val>
                                            <p:strVal val="#ppt_x"/>
                                          </p:val>
                                        </p:tav>
                                        <p:tav tm="100000">
                                          <p:val>
                                            <p:strVal val="#ppt_x"/>
                                          </p:val>
                                        </p:tav>
                                      </p:tavLst>
                                    </p:anim>
                                    <p:anim calcmode="lin" valueType="num">
                                      <p:cBhvr>
                                        <p:cTn id="19" dur="1000" fill="hold"/>
                                        <p:tgtEl>
                                          <p:spTgt spid="215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P spid="21511" grpId="0"/>
      <p:bldP spid="215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idx="1"/>
          </p:nvPr>
        </p:nvSpPr>
        <p:spPr>
          <a:xfrm>
            <a:off x="571500" y="2719708"/>
            <a:ext cx="9555480" cy="421719"/>
          </a:xfrm>
          <a:noFill/>
          <a:ln/>
        </p:spPr>
        <p:txBody>
          <a:bodyPr>
            <a:noAutofit/>
          </a:bodyPr>
          <a:lstStyle/>
          <a:p>
            <a:pPr marL="817245" indent="-817245">
              <a:buFontTx/>
              <a:buAutoNum type="arabicParenBoth"/>
            </a:pPr>
            <a:r>
              <a:rPr lang="en-US" sz="3960" b="1" dirty="0">
                <a:latin typeface="Calibri"/>
                <a:cs typeface="Calibri"/>
              </a:rPr>
              <a:t>FINDING POTENTIAL FOUNDATIONS</a:t>
            </a:r>
          </a:p>
          <a:p>
            <a:pPr marL="0" indent="0">
              <a:buNone/>
            </a:pPr>
            <a:endParaRPr lang="en-US" sz="3960" b="1" dirty="0">
              <a:latin typeface="Calibri"/>
              <a:cs typeface="Calibri"/>
            </a:endParaRPr>
          </a:p>
        </p:txBody>
      </p:sp>
      <p:sp>
        <p:nvSpPr>
          <p:cNvPr id="3" name="Slide Number Placeholder 2"/>
          <p:cNvSpPr>
            <a:spLocks noGrp="1"/>
          </p:cNvSpPr>
          <p:nvPr>
            <p:ph type="sldNum" sz="quarter" idx="12"/>
          </p:nvPr>
        </p:nvSpPr>
        <p:spPr/>
        <p:txBody>
          <a:bodyPr/>
          <a:lstStyle/>
          <a:p>
            <a:fld id="{BC8FB650-4324-4877-BB95-5089C932EEA7}" type="slidenum">
              <a:rPr lang="en-US" smtClean="0"/>
              <a:t>24</a:t>
            </a:fld>
            <a:endParaRPr lang="en-US"/>
          </a:p>
        </p:txBody>
      </p:sp>
      <p:sp>
        <p:nvSpPr>
          <p:cNvPr id="22538" name="Rectangle 10"/>
          <p:cNvSpPr>
            <a:spLocks noChangeArrowheads="1"/>
          </p:cNvSpPr>
          <p:nvPr/>
        </p:nvSpPr>
        <p:spPr bwMode="auto">
          <a:xfrm>
            <a:off x="986343" y="3668545"/>
            <a:ext cx="9424770" cy="7878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spcBef>
                <a:spcPct val="20000"/>
              </a:spcBef>
              <a:buFont typeface="Arial" panose="020B0604020202020204" pitchFamily="34" charset="0"/>
              <a:buChar char="•"/>
            </a:pPr>
            <a:r>
              <a:rPr lang="en-US" sz="3520" b="1" dirty="0">
                <a:solidFill>
                  <a:srgbClr val="073E87"/>
                </a:solidFill>
                <a:latin typeface="Calibri"/>
                <a:cs typeface="Calibri"/>
              </a:rPr>
              <a:t>Foundation Directory - </a:t>
            </a:r>
            <a:r>
              <a:rPr lang="en-US" sz="2640" dirty="0" err="1">
                <a:solidFill>
                  <a:srgbClr val="073E87"/>
                </a:solidFill>
                <a:cs typeface="Calibri"/>
              </a:rPr>
              <a:t>fconline.foundationcenter.org</a:t>
            </a:r>
            <a:endParaRPr lang="en-US" sz="2640" dirty="0">
              <a:solidFill>
                <a:srgbClr val="073E87"/>
              </a:solidFill>
              <a:cs typeface="Calibri"/>
            </a:endParaRPr>
          </a:p>
          <a:p>
            <a:pPr>
              <a:spcBef>
                <a:spcPct val="20000"/>
              </a:spcBef>
            </a:pPr>
            <a:endParaRPr lang="en-US" sz="2640" dirty="0">
              <a:solidFill>
                <a:srgbClr val="073E87"/>
              </a:solidFill>
              <a:latin typeface="Calibri"/>
              <a:cs typeface="Calibri"/>
            </a:endParaRPr>
          </a:p>
        </p:txBody>
      </p:sp>
      <p:sp>
        <p:nvSpPr>
          <p:cNvPr id="22540" name="Rectangle 12"/>
          <p:cNvSpPr>
            <a:spLocks noChangeArrowheads="1"/>
          </p:cNvSpPr>
          <p:nvPr/>
        </p:nvSpPr>
        <p:spPr bwMode="auto">
          <a:xfrm>
            <a:off x="986343" y="4803110"/>
            <a:ext cx="6929120" cy="2164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endParaRPr lang="en-US" sz="3520" b="1" dirty="0">
              <a:solidFill>
                <a:srgbClr val="073E87"/>
              </a:solidFill>
              <a:cs typeface="Calibri"/>
            </a:endParaRPr>
          </a:p>
        </p:txBody>
      </p:sp>
      <p:sp>
        <p:nvSpPr>
          <p:cNvPr id="10" name="Rectangle 4"/>
          <p:cNvSpPr>
            <a:spLocks noChangeArrowheads="1"/>
          </p:cNvSpPr>
          <p:nvPr/>
        </p:nvSpPr>
        <p:spPr bwMode="auto">
          <a:xfrm>
            <a:off x="1744980" y="1455423"/>
            <a:ext cx="7245192" cy="961311"/>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3300" b="1" dirty="0">
                <a:solidFill>
                  <a:schemeClr val="bg1"/>
                </a:solidFill>
                <a:latin typeface="Calibri"/>
                <a:cs typeface="Calibri"/>
              </a:rPr>
              <a:t>THE </a:t>
            </a:r>
            <a:r>
              <a:rPr lang="en-US" sz="3740" b="1" dirty="0">
                <a:solidFill>
                  <a:schemeClr val="bg1"/>
                </a:solidFill>
                <a:latin typeface="Calibri"/>
                <a:cs typeface="Calibri"/>
              </a:rPr>
              <a:t>PROCESS</a:t>
            </a:r>
            <a:r>
              <a:rPr lang="en-US" sz="3630" b="1" dirty="0">
                <a:solidFill>
                  <a:schemeClr val="bg1"/>
                </a:solidFill>
                <a:latin typeface="Calibri"/>
                <a:cs typeface="Calibri"/>
              </a:rPr>
              <a:t> </a:t>
            </a:r>
            <a:r>
              <a:rPr lang="en-US" sz="3300" b="1" dirty="0">
                <a:solidFill>
                  <a:schemeClr val="bg1"/>
                </a:solidFill>
                <a:latin typeface="Calibri"/>
                <a:cs typeface="Calibri"/>
              </a:rPr>
              <a:t>OF </a:t>
            </a:r>
            <a:br>
              <a:rPr lang="en-US" sz="3300" b="1" dirty="0">
                <a:solidFill>
                  <a:schemeClr val="bg1"/>
                </a:solidFill>
                <a:latin typeface="Calibri"/>
                <a:cs typeface="Calibri"/>
              </a:rPr>
            </a:br>
            <a:r>
              <a:rPr lang="en-US" sz="3080" b="1" dirty="0">
                <a:solidFill>
                  <a:schemeClr val="bg1"/>
                </a:solidFill>
                <a:latin typeface="Calibri"/>
                <a:cs typeface="Calibri"/>
              </a:rPr>
              <a:t>FUNDRAISING WITH FOUNDATIONS</a:t>
            </a:r>
          </a:p>
        </p:txBody>
      </p:sp>
      <p:sp>
        <p:nvSpPr>
          <p:cNvPr id="11" name="Rectangle 14"/>
          <p:cNvSpPr>
            <a:spLocks noChangeArrowheads="1"/>
          </p:cNvSpPr>
          <p:nvPr/>
        </p:nvSpPr>
        <p:spPr bwMode="auto">
          <a:xfrm>
            <a:off x="984597" y="4231836"/>
            <a:ext cx="6930866" cy="2164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endParaRPr lang="en-US" sz="3520" dirty="0">
              <a:solidFill>
                <a:srgbClr val="073E87"/>
              </a:solidFill>
              <a:latin typeface="Calibri"/>
              <a:cs typeface="Calibri"/>
            </a:endParaRPr>
          </a:p>
        </p:txBody>
      </p:sp>
    </p:spTree>
    <p:extLst>
      <p:ext uri="{BB962C8B-B14F-4D97-AF65-F5344CB8AC3E}">
        <p14:creationId xmlns:p14="http://schemas.microsoft.com/office/powerpoint/2010/main" val="4014379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538"/>
                                        </p:tgtEl>
                                        <p:attrNameLst>
                                          <p:attrName>style.visibility</p:attrName>
                                        </p:attrNameLst>
                                      </p:cBhvr>
                                      <p:to>
                                        <p:strVal val="visible"/>
                                      </p:to>
                                    </p:set>
                                    <p:animEffect transition="in" filter="fade">
                                      <p:cBhvr>
                                        <p:cTn id="7" dur="1000"/>
                                        <p:tgtEl>
                                          <p:spTgt spid="22538"/>
                                        </p:tgtEl>
                                      </p:cBhvr>
                                    </p:animEffect>
                                    <p:anim calcmode="lin" valueType="num">
                                      <p:cBhvr>
                                        <p:cTn id="8" dur="1000" fill="hold"/>
                                        <p:tgtEl>
                                          <p:spTgt spid="22538"/>
                                        </p:tgtEl>
                                        <p:attrNameLst>
                                          <p:attrName>ppt_x</p:attrName>
                                        </p:attrNameLst>
                                      </p:cBhvr>
                                      <p:tavLst>
                                        <p:tav tm="0">
                                          <p:val>
                                            <p:strVal val="#ppt_x"/>
                                          </p:val>
                                        </p:tav>
                                        <p:tav tm="100000">
                                          <p:val>
                                            <p:strVal val="#ppt_x"/>
                                          </p:val>
                                        </p:tav>
                                      </p:tavLst>
                                    </p:anim>
                                    <p:anim calcmode="lin" valueType="num">
                                      <p:cBhvr>
                                        <p:cTn id="9" dur="1000" fill="hold"/>
                                        <p:tgtEl>
                                          <p:spTgt spid="225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p:cNvSpPr>
            <a:spLocks noChangeArrowheads="1"/>
          </p:cNvSpPr>
          <p:nvPr/>
        </p:nvSpPr>
        <p:spPr bwMode="auto">
          <a:xfrm>
            <a:off x="2833309" y="430955"/>
            <a:ext cx="4526280" cy="4217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3520" b="1" dirty="0">
                <a:solidFill>
                  <a:srgbClr val="073E87"/>
                </a:solidFill>
                <a:latin typeface="Calibri"/>
                <a:cs typeface="Calibri"/>
              </a:rPr>
              <a:t>Foundation Directory</a:t>
            </a:r>
            <a:endParaRPr lang="en-US" sz="3520" dirty="0">
              <a:solidFill>
                <a:srgbClr val="073E87"/>
              </a:solidFill>
              <a:latin typeface="Calibri"/>
              <a:cs typeface="Calibri"/>
            </a:endParaRPr>
          </a:p>
        </p:txBody>
      </p:sp>
      <p:pic>
        <p:nvPicPr>
          <p:cNvPr id="2" name="Picture 1" descr="grantmaker.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7280" y="1072243"/>
            <a:ext cx="5032403" cy="6319762"/>
          </a:xfrm>
          <a:prstGeom prst="rect">
            <a:avLst/>
          </a:prstGeom>
        </p:spPr>
      </p:pic>
      <p:sp>
        <p:nvSpPr>
          <p:cNvPr id="5" name="Slide Number Placeholder 4"/>
          <p:cNvSpPr>
            <a:spLocks noGrp="1"/>
          </p:cNvSpPr>
          <p:nvPr>
            <p:ph type="sldNum" sz="quarter" idx="12"/>
          </p:nvPr>
        </p:nvSpPr>
        <p:spPr/>
        <p:txBody>
          <a:bodyPr/>
          <a:lstStyle/>
          <a:p>
            <a:fld id="{BC8FB650-4324-4877-BB95-5089C932EEA7}" type="slidenum">
              <a:rPr lang="en-US" smtClean="0"/>
              <a:t>25</a:t>
            </a:fld>
            <a:endParaRPr lang="en-US"/>
          </a:p>
        </p:txBody>
      </p:sp>
    </p:spTree>
    <p:extLst>
      <p:ext uri="{BB962C8B-B14F-4D97-AF65-F5344CB8AC3E}">
        <p14:creationId xmlns:p14="http://schemas.microsoft.com/office/powerpoint/2010/main" val="15729596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124832" y="347155"/>
            <a:ext cx="8080985" cy="7050808"/>
          </a:xfrm>
          <a:prstGeom prst="rect">
            <a:avLst/>
          </a:prstGeom>
        </p:spPr>
      </p:pic>
      <p:sp>
        <p:nvSpPr>
          <p:cNvPr id="3" name="Slide Number Placeholder 2"/>
          <p:cNvSpPr>
            <a:spLocks noGrp="1"/>
          </p:cNvSpPr>
          <p:nvPr>
            <p:ph type="sldNum" sz="quarter" idx="12"/>
          </p:nvPr>
        </p:nvSpPr>
        <p:spPr/>
        <p:txBody>
          <a:bodyPr/>
          <a:lstStyle/>
          <a:p>
            <a:fld id="{BC8FB650-4324-4877-BB95-5089C932EEA7}" type="slidenum">
              <a:rPr lang="en-US" smtClean="0"/>
              <a:t>26</a:t>
            </a:fld>
            <a:endParaRPr lang="en-US"/>
          </a:p>
        </p:txBody>
      </p:sp>
    </p:spTree>
    <p:extLst>
      <p:ext uri="{BB962C8B-B14F-4D97-AF65-F5344CB8AC3E}">
        <p14:creationId xmlns:p14="http://schemas.microsoft.com/office/powerpoint/2010/main" val="38641265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idx="1"/>
          </p:nvPr>
        </p:nvSpPr>
        <p:spPr>
          <a:xfrm>
            <a:off x="571500" y="2719708"/>
            <a:ext cx="9555480" cy="421719"/>
          </a:xfrm>
          <a:noFill/>
          <a:ln/>
        </p:spPr>
        <p:txBody>
          <a:bodyPr>
            <a:noAutofit/>
          </a:bodyPr>
          <a:lstStyle/>
          <a:p>
            <a:pPr marL="817245" indent="-817245">
              <a:buFontTx/>
              <a:buAutoNum type="arabicParenBoth"/>
            </a:pPr>
            <a:r>
              <a:rPr lang="en-US" sz="3960" b="1" dirty="0">
                <a:latin typeface="Calibri"/>
                <a:cs typeface="Calibri"/>
              </a:rPr>
              <a:t>FINDING POTENTIAL FOUNDATIONS</a:t>
            </a:r>
          </a:p>
          <a:p>
            <a:pPr marL="0" indent="0">
              <a:buNone/>
            </a:pPr>
            <a:endParaRPr lang="en-US" sz="3960" b="1" dirty="0">
              <a:latin typeface="Calibri"/>
              <a:cs typeface="Calibri"/>
            </a:endParaRPr>
          </a:p>
        </p:txBody>
      </p:sp>
      <p:sp>
        <p:nvSpPr>
          <p:cNvPr id="3" name="Slide Number Placeholder 2"/>
          <p:cNvSpPr>
            <a:spLocks noGrp="1"/>
          </p:cNvSpPr>
          <p:nvPr>
            <p:ph type="sldNum" sz="quarter" idx="12"/>
          </p:nvPr>
        </p:nvSpPr>
        <p:spPr/>
        <p:txBody>
          <a:bodyPr/>
          <a:lstStyle/>
          <a:p>
            <a:fld id="{BC8FB650-4324-4877-BB95-5089C932EEA7}" type="slidenum">
              <a:rPr lang="en-US" smtClean="0"/>
              <a:t>27</a:t>
            </a:fld>
            <a:endParaRPr lang="en-US"/>
          </a:p>
        </p:txBody>
      </p:sp>
      <p:sp>
        <p:nvSpPr>
          <p:cNvPr id="22538" name="Rectangle 10"/>
          <p:cNvSpPr>
            <a:spLocks noChangeArrowheads="1"/>
          </p:cNvSpPr>
          <p:nvPr/>
        </p:nvSpPr>
        <p:spPr bwMode="auto">
          <a:xfrm>
            <a:off x="986343" y="3668545"/>
            <a:ext cx="9424770" cy="7878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spcBef>
                <a:spcPct val="20000"/>
              </a:spcBef>
              <a:buFont typeface="Arial" panose="020B0604020202020204" pitchFamily="34" charset="0"/>
              <a:buChar char="•"/>
            </a:pPr>
            <a:r>
              <a:rPr lang="en-US" sz="3520" b="1" dirty="0">
                <a:solidFill>
                  <a:srgbClr val="073E87"/>
                </a:solidFill>
                <a:latin typeface="Calibri"/>
                <a:cs typeface="Calibri"/>
              </a:rPr>
              <a:t>Foundation Directory - </a:t>
            </a:r>
            <a:r>
              <a:rPr lang="en-US" sz="2640" dirty="0" err="1">
                <a:solidFill>
                  <a:srgbClr val="073E87"/>
                </a:solidFill>
                <a:cs typeface="Calibri"/>
              </a:rPr>
              <a:t>fconline.foundationcenter.org</a:t>
            </a:r>
            <a:endParaRPr lang="en-US" sz="2640" dirty="0">
              <a:solidFill>
                <a:srgbClr val="073E87"/>
              </a:solidFill>
              <a:cs typeface="Calibri"/>
            </a:endParaRPr>
          </a:p>
          <a:p>
            <a:pPr marL="502920" indent="-502920">
              <a:spcBef>
                <a:spcPct val="20000"/>
              </a:spcBef>
              <a:buFont typeface="Arial" panose="020B0604020202020204" pitchFamily="34" charset="0"/>
              <a:buChar char="•"/>
            </a:pPr>
            <a:endParaRPr lang="en-US" sz="2640" dirty="0">
              <a:solidFill>
                <a:srgbClr val="073E87"/>
              </a:solidFill>
              <a:latin typeface="Calibri"/>
              <a:cs typeface="Calibri"/>
            </a:endParaRPr>
          </a:p>
        </p:txBody>
      </p:sp>
      <p:sp>
        <p:nvSpPr>
          <p:cNvPr id="22540" name="Rectangle 12"/>
          <p:cNvSpPr>
            <a:spLocks noChangeArrowheads="1"/>
          </p:cNvSpPr>
          <p:nvPr/>
        </p:nvSpPr>
        <p:spPr bwMode="auto">
          <a:xfrm>
            <a:off x="986343" y="4803110"/>
            <a:ext cx="6929120" cy="2164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endParaRPr lang="en-US" sz="3520" b="1" dirty="0">
              <a:solidFill>
                <a:srgbClr val="073E87"/>
              </a:solidFill>
              <a:cs typeface="Calibri"/>
            </a:endParaRPr>
          </a:p>
        </p:txBody>
      </p:sp>
      <p:sp>
        <p:nvSpPr>
          <p:cNvPr id="10" name="Rectangle 4"/>
          <p:cNvSpPr>
            <a:spLocks noChangeArrowheads="1"/>
          </p:cNvSpPr>
          <p:nvPr/>
        </p:nvSpPr>
        <p:spPr bwMode="auto">
          <a:xfrm>
            <a:off x="1744980" y="1455423"/>
            <a:ext cx="7245192" cy="961311"/>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3300" b="1" dirty="0">
                <a:solidFill>
                  <a:schemeClr val="bg1"/>
                </a:solidFill>
                <a:latin typeface="Calibri"/>
                <a:cs typeface="Calibri"/>
              </a:rPr>
              <a:t>THE </a:t>
            </a:r>
            <a:r>
              <a:rPr lang="en-US" sz="3740" b="1" dirty="0">
                <a:solidFill>
                  <a:schemeClr val="bg1"/>
                </a:solidFill>
                <a:latin typeface="Calibri"/>
                <a:cs typeface="Calibri"/>
              </a:rPr>
              <a:t>PROCESS</a:t>
            </a:r>
            <a:r>
              <a:rPr lang="en-US" sz="3630" b="1" dirty="0">
                <a:solidFill>
                  <a:schemeClr val="bg1"/>
                </a:solidFill>
                <a:latin typeface="Calibri"/>
                <a:cs typeface="Calibri"/>
              </a:rPr>
              <a:t> </a:t>
            </a:r>
            <a:r>
              <a:rPr lang="en-US" sz="3300" b="1" dirty="0">
                <a:solidFill>
                  <a:schemeClr val="bg1"/>
                </a:solidFill>
                <a:latin typeface="Calibri"/>
                <a:cs typeface="Calibri"/>
              </a:rPr>
              <a:t>OF </a:t>
            </a:r>
            <a:br>
              <a:rPr lang="en-US" sz="3300" b="1" dirty="0">
                <a:solidFill>
                  <a:schemeClr val="bg1"/>
                </a:solidFill>
                <a:latin typeface="Calibri"/>
                <a:cs typeface="Calibri"/>
              </a:rPr>
            </a:br>
            <a:r>
              <a:rPr lang="en-US" sz="3080" b="1" dirty="0">
                <a:solidFill>
                  <a:schemeClr val="bg1"/>
                </a:solidFill>
                <a:latin typeface="Calibri"/>
                <a:cs typeface="Calibri"/>
              </a:rPr>
              <a:t>FUNDRAISING WITH FOUNDATIONS</a:t>
            </a:r>
          </a:p>
        </p:txBody>
      </p:sp>
      <p:sp>
        <p:nvSpPr>
          <p:cNvPr id="11" name="Rectangle 14"/>
          <p:cNvSpPr>
            <a:spLocks noChangeArrowheads="1"/>
          </p:cNvSpPr>
          <p:nvPr/>
        </p:nvSpPr>
        <p:spPr bwMode="auto">
          <a:xfrm>
            <a:off x="984597" y="4231836"/>
            <a:ext cx="6930866" cy="2164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spcBef>
                <a:spcPct val="20000"/>
              </a:spcBef>
              <a:buFont typeface="Arial" panose="020B0604020202020204" pitchFamily="34" charset="0"/>
              <a:buChar char="•"/>
            </a:pPr>
            <a:r>
              <a:rPr lang="en-US" sz="3520" b="1" dirty="0">
                <a:solidFill>
                  <a:srgbClr val="073E87"/>
                </a:solidFill>
                <a:latin typeface="Calibri"/>
                <a:cs typeface="Calibri"/>
              </a:rPr>
              <a:t>Foundation Search</a:t>
            </a:r>
            <a:endParaRPr lang="en-US" sz="3520" dirty="0">
              <a:solidFill>
                <a:srgbClr val="073E87"/>
              </a:solidFill>
              <a:latin typeface="Calibri"/>
              <a:cs typeface="Calibri"/>
            </a:endParaRPr>
          </a:p>
        </p:txBody>
      </p:sp>
    </p:spTree>
    <p:extLst>
      <p:ext uri="{BB962C8B-B14F-4D97-AF65-F5344CB8AC3E}">
        <p14:creationId xmlns:p14="http://schemas.microsoft.com/office/powerpoint/2010/main" val="3706325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p:cNvSpPr>
            <a:spLocks noChangeArrowheads="1"/>
          </p:cNvSpPr>
          <p:nvPr/>
        </p:nvSpPr>
        <p:spPr bwMode="auto">
          <a:xfrm>
            <a:off x="3354856" y="269752"/>
            <a:ext cx="4526280" cy="4217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3520" b="1" dirty="0">
                <a:solidFill>
                  <a:srgbClr val="073E87"/>
                </a:solidFill>
                <a:latin typeface="Calibri"/>
                <a:cs typeface="Calibri"/>
              </a:rPr>
              <a:t>Foundation Search</a:t>
            </a:r>
            <a:endParaRPr lang="en-US" sz="3520" dirty="0">
              <a:solidFill>
                <a:srgbClr val="073E87"/>
              </a:solidFill>
              <a:latin typeface="Calibri"/>
              <a:cs typeface="Calibri"/>
            </a:endParaRPr>
          </a:p>
        </p:txBody>
      </p:sp>
      <p:pic>
        <p:nvPicPr>
          <p:cNvPr id="4" name="Picture 3"/>
          <p:cNvPicPr>
            <a:picLocks noChangeAspect="1"/>
          </p:cNvPicPr>
          <p:nvPr/>
        </p:nvPicPr>
        <p:blipFill>
          <a:blip r:embed="rId3"/>
          <a:stretch>
            <a:fillRect/>
          </a:stretch>
        </p:blipFill>
        <p:spPr>
          <a:xfrm>
            <a:off x="2759471" y="952502"/>
            <a:ext cx="5282655" cy="6470749"/>
          </a:xfrm>
          <a:prstGeom prst="rect">
            <a:avLst/>
          </a:prstGeom>
        </p:spPr>
      </p:pic>
      <p:sp>
        <p:nvSpPr>
          <p:cNvPr id="5" name="Slide Number Placeholder 4"/>
          <p:cNvSpPr>
            <a:spLocks noGrp="1"/>
          </p:cNvSpPr>
          <p:nvPr>
            <p:ph type="sldNum" sz="quarter" idx="12"/>
          </p:nvPr>
        </p:nvSpPr>
        <p:spPr/>
        <p:txBody>
          <a:bodyPr/>
          <a:lstStyle/>
          <a:p>
            <a:fld id="{BC8FB650-4324-4877-BB95-5089C932EEA7}" type="slidenum">
              <a:rPr lang="en-US" smtClean="0"/>
              <a:t>28</a:t>
            </a:fld>
            <a:endParaRPr lang="en-US"/>
          </a:p>
        </p:txBody>
      </p:sp>
    </p:spTree>
    <p:extLst>
      <p:ext uri="{BB962C8B-B14F-4D97-AF65-F5344CB8AC3E}">
        <p14:creationId xmlns:p14="http://schemas.microsoft.com/office/powerpoint/2010/main" val="26318632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inancial history.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2022" y="1423733"/>
            <a:ext cx="7059665" cy="4751352"/>
          </a:xfrm>
          <a:prstGeom prst="rect">
            <a:avLst/>
          </a:prstGeom>
        </p:spPr>
      </p:pic>
      <p:sp>
        <p:nvSpPr>
          <p:cNvPr id="4" name="Slide Number Placeholder 3"/>
          <p:cNvSpPr>
            <a:spLocks noGrp="1"/>
          </p:cNvSpPr>
          <p:nvPr>
            <p:ph type="sldNum" sz="quarter" idx="12"/>
          </p:nvPr>
        </p:nvSpPr>
        <p:spPr/>
        <p:txBody>
          <a:bodyPr/>
          <a:lstStyle/>
          <a:p>
            <a:fld id="{BC8FB650-4324-4877-BB95-5089C932EEA7}" type="slidenum">
              <a:rPr lang="en-US" smtClean="0"/>
              <a:t>29</a:t>
            </a:fld>
            <a:endParaRPr lang="en-US"/>
          </a:p>
        </p:txBody>
      </p:sp>
    </p:spTree>
    <p:extLst>
      <p:ext uri="{BB962C8B-B14F-4D97-AF65-F5344CB8AC3E}">
        <p14:creationId xmlns:p14="http://schemas.microsoft.com/office/powerpoint/2010/main" val="3725082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711" y="362313"/>
            <a:ext cx="8675370" cy="921237"/>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dirty="0"/>
              <a:t>Proposal Development Process</a:t>
            </a:r>
          </a:p>
        </p:txBody>
      </p:sp>
      <p:sp>
        <p:nvSpPr>
          <p:cNvPr id="2048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CF01CD9-B1CE-4ADE-8FD6-76FFFDC4BBED}" type="slidenum">
              <a:rPr lang="en-US" altLang="en-US" smtClean="0">
                <a:solidFill>
                  <a:srgbClr val="B5A788"/>
                </a:solidFill>
              </a:rPr>
              <a:pPr/>
              <a:t>3</a:t>
            </a:fld>
            <a:endParaRPr lang="en-US" altLang="en-US">
              <a:solidFill>
                <a:srgbClr val="B5A788"/>
              </a:solidFill>
            </a:endParaRPr>
          </a:p>
        </p:txBody>
      </p:sp>
      <p:grpSp>
        <p:nvGrpSpPr>
          <p:cNvPr id="39" name="Group 38"/>
          <p:cNvGrpSpPr/>
          <p:nvPr/>
        </p:nvGrpSpPr>
        <p:grpSpPr>
          <a:xfrm>
            <a:off x="580263" y="1619276"/>
            <a:ext cx="8939022" cy="4547437"/>
            <a:chOff x="215024" y="1688199"/>
            <a:chExt cx="8275750" cy="4134034"/>
          </a:xfrm>
        </p:grpSpPr>
        <p:grpSp>
          <p:nvGrpSpPr>
            <p:cNvPr id="40" name="Group 2"/>
            <p:cNvGrpSpPr>
              <a:grpSpLocks/>
            </p:cNvGrpSpPr>
            <p:nvPr/>
          </p:nvGrpSpPr>
          <p:grpSpPr bwMode="auto">
            <a:xfrm>
              <a:off x="990600" y="1688199"/>
              <a:ext cx="7500174" cy="4134034"/>
              <a:chOff x="685800" y="1381929"/>
              <a:chExt cx="7500174" cy="4135111"/>
            </a:xfrm>
          </p:grpSpPr>
          <p:sp>
            <p:nvSpPr>
              <p:cNvPr id="43" name="TextBox 4"/>
              <p:cNvSpPr txBox="1">
                <a:spLocks noChangeArrowheads="1"/>
              </p:cNvSpPr>
              <p:nvPr/>
            </p:nvSpPr>
            <p:spPr bwMode="auto">
              <a:xfrm>
                <a:off x="2110755" y="1515611"/>
                <a:ext cx="1431886"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Fundable Idea</a:t>
                </a:r>
              </a:p>
            </p:txBody>
          </p:sp>
          <p:sp>
            <p:nvSpPr>
              <p:cNvPr id="44" name="TextBox 5"/>
              <p:cNvSpPr txBox="1">
                <a:spLocks noChangeArrowheads="1"/>
              </p:cNvSpPr>
              <p:nvPr/>
            </p:nvSpPr>
            <p:spPr bwMode="auto">
              <a:xfrm>
                <a:off x="2066386" y="2086184"/>
                <a:ext cx="1524001"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Find Funder(s)</a:t>
                </a:r>
              </a:p>
            </p:txBody>
          </p:sp>
          <p:sp>
            <p:nvSpPr>
              <p:cNvPr id="45" name="TextBox 6"/>
              <p:cNvSpPr txBox="1">
                <a:spLocks noChangeArrowheads="1"/>
              </p:cNvSpPr>
              <p:nvPr/>
            </p:nvSpPr>
            <p:spPr bwMode="auto">
              <a:xfrm>
                <a:off x="2110755" y="2716909"/>
                <a:ext cx="1435261" cy="330246"/>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Pre-Proposal</a:t>
                </a:r>
              </a:p>
            </p:txBody>
          </p:sp>
          <p:grpSp>
            <p:nvGrpSpPr>
              <p:cNvPr id="46" name="Group 10"/>
              <p:cNvGrpSpPr>
                <a:grpSpLocks/>
              </p:cNvGrpSpPr>
              <p:nvPr/>
            </p:nvGrpSpPr>
            <p:grpSpPr bwMode="auto">
              <a:xfrm>
                <a:off x="685800" y="1381929"/>
                <a:ext cx="1229810" cy="779665"/>
                <a:chOff x="1863213" y="1289151"/>
                <a:chExt cx="1247172" cy="1024747"/>
              </a:xfrm>
            </p:grpSpPr>
            <p:sp>
              <p:nvSpPr>
                <p:cNvPr id="75" name="Curved Right Arrow 74"/>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60">
                    <a:solidFill>
                      <a:schemeClr val="tx1"/>
                    </a:solidFill>
                    <a:latin typeface="Calibri" panose="020F0502020204030204" pitchFamily="34" charset="0"/>
                    <a:cs typeface="Calibri" panose="020F0502020204030204" pitchFamily="34" charset="0"/>
                  </a:endParaRPr>
                </a:p>
              </p:txBody>
            </p:sp>
            <p:sp>
              <p:nvSpPr>
                <p:cNvPr id="76" name="Curved Right Arrow 75"/>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60">
                    <a:solidFill>
                      <a:schemeClr val="tx1"/>
                    </a:solidFill>
                    <a:latin typeface="Calibri" panose="020F0502020204030204" pitchFamily="34" charset="0"/>
                    <a:cs typeface="Calibri" panose="020F0502020204030204" pitchFamily="34" charset="0"/>
                  </a:endParaRPr>
                </a:p>
              </p:txBody>
            </p:sp>
            <p:sp>
              <p:nvSpPr>
                <p:cNvPr id="79" name="TextBox 9"/>
                <p:cNvSpPr txBox="1">
                  <a:spLocks noChangeArrowheads="1"/>
                </p:cNvSpPr>
                <p:nvPr/>
              </p:nvSpPr>
              <p:spPr bwMode="auto">
                <a:xfrm>
                  <a:off x="1863213" y="1609190"/>
                  <a:ext cx="1247172" cy="434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760" dirty="0">
                      <a:latin typeface="Calibri" panose="020F0502020204030204" pitchFamily="34" charset="0"/>
                      <a:cs typeface="Calibri" panose="020F0502020204030204" pitchFamily="34" charset="0"/>
                    </a:rPr>
                    <a:t>Good Ideas</a:t>
                  </a:r>
                </a:p>
              </p:txBody>
            </p:sp>
          </p:grpSp>
          <p:cxnSp>
            <p:nvCxnSpPr>
              <p:cNvPr id="47" name="Straight Arrow Connector 46"/>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45" idx="1"/>
                <a:endCxn id="75" idx="0"/>
              </p:cNvCxnSpPr>
              <p:nvPr/>
            </p:nvCxnSpPr>
            <p:spPr>
              <a:xfrm rot="10800000">
                <a:off x="1360489" y="2161595"/>
                <a:ext cx="750266" cy="720438"/>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3" idx="2"/>
                <a:endCxn id="44" idx="0"/>
              </p:cNvCxnSpPr>
              <p:nvPr/>
            </p:nvCxnSpPr>
            <p:spPr>
              <a:xfrm>
                <a:off x="2826698" y="1845857"/>
                <a:ext cx="1689" cy="2403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4" idx="2"/>
                <a:endCxn id="45" idx="0"/>
              </p:cNvCxnSpPr>
              <p:nvPr/>
            </p:nvCxnSpPr>
            <p:spPr>
              <a:xfrm flipH="1">
                <a:off x="2828386" y="2416430"/>
                <a:ext cx="2" cy="3004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34"/>
              <p:cNvSpPr txBox="1">
                <a:spLocks noChangeArrowheads="1"/>
              </p:cNvSpPr>
              <p:nvPr/>
            </p:nvSpPr>
            <p:spPr bwMode="auto">
              <a:xfrm>
                <a:off x="1410139" y="3473422"/>
                <a:ext cx="3296013" cy="330246"/>
              </a:xfrm>
              <a:prstGeom prst="rect">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Write the Proposal</a:t>
                </a:r>
              </a:p>
            </p:txBody>
          </p:sp>
          <p:cxnSp>
            <p:nvCxnSpPr>
              <p:cNvPr id="53" name="Straight Arrow Connector 52"/>
              <p:cNvCxnSpPr/>
              <p:nvPr/>
            </p:nvCxnSpPr>
            <p:spPr>
              <a:xfrm flipH="1">
                <a:off x="2830513" y="3128476"/>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67"/>
              <p:cNvSpPr txBox="1">
                <a:spLocks noChangeArrowheads="1"/>
              </p:cNvSpPr>
              <p:nvPr/>
            </p:nvSpPr>
            <p:spPr bwMode="auto">
              <a:xfrm>
                <a:off x="2413120" y="4486787"/>
                <a:ext cx="937245"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Drafts</a:t>
                </a:r>
              </a:p>
            </p:txBody>
          </p:sp>
          <p:cxnSp>
            <p:nvCxnSpPr>
              <p:cNvPr id="55" name="Straight Arrow Connector 54"/>
              <p:cNvCxnSpPr/>
              <p:nvPr/>
            </p:nvCxnSpPr>
            <p:spPr>
              <a:xfrm flipH="1">
                <a:off x="2827338" y="3867662"/>
                <a:ext cx="3175" cy="595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74"/>
              <p:cNvSpPr txBox="1">
                <a:spLocks noChangeArrowheads="1"/>
              </p:cNvSpPr>
              <p:nvPr/>
            </p:nvSpPr>
            <p:spPr bwMode="auto">
              <a:xfrm>
                <a:off x="2158501" y="5146731"/>
                <a:ext cx="1431886"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Peer Review</a:t>
                </a:r>
              </a:p>
            </p:txBody>
          </p:sp>
          <p:sp>
            <p:nvSpPr>
              <p:cNvPr id="57" name="TextBox 75"/>
              <p:cNvSpPr txBox="1">
                <a:spLocks noChangeArrowheads="1"/>
              </p:cNvSpPr>
              <p:nvPr/>
            </p:nvSpPr>
            <p:spPr bwMode="auto">
              <a:xfrm>
                <a:off x="4059375" y="5133064"/>
                <a:ext cx="884094"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Edit</a:t>
                </a:r>
              </a:p>
            </p:txBody>
          </p:sp>
          <p:cxnSp>
            <p:nvCxnSpPr>
              <p:cNvPr id="58" name="Straight Arrow Connector 57"/>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57" idx="0"/>
              </p:cNvCxnSpPr>
              <p:nvPr/>
            </p:nvCxnSpPr>
            <p:spPr>
              <a:xfrm rot="16200000" flipV="1">
                <a:off x="3710214" y="4341856"/>
                <a:ext cx="433796" cy="1148622"/>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61" name="TextBox 107"/>
              <p:cNvSpPr txBox="1">
                <a:spLocks noChangeArrowheads="1"/>
              </p:cNvSpPr>
              <p:nvPr/>
            </p:nvSpPr>
            <p:spPr bwMode="auto">
              <a:xfrm>
                <a:off x="5334000" y="4286238"/>
                <a:ext cx="1219200" cy="330246"/>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Funder</a:t>
                </a:r>
              </a:p>
            </p:txBody>
          </p:sp>
          <p:cxnSp>
            <p:nvCxnSpPr>
              <p:cNvPr id="62" name="Elbow Connector 61"/>
              <p:cNvCxnSpPr>
                <a:endCxn id="61" idx="2"/>
              </p:cNvCxnSpPr>
              <p:nvPr/>
            </p:nvCxnSpPr>
            <p:spPr>
              <a:xfrm flipV="1">
                <a:off x="4943475" y="4616484"/>
                <a:ext cx="1000126" cy="684602"/>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110"/>
              <p:cNvSpPr txBox="1">
                <a:spLocks noChangeArrowheads="1"/>
              </p:cNvSpPr>
              <p:nvPr/>
            </p:nvSpPr>
            <p:spPr bwMode="auto">
              <a:xfrm>
                <a:off x="5472544" y="3395246"/>
                <a:ext cx="942112"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Revise</a:t>
                </a:r>
              </a:p>
            </p:txBody>
          </p:sp>
          <p:sp>
            <p:nvSpPr>
              <p:cNvPr id="64" name="TextBox 114"/>
              <p:cNvSpPr txBox="1">
                <a:spLocks noChangeArrowheads="1"/>
              </p:cNvSpPr>
              <p:nvPr/>
            </p:nvSpPr>
            <p:spPr bwMode="auto">
              <a:xfrm>
                <a:off x="5984527" y="4940508"/>
                <a:ext cx="860258" cy="57653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i="1" dirty="0">
                    <a:latin typeface="Calibri" panose="020F0502020204030204" pitchFamily="34" charset="0"/>
                    <a:cs typeface="Calibri" panose="020F0502020204030204" pitchFamily="34" charset="0"/>
                  </a:rPr>
                  <a:t>Submit (ORCA)</a:t>
                </a:r>
              </a:p>
            </p:txBody>
          </p:sp>
          <p:cxnSp>
            <p:nvCxnSpPr>
              <p:cNvPr id="65" name="Straight Arrow Connector 64"/>
              <p:cNvCxnSpPr>
                <a:stCxn id="61" idx="0"/>
              </p:cNvCxnSpPr>
              <p:nvPr/>
            </p:nvCxnSpPr>
            <p:spPr>
              <a:xfrm flipV="1">
                <a:off x="5943600" y="3812065"/>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6" name="TextBox 119"/>
              <p:cNvSpPr txBox="1">
                <a:spLocks noChangeArrowheads="1"/>
              </p:cNvSpPr>
              <p:nvPr/>
            </p:nvSpPr>
            <p:spPr bwMode="auto">
              <a:xfrm>
                <a:off x="4693826" y="3910400"/>
                <a:ext cx="1556574" cy="330246"/>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i="1" dirty="0">
                    <a:latin typeface="Calibri" panose="020F0502020204030204" pitchFamily="34" charset="0"/>
                    <a:cs typeface="Calibri" panose="020F0502020204030204" pitchFamily="34" charset="0"/>
                  </a:rPr>
                  <a:t>Rejected</a:t>
                </a:r>
              </a:p>
            </p:txBody>
          </p:sp>
          <p:sp>
            <p:nvSpPr>
              <p:cNvPr id="68" name="TextBox 67"/>
              <p:cNvSpPr txBox="1">
                <a:spLocks noChangeArrowheads="1"/>
              </p:cNvSpPr>
              <p:nvPr/>
            </p:nvSpPr>
            <p:spPr bwMode="auto">
              <a:xfrm>
                <a:off x="7056044" y="3983820"/>
                <a:ext cx="1129930" cy="1010505"/>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wrap="square">
                <a:spAutoFit/>
              </a:bodyPr>
              <a:lstStyle/>
              <a:p>
                <a:pPr algn="ctr">
                  <a:defRPr/>
                </a:pPr>
                <a:r>
                  <a:rPr lang="en-US" sz="2207" i="1" dirty="0">
                    <a:latin typeface="Calibri" panose="020F0502020204030204" pitchFamily="34" charset="0"/>
                    <a:cs typeface="Calibri" panose="020F0502020204030204" pitchFamily="34" charset="0"/>
                  </a:rPr>
                  <a:t>Accepted AND Funded</a:t>
                </a:r>
              </a:p>
            </p:txBody>
          </p:sp>
          <p:cxnSp>
            <p:nvCxnSpPr>
              <p:cNvPr id="69" name="Elbow Connector 68"/>
              <p:cNvCxnSpPr>
                <a:stCxn id="63" idx="0"/>
              </p:cNvCxnSpPr>
              <p:nvPr/>
            </p:nvCxnSpPr>
            <p:spPr>
              <a:xfrm rot="16200000" flipV="1">
                <a:off x="3928924" y="1380569"/>
                <a:ext cx="1676681" cy="2352674"/>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3" idx="1"/>
              </p:cNvCxnSpPr>
              <p:nvPr/>
            </p:nvCxnSpPr>
            <p:spPr>
              <a:xfrm flipH="1">
                <a:off x="4791075" y="3560369"/>
                <a:ext cx="681469" cy="4939"/>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ectangle 37"/>
            <p:cNvSpPr>
              <a:spLocks noChangeArrowheads="1"/>
            </p:cNvSpPr>
            <p:nvPr/>
          </p:nvSpPr>
          <p:spPr bwMode="auto">
            <a:xfrm>
              <a:off x="215024" y="4020344"/>
              <a:ext cx="1262283" cy="3927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2207" dirty="0">
                  <a:latin typeface="Calibri" panose="020F0502020204030204" pitchFamily="34" charset="0"/>
                  <a:cs typeface="Calibri" panose="020F0502020204030204" pitchFamily="34" charset="0"/>
                </a:rPr>
                <a:t>Marketing</a:t>
              </a:r>
            </a:p>
          </p:txBody>
        </p:sp>
        <p:sp>
          <p:nvSpPr>
            <p:cNvPr id="42" name="Left Brace 41"/>
            <p:cNvSpPr/>
            <p:nvPr/>
          </p:nvSpPr>
          <p:spPr>
            <a:xfrm>
              <a:off x="1349375" y="2817813"/>
              <a:ext cx="265113" cy="28031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2207">
                <a:latin typeface="Calibri" panose="020F0502020204030204" pitchFamily="34" charset="0"/>
                <a:cs typeface="Calibri" panose="020F0502020204030204" pitchFamily="34" charset="0"/>
              </a:endParaRPr>
            </a:p>
          </p:txBody>
        </p:sp>
      </p:grpSp>
      <p:sp>
        <p:nvSpPr>
          <p:cNvPr id="3" name="TextBox 2"/>
          <p:cNvSpPr txBox="1"/>
          <p:nvPr/>
        </p:nvSpPr>
        <p:spPr>
          <a:xfrm>
            <a:off x="1274293" y="6572014"/>
            <a:ext cx="7075705" cy="771621"/>
          </a:xfrm>
          <a:prstGeom prst="rect">
            <a:avLst/>
          </a:prstGeom>
          <a:noFill/>
        </p:spPr>
        <p:txBody>
          <a:bodyPr wrap="square" rtlCol="0">
            <a:spAutoFit/>
          </a:bodyPr>
          <a:lstStyle/>
          <a:p>
            <a:r>
              <a:rPr lang="en-US" sz="2207" b="1" i="1" dirty="0"/>
              <a:t>Research Development has tools and resources to help with the steps in this process</a:t>
            </a:r>
          </a:p>
        </p:txBody>
      </p:sp>
    </p:spTree>
    <p:extLst>
      <p:ext uri="{BB962C8B-B14F-4D97-AF65-F5344CB8AC3E}">
        <p14:creationId xmlns:p14="http://schemas.microsoft.com/office/powerpoint/2010/main" val="20303560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nt Analysis.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1" y="1706881"/>
            <a:ext cx="4693920" cy="3277487"/>
          </a:xfrm>
          <a:prstGeom prst="rect">
            <a:avLst/>
          </a:prstGeom>
        </p:spPr>
      </p:pic>
      <p:pic>
        <p:nvPicPr>
          <p:cNvPr id="6" name="Picture 5" descr="Geographic Distribution.tif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12581" y="2628900"/>
            <a:ext cx="4578307" cy="3185160"/>
          </a:xfrm>
          <a:prstGeom prst="rect">
            <a:avLst/>
          </a:prstGeom>
        </p:spPr>
      </p:pic>
      <p:sp>
        <p:nvSpPr>
          <p:cNvPr id="3" name="Slide Number Placeholder 2"/>
          <p:cNvSpPr>
            <a:spLocks noGrp="1"/>
          </p:cNvSpPr>
          <p:nvPr>
            <p:ph type="sldNum" sz="quarter" idx="12"/>
          </p:nvPr>
        </p:nvSpPr>
        <p:spPr/>
        <p:txBody>
          <a:bodyPr/>
          <a:lstStyle/>
          <a:p>
            <a:fld id="{BC8FB650-4324-4877-BB95-5089C932EEA7}" type="slidenum">
              <a:rPr lang="en-US" smtClean="0"/>
              <a:t>30</a:t>
            </a:fld>
            <a:endParaRPr lang="en-US"/>
          </a:p>
        </p:txBody>
      </p:sp>
    </p:spTree>
    <p:extLst>
      <p:ext uri="{BB962C8B-B14F-4D97-AF65-F5344CB8AC3E}">
        <p14:creationId xmlns:p14="http://schemas.microsoft.com/office/powerpoint/2010/main" val="15623922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idx="1"/>
          </p:nvPr>
        </p:nvSpPr>
        <p:spPr>
          <a:xfrm>
            <a:off x="571500" y="2719708"/>
            <a:ext cx="9555480" cy="421719"/>
          </a:xfrm>
          <a:noFill/>
          <a:ln/>
        </p:spPr>
        <p:txBody>
          <a:bodyPr>
            <a:noAutofit/>
          </a:bodyPr>
          <a:lstStyle/>
          <a:p>
            <a:pPr marL="817245" indent="-817245">
              <a:buFontTx/>
              <a:buAutoNum type="arabicParenBoth"/>
            </a:pPr>
            <a:r>
              <a:rPr lang="en-US" sz="3960" b="1" dirty="0">
                <a:latin typeface="Calibri"/>
                <a:cs typeface="Calibri"/>
              </a:rPr>
              <a:t>FINDING POTENTIAL FOUNDATIONS</a:t>
            </a:r>
          </a:p>
          <a:p>
            <a:pPr marL="0" indent="0">
              <a:buNone/>
            </a:pPr>
            <a:endParaRPr lang="en-US" sz="3960" b="1" dirty="0">
              <a:latin typeface="Calibri"/>
              <a:cs typeface="Calibri"/>
            </a:endParaRPr>
          </a:p>
        </p:txBody>
      </p:sp>
      <p:sp>
        <p:nvSpPr>
          <p:cNvPr id="3" name="Slide Number Placeholder 2"/>
          <p:cNvSpPr>
            <a:spLocks noGrp="1"/>
          </p:cNvSpPr>
          <p:nvPr>
            <p:ph type="sldNum" sz="quarter" idx="12"/>
          </p:nvPr>
        </p:nvSpPr>
        <p:spPr/>
        <p:txBody>
          <a:bodyPr/>
          <a:lstStyle/>
          <a:p>
            <a:fld id="{BC8FB650-4324-4877-BB95-5089C932EEA7}" type="slidenum">
              <a:rPr lang="en-US" smtClean="0"/>
              <a:t>31</a:t>
            </a:fld>
            <a:endParaRPr lang="en-US"/>
          </a:p>
        </p:txBody>
      </p:sp>
      <p:sp>
        <p:nvSpPr>
          <p:cNvPr id="22538" name="Rectangle 10"/>
          <p:cNvSpPr>
            <a:spLocks noChangeArrowheads="1"/>
          </p:cNvSpPr>
          <p:nvPr/>
        </p:nvSpPr>
        <p:spPr bwMode="auto">
          <a:xfrm>
            <a:off x="986343" y="3668545"/>
            <a:ext cx="9424770" cy="7878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spcBef>
                <a:spcPct val="20000"/>
              </a:spcBef>
              <a:buFont typeface="Arial" panose="020B0604020202020204" pitchFamily="34" charset="0"/>
              <a:buChar char="•"/>
            </a:pPr>
            <a:r>
              <a:rPr lang="en-US" sz="3520" b="1" dirty="0">
                <a:solidFill>
                  <a:srgbClr val="073E87"/>
                </a:solidFill>
                <a:latin typeface="Calibri"/>
                <a:cs typeface="Calibri"/>
              </a:rPr>
              <a:t>Foundation Directory - </a:t>
            </a:r>
            <a:r>
              <a:rPr lang="en-US" sz="2640" dirty="0" err="1">
                <a:solidFill>
                  <a:srgbClr val="073E87"/>
                </a:solidFill>
                <a:cs typeface="Calibri"/>
              </a:rPr>
              <a:t>fconline.foundationcenter.org</a:t>
            </a:r>
            <a:endParaRPr lang="en-US" sz="2640" dirty="0">
              <a:solidFill>
                <a:srgbClr val="073E87"/>
              </a:solidFill>
              <a:cs typeface="Calibri"/>
            </a:endParaRPr>
          </a:p>
          <a:p>
            <a:pPr marL="502920" indent="-502920">
              <a:spcBef>
                <a:spcPct val="20000"/>
              </a:spcBef>
              <a:buFont typeface="Arial" panose="020B0604020202020204" pitchFamily="34" charset="0"/>
              <a:buChar char="•"/>
            </a:pPr>
            <a:endParaRPr lang="en-US" sz="2640" dirty="0">
              <a:solidFill>
                <a:srgbClr val="073E87"/>
              </a:solidFill>
              <a:latin typeface="Calibri"/>
              <a:cs typeface="Calibri"/>
            </a:endParaRPr>
          </a:p>
        </p:txBody>
      </p:sp>
      <p:sp>
        <p:nvSpPr>
          <p:cNvPr id="22540" name="Rectangle 12"/>
          <p:cNvSpPr>
            <a:spLocks noChangeArrowheads="1"/>
          </p:cNvSpPr>
          <p:nvPr/>
        </p:nvSpPr>
        <p:spPr bwMode="auto">
          <a:xfrm>
            <a:off x="986343" y="4803110"/>
            <a:ext cx="6929120" cy="2164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spcBef>
                <a:spcPct val="20000"/>
              </a:spcBef>
              <a:buFont typeface="Arial" panose="020B0604020202020204" pitchFamily="34" charset="0"/>
              <a:buChar char="•"/>
            </a:pPr>
            <a:r>
              <a:rPr lang="en-US" sz="3520" b="1" dirty="0">
                <a:solidFill>
                  <a:srgbClr val="073E87"/>
                </a:solidFill>
                <a:cs typeface="Calibri"/>
              </a:rPr>
              <a:t>Philanthropy</a:t>
            </a:r>
            <a:r>
              <a:rPr lang="en-US" sz="3520" b="1" dirty="0">
                <a:cs typeface="Calibri"/>
              </a:rPr>
              <a:t> </a:t>
            </a:r>
            <a:r>
              <a:rPr lang="en-US" sz="3520" b="1" dirty="0">
                <a:solidFill>
                  <a:srgbClr val="073E87"/>
                </a:solidFill>
                <a:cs typeface="Calibri"/>
              </a:rPr>
              <a:t>News Digest – RFPs</a:t>
            </a:r>
          </a:p>
        </p:txBody>
      </p:sp>
      <p:sp>
        <p:nvSpPr>
          <p:cNvPr id="22542" name="Rectangle 14"/>
          <p:cNvSpPr>
            <a:spLocks noChangeArrowheads="1"/>
          </p:cNvSpPr>
          <p:nvPr/>
        </p:nvSpPr>
        <p:spPr bwMode="auto">
          <a:xfrm>
            <a:off x="986345" y="5463189"/>
            <a:ext cx="6930866" cy="36973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endParaRPr lang="en-US" sz="3520" b="1" dirty="0">
              <a:solidFill>
                <a:srgbClr val="073E87"/>
              </a:solidFill>
              <a:latin typeface="Calibri"/>
              <a:cs typeface="Calibri"/>
            </a:endParaRPr>
          </a:p>
        </p:txBody>
      </p:sp>
      <p:sp>
        <p:nvSpPr>
          <p:cNvPr id="10" name="Rectangle 4"/>
          <p:cNvSpPr>
            <a:spLocks noChangeArrowheads="1"/>
          </p:cNvSpPr>
          <p:nvPr/>
        </p:nvSpPr>
        <p:spPr bwMode="auto">
          <a:xfrm>
            <a:off x="1744980" y="1455423"/>
            <a:ext cx="7245192" cy="961311"/>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3300" b="1" dirty="0">
                <a:solidFill>
                  <a:schemeClr val="bg1"/>
                </a:solidFill>
                <a:latin typeface="Calibri"/>
                <a:cs typeface="Calibri"/>
              </a:rPr>
              <a:t>THE </a:t>
            </a:r>
            <a:r>
              <a:rPr lang="en-US" sz="3740" b="1" dirty="0">
                <a:solidFill>
                  <a:schemeClr val="bg1"/>
                </a:solidFill>
                <a:latin typeface="Calibri"/>
                <a:cs typeface="Calibri"/>
              </a:rPr>
              <a:t>PROCESS</a:t>
            </a:r>
            <a:r>
              <a:rPr lang="en-US" sz="3630" b="1" dirty="0">
                <a:solidFill>
                  <a:schemeClr val="bg1"/>
                </a:solidFill>
                <a:latin typeface="Calibri"/>
                <a:cs typeface="Calibri"/>
              </a:rPr>
              <a:t> </a:t>
            </a:r>
            <a:r>
              <a:rPr lang="en-US" sz="3300" b="1" dirty="0">
                <a:solidFill>
                  <a:schemeClr val="bg1"/>
                </a:solidFill>
                <a:latin typeface="Calibri"/>
                <a:cs typeface="Calibri"/>
              </a:rPr>
              <a:t>OF </a:t>
            </a:r>
            <a:br>
              <a:rPr lang="en-US" sz="3300" b="1" dirty="0">
                <a:solidFill>
                  <a:schemeClr val="bg1"/>
                </a:solidFill>
                <a:latin typeface="Calibri"/>
                <a:cs typeface="Calibri"/>
              </a:rPr>
            </a:br>
            <a:r>
              <a:rPr lang="en-US" sz="3080" b="1" dirty="0">
                <a:solidFill>
                  <a:schemeClr val="bg1"/>
                </a:solidFill>
                <a:latin typeface="Calibri"/>
                <a:cs typeface="Calibri"/>
              </a:rPr>
              <a:t>FUNDRAISING WITH FOUNDATIONS</a:t>
            </a:r>
          </a:p>
        </p:txBody>
      </p:sp>
      <p:sp>
        <p:nvSpPr>
          <p:cNvPr id="11" name="Rectangle 14"/>
          <p:cNvSpPr>
            <a:spLocks noChangeArrowheads="1"/>
          </p:cNvSpPr>
          <p:nvPr/>
        </p:nvSpPr>
        <p:spPr bwMode="auto">
          <a:xfrm>
            <a:off x="984597" y="4231836"/>
            <a:ext cx="6930866" cy="2164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spcBef>
                <a:spcPct val="20000"/>
              </a:spcBef>
              <a:buFont typeface="Arial" panose="020B0604020202020204" pitchFamily="34" charset="0"/>
              <a:buChar char="•"/>
            </a:pPr>
            <a:r>
              <a:rPr lang="en-US" sz="3520" b="1" dirty="0">
                <a:solidFill>
                  <a:srgbClr val="073E87"/>
                </a:solidFill>
                <a:latin typeface="Calibri"/>
                <a:cs typeface="Calibri"/>
              </a:rPr>
              <a:t>Foundation Search</a:t>
            </a:r>
            <a:endParaRPr lang="en-US" sz="3520" dirty="0">
              <a:solidFill>
                <a:srgbClr val="073E87"/>
              </a:solidFill>
              <a:latin typeface="Calibri"/>
              <a:cs typeface="Calibri"/>
            </a:endParaRPr>
          </a:p>
        </p:txBody>
      </p:sp>
    </p:spTree>
    <p:extLst>
      <p:ext uri="{BB962C8B-B14F-4D97-AF65-F5344CB8AC3E}">
        <p14:creationId xmlns:p14="http://schemas.microsoft.com/office/powerpoint/2010/main" val="3706325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540"/>
                                        </p:tgtEl>
                                        <p:attrNameLst>
                                          <p:attrName>style.visibility</p:attrName>
                                        </p:attrNameLst>
                                      </p:cBhvr>
                                      <p:to>
                                        <p:strVal val="visible"/>
                                      </p:to>
                                    </p:set>
                                    <p:animEffect transition="in" filter="fade">
                                      <p:cBhvr>
                                        <p:cTn id="7" dur="1000"/>
                                        <p:tgtEl>
                                          <p:spTgt spid="22540"/>
                                        </p:tgtEl>
                                      </p:cBhvr>
                                    </p:animEffect>
                                    <p:anim calcmode="lin" valueType="num">
                                      <p:cBhvr>
                                        <p:cTn id="8" dur="1000" fill="hold"/>
                                        <p:tgtEl>
                                          <p:spTgt spid="22540"/>
                                        </p:tgtEl>
                                        <p:attrNameLst>
                                          <p:attrName>ppt_x</p:attrName>
                                        </p:attrNameLst>
                                      </p:cBhvr>
                                      <p:tavLst>
                                        <p:tav tm="0">
                                          <p:val>
                                            <p:strVal val="#ppt_x"/>
                                          </p:val>
                                        </p:tav>
                                        <p:tav tm="100000">
                                          <p:val>
                                            <p:strVal val="#ppt_x"/>
                                          </p:val>
                                        </p:tav>
                                      </p:tavLst>
                                    </p:anim>
                                    <p:anim calcmode="lin" valueType="num">
                                      <p:cBhvr>
                                        <p:cTn id="9" dur="1000" fill="hold"/>
                                        <p:tgtEl>
                                          <p:spTgt spid="225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21031" t="19500" r="21955" b="4448"/>
          <a:stretch/>
        </p:blipFill>
        <p:spPr>
          <a:xfrm>
            <a:off x="1780902" y="1471386"/>
            <a:ext cx="6631496" cy="5336873"/>
          </a:xfrm>
          <a:prstGeom prst="rect">
            <a:avLst/>
          </a:prstGeom>
        </p:spPr>
      </p:pic>
      <p:sp>
        <p:nvSpPr>
          <p:cNvPr id="5" name="Rectangle 14"/>
          <p:cNvSpPr>
            <a:spLocks noChangeArrowheads="1"/>
          </p:cNvSpPr>
          <p:nvPr/>
        </p:nvSpPr>
        <p:spPr bwMode="auto">
          <a:xfrm>
            <a:off x="2164080" y="683746"/>
            <a:ext cx="6705600" cy="4217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3520" b="1" dirty="0">
                <a:solidFill>
                  <a:srgbClr val="073E87"/>
                </a:solidFill>
                <a:latin typeface="Calibri"/>
                <a:cs typeface="Calibri"/>
              </a:rPr>
              <a:t>Philanthropy News Digest RFPs</a:t>
            </a:r>
            <a:endParaRPr lang="en-US" sz="3520" dirty="0">
              <a:solidFill>
                <a:srgbClr val="073E87"/>
              </a:solidFill>
              <a:latin typeface="Calibri"/>
              <a:cs typeface="Calibri"/>
            </a:endParaRPr>
          </a:p>
        </p:txBody>
      </p:sp>
      <p:sp>
        <p:nvSpPr>
          <p:cNvPr id="3" name="Slide Number Placeholder 2"/>
          <p:cNvSpPr>
            <a:spLocks noGrp="1"/>
          </p:cNvSpPr>
          <p:nvPr>
            <p:ph type="sldNum" sz="quarter" idx="12"/>
          </p:nvPr>
        </p:nvSpPr>
        <p:spPr/>
        <p:txBody>
          <a:bodyPr/>
          <a:lstStyle/>
          <a:p>
            <a:fld id="{BC8FB650-4324-4877-BB95-5089C932EEA7}" type="slidenum">
              <a:rPr lang="en-US" smtClean="0"/>
              <a:t>32</a:t>
            </a:fld>
            <a:endParaRPr lang="en-US"/>
          </a:p>
        </p:txBody>
      </p:sp>
    </p:spTree>
    <p:extLst>
      <p:ext uri="{BB962C8B-B14F-4D97-AF65-F5344CB8AC3E}">
        <p14:creationId xmlns:p14="http://schemas.microsoft.com/office/powerpoint/2010/main" val="4810772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828800" y="596265"/>
            <a:ext cx="6309804" cy="1107996"/>
          </a:xfrm>
          <a:prstGeom prst="rect">
            <a:avLst/>
          </a:prstGeom>
          <a:noFill/>
        </p:spPr>
        <p:txBody>
          <a:bodyPr wrap="none" rtlCol="0">
            <a:spAutoFit/>
          </a:bodyPr>
          <a:lstStyle/>
          <a:p>
            <a:r>
              <a:rPr lang="en-US" sz="3520" b="1" dirty="0">
                <a:solidFill>
                  <a:srgbClr val="073E87"/>
                </a:solidFill>
                <a:latin typeface="Calibri"/>
                <a:cs typeface="Calibri"/>
              </a:rPr>
              <a:t>Philanthropy News Digest – RFPs</a:t>
            </a:r>
          </a:p>
          <a:p>
            <a:pPr algn="ctr"/>
            <a:r>
              <a:rPr lang="en-US" sz="3080" b="1" dirty="0"/>
              <a:t>        </a:t>
            </a:r>
            <a:r>
              <a:rPr lang="en-US" sz="3080" b="1" dirty="0" err="1"/>
              <a:t>philanthropynewsdigest.org</a:t>
            </a:r>
            <a:endParaRPr lang="en-US" sz="3080" b="1" dirty="0"/>
          </a:p>
        </p:txBody>
      </p:sp>
      <p:sp>
        <p:nvSpPr>
          <p:cNvPr id="10" name="TextBox 9"/>
          <p:cNvSpPr txBox="1"/>
          <p:nvPr/>
        </p:nvSpPr>
        <p:spPr>
          <a:xfrm>
            <a:off x="1766267" y="2438974"/>
            <a:ext cx="8549640" cy="4584870"/>
          </a:xfrm>
          <a:prstGeom prst="rect">
            <a:avLst/>
          </a:prstGeom>
          <a:noFill/>
        </p:spPr>
        <p:txBody>
          <a:bodyPr wrap="square" numCol="2" rtlCol="0">
            <a:spAutoFit/>
          </a:bodyPr>
          <a:lstStyle/>
          <a:p>
            <a:r>
              <a:rPr lang="en-US" sz="2207" dirty="0">
                <a:solidFill>
                  <a:srgbClr val="073E87"/>
                </a:solidFill>
                <a:latin typeface="Calibri"/>
                <a:cs typeface="Calibri"/>
              </a:rPr>
              <a:t>Aging</a:t>
            </a:r>
          </a:p>
          <a:p>
            <a:r>
              <a:rPr lang="en-US" sz="2207" dirty="0">
                <a:solidFill>
                  <a:srgbClr val="073E87"/>
                </a:solidFill>
                <a:latin typeface="Calibri"/>
                <a:cs typeface="Calibri"/>
              </a:rPr>
              <a:t>Agriculture / Food</a:t>
            </a:r>
          </a:p>
          <a:p>
            <a:r>
              <a:rPr lang="en-US" sz="2207" dirty="0">
                <a:solidFill>
                  <a:srgbClr val="073E87"/>
                </a:solidFill>
                <a:latin typeface="Calibri"/>
                <a:cs typeface="Calibri"/>
              </a:rPr>
              <a:t>Animal Welfare</a:t>
            </a:r>
          </a:p>
          <a:p>
            <a:r>
              <a:rPr lang="en-US" sz="2207" dirty="0">
                <a:solidFill>
                  <a:srgbClr val="073E87"/>
                </a:solidFill>
                <a:latin typeface="Calibri"/>
                <a:cs typeface="Calibri"/>
              </a:rPr>
              <a:t>Arts / Culture</a:t>
            </a:r>
          </a:p>
          <a:p>
            <a:r>
              <a:rPr lang="en-US" sz="2207" dirty="0">
                <a:solidFill>
                  <a:srgbClr val="073E87"/>
                </a:solidFill>
                <a:latin typeface="Calibri"/>
                <a:cs typeface="Calibri"/>
              </a:rPr>
              <a:t>Athletics / Sports</a:t>
            </a:r>
          </a:p>
          <a:p>
            <a:r>
              <a:rPr lang="en-US" sz="2207" dirty="0">
                <a:solidFill>
                  <a:srgbClr val="073E87"/>
                </a:solidFill>
                <a:latin typeface="Calibri"/>
                <a:cs typeface="Calibri"/>
              </a:rPr>
              <a:t>Children / Youth</a:t>
            </a:r>
          </a:p>
          <a:p>
            <a:r>
              <a:rPr lang="en-US" sz="2207" dirty="0">
                <a:solidFill>
                  <a:srgbClr val="073E87"/>
                </a:solidFill>
                <a:latin typeface="Calibri"/>
                <a:cs typeface="Calibri"/>
              </a:rPr>
              <a:t>Civil / Human Rights</a:t>
            </a:r>
          </a:p>
          <a:p>
            <a:r>
              <a:rPr lang="en-US" sz="2207" dirty="0">
                <a:solidFill>
                  <a:srgbClr val="073E87"/>
                </a:solidFill>
                <a:latin typeface="Calibri"/>
                <a:cs typeface="Calibri"/>
              </a:rPr>
              <a:t>Community Improvement / Development</a:t>
            </a:r>
          </a:p>
          <a:p>
            <a:r>
              <a:rPr lang="en-US" sz="2207" dirty="0">
                <a:solidFill>
                  <a:srgbClr val="073E87"/>
                </a:solidFill>
                <a:latin typeface="Calibri"/>
                <a:cs typeface="Calibri"/>
              </a:rPr>
              <a:t>Education</a:t>
            </a:r>
          </a:p>
          <a:p>
            <a:r>
              <a:rPr lang="en-US" sz="2207" dirty="0">
                <a:solidFill>
                  <a:srgbClr val="073E87"/>
                </a:solidFill>
                <a:latin typeface="Calibri"/>
                <a:cs typeface="Calibri"/>
              </a:rPr>
              <a:t>Environment</a:t>
            </a:r>
          </a:p>
          <a:p>
            <a:endParaRPr lang="en-US" sz="2207" dirty="0">
              <a:solidFill>
                <a:srgbClr val="073E87"/>
              </a:solidFill>
              <a:latin typeface="Calibri"/>
              <a:cs typeface="Calibri"/>
            </a:endParaRPr>
          </a:p>
          <a:p>
            <a:endParaRPr lang="en-US" sz="2207" dirty="0">
              <a:solidFill>
                <a:srgbClr val="073E87"/>
              </a:solidFill>
              <a:latin typeface="Calibri"/>
              <a:cs typeface="Calibri"/>
            </a:endParaRPr>
          </a:p>
          <a:p>
            <a:r>
              <a:rPr lang="en-US" sz="2207" dirty="0">
                <a:solidFill>
                  <a:srgbClr val="073E87"/>
                </a:solidFill>
                <a:latin typeface="Calibri"/>
                <a:cs typeface="Calibri"/>
              </a:rPr>
              <a:t>Health</a:t>
            </a:r>
          </a:p>
          <a:p>
            <a:r>
              <a:rPr lang="en-US" sz="2207" dirty="0">
                <a:solidFill>
                  <a:srgbClr val="073E87"/>
                </a:solidFill>
                <a:latin typeface="Calibri"/>
                <a:cs typeface="Calibri"/>
              </a:rPr>
              <a:t>Higher Education</a:t>
            </a:r>
          </a:p>
          <a:p>
            <a:r>
              <a:rPr lang="en-US" sz="2207" dirty="0">
                <a:solidFill>
                  <a:srgbClr val="073E87"/>
                </a:solidFill>
                <a:latin typeface="Calibri"/>
                <a:cs typeface="Calibri"/>
              </a:rPr>
              <a:t>Human Services</a:t>
            </a:r>
          </a:p>
          <a:p>
            <a:r>
              <a:rPr lang="en-US" sz="2207" dirty="0">
                <a:solidFill>
                  <a:srgbClr val="073E87"/>
                </a:solidFill>
                <a:latin typeface="Calibri"/>
                <a:cs typeface="Calibri"/>
              </a:rPr>
              <a:t>Journalism / Media</a:t>
            </a:r>
          </a:p>
          <a:p>
            <a:r>
              <a:rPr lang="en-US" sz="2207" dirty="0">
                <a:solidFill>
                  <a:srgbClr val="073E87"/>
                </a:solidFill>
                <a:latin typeface="Calibri"/>
                <a:cs typeface="Calibri"/>
              </a:rPr>
              <a:t>Medical Research</a:t>
            </a:r>
          </a:p>
          <a:p>
            <a:r>
              <a:rPr lang="en-US" sz="2207" dirty="0">
                <a:solidFill>
                  <a:srgbClr val="073E87"/>
                </a:solidFill>
                <a:latin typeface="Calibri"/>
                <a:cs typeface="Calibri"/>
              </a:rPr>
              <a:t>Philanthropy / Volunteerism</a:t>
            </a:r>
          </a:p>
          <a:p>
            <a:r>
              <a:rPr lang="en-US" sz="2207" dirty="0">
                <a:solidFill>
                  <a:srgbClr val="073E87"/>
                </a:solidFill>
                <a:latin typeface="Calibri"/>
                <a:cs typeface="Calibri"/>
              </a:rPr>
              <a:t>Public Affairs</a:t>
            </a:r>
          </a:p>
          <a:p>
            <a:r>
              <a:rPr lang="en-US" sz="2207" dirty="0">
                <a:solidFill>
                  <a:srgbClr val="073E87"/>
                </a:solidFill>
                <a:latin typeface="Calibri"/>
                <a:cs typeface="Calibri"/>
              </a:rPr>
              <a:t>Religion</a:t>
            </a:r>
          </a:p>
          <a:p>
            <a:r>
              <a:rPr lang="en-US" sz="2207" dirty="0">
                <a:solidFill>
                  <a:srgbClr val="073E87"/>
                </a:solidFill>
                <a:latin typeface="Calibri"/>
                <a:cs typeface="Calibri"/>
              </a:rPr>
              <a:t>Science / Technology</a:t>
            </a:r>
          </a:p>
          <a:p>
            <a:r>
              <a:rPr lang="en-US" sz="2207" dirty="0">
                <a:solidFill>
                  <a:srgbClr val="073E87"/>
                </a:solidFill>
                <a:latin typeface="Calibri"/>
                <a:cs typeface="Calibri"/>
              </a:rPr>
              <a:t>Women / Girls</a:t>
            </a:r>
          </a:p>
        </p:txBody>
      </p:sp>
      <p:sp>
        <p:nvSpPr>
          <p:cNvPr id="3" name="Slide Number Placeholder 2"/>
          <p:cNvSpPr>
            <a:spLocks noGrp="1"/>
          </p:cNvSpPr>
          <p:nvPr>
            <p:ph type="sldNum" sz="quarter" idx="12"/>
          </p:nvPr>
        </p:nvSpPr>
        <p:spPr/>
        <p:txBody>
          <a:bodyPr/>
          <a:lstStyle/>
          <a:p>
            <a:fld id="{BC8FB650-4324-4877-BB95-5089C932EEA7}" type="slidenum">
              <a:rPr lang="en-US" smtClean="0"/>
              <a:t>33</a:t>
            </a:fld>
            <a:endParaRPr lang="en-US"/>
          </a:p>
        </p:txBody>
      </p:sp>
    </p:spTree>
    <p:extLst>
      <p:ext uri="{BB962C8B-B14F-4D97-AF65-F5344CB8AC3E}">
        <p14:creationId xmlns:p14="http://schemas.microsoft.com/office/powerpoint/2010/main" val="21700009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N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47969" y="1159551"/>
            <a:ext cx="4063967" cy="6205845"/>
          </a:xfrm>
          <a:prstGeom prst="rect">
            <a:avLst/>
          </a:prstGeom>
        </p:spPr>
      </p:pic>
      <p:sp>
        <p:nvSpPr>
          <p:cNvPr id="4" name="Rectangle 3"/>
          <p:cNvSpPr/>
          <p:nvPr/>
        </p:nvSpPr>
        <p:spPr>
          <a:xfrm>
            <a:off x="1419432" y="277048"/>
            <a:ext cx="7688580" cy="634020"/>
          </a:xfrm>
          <a:prstGeom prst="rect">
            <a:avLst/>
          </a:prstGeom>
        </p:spPr>
        <p:txBody>
          <a:bodyPr wrap="none">
            <a:spAutoFit/>
          </a:bodyPr>
          <a:lstStyle/>
          <a:p>
            <a:r>
              <a:rPr lang="en-US" sz="3520" b="1" dirty="0">
                <a:solidFill>
                  <a:srgbClr val="073E87"/>
                </a:solidFill>
                <a:cs typeface="Calibri"/>
              </a:rPr>
              <a:t>Philanthropy News Digest – RFP Bulletin</a:t>
            </a:r>
          </a:p>
        </p:txBody>
      </p:sp>
      <p:sp>
        <p:nvSpPr>
          <p:cNvPr id="5" name="Slide Number Placeholder 4"/>
          <p:cNvSpPr>
            <a:spLocks noGrp="1"/>
          </p:cNvSpPr>
          <p:nvPr>
            <p:ph type="sldNum" sz="quarter" idx="12"/>
          </p:nvPr>
        </p:nvSpPr>
        <p:spPr/>
        <p:txBody>
          <a:bodyPr/>
          <a:lstStyle/>
          <a:p>
            <a:fld id="{BC8FB650-4324-4877-BB95-5089C932EEA7}" type="slidenum">
              <a:rPr lang="en-US" smtClean="0"/>
              <a:t>34</a:t>
            </a:fld>
            <a:endParaRPr lang="en-US"/>
          </a:p>
        </p:txBody>
      </p:sp>
    </p:spTree>
    <p:extLst>
      <p:ext uri="{BB962C8B-B14F-4D97-AF65-F5344CB8AC3E}">
        <p14:creationId xmlns:p14="http://schemas.microsoft.com/office/powerpoint/2010/main" val="25200250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idx="1"/>
          </p:nvPr>
        </p:nvSpPr>
        <p:spPr>
          <a:xfrm>
            <a:off x="571500" y="2719708"/>
            <a:ext cx="9555480" cy="421719"/>
          </a:xfrm>
          <a:noFill/>
          <a:ln/>
        </p:spPr>
        <p:txBody>
          <a:bodyPr>
            <a:noAutofit/>
          </a:bodyPr>
          <a:lstStyle/>
          <a:p>
            <a:pPr marL="817245" indent="-817245">
              <a:buFontTx/>
              <a:buAutoNum type="arabicParenBoth"/>
            </a:pPr>
            <a:r>
              <a:rPr lang="en-US" sz="3960" b="1" dirty="0">
                <a:latin typeface="Calibri"/>
                <a:cs typeface="Calibri"/>
              </a:rPr>
              <a:t>FINDING POTENTIAL FOUNDATIONS</a:t>
            </a:r>
          </a:p>
          <a:p>
            <a:pPr marL="0" indent="0">
              <a:buNone/>
            </a:pPr>
            <a:endParaRPr lang="en-US" sz="3960" b="1" dirty="0">
              <a:latin typeface="Calibri"/>
              <a:cs typeface="Calibri"/>
            </a:endParaRPr>
          </a:p>
        </p:txBody>
      </p:sp>
      <p:sp>
        <p:nvSpPr>
          <p:cNvPr id="4" name="Slide Number Placeholder 3"/>
          <p:cNvSpPr>
            <a:spLocks noGrp="1"/>
          </p:cNvSpPr>
          <p:nvPr>
            <p:ph type="sldNum" sz="quarter" idx="12"/>
          </p:nvPr>
        </p:nvSpPr>
        <p:spPr/>
        <p:txBody>
          <a:bodyPr/>
          <a:lstStyle/>
          <a:p>
            <a:fld id="{BC8FB650-4324-4877-BB95-5089C932EEA7}" type="slidenum">
              <a:rPr lang="en-US" smtClean="0"/>
              <a:t>35</a:t>
            </a:fld>
            <a:endParaRPr lang="en-US"/>
          </a:p>
        </p:txBody>
      </p:sp>
      <p:sp>
        <p:nvSpPr>
          <p:cNvPr id="22538" name="Rectangle 10"/>
          <p:cNvSpPr>
            <a:spLocks noChangeArrowheads="1"/>
          </p:cNvSpPr>
          <p:nvPr/>
        </p:nvSpPr>
        <p:spPr bwMode="auto">
          <a:xfrm>
            <a:off x="986343" y="3668545"/>
            <a:ext cx="9424770" cy="7878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spcBef>
                <a:spcPct val="20000"/>
              </a:spcBef>
              <a:buFont typeface="Arial" panose="020B0604020202020204" pitchFamily="34" charset="0"/>
              <a:buChar char="•"/>
            </a:pPr>
            <a:r>
              <a:rPr lang="en-US" sz="3520" b="1" dirty="0">
                <a:solidFill>
                  <a:srgbClr val="073E87"/>
                </a:solidFill>
                <a:latin typeface="Calibri"/>
                <a:cs typeface="Calibri"/>
              </a:rPr>
              <a:t>Foundation Directory - </a:t>
            </a:r>
            <a:r>
              <a:rPr lang="en-US" sz="2640" dirty="0" err="1">
                <a:solidFill>
                  <a:srgbClr val="073E87"/>
                </a:solidFill>
                <a:cs typeface="Calibri"/>
              </a:rPr>
              <a:t>fconline.foundationcenter.org</a:t>
            </a:r>
            <a:endParaRPr lang="en-US" sz="2640" dirty="0">
              <a:solidFill>
                <a:srgbClr val="073E87"/>
              </a:solidFill>
              <a:cs typeface="Calibri"/>
            </a:endParaRPr>
          </a:p>
          <a:p>
            <a:pPr marL="502920" indent="-502920">
              <a:spcBef>
                <a:spcPct val="20000"/>
              </a:spcBef>
              <a:buFont typeface="Arial" panose="020B0604020202020204" pitchFamily="34" charset="0"/>
              <a:buChar char="•"/>
            </a:pPr>
            <a:endParaRPr lang="en-US" sz="2640" dirty="0">
              <a:solidFill>
                <a:srgbClr val="073E87"/>
              </a:solidFill>
              <a:latin typeface="Calibri"/>
              <a:cs typeface="Calibri"/>
            </a:endParaRPr>
          </a:p>
        </p:txBody>
      </p:sp>
      <p:sp>
        <p:nvSpPr>
          <p:cNvPr id="22540" name="Rectangle 12"/>
          <p:cNvSpPr>
            <a:spLocks noChangeArrowheads="1"/>
          </p:cNvSpPr>
          <p:nvPr/>
        </p:nvSpPr>
        <p:spPr bwMode="auto">
          <a:xfrm>
            <a:off x="986343" y="4803110"/>
            <a:ext cx="6929120" cy="2164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spcBef>
                <a:spcPct val="20000"/>
              </a:spcBef>
              <a:buFont typeface="Arial" panose="020B0604020202020204" pitchFamily="34" charset="0"/>
              <a:buChar char="•"/>
            </a:pPr>
            <a:r>
              <a:rPr lang="en-US" sz="3520" b="1" dirty="0">
                <a:solidFill>
                  <a:srgbClr val="073E87"/>
                </a:solidFill>
                <a:cs typeface="Calibri"/>
              </a:rPr>
              <a:t>Philanthropy</a:t>
            </a:r>
            <a:r>
              <a:rPr lang="en-US" sz="3520" b="1" dirty="0">
                <a:cs typeface="Calibri"/>
              </a:rPr>
              <a:t> </a:t>
            </a:r>
            <a:r>
              <a:rPr lang="en-US" sz="3520" b="1" dirty="0">
                <a:solidFill>
                  <a:srgbClr val="073E87"/>
                </a:solidFill>
                <a:cs typeface="Calibri"/>
              </a:rPr>
              <a:t>News Digest – RFPs</a:t>
            </a:r>
          </a:p>
        </p:txBody>
      </p:sp>
      <p:sp>
        <p:nvSpPr>
          <p:cNvPr id="22542" name="Rectangle 14"/>
          <p:cNvSpPr>
            <a:spLocks noChangeArrowheads="1"/>
          </p:cNvSpPr>
          <p:nvPr/>
        </p:nvSpPr>
        <p:spPr bwMode="auto">
          <a:xfrm>
            <a:off x="986345" y="5463189"/>
            <a:ext cx="6930866" cy="36973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endParaRPr lang="en-US" sz="3520" b="1" dirty="0">
              <a:solidFill>
                <a:srgbClr val="073E87"/>
              </a:solidFill>
              <a:latin typeface="Calibri"/>
              <a:cs typeface="Calibri"/>
            </a:endParaRPr>
          </a:p>
        </p:txBody>
      </p:sp>
      <p:sp>
        <p:nvSpPr>
          <p:cNvPr id="10" name="Rectangle 4"/>
          <p:cNvSpPr>
            <a:spLocks noChangeArrowheads="1"/>
          </p:cNvSpPr>
          <p:nvPr/>
        </p:nvSpPr>
        <p:spPr bwMode="auto">
          <a:xfrm>
            <a:off x="1744980" y="1455423"/>
            <a:ext cx="7245192" cy="961311"/>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3300" b="1" dirty="0">
                <a:solidFill>
                  <a:schemeClr val="bg1"/>
                </a:solidFill>
                <a:latin typeface="Calibri"/>
                <a:cs typeface="Calibri"/>
              </a:rPr>
              <a:t>THE </a:t>
            </a:r>
            <a:r>
              <a:rPr lang="en-US" sz="3740" b="1" dirty="0">
                <a:solidFill>
                  <a:schemeClr val="bg1"/>
                </a:solidFill>
                <a:latin typeface="Calibri"/>
                <a:cs typeface="Calibri"/>
              </a:rPr>
              <a:t>PROCESS</a:t>
            </a:r>
            <a:r>
              <a:rPr lang="en-US" sz="3630" b="1" dirty="0">
                <a:solidFill>
                  <a:schemeClr val="bg1"/>
                </a:solidFill>
                <a:latin typeface="Calibri"/>
                <a:cs typeface="Calibri"/>
              </a:rPr>
              <a:t> </a:t>
            </a:r>
            <a:r>
              <a:rPr lang="en-US" sz="3300" b="1" dirty="0">
                <a:solidFill>
                  <a:schemeClr val="bg1"/>
                </a:solidFill>
                <a:latin typeface="Calibri"/>
                <a:cs typeface="Calibri"/>
              </a:rPr>
              <a:t>OF </a:t>
            </a:r>
            <a:br>
              <a:rPr lang="en-US" sz="3300" b="1" dirty="0">
                <a:solidFill>
                  <a:schemeClr val="bg1"/>
                </a:solidFill>
                <a:latin typeface="Calibri"/>
                <a:cs typeface="Calibri"/>
              </a:rPr>
            </a:br>
            <a:r>
              <a:rPr lang="en-US" sz="3080" b="1" dirty="0">
                <a:solidFill>
                  <a:schemeClr val="bg1"/>
                </a:solidFill>
                <a:latin typeface="Calibri"/>
                <a:cs typeface="Calibri"/>
              </a:rPr>
              <a:t>FUNDRAISING WITH FOUNDATIONS</a:t>
            </a:r>
          </a:p>
        </p:txBody>
      </p:sp>
      <p:sp>
        <p:nvSpPr>
          <p:cNvPr id="11" name="Rectangle 14"/>
          <p:cNvSpPr>
            <a:spLocks noChangeArrowheads="1"/>
          </p:cNvSpPr>
          <p:nvPr/>
        </p:nvSpPr>
        <p:spPr bwMode="auto">
          <a:xfrm>
            <a:off x="984597" y="4231836"/>
            <a:ext cx="6930866" cy="2164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spcBef>
                <a:spcPct val="20000"/>
              </a:spcBef>
              <a:buFont typeface="Arial" panose="020B0604020202020204" pitchFamily="34" charset="0"/>
              <a:buChar char="•"/>
            </a:pPr>
            <a:r>
              <a:rPr lang="en-US" sz="3520" b="1" dirty="0">
                <a:solidFill>
                  <a:srgbClr val="073E87"/>
                </a:solidFill>
                <a:latin typeface="Calibri"/>
                <a:cs typeface="Calibri"/>
              </a:rPr>
              <a:t>Foundation Search</a:t>
            </a:r>
            <a:endParaRPr lang="en-US" sz="3520" dirty="0">
              <a:solidFill>
                <a:srgbClr val="073E87"/>
              </a:solidFill>
              <a:latin typeface="Calibri"/>
              <a:cs typeface="Calibri"/>
            </a:endParaRPr>
          </a:p>
        </p:txBody>
      </p:sp>
      <p:sp>
        <p:nvSpPr>
          <p:cNvPr id="2" name="Rectangle 1"/>
          <p:cNvSpPr/>
          <p:nvPr/>
        </p:nvSpPr>
        <p:spPr>
          <a:xfrm>
            <a:off x="993729" y="5412592"/>
            <a:ext cx="1554849" cy="634020"/>
          </a:xfrm>
          <a:prstGeom prst="rect">
            <a:avLst/>
          </a:prstGeom>
        </p:spPr>
        <p:txBody>
          <a:bodyPr wrap="none">
            <a:spAutoFit/>
          </a:bodyPr>
          <a:lstStyle/>
          <a:p>
            <a:pPr marL="502920" indent="-502920">
              <a:spcBef>
                <a:spcPct val="20000"/>
              </a:spcBef>
              <a:buFont typeface="Arial" panose="020B0604020202020204" pitchFamily="34" charset="0"/>
              <a:buChar char="•"/>
            </a:pPr>
            <a:r>
              <a:rPr lang="en-US" sz="3520" b="1" dirty="0">
                <a:solidFill>
                  <a:srgbClr val="073E87"/>
                </a:solidFill>
                <a:cs typeface="Calibri"/>
              </a:rPr>
              <a:t>Web</a:t>
            </a:r>
          </a:p>
        </p:txBody>
      </p:sp>
    </p:spTree>
    <p:extLst>
      <p:ext uri="{BB962C8B-B14F-4D97-AF65-F5344CB8AC3E}">
        <p14:creationId xmlns:p14="http://schemas.microsoft.com/office/powerpoint/2010/main" val="478232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97237" y="343569"/>
            <a:ext cx="2805512" cy="634020"/>
          </a:xfrm>
          <a:prstGeom prst="rect">
            <a:avLst/>
          </a:prstGeom>
        </p:spPr>
        <p:txBody>
          <a:bodyPr wrap="none">
            <a:spAutoFit/>
          </a:bodyPr>
          <a:lstStyle/>
          <a:p>
            <a:r>
              <a:rPr lang="en-US" sz="3520" b="1" dirty="0">
                <a:solidFill>
                  <a:srgbClr val="073E87"/>
                </a:solidFill>
                <a:cs typeface="Calibri"/>
              </a:rPr>
              <a:t>Web Searches</a:t>
            </a:r>
          </a:p>
        </p:txBody>
      </p:sp>
      <p:pic>
        <p:nvPicPr>
          <p:cNvPr id="2" name="Picture 1" descr="alz.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2215" y="1095473"/>
            <a:ext cx="7488584" cy="6308265"/>
          </a:xfrm>
          <a:prstGeom prst="rect">
            <a:avLst/>
          </a:prstGeom>
        </p:spPr>
      </p:pic>
      <p:sp>
        <p:nvSpPr>
          <p:cNvPr id="5" name="Slide Number Placeholder 4"/>
          <p:cNvSpPr>
            <a:spLocks noGrp="1"/>
          </p:cNvSpPr>
          <p:nvPr>
            <p:ph type="sldNum" sz="quarter" idx="12"/>
          </p:nvPr>
        </p:nvSpPr>
        <p:spPr/>
        <p:txBody>
          <a:bodyPr/>
          <a:lstStyle/>
          <a:p>
            <a:fld id="{BC8FB650-4324-4877-BB95-5089C932EEA7}" type="slidenum">
              <a:rPr lang="en-US" smtClean="0"/>
              <a:t>36</a:t>
            </a:fld>
            <a:endParaRPr lang="en-US"/>
          </a:p>
        </p:txBody>
      </p:sp>
    </p:spTree>
    <p:extLst>
      <p:ext uri="{BB962C8B-B14F-4D97-AF65-F5344CB8AC3E}">
        <p14:creationId xmlns:p14="http://schemas.microsoft.com/office/powerpoint/2010/main" val="22653659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Rectangle 6"/>
          <p:cNvSpPr>
            <a:spLocks noChangeArrowheads="1"/>
          </p:cNvSpPr>
          <p:nvPr/>
        </p:nvSpPr>
        <p:spPr bwMode="auto">
          <a:xfrm>
            <a:off x="1493520" y="3467102"/>
            <a:ext cx="7795260" cy="26627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lnSpc>
                <a:spcPct val="110000"/>
              </a:lnSpc>
              <a:spcBef>
                <a:spcPct val="20000"/>
              </a:spcBef>
              <a:buFont typeface="Arial"/>
              <a:buChar char="•"/>
            </a:pPr>
            <a:r>
              <a:rPr lang="en-US" sz="3080" b="1" dirty="0">
                <a:solidFill>
                  <a:srgbClr val="073E87"/>
                </a:solidFill>
                <a:latin typeface="Calibri"/>
                <a:cs typeface="Calibri"/>
              </a:rPr>
              <a:t>LDSP level of involvement depends upon your needs</a:t>
            </a:r>
          </a:p>
          <a:p>
            <a:pPr marL="502920" indent="-502920">
              <a:lnSpc>
                <a:spcPct val="110000"/>
              </a:lnSpc>
              <a:spcBef>
                <a:spcPct val="20000"/>
              </a:spcBef>
              <a:buFont typeface="Arial"/>
              <a:buChar char="•"/>
            </a:pPr>
            <a:r>
              <a:rPr lang="en-US" sz="3080" b="1" dirty="0">
                <a:solidFill>
                  <a:srgbClr val="073E87"/>
                </a:solidFill>
                <a:latin typeface="Calibri"/>
                <a:cs typeface="Calibri"/>
              </a:rPr>
              <a:t>Letter of Inquiry - Letter of Intent - Phone call – Proposal - Proof your proposal</a:t>
            </a:r>
          </a:p>
          <a:p>
            <a:pPr>
              <a:lnSpc>
                <a:spcPct val="110000"/>
              </a:lnSpc>
              <a:spcBef>
                <a:spcPct val="20000"/>
              </a:spcBef>
            </a:pPr>
            <a:endParaRPr lang="en-US" sz="3080" b="1" dirty="0">
              <a:latin typeface="Calibri"/>
              <a:cs typeface="Calibri"/>
            </a:endParaRPr>
          </a:p>
        </p:txBody>
      </p:sp>
      <p:sp>
        <p:nvSpPr>
          <p:cNvPr id="24584" name="Rectangle 8"/>
          <p:cNvSpPr>
            <a:spLocks noChangeArrowheads="1"/>
          </p:cNvSpPr>
          <p:nvPr/>
        </p:nvSpPr>
        <p:spPr bwMode="auto">
          <a:xfrm>
            <a:off x="906782" y="2628900"/>
            <a:ext cx="8944293" cy="5029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77190" indent="-377190">
              <a:spcBef>
                <a:spcPct val="20000"/>
              </a:spcBef>
            </a:pPr>
            <a:r>
              <a:rPr lang="en-US" sz="3960" b="1" dirty="0">
                <a:solidFill>
                  <a:srgbClr val="073E87"/>
                </a:solidFill>
                <a:latin typeface="Calibri"/>
                <a:cs typeface="Calibri"/>
              </a:rPr>
              <a:t>(2) CULTIVATION AND GRANT-WRITING</a:t>
            </a:r>
          </a:p>
        </p:txBody>
      </p:sp>
      <p:sp>
        <p:nvSpPr>
          <p:cNvPr id="6" name="Rectangle 4"/>
          <p:cNvSpPr>
            <a:spLocks noChangeArrowheads="1"/>
          </p:cNvSpPr>
          <p:nvPr/>
        </p:nvSpPr>
        <p:spPr bwMode="auto">
          <a:xfrm>
            <a:off x="1744980" y="1455423"/>
            <a:ext cx="7245192" cy="961311"/>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3300" b="1" dirty="0">
                <a:solidFill>
                  <a:schemeClr val="bg1"/>
                </a:solidFill>
                <a:latin typeface="Calibri"/>
                <a:cs typeface="Calibri"/>
              </a:rPr>
              <a:t>THE </a:t>
            </a:r>
            <a:r>
              <a:rPr lang="en-US" sz="3740" b="1" dirty="0">
                <a:solidFill>
                  <a:schemeClr val="bg1"/>
                </a:solidFill>
                <a:latin typeface="Calibri"/>
                <a:cs typeface="Calibri"/>
              </a:rPr>
              <a:t>PROCESS</a:t>
            </a:r>
            <a:r>
              <a:rPr lang="en-US" sz="3630" b="1" dirty="0">
                <a:solidFill>
                  <a:schemeClr val="bg1"/>
                </a:solidFill>
                <a:latin typeface="Calibri"/>
                <a:cs typeface="Calibri"/>
              </a:rPr>
              <a:t> </a:t>
            </a:r>
            <a:r>
              <a:rPr lang="en-US" sz="3300" b="1" dirty="0">
                <a:solidFill>
                  <a:schemeClr val="bg1"/>
                </a:solidFill>
                <a:latin typeface="Calibri"/>
                <a:cs typeface="Calibri"/>
              </a:rPr>
              <a:t>OF </a:t>
            </a:r>
            <a:br>
              <a:rPr lang="en-US" sz="3300" b="1" dirty="0">
                <a:solidFill>
                  <a:schemeClr val="bg1"/>
                </a:solidFill>
                <a:latin typeface="Calibri"/>
                <a:cs typeface="Calibri"/>
              </a:rPr>
            </a:br>
            <a:r>
              <a:rPr lang="en-US" sz="3080" b="1" dirty="0">
                <a:solidFill>
                  <a:schemeClr val="bg1"/>
                </a:solidFill>
                <a:latin typeface="Calibri"/>
                <a:cs typeface="Calibri"/>
              </a:rPr>
              <a:t>FUNDRAISING WITH FOUNDATIONS</a:t>
            </a:r>
          </a:p>
        </p:txBody>
      </p:sp>
      <p:sp>
        <p:nvSpPr>
          <p:cNvPr id="3" name="Slide Number Placeholder 2"/>
          <p:cNvSpPr>
            <a:spLocks noGrp="1"/>
          </p:cNvSpPr>
          <p:nvPr>
            <p:ph type="sldNum" sz="quarter" idx="12"/>
          </p:nvPr>
        </p:nvSpPr>
        <p:spPr/>
        <p:txBody>
          <a:bodyPr/>
          <a:lstStyle/>
          <a:p>
            <a:fld id="{BC8FB650-4324-4877-BB95-5089C932EEA7}" type="slidenum">
              <a:rPr lang="en-US" smtClean="0"/>
              <a:t>37</a:t>
            </a:fld>
            <a:endParaRPr lang="en-US"/>
          </a:p>
        </p:txBody>
      </p:sp>
    </p:spTree>
    <p:extLst>
      <p:ext uri="{BB962C8B-B14F-4D97-AF65-F5344CB8AC3E}">
        <p14:creationId xmlns:p14="http://schemas.microsoft.com/office/powerpoint/2010/main" val="1977068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582"/>
                                        </p:tgtEl>
                                        <p:attrNameLst>
                                          <p:attrName>style.visibility</p:attrName>
                                        </p:attrNameLst>
                                      </p:cBhvr>
                                      <p:to>
                                        <p:strVal val="visible"/>
                                      </p:to>
                                    </p:set>
                                    <p:animEffect transition="in" filter="fade">
                                      <p:cBhvr>
                                        <p:cTn id="7" dur="1000"/>
                                        <p:tgtEl>
                                          <p:spTgt spid="24582"/>
                                        </p:tgtEl>
                                      </p:cBhvr>
                                    </p:animEffect>
                                    <p:anim calcmode="lin" valueType="num">
                                      <p:cBhvr>
                                        <p:cTn id="8" dur="1000" fill="hold"/>
                                        <p:tgtEl>
                                          <p:spTgt spid="24582"/>
                                        </p:tgtEl>
                                        <p:attrNameLst>
                                          <p:attrName>ppt_x</p:attrName>
                                        </p:attrNameLst>
                                      </p:cBhvr>
                                      <p:tavLst>
                                        <p:tav tm="0">
                                          <p:val>
                                            <p:strVal val="#ppt_x"/>
                                          </p:val>
                                        </p:tav>
                                        <p:tav tm="100000">
                                          <p:val>
                                            <p:strVal val="#ppt_x"/>
                                          </p:val>
                                        </p:tav>
                                      </p:tavLst>
                                    </p:anim>
                                    <p:anim calcmode="lin" valueType="num">
                                      <p:cBhvr>
                                        <p:cTn id="9" dur="1000" fill="hold"/>
                                        <p:tgtEl>
                                          <p:spTgt spid="245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idx="1"/>
          </p:nvPr>
        </p:nvSpPr>
        <p:spPr>
          <a:xfrm>
            <a:off x="990602" y="2628903"/>
            <a:ext cx="8944293" cy="421719"/>
          </a:xfrm>
          <a:noFill/>
          <a:ln/>
        </p:spPr>
        <p:txBody>
          <a:bodyPr>
            <a:noAutofit/>
          </a:bodyPr>
          <a:lstStyle/>
          <a:p>
            <a:pPr>
              <a:buFontTx/>
              <a:buNone/>
            </a:pPr>
            <a:r>
              <a:rPr lang="en-US" sz="3960" b="1" dirty="0">
                <a:solidFill>
                  <a:srgbClr val="073E87"/>
                </a:solidFill>
                <a:latin typeface="Calibri"/>
                <a:cs typeface="Calibri"/>
              </a:rPr>
              <a:t>(3) FOLLOW-UP</a:t>
            </a:r>
          </a:p>
        </p:txBody>
      </p:sp>
      <p:sp>
        <p:nvSpPr>
          <p:cNvPr id="4" name="Slide Number Placeholder 3"/>
          <p:cNvSpPr>
            <a:spLocks noGrp="1"/>
          </p:cNvSpPr>
          <p:nvPr>
            <p:ph type="sldNum" sz="quarter" idx="12"/>
          </p:nvPr>
        </p:nvSpPr>
        <p:spPr/>
        <p:txBody>
          <a:bodyPr/>
          <a:lstStyle/>
          <a:p>
            <a:fld id="{BC8FB650-4324-4877-BB95-5089C932EEA7}" type="slidenum">
              <a:rPr lang="en-US" smtClean="0"/>
              <a:t>38</a:t>
            </a:fld>
            <a:endParaRPr lang="en-US"/>
          </a:p>
        </p:txBody>
      </p:sp>
      <p:sp>
        <p:nvSpPr>
          <p:cNvPr id="27654" name="Rectangle 6"/>
          <p:cNvSpPr>
            <a:spLocks noChangeArrowheads="1"/>
          </p:cNvSpPr>
          <p:nvPr/>
        </p:nvSpPr>
        <p:spPr bwMode="auto">
          <a:xfrm>
            <a:off x="1828800" y="3383281"/>
            <a:ext cx="7879080" cy="10241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lnSpc>
                <a:spcPct val="90000"/>
              </a:lnSpc>
              <a:spcBef>
                <a:spcPct val="20000"/>
              </a:spcBef>
              <a:buFont typeface="Arial" panose="020B0604020202020204" pitchFamily="34" charset="0"/>
              <a:buChar char="•"/>
            </a:pPr>
            <a:r>
              <a:rPr lang="en-US" sz="3025" b="1" dirty="0">
                <a:solidFill>
                  <a:srgbClr val="073E87"/>
                </a:solidFill>
                <a:latin typeface="Calibri"/>
                <a:cs typeface="Calibri"/>
              </a:rPr>
              <a:t>Getting feedback from the foundation after proposal approval or denial</a:t>
            </a:r>
            <a:r>
              <a:rPr lang="en-US" sz="3025" dirty="0">
                <a:solidFill>
                  <a:srgbClr val="073E87"/>
                </a:solidFill>
                <a:latin typeface="Calibri"/>
                <a:cs typeface="Calibri"/>
              </a:rPr>
              <a:t> </a:t>
            </a:r>
          </a:p>
        </p:txBody>
      </p:sp>
      <p:sp>
        <p:nvSpPr>
          <p:cNvPr id="27655" name="Rectangle 7"/>
          <p:cNvSpPr>
            <a:spLocks noChangeArrowheads="1"/>
          </p:cNvSpPr>
          <p:nvPr/>
        </p:nvSpPr>
        <p:spPr bwMode="auto">
          <a:xfrm>
            <a:off x="1828800" y="4389120"/>
            <a:ext cx="7795260" cy="7177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502920" indent="-502920">
              <a:lnSpc>
                <a:spcPct val="90000"/>
              </a:lnSpc>
              <a:spcBef>
                <a:spcPct val="20000"/>
              </a:spcBef>
              <a:buFont typeface="Arial" panose="020B0604020202020204" pitchFamily="34" charset="0"/>
              <a:buChar char="•"/>
            </a:pPr>
            <a:r>
              <a:rPr lang="en-US" sz="3025" b="1" dirty="0">
                <a:solidFill>
                  <a:srgbClr val="073E87"/>
                </a:solidFill>
                <a:latin typeface="Calibri"/>
                <a:cs typeface="Calibri"/>
              </a:rPr>
              <a:t>Dispersing feedback to all involved parties</a:t>
            </a:r>
          </a:p>
          <a:p>
            <a:pPr marL="502920" indent="-502920">
              <a:lnSpc>
                <a:spcPct val="90000"/>
              </a:lnSpc>
              <a:spcBef>
                <a:spcPct val="20000"/>
              </a:spcBef>
              <a:buFont typeface="Arial" panose="020B0604020202020204" pitchFamily="34" charset="0"/>
              <a:buChar char="•"/>
            </a:pPr>
            <a:endParaRPr lang="en-US" sz="3025" b="1" dirty="0"/>
          </a:p>
        </p:txBody>
      </p:sp>
      <p:sp>
        <p:nvSpPr>
          <p:cNvPr id="7" name="Rectangle 4"/>
          <p:cNvSpPr>
            <a:spLocks noChangeArrowheads="1"/>
          </p:cNvSpPr>
          <p:nvPr/>
        </p:nvSpPr>
        <p:spPr bwMode="auto">
          <a:xfrm>
            <a:off x="1744980" y="1455423"/>
            <a:ext cx="7245192" cy="961311"/>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3300" b="1" dirty="0">
                <a:solidFill>
                  <a:schemeClr val="bg1"/>
                </a:solidFill>
                <a:latin typeface="Calibri"/>
                <a:cs typeface="Calibri"/>
              </a:rPr>
              <a:t>THE </a:t>
            </a:r>
            <a:r>
              <a:rPr lang="en-US" sz="3740" b="1" dirty="0">
                <a:solidFill>
                  <a:schemeClr val="bg1"/>
                </a:solidFill>
                <a:latin typeface="Calibri"/>
                <a:cs typeface="Calibri"/>
              </a:rPr>
              <a:t>PROCESS</a:t>
            </a:r>
            <a:r>
              <a:rPr lang="en-US" sz="3630" b="1" dirty="0">
                <a:solidFill>
                  <a:schemeClr val="bg1"/>
                </a:solidFill>
                <a:latin typeface="Calibri"/>
                <a:cs typeface="Calibri"/>
              </a:rPr>
              <a:t> </a:t>
            </a:r>
            <a:r>
              <a:rPr lang="en-US" sz="3300" b="1" dirty="0">
                <a:solidFill>
                  <a:schemeClr val="bg1"/>
                </a:solidFill>
                <a:latin typeface="Calibri"/>
                <a:cs typeface="Calibri"/>
              </a:rPr>
              <a:t>OF </a:t>
            </a:r>
            <a:br>
              <a:rPr lang="en-US" sz="3300" b="1" dirty="0">
                <a:solidFill>
                  <a:schemeClr val="bg1"/>
                </a:solidFill>
                <a:latin typeface="Calibri"/>
                <a:cs typeface="Calibri"/>
              </a:rPr>
            </a:br>
            <a:r>
              <a:rPr lang="en-US" sz="3080" b="1" dirty="0">
                <a:solidFill>
                  <a:schemeClr val="bg1"/>
                </a:solidFill>
                <a:latin typeface="Calibri"/>
                <a:cs typeface="Calibri"/>
              </a:rPr>
              <a:t>FUNDRAISING WITH FOUNDATIONS</a:t>
            </a:r>
          </a:p>
        </p:txBody>
      </p:sp>
      <p:sp>
        <p:nvSpPr>
          <p:cNvPr id="2" name="Rectangle 1"/>
          <p:cNvSpPr/>
          <p:nvPr/>
        </p:nvSpPr>
        <p:spPr>
          <a:xfrm>
            <a:off x="1828800" y="5143502"/>
            <a:ext cx="7595716" cy="930255"/>
          </a:xfrm>
          <a:prstGeom prst="rect">
            <a:avLst/>
          </a:prstGeom>
        </p:spPr>
        <p:txBody>
          <a:bodyPr wrap="square">
            <a:spAutoFit/>
          </a:bodyPr>
          <a:lstStyle/>
          <a:p>
            <a:pPr marL="502920" indent="-502920">
              <a:lnSpc>
                <a:spcPct val="90000"/>
              </a:lnSpc>
              <a:spcBef>
                <a:spcPct val="20000"/>
              </a:spcBef>
              <a:buFont typeface="Arial" panose="020B0604020202020204" pitchFamily="34" charset="0"/>
              <a:buChar char="•"/>
            </a:pPr>
            <a:r>
              <a:rPr lang="en-US" sz="3025" b="1" dirty="0">
                <a:solidFill>
                  <a:srgbClr val="073E87"/>
                </a:solidFill>
                <a:latin typeface="Calibri"/>
                <a:cs typeface="Calibri"/>
              </a:rPr>
              <a:t>Foundations require an annual report on how the money was spent</a:t>
            </a:r>
          </a:p>
        </p:txBody>
      </p:sp>
    </p:spTree>
    <p:extLst>
      <p:ext uri="{BB962C8B-B14F-4D97-AF65-F5344CB8AC3E}">
        <p14:creationId xmlns:p14="http://schemas.microsoft.com/office/powerpoint/2010/main" val="3390343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654"/>
                                        </p:tgtEl>
                                        <p:attrNameLst>
                                          <p:attrName>style.visibility</p:attrName>
                                        </p:attrNameLst>
                                      </p:cBhvr>
                                      <p:to>
                                        <p:strVal val="visible"/>
                                      </p:to>
                                    </p:set>
                                    <p:animEffect transition="in" filter="fade">
                                      <p:cBhvr>
                                        <p:cTn id="7" dur="1000"/>
                                        <p:tgtEl>
                                          <p:spTgt spid="27654"/>
                                        </p:tgtEl>
                                      </p:cBhvr>
                                    </p:animEffect>
                                    <p:anim calcmode="lin" valueType="num">
                                      <p:cBhvr>
                                        <p:cTn id="8" dur="1000" fill="hold"/>
                                        <p:tgtEl>
                                          <p:spTgt spid="27654"/>
                                        </p:tgtEl>
                                        <p:attrNameLst>
                                          <p:attrName>ppt_x</p:attrName>
                                        </p:attrNameLst>
                                      </p:cBhvr>
                                      <p:tavLst>
                                        <p:tav tm="0">
                                          <p:val>
                                            <p:strVal val="#ppt_x"/>
                                          </p:val>
                                        </p:tav>
                                        <p:tav tm="100000">
                                          <p:val>
                                            <p:strVal val="#ppt_x"/>
                                          </p:val>
                                        </p:tav>
                                      </p:tavLst>
                                    </p:anim>
                                    <p:anim calcmode="lin" valueType="num">
                                      <p:cBhvr>
                                        <p:cTn id="9" dur="1000" fill="hold"/>
                                        <p:tgtEl>
                                          <p:spTgt spid="2765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655"/>
                                        </p:tgtEl>
                                        <p:attrNameLst>
                                          <p:attrName>style.visibility</p:attrName>
                                        </p:attrNameLst>
                                      </p:cBhvr>
                                      <p:to>
                                        <p:strVal val="visible"/>
                                      </p:to>
                                    </p:set>
                                    <p:animEffect transition="in" filter="fade">
                                      <p:cBhvr>
                                        <p:cTn id="12" dur="1000"/>
                                        <p:tgtEl>
                                          <p:spTgt spid="27655"/>
                                        </p:tgtEl>
                                      </p:cBhvr>
                                    </p:animEffect>
                                    <p:anim calcmode="lin" valueType="num">
                                      <p:cBhvr>
                                        <p:cTn id="13" dur="1000" fill="hold"/>
                                        <p:tgtEl>
                                          <p:spTgt spid="27655"/>
                                        </p:tgtEl>
                                        <p:attrNameLst>
                                          <p:attrName>ppt_x</p:attrName>
                                        </p:attrNameLst>
                                      </p:cBhvr>
                                      <p:tavLst>
                                        <p:tav tm="0">
                                          <p:val>
                                            <p:strVal val="#ppt_x"/>
                                          </p:val>
                                        </p:tav>
                                        <p:tav tm="100000">
                                          <p:val>
                                            <p:strVal val="#ppt_x"/>
                                          </p:val>
                                        </p:tav>
                                      </p:tavLst>
                                    </p:anim>
                                    <p:anim calcmode="lin" valueType="num">
                                      <p:cBhvr>
                                        <p:cTn id="14" dur="1000" fill="hold"/>
                                        <p:tgtEl>
                                          <p:spTgt spid="2765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p:bldP spid="27655" grpId="0"/>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4"/>
          <p:cNvSpPr>
            <a:spLocks noChangeArrowheads="1"/>
          </p:cNvSpPr>
          <p:nvPr/>
        </p:nvSpPr>
        <p:spPr bwMode="auto">
          <a:xfrm>
            <a:off x="3104719" y="114301"/>
            <a:ext cx="4023360" cy="5622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3520" b="1" dirty="0">
                <a:solidFill>
                  <a:srgbClr val="073E87"/>
                </a:solidFill>
                <a:latin typeface="Calibri"/>
                <a:cs typeface="Calibri"/>
              </a:rPr>
              <a:t>LDSP Donor Liaisons</a:t>
            </a:r>
            <a:endParaRPr lang="en-US" sz="3520" dirty="0">
              <a:solidFill>
                <a:srgbClr val="073E87"/>
              </a:solidFill>
              <a:latin typeface="Calibri"/>
              <a:cs typeface="Calibri"/>
            </a:endParaRPr>
          </a:p>
        </p:txBody>
      </p:sp>
      <p:pic>
        <p:nvPicPr>
          <p:cNvPr id="2" name="Picture 1" descr="BYU DL assigment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092" y="824464"/>
            <a:ext cx="7869795" cy="3458353"/>
          </a:xfrm>
          <a:prstGeom prst="rect">
            <a:avLst/>
          </a:prstGeom>
        </p:spPr>
      </p:pic>
      <p:pic>
        <p:nvPicPr>
          <p:cNvPr id="4" name="Picture 3" descr="BYU DL assigments 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9485" y="4375151"/>
            <a:ext cx="7856097" cy="3194087"/>
          </a:xfrm>
          <a:prstGeom prst="rect">
            <a:avLst/>
          </a:prstGeom>
        </p:spPr>
      </p:pic>
      <p:sp>
        <p:nvSpPr>
          <p:cNvPr id="5" name="Slide Number Placeholder 4"/>
          <p:cNvSpPr>
            <a:spLocks noGrp="1"/>
          </p:cNvSpPr>
          <p:nvPr>
            <p:ph type="sldNum" sz="quarter" idx="12"/>
          </p:nvPr>
        </p:nvSpPr>
        <p:spPr/>
        <p:txBody>
          <a:bodyPr/>
          <a:lstStyle/>
          <a:p>
            <a:fld id="{BC8FB650-4324-4877-BB95-5089C932EEA7}" type="slidenum">
              <a:rPr lang="en-US" smtClean="0"/>
              <a:t>39</a:t>
            </a:fld>
            <a:endParaRPr lang="en-US"/>
          </a:p>
        </p:txBody>
      </p:sp>
    </p:spTree>
    <p:extLst>
      <p:ext uri="{BB962C8B-B14F-4D97-AF65-F5344CB8AC3E}">
        <p14:creationId xmlns:p14="http://schemas.microsoft.com/office/powerpoint/2010/main" val="75818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313" y="114302"/>
            <a:ext cx="8675370" cy="1458119"/>
          </a:xfrm>
        </p:spPr>
        <p:txBody>
          <a:bodyPr/>
          <a:lstStyle/>
          <a:p>
            <a:r>
              <a:rPr lang="en-US" dirty="0"/>
              <a:t>Agenda</a:t>
            </a:r>
          </a:p>
        </p:txBody>
      </p:sp>
      <p:sp>
        <p:nvSpPr>
          <p:cNvPr id="4" name="Content Placeholder 3"/>
          <p:cNvSpPr>
            <a:spLocks noGrp="1"/>
          </p:cNvSpPr>
          <p:nvPr>
            <p:ph idx="1"/>
          </p:nvPr>
        </p:nvSpPr>
        <p:spPr>
          <a:xfrm>
            <a:off x="608313" y="1379433"/>
            <a:ext cx="8675370" cy="5326536"/>
          </a:xfrm>
        </p:spPr>
        <p:txBody>
          <a:bodyPr>
            <a:noAutofit/>
          </a:bodyPr>
          <a:lstStyle/>
          <a:p>
            <a:pPr marL="0" indent="0">
              <a:buNone/>
            </a:pPr>
            <a:r>
              <a:rPr lang="en-US" sz="1980" b="1" dirty="0"/>
              <a:t>Day 1, December 9th</a:t>
            </a:r>
          </a:p>
          <a:p>
            <a:pPr fontAlgn="ctr"/>
            <a:r>
              <a:rPr lang="en-US" sz="1980" dirty="0"/>
              <a:t>Introduction </a:t>
            </a:r>
          </a:p>
          <a:p>
            <a:pPr fontAlgn="ctr"/>
            <a:r>
              <a:rPr lang="en-US" sz="1980" dirty="0"/>
              <a:t>Research Funding Environment (Conrad)</a:t>
            </a:r>
          </a:p>
          <a:p>
            <a:pPr fontAlgn="ctr"/>
            <a:r>
              <a:rPr lang="en-US" sz="1980" dirty="0"/>
              <a:t>Creating a Fundable Idea (Conrad)</a:t>
            </a:r>
          </a:p>
          <a:p>
            <a:pPr fontAlgn="ctr"/>
            <a:r>
              <a:rPr lang="en-US" sz="1980" dirty="0"/>
              <a:t>Finding Funding (Jaynie)</a:t>
            </a:r>
          </a:p>
          <a:p>
            <a:pPr fontAlgn="ctr"/>
            <a:r>
              <a:rPr lang="en-US" sz="1980" dirty="0"/>
              <a:t>Role of LDS-P and other potential funding sources (Taunja Baxter)</a:t>
            </a:r>
          </a:p>
          <a:p>
            <a:pPr fontAlgn="ctr"/>
            <a:r>
              <a:rPr lang="en-US" sz="1980" dirty="0"/>
              <a:t>Break</a:t>
            </a:r>
          </a:p>
          <a:p>
            <a:pPr fontAlgn="ctr"/>
            <a:r>
              <a:rPr lang="en-US" sz="1980" dirty="0"/>
              <a:t>Prewriting (Conrad)</a:t>
            </a:r>
          </a:p>
          <a:p>
            <a:pPr fontAlgn="ctr"/>
            <a:r>
              <a:rPr lang="en-US" sz="1980" dirty="0"/>
              <a:t>Writing a Persuasive Needs Statement (Kristen)</a:t>
            </a:r>
          </a:p>
          <a:p>
            <a:pPr fontAlgn="ctr"/>
            <a:r>
              <a:rPr lang="en-US" sz="1980" dirty="0"/>
              <a:t>Proposal Elements (Conrad)</a:t>
            </a:r>
          </a:p>
          <a:p>
            <a:pPr fontAlgn="ctr"/>
            <a:r>
              <a:rPr lang="en-US" sz="1980" dirty="0"/>
              <a:t>11:45-12:30 Write; have Lunch</a:t>
            </a:r>
          </a:p>
          <a:p>
            <a:pPr fontAlgn="ctr"/>
            <a:r>
              <a:rPr lang="en-US" sz="1980" dirty="0"/>
              <a:t>Titles and Abstracts (Kristen)</a:t>
            </a:r>
          </a:p>
          <a:p>
            <a:pPr fontAlgn="ctr"/>
            <a:r>
              <a:rPr lang="en-US" sz="1980" dirty="0"/>
              <a:t>Faculty Panel and Q&amp;A </a:t>
            </a:r>
          </a:p>
          <a:p>
            <a:pPr fontAlgn="ctr"/>
            <a:r>
              <a:rPr lang="en-US" sz="1980" dirty="0"/>
              <a:t>Wrap up </a:t>
            </a:r>
          </a:p>
          <a:p>
            <a:pPr fontAlgn="ctr"/>
            <a:endParaRPr lang="en-US" sz="1980" dirty="0"/>
          </a:p>
          <a:p>
            <a:pPr marL="0" indent="0">
              <a:buNone/>
            </a:pPr>
            <a:r>
              <a:rPr lang="en-US" sz="3960" dirty="0"/>
              <a:t> </a:t>
            </a:r>
          </a:p>
        </p:txBody>
      </p:sp>
      <p:sp>
        <p:nvSpPr>
          <p:cNvPr id="5" name="Slide Number Placeholder 4"/>
          <p:cNvSpPr>
            <a:spLocks noGrp="1"/>
          </p:cNvSpPr>
          <p:nvPr>
            <p:ph type="sldNum" sz="quarter" idx="12"/>
          </p:nvPr>
        </p:nvSpPr>
        <p:spPr/>
        <p:txBody>
          <a:bodyPr/>
          <a:lstStyle/>
          <a:p>
            <a:fld id="{BC8FB650-4324-4877-BB95-5089C932EEA7}" type="slidenum">
              <a:rPr lang="en-US" smtClean="0"/>
              <a:t>4</a:t>
            </a:fld>
            <a:endParaRPr lang="en-US"/>
          </a:p>
        </p:txBody>
      </p:sp>
    </p:spTree>
    <p:extLst>
      <p:ext uri="{BB962C8B-B14F-4D97-AF65-F5344CB8AC3E}">
        <p14:creationId xmlns:p14="http://schemas.microsoft.com/office/powerpoint/2010/main" val="29842476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06780" y="1623063"/>
            <a:ext cx="8549640" cy="881849"/>
          </a:xfrm>
        </p:spPr>
        <p:txBody>
          <a:bodyPr>
            <a:normAutofit fontScale="90000"/>
          </a:bodyPr>
          <a:lstStyle/>
          <a:p>
            <a:r>
              <a:rPr lang="en-US" b="1" dirty="0">
                <a:latin typeface="Calibri"/>
                <a:cs typeface="Calibri"/>
              </a:rPr>
              <a:t>COMMUNICATION</a:t>
            </a:r>
          </a:p>
        </p:txBody>
      </p:sp>
      <p:sp>
        <p:nvSpPr>
          <p:cNvPr id="7" name="Content Placeholder 4"/>
          <p:cNvSpPr>
            <a:spLocks noGrp="1"/>
          </p:cNvSpPr>
          <p:nvPr>
            <p:ph type="subTitle" idx="1"/>
          </p:nvPr>
        </p:nvSpPr>
        <p:spPr bwMode="auto">
          <a:xfrm>
            <a:off x="1409700" y="2377440"/>
            <a:ext cx="7627620" cy="32689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100584" tIns="50292" rIns="100584" bIns="50292" numCol="1" rtlCol="0" anchor="t" anchorCtr="0" compatLnSpc="1">
            <a:prstTxWarp prst="textNoShape">
              <a:avLst/>
            </a:prstTxWarp>
            <a:normAutofit/>
          </a:bodyPr>
          <a:lstStyle>
            <a:lvl1pPr marL="342900" indent="-3429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2pPr>
            <a:lvl3pPr marL="11430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3pPr>
            <a:lvl4pPr marL="16002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4pPr>
            <a:lvl5pPr marL="20574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5pPr>
            <a:lvl6pPr marL="25146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6pPr>
            <a:lvl7pPr marL="29718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7pPr>
            <a:lvl8pPr marL="34290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8pPr>
            <a:lvl9pPr marL="38862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9pPr>
          </a:lstStyle>
          <a:p>
            <a:pPr eaLnBrk="1" hangingPunct="1">
              <a:buFontTx/>
              <a:buNone/>
            </a:pPr>
            <a:r>
              <a:rPr lang="en-US" sz="3300" dirty="0">
                <a:solidFill>
                  <a:srgbClr val="073E87"/>
                </a:solidFill>
                <a:latin typeface="Calibri"/>
                <a:cs typeface="Calibri"/>
              </a:rPr>
              <a:t>When should you contact LDSP?</a:t>
            </a:r>
          </a:p>
          <a:p>
            <a:pPr eaLnBrk="1" hangingPunct="1">
              <a:buClrTx/>
            </a:pPr>
            <a:r>
              <a:rPr lang="en-US" sz="3300" dirty="0">
                <a:solidFill>
                  <a:srgbClr val="073E87"/>
                </a:solidFill>
                <a:latin typeface="Calibri"/>
                <a:cs typeface="Calibri"/>
              </a:rPr>
              <a:t>Before approaching a foundation, </a:t>
            </a:r>
            <a:r>
              <a:rPr lang="en-US" sz="3300" u="sng" dirty="0">
                <a:solidFill>
                  <a:srgbClr val="073E87"/>
                </a:solidFill>
                <a:latin typeface="Calibri"/>
                <a:cs typeface="Calibri"/>
              </a:rPr>
              <a:t>please contact your college assigned Donor Liaison or call Taunja Baxter to check the status of a foundation.</a:t>
            </a:r>
          </a:p>
        </p:txBody>
      </p:sp>
    </p:spTree>
    <p:extLst>
      <p:ext uri="{BB962C8B-B14F-4D97-AF65-F5344CB8AC3E}">
        <p14:creationId xmlns:p14="http://schemas.microsoft.com/office/powerpoint/2010/main" val="164962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1000"/>
                                        <p:tgtEl>
                                          <p:spTgt spid="7">
                                            <p:txEl>
                                              <p:pRg st="1" end="1"/>
                                            </p:txEl>
                                          </p:spTgt>
                                        </p:tgtEl>
                                      </p:cBhvr>
                                    </p:animEffect>
                                    <p:anim calcmode="lin" valueType="num">
                                      <p:cBhvr>
                                        <p:cTn id="8"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06780" y="3550920"/>
            <a:ext cx="8549640" cy="1760220"/>
          </a:xfrm>
        </p:spPr>
        <p:txBody>
          <a:bodyPr>
            <a:noAutofit/>
          </a:bodyPr>
          <a:lstStyle/>
          <a:p>
            <a:r>
              <a:rPr lang="en-US" sz="4180" i="1" dirty="0">
                <a:solidFill>
                  <a:srgbClr val="073E87"/>
                </a:solidFill>
                <a:latin typeface="Calibri"/>
                <a:cs typeface="Calibri"/>
              </a:rPr>
              <a:t>Foundations are interested in their giving priorities. </a:t>
            </a:r>
            <a:br>
              <a:rPr lang="en-US" sz="2200" i="1" dirty="0">
                <a:solidFill>
                  <a:srgbClr val="073E87"/>
                </a:solidFill>
                <a:latin typeface="Calibri"/>
                <a:cs typeface="Calibri"/>
              </a:rPr>
            </a:br>
            <a:br>
              <a:rPr lang="en-US" sz="2200" i="1" dirty="0">
                <a:solidFill>
                  <a:srgbClr val="073E87"/>
                </a:solidFill>
                <a:latin typeface="Calibri"/>
                <a:cs typeface="Calibri"/>
              </a:rPr>
            </a:br>
            <a:br>
              <a:rPr lang="en-US" sz="880" i="1" dirty="0">
                <a:solidFill>
                  <a:srgbClr val="073E87"/>
                </a:solidFill>
                <a:latin typeface="Calibri"/>
                <a:cs typeface="Calibri"/>
              </a:rPr>
            </a:br>
            <a:r>
              <a:rPr lang="en-US" sz="4180" i="1" dirty="0">
                <a:solidFill>
                  <a:srgbClr val="073E87"/>
                </a:solidFill>
                <a:latin typeface="Calibri"/>
                <a:cs typeface="Calibri"/>
              </a:rPr>
              <a:t>You must position your work in a way that clearly aligns with and advances a foundation's established goals.</a:t>
            </a:r>
            <a:endParaRPr lang="en-US" sz="4180" dirty="0">
              <a:solidFill>
                <a:srgbClr val="073E87"/>
              </a:solidFill>
              <a:latin typeface="Calibri"/>
              <a:cs typeface="Calibri"/>
            </a:endParaRPr>
          </a:p>
        </p:txBody>
      </p:sp>
    </p:spTree>
    <p:extLst>
      <p:ext uri="{BB962C8B-B14F-4D97-AF65-F5344CB8AC3E}">
        <p14:creationId xmlns:p14="http://schemas.microsoft.com/office/powerpoint/2010/main" val="2037752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3"/>
          <p:cNvSpPr>
            <a:spLocks noGrp="1"/>
          </p:cNvSpPr>
          <p:nvPr>
            <p:ph idx="1"/>
          </p:nvPr>
        </p:nvSpPr>
        <p:spPr>
          <a:xfrm>
            <a:off x="2080260" y="2628900"/>
            <a:ext cx="6957060" cy="3771900"/>
          </a:xfrm>
        </p:spPr>
        <p:txBody>
          <a:bodyPr>
            <a:noAutofit/>
          </a:bodyPr>
          <a:lstStyle/>
          <a:p>
            <a:pPr marL="0" indent="0">
              <a:buNone/>
            </a:pPr>
            <a:r>
              <a:rPr lang="en-US" dirty="0">
                <a:latin typeface="Calibri"/>
                <a:cs typeface="Calibri"/>
              </a:rPr>
              <a:t>Taunja Baxter	</a:t>
            </a:r>
          </a:p>
          <a:p>
            <a:pPr marL="0" indent="0">
              <a:buNone/>
            </a:pPr>
            <a:r>
              <a:rPr lang="en-US" dirty="0">
                <a:latin typeface="Calibri"/>
                <a:cs typeface="Calibri"/>
              </a:rPr>
              <a:t>Grant Writer, LDS Philanthropies	</a:t>
            </a:r>
          </a:p>
          <a:p>
            <a:pPr marL="0" indent="0">
              <a:buNone/>
            </a:pPr>
            <a:r>
              <a:rPr lang="en-US" dirty="0">
                <a:latin typeface="Calibri"/>
                <a:cs typeface="Calibri"/>
              </a:rPr>
              <a:t>1450 N. University Ave			 </a:t>
            </a:r>
          </a:p>
          <a:p>
            <a:pPr marL="0" indent="0">
              <a:buNone/>
            </a:pPr>
            <a:r>
              <a:rPr lang="en-US" dirty="0">
                <a:latin typeface="Calibri"/>
                <a:cs typeface="Calibri"/>
              </a:rPr>
              <a:t>(w) 801-356-5289 | (c) 801-420-4919	</a:t>
            </a:r>
          </a:p>
          <a:p>
            <a:pPr marL="0" indent="0">
              <a:buNone/>
            </a:pPr>
            <a:r>
              <a:rPr lang="en-US" dirty="0" err="1">
                <a:latin typeface="Calibri"/>
                <a:cs typeface="Calibri"/>
              </a:rPr>
              <a:t>taunja.baxter@ldschurch.org</a:t>
            </a:r>
            <a:endParaRPr lang="en-US" dirty="0">
              <a:latin typeface="Calibri"/>
              <a:cs typeface="Calibri"/>
            </a:endParaRPr>
          </a:p>
          <a:p>
            <a:pPr marL="0" indent="0">
              <a:buNone/>
            </a:pPr>
            <a:r>
              <a:rPr lang="en-US" sz="2200" dirty="0">
                <a:latin typeface="Calibri"/>
                <a:cs typeface="Calibri"/>
              </a:rPr>
              <a:t>		</a:t>
            </a:r>
            <a:endParaRPr lang="en-US" sz="2860" u="sng" dirty="0">
              <a:latin typeface="Calibri"/>
              <a:cs typeface="Calibri"/>
              <a:hlinkClick r:id="rId3"/>
            </a:endParaRPr>
          </a:p>
          <a:p>
            <a:pPr marL="0" indent="0" algn="ctr">
              <a:buNone/>
            </a:pPr>
            <a:r>
              <a:rPr lang="en-US" sz="2860" u="sng" dirty="0">
                <a:latin typeface="Calibri"/>
                <a:cs typeface="Calibri"/>
                <a:hlinkClick r:id="rId3"/>
              </a:rPr>
              <a:t>www.ldsp.org</a:t>
            </a:r>
            <a:endParaRPr lang="en-US" sz="2860" dirty="0">
              <a:latin typeface="Calibri"/>
              <a:cs typeface="Calibri"/>
            </a:endParaRPr>
          </a:p>
          <a:p>
            <a:endParaRPr lang="en-US" sz="2860" dirty="0"/>
          </a:p>
        </p:txBody>
      </p:sp>
      <p:sp>
        <p:nvSpPr>
          <p:cNvPr id="3" name="Slide Number Placeholder 2"/>
          <p:cNvSpPr>
            <a:spLocks noGrp="1"/>
          </p:cNvSpPr>
          <p:nvPr>
            <p:ph type="sldNum" sz="quarter" idx="12"/>
          </p:nvPr>
        </p:nvSpPr>
        <p:spPr/>
        <p:txBody>
          <a:bodyPr/>
          <a:lstStyle/>
          <a:p>
            <a:fld id="{BC8FB650-4324-4877-BB95-5089C932EEA7}" type="slidenum">
              <a:rPr lang="en-US" smtClean="0"/>
              <a:t>42</a:t>
            </a:fld>
            <a:endParaRPr lang="en-US"/>
          </a:p>
        </p:txBody>
      </p:sp>
    </p:spTree>
    <p:extLst>
      <p:ext uri="{BB962C8B-B14F-4D97-AF65-F5344CB8AC3E}">
        <p14:creationId xmlns:p14="http://schemas.microsoft.com/office/powerpoint/2010/main" val="1282483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1207383" y="3436974"/>
            <a:ext cx="6966153" cy="131815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400" dirty="0"/>
              <a:t>Prewriting</a:t>
            </a:r>
          </a:p>
        </p:txBody>
      </p:sp>
      <p:sp>
        <p:nvSpPr>
          <p:cNvPr id="4" name="Slide Number Placeholder 3"/>
          <p:cNvSpPr>
            <a:spLocks noGrp="1"/>
          </p:cNvSpPr>
          <p:nvPr>
            <p:ph type="sldNum" sz="quarter" idx="12"/>
          </p:nvPr>
        </p:nvSpPr>
        <p:spPr/>
        <p:txBody>
          <a:bodyPr/>
          <a:lstStyle/>
          <a:p>
            <a:fld id="{BC8FB650-4324-4877-BB95-5089C932EEA7}" type="slidenum">
              <a:rPr lang="en-US" smtClean="0"/>
              <a:t>43</a:t>
            </a:fld>
            <a:endParaRPr lang="en-US"/>
          </a:p>
        </p:txBody>
      </p:sp>
    </p:spTree>
    <p:extLst>
      <p:ext uri="{BB962C8B-B14F-4D97-AF65-F5344CB8AC3E}">
        <p14:creationId xmlns:p14="http://schemas.microsoft.com/office/powerpoint/2010/main" val="39460695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138" y="313085"/>
            <a:ext cx="9052560" cy="1089660"/>
          </a:xfrm>
        </p:spPr>
        <p:txBody>
          <a:bodyPr>
            <a:noAutofit/>
          </a:bodyPr>
          <a:lstStyle/>
          <a:p>
            <a:r>
              <a:rPr lang="en-US" sz="3960" dirty="0"/>
              <a:t>With a Fundable Idea and Good Potential Funding Source(s) Perform SWOT Analyses </a:t>
            </a:r>
          </a:p>
        </p:txBody>
      </p:sp>
      <p:sp>
        <p:nvSpPr>
          <p:cNvPr id="3" name="Slide Number Placeholder 2"/>
          <p:cNvSpPr>
            <a:spLocks noGrp="1"/>
          </p:cNvSpPr>
          <p:nvPr>
            <p:ph type="sldNum" sz="quarter" idx="12"/>
          </p:nvPr>
        </p:nvSpPr>
        <p:spPr>
          <a:xfrm>
            <a:off x="7429738" y="7098666"/>
            <a:ext cx="2346960" cy="401638"/>
          </a:xfrm>
        </p:spPr>
        <p:txBody>
          <a:bodyPr/>
          <a:lstStyle/>
          <a:p>
            <a:fld id="{0609A8C3-0B35-46AA-97D6-5814D689151B}" type="slidenum">
              <a:rPr lang="en-US" smtClean="0"/>
              <a:t>44</a:t>
            </a:fld>
            <a:endParaRPr lang="en-US"/>
          </a:p>
        </p:txBody>
      </p:sp>
      <p:grpSp>
        <p:nvGrpSpPr>
          <p:cNvPr id="25" name="Group 24"/>
          <p:cNvGrpSpPr/>
          <p:nvPr/>
        </p:nvGrpSpPr>
        <p:grpSpPr>
          <a:xfrm>
            <a:off x="811526" y="1514523"/>
            <a:ext cx="7920705" cy="5132870"/>
            <a:chOff x="599203" y="1065274"/>
            <a:chExt cx="8000712" cy="5184717"/>
          </a:xfrm>
        </p:grpSpPr>
        <p:sp>
          <p:nvSpPr>
            <p:cNvPr id="35" name="Down Arrow 34"/>
            <p:cNvSpPr/>
            <p:nvPr/>
          </p:nvSpPr>
          <p:spPr>
            <a:xfrm rot="16200000">
              <a:off x="3337559" y="1507233"/>
              <a:ext cx="553485" cy="6030196"/>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40"/>
            </a:p>
          </p:txBody>
        </p:sp>
        <p:sp>
          <p:nvSpPr>
            <p:cNvPr id="34" name="Down Arrow 33"/>
            <p:cNvSpPr/>
            <p:nvPr/>
          </p:nvSpPr>
          <p:spPr>
            <a:xfrm rot="16200000">
              <a:off x="3337558" y="-642435"/>
              <a:ext cx="553485" cy="6030196"/>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40"/>
            </a:p>
          </p:txBody>
        </p:sp>
        <p:sp>
          <p:nvSpPr>
            <p:cNvPr id="33" name="Down Arrow 32"/>
            <p:cNvSpPr/>
            <p:nvPr/>
          </p:nvSpPr>
          <p:spPr>
            <a:xfrm>
              <a:off x="4842971" y="1065274"/>
              <a:ext cx="614983" cy="4572000"/>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40"/>
            </a:p>
          </p:txBody>
        </p:sp>
        <p:sp>
          <p:nvSpPr>
            <p:cNvPr id="32" name="Down Arrow 31"/>
            <p:cNvSpPr/>
            <p:nvPr/>
          </p:nvSpPr>
          <p:spPr>
            <a:xfrm>
              <a:off x="2128216" y="1065274"/>
              <a:ext cx="614983" cy="4572000"/>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40"/>
            </a:p>
          </p:txBody>
        </p:sp>
        <p:grpSp>
          <p:nvGrpSpPr>
            <p:cNvPr id="4" name="Group 3"/>
            <p:cNvGrpSpPr/>
            <p:nvPr/>
          </p:nvGrpSpPr>
          <p:grpSpPr>
            <a:xfrm>
              <a:off x="664199" y="1183534"/>
              <a:ext cx="5463795" cy="3996539"/>
              <a:chOff x="544512" y="1189034"/>
              <a:chExt cx="8967319" cy="6096003"/>
            </a:xfrm>
          </p:grpSpPr>
          <p:sp>
            <p:nvSpPr>
              <p:cNvPr id="5" name="Rectangle 4"/>
              <p:cNvSpPr/>
              <p:nvPr/>
            </p:nvSpPr>
            <p:spPr bwMode="auto">
              <a:xfrm>
                <a:off x="544512" y="4237034"/>
                <a:ext cx="4466439" cy="3048000"/>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540"/>
              </a:p>
            </p:txBody>
          </p:sp>
          <p:sp>
            <p:nvSpPr>
              <p:cNvPr id="6" name="Rectangle 5"/>
              <p:cNvSpPr/>
              <p:nvPr/>
            </p:nvSpPr>
            <p:spPr bwMode="auto">
              <a:xfrm>
                <a:off x="549592" y="1189037"/>
                <a:ext cx="4466439" cy="3048000"/>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1540"/>
              </a:p>
            </p:txBody>
          </p:sp>
          <p:sp>
            <p:nvSpPr>
              <p:cNvPr id="7" name="TextBox 16"/>
              <p:cNvSpPr txBox="1">
                <a:spLocks noChangeArrowheads="1"/>
              </p:cNvSpPr>
              <p:nvPr/>
            </p:nvSpPr>
            <p:spPr bwMode="auto">
              <a:xfrm>
                <a:off x="1387474" y="1265238"/>
                <a:ext cx="3505198" cy="2904080"/>
              </a:xfrm>
              <a:prstGeom prst="rect">
                <a:avLst/>
              </a:prstGeom>
              <a:noFill/>
              <a:ln w="9525">
                <a:noFill/>
                <a:miter lim="800000"/>
                <a:headEnd/>
                <a:tailEnd/>
              </a:ln>
            </p:spPr>
            <p:txBody>
              <a:bodyPr>
                <a:spAutoFit/>
              </a:bodyPr>
              <a:lstStyle/>
              <a:p>
                <a:r>
                  <a:rPr lang="en-US" sz="1320" b="1" dirty="0">
                    <a:latin typeface="+mj-lt"/>
                  </a:rPr>
                  <a:t>Strengths</a:t>
                </a:r>
              </a:p>
              <a:p>
                <a:pPr marL="188595" indent="-188595">
                  <a:spcBef>
                    <a:spcPct val="20000"/>
                  </a:spcBef>
                  <a:buFont typeface="Arial" panose="020B0604020202020204" pitchFamily="34" charset="0"/>
                  <a:buChar char="•"/>
                </a:pPr>
                <a:r>
                  <a:rPr lang="en-US" sz="1155" noProof="1">
                    <a:latin typeface="+mj-lt"/>
                    <a:cs typeface="Arial" charset="0"/>
                  </a:rPr>
                  <a:t>What are your strengths</a:t>
                </a:r>
              </a:p>
              <a:p>
                <a:pPr marL="188595" indent="-188595">
                  <a:spcBef>
                    <a:spcPct val="20000"/>
                  </a:spcBef>
                  <a:buFont typeface="Arial" panose="020B0604020202020204" pitchFamily="34" charset="0"/>
                  <a:buChar char="•"/>
                </a:pPr>
                <a:r>
                  <a:rPr lang="en-US" sz="1155" noProof="1">
                    <a:latin typeface="+mj-lt"/>
                    <a:cs typeface="Arial" charset="0"/>
                  </a:rPr>
                  <a:t>What do you do better than others</a:t>
                </a:r>
              </a:p>
              <a:p>
                <a:pPr marL="188595" indent="-188595">
                  <a:spcBef>
                    <a:spcPct val="20000"/>
                  </a:spcBef>
                  <a:buFont typeface="Arial" panose="020B0604020202020204" pitchFamily="34" charset="0"/>
                  <a:buChar char="•"/>
                </a:pPr>
                <a:r>
                  <a:rPr lang="en-US" sz="1155" noProof="1">
                    <a:latin typeface="+mj-lt"/>
                    <a:cs typeface="Arial" charset="0"/>
                  </a:rPr>
                  <a:t>What unique capabilities and resources do you possess</a:t>
                </a:r>
              </a:p>
              <a:p>
                <a:pPr marL="188595" indent="-188595">
                  <a:spcBef>
                    <a:spcPct val="20000"/>
                  </a:spcBef>
                  <a:buFont typeface="Arial" panose="020B0604020202020204" pitchFamily="34" charset="0"/>
                  <a:buChar char="•"/>
                </a:pPr>
                <a:r>
                  <a:rPr lang="en-US" sz="1155" noProof="1">
                    <a:latin typeface="+mj-lt"/>
                    <a:cs typeface="Arial" charset="0"/>
                  </a:rPr>
                  <a:t>What do others perceive as your strengths?</a:t>
                </a:r>
                <a:endParaRPr lang="en-US" sz="1155" dirty="0">
                  <a:latin typeface="+mj-lt"/>
                </a:endParaRPr>
              </a:p>
              <a:p>
                <a:pPr hangingPunct="1">
                  <a:lnSpc>
                    <a:spcPct val="100000"/>
                  </a:lnSpc>
                  <a:spcBef>
                    <a:spcPct val="20000"/>
                  </a:spcBef>
                  <a:buClrTx/>
                  <a:buSzTx/>
                </a:pPr>
                <a:endParaRPr lang="en-US" sz="1100" noProof="1">
                  <a:latin typeface="+mj-lt"/>
                  <a:cs typeface="Arial" charset="0"/>
                </a:endParaRPr>
              </a:p>
            </p:txBody>
          </p:sp>
          <p:sp>
            <p:nvSpPr>
              <p:cNvPr id="8" name="TextBox 16"/>
              <p:cNvSpPr txBox="1">
                <a:spLocks noChangeArrowheads="1"/>
              </p:cNvSpPr>
              <p:nvPr/>
            </p:nvSpPr>
            <p:spPr bwMode="auto">
              <a:xfrm>
                <a:off x="1387474" y="4313237"/>
                <a:ext cx="3505198" cy="1660094"/>
              </a:xfrm>
              <a:prstGeom prst="rect">
                <a:avLst/>
              </a:prstGeom>
              <a:noFill/>
              <a:ln w="9525">
                <a:noFill/>
                <a:miter lim="800000"/>
                <a:headEnd/>
                <a:tailEnd/>
              </a:ln>
            </p:spPr>
            <p:txBody>
              <a:bodyPr>
                <a:spAutoFit/>
              </a:bodyPr>
              <a:lstStyle/>
              <a:p>
                <a:r>
                  <a:rPr lang="en-US" sz="1320" b="1" dirty="0"/>
                  <a:t>Opportunities</a:t>
                </a:r>
              </a:p>
              <a:p>
                <a:pPr marL="314325" indent="-314325">
                  <a:spcBef>
                    <a:spcPct val="20000"/>
                  </a:spcBef>
                  <a:buFont typeface="Arial" panose="020B0604020202020204" pitchFamily="34" charset="0"/>
                  <a:buChar char="•"/>
                </a:pPr>
                <a:r>
                  <a:rPr lang="en-US" sz="1155" dirty="0"/>
                  <a:t>What trends or conditions may positively impact you</a:t>
                </a:r>
              </a:p>
              <a:p>
                <a:pPr marL="314325" indent="-314325">
                  <a:spcBef>
                    <a:spcPct val="20000"/>
                  </a:spcBef>
                  <a:buFont typeface="Arial" panose="020B0604020202020204" pitchFamily="34" charset="0"/>
                  <a:buChar char="•"/>
                </a:pPr>
                <a:r>
                  <a:rPr lang="en-US" sz="1155" dirty="0"/>
                  <a:t>What opportunities are available to you</a:t>
                </a:r>
              </a:p>
            </p:txBody>
          </p:sp>
          <p:sp>
            <p:nvSpPr>
              <p:cNvPr id="9" name="Rectangle 8"/>
              <p:cNvSpPr/>
              <p:nvPr/>
            </p:nvSpPr>
            <p:spPr bwMode="auto">
              <a:xfrm>
                <a:off x="5040312" y="1189038"/>
                <a:ext cx="4466439" cy="3048000"/>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540"/>
              </a:p>
            </p:txBody>
          </p:sp>
          <p:sp>
            <p:nvSpPr>
              <p:cNvPr id="10" name="Rectangle 9"/>
              <p:cNvSpPr/>
              <p:nvPr/>
            </p:nvSpPr>
            <p:spPr bwMode="auto">
              <a:xfrm>
                <a:off x="5045392" y="4237037"/>
                <a:ext cx="4466439" cy="3048000"/>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540"/>
              </a:p>
            </p:txBody>
          </p:sp>
          <p:sp>
            <p:nvSpPr>
              <p:cNvPr id="11" name="TextBox 16"/>
              <p:cNvSpPr txBox="1">
                <a:spLocks noChangeArrowheads="1"/>
              </p:cNvSpPr>
              <p:nvPr/>
            </p:nvSpPr>
            <p:spPr bwMode="auto">
              <a:xfrm>
                <a:off x="5781674" y="4313237"/>
                <a:ext cx="3725076" cy="2864957"/>
              </a:xfrm>
              <a:prstGeom prst="rect">
                <a:avLst/>
              </a:prstGeom>
              <a:noFill/>
              <a:ln w="9525">
                <a:noFill/>
                <a:miter lim="800000"/>
                <a:headEnd/>
                <a:tailEnd/>
              </a:ln>
            </p:spPr>
            <p:txBody>
              <a:bodyPr wrap="square">
                <a:spAutoFit/>
              </a:bodyPr>
              <a:lstStyle/>
              <a:p>
                <a:r>
                  <a:rPr lang="en-US" sz="1320" b="1" dirty="0"/>
                  <a:t>Threats</a:t>
                </a:r>
              </a:p>
              <a:p>
                <a:pPr marL="314325" indent="-314325">
                  <a:spcBef>
                    <a:spcPct val="20000"/>
                  </a:spcBef>
                  <a:buFont typeface="Arial" panose="020B0604020202020204" pitchFamily="34" charset="0"/>
                  <a:buChar char="•"/>
                </a:pPr>
                <a:r>
                  <a:rPr lang="en-US" sz="1155" dirty="0">
                    <a:solidFill>
                      <a:srgbClr val="000000"/>
                    </a:solidFill>
                  </a:rPr>
                  <a:t>What trends or conditions may negatively impact you</a:t>
                </a:r>
              </a:p>
              <a:p>
                <a:pPr marL="314325" indent="-314325">
                  <a:spcBef>
                    <a:spcPct val="20000"/>
                  </a:spcBef>
                  <a:buFont typeface="Arial" panose="020B0604020202020204" pitchFamily="34" charset="0"/>
                  <a:buChar char="•"/>
                </a:pPr>
                <a:r>
                  <a:rPr lang="en-US" sz="1155" dirty="0">
                    <a:solidFill>
                      <a:srgbClr val="000000"/>
                    </a:solidFill>
                  </a:rPr>
                  <a:t>What are your competitors doing that may impact you</a:t>
                </a:r>
              </a:p>
              <a:p>
                <a:pPr marL="314325" indent="-314325">
                  <a:spcBef>
                    <a:spcPct val="20000"/>
                  </a:spcBef>
                  <a:buFont typeface="Arial" panose="020B0604020202020204" pitchFamily="34" charset="0"/>
                  <a:buChar char="•"/>
                </a:pPr>
                <a:r>
                  <a:rPr lang="en-US" sz="1155" dirty="0">
                    <a:solidFill>
                      <a:srgbClr val="000000"/>
                    </a:solidFill>
                  </a:rPr>
                  <a:t>Do you have solid financial support</a:t>
                </a:r>
              </a:p>
              <a:p>
                <a:pPr marL="314325" indent="-314325">
                  <a:spcBef>
                    <a:spcPct val="20000"/>
                  </a:spcBef>
                  <a:buFont typeface="Arial" panose="020B0604020202020204" pitchFamily="34" charset="0"/>
                  <a:buChar char="•"/>
                </a:pPr>
                <a:r>
                  <a:rPr lang="en-US" sz="1155" dirty="0">
                    <a:solidFill>
                      <a:srgbClr val="000000"/>
                    </a:solidFill>
                  </a:rPr>
                  <a:t>What impact do weaknesses have on threats to you</a:t>
                </a:r>
              </a:p>
            </p:txBody>
          </p:sp>
          <p:sp>
            <p:nvSpPr>
              <p:cNvPr id="12" name="TextBox 16"/>
              <p:cNvSpPr txBox="1">
                <a:spLocks noChangeArrowheads="1"/>
              </p:cNvSpPr>
              <p:nvPr/>
            </p:nvSpPr>
            <p:spPr bwMode="auto">
              <a:xfrm>
                <a:off x="5883276" y="1265238"/>
                <a:ext cx="3505198" cy="2332965"/>
              </a:xfrm>
              <a:prstGeom prst="rect">
                <a:avLst/>
              </a:prstGeom>
              <a:noFill/>
              <a:ln w="9525">
                <a:noFill/>
                <a:miter lim="800000"/>
                <a:headEnd/>
                <a:tailEnd/>
              </a:ln>
            </p:spPr>
            <p:txBody>
              <a:bodyPr>
                <a:spAutoFit/>
              </a:bodyPr>
              <a:lstStyle/>
              <a:p>
                <a:r>
                  <a:rPr lang="en-US" sz="1320" b="1" dirty="0"/>
                  <a:t>Weaknesses</a:t>
                </a:r>
              </a:p>
              <a:p>
                <a:pPr marL="314325" indent="-314325">
                  <a:spcBef>
                    <a:spcPct val="20000"/>
                  </a:spcBef>
                  <a:buFont typeface="Arial" panose="020B0604020202020204" pitchFamily="34" charset="0"/>
                  <a:buChar char="•"/>
                </a:pPr>
                <a:r>
                  <a:rPr lang="en-US" sz="1155" dirty="0"/>
                  <a:t>What are your weaknesses</a:t>
                </a:r>
              </a:p>
              <a:p>
                <a:pPr marL="314325" indent="-314325">
                  <a:spcBef>
                    <a:spcPct val="20000"/>
                  </a:spcBef>
                  <a:buFont typeface="Arial" panose="020B0604020202020204" pitchFamily="34" charset="0"/>
                  <a:buChar char="•"/>
                </a:pPr>
                <a:r>
                  <a:rPr lang="en-US" sz="1155" dirty="0"/>
                  <a:t>What do competitors do better than you</a:t>
                </a:r>
              </a:p>
              <a:p>
                <a:pPr marL="314325" indent="-314325">
                  <a:spcBef>
                    <a:spcPct val="20000"/>
                  </a:spcBef>
                  <a:buFont typeface="Arial" panose="020B0604020202020204" pitchFamily="34" charset="0"/>
                  <a:buChar char="•"/>
                </a:pPr>
                <a:r>
                  <a:rPr lang="en-US" sz="1155" dirty="0"/>
                  <a:t>What do others perceive as your weaknesses</a:t>
                </a:r>
              </a:p>
              <a:p>
                <a:pPr hangingPunct="1">
                  <a:lnSpc>
                    <a:spcPct val="100000"/>
                  </a:lnSpc>
                  <a:spcBef>
                    <a:spcPct val="20000"/>
                  </a:spcBef>
                  <a:buClrTx/>
                  <a:buSzTx/>
                  <a:buFont typeface="Arial" charset="0"/>
                  <a:buChar char="•"/>
                </a:pPr>
                <a:endParaRPr lang="en-US" sz="1210" noProof="1">
                  <a:latin typeface="Calibri" pitchFamily="34" charset="0"/>
                  <a:cs typeface="Arial" charset="0"/>
                </a:endParaRPr>
              </a:p>
            </p:txBody>
          </p:sp>
          <p:grpSp>
            <p:nvGrpSpPr>
              <p:cNvPr id="13" name="Group 21"/>
              <p:cNvGrpSpPr>
                <a:grpSpLocks/>
              </p:cNvGrpSpPr>
              <p:nvPr/>
            </p:nvGrpSpPr>
            <p:grpSpPr bwMode="auto">
              <a:xfrm>
                <a:off x="549275" y="1189034"/>
                <a:ext cx="736600" cy="776260"/>
                <a:chOff x="8240712" y="5684837"/>
                <a:chExt cx="736910" cy="776814"/>
              </a:xfrm>
            </p:grpSpPr>
            <p:sp>
              <p:nvSpPr>
                <p:cNvPr id="23" name="Rectangle 22"/>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2207"/>
                </a:p>
              </p:txBody>
            </p:sp>
            <p:sp>
              <p:nvSpPr>
                <p:cNvPr id="24" name="TextBox 23"/>
                <p:cNvSpPr txBox="1"/>
                <p:nvPr/>
              </p:nvSpPr>
              <p:spPr>
                <a:xfrm>
                  <a:off x="8346961" y="5795616"/>
                  <a:ext cx="498842" cy="666035"/>
                </a:xfrm>
                <a:prstGeom prst="rect">
                  <a:avLst/>
                </a:prstGeom>
                <a:noFill/>
              </p:spPr>
              <p:txBody>
                <a:bodyPr>
                  <a:spAutoFit/>
                </a:bodyPr>
                <a:lstStyle/>
                <a:p>
                  <a:pPr algn="ctr">
                    <a:buFont typeface="Times New Roman" pitchFamily="16" charset="0"/>
                    <a:buNone/>
                    <a:defRPr/>
                  </a:pPr>
                  <a:r>
                    <a:rPr lang="en-US" sz="2207"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14" name="Group 18"/>
              <p:cNvGrpSpPr>
                <a:grpSpLocks/>
              </p:cNvGrpSpPr>
              <p:nvPr/>
            </p:nvGrpSpPr>
            <p:grpSpPr bwMode="auto">
              <a:xfrm>
                <a:off x="5045075" y="1189038"/>
                <a:ext cx="736600" cy="806064"/>
                <a:chOff x="5040312" y="731837"/>
                <a:chExt cx="736910" cy="806639"/>
              </a:xfrm>
            </p:grpSpPr>
            <p:sp>
              <p:nvSpPr>
                <p:cNvPr id="21" name="Rectangle 20"/>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2207"/>
                </a:p>
              </p:txBody>
            </p:sp>
            <p:sp>
              <p:nvSpPr>
                <p:cNvPr id="22" name="TextBox 21"/>
                <p:cNvSpPr txBox="1"/>
                <p:nvPr/>
              </p:nvSpPr>
              <p:spPr>
                <a:xfrm>
                  <a:off x="5096452" y="872441"/>
                  <a:ext cx="596408" cy="666035"/>
                </a:xfrm>
                <a:prstGeom prst="rect">
                  <a:avLst/>
                </a:prstGeom>
                <a:noFill/>
              </p:spPr>
              <p:txBody>
                <a:bodyPr>
                  <a:spAutoFit/>
                </a:bodyPr>
                <a:lstStyle/>
                <a:p>
                  <a:pPr algn="ctr">
                    <a:buFont typeface="Times New Roman" pitchFamily="16" charset="0"/>
                    <a:buNone/>
                    <a:defRPr/>
                  </a:pPr>
                  <a:r>
                    <a:rPr lang="en-US" sz="2207"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15" name="Group 19"/>
              <p:cNvGrpSpPr>
                <a:grpSpLocks/>
              </p:cNvGrpSpPr>
              <p:nvPr/>
            </p:nvGrpSpPr>
            <p:grpSpPr bwMode="auto">
              <a:xfrm>
                <a:off x="5045075" y="4237030"/>
                <a:ext cx="736600" cy="801141"/>
                <a:chOff x="9030172" y="6475566"/>
                <a:chExt cx="736910" cy="801713"/>
              </a:xfrm>
            </p:grpSpPr>
            <p:sp>
              <p:nvSpPr>
                <p:cNvPr id="19" name="Rectangle 18"/>
                <p:cNvSpPr/>
                <p:nvPr/>
              </p:nvSpPr>
              <p:spPr bwMode="auto">
                <a:xfrm>
                  <a:off x="9030172" y="6475566"/>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2207"/>
                </a:p>
              </p:txBody>
            </p:sp>
            <p:sp>
              <p:nvSpPr>
                <p:cNvPr id="20" name="TextBox 19"/>
                <p:cNvSpPr txBox="1"/>
                <p:nvPr/>
              </p:nvSpPr>
              <p:spPr>
                <a:xfrm>
                  <a:off x="9215281" y="6611244"/>
                  <a:ext cx="498842" cy="666035"/>
                </a:xfrm>
                <a:prstGeom prst="rect">
                  <a:avLst/>
                </a:prstGeom>
                <a:noFill/>
              </p:spPr>
              <p:txBody>
                <a:bodyPr>
                  <a:spAutoFit/>
                </a:bodyPr>
                <a:lstStyle/>
                <a:p>
                  <a:pPr>
                    <a:buFont typeface="Times New Roman" pitchFamily="16" charset="0"/>
                    <a:buNone/>
                    <a:defRPr/>
                  </a:pPr>
                  <a:r>
                    <a:rPr lang="en-US" sz="2207"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16" name="Group 20"/>
              <p:cNvGrpSpPr>
                <a:grpSpLocks/>
              </p:cNvGrpSpPr>
              <p:nvPr/>
            </p:nvGrpSpPr>
            <p:grpSpPr bwMode="auto">
              <a:xfrm>
                <a:off x="549275" y="4262429"/>
                <a:ext cx="736600" cy="809531"/>
                <a:chOff x="8240712" y="6468732"/>
                <a:chExt cx="736910" cy="810109"/>
              </a:xfrm>
            </p:grpSpPr>
            <p:sp>
              <p:nvSpPr>
                <p:cNvPr id="17" name="Rectangle 16"/>
                <p:cNvSpPr/>
                <p:nvPr/>
              </p:nvSpPr>
              <p:spPr bwMode="auto">
                <a:xfrm>
                  <a:off x="8240712" y="6468732"/>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2207"/>
                </a:p>
              </p:txBody>
            </p:sp>
            <p:sp>
              <p:nvSpPr>
                <p:cNvPr id="18" name="TextBox 17"/>
                <p:cNvSpPr txBox="1"/>
                <p:nvPr/>
              </p:nvSpPr>
              <p:spPr>
                <a:xfrm>
                  <a:off x="8349465" y="6612806"/>
                  <a:ext cx="498842" cy="666035"/>
                </a:xfrm>
                <a:prstGeom prst="rect">
                  <a:avLst/>
                </a:prstGeom>
                <a:noFill/>
              </p:spPr>
              <p:txBody>
                <a:bodyPr>
                  <a:spAutoFit/>
                </a:bodyPr>
                <a:lstStyle/>
                <a:p>
                  <a:pPr algn="ctr">
                    <a:buFont typeface="Times New Roman" pitchFamily="16" charset="0"/>
                    <a:buNone/>
                    <a:defRPr/>
                  </a:pPr>
                  <a:r>
                    <a:rPr lang="en-US" sz="2207"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26" name="TextBox 25"/>
            <p:cNvSpPr txBox="1"/>
            <p:nvPr/>
          </p:nvSpPr>
          <p:spPr>
            <a:xfrm>
              <a:off x="1035630" y="5561075"/>
              <a:ext cx="3131124" cy="436341"/>
            </a:xfrm>
            <a:prstGeom prst="rect">
              <a:avLst/>
            </a:prstGeom>
            <a:noFill/>
          </p:spPr>
          <p:txBody>
            <a:bodyPr wrap="square" rtlCol="0">
              <a:spAutoFit/>
            </a:bodyPr>
            <a:lstStyle/>
            <a:p>
              <a:r>
                <a:rPr lang="en-US" sz="2207" b="1" dirty="0"/>
                <a:t>Positive </a:t>
              </a:r>
              <a:r>
                <a:rPr lang="en-US" sz="1540" b="1" dirty="0"/>
                <a:t>(helps meet objectives)</a:t>
              </a:r>
            </a:p>
          </p:txBody>
        </p:sp>
        <p:sp>
          <p:nvSpPr>
            <p:cNvPr id="28" name="TextBox 27"/>
            <p:cNvSpPr txBox="1"/>
            <p:nvPr/>
          </p:nvSpPr>
          <p:spPr>
            <a:xfrm>
              <a:off x="6781799" y="2137524"/>
              <a:ext cx="1801526" cy="915105"/>
            </a:xfrm>
            <a:prstGeom prst="rect">
              <a:avLst/>
            </a:prstGeom>
            <a:noFill/>
          </p:spPr>
          <p:txBody>
            <a:bodyPr wrap="square" rtlCol="0">
              <a:spAutoFit/>
            </a:bodyPr>
            <a:lstStyle/>
            <a:p>
              <a:r>
                <a:rPr lang="en-US" sz="2207" b="1" dirty="0"/>
                <a:t>Internal </a:t>
              </a:r>
              <a:r>
                <a:rPr lang="en-US" sz="1540" b="1" dirty="0"/>
                <a:t>(attributes of your organization)</a:t>
              </a:r>
            </a:p>
          </p:txBody>
        </p:sp>
        <p:sp>
          <p:nvSpPr>
            <p:cNvPr id="30" name="TextBox 29"/>
            <p:cNvSpPr txBox="1"/>
            <p:nvPr/>
          </p:nvSpPr>
          <p:spPr>
            <a:xfrm>
              <a:off x="6781799" y="4209135"/>
              <a:ext cx="1818116" cy="915105"/>
            </a:xfrm>
            <a:prstGeom prst="rect">
              <a:avLst/>
            </a:prstGeom>
            <a:noFill/>
          </p:spPr>
          <p:txBody>
            <a:bodyPr wrap="square" rtlCol="0">
              <a:spAutoFit/>
            </a:bodyPr>
            <a:lstStyle/>
            <a:p>
              <a:r>
                <a:rPr lang="en-US" sz="2207" b="1" dirty="0"/>
                <a:t>External </a:t>
              </a:r>
              <a:r>
                <a:rPr lang="en-US" sz="1540" b="1" dirty="0"/>
                <a:t>(attributes of your environment)</a:t>
              </a:r>
            </a:p>
          </p:txBody>
        </p:sp>
        <p:sp>
          <p:nvSpPr>
            <p:cNvPr id="31" name="TextBox 30"/>
            <p:cNvSpPr txBox="1"/>
            <p:nvPr/>
          </p:nvSpPr>
          <p:spPr>
            <a:xfrm>
              <a:off x="4232270" y="5574268"/>
              <a:ext cx="3450292" cy="675723"/>
            </a:xfrm>
            <a:prstGeom prst="rect">
              <a:avLst/>
            </a:prstGeom>
            <a:noFill/>
          </p:spPr>
          <p:txBody>
            <a:bodyPr wrap="square" rtlCol="0">
              <a:spAutoFit/>
            </a:bodyPr>
            <a:lstStyle/>
            <a:p>
              <a:r>
                <a:rPr lang="en-US" sz="2207" b="1" dirty="0"/>
                <a:t>Negative </a:t>
              </a:r>
              <a:r>
                <a:rPr lang="en-US" sz="1540" b="1" dirty="0"/>
                <a:t>(detrimental to objectives)</a:t>
              </a:r>
            </a:p>
          </p:txBody>
        </p:sp>
      </p:grpSp>
      <p:sp>
        <p:nvSpPr>
          <p:cNvPr id="36" name="TextBox 35"/>
          <p:cNvSpPr txBox="1"/>
          <p:nvPr/>
        </p:nvSpPr>
        <p:spPr>
          <a:xfrm>
            <a:off x="586622" y="6699875"/>
            <a:ext cx="8696492" cy="769441"/>
          </a:xfrm>
          <a:prstGeom prst="rect">
            <a:avLst/>
          </a:prstGeom>
          <a:solidFill>
            <a:schemeClr val="accent1">
              <a:lumMod val="20000"/>
              <a:lumOff val="80000"/>
            </a:schemeClr>
          </a:solidFill>
        </p:spPr>
        <p:txBody>
          <a:bodyPr wrap="square" rtlCol="0">
            <a:spAutoFit/>
          </a:bodyPr>
          <a:lstStyle/>
          <a:p>
            <a:r>
              <a:rPr lang="en-US" sz="2200" i="1" dirty="0"/>
              <a:t>SWOT analyses can identify strengths to highlight, weaknesses to mitigate, opportunities to capitalize on and threats to counter</a:t>
            </a:r>
          </a:p>
        </p:txBody>
      </p:sp>
    </p:spTree>
    <p:extLst>
      <p:ext uri="{BB962C8B-B14F-4D97-AF65-F5344CB8AC3E}">
        <p14:creationId xmlns:p14="http://schemas.microsoft.com/office/powerpoint/2010/main" val="33404095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333" y="596264"/>
            <a:ext cx="8622864" cy="1257300"/>
          </a:xfrm>
        </p:spPr>
        <p:txBody>
          <a:bodyPr>
            <a:noAutofit/>
          </a:bodyPr>
          <a:lstStyle/>
          <a:p>
            <a:pPr eaLnBrk="1" hangingPunct="1">
              <a:defRPr/>
            </a:pPr>
            <a:r>
              <a:rPr lang="en-US" sz="3960" dirty="0"/>
              <a:t>Prewriting Activities: Thoroughly Decompose the Solicitation</a:t>
            </a:r>
            <a:br>
              <a:rPr lang="en-US" sz="3960" dirty="0"/>
            </a:br>
            <a:endParaRPr lang="en-US" sz="2200" dirty="0"/>
          </a:p>
        </p:txBody>
      </p:sp>
      <p:sp>
        <p:nvSpPr>
          <p:cNvPr id="24579" name="Content Placeholder 2"/>
          <p:cNvSpPr>
            <a:spLocks noGrp="1"/>
          </p:cNvSpPr>
          <p:nvPr>
            <p:ph idx="1"/>
          </p:nvPr>
        </p:nvSpPr>
        <p:spPr>
          <a:xfrm>
            <a:off x="1173958" y="2446906"/>
            <a:ext cx="4426743" cy="4978558"/>
          </a:xfrm>
        </p:spPr>
        <p:txBody>
          <a:bodyPr/>
          <a:lstStyle/>
          <a:p>
            <a:pPr eaLnBrk="1" hangingPunct="1"/>
            <a:r>
              <a:rPr lang="en-US" altLang="en-US" sz="2200" dirty="0"/>
              <a:t>Deadlines</a:t>
            </a:r>
          </a:p>
          <a:p>
            <a:pPr eaLnBrk="1" hangingPunct="1"/>
            <a:r>
              <a:rPr lang="en-US" altLang="en-US" sz="2200" dirty="0"/>
              <a:t>Requirements, (technical, budget, management, </a:t>
            </a:r>
            <a:r>
              <a:rPr lang="ja-JP" altLang="en-US" sz="2200" dirty="0"/>
              <a:t>“</a:t>
            </a:r>
            <a:r>
              <a:rPr lang="en-US" altLang="ja-JP" sz="2200" dirty="0"/>
              <a:t>MIRs</a:t>
            </a:r>
            <a:r>
              <a:rPr lang="ja-JP" altLang="en-US" sz="2200" dirty="0"/>
              <a:t>”</a:t>
            </a:r>
            <a:r>
              <a:rPr lang="en-US" altLang="ja-JP" sz="2200" dirty="0"/>
              <a:t> etc.)</a:t>
            </a:r>
          </a:p>
          <a:p>
            <a:pPr eaLnBrk="1" hangingPunct="1"/>
            <a:r>
              <a:rPr lang="en-US" altLang="en-US" sz="2200" dirty="0"/>
              <a:t>Proposal components</a:t>
            </a:r>
          </a:p>
          <a:p>
            <a:pPr eaLnBrk="1" hangingPunct="1"/>
            <a:r>
              <a:rPr lang="en-US" altLang="en-US" sz="2200" dirty="0"/>
              <a:t>Unusual requirements</a:t>
            </a:r>
            <a:endParaRPr lang="en-US" altLang="en-US" sz="2200" b="1" dirty="0"/>
          </a:p>
          <a:p>
            <a:pPr eaLnBrk="1" hangingPunct="1"/>
            <a:r>
              <a:rPr lang="en-US" altLang="en-US" sz="2200" dirty="0"/>
              <a:t>Procedures for submittal (including BYU/ORCA procedures)</a:t>
            </a:r>
          </a:p>
          <a:p>
            <a:pPr eaLnBrk="1" hangingPunct="1"/>
            <a:r>
              <a:rPr lang="en-US" altLang="en-US" sz="2200" dirty="0"/>
              <a:t>Review Criteria</a:t>
            </a:r>
          </a:p>
        </p:txBody>
      </p:sp>
      <p:sp>
        <p:nvSpPr>
          <p:cNvPr id="24580"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2D376040-653B-428E-BF7D-04458E1A0B93}" type="slidenum">
              <a:rPr lang="en-US" altLang="en-US" smtClean="0">
                <a:solidFill>
                  <a:srgbClr val="B5A788"/>
                </a:solidFill>
              </a:rPr>
              <a:pPr/>
              <a:t>45</a:t>
            </a:fld>
            <a:endParaRPr lang="en-US" altLang="en-US">
              <a:solidFill>
                <a:srgbClr val="B5A788"/>
              </a:solidFill>
            </a:endParaRPr>
          </a:p>
        </p:txBody>
      </p:sp>
      <p:pic>
        <p:nvPicPr>
          <p:cNvPr id="24581" name="Picture 2"/>
          <p:cNvPicPr>
            <a:picLocks noChangeAspect="1" noChangeArrowheads="1"/>
          </p:cNvPicPr>
          <p:nvPr/>
        </p:nvPicPr>
        <p:blipFill>
          <a:blip r:embed="rId3">
            <a:extLst>
              <a:ext uri="{28A0092B-C50C-407E-A947-70E740481C1C}">
                <a14:useLocalDpi xmlns:a14="http://schemas.microsoft.com/office/drawing/2010/main" val="0"/>
              </a:ext>
            </a:extLst>
          </a:blip>
          <a:srcRect l="30754" t="20039" r="27332" b="6548"/>
          <a:stretch>
            <a:fillRect/>
          </a:stretch>
        </p:blipFill>
        <p:spPr bwMode="auto">
          <a:xfrm>
            <a:off x="5883899" y="2038091"/>
            <a:ext cx="3726498" cy="4079240"/>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Tree>
    <p:extLst>
      <p:ext uri="{BB962C8B-B14F-4D97-AF65-F5344CB8AC3E}">
        <p14:creationId xmlns:p14="http://schemas.microsoft.com/office/powerpoint/2010/main" val="9694259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561" y="267971"/>
            <a:ext cx="9436735" cy="998855"/>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sz="4400" dirty="0"/>
              <a:t>Prewriting Activities: Create a checklist</a:t>
            </a:r>
          </a:p>
        </p:txBody>
      </p:sp>
      <p:sp>
        <p:nvSpPr>
          <p:cNvPr id="24579" name="Content Placeholder 2"/>
          <p:cNvSpPr>
            <a:spLocks noGrp="1"/>
          </p:cNvSpPr>
          <p:nvPr>
            <p:ph idx="1"/>
          </p:nvPr>
        </p:nvSpPr>
        <p:spPr>
          <a:xfrm>
            <a:off x="710492" y="1810590"/>
            <a:ext cx="8809860" cy="5036320"/>
          </a:xfrm>
        </p:spPr>
        <p:txBody>
          <a:bodyPr>
            <a:normAutofit fontScale="92500" lnSpcReduction="20000"/>
          </a:bodyPr>
          <a:lstStyle/>
          <a:p>
            <a:pPr marL="0" indent="0">
              <a:buNone/>
            </a:pPr>
            <a:r>
              <a:rPr lang="en-US" dirty="0">
                <a:ea typeface="MS PGothic" charset="0"/>
              </a:rPr>
              <a:t>Make a checklist for what you need to accomplish:</a:t>
            </a:r>
          </a:p>
          <a:p>
            <a:pPr lvl="1" eaLnBrk="1" hangingPunct="1"/>
            <a:r>
              <a:rPr lang="en-US" sz="2200" dirty="0">
                <a:ea typeface="MS PGothic" charset="0"/>
              </a:rPr>
              <a:t>Approval from your department chair and research dean</a:t>
            </a:r>
          </a:p>
          <a:p>
            <a:pPr lvl="1" eaLnBrk="1" hangingPunct="1"/>
            <a:endParaRPr lang="en-US" sz="2200" dirty="0">
              <a:ea typeface="MS PGothic" charset="0"/>
            </a:endParaRPr>
          </a:p>
          <a:p>
            <a:pPr lvl="1" eaLnBrk="1" hangingPunct="1"/>
            <a:r>
              <a:rPr lang="en-US" sz="2200" dirty="0">
                <a:ea typeface="MS PGothic" charset="0"/>
              </a:rPr>
              <a:t>Contacted ORCA about compliance issues (human subject and animal research, using recombinant DNA, etc.)</a:t>
            </a:r>
          </a:p>
          <a:p>
            <a:pPr lvl="1" eaLnBrk="1" hangingPunct="1"/>
            <a:endParaRPr lang="en-US" sz="2200" dirty="0">
              <a:ea typeface="MS PGothic" charset="0"/>
            </a:endParaRPr>
          </a:p>
          <a:p>
            <a:pPr lvl="1" eaLnBrk="1" hangingPunct="1"/>
            <a:r>
              <a:rPr lang="en-US" sz="2200" dirty="0">
                <a:ea typeface="MS PGothic" charset="0"/>
              </a:rPr>
              <a:t>Read all of the forms and instructions provided by the funder and pay close attention to those regarding length of each section, overall number of pages, required content, attachments, etc.</a:t>
            </a:r>
          </a:p>
          <a:p>
            <a:pPr lvl="1" eaLnBrk="1" hangingPunct="1"/>
            <a:endParaRPr lang="en-US" sz="2200" dirty="0">
              <a:ea typeface="MS PGothic" charset="0"/>
            </a:endParaRPr>
          </a:p>
          <a:p>
            <a:pPr lvl="1" eaLnBrk="1" hangingPunct="1"/>
            <a:r>
              <a:rPr lang="en-US" sz="2200" dirty="0">
                <a:ea typeface="MS PGothic" charset="0"/>
              </a:rPr>
              <a:t>Identify all the sections that will need input from the other sources</a:t>
            </a:r>
          </a:p>
          <a:p>
            <a:pPr lvl="1" eaLnBrk="1" hangingPunct="1"/>
            <a:endParaRPr lang="en-US" sz="2200" dirty="0">
              <a:ea typeface="MS PGothic" charset="0"/>
            </a:endParaRPr>
          </a:p>
          <a:p>
            <a:pPr lvl="1" eaLnBrk="1" hangingPunct="1"/>
            <a:r>
              <a:rPr lang="en-US" sz="2200" dirty="0">
                <a:ea typeface="MS PGothic" charset="0"/>
              </a:rPr>
              <a:t>Let those who must submit content as early as possible (letters of support) along with the guidelines and suggestions of what to write</a:t>
            </a:r>
          </a:p>
          <a:p>
            <a:pPr lvl="1" eaLnBrk="1" hangingPunct="1"/>
            <a:endParaRPr lang="en-US" sz="2200" dirty="0">
              <a:ea typeface="MS PGothic" charset="0"/>
            </a:endParaRPr>
          </a:p>
          <a:p>
            <a:pPr lvl="1" eaLnBrk="1" hangingPunct="1"/>
            <a:r>
              <a:rPr lang="en-US" sz="2200" dirty="0">
                <a:ea typeface="MS PGothic" charset="0"/>
              </a:rPr>
              <a:t>Develop an outline that includes the major </a:t>
            </a:r>
            <a:r>
              <a:rPr lang="en-US" sz="2200" dirty="0">
                <a:latin typeface="Gill Sans MT" charset="0"/>
                <a:ea typeface="MS PGothic" charset="0"/>
              </a:rPr>
              <a:t>points (and is based on the RFP’s review criteria)</a:t>
            </a:r>
          </a:p>
        </p:txBody>
      </p:sp>
      <p:sp>
        <p:nvSpPr>
          <p:cNvPr id="4" name="Slide Number Placeholder 3"/>
          <p:cNvSpPr>
            <a:spLocks noGrp="1"/>
          </p:cNvSpPr>
          <p:nvPr>
            <p:ph type="sldNum" sz="quarter" idx="12"/>
          </p:nvPr>
        </p:nvSpPr>
        <p:spPr/>
        <p:txBody>
          <a:bodyPr/>
          <a:lstStyle/>
          <a:p>
            <a:fld id="{BC8FB650-4324-4877-BB95-5089C932EEA7}" type="slidenum">
              <a:rPr lang="en-US" smtClean="0"/>
              <a:t>46</a:t>
            </a:fld>
            <a:endParaRPr lang="en-US"/>
          </a:p>
        </p:txBody>
      </p:sp>
    </p:spTree>
    <p:extLst>
      <p:ext uri="{BB962C8B-B14F-4D97-AF65-F5344CB8AC3E}">
        <p14:creationId xmlns:p14="http://schemas.microsoft.com/office/powerpoint/2010/main" val="17126453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horizontal)">
                                      <p:cBhvr>
                                        <p:cTn id="7" dur="5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linds(horizontal)">
                                      <p:cBhvr>
                                        <p:cTn id="12" dur="500"/>
                                        <p:tgtEl>
                                          <p:spTgt spid="245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4579">
                                            <p:txEl>
                                              <p:pRg st="3" end="3"/>
                                            </p:txEl>
                                          </p:spTgt>
                                        </p:tgtEl>
                                        <p:attrNameLst>
                                          <p:attrName>style.visibility</p:attrName>
                                        </p:attrNameLst>
                                      </p:cBhvr>
                                      <p:to>
                                        <p:strVal val="visible"/>
                                      </p:to>
                                    </p:set>
                                    <p:animEffect transition="in" filter="blinds(horizontal)">
                                      <p:cBhvr>
                                        <p:cTn id="17" dur="500"/>
                                        <p:tgtEl>
                                          <p:spTgt spid="2457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4579">
                                            <p:txEl>
                                              <p:pRg st="5" end="5"/>
                                            </p:txEl>
                                          </p:spTgt>
                                        </p:tgtEl>
                                        <p:attrNameLst>
                                          <p:attrName>style.visibility</p:attrName>
                                        </p:attrNameLst>
                                      </p:cBhvr>
                                      <p:to>
                                        <p:strVal val="visible"/>
                                      </p:to>
                                    </p:set>
                                    <p:animEffect transition="in" filter="blinds(horizontal)">
                                      <p:cBhvr>
                                        <p:cTn id="22" dur="500"/>
                                        <p:tgtEl>
                                          <p:spTgt spid="24579">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4579">
                                            <p:txEl>
                                              <p:pRg st="7" end="7"/>
                                            </p:txEl>
                                          </p:spTgt>
                                        </p:tgtEl>
                                        <p:attrNameLst>
                                          <p:attrName>style.visibility</p:attrName>
                                        </p:attrNameLst>
                                      </p:cBhvr>
                                      <p:to>
                                        <p:strVal val="visible"/>
                                      </p:to>
                                    </p:set>
                                    <p:animEffect transition="in" filter="blinds(horizontal)">
                                      <p:cBhvr>
                                        <p:cTn id="27" dur="500"/>
                                        <p:tgtEl>
                                          <p:spTgt spid="24579">
                                            <p:txEl>
                                              <p:pRg st="7" end="7"/>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24579">
                                            <p:txEl>
                                              <p:pRg st="9" end="9"/>
                                            </p:txEl>
                                          </p:spTgt>
                                        </p:tgtEl>
                                        <p:attrNameLst>
                                          <p:attrName>style.visibility</p:attrName>
                                        </p:attrNameLst>
                                      </p:cBhvr>
                                      <p:to>
                                        <p:strVal val="visible"/>
                                      </p:to>
                                    </p:set>
                                    <p:animEffect transition="in" filter="blinds(horizontal)">
                                      <p:cBhvr>
                                        <p:cTn id="32" dur="500"/>
                                        <p:tgtEl>
                                          <p:spTgt spid="24579">
                                            <p:txEl>
                                              <p:pRg st="9" end="9"/>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24579">
                                            <p:txEl>
                                              <p:pRg st="11" end="11"/>
                                            </p:txEl>
                                          </p:spTgt>
                                        </p:tgtEl>
                                        <p:attrNameLst>
                                          <p:attrName>style.visibility</p:attrName>
                                        </p:attrNameLst>
                                      </p:cBhvr>
                                      <p:to>
                                        <p:strVal val="visible"/>
                                      </p:to>
                                    </p:set>
                                    <p:animEffect transition="in" filter="blinds(horizontal)">
                                      <p:cBhvr>
                                        <p:cTn id="37" dur="500"/>
                                        <p:tgtEl>
                                          <p:spTgt spid="2457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088" y="62392"/>
            <a:ext cx="8675370" cy="1458119"/>
          </a:xfrm>
        </p:spPr>
        <p:txBody>
          <a:bodyPr vert="horz" wrap="square" lIns="100584" tIns="50292" rIns="100584" bIns="50292" numCol="1" rtlCol="0" anchor="ctr" anchorCtr="0" compatLnSpc="1">
            <a:prstTxWarp prst="textNoShape">
              <a:avLst/>
            </a:prstTxWarp>
            <a:noAutofit/>
          </a:bodyPr>
          <a:lstStyle/>
          <a:p>
            <a:pPr eaLnBrk="1" hangingPunct="1">
              <a:defRPr/>
            </a:pPr>
            <a:r>
              <a:rPr lang="en-US" altLang="en-US" sz="3960" dirty="0"/>
              <a:t>Sample of a Proposal Development Checklist </a:t>
            </a:r>
          </a:p>
        </p:txBody>
      </p:sp>
      <p:sp>
        <p:nvSpPr>
          <p:cNvPr id="11" name="Content Placeholder 10"/>
          <p:cNvSpPr>
            <a:spLocks noGrp="1"/>
          </p:cNvSpPr>
          <p:nvPr>
            <p:ph idx="1"/>
          </p:nvPr>
        </p:nvSpPr>
        <p:spPr>
          <a:xfrm>
            <a:off x="523088" y="1550397"/>
            <a:ext cx="3787328" cy="4786472"/>
          </a:xfrm>
        </p:spPr>
        <p:txBody>
          <a:bodyPr>
            <a:normAutofit/>
          </a:bodyPr>
          <a:lstStyle/>
          <a:p>
            <a:r>
              <a:rPr lang="en-US" sz="2640" dirty="0"/>
              <a:t>Contact Information and </a:t>
            </a:r>
            <a:br>
              <a:rPr lang="en-US" sz="2640" dirty="0"/>
            </a:br>
            <a:r>
              <a:rPr lang="en-US" sz="2640" dirty="0"/>
              <a:t>required proposal sections</a:t>
            </a:r>
          </a:p>
          <a:p>
            <a:r>
              <a:rPr lang="en-US" sz="2640" dirty="0"/>
              <a:t>Proposal writing tasks, deadlines, authors</a:t>
            </a:r>
          </a:p>
          <a:p>
            <a:r>
              <a:rPr lang="en-US" sz="2640" dirty="0"/>
              <a:t>Requirements and how they will be met</a:t>
            </a:r>
          </a:p>
          <a:p>
            <a:r>
              <a:rPr lang="en-US" sz="2640" dirty="0"/>
              <a:t>Themes</a:t>
            </a:r>
          </a:p>
          <a:p>
            <a:r>
              <a:rPr lang="en-US" sz="2640" dirty="0"/>
              <a:t>Proposal actions</a:t>
            </a:r>
          </a:p>
          <a:p>
            <a:r>
              <a:rPr lang="en-US" sz="2640" dirty="0"/>
              <a:t>Review criteria</a:t>
            </a:r>
          </a:p>
          <a:p>
            <a:endParaRPr lang="en-US" sz="2640" dirty="0"/>
          </a:p>
        </p:txBody>
      </p:sp>
      <p:sp>
        <p:nvSpPr>
          <p:cNvPr id="4" name="Slide Number Placeholder 3"/>
          <p:cNvSpPr>
            <a:spLocks noGrp="1"/>
          </p:cNvSpPr>
          <p:nvPr>
            <p:ph type="sldNum" sz="quarter" idx="12"/>
          </p:nvPr>
        </p:nvSpPr>
        <p:spPr/>
        <p:txBody>
          <a:bodyPr/>
          <a:lstStyle/>
          <a:p>
            <a:fld id="{BC8FB650-4324-4877-BB95-5089C932EEA7}" type="slidenum">
              <a:rPr lang="en-US" smtClean="0"/>
              <a:t>47</a:t>
            </a:fld>
            <a:endParaRPr lang="en-US"/>
          </a:p>
        </p:txBody>
      </p:sp>
      <p:pic>
        <p:nvPicPr>
          <p:cNvPr id="8" name="Picture 7"/>
          <p:cNvPicPr>
            <a:picLocks noChangeAspect="1"/>
          </p:cNvPicPr>
          <p:nvPr/>
        </p:nvPicPr>
        <p:blipFill rotWithShape="1">
          <a:blip r:embed="rId2"/>
          <a:srcRect b="20316"/>
          <a:stretch/>
        </p:blipFill>
        <p:spPr>
          <a:xfrm>
            <a:off x="4543900" y="1143459"/>
            <a:ext cx="5349511" cy="5193410"/>
          </a:xfrm>
          <a:prstGeom prst="rect">
            <a:avLst/>
          </a:prstGeom>
        </p:spPr>
      </p:pic>
      <p:sp>
        <p:nvSpPr>
          <p:cNvPr id="13" name="TextBox 12"/>
          <p:cNvSpPr txBox="1"/>
          <p:nvPr/>
        </p:nvSpPr>
        <p:spPr>
          <a:xfrm>
            <a:off x="528976" y="7048598"/>
            <a:ext cx="7034490" cy="498598"/>
          </a:xfrm>
          <a:prstGeom prst="rect">
            <a:avLst/>
          </a:prstGeom>
          <a:noFill/>
        </p:spPr>
        <p:txBody>
          <a:bodyPr wrap="none" rtlCol="0">
            <a:spAutoFit/>
          </a:bodyPr>
          <a:lstStyle/>
          <a:p>
            <a:r>
              <a:rPr lang="en-US" sz="1320" dirty="0"/>
              <a:t>From checklist posted on the RD Website </a:t>
            </a:r>
            <a:r>
              <a:rPr lang="en-US" sz="1320" dirty="0">
                <a:hlinkClick r:id="rId3"/>
              </a:rPr>
              <a:t>http://researchdevelopment.byu.edu/resources/proposal</a:t>
            </a:r>
            <a:r>
              <a:rPr lang="en-US" sz="1320" dirty="0"/>
              <a:t> </a:t>
            </a:r>
          </a:p>
          <a:p>
            <a:endParaRPr lang="en-US" sz="1320" dirty="0"/>
          </a:p>
        </p:txBody>
      </p:sp>
    </p:spTree>
    <p:extLst>
      <p:ext uri="{BB962C8B-B14F-4D97-AF65-F5344CB8AC3E}">
        <p14:creationId xmlns:p14="http://schemas.microsoft.com/office/powerpoint/2010/main" val="17063203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890" y="202713"/>
            <a:ext cx="8911113" cy="1152525"/>
          </a:xfrm>
        </p:spPr>
        <p:txBody>
          <a:bodyPr vert="horz" wrap="square" lIns="100584" tIns="50292" rIns="100584" bIns="50292" numCol="1" rtlCol="0" anchor="ctr" anchorCtr="0" compatLnSpc="1">
            <a:prstTxWarp prst="textNoShape">
              <a:avLst/>
            </a:prstTxWarp>
            <a:noAutofit/>
          </a:bodyPr>
          <a:lstStyle/>
          <a:p>
            <a:pPr eaLnBrk="1" hangingPunct="1">
              <a:defRPr/>
            </a:pPr>
            <a:r>
              <a:rPr lang="en-US" sz="3960" dirty="0"/>
              <a:t>Prepare a Proposal Development Timeline</a:t>
            </a:r>
          </a:p>
        </p:txBody>
      </p:sp>
      <p:sp>
        <p:nvSpPr>
          <p:cNvPr id="5" name="Slide Number Placeholder 4"/>
          <p:cNvSpPr>
            <a:spLocks noGrp="1"/>
          </p:cNvSpPr>
          <p:nvPr>
            <p:ph type="sldNum" sz="quarter" idx="12"/>
          </p:nvPr>
        </p:nvSpPr>
        <p:spPr/>
        <p:txBody>
          <a:bodyPr/>
          <a:lstStyle/>
          <a:p>
            <a:fld id="{BC8FB650-4324-4877-BB95-5089C932EEA7}" type="slidenum">
              <a:rPr lang="en-US" smtClean="0"/>
              <a:t>48</a:t>
            </a:fld>
            <a:endParaRPr lang="en-US"/>
          </a:p>
        </p:txBody>
      </p:sp>
      <p:graphicFrame>
        <p:nvGraphicFramePr>
          <p:cNvPr id="4" name="Table 3"/>
          <p:cNvGraphicFramePr>
            <a:graphicFrameLocks noGrp="1"/>
          </p:cNvGraphicFramePr>
          <p:nvPr/>
        </p:nvGraphicFramePr>
        <p:xfrm>
          <a:off x="985037" y="1770270"/>
          <a:ext cx="8168781" cy="5170083"/>
        </p:xfrm>
        <a:graphic>
          <a:graphicData uri="http://schemas.openxmlformats.org/drawingml/2006/table">
            <a:tbl>
              <a:tblPr/>
              <a:tblGrid>
                <a:gridCol w="1176910">
                  <a:extLst>
                    <a:ext uri="{9D8B030D-6E8A-4147-A177-3AD203B41FA5}">
                      <a16:colId xmlns:a16="http://schemas.microsoft.com/office/drawing/2014/main" val="20000"/>
                    </a:ext>
                  </a:extLst>
                </a:gridCol>
                <a:gridCol w="6991871">
                  <a:extLst>
                    <a:ext uri="{9D8B030D-6E8A-4147-A177-3AD203B41FA5}">
                      <a16:colId xmlns:a16="http://schemas.microsoft.com/office/drawing/2014/main" val="20001"/>
                    </a:ext>
                  </a:extLst>
                </a:gridCol>
              </a:tblGrid>
              <a:tr h="9296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Gill Sans MT" charset="0"/>
                          <a:ea typeface="MS PGothic" charset="0"/>
                          <a:cs typeface="MS PGothic" charset="0"/>
                        </a:rPr>
                        <a:t>Month</a:t>
                      </a:r>
                    </a:p>
                  </a:txBody>
                  <a:tcPr marL="100574" marR="100574" marT="50288" marB="5028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Gill Sans MT" charset="0"/>
                          <a:ea typeface="MS PGothic" charset="0"/>
                          <a:cs typeface="MS PGothic" charset="0"/>
                        </a:rPr>
                        <a:t>Activity</a:t>
                      </a:r>
                    </a:p>
                  </a:txBody>
                  <a:tcPr marL="100574" marR="100574" marT="50288" marB="5028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82912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a:ln>
                            <a:noFill/>
                          </a:ln>
                          <a:solidFill>
                            <a:srgbClr val="000000"/>
                          </a:solidFill>
                          <a:effectLst/>
                          <a:latin typeface="Gill Sans MT" charset="0"/>
                          <a:ea typeface="MS PGothic" charset="0"/>
                          <a:cs typeface="MS PGothic" charset="0"/>
                        </a:rPr>
                        <a:t>1</a:t>
                      </a:r>
                    </a:p>
                  </a:txBody>
                  <a:tcPr marL="100574" marR="100574" marT="50288" marB="5028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a:ln>
                            <a:noFill/>
                          </a:ln>
                          <a:solidFill>
                            <a:srgbClr val="000000"/>
                          </a:solidFill>
                          <a:effectLst/>
                          <a:latin typeface="Gill Sans MT" charset="0"/>
                          <a:ea typeface="MS PGothic" charset="0"/>
                          <a:cs typeface="MS PGothic" charset="0"/>
                        </a:rPr>
                        <a:t>Identify the problem.  Analyze your ability to successfully pursue the idea.</a:t>
                      </a:r>
                    </a:p>
                  </a:txBody>
                  <a:tcPr marL="100574" marR="100574" marT="50288" marB="5028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extLst>
                  <a:ext uri="{0D108BD9-81ED-4DB2-BD59-A6C34878D82A}">
                    <a16:rowId xmlns:a16="http://schemas.microsoft.com/office/drawing/2014/main" val="10001"/>
                  </a:ext>
                </a:extLst>
              </a:tr>
              <a:tr h="21122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a:ln>
                            <a:noFill/>
                          </a:ln>
                          <a:solidFill>
                            <a:srgbClr val="000000"/>
                          </a:solidFill>
                          <a:effectLst/>
                          <a:latin typeface="Gill Sans MT" charset="0"/>
                          <a:ea typeface="MS PGothic" charset="0"/>
                          <a:cs typeface="MS PGothic" charset="0"/>
                        </a:rPr>
                        <a:t>2</a:t>
                      </a:r>
                    </a:p>
                  </a:txBody>
                  <a:tcPr marL="100574" marR="100574" marT="50288" marB="5028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EF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a:ln>
                            <a:noFill/>
                          </a:ln>
                          <a:solidFill>
                            <a:srgbClr val="000000"/>
                          </a:solidFill>
                          <a:effectLst/>
                          <a:latin typeface="Gill Sans MT" charset="0"/>
                          <a:ea typeface="MS PGothic" charset="0"/>
                          <a:cs typeface="MS PGothic" charset="0"/>
                        </a:rPr>
                        <a:t>Identify a project director and others who will be involved in planning/writing the proposal. Conduct a needs assessment. Identify prior work/related activities of other universities. Develop a case for how your work differs from/compliments others. Identify funders and get administrative buy-in.</a:t>
                      </a:r>
                    </a:p>
                  </a:txBody>
                  <a:tcPr marL="100574" marR="100574" marT="50288" marB="5028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EF1"/>
                    </a:solidFill>
                  </a:tcPr>
                </a:tc>
                <a:extLst>
                  <a:ext uri="{0D108BD9-81ED-4DB2-BD59-A6C34878D82A}">
                    <a16:rowId xmlns:a16="http://schemas.microsoft.com/office/drawing/2014/main" val="10002"/>
                  </a:ext>
                </a:extLst>
              </a:tr>
              <a:tr h="12990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Gill Sans MT" charset="0"/>
                          <a:ea typeface="MS PGothic" charset="0"/>
                          <a:cs typeface="MS PGothic" charset="0"/>
                        </a:rPr>
                        <a:t>3</a:t>
                      </a:r>
                    </a:p>
                  </a:txBody>
                  <a:tcPr marL="100574" marR="100574" marT="50288" marB="5028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Gill Sans MT" charset="0"/>
                          <a:ea typeface="MS PGothic" charset="0"/>
                          <a:cs typeface="MS PGothic" charset="0"/>
                        </a:rPr>
                        <a:t>Begin cultivating potential funding sources. Ensure university can meet compliance obligations. </a:t>
                      </a:r>
                    </a:p>
                  </a:txBody>
                  <a:tcPr marL="100574" marR="100574" marT="50288" marB="5028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extLst>
                  <a:ext uri="{0D108BD9-81ED-4DB2-BD59-A6C34878D82A}">
                    <a16:rowId xmlns:a16="http://schemas.microsoft.com/office/drawing/2014/main" val="10003"/>
                  </a:ext>
                </a:extLst>
              </a:tr>
            </a:tbl>
          </a:graphicData>
        </a:graphic>
      </p:graphicFrame>
      <p:sp>
        <p:nvSpPr>
          <p:cNvPr id="33811" name="TextBox 5"/>
          <p:cNvSpPr txBox="1">
            <a:spLocks noChangeArrowheads="1"/>
          </p:cNvSpPr>
          <p:nvPr/>
        </p:nvSpPr>
        <p:spPr bwMode="auto">
          <a:xfrm>
            <a:off x="1046511" y="7028817"/>
            <a:ext cx="8799353" cy="2954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82550">
              <a:defRPr sz="2400">
                <a:solidFill>
                  <a:schemeClr val="tx1"/>
                </a:solidFill>
                <a:latin typeface="Gill Sans MT" charset="0"/>
                <a:ea typeface="MS PGothic" charset="0"/>
                <a:cs typeface="MS PGothic" charset="0"/>
              </a:defRPr>
            </a:lvl1pPr>
            <a:lvl2pPr marL="742950" indent="-285750">
              <a:defRPr sz="2400">
                <a:solidFill>
                  <a:schemeClr val="tx1"/>
                </a:solidFill>
                <a:latin typeface="Gill Sans MT" charset="0"/>
                <a:ea typeface="MS PGothic" charset="0"/>
                <a:cs typeface="MS PGothic" charset="0"/>
              </a:defRPr>
            </a:lvl2pPr>
            <a:lvl3pPr marL="1143000" indent="-228600">
              <a:defRPr sz="2400">
                <a:solidFill>
                  <a:schemeClr val="tx1"/>
                </a:solidFill>
                <a:latin typeface="Gill Sans MT" charset="0"/>
                <a:ea typeface="MS PGothic" charset="0"/>
                <a:cs typeface="MS PGothic" charset="0"/>
              </a:defRPr>
            </a:lvl3pPr>
            <a:lvl4pPr marL="1600200" indent="-228600">
              <a:defRPr sz="2400">
                <a:solidFill>
                  <a:schemeClr val="tx1"/>
                </a:solidFill>
                <a:latin typeface="Gill Sans MT" charset="0"/>
                <a:ea typeface="MS PGothic" charset="0"/>
                <a:cs typeface="MS PGothic" charset="0"/>
              </a:defRPr>
            </a:lvl4pPr>
            <a:lvl5pPr marL="2057400" indent="-228600">
              <a:defRPr sz="2400">
                <a:solidFill>
                  <a:schemeClr val="tx1"/>
                </a:solidFill>
                <a:latin typeface="Gill Sans MT"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MT"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MT"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MT"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MT" charset="0"/>
                <a:ea typeface="MS PGothic" charset="0"/>
                <a:cs typeface="MS PGothic" charset="0"/>
              </a:defRPr>
            </a:lvl9pPr>
          </a:lstStyle>
          <a:p>
            <a:pPr eaLnBrk="1" hangingPunct="1"/>
            <a:r>
              <a:rPr lang="en-US" sz="1320" dirty="0">
                <a:latin typeface="+mn-lt"/>
              </a:rPr>
              <a:t>From “Getting Funded: The Complete Guide to Writing Grant Proposals” by Susan </a:t>
            </a:r>
            <a:r>
              <a:rPr lang="en-US" sz="1320" dirty="0" err="1">
                <a:latin typeface="+mn-lt"/>
              </a:rPr>
              <a:t>Howlett</a:t>
            </a:r>
            <a:endParaRPr lang="en-US" sz="1320" dirty="0">
              <a:latin typeface="+mn-lt"/>
            </a:endParaRPr>
          </a:p>
        </p:txBody>
      </p:sp>
    </p:spTree>
    <p:extLst>
      <p:ext uri="{BB962C8B-B14F-4D97-AF65-F5344CB8AC3E}">
        <p14:creationId xmlns:p14="http://schemas.microsoft.com/office/powerpoint/2010/main" val="6302399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921" y="226060"/>
            <a:ext cx="9714178" cy="1447642"/>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sz="3960" dirty="0"/>
              <a:t>Proposal Development Timeline (cont.)</a:t>
            </a:r>
          </a:p>
        </p:txBody>
      </p:sp>
      <p:sp>
        <p:nvSpPr>
          <p:cNvPr id="5" name="Slide Number Placeholder 4"/>
          <p:cNvSpPr>
            <a:spLocks noGrp="1"/>
          </p:cNvSpPr>
          <p:nvPr>
            <p:ph type="sldNum" sz="quarter" idx="12"/>
          </p:nvPr>
        </p:nvSpPr>
        <p:spPr/>
        <p:txBody>
          <a:bodyPr/>
          <a:lstStyle/>
          <a:p>
            <a:fld id="{BC8FB650-4324-4877-BB95-5089C932EEA7}" type="slidenum">
              <a:rPr lang="en-US" smtClean="0"/>
              <a:t>49</a:t>
            </a:fld>
            <a:endParaRPr lang="en-US"/>
          </a:p>
        </p:txBody>
      </p:sp>
      <p:graphicFrame>
        <p:nvGraphicFramePr>
          <p:cNvPr id="4" name="Table 3"/>
          <p:cNvGraphicFramePr>
            <a:graphicFrameLocks noGrp="1"/>
          </p:cNvGraphicFramePr>
          <p:nvPr/>
        </p:nvGraphicFramePr>
        <p:xfrm>
          <a:off x="930224" y="1946974"/>
          <a:ext cx="8717991" cy="5283828"/>
        </p:xfrm>
        <a:graphic>
          <a:graphicData uri="http://schemas.openxmlformats.org/drawingml/2006/table">
            <a:tbl>
              <a:tblPr firstRow="1" bandRow="1">
                <a:tableStyleId>{5C22544A-7EE6-4342-B048-85BDC9FD1C3A}</a:tableStyleId>
              </a:tblPr>
              <a:tblGrid>
                <a:gridCol w="1315301">
                  <a:extLst>
                    <a:ext uri="{9D8B030D-6E8A-4147-A177-3AD203B41FA5}">
                      <a16:colId xmlns:a16="http://schemas.microsoft.com/office/drawing/2014/main" val="20000"/>
                    </a:ext>
                  </a:extLst>
                </a:gridCol>
                <a:gridCol w="7402690">
                  <a:extLst>
                    <a:ext uri="{9D8B030D-6E8A-4147-A177-3AD203B41FA5}">
                      <a16:colId xmlns:a16="http://schemas.microsoft.com/office/drawing/2014/main" val="20001"/>
                    </a:ext>
                  </a:extLst>
                </a:gridCol>
              </a:tblGrid>
              <a:tr h="402332">
                <a:tc>
                  <a:txBody>
                    <a:bodyPr/>
                    <a:lstStyle/>
                    <a:p>
                      <a:r>
                        <a:rPr lang="en-US" sz="2000" dirty="0"/>
                        <a:t>Month</a:t>
                      </a:r>
                    </a:p>
                  </a:txBody>
                  <a:tcPr marL="100601" marR="100601" marT="50290" marB="50290"/>
                </a:tc>
                <a:tc>
                  <a:txBody>
                    <a:bodyPr/>
                    <a:lstStyle/>
                    <a:p>
                      <a:r>
                        <a:rPr lang="en-US" sz="2000" dirty="0"/>
                        <a:t>Activity</a:t>
                      </a:r>
                    </a:p>
                  </a:txBody>
                  <a:tcPr marL="100601" marR="100601" marT="50290" marB="50290"/>
                </a:tc>
                <a:extLst>
                  <a:ext uri="{0D108BD9-81ED-4DB2-BD59-A6C34878D82A}">
                    <a16:rowId xmlns:a16="http://schemas.microsoft.com/office/drawing/2014/main" val="10000"/>
                  </a:ext>
                </a:extLst>
              </a:tr>
              <a:tr h="911730">
                <a:tc>
                  <a:txBody>
                    <a:bodyPr/>
                    <a:lstStyle/>
                    <a:p>
                      <a:r>
                        <a:rPr lang="en-US" sz="1800" dirty="0"/>
                        <a:t>4</a:t>
                      </a:r>
                    </a:p>
                  </a:txBody>
                  <a:tcPr marL="100601" marR="100601" marT="50290" marB="50290"/>
                </a:tc>
                <a:tc>
                  <a:txBody>
                    <a:bodyPr/>
                    <a:lstStyle/>
                    <a:p>
                      <a:r>
                        <a:rPr lang="en-US" sz="1800" dirty="0"/>
                        <a:t>Develop</a:t>
                      </a:r>
                      <a:r>
                        <a:rPr lang="en-US" sz="1800" baseline="0" dirty="0"/>
                        <a:t> the first draft of the proposal and seek feedback from colleagues who have previously received funds from this source</a:t>
                      </a:r>
                      <a:endParaRPr lang="en-US" sz="1800" dirty="0"/>
                    </a:p>
                  </a:txBody>
                  <a:tcPr marL="100601" marR="100601" marT="50290" marB="50290"/>
                </a:tc>
                <a:extLst>
                  <a:ext uri="{0D108BD9-81ED-4DB2-BD59-A6C34878D82A}">
                    <a16:rowId xmlns:a16="http://schemas.microsoft.com/office/drawing/2014/main" val="10001"/>
                  </a:ext>
                </a:extLst>
              </a:tr>
              <a:tr h="1159659">
                <a:tc>
                  <a:txBody>
                    <a:bodyPr/>
                    <a:lstStyle/>
                    <a:p>
                      <a:r>
                        <a:rPr lang="en-US" sz="1800" dirty="0"/>
                        <a:t>5</a:t>
                      </a:r>
                    </a:p>
                  </a:txBody>
                  <a:tcPr marL="100601" marR="100601" marT="50290" marB="50290"/>
                </a:tc>
                <a:tc>
                  <a:txBody>
                    <a:bodyPr/>
                    <a:lstStyle/>
                    <a:p>
                      <a:r>
                        <a:rPr lang="en-US" sz="1800" dirty="0"/>
                        <a:t>Modify the proposal</a:t>
                      </a:r>
                      <a:r>
                        <a:rPr lang="en-US" sz="1800" baseline="0" dirty="0"/>
                        <a:t> using input received during previous months. Complete the final version and translate it into the formats required by the funders. Submit the proposal for internal reviews. Submit the proposal to the funder.</a:t>
                      </a:r>
                      <a:endParaRPr lang="en-US" sz="1800" dirty="0"/>
                    </a:p>
                  </a:txBody>
                  <a:tcPr marL="100601" marR="100601" marT="50290" marB="50290"/>
                </a:tc>
                <a:extLst>
                  <a:ext uri="{0D108BD9-81ED-4DB2-BD59-A6C34878D82A}">
                    <a16:rowId xmlns:a16="http://schemas.microsoft.com/office/drawing/2014/main" val="10002"/>
                  </a:ext>
                </a:extLst>
              </a:tr>
              <a:tr h="1150113">
                <a:tc>
                  <a:txBody>
                    <a:bodyPr/>
                    <a:lstStyle/>
                    <a:p>
                      <a:r>
                        <a:rPr lang="en-US" sz="2000" dirty="0"/>
                        <a:t>6-9</a:t>
                      </a:r>
                    </a:p>
                  </a:txBody>
                  <a:tcPr marL="100601" marR="100601" marT="50290" marB="50290"/>
                </a:tc>
                <a:tc>
                  <a:txBody>
                    <a:bodyPr/>
                    <a:lstStyle/>
                    <a:p>
                      <a:r>
                        <a:rPr lang="en-US" sz="2000" dirty="0"/>
                        <a:t>Verify</a:t>
                      </a:r>
                      <a:r>
                        <a:rPr lang="en-US" sz="2000" baseline="0" dirty="0"/>
                        <a:t> receipt of the proposal by the funders and find out when a decision is likely to be made. Stand by while funders conduct their initial review and request more information.</a:t>
                      </a:r>
                      <a:endParaRPr lang="en-US" sz="2000" dirty="0"/>
                    </a:p>
                  </a:txBody>
                  <a:tcPr marL="100601" marR="100601" marT="50290" marB="50290"/>
                </a:tc>
                <a:extLst>
                  <a:ext uri="{0D108BD9-81ED-4DB2-BD59-A6C34878D82A}">
                    <a16:rowId xmlns:a16="http://schemas.microsoft.com/office/drawing/2014/main" val="10003"/>
                  </a:ext>
                </a:extLst>
              </a:tr>
              <a:tr h="828473">
                <a:tc>
                  <a:txBody>
                    <a:bodyPr/>
                    <a:lstStyle/>
                    <a:p>
                      <a:r>
                        <a:rPr lang="en-US" sz="2000" dirty="0"/>
                        <a:t>10-11</a:t>
                      </a:r>
                    </a:p>
                  </a:txBody>
                  <a:tcPr marL="100601" marR="100601" marT="50290" marB="50290"/>
                </a:tc>
                <a:tc>
                  <a:txBody>
                    <a:bodyPr/>
                    <a:lstStyle/>
                    <a:p>
                      <a:r>
                        <a:rPr lang="en-US" sz="2000" dirty="0"/>
                        <a:t>Receive approval or rejection. In either case, obtain reviewers</a:t>
                      </a:r>
                      <a:r>
                        <a:rPr lang="en-US" sz="2000" baseline="0" dirty="0"/>
                        <a:t> comments.</a:t>
                      </a:r>
                      <a:endParaRPr lang="en-US" sz="2000" dirty="0"/>
                    </a:p>
                  </a:txBody>
                  <a:tcPr marL="100601" marR="100601" marT="50290" marB="50290"/>
                </a:tc>
                <a:extLst>
                  <a:ext uri="{0D108BD9-81ED-4DB2-BD59-A6C34878D82A}">
                    <a16:rowId xmlns:a16="http://schemas.microsoft.com/office/drawing/2014/main" val="10004"/>
                  </a:ext>
                </a:extLst>
              </a:tr>
              <a:tr h="828473">
                <a:tc>
                  <a:txBody>
                    <a:bodyPr/>
                    <a:lstStyle/>
                    <a:p>
                      <a:r>
                        <a:rPr lang="en-US" sz="2000" dirty="0"/>
                        <a:t>12</a:t>
                      </a:r>
                    </a:p>
                  </a:txBody>
                  <a:tcPr marL="100601" marR="100601" marT="50290" marB="50290"/>
                </a:tc>
                <a:tc>
                  <a:txBody>
                    <a:bodyPr/>
                    <a:lstStyle/>
                    <a:p>
                      <a:r>
                        <a:rPr lang="en-US" sz="2000" dirty="0"/>
                        <a:t>Receive authorization to expend funds. Start the project.</a:t>
                      </a:r>
                    </a:p>
                  </a:txBody>
                  <a:tcPr marL="100601" marR="100601" marT="50290" marB="5029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052988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383280"/>
            <a:ext cx="9052560" cy="1257300"/>
          </a:xfrm>
        </p:spPr>
        <p:txBody>
          <a:bodyPr>
            <a:normAutofit fontScale="90000"/>
          </a:bodyPr>
          <a:lstStyle/>
          <a:p>
            <a:r>
              <a:rPr lang="en-US" dirty="0"/>
              <a:t>	Research Funding Environment</a:t>
            </a:r>
            <a:br>
              <a:rPr lang="en-US" dirty="0"/>
            </a:br>
            <a:endParaRPr lang="en-US" i="1" dirty="0"/>
          </a:p>
        </p:txBody>
      </p:sp>
      <p:sp>
        <p:nvSpPr>
          <p:cNvPr id="3" name="Slide Number Placeholder 2"/>
          <p:cNvSpPr>
            <a:spLocks noGrp="1"/>
          </p:cNvSpPr>
          <p:nvPr>
            <p:ph type="sldNum" sz="quarter" idx="12"/>
          </p:nvPr>
        </p:nvSpPr>
        <p:spPr/>
        <p:txBody>
          <a:bodyPr/>
          <a:lstStyle/>
          <a:p>
            <a:fld id="{0609A8C3-0B35-46AA-97D6-5814D689151B}" type="slidenum">
              <a:rPr lang="en-US" smtClean="0"/>
              <a:t>5</a:t>
            </a:fld>
            <a:endParaRPr lang="en-US"/>
          </a:p>
        </p:txBody>
      </p:sp>
    </p:spTree>
    <p:extLst>
      <p:ext uri="{BB962C8B-B14F-4D97-AF65-F5344CB8AC3E}">
        <p14:creationId xmlns:p14="http://schemas.microsoft.com/office/powerpoint/2010/main" val="19668415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221" y="114301"/>
            <a:ext cx="9019381" cy="995363"/>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sz="3960" dirty="0">
                <a:ea typeface="MS PGothic" charset="0"/>
              </a:rPr>
              <a:t>Create an Outline From an RFP</a:t>
            </a:r>
          </a:p>
        </p:txBody>
      </p:sp>
      <p:sp>
        <p:nvSpPr>
          <p:cNvPr id="27651" name="Content Placeholder 2"/>
          <p:cNvSpPr>
            <a:spLocks noGrp="1"/>
          </p:cNvSpPr>
          <p:nvPr>
            <p:ph idx="1"/>
          </p:nvPr>
        </p:nvSpPr>
        <p:spPr>
          <a:xfrm>
            <a:off x="496428" y="1183972"/>
            <a:ext cx="9373262" cy="5825490"/>
          </a:xfrm>
        </p:spPr>
        <p:txBody>
          <a:bodyPr>
            <a:noAutofit/>
          </a:bodyPr>
          <a:lstStyle/>
          <a:p>
            <a:r>
              <a:rPr lang="en-US" sz="2200" dirty="0">
                <a:ea typeface="MS PGothic" charset="0"/>
              </a:rPr>
              <a:t>Organize </a:t>
            </a:r>
            <a:r>
              <a:rPr lang="en-US" altLang="ja-JP" sz="2200" dirty="0">
                <a:ea typeface="MS PGothic" charset="0"/>
              </a:rPr>
              <a:t>proposal </a:t>
            </a:r>
            <a:r>
              <a:rPr lang="en-US" sz="2200" dirty="0">
                <a:ea typeface="MS PGothic" charset="0"/>
              </a:rPr>
              <a:t>sections according to the funder’</a:t>
            </a:r>
            <a:r>
              <a:rPr lang="en-US" altLang="ja-JP" sz="2200" dirty="0">
                <a:ea typeface="MS PGothic" charset="0"/>
              </a:rPr>
              <a:t>s guidelines</a:t>
            </a:r>
          </a:p>
          <a:p>
            <a:pPr lvl="1" eaLnBrk="1" hangingPunct="1">
              <a:buFont typeface="Courier New" panose="02070309020205020404" pitchFamily="49" charset="0"/>
              <a:buChar char="o"/>
            </a:pPr>
            <a:r>
              <a:rPr lang="en-US" sz="2200" dirty="0">
                <a:ea typeface="MS PGothic" charset="0"/>
              </a:rPr>
              <a:t>If the sponsor’</a:t>
            </a:r>
            <a:r>
              <a:rPr lang="en-US" altLang="ja-JP" sz="2200" dirty="0">
                <a:ea typeface="MS PGothic" charset="0"/>
              </a:rPr>
              <a:t>s materials provide an outline structure, </a:t>
            </a:r>
            <a:r>
              <a:rPr lang="en-US" altLang="ja-JP" sz="2200" b="1" dirty="0">
                <a:ea typeface="MS PGothic" charset="0"/>
              </a:rPr>
              <a:t>incorporate the review criteria into the structure.</a:t>
            </a:r>
            <a:r>
              <a:rPr lang="en-US" altLang="ja-JP" sz="2200" dirty="0">
                <a:ea typeface="MS PGothic" charset="0"/>
              </a:rPr>
              <a:t> Use the sponsor’s terminology, especially in the headings/subheadings to make it easier for reviewers. </a:t>
            </a:r>
          </a:p>
          <a:p>
            <a:pPr eaLnBrk="1" hangingPunct="1"/>
            <a:r>
              <a:rPr lang="en-US" sz="2200" dirty="0">
                <a:ea typeface="MS PGothic" charset="0"/>
              </a:rPr>
              <a:t>Outline the complete proposal </a:t>
            </a:r>
          </a:p>
          <a:p>
            <a:pPr lvl="1" eaLnBrk="1" hangingPunct="1">
              <a:buFont typeface="Courier New" panose="02070309020205020404" pitchFamily="49" charset="0"/>
              <a:buChar char="o"/>
            </a:pPr>
            <a:r>
              <a:rPr lang="en-US" sz="2200" dirty="0">
                <a:ea typeface="MS PGothic" charset="0"/>
              </a:rPr>
              <a:t>Ensure all components are tied together</a:t>
            </a:r>
          </a:p>
          <a:p>
            <a:pPr lvl="1" eaLnBrk="1" hangingPunct="1">
              <a:buFont typeface="Courier New" panose="02070309020205020404" pitchFamily="49" charset="0"/>
              <a:buChar char="o"/>
            </a:pPr>
            <a:r>
              <a:rPr lang="en-US" sz="2200" dirty="0">
                <a:ea typeface="MS PGothic" charset="0"/>
              </a:rPr>
              <a:t>Use as the basis for a smooth, end-to-end narrative</a:t>
            </a:r>
          </a:p>
          <a:p>
            <a:pPr lvl="1" eaLnBrk="1" hangingPunct="1">
              <a:buFont typeface="Courier New" panose="02070309020205020404" pitchFamily="49" charset="0"/>
              <a:buChar char="o"/>
            </a:pPr>
            <a:r>
              <a:rPr lang="en-US" sz="2200" dirty="0">
                <a:ea typeface="MS PGothic" charset="0"/>
              </a:rPr>
              <a:t>Consistent with the RFP decomposition</a:t>
            </a:r>
          </a:p>
          <a:p>
            <a:pPr lvl="1" eaLnBrk="1" hangingPunct="1">
              <a:buFont typeface="Courier New" panose="02070309020205020404" pitchFamily="49" charset="0"/>
              <a:buChar char="o"/>
            </a:pPr>
            <a:r>
              <a:rPr lang="en-US" sz="2200" dirty="0">
                <a:ea typeface="MS PGothic" charset="0"/>
              </a:rPr>
              <a:t>Show how requirements will be met</a:t>
            </a:r>
          </a:p>
          <a:p>
            <a:pPr eaLnBrk="1" hangingPunct="1"/>
            <a:r>
              <a:rPr lang="en-US" sz="2200" b="1" dirty="0">
                <a:ea typeface="MS PGothic" charset="0"/>
              </a:rPr>
              <a:t>Include instructions and review criteria</a:t>
            </a:r>
          </a:p>
          <a:p>
            <a:pPr lvl="1" eaLnBrk="1" hangingPunct="1">
              <a:buFont typeface="Courier New" panose="02070309020205020404" pitchFamily="49" charset="0"/>
              <a:buChar char="o"/>
            </a:pPr>
            <a:r>
              <a:rPr lang="en-US" sz="2200" b="1" dirty="0">
                <a:ea typeface="MS PGothic" charset="0"/>
              </a:rPr>
              <a:t>As you are reading the FOA and creating headings/subheadings, include information on the review criteria and scoring system. This helps you address that information in each area</a:t>
            </a:r>
          </a:p>
          <a:p>
            <a:pPr eaLnBrk="1" hangingPunct="1"/>
            <a:r>
              <a:rPr lang="en-US" sz="2200" dirty="0">
                <a:ea typeface="MS PGothic" charset="0"/>
              </a:rPr>
              <a:t>Review and re-iterate the outline… </a:t>
            </a:r>
            <a:r>
              <a:rPr lang="en-US" sz="2200" i="1" dirty="0">
                <a:ea typeface="MS PGothic" charset="0"/>
              </a:rPr>
              <a:t>sequentially adding greater levels of detail will make the actual writing easier </a:t>
            </a:r>
          </a:p>
        </p:txBody>
      </p:sp>
      <p:sp>
        <p:nvSpPr>
          <p:cNvPr id="4" name="Slide Number Placeholder 3"/>
          <p:cNvSpPr>
            <a:spLocks noGrp="1"/>
          </p:cNvSpPr>
          <p:nvPr>
            <p:ph type="sldNum" sz="quarter" idx="12"/>
          </p:nvPr>
        </p:nvSpPr>
        <p:spPr/>
        <p:txBody>
          <a:bodyPr/>
          <a:lstStyle/>
          <a:p>
            <a:fld id="{BC8FB650-4324-4877-BB95-5089C932EEA7}" type="slidenum">
              <a:rPr lang="en-US" smtClean="0"/>
              <a:t>50</a:t>
            </a:fld>
            <a:endParaRPr lang="en-US"/>
          </a:p>
        </p:txBody>
      </p:sp>
      <p:sp>
        <p:nvSpPr>
          <p:cNvPr id="32771" name="TextBox 2"/>
          <p:cNvSpPr txBox="1">
            <a:spLocks noChangeArrowheads="1"/>
          </p:cNvSpPr>
          <p:nvPr/>
        </p:nvSpPr>
        <p:spPr bwMode="auto">
          <a:xfrm>
            <a:off x="697230" y="6857113"/>
            <a:ext cx="8675370" cy="2954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82550">
              <a:defRPr sz="2400">
                <a:solidFill>
                  <a:schemeClr val="tx1"/>
                </a:solidFill>
                <a:latin typeface="Gill Sans MT" charset="0"/>
                <a:ea typeface="MS PGothic" charset="0"/>
                <a:cs typeface="MS PGothic" charset="0"/>
              </a:defRPr>
            </a:lvl1pPr>
            <a:lvl2pPr marL="742950" indent="-285750">
              <a:defRPr sz="2400">
                <a:solidFill>
                  <a:schemeClr val="tx1"/>
                </a:solidFill>
                <a:latin typeface="Gill Sans MT" charset="0"/>
                <a:ea typeface="MS PGothic" charset="0"/>
                <a:cs typeface="MS PGothic" charset="0"/>
              </a:defRPr>
            </a:lvl2pPr>
            <a:lvl3pPr marL="1143000" indent="-228600">
              <a:defRPr sz="2400">
                <a:solidFill>
                  <a:schemeClr val="tx1"/>
                </a:solidFill>
                <a:latin typeface="Gill Sans MT" charset="0"/>
                <a:ea typeface="MS PGothic" charset="0"/>
                <a:cs typeface="MS PGothic" charset="0"/>
              </a:defRPr>
            </a:lvl3pPr>
            <a:lvl4pPr marL="1600200" indent="-228600">
              <a:defRPr sz="2400">
                <a:solidFill>
                  <a:schemeClr val="tx1"/>
                </a:solidFill>
                <a:latin typeface="Gill Sans MT" charset="0"/>
                <a:ea typeface="MS PGothic" charset="0"/>
                <a:cs typeface="MS PGothic" charset="0"/>
              </a:defRPr>
            </a:lvl4pPr>
            <a:lvl5pPr marL="2057400" indent="-228600">
              <a:defRPr sz="2400">
                <a:solidFill>
                  <a:schemeClr val="tx1"/>
                </a:solidFill>
                <a:latin typeface="Gill Sans MT"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Gill Sans MT"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Gill Sans MT"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Gill Sans MT"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Gill Sans MT" charset="0"/>
                <a:ea typeface="MS PGothic" charset="0"/>
                <a:cs typeface="MS PGothic" charset="0"/>
              </a:defRPr>
            </a:lvl9pPr>
          </a:lstStyle>
          <a:p>
            <a:pPr eaLnBrk="1" hangingPunct="1"/>
            <a:r>
              <a:rPr lang="en-US" sz="1320" dirty="0">
                <a:latin typeface="+mn-lt"/>
              </a:rPr>
              <a:t>From “Grant Seeking in Higher Education” by The University of Missouri Grant Writing Network</a:t>
            </a:r>
          </a:p>
        </p:txBody>
      </p:sp>
    </p:spTree>
    <p:extLst>
      <p:ext uri="{BB962C8B-B14F-4D97-AF65-F5344CB8AC3E}">
        <p14:creationId xmlns:p14="http://schemas.microsoft.com/office/powerpoint/2010/main" val="3424129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blinds(horizontal)">
                                      <p:cBhvr>
                                        <p:cTn id="7" dur="5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blinds(horizontal)">
                                      <p:cBhvr>
                                        <p:cTn id="12" dur="500"/>
                                        <p:tgtEl>
                                          <p:spTgt spid="276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blinds(horizontal)">
                                      <p:cBhvr>
                                        <p:cTn id="17" dur="500"/>
                                        <p:tgtEl>
                                          <p:spTgt spid="276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blinds(horizontal)">
                                      <p:cBhvr>
                                        <p:cTn id="22" dur="500"/>
                                        <p:tgtEl>
                                          <p:spTgt spid="27651">
                                            <p:txEl>
                                              <p:pRg st="3" end="3"/>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27651">
                                            <p:txEl>
                                              <p:pRg st="4" end="4"/>
                                            </p:txEl>
                                          </p:spTgt>
                                        </p:tgtEl>
                                        <p:attrNameLst>
                                          <p:attrName>style.visibility</p:attrName>
                                        </p:attrNameLst>
                                      </p:cBhvr>
                                      <p:to>
                                        <p:strVal val="visible"/>
                                      </p:to>
                                    </p:set>
                                    <p:animEffect transition="in" filter="blinds(horizontal)">
                                      <p:cBhvr>
                                        <p:cTn id="25" dur="500"/>
                                        <p:tgtEl>
                                          <p:spTgt spid="27651">
                                            <p:txEl>
                                              <p:pRg st="4" end="4"/>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27651">
                                            <p:txEl>
                                              <p:pRg st="5" end="5"/>
                                            </p:txEl>
                                          </p:spTgt>
                                        </p:tgtEl>
                                        <p:attrNameLst>
                                          <p:attrName>style.visibility</p:attrName>
                                        </p:attrNameLst>
                                      </p:cBhvr>
                                      <p:to>
                                        <p:strVal val="visible"/>
                                      </p:to>
                                    </p:set>
                                    <p:animEffect transition="in" filter="blinds(horizontal)">
                                      <p:cBhvr>
                                        <p:cTn id="28" dur="500"/>
                                        <p:tgtEl>
                                          <p:spTgt spid="27651">
                                            <p:txEl>
                                              <p:pRg st="5" end="5"/>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27651">
                                            <p:txEl>
                                              <p:pRg st="6" end="6"/>
                                            </p:txEl>
                                          </p:spTgt>
                                        </p:tgtEl>
                                        <p:attrNameLst>
                                          <p:attrName>style.visibility</p:attrName>
                                        </p:attrNameLst>
                                      </p:cBhvr>
                                      <p:to>
                                        <p:strVal val="visible"/>
                                      </p:to>
                                    </p:set>
                                    <p:animEffect transition="in" filter="blinds(horizontal)">
                                      <p:cBhvr>
                                        <p:cTn id="31" dur="500"/>
                                        <p:tgtEl>
                                          <p:spTgt spid="27651">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nodeType="clickEffect">
                                  <p:stCondLst>
                                    <p:cond delay="0"/>
                                  </p:stCondLst>
                                  <p:childTnLst>
                                    <p:set>
                                      <p:cBhvr>
                                        <p:cTn id="35" dur="1" fill="hold">
                                          <p:stCondLst>
                                            <p:cond delay="0"/>
                                          </p:stCondLst>
                                        </p:cTn>
                                        <p:tgtEl>
                                          <p:spTgt spid="27651">
                                            <p:txEl>
                                              <p:pRg st="7" end="7"/>
                                            </p:txEl>
                                          </p:spTgt>
                                        </p:tgtEl>
                                        <p:attrNameLst>
                                          <p:attrName>style.visibility</p:attrName>
                                        </p:attrNameLst>
                                      </p:cBhvr>
                                      <p:to>
                                        <p:strVal val="visible"/>
                                      </p:to>
                                    </p:set>
                                    <p:animEffect transition="in" filter="blinds(horizontal)">
                                      <p:cBhvr>
                                        <p:cTn id="36" dur="500"/>
                                        <p:tgtEl>
                                          <p:spTgt spid="27651">
                                            <p:txEl>
                                              <p:pRg st="7" end="7"/>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nodeType="clickEffect">
                                  <p:stCondLst>
                                    <p:cond delay="0"/>
                                  </p:stCondLst>
                                  <p:childTnLst>
                                    <p:set>
                                      <p:cBhvr>
                                        <p:cTn id="40" dur="1" fill="hold">
                                          <p:stCondLst>
                                            <p:cond delay="0"/>
                                          </p:stCondLst>
                                        </p:cTn>
                                        <p:tgtEl>
                                          <p:spTgt spid="27651">
                                            <p:txEl>
                                              <p:pRg st="8" end="8"/>
                                            </p:txEl>
                                          </p:spTgt>
                                        </p:tgtEl>
                                        <p:attrNameLst>
                                          <p:attrName>style.visibility</p:attrName>
                                        </p:attrNameLst>
                                      </p:cBhvr>
                                      <p:to>
                                        <p:strVal val="visible"/>
                                      </p:to>
                                    </p:set>
                                    <p:animEffect transition="in" filter="blinds(horizontal)">
                                      <p:cBhvr>
                                        <p:cTn id="41" dur="500"/>
                                        <p:tgtEl>
                                          <p:spTgt spid="27651">
                                            <p:txEl>
                                              <p:pRg st="8" end="8"/>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nodeType="clickEffect">
                                  <p:stCondLst>
                                    <p:cond delay="0"/>
                                  </p:stCondLst>
                                  <p:childTnLst>
                                    <p:set>
                                      <p:cBhvr>
                                        <p:cTn id="45" dur="1" fill="hold">
                                          <p:stCondLst>
                                            <p:cond delay="0"/>
                                          </p:stCondLst>
                                        </p:cTn>
                                        <p:tgtEl>
                                          <p:spTgt spid="27651">
                                            <p:txEl>
                                              <p:pRg st="9" end="9"/>
                                            </p:txEl>
                                          </p:spTgt>
                                        </p:tgtEl>
                                        <p:attrNameLst>
                                          <p:attrName>style.visibility</p:attrName>
                                        </p:attrNameLst>
                                      </p:cBhvr>
                                      <p:to>
                                        <p:strVal val="visible"/>
                                      </p:to>
                                    </p:set>
                                    <p:animEffect transition="in" filter="blinds(horizontal)">
                                      <p:cBhvr>
                                        <p:cTn id="46" dur="500"/>
                                        <p:tgtEl>
                                          <p:spTgt spid="2765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517" y="304714"/>
            <a:ext cx="8675370" cy="1458119"/>
          </a:xfrm>
        </p:spPr>
        <p:txBody>
          <a:bodyPr>
            <a:normAutofit/>
          </a:bodyPr>
          <a:lstStyle/>
          <a:p>
            <a:r>
              <a:rPr lang="en-US" sz="3960" dirty="0"/>
              <a:t>How to Use Review Criteria As Part of the Proposal Decomposition</a:t>
            </a:r>
          </a:p>
        </p:txBody>
      </p:sp>
      <p:sp>
        <p:nvSpPr>
          <p:cNvPr id="3" name="Content Placeholder 2"/>
          <p:cNvSpPr>
            <a:spLocks noGrp="1"/>
          </p:cNvSpPr>
          <p:nvPr>
            <p:ph idx="1"/>
          </p:nvPr>
        </p:nvSpPr>
        <p:spPr>
          <a:xfrm>
            <a:off x="843915" y="2122487"/>
            <a:ext cx="8380576" cy="5042458"/>
          </a:xfrm>
        </p:spPr>
        <p:txBody>
          <a:bodyPr>
            <a:normAutofit fontScale="47500" lnSpcReduction="20000"/>
          </a:bodyPr>
          <a:lstStyle/>
          <a:p>
            <a:r>
              <a:rPr lang="en-US" sz="4180" dirty="0"/>
              <a:t>Pay attention to all the review criteria</a:t>
            </a:r>
          </a:p>
          <a:p>
            <a:r>
              <a:rPr lang="en-US" sz="4180" dirty="0"/>
              <a:t>Assume a non-expert but intelligent reviewer</a:t>
            </a:r>
          </a:p>
          <a:p>
            <a:r>
              <a:rPr lang="en-US" sz="4180" dirty="0"/>
              <a:t>Avoid insider jargon and acronyms</a:t>
            </a:r>
          </a:p>
          <a:p>
            <a:r>
              <a:rPr lang="en-US" sz="4180" dirty="0"/>
              <a:t>Know the different types of reviewers:</a:t>
            </a:r>
          </a:p>
          <a:p>
            <a:pPr lvl="1">
              <a:buFont typeface="Courier New" panose="02070309020205020404" pitchFamily="49" charset="0"/>
              <a:buChar char="o"/>
            </a:pPr>
            <a:r>
              <a:rPr lang="en-US" sz="4180" b="1" dirty="0"/>
              <a:t>Critical reviewers</a:t>
            </a:r>
            <a:r>
              <a:rPr lang="en-US" sz="4180" dirty="0"/>
              <a:t>: Those who read every word on every page; assigned to write the most comprehensive review and lead the review panel’s discussion about a proposal (sometimes called primary reviewers). </a:t>
            </a:r>
          </a:p>
          <a:p>
            <a:pPr lvl="1">
              <a:buFont typeface="Courier New" panose="02070309020205020404" pitchFamily="49" charset="0"/>
              <a:buChar char="o"/>
            </a:pPr>
            <a:r>
              <a:rPr lang="en-US" sz="4180" b="1" dirty="0"/>
              <a:t>Search readers</a:t>
            </a:r>
            <a:r>
              <a:rPr lang="en-US" sz="4180" dirty="0"/>
              <a:t>:  Read enough to get the main points of the proposal but not every word (looking for responses to the review criteria).</a:t>
            </a:r>
          </a:p>
          <a:p>
            <a:pPr lvl="1">
              <a:buFont typeface="Courier New" panose="02070309020205020404" pitchFamily="49" charset="0"/>
              <a:buChar char="o"/>
            </a:pPr>
            <a:r>
              <a:rPr lang="en-US" sz="4180" b="1" dirty="0"/>
              <a:t>Skimmers</a:t>
            </a:r>
            <a:r>
              <a:rPr lang="en-US" sz="4180" dirty="0"/>
              <a:t>: Looking for important points but not reading the proposal in depth.</a:t>
            </a:r>
          </a:p>
          <a:p>
            <a:r>
              <a:rPr lang="en-US" sz="4180" dirty="0">
                <a:latin typeface="Calibri" panose="020F0502020204030204" pitchFamily="34" charset="0"/>
                <a:cs typeface="Calibri" panose="020F0502020204030204" pitchFamily="34" charset="0"/>
              </a:rPr>
              <a:t>Consider the challenges facing reviewers</a:t>
            </a:r>
          </a:p>
          <a:p>
            <a:pPr lvl="1">
              <a:buFont typeface="Courier New" panose="02070309020205020404" pitchFamily="49" charset="0"/>
              <a:buChar char="o"/>
            </a:pPr>
            <a:r>
              <a:rPr lang="en-US" sz="4180" i="1" dirty="0">
                <a:latin typeface="Calibri" panose="020F0502020204030204" pitchFamily="34" charset="0"/>
                <a:cs typeface="Calibri" panose="020F0502020204030204" pitchFamily="34" charset="0"/>
              </a:rPr>
              <a:t>Many proposals </a:t>
            </a:r>
            <a:r>
              <a:rPr lang="en-US" sz="4180" dirty="0">
                <a:latin typeface="Calibri" panose="020F0502020204030204" pitchFamily="34" charset="0"/>
                <a:cs typeface="Calibri" panose="020F0502020204030204" pitchFamily="34" charset="0"/>
              </a:rPr>
              <a:t>to review</a:t>
            </a:r>
          </a:p>
          <a:p>
            <a:pPr lvl="1">
              <a:buFont typeface="Courier New" panose="02070309020205020404" pitchFamily="49" charset="0"/>
              <a:buChar char="o"/>
            </a:pPr>
            <a:r>
              <a:rPr lang="en-US" sz="4180" i="1" dirty="0">
                <a:latin typeface="Calibri" panose="020F0502020204030204" pitchFamily="34" charset="0"/>
                <a:cs typeface="Calibri" panose="020F0502020204030204" pitchFamily="34" charset="0"/>
              </a:rPr>
              <a:t>Limited Time </a:t>
            </a:r>
            <a:r>
              <a:rPr lang="en-US" sz="4180" dirty="0">
                <a:latin typeface="Calibri" panose="020F0502020204030204" pitchFamily="34" charset="0"/>
                <a:cs typeface="Calibri" panose="020F0502020204030204" pitchFamily="34" charset="0"/>
              </a:rPr>
              <a:t>for your proposal</a:t>
            </a:r>
          </a:p>
          <a:p>
            <a:pPr lvl="1">
              <a:buFont typeface="Courier New" panose="02070309020205020404" pitchFamily="49" charset="0"/>
              <a:buChar char="o"/>
            </a:pPr>
            <a:r>
              <a:rPr lang="en-US" sz="4180" dirty="0">
                <a:latin typeface="Calibri" panose="020F0502020204030204" pitchFamily="34" charset="0"/>
                <a:cs typeface="Calibri" panose="020F0502020204030204" pitchFamily="34" charset="0"/>
              </a:rPr>
              <a:t>Different </a:t>
            </a:r>
            <a:r>
              <a:rPr lang="en-US" sz="4180" i="1" dirty="0">
                <a:latin typeface="Calibri" panose="020F0502020204030204" pitchFamily="34" charset="0"/>
                <a:cs typeface="Calibri" panose="020F0502020204030204" pitchFamily="34" charset="0"/>
              </a:rPr>
              <a:t>experiences</a:t>
            </a:r>
            <a:r>
              <a:rPr lang="en-US" sz="4180" dirty="0">
                <a:latin typeface="Calibri" panose="020F0502020204030204" pitchFamily="34" charset="0"/>
                <a:cs typeface="Calibri" panose="020F0502020204030204" pitchFamily="34" charset="0"/>
              </a:rPr>
              <a:t> in review process, veterans to novices</a:t>
            </a:r>
          </a:p>
          <a:p>
            <a:pPr lvl="1">
              <a:buFont typeface="Courier New" panose="02070309020205020404" pitchFamily="49" charset="0"/>
              <a:buChar char="o"/>
            </a:pPr>
            <a:r>
              <a:rPr lang="en-US" sz="4180" dirty="0">
                <a:latin typeface="Calibri" panose="020F0502020204030204" pitchFamily="34" charset="0"/>
                <a:cs typeface="Calibri" panose="020F0502020204030204" pitchFamily="34" charset="0"/>
              </a:rPr>
              <a:t>Different </a:t>
            </a:r>
            <a:r>
              <a:rPr lang="en-US" sz="4180" i="1" dirty="0">
                <a:latin typeface="Calibri" panose="020F0502020204030204" pitchFamily="34" charset="0"/>
                <a:cs typeface="Calibri" panose="020F0502020204030204" pitchFamily="34" charset="0"/>
              </a:rPr>
              <a:t>levels of knowledge </a:t>
            </a:r>
            <a:r>
              <a:rPr lang="en-US" sz="4180" dirty="0">
                <a:latin typeface="Calibri" panose="020F0502020204030204" pitchFamily="34" charset="0"/>
                <a:cs typeface="Calibri" panose="020F0502020204030204" pitchFamily="34" charset="0"/>
              </a:rPr>
              <a:t>in proposal area</a:t>
            </a:r>
          </a:p>
          <a:p>
            <a:pPr lvl="1">
              <a:buFont typeface="Courier New" panose="02070309020205020404" pitchFamily="49" charset="0"/>
              <a:buChar char="o"/>
            </a:pPr>
            <a:r>
              <a:rPr lang="en-US" sz="4180" dirty="0">
                <a:latin typeface="Calibri" panose="020F0502020204030204" pitchFamily="34" charset="0"/>
                <a:cs typeface="Calibri" panose="020F0502020204030204" pitchFamily="34" charset="0"/>
              </a:rPr>
              <a:t>With many proposals to review, looking for reasons to </a:t>
            </a:r>
            <a:r>
              <a:rPr lang="en-US" sz="4180" i="1" dirty="0">
                <a:latin typeface="Calibri" panose="020F0502020204030204" pitchFamily="34" charset="0"/>
                <a:cs typeface="Calibri" panose="020F0502020204030204" pitchFamily="34" charset="0"/>
              </a:rPr>
              <a:t>reject</a:t>
            </a:r>
            <a:r>
              <a:rPr lang="en-US" sz="4180" dirty="0">
                <a:latin typeface="Calibri" panose="020F0502020204030204" pitchFamily="34" charset="0"/>
                <a:cs typeface="Calibri" panose="020F0502020204030204" pitchFamily="34" charset="0"/>
              </a:rPr>
              <a:t> proposals</a:t>
            </a:r>
            <a:endParaRPr lang="en-US" sz="4180" i="1" dirty="0">
              <a:latin typeface="Calibri" panose="020F0502020204030204" pitchFamily="34" charset="0"/>
              <a:cs typeface="Calibri" panose="020F0502020204030204" pitchFamily="34" charset="0"/>
            </a:endParaRPr>
          </a:p>
          <a:p>
            <a:endParaRPr lang="en-US" dirty="0"/>
          </a:p>
          <a:p>
            <a:endParaRPr lang="en-US" dirty="0"/>
          </a:p>
        </p:txBody>
      </p:sp>
      <p:sp>
        <p:nvSpPr>
          <p:cNvPr id="5" name="Slide Number Placeholder 4"/>
          <p:cNvSpPr>
            <a:spLocks noGrp="1"/>
          </p:cNvSpPr>
          <p:nvPr>
            <p:ph type="sldNum" sz="quarter" idx="12"/>
          </p:nvPr>
        </p:nvSpPr>
        <p:spPr/>
        <p:txBody>
          <a:bodyPr/>
          <a:lstStyle/>
          <a:p>
            <a:fld id="{BC8FB650-4324-4877-BB95-5089C932EEA7}" type="slidenum">
              <a:rPr lang="en-US" smtClean="0"/>
              <a:t>51</a:t>
            </a:fld>
            <a:endParaRPr lang="en-US"/>
          </a:p>
        </p:txBody>
      </p:sp>
    </p:spTree>
    <p:extLst>
      <p:ext uri="{BB962C8B-B14F-4D97-AF65-F5344CB8AC3E}">
        <p14:creationId xmlns:p14="http://schemas.microsoft.com/office/powerpoint/2010/main" val="9509875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Decompose an RFP</a:t>
            </a:r>
          </a:p>
        </p:txBody>
      </p:sp>
      <p:sp>
        <p:nvSpPr>
          <p:cNvPr id="3" name="Content Placeholder 2"/>
          <p:cNvSpPr>
            <a:spLocks noGrp="1"/>
          </p:cNvSpPr>
          <p:nvPr>
            <p:ph idx="1"/>
          </p:nvPr>
        </p:nvSpPr>
        <p:spPr/>
        <p:txBody>
          <a:bodyPr/>
          <a:lstStyle/>
          <a:p>
            <a:r>
              <a:rPr lang="en-US" dirty="0"/>
              <a:t>What are critical needs?</a:t>
            </a:r>
          </a:p>
          <a:p>
            <a:r>
              <a:rPr lang="en-US" dirty="0"/>
              <a:t>What are the themes?</a:t>
            </a:r>
          </a:p>
          <a:p>
            <a:r>
              <a:rPr lang="en-US" dirty="0"/>
              <a:t>What are the reviewers asking for (both directly and indirectly)?</a:t>
            </a:r>
          </a:p>
        </p:txBody>
      </p:sp>
      <p:sp>
        <p:nvSpPr>
          <p:cNvPr id="5" name="Slide Number Placeholder 4"/>
          <p:cNvSpPr>
            <a:spLocks noGrp="1"/>
          </p:cNvSpPr>
          <p:nvPr>
            <p:ph type="sldNum" sz="quarter" idx="12"/>
          </p:nvPr>
        </p:nvSpPr>
        <p:spPr/>
        <p:txBody>
          <a:bodyPr/>
          <a:lstStyle/>
          <a:p>
            <a:fld id="{BC8FB650-4324-4877-BB95-5089C932EEA7}" type="slidenum">
              <a:rPr lang="en-US" smtClean="0"/>
              <a:t>52</a:t>
            </a:fld>
            <a:endParaRPr lang="en-US"/>
          </a:p>
        </p:txBody>
      </p:sp>
    </p:spTree>
    <p:extLst>
      <p:ext uri="{BB962C8B-B14F-4D97-AF65-F5344CB8AC3E}">
        <p14:creationId xmlns:p14="http://schemas.microsoft.com/office/powerpoint/2010/main" val="18251720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747" y="254422"/>
            <a:ext cx="8675370" cy="785253"/>
          </a:xfrm>
        </p:spPr>
        <p:txBody>
          <a:bodyPr>
            <a:normAutofit fontScale="90000"/>
          </a:bodyPr>
          <a:lstStyle/>
          <a:p>
            <a:r>
              <a:rPr lang="en-US" sz="3960" dirty="0"/>
              <a:t>RFP </a:t>
            </a:r>
            <a:br>
              <a:rPr lang="en-US" sz="3960" dirty="0"/>
            </a:br>
            <a:r>
              <a:rPr lang="en-US" sz="3960" dirty="0"/>
              <a:t>Example</a:t>
            </a:r>
          </a:p>
        </p:txBody>
      </p:sp>
      <p:sp>
        <p:nvSpPr>
          <p:cNvPr id="4" name="Slide Number Placeholder 3"/>
          <p:cNvSpPr>
            <a:spLocks noGrp="1"/>
          </p:cNvSpPr>
          <p:nvPr>
            <p:ph type="sldNum" sz="quarter" idx="12"/>
          </p:nvPr>
        </p:nvSpPr>
        <p:spPr/>
        <p:txBody>
          <a:bodyPr/>
          <a:lstStyle/>
          <a:p>
            <a:fld id="{BC8FB650-4324-4877-BB95-5089C932EEA7}" type="slidenum">
              <a:rPr lang="en-US" smtClean="0"/>
              <a:t>53</a:t>
            </a:fld>
            <a:endParaRPr lang="en-US"/>
          </a:p>
        </p:txBody>
      </p:sp>
      <p:pic>
        <p:nvPicPr>
          <p:cNvPr id="5" name="Picture 4"/>
          <p:cNvPicPr>
            <a:picLocks noChangeAspect="1"/>
          </p:cNvPicPr>
          <p:nvPr/>
        </p:nvPicPr>
        <p:blipFill>
          <a:blip r:embed="rId2"/>
          <a:stretch>
            <a:fillRect/>
          </a:stretch>
        </p:blipFill>
        <p:spPr>
          <a:xfrm>
            <a:off x="2795246" y="254422"/>
            <a:ext cx="6812546" cy="7304452"/>
          </a:xfrm>
          <a:prstGeom prst="rect">
            <a:avLst/>
          </a:prstGeom>
        </p:spPr>
      </p:pic>
    </p:spTree>
    <p:extLst>
      <p:ext uri="{BB962C8B-B14F-4D97-AF65-F5344CB8AC3E}">
        <p14:creationId xmlns:p14="http://schemas.microsoft.com/office/powerpoint/2010/main" val="1493965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623" y="160403"/>
            <a:ext cx="8675370" cy="704785"/>
          </a:xfrm>
        </p:spPr>
        <p:txBody>
          <a:bodyPr>
            <a:normAutofit/>
          </a:bodyPr>
          <a:lstStyle/>
          <a:p>
            <a:r>
              <a:rPr lang="en-US" sz="3960" dirty="0"/>
              <a:t>Decomposed RFP Example</a:t>
            </a:r>
          </a:p>
        </p:txBody>
      </p:sp>
      <p:sp>
        <p:nvSpPr>
          <p:cNvPr id="4" name="Slide Number Placeholder 3"/>
          <p:cNvSpPr>
            <a:spLocks noGrp="1"/>
          </p:cNvSpPr>
          <p:nvPr>
            <p:ph type="sldNum" sz="quarter" idx="12"/>
          </p:nvPr>
        </p:nvSpPr>
        <p:spPr/>
        <p:txBody>
          <a:bodyPr/>
          <a:lstStyle/>
          <a:p>
            <a:fld id="{BC8FB650-4324-4877-BB95-5089C932EEA7}" type="slidenum">
              <a:rPr lang="en-US" smtClean="0"/>
              <a:t>54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181518791"/>
              </p:ext>
            </p:extLst>
          </p:nvPr>
        </p:nvGraphicFramePr>
        <p:xfrm>
          <a:off x="793623" y="865187"/>
          <a:ext cx="9075192" cy="6651636"/>
        </p:xfrm>
        <a:graphic>
          <a:graphicData uri="http://schemas.openxmlformats.org/drawingml/2006/table">
            <a:tbl>
              <a:tblPr/>
              <a:tblGrid>
                <a:gridCol w="4069342">
                  <a:extLst>
                    <a:ext uri="{9D8B030D-6E8A-4147-A177-3AD203B41FA5}">
                      <a16:colId xmlns:a16="http://schemas.microsoft.com/office/drawing/2014/main" val="22232209"/>
                    </a:ext>
                  </a:extLst>
                </a:gridCol>
                <a:gridCol w="2151736">
                  <a:extLst>
                    <a:ext uri="{9D8B030D-6E8A-4147-A177-3AD203B41FA5}">
                      <a16:colId xmlns:a16="http://schemas.microsoft.com/office/drawing/2014/main" val="343062543"/>
                    </a:ext>
                  </a:extLst>
                </a:gridCol>
                <a:gridCol w="2854114">
                  <a:extLst>
                    <a:ext uri="{9D8B030D-6E8A-4147-A177-3AD203B41FA5}">
                      <a16:colId xmlns:a16="http://schemas.microsoft.com/office/drawing/2014/main" val="2080237219"/>
                    </a:ext>
                  </a:extLst>
                </a:gridCol>
              </a:tblGrid>
              <a:tr h="172262">
                <a:tc gridSpan="2">
                  <a:txBody>
                    <a:bodyPr/>
                    <a:lstStyle/>
                    <a:p>
                      <a:pPr algn="l" fontAlgn="b"/>
                      <a:r>
                        <a:rPr lang="en-US" sz="1100" b="1" i="0" u="none" strike="noStrike">
                          <a:solidFill>
                            <a:srgbClr val="000000"/>
                          </a:solidFill>
                          <a:effectLst/>
                          <a:latin typeface="Calibri" panose="020F0502020204030204" pitchFamily="34" charset="0"/>
                        </a:rPr>
                        <a:t>Requirements</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1100" b="1" i="0" u="none" strike="noStrike">
                          <a:solidFill>
                            <a:srgbClr val="000000"/>
                          </a:solidFill>
                          <a:effectLst/>
                          <a:latin typeface="Calibri" panose="020F0502020204030204" pitchFamily="34" charset="0"/>
                        </a:rPr>
                        <a:t>How will this requirement be met?</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0703471"/>
                  </a:ext>
                </a:extLst>
              </a:tr>
              <a:tr h="608126">
                <a:tc gridSpan="2">
                  <a:txBody>
                    <a:bodyPr/>
                    <a:lstStyle/>
                    <a:p>
                      <a:pPr algn="l" fontAlgn="ctr"/>
                      <a:r>
                        <a:rPr lang="en-US" sz="1000" b="0" i="0" u="none" strike="noStrike">
                          <a:solidFill>
                            <a:srgbClr val="000000"/>
                          </a:solidFill>
                          <a:effectLst/>
                          <a:latin typeface="Times New Roman" panose="02020603050405020304" pitchFamily="18" charset="0"/>
                        </a:rPr>
                        <a:t>GENERAL - The FEWS focus for this year "...advance a new understanding of the role of the chemistry of nitrogen, phosphorous, and water in the nexus of food, energy and water systems, "INFEWS: N/P/H2O." The goals of this new focus are: "the production and use of fertilizers for food production" "detection, seperation, and reclamation/recycling of nitrogen- and phosphorus-containing species in and from complex aqueous enivornments"</a:t>
                      </a:r>
                    </a:p>
                  </a:txBody>
                  <a:tcPr marL="41598"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3366635"/>
                  </a:ext>
                </a:extLst>
              </a:tr>
              <a:tr h="306374">
                <a:tc>
                  <a:txBody>
                    <a:bodyPr/>
                    <a:lstStyle/>
                    <a:p>
                      <a:pPr algn="l" fontAlgn="ctr"/>
                      <a:r>
                        <a:rPr lang="en-US" sz="1000" b="0" i="0" u="none" strike="noStrike">
                          <a:solidFill>
                            <a:srgbClr val="000000"/>
                          </a:solidFill>
                          <a:effectLst/>
                          <a:latin typeface="Times New Roman" panose="02020603050405020304" pitchFamily="18" charset="0"/>
                        </a:rPr>
                        <a:t>More specifically, in FY 2017, the topics of interest in INFEWS: N/P/H2O include innovative, fundamental research to: </a:t>
                      </a:r>
                    </a:p>
                  </a:txBody>
                  <a:tcPr marL="41598"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 </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8274130"/>
                  </a:ext>
                </a:extLst>
              </a:tr>
              <a:tr h="306374">
                <a:tc>
                  <a:txBody>
                    <a:bodyPr/>
                    <a:lstStyle/>
                    <a:p>
                      <a:pPr algn="l" fontAlgn="ctr"/>
                      <a:r>
                        <a:rPr lang="en-US" sz="1000" b="0" i="0" u="none" strike="noStrike">
                          <a:solidFill>
                            <a:srgbClr val="000000"/>
                          </a:solidFill>
                          <a:effectLst/>
                          <a:latin typeface="Times New Roman" panose="02020603050405020304" pitchFamily="18" charset="0"/>
                        </a:rPr>
                        <a:t>(1) advance catalytic methods for the reduction of dinitrogen to ammonia that permit reductions in the energy requirements for fertilizer production; </a:t>
                      </a:r>
                    </a:p>
                  </a:txBody>
                  <a:tcPr marL="83195"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What are the catalytic methods you will use</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4605995"/>
                  </a:ext>
                </a:extLst>
              </a:tr>
              <a:tr h="608126">
                <a:tc>
                  <a:txBody>
                    <a:bodyPr/>
                    <a:lstStyle/>
                    <a:p>
                      <a:pPr algn="l" fontAlgn="ctr"/>
                      <a:r>
                        <a:rPr lang="en-US" sz="1000" b="0" i="0" u="none" strike="noStrike">
                          <a:solidFill>
                            <a:srgbClr val="000000"/>
                          </a:solidFill>
                          <a:effectLst/>
                          <a:latin typeface="Times New Roman" panose="02020603050405020304" pitchFamily="18" charset="0"/>
                        </a:rPr>
                        <a:t>(2) develop new sensing modalities that will lead to field-deployable, inexpensive, and environmentally and energetically sustainable sensors for real-time monitoring of nitrogen- or phosphorus-containing species as they move, via agricultural run-off, to other water systems; and </a:t>
                      </a:r>
                    </a:p>
                  </a:txBody>
                  <a:tcPr marL="83195"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What are the new sensing modalities you will develop</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5813396"/>
                  </a:ext>
                </a:extLst>
              </a:tr>
              <a:tr h="759002">
                <a:tc>
                  <a:txBody>
                    <a:bodyPr/>
                    <a:lstStyle/>
                    <a:p>
                      <a:pPr algn="l" fontAlgn="ctr"/>
                      <a:r>
                        <a:rPr lang="en-US" sz="1000" b="0" i="0" u="none" strike="noStrike">
                          <a:solidFill>
                            <a:srgbClr val="000000"/>
                          </a:solidFill>
                          <a:effectLst/>
                          <a:latin typeface="Times New Roman" panose="02020603050405020304" pitchFamily="18" charset="0"/>
                        </a:rPr>
                        <a:t>(3) develop methods for the selective and efficient detection, sequestration/separation, and recycling of nitrogen and phosphorous species from water (For proposals submitted to CHE, proposals should focus on gaining an understanding of the supramolecular recognition and binding of environmentally-relevant nitrogen- and phosphoruscontaining species.); and </a:t>
                      </a:r>
                    </a:p>
                  </a:txBody>
                  <a:tcPr marL="83195"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What methods for N and P detection, sequestartion/separation and recycling will you develop </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8475509"/>
                  </a:ext>
                </a:extLst>
              </a:tr>
              <a:tr h="457250">
                <a:tc>
                  <a:txBody>
                    <a:bodyPr/>
                    <a:lstStyle/>
                    <a:p>
                      <a:pPr algn="l" fontAlgn="ctr"/>
                      <a:r>
                        <a:rPr lang="en-US" sz="1000" b="0" i="0" u="none" strike="noStrike">
                          <a:solidFill>
                            <a:srgbClr val="000000"/>
                          </a:solidFill>
                          <a:effectLst/>
                          <a:latin typeface="Times New Roman" panose="02020603050405020304" pitchFamily="18" charset="0"/>
                        </a:rPr>
                        <a:t>(4) develop new materials to optimize the availability of N and control the utilization of P while managing effluents within the context of sustainable energy and preservation of our natural resources</a:t>
                      </a:r>
                    </a:p>
                  </a:txBody>
                  <a:tcPr marL="83195"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What  new materials to optimize the availability of N and control the utilization of P will you develop</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2124940"/>
                  </a:ext>
                </a:extLst>
              </a:tr>
              <a:tr h="457250">
                <a:tc>
                  <a:txBody>
                    <a:bodyPr/>
                    <a:lstStyle/>
                    <a:p>
                      <a:pPr algn="l" fontAlgn="ctr"/>
                      <a:r>
                        <a:rPr lang="en-US" sz="1000" b="0" i="0" u="none" strike="noStrike">
                          <a:solidFill>
                            <a:srgbClr val="000000"/>
                          </a:solidFill>
                          <a:effectLst/>
                          <a:latin typeface="Times New Roman" panose="02020603050405020304" pitchFamily="18" charset="0"/>
                        </a:rPr>
                        <a:t>"There is a  critical need for research that enables new means of adapting to future challenges" (when it comes to stresses on the food, energy, and water systems)</a:t>
                      </a:r>
                    </a:p>
                  </a:txBody>
                  <a:tcPr marL="41598"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How will your research enable new means of adapting to future challenges</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421874"/>
                  </a:ext>
                </a:extLst>
              </a:tr>
              <a:tr h="306374">
                <a:tc>
                  <a:txBody>
                    <a:bodyPr/>
                    <a:lstStyle/>
                    <a:p>
                      <a:pPr algn="l" fontAlgn="ctr"/>
                      <a:r>
                        <a:rPr lang="en-US" sz="1000" b="0" i="0" u="none" strike="noStrike">
                          <a:solidFill>
                            <a:srgbClr val="000000"/>
                          </a:solidFill>
                          <a:effectLst/>
                          <a:latin typeface="Times New Roman" panose="02020603050405020304" pitchFamily="18" charset="0"/>
                        </a:rPr>
                        <a:t>"The FEW (food, energy, water) systems must be defined broadly, incorporating" </a:t>
                      </a:r>
                    </a:p>
                  </a:txBody>
                  <a:tcPr marL="41598"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 </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9685052"/>
                  </a:ext>
                </a:extLst>
              </a:tr>
              <a:tr h="155498">
                <a:tc>
                  <a:txBody>
                    <a:bodyPr/>
                    <a:lstStyle/>
                    <a:p>
                      <a:pPr algn="l" fontAlgn="ctr"/>
                      <a:r>
                        <a:rPr lang="en-US" sz="1000" b="0" i="0" u="none" strike="noStrike">
                          <a:solidFill>
                            <a:srgbClr val="000000"/>
                          </a:solidFill>
                          <a:effectLst/>
                          <a:latin typeface="Times New Roman" panose="02020603050405020304" pitchFamily="18" charset="0"/>
                        </a:rPr>
                        <a:t>"physical processes"</a:t>
                      </a:r>
                    </a:p>
                  </a:txBody>
                  <a:tcPr marL="83195"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6">
                  <a:txBody>
                    <a:bodyPr/>
                    <a:lstStyle/>
                    <a:p>
                      <a:pPr algn="l" fontAlgn="t"/>
                      <a:r>
                        <a:rPr lang="en-US" sz="1000" b="0" i="0" u="none" strike="noStrike">
                          <a:solidFill>
                            <a:srgbClr val="000000"/>
                          </a:solidFill>
                          <a:effectLst/>
                          <a:latin typeface="Calibri" panose="020F0502020204030204" pitchFamily="34" charset="0"/>
                        </a:rPr>
                        <a:t>How will your research address the synergy of these components within the context of sustainability and how will it create new knowledge and technologies to address scarcity and variability</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914085"/>
                  </a:ext>
                </a:extLst>
              </a:tr>
              <a:tr h="155498">
                <a:tc>
                  <a:txBody>
                    <a:bodyPr/>
                    <a:lstStyle/>
                    <a:p>
                      <a:pPr algn="l" fontAlgn="ctr"/>
                      <a:r>
                        <a:rPr lang="en-US" sz="1000" b="0" i="0" u="none" strike="noStrike">
                          <a:solidFill>
                            <a:srgbClr val="000000"/>
                          </a:solidFill>
                          <a:effectLst/>
                          <a:latin typeface="Times New Roman" panose="02020603050405020304" pitchFamily="18" charset="0"/>
                        </a:rPr>
                        <a:t>"biological processes"</a:t>
                      </a:r>
                    </a:p>
                  </a:txBody>
                  <a:tcPr marL="83195"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3100434"/>
                  </a:ext>
                </a:extLst>
              </a:tr>
              <a:tr h="155498">
                <a:tc>
                  <a:txBody>
                    <a:bodyPr/>
                    <a:lstStyle/>
                    <a:p>
                      <a:pPr algn="l" fontAlgn="ctr"/>
                      <a:r>
                        <a:rPr lang="en-US" sz="1000" b="0" i="0" u="none" strike="noStrike">
                          <a:solidFill>
                            <a:srgbClr val="000000"/>
                          </a:solidFill>
                          <a:effectLst/>
                          <a:latin typeface="Times New Roman" panose="02020603050405020304" pitchFamily="18" charset="0"/>
                        </a:rPr>
                        <a:t>"natural processes"</a:t>
                      </a:r>
                    </a:p>
                  </a:txBody>
                  <a:tcPr marL="83195"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14175"/>
                  </a:ext>
                </a:extLst>
              </a:tr>
              <a:tr h="155498">
                <a:tc>
                  <a:txBody>
                    <a:bodyPr/>
                    <a:lstStyle/>
                    <a:p>
                      <a:pPr algn="l" fontAlgn="ctr"/>
                      <a:r>
                        <a:rPr lang="en-US" sz="1000" b="0" i="0" u="none" strike="noStrike">
                          <a:solidFill>
                            <a:srgbClr val="000000"/>
                          </a:solidFill>
                          <a:effectLst/>
                          <a:latin typeface="Times New Roman" panose="02020603050405020304" pitchFamily="18" charset="0"/>
                        </a:rPr>
                        <a:t>"social/behavioral processes"</a:t>
                      </a:r>
                    </a:p>
                  </a:txBody>
                  <a:tcPr marL="83195"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4431928"/>
                  </a:ext>
                </a:extLst>
              </a:tr>
              <a:tr h="155498">
                <a:tc>
                  <a:txBody>
                    <a:bodyPr/>
                    <a:lstStyle/>
                    <a:p>
                      <a:pPr algn="l" fontAlgn="ctr"/>
                      <a:r>
                        <a:rPr lang="en-US" sz="1000" b="0" i="0" u="none" strike="noStrike">
                          <a:solidFill>
                            <a:srgbClr val="000000"/>
                          </a:solidFill>
                          <a:effectLst/>
                          <a:latin typeface="Times New Roman" panose="02020603050405020304" pitchFamily="18" charset="0"/>
                        </a:rPr>
                        <a:t>"and cyber elements"</a:t>
                      </a:r>
                    </a:p>
                  </a:txBody>
                  <a:tcPr marL="83195"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69157"/>
                  </a:ext>
                </a:extLst>
              </a:tr>
              <a:tr h="608126">
                <a:tc>
                  <a:txBody>
                    <a:bodyPr/>
                    <a:lstStyle/>
                    <a:p>
                      <a:pPr algn="l" fontAlgn="ctr"/>
                      <a:r>
                        <a:rPr lang="en-US" sz="1000" b="0" i="0" u="none" strike="noStrike">
                          <a:solidFill>
                            <a:srgbClr val="000000"/>
                          </a:solidFill>
                          <a:effectLst/>
                          <a:latin typeface="Times New Roman" panose="02020603050405020304" pitchFamily="18" charset="0"/>
                        </a:rPr>
                        <a:t>"It is the synergy among these components, in the context of sustainability, that will open innovative science and engineering pathways to produce new knowledge and novel technologies to solve the challenges of scarcity and variability"</a:t>
                      </a:r>
                    </a:p>
                  </a:txBody>
                  <a:tcPr marL="41598"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9926975"/>
                  </a:ext>
                </a:extLst>
              </a:tr>
              <a:tr h="306374">
                <a:tc>
                  <a:txBody>
                    <a:bodyPr/>
                    <a:lstStyle/>
                    <a:p>
                      <a:pPr algn="l" fontAlgn="ctr"/>
                      <a:r>
                        <a:rPr lang="en-US" sz="1000" b="0" i="0" u="none" strike="noStrike">
                          <a:solidFill>
                            <a:srgbClr val="000000"/>
                          </a:solidFill>
                          <a:effectLst/>
                          <a:latin typeface="Times New Roman" panose="02020603050405020304" pitchFamily="18" charset="0"/>
                        </a:rPr>
                        <a:t>Predicted water shortages "necessitate scientific and technological innovations that will address global problems that center on fresh water"</a:t>
                      </a:r>
                    </a:p>
                  </a:txBody>
                  <a:tcPr marL="41598"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Will your research address global problems centering on fresh water?</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6803460"/>
                  </a:ext>
                </a:extLst>
              </a:tr>
              <a:tr h="608126">
                <a:tc>
                  <a:txBody>
                    <a:bodyPr/>
                    <a:lstStyle/>
                    <a:p>
                      <a:pPr algn="l" fontAlgn="ctr"/>
                      <a:r>
                        <a:rPr lang="en-US" sz="1000" b="0" i="0" u="none" strike="noStrike">
                          <a:solidFill>
                            <a:srgbClr val="000000"/>
                          </a:solidFill>
                          <a:effectLst/>
                          <a:latin typeface="Times New Roman" panose="02020603050405020304" pitchFamily="18" charset="0"/>
                        </a:rPr>
                        <a:t>“The most competitive proposals will address how the project conceptually advances innovations at the nexus of the food, energy, and water systems and sustainability of the proposed solution, i.e., the monetary and energetic costs for translation and scale-up.”</a:t>
                      </a:r>
                    </a:p>
                  </a:txBody>
                  <a:tcPr marL="41598"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Will your project sustainability advance FEWS …  what are the monetary and energy costs for translation and scale-up</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7579778"/>
                  </a:ext>
                </a:extLst>
              </a:tr>
              <a:tr h="306374">
                <a:tc>
                  <a:txBody>
                    <a:bodyPr/>
                    <a:lstStyle/>
                    <a:p>
                      <a:pPr algn="l" fontAlgn="ctr"/>
                      <a:r>
                        <a:rPr lang="en-US" sz="1000" b="0" i="0" u="none" strike="noStrike">
                          <a:solidFill>
                            <a:srgbClr val="000000"/>
                          </a:solidFill>
                          <a:effectLst/>
                          <a:latin typeface="Times New Roman" panose="02020603050405020304" pitchFamily="18" charset="0"/>
                        </a:rPr>
                        <a:t> Since these are global issues, “proposals including international collaboration are encouraged when those efforts enhance the merit of the proposed work.”​</a:t>
                      </a:r>
                    </a:p>
                  </a:txBody>
                  <a:tcPr marL="41598" marR="4622" marT="46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00" b="0" i="0" u="none" strike="noStrike">
                          <a:solidFill>
                            <a:srgbClr val="000000"/>
                          </a:solidFill>
                          <a:effectLst/>
                          <a:latin typeface="Calibri" panose="020F0502020204030204" pitchFamily="34" charset="0"/>
                        </a:rPr>
                        <a:t>What international collaborations will be part of the project</a:t>
                      </a:r>
                    </a:p>
                  </a:txBody>
                  <a:tcPr marL="4622" marR="4622" marT="462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4622" marR="4622" marT="46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8522191"/>
                  </a:ext>
                </a:extLst>
              </a:tr>
            </a:tbl>
          </a:graphicData>
        </a:graphic>
      </p:graphicFrame>
    </p:spTree>
    <p:extLst>
      <p:ext uri="{BB962C8B-B14F-4D97-AF65-F5344CB8AC3E}">
        <p14:creationId xmlns:p14="http://schemas.microsoft.com/office/powerpoint/2010/main" val="28139788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858579" y="3043162"/>
            <a:ext cx="7843463" cy="117075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400" dirty="0"/>
              <a:t>Writing A Persuasive Needs Statement</a:t>
            </a:r>
          </a:p>
        </p:txBody>
      </p:sp>
      <p:sp>
        <p:nvSpPr>
          <p:cNvPr id="4" name="Slide Number Placeholder 3"/>
          <p:cNvSpPr>
            <a:spLocks noGrp="1"/>
          </p:cNvSpPr>
          <p:nvPr>
            <p:ph type="sldNum" sz="quarter" idx="12"/>
          </p:nvPr>
        </p:nvSpPr>
        <p:spPr/>
        <p:txBody>
          <a:bodyPr/>
          <a:lstStyle/>
          <a:p>
            <a:fld id="{BC8FB650-4324-4877-BB95-5089C932EEA7}" type="slidenum">
              <a:rPr lang="en-US" smtClean="0"/>
              <a:t>55</a:t>
            </a:fld>
            <a:endParaRPr lang="en-US"/>
          </a:p>
        </p:txBody>
      </p:sp>
    </p:spTree>
    <p:extLst>
      <p:ext uri="{BB962C8B-B14F-4D97-AF65-F5344CB8AC3E}">
        <p14:creationId xmlns:p14="http://schemas.microsoft.com/office/powerpoint/2010/main" val="9740312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Screen Shot 2015-12-08 at 10.37.33 AM.png"/>
          <p:cNvPicPr>
            <a:picLocks noChangeAspect="1"/>
          </p:cNvPicPr>
          <p:nvPr/>
        </p:nvPicPr>
        <p:blipFill rotWithShape="1">
          <a:blip r:embed="rId2" cstate="print">
            <a:extLst>
              <a:ext uri="{28A0092B-C50C-407E-A947-70E740481C1C}">
                <a14:useLocalDpi xmlns:a14="http://schemas.microsoft.com/office/drawing/2010/main" val="0"/>
              </a:ext>
            </a:extLst>
          </a:blip>
          <a:srcRect l="14794" t="34891" r="16876" b="15041"/>
          <a:stretch/>
        </p:blipFill>
        <p:spPr>
          <a:xfrm>
            <a:off x="977188" y="2065629"/>
            <a:ext cx="7905904" cy="4958792"/>
          </a:xfrm>
          <a:prstGeom prst="rect">
            <a:avLst/>
          </a:prstGeom>
        </p:spPr>
      </p:pic>
      <p:sp>
        <p:nvSpPr>
          <p:cNvPr id="4" name="Title 1"/>
          <p:cNvSpPr>
            <a:spLocks noGrp="1"/>
          </p:cNvSpPr>
          <p:nvPr>
            <p:ph type="title"/>
          </p:nvPr>
        </p:nvSpPr>
        <p:spPr>
          <a:xfrm>
            <a:off x="803626" y="234305"/>
            <a:ext cx="8675370" cy="1458119"/>
          </a:xfrm>
        </p:spPr>
        <p:txBody>
          <a:bodyPr>
            <a:normAutofit/>
          </a:bodyPr>
          <a:lstStyle/>
          <a:p>
            <a:r>
              <a:rPr lang="en-US" sz="4400" dirty="0"/>
              <a:t>Academic vs Grant Proposal Writing</a:t>
            </a:r>
          </a:p>
        </p:txBody>
      </p:sp>
      <p:sp>
        <p:nvSpPr>
          <p:cNvPr id="3" name="Slide Number Placeholder 2"/>
          <p:cNvSpPr>
            <a:spLocks noGrp="1"/>
          </p:cNvSpPr>
          <p:nvPr>
            <p:ph type="sldNum" sz="quarter" idx="12"/>
          </p:nvPr>
        </p:nvSpPr>
        <p:spPr/>
        <p:txBody>
          <a:bodyPr/>
          <a:lstStyle/>
          <a:p>
            <a:fld id="{BC8FB650-4324-4877-BB95-5089C932EEA7}" type="slidenum">
              <a:rPr lang="en-US" smtClean="0"/>
              <a:t>56</a:t>
            </a:fld>
            <a:endParaRPr lang="en-US"/>
          </a:p>
        </p:txBody>
      </p:sp>
    </p:spTree>
    <p:extLst>
      <p:ext uri="{BB962C8B-B14F-4D97-AF65-F5344CB8AC3E}">
        <p14:creationId xmlns:p14="http://schemas.microsoft.com/office/powerpoint/2010/main" val="22205328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01205" y="438457"/>
            <a:ext cx="9050256" cy="548483"/>
          </a:xfrm>
          <a:prstGeom prst="rect">
            <a:avLst/>
          </a:prstGeom>
        </p:spPr>
        <p:txBody>
          <a:bodyPr vert="horz" wrap="square" lIns="0" tIns="0" rIns="0" bIns="0" rtlCol="0">
            <a:spAutoFit/>
          </a:bodyPr>
          <a:lstStyle/>
          <a:p>
            <a:pPr marL="13970" marR="5588">
              <a:lnSpc>
                <a:spcPct val="90000"/>
              </a:lnSpc>
            </a:pPr>
            <a:r>
              <a:rPr sz="3960" dirty="0">
                <a:latin typeface="+mj-lt"/>
                <a:cs typeface="Verdana"/>
              </a:rPr>
              <a:t>T</a:t>
            </a:r>
            <a:r>
              <a:rPr sz="3960" spc="-17" dirty="0">
                <a:latin typeface="+mj-lt"/>
                <a:cs typeface="Verdana"/>
              </a:rPr>
              <a:t>he</a:t>
            </a:r>
            <a:r>
              <a:rPr sz="3960" spc="-6" dirty="0">
                <a:latin typeface="+mj-lt"/>
                <a:cs typeface="Verdana"/>
              </a:rPr>
              <a:t> </a:t>
            </a:r>
            <a:r>
              <a:rPr sz="3960" spc="-28" dirty="0">
                <a:latin typeface="+mj-lt"/>
                <a:cs typeface="Verdana"/>
              </a:rPr>
              <a:t>B</a:t>
            </a:r>
            <a:r>
              <a:rPr sz="3960" spc="-17" dirty="0">
                <a:latin typeface="+mj-lt"/>
                <a:cs typeface="Verdana"/>
              </a:rPr>
              <a:t>ase</a:t>
            </a:r>
            <a:r>
              <a:rPr sz="3960" dirty="0">
                <a:latin typeface="+mj-lt"/>
                <a:cs typeface="Verdana"/>
              </a:rPr>
              <a:t>li</a:t>
            </a:r>
            <a:r>
              <a:rPr sz="3960" spc="-17" dirty="0">
                <a:latin typeface="+mj-lt"/>
                <a:cs typeface="Verdana"/>
              </a:rPr>
              <a:t>ne</a:t>
            </a:r>
            <a:r>
              <a:rPr sz="3960" spc="-6" dirty="0">
                <a:latin typeface="+mj-lt"/>
                <a:cs typeface="Verdana"/>
              </a:rPr>
              <a:t> </a:t>
            </a:r>
            <a:r>
              <a:rPr sz="3960" spc="-17" dirty="0">
                <a:latin typeface="+mj-lt"/>
                <a:cs typeface="Verdana"/>
              </a:rPr>
              <a:t>Lo</a:t>
            </a:r>
            <a:r>
              <a:rPr sz="3960" spc="-6" dirty="0">
                <a:latin typeface="+mj-lt"/>
                <a:cs typeface="Verdana"/>
              </a:rPr>
              <a:t>g</a:t>
            </a:r>
            <a:r>
              <a:rPr sz="3960" dirty="0">
                <a:latin typeface="+mj-lt"/>
                <a:cs typeface="Verdana"/>
              </a:rPr>
              <a:t>ic</a:t>
            </a:r>
            <a:endParaRPr sz="3960" strike="sngStrike" baseline="50000" dirty="0">
              <a:latin typeface="+mj-lt"/>
              <a:cs typeface="Verdana"/>
            </a:endParaRPr>
          </a:p>
        </p:txBody>
      </p:sp>
      <p:sp>
        <p:nvSpPr>
          <p:cNvPr id="3" name="object 3"/>
          <p:cNvSpPr/>
          <p:nvPr/>
        </p:nvSpPr>
        <p:spPr>
          <a:xfrm>
            <a:off x="6256241" y="4111467"/>
            <a:ext cx="0" cy="556705"/>
          </a:xfrm>
          <a:custGeom>
            <a:avLst/>
            <a:gdLst/>
            <a:ahLst/>
            <a:cxnLst/>
            <a:rect l="l" t="t" r="r" b="b"/>
            <a:pathLst>
              <a:path h="506095">
                <a:moveTo>
                  <a:pt x="0" y="0"/>
                </a:moveTo>
                <a:lnTo>
                  <a:pt x="0" y="505904"/>
                </a:lnTo>
              </a:path>
            </a:pathLst>
          </a:custGeom>
          <a:ln w="3175">
            <a:solidFill>
              <a:srgbClr val="CD8500"/>
            </a:solidFill>
          </a:ln>
        </p:spPr>
        <p:txBody>
          <a:bodyPr wrap="square" lIns="0" tIns="0" rIns="0" bIns="0" rtlCol="0"/>
          <a:lstStyle/>
          <a:p>
            <a:endParaRPr sz="2207"/>
          </a:p>
        </p:txBody>
      </p:sp>
      <p:sp>
        <p:nvSpPr>
          <p:cNvPr id="4" name="object 4"/>
          <p:cNvSpPr/>
          <p:nvPr/>
        </p:nvSpPr>
        <p:spPr>
          <a:xfrm>
            <a:off x="6172770" y="4639812"/>
            <a:ext cx="168339" cy="169037"/>
          </a:xfrm>
          <a:custGeom>
            <a:avLst/>
            <a:gdLst/>
            <a:ahLst/>
            <a:cxnLst/>
            <a:rect l="l" t="t" r="r" b="b"/>
            <a:pathLst>
              <a:path w="153035" h="153670">
                <a:moveTo>
                  <a:pt x="152908" y="0"/>
                </a:moveTo>
                <a:lnTo>
                  <a:pt x="0" y="382"/>
                </a:lnTo>
                <a:lnTo>
                  <a:pt x="76837" y="153098"/>
                </a:lnTo>
                <a:lnTo>
                  <a:pt x="152908" y="0"/>
                </a:lnTo>
                <a:close/>
              </a:path>
            </a:pathLst>
          </a:custGeom>
          <a:solidFill>
            <a:srgbClr val="CD8500"/>
          </a:solidFill>
        </p:spPr>
        <p:txBody>
          <a:bodyPr wrap="square" lIns="0" tIns="0" rIns="0" bIns="0" rtlCol="0"/>
          <a:lstStyle/>
          <a:p>
            <a:endParaRPr sz="2207"/>
          </a:p>
        </p:txBody>
      </p:sp>
      <p:sp>
        <p:nvSpPr>
          <p:cNvPr id="5" name="object 5"/>
          <p:cNvSpPr txBox="1"/>
          <p:nvPr/>
        </p:nvSpPr>
        <p:spPr>
          <a:xfrm>
            <a:off x="5684521" y="4914412"/>
            <a:ext cx="1188847" cy="1038746"/>
          </a:xfrm>
          <a:prstGeom prst="rect">
            <a:avLst/>
          </a:prstGeom>
        </p:spPr>
        <p:txBody>
          <a:bodyPr vert="horz" wrap="square" lIns="0" tIns="0" rIns="0" bIns="0" rtlCol="0">
            <a:spAutoFit/>
          </a:bodyPr>
          <a:lstStyle/>
          <a:p>
            <a:pPr marL="5588" algn="ctr">
              <a:lnSpc>
                <a:spcPts val="5764"/>
              </a:lnSpc>
            </a:pPr>
            <a:r>
              <a:rPr sz="4840" b="1" spc="-38" dirty="0">
                <a:solidFill>
                  <a:srgbClr val="00669C"/>
                </a:solidFill>
                <a:latin typeface="Verdana"/>
                <a:cs typeface="Verdana"/>
              </a:rPr>
              <a:t>B</a:t>
            </a:r>
            <a:endParaRPr sz="4840">
              <a:latin typeface="Verdana"/>
              <a:cs typeface="Verdana"/>
            </a:endParaRPr>
          </a:p>
          <a:p>
            <a:pPr algn="ctr">
              <a:lnSpc>
                <a:spcPts val="2332"/>
              </a:lnSpc>
            </a:pPr>
            <a:r>
              <a:rPr sz="1980" b="1" dirty="0">
                <a:solidFill>
                  <a:srgbClr val="9A1A0F"/>
                </a:solidFill>
                <a:latin typeface="Verdana"/>
                <a:cs typeface="Verdana"/>
              </a:rPr>
              <a:t>Ben</a:t>
            </a:r>
            <a:r>
              <a:rPr sz="1980" b="1" spc="-6" dirty="0">
                <a:solidFill>
                  <a:srgbClr val="9A1A0F"/>
                </a:solidFill>
                <a:latin typeface="Verdana"/>
                <a:cs typeface="Verdana"/>
              </a:rPr>
              <a:t>e</a:t>
            </a:r>
            <a:r>
              <a:rPr sz="1980" b="1" dirty="0">
                <a:solidFill>
                  <a:srgbClr val="9A1A0F"/>
                </a:solidFill>
                <a:latin typeface="Verdana"/>
                <a:cs typeface="Verdana"/>
              </a:rPr>
              <a:t>f</a:t>
            </a:r>
            <a:r>
              <a:rPr sz="1980" b="1" spc="-17" dirty="0">
                <a:solidFill>
                  <a:srgbClr val="9A1A0F"/>
                </a:solidFill>
                <a:latin typeface="Verdana"/>
                <a:cs typeface="Verdana"/>
              </a:rPr>
              <a:t>its</a:t>
            </a:r>
            <a:endParaRPr sz="1980">
              <a:latin typeface="Verdana"/>
              <a:cs typeface="Verdana"/>
            </a:endParaRPr>
          </a:p>
        </p:txBody>
      </p:sp>
      <p:sp>
        <p:nvSpPr>
          <p:cNvPr id="6" name="object 6"/>
          <p:cNvSpPr txBox="1"/>
          <p:nvPr/>
        </p:nvSpPr>
        <p:spPr>
          <a:xfrm>
            <a:off x="3533140" y="2742192"/>
            <a:ext cx="1306894" cy="621580"/>
          </a:xfrm>
          <a:prstGeom prst="rect">
            <a:avLst/>
          </a:prstGeom>
        </p:spPr>
        <p:txBody>
          <a:bodyPr vert="horz" wrap="square" lIns="0" tIns="0" rIns="0" bIns="0" rtlCol="0">
            <a:spAutoFit/>
          </a:bodyPr>
          <a:lstStyle/>
          <a:p>
            <a:pPr marL="13970" marR="5588" indent="97790">
              <a:lnSpc>
                <a:spcPct val="101899"/>
              </a:lnSpc>
            </a:pPr>
            <a:r>
              <a:rPr sz="1980" b="1" dirty="0">
                <a:solidFill>
                  <a:srgbClr val="9A1A0F"/>
                </a:solidFill>
                <a:latin typeface="Verdana"/>
                <a:cs typeface="Verdana"/>
              </a:rPr>
              <a:t>Curren</a:t>
            </a:r>
            <a:r>
              <a:rPr sz="1980" b="1" spc="-11" dirty="0">
                <a:solidFill>
                  <a:srgbClr val="9A1A0F"/>
                </a:solidFill>
                <a:latin typeface="Verdana"/>
                <a:cs typeface="Verdana"/>
              </a:rPr>
              <a:t>t Situation</a:t>
            </a:r>
            <a:endParaRPr sz="1980" dirty="0">
              <a:latin typeface="Verdana"/>
              <a:cs typeface="Verdana"/>
            </a:endParaRPr>
          </a:p>
        </p:txBody>
      </p:sp>
      <p:sp>
        <p:nvSpPr>
          <p:cNvPr id="7" name="object 7"/>
          <p:cNvSpPr txBox="1"/>
          <p:nvPr/>
        </p:nvSpPr>
        <p:spPr>
          <a:xfrm>
            <a:off x="3784600" y="3391684"/>
            <a:ext cx="756476" cy="744819"/>
          </a:xfrm>
          <a:prstGeom prst="rect">
            <a:avLst/>
          </a:prstGeom>
        </p:spPr>
        <p:txBody>
          <a:bodyPr vert="horz" wrap="square" lIns="0" tIns="0" rIns="0" bIns="0" rtlCol="0">
            <a:spAutoFit/>
          </a:bodyPr>
          <a:lstStyle/>
          <a:p>
            <a:pPr marL="13970"/>
            <a:r>
              <a:rPr sz="4840" b="1" dirty="0">
                <a:solidFill>
                  <a:srgbClr val="00669C"/>
                </a:solidFill>
                <a:latin typeface="Verdana"/>
                <a:cs typeface="Verdana"/>
              </a:rPr>
              <a:t>S</a:t>
            </a:r>
            <a:r>
              <a:rPr sz="4785" b="1" spc="33" baseline="-13409" dirty="0">
                <a:solidFill>
                  <a:srgbClr val="00669C"/>
                </a:solidFill>
                <a:latin typeface="Verdana"/>
                <a:cs typeface="Verdana"/>
              </a:rPr>
              <a:t>1</a:t>
            </a:r>
            <a:endParaRPr sz="4785" baseline="-13409">
              <a:latin typeface="Verdana"/>
              <a:cs typeface="Verdana"/>
            </a:endParaRPr>
          </a:p>
        </p:txBody>
      </p:sp>
      <p:sp>
        <p:nvSpPr>
          <p:cNvPr id="8" name="object 8"/>
          <p:cNvSpPr txBox="1"/>
          <p:nvPr/>
        </p:nvSpPr>
        <p:spPr>
          <a:xfrm>
            <a:off x="5726431" y="2742191"/>
            <a:ext cx="1107123" cy="1326902"/>
          </a:xfrm>
          <a:prstGeom prst="rect">
            <a:avLst/>
          </a:prstGeom>
        </p:spPr>
        <p:txBody>
          <a:bodyPr vert="horz" wrap="square" lIns="0" tIns="0" rIns="0" bIns="0" rtlCol="0">
            <a:spAutoFit/>
          </a:bodyPr>
          <a:lstStyle/>
          <a:p>
            <a:pPr marL="13970" marR="5588" algn="ctr">
              <a:lnSpc>
                <a:spcPct val="101899"/>
              </a:lnSpc>
            </a:pPr>
            <a:r>
              <a:rPr sz="1980" b="1" spc="-6" dirty="0">
                <a:solidFill>
                  <a:srgbClr val="9A1A0F"/>
                </a:solidFill>
                <a:latin typeface="Verdana"/>
                <a:cs typeface="Verdana"/>
              </a:rPr>
              <a:t>Desired </a:t>
            </a:r>
            <a:r>
              <a:rPr sz="1980" b="1" dirty="0">
                <a:solidFill>
                  <a:srgbClr val="9A1A0F"/>
                </a:solidFill>
                <a:latin typeface="Verdana"/>
                <a:cs typeface="Verdana"/>
              </a:rPr>
              <a:t>Result</a:t>
            </a:r>
            <a:endParaRPr sz="1980">
              <a:latin typeface="Verdana"/>
              <a:cs typeface="Verdana"/>
            </a:endParaRPr>
          </a:p>
          <a:p>
            <a:pPr marR="6287" algn="ctr">
              <a:lnSpc>
                <a:spcPts val="5522"/>
              </a:lnSpc>
            </a:pPr>
            <a:r>
              <a:rPr sz="4840" b="1" dirty="0">
                <a:solidFill>
                  <a:srgbClr val="00669C"/>
                </a:solidFill>
                <a:latin typeface="Verdana"/>
                <a:cs typeface="Verdana"/>
              </a:rPr>
              <a:t>S</a:t>
            </a:r>
            <a:r>
              <a:rPr sz="4785" b="1" spc="33" baseline="-13409" dirty="0">
                <a:solidFill>
                  <a:srgbClr val="00669C"/>
                </a:solidFill>
                <a:latin typeface="Verdana"/>
                <a:cs typeface="Verdana"/>
              </a:rPr>
              <a:t>2</a:t>
            </a:r>
            <a:endParaRPr sz="4785" baseline="-13409">
              <a:latin typeface="Verdana"/>
              <a:cs typeface="Verdana"/>
            </a:endParaRPr>
          </a:p>
        </p:txBody>
      </p:sp>
      <p:sp>
        <p:nvSpPr>
          <p:cNvPr id="9" name="object 9"/>
          <p:cNvSpPr/>
          <p:nvPr/>
        </p:nvSpPr>
        <p:spPr>
          <a:xfrm>
            <a:off x="4640264" y="3749000"/>
            <a:ext cx="891985" cy="0"/>
          </a:xfrm>
          <a:custGeom>
            <a:avLst/>
            <a:gdLst/>
            <a:ahLst/>
            <a:cxnLst/>
            <a:rect l="l" t="t" r="r" b="b"/>
            <a:pathLst>
              <a:path w="810895">
                <a:moveTo>
                  <a:pt x="0" y="0"/>
                </a:moveTo>
                <a:lnTo>
                  <a:pt x="810704" y="0"/>
                </a:lnTo>
              </a:path>
            </a:pathLst>
          </a:custGeom>
          <a:ln w="3175">
            <a:solidFill>
              <a:srgbClr val="CD8500"/>
            </a:solidFill>
          </a:ln>
        </p:spPr>
        <p:txBody>
          <a:bodyPr wrap="square" lIns="0" tIns="0" rIns="0" bIns="0" rtlCol="0"/>
          <a:lstStyle/>
          <a:p>
            <a:endParaRPr sz="2207"/>
          </a:p>
        </p:txBody>
      </p:sp>
      <p:sp>
        <p:nvSpPr>
          <p:cNvPr id="10" name="object 10"/>
          <p:cNvSpPr/>
          <p:nvPr/>
        </p:nvSpPr>
        <p:spPr>
          <a:xfrm>
            <a:off x="5503955" y="3665608"/>
            <a:ext cx="168339" cy="168339"/>
          </a:xfrm>
          <a:custGeom>
            <a:avLst/>
            <a:gdLst/>
            <a:ahLst/>
            <a:cxnLst/>
            <a:rect l="l" t="t" r="r" b="b"/>
            <a:pathLst>
              <a:path w="153035" h="153035">
                <a:moveTo>
                  <a:pt x="259" y="0"/>
                </a:moveTo>
                <a:lnTo>
                  <a:pt x="0" y="152907"/>
                </a:lnTo>
                <a:lnTo>
                  <a:pt x="153037" y="76713"/>
                </a:lnTo>
                <a:lnTo>
                  <a:pt x="259" y="0"/>
                </a:lnTo>
                <a:close/>
              </a:path>
            </a:pathLst>
          </a:custGeom>
          <a:solidFill>
            <a:srgbClr val="CD8500"/>
          </a:solidFill>
        </p:spPr>
        <p:txBody>
          <a:bodyPr wrap="square" lIns="0" tIns="0" rIns="0" bIns="0" rtlCol="0"/>
          <a:lstStyle/>
          <a:p>
            <a:endParaRPr sz="2207"/>
          </a:p>
        </p:txBody>
      </p:sp>
      <p:sp>
        <p:nvSpPr>
          <p:cNvPr id="11" name="object 11"/>
          <p:cNvSpPr/>
          <p:nvPr/>
        </p:nvSpPr>
        <p:spPr>
          <a:xfrm>
            <a:off x="1104570" y="1814117"/>
            <a:ext cx="2561672" cy="4262705"/>
          </a:xfrm>
          <a:prstGeom prst="rect">
            <a:avLst/>
          </a:prstGeom>
          <a:blipFill>
            <a:blip r:embed="rId3" cstate="print"/>
            <a:stretch>
              <a:fillRect/>
            </a:stretch>
          </a:blipFill>
        </p:spPr>
        <p:txBody>
          <a:bodyPr wrap="square" lIns="0" tIns="0" rIns="0" bIns="0" rtlCol="0"/>
          <a:lstStyle/>
          <a:p>
            <a:endParaRPr sz="2207"/>
          </a:p>
        </p:txBody>
      </p:sp>
      <p:sp>
        <p:nvSpPr>
          <p:cNvPr id="12" name="object 12"/>
          <p:cNvSpPr/>
          <p:nvPr/>
        </p:nvSpPr>
        <p:spPr>
          <a:xfrm>
            <a:off x="1191985" y="1901532"/>
            <a:ext cx="2268728" cy="3969574"/>
          </a:xfrm>
          <a:custGeom>
            <a:avLst/>
            <a:gdLst/>
            <a:ahLst/>
            <a:cxnLst/>
            <a:rect l="l" t="t" r="r" b="b"/>
            <a:pathLst>
              <a:path w="2062480" h="3608704">
                <a:moveTo>
                  <a:pt x="0" y="0"/>
                </a:moveTo>
                <a:lnTo>
                  <a:pt x="2062095" y="0"/>
                </a:lnTo>
                <a:lnTo>
                  <a:pt x="2062095" y="3608486"/>
                </a:lnTo>
                <a:lnTo>
                  <a:pt x="0" y="3608486"/>
                </a:lnTo>
                <a:lnTo>
                  <a:pt x="0" y="0"/>
                </a:lnTo>
                <a:close/>
              </a:path>
            </a:pathLst>
          </a:custGeom>
          <a:solidFill>
            <a:srgbClr val="FFFFFF"/>
          </a:solidFill>
        </p:spPr>
        <p:txBody>
          <a:bodyPr wrap="square" lIns="0" tIns="0" rIns="0" bIns="0" rtlCol="0"/>
          <a:lstStyle/>
          <a:p>
            <a:endParaRPr sz="2207"/>
          </a:p>
        </p:txBody>
      </p:sp>
      <p:sp>
        <p:nvSpPr>
          <p:cNvPr id="13" name="object 13"/>
          <p:cNvSpPr txBox="1"/>
          <p:nvPr/>
        </p:nvSpPr>
        <p:spPr>
          <a:xfrm>
            <a:off x="1191985" y="1901532"/>
            <a:ext cx="2268728" cy="3231654"/>
          </a:xfrm>
          <a:prstGeom prst="rect">
            <a:avLst/>
          </a:prstGeom>
          <a:solidFill>
            <a:srgbClr val="FFFFFF"/>
          </a:solidFill>
          <a:ln w="12700">
            <a:solidFill>
              <a:srgbClr val="9A1A0F"/>
            </a:solidFill>
          </a:ln>
        </p:spPr>
        <p:txBody>
          <a:bodyPr vert="horz" wrap="square" lIns="0" tIns="0" rIns="0" bIns="0" rtlCol="0">
            <a:spAutoFit/>
          </a:bodyPr>
          <a:lstStyle/>
          <a:p>
            <a:pPr marL="112459" marR="113856">
              <a:lnSpc>
                <a:spcPts val="2090"/>
              </a:lnSpc>
            </a:pPr>
            <a:r>
              <a:rPr sz="1760" spc="-11" dirty="0">
                <a:solidFill>
                  <a:srgbClr val="151515"/>
                </a:solidFill>
                <a:latin typeface="Verdana"/>
                <a:cs typeface="Verdana"/>
              </a:rPr>
              <a:t>Because</a:t>
            </a:r>
            <a:r>
              <a:rPr sz="1760" spc="-6" dirty="0">
                <a:solidFill>
                  <a:srgbClr val="151515"/>
                </a:solidFill>
                <a:latin typeface="Verdana"/>
                <a:cs typeface="Verdana"/>
              </a:rPr>
              <a:t> </a:t>
            </a:r>
            <a:r>
              <a:rPr sz="1760" spc="-11" dirty="0">
                <a:solidFill>
                  <a:srgbClr val="151515"/>
                </a:solidFill>
                <a:latin typeface="Verdana"/>
                <a:cs typeface="Verdana"/>
              </a:rPr>
              <a:t>of</a:t>
            </a:r>
            <a:r>
              <a:rPr sz="1760" spc="-6" dirty="0">
                <a:solidFill>
                  <a:srgbClr val="151515"/>
                </a:solidFill>
                <a:latin typeface="Verdana"/>
                <a:cs typeface="Verdana"/>
              </a:rPr>
              <a:t> </a:t>
            </a:r>
            <a:r>
              <a:rPr sz="1760" spc="-11" dirty="0">
                <a:solidFill>
                  <a:srgbClr val="151515"/>
                </a:solidFill>
                <a:latin typeface="Verdana"/>
                <a:cs typeface="Verdana"/>
              </a:rPr>
              <a:t>the</a:t>
            </a:r>
            <a:r>
              <a:rPr sz="1760" spc="-17" dirty="0">
                <a:solidFill>
                  <a:srgbClr val="151515"/>
                </a:solidFill>
                <a:latin typeface="Verdana"/>
                <a:cs typeface="Verdana"/>
              </a:rPr>
              <a:t> m</a:t>
            </a:r>
            <a:r>
              <a:rPr sz="1760" dirty="0">
                <a:solidFill>
                  <a:srgbClr val="151515"/>
                </a:solidFill>
                <a:latin typeface="Verdana"/>
                <a:cs typeface="Verdana"/>
              </a:rPr>
              <a:t>is</a:t>
            </a:r>
            <a:r>
              <a:rPr sz="1760" spc="-22" dirty="0">
                <a:solidFill>
                  <a:srgbClr val="151515"/>
                </a:solidFill>
                <a:latin typeface="Verdana"/>
                <a:cs typeface="Verdana"/>
              </a:rPr>
              <a:t>-</a:t>
            </a:r>
            <a:r>
              <a:rPr sz="1760" spc="-11" dirty="0">
                <a:solidFill>
                  <a:srgbClr val="151515"/>
                </a:solidFill>
                <a:latin typeface="Verdana"/>
                <a:cs typeface="Verdana"/>
              </a:rPr>
              <a:t>a</a:t>
            </a:r>
            <a:r>
              <a:rPr sz="1760" dirty="0">
                <a:solidFill>
                  <a:srgbClr val="151515"/>
                </a:solidFill>
                <a:latin typeface="Verdana"/>
                <a:cs typeface="Verdana"/>
              </a:rPr>
              <a:t>li</a:t>
            </a:r>
            <a:r>
              <a:rPr sz="1760" spc="-17" dirty="0">
                <a:solidFill>
                  <a:srgbClr val="151515"/>
                </a:solidFill>
                <a:latin typeface="Verdana"/>
                <a:cs typeface="Verdana"/>
              </a:rPr>
              <a:t>gnmen</a:t>
            </a:r>
            <a:r>
              <a:rPr sz="1760" dirty="0">
                <a:solidFill>
                  <a:srgbClr val="151515"/>
                </a:solidFill>
                <a:latin typeface="Verdana"/>
                <a:cs typeface="Verdana"/>
              </a:rPr>
              <a:t>t </a:t>
            </a:r>
            <a:r>
              <a:rPr sz="1760" spc="-11" dirty="0">
                <a:solidFill>
                  <a:srgbClr val="151515"/>
                </a:solidFill>
                <a:latin typeface="Verdana"/>
                <a:cs typeface="Verdana"/>
              </a:rPr>
              <a:t>be</a:t>
            </a:r>
            <a:r>
              <a:rPr sz="1760" dirty="0">
                <a:solidFill>
                  <a:srgbClr val="151515"/>
                </a:solidFill>
                <a:latin typeface="Verdana"/>
                <a:cs typeface="Verdana"/>
              </a:rPr>
              <a:t>tw</a:t>
            </a:r>
            <a:r>
              <a:rPr sz="1760" spc="-11" dirty="0">
                <a:solidFill>
                  <a:srgbClr val="151515"/>
                </a:solidFill>
                <a:latin typeface="Verdana"/>
                <a:cs typeface="Verdana"/>
              </a:rPr>
              <a:t>een</a:t>
            </a:r>
            <a:r>
              <a:rPr sz="1760" spc="-6" dirty="0">
                <a:solidFill>
                  <a:srgbClr val="151515"/>
                </a:solidFill>
                <a:latin typeface="Verdana"/>
                <a:cs typeface="Verdana"/>
              </a:rPr>
              <a:t> </a:t>
            </a:r>
            <a:r>
              <a:rPr sz="1760" dirty="0">
                <a:solidFill>
                  <a:srgbClr val="151515"/>
                </a:solidFill>
                <a:latin typeface="Verdana"/>
                <a:cs typeface="Verdana"/>
              </a:rPr>
              <a:t>(</a:t>
            </a:r>
            <a:r>
              <a:rPr sz="1760" spc="-11" dirty="0">
                <a:solidFill>
                  <a:srgbClr val="151515"/>
                </a:solidFill>
                <a:latin typeface="Verdana"/>
                <a:cs typeface="Verdana"/>
              </a:rPr>
              <a:t>a</a:t>
            </a:r>
            <a:r>
              <a:rPr sz="1760" dirty="0">
                <a:solidFill>
                  <a:srgbClr val="151515"/>
                </a:solidFill>
                <a:latin typeface="Verdana"/>
                <a:cs typeface="Verdana"/>
              </a:rPr>
              <a:t>)</a:t>
            </a:r>
            <a:r>
              <a:rPr sz="1760" spc="-6" dirty="0">
                <a:solidFill>
                  <a:srgbClr val="151515"/>
                </a:solidFill>
                <a:latin typeface="Verdana"/>
                <a:cs typeface="Verdana"/>
              </a:rPr>
              <a:t> </a:t>
            </a:r>
            <a:r>
              <a:rPr sz="1760" spc="-11" dirty="0">
                <a:solidFill>
                  <a:srgbClr val="151515"/>
                </a:solidFill>
                <a:latin typeface="Verdana"/>
                <a:cs typeface="Verdana"/>
              </a:rPr>
              <a:t>the co</a:t>
            </a:r>
            <a:r>
              <a:rPr sz="1760" dirty="0">
                <a:solidFill>
                  <a:srgbClr val="151515"/>
                </a:solidFill>
                <a:latin typeface="Verdana"/>
                <a:cs typeface="Verdana"/>
              </a:rPr>
              <a:t>ll</a:t>
            </a:r>
            <a:r>
              <a:rPr sz="1760" spc="-11" dirty="0">
                <a:solidFill>
                  <a:srgbClr val="151515"/>
                </a:solidFill>
                <a:latin typeface="Verdana"/>
                <a:cs typeface="Verdana"/>
              </a:rPr>
              <a:t>ege</a:t>
            </a:r>
            <a:r>
              <a:rPr sz="1760" spc="-66" dirty="0">
                <a:solidFill>
                  <a:srgbClr val="151515"/>
                </a:solidFill>
                <a:latin typeface="Verdana"/>
                <a:cs typeface="Verdana"/>
              </a:rPr>
              <a:t>’</a:t>
            </a:r>
            <a:r>
              <a:rPr sz="1760" spc="-11" dirty="0">
                <a:solidFill>
                  <a:srgbClr val="151515"/>
                </a:solidFill>
                <a:latin typeface="Verdana"/>
                <a:cs typeface="Verdana"/>
              </a:rPr>
              <a:t>s ope</a:t>
            </a:r>
            <a:r>
              <a:rPr sz="1760" spc="-44" dirty="0">
                <a:solidFill>
                  <a:srgbClr val="151515"/>
                </a:solidFill>
                <a:latin typeface="Verdana"/>
                <a:cs typeface="Verdana"/>
              </a:rPr>
              <a:t>r</a:t>
            </a:r>
            <a:r>
              <a:rPr sz="1760" spc="-11" dirty="0">
                <a:solidFill>
                  <a:srgbClr val="151515"/>
                </a:solidFill>
                <a:latin typeface="Verdana"/>
                <a:cs typeface="Verdana"/>
              </a:rPr>
              <a:t>a</a:t>
            </a:r>
            <a:r>
              <a:rPr sz="1760" dirty="0">
                <a:solidFill>
                  <a:srgbClr val="151515"/>
                </a:solidFill>
                <a:latin typeface="Verdana"/>
                <a:cs typeface="Verdana"/>
              </a:rPr>
              <a:t>ti</a:t>
            </a:r>
            <a:r>
              <a:rPr sz="1760" spc="-17" dirty="0">
                <a:solidFill>
                  <a:srgbClr val="151515"/>
                </a:solidFill>
                <a:latin typeface="Verdana"/>
                <a:cs typeface="Verdana"/>
              </a:rPr>
              <a:t>n</a:t>
            </a:r>
            <a:r>
              <a:rPr sz="1760" dirty="0">
                <a:solidFill>
                  <a:srgbClr val="151515"/>
                </a:solidFill>
                <a:latin typeface="Verdana"/>
                <a:cs typeface="Verdana"/>
              </a:rPr>
              <a:t>g</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 </a:t>
            </a:r>
            <a:r>
              <a:rPr sz="1760" spc="-11" dirty="0">
                <a:solidFill>
                  <a:srgbClr val="151515"/>
                </a:solidFill>
                <a:latin typeface="Verdana"/>
                <a:cs typeface="Verdana"/>
              </a:rPr>
              <a:t>de</a:t>
            </a:r>
            <a:r>
              <a:rPr sz="1760" dirty="0">
                <a:solidFill>
                  <a:srgbClr val="151515"/>
                </a:solidFill>
                <a:latin typeface="Verdana"/>
                <a:cs typeface="Verdana"/>
              </a:rPr>
              <a:t>li</a:t>
            </a:r>
            <a:r>
              <a:rPr sz="1760" spc="-28" dirty="0">
                <a:solidFill>
                  <a:srgbClr val="151515"/>
                </a:solidFill>
                <a:latin typeface="Verdana"/>
                <a:cs typeface="Verdana"/>
              </a:rPr>
              <a:t>v</a:t>
            </a:r>
            <a:r>
              <a:rPr sz="1760" spc="-11" dirty="0">
                <a:solidFill>
                  <a:srgbClr val="151515"/>
                </a:solidFill>
                <a:latin typeface="Verdana"/>
                <a:cs typeface="Verdana"/>
              </a:rPr>
              <a:t>ery</a:t>
            </a:r>
            <a:r>
              <a:rPr sz="1760" spc="-6" dirty="0">
                <a:solidFill>
                  <a:srgbClr val="151515"/>
                </a:solidFill>
                <a:latin typeface="Verdana"/>
                <a:cs typeface="Verdana"/>
              </a:rPr>
              <a:t> </a:t>
            </a:r>
            <a:r>
              <a:rPr sz="1760" spc="-11" dirty="0">
                <a:solidFill>
                  <a:srgbClr val="151515"/>
                </a:solidFill>
                <a:latin typeface="Verdana"/>
                <a:cs typeface="Verdana"/>
              </a:rPr>
              <a:t>systems an</a:t>
            </a:r>
            <a:r>
              <a:rPr sz="1760" dirty="0">
                <a:solidFill>
                  <a:srgbClr val="151515"/>
                </a:solidFill>
                <a:latin typeface="Verdana"/>
                <a:cs typeface="Verdana"/>
              </a:rPr>
              <a:t>d</a:t>
            </a:r>
            <a:r>
              <a:rPr sz="1760" spc="-6" dirty="0">
                <a:solidFill>
                  <a:srgbClr val="151515"/>
                </a:solidFill>
                <a:latin typeface="Verdana"/>
                <a:cs typeface="Verdana"/>
              </a:rPr>
              <a:t> </a:t>
            </a:r>
            <a:r>
              <a:rPr sz="1760" dirty="0">
                <a:solidFill>
                  <a:srgbClr val="151515"/>
                </a:solidFill>
                <a:latin typeface="Verdana"/>
                <a:cs typeface="Verdana"/>
              </a:rPr>
              <a:t>(b)</a:t>
            </a:r>
            <a:r>
              <a:rPr sz="1760" spc="-6" dirty="0">
                <a:solidFill>
                  <a:srgbClr val="151515"/>
                </a:solidFill>
                <a:latin typeface="Verdana"/>
                <a:cs typeface="Verdana"/>
              </a:rPr>
              <a:t> </a:t>
            </a:r>
            <a:r>
              <a:rPr sz="1760" spc="-11" dirty="0">
                <a:solidFill>
                  <a:srgbClr val="151515"/>
                </a:solidFill>
                <a:latin typeface="Verdana"/>
                <a:cs typeface="Verdana"/>
              </a:rPr>
              <a:t>the</a:t>
            </a:r>
            <a:r>
              <a:rPr sz="1760" spc="-6" dirty="0">
                <a:solidFill>
                  <a:srgbClr val="151515"/>
                </a:solidFill>
                <a:latin typeface="Verdana"/>
                <a:cs typeface="Verdana"/>
              </a:rPr>
              <a:t> </a:t>
            </a:r>
            <a:r>
              <a:rPr sz="1760" spc="-11" dirty="0">
                <a:solidFill>
                  <a:srgbClr val="151515"/>
                </a:solidFill>
                <a:latin typeface="Verdana"/>
                <a:cs typeface="Verdana"/>
              </a:rPr>
              <a:t>nee</a:t>
            </a:r>
            <a:r>
              <a:rPr sz="1760" spc="-6" dirty="0">
                <a:solidFill>
                  <a:srgbClr val="151515"/>
                </a:solidFill>
                <a:latin typeface="Verdana"/>
                <a:cs typeface="Verdana"/>
              </a:rPr>
              <a:t>ds </a:t>
            </a:r>
            <a:r>
              <a:rPr sz="1760" spc="-11" dirty="0">
                <a:solidFill>
                  <a:srgbClr val="151515"/>
                </a:solidFill>
                <a:latin typeface="Verdana"/>
                <a:cs typeface="Verdana"/>
              </a:rPr>
              <a:t>of</a:t>
            </a:r>
            <a:r>
              <a:rPr sz="1760" spc="-6" dirty="0">
                <a:solidFill>
                  <a:srgbClr val="151515"/>
                </a:solidFill>
                <a:latin typeface="Verdana"/>
                <a:cs typeface="Verdana"/>
              </a:rPr>
              <a:t> </a:t>
            </a:r>
            <a:r>
              <a:rPr sz="1760" spc="-11" dirty="0">
                <a:solidFill>
                  <a:srgbClr val="151515"/>
                </a:solidFill>
                <a:latin typeface="Verdana"/>
                <a:cs typeface="Verdana"/>
              </a:rPr>
              <a:t>the</a:t>
            </a:r>
            <a:r>
              <a:rPr sz="1760" spc="-6" dirty="0">
                <a:solidFill>
                  <a:srgbClr val="151515"/>
                </a:solidFill>
                <a:latin typeface="Verdana"/>
                <a:cs typeface="Verdana"/>
              </a:rPr>
              <a:t> </a:t>
            </a:r>
            <a:r>
              <a:rPr sz="1760" spc="-11" dirty="0">
                <a:solidFill>
                  <a:srgbClr val="151515"/>
                </a:solidFill>
                <a:latin typeface="Verdana"/>
                <a:cs typeface="Verdana"/>
              </a:rPr>
              <a:t>co</a:t>
            </a:r>
            <a:r>
              <a:rPr sz="1760" dirty="0">
                <a:solidFill>
                  <a:srgbClr val="151515"/>
                </a:solidFill>
                <a:latin typeface="Verdana"/>
                <a:cs typeface="Verdana"/>
              </a:rPr>
              <a:t>ll</a:t>
            </a:r>
            <a:r>
              <a:rPr sz="1760" spc="-11" dirty="0">
                <a:solidFill>
                  <a:srgbClr val="151515"/>
                </a:solidFill>
                <a:latin typeface="Verdana"/>
                <a:cs typeface="Verdana"/>
              </a:rPr>
              <a:t>ege</a:t>
            </a:r>
            <a:r>
              <a:rPr sz="1760" spc="-66" dirty="0">
                <a:solidFill>
                  <a:srgbClr val="151515"/>
                </a:solidFill>
                <a:latin typeface="Verdana"/>
                <a:cs typeface="Verdana"/>
              </a:rPr>
              <a:t>’</a:t>
            </a:r>
            <a:r>
              <a:rPr sz="1760" spc="-11" dirty="0">
                <a:solidFill>
                  <a:srgbClr val="151515"/>
                </a:solidFill>
                <a:latin typeface="Verdana"/>
                <a:cs typeface="Verdana"/>
              </a:rPr>
              <a:t>s studen</a:t>
            </a:r>
            <a:r>
              <a:rPr sz="1760" spc="-6" dirty="0">
                <a:solidFill>
                  <a:srgbClr val="151515"/>
                </a:solidFill>
                <a:latin typeface="Verdana"/>
                <a:cs typeface="Verdana"/>
              </a:rPr>
              <a:t>t</a:t>
            </a:r>
            <a:r>
              <a:rPr sz="1760" dirty="0">
                <a:solidFill>
                  <a:srgbClr val="151515"/>
                </a:solidFill>
                <a:latin typeface="Verdana"/>
                <a:cs typeface="Verdana"/>
              </a:rPr>
              <a:t>s</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 </a:t>
            </a:r>
            <a:r>
              <a:rPr sz="1760" spc="-17" dirty="0">
                <a:solidFill>
                  <a:srgbClr val="151515"/>
                </a:solidFill>
                <a:latin typeface="Verdana"/>
                <a:cs typeface="Verdana"/>
              </a:rPr>
              <a:t>em</a:t>
            </a:r>
            <a:r>
              <a:rPr sz="1760" dirty="0">
                <a:solidFill>
                  <a:srgbClr val="151515"/>
                </a:solidFill>
                <a:latin typeface="Verdana"/>
                <a:cs typeface="Verdana"/>
              </a:rPr>
              <a:t>pl</a:t>
            </a:r>
            <a:r>
              <a:rPr sz="1760" spc="-28" dirty="0">
                <a:solidFill>
                  <a:srgbClr val="151515"/>
                </a:solidFill>
                <a:latin typeface="Verdana"/>
                <a:cs typeface="Verdana"/>
              </a:rPr>
              <a:t>oy</a:t>
            </a:r>
            <a:r>
              <a:rPr sz="1760" spc="-11" dirty="0">
                <a:solidFill>
                  <a:srgbClr val="151515"/>
                </a:solidFill>
                <a:latin typeface="Verdana"/>
                <a:cs typeface="Verdana"/>
              </a:rPr>
              <a:t>ers</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 </a:t>
            </a:r>
            <a:r>
              <a:rPr sz="1760" spc="-17" dirty="0">
                <a:solidFill>
                  <a:srgbClr val="151515"/>
                </a:solidFill>
                <a:latin typeface="Verdana"/>
                <a:cs typeface="Verdana"/>
              </a:rPr>
              <a:t>commun</a:t>
            </a:r>
            <a:r>
              <a:rPr sz="1760" dirty="0">
                <a:solidFill>
                  <a:srgbClr val="151515"/>
                </a:solidFill>
                <a:latin typeface="Verdana"/>
                <a:cs typeface="Verdana"/>
              </a:rPr>
              <a:t>i</a:t>
            </a:r>
            <a:r>
              <a:rPr sz="1760" spc="-11" dirty="0">
                <a:solidFill>
                  <a:srgbClr val="151515"/>
                </a:solidFill>
                <a:latin typeface="Verdana"/>
                <a:cs typeface="Verdana"/>
              </a:rPr>
              <a:t>ty</a:t>
            </a:r>
            <a:r>
              <a:rPr sz="1760" spc="-6" dirty="0">
                <a:solidFill>
                  <a:srgbClr val="151515"/>
                </a:solidFill>
                <a:latin typeface="Verdana"/>
                <a:cs typeface="Verdana"/>
              </a:rPr>
              <a:t> </a:t>
            </a:r>
            <a:r>
              <a:rPr sz="1760" dirty="0">
                <a:solidFill>
                  <a:srgbClr val="151515"/>
                </a:solidFill>
                <a:latin typeface="Verdana"/>
                <a:cs typeface="Verdana"/>
              </a:rPr>
              <a:t>it </a:t>
            </a:r>
            <a:r>
              <a:rPr sz="1760" spc="-11" dirty="0">
                <a:solidFill>
                  <a:srgbClr val="151515"/>
                </a:solidFill>
                <a:latin typeface="Verdana"/>
                <a:cs typeface="Verdana"/>
              </a:rPr>
              <a:t>ser</a:t>
            </a:r>
            <a:r>
              <a:rPr sz="1760" spc="-28" dirty="0">
                <a:solidFill>
                  <a:srgbClr val="151515"/>
                </a:solidFill>
                <a:latin typeface="Verdana"/>
                <a:cs typeface="Verdana"/>
              </a:rPr>
              <a:t>v</a:t>
            </a:r>
            <a:r>
              <a:rPr sz="1760" spc="-11" dirty="0">
                <a:solidFill>
                  <a:srgbClr val="151515"/>
                </a:solidFill>
                <a:latin typeface="Verdana"/>
                <a:cs typeface="Verdana"/>
              </a:rPr>
              <a:t>es,</a:t>
            </a:r>
            <a:r>
              <a:rPr sz="1760" dirty="0">
                <a:solidFill>
                  <a:srgbClr val="151515"/>
                </a:solidFill>
                <a:latin typeface="Verdana"/>
                <a:cs typeface="Verdana"/>
              </a:rPr>
              <a:t>…</a:t>
            </a:r>
            <a:endParaRPr sz="1760">
              <a:latin typeface="Verdana"/>
              <a:cs typeface="Verdana"/>
            </a:endParaRPr>
          </a:p>
        </p:txBody>
      </p:sp>
      <p:sp>
        <p:nvSpPr>
          <p:cNvPr id="14" name="object 14"/>
          <p:cNvSpPr/>
          <p:nvPr/>
        </p:nvSpPr>
        <p:spPr>
          <a:xfrm>
            <a:off x="6938226" y="1743830"/>
            <a:ext cx="3048079" cy="2839509"/>
          </a:xfrm>
          <a:prstGeom prst="rect">
            <a:avLst/>
          </a:prstGeom>
          <a:blipFill>
            <a:blip r:embed="rId4" cstate="print"/>
            <a:stretch>
              <a:fillRect/>
            </a:stretch>
          </a:blipFill>
        </p:spPr>
        <p:txBody>
          <a:bodyPr wrap="square" lIns="0" tIns="0" rIns="0" bIns="0" rtlCol="0"/>
          <a:lstStyle/>
          <a:p>
            <a:endParaRPr sz="2207"/>
          </a:p>
        </p:txBody>
      </p:sp>
      <p:sp>
        <p:nvSpPr>
          <p:cNvPr id="15" name="object 15"/>
          <p:cNvSpPr/>
          <p:nvPr/>
        </p:nvSpPr>
        <p:spPr>
          <a:xfrm>
            <a:off x="7025640" y="1831246"/>
            <a:ext cx="2754884" cy="2546731"/>
          </a:xfrm>
          <a:custGeom>
            <a:avLst/>
            <a:gdLst/>
            <a:ahLst/>
            <a:cxnLst/>
            <a:rect l="l" t="t" r="r" b="b"/>
            <a:pathLst>
              <a:path w="2504440" h="2315210">
                <a:moveTo>
                  <a:pt x="0" y="0"/>
                </a:moveTo>
                <a:lnTo>
                  <a:pt x="2504281" y="0"/>
                </a:lnTo>
                <a:lnTo>
                  <a:pt x="2504281" y="2314672"/>
                </a:lnTo>
                <a:lnTo>
                  <a:pt x="0" y="2314672"/>
                </a:lnTo>
                <a:lnTo>
                  <a:pt x="0" y="0"/>
                </a:lnTo>
                <a:close/>
              </a:path>
            </a:pathLst>
          </a:custGeom>
          <a:solidFill>
            <a:srgbClr val="FFFFFF"/>
          </a:solidFill>
        </p:spPr>
        <p:txBody>
          <a:bodyPr wrap="square" lIns="0" tIns="0" rIns="0" bIns="0" rtlCol="0"/>
          <a:lstStyle/>
          <a:p>
            <a:endParaRPr sz="2207"/>
          </a:p>
        </p:txBody>
      </p:sp>
      <p:sp>
        <p:nvSpPr>
          <p:cNvPr id="16" name="object 16"/>
          <p:cNvSpPr txBox="1"/>
          <p:nvPr/>
        </p:nvSpPr>
        <p:spPr>
          <a:xfrm>
            <a:off x="7025640" y="1831245"/>
            <a:ext cx="2754884" cy="2423740"/>
          </a:xfrm>
          <a:prstGeom prst="rect">
            <a:avLst/>
          </a:prstGeom>
          <a:solidFill>
            <a:srgbClr val="FFFFFF"/>
          </a:solidFill>
          <a:ln w="12700">
            <a:solidFill>
              <a:srgbClr val="9A1A0F"/>
            </a:solidFill>
          </a:ln>
        </p:spPr>
        <p:txBody>
          <a:bodyPr vert="horz" wrap="square" lIns="0" tIns="0" rIns="0" bIns="0" rtlCol="0">
            <a:spAutoFit/>
          </a:bodyPr>
          <a:lstStyle/>
          <a:p>
            <a:pPr marL="104775" marR="151575">
              <a:lnSpc>
                <a:spcPts val="2090"/>
              </a:lnSpc>
            </a:pPr>
            <a:r>
              <a:rPr sz="1760" dirty="0">
                <a:solidFill>
                  <a:srgbClr val="151515"/>
                </a:solidFill>
                <a:latin typeface="Verdana"/>
                <a:cs typeface="Verdana"/>
              </a:rPr>
              <a:t>…w</a:t>
            </a:r>
            <a:r>
              <a:rPr sz="1760" spc="-11" dirty="0">
                <a:solidFill>
                  <a:srgbClr val="151515"/>
                </a:solidFill>
                <a:latin typeface="Verdana"/>
                <a:cs typeface="Verdana"/>
              </a:rPr>
              <a:t>e</a:t>
            </a:r>
            <a:r>
              <a:rPr sz="1760" spc="-6" dirty="0">
                <a:solidFill>
                  <a:srgbClr val="151515"/>
                </a:solidFill>
                <a:latin typeface="Verdana"/>
                <a:cs typeface="Verdana"/>
              </a:rPr>
              <a:t> </a:t>
            </a:r>
            <a:r>
              <a:rPr sz="1760" dirty="0">
                <a:solidFill>
                  <a:srgbClr val="151515"/>
                </a:solidFill>
                <a:latin typeface="Verdana"/>
                <a:cs typeface="Verdana"/>
              </a:rPr>
              <a:t>will</a:t>
            </a:r>
            <a:r>
              <a:rPr sz="1760" spc="-6" dirty="0">
                <a:solidFill>
                  <a:srgbClr val="151515"/>
                </a:solidFill>
                <a:latin typeface="Verdana"/>
                <a:cs typeface="Verdana"/>
              </a:rPr>
              <a:t> </a:t>
            </a:r>
            <a:r>
              <a:rPr sz="1760" spc="-11" dirty="0">
                <a:solidFill>
                  <a:srgbClr val="151515"/>
                </a:solidFill>
                <a:latin typeface="Verdana"/>
                <a:cs typeface="Verdana"/>
              </a:rPr>
              <a:t>de</a:t>
            </a:r>
            <a:r>
              <a:rPr sz="1760" spc="-28" dirty="0">
                <a:solidFill>
                  <a:srgbClr val="151515"/>
                </a:solidFill>
                <a:latin typeface="Verdana"/>
                <a:cs typeface="Verdana"/>
              </a:rPr>
              <a:t>v</a:t>
            </a:r>
            <a:r>
              <a:rPr sz="1760" spc="-11" dirty="0">
                <a:solidFill>
                  <a:srgbClr val="151515"/>
                </a:solidFill>
                <a:latin typeface="Verdana"/>
                <a:cs typeface="Verdana"/>
              </a:rPr>
              <a:t>e</a:t>
            </a:r>
            <a:r>
              <a:rPr sz="1760" dirty="0">
                <a:solidFill>
                  <a:srgbClr val="151515"/>
                </a:solidFill>
                <a:latin typeface="Verdana"/>
                <a:cs typeface="Verdana"/>
              </a:rPr>
              <a:t>l</a:t>
            </a:r>
            <a:r>
              <a:rPr sz="1760" spc="-11" dirty="0">
                <a:solidFill>
                  <a:srgbClr val="151515"/>
                </a:solidFill>
                <a:latin typeface="Verdana"/>
                <a:cs typeface="Verdana"/>
              </a:rPr>
              <a:t>o</a:t>
            </a:r>
            <a:r>
              <a:rPr sz="1760" dirty="0">
                <a:solidFill>
                  <a:srgbClr val="151515"/>
                </a:solidFill>
                <a:latin typeface="Verdana"/>
                <a:cs typeface="Verdana"/>
              </a:rPr>
              <a:t>p</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 i</a:t>
            </a:r>
            <a:r>
              <a:rPr sz="1760" spc="-22" dirty="0">
                <a:solidFill>
                  <a:srgbClr val="151515"/>
                </a:solidFill>
                <a:latin typeface="Verdana"/>
                <a:cs typeface="Verdana"/>
              </a:rPr>
              <a:t>m</a:t>
            </a:r>
            <a:r>
              <a:rPr sz="1760" dirty="0">
                <a:solidFill>
                  <a:srgbClr val="151515"/>
                </a:solidFill>
                <a:latin typeface="Verdana"/>
                <a:cs typeface="Verdana"/>
              </a:rPr>
              <a:t>pl</a:t>
            </a:r>
            <a:r>
              <a:rPr sz="1760" spc="-17" dirty="0">
                <a:solidFill>
                  <a:srgbClr val="151515"/>
                </a:solidFill>
                <a:latin typeface="Verdana"/>
                <a:cs typeface="Verdana"/>
              </a:rPr>
              <a:t>emen</a:t>
            </a:r>
            <a:r>
              <a:rPr sz="1760" dirty="0">
                <a:solidFill>
                  <a:srgbClr val="151515"/>
                </a:solidFill>
                <a:latin typeface="Verdana"/>
                <a:cs typeface="Verdana"/>
              </a:rPr>
              <a:t>t</a:t>
            </a:r>
            <a:r>
              <a:rPr sz="1760" spc="-6" dirty="0">
                <a:solidFill>
                  <a:srgbClr val="151515"/>
                </a:solidFill>
                <a:latin typeface="Verdana"/>
                <a:cs typeface="Verdana"/>
              </a:rPr>
              <a:t> </a:t>
            </a:r>
            <a:r>
              <a:rPr sz="1760" spc="-11" dirty="0">
                <a:solidFill>
                  <a:srgbClr val="151515"/>
                </a:solidFill>
                <a:latin typeface="Verdana"/>
                <a:cs typeface="Verdana"/>
              </a:rPr>
              <a:t>a comprehen</a:t>
            </a:r>
            <a:r>
              <a:rPr sz="1760" dirty="0">
                <a:solidFill>
                  <a:srgbClr val="151515"/>
                </a:solidFill>
                <a:latin typeface="Verdana"/>
                <a:cs typeface="Verdana"/>
              </a:rPr>
              <a:t>si</a:t>
            </a:r>
            <a:r>
              <a:rPr sz="1760" spc="-28" dirty="0">
                <a:solidFill>
                  <a:srgbClr val="151515"/>
                </a:solidFill>
                <a:latin typeface="Verdana"/>
                <a:cs typeface="Verdana"/>
              </a:rPr>
              <a:t>v</a:t>
            </a:r>
            <a:r>
              <a:rPr sz="1760" spc="-11" dirty="0">
                <a:solidFill>
                  <a:srgbClr val="151515"/>
                </a:solidFill>
                <a:latin typeface="Verdana"/>
                <a:cs typeface="Verdana"/>
              </a:rPr>
              <a:t>e st</a:t>
            </a:r>
            <a:r>
              <a:rPr sz="1760" spc="-44" dirty="0">
                <a:solidFill>
                  <a:srgbClr val="151515"/>
                </a:solidFill>
                <a:latin typeface="Verdana"/>
                <a:cs typeface="Verdana"/>
              </a:rPr>
              <a:t>r</a:t>
            </a:r>
            <a:r>
              <a:rPr sz="1760" spc="-11" dirty="0">
                <a:solidFill>
                  <a:srgbClr val="151515"/>
                </a:solidFill>
                <a:latin typeface="Verdana"/>
                <a:cs typeface="Verdana"/>
              </a:rPr>
              <a:t>ategy</a:t>
            </a:r>
            <a:r>
              <a:rPr sz="1760" spc="-6" dirty="0">
                <a:solidFill>
                  <a:srgbClr val="151515"/>
                </a:solidFill>
                <a:latin typeface="Verdana"/>
                <a:cs typeface="Verdana"/>
              </a:rPr>
              <a:t> </a:t>
            </a:r>
            <a:r>
              <a:rPr sz="1760" spc="-11" dirty="0">
                <a:solidFill>
                  <a:srgbClr val="151515"/>
                </a:solidFill>
                <a:latin typeface="Verdana"/>
                <a:cs typeface="Verdana"/>
              </a:rPr>
              <a:t>for </a:t>
            </a:r>
            <a:r>
              <a:rPr sz="1760" dirty="0">
                <a:solidFill>
                  <a:srgbClr val="151515"/>
                </a:solidFill>
                <a:latin typeface="Verdana"/>
                <a:cs typeface="Verdana"/>
              </a:rPr>
              <a:t>i</a:t>
            </a:r>
            <a:r>
              <a:rPr sz="1760" spc="-11" dirty="0">
                <a:solidFill>
                  <a:srgbClr val="151515"/>
                </a:solidFill>
                <a:latin typeface="Verdana"/>
                <a:cs typeface="Verdana"/>
              </a:rPr>
              <a:t>nteg</a:t>
            </a:r>
            <a:r>
              <a:rPr sz="1760" spc="-44" dirty="0">
                <a:solidFill>
                  <a:srgbClr val="151515"/>
                </a:solidFill>
                <a:latin typeface="Verdana"/>
                <a:cs typeface="Verdana"/>
              </a:rPr>
              <a:t>r</a:t>
            </a:r>
            <a:r>
              <a:rPr sz="1760" spc="-11" dirty="0">
                <a:solidFill>
                  <a:srgbClr val="151515"/>
                </a:solidFill>
                <a:latin typeface="Verdana"/>
                <a:cs typeface="Verdana"/>
              </a:rPr>
              <a:t>a</a:t>
            </a:r>
            <a:r>
              <a:rPr sz="1760" dirty="0">
                <a:solidFill>
                  <a:srgbClr val="151515"/>
                </a:solidFill>
                <a:latin typeface="Verdana"/>
                <a:cs typeface="Verdana"/>
              </a:rPr>
              <a:t>ti</a:t>
            </a:r>
            <a:r>
              <a:rPr sz="1760" spc="-17" dirty="0">
                <a:solidFill>
                  <a:srgbClr val="151515"/>
                </a:solidFill>
                <a:latin typeface="Verdana"/>
                <a:cs typeface="Verdana"/>
              </a:rPr>
              <a:t>n</a:t>
            </a:r>
            <a:r>
              <a:rPr sz="1760" dirty="0">
                <a:solidFill>
                  <a:srgbClr val="151515"/>
                </a:solidFill>
                <a:latin typeface="Verdana"/>
                <a:cs typeface="Verdana"/>
              </a:rPr>
              <a:t>g</a:t>
            </a:r>
            <a:r>
              <a:rPr sz="1760" spc="-6" dirty="0">
                <a:solidFill>
                  <a:srgbClr val="151515"/>
                </a:solidFill>
                <a:latin typeface="Verdana"/>
                <a:cs typeface="Verdana"/>
              </a:rPr>
              <a:t> </a:t>
            </a:r>
            <a:r>
              <a:rPr sz="1760" spc="-11" dirty="0">
                <a:solidFill>
                  <a:srgbClr val="151515"/>
                </a:solidFill>
                <a:latin typeface="Verdana"/>
                <a:cs typeface="Verdana"/>
              </a:rPr>
              <a:t>curren</a:t>
            </a:r>
            <a:r>
              <a:rPr sz="1760" dirty="0">
                <a:solidFill>
                  <a:srgbClr val="151515"/>
                </a:solidFill>
                <a:latin typeface="Verdana"/>
                <a:cs typeface="Verdana"/>
              </a:rPr>
              <a:t>t i</a:t>
            </a:r>
            <a:r>
              <a:rPr sz="1760" spc="-17" dirty="0">
                <a:solidFill>
                  <a:srgbClr val="151515"/>
                </a:solidFill>
                <a:latin typeface="Verdana"/>
                <a:cs typeface="Verdana"/>
              </a:rPr>
              <a:t>n</a:t>
            </a:r>
            <a:r>
              <a:rPr sz="1760" dirty="0">
                <a:solidFill>
                  <a:srgbClr val="151515"/>
                </a:solidFill>
                <a:latin typeface="Verdana"/>
                <a:cs typeface="Verdana"/>
              </a:rPr>
              <a:t>sti</a:t>
            </a:r>
            <a:r>
              <a:rPr sz="1760" spc="-11" dirty="0">
                <a:solidFill>
                  <a:srgbClr val="151515"/>
                </a:solidFill>
                <a:latin typeface="Verdana"/>
                <a:cs typeface="Verdana"/>
              </a:rPr>
              <a:t>tu</a:t>
            </a:r>
            <a:r>
              <a:rPr sz="1760" dirty="0">
                <a:solidFill>
                  <a:srgbClr val="151515"/>
                </a:solidFill>
                <a:latin typeface="Verdana"/>
                <a:cs typeface="Verdana"/>
              </a:rPr>
              <a:t>ti</a:t>
            </a:r>
            <a:r>
              <a:rPr sz="1760" spc="-11" dirty="0">
                <a:solidFill>
                  <a:srgbClr val="151515"/>
                </a:solidFill>
                <a:latin typeface="Verdana"/>
                <a:cs typeface="Verdana"/>
              </a:rPr>
              <a:t>ona</a:t>
            </a:r>
            <a:r>
              <a:rPr sz="1760" dirty="0">
                <a:solidFill>
                  <a:srgbClr val="151515"/>
                </a:solidFill>
                <a:latin typeface="Verdana"/>
                <a:cs typeface="Verdana"/>
              </a:rPr>
              <a:t>l</a:t>
            </a:r>
            <a:r>
              <a:rPr sz="1760" spc="-6" dirty="0">
                <a:solidFill>
                  <a:srgbClr val="151515"/>
                </a:solidFill>
                <a:latin typeface="Verdana"/>
                <a:cs typeface="Verdana"/>
              </a:rPr>
              <a:t> </a:t>
            </a:r>
            <a:r>
              <a:rPr sz="1760" dirty="0">
                <a:solidFill>
                  <a:srgbClr val="151515"/>
                </a:solidFill>
                <a:latin typeface="Verdana"/>
                <a:cs typeface="Verdana"/>
              </a:rPr>
              <a:t>i</a:t>
            </a:r>
            <a:r>
              <a:rPr sz="1760" spc="-17" dirty="0">
                <a:solidFill>
                  <a:srgbClr val="151515"/>
                </a:solidFill>
                <a:latin typeface="Verdana"/>
                <a:cs typeface="Verdana"/>
              </a:rPr>
              <a:t>n</a:t>
            </a:r>
            <a:r>
              <a:rPr sz="1760" dirty="0">
                <a:solidFill>
                  <a:srgbClr val="151515"/>
                </a:solidFill>
                <a:latin typeface="Verdana"/>
                <a:cs typeface="Verdana"/>
              </a:rPr>
              <a:t>iti</a:t>
            </a:r>
            <a:r>
              <a:rPr sz="1760" spc="-11" dirty="0">
                <a:solidFill>
                  <a:srgbClr val="151515"/>
                </a:solidFill>
                <a:latin typeface="Verdana"/>
                <a:cs typeface="Verdana"/>
              </a:rPr>
              <a:t>a</a:t>
            </a:r>
            <a:r>
              <a:rPr sz="1760" dirty="0">
                <a:solidFill>
                  <a:srgbClr val="151515"/>
                </a:solidFill>
                <a:latin typeface="Verdana"/>
                <a:cs typeface="Verdana"/>
              </a:rPr>
              <a:t>ti</a:t>
            </a:r>
            <a:r>
              <a:rPr sz="1760" spc="-28" dirty="0">
                <a:solidFill>
                  <a:srgbClr val="151515"/>
                </a:solidFill>
                <a:latin typeface="Verdana"/>
                <a:cs typeface="Verdana"/>
              </a:rPr>
              <a:t>v</a:t>
            </a:r>
            <a:r>
              <a:rPr sz="1760" spc="-11" dirty="0">
                <a:solidFill>
                  <a:srgbClr val="151515"/>
                </a:solidFill>
                <a:latin typeface="Verdana"/>
                <a:cs typeface="Verdana"/>
              </a:rPr>
              <a:t>es </a:t>
            </a:r>
            <a:r>
              <a:rPr sz="1760" dirty="0">
                <a:solidFill>
                  <a:srgbClr val="151515"/>
                </a:solidFill>
                <a:latin typeface="Verdana"/>
                <a:cs typeface="Verdana"/>
              </a:rPr>
              <a:t>i</a:t>
            </a:r>
            <a:r>
              <a:rPr sz="1760" spc="-11" dirty="0">
                <a:solidFill>
                  <a:srgbClr val="151515"/>
                </a:solidFill>
                <a:latin typeface="Verdana"/>
                <a:cs typeface="Verdana"/>
              </a:rPr>
              <a:t>nto</a:t>
            </a:r>
            <a:r>
              <a:rPr sz="1760" spc="-6" dirty="0">
                <a:solidFill>
                  <a:srgbClr val="151515"/>
                </a:solidFill>
                <a:latin typeface="Verdana"/>
                <a:cs typeface="Verdana"/>
              </a:rPr>
              <a:t> </a:t>
            </a:r>
            <a:r>
              <a:rPr sz="1760" dirty="0">
                <a:solidFill>
                  <a:srgbClr val="151515"/>
                </a:solidFill>
                <a:latin typeface="Verdana"/>
                <a:cs typeface="Verdana"/>
              </a:rPr>
              <a:t>E</a:t>
            </a:r>
            <a:r>
              <a:rPr sz="1760" spc="-17" dirty="0">
                <a:solidFill>
                  <a:srgbClr val="151515"/>
                </a:solidFill>
                <a:latin typeface="Verdana"/>
                <a:cs typeface="Verdana"/>
              </a:rPr>
              <a:t>n</a:t>
            </a:r>
            <a:r>
              <a:rPr sz="1760" dirty="0">
                <a:solidFill>
                  <a:srgbClr val="151515"/>
                </a:solidFill>
                <a:latin typeface="Verdana"/>
                <a:cs typeface="Verdana"/>
              </a:rPr>
              <a:t>gi</a:t>
            </a:r>
            <a:r>
              <a:rPr sz="1760" spc="-11" dirty="0">
                <a:solidFill>
                  <a:srgbClr val="151515"/>
                </a:solidFill>
                <a:latin typeface="Verdana"/>
                <a:cs typeface="Verdana"/>
              </a:rPr>
              <a:t>neer</a:t>
            </a:r>
            <a:r>
              <a:rPr sz="1760" dirty="0">
                <a:solidFill>
                  <a:srgbClr val="151515"/>
                </a:solidFill>
                <a:latin typeface="Verdana"/>
                <a:cs typeface="Verdana"/>
              </a:rPr>
              <a:t>i</a:t>
            </a:r>
            <a:r>
              <a:rPr sz="1760" spc="-17" dirty="0">
                <a:solidFill>
                  <a:srgbClr val="151515"/>
                </a:solidFill>
                <a:latin typeface="Verdana"/>
                <a:cs typeface="Verdana"/>
              </a:rPr>
              <a:t>n</a:t>
            </a:r>
            <a:r>
              <a:rPr sz="1760" dirty="0">
                <a:solidFill>
                  <a:srgbClr val="151515"/>
                </a:solidFill>
                <a:latin typeface="Verdana"/>
                <a:cs typeface="Verdana"/>
              </a:rPr>
              <a:t>g</a:t>
            </a:r>
            <a:r>
              <a:rPr sz="1760" spc="-6" dirty="0">
                <a:solidFill>
                  <a:srgbClr val="151515"/>
                </a:solidFill>
                <a:latin typeface="Verdana"/>
                <a:cs typeface="Verdana"/>
              </a:rPr>
              <a:t> </a:t>
            </a:r>
            <a:r>
              <a:rPr sz="1760" spc="-17" dirty="0">
                <a:solidFill>
                  <a:srgbClr val="151515"/>
                </a:solidFill>
                <a:latin typeface="Verdana"/>
                <a:cs typeface="Verdana"/>
              </a:rPr>
              <a:t>&amp;</a:t>
            </a:r>
            <a:r>
              <a:rPr sz="1760" spc="-11" dirty="0">
                <a:solidFill>
                  <a:srgbClr val="151515"/>
                </a:solidFill>
                <a:latin typeface="Verdana"/>
                <a:cs typeface="Verdana"/>
              </a:rPr>
              <a:t> </a:t>
            </a:r>
            <a:r>
              <a:rPr sz="1760" spc="-193" dirty="0">
                <a:solidFill>
                  <a:srgbClr val="151515"/>
                </a:solidFill>
                <a:latin typeface="Verdana"/>
                <a:cs typeface="Verdana"/>
              </a:rPr>
              <a:t>T</a:t>
            </a:r>
            <a:r>
              <a:rPr sz="1760" spc="-11" dirty="0">
                <a:solidFill>
                  <a:srgbClr val="151515"/>
                </a:solidFill>
                <a:latin typeface="Verdana"/>
                <a:cs typeface="Verdana"/>
              </a:rPr>
              <a:t>echno</a:t>
            </a:r>
            <a:r>
              <a:rPr sz="1760" dirty="0">
                <a:solidFill>
                  <a:srgbClr val="151515"/>
                </a:solidFill>
                <a:latin typeface="Verdana"/>
                <a:cs typeface="Verdana"/>
              </a:rPr>
              <a:t>l</a:t>
            </a:r>
            <a:r>
              <a:rPr sz="1760" spc="-11" dirty="0">
                <a:solidFill>
                  <a:srgbClr val="151515"/>
                </a:solidFill>
                <a:latin typeface="Verdana"/>
                <a:cs typeface="Verdana"/>
              </a:rPr>
              <a:t>ogy</a:t>
            </a:r>
            <a:r>
              <a:rPr sz="1760" spc="-6" dirty="0">
                <a:solidFill>
                  <a:srgbClr val="151515"/>
                </a:solidFill>
                <a:latin typeface="Verdana"/>
                <a:cs typeface="Verdana"/>
              </a:rPr>
              <a:t> </a:t>
            </a:r>
            <a:r>
              <a:rPr sz="1760" spc="-17" dirty="0">
                <a:solidFill>
                  <a:srgbClr val="151515"/>
                </a:solidFill>
                <a:latin typeface="Verdana"/>
                <a:cs typeface="Verdana"/>
              </a:rPr>
              <a:t>D</a:t>
            </a:r>
            <a:r>
              <a:rPr sz="1760" dirty="0">
                <a:solidFill>
                  <a:srgbClr val="151515"/>
                </a:solidFill>
                <a:latin typeface="Verdana"/>
                <a:cs typeface="Verdana"/>
              </a:rPr>
              <a:t>i</a:t>
            </a:r>
            <a:r>
              <a:rPr sz="1760" spc="-11" dirty="0">
                <a:solidFill>
                  <a:srgbClr val="151515"/>
                </a:solidFill>
                <a:latin typeface="Verdana"/>
                <a:cs typeface="Verdana"/>
              </a:rPr>
              <a:t>v</a:t>
            </a:r>
            <a:r>
              <a:rPr sz="1760" dirty="0">
                <a:solidFill>
                  <a:srgbClr val="151515"/>
                </a:solidFill>
                <a:latin typeface="Verdana"/>
                <a:cs typeface="Verdana"/>
              </a:rPr>
              <a:t>isi</a:t>
            </a:r>
            <a:r>
              <a:rPr sz="1760" spc="-11" dirty="0">
                <a:solidFill>
                  <a:srgbClr val="151515"/>
                </a:solidFill>
                <a:latin typeface="Verdana"/>
                <a:cs typeface="Verdana"/>
              </a:rPr>
              <a:t>on</a:t>
            </a:r>
            <a:r>
              <a:rPr sz="1760" spc="-66" dirty="0">
                <a:solidFill>
                  <a:srgbClr val="151515"/>
                </a:solidFill>
                <a:latin typeface="Verdana"/>
                <a:cs typeface="Verdana"/>
              </a:rPr>
              <a:t>’</a:t>
            </a:r>
            <a:r>
              <a:rPr sz="1760" spc="-11" dirty="0">
                <a:solidFill>
                  <a:srgbClr val="151515"/>
                </a:solidFill>
                <a:latin typeface="Verdana"/>
                <a:cs typeface="Verdana"/>
              </a:rPr>
              <a:t>s educa</a:t>
            </a:r>
            <a:r>
              <a:rPr sz="1760" dirty="0">
                <a:solidFill>
                  <a:srgbClr val="151515"/>
                </a:solidFill>
                <a:latin typeface="Verdana"/>
                <a:cs typeface="Verdana"/>
              </a:rPr>
              <a:t>ti</a:t>
            </a:r>
            <a:r>
              <a:rPr sz="1760" spc="-11" dirty="0">
                <a:solidFill>
                  <a:srgbClr val="151515"/>
                </a:solidFill>
                <a:latin typeface="Verdana"/>
                <a:cs typeface="Verdana"/>
              </a:rPr>
              <a:t>ona</a:t>
            </a:r>
            <a:r>
              <a:rPr sz="1760" dirty="0">
                <a:solidFill>
                  <a:srgbClr val="151515"/>
                </a:solidFill>
                <a:latin typeface="Verdana"/>
                <a:cs typeface="Verdana"/>
              </a:rPr>
              <a:t>l</a:t>
            </a:r>
            <a:r>
              <a:rPr sz="1760" spc="-6" dirty="0">
                <a:solidFill>
                  <a:srgbClr val="151515"/>
                </a:solidFill>
                <a:latin typeface="Verdana"/>
                <a:cs typeface="Verdana"/>
              </a:rPr>
              <a:t> </a:t>
            </a:r>
            <a:r>
              <a:rPr sz="1760" spc="-11" dirty="0">
                <a:solidFill>
                  <a:srgbClr val="151515"/>
                </a:solidFill>
                <a:latin typeface="Verdana"/>
                <a:cs typeface="Verdana"/>
              </a:rPr>
              <a:t>offer</a:t>
            </a:r>
            <a:r>
              <a:rPr sz="1760" dirty="0">
                <a:solidFill>
                  <a:srgbClr val="151515"/>
                </a:solidFill>
                <a:latin typeface="Verdana"/>
                <a:cs typeface="Verdana"/>
              </a:rPr>
              <a:t>i</a:t>
            </a:r>
            <a:r>
              <a:rPr sz="1760" spc="-11" dirty="0">
                <a:solidFill>
                  <a:srgbClr val="151515"/>
                </a:solidFill>
                <a:latin typeface="Verdana"/>
                <a:cs typeface="Verdana"/>
              </a:rPr>
              <a:t>ngs.</a:t>
            </a:r>
            <a:endParaRPr sz="1760">
              <a:latin typeface="Verdana"/>
              <a:cs typeface="Verdana"/>
            </a:endParaRPr>
          </a:p>
        </p:txBody>
      </p:sp>
      <p:sp>
        <p:nvSpPr>
          <p:cNvPr id="17" name="object 17"/>
          <p:cNvSpPr/>
          <p:nvPr/>
        </p:nvSpPr>
        <p:spPr>
          <a:xfrm>
            <a:off x="6938226" y="4553165"/>
            <a:ext cx="3048079" cy="3104935"/>
          </a:xfrm>
          <a:prstGeom prst="rect">
            <a:avLst/>
          </a:prstGeom>
          <a:blipFill>
            <a:blip r:embed="rId5" cstate="print"/>
            <a:stretch>
              <a:fillRect/>
            </a:stretch>
          </a:blipFill>
        </p:spPr>
        <p:txBody>
          <a:bodyPr wrap="square" lIns="0" tIns="0" rIns="0" bIns="0" rtlCol="0"/>
          <a:lstStyle/>
          <a:p>
            <a:endParaRPr sz="2207"/>
          </a:p>
        </p:txBody>
      </p:sp>
      <p:sp>
        <p:nvSpPr>
          <p:cNvPr id="18" name="object 18"/>
          <p:cNvSpPr/>
          <p:nvPr/>
        </p:nvSpPr>
        <p:spPr>
          <a:xfrm>
            <a:off x="7025640" y="4640580"/>
            <a:ext cx="2754884" cy="2855468"/>
          </a:xfrm>
          <a:custGeom>
            <a:avLst/>
            <a:gdLst/>
            <a:ahLst/>
            <a:cxnLst/>
            <a:rect l="l" t="t" r="r" b="b"/>
            <a:pathLst>
              <a:path w="2504440" h="2595879">
                <a:moveTo>
                  <a:pt x="0" y="0"/>
                </a:moveTo>
                <a:lnTo>
                  <a:pt x="2504281" y="0"/>
                </a:lnTo>
                <a:lnTo>
                  <a:pt x="2504281" y="2595512"/>
                </a:lnTo>
                <a:lnTo>
                  <a:pt x="0" y="2595512"/>
                </a:lnTo>
                <a:lnTo>
                  <a:pt x="0" y="0"/>
                </a:lnTo>
                <a:close/>
              </a:path>
            </a:pathLst>
          </a:custGeom>
          <a:solidFill>
            <a:srgbClr val="FFFFFF"/>
          </a:solidFill>
        </p:spPr>
        <p:txBody>
          <a:bodyPr wrap="square" lIns="0" tIns="0" rIns="0" bIns="0" rtlCol="0"/>
          <a:lstStyle/>
          <a:p>
            <a:endParaRPr sz="2207"/>
          </a:p>
        </p:txBody>
      </p:sp>
      <p:sp>
        <p:nvSpPr>
          <p:cNvPr id="19" name="object 19"/>
          <p:cNvSpPr txBox="1"/>
          <p:nvPr/>
        </p:nvSpPr>
        <p:spPr>
          <a:xfrm>
            <a:off x="7025640" y="4640581"/>
            <a:ext cx="2754884" cy="2693045"/>
          </a:xfrm>
          <a:prstGeom prst="rect">
            <a:avLst/>
          </a:prstGeom>
          <a:solidFill>
            <a:srgbClr val="FFFFFF"/>
          </a:solidFill>
          <a:ln w="12700">
            <a:solidFill>
              <a:srgbClr val="9A1A0F"/>
            </a:solidFill>
          </a:ln>
        </p:spPr>
        <p:txBody>
          <a:bodyPr vert="horz" wrap="square" lIns="0" tIns="0" rIns="0" bIns="0" rtlCol="0">
            <a:spAutoFit/>
          </a:bodyPr>
          <a:lstStyle/>
          <a:p>
            <a:pPr marL="104775" marR="111062">
              <a:lnSpc>
                <a:spcPts val="2090"/>
              </a:lnSpc>
            </a:pPr>
            <a:r>
              <a:rPr sz="1760" spc="-11" dirty="0">
                <a:solidFill>
                  <a:srgbClr val="151515"/>
                </a:solidFill>
                <a:latin typeface="Verdana"/>
                <a:cs typeface="Verdana"/>
              </a:rPr>
              <a:t>As</a:t>
            </a:r>
            <a:r>
              <a:rPr sz="1760" spc="-6" dirty="0">
                <a:solidFill>
                  <a:srgbClr val="151515"/>
                </a:solidFill>
                <a:latin typeface="Verdana"/>
                <a:cs typeface="Verdana"/>
              </a:rPr>
              <a:t> </a:t>
            </a:r>
            <a:r>
              <a:rPr sz="1760" spc="-11" dirty="0">
                <a:solidFill>
                  <a:srgbClr val="151515"/>
                </a:solidFill>
                <a:latin typeface="Verdana"/>
                <a:cs typeface="Verdana"/>
              </a:rPr>
              <a:t>a</a:t>
            </a:r>
            <a:r>
              <a:rPr sz="1760" spc="-6" dirty="0">
                <a:solidFill>
                  <a:srgbClr val="151515"/>
                </a:solidFill>
                <a:latin typeface="Verdana"/>
                <a:cs typeface="Verdana"/>
              </a:rPr>
              <a:t> </a:t>
            </a:r>
            <a:r>
              <a:rPr sz="1760" spc="-11" dirty="0">
                <a:solidFill>
                  <a:srgbClr val="151515"/>
                </a:solidFill>
                <a:latin typeface="Verdana"/>
                <a:cs typeface="Verdana"/>
              </a:rPr>
              <a:t>resu</a:t>
            </a:r>
            <a:r>
              <a:rPr sz="1760" dirty="0">
                <a:solidFill>
                  <a:srgbClr val="151515"/>
                </a:solidFill>
                <a:latin typeface="Verdana"/>
                <a:cs typeface="Verdana"/>
              </a:rPr>
              <a:t>l</a:t>
            </a:r>
            <a:r>
              <a:rPr sz="1760" spc="-11" dirty="0">
                <a:solidFill>
                  <a:srgbClr val="151515"/>
                </a:solidFill>
                <a:latin typeface="Verdana"/>
                <a:cs typeface="Verdana"/>
              </a:rPr>
              <a:t>t,</a:t>
            </a:r>
            <a:r>
              <a:rPr sz="1760" spc="-6" dirty="0">
                <a:solidFill>
                  <a:srgbClr val="151515"/>
                </a:solidFill>
                <a:latin typeface="Verdana"/>
                <a:cs typeface="Verdana"/>
              </a:rPr>
              <a:t> </a:t>
            </a:r>
            <a:r>
              <a:rPr sz="1760" spc="-17" dirty="0">
                <a:solidFill>
                  <a:srgbClr val="151515"/>
                </a:solidFill>
                <a:latin typeface="Verdana"/>
                <a:cs typeface="Verdana"/>
              </a:rPr>
              <a:t>B</a:t>
            </a:r>
            <a:r>
              <a:rPr sz="1760" dirty="0">
                <a:solidFill>
                  <a:srgbClr val="151515"/>
                </a:solidFill>
                <a:latin typeface="Verdana"/>
                <a:cs typeface="Verdana"/>
              </a:rPr>
              <a:t>Y</a:t>
            </a:r>
            <a:r>
              <a:rPr sz="1760" spc="-17" dirty="0">
                <a:solidFill>
                  <a:srgbClr val="151515"/>
                </a:solidFill>
                <a:latin typeface="Verdana"/>
                <a:cs typeface="Verdana"/>
              </a:rPr>
              <a:t>U</a:t>
            </a:r>
            <a:r>
              <a:rPr sz="1760" spc="-6" dirty="0">
                <a:solidFill>
                  <a:srgbClr val="151515"/>
                </a:solidFill>
                <a:latin typeface="Verdana"/>
                <a:cs typeface="Verdana"/>
              </a:rPr>
              <a:t> </a:t>
            </a:r>
            <a:r>
              <a:rPr sz="1760" dirty="0">
                <a:solidFill>
                  <a:srgbClr val="151515"/>
                </a:solidFill>
                <a:latin typeface="Verdana"/>
                <a:cs typeface="Verdana"/>
              </a:rPr>
              <a:t>will </a:t>
            </a:r>
            <a:r>
              <a:rPr sz="1760" spc="-11" dirty="0">
                <a:solidFill>
                  <a:srgbClr val="151515"/>
                </a:solidFill>
                <a:latin typeface="Verdana"/>
                <a:cs typeface="Verdana"/>
              </a:rPr>
              <a:t>be</a:t>
            </a:r>
            <a:r>
              <a:rPr sz="1760" spc="-6" dirty="0">
                <a:solidFill>
                  <a:srgbClr val="151515"/>
                </a:solidFill>
                <a:latin typeface="Verdana"/>
                <a:cs typeface="Verdana"/>
              </a:rPr>
              <a:t> </a:t>
            </a:r>
            <a:r>
              <a:rPr sz="1760" spc="-17" dirty="0">
                <a:solidFill>
                  <a:srgbClr val="151515"/>
                </a:solidFill>
                <a:latin typeface="Verdana"/>
                <a:cs typeface="Verdana"/>
              </a:rPr>
              <a:t>more</a:t>
            </a:r>
            <a:r>
              <a:rPr sz="1760" spc="-6" dirty="0">
                <a:solidFill>
                  <a:srgbClr val="151515"/>
                </a:solidFill>
                <a:latin typeface="Verdana"/>
                <a:cs typeface="Verdana"/>
              </a:rPr>
              <a:t> </a:t>
            </a:r>
            <a:r>
              <a:rPr sz="1760" spc="-11" dirty="0">
                <a:solidFill>
                  <a:srgbClr val="151515"/>
                </a:solidFill>
                <a:latin typeface="Verdana"/>
                <a:cs typeface="Verdana"/>
              </a:rPr>
              <a:t>resp</a:t>
            </a:r>
            <a:r>
              <a:rPr sz="1760" spc="-17" dirty="0">
                <a:solidFill>
                  <a:srgbClr val="151515"/>
                </a:solidFill>
                <a:latin typeface="Verdana"/>
                <a:cs typeface="Verdana"/>
              </a:rPr>
              <a:t>on</a:t>
            </a:r>
            <a:r>
              <a:rPr sz="1760" dirty="0">
                <a:solidFill>
                  <a:srgbClr val="151515"/>
                </a:solidFill>
                <a:latin typeface="Verdana"/>
                <a:cs typeface="Verdana"/>
              </a:rPr>
              <a:t>si</a:t>
            </a:r>
            <a:r>
              <a:rPr sz="1760" spc="-28" dirty="0">
                <a:solidFill>
                  <a:srgbClr val="151515"/>
                </a:solidFill>
                <a:latin typeface="Verdana"/>
                <a:cs typeface="Verdana"/>
              </a:rPr>
              <a:t>v</a:t>
            </a:r>
            <a:r>
              <a:rPr sz="1760" spc="-11" dirty="0">
                <a:solidFill>
                  <a:srgbClr val="151515"/>
                </a:solidFill>
                <a:latin typeface="Verdana"/>
                <a:cs typeface="Verdana"/>
              </a:rPr>
              <a:t>e</a:t>
            </a:r>
            <a:r>
              <a:rPr sz="1760" spc="-6" dirty="0">
                <a:solidFill>
                  <a:srgbClr val="151515"/>
                </a:solidFill>
                <a:latin typeface="Verdana"/>
                <a:cs typeface="Verdana"/>
              </a:rPr>
              <a:t> </a:t>
            </a:r>
            <a:r>
              <a:rPr sz="1760" spc="-11" dirty="0">
                <a:solidFill>
                  <a:srgbClr val="151515"/>
                </a:solidFill>
                <a:latin typeface="Verdana"/>
                <a:cs typeface="Verdana"/>
              </a:rPr>
              <a:t>to the</a:t>
            </a:r>
            <a:r>
              <a:rPr sz="1760" spc="-6" dirty="0">
                <a:solidFill>
                  <a:srgbClr val="151515"/>
                </a:solidFill>
                <a:latin typeface="Verdana"/>
                <a:cs typeface="Verdana"/>
              </a:rPr>
              <a:t> </a:t>
            </a:r>
            <a:r>
              <a:rPr sz="1760" spc="-44" dirty="0">
                <a:solidFill>
                  <a:srgbClr val="151515"/>
                </a:solidFill>
                <a:latin typeface="Verdana"/>
                <a:cs typeface="Verdana"/>
              </a:rPr>
              <a:t>r</a:t>
            </a:r>
            <a:r>
              <a:rPr sz="1760" spc="-11" dirty="0">
                <a:solidFill>
                  <a:srgbClr val="151515"/>
                </a:solidFill>
                <a:latin typeface="Verdana"/>
                <a:cs typeface="Verdana"/>
              </a:rPr>
              <a:t>a</a:t>
            </a:r>
            <a:r>
              <a:rPr sz="1760" dirty="0">
                <a:solidFill>
                  <a:srgbClr val="151515"/>
                </a:solidFill>
                <a:latin typeface="Verdana"/>
                <a:cs typeface="Verdana"/>
              </a:rPr>
              <a:t>pidl</a:t>
            </a:r>
            <a:r>
              <a:rPr sz="1760" spc="-11" dirty="0">
                <a:solidFill>
                  <a:srgbClr val="151515"/>
                </a:solidFill>
                <a:latin typeface="Verdana"/>
                <a:cs typeface="Verdana"/>
              </a:rPr>
              <a:t>y</a:t>
            </a:r>
            <a:r>
              <a:rPr sz="1760" spc="-6" dirty="0">
                <a:solidFill>
                  <a:srgbClr val="151515"/>
                </a:solidFill>
                <a:latin typeface="Verdana"/>
                <a:cs typeface="Verdana"/>
              </a:rPr>
              <a:t> </a:t>
            </a:r>
            <a:r>
              <a:rPr sz="1760" spc="-11" dirty="0">
                <a:solidFill>
                  <a:srgbClr val="151515"/>
                </a:solidFill>
                <a:latin typeface="Verdana"/>
                <a:cs typeface="Verdana"/>
              </a:rPr>
              <a:t>chan</a:t>
            </a:r>
            <a:r>
              <a:rPr sz="1760" dirty="0">
                <a:solidFill>
                  <a:srgbClr val="151515"/>
                </a:solidFill>
                <a:latin typeface="Verdana"/>
                <a:cs typeface="Verdana"/>
              </a:rPr>
              <a:t>gi</a:t>
            </a:r>
            <a:r>
              <a:rPr sz="1760" spc="-17" dirty="0">
                <a:solidFill>
                  <a:srgbClr val="151515"/>
                </a:solidFill>
                <a:latin typeface="Verdana"/>
                <a:cs typeface="Verdana"/>
              </a:rPr>
              <a:t>n</a:t>
            </a:r>
            <a:r>
              <a:rPr sz="1760" dirty="0">
                <a:solidFill>
                  <a:srgbClr val="151515"/>
                </a:solidFill>
                <a:latin typeface="Verdana"/>
                <a:cs typeface="Verdana"/>
              </a:rPr>
              <a:t>g </a:t>
            </a:r>
            <a:r>
              <a:rPr sz="1760" spc="-11" dirty="0">
                <a:solidFill>
                  <a:srgbClr val="151515"/>
                </a:solidFill>
                <a:latin typeface="Verdana"/>
                <a:cs typeface="Verdana"/>
              </a:rPr>
              <a:t>requ</a:t>
            </a:r>
            <a:r>
              <a:rPr sz="1760" dirty="0">
                <a:solidFill>
                  <a:srgbClr val="151515"/>
                </a:solidFill>
                <a:latin typeface="Verdana"/>
                <a:cs typeface="Verdana"/>
              </a:rPr>
              <a:t>i</a:t>
            </a:r>
            <a:r>
              <a:rPr sz="1760" spc="-17" dirty="0">
                <a:solidFill>
                  <a:srgbClr val="151515"/>
                </a:solidFill>
                <a:latin typeface="Verdana"/>
                <a:cs typeface="Verdana"/>
              </a:rPr>
              <a:t>remen</a:t>
            </a:r>
            <a:r>
              <a:rPr sz="1760" spc="-6" dirty="0">
                <a:solidFill>
                  <a:srgbClr val="151515"/>
                </a:solidFill>
                <a:latin typeface="Verdana"/>
                <a:cs typeface="Verdana"/>
              </a:rPr>
              <a:t>t</a:t>
            </a:r>
            <a:r>
              <a:rPr sz="1760" dirty="0">
                <a:solidFill>
                  <a:srgbClr val="151515"/>
                </a:solidFill>
                <a:latin typeface="Verdana"/>
                <a:cs typeface="Verdana"/>
              </a:rPr>
              <a:t>s</a:t>
            </a:r>
            <a:r>
              <a:rPr sz="1760" spc="-6" dirty="0">
                <a:solidFill>
                  <a:srgbClr val="151515"/>
                </a:solidFill>
                <a:latin typeface="Verdana"/>
                <a:cs typeface="Verdana"/>
              </a:rPr>
              <a:t> </a:t>
            </a:r>
            <a:r>
              <a:rPr sz="1760" spc="-11" dirty="0">
                <a:solidFill>
                  <a:srgbClr val="151515"/>
                </a:solidFill>
                <a:latin typeface="Verdana"/>
                <a:cs typeface="Verdana"/>
              </a:rPr>
              <a:t>of students,</a:t>
            </a:r>
            <a:r>
              <a:rPr sz="1760" spc="-6" dirty="0">
                <a:solidFill>
                  <a:srgbClr val="151515"/>
                </a:solidFill>
                <a:latin typeface="Verdana"/>
                <a:cs typeface="Verdana"/>
              </a:rPr>
              <a:t> </a:t>
            </a:r>
            <a:r>
              <a:rPr sz="1760" spc="-17" dirty="0">
                <a:solidFill>
                  <a:srgbClr val="151515"/>
                </a:solidFill>
                <a:latin typeface="Verdana"/>
                <a:cs typeface="Verdana"/>
              </a:rPr>
              <a:t>em</a:t>
            </a:r>
            <a:r>
              <a:rPr sz="1760" dirty="0">
                <a:solidFill>
                  <a:srgbClr val="151515"/>
                </a:solidFill>
                <a:latin typeface="Verdana"/>
                <a:cs typeface="Verdana"/>
              </a:rPr>
              <a:t>pl</a:t>
            </a:r>
            <a:r>
              <a:rPr sz="1760" spc="-28" dirty="0">
                <a:solidFill>
                  <a:srgbClr val="151515"/>
                </a:solidFill>
                <a:latin typeface="Verdana"/>
                <a:cs typeface="Verdana"/>
              </a:rPr>
              <a:t>oy</a:t>
            </a:r>
            <a:r>
              <a:rPr sz="1760" spc="-11" dirty="0">
                <a:solidFill>
                  <a:srgbClr val="151515"/>
                </a:solidFill>
                <a:latin typeface="Verdana"/>
                <a:cs typeface="Verdana"/>
              </a:rPr>
              <a:t>ers, an</a:t>
            </a:r>
            <a:r>
              <a:rPr sz="1760" dirty="0">
                <a:solidFill>
                  <a:srgbClr val="151515"/>
                </a:solidFill>
                <a:latin typeface="Verdana"/>
                <a:cs typeface="Verdana"/>
              </a:rPr>
              <a:t>d</a:t>
            </a:r>
            <a:r>
              <a:rPr sz="1760" spc="-6" dirty="0">
                <a:solidFill>
                  <a:srgbClr val="151515"/>
                </a:solidFill>
                <a:latin typeface="Verdana"/>
                <a:cs typeface="Verdana"/>
              </a:rPr>
              <a:t> </a:t>
            </a:r>
            <a:r>
              <a:rPr sz="1760" spc="-11" dirty="0">
                <a:solidFill>
                  <a:srgbClr val="151515"/>
                </a:solidFill>
                <a:latin typeface="Verdana"/>
                <a:cs typeface="Verdana"/>
              </a:rPr>
              <a:t>the</a:t>
            </a:r>
            <a:r>
              <a:rPr sz="1760" spc="-6" dirty="0">
                <a:solidFill>
                  <a:srgbClr val="151515"/>
                </a:solidFill>
                <a:latin typeface="Verdana"/>
                <a:cs typeface="Verdana"/>
              </a:rPr>
              <a:t> </a:t>
            </a:r>
            <a:r>
              <a:rPr sz="1760" spc="-17" dirty="0">
                <a:solidFill>
                  <a:srgbClr val="151515"/>
                </a:solidFill>
                <a:latin typeface="Verdana"/>
                <a:cs typeface="Verdana"/>
              </a:rPr>
              <a:t>commun</a:t>
            </a:r>
            <a:r>
              <a:rPr sz="1760" dirty="0">
                <a:solidFill>
                  <a:srgbClr val="151515"/>
                </a:solidFill>
                <a:latin typeface="Verdana"/>
                <a:cs typeface="Verdana"/>
              </a:rPr>
              <a:t>i</a:t>
            </a:r>
            <a:r>
              <a:rPr sz="1760" spc="-11" dirty="0">
                <a:solidFill>
                  <a:srgbClr val="151515"/>
                </a:solidFill>
                <a:latin typeface="Verdana"/>
                <a:cs typeface="Verdana"/>
              </a:rPr>
              <a:t>t</a:t>
            </a:r>
            <a:r>
              <a:rPr sz="1760" spc="-176" dirty="0">
                <a:solidFill>
                  <a:srgbClr val="151515"/>
                </a:solidFill>
                <a:latin typeface="Verdana"/>
                <a:cs typeface="Verdana"/>
              </a:rPr>
              <a:t>y</a:t>
            </a:r>
            <a:r>
              <a:rPr sz="1760" spc="-11" dirty="0">
                <a:solidFill>
                  <a:srgbClr val="151515"/>
                </a:solidFill>
                <a:latin typeface="Verdana"/>
                <a:cs typeface="Verdana"/>
              </a:rPr>
              <a:t>, offer</a:t>
            </a:r>
            <a:r>
              <a:rPr sz="1760" dirty="0">
                <a:solidFill>
                  <a:srgbClr val="151515"/>
                </a:solidFill>
                <a:latin typeface="Verdana"/>
                <a:cs typeface="Verdana"/>
              </a:rPr>
              <a:t>i</a:t>
            </a:r>
            <a:r>
              <a:rPr sz="1760" spc="-17" dirty="0">
                <a:solidFill>
                  <a:srgbClr val="151515"/>
                </a:solidFill>
                <a:latin typeface="Verdana"/>
                <a:cs typeface="Verdana"/>
              </a:rPr>
              <a:t>n</a:t>
            </a:r>
            <a:r>
              <a:rPr sz="1760" dirty="0">
                <a:solidFill>
                  <a:srgbClr val="151515"/>
                </a:solidFill>
                <a:latin typeface="Verdana"/>
                <a:cs typeface="Verdana"/>
              </a:rPr>
              <a:t>g</a:t>
            </a:r>
            <a:r>
              <a:rPr sz="1760" spc="-6" dirty="0">
                <a:solidFill>
                  <a:srgbClr val="151515"/>
                </a:solidFill>
                <a:latin typeface="Verdana"/>
                <a:cs typeface="Verdana"/>
              </a:rPr>
              <a:t> </a:t>
            </a:r>
            <a:r>
              <a:rPr sz="1760" spc="-17" dirty="0">
                <a:solidFill>
                  <a:srgbClr val="151515"/>
                </a:solidFill>
                <a:latin typeface="Verdana"/>
                <a:cs typeface="Verdana"/>
              </a:rPr>
              <a:t>h</a:t>
            </a:r>
            <a:r>
              <a:rPr sz="1760" dirty="0">
                <a:solidFill>
                  <a:srgbClr val="151515"/>
                </a:solidFill>
                <a:latin typeface="Verdana"/>
                <a:cs typeface="Verdana"/>
              </a:rPr>
              <a:t>i</a:t>
            </a:r>
            <a:r>
              <a:rPr sz="1760" spc="-11" dirty="0">
                <a:solidFill>
                  <a:srgbClr val="151515"/>
                </a:solidFill>
                <a:latin typeface="Verdana"/>
                <a:cs typeface="Verdana"/>
              </a:rPr>
              <a:t>gher</a:t>
            </a:r>
            <a:r>
              <a:rPr sz="1760" spc="-6" dirty="0">
                <a:solidFill>
                  <a:srgbClr val="151515"/>
                </a:solidFill>
                <a:latin typeface="Verdana"/>
                <a:cs typeface="Verdana"/>
              </a:rPr>
              <a:t> </a:t>
            </a:r>
            <a:r>
              <a:rPr sz="1760" spc="-11" dirty="0">
                <a:solidFill>
                  <a:srgbClr val="151515"/>
                </a:solidFill>
                <a:latin typeface="Verdana"/>
                <a:cs typeface="Verdana"/>
              </a:rPr>
              <a:t>qua</a:t>
            </a:r>
            <a:r>
              <a:rPr sz="1760" dirty="0">
                <a:solidFill>
                  <a:srgbClr val="151515"/>
                </a:solidFill>
                <a:latin typeface="Verdana"/>
                <a:cs typeface="Verdana"/>
              </a:rPr>
              <a:t>li</a:t>
            </a:r>
            <a:r>
              <a:rPr sz="1760" spc="-11" dirty="0">
                <a:solidFill>
                  <a:srgbClr val="151515"/>
                </a:solidFill>
                <a:latin typeface="Verdana"/>
                <a:cs typeface="Verdana"/>
              </a:rPr>
              <a:t>ty educa</a:t>
            </a:r>
            <a:r>
              <a:rPr sz="1760" dirty="0">
                <a:solidFill>
                  <a:srgbClr val="151515"/>
                </a:solidFill>
                <a:latin typeface="Verdana"/>
                <a:cs typeface="Verdana"/>
              </a:rPr>
              <a:t>ti</a:t>
            </a:r>
            <a:r>
              <a:rPr sz="1760" spc="-11" dirty="0">
                <a:solidFill>
                  <a:srgbClr val="151515"/>
                </a:solidFill>
                <a:latin typeface="Verdana"/>
                <a:cs typeface="Verdana"/>
              </a:rPr>
              <a:t>ona</a:t>
            </a:r>
            <a:r>
              <a:rPr sz="1760" dirty="0">
                <a:solidFill>
                  <a:srgbClr val="151515"/>
                </a:solidFill>
                <a:latin typeface="Verdana"/>
                <a:cs typeface="Verdana"/>
              </a:rPr>
              <a:t>l</a:t>
            </a:r>
            <a:r>
              <a:rPr sz="1760" spc="-6" dirty="0">
                <a:solidFill>
                  <a:srgbClr val="151515"/>
                </a:solidFill>
                <a:latin typeface="Verdana"/>
                <a:cs typeface="Verdana"/>
              </a:rPr>
              <a:t> </a:t>
            </a:r>
            <a:r>
              <a:rPr sz="1760" spc="-11" dirty="0">
                <a:solidFill>
                  <a:srgbClr val="151515"/>
                </a:solidFill>
                <a:latin typeface="Verdana"/>
                <a:cs typeface="Verdana"/>
              </a:rPr>
              <a:t>serv</a:t>
            </a:r>
            <a:r>
              <a:rPr sz="1760" dirty="0">
                <a:solidFill>
                  <a:srgbClr val="151515"/>
                </a:solidFill>
                <a:latin typeface="Verdana"/>
                <a:cs typeface="Verdana"/>
              </a:rPr>
              <a:t>i</a:t>
            </a:r>
            <a:r>
              <a:rPr sz="1760" spc="-11" dirty="0">
                <a:solidFill>
                  <a:srgbClr val="151515"/>
                </a:solidFill>
                <a:latin typeface="Verdana"/>
                <a:cs typeface="Verdana"/>
              </a:rPr>
              <a:t>ces </a:t>
            </a:r>
            <a:r>
              <a:rPr sz="1760" dirty="0">
                <a:solidFill>
                  <a:srgbClr val="151515"/>
                </a:solidFill>
                <a:latin typeface="Verdana"/>
                <a:cs typeface="Verdana"/>
              </a:rPr>
              <a:t>i</a:t>
            </a:r>
            <a:r>
              <a:rPr sz="1760" spc="-17" dirty="0">
                <a:solidFill>
                  <a:srgbClr val="151515"/>
                </a:solidFill>
                <a:latin typeface="Verdana"/>
                <a:cs typeface="Verdana"/>
              </a:rPr>
              <a:t>n</a:t>
            </a:r>
            <a:r>
              <a:rPr sz="1760" spc="-6" dirty="0">
                <a:solidFill>
                  <a:srgbClr val="151515"/>
                </a:solidFill>
                <a:latin typeface="Verdana"/>
                <a:cs typeface="Verdana"/>
              </a:rPr>
              <a:t> </a:t>
            </a:r>
            <a:r>
              <a:rPr sz="1760" dirty="0">
                <a:solidFill>
                  <a:srgbClr val="151515"/>
                </a:solidFill>
                <a:latin typeface="Verdana"/>
                <a:cs typeface="Verdana"/>
              </a:rPr>
              <a:t>l</a:t>
            </a:r>
            <a:r>
              <a:rPr sz="1760" spc="-11" dirty="0">
                <a:solidFill>
                  <a:srgbClr val="151515"/>
                </a:solidFill>
                <a:latin typeface="Verdana"/>
                <a:cs typeface="Verdana"/>
              </a:rPr>
              <a:t>ess</a:t>
            </a:r>
            <a:r>
              <a:rPr sz="1760" spc="-6" dirty="0">
                <a:solidFill>
                  <a:srgbClr val="151515"/>
                </a:solidFill>
                <a:latin typeface="Verdana"/>
                <a:cs typeface="Verdana"/>
              </a:rPr>
              <a:t> </a:t>
            </a:r>
            <a:r>
              <a:rPr sz="1760" dirty="0">
                <a:solidFill>
                  <a:srgbClr val="151515"/>
                </a:solidFill>
                <a:latin typeface="Verdana"/>
                <a:cs typeface="Verdana"/>
              </a:rPr>
              <a:t>ti</a:t>
            </a:r>
            <a:r>
              <a:rPr sz="1760" spc="-17" dirty="0">
                <a:solidFill>
                  <a:srgbClr val="151515"/>
                </a:solidFill>
                <a:latin typeface="Verdana"/>
                <a:cs typeface="Verdana"/>
              </a:rPr>
              <a:t>me</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a:t>
            </a:r>
            <a:r>
              <a:rPr sz="1760" spc="-6" dirty="0">
                <a:solidFill>
                  <a:srgbClr val="151515"/>
                </a:solidFill>
                <a:latin typeface="Verdana"/>
                <a:cs typeface="Verdana"/>
              </a:rPr>
              <a:t> </a:t>
            </a:r>
            <a:r>
              <a:rPr sz="1760" spc="-11" dirty="0">
                <a:solidFill>
                  <a:srgbClr val="151515"/>
                </a:solidFill>
                <a:latin typeface="Verdana"/>
                <a:cs typeface="Verdana"/>
              </a:rPr>
              <a:t>a</a:t>
            </a:r>
            <a:r>
              <a:rPr sz="1760" dirty="0">
                <a:solidFill>
                  <a:srgbClr val="151515"/>
                </a:solidFill>
                <a:latin typeface="Verdana"/>
                <a:cs typeface="Verdana"/>
              </a:rPr>
              <a:t>t</a:t>
            </a:r>
            <a:r>
              <a:rPr sz="1760" spc="-6" dirty="0">
                <a:solidFill>
                  <a:srgbClr val="151515"/>
                </a:solidFill>
                <a:latin typeface="Verdana"/>
                <a:cs typeface="Verdana"/>
              </a:rPr>
              <a:t> </a:t>
            </a:r>
            <a:r>
              <a:rPr sz="1760" spc="-11" dirty="0">
                <a:solidFill>
                  <a:srgbClr val="151515"/>
                </a:solidFill>
                <a:latin typeface="Verdana"/>
                <a:cs typeface="Verdana"/>
              </a:rPr>
              <a:t>a </a:t>
            </a:r>
            <a:r>
              <a:rPr sz="1760" dirty="0">
                <a:solidFill>
                  <a:srgbClr val="151515"/>
                </a:solidFill>
                <a:latin typeface="Verdana"/>
                <a:cs typeface="Verdana"/>
              </a:rPr>
              <a:t>l</a:t>
            </a:r>
            <a:r>
              <a:rPr sz="1760" spc="-11" dirty="0">
                <a:solidFill>
                  <a:srgbClr val="151515"/>
                </a:solidFill>
                <a:latin typeface="Verdana"/>
                <a:cs typeface="Verdana"/>
              </a:rPr>
              <a:t>o</a:t>
            </a:r>
            <a:r>
              <a:rPr sz="1760" dirty="0">
                <a:solidFill>
                  <a:srgbClr val="151515"/>
                </a:solidFill>
                <a:latin typeface="Verdana"/>
                <a:cs typeface="Verdana"/>
              </a:rPr>
              <a:t>w</a:t>
            </a:r>
            <a:r>
              <a:rPr sz="1760" spc="-11" dirty="0">
                <a:solidFill>
                  <a:srgbClr val="151515"/>
                </a:solidFill>
                <a:latin typeface="Verdana"/>
                <a:cs typeface="Verdana"/>
              </a:rPr>
              <a:t>er</a:t>
            </a:r>
            <a:r>
              <a:rPr sz="1760" spc="-6" dirty="0">
                <a:solidFill>
                  <a:srgbClr val="151515"/>
                </a:solidFill>
                <a:latin typeface="Verdana"/>
                <a:cs typeface="Verdana"/>
              </a:rPr>
              <a:t> </a:t>
            </a:r>
            <a:r>
              <a:rPr sz="1760" spc="-11" dirty="0">
                <a:solidFill>
                  <a:srgbClr val="151515"/>
                </a:solidFill>
                <a:latin typeface="Verdana"/>
                <a:cs typeface="Verdana"/>
              </a:rPr>
              <a:t>cost.</a:t>
            </a:r>
            <a:endParaRPr sz="1760">
              <a:latin typeface="Verdana"/>
              <a:cs typeface="Verdana"/>
            </a:endParaRPr>
          </a:p>
        </p:txBody>
      </p:sp>
      <p:sp>
        <p:nvSpPr>
          <p:cNvPr id="20" name="object 20"/>
          <p:cNvSpPr/>
          <p:nvPr/>
        </p:nvSpPr>
        <p:spPr>
          <a:xfrm>
            <a:off x="1194859" y="6033711"/>
            <a:ext cx="5493974" cy="1057131"/>
          </a:xfrm>
          <a:prstGeom prst="rect">
            <a:avLst/>
          </a:prstGeom>
          <a:blipFill>
            <a:blip r:embed="rId6" cstate="print"/>
            <a:stretch>
              <a:fillRect/>
            </a:stretch>
          </a:blipFill>
        </p:spPr>
        <p:txBody>
          <a:bodyPr wrap="square" lIns="0" tIns="0" rIns="0" bIns="0" rtlCol="0"/>
          <a:lstStyle/>
          <a:p>
            <a:endParaRPr sz="2207"/>
          </a:p>
        </p:txBody>
      </p:sp>
      <p:sp>
        <p:nvSpPr>
          <p:cNvPr id="21" name="object 21"/>
          <p:cNvSpPr/>
          <p:nvPr/>
        </p:nvSpPr>
        <p:spPr>
          <a:xfrm>
            <a:off x="1242061" y="6080911"/>
            <a:ext cx="5340731" cy="903859"/>
          </a:xfrm>
          <a:custGeom>
            <a:avLst/>
            <a:gdLst/>
            <a:ahLst/>
            <a:cxnLst/>
            <a:rect l="l" t="t" r="r" b="b"/>
            <a:pathLst>
              <a:path w="4855210" h="821689">
                <a:moveTo>
                  <a:pt x="0" y="0"/>
                </a:moveTo>
                <a:lnTo>
                  <a:pt x="4854822" y="0"/>
                </a:lnTo>
                <a:lnTo>
                  <a:pt x="4854822" y="821329"/>
                </a:lnTo>
                <a:lnTo>
                  <a:pt x="0" y="821329"/>
                </a:lnTo>
                <a:lnTo>
                  <a:pt x="0" y="0"/>
                </a:lnTo>
                <a:close/>
              </a:path>
            </a:pathLst>
          </a:custGeom>
          <a:solidFill>
            <a:srgbClr val="FFFFFF"/>
          </a:solidFill>
        </p:spPr>
        <p:txBody>
          <a:bodyPr wrap="square" lIns="0" tIns="0" rIns="0" bIns="0" rtlCol="0"/>
          <a:lstStyle/>
          <a:p>
            <a:endParaRPr sz="2207"/>
          </a:p>
        </p:txBody>
      </p:sp>
      <p:sp>
        <p:nvSpPr>
          <p:cNvPr id="22" name="object 22"/>
          <p:cNvSpPr txBox="1"/>
          <p:nvPr/>
        </p:nvSpPr>
        <p:spPr>
          <a:xfrm>
            <a:off x="1242061" y="6080911"/>
            <a:ext cx="5340731" cy="621580"/>
          </a:xfrm>
          <a:prstGeom prst="rect">
            <a:avLst/>
          </a:prstGeom>
          <a:solidFill>
            <a:srgbClr val="FFFFFF"/>
          </a:solidFill>
          <a:ln w="12700">
            <a:solidFill>
              <a:srgbClr val="9A1A0F"/>
            </a:solidFill>
          </a:ln>
        </p:spPr>
        <p:txBody>
          <a:bodyPr vert="horz" wrap="square" lIns="0" tIns="0" rIns="0" bIns="0" rtlCol="0">
            <a:spAutoFit/>
          </a:bodyPr>
          <a:lstStyle/>
          <a:p>
            <a:pPr marL="1473835" marR="183007" indent="-1285240">
              <a:lnSpc>
                <a:spcPct val="101899"/>
              </a:lnSpc>
            </a:pPr>
            <a:r>
              <a:rPr sz="1980" spc="-17" dirty="0">
                <a:solidFill>
                  <a:srgbClr val="151515"/>
                </a:solidFill>
                <a:latin typeface="Verdana"/>
                <a:cs typeface="Verdana"/>
              </a:rPr>
              <a:t>90%</a:t>
            </a:r>
            <a:r>
              <a:rPr sz="1980" spc="-6" dirty="0">
                <a:solidFill>
                  <a:srgbClr val="151515"/>
                </a:solidFill>
                <a:latin typeface="Verdana"/>
                <a:cs typeface="Verdana"/>
              </a:rPr>
              <a:t> </a:t>
            </a:r>
            <a:r>
              <a:rPr sz="1980" spc="-11" dirty="0">
                <a:solidFill>
                  <a:srgbClr val="151515"/>
                </a:solidFill>
                <a:latin typeface="Verdana"/>
                <a:cs typeface="Verdana"/>
              </a:rPr>
              <a:t>of</a:t>
            </a:r>
            <a:r>
              <a:rPr sz="1980" spc="-6" dirty="0">
                <a:solidFill>
                  <a:srgbClr val="151515"/>
                </a:solidFill>
                <a:latin typeface="Verdana"/>
                <a:cs typeface="Verdana"/>
              </a:rPr>
              <a:t> </a:t>
            </a:r>
            <a:r>
              <a:rPr sz="1980" spc="-17" dirty="0">
                <a:solidFill>
                  <a:srgbClr val="151515"/>
                </a:solidFill>
                <a:latin typeface="Verdana"/>
                <a:cs typeface="Verdana"/>
              </a:rPr>
              <a:t>proposa</a:t>
            </a:r>
            <a:r>
              <a:rPr sz="1980" dirty="0">
                <a:solidFill>
                  <a:srgbClr val="151515"/>
                </a:solidFill>
                <a:latin typeface="Verdana"/>
                <a:cs typeface="Verdana"/>
              </a:rPr>
              <a:t>l</a:t>
            </a:r>
            <a:r>
              <a:rPr sz="1980" spc="-11" dirty="0">
                <a:solidFill>
                  <a:srgbClr val="151515"/>
                </a:solidFill>
                <a:latin typeface="Verdana"/>
                <a:cs typeface="Verdana"/>
              </a:rPr>
              <a:t>s</a:t>
            </a:r>
            <a:r>
              <a:rPr sz="1980" spc="-6" dirty="0">
                <a:solidFill>
                  <a:srgbClr val="151515"/>
                </a:solidFill>
                <a:latin typeface="Verdana"/>
                <a:cs typeface="Verdana"/>
              </a:rPr>
              <a:t> </a:t>
            </a:r>
            <a:r>
              <a:rPr sz="1980" spc="-17" dirty="0">
                <a:solidFill>
                  <a:srgbClr val="151515"/>
                </a:solidFill>
                <a:latin typeface="Verdana"/>
                <a:cs typeface="Verdana"/>
              </a:rPr>
              <a:t>h</a:t>
            </a:r>
            <a:r>
              <a:rPr sz="1980" spc="-33" dirty="0">
                <a:solidFill>
                  <a:srgbClr val="151515"/>
                </a:solidFill>
                <a:latin typeface="Verdana"/>
                <a:cs typeface="Verdana"/>
              </a:rPr>
              <a:t>a</a:t>
            </a:r>
            <a:r>
              <a:rPr sz="1980" spc="-38" dirty="0">
                <a:solidFill>
                  <a:srgbClr val="151515"/>
                </a:solidFill>
                <a:latin typeface="Verdana"/>
                <a:cs typeface="Verdana"/>
              </a:rPr>
              <a:t>v</a:t>
            </a:r>
            <a:r>
              <a:rPr sz="1980" spc="-17" dirty="0">
                <a:solidFill>
                  <a:srgbClr val="151515"/>
                </a:solidFill>
                <a:latin typeface="Verdana"/>
                <a:cs typeface="Verdana"/>
              </a:rPr>
              <a:t>e</a:t>
            </a:r>
            <a:r>
              <a:rPr sz="1980" spc="-6" dirty="0">
                <a:solidFill>
                  <a:srgbClr val="151515"/>
                </a:solidFill>
                <a:latin typeface="Verdana"/>
                <a:cs typeface="Verdana"/>
              </a:rPr>
              <a:t> </a:t>
            </a:r>
            <a:r>
              <a:rPr sz="1980" spc="-11" dirty="0">
                <a:solidFill>
                  <a:srgbClr val="151515"/>
                </a:solidFill>
                <a:latin typeface="Verdana"/>
                <a:cs typeface="Verdana"/>
              </a:rPr>
              <a:t>ser</a:t>
            </a:r>
            <a:r>
              <a:rPr sz="1980" dirty="0">
                <a:solidFill>
                  <a:srgbClr val="151515"/>
                </a:solidFill>
                <a:latin typeface="Verdana"/>
                <a:cs typeface="Verdana"/>
              </a:rPr>
              <a:t>i</a:t>
            </a:r>
            <a:r>
              <a:rPr sz="1980" spc="-17" dirty="0">
                <a:solidFill>
                  <a:srgbClr val="151515"/>
                </a:solidFill>
                <a:latin typeface="Verdana"/>
                <a:cs typeface="Verdana"/>
              </a:rPr>
              <a:t>ous</a:t>
            </a:r>
            <a:r>
              <a:rPr sz="1980" spc="-6" dirty="0">
                <a:solidFill>
                  <a:srgbClr val="151515"/>
                </a:solidFill>
                <a:latin typeface="Verdana"/>
                <a:cs typeface="Verdana"/>
              </a:rPr>
              <a:t> </a:t>
            </a:r>
            <a:r>
              <a:rPr sz="1980" spc="-11" dirty="0">
                <a:solidFill>
                  <a:srgbClr val="151515"/>
                </a:solidFill>
                <a:latin typeface="Verdana"/>
                <a:cs typeface="Verdana"/>
              </a:rPr>
              <a:t>f</a:t>
            </a:r>
            <a:r>
              <a:rPr sz="1980" dirty="0">
                <a:solidFill>
                  <a:srgbClr val="151515"/>
                </a:solidFill>
                <a:latin typeface="Verdana"/>
                <a:cs typeface="Verdana"/>
              </a:rPr>
              <a:t>l</a:t>
            </a:r>
            <a:r>
              <a:rPr sz="1980" spc="-28" dirty="0">
                <a:solidFill>
                  <a:srgbClr val="151515"/>
                </a:solidFill>
                <a:latin typeface="Verdana"/>
                <a:cs typeface="Verdana"/>
              </a:rPr>
              <a:t>a</a:t>
            </a:r>
            <a:r>
              <a:rPr sz="1980" dirty="0">
                <a:solidFill>
                  <a:srgbClr val="151515"/>
                </a:solidFill>
                <a:latin typeface="Verdana"/>
                <a:cs typeface="Verdana"/>
              </a:rPr>
              <a:t>w</a:t>
            </a:r>
            <a:r>
              <a:rPr sz="1980" spc="-11" dirty="0">
                <a:solidFill>
                  <a:srgbClr val="151515"/>
                </a:solidFill>
                <a:latin typeface="Verdana"/>
                <a:cs typeface="Verdana"/>
              </a:rPr>
              <a:t>s</a:t>
            </a:r>
            <a:r>
              <a:rPr sz="1980" spc="-6" dirty="0">
                <a:solidFill>
                  <a:srgbClr val="151515"/>
                </a:solidFill>
                <a:latin typeface="Verdana"/>
                <a:cs typeface="Verdana"/>
              </a:rPr>
              <a:t> </a:t>
            </a:r>
            <a:r>
              <a:rPr sz="1980" dirty="0">
                <a:solidFill>
                  <a:srgbClr val="151515"/>
                </a:solidFill>
                <a:latin typeface="Verdana"/>
                <a:cs typeface="Verdana"/>
              </a:rPr>
              <a:t>i</a:t>
            </a:r>
            <a:r>
              <a:rPr sz="1980" spc="-17" dirty="0">
                <a:solidFill>
                  <a:srgbClr val="151515"/>
                </a:solidFill>
                <a:latin typeface="Verdana"/>
                <a:cs typeface="Verdana"/>
              </a:rPr>
              <a:t>n</a:t>
            </a:r>
            <a:r>
              <a:rPr sz="1980" spc="-11" dirty="0">
                <a:solidFill>
                  <a:srgbClr val="151515"/>
                </a:solidFill>
                <a:latin typeface="Verdana"/>
                <a:cs typeface="Verdana"/>
              </a:rPr>
              <a:t> the</a:t>
            </a:r>
            <a:r>
              <a:rPr sz="1980" dirty="0">
                <a:solidFill>
                  <a:srgbClr val="151515"/>
                </a:solidFill>
                <a:latin typeface="Verdana"/>
                <a:cs typeface="Verdana"/>
              </a:rPr>
              <a:t>i</a:t>
            </a:r>
            <a:r>
              <a:rPr sz="1980" spc="-11" dirty="0">
                <a:solidFill>
                  <a:srgbClr val="151515"/>
                </a:solidFill>
                <a:latin typeface="Verdana"/>
                <a:cs typeface="Verdana"/>
              </a:rPr>
              <a:t>r</a:t>
            </a:r>
            <a:r>
              <a:rPr sz="1980" spc="-6" dirty="0">
                <a:solidFill>
                  <a:srgbClr val="151515"/>
                </a:solidFill>
                <a:latin typeface="Verdana"/>
                <a:cs typeface="Verdana"/>
              </a:rPr>
              <a:t> </a:t>
            </a:r>
            <a:r>
              <a:rPr sz="1980" spc="-17" dirty="0">
                <a:solidFill>
                  <a:srgbClr val="151515"/>
                </a:solidFill>
                <a:latin typeface="Verdana"/>
                <a:cs typeface="Verdana"/>
              </a:rPr>
              <a:t>base</a:t>
            </a:r>
            <a:r>
              <a:rPr sz="1980" dirty="0">
                <a:solidFill>
                  <a:srgbClr val="151515"/>
                </a:solidFill>
                <a:latin typeface="Verdana"/>
                <a:cs typeface="Verdana"/>
              </a:rPr>
              <a:t>li</a:t>
            </a:r>
            <a:r>
              <a:rPr sz="1980" spc="-17" dirty="0">
                <a:solidFill>
                  <a:srgbClr val="151515"/>
                </a:solidFill>
                <a:latin typeface="Verdana"/>
                <a:cs typeface="Verdana"/>
              </a:rPr>
              <a:t>ne</a:t>
            </a:r>
            <a:r>
              <a:rPr sz="1980" spc="-6" dirty="0">
                <a:solidFill>
                  <a:srgbClr val="151515"/>
                </a:solidFill>
                <a:latin typeface="Verdana"/>
                <a:cs typeface="Verdana"/>
              </a:rPr>
              <a:t> </a:t>
            </a:r>
            <a:r>
              <a:rPr sz="1980" dirty="0">
                <a:solidFill>
                  <a:srgbClr val="151515"/>
                </a:solidFill>
                <a:latin typeface="Verdana"/>
                <a:cs typeface="Verdana"/>
              </a:rPr>
              <a:t>l</a:t>
            </a:r>
            <a:r>
              <a:rPr sz="1980" spc="-17" dirty="0">
                <a:solidFill>
                  <a:srgbClr val="151515"/>
                </a:solidFill>
                <a:latin typeface="Verdana"/>
                <a:cs typeface="Verdana"/>
              </a:rPr>
              <a:t>o</a:t>
            </a:r>
            <a:r>
              <a:rPr sz="1980" dirty="0">
                <a:solidFill>
                  <a:srgbClr val="151515"/>
                </a:solidFill>
                <a:latin typeface="Verdana"/>
                <a:cs typeface="Verdana"/>
              </a:rPr>
              <a:t>gi</a:t>
            </a:r>
            <a:r>
              <a:rPr sz="1980" spc="-11" dirty="0">
                <a:solidFill>
                  <a:srgbClr val="151515"/>
                </a:solidFill>
                <a:latin typeface="Verdana"/>
                <a:cs typeface="Verdana"/>
              </a:rPr>
              <a:t>c</a:t>
            </a:r>
            <a:endParaRPr sz="1980">
              <a:latin typeface="Verdana"/>
              <a:cs typeface="Verdana"/>
            </a:endParaRPr>
          </a:p>
        </p:txBody>
      </p:sp>
      <p:sp>
        <p:nvSpPr>
          <p:cNvPr id="23" name="Slide Number Placeholder 22"/>
          <p:cNvSpPr>
            <a:spLocks noGrp="1"/>
          </p:cNvSpPr>
          <p:nvPr>
            <p:ph type="sldNum" sz="quarter" idx="12"/>
          </p:nvPr>
        </p:nvSpPr>
        <p:spPr/>
        <p:txBody>
          <a:bodyPr/>
          <a:lstStyle/>
          <a:p>
            <a:pPr>
              <a:defRPr/>
            </a:pPr>
            <a:fld id="{68CDF905-DDAA-8F44-9F54-F147B6F03C21}" type="slidenum">
              <a:rPr lang="en-US" altLang="en-US" smtClean="0"/>
              <a:pPr>
                <a:defRPr/>
              </a:pPr>
              <a:t>57</a:t>
            </a:fld>
            <a:endParaRPr lang="en-US" altLang="en-US"/>
          </a:p>
        </p:txBody>
      </p:sp>
      <p:sp>
        <p:nvSpPr>
          <p:cNvPr id="24" name="TextBox 23"/>
          <p:cNvSpPr txBox="1"/>
          <p:nvPr/>
        </p:nvSpPr>
        <p:spPr>
          <a:xfrm>
            <a:off x="256306" y="7138041"/>
            <a:ext cx="6681918" cy="295466"/>
          </a:xfrm>
          <a:prstGeom prst="rect">
            <a:avLst/>
          </a:prstGeom>
          <a:noFill/>
        </p:spPr>
        <p:txBody>
          <a:bodyPr wrap="square" rtlCol="0">
            <a:spAutoFit/>
          </a:bodyPr>
          <a:lstStyle/>
          <a:p>
            <a:r>
              <a:rPr lang="en-US" sz="1320" dirty="0"/>
              <a:t>(Baseline logic and generic slots descriptions adapted from Jon </a:t>
            </a:r>
            <a:r>
              <a:rPr lang="en-US" sz="1320" dirty="0" err="1"/>
              <a:t>Balzotti’s</a:t>
            </a:r>
            <a:r>
              <a:rPr lang="en-US" sz="1320" dirty="0"/>
              <a:t> presentations)</a:t>
            </a:r>
          </a:p>
        </p:txBody>
      </p:sp>
      <p:sp>
        <p:nvSpPr>
          <p:cNvPr id="25" name="Rectangle 24"/>
          <p:cNvSpPr/>
          <p:nvPr/>
        </p:nvSpPr>
        <p:spPr>
          <a:xfrm>
            <a:off x="410426" y="1256537"/>
            <a:ext cx="9370099" cy="703654"/>
          </a:xfrm>
          <a:prstGeom prst="rect">
            <a:avLst/>
          </a:prstGeom>
        </p:spPr>
        <p:txBody>
          <a:bodyPr wrap="square">
            <a:spAutoFit/>
          </a:bodyPr>
          <a:lstStyle/>
          <a:p>
            <a:pPr marL="13970" marR="5588">
              <a:lnSpc>
                <a:spcPct val="90000"/>
              </a:lnSpc>
            </a:pPr>
            <a:r>
              <a:rPr lang="en-US" sz="2207" i="1" dirty="0">
                <a:cs typeface="Verdana"/>
              </a:rPr>
              <a:t>Baseline Logic is t</a:t>
            </a:r>
            <a:r>
              <a:rPr lang="en-US" sz="2207" i="1" spc="-17" dirty="0">
                <a:cs typeface="Verdana"/>
              </a:rPr>
              <a:t>he</a:t>
            </a:r>
            <a:r>
              <a:rPr lang="en-US" sz="2207" i="1" spc="-6" dirty="0">
                <a:cs typeface="Verdana"/>
              </a:rPr>
              <a:t> </a:t>
            </a:r>
            <a:r>
              <a:rPr lang="en-US" sz="2207" i="1" spc="-17" dirty="0">
                <a:cs typeface="Verdana"/>
              </a:rPr>
              <a:t>foun</a:t>
            </a:r>
            <a:r>
              <a:rPr lang="en-US" sz="2207" i="1" spc="-22" dirty="0">
                <a:cs typeface="Verdana"/>
              </a:rPr>
              <a:t>d</a:t>
            </a:r>
            <a:r>
              <a:rPr lang="en-US" sz="2207" i="1" spc="-17" dirty="0">
                <a:cs typeface="Verdana"/>
              </a:rPr>
              <a:t>a</a:t>
            </a:r>
            <a:r>
              <a:rPr lang="en-US" sz="2207" i="1" spc="-6" dirty="0">
                <a:cs typeface="Verdana"/>
              </a:rPr>
              <a:t>t</a:t>
            </a:r>
            <a:r>
              <a:rPr lang="en-US" sz="2207" i="1" dirty="0">
                <a:cs typeface="Verdana"/>
              </a:rPr>
              <a:t>i</a:t>
            </a:r>
            <a:r>
              <a:rPr lang="en-US" sz="2207" i="1" spc="-17" dirty="0">
                <a:cs typeface="Verdana"/>
              </a:rPr>
              <a:t>on</a:t>
            </a:r>
            <a:r>
              <a:rPr lang="en-US" sz="2207" i="1" spc="-6" dirty="0">
                <a:cs typeface="Verdana"/>
              </a:rPr>
              <a:t> </a:t>
            </a:r>
            <a:r>
              <a:rPr lang="en-US" sz="2207" i="1" spc="-17" dirty="0">
                <a:cs typeface="Verdana"/>
              </a:rPr>
              <a:t>for</a:t>
            </a:r>
            <a:r>
              <a:rPr lang="en-US" sz="2207" i="1" spc="-6" dirty="0">
                <a:cs typeface="Verdana"/>
              </a:rPr>
              <a:t> </a:t>
            </a:r>
            <a:r>
              <a:rPr lang="en-US" sz="2207" i="1" spc="-44" dirty="0">
                <a:cs typeface="Verdana"/>
              </a:rPr>
              <a:t>y</a:t>
            </a:r>
            <a:r>
              <a:rPr lang="en-US" sz="2207" i="1" spc="-17" dirty="0">
                <a:cs typeface="Verdana"/>
              </a:rPr>
              <a:t>our rea</a:t>
            </a:r>
            <a:r>
              <a:rPr lang="en-US" sz="2207" i="1" spc="-22" dirty="0">
                <a:cs typeface="Verdana"/>
              </a:rPr>
              <a:t>d</a:t>
            </a:r>
            <a:r>
              <a:rPr lang="en-US" sz="2207" i="1" spc="-17" dirty="0">
                <a:cs typeface="Verdana"/>
              </a:rPr>
              <a:t>ers’</a:t>
            </a:r>
            <a:r>
              <a:rPr lang="en-US" sz="2207" i="1" spc="-6" dirty="0">
                <a:cs typeface="Verdana"/>
              </a:rPr>
              <a:t> </a:t>
            </a:r>
            <a:r>
              <a:rPr lang="en-US" sz="2207" i="1" dirty="0">
                <a:cs typeface="Verdana"/>
              </a:rPr>
              <a:t>(</a:t>
            </a:r>
            <a:r>
              <a:rPr lang="en-US" sz="2207" i="1" spc="-17" dirty="0">
                <a:cs typeface="Verdana"/>
              </a:rPr>
              <a:t>an</a:t>
            </a:r>
            <a:r>
              <a:rPr lang="en-US" sz="2207" i="1" dirty="0">
                <a:cs typeface="Verdana"/>
              </a:rPr>
              <a:t>d</a:t>
            </a:r>
            <a:r>
              <a:rPr lang="en-US" sz="2207" i="1" spc="-6" dirty="0">
                <a:cs typeface="Verdana"/>
              </a:rPr>
              <a:t> </a:t>
            </a:r>
            <a:r>
              <a:rPr lang="en-US" sz="2207" i="1" spc="-44" dirty="0">
                <a:cs typeface="Verdana"/>
              </a:rPr>
              <a:t>y</a:t>
            </a:r>
            <a:r>
              <a:rPr lang="en-US" sz="2207" i="1" spc="-17" dirty="0">
                <a:cs typeface="Verdana"/>
              </a:rPr>
              <a:t>our</a:t>
            </a:r>
            <a:r>
              <a:rPr lang="en-US" sz="2207" i="1" dirty="0">
                <a:cs typeface="Verdana"/>
              </a:rPr>
              <a:t>)</a:t>
            </a:r>
            <a:r>
              <a:rPr lang="en-US" sz="2207" i="1" spc="-6" dirty="0">
                <a:cs typeface="Verdana"/>
              </a:rPr>
              <a:t> </a:t>
            </a:r>
            <a:r>
              <a:rPr lang="en-US" sz="2207" i="1" spc="-22" dirty="0">
                <a:cs typeface="Verdana"/>
              </a:rPr>
              <a:t>und</a:t>
            </a:r>
            <a:r>
              <a:rPr lang="en-US" sz="2207" i="1" spc="-17" dirty="0">
                <a:cs typeface="Verdana"/>
              </a:rPr>
              <a:t>erstan</a:t>
            </a:r>
            <a:r>
              <a:rPr lang="en-US" sz="2207" i="1" spc="-6" dirty="0">
                <a:cs typeface="Verdana"/>
              </a:rPr>
              <a:t>d</a:t>
            </a:r>
            <a:r>
              <a:rPr lang="en-US" sz="2207" i="1" dirty="0">
                <a:cs typeface="Verdana"/>
              </a:rPr>
              <a:t>i</a:t>
            </a:r>
            <a:r>
              <a:rPr lang="en-US" sz="2207" i="1" spc="-22" dirty="0">
                <a:cs typeface="Verdana"/>
              </a:rPr>
              <a:t>n</a:t>
            </a:r>
            <a:r>
              <a:rPr lang="en-US" sz="2207" i="1" dirty="0">
                <a:cs typeface="Verdana"/>
              </a:rPr>
              <a:t>g</a:t>
            </a:r>
            <a:r>
              <a:rPr lang="en-US" sz="2207" i="1" spc="-6" dirty="0">
                <a:cs typeface="Verdana"/>
              </a:rPr>
              <a:t> </a:t>
            </a:r>
            <a:r>
              <a:rPr lang="en-US" sz="2207" i="1" spc="-17" dirty="0">
                <a:cs typeface="Verdana"/>
              </a:rPr>
              <a:t>of</a:t>
            </a:r>
            <a:r>
              <a:rPr lang="en-US" sz="2207" i="1" spc="-6" dirty="0">
                <a:cs typeface="Verdana"/>
              </a:rPr>
              <a:t> </a:t>
            </a:r>
            <a:r>
              <a:rPr lang="en-US" sz="2207" i="1" spc="-44" dirty="0">
                <a:cs typeface="Verdana"/>
              </a:rPr>
              <a:t>a</a:t>
            </a:r>
            <a:r>
              <a:rPr lang="en-US" sz="2207" i="1" spc="-6" dirty="0">
                <a:cs typeface="Verdana"/>
              </a:rPr>
              <a:t> </a:t>
            </a:r>
            <a:r>
              <a:rPr lang="en-US" sz="2207" i="1" spc="-22" dirty="0">
                <a:cs typeface="Verdana"/>
              </a:rPr>
              <a:t>p</a:t>
            </a:r>
            <a:r>
              <a:rPr lang="en-US" sz="2207" i="1" spc="-17" dirty="0">
                <a:cs typeface="Verdana"/>
              </a:rPr>
              <a:t>ro</a:t>
            </a:r>
            <a:r>
              <a:rPr lang="en-US" sz="2207" i="1" spc="-22" dirty="0">
                <a:cs typeface="Verdana"/>
              </a:rPr>
              <a:t>p</a:t>
            </a:r>
            <a:r>
              <a:rPr lang="en-US" sz="2207" i="1" spc="-17" dirty="0">
                <a:cs typeface="Verdana"/>
              </a:rPr>
              <a:t>osa</a:t>
            </a:r>
            <a:r>
              <a:rPr lang="en-US" sz="2207" i="1" dirty="0">
                <a:cs typeface="Verdana"/>
              </a:rPr>
              <a:t>l</a:t>
            </a:r>
            <a:endParaRPr lang="en-US" sz="2207" i="1" baseline="50000" dirty="0">
              <a:cs typeface="Verdana"/>
            </a:endParaRPr>
          </a:p>
        </p:txBody>
      </p:sp>
    </p:spTree>
    <p:extLst>
      <p:ext uri="{BB962C8B-B14F-4D97-AF65-F5344CB8AC3E}">
        <p14:creationId xmlns:p14="http://schemas.microsoft.com/office/powerpoint/2010/main" val="13499053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3019" y="389306"/>
            <a:ext cx="8976267" cy="1218795"/>
          </a:xfrm>
          <a:prstGeom prst="rect">
            <a:avLst/>
          </a:prstGeom>
        </p:spPr>
        <p:txBody>
          <a:bodyPr vert="horz" wrap="square" lIns="0" tIns="0" rIns="0" bIns="0" rtlCol="0" anchor="ctr">
            <a:spAutoFit/>
          </a:bodyPr>
          <a:lstStyle/>
          <a:p>
            <a:pPr marL="13970"/>
            <a:r>
              <a:rPr lang="en-US" sz="4400" spc="-6" dirty="0"/>
              <a:t>The Needs Statement Creates the Basis of Your Proposal</a:t>
            </a:r>
            <a:endParaRPr sz="4400" spc="-6" dirty="0"/>
          </a:p>
        </p:txBody>
      </p:sp>
      <p:sp>
        <p:nvSpPr>
          <p:cNvPr id="4" name="Slide Number Placeholder 3"/>
          <p:cNvSpPr>
            <a:spLocks noGrp="1"/>
          </p:cNvSpPr>
          <p:nvPr>
            <p:ph type="sldNum" sz="quarter" idx="12"/>
          </p:nvPr>
        </p:nvSpPr>
        <p:spPr/>
        <p:txBody>
          <a:bodyPr/>
          <a:lstStyle/>
          <a:p>
            <a:pPr>
              <a:defRPr/>
            </a:pPr>
            <a:fld id="{68CDF905-DDAA-8F44-9F54-F147B6F03C21}" type="slidenum">
              <a:rPr lang="en-US" altLang="en-US" smtClean="0"/>
              <a:pPr>
                <a:defRPr/>
              </a:pPr>
              <a:t>58</a:t>
            </a:fld>
            <a:endParaRPr lang="en-US" altLang="en-US"/>
          </a:p>
        </p:txBody>
      </p:sp>
      <p:graphicFrame>
        <p:nvGraphicFramePr>
          <p:cNvPr id="3" name="object 3"/>
          <p:cNvGraphicFramePr>
            <a:graphicFrameLocks noGrp="1"/>
          </p:cNvGraphicFramePr>
          <p:nvPr>
            <p:extLst>
              <p:ext uri="{D42A27DB-BD31-4B8C-83A1-F6EECF244321}">
                <p14:modId xmlns:p14="http://schemas.microsoft.com/office/powerpoint/2010/main" val="4164641516"/>
              </p:ext>
            </p:extLst>
          </p:nvPr>
        </p:nvGraphicFramePr>
        <p:xfrm>
          <a:off x="715671" y="1969843"/>
          <a:ext cx="8999501" cy="5136445"/>
        </p:xfrm>
        <a:graphic>
          <a:graphicData uri="http://schemas.openxmlformats.org/drawingml/2006/table">
            <a:tbl>
              <a:tblPr firstRow="1" bandRow="1">
                <a:tableStyleId>{2D5ABB26-0587-4C30-8999-92F81FD0307C}</a:tableStyleId>
              </a:tblPr>
              <a:tblGrid>
                <a:gridCol w="2265793">
                  <a:extLst>
                    <a:ext uri="{9D8B030D-6E8A-4147-A177-3AD203B41FA5}">
                      <a16:colId xmlns:a16="http://schemas.microsoft.com/office/drawing/2014/main" val="20000"/>
                    </a:ext>
                  </a:extLst>
                </a:gridCol>
                <a:gridCol w="6733708">
                  <a:extLst>
                    <a:ext uri="{9D8B030D-6E8A-4147-A177-3AD203B41FA5}">
                      <a16:colId xmlns:a16="http://schemas.microsoft.com/office/drawing/2014/main" val="20001"/>
                    </a:ext>
                  </a:extLst>
                </a:gridCol>
              </a:tblGrid>
              <a:tr h="287991">
                <a:tc>
                  <a:txBody>
                    <a:bodyPr/>
                    <a:lstStyle/>
                    <a:p>
                      <a:pPr marL="86995">
                        <a:lnSpc>
                          <a:spcPct val="100000"/>
                        </a:lnSpc>
                      </a:pPr>
                      <a:r>
                        <a:rPr sz="1800" b="1" i="1" dirty="0">
                          <a:solidFill>
                            <a:srgbClr val="FFFFFF"/>
                          </a:solidFill>
                          <a:latin typeface="Verdana"/>
                          <a:cs typeface="Verdana"/>
                        </a:rPr>
                        <a:t>Component</a:t>
                      </a:r>
                      <a:endParaRPr sz="18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tc>
                  <a:txBody>
                    <a:bodyPr/>
                    <a:lstStyle/>
                    <a:p>
                      <a:endParaRPr sz="1800">
                        <a:latin typeface="Verdana"/>
                        <a:cs typeface="Verdana"/>
                      </a:endParaRPr>
                    </a:p>
                  </a:txBody>
                  <a:tcPr marL="0" marR="0" marT="0" marB="0">
                    <a:lnL w="12700">
                      <a:solidFill>
                        <a:srgbClr val="151515"/>
                      </a:solidFill>
                      <a:prstDash val="solid"/>
                    </a:lnL>
                    <a:lnR w="28575">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3406322">
                <a:tc>
                  <a:txBody>
                    <a:bodyPr/>
                    <a:lstStyle/>
                    <a:p>
                      <a:pPr marL="86995">
                        <a:lnSpc>
                          <a:spcPct val="100000"/>
                        </a:lnSpc>
                      </a:pPr>
                      <a:r>
                        <a:rPr sz="1500" b="1" dirty="0">
                          <a:solidFill>
                            <a:srgbClr val="151515"/>
                          </a:solidFill>
                          <a:latin typeface="Verdana"/>
                          <a:cs typeface="Verdana"/>
                        </a:rPr>
                        <a:t>1.</a:t>
                      </a:r>
                      <a:r>
                        <a:rPr sz="1500" b="1" spc="-5" dirty="0">
                          <a:solidFill>
                            <a:srgbClr val="151515"/>
                          </a:solidFill>
                          <a:latin typeface="Verdana"/>
                          <a:cs typeface="Verdana"/>
                        </a:rPr>
                        <a:t> </a:t>
                      </a:r>
                      <a:r>
                        <a:rPr sz="1500" b="1" dirty="0">
                          <a:solidFill>
                            <a:srgbClr val="151515"/>
                          </a:solidFill>
                          <a:latin typeface="Verdana"/>
                          <a:cs typeface="Verdana"/>
                        </a:rPr>
                        <a:t>Story</a:t>
                      </a:r>
                      <a:r>
                        <a:rPr lang="en-US" sz="1500" b="1" dirty="0">
                          <a:solidFill>
                            <a:srgbClr val="151515"/>
                          </a:solidFill>
                          <a:latin typeface="Verdana"/>
                          <a:cs typeface="Verdana"/>
                        </a:rPr>
                        <a:t> (Problem)</a:t>
                      </a:r>
                      <a:r>
                        <a:rPr sz="1500" b="1" spc="-5" dirty="0">
                          <a:solidFill>
                            <a:srgbClr val="151515"/>
                          </a:solidFill>
                          <a:latin typeface="Verdana"/>
                          <a:cs typeface="Verdana"/>
                        </a:rPr>
                        <a:t>/S</a:t>
                      </a:r>
                      <a:r>
                        <a:rPr sz="1500" b="1" baseline="-15432" dirty="0">
                          <a:solidFill>
                            <a:srgbClr val="151515"/>
                          </a:solidFill>
                          <a:latin typeface="Verdana"/>
                          <a:cs typeface="Verdana"/>
                        </a:rPr>
                        <a:t>1</a:t>
                      </a:r>
                      <a:endParaRPr sz="15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209550" marR="309245" indent="-38100">
                        <a:lnSpc>
                          <a:spcPct val="101200"/>
                        </a:lnSpc>
                      </a:pPr>
                      <a:r>
                        <a:rPr sz="1500" dirty="0">
                          <a:solidFill>
                            <a:srgbClr val="151515"/>
                          </a:solidFill>
                          <a:latin typeface="Verdana"/>
                          <a:cs typeface="Verdana"/>
                        </a:rPr>
                        <a:t>Describe</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problem:</a:t>
                      </a:r>
                      <a:r>
                        <a:rPr sz="1500" spc="-5" dirty="0">
                          <a:solidFill>
                            <a:srgbClr val="151515"/>
                          </a:solidFill>
                          <a:latin typeface="Verdana"/>
                          <a:cs typeface="Verdana"/>
                        </a:rPr>
                        <a:t> </a:t>
                      </a:r>
                      <a:endParaRPr lang="en-US" sz="1500" spc="-5" dirty="0">
                        <a:solidFill>
                          <a:srgbClr val="151515"/>
                        </a:solidFill>
                        <a:latin typeface="Verdana"/>
                        <a:cs typeface="Verdana"/>
                      </a:endParaRPr>
                    </a:p>
                    <a:p>
                      <a:pPr marL="209550" marR="309245" indent="-38100">
                        <a:lnSpc>
                          <a:spcPct val="101200"/>
                        </a:lnSpc>
                      </a:pPr>
                      <a:r>
                        <a:rPr sz="1500" dirty="0">
                          <a:solidFill>
                            <a:srgbClr val="151515"/>
                          </a:solidFill>
                          <a:latin typeface="Verdana"/>
                          <a:cs typeface="Verdana"/>
                        </a:rPr>
                        <a:t>(1)</a:t>
                      </a:r>
                      <a:r>
                        <a:rPr sz="1500" spc="-5" dirty="0">
                          <a:solidFill>
                            <a:srgbClr val="151515"/>
                          </a:solidFill>
                          <a:latin typeface="Verdana"/>
                          <a:cs typeface="Verdana"/>
                        </a:rPr>
                        <a:t> </a:t>
                      </a:r>
                      <a:r>
                        <a:rPr sz="1500" dirty="0">
                          <a:solidFill>
                            <a:srgbClr val="151515"/>
                          </a:solidFill>
                          <a:latin typeface="Verdana"/>
                          <a:cs typeface="Verdana"/>
                        </a:rPr>
                        <a:t>context</a:t>
                      </a:r>
                      <a:r>
                        <a:rPr sz="1500" spc="-5" dirty="0">
                          <a:solidFill>
                            <a:srgbClr val="151515"/>
                          </a:solidFill>
                          <a:latin typeface="Verdana"/>
                          <a:cs typeface="Verdana"/>
                        </a:rPr>
                        <a:t> </a:t>
                      </a:r>
                      <a:r>
                        <a:rPr sz="1500" dirty="0">
                          <a:solidFill>
                            <a:srgbClr val="151515"/>
                          </a:solidFill>
                          <a:latin typeface="Verdana"/>
                          <a:cs typeface="Verdana"/>
                        </a:rPr>
                        <a:t>of</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problem,</a:t>
                      </a:r>
                      <a:endParaRPr lang="en-US" sz="1500" spc="-5" dirty="0">
                        <a:solidFill>
                          <a:srgbClr val="151515"/>
                        </a:solidFill>
                        <a:latin typeface="Verdana"/>
                        <a:cs typeface="Verdana"/>
                      </a:endParaRPr>
                    </a:p>
                    <a:p>
                      <a:pPr marL="209550" marR="309245" indent="-38100">
                        <a:lnSpc>
                          <a:spcPct val="101200"/>
                        </a:lnSpc>
                      </a:pPr>
                      <a:r>
                        <a:rPr sz="1500" dirty="0">
                          <a:solidFill>
                            <a:srgbClr val="151515"/>
                          </a:solidFill>
                          <a:latin typeface="Verdana"/>
                          <a:cs typeface="Verdana"/>
                        </a:rPr>
                        <a:t>(2)</a:t>
                      </a:r>
                      <a:r>
                        <a:rPr sz="1500" spc="-5" dirty="0">
                          <a:solidFill>
                            <a:srgbClr val="151515"/>
                          </a:solidFill>
                          <a:latin typeface="Verdana"/>
                          <a:cs typeface="Verdana"/>
                        </a:rPr>
                        <a:t> </a:t>
                      </a:r>
                      <a:r>
                        <a:rPr sz="1500" dirty="0">
                          <a:solidFill>
                            <a:srgbClr val="151515"/>
                          </a:solidFill>
                          <a:latin typeface="Verdana"/>
                          <a:cs typeface="Verdana"/>
                        </a:rPr>
                        <a:t>justification for</a:t>
                      </a:r>
                      <a:r>
                        <a:rPr sz="1500" spc="-5" dirty="0">
                          <a:solidFill>
                            <a:srgbClr val="151515"/>
                          </a:solidFill>
                          <a:latin typeface="Verdana"/>
                          <a:cs typeface="Verdana"/>
                        </a:rPr>
                        <a:t> </a:t>
                      </a:r>
                      <a:r>
                        <a:rPr sz="1500" dirty="0">
                          <a:solidFill>
                            <a:srgbClr val="151515"/>
                          </a:solidFill>
                          <a:latin typeface="Verdana"/>
                          <a:cs typeface="Verdana"/>
                        </a:rPr>
                        <a:t>addressing</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problem,</a:t>
                      </a:r>
                      <a:r>
                        <a:rPr sz="1500" spc="-5" dirty="0">
                          <a:solidFill>
                            <a:srgbClr val="151515"/>
                          </a:solidFill>
                          <a:latin typeface="Verdana"/>
                          <a:cs typeface="Verdana"/>
                        </a:rPr>
                        <a:t> </a:t>
                      </a:r>
                      <a:endParaRPr lang="en-US" sz="1500" spc="-5" dirty="0">
                        <a:solidFill>
                          <a:srgbClr val="151515"/>
                        </a:solidFill>
                        <a:latin typeface="Verdana"/>
                        <a:cs typeface="Verdana"/>
                      </a:endParaRPr>
                    </a:p>
                    <a:p>
                      <a:pPr marL="209550" marR="309245" indent="-38100">
                        <a:lnSpc>
                          <a:spcPct val="101200"/>
                        </a:lnSpc>
                      </a:pPr>
                      <a:r>
                        <a:rPr sz="1500" dirty="0">
                          <a:solidFill>
                            <a:srgbClr val="151515"/>
                          </a:solidFill>
                          <a:latin typeface="Verdana"/>
                          <a:cs typeface="Verdana"/>
                        </a:rPr>
                        <a:t>(3)</a:t>
                      </a:r>
                      <a:r>
                        <a:rPr sz="1500" spc="-5" dirty="0">
                          <a:solidFill>
                            <a:srgbClr val="151515"/>
                          </a:solidFill>
                          <a:latin typeface="Verdana"/>
                          <a:cs typeface="Verdana"/>
                        </a:rPr>
                        <a:t> </a:t>
                      </a:r>
                      <a:r>
                        <a:rPr sz="1500" dirty="0">
                          <a:solidFill>
                            <a:srgbClr val="151515"/>
                          </a:solidFill>
                          <a:latin typeface="Verdana"/>
                          <a:cs typeface="Verdana"/>
                        </a:rPr>
                        <a:t>specific</a:t>
                      </a:r>
                      <a:r>
                        <a:rPr sz="1500" spc="-5" dirty="0">
                          <a:solidFill>
                            <a:srgbClr val="151515"/>
                          </a:solidFill>
                          <a:latin typeface="Verdana"/>
                          <a:cs typeface="Verdana"/>
                        </a:rPr>
                        <a:t> </a:t>
                      </a:r>
                      <a:r>
                        <a:rPr sz="1500" dirty="0">
                          <a:solidFill>
                            <a:srgbClr val="151515"/>
                          </a:solidFill>
                          <a:latin typeface="Verdana"/>
                          <a:cs typeface="Verdana"/>
                        </a:rPr>
                        <a:t>aspect</a:t>
                      </a:r>
                      <a:r>
                        <a:rPr sz="1500" spc="-5" dirty="0">
                          <a:solidFill>
                            <a:srgbClr val="151515"/>
                          </a:solidFill>
                          <a:latin typeface="Verdana"/>
                          <a:cs typeface="Verdana"/>
                        </a:rPr>
                        <a:t> </a:t>
                      </a:r>
                      <a:r>
                        <a:rPr sz="1500" dirty="0">
                          <a:solidFill>
                            <a:srgbClr val="151515"/>
                          </a:solidFill>
                          <a:latin typeface="Verdana"/>
                          <a:cs typeface="Verdana"/>
                        </a:rPr>
                        <a:t>of</a:t>
                      </a:r>
                      <a:r>
                        <a:rPr sz="1500" spc="-5" dirty="0">
                          <a:solidFill>
                            <a:srgbClr val="151515"/>
                          </a:solidFill>
                          <a:latin typeface="Verdana"/>
                          <a:cs typeface="Verdana"/>
                        </a:rPr>
                        <a:t> </a:t>
                      </a:r>
                      <a:r>
                        <a:rPr sz="1500" dirty="0">
                          <a:solidFill>
                            <a:srgbClr val="151515"/>
                          </a:solidFill>
                          <a:latin typeface="Verdana"/>
                          <a:cs typeface="Verdana"/>
                        </a:rPr>
                        <a:t>problem</a:t>
                      </a:r>
                      <a:r>
                        <a:rPr sz="1500" spc="-5" dirty="0">
                          <a:solidFill>
                            <a:srgbClr val="151515"/>
                          </a:solidFill>
                          <a:latin typeface="Verdana"/>
                          <a:cs typeface="Verdana"/>
                        </a:rPr>
                        <a:t> </a:t>
                      </a:r>
                      <a:r>
                        <a:rPr sz="1500" dirty="0">
                          <a:solidFill>
                            <a:srgbClr val="151515"/>
                          </a:solidFill>
                          <a:latin typeface="Verdana"/>
                          <a:cs typeface="Verdana"/>
                        </a:rPr>
                        <a:t>being addressed.</a:t>
                      </a:r>
                      <a:r>
                        <a:rPr sz="1500" spc="-5" dirty="0">
                          <a:solidFill>
                            <a:srgbClr val="151515"/>
                          </a:solidFill>
                          <a:latin typeface="Verdana"/>
                          <a:cs typeface="Verdana"/>
                        </a:rPr>
                        <a:t> </a:t>
                      </a:r>
                      <a:r>
                        <a:rPr sz="1500" dirty="0">
                          <a:solidFill>
                            <a:srgbClr val="151515"/>
                          </a:solidFill>
                          <a:latin typeface="Verdana"/>
                          <a:cs typeface="Verdana"/>
                        </a:rPr>
                        <a:t>(Causes</a:t>
                      </a:r>
                      <a:r>
                        <a:rPr sz="1500" spc="-5" dirty="0">
                          <a:solidFill>
                            <a:srgbClr val="151515"/>
                          </a:solidFill>
                          <a:latin typeface="Verdana"/>
                          <a:cs typeface="Verdana"/>
                        </a:rPr>
                        <a:t> </a:t>
                      </a:r>
                      <a:r>
                        <a:rPr sz="1500" dirty="0">
                          <a:solidFill>
                            <a:srgbClr val="151515"/>
                          </a:solidFill>
                          <a:latin typeface="Verdana"/>
                          <a:cs typeface="Verdana"/>
                        </a:rPr>
                        <a:t>and</a:t>
                      </a:r>
                      <a:r>
                        <a:rPr sz="1500" spc="-5" dirty="0">
                          <a:solidFill>
                            <a:srgbClr val="151515"/>
                          </a:solidFill>
                          <a:latin typeface="Verdana"/>
                          <a:cs typeface="Verdana"/>
                        </a:rPr>
                        <a:t> </a:t>
                      </a:r>
                      <a:r>
                        <a:rPr sz="1500" dirty="0">
                          <a:solidFill>
                            <a:srgbClr val="151515"/>
                          </a:solidFill>
                          <a:latin typeface="Verdana"/>
                          <a:cs typeface="Verdana"/>
                        </a:rPr>
                        <a:t>Effects)</a:t>
                      </a:r>
                      <a:endParaRPr sz="2200" dirty="0">
                        <a:latin typeface="Times New Roman"/>
                        <a:cs typeface="Times New Roman"/>
                      </a:endParaRPr>
                    </a:p>
                    <a:p>
                      <a:pPr marL="171450">
                        <a:lnSpc>
                          <a:spcPct val="100000"/>
                        </a:lnSpc>
                      </a:pPr>
                      <a:r>
                        <a:rPr sz="1500" dirty="0">
                          <a:solidFill>
                            <a:srgbClr val="151515"/>
                          </a:solidFill>
                          <a:latin typeface="Verdana"/>
                          <a:cs typeface="Verdana"/>
                        </a:rPr>
                        <a:t>Statistics:</a:t>
                      </a:r>
                      <a:endParaRPr sz="1500" dirty="0">
                        <a:latin typeface="Verdana"/>
                        <a:cs typeface="Verdana"/>
                      </a:endParaRPr>
                    </a:p>
                    <a:p>
                      <a:pPr marL="171450">
                        <a:lnSpc>
                          <a:spcPct val="100000"/>
                        </a:lnSpc>
                        <a:spcBef>
                          <a:spcPts val="320"/>
                        </a:spcBef>
                      </a:pPr>
                      <a:r>
                        <a:rPr sz="1500" spc="-100" dirty="0">
                          <a:solidFill>
                            <a:srgbClr val="151515"/>
                          </a:solidFill>
                          <a:latin typeface="Verdana"/>
                          <a:cs typeface="Verdana"/>
                        </a:rPr>
                        <a:t>-</a:t>
                      </a:r>
                      <a:r>
                        <a:rPr sz="1500" spc="-90" dirty="0">
                          <a:solidFill>
                            <a:srgbClr val="151515"/>
                          </a:solidFill>
                          <a:latin typeface="Verdana"/>
                          <a:cs typeface="Verdana"/>
                        </a:rPr>
                        <a:t>Y</a:t>
                      </a:r>
                      <a:r>
                        <a:rPr sz="1500" dirty="0">
                          <a:solidFill>
                            <a:srgbClr val="151515"/>
                          </a:solidFill>
                          <a:latin typeface="Verdana"/>
                          <a:cs typeface="Verdana"/>
                        </a:rPr>
                        <a:t>our</a:t>
                      </a:r>
                      <a:r>
                        <a:rPr sz="1500" spc="-5" dirty="0">
                          <a:solidFill>
                            <a:srgbClr val="151515"/>
                          </a:solidFill>
                          <a:latin typeface="Verdana"/>
                          <a:cs typeface="Verdana"/>
                        </a:rPr>
                        <a:t> </a:t>
                      </a:r>
                      <a:r>
                        <a:rPr sz="1500" dirty="0">
                          <a:solidFill>
                            <a:srgbClr val="151515"/>
                          </a:solidFill>
                          <a:latin typeface="Verdana"/>
                          <a:cs typeface="Verdana"/>
                        </a:rPr>
                        <a:t>own</a:t>
                      </a:r>
                      <a:r>
                        <a:rPr sz="1500" spc="-5" dirty="0">
                          <a:solidFill>
                            <a:srgbClr val="151515"/>
                          </a:solidFill>
                          <a:latin typeface="Verdana"/>
                          <a:cs typeface="Verdana"/>
                        </a:rPr>
                        <a:t> </a:t>
                      </a:r>
                      <a:r>
                        <a:rPr sz="1500" dirty="0">
                          <a:solidFill>
                            <a:srgbClr val="151515"/>
                          </a:solidFill>
                          <a:latin typeface="Verdana"/>
                          <a:cs typeface="Verdana"/>
                        </a:rPr>
                        <a:t>data</a:t>
                      </a:r>
                      <a:endParaRPr sz="1500" dirty="0">
                        <a:latin typeface="Verdana"/>
                        <a:cs typeface="Verdana"/>
                      </a:endParaRPr>
                    </a:p>
                    <a:p>
                      <a:pPr marL="171450">
                        <a:lnSpc>
                          <a:spcPct val="100000"/>
                        </a:lnSpc>
                        <a:spcBef>
                          <a:spcPts val="320"/>
                        </a:spcBef>
                      </a:pPr>
                      <a:r>
                        <a:rPr sz="1500" spc="-25" dirty="0">
                          <a:solidFill>
                            <a:srgbClr val="151515"/>
                          </a:solidFill>
                          <a:latin typeface="Verdana"/>
                          <a:cs typeface="Verdana"/>
                        </a:rPr>
                        <a:t>-</a:t>
                      </a:r>
                      <a:r>
                        <a:rPr sz="1500" dirty="0">
                          <a:solidFill>
                            <a:srgbClr val="151515"/>
                          </a:solidFill>
                          <a:latin typeface="Verdana"/>
                          <a:cs typeface="Verdana"/>
                        </a:rPr>
                        <a:t>Info</a:t>
                      </a:r>
                      <a:r>
                        <a:rPr sz="1500" spc="-5" dirty="0">
                          <a:solidFill>
                            <a:srgbClr val="151515"/>
                          </a:solidFill>
                          <a:latin typeface="Verdana"/>
                          <a:cs typeface="Verdana"/>
                        </a:rPr>
                        <a:t> </a:t>
                      </a:r>
                      <a:r>
                        <a:rPr sz="1500" dirty="0">
                          <a:solidFill>
                            <a:srgbClr val="151515"/>
                          </a:solidFill>
                          <a:latin typeface="Verdana"/>
                          <a:cs typeface="Verdana"/>
                        </a:rPr>
                        <a:t>from</a:t>
                      </a:r>
                      <a:r>
                        <a:rPr sz="1500" spc="-5" dirty="0">
                          <a:solidFill>
                            <a:srgbClr val="151515"/>
                          </a:solidFill>
                          <a:latin typeface="Verdana"/>
                          <a:cs typeface="Verdana"/>
                        </a:rPr>
                        <a:t> </a:t>
                      </a:r>
                      <a:r>
                        <a:rPr sz="1500" dirty="0">
                          <a:solidFill>
                            <a:srgbClr val="151515"/>
                          </a:solidFill>
                          <a:latin typeface="Verdana"/>
                          <a:cs typeface="Verdana"/>
                        </a:rPr>
                        <a:t>external</a:t>
                      </a:r>
                      <a:r>
                        <a:rPr sz="1500" spc="-5" dirty="0">
                          <a:solidFill>
                            <a:srgbClr val="151515"/>
                          </a:solidFill>
                          <a:latin typeface="Verdana"/>
                          <a:cs typeface="Verdana"/>
                        </a:rPr>
                        <a:t> </a:t>
                      </a:r>
                      <a:r>
                        <a:rPr sz="1500" dirty="0">
                          <a:solidFill>
                            <a:srgbClr val="151515"/>
                          </a:solidFill>
                          <a:latin typeface="Verdana"/>
                          <a:cs typeface="Verdana"/>
                        </a:rPr>
                        <a:t>sources</a:t>
                      </a:r>
                      <a:endParaRPr sz="1500" dirty="0">
                        <a:latin typeface="Verdana"/>
                        <a:cs typeface="Verdana"/>
                      </a:endParaRPr>
                    </a:p>
                    <a:p>
                      <a:pPr marL="171450">
                        <a:lnSpc>
                          <a:spcPct val="100000"/>
                        </a:lnSpc>
                      </a:pPr>
                      <a:r>
                        <a:rPr sz="1500" dirty="0">
                          <a:solidFill>
                            <a:srgbClr val="151515"/>
                          </a:solidFill>
                          <a:latin typeface="Verdana"/>
                          <a:cs typeface="Verdana"/>
                        </a:rPr>
                        <a:t>Examples:</a:t>
                      </a:r>
                      <a:endParaRPr sz="1500" dirty="0">
                        <a:latin typeface="Verdana"/>
                        <a:cs typeface="Verdana"/>
                      </a:endParaRPr>
                    </a:p>
                    <a:p>
                      <a:pPr marL="171450">
                        <a:lnSpc>
                          <a:spcPct val="100000"/>
                        </a:lnSpc>
                        <a:spcBef>
                          <a:spcPts val="320"/>
                        </a:spcBef>
                      </a:pPr>
                      <a:r>
                        <a:rPr sz="1500" spc="-35" dirty="0">
                          <a:solidFill>
                            <a:srgbClr val="151515"/>
                          </a:solidFill>
                          <a:latin typeface="Verdana"/>
                          <a:cs typeface="Verdana"/>
                        </a:rPr>
                        <a:t>-</a:t>
                      </a:r>
                      <a:r>
                        <a:rPr sz="1500" dirty="0">
                          <a:solidFill>
                            <a:srgbClr val="151515"/>
                          </a:solidFill>
                          <a:latin typeface="Verdana"/>
                          <a:cs typeface="Verdana"/>
                        </a:rPr>
                        <a:t>Anecd</a:t>
                      </a:r>
                      <a:r>
                        <a:rPr sz="1500" spc="-5" dirty="0">
                          <a:solidFill>
                            <a:srgbClr val="151515"/>
                          </a:solidFill>
                          <a:latin typeface="Verdana"/>
                          <a:cs typeface="Verdana"/>
                        </a:rPr>
                        <a:t>o</a:t>
                      </a:r>
                      <a:r>
                        <a:rPr sz="1500" dirty="0">
                          <a:solidFill>
                            <a:srgbClr val="151515"/>
                          </a:solidFill>
                          <a:latin typeface="Verdana"/>
                          <a:cs typeface="Verdana"/>
                        </a:rPr>
                        <a:t>tes</a:t>
                      </a:r>
                      <a:endParaRPr sz="1500" dirty="0">
                        <a:latin typeface="Verdana"/>
                        <a:cs typeface="Verdana"/>
                      </a:endParaRPr>
                    </a:p>
                    <a:p>
                      <a:pPr marL="171450">
                        <a:lnSpc>
                          <a:spcPct val="100000"/>
                        </a:lnSpc>
                        <a:spcBef>
                          <a:spcPts val="320"/>
                        </a:spcBef>
                      </a:pPr>
                      <a:r>
                        <a:rPr sz="1500" dirty="0">
                          <a:solidFill>
                            <a:srgbClr val="151515"/>
                          </a:solidFill>
                          <a:latin typeface="Verdana"/>
                          <a:cs typeface="Verdana"/>
                        </a:rPr>
                        <a:t>-</a:t>
                      </a:r>
                      <a:r>
                        <a:rPr sz="1500" spc="-35" dirty="0">
                          <a:solidFill>
                            <a:srgbClr val="151515"/>
                          </a:solidFill>
                          <a:latin typeface="Verdana"/>
                          <a:cs typeface="Verdana"/>
                        </a:rPr>
                        <a:t>R</a:t>
                      </a:r>
                      <a:r>
                        <a:rPr sz="1500" dirty="0">
                          <a:solidFill>
                            <a:srgbClr val="151515"/>
                          </a:solidFill>
                          <a:latin typeface="Verdana"/>
                          <a:cs typeface="Verdana"/>
                        </a:rPr>
                        <a:t>eal-life</a:t>
                      </a:r>
                      <a:r>
                        <a:rPr sz="1500" spc="-5" dirty="0">
                          <a:solidFill>
                            <a:srgbClr val="151515"/>
                          </a:solidFill>
                          <a:latin typeface="Verdana"/>
                          <a:cs typeface="Verdana"/>
                        </a:rPr>
                        <a:t> </a:t>
                      </a:r>
                      <a:r>
                        <a:rPr sz="1500" dirty="0">
                          <a:solidFill>
                            <a:srgbClr val="151515"/>
                          </a:solidFill>
                          <a:latin typeface="Verdana"/>
                          <a:cs typeface="Verdana"/>
                        </a:rPr>
                        <a:t>examples</a:t>
                      </a:r>
                      <a:endParaRPr sz="1500" dirty="0">
                        <a:latin typeface="Verdana"/>
                        <a:cs typeface="Verdana"/>
                      </a:endParaRPr>
                    </a:p>
                    <a:p>
                      <a:pPr marL="171450">
                        <a:lnSpc>
                          <a:spcPct val="100000"/>
                        </a:lnSpc>
                        <a:spcBef>
                          <a:spcPts val="320"/>
                        </a:spcBef>
                      </a:pPr>
                      <a:r>
                        <a:rPr sz="1500" dirty="0">
                          <a:solidFill>
                            <a:srgbClr val="151515"/>
                          </a:solidFill>
                          <a:latin typeface="Verdana"/>
                          <a:cs typeface="Verdana"/>
                        </a:rPr>
                        <a:t>-Quotes</a:t>
                      </a:r>
                      <a:endParaRPr sz="1500" dirty="0">
                        <a:latin typeface="Verdana"/>
                        <a:cs typeface="Verdana"/>
                      </a:endParaRPr>
                    </a:p>
                    <a:p>
                      <a:pPr>
                        <a:lnSpc>
                          <a:spcPct val="100000"/>
                        </a:lnSpc>
                        <a:spcBef>
                          <a:spcPts val="20"/>
                        </a:spcBef>
                      </a:pPr>
                      <a:endParaRPr sz="2200" dirty="0">
                        <a:latin typeface="Times New Roman"/>
                        <a:cs typeface="Times New Roman"/>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739514">
                <a:tc>
                  <a:txBody>
                    <a:bodyPr/>
                    <a:lstStyle/>
                    <a:p>
                      <a:pPr marL="86995" marR="628015">
                        <a:lnSpc>
                          <a:spcPct val="101200"/>
                        </a:lnSpc>
                      </a:pPr>
                      <a:r>
                        <a:rPr sz="1500" b="1" dirty="0">
                          <a:solidFill>
                            <a:srgbClr val="151515"/>
                          </a:solidFill>
                          <a:latin typeface="Verdana"/>
                          <a:cs typeface="Verdana"/>
                        </a:rPr>
                        <a:t>2.</a:t>
                      </a:r>
                      <a:r>
                        <a:rPr sz="1500" b="1" spc="-5" dirty="0">
                          <a:solidFill>
                            <a:srgbClr val="151515"/>
                          </a:solidFill>
                          <a:latin typeface="Verdana"/>
                          <a:cs typeface="Verdana"/>
                        </a:rPr>
                        <a:t> </a:t>
                      </a:r>
                      <a:r>
                        <a:rPr sz="1500" b="1" dirty="0">
                          <a:solidFill>
                            <a:srgbClr val="151515"/>
                          </a:solidFill>
                          <a:latin typeface="Verdana"/>
                          <a:cs typeface="Verdana"/>
                        </a:rPr>
                        <a:t>Plan</a:t>
                      </a:r>
                      <a:r>
                        <a:rPr sz="1500" b="1" spc="-5" dirty="0">
                          <a:solidFill>
                            <a:srgbClr val="151515"/>
                          </a:solidFill>
                          <a:latin typeface="Verdana"/>
                          <a:cs typeface="Verdana"/>
                        </a:rPr>
                        <a:t> </a:t>
                      </a:r>
                      <a:r>
                        <a:rPr sz="1500" b="1" dirty="0">
                          <a:solidFill>
                            <a:srgbClr val="151515"/>
                          </a:solidFill>
                          <a:latin typeface="Verdana"/>
                          <a:cs typeface="Verdana"/>
                        </a:rPr>
                        <a:t>for s</a:t>
                      </a:r>
                      <a:r>
                        <a:rPr sz="1500" b="1" spc="-5" dirty="0">
                          <a:solidFill>
                            <a:srgbClr val="151515"/>
                          </a:solidFill>
                          <a:latin typeface="Verdana"/>
                          <a:cs typeface="Verdana"/>
                        </a:rPr>
                        <a:t>ol</a:t>
                      </a:r>
                      <a:r>
                        <a:rPr sz="1500" b="1" dirty="0">
                          <a:solidFill>
                            <a:srgbClr val="151515"/>
                          </a:solidFill>
                          <a:latin typeface="Verdana"/>
                          <a:cs typeface="Verdana"/>
                        </a:rPr>
                        <a:t>v</a:t>
                      </a:r>
                      <a:r>
                        <a:rPr sz="1500" b="1" spc="-5" dirty="0">
                          <a:solidFill>
                            <a:srgbClr val="151515"/>
                          </a:solidFill>
                          <a:latin typeface="Verdana"/>
                          <a:cs typeface="Verdana"/>
                        </a:rPr>
                        <a:t>in</a:t>
                      </a:r>
                      <a:r>
                        <a:rPr sz="1500" b="1" dirty="0">
                          <a:solidFill>
                            <a:srgbClr val="151515"/>
                          </a:solidFill>
                          <a:latin typeface="Verdana"/>
                          <a:cs typeface="Verdana"/>
                        </a:rPr>
                        <a:t>g</a:t>
                      </a:r>
                      <a:r>
                        <a:rPr lang="en-US" sz="1500" b="1" dirty="0">
                          <a:solidFill>
                            <a:srgbClr val="151515"/>
                          </a:solidFill>
                          <a:latin typeface="Verdana"/>
                          <a:cs typeface="Verdana"/>
                        </a:rPr>
                        <a:t> (Problem)</a:t>
                      </a:r>
                      <a:r>
                        <a:rPr sz="1500" b="1" spc="-5" dirty="0">
                          <a:solidFill>
                            <a:srgbClr val="151515"/>
                          </a:solidFill>
                          <a:latin typeface="Verdana"/>
                          <a:cs typeface="Verdana"/>
                        </a:rPr>
                        <a:t> </a:t>
                      </a:r>
                      <a:r>
                        <a:rPr sz="1500" b="1" dirty="0">
                          <a:solidFill>
                            <a:srgbClr val="151515"/>
                          </a:solidFill>
                          <a:latin typeface="Verdana"/>
                          <a:cs typeface="Verdana"/>
                        </a:rPr>
                        <a:t>S</a:t>
                      </a:r>
                      <a:r>
                        <a:rPr sz="1500" b="1" baseline="-15432" dirty="0">
                          <a:solidFill>
                            <a:srgbClr val="151515"/>
                          </a:solidFill>
                          <a:latin typeface="Verdana"/>
                          <a:cs typeface="Verdana"/>
                        </a:rPr>
                        <a:t>1</a:t>
                      </a:r>
                      <a:endParaRPr sz="15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44450" marR="119380">
                        <a:lnSpc>
                          <a:spcPct val="101200"/>
                        </a:lnSpc>
                      </a:pPr>
                      <a:r>
                        <a:rPr sz="1500" dirty="0">
                          <a:solidFill>
                            <a:srgbClr val="151515"/>
                          </a:solidFill>
                          <a:latin typeface="Verdana"/>
                          <a:cs typeface="Verdana"/>
                        </a:rPr>
                        <a:t>Method</a:t>
                      </a:r>
                      <a:r>
                        <a:rPr sz="1500" spc="-5" dirty="0">
                          <a:solidFill>
                            <a:srgbClr val="151515"/>
                          </a:solidFill>
                          <a:latin typeface="Verdana"/>
                          <a:cs typeface="Verdana"/>
                        </a:rPr>
                        <a:t> </a:t>
                      </a:r>
                      <a:r>
                        <a:rPr sz="1500" dirty="0">
                          <a:solidFill>
                            <a:srgbClr val="151515"/>
                          </a:solidFill>
                          <a:latin typeface="Verdana"/>
                          <a:cs typeface="Verdana"/>
                        </a:rPr>
                        <a:t>section</a:t>
                      </a:r>
                      <a:r>
                        <a:rPr sz="1500" spc="-5" dirty="0">
                          <a:solidFill>
                            <a:srgbClr val="151515"/>
                          </a:solidFill>
                          <a:latin typeface="Verdana"/>
                          <a:cs typeface="Verdana"/>
                        </a:rPr>
                        <a:t> </a:t>
                      </a:r>
                      <a:r>
                        <a:rPr sz="1500" dirty="0">
                          <a:solidFill>
                            <a:srgbClr val="151515"/>
                          </a:solidFill>
                          <a:latin typeface="Verdana"/>
                          <a:cs typeface="Verdana"/>
                        </a:rPr>
                        <a:t>contains</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approach</a:t>
                      </a:r>
                      <a:r>
                        <a:rPr sz="1500" spc="-5" dirty="0">
                          <a:solidFill>
                            <a:srgbClr val="151515"/>
                          </a:solidFill>
                          <a:latin typeface="Verdana"/>
                          <a:cs typeface="Verdana"/>
                        </a:rPr>
                        <a:t> </a:t>
                      </a:r>
                      <a:r>
                        <a:rPr sz="1500" dirty="0">
                          <a:solidFill>
                            <a:srgbClr val="151515"/>
                          </a:solidFill>
                          <a:latin typeface="Verdana"/>
                          <a:cs typeface="Verdana"/>
                        </a:rPr>
                        <a:t>ta</a:t>
                      </a:r>
                      <a:r>
                        <a:rPr sz="1500" spc="-15" dirty="0">
                          <a:solidFill>
                            <a:srgbClr val="151515"/>
                          </a:solidFill>
                          <a:latin typeface="Verdana"/>
                          <a:cs typeface="Verdana"/>
                        </a:rPr>
                        <a:t>k</a:t>
                      </a:r>
                      <a:r>
                        <a:rPr sz="1500" dirty="0">
                          <a:solidFill>
                            <a:srgbClr val="151515"/>
                          </a:solidFill>
                          <a:latin typeface="Verdana"/>
                          <a:cs typeface="Verdana"/>
                        </a:rPr>
                        <a:t>en</a:t>
                      </a:r>
                      <a:r>
                        <a:rPr sz="1500" spc="-5" dirty="0">
                          <a:solidFill>
                            <a:srgbClr val="151515"/>
                          </a:solidFill>
                          <a:latin typeface="Verdana"/>
                          <a:cs typeface="Verdana"/>
                        </a:rPr>
                        <a:t> </a:t>
                      </a:r>
                      <a:r>
                        <a:rPr sz="1500" dirty="0">
                          <a:solidFill>
                            <a:srgbClr val="151515"/>
                          </a:solidFill>
                          <a:latin typeface="Verdana"/>
                          <a:cs typeface="Verdana"/>
                        </a:rPr>
                        <a:t>to</a:t>
                      </a:r>
                      <a:r>
                        <a:rPr sz="1500" spc="-5" dirty="0">
                          <a:solidFill>
                            <a:srgbClr val="151515"/>
                          </a:solidFill>
                          <a:latin typeface="Verdana"/>
                          <a:cs typeface="Verdana"/>
                        </a:rPr>
                        <a:t> </a:t>
                      </a:r>
                      <a:r>
                        <a:rPr sz="1500" dirty="0">
                          <a:solidFill>
                            <a:srgbClr val="151515"/>
                          </a:solidFill>
                          <a:latin typeface="Verdana"/>
                          <a:cs typeface="Verdana"/>
                        </a:rPr>
                        <a:t>sol</a:t>
                      </a:r>
                      <a:r>
                        <a:rPr sz="1500" spc="-15" dirty="0">
                          <a:solidFill>
                            <a:srgbClr val="151515"/>
                          </a:solidFill>
                          <a:latin typeface="Verdana"/>
                          <a:cs typeface="Verdana"/>
                        </a:rPr>
                        <a:t>v</a:t>
                      </a:r>
                      <a:r>
                        <a:rPr sz="1500" dirty="0">
                          <a:solidFill>
                            <a:srgbClr val="151515"/>
                          </a:solidFill>
                          <a:latin typeface="Verdana"/>
                          <a:cs typeface="Verdana"/>
                        </a:rPr>
                        <a:t>e</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problem</a:t>
                      </a:r>
                      <a:r>
                        <a:rPr sz="1500" spc="-5" dirty="0">
                          <a:solidFill>
                            <a:srgbClr val="151515"/>
                          </a:solidFill>
                          <a:latin typeface="Verdana"/>
                          <a:cs typeface="Verdana"/>
                        </a:rPr>
                        <a:t> </a:t>
                      </a:r>
                      <a:r>
                        <a:rPr sz="1500" dirty="0">
                          <a:solidFill>
                            <a:srgbClr val="151515"/>
                          </a:solidFill>
                          <a:latin typeface="Verdana"/>
                          <a:cs typeface="Verdana"/>
                        </a:rPr>
                        <a:t>and list</a:t>
                      </a:r>
                      <a:r>
                        <a:rPr sz="1500" spc="-5" dirty="0">
                          <a:solidFill>
                            <a:srgbClr val="151515"/>
                          </a:solidFill>
                          <a:latin typeface="Verdana"/>
                          <a:cs typeface="Verdana"/>
                        </a:rPr>
                        <a:t> </a:t>
                      </a:r>
                      <a:r>
                        <a:rPr sz="1500" dirty="0">
                          <a:solidFill>
                            <a:srgbClr val="151515"/>
                          </a:solidFill>
                          <a:latin typeface="Verdana"/>
                          <a:cs typeface="Verdana"/>
                        </a:rPr>
                        <a:t>of</a:t>
                      </a:r>
                      <a:r>
                        <a:rPr sz="1500" spc="-5" dirty="0">
                          <a:solidFill>
                            <a:srgbClr val="151515"/>
                          </a:solidFill>
                          <a:latin typeface="Verdana"/>
                          <a:cs typeface="Verdana"/>
                        </a:rPr>
                        <a:t> </a:t>
                      </a:r>
                      <a:r>
                        <a:rPr sz="1500" dirty="0">
                          <a:solidFill>
                            <a:srgbClr val="151515"/>
                          </a:solidFill>
                          <a:latin typeface="Verdana"/>
                          <a:cs typeface="Verdana"/>
                        </a:rPr>
                        <a:t>activities/tasks.</a:t>
                      </a:r>
                      <a:endParaRPr sz="150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702618">
                <a:tc>
                  <a:txBody>
                    <a:bodyPr/>
                    <a:lstStyle/>
                    <a:p>
                      <a:pPr marL="86995" marR="252095">
                        <a:lnSpc>
                          <a:spcPct val="101200"/>
                        </a:lnSpc>
                      </a:pPr>
                      <a:r>
                        <a:rPr sz="1500" b="1" dirty="0">
                          <a:solidFill>
                            <a:srgbClr val="151515"/>
                          </a:solidFill>
                          <a:latin typeface="Verdana"/>
                          <a:cs typeface="Verdana"/>
                        </a:rPr>
                        <a:t>3.</a:t>
                      </a:r>
                      <a:r>
                        <a:rPr sz="1500" b="1" spc="-5" dirty="0">
                          <a:solidFill>
                            <a:srgbClr val="151515"/>
                          </a:solidFill>
                          <a:latin typeface="Verdana"/>
                          <a:cs typeface="Verdana"/>
                        </a:rPr>
                        <a:t> </a:t>
                      </a:r>
                      <a:r>
                        <a:rPr sz="1500" b="1" dirty="0">
                          <a:solidFill>
                            <a:srgbClr val="151515"/>
                          </a:solidFill>
                          <a:latin typeface="Verdana"/>
                          <a:cs typeface="Verdana"/>
                        </a:rPr>
                        <a:t>Request </a:t>
                      </a:r>
                      <a:r>
                        <a:rPr sz="1500" b="1" spc="-5" dirty="0">
                          <a:solidFill>
                            <a:srgbClr val="151515"/>
                          </a:solidFill>
                          <a:latin typeface="Verdana"/>
                          <a:cs typeface="Verdana"/>
                        </a:rPr>
                        <a:t>fo</a:t>
                      </a:r>
                      <a:r>
                        <a:rPr sz="1500" b="1" dirty="0">
                          <a:solidFill>
                            <a:srgbClr val="151515"/>
                          </a:solidFill>
                          <a:latin typeface="Verdana"/>
                          <a:cs typeface="Verdana"/>
                        </a:rPr>
                        <a:t>r supp</a:t>
                      </a:r>
                      <a:r>
                        <a:rPr sz="1500" b="1" spc="-5" dirty="0">
                          <a:solidFill>
                            <a:srgbClr val="151515"/>
                          </a:solidFill>
                          <a:latin typeface="Verdana"/>
                          <a:cs typeface="Verdana"/>
                        </a:rPr>
                        <a:t>o</a:t>
                      </a:r>
                      <a:r>
                        <a:rPr sz="1500" b="1" dirty="0">
                          <a:solidFill>
                            <a:srgbClr val="151515"/>
                          </a:solidFill>
                          <a:latin typeface="Verdana"/>
                          <a:cs typeface="Verdana"/>
                        </a:rPr>
                        <a:t>rt</a:t>
                      </a:r>
                      <a:endParaRPr sz="150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tc>
                  <a:txBody>
                    <a:bodyPr/>
                    <a:lstStyle/>
                    <a:p>
                      <a:pPr marL="44450" marR="273050">
                        <a:lnSpc>
                          <a:spcPct val="101200"/>
                        </a:lnSpc>
                      </a:pP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instrumental</a:t>
                      </a:r>
                      <a:r>
                        <a:rPr sz="1500" spc="-5" dirty="0">
                          <a:solidFill>
                            <a:srgbClr val="151515"/>
                          </a:solidFill>
                          <a:latin typeface="Verdana"/>
                          <a:cs typeface="Verdana"/>
                        </a:rPr>
                        <a:t> </a:t>
                      </a:r>
                      <a:r>
                        <a:rPr sz="1500" dirty="0">
                          <a:solidFill>
                            <a:srgbClr val="151515"/>
                          </a:solidFill>
                          <a:latin typeface="Verdana"/>
                          <a:cs typeface="Verdana"/>
                        </a:rPr>
                        <a:t>purpose</a:t>
                      </a:r>
                      <a:r>
                        <a:rPr sz="1500" spc="-5" dirty="0">
                          <a:solidFill>
                            <a:srgbClr val="151515"/>
                          </a:solidFill>
                          <a:latin typeface="Verdana"/>
                          <a:cs typeface="Verdana"/>
                        </a:rPr>
                        <a:t> </a:t>
                      </a:r>
                      <a:r>
                        <a:rPr sz="1500" dirty="0">
                          <a:solidFill>
                            <a:srgbClr val="151515"/>
                          </a:solidFill>
                          <a:latin typeface="Verdana"/>
                          <a:cs typeface="Verdana"/>
                        </a:rPr>
                        <a:t>statement</a:t>
                      </a:r>
                      <a:r>
                        <a:rPr sz="1500" spc="-5" dirty="0">
                          <a:solidFill>
                            <a:srgbClr val="151515"/>
                          </a:solidFill>
                          <a:latin typeface="Verdana"/>
                          <a:cs typeface="Verdana"/>
                        </a:rPr>
                        <a:t> </a:t>
                      </a:r>
                      <a:r>
                        <a:rPr sz="1500" dirty="0">
                          <a:solidFill>
                            <a:srgbClr val="151515"/>
                          </a:solidFill>
                          <a:latin typeface="Verdana"/>
                          <a:cs typeface="Verdana"/>
                        </a:rPr>
                        <a:t>contains</a:t>
                      </a:r>
                      <a:r>
                        <a:rPr sz="1500" spc="-5" dirty="0">
                          <a:solidFill>
                            <a:srgbClr val="151515"/>
                          </a:solidFill>
                          <a:latin typeface="Verdana"/>
                          <a:cs typeface="Verdana"/>
                        </a:rPr>
                        <a:t> </a:t>
                      </a:r>
                      <a:r>
                        <a:rPr sz="1500" dirty="0">
                          <a:solidFill>
                            <a:srgbClr val="151515"/>
                          </a:solidFill>
                          <a:latin typeface="Verdana"/>
                          <a:cs typeface="Verdana"/>
                        </a:rPr>
                        <a:t>actions</a:t>
                      </a:r>
                      <a:r>
                        <a:rPr sz="1500" spc="-5" dirty="0">
                          <a:solidFill>
                            <a:srgbClr val="151515"/>
                          </a:solidFill>
                          <a:latin typeface="Verdana"/>
                          <a:cs typeface="Verdana"/>
                        </a:rPr>
                        <a:t> </a:t>
                      </a:r>
                      <a:r>
                        <a:rPr sz="1500" spc="-15" dirty="0">
                          <a:solidFill>
                            <a:srgbClr val="151515"/>
                          </a:solidFill>
                          <a:latin typeface="Verdana"/>
                          <a:cs typeface="Verdana"/>
                        </a:rPr>
                        <a:t>y</a:t>
                      </a:r>
                      <a:r>
                        <a:rPr sz="1500" dirty="0">
                          <a:solidFill>
                            <a:srgbClr val="151515"/>
                          </a:solidFill>
                          <a:latin typeface="Verdana"/>
                          <a:cs typeface="Verdana"/>
                        </a:rPr>
                        <a:t>ou</a:t>
                      </a:r>
                      <a:r>
                        <a:rPr sz="1500" spc="-5" dirty="0">
                          <a:solidFill>
                            <a:srgbClr val="151515"/>
                          </a:solidFill>
                          <a:latin typeface="Verdana"/>
                          <a:cs typeface="Verdana"/>
                        </a:rPr>
                        <a:t> </a:t>
                      </a:r>
                      <a:r>
                        <a:rPr sz="1500" spc="-15" dirty="0">
                          <a:solidFill>
                            <a:srgbClr val="151515"/>
                          </a:solidFill>
                          <a:latin typeface="Verdana"/>
                          <a:cs typeface="Verdana"/>
                        </a:rPr>
                        <a:t>w</a:t>
                      </a:r>
                      <a:r>
                        <a:rPr sz="1500" dirty="0">
                          <a:solidFill>
                            <a:srgbClr val="151515"/>
                          </a:solidFill>
                          <a:latin typeface="Verdana"/>
                          <a:cs typeface="Verdana"/>
                        </a:rPr>
                        <a:t>ant</a:t>
                      </a:r>
                      <a:r>
                        <a:rPr sz="1500" spc="-5" dirty="0">
                          <a:solidFill>
                            <a:srgbClr val="151515"/>
                          </a:solidFill>
                          <a:latin typeface="Verdana"/>
                          <a:cs typeface="Verdana"/>
                        </a:rPr>
                        <a:t> </a:t>
                      </a:r>
                      <a:r>
                        <a:rPr sz="1500" dirty="0">
                          <a:solidFill>
                            <a:srgbClr val="151515"/>
                          </a:solidFill>
                          <a:latin typeface="Verdana"/>
                          <a:cs typeface="Verdana"/>
                        </a:rPr>
                        <a:t>the sp</a:t>
                      </a:r>
                      <a:r>
                        <a:rPr sz="1500" spc="-5" dirty="0">
                          <a:solidFill>
                            <a:srgbClr val="151515"/>
                          </a:solidFill>
                          <a:latin typeface="Verdana"/>
                          <a:cs typeface="Verdana"/>
                        </a:rPr>
                        <a:t>o</a:t>
                      </a:r>
                      <a:r>
                        <a:rPr sz="1500" dirty="0">
                          <a:solidFill>
                            <a:srgbClr val="151515"/>
                          </a:solidFill>
                          <a:latin typeface="Verdana"/>
                          <a:cs typeface="Verdana"/>
                        </a:rPr>
                        <a:t>nsor</a:t>
                      </a:r>
                      <a:r>
                        <a:rPr sz="1500" spc="-5" dirty="0">
                          <a:solidFill>
                            <a:srgbClr val="151515"/>
                          </a:solidFill>
                          <a:latin typeface="Verdana"/>
                          <a:cs typeface="Verdana"/>
                        </a:rPr>
                        <a:t> </a:t>
                      </a:r>
                      <a:r>
                        <a:rPr sz="1500" dirty="0">
                          <a:solidFill>
                            <a:srgbClr val="151515"/>
                          </a:solidFill>
                          <a:latin typeface="Verdana"/>
                          <a:cs typeface="Verdana"/>
                        </a:rPr>
                        <a:t>to</a:t>
                      </a:r>
                      <a:r>
                        <a:rPr sz="1500" spc="-5" dirty="0">
                          <a:solidFill>
                            <a:srgbClr val="151515"/>
                          </a:solidFill>
                          <a:latin typeface="Verdana"/>
                          <a:cs typeface="Verdana"/>
                        </a:rPr>
                        <a:t> </a:t>
                      </a:r>
                      <a:r>
                        <a:rPr sz="1500" dirty="0">
                          <a:solidFill>
                            <a:srgbClr val="151515"/>
                          </a:solidFill>
                          <a:latin typeface="Verdana"/>
                          <a:cs typeface="Verdana"/>
                        </a:rPr>
                        <a:t>ta</a:t>
                      </a:r>
                      <a:r>
                        <a:rPr sz="1500" spc="-15" dirty="0">
                          <a:solidFill>
                            <a:srgbClr val="151515"/>
                          </a:solidFill>
                          <a:latin typeface="Verdana"/>
                          <a:cs typeface="Verdana"/>
                        </a:rPr>
                        <a:t>k</a:t>
                      </a:r>
                      <a:r>
                        <a:rPr sz="1500" dirty="0">
                          <a:solidFill>
                            <a:srgbClr val="151515"/>
                          </a:solidFill>
                          <a:latin typeface="Verdana"/>
                          <a:cs typeface="Verdana"/>
                        </a:rPr>
                        <a:t>e</a:t>
                      </a:r>
                      <a:r>
                        <a:rPr sz="1500" spc="-5" dirty="0">
                          <a:solidFill>
                            <a:srgbClr val="151515"/>
                          </a:solidFill>
                          <a:latin typeface="Verdana"/>
                          <a:cs typeface="Verdana"/>
                        </a:rPr>
                        <a:t> </a:t>
                      </a:r>
                      <a:r>
                        <a:rPr sz="1500" dirty="0">
                          <a:solidFill>
                            <a:srgbClr val="151515"/>
                          </a:solidFill>
                          <a:latin typeface="Verdana"/>
                          <a:cs typeface="Verdana"/>
                        </a:rPr>
                        <a:t>immediately</a:t>
                      </a:r>
                      <a:r>
                        <a:rPr sz="1500" spc="-5" dirty="0">
                          <a:solidFill>
                            <a:srgbClr val="151515"/>
                          </a:solidFill>
                          <a:latin typeface="Verdana"/>
                          <a:cs typeface="Verdana"/>
                        </a:rPr>
                        <a:t> </a:t>
                      </a:r>
                      <a:r>
                        <a:rPr sz="1500" dirty="0">
                          <a:solidFill>
                            <a:srgbClr val="151515"/>
                          </a:solidFill>
                          <a:latin typeface="Verdana"/>
                          <a:cs typeface="Verdana"/>
                        </a:rPr>
                        <a:t>and</a:t>
                      </a:r>
                      <a:r>
                        <a:rPr sz="1500" spc="-5" dirty="0">
                          <a:solidFill>
                            <a:srgbClr val="151515"/>
                          </a:solidFill>
                          <a:latin typeface="Verdana"/>
                          <a:cs typeface="Verdana"/>
                        </a:rPr>
                        <a:t> </a:t>
                      </a:r>
                      <a:r>
                        <a:rPr sz="1500" dirty="0">
                          <a:solidFill>
                            <a:srgbClr val="151515"/>
                          </a:solidFill>
                          <a:latin typeface="Verdana"/>
                          <a:cs typeface="Verdana"/>
                        </a:rPr>
                        <a:t>resources</a:t>
                      </a:r>
                      <a:r>
                        <a:rPr sz="1500" spc="-5" dirty="0">
                          <a:solidFill>
                            <a:srgbClr val="151515"/>
                          </a:solidFill>
                          <a:latin typeface="Verdana"/>
                          <a:cs typeface="Verdana"/>
                        </a:rPr>
                        <a:t> </a:t>
                      </a:r>
                      <a:r>
                        <a:rPr sz="1500" spc="-15" dirty="0">
                          <a:solidFill>
                            <a:srgbClr val="151515"/>
                          </a:solidFill>
                          <a:latin typeface="Verdana"/>
                          <a:cs typeface="Verdana"/>
                        </a:rPr>
                        <a:t>y</a:t>
                      </a:r>
                      <a:r>
                        <a:rPr sz="1500" dirty="0">
                          <a:solidFill>
                            <a:srgbClr val="151515"/>
                          </a:solidFill>
                          <a:latin typeface="Verdana"/>
                          <a:cs typeface="Verdana"/>
                        </a:rPr>
                        <a:t>ou</a:t>
                      </a:r>
                      <a:r>
                        <a:rPr sz="1500" spc="-5" dirty="0">
                          <a:solidFill>
                            <a:srgbClr val="151515"/>
                          </a:solidFill>
                          <a:latin typeface="Verdana"/>
                          <a:cs typeface="Verdana"/>
                        </a:rPr>
                        <a:t> </a:t>
                      </a:r>
                      <a:r>
                        <a:rPr sz="1500" spc="-15" dirty="0">
                          <a:solidFill>
                            <a:srgbClr val="151515"/>
                          </a:solidFill>
                          <a:latin typeface="Verdana"/>
                          <a:cs typeface="Verdana"/>
                        </a:rPr>
                        <a:t>w</a:t>
                      </a:r>
                      <a:r>
                        <a:rPr sz="1500" dirty="0">
                          <a:solidFill>
                            <a:srgbClr val="151515"/>
                          </a:solidFill>
                          <a:latin typeface="Verdana"/>
                          <a:cs typeface="Verdana"/>
                        </a:rPr>
                        <a:t>ant</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sp</a:t>
                      </a:r>
                      <a:r>
                        <a:rPr sz="1500" spc="-5" dirty="0">
                          <a:solidFill>
                            <a:srgbClr val="151515"/>
                          </a:solidFill>
                          <a:latin typeface="Verdana"/>
                          <a:cs typeface="Verdana"/>
                        </a:rPr>
                        <a:t>o</a:t>
                      </a:r>
                      <a:r>
                        <a:rPr sz="1500" dirty="0">
                          <a:solidFill>
                            <a:srgbClr val="151515"/>
                          </a:solidFill>
                          <a:latin typeface="Verdana"/>
                          <a:cs typeface="Verdana"/>
                        </a:rPr>
                        <a:t>nsor</a:t>
                      </a:r>
                      <a:r>
                        <a:rPr sz="1500" spc="-5" dirty="0">
                          <a:solidFill>
                            <a:srgbClr val="151515"/>
                          </a:solidFill>
                          <a:latin typeface="Verdana"/>
                          <a:cs typeface="Verdana"/>
                        </a:rPr>
                        <a:t> </a:t>
                      </a:r>
                      <a:r>
                        <a:rPr sz="1500" dirty="0">
                          <a:solidFill>
                            <a:srgbClr val="151515"/>
                          </a:solidFill>
                          <a:latin typeface="Verdana"/>
                          <a:cs typeface="Verdana"/>
                        </a:rPr>
                        <a:t>to commit.</a:t>
                      </a:r>
                      <a:endParaRPr sz="15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6380941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331" y="324831"/>
            <a:ext cx="8675370" cy="1458119"/>
          </a:xfrm>
        </p:spPr>
        <p:txBody>
          <a:bodyPr>
            <a:normAutofit/>
          </a:bodyPr>
          <a:lstStyle/>
          <a:p>
            <a:r>
              <a:rPr lang="en-US" sz="4400" dirty="0"/>
              <a:t>S1 Situation for the Needs Statement: Describe the problem </a:t>
            </a:r>
          </a:p>
        </p:txBody>
      </p:sp>
      <p:sp>
        <p:nvSpPr>
          <p:cNvPr id="3" name="Content Placeholder 2"/>
          <p:cNvSpPr>
            <a:spLocks noGrp="1"/>
          </p:cNvSpPr>
          <p:nvPr>
            <p:ph idx="1"/>
          </p:nvPr>
        </p:nvSpPr>
        <p:spPr>
          <a:xfrm>
            <a:off x="471715" y="2122488"/>
            <a:ext cx="9047570" cy="5112521"/>
          </a:xfrm>
        </p:spPr>
        <p:txBody>
          <a:bodyPr>
            <a:normAutofit/>
          </a:bodyPr>
          <a:lstStyle/>
          <a:p>
            <a:r>
              <a:rPr lang="en-US" sz="2200" b="1" dirty="0"/>
              <a:t>Describe the context of the problem</a:t>
            </a:r>
          </a:p>
          <a:p>
            <a:pPr lvl="1">
              <a:buFont typeface="Courier New" panose="02070309020205020404" pitchFamily="49" charset="0"/>
              <a:buChar char="o"/>
            </a:pPr>
            <a:r>
              <a:rPr lang="en-US" sz="2200" dirty="0"/>
              <a:t>Define the problem so that other people can understand it, identify with it, and recognize it’s important</a:t>
            </a:r>
          </a:p>
          <a:p>
            <a:pPr lvl="1">
              <a:buFont typeface="Courier New" panose="02070309020205020404" pitchFamily="49" charset="0"/>
              <a:buChar char="o"/>
            </a:pPr>
            <a:r>
              <a:rPr lang="en-US" sz="2200" dirty="0"/>
              <a:t>Be specific about what larger societal problem your proposed project contributes to solving</a:t>
            </a:r>
          </a:p>
          <a:p>
            <a:r>
              <a:rPr lang="en-US" sz="2200" b="1" dirty="0"/>
              <a:t>Describe the scope of the problem and the justification for solving it </a:t>
            </a:r>
          </a:p>
          <a:p>
            <a:pPr lvl="1">
              <a:buFont typeface="Courier New" panose="02070309020205020404" pitchFamily="49" charset="0"/>
              <a:buChar char="o"/>
            </a:pPr>
            <a:r>
              <a:rPr lang="en-US" sz="2200" dirty="0"/>
              <a:t>Scope: How large is the problem? How many people affected by it?</a:t>
            </a:r>
          </a:p>
          <a:p>
            <a:pPr lvl="1">
              <a:buFont typeface="Courier New" panose="02070309020205020404" pitchFamily="49" charset="0"/>
              <a:buChar char="o"/>
            </a:pPr>
            <a:r>
              <a:rPr lang="en-US" sz="2200" dirty="0"/>
              <a:t>Justification: Why do we need to spend the money and resources to solve this problem now? (Urgency)</a:t>
            </a:r>
          </a:p>
          <a:p>
            <a:r>
              <a:rPr lang="en-US" sz="2200" b="1" dirty="0"/>
              <a:t>Describe the aspect of the problem you’re trying to solve</a:t>
            </a:r>
          </a:p>
          <a:p>
            <a:pPr lvl="1">
              <a:buFont typeface="Courier New" panose="02070309020205020404" pitchFamily="49" charset="0"/>
              <a:buChar char="o"/>
            </a:pPr>
            <a:r>
              <a:rPr lang="en-US" sz="2200" dirty="0"/>
              <a:t>If you are working on trying to solve a complex societal problem, you will not try and solve the entire problem, but rather an aspect of the problem</a:t>
            </a:r>
          </a:p>
          <a:p>
            <a:pPr lvl="1"/>
            <a:endParaRPr lang="en-US" dirty="0"/>
          </a:p>
        </p:txBody>
      </p:sp>
      <p:sp>
        <p:nvSpPr>
          <p:cNvPr id="5" name="Slide Number Placeholder 4"/>
          <p:cNvSpPr>
            <a:spLocks noGrp="1"/>
          </p:cNvSpPr>
          <p:nvPr>
            <p:ph type="sldNum" sz="quarter" idx="12"/>
          </p:nvPr>
        </p:nvSpPr>
        <p:spPr/>
        <p:txBody>
          <a:bodyPr/>
          <a:lstStyle/>
          <a:p>
            <a:fld id="{BC8FB650-4324-4877-BB95-5089C932EEA7}" type="slidenum">
              <a:rPr lang="en-US" smtClean="0"/>
              <a:t>59</a:t>
            </a:fld>
            <a:endParaRPr lang="en-US"/>
          </a:p>
        </p:txBody>
      </p:sp>
    </p:spTree>
    <p:extLst>
      <p:ext uri="{BB962C8B-B14F-4D97-AF65-F5344CB8AC3E}">
        <p14:creationId xmlns:p14="http://schemas.microsoft.com/office/powerpoint/2010/main" val="4023998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43914" y="57220"/>
            <a:ext cx="8675370" cy="1458119"/>
          </a:xfrm>
        </p:spPr>
        <p:txBody>
          <a:bodyPr>
            <a:normAutofit/>
          </a:bodyPr>
          <a:lstStyle/>
          <a:p>
            <a:r>
              <a:rPr lang="en-US" sz="4400" dirty="0"/>
              <a:t>2015 Federal Spending For Academic Research</a:t>
            </a:r>
          </a:p>
        </p:txBody>
      </p:sp>
      <p:sp>
        <p:nvSpPr>
          <p:cNvPr id="3" name="Content Placeholder 2"/>
          <p:cNvSpPr>
            <a:spLocks noGrp="1"/>
          </p:cNvSpPr>
          <p:nvPr>
            <p:ph idx="1"/>
          </p:nvPr>
        </p:nvSpPr>
        <p:spPr>
          <a:xfrm>
            <a:off x="1291783" y="2513892"/>
            <a:ext cx="2295816" cy="598962"/>
          </a:xfrm>
        </p:spPr>
        <p:txBody>
          <a:bodyPr>
            <a:normAutofit/>
          </a:bodyPr>
          <a:lstStyle/>
          <a:p>
            <a:pPr marL="0" indent="0">
              <a:buNone/>
            </a:pPr>
            <a:r>
              <a:rPr lang="en-US" dirty="0"/>
              <a:t>$62.6B Total</a:t>
            </a:r>
          </a:p>
        </p:txBody>
      </p:sp>
      <p:sp>
        <p:nvSpPr>
          <p:cNvPr id="9" name="Slide Number Placeholder 8"/>
          <p:cNvSpPr>
            <a:spLocks noGrp="1"/>
          </p:cNvSpPr>
          <p:nvPr>
            <p:ph type="sldNum" sz="quarter" idx="12"/>
          </p:nvPr>
        </p:nvSpPr>
        <p:spPr/>
        <p:txBody>
          <a:bodyPr/>
          <a:lstStyle/>
          <a:p>
            <a:fld id="{BC8FB650-4324-4877-BB95-5089C932EEA7}" type="slidenum">
              <a:rPr lang="en-US" smtClean="0"/>
              <a:t>6</a:t>
            </a:fld>
            <a:endParaRPr lang="en-US"/>
          </a:p>
        </p:txBody>
      </p:sp>
      <p:sp>
        <p:nvSpPr>
          <p:cNvPr id="2" name="Rectangle 1"/>
          <p:cNvSpPr/>
          <p:nvPr/>
        </p:nvSpPr>
        <p:spPr>
          <a:xfrm>
            <a:off x="1175822" y="6603340"/>
            <a:ext cx="8011559" cy="498598"/>
          </a:xfrm>
          <a:prstGeom prst="rect">
            <a:avLst/>
          </a:prstGeom>
        </p:spPr>
        <p:txBody>
          <a:bodyPr wrap="square">
            <a:spAutoFit/>
          </a:bodyPr>
          <a:lstStyle/>
          <a:p>
            <a:r>
              <a:rPr lang="en-US" sz="1320" dirty="0"/>
              <a:t>From National Science Foundation, National Center for Science and Engineering Statistics, Survey of Federal Funds for Research and Development, FYs 2013–15.</a:t>
            </a:r>
          </a:p>
        </p:txBody>
      </p:sp>
      <p:grpSp>
        <p:nvGrpSpPr>
          <p:cNvPr id="5" name="Group 4"/>
          <p:cNvGrpSpPr/>
          <p:nvPr/>
        </p:nvGrpSpPr>
        <p:grpSpPr>
          <a:xfrm>
            <a:off x="705612" y="3047472"/>
            <a:ext cx="8951976" cy="3964686"/>
            <a:chOff x="502920" y="2666520"/>
            <a:chExt cx="8138160" cy="3604260"/>
          </a:xfrm>
        </p:grpSpPr>
        <p:graphicFrame>
          <p:nvGraphicFramePr>
            <p:cNvPr id="8" name="Chart 7"/>
            <p:cNvGraphicFramePr>
              <a:graphicFrameLocks/>
            </p:cNvGraphicFramePr>
            <p:nvPr/>
          </p:nvGraphicFramePr>
          <p:xfrm>
            <a:off x="502920" y="2666520"/>
            <a:ext cx="8138160" cy="360426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6282559" y="4871545"/>
              <a:ext cx="338958" cy="1576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7"/>
            </a:p>
          </p:txBody>
        </p:sp>
      </p:grpSp>
    </p:spTree>
    <p:extLst>
      <p:ext uri="{BB962C8B-B14F-4D97-AF65-F5344CB8AC3E}">
        <p14:creationId xmlns:p14="http://schemas.microsoft.com/office/powerpoint/2010/main" val="14699059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915" y="375123"/>
            <a:ext cx="8675370" cy="1458119"/>
          </a:xfrm>
        </p:spPr>
        <p:txBody>
          <a:bodyPr>
            <a:normAutofit/>
          </a:bodyPr>
          <a:lstStyle/>
          <a:p>
            <a:r>
              <a:rPr lang="en-US" sz="4400" dirty="0"/>
              <a:t>Describe the Problem: Rhetorical Appeals</a:t>
            </a:r>
          </a:p>
        </p:txBody>
      </p:sp>
      <p:sp>
        <p:nvSpPr>
          <p:cNvPr id="3" name="Content Placeholder 2"/>
          <p:cNvSpPr>
            <a:spLocks noGrp="1"/>
          </p:cNvSpPr>
          <p:nvPr>
            <p:ph idx="1"/>
          </p:nvPr>
        </p:nvSpPr>
        <p:spPr>
          <a:xfrm>
            <a:off x="843916" y="2122487"/>
            <a:ext cx="8823731" cy="4786472"/>
          </a:xfrm>
        </p:spPr>
        <p:txBody>
          <a:bodyPr>
            <a:normAutofit fontScale="77500" lnSpcReduction="20000"/>
          </a:bodyPr>
          <a:lstStyle/>
          <a:p>
            <a:r>
              <a:rPr lang="en-US" dirty="0"/>
              <a:t>Aristotle wrote that there are three types of rhetorical appeals. They are:</a:t>
            </a:r>
          </a:p>
          <a:p>
            <a:pPr lvl="1">
              <a:buFont typeface="Courier New" panose="02070309020205020404" pitchFamily="49" charset="0"/>
              <a:buChar char="o"/>
            </a:pPr>
            <a:r>
              <a:rPr lang="en-US" dirty="0"/>
              <a:t>A </a:t>
            </a:r>
            <a:r>
              <a:rPr lang="en-US" b="1" dirty="0"/>
              <a:t>rational appeal (</a:t>
            </a:r>
            <a:r>
              <a:rPr lang="en-US" b="1" i="1" dirty="0"/>
              <a:t>logos</a:t>
            </a:r>
            <a:r>
              <a:rPr lang="en-US" b="1" dirty="0"/>
              <a:t>), </a:t>
            </a:r>
            <a:r>
              <a:rPr lang="en-US" dirty="0"/>
              <a:t>citing facts, figures, and statistics to build your case; using deductive reasoning and inductive examples to support your claims</a:t>
            </a:r>
          </a:p>
          <a:p>
            <a:pPr lvl="1">
              <a:buFont typeface="Courier New" panose="02070309020205020404" pitchFamily="49" charset="0"/>
              <a:buChar char="o"/>
            </a:pPr>
            <a:r>
              <a:rPr lang="en-US" dirty="0"/>
              <a:t>An </a:t>
            </a:r>
            <a:r>
              <a:rPr lang="en-US" b="1" dirty="0"/>
              <a:t>emotional appeal (</a:t>
            </a:r>
            <a:r>
              <a:rPr lang="en-US" b="1" i="1" dirty="0"/>
              <a:t>pathos</a:t>
            </a:r>
            <a:r>
              <a:rPr lang="en-US" b="1" dirty="0"/>
              <a:t>),</a:t>
            </a:r>
            <a:r>
              <a:rPr lang="en-US" dirty="0"/>
              <a:t> using case studies or examples which arouse the readers’ emotions and stimulate their desire to help</a:t>
            </a:r>
          </a:p>
          <a:p>
            <a:pPr lvl="1">
              <a:buFont typeface="Courier New" panose="02070309020205020404" pitchFamily="49" charset="0"/>
              <a:buChar char="o"/>
            </a:pPr>
            <a:r>
              <a:rPr lang="en-US" dirty="0"/>
              <a:t>An appeal to the </a:t>
            </a:r>
            <a:r>
              <a:rPr lang="en-US" b="1" dirty="0"/>
              <a:t>character and credibility (</a:t>
            </a:r>
            <a:r>
              <a:rPr lang="en-US" b="1" i="1" dirty="0"/>
              <a:t>ethos</a:t>
            </a:r>
            <a:r>
              <a:rPr lang="en-US" b="1" dirty="0"/>
              <a:t>) </a:t>
            </a:r>
            <a:r>
              <a:rPr lang="en-US" dirty="0"/>
              <a:t>of you and your research team</a:t>
            </a:r>
          </a:p>
          <a:p>
            <a:pPr lvl="1"/>
            <a:endParaRPr lang="en-US" dirty="0"/>
          </a:p>
          <a:p>
            <a:r>
              <a:rPr lang="en-US" dirty="0"/>
              <a:t>The type of appeal you will use in your proposal depends on what type of sponsor you are writing for</a:t>
            </a:r>
          </a:p>
          <a:p>
            <a:pPr lvl="1">
              <a:buFont typeface="Courier New" panose="02070309020205020404" pitchFamily="49" charset="0"/>
              <a:buChar char="o"/>
            </a:pPr>
            <a:r>
              <a:rPr lang="en-US" dirty="0"/>
              <a:t>If you are writing to a federal funding agency, you will concentrate on appeals to </a:t>
            </a:r>
            <a:r>
              <a:rPr lang="en-US" i="1" dirty="0"/>
              <a:t>logos</a:t>
            </a:r>
            <a:r>
              <a:rPr lang="en-US" dirty="0"/>
              <a:t> (facts, figures, and statistics) and </a:t>
            </a:r>
            <a:r>
              <a:rPr lang="en-US" i="1" dirty="0"/>
              <a:t>ethos</a:t>
            </a:r>
            <a:r>
              <a:rPr lang="en-US" dirty="0"/>
              <a:t> (the credibility and experience of your PI and research team members)</a:t>
            </a:r>
          </a:p>
          <a:p>
            <a:pPr lvl="1">
              <a:buFont typeface="Courier New" panose="02070309020205020404" pitchFamily="49" charset="0"/>
              <a:buChar char="o"/>
            </a:pPr>
            <a:r>
              <a:rPr lang="en-US" dirty="0"/>
              <a:t>Smaller foundations prefer </a:t>
            </a:r>
            <a:r>
              <a:rPr lang="en-US" i="1" dirty="0"/>
              <a:t>pathos</a:t>
            </a:r>
            <a:r>
              <a:rPr lang="en-US" dirty="0"/>
              <a:t> (emotions)</a:t>
            </a:r>
          </a:p>
        </p:txBody>
      </p:sp>
      <p:sp>
        <p:nvSpPr>
          <p:cNvPr id="5" name="Slide Number Placeholder 4"/>
          <p:cNvSpPr>
            <a:spLocks noGrp="1"/>
          </p:cNvSpPr>
          <p:nvPr>
            <p:ph type="sldNum" sz="quarter" idx="12"/>
          </p:nvPr>
        </p:nvSpPr>
        <p:spPr/>
        <p:txBody>
          <a:bodyPr/>
          <a:lstStyle/>
          <a:p>
            <a:fld id="{BC8FB650-4324-4877-BB95-5089C932EEA7}" type="slidenum">
              <a:rPr lang="en-US" smtClean="0"/>
              <a:t>60</a:t>
            </a:fld>
            <a:endParaRPr lang="en-US"/>
          </a:p>
        </p:txBody>
      </p:sp>
    </p:spTree>
    <p:extLst>
      <p:ext uri="{BB962C8B-B14F-4D97-AF65-F5344CB8AC3E}">
        <p14:creationId xmlns:p14="http://schemas.microsoft.com/office/powerpoint/2010/main" val="15618823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951" y="314121"/>
            <a:ext cx="8935810" cy="1460615"/>
          </a:xfrm>
        </p:spPr>
        <p:txBody>
          <a:bodyPr>
            <a:normAutofit/>
          </a:bodyPr>
          <a:lstStyle/>
          <a:p>
            <a:r>
              <a:rPr lang="en-US" sz="4400" dirty="0"/>
              <a:t>Describe the Problem: Example</a:t>
            </a:r>
          </a:p>
        </p:txBody>
      </p:sp>
      <p:sp>
        <p:nvSpPr>
          <p:cNvPr id="3" name="Content Placeholder 2"/>
          <p:cNvSpPr>
            <a:spLocks noGrp="1"/>
          </p:cNvSpPr>
          <p:nvPr>
            <p:ph idx="1"/>
          </p:nvPr>
        </p:nvSpPr>
        <p:spPr>
          <a:xfrm>
            <a:off x="455750" y="1774736"/>
            <a:ext cx="9212217" cy="5651863"/>
          </a:xfrm>
        </p:spPr>
        <p:txBody>
          <a:bodyPr>
            <a:normAutofit fontScale="40000" lnSpcReduction="20000"/>
          </a:bodyPr>
          <a:lstStyle/>
          <a:p>
            <a:pPr marL="0" indent="0">
              <a:lnSpc>
                <a:spcPct val="100000"/>
              </a:lnSpc>
              <a:spcBef>
                <a:spcPts val="0"/>
              </a:spcBef>
              <a:buNone/>
              <a:defRPr/>
            </a:pPr>
            <a:r>
              <a:rPr lang="en-US" dirty="0"/>
              <a:t>	</a:t>
            </a:r>
            <a:r>
              <a:rPr lang="en-US" sz="4950" dirty="0"/>
              <a:t>According to the Children’s Report card, approximately 10,753 were physically, mentally, or sexually abused. Children of color, especially Hispanics, are at considerably greater risk of being abused. According to the Department of Health and Human Services, Hispanic children are four times more likely to become victims of child abuse than Caucasian children. </a:t>
            </a:r>
          </a:p>
          <a:p>
            <a:pPr lvl="2">
              <a:lnSpc>
                <a:spcPct val="100000"/>
              </a:lnSpc>
              <a:spcBef>
                <a:spcPts val="0"/>
              </a:spcBef>
            </a:pPr>
            <a:r>
              <a:rPr lang="en-US" sz="4400" dirty="0">
                <a:solidFill>
                  <a:srgbClr val="FF0000"/>
                </a:solidFill>
              </a:rPr>
              <a:t>This appeal to logos incorporates the context of the problem, the justification and scope</a:t>
            </a:r>
            <a:r>
              <a:rPr lang="en-US" sz="3960" dirty="0">
                <a:solidFill>
                  <a:srgbClr val="FF0000"/>
                </a:solidFill>
              </a:rPr>
              <a:t>	</a:t>
            </a:r>
            <a:r>
              <a:rPr lang="en-US" sz="3960" dirty="0"/>
              <a:t>	</a:t>
            </a:r>
          </a:p>
          <a:p>
            <a:pPr marL="0" indent="0">
              <a:lnSpc>
                <a:spcPct val="100000"/>
              </a:lnSpc>
              <a:spcBef>
                <a:spcPts val="0"/>
              </a:spcBef>
              <a:buNone/>
              <a:defRPr/>
            </a:pPr>
            <a:r>
              <a:rPr lang="en-US" sz="3960" dirty="0"/>
              <a:t>	</a:t>
            </a:r>
            <a:r>
              <a:rPr lang="en-US" sz="4950" dirty="0"/>
              <a:t>Certain aspects of Hispanic culture may create risk factors. Many Hispanic people leave their home countries to improve their quality of life, yet in the United States encounter poor education, unemployment and lack of affordable housing. While parents are working, relatives or friends who also live in the household often care for the children. Circumstances like these often leave Hispanic children more prone to abuse. Therefore, programs and interventions tailored specifically for Hispanics are needed to help prevent child abuse and successfully identify and refer victims to treatment.</a:t>
            </a:r>
          </a:p>
          <a:p>
            <a:pPr lvl="2">
              <a:lnSpc>
                <a:spcPct val="100000"/>
              </a:lnSpc>
              <a:spcBef>
                <a:spcPts val="0"/>
              </a:spcBef>
            </a:pPr>
            <a:r>
              <a:rPr lang="en-US" sz="4400" dirty="0">
                <a:solidFill>
                  <a:srgbClr val="FF0000"/>
                </a:solidFill>
              </a:rPr>
              <a:t>This paragraph gives the aspect of the problem being solved</a:t>
            </a:r>
          </a:p>
          <a:p>
            <a:pPr marL="0" indent="0">
              <a:lnSpc>
                <a:spcPct val="100000"/>
              </a:lnSpc>
              <a:spcBef>
                <a:spcPts val="0"/>
              </a:spcBef>
              <a:buNone/>
              <a:defRPr/>
            </a:pPr>
            <a:r>
              <a:rPr lang="en-US" sz="3960" dirty="0"/>
              <a:t>	</a:t>
            </a:r>
            <a:r>
              <a:rPr lang="en-US" sz="4950" dirty="0"/>
              <a:t>CENTRO believes that there is a need to educate the Hispanic community about child abuse in order to prevent abuse and identify and treat victims. CENTRO understands the cultural needs of the Hispanic community and has been serving the twin cities for 28 years.</a:t>
            </a:r>
          </a:p>
          <a:p>
            <a:pPr lvl="2">
              <a:lnSpc>
                <a:spcPct val="100000"/>
              </a:lnSpc>
              <a:spcBef>
                <a:spcPts val="0"/>
              </a:spcBef>
            </a:pPr>
            <a:r>
              <a:rPr lang="en-US" sz="4400" dirty="0">
                <a:solidFill>
                  <a:srgbClr val="FF0000"/>
                </a:solidFill>
              </a:rPr>
              <a:t>This is an appeal to ethos—why this organization is qualified to solve this problem</a:t>
            </a:r>
          </a:p>
        </p:txBody>
      </p:sp>
      <p:sp>
        <p:nvSpPr>
          <p:cNvPr id="5" name="Slide Number Placeholder 4"/>
          <p:cNvSpPr>
            <a:spLocks noGrp="1"/>
          </p:cNvSpPr>
          <p:nvPr>
            <p:ph type="sldNum" sz="quarter" idx="12"/>
          </p:nvPr>
        </p:nvSpPr>
        <p:spPr/>
        <p:txBody>
          <a:bodyPr/>
          <a:lstStyle/>
          <a:p>
            <a:fld id="{BC8FB650-4324-4877-BB95-5089C932EEA7}" type="slidenum">
              <a:rPr lang="en-US" smtClean="0"/>
              <a:t>61</a:t>
            </a:fld>
            <a:endParaRPr lang="en-US"/>
          </a:p>
        </p:txBody>
      </p:sp>
    </p:spTree>
    <p:extLst>
      <p:ext uri="{BB962C8B-B14F-4D97-AF65-F5344CB8AC3E}">
        <p14:creationId xmlns:p14="http://schemas.microsoft.com/office/powerpoint/2010/main" val="150905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3019" y="389306"/>
            <a:ext cx="8976267" cy="1218795"/>
          </a:xfrm>
          <a:prstGeom prst="rect">
            <a:avLst/>
          </a:prstGeom>
        </p:spPr>
        <p:txBody>
          <a:bodyPr vert="horz" wrap="square" lIns="0" tIns="0" rIns="0" bIns="0" rtlCol="0" anchor="ctr">
            <a:spAutoFit/>
          </a:bodyPr>
          <a:lstStyle/>
          <a:p>
            <a:pPr marL="13970"/>
            <a:r>
              <a:rPr lang="en-US" sz="4400" dirty="0"/>
              <a:t>The Needs Statement Creates the Basis of Your Proposal</a:t>
            </a:r>
            <a:endParaRPr sz="4400" dirty="0"/>
          </a:p>
        </p:txBody>
      </p:sp>
      <p:sp>
        <p:nvSpPr>
          <p:cNvPr id="6" name="Slide Number Placeholder 5"/>
          <p:cNvSpPr>
            <a:spLocks noGrp="1"/>
          </p:cNvSpPr>
          <p:nvPr>
            <p:ph type="sldNum" sz="quarter" idx="12"/>
          </p:nvPr>
        </p:nvSpPr>
        <p:spPr/>
        <p:txBody>
          <a:bodyPr/>
          <a:lstStyle/>
          <a:p>
            <a:fld id="{BC8FB650-4324-4877-BB95-5089C932EEA7}" type="slidenum">
              <a:rPr lang="en-US" smtClean="0"/>
              <a:t>62</a:t>
            </a:fld>
            <a:endParaRPr lang="en-US"/>
          </a:p>
        </p:txBody>
      </p:sp>
      <p:graphicFrame>
        <p:nvGraphicFramePr>
          <p:cNvPr id="3" name="object 3"/>
          <p:cNvGraphicFramePr>
            <a:graphicFrameLocks noGrp="1"/>
          </p:cNvGraphicFramePr>
          <p:nvPr>
            <p:extLst>
              <p:ext uri="{D42A27DB-BD31-4B8C-83A1-F6EECF244321}">
                <p14:modId xmlns:p14="http://schemas.microsoft.com/office/powerpoint/2010/main" val="281576657"/>
              </p:ext>
            </p:extLst>
          </p:nvPr>
        </p:nvGraphicFramePr>
        <p:xfrm>
          <a:off x="715671" y="1954989"/>
          <a:ext cx="8999500" cy="5151298"/>
        </p:xfrm>
        <a:graphic>
          <a:graphicData uri="http://schemas.openxmlformats.org/drawingml/2006/table">
            <a:tbl>
              <a:tblPr firstRow="1" bandRow="1">
                <a:tableStyleId>{2D5ABB26-0587-4C30-8999-92F81FD0307C}</a:tableStyleId>
              </a:tblPr>
              <a:tblGrid>
                <a:gridCol w="2265793">
                  <a:extLst>
                    <a:ext uri="{9D8B030D-6E8A-4147-A177-3AD203B41FA5}">
                      <a16:colId xmlns:a16="http://schemas.microsoft.com/office/drawing/2014/main" val="20000"/>
                    </a:ext>
                  </a:extLst>
                </a:gridCol>
                <a:gridCol w="6733707">
                  <a:extLst>
                    <a:ext uri="{9D8B030D-6E8A-4147-A177-3AD203B41FA5}">
                      <a16:colId xmlns:a16="http://schemas.microsoft.com/office/drawing/2014/main" val="20001"/>
                    </a:ext>
                  </a:extLst>
                </a:gridCol>
              </a:tblGrid>
              <a:tr h="288824">
                <a:tc>
                  <a:txBody>
                    <a:bodyPr/>
                    <a:lstStyle/>
                    <a:p>
                      <a:pPr marL="86995">
                        <a:lnSpc>
                          <a:spcPct val="100000"/>
                        </a:lnSpc>
                      </a:pPr>
                      <a:r>
                        <a:rPr sz="1800" b="1" i="1" dirty="0">
                          <a:solidFill>
                            <a:srgbClr val="FFFFFF"/>
                          </a:solidFill>
                          <a:latin typeface="Verdana"/>
                          <a:cs typeface="Verdana"/>
                        </a:rPr>
                        <a:t>Component</a:t>
                      </a:r>
                      <a:endParaRPr sz="180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tc>
                  <a:txBody>
                    <a:bodyPr/>
                    <a:lstStyle/>
                    <a:p>
                      <a:endParaRPr sz="1800">
                        <a:latin typeface="Verdana"/>
                        <a:cs typeface="Verdana"/>
                      </a:endParaRPr>
                    </a:p>
                  </a:txBody>
                  <a:tcPr marL="0" marR="0" marT="0" marB="0">
                    <a:lnL w="12700">
                      <a:solidFill>
                        <a:srgbClr val="151515"/>
                      </a:solidFill>
                      <a:prstDash val="solid"/>
                    </a:lnL>
                    <a:lnR w="28575">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3416172">
                <a:tc>
                  <a:txBody>
                    <a:bodyPr/>
                    <a:lstStyle/>
                    <a:p>
                      <a:pPr marL="86995">
                        <a:lnSpc>
                          <a:spcPct val="100000"/>
                        </a:lnSpc>
                      </a:pPr>
                      <a:r>
                        <a:rPr sz="1500" b="1" dirty="0">
                          <a:solidFill>
                            <a:srgbClr val="151515"/>
                          </a:solidFill>
                          <a:latin typeface="Verdana"/>
                          <a:cs typeface="Verdana"/>
                        </a:rPr>
                        <a:t>1.</a:t>
                      </a:r>
                      <a:r>
                        <a:rPr sz="1500" b="1" spc="-5" dirty="0">
                          <a:solidFill>
                            <a:srgbClr val="151515"/>
                          </a:solidFill>
                          <a:latin typeface="Verdana"/>
                          <a:cs typeface="Verdana"/>
                        </a:rPr>
                        <a:t> </a:t>
                      </a:r>
                      <a:r>
                        <a:rPr sz="1500" b="1" dirty="0">
                          <a:solidFill>
                            <a:srgbClr val="151515"/>
                          </a:solidFill>
                          <a:latin typeface="Verdana"/>
                          <a:cs typeface="Verdana"/>
                        </a:rPr>
                        <a:t>Story</a:t>
                      </a:r>
                      <a:r>
                        <a:rPr lang="en-US" sz="1500" b="1" dirty="0">
                          <a:solidFill>
                            <a:srgbClr val="151515"/>
                          </a:solidFill>
                          <a:latin typeface="Verdana"/>
                          <a:cs typeface="Verdana"/>
                        </a:rPr>
                        <a:t> (Problem)</a:t>
                      </a:r>
                      <a:r>
                        <a:rPr sz="1500" b="1" spc="-5" dirty="0">
                          <a:solidFill>
                            <a:srgbClr val="151515"/>
                          </a:solidFill>
                          <a:latin typeface="Verdana"/>
                          <a:cs typeface="Verdana"/>
                        </a:rPr>
                        <a:t>/S</a:t>
                      </a:r>
                      <a:r>
                        <a:rPr sz="1500" b="1" baseline="-15432" dirty="0">
                          <a:solidFill>
                            <a:srgbClr val="151515"/>
                          </a:solidFill>
                          <a:latin typeface="Verdana"/>
                          <a:cs typeface="Verdana"/>
                        </a:rPr>
                        <a:t>1</a:t>
                      </a:r>
                      <a:endParaRPr sz="15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209550" marR="309245" indent="-38100">
                        <a:lnSpc>
                          <a:spcPct val="101200"/>
                        </a:lnSpc>
                      </a:pPr>
                      <a:r>
                        <a:rPr sz="1500" dirty="0">
                          <a:solidFill>
                            <a:srgbClr val="151515"/>
                          </a:solidFill>
                          <a:latin typeface="Verdana"/>
                          <a:cs typeface="Verdana"/>
                        </a:rPr>
                        <a:t>Describe</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problem:</a:t>
                      </a:r>
                      <a:r>
                        <a:rPr sz="1500" spc="-5" dirty="0">
                          <a:solidFill>
                            <a:srgbClr val="151515"/>
                          </a:solidFill>
                          <a:latin typeface="Verdana"/>
                          <a:cs typeface="Verdana"/>
                        </a:rPr>
                        <a:t> </a:t>
                      </a:r>
                      <a:endParaRPr lang="en-US" sz="1500" spc="-5" dirty="0">
                        <a:solidFill>
                          <a:srgbClr val="151515"/>
                        </a:solidFill>
                        <a:latin typeface="Verdana"/>
                        <a:cs typeface="Verdana"/>
                      </a:endParaRPr>
                    </a:p>
                    <a:p>
                      <a:pPr marL="209550" marR="309245" indent="-38100">
                        <a:lnSpc>
                          <a:spcPct val="101200"/>
                        </a:lnSpc>
                      </a:pPr>
                      <a:r>
                        <a:rPr sz="1500" dirty="0">
                          <a:solidFill>
                            <a:srgbClr val="151515"/>
                          </a:solidFill>
                          <a:latin typeface="Verdana"/>
                          <a:cs typeface="Verdana"/>
                        </a:rPr>
                        <a:t>(1)</a:t>
                      </a:r>
                      <a:r>
                        <a:rPr sz="1500" spc="-5" dirty="0">
                          <a:solidFill>
                            <a:srgbClr val="151515"/>
                          </a:solidFill>
                          <a:latin typeface="Verdana"/>
                          <a:cs typeface="Verdana"/>
                        </a:rPr>
                        <a:t> </a:t>
                      </a:r>
                      <a:r>
                        <a:rPr sz="1500" dirty="0">
                          <a:solidFill>
                            <a:srgbClr val="151515"/>
                          </a:solidFill>
                          <a:latin typeface="Verdana"/>
                          <a:cs typeface="Verdana"/>
                        </a:rPr>
                        <a:t>context</a:t>
                      </a:r>
                      <a:r>
                        <a:rPr sz="1500" spc="-5" dirty="0">
                          <a:solidFill>
                            <a:srgbClr val="151515"/>
                          </a:solidFill>
                          <a:latin typeface="Verdana"/>
                          <a:cs typeface="Verdana"/>
                        </a:rPr>
                        <a:t> </a:t>
                      </a:r>
                      <a:r>
                        <a:rPr sz="1500" dirty="0">
                          <a:solidFill>
                            <a:srgbClr val="151515"/>
                          </a:solidFill>
                          <a:latin typeface="Verdana"/>
                          <a:cs typeface="Verdana"/>
                        </a:rPr>
                        <a:t>of</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problem,</a:t>
                      </a:r>
                      <a:endParaRPr lang="en-US" sz="1500" spc="-5" dirty="0">
                        <a:solidFill>
                          <a:srgbClr val="151515"/>
                        </a:solidFill>
                        <a:latin typeface="Verdana"/>
                        <a:cs typeface="Verdana"/>
                      </a:endParaRPr>
                    </a:p>
                    <a:p>
                      <a:pPr marL="209550" marR="309245" indent="-38100">
                        <a:lnSpc>
                          <a:spcPct val="101200"/>
                        </a:lnSpc>
                      </a:pPr>
                      <a:r>
                        <a:rPr sz="1500" dirty="0">
                          <a:solidFill>
                            <a:srgbClr val="151515"/>
                          </a:solidFill>
                          <a:latin typeface="Verdana"/>
                          <a:cs typeface="Verdana"/>
                        </a:rPr>
                        <a:t>(2)</a:t>
                      </a:r>
                      <a:r>
                        <a:rPr sz="1500" spc="-5" dirty="0">
                          <a:solidFill>
                            <a:srgbClr val="151515"/>
                          </a:solidFill>
                          <a:latin typeface="Verdana"/>
                          <a:cs typeface="Verdana"/>
                        </a:rPr>
                        <a:t> </a:t>
                      </a:r>
                      <a:r>
                        <a:rPr sz="1500" dirty="0">
                          <a:solidFill>
                            <a:srgbClr val="151515"/>
                          </a:solidFill>
                          <a:latin typeface="Verdana"/>
                          <a:cs typeface="Verdana"/>
                        </a:rPr>
                        <a:t>justification for</a:t>
                      </a:r>
                      <a:r>
                        <a:rPr sz="1500" spc="-5" dirty="0">
                          <a:solidFill>
                            <a:srgbClr val="151515"/>
                          </a:solidFill>
                          <a:latin typeface="Verdana"/>
                          <a:cs typeface="Verdana"/>
                        </a:rPr>
                        <a:t> </a:t>
                      </a:r>
                      <a:r>
                        <a:rPr sz="1500" dirty="0">
                          <a:solidFill>
                            <a:srgbClr val="151515"/>
                          </a:solidFill>
                          <a:latin typeface="Verdana"/>
                          <a:cs typeface="Verdana"/>
                        </a:rPr>
                        <a:t>addressing</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problem,</a:t>
                      </a:r>
                      <a:r>
                        <a:rPr sz="1500" spc="-5" dirty="0">
                          <a:solidFill>
                            <a:srgbClr val="151515"/>
                          </a:solidFill>
                          <a:latin typeface="Verdana"/>
                          <a:cs typeface="Verdana"/>
                        </a:rPr>
                        <a:t> </a:t>
                      </a:r>
                      <a:endParaRPr lang="en-US" sz="1500" spc="-5" dirty="0">
                        <a:solidFill>
                          <a:srgbClr val="151515"/>
                        </a:solidFill>
                        <a:latin typeface="Verdana"/>
                        <a:cs typeface="Verdana"/>
                      </a:endParaRPr>
                    </a:p>
                    <a:p>
                      <a:pPr marL="209550" marR="309245" indent="-38100">
                        <a:lnSpc>
                          <a:spcPct val="101200"/>
                        </a:lnSpc>
                      </a:pPr>
                      <a:r>
                        <a:rPr sz="1500" dirty="0">
                          <a:solidFill>
                            <a:srgbClr val="151515"/>
                          </a:solidFill>
                          <a:latin typeface="Verdana"/>
                          <a:cs typeface="Verdana"/>
                        </a:rPr>
                        <a:t>(3)</a:t>
                      </a:r>
                      <a:r>
                        <a:rPr sz="1500" spc="-5" dirty="0">
                          <a:solidFill>
                            <a:srgbClr val="151515"/>
                          </a:solidFill>
                          <a:latin typeface="Verdana"/>
                          <a:cs typeface="Verdana"/>
                        </a:rPr>
                        <a:t> </a:t>
                      </a:r>
                      <a:r>
                        <a:rPr sz="1500" dirty="0">
                          <a:solidFill>
                            <a:srgbClr val="151515"/>
                          </a:solidFill>
                          <a:latin typeface="Verdana"/>
                          <a:cs typeface="Verdana"/>
                        </a:rPr>
                        <a:t>specific</a:t>
                      </a:r>
                      <a:r>
                        <a:rPr sz="1500" spc="-5" dirty="0">
                          <a:solidFill>
                            <a:srgbClr val="151515"/>
                          </a:solidFill>
                          <a:latin typeface="Verdana"/>
                          <a:cs typeface="Verdana"/>
                        </a:rPr>
                        <a:t> </a:t>
                      </a:r>
                      <a:r>
                        <a:rPr sz="1500" dirty="0">
                          <a:solidFill>
                            <a:srgbClr val="151515"/>
                          </a:solidFill>
                          <a:latin typeface="Verdana"/>
                          <a:cs typeface="Verdana"/>
                        </a:rPr>
                        <a:t>aspect</a:t>
                      </a:r>
                      <a:r>
                        <a:rPr sz="1500" spc="-5" dirty="0">
                          <a:solidFill>
                            <a:srgbClr val="151515"/>
                          </a:solidFill>
                          <a:latin typeface="Verdana"/>
                          <a:cs typeface="Verdana"/>
                        </a:rPr>
                        <a:t> </a:t>
                      </a:r>
                      <a:r>
                        <a:rPr sz="1500" dirty="0">
                          <a:solidFill>
                            <a:srgbClr val="151515"/>
                          </a:solidFill>
                          <a:latin typeface="Verdana"/>
                          <a:cs typeface="Verdana"/>
                        </a:rPr>
                        <a:t>of</a:t>
                      </a:r>
                      <a:r>
                        <a:rPr sz="1500" spc="-5" dirty="0">
                          <a:solidFill>
                            <a:srgbClr val="151515"/>
                          </a:solidFill>
                          <a:latin typeface="Verdana"/>
                          <a:cs typeface="Verdana"/>
                        </a:rPr>
                        <a:t> </a:t>
                      </a:r>
                      <a:r>
                        <a:rPr sz="1500" dirty="0">
                          <a:solidFill>
                            <a:srgbClr val="151515"/>
                          </a:solidFill>
                          <a:latin typeface="Verdana"/>
                          <a:cs typeface="Verdana"/>
                        </a:rPr>
                        <a:t>problem</a:t>
                      </a:r>
                      <a:r>
                        <a:rPr sz="1500" spc="-5" dirty="0">
                          <a:solidFill>
                            <a:srgbClr val="151515"/>
                          </a:solidFill>
                          <a:latin typeface="Verdana"/>
                          <a:cs typeface="Verdana"/>
                        </a:rPr>
                        <a:t> </a:t>
                      </a:r>
                      <a:r>
                        <a:rPr sz="1500" dirty="0">
                          <a:solidFill>
                            <a:srgbClr val="151515"/>
                          </a:solidFill>
                          <a:latin typeface="Verdana"/>
                          <a:cs typeface="Verdana"/>
                        </a:rPr>
                        <a:t>being addressed.</a:t>
                      </a:r>
                      <a:r>
                        <a:rPr sz="1500" spc="-5" dirty="0">
                          <a:solidFill>
                            <a:srgbClr val="151515"/>
                          </a:solidFill>
                          <a:latin typeface="Verdana"/>
                          <a:cs typeface="Verdana"/>
                        </a:rPr>
                        <a:t> </a:t>
                      </a:r>
                      <a:r>
                        <a:rPr sz="1500" dirty="0">
                          <a:solidFill>
                            <a:srgbClr val="151515"/>
                          </a:solidFill>
                          <a:latin typeface="Verdana"/>
                          <a:cs typeface="Verdana"/>
                        </a:rPr>
                        <a:t>(Causes</a:t>
                      </a:r>
                      <a:r>
                        <a:rPr sz="1500" spc="-5" dirty="0">
                          <a:solidFill>
                            <a:srgbClr val="151515"/>
                          </a:solidFill>
                          <a:latin typeface="Verdana"/>
                          <a:cs typeface="Verdana"/>
                        </a:rPr>
                        <a:t> </a:t>
                      </a:r>
                      <a:r>
                        <a:rPr sz="1500" dirty="0">
                          <a:solidFill>
                            <a:srgbClr val="151515"/>
                          </a:solidFill>
                          <a:latin typeface="Verdana"/>
                          <a:cs typeface="Verdana"/>
                        </a:rPr>
                        <a:t>and</a:t>
                      </a:r>
                      <a:r>
                        <a:rPr sz="1500" spc="-5" dirty="0">
                          <a:solidFill>
                            <a:srgbClr val="151515"/>
                          </a:solidFill>
                          <a:latin typeface="Verdana"/>
                          <a:cs typeface="Verdana"/>
                        </a:rPr>
                        <a:t> </a:t>
                      </a:r>
                      <a:r>
                        <a:rPr sz="1500" dirty="0">
                          <a:solidFill>
                            <a:srgbClr val="151515"/>
                          </a:solidFill>
                          <a:latin typeface="Verdana"/>
                          <a:cs typeface="Verdana"/>
                        </a:rPr>
                        <a:t>Effects)</a:t>
                      </a:r>
                      <a:endParaRPr sz="2200" dirty="0">
                        <a:latin typeface="Times New Roman"/>
                        <a:cs typeface="Times New Roman"/>
                      </a:endParaRPr>
                    </a:p>
                    <a:p>
                      <a:pPr marL="171450">
                        <a:lnSpc>
                          <a:spcPct val="100000"/>
                        </a:lnSpc>
                      </a:pPr>
                      <a:r>
                        <a:rPr sz="1500" dirty="0">
                          <a:solidFill>
                            <a:srgbClr val="151515"/>
                          </a:solidFill>
                          <a:latin typeface="Verdana"/>
                          <a:cs typeface="Verdana"/>
                        </a:rPr>
                        <a:t>Statistics:</a:t>
                      </a:r>
                      <a:endParaRPr sz="1500" dirty="0">
                        <a:latin typeface="Verdana"/>
                        <a:cs typeface="Verdana"/>
                      </a:endParaRPr>
                    </a:p>
                    <a:p>
                      <a:pPr marL="171450">
                        <a:lnSpc>
                          <a:spcPct val="100000"/>
                        </a:lnSpc>
                        <a:spcBef>
                          <a:spcPts val="320"/>
                        </a:spcBef>
                      </a:pPr>
                      <a:r>
                        <a:rPr sz="1500" spc="-100" dirty="0">
                          <a:solidFill>
                            <a:srgbClr val="151515"/>
                          </a:solidFill>
                          <a:latin typeface="Verdana"/>
                          <a:cs typeface="Verdana"/>
                        </a:rPr>
                        <a:t>-</a:t>
                      </a:r>
                      <a:r>
                        <a:rPr sz="1500" spc="-90" dirty="0">
                          <a:solidFill>
                            <a:srgbClr val="151515"/>
                          </a:solidFill>
                          <a:latin typeface="Verdana"/>
                          <a:cs typeface="Verdana"/>
                        </a:rPr>
                        <a:t>Y</a:t>
                      </a:r>
                      <a:r>
                        <a:rPr sz="1500" dirty="0">
                          <a:solidFill>
                            <a:srgbClr val="151515"/>
                          </a:solidFill>
                          <a:latin typeface="Verdana"/>
                          <a:cs typeface="Verdana"/>
                        </a:rPr>
                        <a:t>our</a:t>
                      </a:r>
                      <a:r>
                        <a:rPr sz="1500" spc="-5" dirty="0">
                          <a:solidFill>
                            <a:srgbClr val="151515"/>
                          </a:solidFill>
                          <a:latin typeface="Verdana"/>
                          <a:cs typeface="Verdana"/>
                        </a:rPr>
                        <a:t> </a:t>
                      </a:r>
                      <a:r>
                        <a:rPr sz="1500" dirty="0">
                          <a:solidFill>
                            <a:srgbClr val="151515"/>
                          </a:solidFill>
                          <a:latin typeface="Verdana"/>
                          <a:cs typeface="Verdana"/>
                        </a:rPr>
                        <a:t>own</a:t>
                      </a:r>
                      <a:r>
                        <a:rPr sz="1500" spc="-5" dirty="0">
                          <a:solidFill>
                            <a:srgbClr val="151515"/>
                          </a:solidFill>
                          <a:latin typeface="Verdana"/>
                          <a:cs typeface="Verdana"/>
                        </a:rPr>
                        <a:t> </a:t>
                      </a:r>
                      <a:r>
                        <a:rPr sz="1500" dirty="0">
                          <a:solidFill>
                            <a:srgbClr val="151515"/>
                          </a:solidFill>
                          <a:latin typeface="Verdana"/>
                          <a:cs typeface="Verdana"/>
                        </a:rPr>
                        <a:t>data</a:t>
                      </a:r>
                      <a:endParaRPr sz="1500" dirty="0">
                        <a:latin typeface="Verdana"/>
                        <a:cs typeface="Verdana"/>
                      </a:endParaRPr>
                    </a:p>
                    <a:p>
                      <a:pPr marL="171450">
                        <a:lnSpc>
                          <a:spcPct val="100000"/>
                        </a:lnSpc>
                        <a:spcBef>
                          <a:spcPts val="320"/>
                        </a:spcBef>
                      </a:pPr>
                      <a:r>
                        <a:rPr sz="1500" spc="-25" dirty="0">
                          <a:solidFill>
                            <a:srgbClr val="151515"/>
                          </a:solidFill>
                          <a:latin typeface="Verdana"/>
                          <a:cs typeface="Verdana"/>
                        </a:rPr>
                        <a:t>-</a:t>
                      </a:r>
                      <a:r>
                        <a:rPr sz="1500" dirty="0">
                          <a:solidFill>
                            <a:srgbClr val="151515"/>
                          </a:solidFill>
                          <a:latin typeface="Verdana"/>
                          <a:cs typeface="Verdana"/>
                        </a:rPr>
                        <a:t>Info</a:t>
                      </a:r>
                      <a:r>
                        <a:rPr sz="1500" spc="-5" dirty="0">
                          <a:solidFill>
                            <a:srgbClr val="151515"/>
                          </a:solidFill>
                          <a:latin typeface="Verdana"/>
                          <a:cs typeface="Verdana"/>
                        </a:rPr>
                        <a:t> </a:t>
                      </a:r>
                      <a:r>
                        <a:rPr sz="1500" dirty="0">
                          <a:solidFill>
                            <a:srgbClr val="151515"/>
                          </a:solidFill>
                          <a:latin typeface="Verdana"/>
                          <a:cs typeface="Verdana"/>
                        </a:rPr>
                        <a:t>from</a:t>
                      </a:r>
                      <a:r>
                        <a:rPr sz="1500" spc="-5" dirty="0">
                          <a:solidFill>
                            <a:srgbClr val="151515"/>
                          </a:solidFill>
                          <a:latin typeface="Verdana"/>
                          <a:cs typeface="Verdana"/>
                        </a:rPr>
                        <a:t> </a:t>
                      </a:r>
                      <a:r>
                        <a:rPr sz="1500" dirty="0">
                          <a:solidFill>
                            <a:srgbClr val="151515"/>
                          </a:solidFill>
                          <a:latin typeface="Verdana"/>
                          <a:cs typeface="Verdana"/>
                        </a:rPr>
                        <a:t>external</a:t>
                      </a:r>
                      <a:r>
                        <a:rPr sz="1500" spc="-5" dirty="0">
                          <a:solidFill>
                            <a:srgbClr val="151515"/>
                          </a:solidFill>
                          <a:latin typeface="Verdana"/>
                          <a:cs typeface="Verdana"/>
                        </a:rPr>
                        <a:t> </a:t>
                      </a:r>
                      <a:r>
                        <a:rPr sz="1500" dirty="0">
                          <a:solidFill>
                            <a:srgbClr val="151515"/>
                          </a:solidFill>
                          <a:latin typeface="Verdana"/>
                          <a:cs typeface="Verdana"/>
                        </a:rPr>
                        <a:t>sources</a:t>
                      </a:r>
                      <a:endParaRPr sz="1500" dirty="0">
                        <a:latin typeface="Verdana"/>
                        <a:cs typeface="Verdana"/>
                      </a:endParaRPr>
                    </a:p>
                    <a:p>
                      <a:pPr marL="171450">
                        <a:lnSpc>
                          <a:spcPct val="100000"/>
                        </a:lnSpc>
                      </a:pPr>
                      <a:r>
                        <a:rPr sz="1500" dirty="0">
                          <a:solidFill>
                            <a:srgbClr val="151515"/>
                          </a:solidFill>
                          <a:latin typeface="Verdana"/>
                          <a:cs typeface="Verdana"/>
                        </a:rPr>
                        <a:t>Examples:</a:t>
                      </a:r>
                      <a:endParaRPr sz="1500" dirty="0">
                        <a:latin typeface="Verdana"/>
                        <a:cs typeface="Verdana"/>
                      </a:endParaRPr>
                    </a:p>
                    <a:p>
                      <a:pPr marL="171450">
                        <a:lnSpc>
                          <a:spcPct val="100000"/>
                        </a:lnSpc>
                        <a:spcBef>
                          <a:spcPts val="320"/>
                        </a:spcBef>
                      </a:pPr>
                      <a:r>
                        <a:rPr sz="1500" spc="-35" dirty="0">
                          <a:solidFill>
                            <a:srgbClr val="151515"/>
                          </a:solidFill>
                          <a:latin typeface="Verdana"/>
                          <a:cs typeface="Verdana"/>
                        </a:rPr>
                        <a:t>-</a:t>
                      </a:r>
                      <a:r>
                        <a:rPr sz="1500" dirty="0">
                          <a:solidFill>
                            <a:srgbClr val="151515"/>
                          </a:solidFill>
                          <a:latin typeface="Verdana"/>
                          <a:cs typeface="Verdana"/>
                        </a:rPr>
                        <a:t>Anecd</a:t>
                      </a:r>
                      <a:r>
                        <a:rPr sz="1500" spc="-5" dirty="0">
                          <a:solidFill>
                            <a:srgbClr val="151515"/>
                          </a:solidFill>
                          <a:latin typeface="Verdana"/>
                          <a:cs typeface="Verdana"/>
                        </a:rPr>
                        <a:t>o</a:t>
                      </a:r>
                      <a:r>
                        <a:rPr sz="1500" dirty="0">
                          <a:solidFill>
                            <a:srgbClr val="151515"/>
                          </a:solidFill>
                          <a:latin typeface="Verdana"/>
                          <a:cs typeface="Verdana"/>
                        </a:rPr>
                        <a:t>tes</a:t>
                      </a:r>
                      <a:endParaRPr sz="1500" dirty="0">
                        <a:latin typeface="Verdana"/>
                        <a:cs typeface="Verdana"/>
                      </a:endParaRPr>
                    </a:p>
                    <a:p>
                      <a:pPr marL="171450">
                        <a:lnSpc>
                          <a:spcPct val="100000"/>
                        </a:lnSpc>
                        <a:spcBef>
                          <a:spcPts val="320"/>
                        </a:spcBef>
                      </a:pPr>
                      <a:r>
                        <a:rPr sz="1500" dirty="0">
                          <a:solidFill>
                            <a:srgbClr val="151515"/>
                          </a:solidFill>
                          <a:latin typeface="Verdana"/>
                          <a:cs typeface="Verdana"/>
                        </a:rPr>
                        <a:t>-</a:t>
                      </a:r>
                      <a:r>
                        <a:rPr sz="1500" spc="-35" dirty="0">
                          <a:solidFill>
                            <a:srgbClr val="151515"/>
                          </a:solidFill>
                          <a:latin typeface="Verdana"/>
                          <a:cs typeface="Verdana"/>
                        </a:rPr>
                        <a:t>R</a:t>
                      </a:r>
                      <a:r>
                        <a:rPr sz="1500" dirty="0">
                          <a:solidFill>
                            <a:srgbClr val="151515"/>
                          </a:solidFill>
                          <a:latin typeface="Verdana"/>
                          <a:cs typeface="Verdana"/>
                        </a:rPr>
                        <a:t>eal-life</a:t>
                      </a:r>
                      <a:r>
                        <a:rPr sz="1500" spc="-5" dirty="0">
                          <a:solidFill>
                            <a:srgbClr val="151515"/>
                          </a:solidFill>
                          <a:latin typeface="Verdana"/>
                          <a:cs typeface="Verdana"/>
                        </a:rPr>
                        <a:t> </a:t>
                      </a:r>
                      <a:r>
                        <a:rPr sz="1500" dirty="0">
                          <a:solidFill>
                            <a:srgbClr val="151515"/>
                          </a:solidFill>
                          <a:latin typeface="Verdana"/>
                          <a:cs typeface="Verdana"/>
                        </a:rPr>
                        <a:t>examples</a:t>
                      </a:r>
                      <a:endParaRPr sz="1500" dirty="0">
                        <a:latin typeface="Verdana"/>
                        <a:cs typeface="Verdana"/>
                      </a:endParaRPr>
                    </a:p>
                    <a:p>
                      <a:pPr marL="171450">
                        <a:lnSpc>
                          <a:spcPct val="100000"/>
                        </a:lnSpc>
                        <a:spcBef>
                          <a:spcPts val="320"/>
                        </a:spcBef>
                      </a:pPr>
                      <a:r>
                        <a:rPr sz="1500" dirty="0">
                          <a:solidFill>
                            <a:srgbClr val="151515"/>
                          </a:solidFill>
                          <a:latin typeface="Verdana"/>
                          <a:cs typeface="Verdana"/>
                        </a:rPr>
                        <a:t>-Quotes</a:t>
                      </a:r>
                      <a:endParaRPr sz="1500" dirty="0">
                        <a:latin typeface="Verdana"/>
                        <a:cs typeface="Verdana"/>
                      </a:endParaRPr>
                    </a:p>
                    <a:p>
                      <a:pPr>
                        <a:lnSpc>
                          <a:spcPct val="100000"/>
                        </a:lnSpc>
                        <a:spcBef>
                          <a:spcPts val="20"/>
                        </a:spcBef>
                      </a:pPr>
                      <a:endParaRPr sz="2200" dirty="0">
                        <a:latin typeface="Times New Roman"/>
                        <a:cs typeface="Times New Roman"/>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741652">
                <a:tc>
                  <a:txBody>
                    <a:bodyPr/>
                    <a:lstStyle/>
                    <a:p>
                      <a:pPr marL="86995" marR="628015">
                        <a:lnSpc>
                          <a:spcPct val="101200"/>
                        </a:lnSpc>
                      </a:pPr>
                      <a:r>
                        <a:rPr sz="1500" b="1" dirty="0">
                          <a:solidFill>
                            <a:srgbClr val="151515"/>
                          </a:solidFill>
                          <a:latin typeface="Verdana"/>
                          <a:cs typeface="Verdana"/>
                        </a:rPr>
                        <a:t>2.</a:t>
                      </a:r>
                      <a:r>
                        <a:rPr sz="1500" b="1" spc="-5" dirty="0">
                          <a:solidFill>
                            <a:srgbClr val="151515"/>
                          </a:solidFill>
                          <a:latin typeface="Verdana"/>
                          <a:cs typeface="Verdana"/>
                        </a:rPr>
                        <a:t> </a:t>
                      </a:r>
                      <a:r>
                        <a:rPr sz="1500" b="1" dirty="0">
                          <a:solidFill>
                            <a:srgbClr val="151515"/>
                          </a:solidFill>
                          <a:latin typeface="Verdana"/>
                          <a:cs typeface="Verdana"/>
                        </a:rPr>
                        <a:t>Plan</a:t>
                      </a:r>
                      <a:r>
                        <a:rPr sz="1500" b="1" spc="-5" dirty="0">
                          <a:solidFill>
                            <a:srgbClr val="151515"/>
                          </a:solidFill>
                          <a:latin typeface="Verdana"/>
                          <a:cs typeface="Verdana"/>
                        </a:rPr>
                        <a:t> </a:t>
                      </a:r>
                      <a:r>
                        <a:rPr sz="1500" b="1" dirty="0">
                          <a:solidFill>
                            <a:srgbClr val="151515"/>
                          </a:solidFill>
                          <a:latin typeface="Verdana"/>
                          <a:cs typeface="Verdana"/>
                        </a:rPr>
                        <a:t>for s</a:t>
                      </a:r>
                      <a:r>
                        <a:rPr sz="1500" b="1" spc="-5" dirty="0">
                          <a:solidFill>
                            <a:srgbClr val="151515"/>
                          </a:solidFill>
                          <a:latin typeface="Verdana"/>
                          <a:cs typeface="Verdana"/>
                        </a:rPr>
                        <a:t>ol</a:t>
                      </a:r>
                      <a:r>
                        <a:rPr sz="1500" b="1" dirty="0">
                          <a:solidFill>
                            <a:srgbClr val="151515"/>
                          </a:solidFill>
                          <a:latin typeface="Verdana"/>
                          <a:cs typeface="Verdana"/>
                        </a:rPr>
                        <a:t>v</a:t>
                      </a:r>
                      <a:r>
                        <a:rPr sz="1500" b="1" spc="-5" dirty="0">
                          <a:solidFill>
                            <a:srgbClr val="151515"/>
                          </a:solidFill>
                          <a:latin typeface="Verdana"/>
                          <a:cs typeface="Verdana"/>
                        </a:rPr>
                        <a:t>in</a:t>
                      </a:r>
                      <a:r>
                        <a:rPr sz="1500" b="1" dirty="0">
                          <a:solidFill>
                            <a:srgbClr val="151515"/>
                          </a:solidFill>
                          <a:latin typeface="Verdana"/>
                          <a:cs typeface="Verdana"/>
                        </a:rPr>
                        <a:t>g</a:t>
                      </a:r>
                      <a:r>
                        <a:rPr lang="en-US" sz="1500" b="1" dirty="0">
                          <a:solidFill>
                            <a:srgbClr val="151515"/>
                          </a:solidFill>
                          <a:latin typeface="Verdana"/>
                          <a:cs typeface="Verdana"/>
                        </a:rPr>
                        <a:t> (Problem)</a:t>
                      </a:r>
                      <a:r>
                        <a:rPr sz="1500" b="1" spc="-5" dirty="0">
                          <a:solidFill>
                            <a:srgbClr val="151515"/>
                          </a:solidFill>
                          <a:latin typeface="Verdana"/>
                          <a:cs typeface="Verdana"/>
                        </a:rPr>
                        <a:t> </a:t>
                      </a:r>
                      <a:r>
                        <a:rPr sz="1500" b="1" dirty="0">
                          <a:solidFill>
                            <a:srgbClr val="151515"/>
                          </a:solidFill>
                          <a:latin typeface="Verdana"/>
                          <a:cs typeface="Verdana"/>
                        </a:rPr>
                        <a:t>S</a:t>
                      </a:r>
                      <a:r>
                        <a:rPr sz="1500" b="1" baseline="-15432" dirty="0">
                          <a:solidFill>
                            <a:srgbClr val="151515"/>
                          </a:solidFill>
                          <a:latin typeface="Verdana"/>
                          <a:cs typeface="Verdana"/>
                        </a:rPr>
                        <a:t>1</a:t>
                      </a:r>
                      <a:endParaRPr sz="15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44450" marR="119380">
                        <a:lnSpc>
                          <a:spcPct val="101200"/>
                        </a:lnSpc>
                      </a:pPr>
                      <a:r>
                        <a:rPr sz="1500" dirty="0">
                          <a:solidFill>
                            <a:srgbClr val="151515"/>
                          </a:solidFill>
                          <a:latin typeface="Verdana"/>
                          <a:cs typeface="Verdana"/>
                        </a:rPr>
                        <a:t>Method</a:t>
                      </a:r>
                      <a:r>
                        <a:rPr sz="1500" spc="-5" dirty="0">
                          <a:solidFill>
                            <a:srgbClr val="151515"/>
                          </a:solidFill>
                          <a:latin typeface="Verdana"/>
                          <a:cs typeface="Verdana"/>
                        </a:rPr>
                        <a:t> </a:t>
                      </a:r>
                      <a:r>
                        <a:rPr sz="1500" dirty="0">
                          <a:solidFill>
                            <a:srgbClr val="151515"/>
                          </a:solidFill>
                          <a:latin typeface="Verdana"/>
                          <a:cs typeface="Verdana"/>
                        </a:rPr>
                        <a:t>section</a:t>
                      </a:r>
                      <a:r>
                        <a:rPr sz="1500" spc="-5" dirty="0">
                          <a:solidFill>
                            <a:srgbClr val="151515"/>
                          </a:solidFill>
                          <a:latin typeface="Verdana"/>
                          <a:cs typeface="Verdana"/>
                        </a:rPr>
                        <a:t> </a:t>
                      </a:r>
                      <a:r>
                        <a:rPr sz="1500" dirty="0">
                          <a:solidFill>
                            <a:srgbClr val="151515"/>
                          </a:solidFill>
                          <a:latin typeface="Verdana"/>
                          <a:cs typeface="Verdana"/>
                        </a:rPr>
                        <a:t>contains</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approach</a:t>
                      </a:r>
                      <a:r>
                        <a:rPr sz="1500" spc="-5" dirty="0">
                          <a:solidFill>
                            <a:srgbClr val="151515"/>
                          </a:solidFill>
                          <a:latin typeface="Verdana"/>
                          <a:cs typeface="Verdana"/>
                        </a:rPr>
                        <a:t> </a:t>
                      </a:r>
                      <a:r>
                        <a:rPr sz="1500" dirty="0">
                          <a:solidFill>
                            <a:srgbClr val="151515"/>
                          </a:solidFill>
                          <a:latin typeface="Verdana"/>
                          <a:cs typeface="Verdana"/>
                        </a:rPr>
                        <a:t>ta</a:t>
                      </a:r>
                      <a:r>
                        <a:rPr sz="1500" spc="-15" dirty="0">
                          <a:solidFill>
                            <a:srgbClr val="151515"/>
                          </a:solidFill>
                          <a:latin typeface="Verdana"/>
                          <a:cs typeface="Verdana"/>
                        </a:rPr>
                        <a:t>k</a:t>
                      </a:r>
                      <a:r>
                        <a:rPr sz="1500" dirty="0">
                          <a:solidFill>
                            <a:srgbClr val="151515"/>
                          </a:solidFill>
                          <a:latin typeface="Verdana"/>
                          <a:cs typeface="Verdana"/>
                        </a:rPr>
                        <a:t>en</a:t>
                      </a:r>
                      <a:r>
                        <a:rPr sz="1500" spc="-5" dirty="0">
                          <a:solidFill>
                            <a:srgbClr val="151515"/>
                          </a:solidFill>
                          <a:latin typeface="Verdana"/>
                          <a:cs typeface="Verdana"/>
                        </a:rPr>
                        <a:t> </a:t>
                      </a:r>
                      <a:r>
                        <a:rPr sz="1500" dirty="0">
                          <a:solidFill>
                            <a:srgbClr val="151515"/>
                          </a:solidFill>
                          <a:latin typeface="Verdana"/>
                          <a:cs typeface="Verdana"/>
                        </a:rPr>
                        <a:t>to</a:t>
                      </a:r>
                      <a:r>
                        <a:rPr sz="1500" spc="-5" dirty="0">
                          <a:solidFill>
                            <a:srgbClr val="151515"/>
                          </a:solidFill>
                          <a:latin typeface="Verdana"/>
                          <a:cs typeface="Verdana"/>
                        </a:rPr>
                        <a:t> </a:t>
                      </a:r>
                      <a:r>
                        <a:rPr sz="1500" dirty="0">
                          <a:solidFill>
                            <a:srgbClr val="151515"/>
                          </a:solidFill>
                          <a:latin typeface="Verdana"/>
                          <a:cs typeface="Verdana"/>
                        </a:rPr>
                        <a:t>sol</a:t>
                      </a:r>
                      <a:r>
                        <a:rPr sz="1500" spc="-15" dirty="0">
                          <a:solidFill>
                            <a:srgbClr val="151515"/>
                          </a:solidFill>
                          <a:latin typeface="Verdana"/>
                          <a:cs typeface="Verdana"/>
                        </a:rPr>
                        <a:t>v</a:t>
                      </a:r>
                      <a:r>
                        <a:rPr sz="1500" dirty="0">
                          <a:solidFill>
                            <a:srgbClr val="151515"/>
                          </a:solidFill>
                          <a:latin typeface="Verdana"/>
                          <a:cs typeface="Verdana"/>
                        </a:rPr>
                        <a:t>e</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problem</a:t>
                      </a:r>
                      <a:r>
                        <a:rPr sz="1500" spc="-5" dirty="0">
                          <a:solidFill>
                            <a:srgbClr val="151515"/>
                          </a:solidFill>
                          <a:latin typeface="Verdana"/>
                          <a:cs typeface="Verdana"/>
                        </a:rPr>
                        <a:t> </a:t>
                      </a:r>
                      <a:r>
                        <a:rPr sz="1500" dirty="0">
                          <a:solidFill>
                            <a:srgbClr val="151515"/>
                          </a:solidFill>
                          <a:latin typeface="Verdana"/>
                          <a:cs typeface="Verdana"/>
                        </a:rPr>
                        <a:t>and list</a:t>
                      </a:r>
                      <a:r>
                        <a:rPr sz="1500" spc="-5" dirty="0">
                          <a:solidFill>
                            <a:srgbClr val="151515"/>
                          </a:solidFill>
                          <a:latin typeface="Verdana"/>
                          <a:cs typeface="Verdana"/>
                        </a:rPr>
                        <a:t> </a:t>
                      </a:r>
                      <a:r>
                        <a:rPr sz="1500" dirty="0">
                          <a:solidFill>
                            <a:srgbClr val="151515"/>
                          </a:solidFill>
                          <a:latin typeface="Verdana"/>
                          <a:cs typeface="Verdana"/>
                        </a:rPr>
                        <a:t>of</a:t>
                      </a:r>
                      <a:r>
                        <a:rPr sz="1500" spc="-5" dirty="0">
                          <a:solidFill>
                            <a:srgbClr val="151515"/>
                          </a:solidFill>
                          <a:latin typeface="Verdana"/>
                          <a:cs typeface="Verdana"/>
                        </a:rPr>
                        <a:t> </a:t>
                      </a:r>
                      <a:r>
                        <a:rPr sz="1500" dirty="0">
                          <a:solidFill>
                            <a:srgbClr val="151515"/>
                          </a:solidFill>
                          <a:latin typeface="Verdana"/>
                          <a:cs typeface="Verdana"/>
                        </a:rPr>
                        <a:t>activities/tasks.</a:t>
                      </a:r>
                      <a:endParaRPr sz="150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704650">
                <a:tc>
                  <a:txBody>
                    <a:bodyPr/>
                    <a:lstStyle/>
                    <a:p>
                      <a:pPr marL="86995" marR="252095">
                        <a:lnSpc>
                          <a:spcPct val="101200"/>
                        </a:lnSpc>
                      </a:pPr>
                      <a:r>
                        <a:rPr sz="1500" b="1" dirty="0">
                          <a:solidFill>
                            <a:srgbClr val="151515"/>
                          </a:solidFill>
                          <a:latin typeface="Verdana"/>
                          <a:cs typeface="Verdana"/>
                        </a:rPr>
                        <a:t>3.</a:t>
                      </a:r>
                      <a:r>
                        <a:rPr sz="1500" b="1" spc="-5" dirty="0">
                          <a:solidFill>
                            <a:srgbClr val="151515"/>
                          </a:solidFill>
                          <a:latin typeface="Verdana"/>
                          <a:cs typeface="Verdana"/>
                        </a:rPr>
                        <a:t> </a:t>
                      </a:r>
                      <a:r>
                        <a:rPr sz="1500" b="1" dirty="0">
                          <a:solidFill>
                            <a:srgbClr val="151515"/>
                          </a:solidFill>
                          <a:latin typeface="Verdana"/>
                          <a:cs typeface="Verdana"/>
                        </a:rPr>
                        <a:t>Request </a:t>
                      </a:r>
                      <a:r>
                        <a:rPr sz="1500" b="1" spc="-5" dirty="0">
                          <a:solidFill>
                            <a:srgbClr val="151515"/>
                          </a:solidFill>
                          <a:latin typeface="Verdana"/>
                          <a:cs typeface="Verdana"/>
                        </a:rPr>
                        <a:t>fo</a:t>
                      </a:r>
                      <a:r>
                        <a:rPr sz="1500" b="1" dirty="0">
                          <a:solidFill>
                            <a:srgbClr val="151515"/>
                          </a:solidFill>
                          <a:latin typeface="Verdana"/>
                          <a:cs typeface="Verdana"/>
                        </a:rPr>
                        <a:t>r supp</a:t>
                      </a:r>
                      <a:r>
                        <a:rPr sz="1500" b="1" spc="-5" dirty="0">
                          <a:solidFill>
                            <a:srgbClr val="151515"/>
                          </a:solidFill>
                          <a:latin typeface="Verdana"/>
                          <a:cs typeface="Verdana"/>
                        </a:rPr>
                        <a:t>o</a:t>
                      </a:r>
                      <a:r>
                        <a:rPr sz="1500" b="1" dirty="0">
                          <a:solidFill>
                            <a:srgbClr val="151515"/>
                          </a:solidFill>
                          <a:latin typeface="Verdana"/>
                          <a:cs typeface="Verdana"/>
                        </a:rPr>
                        <a:t>rt</a:t>
                      </a:r>
                      <a:endParaRPr sz="150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tc>
                  <a:txBody>
                    <a:bodyPr/>
                    <a:lstStyle/>
                    <a:p>
                      <a:pPr marL="44450" marR="273050">
                        <a:lnSpc>
                          <a:spcPct val="101200"/>
                        </a:lnSpc>
                      </a:pP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instrumental</a:t>
                      </a:r>
                      <a:r>
                        <a:rPr sz="1500" spc="-5" dirty="0">
                          <a:solidFill>
                            <a:srgbClr val="151515"/>
                          </a:solidFill>
                          <a:latin typeface="Verdana"/>
                          <a:cs typeface="Verdana"/>
                        </a:rPr>
                        <a:t> </a:t>
                      </a:r>
                      <a:r>
                        <a:rPr sz="1500" dirty="0">
                          <a:solidFill>
                            <a:srgbClr val="151515"/>
                          </a:solidFill>
                          <a:latin typeface="Verdana"/>
                          <a:cs typeface="Verdana"/>
                        </a:rPr>
                        <a:t>purpose</a:t>
                      </a:r>
                      <a:r>
                        <a:rPr sz="1500" spc="-5" dirty="0">
                          <a:solidFill>
                            <a:srgbClr val="151515"/>
                          </a:solidFill>
                          <a:latin typeface="Verdana"/>
                          <a:cs typeface="Verdana"/>
                        </a:rPr>
                        <a:t> </a:t>
                      </a:r>
                      <a:r>
                        <a:rPr sz="1500" dirty="0">
                          <a:solidFill>
                            <a:srgbClr val="151515"/>
                          </a:solidFill>
                          <a:latin typeface="Verdana"/>
                          <a:cs typeface="Verdana"/>
                        </a:rPr>
                        <a:t>statement</a:t>
                      </a:r>
                      <a:r>
                        <a:rPr sz="1500" spc="-5" dirty="0">
                          <a:solidFill>
                            <a:srgbClr val="151515"/>
                          </a:solidFill>
                          <a:latin typeface="Verdana"/>
                          <a:cs typeface="Verdana"/>
                        </a:rPr>
                        <a:t> </a:t>
                      </a:r>
                      <a:r>
                        <a:rPr sz="1500" dirty="0">
                          <a:solidFill>
                            <a:srgbClr val="151515"/>
                          </a:solidFill>
                          <a:latin typeface="Verdana"/>
                          <a:cs typeface="Verdana"/>
                        </a:rPr>
                        <a:t>contains</a:t>
                      </a:r>
                      <a:r>
                        <a:rPr sz="1500" spc="-5" dirty="0">
                          <a:solidFill>
                            <a:srgbClr val="151515"/>
                          </a:solidFill>
                          <a:latin typeface="Verdana"/>
                          <a:cs typeface="Verdana"/>
                        </a:rPr>
                        <a:t> </a:t>
                      </a:r>
                      <a:r>
                        <a:rPr sz="1500" dirty="0">
                          <a:solidFill>
                            <a:srgbClr val="151515"/>
                          </a:solidFill>
                          <a:latin typeface="Verdana"/>
                          <a:cs typeface="Verdana"/>
                        </a:rPr>
                        <a:t>actions</a:t>
                      </a:r>
                      <a:r>
                        <a:rPr sz="1500" spc="-5" dirty="0">
                          <a:solidFill>
                            <a:srgbClr val="151515"/>
                          </a:solidFill>
                          <a:latin typeface="Verdana"/>
                          <a:cs typeface="Verdana"/>
                        </a:rPr>
                        <a:t> </a:t>
                      </a:r>
                      <a:r>
                        <a:rPr sz="1500" spc="-15" dirty="0">
                          <a:solidFill>
                            <a:srgbClr val="151515"/>
                          </a:solidFill>
                          <a:latin typeface="Verdana"/>
                          <a:cs typeface="Verdana"/>
                        </a:rPr>
                        <a:t>y</a:t>
                      </a:r>
                      <a:r>
                        <a:rPr sz="1500" dirty="0">
                          <a:solidFill>
                            <a:srgbClr val="151515"/>
                          </a:solidFill>
                          <a:latin typeface="Verdana"/>
                          <a:cs typeface="Verdana"/>
                        </a:rPr>
                        <a:t>ou</a:t>
                      </a:r>
                      <a:r>
                        <a:rPr sz="1500" spc="-5" dirty="0">
                          <a:solidFill>
                            <a:srgbClr val="151515"/>
                          </a:solidFill>
                          <a:latin typeface="Verdana"/>
                          <a:cs typeface="Verdana"/>
                        </a:rPr>
                        <a:t> </a:t>
                      </a:r>
                      <a:r>
                        <a:rPr sz="1500" spc="-15" dirty="0">
                          <a:solidFill>
                            <a:srgbClr val="151515"/>
                          </a:solidFill>
                          <a:latin typeface="Verdana"/>
                          <a:cs typeface="Verdana"/>
                        </a:rPr>
                        <a:t>w</a:t>
                      </a:r>
                      <a:r>
                        <a:rPr sz="1500" dirty="0">
                          <a:solidFill>
                            <a:srgbClr val="151515"/>
                          </a:solidFill>
                          <a:latin typeface="Verdana"/>
                          <a:cs typeface="Verdana"/>
                        </a:rPr>
                        <a:t>ant</a:t>
                      </a:r>
                      <a:r>
                        <a:rPr sz="1500" spc="-5" dirty="0">
                          <a:solidFill>
                            <a:srgbClr val="151515"/>
                          </a:solidFill>
                          <a:latin typeface="Verdana"/>
                          <a:cs typeface="Verdana"/>
                        </a:rPr>
                        <a:t> </a:t>
                      </a:r>
                      <a:r>
                        <a:rPr sz="1500" dirty="0">
                          <a:solidFill>
                            <a:srgbClr val="151515"/>
                          </a:solidFill>
                          <a:latin typeface="Verdana"/>
                          <a:cs typeface="Verdana"/>
                        </a:rPr>
                        <a:t>the sp</a:t>
                      </a:r>
                      <a:r>
                        <a:rPr sz="1500" spc="-5" dirty="0">
                          <a:solidFill>
                            <a:srgbClr val="151515"/>
                          </a:solidFill>
                          <a:latin typeface="Verdana"/>
                          <a:cs typeface="Verdana"/>
                        </a:rPr>
                        <a:t>o</a:t>
                      </a:r>
                      <a:r>
                        <a:rPr sz="1500" dirty="0">
                          <a:solidFill>
                            <a:srgbClr val="151515"/>
                          </a:solidFill>
                          <a:latin typeface="Verdana"/>
                          <a:cs typeface="Verdana"/>
                        </a:rPr>
                        <a:t>nsor</a:t>
                      </a:r>
                      <a:r>
                        <a:rPr sz="1500" spc="-5" dirty="0">
                          <a:solidFill>
                            <a:srgbClr val="151515"/>
                          </a:solidFill>
                          <a:latin typeface="Verdana"/>
                          <a:cs typeface="Verdana"/>
                        </a:rPr>
                        <a:t> </a:t>
                      </a:r>
                      <a:r>
                        <a:rPr sz="1500" dirty="0">
                          <a:solidFill>
                            <a:srgbClr val="151515"/>
                          </a:solidFill>
                          <a:latin typeface="Verdana"/>
                          <a:cs typeface="Verdana"/>
                        </a:rPr>
                        <a:t>to</a:t>
                      </a:r>
                      <a:r>
                        <a:rPr sz="1500" spc="-5" dirty="0">
                          <a:solidFill>
                            <a:srgbClr val="151515"/>
                          </a:solidFill>
                          <a:latin typeface="Verdana"/>
                          <a:cs typeface="Verdana"/>
                        </a:rPr>
                        <a:t> </a:t>
                      </a:r>
                      <a:r>
                        <a:rPr sz="1500" dirty="0">
                          <a:solidFill>
                            <a:srgbClr val="151515"/>
                          </a:solidFill>
                          <a:latin typeface="Verdana"/>
                          <a:cs typeface="Verdana"/>
                        </a:rPr>
                        <a:t>ta</a:t>
                      </a:r>
                      <a:r>
                        <a:rPr sz="1500" spc="-15" dirty="0">
                          <a:solidFill>
                            <a:srgbClr val="151515"/>
                          </a:solidFill>
                          <a:latin typeface="Verdana"/>
                          <a:cs typeface="Verdana"/>
                        </a:rPr>
                        <a:t>k</a:t>
                      </a:r>
                      <a:r>
                        <a:rPr sz="1500" dirty="0">
                          <a:solidFill>
                            <a:srgbClr val="151515"/>
                          </a:solidFill>
                          <a:latin typeface="Verdana"/>
                          <a:cs typeface="Verdana"/>
                        </a:rPr>
                        <a:t>e</a:t>
                      </a:r>
                      <a:r>
                        <a:rPr sz="1500" spc="-5" dirty="0">
                          <a:solidFill>
                            <a:srgbClr val="151515"/>
                          </a:solidFill>
                          <a:latin typeface="Verdana"/>
                          <a:cs typeface="Verdana"/>
                        </a:rPr>
                        <a:t> </a:t>
                      </a:r>
                      <a:r>
                        <a:rPr sz="1500" dirty="0">
                          <a:solidFill>
                            <a:srgbClr val="151515"/>
                          </a:solidFill>
                          <a:latin typeface="Verdana"/>
                          <a:cs typeface="Verdana"/>
                        </a:rPr>
                        <a:t>immediately</a:t>
                      </a:r>
                      <a:r>
                        <a:rPr sz="1500" spc="-5" dirty="0">
                          <a:solidFill>
                            <a:srgbClr val="151515"/>
                          </a:solidFill>
                          <a:latin typeface="Verdana"/>
                          <a:cs typeface="Verdana"/>
                        </a:rPr>
                        <a:t> </a:t>
                      </a:r>
                      <a:r>
                        <a:rPr sz="1500" dirty="0">
                          <a:solidFill>
                            <a:srgbClr val="151515"/>
                          </a:solidFill>
                          <a:latin typeface="Verdana"/>
                          <a:cs typeface="Verdana"/>
                        </a:rPr>
                        <a:t>and</a:t>
                      </a:r>
                      <a:r>
                        <a:rPr sz="1500" spc="-5" dirty="0">
                          <a:solidFill>
                            <a:srgbClr val="151515"/>
                          </a:solidFill>
                          <a:latin typeface="Verdana"/>
                          <a:cs typeface="Verdana"/>
                        </a:rPr>
                        <a:t> </a:t>
                      </a:r>
                      <a:r>
                        <a:rPr sz="1500" dirty="0">
                          <a:solidFill>
                            <a:srgbClr val="151515"/>
                          </a:solidFill>
                          <a:latin typeface="Verdana"/>
                          <a:cs typeface="Verdana"/>
                        </a:rPr>
                        <a:t>resources</a:t>
                      </a:r>
                      <a:r>
                        <a:rPr sz="1500" spc="-5" dirty="0">
                          <a:solidFill>
                            <a:srgbClr val="151515"/>
                          </a:solidFill>
                          <a:latin typeface="Verdana"/>
                          <a:cs typeface="Verdana"/>
                        </a:rPr>
                        <a:t> </a:t>
                      </a:r>
                      <a:r>
                        <a:rPr sz="1500" spc="-15" dirty="0">
                          <a:solidFill>
                            <a:srgbClr val="151515"/>
                          </a:solidFill>
                          <a:latin typeface="Verdana"/>
                          <a:cs typeface="Verdana"/>
                        </a:rPr>
                        <a:t>y</a:t>
                      </a:r>
                      <a:r>
                        <a:rPr sz="1500" dirty="0">
                          <a:solidFill>
                            <a:srgbClr val="151515"/>
                          </a:solidFill>
                          <a:latin typeface="Verdana"/>
                          <a:cs typeface="Verdana"/>
                        </a:rPr>
                        <a:t>ou</a:t>
                      </a:r>
                      <a:r>
                        <a:rPr sz="1500" spc="-5" dirty="0">
                          <a:solidFill>
                            <a:srgbClr val="151515"/>
                          </a:solidFill>
                          <a:latin typeface="Verdana"/>
                          <a:cs typeface="Verdana"/>
                        </a:rPr>
                        <a:t> </a:t>
                      </a:r>
                      <a:r>
                        <a:rPr sz="1500" spc="-15" dirty="0">
                          <a:solidFill>
                            <a:srgbClr val="151515"/>
                          </a:solidFill>
                          <a:latin typeface="Verdana"/>
                          <a:cs typeface="Verdana"/>
                        </a:rPr>
                        <a:t>w</a:t>
                      </a:r>
                      <a:r>
                        <a:rPr sz="1500" dirty="0">
                          <a:solidFill>
                            <a:srgbClr val="151515"/>
                          </a:solidFill>
                          <a:latin typeface="Verdana"/>
                          <a:cs typeface="Verdana"/>
                        </a:rPr>
                        <a:t>ant</a:t>
                      </a:r>
                      <a:r>
                        <a:rPr sz="1500" spc="-5" dirty="0">
                          <a:solidFill>
                            <a:srgbClr val="151515"/>
                          </a:solidFill>
                          <a:latin typeface="Verdana"/>
                          <a:cs typeface="Verdana"/>
                        </a:rPr>
                        <a:t> </a:t>
                      </a:r>
                      <a:r>
                        <a:rPr sz="1500" dirty="0">
                          <a:solidFill>
                            <a:srgbClr val="151515"/>
                          </a:solidFill>
                          <a:latin typeface="Verdana"/>
                          <a:cs typeface="Verdana"/>
                        </a:rPr>
                        <a:t>the</a:t>
                      </a:r>
                      <a:r>
                        <a:rPr sz="1500" spc="-5" dirty="0">
                          <a:solidFill>
                            <a:srgbClr val="151515"/>
                          </a:solidFill>
                          <a:latin typeface="Verdana"/>
                          <a:cs typeface="Verdana"/>
                        </a:rPr>
                        <a:t> </a:t>
                      </a:r>
                      <a:r>
                        <a:rPr sz="1500" dirty="0">
                          <a:solidFill>
                            <a:srgbClr val="151515"/>
                          </a:solidFill>
                          <a:latin typeface="Verdana"/>
                          <a:cs typeface="Verdana"/>
                        </a:rPr>
                        <a:t>sp</a:t>
                      </a:r>
                      <a:r>
                        <a:rPr sz="1500" spc="-5" dirty="0">
                          <a:solidFill>
                            <a:srgbClr val="151515"/>
                          </a:solidFill>
                          <a:latin typeface="Verdana"/>
                          <a:cs typeface="Verdana"/>
                        </a:rPr>
                        <a:t>o</a:t>
                      </a:r>
                      <a:r>
                        <a:rPr sz="1500" dirty="0">
                          <a:solidFill>
                            <a:srgbClr val="151515"/>
                          </a:solidFill>
                          <a:latin typeface="Verdana"/>
                          <a:cs typeface="Verdana"/>
                        </a:rPr>
                        <a:t>nsor</a:t>
                      </a:r>
                      <a:r>
                        <a:rPr sz="1500" spc="-5" dirty="0">
                          <a:solidFill>
                            <a:srgbClr val="151515"/>
                          </a:solidFill>
                          <a:latin typeface="Verdana"/>
                          <a:cs typeface="Verdana"/>
                        </a:rPr>
                        <a:t> </a:t>
                      </a:r>
                      <a:r>
                        <a:rPr sz="1500" dirty="0">
                          <a:solidFill>
                            <a:srgbClr val="151515"/>
                          </a:solidFill>
                          <a:latin typeface="Verdana"/>
                          <a:cs typeface="Verdana"/>
                        </a:rPr>
                        <a:t>to commit.</a:t>
                      </a:r>
                      <a:endParaRPr sz="15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7667808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408" y="75211"/>
            <a:ext cx="9463064" cy="1921816"/>
          </a:xfrm>
        </p:spPr>
        <p:txBody>
          <a:bodyPr>
            <a:noAutofit/>
          </a:bodyPr>
          <a:lstStyle/>
          <a:p>
            <a:pPr>
              <a:defRPr/>
            </a:pPr>
            <a:r>
              <a:rPr lang="en-US" sz="4400" dirty="0">
                <a:solidFill>
                  <a:schemeClr val="tx2">
                    <a:satMod val="130000"/>
                  </a:schemeClr>
                </a:solidFill>
              </a:rPr>
              <a:t>Needs Statement: Plan for Solving the Problem and Request for Support</a:t>
            </a:r>
          </a:p>
        </p:txBody>
      </p:sp>
      <p:sp>
        <p:nvSpPr>
          <p:cNvPr id="53251" name="Content Placeholder 2"/>
          <p:cNvSpPr>
            <a:spLocks noGrp="1"/>
          </p:cNvSpPr>
          <p:nvPr>
            <p:ph idx="1"/>
          </p:nvPr>
        </p:nvSpPr>
        <p:spPr>
          <a:xfrm>
            <a:off x="384517" y="1997028"/>
            <a:ext cx="9463065" cy="5877609"/>
          </a:xfrm>
        </p:spPr>
        <p:txBody>
          <a:bodyPr/>
          <a:lstStyle/>
          <a:p>
            <a:pPr eaLnBrk="1" hangingPunct="1"/>
            <a:r>
              <a:rPr lang="en-US" altLang="en-US" sz="2640" b="1" dirty="0">
                <a:latin typeface="Calibri" charset="0"/>
                <a:cs typeface="Calibri" charset="0"/>
              </a:rPr>
              <a:t>Plan for solving the problem (S1)</a:t>
            </a:r>
          </a:p>
          <a:p>
            <a:pPr lvl="1" eaLnBrk="1" hangingPunct="1">
              <a:buFont typeface="Courier New" panose="02070309020205020404" pitchFamily="49" charset="0"/>
              <a:buChar char="o"/>
            </a:pPr>
            <a:r>
              <a:rPr lang="en-US" altLang="en-US" dirty="0">
                <a:latin typeface="Calibri" charset="0"/>
                <a:cs typeface="Calibri" charset="0"/>
              </a:rPr>
              <a:t>Convince your reader that the problem is solvable </a:t>
            </a:r>
          </a:p>
          <a:p>
            <a:pPr lvl="1" eaLnBrk="1" hangingPunct="1">
              <a:buFont typeface="Courier New" panose="02070309020205020404" pitchFamily="49" charset="0"/>
              <a:buChar char="o"/>
            </a:pPr>
            <a:r>
              <a:rPr lang="en-US" altLang="en-US" dirty="0">
                <a:latin typeface="Calibri" charset="0"/>
                <a:cs typeface="Calibri" charset="0"/>
              </a:rPr>
              <a:t>Show how one consequence will lead to another until your solution is effected, or you can use analogies or precedent (i.e. how other similar research proposals have been successful elsewhere)</a:t>
            </a:r>
          </a:p>
          <a:p>
            <a:pPr eaLnBrk="1" hangingPunct="1"/>
            <a:r>
              <a:rPr lang="en-US" altLang="en-US" sz="2640" b="1" dirty="0">
                <a:latin typeface="Calibri" charset="0"/>
                <a:cs typeface="Calibri" charset="0"/>
              </a:rPr>
              <a:t>Justifying your solution</a:t>
            </a:r>
            <a:r>
              <a:rPr lang="en-US" altLang="en-US" sz="2640" dirty="0">
                <a:latin typeface="Calibri" charset="0"/>
                <a:cs typeface="Calibri" charset="0"/>
              </a:rPr>
              <a:t>  </a:t>
            </a:r>
          </a:p>
          <a:p>
            <a:pPr lvl="1" eaLnBrk="1" hangingPunct="1">
              <a:buFont typeface="Courier New" panose="02070309020205020404" pitchFamily="49" charset="0"/>
              <a:buChar char="o"/>
            </a:pPr>
            <a:r>
              <a:rPr lang="en-US" altLang="en-US" dirty="0">
                <a:latin typeface="Calibri" charset="0"/>
                <a:cs typeface="Calibri" charset="0"/>
              </a:rPr>
              <a:t>Actions you want the sponsor to immediately take and resources you want it to commit</a:t>
            </a:r>
          </a:p>
          <a:p>
            <a:pPr lvl="1" eaLnBrk="1" hangingPunct="1">
              <a:buFont typeface="Courier New" panose="02070309020205020404" pitchFamily="49" charset="0"/>
              <a:buChar char="o"/>
            </a:pPr>
            <a:r>
              <a:rPr lang="en-US" altLang="en-US" dirty="0">
                <a:latin typeface="Calibri" charset="0"/>
                <a:cs typeface="Calibri" charset="0"/>
              </a:rPr>
              <a:t>Be specific about what the money will be used for and why it is necessary. </a:t>
            </a:r>
          </a:p>
          <a:p>
            <a:pPr lvl="1" eaLnBrk="1" hangingPunct="1">
              <a:buFont typeface="Courier New" panose="02070309020205020404" pitchFamily="49" charset="0"/>
              <a:buChar char="o"/>
            </a:pPr>
            <a:r>
              <a:rPr lang="en-US" altLang="en-US" dirty="0">
                <a:latin typeface="Calibri" charset="0"/>
                <a:cs typeface="Calibri" charset="0"/>
              </a:rPr>
              <a:t>State what will happen if the project isn’t funded; what happens after funding ends</a:t>
            </a:r>
          </a:p>
        </p:txBody>
      </p:sp>
      <p:sp>
        <p:nvSpPr>
          <p:cNvPr id="3" name="Slide Number Placeholder 2"/>
          <p:cNvSpPr>
            <a:spLocks noGrp="1"/>
          </p:cNvSpPr>
          <p:nvPr>
            <p:ph type="sldNum" sz="quarter" idx="12"/>
          </p:nvPr>
        </p:nvSpPr>
        <p:spPr/>
        <p:txBody>
          <a:bodyPr/>
          <a:lstStyle/>
          <a:p>
            <a:pPr>
              <a:defRPr/>
            </a:pPr>
            <a:fld id="{68CDF905-DDAA-8F44-9F54-F147B6F03C21}" type="slidenum">
              <a:rPr lang="en-US" altLang="en-US" smtClean="0"/>
              <a:pPr>
                <a:defRPr/>
              </a:pPr>
              <a:t>63</a:t>
            </a:fld>
            <a:endParaRPr lang="en-US" altLang="en-US"/>
          </a:p>
        </p:txBody>
      </p:sp>
    </p:spTree>
    <p:extLst>
      <p:ext uri="{BB962C8B-B14F-4D97-AF65-F5344CB8AC3E}">
        <p14:creationId xmlns:p14="http://schemas.microsoft.com/office/powerpoint/2010/main" val="424458274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631" y="273887"/>
            <a:ext cx="8935810" cy="1460615"/>
          </a:xfrm>
        </p:spPr>
        <p:txBody>
          <a:bodyPr>
            <a:normAutofit/>
          </a:bodyPr>
          <a:lstStyle/>
          <a:p>
            <a:r>
              <a:rPr lang="en-US" sz="4400" dirty="0"/>
              <a:t>Plan for Solving the Problem and Requesting Support: Example</a:t>
            </a:r>
          </a:p>
        </p:txBody>
      </p:sp>
      <p:sp>
        <p:nvSpPr>
          <p:cNvPr id="3" name="Content Placeholder 2"/>
          <p:cNvSpPr>
            <a:spLocks noGrp="1"/>
          </p:cNvSpPr>
          <p:nvPr>
            <p:ph idx="1"/>
          </p:nvPr>
        </p:nvSpPr>
        <p:spPr>
          <a:xfrm>
            <a:off x="649631" y="1915554"/>
            <a:ext cx="8548044" cy="5651863"/>
          </a:xfrm>
        </p:spPr>
        <p:txBody>
          <a:bodyPr>
            <a:normAutofit/>
          </a:bodyPr>
          <a:lstStyle/>
          <a:p>
            <a:pPr marL="0" indent="0">
              <a:lnSpc>
                <a:spcPct val="100000"/>
              </a:lnSpc>
              <a:spcBef>
                <a:spcPts val="0"/>
              </a:spcBef>
              <a:buNone/>
              <a:defRPr/>
            </a:pPr>
            <a:r>
              <a:rPr lang="en-US" sz="2420" dirty="0"/>
              <a:t>	CENTRO seeks to empower and support the Hispanic community by eliminating barriers to self-</a:t>
            </a:r>
            <a:r>
              <a:rPr lang="en-US" sz="2420" dirty="0" err="1"/>
              <a:t>suffiency</a:t>
            </a:r>
            <a:r>
              <a:rPr lang="en-US" sz="2420" dirty="0"/>
              <a:t>. CENTRO believes that cultivating strong and healthy children who are free of abuse is one step to cultural self-sufficiency. For these reasons, we are undertaking a program to train parents and teachers to recognize the signs of abuse and refer abused children to treatment. </a:t>
            </a:r>
          </a:p>
          <a:p>
            <a:pPr marL="0" indent="0">
              <a:lnSpc>
                <a:spcPct val="100000"/>
              </a:lnSpc>
              <a:spcBef>
                <a:spcPts val="0"/>
              </a:spcBef>
              <a:buNone/>
              <a:defRPr/>
            </a:pPr>
            <a:r>
              <a:rPr lang="en-US" sz="2420" dirty="0"/>
              <a:t>	This training program will involve developing training materials and training trainers in the community to conduct free training sessions. We are seeking funding to train these trainers and develop a training video. Therefore, we are requesting $6,700 in support from your organization.</a:t>
            </a:r>
            <a:endParaRPr lang="en-US" sz="2420" dirty="0">
              <a:solidFill>
                <a:srgbClr val="FF0000"/>
              </a:solidFill>
            </a:endParaRPr>
          </a:p>
        </p:txBody>
      </p:sp>
      <p:sp>
        <p:nvSpPr>
          <p:cNvPr id="5" name="Slide Number Placeholder 4"/>
          <p:cNvSpPr>
            <a:spLocks noGrp="1"/>
          </p:cNvSpPr>
          <p:nvPr>
            <p:ph type="sldNum" sz="quarter" idx="12"/>
          </p:nvPr>
        </p:nvSpPr>
        <p:spPr/>
        <p:txBody>
          <a:bodyPr/>
          <a:lstStyle/>
          <a:p>
            <a:fld id="{BC8FB650-4324-4877-BB95-5089C932EEA7}" type="slidenum">
              <a:rPr lang="en-US" smtClean="0"/>
              <a:t>64</a:t>
            </a:fld>
            <a:endParaRPr lang="en-US"/>
          </a:p>
        </p:txBody>
      </p:sp>
    </p:spTree>
    <p:extLst>
      <p:ext uri="{BB962C8B-B14F-4D97-AF65-F5344CB8AC3E}">
        <p14:creationId xmlns:p14="http://schemas.microsoft.com/office/powerpoint/2010/main" val="35571450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089" y="322335"/>
            <a:ext cx="9063537" cy="1261291"/>
          </a:xfrm>
        </p:spPr>
        <p:txBody>
          <a:bodyPr>
            <a:normAutofit fontScale="90000"/>
          </a:bodyPr>
          <a:lstStyle/>
          <a:p>
            <a:r>
              <a:rPr lang="en-US" dirty="0"/>
              <a:t>Practice Identifying the 3 Components of a Needs Statement </a:t>
            </a:r>
          </a:p>
        </p:txBody>
      </p:sp>
      <p:sp>
        <p:nvSpPr>
          <p:cNvPr id="3" name="Content Placeholder 2"/>
          <p:cNvSpPr>
            <a:spLocks noGrp="1"/>
          </p:cNvSpPr>
          <p:nvPr>
            <p:ph idx="1"/>
          </p:nvPr>
        </p:nvSpPr>
        <p:spPr>
          <a:xfrm>
            <a:off x="858086" y="1825028"/>
            <a:ext cx="8578219" cy="5651863"/>
          </a:xfrm>
        </p:spPr>
        <p:txBody>
          <a:bodyPr>
            <a:normAutofit/>
          </a:bodyPr>
          <a:lstStyle/>
          <a:p>
            <a:pPr marL="0" indent="0">
              <a:lnSpc>
                <a:spcPct val="100000"/>
              </a:lnSpc>
              <a:spcBef>
                <a:spcPts val="0"/>
              </a:spcBef>
              <a:buNone/>
              <a:defRPr/>
            </a:pPr>
            <a:r>
              <a:rPr lang="en-US" sz="2420" dirty="0">
                <a:solidFill>
                  <a:srgbClr val="FF0000"/>
                </a:solidFill>
              </a:rPr>
              <a:t>	</a:t>
            </a:r>
            <a:r>
              <a:rPr lang="en-US" sz="2420" dirty="0"/>
              <a:t>The Minneapolis Police Department Community Crime Prevention/SAFE (CCP/SAFE) Unit works with the community on teaching crime prevention. Because of the ethnic and racial diversity in Minneapolis, CCP/SAFE has made resources materials in seven different languages. The deaf community is also defined by language and culture, but it has not had the attention directed at bridging the communication gap that exists between the police and the deaf community that other groups have had.</a:t>
            </a:r>
          </a:p>
          <a:p>
            <a:pPr marL="0" indent="0">
              <a:lnSpc>
                <a:spcPct val="100000"/>
              </a:lnSpc>
              <a:spcBef>
                <a:spcPts val="0"/>
              </a:spcBef>
              <a:buNone/>
              <a:defRPr/>
            </a:pPr>
            <a:r>
              <a:rPr lang="en-US" sz="2420" dirty="0"/>
              <a:t>	We believe that information and education will result in safety awareness and empowerment within the deaf community. By providing 12 workshops that present material suggested by the deaf community, we will effectively begin to narrow the gap between the police and the deaf community.</a:t>
            </a:r>
          </a:p>
        </p:txBody>
      </p:sp>
      <p:sp>
        <p:nvSpPr>
          <p:cNvPr id="5" name="Slide Number Placeholder 4"/>
          <p:cNvSpPr>
            <a:spLocks noGrp="1"/>
          </p:cNvSpPr>
          <p:nvPr>
            <p:ph type="sldNum" sz="quarter" idx="12"/>
          </p:nvPr>
        </p:nvSpPr>
        <p:spPr/>
        <p:txBody>
          <a:bodyPr/>
          <a:lstStyle/>
          <a:p>
            <a:fld id="{BC8FB650-4324-4877-BB95-5089C932EEA7}" type="slidenum">
              <a:rPr lang="en-US" smtClean="0"/>
              <a:t>65</a:t>
            </a:fld>
            <a:endParaRPr lang="en-US"/>
          </a:p>
        </p:txBody>
      </p:sp>
    </p:spTree>
    <p:extLst>
      <p:ext uri="{BB962C8B-B14F-4D97-AF65-F5344CB8AC3E}">
        <p14:creationId xmlns:p14="http://schemas.microsoft.com/office/powerpoint/2010/main" val="170979557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565" y="2653651"/>
            <a:ext cx="8675370" cy="1458119"/>
          </a:xfrm>
        </p:spPr>
        <p:txBody>
          <a:bodyPr>
            <a:normAutofit fontScale="90000"/>
          </a:bodyPr>
          <a:lstStyle/>
          <a:p>
            <a:r>
              <a:rPr lang="en-US" dirty="0"/>
              <a:t>Developing the Proposal Elements From the Needs Statement</a:t>
            </a:r>
          </a:p>
        </p:txBody>
      </p:sp>
      <p:sp>
        <p:nvSpPr>
          <p:cNvPr id="4" name="Slide Number Placeholder 3"/>
          <p:cNvSpPr>
            <a:spLocks noGrp="1"/>
          </p:cNvSpPr>
          <p:nvPr>
            <p:ph type="sldNum" sz="quarter" idx="12"/>
          </p:nvPr>
        </p:nvSpPr>
        <p:spPr/>
        <p:txBody>
          <a:bodyPr/>
          <a:lstStyle/>
          <a:p>
            <a:fld id="{BC8FB650-4324-4877-BB95-5089C932EEA7}" type="slidenum">
              <a:rPr lang="en-US" smtClean="0"/>
              <a:t>66</a:t>
            </a:fld>
            <a:endParaRPr lang="en-US"/>
          </a:p>
        </p:txBody>
      </p:sp>
    </p:spTree>
    <p:extLst>
      <p:ext uri="{BB962C8B-B14F-4D97-AF65-F5344CB8AC3E}">
        <p14:creationId xmlns:p14="http://schemas.microsoft.com/office/powerpoint/2010/main" val="13724942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595" y="238451"/>
            <a:ext cx="9188768" cy="1458119"/>
          </a:xfrm>
        </p:spPr>
        <p:txBody>
          <a:bodyPr>
            <a:normAutofit/>
          </a:bodyPr>
          <a:lstStyle/>
          <a:p>
            <a:r>
              <a:rPr lang="en-US" sz="3960" dirty="0"/>
              <a:t>Proposal Elements are Created From the Needs Statement</a:t>
            </a:r>
          </a:p>
        </p:txBody>
      </p:sp>
      <p:sp>
        <p:nvSpPr>
          <p:cNvPr id="26" name="Content Placeholder 25"/>
          <p:cNvSpPr>
            <a:spLocks noGrp="1"/>
          </p:cNvSpPr>
          <p:nvPr>
            <p:ph idx="1"/>
          </p:nvPr>
        </p:nvSpPr>
        <p:spPr>
          <a:xfrm>
            <a:off x="634203" y="1522979"/>
            <a:ext cx="5969852" cy="558800"/>
          </a:xfrm>
        </p:spPr>
        <p:txBody>
          <a:bodyPr>
            <a:noAutofit/>
          </a:bodyPr>
          <a:lstStyle/>
          <a:p>
            <a:r>
              <a:rPr lang="en-US" sz="2200" dirty="0"/>
              <a:t>The Needs Statement thoroughly develops and describes the problem you are addressing including context and justification … develops the </a:t>
            </a:r>
            <a:r>
              <a:rPr lang="en-US" sz="2200" i="1" dirty="0"/>
              <a:t>Situation Slot, S</a:t>
            </a:r>
            <a:r>
              <a:rPr lang="en-US" sz="2200" i="1" baseline="-25000" dirty="0"/>
              <a:t>1</a:t>
            </a:r>
          </a:p>
          <a:p>
            <a:r>
              <a:rPr lang="en-US" sz="2200" dirty="0"/>
              <a:t>Describes </a:t>
            </a:r>
            <a:r>
              <a:rPr lang="en-US" sz="2200" i="1" dirty="0"/>
              <a:t>Methods </a:t>
            </a:r>
            <a:r>
              <a:rPr lang="en-US" sz="2200" dirty="0"/>
              <a:t>at a high level; informs </a:t>
            </a:r>
            <a:r>
              <a:rPr lang="en-US" sz="2200" i="1" dirty="0"/>
              <a:t>Qualifications</a:t>
            </a:r>
            <a:r>
              <a:rPr lang="en-US" sz="2200" dirty="0"/>
              <a:t> and </a:t>
            </a:r>
            <a:r>
              <a:rPr lang="en-US" sz="2200" i="1" dirty="0"/>
              <a:t>Benefits</a:t>
            </a:r>
          </a:p>
          <a:p>
            <a:r>
              <a:rPr lang="en-US" sz="2200" dirty="0"/>
              <a:t>Provides the basis for the </a:t>
            </a:r>
            <a:r>
              <a:rPr lang="en-US" sz="2200" i="1" dirty="0"/>
              <a:t>Budget</a:t>
            </a:r>
            <a:r>
              <a:rPr lang="en-US" sz="2200" dirty="0"/>
              <a:t> you need</a:t>
            </a:r>
          </a:p>
        </p:txBody>
      </p:sp>
      <p:sp>
        <p:nvSpPr>
          <p:cNvPr id="8" name="Slide Number Placeholder 7"/>
          <p:cNvSpPr>
            <a:spLocks noGrp="1"/>
          </p:cNvSpPr>
          <p:nvPr>
            <p:ph type="sldNum" sz="quarter" idx="12"/>
          </p:nvPr>
        </p:nvSpPr>
        <p:spPr/>
        <p:txBody>
          <a:bodyPr/>
          <a:lstStyle/>
          <a:p>
            <a:fld id="{BC8FB650-4324-4877-BB95-5089C932EEA7}" type="slidenum">
              <a:rPr lang="en-US" smtClean="0"/>
              <a:t>67</a:t>
            </a:fld>
            <a:endParaRPr lang="en-US"/>
          </a:p>
        </p:txBody>
      </p:sp>
      <p:grpSp>
        <p:nvGrpSpPr>
          <p:cNvPr id="5" name="Group 4"/>
          <p:cNvGrpSpPr/>
          <p:nvPr/>
        </p:nvGrpSpPr>
        <p:grpSpPr>
          <a:xfrm>
            <a:off x="634204" y="4536989"/>
            <a:ext cx="5811883" cy="3011384"/>
            <a:chOff x="517525" y="3162299"/>
            <a:chExt cx="6121577" cy="2968625"/>
          </a:xfrm>
        </p:grpSpPr>
        <p:grpSp>
          <p:nvGrpSpPr>
            <p:cNvPr id="4" name="Group 3"/>
            <p:cNvGrpSpPr/>
            <p:nvPr/>
          </p:nvGrpSpPr>
          <p:grpSpPr>
            <a:xfrm>
              <a:off x="517525" y="3162299"/>
              <a:ext cx="6121577" cy="2968625"/>
              <a:chOff x="517525" y="2582321"/>
              <a:chExt cx="7559523" cy="3548604"/>
            </a:xfrm>
          </p:grpSpPr>
          <p:sp>
            <p:nvSpPr>
              <p:cNvPr id="42" name="object 17"/>
              <p:cNvSpPr/>
              <p:nvPr/>
            </p:nvSpPr>
            <p:spPr>
              <a:xfrm>
                <a:off x="4032156" y="5041265"/>
                <a:ext cx="1921764" cy="1089660"/>
              </a:xfrm>
              <a:prstGeom prst="rect">
                <a:avLst/>
              </a:prstGeom>
              <a:blipFill>
                <a:blip r:embed="rId2" cstate="print"/>
                <a:stretch>
                  <a:fillRect/>
                </a:stretch>
              </a:blipFill>
            </p:spPr>
            <p:txBody>
              <a:bodyPr wrap="square" lIns="0" tIns="0" rIns="0" bIns="0" rtlCol="0"/>
              <a:lstStyle/>
              <a:p>
                <a:endParaRPr sz="1320"/>
              </a:p>
            </p:txBody>
          </p:sp>
          <p:grpSp>
            <p:nvGrpSpPr>
              <p:cNvPr id="3" name="Group 2"/>
              <p:cNvGrpSpPr/>
              <p:nvPr/>
            </p:nvGrpSpPr>
            <p:grpSpPr>
              <a:xfrm>
                <a:off x="517525" y="2582321"/>
                <a:ext cx="7559523" cy="3361373"/>
                <a:chOff x="517525" y="2582321"/>
                <a:chExt cx="7559523" cy="3361373"/>
              </a:xfrm>
            </p:grpSpPr>
            <p:sp>
              <p:nvSpPr>
                <p:cNvPr id="30" name="object 5"/>
                <p:cNvSpPr/>
                <p:nvPr/>
              </p:nvSpPr>
              <p:spPr>
                <a:xfrm>
                  <a:off x="2928937"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320"/>
                </a:p>
              </p:txBody>
            </p:sp>
            <p:sp>
              <p:nvSpPr>
                <p:cNvPr id="31" name="object 6"/>
                <p:cNvSpPr/>
                <p:nvPr/>
              </p:nvSpPr>
              <p:spPr>
                <a:xfrm>
                  <a:off x="2876456" y="3909695"/>
                  <a:ext cx="1917700" cy="1092200"/>
                </a:xfrm>
                <a:prstGeom prst="rect">
                  <a:avLst/>
                </a:prstGeom>
                <a:blipFill>
                  <a:blip r:embed="rId3" cstate="print"/>
                  <a:stretch>
                    <a:fillRect/>
                  </a:stretch>
                </a:blipFill>
              </p:spPr>
              <p:txBody>
                <a:bodyPr wrap="square" lIns="0" tIns="0" rIns="0" bIns="0" rtlCol="0"/>
                <a:lstStyle/>
                <a:p>
                  <a:endParaRPr sz="1320"/>
                </a:p>
              </p:txBody>
            </p:sp>
            <p:sp>
              <p:nvSpPr>
                <p:cNvPr id="32" name="object 7"/>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solidFill>
                  <a:srgbClr val="CD8500"/>
                </a:solidFill>
              </p:spPr>
              <p:txBody>
                <a:bodyPr wrap="square" lIns="0" tIns="0" rIns="0" bIns="0" rtlCol="0"/>
                <a:lstStyle/>
                <a:p>
                  <a:endParaRPr sz="1320"/>
                </a:p>
              </p:txBody>
            </p:sp>
            <p:sp>
              <p:nvSpPr>
                <p:cNvPr id="33" name="object 8"/>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ln w="12700">
                  <a:solidFill>
                    <a:srgbClr val="151515"/>
                  </a:solidFill>
                </a:ln>
              </p:spPr>
              <p:txBody>
                <a:bodyPr wrap="square" lIns="0" tIns="0" rIns="0" bIns="0" rtlCol="0"/>
                <a:lstStyle/>
                <a:p>
                  <a:endParaRPr sz="1320"/>
                </a:p>
              </p:txBody>
            </p:sp>
            <p:sp>
              <p:nvSpPr>
                <p:cNvPr id="34" name="object 9"/>
                <p:cNvSpPr txBox="1"/>
                <p:nvPr/>
              </p:nvSpPr>
              <p:spPr>
                <a:xfrm>
                  <a:off x="2994026" y="4296625"/>
                  <a:ext cx="1567814" cy="239371"/>
                </a:xfrm>
                <a:prstGeom prst="rect">
                  <a:avLst/>
                </a:prstGeom>
              </p:spPr>
              <p:txBody>
                <a:bodyPr vert="horz" wrap="square" lIns="0" tIns="0" rIns="0" bIns="0" rtlCol="0">
                  <a:spAutoFit/>
                </a:bodyPr>
                <a:lstStyle/>
                <a:p>
                  <a:pPr marL="13970"/>
                  <a:r>
                    <a:rPr sz="1320" dirty="0">
                      <a:solidFill>
                        <a:srgbClr val="FFFFFF"/>
                      </a:solidFill>
                      <a:latin typeface="Verdana"/>
                      <a:cs typeface="Verdana"/>
                    </a:rPr>
                    <a:t>Q</a:t>
                  </a:r>
                  <a:r>
                    <a:rPr sz="1320" spc="-17" dirty="0">
                      <a:solidFill>
                        <a:srgbClr val="FFFFFF"/>
                      </a:solidFill>
                      <a:latin typeface="Verdana"/>
                      <a:cs typeface="Verdana"/>
                    </a:rPr>
                    <a:t>uali</a:t>
                  </a:r>
                  <a:r>
                    <a:rPr sz="1320" spc="-11" dirty="0">
                      <a:solidFill>
                        <a:srgbClr val="FFFFFF"/>
                      </a:solidFill>
                      <a:latin typeface="Verdana"/>
                      <a:cs typeface="Verdana"/>
                    </a:rPr>
                    <a:t>ficati</a:t>
                  </a:r>
                  <a:r>
                    <a:rPr sz="1320" spc="-17" dirty="0">
                      <a:solidFill>
                        <a:srgbClr val="FFFFFF"/>
                      </a:solidFill>
                      <a:latin typeface="Verdana"/>
                      <a:cs typeface="Verdana"/>
                    </a:rPr>
                    <a:t>ons</a:t>
                  </a:r>
                  <a:endParaRPr sz="1320" dirty="0">
                    <a:latin typeface="Verdana"/>
                    <a:cs typeface="Verdana"/>
                  </a:endParaRPr>
                </a:p>
              </p:txBody>
            </p:sp>
            <p:sp>
              <p:nvSpPr>
                <p:cNvPr id="35" name="object 10"/>
                <p:cNvSpPr/>
                <p:nvPr/>
              </p:nvSpPr>
              <p:spPr>
                <a:xfrm>
                  <a:off x="2876456" y="2818765"/>
                  <a:ext cx="1921764" cy="1089660"/>
                </a:xfrm>
                <a:prstGeom prst="rect">
                  <a:avLst/>
                </a:prstGeom>
                <a:blipFill>
                  <a:blip r:embed="rId2" cstate="print"/>
                  <a:stretch>
                    <a:fillRect/>
                  </a:stretch>
                </a:blipFill>
              </p:spPr>
              <p:txBody>
                <a:bodyPr wrap="square" lIns="0" tIns="0" rIns="0" bIns="0" rtlCol="0"/>
                <a:lstStyle/>
                <a:p>
                  <a:endParaRPr sz="1320"/>
                </a:p>
              </p:txBody>
            </p:sp>
            <p:sp>
              <p:nvSpPr>
                <p:cNvPr id="36" name="object 11"/>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CD8500"/>
                </a:solidFill>
              </p:spPr>
              <p:txBody>
                <a:bodyPr wrap="square" lIns="0" tIns="0" rIns="0" bIns="0" rtlCol="0"/>
                <a:lstStyle/>
                <a:p>
                  <a:endParaRPr sz="1320"/>
                </a:p>
              </p:txBody>
            </p:sp>
            <p:sp>
              <p:nvSpPr>
                <p:cNvPr id="37" name="object 12"/>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320"/>
                </a:p>
              </p:txBody>
            </p:sp>
            <p:sp>
              <p:nvSpPr>
                <p:cNvPr id="38" name="object 13"/>
                <p:cNvSpPr txBox="1"/>
                <p:nvPr/>
              </p:nvSpPr>
              <p:spPr>
                <a:xfrm>
                  <a:off x="3286125" y="3204426"/>
                  <a:ext cx="989330" cy="239371"/>
                </a:xfrm>
                <a:prstGeom prst="rect">
                  <a:avLst/>
                </a:prstGeom>
              </p:spPr>
              <p:txBody>
                <a:bodyPr vert="horz" wrap="square" lIns="0" tIns="0" rIns="0" bIns="0" rtlCol="0">
                  <a:spAutoFit/>
                </a:bodyPr>
                <a:lstStyle/>
                <a:p>
                  <a:pPr marL="13970"/>
                  <a:r>
                    <a:rPr sz="1320" spc="-17" dirty="0">
                      <a:solidFill>
                        <a:srgbClr val="FFFFFF"/>
                      </a:solidFill>
                      <a:latin typeface="Verdana"/>
                      <a:cs typeface="Verdana"/>
                    </a:rPr>
                    <a:t>Methods</a:t>
                  </a:r>
                  <a:endParaRPr sz="1320">
                    <a:latin typeface="Verdana"/>
                    <a:cs typeface="Verdana"/>
                  </a:endParaRPr>
                </a:p>
              </p:txBody>
            </p:sp>
            <p:sp>
              <p:nvSpPr>
                <p:cNvPr id="39" name="object 14"/>
                <p:cNvSpPr/>
                <p:nvPr/>
              </p:nvSpPr>
              <p:spPr>
                <a:xfrm>
                  <a:off x="5766689" y="5540593"/>
                  <a:ext cx="530860" cy="0"/>
                </a:xfrm>
                <a:custGeom>
                  <a:avLst/>
                  <a:gdLst/>
                  <a:ahLst/>
                  <a:cxnLst/>
                  <a:rect l="l" t="t" r="r" b="b"/>
                  <a:pathLst>
                    <a:path w="530859">
                      <a:moveTo>
                        <a:pt x="0" y="0"/>
                      </a:moveTo>
                      <a:lnTo>
                        <a:pt x="530415" y="0"/>
                      </a:lnTo>
                    </a:path>
                  </a:pathLst>
                </a:custGeom>
                <a:ln w="3175">
                  <a:solidFill>
                    <a:srgbClr val="9A1A0F"/>
                  </a:solidFill>
                </a:ln>
              </p:spPr>
              <p:txBody>
                <a:bodyPr wrap="square" lIns="0" tIns="0" rIns="0" bIns="0" rtlCol="0"/>
                <a:lstStyle/>
                <a:p>
                  <a:endParaRPr sz="1320"/>
                </a:p>
              </p:txBody>
            </p:sp>
            <p:sp>
              <p:nvSpPr>
                <p:cNvPr id="40" name="object 15"/>
                <p:cNvSpPr/>
                <p:nvPr/>
              </p:nvSpPr>
              <p:spPr>
                <a:xfrm>
                  <a:off x="3470275" y="5540593"/>
                  <a:ext cx="641350" cy="0"/>
                </a:xfrm>
                <a:custGeom>
                  <a:avLst/>
                  <a:gdLst/>
                  <a:ahLst/>
                  <a:cxnLst/>
                  <a:rect l="l" t="t" r="r" b="b"/>
                  <a:pathLst>
                    <a:path w="641350">
                      <a:moveTo>
                        <a:pt x="0" y="0"/>
                      </a:moveTo>
                      <a:lnTo>
                        <a:pt x="641350" y="0"/>
                      </a:lnTo>
                    </a:path>
                  </a:pathLst>
                </a:custGeom>
                <a:ln w="3175">
                  <a:solidFill>
                    <a:srgbClr val="9A1A0F"/>
                  </a:solidFill>
                </a:ln>
              </p:spPr>
              <p:txBody>
                <a:bodyPr wrap="square" lIns="0" tIns="0" rIns="0" bIns="0" rtlCol="0"/>
                <a:lstStyle/>
                <a:p>
                  <a:endParaRPr sz="1320"/>
                </a:p>
              </p:txBody>
            </p:sp>
            <p:sp>
              <p:nvSpPr>
                <p:cNvPr id="41" name="object 16"/>
                <p:cNvSpPr/>
                <p:nvPr/>
              </p:nvSpPr>
              <p:spPr>
                <a:xfrm>
                  <a:off x="6271663" y="5464885"/>
                  <a:ext cx="153035" cy="153035"/>
                </a:xfrm>
                <a:custGeom>
                  <a:avLst/>
                  <a:gdLst/>
                  <a:ahLst/>
                  <a:cxnLst/>
                  <a:rect l="l" t="t" r="r" b="b"/>
                  <a:pathLst>
                    <a:path w="153034"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320"/>
                </a:p>
              </p:txBody>
            </p:sp>
            <p:sp>
              <p:nvSpPr>
                <p:cNvPr id="43" name="object 18"/>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037800"/>
                </a:solidFill>
              </p:spPr>
              <p:txBody>
                <a:bodyPr wrap="square" lIns="0" tIns="0" rIns="0" bIns="0" rtlCol="0"/>
                <a:lstStyle/>
                <a:p>
                  <a:endParaRPr sz="1320"/>
                </a:p>
              </p:txBody>
            </p:sp>
            <p:sp>
              <p:nvSpPr>
                <p:cNvPr id="44" name="object 19"/>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320"/>
                </a:p>
              </p:txBody>
            </p:sp>
            <p:sp>
              <p:nvSpPr>
                <p:cNvPr id="45" name="object 20"/>
                <p:cNvSpPr txBox="1"/>
                <p:nvPr/>
              </p:nvSpPr>
              <p:spPr>
                <a:xfrm>
                  <a:off x="4518024" y="5426926"/>
                  <a:ext cx="838200" cy="239371"/>
                </a:xfrm>
                <a:prstGeom prst="rect">
                  <a:avLst/>
                </a:prstGeom>
              </p:spPr>
              <p:txBody>
                <a:bodyPr vert="horz" wrap="square" lIns="0" tIns="0" rIns="0" bIns="0" rtlCol="0">
                  <a:spAutoFit/>
                </a:bodyPr>
                <a:lstStyle/>
                <a:p>
                  <a:pPr marL="13970"/>
                  <a:r>
                    <a:rPr sz="1320" spc="-17" dirty="0">
                      <a:solidFill>
                        <a:srgbClr val="FFFFFF"/>
                      </a:solidFill>
                      <a:latin typeface="Verdana"/>
                      <a:cs typeface="Verdana"/>
                    </a:rPr>
                    <a:t>Budget</a:t>
                  </a:r>
                  <a:endParaRPr sz="1320">
                    <a:latin typeface="Verdana"/>
                    <a:cs typeface="Verdana"/>
                  </a:endParaRPr>
                </a:p>
              </p:txBody>
            </p:sp>
            <p:sp>
              <p:nvSpPr>
                <p:cNvPr id="46" name="object 21"/>
                <p:cNvSpPr/>
                <p:nvPr/>
              </p:nvSpPr>
              <p:spPr>
                <a:xfrm>
                  <a:off x="2820289" y="3854668"/>
                  <a:ext cx="2283460" cy="0"/>
                </a:xfrm>
                <a:custGeom>
                  <a:avLst/>
                  <a:gdLst/>
                  <a:ahLst/>
                  <a:cxnLst/>
                  <a:rect l="l" t="t" r="r" b="b"/>
                  <a:pathLst>
                    <a:path w="2283460">
                      <a:moveTo>
                        <a:pt x="0" y="0"/>
                      </a:moveTo>
                      <a:lnTo>
                        <a:pt x="2283015" y="0"/>
                      </a:lnTo>
                    </a:path>
                  </a:pathLst>
                </a:custGeom>
                <a:ln w="3175">
                  <a:solidFill>
                    <a:srgbClr val="9A1A0F"/>
                  </a:solidFill>
                </a:ln>
              </p:spPr>
              <p:txBody>
                <a:bodyPr wrap="square" lIns="0" tIns="0" rIns="0" bIns="0" rtlCol="0"/>
                <a:lstStyle/>
                <a:p>
                  <a:endParaRPr sz="1320"/>
                </a:p>
              </p:txBody>
            </p:sp>
            <p:sp>
              <p:nvSpPr>
                <p:cNvPr id="47" name="object 22"/>
                <p:cNvSpPr/>
                <p:nvPr/>
              </p:nvSpPr>
              <p:spPr>
                <a:xfrm>
                  <a:off x="5077863" y="3778960"/>
                  <a:ext cx="153035" cy="153035"/>
                </a:xfrm>
                <a:custGeom>
                  <a:avLst/>
                  <a:gdLst/>
                  <a:ahLst/>
                  <a:cxnLst/>
                  <a:rect l="l" t="t" r="r" b="b"/>
                  <a:pathLst>
                    <a:path w="153035"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320"/>
                </a:p>
              </p:txBody>
            </p:sp>
            <p:sp>
              <p:nvSpPr>
                <p:cNvPr id="49" name="object 24"/>
                <p:cNvSpPr txBox="1"/>
                <p:nvPr/>
              </p:nvSpPr>
              <p:spPr>
                <a:xfrm>
                  <a:off x="7236466" y="4106204"/>
                  <a:ext cx="840582" cy="876483"/>
                </a:xfrm>
                <a:prstGeom prst="rect">
                  <a:avLst/>
                </a:prstGeom>
              </p:spPr>
              <p:txBody>
                <a:bodyPr vert="horz" wrap="square" lIns="0" tIns="0" rIns="0" bIns="0" rtlCol="0">
                  <a:spAutoFit/>
                </a:bodyPr>
                <a:lstStyle/>
                <a:p>
                  <a:pPr marL="13970">
                    <a:lnSpc>
                      <a:spcPts val="5830"/>
                    </a:lnSpc>
                  </a:pPr>
                  <a:r>
                    <a:rPr sz="3960" b="1" spc="-44" dirty="0">
                      <a:solidFill>
                        <a:srgbClr val="9A1A0F"/>
                      </a:solidFill>
                      <a:latin typeface="Verdana"/>
                      <a:cs typeface="Verdana"/>
                    </a:rPr>
                    <a:t>B</a:t>
                  </a:r>
                  <a:endParaRPr sz="3960" dirty="0">
                    <a:latin typeface="Verdana"/>
                    <a:cs typeface="Verdana"/>
                  </a:endParaRPr>
                </a:p>
              </p:txBody>
            </p:sp>
            <p:sp>
              <p:nvSpPr>
                <p:cNvPr id="50" name="object 25"/>
                <p:cNvSpPr/>
                <p:nvPr/>
              </p:nvSpPr>
              <p:spPr>
                <a:xfrm>
                  <a:off x="5237162"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320"/>
                </a:p>
              </p:txBody>
            </p:sp>
            <p:sp>
              <p:nvSpPr>
                <p:cNvPr id="51" name="object 26"/>
                <p:cNvSpPr/>
                <p:nvPr/>
              </p:nvSpPr>
              <p:spPr>
                <a:xfrm>
                  <a:off x="5187856" y="2818765"/>
                  <a:ext cx="1921764" cy="1089660"/>
                </a:xfrm>
                <a:prstGeom prst="rect">
                  <a:avLst/>
                </a:prstGeom>
                <a:blipFill>
                  <a:blip r:embed="rId2" cstate="print"/>
                  <a:stretch>
                    <a:fillRect/>
                  </a:stretch>
                </a:blipFill>
              </p:spPr>
              <p:txBody>
                <a:bodyPr wrap="square" lIns="0" tIns="0" rIns="0" bIns="0" rtlCol="0"/>
                <a:lstStyle/>
                <a:p>
                  <a:endParaRPr sz="1320"/>
                </a:p>
              </p:txBody>
            </p:sp>
            <p:sp>
              <p:nvSpPr>
                <p:cNvPr id="52" name="object 27"/>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sz="1320"/>
                </a:p>
              </p:txBody>
            </p:sp>
            <p:sp>
              <p:nvSpPr>
                <p:cNvPr id="53" name="object 28"/>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320"/>
                </a:p>
              </p:txBody>
            </p:sp>
            <p:sp>
              <p:nvSpPr>
                <p:cNvPr id="54" name="object 29"/>
                <p:cNvSpPr txBox="1"/>
                <p:nvPr/>
              </p:nvSpPr>
              <p:spPr>
                <a:xfrm>
                  <a:off x="5381624" y="3064725"/>
                  <a:ext cx="1431292" cy="488261"/>
                </a:xfrm>
                <a:prstGeom prst="rect">
                  <a:avLst/>
                </a:prstGeom>
              </p:spPr>
              <p:txBody>
                <a:bodyPr vert="horz" wrap="square" lIns="0" tIns="0" rIns="0" bIns="0" rtlCol="0">
                  <a:spAutoFit/>
                </a:bodyPr>
                <a:lstStyle/>
                <a:p>
                  <a:pPr marL="13970" marR="5588" indent="209550">
                    <a:lnSpc>
                      <a:spcPct val="101899"/>
                    </a:lnSpc>
                  </a:pPr>
                  <a:r>
                    <a:rPr sz="1320" spc="-17" dirty="0">
                      <a:solidFill>
                        <a:srgbClr val="FFFFFF"/>
                      </a:solidFill>
                      <a:latin typeface="Verdana"/>
                      <a:cs typeface="Verdana"/>
                    </a:rPr>
                    <a:t>Achie</a:t>
                  </a:r>
                  <a:r>
                    <a:rPr sz="1320" spc="-38" dirty="0">
                      <a:solidFill>
                        <a:srgbClr val="FFFFFF"/>
                      </a:solidFill>
                      <a:latin typeface="Verdana"/>
                      <a:cs typeface="Verdana"/>
                    </a:rPr>
                    <a:t>v</a:t>
                  </a:r>
                  <a:r>
                    <a:rPr sz="1320" spc="-17" dirty="0">
                      <a:solidFill>
                        <a:srgbClr val="FFFFFF"/>
                      </a:solidFill>
                      <a:latin typeface="Verdana"/>
                      <a:cs typeface="Verdana"/>
                    </a:rPr>
                    <a:t>e</a:t>
                  </a:r>
                  <a:r>
                    <a:rPr sz="1320" dirty="0">
                      <a:solidFill>
                        <a:srgbClr val="FFFFFF"/>
                      </a:solidFill>
                      <a:latin typeface="Verdana"/>
                      <a:cs typeface="Verdana"/>
                    </a:rPr>
                    <a:t>d Obj</a:t>
                  </a:r>
                  <a:r>
                    <a:rPr sz="1320" spc="-17" dirty="0">
                      <a:solidFill>
                        <a:srgbClr val="FFFFFF"/>
                      </a:solidFill>
                      <a:latin typeface="Verdana"/>
                      <a:cs typeface="Verdana"/>
                    </a:rPr>
                    <a:t>e</a:t>
                  </a:r>
                  <a:r>
                    <a:rPr sz="1320" dirty="0">
                      <a:solidFill>
                        <a:srgbClr val="FFFFFF"/>
                      </a:solidFill>
                      <a:latin typeface="Verdana"/>
                      <a:cs typeface="Verdana"/>
                    </a:rPr>
                    <a:t>ct</a:t>
                  </a:r>
                  <a:r>
                    <a:rPr sz="1320" spc="-6" dirty="0">
                      <a:solidFill>
                        <a:srgbClr val="FFFFFF"/>
                      </a:solidFill>
                      <a:latin typeface="Verdana"/>
                      <a:cs typeface="Verdana"/>
                    </a:rPr>
                    <a:t>i</a:t>
                  </a:r>
                  <a:r>
                    <a:rPr sz="1320" spc="-38" dirty="0">
                      <a:solidFill>
                        <a:srgbClr val="FFFFFF"/>
                      </a:solidFill>
                      <a:latin typeface="Verdana"/>
                      <a:cs typeface="Verdana"/>
                    </a:rPr>
                    <a:t>v</a:t>
                  </a:r>
                  <a:r>
                    <a:rPr sz="1320" spc="-17" dirty="0">
                      <a:solidFill>
                        <a:srgbClr val="FFFFFF"/>
                      </a:solidFill>
                      <a:latin typeface="Verdana"/>
                      <a:cs typeface="Verdana"/>
                    </a:rPr>
                    <a:t>e</a:t>
                  </a:r>
                  <a:r>
                    <a:rPr sz="1320" dirty="0">
                      <a:solidFill>
                        <a:srgbClr val="FFFFFF"/>
                      </a:solidFill>
                      <a:latin typeface="Verdana"/>
                      <a:cs typeface="Verdana"/>
                    </a:rPr>
                    <a:t>(s)</a:t>
                  </a:r>
                  <a:endParaRPr sz="1320" dirty="0">
                    <a:latin typeface="Verdana"/>
                    <a:cs typeface="Verdana"/>
                  </a:endParaRPr>
                </a:p>
              </p:txBody>
            </p:sp>
            <p:sp>
              <p:nvSpPr>
                <p:cNvPr id="55" name="object 30"/>
                <p:cNvSpPr/>
                <p:nvPr/>
              </p:nvSpPr>
              <p:spPr>
                <a:xfrm>
                  <a:off x="5187856" y="3898265"/>
                  <a:ext cx="1921764" cy="1089660"/>
                </a:xfrm>
                <a:prstGeom prst="rect">
                  <a:avLst/>
                </a:prstGeom>
                <a:blipFill>
                  <a:blip r:embed="rId2" cstate="print"/>
                  <a:stretch>
                    <a:fillRect/>
                  </a:stretch>
                </a:blipFill>
              </p:spPr>
              <p:txBody>
                <a:bodyPr wrap="square" lIns="0" tIns="0" rIns="0" bIns="0" rtlCol="0"/>
                <a:lstStyle/>
                <a:p>
                  <a:endParaRPr sz="1320"/>
                </a:p>
              </p:txBody>
            </p:sp>
            <p:sp>
              <p:nvSpPr>
                <p:cNvPr id="56" name="object 31"/>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sz="1320"/>
                </a:p>
              </p:txBody>
            </p:sp>
            <p:sp>
              <p:nvSpPr>
                <p:cNvPr id="57" name="object 32"/>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320"/>
                </a:p>
              </p:txBody>
            </p:sp>
            <p:sp>
              <p:nvSpPr>
                <p:cNvPr id="58" name="object 33"/>
                <p:cNvSpPr txBox="1"/>
                <p:nvPr/>
              </p:nvSpPr>
              <p:spPr>
                <a:xfrm>
                  <a:off x="5622925" y="4283926"/>
                  <a:ext cx="951865" cy="239371"/>
                </a:xfrm>
                <a:prstGeom prst="rect">
                  <a:avLst/>
                </a:prstGeom>
              </p:spPr>
              <p:txBody>
                <a:bodyPr vert="horz" wrap="square" lIns="0" tIns="0" rIns="0" bIns="0" rtlCol="0">
                  <a:spAutoFit/>
                </a:bodyPr>
                <a:lstStyle/>
                <a:p>
                  <a:pPr marL="13970"/>
                  <a:r>
                    <a:rPr sz="1320" spc="-17" dirty="0">
                      <a:solidFill>
                        <a:srgbClr val="FFFFFF"/>
                      </a:solidFill>
                      <a:latin typeface="Verdana"/>
                      <a:cs typeface="Verdana"/>
                    </a:rPr>
                    <a:t>Benefits</a:t>
                  </a:r>
                  <a:endParaRPr sz="1320">
                    <a:latin typeface="Verdana"/>
                    <a:cs typeface="Verdana"/>
                  </a:endParaRPr>
                </a:p>
              </p:txBody>
            </p:sp>
            <p:sp>
              <p:nvSpPr>
                <p:cNvPr id="59" name="object 34"/>
                <p:cNvSpPr/>
                <p:nvPr/>
              </p:nvSpPr>
              <p:spPr>
                <a:xfrm>
                  <a:off x="6101760" y="3685634"/>
                  <a:ext cx="0" cy="369570"/>
                </a:xfrm>
                <a:custGeom>
                  <a:avLst/>
                  <a:gdLst/>
                  <a:ahLst/>
                  <a:cxnLst/>
                  <a:rect l="l" t="t" r="r" b="b"/>
                  <a:pathLst>
                    <a:path h="369570">
                      <a:moveTo>
                        <a:pt x="0" y="0"/>
                      </a:moveTo>
                      <a:lnTo>
                        <a:pt x="0" y="369380"/>
                      </a:lnTo>
                    </a:path>
                  </a:pathLst>
                </a:custGeom>
                <a:ln w="3175">
                  <a:solidFill>
                    <a:srgbClr val="9A1A0F"/>
                  </a:solidFill>
                </a:ln>
              </p:spPr>
              <p:txBody>
                <a:bodyPr wrap="square" lIns="0" tIns="0" rIns="0" bIns="0" rtlCol="0"/>
                <a:lstStyle/>
                <a:p>
                  <a:endParaRPr sz="1320"/>
                </a:p>
              </p:txBody>
            </p:sp>
            <p:sp>
              <p:nvSpPr>
                <p:cNvPr id="60" name="object 35"/>
                <p:cNvSpPr/>
                <p:nvPr/>
              </p:nvSpPr>
              <p:spPr>
                <a:xfrm>
                  <a:off x="6024797" y="4029369"/>
                  <a:ext cx="153035" cy="153670"/>
                </a:xfrm>
                <a:custGeom>
                  <a:avLst/>
                  <a:gdLst/>
                  <a:ahLst/>
                  <a:cxnLst/>
                  <a:rect l="l" t="t" r="r" b="b"/>
                  <a:pathLst>
                    <a:path w="153034" h="153670">
                      <a:moveTo>
                        <a:pt x="0" y="0"/>
                      </a:moveTo>
                      <a:lnTo>
                        <a:pt x="75965" y="153151"/>
                      </a:lnTo>
                      <a:lnTo>
                        <a:pt x="152906" y="488"/>
                      </a:lnTo>
                      <a:lnTo>
                        <a:pt x="0" y="0"/>
                      </a:lnTo>
                      <a:close/>
                    </a:path>
                  </a:pathLst>
                </a:custGeom>
                <a:solidFill>
                  <a:srgbClr val="9A1A0F"/>
                </a:solidFill>
              </p:spPr>
              <p:txBody>
                <a:bodyPr wrap="square" lIns="0" tIns="0" rIns="0" bIns="0" rtlCol="0"/>
                <a:lstStyle/>
                <a:p>
                  <a:endParaRPr sz="1320"/>
                </a:p>
              </p:txBody>
            </p:sp>
            <p:sp>
              <p:nvSpPr>
                <p:cNvPr id="62" name="object 37"/>
                <p:cNvSpPr txBox="1"/>
                <p:nvPr/>
              </p:nvSpPr>
              <p:spPr>
                <a:xfrm>
                  <a:off x="517525" y="3587748"/>
                  <a:ext cx="459105" cy="952042"/>
                </a:xfrm>
                <a:prstGeom prst="rect">
                  <a:avLst/>
                </a:prstGeom>
              </p:spPr>
              <p:txBody>
                <a:bodyPr vert="horz" wrap="square" lIns="0" tIns="0" rIns="0" bIns="0" rtlCol="0">
                  <a:spAutoFit/>
                </a:bodyPr>
                <a:lstStyle/>
                <a:p>
                  <a:pPr marL="13970">
                    <a:lnSpc>
                      <a:spcPts val="6303"/>
                    </a:lnSpc>
                  </a:pPr>
                  <a:r>
                    <a:rPr sz="3960" b="1" dirty="0">
                      <a:solidFill>
                        <a:srgbClr val="9A1A0F"/>
                      </a:solidFill>
                      <a:latin typeface="Verdana"/>
                      <a:cs typeface="Verdana"/>
                    </a:rPr>
                    <a:t>S</a:t>
                  </a:r>
                  <a:endParaRPr sz="3960" dirty="0">
                    <a:latin typeface="Verdana"/>
                    <a:cs typeface="Verdana"/>
                  </a:endParaRPr>
                </a:p>
              </p:txBody>
            </p:sp>
            <p:sp>
              <p:nvSpPr>
                <p:cNvPr id="63" name="object 38"/>
                <p:cNvSpPr txBox="1"/>
                <p:nvPr/>
              </p:nvSpPr>
              <p:spPr>
                <a:xfrm>
                  <a:off x="950614" y="3958757"/>
                  <a:ext cx="242570" cy="319160"/>
                </a:xfrm>
                <a:prstGeom prst="rect">
                  <a:avLst/>
                </a:prstGeom>
              </p:spPr>
              <p:txBody>
                <a:bodyPr vert="horz" wrap="square" lIns="0" tIns="0" rIns="0" bIns="0" rtlCol="0">
                  <a:spAutoFit/>
                </a:bodyPr>
                <a:lstStyle/>
                <a:p>
                  <a:pPr marL="13970"/>
                  <a:r>
                    <a:rPr sz="1760" b="1" spc="-22" dirty="0">
                      <a:solidFill>
                        <a:srgbClr val="9A1A0F"/>
                      </a:solidFill>
                      <a:latin typeface="Verdana"/>
                      <a:cs typeface="Verdana"/>
                    </a:rPr>
                    <a:t>1</a:t>
                  </a:r>
                  <a:endParaRPr sz="1760">
                    <a:latin typeface="Verdana"/>
                    <a:cs typeface="Verdana"/>
                  </a:endParaRPr>
                </a:p>
              </p:txBody>
            </p:sp>
            <p:sp>
              <p:nvSpPr>
                <p:cNvPr id="64" name="object 39"/>
                <p:cNvSpPr/>
                <p:nvPr/>
              </p:nvSpPr>
              <p:spPr>
                <a:xfrm>
                  <a:off x="1085756" y="3352165"/>
                  <a:ext cx="1921764" cy="1089660"/>
                </a:xfrm>
                <a:prstGeom prst="rect">
                  <a:avLst/>
                </a:prstGeom>
                <a:blipFill>
                  <a:blip r:embed="rId2" cstate="print"/>
                  <a:stretch>
                    <a:fillRect/>
                  </a:stretch>
                </a:blipFill>
              </p:spPr>
              <p:txBody>
                <a:bodyPr wrap="square" lIns="0" tIns="0" rIns="0" bIns="0" rtlCol="0"/>
                <a:lstStyle/>
                <a:p>
                  <a:endParaRPr sz="1320"/>
                </a:p>
              </p:txBody>
            </p:sp>
            <p:sp>
              <p:nvSpPr>
                <p:cNvPr id="65" name="object 40"/>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00669C"/>
                </a:solidFill>
              </p:spPr>
              <p:txBody>
                <a:bodyPr wrap="square" lIns="0" tIns="0" rIns="0" bIns="0" rtlCol="0"/>
                <a:lstStyle/>
                <a:p>
                  <a:endParaRPr sz="1320"/>
                </a:p>
              </p:txBody>
            </p:sp>
            <p:sp>
              <p:nvSpPr>
                <p:cNvPr id="66" name="object 41"/>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320"/>
                </a:p>
              </p:txBody>
            </p:sp>
            <p:sp>
              <p:nvSpPr>
                <p:cNvPr id="67" name="object 42"/>
                <p:cNvSpPr txBox="1"/>
                <p:nvPr/>
              </p:nvSpPr>
              <p:spPr>
                <a:xfrm>
                  <a:off x="1470025" y="3737826"/>
                  <a:ext cx="1052829" cy="239371"/>
                </a:xfrm>
                <a:prstGeom prst="rect">
                  <a:avLst/>
                </a:prstGeom>
              </p:spPr>
              <p:txBody>
                <a:bodyPr vert="horz" wrap="square" lIns="0" tIns="0" rIns="0" bIns="0" rtlCol="0">
                  <a:spAutoFit/>
                </a:bodyPr>
                <a:lstStyle/>
                <a:p>
                  <a:pPr marL="13970"/>
                  <a:r>
                    <a:rPr sz="1320" spc="-17" dirty="0">
                      <a:solidFill>
                        <a:srgbClr val="FFFFFF"/>
                      </a:solidFill>
                      <a:latin typeface="Verdana"/>
                      <a:cs typeface="Verdana"/>
                    </a:rPr>
                    <a:t>Si</a:t>
                  </a:r>
                  <a:r>
                    <a:rPr sz="1320" spc="-11" dirty="0">
                      <a:solidFill>
                        <a:srgbClr val="FFFFFF"/>
                      </a:solidFill>
                      <a:latin typeface="Verdana"/>
                      <a:cs typeface="Verdana"/>
                    </a:rPr>
                    <a:t>tuati</a:t>
                  </a:r>
                  <a:r>
                    <a:rPr sz="1320" spc="-17" dirty="0">
                      <a:solidFill>
                        <a:srgbClr val="FFFFFF"/>
                      </a:solidFill>
                      <a:latin typeface="Verdana"/>
                      <a:cs typeface="Verdana"/>
                    </a:rPr>
                    <a:t>on</a:t>
                  </a:r>
                  <a:endParaRPr sz="1320" dirty="0">
                    <a:latin typeface="Verdana"/>
                    <a:cs typeface="Verdana"/>
                  </a:endParaRPr>
                </a:p>
              </p:txBody>
            </p:sp>
          </p:grpSp>
        </p:grpSp>
        <p:sp>
          <p:nvSpPr>
            <p:cNvPr id="48" name="object 37"/>
            <p:cNvSpPr txBox="1"/>
            <p:nvPr/>
          </p:nvSpPr>
          <p:spPr>
            <a:xfrm>
              <a:off x="5958411" y="3440836"/>
              <a:ext cx="371776" cy="796441"/>
            </a:xfrm>
            <a:prstGeom prst="rect">
              <a:avLst/>
            </a:prstGeom>
          </p:spPr>
          <p:txBody>
            <a:bodyPr vert="horz" wrap="square" lIns="0" tIns="0" rIns="0" bIns="0" rtlCol="0">
              <a:spAutoFit/>
            </a:bodyPr>
            <a:lstStyle/>
            <a:p>
              <a:pPr marL="13970">
                <a:lnSpc>
                  <a:spcPts val="6303"/>
                </a:lnSpc>
              </a:pPr>
              <a:r>
                <a:rPr sz="3960" b="1" dirty="0">
                  <a:solidFill>
                    <a:srgbClr val="9A1A0F"/>
                  </a:solidFill>
                  <a:latin typeface="Verdana"/>
                  <a:cs typeface="Verdana"/>
                </a:rPr>
                <a:t>S</a:t>
              </a:r>
              <a:endParaRPr sz="3960" dirty="0">
                <a:latin typeface="Verdana"/>
                <a:cs typeface="Verdana"/>
              </a:endParaRPr>
            </a:p>
          </p:txBody>
        </p:sp>
        <p:sp>
          <p:nvSpPr>
            <p:cNvPr id="61" name="object 38"/>
            <p:cNvSpPr txBox="1"/>
            <p:nvPr/>
          </p:nvSpPr>
          <p:spPr>
            <a:xfrm>
              <a:off x="6309120" y="3751208"/>
              <a:ext cx="196429" cy="266997"/>
            </a:xfrm>
            <a:prstGeom prst="rect">
              <a:avLst/>
            </a:prstGeom>
          </p:spPr>
          <p:txBody>
            <a:bodyPr vert="horz" wrap="square" lIns="0" tIns="0" rIns="0" bIns="0" rtlCol="0">
              <a:spAutoFit/>
            </a:bodyPr>
            <a:lstStyle/>
            <a:p>
              <a:pPr marL="13970"/>
              <a:r>
                <a:rPr lang="en-US" sz="1760" b="1" spc="-22" dirty="0">
                  <a:solidFill>
                    <a:srgbClr val="9A1A0F"/>
                  </a:solidFill>
                  <a:latin typeface="Verdana"/>
                  <a:cs typeface="Verdana"/>
                </a:rPr>
                <a:t>2</a:t>
              </a:r>
              <a:endParaRPr sz="1760" dirty="0">
                <a:latin typeface="Verdana"/>
                <a:cs typeface="Verdana"/>
              </a:endParaRPr>
            </a:p>
          </p:txBody>
        </p:sp>
      </p:grpSp>
      <p:graphicFrame>
        <p:nvGraphicFramePr>
          <p:cNvPr id="68" name="object 3"/>
          <p:cNvGraphicFramePr>
            <a:graphicFrameLocks noGrp="1"/>
          </p:cNvGraphicFramePr>
          <p:nvPr/>
        </p:nvGraphicFramePr>
        <p:xfrm>
          <a:off x="6863151" y="1894651"/>
          <a:ext cx="2773587" cy="1933733"/>
        </p:xfrm>
        <a:graphic>
          <a:graphicData uri="http://schemas.openxmlformats.org/drawingml/2006/table">
            <a:tbl>
              <a:tblPr firstRow="1" bandRow="1">
                <a:tableStyleId>{2D5ABB26-0587-4C30-8999-92F81FD0307C}</a:tableStyleId>
              </a:tblPr>
              <a:tblGrid>
                <a:gridCol w="2773587">
                  <a:extLst>
                    <a:ext uri="{9D8B030D-6E8A-4147-A177-3AD203B41FA5}">
                      <a16:colId xmlns:a16="http://schemas.microsoft.com/office/drawing/2014/main" val="20000"/>
                    </a:ext>
                  </a:extLst>
                </a:gridCol>
              </a:tblGrid>
              <a:tr h="536448">
                <a:tc>
                  <a:txBody>
                    <a:bodyPr/>
                    <a:lstStyle/>
                    <a:p>
                      <a:pPr marL="86995">
                        <a:lnSpc>
                          <a:spcPct val="100000"/>
                        </a:lnSpc>
                      </a:pPr>
                      <a:r>
                        <a:rPr lang="en-US" sz="1800" b="1" i="1" dirty="0">
                          <a:solidFill>
                            <a:srgbClr val="FFFFFF"/>
                          </a:solidFill>
                          <a:latin typeface="Verdana"/>
                          <a:cs typeface="Verdana"/>
                        </a:rPr>
                        <a:t>Needs Statement </a:t>
                      </a:r>
                      <a:r>
                        <a:rPr sz="1800" b="1" i="1" dirty="0">
                          <a:solidFill>
                            <a:srgbClr val="FFFFFF"/>
                          </a:solidFill>
                          <a:latin typeface="Verdana"/>
                          <a:cs typeface="Verdana"/>
                        </a:rPr>
                        <a:t>Component</a:t>
                      </a:r>
                      <a:r>
                        <a:rPr lang="en-US" sz="1800" b="1" i="1" dirty="0">
                          <a:solidFill>
                            <a:srgbClr val="FFFFFF"/>
                          </a:solidFill>
                          <a:latin typeface="Verdana"/>
                          <a:cs typeface="Verdana"/>
                        </a:rPr>
                        <a:t>s</a:t>
                      </a:r>
                      <a:endParaRPr sz="18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321043">
                <a:tc>
                  <a:txBody>
                    <a:bodyPr/>
                    <a:lstStyle/>
                    <a:p>
                      <a:pPr marL="86995">
                        <a:lnSpc>
                          <a:spcPct val="100000"/>
                        </a:lnSpc>
                      </a:pPr>
                      <a:r>
                        <a:rPr sz="1500" b="1" dirty="0">
                          <a:solidFill>
                            <a:srgbClr val="151515"/>
                          </a:solidFill>
                          <a:latin typeface="Verdana"/>
                          <a:cs typeface="Verdana"/>
                        </a:rPr>
                        <a:t>1.</a:t>
                      </a:r>
                      <a:r>
                        <a:rPr sz="1500" b="1" spc="-5" dirty="0">
                          <a:solidFill>
                            <a:srgbClr val="151515"/>
                          </a:solidFill>
                          <a:latin typeface="Verdana"/>
                          <a:cs typeface="Verdana"/>
                        </a:rPr>
                        <a:t> </a:t>
                      </a:r>
                      <a:r>
                        <a:rPr sz="1500" b="1" dirty="0">
                          <a:solidFill>
                            <a:srgbClr val="151515"/>
                          </a:solidFill>
                          <a:latin typeface="Verdana"/>
                          <a:cs typeface="Verdana"/>
                        </a:rPr>
                        <a:t>Story</a:t>
                      </a:r>
                      <a:r>
                        <a:rPr lang="en-US" sz="1500" b="1" dirty="0">
                          <a:solidFill>
                            <a:srgbClr val="151515"/>
                          </a:solidFill>
                          <a:latin typeface="Verdana"/>
                          <a:cs typeface="Verdana"/>
                        </a:rPr>
                        <a:t> (Problem)</a:t>
                      </a:r>
                      <a:r>
                        <a:rPr sz="1500" b="1" spc="-5" dirty="0">
                          <a:solidFill>
                            <a:srgbClr val="151515"/>
                          </a:solidFill>
                          <a:latin typeface="Verdana"/>
                          <a:cs typeface="Verdana"/>
                        </a:rPr>
                        <a:t>/S</a:t>
                      </a:r>
                      <a:r>
                        <a:rPr sz="1500" b="1" baseline="-15432" dirty="0">
                          <a:solidFill>
                            <a:srgbClr val="151515"/>
                          </a:solidFill>
                          <a:latin typeface="Verdana"/>
                          <a:cs typeface="Verdana"/>
                        </a:rPr>
                        <a:t>1</a:t>
                      </a:r>
                      <a:endParaRPr sz="15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534353">
                <a:tc>
                  <a:txBody>
                    <a:bodyPr/>
                    <a:lstStyle/>
                    <a:p>
                      <a:pPr marL="86995" marR="628015">
                        <a:lnSpc>
                          <a:spcPct val="101200"/>
                        </a:lnSpc>
                      </a:pPr>
                      <a:r>
                        <a:rPr sz="1500" b="1" dirty="0">
                          <a:solidFill>
                            <a:srgbClr val="151515"/>
                          </a:solidFill>
                          <a:latin typeface="Verdana"/>
                          <a:cs typeface="Verdana"/>
                        </a:rPr>
                        <a:t>2.</a:t>
                      </a:r>
                      <a:r>
                        <a:rPr sz="1500" b="1" spc="-5" dirty="0">
                          <a:solidFill>
                            <a:srgbClr val="151515"/>
                          </a:solidFill>
                          <a:latin typeface="Verdana"/>
                          <a:cs typeface="Verdana"/>
                        </a:rPr>
                        <a:t> </a:t>
                      </a:r>
                      <a:r>
                        <a:rPr sz="1500" b="1" dirty="0">
                          <a:solidFill>
                            <a:srgbClr val="151515"/>
                          </a:solidFill>
                          <a:latin typeface="Verdana"/>
                          <a:cs typeface="Verdana"/>
                        </a:rPr>
                        <a:t>Plan</a:t>
                      </a:r>
                      <a:r>
                        <a:rPr sz="1500" b="1" spc="-5" dirty="0">
                          <a:solidFill>
                            <a:srgbClr val="151515"/>
                          </a:solidFill>
                          <a:latin typeface="Verdana"/>
                          <a:cs typeface="Verdana"/>
                        </a:rPr>
                        <a:t> </a:t>
                      </a:r>
                      <a:r>
                        <a:rPr sz="1500" b="1" dirty="0">
                          <a:solidFill>
                            <a:srgbClr val="151515"/>
                          </a:solidFill>
                          <a:latin typeface="Verdana"/>
                          <a:cs typeface="Verdana"/>
                        </a:rPr>
                        <a:t>for s</a:t>
                      </a:r>
                      <a:r>
                        <a:rPr sz="1500" b="1" spc="-5" dirty="0">
                          <a:solidFill>
                            <a:srgbClr val="151515"/>
                          </a:solidFill>
                          <a:latin typeface="Verdana"/>
                          <a:cs typeface="Verdana"/>
                        </a:rPr>
                        <a:t>ol</a:t>
                      </a:r>
                      <a:r>
                        <a:rPr sz="1500" b="1" dirty="0">
                          <a:solidFill>
                            <a:srgbClr val="151515"/>
                          </a:solidFill>
                          <a:latin typeface="Verdana"/>
                          <a:cs typeface="Verdana"/>
                        </a:rPr>
                        <a:t>v</a:t>
                      </a:r>
                      <a:r>
                        <a:rPr sz="1500" b="1" spc="-5" dirty="0">
                          <a:solidFill>
                            <a:srgbClr val="151515"/>
                          </a:solidFill>
                          <a:latin typeface="Verdana"/>
                          <a:cs typeface="Verdana"/>
                        </a:rPr>
                        <a:t>in</a:t>
                      </a:r>
                      <a:r>
                        <a:rPr sz="1500" b="1" dirty="0">
                          <a:solidFill>
                            <a:srgbClr val="151515"/>
                          </a:solidFill>
                          <a:latin typeface="Verdana"/>
                          <a:cs typeface="Verdana"/>
                        </a:rPr>
                        <a:t>g</a:t>
                      </a:r>
                      <a:r>
                        <a:rPr lang="en-US" sz="1500" b="1" dirty="0">
                          <a:solidFill>
                            <a:srgbClr val="151515"/>
                          </a:solidFill>
                          <a:latin typeface="Verdana"/>
                          <a:cs typeface="Verdana"/>
                        </a:rPr>
                        <a:t> (Problem)</a:t>
                      </a:r>
                      <a:r>
                        <a:rPr lang="en-US" sz="1500" b="1" spc="-5" dirty="0">
                          <a:solidFill>
                            <a:srgbClr val="151515"/>
                          </a:solidFill>
                          <a:latin typeface="Verdana"/>
                          <a:cs typeface="Verdana"/>
                        </a:rPr>
                        <a:t>/</a:t>
                      </a:r>
                      <a:r>
                        <a:rPr sz="1500" b="1" dirty="0">
                          <a:solidFill>
                            <a:srgbClr val="151515"/>
                          </a:solidFill>
                          <a:latin typeface="Verdana"/>
                          <a:cs typeface="Verdana"/>
                        </a:rPr>
                        <a:t>S</a:t>
                      </a:r>
                      <a:r>
                        <a:rPr sz="1500" b="1" baseline="-15432" dirty="0">
                          <a:solidFill>
                            <a:srgbClr val="151515"/>
                          </a:solidFill>
                          <a:latin typeface="Verdana"/>
                          <a:cs typeface="Verdana"/>
                        </a:rPr>
                        <a:t>1</a:t>
                      </a:r>
                      <a:endParaRPr sz="15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529697">
                <a:tc>
                  <a:txBody>
                    <a:bodyPr/>
                    <a:lstStyle/>
                    <a:p>
                      <a:pPr marL="86995" marR="252095">
                        <a:lnSpc>
                          <a:spcPct val="101200"/>
                        </a:lnSpc>
                      </a:pPr>
                      <a:r>
                        <a:rPr sz="1500" b="1" dirty="0">
                          <a:solidFill>
                            <a:srgbClr val="151515"/>
                          </a:solidFill>
                          <a:latin typeface="Verdana"/>
                          <a:cs typeface="Verdana"/>
                        </a:rPr>
                        <a:t>3.</a:t>
                      </a:r>
                      <a:r>
                        <a:rPr sz="1500" b="1" spc="-5" dirty="0">
                          <a:solidFill>
                            <a:srgbClr val="151515"/>
                          </a:solidFill>
                          <a:latin typeface="Verdana"/>
                          <a:cs typeface="Verdana"/>
                        </a:rPr>
                        <a:t> </a:t>
                      </a:r>
                      <a:r>
                        <a:rPr sz="1500" b="1" dirty="0">
                          <a:solidFill>
                            <a:srgbClr val="151515"/>
                          </a:solidFill>
                          <a:latin typeface="Verdana"/>
                          <a:cs typeface="Verdana"/>
                        </a:rPr>
                        <a:t>Request </a:t>
                      </a:r>
                      <a:r>
                        <a:rPr sz="1500" b="1" spc="-5" dirty="0">
                          <a:solidFill>
                            <a:srgbClr val="151515"/>
                          </a:solidFill>
                          <a:latin typeface="Verdana"/>
                          <a:cs typeface="Verdana"/>
                        </a:rPr>
                        <a:t>fo</a:t>
                      </a:r>
                      <a:r>
                        <a:rPr sz="1500" b="1" dirty="0">
                          <a:solidFill>
                            <a:srgbClr val="151515"/>
                          </a:solidFill>
                          <a:latin typeface="Verdana"/>
                          <a:cs typeface="Verdana"/>
                        </a:rPr>
                        <a:t>r supp</a:t>
                      </a:r>
                      <a:r>
                        <a:rPr sz="1500" b="1" spc="-5" dirty="0">
                          <a:solidFill>
                            <a:srgbClr val="151515"/>
                          </a:solidFill>
                          <a:latin typeface="Verdana"/>
                          <a:cs typeface="Verdana"/>
                        </a:rPr>
                        <a:t>o</a:t>
                      </a:r>
                      <a:r>
                        <a:rPr sz="1500" b="1" dirty="0">
                          <a:solidFill>
                            <a:srgbClr val="151515"/>
                          </a:solidFill>
                          <a:latin typeface="Verdana"/>
                          <a:cs typeface="Verdana"/>
                        </a:rPr>
                        <a:t>rt</a:t>
                      </a:r>
                      <a:endParaRPr sz="1500"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
        <p:nvSpPr>
          <p:cNvPr id="6" name="TextBox 5"/>
          <p:cNvSpPr txBox="1"/>
          <p:nvPr/>
        </p:nvSpPr>
        <p:spPr>
          <a:xfrm>
            <a:off x="1004715" y="4076867"/>
            <a:ext cx="6135206" cy="430887"/>
          </a:xfrm>
          <a:prstGeom prst="rect">
            <a:avLst/>
          </a:prstGeom>
          <a:noFill/>
        </p:spPr>
        <p:txBody>
          <a:bodyPr wrap="none" rtlCol="0">
            <a:spAutoFit/>
          </a:bodyPr>
          <a:lstStyle/>
          <a:p>
            <a:r>
              <a:rPr lang="en-US" sz="2200" b="1" i="1" dirty="0"/>
              <a:t>The 6 Generic Proposal Slots (tied to baseline logic)</a:t>
            </a:r>
          </a:p>
        </p:txBody>
      </p:sp>
      <p:sp>
        <p:nvSpPr>
          <p:cNvPr id="9" name="Bent Arrow 8"/>
          <p:cNvSpPr/>
          <p:nvPr/>
        </p:nvSpPr>
        <p:spPr>
          <a:xfrm flipH="1" flipV="1">
            <a:off x="6844217" y="3980081"/>
            <a:ext cx="1831984" cy="1874719"/>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7">
              <a:solidFill>
                <a:schemeClr val="tx1"/>
              </a:solidFill>
            </a:endParaRPr>
          </a:p>
        </p:txBody>
      </p:sp>
    </p:spTree>
    <p:extLst>
      <p:ext uri="{BB962C8B-B14F-4D97-AF65-F5344CB8AC3E}">
        <p14:creationId xmlns:p14="http://schemas.microsoft.com/office/powerpoint/2010/main" val="45046465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290" y="774873"/>
            <a:ext cx="9541510" cy="1458119"/>
          </a:xfrm>
        </p:spPr>
        <p:txBody>
          <a:bodyPr>
            <a:noAutofit/>
          </a:bodyPr>
          <a:lstStyle/>
          <a:p>
            <a:r>
              <a:rPr lang="en-US" sz="3960" dirty="0"/>
              <a:t>The Six Generic Proposal Slots Answer the Funder’s Major Question</a:t>
            </a:r>
            <a:br>
              <a:rPr lang="en-US" sz="3960" dirty="0"/>
            </a:br>
            <a:endParaRPr lang="en-US" sz="3960" dirty="0"/>
          </a:p>
        </p:txBody>
      </p:sp>
      <p:sp>
        <p:nvSpPr>
          <p:cNvPr id="77" name="Slide Number Placeholder 76"/>
          <p:cNvSpPr>
            <a:spLocks noGrp="1"/>
          </p:cNvSpPr>
          <p:nvPr>
            <p:ph type="sldNum" sz="quarter" idx="12"/>
          </p:nvPr>
        </p:nvSpPr>
        <p:spPr/>
        <p:txBody>
          <a:bodyPr/>
          <a:lstStyle/>
          <a:p>
            <a:fld id="{BC8FB650-4324-4877-BB95-5089C932EEA7}" type="slidenum">
              <a:rPr lang="en-US" smtClean="0"/>
              <a:t>68</a:t>
            </a:fld>
            <a:endParaRPr lang="en-US"/>
          </a:p>
        </p:txBody>
      </p:sp>
      <p:grpSp>
        <p:nvGrpSpPr>
          <p:cNvPr id="76" name="Group 75"/>
          <p:cNvGrpSpPr/>
          <p:nvPr/>
        </p:nvGrpSpPr>
        <p:grpSpPr>
          <a:xfrm>
            <a:off x="536575" y="1918759"/>
            <a:ext cx="9331960" cy="5350977"/>
            <a:chOff x="330200" y="1897591"/>
            <a:chExt cx="8483600" cy="4864524"/>
          </a:xfrm>
        </p:grpSpPr>
        <p:sp>
          <p:nvSpPr>
            <p:cNvPr id="4" name="Rectangle 71"/>
            <p:cNvSpPr>
              <a:spLocks noChangeArrowheads="1"/>
            </p:cNvSpPr>
            <p:nvPr/>
          </p:nvSpPr>
          <p:spPr bwMode="auto">
            <a:xfrm>
              <a:off x="895132" y="1897591"/>
              <a:ext cx="4801701" cy="1408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02762" tIns="501016" rIns="583064" bIns="261855" numCol="1" anchor="ctr" anchorCtr="0" compatLnSpc="1">
              <a:prstTxWarp prst="textNoShape">
                <a:avLst/>
              </a:prstTxWarp>
              <a:spAutoFit/>
            </a:bodyPr>
            <a:lstStyle/>
            <a:p>
              <a:pPr defTabSz="1005840" eaLnBrk="0" fontAlgn="base" hangingPunct="0">
                <a:spcBef>
                  <a:spcPct val="0"/>
                </a:spcBef>
                <a:spcAft>
                  <a:spcPct val="0"/>
                </a:spcAft>
              </a:pPr>
              <a:r>
                <a:rPr lang="en-US" altLang="en-US" sz="3080" i="1" dirty="0">
                  <a:solidFill>
                    <a:srgbClr val="99190F"/>
                  </a:solidFill>
                  <a:latin typeface="Arial" panose="020B0604020202020204" pitchFamily="34" charset="0"/>
                  <a:ea typeface="Verdana" panose="020B0604030504040204" pitchFamily="34" charset="0"/>
                  <a:cs typeface="Verdana" panose="020B0604030504040204" pitchFamily="34" charset="0"/>
                </a:rPr>
                <a:t>Q</a:t>
              </a:r>
              <a:r>
                <a:rPr lang="en-US" altLang="en-US" sz="1980" i="1" dirty="0">
                  <a:solidFill>
                    <a:srgbClr val="100B42"/>
                  </a:solidFill>
                  <a:latin typeface="Arial" panose="020B0604020202020204" pitchFamily="34" charset="0"/>
                  <a:ea typeface="Verdana" panose="020B0604030504040204" pitchFamily="34" charset="0"/>
                  <a:cs typeface="Verdana" panose="020B0604030504040204" pitchFamily="34" charset="0"/>
                </a:rPr>
                <a:t>: Is your project worthy of funding?</a:t>
              </a:r>
              <a:endParaRPr lang="en-US" altLang="en-US" sz="660" dirty="0">
                <a:latin typeface="Arial" panose="020B0604020202020204" pitchFamily="34" charset="0"/>
              </a:endParaRPr>
            </a:p>
            <a:p>
              <a:pPr defTabSz="1005840" eaLnBrk="0" fontAlgn="base" hangingPunct="0">
                <a:spcBef>
                  <a:spcPct val="0"/>
                </a:spcBef>
                <a:spcAft>
                  <a:spcPct val="0"/>
                </a:spcAft>
              </a:pPr>
              <a:endParaRPr lang="en-US" altLang="en-US" sz="1980" dirty="0">
                <a:latin typeface="Arial" panose="020B0604020202020204" pitchFamily="34" charset="0"/>
              </a:endParaRPr>
            </a:p>
          </p:txBody>
        </p:sp>
        <p:grpSp>
          <p:nvGrpSpPr>
            <p:cNvPr id="5" name="Group 4"/>
            <p:cNvGrpSpPr/>
            <p:nvPr/>
          </p:nvGrpSpPr>
          <p:grpSpPr>
            <a:xfrm>
              <a:off x="330200" y="2752725"/>
              <a:ext cx="8483600" cy="4009390"/>
              <a:chOff x="0" y="0"/>
              <a:chExt cx="8483600" cy="4009448"/>
            </a:xfrm>
          </p:grpSpPr>
          <p:sp>
            <p:nvSpPr>
              <p:cNvPr id="6" name="Rectangle 5"/>
              <p:cNvSpPr/>
              <p:nvPr/>
            </p:nvSpPr>
            <p:spPr>
              <a:xfrm>
                <a:off x="1047750" y="1380039"/>
                <a:ext cx="372262" cy="574632"/>
              </a:xfrm>
              <a:prstGeom prst="rect">
                <a:avLst/>
              </a:prstGeom>
              <a:ln>
                <a:noFill/>
              </a:ln>
            </p:spPr>
            <p:txBody>
              <a:bodyPr vert="horz" lIns="0" tIns="0" rIns="0" bIns="0" rtlCol="0">
                <a:noAutofit/>
              </a:bodyPr>
              <a:lstStyle/>
              <a:p>
                <a:pPr>
                  <a:lnSpc>
                    <a:spcPct val="107000"/>
                  </a:lnSpc>
                  <a:spcAft>
                    <a:spcPts val="880"/>
                  </a:spcAft>
                </a:pPr>
                <a:r>
                  <a:rPr lang="en-US" sz="3080">
                    <a:solidFill>
                      <a:srgbClr val="99190F"/>
                    </a:solidFill>
                    <a:latin typeface="Verdana" panose="020B0604030504040204" pitchFamily="34" charset="0"/>
                    <a:ea typeface="Verdana" panose="020B0604030504040204" pitchFamily="34" charset="0"/>
                    <a:cs typeface="Verdana" panose="020B0604030504040204" pitchFamily="34" charset="0"/>
                  </a:rPr>
                  <a:t>Q</a:t>
                </a:r>
                <a:endParaRPr lang="en-US" sz="1210">
                  <a:solidFill>
                    <a:srgbClr val="000000"/>
                  </a:solidFill>
                  <a:latin typeface="Calibri" panose="020F0502020204030204" pitchFamily="34" charset="0"/>
                  <a:ea typeface="Calibri" panose="020F0502020204030204" pitchFamily="34" charset="0"/>
                </a:endParaRPr>
              </a:p>
            </p:txBody>
          </p:sp>
          <p:sp>
            <p:nvSpPr>
              <p:cNvPr id="7" name="Rectangle 6"/>
              <p:cNvSpPr/>
              <p:nvPr/>
            </p:nvSpPr>
            <p:spPr>
              <a:xfrm>
                <a:off x="1431454" y="1507675"/>
                <a:ext cx="942764" cy="369406"/>
              </a:xfrm>
              <a:prstGeom prst="rect">
                <a:avLst/>
              </a:prstGeom>
              <a:ln>
                <a:noFill/>
              </a:ln>
            </p:spPr>
            <p:txBody>
              <a:bodyPr vert="horz" lIns="0" tIns="0" rIns="0" bIns="0" rtlCol="0">
                <a:noAutofit/>
              </a:bodyPr>
              <a:lstStyle/>
              <a:p>
                <a:pPr>
                  <a:lnSpc>
                    <a:spcPct val="107000"/>
                  </a:lnSpc>
                  <a:spcAft>
                    <a:spcPts val="880"/>
                  </a:spcAft>
                </a:pPr>
                <a:r>
                  <a:rPr lang="en-US" sz="1980">
                    <a:solidFill>
                      <a:srgbClr val="100B42"/>
                    </a:solidFill>
                    <a:latin typeface="Verdana" panose="020B0604030504040204" pitchFamily="34" charset="0"/>
                    <a:ea typeface="Verdana" panose="020B0604030504040204" pitchFamily="34" charset="0"/>
                    <a:cs typeface="Verdana" panose="020B0604030504040204" pitchFamily="34" charset="0"/>
                  </a:rPr>
                  <a:t> Why?</a:t>
                </a:r>
                <a:endParaRPr lang="en-US" sz="1210">
                  <a:solidFill>
                    <a:srgbClr val="000000"/>
                  </a:solidFill>
                  <a:latin typeface="Calibri" panose="020F0502020204030204" pitchFamily="34" charset="0"/>
                  <a:ea typeface="Calibri" panose="020F0502020204030204" pitchFamily="34" charset="0"/>
                </a:endParaRPr>
              </a:p>
            </p:txBody>
          </p:sp>
          <p:sp>
            <p:nvSpPr>
              <p:cNvPr id="8" name="Rectangle 7"/>
              <p:cNvSpPr/>
              <p:nvPr/>
            </p:nvSpPr>
            <p:spPr>
              <a:xfrm>
                <a:off x="1327647" y="1507675"/>
                <a:ext cx="138064" cy="369406"/>
              </a:xfrm>
              <a:prstGeom prst="rect">
                <a:avLst/>
              </a:prstGeom>
              <a:ln>
                <a:noFill/>
              </a:ln>
            </p:spPr>
            <p:txBody>
              <a:bodyPr vert="horz" lIns="0" tIns="0" rIns="0" bIns="0" rtlCol="0">
                <a:noAutofit/>
              </a:bodyPr>
              <a:lstStyle/>
              <a:p>
                <a:pPr>
                  <a:lnSpc>
                    <a:spcPct val="107000"/>
                  </a:lnSpc>
                  <a:spcAft>
                    <a:spcPts val="880"/>
                  </a:spcAft>
                </a:pPr>
                <a:r>
                  <a:rPr lang="en-US" sz="1980">
                    <a:solidFill>
                      <a:srgbClr val="100B42"/>
                    </a:solidFill>
                    <a:latin typeface="Verdana" panose="020B0604030504040204" pitchFamily="34" charset="0"/>
                    <a:ea typeface="Verdana" panose="020B0604030504040204" pitchFamily="34" charset="0"/>
                    <a:cs typeface="Verdana" panose="020B0604030504040204" pitchFamily="34" charset="0"/>
                  </a:rPr>
                  <a:t>:</a:t>
                </a:r>
                <a:endParaRPr lang="en-US" sz="1210">
                  <a:solidFill>
                    <a:srgbClr val="000000"/>
                  </a:solidFill>
                  <a:latin typeface="Calibri" panose="020F0502020204030204" pitchFamily="34" charset="0"/>
                  <a:ea typeface="Calibri" panose="020F0502020204030204" pitchFamily="34" charset="0"/>
                </a:endParaRPr>
              </a:p>
            </p:txBody>
          </p:sp>
          <p:sp>
            <p:nvSpPr>
              <p:cNvPr id="9" name="Shape 6682"/>
              <p:cNvSpPr/>
              <p:nvPr/>
            </p:nvSpPr>
            <p:spPr>
              <a:xfrm>
                <a:off x="876300" y="1259580"/>
                <a:ext cx="1893215" cy="1419225"/>
              </a:xfrm>
              <a:custGeom>
                <a:avLst/>
                <a:gdLst/>
                <a:ahLst/>
                <a:cxnLst/>
                <a:rect l="0" t="0" r="0" b="0"/>
                <a:pathLst>
                  <a:path w="1893215" h="1419225">
                    <a:moveTo>
                      <a:pt x="0" y="1419225"/>
                    </a:moveTo>
                    <a:lnTo>
                      <a:pt x="1893215" y="0"/>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0" name="Shape 6683"/>
              <p:cNvSpPr/>
              <p:nvPr/>
            </p:nvSpPr>
            <p:spPr>
              <a:xfrm>
                <a:off x="2247896" y="1259580"/>
                <a:ext cx="515430" cy="1419225"/>
              </a:xfrm>
              <a:custGeom>
                <a:avLst/>
                <a:gdLst/>
                <a:ahLst/>
                <a:cxnLst/>
                <a:rect l="0" t="0" r="0" b="0"/>
                <a:pathLst>
                  <a:path w="515430" h="1419225">
                    <a:moveTo>
                      <a:pt x="515430" y="0"/>
                    </a:moveTo>
                    <a:lnTo>
                      <a:pt x="0" y="1419225"/>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1" name="Shape 6684"/>
              <p:cNvSpPr/>
              <p:nvPr/>
            </p:nvSpPr>
            <p:spPr>
              <a:xfrm>
                <a:off x="2770188" y="1259580"/>
                <a:ext cx="873493" cy="1397026"/>
              </a:xfrm>
              <a:custGeom>
                <a:avLst/>
                <a:gdLst/>
                <a:ahLst/>
                <a:cxnLst/>
                <a:rect l="0" t="0" r="0" b="0"/>
                <a:pathLst>
                  <a:path w="873493" h="1397026">
                    <a:moveTo>
                      <a:pt x="0" y="0"/>
                    </a:moveTo>
                    <a:lnTo>
                      <a:pt x="873493" y="1397026"/>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2" name="Shape 6685"/>
              <p:cNvSpPr/>
              <p:nvPr/>
            </p:nvSpPr>
            <p:spPr>
              <a:xfrm>
                <a:off x="2770188" y="1259580"/>
                <a:ext cx="2232114" cy="1409713"/>
              </a:xfrm>
              <a:custGeom>
                <a:avLst/>
                <a:gdLst/>
                <a:ahLst/>
                <a:cxnLst/>
                <a:rect l="0" t="0" r="0" b="0"/>
                <a:pathLst>
                  <a:path w="2232114" h="1409713">
                    <a:moveTo>
                      <a:pt x="0" y="0"/>
                    </a:moveTo>
                    <a:lnTo>
                      <a:pt x="2232114" y="1409713"/>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3" name="Shape 6686"/>
              <p:cNvSpPr/>
              <p:nvPr/>
            </p:nvSpPr>
            <p:spPr>
              <a:xfrm>
                <a:off x="2770188" y="1259580"/>
                <a:ext cx="4975162" cy="1435087"/>
              </a:xfrm>
              <a:custGeom>
                <a:avLst/>
                <a:gdLst/>
                <a:ahLst/>
                <a:cxnLst/>
                <a:rect l="0" t="0" r="0" b="0"/>
                <a:pathLst>
                  <a:path w="4975162" h="1435087">
                    <a:moveTo>
                      <a:pt x="0" y="0"/>
                    </a:moveTo>
                    <a:lnTo>
                      <a:pt x="4975162" y="1435087"/>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4" name="Shape 6687"/>
              <p:cNvSpPr/>
              <p:nvPr/>
            </p:nvSpPr>
            <p:spPr>
              <a:xfrm>
                <a:off x="2770188" y="1259580"/>
                <a:ext cx="3616313" cy="1447774"/>
              </a:xfrm>
              <a:custGeom>
                <a:avLst/>
                <a:gdLst/>
                <a:ahLst/>
                <a:cxnLst/>
                <a:rect l="0" t="0" r="0" b="0"/>
                <a:pathLst>
                  <a:path w="3616313" h="1447774">
                    <a:moveTo>
                      <a:pt x="0" y="0"/>
                    </a:moveTo>
                    <a:lnTo>
                      <a:pt x="3616313" y="1447774"/>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pic>
            <p:nvPicPr>
              <p:cNvPr id="15" name="Picture 14"/>
              <p:cNvPicPr/>
              <p:nvPr/>
            </p:nvPicPr>
            <p:blipFill>
              <a:blip r:embed="rId2"/>
              <a:stretch>
                <a:fillRect/>
              </a:stretch>
            </p:blipFill>
            <p:spPr>
              <a:xfrm>
                <a:off x="6870700" y="2616003"/>
                <a:ext cx="1612900" cy="1393444"/>
              </a:xfrm>
              <a:prstGeom prst="rect">
                <a:avLst/>
              </a:prstGeom>
            </p:spPr>
          </p:pic>
          <p:sp>
            <p:nvSpPr>
              <p:cNvPr id="16" name="Shape 137598"/>
              <p:cNvSpPr/>
              <p:nvPr/>
            </p:nvSpPr>
            <p:spPr>
              <a:xfrm>
                <a:off x="69913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100B42"/>
              </a:fillRef>
              <a:effectRef idx="0">
                <a:scrgbClr r="0" g="0" b="0"/>
              </a:effectRef>
              <a:fontRef idx="none"/>
            </p:style>
            <p:txBody>
              <a:bodyPr/>
              <a:lstStyle/>
              <a:p>
                <a:endParaRPr lang="en-US" sz="2207"/>
              </a:p>
            </p:txBody>
          </p:sp>
          <p:sp>
            <p:nvSpPr>
              <p:cNvPr id="17" name="Shape 6691"/>
              <p:cNvSpPr/>
              <p:nvPr/>
            </p:nvSpPr>
            <p:spPr>
              <a:xfrm>
                <a:off x="69913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18" name="Rectangle 17"/>
              <p:cNvSpPr/>
              <p:nvPr/>
            </p:nvSpPr>
            <p:spPr>
              <a:xfrm>
                <a:off x="7181850" y="2752401"/>
                <a:ext cx="1408186"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There will </a:t>
                </a:r>
                <a:endParaRPr lang="en-US" sz="1210">
                  <a:solidFill>
                    <a:srgbClr val="000000"/>
                  </a:solidFill>
                  <a:latin typeface="Calibri" panose="020F0502020204030204" pitchFamily="34" charset="0"/>
                  <a:ea typeface="Calibri" panose="020F0502020204030204" pitchFamily="34" charset="0"/>
                </a:endParaRPr>
              </a:p>
            </p:txBody>
          </p:sp>
          <p:sp>
            <p:nvSpPr>
              <p:cNvPr id="19" name="Rectangle 18"/>
              <p:cNvSpPr/>
              <p:nvPr/>
            </p:nvSpPr>
            <p:spPr>
              <a:xfrm>
                <a:off x="7550049" y="2993600"/>
                <a:ext cx="329362"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be</a:t>
                </a:r>
                <a:endParaRPr lang="en-US" sz="1210">
                  <a:solidFill>
                    <a:srgbClr val="000000"/>
                  </a:solidFill>
                  <a:latin typeface="Calibri" panose="020F0502020204030204" pitchFamily="34" charset="0"/>
                  <a:ea typeface="Calibri" panose="020F0502020204030204" pitchFamily="34" charset="0"/>
                </a:endParaRPr>
              </a:p>
            </p:txBody>
          </p:sp>
          <p:sp>
            <p:nvSpPr>
              <p:cNvPr id="20" name="Rectangle 19"/>
              <p:cNvSpPr/>
              <p:nvPr/>
            </p:nvSpPr>
            <p:spPr>
              <a:xfrm>
                <a:off x="7797750" y="3001363"/>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21" name="Rectangle 20"/>
              <p:cNvSpPr/>
              <p:nvPr/>
            </p:nvSpPr>
            <p:spPr>
              <a:xfrm>
                <a:off x="7105447" y="3234798"/>
                <a:ext cx="1617094"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Substantial </a:t>
                </a:r>
                <a:endParaRPr lang="en-US" sz="1210">
                  <a:solidFill>
                    <a:srgbClr val="000000"/>
                  </a:solidFill>
                  <a:latin typeface="Calibri" panose="020F0502020204030204" pitchFamily="34" charset="0"/>
                  <a:ea typeface="Calibri" panose="020F0502020204030204" pitchFamily="34" charset="0"/>
                </a:endParaRPr>
              </a:p>
            </p:txBody>
          </p:sp>
          <p:sp>
            <p:nvSpPr>
              <p:cNvPr id="22" name="Rectangle 21"/>
              <p:cNvSpPr/>
              <p:nvPr/>
            </p:nvSpPr>
            <p:spPr>
              <a:xfrm>
                <a:off x="7207047" y="3475996"/>
                <a:ext cx="1247204"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Benefits</a:t>
                </a:r>
                <a:endParaRPr lang="en-US" sz="1210">
                  <a:solidFill>
                    <a:srgbClr val="000000"/>
                  </a:solidFill>
                  <a:latin typeface="Calibri" panose="020F0502020204030204" pitchFamily="34" charset="0"/>
                  <a:ea typeface="Calibri" panose="020F0502020204030204" pitchFamily="34" charset="0"/>
                </a:endParaRPr>
              </a:p>
            </p:txBody>
          </p:sp>
          <p:pic>
            <p:nvPicPr>
              <p:cNvPr id="23" name="Picture 22"/>
              <p:cNvPicPr/>
              <p:nvPr/>
            </p:nvPicPr>
            <p:blipFill>
              <a:blip r:embed="rId2"/>
              <a:stretch>
                <a:fillRect/>
              </a:stretch>
            </p:blipFill>
            <p:spPr>
              <a:xfrm>
                <a:off x="4127500" y="2616003"/>
                <a:ext cx="1612900" cy="1393444"/>
              </a:xfrm>
              <a:prstGeom prst="rect">
                <a:avLst/>
              </a:prstGeom>
            </p:spPr>
          </p:pic>
          <p:sp>
            <p:nvSpPr>
              <p:cNvPr id="24" name="Shape 137599"/>
              <p:cNvSpPr/>
              <p:nvPr/>
            </p:nvSpPr>
            <p:spPr>
              <a:xfrm>
                <a:off x="42481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379DAD"/>
              </a:fillRef>
              <a:effectRef idx="0">
                <a:scrgbClr r="0" g="0" b="0"/>
              </a:effectRef>
              <a:fontRef idx="none"/>
            </p:style>
            <p:txBody>
              <a:bodyPr/>
              <a:lstStyle/>
              <a:p>
                <a:endParaRPr lang="en-US" sz="2207"/>
              </a:p>
            </p:txBody>
          </p:sp>
          <p:sp>
            <p:nvSpPr>
              <p:cNvPr id="25" name="Shape 6700"/>
              <p:cNvSpPr/>
              <p:nvPr/>
            </p:nvSpPr>
            <p:spPr>
              <a:xfrm>
                <a:off x="42481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26" name="Rectangle 25"/>
              <p:cNvSpPr/>
              <p:nvPr/>
            </p:nvSpPr>
            <p:spPr>
              <a:xfrm>
                <a:off x="4489450" y="2752401"/>
                <a:ext cx="1192207"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We Have</a:t>
                </a:r>
                <a:endParaRPr lang="en-US" sz="1210">
                  <a:solidFill>
                    <a:srgbClr val="000000"/>
                  </a:solidFill>
                  <a:latin typeface="Calibri" panose="020F0502020204030204" pitchFamily="34" charset="0"/>
                  <a:ea typeface="Calibri" panose="020F0502020204030204" pitchFamily="34" charset="0"/>
                </a:endParaRPr>
              </a:p>
            </p:txBody>
          </p:sp>
          <p:sp>
            <p:nvSpPr>
              <p:cNvPr id="27" name="Rectangle 26"/>
              <p:cNvSpPr/>
              <p:nvPr/>
            </p:nvSpPr>
            <p:spPr>
              <a:xfrm>
                <a:off x="5385562" y="2760164"/>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28" name="Rectangle 27"/>
              <p:cNvSpPr/>
              <p:nvPr/>
            </p:nvSpPr>
            <p:spPr>
              <a:xfrm>
                <a:off x="4438650" y="2993600"/>
                <a:ext cx="1396565"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 Right </a:t>
                </a:r>
                <a:endParaRPr lang="en-US" sz="1210">
                  <a:solidFill>
                    <a:srgbClr val="000000"/>
                  </a:solidFill>
                  <a:latin typeface="Calibri" panose="020F0502020204030204" pitchFamily="34" charset="0"/>
                  <a:ea typeface="Calibri" panose="020F0502020204030204" pitchFamily="34" charset="0"/>
                </a:endParaRPr>
              </a:p>
            </p:txBody>
          </p:sp>
          <p:sp>
            <p:nvSpPr>
              <p:cNvPr id="29" name="Rectangle 28"/>
              <p:cNvSpPr/>
              <p:nvPr/>
            </p:nvSpPr>
            <p:spPr>
              <a:xfrm>
                <a:off x="4514850" y="3234798"/>
                <a:ext cx="1123719"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Qualifi-</a:t>
                </a:r>
                <a:endParaRPr lang="en-US" sz="1210">
                  <a:solidFill>
                    <a:srgbClr val="000000"/>
                  </a:solidFill>
                  <a:latin typeface="Calibri" panose="020F0502020204030204" pitchFamily="34" charset="0"/>
                  <a:ea typeface="Calibri" panose="020F0502020204030204" pitchFamily="34" charset="0"/>
                </a:endParaRPr>
              </a:p>
            </p:txBody>
          </p:sp>
          <p:sp>
            <p:nvSpPr>
              <p:cNvPr id="30" name="Rectangle 29"/>
              <p:cNvSpPr/>
              <p:nvPr/>
            </p:nvSpPr>
            <p:spPr>
              <a:xfrm>
                <a:off x="4527449" y="3475996"/>
                <a:ext cx="1092986"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cations</a:t>
                </a:r>
                <a:endParaRPr lang="en-US" sz="1210">
                  <a:solidFill>
                    <a:srgbClr val="000000"/>
                  </a:solidFill>
                  <a:latin typeface="Calibri" panose="020F0502020204030204" pitchFamily="34" charset="0"/>
                  <a:ea typeface="Calibri" panose="020F0502020204030204" pitchFamily="34" charset="0"/>
                </a:endParaRPr>
              </a:p>
            </p:txBody>
          </p:sp>
          <p:pic>
            <p:nvPicPr>
              <p:cNvPr id="31" name="Picture 30"/>
              <p:cNvPicPr/>
              <p:nvPr/>
            </p:nvPicPr>
            <p:blipFill>
              <a:blip r:embed="rId2"/>
              <a:stretch>
                <a:fillRect/>
              </a:stretch>
            </p:blipFill>
            <p:spPr>
              <a:xfrm>
                <a:off x="5486400" y="2616003"/>
                <a:ext cx="1612900" cy="1393444"/>
              </a:xfrm>
              <a:prstGeom prst="rect">
                <a:avLst/>
              </a:prstGeom>
            </p:spPr>
          </p:pic>
          <p:sp>
            <p:nvSpPr>
              <p:cNvPr id="32" name="Shape 137600"/>
              <p:cNvSpPr/>
              <p:nvPr/>
            </p:nvSpPr>
            <p:spPr>
              <a:xfrm>
                <a:off x="56070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037800"/>
              </a:fillRef>
              <a:effectRef idx="0">
                <a:scrgbClr r="0" g="0" b="0"/>
              </a:effectRef>
              <a:fontRef idx="none"/>
            </p:style>
            <p:txBody>
              <a:bodyPr/>
              <a:lstStyle/>
              <a:p>
                <a:endParaRPr lang="en-US" sz="2207"/>
              </a:p>
            </p:txBody>
          </p:sp>
          <p:sp>
            <p:nvSpPr>
              <p:cNvPr id="33" name="Shape 6709"/>
              <p:cNvSpPr/>
              <p:nvPr/>
            </p:nvSpPr>
            <p:spPr>
              <a:xfrm>
                <a:off x="56070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34" name="Rectangle 33"/>
              <p:cNvSpPr/>
              <p:nvPr/>
            </p:nvSpPr>
            <p:spPr>
              <a:xfrm>
                <a:off x="6102350" y="2866701"/>
                <a:ext cx="593526"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 </a:t>
                </a:r>
                <a:endParaRPr lang="en-US" sz="1210">
                  <a:solidFill>
                    <a:srgbClr val="000000"/>
                  </a:solidFill>
                  <a:latin typeface="Calibri" panose="020F0502020204030204" pitchFamily="34" charset="0"/>
                  <a:ea typeface="Calibri" panose="020F0502020204030204" pitchFamily="34" charset="0"/>
                </a:endParaRPr>
              </a:p>
            </p:txBody>
          </p:sp>
          <p:sp>
            <p:nvSpPr>
              <p:cNvPr id="35" name="Rectangle 34"/>
              <p:cNvSpPr/>
              <p:nvPr/>
            </p:nvSpPr>
            <p:spPr>
              <a:xfrm>
                <a:off x="5772150" y="3107900"/>
                <a:ext cx="1079267"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Budget</a:t>
                </a:r>
                <a:endParaRPr lang="en-US" sz="1210">
                  <a:solidFill>
                    <a:srgbClr val="000000"/>
                  </a:solidFill>
                  <a:latin typeface="Calibri" panose="020F0502020204030204" pitchFamily="34" charset="0"/>
                  <a:ea typeface="Calibri" panose="020F0502020204030204" pitchFamily="34" charset="0"/>
                </a:endParaRPr>
              </a:p>
            </p:txBody>
          </p:sp>
          <p:sp>
            <p:nvSpPr>
              <p:cNvPr id="36" name="Rectangle 35"/>
              <p:cNvSpPr/>
              <p:nvPr/>
            </p:nvSpPr>
            <p:spPr>
              <a:xfrm>
                <a:off x="6583325" y="3107900"/>
                <a:ext cx="310038" cy="328361"/>
              </a:xfrm>
              <a:prstGeom prst="rect">
                <a:avLst/>
              </a:prstGeom>
              <a:ln>
                <a:noFill/>
              </a:ln>
            </p:spPr>
            <p:txBody>
              <a:bodyPr vert="horz" lIns="0" tIns="0" rIns="0" bIns="0" rtlCol="0">
                <a:noAutofit/>
              </a:bodyPr>
              <a:lstStyle/>
              <a:p>
                <a:pPr>
                  <a:lnSpc>
                    <a:spcPct val="107000"/>
                  </a:lnSpc>
                  <a:spcAft>
                    <a:spcPts val="880"/>
                  </a:spcAft>
                </a:pPr>
                <a:r>
                  <a:rPr lang="en-US" sz="1760" i="1">
                    <a:solidFill>
                      <a:srgbClr val="FFFFFF"/>
                    </a:solidFill>
                    <a:latin typeface="Verdana" panose="020B0604030504040204" pitchFamily="34" charset="0"/>
                    <a:ea typeface="Verdana" panose="020B0604030504040204" pitchFamily="34" charset="0"/>
                    <a:cs typeface="Verdana" panose="020B0604030504040204" pitchFamily="34" charset="0"/>
                  </a:rPr>
                  <a:t> is</a:t>
                </a:r>
                <a:endParaRPr lang="en-US" sz="1210">
                  <a:solidFill>
                    <a:srgbClr val="000000"/>
                  </a:solidFill>
                  <a:latin typeface="Calibri" panose="020F0502020204030204" pitchFamily="34" charset="0"/>
                  <a:ea typeface="Calibri" panose="020F0502020204030204" pitchFamily="34" charset="0"/>
                </a:endParaRPr>
              </a:p>
            </p:txBody>
          </p:sp>
          <p:sp>
            <p:nvSpPr>
              <p:cNvPr id="37" name="Rectangle 36"/>
              <p:cNvSpPr/>
              <p:nvPr/>
            </p:nvSpPr>
            <p:spPr>
              <a:xfrm>
                <a:off x="6816354" y="3107900"/>
                <a:ext cx="95012"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38" name="Rectangle 37"/>
              <p:cNvSpPr/>
              <p:nvPr/>
            </p:nvSpPr>
            <p:spPr>
              <a:xfrm>
                <a:off x="5784749" y="3349098"/>
                <a:ext cx="1350389"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Justifiable</a:t>
                </a:r>
                <a:endParaRPr lang="en-US" sz="1210">
                  <a:solidFill>
                    <a:srgbClr val="000000"/>
                  </a:solidFill>
                  <a:latin typeface="Calibri" panose="020F0502020204030204" pitchFamily="34" charset="0"/>
                  <a:ea typeface="Calibri" panose="020F0502020204030204" pitchFamily="34" charset="0"/>
                </a:endParaRPr>
              </a:p>
            </p:txBody>
          </p:sp>
          <p:pic>
            <p:nvPicPr>
              <p:cNvPr id="39" name="Picture 38"/>
              <p:cNvPicPr/>
              <p:nvPr/>
            </p:nvPicPr>
            <p:blipFill>
              <a:blip r:embed="rId2"/>
              <a:stretch>
                <a:fillRect/>
              </a:stretch>
            </p:blipFill>
            <p:spPr>
              <a:xfrm>
                <a:off x="2755900" y="2616003"/>
                <a:ext cx="1612900" cy="1393444"/>
              </a:xfrm>
              <a:prstGeom prst="rect">
                <a:avLst/>
              </a:prstGeom>
            </p:spPr>
          </p:pic>
          <p:sp>
            <p:nvSpPr>
              <p:cNvPr id="40" name="Shape 137601"/>
              <p:cNvSpPr/>
              <p:nvPr/>
            </p:nvSpPr>
            <p:spPr>
              <a:xfrm>
                <a:off x="28765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CC8400"/>
              </a:fillRef>
              <a:effectRef idx="0">
                <a:scrgbClr r="0" g="0" b="0"/>
              </a:effectRef>
              <a:fontRef idx="none"/>
            </p:style>
            <p:txBody>
              <a:bodyPr/>
              <a:lstStyle/>
              <a:p>
                <a:endParaRPr lang="en-US" sz="2207"/>
              </a:p>
            </p:txBody>
          </p:sp>
          <p:sp>
            <p:nvSpPr>
              <p:cNvPr id="41" name="Shape 6718"/>
              <p:cNvSpPr/>
              <p:nvPr/>
            </p:nvSpPr>
            <p:spPr>
              <a:xfrm>
                <a:off x="28765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42" name="Rectangle 41"/>
              <p:cNvSpPr/>
              <p:nvPr/>
            </p:nvSpPr>
            <p:spPr>
              <a:xfrm>
                <a:off x="3117850" y="2866701"/>
                <a:ext cx="1192207"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We Have</a:t>
                </a:r>
                <a:endParaRPr lang="en-US" sz="1210">
                  <a:solidFill>
                    <a:srgbClr val="000000"/>
                  </a:solidFill>
                  <a:latin typeface="Calibri" panose="020F0502020204030204" pitchFamily="34" charset="0"/>
                  <a:ea typeface="Calibri" panose="020F0502020204030204" pitchFamily="34" charset="0"/>
                </a:endParaRPr>
              </a:p>
            </p:txBody>
          </p:sp>
          <p:sp>
            <p:nvSpPr>
              <p:cNvPr id="43" name="Rectangle 42"/>
              <p:cNvSpPr/>
              <p:nvPr/>
            </p:nvSpPr>
            <p:spPr>
              <a:xfrm>
                <a:off x="4013962" y="2874464"/>
                <a:ext cx="0" cy="318290"/>
              </a:xfrm>
              <a:prstGeom prst="rect">
                <a:avLst/>
              </a:prstGeom>
              <a:ln>
                <a:noFill/>
              </a:ln>
            </p:spPr>
            <p:txBody>
              <a:bodyPr vert="horz" lIns="0" tIns="0" rIns="0" bIns="0" rtlCol="0">
                <a:noAutofit/>
              </a:bodyPr>
              <a:lstStyle/>
              <a:p>
                <a:pPr>
                  <a:lnSpc>
                    <a:spcPct val="107000"/>
                  </a:lnSpc>
                  <a:spcAft>
                    <a:spcPts val="880"/>
                  </a:spcAft>
                </a:pPr>
                <a:r>
                  <a:rPr lang="en-US" sz="1760" b="1">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44" name="Rectangle 43"/>
              <p:cNvSpPr/>
              <p:nvPr/>
            </p:nvSpPr>
            <p:spPr>
              <a:xfrm>
                <a:off x="3067050" y="3107900"/>
                <a:ext cx="1301565"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 Right</a:t>
                </a:r>
                <a:endParaRPr lang="en-US" sz="1210">
                  <a:solidFill>
                    <a:srgbClr val="000000"/>
                  </a:solidFill>
                  <a:latin typeface="Calibri" panose="020F0502020204030204" pitchFamily="34" charset="0"/>
                  <a:ea typeface="Calibri" panose="020F0502020204030204" pitchFamily="34" charset="0"/>
                </a:endParaRPr>
              </a:p>
            </p:txBody>
          </p:sp>
          <p:sp>
            <p:nvSpPr>
              <p:cNvPr id="45" name="Rectangle 44"/>
              <p:cNvSpPr/>
              <p:nvPr/>
            </p:nvSpPr>
            <p:spPr>
              <a:xfrm>
                <a:off x="4045661" y="3107900"/>
                <a:ext cx="92373" cy="328361"/>
              </a:xfrm>
              <a:prstGeom prst="rect">
                <a:avLst/>
              </a:prstGeom>
              <a:ln>
                <a:noFill/>
              </a:ln>
            </p:spPr>
            <p:txBody>
              <a:bodyPr vert="horz" lIns="0" tIns="0" rIns="0" bIns="0" rtlCol="0">
                <a:noAutofit/>
              </a:bodyPr>
              <a:lstStyle/>
              <a:p>
                <a:pPr>
                  <a:lnSpc>
                    <a:spcPct val="107000"/>
                  </a:lnSpc>
                  <a:spcAft>
                    <a:spcPts val="880"/>
                  </a:spcAft>
                </a:pPr>
                <a:r>
                  <a:rPr lang="en-US" sz="1760" b="1">
                    <a:solidFill>
                      <a:srgbClr val="FFFFFF"/>
                    </a:solidFill>
                    <a:latin typeface="Verdana" panose="020B0604030504040204" pitchFamily="34" charset="0"/>
                    <a:ea typeface="Verdana" panose="020B0604030504040204" pitchFamily="34" charset="0"/>
                    <a:cs typeface="Verdana" panose="020B060403050404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46" name="Rectangle 45"/>
              <p:cNvSpPr/>
              <p:nvPr/>
            </p:nvSpPr>
            <p:spPr>
              <a:xfrm>
                <a:off x="3079649" y="3349098"/>
                <a:ext cx="1285824"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Methods</a:t>
                </a:r>
                <a:endParaRPr lang="en-US" sz="1210">
                  <a:solidFill>
                    <a:srgbClr val="000000"/>
                  </a:solidFill>
                  <a:latin typeface="Calibri" panose="020F0502020204030204" pitchFamily="34" charset="0"/>
                  <a:ea typeface="Calibri" panose="020F0502020204030204" pitchFamily="34" charset="0"/>
                </a:endParaRPr>
              </a:p>
            </p:txBody>
          </p:sp>
          <p:pic>
            <p:nvPicPr>
              <p:cNvPr id="47" name="Picture 46"/>
              <p:cNvPicPr/>
              <p:nvPr/>
            </p:nvPicPr>
            <p:blipFill>
              <a:blip r:embed="rId2"/>
              <a:stretch>
                <a:fillRect/>
              </a:stretch>
            </p:blipFill>
            <p:spPr>
              <a:xfrm>
                <a:off x="0" y="2616003"/>
                <a:ext cx="1612900" cy="1393444"/>
              </a:xfrm>
              <a:prstGeom prst="rect">
                <a:avLst/>
              </a:prstGeom>
            </p:spPr>
          </p:pic>
          <p:sp>
            <p:nvSpPr>
              <p:cNvPr id="48" name="Shape 137602"/>
              <p:cNvSpPr/>
              <p:nvPr/>
            </p:nvSpPr>
            <p:spPr>
              <a:xfrm>
                <a:off x="1206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99190F"/>
              </a:fillRef>
              <a:effectRef idx="0">
                <a:scrgbClr r="0" g="0" b="0"/>
              </a:effectRef>
              <a:fontRef idx="none"/>
            </p:style>
            <p:txBody>
              <a:bodyPr/>
              <a:lstStyle/>
              <a:p>
                <a:endParaRPr lang="en-US" sz="2207"/>
              </a:p>
            </p:txBody>
          </p:sp>
          <p:sp>
            <p:nvSpPr>
              <p:cNvPr id="49" name="Shape 6727"/>
              <p:cNvSpPr/>
              <p:nvPr/>
            </p:nvSpPr>
            <p:spPr>
              <a:xfrm>
                <a:off x="1206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50" name="Rectangle 49"/>
              <p:cNvSpPr/>
              <p:nvPr/>
            </p:nvSpPr>
            <p:spPr>
              <a:xfrm>
                <a:off x="654050" y="2752401"/>
                <a:ext cx="415006"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We</a:t>
                </a:r>
                <a:endParaRPr lang="en-US" sz="1210">
                  <a:solidFill>
                    <a:srgbClr val="000000"/>
                  </a:solidFill>
                  <a:latin typeface="Calibri" panose="020F0502020204030204" pitchFamily="34" charset="0"/>
                  <a:ea typeface="Calibri" panose="020F0502020204030204" pitchFamily="34" charset="0"/>
                </a:endParaRPr>
              </a:p>
            </p:txBody>
          </p:sp>
          <p:sp>
            <p:nvSpPr>
              <p:cNvPr id="51" name="Rectangle 50"/>
              <p:cNvSpPr/>
              <p:nvPr/>
            </p:nvSpPr>
            <p:spPr>
              <a:xfrm>
                <a:off x="966165" y="2760164"/>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52" name="Rectangle 51"/>
              <p:cNvSpPr/>
              <p:nvPr/>
            </p:nvSpPr>
            <p:spPr>
              <a:xfrm>
                <a:off x="222250" y="2993600"/>
                <a:ext cx="1562903"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Understand</a:t>
                </a:r>
                <a:endParaRPr lang="en-US" sz="1210">
                  <a:solidFill>
                    <a:srgbClr val="000000"/>
                  </a:solidFill>
                  <a:latin typeface="Calibri" panose="020F0502020204030204" pitchFamily="34" charset="0"/>
                  <a:ea typeface="Calibri" panose="020F0502020204030204" pitchFamily="34" charset="0"/>
                </a:endParaRPr>
              </a:p>
            </p:txBody>
          </p:sp>
          <p:sp>
            <p:nvSpPr>
              <p:cNvPr id="53" name="Rectangle 52"/>
              <p:cNvSpPr/>
              <p:nvPr/>
            </p:nvSpPr>
            <p:spPr>
              <a:xfrm>
                <a:off x="1397356" y="3001363"/>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54" name="Rectangle 53"/>
              <p:cNvSpPr/>
              <p:nvPr/>
            </p:nvSpPr>
            <p:spPr>
              <a:xfrm>
                <a:off x="641452" y="3234798"/>
                <a:ext cx="533637"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 </a:t>
                </a:r>
                <a:endParaRPr lang="en-US" sz="1210">
                  <a:solidFill>
                    <a:srgbClr val="000000"/>
                  </a:solidFill>
                  <a:latin typeface="Calibri" panose="020F0502020204030204" pitchFamily="34" charset="0"/>
                  <a:ea typeface="Calibri" panose="020F0502020204030204" pitchFamily="34" charset="0"/>
                </a:endParaRPr>
              </a:p>
            </p:txBody>
          </p:sp>
          <p:sp>
            <p:nvSpPr>
              <p:cNvPr id="55" name="Rectangle 54"/>
              <p:cNvSpPr/>
              <p:nvPr/>
            </p:nvSpPr>
            <p:spPr>
              <a:xfrm>
                <a:off x="285852" y="3475996"/>
                <a:ext cx="1373820"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Situation</a:t>
                </a:r>
                <a:endParaRPr lang="en-US" sz="1210">
                  <a:solidFill>
                    <a:srgbClr val="000000"/>
                  </a:solidFill>
                  <a:latin typeface="Calibri" panose="020F0502020204030204" pitchFamily="34" charset="0"/>
                  <a:ea typeface="Calibri" panose="020F0502020204030204" pitchFamily="34" charset="0"/>
                </a:endParaRPr>
              </a:p>
            </p:txBody>
          </p:sp>
          <p:pic>
            <p:nvPicPr>
              <p:cNvPr id="56" name="Picture 55"/>
              <p:cNvPicPr/>
              <p:nvPr/>
            </p:nvPicPr>
            <p:blipFill>
              <a:blip r:embed="rId2"/>
              <a:stretch>
                <a:fillRect/>
              </a:stretch>
            </p:blipFill>
            <p:spPr>
              <a:xfrm>
                <a:off x="1384300" y="2616003"/>
                <a:ext cx="1612900" cy="1393444"/>
              </a:xfrm>
              <a:prstGeom prst="rect">
                <a:avLst/>
              </a:prstGeom>
            </p:spPr>
          </p:pic>
          <p:sp>
            <p:nvSpPr>
              <p:cNvPr id="57" name="Shape 137603"/>
              <p:cNvSpPr/>
              <p:nvPr/>
            </p:nvSpPr>
            <p:spPr>
              <a:xfrm>
                <a:off x="15049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00669B"/>
              </a:fillRef>
              <a:effectRef idx="0">
                <a:scrgbClr r="0" g="0" b="0"/>
              </a:effectRef>
              <a:fontRef idx="none"/>
            </p:style>
            <p:txBody>
              <a:bodyPr/>
              <a:lstStyle/>
              <a:p>
                <a:endParaRPr lang="en-US" sz="2207"/>
              </a:p>
            </p:txBody>
          </p:sp>
          <p:sp>
            <p:nvSpPr>
              <p:cNvPr id="58" name="Shape 6737"/>
              <p:cNvSpPr/>
              <p:nvPr/>
            </p:nvSpPr>
            <p:spPr>
              <a:xfrm>
                <a:off x="15049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59" name="Rectangle 58"/>
              <p:cNvSpPr/>
              <p:nvPr/>
            </p:nvSpPr>
            <p:spPr>
              <a:xfrm>
                <a:off x="1822450" y="2739701"/>
                <a:ext cx="971435"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We Are</a:t>
                </a:r>
                <a:endParaRPr lang="en-US" sz="1210">
                  <a:solidFill>
                    <a:srgbClr val="000000"/>
                  </a:solidFill>
                  <a:latin typeface="Calibri" panose="020F0502020204030204" pitchFamily="34" charset="0"/>
                  <a:ea typeface="Calibri" panose="020F0502020204030204" pitchFamily="34" charset="0"/>
                </a:endParaRPr>
              </a:p>
            </p:txBody>
          </p:sp>
          <p:sp>
            <p:nvSpPr>
              <p:cNvPr id="60" name="Rectangle 59"/>
              <p:cNvSpPr/>
              <p:nvPr/>
            </p:nvSpPr>
            <p:spPr>
              <a:xfrm>
                <a:off x="2552548" y="2747464"/>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61" name="Rectangle 60"/>
              <p:cNvSpPr/>
              <p:nvPr/>
            </p:nvSpPr>
            <p:spPr>
              <a:xfrm>
                <a:off x="1746250" y="2980900"/>
                <a:ext cx="1179995"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Clear On</a:t>
                </a:r>
                <a:endParaRPr lang="en-US" sz="1210">
                  <a:solidFill>
                    <a:srgbClr val="000000"/>
                  </a:solidFill>
                  <a:latin typeface="Calibri" panose="020F0502020204030204" pitchFamily="34" charset="0"/>
                  <a:ea typeface="Calibri" panose="020F0502020204030204" pitchFamily="34" charset="0"/>
                </a:endParaRPr>
              </a:p>
            </p:txBody>
          </p:sp>
          <p:sp>
            <p:nvSpPr>
              <p:cNvPr id="62" name="Rectangle 61"/>
              <p:cNvSpPr/>
              <p:nvPr/>
            </p:nvSpPr>
            <p:spPr>
              <a:xfrm>
                <a:off x="2633625" y="2988663"/>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63" name="Rectangle 62"/>
              <p:cNvSpPr/>
              <p:nvPr/>
            </p:nvSpPr>
            <p:spPr>
              <a:xfrm>
                <a:off x="1962049" y="3222098"/>
                <a:ext cx="599536"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Your</a:t>
                </a:r>
                <a:endParaRPr lang="en-US" sz="1210">
                  <a:solidFill>
                    <a:srgbClr val="000000"/>
                  </a:solidFill>
                  <a:latin typeface="Calibri" panose="020F0502020204030204" pitchFamily="34" charset="0"/>
                  <a:ea typeface="Calibri" panose="020F0502020204030204" pitchFamily="34" charset="0"/>
                </a:endParaRPr>
              </a:p>
            </p:txBody>
          </p:sp>
          <p:sp>
            <p:nvSpPr>
              <p:cNvPr id="64" name="Rectangle 63"/>
              <p:cNvSpPr/>
              <p:nvPr/>
            </p:nvSpPr>
            <p:spPr>
              <a:xfrm>
                <a:off x="2412746" y="3222098"/>
                <a:ext cx="92373" cy="328361"/>
              </a:xfrm>
              <a:prstGeom prst="rect">
                <a:avLst/>
              </a:prstGeom>
              <a:ln>
                <a:noFill/>
              </a:ln>
            </p:spPr>
            <p:txBody>
              <a:bodyPr vert="horz" lIns="0" tIns="0" rIns="0" bIns="0" rtlCol="0">
                <a:noAutofit/>
              </a:bodyPr>
              <a:lstStyle/>
              <a:p>
                <a:pPr>
                  <a:lnSpc>
                    <a:spcPct val="107000"/>
                  </a:lnSpc>
                  <a:spcAft>
                    <a:spcPts val="880"/>
                  </a:spcAft>
                </a:pPr>
                <a:r>
                  <a:rPr lang="en-US" sz="1760" b="1">
                    <a:solidFill>
                      <a:srgbClr val="FFFFFF"/>
                    </a:solidFill>
                    <a:latin typeface="Verdana" panose="020B0604030504040204" pitchFamily="34" charset="0"/>
                    <a:ea typeface="Verdana" panose="020B0604030504040204" pitchFamily="34" charset="0"/>
                    <a:cs typeface="Verdana" panose="020B060403050404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65" name="Rectangle 64"/>
              <p:cNvSpPr/>
              <p:nvPr/>
            </p:nvSpPr>
            <p:spPr>
              <a:xfrm>
                <a:off x="1593647" y="3463296"/>
                <a:ext cx="1596716" cy="328361"/>
              </a:xfrm>
              <a:prstGeom prst="rect">
                <a:avLst/>
              </a:prstGeom>
              <a:ln>
                <a:noFill/>
              </a:ln>
            </p:spPr>
            <p:txBody>
              <a:bodyPr vert="horz" lIns="0" tIns="0" rIns="0" bIns="0" rtlCol="0">
                <a:noAutofit/>
              </a:bodyPr>
              <a:lstStyle/>
              <a:p>
                <a:pPr>
                  <a:lnSpc>
                    <a:spcPct val="107000"/>
                  </a:lnSpc>
                  <a:spcAft>
                    <a:spcPts val="880"/>
                  </a:spcAft>
                </a:pPr>
                <a:r>
                  <a:rPr lang="en-US" sz="1760" b="1" i="1" dirty="0">
                    <a:solidFill>
                      <a:srgbClr val="FFFFFF"/>
                    </a:solidFill>
                    <a:latin typeface="Verdana" panose="020B0604030504040204" pitchFamily="34" charset="0"/>
                    <a:ea typeface="Verdana" panose="020B0604030504040204" pitchFamily="34" charset="0"/>
                    <a:cs typeface="Verdana" panose="020B0604030504040204" pitchFamily="34" charset="0"/>
                  </a:rPr>
                  <a:t>Objectives</a:t>
                </a:r>
                <a:endParaRPr lang="en-US" sz="1210" dirty="0">
                  <a:solidFill>
                    <a:srgbClr val="000000"/>
                  </a:solidFill>
                  <a:latin typeface="Calibri" panose="020F0502020204030204" pitchFamily="34" charset="0"/>
                  <a:ea typeface="Calibri" panose="020F0502020204030204" pitchFamily="34" charset="0"/>
                </a:endParaRPr>
              </a:p>
            </p:txBody>
          </p:sp>
          <p:sp>
            <p:nvSpPr>
              <p:cNvPr id="66" name="Rectangle 65"/>
              <p:cNvSpPr/>
              <p:nvPr/>
            </p:nvSpPr>
            <p:spPr>
              <a:xfrm>
                <a:off x="1047750" y="414839"/>
                <a:ext cx="323304" cy="574632"/>
              </a:xfrm>
              <a:prstGeom prst="rect">
                <a:avLst/>
              </a:prstGeom>
              <a:ln>
                <a:noFill/>
              </a:ln>
            </p:spPr>
            <p:txBody>
              <a:bodyPr vert="horz" lIns="0" tIns="0" rIns="0" bIns="0" rtlCol="0">
                <a:noAutofit/>
              </a:bodyPr>
              <a:lstStyle/>
              <a:p>
                <a:pPr>
                  <a:lnSpc>
                    <a:spcPct val="107000"/>
                  </a:lnSpc>
                  <a:spcAft>
                    <a:spcPts val="880"/>
                  </a:spcAft>
                </a:pPr>
                <a:r>
                  <a:rPr lang="en-US" sz="3080">
                    <a:solidFill>
                      <a:srgbClr val="99190F"/>
                    </a:solidFill>
                    <a:latin typeface="Verdana" panose="020B0604030504040204" pitchFamily="34" charset="0"/>
                    <a:ea typeface="Verdana" panose="020B0604030504040204" pitchFamily="34" charset="0"/>
                    <a:cs typeface="Verdana" panose="020B0604030504040204" pitchFamily="34" charset="0"/>
                  </a:rPr>
                  <a:t>A</a:t>
                </a:r>
                <a:endParaRPr lang="en-US" sz="1210">
                  <a:solidFill>
                    <a:srgbClr val="000000"/>
                  </a:solidFill>
                  <a:latin typeface="Calibri" panose="020F0502020204030204" pitchFamily="34" charset="0"/>
                  <a:ea typeface="Calibri" panose="020F0502020204030204" pitchFamily="34" charset="0"/>
                </a:endParaRPr>
              </a:p>
            </p:txBody>
          </p:sp>
          <p:sp>
            <p:nvSpPr>
              <p:cNvPr id="67" name="Rectangle 66"/>
              <p:cNvSpPr/>
              <p:nvPr/>
            </p:nvSpPr>
            <p:spPr>
              <a:xfrm>
                <a:off x="1290836" y="542474"/>
                <a:ext cx="138064" cy="369406"/>
              </a:xfrm>
              <a:prstGeom prst="rect">
                <a:avLst/>
              </a:prstGeom>
              <a:ln>
                <a:noFill/>
              </a:ln>
            </p:spPr>
            <p:txBody>
              <a:bodyPr vert="horz" lIns="0" tIns="0" rIns="0" bIns="0" rtlCol="0">
                <a:noAutofit/>
              </a:bodyPr>
              <a:lstStyle/>
              <a:p>
                <a:pPr>
                  <a:lnSpc>
                    <a:spcPct val="107000"/>
                  </a:lnSpc>
                  <a:spcAft>
                    <a:spcPts val="880"/>
                  </a:spcAft>
                </a:pPr>
                <a:r>
                  <a:rPr lang="en-US" sz="1980">
                    <a:solidFill>
                      <a:srgbClr val="100B42"/>
                    </a:solidFill>
                    <a:latin typeface="Verdana" panose="020B0604030504040204" pitchFamily="34" charset="0"/>
                    <a:ea typeface="Verdana" panose="020B0604030504040204" pitchFamily="34" charset="0"/>
                    <a:cs typeface="Verdana" panose="020B0604030504040204" pitchFamily="34" charset="0"/>
                  </a:rPr>
                  <a:t>:</a:t>
                </a:r>
                <a:endParaRPr lang="en-US" sz="1210">
                  <a:solidFill>
                    <a:srgbClr val="000000"/>
                  </a:solidFill>
                  <a:latin typeface="Calibri" panose="020F0502020204030204" pitchFamily="34" charset="0"/>
                  <a:ea typeface="Calibri" panose="020F0502020204030204" pitchFamily="34" charset="0"/>
                </a:endParaRPr>
              </a:p>
            </p:txBody>
          </p:sp>
          <p:sp>
            <p:nvSpPr>
              <p:cNvPr id="68" name="Rectangle 67"/>
              <p:cNvSpPr/>
              <p:nvPr/>
            </p:nvSpPr>
            <p:spPr>
              <a:xfrm>
                <a:off x="1394643" y="542474"/>
                <a:ext cx="614247" cy="369406"/>
              </a:xfrm>
              <a:prstGeom prst="rect">
                <a:avLst/>
              </a:prstGeom>
              <a:ln>
                <a:noFill/>
              </a:ln>
            </p:spPr>
            <p:txBody>
              <a:bodyPr vert="horz" lIns="0" tIns="0" rIns="0" bIns="0" rtlCol="0">
                <a:noAutofit/>
              </a:bodyPr>
              <a:lstStyle/>
              <a:p>
                <a:pPr>
                  <a:lnSpc>
                    <a:spcPct val="107000"/>
                  </a:lnSpc>
                  <a:spcAft>
                    <a:spcPts val="880"/>
                  </a:spcAft>
                </a:pPr>
                <a:r>
                  <a:rPr lang="en-US" sz="1980">
                    <a:solidFill>
                      <a:srgbClr val="100B42"/>
                    </a:solidFill>
                    <a:latin typeface="Verdana" panose="020B0604030504040204" pitchFamily="34" charset="0"/>
                    <a:ea typeface="Verdana" panose="020B0604030504040204" pitchFamily="34" charset="0"/>
                    <a:cs typeface="Verdana" panose="020B0604030504040204" pitchFamily="34" charset="0"/>
                  </a:rPr>
                  <a:t> Yes</a:t>
                </a:r>
                <a:endParaRPr lang="en-US" sz="1210">
                  <a:solidFill>
                    <a:srgbClr val="000000"/>
                  </a:solidFill>
                  <a:latin typeface="Calibri" panose="020F0502020204030204" pitchFamily="34" charset="0"/>
                  <a:ea typeface="Calibri" panose="020F0502020204030204" pitchFamily="34" charset="0"/>
                </a:endParaRPr>
              </a:p>
            </p:txBody>
          </p:sp>
          <p:pic>
            <p:nvPicPr>
              <p:cNvPr id="69" name="Picture 68"/>
              <p:cNvPicPr/>
              <p:nvPr/>
            </p:nvPicPr>
            <p:blipFill>
              <a:blip r:embed="rId3"/>
              <a:stretch>
                <a:fillRect/>
              </a:stretch>
            </p:blipFill>
            <p:spPr>
              <a:xfrm>
                <a:off x="2071253" y="0"/>
                <a:ext cx="1672910" cy="1443852"/>
              </a:xfrm>
              <a:prstGeom prst="rect">
                <a:avLst/>
              </a:prstGeom>
            </p:spPr>
          </p:pic>
          <p:sp>
            <p:nvSpPr>
              <p:cNvPr id="70" name="Shape 137604"/>
              <p:cNvSpPr/>
              <p:nvPr/>
            </p:nvSpPr>
            <p:spPr>
              <a:xfrm>
                <a:off x="2191903" y="44449"/>
                <a:ext cx="1431607" cy="1202550"/>
              </a:xfrm>
              <a:custGeom>
                <a:avLst/>
                <a:gdLst/>
                <a:ahLst/>
                <a:cxnLst/>
                <a:rect l="0" t="0" r="0" b="0"/>
                <a:pathLst>
                  <a:path w="1431607" h="1202550">
                    <a:moveTo>
                      <a:pt x="0" y="0"/>
                    </a:moveTo>
                    <a:lnTo>
                      <a:pt x="1431607" y="0"/>
                    </a:lnTo>
                    <a:lnTo>
                      <a:pt x="1431607" y="1202550"/>
                    </a:lnTo>
                    <a:lnTo>
                      <a:pt x="0" y="1202550"/>
                    </a:lnTo>
                    <a:lnTo>
                      <a:pt x="0" y="0"/>
                    </a:lnTo>
                  </a:path>
                </a:pathLst>
              </a:custGeom>
              <a:ln w="0" cap="flat">
                <a:miter lim="127000"/>
              </a:ln>
            </p:spPr>
            <p:style>
              <a:lnRef idx="0">
                <a:srgbClr val="000000">
                  <a:alpha val="0"/>
                </a:srgbClr>
              </a:lnRef>
              <a:fillRef idx="1">
                <a:srgbClr val="00669B"/>
              </a:fillRef>
              <a:effectRef idx="0">
                <a:scrgbClr r="0" g="0" b="0"/>
              </a:effectRef>
              <a:fontRef idx="none"/>
            </p:style>
            <p:txBody>
              <a:bodyPr/>
              <a:lstStyle/>
              <a:p>
                <a:endParaRPr lang="en-US" sz="2207"/>
              </a:p>
            </p:txBody>
          </p:sp>
          <p:sp>
            <p:nvSpPr>
              <p:cNvPr id="71" name="Shape 6750"/>
              <p:cNvSpPr/>
              <p:nvPr/>
            </p:nvSpPr>
            <p:spPr>
              <a:xfrm>
                <a:off x="2191903" y="44449"/>
                <a:ext cx="1431607" cy="1202550"/>
              </a:xfrm>
              <a:custGeom>
                <a:avLst/>
                <a:gdLst/>
                <a:ahLst/>
                <a:cxnLst/>
                <a:rect l="0" t="0" r="0" b="0"/>
                <a:pathLst>
                  <a:path w="1431607" h="1202550">
                    <a:moveTo>
                      <a:pt x="0" y="0"/>
                    </a:moveTo>
                    <a:lnTo>
                      <a:pt x="1431607" y="0"/>
                    </a:lnTo>
                    <a:lnTo>
                      <a:pt x="1431607" y="1202550"/>
                    </a:lnTo>
                    <a:lnTo>
                      <a:pt x="0" y="1202550"/>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72" name="Rectangle 71"/>
              <p:cNvSpPr/>
              <p:nvPr/>
            </p:nvSpPr>
            <p:spPr>
              <a:xfrm>
                <a:off x="2393950" y="275902"/>
                <a:ext cx="1461156" cy="328361"/>
              </a:xfrm>
              <a:prstGeom prst="rect">
                <a:avLst/>
              </a:prstGeom>
              <a:ln>
                <a:noFill/>
              </a:ln>
            </p:spPr>
            <p:txBody>
              <a:bodyPr vert="horz" lIns="0" tIns="0" rIns="0" bIns="0" rtlCol="0">
                <a:noAutofit/>
              </a:bodyPr>
              <a:lstStyle/>
              <a:p>
                <a:pPr>
                  <a:lnSpc>
                    <a:spcPct val="107000"/>
                  </a:lnSpc>
                  <a:spcAft>
                    <a:spcPts val="880"/>
                  </a:spcAft>
                </a:pPr>
                <a:r>
                  <a:rPr lang="en-US" sz="1760" dirty="0">
                    <a:solidFill>
                      <a:srgbClr val="FFFFFF"/>
                    </a:solidFill>
                    <a:latin typeface="Verdana" panose="020B0604030504040204" pitchFamily="34" charset="0"/>
                    <a:ea typeface="Verdana" panose="020B0604030504040204" pitchFamily="34" charset="0"/>
                    <a:cs typeface="Verdana" panose="020B0604030504040204" pitchFamily="34" charset="0"/>
                  </a:rPr>
                  <a:t>meets the </a:t>
                </a:r>
                <a:endParaRPr lang="en-US" sz="1210" dirty="0">
                  <a:solidFill>
                    <a:srgbClr val="000000"/>
                  </a:solidFill>
                  <a:latin typeface="Calibri" panose="020F0502020204030204" pitchFamily="34" charset="0"/>
                  <a:ea typeface="Calibri" panose="020F0502020204030204" pitchFamily="34" charset="0"/>
                </a:endParaRPr>
              </a:p>
            </p:txBody>
          </p:sp>
          <p:sp>
            <p:nvSpPr>
              <p:cNvPr id="73" name="Rectangle 72"/>
              <p:cNvSpPr/>
              <p:nvPr/>
            </p:nvSpPr>
            <p:spPr>
              <a:xfrm>
                <a:off x="2279752" y="517100"/>
                <a:ext cx="1763032"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requirement </a:t>
                </a:r>
                <a:endParaRPr lang="en-US" sz="1210">
                  <a:solidFill>
                    <a:srgbClr val="000000"/>
                  </a:solidFill>
                  <a:latin typeface="Calibri" panose="020F0502020204030204" pitchFamily="34" charset="0"/>
                  <a:ea typeface="Calibri" panose="020F0502020204030204" pitchFamily="34" charset="0"/>
                </a:endParaRPr>
              </a:p>
            </p:txBody>
          </p:sp>
          <p:sp>
            <p:nvSpPr>
              <p:cNvPr id="74" name="Rectangle 73"/>
              <p:cNvSpPr/>
              <p:nvPr/>
            </p:nvSpPr>
            <p:spPr>
              <a:xfrm>
                <a:off x="2343150" y="758299"/>
                <a:ext cx="1505866" cy="328361"/>
              </a:xfrm>
              <a:prstGeom prst="rect">
                <a:avLst/>
              </a:prstGeom>
              <a:ln>
                <a:noFill/>
              </a:ln>
            </p:spPr>
            <p:txBody>
              <a:bodyPr vert="horz" lIns="0" tIns="0" rIns="0" bIns="0" rtlCol="0">
                <a:noAutofit/>
              </a:bodyPr>
              <a:lstStyle/>
              <a:p>
                <a:pPr>
                  <a:lnSpc>
                    <a:spcPct val="107000"/>
                  </a:lnSpc>
                  <a:spcAft>
                    <a:spcPts val="880"/>
                  </a:spcAft>
                </a:pPr>
                <a:r>
                  <a:rPr lang="en-US" sz="1760" dirty="0">
                    <a:solidFill>
                      <a:srgbClr val="FFFFFF"/>
                    </a:solidFill>
                    <a:latin typeface="Verdana" panose="020B0604030504040204" pitchFamily="34" charset="0"/>
                    <a:ea typeface="Verdana" panose="020B0604030504040204" pitchFamily="34" charset="0"/>
                    <a:cs typeface="Verdana" panose="020B0604030504040204" pitchFamily="34" charset="0"/>
                  </a:rPr>
                  <a:t>for success</a:t>
                </a:r>
                <a:endParaRPr lang="en-US" sz="1210" dirty="0">
                  <a:solidFill>
                    <a:srgbClr val="000000"/>
                  </a:solidFill>
                  <a:latin typeface="Calibri" panose="020F0502020204030204" pitchFamily="34" charset="0"/>
                  <a:ea typeface="Calibri" panose="020F0502020204030204" pitchFamily="34" charset="0"/>
                </a:endParaRPr>
              </a:p>
            </p:txBody>
          </p:sp>
        </p:grpSp>
      </p:grpSp>
      <p:sp>
        <p:nvSpPr>
          <p:cNvPr id="75" name="Rectangle 114"/>
          <p:cNvSpPr>
            <a:spLocks noChangeArrowheads="1"/>
          </p:cNvSpPr>
          <p:nvPr/>
        </p:nvSpPr>
        <p:spPr bwMode="auto">
          <a:xfrm>
            <a:off x="152402" y="4638912"/>
            <a:ext cx="203197" cy="77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00584" tIns="50292" rIns="100584" bIns="50292" numCol="1" anchor="ctr" anchorCtr="0" compatLnSpc="1">
            <a:prstTxWarp prst="textNoShape">
              <a:avLst/>
            </a:prstTxWarp>
            <a:spAutoFit/>
          </a:bodyPr>
          <a:lstStyle/>
          <a:p>
            <a:pPr defTabSz="1005840" eaLnBrk="0" fontAlgn="base" hangingPunct="0">
              <a:spcBef>
                <a:spcPct val="0"/>
              </a:spcBef>
              <a:spcAft>
                <a:spcPct val="0"/>
              </a:spcAft>
            </a:pPr>
            <a:endParaRPr lang="en-US" altLang="en-US" sz="1210">
              <a:solidFill>
                <a:srgbClr val="000000"/>
              </a:solidFill>
              <a:latin typeface="Arial" panose="020B0604020202020204" pitchFamily="34" charset="0"/>
              <a:ea typeface="Calibri" panose="020F0502020204030204" pitchFamily="34" charset="0"/>
            </a:endParaRPr>
          </a:p>
          <a:p>
            <a:pPr defTabSz="1005840" eaLnBrk="0" fontAlgn="base" hangingPunct="0">
              <a:spcBef>
                <a:spcPct val="0"/>
              </a:spcBef>
              <a:spcAft>
                <a:spcPct val="0"/>
              </a:spcAft>
            </a:pPr>
            <a:br>
              <a:rPr lang="en-US" altLang="en-US" sz="1210">
                <a:solidFill>
                  <a:srgbClr val="000000"/>
                </a:solidFill>
                <a:latin typeface="Arial" panose="020B0604020202020204" pitchFamily="34" charset="0"/>
                <a:ea typeface="Calibri" panose="020F0502020204030204" pitchFamily="34" charset="0"/>
              </a:rPr>
            </a:br>
            <a:endParaRPr lang="en-US" altLang="en-US" sz="1980">
              <a:latin typeface="Arial" panose="020B0604020202020204" pitchFamily="34" charset="0"/>
            </a:endParaRPr>
          </a:p>
        </p:txBody>
      </p:sp>
    </p:spTree>
    <p:extLst>
      <p:ext uri="{BB962C8B-B14F-4D97-AF65-F5344CB8AC3E}">
        <p14:creationId xmlns:p14="http://schemas.microsoft.com/office/powerpoint/2010/main" val="27685898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279" y="255275"/>
            <a:ext cx="8675370" cy="1458119"/>
          </a:xfrm>
        </p:spPr>
        <p:txBody>
          <a:bodyPr>
            <a:normAutofit/>
          </a:bodyPr>
          <a:lstStyle/>
          <a:p>
            <a:r>
              <a:rPr lang="en-US" sz="3960" dirty="0"/>
              <a:t>Contents of the Generic Proposal Slots</a:t>
            </a:r>
          </a:p>
        </p:txBody>
      </p:sp>
      <p:sp>
        <p:nvSpPr>
          <p:cNvPr id="4" name="Slide Number Placeholder 3"/>
          <p:cNvSpPr>
            <a:spLocks noGrp="1"/>
          </p:cNvSpPr>
          <p:nvPr>
            <p:ph type="sldNum" sz="quarter" idx="12"/>
          </p:nvPr>
        </p:nvSpPr>
        <p:spPr/>
        <p:txBody>
          <a:bodyPr/>
          <a:lstStyle/>
          <a:p>
            <a:fld id="{BC8FB650-4324-4877-BB95-5089C932EEA7}" type="slidenum">
              <a:rPr lang="en-US" smtClean="0"/>
              <a:t>69</a:t>
            </a:fld>
            <a:endParaRPr lang="en-US"/>
          </a:p>
        </p:txBody>
      </p:sp>
      <p:grpSp>
        <p:nvGrpSpPr>
          <p:cNvPr id="5" name="Group 4"/>
          <p:cNvGrpSpPr/>
          <p:nvPr/>
        </p:nvGrpSpPr>
        <p:grpSpPr>
          <a:xfrm>
            <a:off x="767278" y="2201891"/>
            <a:ext cx="8675372" cy="4542621"/>
            <a:chOff x="457199" y="2807607"/>
            <a:chExt cx="4512366" cy="3317717"/>
          </a:xfrm>
        </p:grpSpPr>
        <p:sp>
          <p:nvSpPr>
            <p:cNvPr id="6" name="TextBox 5"/>
            <p:cNvSpPr txBox="1"/>
            <p:nvPr/>
          </p:nvSpPr>
          <p:spPr>
            <a:xfrm>
              <a:off x="457199" y="2807607"/>
              <a:ext cx="4512365" cy="339426"/>
            </a:xfrm>
            <a:prstGeom prst="rect">
              <a:avLst/>
            </a:prstGeom>
            <a:solidFill>
              <a:srgbClr val="8FAADC"/>
            </a:solidFill>
            <a:ln>
              <a:solidFill>
                <a:schemeClr val="tx1"/>
              </a:solidFill>
            </a:ln>
          </p:spPr>
          <p:txBody>
            <a:bodyPr wrap="square" rtlCol="0">
              <a:spAutoFit/>
            </a:bodyPr>
            <a:lstStyle/>
            <a:p>
              <a:r>
                <a:rPr lang="en-US" sz="2420" b="1" i="1" dirty="0"/>
                <a:t>Situation</a:t>
              </a:r>
              <a:r>
                <a:rPr lang="en-US" sz="2420" dirty="0"/>
                <a:t>: This is our understanding of the problem.</a:t>
              </a:r>
            </a:p>
          </p:txBody>
        </p:sp>
        <p:sp>
          <p:nvSpPr>
            <p:cNvPr id="7" name="TextBox 6"/>
            <p:cNvSpPr txBox="1"/>
            <p:nvPr/>
          </p:nvSpPr>
          <p:spPr>
            <a:xfrm>
              <a:off x="457200" y="3153777"/>
              <a:ext cx="4512365" cy="611417"/>
            </a:xfrm>
            <a:prstGeom prst="rect">
              <a:avLst/>
            </a:prstGeom>
            <a:solidFill>
              <a:srgbClr val="A5B1CB"/>
            </a:solidFill>
            <a:ln>
              <a:solidFill>
                <a:schemeClr val="tx1"/>
              </a:solidFill>
            </a:ln>
          </p:spPr>
          <p:txBody>
            <a:bodyPr wrap="square" rtlCol="0">
              <a:spAutoFit/>
            </a:bodyPr>
            <a:lstStyle/>
            <a:p>
              <a:r>
                <a:rPr lang="en-US" sz="2420" b="1" i="1" dirty="0"/>
                <a:t>Objectives</a:t>
              </a:r>
              <a:r>
                <a:rPr lang="en-US" sz="2420" dirty="0"/>
                <a:t>: Given that problem, these are our objectives for solving (or realizing) it.</a:t>
              </a:r>
            </a:p>
          </p:txBody>
        </p:sp>
        <p:sp>
          <p:nvSpPr>
            <p:cNvPr id="8" name="TextBox 7"/>
            <p:cNvSpPr txBox="1"/>
            <p:nvPr/>
          </p:nvSpPr>
          <p:spPr>
            <a:xfrm>
              <a:off x="457200" y="3741528"/>
              <a:ext cx="4512365" cy="611417"/>
            </a:xfrm>
            <a:prstGeom prst="rect">
              <a:avLst/>
            </a:prstGeom>
            <a:solidFill>
              <a:srgbClr val="FFC000"/>
            </a:solidFill>
            <a:ln>
              <a:solidFill>
                <a:schemeClr val="tx1"/>
              </a:solidFill>
            </a:ln>
          </p:spPr>
          <p:txBody>
            <a:bodyPr wrap="square" rtlCol="0">
              <a:spAutoFit/>
            </a:bodyPr>
            <a:lstStyle/>
            <a:p>
              <a:r>
                <a:rPr lang="en-US" sz="2420" b="1" i="1" dirty="0"/>
                <a:t>Methods</a:t>
              </a:r>
              <a:r>
                <a:rPr lang="en-US" sz="2420" dirty="0"/>
                <a:t>: Given those objectives, these are the methods we will use to achieve them. </a:t>
              </a:r>
            </a:p>
          </p:txBody>
        </p:sp>
        <p:sp>
          <p:nvSpPr>
            <p:cNvPr id="9" name="TextBox 8"/>
            <p:cNvSpPr txBox="1"/>
            <p:nvPr/>
          </p:nvSpPr>
          <p:spPr>
            <a:xfrm>
              <a:off x="457200" y="4329280"/>
              <a:ext cx="4512365" cy="611417"/>
            </a:xfrm>
            <a:prstGeom prst="rect">
              <a:avLst/>
            </a:prstGeom>
            <a:solidFill>
              <a:srgbClr val="00B0F0"/>
            </a:solidFill>
            <a:ln>
              <a:solidFill>
                <a:schemeClr val="tx1"/>
              </a:solidFill>
            </a:ln>
          </p:spPr>
          <p:txBody>
            <a:bodyPr wrap="square" rtlCol="0">
              <a:spAutoFit/>
            </a:bodyPr>
            <a:lstStyle/>
            <a:p>
              <a:r>
                <a:rPr lang="en-US" sz="2420" b="1" i="1" dirty="0"/>
                <a:t>Qualifications</a:t>
              </a:r>
              <a:r>
                <a:rPr lang="en-US" sz="2420" dirty="0"/>
                <a:t>: Given those methods, these are our qualifications for performing them. </a:t>
              </a:r>
            </a:p>
          </p:txBody>
        </p:sp>
        <p:sp>
          <p:nvSpPr>
            <p:cNvPr id="10" name="TextBox 9"/>
            <p:cNvSpPr txBox="1"/>
            <p:nvPr/>
          </p:nvSpPr>
          <p:spPr>
            <a:xfrm>
              <a:off x="457200" y="4927182"/>
              <a:ext cx="4512365" cy="611417"/>
            </a:xfrm>
            <a:prstGeom prst="rect">
              <a:avLst/>
            </a:prstGeom>
            <a:solidFill>
              <a:srgbClr val="F35F74"/>
            </a:solidFill>
            <a:ln>
              <a:solidFill>
                <a:schemeClr val="tx1"/>
              </a:solidFill>
            </a:ln>
          </p:spPr>
          <p:txBody>
            <a:bodyPr wrap="square" rtlCol="0">
              <a:spAutoFit/>
            </a:bodyPr>
            <a:lstStyle/>
            <a:p>
              <a:r>
                <a:rPr lang="en-US" sz="2420" b="1" i="1" dirty="0"/>
                <a:t>Budget</a:t>
              </a:r>
              <a:r>
                <a:rPr lang="en-US" sz="2420" dirty="0"/>
                <a:t>: Given those qualifications and methods, this is how much the project will cost. </a:t>
              </a:r>
            </a:p>
          </p:txBody>
        </p:sp>
        <p:sp>
          <p:nvSpPr>
            <p:cNvPr id="11" name="TextBox 10"/>
            <p:cNvSpPr txBox="1"/>
            <p:nvPr/>
          </p:nvSpPr>
          <p:spPr>
            <a:xfrm>
              <a:off x="457200" y="5513907"/>
              <a:ext cx="4512365" cy="611417"/>
            </a:xfrm>
            <a:prstGeom prst="rect">
              <a:avLst/>
            </a:prstGeom>
            <a:solidFill>
              <a:srgbClr val="92D050"/>
            </a:solidFill>
            <a:ln>
              <a:solidFill>
                <a:schemeClr val="tx1"/>
              </a:solidFill>
            </a:ln>
          </p:spPr>
          <p:txBody>
            <a:bodyPr wrap="square" rtlCol="0">
              <a:spAutoFit/>
            </a:bodyPr>
            <a:lstStyle/>
            <a:p>
              <a:r>
                <a:rPr lang="en-US" sz="2420" b="1" i="1" dirty="0"/>
                <a:t>Benefits</a:t>
              </a:r>
              <a:r>
                <a:rPr lang="en-US" sz="2420" dirty="0"/>
                <a:t>: Given our efforts and funders support, these are the benefits or value you will receive.</a:t>
              </a:r>
            </a:p>
          </p:txBody>
        </p:sp>
      </p:grpSp>
    </p:spTree>
    <p:extLst>
      <p:ext uri="{BB962C8B-B14F-4D97-AF65-F5344CB8AC3E}">
        <p14:creationId xmlns:p14="http://schemas.microsoft.com/office/powerpoint/2010/main" val="3521859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946" y="189595"/>
            <a:ext cx="9139712" cy="1205378"/>
          </a:xfrm>
        </p:spPr>
        <p:txBody>
          <a:bodyPr>
            <a:normAutofit/>
          </a:bodyPr>
          <a:lstStyle/>
          <a:p>
            <a:r>
              <a:rPr lang="en-US" sz="3520" dirty="0"/>
              <a:t>Private Funding Awarded by Project Type</a:t>
            </a:r>
            <a:br>
              <a:rPr lang="en-US" sz="3520" dirty="0"/>
            </a:br>
            <a:endParaRPr lang="en-US" sz="3520" dirty="0"/>
          </a:p>
        </p:txBody>
      </p:sp>
      <p:graphicFrame>
        <p:nvGraphicFramePr>
          <p:cNvPr id="4" name="Content Placeholder 3"/>
          <p:cNvGraphicFramePr>
            <a:graphicFrameLocks noGrp="1"/>
          </p:cNvGraphicFramePr>
          <p:nvPr>
            <p:ph idx="1"/>
          </p:nvPr>
        </p:nvGraphicFramePr>
        <p:xfrm>
          <a:off x="1356667" y="1630164"/>
          <a:ext cx="7936119" cy="4830565"/>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fld id="{BC8FB650-4324-4877-BB95-5089C932EEA7}" type="slidenum">
              <a:rPr lang="en-US" smtClean="0"/>
              <a:t>7</a:t>
            </a:fld>
            <a:endParaRPr lang="en-US"/>
          </a:p>
        </p:txBody>
      </p:sp>
      <p:sp>
        <p:nvSpPr>
          <p:cNvPr id="3" name="Rectangle 2"/>
          <p:cNvSpPr/>
          <p:nvPr/>
        </p:nvSpPr>
        <p:spPr>
          <a:xfrm>
            <a:off x="945138" y="6901376"/>
            <a:ext cx="7825095" cy="566309"/>
          </a:xfrm>
          <a:prstGeom prst="rect">
            <a:avLst/>
          </a:prstGeom>
        </p:spPr>
        <p:txBody>
          <a:bodyPr wrap="square">
            <a:spAutoFit/>
          </a:bodyPr>
          <a:lstStyle/>
          <a:p>
            <a:r>
              <a:rPr lang="en-US" sz="1540" dirty="0"/>
              <a:t>(from “Getting Funded: The Complete Guide to Writing Grant Proposals” and NSF Science and Engineering Indicators)</a:t>
            </a:r>
          </a:p>
        </p:txBody>
      </p:sp>
      <p:sp>
        <p:nvSpPr>
          <p:cNvPr id="5" name="TextBox 4"/>
          <p:cNvSpPr txBox="1"/>
          <p:nvPr/>
        </p:nvSpPr>
        <p:spPr>
          <a:xfrm>
            <a:off x="655321" y="1189518"/>
            <a:ext cx="6488237" cy="771621"/>
          </a:xfrm>
          <a:prstGeom prst="rect">
            <a:avLst/>
          </a:prstGeom>
          <a:noFill/>
        </p:spPr>
        <p:txBody>
          <a:bodyPr wrap="square" rtlCol="0">
            <a:spAutoFit/>
          </a:bodyPr>
          <a:lstStyle/>
          <a:p>
            <a:r>
              <a:rPr lang="en-US" sz="2207" dirty="0"/>
              <a:t>Private industry contributes close to 70% of the over $400B in yearly US R&amp;D funding</a:t>
            </a:r>
          </a:p>
        </p:txBody>
      </p:sp>
    </p:spTree>
    <p:extLst>
      <p:ext uri="{BB962C8B-B14F-4D97-AF65-F5344CB8AC3E}">
        <p14:creationId xmlns:p14="http://schemas.microsoft.com/office/powerpoint/2010/main" val="7458758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945" y="108808"/>
            <a:ext cx="9052560" cy="1257300"/>
          </a:xfrm>
        </p:spPr>
        <p:txBody>
          <a:bodyPr>
            <a:noAutofit/>
          </a:bodyPr>
          <a:lstStyle/>
          <a:p>
            <a:r>
              <a:rPr lang="en-US" sz="3520" dirty="0"/>
              <a:t>Proposal Slots Map to Typical Proposal Sections</a:t>
            </a:r>
          </a:p>
        </p:txBody>
      </p:sp>
      <p:sp>
        <p:nvSpPr>
          <p:cNvPr id="13" name="Slide Number Placeholder 12"/>
          <p:cNvSpPr>
            <a:spLocks noGrp="1"/>
          </p:cNvSpPr>
          <p:nvPr>
            <p:ph type="sldNum" sz="quarter" idx="12"/>
          </p:nvPr>
        </p:nvSpPr>
        <p:spPr/>
        <p:txBody>
          <a:bodyPr/>
          <a:lstStyle/>
          <a:p>
            <a:fld id="{BC8FB650-4324-4877-BB95-5089C932EEA7}" type="slidenum">
              <a:rPr lang="en-US" smtClean="0"/>
              <a:t>70</a:t>
            </a:fld>
            <a:endParaRPr lang="en-US"/>
          </a:p>
        </p:txBody>
      </p:sp>
      <p:sp>
        <p:nvSpPr>
          <p:cNvPr id="12" name="Rectangle 1"/>
          <p:cNvSpPr>
            <a:spLocks noChangeArrowheads="1"/>
          </p:cNvSpPr>
          <p:nvPr/>
        </p:nvSpPr>
        <p:spPr bwMode="auto">
          <a:xfrm>
            <a:off x="765244" y="1412079"/>
            <a:ext cx="8662693" cy="77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584" tIns="50292" rIns="100584" bIns="50292" numCol="1" anchor="ctr" anchorCtr="0" compatLnSpc="1">
            <a:prstTxWarp prst="textNoShape">
              <a:avLst/>
            </a:prstTxWarp>
            <a:spAutoFit/>
          </a:bodyPr>
          <a:lstStyle/>
          <a:p>
            <a:pPr defTabSz="1005840" eaLnBrk="0" fontAlgn="base" hangingPunct="0">
              <a:spcBef>
                <a:spcPct val="0"/>
              </a:spcBef>
              <a:spcAft>
                <a:spcPct val="0"/>
              </a:spcAft>
            </a:pPr>
            <a:r>
              <a:rPr lang="en-US" altLang="en-US" sz="2200" i="1" dirty="0">
                <a:latin typeface="Calibri" panose="020F0502020204030204" pitchFamily="34" charset="0"/>
                <a:ea typeface="Times New Roman" panose="02020603050405020304" pitchFamily="18" charset="0"/>
                <a:cs typeface="Times New Roman" panose="02020603050405020304" pitchFamily="18" charset="0"/>
              </a:rPr>
              <a:t>The generic slots map directly to proposal sections or provide content to support proposal sections identified by a funder</a:t>
            </a:r>
          </a:p>
        </p:txBody>
      </p:sp>
      <p:grpSp>
        <p:nvGrpSpPr>
          <p:cNvPr id="14" name="Group 13"/>
          <p:cNvGrpSpPr/>
          <p:nvPr/>
        </p:nvGrpSpPr>
        <p:grpSpPr>
          <a:xfrm>
            <a:off x="841879" y="2995421"/>
            <a:ext cx="4448450" cy="2965857"/>
            <a:chOff x="457200" y="2787148"/>
            <a:chExt cx="4512365" cy="3370292"/>
          </a:xfrm>
        </p:grpSpPr>
        <p:sp>
          <p:nvSpPr>
            <p:cNvPr id="5" name="TextBox 4"/>
            <p:cNvSpPr txBox="1"/>
            <p:nvPr/>
          </p:nvSpPr>
          <p:spPr>
            <a:xfrm>
              <a:off x="457200" y="2787148"/>
              <a:ext cx="4512365" cy="374228"/>
            </a:xfrm>
            <a:prstGeom prst="rect">
              <a:avLst/>
            </a:prstGeom>
            <a:solidFill>
              <a:schemeClr val="accent5">
                <a:lumMod val="60000"/>
                <a:lumOff val="40000"/>
              </a:schemeClr>
            </a:solidFill>
            <a:ln>
              <a:solidFill>
                <a:schemeClr val="tx1"/>
              </a:solidFill>
            </a:ln>
          </p:spPr>
          <p:txBody>
            <a:bodyPr wrap="square" rtlCol="0">
              <a:spAutoFit/>
            </a:bodyPr>
            <a:lstStyle/>
            <a:p>
              <a:r>
                <a:rPr lang="en-US" sz="1540" b="1" i="1" dirty="0"/>
                <a:t>Situation</a:t>
              </a:r>
              <a:r>
                <a:rPr lang="en-US" sz="1540" dirty="0"/>
                <a:t>: This is our understanding of the problem.</a:t>
              </a:r>
            </a:p>
          </p:txBody>
        </p:sp>
        <p:sp>
          <p:nvSpPr>
            <p:cNvPr id="6" name="TextBox 5"/>
            <p:cNvSpPr txBox="1"/>
            <p:nvPr/>
          </p:nvSpPr>
          <p:spPr>
            <a:xfrm>
              <a:off x="457200" y="3153777"/>
              <a:ext cx="4512365" cy="643533"/>
            </a:xfrm>
            <a:prstGeom prst="rect">
              <a:avLst/>
            </a:prstGeom>
            <a:solidFill>
              <a:srgbClr val="A5B1CB"/>
            </a:solidFill>
            <a:ln>
              <a:solidFill>
                <a:schemeClr val="tx1"/>
              </a:solidFill>
            </a:ln>
          </p:spPr>
          <p:txBody>
            <a:bodyPr wrap="square" rtlCol="0">
              <a:spAutoFit/>
            </a:bodyPr>
            <a:lstStyle/>
            <a:p>
              <a:r>
                <a:rPr lang="en-US" sz="1540" b="1" i="1" dirty="0"/>
                <a:t>Objectives</a:t>
              </a:r>
              <a:r>
                <a:rPr lang="en-US" sz="1540" dirty="0"/>
                <a:t>: Given that problem, these are our objectives for solving (or realizing) it.</a:t>
              </a:r>
            </a:p>
          </p:txBody>
        </p:sp>
        <p:sp>
          <p:nvSpPr>
            <p:cNvPr id="7" name="TextBox 6"/>
            <p:cNvSpPr txBox="1"/>
            <p:nvPr/>
          </p:nvSpPr>
          <p:spPr>
            <a:xfrm>
              <a:off x="457200" y="3741529"/>
              <a:ext cx="4512365" cy="643533"/>
            </a:xfrm>
            <a:prstGeom prst="rect">
              <a:avLst/>
            </a:prstGeom>
            <a:solidFill>
              <a:srgbClr val="FFC000"/>
            </a:solidFill>
            <a:ln>
              <a:solidFill>
                <a:schemeClr val="tx1"/>
              </a:solidFill>
            </a:ln>
          </p:spPr>
          <p:txBody>
            <a:bodyPr wrap="square" rtlCol="0">
              <a:spAutoFit/>
            </a:bodyPr>
            <a:lstStyle/>
            <a:p>
              <a:r>
                <a:rPr lang="en-US" sz="1540" b="1" i="1" dirty="0"/>
                <a:t>Methods</a:t>
              </a:r>
              <a:r>
                <a:rPr lang="en-US" sz="1540" dirty="0"/>
                <a:t>: Given those objectives, these are the methods we will use to achieve them. </a:t>
              </a:r>
            </a:p>
          </p:txBody>
        </p:sp>
        <p:sp>
          <p:nvSpPr>
            <p:cNvPr id="8" name="TextBox 7"/>
            <p:cNvSpPr txBox="1"/>
            <p:nvPr/>
          </p:nvSpPr>
          <p:spPr>
            <a:xfrm>
              <a:off x="457200" y="4329281"/>
              <a:ext cx="4512365" cy="643533"/>
            </a:xfrm>
            <a:prstGeom prst="rect">
              <a:avLst/>
            </a:prstGeom>
            <a:solidFill>
              <a:srgbClr val="00B0F0"/>
            </a:solidFill>
            <a:ln>
              <a:solidFill>
                <a:schemeClr val="tx1"/>
              </a:solidFill>
            </a:ln>
          </p:spPr>
          <p:txBody>
            <a:bodyPr wrap="square" rtlCol="0">
              <a:spAutoFit/>
            </a:bodyPr>
            <a:lstStyle/>
            <a:p>
              <a:r>
                <a:rPr lang="en-US" sz="1540" b="1" i="1" dirty="0"/>
                <a:t>Qualifications</a:t>
              </a:r>
              <a:r>
                <a:rPr lang="en-US" sz="1540" dirty="0"/>
                <a:t>: Given those methods, these are our qualifications for performing them. </a:t>
              </a:r>
            </a:p>
          </p:txBody>
        </p:sp>
        <p:sp>
          <p:nvSpPr>
            <p:cNvPr id="9" name="TextBox 8"/>
            <p:cNvSpPr txBox="1"/>
            <p:nvPr/>
          </p:nvSpPr>
          <p:spPr>
            <a:xfrm>
              <a:off x="457200" y="4927182"/>
              <a:ext cx="4512365" cy="643533"/>
            </a:xfrm>
            <a:prstGeom prst="rect">
              <a:avLst/>
            </a:prstGeom>
            <a:solidFill>
              <a:srgbClr val="F35F74"/>
            </a:solidFill>
            <a:ln>
              <a:solidFill>
                <a:schemeClr val="tx1"/>
              </a:solidFill>
            </a:ln>
          </p:spPr>
          <p:txBody>
            <a:bodyPr wrap="square" rtlCol="0">
              <a:spAutoFit/>
            </a:bodyPr>
            <a:lstStyle/>
            <a:p>
              <a:r>
                <a:rPr lang="en-US" sz="1540" b="1" i="1" dirty="0"/>
                <a:t>Budget</a:t>
              </a:r>
              <a:r>
                <a:rPr lang="en-US" sz="1540" dirty="0"/>
                <a:t>: Given those qualifications and methods, this is how much the project will cost. </a:t>
              </a:r>
            </a:p>
          </p:txBody>
        </p:sp>
        <p:sp>
          <p:nvSpPr>
            <p:cNvPr id="10" name="TextBox 9"/>
            <p:cNvSpPr txBox="1"/>
            <p:nvPr/>
          </p:nvSpPr>
          <p:spPr>
            <a:xfrm>
              <a:off x="457200" y="5513907"/>
              <a:ext cx="4512365" cy="643533"/>
            </a:xfrm>
            <a:prstGeom prst="rect">
              <a:avLst/>
            </a:prstGeom>
            <a:solidFill>
              <a:srgbClr val="92D050"/>
            </a:solidFill>
            <a:ln>
              <a:solidFill>
                <a:schemeClr val="tx1"/>
              </a:solidFill>
            </a:ln>
          </p:spPr>
          <p:txBody>
            <a:bodyPr wrap="square" rtlCol="0">
              <a:spAutoFit/>
            </a:bodyPr>
            <a:lstStyle/>
            <a:p>
              <a:r>
                <a:rPr lang="en-US" sz="1540" b="1" i="1" dirty="0"/>
                <a:t>Benefits</a:t>
              </a:r>
              <a:r>
                <a:rPr lang="en-US" sz="1540" dirty="0"/>
                <a:t>: Given our efforts and funders support, these are the benefits or value you will receive.</a:t>
              </a:r>
            </a:p>
          </p:txBody>
        </p:sp>
      </p:grpSp>
      <p:sp>
        <p:nvSpPr>
          <p:cNvPr id="25" name="TextBox 24"/>
          <p:cNvSpPr txBox="1"/>
          <p:nvPr/>
        </p:nvSpPr>
        <p:spPr>
          <a:xfrm>
            <a:off x="5865374" y="2795092"/>
            <a:ext cx="3421051" cy="1277273"/>
          </a:xfrm>
          <a:prstGeom prst="rect">
            <a:avLst/>
          </a:prstGeom>
          <a:noFill/>
          <a:ln>
            <a:noFill/>
          </a:ln>
        </p:spPr>
        <p:txBody>
          <a:bodyPr wrap="square" rtlCol="0">
            <a:spAutoFit/>
          </a:bodyPr>
          <a:lstStyle/>
          <a:p>
            <a:r>
              <a:rPr lang="en-US" sz="1540" dirty="0"/>
              <a:t>Introduction/Background/Justification and Scope</a:t>
            </a:r>
          </a:p>
          <a:p>
            <a:endParaRPr lang="en-US" sz="1540" dirty="0"/>
          </a:p>
          <a:p>
            <a:endParaRPr lang="en-US" sz="1540" dirty="0"/>
          </a:p>
          <a:p>
            <a:r>
              <a:rPr lang="en-US" sz="1540" dirty="0"/>
              <a:t>      </a:t>
            </a:r>
          </a:p>
        </p:txBody>
      </p:sp>
      <p:sp>
        <p:nvSpPr>
          <p:cNvPr id="26" name="TextBox 25"/>
          <p:cNvSpPr txBox="1"/>
          <p:nvPr/>
        </p:nvSpPr>
        <p:spPr>
          <a:xfrm>
            <a:off x="5865374" y="3314023"/>
            <a:ext cx="3421051" cy="803297"/>
          </a:xfrm>
          <a:prstGeom prst="rect">
            <a:avLst/>
          </a:prstGeom>
          <a:noFill/>
          <a:ln>
            <a:noFill/>
          </a:ln>
        </p:spPr>
        <p:txBody>
          <a:bodyPr wrap="square" rtlCol="0">
            <a:spAutoFit/>
          </a:bodyPr>
          <a:lstStyle/>
          <a:p>
            <a:r>
              <a:rPr lang="en-US" sz="1540" dirty="0"/>
              <a:t>Introduction/Background/Justification and Scope/Specific Aims</a:t>
            </a:r>
          </a:p>
          <a:p>
            <a:r>
              <a:rPr lang="en-US" sz="1540" dirty="0"/>
              <a:t>      </a:t>
            </a:r>
          </a:p>
        </p:txBody>
      </p:sp>
      <p:sp>
        <p:nvSpPr>
          <p:cNvPr id="27" name="TextBox 26"/>
          <p:cNvSpPr txBox="1"/>
          <p:nvPr/>
        </p:nvSpPr>
        <p:spPr>
          <a:xfrm>
            <a:off x="5865374" y="3912380"/>
            <a:ext cx="3421051" cy="566309"/>
          </a:xfrm>
          <a:prstGeom prst="rect">
            <a:avLst/>
          </a:prstGeom>
          <a:noFill/>
          <a:ln>
            <a:noFill/>
          </a:ln>
        </p:spPr>
        <p:txBody>
          <a:bodyPr wrap="square" rtlCol="0">
            <a:spAutoFit/>
          </a:bodyPr>
          <a:lstStyle/>
          <a:p>
            <a:r>
              <a:rPr lang="en-US" sz="1540" dirty="0"/>
              <a:t>Work Plan/Methods/Approach/Data Management Plans</a:t>
            </a:r>
          </a:p>
        </p:txBody>
      </p:sp>
      <p:sp>
        <p:nvSpPr>
          <p:cNvPr id="28" name="TextBox 27"/>
          <p:cNvSpPr txBox="1"/>
          <p:nvPr/>
        </p:nvSpPr>
        <p:spPr>
          <a:xfrm>
            <a:off x="5865374" y="4441113"/>
            <a:ext cx="2804568" cy="566309"/>
          </a:xfrm>
          <a:prstGeom prst="rect">
            <a:avLst/>
          </a:prstGeom>
          <a:noFill/>
          <a:ln>
            <a:noFill/>
          </a:ln>
        </p:spPr>
        <p:txBody>
          <a:bodyPr wrap="square" rtlCol="0">
            <a:spAutoFit/>
          </a:bodyPr>
          <a:lstStyle/>
          <a:p>
            <a:r>
              <a:rPr lang="en-US" sz="1540" dirty="0"/>
              <a:t>Qualifications</a:t>
            </a:r>
          </a:p>
          <a:p>
            <a:endParaRPr lang="en-US" sz="1540" dirty="0"/>
          </a:p>
        </p:txBody>
      </p:sp>
      <p:sp>
        <p:nvSpPr>
          <p:cNvPr id="29" name="TextBox 28"/>
          <p:cNvSpPr txBox="1"/>
          <p:nvPr/>
        </p:nvSpPr>
        <p:spPr>
          <a:xfrm>
            <a:off x="5865375" y="4891201"/>
            <a:ext cx="3263879" cy="803297"/>
          </a:xfrm>
          <a:prstGeom prst="rect">
            <a:avLst/>
          </a:prstGeom>
          <a:noFill/>
          <a:ln>
            <a:noFill/>
          </a:ln>
        </p:spPr>
        <p:txBody>
          <a:bodyPr wrap="square" rtlCol="0">
            <a:spAutoFit/>
          </a:bodyPr>
          <a:lstStyle/>
          <a:p>
            <a:r>
              <a:rPr lang="en-US" sz="1540" dirty="0"/>
              <a:t>Budget/Budget Justification/Project Costs</a:t>
            </a:r>
          </a:p>
          <a:p>
            <a:endParaRPr lang="en-US" sz="1540" dirty="0"/>
          </a:p>
        </p:txBody>
      </p:sp>
      <p:sp>
        <p:nvSpPr>
          <p:cNvPr id="30" name="TextBox 29"/>
          <p:cNvSpPr txBox="1"/>
          <p:nvPr/>
        </p:nvSpPr>
        <p:spPr>
          <a:xfrm>
            <a:off x="5865374" y="5484514"/>
            <a:ext cx="2804568" cy="566309"/>
          </a:xfrm>
          <a:prstGeom prst="rect">
            <a:avLst/>
          </a:prstGeom>
          <a:noFill/>
          <a:ln>
            <a:noFill/>
          </a:ln>
        </p:spPr>
        <p:txBody>
          <a:bodyPr wrap="square" rtlCol="0">
            <a:spAutoFit/>
          </a:bodyPr>
          <a:lstStyle/>
          <a:p>
            <a:r>
              <a:rPr lang="en-US" sz="1540" dirty="0"/>
              <a:t>Benefits/Significance</a:t>
            </a:r>
          </a:p>
          <a:p>
            <a:endParaRPr lang="en-US" sz="1540" dirty="0"/>
          </a:p>
        </p:txBody>
      </p:sp>
      <p:sp>
        <p:nvSpPr>
          <p:cNvPr id="32" name="TextBox 31"/>
          <p:cNvSpPr txBox="1"/>
          <p:nvPr/>
        </p:nvSpPr>
        <p:spPr>
          <a:xfrm>
            <a:off x="1372249" y="2359983"/>
            <a:ext cx="3308663" cy="431978"/>
          </a:xfrm>
          <a:prstGeom prst="rect">
            <a:avLst/>
          </a:prstGeom>
          <a:noFill/>
        </p:spPr>
        <p:txBody>
          <a:bodyPr wrap="none" rtlCol="0">
            <a:spAutoFit/>
          </a:bodyPr>
          <a:lstStyle/>
          <a:p>
            <a:r>
              <a:rPr lang="en-US" sz="2207" b="1" dirty="0"/>
              <a:t>The Generic Proposal Slots</a:t>
            </a:r>
          </a:p>
        </p:txBody>
      </p:sp>
      <p:sp>
        <p:nvSpPr>
          <p:cNvPr id="33" name="TextBox 32"/>
          <p:cNvSpPr txBox="1"/>
          <p:nvPr/>
        </p:nvSpPr>
        <p:spPr>
          <a:xfrm>
            <a:off x="5839517" y="2402785"/>
            <a:ext cx="3128229" cy="431978"/>
          </a:xfrm>
          <a:prstGeom prst="rect">
            <a:avLst/>
          </a:prstGeom>
          <a:noFill/>
        </p:spPr>
        <p:txBody>
          <a:bodyPr wrap="none" rtlCol="0">
            <a:spAutoFit/>
          </a:bodyPr>
          <a:lstStyle/>
          <a:p>
            <a:r>
              <a:rPr lang="en-US" sz="2207" b="1" dirty="0"/>
              <a:t>Typical Proposal Sections</a:t>
            </a:r>
          </a:p>
        </p:txBody>
      </p:sp>
      <p:cxnSp>
        <p:nvCxnSpPr>
          <p:cNvPr id="4" name="Straight Arrow Connector 3"/>
          <p:cNvCxnSpPr/>
          <p:nvPr/>
        </p:nvCxnSpPr>
        <p:spPr>
          <a:xfrm>
            <a:off x="5290328" y="3091370"/>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a:off x="5290328" y="3569324"/>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a:off x="5286761" y="4093648"/>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a:off x="5286761" y="4571602"/>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5283194" y="5117328"/>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5283194" y="5595282"/>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p:cNvCxnSpPr>
            <a:stCxn id="10" idx="2"/>
          </p:cNvCxnSpPr>
          <p:nvPr/>
        </p:nvCxnSpPr>
        <p:spPr>
          <a:xfrm>
            <a:off x="3066104" y="5961278"/>
            <a:ext cx="0" cy="83008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1026040" y="6791135"/>
            <a:ext cx="7300012" cy="803297"/>
          </a:xfrm>
          <a:prstGeom prst="rect">
            <a:avLst/>
          </a:prstGeom>
        </p:spPr>
        <p:txBody>
          <a:bodyPr wrap="none">
            <a:spAutoFit/>
          </a:bodyPr>
          <a:lstStyle/>
          <a:p>
            <a:r>
              <a:rPr lang="en-US" sz="1540" dirty="0"/>
              <a:t>Titles/Abstract/Summary/Intellectual Merit/Broader Impacts/Previous Work/</a:t>
            </a:r>
            <a:r>
              <a:rPr lang="en-US" sz="1540" dirty="0" err="1"/>
              <a:t>Biosketches</a:t>
            </a:r>
            <a:endParaRPr lang="en-US" sz="1540" dirty="0"/>
          </a:p>
          <a:p>
            <a:r>
              <a:rPr lang="en-US" sz="1540" dirty="0"/>
              <a:t>CVs/Other Resources and Support</a:t>
            </a:r>
            <a:br>
              <a:rPr lang="en-US" sz="1540" dirty="0"/>
            </a:br>
            <a:r>
              <a:rPr lang="en-US" sz="1540" dirty="0"/>
              <a:t> </a:t>
            </a:r>
            <a:endParaRPr lang="en-US" sz="2207" dirty="0"/>
          </a:p>
        </p:txBody>
      </p:sp>
      <p:sp>
        <p:nvSpPr>
          <p:cNvPr id="34" name="Rectangle 1"/>
          <p:cNvSpPr>
            <a:spLocks noChangeArrowheads="1"/>
          </p:cNvSpPr>
          <p:nvPr/>
        </p:nvSpPr>
        <p:spPr bwMode="auto">
          <a:xfrm>
            <a:off x="2058776" y="6147983"/>
            <a:ext cx="2202588" cy="409343"/>
          </a:xfrm>
          <a:prstGeom prst="rect">
            <a:avLst/>
          </a:prstGeom>
          <a:solidFill>
            <a:schemeClr val="bg1"/>
          </a:solidFill>
          <a:ln>
            <a:noFill/>
          </a:ln>
          <a:effectLst/>
        </p:spPr>
        <p:txBody>
          <a:bodyPr vert="horz" wrap="square" lIns="100584" tIns="50292" rIns="100584" bIns="50292" numCol="1" anchor="ctr" anchorCtr="0" compatLnSpc="1">
            <a:prstTxWarp prst="textNoShape">
              <a:avLst/>
            </a:prstTxWarp>
            <a:spAutoFit/>
          </a:bodyPr>
          <a:lstStyle/>
          <a:p>
            <a:pPr defTabSz="1005840" eaLnBrk="0" fontAlgn="base" hangingPunct="0">
              <a:spcBef>
                <a:spcPct val="0"/>
              </a:spcBef>
              <a:spcAft>
                <a:spcPct val="0"/>
              </a:spcAft>
            </a:pPr>
            <a:r>
              <a:rPr lang="en-US" altLang="en-US" sz="2000" dirty="0">
                <a:latin typeface="Arial" panose="020B0604020202020204" pitchFamily="34" charset="0"/>
              </a:rPr>
              <a:t>Content Supports </a:t>
            </a:r>
          </a:p>
        </p:txBody>
      </p:sp>
      <p:sp>
        <p:nvSpPr>
          <p:cNvPr id="3" name="Oval 2"/>
          <p:cNvSpPr/>
          <p:nvPr/>
        </p:nvSpPr>
        <p:spPr>
          <a:xfrm>
            <a:off x="1026040" y="6748333"/>
            <a:ext cx="1379442" cy="379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584" tIns="50292" rIns="100584" bIns="50292" numCol="1" spcCol="0" rtlCol="0" fromWordArt="0" anchor="ctr" anchorCtr="0" forceAA="0" compatLnSpc="1">
            <a:prstTxWarp prst="textNoShape">
              <a:avLst/>
            </a:prstTxWarp>
            <a:noAutofit/>
          </a:bodyPr>
          <a:lstStyle/>
          <a:p>
            <a:pPr algn="ctr"/>
            <a:endParaRPr lang="en-US" sz="2207"/>
          </a:p>
        </p:txBody>
      </p:sp>
    </p:spTree>
    <p:extLst>
      <p:ext uri="{BB962C8B-B14F-4D97-AF65-F5344CB8AC3E}">
        <p14:creationId xmlns:p14="http://schemas.microsoft.com/office/powerpoint/2010/main" val="226451735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1009453" y="3284564"/>
            <a:ext cx="6035354" cy="117075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Writing an Effective Title and Abstract</a:t>
            </a:r>
          </a:p>
        </p:txBody>
      </p:sp>
      <p:sp>
        <p:nvSpPr>
          <p:cNvPr id="4" name="Slide Number Placeholder 3"/>
          <p:cNvSpPr>
            <a:spLocks noGrp="1"/>
          </p:cNvSpPr>
          <p:nvPr>
            <p:ph type="sldNum" sz="quarter" idx="12"/>
          </p:nvPr>
        </p:nvSpPr>
        <p:spPr/>
        <p:txBody>
          <a:bodyPr/>
          <a:lstStyle/>
          <a:p>
            <a:fld id="{BC8FB650-4324-4877-BB95-5089C932EEA7}" type="slidenum">
              <a:rPr lang="en-US" smtClean="0"/>
              <a:t>71</a:t>
            </a:fld>
            <a:endParaRPr lang="en-US"/>
          </a:p>
        </p:txBody>
      </p:sp>
    </p:spTree>
    <p:extLst>
      <p:ext uri="{BB962C8B-B14F-4D97-AF65-F5344CB8AC3E}">
        <p14:creationId xmlns:p14="http://schemas.microsoft.com/office/powerpoint/2010/main" val="392363192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320" y="353536"/>
            <a:ext cx="9273967" cy="1323790"/>
          </a:xfrm>
        </p:spPr>
        <p:txBody>
          <a:bodyPr vert="horz" wrap="square" lIns="100584" tIns="50292" rIns="100584" bIns="50292" numCol="1" rtlCol="0" anchor="ctr" anchorCtr="0" compatLnSpc="1">
            <a:prstTxWarp prst="textNoShape">
              <a:avLst/>
            </a:prstTxWarp>
            <a:normAutofit/>
          </a:bodyPr>
          <a:lstStyle/>
          <a:p>
            <a:pPr eaLnBrk="1" hangingPunct="1"/>
            <a:r>
              <a:rPr lang="en-US" sz="3960" dirty="0">
                <a:ea typeface="MS PGothic" charset="0"/>
              </a:rPr>
              <a:t>The Title and Abstract: Two Critical Parts of Your Proposal</a:t>
            </a:r>
          </a:p>
        </p:txBody>
      </p:sp>
      <p:sp>
        <p:nvSpPr>
          <p:cNvPr id="3" name="Content Placeholder 2"/>
          <p:cNvSpPr>
            <a:spLocks noGrp="1"/>
          </p:cNvSpPr>
          <p:nvPr>
            <p:ph idx="1"/>
          </p:nvPr>
        </p:nvSpPr>
        <p:spPr>
          <a:xfrm>
            <a:off x="489014" y="3160430"/>
            <a:ext cx="9240011" cy="4308340"/>
          </a:xfrm>
        </p:spPr>
        <p:txBody>
          <a:bodyPr>
            <a:noAutofit/>
          </a:bodyPr>
          <a:lstStyle/>
          <a:p>
            <a:pPr eaLnBrk="1" hangingPunct="1">
              <a:buFont typeface="Wingdings 2" panose="05020102010507070707" pitchFamily="18" charset="2"/>
              <a:buChar char=""/>
              <a:defRPr/>
            </a:pPr>
            <a:r>
              <a:rPr lang="en-US" sz="2200" dirty="0"/>
              <a:t>Title/Abstract used to make the initial determination of whether a project is eligible for, or worthy of, further consideration</a:t>
            </a:r>
          </a:p>
          <a:p>
            <a:pPr lvl="1">
              <a:buFont typeface="Courier New" panose="02070309020205020404" pitchFamily="49" charset="0"/>
              <a:buChar char="o"/>
              <a:defRPr/>
            </a:pPr>
            <a:r>
              <a:rPr lang="en-US" sz="2200" dirty="0"/>
              <a:t>One foundation executive says that in nine out of ten cases, she reads only the executive summary before deciding whether or not to reject a proposal</a:t>
            </a:r>
          </a:p>
          <a:p>
            <a:pPr eaLnBrk="1" hangingPunct="1">
              <a:buFont typeface="Wingdings 2" panose="05020102010507070707" pitchFamily="18" charset="2"/>
              <a:buChar char=""/>
              <a:defRPr/>
            </a:pPr>
            <a:r>
              <a:rPr lang="en-US" sz="2200" dirty="0"/>
              <a:t>Both public and private funders often copy proposals’ abstract/title and circulate them separately to key funding officials who want to see a digest of all incoming projects</a:t>
            </a:r>
            <a:br>
              <a:rPr lang="en-US" sz="2200" dirty="0"/>
            </a:br>
            <a:endParaRPr lang="en-US" sz="2200" dirty="0"/>
          </a:p>
          <a:p>
            <a:pPr eaLnBrk="1" hangingPunct="1">
              <a:buFont typeface="Wingdings 2" panose="05020102010507070707" pitchFamily="18" charset="2"/>
              <a:buChar char=""/>
              <a:defRPr/>
            </a:pPr>
            <a:r>
              <a:rPr lang="en-US" sz="2200" dirty="0"/>
              <a:t>The audience that reads the title/abstract may include members of Congress who fund the sponsoring agency, and voters who elected those officials. They will determine the project’s value based on the abstract/title.</a:t>
            </a:r>
          </a:p>
          <a:p>
            <a:pPr eaLnBrk="1" hangingPunct="1">
              <a:buFont typeface="Wingdings 2" panose="05020102010507070707" pitchFamily="18" charset="2"/>
              <a:buChar char=""/>
              <a:defRPr/>
            </a:pPr>
            <a:endParaRPr lang="en-US" sz="1980" dirty="0"/>
          </a:p>
          <a:p>
            <a:pPr marL="0" indent="0">
              <a:buNone/>
              <a:defRPr/>
            </a:pPr>
            <a:endParaRPr lang="en-US" sz="1980" dirty="0"/>
          </a:p>
        </p:txBody>
      </p:sp>
      <p:sp>
        <p:nvSpPr>
          <p:cNvPr id="50180"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817245" indent="-314325">
              <a:defRPr>
                <a:solidFill>
                  <a:schemeClr val="tx1"/>
                </a:solidFill>
                <a:latin typeface="Gill Sans MT" charset="0"/>
                <a:ea typeface="MS PGothic" charset="0"/>
                <a:cs typeface="MS PGothic" charset="0"/>
              </a:defRPr>
            </a:lvl2pPr>
            <a:lvl3pPr marL="1257300" indent="-251460">
              <a:defRPr>
                <a:solidFill>
                  <a:schemeClr val="tx1"/>
                </a:solidFill>
                <a:latin typeface="Gill Sans MT" charset="0"/>
                <a:ea typeface="MS PGothic" charset="0"/>
                <a:cs typeface="MS PGothic" charset="0"/>
              </a:defRPr>
            </a:lvl3pPr>
            <a:lvl4pPr marL="1760220" indent="-251460">
              <a:defRPr>
                <a:solidFill>
                  <a:schemeClr val="tx1"/>
                </a:solidFill>
                <a:latin typeface="Gill Sans MT" charset="0"/>
                <a:ea typeface="MS PGothic" charset="0"/>
                <a:cs typeface="MS PGothic" charset="0"/>
              </a:defRPr>
            </a:lvl4pPr>
            <a:lvl5pPr marL="2263140" indent="-251460">
              <a:defRPr>
                <a:solidFill>
                  <a:schemeClr val="tx1"/>
                </a:solidFill>
                <a:latin typeface="Gill Sans MT" charset="0"/>
                <a:ea typeface="MS PGothic" charset="0"/>
                <a:cs typeface="MS PGothic" charset="0"/>
              </a:defRPr>
            </a:lvl5pPr>
            <a:lvl6pPr marL="2766060" indent="-251460" eaLnBrk="0" fontAlgn="base" hangingPunct="0">
              <a:spcBef>
                <a:spcPct val="0"/>
              </a:spcBef>
              <a:spcAft>
                <a:spcPct val="0"/>
              </a:spcAft>
              <a:defRPr>
                <a:solidFill>
                  <a:schemeClr val="tx1"/>
                </a:solidFill>
                <a:latin typeface="Gill Sans MT" charset="0"/>
                <a:ea typeface="MS PGothic" charset="0"/>
                <a:cs typeface="MS PGothic" charset="0"/>
              </a:defRPr>
            </a:lvl6pPr>
            <a:lvl7pPr marL="3268980" indent="-251460" eaLnBrk="0" fontAlgn="base" hangingPunct="0">
              <a:spcBef>
                <a:spcPct val="0"/>
              </a:spcBef>
              <a:spcAft>
                <a:spcPct val="0"/>
              </a:spcAft>
              <a:defRPr>
                <a:solidFill>
                  <a:schemeClr val="tx1"/>
                </a:solidFill>
                <a:latin typeface="Gill Sans MT" charset="0"/>
                <a:ea typeface="MS PGothic" charset="0"/>
                <a:cs typeface="MS PGothic" charset="0"/>
              </a:defRPr>
            </a:lvl7pPr>
            <a:lvl8pPr marL="3771900" indent="-251460" eaLnBrk="0" fontAlgn="base" hangingPunct="0">
              <a:spcBef>
                <a:spcPct val="0"/>
              </a:spcBef>
              <a:spcAft>
                <a:spcPct val="0"/>
              </a:spcAft>
              <a:defRPr>
                <a:solidFill>
                  <a:schemeClr val="tx1"/>
                </a:solidFill>
                <a:latin typeface="Gill Sans MT" charset="0"/>
                <a:ea typeface="MS PGothic" charset="0"/>
                <a:cs typeface="MS PGothic" charset="0"/>
              </a:defRPr>
            </a:lvl8pPr>
            <a:lvl9pPr marL="4274820" indent="-251460" eaLnBrk="0" fontAlgn="base" hangingPunct="0">
              <a:spcBef>
                <a:spcPct val="0"/>
              </a:spcBef>
              <a:spcAft>
                <a:spcPct val="0"/>
              </a:spcAft>
              <a:defRPr>
                <a:solidFill>
                  <a:schemeClr val="tx1"/>
                </a:solidFill>
                <a:latin typeface="Gill Sans MT" charset="0"/>
                <a:ea typeface="MS PGothic" charset="0"/>
                <a:cs typeface="MS PGothic" charset="0"/>
              </a:defRPr>
            </a:lvl9pPr>
          </a:lstStyle>
          <a:p>
            <a:fld id="{78B66CE4-7129-C944-9CCB-AB6AACB976D3}" type="slidenum">
              <a:rPr lang="en-US">
                <a:solidFill>
                  <a:srgbClr val="B5A788"/>
                </a:solidFill>
              </a:rPr>
              <a:pPr/>
              <a:t>72</a:t>
            </a:fld>
            <a:endParaRPr lang="en-US">
              <a:solidFill>
                <a:srgbClr val="B5A788"/>
              </a:solidFill>
            </a:endParaRPr>
          </a:p>
        </p:txBody>
      </p:sp>
      <p:sp>
        <p:nvSpPr>
          <p:cNvPr id="50181" name="Rectangle 4"/>
          <p:cNvSpPr>
            <a:spLocks noChangeArrowheads="1"/>
          </p:cNvSpPr>
          <p:nvPr/>
        </p:nvSpPr>
        <p:spPr bwMode="auto">
          <a:xfrm>
            <a:off x="413081" y="1824001"/>
            <a:ext cx="9391876" cy="11079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200" i="1" dirty="0"/>
              <a:t>For readers who are not the primary or secondary reviewers of your proposal, time is so short that the title and abstract are likely the only portions that they read carefully</a:t>
            </a:r>
          </a:p>
        </p:txBody>
      </p:sp>
    </p:spTree>
    <p:extLst>
      <p:ext uri="{BB962C8B-B14F-4D97-AF65-F5344CB8AC3E}">
        <p14:creationId xmlns:p14="http://schemas.microsoft.com/office/powerpoint/2010/main" val="294159563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601" y="136851"/>
            <a:ext cx="9155859" cy="1161233"/>
          </a:xfrm>
        </p:spPr>
        <p:txBody>
          <a:bodyPr>
            <a:normAutofit/>
          </a:bodyPr>
          <a:lstStyle/>
          <a:p>
            <a:r>
              <a:rPr lang="en-US" sz="4400" dirty="0"/>
              <a:t>Writing the Title</a:t>
            </a:r>
          </a:p>
        </p:txBody>
      </p:sp>
      <p:sp>
        <p:nvSpPr>
          <p:cNvPr id="5" name="Slide Number Placeholder 4"/>
          <p:cNvSpPr>
            <a:spLocks noGrp="1"/>
          </p:cNvSpPr>
          <p:nvPr>
            <p:ph type="sldNum" sz="quarter" idx="12"/>
          </p:nvPr>
        </p:nvSpPr>
        <p:spPr/>
        <p:txBody>
          <a:bodyPr/>
          <a:lstStyle/>
          <a:p>
            <a:fld id="{BC8FB650-4324-4877-BB95-5089C932EEA7}" type="slidenum">
              <a:rPr lang="en-US" smtClean="0"/>
              <a:t>73</a:t>
            </a:fld>
            <a:endParaRPr lang="en-US"/>
          </a:p>
        </p:txBody>
      </p:sp>
      <p:grpSp>
        <p:nvGrpSpPr>
          <p:cNvPr id="31" name="Group 30"/>
          <p:cNvGrpSpPr/>
          <p:nvPr/>
        </p:nvGrpSpPr>
        <p:grpSpPr>
          <a:xfrm>
            <a:off x="422006" y="1247355"/>
            <a:ext cx="9254636" cy="5855978"/>
            <a:chOff x="334892" y="1030050"/>
            <a:chExt cx="8323396" cy="5004318"/>
          </a:xfrm>
        </p:grpSpPr>
        <p:sp>
          <p:nvSpPr>
            <p:cNvPr id="4" name="Rectangle 3"/>
            <p:cNvSpPr/>
            <p:nvPr/>
          </p:nvSpPr>
          <p:spPr>
            <a:xfrm>
              <a:off x="334892" y="1703417"/>
              <a:ext cx="4055108" cy="361033"/>
            </a:xfrm>
            <a:prstGeom prst="rect">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Freeform 6"/>
            <p:cNvSpPr/>
            <p:nvPr/>
          </p:nvSpPr>
          <p:spPr>
            <a:xfrm>
              <a:off x="334893" y="1030050"/>
              <a:ext cx="4055108" cy="857021"/>
            </a:xfrm>
            <a:custGeom>
              <a:avLst/>
              <a:gdLst>
                <a:gd name="connsiteX0" fmla="*/ 0 w 4055108"/>
                <a:gd name="connsiteY0" fmla="*/ 0 h 857021"/>
                <a:gd name="connsiteX1" fmla="*/ 4055108 w 4055108"/>
                <a:gd name="connsiteY1" fmla="*/ 0 h 857021"/>
                <a:gd name="connsiteX2" fmla="*/ 4055108 w 4055108"/>
                <a:gd name="connsiteY2" fmla="*/ 857021 h 857021"/>
                <a:gd name="connsiteX3" fmla="*/ 0 w 4055108"/>
                <a:gd name="connsiteY3" fmla="*/ 857021 h 857021"/>
                <a:gd name="connsiteX4" fmla="*/ 0 w 4055108"/>
                <a:gd name="connsiteY4" fmla="*/ 0 h 857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5108" h="857021">
                  <a:moveTo>
                    <a:pt x="0" y="0"/>
                  </a:moveTo>
                  <a:lnTo>
                    <a:pt x="4055108" y="0"/>
                  </a:lnTo>
                  <a:lnTo>
                    <a:pt x="4055108" y="857021"/>
                  </a:lnTo>
                  <a:lnTo>
                    <a:pt x="0" y="8570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5438" tIns="50292" rIns="75438" bIns="50292" numCol="1" spcCol="1270" anchor="ctr" anchorCtr="0">
              <a:noAutofit/>
            </a:bodyPr>
            <a:lstStyle/>
            <a:p>
              <a:pPr defTabSz="1760220">
                <a:lnSpc>
                  <a:spcPct val="90000"/>
                </a:lnSpc>
                <a:spcBef>
                  <a:spcPct val="0"/>
                </a:spcBef>
                <a:spcAft>
                  <a:spcPct val="35000"/>
                </a:spcAft>
              </a:pPr>
              <a:r>
                <a:rPr lang="en-US" sz="3960" dirty="0"/>
                <a:t>Do</a:t>
              </a:r>
            </a:p>
          </p:txBody>
        </p:sp>
        <p:sp>
          <p:nvSpPr>
            <p:cNvPr id="8" name="Rectangle 7"/>
            <p:cNvSpPr/>
            <p:nvPr/>
          </p:nvSpPr>
          <p:spPr>
            <a:xfrm>
              <a:off x="342315" y="2810504"/>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Freeform 8"/>
            <p:cNvSpPr/>
            <p:nvPr/>
          </p:nvSpPr>
          <p:spPr>
            <a:xfrm>
              <a:off x="640210" y="2696867"/>
              <a:ext cx="3757212" cy="554164"/>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650" dirty="0"/>
                <a:t>Use active, forward thinking verbs (predicting, mobilizing, empowering, revolutionary)</a:t>
              </a:r>
            </a:p>
          </p:txBody>
        </p:sp>
        <p:sp>
          <p:nvSpPr>
            <p:cNvPr id="10" name="Rectangle 9"/>
            <p:cNvSpPr/>
            <p:nvPr/>
          </p:nvSpPr>
          <p:spPr>
            <a:xfrm>
              <a:off x="334893" y="3455037"/>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Freeform 10"/>
            <p:cNvSpPr/>
            <p:nvPr/>
          </p:nvSpPr>
          <p:spPr>
            <a:xfrm>
              <a:off x="618750" y="3256787"/>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Keep the title short; find out which research themes are mission-relevant</a:t>
              </a:r>
            </a:p>
          </p:txBody>
        </p:sp>
        <p:sp>
          <p:nvSpPr>
            <p:cNvPr id="12" name="Rectangle 11"/>
            <p:cNvSpPr/>
            <p:nvPr/>
          </p:nvSpPr>
          <p:spPr>
            <a:xfrm>
              <a:off x="334893" y="4149432"/>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3" name="Freeform 12"/>
            <p:cNvSpPr/>
            <p:nvPr/>
          </p:nvSpPr>
          <p:spPr>
            <a:xfrm>
              <a:off x="618750" y="3951182"/>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Use imagination and flair; be original and relevant</a:t>
              </a:r>
            </a:p>
          </p:txBody>
        </p:sp>
        <p:sp>
          <p:nvSpPr>
            <p:cNvPr id="14" name="Rectangle 13"/>
            <p:cNvSpPr/>
            <p:nvPr/>
          </p:nvSpPr>
          <p:spPr>
            <a:xfrm>
              <a:off x="334893" y="4843828"/>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Freeform 14"/>
            <p:cNvSpPr/>
            <p:nvPr/>
          </p:nvSpPr>
          <p:spPr>
            <a:xfrm>
              <a:off x="618750" y="4645578"/>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Study titles of other funded projects in your field</a:t>
              </a:r>
            </a:p>
          </p:txBody>
        </p:sp>
        <p:sp>
          <p:nvSpPr>
            <p:cNvPr id="16" name="Rectangle 15"/>
            <p:cNvSpPr/>
            <p:nvPr/>
          </p:nvSpPr>
          <p:spPr>
            <a:xfrm>
              <a:off x="334893" y="5538223"/>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7" name="Freeform 16"/>
            <p:cNvSpPr/>
            <p:nvPr/>
          </p:nvSpPr>
          <p:spPr>
            <a:xfrm>
              <a:off x="618750" y="5339973"/>
              <a:ext cx="395679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Create at least ten titles using a combination of different words and abbreviations</a:t>
              </a:r>
            </a:p>
          </p:txBody>
        </p:sp>
        <p:sp>
          <p:nvSpPr>
            <p:cNvPr id="18" name="Rectangle 17"/>
            <p:cNvSpPr/>
            <p:nvPr/>
          </p:nvSpPr>
          <p:spPr>
            <a:xfrm>
              <a:off x="4603180" y="1692717"/>
              <a:ext cx="4055108" cy="361034"/>
            </a:xfrm>
            <a:prstGeom prst="rect">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Freeform 19"/>
            <p:cNvSpPr/>
            <p:nvPr/>
          </p:nvSpPr>
          <p:spPr>
            <a:xfrm>
              <a:off x="4592756" y="1030050"/>
              <a:ext cx="4055108" cy="857021"/>
            </a:xfrm>
            <a:custGeom>
              <a:avLst/>
              <a:gdLst>
                <a:gd name="connsiteX0" fmla="*/ 0 w 4055108"/>
                <a:gd name="connsiteY0" fmla="*/ 0 h 857021"/>
                <a:gd name="connsiteX1" fmla="*/ 4055108 w 4055108"/>
                <a:gd name="connsiteY1" fmla="*/ 0 h 857021"/>
                <a:gd name="connsiteX2" fmla="*/ 4055108 w 4055108"/>
                <a:gd name="connsiteY2" fmla="*/ 857021 h 857021"/>
                <a:gd name="connsiteX3" fmla="*/ 0 w 4055108"/>
                <a:gd name="connsiteY3" fmla="*/ 857021 h 857021"/>
                <a:gd name="connsiteX4" fmla="*/ 0 w 4055108"/>
                <a:gd name="connsiteY4" fmla="*/ 0 h 857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5108" h="857021">
                  <a:moveTo>
                    <a:pt x="0" y="0"/>
                  </a:moveTo>
                  <a:lnTo>
                    <a:pt x="4055108" y="0"/>
                  </a:lnTo>
                  <a:lnTo>
                    <a:pt x="4055108" y="857021"/>
                  </a:lnTo>
                  <a:lnTo>
                    <a:pt x="0" y="8570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5438" tIns="50292" rIns="75438" bIns="50292" numCol="1" spcCol="1270" anchor="ctr" anchorCtr="0">
              <a:noAutofit/>
            </a:bodyPr>
            <a:lstStyle/>
            <a:p>
              <a:pPr defTabSz="1760220">
                <a:lnSpc>
                  <a:spcPct val="90000"/>
                </a:lnSpc>
                <a:spcBef>
                  <a:spcPct val="0"/>
                </a:spcBef>
                <a:spcAft>
                  <a:spcPct val="35000"/>
                </a:spcAft>
              </a:pPr>
              <a:r>
                <a:rPr lang="en-US" sz="3960" dirty="0"/>
                <a:t>Don’t</a:t>
              </a:r>
              <a:endParaRPr lang="en-US" sz="5610" dirty="0"/>
            </a:p>
          </p:txBody>
        </p:sp>
        <p:sp>
          <p:nvSpPr>
            <p:cNvPr id="21" name="Rectangle 20"/>
            <p:cNvSpPr/>
            <p:nvPr/>
          </p:nvSpPr>
          <p:spPr>
            <a:xfrm>
              <a:off x="4592756" y="2853161"/>
              <a:ext cx="297895" cy="266603"/>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2" name="Freeform 21"/>
            <p:cNvSpPr/>
            <p:nvPr/>
          </p:nvSpPr>
          <p:spPr>
            <a:xfrm>
              <a:off x="4911408" y="2767648"/>
              <a:ext cx="3737083" cy="525838"/>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Use the name of the funder in the project title</a:t>
              </a:r>
            </a:p>
          </p:txBody>
        </p:sp>
        <p:sp>
          <p:nvSpPr>
            <p:cNvPr id="23" name="Rectangle 22"/>
            <p:cNvSpPr/>
            <p:nvPr/>
          </p:nvSpPr>
          <p:spPr>
            <a:xfrm>
              <a:off x="4592756" y="3455037"/>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Freeform 23"/>
            <p:cNvSpPr/>
            <p:nvPr/>
          </p:nvSpPr>
          <p:spPr>
            <a:xfrm>
              <a:off x="4876614" y="3256787"/>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Don’t begin with “A Project To…”</a:t>
              </a:r>
            </a:p>
          </p:txBody>
        </p:sp>
        <p:sp>
          <p:nvSpPr>
            <p:cNvPr id="25" name="Rectangle 24"/>
            <p:cNvSpPr/>
            <p:nvPr/>
          </p:nvSpPr>
          <p:spPr>
            <a:xfrm>
              <a:off x="4592756" y="4149432"/>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6" name="Freeform 25"/>
            <p:cNvSpPr/>
            <p:nvPr/>
          </p:nvSpPr>
          <p:spPr>
            <a:xfrm>
              <a:off x="4876614" y="3951182"/>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Select a title that is likely to be used by others</a:t>
              </a:r>
            </a:p>
          </p:txBody>
        </p:sp>
        <p:sp>
          <p:nvSpPr>
            <p:cNvPr id="27" name="Rectangle 26"/>
            <p:cNvSpPr/>
            <p:nvPr/>
          </p:nvSpPr>
          <p:spPr>
            <a:xfrm>
              <a:off x="4592756" y="4843828"/>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8" name="Freeform 27"/>
            <p:cNvSpPr/>
            <p:nvPr/>
          </p:nvSpPr>
          <p:spPr>
            <a:xfrm>
              <a:off x="4876614" y="4645578"/>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Choose a title that might be funny/negative if seen out of context</a:t>
              </a:r>
            </a:p>
          </p:txBody>
        </p:sp>
        <p:sp>
          <p:nvSpPr>
            <p:cNvPr id="29" name="Rectangle 28"/>
            <p:cNvSpPr/>
            <p:nvPr/>
          </p:nvSpPr>
          <p:spPr>
            <a:xfrm>
              <a:off x="4592756" y="5538223"/>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0" name="Freeform 29"/>
            <p:cNvSpPr/>
            <p:nvPr/>
          </p:nvSpPr>
          <p:spPr>
            <a:xfrm>
              <a:off x="4876614" y="5339973"/>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Use jargon and filler words</a:t>
              </a:r>
            </a:p>
          </p:txBody>
        </p:sp>
      </p:grpSp>
      <p:sp>
        <p:nvSpPr>
          <p:cNvPr id="32" name="Rectangle 31"/>
          <p:cNvSpPr/>
          <p:nvPr/>
        </p:nvSpPr>
        <p:spPr>
          <a:xfrm>
            <a:off x="425548" y="2646850"/>
            <a:ext cx="327685" cy="32768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4" name="Freeform 33"/>
          <p:cNvSpPr/>
          <p:nvPr/>
        </p:nvSpPr>
        <p:spPr>
          <a:xfrm>
            <a:off x="766229" y="2521770"/>
            <a:ext cx="4135973" cy="609580"/>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Describe the purpose of the project; use funder friendly keywords </a:t>
            </a:r>
          </a:p>
        </p:txBody>
      </p:sp>
      <p:sp>
        <p:nvSpPr>
          <p:cNvPr id="35" name="Rectangle 34"/>
          <p:cNvSpPr/>
          <p:nvPr/>
        </p:nvSpPr>
        <p:spPr>
          <a:xfrm>
            <a:off x="5137107" y="2656512"/>
            <a:ext cx="331224" cy="348592"/>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6" name="Freeform 35"/>
          <p:cNvSpPr/>
          <p:nvPr/>
        </p:nvSpPr>
        <p:spPr>
          <a:xfrm>
            <a:off x="5468331" y="2480291"/>
            <a:ext cx="4193186" cy="812571"/>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Don’t discount the funder criteria</a:t>
            </a:r>
          </a:p>
        </p:txBody>
      </p:sp>
    </p:spTree>
    <p:extLst>
      <p:ext uri="{BB962C8B-B14F-4D97-AF65-F5344CB8AC3E}">
        <p14:creationId xmlns:p14="http://schemas.microsoft.com/office/powerpoint/2010/main" val="401156088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673" y="316255"/>
            <a:ext cx="8996612" cy="1312697"/>
          </a:xfrm>
        </p:spPr>
        <p:txBody>
          <a:bodyPr>
            <a:normAutofit/>
          </a:bodyPr>
          <a:lstStyle/>
          <a:p>
            <a:r>
              <a:rPr lang="en-US" sz="4400" dirty="0"/>
              <a:t>Examples of Successful Titles</a:t>
            </a:r>
          </a:p>
        </p:txBody>
      </p:sp>
      <p:sp>
        <p:nvSpPr>
          <p:cNvPr id="3" name="Content Placeholder 2"/>
          <p:cNvSpPr>
            <a:spLocks noGrp="1"/>
          </p:cNvSpPr>
          <p:nvPr>
            <p:ph idx="1"/>
          </p:nvPr>
        </p:nvSpPr>
        <p:spPr>
          <a:xfrm>
            <a:off x="438521" y="1471894"/>
            <a:ext cx="9080764" cy="5637865"/>
          </a:xfrm>
        </p:spPr>
        <p:txBody>
          <a:bodyPr>
            <a:normAutofit fontScale="92500" lnSpcReduction="10000"/>
          </a:bodyPr>
          <a:lstStyle/>
          <a:p>
            <a:r>
              <a:rPr lang="en-US" sz="2200" b="1" i="1" dirty="0"/>
              <a:t>Paving</a:t>
            </a:r>
            <a:r>
              <a:rPr lang="en-US" sz="2200" i="1" dirty="0"/>
              <a:t> Academic Pathways for Student </a:t>
            </a:r>
            <a:r>
              <a:rPr lang="en-US" sz="2200" b="1" i="1" dirty="0"/>
              <a:t>Success</a:t>
            </a:r>
            <a:r>
              <a:rPr lang="en-US" sz="2200" i="1" dirty="0"/>
              <a:t>. </a:t>
            </a:r>
            <a:r>
              <a:rPr lang="en-US" sz="2200" dirty="0"/>
              <a:t>Funded by the U.S. Department of Education</a:t>
            </a:r>
          </a:p>
          <a:p>
            <a:r>
              <a:rPr lang="en-US" sz="2200" i="1" dirty="0"/>
              <a:t>Religion and the Rule of Law in Vietnam and Laos. </a:t>
            </a:r>
            <a:r>
              <a:rPr lang="en-US" sz="2200" dirty="0"/>
              <a:t>Funded by the John Templeton Foundation</a:t>
            </a:r>
          </a:p>
          <a:p>
            <a:r>
              <a:rPr lang="en-US" sz="2200" i="1" dirty="0"/>
              <a:t>Teachers for a </a:t>
            </a:r>
            <a:r>
              <a:rPr lang="en-US" sz="2200" b="1" i="1" dirty="0"/>
              <a:t>New</a:t>
            </a:r>
            <a:r>
              <a:rPr lang="en-US" sz="2200" i="1" dirty="0"/>
              <a:t> </a:t>
            </a:r>
            <a:r>
              <a:rPr lang="en-US" sz="2200" b="1" i="1" dirty="0"/>
              <a:t>Tomorrow</a:t>
            </a:r>
            <a:r>
              <a:rPr lang="en-US" sz="2200" i="1" dirty="0"/>
              <a:t>: </a:t>
            </a:r>
            <a:r>
              <a:rPr lang="en-US" sz="2200" b="1" i="1" dirty="0"/>
              <a:t>Engineering</a:t>
            </a:r>
            <a:r>
              <a:rPr lang="en-US" sz="2200" i="1" dirty="0"/>
              <a:t> Education </a:t>
            </a:r>
            <a:r>
              <a:rPr lang="en-US" sz="2200" b="1" i="1" dirty="0"/>
              <a:t>Pioneers</a:t>
            </a:r>
            <a:r>
              <a:rPr lang="en-US" sz="2200" i="1" dirty="0"/>
              <a:t> and Trajectories of Impact</a:t>
            </a:r>
            <a:r>
              <a:rPr lang="en-US" sz="2200" dirty="0"/>
              <a:t>. Funded by the National Science Foundation</a:t>
            </a:r>
          </a:p>
          <a:p>
            <a:r>
              <a:rPr lang="en-US" sz="2200" i="1" dirty="0"/>
              <a:t>A </a:t>
            </a:r>
            <a:r>
              <a:rPr lang="en-US" sz="2200" b="1" i="1" dirty="0"/>
              <a:t>New Approach </a:t>
            </a:r>
            <a:r>
              <a:rPr lang="en-US" sz="2200" i="1" dirty="0"/>
              <a:t>for the Development of </a:t>
            </a:r>
            <a:r>
              <a:rPr lang="en-US" sz="2200" b="1" i="1" dirty="0"/>
              <a:t>Novel</a:t>
            </a:r>
            <a:r>
              <a:rPr lang="en-US" sz="2200" i="1" dirty="0"/>
              <a:t> Antipsychotic Drug. </a:t>
            </a:r>
            <a:r>
              <a:rPr lang="en-US" sz="2200" dirty="0"/>
              <a:t>Funded by the National Institutes of Health</a:t>
            </a:r>
          </a:p>
          <a:p>
            <a:r>
              <a:rPr lang="en-US" sz="2200" b="1" i="1" dirty="0"/>
              <a:t>Workplace Myth-Building</a:t>
            </a:r>
            <a:r>
              <a:rPr lang="en-US" sz="2200" i="1" dirty="0"/>
              <a:t>: </a:t>
            </a:r>
            <a:r>
              <a:rPr lang="en-US" sz="2200" b="1" i="1" dirty="0"/>
              <a:t>Rhetorical</a:t>
            </a:r>
            <a:r>
              <a:rPr lang="en-US" sz="2200" i="1" dirty="0"/>
              <a:t> Strategies in Leadership and Decision-Making</a:t>
            </a:r>
            <a:r>
              <a:rPr lang="en-US" sz="2200" dirty="0"/>
              <a:t>. Funded by the C.R. Anderson Research Foundation </a:t>
            </a:r>
          </a:p>
          <a:p>
            <a:r>
              <a:rPr lang="en-US" sz="2200" i="1" dirty="0"/>
              <a:t>Strategies to </a:t>
            </a:r>
            <a:r>
              <a:rPr lang="en-US" sz="2200" b="1" i="1" dirty="0"/>
              <a:t>Optimize</a:t>
            </a:r>
            <a:r>
              <a:rPr lang="en-US" sz="2200" i="1" dirty="0"/>
              <a:t> Art Services for Maternal and Child Health; The MCH-Art Study</a:t>
            </a:r>
            <a:r>
              <a:rPr lang="en-US" sz="2200" dirty="0"/>
              <a:t>. Funded by the National Institutes of Health</a:t>
            </a:r>
          </a:p>
          <a:p>
            <a:r>
              <a:rPr lang="en-US" sz="2200" i="1" dirty="0"/>
              <a:t>EFRI-ODISSEI: </a:t>
            </a:r>
            <a:r>
              <a:rPr lang="en-US" sz="2200" b="1" i="1" dirty="0"/>
              <a:t>Uniting</a:t>
            </a:r>
            <a:r>
              <a:rPr lang="en-US" sz="2200" i="1" dirty="0"/>
              <a:t> Principles of Folding and Compliant Mechanisms to </a:t>
            </a:r>
            <a:r>
              <a:rPr lang="en-US" sz="2200" b="1" i="1" dirty="0"/>
              <a:t>Create</a:t>
            </a:r>
            <a:r>
              <a:rPr lang="en-US" sz="2200" i="1" dirty="0"/>
              <a:t> Engineering Systems with </a:t>
            </a:r>
            <a:r>
              <a:rPr lang="en-US" sz="2200" b="1" i="1" dirty="0"/>
              <a:t>Unprecedented</a:t>
            </a:r>
            <a:r>
              <a:rPr lang="en-US" sz="2200" i="1" dirty="0"/>
              <a:t> Performance.</a:t>
            </a:r>
            <a:r>
              <a:rPr lang="en-US" sz="2200" dirty="0"/>
              <a:t> Funded by the National Science Foundation</a:t>
            </a:r>
            <a:r>
              <a:rPr lang="en-US" sz="2200" i="1" dirty="0"/>
              <a:t> </a:t>
            </a:r>
          </a:p>
          <a:p>
            <a:r>
              <a:rPr lang="en-US" sz="2200" b="1" i="1" dirty="0"/>
              <a:t>The Brain on Breakfast</a:t>
            </a:r>
            <a:r>
              <a:rPr lang="en-US" sz="2200" i="1" dirty="0"/>
              <a:t>: The Impact of Breakfast in the Classroom on Cognitive Performance </a:t>
            </a:r>
          </a:p>
          <a:p>
            <a:pPr marL="0" indent="0">
              <a:buNone/>
            </a:pPr>
            <a:endParaRPr lang="en-US" sz="2200" i="1" dirty="0"/>
          </a:p>
          <a:p>
            <a:endParaRPr lang="en-US" sz="2200" dirty="0"/>
          </a:p>
        </p:txBody>
      </p:sp>
      <p:sp>
        <p:nvSpPr>
          <p:cNvPr id="5" name="Slide Number Placeholder 4"/>
          <p:cNvSpPr>
            <a:spLocks noGrp="1"/>
          </p:cNvSpPr>
          <p:nvPr>
            <p:ph type="sldNum" sz="quarter" idx="12"/>
          </p:nvPr>
        </p:nvSpPr>
        <p:spPr/>
        <p:txBody>
          <a:bodyPr/>
          <a:lstStyle/>
          <a:p>
            <a:fld id="{BC8FB650-4324-4877-BB95-5089C932EEA7}" type="slidenum">
              <a:rPr lang="en-US" smtClean="0"/>
              <a:t>74</a:t>
            </a:fld>
            <a:endParaRPr lang="en-US"/>
          </a:p>
        </p:txBody>
      </p:sp>
    </p:spTree>
    <p:extLst>
      <p:ext uri="{BB962C8B-B14F-4D97-AF65-F5344CB8AC3E}">
        <p14:creationId xmlns:p14="http://schemas.microsoft.com/office/powerpoint/2010/main" val="286901415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Activity</a:t>
            </a:r>
          </a:p>
        </p:txBody>
      </p:sp>
      <p:sp>
        <p:nvSpPr>
          <p:cNvPr id="3" name="Content Placeholder 2"/>
          <p:cNvSpPr>
            <a:spLocks noGrp="1"/>
          </p:cNvSpPr>
          <p:nvPr>
            <p:ph idx="1"/>
          </p:nvPr>
        </p:nvSpPr>
        <p:spPr/>
        <p:txBody>
          <a:bodyPr/>
          <a:lstStyle/>
          <a:p>
            <a:pPr marL="0" indent="0">
              <a:buNone/>
            </a:pPr>
            <a:r>
              <a:rPr lang="en-US" dirty="0"/>
              <a:t>Write at least five titles for your research project. Get feedback from a partner on what works or doesn’t work about these titles.</a:t>
            </a:r>
          </a:p>
        </p:txBody>
      </p:sp>
      <p:sp>
        <p:nvSpPr>
          <p:cNvPr id="5" name="Slide Number Placeholder 4"/>
          <p:cNvSpPr>
            <a:spLocks noGrp="1"/>
          </p:cNvSpPr>
          <p:nvPr>
            <p:ph type="sldNum" sz="quarter" idx="12"/>
          </p:nvPr>
        </p:nvSpPr>
        <p:spPr/>
        <p:txBody>
          <a:bodyPr/>
          <a:lstStyle/>
          <a:p>
            <a:fld id="{BC8FB650-4324-4877-BB95-5089C932EEA7}" type="slidenum">
              <a:rPr lang="en-US" smtClean="0"/>
              <a:t>75</a:t>
            </a:fld>
            <a:endParaRPr lang="en-US"/>
          </a:p>
        </p:txBody>
      </p:sp>
    </p:spTree>
    <p:extLst>
      <p:ext uri="{BB962C8B-B14F-4D97-AF65-F5344CB8AC3E}">
        <p14:creationId xmlns:p14="http://schemas.microsoft.com/office/powerpoint/2010/main" val="91671803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673" y="316255"/>
            <a:ext cx="8996612" cy="1312697"/>
          </a:xfrm>
        </p:spPr>
        <p:txBody>
          <a:bodyPr>
            <a:normAutofit/>
          </a:bodyPr>
          <a:lstStyle/>
          <a:p>
            <a:r>
              <a:rPr lang="en-US" sz="4400" dirty="0"/>
              <a:t>The Abstract/Executive Summary</a:t>
            </a:r>
          </a:p>
        </p:txBody>
      </p:sp>
      <p:sp>
        <p:nvSpPr>
          <p:cNvPr id="3" name="Content Placeholder 2"/>
          <p:cNvSpPr>
            <a:spLocks noGrp="1"/>
          </p:cNvSpPr>
          <p:nvPr>
            <p:ph idx="1"/>
          </p:nvPr>
        </p:nvSpPr>
        <p:spPr>
          <a:xfrm>
            <a:off x="710099" y="1813879"/>
            <a:ext cx="8303753" cy="5637865"/>
          </a:xfrm>
        </p:spPr>
        <p:txBody>
          <a:bodyPr>
            <a:normAutofit/>
          </a:bodyPr>
          <a:lstStyle/>
          <a:p>
            <a:r>
              <a:rPr lang="en-US" sz="2640" dirty="0"/>
              <a:t>The abstract is an abbreviated version of your proposal—functions as the synopsis of your entire grant application</a:t>
            </a:r>
          </a:p>
          <a:p>
            <a:r>
              <a:rPr lang="en-US" sz="2640" dirty="0"/>
              <a:t>Write it before you begin the other sections of your proposal to function as a guiding narrative; then revise it (many times) after the rest of your proposal is written</a:t>
            </a:r>
          </a:p>
          <a:p>
            <a:r>
              <a:rPr lang="en-US" sz="2640" dirty="0">
                <a:latin typeface="Gill Sans MT" charset="0"/>
                <a:cs typeface="Times New Roman" charset="0"/>
              </a:rPr>
              <a:t>Summarizes project purpose, goals, research design, methods, significance </a:t>
            </a:r>
          </a:p>
          <a:p>
            <a:r>
              <a:rPr lang="en-US" sz="2640" dirty="0">
                <a:latin typeface="Gill Sans MT" charset="0"/>
                <a:cs typeface="Times New Roman" charset="0"/>
              </a:rPr>
              <a:t>Has to be well crafted and thoughtful, CONCISE and COMPLETE</a:t>
            </a:r>
          </a:p>
          <a:p>
            <a:endParaRPr lang="en-US" sz="1980" dirty="0">
              <a:latin typeface="Gill Sans MT" charset="0"/>
              <a:cs typeface="Times New Roman" charset="0"/>
            </a:endParaRPr>
          </a:p>
          <a:p>
            <a:endParaRPr lang="en-US" sz="2640" dirty="0"/>
          </a:p>
          <a:p>
            <a:endParaRPr lang="en-US" sz="2640" dirty="0"/>
          </a:p>
        </p:txBody>
      </p:sp>
      <p:sp>
        <p:nvSpPr>
          <p:cNvPr id="5" name="Slide Number Placeholder 4"/>
          <p:cNvSpPr>
            <a:spLocks noGrp="1"/>
          </p:cNvSpPr>
          <p:nvPr>
            <p:ph type="sldNum" sz="quarter" idx="12"/>
          </p:nvPr>
        </p:nvSpPr>
        <p:spPr/>
        <p:txBody>
          <a:bodyPr/>
          <a:lstStyle/>
          <a:p>
            <a:fld id="{BC8FB650-4324-4877-BB95-5089C932EEA7}" type="slidenum">
              <a:rPr lang="en-US" smtClean="0"/>
              <a:t>76</a:t>
            </a:fld>
            <a:endParaRPr lang="en-US"/>
          </a:p>
        </p:txBody>
      </p:sp>
    </p:spTree>
    <p:extLst>
      <p:ext uri="{BB962C8B-B14F-4D97-AF65-F5344CB8AC3E}">
        <p14:creationId xmlns:p14="http://schemas.microsoft.com/office/powerpoint/2010/main" val="38252692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403" y="373651"/>
            <a:ext cx="8675370" cy="876618"/>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sz="4400" dirty="0"/>
              <a:t>Writing the Abstract</a:t>
            </a:r>
          </a:p>
        </p:txBody>
      </p:sp>
      <p:sp>
        <p:nvSpPr>
          <p:cNvPr id="34819" name="Content Placeholder 2"/>
          <p:cNvSpPr>
            <a:spLocks noGrp="1"/>
          </p:cNvSpPr>
          <p:nvPr>
            <p:ph idx="1"/>
          </p:nvPr>
        </p:nvSpPr>
        <p:spPr>
          <a:xfrm>
            <a:off x="562813" y="1723014"/>
            <a:ext cx="9388094" cy="5663129"/>
          </a:xfrm>
        </p:spPr>
        <p:txBody>
          <a:bodyPr>
            <a:normAutofit/>
          </a:bodyPr>
          <a:lstStyle/>
          <a:p>
            <a:pPr marL="0" indent="0">
              <a:buNone/>
            </a:pPr>
            <a:r>
              <a:rPr lang="en-US" altLang="en-US" sz="2640" dirty="0"/>
              <a:t>The abstract should contain:</a:t>
            </a:r>
          </a:p>
          <a:p>
            <a:pPr lvl="1"/>
            <a:r>
              <a:rPr lang="en-US" altLang="en-US" dirty="0"/>
              <a:t>Why the project is needed (what is the problem that the project aims to solve). Include:</a:t>
            </a:r>
          </a:p>
          <a:p>
            <a:pPr lvl="2">
              <a:buFont typeface="Courier New" panose="02070309020205020404" pitchFamily="49" charset="0"/>
              <a:buChar char="o"/>
            </a:pPr>
            <a:r>
              <a:rPr lang="en-US" altLang="en-US" sz="2640" i="1" dirty="0"/>
              <a:t>Provocative statistics</a:t>
            </a:r>
          </a:p>
          <a:p>
            <a:pPr lvl="2">
              <a:buFont typeface="Courier New" panose="02070309020205020404" pitchFamily="49" charset="0"/>
              <a:buChar char="o"/>
            </a:pPr>
            <a:r>
              <a:rPr lang="en-US" altLang="en-US" sz="2640" i="1" dirty="0"/>
              <a:t>Illustrative narratives</a:t>
            </a:r>
          </a:p>
          <a:p>
            <a:pPr lvl="2">
              <a:buFont typeface="Courier New" panose="02070309020205020404" pitchFamily="49" charset="0"/>
              <a:buChar char="o"/>
            </a:pPr>
            <a:r>
              <a:rPr lang="en-US" altLang="en-US" sz="2640" i="1" dirty="0"/>
              <a:t>Compelling examples that show the reader the seriousness of the problem you are addressing or the consequences of not funding your proposal</a:t>
            </a:r>
          </a:p>
          <a:p>
            <a:pPr lvl="1"/>
            <a:r>
              <a:rPr lang="en-US" altLang="en-US" dirty="0"/>
              <a:t>Who will do the work</a:t>
            </a:r>
          </a:p>
          <a:p>
            <a:pPr lvl="1"/>
            <a:r>
              <a:rPr lang="en-US" altLang="en-US" dirty="0"/>
              <a:t>What will be done</a:t>
            </a:r>
          </a:p>
          <a:p>
            <a:pPr lvl="1"/>
            <a:r>
              <a:rPr lang="en-US" altLang="en-US" dirty="0"/>
              <a:t>When will the activities be accomplished</a:t>
            </a:r>
          </a:p>
          <a:p>
            <a:pPr lvl="1"/>
            <a:r>
              <a:rPr lang="en-US" altLang="en-US" dirty="0"/>
              <a:t>How will the results be evaluated and disseminated</a:t>
            </a:r>
          </a:p>
          <a:p>
            <a:pPr lvl="2"/>
            <a:endParaRPr lang="en-US" altLang="en-US" sz="1980" dirty="0"/>
          </a:p>
        </p:txBody>
      </p:sp>
      <p:sp>
        <p:nvSpPr>
          <p:cNvPr id="4" name="Slide Number Placeholder 3"/>
          <p:cNvSpPr>
            <a:spLocks noGrp="1"/>
          </p:cNvSpPr>
          <p:nvPr>
            <p:ph type="sldNum" sz="quarter" idx="12"/>
          </p:nvPr>
        </p:nvSpPr>
        <p:spPr/>
        <p:txBody>
          <a:bodyPr/>
          <a:lstStyle/>
          <a:p>
            <a:fld id="{BC8FB650-4324-4877-BB95-5089C932EEA7}" type="slidenum">
              <a:rPr lang="en-US" smtClean="0"/>
              <a:t>77</a:t>
            </a:fld>
            <a:endParaRPr lang="en-US"/>
          </a:p>
        </p:txBody>
      </p:sp>
    </p:spTree>
    <p:extLst>
      <p:ext uri="{BB962C8B-B14F-4D97-AF65-F5344CB8AC3E}">
        <p14:creationId xmlns:p14="http://schemas.microsoft.com/office/powerpoint/2010/main" val="8123485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blinds(horizontal)">
                                      <p:cBhvr>
                                        <p:cTn id="7" dur="500"/>
                                        <p:tgtEl>
                                          <p:spTgt spid="348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blinds(horizontal)">
                                      <p:cBhvr>
                                        <p:cTn id="12" dur="500"/>
                                        <p:tgtEl>
                                          <p:spTgt spid="348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blinds(horizontal)">
                                      <p:cBhvr>
                                        <p:cTn id="17" dur="500"/>
                                        <p:tgtEl>
                                          <p:spTgt spid="348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4819">
                                            <p:txEl>
                                              <p:pRg st="3" end="3"/>
                                            </p:txEl>
                                          </p:spTgt>
                                        </p:tgtEl>
                                        <p:attrNameLst>
                                          <p:attrName>style.visibility</p:attrName>
                                        </p:attrNameLst>
                                      </p:cBhvr>
                                      <p:to>
                                        <p:strVal val="visible"/>
                                      </p:to>
                                    </p:set>
                                    <p:animEffect transition="in" filter="blinds(horizontal)">
                                      <p:cBhvr>
                                        <p:cTn id="22" dur="500"/>
                                        <p:tgtEl>
                                          <p:spTgt spid="348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4819">
                                            <p:txEl>
                                              <p:pRg st="4" end="4"/>
                                            </p:txEl>
                                          </p:spTgt>
                                        </p:tgtEl>
                                        <p:attrNameLst>
                                          <p:attrName>style.visibility</p:attrName>
                                        </p:attrNameLst>
                                      </p:cBhvr>
                                      <p:to>
                                        <p:strVal val="visible"/>
                                      </p:to>
                                    </p:set>
                                    <p:animEffect transition="in" filter="blinds(horizontal)">
                                      <p:cBhvr>
                                        <p:cTn id="27" dur="500"/>
                                        <p:tgtEl>
                                          <p:spTgt spid="3481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4819">
                                            <p:txEl>
                                              <p:pRg st="5" end="5"/>
                                            </p:txEl>
                                          </p:spTgt>
                                        </p:tgtEl>
                                        <p:attrNameLst>
                                          <p:attrName>style.visibility</p:attrName>
                                        </p:attrNameLst>
                                      </p:cBhvr>
                                      <p:to>
                                        <p:strVal val="visible"/>
                                      </p:to>
                                    </p:set>
                                    <p:animEffect transition="in" filter="blinds(horizontal)">
                                      <p:cBhvr>
                                        <p:cTn id="32" dur="500"/>
                                        <p:tgtEl>
                                          <p:spTgt spid="3481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4819">
                                            <p:txEl>
                                              <p:pRg st="6" end="6"/>
                                            </p:txEl>
                                          </p:spTgt>
                                        </p:tgtEl>
                                        <p:attrNameLst>
                                          <p:attrName>style.visibility</p:attrName>
                                        </p:attrNameLst>
                                      </p:cBhvr>
                                      <p:to>
                                        <p:strVal val="visible"/>
                                      </p:to>
                                    </p:set>
                                    <p:animEffect transition="in" filter="blinds(horizontal)">
                                      <p:cBhvr>
                                        <p:cTn id="37" dur="500"/>
                                        <p:tgtEl>
                                          <p:spTgt spid="3481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4819">
                                            <p:txEl>
                                              <p:pRg st="7" end="7"/>
                                            </p:txEl>
                                          </p:spTgt>
                                        </p:tgtEl>
                                        <p:attrNameLst>
                                          <p:attrName>style.visibility</p:attrName>
                                        </p:attrNameLst>
                                      </p:cBhvr>
                                      <p:to>
                                        <p:strVal val="visible"/>
                                      </p:to>
                                    </p:set>
                                    <p:animEffect transition="in" filter="blinds(horizontal)">
                                      <p:cBhvr>
                                        <p:cTn id="42" dur="500"/>
                                        <p:tgtEl>
                                          <p:spTgt spid="3481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4819">
                                            <p:txEl>
                                              <p:pRg st="8" end="8"/>
                                            </p:txEl>
                                          </p:spTgt>
                                        </p:tgtEl>
                                        <p:attrNameLst>
                                          <p:attrName>style.visibility</p:attrName>
                                        </p:attrNameLst>
                                      </p:cBhvr>
                                      <p:to>
                                        <p:strVal val="visible"/>
                                      </p:to>
                                    </p:set>
                                    <p:animEffect transition="in" filter="blinds(horizontal)">
                                      <p:cBhvr>
                                        <p:cTn id="47" dur="500"/>
                                        <p:tgtEl>
                                          <p:spTgt spid="3481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744" y="290150"/>
            <a:ext cx="8675370" cy="1152525"/>
          </a:xfrm>
        </p:spPr>
        <p:txBody>
          <a:bodyPr vert="horz" wrap="square" lIns="100584" tIns="50292" rIns="100584" bIns="50292" numCol="1" rtlCol="0" anchor="ctr" anchorCtr="0" compatLnSpc="1">
            <a:prstTxWarp prst="textNoShape">
              <a:avLst/>
            </a:prstTxWarp>
            <a:noAutofit/>
          </a:bodyPr>
          <a:lstStyle/>
          <a:p>
            <a:pPr eaLnBrk="1" hangingPunct="1">
              <a:defRPr/>
            </a:pPr>
            <a:r>
              <a:rPr lang="en-US" altLang="en-US" sz="3960" dirty="0"/>
              <a:t>Writing the Abstract: Showing why the project is needed</a:t>
            </a:r>
          </a:p>
        </p:txBody>
      </p:sp>
      <p:sp>
        <p:nvSpPr>
          <p:cNvPr id="23555" name="Content Placeholder 2"/>
          <p:cNvSpPr>
            <a:spLocks noGrp="1"/>
          </p:cNvSpPr>
          <p:nvPr>
            <p:ph idx="1"/>
          </p:nvPr>
        </p:nvSpPr>
        <p:spPr>
          <a:xfrm>
            <a:off x="626745" y="1805928"/>
            <a:ext cx="9189518" cy="6075432"/>
          </a:xfrm>
        </p:spPr>
        <p:txBody>
          <a:bodyPr>
            <a:normAutofit fontScale="85000" lnSpcReduction="20000"/>
          </a:bodyPr>
          <a:lstStyle/>
          <a:p>
            <a:pPr marL="90805" indent="0">
              <a:buNone/>
            </a:pPr>
            <a:r>
              <a:rPr lang="en-US" altLang="en-US" dirty="0"/>
              <a:t>Which example is more effective at showing why the project is needed</a:t>
            </a:r>
            <a:r>
              <a:rPr lang="en-US" altLang="en-US" i="1" dirty="0"/>
              <a:t>:</a:t>
            </a:r>
          </a:p>
          <a:p>
            <a:pPr marL="90805" indent="0">
              <a:buNone/>
            </a:pPr>
            <a:endParaRPr lang="en-US" altLang="en-US" i="1" dirty="0"/>
          </a:p>
          <a:p>
            <a:pPr marL="90805" indent="0">
              <a:buNone/>
            </a:pPr>
            <a:r>
              <a:rPr lang="en-US" altLang="en-US" i="1" dirty="0"/>
              <a:t>We posit that estrogens improve over-nutrition and/or angiotensin II (</a:t>
            </a:r>
            <a:r>
              <a:rPr lang="en-US" altLang="en-US" i="1" dirty="0" err="1"/>
              <a:t>Ang</a:t>
            </a:r>
            <a:r>
              <a:rPr lang="en-US" altLang="en-US" i="1" dirty="0"/>
              <a:t>-II)-induced INS resistance in skeletal muscle and cardiovascular tissue via decreased SK1-mediated </a:t>
            </a:r>
            <a:r>
              <a:rPr lang="en-US" altLang="en-US" i="1" dirty="0" err="1"/>
              <a:t>Ser</a:t>
            </a:r>
            <a:r>
              <a:rPr lang="en-US" altLang="en-US" i="1" dirty="0"/>
              <a:t> (P) of IRSs.</a:t>
            </a:r>
          </a:p>
          <a:p>
            <a:pPr marL="90805" indent="0">
              <a:buNone/>
            </a:pPr>
            <a:endParaRPr lang="en-US" altLang="en-US" i="1" dirty="0"/>
          </a:p>
          <a:p>
            <a:pPr marL="90805" indent="0">
              <a:buNone/>
            </a:pPr>
            <a:r>
              <a:rPr lang="en-US" altLang="en-US" i="1" dirty="0"/>
              <a:t>More than 17 million Americans suffer from type 2 diabetes, the seventh leading cause of death, with premenopausal obese and diabetic women at particular risk. Preliminary data from our laboratory show that in different animal models of obesity, female rodents are protected when compared with same strain male rodents. We posit that estrogens improve over-nutrition and/or angiotensin II (</a:t>
            </a:r>
            <a:r>
              <a:rPr lang="en-US" altLang="en-US" i="1" dirty="0" err="1"/>
              <a:t>Ang</a:t>
            </a:r>
            <a:r>
              <a:rPr lang="en-US" altLang="en-US" i="1" dirty="0"/>
              <a:t> II)-induced INS resistance in skeletal muscle and cardiovascular tissue via decreased SK1-mediated SER (P) of IRS.</a:t>
            </a:r>
          </a:p>
        </p:txBody>
      </p:sp>
      <p:sp>
        <p:nvSpPr>
          <p:cNvPr id="4" name="Slide Number Placeholder 3"/>
          <p:cNvSpPr>
            <a:spLocks noGrp="1"/>
          </p:cNvSpPr>
          <p:nvPr>
            <p:ph type="sldNum" sz="quarter" idx="12"/>
          </p:nvPr>
        </p:nvSpPr>
        <p:spPr/>
        <p:txBody>
          <a:bodyPr/>
          <a:lstStyle/>
          <a:p>
            <a:fld id="{BC8FB650-4324-4877-BB95-5089C932EEA7}" type="slidenum">
              <a:rPr lang="en-US" smtClean="0"/>
              <a:t>78</a:t>
            </a:fld>
            <a:endParaRPr lang="en-US"/>
          </a:p>
        </p:txBody>
      </p:sp>
    </p:spTree>
    <p:extLst>
      <p:ext uri="{BB962C8B-B14F-4D97-AF65-F5344CB8AC3E}">
        <p14:creationId xmlns:p14="http://schemas.microsoft.com/office/powerpoint/2010/main" val="212732304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Activity</a:t>
            </a:r>
          </a:p>
        </p:txBody>
      </p:sp>
      <p:sp>
        <p:nvSpPr>
          <p:cNvPr id="3" name="Content Placeholder 2"/>
          <p:cNvSpPr>
            <a:spLocks noGrp="1"/>
          </p:cNvSpPr>
          <p:nvPr>
            <p:ph idx="1"/>
          </p:nvPr>
        </p:nvSpPr>
        <p:spPr/>
        <p:txBody>
          <a:bodyPr/>
          <a:lstStyle/>
          <a:p>
            <a:pPr marL="0" indent="0">
              <a:buNone/>
            </a:pPr>
            <a:r>
              <a:rPr lang="en-US" dirty="0"/>
              <a:t>As a group we will go through a couple of different examples of abstracts</a:t>
            </a:r>
          </a:p>
        </p:txBody>
      </p:sp>
      <p:sp>
        <p:nvSpPr>
          <p:cNvPr id="5" name="Slide Number Placeholder 4"/>
          <p:cNvSpPr>
            <a:spLocks noGrp="1"/>
          </p:cNvSpPr>
          <p:nvPr>
            <p:ph type="sldNum" sz="quarter" idx="12"/>
          </p:nvPr>
        </p:nvSpPr>
        <p:spPr/>
        <p:txBody>
          <a:bodyPr/>
          <a:lstStyle/>
          <a:p>
            <a:fld id="{BC8FB650-4324-4877-BB95-5089C932EEA7}" type="slidenum">
              <a:rPr lang="en-US" smtClean="0"/>
              <a:t>79</a:t>
            </a:fld>
            <a:endParaRPr lang="en-US"/>
          </a:p>
        </p:txBody>
      </p:sp>
    </p:spTree>
    <p:extLst>
      <p:ext uri="{BB962C8B-B14F-4D97-AF65-F5344CB8AC3E}">
        <p14:creationId xmlns:p14="http://schemas.microsoft.com/office/powerpoint/2010/main" val="52179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nvGraphicFramePr>
        <p:xfrm>
          <a:off x="802005" y="1728648"/>
          <a:ext cx="7694762" cy="4359111"/>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5"/>
          <p:cNvSpPr txBox="1">
            <a:spLocks/>
          </p:cNvSpPr>
          <p:nvPr/>
        </p:nvSpPr>
        <p:spPr>
          <a:xfrm>
            <a:off x="1339850" y="999589"/>
            <a:ext cx="8521700" cy="145811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960" dirty="0"/>
          </a:p>
        </p:txBody>
      </p:sp>
      <p:sp>
        <p:nvSpPr>
          <p:cNvPr id="2" name="Title 1"/>
          <p:cNvSpPr>
            <a:spLocks noGrp="1"/>
          </p:cNvSpPr>
          <p:nvPr>
            <p:ph type="title"/>
          </p:nvPr>
        </p:nvSpPr>
        <p:spPr>
          <a:xfrm>
            <a:off x="739140" y="654639"/>
            <a:ext cx="8675370" cy="888973"/>
          </a:xfrm>
        </p:spPr>
        <p:txBody>
          <a:bodyPr>
            <a:normAutofit fontScale="90000"/>
          </a:bodyPr>
          <a:lstStyle/>
          <a:p>
            <a:r>
              <a:rPr lang="en-US" dirty="0"/>
              <a:t>External Funding for University Research</a:t>
            </a:r>
            <a:r>
              <a:rPr lang="en-US" sz="2420" baseline="60000" dirty="0"/>
              <a:t>1</a:t>
            </a:r>
            <a:br>
              <a:rPr lang="en-US" dirty="0"/>
            </a:br>
            <a:endParaRPr lang="en-US" dirty="0"/>
          </a:p>
        </p:txBody>
      </p:sp>
      <p:sp>
        <p:nvSpPr>
          <p:cNvPr id="7" name="Slide Number Placeholder 6"/>
          <p:cNvSpPr>
            <a:spLocks noGrp="1"/>
          </p:cNvSpPr>
          <p:nvPr>
            <p:ph type="sldNum" sz="quarter" idx="12"/>
          </p:nvPr>
        </p:nvSpPr>
        <p:spPr/>
        <p:txBody>
          <a:bodyPr/>
          <a:lstStyle/>
          <a:p>
            <a:fld id="{4D7508FF-4589-4DAF-936A-6176BCAC63F3}" type="slidenum">
              <a:rPr lang="en-US" smtClean="0"/>
              <a:t>8</a:t>
            </a:fld>
            <a:endParaRPr lang="en-US" dirty="0"/>
          </a:p>
        </p:txBody>
      </p:sp>
      <p:sp>
        <p:nvSpPr>
          <p:cNvPr id="6" name="TextBox 5"/>
          <p:cNvSpPr txBox="1"/>
          <p:nvPr/>
        </p:nvSpPr>
        <p:spPr>
          <a:xfrm>
            <a:off x="2229628" y="5749975"/>
            <a:ext cx="1632178" cy="278538"/>
          </a:xfrm>
          <a:prstGeom prst="rect">
            <a:avLst/>
          </a:prstGeom>
          <a:noFill/>
        </p:spPr>
        <p:txBody>
          <a:bodyPr wrap="none" rtlCol="0">
            <a:spAutoFit/>
          </a:bodyPr>
          <a:lstStyle/>
          <a:p>
            <a:r>
              <a:rPr lang="en-US" sz="1210" b="1" dirty="0">
                <a:solidFill>
                  <a:srgbClr val="00005C"/>
                </a:solidFill>
                <a:latin typeface="Arial Narrow" panose="020B0606020202030204" pitchFamily="34" charset="0"/>
                <a:cs typeface="Arial" panose="020B0604020202020204" pitchFamily="34" charset="0"/>
              </a:rPr>
              <a:t>(Internal to a University)</a:t>
            </a:r>
          </a:p>
        </p:txBody>
      </p:sp>
      <p:sp>
        <p:nvSpPr>
          <p:cNvPr id="8" name="Rectangle 7"/>
          <p:cNvSpPr/>
          <p:nvPr/>
        </p:nvSpPr>
        <p:spPr>
          <a:xfrm>
            <a:off x="4574761" y="1621896"/>
            <a:ext cx="5029200" cy="904863"/>
          </a:xfrm>
          <a:prstGeom prst="rect">
            <a:avLst/>
          </a:prstGeom>
          <a:noFill/>
          <a:ln>
            <a:solidFill>
              <a:schemeClr val="tx1"/>
            </a:solidFill>
          </a:ln>
        </p:spPr>
        <p:txBody>
          <a:bodyPr>
            <a:spAutoFit/>
          </a:bodyPr>
          <a:lstStyle/>
          <a:p>
            <a:r>
              <a:rPr lang="en-US" sz="1760" i="1" dirty="0"/>
              <a:t>In 2015, CPMS, FHSS, E&amp;T, LS and MSE received </a:t>
            </a:r>
            <a:r>
              <a:rPr lang="en-US" sz="1760" b="1" i="1" dirty="0"/>
              <a:t>91%</a:t>
            </a:r>
            <a:r>
              <a:rPr lang="en-US" sz="1760" i="1" dirty="0"/>
              <a:t> of BYU research funding; over </a:t>
            </a:r>
            <a:r>
              <a:rPr lang="en-US" sz="1760" b="1" i="1" dirty="0"/>
              <a:t>80%</a:t>
            </a:r>
            <a:r>
              <a:rPr lang="en-US" sz="1760" i="1" dirty="0"/>
              <a:t> of that funding was from federal sources</a:t>
            </a:r>
            <a:r>
              <a:rPr lang="en-US" sz="1760" i="1" baseline="30000" dirty="0"/>
              <a:t>2</a:t>
            </a:r>
          </a:p>
        </p:txBody>
      </p:sp>
      <p:sp>
        <p:nvSpPr>
          <p:cNvPr id="9" name="Rectangle 8"/>
          <p:cNvSpPr/>
          <p:nvPr/>
        </p:nvSpPr>
        <p:spPr>
          <a:xfrm>
            <a:off x="739141" y="6110332"/>
            <a:ext cx="6350221" cy="464743"/>
          </a:xfrm>
          <a:prstGeom prst="rect">
            <a:avLst/>
          </a:prstGeom>
        </p:spPr>
        <p:txBody>
          <a:bodyPr wrap="square">
            <a:spAutoFit/>
          </a:bodyPr>
          <a:lstStyle/>
          <a:p>
            <a:r>
              <a:rPr lang="en-US" sz="1210" baseline="30000" dirty="0"/>
              <a:t>1</a:t>
            </a:r>
            <a:r>
              <a:rPr lang="en-US" sz="1210" dirty="0"/>
              <a:t>NSF Higher Education R&amp;D Survey. Data are the average of 2011, 2012, 2013</a:t>
            </a:r>
          </a:p>
          <a:p>
            <a:r>
              <a:rPr lang="en-US" sz="1210" baseline="30000" dirty="0"/>
              <a:t>2</a:t>
            </a:r>
            <a:r>
              <a:rPr lang="en-US" sz="1210" dirty="0"/>
              <a:t>ORCA Annual Report of Sponsored Research for 2015</a:t>
            </a:r>
            <a:endParaRPr lang="en-US" sz="2207" b="1" i="1" baseline="30000" dirty="0"/>
          </a:p>
        </p:txBody>
      </p:sp>
      <p:sp>
        <p:nvSpPr>
          <p:cNvPr id="11" name="Rectangle 10"/>
          <p:cNvSpPr/>
          <p:nvPr/>
        </p:nvSpPr>
        <p:spPr>
          <a:xfrm>
            <a:off x="1724454" y="6894653"/>
            <a:ext cx="6372031" cy="771621"/>
          </a:xfrm>
          <a:prstGeom prst="rect">
            <a:avLst/>
          </a:prstGeom>
          <a:solidFill>
            <a:schemeClr val="bg2"/>
          </a:solidFill>
          <a:ln>
            <a:solidFill>
              <a:schemeClr val="tx1"/>
            </a:solidFill>
          </a:ln>
        </p:spPr>
        <p:txBody>
          <a:bodyPr wrap="square">
            <a:spAutoFit/>
          </a:bodyPr>
          <a:lstStyle/>
          <a:p>
            <a:r>
              <a:rPr lang="en-US" sz="2207" i="1" dirty="0"/>
              <a:t>Most of BYU research funding comes from federal sources </a:t>
            </a:r>
          </a:p>
        </p:txBody>
      </p:sp>
    </p:spTree>
    <p:extLst>
      <p:ext uri="{BB962C8B-B14F-4D97-AF65-F5344CB8AC3E}">
        <p14:creationId xmlns:p14="http://schemas.microsoft.com/office/powerpoint/2010/main" val="107311130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693963" y="3540488"/>
            <a:ext cx="6047953" cy="49934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Faculty Panel</a:t>
            </a:r>
          </a:p>
        </p:txBody>
      </p:sp>
      <p:sp>
        <p:nvSpPr>
          <p:cNvPr id="4" name="Slide Number Placeholder 3"/>
          <p:cNvSpPr>
            <a:spLocks noGrp="1"/>
          </p:cNvSpPr>
          <p:nvPr>
            <p:ph type="sldNum" sz="quarter" idx="12"/>
          </p:nvPr>
        </p:nvSpPr>
        <p:spPr/>
        <p:txBody>
          <a:bodyPr/>
          <a:lstStyle/>
          <a:p>
            <a:fld id="{BC8FB650-4324-4877-BB95-5089C932EEA7}" type="slidenum">
              <a:rPr lang="en-US" smtClean="0"/>
              <a:t>80</a:t>
            </a:fld>
            <a:endParaRPr lang="en-US"/>
          </a:p>
        </p:txBody>
      </p:sp>
    </p:spTree>
    <p:extLst>
      <p:ext uri="{BB962C8B-B14F-4D97-AF65-F5344CB8AC3E}">
        <p14:creationId xmlns:p14="http://schemas.microsoft.com/office/powerpoint/2010/main" val="2694784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Panelists</a:t>
            </a:r>
          </a:p>
        </p:txBody>
      </p:sp>
      <p:sp>
        <p:nvSpPr>
          <p:cNvPr id="3" name="Content Placeholder 2"/>
          <p:cNvSpPr>
            <a:spLocks noGrp="1"/>
          </p:cNvSpPr>
          <p:nvPr>
            <p:ph idx="1"/>
          </p:nvPr>
        </p:nvSpPr>
        <p:spPr/>
        <p:txBody>
          <a:bodyPr>
            <a:normAutofit/>
          </a:bodyPr>
          <a:lstStyle/>
          <a:p>
            <a:r>
              <a:rPr lang="en-US" sz="1540" b="1" dirty="0"/>
              <a:t>David Long </a:t>
            </a:r>
            <a:r>
              <a:rPr lang="en-US" sz="1540" dirty="0"/>
              <a:t>is a professor in Electrical and Computer Engineering. He came to BYU after working for NASA's Jet Propulsion Laboratory. His expertise is in Earth microwave remote sensing including the development of a variety of advanced microwave remote sensing instruments, techniques, and applications, including the development of mesoscale models of oceanic winds for use in model-based wind retrieval (estimation) algorithms from </a:t>
            </a:r>
            <a:r>
              <a:rPr lang="en-US" sz="1540" dirty="0" err="1"/>
              <a:t>scatterometer</a:t>
            </a:r>
            <a:r>
              <a:rPr lang="en-US" sz="1540" dirty="0"/>
              <a:t> data, resolution enhancement algorithms, sampling theory, cryosphere studies, as well as innovative synthetic aperture radar (SAR) and </a:t>
            </a:r>
            <a:r>
              <a:rPr lang="en-US" sz="1540" dirty="0" err="1"/>
              <a:t>scatterometer</a:t>
            </a:r>
            <a:r>
              <a:rPr lang="en-US" sz="1540" dirty="0"/>
              <a:t> systems.  David has had over 26 years of research funding and is the former Associate Dean for Research in Engineering.</a:t>
            </a:r>
            <a:endParaRPr lang="en-US" sz="990" dirty="0"/>
          </a:p>
          <a:p>
            <a:r>
              <a:rPr lang="en-US" sz="1540" b="1" dirty="0" err="1"/>
              <a:t>Mikle</a:t>
            </a:r>
            <a:r>
              <a:rPr lang="en-US" sz="1540" b="1" dirty="0"/>
              <a:t> South </a:t>
            </a:r>
            <a:r>
              <a:rPr lang="en-US" sz="1540" dirty="0"/>
              <a:t>is an Associate Professor of Psychology and Neuroscience at Brigham Young University. He conducts research on emotion regulation and decision making, especially in autism spectrum disorders (ASD). </a:t>
            </a:r>
            <a:r>
              <a:rPr lang="en-US" sz="1540" dirty="0" err="1"/>
              <a:t>Mikle</a:t>
            </a:r>
            <a:r>
              <a:rPr lang="en-US" sz="1540" dirty="0"/>
              <a:t> has received internal funding for his research from different colleges and from ORCA. He has received external funding from NIH including a post-doc fellowship and service awards and from the European Union. </a:t>
            </a:r>
          </a:p>
          <a:p>
            <a:r>
              <a:rPr lang="en-US" sz="1540" b="1" dirty="0"/>
              <a:t>Paul Caldarella </a:t>
            </a:r>
            <a:r>
              <a:rPr lang="en-US" sz="1540" dirty="0"/>
              <a:t>is an Associate Professor in the Department of Counseling Psychology and Special Education. He is the director of BYU’s Positive Behavior Support Initiative. He is a licensed psychologist and teaches graduate courses primarily in the area of school psychology. His research studies positive behavior support and social emotional learning interventions in public schools, as well as screening and targeted interventions for at-risk students. Paul has received outside funding for his research, most recently with an NIH award</a:t>
            </a:r>
          </a:p>
          <a:p>
            <a:pPr marL="0" indent="0">
              <a:buNone/>
            </a:pPr>
            <a:r>
              <a:rPr lang="en-US" sz="1540" dirty="0"/>
              <a:t> </a:t>
            </a:r>
          </a:p>
          <a:p>
            <a:pPr marL="0" indent="0">
              <a:buNone/>
            </a:pPr>
            <a:endParaRPr lang="en-US" sz="1540" dirty="0"/>
          </a:p>
        </p:txBody>
      </p:sp>
      <p:sp>
        <p:nvSpPr>
          <p:cNvPr id="5" name="Slide Number Placeholder 4"/>
          <p:cNvSpPr>
            <a:spLocks noGrp="1"/>
          </p:cNvSpPr>
          <p:nvPr>
            <p:ph type="sldNum" sz="quarter" idx="12"/>
          </p:nvPr>
        </p:nvSpPr>
        <p:spPr/>
        <p:txBody>
          <a:bodyPr/>
          <a:lstStyle/>
          <a:p>
            <a:fld id="{BC8FB650-4324-4877-BB95-5089C932EEA7}" type="slidenum">
              <a:rPr lang="en-US" smtClean="0"/>
              <a:t>81</a:t>
            </a:fld>
            <a:endParaRPr lang="en-US"/>
          </a:p>
        </p:txBody>
      </p:sp>
    </p:spTree>
    <p:extLst>
      <p:ext uri="{BB962C8B-B14F-4D97-AF65-F5344CB8AC3E}">
        <p14:creationId xmlns:p14="http://schemas.microsoft.com/office/powerpoint/2010/main" val="264957396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921" y="351791"/>
            <a:ext cx="9143365" cy="1622268"/>
          </a:xfrm>
        </p:spPr>
        <p:txBody>
          <a:bodyPr/>
          <a:lstStyle/>
          <a:p>
            <a:r>
              <a:rPr lang="en-US" dirty="0"/>
              <a:t>Wrap Up</a:t>
            </a:r>
          </a:p>
        </p:txBody>
      </p:sp>
      <p:sp>
        <p:nvSpPr>
          <p:cNvPr id="3" name="Content Placeholder 2"/>
          <p:cNvSpPr>
            <a:spLocks noGrp="1"/>
          </p:cNvSpPr>
          <p:nvPr>
            <p:ph idx="1"/>
          </p:nvPr>
        </p:nvSpPr>
        <p:spPr>
          <a:xfrm>
            <a:off x="417831" y="2056132"/>
            <a:ext cx="9101455" cy="4852829"/>
          </a:xfrm>
        </p:spPr>
        <p:txBody>
          <a:bodyPr>
            <a:normAutofit lnSpcReduction="10000"/>
          </a:bodyPr>
          <a:lstStyle/>
          <a:p>
            <a:r>
              <a:rPr lang="en-US" dirty="0"/>
              <a:t>Homework</a:t>
            </a:r>
          </a:p>
          <a:p>
            <a:pPr lvl="1">
              <a:buFont typeface="Courier New" panose="02070309020205020404" pitchFamily="49" charset="0"/>
              <a:buChar char="o"/>
            </a:pPr>
            <a:r>
              <a:rPr lang="en-US" dirty="0"/>
              <a:t>Review handouts </a:t>
            </a:r>
          </a:p>
          <a:p>
            <a:pPr lvl="1">
              <a:buFont typeface="Courier New" panose="02070309020205020404" pitchFamily="49" charset="0"/>
              <a:buChar char="o"/>
            </a:pPr>
            <a:r>
              <a:rPr lang="en-US" dirty="0"/>
              <a:t>Before next session write a needs statement that includes a title</a:t>
            </a:r>
          </a:p>
          <a:p>
            <a:pPr lvl="2">
              <a:buFontTx/>
              <a:buChar char="-"/>
            </a:pPr>
            <a:r>
              <a:rPr lang="en-US" dirty="0"/>
              <a:t>send us the needs statement by Dec 15</a:t>
            </a:r>
            <a:r>
              <a:rPr lang="en-US" baseline="30000" dirty="0"/>
              <a:t>th</a:t>
            </a:r>
            <a:r>
              <a:rPr lang="en-US" dirty="0"/>
              <a:t> so we can print copies or bring a hard copy with you on Dec 16</a:t>
            </a:r>
            <a:r>
              <a:rPr lang="en-US" baseline="30000" dirty="0"/>
              <a:t>th</a:t>
            </a:r>
            <a:r>
              <a:rPr lang="en-US" dirty="0"/>
              <a:t>  </a:t>
            </a:r>
          </a:p>
          <a:p>
            <a:r>
              <a:rPr lang="en-US" dirty="0"/>
              <a:t>Next Week – Dec 16, 9am-2pm</a:t>
            </a:r>
          </a:p>
          <a:p>
            <a:pPr lvl="1">
              <a:buFont typeface="Courier New" panose="02070309020205020404" pitchFamily="49" charset="0"/>
              <a:buChar char="o"/>
            </a:pPr>
            <a:r>
              <a:rPr lang="en-US" dirty="0"/>
              <a:t>Review Needs Statement and discuss</a:t>
            </a:r>
          </a:p>
          <a:p>
            <a:pPr lvl="1">
              <a:buFont typeface="Courier New" panose="02070309020205020404" pitchFamily="49" charset="0"/>
              <a:buChar char="o"/>
            </a:pPr>
            <a:r>
              <a:rPr lang="en-US" dirty="0"/>
              <a:t>Proposal Elements, </a:t>
            </a:r>
            <a:r>
              <a:rPr lang="en-US" dirty="0" err="1"/>
              <a:t>Aestethics</a:t>
            </a:r>
            <a:r>
              <a:rPr lang="en-US" dirty="0"/>
              <a:t>, Marketing</a:t>
            </a:r>
          </a:p>
          <a:p>
            <a:pPr lvl="1">
              <a:buFont typeface="Courier New" panose="02070309020205020404" pitchFamily="49" charset="0"/>
              <a:buChar char="o"/>
            </a:pPr>
            <a:r>
              <a:rPr lang="en-US" dirty="0"/>
              <a:t>Editing and Rewriting</a:t>
            </a:r>
          </a:p>
          <a:p>
            <a:pPr lvl="1">
              <a:buFont typeface="Courier New" panose="02070309020205020404" pitchFamily="49" charset="0"/>
              <a:buChar char="o"/>
            </a:pPr>
            <a:r>
              <a:rPr lang="en-US" dirty="0"/>
              <a:t>ORCA, IRB, IAUCU, IBT</a:t>
            </a:r>
          </a:p>
        </p:txBody>
      </p:sp>
      <p:sp>
        <p:nvSpPr>
          <p:cNvPr id="5" name="Slide Number Placeholder 4"/>
          <p:cNvSpPr>
            <a:spLocks noGrp="1"/>
          </p:cNvSpPr>
          <p:nvPr>
            <p:ph type="sldNum" sz="quarter" idx="12"/>
          </p:nvPr>
        </p:nvSpPr>
        <p:spPr/>
        <p:txBody>
          <a:bodyPr/>
          <a:lstStyle/>
          <a:p>
            <a:fld id="{BC8FB650-4324-4877-BB95-5089C932EEA7}" type="slidenum">
              <a:rPr lang="en-US" smtClean="0"/>
              <a:t>82</a:t>
            </a:fld>
            <a:endParaRPr lang="en-US"/>
          </a:p>
        </p:txBody>
      </p:sp>
    </p:spTree>
    <p:extLst>
      <p:ext uri="{BB962C8B-B14F-4D97-AF65-F5344CB8AC3E}">
        <p14:creationId xmlns:p14="http://schemas.microsoft.com/office/powerpoint/2010/main" val="47624735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1002162" y="3791254"/>
            <a:ext cx="7121343" cy="49934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Grant Proposal Development Resources</a:t>
            </a:r>
          </a:p>
        </p:txBody>
      </p:sp>
      <p:sp>
        <p:nvSpPr>
          <p:cNvPr id="4" name="Slide Number Placeholder 3"/>
          <p:cNvSpPr>
            <a:spLocks noGrp="1"/>
          </p:cNvSpPr>
          <p:nvPr>
            <p:ph type="sldNum" sz="quarter" idx="12"/>
          </p:nvPr>
        </p:nvSpPr>
        <p:spPr/>
        <p:txBody>
          <a:bodyPr/>
          <a:lstStyle/>
          <a:p>
            <a:fld id="{BC8FB650-4324-4877-BB95-5089C932EEA7}" type="slidenum">
              <a:rPr lang="en-US" smtClean="0"/>
              <a:t>83</a:t>
            </a:fld>
            <a:endParaRPr lang="en-US"/>
          </a:p>
        </p:txBody>
      </p:sp>
    </p:spTree>
    <p:extLst>
      <p:ext uri="{BB962C8B-B14F-4D97-AF65-F5344CB8AC3E}">
        <p14:creationId xmlns:p14="http://schemas.microsoft.com/office/powerpoint/2010/main" val="168949503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43915" y="290177"/>
            <a:ext cx="8675370" cy="1458119"/>
          </a:xfrm>
        </p:spPr>
        <p:txBody>
          <a:bodyPr>
            <a:normAutofit/>
          </a:bodyPr>
          <a:lstStyle/>
          <a:p>
            <a:r>
              <a:rPr lang="en-US" sz="3960" dirty="0"/>
              <a:t>Research Resources in Humanities</a:t>
            </a:r>
          </a:p>
        </p:txBody>
      </p:sp>
      <p:sp>
        <p:nvSpPr>
          <p:cNvPr id="4" name="Content Placeholder 3"/>
          <p:cNvSpPr>
            <a:spLocks noGrp="1"/>
          </p:cNvSpPr>
          <p:nvPr>
            <p:ph idx="1"/>
          </p:nvPr>
        </p:nvSpPr>
        <p:spPr>
          <a:xfrm>
            <a:off x="1849756" y="6452713"/>
            <a:ext cx="1976519" cy="659846"/>
          </a:xfrm>
        </p:spPr>
        <p:txBody>
          <a:bodyPr>
            <a:normAutofit/>
          </a:bodyPr>
          <a:lstStyle/>
          <a:p>
            <a:endParaRPr lang="en-US" sz="1980" dirty="0"/>
          </a:p>
        </p:txBody>
      </p:sp>
      <p:sp>
        <p:nvSpPr>
          <p:cNvPr id="6" name="Slide Number Placeholder 5"/>
          <p:cNvSpPr>
            <a:spLocks noGrp="1"/>
          </p:cNvSpPr>
          <p:nvPr>
            <p:ph type="sldNum" sz="quarter" idx="12"/>
          </p:nvPr>
        </p:nvSpPr>
        <p:spPr/>
        <p:txBody>
          <a:bodyPr/>
          <a:lstStyle/>
          <a:p>
            <a:fld id="{BC8FB650-4324-4877-BB95-5089C932EEA7}" type="slidenum">
              <a:rPr lang="en-US" smtClean="0"/>
              <a:t>84</a:t>
            </a:fld>
            <a:endParaRPr lang="en-US"/>
          </a:p>
        </p:txBody>
      </p:sp>
      <p:sp>
        <p:nvSpPr>
          <p:cNvPr id="5" name="Rectangle 4"/>
          <p:cNvSpPr/>
          <p:nvPr/>
        </p:nvSpPr>
        <p:spPr>
          <a:xfrm>
            <a:off x="6837046" y="2863712"/>
            <a:ext cx="3275965" cy="2809487"/>
          </a:xfrm>
          <a:prstGeom prst="rect">
            <a:avLst/>
          </a:prstGeom>
        </p:spPr>
        <p:txBody>
          <a:bodyPr wrap="square">
            <a:spAutoFit/>
          </a:bodyPr>
          <a:lstStyle/>
          <a:p>
            <a:r>
              <a:rPr lang="en-US" sz="2207" u="sng" dirty="0">
                <a:hlinkClick r:id="rId2"/>
              </a:rPr>
              <a:t>http://humanitiescenter.byu.edu/services/external-grants/</a:t>
            </a:r>
            <a:br>
              <a:rPr lang="en-US" sz="2207" u="sng" dirty="0"/>
            </a:br>
            <a:endParaRPr lang="en-US" sz="2207" dirty="0"/>
          </a:p>
          <a:p>
            <a:r>
              <a:rPr lang="en-US" sz="2207" u="sng" dirty="0">
                <a:hlinkClick r:id="rId3"/>
              </a:rPr>
              <a:t>http://humanitiescenter.byu.edu/research/workshops/</a:t>
            </a:r>
            <a:endParaRPr lang="en-US" sz="2207" dirty="0"/>
          </a:p>
          <a:p>
            <a:r>
              <a:rPr lang="en-US" sz="2207" dirty="0"/>
              <a:t> </a:t>
            </a:r>
          </a:p>
        </p:txBody>
      </p:sp>
      <p:pic>
        <p:nvPicPr>
          <p:cNvPr id="7" name="Picture 6"/>
          <p:cNvPicPr>
            <a:picLocks noChangeAspect="1"/>
          </p:cNvPicPr>
          <p:nvPr/>
        </p:nvPicPr>
        <p:blipFill rotWithShape="1">
          <a:blip r:embed="rId4"/>
          <a:srcRect l="28611" t="15556" r="29653" b="24778"/>
          <a:stretch/>
        </p:blipFill>
        <p:spPr>
          <a:xfrm>
            <a:off x="843915" y="1845009"/>
            <a:ext cx="5895340" cy="5267550"/>
          </a:xfrm>
          <a:prstGeom prst="rect">
            <a:avLst/>
          </a:prstGeom>
        </p:spPr>
      </p:pic>
    </p:spTree>
    <p:extLst>
      <p:ext uri="{BB962C8B-B14F-4D97-AF65-F5344CB8AC3E}">
        <p14:creationId xmlns:p14="http://schemas.microsoft.com/office/powerpoint/2010/main" val="389222985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29375" t="15889" r="29514" b="29889"/>
          <a:stretch/>
        </p:blipFill>
        <p:spPr>
          <a:xfrm>
            <a:off x="1270000" y="1450888"/>
            <a:ext cx="5643880" cy="4652382"/>
          </a:xfrm>
          <a:prstGeom prst="rect">
            <a:avLst/>
          </a:prstGeom>
        </p:spPr>
      </p:pic>
      <p:sp>
        <p:nvSpPr>
          <p:cNvPr id="5" name="Title 2"/>
          <p:cNvSpPr>
            <a:spLocks noGrp="1"/>
          </p:cNvSpPr>
          <p:nvPr>
            <p:ph type="title"/>
          </p:nvPr>
        </p:nvSpPr>
        <p:spPr>
          <a:xfrm>
            <a:off x="620395" y="114302"/>
            <a:ext cx="8675370" cy="1458119"/>
          </a:xfrm>
        </p:spPr>
        <p:txBody>
          <a:bodyPr>
            <a:normAutofit/>
          </a:bodyPr>
          <a:lstStyle/>
          <a:p>
            <a:r>
              <a:rPr lang="en-US" sz="3960" dirty="0"/>
              <a:t>Research Resources in Humanities (cont.)</a:t>
            </a:r>
          </a:p>
        </p:txBody>
      </p:sp>
      <p:sp>
        <p:nvSpPr>
          <p:cNvPr id="3" name="Slide Number Placeholder 2"/>
          <p:cNvSpPr>
            <a:spLocks noGrp="1"/>
          </p:cNvSpPr>
          <p:nvPr>
            <p:ph type="sldNum" sz="quarter" idx="12"/>
          </p:nvPr>
        </p:nvSpPr>
        <p:spPr/>
        <p:txBody>
          <a:bodyPr/>
          <a:lstStyle/>
          <a:p>
            <a:fld id="{BC8FB650-4324-4877-BB95-5089C932EEA7}" type="slidenum">
              <a:rPr lang="en-US" smtClean="0"/>
              <a:t>85</a:t>
            </a:fld>
            <a:endParaRPr lang="en-US"/>
          </a:p>
        </p:txBody>
      </p:sp>
      <p:sp>
        <p:nvSpPr>
          <p:cNvPr id="6" name="TextBox 5"/>
          <p:cNvSpPr txBox="1"/>
          <p:nvPr/>
        </p:nvSpPr>
        <p:spPr>
          <a:xfrm>
            <a:off x="1004572" y="6498590"/>
            <a:ext cx="8683531" cy="431978"/>
          </a:xfrm>
          <a:prstGeom prst="rect">
            <a:avLst/>
          </a:prstGeom>
          <a:noFill/>
        </p:spPr>
        <p:txBody>
          <a:bodyPr wrap="none" rtlCol="0">
            <a:spAutoFit/>
          </a:bodyPr>
          <a:lstStyle/>
          <a:p>
            <a:r>
              <a:rPr lang="en-US" sz="2207" dirty="0"/>
              <a:t>Grant proposal writing specialist – Jon Balzotti in the English Department, </a:t>
            </a:r>
          </a:p>
        </p:txBody>
      </p:sp>
    </p:spTree>
    <p:extLst>
      <p:ext uri="{BB962C8B-B14F-4D97-AF65-F5344CB8AC3E}">
        <p14:creationId xmlns:p14="http://schemas.microsoft.com/office/powerpoint/2010/main" val="387759335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258" y="328185"/>
            <a:ext cx="8249285" cy="1257300"/>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dirty="0">
                <a:solidFill>
                  <a:schemeClr val="tx1"/>
                </a:solidFill>
              </a:rPr>
              <a:t>Proposal Writing Sources</a:t>
            </a:r>
          </a:p>
        </p:txBody>
      </p:sp>
      <p:sp>
        <p:nvSpPr>
          <p:cNvPr id="3" name="Content Placeholder 2"/>
          <p:cNvSpPr>
            <a:spLocks noGrp="1"/>
          </p:cNvSpPr>
          <p:nvPr>
            <p:ph idx="1"/>
          </p:nvPr>
        </p:nvSpPr>
        <p:spPr>
          <a:xfrm>
            <a:off x="774547" y="1732290"/>
            <a:ext cx="8675370" cy="4786472"/>
          </a:xfrm>
        </p:spPr>
        <p:txBody>
          <a:bodyPr>
            <a:normAutofit fontScale="77500" lnSpcReduction="20000"/>
          </a:bodyPr>
          <a:lstStyle/>
          <a:p>
            <a:pPr eaLnBrk="1" hangingPunct="1">
              <a:defRPr/>
            </a:pPr>
            <a:r>
              <a:rPr lang="en-US" sz="2090" dirty="0"/>
              <a:t>Robert Porter, </a:t>
            </a:r>
            <a:r>
              <a:rPr lang="en-US" sz="2090" i="1" dirty="0"/>
              <a:t>What do Grant Reviewers Really Want, </a:t>
            </a:r>
            <a:r>
              <a:rPr lang="en-US" sz="2090" dirty="0"/>
              <a:t>Journal of Research Administration, Vol. XXXVI, Issue 2, 2005.</a:t>
            </a:r>
          </a:p>
          <a:p>
            <a:pPr eaLnBrk="1" hangingPunct="1">
              <a:defRPr/>
            </a:pPr>
            <a:r>
              <a:rPr lang="en-US" sz="2090" dirty="0"/>
              <a:t>Robert Porter,  </a:t>
            </a:r>
            <a:r>
              <a:rPr lang="en-US" sz="2090" i="1" dirty="0"/>
              <a:t>Coaching Researchers to Write Successful Grants</a:t>
            </a:r>
            <a:r>
              <a:rPr lang="en-US" sz="2090" dirty="0"/>
              <a:t>, National Organization of Research Development Professionals (NORDP), May, 2013 conference. </a:t>
            </a:r>
            <a:r>
              <a:rPr lang="en-US" sz="2090" i="1" dirty="0"/>
              <a:t> Really Want and</a:t>
            </a:r>
          </a:p>
          <a:p>
            <a:pPr eaLnBrk="1" hangingPunct="1">
              <a:defRPr/>
            </a:pPr>
            <a:r>
              <a:rPr lang="en-US" sz="2090" dirty="0"/>
              <a:t>Morgan Giddings, </a:t>
            </a:r>
            <a:r>
              <a:rPr lang="en-US" sz="2090" i="1" dirty="0"/>
              <a:t>Four Steps to Funding, How To Avoid Rejection and Get Your Proposal Funded on Your Next Try, </a:t>
            </a:r>
            <a:r>
              <a:rPr lang="en-US" sz="2090" dirty="0"/>
              <a:t>2012</a:t>
            </a:r>
          </a:p>
          <a:p>
            <a:pPr eaLnBrk="1" hangingPunct="1">
              <a:defRPr/>
            </a:pPr>
            <a:r>
              <a:rPr lang="en-US" sz="2090" dirty="0"/>
              <a:t>Jeremy and Lynn Miner, </a:t>
            </a:r>
            <a:r>
              <a:rPr lang="en-US" sz="2090" i="1" dirty="0"/>
              <a:t>A Guide to Proposal Planning and Writing</a:t>
            </a:r>
          </a:p>
          <a:p>
            <a:pPr eaLnBrk="1" hangingPunct="1">
              <a:defRPr/>
            </a:pPr>
            <a:r>
              <a:rPr lang="en-US" sz="2090" dirty="0"/>
              <a:t>Grant Writing Institute</a:t>
            </a:r>
          </a:p>
          <a:p>
            <a:pPr eaLnBrk="1" hangingPunct="1">
              <a:defRPr/>
            </a:pPr>
            <a:r>
              <a:rPr lang="en-US" sz="2090" dirty="0"/>
              <a:t>CapturePlanning.com</a:t>
            </a:r>
          </a:p>
          <a:p>
            <a:pPr eaLnBrk="1" hangingPunct="1">
              <a:defRPr/>
            </a:pPr>
            <a:r>
              <a:rPr lang="en-US" sz="2090" dirty="0"/>
              <a:t>ORCA proposal writing guides and proposal forms</a:t>
            </a:r>
          </a:p>
          <a:p>
            <a:pPr eaLnBrk="1" hangingPunct="1">
              <a:defRPr/>
            </a:pPr>
            <a:r>
              <a:rPr lang="en-US" sz="2090" dirty="0"/>
              <a:t>Instructional materials prepared by the National Council of University Research Administrators and the Society for Research Administrators,  July 1995 (see </a:t>
            </a:r>
            <a:r>
              <a:rPr lang="en-US" sz="2090" i="1" dirty="0"/>
              <a:t>facstaff.gpc.edu/~</a:t>
            </a:r>
            <a:r>
              <a:rPr lang="en-US" sz="2090" i="1" dirty="0" err="1"/>
              <a:t>ebrown</a:t>
            </a:r>
            <a:r>
              <a:rPr lang="en-US" sz="2090" i="1" dirty="0"/>
              <a:t>/infobr3.htm Georgia Perimeter College)</a:t>
            </a:r>
          </a:p>
          <a:p>
            <a:pPr eaLnBrk="1" hangingPunct="1">
              <a:defRPr/>
            </a:pPr>
            <a:r>
              <a:rPr lang="en-US" sz="2090" dirty="0"/>
              <a:t>Tips and Practical Guidelines for Proposal Writers prepared by an NSF panel</a:t>
            </a:r>
          </a:p>
          <a:p>
            <a:pPr eaLnBrk="1" hangingPunct="1">
              <a:defRPr/>
            </a:pPr>
            <a:r>
              <a:rPr lang="en-US" sz="2090" dirty="0"/>
              <a:t>NSF Panel on TUES proposal preparation</a:t>
            </a:r>
          </a:p>
          <a:p>
            <a:pPr eaLnBrk="1" hangingPunct="1">
              <a:defRPr/>
            </a:pPr>
            <a:r>
              <a:rPr lang="en-US" sz="2090" dirty="0"/>
              <a:t>NSF Proposal Writing Exercises</a:t>
            </a:r>
          </a:p>
          <a:p>
            <a:pPr eaLnBrk="1" hangingPunct="1">
              <a:defRPr/>
            </a:pPr>
            <a:r>
              <a:rPr lang="en-US" sz="2090" dirty="0"/>
              <a:t>The Grant Center, UNC. http://writingcenter.unc.edu/handouts/grant-proposals-or-give-me-the-money/</a:t>
            </a:r>
          </a:p>
          <a:p>
            <a:pPr eaLnBrk="1" hangingPunct="1">
              <a:defRPr/>
            </a:pPr>
            <a:endParaRPr lang="en-US" sz="2200" b="1" dirty="0"/>
          </a:p>
          <a:p>
            <a:pPr eaLnBrk="1" hangingPunct="1">
              <a:defRPr/>
            </a:pPr>
            <a:endParaRPr lang="en-US" sz="2200" dirty="0"/>
          </a:p>
        </p:txBody>
      </p:sp>
      <p:sp>
        <p:nvSpPr>
          <p:cNvPr id="65540"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8E3F0CD3-9274-4D3D-ADE4-ADBE96179647}" type="slidenum">
              <a:rPr lang="en-US" altLang="en-US" smtClean="0">
                <a:solidFill>
                  <a:srgbClr val="B5A788"/>
                </a:solidFill>
              </a:rPr>
              <a:pPr/>
              <a:t>86</a:t>
            </a:fld>
            <a:endParaRPr lang="en-US" altLang="en-US">
              <a:solidFill>
                <a:srgbClr val="B5A788"/>
              </a:solidFill>
            </a:endParaRPr>
          </a:p>
        </p:txBody>
      </p:sp>
      <p:sp>
        <p:nvSpPr>
          <p:cNvPr id="6" name="Content Placeholder 3"/>
          <p:cNvSpPr txBox="1">
            <a:spLocks/>
          </p:cNvSpPr>
          <p:nvPr/>
        </p:nvSpPr>
        <p:spPr>
          <a:xfrm>
            <a:off x="2667000" y="7155180"/>
            <a:ext cx="6035040" cy="33528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en-US" sz="1320" dirty="0"/>
              <a:t>*A Guide to Proposal Planning and Writing by Jeremy T. Miner and Lynn E. Miner</a:t>
            </a:r>
          </a:p>
          <a:p>
            <a:pPr>
              <a:defRPr/>
            </a:pPr>
            <a:endParaRPr lang="en-US" sz="1320" dirty="0"/>
          </a:p>
        </p:txBody>
      </p:sp>
    </p:spTree>
    <p:extLst>
      <p:ext uri="{BB962C8B-B14F-4D97-AF65-F5344CB8AC3E}">
        <p14:creationId xmlns:p14="http://schemas.microsoft.com/office/powerpoint/2010/main" val="214532078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679" y="281822"/>
            <a:ext cx="8675370" cy="1458119"/>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dirty="0"/>
              <a:t>Additional Resources </a:t>
            </a:r>
          </a:p>
        </p:txBody>
      </p:sp>
      <p:sp>
        <p:nvSpPr>
          <p:cNvPr id="3" name="Content Placeholder 2"/>
          <p:cNvSpPr>
            <a:spLocks noGrp="1"/>
          </p:cNvSpPr>
          <p:nvPr>
            <p:ph idx="1"/>
          </p:nvPr>
        </p:nvSpPr>
        <p:spPr>
          <a:xfrm>
            <a:off x="731794" y="1675087"/>
            <a:ext cx="8179435" cy="4978559"/>
          </a:xfrm>
        </p:spPr>
        <p:txBody>
          <a:bodyPr>
            <a:normAutofit fontScale="70000" lnSpcReduction="20000"/>
          </a:bodyPr>
          <a:lstStyle/>
          <a:p>
            <a:pPr eaLnBrk="1" hangingPunct="1">
              <a:defRPr/>
            </a:pPr>
            <a:r>
              <a:rPr lang="en-US" dirty="0">
                <a:ea typeface="+mn-ea"/>
              </a:rPr>
              <a:t>Online</a:t>
            </a:r>
          </a:p>
          <a:p>
            <a:pPr lvl="1" eaLnBrk="1" hangingPunct="1">
              <a:buFont typeface="Calibri" panose="020F0502020204030204" pitchFamily="34" charset="0"/>
              <a:buChar char="‒"/>
              <a:defRPr/>
            </a:pPr>
            <a:r>
              <a:rPr lang="en-US" dirty="0">
                <a:ea typeface="+mn-ea"/>
              </a:rPr>
              <a:t>Research Development website </a:t>
            </a:r>
            <a:r>
              <a:rPr lang="en-US" u="sng" dirty="0">
                <a:ea typeface="+mn-ea"/>
                <a:hlinkClick r:id="rId3"/>
              </a:rPr>
              <a:t>http://researchdevelopment.byu.edu/</a:t>
            </a:r>
            <a:endParaRPr lang="en-US" dirty="0">
              <a:ea typeface="+mn-ea"/>
            </a:endParaRPr>
          </a:p>
          <a:p>
            <a:pPr lvl="1" eaLnBrk="1" hangingPunct="1">
              <a:buFont typeface="Calibri" panose="020F0502020204030204" pitchFamily="34" charset="0"/>
              <a:buChar char="‒"/>
              <a:defRPr/>
            </a:pPr>
            <a:r>
              <a:rPr lang="en-US" dirty="0">
                <a:ea typeface="+mn-ea"/>
              </a:rPr>
              <a:t>ORCA website </a:t>
            </a:r>
            <a:r>
              <a:rPr lang="en-US" u="sng" dirty="0">
                <a:ea typeface="+mn-ea"/>
                <a:hlinkClick r:id="rId4"/>
              </a:rPr>
              <a:t>http://orca.byu.edu/</a:t>
            </a:r>
            <a:endParaRPr lang="en-US" dirty="0">
              <a:ea typeface="+mn-ea"/>
            </a:endParaRPr>
          </a:p>
          <a:p>
            <a:pPr lvl="1" eaLnBrk="1" hangingPunct="1">
              <a:buFont typeface="Calibri" panose="020F0502020204030204" pitchFamily="34" charset="0"/>
              <a:buChar char="‒"/>
              <a:defRPr/>
            </a:pPr>
            <a:r>
              <a:rPr lang="en-US" dirty="0">
                <a:ea typeface="+mn-ea"/>
              </a:rPr>
              <a:t>Faculty Center website </a:t>
            </a:r>
            <a:r>
              <a:rPr lang="en-US" u="sng" dirty="0">
                <a:ea typeface="+mn-ea"/>
                <a:hlinkClick r:id="rId5"/>
              </a:rPr>
              <a:t>http://facultycenter.byu.edu/node?destination=node</a:t>
            </a:r>
            <a:endParaRPr lang="en-US" dirty="0">
              <a:ea typeface="+mn-ea"/>
            </a:endParaRPr>
          </a:p>
          <a:p>
            <a:pPr eaLnBrk="1" hangingPunct="1">
              <a:defRPr/>
            </a:pPr>
            <a:r>
              <a:rPr lang="en-US" dirty="0">
                <a:ea typeface="+mn-ea"/>
              </a:rPr>
              <a:t>Human Resources</a:t>
            </a:r>
          </a:p>
          <a:p>
            <a:pPr lvl="1" eaLnBrk="1" hangingPunct="1">
              <a:buFont typeface="Calibri" panose="020F0502020204030204" pitchFamily="34" charset="0"/>
              <a:buChar char="‒"/>
              <a:defRPr/>
            </a:pPr>
            <a:r>
              <a:rPr lang="en-US" dirty="0">
                <a:ea typeface="+mn-ea"/>
              </a:rPr>
              <a:t>STEM and FHSS Research Development</a:t>
            </a:r>
          </a:p>
          <a:p>
            <a:pPr lvl="1" eaLnBrk="1" hangingPunct="1">
              <a:buFont typeface="Calibri" panose="020F0502020204030204" pitchFamily="34" charset="0"/>
              <a:buChar char="‒"/>
              <a:defRPr/>
            </a:pPr>
            <a:r>
              <a:rPr lang="en-US" dirty="0">
                <a:ea typeface="+mn-ea"/>
              </a:rPr>
              <a:t>ORCA</a:t>
            </a:r>
          </a:p>
          <a:p>
            <a:pPr lvl="1" eaLnBrk="1" hangingPunct="1">
              <a:buFont typeface="Calibri" panose="020F0502020204030204" pitchFamily="34" charset="0"/>
              <a:buChar char="‒"/>
              <a:defRPr/>
            </a:pPr>
            <a:r>
              <a:rPr lang="en-US" dirty="0">
                <a:ea typeface="+mn-ea"/>
              </a:rPr>
              <a:t>Faculty Center</a:t>
            </a:r>
          </a:p>
          <a:p>
            <a:pPr lvl="1" eaLnBrk="1" hangingPunct="1">
              <a:buFont typeface="Calibri" panose="020F0502020204030204" pitchFamily="34" charset="0"/>
              <a:buChar char="‒"/>
              <a:defRPr/>
            </a:pPr>
            <a:r>
              <a:rPr lang="en-US" dirty="0">
                <a:ea typeface="+mn-ea"/>
              </a:rPr>
              <a:t>Experienced faculty with success at proposal writing</a:t>
            </a:r>
          </a:p>
          <a:p>
            <a:pPr lvl="1" eaLnBrk="1" hangingPunct="1">
              <a:buFont typeface="Calibri" panose="020F0502020204030204" pitchFamily="34" charset="0"/>
              <a:buChar char="‒"/>
              <a:defRPr/>
            </a:pPr>
            <a:r>
              <a:rPr lang="en-US" dirty="0">
                <a:ea typeface="+mn-ea"/>
              </a:rPr>
              <a:t>LDS-P</a:t>
            </a:r>
          </a:p>
          <a:p>
            <a:pPr lvl="1" eaLnBrk="1" hangingPunct="1">
              <a:buFont typeface="Calibri" panose="020F0502020204030204" pitchFamily="34" charset="0"/>
              <a:buChar char="‒"/>
              <a:defRPr/>
            </a:pPr>
            <a:r>
              <a:rPr lang="en-US" dirty="0">
                <a:ea typeface="+mn-ea"/>
              </a:rPr>
              <a:t>BYU workshops</a:t>
            </a:r>
          </a:p>
          <a:p>
            <a:pPr lvl="1" eaLnBrk="1" hangingPunct="1">
              <a:buFont typeface="Calibri" panose="020F0502020204030204" pitchFamily="34" charset="0"/>
              <a:buChar char="‒"/>
              <a:defRPr/>
            </a:pPr>
            <a:r>
              <a:rPr lang="en-US" dirty="0">
                <a:ea typeface="+mn-ea"/>
              </a:rPr>
              <a:t>Off campus workshops</a:t>
            </a:r>
          </a:p>
          <a:p>
            <a:pPr eaLnBrk="1" hangingPunct="1">
              <a:defRPr/>
            </a:pPr>
            <a:r>
              <a:rPr lang="en-US" dirty="0">
                <a:ea typeface="+mn-ea"/>
              </a:rPr>
              <a:t>Hardcopy</a:t>
            </a:r>
          </a:p>
          <a:p>
            <a:pPr lvl="1" eaLnBrk="1" hangingPunct="1">
              <a:buFont typeface="Calibri" panose="020F0502020204030204" pitchFamily="34" charset="0"/>
              <a:buChar char="‒"/>
              <a:defRPr/>
            </a:pPr>
            <a:r>
              <a:rPr lang="en-US" dirty="0">
                <a:ea typeface="+mn-ea"/>
              </a:rPr>
              <a:t>Research Development Group loanable guides for NIH, NSF proposals </a:t>
            </a:r>
          </a:p>
          <a:p>
            <a:pPr eaLnBrk="1" hangingPunct="1">
              <a:defRPr/>
            </a:pPr>
            <a:r>
              <a:rPr lang="en-US" dirty="0">
                <a:ea typeface="+mn-ea"/>
              </a:rPr>
              <a:t>HBL Library</a:t>
            </a:r>
          </a:p>
        </p:txBody>
      </p:sp>
      <p:sp>
        <p:nvSpPr>
          <p:cNvPr id="67588"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1B6B686-0DB1-4D68-BC0F-595D70814E5E}" type="slidenum">
              <a:rPr lang="en-US" altLang="en-US" smtClean="0">
                <a:solidFill>
                  <a:srgbClr val="B5A788"/>
                </a:solidFill>
              </a:rPr>
              <a:pPr/>
              <a:t>87</a:t>
            </a:fld>
            <a:endParaRPr lang="en-US" altLang="en-US">
              <a:solidFill>
                <a:srgbClr val="B5A788"/>
              </a:solidFill>
            </a:endParaRPr>
          </a:p>
        </p:txBody>
      </p:sp>
    </p:spTree>
    <p:extLst>
      <p:ext uri="{BB962C8B-B14F-4D97-AF65-F5344CB8AC3E}">
        <p14:creationId xmlns:p14="http://schemas.microsoft.com/office/powerpoint/2010/main" val="164661699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157" y="312349"/>
            <a:ext cx="8249285" cy="1257300"/>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sz="3850"/>
              <a:t>Sampling of Proposal Writing Books at the HBLL</a:t>
            </a:r>
          </a:p>
        </p:txBody>
      </p:sp>
      <p:sp>
        <p:nvSpPr>
          <p:cNvPr id="69635" name="Slide Number Placeholder 2"/>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1C2B639E-F930-4790-9463-D7EDB351D04D}" type="slidenum">
              <a:rPr lang="en-US" altLang="en-US" smtClean="0">
                <a:solidFill>
                  <a:srgbClr val="B5A788"/>
                </a:solidFill>
              </a:rPr>
              <a:pPr/>
              <a:t>88</a:t>
            </a:fld>
            <a:endParaRPr lang="en-US" altLang="en-US">
              <a:solidFill>
                <a:srgbClr val="B5A788"/>
              </a:solidFill>
            </a:endParaRPr>
          </a:p>
        </p:txBody>
      </p:sp>
      <p:pic>
        <p:nvPicPr>
          <p:cNvPr id="69636" name="Picture 2"/>
          <p:cNvPicPr>
            <a:picLocks noChangeAspect="1" noChangeArrowheads="1"/>
          </p:cNvPicPr>
          <p:nvPr/>
        </p:nvPicPr>
        <p:blipFill>
          <a:blip r:embed="rId3">
            <a:extLst>
              <a:ext uri="{28A0092B-C50C-407E-A947-70E740481C1C}">
                <a14:useLocalDpi xmlns:a14="http://schemas.microsoft.com/office/drawing/2010/main" val="0"/>
              </a:ext>
            </a:extLst>
          </a:blip>
          <a:srcRect l="50632" t="33049" r="20293" b="16537"/>
          <a:stretch>
            <a:fillRect/>
          </a:stretch>
        </p:blipFill>
        <p:spPr bwMode="auto">
          <a:xfrm>
            <a:off x="964587" y="1744276"/>
            <a:ext cx="5097304" cy="55216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145341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454" y="341959"/>
            <a:ext cx="9708881" cy="878446"/>
          </a:xfrm>
        </p:spPr>
        <p:txBody>
          <a:bodyPr>
            <a:noAutofit/>
          </a:bodyPr>
          <a:lstStyle/>
          <a:p>
            <a:r>
              <a:rPr lang="en-US" sz="3850" dirty="0"/>
              <a:t>Additional Library Support</a:t>
            </a:r>
          </a:p>
        </p:txBody>
      </p:sp>
      <p:sp>
        <p:nvSpPr>
          <p:cNvPr id="4" name="Slide Number Placeholder 3"/>
          <p:cNvSpPr>
            <a:spLocks noGrp="1"/>
          </p:cNvSpPr>
          <p:nvPr>
            <p:ph type="sldNum" sz="quarter" idx="12"/>
          </p:nvPr>
        </p:nvSpPr>
        <p:spPr/>
        <p:txBody>
          <a:bodyPr/>
          <a:lstStyle/>
          <a:p>
            <a:fld id="{0609A8C3-0B35-46AA-97D6-5814D689151B}" type="slidenum">
              <a:rPr lang="en-US" smtClean="0"/>
              <a:t>89</a:t>
            </a:fld>
            <a:endParaRPr lang="en-US"/>
          </a:p>
        </p:txBody>
      </p:sp>
      <p:pic>
        <p:nvPicPr>
          <p:cNvPr id="7" name="Picture 6" descr="Screen Shot 2015-09-29 at 7.22.4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897" y="1175759"/>
            <a:ext cx="8182193" cy="6294957"/>
          </a:xfrm>
          <a:prstGeom prst="rect">
            <a:avLst/>
          </a:prstGeom>
        </p:spPr>
      </p:pic>
      <p:grpSp>
        <p:nvGrpSpPr>
          <p:cNvPr id="6" name="Group 5"/>
          <p:cNvGrpSpPr/>
          <p:nvPr/>
        </p:nvGrpSpPr>
        <p:grpSpPr>
          <a:xfrm>
            <a:off x="1081525" y="2501038"/>
            <a:ext cx="1696289" cy="1474664"/>
            <a:chOff x="844658" y="2146515"/>
            <a:chExt cx="1542081" cy="1340604"/>
          </a:xfrm>
        </p:grpSpPr>
        <p:sp>
          <p:nvSpPr>
            <p:cNvPr id="3" name="Rectangle 2"/>
            <p:cNvSpPr/>
            <p:nvPr/>
          </p:nvSpPr>
          <p:spPr>
            <a:xfrm>
              <a:off x="844658" y="2216259"/>
              <a:ext cx="1542081" cy="12708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7"/>
            </a:p>
          </p:txBody>
        </p:sp>
        <p:pic>
          <p:nvPicPr>
            <p:cNvPr id="5" name="Picture 4" descr="Screen Shot 2015-09-29 at 7.22.40 AM.png"/>
            <p:cNvPicPr>
              <a:picLocks noChangeAspect="1"/>
            </p:cNvPicPr>
            <p:nvPr/>
          </p:nvPicPr>
          <p:blipFill rotWithShape="1">
            <a:blip r:embed="rId3">
              <a:extLst>
                <a:ext uri="{28A0092B-C50C-407E-A947-70E740481C1C}">
                  <a14:useLocalDpi xmlns:a14="http://schemas.microsoft.com/office/drawing/2010/main" val="0"/>
                </a:ext>
              </a:extLst>
            </a:blip>
            <a:srcRect l="1968" t="21234" r="76064" b="55340"/>
            <a:stretch/>
          </p:blipFill>
          <p:spPr>
            <a:xfrm>
              <a:off x="995765" y="2146515"/>
              <a:ext cx="1239865" cy="1340604"/>
            </a:xfrm>
            <a:prstGeom prst="rect">
              <a:avLst/>
            </a:prstGeom>
          </p:spPr>
        </p:pic>
      </p:grpSp>
    </p:spTree>
    <p:extLst>
      <p:ext uri="{BB962C8B-B14F-4D97-AF65-F5344CB8AC3E}">
        <p14:creationId xmlns:p14="http://schemas.microsoft.com/office/powerpoint/2010/main" val="2804651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601" y="335467"/>
            <a:ext cx="9264784" cy="1013885"/>
          </a:xfrm>
        </p:spPr>
        <p:txBody>
          <a:bodyPr>
            <a:noAutofit/>
          </a:bodyPr>
          <a:lstStyle/>
          <a:p>
            <a:pPr>
              <a:lnSpc>
                <a:spcPct val="80000"/>
              </a:lnSpc>
            </a:pPr>
            <a:r>
              <a:rPr lang="en-US" sz="3960" dirty="0"/>
              <a:t>Research Funding Acquisition Challenges </a:t>
            </a:r>
          </a:p>
        </p:txBody>
      </p:sp>
      <p:sp>
        <p:nvSpPr>
          <p:cNvPr id="3" name="Content Placeholder 2"/>
          <p:cNvSpPr>
            <a:spLocks noGrp="1"/>
          </p:cNvSpPr>
          <p:nvPr>
            <p:ph idx="1"/>
          </p:nvPr>
        </p:nvSpPr>
        <p:spPr>
          <a:xfrm>
            <a:off x="399363" y="1811112"/>
            <a:ext cx="5676596" cy="3361384"/>
          </a:xfrm>
        </p:spPr>
        <p:txBody>
          <a:bodyPr>
            <a:noAutofit/>
          </a:bodyPr>
          <a:lstStyle/>
          <a:p>
            <a:pPr>
              <a:lnSpc>
                <a:spcPct val="80000"/>
              </a:lnSpc>
            </a:pPr>
            <a:r>
              <a:rPr lang="en-US" sz="2640" dirty="0">
                <a:solidFill>
                  <a:srgbClr val="000000"/>
                </a:solidFill>
              </a:rPr>
              <a:t>Nationally, there has been a decrease in research funding</a:t>
            </a:r>
          </a:p>
          <a:p>
            <a:pPr marL="628650" lvl="1" indent="-377190">
              <a:lnSpc>
                <a:spcPct val="80000"/>
              </a:lnSpc>
              <a:buFont typeface="Courier New" panose="02070309020205020404" pitchFamily="49" charset="0"/>
              <a:buChar char="o"/>
            </a:pPr>
            <a:r>
              <a:rPr lang="en-US" sz="2200" dirty="0"/>
              <a:t>External funding from federal sources is </a:t>
            </a:r>
            <a:br>
              <a:rPr lang="en-US" sz="2200" dirty="0"/>
            </a:br>
            <a:r>
              <a:rPr lang="en-US" sz="2200" dirty="0"/>
              <a:t>declining</a:t>
            </a:r>
          </a:p>
          <a:p>
            <a:pPr marL="1005840" lvl="2">
              <a:lnSpc>
                <a:spcPct val="80000"/>
              </a:lnSpc>
            </a:pPr>
            <a:r>
              <a:rPr lang="en-US" sz="1760" i="1" dirty="0"/>
              <a:t>The longest decline in federal  finding has occurred in the last few years</a:t>
            </a:r>
            <a:br>
              <a:rPr lang="en-US" sz="1760" b="1" dirty="0"/>
            </a:br>
            <a:endParaRPr lang="en-US" sz="1760" b="1" dirty="0"/>
          </a:p>
          <a:p>
            <a:pPr marL="249714" indent="-249714">
              <a:lnSpc>
                <a:spcPct val="80000"/>
              </a:lnSpc>
            </a:pPr>
            <a:r>
              <a:rPr lang="en-US" sz="2640" dirty="0">
                <a:solidFill>
                  <a:srgbClr val="000000"/>
                </a:solidFill>
              </a:rPr>
              <a:t>However, even in today’s challenging funding environment, there are ways to be successful</a:t>
            </a:r>
          </a:p>
          <a:p>
            <a:pPr marL="880110" lvl="1" indent="-377190">
              <a:lnSpc>
                <a:spcPct val="80000"/>
              </a:lnSpc>
              <a:buFont typeface="Courier New" panose="02070309020205020404" pitchFamily="49" charset="0"/>
              <a:buChar char="o"/>
            </a:pPr>
            <a:r>
              <a:rPr lang="en-US" altLang="en-US" sz="2200" dirty="0"/>
              <a:t>Pay attention to details</a:t>
            </a:r>
          </a:p>
          <a:p>
            <a:pPr marL="880110" lvl="1" indent="-377190">
              <a:lnSpc>
                <a:spcPct val="80000"/>
              </a:lnSpc>
              <a:buFont typeface="Courier New" panose="02070309020205020404" pitchFamily="49" charset="0"/>
              <a:buChar char="o"/>
            </a:pPr>
            <a:r>
              <a:rPr lang="en-US" altLang="en-US" sz="2200" dirty="0"/>
              <a:t>Use best practices to write compelling proposals</a:t>
            </a:r>
          </a:p>
          <a:p>
            <a:pPr marL="880110" lvl="1" indent="-377190">
              <a:lnSpc>
                <a:spcPct val="80000"/>
              </a:lnSpc>
              <a:buFont typeface="Courier New" panose="02070309020205020404" pitchFamily="49" charset="0"/>
              <a:buChar char="o"/>
            </a:pPr>
            <a:r>
              <a:rPr lang="en-US" altLang="en-US" sz="2200" dirty="0"/>
              <a:t>Be persistent</a:t>
            </a:r>
          </a:p>
          <a:p>
            <a:pPr marL="754380" lvl="2" indent="0">
              <a:lnSpc>
                <a:spcPct val="80000"/>
              </a:lnSpc>
              <a:buNone/>
            </a:pPr>
            <a:endParaRPr lang="en-US" sz="1760" dirty="0"/>
          </a:p>
          <a:p>
            <a:pPr marL="628650" lvl="1" indent="-377190">
              <a:lnSpc>
                <a:spcPct val="80000"/>
              </a:lnSpc>
              <a:buFont typeface="Courier New" panose="02070309020205020404" pitchFamily="49" charset="0"/>
              <a:buChar char="o"/>
            </a:pPr>
            <a:endParaRPr lang="en-US" sz="2200" dirty="0">
              <a:solidFill>
                <a:srgbClr val="000000"/>
              </a:solidFill>
            </a:endParaRPr>
          </a:p>
          <a:p>
            <a:pPr marL="1005840" lvl="2">
              <a:lnSpc>
                <a:spcPct val="80000"/>
              </a:lnSpc>
            </a:pPr>
            <a:endParaRPr lang="en-US" sz="2640" baseline="30000" dirty="0"/>
          </a:p>
        </p:txBody>
      </p:sp>
      <p:sp>
        <p:nvSpPr>
          <p:cNvPr id="4" name="Slide Number Placeholder 3"/>
          <p:cNvSpPr>
            <a:spLocks noGrp="1"/>
          </p:cNvSpPr>
          <p:nvPr>
            <p:ph type="sldNum" sz="quarter" idx="12"/>
          </p:nvPr>
        </p:nvSpPr>
        <p:spPr/>
        <p:txBody>
          <a:bodyPr/>
          <a:lstStyle/>
          <a:p>
            <a:fld id="{4D7508FF-4589-4DAF-936A-6176BCAC63F3}" type="slidenum">
              <a:rPr lang="en-US" smtClean="0"/>
              <a:t>9</a:t>
            </a:fld>
            <a:endParaRPr lang="en-US" dirty="0"/>
          </a:p>
        </p:txBody>
      </p:sp>
      <p:sp>
        <p:nvSpPr>
          <p:cNvPr id="5" name="Rectangle 4"/>
          <p:cNvSpPr/>
          <p:nvPr/>
        </p:nvSpPr>
        <p:spPr>
          <a:xfrm>
            <a:off x="781598" y="6966984"/>
            <a:ext cx="7501342" cy="600164"/>
          </a:xfrm>
          <a:prstGeom prst="rect">
            <a:avLst/>
          </a:prstGeom>
        </p:spPr>
        <p:txBody>
          <a:bodyPr wrap="square">
            <a:spAutoFit/>
          </a:bodyPr>
          <a:lstStyle/>
          <a:p>
            <a:r>
              <a:rPr lang="en-US" sz="1100" baseline="30000" dirty="0"/>
              <a:t>1</a:t>
            </a:r>
            <a:r>
              <a:rPr lang="en-US" sz="1100" dirty="0"/>
              <a:t>From “Universities Report Continuing Decline in Federal R&amp;D Funding in FY 2014” </a:t>
            </a:r>
            <a:r>
              <a:rPr lang="en-US" sz="1100" dirty="0" err="1"/>
              <a:t>InfoBriefs</a:t>
            </a:r>
            <a:r>
              <a:rPr lang="en-US" sz="1100" dirty="0"/>
              <a:t> | NSF 16-302 | November 17, 2015</a:t>
            </a:r>
          </a:p>
          <a:p>
            <a:r>
              <a:rPr lang="en-US" sz="1100" baseline="30000" dirty="0"/>
              <a:t>2</a:t>
            </a:r>
            <a:r>
              <a:rPr lang="en-US" sz="1100" dirty="0"/>
              <a:t>ORCA Annual Report of Sponsored Research for 2015</a:t>
            </a:r>
            <a:endParaRPr lang="en-US" sz="1100" b="1" i="1" baseline="30000" dirty="0"/>
          </a:p>
          <a:p>
            <a:endParaRPr lang="en-US" sz="1100" dirty="0"/>
          </a:p>
        </p:txBody>
      </p:sp>
      <p:pic>
        <p:nvPicPr>
          <p:cNvPr id="6" name="Picture 2" descr="FIGURE 1. Higher education R&amp;D expenditures, by source of funds: FYs 1972–20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1197" y="1860280"/>
            <a:ext cx="3677189" cy="307096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extBox 8"/>
          <p:cNvSpPr txBox="1"/>
          <p:nvPr/>
        </p:nvSpPr>
        <p:spPr>
          <a:xfrm>
            <a:off x="6263814" y="4864181"/>
            <a:ext cx="3802424" cy="803297"/>
          </a:xfrm>
          <a:prstGeom prst="rect">
            <a:avLst/>
          </a:prstGeom>
          <a:noFill/>
          <a:ln>
            <a:noFill/>
          </a:ln>
        </p:spPr>
        <p:txBody>
          <a:bodyPr wrap="square" rtlCol="0">
            <a:spAutoFit/>
          </a:bodyPr>
          <a:lstStyle/>
          <a:p>
            <a:r>
              <a:rPr lang="en-US" sz="1540" b="1" i="1" dirty="0"/>
              <a:t>University Research and Development Funding in the US</a:t>
            </a:r>
            <a:r>
              <a:rPr lang="en-US" sz="1540" i="1" baseline="30000" dirty="0"/>
              <a:t>1</a:t>
            </a:r>
            <a:endParaRPr lang="en-US" sz="1540" i="1" dirty="0"/>
          </a:p>
          <a:p>
            <a:endParaRPr lang="en-US" sz="1540" b="1" i="1" dirty="0"/>
          </a:p>
        </p:txBody>
      </p:sp>
    </p:spTree>
    <p:extLst>
      <p:ext uri="{BB962C8B-B14F-4D97-AF65-F5344CB8AC3E}">
        <p14:creationId xmlns:p14="http://schemas.microsoft.com/office/powerpoint/2010/main" val="9360591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3375</TotalTime>
  <Words>7099</Words>
  <Application>Microsoft Office PowerPoint</Application>
  <PresentationFormat>Custom</PresentationFormat>
  <Paragraphs>864</Paragraphs>
  <Slides>89</Slides>
  <Notes>43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89</vt:i4>
      </vt:variant>
    </vt:vector>
  </HeadingPairs>
  <TitlesOfParts>
    <vt:vector size="100" baseType="lpstr">
      <vt:lpstr>Arial</vt:lpstr>
      <vt:lpstr>Arial Narrow</vt:lpstr>
      <vt:lpstr>Calibri</vt:lpstr>
      <vt:lpstr>Calibri Light</vt:lpstr>
      <vt:lpstr>Courier New</vt:lpstr>
      <vt:lpstr>Gill Sans MT</vt:lpstr>
      <vt:lpstr>Times</vt:lpstr>
      <vt:lpstr>Times New Roman</vt:lpstr>
      <vt:lpstr>Verdana</vt:lpstr>
      <vt:lpstr>Wingdings 2</vt:lpstr>
      <vt:lpstr>Office Theme</vt:lpstr>
      <vt:lpstr>Grant Proposal Development Workshop</vt:lpstr>
      <vt:lpstr>Research Development Support</vt:lpstr>
      <vt:lpstr>Proposal Development Process</vt:lpstr>
      <vt:lpstr>Agenda</vt:lpstr>
      <vt:lpstr> Research Funding Environment </vt:lpstr>
      <vt:lpstr>2015 Federal Spending For Academic Research</vt:lpstr>
      <vt:lpstr>Private Funding Awarded by Project Type </vt:lpstr>
      <vt:lpstr>External Funding for University Research1 </vt:lpstr>
      <vt:lpstr>Research Funding Acquisition Challenges </vt:lpstr>
      <vt:lpstr>Develop a Fundable Idea</vt:lpstr>
      <vt:lpstr>Developing Good Ideas</vt:lpstr>
      <vt:lpstr>Additional Ideas for Developing and Optimizing Your Research Idea</vt:lpstr>
      <vt:lpstr>    Exercise: You want to obtain funding for a project—So What?  1. Divide into teams 2. Present your fundable idea to your team 3. Team response - So What? 4. Justify your idea  5. Reconvene and debrief </vt:lpstr>
      <vt:lpstr>Finding Funding</vt:lpstr>
      <vt:lpstr>Research Development Support for Finding Funding and Writing Proposals</vt:lpstr>
      <vt:lpstr>Finding External Funding By Casting A Wide Net </vt:lpstr>
      <vt:lpstr>Use Online Tools to Find Funding   </vt:lpstr>
      <vt:lpstr>Discussion: Your experiences with finding funding </vt:lpstr>
      <vt:lpstr>LDS Philanthropies (LDSP)</vt:lpstr>
      <vt:lpstr>PowerPoint Presentation</vt:lpstr>
      <vt:lpstr>PowerPoint Presentation</vt:lpstr>
      <vt:lpstr>Important Details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COMMUNICATION</vt:lpstr>
      <vt:lpstr>Foundations are interested in their giving priorities.    You must position your work in a way that clearly aligns with and advances a foundation's established goals.</vt:lpstr>
      <vt:lpstr>PowerPoint Presentation</vt:lpstr>
      <vt:lpstr>PowerPoint Presentation</vt:lpstr>
      <vt:lpstr>With a Fundable Idea and Good Potential Funding Source(s) Perform SWOT Analyses </vt:lpstr>
      <vt:lpstr>Prewriting Activities: Thoroughly Decompose the Solicitation </vt:lpstr>
      <vt:lpstr>Prewriting Activities: Create a checklist</vt:lpstr>
      <vt:lpstr>Sample of a Proposal Development Checklist </vt:lpstr>
      <vt:lpstr>Prepare a Proposal Development Timeline</vt:lpstr>
      <vt:lpstr>Proposal Development Timeline (cont.)</vt:lpstr>
      <vt:lpstr>Create an Outline From an RFP</vt:lpstr>
      <vt:lpstr>How to Use Review Criteria As Part of the Proposal Decomposition</vt:lpstr>
      <vt:lpstr>Decompose an RFP</vt:lpstr>
      <vt:lpstr>RFP  Example</vt:lpstr>
      <vt:lpstr>Decomposed RFP Example</vt:lpstr>
      <vt:lpstr>PowerPoint Presentation</vt:lpstr>
      <vt:lpstr>Academic vs Grant Proposal Writing</vt:lpstr>
      <vt:lpstr>PowerPoint Presentation</vt:lpstr>
      <vt:lpstr>The Needs Statement Creates the Basis of Your Proposal</vt:lpstr>
      <vt:lpstr>S1 Situation for the Needs Statement: Describe the problem </vt:lpstr>
      <vt:lpstr>Describe the Problem: Rhetorical Appeals</vt:lpstr>
      <vt:lpstr>Describe the Problem: Example</vt:lpstr>
      <vt:lpstr>The Needs Statement Creates the Basis of Your Proposal</vt:lpstr>
      <vt:lpstr>Needs Statement: Plan for Solving the Problem and Request for Support</vt:lpstr>
      <vt:lpstr>Plan for Solving the Problem and Requesting Support: Example</vt:lpstr>
      <vt:lpstr>Practice Identifying the 3 Components of a Needs Statement </vt:lpstr>
      <vt:lpstr>Developing the Proposal Elements From the Needs Statement</vt:lpstr>
      <vt:lpstr>Proposal Elements are Created From the Needs Statement</vt:lpstr>
      <vt:lpstr>The Six Generic Proposal Slots Answer the Funder’s Major Question </vt:lpstr>
      <vt:lpstr>Contents of the Generic Proposal Slots</vt:lpstr>
      <vt:lpstr>Proposal Slots Map to Typical Proposal Sections</vt:lpstr>
      <vt:lpstr>PowerPoint Presentation</vt:lpstr>
      <vt:lpstr>The Title and Abstract: Two Critical Parts of Your Proposal</vt:lpstr>
      <vt:lpstr>Writing the Title</vt:lpstr>
      <vt:lpstr>Examples of Successful Titles</vt:lpstr>
      <vt:lpstr>Activity</vt:lpstr>
      <vt:lpstr>The Abstract/Executive Summary</vt:lpstr>
      <vt:lpstr>Writing the Abstract</vt:lpstr>
      <vt:lpstr>Writing the Abstract: Showing why the project is needed</vt:lpstr>
      <vt:lpstr>Activity</vt:lpstr>
      <vt:lpstr>PowerPoint Presentation</vt:lpstr>
      <vt:lpstr>Panelists</vt:lpstr>
      <vt:lpstr>Wrap Up</vt:lpstr>
      <vt:lpstr>PowerPoint Presentation</vt:lpstr>
      <vt:lpstr>Research Resources in Humanities</vt:lpstr>
      <vt:lpstr>Research Resources in Humanities (cont.)</vt:lpstr>
      <vt:lpstr>Proposal Writing Sources</vt:lpstr>
      <vt:lpstr>Additional Resources </vt:lpstr>
      <vt:lpstr>Sampling of Proposal Writing Books at the HBLL</vt:lpstr>
      <vt:lpstr>Additional Library Support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Proposal Development Workshop</dc:title>
  <dc:creator>Conrad Monson</dc:creator>
  <cp:lastModifiedBy>Zach Campbell</cp:lastModifiedBy>
  <cp:revision>197</cp:revision>
  <cp:lastPrinted>2016-12-08T23:07:52Z</cp:lastPrinted>
  <dcterms:created xsi:type="dcterms:W3CDTF">2015-11-24T22:23:38Z</dcterms:created>
  <dcterms:modified xsi:type="dcterms:W3CDTF">2022-04-26T17:09:04Z</dcterms:modified>
</cp:coreProperties>
</file>