
<file path=[Content_Types].xml><?xml version="1.0" encoding="utf-8"?>
<Types xmlns="http://schemas.openxmlformats.org/package/2006/content-types">
  <Default Extension="340072F0" ContentType="image/png"/>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0"/>
  </p:notesMasterIdLst>
  <p:handoutMasterIdLst>
    <p:handoutMasterId r:id="rId71"/>
  </p:handoutMasterIdLst>
  <p:sldIdLst>
    <p:sldId id="559" r:id="rId2"/>
    <p:sldId id="560" r:id="rId3"/>
    <p:sldId id="488" r:id="rId4"/>
    <p:sldId id="400" r:id="rId5"/>
    <p:sldId id="561" r:id="rId6"/>
    <p:sldId id="401" r:id="rId7"/>
    <p:sldId id="521" r:id="rId8"/>
    <p:sldId id="532" r:id="rId9"/>
    <p:sldId id="492" r:id="rId10"/>
    <p:sldId id="517" r:id="rId11"/>
    <p:sldId id="533" r:id="rId12"/>
    <p:sldId id="536" r:id="rId13"/>
    <p:sldId id="562" r:id="rId14"/>
    <p:sldId id="541" r:id="rId15"/>
    <p:sldId id="534" r:id="rId16"/>
    <p:sldId id="523" r:id="rId17"/>
    <p:sldId id="524" r:id="rId18"/>
    <p:sldId id="516" r:id="rId19"/>
    <p:sldId id="558" r:id="rId20"/>
    <p:sldId id="557" r:id="rId21"/>
    <p:sldId id="537" r:id="rId22"/>
    <p:sldId id="535" r:id="rId23"/>
    <p:sldId id="402" r:id="rId24"/>
    <p:sldId id="423" r:id="rId25"/>
    <p:sldId id="462" r:id="rId26"/>
    <p:sldId id="463" r:id="rId27"/>
    <p:sldId id="426" r:id="rId28"/>
    <p:sldId id="427" r:id="rId29"/>
    <p:sldId id="430" r:id="rId30"/>
    <p:sldId id="432" r:id="rId31"/>
    <p:sldId id="436" r:id="rId32"/>
    <p:sldId id="437" r:id="rId33"/>
    <p:sldId id="438" r:id="rId34"/>
    <p:sldId id="464" r:id="rId35"/>
    <p:sldId id="465" r:id="rId36"/>
    <p:sldId id="439" r:id="rId37"/>
    <p:sldId id="403" r:id="rId38"/>
    <p:sldId id="446" r:id="rId39"/>
    <p:sldId id="447" r:id="rId40"/>
    <p:sldId id="452" r:id="rId41"/>
    <p:sldId id="538" r:id="rId42"/>
    <p:sldId id="501" r:id="rId43"/>
    <p:sldId id="502" r:id="rId44"/>
    <p:sldId id="503" r:id="rId45"/>
    <p:sldId id="504" r:id="rId46"/>
    <p:sldId id="539" r:id="rId47"/>
    <p:sldId id="510" r:id="rId48"/>
    <p:sldId id="508" r:id="rId49"/>
    <p:sldId id="500" r:id="rId50"/>
    <p:sldId id="468" r:id="rId51"/>
    <p:sldId id="543" r:id="rId52"/>
    <p:sldId id="544" r:id="rId53"/>
    <p:sldId id="545" r:id="rId54"/>
    <p:sldId id="546" r:id="rId55"/>
    <p:sldId id="547" r:id="rId56"/>
    <p:sldId id="548" r:id="rId57"/>
    <p:sldId id="549" r:id="rId58"/>
    <p:sldId id="550" r:id="rId59"/>
    <p:sldId id="551" r:id="rId60"/>
    <p:sldId id="552" r:id="rId61"/>
    <p:sldId id="553" r:id="rId62"/>
    <p:sldId id="554" r:id="rId63"/>
    <p:sldId id="555" r:id="rId64"/>
    <p:sldId id="556" r:id="rId65"/>
    <p:sldId id="478" r:id="rId66"/>
    <p:sldId id="499" r:id="rId67"/>
    <p:sldId id="529" r:id="rId68"/>
    <p:sldId id="563" r:id="rId6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A1A0F"/>
    <a:srgbClr val="00B0F0"/>
    <a:srgbClr val="F35F74"/>
    <a:srgbClr val="92D050"/>
    <a:srgbClr val="A5B1CB"/>
    <a:srgbClr val="8FAADC"/>
    <a:srgbClr val="FFC0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594" autoAdjust="0"/>
    <p:restoredTop sz="94615" autoAdjust="0"/>
  </p:normalViewPr>
  <p:slideViewPr>
    <p:cSldViewPr snapToGrid="0">
      <p:cViewPr varScale="1">
        <p:scale>
          <a:sx n="126" d="100"/>
          <a:sy n="126" d="100"/>
        </p:scale>
        <p:origin x="1656" y="126"/>
      </p:cViewPr>
      <p:guideLst>
        <p:guide orient="horz" pos="2160"/>
        <p:guide pos="2880"/>
      </p:guideLst>
    </p:cSldViewPr>
  </p:slideViewPr>
  <p:notesTextViewPr>
    <p:cViewPr>
      <p:scale>
        <a:sx n="1" d="1"/>
        <a:sy n="1" d="1"/>
      </p:scale>
      <p:origin x="0" y="0"/>
    </p:cViewPr>
  </p:notesTextViewPr>
  <p:sorterViewPr>
    <p:cViewPr varScale="1">
      <p:scale>
        <a:sx n="1" d="1"/>
        <a:sy n="1" d="1"/>
      </p:scale>
      <p:origin x="0" y="-11094"/>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AB9AF6-F73E-AE4D-9BDD-81BD2BA6789A}" type="doc">
      <dgm:prSet loTypeId="urn:microsoft.com/office/officeart/2008/layout/SquareAccentList" loCatId="" qsTypeId="urn:microsoft.com/office/officeart/2005/8/quickstyle/simple4" qsCatId="simple" csTypeId="urn:microsoft.com/office/officeart/2005/8/colors/accent1_2" csCatId="accent1" phldr="1"/>
      <dgm:spPr/>
      <dgm:t>
        <a:bodyPr/>
        <a:lstStyle/>
        <a:p>
          <a:endParaRPr lang="en-US"/>
        </a:p>
      </dgm:t>
    </dgm:pt>
    <dgm:pt modelId="{E7E64BFE-DA2F-D143-86D0-05499C5D28CB}">
      <dgm:prSet phldrT="[Text]"/>
      <dgm:spPr/>
      <dgm:t>
        <a:bodyPr/>
        <a:lstStyle/>
        <a:p>
          <a:r>
            <a:rPr lang="en-US" dirty="0"/>
            <a:t>Do</a:t>
          </a:r>
        </a:p>
      </dgm:t>
    </dgm:pt>
    <dgm:pt modelId="{811DAAF7-5BB1-6D4E-9144-9B9286BA32D5}" type="parTrans" cxnId="{09119A99-22EA-6F4C-8C57-0A21ADF737BF}">
      <dgm:prSet/>
      <dgm:spPr/>
      <dgm:t>
        <a:bodyPr/>
        <a:lstStyle/>
        <a:p>
          <a:endParaRPr lang="en-US"/>
        </a:p>
      </dgm:t>
    </dgm:pt>
    <dgm:pt modelId="{F97EADD0-5F3B-DB48-82DF-1C308FD2352E}" type="sibTrans" cxnId="{09119A99-22EA-6F4C-8C57-0A21ADF737BF}">
      <dgm:prSet/>
      <dgm:spPr/>
      <dgm:t>
        <a:bodyPr/>
        <a:lstStyle/>
        <a:p>
          <a:endParaRPr lang="en-US"/>
        </a:p>
      </dgm:t>
    </dgm:pt>
    <dgm:pt modelId="{F5B1867D-1D6E-AC4F-A810-DBC582F9A17F}">
      <dgm:prSet phldrT="[Text]"/>
      <dgm:spPr/>
      <dgm:t>
        <a:bodyPr/>
        <a:lstStyle/>
        <a:p>
          <a:r>
            <a:rPr lang="en-US" dirty="0"/>
            <a:t>Write as you </a:t>
          </a:r>
          <a:r>
            <a:rPr lang="en-US" i="1" dirty="0"/>
            <a:t>should </a:t>
          </a:r>
          <a:r>
            <a:rPr lang="en-US" i="0" dirty="0"/>
            <a:t>speak</a:t>
          </a:r>
          <a:endParaRPr lang="en-US" i="1" dirty="0"/>
        </a:p>
      </dgm:t>
    </dgm:pt>
    <dgm:pt modelId="{D36DD48E-65B2-2641-B9A8-56870EFC0781}" type="parTrans" cxnId="{A306127C-40E0-7143-9E68-490C2E0B3AB7}">
      <dgm:prSet/>
      <dgm:spPr/>
      <dgm:t>
        <a:bodyPr/>
        <a:lstStyle/>
        <a:p>
          <a:endParaRPr lang="en-US"/>
        </a:p>
      </dgm:t>
    </dgm:pt>
    <dgm:pt modelId="{602E4F16-8AE9-454E-92AE-68F2830B479B}" type="sibTrans" cxnId="{A306127C-40E0-7143-9E68-490C2E0B3AB7}">
      <dgm:prSet/>
      <dgm:spPr/>
      <dgm:t>
        <a:bodyPr/>
        <a:lstStyle/>
        <a:p>
          <a:endParaRPr lang="en-US"/>
        </a:p>
      </dgm:t>
    </dgm:pt>
    <dgm:pt modelId="{31249110-77AD-1645-953C-FC44A9EDB6F8}">
      <dgm:prSet phldrT="[Text]"/>
      <dgm:spPr/>
      <dgm:t>
        <a:bodyPr/>
        <a:lstStyle/>
        <a:p>
          <a:r>
            <a:rPr lang="en-US" dirty="0"/>
            <a:t>Present strong credentials, facts, and statistics</a:t>
          </a:r>
        </a:p>
      </dgm:t>
    </dgm:pt>
    <dgm:pt modelId="{04DE8F59-AF3D-4543-9F88-A7EB14B4C638}" type="parTrans" cxnId="{8449C72C-624A-A34E-9272-379474EBBB80}">
      <dgm:prSet/>
      <dgm:spPr/>
      <dgm:t>
        <a:bodyPr/>
        <a:lstStyle/>
        <a:p>
          <a:endParaRPr lang="en-US"/>
        </a:p>
      </dgm:t>
    </dgm:pt>
    <dgm:pt modelId="{F65D2029-B056-FE46-B263-118BCF96C4F7}" type="sibTrans" cxnId="{8449C72C-624A-A34E-9272-379474EBBB80}">
      <dgm:prSet/>
      <dgm:spPr/>
      <dgm:t>
        <a:bodyPr/>
        <a:lstStyle/>
        <a:p>
          <a:endParaRPr lang="en-US"/>
        </a:p>
      </dgm:t>
    </dgm:pt>
    <dgm:pt modelId="{D060DE4A-DB07-5F47-B8C5-B12756B22559}">
      <dgm:prSet phldrT="[Text]"/>
      <dgm:spPr/>
      <dgm:t>
        <a:bodyPr/>
        <a:lstStyle/>
        <a:p>
          <a:r>
            <a:rPr lang="en-US" dirty="0"/>
            <a:t>Use a grammar book, thesaurus, and dictionary</a:t>
          </a:r>
        </a:p>
      </dgm:t>
    </dgm:pt>
    <dgm:pt modelId="{9E2ED177-BB0E-634F-BD67-2845CF4A0BAC}" type="parTrans" cxnId="{70FCE7F3-3A14-4647-AD84-D1563E9A75C2}">
      <dgm:prSet/>
      <dgm:spPr/>
      <dgm:t>
        <a:bodyPr/>
        <a:lstStyle/>
        <a:p>
          <a:endParaRPr lang="en-US"/>
        </a:p>
      </dgm:t>
    </dgm:pt>
    <dgm:pt modelId="{24DEAF16-2A3D-0240-93B8-F15EEB51ADAE}" type="sibTrans" cxnId="{70FCE7F3-3A14-4647-AD84-D1563E9A75C2}">
      <dgm:prSet/>
      <dgm:spPr/>
      <dgm:t>
        <a:bodyPr/>
        <a:lstStyle/>
        <a:p>
          <a:endParaRPr lang="en-US"/>
        </a:p>
      </dgm:t>
    </dgm:pt>
    <dgm:pt modelId="{08661088-0B64-764F-8D71-91107507C737}">
      <dgm:prSet phldrT="[Text]"/>
      <dgm:spPr/>
      <dgm:t>
        <a:bodyPr/>
        <a:lstStyle/>
        <a:p>
          <a:r>
            <a:rPr lang="en-US" dirty="0"/>
            <a:t>Don’t</a:t>
          </a:r>
        </a:p>
      </dgm:t>
    </dgm:pt>
    <dgm:pt modelId="{56BD715F-4359-B14E-8E50-AA433535C9CE}" type="parTrans" cxnId="{BB3BA804-BC26-3D42-901F-13F7687DEBEB}">
      <dgm:prSet/>
      <dgm:spPr/>
      <dgm:t>
        <a:bodyPr/>
        <a:lstStyle/>
        <a:p>
          <a:endParaRPr lang="en-US"/>
        </a:p>
      </dgm:t>
    </dgm:pt>
    <dgm:pt modelId="{929E8CF8-89C0-6547-8CBE-8ABA13039CFB}" type="sibTrans" cxnId="{BB3BA804-BC26-3D42-901F-13F7687DEBEB}">
      <dgm:prSet/>
      <dgm:spPr/>
      <dgm:t>
        <a:bodyPr/>
        <a:lstStyle/>
        <a:p>
          <a:endParaRPr lang="en-US"/>
        </a:p>
      </dgm:t>
    </dgm:pt>
    <dgm:pt modelId="{74FFE505-B32B-FA43-B39F-4F0B8EA71544}">
      <dgm:prSet phldrT="[Text]"/>
      <dgm:spPr/>
      <dgm:t>
        <a:bodyPr/>
        <a:lstStyle/>
        <a:p>
          <a:r>
            <a:rPr lang="en-US" dirty="0"/>
            <a:t>Use slang or imprecise or insensitive language</a:t>
          </a:r>
        </a:p>
      </dgm:t>
    </dgm:pt>
    <dgm:pt modelId="{5BC95520-A185-0D48-A0F0-3BD6432F5B54}" type="parTrans" cxnId="{94AC484F-B093-B541-840A-B66DF48F5BC7}">
      <dgm:prSet/>
      <dgm:spPr/>
      <dgm:t>
        <a:bodyPr/>
        <a:lstStyle/>
        <a:p>
          <a:endParaRPr lang="en-US"/>
        </a:p>
      </dgm:t>
    </dgm:pt>
    <dgm:pt modelId="{1297CE45-9480-4D44-A831-2444C2615AEC}" type="sibTrans" cxnId="{94AC484F-B093-B541-840A-B66DF48F5BC7}">
      <dgm:prSet/>
      <dgm:spPr/>
      <dgm:t>
        <a:bodyPr/>
        <a:lstStyle/>
        <a:p>
          <a:endParaRPr lang="en-US"/>
        </a:p>
      </dgm:t>
    </dgm:pt>
    <dgm:pt modelId="{C11FA7FB-B678-C24D-85A0-FA5DC9004D4F}">
      <dgm:prSet phldrT="[Text]"/>
      <dgm:spPr/>
      <dgm:t>
        <a:bodyPr/>
        <a:lstStyle/>
        <a:p>
          <a:r>
            <a:rPr lang="en-US" dirty="0"/>
            <a:t>Don’t exaggerate </a:t>
          </a:r>
        </a:p>
      </dgm:t>
    </dgm:pt>
    <dgm:pt modelId="{EDEAD8E1-14A9-AF43-9937-0C425C615717}" type="parTrans" cxnId="{E28ACA69-ADE2-D748-BD5F-94526650ED0F}">
      <dgm:prSet/>
      <dgm:spPr/>
      <dgm:t>
        <a:bodyPr/>
        <a:lstStyle/>
        <a:p>
          <a:endParaRPr lang="en-US"/>
        </a:p>
      </dgm:t>
    </dgm:pt>
    <dgm:pt modelId="{EEE203F7-EA36-B94D-9609-BD2EB480A608}" type="sibTrans" cxnId="{E28ACA69-ADE2-D748-BD5F-94526650ED0F}">
      <dgm:prSet/>
      <dgm:spPr/>
      <dgm:t>
        <a:bodyPr/>
        <a:lstStyle/>
        <a:p>
          <a:endParaRPr lang="en-US"/>
        </a:p>
      </dgm:t>
    </dgm:pt>
    <dgm:pt modelId="{6AAD4241-9AF5-2F45-8DEA-BBB590A668FA}">
      <dgm:prSet phldrT="[Text]"/>
      <dgm:spPr/>
      <dgm:t>
        <a:bodyPr/>
        <a:lstStyle/>
        <a:p>
          <a:r>
            <a:rPr lang="en-US" dirty="0"/>
            <a:t>Include value judgments, political views, or a sense of humor </a:t>
          </a:r>
        </a:p>
      </dgm:t>
    </dgm:pt>
    <dgm:pt modelId="{93F8E8F0-851A-D947-AFBE-454F1D0C8BA1}" type="parTrans" cxnId="{BB2DB700-0B33-AD45-A75B-CBCAE12225A9}">
      <dgm:prSet/>
      <dgm:spPr/>
      <dgm:t>
        <a:bodyPr/>
        <a:lstStyle/>
        <a:p>
          <a:endParaRPr lang="en-US"/>
        </a:p>
      </dgm:t>
    </dgm:pt>
    <dgm:pt modelId="{9A4DEA8C-582B-074A-850F-32A8B3C49A3D}" type="sibTrans" cxnId="{BB2DB700-0B33-AD45-A75B-CBCAE12225A9}">
      <dgm:prSet/>
      <dgm:spPr/>
      <dgm:t>
        <a:bodyPr/>
        <a:lstStyle/>
        <a:p>
          <a:endParaRPr lang="en-US"/>
        </a:p>
      </dgm:t>
    </dgm:pt>
    <dgm:pt modelId="{E2B30B9F-0AD9-C649-8B7F-9005D7675396}">
      <dgm:prSet/>
      <dgm:spPr/>
      <dgm:t>
        <a:bodyPr/>
        <a:lstStyle/>
        <a:p>
          <a:r>
            <a:rPr lang="en-US" dirty="0"/>
            <a:t>Use too many adjectives</a:t>
          </a:r>
        </a:p>
      </dgm:t>
    </dgm:pt>
    <dgm:pt modelId="{79464473-692B-0F4A-A014-2D0140B89843}" type="parTrans" cxnId="{65009054-8F09-E64F-9D11-D4A263D6A295}">
      <dgm:prSet/>
      <dgm:spPr/>
      <dgm:t>
        <a:bodyPr/>
        <a:lstStyle/>
        <a:p>
          <a:endParaRPr lang="en-US"/>
        </a:p>
      </dgm:t>
    </dgm:pt>
    <dgm:pt modelId="{3AEBAE67-9F1D-C941-A983-18AD05F26C84}" type="sibTrans" cxnId="{65009054-8F09-E64F-9D11-D4A263D6A295}">
      <dgm:prSet/>
      <dgm:spPr/>
      <dgm:t>
        <a:bodyPr/>
        <a:lstStyle/>
        <a:p>
          <a:endParaRPr lang="en-US"/>
        </a:p>
      </dgm:t>
    </dgm:pt>
    <dgm:pt modelId="{060D9D2C-2336-7442-83D7-47BF4A0D2CE7}">
      <dgm:prSet/>
      <dgm:spPr/>
      <dgm:t>
        <a:bodyPr/>
        <a:lstStyle/>
        <a:p>
          <a:r>
            <a:rPr lang="en-US" dirty="0"/>
            <a:t>Use too many abbreviations or acronyms</a:t>
          </a:r>
        </a:p>
      </dgm:t>
    </dgm:pt>
    <dgm:pt modelId="{B087F879-BEB2-CE4B-9823-42348D468A5B}" type="parTrans" cxnId="{9E6973C4-6FA1-CF48-BC0D-D03D09DF1ADE}">
      <dgm:prSet/>
      <dgm:spPr/>
      <dgm:t>
        <a:bodyPr/>
        <a:lstStyle/>
        <a:p>
          <a:endParaRPr lang="en-US"/>
        </a:p>
      </dgm:t>
    </dgm:pt>
    <dgm:pt modelId="{24A5C962-6C21-8B49-B951-BB0CECF100FC}" type="sibTrans" cxnId="{9E6973C4-6FA1-CF48-BC0D-D03D09DF1ADE}">
      <dgm:prSet/>
      <dgm:spPr/>
      <dgm:t>
        <a:bodyPr/>
        <a:lstStyle/>
        <a:p>
          <a:endParaRPr lang="en-US"/>
        </a:p>
      </dgm:t>
    </dgm:pt>
    <dgm:pt modelId="{8591205A-82D1-B647-9385-198C2CB780E6}">
      <dgm:prSet/>
      <dgm:spPr/>
      <dgm:t>
        <a:bodyPr/>
        <a:lstStyle/>
        <a:p>
          <a:r>
            <a:rPr lang="en-US" dirty="0"/>
            <a:t>Use the active voice</a:t>
          </a:r>
        </a:p>
      </dgm:t>
    </dgm:pt>
    <dgm:pt modelId="{346CFB28-46EF-D940-A85A-83D3AECEA55D}" type="parTrans" cxnId="{C76FD001-FEB5-7A4A-9184-B9B754A8169F}">
      <dgm:prSet/>
      <dgm:spPr/>
      <dgm:t>
        <a:bodyPr/>
        <a:lstStyle/>
        <a:p>
          <a:endParaRPr lang="en-US"/>
        </a:p>
      </dgm:t>
    </dgm:pt>
    <dgm:pt modelId="{5DE01F33-1ECC-2247-81B7-A3271597FA5E}" type="sibTrans" cxnId="{C76FD001-FEB5-7A4A-9184-B9B754A8169F}">
      <dgm:prSet/>
      <dgm:spPr/>
      <dgm:t>
        <a:bodyPr/>
        <a:lstStyle/>
        <a:p>
          <a:endParaRPr lang="en-US"/>
        </a:p>
      </dgm:t>
    </dgm:pt>
    <dgm:pt modelId="{910946B0-6910-5643-8E26-C8BC5E356165}">
      <dgm:prSet/>
      <dgm:spPr/>
      <dgm:t>
        <a:bodyPr/>
        <a:lstStyle/>
        <a:p>
          <a:r>
            <a:rPr lang="en-US" dirty="0"/>
            <a:t>Back up your claims</a:t>
          </a:r>
        </a:p>
      </dgm:t>
    </dgm:pt>
    <dgm:pt modelId="{0342F1DA-BFC6-714E-A6FA-A8C1DE1E5D6B}" type="parTrans" cxnId="{1DECCA4A-A398-F24E-8B95-D9CB19E6BB53}">
      <dgm:prSet/>
      <dgm:spPr/>
      <dgm:t>
        <a:bodyPr/>
        <a:lstStyle/>
        <a:p>
          <a:endParaRPr lang="en-US"/>
        </a:p>
      </dgm:t>
    </dgm:pt>
    <dgm:pt modelId="{6264414F-7F61-814E-9BBF-FFEF050D7ED8}" type="sibTrans" cxnId="{1DECCA4A-A398-F24E-8B95-D9CB19E6BB53}">
      <dgm:prSet/>
      <dgm:spPr/>
      <dgm:t>
        <a:bodyPr/>
        <a:lstStyle/>
        <a:p>
          <a:endParaRPr lang="en-US"/>
        </a:p>
      </dgm:t>
    </dgm:pt>
    <dgm:pt modelId="{1B487522-8D8B-D746-839D-F43CF631C91D}" type="pres">
      <dgm:prSet presAssocID="{99AB9AF6-F73E-AE4D-9BDD-81BD2BA6789A}" presName="layout" presStyleCnt="0">
        <dgm:presLayoutVars>
          <dgm:chMax/>
          <dgm:chPref/>
          <dgm:dir/>
          <dgm:resizeHandles/>
        </dgm:presLayoutVars>
      </dgm:prSet>
      <dgm:spPr/>
    </dgm:pt>
    <dgm:pt modelId="{15C63BB1-10F9-C140-831D-86687E0AEB8F}" type="pres">
      <dgm:prSet presAssocID="{E7E64BFE-DA2F-D143-86D0-05499C5D28CB}" presName="root" presStyleCnt="0">
        <dgm:presLayoutVars>
          <dgm:chMax/>
          <dgm:chPref/>
        </dgm:presLayoutVars>
      </dgm:prSet>
      <dgm:spPr/>
    </dgm:pt>
    <dgm:pt modelId="{EF3C0E6B-9601-924A-A1AC-744F23A34636}" type="pres">
      <dgm:prSet presAssocID="{E7E64BFE-DA2F-D143-86D0-05499C5D28CB}" presName="rootComposite" presStyleCnt="0">
        <dgm:presLayoutVars/>
      </dgm:prSet>
      <dgm:spPr/>
    </dgm:pt>
    <dgm:pt modelId="{550A2C9F-A32C-5744-AF08-9AD342C86154}" type="pres">
      <dgm:prSet presAssocID="{E7E64BFE-DA2F-D143-86D0-05499C5D28CB}" presName="ParentAccent" presStyleLbl="alignNode1" presStyleIdx="0" presStyleCnt="2" custScaleY="85445"/>
      <dgm:spPr/>
    </dgm:pt>
    <dgm:pt modelId="{9D29A9EA-AA29-6C4A-ACBC-8EEF981599CE}" type="pres">
      <dgm:prSet presAssocID="{E7E64BFE-DA2F-D143-86D0-05499C5D28CB}" presName="ParentSmallAccent" presStyleLbl="fgAcc1" presStyleIdx="0" presStyleCnt="2" custLinFactNeighborX="577" custLinFactNeighborY="-29181"/>
      <dgm:spPr>
        <a:solidFill>
          <a:schemeClr val="accent1">
            <a:alpha val="90000"/>
          </a:schemeClr>
        </a:solidFill>
      </dgm:spPr>
    </dgm:pt>
    <dgm:pt modelId="{3718A017-160C-3A45-86E0-DB057C1DD393}" type="pres">
      <dgm:prSet presAssocID="{E7E64BFE-DA2F-D143-86D0-05499C5D28CB}" presName="Parent" presStyleLbl="revTx" presStyleIdx="0" presStyleCnt="12">
        <dgm:presLayoutVars>
          <dgm:chMax/>
          <dgm:chPref val="4"/>
          <dgm:bulletEnabled val="1"/>
        </dgm:presLayoutVars>
      </dgm:prSet>
      <dgm:spPr/>
    </dgm:pt>
    <dgm:pt modelId="{5EF5358D-3066-0140-9AEF-E576C8BFC6DD}" type="pres">
      <dgm:prSet presAssocID="{E7E64BFE-DA2F-D143-86D0-05499C5D28CB}" presName="childShape" presStyleCnt="0">
        <dgm:presLayoutVars>
          <dgm:chMax val="0"/>
          <dgm:chPref val="0"/>
        </dgm:presLayoutVars>
      </dgm:prSet>
      <dgm:spPr/>
    </dgm:pt>
    <dgm:pt modelId="{02865A5A-13B8-4246-98B2-B53CE37BB4FE}" type="pres">
      <dgm:prSet presAssocID="{F5B1867D-1D6E-AC4F-A810-DBC582F9A17F}" presName="childComposite" presStyleCnt="0">
        <dgm:presLayoutVars>
          <dgm:chMax val="0"/>
          <dgm:chPref val="0"/>
        </dgm:presLayoutVars>
      </dgm:prSet>
      <dgm:spPr/>
    </dgm:pt>
    <dgm:pt modelId="{721F8ED5-F5D3-2A47-8B37-3E58E20FE2CF}" type="pres">
      <dgm:prSet presAssocID="{F5B1867D-1D6E-AC4F-A810-DBC582F9A17F}" presName="ChildAccent" presStyleLbl="solidFgAcc1" presStyleIdx="0" presStyleCnt="10"/>
      <dgm:spPr/>
    </dgm:pt>
    <dgm:pt modelId="{3760722E-076D-F74A-B996-F26E10398208}" type="pres">
      <dgm:prSet presAssocID="{F5B1867D-1D6E-AC4F-A810-DBC582F9A17F}" presName="Child" presStyleLbl="revTx" presStyleIdx="1" presStyleCnt="12">
        <dgm:presLayoutVars>
          <dgm:chMax val="0"/>
          <dgm:chPref val="0"/>
          <dgm:bulletEnabled val="1"/>
        </dgm:presLayoutVars>
      </dgm:prSet>
      <dgm:spPr/>
    </dgm:pt>
    <dgm:pt modelId="{228BD1BD-C055-384E-8819-252F16502B94}" type="pres">
      <dgm:prSet presAssocID="{31249110-77AD-1645-953C-FC44A9EDB6F8}" presName="childComposite" presStyleCnt="0">
        <dgm:presLayoutVars>
          <dgm:chMax val="0"/>
          <dgm:chPref val="0"/>
        </dgm:presLayoutVars>
      </dgm:prSet>
      <dgm:spPr/>
    </dgm:pt>
    <dgm:pt modelId="{05E6B8C8-D087-DD4E-B969-44585D4D2C47}" type="pres">
      <dgm:prSet presAssocID="{31249110-77AD-1645-953C-FC44A9EDB6F8}" presName="ChildAccent" presStyleLbl="solidFgAcc1" presStyleIdx="1" presStyleCnt="10"/>
      <dgm:spPr/>
    </dgm:pt>
    <dgm:pt modelId="{ADDDE40C-1499-884A-972C-2B25B114B763}" type="pres">
      <dgm:prSet presAssocID="{31249110-77AD-1645-953C-FC44A9EDB6F8}" presName="Child" presStyleLbl="revTx" presStyleIdx="2" presStyleCnt="12">
        <dgm:presLayoutVars>
          <dgm:chMax val="0"/>
          <dgm:chPref val="0"/>
          <dgm:bulletEnabled val="1"/>
        </dgm:presLayoutVars>
      </dgm:prSet>
      <dgm:spPr/>
    </dgm:pt>
    <dgm:pt modelId="{CE29E4DF-2B87-1245-8AD0-013135431647}" type="pres">
      <dgm:prSet presAssocID="{D060DE4A-DB07-5F47-B8C5-B12756B22559}" presName="childComposite" presStyleCnt="0">
        <dgm:presLayoutVars>
          <dgm:chMax val="0"/>
          <dgm:chPref val="0"/>
        </dgm:presLayoutVars>
      </dgm:prSet>
      <dgm:spPr/>
    </dgm:pt>
    <dgm:pt modelId="{51EB331A-8A3A-7C4C-A9E1-C6550B9EB103}" type="pres">
      <dgm:prSet presAssocID="{D060DE4A-DB07-5F47-B8C5-B12756B22559}" presName="ChildAccent" presStyleLbl="solidFgAcc1" presStyleIdx="2" presStyleCnt="10"/>
      <dgm:spPr/>
    </dgm:pt>
    <dgm:pt modelId="{678242BB-269B-D846-9C2B-3F85CC6A59E9}" type="pres">
      <dgm:prSet presAssocID="{D060DE4A-DB07-5F47-B8C5-B12756B22559}" presName="Child" presStyleLbl="revTx" presStyleIdx="3" presStyleCnt="12">
        <dgm:presLayoutVars>
          <dgm:chMax val="0"/>
          <dgm:chPref val="0"/>
          <dgm:bulletEnabled val="1"/>
        </dgm:presLayoutVars>
      </dgm:prSet>
      <dgm:spPr/>
    </dgm:pt>
    <dgm:pt modelId="{C7F5C4BE-D805-8C4A-8552-8100367013C8}" type="pres">
      <dgm:prSet presAssocID="{8591205A-82D1-B647-9385-198C2CB780E6}" presName="childComposite" presStyleCnt="0">
        <dgm:presLayoutVars>
          <dgm:chMax val="0"/>
          <dgm:chPref val="0"/>
        </dgm:presLayoutVars>
      </dgm:prSet>
      <dgm:spPr/>
    </dgm:pt>
    <dgm:pt modelId="{7D2D959D-0EC5-E345-8F72-4BC0E44C590F}" type="pres">
      <dgm:prSet presAssocID="{8591205A-82D1-B647-9385-198C2CB780E6}" presName="ChildAccent" presStyleLbl="solidFgAcc1" presStyleIdx="3" presStyleCnt="10"/>
      <dgm:spPr/>
    </dgm:pt>
    <dgm:pt modelId="{395B50C4-E76C-BD49-A284-609663BF74DB}" type="pres">
      <dgm:prSet presAssocID="{8591205A-82D1-B647-9385-198C2CB780E6}" presName="Child" presStyleLbl="revTx" presStyleIdx="4" presStyleCnt="12">
        <dgm:presLayoutVars>
          <dgm:chMax val="0"/>
          <dgm:chPref val="0"/>
          <dgm:bulletEnabled val="1"/>
        </dgm:presLayoutVars>
      </dgm:prSet>
      <dgm:spPr/>
    </dgm:pt>
    <dgm:pt modelId="{DADDA03C-26AC-794C-9F6A-C1C562661D82}" type="pres">
      <dgm:prSet presAssocID="{910946B0-6910-5643-8E26-C8BC5E356165}" presName="childComposite" presStyleCnt="0">
        <dgm:presLayoutVars>
          <dgm:chMax val="0"/>
          <dgm:chPref val="0"/>
        </dgm:presLayoutVars>
      </dgm:prSet>
      <dgm:spPr/>
    </dgm:pt>
    <dgm:pt modelId="{65B0FE2D-AD37-294D-BF04-2EF9ACBE4224}" type="pres">
      <dgm:prSet presAssocID="{910946B0-6910-5643-8E26-C8BC5E356165}" presName="ChildAccent" presStyleLbl="solidFgAcc1" presStyleIdx="4" presStyleCnt="10"/>
      <dgm:spPr/>
    </dgm:pt>
    <dgm:pt modelId="{5636240B-2BCB-CF47-AC61-6698337F6D42}" type="pres">
      <dgm:prSet presAssocID="{910946B0-6910-5643-8E26-C8BC5E356165}" presName="Child" presStyleLbl="revTx" presStyleIdx="5" presStyleCnt="12">
        <dgm:presLayoutVars>
          <dgm:chMax val="0"/>
          <dgm:chPref val="0"/>
          <dgm:bulletEnabled val="1"/>
        </dgm:presLayoutVars>
      </dgm:prSet>
      <dgm:spPr/>
    </dgm:pt>
    <dgm:pt modelId="{13C3E253-D4F9-3741-88AC-190CDD23E182}" type="pres">
      <dgm:prSet presAssocID="{08661088-0B64-764F-8D71-91107507C737}" presName="root" presStyleCnt="0">
        <dgm:presLayoutVars>
          <dgm:chMax/>
          <dgm:chPref/>
        </dgm:presLayoutVars>
      </dgm:prSet>
      <dgm:spPr/>
    </dgm:pt>
    <dgm:pt modelId="{B2210830-7816-2344-831D-9758B76F17B7}" type="pres">
      <dgm:prSet presAssocID="{08661088-0B64-764F-8D71-91107507C737}" presName="rootComposite" presStyleCnt="0">
        <dgm:presLayoutVars/>
      </dgm:prSet>
      <dgm:spPr/>
    </dgm:pt>
    <dgm:pt modelId="{3AD0E602-836B-BF47-A4D7-F594E53DFBCE}" type="pres">
      <dgm:prSet presAssocID="{08661088-0B64-764F-8D71-91107507C737}" presName="ParentAccent" presStyleLbl="alignNode1" presStyleIdx="1" presStyleCnt="2" custScaleY="93230"/>
      <dgm:spPr/>
    </dgm:pt>
    <dgm:pt modelId="{4134B903-FE4F-F742-A07E-91E305BD774D}" type="pres">
      <dgm:prSet presAssocID="{08661088-0B64-764F-8D71-91107507C737}" presName="ParentSmallAccent" presStyleLbl="fgAcc1" presStyleIdx="1" presStyleCnt="2" custLinFactNeighborX="36417" custLinFactNeighborY="-39018"/>
      <dgm:spPr>
        <a:solidFill>
          <a:schemeClr val="accent1">
            <a:alpha val="90000"/>
          </a:schemeClr>
        </a:solidFill>
      </dgm:spPr>
    </dgm:pt>
    <dgm:pt modelId="{9FB13E83-400A-9140-96F7-54C6DE433A6C}" type="pres">
      <dgm:prSet presAssocID="{08661088-0B64-764F-8D71-91107507C737}" presName="Parent" presStyleLbl="revTx" presStyleIdx="6" presStyleCnt="12">
        <dgm:presLayoutVars>
          <dgm:chMax/>
          <dgm:chPref val="4"/>
          <dgm:bulletEnabled val="1"/>
        </dgm:presLayoutVars>
      </dgm:prSet>
      <dgm:spPr/>
    </dgm:pt>
    <dgm:pt modelId="{D45A2267-1B7F-4F45-804A-14851046E87B}" type="pres">
      <dgm:prSet presAssocID="{08661088-0B64-764F-8D71-91107507C737}" presName="childShape" presStyleCnt="0">
        <dgm:presLayoutVars>
          <dgm:chMax val="0"/>
          <dgm:chPref val="0"/>
        </dgm:presLayoutVars>
      </dgm:prSet>
      <dgm:spPr/>
    </dgm:pt>
    <dgm:pt modelId="{662C7083-BCC9-9D41-8EE1-F582163A3670}" type="pres">
      <dgm:prSet presAssocID="{74FFE505-B32B-FA43-B39F-4F0B8EA71544}" presName="childComposite" presStyleCnt="0">
        <dgm:presLayoutVars>
          <dgm:chMax val="0"/>
          <dgm:chPref val="0"/>
        </dgm:presLayoutVars>
      </dgm:prSet>
      <dgm:spPr/>
    </dgm:pt>
    <dgm:pt modelId="{1BF6F659-C0A6-FB4F-BAA2-D10798C7812F}" type="pres">
      <dgm:prSet presAssocID="{74FFE505-B32B-FA43-B39F-4F0B8EA71544}" presName="ChildAccent" presStyleLbl="solidFgAcc1" presStyleIdx="5" presStyleCnt="10"/>
      <dgm:spPr/>
    </dgm:pt>
    <dgm:pt modelId="{0ADFB6CE-C12B-1E46-B073-D4898FC7EE05}" type="pres">
      <dgm:prSet presAssocID="{74FFE505-B32B-FA43-B39F-4F0B8EA71544}" presName="Child" presStyleLbl="revTx" presStyleIdx="7" presStyleCnt="12">
        <dgm:presLayoutVars>
          <dgm:chMax val="0"/>
          <dgm:chPref val="0"/>
          <dgm:bulletEnabled val="1"/>
        </dgm:presLayoutVars>
      </dgm:prSet>
      <dgm:spPr/>
    </dgm:pt>
    <dgm:pt modelId="{43D57DF8-5D3A-574D-A7FB-3D94A728C52E}" type="pres">
      <dgm:prSet presAssocID="{C11FA7FB-B678-C24D-85A0-FA5DC9004D4F}" presName="childComposite" presStyleCnt="0">
        <dgm:presLayoutVars>
          <dgm:chMax val="0"/>
          <dgm:chPref val="0"/>
        </dgm:presLayoutVars>
      </dgm:prSet>
      <dgm:spPr/>
    </dgm:pt>
    <dgm:pt modelId="{2AAAA880-83F5-874F-A494-AA008128DCFA}" type="pres">
      <dgm:prSet presAssocID="{C11FA7FB-B678-C24D-85A0-FA5DC9004D4F}" presName="ChildAccent" presStyleLbl="solidFgAcc1" presStyleIdx="6" presStyleCnt="10"/>
      <dgm:spPr/>
    </dgm:pt>
    <dgm:pt modelId="{C160807B-ED36-3D49-B9B4-42F1770E917D}" type="pres">
      <dgm:prSet presAssocID="{C11FA7FB-B678-C24D-85A0-FA5DC9004D4F}" presName="Child" presStyleLbl="revTx" presStyleIdx="8" presStyleCnt="12">
        <dgm:presLayoutVars>
          <dgm:chMax val="0"/>
          <dgm:chPref val="0"/>
          <dgm:bulletEnabled val="1"/>
        </dgm:presLayoutVars>
      </dgm:prSet>
      <dgm:spPr/>
    </dgm:pt>
    <dgm:pt modelId="{26FE65B3-35C0-7747-A262-DFD0C983DD99}" type="pres">
      <dgm:prSet presAssocID="{6AAD4241-9AF5-2F45-8DEA-BBB590A668FA}" presName="childComposite" presStyleCnt="0">
        <dgm:presLayoutVars>
          <dgm:chMax val="0"/>
          <dgm:chPref val="0"/>
        </dgm:presLayoutVars>
      </dgm:prSet>
      <dgm:spPr/>
    </dgm:pt>
    <dgm:pt modelId="{7929D73B-358D-AC44-889F-7319E7F4B7E8}" type="pres">
      <dgm:prSet presAssocID="{6AAD4241-9AF5-2F45-8DEA-BBB590A668FA}" presName="ChildAccent" presStyleLbl="solidFgAcc1" presStyleIdx="7" presStyleCnt="10"/>
      <dgm:spPr/>
    </dgm:pt>
    <dgm:pt modelId="{FBE4C536-EF51-7D49-970D-D5A90CF56DB2}" type="pres">
      <dgm:prSet presAssocID="{6AAD4241-9AF5-2F45-8DEA-BBB590A668FA}" presName="Child" presStyleLbl="revTx" presStyleIdx="9" presStyleCnt="12">
        <dgm:presLayoutVars>
          <dgm:chMax val="0"/>
          <dgm:chPref val="0"/>
          <dgm:bulletEnabled val="1"/>
        </dgm:presLayoutVars>
      </dgm:prSet>
      <dgm:spPr/>
    </dgm:pt>
    <dgm:pt modelId="{90ADE717-D9D4-D245-9ABA-2B49450D9446}" type="pres">
      <dgm:prSet presAssocID="{E2B30B9F-0AD9-C649-8B7F-9005D7675396}" presName="childComposite" presStyleCnt="0">
        <dgm:presLayoutVars>
          <dgm:chMax val="0"/>
          <dgm:chPref val="0"/>
        </dgm:presLayoutVars>
      </dgm:prSet>
      <dgm:spPr/>
    </dgm:pt>
    <dgm:pt modelId="{02115707-E9BC-8142-B184-8A70332905AE}" type="pres">
      <dgm:prSet presAssocID="{E2B30B9F-0AD9-C649-8B7F-9005D7675396}" presName="ChildAccent" presStyleLbl="solidFgAcc1" presStyleIdx="8" presStyleCnt="10"/>
      <dgm:spPr/>
    </dgm:pt>
    <dgm:pt modelId="{E8358294-7E6F-BC48-A906-F6904AF1B859}" type="pres">
      <dgm:prSet presAssocID="{E2B30B9F-0AD9-C649-8B7F-9005D7675396}" presName="Child" presStyleLbl="revTx" presStyleIdx="10" presStyleCnt="12">
        <dgm:presLayoutVars>
          <dgm:chMax val="0"/>
          <dgm:chPref val="0"/>
          <dgm:bulletEnabled val="1"/>
        </dgm:presLayoutVars>
      </dgm:prSet>
      <dgm:spPr/>
    </dgm:pt>
    <dgm:pt modelId="{713D1687-DCD8-2F42-85D8-978D18B674BD}" type="pres">
      <dgm:prSet presAssocID="{060D9D2C-2336-7442-83D7-47BF4A0D2CE7}" presName="childComposite" presStyleCnt="0">
        <dgm:presLayoutVars>
          <dgm:chMax val="0"/>
          <dgm:chPref val="0"/>
        </dgm:presLayoutVars>
      </dgm:prSet>
      <dgm:spPr/>
    </dgm:pt>
    <dgm:pt modelId="{9334B35D-C567-E04F-A448-6CD9D75ECEE7}" type="pres">
      <dgm:prSet presAssocID="{060D9D2C-2336-7442-83D7-47BF4A0D2CE7}" presName="ChildAccent" presStyleLbl="solidFgAcc1" presStyleIdx="9" presStyleCnt="10"/>
      <dgm:spPr/>
    </dgm:pt>
    <dgm:pt modelId="{224A15C8-48FC-F04A-B7AB-232FBFD39524}" type="pres">
      <dgm:prSet presAssocID="{060D9D2C-2336-7442-83D7-47BF4A0D2CE7}" presName="Child" presStyleLbl="revTx" presStyleIdx="11" presStyleCnt="12">
        <dgm:presLayoutVars>
          <dgm:chMax val="0"/>
          <dgm:chPref val="0"/>
          <dgm:bulletEnabled val="1"/>
        </dgm:presLayoutVars>
      </dgm:prSet>
      <dgm:spPr/>
    </dgm:pt>
  </dgm:ptLst>
  <dgm:cxnLst>
    <dgm:cxn modelId="{BB2DB700-0B33-AD45-A75B-CBCAE12225A9}" srcId="{08661088-0B64-764F-8D71-91107507C737}" destId="{6AAD4241-9AF5-2F45-8DEA-BBB590A668FA}" srcOrd="2" destOrd="0" parTransId="{93F8E8F0-851A-D947-AFBE-454F1D0C8BA1}" sibTransId="{9A4DEA8C-582B-074A-850F-32A8B3C49A3D}"/>
    <dgm:cxn modelId="{C76FD001-FEB5-7A4A-9184-B9B754A8169F}" srcId="{E7E64BFE-DA2F-D143-86D0-05499C5D28CB}" destId="{8591205A-82D1-B647-9385-198C2CB780E6}" srcOrd="3" destOrd="0" parTransId="{346CFB28-46EF-D940-A85A-83D3AECEA55D}" sibTransId="{5DE01F33-1ECC-2247-81B7-A3271597FA5E}"/>
    <dgm:cxn modelId="{BB3BA804-BC26-3D42-901F-13F7687DEBEB}" srcId="{99AB9AF6-F73E-AE4D-9BDD-81BD2BA6789A}" destId="{08661088-0B64-764F-8D71-91107507C737}" srcOrd="1" destOrd="0" parTransId="{56BD715F-4359-B14E-8E50-AA433535C9CE}" sibTransId="{929E8CF8-89C0-6547-8CBE-8ABA13039CFB}"/>
    <dgm:cxn modelId="{3D974809-9222-EC40-8C98-807B3927F539}" type="presOf" srcId="{F5B1867D-1D6E-AC4F-A810-DBC582F9A17F}" destId="{3760722E-076D-F74A-B996-F26E10398208}" srcOrd="0" destOrd="0" presId="urn:microsoft.com/office/officeart/2008/layout/SquareAccentList"/>
    <dgm:cxn modelId="{34D4A70C-A120-0D41-BB5F-4CD475C5B2C9}" type="presOf" srcId="{99AB9AF6-F73E-AE4D-9BDD-81BD2BA6789A}" destId="{1B487522-8D8B-D746-839D-F43CF631C91D}" srcOrd="0" destOrd="0" presId="urn:microsoft.com/office/officeart/2008/layout/SquareAccentList"/>
    <dgm:cxn modelId="{962AD225-448A-854E-9BA8-D2B84FCD0B31}" type="presOf" srcId="{8591205A-82D1-B647-9385-198C2CB780E6}" destId="{395B50C4-E76C-BD49-A284-609663BF74DB}" srcOrd="0" destOrd="0" presId="urn:microsoft.com/office/officeart/2008/layout/SquareAccentList"/>
    <dgm:cxn modelId="{F73E1E27-D8C4-D041-9391-CED511E40665}" type="presOf" srcId="{08661088-0B64-764F-8D71-91107507C737}" destId="{9FB13E83-400A-9140-96F7-54C6DE433A6C}" srcOrd="0" destOrd="0" presId="urn:microsoft.com/office/officeart/2008/layout/SquareAccentList"/>
    <dgm:cxn modelId="{8449C72C-624A-A34E-9272-379474EBBB80}" srcId="{E7E64BFE-DA2F-D143-86D0-05499C5D28CB}" destId="{31249110-77AD-1645-953C-FC44A9EDB6F8}" srcOrd="1" destOrd="0" parTransId="{04DE8F59-AF3D-4543-9F88-A7EB14B4C638}" sibTransId="{F65D2029-B056-FE46-B263-118BCF96C4F7}"/>
    <dgm:cxn modelId="{49DE3830-84A0-C047-B420-3B8421BC8C55}" type="presOf" srcId="{910946B0-6910-5643-8E26-C8BC5E356165}" destId="{5636240B-2BCB-CF47-AC61-6698337F6D42}" srcOrd="0" destOrd="0" presId="urn:microsoft.com/office/officeart/2008/layout/SquareAccentList"/>
    <dgm:cxn modelId="{0DB0FB3D-3CFB-2F4A-BE2E-6A48292ADAE8}" type="presOf" srcId="{C11FA7FB-B678-C24D-85A0-FA5DC9004D4F}" destId="{C160807B-ED36-3D49-B9B4-42F1770E917D}" srcOrd="0" destOrd="0" presId="urn:microsoft.com/office/officeart/2008/layout/SquareAccentList"/>
    <dgm:cxn modelId="{8106A041-F0E8-AC4A-8681-9DBA4AF03F31}" type="presOf" srcId="{74FFE505-B32B-FA43-B39F-4F0B8EA71544}" destId="{0ADFB6CE-C12B-1E46-B073-D4898FC7EE05}" srcOrd="0" destOrd="0" presId="urn:microsoft.com/office/officeart/2008/layout/SquareAccentList"/>
    <dgm:cxn modelId="{E28ACA69-ADE2-D748-BD5F-94526650ED0F}" srcId="{08661088-0B64-764F-8D71-91107507C737}" destId="{C11FA7FB-B678-C24D-85A0-FA5DC9004D4F}" srcOrd="1" destOrd="0" parTransId="{EDEAD8E1-14A9-AF43-9937-0C425C615717}" sibTransId="{EEE203F7-EA36-B94D-9609-BD2EB480A608}"/>
    <dgm:cxn modelId="{1DECCA4A-A398-F24E-8B95-D9CB19E6BB53}" srcId="{E7E64BFE-DA2F-D143-86D0-05499C5D28CB}" destId="{910946B0-6910-5643-8E26-C8BC5E356165}" srcOrd="4" destOrd="0" parTransId="{0342F1DA-BFC6-714E-A6FA-A8C1DE1E5D6B}" sibTransId="{6264414F-7F61-814E-9BBF-FFEF050D7ED8}"/>
    <dgm:cxn modelId="{A6FCD36B-A637-0B43-8E32-9FDEF3977354}" type="presOf" srcId="{E7E64BFE-DA2F-D143-86D0-05499C5D28CB}" destId="{3718A017-160C-3A45-86E0-DB057C1DD393}" srcOrd="0" destOrd="0" presId="urn:microsoft.com/office/officeart/2008/layout/SquareAccentList"/>
    <dgm:cxn modelId="{9EAFA94E-018F-324F-9AE8-38FF45E16051}" type="presOf" srcId="{D060DE4A-DB07-5F47-B8C5-B12756B22559}" destId="{678242BB-269B-D846-9C2B-3F85CC6A59E9}" srcOrd="0" destOrd="0" presId="urn:microsoft.com/office/officeart/2008/layout/SquareAccentList"/>
    <dgm:cxn modelId="{94AC484F-B093-B541-840A-B66DF48F5BC7}" srcId="{08661088-0B64-764F-8D71-91107507C737}" destId="{74FFE505-B32B-FA43-B39F-4F0B8EA71544}" srcOrd="0" destOrd="0" parTransId="{5BC95520-A185-0D48-A0F0-3BD6432F5B54}" sibTransId="{1297CE45-9480-4D44-A831-2444C2615AEC}"/>
    <dgm:cxn modelId="{65009054-8F09-E64F-9D11-D4A263D6A295}" srcId="{08661088-0B64-764F-8D71-91107507C737}" destId="{E2B30B9F-0AD9-C649-8B7F-9005D7675396}" srcOrd="3" destOrd="0" parTransId="{79464473-692B-0F4A-A014-2D0140B89843}" sibTransId="{3AEBAE67-9F1D-C941-A983-18AD05F26C84}"/>
    <dgm:cxn modelId="{A306127C-40E0-7143-9E68-490C2E0B3AB7}" srcId="{E7E64BFE-DA2F-D143-86D0-05499C5D28CB}" destId="{F5B1867D-1D6E-AC4F-A810-DBC582F9A17F}" srcOrd="0" destOrd="0" parTransId="{D36DD48E-65B2-2641-B9A8-56870EFC0781}" sibTransId="{602E4F16-8AE9-454E-92AE-68F2830B479B}"/>
    <dgm:cxn modelId="{08B22A98-59FD-F649-9F34-68830522CDEB}" type="presOf" srcId="{31249110-77AD-1645-953C-FC44A9EDB6F8}" destId="{ADDDE40C-1499-884A-972C-2B25B114B763}" srcOrd="0" destOrd="0" presId="urn:microsoft.com/office/officeart/2008/layout/SquareAccentList"/>
    <dgm:cxn modelId="{09119A99-22EA-6F4C-8C57-0A21ADF737BF}" srcId="{99AB9AF6-F73E-AE4D-9BDD-81BD2BA6789A}" destId="{E7E64BFE-DA2F-D143-86D0-05499C5D28CB}" srcOrd="0" destOrd="0" parTransId="{811DAAF7-5BB1-6D4E-9144-9B9286BA32D5}" sibTransId="{F97EADD0-5F3B-DB48-82DF-1C308FD2352E}"/>
    <dgm:cxn modelId="{9E6973C4-6FA1-CF48-BC0D-D03D09DF1ADE}" srcId="{08661088-0B64-764F-8D71-91107507C737}" destId="{060D9D2C-2336-7442-83D7-47BF4A0D2CE7}" srcOrd="4" destOrd="0" parTransId="{B087F879-BEB2-CE4B-9823-42348D468A5B}" sibTransId="{24A5C962-6C21-8B49-B951-BB0CECF100FC}"/>
    <dgm:cxn modelId="{060C42E6-23CD-C44D-A0CF-AF2B4E1C6D67}" type="presOf" srcId="{060D9D2C-2336-7442-83D7-47BF4A0D2CE7}" destId="{224A15C8-48FC-F04A-B7AB-232FBFD39524}" srcOrd="0" destOrd="0" presId="urn:microsoft.com/office/officeart/2008/layout/SquareAccentList"/>
    <dgm:cxn modelId="{948146E8-E51C-044A-8900-E1098FE6ADEA}" type="presOf" srcId="{E2B30B9F-0AD9-C649-8B7F-9005D7675396}" destId="{E8358294-7E6F-BC48-A906-F6904AF1B859}" srcOrd="0" destOrd="0" presId="urn:microsoft.com/office/officeart/2008/layout/SquareAccentList"/>
    <dgm:cxn modelId="{70FCE7F3-3A14-4647-AD84-D1563E9A75C2}" srcId="{E7E64BFE-DA2F-D143-86D0-05499C5D28CB}" destId="{D060DE4A-DB07-5F47-B8C5-B12756B22559}" srcOrd="2" destOrd="0" parTransId="{9E2ED177-BB0E-634F-BD67-2845CF4A0BAC}" sibTransId="{24DEAF16-2A3D-0240-93B8-F15EEB51ADAE}"/>
    <dgm:cxn modelId="{AEC8C3F6-F6BD-774C-A3A5-705AEDB57310}" type="presOf" srcId="{6AAD4241-9AF5-2F45-8DEA-BBB590A668FA}" destId="{FBE4C536-EF51-7D49-970D-D5A90CF56DB2}" srcOrd="0" destOrd="0" presId="urn:microsoft.com/office/officeart/2008/layout/SquareAccentList"/>
    <dgm:cxn modelId="{665B62BA-71D0-C54F-80D5-ABD9AFB60B38}" type="presParOf" srcId="{1B487522-8D8B-D746-839D-F43CF631C91D}" destId="{15C63BB1-10F9-C140-831D-86687E0AEB8F}" srcOrd="0" destOrd="0" presId="urn:microsoft.com/office/officeart/2008/layout/SquareAccentList"/>
    <dgm:cxn modelId="{B8627BCB-333F-4543-AEF5-B8B50DF7A22F}" type="presParOf" srcId="{15C63BB1-10F9-C140-831D-86687E0AEB8F}" destId="{EF3C0E6B-9601-924A-A1AC-744F23A34636}" srcOrd="0" destOrd="0" presId="urn:microsoft.com/office/officeart/2008/layout/SquareAccentList"/>
    <dgm:cxn modelId="{88507EA2-5A55-5345-A420-5EE608046FF2}" type="presParOf" srcId="{EF3C0E6B-9601-924A-A1AC-744F23A34636}" destId="{550A2C9F-A32C-5744-AF08-9AD342C86154}" srcOrd="0" destOrd="0" presId="urn:microsoft.com/office/officeart/2008/layout/SquareAccentList"/>
    <dgm:cxn modelId="{52C76817-B96D-7F49-960B-CC8473AE1AD5}" type="presParOf" srcId="{EF3C0E6B-9601-924A-A1AC-744F23A34636}" destId="{9D29A9EA-AA29-6C4A-ACBC-8EEF981599CE}" srcOrd="1" destOrd="0" presId="urn:microsoft.com/office/officeart/2008/layout/SquareAccentList"/>
    <dgm:cxn modelId="{E5DA48C8-F90A-E14C-B4C0-264082FDE713}" type="presParOf" srcId="{EF3C0E6B-9601-924A-A1AC-744F23A34636}" destId="{3718A017-160C-3A45-86E0-DB057C1DD393}" srcOrd="2" destOrd="0" presId="urn:microsoft.com/office/officeart/2008/layout/SquareAccentList"/>
    <dgm:cxn modelId="{C4064A30-0C3F-4F4F-BCC1-07B7D28A3DC1}" type="presParOf" srcId="{15C63BB1-10F9-C140-831D-86687E0AEB8F}" destId="{5EF5358D-3066-0140-9AEF-E576C8BFC6DD}" srcOrd="1" destOrd="0" presId="urn:microsoft.com/office/officeart/2008/layout/SquareAccentList"/>
    <dgm:cxn modelId="{D00F15ED-06AD-354D-B63C-CC76F5616D07}" type="presParOf" srcId="{5EF5358D-3066-0140-9AEF-E576C8BFC6DD}" destId="{02865A5A-13B8-4246-98B2-B53CE37BB4FE}" srcOrd="0" destOrd="0" presId="urn:microsoft.com/office/officeart/2008/layout/SquareAccentList"/>
    <dgm:cxn modelId="{3EE163F2-83AC-BE42-9481-D5DE6B6822A8}" type="presParOf" srcId="{02865A5A-13B8-4246-98B2-B53CE37BB4FE}" destId="{721F8ED5-F5D3-2A47-8B37-3E58E20FE2CF}" srcOrd="0" destOrd="0" presId="urn:microsoft.com/office/officeart/2008/layout/SquareAccentList"/>
    <dgm:cxn modelId="{6E3E3586-2A64-3745-8C41-21A94BA45B54}" type="presParOf" srcId="{02865A5A-13B8-4246-98B2-B53CE37BB4FE}" destId="{3760722E-076D-F74A-B996-F26E10398208}" srcOrd="1" destOrd="0" presId="urn:microsoft.com/office/officeart/2008/layout/SquareAccentList"/>
    <dgm:cxn modelId="{8387A92A-7D2D-1349-AE0A-3129208E94B6}" type="presParOf" srcId="{5EF5358D-3066-0140-9AEF-E576C8BFC6DD}" destId="{228BD1BD-C055-384E-8819-252F16502B94}" srcOrd="1" destOrd="0" presId="urn:microsoft.com/office/officeart/2008/layout/SquareAccentList"/>
    <dgm:cxn modelId="{9D59E9AF-82F2-944C-A4EA-CA2BD4575895}" type="presParOf" srcId="{228BD1BD-C055-384E-8819-252F16502B94}" destId="{05E6B8C8-D087-DD4E-B969-44585D4D2C47}" srcOrd="0" destOrd="0" presId="urn:microsoft.com/office/officeart/2008/layout/SquareAccentList"/>
    <dgm:cxn modelId="{6B1ADA70-8DDA-2C4C-94DE-B0C72DFF1DDA}" type="presParOf" srcId="{228BD1BD-C055-384E-8819-252F16502B94}" destId="{ADDDE40C-1499-884A-972C-2B25B114B763}" srcOrd="1" destOrd="0" presId="urn:microsoft.com/office/officeart/2008/layout/SquareAccentList"/>
    <dgm:cxn modelId="{BDC1681E-86B6-AB44-A63A-A71FB1BCA70C}" type="presParOf" srcId="{5EF5358D-3066-0140-9AEF-E576C8BFC6DD}" destId="{CE29E4DF-2B87-1245-8AD0-013135431647}" srcOrd="2" destOrd="0" presId="urn:microsoft.com/office/officeart/2008/layout/SquareAccentList"/>
    <dgm:cxn modelId="{466F674A-E3AC-414E-B699-41544EED9EE4}" type="presParOf" srcId="{CE29E4DF-2B87-1245-8AD0-013135431647}" destId="{51EB331A-8A3A-7C4C-A9E1-C6550B9EB103}" srcOrd="0" destOrd="0" presId="urn:microsoft.com/office/officeart/2008/layout/SquareAccentList"/>
    <dgm:cxn modelId="{04F37521-622F-694C-AA1F-B427F261DF3F}" type="presParOf" srcId="{CE29E4DF-2B87-1245-8AD0-013135431647}" destId="{678242BB-269B-D846-9C2B-3F85CC6A59E9}" srcOrd="1" destOrd="0" presId="urn:microsoft.com/office/officeart/2008/layout/SquareAccentList"/>
    <dgm:cxn modelId="{614B46B3-15D5-1C41-8A34-7DEC9BD9B8FC}" type="presParOf" srcId="{5EF5358D-3066-0140-9AEF-E576C8BFC6DD}" destId="{C7F5C4BE-D805-8C4A-8552-8100367013C8}" srcOrd="3" destOrd="0" presId="urn:microsoft.com/office/officeart/2008/layout/SquareAccentList"/>
    <dgm:cxn modelId="{6103F233-024D-754A-8A38-4A0B03374B8F}" type="presParOf" srcId="{C7F5C4BE-D805-8C4A-8552-8100367013C8}" destId="{7D2D959D-0EC5-E345-8F72-4BC0E44C590F}" srcOrd="0" destOrd="0" presId="urn:microsoft.com/office/officeart/2008/layout/SquareAccentList"/>
    <dgm:cxn modelId="{C356BC4D-B4BE-5E4A-8955-D2C4AD75CEAC}" type="presParOf" srcId="{C7F5C4BE-D805-8C4A-8552-8100367013C8}" destId="{395B50C4-E76C-BD49-A284-609663BF74DB}" srcOrd="1" destOrd="0" presId="urn:microsoft.com/office/officeart/2008/layout/SquareAccentList"/>
    <dgm:cxn modelId="{7C9349BE-90D9-A14C-AFED-9A4D434BC9BA}" type="presParOf" srcId="{5EF5358D-3066-0140-9AEF-E576C8BFC6DD}" destId="{DADDA03C-26AC-794C-9F6A-C1C562661D82}" srcOrd="4" destOrd="0" presId="urn:microsoft.com/office/officeart/2008/layout/SquareAccentList"/>
    <dgm:cxn modelId="{8BF76B81-459C-AC4F-A5B5-D791067B16B8}" type="presParOf" srcId="{DADDA03C-26AC-794C-9F6A-C1C562661D82}" destId="{65B0FE2D-AD37-294D-BF04-2EF9ACBE4224}" srcOrd="0" destOrd="0" presId="urn:microsoft.com/office/officeart/2008/layout/SquareAccentList"/>
    <dgm:cxn modelId="{B67F53AB-405C-8145-88F8-18FF3D4F72F7}" type="presParOf" srcId="{DADDA03C-26AC-794C-9F6A-C1C562661D82}" destId="{5636240B-2BCB-CF47-AC61-6698337F6D42}" srcOrd="1" destOrd="0" presId="urn:microsoft.com/office/officeart/2008/layout/SquareAccentList"/>
    <dgm:cxn modelId="{07F0DB27-27C7-954A-A144-D29A0CEB7007}" type="presParOf" srcId="{1B487522-8D8B-D746-839D-F43CF631C91D}" destId="{13C3E253-D4F9-3741-88AC-190CDD23E182}" srcOrd="1" destOrd="0" presId="urn:microsoft.com/office/officeart/2008/layout/SquareAccentList"/>
    <dgm:cxn modelId="{C21CD3E8-C075-3A48-A559-5D0BD5D713EE}" type="presParOf" srcId="{13C3E253-D4F9-3741-88AC-190CDD23E182}" destId="{B2210830-7816-2344-831D-9758B76F17B7}" srcOrd="0" destOrd="0" presId="urn:microsoft.com/office/officeart/2008/layout/SquareAccentList"/>
    <dgm:cxn modelId="{6CDB26A6-0B1D-F34D-A903-48596CC462C8}" type="presParOf" srcId="{B2210830-7816-2344-831D-9758B76F17B7}" destId="{3AD0E602-836B-BF47-A4D7-F594E53DFBCE}" srcOrd="0" destOrd="0" presId="urn:microsoft.com/office/officeart/2008/layout/SquareAccentList"/>
    <dgm:cxn modelId="{8CA69FB0-5669-304E-9283-01FE875D4B83}" type="presParOf" srcId="{B2210830-7816-2344-831D-9758B76F17B7}" destId="{4134B903-FE4F-F742-A07E-91E305BD774D}" srcOrd="1" destOrd="0" presId="urn:microsoft.com/office/officeart/2008/layout/SquareAccentList"/>
    <dgm:cxn modelId="{7350AEAC-7401-8B49-B010-252F8A901CBD}" type="presParOf" srcId="{B2210830-7816-2344-831D-9758B76F17B7}" destId="{9FB13E83-400A-9140-96F7-54C6DE433A6C}" srcOrd="2" destOrd="0" presId="urn:microsoft.com/office/officeart/2008/layout/SquareAccentList"/>
    <dgm:cxn modelId="{C40586BC-33AC-9149-ABC3-284896005A80}" type="presParOf" srcId="{13C3E253-D4F9-3741-88AC-190CDD23E182}" destId="{D45A2267-1B7F-4F45-804A-14851046E87B}" srcOrd="1" destOrd="0" presId="urn:microsoft.com/office/officeart/2008/layout/SquareAccentList"/>
    <dgm:cxn modelId="{73B0D537-EA6E-F04F-858D-D7D7309A1A7D}" type="presParOf" srcId="{D45A2267-1B7F-4F45-804A-14851046E87B}" destId="{662C7083-BCC9-9D41-8EE1-F582163A3670}" srcOrd="0" destOrd="0" presId="urn:microsoft.com/office/officeart/2008/layout/SquareAccentList"/>
    <dgm:cxn modelId="{A28BFC8E-92B2-954D-B02D-E5502396C15E}" type="presParOf" srcId="{662C7083-BCC9-9D41-8EE1-F582163A3670}" destId="{1BF6F659-C0A6-FB4F-BAA2-D10798C7812F}" srcOrd="0" destOrd="0" presId="urn:microsoft.com/office/officeart/2008/layout/SquareAccentList"/>
    <dgm:cxn modelId="{3E0876E5-1501-DC4D-AF26-EA3183D600BC}" type="presParOf" srcId="{662C7083-BCC9-9D41-8EE1-F582163A3670}" destId="{0ADFB6CE-C12B-1E46-B073-D4898FC7EE05}" srcOrd="1" destOrd="0" presId="urn:microsoft.com/office/officeart/2008/layout/SquareAccentList"/>
    <dgm:cxn modelId="{A446401A-A91F-9645-B495-0710A24AAB68}" type="presParOf" srcId="{D45A2267-1B7F-4F45-804A-14851046E87B}" destId="{43D57DF8-5D3A-574D-A7FB-3D94A728C52E}" srcOrd="1" destOrd="0" presId="urn:microsoft.com/office/officeart/2008/layout/SquareAccentList"/>
    <dgm:cxn modelId="{5A1DD096-13AB-6448-AE3B-7D3E0CA5EDCF}" type="presParOf" srcId="{43D57DF8-5D3A-574D-A7FB-3D94A728C52E}" destId="{2AAAA880-83F5-874F-A494-AA008128DCFA}" srcOrd="0" destOrd="0" presId="urn:microsoft.com/office/officeart/2008/layout/SquareAccentList"/>
    <dgm:cxn modelId="{7265CB5B-DB13-AA4C-8AA1-B532327E9A1E}" type="presParOf" srcId="{43D57DF8-5D3A-574D-A7FB-3D94A728C52E}" destId="{C160807B-ED36-3D49-B9B4-42F1770E917D}" srcOrd="1" destOrd="0" presId="urn:microsoft.com/office/officeart/2008/layout/SquareAccentList"/>
    <dgm:cxn modelId="{351C1185-08E4-9148-BD2B-477CBFD6B97E}" type="presParOf" srcId="{D45A2267-1B7F-4F45-804A-14851046E87B}" destId="{26FE65B3-35C0-7747-A262-DFD0C983DD99}" srcOrd="2" destOrd="0" presId="urn:microsoft.com/office/officeart/2008/layout/SquareAccentList"/>
    <dgm:cxn modelId="{2FC81346-F24B-7846-BE40-F50ECD65018A}" type="presParOf" srcId="{26FE65B3-35C0-7747-A262-DFD0C983DD99}" destId="{7929D73B-358D-AC44-889F-7319E7F4B7E8}" srcOrd="0" destOrd="0" presId="urn:microsoft.com/office/officeart/2008/layout/SquareAccentList"/>
    <dgm:cxn modelId="{9E9038F3-F158-7146-B9B7-5F3151A237C4}" type="presParOf" srcId="{26FE65B3-35C0-7747-A262-DFD0C983DD99}" destId="{FBE4C536-EF51-7D49-970D-D5A90CF56DB2}" srcOrd="1" destOrd="0" presId="urn:microsoft.com/office/officeart/2008/layout/SquareAccentList"/>
    <dgm:cxn modelId="{0DC69DD9-05C5-BB42-AB12-8F1D1B4A385F}" type="presParOf" srcId="{D45A2267-1B7F-4F45-804A-14851046E87B}" destId="{90ADE717-D9D4-D245-9ABA-2B49450D9446}" srcOrd="3" destOrd="0" presId="urn:microsoft.com/office/officeart/2008/layout/SquareAccentList"/>
    <dgm:cxn modelId="{DCAC7E2B-908A-FC47-BC97-C660E6F756A6}" type="presParOf" srcId="{90ADE717-D9D4-D245-9ABA-2B49450D9446}" destId="{02115707-E9BC-8142-B184-8A70332905AE}" srcOrd="0" destOrd="0" presId="urn:microsoft.com/office/officeart/2008/layout/SquareAccentList"/>
    <dgm:cxn modelId="{DF156AC7-88BA-3642-A16A-AE3553575C29}" type="presParOf" srcId="{90ADE717-D9D4-D245-9ABA-2B49450D9446}" destId="{E8358294-7E6F-BC48-A906-F6904AF1B859}" srcOrd="1" destOrd="0" presId="urn:microsoft.com/office/officeart/2008/layout/SquareAccentList"/>
    <dgm:cxn modelId="{66478D88-30D2-E848-AAAA-87FD96A3C04F}" type="presParOf" srcId="{D45A2267-1B7F-4F45-804A-14851046E87B}" destId="{713D1687-DCD8-2F42-85D8-978D18B674BD}" srcOrd="4" destOrd="0" presId="urn:microsoft.com/office/officeart/2008/layout/SquareAccentList"/>
    <dgm:cxn modelId="{9DB9DF37-EB30-E74E-BDD9-B029F5D37928}" type="presParOf" srcId="{713D1687-DCD8-2F42-85D8-978D18B674BD}" destId="{9334B35D-C567-E04F-A448-6CD9D75ECEE7}" srcOrd="0" destOrd="0" presId="urn:microsoft.com/office/officeart/2008/layout/SquareAccentList"/>
    <dgm:cxn modelId="{CC0CC334-0A19-A44F-AA3F-FBDFB37C6186}" type="presParOf" srcId="{713D1687-DCD8-2F42-85D8-978D18B674BD}" destId="{224A15C8-48FC-F04A-B7AB-232FBFD39524}"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0A2C9F-A32C-5744-AF08-9AD342C86154}">
      <dsp:nvSpPr>
        <dsp:cNvPr id="0" name=""/>
        <dsp:cNvSpPr/>
      </dsp:nvSpPr>
      <dsp:spPr>
        <a:xfrm>
          <a:off x="195862" y="891740"/>
          <a:ext cx="4055108" cy="40763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9D29A9EA-AA29-6C4A-ACBC-8EEF981599CE}">
      <dsp:nvSpPr>
        <dsp:cNvPr id="0" name=""/>
        <dsp:cNvSpPr/>
      </dsp:nvSpPr>
      <dsp:spPr>
        <a:xfrm>
          <a:off x="197581" y="949258"/>
          <a:ext cx="297902" cy="297902"/>
        </a:xfrm>
        <a:prstGeom prst="rect">
          <a:avLst/>
        </a:prstGeom>
        <a:solidFill>
          <a:schemeClr val="accent1">
            <a:alpha val="9000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3718A017-160C-3A45-86E0-DB057C1DD393}">
      <dsp:nvSpPr>
        <dsp:cNvPr id="0" name=""/>
        <dsp:cNvSpPr/>
      </dsp:nvSpPr>
      <dsp:spPr>
        <a:xfrm>
          <a:off x="195862" y="0"/>
          <a:ext cx="4055108" cy="857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155" tIns="64770" rIns="97155" bIns="64770" numCol="1" spcCol="1270" anchor="ctr" anchorCtr="0">
          <a:noAutofit/>
        </a:bodyPr>
        <a:lstStyle/>
        <a:p>
          <a:pPr marL="0" lvl="0" indent="0" algn="l" defTabSz="2266950">
            <a:lnSpc>
              <a:spcPct val="90000"/>
            </a:lnSpc>
            <a:spcBef>
              <a:spcPct val="0"/>
            </a:spcBef>
            <a:spcAft>
              <a:spcPct val="35000"/>
            </a:spcAft>
            <a:buNone/>
          </a:pPr>
          <a:r>
            <a:rPr lang="en-US" sz="5100" kern="1200" dirty="0"/>
            <a:t>Do</a:t>
          </a:r>
        </a:p>
      </dsp:txBody>
      <dsp:txXfrm>
        <a:off x="195862" y="0"/>
        <a:ext cx="4055108" cy="857021"/>
      </dsp:txXfrm>
    </dsp:sp>
    <dsp:sp modelId="{721F8ED5-F5D3-2A47-8B37-3E58E20FE2CF}">
      <dsp:nvSpPr>
        <dsp:cNvPr id="0" name=""/>
        <dsp:cNvSpPr/>
      </dsp:nvSpPr>
      <dsp:spPr>
        <a:xfrm>
          <a:off x="195862" y="1730592"/>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3760722E-076D-F74A-B996-F26E10398208}">
      <dsp:nvSpPr>
        <dsp:cNvPr id="0" name=""/>
        <dsp:cNvSpPr/>
      </dsp:nvSpPr>
      <dsp:spPr>
        <a:xfrm>
          <a:off x="479719" y="1532342"/>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Write as you </a:t>
          </a:r>
          <a:r>
            <a:rPr lang="en-US" sz="1600" i="1" kern="1200" dirty="0"/>
            <a:t>should </a:t>
          </a:r>
          <a:r>
            <a:rPr lang="en-US" sz="1600" i="0" kern="1200" dirty="0"/>
            <a:t>speak</a:t>
          </a:r>
          <a:endParaRPr lang="en-US" sz="1600" i="1" kern="1200" dirty="0"/>
        </a:p>
      </dsp:txBody>
      <dsp:txXfrm>
        <a:off x="479719" y="1532342"/>
        <a:ext cx="3771250" cy="694395"/>
      </dsp:txXfrm>
    </dsp:sp>
    <dsp:sp modelId="{05E6B8C8-D087-DD4E-B969-44585D4D2C47}">
      <dsp:nvSpPr>
        <dsp:cNvPr id="0" name=""/>
        <dsp:cNvSpPr/>
      </dsp:nvSpPr>
      <dsp:spPr>
        <a:xfrm>
          <a:off x="195862" y="2424987"/>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ADDDE40C-1499-884A-972C-2B25B114B763}">
      <dsp:nvSpPr>
        <dsp:cNvPr id="0" name=""/>
        <dsp:cNvSpPr/>
      </dsp:nvSpPr>
      <dsp:spPr>
        <a:xfrm>
          <a:off x="479719" y="2226737"/>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Present strong credentials, facts, and statistics</a:t>
          </a:r>
        </a:p>
      </dsp:txBody>
      <dsp:txXfrm>
        <a:off x="479719" y="2226737"/>
        <a:ext cx="3771250" cy="694395"/>
      </dsp:txXfrm>
    </dsp:sp>
    <dsp:sp modelId="{51EB331A-8A3A-7C4C-A9E1-C6550B9EB103}">
      <dsp:nvSpPr>
        <dsp:cNvPr id="0" name=""/>
        <dsp:cNvSpPr/>
      </dsp:nvSpPr>
      <dsp:spPr>
        <a:xfrm>
          <a:off x="195862" y="3119382"/>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678242BB-269B-D846-9C2B-3F85CC6A59E9}">
      <dsp:nvSpPr>
        <dsp:cNvPr id="0" name=""/>
        <dsp:cNvSpPr/>
      </dsp:nvSpPr>
      <dsp:spPr>
        <a:xfrm>
          <a:off x="479719" y="2921132"/>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Use a grammar book, thesaurus, and dictionary</a:t>
          </a:r>
        </a:p>
      </dsp:txBody>
      <dsp:txXfrm>
        <a:off x="479719" y="2921132"/>
        <a:ext cx="3771250" cy="694395"/>
      </dsp:txXfrm>
    </dsp:sp>
    <dsp:sp modelId="{7D2D959D-0EC5-E345-8F72-4BC0E44C590F}">
      <dsp:nvSpPr>
        <dsp:cNvPr id="0" name=""/>
        <dsp:cNvSpPr/>
      </dsp:nvSpPr>
      <dsp:spPr>
        <a:xfrm>
          <a:off x="195862" y="3813778"/>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395B50C4-E76C-BD49-A284-609663BF74DB}">
      <dsp:nvSpPr>
        <dsp:cNvPr id="0" name=""/>
        <dsp:cNvSpPr/>
      </dsp:nvSpPr>
      <dsp:spPr>
        <a:xfrm>
          <a:off x="479719" y="3615528"/>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Use the active voice</a:t>
          </a:r>
        </a:p>
      </dsp:txBody>
      <dsp:txXfrm>
        <a:off x="479719" y="3615528"/>
        <a:ext cx="3771250" cy="694395"/>
      </dsp:txXfrm>
    </dsp:sp>
    <dsp:sp modelId="{65B0FE2D-AD37-294D-BF04-2EF9ACBE4224}">
      <dsp:nvSpPr>
        <dsp:cNvPr id="0" name=""/>
        <dsp:cNvSpPr/>
      </dsp:nvSpPr>
      <dsp:spPr>
        <a:xfrm>
          <a:off x="195862" y="4508173"/>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5636240B-2BCB-CF47-AC61-6698337F6D42}">
      <dsp:nvSpPr>
        <dsp:cNvPr id="0" name=""/>
        <dsp:cNvSpPr/>
      </dsp:nvSpPr>
      <dsp:spPr>
        <a:xfrm>
          <a:off x="479719" y="4309923"/>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Back up your claims</a:t>
          </a:r>
        </a:p>
      </dsp:txBody>
      <dsp:txXfrm>
        <a:off x="479719" y="4309923"/>
        <a:ext cx="3771250" cy="694395"/>
      </dsp:txXfrm>
    </dsp:sp>
    <dsp:sp modelId="{3AD0E602-836B-BF47-A4D7-F594E53DFBCE}">
      <dsp:nvSpPr>
        <dsp:cNvPr id="0" name=""/>
        <dsp:cNvSpPr/>
      </dsp:nvSpPr>
      <dsp:spPr>
        <a:xfrm>
          <a:off x="4453725" y="873170"/>
          <a:ext cx="4055108" cy="44477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4134B903-FE4F-F742-A07E-91E305BD774D}">
      <dsp:nvSpPr>
        <dsp:cNvPr id="0" name=""/>
        <dsp:cNvSpPr/>
      </dsp:nvSpPr>
      <dsp:spPr>
        <a:xfrm>
          <a:off x="4562212" y="919954"/>
          <a:ext cx="297902" cy="297902"/>
        </a:xfrm>
        <a:prstGeom prst="rect">
          <a:avLst/>
        </a:prstGeom>
        <a:solidFill>
          <a:schemeClr val="accent1">
            <a:alpha val="9000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9FB13E83-400A-9140-96F7-54C6DE433A6C}">
      <dsp:nvSpPr>
        <dsp:cNvPr id="0" name=""/>
        <dsp:cNvSpPr/>
      </dsp:nvSpPr>
      <dsp:spPr>
        <a:xfrm>
          <a:off x="4453725" y="0"/>
          <a:ext cx="4055108" cy="857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155" tIns="64770" rIns="97155" bIns="64770" numCol="1" spcCol="1270" anchor="ctr" anchorCtr="0">
          <a:noAutofit/>
        </a:bodyPr>
        <a:lstStyle/>
        <a:p>
          <a:pPr marL="0" lvl="0" indent="0" algn="l" defTabSz="2266950">
            <a:lnSpc>
              <a:spcPct val="90000"/>
            </a:lnSpc>
            <a:spcBef>
              <a:spcPct val="0"/>
            </a:spcBef>
            <a:spcAft>
              <a:spcPct val="35000"/>
            </a:spcAft>
            <a:buNone/>
          </a:pPr>
          <a:r>
            <a:rPr lang="en-US" sz="5100" kern="1200" dirty="0"/>
            <a:t>Don’t</a:t>
          </a:r>
        </a:p>
      </dsp:txBody>
      <dsp:txXfrm>
        <a:off x="4453725" y="0"/>
        <a:ext cx="4055108" cy="857021"/>
      </dsp:txXfrm>
    </dsp:sp>
    <dsp:sp modelId="{1BF6F659-C0A6-FB4F-BAA2-D10798C7812F}">
      <dsp:nvSpPr>
        <dsp:cNvPr id="0" name=""/>
        <dsp:cNvSpPr/>
      </dsp:nvSpPr>
      <dsp:spPr>
        <a:xfrm>
          <a:off x="4453725" y="1730592"/>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0ADFB6CE-C12B-1E46-B073-D4898FC7EE05}">
      <dsp:nvSpPr>
        <dsp:cNvPr id="0" name=""/>
        <dsp:cNvSpPr/>
      </dsp:nvSpPr>
      <dsp:spPr>
        <a:xfrm>
          <a:off x="4737583" y="1532342"/>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Use slang or imprecise or insensitive language</a:t>
          </a:r>
        </a:p>
      </dsp:txBody>
      <dsp:txXfrm>
        <a:off x="4737583" y="1532342"/>
        <a:ext cx="3771250" cy="694395"/>
      </dsp:txXfrm>
    </dsp:sp>
    <dsp:sp modelId="{2AAAA880-83F5-874F-A494-AA008128DCFA}">
      <dsp:nvSpPr>
        <dsp:cNvPr id="0" name=""/>
        <dsp:cNvSpPr/>
      </dsp:nvSpPr>
      <dsp:spPr>
        <a:xfrm>
          <a:off x="4453725" y="2424987"/>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160807B-ED36-3D49-B9B4-42F1770E917D}">
      <dsp:nvSpPr>
        <dsp:cNvPr id="0" name=""/>
        <dsp:cNvSpPr/>
      </dsp:nvSpPr>
      <dsp:spPr>
        <a:xfrm>
          <a:off x="4737583" y="2226737"/>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Don’t exaggerate </a:t>
          </a:r>
        </a:p>
      </dsp:txBody>
      <dsp:txXfrm>
        <a:off x="4737583" y="2226737"/>
        <a:ext cx="3771250" cy="694395"/>
      </dsp:txXfrm>
    </dsp:sp>
    <dsp:sp modelId="{7929D73B-358D-AC44-889F-7319E7F4B7E8}">
      <dsp:nvSpPr>
        <dsp:cNvPr id="0" name=""/>
        <dsp:cNvSpPr/>
      </dsp:nvSpPr>
      <dsp:spPr>
        <a:xfrm>
          <a:off x="4453725" y="3119382"/>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BE4C536-EF51-7D49-970D-D5A90CF56DB2}">
      <dsp:nvSpPr>
        <dsp:cNvPr id="0" name=""/>
        <dsp:cNvSpPr/>
      </dsp:nvSpPr>
      <dsp:spPr>
        <a:xfrm>
          <a:off x="4737583" y="2921132"/>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Include value judgments, political views, or a sense of humor </a:t>
          </a:r>
        </a:p>
      </dsp:txBody>
      <dsp:txXfrm>
        <a:off x="4737583" y="2921132"/>
        <a:ext cx="3771250" cy="694395"/>
      </dsp:txXfrm>
    </dsp:sp>
    <dsp:sp modelId="{02115707-E9BC-8142-B184-8A70332905AE}">
      <dsp:nvSpPr>
        <dsp:cNvPr id="0" name=""/>
        <dsp:cNvSpPr/>
      </dsp:nvSpPr>
      <dsp:spPr>
        <a:xfrm>
          <a:off x="4453725" y="3813778"/>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E8358294-7E6F-BC48-A906-F6904AF1B859}">
      <dsp:nvSpPr>
        <dsp:cNvPr id="0" name=""/>
        <dsp:cNvSpPr/>
      </dsp:nvSpPr>
      <dsp:spPr>
        <a:xfrm>
          <a:off x="4737583" y="3615528"/>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Use too many adjectives</a:t>
          </a:r>
        </a:p>
      </dsp:txBody>
      <dsp:txXfrm>
        <a:off x="4737583" y="3615528"/>
        <a:ext cx="3771250" cy="694395"/>
      </dsp:txXfrm>
    </dsp:sp>
    <dsp:sp modelId="{9334B35D-C567-E04F-A448-6CD9D75ECEE7}">
      <dsp:nvSpPr>
        <dsp:cNvPr id="0" name=""/>
        <dsp:cNvSpPr/>
      </dsp:nvSpPr>
      <dsp:spPr>
        <a:xfrm>
          <a:off x="4453725" y="4508173"/>
          <a:ext cx="297895" cy="297895"/>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224A15C8-48FC-F04A-B7AB-232FBFD39524}">
      <dsp:nvSpPr>
        <dsp:cNvPr id="0" name=""/>
        <dsp:cNvSpPr/>
      </dsp:nvSpPr>
      <dsp:spPr>
        <a:xfrm>
          <a:off x="4737583" y="4309923"/>
          <a:ext cx="3771250" cy="69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en-US" sz="1600" kern="1200" dirty="0"/>
            <a:t>Use too many abbreviations or acronyms</a:t>
          </a:r>
        </a:p>
      </dsp:txBody>
      <dsp:txXfrm>
        <a:off x="4737583" y="4309923"/>
        <a:ext cx="3771250" cy="694395"/>
      </dsp:txXfrm>
    </dsp:sp>
  </dsp:spTree>
</dsp:drawing>
</file>

<file path=ppt/diagrams/layout1.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172A473D-7925-44D7-9FC2-85C1FE0A8908}" type="datetimeFigureOut">
              <a:rPr lang="en-US" smtClean="0"/>
              <a:t>4/26/2022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1471D428-9C69-43DB-8024-74045D36D593}" type="slidenum">
              <a:rPr lang="en-US" smtClean="0"/>
              <a:t>‹#›</a:t>
            </a:fld>
            <a:endParaRPr lang="en-US"/>
          </a:p>
        </p:txBody>
      </p:sp>
    </p:spTree>
    <p:extLst>
      <p:ext uri="{BB962C8B-B14F-4D97-AF65-F5344CB8AC3E}">
        <p14:creationId xmlns:p14="http://schemas.microsoft.com/office/powerpoint/2010/main" val="9606241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735A8EA-1C09-4EC4-A093-87E6778C348A}" type="datetimeFigureOut">
              <a:rPr lang="en-US" smtClean="0"/>
              <a:t>4/26/2022</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3DCD8E5-1637-45E6-86EB-5DA1C8051DF8}" type="slidenum">
              <a:rPr lang="en-US" smtClean="0"/>
              <a:t>‹#›</a:t>
            </a:fld>
            <a:endParaRPr lang="en-US"/>
          </a:p>
        </p:txBody>
      </p:sp>
    </p:spTree>
    <p:extLst>
      <p:ext uri="{BB962C8B-B14F-4D97-AF65-F5344CB8AC3E}">
        <p14:creationId xmlns:p14="http://schemas.microsoft.com/office/powerpoint/2010/main" val="2421391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19</a:t>
            </a:fld>
            <a:endParaRPr lang="en-US"/>
          </a:p>
        </p:txBody>
      </p:sp>
    </p:spTree>
    <p:extLst>
      <p:ext uri="{BB962C8B-B14F-4D97-AF65-F5344CB8AC3E}">
        <p14:creationId xmlns:p14="http://schemas.microsoft.com/office/powerpoint/2010/main" val="14074400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help you work through the BYU processes in addition to</a:t>
            </a:r>
            <a:r>
              <a:rPr lang="en-US" baseline="0" dirty="0"/>
              <a:t> the sponsors’.</a:t>
            </a:r>
          </a:p>
          <a:p>
            <a:r>
              <a:rPr lang="en-US" b="1" baseline="0" dirty="0"/>
              <a:t>Contract Negotiations </a:t>
            </a:r>
            <a:r>
              <a:rPr lang="en-US" baseline="0" dirty="0"/>
              <a:t>– Government contracts often include clauses that do not apply to universities or clauses we cannot agree to. </a:t>
            </a:r>
          </a:p>
          <a:p>
            <a:r>
              <a:rPr lang="en-US" baseline="0" dirty="0"/>
              <a:t>Industry Contracts – Often there are issues with Intellectual Property wording, ORCA is here to work those issues out for you.</a:t>
            </a:r>
          </a:p>
          <a:p>
            <a:r>
              <a:rPr lang="en-US" baseline="0" dirty="0"/>
              <a:t>Anything that binds the university, needs to be negotiated by ORCA. When collaborating with other institutions or discussing your research with industry sponsors, when the discussion turns to things like waived indirect costs or intellectual properties, or a gift vs sponsored research, it’s time to get ORCA in on the conversation. </a:t>
            </a:r>
          </a:p>
          <a:p>
            <a:endParaRPr lang="en-US" dirty="0"/>
          </a:p>
        </p:txBody>
      </p:sp>
      <p:sp>
        <p:nvSpPr>
          <p:cNvPr id="4" name="Slide Number Placeholder 3"/>
          <p:cNvSpPr>
            <a:spLocks noGrp="1"/>
          </p:cNvSpPr>
          <p:nvPr>
            <p:ph type="sldNum" sz="quarter" idx="10"/>
          </p:nvPr>
        </p:nvSpPr>
        <p:spPr/>
        <p:txBody>
          <a:bodyPr/>
          <a:lstStyle/>
          <a:p>
            <a:fld id="{CCA6DA16-1152-4CAB-813F-4F0968B98B59}" type="slidenum">
              <a:rPr lang="en-US" smtClean="0"/>
              <a:pPr/>
              <a:t>52</a:t>
            </a:fld>
            <a:endParaRPr lang="en-US"/>
          </a:p>
        </p:txBody>
      </p:sp>
    </p:spTree>
    <p:extLst>
      <p:ext uri="{BB962C8B-B14F-4D97-AF65-F5344CB8AC3E}">
        <p14:creationId xmlns:p14="http://schemas.microsoft.com/office/powerpoint/2010/main" val="645969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ORCA helps with the last two steps. Unfortunately we don’t have the man</a:t>
            </a:r>
            <a:r>
              <a:rPr lang="en-US" baseline="0" dirty="0"/>
              <a:t> power to help write proposals, but if you have questions about the solicitation, we are happy to look at it.</a:t>
            </a:r>
            <a:endParaRPr lang="en-US" dirty="0"/>
          </a:p>
          <a:p>
            <a:r>
              <a:rPr lang="en-US" dirty="0"/>
              <a:t>I</a:t>
            </a:r>
            <a:r>
              <a:rPr lang="en-US" baseline="0" dirty="0"/>
              <a:t> do skim all sections of each proposal and make suggested spelling or grammatical edits, or suggestions on formatting, if I happen to see anything that needs fixing. I typically spend the most time looking at the promised deliverables, how students will be utilized, the budget and budget justification.</a:t>
            </a:r>
            <a:endParaRPr lang="en-US" dirty="0"/>
          </a:p>
        </p:txBody>
      </p:sp>
      <p:sp>
        <p:nvSpPr>
          <p:cNvPr id="4" name="Slide Number Placeholder 3"/>
          <p:cNvSpPr>
            <a:spLocks noGrp="1"/>
          </p:cNvSpPr>
          <p:nvPr>
            <p:ph type="sldNum" sz="quarter" idx="10"/>
          </p:nvPr>
        </p:nvSpPr>
        <p:spPr/>
        <p:txBody>
          <a:bodyPr/>
          <a:lstStyle/>
          <a:p>
            <a:fld id="{CCA6DA16-1152-4CAB-813F-4F0968B98B59}" type="slidenum">
              <a:rPr lang="en-US" smtClean="0"/>
              <a:pPr/>
              <a:t>53</a:t>
            </a:fld>
            <a:endParaRPr lang="en-US"/>
          </a:p>
        </p:txBody>
      </p:sp>
    </p:spTree>
    <p:extLst>
      <p:ext uri="{BB962C8B-B14F-4D97-AF65-F5344CB8AC3E}">
        <p14:creationId xmlns:p14="http://schemas.microsoft.com/office/powerpoint/2010/main" val="30945702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Many agencies (NSF, NIH, DOE) require proposal submission through</a:t>
            </a:r>
            <a:r>
              <a:rPr lang="en-US" baseline="0" dirty="0"/>
              <a:t> an institution’s sponsored projects office, which is ORCA. But some smaller government agencies, foundations or industry sponsors do not. For those, most often the PI simply emails the proposal. These all need approval before submission.</a:t>
            </a:r>
            <a:endParaRPr lang="en-US" dirty="0"/>
          </a:p>
          <a:p>
            <a:r>
              <a:rPr lang="en-US" dirty="0"/>
              <a:t>Pre-proposals</a:t>
            </a:r>
            <a:r>
              <a:rPr lang="en-US" baseline="0" dirty="0"/>
              <a:t> do not need to come through ORCA, only when the full proposal (and budget) is requested.</a:t>
            </a:r>
          </a:p>
          <a:p>
            <a:r>
              <a:rPr lang="en-US" b="1" baseline="0" dirty="0"/>
              <a:t>Terms and Conditions </a:t>
            </a:r>
            <a:r>
              <a:rPr lang="en-US" baseline="0" dirty="0"/>
              <a:t>- Sometimes an RFP includes the award terms and conditions and there is a statement like “if your proposal is awarded you agree to the following terms …” – So we are committed to those terms at the proposal stage.</a:t>
            </a:r>
          </a:p>
          <a:p>
            <a:r>
              <a:rPr lang="en-US" b="1" baseline="0" dirty="0"/>
              <a:t>Cost Sharing </a:t>
            </a:r>
            <a:r>
              <a:rPr lang="en-US" baseline="0" dirty="0"/>
              <a:t>– we need to make sure that everyone is on board with what the University will be providing.</a:t>
            </a:r>
          </a:p>
          <a:p>
            <a:r>
              <a:rPr lang="en-US" baseline="0" dirty="0"/>
              <a:t>Problems – if there are problems, most often they are on the budget, but sometimes there are issues elsewhere. </a:t>
            </a:r>
            <a:endParaRPr lang="en-US" dirty="0"/>
          </a:p>
        </p:txBody>
      </p:sp>
      <p:sp>
        <p:nvSpPr>
          <p:cNvPr id="4" name="Slide Number Placeholder 3"/>
          <p:cNvSpPr>
            <a:spLocks noGrp="1"/>
          </p:cNvSpPr>
          <p:nvPr>
            <p:ph type="sldNum" sz="quarter" idx="10"/>
          </p:nvPr>
        </p:nvSpPr>
        <p:spPr/>
        <p:txBody>
          <a:bodyPr/>
          <a:lstStyle/>
          <a:p>
            <a:fld id="{CCA6DA16-1152-4CAB-813F-4F0968B98B59}" type="slidenum">
              <a:rPr lang="en-US" smtClean="0"/>
              <a:pPr/>
              <a:t>54</a:t>
            </a:fld>
            <a:endParaRPr lang="en-US"/>
          </a:p>
        </p:txBody>
      </p:sp>
    </p:spTree>
    <p:extLst>
      <p:ext uri="{BB962C8B-B14F-4D97-AF65-F5344CB8AC3E}">
        <p14:creationId xmlns:p14="http://schemas.microsoft.com/office/powerpoint/2010/main" val="12283906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PIs listed – all those that need to</a:t>
            </a:r>
            <a:r>
              <a:rPr lang="en-US" baseline="0" dirty="0"/>
              <a:t> receive credit on the Funding Activity Report. Do not put PIs at other institutions.</a:t>
            </a:r>
          </a:p>
          <a:p>
            <a:r>
              <a:rPr lang="en-US" dirty="0"/>
              <a:t>Proposal Deadline – make sure the correct</a:t>
            </a:r>
            <a:r>
              <a:rPr lang="en-US" baseline="0" dirty="0"/>
              <a:t> date is listed, this is what I use when prioritizing my workload and to make sure your proposal is submitted on time. </a:t>
            </a:r>
          </a:p>
          <a:p>
            <a:r>
              <a:rPr lang="en-US" baseline="0" dirty="0"/>
              <a:t>Indirect costs – current rate is 50% (lower rates are only allowed if sponsor has a policy that does not allow the full indirect costs, usually stated in the RFP/solicitation)</a:t>
            </a:r>
          </a:p>
          <a:p>
            <a:r>
              <a:rPr lang="en-US" baseline="0" dirty="0"/>
              <a:t>FCOI questions – Travel $ just from this sponsor</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CCA6DA16-1152-4CAB-813F-4F0968B98B59}" type="slidenum">
              <a:rPr lang="en-US" smtClean="0"/>
              <a:pPr/>
              <a:t>55</a:t>
            </a:fld>
            <a:endParaRPr lang="en-US"/>
          </a:p>
        </p:txBody>
      </p:sp>
    </p:spTree>
    <p:extLst>
      <p:ext uri="{BB962C8B-B14F-4D97-AF65-F5344CB8AC3E}">
        <p14:creationId xmlns:p14="http://schemas.microsoft.com/office/powerpoint/2010/main" val="2980882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Recalculated every five</a:t>
            </a:r>
            <a:r>
              <a:rPr lang="en-US" baseline="0" dirty="0"/>
              <a:t> years through a thorough review and audited every year by the Federal Government as part of the Uniform </a:t>
            </a:r>
            <a:r>
              <a:rPr lang="en-US" baseline="0" dirty="0" err="1"/>
              <a:t>Guidence</a:t>
            </a:r>
            <a:r>
              <a:rPr lang="en-US" baseline="0" dirty="0"/>
              <a:t> Annual Audit. </a:t>
            </a:r>
          </a:p>
          <a:p>
            <a:r>
              <a:rPr lang="en-US" baseline="0" dirty="0"/>
              <a:t>This covers costs borne by the University that cannot be itemized as a direct cost can be. This includes utilities, building, Payroll/Accounting and Administrative services, etc.</a:t>
            </a:r>
            <a:endParaRPr lang="en-US" dirty="0"/>
          </a:p>
        </p:txBody>
      </p:sp>
      <p:sp>
        <p:nvSpPr>
          <p:cNvPr id="4" name="Slide Number Placeholder 3"/>
          <p:cNvSpPr>
            <a:spLocks noGrp="1"/>
          </p:cNvSpPr>
          <p:nvPr>
            <p:ph type="sldNum" sz="quarter" idx="10"/>
          </p:nvPr>
        </p:nvSpPr>
        <p:spPr/>
        <p:txBody>
          <a:bodyPr/>
          <a:lstStyle/>
          <a:p>
            <a:fld id="{CCA6DA16-1152-4CAB-813F-4F0968B98B59}" type="slidenum">
              <a:rPr lang="en-US" smtClean="0"/>
              <a:pPr/>
              <a:t>56</a:t>
            </a:fld>
            <a:endParaRPr lang="en-US"/>
          </a:p>
        </p:txBody>
      </p:sp>
    </p:spTree>
    <p:extLst>
      <p:ext uri="{BB962C8B-B14F-4D97-AF65-F5344CB8AC3E}">
        <p14:creationId xmlns:p14="http://schemas.microsoft.com/office/powerpoint/2010/main" val="11701468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A6DA16-1152-4CAB-813F-4F0968B98B59}" type="slidenum">
              <a:rPr lang="en-US" smtClean="0"/>
              <a:pPr/>
              <a:t>57</a:t>
            </a:fld>
            <a:endParaRPr lang="en-US"/>
          </a:p>
        </p:txBody>
      </p:sp>
    </p:spTree>
    <p:extLst>
      <p:ext uri="{BB962C8B-B14F-4D97-AF65-F5344CB8AC3E}">
        <p14:creationId xmlns:p14="http://schemas.microsoft.com/office/powerpoint/2010/main" val="41926605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ORCA Website – Forms,</a:t>
            </a:r>
            <a:r>
              <a:rPr lang="en-US" baseline="0" dirty="0"/>
              <a:t> Funding Opportunities</a:t>
            </a:r>
          </a:p>
          <a:p>
            <a:r>
              <a:rPr lang="en-US" dirty="0"/>
              <a:t>Sponsor Registrations – For anything where the University</a:t>
            </a:r>
            <a:r>
              <a:rPr lang="en-US" baseline="0" dirty="0"/>
              <a:t> needs to be registered, ORCA takes care of that. With NIH and NSF individuals do need an account set up – contact ORCA to do that.</a:t>
            </a:r>
            <a:endParaRPr lang="en-US" dirty="0"/>
          </a:p>
        </p:txBody>
      </p:sp>
      <p:sp>
        <p:nvSpPr>
          <p:cNvPr id="4" name="Slide Number Placeholder 3"/>
          <p:cNvSpPr>
            <a:spLocks noGrp="1"/>
          </p:cNvSpPr>
          <p:nvPr>
            <p:ph type="sldNum" sz="quarter" idx="10"/>
          </p:nvPr>
        </p:nvSpPr>
        <p:spPr/>
        <p:txBody>
          <a:bodyPr/>
          <a:lstStyle/>
          <a:p>
            <a:fld id="{CCA6DA16-1152-4CAB-813F-4F0968B98B59}" type="slidenum">
              <a:rPr lang="en-US" smtClean="0"/>
              <a:pPr/>
              <a:t>58</a:t>
            </a:fld>
            <a:endParaRPr lang="en-US"/>
          </a:p>
        </p:txBody>
      </p:sp>
    </p:spTree>
    <p:extLst>
      <p:ext uri="{BB962C8B-B14F-4D97-AF65-F5344CB8AC3E}">
        <p14:creationId xmlns:p14="http://schemas.microsoft.com/office/powerpoint/2010/main" val="10748846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Whether</a:t>
            </a:r>
            <a:r>
              <a:rPr lang="en-US" baseline="0" dirty="0"/>
              <a:t> ORCA submits your proposal or not, we are here to help with </a:t>
            </a:r>
            <a:r>
              <a:rPr lang="en-US" b="1" baseline="0" dirty="0"/>
              <a:t>all</a:t>
            </a:r>
            <a:r>
              <a:rPr lang="en-US" baseline="0" dirty="0"/>
              <a:t> research proposals.</a:t>
            </a:r>
            <a:endParaRPr lang="en-US" dirty="0"/>
          </a:p>
        </p:txBody>
      </p:sp>
      <p:sp>
        <p:nvSpPr>
          <p:cNvPr id="4" name="Slide Number Placeholder 3"/>
          <p:cNvSpPr>
            <a:spLocks noGrp="1"/>
          </p:cNvSpPr>
          <p:nvPr>
            <p:ph type="sldNum" sz="quarter" idx="10"/>
          </p:nvPr>
        </p:nvSpPr>
        <p:spPr/>
        <p:txBody>
          <a:bodyPr/>
          <a:lstStyle/>
          <a:p>
            <a:fld id="{CCA6DA16-1152-4CAB-813F-4F0968B98B59}" type="slidenum">
              <a:rPr lang="en-US" smtClean="0"/>
              <a:pPr/>
              <a:t>59</a:t>
            </a:fld>
            <a:endParaRPr lang="en-US"/>
          </a:p>
        </p:txBody>
      </p:sp>
    </p:spTree>
    <p:extLst>
      <p:ext uri="{BB962C8B-B14F-4D97-AF65-F5344CB8AC3E}">
        <p14:creationId xmlns:p14="http://schemas.microsoft.com/office/powerpoint/2010/main" val="11493935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A6DA16-1152-4CAB-813F-4F0968B98B59}" type="slidenum">
              <a:rPr lang="en-US" smtClean="0"/>
              <a:pPr/>
              <a:t>60</a:t>
            </a:fld>
            <a:endParaRPr lang="en-US"/>
          </a:p>
        </p:txBody>
      </p:sp>
    </p:spTree>
    <p:extLst>
      <p:ext uri="{BB962C8B-B14F-4D97-AF65-F5344CB8AC3E}">
        <p14:creationId xmlns:p14="http://schemas.microsoft.com/office/powerpoint/2010/main" val="6661007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A6DA16-1152-4CAB-813F-4F0968B98B59}" type="slidenum">
              <a:rPr lang="en-US" smtClean="0"/>
              <a:pPr/>
              <a:t>62</a:t>
            </a:fld>
            <a:endParaRPr lang="en-US"/>
          </a:p>
        </p:txBody>
      </p:sp>
    </p:spTree>
    <p:extLst>
      <p:ext uri="{BB962C8B-B14F-4D97-AF65-F5344CB8AC3E}">
        <p14:creationId xmlns:p14="http://schemas.microsoft.com/office/powerpoint/2010/main" val="1458072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38</a:t>
            </a:fld>
            <a:endParaRPr lang="en-US"/>
          </a:p>
        </p:txBody>
      </p:sp>
    </p:spTree>
    <p:extLst>
      <p:ext uri="{BB962C8B-B14F-4D97-AF65-F5344CB8AC3E}">
        <p14:creationId xmlns:p14="http://schemas.microsoft.com/office/powerpoint/2010/main" val="39142713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A6DA16-1152-4CAB-813F-4F0968B98B59}" type="slidenum">
              <a:rPr lang="en-US" smtClean="0"/>
              <a:pPr/>
              <a:t>63</a:t>
            </a:fld>
            <a:endParaRPr lang="en-US"/>
          </a:p>
        </p:txBody>
      </p:sp>
    </p:spTree>
    <p:extLst>
      <p:ext uri="{BB962C8B-B14F-4D97-AF65-F5344CB8AC3E}">
        <p14:creationId xmlns:p14="http://schemas.microsoft.com/office/powerpoint/2010/main" val="1840829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A6DA16-1152-4CAB-813F-4F0968B98B59}" type="slidenum">
              <a:rPr lang="en-US" smtClean="0"/>
              <a:pPr/>
              <a:t>64</a:t>
            </a:fld>
            <a:endParaRPr lang="en-US"/>
          </a:p>
        </p:txBody>
      </p:sp>
    </p:spTree>
    <p:extLst>
      <p:ext uri="{BB962C8B-B14F-4D97-AF65-F5344CB8AC3E}">
        <p14:creationId xmlns:p14="http://schemas.microsoft.com/office/powerpoint/2010/main" val="4894729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150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71450" indent="-296711">
              <a:defRPr>
                <a:solidFill>
                  <a:schemeClr val="tx1"/>
                </a:solidFill>
                <a:latin typeface="Gill Sans MT" panose="020B0502020104020203" pitchFamily="34" charset="0"/>
                <a:ea typeface="MS PGothic" panose="020B0600070205080204" pitchFamily="34" charset="-128"/>
              </a:defRPr>
            </a:lvl2pPr>
            <a:lvl3pPr marL="1186847" indent="-237369">
              <a:defRPr>
                <a:solidFill>
                  <a:schemeClr val="tx1"/>
                </a:solidFill>
                <a:latin typeface="Gill Sans MT" panose="020B0502020104020203" pitchFamily="34" charset="0"/>
                <a:ea typeface="MS PGothic" panose="020B0600070205080204" pitchFamily="34" charset="-128"/>
              </a:defRPr>
            </a:lvl3pPr>
            <a:lvl4pPr marL="1661585" indent="-237369">
              <a:defRPr>
                <a:solidFill>
                  <a:schemeClr val="tx1"/>
                </a:solidFill>
                <a:latin typeface="Gill Sans MT" panose="020B0502020104020203" pitchFamily="34" charset="0"/>
                <a:ea typeface="MS PGothic" panose="020B0600070205080204" pitchFamily="34" charset="-128"/>
              </a:defRPr>
            </a:lvl4pPr>
            <a:lvl5pPr marL="2136324" indent="-237369">
              <a:defRPr>
                <a:solidFill>
                  <a:schemeClr val="tx1"/>
                </a:solidFill>
                <a:latin typeface="Gill Sans MT" panose="020B0502020104020203" pitchFamily="34" charset="0"/>
                <a:ea typeface="MS PGothic" panose="020B0600070205080204" pitchFamily="34" charset="-128"/>
              </a:defRPr>
            </a:lvl5pPr>
            <a:lvl6pPr marL="2611062" indent="-237369"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85801" indent="-237369"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560540" indent="-237369"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035279" indent="-237369"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7F86EA2D-FCAF-45C2-A085-99C594FA4B84}" type="slidenum">
              <a:rPr lang="en-US" altLang="en-US" smtClean="0"/>
              <a:pPr/>
              <a:t>66</a:t>
            </a:fld>
            <a:endParaRPr lang="en-US" altLang="en-US"/>
          </a:p>
        </p:txBody>
      </p:sp>
    </p:spTree>
    <p:extLst>
      <p:ext uri="{BB962C8B-B14F-4D97-AF65-F5344CB8AC3E}">
        <p14:creationId xmlns:p14="http://schemas.microsoft.com/office/powerpoint/2010/main" val="9358521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67</a:t>
            </a:fld>
            <a:endParaRPr lang="en-US"/>
          </a:p>
        </p:txBody>
      </p:sp>
    </p:spTree>
    <p:extLst>
      <p:ext uri="{BB962C8B-B14F-4D97-AF65-F5344CB8AC3E}">
        <p14:creationId xmlns:p14="http://schemas.microsoft.com/office/powerpoint/2010/main" val="3597228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00ADD40-26D1-4DB4-BCE8-15DB90CA2F67}" type="slidenum">
              <a:rPr lang="en-US" smtClean="0"/>
              <a:t>42</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382686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1" y="4416425"/>
            <a:ext cx="6003925" cy="4183063"/>
          </a:xfrm>
        </p:spPr>
        <p:txBody>
          <a:bodyPr/>
          <a:lstStyle/>
          <a:p>
            <a:pPr marL="171441" indent="-171441">
              <a:buFont typeface="Arial" pitchFamily="34" charset="0"/>
              <a:buChar char="•"/>
            </a:pPr>
            <a:r>
              <a:rPr lang="en-US" sz="1000" b="1" dirty="0"/>
              <a:t>Bold Type </a:t>
            </a:r>
            <a:r>
              <a:rPr lang="en-US" sz="1000" dirty="0"/>
              <a:t>easier to read than underlining, italics, or all capital letters as a means of creating emphasis. Use bold type to emphasize key words and ideas, but avoid overemphasis.</a:t>
            </a:r>
          </a:p>
          <a:p>
            <a:pPr marL="171441" indent="-171441">
              <a:buFont typeface="Arial" pitchFamily="34" charset="0"/>
              <a:buChar char="•"/>
            </a:pPr>
            <a:r>
              <a:rPr lang="en-US" sz="1000" b="1" dirty="0"/>
              <a:t>Lists. </a:t>
            </a:r>
            <a:r>
              <a:rPr lang="en-US" sz="1000" dirty="0"/>
              <a:t>Lists help to get the message to the reader with a sense of immediacy, without being wordy. Furthermore, because lists are easy for readers to skim, they convey chunks of information quickly</a:t>
            </a:r>
          </a:p>
          <a:p>
            <a:pPr marL="171441" indent="-171441">
              <a:buFont typeface="Arial" pitchFamily="34" charset="0"/>
              <a:buChar char="•"/>
            </a:pPr>
            <a:r>
              <a:rPr lang="en-US" sz="1000" b="1" dirty="0"/>
              <a:t>Ragged Right Margins. </a:t>
            </a:r>
            <a:r>
              <a:rPr lang="en-US" sz="1000" dirty="0"/>
              <a:t>A ragged right margin is easier to read than one that is right justified because the proportional spacing slows readability. It is easier for the reader's eye to track from</a:t>
            </a:r>
          </a:p>
          <a:p>
            <a:pPr marL="171441" indent="-171441">
              <a:buFont typeface="Arial" pitchFamily="34" charset="0"/>
              <a:buChar char="•"/>
            </a:pPr>
            <a:r>
              <a:rPr lang="en-US" sz="1000" dirty="0"/>
              <a:t>the end of one line to the beginning of the next line when the right-hand margins are jagged.</a:t>
            </a:r>
          </a:p>
          <a:p>
            <a:pPr marL="171441" indent="-171441">
              <a:buFont typeface="Arial" pitchFamily="34" charset="0"/>
              <a:buChar char="•"/>
            </a:pPr>
            <a:r>
              <a:rPr lang="en-US" sz="1000" b="1" dirty="0"/>
              <a:t>Type Size. </a:t>
            </a:r>
            <a:r>
              <a:rPr lang="en-US" sz="1000" dirty="0"/>
              <a:t>Adjust your word processing program for a 12-point type style. Text smaller than 12-point becomes difficult to read and makes the reviewer’s job harder. Rather than reducing</a:t>
            </a:r>
          </a:p>
          <a:p>
            <a:pPr marL="171441" indent="-171441">
              <a:buFont typeface="Arial" pitchFamily="34" charset="0"/>
              <a:buChar char="•"/>
            </a:pPr>
            <a:r>
              <a:rPr lang="en-US" sz="1000" dirty="0"/>
              <a:t>type size to make all your ideas fit on the page, try tightening sentences and editing wordy phrases.</a:t>
            </a:r>
          </a:p>
          <a:p>
            <a:pPr marL="171441" indent="-171441">
              <a:buFont typeface="Arial" pitchFamily="34" charset="0"/>
              <a:buChar char="•"/>
            </a:pPr>
            <a:r>
              <a:rPr lang="en-US" sz="1000" b="1" dirty="0"/>
              <a:t>Type Style. </a:t>
            </a:r>
            <a:r>
              <a:rPr lang="en-US" sz="1000" dirty="0"/>
              <a:t>If a type style is not specified in the application guidelines, consider using serif typefaces for the text of your proposal and sans serif typefaces for titles and headings. Serif type styles such as Times Roman and Courier have small strokes that finish off the main stroke of a letter and make it easier to read. Sans serif type styles such as Universal and Arial, which do not have the small finishing strokes, are ideal for titles and headings because they stand off from the body of the text. Avoid using ornate type styles, such as Cloister Black and Freestyle </a:t>
            </a:r>
            <a:r>
              <a:rPr lang="en-US" sz="1000" dirty="0" err="1"/>
              <a:t>Script,which</a:t>
            </a:r>
            <a:r>
              <a:rPr lang="en-US" sz="1000" dirty="0"/>
              <a:t> are hard to read and distract from the content of the proposal.</a:t>
            </a:r>
          </a:p>
          <a:p>
            <a:pPr marL="171441" indent="-171441">
              <a:buFont typeface="Arial" pitchFamily="34" charset="0"/>
              <a:buChar char="•"/>
            </a:pPr>
            <a:endParaRPr lang="en-US" sz="1000" dirty="0"/>
          </a:p>
          <a:p>
            <a:r>
              <a:rPr lang="en-US" sz="1000" dirty="0"/>
              <a:t>Adapted from A Guide to Proposal Planning and Writing by Jeremy T. Miner and Lynn E. Miner</a:t>
            </a:r>
          </a:p>
          <a:p>
            <a:endParaRPr lang="en-US" sz="1000" dirty="0"/>
          </a:p>
          <a:p>
            <a:r>
              <a:rPr lang="en-US" sz="1000" dirty="0"/>
              <a:t>Experts have suggested looking at Scientific American articles to get  an idea of what in general a proposal should look like – don’t use the articles in the top, peer reviewed journals in your field as examples</a:t>
            </a:r>
          </a:p>
          <a:p>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fld id="{000ADD40-26D1-4DB4-BCE8-15DB90CA2F67}" type="slidenum">
              <a:rPr lang="en-US" smtClean="0"/>
              <a:t>43</a:t>
            </a:fld>
            <a:endParaRPr lang="en-US"/>
          </a:p>
        </p:txBody>
      </p:sp>
    </p:spTree>
    <p:extLst>
      <p:ext uri="{BB962C8B-B14F-4D97-AF65-F5344CB8AC3E}">
        <p14:creationId xmlns:p14="http://schemas.microsoft.com/office/powerpoint/2010/main" val="351161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Experience with Paul </a:t>
            </a:r>
            <a:r>
              <a:rPr lang="en-US" dirty="0" err="1"/>
              <a:t>Osterbeck</a:t>
            </a:r>
            <a:r>
              <a:rPr lang="en-US" dirty="0"/>
              <a:t> – I was in charge of developing a proposal for researching options for a Multi Role Unmanned aircraft operating off of a variety of naval vessels. I was assigned a “master proposal writer” to help me. He spent more than half the proposal writing time doing very careful figures and tables that told the whole story of the proposal while I was freaking out because there was no writing to review for what I thought was too a period in the proposal writing schedule. His approach was successful for our proposal and for others he wrote.</a:t>
            </a:r>
          </a:p>
          <a:p>
            <a:endParaRPr lang="en-US" dirty="0"/>
          </a:p>
          <a:p>
            <a:r>
              <a:rPr lang="en-US" dirty="0"/>
              <a:t>Proposal figures and tables are not typically the same as manuscript figures and tables. Be aware of the differences – simple, make the point clearly, support skim reading, etc.</a:t>
            </a:r>
          </a:p>
        </p:txBody>
      </p:sp>
      <p:sp>
        <p:nvSpPr>
          <p:cNvPr id="4" name="Slide Number Placeholder 3"/>
          <p:cNvSpPr>
            <a:spLocks noGrp="1"/>
          </p:cNvSpPr>
          <p:nvPr>
            <p:ph type="sldNum" sz="quarter" idx="10"/>
          </p:nvPr>
        </p:nvSpPr>
        <p:spPr/>
        <p:txBody>
          <a:bodyPr/>
          <a:lstStyle/>
          <a:p>
            <a:fld id="{000ADD40-26D1-4DB4-BCE8-15DB90CA2F67}" type="slidenum">
              <a:rPr lang="en-US" smtClean="0"/>
              <a:t>44</a:t>
            </a:fld>
            <a:endParaRPr lang="en-US"/>
          </a:p>
        </p:txBody>
      </p:sp>
    </p:spTree>
    <p:extLst>
      <p:ext uri="{BB962C8B-B14F-4D97-AF65-F5344CB8AC3E}">
        <p14:creationId xmlns:p14="http://schemas.microsoft.com/office/powerpoint/2010/main" val="36099953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Experience with Paul </a:t>
            </a:r>
            <a:r>
              <a:rPr lang="en-US" dirty="0" err="1"/>
              <a:t>Osterbeck</a:t>
            </a:r>
            <a:r>
              <a:rPr lang="en-US" dirty="0"/>
              <a:t> – I was in charge of developing a proposal for researching options for a Multi Role Unmanned aircraft operating off of a variety of naval vessels. I was assigned a “master proposal writer” to help me. He spent more than half the proposal writing time doing very careful figures and tables that told the whole story of the proposal while I was freaking out because there was no writing to review for what I thought was too a period in the proposal writing schedule. His approach was successful for our proposal and for others he wrote.</a:t>
            </a:r>
          </a:p>
          <a:p>
            <a:endParaRPr lang="en-US" dirty="0"/>
          </a:p>
          <a:p>
            <a:r>
              <a:rPr lang="en-US" dirty="0"/>
              <a:t>Proposal figures and tables are not typically the same as manuscript figures and tables. Be aware of the differences – simple, make the point clearly, support skim reading, etc.</a:t>
            </a:r>
          </a:p>
        </p:txBody>
      </p:sp>
      <p:sp>
        <p:nvSpPr>
          <p:cNvPr id="4" name="Slide Number Placeholder 3"/>
          <p:cNvSpPr>
            <a:spLocks noGrp="1"/>
          </p:cNvSpPr>
          <p:nvPr>
            <p:ph type="sldNum" sz="quarter" idx="10"/>
          </p:nvPr>
        </p:nvSpPr>
        <p:spPr/>
        <p:txBody>
          <a:bodyPr/>
          <a:lstStyle/>
          <a:p>
            <a:fld id="{000ADD40-26D1-4DB4-BCE8-15DB90CA2F67}" type="slidenum">
              <a:rPr lang="en-US" smtClean="0"/>
              <a:t>45</a:t>
            </a:fld>
            <a:endParaRPr lang="en-US"/>
          </a:p>
        </p:txBody>
      </p:sp>
    </p:spTree>
    <p:extLst>
      <p:ext uri="{BB962C8B-B14F-4D97-AF65-F5344CB8AC3E}">
        <p14:creationId xmlns:p14="http://schemas.microsoft.com/office/powerpoint/2010/main" val="2024841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9155" name="Notes Placeholder 2"/>
          <p:cNvSpPr>
            <a:spLocks noGrp="1"/>
          </p:cNvSpPr>
          <p:nvPr>
            <p:ph type="body" idx="1"/>
          </p:nvPr>
        </p:nvSpPr>
        <p:spPr bwMode="auto">
          <a:xfrm>
            <a:off x="228812" y="4415790"/>
            <a:ext cx="6080548" cy="418338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100"/>
          </a:p>
          <a:p>
            <a:pPr eaLnBrk="1" hangingPunct="1">
              <a:spcBef>
                <a:spcPct val="0"/>
              </a:spcBef>
            </a:pPr>
            <a:r>
              <a:rPr lang="ja-JP" altLang="en-US" sz="1100"/>
              <a:t>“</a:t>
            </a:r>
            <a:r>
              <a:rPr lang="en-US" altLang="ja-JP" sz="1100"/>
              <a:t>Marketing</a:t>
            </a:r>
            <a:r>
              <a:rPr lang="ja-JP" altLang="en-US" sz="1100"/>
              <a:t>”</a:t>
            </a:r>
            <a:r>
              <a:rPr lang="en-US" altLang="ja-JP" sz="1100"/>
              <a:t> should be done throughout your career… and the reality is that you are marketing yourself anyway all the time, whether you want to our not. </a:t>
            </a:r>
          </a:p>
          <a:p>
            <a:pPr eaLnBrk="1" hangingPunct="1">
              <a:spcBef>
                <a:spcPct val="0"/>
              </a:spcBef>
            </a:pPr>
            <a:endParaRPr lang="en-US" altLang="en-US" sz="1100" b="1"/>
          </a:p>
          <a:p>
            <a:pPr eaLnBrk="1" hangingPunct="1">
              <a:spcBef>
                <a:spcPct val="0"/>
              </a:spcBef>
            </a:pPr>
            <a:r>
              <a:rPr lang="en-US" altLang="en-US" sz="1100" b="1"/>
              <a:t>Think like a marketer </a:t>
            </a:r>
            <a:r>
              <a:rPr lang="en-US" altLang="en-US" sz="1100"/>
              <a:t>and always see things from the customer</a:t>
            </a:r>
            <a:r>
              <a:rPr lang="ja-JP" altLang="en-US" sz="1100"/>
              <a:t>’</a:t>
            </a:r>
            <a:r>
              <a:rPr lang="en-US" altLang="ja-JP" sz="1100"/>
              <a:t>s point of view</a:t>
            </a:r>
            <a:br>
              <a:rPr lang="en-US" altLang="ja-JP" sz="1100" i="1"/>
            </a:br>
            <a:r>
              <a:rPr lang="ja-JP" altLang="en-US" sz="1100" i="1"/>
              <a:t>“</a:t>
            </a:r>
            <a:r>
              <a:rPr lang="en-US" altLang="ja-JP" sz="1100" i="1"/>
              <a:t>Marketers do one thing, and they do it very well. They see things from the prospect</a:t>
            </a:r>
            <a:r>
              <a:rPr lang="ja-JP" altLang="en-US" sz="1100" i="1"/>
              <a:t>’</a:t>
            </a:r>
            <a:r>
              <a:rPr lang="en-US" altLang="ja-JP" sz="1100" i="1"/>
              <a:t>s point of view. They lose their own ego, interests and desires, and they focus on the customer</a:t>
            </a:r>
            <a:r>
              <a:rPr lang="ja-JP" altLang="en-US" sz="1100" i="1"/>
              <a:t>’</a:t>
            </a:r>
            <a:r>
              <a:rPr lang="en-US" altLang="ja-JP" sz="1100" i="1"/>
              <a:t>s wants and desires (Morgan Giddings)</a:t>
            </a:r>
            <a:r>
              <a:rPr lang="ja-JP" altLang="en-US" sz="1100" i="1"/>
              <a:t>”</a:t>
            </a:r>
            <a:endParaRPr lang="en-US" altLang="ja-JP" sz="1100"/>
          </a:p>
          <a:p>
            <a:pPr eaLnBrk="1" hangingPunct="1">
              <a:spcBef>
                <a:spcPct val="0"/>
              </a:spcBef>
            </a:pPr>
            <a:r>
              <a:rPr lang="en-US" altLang="en-US" sz="1100" b="1"/>
              <a:t>A proposal is not about you or your needs</a:t>
            </a:r>
            <a:r>
              <a:rPr lang="en-US" altLang="en-US" sz="1100"/>
              <a:t>, it is about the funder</a:t>
            </a:r>
            <a:r>
              <a:rPr lang="ja-JP" altLang="en-US" sz="1100"/>
              <a:t>’</a:t>
            </a:r>
            <a:r>
              <a:rPr lang="en-US" altLang="ja-JP" sz="1100"/>
              <a:t>s needs… </a:t>
            </a:r>
            <a:r>
              <a:rPr lang="en-US" altLang="ja-JP" sz="1100" i="1"/>
              <a:t>you</a:t>
            </a:r>
            <a:r>
              <a:rPr lang="ja-JP" altLang="en-US" sz="1100" i="1"/>
              <a:t>’</a:t>
            </a:r>
            <a:r>
              <a:rPr lang="en-US" altLang="ja-JP" sz="1100" i="1"/>
              <a:t>re project should make the funder successful</a:t>
            </a:r>
            <a:endParaRPr lang="en-US" altLang="ja-JP" sz="1100"/>
          </a:p>
          <a:p>
            <a:pPr eaLnBrk="1" hangingPunct="1">
              <a:spcBef>
                <a:spcPct val="0"/>
              </a:spcBef>
            </a:pPr>
            <a:r>
              <a:rPr lang="en-US" altLang="en-US" sz="1100" b="1"/>
              <a:t>You want an emotional response </a:t>
            </a:r>
            <a:r>
              <a:rPr lang="en-US" altLang="en-US" sz="1100"/>
              <a:t>to your ideas from your potential funders… </a:t>
            </a:r>
            <a:r>
              <a:rPr lang="en-US" altLang="en-US" sz="1100" i="1"/>
              <a:t>excitement</a:t>
            </a:r>
            <a:r>
              <a:rPr lang="en-US" altLang="en-US" sz="1100"/>
              <a:t>, </a:t>
            </a:r>
            <a:r>
              <a:rPr lang="en-US" altLang="en-US" sz="1100" i="1"/>
              <a:t>keen interest, compelling,  </a:t>
            </a:r>
            <a:r>
              <a:rPr lang="ja-JP" altLang="en-US" sz="1100" i="1"/>
              <a:t>“</a:t>
            </a:r>
            <a:r>
              <a:rPr lang="en-US" altLang="ja-JP" sz="1100" i="1"/>
              <a:t>I</a:t>
            </a:r>
            <a:r>
              <a:rPr lang="ja-JP" altLang="en-US" sz="1100" i="1"/>
              <a:t>’</a:t>
            </a:r>
            <a:r>
              <a:rPr lang="en-US" altLang="ja-JP" sz="1100" i="1"/>
              <a:t>ve got to have it now</a:t>
            </a:r>
            <a:r>
              <a:rPr lang="ja-JP" altLang="en-US" sz="1100" i="1"/>
              <a:t>”</a:t>
            </a:r>
            <a:r>
              <a:rPr lang="en-US" altLang="ja-JP" sz="1100" i="1"/>
              <a:t> … not boredom, confusion, </a:t>
            </a:r>
            <a:r>
              <a:rPr lang="en-US" altLang="ja-JP" sz="1100"/>
              <a:t>or</a:t>
            </a:r>
            <a:r>
              <a:rPr lang="en-US" altLang="ja-JP" sz="1100" i="1"/>
              <a:t> even anger</a:t>
            </a:r>
            <a:endParaRPr lang="en-US" altLang="ja-JP" sz="1100"/>
          </a:p>
          <a:p>
            <a:pPr eaLnBrk="1" hangingPunct="1">
              <a:spcBef>
                <a:spcPct val="0"/>
              </a:spcBef>
            </a:pPr>
            <a:br>
              <a:rPr lang="en-US" altLang="en-US" sz="1100"/>
            </a:br>
            <a:r>
              <a:rPr lang="en-US" altLang="en-US" sz="1100"/>
              <a:t>Boeings UCAV contract with DARPA was an ~$150M competition with Northrop Grumman that was so close, Boeing won at least in part because the PM felt Boeing would do a better job - not on price, past performance, schedule … many of the elements that typically win a proposal. The emotional investment was so intense by Northrop Grumman, the customer told us during when NG was debriefed that was the first time in all his years of contracting, he had ever seen </a:t>
            </a:r>
            <a:r>
              <a:rPr lang="ja-JP" altLang="en-US" sz="1100"/>
              <a:t>“</a:t>
            </a:r>
            <a:r>
              <a:rPr lang="en-US" altLang="ja-JP" sz="1100"/>
              <a:t>grown men cry</a:t>
            </a:r>
            <a:r>
              <a:rPr lang="ja-JP" altLang="en-US" sz="1100"/>
              <a:t>”</a:t>
            </a:r>
            <a:r>
              <a:rPr lang="en-US" altLang="ja-JP" sz="1100"/>
              <a:t>. </a:t>
            </a:r>
          </a:p>
          <a:p>
            <a:pPr eaLnBrk="1" hangingPunct="1">
              <a:spcBef>
                <a:spcPct val="0"/>
              </a:spcBef>
            </a:pPr>
            <a:endParaRPr lang="en-US" altLang="en-US" sz="1100"/>
          </a:p>
          <a:p>
            <a:pPr eaLnBrk="1" hangingPunct="1">
              <a:spcBef>
                <a:spcPct val="0"/>
              </a:spcBef>
            </a:pPr>
            <a:r>
              <a:rPr lang="en-US" altLang="en-US" sz="1100"/>
              <a:t>Boeing management was so worried about the emotional response to its F-35 prototype – it looked so ugly, pilots might not want to fly it – that they hired high priced consultants to understand the emotional response to the aircraft and how to mitigate it.</a:t>
            </a:r>
          </a:p>
          <a:p>
            <a:pPr eaLnBrk="1" hangingPunct="1">
              <a:spcBef>
                <a:spcPct val="0"/>
              </a:spcBef>
            </a:pPr>
            <a:endParaRPr lang="en-US" altLang="en-US" sz="1100"/>
          </a:p>
          <a:p>
            <a:pPr eaLnBrk="1" hangingPunct="1">
              <a:spcBef>
                <a:spcPct val="0"/>
              </a:spcBef>
            </a:pPr>
            <a:r>
              <a:rPr lang="en-US" altLang="en-US" sz="1100"/>
              <a:t>Finally, marketing your ideas and proposal should be embedded in the complete proposal development process, from pre-proposal to proposal writing, described in the next sections. </a:t>
            </a:r>
          </a:p>
          <a:p>
            <a:pPr eaLnBrk="1" hangingPunct="1">
              <a:spcBef>
                <a:spcPct val="0"/>
              </a:spcBef>
            </a:pPr>
            <a:r>
              <a:rPr lang="en-US" altLang="en-US" sz="1100"/>
              <a:t> </a:t>
            </a:r>
          </a:p>
          <a:p>
            <a:pPr eaLnBrk="1" hangingPunct="1">
              <a:spcBef>
                <a:spcPct val="0"/>
              </a:spcBef>
            </a:pPr>
            <a:endParaRPr lang="en-US" altLang="en-US" sz="1100"/>
          </a:p>
          <a:p>
            <a:pPr eaLnBrk="1" hangingPunct="1">
              <a:spcBef>
                <a:spcPct val="0"/>
              </a:spcBef>
            </a:pPr>
            <a:endParaRPr lang="en-US" altLang="en-US" sz="1100"/>
          </a:p>
        </p:txBody>
      </p:sp>
      <p:sp>
        <p:nvSpPr>
          <p:cNvPr id="4915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B405A5EF-4BCB-43F5-9A21-96E777DA1EDD}" type="slidenum">
              <a:rPr lang="en-US" altLang="en-US" smtClean="0"/>
              <a:pPr/>
              <a:t>47</a:t>
            </a:fld>
            <a:endParaRPr lang="en-US" altLang="en-US"/>
          </a:p>
        </p:txBody>
      </p:sp>
    </p:spTree>
    <p:extLst>
      <p:ext uri="{BB962C8B-B14F-4D97-AF65-F5344CB8AC3E}">
        <p14:creationId xmlns:p14="http://schemas.microsoft.com/office/powerpoint/2010/main" val="22223553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48</a:t>
            </a:fld>
            <a:endParaRPr lang="en-US"/>
          </a:p>
        </p:txBody>
      </p:sp>
    </p:spTree>
    <p:extLst>
      <p:ext uri="{BB962C8B-B14F-4D97-AF65-F5344CB8AC3E}">
        <p14:creationId xmlns:p14="http://schemas.microsoft.com/office/powerpoint/2010/main" val="2252823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ORCA is here to protect you, your research,</a:t>
            </a:r>
            <a:r>
              <a:rPr lang="en-US" baseline="0" dirty="0"/>
              <a:t> and BYU.</a:t>
            </a:r>
          </a:p>
          <a:p>
            <a:endParaRPr lang="en-US" baseline="0" dirty="0"/>
          </a:p>
          <a:p>
            <a:r>
              <a:rPr lang="en-US" baseline="0" dirty="0"/>
              <a:t>Each college is assigned to an administrator to work with their Grants and Contracts.</a:t>
            </a:r>
          </a:p>
          <a:p>
            <a:endParaRPr lang="en-US" baseline="0" dirty="0"/>
          </a:p>
          <a:p>
            <a:r>
              <a:rPr lang="en-US" baseline="0" dirty="0"/>
              <a:t>BYU receives around 30 Million in research awards each year. To date this year we are at…. </a:t>
            </a:r>
            <a:endParaRPr lang="en-US" dirty="0"/>
          </a:p>
        </p:txBody>
      </p:sp>
      <p:sp>
        <p:nvSpPr>
          <p:cNvPr id="4" name="Slide Number Placeholder 3"/>
          <p:cNvSpPr>
            <a:spLocks noGrp="1"/>
          </p:cNvSpPr>
          <p:nvPr>
            <p:ph type="sldNum" sz="quarter" idx="10"/>
          </p:nvPr>
        </p:nvSpPr>
        <p:spPr/>
        <p:txBody>
          <a:bodyPr/>
          <a:lstStyle/>
          <a:p>
            <a:fld id="{CCA6DA16-1152-4CAB-813F-4F0968B98B59}" type="slidenum">
              <a:rPr lang="en-US" smtClean="0"/>
              <a:pPr/>
              <a:t>51</a:t>
            </a:fld>
            <a:endParaRPr lang="en-US"/>
          </a:p>
        </p:txBody>
      </p:sp>
    </p:spTree>
    <p:extLst>
      <p:ext uri="{BB962C8B-B14F-4D97-AF65-F5344CB8AC3E}">
        <p14:creationId xmlns:p14="http://schemas.microsoft.com/office/powerpoint/2010/main" val="1079804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9AE98EE-DF0F-4AED-95DC-810EEE7D7354}"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615127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E98EE-DF0F-4AED-95DC-810EEE7D7354}"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672822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E98EE-DF0F-4AED-95DC-810EEE7D7354}"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229921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AE98EE-DF0F-4AED-95DC-810EEE7D7354}"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243132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AE98EE-DF0F-4AED-95DC-810EEE7D7354}"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008218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9AE98EE-DF0F-4AED-95DC-810EEE7D7354}"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158785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9AE98EE-DF0F-4AED-95DC-810EEE7D7354}" type="datetimeFigureOut">
              <a:rPr lang="en-US" smtClean="0"/>
              <a:t>4/26/2022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384043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9AE98EE-DF0F-4AED-95DC-810EEE7D7354}" type="datetimeFigureOut">
              <a:rPr lang="en-US" smtClean="0"/>
              <a:t>4/26/2022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907951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AE98EE-DF0F-4AED-95DC-810EEE7D7354}" type="datetimeFigureOut">
              <a:rPr lang="en-US" smtClean="0"/>
              <a:t>4/26/2022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030327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9AE98EE-DF0F-4AED-95DC-810EEE7D7354}"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671682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9AE98EE-DF0F-4AED-95DC-810EEE7D7354}"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690536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AE98EE-DF0F-4AED-95DC-810EEE7D7354}" type="datetimeFigureOut">
              <a:rPr lang="en-US" smtClean="0"/>
              <a:t>4/26/2022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8FB650-4324-4877-BB95-5089C932EEA7}" type="slidenum">
              <a:rPr lang="en-US" smtClean="0"/>
              <a:t>‹#›</a:t>
            </a:fld>
            <a:endParaRPr lang="en-US"/>
          </a:p>
        </p:txBody>
      </p:sp>
    </p:spTree>
    <p:extLst>
      <p:ext uri="{BB962C8B-B14F-4D97-AF65-F5344CB8AC3E}">
        <p14:creationId xmlns:p14="http://schemas.microsoft.com/office/powerpoint/2010/main" val="27806043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4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s://www.youtube.com/watch?v=fBDxI6l4dOA&amp;feature=youtu.b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40072F0"/><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www.orca.byu.edu/"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mailto:iacuc-secretary@byu.edu"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31374"/>
            <a:ext cx="7772400" cy="2387600"/>
          </a:xfrm>
        </p:spPr>
        <p:txBody>
          <a:bodyPr>
            <a:normAutofit/>
          </a:bodyPr>
          <a:lstStyle/>
          <a:p>
            <a:r>
              <a:rPr lang="en-US" sz="4800" dirty="0"/>
              <a:t>Grant Proposal Development Workshop</a:t>
            </a:r>
          </a:p>
        </p:txBody>
      </p:sp>
      <p:sp>
        <p:nvSpPr>
          <p:cNvPr id="3" name="Subtitle 2"/>
          <p:cNvSpPr>
            <a:spLocks noGrp="1"/>
          </p:cNvSpPr>
          <p:nvPr>
            <p:ph type="subTitle" idx="1"/>
          </p:nvPr>
        </p:nvSpPr>
        <p:spPr>
          <a:xfrm>
            <a:off x="1143000" y="3938466"/>
            <a:ext cx="6858000" cy="1655762"/>
          </a:xfrm>
        </p:spPr>
        <p:txBody>
          <a:bodyPr>
            <a:normAutofit/>
          </a:bodyPr>
          <a:lstStyle/>
          <a:p>
            <a:r>
              <a:rPr lang="en-US" sz="3200" dirty="0"/>
              <a:t>Day 2</a:t>
            </a:r>
            <a:br>
              <a:rPr lang="en-US" sz="3200" dirty="0"/>
            </a:br>
            <a:endParaRPr lang="en-US" sz="3200" dirty="0"/>
          </a:p>
          <a:p>
            <a:r>
              <a:rPr lang="en-US" dirty="0"/>
              <a:t>December 16,  2016</a:t>
            </a:r>
          </a:p>
        </p:txBody>
      </p:sp>
    </p:spTree>
    <p:extLst>
      <p:ext uri="{BB962C8B-B14F-4D97-AF65-F5344CB8AC3E}">
        <p14:creationId xmlns:p14="http://schemas.microsoft.com/office/powerpoint/2010/main" val="15500381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702" y="210398"/>
            <a:ext cx="8107736" cy="1286576"/>
          </a:xfrm>
        </p:spPr>
        <p:txBody>
          <a:bodyPr>
            <a:normAutofit/>
          </a:bodyPr>
          <a:lstStyle/>
          <a:p>
            <a:r>
              <a:rPr lang="en-US" sz="3494" dirty="0"/>
              <a:t>Proposal Elements are Created From the Needs Statement</a:t>
            </a:r>
          </a:p>
        </p:txBody>
      </p:sp>
      <p:sp>
        <p:nvSpPr>
          <p:cNvPr id="26" name="Content Placeholder 25"/>
          <p:cNvSpPr>
            <a:spLocks noGrp="1"/>
          </p:cNvSpPr>
          <p:nvPr>
            <p:ph idx="1"/>
          </p:nvPr>
        </p:nvSpPr>
        <p:spPr>
          <a:xfrm>
            <a:off x="559591" y="1343805"/>
            <a:ext cx="5267516" cy="493059"/>
          </a:xfrm>
        </p:spPr>
        <p:txBody>
          <a:bodyPr>
            <a:noAutofit/>
          </a:bodyPr>
          <a:lstStyle/>
          <a:p>
            <a:r>
              <a:rPr lang="en-US" sz="1941" dirty="0"/>
              <a:t>The Needs Statement thoroughly develops and describes the problem you are addressing including context and justification … develops the </a:t>
            </a:r>
            <a:r>
              <a:rPr lang="en-US" sz="1941" i="1" dirty="0"/>
              <a:t>Situation Slot, S</a:t>
            </a:r>
            <a:r>
              <a:rPr lang="en-US" sz="1941" i="1" baseline="-25000" dirty="0"/>
              <a:t>1</a:t>
            </a:r>
          </a:p>
          <a:p>
            <a:r>
              <a:rPr lang="en-US" sz="1941" dirty="0"/>
              <a:t>Describes </a:t>
            </a:r>
            <a:r>
              <a:rPr lang="en-US" sz="1941" i="1" dirty="0"/>
              <a:t>Methods </a:t>
            </a:r>
            <a:r>
              <a:rPr lang="en-US" sz="1941" dirty="0"/>
              <a:t>at a high level; informs </a:t>
            </a:r>
            <a:r>
              <a:rPr lang="en-US" sz="1941" i="1" dirty="0"/>
              <a:t>Qualifications</a:t>
            </a:r>
            <a:r>
              <a:rPr lang="en-US" sz="1941" dirty="0"/>
              <a:t> and </a:t>
            </a:r>
            <a:r>
              <a:rPr lang="en-US" sz="1941" i="1" dirty="0"/>
              <a:t>Benefits</a:t>
            </a:r>
          </a:p>
          <a:p>
            <a:r>
              <a:rPr lang="en-US" sz="1941" dirty="0"/>
              <a:t>Provides the basis for the </a:t>
            </a:r>
            <a:r>
              <a:rPr lang="en-US" sz="1941" i="1" dirty="0"/>
              <a:t>Budget</a:t>
            </a:r>
            <a:r>
              <a:rPr lang="en-US" sz="1941" dirty="0"/>
              <a:t> you need</a:t>
            </a:r>
          </a:p>
        </p:txBody>
      </p:sp>
      <p:sp>
        <p:nvSpPr>
          <p:cNvPr id="8" name="Slide Number Placeholder 7"/>
          <p:cNvSpPr>
            <a:spLocks noGrp="1"/>
          </p:cNvSpPr>
          <p:nvPr>
            <p:ph type="sldNum" sz="quarter" idx="12"/>
          </p:nvPr>
        </p:nvSpPr>
        <p:spPr/>
        <p:txBody>
          <a:bodyPr/>
          <a:lstStyle/>
          <a:p>
            <a:fld id="{BC8FB650-4324-4877-BB95-5089C932EEA7}" type="slidenum">
              <a:rPr lang="en-US" smtClean="0"/>
              <a:t>10</a:t>
            </a:fld>
            <a:endParaRPr lang="en-US"/>
          </a:p>
        </p:txBody>
      </p:sp>
      <p:grpSp>
        <p:nvGrpSpPr>
          <p:cNvPr id="5" name="Group 4"/>
          <p:cNvGrpSpPr/>
          <p:nvPr/>
        </p:nvGrpSpPr>
        <p:grpSpPr>
          <a:xfrm>
            <a:off x="559592" y="4003225"/>
            <a:ext cx="5128132" cy="2657104"/>
            <a:chOff x="517525" y="3162299"/>
            <a:chExt cx="6121577" cy="2968625"/>
          </a:xfrm>
        </p:grpSpPr>
        <p:grpSp>
          <p:nvGrpSpPr>
            <p:cNvPr id="4" name="Group 3"/>
            <p:cNvGrpSpPr/>
            <p:nvPr/>
          </p:nvGrpSpPr>
          <p:grpSpPr>
            <a:xfrm>
              <a:off x="517525" y="3162299"/>
              <a:ext cx="6121577" cy="2968625"/>
              <a:chOff x="517525" y="2582321"/>
              <a:chExt cx="7559523" cy="3548604"/>
            </a:xfrm>
          </p:grpSpPr>
          <p:sp>
            <p:nvSpPr>
              <p:cNvPr id="42" name="object 17"/>
              <p:cNvSpPr/>
              <p:nvPr/>
            </p:nvSpPr>
            <p:spPr>
              <a:xfrm>
                <a:off x="4032156" y="5041265"/>
                <a:ext cx="1921764" cy="1089660"/>
              </a:xfrm>
              <a:prstGeom prst="rect">
                <a:avLst/>
              </a:prstGeom>
              <a:blipFill>
                <a:blip r:embed="rId2" cstate="print"/>
                <a:stretch>
                  <a:fillRect/>
                </a:stretch>
              </a:blipFill>
            </p:spPr>
            <p:txBody>
              <a:bodyPr wrap="square" lIns="0" tIns="0" rIns="0" bIns="0" rtlCol="0"/>
              <a:lstStyle/>
              <a:p>
                <a:endParaRPr sz="1165"/>
              </a:p>
            </p:txBody>
          </p:sp>
          <p:grpSp>
            <p:nvGrpSpPr>
              <p:cNvPr id="3" name="Group 2"/>
              <p:cNvGrpSpPr/>
              <p:nvPr/>
            </p:nvGrpSpPr>
            <p:grpSpPr>
              <a:xfrm>
                <a:off x="517525" y="2582321"/>
                <a:ext cx="7559523" cy="3361373"/>
                <a:chOff x="517525" y="2582321"/>
                <a:chExt cx="7559523" cy="3361373"/>
              </a:xfrm>
            </p:grpSpPr>
            <p:sp>
              <p:nvSpPr>
                <p:cNvPr id="30" name="object 5"/>
                <p:cNvSpPr/>
                <p:nvPr/>
              </p:nvSpPr>
              <p:spPr>
                <a:xfrm>
                  <a:off x="2928937" y="2582321"/>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sz="1165"/>
                </a:p>
              </p:txBody>
            </p:sp>
            <p:sp>
              <p:nvSpPr>
                <p:cNvPr id="31" name="object 6"/>
                <p:cNvSpPr/>
                <p:nvPr/>
              </p:nvSpPr>
              <p:spPr>
                <a:xfrm>
                  <a:off x="2876456" y="3909695"/>
                  <a:ext cx="1917700" cy="1092200"/>
                </a:xfrm>
                <a:prstGeom prst="rect">
                  <a:avLst/>
                </a:prstGeom>
                <a:blipFill>
                  <a:blip r:embed="rId3" cstate="print"/>
                  <a:stretch>
                    <a:fillRect/>
                  </a:stretch>
                </a:blipFill>
              </p:spPr>
              <p:txBody>
                <a:bodyPr wrap="square" lIns="0" tIns="0" rIns="0" bIns="0" rtlCol="0"/>
                <a:lstStyle/>
                <a:p>
                  <a:endParaRPr sz="1165"/>
                </a:p>
              </p:txBody>
            </p:sp>
            <p:sp>
              <p:nvSpPr>
                <p:cNvPr id="32" name="object 7"/>
                <p:cNvSpPr/>
                <p:nvPr/>
              </p:nvSpPr>
              <p:spPr>
                <a:xfrm>
                  <a:off x="2955925" y="3989163"/>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solidFill>
                  <a:srgbClr val="00B0F0"/>
                </a:solidFill>
              </p:spPr>
              <p:txBody>
                <a:bodyPr wrap="square" lIns="0" tIns="0" rIns="0" bIns="0" rtlCol="0"/>
                <a:lstStyle/>
                <a:p>
                  <a:endParaRPr sz="1165"/>
                </a:p>
              </p:txBody>
            </p:sp>
            <p:sp>
              <p:nvSpPr>
                <p:cNvPr id="33" name="object 8"/>
                <p:cNvSpPr/>
                <p:nvPr/>
              </p:nvSpPr>
              <p:spPr>
                <a:xfrm>
                  <a:off x="2955925" y="3989163"/>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ln w="12700">
                  <a:solidFill>
                    <a:srgbClr val="151515"/>
                  </a:solidFill>
                </a:ln>
              </p:spPr>
              <p:txBody>
                <a:bodyPr wrap="square" lIns="0" tIns="0" rIns="0" bIns="0" rtlCol="0"/>
                <a:lstStyle/>
                <a:p>
                  <a:endParaRPr sz="1165"/>
                </a:p>
              </p:txBody>
            </p:sp>
            <p:sp>
              <p:nvSpPr>
                <p:cNvPr id="34" name="object 9"/>
                <p:cNvSpPr txBox="1"/>
                <p:nvPr/>
              </p:nvSpPr>
              <p:spPr>
                <a:xfrm>
                  <a:off x="2994026" y="4296625"/>
                  <a:ext cx="1567813" cy="239431"/>
                </a:xfrm>
                <a:prstGeom prst="rect">
                  <a:avLst/>
                </a:prstGeom>
              </p:spPr>
              <p:txBody>
                <a:bodyPr vert="horz" wrap="square" lIns="0" tIns="0" rIns="0" bIns="0" rtlCol="0">
                  <a:spAutoFit/>
                </a:bodyPr>
                <a:lstStyle/>
                <a:p>
                  <a:pPr marL="12327"/>
                  <a:r>
                    <a:rPr sz="1165" dirty="0">
                      <a:solidFill>
                        <a:sysClr val="windowText" lastClr="000000"/>
                      </a:solidFill>
                      <a:latin typeface="Verdana"/>
                      <a:cs typeface="Verdana"/>
                    </a:rPr>
                    <a:t>Q</a:t>
                  </a:r>
                  <a:r>
                    <a:rPr sz="1165" spc="-15" dirty="0">
                      <a:solidFill>
                        <a:sysClr val="windowText" lastClr="000000"/>
                      </a:solidFill>
                      <a:latin typeface="Verdana"/>
                      <a:cs typeface="Verdana"/>
                    </a:rPr>
                    <a:t>uali</a:t>
                  </a:r>
                  <a:r>
                    <a:rPr sz="1165" spc="-10" dirty="0">
                      <a:solidFill>
                        <a:sysClr val="windowText" lastClr="000000"/>
                      </a:solidFill>
                      <a:latin typeface="Verdana"/>
                      <a:cs typeface="Verdana"/>
                    </a:rPr>
                    <a:t>ficati</a:t>
                  </a:r>
                  <a:r>
                    <a:rPr sz="1165" spc="-15" dirty="0">
                      <a:solidFill>
                        <a:sysClr val="windowText" lastClr="000000"/>
                      </a:solidFill>
                      <a:latin typeface="Verdana"/>
                      <a:cs typeface="Verdana"/>
                    </a:rPr>
                    <a:t>ons</a:t>
                  </a:r>
                  <a:endParaRPr sz="1165" dirty="0">
                    <a:solidFill>
                      <a:sysClr val="windowText" lastClr="000000"/>
                    </a:solidFill>
                    <a:latin typeface="Verdana"/>
                    <a:cs typeface="Verdana"/>
                  </a:endParaRPr>
                </a:p>
              </p:txBody>
            </p:sp>
            <p:sp>
              <p:nvSpPr>
                <p:cNvPr id="35" name="object 10"/>
                <p:cNvSpPr/>
                <p:nvPr/>
              </p:nvSpPr>
              <p:spPr>
                <a:xfrm>
                  <a:off x="2876456" y="2818765"/>
                  <a:ext cx="1921764" cy="1089660"/>
                </a:xfrm>
                <a:prstGeom prst="rect">
                  <a:avLst/>
                </a:prstGeom>
                <a:blipFill>
                  <a:blip r:embed="rId2" cstate="print"/>
                  <a:stretch>
                    <a:fillRect/>
                  </a:stretch>
                </a:blipFill>
              </p:spPr>
              <p:txBody>
                <a:bodyPr wrap="square" lIns="0" tIns="0" rIns="0" bIns="0" rtlCol="0"/>
                <a:lstStyle/>
                <a:p>
                  <a:endParaRPr sz="1165"/>
                </a:p>
              </p:txBody>
            </p:sp>
            <p:sp>
              <p:nvSpPr>
                <p:cNvPr id="36" name="object 11"/>
                <p:cNvSpPr/>
                <p:nvPr/>
              </p:nvSpPr>
              <p:spPr>
                <a:xfrm>
                  <a:off x="29559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FFC000"/>
                </a:solidFill>
              </p:spPr>
              <p:txBody>
                <a:bodyPr wrap="square" lIns="0" tIns="0" rIns="0" bIns="0" rtlCol="0"/>
                <a:lstStyle/>
                <a:p>
                  <a:endParaRPr sz="1165"/>
                </a:p>
              </p:txBody>
            </p:sp>
            <p:sp>
              <p:nvSpPr>
                <p:cNvPr id="37" name="object 12"/>
                <p:cNvSpPr/>
                <p:nvPr/>
              </p:nvSpPr>
              <p:spPr>
                <a:xfrm>
                  <a:off x="29559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165"/>
                </a:p>
              </p:txBody>
            </p:sp>
            <p:sp>
              <p:nvSpPr>
                <p:cNvPr id="38" name="object 13"/>
                <p:cNvSpPr txBox="1"/>
                <p:nvPr/>
              </p:nvSpPr>
              <p:spPr>
                <a:xfrm>
                  <a:off x="3286125" y="3204426"/>
                  <a:ext cx="989330" cy="239431"/>
                </a:xfrm>
                <a:prstGeom prst="rect">
                  <a:avLst/>
                </a:prstGeom>
              </p:spPr>
              <p:txBody>
                <a:bodyPr vert="horz" wrap="square" lIns="0" tIns="0" rIns="0" bIns="0" rtlCol="0">
                  <a:spAutoFit/>
                </a:bodyPr>
                <a:lstStyle/>
                <a:p>
                  <a:pPr marL="12327"/>
                  <a:r>
                    <a:rPr sz="1165" spc="-15" dirty="0">
                      <a:latin typeface="Verdana"/>
                      <a:cs typeface="Verdana"/>
                    </a:rPr>
                    <a:t>Methods</a:t>
                  </a:r>
                  <a:endParaRPr sz="1165" dirty="0">
                    <a:latin typeface="Verdana"/>
                    <a:cs typeface="Verdana"/>
                  </a:endParaRPr>
                </a:p>
              </p:txBody>
            </p:sp>
            <p:sp>
              <p:nvSpPr>
                <p:cNvPr id="39" name="object 14"/>
                <p:cNvSpPr/>
                <p:nvPr/>
              </p:nvSpPr>
              <p:spPr>
                <a:xfrm>
                  <a:off x="5766689" y="5540593"/>
                  <a:ext cx="530860" cy="0"/>
                </a:xfrm>
                <a:custGeom>
                  <a:avLst/>
                  <a:gdLst/>
                  <a:ahLst/>
                  <a:cxnLst/>
                  <a:rect l="l" t="t" r="r" b="b"/>
                  <a:pathLst>
                    <a:path w="530859">
                      <a:moveTo>
                        <a:pt x="0" y="0"/>
                      </a:moveTo>
                      <a:lnTo>
                        <a:pt x="530415" y="0"/>
                      </a:lnTo>
                    </a:path>
                  </a:pathLst>
                </a:custGeom>
                <a:ln w="3175">
                  <a:solidFill>
                    <a:srgbClr val="9A1A0F"/>
                  </a:solidFill>
                </a:ln>
              </p:spPr>
              <p:txBody>
                <a:bodyPr wrap="square" lIns="0" tIns="0" rIns="0" bIns="0" rtlCol="0"/>
                <a:lstStyle/>
                <a:p>
                  <a:endParaRPr sz="1165"/>
                </a:p>
              </p:txBody>
            </p:sp>
            <p:sp>
              <p:nvSpPr>
                <p:cNvPr id="40" name="object 15"/>
                <p:cNvSpPr/>
                <p:nvPr/>
              </p:nvSpPr>
              <p:spPr>
                <a:xfrm>
                  <a:off x="3470275" y="5540593"/>
                  <a:ext cx="641350" cy="0"/>
                </a:xfrm>
                <a:custGeom>
                  <a:avLst/>
                  <a:gdLst/>
                  <a:ahLst/>
                  <a:cxnLst/>
                  <a:rect l="l" t="t" r="r" b="b"/>
                  <a:pathLst>
                    <a:path w="641350">
                      <a:moveTo>
                        <a:pt x="0" y="0"/>
                      </a:moveTo>
                      <a:lnTo>
                        <a:pt x="641350" y="0"/>
                      </a:lnTo>
                    </a:path>
                  </a:pathLst>
                </a:custGeom>
                <a:ln w="3175">
                  <a:solidFill>
                    <a:srgbClr val="9A1A0F"/>
                  </a:solidFill>
                </a:ln>
              </p:spPr>
              <p:txBody>
                <a:bodyPr wrap="square" lIns="0" tIns="0" rIns="0" bIns="0" rtlCol="0"/>
                <a:lstStyle/>
                <a:p>
                  <a:endParaRPr sz="1165"/>
                </a:p>
              </p:txBody>
            </p:sp>
            <p:sp>
              <p:nvSpPr>
                <p:cNvPr id="41" name="object 16"/>
                <p:cNvSpPr/>
                <p:nvPr/>
              </p:nvSpPr>
              <p:spPr>
                <a:xfrm>
                  <a:off x="6271663" y="5464885"/>
                  <a:ext cx="153035" cy="153035"/>
                </a:xfrm>
                <a:custGeom>
                  <a:avLst/>
                  <a:gdLst/>
                  <a:ahLst/>
                  <a:cxnLst/>
                  <a:rect l="l" t="t" r="r" b="b"/>
                  <a:pathLst>
                    <a:path w="153034"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sz="1165"/>
                </a:p>
              </p:txBody>
            </p:sp>
            <p:sp>
              <p:nvSpPr>
                <p:cNvPr id="43" name="object 18"/>
                <p:cNvSpPr/>
                <p:nvPr/>
              </p:nvSpPr>
              <p:spPr>
                <a:xfrm>
                  <a:off x="4111625" y="5120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F35F74"/>
                </a:solidFill>
              </p:spPr>
              <p:txBody>
                <a:bodyPr wrap="square" lIns="0" tIns="0" rIns="0" bIns="0" rtlCol="0"/>
                <a:lstStyle/>
                <a:p>
                  <a:endParaRPr sz="1165"/>
                </a:p>
              </p:txBody>
            </p:sp>
            <p:sp>
              <p:nvSpPr>
                <p:cNvPr id="44" name="object 19"/>
                <p:cNvSpPr/>
                <p:nvPr/>
              </p:nvSpPr>
              <p:spPr>
                <a:xfrm>
                  <a:off x="4111625" y="5120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165"/>
                </a:p>
              </p:txBody>
            </p:sp>
            <p:sp>
              <p:nvSpPr>
                <p:cNvPr id="45" name="object 20"/>
                <p:cNvSpPr txBox="1"/>
                <p:nvPr/>
              </p:nvSpPr>
              <p:spPr>
                <a:xfrm>
                  <a:off x="4518024" y="5426926"/>
                  <a:ext cx="838200" cy="239431"/>
                </a:xfrm>
                <a:prstGeom prst="rect">
                  <a:avLst/>
                </a:prstGeom>
              </p:spPr>
              <p:txBody>
                <a:bodyPr vert="horz" wrap="square" lIns="0" tIns="0" rIns="0" bIns="0" rtlCol="0">
                  <a:spAutoFit/>
                </a:bodyPr>
                <a:lstStyle/>
                <a:p>
                  <a:pPr marL="12327"/>
                  <a:r>
                    <a:rPr sz="1165" spc="-15" dirty="0">
                      <a:solidFill>
                        <a:sysClr val="windowText" lastClr="000000"/>
                      </a:solidFill>
                      <a:latin typeface="Verdana"/>
                      <a:cs typeface="Verdana"/>
                    </a:rPr>
                    <a:t>Budget</a:t>
                  </a:r>
                  <a:endParaRPr sz="1165" dirty="0">
                    <a:solidFill>
                      <a:sysClr val="windowText" lastClr="000000"/>
                    </a:solidFill>
                    <a:latin typeface="Verdana"/>
                    <a:cs typeface="Verdana"/>
                  </a:endParaRPr>
                </a:p>
              </p:txBody>
            </p:sp>
            <p:sp>
              <p:nvSpPr>
                <p:cNvPr id="46" name="object 21"/>
                <p:cNvSpPr/>
                <p:nvPr/>
              </p:nvSpPr>
              <p:spPr>
                <a:xfrm>
                  <a:off x="2820289" y="3854668"/>
                  <a:ext cx="2283460" cy="0"/>
                </a:xfrm>
                <a:custGeom>
                  <a:avLst/>
                  <a:gdLst/>
                  <a:ahLst/>
                  <a:cxnLst/>
                  <a:rect l="l" t="t" r="r" b="b"/>
                  <a:pathLst>
                    <a:path w="2283460">
                      <a:moveTo>
                        <a:pt x="0" y="0"/>
                      </a:moveTo>
                      <a:lnTo>
                        <a:pt x="2283015" y="0"/>
                      </a:lnTo>
                    </a:path>
                  </a:pathLst>
                </a:custGeom>
                <a:ln w="3175">
                  <a:solidFill>
                    <a:srgbClr val="9A1A0F"/>
                  </a:solidFill>
                </a:ln>
              </p:spPr>
              <p:txBody>
                <a:bodyPr wrap="square" lIns="0" tIns="0" rIns="0" bIns="0" rtlCol="0"/>
                <a:lstStyle/>
                <a:p>
                  <a:endParaRPr sz="1165"/>
                </a:p>
              </p:txBody>
            </p:sp>
            <p:sp>
              <p:nvSpPr>
                <p:cNvPr id="47" name="object 22"/>
                <p:cNvSpPr/>
                <p:nvPr/>
              </p:nvSpPr>
              <p:spPr>
                <a:xfrm>
                  <a:off x="5077863" y="3778960"/>
                  <a:ext cx="153035" cy="153035"/>
                </a:xfrm>
                <a:custGeom>
                  <a:avLst/>
                  <a:gdLst/>
                  <a:ahLst/>
                  <a:cxnLst/>
                  <a:rect l="l" t="t" r="r" b="b"/>
                  <a:pathLst>
                    <a:path w="153035"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sz="1165"/>
                </a:p>
              </p:txBody>
            </p:sp>
            <p:sp>
              <p:nvSpPr>
                <p:cNvPr id="49" name="object 24"/>
                <p:cNvSpPr txBox="1"/>
                <p:nvPr/>
              </p:nvSpPr>
              <p:spPr>
                <a:xfrm>
                  <a:off x="7236466" y="4106205"/>
                  <a:ext cx="840582" cy="873461"/>
                </a:xfrm>
                <a:prstGeom prst="rect">
                  <a:avLst/>
                </a:prstGeom>
              </p:spPr>
              <p:txBody>
                <a:bodyPr vert="horz" wrap="square" lIns="0" tIns="0" rIns="0" bIns="0" rtlCol="0">
                  <a:spAutoFit/>
                </a:bodyPr>
                <a:lstStyle/>
                <a:p>
                  <a:pPr marL="12327">
                    <a:lnSpc>
                      <a:spcPts val="5144"/>
                    </a:lnSpc>
                  </a:pPr>
                  <a:r>
                    <a:rPr sz="3494" b="1" spc="-39" dirty="0">
                      <a:solidFill>
                        <a:srgbClr val="9A1A0F"/>
                      </a:solidFill>
                      <a:latin typeface="Verdana"/>
                      <a:cs typeface="Verdana"/>
                    </a:rPr>
                    <a:t>B</a:t>
                  </a:r>
                  <a:endParaRPr sz="3494" dirty="0">
                    <a:latin typeface="Verdana"/>
                    <a:cs typeface="Verdana"/>
                  </a:endParaRPr>
                </a:p>
              </p:txBody>
            </p:sp>
            <p:sp>
              <p:nvSpPr>
                <p:cNvPr id="50" name="object 25"/>
                <p:cNvSpPr/>
                <p:nvPr/>
              </p:nvSpPr>
              <p:spPr>
                <a:xfrm>
                  <a:off x="5237162" y="2582321"/>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sz="1165"/>
                </a:p>
              </p:txBody>
            </p:sp>
            <p:sp>
              <p:nvSpPr>
                <p:cNvPr id="51" name="object 26"/>
                <p:cNvSpPr/>
                <p:nvPr/>
              </p:nvSpPr>
              <p:spPr>
                <a:xfrm>
                  <a:off x="5187856" y="2818765"/>
                  <a:ext cx="1921764" cy="1089660"/>
                </a:xfrm>
                <a:prstGeom prst="rect">
                  <a:avLst/>
                </a:prstGeom>
                <a:blipFill>
                  <a:blip r:embed="rId2" cstate="print"/>
                  <a:stretch>
                    <a:fillRect/>
                  </a:stretch>
                </a:blipFill>
              </p:spPr>
              <p:txBody>
                <a:bodyPr wrap="square" lIns="0" tIns="0" rIns="0" bIns="0" rtlCol="0"/>
                <a:lstStyle/>
                <a:p>
                  <a:endParaRPr sz="1165"/>
                </a:p>
              </p:txBody>
            </p:sp>
            <p:sp>
              <p:nvSpPr>
                <p:cNvPr id="52" name="object 27"/>
                <p:cNvSpPr/>
                <p:nvPr/>
              </p:nvSpPr>
              <p:spPr>
                <a:xfrm>
                  <a:off x="52673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379EAE"/>
                </a:solidFill>
              </p:spPr>
              <p:txBody>
                <a:bodyPr wrap="square" lIns="0" tIns="0" rIns="0" bIns="0" rtlCol="0"/>
                <a:lstStyle/>
                <a:p>
                  <a:endParaRPr sz="1165"/>
                </a:p>
              </p:txBody>
            </p:sp>
            <p:sp>
              <p:nvSpPr>
                <p:cNvPr id="53" name="object 28"/>
                <p:cNvSpPr/>
                <p:nvPr/>
              </p:nvSpPr>
              <p:spPr>
                <a:xfrm>
                  <a:off x="52673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chemeClr val="accent1"/>
                </a:solidFill>
                <a:ln w="12700">
                  <a:solidFill>
                    <a:srgbClr val="151515"/>
                  </a:solidFill>
                </a:ln>
              </p:spPr>
              <p:txBody>
                <a:bodyPr wrap="square" lIns="0" tIns="0" rIns="0" bIns="0" rtlCol="0"/>
                <a:lstStyle/>
                <a:p>
                  <a:endParaRPr sz="1165"/>
                </a:p>
              </p:txBody>
            </p:sp>
            <p:sp>
              <p:nvSpPr>
                <p:cNvPr id="54" name="object 29"/>
                <p:cNvSpPr txBox="1"/>
                <p:nvPr/>
              </p:nvSpPr>
              <p:spPr>
                <a:xfrm>
                  <a:off x="5381624" y="3064725"/>
                  <a:ext cx="1431291" cy="468758"/>
                </a:xfrm>
                <a:prstGeom prst="rect">
                  <a:avLst/>
                </a:prstGeom>
              </p:spPr>
              <p:txBody>
                <a:bodyPr vert="horz" wrap="square" lIns="0" tIns="0" rIns="0" bIns="0" rtlCol="0">
                  <a:spAutoFit/>
                </a:bodyPr>
                <a:lstStyle/>
                <a:p>
                  <a:pPr marL="12327" marR="4931" indent="184907">
                    <a:lnSpc>
                      <a:spcPct val="101899"/>
                    </a:lnSpc>
                  </a:pPr>
                  <a:r>
                    <a:rPr sz="1165" spc="-15" dirty="0">
                      <a:solidFill>
                        <a:sysClr val="windowText" lastClr="000000"/>
                      </a:solidFill>
                      <a:latin typeface="Verdana"/>
                      <a:cs typeface="Verdana"/>
                    </a:rPr>
                    <a:t>Achie</a:t>
                  </a:r>
                  <a:r>
                    <a:rPr sz="1165" spc="-34" dirty="0">
                      <a:solidFill>
                        <a:sysClr val="windowText" lastClr="000000"/>
                      </a:solidFill>
                      <a:latin typeface="Verdana"/>
                      <a:cs typeface="Verdana"/>
                    </a:rPr>
                    <a:t>v</a:t>
                  </a:r>
                  <a:r>
                    <a:rPr sz="1165" spc="-15" dirty="0">
                      <a:solidFill>
                        <a:sysClr val="windowText" lastClr="000000"/>
                      </a:solidFill>
                      <a:latin typeface="Verdana"/>
                      <a:cs typeface="Verdana"/>
                    </a:rPr>
                    <a:t>e</a:t>
                  </a:r>
                  <a:r>
                    <a:rPr sz="1165" dirty="0">
                      <a:solidFill>
                        <a:sysClr val="windowText" lastClr="000000"/>
                      </a:solidFill>
                      <a:latin typeface="Verdana"/>
                      <a:cs typeface="Verdana"/>
                    </a:rPr>
                    <a:t>d Obj</a:t>
                  </a:r>
                  <a:r>
                    <a:rPr sz="1165" spc="-15" dirty="0">
                      <a:solidFill>
                        <a:sysClr val="windowText" lastClr="000000"/>
                      </a:solidFill>
                      <a:latin typeface="Verdana"/>
                      <a:cs typeface="Verdana"/>
                    </a:rPr>
                    <a:t>e</a:t>
                  </a:r>
                  <a:r>
                    <a:rPr sz="1165" dirty="0">
                      <a:solidFill>
                        <a:sysClr val="windowText" lastClr="000000"/>
                      </a:solidFill>
                      <a:latin typeface="Verdana"/>
                      <a:cs typeface="Verdana"/>
                    </a:rPr>
                    <a:t>ct</a:t>
                  </a:r>
                  <a:r>
                    <a:rPr sz="1165" spc="-5" dirty="0">
                      <a:solidFill>
                        <a:sysClr val="windowText" lastClr="000000"/>
                      </a:solidFill>
                      <a:latin typeface="Verdana"/>
                      <a:cs typeface="Verdana"/>
                    </a:rPr>
                    <a:t>i</a:t>
                  </a:r>
                  <a:r>
                    <a:rPr sz="1165" spc="-34" dirty="0">
                      <a:solidFill>
                        <a:sysClr val="windowText" lastClr="000000"/>
                      </a:solidFill>
                      <a:latin typeface="Verdana"/>
                      <a:cs typeface="Verdana"/>
                    </a:rPr>
                    <a:t>v</a:t>
                  </a:r>
                  <a:r>
                    <a:rPr sz="1165" spc="-15" dirty="0">
                      <a:solidFill>
                        <a:sysClr val="windowText" lastClr="000000"/>
                      </a:solidFill>
                      <a:latin typeface="Verdana"/>
                      <a:cs typeface="Verdana"/>
                    </a:rPr>
                    <a:t>e</a:t>
                  </a:r>
                  <a:r>
                    <a:rPr sz="1165" dirty="0">
                      <a:solidFill>
                        <a:sysClr val="windowText" lastClr="000000"/>
                      </a:solidFill>
                      <a:latin typeface="Verdana"/>
                      <a:cs typeface="Verdana"/>
                    </a:rPr>
                    <a:t>(s)</a:t>
                  </a:r>
                </a:p>
              </p:txBody>
            </p:sp>
            <p:sp>
              <p:nvSpPr>
                <p:cNvPr id="55" name="object 30"/>
                <p:cNvSpPr/>
                <p:nvPr/>
              </p:nvSpPr>
              <p:spPr>
                <a:xfrm>
                  <a:off x="5187856" y="3898265"/>
                  <a:ext cx="1921764" cy="1089660"/>
                </a:xfrm>
                <a:prstGeom prst="rect">
                  <a:avLst/>
                </a:prstGeom>
                <a:blipFill>
                  <a:blip r:embed="rId2" cstate="print"/>
                  <a:stretch>
                    <a:fillRect/>
                  </a:stretch>
                </a:blipFill>
              </p:spPr>
              <p:txBody>
                <a:bodyPr wrap="square" lIns="0" tIns="0" rIns="0" bIns="0" rtlCol="0"/>
                <a:lstStyle/>
                <a:p>
                  <a:endParaRPr sz="1165"/>
                </a:p>
              </p:txBody>
            </p:sp>
            <p:sp>
              <p:nvSpPr>
                <p:cNvPr id="56" name="object 31"/>
                <p:cNvSpPr/>
                <p:nvPr/>
              </p:nvSpPr>
              <p:spPr>
                <a:xfrm>
                  <a:off x="5267325" y="3977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92D050"/>
                </a:solidFill>
              </p:spPr>
              <p:txBody>
                <a:bodyPr wrap="square" lIns="0" tIns="0" rIns="0" bIns="0" rtlCol="0"/>
                <a:lstStyle/>
                <a:p>
                  <a:endParaRPr sz="1165"/>
                </a:p>
              </p:txBody>
            </p:sp>
            <p:sp>
              <p:nvSpPr>
                <p:cNvPr id="57" name="object 32"/>
                <p:cNvSpPr/>
                <p:nvPr/>
              </p:nvSpPr>
              <p:spPr>
                <a:xfrm>
                  <a:off x="5267325" y="3977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165"/>
                </a:p>
              </p:txBody>
            </p:sp>
            <p:sp>
              <p:nvSpPr>
                <p:cNvPr id="58" name="object 33"/>
                <p:cNvSpPr txBox="1"/>
                <p:nvPr/>
              </p:nvSpPr>
              <p:spPr>
                <a:xfrm>
                  <a:off x="5622926" y="4283926"/>
                  <a:ext cx="951865" cy="239431"/>
                </a:xfrm>
                <a:prstGeom prst="rect">
                  <a:avLst/>
                </a:prstGeom>
              </p:spPr>
              <p:txBody>
                <a:bodyPr vert="horz" wrap="square" lIns="0" tIns="0" rIns="0" bIns="0" rtlCol="0">
                  <a:spAutoFit/>
                </a:bodyPr>
                <a:lstStyle/>
                <a:p>
                  <a:pPr marL="12327"/>
                  <a:r>
                    <a:rPr sz="1165" spc="-15" dirty="0">
                      <a:solidFill>
                        <a:sysClr val="windowText" lastClr="000000"/>
                      </a:solidFill>
                      <a:latin typeface="Verdana"/>
                      <a:cs typeface="Verdana"/>
                    </a:rPr>
                    <a:t>Benefits</a:t>
                  </a:r>
                  <a:endParaRPr sz="1165" dirty="0">
                    <a:solidFill>
                      <a:sysClr val="windowText" lastClr="000000"/>
                    </a:solidFill>
                    <a:latin typeface="Verdana"/>
                    <a:cs typeface="Verdana"/>
                  </a:endParaRPr>
                </a:p>
              </p:txBody>
            </p:sp>
            <p:sp>
              <p:nvSpPr>
                <p:cNvPr id="59" name="object 34"/>
                <p:cNvSpPr/>
                <p:nvPr/>
              </p:nvSpPr>
              <p:spPr>
                <a:xfrm>
                  <a:off x="6101760" y="3685634"/>
                  <a:ext cx="0" cy="369570"/>
                </a:xfrm>
                <a:custGeom>
                  <a:avLst/>
                  <a:gdLst/>
                  <a:ahLst/>
                  <a:cxnLst/>
                  <a:rect l="l" t="t" r="r" b="b"/>
                  <a:pathLst>
                    <a:path h="369570">
                      <a:moveTo>
                        <a:pt x="0" y="0"/>
                      </a:moveTo>
                      <a:lnTo>
                        <a:pt x="0" y="369380"/>
                      </a:lnTo>
                    </a:path>
                  </a:pathLst>
                </a:custGeom>
                <a:ln w="3175">
                  <a:solidFill>
                    <a:srgbClr val="9A1A0F"/>
                  </a:solidFill>
                </a:ln>
              </p:spPr>
              <p:txBody>
                <a:bodyPr wrap="square" lIns="0" tIns="0" rIns="0" bIns="0" rtlCol="0"/>
                <a:lstStyle/>
                <a:p>
                  <a:endParaRPr sz="1165"/>
                </a:p>
              </p:txBody>
            </p:sp>
            <p:sp>
              <p:nvSpPr>
                <p:cNvPr id="60" name="object 35"/>
                <p:cNvSpPr/>
                <p:nvPr/>
              </p:nvSpPr>
              <p:spPr>
                <a:xfrm>
                  <a:off x="6024797" y="4029369"/>
                  <a:ext cx="153035" cy="153670"/>
                </a:xfrm>
                <a:custGeom>
                  <a:avLst/>
                  <a:gdLst/>
                  <a:ahLst/>
                  <a:cxnLst/>
                  <a:rect l="l" t="t" r="r" b="b"/>
                  <a:pathLst>
                    <a:path w="153034" h="153670">
                      <a:moveTo>
                        <a:pt x="0" y="0"/>
                      </a:moveTo>
                      <a:lnTo>
                        <a:pt x="75965" y="153151"/>
                      </a:lnTo>
                      <a:lnTo>
                        <a:pt x="152906" y="488"/>
                      </a:lnTo>
                      <a:lnTo>
                        <a:pt x="0" y="0"/>
                      </a:lnTo>
                      <a:close/>
                    </a:path>
                  </a:pathLst>
                </a:custGeom>
                <a:solidFill>
                  <a:srgbClr val="9A1A0F"/>
                </a:solidFill>
              </p:spPr>
              <p:txBody>
                <a:bodyPr wrap="square" lIns="0" tIns="0" rIns="0" bIns="0" rtlCol="0"/>
                <a:lstStyle/>
                <a:p>
                  <a:endParaRPr sz="1165"/>
                </a:p>
              </p:txBody>
            </p:sp>
            <p:sp>
              <p:nvSpPr>
                <p:cNvPr id="62" name="object 37"/>
                <p:cNvSpPr txBox="1"/>
                <p:nvPr/>
              </p:nvSpPr>
              <p:spPr>
                <a:xfrm>
                  <a:off x="517525" y="3587748"/>
                  <a:ext cx="459105" cy="959094"/>
                </a:xfrm>
                <a:prstGeom prst="rect">
                  <a:avLst/>
                </a:prstGeom>
              </p:spPr>
              <p:txBody>
                <a:bodyPr vert="horz" wrap="square" lIns="0" tIns="0" rIns="0" bIns="0" rtlCol="0">
                  <a:spAutoFit/>
                </a:bodyPr>
                <a:lstStyle/>
                <a:p>
                  <a:pPr marL="12327">
                    <a:lnSpc>
                      <a:spcPts val="5562"/>
                    </a:lnSpc>
                  </a:pPr>
                  <a:r>
                    <a:rPr sz="3494" b="1" dirty="0">
                      <a:solidFill>
                        <a:srgbClr val="9A1A0F"/>
                      </a:solidFill>
                      <a:latin typeface="Verdana"/>
                      <a:cs typeface="Verdana"/>
                    </a:rPr>
                    <a:t>S</a:t>
                  </a:r>
                  <a:endParaRPr sz="3494" dirty="0">
                    <a:latin typeface="Verdana"/>
                    <a:cs typeface="Verdana"/>
                  </a:endParaRPr>
                </a:p>
              </p:txBody>
            </p:sp>
            <p:sp>
              <p:nvSpPr>
                <p:cNvPr id="63" name="object 38"/>
                <p:cNvSpPr txBox="1"/>
                <p:nvPr/>
              </p:nvSpPr>
              <p:spPr>
                <a:xfrm>
                  <a:off x="950613" y="3958757"/>
                  <a:ext cx="242571" cy="319156"/>
                </a:xfrm>
                <a:prstGeom prst="rect">
                  <a:avLst/>
                </a:prstGeom>
              </p:spPr>
              <p:txBody>
                <a:bodyPr vert="horz" wrap="square" lIns="0" tIns="0" rIns="0" bIns="0" rtlCol="0">
                  <a:spAutoFit/>
                </a:bodyPr>
                <a:lstStyle/>
                <a:p>
                  <a:pPr marL="12327"/>
                  <a:r>
                    <a:rPr sz="1553" b="1" spc="-19" dirty="0">
                      <a:solidFill>
                        <a:srgbClr val="9A1A0F"/>
                      </a:solidFill>
                      <a:latin typeface="Verdana"/>
                      <a:cs typeface="Verdana"/>
                    </a:rPr>
                    <a:t>1</a:t>
                  </a:r>
                  <a:endParaRPr sz="1553">
                    <a:latin typeface="Verdana"/>
                    <a:cs typeface="Verdana"/>
                  </a:endParaRPr>
                </a:p>
              </p:txBody>
            </p:sp>
            <p:sp>
              <p:nvSpPr>
                <p:cNvPr id="64" name="object 39"/>
                <p:cNvSpPr/>
                <p:nvPr/>
              </p:nvSpPr>
              <p:spPr>
                <a:xfrm>
                  <a:off x="1085756" y="3352165"/>
                  <a:ext cx="1921764" cy="1089660"/>
                </a:xfrm>
                <a:prstGeom prst="rect">
                  <a:avLst/>
                </a:prstGeom>
                <a:blipFill>
                  <a:blip r:embed="rId2" cstate="print"/>
                  <a:stretch>
                    <a:fillRect/>
                  </a:stretch>
                </a:blipFill>
              </p:spPr>
              <p:txBody>
                <a:bodyPr wrap="square" lIns="0" tIns="0" rIns="0" bIns="0" rtlCol="0"/>
                <a:lstStyle/>
                <a:p>
                  <a:endParaRPr sz="1165"/>
                </a:p>
              </p:txBody>
            </p:sp>
            <p:sp>
              <p:nvSpPr>
                <p:cNvPr id="65" name="object 40"/>
                <p:cNvSpPr/>
                <p:nvPr/>
              </p:nvSpPr>
              <p:spPr>
                <a:xfrm>
                  <a:off x="1165225" y="34316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8FAADC"/>
                </a:solidFill>
              </p:spPr>
              <p:txBody>
                <a:bodyPr wrap="square" lIns="0" tIns="0" rIns="0" bIns="0" rtlCol="0"/>
                <a:lstStyle/>
                <a:p>
                  <a:endParaRPr sz="1165"/>
                </a:p>
              </p:txBody>
            </p:sp>
            <p:sp>
              <p:nvSpPr>
                <p:cNvPr id="66" name="object 41"/>
                <p:cNvSpPr/>
                <p:nvPr/>
              </p:nvSpPr>
              <p:spPr>
                <a:xfrm>
                  <a:off x="1165225" y="34316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165"/>
                </a:p>
              </p:txBody>
            </p:sp>
            <p:sp>
              <p:nvSpPr>
                <p:cNvPr id="67" name="object 42"/>
                <p:cNvSpPr txBox="1"/>
                <p:nvPr/>
              </p:nvSpPr>
              <p:spPr>
                <a:xfrm>
                  <a:off x="1470025" y="3737827"/>
                  <a:ext cx="1052830" cy="239431"/>
                </a:xfrm>
                <a:prstGeom prst="rect">
                  <a:avLst/>
                </a:prstGeom>
              </p:spPr>
              <p:txBody>
                <a:bodyPr vert="horz" wrap="square" lIns="0" tIns="0" rIns="0" bIns="0" rtlCol="0">
                  <a:spAutoFit/>
                </a:bodyPr>
                <a:lstStyle/>
                <a:p>
                  <a:pPr marL="12327"/>
                  <a:r>
                    <a:rPr sz="1165" spc="-15" dirty="0">
                      <a:latin typeface="Verdana"/>
                      <a:cs typeface="Verdana"/>
                    </a:rPr>
                    <a:t>Si</a:t>
                  </a:r>
                  <a:r>
                    <a:rPr sz="1165" spc="-10" dirty="0">
                      <a:latin typeface="Verdana"/>
                      <a:cs typeface="Verdana"/>
                    </a:rPr>
                    <a:t>tuati</a:t>
                  </a:r>
                  <a:r>
                    <a:rPr sz="1165" spc="-15" dirty="0">
                      <a:latin typeface="Verdana"/>
                      <a:cs typeface="Verdana"/>
                    </a:rPr>
                    <a:t>on</a:t>
                  </a:r>
                  <a:endParaRPr sz="1165" dirty="0">
                    <a:latin typeface="Verdana"/>
                    <a:cs typeface="Verdana"/>
                  </a:endParaRPr>
                </a:p>
              </p:txBody>
            </p:sp>
          </p:grpSp>
        </p:grpSp>
        <p:sp>
          <p:nvSpPr>
            <p:cNvPr id="48" name="object 37"/>
            <p:cNvSpPr txBox="1"/>
            <p:nvPr/>
          </p:nvSpPr>
          <p:spPr>
            <a:xfrm>
              <a:off x="5958410" y="3440836"/>
              <a:ext cx="371776" cy="802341"/>
            </a:xfrm>
            <a:prstGeom prst="rect">
              <a:avLst/>
            </a:prstGeom>
          </p:spPr>
          <p:txBody>
            <a:bodyPr vert="horz" wrap="square" lIns="0" tIns="0" rIns="0" bIns="0" rtlCol="0">
              <a:spAutoFit/>
            </a:bodyPr>
            <a:lstStyle/>
            <a:p>
              <a:pPr marL="12327">
                <a:lnSpc>
                  <a:spcPts val="5562"/>
                </a:lnSpc>
              </a:pPr>
              <a:r>
                <a:rPr sz="3494" b="1" dirty="0">
                  <a:solidFill>
                    <a:srgbClr val="9A1A0F"/>
                  </a:solidFill>
                  <a:latin typeface="Verdana"/>
                  <a:cs typeface="Verdana"/>
                </a:rPr>
                <a:t>S</a:t>
              </a:r>
              <a:endParaRPr sz="3494" dirty="0">
                <a:latin typeface="Verdana"/>
                <a:cs typeface="Verdana"/>
              </a:endParaRPr>
            </a:p>
          </p:txBody>
        </p:sp>
        <p:sp>
          <p:nvSpPr>
            <p:cNvPr id="61" name="object 38"/>
            <p:cNvSpPr txBox="1"/>
            <p:nvPr/>
          </p:nvSpPr>
          <p:spPr>
            <a:xfrm>
              <a:off x="6309120" y="3751208"/>
              <a:ext cx="196429" cy="266994"/>
            </a:xfrm>
            <a:prstGeom prst="rect">
              <a:avLst/>
            </a:prstGeom>
          </p:spPr>
          <p:txBody>
            <a:bodyPr vert="horz" wrap="square" lIns="0" tIns="0" rIns="0" bIns="0" rtlCol="0">
              <a:spAutoFit/>
            </a:bodyPr>
            <a:lstStyle/>
            <a:p>
              <a:pPr marL="12327"/>
              <a:r>
                <a:rPr lang="en-US" sz="1553" b="1" spc="-19" dirty="0">
                  <a:solidFill>
                    <a:srgbClr val="9A1A0F"/>
                  </a:solidFill>
                  <a:latin typeface="Verdana"/>
                  <a:cs typeface="Verdana"/>
                </a:rPr>
                <a:t>2</a:t>
              </a:r>
              <a:endParaRPr sz="1553" dirty="0">
                <a:latin typeface="Verdana"/>
                <a:cs typeface="Verdana"/>
              </a:endParaRPr>
            </a:p>
          </p:txBody>
        </p:sp>
      </p:grpSp>
      <p:graphicFrame>
        <p:nvGraphicFramePr>
          <p:cNvPr id="68" name="object 3"/>
          <p:cNvGraphicFramePr>
            <a:graphicFrameLocks noGrp="1"/>
          </p:cNvGraphicFramePr>
          <p:nvPr/>
        </p:nvGraphicFramePr>
        <p:xfrm>
          <a:off x="6055722" y="1671751"/>
          <a:ext cx="2447283" cy="1709821"/>
        </p:xfrm>
        <a:graphic>
          <a:graphicData uri="http://schemas.openxmlformats.org/drawingml/2006/table">
            <a:tbl>
              <a:tblPr firstRow="1" bandRow="1">
                <a:tableStyleId>{2D5ABB26-0587-4C30-8999-92F81FD0307C}</a:tableStyleId>
              </a:tblPr>
              <a:tblGrid>
                <a:gridCol w="2447283">
                  <a:extLst>
                    <a:ext uri="{9D8B030D-6E8A-4147-A177-3AD203B41FA5}">
                      <a16:colId xmlns:a16="http://schemas.microsoft.com/office/drawing/2014/main" val="20000"/>
                    </a:ext>
                  </a:extLst>
                </a:gridCol>
              </a:tblGrid>
              <a:tr h="484094">
                <a:tc>
                  <a:txBody>
                    <a:bodyPr/>
                    <a:lstStyle/>
                    <a:p>
                      <a:pPr marL="86995">
                        <a:lnSpc>
                          <a:spcPct val="100000"/>
                        </a:lnSpc>
                      </a:pPr>
                      <a:r>
                        <a:rPr lang="en-US" sz="1600" b="1" i="1" dirty="0">
                          <a:solidFill>
                            <a:srgbClr val="FFFFFF"/>
                          </a:solidFill>
                          <a:latin typeface="Verdana"/>
                          <a:cs typeface="Verdana"/>
                        </a:rPr>
                        <a:t>Needs Statement </a:t>
                      </a:r>
                      <a:r>
                        <a:rPr sz="1600" b="1" i="1" dirty="0">
                          <a:solidFill>
                            <a:srgbClr val="FFFFFF"/>
                          </a:solidFill>
                          <a:latin typeface="Verdana"/>
                          <a:cs typeface="Verdana"/>
                        </a:rPr>
                        <a:t>Component</a:t>
                      </a:r>
                      <a:r>
                        <a:rPr lang="en-US" sz="1600" b="1" i="1" dirty="0">
                          <a:solidFill>
                            <a:srgbClr val="FFFFFF"/>
                          </a:solidFill>
                          <a:latin typeface="Verdana"/>
                          <a:cs typeface="Verdana"/>
                        </a:rPr>
                        <a:t>s</a:t>
                      </a:r>
                      <a:endParaRPr sz="1600" dirty="0">
                        <a:latin typeface="Verdana"/>
                        <a:cs typeface="Verdana"/>
                      </a:endParaRPr>
                    </a:p>
                  </a:txBody>
                  <a:tcPr marL="0" marR="0" marT="0" marB="0">
                    <a:lnL w="28575">
                      <a:solidFill>
                        <a:srgbClr val="151515"/>
                      </a:solidFill>
                      <a:prstDash val="solid"/>
                    </a:lnL>
                    <a:lnR w="12700">
                      <a:solidFill>
                        <a:srgbClr val="151515"/>
                      </a:solidFill>
                      <a:prstDash val="solid"/>
                    </a:lnR>
                    <a:lnT w="28575">
                      <a:solidFill>
                        <a:srgbClr val="151515"/>
                      </a:solidFill>
                      <a:prstDash val="solid"/>
                    </a:lnT>
                    <a:lnB w="12700">
                      <a:solidFill>
                        <a:srgbClr val="151515"/>
                      </a:solidFill>
                      <a:prstDash val="solid"/>
                    </a:lnB>
                    <a:solidFill>
                      <a:srgbClr val="00669C"/>
                    </a:solidFill>
                  </a:tcPr>
                </a:tc>
                <a:extLst>
                  <a:ext uri="{0D108BD9-81ED-4DB2-BD59-A6C34878D82A}">
                    <a16:rowId xmlns:a16="http://schemas.microsoft.com/office/drawing/2014/main" val="10000"/>
                  </a:ext>
                </a:extLst>
              </a:tr>
              <a:tr h="283273">
                <a:tc>
                  <a:txBody>
                    <a:bodyPr/>
                    <a:lstStyle/>
                    <a:p>
                      <a:pPr marL="86995">
                        <a:lnSpc>
                          <a:spcPct val="100000"/>
                        </a:lnSpc>
                      </a:pPr>
                      <a:r>
                        <a:rPr sz="1300" b="1" dirty="0">
                          <a:solidFill>
                            <a:srgbClr val="151515"/>
                          </a:solidFill>
                          <a:latin typeface="Verdana"/>
                          <a:cs typeface="Verdana"/>
                        </a:rPr>
                        <a:t>1.</a:t>
                      </a:r>
                      <a:r>
                        <a:rPr sz="1300" b="1" spc="-5" dirty="0">
                          <a:solidFill>
                            <a:srgbClr val="151515"/>
                          </a:solidFill>
                          <a:latin typeface="Verdana"/>
                          <a:cs typeface="Verdana"/>
                        </a:rPr>
                        <a:t> </a:t>
                      </a:r>
                      <a:r>
                        <a:rPr sz="1300" b="1" dirty="0">
                          <a:solidFill>
                            <a:srgbClr val="151515"/>
                          </a:solidFill>
                          <a:latin typeface="Verdana"/>
                          <a:cs typeface="Verdana"/>
                        </a:rPr>
                        <a:t>Story</a:t>
                      </a:r>
                      <a:r>
                        <a:rPr lang="en-US" sz="1300" b="1" dirty="0">
                          <a:solidFill>
                            <a:srgbClr val="151515"/>
                          </a:solidFill>
                          <a:latin typeface="Verdana"/>
                          <a:cs typeface="Verdana"/>
                        </a:rPr>
                        <a:t> (Problem)</a:t>
                      </a:r>
                      <a:r>
                        <a:rPr sz="1300" b="1" spc="-5" dirty="0">
                          <a:solidFill>
                            <a:srgbClr val="151515"/>
                          </a:solidFill>
                          <a:latin typeface="Verdana"/>
                          <a:cs typeface="Verdana"/>
                        </a:rPr>
                        <a:t>/S</a:t>
                      </a:r>
                      <a:r>
                        <a:rPr sz="1300" b="1" baseline="-15432" dirty="0">
                          <a:solidFill>
                            <a:srgbClr val="151515"/>
                          </a:solidFill>
                          <a:latin typeface="Verdana"/>
                          <a:cs typeface="Verdana"/>
                        </a:rPr>
                        <a:t>1</a:t>
                      </a:r>
                      <a:endParaRPr sz="13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1"/>
                  </a:ext>
                </a:extLst>
              </a:tr>
              <a:tr h="471488">
                <a:tc>
                  <a:txBody>
                    <a:bodyPr/>
                    <a:lstStyle/>
                    <a:p>
                      <a:pPr marL="86995" marR="628015">
                        <a:lnSpc>
                          <a:spcPct val="101200"/>
                        </a:lnSpc>
                      </a:pPr>
                      <a:r>
                        <a:rPr sz="1300" b="1" dirty="0">
                          <a:solidFill>
                            <a:srgbClr val="151515"/>
                          </a:solidFill>
                          <a:latin typeface="Verdana"/>
                          <a:cs typeface="Verdana"/>
                        </a:rPr>
                        <a:t>2.</a:t>
                      </a:r>
                      <a:r>
                        <a:rPr sz="1300" b="1" spc="-5" dirty="0">
                          <a:solidFill>
                            <a:srgbClr val="151515"/>
                          </a:solidFill>
                          <a:latin typeface="Verdana"/>
                          <a:cs typeface="Verdana"/>
                        </a:rPr>
                        <a:t> </a:t>
                      </a:r>
                      <a:r>
                        <a:rPr sz="1300" b="1" dirty="0">
                          <a:solidFill>
                            <a:srgbClr val="151515"/>
                          </a:solidFill>
                          <a:latin typeface="Verdana"/>
                          <a:cs typeface="Verdana"/>
                        </a:rPr>
                        <a:t>Plan</a:t>
                      </a:r>
                      <a:r>
                        <a:rPr sz="1300" b="1" spc="-5" dirty="0">
                          <a:solidFill>
                            <a:srgbClr val="151515"/>
                          </a:solidFill>
                          <a:latin typeface="Verdana"/>
                          <a:cs typeface="Verdana"/>
                        </a:rPr>
                        <a:t> </a:t>
                      </a:r>
                      <a:r>
                        <a:rPr sz="1300" b="1" dirty="0">
                          <a:solidFill>
                            <a:srgbClr val="151515"/>
                          </a:solidFill>
                          <a:latin typeface="Verdana"/>
                          <a:cs typeface="Verdana"/>
                        </a:rPr>
                        <a:t>for s</a:t>
                      </a:r>
                      <a:r>
                        <a:rPr sz="1300" b="1" spc="-5" dirty="0">
                          <a:solidFill>
                            <a:srgbClr val="151515"/>
                          </a:solidFill>
                          <a:latin typeface="Verdana"/>
                          <a:cs typeface="Verdana"/>
                        </a:rPr>
                        <a:t>ol</a:t>
                      </a:r>
                      <a:r>
                        <a:rPr sz="1300" b="1" dirty="0">
                          <a:solidFill>
                            <a:srgbClr val="151515"/>
                          </a:solidFill>
                          <a:latin typeface="Verdana"/>
                          <a:cs typeface="Verdana"/>
                        </a:rPr>
                        <a:t>v</a:t>
                      </a:r>
                      <a:r>
                        <a:rPr sz="1300" b="1" spc="-5" dirty="0">
                          <a:solidFill>
                            <a:srgbClr val="151515"/>
                          </a:solidFill>
                          <a:latin typeface="Verdana"/>
                          <a:cs typeface="Verdana"/>
                        </a:rPr>
                        <a:t>in</a:t>
                      </a:r>
                      <a:r>
                        <a:rPr sz="1300" b="1" dirty="0">
                          <a:solidFill>
                            <a:srgbClr val="151515"/>
                          </a:solidFill>
                          <a:latin typeface="Verdana"/>
                          <a:cs typeface="Verdana"/>
                        </a:rPr>
                        <a:t>g</a:t>
                      </a:r>
                      <a:r>
                        <a:rPr lang="en-US" sz="1300" b="1" dirty="0">
                          <a:solidFill>
                            <a:srgbClr val="151515"/>
                          </a:solidFill>
                          <a:latin typeface="Verdana"/>
                          <a:cs typeface="Verdana"/>
                        </a:rPr>
                        <a:t> (Problem)</a:t>
                      </a:r>
                      <a:r>
                        <a:rPr lang="en-US" sz="1300" b="1" spc="-5" dirty="0">
                          <a:solidFill>
                            <a:srgbClr val="151515"/>
                          </a:solidFill>
                          <a:latin typeface="Verdana"/>
                          <a:cs typeface="Verdana"/>
                        </a:rPr>
                        <a:t>/</a:t>
                      </a:r>
                      <a:r>
                        <a:rPr sz="1300" b="1" dirty="0">
                          <a:solidFill>
                            <a:srgbClr val="151515"/>
                          </a:solidFill>
                          <a:latin typeface="Verdana"/>
                          <a:cs typeface="Verdana"/>
                        </a:rPr>
                        <a:t>S</a:t>
                      </a:r>
                      <a:r>
                        <a:rPr sz="1300" b="1" baseline="-15432" dirty="0">
                          <a:solidFill>
                            <a:srgbClr val="151515"/>
                          </a:solidFill>
                          <a:latin typeface="Verdana"/>
                          <a:cs typeface="Verdana"/>
                        </a:rPr>
                        <a:t>1</a:t>
                      </a:r>
                      <a:endParaRPr sz="13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2"/>
                  </a:ext>
                </a:extLst>
              </a:tr>
              <a:tr h="467380">
                <a:tc>
                  <a:txBody>
                    <a:bodyPr/>
                    <a:lstStyle/>
                    <a:p>
                      <a:pPr marL="86995" marR="252095">
                        <a:lnSpc>
                          <a:spcPct val="101200"/>
                        </a:lnSpc>
                      </a:pPr>
                      <a:r>
                        <a:rPr sz="1300" b="1" dirty="0">
                          <a:solidFill>
                            <a:srgbClr val="151515"/>
                          </a:solidFill>
                          <a:latin typeface="Verdana"/>
                          <a:cs typeface="Verdana"/>
                        </a:rPr>
                        <a:t>3.</a:t>
                      </a:r>
                      <a:r>
                        <a:rPr sz="1300" b="1" spc="-5" dirty="0">
                          <a:solidFill>
                            <a:srgbClr val="151515"/>
                          </a:solidFill>
                          <a:latin typeface="Verdana"/>
                          <a:cs typeface="Verdana"/>
                        </a:rPr>
                        <a:t> </a:t>
                      </a:r>
                      <a:r>
                        <a:rPr sz="1300" b="1" dirty="0">
                          <a:solidFill>
                            <a:srgbClr val="151515"/>
                          </a:solidFill>
                          <a:latin typeface="Verdana"/>
                          <a:cs typeface="Verdana"/>
                        </a:rPr>
                        <a:t>Request </a:t>
                      </a:r>
                      <a:r>
                        <a:rPr sz="1300" b="1" spc="-5" dirty="0">
                          <a:solidFill>
                            <a:srgbClr val="151515"/>
                          </a:solidFill>
                          <a:latin typeface="Verdana"/>
                          <a:cs typeface="Verdana"/>
                        </a:rPr>
                        <a:t>fo</a:t>
                      </a:r>
                      <a:r>
                        <a:rPr sz="1300" b="1" dirty="0">
                          <a:solidFill>
                            <a:srgbClr val="151515"/>
                          </a:solidFill>
                          <a:latin typeface="Verdana"/>
                          <a:cs typeface="Verdana"/>
                        </a:rPr>
                        <a:t>r supp</a:t>
                      </a:r>
                      <a:r>
                        <a:rPr sz="1300" b="1" spc="-5" dirty="0">
                          <a:solidFill>
                            <a:srgbClr val="151515"/>
                          </a:solidFill>
                          <a:latin typeface="Verdana"/>
                          <a:cs typeface="Verdana"/>
                        </a:rPr>
                        <a:t>o</a:t>
                      </a:r>
                      <a:r>
                        <a:rPr sz="1300" b="1" dirty="0">
                          <a:solidFill>
                            <a:srgbClr val="151515"/>
                          </a:solidFill>
                          <a:latin typeface="Verdana"/>
                          <a:cs typeface="Verdana"/>
                        </a:rPr>
                        <a:t>rt</a:t>
                      </a:r>
                      <a:endParaRPr sz="1300"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solidFill>
                      <a:srgbClr val="CBCBCB"/>
                    </a:solidFill>
                  </a:tcPr>
                </a:tc>
                <a:extLst>
                  <a:ext uri="{0D108BD9-81ED-4DB2-BD59-A6C34878D82A}">
                    <a16:rowId xmlns:a16="http://schemas.microsoft.com/office/drawing/2014/main" val="10003"/>
                  </a:ext>
                </a:extLst>
              </a:tr>
            </a:tbl>
          </a:graphicData>
        </a:graphic>
      </p:graphicFrame>
      <p:sp>
        <p:nvSpPr>
          <p:cNvPr id="6" name="TextBox 5"/>
          <p:cNvSpPr txBox="1"/>
          <p:nvPr/>
        </p:nvSpPr>
        <p:spPr>
          <a:xfrm>
            <a:off x="886513" y="3597235"/>
            <a:ext cx="5435014" cy="391004"/>
          </a:xfrm>
          <a:prstGeom prst="rect">
            <a:avLst/>
          </a:prstGeom>
          <a:noFill/>
        </p:spPr>
        <p:txBody>
          <a:bodyPr wrap="none" rtlCol="0">
            <a:spAutoFit/>
          </a:bodyPr>
          <a:lstStyle/>
          <a:p>
            <a:r>
              <a:rPr lang="en-US" sz="1941" b="1" i="1" dirty="0"/>
              <a:t>The 6 Generic Proposal Slots (tied to baseline logic)</a:t>
            </a:r>
          </a:p>
        </p:txBody>
      </p:sp>
      <p:sp>
        <p:nvSpPr>
          <p:cNvPr id="9" name="Bent Arrow 8"/>
          <p:cNvSpPr/>
          <p:nvPr/>
        </p:nvSpPr>
        <p:spPr>
          <a:xfrm flipH="1" flipV="1">
            <a:off x="6039015" y="3511837"/>
            <a:ext cx="1616456" cy="1654164"/>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47">
              <a:solidFill>
                <a:schemeClr val="tx1"/>
              </a:solidFill>
            </a:endParaRPr>
          </a:p>
        </p:txBody>
      </p:sp>
    </p:spTree>
    <p:extLst>
      <p:ext uri="{BB962C8B-B14F-4D97-AF65-F5344CB8AC3E}">
        <p14:creationId xmlns:p14="http://schemas.microsoft.com/office/powerpoint/2010/main" val="2973530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011" y="225243"/>
            <a:ext cx="7654738" cy="1286576"/>
          </a:xfrm>
        </p:spPr>
        <p:txBody>
          <a:bodyPr>
            <a:normAutofit/>
          </a:bodyPr>
          <a:lstStyle/>
          <a:p>
            <a:r>
              <a:rPr lang="en-US" sz="3494" dirty="0"/>
              <a:t>Methods and Qualifications</a:t>
            </a:r>
          </a:p>
        </p:txBody>
      </p:sp>
      <p:sp>
        <p:nvSpPr>
          <p:cNvPr id="4" name="Slide Number Placeholder 3"/>
          <p:cNvSpPr>
            <a:spLocks noGrp="1"/>
          </p:cNvSpPr>
          <p:nvPr>
            <p:ph type="sldNum" sz="quarter" idx="12"/>
          </p:nvPr>
        </p:nvSpPr>
        <p:spPr/>
        <p:txBody>
          <a:bodyPr/>
          <a:lstStyle/>
          <a:p>
            <a:fld id="{BC8FB650-4324-4877-BB95-5089C932EEA7}" type="slidenum">
              <a:rPr lang="en-US" smtClean="0"/>
              <a:t>11</a:t>
            </a:fld>
            <a:endParaRPr lang="en-US"/>
          </a:p>
        </p:txBody>
      </p:sp>
      <p:grpSp>
        <p:nvGrpSpPr>
          <p:cNvPr id="5" name="Group 4"/>
          <p:cNvGrpSpPr/>
          <p:nvPr/>
        </p:nvGrpSpPr>
        <p:grpSpPr>
          <a:xfrm>
            <a:off x="677010" y="1942845"/>
            <a:ext cx="7654740" cy="4018968"/>
            <a:chOff x="457199" y="2807607"/>
            <a:chExt cx="4512366" cy="3326633"/>
          </a:xfrm>
        </p:grpSpPr>
        <p:sp>
          <p:nvSpPr>
            <p:cNvPr id="6" name="TextBox 5"/>
            <p:cNvSpPr txBox="1"/>
            <p:nvPr/>
          </p:nvSpPr>
          <p:spPr>
            <a:xfrm>
              <a:off x="457199" y="2807607"/>
              <a:ext cx="4512365" cy="348380"/>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Situation</a:t>
              </a:r>
              <a:r>
                <a:rPr lang="en-US" sz="2135" dirty="0"/>
                <a:t>: This is our understanding of the problem.</a:t>
              </a:r>
            </a:p>
          </p:txBody>
        </p:sp>
        <p:sp>
          <p:nvSpPr>
            <p:cNvPr id="7" name="TextBox 6"/>
            <p:cNvSpPr txBox="1"/>
            <p:nvPr/>
          </p:nvSpPr>
          <p:spPr>
            <a:xfrm>
              <a:off x="457200" y="3153777"/>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Objectives</a:t>
              </a:r>
              <a:r>
                <a:rPr lang="en-US" sz="2135" dirty="0"/>
                <a:t>: Given that problem, these are our objectives for solving (or realizing) it.</a:t>
              </a:r>
            </a:p>
          </p:txBody>
        </p:sp>
        <p:sp>
          <p:nvSpPr>
            <p:cNvPr id="8" name="TextBox 7"/>
            <p:cNvSpPr txBox="1"/>
            <p:nvPr/>
          </p:nvSpPr>
          <p:spPr>
            <a:xfrm>
              <a:off x="457200" y="3741528"/>
              <a:ext cx="4512365" cy="620333"/>
            </a:xfrm>
            <a:prstGeom prst="rect">
              <a:avLst/>
            </a:prstGeom>
            <a:solidFill>
              <a:schemeClr val="accent4"/>
            </a:solidFill>
            <a:ln>
              <a:solidFill>
                <a:schemeClr val="tx1"/>
              </a:solidFill>
            </a:ln>
          </p:spPr>
          <p:txBody>
            <a:bodyPr wrap="square" rtlCol="0">
              <a:spAutoFit/>
            </a:bodyPr>
            <a:lstStyle/>
            <a:p>
              <a:r>
                <a:rPr lang="en-US" sz="2135" b="1" i="1" dirty="0"/>
                <a:t>Methods</a:t>
              </a:r>
              <a:r>
                <a:rPr lang="en-US" sz="2135" dirty="0"/>
                <a:t>: Given those objectives, these are the methods we will use to achieve them. </a:t>
              </a:r>
            </a:p>
          </p:txBody>
        </p:sp>
        <p:sp>
          <p:nvSpPr>
            <p:cNvPr id="9" name="TextBox 8"/>
            <p:cNvSpPr txBox="1"/>
            <p:nvPr/>
          </p:nvSpPr>
          <p:spPr>
            <a:xfrm>
              <a:off x="457200" y="4329280"/>
              <a:ext cx="4512365" cy="620333"/>
            </a:xfrm>
            <a:prstGeom prst="rect">
              <a:avLst/>
            </a:prstGeom>
            <a:solidFill>
              <a:srgbClr val="00B0F0"/>
            </a:solidFill>
            <a:ln>
              <a:solidFill>
                <a:schemeClr val="tx1"/>
              </a:solidFill>
            </a:ln>
          </p:spPr>
          <p:txBody>
            <a:bodyPr wrap="square" rtlCol="0">
              <a:spAutoFit/>
            </a:bodyPr>
            <a:lstStyle/>
            <a:p>
              <a:r>
                <a:rPr lang="en-US" sz="2135" b="1" i="1" dirty="0"/>
                <a:t>Qualifications</a:t>
              </a:r>
              <a:r>
                <a:rPr lang="en-US" sz="2135" dirty="0"/>
                <a:t>: Given those methods, these are our qualifications for performing them. </a:t>
              </a:r>
            </a:p>
          </p:txBody>
        </p:sp>
        <p:sp>
          <p:nvSpPr>
            <p:cNvPr id="10" name="TextBox 9"/>
            <p:cNvSpPr txBox="1"/>
            <p:nvPr/>
          </p:nvSpPr>
          <p:spPr>
            <a:xfrm>
              <a:off x="457200" y="4927182"/>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Budget</a:t>
              </a:r>
              <a:r>
                <a:rPr lang="en-US" sz="2135" dirty="0"/>
                <a:t>: Given those qualifications and methods, this is how much the project will cost. </a:t>
              </a:r>
            </a:p>
          </p:txBody>
        </p:sp>
        <p:sp>
          <p:nvSpPr>
            <p:cNvPr id="11" name="TextBox 10"/>
            <p:cNvSpPr txBox="1"/>
            <p:nvPr/>
          </p:nvSpPr>
          <p:spPr>
            <a:xfrm>
              <a:off x="457200" y="5513907"/>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Benefits</a:t>
              </a:r>
              <a:r>
                <a:rPr lang="en-US" sz="2135" dirty="0"/>
                <a:t>: Given our efforts and funders support, these are the benefits or value you will receive.</a:t>
              </a:r>
            </a:p>
          </p:txBody>
        </p:sp>
      </p:grpSp>
    </p:spTree>
    <p:extLst>
      <p:ext uri="{BB962C8B-B14F-4D97-AF65-F5344CB8AC3E}">
        <p14:creationId xmlns:p14="http://schemas.microsoft.com/office/powerpoint/2010/main" val="29080363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descr="image001"/>
          <p:cNvPicPr>
            <a:picLocks noChangeAspect="1" noChangeArrowheads="1"/>
          </p:cNvPicPr>
          <p:nvPr/>
        </p:nvPicPr>
        <p:blipFill rotWithShape="1">
          <a:blip r:embed="rId2">
            <a:extLst>
              <a:ext uri="{28A0092B-C50C-407E-A947-70E740481C1C}">
                <a14:useLocalDpi xmlns:a14="http://schemas.microsoft.com/office/drawing/2010/main" val="0"/>
              </a:ext>
            </a:extLst>
          </a:blip>
          <a:srcRect l="3829" t="22407" r="1885" b="9022"/>
          <a:stretch/>
        </p:blipFill>
        <p:spPr bwMode="auto">
          <a:xfrm>
            <a:off x="635727" y="1785257"/>
            <a:ext cx="8621486" cy="470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318569" y="-148045"/>
            <a:ext cx="7886700" cy="1325563"/>
          </a:xfrm>
        </p:spPr>
        <p:txBody>
          <a:bodyPr>
            <a:normAutofit/>
          </a:bodyPr>
          <a:lstStyle/>
          <a:p>
            <a:r>
              <a:rPr lang="en-US" sz="3600" dirty="0"/>
              <a:t>Methods</a:t>
            </a:r>
          </a:p>
        </p:txBody>
      </p:sp>
      <p:sp>
        <p:nvSpPr>
          <p:cNvPr id="3" name="TextBox 2"/>
          <p:cNvSpPr txBox="1"/>
          <p:nvPr/>
        </p:nvSpPr>
        <p:spPr>
          <a:xfrm>
            <a:off x="318569" y="971620"/>
            <a:ext cx="8146162" cy="707886"/>
          </a:xfrm>
          <a:prstGeom prst="rect">
            <a:avLst/>
          </a:prstGeom>
          <a:noFill/>
        </p:spPr>
        <p:txBody>
          <a:bodyPr wrap="square" rtlCol="0">
            <a:spAutoFit/>
          </a:bodyPr>
          <a:lstStyle/>
          <a:p>
            <a:r>
              <a:rPr lang="en-US" sz="2000" i="1" dirty="0"/>
              <a:t>Lacking persuasion, methods sections often begin by first explaining “How” rather than “Why”</a:t>
            </a:r>
          </a:p>
        </p:txBody>
      </p:sp>
    </p:spTree>
    <p:extLst>
      <p:ext uri="{BB962C8B-B14F-4D97-AF65-F5344CB8AC3E}">
        <p14:creationId xmlns:p14="http://schemas.microsoft.com/office/powerpoint/2010/main" val="41534091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780" y="178034"/>
            <a:ext cx="7886700" cy="1325563"/>
          </a:xfrm>
        </p:spPr>
        <p:txBody>
          <a:bodyPr>
            <a:normAutofit/>
          </a:bodyPr>
          <a:lstStyle/>
          <a:p>
            <a:r>
              <a:rPr lang="en-US" sz="3600" dirty="0"/>
              <a:t>Methods</a:t>
            </a:r>
          </a:p>
        </p:txBody>
      </p:sp>
      <p:grpSp>
        <p:nvGrpSpPr>
          <p:cNvPr id="5" name="Group 1"/>
          <p:cNvGrpSpPr>
            <a:grpSpLocks/>
          </p:cNvGrpSpPr>
          <p:nvPr/>
        </p:nvGrpSpPr>
        <p:grpSpPr bwMode="auto">
          <a:xfrm>
            <a:off x="411351" y="1717826"/>
            <a:ext cx="6195382" cy="3914557"/>
            <a:chOff x="1182" y="2379"/>
            <a:chExt cx="11524" cy="7468"/>
          </a:xfrm>
        </p:grpSpPr>
        <p:grpSp>
          <p:nvGrpSpPr>
            <p:cNvPr id="6" name="Group 95"/>
            <p:cNvGrpSpPr>
              <a:grpSpLocks/>
            </p:cNvGrpSpPr>
            <p:nvPr/>
          </p:nvGrpSpPr>
          <p:grpSpPr bwMode="auto">
            <a:xfrm>
              <a:off x="2856" y="8298"/>
              <a:ext cx="2" cy="197"/>
              <a:chOff x="2856" y="8298"/>
              <a:chExt cx="2" cy="197"/>
            </a:xfrm>
          </p:grpSpPr>
          <p:sp>
            <p:nvSpPr>
              <p:cNvPr id="2076" name="Freeform 96"/>
              <p:cNvSpPr>
                <a:spLocks/>
              </p:cNvSpPr>
              <p:nvPr/>
            </p:nvSpPr>
            <p:spPr bwMode="auto">
              <a:xfrm>
                <a:off x="2856" y="8298"/>
                <a:ext cx="2" cy="197"/>
              </a:xfrm>
              <a:custGeom>
                <a:avLst/>
                <a:gdLst>
                  <a:gd name="T0" fmla="+- 0 8298 8298"/>
                  <a:gd name="T1" fmla="*/ 8298 h 197"/>
                  <a:gd name="T2" fmla="+- 0 8495 8298"/>
                  <a:gd name="T3" fmla="*/ 8495 h 197"/>
                </a:gdLst>
                <a:ahLst/>
                <a:cxnLst>
                  <a:cxn ang="0">
                    <a:pos x="0" y="T1"/>
                  </a:cxn>
                  <a:cxn ang="0">
                    <a:pos x="0" y="T3"/>
                  </a:cxn>
                </a:cxnLst>
                <a:rect l="0" t="0" r="r" b="b"/>
                <a:pathLst>
                  <a:path h="197">
                    <a:moveTo>
                      <a:pt x="0" y="0"/>
                    </a:moveTo>
                    <a:lnTo>
                      <a:pt x="0" y="197"/>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7" name="Group 93"/>
            <p:cNvGrpSpPr>
              <a:grpSpLocks/>
            </p:cNvGrpSpPr>
            <p:nvPr/>
          </p:nvGrpSpPr>
          <p:grpSpPr bwMode="auto">
            <a:xfrm>
              <a:off x="6916" y="8298"/>
              <a:ext cx="2" cy="217"/>
              <a:chOff x="6916" y="8298"/>
              <a:chExt cx="2" cy="217"/>
            </a:xfrm>
          </p:grpSpPr>
          <p:sp>
            <p:nvSpPr>
              <p:cNvPr id="2075" name="Freeform 94"/>
              <p:cNvSpPr>
                <a:spLocks/>
              </p:cNvSpPr>
              <p:nvPr/>
            </p:nvSpPr>
            <p:spPr bwMode="auto">
              <a:xfrm>
                <a:off x="6916" y="8298"/>
                <a:ext cx="2" cy="217"/>
              </a:xfrm>
              <a:custGeom>
                <a:avLst/>
                <a:gdLst>
                  <a:gd name="T0" fmla="+- 0 8298 8298"/>
                  <a:gd name="T1" fmla="*/ 8298 h 217"/>
                  <a:gd name="T2" fmla="+- 0 8515 8298"/>
                  <a:gd name="T3" fmla="*/ 8515 h 217"/>
                </a:gdLst>
                <a:ahLst/>
                <a:cxnLst>
                  <a:cxn ang="0">
                    <a:pos x="0" y="T1"/>
                  </a:cxn>
                  <a:cxn ang="0">
                    <a:pos x="0" y="T3"/>
                  </a:cxn>
                </a:cxnLst>
                <a:rect l="0" t="0" r="r" b="b"/>
                <a:pathLst>
                  <a:path h="217">
                    <a:moveTo>
                      <a:pt x="0" y="0"/>
                    </a:moveTo>
                    <a:lnTo>
                      <a:pt x="0" y="217"/>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8" name="Group 91"/>
            <p:cNvGrpSpPr>
              <a:grpSpLocks/>
            </p:cNvGrpSpPr>
            <p:nvPr/>
          </p:nvGrpSpPr>
          <p:grpSpPr bwMode="auto">
            <a:xfrm>
              <a:off x="2840" y="8510"/>
              <a:ext cx="8140" cy="3"/>
              <a:chOff x="2840" y="8510"/>
              <a:chExt cx="8140" cy="3"/>
            </a:xfrm>
          </p:grpSpPr>
          <p:sp>
            <p:nvSpPr>
              <p:cNvPr id="2074" name="Freeform 92"/>
              <p:cNvSpPr>
                <a:spLocks/>
              </p:cNvSpPr>
              <p:nvPr/>
            </p:nvSpPr>
            <p:spPr bwMode="auto">
              <a:xfrm>
                <a:off x="2840" y="8510"/>
                <a:ext cx="8140" cy="3"/>
              </a:xfrm>
              <a:custGeom>
                <a:avLst/>
                <a:gdLst>
                  <a:gd name="T0" fmla="+- 0 2840 2840"/>
                  <a:gd name="T1" fmla="*/ T0 w 8140"/>
                  <a:gd name="T2" fmla="+- 0 8513 8510"/>
                  <a:gd name="T3" fmla="*/ 8513 h 3"/>
                  <a:gd name="T4" fmla="+- 0 10980 2840"/>
                  <a:gd name="T5" fmla="*/ T4 w 8140"/>
                  <a:gd name="T6" fmla="+- 0 8510 8510"/>
                  <a:gd name="T7" fmla="*/ 8510 h 3"/>
                </a:gdLst>
                <a:ahLst/>
                <a:cxnLst>
                  <a:cxn ang="0">
                    <a:pos x="T1" y="T3"/>
                  </a:cxn>
                  <a:cxn ang="0">
                    <a:pos x="T5" y="T7"/>
                  </a:cxn>
                </a:cxnLst>
                <a:rect l="0" t="0" r="r" b="b"/>
                <a:pathLst>
                  <a:path w="8140" h="3">
                    <a:moveTo>
                      <a:pt x="0" y="3"/>
                    </a:moveTo>
                    <a:lnTo>
                      <a:pt x="814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9" name="Group 89"/>
            <p:cNvGrpSpPr>
              <a:grpSpLocks/>
            </p:cNvGrpSpPr>
            <p:nvPr/>
          </p:nvGrpSpPr>
          <p:grpSpPr bwMode="auto">
            <a:xfrm>
              <a:off x="10976" y="8298"/>
              <a:ext cx="2" cy="237"/>
              <a:chOff x="10976" y="8298"/>
              <a:chExt cx="2" cy="237"/>
            </a:xfrm>
          </p:grpSpPr>
          <p:sp>
            <p:nvSpPr>
              <p:cNvPr id="2073" name="Freeform 90"/>
              <p:cNvSpPr>
                <a:spLocks/>
              </p:cNvSpPr>
              <p:nvPr/>
            </p:nvSpPr>
            <p:spPr bwMode="auto">
              <a:xfrm>
                <a:off x="10976" y="8298"/>
                <a:ext cx="2" cy="237"/>
              </a:xfrm>
              <a:custGeom>
                <a:avLst/>
                <a:gdLst>
                  <a:gd name="T0" fmla="+- 0 8298 8298"/>
                  <a:gd name="T1" fmla="*/ 8298 h 237"/>
                  <a:gd name="T2" fmla="+- 0 8535 8298"/>
                  <a:gd name="T3" fmla="*/ 8535 h 237"/>
                </a:gdLst>
                <a:ahLst/>
                <a:cxnLst>
                  <a:cxn ang="0">
                    <a:pos x="0" y="T1"/>
                  </a:cxn>
                  <a:cxn ang="0">
                    <a:pos x="0" y="T3"/>
                  </a:cxn>
                </a:cxnLst>
                <a:rect l="0" t="0" r="r" b="b"/>
                <a:pathLst>
                  <a:path h="237">
                    <a:moveTo>
                      <a:pt x="0" y="0"/>
                    </a:moveTo>
                    <a:lnTo>
                      <a:pt x="0" y="237"/>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10" name="Group 87"/>
            <p:cNvGrpSpPr>
              <a:grpSpLocks/>
            </p:cNvGrpSpPr>
            <p:nvPr/>
          </p:nvGrpSpPr>
          <p:grpSpPr bwMode="auto">
            <a:xfrm>
              <a:off x="2876" y="3278"/>
              <a:ext cx="2" cy="183"/>
              <a:chOff x="2876" y="3278"/>
              <a:chExt cx="2" cy="183"/>
            </a:xfrm>
          </p:grpSpPr>
          <p:sp>
            <p:nvSpPr>
              <p:cNvPr id="2072" name="Freeform 88"/>
              <p:cNvSpPr>
                <a:spLocks/>
              </p:cNvSpPr>
              <p:nvPr/>
            </p:nvSpPr>
            <p:spPr bwMode="auto">
              <a:xfrm>
                <a:off x="2876" y="3278"/>
                <a:ext cx="2" cy="183"/>
              </a:xfrm>
              <a:custGeom>
                <a:avLst/>
                <a:gdLst>
                  <a:gd name="T0" fmla="+- 0 3460 3278"/>
                  <a:gd name="T1" fmla="*/ 3460 h 183"/>
                  <a:gd name="T2" fmla="+- 0 3278 3278"/>
                  <a:gd name="T3" fmla="*/ 3278 h 183"/>
                </a:gdLst>
                <a:ahLst/>
                <a:cxnLst>
                  <a:cxn ang="0">
                    <a:pos x="0" y="T1"/>
                  </a:cxn>
                  <a:cxn ang="0">
                    <a:pos x="0" y="T3"/>
                  </a:cxn>
                </a:cxnLst>
                <a:rect l="0" t="0" r="r" b="b"/>
                <a:pathLst>
                  <a:path h="183">
                    <a:moveTo>
                      <a:pt x="0" y="182"/>
                    </a:moveTo>
                    <a:lnTo>
                      <a:pt x="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11" name="Group 85"/>
            <p:cNvGrpSpPr>
              <a:grpSpLocks/>
            </p:cNvGrpSpPr>
            <p:nvPr/>
          </p:nvGrpSpPr>
          <p:grpSpPr bwMode="auto">
            <a:xfrm>
              <a:off x="6936" y="3258"/>
              <a:ext cx="2" cy="203"/>
              <a:chOff x="6936" y="3258"/>
              <a:chExt cx="2" cy="203"/>
            </a:xfrm>
          </p:grpSpPr>
          <p:sp>
            <p:nvSpPr>
              <p:cNvPr id="2071" name="Freeform 86"/>
              <p:cNvSpPr>
                <a:spLocks/>
              </p:cNvSpPr>
              <p:nvPr/>
            </p:nvSpPr>
            <p:spPr bwMode="auto">
              <a:xfrm>
                <a:off x="6936" y="3258"/>
                <a:ext cx="2" cy="203"/>
              </a:xfrm>
              <a:custGeom>
                <a:avLst/>
                <a:gdLst>
                  <a:gd name="T0" fmla="+- 0 3460 3258"/>
                  <a:gd name="T1" fmla="*/ 3460 h 203"/>
                  <a:gd name="T2" fmla="+- 0 3258 3258"/>
                  <a:gd name="T3" fmla="*/ 3258 h 203"/>
                </a:gdLst>
                <a:ahLst/>
                <a:cxnLst>
                  <a:cxn ang="0">
                    <a:pos x="0" y="T1"/>
                  </a:cxn>
                  <a:cxn ang="0">
                    <a:pos x="0" y="T3"/>
                  </a:cxn>
                </a:cxnLst>
                <a:rect l="0" t="0" r="r" b="b"/>
                <a:pathLst>
                  <a:path h="203">
                    <a:moveTo>
                      <a:pt x="0" y="202"/>
                    </a:moveTo>
                    <a:lnTo>
                      <a:pt x="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12" name="Group 83"/>
            <p:cNvGrpSpPr>
              <a:grpSpLocks/>
            </p:cNvGrpSpPr>
            <p:nvPr/>
          </p:nvGrpSpPr>
          <p:grpSpPr bwMode="auto">
            <a:xfrm>
              <a:off x="2860" y="3260"/>
              <a:ext cx="8140" cy="3"/>
              <a:chOff x="2860" y="3260"/>
              <a:chExt cx="8140" cy="3"/>
            </a:xfrm>
          </p:grpSpPr>
          <p:sp>
            <p:nvSpPr>
              <p:cNvPr id="2070" name="Freeform 84"/>
              <p:cNvSpPr>
                <a:spLocks/>
              </p:cNvSpPr>
              <p:nvPr/>
            </p:nvSpPr>
            <p:spPr bwMode="auto">
              <a:xfrm>
                <a:off x="2860" y="3260"/>
                <a:ext cx="8140" cy="3"/>
              </a:xfrm>
              <a:custGeom>
                <a:avLst/>
                <a:gdLst>
                  <a:gd name="T0" fmla="+- 0 2860 2860"/>
                  <a:gd name="T1" fmla="*/ T0 w 8140"/>
                  <a:gd name="T2" fmla="+- 0 3260 3260"/>
                  <a:gd name="T3" fmla="*/ 3260 h 3"/>
                  <a:gd name="T4" fmla="+- 0 11000 2860"/>
                  <a:gd name="T5" fmla="*/ T4 w 8140"/>
                  <a:gd name="T6" fmla="+- 0 3263 3260"/>
                  <a:gd name="T7" fmla="*/ 3263 h 3"/>
                </a:gdLst>
                <a:ahLst/>
                <a:cxnLst>
                  <a:cxn ang="0">
                    <a:pos x="T1" y="T3"/>
                  </a:cxn>
                  <a:cxn ang="0">
                    <a:pos x="T5" y="T7"/>
                  </a:cxn>
                </a:cxnLst>
                <a:rect l="0" t="0" r="r" b="b"/>
                <a:pathLst>
                  <a:path w="8140" h="3">
                    <a:moveTo>
                      <a:pt x="0" y="0"/>
                    </a:moveTo>
                    <a:lnTo>
                      <a:pt x="8140" y="3"/>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069" name="Freeform 82"/>
            <p:cNvSpPr>
              <a:spLocks/>
            </p:cNvSpPr>
            <p:nvPr/>
          </p:nvSpPr>
          <p:spPr bwMode="auto">
            <a:xfrm>
              <a:off x="10996" y="3238"/>
              <a:ext cx="2" cy="223"/>
            </a:xfrm>
            <a:custGeom>
              <a:avLst/>
              <a:gdLst>
                <a:gd name="T0" fmla="+- 0 3460 3238"/>
                <a:gd name="T1" fmla="*/ 3460 h 223"/>
                <a:gd name="T2" fmla="+- 0 3238 3238"/>
                <a:gd name="T3" fmla="*/ 3238 h 223"/>
              </a:gdLst>
              <a:ahLst/>
              <a:cxnLst>
                <a:cxn ang="0">
                  <a:pos x="0" y="T1"/>
                </a:cxn>
                <a:cxn ang="0">
                  <a:pos x="0" y="T3"/>
                </a:cxn>
              </a:cxnLst>
              <a:rect l="0" t="0" r="r" b="b"/>
              <a:pathLst>
                <a:path h="223">
                  <a:moveTo>
                    <a:pt x="0" y="222"/>
                  </a:moveTo>
                  <a:lnTo>
                    <a:pt x="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068" name="Freeform 79"/>
            <p:cNvSpPr>
              <a:spLocks/>
            </p:cNvSpPr>
            <p:nvPr/>
          </p:nvSpPr>
          <p:spPr bwMode="auto">
            <a:xfrm>
              <a:off x="9320" y="3460"/>
              <a:ext cx="3326" cy="878"/>
            </a:xfrm>
            <a:custGeom>
              <a:avLst/>
              <a:gdLst>
                <a:gd name="T0" fmla="+- 0 9320 9320"/>
                <a:gd name="T1" fmla="*/ T0 w 3326"/>
                <a:gd name="T2" fmla="+- 0 3460 3460"/>
                <a:gd name="T3" fmla="*/ 3460 h 878"/>
                <a:gd name="T4" fmla="+- 0 12646 9320"/>
                <a:gd name="T5" fmla="*/ T4 w 3326"/>
                <a:gd name="T6" fmla="+- 0 3460 3460"/>
                <a:gd name="T7" fmla="*/ 3460 h 878"/>
                <a:gd name="T8" fmla="+- 0 12646 9320"/>
                <a:gd name="T9" fmla="*/ T8 w 3326"/>
                <a:gd name="T10" fmla="+- 0 4338 3460"/>
                <a:gd name="T11" fmla="*/ 4338 h 878"/>
                <a:gd name="T12" fmla="+- 0 9320 9320"/>
                <a:gd name="T13" fmla="*/ T12 w 3326"/>
                <a:gd name="T14" fmla="+- 0 4338 3460"/>
                <a:gd name="T15" fmla="*/ 4338 h 878"/>
                <a:gd name="T16" fmla="+- 0 9320 9320"/>
                <a:gd name="T17" fmla="*/ T16 w 3326"/>
                <a:gd name="T18" fmla="+- 0 3460 3460"/>
                <a:gd name="T19" fmla="*/ 346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Objective</a:t>
              </a:r>
              <a:endParaRPr lang="en-US" dirty="0">
                <a:solidFill>
                  <a:schemeClr val="bg1"/>
                </a:solidFill>
              </a:endParaRPr>
            </a:p>
          </p:txBody>
        </p:sp>
        <p:sp>
          <p:nvSpPr>
            <p:cNvPr id="2066" name="Freeform 75"/>
            <p:cNvSpPr>
              <a:spLocks/>
            </p:cNvSpPr>
            <p:nvPr/>
          </p:nvSpPr>
          <p:spPr bwMode="auto">
            <a:xfrm>
              <a:off x="11000" y="4520"/>
              <a:ext cx="2" cy="282"/>
            </a:xfrm>
            <a:custGeom>
              <a:avLst/>
              <a:gdLst>
                <a:gd name="T0" fmla="+- 0 4520 4520"/>
                <a:gd name="T1" fmla="*/ 4520 h 282"/>
                <a:gd name="T2" fmla="+- 0 4802 4520"/>
                <a:gd name="T3" fmla="*/ 480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064" name="Freeform 72"/>
            <p:cNvSpPr>
              <a:spLocks/>
            </p:cNvSpPr>
            <p:nvPr/>
          </p:nvSpPr>
          <p:spPr bwMode="auto">
            <a:xfrm>
              <a:off x="9320" y="4980"/>
              <a:ext cx="3326" cy="1786"/>
            </a:xfrm>
            <a:custGeom>
              <a:avLst/>
              <a:gdLst>
                <a:gd name="T0" fmla="+- 0 9320 9320"/>
                <a:gd name="T1" fmla="*/ T0 w 3326"/>
                <a:gd name="T2" fmla="+- 0 4980 4980"/>
                <a:gd name="T3" fmla="*/ 4980 h 1786"/>
                <a:gd name="T4" fmla="+- 0 12646 9320"/>
                <a:gd name="T5" fmla="*/ T4 w 3326"/>
                <a:gd name="T6" fmla="+- 0 4980 4980"/>
                <a:gd name="T7" fmla="*/ 4980 h 1786"/>
                <a:gd name="T8" fmla="+- 0 12646 9320"/>
                <a:gd name="T9" fmla="*/ T8 w 3326"/>
                <a:gd name="T10" fmla="+- 0 6766 4980"/>
                <a:gd name="T11" fmla="*/ 6766 h 1786"/>
                <a:gd name="T12" fmla="+- 0 9320 9320"/>
                <a:gd name="T13" fmla="*/ T12 w 3326"/>
                <a:gd name="T14" fmla="+- 0 6766 4980"/>
                <a:gd name="T15" fmla="*/ 6766 h 1786"/>
                <a:gd name="T16" fmla="+- 0 9320 9320"/>
                <a:gd name="T17" fmla="*/ T16 w 3326"/>
                <a:gd name="T18" fmla="+- 0 4980 4980"/>
                <a:gd name="T19" fmla="*/ 4980 h 1786"/>
              </a:gdLst>
              <a:ahLst/>
              <a:cxnLst>
                <a:cxn ang="0">
                  <a:pos x="T1" y="T3"/>
                </a:cxn>
                <a:cxn ang="0">
                  <a:pos x="T5" y="T7"/>
                </a:cxn>
                <a:cxn ang="0">
                  <a:pos x="T9" y="T11"/>
                </a:cxn>
                <a:cxn ang="0">
                  <a:pos x="T13" y="T15"/>
                </a:cxn>
                <a:cxn ang="0">
                  <a:pos x="T17" y="T19"/>
                </a:cxn>
              </a:cxnLst>
              <a:rect l="0" t="0" r="r" b="b"/>
              <a:pathLst>
                <a:path w="3326" h="1786">
                  <a:moveTo>
                    <a:pt x="0" y="0"/>
                  </a:moveTo>
                  <a:lnTo>
                    <a:pt x="3326" y="0"/>
                  </a:lnTo>
                  <a:lnTo>
                    <a:pt x="3326" y="1786"/>
                  </a:lnTo>
                  <a:lnTo>
                    <a:pt x="0" y="1786"/>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Tasks</a:t>
              </a:r>
              <a:endParaRPr lang="en-US" dirty="0">
                <a:solidFill>
                  <a:schemeClr val="bg1"/>
                </a:solidFill>
              </a:endParaRPr>
            </a:p>
          </p:txBody>
        </p:sp>
        <p:grpSp>
          <p:nvGrpSpPr>
            <p:cNvPr id="19" name="Group 67"/>
            <p:cNvGrpSpPr>
              <a:grpSpLocks/>
            </p:cNvGrpSpPr>
            <p:nvPr/>
          </p:nvGrpSpPr>
          <p:grpSpPr bwMode="auto">
            <a:xfrm>
              <a:off x="10931" y="4782"/>
              <a:ext cx="138" cy="138"/>
              <a:chOff x="10931" y="4782"/>
              <a:chExt cx="138" cy="138"/>
            </a:xfrm>
          </p:grpSpPr>
          <p:sp>
            <p:nvSpPr>
              <p:cNvPr id="2062" name="Freeform 68"/>
              <p:cNvSpPr>
                <a:spLocks/>
              </p:cNvSpPr>
              <p:nvPr/>
            </p:nvSpPr>
            <p:spPr bwMode="auto">
              <a:xfrm>
                <a:off x="10931" y="4782"/>
                <a:ext cx="138" cy="138"/>
              </a:xfrm>
              <a:custGeom>
                <a:avLst/>
                <a:gdLst>
                  <a:gd name="T0" fmla="+- 0 11069 10931"/>
                  <a:gd name="T1" fmla="*/ T0 w 138"/>
                  <a:gd name="T2" fmla="+- 0 4782 4782"/>
                  <a:gd name="T3" fmla="*/ 4782 h 138"/>
                  <a:gd name="T4" fmla="+- 0 10931 10931"/>
                  <a:gd name="T5" fmla="*/ T4 w 138"/>
                  <a:gd name="T6" fmla="+- 0 4782 4782"/>
                  <a:gd name="T7" fmla="*/ 4782 h 138"/>
                  <a:gd name="T8" fmla="+- 0 11000 10931"/>
                  <a:gd name="T9" fmla="*/ T8 w 138"/>
                  <a:gd name="T10" fmla="+- 0 4920 4782"/>
                  <a:gd name="T11" fmla="*/ 4920 h 138"/>
                  <a:gd name="T12" fmla="+- 0 11069 10931"/>
                  <a:gd name="T13" fmla="*/ T12 w 138"/>
                  <a:gd name="T14" fmla="+- 0 4782 4782"/>
                  <a:gd name="T15" fmla="*/ 478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20" name="Group 65"/>
            <p:cNvGrpSpPr>
              <a:grpSpLocks/>
            </p:cNvGrpSpPr>
            <p:nvPr/>
          </p:nvGrpSpPr>
          <p:grpSpPr bwMode="auto">
            <a:xfrm>
              <a:off x="11000" y="6940"/>
              <a:ext cx="2" cy="282"/>
              <a:chOff x="11000" y="6940"/>
              <a:chExt cx="2" cy="282"/>
            </a:xfrm>
          </p:grpSpPr>
          <p:sp>
            <p:nvSpPr>
              <p:cNvPr id="2061" name="Freeform 66"/>
              <p:cNvSpPr>
                <a:spLocks/>
              </p:cNvSpPr>
              <p:nvPr/>
            </p:nvSpPr>
            <p:spPr bwMode="auto">
              <a:xfrm>
                <a:off x="11000" y="6940"/>
                <a:ext cx="2" cy="282"/>
              </a:xfrm>
              <a:custGeom>
                <a:avLst/>
                <a:gdLst>
                  <a:gd name="T0" fmla="+- 0 6940 6940"/>
                  <a:gd name="T1" fmla="*/ 6940 h 282"/>
                  <a:gd name="T2" fmla="+- 0 7222 6940"/>
                  <a:gd name="T3" fmla="*/ 722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059" name="Freeform 64"/>
            <p:cNvSpPr>
              <a:spLocks/>
            </p:cNvSpPr>
            <p:nvPr/>
          </p:nvSpPr>
          <p:spPr bwMode="auto">
            <a:xfrm>
              <a:off x="10931" y="7202"/>
              <a:ext cx="138" cy="138"/>
            </a:xfrm>
            <a:custGeom>
              <a:avLst/>
              <a:gdLst>
                <a:gd name="T0" fmla="+- 0 11069 10931"/>
                <a:gd name="T1" fmla="*/ T0 w 138"/>
                <a:gd name="T2" fmla="+- 0 7202 7202"/>
                <a:gd name="T3" fmla="*/ 7202 h 138"/>
                <a:gd name="T4" fmla="+- 0 10931 10931"/>
                <a:gd name="T5" fmla="*/ T4 w 138"/>
                <a:gd name="T6" fmla="+- 0 7202 7202"/>
                <a:gd name="T7" fmla="*/ 7202 h 138"/>
                <a:gd name="T8" fmla="+- 0 11000 10931"/>
                <a:gd name="T9" fmla="*/ T8 w 138"/>
                <a:gd name="T10" fmla="+- 0 7340 7202"/>
                <a:gd name="T11" fmla="*/ 7340 h 138"/>
                <a:gd name="T12" fmla="+- 0 11069 10931"/>
                <a:gd name="T13" fmla="*/ T12 w 138"/>
                <a:gd name="T14" fmla="+- 0 7202 7202"/>
                <a:gd name="T15" fmla="*/ 720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22" name="Group 60"/>
            <p:cNvGrpSpPr>
              <a:grpSpLocks/>
            </p:cNvGrpSpPr>
            <p:nvPr/>
          </p:nvGrpSpPr>
          <p:grpSpPr bwMode="auto">
            <a:xfrm>
              <a:off x="9380" y="7420"/>
              <a:ext cx="3326" cy="878"/>
              <a:chOff x="9380" y="7420"/>
              <a:chExt cx="3326" cy="878"/>
            </a:xfrm>
          </p:grpSpPr>
          <p:sp>
            <p:nvSpPr>
              <p:cNvPr id="2058" name="Freeform 61"/>
              <p:cNvSpPr>
                <a:spLocks/>
              </p:cNvSpPr>
              <p:nvPr/>
            </p:nvSpPr>
            <p:spPr bwMode="auto">
              <a:xfrm>
                <a:off x="9380" y="7420"/>
                <a:ext cx="3326" cy="878"/>
              </a:xfrm>
              <a:custGeom>
                <a:avLst/>
                <a:gdLst>
                  <a:gd name="T0" fmla="+- 0 9380 9380"/>
                  <a:gd name="T1" fmla="*/ T0 w 3326"/>
                  <a:gd name="T2" fmla="+- 0 7420 7420"/>
                  <a:gd name="T3" fmla="*/ 7420 h 878"/>
                  <a:gd name="T4" fmla="+- 0 12706 9380"/>
                  <a:gd name="T5" fmla="*/ T4 w 3326"/>
                  <a:gd name="T6" fmla="+- 0 7420 7420"/>
                  <a:gd name="T7" fmla="*/ 7420 h 878"/>
                  <a:gd name="T8" fmla="+- 0 12706 9380"/>
                  <a:gd name="T9" fmla="*/ T8 w 3326"/>
                  <a:gd name="T10" fmla="+- 0 8298 7420"/>
                  <a:gd name="T11" fmla="*/ 8298 h 878"/>
                  <a:gd name="T12" fmla="+- 0 9380 9380"/>
                  <a:gd name="T13" fmla="*/ T12 w 3326"/>
                  <a:gd name="T14" fmla="+- 0 8298 7420"/>
                  <a:gd name="T15" fmla="*/ 8298 h 878"/>
                  <a:gd name="T16" fmla="+- 0 9380 938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sz="2400" dirty="0">
                    <a:solidFill>
                      <a:schemeClr val="bg1"/>
                    </a:solidFill>
                  </a:rPr>
                  <a:t>Outcome</a:t>
                </a:r>
              </a:p>
            </p:txBody>
          </p:sp>
        </p:grpSp>
        <p:grpSp>
          <p:nvGrpSpPr>
            <p:cNvPr id="24" name="Group 56"/>
            <p:cNvGrpSpPr>
              <a:grpSpLocks/>
            </p:cNvGrpSpPr>
            <p:nvPr/>
          </p:nvGrpSpPr>
          <p:grpSpPr bwMode="auto">
            <a:xfrm>
              <a:off x="6920" y="4520"/>
              <a:ext cx="2" cy="282"/>
              <a:chOff x="6920" y="4520"/>
              <a:chExt cx="2" cy="282"/>
            </a:xfrm>
          </p:grpSpPr>
          <p:sp>
            <p:nvSpPr>
              <p:cNvPr id="2056" name="Freeform 57"/>
              <p:cNvSpPr>
                <a:spLocks/>
              </p:cNvSpPr>
              <p:nvPr/>
            </p:nvSpPr>
            <p:spPr bwMode="auto">
              <a:xfrm>
                <a:off x="6920" y="4520"/>
                <a:ext cx="2" cy="282"/>
              </a:xfrm>
              <a:custGeom>
                <a:avLst/>
                <a:gdLst>
                  <a:gd name="T0" fmla="+- 0 4520 4520"/>
                  <a:gd name="T1" fmla="*/ 4520 h 282"/>
                  <a:gd name="T2" fmla="+- 0 4802 4520"/>
                  <a:gd name="T3" fmla="*/ 480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054" name="Freeform 55"/>
            <p:cNvSpPr>
              <a:spLocks/>
            </p:cNvSpPr>
            <p:nvPr/>
          </p:nvSpPr>
          <p:spPr bwMode="auto">
            <a:xfrm>
              <a:off x="6851" y="4782"/>
              <a:ext cx="138" cy="138"/>
            </a:xfrm>
            <a:custGeom>
              <a:avLst/>
              <a:gdLst>
                <a:gd name="T0" fmla="+- 0 6989 6851"/>
                <a:gd name="T1" fmla="*/ T0 w 138"/>
                <a:gd name="T2" fmla="+- 0 4782 4782"/>
                <a:gd name="T3" fmla="*/ 4782 h 138"/>
                <a:gd name="T4" fmla="+- 0 6851 6851"/>
                <a:gd name="T5" fmla="*/ T4 w 138"/>
                <a:gd name="T6" fmla="+- 0 4782 4782"/>
                <a:gd name="T7" fmla="*/ 4782 h 138"/>
                <a:gd name="T8" fmla="+- 0 6920 6851"/>
                <a:gd name="T9" fmla="*/ T8 w 138"/>
                <a:gd name="T10" fmla="+- 0 4920 4782"/>
                <a:gd name="T11" fmla="*/ 4920 h 138"/>
                <a:gd name="T12" fmla="+- 0 6989 6851"/>
                <a:gd name="T13" fmla="*/ T12 w 138"/>
                <a:gd name="T14" fmla="+- 0 4782 4782"/>
                <a:gd name="T15" fmla="*/ 478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053" name="Freeform 52"/>
            <p:cNvSpPr>
              <a:spLocks/>
            </p:cNvSpPr>
            <p:nvPr/>
          </p:nvSpPr>
          <p:spPr bwMode="auto">
            <a:xfrm>
              <a:off x="5260" y="4980"/>
              <a:ext cx="3306" cy="1786"/>
            </a:xfrm>
            <a:custGeom>
              <a:avLst/>
              <a:gdLst>
                <a:gd name="T0" fmla="+- 0 5260 5260"/>
                <a:gd name="T1" fmla="*/ T0 w 3326"/>
                <a:gd name="T2" fmla="+- 0 4980 4980"/>
                <a:gd name="T3" fmla="*/ 4980 h 1786"/>
                <a:gd name="T4" fmla="+- 0 8586 5260"/>
                <a:gd name="T5" fmla="*/ T4 w 3326"/>
                <a:gd name="T6" fmla="+- 0 4980 4980"/>
                <a:gd name="T7" fmla="*/ 4980 h 1786"/>
                <a:gd name="T8" fmla="+- 0 8586 5260"/>
                <a:gd name="T9" fmla="*/ T8 w 3326"/>
                <a:gd name="T10" fmla="+- 0 6766 4980"/>
                <a:gd name="T11" fmla="*/ 6766 h 1786"/>
                <a:gd name="T12" fmla="+- 0 5260 5260"/>
                <a:gd name="T13" fmla="*/ T12 w 3326"/>
                <a:gd name="T14" fmla="+- 0 6766 4980"/>
                <a:gd name="T15" fmla="*/ 6766 h 1786"/>
                <a:gd name="T16" fmla="+- 0 5260 5260"/>
                <a:gd name="T17" fmla="*/ T16 w 3326"/>
                <a:gd name="T18" fmla="+- 0 4980 4980"/>
                <a:gd name="T19" fmla="*/ 4980 h 1786"/>
              </a:gdLst>
              <a:ahLst/>
              <a:cxnLst>
                <a:cxn ang="0">
                  <a:pos x="T1" y="T3"/>
                </a:cxn>
                <a:cxn ang="0">
                  <a:pos x="T5" y="T7"/>
                </a:cxn>
                <a:cxn ang="0">
                  <a:pos x="T9" y="T11"/>
                </a:cxn>
                <a:cxn ang="0">
                  <a:pos x="T13" y="T15"/>
                </a:cxn>
                <a:cxn ang="0">
                  <a:pos x="T17" y="T19"/>
                </a:cxn>
              </a:cxnLst>
              <a:rect l="0" t="0" r="r" b="b"/>
              <a:pathLst>
                <a:path w="3326" h="1786">
                  <a:moveTo>
                    <a:pt x="0" y="0"/>
                  </a:moveTo>
                  <a:lnTo>
                    <a:pt x="3326" y="0"/>
                  </a:lnTo>
                  <a:lnTo>
                    <a:pt x="3326" y="1786"/>
                  </a:lnTo>
                  <a:lnTo>
                    <a:pt x="0" y="1786"/>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Tasks</a:t>
              </a:r>
              <a:endParaRPr lang="en-US" dirty="0">
                <a:solidFill>
                  <a:schemeClr val="bg1"/>
                </a:solidFill>
              </a:endParaRPr>
            </a:p>
          </p:txBody>
        </p:sp>
        <p:sp>
          <p:nvSpPr>
            <p:cNvPr id="2051" name="Freeform 47"/>
            <p:cNvSpPr>
              <a:spLocks/>
            </p:cNvSpPr>
            <p:nvPr/>
          </p:nvSpPr>
          <p:spPr bwMode="auto">
            <a:xfrm>
              <a:off x="5260" y="3460"/>
              <a:ext cx="3326" cy="878"/>
            </a:xfrm>
            <a:custGeom>
              <a:avLst/>
              <a:gdLst>
                <a:gd name="T0" fmla="+- 0 5260 5260"/>
                <a:gd name="T1" fmla="*/ T0 w 3326"/>
                <a:gd name="T2" fmla="+- 0 3460 3460"/>
                <a:gd name="T3" fmla="*/ 3460 h 878"/>
                <a:gd name="T4" fmla="+- 0 8586 5260"/>
                <a:gd name="T5" fmla="*/ T4 w 3326"/>
                <a:gd name="T6" fmla="+- 0 3460 3460"/>
                <a:gd name="T7" fmla="*/ 3460 h 878"/>
                <a:gd name="T8" fmla="+- 0 8586 5260"/>
                <a:gd name="T9" fmla="*/ T8 w 3326"/>
                <a:gd name="T10" fmla="+- 0 4338 3460"/>
                <a:gd name="T11" fmla="*/ 4338 h 878"/>
                <a:gd name="T12" fmla="+- 0 5260 5260"/>
                <a:gd name="T13" fmla="*/ T12 w 3326"/>
                <a:gd name="T14" fmla="+- 0 4338 3460"/>
                <a:gd name="T15" fmla="*/ 4338 h 878"/>
                <a:gd name="T16" fmla="+- 0 5260 5260"/>
                <a:gd name="T17" fmla="*/ T16 w 3326"/>
                <a:gd name="T18" fmla="+- 0 3460 3460"/>
                <a:gd name="T19" fmla="*/ 346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Objective</a:t>
              </a:r>
              <a:endParaRPr lang="en-US" dirty="0">
                <a:solidFill>
                  <a:schemeClr val="bg1"/>
                </a:solidFill>
              </a:endParaRPr>
            </a:p>
          </p:txBody>
        </p:sp>
        <p:grpSp>
          <p:nvGrpSpPr>
            <p:cNvPr id="30" name="Group 42"/>
            <p:cNvGrpSpPr>
              <a:grpSpLocks/>
            </p:cNvGrpSpPr>
            <p:nvPr/>
          </p:nvGrpSpPr>
          <p:grpSpPr bwMode="auto">
            <a:xfrm>
              <a:off x="6920" y="6940"/>
              <a:ext cx="2" cy="282"/>
              <a:chOff x="6920" y="6940"/>
              <a:chExt cx="2" cy="282"/>
            </a:xfrm>
          </p:grpSpPr>
          <p:sp>
            <p:nvSpPr>
              <p:cNvPr id="2049" name="Freeform 43"/>
              <p:cNvSpPr>
                <a:spLocks/>
              </p:cNvSpPr>
              <p:nvPr/>
            </p:nvSpPr>
            <p:spPr bwMode="auto">
              <a:xfrm>
                <a:off x="6920" y="6940"/>
                <a:ext cx="2" cy="282"/>
              </a:xfrm>
              <a:custGeom>
                <a:avLst/>
                <a:gdLst>
                  <a:gd name="T0" fmla="+- 0 6940 6940"/>
                  <a:gd name="T1" fmla="*/ 6940 h 282"/>
                  <a:gd name="T2" fmla="+- 0 7222 6940"/>
                  <a:gd name="T3" fmla="*/ 722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048" name="Freeform 41"/>
            <p:cNvSpPr>
              <a:spLocks/>
            </p:cNvSpPr>
            <p:nvPr/>
          </p:nvSpPr>
          <p:spPr bwMode="auto">
            <a:xfrm>
              <a:off x="6851" y="7202"/>
              <a:ext cx="138" cy="138"/>
            </a:xfrm>
            <a:custGeom>
              <a:avLst/>
              <a:gdLst>
                <a:gd name="T0" fmla="+- 0 6989 6851"/>
                <a:gd name="T1" fmla="*/ T0 w 138"/>
                <a:gd name="T2" fmla="+- 0 7202 7202"/>
                <a:gd name="T3" fmla="*/ 7202 h 138"/>
                <a:gd name="T4" fmla="+- 0 6851 6851"/>
                <a:gd name="T5" fmla="*/ T4 w 138"/>
                <a:gd name="T6" fmla="+- 0 7202 7202"/>
                <a:gd name="T7" fmla="*/ 7202 h 138"/>
                <a:gd name="T8" fmla="+- 0 6920 6851"/>
                <a:gd name="T9" fmla="*/ T8 w 138"/>
                <a:gd name="T10" fmla="+- 0 7340 7202"/>
                <a:gd name="T11" fmla="*/ 7340 h 138"/>
                <a:gd name="T12" fmla="+- 0 6989 6851"/>
                <a:gd name="T13" fmla="*/ T12 w 138"/>
                <a:gd name="T14" fmla="+- 0 7202 7202"/>
                <a:gd name="T15" fmla="*/ 720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32" name="Group 37"/>
            <p:cNvGrpSpPr>
              <a:grpSpLocks/>
            </p:cNvGrpSpPr>
            <p:nvPr/>
          </p:nvGrpSpPr>
          <p:grpSpPr bwMode="auto">
            <a:xfrm>
              <a:off x="5240" y="7420"/>
              <a:ext cx="3326" cy="878"/>
              <a:chOff x="5240" y="7420"/>
              <a:chExt cx="3326" cy="878"/>
            </a:xfrm>
          </p:grpSpPr>
          <p:sp>
            <p:nvSpPr>
              <p:cNvPr id="63" name="Freeform 38"/>
              <p:cNvSpPr>
                <a:spLocks/>
              </p:cNvSpPr>
              <p:nvPr/>
            </p:nvSpPr>
            <p:spPr bwMode="auto">
              <a:xfrm>
                <a:off x="5240" y="7420"/>
                <a:ext cx="3326" cy="878"/>
              </a:xfrm>
              <a:custGeom>
                <a:avLst/>
                <a:gdLst>
                  <a:gd name="T0" fmla="+- 0 5240 5240"/>
                  <a:gd name="T1" fmla="*/ T0 w 3326"/>
                  <a:gd name="T2" fmla="+- 0 7420 7420"/>
                  <a:gd name="T3" fmla="*/ 7420 h 878"/>
                  <a:gd name="T4" fmla="+- 0 8566 5240"/>
                  <a:gd name="T5" fmla="*/ T4 w 3326"/>
                  <a:gd name="T6" fmla="+- 0 7420 7420"/>
                  <a:gd name="T7" fmla="*/ 7420 h 878"/>
                  <a:gd name="T8" fmla="+- 0 8566 5240"/>
                  <a:gd name="T9" fmla="*/ T8 w 3326"/>
                  <a:gd name="T10" fmla="+- 0 8298 7420"/>
                  <a:gd name="T11" fmla="*/ 8298 h 878"/>
                  <a:gd name="T12" fmla="+- 0 5240 5240"/>
                  <a:gd name="T13" fmla="*/ T12 w 3326"/>
                  <a:gd name="T14" fmla="+- 0 8298 7420"/>
                  <a:gd name="T15" fmla="*/ 8298 h 878"/>
                  <a:gd name="T16" fmla="+- 0 5240 524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sz="2400" dirty="0">
                    <a:solidFill>
                      <a:schemeClr val="bg1"/>
                    </a:solidFill>
                  </a:rPr>
                  <a:t>Outcome</a:t>
                </a:r>
              </a:p>
            </p:txBody>
          </p:sp>
        </p:grpSp>
        <p:sp>
          <p:nvSpPr>
            <p:cNvPr id="61" name="Freeform 33"/>
            <p:cNvSpPr>
              <a:spLocks/>
            </p:cNvSpPr>
            <p:nvPr/>
          </p:nvSpPr>
          <p:spPr bwMode="auto">
            <a:xfrm>
              <a:off x="1220" y="4980"/>
              <a:ext cx="3326" cy="1786"/>
            </a:xfrm>
            <a:custGeom>
              <a:avLst/>
              <a:gdLst>
                <a:gd name="T0" fmla="+- 0 1220 1220"/>
                <a:gd name="T1" fmla="*/ T0 w 3326"/>
                <a:gd name="T2" fmla="+- 0 4980 4980"/>
                <a:gd name="T3" fmla="*/ 4980 h 1786"/>
                <a:gd name="T4" fmla="+- 0 4546 1220"/>
                <a:gd name="T5" fmla="*/ T4 w 3326"/>
                <a:gd name="T6" fmla="+- 0 4980 4980"/>
                <a:gd name="T7" fmla="*/ 4980 h 1786"/>
                <a:gd name="T8" fmla="+- 0 4546 1220"/>
                <a:gd name="T9" fmla="*/ T8 w 3326"/>
                <a:gd name="T10" fmla="+- 0 6766 4980"/>
                <a:gd name="T11" fmla="*/ 6766 h 1786"/>
                <a:gd name="T12" fmla="+- 0 1220 1220"/>
                <a:gd name="T13" fmla="*/ T12 w 3326"/>
                <a:gd name="T14" fmla="+- 0 6766 4980"/>
                <a:gd name="T15" fmla="*/ 6766 h 1786"/>
                <a:gd name="T16" fmla="+- 0 1220 1220"/>
                <a:gd name="T17" fmla="*/ T16 w 3326"/>
                <a:gd name="T18" fmla="+- 0 4980 4980"/>
                <a:gd name="T19" fmla="*/ 4980 h 1786"/>
              </a:gdLst>
              <a:ahLst/>
              <a:cxnLst>
                <a:cxn ang="0">
                  <a:pos x="T1" y="T3"/>
                </a:cxn>
                <a:cxn ang="0">
                  <a:pos x="T5" y="T7"/>
                </a:cxn>
                <a:cxn ang="0">
                  <a:pos x="T9" y="T11"/>
                </a:cxn>
                <a:cxn ang="0">
                  <a:pos x="T13" y="T15"/>
                </a:cxn>
                <a:cxn ang="0">
                  <a:pos x="T17" y="T19"/>
                </a:cxn>
              </a:cxnLst>
              <a:rect l="0" t="0" r="r" b="b"/>
              <a:pathLst>
                <a:path w="3326" h="1786">
                  <a:moveTo>
                    <a:pt x="0" y="0"/>
                  </a:moveTo>
                  <a:lnTo>
                    <a:pt x="3326" y="0"/>
                  </a:lnTo>
                  <a:lnTo>
                    <a:pt x="3326" y="1786"/>
                  </a:lnTo>
                  <a:lnTo>
                    <a:pt x="0" y="1786"/>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Tasks</a:t>
              </a:r>
              <a:endParaRPr lang="en-US" dirty="0">
                <a:solidFill>
                  <a:schemeClr val="bg1"/>
                </a:solidFill>
              </a:endParaRPr>
            </a:p>
          </p:txBody>
        </p:sp>
        <p:sp>
          <p:nvSpPr>
            <p:cNvPr id="59" name="Freeform 28"/>
            <p:cNvSpPr>
              <a:spLocks/>
            </p:cNvSpPr>
            <p:nvPr/>
          </p:nvSpPr>
          <p:spPr bwMode="auto">
            <a:xfrm>
              <a:off x="1182" y="3460"/>
              <a:ext cx="3326" cy="878"/>
            </a:xfrm>
            <a:custGeom>
              <a:avLst/>
              <a:gdLst>
                <a:gd name="T0" fmla="+- 0 1220 1220"/>
                <a:gd name="T1" fmla="*/ T0 w 3326"/>
                <a:gd name="T2" fmla="+- 0 3460 3460"/>
                <a:gd name="T3" fmla="*/ 3460 h 878"/>
                <a:gd name="T4" fmla="+- 0 4546 1220"/>
                <a:gd name="T5" fmla="*/ T4 w 3326"/>
                <a:gd name="T6" fmla="+- 0 3460 3460"/>
                <a:gd name="T7" fmla="*/ 3460 h 878"/>
                <a:gd name="T8" fmla="+- 0 4546 1220"/>
                <a:gd name="T9" fmla="*/ T8 w 3326"/>
                <a:gd name="T10" fmla="+- 0 4338 3460"/>
                <a:gd name="T11" fmla="*/ 4338 h 878"/>
                <a:gd name="T12" fmla="+- 0 1220 1220"/>
                <a:gd name="T13" fmla="*/ T12 w 3326"/>
                <a:gd name="T14" fmla="+- 0 4338 3460"/>
                <a:gd name="T15" fmla="*/ 4338 h 878"/>
                <a:gd name="T16" fmla="+- 0 1220 1220"/>
                <a:gd name="T17" fmla="*/ T16 w 3326"/>
                <a:gd name="T18" fmla="+- 0 3460 3460"/>
                <a:gd name="T19" fmla="*/ 346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Objective</a:t>
              </a:r>
              <a:endParaRPr lang="en-US" sz="2000" dirty="0">
                <a:solidFill>
                  <a:schemeClr val="bg1"/>
                </a:solidFill>
              </a:endParaRPr>
            </a:p>
          </p:txBody>
        </p:sp>
        <p:grpSp>
          <p:nvGrpSpPr>
            <p:cNvPr id="38" name="Group 23"/>
            <p:cNvGrpSpPr>
              <a:grpSpLocks/>
            </p:cNvGrpSpPr>
            <p:nvPr/>
          </p:nvGrpSpPr>
          <p:grpSpPr bwMode="auto">
            <a:xfrm>
              <a:off x="2900" y="4520"/>
              <a:ext cx="2" cy="282"/>
              <a:chOff x="2900" y="4520"/>
              <a:chExt cx="2" cy="282"/>
            </a:xfrm>
          </p:grpSpPr>
          <p:sp>
            <p:nvSpPr>
              <p:cNvPr id="57" name="Freeform 24"/>
              <p:cNvSpPr>
                <a:spLocks/>
              </p:cNvSpPr>
              <p:nvPr/>
            </p:nvSpPr>
            <p:spPr bwMode="auto">
              <a:xfrm>
                <a:off x="2900" y="4520"/>
                <a:ext cx="2" cy="282"/>
              </a:xfrm>
              <a:custGeom>
                <a:avLst/>
                <a:gdLst>
                  <a:gd name="T0" fmla="+- 0 4520 4520"/>
                  <a:gd name="T1" fmla="*/ 4520 h 282"/>
                  <a:gd name="T2" fmla="+- 0 4802 4520"/>
                  <a:gd name="T3" fmla="*/ 480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39" name="Group 21"/>
            <p:cNvGrpSpPr>
              <a:grpSpLocks/>
            </p:cNvGrpSpPr>
            <p:nvPr/>
          </p:nvGrpSpPr>
          <p:grpSpPr bwMode="auto">
            <a:xfrm>
              <a:off x="2831" y="4782"/>
              <a:ext cx="138" cy="138"/>
              <a:chOff x="2831" y="4782"/>
              <a:chExt cx="138" cy="138"/>
            </a:xfrm>
          </p:grpSpPr>
          <p:sp>
            <p:nvSpPr>
              <p:cNvPr id="56" name="Freeform 22"/>
              <p:cNvSpPr>
                <a:spLocks/>
              </p:cNvSpPr>
              <p:nvPr/>
            </p:nvSpPr>
            <p:spPr bwMode="auto">
              <a:xfrm>
                <a:off x="2831" y="4782"/>
                <a:ext cx="138" cy="138"/>
              </a:xfrm>
              <a:custGeom>
                <a:avLst/>
                <a:gdLst>
                  <a:gd name="T0" fmla="+- 0 2969 2831"/>
                  <a:gd name="T1" fmla="*/ T0 w 138"/>
                  <a:gd name="T2" fmla="+- 0 4782 4782"/>
                  <a:gd name="T3" fmla="*/ 4782 h 138"/>
                  <a:gd name="T4" fmla="+- 0 2831 2831"/>
                  <a:gd name="T5" fmla="*/ T4 w 138"/>
                  <a:gd name="T6" fmla="+- 0 4782 4782"/>
                  <a:gd name="T7" fmla="*/ 4782 h 138"/>
                  <a:gd name="T8" fmla="+- 0 2900 2831"/>
                  <a:gd name="T9" fmla="*/ T8 w 138"/>
                  <a:gd name="T10" fmla="+- 0 4920 4782"/>
                  <a:gd name="T11" fmla="*/ 4920 h 138"/>
                  <a:gd name="T12" fmla="+- 0 2969 2831"/>
                  <a:gd name="T13" fmla="*/ T12 w 138"/>
                  <a:gd name="T14" fmla="+- 0 4782 4782"/>
                  <a:gd name="T15" fmla="*/ 478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0" name="Group 19"/>
            <p:cNvGrpSpPr>
              <a:grpSpLocks/>
            </p:cNvGrpSpPr>
            <p:nvPr/>
          </p:nvGrpSpPr>
          <p:grpSpPr bwMode="auto">
            <a:xfrm>
              <a:off x="2900" y="6940"/>
              <a:ext cx="2" cy="282"/>
              <a:chOff x="2900" y="6940"/>
              <a:chExt cx="2" cy="282"/>
            </a:xfrm>
          </p:grpSpPr>
          <p:sp>
            <p:nvSpPr>
              <p:cNvPr id="55" name="Freeform 20"/>
              <p:cNvSpPr>
                <a:spLocks/>
              </p:cNvSpPr>
              <p:nvPr/>
            </p:nvSpPr>
            <p:spPr bwMode="auto">
              <a:xfrm>
                <a:off x="2900" y="6940"/>
                <a:ext cx="2" cy="282"/>
              </a:xfrm>
              <a:custGeom>
                <a:avLst/>
                <a:gdLst>
                  <a:gd name="T0" fmla="+- 0 6940 6940"/>
                  <a:gd name="T1" fmla="*/ 6940 h 282"/>
                  <a:gd name="T2" fmla="+- 0 7222 6940"/>
                  <a:gd name="T3" fmla="*/ 722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54" name="Freeform 18"/>
            <p:cNvSpPr>
              <a:spLocks/>
            </p:cNvSpPr>
            <p:nvPr/>
          </p:nvSpPr>
          <p:spPr bwMode="auto">
            <a:xfrm>
              <a:off x="2831" y="7202"/>
              <a:ext cx="138" cy="138"/>
            </a:xfrm>
            <a:custGeom>
              <a:avLst/>
              <a:gdLst>
                <a:gd name="T0" fmla="+- 0 2969 2831"/>
                <a:gd name="T1" fmla="*/ T0 w 138"/>
                <a:gd name="T2" fmla="+- 0 7202 7202"/>
                <a:gd name="T3" fmla="*/ 7202 h 138"/>
                <a:gd name="T4" fmla="+- 0 2831 2831"/>
                <a:gd name="T5" fmla="*/ T4 w 138"/>
                <a:gd name="T6" fmla="+- 0 7202 7202"/>
                <a:gd name="T7" fmla="*/ 7202 h 138"/>
                <a:gd name="T8" fmla="+- 0 2900 2831"/>
                <a:gd name="T9" fmla="*/ T8 w 138"/>
                <a:gd name="T10" fmla="+- 0 7340 7202"/>
                <a:gd name="T11" fmla="*/ 7340 h 138"/>
                <a:gd name="T12" fmla="+- 0 2969 2831"/>
                <a:gd name="T13" fmla="*/ T12 w 138"/>
                <a:gd name="T14" fmla="+- 0 7202 7202"/>
                <a:gd name="T15" fmla="*/ 720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15"/>
            <p:cNvSpPr>
              <a:spLocks/>
            </p:cNvSpPr>
            <p:nvPr/>
          </p:nvSpPr>
          <p:spPr bwMode="auto">
            <a:xfrm>
              <a:off x="1260" y="7420"/>
              <a:ext cx="3326" cy="878"/>
            </a:xfrm>
            <a:custGeom>
              <a:avLst/>
              <a:gdLst>
                <a:gd name="T0" fmla="+- 0 1260 1260"/>
                <a:gd name="T1" fmla="*/ T0 w 3326"/>
                <a:gd name="T2" fmla="+- 0 7420 7420"/>
                <a:gd name="T3" fmla="*/ 7420 h 878"/>
                <a:gd name="T4" fmla="+- 0 4586 1260"/>
                <a:gd name="T5" fmla="*/ T4 w 3326"/>
                <a:gd name="T6" fmla="+- 0 7420 7420"/>
                <a:gd name="T7" fmla="*/ 7420 h 878"/>
                <a:gd name="T8" fmla="+- 0 4586 1260"/>
                <a:gd name="T9" fmla="*/ T8 w 3326"/>
                <a:gd name="T10" fmla="+- 0 8298 7420"/>
                <a:gd name="T11" fmla="*/ 8298 h 878"/>
                <a:gd name="T12" fmla="+- 0 1260 1260"/>
                <a:gd name="T13" fmla="*/ T12 w 3326"/>
                <a:gd name="T14" fmla="+- 0 8298 7420"/>
                <a:gd name="T15" fmla="*/ 8298 h 878"/>
                <a:gd name="T16" fmla="+- 0 1260 126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Outcome</a:t>
              </a:r>
              <a:endParaRPr lang="en-US" dirty="0">
                <a:solidFill>
                  <a:schemeClr val="bg1"/>
                </a:solidFill>
              </a:endParaRPr>
            </a:p>
          </p:txBody>
        </p:sp>
        <p:grpSp>
          <p:nvGrpSpPr>
            <p:cNvPr id="44" name="Group 9"/>
            <p:cNvGrpSpPr>
              <a:grpSpLocks/>
            </p:cNvGrpSpPr>
            <p:nvPr/>
          </p:nvGrpSpPr>
          <p:grpSpPr bwMode="auto">
            <a:xfrm>
              <a:off x="4683" y="2379"/>
              <a:ext cx="4500" cy="720"/>
              <a:chOff x="4683" y="2379"/>
              <a:chExt cx="4500" cy="720"/>
            </a:xfrm>
          </p:grpSpPr>
          <p:sp>
            <p:nvSpPr>
              <p:cNvPr id="51" name="Freeform 10"/>
              <p:cNvSpPr>
                <a:spLocks/>
              </p:cNvSpPr>
              <p:nvPr/>
            </p:nvSpPr>
            <p:spPr bwMode="auto">
              <a:xfrm>
                <a:off x="4683" y="2379"/>
                <a:ext cx="4500" cy="720"/>
              </a:xfrm>
              <a:custGeom>
                <a:avLst/>
                <a:gdLst>
                  <a:gd name="T0" fmla="+- 0 4683 4683"/>
                  <a:gd name="T1" fmla="*/ T0 w 4500"/>
                  <a:gd name="T2" fmla="+- 0 2379 2379"/>
                  <a:gd name="T3" fmla="*/ 2379 h 720"/>
                  <a:gd name="T4" fmla="+- 0 9183 4683"/>
                  <a:gd name="T5" fmla="*/ T4 w 4500"/>
                  <a:gd name="T6" fmla="+- 0 2379 2379"/>
                  <a:gd name="T7" fmla="*/ 2379 h 720"/>
                  <a:gd name="T8" fmla="+- 0 9183 4683"/>
                  <a:gd name="T9" fmla="*/ T8 w 4500"/>
                  <a:gd name="T10" fmla="+- 0 3099 2379"/>
                  <a:gd name="T11" fmla="*/ 3099 h 720"/>
                  <a:gd name="T12" fmla="+- 0 4683 4683"/>
                  <a:gd name="T13" fmla="*/ T12 w 4500"/>
                  <a:gd name="T14" fmla="+- 0 3099 2379"/>
                  <a:gd name="T15" fmla="*/ 3099 h 720"/>
                  <a:gd name="T16" fmla="+- 0 4683 4683"/>
                  <a:gd name="T17" fmla="*/ T16 w 4500"/>
                  <a:gd name="T18" fmla="+- 0 2379 2379"/>
                  <a:gd name="T19" fmla="*/ 2379 h 720"/>
                </a:gdLst>
                <a:ahLst/>
                <a:cxnLst>
                  <a:cxn ang="0">
                    <a:pos x="T1" y="T3"/>
                  </a:cxn>
                  <a:cxn ang="0">
                    <a:pos x="T5" y="T7"/>
                  </a:cxn>
                  <a:cxn ang="0">
                    <a:pos x="T9" y="T11"/>
                  </a:cxn>
                  <a:cxn ang="0">
                    <a:pos x="T13" y="T15"/>
                  </a:cxn>
                  <a:cxn ang="0">
                    <a:pos x="T17" y="T19"/>
                  </a:cxn>
                </a:cxnLst>
                <a:rect l="0" t="0" r="r" b="b"/>
                <a:pathLst>
                  <a:path w="4500" h="720">
                    <a:moveTo>
                      <a:pt x="0" y="0"/>
                    </a:moveTo>
                    <a:lnTo>
                      <a:pt x="4500" y="0"/>
                    </a:lnTo>
                    <a:lnTo>
                      <a:pt x="4500" y="720"/>
                    </a:lnTo>
                    <a:lnTo>
                      <a:pt x="0" y="720"/>
                    </a:lnTo>
                    <a:lnTo>
                      <a:pt x="0" y="0"/>
                    </a:lnTo>
                  </a:path>
                </a:pathLst>
              </a:custGeom>
              <a:solidFill>
                <a:srgbClr val="CD8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sz="2400" b="1" i="1" dirty="0">
                    <a:solidFill>
                      <a:schemeClr val="bg1"/>
                    </a:solidFill>
                  </a:rPr>
                  <a:t>Goal</a:t>
                </a:r>
                <a:endParaRPr lang="en-US" sz="2000" b="1" i="1" dirty="0">
                  <a:solidFill>
                    <a:schemeClr val="bg1"/>
                  </a:solidFill>
                </a:endParaRPr>
              </a:p>
            </p:txBody>
          </p:sp>
        </p:grpSp>
        <p:grpSp>
          <p:nvGrpSpPr>
            <p:cNvPr id="46" name="Group 4"/>
            <p:cNvGrpSpPr>
              <a:grpSpLocks/>
            </p:cNvGrpSpPr>
            <p:nvPr/>
          </p:nvGrpSpPr>
          <p:grpSpPr bwMode="auto">
            <a:xfrm>
              <a:off x="3819" y="8665"/>
              <a:ext cx="7249" cy="1182"/>
              <a:chOff x="3819" y="8665"/>
              <a:chExt cx="7249" cy="1182"/>
            </a:xfrm>
          </p:grpSpPr>
          <p:sp>
            <p:nvSpPr>
              <p:cNvPr id="49" name="Freeform 5"/>
              <p:cNvSpPr>
                <a:spLocks/>
              </p:cNvSpPr>
              <p:nvPr/>
            </p:nvSpPr>
            <p:spPr bwMode="auto">
              <a:xfrm>
                <a:off x="3819" y="8665"/>
                <a:ext cx="7249" cy="1182"/>
              </a:xfrm>
              <a:custGeom>
                <a:avLst/>
                <a:gdLst>
                  <a:gd name="T0" fmla="+- 0 4683 4683"/>
                  <a:gd name="T1" fmla="*/ T0 w 4507"/>
                  <a:gd name="T2" fmla="+- 0 8640 8640"/>
                  <a:gd name="T3" fmla="*/ 8640 h 720"/>
                  <a:gd name="T4" fmla="+- 0 9190 4683"/>
                  <a:gd name="T5" fmla="*/ T4 w 4507"/>
                  <a:gd name="T6" fmla="+- 0 8640 8640"/>
                  <a:gd name="T7" fmla="*/ 8640 h 720"/>
                  <a:gd name="T8" fmla="+- 0 9190 4683"/>
                  <a:gd name="T9" fmla="*/ T8 w 4507"/>
                  <a:gd name="T10" fmla="+- 0 9360 8640"/>
                  <a:gd name="T11" fmla="*/ 9360 h 720"/>
                  <a:gd name="T12" fmla="+- 0 4683 4683"/>
                  <a:gd name="T13" fmla="*/ T12 w 4507"/>
                  <a:gd name="T14" fmla="+- 0 9360 8640"/>
                  <a:gd name="T15" fmla="*/ 9360 h 720"/>
                  <a:gd name="T16" fmla="+- 0 4683 4683"/>
                  <a:gd name="T17" fmla="*/ T16 w 4507"/>
                  <a:gd name="T18" fmla="+- 0 8640 8640"/>
                  <a:gd name="T19" fmla="*/ 8640 h 720"/>
                </a:gdLst>
                <a:ahLst/>
                <a:cxnLst>
                  <a:cxn ang="0">
                    <a:pos x="T1" y="T3"/>
                  </a:cxn>
                  <a:cxn ang="0">
                    <a:pos x="T5" y="T7"/>
                  </a:cxn>
                  <a:cxn ang="0">
                    <a:pos x="T9" y="T11"/>
                  </a:cxn>
                  <a:cxn ang="0">
                    <a:pos x="T13" y="T15"/>
                  </a:cxn>
                  <a:cxn ang="0">
                    <a:pos x="T17" y="T19"/>
                  </a:cxn>
                </a:cxnLst>
                <a:rect l="0" t="0" r="r" b="b"/>
                <a:pathLst>
                  <a:path w="4507" h="720">
                    <a:moveTo>
                      <a:pt x="0" y="0"/>
                    </a:moveTo>
                    <a:lnTo>
                      <a:pt x="4507" y="0"/>
                    </a:lnTo>
                    <a:lnTo>
                      <a:pt x="4507" y="720"/>
                    </a:lnTo>
                    <a:lnTo>
                      <a:pt x="0" y="720"/>
                    </a:lnTo>
                    <a:lnTo>
                      <a:pt x="0" y="0"/>
                    </a:lnTo>
                  </a:path>
                </a:pathLst>
              </a:custGeom>
              <a:solidFill>
                <a:srgbClr val="37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z="2400" dirty="0">
                    <a:solidFill>
                      <a:schemeClr val="bg1"/>
                    </a:solidFill>
                  </a:rPr>
                  <a:t>     Evaluation and Evaluators</a:t>
                </a:r>
              </a:p>
            </p:txBody>
          </p:sp>
        </p:grpSp>
      </p:grpSp>
      <p:sp>
        <p:nvSpPr>
          <p:cNvPr id="2077" name="Rectangle 98"/>
          <p:cNvSpPr>
            <a:spLocks noChangeArrowheads="1"/>
          </p:cNvSpPr>
          <p:nvPr/>
        </p:nvSpPr>
        <p:spPr bwMode="auto">
          <a:xfrm>
            <a:off x="4027011" y="292686"/>
            <a:ext cx="108997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1" u="none" strike="noStrike" cap="none" normalizeH="0" baseline="0">
                <a:ln>
                  <a:noFill/>
                </a:ln>
                <a:solidFill>
                  <a:schemeClr val="bg1"/>
                </a:solidFill>
                <a:effectLst/>
                <a:latin typeface="Calibri" panose="020F0502020204030204" pitchFamily="34" charset="0"/>
                <a:ea typeface="Verdana" panose="020B0604030504040204" pitchFamily="34" charset="0"/>
                <a:cs typeface="Verdana" panose="020B0604030504040204" pitchFamily="34" charset="0"/>
              </a:rPr>
              <a:t>Evaluation</a:t>
            </a:r>
            <a:endParaRPr kumimoji="0" lang="en-US" altLang="en-US" sz="1800" b="0" i="0" u="none" strike="noStrike" cap="none" normalizeH="0" baseline="0">
              <a:ln>
                <a:noFill/>
              </a:ln>
              <a:solidFill>
                <a:schemeClr val="bg1"/>
              </a:solidFill>
              <a:effectLst/>
              <a:latin typeface="Arial" panose="020B0604020202020204" pitchFamily="34" charset="0"/>
            </a:endParaRPr>
          </a:p>
        </p:txBody>
      </p:sp>
      <p:sp>
        <p:nvSpPr>
          <p:cNvPr id="64" name="Rectangle 63"/>
          <p:cNvSpPr/>
          <p:nvPr/>
        </p:nvSpPr>
        <p:spPr>
          <a:xfrm>
            <a:off x="4192538" y="1334431"/>
            <a:ext cx="3026335" cy="584775"/>
          </a:xfrm>
          <a:prstGeom prst="rect">
            <a:avLst/>
          </a:prstGeom>
          <a:solidFill>
            <a:schemeClr val="bg1"/>
          </a:solidFill>
          <a:ln>
            <a:solidFill>
              <a:schemeClr val="tx1"/>
            </a:solidFill>
          </a:ln>
        </p:spPr>
        <p:txBody>
          <a:bodyPr wrap="square">
            <a:spAutoFit/>
          </a:bodyPr>
          <a:lstStyle/>
          <a:p>
            <a:r>
              <a:rPr lang="en-US" sz="1600" dirty="0"/>
              <a:t>Broad statement about what you hope to accomplish</a:t>
            </a:r>
          </a:p>
        </p:txBody>
      </p:sp>
      <p:sp>
        <p:nvSpPr>
          <p:cNvPr id="110" name="Rectangle 109"/>
          <p:cNvSpPr/>
          <p:nvPr/>
        </p:nvSpPr>
        <p:spPr>
          <a:xfrm>
            <a:off x="6389187" y="2170310"/>
            <a:ext cx="2317466" cy="830997"/>
          </a:xfrm>
          <a:prstGeom prst="rect">
            <a:avLst/>
          </a:prstGeom>
          <a:solidFill>
            <a:schemeClr val="bg1"/>
          </a:solidFill>
          <a:ln>
            <a:solidFill>
              <a:schemeClr val="tx1"/>
            </a:solidFill>
          </a:ln>
        </p:spPr>
        <p:txBody>
          <a:bodyPr wrap="square">
            <a:spAutoFit/>
          </a:bodyPr>
          <a:lstStyle/>
          <a:p>
            <a:r>
              <a:rPr lang="en-US" sz="1600" dirty="0"/>
              <a:t>Measurable result directly traceable to one or more goals</a:t>
            </a:r>
          </a:p>
        </p:txBody>
      </p:sp>
      <p:sp>
        <p:nvSpPr>
          <p:cNvPr id="111" name="Rectangle 110"/>
          <p:cNvSpPr/>
          <p:nvPr/>
        </p:nvSpPr>
        <p:spPr>
          <a:xfrm>
            <a:off x="6365373" y="3254231"/>
            <a:ext cx="2317466" cy="584775"/>
          </a:xfrm>
          <a:prstGeom prst="rect">
            <a:avLst/>
          </a:prstGeom>
          <a:solidFill>
            <a:schemeClr val="bg1"/>
          </a:solidFill>
          <a:ln>
            <a:solidFill>
              <a:schemeClr val="tx1"/>
            </a:solidFill>
          </a:ln>
        </p:spPr>
        <p:txBody>
          <a:bodyPr wrap="square">
            <a:spAutoFit/>
          </a:bodyPr>
          <a:lstStyle/>
          <a:p>
            <a:r>
              <a:rPr lang="en-US" sz="1600" dirty="0"/>
              <a:t>What you will do to meet the objectives</a:t>
            </a:r>
          </a:p>
        </p:txBody>
      </p:sp>
      <p:sp>
        <p:nvSpPr>
          <p:cNvPr id="112" name="Rectangle 111"/>
          <p:cNvSpPr/>
          <p:nvPr/>
        </p:nvSpPr>
        <p:spPr>
          <a:xfrm>
            <a:off x="6364115" y="4425557"/>
            <a:ext cx="2424226" cy="338554"/>
          </a:xfrm>
          <a:prstGeom prst="rect">
            <a:avLst/>
          </a:prstGeom>
          <a:solidFill>
            <a:schemeClr val="bg1"/>
          </a:solidFill>
          <a:ln>
            <a:solidFill>
              <a:schemeClr val="tx1"/>
            </a:solidFill>
          </a:ln>
        </p:spPr>
        <p:txBody>
          <a:bodyPr wrap="square">
            <a:spAutoFit/>
          </a:bodyPr>
          <a:lstStyle/>
          <a:p>
            <a:r>
              <a:rPr lang="en-US" sz="1600" dirty="0"/>
              <a:t>What result do you expect</a:t>
            </a:r>
          </a:p>
        </p:txBody>
      </p:sp>
    </p:spTree>
    <p:extLst>
      <p:ext uri="{BB962C8B-B14F-4D97-AF65-F5344CB8AC3E}">
        <p14:creationId xmlns:p14="http://schemas.microsoft.com/office/powerpoint/2010/main" val="672926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9" name="Straight Connector 58"/>
          <p:cNvCxnSpPr/>
          <p:nvPr/>
        </p:nvCxnSpPr>
        <p:spPr>
          <a:xfrm flipV="1">
            <a:off x="7163767" y="5065507"/>
            <a:ext cx="0" cy="364671"/>
          </a:xfrm>
          <a:prstGeom prst="line">
            <a:avLst/>
          </a:prstGeom>
          <a:ln w="38100">
            <a:solidFill>
              <a:srgbClr val="9A1A0F"/>
            </a:solidFill>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964235" y="2252210"/>
            <a:ext cx="0" cy="268447"/>
          </a:xfrm>
          <a:prstGeom prst="straightConnector1">
            <a:avLst/>
          </a:prstGeom>
          <a:ln w="28575">
            <a:solidFill>
              <a:srgbClr val="9A1A0F"/>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1849935" y="4275022"/>
            <a:ext cx="0" cy="268447"/>
          </a:xfrm>
          <a:prstGeom prst="straightConnector1">
            <a:avLst/>
          </a:prstGeom>
          <a:ln w="28575">
            <a:solidFill>
              <a:srgbClr val="9A1A0F"/>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4543254" y="2139411"/>
            <a:ext cx="0" cy="268447"/>
          </a:xfrm>
          <a:prstGeom prst="straightConnector1">
            <a:avLst/>
          </a:prstGeom>
          <a:ln w="28575">
            <a:solidFill>
              <a:srgbClr val="9A1A0F"/>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4473819" y="4024383"/>
            <a:ext cx="0" cy="377642"/>
          </a:xfrm>
          <a:prstGeom prst="straightConnector1">
            <a:avLst/>
          </a:prstGeom>
          <a:ln w="28575">
            <a:solidFill>
              <a:srgbClr val="9A1A0F"/>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7132106" y="4402025"/>
            <a:ext cx="0" cy="268447"/>
          </a:xfrm>
          <a:prstGeom prst="straightConnector1">
            <a:avLst/>
          </a:prstGeom>
          <a:ln w="28575">
            <a:solidFill>
              <a:srgbClr val="9A1A0F"/>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7153518" y="2110184"/>
            <a:ext cx="0" cy="268447"/>
          </a:xfrm>
          <a:prstGeom prst="straightConnector1">
            <a:avLst/>
          </a:prstGeom>
          <a:ln w="28575">
            <a:solidFill>
              <a:srgbClr val="9A1A0F"/>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28650" y="119592"/>
            <a:ext cx="7886700" cy="703604"/>
          </a:xfrm>
        </p:spPr>
        <p:txBody>
          <a:bodyPr>
            <a:normAutofit/>
          </a:bodyPr>
          <a:lstStyle/>
          <a:p>
            <a:r>
              <a:rPr lang="en-US" sz="4000" dirty="0"/>
              <a:t>Methods Example</a:t>
            </a:r>
            <a:r>
              <a:rPr lang="en-US" sz="2800" baseline="40000" dirty="0"/>
              <a:t>1</a:t>
            </a:r>
          </a:p>
        </p:txBody>
      </p:sp>
      <p:grpSp>
        <p:nvGrpSpPr>
          <p:cNvPr id="44" name="Group 43"/>
          <p:cNvGrpSpPr/>
          <p:nvPr/>
        </p:nvGrpSpPr>
        <p:grpSpPr>
          <a:xfrm>
            <a:off x="920112" y="951103"/>
            <a:ext cx="7303775" cy="5054288"/>
            <a:chOff x="640079" y="1995087"/>
            <a:chExt cx="7297433" cy="5076756"/>
          </a:xfrm>
        </p:grpSpPr>
        <p:grpSp>
          <p:nvGrpSpPr>
            <p:cNvPr id="4" name="Group 2"/>
            <p:cNvGrpSpPr>
              <a:grpSpLocks/>
            </p:cNvGrpSpPr>
            <p:nvPr/>
          </p:nvGrpSpPr>
          <p:grpSpPr bwMode="auto">
            <a:xfrm>
              <a:off x="640079" y="1995087"/>
              <a:ext cx="7297433" cy="5076756"/>
              <a:chOff x="1213" y="2105"/>
              <a:chExt cx="11493" cy="7996"/>
            </a:xfrm>
          </p:grpSpPr>
          <p:grpSp>
            <p:nvGrpSpPr>
              <p:cNvPr id="5" name="Group 3"/>
              <p:cNvGrpSpPr>
                <a:grpSpLocks/>
              </p:cNvGrpSpPr>
              <p:nvPr/>
            </p:nvGrpSpPr>
            <p:grpSpPr bwMode="auto">
              <a:xfrm>
                <a:off x="2856" y="8298"/>
                <a:ext cx="2" cy="197"/>
                <a:chOff x="2856" y="8298"/>
                <a:chExt cx="2" cy="197"/>
              </a:xfrm>
            </p:grpSpPr>
            <p:sp>
              <p:nvSpPr>
                <p:cNvPr id="2073" name="Freeform 4"/>
                <p:cNvSpPr>
                  <a:spLocks/>
                </p:cNvSpPr>
                <p:nvPr/>
              </p:nvSpPr>
              <p:spPr bwMode="auto">
                <a:xfrm>
                  <a:off x="2856" y="8298"/>
                  <a:ext cx="2" cy="197"/>
                </a:xfrm>
                <a:custGeom>
                  <a:avLst/>
                  <a:gdLst>
                    <a:gd name="T0" fmla="+- 0 8298 8298"/>
                    <a:gd name="T1" fmla="*/ 8298 h 197"/>
                    <a:gd name="T2" fmla="+- 0 8495 8298"/>
                    <a:gd name="T3" fmla="*/ 8495 h 197"/>
                  </a:gdLst>
                  <a:ahLst/>
                  <a:cxnLst>
                    <a:cxn ang="0">
                      <a:pos x="0" y="T1"/>
                    </a:cxn>
                    <a:cxn ang="0">
                      <a:pos x="0" y="T3"/>
                    </a:cxn>
                  </a:cxnLst>
                  <a:rect l="0" t="0" r="r" b="b"/>
                  <a:pathLst>
                    <a:path h="197">
                      <a:moveTo>
                        <a:pt x="0" y="0"/>
                      </a:moveTo>
                      <a:lnTo>
                        <a:pt x="0" y="197"/>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9" name="Group 11"/>
              <p:cNvGrpSpPr>
                <a:grpSpLocks/>
              </p:cNvGrpSpPr>
              <p:nvPr/>
            </p:nvGrpSpPr>
            <p:grpSpPr bwMode="auto">
              <a:xfrm>
                <a:off x="2876" y="3278"/>
                <a:ext cx="2" cy="183"/>
                <a:chOff x="2876" y="3278"/>
                <a:chExt cx="2" cy="183"/>
              </a:xfrm>
            </p:grpSpPr>
            <p:sp>
              <p:nvSpPr>
                <p:cNvPr id="2069" name="Freeform 12"/>
                <p:cNvSpPr>
                  <a:spLocks/>
                </p:cNvSpPr>
                <p:nvPr/>
              </p:nvSpPr>
              <p:spPr bwMode="auto">
                <a:xfrm>
                  <a:off x="2876" y="3278"/>
                  <a:ext cx="2" cy="183"/>
                </a:xfrm>
                <a:custGeom>
                  <a:avLst/>
                  <a:gdLst>
                    <a:gd name="T0" fmla="+- 0 3460 3278"/>
                    <a:gd name="T1" fmla="*/ 3460 h 183"/>
                    <a:gd name="T2" fmla="+- 0 3278 3278"/>
                    <a:gd name="T3" fmla="*/ 3278 h 183"/>
                  </a:gdLst>
                  <a:ahLst/>
                  <a:cxnLst>
                    <a:cxn ang="0">
                      <a:pos x="0" y="T1"/>
                    </a:cxn>
                    <a:cxn ang="0">
                      <a:pos x="0" y="T3"/>
                    </a:cxn>
                  </a:cxnLst>
                  <a:rect l="0" t="0" r="r" b="b"/>
                  <a:pathLst>
                    <a:path h="183">
                      <a:moveTo>
                        <a:pt x="0" y="182"/>
                      </a:moveTo>
                      <a:lnTo>
                        <a:pt x="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0" name="Group 13"/>
              <p:cNvGrpSpPr>
                <a:grpSpLocks/>
              </p:cNvGrpSpPr>
              <p:nvPr/>
            </p:nvGrpSpPr>
            <p:grpSpPr bwMode="auto">
              <a:xfrm>
                <a:off x="6893" y="3069"/>
                <a:ext cx="72" cy="392"/>
                <a:chOff x="6893" y="3069"/>
                <a:chExt cx="72" cy="392"/>
              </a:xfrm>
            </p:grpSpPr>
            <p:sp>
              <p:nvSpPr>
                <p:cNvPr id="2068" name="Freeform 14"/>
                <p:cNvSpPr>
                  <a:spLocks/>
                </p:cNvSpPr>
                <p:nvPr/>
              </p:nvSpPr>
              <p:spPr bwMode="auto">
                <a:xfrm flipH="1">
                  <a:off x="6893" y="3069"/>
                  <a:ext cx="72" cy="392"/>
                </a:xfrm>
                <a:custGeom>
                  <a:avLst/>
                  <a:gdLst>
                    <a:gd name="T0" fmla="+- 0 3460 3258"/>
                    <a:gd name="T1" fmla="*/ 3460 h 203"/>
                    <a:gd name="T2" fmla="+- 0 3258 3258"/>
                    <a:gd name="T3" fmla="*/ 3258 h 203"/>
                  </a:gdLst>
                  <a:ahLst/>
                  <a:cxnLst>
                    <a:cxn ang="0">
                      <a:pos x="0" y="T1"/>
                    </a:cxn>
                    <a:cxn ang="0">
                      <a:pos x="0" y="T3"/>
                    </a:cxn>
                  </a:cxnLst>
                  <a:rect l="0" t="0" r="r" b="b"/>
                  <a:pathLst>
                    <a:path h="203">
                      <a:moveTo>
                        <a:pt x="0" y="202"/>
                      </a:moveTo>
                      <a:lnTo>
                        <a:pt x="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1" name="Group 15"/>
              <p:cNvGrpSpPr>
                <a:grpSpLocks/>
              </p:cNvGrpSpPr>
              <p:nvPr/>
            </p:nvGrpSpPr>
            <p:grpSpPr bwMode="auto">
              <a:xfrm>
                <a:off x="2676" y="3260"/>
                <a:ext cx="8379" cy="5931"/>
                <a:chOff x="2676" y="3260"/>
                <a:chExt cx="8379" cy="5931"/>
              </a:xfrm>
            </p:grpSpPr>
            <p:sp>
              <p:nvSpPr>
                <p:cNvPr id="2066" name="Freeform 16"/>
                <p:cNvSpPr>
                  <a:spLocks/>
                </p:cNvSpPr>
                <p:nvPr/>
              </p:nvSpPr>
              <p:spPr bwMode="auto">
                <a:xfrm>
                  <a:off x="2860" y="3260"/>
                  <a:ext cx="8140" cy="3"/>
                </a:xfrm>
                <a:custGeom>
                  <a:avLst/>
                  <a:gdLst>
                    <a:gd name="T0" fmla="+- 0 2860 2860"/>
                    <a:gd name="T1" fmla="*/ T0 w 8140"/>
                    <a:gd name="T2" fmla="+- 0 3260 3260"/>
                    <a:gd name="T3" fmla="*/ 3260 h 3"/>
                    <a:gd name="T4" fmla="+- 0 11000 2860"/>
                    <a:gd name="T5" fmla="*/ T4 w 8140"/>
                    <a:gd name="T6" fmla="+- 0 3263 3260"/>
                    <a:gd name="T7" fmla="*/ 3263 h 3"/>
                  </a:gdLst>
                  <a:ahLst/>
                  <a:cxnLst>
                    <a:cxn ang="0">
                      <a:pos x="T1" y="T3"/>
                    </a:cxn>
                    <a:cxn ang="0">
                      <a:pos x="T5" y="T7"/>
                    </a:cxn>
                  </a:cxnLst>
                  <a:rect l="0" t="0" r="r" b="b"/>
                  <a:pathLst>
                    <a:path w="8140" h="3">
                      <a:moveTo>
                        <a:pt x="0" y="0"/>
                      </a:moveTo>
                      <a:lnTo>
                        <a:pt x="8140" y="3"/>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16"/>
                <p:cNvSpPr>
                  <a:spLocks/>
                </p:cNvSpPr>
                <p:nvPr/>
              </p:nvSpPr>
              <p:spPr bwMode="auto">
                <a:xfrm>
                  <a:off x="2676" y="9119"/>
                  <a:ext cx="8379" cy="72"/>
                </a:xfrm>
                <a:custGeom>
                  <a:avLst/>
                  <a:gdLst>
                    <a:gd name="T0" fmla="+- 0 2860 2860"/>
                    <a:gd name="T1" fmla="*/ T0 w 8140"/>
                    <a:gd name="T2" fmla="+- 0 3260 3260"/>
                    <a:gd name="T3" fmla="*/ 3260 h 3"/>
                    <a:gd name="T4" fmla="+- 0 11000 2860"/>
                    <a:gd name="T5" fmla="*/ T4 w 8140"/>
                    <a:gd name="T6" fmla="+- 0 3263 3260"/>
                    <a:gd name="T7" fmla="*/ 3263 h 3"/>
                  </a:gdLst>
                  <a:ahLst/>
                  <a:cxnLst>
                    <a:cxn ang="0">
                      <a:pos x="T1" y="T3"/>
                    </a:cxn>
                    <a:cxn ang="0">
                      <a:pos x="T5" y="T7"/>
                    </a:cxn>
                  </a:cxnLst>
                  <a:rect l="0" t="0" r="r" b="b"/>
                  <a:pathLst>
                    <a:path w="8140" h="3">
                      <a:moveTo>
                        <a:pt x="0" y="0"/>
                      </a:moveTo>
                      <a:lnTo>
                        <a:pt x="8140" y="3"/>
                      </a:lnTo>
                    </a:path>
                  </a:pathLst>
                </a:custGeom>
                <a:noFill/>
                <a:ln w="28575">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065" name="Freeform 18"/>
              <p:cNvSpPr>
                <a:spLocks/>
              </p:cNvSpPr>
              <p:nvPr/>
            </p:nvSpPr>
            <p:spPr bwMode="auto">
              <a:xfrm>
                <a:off x="10996" y="3238"/>
                <a:ext cx="2" cy="223"/>
              </a:xfrm>
              <a:custGeom>
                <a:avLst/>
                <a:gdLst>
                  <a:gd name="T0" fmla="+- 0 3460 3238"/>
                  <a:gd name="T1" fmla="*/ 3460 h 223"/>
                  <a:gd name="T2" fmla="+- 0 3238 3238"/>
                  <a:gd name="T3" fmla="*/ 3238 h 223"/>
                </a:gdLst>
                <a:ahLst/>
                <a:cxnLst>
                  <a:cxn ang="0">
                    <a:pos x="0" y="T1"/>
                  </a:cxn>
                  <a:cxn ang="0">
                    <a:pos x="0" y="T3"/>
                  </a:cxn>
                </a:cxnLst>
                <a:rect l="0" t="0" r="r" b="b"/>
                <a:pathLst>
                  <a:path h="223">
                    <a:moveTo>
                      <a:pt x="0" y="222"/>
                    </a:moveTo>
                    <a:lnTo>
                      <a:pt x="0" y="0"/>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3" name="Group 20"/>
              <p:cNvGrpSpPr>
                <a:grpSpLocks/>
              </p:cNvGrpSpPr>
              <p:nvPr/>
            </p:nvGrpSpPr>
            <p:grpSpPr bwMode="auto">
              <a:xfrm>
                <a:off x="9320" y="3460"/>
                <a:ext cx="3326" cy="681"/>
                <a:chOff x="9320" y="3460"/>
                <a:chExt cx="3326" cy="681"/>
              </a:xfrm>
            </p:grpSpPr>
            <p:sp>
              <p:nvSpPr>
                <p:cNvPr id="2064" name="Freeform 21"/>
                <p:cNvSpPr>
                  <a:spLocks/>
                </p:cNvSpPr>
                <p:nvPr/>
              </p:nvSpPr>
              <p:spPr bwMode="auto">
                <a:xfrm>
                  <a:off x="9320" y="3460"/>
                  <a:ext cx="3326" cy="681"/>
                </a:xfrm>
                <a:custGeom>
                  <a:avLst/>
                  <a:gdLst>
                    <a:gd name="T0" fmla="+- 0 9320 9320"/>
                    <a:gd name="T1" fmla="*/ T0 w 3326"/>
                    <a:gd name="T2" fmla="+- 0 3460 3460"/>
                    <a:gd name="T3" fmla="*/ 3460 h 878"/>
                    <a:gd name="T4" fmla="+- 0 12646 9320"/>
                    <a:gd name="T5" fmla="*/ T4 w 3326"/>
                    <a:gd name="T6" fmla="+- 0 3460 3460"/>
                    <a:gd name="T7" fmla="*/ 3460 h 878"/>
                    <a:gd name="T8" fmla="+- 0 12646 9320"/>
                    <a:gd name="T9" fmla="*/ T8 w 3326"/>
                    <a:gd name="T10" fmla="+- 0 4338 3460"/>
                    <a:gd name="T11" fmla="*/ 4338 h 878"/>
                    <a:gd name="T12" fmla="+- 0 9320 9320"/>
                    <a:gd name="T13" fmla="*/ T12 w 3326"/>
                    <a:gd name="T14" fmla="+- 0 4338 3460"/>
                    <a:gd name="T15" fmla="*/ 4338 h 878"/>
                    <a:gd name="T16" fmla="+- 0 9320 9320"/>
                    <a:gd name="T17" fmla="*/ T16 w 3326"/>
                    <a:gd name="T18" fmla="+- 0 3460 3460"/>
                    <a:gd name="T19" fmla="*/ 346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CD85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dirty="0"/>
                    <a:t>Three Course Dinner</a:t>
                  </a:r>
                </a:p>
              </p:txBody>
            </p:sp>
          </p:grpSp>
          <p:grpSp>
            <p:nvGrpSpPr>
              <p:cNvPr id="19" name="Group 33"/>
              <p:cNvGrpSpPr>
                <a:grpSpLocks/>
              </p:cNvGrpSpPr>
              <p:nvPr/>
            </p:nvGrpSpPr>
            <p:grpSpPr bwMode="auto">
              <a:xfrm>
                <a:off x="11000" y="7075"/>
                <a:ext cx="2" cy="282"/>
                <a:chOff x="11000" y="7075"/>
                <a:chExt cx="2" cy="282"/>
              </a:xfrm>
            </p:grpSpPr>
            <p:sp>
              <p:nvSpPr>
                <p:cNvPr id="2058" name="Freeform 34"/>
                <p:cNvSpPr>
                  <a:spLocks/>
                </p:cNvSpPr>
                <p:nvPr/>
              </p:nvSpPr>
              <p:spPr bwMode="auto">
                <a:xfrm>
                  <a:off x="11000" y="7075"/>
                  <a:ext cx="2" cy="282"/>
                </a:xfrm>
                <a:custGeom>
                  <a:avLst/>
                  <a:gdLst>
                    <a:gd name="T0" fmla="+- 0 6940 6940"/>
                    <a:gd name="T1" fmla="*/ 6940 h 282"/>
                    <a:gd name="T2" fmla="+- 0 7222 6940"/>
                    <a:gd name="T3" fmla="*/ 7222 h 282"/>
                  </a:gdLst>
                  <a:ahLst/>
                  <a:cxnLst>
                    <a:cxn ang="0">
                      <a:pos x="0" y="T1"/>
                    </a:cxn>
                    <a:cxn ang="0">
                      <a:pos x="0" y="T3"/>
                    </a:cxn>
                  </a:cxnLst>
                  <a:rect l="0" t="0" r="r" b="b"/>
                  <a:pathLst>
                    <a:path h="282">
                      <a:moveTo>
                        <a:pt x="0" y="0"/>
                      </a:moveTo>
                      <a:lnTo>
                        <a:pt x="0" y="282"/>
                      </a:lnTo>
                    </a:path>
                  </a:pathLst>
                </a:custGeom>
                <a:noFill/>
                <a:ln w="25400">
                  <a:solidFill>
                    <a:srgbClr val="9A1A0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057" name="Freeform 36"/>
              <p:cNvSpPr>
                <a:spLocks/>
              </p:cNvSpPr>
              <p:nvPr/>
            </p:nvSpPr>
            <p:spPr bwMode="auto">
              <a:xfrm>
                <a:off x="10931" y="7352"/>
                <a:ext cx="138" cy="138"/>
              </a:xfrm>
              <a:custGeom>
                <a:avLst/>
                <a:gdLst>
                  <a:gd name="T0" fmla="+- 0 11069 10931"/>
                  <a:gd name="T1" fmla="*/ T0 w 138"/>
                  <a:gd name="T2" fmla="+- 0 7202 7202"/>
                  <a:gd name="T3" fmla="*/ 7202 h 138"/>
                  <a:gd name="T4" fmla="+- 0 10931 10931"/>
                  <a:gd name="T5" fmla="*/ T4 w 138"/>
                  <a:gd name="T6" fmla="+- 0 7202 7202"/>
                  <a:gd name="T7" fmla="*/ 7202 h 138"/>
                  <a:gd name="T8" fmla="+- 0 11000 10931"/>
                  <a:gd name="T9" fmla="*/ T8 w 138"/>
                  <a:gd name="T10" fmla="+- 0 7340 7202"/>
                  <a:gd name="T11" fmla="*/ 7340 h 138"/>
                  <a:gd name="T12" fmla="+- 0 11069 10931"/>
                  <a:gd name="T13" fmla="*/ T12 w 138"/>
                  <a:gd name="T14" fmla="+- 0 7202 7202"/>
                  <a:gd name="T15" fmla="*/ 7202 h 138"/>
                </a:gdLst>
                <a:ahLst/>
                <a:cxnLst>
                  <a:cxn ang="0">
                    <a:pos x="T1" y="T3"/>
                  </a:cxn>
                  <a:cxn ang="0">
                    <a:pos x="T5" y="T7"/>
                  </a:cxn>
                  <a:cxn ang="0">
                    <a:pos x="T9" y="T11"/>
                  </a:cxn>
                  <a:cxn ang="0">
                    <a:pos x="T13" y="T15"/>
                  </a:cxn>
                </a:cxnLst>
                <a:rect l="0" t="0" r="r" b="b"/>
                <a:pathLst>
                  <a:path w="138" h="138">
                    <a:moveTo>
                      <a:pt x="138" y="0"/>
                    </a:moveTo>
                    <a:lnTo>
                      <a:pt x="0" y="0"/>
                    </a:lnTo>
                    <a:lnTo>
                      <a:pt x="69" y="138"/>
                    </a:lnTo>
                    <a:lnTo>
                      <a:pt x="138" y="0"/>
                    </a:lnTo>
                  </a:path>
                </a:pathLst>
              </a:custGeom>
              <a:solidFill>
                <a:srgbClr val="9A1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1" name="Group 38"/>
              <p:cNvGrpSpPr>
                <a:grpSpLocks/>
              </p:cNvGrpSpPr>
              <p:nvPr/>
            </p:nvGrpSpPr>
            <p:grpSpPr bwMode="auto">
              <a:xfrm>
                <a:off x="9380" y="8083"/>
                <a:ext cx="3326" cy="593"/>
                <a:chOff x="9380" y="8083"/>
                <a:chExt cx="3326" cy="593"/>
              </a:xfrm>
            </p:grpSpPr>
            <p:sp>
              <p:nvSpPr>
                <p:cNvPr id="2056" name="Freeform 39"/>
                <p:cNvSpPr>
                  <a:spLocks/>
                </p:cNvSpPr>
                <p:nvPr/>
              </p:nvSpPr>
              <p:spPr bwMode="auto">
                <a:xfrm>
                  <a:off x="9380" y="8083"/>
                  <a:ext cx="3326" cy="593"/>
                </a:xfrm>
                <a:custGeom>
                  <a:avLst/>
                  <a:gdLst>
                    <a:gd name="T0" fmla="+- 0 9380 9380"/>
                    <a:gd name="T1" fmla="*/ T0 w 3326"/>
                    <a:gd name="T2" fmla="+- 0 7420 7420"/>
                    <a:gd name="T3" fmla="*/ 7420 h 878"/>
                    <a:gd name="T4" fmla="+- 0 12706 9380"/>
                    <a:gd name="T5" fmla="*/ T4 w 3326"/>
                    <a:gd name="T6" fmla="+- 0 7420 7420"/>
                    <a:gd name="T7" fmla="*/ 7420 h 878"/>
                    <a:gd name="T8" fmla="+- 0 12706 9380"/>
                    <a:gd name="T9" fmla="*/ T8 w 3326"/>
                    <a:gd name="T10" fmla="+- 0 8298 7420"/>
                    <a:gd name="T11" fmla="*/ 8298 h 878"/>
                    <a:gd name="T12" fmla="+- 0 9380 9380"/>
                    <a:gd name="T13" fmla="*/ T12 w 3326"/>
                    <a:gd name="T14" fmla="+- 0 8298 7420"/>
                    <a:gd name="T15" fmla="*/ 8298 h 878"/>
                    <a:gd name="T16" fmla="+- 0 9380 938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oup 47"/>
              <p:cNvGrpSpPr>
                <a:grpSpLocks/>
              </p:cNvGrpSpPr>
              <p:nvPr/>
            </p:nvGrpSpPr>
            <p:grpSpPr bwMode="auto">
              <a:xfrm>
                <a:off x="5309" y="4440"/>
                <a:ext cx="7285" cy="3217"/>
                <a:chOff x="5309" y="4440"/>
                <a:chExt cx="7285" cy="3217"/>
              </a:xfrm>
            </p:grpSpPr>
            <p:sp>
              <p:nvSpPr>
                <p:cNvPr id="2052" name="Freeform 48"/>
                <p:cNvSpPr>
                  <a:spLocks/>
                </p:cNvSpPr>
                <p:nvPr/>
              </p:nvSpPr>
              <p:spPr bwMode="auto">
                <a:xfrm>
                  <a:off x="5309" y="4664"/>
                  <a:ext cx="3326" cy="2303"/>
                </a:xfrm>
                <a:custGeom>
                  <a:avLst/>
                  <a:gdLst>
                    <a:gd name="T0" fmla="+- 0 5260 5260"/>
                    <a:gd name="T1" fmla="*/ T0 w 3326"/>
                    <a:gd name="T2" fmla="+- 0 4980 4980"/>
                    <a:gd name="T3" fmla="*/ 4980 h 1786"/>
                    <a:gd name="T4" fmla="+- 0 8586 5260"/>
                    <a:gd name="T5" fmla="*/ T4 w 3326"/>
                    <a:gd name="T6" fmla="+- 0 4980 4980"/>
                    <a:gd name="T7" fmla="*/ 4980 h 1786"/>
                    <a:gd name="T8" fmla="+- 0 8586 5260"/>
                    <a:gd name="T9" fmla="*/ T8 w 3326"/>
                    <a:gd name="T10" fmla="+- 0 6766 4980"/>
                    <a:gd name="T11" fmla="*/ 6766 h 1786"/>
                    <a:gd name="T12" fmla="+- 0 5260 5260"/>
                    <a:gd name="T13" fmla="*/ T12 w 3326"/>
                    <a:gd name="T14" fmla="+- 0 6766 4980"/>
                    <a:gd name="T15" fmla="*/ 6766 h 1786"/>
                    <a:gd name="T16" fmla="+- 0 5260 5260"/>
                    <a:gd name="T17" fmla="*/ T16 w 3326"/>
                    <a:gd name="T18" fmla="+- 0 4980 4980"/>
                    <a:gd name="T19" fmla="*/ 4980 h 1786"/>
                  </a:gdLst>
                  <a:ahLst/>
                  <a:cxnLst>
                    <a:cxn ang="0">
                      <a:pos x="T1" y="T3"/>
                    </a:cxn>
                    <a:cxn ang="0">
                      <a:pos x="T5" y="T7"/>
                    </a:cxn>
                    <a:cxn ang="0">
                      <a:pos x="T9" y="T11"/>
                    </a:cxn>
                    <a:cxn ang="0">
                      <a:pos x="T13" y="T15"/>
                    </a:cxn>
                    <a:cxn ang="0">
                      <a:pos x="T17" y="T19"/>
                    </a:cxn>
                  </a:cxnLst>
                  <a:rect l="0" t="0" r="r" b="b"/>
                  <a:pathLst>
                    <a:path w="3326" h="1786">
                      <a:moveTo>
                        <a:pt x="0" y="0"/>
                      </a:moveTo>
                      <a:lnTo>
                        <a:pt x="3326" y="0"/>
                      </a:lnTo>
                      <a:lnTo>
                        <a:pt x="3326" y="1786"/>
                      </a:lnTo>
                      <a:lnTo>
                        <a:pt x="0" y="1786"/>
                      </a:lnTo>
                      <a:lnTo>
                        <a:pt x="0" y="0"/>
                      </a:lnTo>
                    </a:path>
                  </a:pathLst>
                </a:custGeom>
                <a:solidFill>
                  <a:srgbClr val="CD85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u="sng" dirty="0"/>
                    <a:t>Task 2. Clean House</a:t>
                  </a:r>
                  <a:br>
                    <a:rPr lang="en-US" u="sng" dirty="0"/>
                  </a:br>
                  <a:r>
                    <a:rPr lang="en-US" dirty="0"/>
                    <a:t>2a. Dust </a:t>
                  </a:r>
                </a:p>
                <a:p>
                  <a:r>
                    <a:rPr lang="en-US" dirty="0"/>
                    <a:t>2b. Vacuum</a:t>
                  </a:r>
                </a:p>
                <a:p>
                  <a:r>
                    <a:rPr lang="en-US" dirty="0"/>
                    <a:t>2c. Polish Floors</a:t>
                  </a:r>
                </a:p>
                <a:p>
                  <a:r>
                    <a:rPr lang="en-US" dirty="0"/>
                    <a:t>2d. Clean Toilets</a:t>
                  </a:r>
                </a:p>
              </p:txBody>
            </p:sp>
            <p:sp>
              <p:nvSpPr>
                <p:cNvPr id="106" name="Freeform 48"/>
                <p:cNvSpPr>
                  <a:spLocks/>
                </p:cNvSpPr>
                <p:nvPr/>
              </p:nvSpPr>
              <p:spPr bwMode="auto">
                <a:xfrm>
                  <a:off x="9183" y="4440"/>
                  <a:ext cx="3411" cy="3217"/>
                </a:xfrm>
                <a:custGeom>
                  <a:avLst/>
                  <a:gdLst>
                    <a:gd name="T0" fmla="+- 0 5260 5260"/>
                    <a:gd name="T1" fmla="*/ T0 w 3326"/>
                    <a:gd name="T2" fmla="+- 0 4980 4980"/>
                    <a:gd name="T3" fmla="*/ 4980 h 1786"/>
                    <a:gd name="T4" fmla="+- 0 8586 5260"/>
                    <a:gd name="T5" fmla="*/ T4 w 3326"/>
                    <a:gd name="T6" fmla="+- 0 4980 4980"/>
                    <a:gd name="T7" fmla="*/ 4980 h 1786"/>
                    <a:gd name="T8" fmla="+- 0 8586 5260"/>
                    <a:gd name="T9" fmla="*/ T8 w 3326"/>
                    <a:gd name="T10" fmla="+- 0 6766 4980"/>
                    <a:gd name="T11" fmla="*/ 6766 h 1786"/>
                    <a:gd name="T12" fmla="+- 0 5260 5260"/>
                    <a:gd name="T13" fmla="*/ T12 w 3326"/>
                    <a:gd name="T14" fmla="+- 0 6766 4980"/>
                    <a:gd name="T15" fmla="*/ 6766 h 1786"/>
                    <a:gd name="T16" fmla="+- 0 5260 5260"/>
                    <a:gd name="T17" fmla="*/ T16 w 3326"/>
                    <a:gd name="T18" fmla="+- 0 4980 4980"/>
                    <a:gd name="T19" fmla="*/ 4980 h 1786"/>
                  </a:gdLst>
                  <a:ahLst/>
                  <a:cxnLst>
                    <a:cxn ang="0">
                      <a:pos x="T1" y="T3"/>
                    </a:cxn>
                    <a:cxn ang="0">
                      <a:pos x="T5" y="T7"/>
                    </a:cxn>
                    <a:cxn ang="0">
                      <a:pos x="T9" y="T11"/>
                    </a:cxn>
                    <a:cxn ang="0">
                      <a:pos x="T13" y="T15"/>
                    </a:cxn>
                    <a:cxn ang="0">
                      <a:pos x="T17" y="T19"/>
                    </a:cxn>
                  </a:cxnLst>
                  <a:rect l="0" t="0" r="r" b="b"/>
                  <a:pathLst>
                    <a:path w="3326" h="1786">
                      <a:moveTo>
                        <a:pt x="0" y="0"/>
                      </a:moveTo>
                      <a:lnTo>
                        <a:pt x="3326" y="0"/>
                      </a:lnTo>
                      <a:lnTo>
                        <a:pt x="3326" y="1786"/>
                      </a:lnTo>
                      <a:lnTo>
                        <a:pt x="0" y="1786"/>
                      </a:lnTo>
                      <a:lnTo>
                        <a:pt x="0" y="0"/>
                      </a:lnTo>
                    </a:path>
                  </a:pathLst>
                </a:custGeom>
                <a:solidFill>
                  <a:srgbClr val="CD85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u="sng" dirty="0"/>
                    <a:t>Task 3. Provide Meal </a:t>
                  </a:r>
                  <a:r>
                    <a:rPr lang="en-US" dirty="0"/>
                    <a:t>3a. Create menu </a:t>
                  </a:r>
                </a:p>
                <a:p>
                  <a:r>
                    <a:rPr lang="en-US" dirty="0"/>
                    <a:t>3b. Review recipes</a:t>
                  </a:r>
                </a:p>
                <a:p>
                  <a:r>
                    <a:rPr lang="en-US" dirty="0"/>
                    <a:t>3c. Buy food</a:t>
                  </a:r>
                </a:p>
                <a:p>
                  <a:r>
                    <a:rPr lang="en-US" dirty="0"/>
                    <a:t>3d. Cook food</a:t>
                  </a:r>
                </a:p>
                <a:p>
                  <a:r>
                    <a:rPr lang="en-US" dirty="0"/>
                    <a:t>3e. Serve meal</a:t>
                  </a:r>
                </a:p>
                <a:p>
                  <a:r>
                    <a:rPr lang="en-US" dirty="0"/>
                    <a:t>3f. Clean up</a:t>
                  </a:r>
                </a:p>
              </p:txBody>
            </p:sp>
          </p:grpSp>
          <p:grpSp>
            <p:nvGrpSpPr>
              <p:cNvPr id="27" name="Group 52"/>
              <p:cNvGrpSpPr>
                <a:grpSpLocks/>
              </p:cNvGrpSpPr>
              <p:nvPr/>
            </p:nvGrpSpPr>
            <p:grpSpPr bwMode="auto">
              <a:xfrm>
                <a:off x="5260" y="3460"/>
                <a:ext cx="3326" cy="618"/>
                <a:chOff x="5260" y="3460"/>
                <a:chExt cx="3326" cy="618"/>
              </a:xfrm>
            </p:grpSpPr>
            <p:sp>
              <p:nvSpPr>
                <p:cNvPr id="2050" name="Freeform 53"/>
                <p:cNvSpPr>
                  <a:spLocks/>
                </p:cNvSpPr>
                <p:nvPr/>
              </p:nvSpPr>
              <p:spPr bwMode="auto">
                <a:xfrm>
                  <a:off x="5260" y="3460"/>
                  <a:ext cx="3326" cy="618"/>
                </a:xfrm>
                <a:custGeom>
                  <a:avLst/>
                  <a:gdLst>
                    <a:gd name="T0" fmla="+- 0 5260 5260"/>
                    <a:gd name="T1" fmla="*/ T0 w 3326"/>
                    <a:gd name="T2" fmla="+- 0 3460 3460"/>
                    <a:gd name="T3" fmla="*/ 3460 h 878"/>
                    <a:gd name="T4" fmla="+- 0 8586 5260"/>
                    <a:gd name="T5" fmla="*/ T4 w 3326"/>
                    <a:gd name="T6" fmla="+- 0 3460 3460"/>
                    <a:gd name="T7" fmla="*/ 3460 h 878"/>
                    <a:gd name="T8" fmla="+- 0 8586 5260"/>
                    <a:gd name="T9" fmla="*/ T8 w 3326"/>
                    <a:gd name="T10" fmla="+- 0 4338 3460"/>
                    <a:gd name="T11" fmla="*/ 4338 h 878"/>
                    <a:gd name="T12" fmla="+- 0 5260 5260"/>
                    <a:gd name="T13" fmla="*/ T12 w 3326"/>
                    <a:gd name="T14" fmla="+- 0 4338 3460"/>
                    <a:gd name="T15" fmla="*/ 4338 h 878"/>
                    <a:gd name="T16" fmla="+- 0 5260 5260"/>
                    <a:gd name="T17" fmla="*/ T16 w 3326"/>
                    <a:gd name="T18" fmla="+- 0 3460 3460"/>
                    <a:gd name="T19" fmla="*/ 346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CD85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80000"/>
                    </a:lnSpc>
                  </a:pPr>
                  <a:r>
                    <a:rPr lang="en-US" dirty="0"/>
                    <a:t>Dirt-free House</a:t>
                  </a:r>
                </a:p>
              </p:txBody>
            </p:sp>
          </p:grpSp>
          <p:grpSp>
            <p:nvGrpSpPr>
              <p:cNvPr id="31" name="Group 61"/>
              <p:cNvGrpSpPr>
                <a:grpSpLocks/>
              </p:cNvGrpSpPr>
              <p:nvPr/>
            </p:nvGrpSpPr>
            <p:grpSpPr bwMode="auto">
              <a:xfrm>
                <a:off x="4598" y="7645"/>
                <a:ext cx="4662" cy="2456"/>
                <a:chOff x="4598" y="7645"/>
                <a:chExt cx="4662" cy="2456"/>
              </a:xfrm>
            </p:grpSpPr>
            <p:sp>
              <p:nvSpPr>
                <p:cNvPr id="62" name="Freeform 62"/>
                <p:cNvSpPr>
                  <a:spLocks/>
                </p:cNvSpPr>
                <p:nvPr/>
              </p:nvSpPr>
              <p:spPr bwMode="auto">
                <a:xfrm>
                  <a:off x="5107" y="7645"/>
                  <a:ext cx="3571" cy="564"/>
                </a:xfrm>
                <a:custGeom>
                  <a:avLst/>
                  <a:gdLst>
                    <a:gd name="T0" fmla="+- 0 5240 5240"/>
                    <a:gd name="T1" fmla="*/ T0 w 3326"/>
                    <a:gd name="T2" fmla="+- 0 7420 7420"/>
                    <a:gd name="T3" fmla="*/ 7420 h 878"/>
                    <a:gd name="T4" fmla="+- 0 8566 5240"/>
                    <a:gd name="T5" fmla="*/ T4 w 3326"/>
                    <a:gd name="T6" fmla="+- 0 7420 7420"/>
                    <a:gd name="T7" fmla="*/ 7420 h 878"/>
                    <a:gd name="T8" fmla="+- 0 8566 5240"/>
                    <a:gd name="T9" fmla="*/ T8 w 3326"/>
                    <a:gd name="T10" fmla="+- 0 8298 7420"/>
                    <a:gd name="T11" fmla="*/ 8298 h 878"/>
                    <a:gd name="T12" fmla="+- 0 5240 5240"/>
                    <a:gd name="T13" fmla="*/ T12 w 3326"/>
                    <a:gd name="T14" fmla="+- 0 8298 7420"/>
                    <a:gd name="T15" fmla="*/ 8298 h 878"/>
                    <a:gd name="T16" fmla="+- 0 5240 524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dirty="0"/>
                    <a:t>100% dirt free</a:t>
                  </a:r>
                </a:p>
              </p:txBody>
            </p:sp>
            <p:sp>
              <p:nvSpPr>
                <p:cNvPr id="110" name="Freeform 62"/>
                <p:cNvSpPr>
                  <a:spLocks/>
                </p:cNvSpPr>
                <p:nvPr/>
              </p:nvSpPr>
              <p:spPr bwMode="auto">
                <a:xfrm>
                  <a:off x="4598" y="9537"/>
                  <a:ext cx="4662" cy="564"/>
                </a:xfrm>
                <a:custGeom>
                  <a:avLst/>
                  <a:gdLst>
                    <a:gd name="T0" fmla="+- 0 5240 5240"/>
                    <a:gd name="T1" fmla="*/ T0 w 3326"/>
                    <a:gd name="T2" fmla="+- 0 7420 7420"/>
                    <a:gd name="T3" fmla="*/ 7420 h 878"/>
                    <a:gd name="T4" fmla="+- 0 8566 5240"/>
                    <a:gd name="T5" fmla="*/ T4 w 3326"/>
                    <a:gd name="T6" fmla="+- 0 7420 7420"/>
                    <a:gd name="T7" fmla="*/ 7420 h 878"/>
                    <a:gd name="T8" fmla="+- 0 8566 5240"/>
                    <a:gd name="T9" fmla="*/ T8 w 3326"/>
                    <a:gd name="T10" fmla="+- 0 8298 7420"/>
                    <a:gd name="T11" fmla="*/ 8298 h 878"/>
                    <a:gd name="T12" fmla="+- 0 5240 5240"/>
                    <a:gd name="T13" fmla="*/ T12 w 3326"/>
                    <a:gd name="T14" fmla="+- 0 8298 7420"/>
                    <a:gd name="T15" fmla="*/ 8298 h 878"/>
                    <a:gd name="T16" fmla="+- 0 5240 524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dirty="0"/>
                    <a:t>Strengthened Relationships</a:t>
                  </a:r>
                  <a:r>
                    <a:rPr lang="en-US" sz="1600" baseline="40000" dirty="0"/>
                    <a:t>1</a:t>
                  </a:r>
                </a:p>
              </p:txBody>
            </p:sp>
          </p:grpSp>
          <p:grpSp>
            <p:nvGrpSpPr>
              <p:cNvPr id="33" name="Group 66"/>
              <p:cNvGrpSpPr>
                <a:grpSpLocks/>
              </p:cNvGrpSpPr>
              <p:nvPr/>
            </p:nvGrpSpPr>
            <p:grpSpPr bwMode="auto">
              <a:xfrm>
                <a:off x="1220" y="4746"/>
                <a:ext cx="3275" cy="2784"/>
                <a:chOff x="1220" y="4746"/>
                <a:chExt cx="3275" cy="2784"/>
              </a:xfrm>
            </p:grpSpPr>
            <p:sp>
              <p:nvSpPr>
                <p:cNvPr id="60" name="Freeform 67"/>
                <p:cNvSpPr>
                  <a:spLocks/>
                </p:cNvSpPr>
                <p:nvPr/>
              </p:nvSpPr>
              <p:spPr bwMode="auto">
                <a:xfrm>
                  <a:off x="1220" y="4746"/>
                  <a:ext cx="3275" cy="2784"/>
                </a:xfrm>
                <a:custGeom>
                  <a:avLst/>
                  <a:gdLst>
                    <a:gd name="T0" fmla="+- 0 1220 1220"/>
                    <a:gd name="T1" fmla="*/ T0 w 3326"/>
                    <a:gd name="T2" fmla="+- 0 4980 4980"/>
                    <a:gd name="T3" fmla="*/ 4980 h 1786"/>
                    <a:gd name="T4" fmla="+- 0 4546 1220"/>
                    <a:gd name="T5" fmla="*/ T4 w 3326"/>
                    <a:gd name="T6" fmla="+- 0 4980 4980"/>
                    <a:gd name="T7" fmla="*/ 4980 h 1786"/>
                    <a:gd name="T8" fmla="+- 0 4546 1220"/>
                    <a:gd name="T9" fmla="*/ T8 w 3326"/>
                    <a:gd name="T10" fmla="+- 0 6766 4980"/>
                    <a:gd name="T11" fmla="*/ 6766 h 1786"/>
                    <a:gd name="T12" fmla="+- 0 1220 1220"/>
                    <a:gd name="T13" fmla="*/ T12 w 3326"/>
                    <a:gd name="T14" fmla="+- 0 6766 4980"/>
                    <a:gd name="T15" fmla="*/ 6766 h 1786"/>
                    <a:gd name="T16" fmla="+- 0 1220 1220"/>
                    <a:gd name="T17" fmla="*/ T16 w 3326"/>
                    <a:gd name="T18" fmla="+- 0 4980 4980"/>
                    <a:gd name="T19" fmla="*/ 4980 h 1786"/>
                  </a:gdLst>
                  <a:ahLst/>
                  <a:cxnLst>
                    <a:cxn ang="0">
                      <a:pos x="T1" y="T3"/>
                    </a:cxn>
                    <a:cxn ang="0">
                      <a:pos x="T5" y="T7"/>
                    </a:cxn>
                    <a:cxn ang="0">
                      <a:pos x="T9" y="T11"/>
                    </a:cxn>
                    <a:cxn ang="0">
                      <a:pos x="T13" y="T15"/>
                    </a:cxn>
                    <a:cxn ang="0">
                      <a:pos x="T17" y="T19"/>
                    </a:cxn>
                  </a:cxnLst>
                  <a:rect l="0" t="0" r="r" b="b"/>
                  <a:pathLst>
                    <a:path w="3326" h="1786">
                      <a:moveTo>
                        <a:pt x="0" y="0"/>
                      </a:moveTo>
                      <a:lnTo>
                        <a:pt x="3326" y="0"/>
                      </a:lnTo>
                      <a:lnTo>
                        <a:pt x="3326" y="1786"/>
                      </a:lnTo>
                      <a:lnTo>
                        <a:pt x="0" y="1786"/>
                      </a:lnTo>
                      <a:lnTo>
                        <a:pt x="0" y="0"/>
                      </a:lnTo>
                    </a:path>
                  </a:pathLst>
                </a:custGeom>
                <a:solidFill>
                  <a:srgbClr val="CD85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u="sng" dirty="0"/>
                    <a:t>Task 1. Invite Guests</a:t>
                  </a:r>
                </a:p>
                <a:p>
                  <a:r>
                    <a:rPr lang="en-US" dirty="0"/>
                    <a:t>1a. Identify 12 Guests</a:t>
                  </a:r>
                </a:p>
                <a:p>
                  <a:r>
                    <a:rPr lang="en-US" dirty="0"/>
                    <a:t>1b. Identify email addresses</a:t>
                  </a:r>
                </a:p>
                <a:p>
                  <a:r>
                    <a:rPr lang="en-US" dirty="0"/>
                    <a:t>1c. Send invitations</a:t>
                  </a:r>
                </a:p>
              </p:txBody>
            </p:sp>
          </p:grpSp>
          <p:grpSp>
            <p:nvGrpSpPr>
              <p:cNvPr id="35" name="Group 71"/>
              <p:cNvGrpSpPr>
                <a:grpSpLocks/>
              </p:cNvGrpSpPr>
              <p:nvPr/>
            </p:nvGrpSpPr>
            <p:grpSpPr bwMode="auto">
              <a:xfrm>
                <a:off x="1235" y="3454"/>
                <a:ext cx="3366" cy="866"/>
                <a:chOff x="1235" y="3454"/>
                <a:chExt cx="3366" cy="866"/>
              </a:xfrm>
            </p:grpSpPr>
            <p:sp>
              <p:nvSpPr>
                <p:cNvPr id="58" name="Freeform 72"/>
                <p:cNvSpPr>
                  <a:spLocks/>
                </p:cNvSpPr>
                <p:nvPr/>
              </p:nvSpPr>
              <p:spPr bwMode="auto">
                <a:xfrm>
                  <a:off x="1235" y="3454"/>
                  <a:ext cx="3366" cy="866"/>
                </a:xfrm>
                <a:custGeom>
                  <a:avLst/>
                  <a:gdLst>
                    <a:gd name="T0" fmla="+- 0 1220 1220"/>
                    <a:gd name="T1" fmla="*/ T0 w 3326"/>
                    <a:gd name="T2" fmla="+- 0 3460 3460"/>
                    <a:gd name="T3" fmla="*/ 3460 h 878"/>
                    <a:gd name="T4" fmla="+- 0 4546 1220"/>
                    <a:gd name="T5" fmla="*/ T4 w 3326"/>
                    <a:gd name="T6" fmla="+- 0 3460 3460"/>
                    <a:gd name="T7" fmla="*/ 3460 h 878"/>
                    <a:gd name="T8" fmla="+- 0 4546 1220"/>
                    <a:gd name="T9" fmla="*/ T8 w 3326"/>
                    <a:gd name="T10" fmla="+- 0 4338 3460"/>
                    <a:gd name="T11" fmla="*/ 4338 h 878"/>
                    <a:gd name="T12" fmla="+- 0 1220 1220"/>
                    <a:gd name="T13" fmla="*/ T12 w 3326"/>
                    <a:gd name="T14" fmla="+- 0 4338 3460"/>
                    <a:gd name="T15" fmla="*/ 4338 h 878"/>
                    <a:gd name="T16" fmla="+- 0 1220 1220"/>
                    <a:gd name="T17" fmla="*/ T16 w 3326"/>
                    <a:gd name="T18" fmla="+- 0 3460 3460"/>
                    <a:gd name="T19" fmla="*/ 346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CD85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80000"/>
                    </a:lnSpc>
                  </a:pPr>
                  <a:r>
                    <a:rPr lang="en-US" dirty="0"/>
                    <a:t>10 Important Guests Attend </a:t>
                  </a:r>
                </a:p>
              </p:txBody>
            </p:sp>
          </p:grpSp>
          <p:grpSp>
            <p:nvGrpSpPr>
              <p:cNvPr id="41" name="Group 84"/>
              <p:cNvGrpSpPr>
                <a:grpSpLocks/>
              </p:cNvGrpSpPr>
              <p:nvPr/>
            </p:nvGrpSpPr>
            <p:grpSpPr bwMode="auto">
              <a:xfrm>
                <a:off x="1213" y="7912"/>
                <a:ext cx="3326" cy="623"/>
                <a:chOff x="1213" y="7912"/>
                <a:chExt cx="3326" cy="623"/>
              </a:xfrm>
            </p:grpSpPr>
            <p:sp>
              <p:nvSpPr>
                <p:cNvPr id="52" name="Freeform 85"/>
                <p:cNvSpPr>
                  <a:spLocks/>
                </p:cNvSpPr>
                <p:nvPr/>
              </p:nvSpPr>
              <p:spPr bwMode="auto">
                <a:xfrm>
                  <a:off x="1213" y="7912"/>
                  <a:ext cx="3326" cy="623"/>
                </a:xfrm>
                <a:custGeom>
                  <a:avLst/>
                  <a:gdLst>
                    <a:gd name="T0" fmla="+- 0 1260 1260"/>
                    <a:gd name="T1" fmla="*/ T0 w 3326"/>
                    <a:gd name="T2" fmla="+- 0 7420 7420"/>
                    <a:gd name="T3" fmla="*/ 7420 h 878"/>
                    <a:gd name="T4" fmla="+- 0 4586 1260"/>
                    <a:gd name="T5" fmla="*/ T4 w 3326"/>
                    <a:gd name="T6" fmla="+- 0 7420 7420"/>
                    <a:gd name="T7" fmla="*/ 7420 h 878"/>
                    <a:gd name="T8" fmla="+- 0 4586 1260"/>
                    <a:gd name="T9" fmla="*/ T8 w 3326"/>
                    <a:gd name="T10" fmla="+- 0 8298 7420"/>
                    <a:gd name="T11" fmla="*/ 8298 h 878"/>
                    <a:gd name="T12" fmla="+- 0 1260 1260"/>
                    <a:gd name="T13" fmla="*/ T12 w 3326"/>
                    <a:gd name="T14" fmla="+- 0 8298 7420"/>
                    <a:gd name="T15" fmla="*/ 8298 h 878"/>
                    <a:gd name="T16" fmla="+- 0 1260 1260"/>
                    <a:gd name="T17" fmla="*/ T16 w 3326"/>
                    <a:gd name="T18" fmla="+- 0 7420 7420"/>
                    <a:gd name="T19" fmla="*/ 7420 h 878"/>
                  </a:gdLst>
                  <a:ahLst/>
                  <a:cxnLst>
                    <a:cxn ang="0">
                      <a:pos x="T1" y="T3"/>
                    </a:cxn>
                    <a:cxn ang="0">
                      <a:pos x="T5" y="T7"/>
                    </a:cxn>
                    <a:cxn ang="0">
                      <a:pos x="T9" y="T11"/>
                    </a:cxn>
                    <a:cxn ang="0">
                      <a:pos x="T13" y="T15"/>
                    </a:cxn>
                    <a:cxn ang="0">
                      <a:pos x="T17" y="T19"/>
                    </a:cxn>
                  </a:cxnLst>
                  <a:rect l="0" t="0" r="r" b="b"/>
                  <a:pathLst>
                    <a:path w="3326" h="878">
                      <a:moveTo>
                        <a:pt x="0" y="0"/>
                      </a:moveTo>
                      <a:lnTo>
                        <a:pt x="3326" y="0"/>
                      </a:lnTo>
                      <a:lnTo>
                        <a:pt x="3326" y="878"/>
                      </a:lnTo>
                      <a:lnTo>
                        <a:pt x="0" y="878"/>
                      </a:lnTo>
                      <a:lnTo>
                        <a:pt x="0" y="0"/>
                      </a:lnTo>
                    </a:path>
                  </a:pathLst>
                </a:custGeom>
                <a:solidFill>
                  <a:srgbClr val="37A0AE"/>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dirty="0"/>
                    <a:t>80% will attend </a:t>
                  </a:r>
                </a:p>
              </p:txBody>
            </p:sp>
          </p:grpSp>
          <p:grpSp>
            <p:nvGrpSpPr>
              <p:cNvPr id="43" name="Group 89"/>
              <p:cNvGrpSpPr>
                <a:grpSpLocks/>
              </p:cNvGrpSpPr>
              <p:nvPr/>
            </p:nvGrpSpPr>
            <p:grpSpPr bwMode="auto">
              <a:xfrm>
                <a:off x="4658" y="2105"/>
                <a:ext cx="4525" cy="895"/>
                <a:chOff x="4658" y="2105"/>
                <a:chExt cx="4525" cy="895"/>
              </a:xfrm>
            </p:grpSpPr>
            <p:sp>
              <p:nvSpPr>
                <p:cNvPr id="50" name="Freeform 90"/>
                <p:cNvSpPr>
                  <a:spLocks/>
                </p:cNvSpPr>
                <p:nvPr/>
              </p:nvSpPr>
              <p:spPr bwMode="auto">
                <a:xfrm>
                  <a:off x="4658" y="2105"/>
                  <a:ext cx="4525" cy="895"/>
                </a:xfrm>
                <a:custGeom>
                  <a:avLst/>
                  <a:gdLst>
                    <a:gd name="T0" fmla="+- 0 4683 4683"/>
                    <a:gd name="T1" fmla="*/ T0 w 4500"/>
                    <a:gd name="T2" fmla="+- 0 2379 2379"/>
                    <a:gd name="T3" fmla="*/ 2379 h 720"/>
                    <a:gd name="T4" fmla="+- 0 9183 4683"/>
                    <a:gd name="T5" fmla="*/ T4 w 4500"/>
                    <a:gd name="T6" fmla="+- 0 2379 2379"/>
                    <a:gd name="T7" fmla="*/ 2379 h 720"/>
                    <a:gd name="T8" fmla="+- 0 9183 4683"/>
                    <a:gd name="T9" fmla="*/ T8 w 4500"/>
                    <a:gd name="T10" fmla="+- 0 3099 2379"/>
                    <a:gd name="T11" fmla="*/ 3099 h 720"/>
                    <a:gd name="T12" fmla="+- 0 4683 4683"/>
                    <a:gd name="T13" fmla="*/ T12 w 4500"/>
                    <a:gd name="T14" fmla="+- 0 3099 2379"/>
                    <a:gd name="T15" fmla="*/ 3099 h 720"/>
                    <a:gd name="T16" fmla="+- 0 4683 4683"/>
                    <a:gd name="T17" fmla="*/ T16 w 4500"/>
                    <a:gd name="T18" fmla="+- 0 2379 2379"/>
                    <a:gd name="T19" fmla="*/ 2379 h 720"/>
                  </a:gdLst>
                  <a:ahLst/>
                  <a:cxnLst>
                    <a:cxn ang="0">
                      <a:pos x="T1" y="T3"/>
                    </a:cxn>
                    <a:cxn ang="0">
                      <a:pos x="T5" y="T7"/>
                    </a:cxn>
                    <a:cxn ang="0">
                      <a:pos x="T9" y="T11"/>
                    </a:cxn>
                    <a:cxn ang="0">
                      <a:pos x="T13" y="T15"/>
                    </a:cxn>
                    <a:cxn ang="0">
                      <a:pos x="T17" y="T19"/>
                    </a:cxn>
                  </a:cxnLst>
                  <a:rect l="0" t="0" r="r" b="b"/>
                  <a:pathLst>
                    <a:path w="4500" h="720">
                      <a:moveTo>
                        <a:pt x="0" y="0"/>
                      </a:moveTo>
                      <a:lnTo>
                        <a:pt x="4500" y="0"/>
                      </a:lnTo>
                      <a:lnTo>
                        <a:pt x="4500" y="720"/>
                      </a:lnTo>
                      <a:lnTo>
                        <a:pt x="0" y="720"/>
                      </a:lnTo>
                      <a:lnTo>
                        <a:pt x="0" y="0"/>
                      </a:lnTo>
                    </a:path>
                  </a:pathLst>
                </a:custGeom>
                <a:solidFill>
                  <a:srgbClr val="CD85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strike="sngStrike" dirty="0"/>
                    <a:t>(Revolutionary) </a:t>
                  </a:r>
                  <a:r>
                    <a:rPr lang="en-US" b="1" i="1" dirty="0"/>
                    <a:t>Relationship</a:t>
                  </a:r>
                  <a:r>
                    <a:rPr lang="en-US" b="1" i="1" strike="sngStrike" dirty="0"/>
                    <a:t> </a:t>
                  </a:r>
                  <a:r>
                    <a:rPr lang="en-US" b="1" i="1" dirty="0"/>
                    <a:t>Building Dinner Party</a:t>
                  </a:r>
                </a:p>
              </p:txBody>
            </p:sp>
          </p:grpSp>
        </p:grpSp>
        <p:sp>
          <p:nvSpPr>
            <p:cNvPr id="42" name="Rectangle 41"/>
            <p:cNvSpPr/>
            <p:nvPr/>
          </p:nvSpPr>
          <p:spPr>
            <a:xfrm>
              <a:off x="5825694" y="5790775"/>
              <a:ext cx="1969578" cy="369332"/>
            </a:xfrm>
            <a:prstGeom prst="rect">
              <a:avLst/>
            </a:prstGeom>
          </p:spPr>
          <p:txBody>
            <a:bodyPr wrap="none">
              <a:spAutoFit/>
            </a:bodyPr>
            <a:lstStyle/>
            <a:p>
              <a:r>
                <a:rPr lang="en-US" dirty="0"/>
                <a:t>100% compliments</a:t>
              </a:r>
            </a:p>
          </p:txBody>
        </p:sp>
      </p:grpSp>
      <p:sp>
        <p:nvSpPr>
          <p:cNvPr id="49" name="Rectangle 48"/>
          <p:cNvSpPr/>
          <p:nvPr/>
        </p:nvSpPr>
        <p:spPr>
          <a:xfrm>
            <a:off x="930274" y="6280153"/>
            <a:ext cx="3271601" cy="276999"/>
          </a:xfrm>
          <a:prstGeom prst="rect">
            <a:avLst/>
          </a:prstGeom>
        </p:spPr>
        <p:txBody>
          <a:bodyPr wrap="none">
            <a:spAutoFit/>
          </a:bodyPr>
          <a:lstStyle/>
          <a:p>
            <a:r>
              <a:rPr lang="en-US" sz="1000" baseline="40000" dirty="0"/>
              <a:t>1</a:t>
            </a:r>
            <a:r>
              <a:rPr lang="en-US" sz="1200" dirty="0"/>
              <a:t>How to get tenure if you are an English professor</a:t>
            </a:r>
          </a:p>
        </p:txBody>
      </p:sp>
      <p:cxnSp>
        <p:nvCxnSpPr>
          <p:cNvPr id="18" name="Straight Connector 17"/>
          <p:cNvCxnSpPr/>
          <p:nvPr/>
        </p:nvCxnSpPr>
        <p:spPr>
          <a:xfrm flipV="1">
            <a:off x="1849935" y="5012872"/>
            <a:ext cx="0" cy="364671"/>
          </a:xfrm>
          <a:prstGeom prst="line">
            <a:avLst/>
          </a:prstGeom>
          <a:ln w="38100">
            <a:solidFill>
              <a:srgbClr val="9A1A0F"/>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flipV="1">
            <a:off x="4460271" y="4830537"/>
            <a:ext cx="2872" cy="554130"/>
          </a:xfrm>
          <a:prstGeom prst="line">
            <a:avLst/>
          </a:prstGeom>
          <a:ln w="38100">
            <a:solidFill>
              <a:srgbClr val="9A1A0F"/>
            </a:solidFill>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4460271" y="5271243"/>
            <a:ext cx="0" cy="377642"/>
          </a:xfrm>
          <a:prstGeom prst="straightConnector1">
            <a:avLst/>
          </a:prstGeom>
          <a:ln w="28575">
            <a:solidFill>
              <a:srgbClr val="9A1A0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8372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303" y="3400198"/>
            <a:ext cx="7886700" cy="1325563"/>
          </a:xfrm>
        </p:spPr>
        <p:txBody>
          <a:bodyPr>
            <a:normAutofit/>
          </a:bodyPr>
          <a:lstStyle/>
          <a:p>
            <a:r>
              <a:rPr lang="en-US" sz="2800" dirty="0"/>
              <a:t>Exercise: Draft a methods description that addresses “Why” not just “How”</a:t>
            </a:r>
          </a:p>
        </p:txBody>
      </p:sp>
    </p:spTree>
    <p:extLst>
      <p:ext uri="{BB962C8B-B14F-4D97-AF65-F5344CB8AC3E}">
        <p14:creationId xmlns:p14="http://schemas.microsoft.com/office/powerpoint/2010/main" val="35645811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Methods Lead to Qualifications</a:t>
            </a:r>
          </a:p>
        </p:txBody>
      </p:sp>
      <p:pic>
        <p:nvPicPr>
          <p:cNvPr id="5" name="Picture 4"/>
          <p:cNvPicPr>
            <a:picLocks noChangeAspect="1"/>
          </p:cNvPicPr>
          <p:nvPr/>
        </p:nvPicPr>
        <p:blipFill rotWithShape="1">
          <a:blip r:embed="rId2"/>
          <a:srcRect l="27015" t="38027" r="26940" b="17529"/>
          <a:stretch/>
        </p:blipFill>
        <p:spPr>
          <a:xfrm>
            <a:off x="361666" y="1787857"/>
            <a:ext cx="8420668" cy="4572000"/>
          </a:xfrm>
          <a:prstGeom prst="rect">
            <a:avLst/>
          </a:prstGeom>
        </p:spPr>
      </p:pic>
    </p:spTree>
    <p:extLst>
      <p:ext uri="{BB962C8B-B14F-4D97-AF65-F5344CB8AC3E}">
        <p14:creationId xmlns:p14="http://schemas.microsoft.com/office/powerpoint/2010/main" val="32591089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Qualifications Provides Reasons for “Why Us”</a:t>
            </a:r>
          </a:p>
        </p:txBody>
      </p:sp>
      <p:pic>
        <p:nvPicPr>
          <p:cNvPr id="4" name="Picture 3"/>
          <p:cNvPicPr>
            <a:picLocks noChangeAspect="1"/>
          </p:cNvPicPr>
          <p:nvPr/>
        </p:nvPicPr>
        <p:blipFill rotWithShape="1">
          <a:blip r:embed="rId2"/>
          <a:srcRect l="27089" t="39751" r="26791" b="14876"/>
          <a:stretch/>
        </p:blipFill>
        <p:spPr>
          <a:xfrm>
            <a:off x="354841" y="2033516"/>
            <a:ext cx="8434317" cy="4667535"/>
          </a:xfrm>
          <a:prstGeom prst="rect">
            <a:avLst/>
          </a:prstGeom>
        </p:spPr>
      </p:pic>
    </p:spTree>
    <p:extLst>
      <p:ext uri="{BB962C8B-B14F-4D97-AF65-F5344CB8AC3E}">
        <p14:creationId xmlns:p14="http://schemas.microsoft.com/office/powerpoint/2010/main" val="22887113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011" y="225243"/>
            <a:ext cx="7654738" cy="1286576"/>
          </a:xfrm>
        </p:spPr>
        <p:txBody>
          <a:bodyPr>
            <a:normAutofit/>
          </a:bodyPr>
          <a:lstStyle/>
          <a:p>
            <a:r>
              <a:rPr lang="en-US" sz="3494" dirty="0"/>
              <a:t>Budget and Benefits</a:t>
            </a:r>
          </a:p>
        </p:txBody>
      </p:sp>
      <p:sp>
        <p:nvSpPr>
          <p:cNvPr id="4" name="Slide Number Placeholder 3"/>
          <p:cNvSpPr>
            <a:spLocks noGrp="1"/>
          </p:cNvSpPr>
          <p:nvPr>
            <p:ph type="sldNum" sz="quarter" idx="12"/>
          </p:nvPr>
        </p:nvSpPr>
        <p:spPr/>
        <p:txBody>
          <a:bodyPr/>
          <a:lstStyle/>
          <a:p>
            <a:fld id="{BC8FB650-4324-4877-BB95-5089C932EEA7}" type="slidenum">
              <a:rPr lang="en-US" smtClean="0"/>
              <a:t>18</a:t>
            </a:fld>
            <a:endParaRPr lang="en-US"/>
          </a:p>
        </p:txBody>
      </p:sp>
      <p:grpSp>
        <p:nvGrpSpPr>
          <p:cNvPr id="5" name="Group 4"/>
          <p:cNvGrpSpPr/>
          <p:nvPr/>
        </p:nvGrpSpPr>
        <p:grpSpPr>
          <a:xfrm>
            <a:off x="677010" y="1942845"/>
            <a:ext cx="7654740" cy="4018968"/>
            <a:chOff x="457199" y="2807607"/>
            <a:chExt cx="4512366" cy="3326633"/>
          </a:xfrm>
        </p:grpSpPr>
        <p:sp>
          <p:nvSpPr>
            <p:cNvPr id="6" name="TextBox 5"/>
            <p:cNvSpPr txBox="1"/>
            <p:nvPr/>
          </p:nvSpPr>
          <p:spPr>
            <a:xfrm>
              <a:off x="457199" y="2807607"/>
              <a:ext cx="4512365" cy="348380"/>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Situation</a:t>
              </a:r>
              <a:r>
                <a:rPr lang="en-US" sz="2135" dirty="0"/>
                <a:t>: This is our understanding of the problem.</a:t>
              </a:r>
            </a:p>
          </p:txBody>
        </p:sp>
        <p:sp>
          <p:nvSpPr>
            <p:cNvPr id="7" name="TextBox 6"/>
            <p:cNvSpPr txBox="1"/>
            <p:nvPr/>
          </p:nvSpPr>
          <p:spPr>
            <a:xfrm>
              <a:off x="457200" y="3153777"/>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Objectives</a:t>
              </a:r>
              <a:r>
                <a:rPr lang="en-US" sz="2135" dirty="0"/>
                <a:t>: Given that problem, these are our objectives for solving (or realizing) it.</a:t>
              </a:r>
            </a:p>
          </p:txBody>
        </p:sp>
        <p:sp>
          <p:nvSpPr>
            <p:cNvPr id="8" name="TextBox 7"/>
            <p:cNvSpPr txBox="1"/>
            <p:nvPr/>
          </p:nvSpPr>
          <p:spPr>
            <a:xfrm>
              <a:off x="457200" y="3741528"/>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Methods</a:t>
              </a:r>
              <a:r>
                <a:rPr lang="en-US" sz="2135" dirty="0"/>
                <a:t>: Given those objectives, these are the methods we will use to achieve them. </a:t>
              </a:r>
            </a:p>
          </p:txBody>
        </p:sp>
        <p:sp>
          <p:nvSpPr>
            <p:cNvPr id="9" name="TextBox 8"/>
            <p:cNvSpPr txBox="1"/>
            <p:nvPr/>
          </p:nvSpPr>
          <p:spPr>
            <a:xfrm>
              <a:off x="457200" y="4329280"/>
              <a:ext cx="4512365" cy="620333"/>
            </a:xfrm>
            <a:prstGeom prst="rect">
              <a:avLst/>
            </a:prstGeom>
            <a:solidFill>
              <a:schemeClr val="tx1">
                <a:lumMod val="50000"/>
                <a:lumOff val="50000"/>
              </a:schemeClr>
            </a:solidFill>
            <a:ln>
              <a:solidFill>
                <a:schemeClr val="tx1"/>
              </a:solidFill>
            </a:ln>
          </p:spPr>
          <p:txBody>
            <a:bodyPr wrap="square" rtlCol="0">
              <a:spAutoFit/>
            </a:bodyPr>
            <a:lstStyle/>
            <a:p>
              <a:r>
                <a:rPr lang="en-US" sz="2135" b="1" i="1" dirty="0"/>
                <a:t>Qualifications</a:t>
              </a:r>
              <a:r>
                <a:rPr lang="en-US" sz="2135" dirty="0"/>
                <a:t>: Given those methods, these are our qualifications for performing them. </a:t>
              </a:r>
            </a:p>
          </p:txBody>
        </p:sp>
        <p:sp>
          <p:nvSpPr>
            <p:cNvPr id="10" name="TextBox 9"/>
            <p:cNvSpPr txBox="1"/>
            <p:nvPr/>
          </p:nvSpPr>
          <p:spPr>
            <a:xfrm>
              <a:off x="457200" y="4927182"/>
              <a:ext cx="4512365" cy="620333"/>
            </a:xfrm>
            <a:prstGeom prst="rect">
              <a:avLst/>
            </a:prstGeom>
            <a:solidFill>
              <a:srgbClr val="F35F74"/>
            </a:solidFill>
            <a:ln>
              <a:solidFill>
                <a:schemeClr val="tx1"/>
              </a:solidFill>
            </a:ln>
          </p:spPr>
          <p:txBody>
            <a:bodyPr wrap="square" rtlCol="0">
              <a:spAutoFit/>
            </a:bodyPr>
            <a:lstStyle/>
            <a:p>
              <a:r>
                <a:rPr lang="en-US" sz="2135" b="1" i="1" dirty="0"/>
                <a:t>Budget</a:t>
              </a:r>
              <a:r>
                <a:rPr lang="en-US" sz="2135" dirty="0"/>
                <a:t>: Given those qualifications and methods, this is how much the project will cost. </a:t>
              </a:r>
            </a:p>
          </p:txBody>
        </p:sp>
        <p:sp>
          <p:nvSpPr>
            <p:cNvPr id="11" name="TextBox 10"/>
            <p:cNvSpPr txBox="1"/>
            <p:nvPr/>
          </p:nvSpPr>
          <p:spPr>
            <a:xfrm>
              <a:off x="457200" y="5513907"/>
              <a:ext cx="4512365" cy="620333"/>
            </a:xfrm>
            <a:prstGeom prst="rect">
              <a:avLst/>
            </a:prstGeom>
            <a:solidFill>
              <a:srgbClr val="92D050"/>
            </a:solidFill>
            <a:ln>
              <a:solidFill>
                <a:schemeClr val="tx1"/>
              </a:solidFill>
            </a:ln>
          </p:spPr>
          <p:txBody>
            <a:bodyPr wrap="square" rtlCol="0">
              <a:spAutoFit/>
            </a:bodyPr>
            <a:lstStyle/>
            <a:p>
              <a:r>
                <a:rPr lang="en-US" sz="2135" b="1" i="1" dirty="0"/>
                <a:t>Benefits</a:t>
              </a:r>
              <a:r>
                <a:rPr lang="en-US" sz="2135" dirty="0"/>
                <a:t>: Given our efforts and funders support, these are the benefits or value you will receive.</a:t>
              </a:r>
            </a:p>
          </p:txBody>
        </p:sp>
      </p:grpSp>
    </p:spTree>
    <p:extLst>
      <p:ext uri="{BB962C8B-B14F-4D97-AF65-F5344CB8AC3E}">
        <p14:creationId xmlns:p14="http://schemas.microsoft.com/office/powerpoint/2010/main" val="18360012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142" y="20127"/>
            <a:ext cx="7886700" cy="1325563"/>
          </a:xfrm>
        </p:spPr>
        <p:txBody>
          <a:bodyPr/>
          <a:lstStyle/>
          <a:p>
            <a:r>
              <a:rPr lang="en-US" dirty="0"/>
              <a:t>Budget</a:t>
            </a:r>
          </a:p>
        </p:txBody>
      </p:sp>
      <p:sp>
        <p:nvSpPr>
          <p:cNvPr id="3" name="Content Placeholder 2"/>
          <p:cNvSpPr>
            <a:spLocks noGrp="1"/>
          </p:cNvSpPr>
          <p:nvPr>
            <p:ph idx="1"/>
          </p:nvPr>
        </p:nvSpPr>
        <p:spPr>
          <a:xfrm>
            <a:off x="327532" y="1105620"/>
            <a:ext cx="8153400" cy="2732956"/>
          </a:xfrm>
        </p:spPr>
        <p:txBody>
          <a:bodyPr>
            <a:noAutofit/>
          </a:bodyPr>
          <a:lstStyle/>
          <a:p>
            <a:r>
              <a:rPr lang="en-US" sz="2000" dirty="0"/>
              <a:t>Credible, consistent with the scope of the project</a:t>
            </a:r>
          </a:p>
          <a:p>
            <a:r>
              <a:rPr lang="en-US" sz="2000" dirty="0"/>
              <a:t>Each item clearly explained and justified</a:t>
            </a:r>
          </a:p>
          <a:p>
            <a:r>
              <a:rPr lang="en-US" sz="2000" dirty="0"/>
              <a:t>Address prior funding when appropriate (emphasize the outcomes)</a:t>
            </a:r>
          </a:p>
          <a:p>
            <a:r>
              <a:rPr lang="en-US" sz="2000" dirty="0"/>
              <a:t>A good industry tool for developing a budget is to create a </a:t>
            </a:r>
            <a:r>
              <a:rPr lang="en-US" sz="2000" b="1" dirty="0"/>
              <a:t>Work Breakdown Structure (WBS)</a:t>
            </a:r>
          </a:p>
          <a:p>
            <a:pPr lvl="1">
              <a:buFont typeface="Courier New" panose="02070309020205020404" pitchFamily="49" charset="0"/>
              <a:buChar char="o"/>
            </a:pPr>
            <a:r>
              <a:rPr lang="en-US" sz="2000" dirty="0"/>
              <a:t>Describe work in tasks and subtasks at several different levels of detail and then put into the budget a rolled up version at a higher level</a:t>
            </a:r>
          </a:p>
        </p:txBody>
      </p:sp>
      <p:sp>
        <p:nvSpPr>
          <p:cNvPr id="4" name="Slide Number Placeholder 3"/>
          <p:cNvSpPr>
            <a:spLocks noGrp="1"/>
          </p:cNvSpPr>
          <p:nvPr>
            <p:ph type="sldNum" sz="quarter" idx="12"/>
          </p:nvPr>
        </p:nvSpPr>
        <p:spPr/>
        <p:txBody>
          <a:bodyPr/>
          <a:lstStyle/>
          <a:p>
            <a:fld id="{0609A8C3-0B35-46AA-97D6-5814D689151B}" type="slidenum">
              <a:rPr lang="en-US" smtClean="0"/>
              <a:t>19</a:t>
            </a:fld>
            <a:endParaRPr lang="en-US" dirty="0"/>
          </a:p>
        </p:txBody>
      </p:sp>
      <p:sp>
        <p:nvSpPr>
          <p:cNvPr id="5" name="TextBox 4"/>
          <p:cNvSpPr txBox="1"/>
          <p:nvPr/>
        </p:nvSpPr>
        <p:spPr>
          <a:xfrm>
            <a:off x="1238250" y="3771028"/>
            <a:ext cx="1458541" cy="2585323"/>
          </a:xfrm>
          <a:prstGeom prst="rect">
            <a:avLst/>
          </a:prstGeom>
          <a:noFill/>
          <a:ln>
            <a:noFill/>
          </a:ln>
        </p:spPr>
        <p:txBody>
          <a:bodyPr wrap="none" rtlCol="0">
            <a:spAutoFit/>
          </a:bodyPr>
          <a:lstStyle/>
          <a:p>
            <a:r>
              <a:rPr lang="en-US" dirty="0"/>
              <a:t>Project Name</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grpSp>
        <p:nvGrpSpPr>
          <p:cNvPr id="18" name="Group 17"/>
          <p:cNvGrpSpPr/>
          <p:nvPr/>
        </p:nvGrpSpPr>
        <p:grpSpPr>
          <a:xfrm>
            <a:off x="1238250" y="3771028"/>
            <a:ext cx="5551578" cy="2304852"/>
            <a:chOff x="1238250" y="3771028"/>
            <a:chExt cx="5551578" cy="2304852"/>
          </a:xfrm>
        </p:grpSpPr>
        <p:sp>
          <p:nvSpPr>
            <p:cNvPr id="7" name="TextBox 6"/>
            <p:cNvSpPr txBox="1"/>
            <p:nvPr/>
          </p:nvSpPr>
          <p:spPr>
            <a:xfrm>
              <a:off x="2696791" y="3962638"/>
              <a:ext cx="1198934" cy="1477328"/>
            </a:xfrm>
            <a:prstGeom prst="rect">
              <a:avLst/>
            </a:prstGeom>
            <a:noFill/>
            <a:ln>
              <a:noFill/>
            </a:ln>
          </p:spPr>
          <p:txBody>
            <a:bodyPr wrap="square" rtlCol="0">
              <a:spAutoFit/>
            </a:bodyPr>
            <a:lstStyle/>
            <a:p>
              <a:r>
                <a:rPr lang="en-US" dirty="0"/>
                <a:t>Task 1</a:t>
              </a:r>
            </a:p>
            <a:p>
              <a:endParaRPr lang="en-US" dirty="0"/>
            </a:p>
            <a:p>
              <a:endParaRPr lang="en-US" dirty="0"/>
            </a:p>
            <a:p>
              <a:endParaRPr lang="en-US" dirty="0"/>
            </a:p>
            <a:p>
              <a:endParaRPr lang="en-US" dirty="0"/>
            </a:p>
          </p:txBody>
        </p:sp>
        <p:sp>
          <p:nvSpPr>
            <p:cNvPr id="8" name="TextBox 7"/>
            <p:cNvSpPr txBox="1"/>
            <p:nvPr/>
          </p:nvSpPr>
          <p:spPr>
            <a:xfrm>
              <a:off x="2696791" y="5429549"/>
              <a:ext cx="1198934" cy="646331"/>
            </a:xfrm>
            <a:prstGeom prst="rect">
              <a:avLst/>
            </a:prstGeom>
            <a:noFill/>
            <a:ln>
              <a:noFill/>
            </a:ln>
          </p:spPr>
          <p:txBody>
            <a:bodyPr wrap="square" rtlCol="0">
              <a:spAutoFit/>
            </a:bodyPr>
            <a:lstStyle/>
            <a:p>
              <a:r>
                <a:rPr lang="en-US" dirty="0"/>
                <a:t>Task 2</a:t>
              </a:r>
            </a:p>
            <a:p>
              <a:endParaRPr lang="en-US" dirty="0"/>
            </a:p>
          </p:txBody>
        </p:sp>
        <p:sp>
          <p:nvSpPr>
            <p:cNvPr id="9" name="TextBox 8"/>
            <p:cNvSpPr txBox="1"/>
            <p:nvPr/>
          </p:nvSpPr>
          <p:spPr>
            <a:xfrm>
              <a:off x="3895725" y="4145097"/>
              <a:ext cx="1296761" cy="646331"/>
            </a:xfrm>
            <a:prstGeom prst="rect">
              <a:avLst/>
            </a:prstGeom>
            <a:noFill/>
            <a:ln>
              <a:noFill/>
            </a:ln>
          </p:spPr>
          <p:txBody>
            <a:bodyPr wrap="square" rtlCol="0">
              <a:spAutoFit/>
            </a:bodyPr>
            <a:lstStyle/>
            <a:p>
              <a:r>
                <a:rPr lang="en-US" dirty="0"/>
                <a:t>Subtask 1.1</a:t>
              </a:r>
            </a:p>
            <a:p>
              <a:endParaRPr lang="en-US" dirty="0"/>
            </a:p>
          </p:txBody>
        </p:sp>
        <p:sp>
          <p:nvSpPr>
            <p:cNvPr id="10" name="TextBox 9"/>
            <p:cNvSpPr txBox="1"/>
            <p:nvPr/>
          </p:nvSpPr>
          <p:spPr>
            <a:xfrm>
              <a:off x="3895725" y="4538296"/>
              <a:ext cx="1296761" cy="369332"/>
            </a:xfrm>
            <a:prstGeom prst="rect">
              <a:avLst/>
            </a:prstGeom>
            <a:noFill/>
            <a:ln>
              <a:noFill/>
            </a:ln>
          </p:spPr>
          <p:txBody>
            <a:bodyPr wrap="square" rtlCol="0">
              <a:spAutoFit/>
            </a:bodyPr>
            <a:lstStyle/>
            <a:p>
              <a:r>
                <a:rPr lang="en-US" dirty="0"/>
                <a:t>Subtask 1.2</a:t>
              </a:r>
            </a:p>
          </p:txBody>
        </p:sp>
        <p:sp>
          <p:nvSpPr>
            <p:cNvPr id="11" name="TextBox 10"/>
            <p:cNvSpPr txBox="1"/>
            <p:nvPr/>
          </p:nvSpPr>
          <p:spPr>
            <a:xfrm>
              <a:off x="3895725" y="5221319"/>
              <a:ext cx="1296761" cy="369332"/>
            </a:xfrm>
            <a:prstGeom prst="rect">
              <a:avLst/>
            </a:prstGeom>
            <a:noFill/>
            <a:ln>
              <a:noFill/>
            </a:ln>
          </p:spPr>
          <p:txBody>
            <a:bodyPr wrap="square" rtlCol="0">
              <a:spAutoFit/>
            </a:bodyPr>
            <a:lstStyle/>
            <a:p>
              <a:r>
                <a:rPr lang="en-US" dirty="0"/>
                <a:t>Subtask 2.1</a:t>
              </a:r>
            </a:p>
          </p:txBody>
        </p:sp>
        <p:sp>
          <p:nvSpPr>
            <p:cNvPr id="12" name="TextBox 11"/>
            <p:cNvSpPr txBox="1"/>
            <p:nvPr/>
          </p:nvSpPr>
          <p:spPr>
            <a:xfrm>
              <a:off x="3895725" y="5610714"/>
              <a:ext cx="1296761" cy="369332"/>
            </a:xfrm>
            <a:prstGeom prst="rect">
              <a:avLst/>
            </a:prstGeom>
            <a:noFill/>
            <a:ln>
              <a:noFill/>
            </a:ln>
          </p:spPr>
          <p:txBody>
            <a:bodyPr wrap="square" rtlCol="0">
              <a:spAutoFit/>
            </a:bodyPr>
            <a:lstStyle/>
            <a:p>
              <a:r>
                <a:rPr lang="en-US" dirty="0"/>
                <a:t>Subtask 2.2</a:t>
              </a:r>
            </a:p>
          </p:txBody>
        </p:sp>
        <p:sp>
          <p:nvSpPr>
            <p:cNvPr id="6" name="Rectangle 5"/>
            <p:cNvSpPr/>
            <p:nvPr/>
          </p:nvSpPr>
          <p:spPr>
            <a:xfrm>
              <a:off x="1238250" y="3771028"/>
              <a:ext cx="1458541" cy="22487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696791" y="3962638"/>
              <a:ext cx="1181645" cy="12897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696790" y="5246835"/>
              <a:ext cx="1181645" cy="7729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875001" y="4131427"/>
              <a:ext cx="1314051" cy="3890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874597" y="4516461"/>
              <a:ext cx="1314051" cy="3765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874597" y="4892706"/>
              <a:ext cx="1314051" cy="3591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910965" y="4888816"/>
              <a:ext cx="1296761" cy="369332"/>
            </a:xfrm>
            <a:prstGeom prst="rect">
              <a:avLst/>
            </a:prstGeom>
            <a:noFill/>
            <a:ln>
              <a:noFill/>
            </a:ln>
          </p:spPr>
          <p:txBody>
            <a:bodyPr wrap="square" rtlCol="0">
              <a:spAutoFit/>
            </a:bodyPr>
            <a:lstStyle/>
            <a:p>
              <a:r>
                <a:rPr lang="en-US" dirty="0"/>
                <a:t>Subtask 1.3</a:t>
              </a:r>
            </a:p>
          </p:txBody>
        </p:sp>
        <p:sp>
          <p:nvSpPr>
            <p:cNvPr id="23" name="Rectangle 22"/>
            <p:cNvSpPr/>
            <p:nvPr/>
          </p:nvSpPr>
          <p:spPr>
            <a:xfrm>
              <a:off x="3874597" y="5251894"/>
              <a:ext cx="1314051" cy="3890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878435" y="5645556"/>
              <a:ext cx="1305406" cy="3742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5192486" y="4331883"/>
              <a:ext cx="1563914" cy="92626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5159057" y="4573928"/>
              <a:ext cx="1630771" cy="369332"/>
            </a:xfrm>
            <a:prstGeom prst="rect">
              <a:avLst/>
            </a:prstGeom>
            <a:noFill/>
            <a:ln>
              <a:noFill/>
            </a:ln>
          </p:spPr>
          <p:txBody>
            <a:bodyPr wrap="square" rtlCol="0">
              <a:spAutoFit/>
            </a:bodyPr>
            <a:lstStyle/>
            <a:p>
              <a:r>
                <a:rPr lang="en-US" dirty="0" err="1"/>
                <a:t>Workpackage</a:t>
              </a:r>
              <a:r>
                <a:rPr lang="en-US" dirty="0"/>
                <a:t> 1</a:t>
              </a:r>
            </a:p>
          </p:txBody>
        </p:sp>
        <p:sp>
          <p:nvSpPr>
            <p:cNvPr id="27" name="Rectangle 26"/>
            <p:cNvSpPr/>
            <p:nvPr/>
          </p:nvSpPr>
          <p:spPr>
            <a:xfrm>
              <a:off x="5192486" y="5254813"/>
              <a:ext cx="1563914" cy="7649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5159057" y="5496858"/>
              <a:ext cx="1630771" cy="369332"/>
            </a:xfrm>
            <a:prstGeom prst="rect">
              <a:avLst/>
            </a:prstGeom>
            <a:noFill/>
            <a:ln>
              <a:noFill/>
            </a:ln>
          </p:spPr>
          <p:txBody>
            <a:bodyPr wrap="square" rtlCol="0">
              <a:spAutoFit/>
            </a:bodyPr>
            <a:lstStyle/>
            <a:p>
              <a:r>
                <a:rPr lang="en-US" dirty="0" err="1"/>
                <a:t>Workpackage</a:t>
              </a:r>
              <a:r>
                <a:rPr lang="en-US" dirty="0"/>
                <a:t> 2</a:t>
              </a:r>
            </a:p>
          </p:txBody>
        </p:sp>
      </p:grpSp>
    </p:spTree>
    <p:extLst>
      <p:ext uri="{BB962C8B-B14F-4D97-AF65-F5344CB8AC3E}">
        <p14:creationId xmlns:p14="http://schemas.microsoft.com/office/powerpoint/2010/main" val="3150223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60375" y="133350"/>
            <a:ext cx="8229600" cy="1143000"/>
          </a:xfrm>
        </p:spPr>
        <p:txBody>
          <a:bodyPr/>
          <a:lstStyle/>
          <a:p>
            <a:r>
              <a:rPr lang="en-US" altLang="en-US">
                <a:latin typeface="Calibri" charset="0"/>
                <a:cs typeface="Calibri" charset="0"/>
              </a:rPr>
              <a:t>Research Development Support</a:t>
            </a:r>
          </a:p>
        </p:txBody>
      </p:sp>
      <p:pic>
        <p:nvPicPr>
          <p:cNvPr id="18435" name="Picture 6" descr="1506-21 Kellems, Kristen 4.jpe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20775" y="1369187"/>
            <a:ext cx="99695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7" descr="conrad.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75175" y="1343787"/>
            <a:ext cx="976313"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8"/>
          <p:cNvSpPr txBox="1">
            <a:spLocks noChangeArrowheads="1"/>
          </p:cNvSpPr>
          <p:nvPr/>
        </p:nvSpPr>
        <p:spPr bwMode="auto">
          <a:xfrm>
            <a:off x="2339975" y="1324737"/>
            <a:ext cx="2206625" cy="1384300"/>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400" dirty="0">
                <a:latin typeface="+mj-lt"/>
              </a:rPr>
              <a:t>Kristen Clarke Kellems</a:t>
            </a:r>
          </a:p>
          <a:p>
            <a:pPr>
              <a:defRPr/>
            </a:pPr>
            <a:r>
              <a:rPr lang="en-US" sz="1400" dirty="0">
                <a:latin typeface="+mj-lt"/>
              </a:rPr>
              <a:t>FHSS Research Development </a:t>
            </a:r>
          </a:p>
          <a:p>
            <a:pPr>
              <a:defRPr/>
            </a:pPr>
            <a:r>
              <a:rPr lang="en-US" sz="1400" dirty="0">
                <a:latin typeface="+mj-lt"/>
              </a:rPr>
              <a:t>934 SWKT</a:t>
            </a:r>
          </a:p>
          <a:p>
            <a:pPr>
              <a:defRPr/>
            </a:pPr>
            <a:r>
              <a:rPr lang="en-US" sz="1400" dirty="0">
                <a:latin typeface="+mj-lt"/>
              </a:rPr>
              <a:t>Tel: 801-422-8967</a:t>
            </a:r>
          </a:p>
          <a:p>
            <a:pPr>
              <a:defRPr/>
            </a:pPr>
            <a:r>
              <a:rPr lang="en-US" sz="1400" dirty="0">
                <a:latin typeface="+mj-lt"/>
              </a:rPr>
              <a:t>Email: </a:t>
            </a:r>
            <a:r>
              <a:rPr lang="en-US" sz="1400" u="sng" dirty="0">
                <a:latin typeface="+mj-lt"/>
              </a:rPr>
              <a:t>fhssresdev@byu.edu</a:t>
            </a:r>
            <a:r>
              <a:rPr lang="en-US" sz="1400" u="sng" dirty="0">
                <a:solidFill>
                  <a:srgbClr val="0070C0"/>
                </a:solidFill>
                <a:latin typeface="+mj-lt"/>
              </a:rPr>
              <a:t>  </a:t>
            </a:r>
          </a:p>
        </p:txBody>
      </p:sp>
      <p:sp>
        <p:nvSpPr>
          <p:cNvPr id="18438" name="Rectangle 9"/>
          <p:cNvSpPr>
            <a:spLocks noChangeArrowheads="1"/>
          </p:cNvSpPr>
          <p:nvPr/>
        </p:nvSpPr>
        <p:spPr bwMode="auto">
          <a:xfrm>
            <a:off x="5775325" y="1346962"/>
            <a:ext cx="266065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400" dirty="0">
                <a:latin typeface="+mj-lt"/>
              </a:rPr>
              <a:t>Conrad Monson</a:t>
            </a:r>
          </a:p>
          <a:p>
            <a:r>
              <a:rPr lang="en-US" altLang="en-US" sz="1400" dirty="0">
                <a:latin typeface="+mj-lt"/>
              </a:rPr>
              <a:t>STEM Research </a:t>
            </a:r>
            <a:br>
              <a:rPr lang="en-US" altLang="en-US" sz="1400" dirty="0">
                <a:latin typeface="+mj-lt"/>
              </a:rPr>
            </a:br>
            <a:r>
              <a:rPr lang="en-US" altLang="en-US" sz="1400" dirty="0">
                <a:latin typeface="+mj-lt"/>
              </a:rPr>
              <a:t>Development </a:t>
            </a:r>
          </a:p>
          <a:p>
            <a:r>
              <a:rPr lang="en-US" altLang="en-US" sz="1400" dirty="0">
                <a:latin typeface="+mj-lt"/>
              </a:rPr>
              <a:t>275 McDonald Building</a:t>
            </a:r>
          </a:p>
          <a:p>
            <a:r>
              <a:rPr lang="en-US" altLang="en-US" sz="1400" dirty="0">
                <a:latin typeface="+mj-lt"/>
              </a:rPr>
              <a:t>Tel: 801-422-7722</a:t>
            </a:r>
          </a:p>
          <a:p>
            <a:r>
              <a:rPr lang="en-US" altLang="en-US" sz="1400" dirty="0">
                <a:latin typeface="+mj-lt"/>
              </a:rPr>
              <a:t>Email: </a:t>
            </a:r>
            <a:r>
              <a:rPr lang="en-US" altLang="en-US" sz="1400" u="sng" dirty="0">
                <a:latin typeface="+mj-lt"/>
              </a:rPr>
              <a:t>conrad_monson@byu.edu  </a:t>
            </a:r>
          </a:p>
        </p:txBody>
      </p:sp>
      <p:pic>
        <p:nvPicPr>
          <p:cNvPr id="18439" name="Picture 2" descr="http://cpms.byu.edu/deanstool/uploads/Sarah_Dorff_Web_%282%29.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46600" y="2931287"/>
            <a:ext cx="1016000" cy="139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Rectangle 9"/>
          <p:cNvSpPr>
            <a:spLocks noChangeArrowheads="1"/>
          </p:cNvSpPr>
          <p:nvPr/>
        </p:nvSpPr>
        <p:spPr bwMode="auto">
          <a:xfrm>
            <a:off x="5775325" y="2932875"/>
            <a:ext cx="26241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400">
                <a:latin typeface="+mj-lt"/>
              </a:rPr>
              <a:t>Sarah Dorff</a:t>
            </a:r>
          </a:p>
          <a:p>
            <a:r>
              <a:rPr lang="en-US" altLang="en-US" sz="1400">
                <a:latin typeface="+mj-lt"/>
              </a:rPr>
              <a:t>Research Development Administrator</a:t>
            </a:r>
          </a:p>
          <a:p>
            <a:r>
              <a:rPr lang="en-US" altLang="en-US" sz="1400">
                <a:latin typeface="+mj-lt"/>
              </a:rPr>
              <a:t>269 McDonald Building</a:t>
            </a:r>
          </a:p>
          <a:p>
            <a:r>
              <a:rPr lang="en-US" altLang="en-US" sz="1400">
                <a:latin typeface="+mj-lt"/>
              </a:rPr>
              <a:t>Tel: 801-422-0132</a:t>
            </a:r>
          </a:p>
          <a:p>
            <a:r>
              <a:rPr lang="en-US" altLang="en-US" sz="1400">
                <a:latin typeface="+mj-lt"/>
              </a:rPr>
              <a:t>Email: </a:t>
            </a:r>
            <a:r>
              <a:rPr lang="en-US" altLang="en-US" sz="1400" u="sng">
                <a:latin typeface="+mj-lt"/>
              </a:rPr>
              <a:t>resdev@byu.edu </a:t>
            </a:r>
          </a:p>
        </p:txBody>
      </p:sp>
      <p:sp>
        <p:nvSpPr>
          <p:cNvPr id="18441" name="Rectangle 12"/>
          <p:cNvSpPr>
            <a:spLocks noChangeArrowheads="1"/>
          </p:cNvSpPr>
          <p:nvPr/>
        </p:nvSpPr>
        <p:spPr bwMode="auto">
          <a:xfrm>
            <a:off x="2286000" y="4464812"/>
            <a:ext cx="275748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400" dirty="0">
                <a:latin typeface="+mj-lt"/>
                <a:ea typeface="Calibri" charset="0"/>
                <a:cs typeface="Calibri" charset="0"/>
              </a:rPr>
              <a:t>Jon Balzotti</a:t>
            </a:r>
          </a:p>
          <a:p>
            <a:r>
              <a:rPr lang="en-US" altLang="en-US" sz="1400" dirty="0">
                <a:latin typeface="+mj-lt"/>
                <a:ea typeface="Calibri" charset="0"/>
                <a:cs typeface="Calibri" charset="0"/>
              </a:rPr>
              <a:t>English Department Faculty</a:t>
            </a:r>
            <a:br>
              <a:rPr lang="en-US" altLang="en-US" sz="1400" dirty="0">
                <a:latin typeface="+mj-lt"/>
                <a:ea typeface="Calibri" charset="0"/>
                <a:cs typeface="Calibri" charset="0"/>
              </a:rPr>
            </a:br>
            <a:r>
              <a:rPr lang="en-US" altLang="en-US" sz="1400" dirty="0">
                <a:latin typeface="+mj-lt"/>
                <a:ea typeface="Calibri" charset="0"/>
                <a:cs typeface="Calibri" charset="0"/>
              </a:rPr>
              <a:t>College of Humanities</a:t>
            </a:r>
          </a:p>
          <a:p>
            <a:r>
              <a:rPr lang="en-US" altLang="en-US" sz="1400" dirty="0">
                <a:latin typeface="+mj-lt"/>
              </a:rPr>
              <a:t>4127 JFSB </a:t>
            </a:r>
          </a:p>
          <a:p>
            <a:r>
              <a:rPr lang="en-US" altLang="en-US" sz="1400" dirty="0">
                <a:latin typeface="+mj-lt"/>
                <a:ea typeface="Calibri" charset="0"/>
                <a:cs typeface="Calibri" charset="0"/>
              </a:rPr>
              <a:t>Tel: </a:t>
            </a:r>
            <a:r>
              <a:rPr lang="en-US" altLang="en-US" sz="1400" dirty="0">
                <a:latin typeface="+mj-lt"/>
              </a:rPr>
              <a:t>(801) 422-2440</a:t>
            </a:r>
            <a:r>
              <a:rPr lang="en-US" altLang="en-US" sz="1400" dirty="0">
                <a:latin typeface="+mj-lt"/>
                <a:ea typeface="Calibri" charset="0"/>
                <a:cs typeface="Calibri" charset="0"/>
              </a:rPr>
              <a:t>	 </a:t>
            </a:r>
          </a:p>
          <a:p>
            <a:r>
              <a:rPr lang="en-US" altLang="en-US" sz="1400" u="sng" dirty="0">
                <a:latin typeface="+mj-lt"/>
                <a:ea typeface="Calibri" charset="0"/>
                <a:cs typeface="Calibri" charset="0"/>
              </a:rPr>
              <a:t>jonathan_balzotti@byu.edu</a:t>
            </a:r>
            <a:r>
              <a:rPr lang="en-US" altLang="en-US" sz="1400" dirty="0">
                <a:latin typeface="+mj-lt"/>
                <a:ea typeface="Calibri" charset="0"/>
                <a:cs typeface="Calibri" charset="0"/>
              </a:rPr>
              <a:t>  </a:t>
            </a:r>
          </a:p>
        </p:txBody>
      </p:sp>
      <p:pic>
        <p:nvPicPr>
          <p:cNvPr id="18442" name="Picture 2" descr="http://english.byu.edu/sites/default/files/styles/square_-_185px/public/images/users/balzotti_jon.jpg?itok=O10XsFXv&amp;timestamp=1442252579"/>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120775" y="4539425"/>
            <a:ext cx="996950" cy="108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0"/>
          <p:cNvPicPr>
            <a:picLocks noChangeAspect="1"/>
          </p:cNvPicPr>
          <p:nvPr/>
        </p:nvPicPr>
        <p:blipFill>
          <a:blip r:embed="rId6" cstate="email">
            <a:extLst>
              <a:ext uri="{28A0092B-C50C-407E-A947-70E740481C1C}">
                <a14:useLocalDpi xmlns:a14="http://schemas.microsoft.com/office/drawing/2010/main" val="0"/>
              </a:ext>
            </a:extLst>
          </a:blip>
          <a:srcRect t="-3796" r="8923" b="15916"/>
          <a:stretch>
            <a:fillRect/>
          </a:stretch>
        </p:blipFill>
        <p:spPr bwMode="auto">
          <a:xfrm>
            <a:off x="1144588" y="2864612"/>
            <a:ext cx="973137"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8"/>
          <p:cNvSpPr txBox="1">
            <a:spLocks noChangeArrowheads="1"/>
          </p:cNvSpPr>
          <p:nvPr/>
        </p:nvSpPr>
        <p:spPr bwMode="auto">
          <a:xfrm>
            <a:off x="2286000" y="2866200"/>
            <a:ext cx="3733800" cy="1384300"/>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400" dirty="0" err="1">
                <a:latin typeface="+mj-lt"/>
              </a:rPr>
              <a:t>Jaynie</a:t>
            </a:r>
            <a:r>
              <a:rPr lang="en-US" sz="1400" dirty="0">
                <a:latin typeface="+mj-lt"/>
              </a:rPr>
              <a:t> Mitchell</a:t>
            </a:r>
          </a:p>
          <a:p>
            <a:pPr>
              <a:defRPr/>
            </a:pPr>
            <a:r>
              <a:rPr lang="en-US" sz="1400" dirty="0">
                <a:latin typeface="+mj-lt"/>
              </a:rPr>
              <a:t>MSE Research Development</a:t>
            </a:r>
          </a:p>
          <a:p>
            <a:pPr>
              <a:defRPr/>
            </a:pPr>
            <a:r>
              <a:rPr lang="en-US" sz="1400" dirty="0">
                <a:latin typeface="+mj-lt"/>
              </a:rPr>
              <a:t>306C MCKB </a:t>
            </a:r>
            <a:br>
              <a:rPr lang="en-US" sz="1400" dirty="0">
                <a:latin typeface="+mj-lt"/>
              </a:rPr>
            </a:br>
            <a:r>
              <a:rPr lang="en-US" sz="1400" dirty="0">
                <a:latin typeface="+mj-lt"/>
              </a:rPr>
              <a:t>Tel: 801-422-3067 </a:t>
            </a:r>
          </a:p>
          <a:p>
            <a:pPr>
              <a:defRPr/>
            </a:pPr>
            <a:r>
              <a:rPr lang="en-US" sz="1400" dirty="0">
                <a:latin typeface="+mj-lt"/>
              </a:rPr>
              <a:t>Email: </a:t>
            </a:r>
            <a:r>
              <a:rPr lang="en-US" sz="1400" u="sng" dirty="0">
                <a:latin typeface="+mj-lt"/>
              </a:rPr>
              <a:t>Jaynie@byu.edu</a:t>
            </a:r>
            <a:br>
              <a:rPr lang="en-US" sz="1400" u="sng" dirty="0">
                <a:latin typeface="+mj-lt"/>
              </a:rPr>
            </a:br>
            <a:r>
              <a:rPr lang="en-US" sz="1400" u="sng" dirty="0">
                <a:latin typeface="+mj-lt"/>
              </a:rPr>
              <a:t> </a:t>
            </a:r>
          </a:p>
        </p:txBody>
      </p:sp>
      <p:sp>
        <p:nvSpPr>
          <p:cNvPr id="2" name="Slide Number Placeholder 1"/>
          <p:cNvSpPr>
            <a:spLocks noGrp="1"/>
          </p:cNvSpPr>
          <p:nvPr>
            <p:ph type="sldNum" sz="quarter" idx="12"/>
          </p:nvPr>
        </p:nvSpPr>
        <p:spPr>
          <a:xfrm>
            <a:off x="6457950" y="5880863"/>
            <a:ext cx="2057400" cy="365125"/>
          </a:xfrm>
        </p:spPr>
        <p:txBody>
          <a:bodyPr/>
          <a:lstStyle/>
          <a:p>
            <a:pPr>
              <a:defRPr/>
            </a:pPr>
            <a:fld id="{C21D2420-0475-E647-B66E-1D00EAC627A6}" type="slidenum">
              <a:rPr lang="en-US" altLang="en-US" smtClean="0"/>
              <a:pPr>
                <a:defRPr/>
              </a:pPr>
              <a:t>2</a:t>
            </a:fld>
            <a:endParaRPr lang="en-US" altLang="en-US" dirty="0"/>
          </a:p>
        </p:txBody>
      </p:sp>
    </p:spTree>
    <p:extLst>
      <p:ext uri="{BB962C8B-B14F-4D97-AF65-F5344CB8AC3E}">
        <p14:creationId xmlns:p14="http://schemas.microsoft.com/office/powerpoint/2010/main" val="35643495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Dinner Party WBS</a:t>
            </a:r>
          </a:p>
        </p:txBody>
      </p:sp>
      <p:sp>
        <p:nvSpPr>
          <p:cNvPr id="4" name="TextBox 3"/>
          <p:cNvSpPr txBox="1"/>
          <p:nvPr/>
        </p:nvSpPr>
        <p:spPr>
          <a:xfrm>
            <a:off x="327846" y="1955344"/>
            <a:ext cx="1541104" cy="954107"/>
          </a:xfrm>
          <a:prstGeom prst="rect">
            <a:avLst/>
          </a:prstGeom>
          <a:noFill/>
          <a:ln>
            <a:solidFill>
              <a:schemeClr val="tx1"/>
            </a:solidFill>
          </a:ln>
        </p:spPr>
        <p:txBody>
          <a:bodyPr wrap="square" rtlCol="0">
            <a:spAutoFit/>
          </a:bodyPr>
          <a:lstStyle/>
          <a:p>
            <a:r>
              <a:rPr lang="en-US" sz="1400" u="sng" dirty="0"/>
              <a:t>Project</a:t>
            </a:r>
            <a:br>
              <a:rPr lang="en-US" sz="1400" dirty="0"/>
            </a:br>
            <a:r>
              <a:rPr lang="en-US" sz="1400" dirty="0"/>
              <a:t>Relationship Building Dinner Party</a:t>
            </a:r>
          </a:p>
        </p:txBody>
      </p:sp>
      <p:sp>
        <p:nvSpPr>
          <p:cNvPr id="5" name="TextBox 4"/>
          <p:cNvSpPr txBox="1"/>
          <p:nvPr/>
        </p:nvSpPr>
        <p:spPr>
          <a:xfrm>
            <a:off x="1868950" y="2249411"/>
            <a:ext cx="1487344" cy="523220"/>
          </a:xfrm>
          <a:prstGeom prst="rect">
            <a:avLst/>
          </a:prstGeom>
          <a:noFill/>
          <a:ln>
            <a:solidFill>
              <a:schemeClr val="tx1"/>
            </a:solidFill>
          </a:ln>
        </p:spPr>
        <p:txBody>
          <a:bodyPr wrap="square" rtlCol="0">
            <a:spAutoFit/>
          </a:bodyPr>
          <a:lstStyle/>
          <a:p>
            <a:r>
              <a:rPr lang="en-US" sz="1400" u="sng" dirty="0"/>
              <a:t>Task 3 </a:t>
            </a:r>
            <a:br>
              <a:rPr lang="en-US" sz="1400" dirty="0"/>
            </a:br>
            <a:r>
              <a:rPr lang="en-US" sz="1400" dirty="0"/>
              <a:t>Provide Dinner</a:t>
            </a:r>
          </a:p>
        </p:txBody>
      </p:sp>
      <p:sp>
        <p:nvSpPr>
          <p:cNvPr id="6" name="Rectangle 5"/>
          <p:cNvSpPr/>
          <p:nvPr/>
        </p:nvSpPr>
        <p:spPr>
          <a:xfrm>
            <a:off x="3375843" y="2330410"/>
            <a:ext cx="1521555" cy="2893100"/>
          </a:xfrm>
          <a:prstGeom prst="rect">
            <a:avLst/>
          </a:prstGeom>
          <a:ln>
            <a:solidFill>
              <a:schemeClr val="tx1"/>
            </a:solidFill>
          </a:ln>
        </p:spPr>
        <p:txBody>
          <a:bodyPr wrap="square">
            <a:spAutoFit/>
          </a:bodyPr>
          <a:lstStyle/>
          <a:p>
            <a:r>
              <a:rPr lang="en-US" sz="1400" u="sng" dirty="0"/>
              <a:t>Subtask 3a </a:t>
            </a:r>
          </a:p>
          <a:p>
            <a:r>
              <a:rPr lang="en-US" sz="1400" dirty="0"/>
              <a:t>Create menu</a:t>
            </a:r>
          </a:p>
          <a:p>
            <a:r>
              <a:rPr lang="en-US" sz="1400" u="sng" dirty="0"/>
              <a:t>Subtask 3b </a:t>
            </a:r>
          </a:p>
          <a:p>
            <a:r>
              <a:rPr lang="en-US" sz="1400" dirty="0"/>
              <a:t>Get recipes</a:t>
            </a:r>
          </a:p>
          <a:p>
            <a:r>
              <a:rPr lang="en-US" sz="1400" u="sng" dirty="0"/>
              <a:t>Subtask 3c </a:t>
            </a:r>
          </a:p>
          <a:p>
            <a:r>
              <a:rPr lang="en-US" sz="1400" dirty="0"/>
              <a:t>Buy food</a:t>
            </a:r>
          </a:p>
          <a:p>
            <a:r>
              <a:rPr lang="en-US" sz="1400" u="sng" dirty="0"/>
              <a:t>Subtask 3c </a:t>
            </a:r>
          </a:p>
          <a:p>
            <a:r>
              <a:rPr lang="en-US" sz="1400" dirty="0"/>
              <a:t>Cook food</a:t>
            </a:r>
          </a:p>
          <a:p>
            <a:r>
              <a:rPr lang="en-US" sz="1400" u="sng" dirty="0"/>
              <a:t>Subtask 3d</a:t>
            </a:r>
          </a:p>
          <a:p>
            <a:r>
              <a:rPr lang="en-US" sz="1400" dirty="0"/>
              <a:t>Serve meal</a:t>
            </a:r>
          </a:p>
          <a:p>
            <a:r>
              <a:rPr lang="en-US" sz="1400" u="sng" dirty="0"/>
              <a:t>Subtask 3e</a:t>
            </a:r>
          </a:p>
          <a:p>
            <a:r>
              <a:rPr lang="en-US" sz="1400" dirty="0"/>
              <a:t>Clean up</a:t>
            </a:r>
          </a:p>
          <a:p>
            <a:endParaRPr lang="en-US" sz="1400" dirty="0"/>
          </a:p>
        </p:txBody>
      </p:sp>
      <p:sp>
        <p:nvSpPr>
          <p:cNvPr id="7" name="Rectangle 6"/>
          <p:cNvSpPr/>
          <p:nvPr/>
        </p:nvSpPr>
        <p:spPr>
          <a:xfrm>
            <a:off x="4916947" y="2694008"/>
            <a:ext cx="3960353" cy="3970318"/>
          </a:xfrm>
          <a:prstGeom prst="rect">
            <a:avLst/>
          </a:prstGeom>
          <a:ln>
            <a:solidFill>
              <a:schemeClr val="tx1"/>
            </a:solidFill>
          </a:ln>
        </p:spPr>
        <p:txBody>
          <a:bodyPr wrap="square">
            <a:spAutoFit/>
          </a:bodyPr>
          <a:lstStyle/>
          <a:p>
            <a:r>
              <a:rPr lang="en-US" sz="1400" u="sng" dirty="0"/>
              <a:t>Work Package for Task 3 </a:t>
            </a:r>
          </a:p>
          <a:p>
            <a:pPr marL="171450" indent="-171450">
              <a:buFont typeface="Arial" panose="020B0604020202020204" pitchFamily="34" charset="0"/>
              <a:buChar char="•"/>
            </a:pPr>
            <a:r>
              <a:rPr lang="en-US" sz="1400" dirty="0"/>
              <a:t>Develop menu: 1 </a:t>
            </a:r>
            <a:r>
              <a:rPr lang="en-US" sz="1400" dirty="0" err="1"/>
              <a:t>hr</a:t>
            </a:r>
            <a:endParaRPr lang="en-US" sz="1400" dirty="0"/>
          </a:p>
          <a:p>
            <a:pPr marL="171450" indent="-171450">
              <a:buFont typeface="Arial" panose="020B0604020202020204" pitchFamily="34" charset="0"/>
              <a:buChar char="•"/>
            </a:pPr>
            <a:r>
              <a:rPr lang="en-US" sz="1400" dirty="0"/>
              <a:t>Review cook books and find recipes: 2 </a:t>
            </a:r>
            <a:r>
              <a:rPr lang="en-US" sz="1400" dirty="0" err="1"/>
              <a:t>hrs</a:t>
            </a:r>
            <a:endParaRPr lang="en-US" sz="1400" dirty="0"/>
          </a:p>
          <a:p>
            <a:pPr marL="171450" indent="-171450">
              <a:buFont typeface="Arial" panose="020B0604020202020204" pitchFamily="34" charset="0"/>
              <a:buChar char="•"/>
            </a:pPr>
            <a:r>
              <a:rPr lang="en-US" sz="1400" dirty="0"/>
              <a:t>Travel to 3 stores to purchase food: 6 </a:t>
            </a:r>
            <a:r>
              <a:rPr lang="en-US" sz="1400" dirty="0" err="1"/>
              <a:t>hrs</a:t>
            </a:r>
            <a:endParaRPr lang="en-US" sz="1400" dirty="0"/>
          </a:p>
          <a:p>
            <a:pPr marL="171450" indent="-171450">
              <a:buFont typeface="Arial" panose="020B0604020202020204" pitchFamily="34" charset="0"/>
              <a:buChar char="•"/>
            </a:pPr>
            <a:r>
              <a:rPr lang="en-US" sz="1400" dirty="0"/>
              <a:t>Prepare salad: 1 </a:t>
            </a:r>
            <a:r>
              <a:rPr lang="en-US" sz="1400" dirty="0" err="1"/>
              <a:t>hr</a:t>
            </a:r>
            <a:endParaRPr lang="en-US" sz="1400" dirty="0"/>
          </a:p>
          <a:p>
            <a:pPr marL="171450" indent="-171450">
              <a:buFont typeface="Arial" panose="020B0604020202020204" pitchFamily="34" charset="0"/>
              <a:buChar char="•"/>
            </a:pPr>
            <a:r>
              <a:rPr lang="en-US" sz="1400" dirty="0"/>
              <a:t>Cook main course: 5 </a:t>
            </a:r>
            <a:r>
              <a:rPr lang="en-US" sz="1400" dirty="0" err="1"/>
              <a:t>hrs</a:t>
            </a:r>
            <a:endParaRPr lang="en-US" sz="1400" dirty="0"/>
          </a:p>
          <a:p>
            <a:pPr marL="171450" indent="-171450">
              <a:buFont typeface="Arial" panose="020B0604020202020204" pitchFamily="34" charset="0"/>
              <a:buChar char="•"/>
            </a:pPr>
            <a:r>
              <a:rPr lang="en-US" sz="1400" dirty="0"/>
              <a:t>Cook dessert: 3 </a:t>
            </a:r>
            <a:r>
              <a:rPr lang="en-US" sz="1400" dirty="0" err="1"/>
              <a:t>hrs</a:t>
            </a:r>
            <a:endParaRPr lang="en-US" sz="1400" dirty="0"/>
          </a:p>
          <a:p>
            <a:pPr marL="171450" indent="-171450">
              <a:buFont typeface="Arial" panose="020B0604020202020204" pitchFamily="34" charset="0"/>
              <a:buChar char="•"/>
            </a:pPr>
            <a:r>
              <a:rPr lang="en-US" sz="1400" dirty="0"/>
              <a:t>Serve food: 2 </a:t>
            </a:r>
            <a:r>
              <a:rPr lang="en-US" sz="1400" dirty="0" err="1"/>
              <a:t>hr</a:t>
            </a:r>
            <a:endParaRPr lang="en-US" sz="1400" dirty="0"/>
          </a:p>
          <a:p>
            <a:pPr marL="171450" indent="-171450">
              <a:buFont typeface="Arial" panose="020B0604020202020204" pitchFamily="34" charset="0"/>
              <a:buChar char="•"/>
            </a:pPr>
            <a:r>
              <a:rPr lang="en-US" sz="1400" dirty="0"/>
              <a:t>Clean up: 4 </a:t>
            </a:r>
            <a:r>
              <a:rPr lang="en-US" sz="1400" dirty="0" err="1"/>
              <a:t>hrs</a:t>
            </a:r>
            <a:endParaRPr lang="en-US" sz="1400" dirty="0"/>
          </a:p>
          <a:p>
            <a:r>
              <a:rPr lang="en-US" sz="1400" b="1" dirty="0"/>
              <a:t>Total Hours:</a:t>
            </a:r>
            <a:r>
              <a:rPr lang="en-US" sz="1400" dirty="0"/>
              <a:t> </a:t>
            </a:r>
            <a:r>
              <a:rPr lang="en-US" sz="1400" b="1" dirty="0"/>
              <a:t>24 </a:t>
            </a:r>
            <a:r>
              <a:rPr lang="en-US" sz="1400" b="1" dirty="0" err="1"/>
              <a:t>hrs</a:t>
            </a:r>
            <a:endParaRPr lang="en-US" sz="1400" b="1" dirty="0"/>
          </a:p>
          <a:p>
            <a:r>
              <a:rPr lang="en-US" sz="1400" b="1" dirty="0"/>
              <a:t>Cost</a:t>
            </a:r>
            <a:r>
              <a:rPr lang="en-US" sz="1400" dirty="0"/>
              <a:t>: </a:t>
            </a:r>
          </a:p>
          <a:p>
            <a:r>
              <a:rPr lang="en-US" sz="1400" dirty="0"/>
              <a:t>     Food: Vegetables =  $30</a:t>
            </a:r>
          </a:p>
          <a:p>
            <a:r>
              <a:rPr lang="en-US" sz="1400" dirty="0"/>
              <a:t>                Meat = $60	</a:t>
            </a:r>
          </a:p>
          <a:p>
            <a:r>
              <a:rPr lang="en-US" sz="1400" dirty="0"/>
              <a:t>                Cake Ingredients = $20</a:t>
            </a:r>
          </a:p>
          <a:p>
            <a:r>
              <a:rPr lang="en-US" sz="1400" dirty="0"/>
              <a:t>     Labor: 12 </a:t>
            </a:r>
            <a:r>
              <a:rPr lang="en-US" sz="1400" dirty="0" err="1"/>
              <a:t>hrs</a:t>
            </a:r>
            <a:r>
              <a:rPr lang="en-US" sz="1400" dirty="0"/>
              <a:t> Cook at $50/</a:t>
            </a:r>
            <a:r>
              <a:rPr lang="en-US" sz="1400" dirty="0" err="1"/>
              <a:t>hr</a:t>
            </a:r>
            <a:r>
              <a:rPr lang="en-US" sz="1400" dirty="0"/>
              <a:t> = $600</a:t>
            </a:r>
          </a:p>
          <a:p>
            <a:r>
              <a:rPr lang="en-US" sz="1400" dirty="0"/>
              <a:t>                  12 </a:t>
            </a:r>
            <a:r>
              <a:rPr lang="en-US" sz="1400" dirty="0" err="1"/>
              <a:t>hrs</a:t>
            </a:r>
            <a:r>
              <a:rPr lang="en-US" sz="1400" dirty="0"/>
              <a:t> </a:t>
            </a:r>
            <a:r>
              <a:rPr lang="en-US" sz="1400" dirty="0" err="1"/>
              <a:t>Asst</a:t>
            </a:r>
            <a:r>
              <a:rPr lang="en-US" sz="1400" dirty="0"/>
              <a:t> Cook $10/</a:t>
            </a:r>
            <a:r>
              <a:rPr lang="en-US" sz="1400" dirty="0" err="1"/>
              <a:t>hr</a:t>
            </a:r>
            <a:r>
              <a:rPr lang="en-US" sz="1400" dirty="0"/>
              <a:t> = $120 </a:t>
            </a:r>
            <a:br>
              <a:rPr lang="en-US" sz="1400" dirty="0"/>
            </a:br>
            <a:r>
              <a:rPr lang="en-US" sz="1400" dirty="0"/>
              <a:t>          	                   </a:t>
            </a:r>
            <a:r>
              <a:rPr lang="en-US" sz="1400" b="1" dirty="0"/>
              <a:t>Total = $720</a:t>
            </a:r>
          </a:p>
          <a:p>
            <a:r>
              <a:rPr lang="en-US" sz="1400" b="1" dirty="0"/>
              <a:t>Justification</a:t>
            </a:r>
            <a:r>
              <a:rPr lang="en-US" sz="1400" dirty="0"/>
              <a:t>: Past experience cooking dinner</a:t>
            </a:r>
          </a:p>
        </p:txBody>
      </p:sp>
      <p:pic>
        <p:nvPicPr>
          <p:cNvPr id="2050" name="Picture 2" descr="Image result for dinner party pictur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8652" y="568418"/>
            <a:ext cx="2916941" cy="1942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42861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357" y="164592"/>
            <a:ext cx="7886700" cy="1325563"/>
          </a:xfrm>
        </p:spPr>
        <p:txBody>
          <a:bodyPr>
            <a:normAutofit/>
          </a:bodyPr>
          <a:lstStyle/>
          <a:p>
            <a:r>
              <a:rPr lang="en-US" sz="3600" dirty="0"/>
              <a:t>Space-based Infrared Satellite System </a:t>
            </a:r>
            <a:br>
              <a:rPr lang="en-US" sz="3600" dirty="0"/>
            </a:br>
            <a:r>
              <a:rPr lang="en-US" sz="3600" dirty="0"/>
              <a:t>Ground Station WBS </a:t>
            </a:r>
          </a:p>
        </p:txBody>
      </p:sp>
      <p:sp>
        <p:nvSpPr>
          <p:cNvPr id="5" name="TextBox 4"/>
          <p:cNvSpPr txBox="1"/>
          <p:nvPr/>
        </p:nvSpPr>
        <p:spPr>
          <a:xfrm>
            <a:off x="327846" y="1933575"/>
            <a:ext cx="1541104" cy="1384995"/>
          </a:xfrm>
          <a:prstGeom prst="rect">
            <a:avLst/>
          </a:prstGeom>
          <a:noFill/>
          <a:ln>
            <a:solidFill>
              <a:schemeClr val="tx1"/>
            </a:solidFill>
          </a:ln>
        </p:spPr>
        <p:txBody>
          <a:bodyPr wrap="square" rtlCol="0">
            <a:spAutoFit/>
          </a:bodyPr>
          <a:lstStyle/>
          <a:p>
            <a:r>
              <a:rPr lang="en-US" sz="1400" u="sng" dirty="0"/>
              <a:t>Project</a:t>
            </a:r>
            <a:br>
              <a:rPr lang="en-US" sz="1400" dirty="0"/>
            </a:br>
            <a:r>
              <a:rPr lang="en-US" sz="1400" dirty="0"/>
              <a:t>Develop Human-Computer Interfaces for new SBIRS ground station operators</a:t>
            </a:r>
          </a:p>
        </p:txBody>
      </p:sp>
      <p:sp>
        <p:nvSpPr>
          <p:cNvPr id="6" name="TextBox 5"/>
          <p:cNvSpPr txBox="1"/>
          <p:nvPr/>
        </p:nvSpPr>
        <p:spPr>
          <a:xfrm>
            <a:off x="1880420" y="2125510"/>
            <a:ext cx="1487344" cy="954107"/>
          </a:xfrm>
          <a:prstGeom prst="rect">
            <a:avLst/>
          </a:prstGeom>
          <a:noFill/>
          <a:ln>
            <a:solidFill>
              <a:schemeClr val="tx1"/>
            </a:solidFill>
          </a:ln>
        </p:spPr>
        <p:txBody>
          <a:bodyPr wrap="square" rtlCol="0">
            <a:spAutoFit/>
          </a:bodyPr>
          <a:lstStyle/>
          <a:p>
            <a:r>
              <a:rPr lang="en-US" sz="1400" u="sng" dirty="0"/>
              <a:t>Task 1 </a:t>
            </a:r>
            <a:br>
              <a:rPr lang="en-US" sz="1400" dirty="0"/>
            </a:br>
            <a:r>
              <a:rPr lang="en-US" sz="1400" dirty="0"/>
              <a:t>Design displays for the A Operator</a:t>
            </a:r>
          </a:p>
        </p:txBody>
      </p:sp>
      <p:pic>
        <p:nvPicPr>
          <p:cNvPr id="8" name="Picture 7"/>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Lst>
          </a:blip>
          <a:srcRect l="26403" t="39279" r="28509" b="21267"/>
          <a:stretch/>
        </p:blipFill>
        <p:spPr>
          <a:xfrm>
            <a:off x="6423293" y="936251"/>
            <a:ext cx="2092057" cy="1450765"/>
          </a:xfrm>
          <a:prstGeom prst="rect">
            <a:avLst/>
          </a:prstGeom>
        </p:spPr>
      </p:pic>
      <p:sp>
        <p:nvSpPr>
          <p:cNvPr id="11" name="Rectangle 10"/>
          <p:cNvSpPr/>
          <p:nvPr/>
        </p:nvSpPr>
        <p:spPr>
          <a:xfrm>
            <a:off x="3375843" y="2308641"/>
            <a:ext cx="1866901" cy="2677656"/>
          </a:xfrm>
          <a:prstGeom prst="rect">
            <a:avLst/>
          </a:prstGeom>
          <a:ln>
            <a:solidFill>
              <a:schemeClr val="tx1"/>
            </a:solidFill>
          </a:ln>
        </p:spPr>
        <p:txBody>
          <a:bodyPr wrap="square">
            <a:spAutoFit/>
          </a:bodyPr>
          <a:lstStyle/>
          <a:p>
            <a:r>
              <a:rPr lang="en-US" sz="1400" u="sng" dirty="0"/>
              <a:t>Subtask 1a </a:t>
            </a:r>
          </a:p>
          <a:p>
            <a:r>
              <a:rPr lang="en-US" sz="1400" dirty="0"/>
              <a:t>Identify operator tasks</a:t>
            </a:r>
          </a:p>
          <a:p>
            <a:r>
              <a:rPr lang="en-US" sz="1400" u="sng" dirty="0"/>
              <a:t>Subtask 1b </a:t>
            </a:r>
          </a:p>
          <a:p>
            <a:r>
              <a:rPr lang="en-US" sz="1400" dirty="0"/>
              <a:t>Prototype static displays</a:t>
            </a:r>
          </a:p>
          <a:p>
            <a:r>
              <a:rPr lang="en-US" sz="1400" u="sng" dirty="0"/>
              <a:t>Subtask 1c </a:t>
            </a:r>
          </a:p>
          <a:p>
            <a:r>
              <a:rPr lang="en-US" sz="1400" dirty="0"/>
              <a:t>Conduct operator evaluations</a:t>
            </a:r>
          </a:p>
          <a:p>
            <a:r>
              <a:rPr lang="en-US" sz="1400" u="sng" dirty="0"/>
              <a:t>Subtask 1c </a:t>
            </a:r>
          </a:p>
          <a:p>
            <a:r>
              <a:rPr lang="en-US" sz="1400" dirty="0"/>
              <a:t>Develop report</a:t>
            </a:r>
          </a:p>
          <a:p>
            <a:r>
              <a:rPr lang="en-US" sz="1400" u="sng" dirty="0"/>
              <a:t>Subtask 1d</a:t>
            </a:r>
          </a:p>
          <a:p>
            <a:r>
              <a:rPr lang="en-US" sz="1400" dirty="0"/>
              <a:t>Design review</a:t>
            </a:r>
          </a:p>
        </p:txBody>
      </p:sp>
      <p:sp>
        <p:nvSpPr>
          <p:cNvPr id="13" name="Rectangle 12"/>
          <p:cNvSpPr/>
          <p:nvPr/>
        </p:nvSpPr>
        <p:spPr>
          <a:xfrm>
            <a:off x="5250823" y="2489252"/>
            <a:ext cx="3626477" cy="3754874"/>
          </a:xfrm>
          <a:prstGeom prst="rect">
            <a:avLst/>
          </a:prstGeom>
          <a:ln>
            <a:solidFill>
              <a:schemeClr val="tx1"/>
            </a:solidFill>
          </a:ln>
        </p:spPr>
        <p:txBody>
          <a:bodyPr wrap="square">
            <a:spAutoFit/>
          </a:bodyPr>
          <a:lstStyle/>
          <a:p>
            <a:r>
              <a:rPr lang="en-US" sz="1400" u="sng" dirty="0"/>
              <a:t>Work Package for Task 1 </a:t>
            </a:r>
          </a:p>
          <a:p>
            <a:pPr marL="171450" indent="-171450">
              <a:buFont typeface="Arial" panose="020B0604020202020204" pitchFamily="34" charset="0"/>
              <a:buChar char="•"/>
            </a:pPr>
            <a:r>
              <a:rPr lang="en-US" sz="1400" dirty="0"/>
              <a:t>Review ops manual and mil standards 1472C, 46855B; 12 </a:t>
            </a:r>
            <a:r>
              <a:rPr lang="en-US" sz="1400" dirty="0" err="1"/>
              <a:t>hrs</a:t>
            </a:r>
            <a:endParaRPr lang="en-US" sz="1400" dirty="0"/>
          </a:p>
          <a:p>
            <a:pPr marL="171450" indent="-171450">
              <a:buFont typeface="Arial" panose="020B0604020202020204" pitchFamily="34" charset="0"/>
              <a:buChar char="•"/>
            </a:pPr>
            <a:r>
              <a:rPr lang="en-US" sz="1400" dirty="0"/>
              <a:t>Interview 3 “A” operators; 12 </a:t>
            </a:r>
            <a:r>
              <a:rPr lang="en-US" sz="1400" dirty="0" err="1"/>
              <a:t>hrs</a:t>
            </a:r>
            <a:endParaRPr lang="en-US" sz="1400" dirty="0"/>
          </a:p>
          <a:p>
            <a:pPr marL="171450" indent="-171450">
              <a:buFont typeface="Arial" panose="020B0604020202020204" pitchFamily="34" charset="0"/>
              <a:buChar char="•"/>
            </a:pPr>
            <a:r>
              <a:rPr lang="en-US" sz="1400" dirty="0"/>
              <a:t>Statically prototype 1 main display, 5 </a:t>
            </a:r>
            <a:r>
              <a:rPr lang="en-US" sz="1400" dirty="0" err="1"/>
              <a:t>subdisplays</a:t>
            </a:r>
            <a:r>
              <a:rPr lang="en-US" sz="1400" dirty="0"/>
              <a:t>; 40 </a:t>
            </a:r>
            <a:r>
              <a:rPr lang="en-US" sz="1400" dirty="0" err="1"/>
              <a:t>hrs</a:t>
            </a:r>
            <a:r>
              <a:rPr lang="en-US" sz="1400" dirty="0"/>
              <a:t> </a:t>
            </a:r>
          </a:p>
          <a:p>
            <a:pPr marL="171450" indent="-171450">
              <a:buFont typeface="Arial" panose="020B0604020202020204" pitchFamily="34" charset="0"/>
              <a:buChar char="•"/>
            </a:pPr>
            <a:r>
              <a:rPr lang="en-US" sz="1400" dirty="0"/>
              <a:t>Conduct operator evaluations; 16 </a:t>
            </a:r>
            <a:r>
              <a:rPr lang="en-US" sz="1400" dirty="0" err="1"/>
              <a:t>hrs</a:t>
            </a:r>
            <a:endParaRPr lang="en-US" sz="1400" dirty="0"/>
          </a:p>
          <a:p>
            <a:pPr marL="171450" indent="-171450">
              <a:buFont typeface="Arial" panose="020B0604020202020204" pitchFamily="34" charset="0"/>
              <a:buChar char="•"/>
            </a:pPr>
            <a:r>
              <a:rPr lang="en-US" sz="1400" dirty="0"/>
              <a:t>Prepare evaluation report; 40 </a:t>
            </a:r>
            <a:r>
              <a:rPr lang="en-US" sz="1400" dirty="0" err="1"/>
              <a:t>hrs</a:t>
            </a:r>
            <a:endParaRPr lang="en-US" sz="1400" dirty="0"/>
          </a:p>
          <a:p>
            <a:pPr marL="171450" indent="-171450">
              <a:buFont typeface="Arial" panose="020B0604020202020204" pitchFamily="34" charset="0"/>
              <a:buChar char="•"/>
            </a:pPr>
            <a:r>
              <a:rPr lang="en-US" sz="1400" dirty="0"/>
              <a:t>Support design review; 40 </a:t>
            </a:r>
            <a:r>
              <a:rPr lang="en-US" sz="1400" dirty="0" err="1"/>
              <a:t>hrs</a:t>
            </a:r>
            <a:endParaRPr lang="en-US" sz="1400" dirty="0"/>
          </a:p>
          <a:p>
            <a:r>
              <a:rPr lang="en-US" sz="1400" dirty="0"/>
              <a:t>Total Hours: 160</a:t>
            </a:r>
          </a:p>
          <a:p>
            <a:r>
              <a:rPr lang="en-US" sz="1400" dirty="0"/>
              <a:t>Cost: 80 </a:t>
            </a:r>
            <a:r>
              <a:rPr lang="en-US" sz="1400" dirty="0" err="1"/>
              <a:t>hrs</a:t>
            </a:r>
            <a:r>
              <a:rPr lang="en-US" sz="1400" dirty="0"/>
              <a:t> E1 at $150/</a:t>
            </a:r>
            <a:r>
              <a:rPr lang="en-US" sz="1400" dirty="0" err="1"/>
              <a:t>hr</a:t>
            </a:r>
            <a:r>
              <a:rPr lang="en-US" sz="1400" dirty="0"/>
              <a:t> = $12,000</a:t>
            </a:r>
            <a:br>
              <a:rPr lang="en-US" sz="1400" dirty="0"/>
            </a:br>
            <a:r>
              <a:rPr lang="en-US" sz="1400" dirty="0"/>
              <a:t>          80 </a:t>
            </a:r>
            <a:r>
              <a:rPr lang="en-US" sz="1400" dirty="0" err="1"/>
              <a:t>hrs</a:t>
            </a:r>
            <a:r>
              <a:rPr lang="en-US" sz="1400" dirty="0"/>
              <a:t> E4 at $165/</a:t>
            </a:r>
            <a:r>
              <a:rPr lang="en-US" sz="1400" dirty="0" err="1"/>
              <a:t>hr</a:t>
            </a:r>
            <a:r>
              <a:rPr lang="en-US" sz="1400" dirty="0"/>
              <a:t> = $</a:t>
            </a:r>
            <a:r>
              <a:rPr lang="en-US" sz="1400" u="sng" dirty="0"/>
              <a:t>13,200</a:t>
            </a:r>
            <a:r>
              <a:rPr lang="en-US" sz="1400" dirty="0"/>
              <a:t>	                   Total = $25,400</a:t>
            </a:r>
          </a:p>
          <a:p>
            <a:r>
              <a:rPr lang="en-US" sz="1400" b="1" dirty="0"/>
              <a:t>Justification</a:t>
            </a:r>
            <a:r>
              <a:rPr lang="en-US" sz="1400" dirty="0"/>
              <a:t>: Computer display development from previous SBIRS program; engineering judgement; need for experienced E4 to supervise E1 </a:t>
            </a:r>
          </a:p>
        </p:txBody>
      </p:sp>
      <p:sp>
        <p:nvSpPr>
          <p:cNvPr id="4" name="TextBox 3"/>
          <p:cNvSpPr txBox="1"/>
          <p:nvPr/>
        </p:nvSpPr>
        <p:spPr>
          <a:xfrm>
            <a:off x="621614" y="5139637"/>
            <a:ext cx="3623093" cy="1323439"/>
          </a:xfrm>
          <a:prstGeom prst="rect">
            <a:avLst/>
          </a:prstGeom>
          <a:solidFill>
            <a:schemeClr val="bg1"/>
          </a:solidFill>
          <a:ln w="19050">
            <a:solidFill>
              <a:schemeClr val="tx1"/>
            </a:solidFill>
          </a:ln>
          <a:effectLst>
            <a:outerShdw blurRad="50800" dist="38100" dir="2700000" algn="tl" rotWithShape="0">
              <a:prstClr val="black">
                <a:alpha val="40000"/>
              </a:prstClr>
            </a:outerShdw>
          </a:effectLst>
        </p:spPr>
        <p:txBody>
          <a:bodyPr wrap="square" rtlCol="0">
            <a:spAutoFit/>
          </a:bodyPr>
          <a:lstStyle/>
          <a:p>
            <a:r>
              <a:rPr lang="en-US" sz="1600" b="1" i="1" dirty="0"/>
              <a:t>For Proposal</a:t>
            </a:r>
          </a:p>
          <a:p>
            <a:r>
              <a:rPr lang="en-US" sz="1600" dirty="0"/>
              <a:t>Task 1 – 160 </a:t>
            </a:r>
            <a:r>
              <a:rPr lang="en-US" sz="1600" dirty="0" err="1"/>
              <a:t>hrs</a:t>
            </a:r>
            <a:r>
              <a:rPr lang="en-US" sz="1600" dirty="0"/>
              <a:t> for new engineer (E1) and more experienced engineer (E4) to prototype static displays, perform evaluations and report results</a:t>
            </a:r>
          </a:p>
        </p:txBody>
      </p:sp>
      <p:cxnSp>
        <p:nvCxnSpPr>
          <p:cNvPr id="14" name="Straight Arrow Connector 13"/>
          <p:cNvCxnSpPr/>
          <p:nvPr/>
        </p:nvCxnSpPr>
        <p:spPr>
          <a:xfrm flipH="1">
            <a:off x="4390846" y="5658928"/>
            <a:ext cx="785003"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22457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634" y="183159"/>
            <a:ext cx="7886700" cy="773561"/>
          </a:xfrm>
        </p:spPr>
        <p:txBody>
          <a:bodyPr/>
          <a:lstStyle/>
          <a:p>
            <a:r>
              <a:rPr lang="en-US" dirty="0"/>
              <a:t>Benefits</a:t>
            </a:r>
          </a:p>
        </p:txBody>
      </p:sp>
      <p:sp>
        <p:nvSpPr>
          <p:cNvPr id="29" name="TextBox 28"/>
          <p:cNvSpPr txBox="1"/>
          <p:nvPr/>
        </p:nvSpPr>
        <p:spPr>
          <a:xfrm>
            <a:off x="456670" y="4304753"/>
            <a:ext cx="7772931" cy="1846659"/>
          </a:xfrm>
          <a:prstGeom prst="rect">
            <a:avLst/>
          </a:prstGeom>
          <a:noFill/>
        </p:spPr>
        <p:txBody>
          <a:bodyPr wrap="square" rtlCol="0">
            <a:spAutoFit/>
          </a:bodyPr>
          <a:lstStyle/>
          <a:p>
            <a:pPr marL="342900" indent="-342900">
              <a:buFont typeface="Arial" panose="020B0604020202020204" pitchFamily="34" charset="0"/>
              <a:buChar char="•"/>
            </a:pPr>
            <a:r>
              <a:rPr lang="en-US" sz="2000" dirty="0"/>
              <a:t>Content from the Benefits Slot exists throughout the proposal</a:t>
            </a:r>
          </a:p>
          <a:p>
            <a:pPr marL="800100" lvl="1" indent="-342900">
              <a:buFont typeface="Courier New" panose="02070309020205020404" pitchFamily="49" charset="0"/>
              <a:buChar char="o"/>
            </a:pPr>
            <a:r>
              <a:rPr lang="en-US" dirty="0"/>
              <a:t>Benefit(s) should be one of your themes</a:t>
            </a:r>
          </a:p>
          <a:p>
            <a:pPr marL="342900" indent="-342900">
              <a:buFont typeface="Arial" panose="020B0604020202020204" pitchFamily="34" charset="0"/>
              <a:buChar char="•"/>
            </a:pPr>
            <a:r>
              <a:rPr lang="en-US" sz="2000" dirty="0"/>
              <a:t>Address the different types of benefits</a:t>
            </a:r>
            <a:endParaRPr lang="en-US" dirty="0"/>
          </a:p>
          <a:p>
            <a:pPr marL="800100" lvl="1" indent="-342900">
              <a:buFont typeface="Courier New" panose="02070309020205020404" pitchFamily="49" charset="0"/>
              <a:buChar char="o"/>
            </a:pPr>
            <a:r>
              <a:rPr lang="en-US" dirty="0"/>
              <a:t>Immediate, a direct result of your research</a:t>
            </a:r>
          </a:p>
          <a:p>
            <a:pPr marL="800100" lvl="1" indent="-342900">
              <a:buFont typeface="Courier New" panose="02070309020205020404" pitchFamily="49" charset="0"/>
              <a:buChar char="o"/>
            </a:pPr>
            <a:r>
              <a:rPr lang="en-US" dirty="0"/>
              <a:t>Long-term, how your research moves your field forward </a:t>
            </a:r>
          </a:p>
          <a:p>
            <a:pPr marL="342900" indent="-342900">
              <a:buFont typeface="Arial" panose="020B0604020202020204" pitchFamily="34" charset="0"/>
              <a:buChar char="•"/>
            </a:pPr>
            <a:r>
              <a:rPr lang="en-US" sz="2000" dirty="0"/>
              <a:t>Remember… the benefits address the </a:t>
            </a:r>
            <a:r>
              <a:rPr lang="en-US" sz="2000" i="1" dirty="0"/>
              <a:t>funders needs and mission</a:t>
            </a:r>
          </a:p>
        </p:txBody>
      </p:sp>
      <p:grpSp>
        <p:nvGrpSpPr>
          <p:cNvPr id="11" name="Group 10"/>
          <p:cNvGrpSpPr/>
          <p:nvPr/>
        </p:nvGrpSpPr>
        <p:grpSpPr>
          <a:xfrm>
            <a:off x="535054" y="1091050"/>
            <a:ext cx="7083228" cy="2944057"/>
            <a:chOff x="352174" y="1528372"/>
            <a:chExt cx="7083228" cy="2944057"/>
          </a:xfrm>
        </p:grpSpPr>
        <p:sp>
          <p:nvSpPr>
            <p:cNvPr id="3" name="TextBox 2"/>
            <p:cNvSpPr txBox="1"/>
            <p:nvPr/>
          </p:nvSpPr>
          <p:spPr>
            <a:xfrm>
              <a:off x="352174" y="1619376"/>
              <a:ext cx="2689316" cy="1077218"/>
            </a:xfrm>
            <a:prstGeom prst="rect">
              <a:avLst/>
            </a:prstGeom>
            <a:solidFill>
              <a:schemeClr val="accent5"/>
            </a:solidFill>
          </p:spPr>
          <p:txBody>
            <a:bodyPr wrap="square" rtlCol="0">
              <a:spAutoFit/>
            </a:bodyPr>
            <a:lstStyle/>
            <a:p>
              <a:r>
                <a:rPr lang="en-US" sz="1600" dirty="0">
                  <a:solidFill>
                    <a:schemeClr val="bg1"/>
                  </a:solidFill>
                </a:rPr>
                <a:t>In the baseline logic (captured in the Needs Statement) which expresses a “value proposition”</a:t>
              </a:r>
            </a:p>
          </p:txBody>
        </p:sp>
        <p:sp>
          <p:nvSpPr>
            <p:cNvPr id="6" name="TextBox 5"/>
            <p:cNvSpPr txBox="1"/>
            <p:nvPr/>
          </p:nvSpPr>
          <p:spPr>
            <a:xfrm>
              <a:off x="352174" y="3072044"/>
              <a:ext cx="2689316" cy="1323439"/>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600" dirty="0">
                  <a:solidFill>
                    <a:schemeClr val="bg1"/>
                  </a:solidFill>
                </a:rPr>
                <a:t>In the Abstract. Introduction/ Background section or other funder-specified sections (e.g., Summary, Justification, Benefits)  </a:t>
              </a:r>
            </a:p>
          </p:txBody>
        </p:sp>
        <p:grpSp>
          <p:nvGrpSpPr>
            <p:cNvPr id="10" name="Group 9"/>
            <p:cNvGrpSpPr/>
            <p:nvPr/>
          </p:nvGrpSpPr>
          <p:grpSpPr>
            <a:xfrm>
              <a:off x="3814355" y="1528372"/>
              <a:ext cx="3621047" cy="1366529"/>
              <a:chOff x="132347" y="2377440"/>
              <a:chExt cx="2279928" cy="996400"/>
            </a:xfrm>
            <a:effectLst>
              <a:outerShdw blurRad="50800" dist="38100" dir="2700000" algn="tl" rotWithShape="0">
                <a:prstClr val="black">
                  <a:alpha val="40000"/>
                </a:prstClr>
              </a:outerShdw>
            </a:effectLst>
          </p:grpSpPr>
          <p:sp>
            <p:nvSpPr>
              <p:cNvPr id="5" name="TextBox 4"/>
              <p:cNvSpPr txBox="1"/>
              <p:nvPr/>
            </p:nvSpPr>
            <p:spPr>
              <a:xfrm>
                <a:off x="132347" y="2377440"/>
                <a:ext cx="2279928" cy="996400"/>
              </a:xfrm>
              <a:prstGeom prst="rect">
                <a:avLst/>
              </a:prstGeom>
              <a:solidFill>
                <a:schemeClr val="bg2">
                  <a:lumMod val="90000"/>
                </a:schemeClr>
              </a:solidFill>
              <a:ln>
                <a:solidFill>
                  <a:schemeClr val="tx1"/>
                </a:solidFill>
              </a:ln>
            </p:spPr>
            <p:txBody>
              <a:bodyPr wrap="square" rtlCol="0">
                <a:spAutoFit/>
              </a:bodyPr>
              <a:lstStyle/>
              <a:p>
                <a:pPr algn="ctr">
                  <a:lnSpc>
                    <a:spcPct val="90000"/>
                  </a:lnSpc>
                </a:pPr>
                <a:br>
                  <a:rPr lang="en-US" sz="3200" b="1" dirty="0"/>
                </a:br>
                <a:r>
                  <a:rPr lang="en-US" sz="3200" b="1" dirty="0"/>
                  <a:t>S</a:t>
                </a:r>
                <a:r>
                  <a:rPr lang="en-US" sz="3200" b="1" baseline="-25000" dirty="0"/>
                  <a:t>1         </a:t>
                </a:r>
                <a:r>
                  <a:rPr lang="en-US" sz="3200" b="1" dirty="0"/>
                  <a:t>S</a:t>
                </a:r>
                <a:r>
                  <a:rPr lang="en-US" sz="3200" b="1" baseline="-25000" dirty="0"/>
                  <a:t>2    </a:t>
                </a:r>
                <a:r>
                  <a:rPr lang="en-US" sz="3200" b="1" dirty="0"/>
                  <a:t>   B</a:t>
                </a:r>
                <a:br>
                  <a:rPr lang="en-US" sz="3200" b="1" dirty="0"/>
                </a:br>
                <a:r>
                  <a:rPr lang="en-US" sz="2800" b="1" baseline="-25000" dirty="0"/>
                  <a:t> </a:t>
                </a:r>
                <a:r>
                  <a:rPr lang="en-US" sz="2800" b="1" dirty="0"/>
                  <a:t> </a:t>
                </a:r>
              </a:p>
            </p:txBody>
          </p:sp>
          <p:sp>
            <p:nvSpPr>
              <p:cNvPr id="7" name="Right Arrow 6"/>
              <p:cNvSpPr/>
              <p:nvPr/>
            </p:nvSpPr>
            <p:spPr>
              <a:xfrm>
                <a:off x="907988" y="2801784"/>
                <a:ext cx="253717" cy="147711"/>
              </a:xfrm>
              <a:prstGeom prst="rightArrow">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1458332" y="2788448"/>
                <a:ext cx="253717" cy="162796"/>
              </a:xfrm>
              <a:prstGeom prst="rightArrow">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p:cNvSpPr txBox="1"/>
            <p:nvPr/>
          </p:nvSpPr>
          <p:spPr>
            <a:xfrm>
              <a:off x="3814355" y="2995101"/>
              <a:ext cx="3621047" cy="1477328"/>
            </a:xfrm>
            <a:prstGeom prst="rect">
              <a:avLst/>
            </a:prstGeom>
            <a:solidFill>
              <a:schemeClr val="bg2">
                <a:lumMod val="9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US" dirty="0"/>
                <a:t>To answer these challenges, we have designed an approach to meeting [[</a:t>
              </a:r>
              <a:r>
                <a:rPr lang="en-US" b="1" dirty="0"/>
                <a:t>objectives</a:t>
              </a:r>
              <a:r>
                <a:rPr lang="en-US" dirty="0"/>
                <a:t>]]. As a result of achieving these objectives, there will be [[</a:t>
              </a:r>
              <a:r>
                <a:rPr lang="en-US" b="1" dirty="0"/>
                <a:t>benefits</a:t>
              </a:r>
              <a:r>
                <a:rPr lang="en-US" dirty="0"/>
                <a:t>]]</a:t>
              </a:r>
              <a:endParaRPr lang="en-US" sz="1600" dirty="0"/>
            </a:p>
          </p:txBody>
        </p:sp>
        <p:sp>
          <p:nvSpPr>
            <p:cNvPr id="15" name="Isosceles Triangle 14"/>
            <p:cNvSpPr/>
            <p:nvPr/>
          </p:nvSpPr>
          <p:spPr>
            <a:xfrm rot="5400000">
              <a:off x="2712603" y="3232598"/>
              <a:ext cx="1477328" cy="1002333"/>
            </a:xfrm>
            <a:prstGeom prst="triangl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 name="Isosceles Triangle 3"/>
            <p:cNvSpPr/>
            <p:nvPr/>
          </p:nvSpPr>
          <p:spPr>
            <a:xfrm rot="5400000">
              <a:off x="2790948" y="1664765"/>
              <a:ext cx="1272930" cy="1002335"/>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48648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408" y="2587671"/>
            <a:ext cx="7886700" cy="1325563"/>
          </a:xfrm>
        </p:spPr>
        <p:txBody>
          <a:bodyPr>
            <a:normAutofit/>
          </a:bodyPr>
          <a:lstStyle/>
          <a:p>
            <a:r>
              <a:rPr lang="en-US" sz="3600" dirty="0"/>
              <a:t>Editing and Rewriting</a:t>
            </a:r>
          </a:p>
        </p:txBody>
      </p:sp>
    </p:spTree>
    <p:extLst>
      <p:ext uri="{BB962C8B-B14F-4D97-AF65-F5344CB8AC3E}">
        <p14:creationId xmlns:p14="http://schemas.microsoft.com/office/powerpoint/2010/main" val="3742065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932" y="0"/>
            <a:ext cx="7868566" cy="904875"/>
          </a:xfrm>
        </p:spPr>
        <p:txBody>
          <a:bodyPr>
            <a:normAutofit/>
          </a:bodyPr>
          <a:lstStyle/>
          <a:p>
            <a:r>
              <a:rPr lang="en-US" dirty="0"/>
              <a:t>Editing and Rewriting</a:t>
            </a:r>
          </a:p>
        </p:txBody>
      </p:sp>
      <p:sp>
        <p:nvSpPr>
          <p:cNvPr id="5" name="Content Placeholder 4"/>
          <p:cNvSpPr>
            <a:spLocks noGrp="1"/>
          </p:cNvSpPr>
          <p:nvPr>
            <p:ph idx="1"/>
          </p:nvPr>
        </p:nvSpPr>
        <p:spPr/>
        <p:txBody>
          <a:bodyPr/>
          <a:lstStyle/>
          <a:p>
            <a:pPr marL="82296" indent="0">
              <a:buNone/>
            </a:pP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grpSp>
        <p:nvGrpSpPr>
          <p:cNvPr id="4" name="Group 3"/>
          <p:cNvGrpSpPr/>
          <p:nvPr/>
        </p:nvGrpSpPr>
        <p:grpSpPr>
          <a:xfrm>
            <a:off x="731909" y="1237039"/>
            <a:ext cx="7868566" cy="5595938"/>
            <a:chOff x="1065122" y="1016000"/>
            <a:chExt cx="7868566" cy="5595938"/>
          </a:xfrm>
        </p:grpSpPr>
        <p:pic>
          <p:nvPicPr>
            <p:cNvPr id="6" name="Picture 5" descr="Screen Shot 2015-11-09 at 3.04.24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65122" y="1016000"/>
              <a:ext cx="7868566" cy="5595938"/>
            </a:xfrm>
            <a:prstGeom prst="rect">
              <a:avLst/>
            </a:prstGeom>
          </p:spPr>
        </p:pic>
        <p:sp>
          <p:nvSpPr>
            <p:cNvPr id="3" name="Rectangle 2"/>
            <p:cNvSpPr/>
            <p:nvPr/>
          </p:nvSpPr>
          <p:spPr>
            <a:xfrm>
              <a:off x="1635606" y="1100667"/>
              <a:ext cx="177800" cy="4064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Tree>
    <p:extLst>
      <p:ext uri="{BB962C8B-B14F-4D97-AF65-F5344CB8AC3E}">
        <p14:creationId xmlns:p14="http://schemas.microsoft.com/office/powerpoint/2010/main" val="40090756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399" y="0"/>
            <a:ext cx="8020051" cy="1428750"/>
          </a:xfrm>
        </p:spPr>
        <p:txBody>
          <a:bodyPr>
            <a:normAutofit/>
          </a:bodyPr>
          <a:lstStyle/>
          <a:p>
            <a:r>
              <a:rPr lang="en-US" sz="4000" dirty="0"/>
              <a:t>Project Summary #1: The Basketball Project at the Meridian Mews Center</a:t>
            </a:r>
          </a:p>
        </p:txBody>
      </p:sp>
      <p:sp>
        <p:nvSpPr>
          <p:cNvPr id="3" name="Content Placeholder 2"/>
          <p:cNvSpPr>
            <a:spLocks noGrp="1"/>
          </p:cNvSpPr>
          <p:nvPr>
            <p:ph idx="1"/>
          </p:nvPr>
        </p:nvSpPr>
        <p:spPr>
          <a:xfrm>
            <a:off x="348764" y="1428750"/>
            <a:ext cx="8389319" cy="5334000"/>
          </a:xfrm>
        </p:spPr>
        <p:txBody>
          <a:bodyPr>
            <a:normAutofit/>
          </a:bodyPr>
          <a:lstStyle/>
          <a:p>
            <a:pPr marL="0" indent="0">
              <a:buNone/>
            </a:pPr>
            <a:r>
              <a:rPr lang="en-US" sz="1400" dirty="0"/>
              <a:t>	</a:t>
            </a:r>
            <a:r>
              <a:rPr lang="en-US" sz="1800" dirty="0"/>
              <a:t>We are really excited about the Basketball Project for 25 boys ages 13 to 16 who live in North Meridian Mews. The program will be sponsored by our organization, the Meridian Mews Center. This Center’s neighborhood is downtown Metro City, Indiana. The kids who will take part in the project are badly behaved and have acted out in school. Well-qualified instructors will teach the kids basketball skills and also how to dress for success. They will receive different types of counseling also and gift certificates from Ace Sport Supplies will be given out to the kids on the winning team in the basketball competition.</a:t>
            </a:r>
          </a:p>
          <a:p>
            <a:pPr marL="0" indent="0">
              <a:buNone/>
            </a:pPr>
            <a:r>
              <a:rPr lang="en-US" sz="1800" dirty="0"/>
              <a:t>	The Basketball Project will take place after school and on weekends and the boys will behave better as a result of being in the program. The Basketball Project will run from September 1, 2016 to June 30, 2017, and activities will be held at the Meridian Mews Center and the YMCA. We are asking for $10,000 to help cover the expenses for this excellent program that we’re running with the help of Meridian University and the YMCA. </a:t>
            </a:r>
          </a:p>
          <a:p>
            <a:pPr marL="0" indent="0">
              <a:buNone/>
            </a:pPr>
            <a:r>
              <a:rPr lang="en-US" sz="1800" dirty="0"/>
              <a:t>	There are many staff members who will make sure the kids get solid instruction. We are hoping that the kids who join our project will stay in school longer and behave much better. They will probably enjoy the trips we’ll take to basketball games and we’re looking forward to having guest speakers.</a:t>
            </a:r>
          </a:p>
          <a:p>
            <a:pPr marL="0" indent="0">
              <a:buNone/>
            </a:pPr>
            <a:endParaRPr lang="en-US" sz="1400" dirty="0"/>
          </a:p>
        </p:txBody>
      </p:sp>
      <p:sp>
        <p:nvSpPr>
          <p:cNvPr id="4" name="Title 1"/>
          <p:cNvSpPr txBox="1">
            <a:spLocks/>
          </p:cNvSpPr>
          <p:nvPr/>
        </p:nvSpPr>
        <p:spPr>
          <a:xfrm>
            <a:off x="770181" y="6279881"/>
            <a:ext cx="8810624" cy="52387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400" dirty="0"/>
              <a:t>From “The Only Grant Writing Book You’ll Ever Need” by Ellen Karsh and Arlen Sue Fox</a:t>
            </a:r>
          </a:p>
        </p:txBody>
      </p:sp>
    </p:spTree>
    <p:extLst>
      <p:ext uri="{BB962C8B-B14F-4D97-AF65-F5344CB8AC3E}">
        <p14:creationId xmlns:p14="http://schemas.microsoft.com/office/powerpoint/2010/main" val="2179307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376" y="6168476"/>
            <a:ext cx="8810624" cy="523875"/>
          </a:xfrm>
        </p:spPr>
        <p:txBody>
          <a:bodyPr>
            <a:normAutofit/>
          </a:bodyPr>
          <a:lstStyle/>
          <a:p>
            <a:r>
              <a:rPr lang="en-US" sz="1000" dirty="0"/>
              <a:t>From “The Only Grant Writing Book You’ll Ever Need” by Ellen Karsh and Arlen Sue Fox</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83356853"/>
              </p:ext>
            </p:extLst>
          </p:nvPr>
        </p:nvGraphicFramePr>
        <p:xfrm>
          <a:off x="139031" y="1030050"/>
          <a:ext cx="8704696" cy="50132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1"/>
          <p:cNvSpPr txBox="1">
            <a:spLocks/>
          </p:cNvSpPr>
          <p:nvPr/>
        </p:nvSpPr>
        <p:spPr>
          <a:xfrm>
            <a:off x="333376" y="125175"/>
            <a:ext cx="8842375" cy="9048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Editing and Rewriting</a:t>
            </a:r>
          </a:p>
        </p:txBody>
      </p:sp>
    </p:spTree>
    <p:extLst>
      <p:ext uri="{BB962C8B-B14F-4D97-AF65-F5344CB8AC3E}">
        <p14:creationId xmlns:p14="http://schemas.microsoft.com/office/powerpoint/2010/main" val="26805340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539" y="158750"/>
            <a:ext cx="8616461" cy="820615"/>
          </a:xfrm>
        </p:spPr>
        <p:txBody>
          <a:bodyPr>
            <a:normAutofit fontScale="90000"/>
          </a:bodyPr>
          <a:lstStyle/>
          <a:p>
            <a:r>
              <a:rPr lang="en-US" sz="4000" dirty="0"/>
              <a:t>Do: Use a grammar book, thesaurus, and dictionary</a:t>
            </a:r>
          </a:p>
        </p:txBody>
      </p:sp>
      <p:sp>
        <p:nvSpPr>
          <p:cNvPr id="3" name="Content Placeholder 2"/>
          <p:cNvSpPr>
            <a:spLocks noGrp="1"/>
          </p:cNvSpPr>
          <p:nvPr>
            <p:ph idx="1"/>
          </p:nvPr>
        </p:nvSpPr>
        <p:spPr>
          <a:xfrm>
            <a:off x="180665" y="1240448"/>
            <a:ext cx="5451231" cy="5451231"/>
          </a:xfrm>
        </p:spPr>
        <p:txBody>
          <a:bodyPr>
            <a:noAutofit/>
          </a:bodyPr>
          <a:lstStyle/>
          <a:p>
            <a:r>
              <a:rPr lang="en-US" sz="2000" b="1" dirty="0">
                <a:cs typeface="Optima"/>
              </a:rPr>
              <a:t>Grammar tips</a:t>
            </a:r>
          </a:p>
          <a:p>
            <a:pPr lvl="1">
              <a:buFont typeface="Calibri" panose="020F0502020204030204" pitchFamily="34" charset="0"/>
              <a:buChar char="‒"/>
            </a:pPr>
            <a:r>
              <a:rPr lang="en-US" sz="1600" dirty="0">
                <a:cs typeface="Optima"/>
              </a:rPr>
              <a:t>Common style guides</a:t>
            </a:r>
            <a:r>
              <a:rPr lang="en-US" sz="1600" i="1" dirty="0">
                <a:cs typeface="Optima"/>
              </a:rPr>
              <a:t>: Chicago Manual of Style</a:t>
            </a:r>
            <a:r>
              <a:rPr lang="en-US" sz="1600" dirty="0">
                <a:cs typeface="Optima"/>
              </a:rPr>
              <a:t>; </a:t>
            </a:r>
            <a:r>
              <a:rPr lang="en-US" sz="1600" i="1" dirty="0">
                <a:cs typeface="Optima"/>
              </a:rPr>
              <a:t>MLA Style Manual and Guide to Scholarly Publishing</a:t>
            </a:r>
            <a:r>
              <a:rPr lang="en-US" sz="1600" dirty="0">
                <a:cs typeface="Optima"/>
              </a:rPr>
              <a:t>; </a:t>
            </a:r>
            <a:r>
              <a:rPr lang="en-US" sz="1600" i="1" dirty="0">
                <a:cs typeface="Optima"/>
              </a:rPr>
              <a:t>Scientific Style and Format: CBE Manual </a:t>
            </a:r>
          </a:p>
          <a:p>
            <a:pPr>
              <a:buClr>
                <a:schemeClr val="tx1"/>
              </a:buClr>
            </a:pPr>
            <a:r>
              <a:rPr lang="en-US" sz="2000" b="1" dirty="0">
                <a:cs typeface="Optima"/>
              </a:rPr>
              <a:t>Punctuation tips</a:t>
            </a:r>
          </a:p>
          <a:p>
            <a:pPr lvl="1">
              <a:buClr>
                <a:schemeClr val="tx1"/>
              </a:buClr>
              <a:buFont typeface="Calibri" panose="020F0502020204030204" pitchFamily="34" charset="0"/>
              <a:buChar char="‒"/>
            </a:pPr>
            <a:r>
              <a:rPr lang="en-US" sz="1700" dirty="0">
                <a:cs typeface="Optima"/>
              </a:rPr>
              <a:t>Punctuation helps to reveal the structure of a sentence (structural meaning), and thus to clarify meaning (rhetorical meaning).</a:t>
            </a:r>
            <a:endParaRPr lang="en-US" sz="1700" b="1" dirty="0">
              <a:cs typeface="Optima"/>
            </a:endParaRPr>
          </a:p>
          <a:p>
            <a:pPr>
              <a:buClr>
                <a:schemeClr val="tx1"/>
              </a:buClr>
            </a:pPr>
            <a:r>
              <a:rPr lang="en-US" sz="2000" b="1" dirty="0">
                <a:cs typeface="Optima"/>
              </a:rPr>
              <a:t>Spelling Tips</a:t>
            </a:r>
          </a:p>
          <a:p>
            <a:pPr lvl="1">
              <a:buClr>
                <a:schemeClr val="tx1"/>
              </a:buClr>
              <a:buFont typeface="Calibri" panose="020F0502020204030204" pitchFamily="34" charset="0"/>
              <a:buChar char="‒"/>
            </a:pPr>
            <a:r>
              <a:rPr lang="en-US" sz="1700" dirty="0">
                <a:cs typeface="Optima"/>
              </a:rPr>
              <a:t>When in doubt, use a dictionary</a:t>
            </a:r>
          </a:p>
          <a:p>
            <a:pPr lvl="1">
              <a:buClr>
                <a:schemeClr val="tx1"/>
              </a:buClr>
              <a:buFont typeface="Calibri" panose="020F0502020204030204" pitchFamily="34" charset="0"/>
              <a:buChar char="‒"/>
            </a:pPr>
            <a:r>
              <a:rPr lang="en-US" sz="1700" dirty="0">
                <a:cs typeface="Optima"/>
              </a:rPr>
              <a:t>Remember that spellcheckers:</a:t>
            </a:r>
          </a:p>
          <a:p>
            <a:pPr lvl="2">
              <a:buClr>
                <a:schemeClr val="tx1"/>
              </a:buClr>
            </a:pPr>
            <a:r>
              <a:rPr lang="en-US" sz="1700" dirty="0">
                <a:cs typeface="Optima"/>
              </a:rPr>
              <a:t>Do not distinguish between homophones </a:t>
            </a:r>
            <a:r>
              <a:rPr lang="en-US" sz="1700" b="1" dirty="0">
                <a:cs typeface="Optima"/>
              </a:rPr>
              <a:t>(</a:t>
            </a:r>
            <a:r>
              <a:rPr lang="en-US" sz="1700" b="1" i="1" dirty="0">
                <a:cs typeface="Optima"/>
              </a:rPr>
              <a:t>principal</a:t>
            </a:r>
            <a:r>
              <a:rPr lang="en-US" sz="1700" b="1" dirty="0">
                <a:cs typeface="Optima"/>
              </a:rPr>
              <a:t> and </a:t>
            </a:r>
            <a:r>
              <a:rPr lang="en-US" sz="1700" b="1" i="1" dirty="0">
                <a:cs typeface="Optima"/>
              </a:rPr>
              <a:t>principle</a:t>
            </a:r>
            <a:r>
              <a:rPr lang="en-US" sz="1700" i="1" dirty="0">
                <a:cs typeface="Optima"/>
              </a:rPr>
              <a:t>).</a:t>
            </a:r>
            <a:endParaRPr lang="en-US" sz="1700" dirty="0">
              <a:cs typeface="Optima"/>
            </a:endParaRPr>
          </a:p>
          <a:p>
            <a:pPr lvl="2">
              <a:buClr>
                <a:schemeClr val="tx1"/>
              </a:buClr>
            </a:pPr>
            <a:r>
              <a:rPr lang="en-US" sz="1700" dirty="0">
                <a:cs typeface="Optima"/>
              </a:rPr>
              <a:t>Do not account for spellings determined by usage </a:t>
            </a:r>
            <a:r>
              <a:rPr lang="en-US" sz="1700" b="1" dirty="0">
                <a:cs typeface="Optima"/>
              </a:rPr>
              <a:t>(</a:t>
            </a:r>
            <a:r>
              <a:rPr lang="en-US" sz="1700" b="1" i="1" dirty="0">
                <a:cs typeface="Optima"/>
              </a:rPr>
              <a:t>resume</a:t>
            </a:r>
            <a:r>
              <a:rPr lang="en-US" sz="1700" b="1" dirty="0">
                <a:cs typeface="Optima"/>
              </a:rPr>
              <a:t> and </a:t>
            </a:r>
            <a:r>
              <a:rPr lang="en-US" sz="1700" b="1" i="1" dirty="0">
                <a:cs typeface="Optima"/>
              </a:rPr>
              <a:t>résumé</a:t>
            </a:r>
            <a:r>
              <a:rPr lang="en-US" sz="1700" i="1" dirty="0">
                <a:cs typeface="Optima"/>
              </a:rPr>
              <a:t>).</a:t>
            </a:r>
            <a:endParaRPr lang="en-US" sz="1700" dirty="0">
              <a:cs typeface="Optima"/>
            </a:endParaRPr>
          </a:p>
          <a:p>
            <a:pPr lvl="2">
              <a:buClr>
                <a:schemeClr val="tx1"/>
              </a:buClr>
            </a:pPr>
            <a:r>
              <a:rPr lang="en-US" sz="1700" dirty="0">
                <a:cs typeface="Optima"/>
              </a:rPr>
              <a:t>May allow variant spellings </a:t>
            </a:r>
            <a:r>
              <a:rPr lang="en-US" sz="1700" b="1" dirty="0">
                <a:cs typeface="Optima"/>
              </a:rPr>
              <a:t>(</a:t>
            </a:r>
            <a:r>
              <a:rPr lang="en-US" sz="1700" b="1" i="1" dirty="0">
                <a:cs typeface="Optima"/>
              </a:rPr>
              <a:t>catalog</a:t>
            </a:r>
            <a:r>
              <a:rPr lang="en-US" sz="1700" b="1" dirty="0">
                <a:cs typeface="Optima"/>
              </a:rPr>
              <a:t> and </a:t>
            </a:r>
            <a:r>
              <a:rPr lang="en-US" sz="1700" b="1" i="1" dirty="0">
                <a:cs typeface="Optima"/>
              </a:rPr>
              <a:t>catalogue</a:t>
            </a:r>
            <a:r>
              <a:rPr lang="en-US" sz="1700" i="1" dirty="0">
                <a:cs typeface="Optima"/>
              </a:rPr>
              <a:t>)</a:t>
            </a:r>
            <a:r>
              <a:rPr lang="en-US" sz="1700" dirty="0">
                <a:cs typeface="Optima"/>
              </a:rPr>
              <a:t> in the same document.</a:t>
            </a:r>
          </a:p>
          <a:p>
            <a:pPr lvl="2">
              <a:buClr>
                <a:schemeClr val="tx1"/>
              </a:buClr>
            </a:pPr>
            <a:r>
              <a:rPr lang="en-US" sz="1700" dirty="0">
                <a:cs typeface="Optima"/>
              </a:rPr>
              <a:t>Do not highlight a misspelled word if the misspelling is itself a word </a:t>
            </a:r>
            <a:r>
              <a:rPr lang="en-US" sz="1700" b="1" dirty="0">
                <a:cs typeface="Optima"/>
              </a:rPr>
              <a:t>(</a:t>
            </a:r>
            <a:r>
              <a:rPr lang="en-US" sz="1700" b="1" i="1" dirty="0">
                <a:cs typeface="Optima"/>
              </a:rPr>
              <a:t>from</a:t>
            </a:r>
            <a:r>
              <a:rPr lang="en-US" sz="1700" b="1" dirty="0">
                <a:cs typeface="Optima"/>
              </a:rPr>
              <a:t> and </a:t>
            </a:r>
            <a:r>
              <a:rPr lang="en-US" sz="1700" b="1" i="1" dirty="0">
                <a:cs typeface="Optima"/>
              </a:rPr>
              <a:t>form</a:t>
            </a:r>
            <a:r>
              <a:rPr lang="en-US" sz="1700" i="1" dirty="0">
                <a:cs typeface="Optima"/>
              </a:rPr>
              <a:t>).</a:t>
            </a:r>
            <a:endParaRPr lang="en-US" sz="1700" dirty="0">
              <a:cs typeface="Optima"/>
            </a:endParaRPr>
          </a:p>
        </p:txBody>
      </p:sp>
      <p:pic>
        <p:nvPicPr>
          <p:cNvPr id="5" name="Picture 4" descr="open-mind-grammar-spelling-miracle-whip-ecards-someecard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9022" y="742462"/>
            <a:ext cx="3350978" cy="3029240"/>
          </a:xfrm>
          <a:prstGeom prst="rect">
            <a:avLst/>
          </a:prstGeom>
        </p:spPr>
      </p:pic>
    </p:spTree>
    <p:extLst>
      <p:ext uri="{BB962C8B-B14F-4D97-AF65-F5344CB8AC3E}">
        <p14:creationId xmlns:p14="http://schemas.microsoft.com/office/powerpoint/2010/main" val="13344965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 y="79650"/>
            <a:ext cx="8655805" cy="914125"/>
          </a:xfrm>
        </p:spPr>
        <p:txBody>
          <a:bodyPr>
            <a:normAutofit/>
          </a:bodyPr>
          <a:lstStyle/>
          <a:p>
            <a:r>
              <a:rPr lang="en-US" sz="4000" dirty="0"/>
              <a:t>Do: Use the Active Voice</a:t>
            </a:r>
          </a:p>
        </p:txBody>
      </p:sp>
      <p:sp>
        <p:nvSpPr>
          <p:cNvPr id="3" name="Content Placeholder 2"/>
          <p:cNvSpPr>
            <a:spLocks noGrp="1"/>
          </p:cNvSpPr>
          <p:nvPr>
            <p:ph idx="1"/>
          </p:nvPr>
        </p:nvSpPr>
        <p:spPr>
          <a:xfrm>
            <a:off x="254000" y="1016000"/>
            <a:ext cx="8401806" cy="5842000"/>
          </a:xfrm>
        </p:spPr>
        <p:txBody>
          <a:bodyPr>
            <a:noAutofit/>
          </a:bodyPr>
          <a:lstStyle/>
          <a:p>
            <a:r>
              <a:rPr lang="en-US" sz="2200" b="1" dirty="0">
                <a:ea typeface="ＭＳ Ｐゴシック" pitchFamily="34" charset="-128"/>
                <a:cs typeface="Optima"/>
              </a:rPr>
              <a:t>In grant proposals, the active voice keeps you honest and clear. Which statement in each pair is more straightforward and gives the most detailed information?</a:t>
            </a:r>
          </a:p>
          <a:p>
            <a:pPr lvl="1"/>
            <a:r>
              <a:rPr lang="en-US" sz="2200" b="1" dirty="0">
                <a:ea typeface="ＭＳ Ｐゴシック" pitchFamily="34" charset="-128"/>
                <a:cs typeface="Optima"/>
              </a:rPr>
              <a:t>Students will be recruited to participate in the Meridian Mews Center’s Activities.</a:t>
            </a:r>
          </a:p>
          <a:p>
            <a:pPr lvl="1"/>
            <a:r>
              <a:rPr lang="en-US" sz="2200" b="1" dirty="0">
                <a:ea typeface="ＭＳ Ｐゴシック" pitchFamily="34" charset="-128"/>
                <a:cs typeface="Optima"/>
              </a:rPr>
              <a:t>The Meridian Mews Center’s outreach workers will recruit children to participate in the Center’s Activities.</a:t>
            </a:r>
          </a:p>
          <a:p>
            <a:r>
              <a:rPr lang="en-US" sz="2200" b="1" dirty="0">
                <a:ea typeface="ＭＳ Ｐゴシック" pitchFamily="34" charset="-128"/>
                <a:cs typeface="Optima"/>
              </a:rPr>
              <a:t>Change these sentences to active voice:</a:t>
            </a:r>
          </a:p>
          <a:p>
            <a:pPr lvl="1">
              <a:buFont typeface="Calibri" panose="020F0502020204030204" pitchFamily="34" charset="0"/>
              <a:buChar char="‒"/>
            </a:pPr>
            <a:r>
              <a:rPr lang="en-US" sz="2200" dirty="0">
                <a:ea typeface="ＭＳ Ｐゴシック" pitchFamily="34" charset="-128"/>
                <a:cs typeface="Optima"/>
              </a:rPr>
              <a:t>The creation of a database is being considered, but no estimate has been made in regard to the potential of its usefulness.</a:t>
            </a:r>
          </a:p>
          <a:p>
            <a:pPr lvl="1">
              <a:buFont typeface="Calibri" panose="020F0502020204030204" pitchFamily="34" charset="0"/>
              <a:buChar char="‒"/>
            </a:pPr>
            <a:r>
              <a:rPr lang="en-US" sz="2200" b="1" dirty="0">
                <a:ea typeface="ＭＳ Ｐゴシック" pitchFamily="34" charset="-128"/>
                <a:cs typeface="Optima"/>
              </a:rPr>
              <a:t>Revised: </a:t>
            </a:r>
            <a:r>
              <a:rPr lang="en-US" sz="2200" dirty="0">
                <a:ea typeface="ＭＳ Ｐゴシック" pitchFamily="34" charset="-128"/>
                <a:cs typeface="Optima"/>
              </a:rPr>
              <a:t>We are considering whether we should create a database, but we have not yet evaluated how useful it would be.</a:t>
            </a:r>
          </a:p>
          <a:p>
            <a:r>
              <a:rPr lang="en-US" sz="2200" b="1" dirty="0">
                <a:cs typeface="Optima"/>
              </a:rPr>
              <a:t>Look at your needs statements. Are there sentences where the passive voice should be revised?</a:t>
            </a:r>
          </a:p>
          <a:p>
            <a:pPr marL="1371600" lvl="3" indent="0">
              <a:buNone/>
            </a:pPr>
            <a:endParaRPr lang="en-US" sz="2200" dirty="0">
              <a:cs typeface="Optima"/>
            </a:endParaRPr>
          </a:p>
        </p:txBody>
      </p:sp>
    </p:spTree>
    <p:extLst>
      <p:ext uri="{BB962C8B-B14F-4D97-AF65-F5344CB8AC3E}">
        <p14:creationId xmlns:p14="http://schemas.microsoft.com/office/powerpoint/2010/main" val="1840656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079" y="166809"/>
            <a:ext cx="8601075" cy="1035539"/>
          </a:xfrm>
        </p:spPr>
        <p:txBody>
          <a:bodyPr>
            <a:normAutofit fontScale="90000"/>
          </a:bodyPr>
          <a:lstStyle/>
          <a:p>
            <a:r>
              <a:rPr lang="en-US" dirty="0"/>
              <a:t>Do: Provide Old Information Before New Information</a:t>
            </a:r>
          </a:p>
        </p:txBody>
      </p:sp>
      <p:sp>
        <p:nvSpPr>
          <p:cNvPr id="3" name="Content Placeholder 2"/>
          <p:cNvSpPr>
            <a:spLocks noGrp="1"/>
          </p:cNvSpPr>
          <p:nvPr>
            <p:ph idx="1"/>
          </p:nvPr>
        </p:nvSpPr>
        <p:spPr>
          <a:xfrm>
            <a:off x="156309" y="1348153"/>
            <a:ext cx="8644791" cy="5294923"/>
          </a:xfrm>
        </p:spPr>
        <p:txBody>
          <a:bodyPr>
            <a:noAutofit/>
          </a:bodyPr>
          <a:lstStyle/>
          <a:p>
            <a:r>
              <a:rPr lang="en-US" sz="2200" b="1" dirty="0">
                <a:cs typeface="Optima"/>
              </a:rPr>
              <a:t>Principle of Cohesion: Old to New</a:t>
            </a:r>
          </a:p>
          <a:p>
            <a:pPr marL="744538" lvl="1" indent="-457200">
              <a:buFont typeface="Calibri" panose="020F0502020204030204" pitchFamily="34" charset="0"/>
              <a:buChar char="‒"/>
            </a:pPr>
            <a:r>
              <a:rPr lang="en-US" sz="2200" dirty="0">
                <a:ea typeface="ＭＳ Ｐゴシック" pitchFamily="-105" charset="-128"/>
                <a:cs typeface="Optima"/>
              </a:rPr>
              <a:t>Begin sentences with information familiar to your readers. </a:t>
            </a:r>
          </a:p>
          <a:p>
            <a:pPr marL="744538" lvl="1" indent="-457200">
              <a:buFont typeface="Calibri" panose="020F0502020204030204" pitchFamily="34" charset="0"/>
              <a:buChar char="‒"/>
            </a:pPr>
            <a:r>
              <a:rPr lang="en-US" sz="2200" dirty="0">
                <a:ea typeface="ＭＳ Ｐゴシック" pitchFamily="-105" charset="-128"/>
                <a:cs typeface="Optima"/>
              </a:rPr>
              <a:t>End sentences with information readers cannot anticipate.</a:t>
            </a:r>
          </a:p>
          <a:p>
            <a:pPr marL="744538" lvl="1" indent="-457200">
              <a:buFont typeface="Calibri" panose="020F0502020204030204" pitchFamily="34" charset="0"/>
              <a:buChar char="‒"/>
            </a:pPr>
            <a:r>
              <a:rPr lang="en-US" sz="2200" b="1" dirty="0">
                <a:ea typeface="ＭＳ Ｐゴシック" pitchFamily="-105" charset="-128"/>
                <a:cs typeface="Optima"/>
              </a:rPr>
              <a:t>Example: </a:t>
            </a:r>
            <a:r>
              <a:rPr lang="en-US" sz="2200" dirty="0">
                <a:cs typeface="Optima"/>
              </a:rPr>
              <a:t>Center staff will </a:t>
            </a:r>
            <a:r>
              <a:rPr lang="en-US" sz="2200" b="1" dirty="0">
                <a:cs typeface="Optima"/>
              </a:rPr>
              <a:t>recruit</a:t>
            </a:r>
            <a:r>
              <a:rPr lang="en-US" sz="2200" dirty="0">
                <a:cs typeface="Optima"/>
              </a:rPr>
              <a:t> 25 </a:t>
            </a:r>
            <a:r>
              <a:rPr lang="en-US" sz="2200" b="1" dirty="0">
                <a:cs typeface="Optima"/>
              </a:rPr>
              <a:t>boys between the ages of 13 and 16 </a:t>
            </a:r>
            <a:r>
              <a:rPr lang="en-US" sz="2200" dirty="0">
                <a:cs typeface="Optima"/>
              </a:rPr>
              <a:t>who live in the North Meridian Mews neighborhood of downtown Metro City, Indiana. </a:t>
            </a:r>
            <a:r>
              <a:rPr lang="en-US" sz="2200" b="1" dirty="0">
                <a:cs typeface="Optima"/>
              </a:rPr>
              <a:t>The recruited teens</a:t>
            </a:r>
            <a:r>
              <a:rPr lang="en-US" sz="2200" dirty="0">
                <a:cs typeface="Optima"/>
              </a:rPr>
              <a:t>–identified by families, teachers, counselors, and others–will have demonstrated acting-out and behavior problems.</a:t>
            </a:r>
            <a:endParaRPr lang="en-US" sz="2200" b="1" dirty="0">
              <a:ea typeface="ＭＳ Ｐゴシック" pitchFamily="-105" charset="-128"/>
              <a:cs typeface="Optima"/>
            </a:endParaRPr>
          </a:p>
          <a:p>
            <a:pPr marL="731520" lvl="1" indent="-457200">
              <a:buFont typeface="Calibri" panose="020F0502020204030204" pitchFamily="34" charset="0"/>
              <a:buChar char="‒"/>
            </a:pPr>
            <a:r>
              <a:rPr lang="en-US" sz="2200" dirty="0">
                <a:cs typeface="Optima"/>
              </a:rPr>
              <a:t>Writers often refer to something in a previous sentence with words such as </a:t>
            </a:r>
            <a:r>
              <a:rPr lang="en-US" sz="2200" i="1" dirty="0">
                <a:cs typeface="Optima"/>
              </a:rPr>
              <a:t>this, these, that, those, another, such, second, </a:t>
            </a:r>
            <a:r>
              <a:rPr lang="en-US" sz="2200" dirty="0">
                <a:cs typeface="Optima"/>
              </a:rPr>
              <a:t>or </a:t>
            </a:r>
            <a:r>
              <a:rPr lang="en-US" sz="2200" i="1" dirty="0">
                <a:cs typeface="Optima"/>
              </a:rPr>
              <a:t>more</a:t>
            </a:r>
            <a:r>
              <a:rPr lang="en-US" sz="2200" dirty="0">
                <a:cs typeface="Optima"/>
              </a:rPr>
              <a:t>. </a:t>
            </a:r>
            <a:r>
              <a:rPr lang="en-US" sz="2200" b="1" dirty="0">
                <a:cs typeface="Optima"/>
              </a:rPr>
              <a:t>When you use any of those signals, try to put them at or close to the beginning of the sentence</a:t>
            </a:r>
            <a:r>
              <a:rPr lang="en-US" sz="2200" dirty="0">
                <a:cs typeface="Optima"/>
              </a:rPr>
              <a:t>:</a:t>
            </a:r>
          </a:p>
          <a:p>
            <a:pPr marL="1487487" lvl="3" indent="-457200">
              <a:buFont typeface="Courier New" panose="02070309020205020404" pitchFamily="49" charset="0"/>
              <a:buChar char="o"/>
            </a:pPr>
            <a:r>
              <a:rPr lang="en-US" sz="2200" dirty="0">
                <a:cs typeface="Optima"/>
              </a:rPr>
              <a:t>How to calculate credits for classes taken in a community college is </a:t>
            </a:r>
            <a:r>
              <a:rPr lang="en-US" sz="2200" b="1" dirty="0">
                <a:cs typeface="Optima"/>
              </a:rPr>
              <a:t>another </a:t>
            </a:r>
            <a:r>
              <a:rPr lang="en-US" sz="2200" dirty="0">
                <a:cs typeface="Optima"/>
              </a:rPr>
              <a:t>issue that we must consider.</a:t>
            </a:r>
          </a:p>
          <a:p>
            <a:pPr marL="1487487" lvl="3" indent="-457200">
              <a:buFont typeface="Courier New" panose="02070309020205020404" pitchFamily="49" charset="0"/>
              <a:buChar char="o"/>
            </a:pPr>
            <a:r>
              <a:rPr lang="en-US" sz="2200" b="1" dirty="0">
                <a:cs typeface="Optima"/>
              </a:rPr>
              <a:t>Another </a:t>
            </a:r>
            <a:r>
              <a:rPr lang="en-US" sz="2200" dirty="0">
                <a:cs typeface="Optima"/>
              </a:rPr>
              <a:t>issue that we must consider is how to calculate credits for classes taken in a community college.</a:t>
            </a:r>
            <a:endParaRPr lang="en-US" sz="2200" b="1" dirty="0">
              <a:cs typeface="Optima"/>
            </a:endParaRPr>
          </a:p>
        </p:txBody>
      </p:sp>
    </p:spTree>
    <p:extLst>
      <p:ext uri="{BB962C8B-B14F-4D97-AF65-F5344CB8AC3E}">
        <p14:creationId xmlns:p14="http://schemas.microsoft.com/office/powerpoint/2010/main" val="1563840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animEffect transition="in" filter="blinds(horizontal)">
                                      <p:cBhvr>
                                        <p:cTn id="1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466" y="0"/>
            <a:ext cx="7886700" cy="1325563"/>
          </a:xfrm>
        </p:spPr>
        <p:txBody>
          <a:bodyPr/>
          <a:lstStyle/>
          <a:p>
            <a:r>
              <a:rPr lang="en-US" dirty="0"/>
              <a:t>Agenda</a:t>
            </a:r>
          </a:p>
        </p:txBody>
      </p:sp>
      <p:sp>
        <p:nvSpPr>
          <p:cNvPr id="5" name="Content Placeholder 3"/>
          <p:cNvSpPr txBox="1">
            <a:spLocks/>
          </p:cNvSpPr>
          <p:nvPr/>
        </p:nvSpPr>
        <p:spPr>
          <a:xfrm>
            <a:off x="717467" y="1068434"/>
            <a:ext cx="7019439" cy="46668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600" dirty="0"/>
          </a:p>
        </p:txBody>
      </p:sp>
      <p:sp>
        <p:nvSpPr>
          <p:cNvPr id="4" name="Rectangle 3"/>
          <p:cNvSpPr/>
          <p:nvPr/>
        </p:nvSpPr>
        <p:spPr>
          <a:xfrm>
            <a:off x="717467" y="1422161"/>
            <a:ext cx="5437800" cy="4708981"/>
          </a:xfrm>
          <a:prstGeom prst="rect">
            <a:avLst/>
          </a:prstGeom>
        </p:spPr>
        <p:txBody>
          <a:bodyPr wrap="square">
            <a:spAutoFit/>
          </a:bodyPr>
          <a:lstStyle/>
          <a:p>
            <a:r>
              <a:rPr lang="en-US" sz="2000" b="1" dirty="0"/>
              <a:t>Day 2, December 16</a:t>
            </a:r>
            <a:r>
              <a:rPr lang="en-US" sz="2000" b="1" baseline="30000" dirty="0"/>
              <a:t>th</a:t>
            </a:r>
            <a:r>
              <a:rPr lang="en-US" sz="2000" b="1" dirty="0"/>
              <a:t> </a:t>
            </a:r>
          </a:p>
          <a:p>
            <a:pPr marL="342900" indent="-342900">
              <a:buFont typeface="Arial" panose="020B0604020202020204" pitchFamily="34" charset="0"/>
              <a:buChar char="•"/>
            </a:pPr>
            <a:r>
              <a:rPr lang="en-US" sz="2000" dirty="0"/>
              <a:t>Recap of Day 1 (Kristen)</a:t>
            </a:r>
          </a:p>
          <a:p>
            <a:pPr marL="342900" indent="-342900">
              <a:buFont typeface="Arial" panose="020B0604020202020204" pitchFamily="34" charset="0"/>
              <a:buChar char="•"/>
            </a:pPr>
            <a:r>
              <a:rPr lang="en-US" sz="2000" dirty="0"/>
              <a:t>Group Review Needs Statements (Kristen)</a:t>
            </a:r>
          </a:p>
          <a:p>
            <a:pPr marL="342900" indent="-342900">
              <a:buFont typeface="Arial" panose="020B0604020202020204" pitchFamily="34" charset="0"/>
              <a:buChar char="•"/>
            </a:pPr>
            <a:r>
              <a:rPr lang="en-US" sz="2000" dirty="0"/>
              <a:t>Review Discussion (Kristen)</a:t>
            </a:r>
          </a:p>
          <a:p>
            <a:pPr marL="342900" indent="-342900">
              <a:buFont typeface="Arial" panose="020B0604020202020204" pitchFamily="34" charset="0"/>
              <a:buChar char="•"/>
            </a:pPr>
            <a:r>
              <a:rPr lang="en-US" sz="2000" dirty="0"/>
              <a:t>Themes (Conrad)</a:t>
            </a:r>
          </a:p>
          <a:p>
            <a:pPr marL="342900" indent="-342900">
              <a:buFont typeface="Arial" panose="020B0604020202020204" pitchFamily="34" charset="0"/>
              <a:buChar char="•"/>
            </a:pPr>
            <a:r>
              <a:rPr lang="en-US" sz="2000" dirty="0"/>
              <a:t>10:30 Break </a:t>
            </a:r>
          </a:p>
          <a:p>
            <a:pPr marL="342900" indent="-342900">
              <a:buFont typeface="Arial" panose="020B0604020202020204" pitchFamily="34" charset="0"/>
              <a:buChar char="•"/>
            </a:pPr>
            <a:r>
              <a:rPr lang="en-US" sz="2000" dirty="0"/>
              <a:t>Methodology and Qualifications (Kristen)</a:t>
            </a:r>
          </a:p>
          <a:p>
            <a:pPr marL="342900" indent="-342900">
              <a:buFont typeface="Arial" panose="020B0604020202020204" pitchFamily="34" charset="0"/>
              <a:buChar char="•"/>
            </a:pPr>
            <a:r>
              <a:rPr lang="en-US" sz="2000" dirty="0"/>
              <a:t>Benefits and Budget(Conrad)</a:t>
            </a:r>
          </a:p>
          <a:p>
            <a:pPr marL="342900" indent="-342900">
              <a:buFont typeface="Arial" panose="020B0604020202020204" pitchFamily="34" charset="0"/>
              <a:buChar char="•"/>
            </a:pPr>
            <a:r>
              <a:rPr lang="en-US" sz="2000" dirty="0"/>
              <a:t>Editing and Rewriting (Kristen)</a:t>
            </a:r>
          </a:p>
          <a:p>
            <a:pPr marL="342900" indent="-342900">
              <a:buFont typeface="Arial" panose="020B0604020202020204" pitchFamily="34" charset="0"/>
              <a:buChar char="•"/>
            </a:pPr>
            <a:r>
              <a:rPr lang="en-US" sz="2000" dirty="0"/>
              <a:t>Review Process (video)  (Conrad)</a:t>
            </a:r>
          </a:p>
          <a:p>
            <a:pPr marL="342900" indent="-342900">
              <a:buFont typeface="Arial" panose="020B0604020202020204" pitchFamily="34" charset="0"/>
              <a:buChar char="•"/>
            </a:pPr>
            <a:r>
              <a:rPr lang="en-US" sz="2000" dirty="0"/>
              <a:t>12:00-12:30 Lunch</a:t>
            </a:r>
          </a:p>
          <a:p>
            <a:pPr marL="342900" indent="-342900">
              <a:buFont typeface="Arial" panose="020B0604020202020204" pitchFamily="34" charset="0"/>
              <a:buChar char="•"/>
            </a:pPr>
            <a:r>
              <a:rPr lang="en-US" sz="2000" dirty="0"/>
              <a:t>Aesthetics and Marketing (Conrad) </a:t>
            </a:r>
          </a:p>
          <a:p>
            <a:pPr marL="342900" indent="-342900">
              <a:buFont typeface="Arial" panose="020B0604020202020204" pitchFamily="34" charset="0"/>
              <a:buChar char="•"/>
            </a:pPr>
            <a:r>
              <a:rPr lang="en-US" sz="2000" dirty="0"/>
              <a:t>ORCA (Debbie Silversmith)</a:t>
            </a:r>
          </a:p>
          <a:p>
            <a:pPr marL="342900" indent="-342900">
              <a:buFont typeface="Arial" panose="020B0604020202020204" pitchFamily="34" charset="0"/>
              <a:buChar char="•"/>
            </a:pPr>
            <a:r>
              <a:rPr lang="en-US" sz="2000" dirty="0"/>
              <a:t>Wrap Up (Kristen)</a:t>
            </a:r>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17463450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75846"/>
            <a:ext cx="8374380" cy="1241792"/>
          </a:xfrm>
        </p:spPr>
        <p:txBody>
          <a:bodyPr>
            <a:normAutofit fontScale="90000"/>
          </a:bodyPr>
          <a:lstStyle/>
          <a:p>
            <a:r>
              <a:rPr lang="en-US" dirty="0"/>
              <a:t>Do: End Your Sentences and Paragraphs With Emphasis</a:t>
            </a:r>
          </a:p>
        </p:txBody>
      </p:sp>
      <p:sp>
        <p:nvSpPr>
          <p:cNvPr id="3" name="Content Placeholder 2"/>
          <p:cNvSpPr>
            <a:spLocks noGrp="1"/>
          </p:cNvSpPr>
          <p:nvPr>
            <p:ph idx="1"/>
          </p:nvPr>
        </p:nvSpPr>
        <p:spPr>
          <a:xfrm>
            <a:off x="268654" y="1592629"/>
            <a:ext cx="8599072" cy="5128846"/>
          </a:xfrm>
        </p:spPr>
        <p:txBody>
          <a:bodyPr>
            <a:normAutofit/>
          </a:bodyPr>
          <a:lstStyle/>
          <a:p>
            <a:r>
              <a:rPr lang="en-US" sz="2200" dirty="0">
                <a:cs typeface="Optima"/>
              </a:rPr>
              <a:t>We call the most emphatic part of a sentence STRESS. </a:t>
            </a:r>
          </a:p>
          <a:p>
            <a:r>
              <a:rPr lang="en-US" sz="2200" b="1" dirty="0">
                <a:cs typeface="Optima"/>
              </a:rPr>
              <a:t>If you end a sentence on words that carry little meaning, your sentence will seem to end weakly. </a:t>
            </a:r>
            <a:r>
              <a:rPr lang="en-US" sz="2200" dirty="0">
                <a:cs typeface="Optima"/>
              </a:rPr>
              <a:t>Compare these sentences:</a:t>
            </a:r>
          </a:p>
          <a:p>
            <a:pPr lvl="1"/>
            <a:r>
              <a:rPr lang="en-US" sz="2200" dirty="0"/>
              <a:t>They will receive different types of counseling also and gift certificates from Ace Sport Supplies will be given out to the kids on the winning team in the basketball competition.</a:t>
            </a:r>
          </a:p>
          <a:p>
            <a:pPr lvl="1"/>
            <a:r>
              <a:rPr lang="en-US" sz="2200" dirty="0">
                <a:cs typeface="Optima"/>
              </a:rPr>
              <a:t>Activities will include basketball instruction; team competition; dress-for-success lessons by the coaching staff and trips to professional and college basketball games. Participants will also be offered one-on-one counseling sessions with a licensed therapist. </a:t>
            </a:r>
          </a:p>
          <a:p>
            <a:r>
              <a:rPr lang="en-US" sz="2200" dirty="0">
                <a:cs typeface="Optima"/>
              </a:rPr>
              <a:t>Just as we look at the first few words of a sentence for point of view, we look to the last few words for emphasis. </a:t>
            </a:r>
            <a:r>
              <a:rPr lang="en-US" sz="2200" b="1" dirty="0">
                <a:cs typeface="Optima"/>
              </a:rPr>
              <a:t>You can revise a sentence to emphasize particular words that you want readers to hear stressed and thereby note as particularly significant.</a:t>
            </a:r>
          </a:p>
          <a:p>
            <a:endParaRPr lang="en-US" sz="2200" b="1" dirty="0">
              <a:cs typeface="Optima"/>
            </a:endParaRPr>
          </a:p>
          <a:p>
            <a:endParaRPr lang="en-US" sz="2200" dirty="0"/>
          </a:p>
        </p:txBody>
      </p:sp>
    </p:spTree>
    <p:extLst>
      <p:ext uri="{BB962C8B-B14F-4D97-AF65-F5344CB8AC3E}">
        <p14:creationId xmlns:p14="http://schemas.microsoft.com/office/powerpoint/2010/main" val="16899506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769" y="0"/>
            <a:ext cx="8796919" cy="1222375"/>
          </a:xfrm>
        </p:spPr>
        <p:txBody>
          <a:bodyPr>
            <a:noAutofit/>
          </a:bodyPr>
          <a:lstStyle/>
          <a:p>
            <a:r>
              <a:rPr lang="en-US" sz="3900" dirty="0"/>
              <a:t>Do: Be Concise</a:t>
            </a:r>
          </a:p>
        </p:txBody>
      </p:sp>
      <p:sp>
        <p:nvSpPr>
          <p:cNvPr id="3" name="Content Placeholder 2"/>
          <p:cNvSpPr>
            <a:spLocks noGrp="1"/>
          </p:cNvSpPr>
          <p:nvPr>
            <p:ph idx="1"/>
          </p:nvPr>
        </p:nvSpPr>
        <p:spPr>
          <a:xfrm>
            <a:off x="520054" y="1222375"/>
            <a:ext cx="8128000" cy="5508625"/>
          </a:xfrm>
        </p:spPr>
        <p:txBody>
          <a:bodyPr>
            <a:noAutofit/>
          </a:bodyPr>
          <a:lstStyle/>
          <a:p>
            <a:r>
              <a:rPr lang="en-US" altLang="en-US" sz="1800" b="1" dirty="0">
                <a:ea typeface="ＭＳ Ｐゴシック" pitchFamily="-105" charset="-128"/>
                <a:cs typeface="Optima"/>
              </a:rPr>
              <a:t>Principle 1: Delete meaningless words</a:t>
            </a:r>
          </a:p>
          <a:p>
            <a:pPr lvl="2">
              <a:buNone/>
            </a:pPr>
            <a:r>
              <a:rPr lang="en-US" altLang="en-US" sz="1800" dirty="0">
                <a:ea typeface="ＭＳ Ｐゴシック" pitchFamily="-105" charset="-128"/>
                <a:cs typeface="Optima"/>
              </a:rPr>
              <a:t>	kind of			virtually		actually </a:t>
            </a:r>
          </a:p>
          <a:p>
            <a:pPr lvl="2">
              <a:buNone/>
            </a:pPr>
            <a:r>
              <a:rPr lang="en-US" altLang="en-US" sz="1800" dirty="0">
                <a:ea typeface="ＭＳ Ｐゴシック" pitchFamily="-105" charset="-128"/>
                <a:cs typeface="Optima"/>
              </a:rPr>
              <a:t>	individual		particular		basically </a:t>
            </a:r>
          </a:p>
          <a:p>
            <a:pPr lvl="2">
              <a:buNone/>
            </a:pPr>
            <a:r>
              <a:rPr lang="en-US" altLang="en-US" sz="1800" dirty="0">
                <a:ea typeface="ＭＳ Ｐゴシック" pitchFamily="-105" charset="-128"/>
                <a:cs typeface="Optima"/>
              </a:rPr>
              <a:t>	really			generally		certain</a:t>
            </a:r>
          </a:p>
          <a:p>
            <a:pPr lvl="2">
              <a:buNone/>
            </a:pPr>
            <a:r>
              <a:rPr lang="en-US" altLang="en-US" sz="1800" dirty="0">
                <a:ea typeface="ＭＳ Ｐゴシック" pitchFamily="-105" charset="-128"/>
                <a:cs typeface="Optima"/>
              </a:rPr>
              <a:t>	given			various		practically</a:t>
            </a:r>
          </a:p>
          <a:p>
            <a:pPr lvl="2">
              <a:buNone/>
            </a:pPr>
            <a:endParaRPr lang="en-US" altLang="en-US" sz="1600" b="1" dirty="0">
              <a:ea typeface="ＭＳ Ｐゴシック" pitchFamily="-105" charset="-128"/>
              <a:cs typeface="Optima"/>
            </a:endParaRPr>
          </a:p>
          <a:p>
            <a:r>
              <a:rPr lang="en-US" altLang="en-US" sz="1800" b="1" dirty="0">
                <a:ea typeface="ＭＳ Ｐゴシック" pitchFamily="-105" charset="-128"/>
                <a:cs typeface="Optima"/>
              </a:rPr>
              <a:t>Principle 2: Delete words that repeat the meaning of other words</a:t>
            </a:r>
          </a:p>
          <a:p>
            <a:pPr>
              <a:lnSpc>
                <a:spcPct val="90000"/>
              </a:lnSpc>
              <a:buNone/>
            </a:pPr>
            <a:r>
              <a:rPr lang="en-US" altLang="en-US" sz="1800" dirty="0">
                <a:ea typeface="ＭＳ Ｐゴシック" pitchFamily="-105" charset="-128"/>
                <a:cs typeface="Optima"/>
              </a:rPr>
              <a:t>		full and complete		true and accurate</a:t>
            </a:r>
          </a:p>
          <a:p>
            <a:pPr>
              <a:lnSpc>
                <a:spcPct val="90000"/>
              </a:lnSpc>
              <a:buNone/>
            </a:pPr>
            <a:r>
              <a:rPr lang="en-US" altLang="en-US" sz="1800" dirty="0">
                <a:ea typeface="ＭＳ Ｐゴシック" pitchFamily="-105" charset="-128"/>
                <a:cs typeface="Optima"/>
              </a:rPr>
              <a:t>		hopes and desires		each and every	</a:t>
            </a:r>
          </a:p>
          <a:p>
            <a:pPr>
              <a:lnSpc>
                <a:spcPct val="90000"/>
              </a:lnSpc>
              <a:buNone/>
            </a:pPr>
            <a:r>
              <a:rPr lang="en-US" altLang="en-US" sz="1800" dirty="0">
                <a:ea typeface="ＭＳ Ｐゴシック" pitchFamily="-105" charset="-128"/>
                <a:cs typeface="Optima"/>
              </a:rPr>
              <a:t>		first and foremost		hope and trust</a:t>
            </a:r>
          </a:p>
          <a:p>
            <a:pPr lvl="2"/>
            <a:endParaRPr lang="en-US" altLang="en-US" sz="1200" dirty="0">
              <a:ea typeface="ＭＳ Ｐゴシック" pitchFamily="-105" charset="-128"/>
              <a:cs typeface="Optima"/>
            </a:endParaRPr>
          </a:p>
          <a:p>
            <a:r>
              <a:rPr lang="en-US" altLang="en-US" sz="1800" b="1" dirty="0">
                <a:ea typeface="ＭＳ Ｐゴシック" pitchFamily="-105" charset="-128"/>
                <a:cs typeface="Optima"/>
              </a:rPr>
              <a:t>Principle 3: Delete words implied by other words</a:t>
            </a:r>
          </a:p>
          <a:p>
            <a:pPr>
              <a:lnSpc>
                <a:spcPct val="90000"/>
              </a:lnSpc>
              <a:buNone/>
            </a:pPr>
            <a:r>
              <a:rPr lang="en-US" altLang="en-US" sz="1800" b="1" dirty="0">
                <a:ea typeface="ＭＳ Ｐゴシック" pitchFamily="-105" charset="-128"/>
                <a:cs typeface="Optima"/>
              </a:rPr>
              <a:t>		</a:t>
            </a:r>
            <a:r>
              <a:rPr lang="en-US" altLang="en-US" sz="1800" dirty="0">
                <a:ea typeface="ＭＳ Ｐゴシック" pitchFamily="-105" charset="-128"/>
                <a:cs typeface="Optima"/>
              </a:rPr>
              <a:t>serious crisis	   	untimely death	</a:t>
            </a:r>
          </a:p>
          <a:p>
            <a:pPr>
              <a:lnSpc>
                <a:spcPct val="90000"/>
              </a:lnSpc>
              <a:buNone/>
            </a:pPr>
            <a:r>
              <a:rPr lang="en-US" altLang="en-US" sz="1800" dirty="0">
                <a:ea typeface="ＭＳ Ｐゴシック" pitchFamily="-105" charset="-128"/>
                <a:cs typeface="Optima"/>
              </a:rPr>
              <a:t>		terrible tragedy		future plans	  </a:t>
            </a:r>
          </a:p>
          <a:p>
            <a:pPr>
              <a:lnSpc>
                <a:spcPct val="90000"/>
              </a:lnSpc>
              <a:buNone/>
            </a:pPr>
            <a:r>
              <a:rPr lang="en-US" altLang="en-US" sz="1800" dirty="0">
                <a:ea typeface="ＭＳ Ｐゴシック" pitchFamily="-105" charset="-128"/>
                <a:cs typeface="Optima"/>
              </a:rPr>
              <a:t>		important essentials	true facts		</a:t>
            </a:r>
          </a:p>
          <a:p>
            <a:pPr>
              <a:lnSpc>
                <a:spcPct val="90000"/>
              </a:lnSpc>
              <a:buNone/>
            </a:pPr>
            <a:r>
              <a:rPr lang="en-US" altLang="en-US" sz="1800" dirty="0">
                <a:ea typeface="ＭＳ Ｐゴシック" pitchFamily="-105" charset="-128"/>
                <a:cs typeface="Optima"/>
              </a:rPr>
              <a:t>		final outcome	 	advance planning </a:t>
            </a:r>
          </a:p>
          <a:p>
            <a:pPr lvl="1"/>
            <a:endParaRPr lang="en-US" altLang="en-US" sz="1100" b="1" dirty="0">
              <a:ea typeface="ＭＳ Ｐゴシック" pitchFamily="-105" charset="-128"/>
              <a:cs typeface="Arial" pitchFamily="34" charset="0"/>
            </a:endParaRPr>
          </a:p>
          <a:p>
            <a:endParaRPr lang="en-US" sz="2000" dirty="0"/>
          </a:p>
        </p:txBody>
      </p:sp>
    </p:spTree>
    <p:extLst>
      <p:ext uri="{BB962C8B-B14F-4D97-AF65-F5344CB8AC3E}">
        <p14:creationId xmlns:p14="http://schemas.microsoft.com/office/powerpoint/2010/main" val="616616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4" end="14"/>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312" y="1487380"/>
            <a:ext cx="8128000" cy="5440362"/>
          </a:xfrm>
        </p:spPr>
        <p:txBody>
          <a:bodyPr>
            <a:normAutofit fontScale="40000" lnSpcReduction="20000"/>
          </a:bodyPr>
          <a:lstStyle/>
          <a:p>
            <a:r>
              <a:rPr lang="en-US" altLang="en-US" sz="5300" b="1" dirty="0">
                <a:ea typeface="ＭＳ Ｐゴシック" pitchFamily="-105" charset="-128"/>
                <a:cs typeface="Optima"/>
              </a:rPr>
              <a:t>Principle 4: Replace a phrase with a word</a:t>
            </a:r>
          </a:p>
          <a:p>
            <a:pPr marL="402336" lvl="1" indent="0">
              <a:buNone/>
            </a:pPr>
            <a:r>
              <a:rPr lang="en-US" sz="2900" b="1" i="1" dirty="0">
                <a:ea typeface="ＭＳ Ｐゴシック" pitchFamily="-105" charset="-128"/>
                <a:cs typeface="Arial" pitchFamily="34" charset="0"/>
              </a:rPr>
              <a:t>	</a:t>
            </a:r>
            <a:r>
              <a:rPr lang="en-US" sz="4800" i="1" dirty="0">
                <a:ea typeface="ＭＳ Ｐゴシック" pitchFamily="-105" charset="-128"/>
                <a:cs typeface="Optima"/>
              </a:rPr>
              <a:t>Instead of—		Try—</a:t>
            </a:r>
          </a:p>
          <a:p>
            <a:pPr marL="658368" lvl="2" indent="0">
              <a:buNone/>
            </a:pPr>
            <a:r>
              <a:rPr lang="en-US" sz="4800" dirty="0">
                <a:ea typeface="ＭＳ Ｐゴシック" pitchFamily="-105" charset="-128"/>
                <a:cs typeface="Optima"/>
              </a:rPr>
              <a:t>	in close proximity		near, nearby, close</a:t>
            </a:r>
          </a:p>
          <a:p>
            <a:pPr marL="658368" lvl="2" indent="0">
              <a:buNone/>
            </a:pPr>
            <a:r>
              <a:rPr lang="en-US" sz="4800" dirty="0">
                <a:ea typeface="ＭＳ Ｐゴシック" pitchFamily="-105" charset="-128"/>
                <a:cs typeface="Optima"/>
              </a:rPr>
              <a:t>	is cognizant of 		is aware of, knows</a:t>
            </a:r>
          </a:p>
          <a:p>
            <a:pPr marL="658368" lvl="2" indent="0">
              <a:buNone/>
            </a:pPr>
            <a:r>
              <a:rPr lang="en-US" sz="4800" dirty="0">
                <a:ea typeface="ＭＳ Ｐゴシック" pitchFamily="-105" charset="-128"/>
                <a:cs typeface="Optima"/>
              </a:rPr>
              <a:t>	in conjunction with	with</a:t>
            </a:r>
          </a:p>
          <a:p>
            <a:pPr marL="658368" lvl="2" indent="0">
              <a:buNone/>
            </a:pPr>
            <a:r>
              <a:rPr lang="en-US" sz="4800" dirty="0">
                <a:ea typeface="ＭＳ Ｐゴシック" pitchFamily="-105" charset="-128"/>
                <a:cs typeface="Optima"/>
              </a:rPr>
              <a:t>	are desirous of		want</a:t>
            </a:r>
          </a:p>
          <a:p>
            <a:pPr marL="658368" lvl="2" indent="0">
              <a:buNone/>
            </a:pPr>
            <a:endParaRPr lang="en-US" altLang="en-US" sz="3800" dirty="0">
              <a:ea typeface="ＭＳ Ｐゴシック" pitchFamily="-105" charset="-128"/>
              <a:cs typeface="Optima"/>
            </a:endParaRPr>
          </a:p>
          <a:p>
            <a:r>
              <a:rPr lang="en-US" altLang="en-US" sz="5300" b="1" dirty="0">
                <a:ea typeface="ＭＳ Ｐゴシック" pitchFamily="-105" charset="-128"/>
                <a:cs typeface="Optima"/>
              </a:rPr>
              <a:t>Principle 5: Change negatives to affirmatives</a:t>
            </a:r>
          </a:p>
          <a:p>
            <a:pPr marL="402336" lvl="1" indent="0">
              <a:buNone/>
            </a:pPr>
            <a:r>
              <a:rPr lang="en-US" altLang="en-US" sz="2900" b="1" dirty="0">
                <a:ea typeface="ＭＳ Ｐゴシック" pitchFamily="-105" charset="-128"/>
                <a:cs typeface="Arial" pitchFamily="34" charset="0"/>
              </a:rPr>
              <a:t>	</a:t>
            </a:r>
            <a:r>
              <a:rPr lang="en-US" altLang="en-US" sz="4800" dirty="0">
                <a:ea typeface="ＭＳ Ｐゴシック" pitchFamily="-105" charset="-128"/>
                <a:cs typeface="Optima"/>
              </a:rPr>
              <a:t>not different		similar</a:t>
            </a:r>
          </a:p>
          <a:p>
            <a:pPr marL="658368" lvl="2" indent="0">
              <a:buNone/>
            </a:pPr>
            <a:r>
              <a:rPr lang="en-US" altLang="en-US" sz="4800" dirty="0">
                <a:ea typeface="ＭＳ Ｐゴシック" pitchFamily="-105" charset="-128"/>
                <a:cs typeface="Optima"/>
              </a:rPr>
              <a:t>	not the same		different</a:t>
            </a:r>
          </a:p>
          <a:p>
            <a:pPr marL="658368" lvl="2" indent="0">
              <a:buNone/>
            </a:pPr>
            <a:r>
              <a:rPr lang="en-US" altLang="en-US" sz="4800" dirty="0">
                <a:ea typeface="ＭＳ Ｐゴシック" pitchFamily="-105" charset="-128"/>
                <a:cs typeface="Optima"/>
              </a:rPr>
              <a:t>	not allow		prevent</a:t>
            </a:r>
          </a:p>
          <a:p>
            <a:pPr marL="658368" lvl="2" indent="0">
              <a:buNone/>
            </a:pPr>
            <a:r>
              <a:rPr lang="en-US" altLang="en-US" sz="4800" dirty="0">
                <a:ea typeface="ＭＳ Ｐゴシック" pitchFamily="-105" charset="-128"/>
                <a:cs typeface="Optima"/>
              </a:rPr>
              <a:t>	not notice		overlook</a:t>
            </a:r>
          </a:p>
          <a:p>
            <a:pPr marL="82296" indent="0">
              <a:buNone/>
            </a:pPr>
            <a:endParaRPr lang="en-US" altLang="en-US" sz="3700" dirty="0">
              <a:ea typeface="ＭＳ Ｐゴシック" pitchFamily="-105" charset="-128"/>
              <a:cs typeface="Optima"/>
            </a:endParaRPr>
          </a:p>
          <a:p>
            <a:r>
              <a:rPr lang="en-US" altLang="en-US" sz="5300" b="1" dirty="0">
                <a:ea typeface="ＭＳ Ｐゴシック" pitchFamily="-105" charset="-128"/>
                <a:cs typeface="Optima"/>
              </a:rPr>
              <a:t>Principle 6: Delete useless adjectives and adverbs</a:t>
            </a:r>
          </a:p>
          <a:p>
            <a:pPr marL="457200" lvl="1" indent="0">
              <a:buNone/>
            </a:pPr>
            <a:r>
              <a:rPr lang="en-US" altLang="en-US" sz="5000" dirty="0">
                <a:ea typeface="ＭＳ Ｐゴシック" pitchFamily="-105" charset="-128"/>
                <a:cs typeface="Optima"/>
              </a:rPr>
              <a:t>Many writers can’t resist adding useless adjectives and adverbs. Try deleting every adverb and every adjective before a noun, then restore only those that readers need to understand the passage.</a:t>
            </a:r>
          </a:p>
          <a:p>
            <a:endParaRPr lang="en-US" dirty="0"/>
          </a:p>
        </p:txBody>
      </p:sp>
      <p:sp>
        <p:nvSpPr>
          <p:cNvPr id="4" name="Title 1"/>
          <p:cNvSpPr>
            <a:spLocks noGrp="1"/>
          </p:cNvSpPr>
          <p:nvPr>
            <p:ph type="title"/>
          </p:nvPr>
        </p:nvSpPr>
        <p:spPr>
          <a:xfrm>
            <a:off x="210312" y="126892"/>
            <a:ext cx="8368000" cy="1122104"/>
          </a:xfrm>
        </p:spPr>
        <p:txBody>
          <a:bodyPr>
            <a:normAutofit/>
          </a:bodyPr>
          <a:lstStyle/>
          <a:p>
            <a:r>
              <a:rPr lang="en-US" sz="4000" dirty="0"/>
              <a:t>Do: Be Concise (</a:t>
            </a:r>
            <a:r>
              <a:rPr lang="en-US" sz="4000" dirty="0" err="1"/>
              <a:t>cont</a:t>
            </a:r>
            <a:r>
              <a:rPr lang="en-US" sz="4000" dirty="0"/>
              <a:t>)</a:t>
            </a:r>
          </a:p>
        </p:txBody>
      </p:sp>
    </p:spTree>
    <p:extLst>
      <p:ext uri="{BB962C8B-B14F-4D97-AF65-F5344CB8AC3E}">
        <p14:creationId xmlns:p14="http://schemas.microsoft.com/office/powerpoint/2010/main" val="3282564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865" y="195074"/>
            <a:ext cx="7973119" cy="869039"/>
          </a:xfrm>
        </p:spPr>
        <p:txBody>
          <a:bodyPr>
            <a:noAutofit/>
          </a:bodyPr>
          <a:lstStyle/>
          <a:p>
            <a:r>
              <a:rPr lang="en-US" sz="3800" dirty="0"/>
              <a:t>Don’t: Use too many adjectives or adverbs</a:t>
            </a:r>
          </a:p>
        </p:txBody>
      </p:sp>
      <p:sp>
        <p:nvSpPr>
          <p:cNvPr id="3" name="Content Placeholder 2"/>
          <p:cNvSpPr>
            <a:spLocks noGrp="1"/>
          </p:cNvSpPr>
          <p:nvPr>
            <p:ph idx="1"/>
          </p:nvPr>
        </p:nvSpPr>
        <p:spPr>
          <a:xfrm>
            <a:off x="311865" y="1255300"/>
            <a:ext cx="8428275" cy="5414398"/>
          </a:xfrm>
        </p:spPr>
        <p:txBody>
          <a:bodyPr>
            <a:normAutofit/>
          </a:bodyPr>
          <a:lstStyle/>
          <a:p>
            <a:r>
              <a:rPr lang="en-US" altLang="en-US" sz="2400" dirty="0">
                <a:ea typeface="ＭＳ Ｐゴシック" pitchFamily="-105" charset="-128"/>
                <a:cs typeface="Optima"/>
              </a:rPr>
              <a:t>When too many adjectives are tacked on to a noun, verb, or phrase, the reader is likely to see them as just the opinion of the proposal writer rather than documented facts. How do these two sentences differ:</a:t>
            </a:r>
          </a:p>
          <a:p>
            <a:pPr lvl="1">
              <a:buFont typeface="Calibri" panose="020F0502020204030204" pitchFamily="34" charset="0"/>
              <a:buChar char="‒"/>
            </a:pPr>
            <a:r>
              <a:rPr lang="en-US" altLang="en-US" sz="2400" dirty="0">
                <a:ea typeface="ＭＳ Ｐゴシック" pitchFamily="-105" charset="-128"/>
                <a:cs typeface="Optima"/>
              </a:rPr>
              <a:t>The Meridian Mews Center runs high-quality, exhilarating, well-regarded programs for poor, disadvantaged, disabled children.</a:t>
            </a:r>
            <a:endParaRPr lang="en-US" altLang="en-US" dirty="0">
              <a:ea typeface="ＭＳ Ｐゴシック" pitchFamily="-105" charset="-128"/>
              <a:cs typeface="Optima"/>
            </a:endParaRPr>
          </a:p>
          <a:p>
            <a:pPr lvl="1">
              <a:buFont typeface="Calibri" panose="020F0502020204030204" pitchFamily="34" charset="0"/>
              <a:buChar char="‒"/>
            </a:pPr>
            <a:r>
              <a:rPr lang="en-US" altLang="en-US" sz="2400" dirty="0">
                <a:ea typeface="ＭＳ Ｐゴシック" pitchFamily="-105" charset="-128"/>
                <a:cs typeface="Optima"/>
              </a:rPr>
              <a:t>The Meridian Mews Center runs four programs that have been cited for excellence by the National After-School and Weekend Program Society. Attendance at all four programs is over 90 percent. During the last year, parents hav</a:t>
            </a:r>
            <a:r>
              <a:rPr lang="en-US" altLang="en-US" dirty="0">
                <a:ea typeface="ＭＳ Ｐゴシック" pitchFamily="-105" charset="-128"/>
                <a:cs typeface="Optima"/>
              </a:rPr>
              <a:t>e written more than 50 letters to the executive director praising the programs.</a:t>
            </a:r>
            <a:endParaRPr lang="en-US" altLang="en-US" sz="2400" dirty="0">
              <a:ea typeface="ＭＳ Ｐゴシック" pitchFamily="-105" charset="-128"/>
              <a:cs typeface="Optima"/>
            </a:endParaRPr>
          </a:p>
          <a:p>
            <a:r>
              <a:rPr lang="en-US" sz="2400" dirty="0">
                <a:cs typeface="Optima"/>
              </a:rPr>
              <a:t>The first statement is just…words. It doesn’t say anything that has meaning.</a:t>
            </a:r>
          </a:p>
        </p:txBody>
      </p:sp>
    </p:spTree>
    <p:extLst>
      <p:ext uri="{BB962C8B-B14F-4D97-AF65-F5344CB8AC3E}">
        <p14:creationId xmlns:p14="http://schemas.microsoft.com/office/powerpoint/2010/main" val="253084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384" y="166499"/>
            <a:ext cx="8792307" cy="869039"/>
          </a:xfrm>
        </p:spPr>
        <p:txBody>
          <a:bodyPr>
            <a:normAutofit/>
          </a:bodyPr>
          <a:lstStyle/>
          <a:p>
            <a:r>
              <a:rPr lang="en-US" sz="4000" dirty="0"/>
              <a:t>Don’t: Use Acronyms or Abbreviations</a:t>
            </a:r>
          </a:p>
        </p:txBody>
      </p:sp>
      <p:sp>
        <p:nvSpPr>
          <p:cNvPr id="3" name="Content Placeholder 2"/>
          <p:cNvSpPr>
            <a:spLocks noGrp="1"/>
          </p:cNvSpPr>
          <p:nvPr>
            <p:ph idx="1"/>
          </p:nvPr>
        </p:nvSpPr>
        <p:spPr>
          <a:xfrm>
            <a:off x="197565" y="1150525"/>
            <a:ext cx="8770589" cy="5414398"/>
          </a:xfrm>
        </p:spPr>
        <p:txBody>
          <a:bodyPr>
            <a:normAutofit/>
          </a:bodyPr>
          <a:lstStyle/>
          <a:p>
            <a:r>
              <a:rPr lang="en-US" altLang="en-US" sz="2400" dirty="0">
                <a:ea typeface="ＭＳ Ｐゴシック" pitchFamily="-105" charset="-128"/>
                <a:cs typeface="Optima"/>
              </a:rPr>
              <a:t>Compare these two sentences:</a:t>
            </a:r>
          </a:p>
          <a:p>
            <a:pPr lvl="1">
              <a:buFont typeface="Calibri" panose="020F0502020204030204" pitchFamily="34" charset="0"/>
              <a:buChar char="‒"/>
            </a:pPr>
            <a:r>
              <a:rPr lang="en-US" altLang="en-US" sz="2400" dirty="0">
                <a:ea typeface="ＭＳ Ｐゴシック" pitchFamily="-105" charset="-128"/>
                <a:cs typeface="Optima"/>
              </a:rPr>
              <a:t>The Department of Health (DOH) has a staff of 450 physicians, nurses, and nonmedical personnel. Starting on January 4, 2016, DOH will begin offering free tuberculosis screening for children at the Meridian Mews Center.</a:t>
            </a:r>
            <a:endParaRPr lang="en-US" altLang="en-US" dirty="0">
              <a:ea typeface="ＭＳ Ｐゴシック" pitchFamily="-105" charset="-128"/>
              <a:cs typeface="Optima"/>
            </a:endParaRPr>
          </a:p>
          <a:p>
            <a:pPr lvl="1">
              <a:buFont typeface="Calibri" panose="020F0502020204030204" pitchFamily="34" charset="0"/>
              <a:buChar char="‒"/>
            </a:pPr>
            <a:r>
              <a:rPr lang="en-US" altLang="en-US" sz="2400" dirty="0">
                <a:ea typeface="ＭＳ Ｐゴシック" pitchFamily="-105" charset="-128"/>
                <a:cs typeface="Optima"/>
              </a:rPr>
              <a:t>The Meridian Mew Center has collaborated for the last eight years with professors from the PE Department at MU. DOH has a branch at MU and also works closely with the IT Department and the local Y.</a:t>
            </a:r>
          </a:p>
          <a:p>
            <a:r>
              <a:rPr lang="en-US" sz="2400" dirty="0">
                <a:cs typeface="Optima"/>
              </a:rPr>
              <a:t>Rule: The term represented by an acronym should be spelled out over and over—unless you have just explained it in the same paragraph (or within a couple of paragraphs).</a:t>
            </a:r>
          </a:p>
        </p:txBody>
      </p:sp>
    </p:spTree>
    <p:extLst>
      <p:ext uri="{BB962C8B-B14F-4D97-AF65-F5344CB8AC3E}">
        <p14:creationId xmlns:p14="http://schemas.microsoft.com/office/powerpoint/2010/main" val="2898734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693" y="147449"/>
            <a:ext cx="8792307" cy="869039"/>
          </a:xfrm>
        </p:spPr>
        <p:txBody>
          <a:bodyPr>
            <a:normAutofit/>
          </a:bodyPr>
          <a:lstStyle/>
          <a:p>
            <a:r>
              <a:rPr lang="en-US" dirty="0"/>
              <a:t>Do: Back up your claims</a:t>
            </a:r>
          </a:p>
        </p:txBody>
      </p:sp>
      <p:sp>
        <p:nvSpPr>
          <p:cNvPr id="3" name="Content Placeholder 2"/>
          <p:cNvSpPr>
            <a:spLocks noGrp="1"/>
          </p:cNvSpPr>
          <p:nvPr>
            <p:ph idx="1"/>
          </p:nvPr>
        </p:nvSpPr>
        <p:spPr>
          <a:xfrm>
            <a:off x="312765" y="1244125"/>
            <a:ext cx="8118435" cy="5414398"/>
          </a:xfrm>
        </p:spPr>
        <p:txBody>
          <a:bodyPr>
            <a:normAutofit/>
          </a:bodyPr>
          <a:lstStyle/>
          <a:p>
            <a:r>
              <a:rPr lang="en-US" altLang="en-US" sz="2200" dirty="0">
                <a:ea typeface="ＭＳ Ｐゴシック" pitchFamily="-105" charset="-128"/>
                <a:cs typeface="Optima"/>
              </a:rPr>
              <a:t>Unproved, unexplained statements thrown into a proposal hurt your credibility with grant reviewers. Compare these two statements:</a:t>
            </a:r>
          </a:p>
          <a:p>
            <a:pPr lvl="1">
              <a:buFont typeface="Calibri" panose="020F0502020204030204" pitchFamily="34" charset="0"/>
              <a:buChar char="‒"/>
            </a:pPr>
            <a:r>
              <a:rPr lang="en-US" altLang="en-US" sz="2200" dirty="0">
                <a:ea typeface="ＭＳ Ｐゴシック" pitchFamily="-105" charset="-128"/>
                <a:cs typeface="Optima"/>
              </a:rPr>
              <a:t>Everyone in the community thinks the Meridian Mews Center runs educational and enjoyable programs.</a:t>
            </a:r>
          </a:p>
          <a:p>
            <a:pPr lvl="1">
              <a:buFont typeface="Calibri" panose="020F0502020204030204" pitchFamily="34" charset="0"/>
              <a:buChar char="‒"/>
            </a:pPr>
            <a:r>
              <a:rPr lang="en-US" altLang="en-US" sz="2200" dirty="0">
                <a:ea typeface="ＭＳ Ｐゴシック" pitchFamily="-105" charset="-128"/>
                <a:cs typeface="Optima"/>
              </a:rPr>
              <a:t>According to surveys that were conducted in two community churches and two schools, 60 percent of residents of Meridian Hills Mews think the programs offered at the Meridian Mews Center are educational and enjoyable</a:t>
            </a:r>
          </a:p>
          <a:p>
            <a:pPr lvl="1">
              <a:buFont typeface="Calibri" panose="020F0502020204030204" pitchFamily="34" charset="0"/>
              <a:buChar char="‒"/>
            </a:pPr>
            <a:r>
              <a:rPr lang="en-US" altLang="en-US" sz="2200" dirty="0">
                <a:ea typeface="ＭＳ Ｐゴシック" pitchFamily="-105" charset="-128"/>
                <a:cs typeface="Optima"/>
              </a:rPr>
              <a:t>The police are excited about the Meridian Mews Center’s activities.</a:t>
            </a:r>
          </a:p>
          <a:p>
            <a:pPr lvl="1">
              <a:buFont typeface="Calibri" panose="020F0502020204030204" pitchFamily="34" charset="0"/>
              <a:buChar char="‒"/>
            </a:pPr>
            <a:r>
              <a:rPr lang="en-US" altLang="en-US" sz="2200" dirty="0">
                <a:ea typeface="ＭＳ Ｐゴシック" pitchFamily="-105" charset="-128"/>
                <a:cs typeface="Optima"/>
              </a:rPr>
              <a:t>According to interviews with police officers in the Meridian Mews precinct conducted by program staff, 20 of the 25 officers questioned feel that the Center’s programs encourage children to stay out of trouble.</a:t>
            </a:r>
          </a:p>
          <a:p>
            <a:r>
              <a:rPr lang="en-US" sz="2200" dirty="0">
                <a:cs typeface="Optima"/>
              </a:rPr>
              <a:t>Offer proof for your proclamations.</a:t>
            </a:r>
          </a:p>
        </p:txBody>
      </p:sp>
    </p:spTree>
    <p:extLst>
      <p:ext uri="{BB962C8B-B14F-4D97-AF65-F5344CB8AC3E}">
        <p14:creationId xmlns:p14="http://schemas.microsoft.com/office/powerpoint/2010/main" val="1858888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200" y="230370"/>
            <a:ext cx="8014800" cy="840154"/>
          </a:xfrm>
        </p:spPr>
        <p:txBody>
          <a:bodyPr>
            <a:noAutofit/>
          </a:bodyPr>
          <a:lstStyle/>
          <a:p>
            <a:r>
              <a:rPr lang="en-US" sz="3600" dirty="0"/>
              <a:t>Project Summary #2: The Basketball Project at the Meridian Mews Center</a:t>
            </a:r>
          </a:p>
        </p:txBody>
      </p:sp>
      <p:sp>
        <p:nvSpPr>
          <p:cNvPr id="3" name="Content Placeholder 2"/>
          <p:cNvSpPr>
            <a:spLocks noGrp="1"/>
          </p:cNvSpPr>
          <p:nvPr>
            <p:ph idx="1"/>
          </p:nvPr>
        </p:nvSpPr>
        <p:spPr>
          <a:xfrm>
            <a:off x="259420" y="1215110"/>
            <a:ext cx="8517380" cy="5866441"/>
          </a:xfrm>
        </p:spPr>
        <p:txBody>
          <a:bodyPr>
            <a:noAutofit/>
          </a:bodyPr>
          <a:lstStyle/>
          <a:p>
            <a:pPr marL="0" indent="0">
              <a:buNone/>
            </a:pPr>
            <a:r>
              <a:rPr lang="en-US" sz="1800" dirty="0">
                <a:cs typeface="Optima"/>
              </a:rPr>
              <a:t>	The Meridian Mews Center is requesting $10,000 for a basketball and mentoring project designed to engage troubled youth and lead to their improved behavior in and out of school. Center staff will recruit 25 boys between the ages of 13 and 16 who live in the North Meridian Mews neighborhood of downtown Metro City, Indiana. The recruited teens–identified by families, teachers, counselors, and others–will have demonstrated acting-out and behavior problems.</a:t>
            </a:r>
          </a:p>
          <a:p>
            <a:pPr marL="0" indent="0">
              <a:buNone/>
            </a:pPr>
            <a:r>
              <a:rPr lang="en-US" sz="1800" dirty="0">
                <a:cs typeface="Optima"/>
              </a:rPr>
              <a:t>	The overall goal is to increase the likelihood that the teenagers who participate in the activities will stay in school longer and become productive members of the North Meridian Mews community.</a:t>
            </a:r>
          </a:p>
          <a:p>
            <a:pPr marL="0" indent="0">
              <a:buNone/>
            </a:pPr>
            <a:r>
              <a:rPr lang="en-US" sz="1800" dirty="0">
                <a:cs typeface="Optima"/>
              </a:rPr>
              <a:t>	Specific objectives include improved basketball skills and teamwork, and knowledge of how to create a positive appearance through dress; these skills in turn will improve self-esteem and reduce acting-out behavior.</a:t>
            </a:r>
          </a:p>
          <a:p>
            <a:pPr marL="0" indent="0">
              <a:buNone/>
            </a:pPr>
            <a:r>
              <a:rPr lang="en-US" sz="1800" dirty="0">
                <a:cs typeface="Optima"/>
              </a:rPr>
              <a:t>	Activities will include basketball instruction; team competition; dress-for-success lessons by the coaching staff and trips to professional and college basketball games. Participants will also be offered one-on-one counseling sessions with a licensed therapist. The program will operate twice a week after school from September 1, 2016 to June 30, 2017. Activities will be held at the Meridian Mews Center, Meridian University, and the YMCA. Staff will include basketball coaches, a psychologist from Meridian University, and a social worker and recreation specialist from the Meridian Mews Center.</a:t>
            </a:r>
          </a:p>
        </p:txBody>
      </p:sp>
    </p:spTree>
    <p:extLst>
      <p:ext uri="{BB962C8B-B14F-4D97-AF65-F5344CB8AC3E}">
        <p14:creationId xmlns:p14="http://schemas.microsoft.com/office/powerpoint/2010/main" val="25681796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661" y="2742946"/>
            <a:ext cx="7886700" cy="1325563"/>
          </a:xfrm>
        </p:spPr>
        <p:txBody>
          <a:bodyPr>
            <a:normAutofit/>
          </a:bodyPr>
          <a:lstStyle/>
          <a:p>
            <a:r>
              <a:rPr lang="en-US" sz="3600" dirty="0"/>
              <a:t>Write for Reviewers</a:t>
            </a:r>
          </a:p>
        </p:txBody>
      </p:sp>
    </p:spTree>
    <p:extLst>
      <p:ext uri="{BB962C8B-B14F-4D97-AF65-F5344CB8AC3E}">
        <p14:creationId xmlns:p14="http://schemas.microsoft.com/office/powerpoint/2010/main" val="24469957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210" y="0"/>
            <a:ext cx="7498080" cy="1143000"/>
          </a:xfrm>
        </p:spPr>
        <p:txBody>
          <a:bodyPr>
            <a:normAutofit/>
          </a:bodyPr>
          <a:lstStyle/>
          <a:p>
            <a:r>
              <a:rPr lang="en-US" sz="4000" dirty="0"/>
              <a:t>Write for Reviewers</a:t>
            </a:r>
          </a:p>
        </p:txBody>
      </p:sp>
      <p:sp>
        <p:nvSpPr>
          <p:cNvPr id="3" name="Content Placeholder 2"/>
          <p:cNvSpPr>
            <a:spLocks noGrp="1"/>
          </p:cNvSpPr>
          <p:nvPr>
            <p:ph idx="1"/>
          </p:nvPr>
        </p:nvSpPr>
        <p:spPr>
          <a:xfrm>
            <a:off x="490210" y="1054101"/>
            <a:ext cx="7486524" cy="5302250"/>
          </a:xfrm>
        </p:spPr>
        <p:txBody>
          <a:bodyPr>
            <a:noAutofit/>
          </a:bodyPr>
          <a:lstStyle/>
          <a:p>
            <a:pPr marL="0" indent="0">
              <a:buNone/>
            </a:pPr>
            <a:r>
              <a:rPr lang="en-US" sz="1600" b="1" dirty="0">
                <a:cs typeface="Optima"/>
              </a:rPr>
              <a:t>You Should</a:t>
            </a:r>
          </a:p>
          <a:p>
            <a:r>
              <a:rPr lang="en-US" sz="1600" dirty="0">
                <a:cs typeface="Optima"/>
              </a:rPr>
              <a:t>Pay attention to all the review criteria</a:t>
            </a:r>
          </a:p>
          <a:p>
            <a:r>
              <a:rPr lang="en-US" sz="1600" dirty="0">
                <a:cs typeface="Optima"/>
              </a:rPr>
              <a:t>Assume an uninformed but intelligent reviewer </a:t>
            </a:r>
          </a:p>
          <a:p>
            <a:r>
              <a:rPr lang="en-US" sz="1600" dirty="0">
                <a:cs typeface="Optima"/>
              </a:rPr>
              <a:t>Avoid insider jargon and acronyms</a:t>
            </a:r>
          </a:p>
          <a:p>
            <a:r>
              <a:rPr lang="en-US" sz="1600" dirty="0">
                <a:cs typeface="Optima"/>
              </a:rPr>
              <a:t>Consider the challenges facing reviewers</a:t>
            </a:r>
          </a:p>
          <a:p>
            <a:pPr lvl="1"/>
            <a:r>
              <a:rPr lang="en-US" sz="1600" i="1" dirty="0">
                <a:cs typeface="Optima"/>
              </a:rPr>
              <a:t>Many proposals </a:t>
            </a:r>
            <a:r>
              <a:rPr lang="en-US" sz="1600" dirty="0">
                <a:cs typeface="Optima"/>
              </a:rPr>
              <a:t>to review</a:t>
            </a:r>
          </a:p>
          <a:p>
            <a:pPr lvl="1"/>
            <a:r>
              <a:rPr lang="en-US" sz="1600" i="1" dirty="0">
                <a:cs typeface="Optima"/>
              </a:rPr>
              <a:t>Limited Time </a:t>
            </a:r>
            <a:r>
              <a:rPr lang="en-US" sz="1600" dirty="0">
                <a:cs typeface="Optima"/>
              </a:rPr>
              <a:t>for your proposal</a:t>
            </a:r>
          </a:p>
          <a:p>
            <a:pPr lvl="1"/>
            <a:r>
              <a:rPr lang="en-US" sz="1600" dirty="0">
                <a:cs typeface="Optima"/>
              </a:rPr>
              <a:t>Different </a:t>
            </a:r>
            <a:r>
              <a:rPr lang="en-US" sz="1600" i="1" dirty="0">
                <a:cs typeface="Optima"/>
              </a:rPr>
              <a:t>experiences</a:t>
            </a:r>
            <a:r>
              <a:rPr lang="en-US" sz="1600" dirty="0">
                <a:cs typeface="Optima"/>
              </a:rPr>
              <a:t> in review process, veterans to novices</a:t>
            </a:r>
          </a:p>
          <a:p>
            <a:pPr lvl="1"/>
            <a:r>
              <a:rPr lang="en-US" sz="1600" dirty="0">
                <a:cs typeface="Optima"/>
              </a:rPr>
              <a:t>Different </a:t>
            </a:r>
            <a:r>
              <a:rPr lang="en-US" sz="1600" i="1" dirty="0">
                <a:cs typeface="Optima"/>
              </a:rPr>
              <a:t>levels of knowledge </a:t>
            </a:r>
            <a:r>
              <a:rPr lang="en-US" sz="1600" dirty="0">
                <a:cs typeface="Optima"/>
              </a:rPr>
              <a:t>in proposal area</a:t>
            </a:r>
          </a:p>
          <a:p>
            <a:pPr lvl="1"/>
            <a:r>
              <a:rPr lang="en-US" sz="1600" dirty="0">
                <a:cs typeface="Optima"/>
              </a:rPr>
              <a:t>With many proposals to review, looking for reasons to </a:t>
            </a:r>
            <a:r>
              <a:rPr lang="en-US" sz="1600" i="1" dirty="0">
                <a:cs typeface="Optima"/>
              </a:rPr>
              <a:t>reject</a:t>
            </a:r>
            <a:r>
              <a:rPr lang="en-US" sz="1600" dirty="0">
                <a:cs typeface="Optima"/>
              </a:rPr>
              <a:t> proposals</a:t>
            </a:r>
            <a:endParaRPr lang="en-US" sz="1600" i="1" dirty="0">
              <a:cs typeface="Optima"/>
            </a:endParaRPr>
          </a:p>
          <a:p>
            <a:pPr marL="0" indent="0">
              <a:buNone/>
            </a:pPr>
            <a:br>
              <a:rPr lang="en-US" sz="1600" b="1" dirty="0">
                <a:cs typeface="Optima"/>
              </a:rPr>
            </a:br>
            <a:r>
              <a:rPr lang="en-US" sz="1600" b="1" dirty="0">
                <a:cs typeface="Optima"/>
              </a:rPr>
              <a:t>Your Proposal Must</a:t>
            </a:r>
          </a:p>
          <a:p>
            <a:r>
              <a:rPr lang="en-US" sz="1600" dirty="0">
                <a:cs typeface="Optima"/>
              </a:rPr>
              <a:t>Support each reading style; reviewers will use them all (</a:t>
            </a:r>
            <a:r>
              <a:rPr lang="en-US" sz="1600" i="1" dirty="0">
                <a:cs typeface="Optima"/>
              </a:rPr>
              <a:t>skim, search, critical</a:t>
            </a:r>
            <a:r>
              <a:rPr lang="en-US" sz="1600" dirty="0">
                <a:cs typeface="Optima"/>
              </a:rPr>
              <a:t>) </a:t>
            </a:r>
          </a:p>
          <a:p>
            <a:r>
              <a:rPr lang="en-US" sz="1600" dirty="0">
                <a:cs typeface="Optima"/>
              </a:rPr>
              <a:t>Get reviewers</a:t>
            </a:r>
            <a:r>
              <a:rPr lang="en-US" sz="1600" i="1" dirty="0">
                <a:cs typeface="Optima"/>
              </a:rPr>
              <a:t> </a:t>
            </a:r>
            <a:r>
              <a:rPr lang="en-US" sz="1600" dirty="0">
                <a:cs typeface="Optima"/>
              </a:rPr>
              <a:t>excited and interested starting from the title and first page</a:t>
            </a:r>
          </a:p>
          <a:p>
            <a:r>
              <a:rPr lang="en-US" sz="1600" dirty="0">
                <a:cs typeface="Optima"/>
              </a:rPr>
              <a:t>Make them an advocate for your proposal to their colleagues … </a:t>
            </a:r>
            <a:r>
              <a:rPr lang="en-US" sz="1600" i="1" dirty="0">
                <a:cs typeface="Optima"/>
              </a:rPr>
              <a:t>likely only one will review the proposal all the way through</a:t>
            </a:r>
          </a:p>
          <a:p>
            <a:r>
              <a:rPr lang="en-US" sz="1600" dirty="0">
                <a:cs typeface="Optima"/>
              </a:rPr>
              <a:t>Excite, not bore, confuse or anger reviewers… </a:t>
            </a:r>
            <a:r>
              <a:rPr lang="en-US" sz="1600" i="1" dirty="0">
                <a:cs typeface="Optima"/>
              </a:rPr>
              <a:t>negative emotions are the kiss of death</a:t>
            </a:r>
          </a:p>
        </p:txBody>
      </p:sp>
      <p:sp>
        <p:nvSpPr>
          <p:cNvPr id="4" name="Slide Number Placeholder 3"/>
          <p:cNvSpPr>
            <a:spLocks noGrp="1"/>
          </p:cNvSpPr>
          <p:nvPr>
            <p:ph type="sldNum" sz="quarter" idx="12"/>
          </p:nvPr>
        </p:nvSpPr>
        <p:spPr/>
        <p:txBody>
          <a:bodyPr/>
          <a:lstStyle/>
          <a:p>
            <a:fld id="{0609A8C3-0B35-46AA-97D6-5814D689151B}" type="slidenum">
              <a:rPr lang="en-US" smtClean="0"/>
              <a:t>38</a:t>
            </a:fld>
            <a:endParaRPr lang="en-US"/>
          </a:p>
        </p:txBody>
      </p:sp>
    </p:spTree>
    <p:extLst>
      <p:ext uri="{BB962C8B-B14F-4D97-AF65-F5344CB8AC3E}">
        <p14:creationId xmlns:p14="http://schemas.microsoft.com/office/powerpoint/2010/main" val="3618953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3" end="1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036" y="0"/>
            <a:ext cx="7498080" cy="1143000"/>
          </a:xfrm>
        </p:spPr>
        <p:txBody>
          <a:bodyPr>
            <a:normAutofit/>
          </a:bodyPr>
          <a:lstStyle/>
          <a:p>
            <a:r>
              <a:rPr lang="en-US" sz="4000" dirty="0"/>
              <a:t>When Your Proposal Is Rejected</a:t>
            </a:r>
          </a:p>
        </p:txBody>
      </p:sp>
      <p:sp>
        <p:nvSpPr>
          <p:cNvPr id="3" name="Content Placeholder 2"/>
          <p:cNvSpPr>
            <a:spLocks noGrp="1"/>
          </p:cNvSpPr>
          <p:nvPr>
            <p:ph idx="1"/>
          </p:nvPr>
        </p:nvSpPr>
        <p:spPr>
          <a:xfrm>
            <a:off x="489036" y="1003476"/>
            <a:ext cx="7498080" cy="5490530"/>
          </a:xfrm>
        </p:spPr>
        <p:txBody>
          <a:bodyPr>
            <a:noAutofit/>
          </a:bodyPr>
          <a:lstStyle/>
          <a:p>
            <a:r>
              <a:rPr lang="en-US" sz="1800" u="sng" dirty="0"/>
              <a:t>Every</a:t>
            </a:r>
            <a:r>
              <a:rPr lang="en-US" sz="1800" dirty="0"/>
              <a:t> successful proposal writer has been rejected</a:t>
            </a:r>
          </a:p>
          <a:p>
            <a:pPr lvl="1">
              <a:buFont typeface="Calibri" panose="020F0502020204030204" pitchFamily="34" charset="0"/>
              <a:buChar char="‒"/>
            </a:pPr>
            <a:r>
              <a:rPr lang="en-US" sz="1600" dirty="0"/>
              <a:t>Re-submission success rates are relatively high (up to 50% for 2</a:t>
            </a:r>
            <a:r>
              <a:rPr lang="en-US" sz="1600" baseline="30000" dirty="0"/>
              <a:t>nd</a:t>
            </a:r>
            <a:r>
              <a:rPr lang="en-US" sz="1600" dirty="0"/>
              <a:t> and 75% for 3</a:t>
            </a:r>
            <a:r>
              <a:rPr lang="en-US" sz="1600" baseline="30000" dirty="0"/>
              <a:t>rd</a:t>
            </a:r>
            <a:r>
              <a:rPr lang="en-US" sz="1600" dirty="0"/>
              <a:t> time submission to some NSF directorates)</a:t>
            </a:r>
          </a:p>
          <a:p>
            <a:r>
              <a:rPr lang="en-US" sz="1800" dirty="0"/>
              <a:t>Clearly understand reasons for rejection (may need Program Officer clarification)</a:t>
            </a:r>
          </a:p>
          <a:p>
            <a:pPr lvl="1">
              <a:buFont typeface="Calibri" panose="020F0502020204030204" pitchFamily="34" charset="0"/>
              <a:buChar char="‒"/>
            </a:pPr>
            <a:r>
              <a:rPr lang="en-US" sz="1600" dirty="0"/>
              <a:t>NIH study of 609 reject proposals shows most common reasons for rejection</a:t>
            </a:r>
          </a:p>
          <a:p>
            <a:pPr lvl="2">
              <a:buFont typeface="Courier New" panose="02070309020205020404" pitchFamily="49" charset="0"/>
              <a:buChar char="o"/>
            </a:pPr>
            <a:r>
              <a:rPr lang="en-US" sz="1600" dirty="0"/>
              <a:t>Approach - 73%	</a:t>
            </a:r>
          </a:p>
          <a:p>
            <a:pPr lvl="2">
              <a:buFont typeface="Courier New" panose="02070309020205020404" pitchFamily="49" charset="0"/>
              <a:buChar char="o"/>
            </a:pPr>
            <a:r>
              <a:rPr lang="en-US" sz="1600" dirty="0"/>
              <a:t>Problem - 58%</a:t>
            </a:r>
          </a:p>
          <a:p>
            <a:pPr lvl="2">
              <a:buFont typeface="Courier New" panose="02070309020205020404" pitchFamily="49" charset="0"/>
              <a:buChar char="o"/>
            </a:pPr>
            <a:r>
              <a:rPr lang="en-US" sz="1600" dirty="0"/>
              <a:t>Investigator - 55%</a:t>
            </a:r>
          </a:p>
          <a:p>
            <a:r>
              <a:rPr lang="en-US" sz="1800" dirty="0"/>
              <a:t>Can you address each reviewers comments with new, relevant information (and without being hostile)?</a:t>
            </a:r>
          </a:p>
          <a:p>
            <a:r>
              <a:rPr lang="en-US" sz="1800" dirty="0"/>
              <a:t>Will your revised proposal address every requirement, be more understandable and more compelling?</a:t>
            </a:r>
          </a:p>
          <a:p>
            <a:r>
              <a:rPr lang="en-US" sz="1800" dirty="0"/>
              <a:t>If revisions are too extensive, you should submit a new proposal</a:t>
            </a:r>
          </a:p>
          <a:p>
            <a:pPr lvl="1">
              <a:buFont typeface="Calibri" panose="020F0502020204030204" pitchFamily="34" charset="0"/>
              <a:buChar char="‒"/>
            </a:pPr>
            <a:r>
              <a:rPr lang="en-US" sz="1600" dirty="0"/>
              <a:t>NIH carefully monitors new applications to be sure they are not rejected proposals that have just been re-titled</a:t>
            </a:r>
          </a:p>
          <a:p>
            <a:pPr lvl="1"/>
            <a:endParaRPr lang="en-US" sz="1600" dirty="0"/>
          </a:p>
        </p:txBody>
      </p:sp>
      <p:sp>
        <p:nvSpPr>
          <p:cNvPr id="4" name="TextBox 3"/>
          <p:cNvSpPr txBox="1"/>
          <p:nvPr/>
        </p:nvSpPr>
        <p:spPr>
          <a:xfrm>
            <a:off x="707509" y="6389392"/>
            <a:ext cx="7061135" cy="307777"/>
          </a:xfrm>
          <a:prstGeom prst="rect">
            <a:avLst/>
          </a:prstGeom>
          <a:noFill/>
        </p:spPr>
        <p:txBody>
          <a:bodyPr wrap="none" rtlCol="0">
            <a:spAutoFit/>
          </a:bodyPr>
          <a:lstStyle/>
          <a:p>
            <a:r>
              <a:rPr lang="en-US" sz="1400" dirty="0"/>
              <a:t>Adapted from NIH RO1 Grant Application Mentor from the Principal Investigators Association</a:t>
            </a:r>
          </a:p>
        </p:txBody>
      </p:sp>
    </p:spTree>
    <p:extLst>
      <p:ext uri="{BB962C8B-B14F-4D97-AF65-F5344CB8AC3E}">
        <p14:creationId xmlns:p14="http://schemas.microsoft.com/office/powerpoint/2010/main" val="436789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280" y="210941"/>
            <a:ext cx="8940800" cy="1228725"/>
          </a:xfrm>
        </p:spPr>
        <p:txBody>
          <a:bodyPr vert="horz" wrap="square" lIns="91440" tIns="45720" rIns="91440" bIns="45720" numCol="1" anchorCtr="0" compatLnSpc="1">
            <a:prstTxWarp prst="textNoShape">
              <a:avLst/>
            </a:prstTxWarp>
            <a:normAutofit/>
          </a:bodyPr>
          <a:lstStyle/>
          <a:p>
            <a:pPr>
              <a:defRPr/>
            </a:pPr>
            <a:r>
              <a:rPr lang="en-US" sz="3600" dirty="0"/>
              <a:t>Recap Day 1</a:t>
            </a:r>
            <a:endParaRPr lang="en-US" altLang="en-US" sz="3600" dirty="0"/>
          </a:p>
        </p:txBody>
      </p:sp>
      <p:sp>
        <p:nvSpPr>
          <p:cNvPr id="3" name="Rectangle 2"/>
          <p:cNvSpPr/>
          <p:nvPr/>
        </p:nvSpPr>
        <p:spPr>
          <a:xfrm>
            <a:off x="558800" y="1196969"/>
            <a:ext cx="5483013" cy="3416320"/>
          </a:xfrm>
          <a:prstGeom prst="rect">
            <a:avLst/>
          </a:prstGeom>
        </p:spPr>
        <p:txBody>
          <a:bodyPr wrap="square">
            <a:spAutoFit/>
          </a:bodyPr>
          <a:lstStyle/>
          <a:p>
            <a:pPr marL="285750" indent="-285750" fontAlgn="ctr">
              <a:buFont typeface="Arial" panose="020B0604020202020204" pitchFamily="34" charset="0"/>
              <a:buChar char="•"/>
            </a:pPr>
            <a:r>
              <a:rPr lang="en-US" sz="2400" dirty="0"/>
              <a:t>Creating a Fundable Idea </a:t>
            </a:r>
          </a:p>
          <a:p>
            <a:pPr marL="285750" indent="-285750" fontAlgn="ctr">
              <a:buFont typeface="Arial" panose="020B0604020202020204" pitchFamily="34" charset="0"/>
              <a:buChar char="•"/>
            </a:pPr>
            <a:r>
              <a:rPr lang="en-US" sz="2400" dirty="0"/>
              <a:t>Finding Funding </a:t>
            </a:r>
          </a:p>
          <a:p>
            <a:pPr marL="285750" indent="-285750" fontAlgn="ctr">
              <a:buFont typeface="Arial" panose="020B0604020202020204" pitchFamily="34" charset="0"/>
              <a:buChar char="•"/>
            </a:pPr>
            <a:r>
              <a:rPr lang="en-US" sz="2400" dirty="0"/>
              <a:t>Role of LDS-P </a:t>
            </a:r>
          </a:p>
          <a:p>
            <a:pPr marL="285750" indent="-285750" fontAlgn="ctr">
              <a:buFont typeface="Arial" panose="020B0604020202020204" pitchFamily="34" charset="0"/>
              <a:buChar char="•"/>
            </a:pPr>
            <a:r>
              <a:rPr lang="en-US" sz="2400" dirty="0"/>
              <a:t>Prewriting </a:t>
            </a:r>
          </a:p>
          <a:p>
            <a:pPr marL="285750" indent="-285750" fontAlgn="ctr">
              <a:buFont typeface="Arial" panose="020B0604020202020204" pitchFamily="34" charset="0"/>
              <a:buChar char="•"/>
            </a:pPr>
            <a:r>
              <a:rPr lang="en-US" sz="2400" dirty="0"/>
              <a:t>Writing a Persuasive Needs Statement</a:t>
            </a:r>
          </a:p>
          <a:p>
            <a:pPr marL="285750" indent="-285750" fontAlgn="ctr">
              <a:buFont typeface="Arial" panose="020B0604020202020204" pitchFamily="34" charset="0"/>
              <a:buChar char="•"/>
            </a:pPr>
            <a:r>
              <a:rPr lang="en-US" sz="2400" dirty="0"/>
              <a:t>Proposal Elements </a:t>
            </a:r>
          </a:p>
          <a:p>
            <a:pPr marL="285750" indent="-285750" fontAlgn="ctr">
              <a:buFont typeface="Arial" panose="020B0604020202020204" pitchFamily="34" charset="0"/>
              <a:buChar char="•"/>
            </a:pPr>
            <a:r>
              <a:rPr lang="en-US" sz="2400" dirty="0"/>
              <a:t>Titles and Abstracts </a:t>
            </a:r>
          </a:p>
          <a:p>
            <a:pPr marL="285750" indent="-285750" fontAlgn="ctr">
              <a:buFont typeface="Arial" panose="020B0604020202020204" pitchFamily="34" charset="0"/>
              <a:buChar char="•"/>
            </a:pPr>
            <a:r>
              <a:rPr lang="en-US" sz="2400" dirty="0"/>
              <a:t>Faculty Panel and Q&amp;A </a:t>
            </a:r>
          </a:p>
          <a:p>
            <a:pPr fontAlgn="ctr"/>
            <a:r>
              <a:rPr lang="en-US" sz="2400" dirty="0"/>
              <a:t> </a:t>
            </a:r>
          </a:p>
        </p:txBody>
      </p:sp>
    </p:spTree>
    <p:extLst>
      <p:ext uri="{BB962C8B-B14F-4D97-AF65-F5344CB8AC3E}">
        <p14:creationId xmlns:p14="http://schemas.microsoft.com/office/powerpoint/2010/main" val="33617582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4835" y="114300"/>
            <a:ext cx="8131126" cy="771600"/>
          </a:xfrm>
        </p:spPr>
        <p:txBody>
          <a:bodyPr/>
          <a:lstStyle/>
          <a:p>
            <a:r>
              <a:rPr lang="en-US" dirty="0"/>
              <a:t>Summary</a:t>
            </a:r>
          </a:p>
        </p:txBody>
      </p:sp>
      <p:sp>
        <p:nvSpPr>
          <p:cNvPr id="3" name="Content Placeholder 2"/>
          <p:cNvSpPr>
            <a:spLocks noGrp="1"/>
          </p:cNvSpPr>
          <p:nvPr>
            <p:ph idx="1"/>
          </p:nvPr>
        </p:nvSpPr>
        <p:spPr>
          <a:xfrm>
            <a:off x="544835" y="965422"/>
            <a:ext cx="7760041" cy="5892578"/>
          </a:xfrm>
        </p:spPr>
        <p:txBody>
          <a:bodyPr>
            <a:noAutofit/>
          </a:bodyPr>
          <a:lstStyle/>
          <a:p>
            <a:r>
              <a:rPr lang="en-US" sz="2000" dirty="0">
                <a:cs typeface="Optima"/>
              </a:rPr>
              <a:t>Take a break between editing and writing; edit first for spelling, punctuation, and grammar then for content</a:t>
            </a:r>
          </a:p>
          <a:p>
            <a:pPr lvl="1">
              <a:buFont typeface="Calibri" panose="020F0502020204030204" pitchFamily="34" charset="0"/>
              <a:buChar char="‒"/>
            </a:pPr>
            <a:r>
              <a:rPr lang="en-US" sz="1800" dirty="0">
                <a:cs typeface="Optima"/>
              </a:rPr>
              <a:t>Use dictionaries, style manuals</a:t>
            </a:r>
          </a:p>
          <a:p>
            <a:r>
              <a:rPr lang="en-US" sz="2000" dirty="0">
                <a:cs typeface="Optima"/>
              </a:rPr>
              <a:t>When editing for content: be clear and graceful</a:t>
            </a:r>
          </a:p>
          <a:p>
            <a:pPr lvl="1">
              <a:buFont typeface="Calibri" panose="020F0502020204030204" pitchFamily="34" charset="0"/>
              <a:buChar char="‒"/>
            </a:pPr>
            <a:r>
              <a:rPr lang="en-US" sz="1800" dirty="0">
                <a:cs typeface="Optima"/>
              </a:rPr>
              <a:t>Use active voice</a:t>
            </a:r>
          </a:p>
          <a:p>
            <a:pPr lvl="1">
              <a:buFont typeface="Calibri" panose="020F0502020204030204" pitchFamily="34" charset="0"/>
              <a:buChar char="‒"/>
            </a:pPr>
            <a:r>
              <a:rPr lang="en-US" sz="1800" dirty="0">
                <a:cs typeface="Optima"/>
              </a:rPr>
              <a:t>Use old to new transitions</a:t>
            </a:r>
          </a:p>
          <a:p>
            <a:pPr lvl="1">
              <a:buFont typeface="Calibri" panose="020F0502020204030204" pitchFamily="34" charset="0"/>
              <a:buChar char="‒"/>
            </a:pPr>
            <a:r>
              <a:rPr lang="en-US" sz="1800" dirty="0">
                <a:cs typeface="Optima"/>
              </a:rPr>
              <a:t>Place emphasis in the correct place</a:t>
            </a:r>
          </a:p>
          <a:p>
            <a:pPr lvl="1">
              <a:buFont typeface="Calibri" panose="020F0502020204030204" pitchFamily="34" charset="0"/>
              <a:buChar char="‒"/>
            </a:pPr>
            <a:r>
              <a:rPr lang="en-US" sz="1800" dirty="0">
                <a:cs typeface="Optima"/>
              </a:rPr>
              <a:t>Tie all the sentences in a passage together</a:t>
            </a:r>
          </a:p>
          <a:p>
            <a:pPr lvl="1">
              <a:buFont typeface="Calibri" panose="020F0502020204030204" pitchFamily="34" charset="0"/>
              <a:buChar char="‒"/>
            </a:pPr>
            <a:r>
              <a:rPr lang="en-US" sz="1800" dirty="0">
                <a:cs typeface="Optima"/>
              </a:rPr>
              <a:t>Delete meaningless and repetitive words</a:t>
            </a:r>
            <a:endParaRPr lang="en-US" sz="2000" dirty="0">
              <a:cs typeface="Optima"/>
            </a:endParaRPr>
          </a:p>
          <a:p>
            <a:r>
              <a:rPr lang="en-US" sz="2000" dirty="0">
                <a:cs typeface="Optima"/>
              </a:rPr>
              <a:t>Write for reviewers</a:t>
            </a:r>
          </a:p>
          <a:p>
            <a:pPr lvl="1">
              <a:buFont typeface="Calibri" panose="020F0502020204030204" pitchFamily="34" charset="0"/>
              <a:buChar char="‒"/>
            </a:pPr>
            <a:r>
              <a:rPr lang="en-US" sz="1800" dirty="0">
                <a:cs typeface="Optima"/>
              </a:rPr>
              <a:t>Pay attention to all the review criteria</a:t>
            </a:r>
          </a:p>
          <a:p>
            <a:pPr lvl="1">
              <a:buFont typeface="Calibri" panose="020F0502020204030204" pitchFamily="34" charset="0"/>
              <a:buChar char="‒"/>
            </a:pPr>
            <a:r>
              <a:rPr lang="en-US" sz="1800" dirty="0">
                <a:cs typeface="Optima"/>
              </a:rPr>
              <a:t>Assume an uninformed but intelligent reviewer </a:t>
            </a:r>
          </a:p>
          <a:p>
            <a:pPr lvl="1">
              <a:buFont typeface="Calibri" panose="020F0502020204030204" pitchFamily="34" charset="0"/>
              <a:buChar char="‒"/>
            </a:pPr>
            <a:r>
              <a:rPr lang="en-US" sz="1800" dirty="0">
                <a:cs typeface="Optima"/>
              </a:rPr>
              <a:t>Avoid insider jargon and acronyms</a:t>
            </a:r>
          </a:p>
          <a:p>
            <a:pPr lvl="1">
              <a:buFont typeface="Calibri" panose="020F0502020204030204" pitchFamily="34" charset="0"/>
              <a:buChar char="‒"/>
            </a:pPr>
            <a:r>
              <a:rPr lang="en-US" sz="1800" dirty="0">
                <a:cs typeface="Optima"/>
              </a:rPr>
              <a:t>Get reviewers</a:t>
            </a:r>
            <a:r>
              <a:rPr lang="en-US" sz="1800" i="1" dirty="0">
                <a:cs typeface="Optima"/>
              </a:rPr>
              <a:t> </a:t>
            </a:r>
            <a:r>
              <a:rPr lang="en-US" sz="1800" dirty="0">
                <a:cs typeface="Optima"/>
              </a:rPr>
              <a:t>excited and interested starting from the title and first page</a:t>
            </a:r>
          </a:p>
          <a:p>
            <a:pPr lvl="1">
              <a:buFont typeface="Calibri" panose="020F0502020204030204" pitchFamily="34" charset="0"/>
              <a:buChar char="‒"/>
            </a:pPr>
            <a:r>
              <a:rPr lang="en-US" sz="1800" dirty="0">
                <a:cs typeface="Optima"/>
              </a:rPr>
              <a:t>Make reviewers advocate for your proposal to their colleagues</a:t>
            </a:r>
            <a:endParaRPr lang="en-US" sz="2000" dirty="0">
              <a:cs typeface="Optima"/>
            </a:endParaRPr>
          </a:p>
          <a:p>
            <a:r>
              <a:rPr lang="en-US" sz="2000" dirty="0">
                <a:cs typeface="Optima"/>
              </a:rPr>
              <a:t>Remember that every successful proposal writer has been rejected </a:t>
            </a:r>
          </a:p>
          <a:p>
            <a:pPr lvl="1">
              <a:buFont typeface="Calibri" panose="020F0502020204030204" pitchFamily="34" charset="0"/>
              <a:buChar char="‒"/>
            </a:pPr>
            <a:r>
              <a:rPr lang="en-US" sz="1800" dirty="0">
                <a:cs typeface="Optima"/>
              </a:rPr>
              <a:t>Keep trying: revise and resubmit or write a new proposal</a:t>
            </a:r>
          </a:p>
          <a:p>
            <a:endParaRPr lang="en-US" sz="1400" dirty="0">
              <a:cs typeface="Optima"/>
            </a:endParaRPr>
          </a:p>
          <a:p>
            <a:pPr marL="402336" lvl="1" indent="0">
              <a:buNone/>
            </a:pPr>
            <a:endParaRPr lang="en-US" sz="1400" i="1" dirty="0">
              <a:cs typeface="Optima"/>
            </a:endParaRPr>
          </a:p>
        </p:txBody>
      </p:sp>
    </p:spTree>
    <p:extLst>
      <p:ext uri="{BB962C8B-B14F-4D97-AF65-F5344CB8AC3E}">
        <p14:creationId xmlns:p14="http://schemas.microsoft.com/office/powerpoint/2010/main" val="18533709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4776" y="2986406"/>
            <a:ext cx="7886700" cy="1325563"/>
          </a:xfrm>
        </p:spPr>
        <p:txBody>
          <a:bodyPr>
            <a:normAutofit/>
          </a:bodyPr>
          <a:lstStyle/>
          <a:p>
            <a:r>
              <a:rPr lang="en-US" sz="3600" dirty="0"/>
              <a:t>Aesthetics and Marketing</a:t>
            </a:r>
          </a:p>
        </p:txBody>
      </p:sp>
    </p:spTree>
    <p:extLst>
      <p:ext uri="{BB962C8B-B14F-4D97-AF65-F5344CB8AC3E}">
        <p14:creationId xmlns:p14="http://schemas.microsoft.com/office/powerpoint/2010/main" val="15084751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83528"/>
            <a:ext cx="7886700" cy="676275"/>
          </a:xfrm>
        </p:spPr>
        <p:txBody>
          <a:bodyPr>
            <a:normAutofit/>
          </a:bodyPr>
          <a:lstStyle/>
          <a:p>
            <a:r>
              <a:rPr lang="en-US" sz="4000" dirty="0"/>
              <a:t>Proposal Aesthetics</a:t>
            </a:r>
            <a:endParaRPr lang="en-US" sz="4000" i="1" dirty="0"/>
          </a:p>
        </p:txBody>
      </p:sp>
      <p:sp>
        <p:nvSpPr>
          <p:cNvPr id="6" name="Rectangle 5"/>
          <p:cNvSpPr/>
          <p:nvPr/>
        </p:nvSpPr>
        <p:spPr>
          <a:xfrm>
            <a:off x="689332" y="1057365"/>
            <a:ext cx="7501864" cy="5201424"/>
          </a:xfrm>
          <a:prstGeom prst="rect">
            <a:avLst/>
          </a:prstGeom>
          <a:solidFill>
            <a:schemeClr val="bg1"/>
          </a:solidFill>
        </p:spPr>
        <p:txBody>
          <a:bodyPr wrap="square">
            <a:spAutoFit/>
          </a:bodyPr>
          <a:lstStyle/>
          <a:p>
            <a:r>
              <a:rPr lang="en-US" sz="2800" i="1" dirty="0">
                <a:cs typeface="Optima"/>
              </a:rPr>
              <a:t>The proposal must be aesthetically appealing</a:t>
            </a:r>
          </a:p>
          <a:p>
            <a:endParaRPr lang="en-US" sz="2000" i="1" dirty="0">
              <a:cs typeface="Optima"/>
            </a:endParaRPr>
          </a:p>
          <a:p>
            <a:r>
              <a:rPr lang="en-US" dirty="0">
                <a:cs typeface="Optima"/>
              </a:rPr>
              <a:t>“</a:t>
            </a:r>
            <a:r>
              <a:rPr lang="en-US" sz="2000" dirty="0">
                <a:cs typeface="Optima"/>
              </a:rPr>
              <a:t>Just as clothing is important in the business world for establishing initial impressions, so, too, is the appearance of your proposal as it reaches the reviewer's hands. The proposal should ‘look’ familiar to the reader. A familiar proposal is a friendly proposal (Jeremy and Lynn Miner).” </a:t>
            </a:r>
          </a:p>
          <a:p>
            <a:pPr marL="285750" indent="-285750">
              <a:buFont typeface="Arial"/>
              <a:buChar char="•"/>
            </a:pPr>
            <a:endParaRPr lang="en-US" sz="2000" dirty="0">
              <a:cs typeface="Optima"/>
            </a:endParaRPr>
          </a:p>
          <a:p>
            <a:pPr marL="285750" indent="-285750">
              <a:buFont typeface="Arial"/>
              <a:buChar char="•"/>
            </a:pPr>
            <a:r>
              <a:rPr lang="en-US" dirty="0">
                <a:cs typeface="Optima"/>
              </a:rPr>
              <a:t>If allowed, </a:t>
            </a:r>
            <a:r>
              <a:rPr lang="en-US" b="1" dirty="0">
                <a:cs typeface="Optima"/>
              </a:rPr>
              <a:t>match</a:t>
            </a:r>
            <a:r>
              <a:rPr lang="en-US" dirty="0">
                <a:cs typeface="Optima"/>
              </a:rPr>
              <a:t> the funder’s publications style (same type size, style, layout, and headings as they do in their publications) …. </a:t>
            </a:r>
            <a:r>
              <a:rPr lang="en-US" i="1" dirty="0">
                <a:cs typeface="Optima"/>
              </a:rPr>
              <a:t>Your proposal will look more credible and familiar</a:t>
            </a:r>
            <a:br>
              <a:rPr lang="en-US" i="1" dirty="0">
                <a:cs typeface="Optima"/>
              </a:rPr>
            </a:br>
            <a:endParaRPr lang="en-US" i="1" dirty="0">
              <a:cs typeface="Optima"/>
            </a:endParaRPr>
          </a:p>
          <a:p>
            <a:pPr marL="347472" indent="-347472">
              <a:buFont typeface="Arial" pitchFamily="34" charset="0"/>
              <a:buChar char="•"/>
            </a:pPr>
            <a:r>
              <a:rPr lang="en-US" dirty="0">
                <a:cs typeface="Optima"/>
              </a:rPr>
              <a:t>Use </a:t>
            </a:r>
            <a:r>
              <a:rPr lang="en-US" b="1" dirty="0">
                <a:cs typeface="Optima"/>
              </a:rPr>
              <a:t>white spaces </a:t>
            </a:r>
            <a:r>
              <a:rPr lang="en-US" dirty="0">
                <a:cs typeface="Optima"/>
              </a:rPr>
              <a:t>for visual relief and to frame the text (don’t go overboard) </a:t>
            </a:r>
          </a:p>
          <a:p>
            <a:pPr marL="347472" indent="-347472">
              <a:buFont typeface="Arial" pitchFamily="34" charset="0"/>
              <a:buChar char="•"/>
            </a:pPr>
            <a:endParaRPr lang="en-US" dirty="0">
              <a:cs typeface="Optima"/>
            </a:endParaRPr>
          </a:p>
          <a:p>
            <a:pPr marL="347472" indent="-347472">
              <a:buFont typeface="Arial" pitchFamily="34" charset="0"/>
              <a:buChar char="•"/>
            </a:pPr>
            <a:r>
              <a:rPr lang="en-US" dirty="0">
                <a:cs typeface="Optima"/>
              </a:rPr>
              <a:t>The proposal should support </a:t>
            </a:r>
            <a:r>
              <a:rPr lang="en-US" b="1" dirty="0">
                <a:cs typeface="Optima"/>
              </a:rPr>
              <a:t>all types of reading </a:t>
            </a:r>
            <a:r>
              <a:rPr lang="en-US" dirty="0">
                <a:cs typeface="Optima"/>
              </a:rPr>
              <a:t>(skim, search, critical) </a:t>
            </a:r>
          </a:p>
          <a:p>
            <a:pPr marL="347472" indent="-347472">
              <a:buFont typeface="Arial" pitchFamily="34" charset="0"/>
              <a:buChar char="•"/>
            </a:pPr>
            <a:endParaRPr lang="en-US" sz="2000" dirty="0">
              <a:cs typeface="Optima"/>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42</a:t>
            </a:fld>
            <a:endParaRPr lang="en-US"/>
          </a:p>
        </p:txBody>
      </p:sp>
    </p:spTree>
    <p:extLst>
      <p:ext uri="{BB962C8B-B14F-4D97-AF65-F5344CB8AC3E}">
        <p14:creationId xmlns:p14="http://schemas.microsoft.com/office/powerpoint/2010/main" val="10840760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8340" y="49495"/>
            <a:ext cx="7498080" cy="1143000"/>
          </a:xfrm>
        </p:spPr>
        <p:txBody>
          <a:bodyPr>
            <a:normAutofit/>
          </a:bodyPr>
          <a:lstStyle/>
          <a:p>
            <a:r>
              <a:rPr lang="en-US" sz="4000" dirty="0"/>
              <a:t>Proposal Aesthetics (cont.)</a:t>
            </a:r>
            <a:endParaRPr lang="en-US" sz="4000" i="1" dirty="0"/>
          </a:p>
        </p:txBody>
      </p:sp>
      <p:sp>
        <p:nvSpPr>
          <p:cNvPr id="6" name="Rectangle 5"/>
          <p:cNvSpPr/>
          <p:nvPr/>
        </p:nvSpPr>
        <p:spPr>
          <a:xfrm>
            <a:off x="606735" y="1031816"/>
            <a:ext cx="7321640" cy="5324535"/>
          </a:xfrm>
          <a:prstGeom prst="rect">
            <a:avLst/>
          </a:prstGeom>
          <a:solidFill>
            <a:schemeClr val="bg1"/>
          </a:solidFill>
        </p:spPr>
        <p:txBody>
          <a:bodyPr wrap="square">
            <a:spAutoFit/>
          </a:bodyPr>
          <a:lstStyle/>
          <a:p>
            <a:pPr marL="800100" lvl="1" indent="-342900">
              <a:buFont typeface="Arial"/>
              <a:buChar char="•"/>
            </a:pPr>
            <a:endParaRPr lang="en-US" sz="2000" b="1" dirty="0">
              <a:cs typeface="Optima"/>
            </a:endParaRPr>
          </a:p>
          <a:p>
            <a:pPr marL="347472" indent="-347472">
              <a:buFont typeface="Arial" pitchFamily="34" charset="0"/>
              <a:buChar char="•"/>
            </a:pPr>
            <a:r>
              <a:rPr lang="en-US" sz="2000" dirty="0">
                <a:cs typeface="Optima"/>
              </a:rPr>
              <a:t>Use</a:t>
            </a:r>
            <a:r>
              <a:rPr lang="en-US" sz="2000" b="1" dirty="0">
                <a:cs typeface="Optima"/>
              </a:rPr>
              <a:t> </a:t>
            </a:r>
            <a:r>
              <a:rPr lang="en-US" sz="2000" dirty="0">
                <a:cs typeface="Optima"/>
              </a:rPr>
              <a:t>at least a 12-point </a:t>
            </a:r>
            <a:r>
              <a:rPr lang="en-US" sz="2000" b="1" dirty="0">
                <a:cs typeface="Optima"/>
              </a:rPr>
              <a:t>Type Size </a:t>
            </a:r>
            <a:r>
              <a:rPr lang="en-US" sz="2000" dirty="0">
                <a:cs typeface="Optima"/>
              </a:rPr>
              <a:t>(smaller is difficult to read)… </a:t>
            </a:r>
            <a:r>
              <a:rPr lang="en-US" sz="2000" i="1" dirty="0">
                <a:cs typeface="Optima"/>
              </a:rPr>
              <a:t>make ideas fit by tightening sentences, editing wordy phrases etc. not by changing font size</a:t>
            </a:r>
            <a:br>
              <a:rPr lang="en-US" sz="2000" dirty="0">
                <a:cs typeface="Optima"/>
              </a:rPr>
            </a:br>
            <a:endParaRPr lang="en-US" sz="2000" dirty="0">
              <a:cs typeface="Optima"/>
            </a:endParaRPr>
          </a:p>
          <a:p>
            <a:pPr marL="347472" indent="-347472">
              <a:buFont typeface="Arial" pitchFamily="34" charset="0"/>
              <a:buChar char="•"/>
            </a:pPr>
            <a:r>
              <a:rPr lang="en-US" sz="2000" dirty="0">
                <a:cs typeface="Optima"/>
              </a:rPr>
              <a:t>Unless otherwise specified, uses </a:t>
            </a:r>
            <a:r>
              <a:rPr lang="en-US" sz="2000" b="1" dirty="0">
                <a:cs typeface="Optima"/>
              </a:rPr>
              <a:t>Serif</a:t>
            </a:r>
            <a:r>
              <a:rPr lang="en-US" sz="2000" dirty="0">
                <a:cs typeface="Optima"/>
              </a:rPr>
              <a:t> typefaces for text and </a:t>
            </a:r>
            <a:r>
              <a:rPr lang="en-US" sz="2000" b="1" dirty="0">
                <a:cs typeface="Optima"/>
              </a:rPr>
              <a:t>Sans Serif</a:t>
            </a:r>
            <a:r>
              <a:rPr lang="en-US" sz="2000" dirty="0">
                <a:cs typeface="Optima"/>
              </a:rPr>
              <a:t> typefaces for titles and headings. Serif type easier to read; sans serif makes titles and headings stand apart from the text</a:t>
            </a:r>
          </a:p>
          <a:p>
            <a:pPr marL="347472" indent="-347472">
              <a:buFont typeface="Arial" pitchFamily="34" charset="0"/>
              <a:buChar char="•"/>
            </a:pPr>
            <a:endParaRPr lang="en-US" sz="2000" dirty="0">
              <a:cs typeface="Optima"/>
            </a:endParaRPr>
          </a:p>
          <a:p>
            <a:pPr marL="347472" indent="-347472">
              <a:buFont typeface="Arial" pitchFamily="34" charset="0"/>
              <a:buChar char="•"/>
            </a:pPr>
            <a:r>
              <a:rPr lang="en-US" sz="2000" dirty="0">
                <a:cs typeface="Optima"/>
              </a:rPr>
              <a:t>Use</a:t>
            </a:r>
            <a:r>
              <a:rPr lang="en-US" sz="2000" b="1" dirty="0">
                <a:cs typeface="Optima"/>
              </a:rPr>
              <a:t> Bold Type </a:t>
            </a:r>
            <a:r>
              <a:rPr lang="en-US" sz="2000" dirty="0">
                <a:cs typeface="Optima"/>
              </a:rPr>
              <a:t>to emphasize key words and ideas; avoid overemphasis</a:t>
            </a:r>
          </a:p>
          <a:p>
            <a:pPr marL="347472" indent="-347472">
              <a:buFont typeface="Arial" pitchFamily="34" charset="0"/>
              <a:buChar char="•"/>
            </a:pPr>
            <a:endParaRPr lang="en-US" sz="2000" dirty="0">
              <a:cs typeface="Optima"/>
            </a:endParaRPr>
          </a:p>
          <a:p>
            <a:pPr marL="347472" indent="-347472">
              <a:buFont typeface="Arial" pitchFamily="34" charset="0"/>
              <a:buChar char="•"/>
            </a:pPr>
            <a:r>
              <a:rPr lang="en-US" sz="2000" dirty="0">
                <a:cs typeface="Optima"/>
              </a:rPr>
              <a:t>If allowed, format with </a:t>
            </a:r>
            <a:r>
              <a:rPr lang="en-US" sz="2000" b="1" dirty="0">
                <a:cs typeface="Optima"/>
              </a:rPr>
              <a:t>Ragged Right Margins; </a:t>
            </a:r>
            <a:r>
              <a:rPr lang="en-US" sz="2000" dirty="0">
                <a:cs typeface="Optima"/>
              </a:rPr>
              <a:t>makes reading easier because it is easier for your eye to track from one line to the next</a:t>
            </a:r>
          </a:p>
          <a:p>
            <a:pPr lvl="2"/>
            <a:br>
              <a:rPr lang="en-US" sz="2000" dirty="0">
                <a:cs typeface="Optima"/>
              </a:rPr>
            </a:br>
            <a:endParaRPr lang="en-US" sz="2000" dirty="0">
              <a:cs typeface="Optima"/>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43</a:t>
            </a:fld>
            <a:endParaRPr lang="en-US"/>
          </a:p>
        </p:txBody>
      </p:sp>
    </p:spTree>
    <p:extLst>
      <p:ext uri="{BB962C8B-B14F-4D97-AF65-F5344CB8AC3E}">
        <p14:creationId xmlns:p14="http://schemas.microsoft.com/office/powerpoint/2010/main" val="36761636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609" y="108617"/>
            <a:ext cx="8229600" cy="762000"/>
          </a:xfrm>
        </p:spPr>
        <p:txBody>
          <a:bodyPr>
            <a:normAutofit fontScale="90000"/>
          </a:bodyPr>
          <a:lstStyle/>
          <a:p>
            <a:br>
              <a:rPr lang="en-US" dirty="0"/>
            </a:br>
            <a:r>
              <a:rPr lang="en-US" dirty="0"/>
              <a:t>Proposal Aesthetics (cont.)</a:t>
            </a:r>
            <a:br>
              <a:rPr lang="en-US" sz="2800" i="1" dirty="0"/>
            </a:br>
            <a:endParaRPr lang="en-US" sz="2800" i="1" dirty="0"/>
          </a:p>
        </p:txBody>
      </p:sp>
      <p:sp>
        <p:nvSpPr>
          <p:cNvPr id="5" name="Content Placeholder 2"/>
          <p:cNvSpPr>
            <a:spLocks noGrp="1"/>
          </p:cNvSpPr>
          <p:nvPr>
            <p:ph idx="1"/>
          </p:nvPr>
        </p:nvSpPr>
        <p:spPr>
          <a:xfrm>
            <a:off x="490261" y="1184827"/>
            <a:ext cx="8095800" cy="4525963"/>
          </a:xfrm>
        </p:spPr>
        <p:txBody>
          <a:bodyPr>
            <a:noAutofit/>
          </a:bodyPr>
          <a:lstStyle/>
          <a:p>
            <a:pPr>
              <a:spcBef>
                <a:spcPts val="0"/>
              </a:spcBef>
              <a:tabLst>
                <a:tab pos="457200" algn="l"/>
              </a:tabLst>
            </a:pPr>
            <a:r>
              <a:rPr lang="en-US" sz="2000" dirty="0">
                <a:cs typeface="Optima"/>
              </a:rPr>
              <a:t>Before creating figures and tables, put yourself in the position of the reader…</a:t>
            </a:r>
            <a:r>
              <a:rPr lang="en-US" sz="2000" b="1" i="1" dirty="0">
                <a:cs typeface="Optima"/>
              </a:rPr>
              <a:t>what would you want to know</a:t>
            </a:r>
            <a:r>
              <a:rPr lang="en-US" sz="2000" i="1" dirty="0">
                <a:cs typeface="Optima"/>
              </a:rPr>
              <a:t>?  </a:t>
            </a:r>
          </a:p>
          <a:p>
            <a:pPr>
              <a:spcBef>
                <a:spcPts val="0"/>
              </a:spcBef>
              <a:tabLst>
                <a:tab pos="457200" algn="l"/>
              </a:tabLst>
            </a:pPr>
            <a:endParaRPr lang="en-US" sz="2000" i="1" dirty="0">
              <a:cs typeface="Optima"/>
            </a:endParaRPr>
          </a:p>
          <a:p>
            <a:pPr>
              <a:spcBef>
                <a:spcPts val="0"/>
              </a:spcBef>
              <a:tabLst>
                <a:tab pos="457200" algn="l"/>
              </a:tabLst>
            </a:pPr>
            <a:r>
              <a:rPr lang="en-US" sz="2000" dirty="0">
                <a:cs typeface="Optima"/>
              </a:rPr>
              <a:t>Ask yourself</a:t>
            </a:r>
          </a:p>
          <a:p>
            <a:pPr lvl="1">
              <a:spcBef>
                <a:spcPts val="0"/>
              </a:spcBef>
              <a:buFont typeface="Courier New" panose="02070309020205020404" pitchFamily="49" charset="0"/>
              <a:buChar char="o"/>
              <a:tabLst>
                <a:tab pos="457200" algn="l"/>
              </a:tabLst>
            </a:pPr>
            <a:r>
              <a:rPr lang="en-US" sz="1600" dirty="0">
                <a:cs typeface="Optima"/>
              </a:rPr>
              <a:t>What do you want to say and why does it matter?</a:t>
            </a:r>
          </a:p>
          <a:p>
            <a:pPr lvl="1">
              <a:spcBef>
                <a:spcPts val="0"/>
              </a:spcBef>
              <a:buFont typeface="Courier New" panose="02070309020205020404" pitchFamily="49" charset="0"/>
              <a:buChar char="o"/>
              <a:tabLst>
                <a:tab pos="457200" algn="l"/>
              </a:tabLst>
            </a:pPr>
            <a:r>
              <a:rPr lang="en-US" sz="1600" dirty="0">
                <a:cs typeface="Optima"/>
              </a:rPr>
              <a:t>To whom do you want to say it? </a:t>
            </a:r>
          </a:p>
          <a:p>
            <a:pPr lvl="1">
              <a:spcBef>
                <a:spcPts val="0"/>
              </a:spcBef>
              <a:buFont typeface="Courier New" panose="02070309020205020404" pitchFamily="49" charset="0"/>
              <a:buChar char="o"/>
              <a:tabLst>
                <a:tab pos="457200" algn="l"/>
              </a:tabLst>
            </a:pPr>
            <a:r>
              <a:rPr lang="en-US" sz="1600" dirty="0">
                <a:cs typeface="Optima"/>
              </a:rPr>
              <a:t>How do you say it? </a:t>
            </a:r>
            <a:br>
              <a:rPr lang="en-US" sz="1600" dirty="0">
                <a:cs typeface="Optima"/>
              </a:rPr>
            </a:br>
            <a:endParaRPr lang="en-US" sz="1600" dirty="0">
              <a:cs typeface="Optima"/>
            </a:endParaRPr>
          </a:p>
          <a:p>
            <a:r>
              <a:rPr lang="en-US" sz="2000" dirty="0">
                <a:cs typeface="Optima"/>
              </a:rPr>
              <a:t>Create figures and tables</a:t>
            </a:r>
            <a:r>
              <a:rPr lang="en-US" sz="2000" b="1" dirty="0">
                <a:cs typeface="Optima"/>
              </a:rPr>
              <a:t> </a:t>
            </a:r>
            <a:r>
              <a:rPr lang="en-US" sz="2000" dirty="0">
                <a:cs typeface="Optima"/>
              </a:rPr>
              <a:t>that are easy to read and that</a:t>
            </a:r>
          </a:p>
          <a:p>
            <a:pPr lvl="1">
              <a:buFont typeface="Courier New" panose="02070309020205020404" pitchFamily="49" charset="0"/>
              <a:buChar char="o"/>
            </a:pPr>
            <a:r>
              <a:rPr lang="en-US" sz="1600" dirty="0">
                <a:cs typeface="Optima"/>
              </a:rPr>
              <a:t>Support the narrative, help tell the story</a:t>
            </a:r>
          </a:p>
          <a:p>
            <a:pPr lvl="1">
              <a:buFont typeface="Courier New" panose="02070309020205020404" pitchFamily="49" charset="0"/>
              <a:buChar char="o"/>
            </a:pPr>
            <a:r>
              <a:rPr lang="en-US" sz="1600" dirty="0">
                <a:cs typeface="Optima"/>
              </a:rPr>
              <a:t>Summarizes technical details</a:t>
            </a:r>
          </a:p>
          <a:p>
            <a:pPr lvl="1">
              <a:buFont typeface="Courier New" panose="02070309020205020404" pitchFamily="49" charset="0"/>
              <a:buChar char="o"/>
            </a:pPr>
            <a:r>
              <a:rPr lang="en-US" sz="1600" dirty="0">
                <a:cs typeface="Optima"/>
              </a:rPr>
              <a:t>Support the different reading styles, particularly skimming</a:t>
            </a:r>
            <a:br>
              <a:rPr lang="en-US" sz="2000" dirty="0"/>
            </a:br>
            <a:endParaRPr lang="en-US" sz="2000" dirty="0"/>
          </a:p>
          <a:p>
            <a:r>
              <a:rPr lang="en-US" sz="2000" dirty="0">
                <a:cs typeface="Optima"/>
              </a:rPr>
              <a:t>Create</a:t>
            </a:r>
            <a:r>
              <a:rPr lang="en-US" sz="2000" b="1" dirty="0">
                <a:cs typeface="Optima"/>
              </a:rPr>
              <a:t> Lists </a:t>
            </a:r>
            <a:r>
              <a:rPr lang="en-US" sz="2000" dirty="0">
                <a:cs typeface="Optima"/>
              </a:rPr>
              <a:t>to</a:t>
            </a:r>
            <a:r>
              <a:rPr lang="en-US" sz="2000" b="1" dirty="0">
                <a:cs typeface="Optima"/>
              </a:rPr>
              <a:t> </a:t>
            </a:r>
            <a:r>
              <a:rPr lang="en-US" sz="2000" dirty="0">
                <a:cs typeface="Optima"/>
              </a:rPr>
              <a:t>quickly provide the message, convey chunks of information</a:t>
            </a:r>
            <a:br>
              <a:rPr lang="en-US" sz="2000" dirty="0">
                <a:cs typeface="Optima"/>
              </a:rPr>
            </a:br>
            <a:endParaRPr lang="en-US" sz="2000" dirty="0">
              <a:cs typeface="Optima"/>
            </a:endParaRPr>
          </a:p>
          <a:p>
            <a:r>
              <a:rPr lang="en-US" sz="2000" dirty="0">
                <a:cs typeface="Optima"/>
              </a:rPr>
              <a:t>With lists, figures and tables, use level of detail appropriate for </a:t>
            </a:r>
            <a:r>
              <a:rPr lang="en-US" sz="2000" i="1" dirty="0">
                <a:cs typeface="Optima"/>
              </a:rPr>
              <a:t>persuasion</a:t>
            </a:r>
            <a:r>
              <a:rPr lang="en-US" sz="2000" dirty="0">
                <a:cs typeface="Optima"/>
              </a:rPr>
              <a:t> not for an </a:t>
            </a:r>
            <a:r>
              <a:rPr lang="en-US" sz="2000" i="1" dirty="0">
                <a:cs typeface="Optima"/>
              </a:rPr>
              <a:t>expository</a:t>
            </a:r>
            <a:r>
              <a:rPr lang="en-US" sz="2000" dirty="0">
                <a:cs typeface="Optima"/>
              </a:rPr>
              <a:t> peer reviewed journal article</a:t>
            </a:r>
          </a:p>
          <a:p>
            <a:pPr marL="0" indent="0">
              <a:buNone/>
            </a:pPr>
            <a:endParaRPr lang="en-US" sz="2000" dirty="0">
              <a:cs typeface="Optima"/>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44</a:t>
            </a:fld>
            <a:endParaRPr lang="en-US"/>
          </a:p>
        </p:txBody>
      </p:sp>
      <p:sp>
        <p:nvSpPr>
          <p:cNvPr id="22" name="Rectangle 21"/>
          <p:cNvSpPr/>
          <p:nvPr/>
        </p:nvSpPr>
        <p:spPr>
          <a:xfrm>
            <a:off x="6492973" y="7512468"/>
            <a:ext cx="811560" cy="124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51377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366" y="-8903"/>
            <a:ext cx="8229600" cy="762000"/>
          </a:xfrm>
        </p:spPr>
        <p:txBody>
          <a:bodyPr>
            <a:normAutofit fontScale="90000"/>
          </a:bodyPr>
          <a:lstStyle/>
          <a:p>
            <a:br>
              <a:rPr lang="en-US" dirty="0"/>
            </a:br>
            <a:r>
              <a:rPr lang="en-US" dirty="0"/>
              <a:t>Figure Examples</a:t>
            </a:r>
            <a:br>
              <a:rPr lang="en-US" sz="2800" i="1" dirty="0"/>
            </a:br>
            <a:endParaRPr lang="en-US" sz="2800" i="1" dirty="0"/>
          </a:p>
        </p:txBody>
      </p:sp>
      <p:sp>
        <p:nvSpPr>
          <p:cNvPr id="3" name="Slide Number Placeholder 2"/>
          <p:cNvSpPr>
            <a:spLocks noGrp="1"/>
          </p:cNvSpPr>
          <p:nvPr>
            <p:ph type="sldNum" sz="quarter" idx="12"/>
          </p:nvPr>
        </p:nvSpPr>
        <p:spPr/>
        <p:txBody>
          <a:bodyPr/>
          <a:lstStyle/>
          <a:p>
            <a:fld id="{0609A8C3-0B35-46AA-97D6-5814D689151B}" type="slidenum">
              <a:rPr lang="en-US" smtClean="0"/>
              <a:t>45</a:t>
            </a:fld>
            <a:endParaRPr lang="en-US"/>
          </a:p>
        </p:txBody>
      </p:sp>
      <p:sp>
        <p:nvSpPr>
          <p:cNvPr id="22" name="Rectangle 21"/>
          <p:cNvSpPr/>
          <p:nvPr/>
        </p:nvSpPr>
        <p:spPr>
          <a:xfrm>
            <a:off x="6492973" y="7512468"/>
            <a:ext cx="811560" cy="124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5703276" y="1031455"/>
            <a:ext cx="2679061" cy="1763111"/>
            <a:chOff x="5635120" y="1175885"/>
            <a:chExt cx="2978528" cy="2061643"/>
          </a:xfrm>
        </p:grpSpPr>
        <p:pic>
          <p:nvPicPr>
            <p:cNvPr id="18" name="Picture 2" descr="https://www.fas.org/irp/doddir/usaf/conops_uav/fig6-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8249" y="1234960"/>
              <a:ext cx="2732976" cy="1922760"/>
            </a:xfrm>
            <a:prstGeom prst="rect">
              <a:avLst/>
            </a:prstGeom>
            <a:noFill/>
            <a:extLst>
              <a:ext uri="{909E8E84-426E-40dd-AFC4-6F175D3DCCD1}">
                <a14:hiddenFill xmlns:a14="http://schemas.microsoft.com/office/drawing/2010/main" xmlns="">
                  <a:solidFill>
                    <a:srgbClr val="FFFFFF"/>
                  </a:solidFill>
                </a14:hiddenFill>
              </a:ext>
            </a:extLst>
          </p:spPr>
        </p:pic>
        <p:sp>
          <p:nvSpPr>
            <p:cNvPr id="32" name="Rectangle 31"/>
            <p:cNvSpPr/>
            <p:nvPr/>
          </p:nvSpPr>
          <p:spPr>
            <a:xfrm>
              <a:off x="5635120" y="1175885"/>
              <a:ext cx="2978528" cy="2061643"/>
            </a:xfrm>
            <a:prstGeom prst="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
        <p:nvSpPr>
          <p:cNvPr id="36" name="TextBox 35"/>
          <p:cNvSpPr txBox="1"/>
          <p:nvPr/>
        </p:nvSpPr>
        <p:spPr>
          <a:xfrm>
            <a:off x="5819102" y="5522572"/>
            <a:ext cx="2951864" cy="646331"/>
          </a:xfrm>
          <a:prstGeom prst="rect">
            <a:avLst/>
          </a:prstGeom>
          <a:noFill/>
        </p:spPr>
        <p:txBody>
          <a:bodyPr wrap="square" rtlCol="0">
            <a:spAutoFit/>
          </a:bodyPr>
          <a:lstStyle/>
          <a:p>
            <a:r>
              <a:rPr lang="en-US" sz="1200" i="1" dirty="0">
                <a:latin typeface="Optima"/>
                <a:cs typeface="Optima"/>
              </a:rPr>
              <a:t>Both of these figures are about a C4ISR system… one is better for a technical report, the other for a proposal</a:t>
            </a:r>
          </a:p>
        </p:txBody>
      </p:sp>
      <p:grpSp>
        <p:nvGrpSpPr>
          <p:cNvPr id="10" name="Group 9"/>
          <p:cNvGrpSpPr/>
          <p:nvPr/>
        </p:nvGrpSpPr>
        <p:grpSpPr>
          <a:xfrm>
            <a:off x="5587849" y="2999951"/>
            <a:ext cx="2882332" cy="2483129"/>
            <a:chOff x="5896391" y="3251757"/>
            <a:chExt cx="2882332" cy="2483129"/>
          </a:xfrm>
        </p:grpSpPr>
        <p:grpSp>
          <p:nvGrpSpPr>
            <p:cNvPr id="6" name="Group 5"/>
            <p:cNvGrpSpPr/>
            <p:nvPr/>
          </p:nvGrpSpPr>
          <p:grpSpPr>
            <a:xfrm>
              <a:off x="5896391" y="3453014"/>
              <a:ext cx="2882332" cy="2281872"/>
              <a:chOff x="5908987" y="3348153"/>
              <a:chExt cx="2882332" cy="2281872"/>
            </a:xfrm>
          </p:grpSpPr>
          <p:grpSp>
            <p:nvGrpSpPr>
              <p:cNvPr id="31" name="Group 30"/>
              <p:cNvGrpSpPr/>
              <p:nvPr/>
            </p:nvGrpSpPr>
            <p:grpSpPr>
              <a:xfrm>
                <a:off x="6020927" y="3468744"/>
                <a:ext cx="2684878" cy="2161281"/>
                <a:chOff x="6080061" y="3995684"/>
                <a:chExt cx="2684878" cy="2319795"/>
              </a:xfrm>
            </p:grpSpPr>
            <p:pic>
              <p:nvPicPr>
                <p:cNvPr id="20" name="Picture 3"/>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35893" t="40848" r="39732" b="30857"/>
                <a:stretch/>
              </p:blipFill>
              <p:spPr bwMode="auto">
                <a:xfrm>
                  <a:off x="6251987" y="4249574"/>
                  <a:ext cx="2409832" cy="19373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6" name="Rectangle 25"/>
                <p:cNvSpPr/>
                <p:nvPr/>
              </p:nvSpPr>
              <p:spPr>
                <a:xfrm>
                  <a:off x="6080061" y="5836108"/>
                  <a:ext cx="836589" cy="4492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Rectangle 26"/>
                <p:cNvSpPr/>
                <p:nvPr/>
              </p:nvSpPr>
              <p:spPr>
                <a:xfrm rot="1352626">
                  <a:off x="6234033" y="5405745"/>
                  <a:ext cx="512695" cy="42275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30" name="Group 29"/>
                <p:cNvGrpSpPr/>
                <p:nvPr/>
              </p:nvGrpSpPr>
              <p:grpSpPr>
                <a:xfrm>
                  <a:off x="6386433" y="3995684"/>
                  <a:ext cx="2378506" cy="2319795"/>
                  <a:chOff x="6386433" y="3995684"/>
                  <a:chExt cx="2378506" cy="2319795"/>
                </a:xfrm>
              </p:grpSpPr>
              <p:sp>
                <p:nvSpPr>
                  <p:cNvPr id="21" name="Rectangle 20"/>
                  <p:cNvSpPr/>
                  <p:nvPr/>
                </p:nvSpPr>
                <p:spPr>
                  <a:xfrm>
                    <a:off x="7868078" y="6067237"/>
                    <a:ext cx="329880" cy="2482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7373257" y="6162816"/>
                    <a:ext cx="164940" cy="51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60599" y="3995684"/>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4" name="Rectangle 23"/>
                  <p:cNvSpPr/>
                  <p:nvPr/>
                </p:nvSpPr>
                <p:spPr>
                  <a:xfrm>
                    <a:off x="8100655" y="4595233"/>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5" name="Rectangle 24"/>
                  <p:cNvSpPr/>
                  <p:nvPr/>
                </p:nvSpPr>
                <p:spPr>
                  <a:xfrm>
                    <a:off x="7768513" y="5519027"/>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8" name="Rectangle 27"/>
                  <p:cNvSpPr/>
                  <p:nvPr/>
                </p:nvSpPr>
                <p:spPr>
                  <a:xfrm rot="1352626">
                    <a:off x="6386433" y="5558145"/>
                    <a:ext cx="512695" cy="42275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9" name="Rectangle 28"/>
                  <p:cNvSpPr/>
                  <p:nvPr/>
                </p:nvSpPr>
                <p:spPr>
                  <a:xfrm rot="5823850">
                    <a:off x="7124597" y="3897967"/>
                    <a:ext cx="248294" cy="46535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grpSp>
          <p:sp>
            <p:nvSpPr>
              <p:cNvPr id="4" name="TextBox 3"/>
              <p:cNvSpPr txBox="1"/>
              <p:nvPr/>
            </p:nvSpPr>
            <p:spPr>
              <a:xfrm>
                <a:off x="7565795" y="4913133"/>
                <a:ext cx="1045479" cy="415498"/>
              </a:xfrm>
              <a:prstGeom prst="rect">
                <a:avLst/>
              </a:prstGeom>
              <a:noFill/>
            </p:spPr>
            <p:txBody>
              <a:bodyPr wrap="none" rtlCol="0">
                <a:spAutoFit/>
              </a:bodyPr>
              <a:lstStyle/>
              <a:p>
                <a:r>
                  <a:rPr lang="en-US" sz="700" dirty="0"/>
                  <a:t>-Surveillance</a:t>
                </a:r>
                <a:br>
                  <a:rPr lang="en-US" sz="700" dirty="0"/>
                </a:br>
                <a:r>
                  <a:rPr lang="en-US" sz="700" dirty="0"/>
                  <a:t>-Actionable intelligence</a:t>
                </a:r>
              </a:p>
              <a:p>
                <a:r>
                  <a:rPr lang="en-US" sz="700" dirty="0"/>
                  <a:t>-Target package</a:t>
                </a:r>
              </a:p>
            </p:txBody>
          </p:sp>
          <p:sp>
            <p:nvSpPr>
              <p:cNvPr id="37" name="TextBox 36"/>
              <p:cNvSpPr txBox="1"/>
              <p:nvPr/>
            </p:nvSpPr>
            <p:spPr>
              <a:xfrm>
                <a:off x="6170372" y="4952578"/>
                <a:ext cx="699230" cy="200055"/>
              </a:xfrm>
              <a:prstGeom prst="rect">
                <a:avLst/>
              </a:prstGeom>
              <a:noFill/>
            </p:spPr>
            <p:txBody>
              <a:bodyPr wrap="none" rtlCol="0">
                <a:spAutoFit/>
              </a:bodyPr>
              <a:lstStyle/>
              <a:p>
                <a:r>
                  <a:rPr lang="en-US" sz="700" dirty="0"/>
                  <a:t>-Identification</a:t>
                </a:r>
              </a:p>
            </p:txBody>
          </p:sp>
          <p:sp>
            <p:nvSpPr>
              <p:cNvPr id="38" name="TextBox 37"/>
              <p:cNvSpPr txBox="1"/>
              <p:nvPr/>
            </p:nvSpPr>
            <p:spPr>
              <a:xfrm>
                <a:off x="7951024" y="3913485"/>
                <a:ext cx="840295" cy="523220"/>
              </a:xfrm>
              <a:prstGeom prst="rect">
                <a:avLst/>
              </a:prstGeom>
              <a:noFill/>
            </p:spPr>
            <p:txBody>
              <a:bodyPr wrap="none" rtlCol="0">
                <a:spAutoFit/>
              </a:bodyPr>
              <a:lstStyle/>
              <a:p>
                <a:r>
                  <a:rPr lang="en-US" sz="700" dirty="0"/>
                  <a:t>-Specialist activity</a:t>
                </a:r>
                <a:br>
                  <a:rPr lang="en-US" sz="700" dirty="0"/>
                </a:br>
                <a:r>
                  <a:rPr lang="en-US" sz="700" dirty="0"/>
                  <a:t>-Investigation</a:t>
                </a:r>
              </a:p>
              <a:p>
                <a:r>
                  <a:rPr lang="en-US" sz="700" dirty="0"/>
                  <a:t>-Cyber Ops</a:t>
                </a:r>
              </a:p>
              <a:p>
                <a:r>
                  <a:rPr lang="en-US" sz="700" dirty="0"/>
                  <a:t>-Liaison</a:t>
                </a:r>
              </a:p>
            </p:txBody>
          </p:sp>
          <p:sp>
            <p:nvSpPr>
              <p:cNvPr id="39" name="TextBox 38"/>
              <p:cNvSpPr txBox="1"/>
              <p:nvPr/>
            </p:nvSpPr>
            <p:spPr>
              <a:xfrm>
                <a:off x="5908987" y="3348153"/>
                <a:ext cx="1479892" cy="415498"/>
              </a:xfrm>
              <a:prstGeom prst="rect">
                <a:avLst/>
              </a:prstGeom>
              <a:noFill/>
            </p:spPr>
            <p:txBody>
              <a:bodyPr wrap="none" rtlCol="0">
                <a:spAutoFit/>
              </a:bodyPr>
              <a:lstStyle/>
              <a:p>
                <a:r>
                  <a:rPr lang="en-US" sz="700" b="1" dirty="0"/>
                  <a:t>Primary Intelligence Requirements</a:t>
                </a:r>
                <a:br>
                  <a:rPr lang="en-US" sz="700" b="1" dirty="0"/>
                </a:br>
                <a:r>
                  <a:rPr lang="en-US" sz="700" b="1" dirty="0"/>
                  <a:t>   -Collection</a:t>
                </a:r>
                <a:br>
                  <a:rPr lang="en-US" sz="700" b="1" dirty="0"/>
                </a:br>
                <a:r>
                  <a:rPr lang="en-US" sz="700" b="1" dirty="0"/>
                  <a:t>   -Analysis</a:t>
                </a:r>
              </a:p>
            </p:txBody>
          </p:sp>
        </p:grpSp>
        <p:sp>
          <p:nvSpPr>
            <p:cNvPr id="7" name="Rectangle 6"/>
            <p:cNvSpPr/>
            <p:nvPr/>
          </p:nvSpPr>
          <p:spPr>
            <a:xfrm>
              <a:off x="5896391" y="3251757"/>
              <a:ext cx="2834240" cy="2281788"/>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pic>
        <p:nvPicPr>
          <p:cNvPr id="33" name="Picture 32"/>
          <p:cNvPicPr>
            <a:picLocks noChangeAspect="1"/>
          </p:cNvPicPr>
          <p:nvPr/>
        </p:nvPicPr>
        <p:blipFill rotWithShape="1">
          <a:blip r:embed="rId5"/>
          <a:srcRect l="7850" t="45370" r="73945" b="32823"/>
          <a:stretch/>
        </p:blipFill>
        <p:spPr>
          <a:xfrm>
            <a:off x="1411063" y="991992"/>
            <a:ext cx="2682048" cy="2007959"/>
          </a:xfrm>
          <a:prstGeom prst="rect">
            <a:avLst/>
          </a:prstGeom>
        </p:spPr>
      </p:pic>
      <p:pic>
        <p:nvPicPr>
          <p:cNvPr id="35" name="Picture 34"/>
          <p:cNvPicPr>
            <a:picLocks noChangeAspect="1"/>
          </p:cNvPicPr>
          <p:nvPr/>
        </p:nvPicPr>
        <p:blipFill rotWithShape="1">
          <a:blip r:embed="rId5"/>
          <a:srcRect l="26079" t="45591" r="55949" b="33395"/>
          <a:stretch/>
        </p:blipFill>
        <p:spPr>
          <a:xfrm>
            <a:off x="1391668" y="3121326"/>
            <a:ext cx="2720837" cy="1988263"/>
          </a:xfrm>
          <a:prstGeom prst="rect">
            <a:avLst/>
          </a:prstGeom>
        </p:spPr>
      </p:pic>
      <p:sp>
        <p:nvSpPr>
          <p:cNvPr id="40" name="TextBox 39"/>
          <p:cNvSpPr txBox="1"/>
          <p:nvPr/>
        </p:nvSpPr>
        <p:spPr>
          <a:xfrm>
            <a:off x="1241371" y="5483080"/>
            <a:ext cx="3311179" cy="646331"/>
          </a:xfrm>
          <a:prstGeom prst="rect">
            <a:avLst/>
          </a:prstGeom>
          <a:noFill/>
        </p:spPr>
        <p:txBody>
          <a:bodyPr wrap="square" rtlCol="0">
            <a:spAutoFit/>
          </a:bodyPr>
          <a:lstStyle/>
          <a:p>
            <a:r>
              <a:rPr lang="en-US" sz="1200" i="1" dirty="0">
                <a:latin typeface="Optima"/>
                <a:cs typeface="Optima"/>
              </a:rPr>
              <a:t>Both of these figures are about a company proposing a project to the Army… which is more appealing to an Army proposal reviewer?</a:t>
            </a:r>
          </a:p>
        </p:txBody>
      </p:sp>
    </p:spTree>
    <p:extLst>
      <p:ext uri="{BB962C8B-B14F-4D97-AF65-F5344CB8AC3E}">
        <p14:creationId xmlns:p14="http://schemas.microsoft.com/office/powerpoint/2010/main" val="26405901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513" y="553506"/>
            <a:ext cx="2659981" cy="584107"/>
          </a:xfrm>
        </p:spPr>
        <p:txBody>
          <a:bodyPr>
            <a:normAutofit fontScale="90000"/>
          </a:bodyPr>
          <a:lstStyle/>
          <a:p>
            <a:r>
              <a:rPr lang="en-US" sz="3200" dirty="0"/>
              <a:t>A Proposal Summary With Good Aesthetics</a:t>
            </a:r>
          </a:p>
        </p:txBody>
      </p:sp>
      <p:pic>
        <p:nvPicPr>
          <p:cNvPr id="6" name="Picture 5"/>
          <p:cNvPicPr>
            <a:picLocks noChangeAspect="1"/>
          </p:cNvPicPr>
          <p:nvPr/>
        </p:nvPicPr>
        <p:blipFill rotWithShape="1">
          <a:blip r:embed="rId2"/>
          <a:srcRect l="25047" t="7751" r="43153" b="24096"/>
          <a:stretch/>
        </p:blipFill>
        <p:spPr>
          <a:xfrm>
            <a:off x="3292322" y="162043"/>
            <a:ext cx="5404004" cy="6514981"/>
          </a:xfrm>
          <a:prstGeom prst="rect">
            <a:avLst/>
          </a:prstGeom>
        </p:spPr>
      </p:pic>
      <p:sp>
        <p:nvSpPr>
          <p:cNvPr id="7" name="Rectangle 6"/>
          <p:cNvSpPr/>
          <p:nvPr/>
        </p:nvSpPr>
        <p:spPr>
          <a:xfrm>
            <a:off x="3533775" y="162043"/>
            <a:ext cx="5076825" cy="659118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17732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618" y="0"/>
            <a:ext cx="7499350" cy="1143000"/>
          </a:xfrm>
        </p:spPr>
        <p:txBody>
          <a:bodyPr vert="horz" wrap="square" lIns="91440" tIns="45720" rIns="91440" bIns="45720" numCol="1" anchorCtr="0" compatLnSpc="1">
            <a:prstTxWarp prst="textNoShape">
              <a:avLst/>
            </a:prstTxWarp>
            <a:normAutofit/>
          </a:bodyPr>
          <a:lstStyle/>
          <a:p>
            <a:pPr eaLnBrk="1" hangingPunct="1">
              <a:defRPr/>
            </a:pPr>
            <a:r>
              <a:rPr lang="en-US" altLang="en-US" sz="4000" dirty="0"/>
              <a:t>Marketing is Ongoing</a:t>
            </a:r>
          </a:p>
        </p:txBody>
      </p:sp>
      <p:sp>
        <p:nvSpPr>
          <p:cNvPr id="48133"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E133BFCE-41CB-4B6D-AEF9-EC33B8BB20A7}" type="slidenum">
              <a:rPr lang="en-US" altLang="en-US" smtClean="0">
                <a:solidFill>
                  <a:srgbClr val="B5A788"/>
                </a:solidFill>
              </a:rPr>
              <a:pPr/>
              <a:t>47</a:t>
            </a:fld>
            <a:endParaRPr lang="en-US" altLang="en-US">
              <a:solidFill>
                <a:srgbClr val="B5A788"/>
              </a:solidFill>
            </a:endParaRPr>
          </a:p>
        </p:txBody>
      </p:sp>
      <p:sp>
        <p:nvSpPr>
          <p:cNvPr id="48134" name="Content Placeholder 2"/>
          <p:cNvSpPr txBox="1">
            <a:spLocks/>
          </p:cNvSpPr>
          <p:nvPr/>
        </p:nvSpPr>
        <p:spPr bwMode="auto">
          <a:xfrm>
            <a:off x="448617" y="676638"/>
            <a:ext cx="5494983" cy="4525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pPr marL="57150" indent="0">
              <a:spcBef>
                <a:spcPct val="20000"/>
              </a:spcBef>
            </a:pPr>
            <a:endParaRPr lang="en-US" altLang="en-US" b="1" dirty="0">
              <a:latin typeface="+mn-lt"/>
            </a:endParaRPr>
          </a:p>
          <a:p>
            <a:pPr eaLnBrk="1" hangingPunct="1">
              <a:spcBef>
                <a:spcPct val="20000"/>
              </a:spcBef>
              <a:buFont typeface="Arial" panose="020B0604020202020204" pitchFamily="34" charset="0"/>
              <a:buChar char="•"/>
            </a:pPr>
            <a:r>
              <a:rPr lang="en-US" altLang="en-US" b="1" dirty="0">
                <a:latin typeface="+mn-lt"/>
              </a:rPr>
              <a:t>Should begin with the first funding officer contacts well before a proposal is submitted</a:t>
            </a:r>
            <a:br>
              <a:rPr lang="en-US" altLang="en-US" b="1" dirty="0">
                <a:latin typeface="+mn-lt"/>
              </a:rPr>
            </a:br>
            <a:r>
              <a:rPr lang="en-US" altLang="en-US" sz="1600" i="1" dirty="0">
                <a:latin typeface="+mn-lt"/>
              </a:rPr>
              <a:t>Treat customer contacts including white papers, LOIs, etc. as marketing opportunities</a:t>
            </a:r>
            <a:br>
              <a:rPr lang="en-US" altLang="en-US" i="1" dirty="0">
                <a:latin typeface="+mn-lt"/>
              </a:rPr>
            </a:br>
            <a:endParaRPr lang="en-US" altLang="en-US" i="1" dirty="0">
              <a:latin typeface="+mn-lt"/>
            </a:endParaRPr>
          </a:p>
          <a:p>
            <a:pPr>
              <a:spcBef>
                <a:spcPct val="20000"/>
              </a:spcBef>
              <a:buFont typeface="Arial" panose="020B0604020202020204" pitchFamily="34" charset="0"/>
              <a:buChar char="•"/>
            </a:pPr>
            <a:r>
              <a:rPr lang="en-US" altLang="en-US" b="1" dirty="0">
                <a:latin typeface="+mn-lt"/>
              </a:rPr>
              <a:t>Writing should be clear and effective using a persuasive writing style</a:t>
            </a:r>
            <a:br>
              <a:rPr lang="en-US" altLang="en-US" b="1" dirty="0">
                <a:latin typeface="+mn-lt"/>
              </a:rPr>
            </a:br>
            <a:r>
              <a:rPr lang="en-US" altLang="en-US" sz="1600" i="1" dirty="0">
                <a:latin typeface="+mn-lt"/>
              </a:rPr>
              <a:t>Make sure your title and abstract/summary standout</a:t>
            </a:r>
            <a:br>
              <a:rPr lang="en-US" altLang="en-US" sz="1600" i="1" dirty="0">
                <a:latin typeface="+mn-lt"/>
              </a:rPr>
            </a:br>
            <a:endParaRPr lang="en-US" altLang="ja-JP" i="1" dirty="0">
              <a:latin typeface="+mn-lt"/>
            </a:endParaRPr>
          </a:p>
          <a:p>
            <a:pPr>
              <a:spcBef>
                <a:spcPct val="20000"/>
              </a:spcBef>
              <a:buFont typeface="Arial" panose="020B0604020202020204" pitchFamily="34" charset="0"/>
              <a:buChar char="•"/>
            </a:pPr>
            <a:r>
              <a:rPr lang="en-US" altLang="en-US" b="1" dirty="0">
                <a:latin typeface="+mn-lt"/>
              </a:rPr>
              <a:t>The best marketing creates an emotional response to your ideas and proposals</a:t>
            </a:r>
            <a:r>
              <a:rPr lang="en-US" altLang="en-US" dirty="0">
                <a:latin typeface="+mn-lt"/>
              </a:rPr>
              <a:t>… </a:t>
            </a:r>
            <a:r>
              <a:rPr lang="en-US" altLang="en-US" sz="1600" i="1" dirty="0">
                <a:latin typeface="+mn-lt"/>
              </a:rPr>
              <a:t>excitement</a:t>
            </a:r>
            <a:r>
              <a:rPr lang="en-US" altLang="en-US" sz="1600" dirty="0">
                <a:latin typeface="+mn-lt"/>
              </a:rPr>
              <a:t>, </a:t>
            </a:r>
            <a:r>
              <a:rPr lang="en-US" altLang="en-US" sz="1600" i="1" dirty="0">
                <a:latin typeface="+mn-lt"/>
              </a:rPr>
              <a:t>keen interest, compelling,  </a:t>
            </a:r>
            <a:r>
              <a:rPr lang="ja-JP" altLang="en-US" sz="1600" i="1" dirty="0">
                <a:latin typeface="+mn-lt"/>
              </a:rPr>
              <a:t>“</a:t>
            </a:r>
            <a:r>
              <a:rPr lang="en-US" altLang="ja-JP" sz="1600" i="1" dirty="0">
                <a:latin typeface="+mn-lt"/>
              </a:rPr>
              <a:t>I’ve got to have it now</a:t>
            </a:r>
            <a:r>
              <a:rPr lang="ja-JP" altLang="en-US" sz="1600" i="1" dirty="0">
                <a:latin typeface="+mn-lt"/>
              </a:rPr>
              <a:t>”</a:t>
            </a:r>
            <a:r>
              <a:rPr lang="en-US" altLang="ja-JP" sz="1600" i="1" dirty="0">
                <a:latin typeface="+mn-lt"/>
              </a:rPr>
              <a:t> … not boredom, confusion, </a:t>
            </a:r>
            <a:r>
              <a:rPr lang="en-US" altLang="ja-JP" sz="1600" dirty="0">
                <a:latin typeface="+mn-lt"/>
              </a:rPr>
              <a:t>or</a:t>
            </a:r>
            <a:r>
              <a:rPr lang="en-US" altLang="ja-JP" sz="1600" i="1" dirty="0">
                <a:latin typeface="+mn-lt"/>
              </a:rPr>
              <a:t> even anger</a:t>
            </a:r>
            <a:br>
              <a:rPr lang="en-US" altLang="ja-JP" sz="1600" i="1" dirty="0">
                <a:latin typeface="+mn-lt"/>
              </a:rPr>
            </a:br>
            <a:endParaRPr lang="en-US" altLang="ja-JP" sz="1600" i="1" dirty="0">
              <a:latin typeface="+mn-lt"/>
            </a:endParaRPr>
          </a:p>
          <a:p>
            <a:pPr>
              <a:spcBef>
                <a:spcPct val="20000"/>
              </a:spcBef>
              <a:buFont typeface="Arial" panose="020B0604020202020204" pitchFamily="34" charset="0"/>
              <a:buChar char="•"/>
            </a:pPr>
            <a:r>
              <a:rPr lang="en-US" b="1" dirty="0">
                <a:latin typeface="+mn-lt"/>
              </a:rPr>
              <a:t>Marketing doesn’t end with the proposal submittal</a:t>
            </a:r>
            <a:br>
              <a:rPr lang="en-US" b="1" dirty="0">
                <a:latin typeface="+mn-lt"/>
              </a:rPr>
            </a:br>
            <a:r>
              <a:rPr lang="en-US" sz="1600" i="1" dirty="0">
                <a:latin typeface="+mn-lt"/>
              </a:rPr>
              <a:t>You could be contacting the funding officer for a re-submittal if your proposal is rejected and additional funds are available after an initial award</a:t>
            </a:r>
            <a:br>
              <a:rPr lang="en-US" sz="1600" dirty="0">
                <a:latin typeface="+mn-lt"/>
              </a:rPr>
            </a:br>
            <a:endParaRPr lang="en-US" dirty="0">
              <a:latin typeface="+mn-lt"/>
            </a:endParaRPr>
          </a:p>
          <a:p>
            <a:pPr>
              <a:spcBef>
                <a:spcPct val="20000"/>
              </a:spcBef>
              <a:buFont typeface="Arial" panose="020B0604020202020204" pitchFamily="34" charset="0"/>
              <a:buChar char="•"/>
            </a:pPr>
            <a:endParaRPr lang="en-US" altLang="ja-JP" i="1" dirty="0">
              <a:latin typeface="+mn-lt"/>
            </a:endParaRPr>
          </a:p>
          <a:p>
            <a:pPr>
              <a:spcBef>
                <a:spcPct val="20000"/>
              </a:spcBef>
              <a:buFont typeface="Arial" panose="020B0604020202020204" pitchFamily="34" charset="0"/>
              <a:buChar char="•"/>
            </a:pPr>
            <a:endParaRPr lang="en-US" altLang="en-US" i="1" dirty="0">
              <a:latin typeface="+mn-lt"/>
            </a:endParaRPr>
          </a:p>
        </p:txBody>
      </p:sp>
      <p:sp>
        <p:nvSpPr>
          <p:cNvPr id="48137" name="TextBox 5"/>
          <p:cNvSpPr txBox="1">
            <a:spLocks noChangeArrowheads="1"/>
          </p:cNvSpPr>
          <p:nvPr/>
        </p:nvSpPr>
        <p:spPr bwMode="auto">
          <a:xfrm>
            <a:off x="7724883" y="3120594"/>
            <a:ext cx="89217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r>
              <a:rPr lang="en-US" altLang="en-US" dirty="0">
                <a:solidFill>
                  <a:schemeClr val="bg1"/>
                </a:solidFill>
              </a:rPr>
              <a:t>UCAV</a:t>
            </a:r>
          </a:p>
        </p:txBody>
      </p:sp>
      <p:pic>
        <p:nvPicPr>
          <p:cNvPr id="9" name="Picture 2" descr="http://upload.wikimedia.org/wikipedia/commons/thumb/7/7a/Boeing_X-32B_Patuxent.jpg/300px-Boeing_X-32B_Patuxe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6355" y="3755147"/>
            <a:ext cx="2306990" cy="14474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Box 12"/>
          <p:cNvSpPr txBox="1">
            <a:spLocks noChangeArrowheads="1"/>
          </p:cNvSpPr>
          <p:nvPr/>
        </p:nvSpPr>
        <p:spPr bwMode="auto">
          <a:xfrm>
            <a:off x="7623175" y="3730593"/>
            <a:ext cx="89217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dirty="0"/>
              <a:t>F-35</a:t>
            </a:r>
          </a:p>
        </p:txBody>
      </p:sp>
      <p:pic>
        <p:nvPicPr>
          <p:cNvPr id="11" name="Picture 10"/>
          <p:cNvPicPr>
            <a:picLocks noChangeAspect="1"/>
          </p:cNvPicPr>
          <p:nvPr/>
        </p:nvPicPr>
        <p:blipFill>
          <a:blip r:embed="rId4"/>
          <a:stretch>
            <a:fillRect/>
          </a:stretch>
        </p:blipFill>
        <p:spPr>
          <a:xfrm>
            <a:off x="6176355" y="1489641"/>
            <a:ext cx="2306990" cy="1455501"/>
          </a:xfrm>
          <a:prstGeom prst="rect">
            <a:avLst/>
          </a:prstGeom>
        </p:spPr>
      </p:pic>
      <p:sp>
        <p:nvSpPr>
          <p:cNvPr id="12" name="TextBox 12"/>
          <p:cNvSpPr txBox="1">
            <a:spLocks noChangeArrowheads="1"/>
          </p:cNvSpPr>
          <p:nvPr/>
        </p:nvSpPr>
        <p:spPr bwMode="auto">
          <a:xfrm>
            <a:off x="7451503" y="2533428"/>
            <a:ext cx="89217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dirty="0"/>
              <a:t>UCAV</a:t>
            </a:r>
          </a:p>
        </p:txBody>
      </p:sp>
    </p:spTree>
    <p:extLst>
      <p:ext uri="{BB962C8B-B14F-4D97-AF65-F5344CB8AC3E}">
        <p14:creationId xmlns:p14="http://schemas.microsoft.com/office/powerpoint/2010/main" val="41232793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653" y="131748"/>
            <a:ext cx="8440983" cy="907080"/>
          </a:xfrm>
        </p:spPr>
        <p:txBody>
          <a:bodyPr>
            <a:normAutofit/>
          </a:bodyPr>
          <a:lstStyle/>
          <a:p>
            <a:r>
              <a:rPr lang="en-US" dirty="0"/>
              <a:t>Contacting Funding Officers </a:t>
            </a:r>
          </a:p>
        </p:txBody>
      </p:sp>
      <p:sp>
        <p:nvSpPr>
          <p:cNvPr id="3" name="Content Placeholder 2"/>
          <p:cNvSpPr>
            <a:spLocks noGrp="1"/>
          </p:cNvSpPr>
          <p:nvPr>
            <p:ph idx="1"/>
          </p:nvPr>
        </p:nvSpPr>
        <p:spPr>
          <a:xfrm>
            <a:off x="400594" y="1152229"/>
            <a:ext cx="7714706" cy="4902324"/>
          </a:xfrm>
        </p:spPr>
        <p:txBody>
          <a:bodyPr>
            <a:noAutofit/>
          </a:bodyPr>
          <a:lstStyle/>
          <a:p>
            <a:r>
              <a:rPr lang="en-US" sz="1800" dirty="0"/>
              <a:t>Do your homework – don’t ask questions that are answered in the RFP or other provided documents</a:t>
            </a:r>
          </a:p>
          <a:p>
            <a:r>
              <a:rPr lang="en-US" sz="1800" dirty="0"/>
              <a:t>Understand the mission and priorities of the funder</a:t>
            </a:r>
          </a:p>
          <a:p>
            <a:r>
              <a:rPr lang="en-US" sz="1800" dirty="0"/>
              <a:t>Be familiar with restrictions that might eliminate your organization</a:t>
            </a:r>
          </a:p>
          <a:p>
            <a:r>
              <a:rPr lang="en-US" sz="1800" dirty="0"/>
              <a:t>Know the minimum and maximum amounts typically awarded and the total amount of funding available</a:t>
            </a:r>
          </a:p>
          <a:p>
            <a:r>
              <a:rPr lang="en-US" sz="1800" dirty="0"/>
              <a:t>Review recent awards: what portion of the grants went to previous grantees </a:t>
            </a:r>
          </a:p>
          <a:p>
            <a:r>
              <a:rPr lang="en-US" sz="1800" b="1" dirty="0"/>
              <a:t>Write a short description of your project (white paper) </a:t>
            </a:r>
          </a:p>
          <a:p>
            <a:r>
              <a:rPr lang="en-US" sz="1800" dirty="0"/>
              <a:t>Email the description to the officer. Questions you could ask: </a:t>
            </a:r>
            <a:r>
              <a:rPr lang="en-US" sz="1800" i="1" dirty="0"/>
              <a:t>What would you recommend to improve my chances for favorable review? What is anticipated success rate? What are some common reasons for proposal rejections? </a:t>
            </a:r>
            <a:r>
              <a:rPr lang="en-US" sz="1800" dirty="0"/>
              <a:t>Listen carefully to read between the lines. </a:t>
            </a:r>
          </a:p>
          <a:p>
            <a:r>
              <a:rPr lang="en-US" sz="1800" dirty="0"/>
              <a:t>Follow up with a short thank you, summary of key points, cv with photo </a:t>
            </a:r>
          </a:p>
          <a:p>
            <a:r>
              <a:rPr lang="en-US" sz="1800" dirty="0"/>
              <a:t>Let the PO know you are willing to serve on a review panel</a:t>
            </a:r>
          </a:p>
        </p:txBody>
      </p:sp>
      <p:sp>
        <p:nvSpPr>
          <p:cNvPr id="4" name="Slide Number Placeholder 3"/>
          <p:cNvSpPr>
            <a:spLocks noGrp="1"/>
          </p:cNvSpPr>
          <p:nvPr>
            <p:ph type="sldNum" sz="quarter" idx="12"/>
          </p:nvPr>
        </p:nvSpPr>
        <p:spPr/>
        <p:txBody>
          <a:bodyPr/>
          <a:lstStyle/>
          <a:p>
            <a:fld id="{0609A8C3-0B35-46AA-97D6-5814D689151B}" type="slidenum">
              <a:rPr lang="en-US" smtClean="0"/>
              <a:t>48</a:t>
            </a:fld>
            <a:endParaRPr lang="en-US" dirty="0"/>
          </a:p>
        </p:txBody>
      </p:sp>
      <p:sp>
        <p:nvSpPr>
          <p:cNvPr id="6" name="TextBox 5"/>
          <p:cNvSpPr txBox="1"/>
          <p:nvPr/>
        </p:nvSpPr>
        <p:spPr>
          <a:xfrm>
            <a:off x="2069731" y="6573267"/>
            <a:ext cx="5638799" cy="261610"/>
          </a:xfrm>
          <a:prstGeom prst="rect">
            <a:avLst/>
          </a:prstGeom>
          <a:noFill/>
        </p:spPr>
        <p:txBody>
          <a:bodyPr wrap="square" rtlCol="0">
            <a:spAutoFit/>
          </a:bodyPr>
          <a:lstStyle/>
          <a:p>
            <a:r>
              <a:rPr lang="en-US" sz="1100" dirty="0"/>
              <a:t>Adapted from </a:t>
            </a:r>
            <a:r>
              <a:rPr lang="en-US" sz="1100" i="1" dirty="0"/>
              <a:t>Can We Talk? Contacting Grant Program Officers </a:t>
            </a:r>
            <a:r>
              <a:rPr lang="en-US" sz="1100" dirty="0"/>
              <a:t>by Robert Porter, 2009</a:t>
            </a:r>
          </a:p>
        </p:txBody>
      </p:sp>
    </p:spTree>
    <p:extLst>
      <p:ext uri="{BB962C8B-B14F-4D97-AF65-F5344CB8AC3E}">
        <p14:creationId xmlns:p14="http://schemas.microsoft.com/office/powerpoint/2010/main" val="16063519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 NIH Review Panel</a:t>
            </a:r>
          </a:p>
        </p:txBody>
      </p:sp>
      <p:sp>
        <p:nvSpPr>
          <p:cNvPr id="4" name="Rectangle 3"/>
          <p:cNvSpPr/>
          <p:nvPr/>
        </p:nvSpPr>
        <p:spPr>
          <a:xfrm>
            <a:off x="2286000" y="3105835"/>
            <a:ext cx="4572000" cy="646331"/>
          </a:xfrm>
          <a:prstGeom prst="rect">
            <a:avLst/>
          </a:prstGeom>
        </p:spPr>
        <p:txBody>
          <a:bodyPr>
            <a:spAutoFit/>
          </a:bodyPr>
          <a:lstStyle/>
          <a:p>
            <a:r>
              <a:rPr lang="en-US" dirty="0">
                <a:hlinkClick r:id="rId2"/>
              </a:rPr>
              <a:t>https://www.youtube.com/watch?v=fBDxI6l4dOA&amp;feature=youtu.be</a:t>
            </a:r>
            <a:r>
              <a:rPr lang="en-US" dirty="0"/>
              <a:t> </a:t>
            </a:r>
          </a:p>
        </p:txBody>
      </p:sp>
    </p:spTree>
    <p:extLst>
      <p:ext uri="{BB962C8B-B14F-4D97-AF65-F5344CB8AC3E}">
        <p14:creationId xmlns:p14="http://schemas.microsoft.com/office/powerpoint/2010/main" val="6868765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100" y="128945"/>
            <a:ext cx="8339088" cy="864731"/>
          </a:xfrm>
        </p:spPr>
        <p:txBody>
          <a:bodyPr>
            <a:normAutofit/>
          </a:bodyPr>
          <a:lstStyle/>
          <a:p>
            <a:pPr>
              <a:lnSpc>
                <a:spcPts val="2800"/>
              </a:lnSpc>
            </a:pPr>
            <a:r>
              <a:rPr lang="en-US" sz="3600" dirty="0"/>
              <a:t>Teaming</a:t>
            </a:r>
          </a:p>
        </p:txBody>
      </p:sp>
      <p:sp>
        <p:nvSpPr>
          <p:cNvPr id="3" name="Slide Number Placeholder 2"/>
          <p:cNvSpPr>
            <a:spLocks noGrp="1"/>
          </p:cNvSpPr>
          <p:nvPr>
            <p:ph type="sldNum" sz="quarter" idx="12"/>
          </p:nvPr>
        </p:nvSpPr>
        <p:spPr/>
        <p:txBody>
          <a:bodyPr/>
          <a:lstStyle/>
          <a:p>
            <a:fld id="{8EC389F4-1775-402D-A981-927F2A194217}" type="slidenum">
              <a:rPr lang="en-US" smtClean="0"/>
              <a:t>5</a:t>
            </a:fld>
            <a:endParaRPr lang="en-US" dirty="0"/>
          </a:p>
        </p:txBody>
      </p:sp>
      <p:pic>
        <p:nvPicPr>
          <p:cNvPr id="7" name="Picture 6" descr="cid:image008.png@01D11D32.340072F0"/>
          <p:cNvPicPr/>
          <p:nvPr/>
        </p:nvPicPr>
        <p:blipFill rotWithShape="1">
          <a:blip r:embed="rId2">
            <a:extLst>
              <a:ext uri="{28A0092B-C50C-407E-A947-70E740481C1C}">
                <a14:useLocalDpi xmlns:a14="http://schemas.microsoft.com/office/drawing/2010/main" val="0"/>
              </a:ext>
            </a:extLst>
          </a:blip>
          <a:srcRect l="64851" t="34577" r="1838" b="32417"/>
          <a:stretch/>
        </p:blipFill>
        <p:spPr bwMode="auto">
          <a:xfrm>
            <a:off x="5384800" y="1907127"/>
            <a:ext cx="2968195" cy="1886550"/>
          </a:xfrm>
          <a:prstGeom prst="rect">
            <a:avLst/>
          </a:prstGeom>
          <a:noFill/>
          <a:ln>
            <a:noFill/>
          </a:ln>
        </p:spPr>
      </p:pic>
      <p:sp>
        <p:nvSpPr>
          <p:cNvPr id="6" name="Content Placeholder 5"/>
          <p:cNvSpPr>
            <a:spLocks noGrp="1"/>
          </p:cNvSpPr>
          <p:nvPr>
            <p:ph idx="1"/>
          </p:nvPr>
        </p:nvSpPr>
        <p:spPr>
          <a:xfrm>
            <a:off x="223458" y="1585679"/>
            <a:ext cx="4819249" cy="4351338"/>
          </a:xfrm>
        </p:spPr>
        <p:txBody>
          <a:bodyPr>
            <a:noAutofit/>
          </a:bodyPr>
          <a:lstStyle/>
          <a:p>
            <a:r>
              <a:rPr lang="en-US" sz="2000" dirty="0"/>
              <a:t>Facilitate Research Topic Discussions</a:t>
            </a:r>
          </a:p>
          <a:p>
            <a:pPr lvl="1">
              <a:buFont typeface="Courier New" panose="02070309020205020404" pitchFamily="49" charset="0"/>
              <a:buChar char="o"/>
            </a:pPr>
            <a:r>
              <a:rPr lang="en-US" sz="1600" dirty="0"/>
              <a:t>FEWS (Food, Energy, Water System)</a:t>
            </a:r>
          </a:p>
          <a:p>
            <a:pPr lvl="1">
              <a:buFont typeface="Courier New" panose="02070309020205020404" pitchFamily="49" charset="0"/>
              <a:buChar char="o"/>
            </a:pPr>
            <a:r>
              <a:rPr lang="en-US" sz="1600" dirty="0"/>
              <a:t>Brain</a:t>
            </a:r>
          </a:p>
          <a:p>
            <a:pPr lvl="1">
              <a:buFont typeface="Courier New" panose="02070309020205020404" pitchFamily="49" charset="0"/>
              <a:buChar char="o"/>
            </a:pPr>
            <a:r>
              <a:rPr lang="en-US" sz="1600" dirty="0"/>
              <a:t>Diabetes</a:t>
            </a:r>
          </a:p>
          <a:p>
            <a:pPr lvl="1">
              <a:buFont typeface="Courier New" panose="02070309020205020404" pitchFamily="49" charset="0"/>
              <a:buChar char="o"/>
            </a:pPr>
            <a:r>
              <a:rPr lang="en-US" sz="1600" dirty="0"/>
              <a:t>Dementia</a:t>
            </a:r>
            <a:br>
              <a:rPr lang="en-US" sz="1800" dirty="0"/>
            </a:br>
            <a:endParaRPr lang="en-US" sz="1800" dirty="0"/>
          </a:p>
          <a:p>
            <a:r>
              <a:rPr lang="en-US" sz="2000" dirty="0"/>
              <a:t>Facilitate proposal reviews by peers</a:t>
            </a:r>
          </a:p>
          <a:p>
            <a:pPr lvl="1">
              <a:buFont typeface="Courier New" panose="02070309020205020404" pitchFamily="49" charset="0"/>
              <a:buChar char="o"/>
            </a:pPr>
            <a:r>
              <a:rPr lang="en-US" sz="1600" dirty="0"/>
              <a:t>Ongoing NIH Specific Aims review run by Bill Pitt in Chemical  Engineering </a:t>
            </a:r>
          </a:p>
          <a:p>
            <a:pPr lvl="1">
              <a:buFont typeface="Courier New" panose="02070309020205020404" pitchFamily="49" charset="0"/>
              <a:buChar char="o"/>
            </a:pPr>
            <a:r>
              <a:rPr lang="en-US" sz="1600" dirty="0"/>
              <a:t>Hosted NSF Summary reviews</a:t>
            </a:r>
          </a:p>
          <a:p>
            <a:pPr lvl="1">
              <a:buFont typeface="Courier New" panose="02070309020205020404" pitchFamily="49" charset="0"/>
              <a:buChar char="o"/>
            </a:pPr>
            <a:r>
              <a:rPr lang="en-US" sz="1600" dirty="0"/>
              <a:t>Support MMBio team proposal reviews</a:t>
            </a:r>
            <a:br>
              <a:rPr lang="en-US" sz="1600" dirty="0"/>
            </a:br>
            <a:endParaRPr lang="en-US" sz="1600" dirty="0"/>
          </a:p>
          <a:p>
            <a:pPr>
              <a:spcBef>
                <a:spcPts val="0"/>
              </a:spcBef>
            </a:pPr>
            <a:r>
              <a:rPr lang="en-US" sz="2000" dirty="0">
                <a:solidFill>
                  <a:srgbClr val="000000"/>
                </a:solidFill>
              </a:rPr>
              <a:t>Sponsor Annual Research (Speed) Networking Event</a:t>
            </a:r>
            <a:endParaRPr lang="en-US" sz="2000" dirty="0"/>
          </a:p>
          <a:p>
            <a:pPr marL="742950" lvl="3" indent="-285750">
              <a:spcBef>
                <a:spcPts val="0"/>
              </a:spcBef>
              <a:buFont typeface="Courier New" panose="02070309020205020404" pitchFamily="49" charset="0"/>
              <a:buChar char="o"/>
            </a:pPr>
            <a:r>
              <a:rPr lang="en-US" sz="1600" dirty="0"/>
              <a:t>About 30 faculty present research </a:t>
            </a:r>
            <a:br>
              <a:rPr lang="en-US" sz="1600" dirty="0"/>
            </a:br>
            <a:r>
              <a:rPr lang="en-US" sz="1600" dirty="0"/>
              <a:t>to each other and to 30-40 other faculty</a:t>
            </a:r>
          </a:p>
          <a:p>
            <a:pPr marL="742950" lvl="3" indent="-285750">
              <a:spcBef>
                <a:spcPts val="0"/>
              </a:spcBef>
              <a:buFont typeface="Courier New" panose="02070309020205020404" pitchFamily="49" charset="0"/>
              <a:buChar char="o"/>
            </a:pPr>
            <a:r>
              <a:rPr lang="en-US" sz="1600" dirty="0"/>
              <a:t>Learn about campus-wide research; develop collaboration opportunities  </a:t>
            </a:r>
          </a:p>
        </p:txBody>
      </p:sp>
      <p:sp>
        <p:nvSpPr>
          <p:cNvPr id="5" name="Rectangle 4"/>
          <p:cNvSpPr/>
          <p:nvPr/>
        </p:nvSpPr>
        <p:spPr>
          <a:xfrm>
            <a:off x="5042707" y="3921119"/>
            <a:ext cx="3923493" cy="830997"/>
          </a:xfrm>
          <a:prstGeom prst="rect">
            <a:avLst/>
          </a:prstGeom>
        </p:spPr>
        <p:txBody>
          <a:bodyPr wrap="square">
            <a:spAutoFit/>
          </a:bodyPr>
          <a:lstStyle/>
          <a:p>
            <a:r>
              <a:rPr lang="en-US" sz="1600" b="1" i="1" dirty="0"/>
              <a:t>Conference Room for Collaborative and Interdisciplinary Research Development</a:t>
            </a:r>
            <a:br>
              <a:rPr lang="en-US" sz="1600" b="1" i="1" dirty="0"/>
            </a:br>
            <a:endParaRPr lang="en-US" sz="1600" b="1" i="1" dirty="0"/>
          </a:p>
        </p:txBody>
      </p:sp>
      <p:sp>
        <p:nvSpPr>
          <p:cNvPr id="8" name="Rectangle 7"/>
          <p:cNvSpPr/>
          <p:nvPr/>
        </p:nvSpPr>
        <p:spPr>
          <a:xfrm>
            <a:off x="305100" y="779665"/>
            <a:ext cx="8297106" cy="707886"/>
          </a:xfrm>
          <a:prstGeom prst="rect">
            <a:avLst/>
          </a:prstGeom>
        </p:spPr>
        <p:txBody>
          <a:bodyPr wrap="square">
            <a:spAutoFit/>
          </a:bodyPr>
          <a:lstStyle/>
          <a:p>
            <a:r>
              <a:rPr lang="en-US" sz="2000" i="1" dirty="0"/>
              <a:t>Research Development facilitates teaming, including collaborative research discussions, proposal development, proposal reviews, research networking </a:t>
            </a:r>
          </a:p>
        </p:txBody>
      </p:sp>
      <p:sp>
        <p:nvSpPr>
          <p:cNvPr id="9" name="Rectangle 8"/>
          <p:cNvSpPr/>
          <p:nvPr/>
        </p:nvSpPr>
        <p:spPr>
          <a:xfrm>
            <a:off x="1693013" y="2235130"/>
            <a:ext cx="3149600" cy="1106970"/>
          </a:xfrm>
          <a:prstGeom prst="rect">
            <a:avLst/>
          </a:prstGeom>
        </p:spPr>
        <p:txBody>
          <a:bodyPr wrap="square">
            <a:spAutoFit/>
          </a:bodyPr>
          <a:lstStyle/>
          <a:p>
            <a:pPr marL="685800" lvl="1" indent="-228600">
              <a:lnSpc>
                <a:spcPct val="90000"/>
              </a:lnSpc>
              <a:spcBef>
                <a:spcPts val="500"/>
              </a:spcBef>
              <a:buFont typeface="Courier New" panose="02070309020205020404" pitchFamily="49" charset="0"/>
              <a:buChar char="o"/>
            </a:pPr>
            <a:r>
              <a:rPr lang="en-US" sz="1600" dirty="0"/>
              <a:t>Big Data</a:t>
            </a:r>
          </a:p>
          <a:p>
            <a:pPr marL="685800" lvl="1" indent="-228600">
              <a:lnSpc>
                <a:spcPct val="90000"/>
              </a:lnSpc>
              <a:spcBef>
                <a:spcPts val="500"/>
              </a:spcBef>
              <a:buFont typeface="Courier New" panose="02070309020205020404" pitchFamily="49" charset="0"/>
              <a:buChar char="o"/>
            </a:pPr>
            <a:r>
              <a:rPr lang="en-US" sz="1600" dirty="0"/>
              <a:t>Smart Cane for the Blind</a:t>
            </a:r>
          </a:p>
          <a:p>
            <a:pPr marL="685800" lvl="1" indent="-228600">
              <a:lnSpc>
                <a:spcPct val="90000"/>
              </a:lnSpc>
              <a:spcBef>
                <a:spcPts val="500"/>
              </a:spcBef>
              <a:buFont typeface="Courier New" panose="02070309020205020404" pitchFamily="49" charset="0"/>
              <a:buChar char="o"/>
            </a:pPr>
            <a:r>
              <a:rPr lang="en-US" sz="1600" dirty="0"/>
              <a:t>Arctic Research</a:t>
            </a:r>
            <a:br>
              <a:rPr lang="en-US" sz="1600" dirty="0"/>
            </a:br>
            <a:r>
              <a:rPr lang="en-US" sz="1600" dirty="0"/>
              <a:t> </a:t>
            </a:r>
          </a:p>
        </p:txBody>
      </p:sp>
      <p:pic>
        <p:nvPicPr>
          <p:cNvPr id="10" name="Picture 9"/>
          <p:cNvPicPr>
            <a:picLocks noChangeAspect="1"/>
          </p:cNvPicPr>
          <p:nvPr/>
        </p:nvPicPr>
        <p:blipFill>
          <a:blip r:embed="rId3"/>
          <a:stretch>
            <a:fillRect/>
          </a:stretch>
        </p:blipFill>
        <p:spPr>
          <a:xfrm>
            <a:off x="5307796" y="5216678"/>
            <a:ext cx="2903688" cy="633015"/>
          </a:xfrm>
          <a:prstGeom prst="rect">
            <a:avLst/>
          </a:prstGeom>
        </p:spPr>
      </p:pic>
    </p:spTree>
    <p:extLst>
      <p:ext uri="{BB962C8B-B14F-4D97-AF65-F5344CB8AC3E}">
        <p14:creationId xmlns:p14="http://schemas.microsoft.com/office/powerpoint/2010/main" val="8835160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661" y="1992448"/>
            <a:ext cx="7886700" cy="1325563"/>
          </a:xfrm>
        </p:spPr>
        <p:txBody>
          <a:bodyPr/>
          <a:lstStyle/>
          <a:p>
            <a:r>
              <a:rPr lang="en-US" dirty="0"/>
              <a:t>Proposal Preparation and Submittal Process (ORCA)</a:t>
            </a:r>
          </a:p>
        </p:txBody>
      </p:sp>
    </p:spTree>
    <p:extLst>
      <p:ext uri="{BB962C8B-B14F-4D97-AF65-F5344CB8AC3E}">
        <p14:creationId xmlns:p14="http://schemas.microsoft.com/office/powerpoint/2010/main" val="59220692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458200" cy="5943600"/>
          </a:xfrm>
        </p:spPr>
        <p:txBody>
          <a:bodyPr>
            <a:normAutofit fontScale="70000" lnSpcReduction="20000"/>
          </a:bodyPr>
          <a:lstStyle/>
          <a:p>
            <a:r>
              <a:rPr lang="en-US" dirty="0"/>
              <a:t>Gary Reynolds, Director</a:t>
            </a:r>
          </a:p>
          <a:p>
            <a:pPr>
              <a:lnSpc>
                <a:spcPct val="120000"/>
              </a:lnSpc>
              <a:buNone/>
            </a:pPr>
            <a:r>
              <a:rPr lang="en-US" baseline="30000" dirty="0"/>
              <a:t>	Law School / Library / Religion / Maxwell Institute / Fine Arts &amp; Communication / Marriott School of Management</a:t>
            </a:r>
          </a:p>
          <a:p>
            <a:endParaRPr lang="en-US" baseline="30000" dirty="0"/>
          </a:p>
          <a:p>
            <a:r>
              <a:rPr lang="en-US" sz="3800" baseline="30000" dirty="0"/>
              <a:t>Gene Larson, Associate Director</a:t>
            </a:r>
          </a:p>
          <a:p>
            <a:pPr>
              <a:lnSpc>
                <a:spcPct val="120000"/>
              </a:lnSpc>
              <a:buNone/>
            </a:pPr>
            <a:r>
              <a:rPr lang="en-US" baseline="30000" dirty="0"/>
              <a:t>	Life Sciences / Nursing / Family Home &amp; Social Sciences / Mentoring (ORCA and MEG grants) / </a:t>
            </a:r>
          </a:p>
          <a:p>
            <a:pPr>
              <a:lnSpc>
                <a:spcPct val="120000"/>
              </a:lnSpc>
              <a:buNone/>
            </a:pPr>
            <a:r>
              <a:rPr lang="en-US" baseline="30000" dirty="0"/>
              <a:t>       Institutional Animal Care and Use Committee (IACUC)</a:t>
            </a:r>
          </a:p>
          <a:p>
            <a:endParaRPr lang="en-US" baseline="30000" dirty="0"/>
          </a:p>
          <a:p>
            <a:r>
              <a:rPr lang="en-US" sz="3800" baseline="30000" dirty="0"/>
              <a:t>Sandee Aina,</a:t>
            </a:r>
            <a:r>
              <a:rPr lang="en-US" sz="3800" dirty="0"/>
              <a:t> </a:t>
            </a:r>
            <a:r>
              <a:rPr lang="en-US" sz="3800" baseline="30000" dirty="0"/>
              <a:t>IRB Administrator</a:t>
            </a:r>
          </a:p>
          <a:p>
            <a:pPr>
              <a:buNone/>
            </a:pPr>
            <a:r>
              <a:rPr lang="en-US" baseline="30000" dirty="0"/>
              <a:t>	Human Subjects Compliance Committee (IRB)</a:t>
            </a:r>
          </a:p>
          <a:p>
            <a:pPr>
              <a:buNone/>
            </a:pPr>
            <a:endParaRPr lang="en-US" baseline="30000" dirty="0"/>
          </a:p>
          <a:p>
            <a:pPr>
              <a:buNone/>
            </a:pPr>
            <a:endParaRPr lang="en-US" baseline="30000" dirty="0"/>
          </a:p>
          <a:p>
            <a:r>
              <a:rPr lang="en-US" sz="3800" baseline="30000" dirty="0"/>
              <a:t>Debbie Silversmith, Research Administrator</a:t>
            </a:r>
          </a:p>
          <a:p>
            <a:pPr marL="0" indent="0">
              <a:buNone/>
            </a:pPr>
            <a:r>
              <a:rPr lang="en-US" sz="3800" baseline="30000" dirty="0"/>
              <a:t> </a:t>
            </a:r>
            <a:r>
              <a:rPr lang="en-US" sz="2900" dirty="0"/>
              <a:t>    </a:t>
            </a:r>
            <a:r>
              <a:rPr lang="en-US" baseline="30000" dirty="0"/>
              <a:t>Fulton School of Engineering &amp; Technology</a:t>
            </a:r>
          </a:p>
          <a:p>
            <a:pPr marL="0" indent="0">
              <a:buNone/>
            </a:pPr>
            <a:endParaRPr lang="en-US" baseline="30000" dirty="0"/>
          </a:p>
          <a:p>
            <a:r>
              <a:rPr lang="en-US" dirty="0"/>
              <a:t>Marilyn Webb, Research Administrator</a:t>
            </a:r>
          </a:p>
          <a:p>
            <a:pPr marL="0" indent="0">
              <a:buNone/>
            </a:pPr>
            <a:r>
              <a:rPr lang="en-US" baseline="30000" dirty="0"/>
              <a:t> </a:t>
            </a:r>
            <a:r>
              <a:rPr lang="en-US" dirty="0"/>
              <a:t>    </a:t>
            </a:r>
            <a:r>
              <a:rPr lang="en-US" baseline="30000" dirty="0"/>
              <a:t>McKay School of Education / Humanities / Physical &amp; Mathematical Sciences/ Bio Safety Committee (IBC)</a:t>
            </a:r>
          </a:p>
          <a:p>
            <a:pPr marL="0" indent="0">
              <a:buNone/>
            </a:pPr>
            <a:endParaRPr lang="en-US" baseline="30000" dirty="0"/>
          </a:p>
          <a:p>
            <a:endParaRPr lang="en-US" dirty="0"/>
          </a:p>
          <a:p>
            <a:pPr>
              <a:buNone/>
            </a:pPr>
            <a:r>
              <a:rPr lang="en-US" dirty="0"/>
              <a:t>		</a:t>
            </a:r>
          </a:p>
        </p:txBody>
      </p:sp>
      <p:sp>
        <p:nvSpPr>
          <p:cNvPr id="3" name="Title 2"/>
          <p:cNvSpPr>
            <a:spLocks noGrp="1"/>
          </p:cNvSpPr>
          <p:nvPr>
            <p:ph type="title"/>
          </p:nvPr>
        </p:nvSpPr>
        <p:spPr/>
        <p:txBody>
          <a:bodyPr/>
          <a:lstStyle/>
          <a:p>
            <a:r>
              <a:rPr lang="en-US" dirty="0"/>
              <a:t>ORCA</a:t>
            </a:r>
          </a:p>
        </p:txBody>
      </p:sp>
    </p:spTree>
    <p:extLst>
      <p:ext uri="{BB962C8B-B14F-4D97-AF65-F5344CB8AC3E}">
        <p14:creationId xmlns:p14="http://schemas.microsoft.com/office/powerpoint/2010/main" val="815477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Proposal Approvals and Submission</a:t>
            </a:r>
          </a:p>
          <a:p>
            <a:r>
              <a:rPr lang="en-US" dirty="0"/>
              <a:t>Letters of Commitment / Certifications / </a:t>
            </a:r>
            <a:r>
              <a:rPr lang="en-US" dirty="0" err="1"/>
              <a:t>Subrecipient</a:t>
            </a:r>
            <a:r>
              <a:rPr lang="en-US" dirty="0"/>
              <a:t> Commitment Forms</a:t>
            </a:r>
          </a:p>
          <a:p>
            <a:r>
              <a:rPr lang="en-US" dirty="0"/>
              <a:t>Contract Negotiations</a:t>
            </a:r>
          </a:p>
          <a:p>
            <a:r>
              <a:rPr lang="en-US" dirty="0"/>
              <a:t>Non-disclosure Agreements / Confidentiality Agreements / Material Transfer Agreements</a:t>
            </a:r>
            <a:endParaRPr lang="en-US" sz="2000" dirty="0"/>
          </a:p>
          <a:p>
            <a:r>
              <a:rPr lang="en-US" sz="2400" dirty="0"/>
              <a:t>Misc. required forms (i.e. proof of insurance, worker’s comp, etc.)</a:t>
            </a:r>
          </a:p>
          <a:p>
            <a:r>
              <a:rPr lang="en-US" sz="2400" dirty="0"/>
              <a:t>Award Processing / Issuing Subcontracts</a:t>
            </a:r>
          </a:p>
          <a:p>
            <a:r>
              <a:rPr lang="en-US" sz="2400" dirty="0"/>
              <a:t>Contractual support throughout the life of an award</a:t>
            </a:r>
          </a:p>
          <a:p>
            <a:pPr marL="0" indent="0">
              <a:buNone/>
            </a:pPr>
            <a:endParaRPr lang="en-US" sz="2400" dirty="0"/>
          </a:p>
          <a:p>
            <a:endParaRPr lang="en-US" dirty="0"/>
          </a:p>
        </p:txBody>
      </p:sp>
      <p:sp>
        <p:nvSpPr>
          <p:cNvPr id="3" name="Title 2"/>
          <p:cNvSpPr>
            <a:spLocks noGrp="1"/>
          </p:cNvSpPr>
          <p:nvPr>
            <p:ph type="title"/>
          </p:nvPr>
        </p:nvSpPr>
        <p:spPr/>
        <p:txBody>
          <a:bodyPr/>
          <a:lstStyle/>
          <a:p>
            <a:r>
              <a:rPr lang="en-US" dirty="0"/>
              <a:t>How can ORCA help?</a:t>
            </a:r>
          </a:p>
        </p:txBody>
      </p:sp>
    </p:spTree>
    <p:extLst>
      <p:ext uri="{BB962C8B-B14F-4D97-AF65-F5344CB8AC3E}">
        <p14:creationId xmlns:p14="http://schemas.microsoft.com/office/powerpoint/2010/main" val="14626809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own Arrow 12"/>
          <p:cNvSpPr/>
          <p:nvPr/>
        </p:nvSpPr>
        <p:spPr>
          <a:xfrm rot="18803367">
            <a:off x="5082111" y="4999854"/>
            <a:ext cx="457200" cy="762000"/>
          </a:xfrm>
          <a:prstGeom prst="downArrow">
            <a:avLst>
              <a:gd name="adj1" fmla="val 50000"/>
              <a:gd name="adj2" fmla="val 50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4" name="Down Arrow 13"/>
          <p:cNvSpPr/>
          <p:nvPr/>
        </p:nvSpPr>
        <p:spPr>
          <a:xfrm rot="2833981">
            <a:off x="3053694" y="4986296"/>
            <a:ext cx="457200" cy="838200"/>
          </a:xfrm>
          <a:prstGeom prst="downArrow">
            <a:avLst>
              <a:gd name="adj1" fmla="val 50000"/>
              <a:gd name="adj2" fmla="val 50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200" dirty="0"/>
          </a:p>
        </p:txBody>
      </p:sp>
      <p:sp>
        <p:nvSpPr>
          <p:cNvPr id="15" name="Title 1"/>
          <p:cNvSpPr>
            <a:spLocks noGrp="1"/>
          </p:cNvSpPr>
          <p:nvPr>
            <p:ph type="title"/>
          </p:nvPr>
        </p:nvSpPr>
        <p:spPr>
          <a:xfrm>
            <a:off x="457200" y="152400"/>
            <a:ext cx="8229600" cy="1219200"/>
          </a:xfrm>
        </p:spPr>
        <p:txBody>
          <a:bodyPr/>
          <a:lstStyle/>
          <a:p>
            <a:pPr algn="ctr"/>
            <a:r>
              <a:rPr lang="en-US" dirty="0">
                <a:solidFill>
                  <a:schemeClr val="bg1"/>
                </a:solidFill>
              </a:rPr>
              <a:t>Your Formula for Success:</a:t>
            </a:r>
            <a:endParaRPr lang="en-US" dirty="0"/>
          </a:p>
        </p:txBody>
      </p:sp>
      <p:sp>
        <p:nvSpPr>
          <p:cNvPr id="16" name="Text Placeholder 2"/>
          <p:cNvSpPr txBox="1">
            <a:spLocks/>
          </p:cNvSpPr>
          <p:nvPr/>
        </p:nvSpPr>
        <p:spPr>
          <a:xfrm>
            <a:off x="457200" y="1447800"/>
            <a:ext cx="8229600" cy="4678363"/>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Tx/>
              <a:buSzPct val="85000"/>
              <a:buFont typeface="Wingdings 2"/>
              <a:buNone/>
              <a:tabLst/>
              <a:defRPr/>
            </a:pPr>
            <a:endParaRPr kumimoji="0" lang="en-US" sz="2600" b="0" i="0" u="none" strike="noStrike" kern="1200" cap="none" spc="0" normalizeH="0" baseline="0" noProof="0" dirty="0">
              <a:ln>
                <a:noFill/>
              </a:ln>
              <a:solidFill>
                <a:schemeClr val="bg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Tx/>
              <a:buSzPct val="85000"/>
              <a:buFont typeface="Wingdings 2"/>
              <a:buNone/>
              <a:tabLst/>
              <a:defRPr/>
            </a:pPr>
            <a:endParaRPr kumimoji="0" lang="en-US" sz="2600" b="0" i="0" u="none" strike="noStrike" kern="1200" cap="none" spc="0" normalizeH="0" baseline="0" noProof="0" dirty="0">
              <a:ln>
                <a:noFill/>
              </a:ln>
              <a:solidFill>
                <a:schemeClr val="bg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Tx/>
              <a:buSzPct val="85000"/>
              <a:buFont typeface="Wingdings 2"/>
              <a:buNone/>
              <a:tabLst/>
              <a:defRPr/>
            </a:pPr>
            <a:endParaRPr kumimoji="0" lang="en-US" sz="2600" b="0" i="0" u="none" strike="noStrike" kern="1200" cap="none" spc="0" normalizeH="0" baseline="0" noProof="0" dirty="0">
              <a:ln>
                <a:noFill/>
              </a:ln>
              <a:solidFill>
                <a:schemeClr val="bg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Tx/>
              <a:buSzPct val="85000"/>
              <a:buFont typeface="Wingdings 2"/>
              <a:buNone/>
              <a:tabLst/>
              <a:defRPr/>
            </a:pPr>
            <a:endParaRPr kumimoji="0" lang="en-US" sz="2600" b="0" i="0" u="none" strike="noStrike" kern="1200" cap="none" spc="0" normalizeH="0" baseline="0" noProof="0" dirty="0">
              <a:ln>
                <a:noFill/>
              </a:ln>
              <a:solidFill>
                <a:schemeClr val="bg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Tx/>
              <a:buSzPct val="85000"/>
              <a:buFont typeface="Wingdings 2"/>
              <a:buNone/>
              <a:tabLst/>
              <a:defRPr/>
            </a:pPr>
            <a:endParaRPr kumimoji="0" lang="en-US" sz="2600" b="0" i="0" u="none" strike="noStrike" kern="1200" cap="none" spc="0" normalizeH="0" baseline="0" noProof="0" dirty="0">
              <a:ln>
                <a:noFill/>
              </a:ln>
              <a:solidFill>
                <a:schemeClr val="bg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Tx/>
              <a:buSzPct val="85000"/>
              <a:buFont typeface="Wingdings 2"/>
              <a:buNone/>
              <a:tabLst/>
              <a:defRPr/>
            </a:pPr>
            <a:endParaRPr kumimoji="0" lang="en-US" sz="2600" b="0" i="0" u="none" strike="noStrike" kern="1200" cap="none" spc="0" normalizeH="0" baseline="0" noProof="0" dirty="0">
              <a:ln>
                <a:noFill/>
              </a:ln>
              <a:solidFill>
                <a:schemeClr val="bg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Tx/>
              <a:buSzPct val="85000"/>
              <a:buFont typeface="Wingdings 2"/>
              <a:buNone/>
              <a:tabLst/>
              <a:defRPr/>
            </a:pPr>
            <a:endParaRPr kumimoji="0" lang="en-US" sz="2600" b="0" i="0" u="none" strike="noStrike" kern="1200" cap="none" spc="0" normalizeH="0" baseline="0" noProof="0" dirty="0">
              <a:ln>
                <a:noFill/>
              </a:ln>
              <a:solidFill>
                <a:schemeClr val="bg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Tx/>
              <a:buSzPct val="85000"/>
              <a:buFont typeface="Wingdings 2"/>
              <a:buNone/>
              <a:tabLst/>
              <a:defRPr/>
            </a:pPr>
            <a:endParaRPr kumimoji="0" lang="en-US" sz="2600" b="0" i="0" u="none" strike="noStrike" kern="1200" cap="none" spc="0" normalizeH="0" baseline="0" noProof="0" dirty="0">
              <a:ln>
                <a:noFill/>
              </a:ln>
              <a:solidFill>
                <a:schemeClr val="bg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Tx/>
              <a:buSzPct val="85000"/>
              <a:buFont typeface="Wingdings 2"/>
              <a:buNone/>
              <a:tabLst/>
              <a:defRPr/>
            </a:pPr>
            <a:r>
              <a:rPr kumimoji="0" lang="en-US" sz="2600" b="0" i="0" u="none" strike="noStrike" kern="1200" cap="none" spc="0" normalizeH="0" baseline="0" noProof="0" dirty="0">
                <a:ln>
                  <a:noFill/>
                </a:ln>
                <a:solidFill>
                  <a:schemeClr val="bg1"/>
                </a:solidFill>
                <a:effectLst/>
                <a:uLnTx/>
                <a:uFillTx/>
                <a:latin typeface="+mn-lt"/>
                <a:ea typeface="+mn-ea"/>
                <a:cs typeface="+mn-cs"/>
              </a:rPr>
              <a:t>			     </a:t>
            </a:r>
            <a:r>
              <a:rPr kumimoji="0" lang="en-US" sz="1400" b="0" i="0" u="none" strike="noStrike" kern="1200" cap="none" spc="0" normalizeH="0" baseline="0" noProof="0" dirty="0">
                <a:ln>
                  <a:noFill/>
                </a:ln>
                <a:solidFill>
                  <a:schemeClr val="tx1"/>
                </a:solidFill>
                <a:effectLst/>
                <a:uLnTx/>
                <a:uFillTx/>
                <a:latin typeface="+mn-lt"/>
                <a:ea typeface="+mn-ea"/>
                <a:cs typeface="+mn-cs"/>
              </a:rPr>
              <a:t>Approved		Declined</a:t>
            </a:r>
          </a:p>
          <a:p>
            <a:pPr marL="274320" marR="0" lvl="0" indent="-274320" algn="l" defTabSz="914400" rtl="0" eaLnBrk="1" fontAlgn="auto" latinLnBrk="0" hangingPunct="1">
              <a:lnSpc>
                <a:spcPct val="100000"/>
              </a:lnSpc>
              <a:spcBef>
                <a:spcPts val="600"/>
              </a:spcBef>
              <a:spcAft>
                <a:spcPts val="0"/>
              </a:spcAft>
              <a:buClrTx/>
              <a:buSzPct val="85000"/>
              <a:buFont typeface="Wingdings 2"/>
              <a:buNone/>
              <a:tabLst/>
              <a:defRPr/>
            </a:pPr>
            <a:endParaRPr kumimoji="0" lang="en-US" sz="2600" b="0" i="0" u="none" strike="noStrike" kern="1200" cap="none" spc="0" normalizeH="0" baseline="0" noProof="0" dirty="0">
              <a:ln>
                <a:noFill/>
              </a:ln>
              <a:solidFill>
                <a:schemeClr val="bg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Tx/>
              <a:buSzPct val="85000"/>
              <a:buFont typeface="Wingdings 2"/>
              <a:buNone/>
              <a:tabLst/>
              <a:defRPr/>
            </a:pPr>
            <a:endParaRPr kumimoji="0" lang="en-US" sz="2600" b="0" i="0" u="none" strike="noStrike" kern="1200" cap="none" spc="0" normalizeH="0" baseline="0" noProof="0" dirty="0">
              <a:ln>
                <a:noFill/>
              </a:ln>
              <a:solidFill>
                <a:schemeClr val="bg1"/>
              </a:solidFill>
              <a:effectLst/>
              <a:uLnTx/>
              <a:uFillTx/>
              <a:latin typeface="+mn-lt"/>
              <a:ea typeface="+mn-ea"/>
              <a:cs typeface="+mn-cs"/>
            </a:endParaRPr>
          </a:p>
        </p:txBody>
      </p:sp>
      <p:sp>
        <p:nvSpPr>
          <p:cNvPr id="17" name="Rounded Rectangle 16"/>
          <p:cNvSpPr/>
          <p:nvPr/>
        </p:nvSpPr>
        <p:spPr>
          <a:xfrm>
            <a:off x="1143000" y="1828800"/>
            <a:ext cx="6629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Write Proposal</a:t>
            </a:r>
          </a:p>
        </p:txBody>
      </p:sp>
      <p:sp>
        <p:nvSpPr>
          <p:cNvPr id="18" name="Down Arrow 17"/>
          <p:cNvSpPr/>
          <p:nvPr/>
        </p:nvSpPr>
        <p:spPr>
          <a:xfrm>
            <a:off x="4267200" y="2514600"/>
            <a:ext cx="457200" cy="381000"/>
          </a:xfrm>
          <a:prstGeom prst="downArrow">
            <a:avLst>
              <a:gd name="adj1" fmla="val 50000"/>
              <a:gd name="adj2" fmla="val 50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9" name="Rounded Rectangle 18"/>
          <p:cNvSpPr/>
          <p:nvPr/>
        </p:nvSpPr>
        <p:spPr>
          <a:xfrm>
            <a:off x="1143000" y="3124200"/>
            <a:ext cx="67056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Obtain University Approval (via ORCA)</a:t>
            </a:r>
          </a:p>
        </p:txBody>
      </p:sp>
      <p:sp>
        <p:nvSpPr>
          <p:cNvPr id="20" name="Down Arrow 19"/>
          <p:cNvSpPr/>
          <p:nvPr/>
        </p:nvSpPr>
        <p:spPr>
          <a:xfrm>
            <a:off x="4267200" y="3810000"/>
            <a:ext cx="457200" cy="381000"/>
          </a:xfrm>
          <a:prstGeom prst="downArrow">
            <a:avLst>
              <a:gd name="adj1" fmla="val 50000"/>
              <a:gd name="adj2" fmla="val 50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1" name="Rounded Rectangle 20"/>
          <p:cNvSpPr/>
          <p:nvPr/>
        </p:nvSpPr>
        <p:spPr>
          <a:xfrm>
            <a:off x="1143000" y="4343400"/>
            <a:ext cx="67056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Submit Proposal</a:t>
            </a:r>
          </a:p>
        </p:txBody>
      </p:sp>
    </p:spTree>
    <p:extLst>
      <p:ext uri="{BB962C8B-B14F-4D97-AF65-F5344CB8AC3E}">
        <p14:creationId xmlns:p14="http://schemas.microsoft.com/office/powerpoint/2010/main" val="157084503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All proposals should come through ORCA </a:t>
            </a:r>
            <a:r>
              <a:rPr lang="en-US" u="sng" dirty="0"/>
              <a:t>before</a:t>
            </a:r>
            <a:r>
              <a:rPr lang="en-US" dirty="0"/>
              <a:t> submission because:</a:t>
            </a:r>
          </a:p>
          <a:p>
            <a:pPr lvl="1"/>
            <a:r>
              <a:rPr lang="en-US" dirty="0"/>
              <a:t>Proposals commit the University</a:t>
            </a:r>
          </a:p>
          <a:p>
            <a:pPr lvl="1"/>
            <a:r>
              <a:rPr lang="en-US" dirty="0"/>
              <a:t>Terms and conditions need review</a:t>
            </a:r>
          </a:p>
          <a:p>
            <a:pPr lvl="1"/>
            <a:r>
              <a:rPr lang="en-US" dirty="0"/>
              <a:t>Cost sharing/matching needs approval</a:t>
            </a:r>
          </a:p>
          <a:p>
            <a:pPr lvl="1"/>
            <a:r>
              <a:rPr lang="en-US" dirty="0"/>
              <a:t>Problems are much easier to fix at the proposal stage than after an award has been made</a:t>
            </a:r>
          </a:p>
        </p:txBody>
      </p:sp>
      <p:sp>
        <p:nvSpPr>
          <p:cNvPr id="3" name="Title 2"/>
          <p:cNvSpPr>
            <a:spLocks noGrp="1"/>
          </p:cNvSpPr>
          <p:nvPr>
            <p:ph type="title"/>
          </p:nvPr>
        </p:nvSpPr>
        <p:spPr/>
        <p:txBody>
          <a:bodyPr/>
          <a:lstStyle/>
          <a:p>
            <a:r>
              <a:rPr lang="en-US" dirty="0"/>
              <a:t>University Approvals</a:t>
            </a:r>
          </a:p>
        </p:txBody>
      </p:sp>
    </p:spTree>
    <p:extLst>
      <p:ext uri="{BB962C8B-B14F-4D97-AF65-F5344CB8AC3E}">
        <p14:creationId xmlns:p14="http://schemas.microsoft.com/office/powerpoint/2010/main" val="19720428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85800"/>
            <a:ext cx="3505200" cy="2209800"/>
          </a:xfrm>
        </p:spPr>
        <p:txBody>
          <a:bodyPr>
            <a:normAutofit/>
          </a:bodyPr>
          <a:lstStyle/>
          <a:p>
            <a:r>
              <a:rPr lang="en-US" dirty="0"/>
              <a:t>BYU Proposal</a:t>
            </a:r>
            <a:br>
              <a:rPr lang="en-US" dirty="0"/>
            </a:br>
            <a:r>
              <a:rPr lang="en-US" dirty="0"/>
              <a:t>Summary Sheet</a:t>
            </a:r>
          </a:p>
        </p:txBody>
      </p:sp>
      <p:pic>
        <p:nvPicPr>
          <p:cNvPr id="6" name="Content Placeholder 5" descr="SummaryProposalSheet2013cover.jpg"/>
          <p:cNvPicPr>
            <a:picLocks noGrp="1" noChangeAspect="1"/>
          </p:cNvPicPr>
          <p:nvPr>
            <p:ph idx="1"/>
          </p:nvPr>
        </p:nvPicPr>
        <p:blipFill>
          <a:blip r:embed="rId3" cstate="print"/>
          <a:stretch>
            <a:fillRect/>
          </a:stretch>
        </p:blipFill>
        <p:spPr>
          <a:xfrm>
            <a:off x="4098981" y="542518"/>
            <a:ext cx="4511619" cy="5858282"/>
          </a:xfrm>
        </p:spPr>
      </p:pic>
    </p:spTree>
    <p:extLst>
      <p:ext uri="{BB962C8B-B14F-4D97-AF65-F5344CB8AC3E}">
        <p14:creationId xmlns:p14="http://schemas.microsoft.com/office/powerpoint/2010/main" val="13068068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Operations and Maintenance</a:t>
            </a:r>
          </a:p>
          <a:p>
            <a:r>
              <a:rPr lang="en-US" dirty="0"/>
              <a:t>Building and Equipment Depreciation</a:t>
            </a:r>
          </a:p>
          <a:p>
            <a:r>
              <a:rPr lang="en-US" dirty="0"/>
              <a:t>General Administration (HR, payroll)</a:t>
            </a:r>
          </a:p>
          <a:p>
            <a:r>
              <a:rPr lang="en-US" dirty="0"/>
              <a:t>Department Administration</a:t>
            </a:r>
          </a:p>
          <a:p>
            <a:r>
              <a:rPr lang="en-US" dirty="0"/>
              <a:t>Sponsored Projects Administration</a:t>
            </a:r>
          </a:p>
          <a:p>
            <a:r>
              <a:rPr lang="en-US" dirty="0"/>
              <a:t>Library</a:t>
            </a:r>
          </a:p>
          <a:p>
            <a:r>
              <a:rPr lang="en-US" dirty="0"/>
              <a:t>Student Services</a:t>
            </a:r>
          </a:p>
          <a:p>
            <a:endParaRPr lang="en-US" dirty="0"/>
          </a:p>
        </p:txBody>
      </p:sp>
      <p:sp>
        <p:nvSpPr>
          <p:cNvPr id="3" name="Title 2"/>
          <p:cNvSpPr>
            <a:spLocks noGrp="1"/>
          </p:cNvSpPr>
          <p:nvPr>
            <p:ph type="title"/>
          </p:nvPr>
        </p:nvSpPr>
        <p:spPr/>
        <p:txBody>
          <a:bodyPr>
            <a:normAutofit/>
          </a:bodyPr>
          <a:lstStyle/>
          <a:p>
            <a:r>
              <a:rPr lang="en-US" dirty="0"/>
              <a:t>F&amp;A (Facilities and Administrative Costs/Indirect Costs)</a:t>
            </a:r>
          </a:p>
        </p:txBody>
      </p:sp>
    </p:spTree>
    <p:extLst>
      <p:ext uri="{BB962C8B-B14F-4D97-AF65-F5344CB8AC3E}">
        <p14:creationId xmlns:p14="http://schemas.microsoft.com/office/powerpoint/2010/main" val="282944675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33400"/>
            <a:ext cx="8229600" cy="838200"/>
          </a:xfrm>
        </p:spPr>
        <p:txBody>
          <a:bodyPr/>
          <a:lstStyle/>
          <a:p>
            <a:r>
              <a:rPr lang="en-US" dirty="0"/>
              <a:t>Matching / Cost Sharing</a:t>
            </a:r>
          </a:p>
        </p:txBody>
      </p:sp>
      <p:sp>
        <p:nvSpPr>
          <p:cNvPr id="5" name="Content Placeholder 1"/>
          <p:cNvSpPr txBox="1">
            <a:spLocks/>
          </p:cNvSpPr>
          <p:nvPr/>
        </p:nvSpPr>
        <p:spPr>
          <a:xfrm>
            <a:off x="457200" y="1676400"/>
            <a:ext cx="7772400" cy="3657600"/>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kumimoji="0" lang="en-US" sz="2600" b="0" i="0" u="none" strike="noStrike" kern="1200" cap="none" spc="0" normalizeH="0" baseline="0" noProof="0" dirty="0">
                <a:ln>
                  <a:noFill/>
                </a:ln>
                <a:solidFill>
                  <a:schemeClr val="tx1"/>
                </a:solidFill>
                <a:effectLst/>
                <a:uLnTx/>
                <a:uFillTx/>
                <a:latin typeface="+mn-lt"/>
                <a:ea typeface="+mn-ea"/>
                <a:cs typeface="+mn-cs"/>
              </a:rPr>
              <a:t>Only include if required by sponsor</a:t>
            </a:r>
          </a:p>
          <a:p>
            <a:pPr marL="274320" marR="0" lvl="0" indent="-27432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lang="en-US" sz="2600" dirty="0"/>
              <a:t>If we propose it, we are obligated to track it, and usually report it.</a:t>
            </a: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5565836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p:cNvSpPr>
            <a:spLocks noGrp="1"/>
          </p:cNvSpPr>
          <p:nvPr>
            <p:ph idx="1"/>
          </p:nvPr>
        </p:nvSpPr>
        <p:spPr>
          <a:xfrm>
            <a:off x="457200" y="1524000"/>
            <a:ext cx="8229600" cy="4572000"/>
          </a:xfrm>
        </p:spPr>
        <p:txBody>
          <a:bodyPr/>
          <a:lstStyle/>
          <a:p>
            <a:r>
              <a:rPr lang="en-US" dirty="0"/>
              <a:t>ORCA Website: </a:t>
            </a:r>
            <a:r>
              <a:rPr lang="en-US" dirty="0">
                <a:solidFill>
                  <a:schemeClr val="tx1">
                    <a:lumMod val="95000"/>
                  </a:schemeClr>
                </a:solidFill>
                <a:hlinkClick r:id="rId3"/>
              </a:rPr>
              <a:t>www.orca.byu.edu</a:t>
            </a:r>
            <a:endParaRPr lang="en-US" dirty="0">
              <a:solidFill>
                <a:schemeClr val="tx1">
                  <a:lumMod val="95000"/>
                </a:schemeClr>
              </a:solidFill>
            </a:endParaRPr>
          </a:p>
          <a:p>
            <a:r>
              <a:rPr lang="en-US" dirty="0"/>
              <a:t>Sponsored Research Handbook</a:t>
            </a:r>
          </a:p>
          <a:p>
            <a:r>
              <a:rPr lang="en-US" dirty="0"/>
              <a:t>Proposal Templates/Examples (i.e. Data Management Plan)</a:t>
            </a:r>
          </a:p>
          <a:p>
            <a:r>
              <a:rPr lang="en-US" dirty="0"/>
              <a:t>Funding Opportunity Searches Available/Subscriptions</a:t>
            </a:r>
          </a:p>
          <a:p>
            <a:r>
              <a:rPr lang="en-US" dirty="0"/>
              <a:t>Sponsor registrations</a:t>
            </a:r>
          </a:p>
        </p:txBody>
      </p:sp>
      <p:sp>
        <p:nvSpPr>
          <p:cNvPr id="7" name="Title 2"/>
          <p:cNvSpPr>
            <a:spLocks noGrp="1"/>
          </p:cNvSpPr>
          <p:nvPr>
            <p:ph type="title"/>
          </p:nvPr>
        </p:nvSpPr>
        <p:spPr>
          <a:xfrm>
            <a:off x="457200" y="152400"/>
            <a:ext cx="8229600" cy="1219200"/>
          </a:xfrm>
        </p:spPr>
        <p:txBody>
          <a:bodyPr/>
          <a:lstStyle/>
          <a:p>
            <a:r>
              <a:rPr lang="en-US" dirty="0"/>
              <a:t>ORCA Resources</a:t>
            </a:r>
          </a:p>
        </p:txBody>
      </p:sp>
    </p:spTree>
    <p:extLst>
      <p:ext uri="{BB962C8B-B14F-4D97-AF65-F5344CB8AC3E}">
        <p14:creationId xmlns:p14="http://schemas.microsoft.com/office/powerpoint/2010/main" val="818666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2667000"/>
          </a:xfrm>
        </p:spPr>
        <p:txBody>
          <a:bodyPr/>
          <a:lstStyle/>
          <a:p>
            <a:r>
              <a:rPr lang="en-US" dirty="0"/>
              <a:t>ORCA needs the signed summary sheet and proposal 3-5 days before the due date</a:t>
            </a:r>
          </a:p>
          <a:p>
            <a:pPr lvl="1"/>
            <a:r>
              <a:rPr lang="en-US" dirty="0"/>
              <a:t>Administrator does review, suggests any changes, sends to Alan Harker for approval.</a:t>
            </a:r>
          </a:p>
          <a:p>
            <a:pPr lvl="1"/>
            <a:r>
              <a:rPr lang="en-US" dirty="0"/>
              <a:t>ORCA or PI submits (depending on sponsor)</a:t>
            </a:r>
          </a:p>
          <a:p>
            <a:pPr lvl="1"/>
            <a:endParaRPr lang="en-US" dirty="0"/>
          </a:p>
          <a:p>
            <a:pPr lvl="1">
              <a:buNone/>
            </a:pPr>
            <a:endParaRPr lang="en-US" dirty="0"/>
          </a:p>
        </p:txBody>
      </p:sp>
      <p:sp>
        <p:nvSpPr>
          <p:cNvPr id="3" name="Title 2"/>
          <p:cNvSpPr>
            <a:spLocks noGrp="1"/>
          </p:cNvSpPr>
          <p:nvPr>
            <p:ph type="title"/>
          </p:nvPr>
        </p:nvSpPr>
        <p:spPr/>
        <p:txBody>
          <a:bodyPr/>
          <a:lstStyle/>
          <a:p>
            <a:r>
              <a:rPr lang="en-US" dirty="0"/>
              <a:t>Deadlines</a:t>
            </a:r>
          </a:p>
        </p:txBody>
      </p:sp>
    </p:spTree>
    <p:extLst>
      <p:ext uri="{BB962C8B-B14F-4D97-AF65-F5344CB8AC3E}">
        <p14:creationId xmlns:p14="http://schemas.microsoft.com/office/powerpoint/2010/main" val="3689886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988" y="2826972"/>
            <a:ext cx="7886700" cy="1325563"/>
          </a:xfrm>
        </p:spPr>
        <p:txBody>
          <a:bodyPr>
            <a:normAutofit/>
          </a:bodyPr>
          <a:lstStyle/>
          <a:p>
            <a:r>
              <a:rPr lang="en-US" sz="3200" dirty="0"/>
              <a:t>Needs Statement Review Groups</a:t>
            </a:r>
          </a:p>
        </p:txBody>
      </p:sp>
    </p:spTree>
    <p:extLst>
      <p:ext uri="{BB962C8B-B14F-4D97-AF65-F5344CB8AC3E}">
        <p14:creationId xmlns:p14="http://schemas.microsoft.com/office/powerpoint/2010/main" val="331470459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5029200"/>
          </a:xfrm>
        </p:spPr>
        <p:txBody>
          <a:bodyPr>
            <a:normAutofit lnSpcReduction="10000"/>
          </a:bodyPr>
          <a:lstStyle/>
          <a:p>
            <a:r>
              <a:rPr lang="en-US" dirty="0"/>
              <a:t>IBC – Institutional Biosafety Committee</a:t>
            </a:r>
          </a:p>
          <a:p>
            <a:r>
              <a:rPr lang="en-US" dirty="0"/>
              <a:t>IRB - Institutional Review Board for Human Subjects</a:t>
            </a:r>
          </a:p>
          <a:p>
            <a:r>
              <a:rPr lang="en-US" dirty="0"/>
              <a:t>IACUC - Institutional Animal Care and Use Committee</a:t>
            </a:r>
          </a:p>
          <a:p>
            <a:endParaRPr lang="en-US" dirty="0"/>
          </a:p>
          <a:p>
            <a:r>
              <a:rPr lang="en-US" dirty="0"/>
              <a:t>These are federally mandated committees and compliance is required for all research on campus, not just that with federal funding.</a:t>
            </a:r>
          </a:p>
          <a:p>
            <a:r>
              <a:rPr lang="en-US" dirty="0"/>
              <a:t>Approved protocols must be in place before research may begin.</a:t>
            </a:r>
          </a:p>
          <a:p>
            <a:r>
              <a:rPr lang="en-US" dirty="0"/>
              <a:t>External research funding will not be available to spend until an approved protocol is in place.</a:t>
            </a:r>
          </a:p>
        </p:txBody>
      </p:sp>
      <p:sp>
        <p:nvSpPr>
          <p:cNvPr id="3" name="Title 2"/>
          <p:cNvSpPr>
            <a:spLocks noGrp="1"/>
          </p:cNvSpPr>
          <p:nvPr>
            <p:ph type="title"/>
          </p:nvPr>
        </p:nvSpPr>
        <p:spPr>
          <a:xfrm>
            <a:off x="457200" y="228600"/>
            <a:ext cx="8229600" cy="838200"/>
          </a:xfrm>
        </p:spPr>
        <p:txBody>
          <a:bodyPr/>
          <a:lstStyle/>
          <a:p>
            <a:r>
              <a:rPr lang="en-US" dirty="0"/>
              <a:t>Compliance Committees</a:t>
            </a:r>
          </a:p>
        </p:txBody>
      </p:sp>
    </p:spTree>
    <p:extLst>
      <p:ext uri="{BB962C8B-B14F-4D97-AF65-F5344CB8AC3E}">
        <p14:creationId xmlns:p14="http://schemas.microsoft.com/office/powerpoint/2010/main" val="121941994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724400"/>
          </a:xfrm>
        </p:spPr>
        <p:txBody>
          <a:bodyPr/>
          <a:lstStyle/>
          <a:p>
            <a:r>
              <a:rPr lang="en-US" dirty="0"/>
              <a:t>Research involving Recombinant DNA, Biological Toxins and Microorganisms</a:t>
            </a:r>
          </a:p>
          <a:p>
            <a:r>
              <a:rPr lang="en-US" dirty="0"/>
              <a:t>The committee meets quarterly. Turn applications in by the 20</a:t>
            </a:r>
            <a:r>
              <a:rPr lang="en-US" baseline="30000" dirty="0"/>
              <a:t>th</a:t>
            </a:r>
            <a:r>
              <a:rPr lang="en-US" dirty="0"/>
              <a:t> of the previous month to get on the agenda.</a:t>
            </a:r>
          </a:p>
          <a:p>
            <a:r>
              <a:rPr lang="en-US" dirty="0"/>
              <a:t>Approved applications are good for 3 years. You will be contacted about renewal.</a:t>
            </a:r>
          </a:p>
          <a:p>
            <a:endParaRPr lang="en-US" dirty="0"/>
          </a:p>
        </p:txBody>
      </p:sp>
      <p:sp>
        <p:nvSpPr>
          <p:cNvPr id="4" name="Title 2"/>
          <p:cNvSpPr>
            <a:spLocks noGrp="1"/>
          </p:cNvSpPr>
          <p:nvPr>
            <p:ph type="title"/>
          </p:nvPr>
        </p:nvSpPr>
        <p:spPr>
          <a:xfrm>
            <a:off x="457200" y="457200"/>
            <a:ext cx="8229600" cy="762000"/>
          </a:xfrm>
        </p:spPr>
        <p:txBody>
          <a:bodyPr/>
          <a:lstStyle/>
          <a:p>
            <a:r>
              <a:rPr lang="en-US" dirty="0"/>
              <a:t>IBC</a:t>
            </a:r>
          </a:p>
        </p:txBody>
      </p:sp>
    </p:spTree>
    <p:extLst>
      <p:ext uri="{BB962C8B-B14F-4D97-AF65-F5344CB8AC3E}">
        <p14:creationId xmlns:p14="http://schemas.microsoft.com/office/powerpoint/2010/main" val="43125187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876800"/>
          </a:xfrm>
        </p:spPr>
        <p:txBody>
          <a:bodyPr/>
          <a:lstStyle/>
          <a:p>
            <a:r>
              <a:rPr lang="en-US" dirty="0"/>
              <a:t>Full Board Meetings held monthly – submit application by the 20</a:t>
            </a:r>
            <a:r>
              <a:rPr lang="en-US" baseline="30000" dirty="0"/>
              <a:t>th</a:t>
            </a:r>
            <a:r>
              <a:rPr lang="en-US" dirty="0"/>
              <a:t> of the previous month to make sure your research gets on the agenda (if full board is needed)</a:t>
            </a:r>
          </a:p>
          <a:p>
            <a:r>
              <a:rPr lang="en-US" dirty="0"/>
              <a:t>Electronic copy from faculty’s email address, hard copy from students</a:t>
            </a:r>
          </a:p>
          <a:p>
            <a:r>
              <a:rPr lang="en-US" dirty="0"/>
              <a:t>Collaborative IRB Training Initiative (CITI) is required for all researchers and research personnel – at time of application</a:t>
            </a:r>
          </a:p>
          <a:p>
            <a:r>
              <a:rPr lang="en-US" dirty="0"/>
              <a:t>Please contact the IRB to come present at your classes or faculty meetings - IRB.byu.edu</a:t>
            </a:r>
          </a:p>
          <a:p>
            <a:endParaRPr lang="en-US" dirty="0"/>
          </a:p>
          <a:p>
            <a:endParaRPr lang="en-US" dirty="0"/>
          </a:p>
        </p:txBody>
      </p:sp>
      <p:sp>
        <p:nvSpPr>
          <p:cNvPr id="3" name="Title 2"/>
          <p:cNvSpPr>
            <a:spLocks noGrp="1"/>
          </p:cNvSpPr>
          <p:nvPr>
            <p:ph type="title"/>
          </p:nvPr>
        </p:nvSpPr>
        <p:spPr>
          <a:xfrm>
            <a:off x="457200" y="457200"/>
            <a:ext cx="8229600" cy="838200"/>
          </a:xfrm>
        </p:spPr>
        <p:txBody>
          <a:bodyPr>
            <a:normAutofit/>
          </a:bodyPr>
          <a:lstStyle/>
          <a:p>
            <a:r>
              <a:rPr lang="en-US" dirty="0"/>
              <a:t>IRB</a:t>
            </a:r>
          </a:p>
        </p:txBody>
      </p:sp>
    </p:spTree>
    <p:extLst>
      <p:ext uri="{BB962C8B-B14F-4D97-AF65-F5344CB8AC3E}">
        <p14:creationId xmlns:p14="http://schemas.microsoft.com/office/powerpoint/2010/main" val="86589326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876800"/>
          </a:xfrm>
        </p:spPr>
        <p:txBody>
          <a:bodyPr/>
          <a:lstStyle/>
          <a:p>
            <a:r>
              <a:rPr lang="en-US" dirty="0"/>
              <a:t>All research involving live animals must be approved by the IACUC Electronic copy from faculty’s email address, hard copy from students</a:t>
            </a:r>
          </a:p>
          <a:p>
            <a:r>
              <a:rPr lang="en-US" dirty="0"/>
              <a:t>Meetings are held monthly. Protocol Applications must be submitted by the 10</a:t>
            </a:r>
            <a:r>
              <a:rPr lang="en-US" baseline="30000" dirty="0"/>
              <a:t>th</a:t>
            </a:r>
            <a:r>
              <a:rPr lang="en-US" dirty="0"/>
              <a:t> of the month to be on the agenda for the next meeting, held the first week of the following month. </a:t>
            </a:r>
          </a:p>
          <a:p>
            <a:r>
              <a:rPr lang="en-US" dirty="0">
                <a:hlinkClick r:id="rId3"/>
              </a:rPr>
              <a:t>iacuc-secretary@byu.edu</a:t>
            </a:r>
            <a:r>
              <a:rPr lang="en-US" dirty="0"/>
              <a:t>, 422-3022</a:t>
            </a:r>
          </a:p>
          <a:p>
            <a:endParaRPr lang="en-US" dirty="0"/>
          </a:p>
        </p:txBody>
      </p:sp>
      <p:sp>
        <p:nvSpPr>
          <p:cNvPr id="3" name="Title 2"/>
          <p:cNvSpPr>
            <a:spLocks noGrp="1"/>
          </p:cNvSpPr>
          <p:nvPr>
            <p:ph type="title"/>
          </p:nvPr>
        </p:nvSpPr>
        <p:spPr>
          <a:xfrm>
            <a:off x="457200" y="457200"/>
            <a:ext cx="8229600" cy="838200"/>
          </a:xfrm>
        </p:spPr>
        <p:txBody>
          <a:bodyPr>
            <a:normAutofit/>
          </a:bodyPr>
          <a:lstStyle/>
          <a:p>
            <a:r>
              <a:rPr lang="en-US" dirty="0"/>
              <a:t>IACUC</a:t>
            </a:r>
          </a:p>
        </p:txBody>
      </p:sp>
    </p:spTree>
    <p:extLst>
      <p:ext uri="{BB962C8B-B14F-4D97-AF65-F5344CB8AC3E}">
        <p14:creationId xmlns:p14="http://schemas.microsoft.com/office/powerpoint/2010/main" val="115492679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09800"/>
            <a:ext cx="8229600" cy="1219200"/>
          </a:xfrm>
        </p:spPr>
        <p:txBody>
          <a:bodyPr>
            <a:normAutofit fontScale="90000"/>
          </a:bodyPr>
          <a:lstStyle/>
          <a:p>
            <a:pPr algn="ctr"/>
            <a:r>
              <a:rPr lang="en-US" dirty="0"/>
              <a:t>Contact ORCA early and often!</a:t>
            </a:r>
            <a:br>
              <a:rPr lang="en-US" dirty="0"/>
            </a:br>
            <a:br>
              <a:rPr lang="en-US" dirty="0"/>
            </a:br>
            <a:r>
              <a:rPr lang="en-US" dirty="0"/>
              <a:t>Questions?</a:t>
            </a:r>
          </a:p>
        </p:txBody>
      </p:sp>
    </p:spTree>
    <p:extLst>
      <p:ext uri="{BB962C8B-B14F-4D97-AF65-F5344CB8AC3E}">
        <p14:creationId xmlns:p14="http://schemas.microsoft.com/office/powerpoint/2010/main" val="327785839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1970" y="2309140"/>
            <a:ext cx="5248275" cy="746125"/>
          </a:xfrm>
        </p:spPr>
        <p:txBody>
          <a:bodyPr>
            <a:normAutofit/>
          </a:bodyPr>
          <a:lstStyle/>
          <a:p>
            <a:pPr marL="0" indent="0">
              <a:buNone/>
            </a:pPr>
            <a:r>
              <a:rPr lang="en-US" sz="3600" dirty="0"/>
              <a:t>Submission Demonstration</a:t>
            </a:r>
          </a:p>
        </p:txBody>
      </p:sp>
    </p:spTree>
    <p:extLst>
      <p:ext uri="{BB962C8B-B14F-4D97-AF65-F5344CB8AC3E}">
        <p14:creationId xmlns:p14="http://schemas.microsoft.com/office/powerpoint/2010/main" val="411724283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555" y="225466"/>
            <a:ext cx="7886700" cy="837488"/>
          </a:xfrm>
        </p:spPr>
        <p:txBody>
          <a:bodyPr vert="horz" wrap="square" lIns="91440" tIns="45720" rIns="91440" bIns="45720" numCol="1" anchorCtr="0" compatLnSpc="1">
            <a:prstTxWarp prst="textNoShape">
              <a:avLst/>
            </a:prstTxWarp>
          </a:bodyPr>
          <a:lstStyle/>
          <a:p>
            <a:pPr eaLnBrk="1" hangingPunct="1">
              <a:defRPr/>
            </a:pPr>
            <a:r>
              <a:rPr lang="en-US" altLang="en-US" dirty="0"/>
              <a:t>Wrap Up</a:t>
            </a:r>
          </a:p>
        </p:txBody>
      </p:sp>
      <p:sp>
        <p:nvSpPr>
          <p:cNvPr id="20483"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CCF01CD9-B1CE-4ADE-8FD6-76FFFDC4BBED}" type="slidenum">
              <a:rPr lang="en-US" altLang="en-US" smtClean="0">
                <a:solidFill>
                  <a:srgbClr val="B5A788"/>
                </a:solidFill>
              </a:rPr>
              <a:pPr/>
              <a:t>66</a:t>
            </a:fld>
            <a:endParaRPr lang="en-US" altLang="en-US">
              <a:solidFill>
                <a:srgbClr val="B5A788"/>
              </a:solidFill>
            </a:endParaRPr>
          </a:p>
        </p:txBody>
      </p:sp>
      <p:grpSp>
        <p:nvGrpSpPr>
          <p:cNvPr id="39" name="Group 38"/>
          <p:cNvGrpSpPr/>
          <p:nvPr/>
        </p:nvGrpSpPr>
        <p:grpSpPr>
          <a:xfrm>
            <a:off x="447607" y="1368159"/>
            <a:ext cx="8216903" cy="4142427"/>
            <a:chOff x="273871" y="1688199"/>
            <a:chExt cx="8216903" cy="4142427"/>
          </a:xfrm>
        </p:grpSpPr>
        <p:grpSp>
          <p:nvGrpSpPr>
            <p:cNvPr id="40" name="Group 2"/>
            <p:cNvGrpSpPr>
              <a:grpSpLocks/>
            </p:cNvGrpSpPr>
            <p:nvPr/>
          </p:nvGrpSpPr>
          <p:grpSpPr bwMode="auto">
            <a:xfrm>
              <a:off x="990600" y="1688199"/>
              <a:ext cx="7500174" cy="4142427"/>
              <a:chOff x="685800" y="1381929"/>
              <a:chExt cx="7500174" cy="4143506"/>
            </a:xfrm>
          </p:grpSpPr>
          <p:sp>
            <p:nvSpPr>
              <p:cNvPr id="43" name="TextBox 4"/>
              <p:cNvSpPr txBox="1">
                <a:spLocks noChangeArrowheads="1"/>
              </p:cNvSpPr>
              <p:nvPr/>
            </p:nvSpPr>
            <p:spPr bwMode="auto">
              <a:xfrm>
                <a:off x="2110755" y="1515611"/>
                <a:ext cx="1431886" cy="33855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dirty="0">
                    <a:latin typeface="Calibri" panose="020F0502020204030204" pitchFamily="34" charset="0"/>
                    <a:cs typeface="Calibri" panose="020F0502020204030204" pitchFamily="34" charset="0"/>
                  </a:rPr>
                  <a:t>Fundable Idea</a:t>
                </a:r>
              </a:p>
            </p:txBody>
          </p:sp>
          <p:sp>
            <p:nvSpPr>
              <p:cNvPr id="44" name="TextBox 5"/>
              <p:cNvSpPr txBox="1">
                <a:spLocks noChangeArrowheads="1"/>
              </p:cNvSpPr>
              <p:nvPr/>
            </p:nvSpPr>
            <p:spPr bwMode="auto">
              <a:xfrm>
                <a:off x="2066386" y="2086184"/>
                <a:ext cx="1524001" cy="33855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Find Funder(s)</a:t>
                </a:r>
              </a:p>
            </p:txBody>
          </p:sp>
          <p:sp>
            <p:nvSpPr>
              <p:cNvPr id="45" name="TextBox 6"/>
              <p:cNvSpPr txBox="1">
                <a:spLocks noChangeArrowheads="1"/>
              </p:cNvSpPr>
              <p:nvPr/>
            </p:nvSpPr>
            <p:spPr bwMode="auto">
              <a:xfrm>
                <a:off x="2110755" y="2716909"/>
                <a:ext cx="1435261" cy="338554"/>
              </a:xfrm>
              <a:prstGeom prst="rect">
                <a:avLst/>
              </a:prstGeom>
              <a:noFill/>
              <a:ln w="1270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Pre-Proposal</a:t>
                </a:r>
              </a:p>
            </p:txBody>
          </p:sp>
          <p:grpSp>
            <p:nvGrpSpPr>
              <p:cNvPr id="46" name="Group 10"/>
              <p:cNvGrpSpPr>
                <a:grpSpLocks/>
              </p:cNvGrpSpPr>
              <p:nvPr/>
            </p:nvGrpSpPr>
            <p:grpSpPr bwMode="auto">
              <a:xfrm>
                <a:off x="685800" y="1381929"/>
                <a:ext cx="1229810" cy="779665"/>
                <a:chOff x="1863213" y="1289151"/>
                <a:chExt cx="1247172" cy="1024747"/>
              </a:xfrm>
            </p:grpSpPr>
            <p:sp>
              <p:nvSpPr>
                <p:cNvPr id="75" name="Curved Right Arrow 74"/>
                <p:cNvSpPr/>
                <p:nvPr/>
              </p:nvSpPr>
              <p:spPr>
                <a:xfrm rot="5400000" flipH="1" flipV="1">
                  <a:off x="2404103" y="1745558"/>
                  <a:ext cx="317234" cy="819446"/>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a:solidFill>
                      <a:schemeClr val="tx1"/>
                    </a:solidFill>
                    <a:latin typeface="Calibri" panose="020F0502020204030204" pitchFamily="34" charset="0"/>
                    <a:cs typeface="Calibri" panose="020F0502020204030204" pitchFamily="34" charset="0"/>
                  </a:endParaRPr>
                </a:p>
              </p:txBody>
            </p:sp>
            <p:sp>
              <p:nvSpPr>
                <p:cNvPr id="76" name="Curved Right Arrow 75"/>
                <p:cNvSpPr/>
                <p:nvPr/>
              </p:nvSpPr>
              <p:spPr>
                <a:xfrm rot="5400000">
                  <a:off x="2327394" y="1039088"/>
                  <a:ext cx="319320" cy="819445"/>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a:solidFill>
                      <a:schemeClr val="tx1"/>
                    </a:solidFill>
                    <a:latin typeface="Calibri" panose="020F0502020204030204" pitchFamily="34" charset="0"/>
                    <a:cs typeface="Calibri" panose="020F0502020204030204" pitchFamily="34" charset="0"/>
                  </a:endParaRPr>
                </a:p>
              </p:txBody>
            </p:sp>
            <p:sp>
              <p:nvSpPr>
                <p:cNvPr id="79" name="TextBox 9"/>
                <p:cNvSpPr txBox="1">
                  <a:spLocks noChangeArrowheads="1"/>
                </p:cNvSpPr>
                <p:nvPr/>
              </p:nvSpPr>
              <p:spPr bwMode="auto">
                <a:xfrm>
                  <a:off x="1863213" y="1609190"/>
                  <a:ext cx="1247172" cy="445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600">
                      <a:latin typeface="Calibri" panose="020F0502020204030204" pitchFamily="34" charset="0"/>
                      <a:cs typeface="Calibri" panose="020F0502020204030204" pitchFamily="34" charset="0"/>
                    </a:rPr>
                    <a:t>Good Ideas</a:t>
                  </a:r>
                </a:p>
              </p:txBody>
            </p:sp>
          </p:grpSp>
          <p:cxnSp>
            <p:nvCxnSpPr>
              <p:cNvPr id="47" name="Straight Arrow Connector 46"/>
              <p:cNvCxnSpPr/>
              <p:nvPr/>
            </p:nvCxnSpPr>
            <p:spPr>
              <a:xfrm>
                <a:off x="1749425" y="1758263"/>
                <a:ext cx="33178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45" idx="1"/>
                <a:endCxn id="75" idx="0"/>
              </p:cNvCxnSpPr>
              <p:nvPr/>
            </p:nvCxnSpPr>
            <p:spPr>
              <a:xfrm rot="10800000">
                <a:off x="1360489" y="2161593"/>
                <a:ext cx="750267" cy="724593"/>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1414463" y="2399779"/>
                <a:ext cx="642937"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43" idx="2"/>
                <a:endCxn id="44" idx="0"/>
              </p:cNvCxnSpPr>
              <p:nvPr/>
            </p:nvCxnSpPr>
            <p:spPr>
              <a:xfrm>
                <a:off x="2826698" y="1854165"/>
                <a:ext cx="1689" cy="2320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44" idx="2"/>
                <a:endCxn id="45" idx="0"/>
              </p:cNvCxnSpPr>
              <p:nvPr/>
            </p:nvCxnSpPr>
            <p:spPr>
              <a:xfrm flipH="1">
                <a:off x="2828386" y="2424738"/>
                <a:ext cx="1" cy="29217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34"/>
              <p:cNvSpPr txBox="1">
                <a:spLocks noChangeArrowheads="1"/>
              </p:cNvSpPr>
              <p:nvPr/>
            </p:nvSpPr>
            <p:spPr bwMode="auto">
              <a:xfrm>
                <a:off x="1410139" y="3473422"/>
                <a:ext cx="3296013" cy="338642"/>
              </a:xfrm>
              <a:prstGeom prst="rect">
                <a:avLst/>
              </a:prstGeom>
              <a:noFill/>
              <a:ln w="635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dirty="0">
                    <a:latin typeface="Calibri" panose="020F0502020204030204" pitchFamily="34" charset="0"/>
                    <a:cs typeface="Calibri" panose="020F0502020204030204" pitchFamily="34" charset="0"/>
                  </a:rPr>
                  <a:t>Write the Proposal</a:t>
                </a:r>
              </a:p>
            </p:txBody>
          </p:sp>
          <p:cxnSp>
            <p:nvCxnSpPr>
              <p:cNvPr id="53" name="Straight Arrow Connector 52"/>
              <p:cNvCxnSpPr/>
              <p:nvPr/>
            </p:nvCxnSpPr>
            <p:spPr>
              <a:xfrm flipH="1">
                <a:off x="2830513" y="3128476"/>
                <a:ext cx="0" cy="2667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67"/>
              <p:cNvSpPr txBox="1">
                <a:spLocks noChangeArrowheads="1"/>
              </p:cNvSpPr>
              <p:nvPr/>
            </p:nvSpPr>
            <p:spPr bwMode="auto">
              <a:xfrm>
                <a:off x="2413120" y="4486787"/>
                <a:ext cx="937245" cy="33855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dirty="0">
                    <a:latin typeface="Calibri" panose="020F0502020204030204" pitchFamily="34" charset="0"/>
                    <a:cs typeface="Calibri" panose="020F0502020204030204" pitchFamily="34" charset="0"/>
                  </a:rPr>
                  <a:t>Drafts</a:t>
                </a:r>
              </a:p>
            </p:txBody>
          </p:sp>
          <p:cxnSp>
            <p:nvCxnSpPr>
              <p:cNvPr id="55" name="Straight Arrow Connector 54"/>
              <p:cNvCxnSpPr/>
              <p:nvPr/>
            </p:nvCxnSpPr>
            <p:spPr>
              <a:xfrm flipH="1">
                <a:off x="2827338" y="3867662"/>
                <a:ext cx="3175" cy="59546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74"/>
              <p:cNvSpPr txBox="1">
                <a:spLocks noChangeArrowheads="1"/>
              </p:cNvSpPr>
              <p:nvPr/>
            </p:nvSpPr>
            <p:spPr bwMode="auto">
              <a:xfrm>
                <a:off x="2158501" y="5146731"/>
                <a:ext cx="1431886" cy="33855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Peer Review</a:t>
                </a:r>
              </a:p>
            </p:txBody>
          </p:sp>
          <p:sp>
            <p:nvSpPr>
              <p:cNvPr id="57" name="TextBox 75"/>
              <p:cNvSpPr txBox="1">
                <a:spLocks noChangeArrowheads="1"/>
              </p:cNvSpPr>
              <p:nvPr/>
            </p:nvSpPr>
            <p:spPr bwMode="auto">
              <a:xfrm>
                <a:off x="4059375" y="5133064"/>
                <a:ext cx="884094" cy="33855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Edit</a:t>
                </a:r>
              </a:p>
            </p:txBody>
          </p:sp>
          <p:cxnSp>
            <p:nvCxnSpPr>
              <p:cNvPr id="58" name="Straight Arrow Connector 57"/>
              <p:cNvCxnSpPr/>
              <p:nvPr/>
            </p:nvCxnSpPr>
            <p:spPr>
              <a:xfrm flipH="1">
                <a:off x="2870200" y="4859202"/>
                <a:ext cx="4244" cy="2651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3590925" y="5315694"/>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Elbow Connector 59"/>
              <p:cNvCxnSpPr>
                <a:stCxn id="57" idx="0"/>
              </p:cNvCxnSpPr>
              <p:nvPr/>
            </p:nvCxnSpPr>
            <p:spPr>
              <a:xfrm rot="16200000" flipV="1">
                <a:off x="3710725" y="4341343"/>
                <a:ext cx="433500" cy="1149350"/>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sp>
            <p:nvSpPr>
              <p:cNvPr id="61" name="TextBox 107"/>
              <p:cNvSpPr txBox="1">
                <a:spLocks noChangeArrowheads="1"/>
              </p:cNvSpPr>
              <p:nvPr/>
            </p:nvSpPr>
            <p:spPr bwMode="auto">
              <a:xfrm>
                <a:off x="5334000" y="4286238"/>
                <a:ext cx="1219200" cy="338554"/>
              </a:xfrm>
              <a:prstGeom prst="rect">
                <a:avLst/>
              </a:prstGeom>
              <a:solidFill>
                <a:schemeClr val="bg1"/>
              </a:solidFill>
              <a:ln w="9525">
                <a:solidFill>
                  <a:schemeClr val="tx1"/>
                </a:solidFill>
                <a:miter lim="800000"/>
                <a:headEnd/>
                <a:tailEnd/>
              </a:ln>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Funder</a:t>
                </a:r>
              </a:p>
            </p:txBody>
          </p:sp>
          <p:cxnSp>
            <p:nvCxnSpPr>
              <p:cNvPr id="62" name="Elbow Connector 61"/>
              <p:cNvCxnSpPr>
                <a:endCxn id="61" idx="2"/>
              </p:cNvCxnSpPr>
              <p:nvPr/>
            </p:nvCxnSpPr>
            <p:spPr>
              <a:xfrm flipV="1">
                <a:off x="4943475" y="4624633"/>
                <a:ext cx="1000125" cy="676451"/>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110"/>
              <p:cNvSpPr txBox="1">
                <a:spLocks noChangeArrowheads="1"/>
              </p:cNvSpPr>
              <p:nvPr/>
            </p:nvSpPr>
            <p:spPr bwMode="auto">
              <a:xfrm>
                <a:off x="5472544" y="3395246"/>
                <a:ext cx="942112" cy="33855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latin typeface="Calibri" panose="020F0502020204030204" pitchFamily="34" charset="0"/>
                    <a:cs typeface="Calibri" panose="020F0502020204030204" pitchFamily="34" charset="0"/>
                  </a:rPr>
                  <a:t>Revise</a:t>
                </a:r>
              </a:p>
            </p:txBody>
          </p:sp>
          <p:sp>
            <p:nvSpPr>
              <p:cNvPr id="64" name="TextBox 114"/>
              <p:cNvSpPr txBox="1">
                <a:spLocks noChangeArrowheads="1"/>
              </p:cNvSpPr>
              <p:nvPr/>
            </p:nvSpPr>
            <p:spPr bwMode="auto">
              <a:xfrm>
                <a:off x="5984527" y="4940508"/>
                <a:ext cx="860258" cy="584927"/>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i="1" dirty="0">
                    <a:latin typeface="Calibri" panose="020F0502020204030204" pitchFamily="34" charset="0"/>
                    <a:cs typeface="Calibri" panose="020F0502020204030204" pitchFamily="34" charset="0"/>
                  </a:rPr>
                  <a:t>Submit (ORCA)</a:t>
                </a:r>
              </a:p>
            </p:txBody>
          </p:sp>
          <p:cxnSp>
            <p:nvCxnSpPr>
              <p:cNvPr id="65" name="Straight Arrow Connector 64"/>
              <p:cNvCxnSpPr>
                <a:stCxn id="61" idx="0"/>
              </p:cNvCxnSpPr>
              <p:nvPr/>
            </p:nvCxnSpPr>
            <p:spPr>
              <a:xfrm flipV="1">
                <a:off x="5943600" y="3812064"/>
                <a:ext cx="0" cy="474174"/>
              </a:xfrm>
              <a:prstGeom prst="straightConnector1">
                <a:avLst/>
              </a:prstGeom>
              <a:ln w="28575">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6" name="TextBox 119"/>
              <p:cNvSpPr txBox="1">
                <a:spLocks noChangeArrowheads="1"/>
              </p:cNvSpPr>
              <p:nvPr/>
            </p:nvSpPr>
            <p:spPr bwMode="auto">
              <a:xfrm>
                <a:off x="4693826" y="3910400"/>
                <a:ext cx="1556574" cy="338554"/>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i="1" dirty="0">
                    <a:latin typeface="Calibri" panose="020F0502020204030204" pitchFamily="34" charset="0"/>
                    <a:cs typeface="Calibri" panose="020F0502020204030204" pitchFamily="34" charset="0"/>
                  </a:rPr>
                  <a:t>Rejected</a:t>
                </a:r>
              </a:p>
            </p:txBody>
          </p:sp>
          <p:sp>
            <p:nvSpPr>
              <p:cNvPr id="68" name="TextBox 67"/>
              <p:cNvSpPr txBox="1">
                <a:spLocks noChangeArrowheads="1"/>
              </p:cNvSpPr>
              <p:nvPr/>
            </p:nvSpPr>
            <p:spPr bwMode="auto">
              <a:xfrm>
                <a:off x="7119174" y="3983820"/>
                <a:ext cx="1066800" cy="922577"/>
              </a:xfrm>
              <a:prstGeom prst="rect">
                <a:avLst/>
              </a:prstGeom>
              <a:solidFill>
                <a:schemeClr val="bg1"/>
              </a:solidFill>
              <a:ln w="9525">
                <a:solidFill>
                  <a:schemeClr val="tx1"/>
                </a:solidFill>
                <a:miter lim="800000"/>
                <a:headEnd/>
                <a:tailEnd/>
              </a:ln>
              <a:effectLst>
                <a:outerShdw blurRad="50800" dist="38100" dir="2700000" algn="tl" rotWithShape="0">
                  <a:srgbClr val="000000">
                    <a:alpha val="39999"/>
                  </a:srgbClr>
                </a:outerShdw>
              </a:effectLst>
            </p:spPr>
            <p:txBody>
              <a:bodyPr>
                <a:spAutoFit/>
              </a:bodyPr>
              <a:lstStyle/>
              <a:p>
                <a:pPr algn="ctr">
                  <a:defRPr/>
                </a:pPr>
                <a:r>
                  <a:rPr lang="en-US" i="1" dirty="0">
                    <a:latin typeface="Calibri" panose="020F0502020204030204" pitchFamily="34" charset="0"/>
                    <a:cs typeface="Calibri" panose="020F0502020204030204" pitchFamily="34" charset="0"/>
                  </a:rPr>
                  <a:t>Accepted AND Funded</a:t>
                </a:r>
              </a:p>
            </p:txBody>
          </p:sp>
          <p:cxnSp>
            <p:nvCxnSpPr>
              <p:cNvPr id="69" name="Elbow Connector 68"/>
              <p:cNvCxnSpPr>
                <a:stCxn id="63" idx="0"/>
              </p:cNvCxnSpPr>
              <p:nvPr/>
            </p:nvCxnSpPr>
            <p:spPr>
              <a:xfrm rot="16200000" flipV="1">
                <a:off x="3928845" y="1380645"/>
                <a:ext cx="1676835" cy="2352675"/>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3640138" y="2255280"/>
                <a:ext cx="2303462"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3613150" y="2842807"/>
                <a:ext cx="2305050"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63" idx="1"/>
              </p:cNvCxnSpPr>
              <p:nvPr/>
            </p:nvCxnSpPr>
            <p:spPr>
              <a:xfrm flipH="1">
                <a:off x="4791075" y="3565307"/>
                <a:ext cx="681038"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6570465" y="4486787"/>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Rectangle 37"/>
            <p:cNvSpPr>
              <a:spLocks noChangeArrowheads="1"/>
            </p:cNvSpPr>
            <p:nvPr/>
          </p:nvSpPr>
          <p:spPr bwMode="auto">
            <a:xfrm>
              <a:off x="273871" y="4020344"/>
              <a:ext cx="1144588"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dirty="0">
                  <a:latin typeface="Calibri" panose="020F0502020204030204" pitchFamily="34" charset="0"/>
                  <a:cs typeface="Calibri" panose="020F0502020204030204" pitchFamily="34" charset="0"/>
                </a:rPr>
                <a:t>Marketing</a:t>
              </a:r>
            </a:p>
          </p:txBody>
        </p:sp>
        <p:sp>
          <p:nvSpPr>
            <p:cNvPr id="42" name="Left Brace 41"/>
            <p:cNvSpPr/>
            <p:nvPr/>
          </p:nvSpPr>
          <p:spPr>
            <a:xfrm>
              <a:off x="1349375" y="2817813"/>
              <a:ext cx="265113" cy="2803127"/>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latin typeface="Calibri" panose="020F0502020204030204" pitchFamily="34" charset="0"/>
                <a:cs typeface="Calibri" panose="020F0502020204030204" pitchFamily="34" charset="0"/>
              </a:endParaRPr>
            </a:p>
          </p:txBody>
        </p:sp>
      </p:grpSp>
      <p:sp>
        <p:nvSpPr>
          <p:cNvPr id="3" name="TextBox 2"/>
          <p:cNvSpPr txBox="1"/>
          <p:nvPr/>
        </p:nvSpPr>
        <p:spPr>
          <a:xfrm>
            <a:off x="1019901" y="5870648"/>
            <a:ext cx="7045107" cy="646331"/>
          </a:xfrm>
          <a:prstGeom prst="rect">
            <a:avLst/>
          </a:prstGeom>
          <a:noFill/>
        </p:spPr>
        <p:txBody>
          <a:bodyPr wrap="square" rtlCol="0">
            <a:spAutoFit/>
          </a:bodyPr>
          <a:lstStyle/>
          <a:p>
            <a:r>
              <a:rPr lang="en-US" b="1" i="1" dirty="0"/>
              <a:t>Research Development has tools and resources to help with most of the steps in this process</a:t>
            </a:r>
          </a:p>
        </p:txBody>
      </p:sp>
    </p:spTree>
    <p:extLst>
      <p:ext uri="{BB962C8B-B14F-4D97-AF65-F5344CB8AC3E}">
        <p14:creationId xmlns:p14="http://schemas.microsoft.com/office/powerpoint/2010/main" val="351542203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6124" y="0"/>
            <a:ext cx="8229600" cy="1143000"/>
          </a:xfrm>
        </p:spPr>
        <p:txBody>
          <a:bodyPr/>
          <a:lstStyle/>
          <a:p>
            <a:r>
              <a:rPr lang="en-US" dirty="0"/>
              <a:t>Final Thoughts on Proposal Writing</a:t>
            </a:r>
          </a:p>
        </p:txBody>
      </p:sp>
      <p:sp>
        <p:nvSpPr>
          <p:cNvPr id="4" name="Slide Number Placeholder 3"/>
          <p:cNvSpPr>
            <a:spLocks noGrp="1"/>
          </p:cNvSpPr>
          <p:nvPr>
            <p:ph type="sldNum" sz="quarter" idx="12"/>
          </p:nvPr>
        </p:nvSpPr>
        <p:spPr/>
        <p:txBody>
          <a:bodyPr/>
          <a:lstStyle/>
          <a:p>
            <a:fld id="{0609A8C3-0B35-46AA-97D6-5814D689151B}" type="slidenum">
              <a:rPr lang="en-US" smtClean="0"/>
              <a:t>67</a:t>
            </a:fld>
            <a:endParaRPr lang="en-US"/>
          </a:p>
        </p:txBody>
      </p:sp>
      <p:sp>
        <p:nvSpPr>
          <p:cNvPr id="3" name="TextBox 2"/>
          <p:cNvSpPr txBox="1"/>
          <p:nvPr/>
        </p:nvSpPr>
        <p:spPr>
          <a:xfrm>
            <a:off x="304800" y="1219200"/>
            <a:ext cx="7772400" cy="5262979"/>
          </a:xfrm>
          <a:prstGeom prst="rect">
            <a:avLst/>
          </a:prstGeom>
          <a:noFill/>
        </p:spPr>
        <p:txBody>
          <a:bodyPr wrap="square" rtlCol="0">
            <a:spAutoFit/>
          </a:bodyPr>
          <a:lstStyle/>
          <a:p>
            <a:pPr marL="285750" indent="-285750">
              <a:buFont typeface="Arial" panose="020B0604020202020204" pitchFamily="34" charset="0"/>
              <a:buChar char="•"/>
            </a:pPr>
            <a:r>
              <a:rPr lang="en-US" sz="2400" dirty="0"/>
              <a:t>Winning proposals have been polished repeatedly through writing and re-writing</a:t>
            </a:r>
          </a:p>
          <a:p>
            <a:pPr lvl="1"/>
            <a:endParaRPr lang="en-US" sz="2400" dirty="0"/>
          </a:p>
          <a:p>
            <a:pPr lvl="1"/>
            <a:r>
              <a:rPr lang="en-US" sz="2400" i="1" dirty="0"/>
              <a:t>“Competitive ideas evolve and converge over time; they do not appear fully and perfectly formed by a narrative Genie (</a:t>
            </a:r>
            <a:r>
              <a:rPr lang="en-US" sz="2400" i="1" dirty="0" err="1"/>
              <a:t>Cronan</a:t>
            </a:r>
            <a:r>
              <a:rPr lang="en-US" sz="2400" i="1" dirty="0"/>
              <a:t> and Deckard, </a:t>
            </a:r>
            <a:r>
              <a:rPr lang="en-US" sz="2400" i="1" u="sng" dirty="0"/>
              <a:t>New Faculty Guide to Competing for Research Funding</a:t>
            </a:r>
            <a:r>
              <a:rPr lang="en-US" sz="2400" i="1" dirty="0"/>
              <a:t>)” </a:t>
            </a:r>
          </a:p>
          <a:p>
            <a:pPr lvl="1"/>
            <a:r>
              <a:rPr lang="en-US" sz="2400" dirty="0"/>
              <a:t> </a:t>
            </a:r>
          </a:p>
          <a:p>
            <a:pPr marL="285750" indent="-285750">
              <a:buFont typeface="Arial" panose="020B0604020202020204" pitchFamily="34" charset="0"/>
              <a:buChar char="•"/>
            </a:pPr>
            <a:r>
              <a:rPr lang="en-US" sz="2400" dirty="0"/>
              <a:t>Fight “Pride of Authorship”</a:t>
            </a:r>
          </a:p>
          <a:p>
            <a:pPr marL="285750" indent="-285750">
              <a:buFont typeface="Arial" panose="020B0604020202020204" pitchFamily="34" charset="0"/>
              <a:buChar char="•"/>
            </a:pPr>
            <a:r>
              <a:rPr lang="en-US" sz="2400" dirty="0"/>
              <a:t>Sell but don’t over promote your ideas</a:t>
            </a:r>
          </a:p>
          <a:p>
            <a:pPr marL="285750" indent="-285750">
              <a:buFont typeface="Arial" panose="020B0604020202020204" pitchFamily="34" charset="0"/>
              <a:buChar char="•"/>
            </a:pPr>
            <a:r>
              <a:rPr lang="en-US" sz="2400" dirty="0"/>
              <a:t>Get reviewers and proofreaders (with no stake in project?)</a:t>
            </a:r>
          </a:p>
          <a:p>
            <a:pPr marL="285750" indent="-285750">
              <a:buFont typeface="Arial" panose="020B0604020202020204" pitchFamily="34" charset="0"/>
              <a:buChar char="•"/>
            </a:pPr>
            <a:r>
              <a:rPr lang="en-US" sz="2400" dirty="0"/>
              <a:t>Allow time</a:t>
            </a:r>
          </a:p>
          <a:p>
            <a:pPr marL="285750" indent="-28575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159188765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159" y="-112397"/>
            <a:ext cx="7886700" cy="1325563"/>
          </a:xfrm>
        </p:spPr>
        <p:txBody>
          <a:bodyPr/>
          <a:lstStyle/>
          <a:p>
            <a:r>
              <a:rPr lang="en-US" dirty="0"/>
              <a:t>Upcoming Events</a:t>
            </a:r>
          </a:p>
        </p:txBody>
      </p:sp>
      <p:sp>
        <p:nvSpPr>
          <p:cNvPr id="3" name="Rectangle 2"/>
          <p:cNvSpPr/>
          <p:nvPr/>
        </p:nvSpPr>
        <p:spPr>
          <a:xfrm>
            <a:off x="206663" y="1539267"/>
            <a:ext cx="7821763" cy="4247317"/>
          </a:xfrm>
          <a:prstGeom prst="rect">
            <a:avLst/>
          </a:prstGeom>
        </p:spPr>
        <p:txBody>
          <a:bodyPr wrap="square">
            <a:spAutoFit/>
          </a:bodyPr>
          <a:lstStyle/>
          <a:p>
            <a:pPr marL="742950" marR="0" lvl="1" indent="-285750">
              <a:spcBef>
                <a:spcPts val="0"/>
              </a:spcBef>
              <a:spcAft>
                <a:spcPts val="0"/>
              </a:spcAft>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January 26</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Carter Cornwall/NIH Funding Seminar; 12:00-1:00 p.m. 270 MB; one-on-ones afterwards</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February 9</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Department of Defense Funding Seminar (tentative Ivy Estabrooke); 12:00-1:00 p.m.  </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February 14</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21</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st</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and 28</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Graduate Student Proposal Development Series; 12-1 </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February 16</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 Graduate Student Pivot Training </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March 9</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 Faculty Pivot/FDO Training </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March 16</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 International Funding Seminar; 12:00-1:00 p.m. 270 MB </a:t>
            </a:r>
            <a:endPar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March 23</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rd</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Fulbright Scholar and Fulbright Student Presentations from CIS staff</a:t>
            </a:r>
            <a:endPar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April 20</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 </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NSF Funding Seminar 12:00-1:00 p.m.  </a:t>
            </a:r>
            <a:endPar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May 15</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-18</a:t>
            </a:r>
            <a:r>
              <a:rPr lang="en-US" b="1" baseline="30000" dirty="0">
                <a:solidFill>
                  <a:srgbClr val="212121"/>
                </a:solidFill>
                <a:latin typeface="Calibri" panose="020F0502020204030204" pitchFamily="34" charset="0"/>
                <a:ea typeface="Calibri" panose="020F0502020204030204" pitchFamily="34" charset="0"/>
                <a:cs typeface="Times New Roman" panose="02020603050405020304" pitchFamily="18" charset="0"/>
              </a:rPr>
              <a:t>th</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 Spring Bootcamp; 9-2 in 270 MB</a:t>
            </a:r>
          </a:p>
          <a:p>
            <a:pPr marL="742950" marR="0" lvl="1" indent="-285750">
              <a:spcBef>
                <a:spcPts val="0"/>
              </a:spcBef>
              <a:spcAft>
                <a:spcPts val="0"/>
              </a:spcAft>
              <a:buFont typeface="Arial" panose="020B0604020202020204" pitchFamily="34" charset="0"/>
              <a:buChar char="•"/>
            </a:pPr>
            <a:r>
              <a:rPr lang="en-US" b="1" dirty="0">
                <a:solidFill>
                  <a:srgbClr val="212121"/>
                </a:solidFill>
                <a:latin typeface="Calibri" panose="020F0502020204030204" pitchFamily="34" charset="0"/>
                <a:ea typeface="Calibri" panose="020F0502020204030204" pitchFamily="34" charset="0"/>
                <a:cs typeface="Times New Roman" panose="02020603050405020304" pitchFamily="18" charset="0"/>
              </a:rPr>
              <a:t>Late August, </a:t>
            </a:r>
            <a:r>
              <a:rPr lang="en-US" dirty="0">
                <a:solidFill>
                  <a:srgbClr val="212121"/>
                </a:solidFill>
                <a:latin typeface="Calibri" panose="020F0502020204030204" pitchFamily="34" charset="0"/>
                <a:ea typeface="Calibri" panose="020F0502020204030204" pitchFamily="34" charset="0"/>
                <a:cs typeface="Times New Roman" panose="02020603050405020304" pitchFamily="18" charset="0"/>
              </a:rPr>
              <a:t>Research Networking</a:t>
            </a:r>
          </a:p>
          <a:p>
            <a:pPr marL="742950" marR="0" lvl="1" indent="-285750">
              <a:spcBef>
                <a:spcPts val="0"/>
              </a:spcBef>
              <a:spcAft>
                <a:spcPts val="0"/>
              </a:spcAft>
              <a:buFont typeface="Arial" panose="020B0604020202020204" pitchFamily="34" charset="0"/>
              <a:buChar char="•"/>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91757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8" y="-17859"/>
            <a:ext cx="7886700" cy="1325563"/>
          </a:xfrm>
        </p:spPr>
        <p:txBody>
          <a:bodyPr/>
          <a:lstStyle/>
          <a:p>
            <a:r>
              <a:rPr lang="en-US" dirty="0"/>
              <a:t>Proposal Themes</a:t>
            </a:r>
          </a:p>
        </p:txBody>
      </p:sp>
      <p:grpSp>
        <p:nvGrpSpPr>
          <p:cNvPr id="20" name="Group 19"/>
          <p:cNvGrpSpPr/>
          <p:nvPr/>
        </p:nvGrpSpPr>
        <p:grpSpPr>
          <a:xfrm>
            <a:off x="1212663" y="928060"/>
            <a:ext cx="5962401" cy="2583736"/>
            <a:chOff x="1764738" y="837076"/>
            <a:chExt cx="5962401" cy="2583736"/>
          </a:xfrm>
        </p:grpSpPr>
        <p:grpSp>
          <p:nvGrpSpPr>
            <p:cNvPr id="4" name="Group 3"/>
            <p:cNvGrpSpPr/>
            <p:nvPr/>
          </p:nvGrpSpPr>
          <p:grpSpPr>
            <a:xfrm>
              <a:off x="1764738" y="911955"/>
              <a:ext cx="5611058" cy="2279400"/>
              <a:chOff x="1764738" y="1241759"/>
              <a:chExt cx="5611058" cy="2279400"/>
            </a:xfrm>
          </p:grpSpPr>
          <p:grpSp>
            <p:nvGrpSpPr>
              <p:cNvPr id="8" name="Group 8"/>
              <p:cNvGrpSpPr>
                <a:grpSpLocks/>
              </p:cNvGrpSpPr>
              <p:nvPr/>
            </p:nvGrpSpPr>
            <p:grpSpPr bwMode="auto">
              <a:xfrm>
                <a:off x="1764738" y="1251806"/>
                <a:ext cx="5611058" cy="2269353"/>
                <a:chOff x="1760" y="3157"/>
                <a:chExt cx="10860" cy="3840"/>
              </a:xfrm>
            </p:grpSpPr>
            <p:sp>
              <p:nvSpPr>
                <p:cNvPr id="15" name="Freeform 9"/>
                <p:cNvSpPr>
                  <a:spLocks/>
                </p:cNvSpPr>
                <p:nvPr/>
              </p:nvSpPr>
              <p:spPr bwMode="auto">
                <a:xfrm>
                  <a:off x="1760" y="3157"/>
                  <a:ext cx="10860" cy="3840"/>
                </a:xfrm>
                <a:custGeom>
                  <a:avLst/>
                  <a:gdLst>
                    <a:gd name="T0" fmla="+- 0 1760 1760"/>
                    <a:gd name="T1" fmla="*/ T0 w 10860"/>
                    <a:gd name="T2" fmla="+- 0 3140 3140"/>
                    <a:gd name="T3" fmla="*/ 3140 h 3840"/>
                    <a:gd name="T4" fmla="+- 0 12620 1760"/>
                    <a:gd name="T5" fmla="*/ T4 w 10860"/>
                    <a:gd name="T6" fmla="+- 0 3140 3140"/>
                    <a:gd name="T7" fmla="*/ 3140 h 3840"/>
                    <a:gd name="T8" fmla="+- 0 12620 1760"/>
                    <a:gd name="T9" fmla="*/ T8 w 10860"/>
                    <a:gd name="T10" fmla="+- 0 6980 3140"/>
                    <a:gd name="T11" fmla="*/ 6980 h 3840"/>
                    <a:gd name="T12" fmla="+- 0 1760 1760"/>
                    <a:gd name="T13" fmla="*/ T12 w 10860"/>
                    <a:gd name="T14" fmla="+- 0 6980 3140"/>
                    <a:gd name="T15" fmla="*/ 6980 h 3840"/>
                    <a:gd name="T16" fmla="+- 0 1760 1760"/>
                    <a:gd name="T17" fmla="*/ T16 w 10860"/>
                    <a:gd name="T18" fmla="+- 0 3140 3140"/>
                    <a:gd name="T19" fmla="*/ 3140 h 3840"/>
                  </a:gdLst>
                  <a:ahLst/>
                  <a:cxnLst>
                    <a:cxn ang="0">
                      <a:pos x="T1" y="T3"/>
                    </a:cxn>
                    <a:cxn ang="0">
                      <a:pos x="T5" y="T7"/>
                    </a:cxn>
                    <a:cxn ang="0">
                      <a:pos x="T9" y="T11"/>
                    </a:cxn>
                    <a:cxn ang="0">
                      <a:pos x="T13" y="T15"/>
                    </a:cxn>
                    <a:cxn ang="0">
                      <a:pos x="T17" y="T19"/>
                    </a:cxn>
                  </a:cxnLst>
                  <a:rect l="0" t="0" r="r" b="b"/>
                  <a:pathLst>
                    <a:path w="10860" h="3840">
                      <a:moveTo>
                        <a:pt x="0" y="0"/>
                      </a:moveTo>
                      <a:lnTo>
                        <a:pt x="10860" y="0"/>
                      </a:lnTo>
                      <a:lnTo>
                        <a:pt x="10860" y="3840"/>
                      </a:lnTo>
                      <a:lnTo>
                        <a:pt x="0" y="3840"/>
                      </a:lnTo>
                      <a:lnTo>
                        <a:pt x="0" y="0"/>
                      </a:lnTo>
                    </a:path>
                  </a:pathLst>
                </a:custGeom>
                <a:solidFill>
                  <a:srgbClr val="CBCBCB"/>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b="1" dirty="0">
                    <a:solidFill>
                      <a:srgbClr val="9A1A0F"/>
                    </a:solidFill>
                    <a:latin typeface="Verdana" panose="020B0604030504040204" pitchFamily="34" charset="0"/>
                    <a:ea typeface="Verdana" panose="020B0604030504040204" pitchFamily="34" charset="0"/>
                    <a:cs typeface="Verdana" panose="020B0604030504040204" pitchFamily="34" charset="0"/>
                  </a:endParaRPr>
                </a:p>
                <a:p>
                  <a:endParaRPr lang="en-US" sz="1400" b="1" dirty="0">
                    <a:solidFill>
                      <a:srgbClr val="9A1A0F"/>
                    </a:solidFill>
                    <a:latin typeface="Verdana" panose="020B0604030504040204" pitchFamily="34" charset="0"/>
                    <a:ea typeface="Verdana" panose="020B0604030504040204" pitchFamily="34" charset="0"/>
                    <a:cs typeface="Verdana" panose="020B0604030504040204" pitchFamily="34" charset="0"/>
                  </a:endParaRPr>
                </a:p>
                <a:p>
                  <a:endParaRPr lang="en-US" sz="1400" b="1" dirty="0">
                    <a:solidFill>
                      <a:srgbClr val="9A1A0F"/>
                    </a:solidFill>
                    <a:latin typeface="Verdana" panose="020B0604030504040204" pitchFamily="34" charset="0"/>
                    <a:ea typeface="Verdana" panose="020B0604030504040204" pitchFamily="34" charset="0"/>
                    <a:cs typeface="Verdana" panose="020B0604030504040204" pitchFamily="34" charset="0"/>
                  </a:endParaRPr>
                </a:p>
                <a:p>
                  <a:endPar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endParaRPr>
                </a:p>
                <a:p>
                  <a:r>
                    <a:rPr lang="en-US" b="1" dirty="0">
                      <a:solidFill>
                        <a:srgbClr val="9A1A0F"/>
                      </a:solidFill>
                      <a:latin typeface="Verdana" panose="020B0604030504040204" pitchFamily="34" charset="0"/>
                      <a:ea typeface="Verdana" panose="020B0604030504040204" pitchFamily="34" charset="0"/>
                      <a:cs typeface="Verdana" panose="020B0604030504040204" pitchFamily="34" charset="0"/>
                    </a:rPr>
                    <a:t>Themes </a:t>
                  </a:r>
                  <a:r>
                    <a:rPr lang="en-US" b="1" dirty="0">
                      <a:solidFill>
                        <a:srgbClr val="110C43"/>
                      </a:solidFill>
                      <a:latin typeface="Verdana" panose="020B0604030504040204" pitchFamily="34" charset="0"/>
                      <a:ea typeface="Verdana" panose="020B0604030504040204" pitchFamily="34" charset="0"/>
                      <a:cs typeface="Verdana" panose="020B0604030504040204" pitchFamily="34" charset="0"/>
                    </a:rPr>
                    <a:t>Are . . .</a:t>
                  </a:r>
                  <a:endParaRPr lang="en-US" sz="105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grpSp>
          <p:sp>
            <p:nvSpPr>
              <p:cNvPr id="14" name="Freeform 11"/>
              <p:cNvSpPr>
                <a:spLocks/>
              </p:cNvSpPr>
              <p:nvPr/>
            </p:nvSpPr>
            <p:spPr bwMode="auto">
              <a:xfrm>
                <a:off x="1764738" y="1241759"/>
                <a:ext cx="5611058" cy="2269353"/>
              </a:xfrm>
              <a:custGeom>
                <a:avLst/>
                <a:gdLst>
                  <a:gd name="T0" fmla="+- 0 1760 1760"/>
                  <a:gd name="T1" fmla="*/ T0 w 10860"/>
                  <a:gd name="T2" fmla="+- 0 3140 3140"/>
                  <a:gd name="T3" fmla="*/ 3140 h 3840"/>
                  <a:gd name="T4" fmla="+- 0 12620 1760"/>
                  <a:gd name="T5" fmla="*/ T4 w 10860"/>
                  <a:gd name="T6" fmla="+- 0 3140 3140"/>
                  <a:gd name="T7" fmla="*/ 3140 h 3840"/>
                  <a:gd name="T8" fmla="+- 0 12620 1760"/>
                  <a:gd name="T9" fmla="*/ T8 w 10860"/>
                  <a:gd name="T10" fmla="+- 0 6980 3140"/>
                  <a:gd name="T11" fmla="*/ 6980 h 3840"/>
                  <a:gd name="T12" fmla="+- 0 1760 1760"/>
                  <a:gd name="T13" fmla="*/ T12 w 10860"/>
                  <a:gd name="T14" fmla="+- 0 6980 3140"/>
                  <a:gd name="T15" fmla="*/ 6980 h 3840"/>
                  <a:gd name="T16" fmla="+- 0 1760 1760"/>
                  <a:gd name="T17" fmla="*/ T16 w 10860"/>
                  <a:gd name="T18" fmla="+- 0 3140 3140"/>
                  <a:gd name="T19" fmla="*/ 3140 h 3840"/>
                </a:gdLst>
                <a:ahLst/>
                <a:cxnLst>
                  <a:cxn ang="0">
                    <a:pos x="T1" y="T3"/>
                  </a:cxn>
                  <a:cxn ang="0">
                    <a:pos x="T5" y="T7"/>
                  </a:cxn>
                  <a:cxn ang="0">
                    <a:pos x="T9" y="T11"/>
                  </a:cxn>
                  <a:cxn ang="0">
                    <a:pos x="T13" y="T15"/>
                  </a:cxn>
                  <a:cxn ang="0">
                    <a:pos x="T17" y="T19"/>
                  </a:cxn>
                </a:cxnLst>
                <a:rect l="0" t="0" r="r" b="b"/>
                <a:pathLst>
                  <a:path w="10860" h="3840">
                    <a:moveTo>
                      <a:pt x="0" y="0"/>
                    </a:moveTo>
                    <a:lnTo>
                      <a:pt x="10860" y="0"/>
                    </a:lnTo>
                    <a:lnTo>
                      <a:pt x="10860" y="3840"/>
                    </a:lnTo>
                    <a:lnTo>
                      <a:pt x="0" y="3840"/>
                    </a:lnTo>
                    <a:lnTo>
                      <a:pt x="0" y="0"/>
                    </a:lnTo>
                    <a:close/>
                  </a:path>
                </a:pathLst>
              </a:custGeom>
              <a:noFill/>
              <a:ln w="12700">
                <a:solidFill>
                  <a:srgbClr val="151515"/>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p>
            </p:txBody>
          </p:sp>
        </p:grpSp>
        <p:sp>
          <p:nvSpPr>
            <p:cNvPr id="33" name="Rectangle 32"/>
            <p:cNvSpPr/>
            <p:nvPr/>
          </p:nvSpPr>
          <p:spPr>
            <a:xfrm>
              <a:off x="4007101" y="837076"/>
              <a:ext cx="3720038" cy="2583736"/>
            </a:xfrm>
            <a:prstGeom prst="rect">
              <a:avLst/>
            </a:prstGeom>
          </p:spPr>
          <p:txBody>
            <a:bodyPr>
              <a:spAutoFit/>
            </a:bodyPr>
            <a:lstStyle/>
            <a:p>
              <a:pPr marR="1960880">
                <a:lnSpc>
                  <a:spcPts val="2400"/>
                </a:lnSpc>
                <a:spcBef>
                  <a:spcPts val="35"/>
                </a:spcBef>
              </a:pPr>
              <a:br>
                <a:rPr lang="en-US" sz="900" dirty="0">
                  <a:latin typeface="Calibri" panose="020F0502020204030204" pitchFamily="34" charset="0"/>
                  <a:ea typeface="Calibri" panose="020F0502020204030204" pitchFamily="34" charset="0"/>
                  <a:cs typeface="Times New Roman" panose="02020603050405020304" pitchFamily="18" charset="0"/>
                </a:rPr>
              </a:b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T</a:t>
              </a:r>
              <a:r>
                <a:rPr lang="en-US" sz="1600" dirty="0">
                  <a:solidFill>
                    <a:srgbClr val="151515"/>
                  </a:solidFill>
                  <a:latin typeface="Verdana" panose="020B0604030504040204" pitchFamily="34" charset="0"/>
                  <a:ea typeface="Verdana" panose="020B0604030504040204" pitchFamily="34" charset="0"/>
                  <a:cs typeface="Verdana" panose="020B0604030504040204" pitchFamily="34" charset="0"/>
                </a:rPr>
                <a:t>he </a:t>
              </a:r>
            </a:p>
            <a:p>
              <a:pPr marR="1960880">
                <a:lnSpc>
                  <a:spcPts val="2400"/>
                </a:lnSpc>
                <a:spcBef>
                  <a:spcPts val="35"/>
                </a:spcBef>
              </a:pP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H</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ighlighted </a:t>
              </a: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E</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ssential </a:t>
              </a:r>
            </a:p>
            <a:p>
              <a:pPr marR="1960880">
                <a:lnSpc>
                  <a:spcPts val="2400"/>
                </a:lnSpc>
                <a:spcBef>
                  <a:spcPts val="35"/>
                </a:spcBef>
              </a:pP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M</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essages</a:t>
              </a:r>
              <a:r>
                <a:rPr lang="en-US" sz="1600" spc="-100" dirty="0">
                  <a:solidFill>
                    <a:srgbClr val="110C43"/>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that</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a:lnSpc>
                  <a:spcPts val="2340"/>
                </a:lnSpc>
              </a:pP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E</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xpress</a:t>
              </a:r>
              <a:r>
                <a:rPr lang="en-US" sz="1600" spc="-65" dirty="0">
                  <a:solidFill>
                    <a:srgbClr val="110C43"/>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the</a:t>
              </a:r>
              <a:r>
                <a:rPr lang="en-US" sz="1600" spc="-30" dirty="0">
                  <a:solidFill>
                    <a:srgbClr val="110C43"/>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cha</a:t>
              </a:r>
              <a:r>
                <a:rPr lang="en-US" sz="1600" spc="-35" dirty="0">
                  <a:solidFill>
                    <a:srgbClr val="110C43"/>
                  </a:solidFill>
                  <a:latin typeface="Verdana" panose="020B0604030504040204" pitchFamily="34" charset="0"/>
                  <a:ea typeface="Verdana" panose="020B0604030504040204" pitchFamily="34" charset="0"/>
                  <a:cs typeface="Verdana" panose="020B0604030504040204" pitchFamily="34" charset="0"/>
                </a:rPr>
                <a:t>r</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acter</a:t>
              </a:r>
              <a:r>
                <a:rPr lang="en-US" sz="1600" spc="-95" dirty="0">
                  <a:solidFill>
                    <a:srgbClr val="110C43"/>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of</a:t>
              </a:r>
              <a:r>
                <a:rPr lang="en-US" sz="1600" spc="-20" dirty="0">
                  <a:solidFill>
                    <a:srgbClr val="110C43"/>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your</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a:lnSpc>
                  <a:spcPts val="2325"/>
                </a:lnSpc>
              </a:pPr>
              <a:r>
                <a:rPr lang="en-US" sz="1600" b="1" dirty="0">
                  <a:solidFill>
                    <a:srgbClr val="9A1A0F"/>
                  </a:solidFill>
                  <a:latin typeface="Verdana" panose="020B0604030504040204" pitchFamily="34" charset="0"/>
                  <a:ea typeface="Verdana" panose="020B0604030504040204" pitchFamily="34" charset="0"/>
                  <a:cs typeface="Verdana" panose="020B0604030504040204" pitchFamily="34" charset="0"/>
                </a:rPr>
                <a:t>S</a:t>
              </a:r>
              <a:r>
                <a:rPr lang="en-US" sz="1600" dirty="0">
                  <a:solidFill>
                    <a:srgbClr val="110C43"/>
                  </a:solidFill>
                  <a:latin typeface="Verdana" panose="020B0604030504040204" pitchFamily="34" charset="0"/>
                  <a:ea typeface="Verdana" panose="020B0604030504040204" pitchFamily="34" charset="0"/>
                  <a:cs typeface="Verdana" panose="020B0604030504040204" pitchFamily="34" charset="0"/>
                </a:rPr>
                <a:t>tory</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36" name="TextBox 35"/>
          <p:cNvSpPr txBox="1"/>
          <p:nvPr/>
        </p:nvSpPr>
        <p:spPr>
          <a:xfrm>
            <a:off x="911579" y="6007239"/>
            <a:ext cx="7116500" cy="707886"/>
          </a:xfrm>
          <a:prstGeom prst="rect">
            <a:avLst/>
          </a:prstGeom>
          <a:noFill/>
        </p:spPr>
        <p:txBody>
          <a:bodyPr wrap="none" rtlCol="0">
            <a:spAutoFit/>
          </a:bodyPr>
          <a:lstStyle/>
          <a:p>
            <a:r>
              <a:rPr lang="en-US" sz="2000" i="1" dirty="0"/>
              <a:t>What are the themes we have tried to emphasize in our workshop?</a:t>
            </a:r>
          </a:p>
          <a:p>
            <a:endParaRPr lang="en-US" sz="2000" i="1" dirty="0"/>
          </a:p>
        </p:txBody>
      </p:sp>
      <p:sp>
        <p:nvSpPr>
          <p:cNvPr id="3" name="Rectangle 2"/>
          <p:cNvSpPr/>
          <p:nvPr/>
        </p:nvSpPr>
        <p:spPr>
          <a:xfrm>
            <a:off x="773018" y="3248391"/>
            <a:ext cx="7637737" cy="3054682"/>
          </a:xfrm>
          <a:prstGeom prst="rect">
            <a:avLst/>
          </a:prstGeom>
        </p:spPr>
        <p:txBody>
          <a:bodyPr wrap="square">
            <a:spAutoFit/>
          </a:bodyPr>
          <a:lstStyle/>
          <a:p>
            <a:pPr marL="1528445" marR="721360">
              <a:lnSpc>
                <a:spcPts val="2200"/>
              </a:lnSpc>
              <a:spcBef>
                <a:spcPts val="30"/>
              </a:spcBef>
              <a:spcAft>
                <a:spcPts val="0"/>
              </a:spcAft>
            </a:pPr>
            <a:r>
              <a:rPr lang="en-US" sz="1000" dirty="0">
                <a:ea typeface="Calibri" panose="020F0502020204030204" pitchFamily="34" charset="0"/>
                <a:cs typeface="Times New Roman" panose="02020603050405020304" pitchFamily="18" charset="0"/>
              </a:rPr>
              <a:t> </a:t>
            </a:r>
            <a:endParaRPr lang="en-US" sz="1600" dirty="0">
              <a:ea typeface="Calibri" panose="020F0502020204030204" pitchFamily="34" charset="0"/>
              <a:cs typeface="Times New Roman" panose="02020603050405020304" pitchFamily="18" charset="0"/>
            </a:endParaRPr>
          </a:p>
          <a:p>
            <a:pPr marL="577850" marR="424180" indent="-285750">
              <a:lnSpc>
                <a:spcPts val="1900"/>
              </a:lnSpc>
              <a:buFont typeface="Arial" panose="020B0604020202020204" pitchFamily="34" charset="0"/>
              <a:buChar char="•"/>
            </a:pPr>
            <a:r>
              <a:rPr lang="en-US" sz="2400" dirty="0">
                <a:ea typeface="Verdana" panose="020B0604030504040204" pitchFamily="34" charset="0"/>
                <a:cs typeface="Verdana" panose="020B0604030504040204" pitchFamily="34" charset="0"/>
              </a:rPr>
              <a:t>Developed from the RFP decomposition and from your needs statement</a:t>
            </a:r>
          </a:p>
          <a:p>
            <a:pPr marL="1035050" marR="424180" lvl="1" indent="-285750">
              <a:lnSpc>
                <a:spcPts val="1900"/>
              </a:lnSpc>
              <a:buFont typeface="Courier New" panose="02070309020205020404" pitchFamily="49" charset="0"/>
              <a:buChar char="o"/>
            </a:pPr>
            <a:r>
              <a:rPr lang="en-US" dirty="0">
                <a:ea typeface="Verdana" panose="020B0604030504040204" pitchFamily="34" charset="0"/>
                <a:cs typeface="Verdana" panose="020B0604030504040204" pitchFamily="34" charset="0"/>
              </a:rPr>
              <a:t>Address</a:t>
            </a:r>
            <a:r>
              <a:rPr lang="en-US" spc="-65" dirty="0">
                <a:ea typeface="Verdana" panose="020B0604030504040204" pitchFamily="34" charset="0"/>
                <a:cs typeface="Verdana" panose="020B0604030504040204" pitchFamily="34" charset="0"/>
              </a:rPr>
              <a:t> the funders “</a:t>
            </a:r>
            <a:r>
              <a:rPr lang="en-US" dirty="0">
                <a:ea typeface="Verdana" panose="020B0604030504040204" pitchFamily="34" charset="0"/>
                <a:cs typeface="Verdana" panose="020B0604030504040204" pitchFamily="34" charset="0"/>
              </a:rPr>
              <a:t>hot buttons” (e.g., Most Important Requirements)</a:t>
            </a:r>
          </a:p>
          <a:p>
            <a:pPr marL="1035050" marR="424180" lvl="1" indent="-285750">
              <a:lnSpc>
                <a:spcPts val="1900"/>
              </a:lnSpc>
              <a:buFont typeface="Courier New" panose="02070309020205020404" pitchFamily="49" charset="0"/>
              <a:buChar char="o"/>
            </a:pPr>
            <a:r>
              <a:rPr lang="en-US" spc="-65" dirty="0">
                <a:ea typeface="Verdana" panose="020B0604030504040204" pitchFamily="34" charset="0"/>
                <a:cs typeface="Verdana" panose="020B0604030504040204" pitchFamily="34" charset="0"/>
              </a:rPr>
              <a:t>Address evaluation criteria</a:t>
            </a:r>
            <a:br>
              <a:rPr lang="en-US" spc="-65" dirty="0">
                <a:ea typeface="Verdana" panose="020B0604030504040204" pitchFamily="34" charset="0"/>
                <a:cs typeface="Verdana" panose="020B0604030504040204" pitchFamily="34" charset="0"/>
              </a:rPr>
            </a:br>
            <a:r>
              <a:rPr lang="en-US" sz="2000" spc="-65" dirty="0">
                <a:ea typeface="Verdana" panose="020B0604030504040204" pitchFamily="34" charset="0"/>
                <a:cs typeface="Verdana" panose="020B0604030504040204" pitchFamily="34" charset="0"/>
              </a:rPr>
              <a:t> </a:t>
            </a:r>
          </a:p>
          <a:p>
            <a:pPr marL="577850" marR="424180" indent="-285750">
              <a:lnSpc>
                <a:spcPts val="1900"/>
              </a:lnSpc>
              <a:buFont typeface="Arial" panose="020B0604020202020204" pitchFamily="34" charset="0"/>
              <a:buChar char="•"/>
            </a:pPr>
            <a:r>
              <a:rPr lang="en-US" sz="2400" dirty="0">
                <a:ea typeface="Verdana" panose="020B0604030504040204" pitchFamily="34" charset="0"/>
                <a:cs typeface="Verdana" panose="020B0604030504040204" pitchFamily="34" charset="0"/>
              </a:rPr>
              <a:t>A</a:t>
            </a:r>
            <a:r>
              <a:rPr lang="en-US" sz="2400" i="1" spc="-10" dirty="0">
                <a:ea typeface="Verdana" panose="020B0604030504040204" pitchFamily="34" charset="0"/>
                <a:cs typeface="Verdana" panose="020B0604030504040204" pitchFamily="34" charset="0"/>
              </a:rPr>
              <a:t>“…</a:t>
            </a:r>
            <a:r>
              <a:rPr lang="en-US" sz="2400" i="1" dirty="0">
                <a:ea typeface="Verdana" panose="020B0604030504040204" pitchFamily="34" charset="0"/>
                <a:cs typeface="Verdana" panose="020B0604030504040204" pitchFamily="34" charset="0"/>
              </a:rPr>
              <a:t>system</a:t>
            </a:r>
            <a:r>
              <a:rPr lang="en-US" sz="2400" i="1" spc="-65"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of threads</a:t>
            </a:r>
            <a:r>
              <a:rPr lang="en-US" sz="2400" i="1" spc="-5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that</a:t>
            </a:r>
            <a:r>
              <a:rPr lang="en-US" sz="2400" i="1" spc="-3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we</a:t>
            </a:r>
            <a:r>
              <a:rPr lang="en-US" sz="2400" i="1" spc="-15" dirty="0">
                <a:ea typeface="Verdana" panose="020B0604030504040204" pitchFamily="34" charset="0"/>
                <a:cs typeface="Verdana" panose="020B0604030504040204" pitchFamily="34" charset="0"/>
              </a:rPr>
              <a:t>av</a:t>
            </a:r>
            <a:r>
              <a:rPr lang="en-US" sz="2400" i="1" dirty="0">
                <a:ea typeface="Verdana" panose="020B0604030504040204" pitchFamily="34" charset="0"/>
                <a:cs typeface="Verdana" panose="020B0604030504040204" pitchFamily="34" charset="0"/>
              </a:rPr>
              <a:t>e,</a:t>
            </a:r>
            <a:r>
              <a:rPr lang="en-US" sz="2400" i="1" spc="-5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communicate,</a:t>
            </a:r>
            <a:r>
              <a:rPr lang="en-US" sz="2400" i="1" spc="-125"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and align</a:t>
            </a:r>
            <a:r>
              <a:rPr lang="en-US" sz="2400" i="1" spc="-35" dirty="0">
                <a:ea typeface="Verdana" panose="020B0604030504040204" pitchFamily="34" charset="0"/>
                <a:cs typeface="Verdana" panose="020B0604030504040204" pitchFamily="34" charset="0"/>
              </a:rPr>
              <a:t> </a:t>
            </a:r>
            <a:r>
              <a:rPr lang="en-US" sz="2400" i="1" spc="-15" dirty="0">
                <a:ea typeface="Verdana" panose="020B0604030504040204" pitchFamily="34" charset="0"/>
                <a:cs typeface="Verdana" panose="020B0604030504040204" pitchFamily="34" charset="0"/>
              </a:rPr>
              <a:t>y</a:t>
            </a:r>
            <a:r>
              <a:rPr lang="en-US" sz="2400" i="1" dirty="0">
                <a:ea typeface="Verdana" panose="020B0604030504040204" pitchFamily="34" charset="0"/>
                <a:cs typeface="Verdana" panose="020B0604030504040204" pitchFamily="34" charset="0"/>
              </a:rPr>
              <a:t>our</a:t>
            </a:r>
            <a:r>
              <a:rPr lang="en-US" sz="2400" i="1" spc="-4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messages</a:t>
            </a:r>
            <a:r>
              <a:rPr lang="en-US" sz="2400" i="1" spc="-9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with</a:t>
            </a:r>
            <a:r>
              <a:rPr lang="en-US" sz="2400" i="1" spc="-2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the</a:t>
            </a:r>
            <a:r>
              <a:rPr lang="en-US" sz="2400" i="1" spc="-30"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funder’s</a:t>
            </a:r>
            <a:r>
              <a:rPr lang="en-US" sz="2400" i="1" spc="-15" dirty="0">
                <a:ea typeface="Verdana" panose="020B0604030504040204" pitchFamily="34" charset="0"/>
                <a:cs typeface="Verdana" panose="020B0604030504040204" pitchFamily="34" charset="0"/>
              </a:rPr>
              <a:t> </a:t>
            </a:r>
            <a:r>
              <a:rPr lang="en-US" sz="2400" i="1" dirty="0">
                <a:ea typeface="Verdana" panose="020B0604030504040204" pitchFamily="34" charset="0"/>
                <a:cs typeface="Verdana" panose="020B0604030504040204" pitchFamily="34" charset="0"/>
              </a:rPr>
              <a:t>desires…” throughout the proposal</a:t>
            </a:r>
            <a:endParaRPr lang="en-US" sz="1600" i="1" dirty="0">
              <a:ea typeface="Calibri" panose="020F0502020204030204" pitchFamily="34" charset="0"/>
              <a:cs typeface="Times New Roman" panose="02020603050405020304" pitchFamily="18" charset="0"/>
            </a:endParaRPr>
          </a:p>
          <a:p>
            <a:pPr marL="292100" marR="424180">
              <a:lnSpc>
                <a:spcPts val="1900"/>
              </a:lnSpc>
            </a:pPr>
            <a:endParaRPr lang="en-US" sz="2400" dirty="0">
              <a:ea typeface="Verdana" panose="020B0604030504040204" pitchFamily="34" charset="0"/>
              <a:cs typeface="Verdana" panose="020B0604030504040204" pitchFamily="34" charset="0"/>
            </a:endParaRPr>
          </a:p>
          <a:p>
            <a:pPr marL="292100" marR="424180">
              <a:lnSpc>
                <a:spcPts val="1900"/>
              </a:lnSpc>
            </a:pPr>
            <a:endParaRPr lang="en-US" sz="2400" dirty="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02075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7130" y="224491"/>
            <a:ext cx="5425354" cy="692870"/>
          </a:xfrm>
        </p:spPr>
        <p:txBody>
          <a:bodyPr>
            <a:normAutofit fontScale="90000"/>
          </a:bodyPr>
          <a:lstStyle/>
          <a:p>
            <a:r>
              <a:rPr lang="en-US" sz="3494" dirty="0"/>
              <a:t>Themes from the RFP Example</a:t>
            </a:r>
          </a:p>
        </p:txBody>
      </p:sp>
      <p:sp>
        <p:nvSpPr>
          <p:cNvPr id="4" name="Slide Number Placeholder 3"/>
          <p:cNvSpPr>
            <a:spLocks noGrp="1"/>
          </p:cNvSpPr>
          <p:nvPr>
            <p:ph type="sldNum" sz="quarter" idx="12"/>
          </p:nvPr>
        </p:nvSpPr>
        <p:spPr/>
        <p:txBody>
          <a:bodyPr/>
          <a:lstStyle/>
          <a:p>
            <a:fld id="{BC8FB650-4324-4877-BB95-5089C932EEA7}" type="slidenum">
              <a:rPr lang="en-US" smtClean="0"/>
              <a:t>8</a:t>
            </a:fld>
            <a:endParaRPr lang="en-US"/>
          </a:p>
        </p:txBody>
      </p:sp>
      <p:pic>
        <p:nvPicPr>
          <p:cNvPr id="5" name="Picture 4"/>
          <p:cNvPicPr>
            <a:picLocks noChangeAspect="1"/>
          </p:cNvPicPr>
          <p:nvPr/>
        </p:nvPicPr>
        <p:blipFill>
          <a:blip r:embed="rId2"/>
          <a:stretch>
            <a:fillRect/>
          </a:stretch>
        </p:blipFill>
        <p:spPr>
          <a:xfrm>
            <a:off x="495422" y="1149027"/>
            <a:ext cx="5405046" cy="5389886"/>
          </a:xfrm>
          <a:prstGeom prst="rect">
            <a:avLst/>
          </a:prstGeom>
        </p:spPr>
      </p:pic>
      <p:sp>
        <p:nvSpPr>
          <p:cNvPr id="6" name="Rounded Rectangular Callout 5"/>
          <p:cNvSpPr/>
          <p:nvPr/>
        </p:nvSpPr>
        <p:spPr>
          <a:xfrm>
            <a:off x="3862806" y="1992659"/>
            <a:ext cx="1423358" cy="1026542"/>
          </a:xfrm>
          <a:prstGeom prst="wedgeRoundRectCallout">
            <a:avLst>
              <a:gd name="adj1" fmla="val -50353"/>
              <a:gd name="adj2" fmla="val 25706"/>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FEWS system includes  physical, natural, biological, social/ behavioral, cyber elements</a:t>
            </a:r>
          </a:p>
        </p:txBody>
      </p:sp>
      <p:sp>
        <p:nvSpPr>
          <p:cNvPr id="7" name="Rounded Rectangular Callout 6"/>
          <p:cNvSpPr/>
          <p:nvPr/>
        </p:nvSpPr>
        <p:spPr>
          <a:xfrm>
            <a:off x="3979263" y="3447627"/>
            <a:ext cx="1306901" cy="889422"/>
          </a:xfrm>
          <a:prstGeom prst="wedgeRoundRectCallout">
            <a:avLst>
              <a:gd name="adj1" fmla="val -48194"/>
              <a:gd name="adj2" fmla="val -20821"/>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Availability of Nitrogen, Phosphorus, Water is critical</a:t>
            </a:r>
          </a:p>
        </p:txBody>
      </p:sp>
      <p:sp>
        <p:nvSpPr>
          <p:cNvPr id="8" name="Rounded Rectangular Callout 7"/>
          <p:cNvSpPr/>
          <p:nvPr/>
        </p:nvSpPr>
        <p:spPr>
          <a:xfrm>
            <a:off x="3709358" y="4626228"/>
            <a:ext cx="1851429" cy="834788"/>
          </a:xfrm>
          <a:prstGeom prst="wedgeRoundRectCallout">
            <a:avLst>
              <a:gd name="adj1" fmla="val -48685"/>
              <a:gd name="adj2" fmla="val -35369"/>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Topic 2  most relevant – develop new, field-deployable sensing modalities</a:t>
            </a:r>
          </a:p>
        </p:txBody>
      </p:sp>
      <p:sp>
        <p:nvSpPr>
          <p:cNvPr id="9" name="TextBox 8"/>
          <p:cNvSpPr txBox="1"/>
          <p:nvPr/>
        </p:nvSpPr>
        <p:spPr>
          <a:xfrm>
            <a:off x="3862806" y="1478738"/>
            <a:ext cx="1883464" cy="369332"/>
          </a:xfrm>
          <a:prstGeom prst="rect">
            <a:avLst/>
          </a:prstGeom>
          <a:solidFill>
            <a:schemeClr val="bg1"/>
          </a:solidFill>
        </p:spPr>
        <p:txBody>
          <a:bodyPr wrap="none" rtlCol="0">
            <a:spAutoFit/>
          </a:bodyPr>
          <a:lstStyle/>
          <a:p>
            <a:r>
              <a:rPr lang="en-US" u="sng" dirty="0"/>
              <a:t>Key Requirements</a:t>
            </a:r>
          </a:p>
        </p:txBody>
      </p:sp>
      <p:sp>
        <p:nvSpPr>
          <p:cNvPr id="10" name="TextBox 9"/>
          <p:cNvSpPr txBox="1"/>
          <p:nvPr/>
        </p:nvSpPr>
        <p:spPr>
          <a:xfrm>
            <a:off x="6656749" y="912355"/>
            <a:ext cx="1320361" cy="369332"/>
          </a:xfrm>
          <a:prstGeom prst="rect">
            <a:avLst/>
          </a:prstGeom>
          <a:noFill/>
        </p:spPr>
        <p:txBody>
          <a:bodyPr wrap="none" rtlCol="0">
            <a:spAutoFit/>
          </a:bodyPr>
          <a:lstStyle/>
          <a:p>
            <a:r>
              <a:rPr lang="en-US" u="sng" dirty="0"/>
              <a:t>FEWS Team </a:t>
            </a:r>
          </a:p>
        </p:txBody>
      </p:sp>
      <p:sp>
        <p:nvSpPr>
          <p:cNvPr id="11" name="TextBox 10"/>
          <p:cNvSpPr txBox="1"/>
          <p:nvPr/>
        </p:nvSpPr>
        <p:spPr>
          <a:xfrm>
            <a:off x="6656749" y="3732878"/>
            <a:ext cx="976549" cy="369332"/>
          </a:xfrm>
          <a:prstGeom prst="rect">
            <a:avLst/>
          </a:prstGeom>
          <a:noFill/>
        </p:spPr>
        <p:txBody>
          <a:bodyPr wrap="none" rtlCol="0">
            <a:spAutoFit/>
          </a:bodyPr>
          <a:lstStyle/>
          <a:p>
            <a:r>
              <a:rPr lang="en-US" u="sng" dirty="0"/>
              <a:t>Themes</a:t>
            </a:r>
            <a:r>
              <a:rPr lang="en-US" dirty="0"/>
              <a:t> </a:t>
            </a:r>
          </a:p>
        </p:txBody>
      </p:sp>
      <p:sp>
        <p:nvSpPr>
          <p:cNvPr id="12" name="TextBox 11"/>
          <p:cNvSpPr txBox="1"/>
          <p:nvPr/>
        </p:nvSpPr>
        <p:spPr>
          <a:xfrm>
            <a:off x="6116323" y="1342029"/>
            <a:ext cx="2653682" cy="2308324"/>
          </a:xfrm>
          <a:prstGeom prst="rect">
            <a:avLst/>
          </a:prstGeom>
          <a:noFill/>
        </p:spPr>
        <p:txBody>
          <a:bodyPr wrap="square" rtlCol="0">
            <a:spAutoFit/>
          </a:bodyPr>
          <a:lstStyle/>
          <a:p>
            <a:pPr marL="112713" indent="-112713">
              <a:buFont typeface="Arial" panose="020B0604020202020204" pitchFamily="34" charset="0"/>
              <a:buChar char="•"/>
            </a:pPr>
            <a:r>
              <a:rPr lang="en-US" sz="1200" dirty="0"/>
              <a:t>World renown team developing</a:t>
            </a:r>
            <a:br>
              <a:rPr lang="en-US" sz="1200" dirty="0"/>
            </a:br>
            <a:r>
              <a:rPr lang="en-US" sz="1200" dirty="0"/>
              <a:t>water resource monitoring and management software – World Wide Water</a:t>
            </a:r>
          </a:p>
          <a:p>
            <a:pPr marL="112713" indent="-112713">
              <a:buFont typeface="Arial" panose="020B0604020202020204" pitchFamily="34" charset="0"/>
              <a:buChar char="•"/>
            </a:pPr>
            <a:r>
              <a:rPr lang="en-US" sz="1200" dirty="0"/>
              <a:t>Potential international partners</a:t>
            </a:r>
          </a:p>
          <a:p>
            <a:pPr marL="112713" indent="-112713">
              <a:buFont typeface="Arial" panose="020B0604020202020204" pitchFamily="34" charset="0"/>
              <a:buChar char="•"/>
            </a:pPr>
            <a:r>
              <a:rPr lang="en-US" sz="1200" dirty="0"/>
              <a:t>Experts in identifying pollutants from water runoff</a:t>
            </a:r>
          </a:p>
          <a:p>
            <a:pPr marL="112713" indent="-112713">
              <a:buFont typeface="Arial" panose="020B0604020202020204" pitchFamily="34" charset="0"/>
              <a:buChar char="•"/>
            </a:pPr>
            <a:r>
              <a:rPr lang="en-US" sz="1200" dirty="0"/>
              <a:t>Behavioral scientists who study water management policy at local levels</a:t>
            </a:r>
          </a:p>
          <a:p>
            <a:pPr marL="112713" indent="-112713">
              <a:buFont typeface="Arial" panose="020B0604020202020204" pitchFamily="34" charset="0"/>
              <a:buChar char="•"/>
            </a:pPr>
            <a:r>
              <a:rPr lang="en-US" sz="1200" dirty="0"/>
              <a:t>A geographic location that includes water resource management challenges, that could be a study area</a:t>
            </a:r>
          </a:p>
        </p:txBody>
      </p:sp>
      <p:sp>
        <p:nvSpPr>
          <p:cNvPr id="13" name="TextBox 12"/>
          <p:cNvSpPr txBox="1"/>
          <p:nvPr/>
        </p:nvSpPr>
        <p:spPr>
          <a:xfrm>
            <a:off x="6116322" y="4048027"/>
            <a:ext cx="2804157" cy="2677656"/>
          </a:xfrm>
          <a:prstGeom prst="rect">
            <a:avLst/>
          </a:prstGeom>
          <a:noFill/>
        </p:spPr>
        <p:txBody>
          <a:bodyPr wrap="square" rtlCol="0">
            <a:spAutoFit/>
          </a:bodyPr>
          <a:lstStyle/>
          <a:p>
            <a:pPr marL="112713" indent="-112713">
              <a:buFont typeface="Arial" panose="020B0604020202020204" pitchFamily="34" charset="0"/>
              <a:buChar char="•"/>
            </a:pPr>
            <a:r>
              <a:rPr lang="en-US" sz="1200" dirty="0"/>
              <a:t>We have the best qualified team with a unique approach that addresses all the FEWS system elements</a:t>
            </a:r>
          </a:p>
          <a:p>
            <a:pPr marL="112713" indent="-112713">
              <a:buFont typeface="Arial" panose="020B0604020202020204" pitchFamily="34" charset="0"/>
              <a:buChar char="•"/>
            </a:pPr>
            <a:r>
              <a:rPr lang="en-US" sz="1200" dirty="0"/>
              <a:t>No one else has our tools or the capabilities to integrate all of the FEWS elements into a cost-effective, field-deployable system</a:t>
            </a:r>
          </a:p>
          <a:p>
            <a:pPr marL="112713" indent="-112713">
              <a:buFont typeface="Arial" panose="020B0604020202020204" pitchFamily="34" charset="0"/>
              <a:buChar char="•"/>
            </a:pPr>
            <a:r>
              <a:rPr lang="en-US" sz="1200" dirty="0"/>
              <a:t> Our system is low risk - world wide water software system is in use today; we are experts in Ni, </a:t>
            </a:r>
            <a:r>
              <a:rPr lang="en-US" sz="1200" dirty="0" err="1"/>
              <a:t>Ph</a:t>
            </a:r>
            <a:r>
              <a:rPr lang="en-US" sz="1200" dirty="0"/>
              <a:t>, Water availability; we have developed the sensors; we have experience in integrating software and hardware elements into a viable system  </a:t>
            </a:r>
          </a:p>
        </p:txBody>
      </p:sp>
    </p:spTree>
    <p:extLst>
      <p:ext uri="{BB962C8B-B14F-4D97-AF65-F5344CB8AC3E}">
        <p14:creationId xmlns:p14="http://schemas.microsoft.com/office/powerpoint/2010/main" val="3714881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927" y="2779908"/>
            <a:ext cx="7886700" cy="1325563"/>
          </a:xfrm>
        </p:spPr>
        <p:txBody>
          <a:bodyPr>
            <a:normAutofit/>
          </a:bodyPr>
          <a:lstStyle/>
          <a:p>
            <a:r>
              <a:rPr lang="en-US" sz="3200" dirty="0"/>
              <a:t>Developing the Proposal Elements</a:t>
            </a:r>
          </a:p>
        </p:txBody>
      </p:sp>
    </p:spTree>
    <p:extLst>
      <p:ext uri="{BB962C8B-B14F-4D97-AF65-F5344CB8AC3E}">
        <p14:creationId xmlns:p14="http://schemas.microsoft.com/office/powerpoint/2010/main" val="18043074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3764</TotalTime>
  <Words>7343</Words>
  <Application>Microsoft Office PowerPoint</Application>
  <PresentationFormat>On-screen Show (4:3)</PresentationFormat>
  <Paragraphs>730</Paragraphs>
  <Slides>68</Slides>
  <Notes>23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68</vt:i4>
      </vt:variant>
    </vt:vector>
  </HeadingPairs>
  <TitlesOfParts>
    <vt:vector size="77" baseType="lpstr">
      <vt:lpstr>Arial</vt:lpstr>
      <vt:lpstr>Calibri</vt:lpstr>
      <vt:lpstr>Calibri Light</vt:lpstr>
      <vt:lpstr>Courier New</vt:lpstr>
      <vt:lpstr>Gill Sans MT</vt:lpstr>
      <vt:lpstr>Optima</vt:lpstr>
      <vt:lpstr>Verdana</vt:lpstr>
      <vt:lpstr>Wingdings 2</vt:lpstr>
      <vt:lpstr>Office Theme</vt:lpstr>
      <vt:lpstr>Grant Proposal Development Workshop</vt:lpstr>
      <vt:lpstr>Research Development Support</vt:lpstr>
      <vt:lpstr>Agenda</vt:lpstr>
      <vt:lpstr>Recap Day 1</vt:lpstr>
      <vt:lpstr>Teaming</vt:lpstr>
      <vt:lpstr>Needs Statement Review Groups</vt:lpstr>
      <vt:lpstr>Proposal Themes</vt:lpstr>
      <vt:lpstr>Themes from the RFP Example</vt:lpstr>
      <vt:lpstr>Developing the Proposal Elements</vt:lpstr>
      <vt:lpstr>Proposal Elements are Created From the Needs Statement</vt:lpstr>
      <vt:lpstr>Methods and Qualifications</vt:lpstr>
      <vt:lpstr>Methods</vt:lpstr>
      <vt:lpstr>Methods</vt:lpstr>
      <vt:lpstr>Methods Example1</vt:lpstr>
      <vt:lpstr>Exercise: Draft a methods description that addresses “Why” not just “How”</vt:lpstr>
      <vt:lpstr>Methods Lead to Qualifications</vt:lpstr>
      <vt:lpstr>The Qualifications Provides Reasons for “Why Us”</vt:lpstr>
      <vt:lpstr>Budget and Benefits</vt:lpstr>
      <vt:lpstr>Budget</vt:lpstr>
      <vt:lpstr>Dinner Party WBS</vt:lpstr>
      <vt:lpstr>Space-based Infrared Satellite System  Ground Station WBS </vt:lpstr>
      <vt:lpstr>Benefits</vt:lpstr>
      <vt:lpstr>Editing and Rewriting</vt:lpstr>
      <vt:lpstr>Editing and Rewriting</vt:lpstr>
      <vt:lpstr>Project Summary #1: The Basketball Project at the Meridian Mews Center</vt:lpstr>
      <vt:lpstr>From “The Only Grant Writing Book You’ll Ever Need” by Ellen Karsh and Arlen Sue Fox</vt:lpstr>
      <vt:lpstr>Do: Use a grammar book, thesaurus, and dictionary</vt:lpstr>
      <vt:lpstr>Do: Use the Active Voice</vt:lpstr>
      <vt:lpstr>Do: Provide Old Information Before New Information</vt:lpstr>
      <vt:lpstr>Do: End Your Sentences and Paragraphs With Emphasis</vt:lpstr>
      <vt:lpstr>Do: Be Concise</vt:lpstr>
      <vt:lpstr>Do: Be Concise (cont)</vt:lpstr>
      <vt:lpstr>Don’t: Use too many adjectives or adverbs</vt:lpstr>
      <vt:lpstr>Don’t: Use Acronyms or Abbreviations</vt:lpstr>
      <vt:lpstr>Do: Back up your claims</vt:lpstr>
      <vt:lpstr>Project Summary #2: The Basketball Project at the Meridian Mews Center</vt:lpstr>
      <vt:lpstr>Write for Reviewers</vt:lpstr>
      <vt:lpstr>Write for Reviewers</vt:lpstr>
      <vt:lpstr>When Your Proposal Is Rejected</vt:lpstr>
      <vt:lpstr>Summary</vt:lpstr>
      <vt:lpstr>Aesthetics and Marketing</vt:lpstr>
      <vt:lpstr>Proposal Aesthetics</vt:lpstr>
      <vt:lpstr>Proposal Aesthetics (cont.)</vt:lpstr>
      <vt:lpstr> Proposal Aesthetics (cont.) </vt:lpstr>
      <vt:lpstr> Figure Examples </vt:lpstr>
      <vt:lpstr>A Proposal Summary With Good Aesthetics</vt:lpstr>
      <vt:lpstr>Marketing is Ongoing</vt:lpstr>
      <vt:lpstr>Contacting Funding Officers </vt:lpstr>
      <vt:lpstr>Video NIH Review Panel</vt:lpstr>
      <vt:lpstr>Proposal Preparation and Submittal Process (ORCA)</vt:lpstr>
      <vt:lpstr>ORCA</vt:lpstr>
      <vt:lpstr>How can ORCA help?</vt:lpstr>
      <vt:lpstr>Your Formula for Success:</vt:lpstr>
      <vt:lpstr>University Approvals</vt:lpstr>
      <vt:lpstr>BYU Proposal Summary Sheet</vt:lpstr>
      <vt:lpstr>F&amp;A (Facilities and Administrative Costs/Indirect Costs)</vt:lpstr>
      <vt:lpstr>Matching / Cost Sharing</vt:lpstr>
      <vt:lpstr>ORCA Resources</vt:lpstr>
      <vt:lpstr>Deadlines</vt:lpstr>
      <vt:lpstr>Compliance Committees</vt:lpstr>
      <vt:lpstr>IBC</vt:lpstr>
      <vt:lpstr>IRB</vt:lpstr>
      <vt:lpstr>IACUC</vt:lpstr>
      <vt:lpstr>Contact ORCA early and often!  Questions?</vt:lpstr>
      <vt:lpstr>PowerPoint Presentation</vt:lpstr>
      <vt:lpstr>Wrap Up</vt:lpstr>
      <vt:lpstr>Final Thoughts on Proposal Writing</vt:lpstr>
      <vt:lpstr>Upcoming Events</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Grant Proposal Development Workshop</dc:title>
  <dc:creator>Conrad Monson</dc:creator>
  <cp:lastModifiedBy>Zach Campbell</cp:lastModifiedBy>
  <cp:revision>244</cp:revision>
  <cp:lastPrinted>2016-12-14T18:07:26Z</cp:lastPrinted>
  <dcterms:created xsi:type="dcterms:W3CDTF">2015-11-24T22:23:38Z</dcterms:created>
  <dcterms:modified xsi:type="dcterms:W3CDTF">2022-04-26T17:14:43Z</dcterms:modified>
</cp:coreProperties>
</file>