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64"/>
  </p:notesMasterIdLst>
  <p:handoutMasterIdLst>
    <p:handoutMasterId r:id="rId65"/>
  </p:handoutMasterIdLst>
  <p:sldIdLst>
    <p:sldId id="256" r:id="rId2"/>
    <p:sldId id="533" r:id="rId3"/>
    <p:sldId id="414" r:id="rId4"/>
    <p:sldId id="572" r:id="rId5"/>
    <p:sldId id="418" r:id="rId6"/>
    <p:sldId id="415" r:id="rId7"/>
    <p:sldId id="537" r:id="rId8"/>
    <p:sldId id="420" r:id="rId9"/>
    <p:sldId id="570" r:id="rId10"/>
    <p:sldId id="421" r:id="rId11"/>
    <p:sldId id="536" r:id="rId12"/>
    <p:sldId id="541" r:id="rId13"/>
    <p:sldId id="542" r:id="rId14"/>
    <p:sldId id="547" r:id="rId15"/>
    <p:sldId id="544" r:id="rId16"/>
    <p:sldId id="280" r:id="rId17"/>
    <p:sldId id="529" r:id="rId18"/>
    <p:sldId id="531" r:id="rId19"/>
    <p:sldId id="532" r:id="rId20"/>
    <p:sldId id="446" r:id="rId21"/>
    <p:sldId id="557" r:id="rId22"/>
    <p:sldId id="558" r:id="rId23"/>
    <p:sldId id="559" r:id="rId24"/>
    <p:sldId id="560" r:id="rId25"/>
    <p:sldId id="561" r:id="rId26"/>
    <p:sldId id="562" r:id="rId27"/>
    <p:sldId id="563" r:id="rId28"/>
    <p:sldId id="564" r:id="rId29"/>
    <p:sldId id="565" r:id="rId30"/>
    <p:sldId id="566" r:id="rId31"/>
    <p:sldId id="567" r:id="rId32"/>
    <p:sldId id="568" r:id="rId33"/>
    <p:sldId id="569" r:id="rId34"/>
    <p:sldId id="403" r:id="rId35"/>
    <p:sldId id="405" r:id="rId36"/>
    <p:sldId id="406" r:id="rId37"/>
    <p:sldId id="407" r:id="rId38"/>
    <p:sldId id="445" r:id="rId39"/>
    <p:sldId id="408" r:id="rId40"/>
    <p:sldId id="495" r:id="rId41"/>
    <p:sldId id="410" r:id="rId42"/>
    <p:sldId id="496" r:id="rId43"/>
    <p:sldId id="466" r:id="rId44"/>
    <p:sldId id="573" r:id="rId45"/>
    <p:sldId id="574" r:id="rId46"/>
    <p:sldId id="575" r:id="rId47"/>
    <p:sldId id="576" r:id="rId48"/>
    <p:sldId id="577" r:id="rId49"/>
    <p:sldId id="578" r:id="rId50"/>
    <p:sldId id="579" r:id="rId51"/>
    <p:sldId id="580" r:id="rId52"/>
    <p:sldId id="581" r:id="rId53"/>
    <p:sldId id="582" r:id="rId54"/>
    <p:sldId id="583" r:id="rId55"/>
    <p:sldId id="487" r:id="rId56"/>
    <p:sldId id="363" r:id="rId57"/>
    <p:sldId id="399" r:id="rId58"/>
    <p:sldId id="400" r:id="rId59"/>
    <p:sldId id="367" r:id="rId60"/>
    <p:sldId id="368" r:id="rId61"/>
    <p:sldId id="369" r:id="rId62"/>
    <p:sldId id="395" r:id="rId63"/>
  </p:sldIdLst>
  <p:sldSz cx="10363200" cy="77724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26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8" autoAdjust="0"/>
    <p:restoredTop sz="92932" autoAdjust="0"/>
  </p:normalViewPr>
  <p:slideViewPr>
    <p:cSldViewPr snapToGrid="0">
      <p:cViewPr varScale="1">
        <p:scale>
          <a:sx n="104" d="100"/>
          <a:sy n="104" d="100"/>
        </p:scale>
        <p:origin x="1332" y="102"/>
      </p:cViewPr>
      <p:guideLst>
        <p:guide orient="horz" pos="2448"/>
        <p:guide pos="3264"/>
      </p:guideLst>
    </p:cSldViewPr>
  </p:slideViewPr>
  <p:outlineViewPr>
    <p:cViewPr>
      <p:scale>
        <a:sx n="33" d="100"/>
        <a:sy n="33" d="100"/>
      </p:scale>
      <p:origin x="0" y="-1740"/>
    </p:cViewPr>
  </p:outlineViewPr>
  <p:notesTextViewPr>
    <p:cViewPr>
      <p:scale>
        <a:sx n="1" d="1"/>
        <a:sy n="1" d="1"/>
      </p:scale>
      <p:origin x="0" y="0"/>
    </p:cViewPr>
  </p:notesTextViewPr>
  <p:sorterViewPr>
    <p:cViewPr varScale="1">
      <p:scale>
        <a:sx n="1" d="1"/>
        <a:sy n="1" d="1"/>
      </p:scale>
      <p:origin x="0" y="-9168"/>
    </p:cViewPr>
  </p:sorterViewPr>
  <p:notesViewPr>
    <p:cSldViewPr snapToGrid="0">
      <p:cViewPr varScale="1">
        <p:scale>
          <a:sx n="95" d="100"/>
          <a:sy n="95" d="100"/>
        </p:scale>
        <p:origin x="3534" y="10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localhost\\C:\Users\Josh%20Trapani\AppData\Local\Temp\webcaspar_table20150423110709.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432179434066399E-2"/>
          <c:y val="2.23562566934522E-2"/>
          <c:w val="0.91708078159678696"/>
          <c:h val="0.85412002232752604"/>
        </c:manualLayout>
      </c:layout>
      <c:barChart>
        <c:barDir val="col"/>
        <c:grouping val="clustered"/>
        <c:varyColors val="0"/>
        <c:ser>
          <c:idx val="0"/>
          <c:order val="0"/>
          <c:tx>
            <c:strRef>
              <c:f>Sheet0!$A$42</c:f>
              <c:strCache>
                <c:ptCount val="1"/>
                <c:pt idx="0">
                  <c:v>Science and engineering</c:v>
                </c:pt>
              </c:strCache>
            </c:strRef>
          </c:tx>
          <c:spPr>
            <a:solidFill>
              <a:srgbClr val="002060"/>
            </a:solidFill>
          </c:spPr>
          <c:invertIfNegative val="0"/>
          <c:dLbls>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Sheet0!$B$33:$G$33</c:f>
              <c:strCache>
                <c:ptCount val="6"/>
                <c:pt idx="0">
                  <c:v>Federal</c:v>
                </c:pt>
                <c:pt idx="1">
                  <c:v>Institutional</c:v>
                </c:pt>
                <c:pt idx="2">
                  <c:v>Nonprofit</c:v>
                </c:pt>
                <c:pt idx="3">
                  <c:v>State/local government</c:v>
                </c:pt>
                <c:pt idx="4">
                  <c:v>Industry</c:v>
                </c:pt>
                <c:pt idx="5">
                  <c:v>All other sources</c:v>
                </c:pt>
              </c:strCache>
            </c:strRef>
          </c:cat>
          <c:val>
            <c:numRef>
              <c:f>Sheet0!$B$42:$G$42</c:f>
              <c:numCache>
                <c:formatCode>0.0%</c:formatCode>
                <c:ptCount val="6"/>
                <c:pt idx="0">
                  <c:v>0.638913873913593</c:v>
                </c:pt>
                <c:pt idx="1">
                  <c:v>0.18788769732851901</c:v>
                </c:pt>
                <c:pt idx="2">
                  <c:v>5.6200390961044303E-2</c:v>
                </c:pt>
                <c:pt idx="3">
                  <c:v>5.4258761541366503E-2</c:v>
                </c:pt>
                <c:pt idx="4">
                  <c:v>5.2550852491082101E-2</c:v>
                </c:pt>
                <c:pt idx="5">
                  <c:v>1.82611910323182E-2</c:v>
                </c:pt>
              </c:numCache>
            </c:numRef>
          </c:val>
          <c:extLst>
            <c:ext xmlns:c16="http://schemas.microsoft.com/office/drawing/2014/chart" uri="{C3380CC4-5D6E-409C-BE32-E72D297353CC}">
              <c16:uniqueId val="{00000000-A911-4E73-A8F2-B491C8B6AD69}"/>
            </c:ext>
          </c:extLst>
        </c:ser>
        <c:ser>
          <c:idx val="1"/>
          <c:order val="1"/>
          <c:tx>
            <c:strRef>
              <c:f>Sheet0!$A$43</c:f>
              <c:strCache>
                <c:ptCount val="1"/>
                <c:pt idx="0">
                  <c:v>Social science</c:v>
                </c:pt>
              </c:strCache>
            </c:strRef>
          </c:tx>
          <c:spPr>
            <a:solidFill>
              <a:srgbClr val="C00000"/>
            </a:solidFill>
          </c:spPr>
          <c:invertIfNegative val="0"/>
          <c:dLbls>
            <c:dLbl>
              <c:idx val="0"/>
              <c:layout>
                <c:manualLayout>
                  <c:x val="4.9514201998710301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A41-4211-A13D-B7BCCCEC3B2D}"/>
                </c:ext>
              </c:extLst>
            </c:dLbl>
            <c:dLbl>
              <c:idx val="1"/>
              <c:spPr>
                <a:noFill/>
                <a:ln>
                  <a:noFill/>
                </a:ln>
                <a:effectLst/>
              </c:spPr>
              <c:txPr>
                <a:bodyPr wrap="square" lIns="38100" tIns="19050" rIns="38100" bIns="19050" anchor="ctr">
                  <a:noAutofit/>
                </a:bodyPr>
                <a:lstStyle/>
                <a:p>
                  <a:pPr>
                    <a:defRPr sz="900"/>
                  </a:pPr>
                  <a:endParaRPr lang="en-US"/>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7A41-4211-A13D-B7BCCCEC3B2D}"/>
                </c:ext>
              </c:extLst>
            </c:dLbl>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Sheet0!$B$33:$G$33</c:f>
              <c:strCache>
                <c:ptCount val="6"/>
                <c:pt idx="0">
                  <c:v>Federal</c:v>
                </c:pt>
                <c:pt idx="1">
                  <c:v>Institutional</c:v>
                </c:pt>
                <c:pt idx="2">
                  <c:v>Nonprofit</c:v>
                </c:pt>
                <c:pt idx="3">
                  <c:v>State/local government</c:v>
                </c:pt>
                <c:pt idx="4">
                  <c:v>Industry</c:v>
                </c:pt>
                <c:pt idx="5">
                  <c:v>All other sources</c:v>
                </c:pt>
              </c:strCache>
            </c:strRef>
          </c:cat>
          <c:val>
            <c:numRef>
              <c:f>Sheet0!$B$43:$G$43</c:f>
              <c:numCache>
                <c:formatCode>0.0%</c:formatCode>
                <c:ptCount val="6"/>
                <c:pt idx="0">
                  <c:v>0.43950594782555602</c:v>
                </c:pt>
                <c:pt idx="1">
                  <c:v>0.32047293785494002</c:v>
                </c:pt>
                <c:pt idx="2">
                  <c:v>0.106495945401767</c:v>
                </c:pt>
                <c:pt idx="3">
                  <c:v>8.6704213130574803E-2</c:v>
                </c:pt>
                <c:pt idx="4">
                  <c:v>2.65807271239803E-2</c:v>
                </c:pt>
                <c:pt idx="5">
                  <c:v>2.02402286631818E-2</c:v>
                </c:pt>
              </c:numCache>
            </c:numRef>
          </c:val>
          <c:extLst>
            <c:ext xmlns:c16="http://schemas.microsoft.com/office/drawing/2014/chart" uri="{C3380CC4-5D6E-409C-BE32-E72D297353CC}">
              <c16:uniqueId val="{00000001-A911-4E73-A8F2-B491C8B6AD69}"/>
            </c:ext>
          </c:extLst>
        </c:ser>
        <c:ser>
          <c:idx val="2"/>
          <c:order val="2"/>
          <c:tx>
            <c:strRef>
              <c:f>Sheet0!$A$44</c:f>
              <c:strCache>
                <c:ptCount val="1"/>
                <c:pt idx="0">
                  <c:v>Humanities</c:v>
                </c:pt>
              </c:strCache>
            </c:strRef>
          </c:tx>
          <c:spPr>
            <a:solidFill>
              <a:srgbClr val="00B050"/>
            </a:solidFill>
          </c:spPr>
          <c:invertIfNegative val="0"/>
          <c:dLbls>
            <c:dLbl>
              <c:idx val="0"/>
              <c:layout>
                <c:manualLayout>
                  <c:x val="6.6018935998280398E-3"/>
                  <c:y val="1.1653752336198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A41-4211-A13D-B7BCCCEC3B2D}"/>
                </c:ext>
              </c:extLst>
            </c:dLbl>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Sheet0!$B$33:$G$33</c:f>
              <c:strCache>
                <c:ptCount val="6"/>
                <c:pt idx="0">
                  <c:v>Federal</c:v>
                </c:pt>
                <c:pt idx="1">
                  <c:v>Institutional</c:v>
                </c:pt>
                <c:pt idx="2">
                  <c:v>Nonprofit</c:v>
                </c:pt>
                <c:pt idx="3">
                  <c:v>State/local government</c:v>
                </c:pt>
                <c:pt idx="4">
                  <c:v>Industry</c:v>
                </c:pt>
                <c:pt idx="5">
                  <c:v>All other sources</c:v>
                </c:pt>
              </c:strCache>
            </c:strRef>
          </c:cat>
          <c:val>
            <c:numRef>
              <c:f>Sheet0!$B$44:$G$44</c:f>
              <c:numCache>
                <c:formatCode>0.0%</c:formatCode>
                <c:ptCount val="6"/>
                <c:pt idx="0">
                  <c:v>0.17843347190609099</c:v>
                </c:pt>
                <c:pt idx="1">
                  <c:v>0.61225013131615202</c:v>
                </c:pt>
                <c:pt idx="2">
                  <c:v>0.12972486360938901</c:v>
                </c:pt>
                <c:pt idx="3">
                  <c:v>3.853489910736E-2</c:v>
                </c:pt>
                <c:pt idx="4">
                  <c:v>1.6184812570403301E-2</c:v>
                </c:pt>
                <c:pt idx="5">
                  <c:v>2.4871821490604899E-2</c:v>
                </c:pt>
              </c:numCache>
            </c:numRef>
          </c:val>
          <c:extLst>
            <c:ext xmlns:c16="http://schemas.microsoft.com/office/drawing/2014/chart" uri="{C3380CC4-5D6E-409C-BE32-E72D297353CC}">
              <c16:uniqueId val="{00000002-A911-4E73-A8F2-B491C8B6AD69}"/>
            </c:ext>
          </c:extLst>
        </c:ser>
        <c:dLbls>
          <c:showLegendKey val="0"/>
          <c:showVal val="0"/>
          <c:showCatName val="0"/>
          <c:showSerName val="0"/>
          <c:showPercent val="0"/>
          <c:showBubbleSize val="0"/>
        </c:dLbls>
        <c:gapWidth val="150"/>
        <c:axId val="-1858532496"/>
        <c:axId val="-1858528144"/>
      </c:barChart>
      <c:catAx>
        <c:axId val="-1858532496"/>
        <c:scaling>
          <c:orientation val="minMax"/>
        </c:scaling>
        <c:delete val="0"/>
        <c:axPos val="b"/>
        <c:numFmt formatCode="General" sourceLinked="0"/>
        <c:majorTickMark val="out"/>
        <c:minorTickMark val="none"/>
        <c:tickLblPos val="nextTo"/>
        <c:txPr>
          <a:bodyPr/>
          <a:lstStyle/>
          <a:p>
            <a:pPr>
              <a:defRPr sz="1200"/>
            </a:pPr>
            <a:endParaRPr lang="en-US"/>
          </a:p>
        </c:txPr>
        <c:crossAx val="-1858528144"/>
        <c:crosses val="autoZero"/>
        <c:auto val="1"/>
        <c:lblAlgn val="ctr"/>
        <c:lblOffset val="100"/>
        <c:noMultiLvlLbl val="0"/>
      </c:catAx>
      <c:valAx>
        <c:axId val="-1858528144"/>
        <c:scaling>
          <c:orientation val="minMax"/>
        </c:scaling>
        <c:delete val="0"/>
        <c:axPos val="l"/>
        <c:numFmt formatCode="0%" sourceLinked="0"/>
        <c:majorTickMark val="out"/>
        <c:minorTickMark val="none"/>
        <c:tickLblPos val="nextTo"/>
        <c:txPr>
          <a:bodyPr/>
          <a:lstStyle/>
          <a:p>
            <a:pPr>
              <a:defRPr sz="1200"/>
            </a:pPr>
            <a:endParaRPr lang="en-US"/>
          </a:p>
        </c:txPr>
        <c:crossAx val="-1858532496"/>
        <c:crosses val="autoZero"/>
        <c:crossBetween val="between"/>
      </c:valAx>
    </c:plotArea>
    <c:legend>
      <c:legendPos val="r"/>
      <c:layout>
        <c:manualLayout>
          <c:xMode val="edge"/>
          <c:yMode val="edge"/>
          <c:x val="0.65620369171141901"/>
          <c:y val="0.50882930069132504"/>
          <c:w val="0.3172734128254"/>
          <c:h val="0.208102943463192"/>
        </c:manualLayout>
      </c:layout>
      <c:overlay val="0"/>
      <c:txPr>
        <a:bodyPr/>
        <a:lstStyle/>
        <a:p>
          <a:pPr>
            <a:defRPr sz="1600"/>
          </a:pPr>
          <a:endParaRPr lang="en-US"/>
        </a:p>
      </c:txPr>
    </c:legend>
    <c:plotVisOnly val="1"/>
    <c:dispBlanksAs val="gap"/>
    <c:showDLblsOverMax val="0"/>
  </c:chart>
  <c:txPr>
    <a:bodyPr/>
    <a:lstStyle/>
    <a:p>
      <a:pPr>
        <a:defRPr>
          <a:solidFill>
            <a:srgbClr val="002060"/>
          </a:solidFill>
          <a:latin typeface="Franklin Gothic Demi Cond" panose="020B0706030402020204" pitchFamily="34" charset="0"/>
        </a:defRPr>
      </a:pPr>
      <a:endParaRPr lang="en-US"/>
    </a:p>
  </c:txPr>
  <c:externalData r:id="rId1">
    <c:autoUpdate val="0"/>
  </c:externalData>
  <c:userShapes r:id="rId2"/>
</c:chartSpace>
</file>

<file path=ppt/drawings/_rels/vmlDrawing1.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s>
</file>

<file path=ppt/drawings/drawing1.xml><?xml version="1.0" encoding="utf-8"?>
<c:userShapes xmlns:c="http://schemas.openxmlformats.org/drawingml/2006/chart">
  <cdr:relSizeAnchor xmlns:cdr="http://schemas.openxmlformats.org/drawingml/2006/chartDrawing">
    <cdr:from>
      <cdr:x>0.23387</cdr:x>
      <cdr:y>0.94982</cdr:y>
    </cdr:from>
    <cdr:to>
      <cdr:x>0.34925</cdr:x>
      <cdr:y>1</cdr:y>
    </cdr:to>
    <cdr:sp macro="" textlink="">
      <cdr:nvSpPr>
        <cdr:cNvPr id="2" name="TextBox 1"/>
        <cdr:cNvSpPr txBox="1"/>
      </cdr:nvSpPr>
      <cdr:spPr>
        <a:xfrm xmlns:a="http://schemas.openxmlformats.org/drawingml/2006/main">
          <a:off x="1853338" y="4530886"/>
          <a:ext cx="914400" cy="23939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67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6"/>
          </a:xfrm>
          <a:prstGeom prst="rect">
            <a:avLst/>
          </a:prstGeom>
        </p:spPr>
        <p:txBody>
          <a:bodyPr vert="horz" lIns="91440" tIns="45720" rIns="91440" bIns="45720" rtlCol="0"/>
          <a:lstStyle>
            <a:lvl1pPr algn="r">
              <a:defRPr sz="1200"/>
            </a:lvl1pPr>
          </a:lstStyle>
          <a:p>
            <a:fld id="{218344F8-5DC7-4EAD-A231-EB04C10D913A}" type="datetimeFigureOut">
              <a:rPr lang="en-US" smtClean="0"/>
              <a:t>4/26/2022</a:t>
            </a:fld>
            <a:endParaRPr lang="en-US"/>
          </a:p>
        </p:txBody>
      </p:sp>
      <p:sp>
        <p:nvSpPr>
          <p:cNvPr id="4" name="Footer Placeholder 3"/>
          <p:cNvSpPr>
            <a:spLocks noGrp="1"/>
          </p:cNvSpPr>
          <p:nvPr>
            <p:ph type="ftr" sz="quarter" idx="2"/>
          </p:nvPr>
        </p:nvSpPr>
        <p:spPr>
          <a:xfrm>
            <a:off x="1" y="8829676"/>
            <a:ext cx="3038475" cy="46672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6"/>
            <a:ext cx="3038475" cy="466726"/>
          </a:xfrm>
          <a:prstGeom prst="rect">
            <a:avLst/>
          </a:prstGeom>
        </p:spPr>
        <p:txBody>
          <a:bodyPr vert="horz" lIns="91440" tIns="45720" rIns="91440" bIns="45720" rtlCol="0" anchor="b"/>
          <a:lstStyle>
            <a:lvl1pPr algn="r">
              <a:defRPr sz="1200"/>
            </a:lvl1pPr>
          </a:lstStyle>
          <a:p>
            <a:fld id="{93F777FF-4111-4405-92E9-EBC329CEDC5E}" type="slidenum">
              <a:rPr lang="en-US" smtClean="0"/>
              <a:t>‹#›</a:t>
            </a:fld>
            <a:endParaRPr lang="en-US"/>
          </a:p>
        </p:txBody>
      </p:sp>
    </p:spTree>
    <p:extLst>
      <p:ext uri="{BB962C8B-B14F-4D97-AF65-F5344CB8AC3E}">
        <p14:creationId xmlns:p14="http://schemas.microsoft.com/office/powerpoint/2010/main" val="37500215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hyperlink" Target="https://www.nsf.gov/statistics/2019/nsf19302/#fig1" TargetMode="External"/><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77" tIns="46589" rIns="93177" bIns="46589" rtlCol="0"/>
          <a:lstStyle>
            <a:lvl1pPr algn="r">
              <a:defRPr sz="1200"/>
            </a:lvl1pPr>
          </a:lstStyle>
          <a:p>
            <a:fld id="{D735A8EA-1C09-4EC4-A093-87E6778C348A}" type="datetimeFigureOut">
              <a:rPr lang="en-US" smtClean="0"/>
              <a:t>4/26/2022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DCD8E5-1637-45E6-86EB-5DA1C8051DF8}" type="slidenum">
              <a:rPr lang="en-US" smtClean="0"/>
              <a:t>‹#›</a:t>
            </a:fld>
            <a:endParaRPr lang="en-US"/>
          </a:p>
        </p:txBody>
      </p:sp>
    </p:spTree>
    <p:extLst>
      <p:ext uri="{BB962C8B-B14F-4D97-AF65-F5344CB8AC3E}">
        <p14:creationId xmlns:p14="http://schemas.microsoft.com/office/powerpoint/2010/main" val="2421391264"/>
      </p:ext>
    </p:extLst>
  </p:cSld>
  <p:clrMap bg1="lt1" tx1="dk1" bg2="lt2" tx2="dk2" accent1="accent1" accent2="accent2" accent3="accent3" accent4="accent4" accent5="accent5" accent6="accent6" hlink="hlink" folHlink="folHlink"/>
  <p:notesStyle>
    <a:lvl1pPr marL="0" algn="l" defTabSz="1018824" rtl="0" eaLnBrk="1" latinLnBrk="0" hangingPunct="1">
      <a:defRPr lang="en-US" sz="1337" b="0" i="0" u="sng" strike="noStrike" kern="1200" smtClean="0">
        <a:solidFill>
          <a:schemeClr val="tx1"/>
        </a:solidFill>
        <a:effectLst/>
        <a:latin typeface="+mn-lt"/>
        <a:ea typeface="+mn-ea"/>
        <a:cs typeface="+mn-cs"/>
        <a:hlinkClick r:id="rId2"/>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3"/>
            <a:ext cx="5608320" cy="3660458"/>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73DCD8E5-1637-45E6-86EB-5DA1C8051DF8}" type="slidenum">
              <a:rPr lang="en-US" smtClean="0"/>
              <a:t>1</a:t>
            </a:fld>
            <a:endParaRPr lang="en-US"/>
          </a:p>
        </p:txBody>
      </p:sp>
    </p:spTree>
    <p:extLst>
      <p:ext uri="{BB962C8B-B14F-4D97-AF65-F5344CB8AC3E}">
        <p14:creationId xmlns:p14="http://schemas.microsoft.com/office/powerpoint/2010/main" val="159841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3"/>
            <a:ext cx="5608320" cy="3660458"/>
          </a:xfrm>
          <a:prstGeom prst="rect">
            <a:avLst/>
          </a:prstGeom>
        </p:spPr>
        <p:txBody>
          <a:bodyPr/>
          <a:lstStyle/>
          <a:p>
            <a:r>
              <a:rPr lang="en-US" dirty="0"/>
              <a:t>Rework exercise into “Elevator Speech”</a:t>
            </a:r>
          </a:p>
        </p:txBody>
      </p:sp>
      <p:sp>
        <p:nvSpPr>
          <p:cNvPr id="4" name="Slide Number Placeholder 3"/>
          <p:cNvSpPr>
            <a:spLocks noGrp="1"/>
          </p:cNvSpPr>
          <p:nvPr>
            <p:ph type="sldNum" sz="quarter" idx="10"/>
          </p:nvPr>
        </p:nvSpPr>
        <p:spPr/>
        <p:txBody>
          <a:bodyPr/>
          <a:lstStyle/>
          <a:p>
            <a:fld id="{73DCD8E5-1637-45E6-86EB-5DA1C8051DF8}" type="slidenum">
              <a:rPr lang="en-US" smtClean="0"/>
              <a:t>14</a:t>
            </a:fld>
            <a:endParaRPr lang="en-US"/>
          </a:p>
        </p:txBody>
      </p:sp>
    </p:spTree>
    <p:extLst>
      <p:ext uri="{BB962C8B-B14F-4D97-AF65-F5344CB8AC3E}">
        <p14:creationId xmlns:p14="http://schemas.microsoft.com/office/powerpoint/2010/main" val="2843277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15</a:t>
            </a:fld>
            <a:endParaRPr lang="en-US"/>
          </a:p>
        </p:txBody>
      </p:sp>
    </p:spTree>
    <p:extLst>
      <p:ext uri="{BB962C8B-B14F-4D97-AF65-F5344CB8AC3E}">
        <p14:creationId xmlns:p14="http://schemas.microsoft.com/office/powerpoint/2010/main" val="1303206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3" name="Notes Placeholder 2"/>
          <p:cNvSpPr>
            <a:spLocks noGrp="1"/>
          </p:cNvSpPr>
          <p:nvPr>
            <p:ph type="body" idx="1"/>
          </p:nvPr>
        </p:nvSpPr>
        <p:spPr bwMode="auto">
          <a:xfrm>
            <a:off x="701040" y="4473893"/>
            <a:ext cx="5608320" cy="3660458"/>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69855" indent="-169855">
              <a:spcBef>
                <a:spcPct val="0"/>
              </a:spcBef>
              <a:buFontTx/>
              <a:buChar char="•"/>
            </a:pPr>
            <a:r>
              <a:rPr lang="en-US" altLang="en-US"/>
              <a:t>Deadlines for submitting questions to the program officer, submittal through BYU/ORCA, submittal to the funder</a:t>
            </a:r>
          </a:p>
          <a:p>
            <a:pPr marL="169855" indent="-169855">
              <a:spcBef>
                <a:spcPct val="0"/>
              </a:spcBef>
              <a:buFontTx/>
              <a:buChar char="•"/>
            </a:pPr>
            <a:r>
              <a:rPr lang="en-US" altLang="en-US"/>
              <a:t>Most Important Requirements (technical, budget content)</a:t>
            </a:r>
          </a:p>
          <a:p>
            <a:pPr marL="169855" indent="-169855">
              <a:spcBef>
                <a:spcPct val="0"/>
              </a:spcBef>
              <a:buFontTx/>
              <a:buChar char="•"/>
            </a:pPr>
            <a:r>
              <a:rPr lang="en-US" altLang="en-US"/>
              <a:t>Elements required of proposal (cover page, summary, etc.)</a:t>
            </a:r>
          </a:p>
          <a:p>
            <a:pPr marL="169855" indent="-169855">
              <a:spcBef>
                <a:spcPct val="0"/>
              </a:spcBef>
              <a:buFontTx/>
              <a:buChar char="•"/>
            </a:pPr>
            <a:r>
              <a:rPr lang="en-US" altLang="en-US"/>
              <a:t>Unusual requirements</a:t>
            </a:r>
          </a:p>
          <a:p>
            <a:pPr marL="169855" indent="-169855">
              <a:spcBef>
                <a:spcPct val="0"/>
              </a:spcBef>
              <a:buFontTx/>
              <a:buChar char="•"/>
            </a:pPr>
            <a:r>
              <a:rPr lang="en-US" altLang="en-US"/>
              <a:t>Procedures for submittal (including BYU/ORCA procedures</a:t>
            </a:r>
          </a:p>
          <a:p>
            <a:pPr marL="169855" indent="-169855">
              <a:spcBef>
                <a:spcPct val="0"/>
              </a:spcBef>
              <a:buFontTx/>
              <a:buChar char="•"/>
            </a:pPr>
            <a:endParaRPr lang="en-US" altLang="en-US"/>
          </a:p>
          <a:p>
            <a:pPr marL="169855" indent="-169855">
              <a:spcBef>
                <a:spcPct val="0"/>
              </a:spcBef>
            </a:pPr>
            <a:r>
              <a:rPr lang="en-US" altLang="en-US" sz="2400"/>
              <a:t>Requirements</a:t>
            </a:r>
          </a:p>
          <a:p>
            <a:pPr lvl="1" eaLnBrk="1" hangingPunct="1">
              <a:spcBef>
                <a:spcPct val="0"/>
              </a:spcBef>
              <a:buFont typeface="Courier New" panose="02070309020205020404" pitchFamily="49" charset="0"/>
              <a:buChar char="o"/>
            </a:pPr>
            <a:r>
              <a:rPr lang="en-US" altLang="en-US" sz="1800"/>
              <a:t>Can be technical, budget, management</a:t>
            </a:r>
          </a:p>
          <a:p>
            <a:pPr lvl="1" eaLnBrk="1" hangingPunct="1">
              <a:spcBef>
                <a:spcPct val="0"/>
              </a:spcBef>
              <a:buFont typeface="Courier New" panose="02070309020205020404" pitchFamily="49" charset="0"/>
              <a:buChar char="o"/>
            </a:pPr>
            <a:r>
              <a:rPr lang="en-US" altLang="en-US" sz="1800"/>
              <a:t>What </a:t>
            </a:r>
            <a:r>
              <a:rPr lang="en-US" altLang="en-US" sz="1800" u="sng"/>
              <a:t>isn</a:t>
            </a:r>
            <a:r>
              <a:rPr lang="ja-JP" altLang="en-US" sz="1800" u="sng"/>
              <a:t>’</a:t>
            </a:r>
            <a:r>
              <a:rPr lang="en-US" altLang="ja-JP" sz="1800" u="sng"/>
              <a:t>t</a:t>
            </a:r>
            <a:r>
              <a:rPr lang="en-US" altLang="ja-JP" sz="1800"/>
              <a:t>  said in the solicitation may be just as important as what is said</a:t>
            </a:r>
          </a:p>
          <a:p>
            <a:pPr lvl="1" eaLnBrk="1" hangingPunct="1">
              <a:spcBef>
                <a:spcPct val="0"/>
              </a:spcBef>
              <a:buFont typeface="Courier New" panose="02070309020205020404" pitchFamily="49" charset="0"/>
              <a:buChar char="o"/>
            </a:pPr>
            <a:r>
              <a:rPr lang="en-US" altLang="en-US" sz="1800"/>
              <a:t>Must understand and answer the MIRs (most important requirements</a:t>
            </a:r>
            <a:endParaRPr lang="en-US" altLang="en-US"/>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53DE3D4D-E2A5-487A-848E-D1C38A56CB0B}" type="slidenum">
              <a:rPr lang="en-US" altLang="en-US" smtClean="0"/>
              <a:pPr/>
              <a:t>17</a:t>
            </a:fld>
            <a:endParaRPr lang="en-US" altLang="en-US"/>
          </a:p>
        </p:txBody>
      </p:sp>
    </p:spTree>
    <p:extLst>
      <p:ext uri="{BB962C8B-B14F-4D97-AF65-F5344CB8AC3E}">
        <p14:creationId xmlns:p14="http://schemas.microsoft.com/office/powerpoint/2010/main" val="1403078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701040" y="4473893"/>
            <a:ext cx="5608320" cy="3660458"/>
          </a:xfrm>
          <a:prstGeom prst="rect">
            <a:avLst/>
          </a:prstGeom>
        </p:spPr>
        <p:txBody>
          <a:bodyPr>
            <a:normAutofit/>
          </a:bodyPr>
          <a:lstStyle/>
          <a:p>
            <a:endParaRPr dirty="0"/>
          </a:p>
        </p:txBody>
      </p:sp>
    </p:spTree>
    <p:extLst>
      <p:ext uri="{BB962C8B-B14F-4D97-AF65-F5344CB8AC3E}">
        <p14:creationId xmlns:p14="http://schemas.microsoft.com/office/powerpoint/2010/main" val="241669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701040" y="4473893"/>
            <a:ext cx="5608320" cy="3660458"/>
          </a:xfrm>
          <a:prstGeom prst="rect">
            <a:avLst/>
          </a:prstGeom>
        </p:spPr>
        <p:txBody>
          <a:bodyPr>
            <a:normAutofit/>
          </a:bodyPr>
          <a:lstStyle/>
          <a:p>
            <a:endParaRPr dirty="0"/>
          </a:p>
        </p:txBody>
      </p:sp>
    </p:spTree>
    <p:extLst>
      <p:ext uri="{BB962C8B-B14F-4D97-AF65-F5344CB8AC3E}">
        <p14:creationId xmlns:p14="http://schemas.microsoft.com/office/powerpoint/2010/main" val="11271160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701040" y="4473893"/>
            <a:ext cx="5608320" cy="3660458"/>
          </a:xfrm>
          <a:prstGeom prst="rect">
            <a:avLst/>
          </a:prstGeom>
        </p:spPr>
        <p:txBody>
          <a:bodyPr>
            <a:normAutofit/>
          </a:bodyPr>
          <a:lstStyle/>
          <a:p>
            <a:endParaRPr dirty="0"/>
          </a:p>
        </p:txBody>
      </p:sp>
    </p:spTree>
    <p:extLst>
      <p:ext uri="{BB962C8B-B14F-4D97-AF65-F5344CB8AC3E}">
        <p14:creationId xmlns:p14="http://schemas.microsoft.com/office/powerpoint/2010/main" val="9927859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701040" y="4473893"/>
            <a:ext cx="5608320" cy="3660458"/>
          </a:xfrm>
          <a:prstGeom prst="rect">
            <a:avLst/>
          </a:prstGeom>
        </p:spPr>
        <p:txBody>
          <a:bodyPr>
            <a:normAutofit/>
          </a:bodyPr>
          <a:lstStyle/>
          <a:p>
            <a:endParaRPr dirty="0"/>
          </a:p>
        </p:txBody>
      </p:sp>
    </p:spTree>
    <p:extLst>
      <p:ext uri="{BB962C8B-B14F-4D97-AF65-F5344CB8AC3E}">
        <p14:creationId xmlns:p14="http://schemas.microsoft.com/office/powerpoint/2010/main" val="11040907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51203" name="Notes Placeholder 2"/>
          <p:cNvSpPr>
            <a:spLocks noGrp="1"/>
          </p:cNvSpPr>
          <p:nvPr>
            <p:ph type="body" idx="1"/>
          </p:nvPr>
        </p:nvSpPr>
        <p:spPr bwMode="auto">
          <a:xfrm>
            <a:off x="701040" y="4473893"/>
            <a:ext cx="5608320" cy="3660458"/>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MS PGothic" charset="0"/>
            </a:endParaRPr>
          </a:p>
        </p:txBody>
      </p:sp>
      <p:sp>
        <p:nvSpPr>
          <p:cNvPr id="5120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757066" indent="-291179">
              <a:defRPr>
                <a:solidFill>
                  <a:schemeClr val="tx1"/>
                </a:solidFill>
                <a:latin typeface="Gill Sans MT" charset="0"/>
                <a:ea typeface="MS PGothic" charset="0"/>
                <a:cs typeface="MS PGothic" charset="0"/>
              </a:defRPr>
            </a:lvl2pPr>
            <a:lvl3pPr marL="1164717" indent="-232943">
              <a:defRPr>
                <a:solidFill>
                  <a:schemeClr val="tx1"/>
                </a:solidFill>
                <a:latin typeface="Gill Sans MT" charset="0"/>
                <a:ea typeface="MS PGothic" charset="0"/>
                <a:cs typeface="MS PGothic" charset="0"/>
              </a:defRPr>
            </a:lvl3pPr>
            <a:lvl4pPr marL="1630604" indent="-232943">
              <a:defRPr>
                <a:solidFill>
                  <a:schemeClr val="tx1"/>
                </a:solidFill>
                <a:latin typeface="Gill Sans MT" charset="0"/>
                <a:ea typeface="MS PGothic" charset="0"/>
                <a:cs typeface="MS PGothic" charset="0"/>
              </a:defRPr>
            </a:lvl4pPr>
            <a:lvl5pPr marL="2096491" indent="-232943">
              <a:defRPr>
                <a:solidFill>
                  <a:schemeClr val="tx1"/>
                </a:solidFill>
                <a:latin typeface="Gill Sans MT" charset="0"/>
                <a:ea typeface="MS PGothic" charset="0"/>
                <a:cs typeface="MS PGothic" charset="0"/>
              </a:defRPr>
            </a:lvl5pPr>
            <a:lvl6pPr marL="2562377" indent="-232943" eaLnBrk="0" fontAlgn="base" hangingPunct="0">
              <a:spcBef>
                <a:spcPct val="0"/>
              </a:spcBef>
              <a:spcAft>
                <a:spcPct val="0"/>
              </a:spcAft>
              <a:defRPr>
                <a:solidFill>
                  <a:schemeClr val="tx1"/>
                </a:solidFill>
                <a:latin typeface="Gill Sans MT" charset="0"/>
                <a:ea typeface="MS PGothic" charset="0"/>
                <a:cs typeface="MS PGothic" charset="0"/>
              </a:defRPr>
            </a:lvl6pPr>
            <a:lvl7pPr marL="3028264" indent="-232943" eaLnBrk="0" fontAlgn="base" hangingPunct="0">
              <a:spcBef>
                <a:spcPct val="0"/>
              </a:spcBef>
              <a:spcAft>
                <a:spcPct val="0"/>
              </a:spcAft>
              <a:defRPr>
                <a:solidFill>
                  <a:schemeClr val="tx1"/>
                </a:solidFill>
                <a:latin typeface="Gill Sans MT" charset="0"/>
                <a:ea typeface="MS PGothic" charset="0"/>
                <a:cs typeface="MS PGothic" charset="0"/>
              </a:defRPr>
            </a:lvl7pPr>
            <a:lvl8pPr marL="3494151" indent="-232943" eaLnBrk="0" fontAlgn="base" hangingPunct="0">
              <a:spcBef>
                <a:spcPct val="0"/>
              </a:spcBef>
              <a:spcAft>
                <a:spcPct val="0"/>
              </a:spcAft>
              <a:defRPr>
                <a:solidFill>
                  <a:schemeClr val="tx1"/>
                </a:solidFill>
                <a:latin typeface="Gill Sans MT" charset="0"/>
                <a:ea typeface="MS PGothic" charset="0"/>
                <a:cs typeface="MS PGothic" charset="0"/>
              </a:defRPr>
            </a:lvl8pPr>
            <a:lvl9pPr marL="3960038" indent="-232943" eaLnBrk="0" fontAlgn="base" hangingPunct="0">
              <a:spcBef>
                <a:spcPct val="0"/>
              </a:spcBef>
              <a:spcAft>
                <a:spcPct val="0"/>
              </a:spcAft>
              <a:defRPr>
                <a:solidFill>
                  <a:schemeClr val="tx1"/>
                </a:solidFill>
                <a:latin typeface="Gill Sans MT" charset="0"/>
                <a:ea typeface="MS PGothic" charset="0"/>
                <a:cs typeface="MS PGothic" charset="0"/>
              </a:defRPr>
            </a:lvl9pPr>
          </a:lstStyle>
          <a:p>
            <a:fld id="{7CFD4591-3A19-F042-98E5-5AF892DEC2FF}" type="slidenum">
              <a:rPr lang="en-US"/>
              <a:pPr/>
              <a:t>35</a:t>
            </a:fld>
            <a:endParaRPr lang="en-US"/>
          </a:p>
        </p:txBody>
      </p:sp>
    </p:spTree>
    <p:extLst>
      <p:ext uri="{BB962C8B-B14F-4D97-AF65-F5344CB8AC3E}">
        <p14:creationId xmlns:p14="http://schemas.microsoft.com/office/powerpoint/2010/main" val="8349349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6563" name="Notes Placeholder 2"/>
          <p:cNvSpPr>
            <a:spLocks noGrp="1"/>
          </p:cNvSpPr>
          <p:nvPr>
            <p:ph type="body" idx="1"/>
          </p:nvPr>
        </p:nvSpPr>
        <p:spPr bwMode="auto">
          <a:xfrm>
            <a:off x="701040" y="4473893"/>
            <a:ext cx="5608320" cy="366045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656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A56673F7-5972-4569-B217-226B4A669E26}" type="slidenum">
              <a:rPr lang="en-US" altLang="en-US" smtClean="0"/>
              <a:pPr/>
              <a:t>59</a:t>
            </a:fld>
            <a:endParaRPr lang="en-US" altLang="en-US"/>
          </a:p>
        </p:txBody>
      </p:sp>
    </p:spTree>
    <p:extLst>
      <p:ext uri="{BB962C8B-B14F-4D97-AF65-F5344CB8AC3E}">
        <p14:creationId xmlns:p14="http://schemas.microsoft.com/office/powerpoint/2010/main" val="1914022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8611" name="Notes Placeholder 2"/>
          <p:cNvSpPr>
            <a:spLocks noGrp="1"/>
          </p:cNvSpPr>
          <p:nvPr>
            <p:ph type="body" idx="1"/>
          </p:nvPr>
        </p:nvSpPr>
        <p:spPr bwMode="auto">
          <a:xfrm>
            <a:off x="701040" y="4473893"/>
            <a:ext cx="5608320" cy="366045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861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A1D424DF-33F2-4A00-840B-F732B890B9EE}" type="slidenum">
              <a:rPr lang="en-US" altLang="en-US" smtClean="0"/>
              <a:pPr/>
              <a:t>60</a:t>
            </a:fld>
            <a:endParaRPr lang="en-US" altLang="en-US"/>
          </a:p>
        </p:txBody>
      </p:sp>
    </p:spTree>
    <p:extLst>
      <p:ext uri="{BB962C8B-B14F-4D97-AF65-F5344CB8AC3E}">
        <p14:creationId xmlns:p14="http://schemas.microsoft.com/office/powerpoint/2010/main" val="3554645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1507" name="Notes Placeholder 2"/>
          <p:cNvSpPr>
            <a:spLocks noGrp="1"/>
          </p:cNvSpPr>
          <p:nvPr>
            <p:ph type="body" idx="1"/>
          </p:nvPr>
        </p:nvSpPr>
        <p:spPr bwMode="auto">
          <a:xfrm>
            <a:off x="701040" y="4473893"/>
            <a:ext cx="5608320" cy="366045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7F86EA2D-FCAF-45C2-A085-99C594FA4B84}" type="slidenum">
              <a:rPr lang="en-US" altLang="en-US" smtClean="0"/>
              <a:pPr/>
              <a:t>3</a:t>
            </a:fld>
            <a:endParaRPr lang="en-US" altLang="en-US"/>
          </a:p>
        </p:txBody>
      </p:sp>
    </p:spTree>
    <p:extLst>
      <p:ext uri="{BB962C8B-B14F-4D97-AF65-F5344CB8AC3E}">
        <p14:creationId xmlns:p14="http://schemas.microsoft.com/office/powerpoint/2010/main" val="6792336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0659" name="Notes Placeholder 2"/>
          <p:cNvSpPr>
            <a:spLocks noGrp="1"/>
          </p:cNvSpPr>
          <p:nvPr>
            <p:ph type="body" idx="1"/>
          </p:nvPr>
        </p:nvSpPr>
        <p:spPr bwMode="auto">
          <a:xfrm>
            <a:off x="701040" y="4473893"/>
            <a:ext cx="5608320" cy="366045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066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50FAEABB-8B1C-4157-AED7-701D6DE66568}" type="slidenum">
              <a:rPr lang="en-US" altLang="en-US" smtClean="0"/>
              <a:pPr/>
              <a:t>61</a:t>
            </a:fld>
            <a:endParaRPr lang="en-US" altLang="en-US"/>
          </a:p>
        </p:txBody>
      </p:sp>
    </p:spTree>
    <p:extLst>
      <p:ext uri="{BB962C8B-B14F-4D97-AF65-F5344CB8AC3E}">
        <p14:creationId xmlns:p14="http://schemas.microsoft.com/office/powerpoint/2010/main" val="3920833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701040" y="4473893"/>
            <a:ext cx="5608320" cy="3660458"/>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62</a:t>
            </a:fld>
            <a:endParaRPr lang="en-US"/>
          </a:p>
        </p:txBody>
      </p:sp>
    </p:spTree>
    <p:extLst>
      <p:ext uri="{BB962C8B-B14F-4D97-AF65-F5344CB8AC3E}">
        <p14:creationId xmlns:p14="http://schemas.microsoft.com/office/powerpoint/2010/main" val="1523455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73893"/>
            <a:ext cx="5608320" cy="3660458"/>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6D9892FA-4558-4EDC-81DD-559A224C3788}" type="slidenum">
              <a:rPr lang="en-US" smtClean="0"/>
              <a:t>6</a:t>
            </a:fld>
            <a:endParaRPr lang="en-US" dirty="0"/>
          </a:p>
        </p:txBody>
      </p:sp>
    </p:spTree>
    <p:extLst>
      <p:ext uri="{BB962C8B-B14F-4D97-AF65-F5344CB8AC3E}">
        <p14:creationId xmlns:p14="http://schemas.microsoft.com/office/powerpoint/2010/main" val="1214052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dirty="0"/>
              <a:t>R&amp;D Expenditures, by Source of Funding</a:t>
            </a:r>
          </a:p>
          <a:p>
            <a:r>
              <a:rPr lang="en-US" dirty="0"/>
              <a:t>When adjusted for inflation, federal funding for higher education R&amp;D increased 1.7% between FY 2016 and FY 2017 (</a:t>
            </a:r>
            <a:r>
              <a:rPr lang="en-US" u="none" dirty="0"/>
              <a:t>figure 1</a:t>
            </a:r>
            <a:r>
              <a:rPr lang="en-US" dirty="0"/>
              <a:t>). Funding from nonfederal sources also increased from FY 2016, rising 3.7% in constant dollars. The overall share of higher education R&amp;D supported by federal government funding in FY 2017 (53.5%) was nearly the same as in FY 2016 (54.0%) and the lowest share since the survey began in 1953. Federal funding in current dollars increased from $38.8 billion in FY 2016 to $40.3 billion in FY 2017.</a:t>
            </a:r>
          </a:p>
          <a:p>
            <a:endParaRPr lang="en-US" dirty="0"/>
          </a:p>
        </p:txBody>
      </p:sp>
      <p:sp>
        <p:nvSpPr>
          <p:cNvPr id="4" name="Slide Number Placeholder 3"/>
          <p:cNvSpPr>
            <a:spLocks noGrp="1"/>
          </p:cNvSpPr>
          <p:nvPr>
            <p:ph type="sldNum" sz="quarter" idx="10"/>
          </p:nvPr>
        </p:nvSpPr>
        <p:spPr/>
        <p:txBody>
          <a:bodyPr/>
          <a:lstStyle/>
          <a:p>
            <a:fld id="{73DCD8E5-1637-45E6-86EB-5DA1C8051DF8}" type="slidenum">
              <a:rPr lang="en-US" smtClean="0"/>
              <a:t>7</a:t>
            </a:fld>
            <a:endParaRPr lang="en-US"/>
          </a:p>
        </p:txBody>
      </p:sp>
    </p:spTree>
    <p:extLst>
      <p:ext uri="{BB962C8B-B14F-4D97-AF65-F5344CB8AC3E}">
        <p14:creationId xmlns:p14="http://schemas.microsoft.com/office/powerpoint/2010/main" val="1674204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73893"/>
            <a:ext cx="5608320" cy="3660458"/>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8</a:t>
            </a:fld>
            <a:endParaRPr lang="en-US"/>
          </a:p>
        </p:txBody>
      </p:sp>
    </p:spTree>
    <p:extLst>
      <p:ext uri="{BB962C8B-B14F-4D97-AF65-F5344CB8AC3E}">
        <p14:creationId xmlns:p14="http://schemas.microsoft.com/office/powerpoint/2010/main" val="1274597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73893"/>
            <a:ext cx="5608320" cy="3660458"/>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10</a:t>
            </a:fld>
            <a:endParaRPr lang="en-US"/>
          </a:p>
        </p:txBody>
      </p:sp>
    </p:spTree>
    <p:extLst>
      <p:ext uri="{BB962C8B-B14F-4D97-AF65-F5344CB8AC3E}">
        <p14:creationId xmlns:p14="http://schemas.microsoft.com/office/powerpoint/2010/main" val="1050341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r>
              <a:rPr lang="en-US" sz="1800" strike="sngStrike" dirty="0"/>
              <a:t>Skills Participants will develop:   </a:t>
            </a:r>
            <a:r>
              <a:rPr lang="en-US" sz="1800" dirty="0">
                <a:solidFill>
                  <a:srgbClr val="FF0000"/>
                </a:solidFill>
              </a:rPr>
              <a:t>Objectives [[suggest change this to objectives. I am not sure these “skills” will be all that impressive to faculty]]</a:t>
            </a:r>
            <a:r>
              <a:rPr lang="en-US" sz="1800" dirty="0"/>
              <a:t>	</a:t>
            </a:r>
          </a:p>
          <a:p>
            <a:pPr marL="690563" lvl="1" indent="-173038">
              <a:buFont typeface="+mj-lt"/>
              <a:buAutoNum type="arabicPeriod"/>
            </a:pPr>
            <a:r>
              <a:rPr lang="en-US" sz="1600" dirty="0"/>
              <a:t> Locate the Pivot search window at researchdevelopment.byu.edu </a:t>
            </a:r>
          </a:p>
          <a:p>
            <a:pPr marL="690563" lvl="1" indent="-173038">
              <a:buFont typeface="+mj-lt"/>
              <a:buAutoNum type="arabicPeriod"/>
            </a:pPr>
            <a:r>
              <a:rPr lang="en-US" sz="1600" dirty="0"/>
              <a:t> Perform a basic search for a specific topic</a:t>
            </a:r>
          </a:p>
          <a:p>
            <a:pPr marL="690563" lvl="1" indent="-173038">
              <a:buFont typeface="+mj-lt"/>
              <a:buAutoNum type="arabicPeriod"/>
            </a:pPr>
            <a:r>
              <a:rPr lang="en-US" sz="1800" dirty="0"/>
              <a:t> Identify where information is located on a funder’s website</a:t>
            </a:r>
          </a:p>
          <a:p>
            <a:pPr marL="690563" lvl="1" indent="-173038">
              <a:buFont typeface="+mj-lt"/>
              <a:buAutoNum type="arabicPeriod"/>
            </a:pPr>
            <a:r>
              <a:rPr lang="en-US" sz="1800" dirty="0"/>
              <a:t> Pull important details from the information</a:t>
            </a:r>
          </a:p>
          <a:p>
            <a:pPr marL="690563" lvl="1" indent="-173038">
              <a:buFont typeface="+mj-lt"/>
              <a:buAutoNum type="arabicPeriod"/>
            </a:pPr>
            <a:r>
              <a:rPr lang="en-US" sz="1800" dirty="0"/>
              <a:t> Search the website for prior funded projects or review process details</a:t>
            </a:r>
            <a:endParaRPr lang="en-US" dirty="0"/>
          </a:p>
        </p:txBody>
      </p:sp>
      <p:sp>
        <p:nvSpPr>
          <p:cNvPr id="4" name="Slide Number Placeholder 3"/>
          <p:cNvSpPr>
            <a:spLocks noGrp="1"/>
          </p:cNvSpPr>
          <p:nvPr>
            <p:ph type="sldNum" sz="quarter" idx="10"/>
          </p:nvPr>
        </p:nvSpPr>
        <p:spPr/>
        <p:txBody>
          <a:bodyPr/>
          <a:lstStyle/>
          <a:p>
            <a:fld id="{73DCD8E5-1637-45E6-86EB-5DA1C8051DF8}" type="slidenum">
              <a:rPr lang="en-US" smtClean="0"/>
              <a:t>11</a:t>
            </a:fld>
            <a:endParaRPr lang="en-US"/>
          </a:p>
        </p:txBody>
      </p:sp>
    </p:spTree>
    <p:extLst>
      <p:ext uri="{BB962C8B-B14F-4D97-AF65-F5344CB8AC3E}">
        <p14:creationId xmlns:p14="http://schemas.microsoft.com/office/powerpoint/2010/main" val="118636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12</a:t>
            </a:fld>
            <a:endParaRPr lang="en-US"/>
          </a:p>
        </p:txBody>
      </p:sp>
    </p:spTree>
    <p:extLst>
      <p:ext uri="{BB962C8B-B14F-4D97-AF65-F5344CB8AC3E}">
        <p14:creationId xmlns:p14="http://schemas.microsoft.com/office/powerpoint/2010/main" val="2582690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13</a:t>
            </a:fld>
            <a:endParaRPr lang="en-US"/>
          </a:p>
        </p:txBody>
      </p:sp>
    </p:spTree>
    <p:extLst>
      <p:ext uri="{BB962C8B-B14F-4D97-AF65-F5344CB8AC3E}">
        <p14:creationId xmlns:p14="http://schemas.microsoft.com/office/powerpoint/2010/main" val="4024551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272011"/>
            <a:ext cx="8808720" cy="2705947"/>
          </a:xfrm>
        </p:spPr>
        <p:txBody>
          <a:bodyPr anchor="b"/>
          <a:lstStyle>
            <a:lvl1pPr algn="ctr">
              <a:defRPr sz="6800"/>
            </a:lvl1pPr>
          </a:lstStyle>
          <a:p>
            <a:r>
              <a:rPr lang="en-US"/>
              <a:t>Click to edit Master title style</a:t>
            </a:r>
            <a:endParaRPr lang="en-US" dirty="0"/>
          </a:p>
        </p:txBody>
      </p:sp>
      <p:sp>
        <p:nvSpPr>
          <p:cNvPr id="3" name="Subtitle 2"/>
          <p:cNvSpPr>
            <a:spLocks noGrp="1"/>
          </p:cNvSpPr>
          <p:nvPr>
            <p:ph type="subTitle" idx="1"/>
          </p:nvPr>
        </p:nvSpPr>
        <p:spPr>
          <a:xfrm>
            <a:off x="1295400" y="4082310"/>
            <a:ext cx="7772400" cy="1876530"/>
          </a:xfrm>
        </p:spPr>
        <p:txBody>
          <a:bodyPr/>
          <a:lstStyle>
            <a:lvl1pPr marL="0" indent="0" algn="ctr">
              <a:buNone/>
              <a:defRPr sz="2720"/>
            </a:lvl1pPr>
            <a:lvl2pPr marL="518145" indent="0" algn="ctr">
              <a:buNone/>
              <a:defRPr sz="2267"/>
            </a:lvl2pPr>
            <a:lvl3pPr marL="1036290" indent="0" algn="ctr">
              <a:buNone/>
              <a:defRPr sz="2040"/>
            </a:lvl3pPr>
            <a:lvl4pPr marL="1554434" indent="0" algn="ctr">
              <a:buNone/>
              <a:defRPr sz="1813"/>
            </a:lvl4pPr>
            <a:lvl5pPr marL="2072579" indent="0" algn="ctr">
              <a:buNone/>
              <a:defRPr sz="1813"/>
            </a:lvl5pPr>
            <a:lvl6pPr marL="2590724" indent="0" algn="ctr">
              <a:buNone/>
              <a:defRPr sz="1813"/>
            </a:lvl6pPr>
            <a:lvl7pPr marL="3108869" indent="0" algn="ctr">
              <a:buNone/>
              <a:defRPr sz="1813"/>
            </a:lvl7pPr>
            <a:lvl8pPr marL="3627013" indent="0" algn="ctr">
              <a:buNone/>
              <a:defRPr sz="1813"/>
            </a:lvl8pPr>
            <a:lvl9pPr marL="4145158" indent="0" algn="ctr">
              <a:buNone/>
              <a:defRPr sz="181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2777A3-59FC-4F75-ACB5-4F841C86488E}"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777164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45A025-BE5F-4F0D-ACF2-FB9242084E0D}"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001363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16166" y="413808"/>
            <a:ext cx="2234565"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12471" y="413808"/>
            <a:ext cx="6574155" cy="65867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F05C38-FE9F-4461-BDBC-60EB5E392A1E}"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764288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1E73D3-279A-4BFC-83D0-1A9787C61081}"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525458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7073" y="1937705"/>
            <a:ext cx="8938260" cy="3233102"/>
          </a:xfrm>
        </p:spPr>
        <p:txBody>
          <a:bodyPr anchor="b"/>
          <a:lstStyle>
            <a:lvl1pPr>
              <a:defRPr sz="6800"/>
            </a:lvl1pPr>
          </a:lstStyle>
          <a:p>
            <a:r>
              <a:rPr lang="en-US"/>
              <a:t>Click to edit Master title style</a:t>
            </a:r>
            <a:endParaRPr lang="en-US" dirty="0"/>
          </a:p>
        </p:txBody>
      </p:sp>
      <p:sp>
        <p:nvSpPr>
          <p:cNvPr id="3" name="Text Placeholder 2"/>
          <p:cNvSpPr>
            <a:spLocks noGrp="1"/>
          </p:cNvSpPr>
          <p:nvPr>
            <p:ph type="body" idx="1"/>
          </p:nvPr>
        </p:nvSpPr>
        <p:spPr>
          <a:xfrm>
            <a:off x="707073" y="5201393"/>
            <a:ext cx="8938260" cy="1700212"/>
          </a:xfrm>
        </p:spPr>
        <p:txBody>
          <a:bodyPr/>
          <a:lstStyle>
            <a:lvl1pPr marL="0" indent="0">
              <a:buNone/>
              <a:defRPr sz="2720">
                <a:solidFill>
                  <a:schemeClr val="tx1"/>
                </a:solidFill>
              </a:defRPr>
            </a:lvl1pPr>
            <a:lvl2pPr marL="518145" indent="0">
              <a:buNone/>
              <a:defRPr sz="2267">
                <a:solidFill>
                  <a:schemeClr val="tx1">
                    <a:tint val="75000"/>
                  </a:schemeClr>
                </a:solidFill>
              </a:defRPr>
            </a:lvl2pPr>
            <a:lvl3pPr marL="1036290" indent="0">
              <a:buNone/>
              <a:defRPr sz="2040">
                <a:solidFill>
                  <a:schemeClr val="tx1">
                    <a:tint val="75000"/>
                  </a:schemeClr>
                </a:solidFill>
              </a:defRPr>
            </a:lvl3pPr>
            <a:lvl4pPr marL="1554434" indent="0">
              <a:buNone/>
              <a:defRPr sz="1813">
                <a:solidFill>
                  <a:schemeClr val="tx1">
                    <a:tint val="75000"/>
                  </a:schemeClr>
                </a:solidFill>
              </a:defRPr>
            </a:lvl4pPr>
            <a:lvl5pPr marL="2072579" indent="0">
              <a:buNone/>
              <a:defRPr sz="1813">
                <a:solidFill>
                  <a:schemeClr val="tx1">
                    <a:tint val="75000"/>
                  </a:schemeClr>
                </a:solidFill>
              </a:defRPr>
            </a:lvl5pPr>
            <a:lvl6pPr marL="2590724" indent="0">
              <a:buNone/>
              <a:defRPr sz="1813">
                <a:solidFill>
                  <a:schemeClr val="tx1">
                    <a:tint val="75000"/>
                  </a:schemeClr>
                </a:solidFill>
              </a:defRPr>
            </a:lvl6pPr>
            <a:lvl7pPr marL="3108869" indent="0">
              <a:buNone/>
              <a:defRPr sz="1813">
                <a:solidFill>
                  <a:schemeClr val="tx1">
                    <a:tint val="75000"/>
                  </a:schemeClr>
                </a:solidFill>
              </a:defRPr>
            </a:lvl7pPr>
            <a:lvl8pPr marL="3627013" indent="0">
              <a:buNone/>
              <a:defRPr sz="1813">
                <a:solidFill>
                  <a:schemeClr val="tx1">
                    <a:tint val="75000"/>
                  </a:schemeClr>
                </a:solidFill>
              </a:defRPr>
            </a:lvl8pPr>
            <a:lvl9pPr marL="4145158" indent="0">
              <a:buNone/>
              <a:defRPr sz="181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2353F4A-9E99-4F1C-9E8C-4883270086FB}"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628722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12470" y="2069042"/>
            <a:ext cx="440436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246370" y="2069042"/>
            <a:ext cx="440436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B276229-B95D-4276-BFC4-FEF4E7EDDD5F}" type="datetime1">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089510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3820" y="413810"/>
            <a:ext cx="893826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713821" y="1905318"/>
            <a:ext cx="4384119"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Edit Master text styles</a:t>
            </a:r>
          </a:p>
        </p:txBody>
      </p:sp>
      <p:sp>
        <p:nvSpPr>
          <p:cNvPr id="4" name="Content Placeholder 3"/>
          <p:cNvSpPr>
            <a:spLocks noGrp="1"/>
          </p:cNvSpPr>
          <p:nvPr>
            <p:ph sz="half" idx="2"/>
          </p:nvPr>
        </p:nvSpPr>
        <p:spPr>
          <a:xfrm>
            <a:off x="713821" y="2839085"/>
            <a:ext cx="4384119"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246370" y="1905318"/>
            <a:ext cx="4405710"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Edit Master text styles</a:t>
            </a:r>
          </a:p>
        </p:txBody>
      </p:sp>
      <p:sp>
        <p:nvSpPr>
          <p:cNvPr id="6" name="Content Placeholder 5"/>
          <p:cNvSpPr>
            <a:spLocks noGrp="1"/>
          </p:cNvSpPr>
          <p:nvPr>
            <p:ph sz="quarter" idx="4"/>
          </p:nvPr>
        </p:nvSpPr>
        <p:spPr>
          <a:xfrm>
            <a:off x="5246370" y="2839085"/>
            <a:ext cx="4405710"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7CDB4A-99B2-4FCD-9440-B215184DD4E4}" type="datetime1">
              <a:rPr lang="en-US" smtClean="0"/>
              <a:t>4/26/2022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3637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28E364-5821-428C-A4B0-35B69BCF76EC}" type="datetime1">
              <a:rPr lang="en-US" smtClean="0"/>
              <a:t>4/26/2022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729716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4E9984-02AE-474D-9D76-0F69C60F5E58}" type="datetime1">
              <a:rPr lang="en-US" smtClean="0"/>
              <a:t>4/26/2022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4413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820" y="518160"/>
            <a:ext cx="3342402" cy="1813560"/>
          </a:xfrm>
        </p:spPr>
        <p:txBody>
          <a:bodyPr anchor="b"/>
          <a:lstStyle>
            <a:lvl1pPr>
              <a:defRPr sz="3627"/>
            </a:lvl1pPr>
          </a:lstStyle>
          <a:p>
            <a:r>
              <a:rPr lang="en-US"/>
              <a:t>Click to edit Master title style</a:t>
            </a:r>
            <a:endParaRPr lang="en-US" dirty="0"/>
          </a:p>
        </p:txBody>
      </p:sp>
      <p:sp>
        <p:nvSpPr>
          <p:cNvPr id="3" name="Content Placeholder 2"/>
          <p:cNvSpPr>
            <a:spLocks noGrp="1"/>
          </p:cNvSpPr>
          <p:nvPr>
            <p:ph idx="1"/>
          </p:nvPr>
        </p:nvSpPr>
        <p:spPr>
          <a:xfrm>
            <a:off x="4405710" y="1119083"/>
            <a:ext cx="5246370" cy="5523442"/>
          </a:xfrm>
        </p:spPr>
        <p:txBody>
          <a:bodyPr/>
          <a:lstStyle>
            <a:lvl1pPr>
              <a:defRPr sz="3627"/>
            </a:lvl1pPr>
            <a:lvl2pPr>
              <a:defRPr sz="3173"/>
            </a:lvl2pPr>
            <a:lvl3pPr>
              <a:defRPr sz="2720"/>
            </a:lvl3pPr>
            <a:lvl4pPr>
              <a:defRPr sz="2267"/>
            </a:lvl4pPr>
            <a:lvl5pPr>
              <a:defRPr sz="2267"/>
            </a:lvl5pPr>
            <a:lvl6pPr>
              <a:defRPr sz="2267"/>
            </a:lvl6pPr>
            <a:lvl7pPr>
              <a:defRPr sz="2267"/>
            </a:lvl7pPr>
            <a:lvl8pPr>
              <a:defRPr sz="2267"/>
            </a:lvl8pPr>
            <a:lvl9pPr>
              <a:defRPr sz="22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13820" y="2331720"/>
            <a:ext cx="3342402"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Edit Master text styles</a:t>
            </a:r>
          </a:p>
        </p:txBody>
      </p:sp>
      <p:sp>
        <p:nvSpPr>
          <p:cNvPr id="5" name="Date Placeholder 4"/>
          <p:cNvSpPr>
            <a:spLocks noGrp="1"/>
          </p:cNvSpPr>
          <p:nvPr>
            <p:ph type="dt" sz="half" idx="10"/>
          </p:nvPr>
        </p:nvSpPr>
        <p:spPr/>
        <p:txBody>
          <a:bodyPr/>
          <a:lstStyle/>
          <a:p>
            <a:fld id="{105C3C73-1971-421B-B61E-9BF7047DAC0E}" type="datetime1">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595179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820" y="518160"/>
            <a:ext cx="3342402" cy="1813560"/>
          </a:xfrm>
        </p:spPr>
        <p:txBody>
          <a:bodyPr anchor="b"/>
          <a:lstStyle>
            <a:lvl1pPr>
              <a:defRPr sz="3627"/>
            </a:lvl1pPr>
          </a:lstStyle>
          <a:p>
            <a:r>
              <a:rPr lang="en-US"/>
              <a:t>Click to edit Master title style</a:t>
            </a:r>
            <a:endParaRPr lang="en-US" dirty="0"/>
          </a:p>
        </p:txBody>
      </p:sp>
      <p:sp>
        <p:nvSpPr>
          <p:cNvPr id="3" name="Picture Placeholder 2"/>
          <p:cNvSpPr>
            <a:spLocks noGrp="1" noChangeAspect="1"/>
          </p:cNvSpPr>
          <p:nvPr>
            <p:ph type="pic" idx="1"/>
          </p:nvPr>
        </p:nvSpPr>
        <p:spPr>
          <a:xfrm>
            <a:off x="4405710" y="1119083"/>
            <a:ext cx="5246370" cy="5523442"/>
          </a:xfrm>
        </p:spPr>
        <p:txBody>
          <a:bodyPr anchor="t"/>
          <a:lstStyle>
            <a:lvl1pPr marL="0" indent="0">
              <a:buNone/>
              <a:defRPr sz="3627"/>
            </a:lvl1pPr>
            <a:lvl2pPr marL="518145" indent="0">
              <a:buNone/>
              <a:defRPr sz="3173"/>
            </a:lvl2pPr>
            <a:lvl3pPr marL="1036290" indent="0">
              <a:buNone/>
              <a:defRPr sz="2720"/>
            </a:lvl3pPr>
            <a:lvl4pPr marL="1554434" indent="0">
              <a:buNone/>
              <a:defRPr sz="2267"/>
            </a:lvl4pPr>
            <a:lvl5pPr marL="2072579" indent="0">
              <a:buNone/>
              <a:defRPr sz="2267"/>
            </a:lvl5pPr>
            <a:lvl6pPr marL="2590724" indent="0">
              <a:buNone/>
              <a:defRPr sz="2267"/>
            </a:lvl6pPr>
            <a:lvl7pPr marL="3108869" indent="0">
              <a:buNone/>
              <a:defRPr sz="2267"/>
            </a:lvl7pPr>
            <a:lvl8pPr marL="3627013" indent="0">
              <a:buNone/>
              <a:defRPr sz="2267"/>
            </a:lvl8pPr>
            <a:lvl9pPr marL="4145158" indent="0">
              <a:buNone/>
              <a:defRPr sz="2267"/>
            </a:lvl9pPr>
          </a:lstStyle>
          <a:p>
            <a:r>
              <a:rPr lang="en-US"/>
              <a:t>Click icon to add picture</a:t>
            </a:r>
            <a:endParaRPr lang="en-US" dirty="0"/>
          </a:p>
        </p:txBody>
      </p:sp>
      <p:sp>
        <p:nvSpPr>
          <p:cNvPr id="4" name="Text Placeholder 3"/>
          <p:cNvSpPr>
            <a:spLocks noGrp="1"/>
          </p:cNvSpPr>
          <p:nvPr>
            <p:ph type="body" sz="half" idx="2"/>
          </p:nvPr>
        </p:nvSpPr>
        <p:spPr>
          <a:xfrm>
            <a:off x="713820" y="2331720"/>
            <a:ext cx="3342402"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Edit Master text styles</a:t>
            </a:r>
          </a:p>
        </p:txBody>
      </p:sp>
      <p:sp>
        <p:nvSpPr>
          <p:cNvPr id="5" name="Date Placeholder 4"/>
          <p:cNvSpPr>
            <a:spLocks noGrp="1"/>
          </p:cNvSpPr>
          <p:nvPr>
            <p:ph type="dt" sz="half" idx="10"/>
          </p:nvPr>
        </p:nvSpPr>
        <p:spPr/>
        <p:txBody>
          <a:bodyPr/>
          <a:lstStyle/>
          <a:p>
            <a:fld id="{EB39B68F-A479-44B4-BB73-BEDA5EC8BEFA}" type="datetime1">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132392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12470" y="413810"/>
            <a:ext cx="893826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12470" y="2069042"/>
            <a:ext cx="893826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12470" y="7203865"/>
            <a:ext cx="2331720" cy="413808"/>
          </a:xfrm>
          <a:prstGeom prst="rect">
            <a:avLst/>
          </a:prstGeom>
        </p:spPr>
        <p:txBody>
          <a:bodyPr vert="horz" lIns="91440" tIns="45720" rIns="91440" bIns="45720" rtlCol="0" anchor="ctr"/>
          <a:lstStyle>
            <a:lvl1pPr algn="l">
              <a:defRPr sz="1360">
                <a:solidFill>
                  <a:schemeClr val="tx1">
                    <a:tint val="75000"/>
                  </a:schemeClr>
                </a:solidFill>
              </a:defRPr>
            </a:lvl1pPr>
          </a:lstStyle>
          <a:p>
            <a:fld id="{078079C5-1224-494A-8241-4BD953D2679B}" type="datetime1">
              <a:rPr lang="en-US" smtClean="0"/>
              <a:t>4/26/2022</a:t>
            </a:fld>
            <a:endParaRPr lang="en-US"/>
          </a:p>
        </p:txBody>
      </p:sp>
      <p:sp>
        <p:nvSpPr>
          <p:cNvPr id="5" name="Footer Placeholder 4"/>
          <p:cNvSpPr>
            <a:spLocks noGrp="1"/>
          </p:cNvSpPr>
          <p:nvPr>
            <p:ph type="ftr" sz="quarter" idx="3"/>
          </p:nvPr>
        </p:nvSpPr>
        <p:spPr>
          <a:xfrm>
            <a:off x="3432810" y="7203865"/>
            <a:ext cx="3497580" cy="413808"/>
          </a:xfrm>
          <a:prstGeom prst="rect">
            <a:avLst/>
          </a:prstGeom>
        </p:spPr>
        <p:txBody>
          <a:bodyPr vert="horz" lIns="91440" tIns="45720" rIns="91440" bIns="45720" rtlCol="0" anchor="ctr"/>
          <a:lstStyle>
            <a:lvl1pPr algn="ctr">
              <a:defRPr sz="13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319010" y="7203865"/>
            <a:ext cx="2331720" cy="413808"/>
          </a:xfrm>
          <a:prstGeom prst="rect">
            <a:avLst/>
          </a:prstGeom>
        </p:spPr>
        <p:txBody>
          <a:bodyPr vert="horz" lIns="91440" tIns="45720" rIns="91440" bIns="45720" rtlCol="0" anchor="ctr"/>
          <a:lstStyle>
            <a:lvl1pPr algn="r">
              <a:defRPr sz="1360">
                <a:solidFill>
                  <a:schemeClr val="tx1">
                    <a:tint val="75000"/>
                  </a:schemeClr>
                </a:solidFill>
              </a:defRPr>
            </a:lvl1pPr>
          </a:lstStyle>
          <a:p>
            <a:fld id="{BC8FB650-4324-4877-BB95-5089C932EEA7}" type="slidenum">
              <a:rPr lang="en-US" smtClean="0"/>
              <a:t>‹#›</a:t>
            </a:fld>
            <a:endParaRPr lang="en-US"/>
          </a:p>
        </p:txBody>
      </p:sp>
    </p:spTree>
    <p:extLst>
      <p:ext uri="{BB962C8B-B14F-4D97-AF65-F5344CB8AC3E}">
        <p14:creationId xmlns:p14="http://schemas.microsoft.com/office/powerpoint/2010/main" val="34030150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1036290" rtl="0" eaLnBrk="1" latinLnBrk="0" hangingPunct="1">
        <a:lnSpc>
          <a:spcPct val="90000"/>
        </a:lnSpc>
        <a:spcBef>
          <a:spcPct val="0"/>
        </a:spcBef>
        <a:buNone/>
        <a:defRPr sz="4987" kern="1200">
          <a:solidFill>
            <a:schemeClr val="tx1"/>
          </a:solidFill>
          <a:latin typeface="+mj-lt"/>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hyperlink" Target="http://researchdevelopment.byu.edu/resources/proposal" TargetMode="Externa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8.emf"/><Relationship Id="rId5" Type="http://schemas.openxmlformats.org/officeDocument/2006/relationships/oleObject" Target="../embeddings/oleObject2.bin"/><Relationship Id="rId4" Type="http://schemas.openxmlformats.org/officeDocument/2006/relationships/image" Target="../media/image17.emf"/></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microsoft.com/office/2007/relationships/hdphoto" Target="../media/hdphoto1.wdp"/><Relationship Id="rId7"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3.jpeg"/><Relationship Id="rId5"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hyperlink" Target="mailto:kaylie.winterton@byu.edu"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hyperlink" Target="http://humanitiescenter.byu.edu/research/workshops/" TargetMode="External"/><Relationship Id="rId2" Type="http://schemas.openxmlformats.org/officeDocument/2006/relationships/hyperlink" Target="http://humanitiescenter.byu.edu/services/external-grants/" TargetMode="Externa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5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7" Type="http://schemas.openxmlformats.org/officeDocument/2006/relationships/hyperlink" Target="https://www.youtube.com/watch?v=WMoGdIFgy5o"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www.youtube.com/watch?v=fBDxI6l4dOA&amp;feature=youtu.be" TargetMode="External"/><Relationship Id="rId5" Type="http://schemas.openxmlformats.org/officeDocument/2006/relationships/hyperlink" Target="http://facultycenter.byu.edu/node?destination=node" TargetMode="External"/><Relationship Id="rId4" Type="http://schemas.openxmlformats.org/officeDocument/2006/relationships/hyperlink" Target="http://orca.byu.edu/"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6780" y="1358811"/>
            <a:ext cx="8549640" cy="2626360"/>
          </a:xfrm>
        </p:spPr>
        <p:txBody>
          <a:bodyPr>
            <a:normAutofit/>
          </a:bodyPr>
          <a:lstStyle/>
          <a:p>
            <a:r>
              <a:rPr lang="en-US" sz="5280" dirty="0"/>
              <a:t>Grant Proposal Development Workshop Day 1</a:t>
            </a:r>
          </a:p>
        </p:txBody>
      </p:sp>
      <p:sp>
        <p:nvSpPr>
          <p:cNvPr id="3" name="Subtitle 2"/>
          <p:cNvSpPr>
            <a:spLocks noGrp="1"/>
          </p:cNvSpPr>
          <p:nvPr>
            <p:ph type="subTitle" idx="1"/>
          </p:nvPr>
        </p:nvSpPr>
        <p:spPr>
          <a:xfrm>
            <a:off x="1288306" y="4267308"/>
            <a:ext cx="7543800" cy="1821338"/>
          </a:xfrm>
        </p:spPr>
        <p:txBody>
          <a:bodyPr>
            <a:normAutofit/>
          </a:bodyPr>
          <a:lstStyle/>
          <a:p>
            <a:r>
              <a:rPr lang="en-US" dirty="0"/>
              <a:t>December 12,  2018</a:t>
            </a:r>
          </a:p>
        </p:txBody>
      </p:sp>
    </p:spTree>
    <p:extLst>
      <p:ext uri="{BB962C8B-B14F-4D97-AF65-F5344CB8AC3E}">
        <p14:creationId xmlns:p14="http://schemas.microsoft.com/office/powerpoint/2010/main" val="2102508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541" y="227416"/>
            <a:ext cx="9304020" cy="1257300"/>
          </a:xfrm>
        </p:spPr>
        <p:txBody>
          <a:bodyPr>
            <a:normAutofit fontScale="90000"/>
          </a:bodyPr>
          <a:lstStyle/>
          <a:p>
            <a:r>
              <a:rPr lang="en-US" dirty="0"/>
              <a:t>Research Development Support for Finding Funding and Writing Proposals</a:t>
            </a:r>
          </a:p>
        </p:txBody>
      </p:sp>
      <p:sp>
        <p:nvSpPr>
          <p:cNvPr id="3" name="Content Placeholder 2"/>
          <p:cNvSpPr>
            <a:spLocks noGrp="1"/>
          </p:cNvSpPr>
          <p:nvPr>
            <p:ph idx="1"/>
          </p:nvPr>
        </p:nvSpPr>
        <p:spPr>
          <a:xfrm>
            <a:off x="734167" y="1946975"/>
            <a:ext cx="5061166" cy="4978559"/>
          </a:xfrm>
        </p:spPr>
        <p:txBody>
          <a:bodyPr>
            <a:normAutofit lnSpcReduction="10000"/>
          </a:bodyPr>
          <a:lstStyle/>
          <a:p>
            <a:r>
              <a:rPr lang="en-US" sz="2640" dirty="0"/>
              <a:t>Newsletters from FHSS and STEM Research Development</a:t>
            </a:r>
          </a:p>
          <a:p>
            <a:r>
              <a:rPr lang="en-US" sz="2640" dirty="0"/>
              <a:t>Research Development website: </a:t>
            </a:r>
            <a:r>
              <a:rPr lang="en-US" sz="2640" dirty="0" err="1">
                <a:hlinkClick r:id="rId3"/>
              </a:rPr>
              <a:t>researchdevelopment.byu.edu</a:t>
            </a:r>
            <a:endParaRPr lang="en-US" sz="2640" dirty="0"/>
          </a:p>
          <a:p>
            <a:r>
              <a:rPr lang="en-US" sz="2640" dirty="0">
                <a:solidFill>
                  <a:srgbClr val="000000"/>
                </a:solidFill>
              </a:rPr>
              <a:t>Online funding searches</a:t>
            </a:r>
          </a:p>
          <a:p>
            <a:r>
              <a:rPr lang="en-US" sz="2640" dirty="0">
                <a:solidFill>
                  <a:srgbClr val="000000"/>
                </a:solidFill>
              </a:rPr>
              <a:t>Conduct seminars about particular funders</a:t>
            </a:r>
          </a:p>
          <a:p>
            <a:r>
              <a:rPr lang="en-US" sz="2640" dirty="0">
                <a:solidFill>
                  <a:srgbClr val="000000"/>
                </a:solidFill>
              </a:rPr>
              <a:t>Advocate research capabilities to funders</a:t>
            </a:r>
          </a:p>
          <a:p>
            <a:r>
              <a:rPr lang="en-US" sz="2640" dirty="0">
                <a:solidFill>
                  <a:srgbClr val="000000"/>
                </a:solidFill>
              </a:rPr>
              <a:t>Attend funding conferences</a:t>
            </a:r>
          </a:p>
          <a:p>
            <a:r>
              <a:rPr lang="en-US" sz="2640" dirty="0">
                <a:solidFill>
                  <a:srgbClr val="000000"/>
                </a:solidFill>
              </a:rPr>
              <a:t>Identify funding opportunity and help write the grant proposal</a:t>
            </a:r>
          </a:p>
          <a:p>
            <a:endParaRPr lang="en-US" sz="2640" dirty="0"/>
          </a:p>
        </p:txBody>
      </p:sp>
      <p:sp>
        <p:nvSpPr>
          <p:cNvPr id="4" name="Slide Number Placeholder 3"/>
          <p:cNvSpPr>
            <a:spLocks noGrp="1"/>
          </p:cNvSpPr>
          <p:nvPr>
            <p:ph type="sldNum" sz="quarter" idx="12"/>
          </p:nvPr>
        </p:nvSpPr>
        <p:spPr/>
        <p:txBody>
          <a:bodyPr/>
          <a:lstStyle/>
          <a:p>
            <a:fld id="{0609A8C3-0B35-46AA-97D6-5814D689151B}" type="slidenum">
              <a:rPr lang="en-US" smtClean="0"/>
              <a:t>10</a:t>
            </a:fld>
            <a:endParaRPr lang="en-US"/>
          </a:p>
        </p:txBody>
      </p:sp>
      <p:pic>
        <p:nvPicPr>
          <p:cNvPr id="7" name="Picture 6"/>
          <p:cNvPicPr>
            <a:picLocks noChangeAspect="1"/>
          </p:cNvPicPr>
          <p:nvPr/>
        </p:nvPicPr>
        <p:blipFill rotWithShape="1">
          <a:blip r:embed="rId4"/>
          <a:srcRect l="28384" t="16892" r="29258" b="18244"/>
          <a:stretch/>
        </p:blipFill>
        <p:spPr>
          <a:xfrm>
            <a:off x="6047471" y="4367980"/>
            <a:ext cx="3439674" cy="2776391"/>
          </a:xfrm>
          <a:prstGeom prst="rect">
            <a:avLst/>
          </a:prstGeom>
        </p:spPr>
      </p:pic>
      <p:pic>
        <p:nvPicPr>
          <p:cNvPr id="6" name="Picture 5"/>
          <p:cNvPicPr>
            <a:picLocks noChangeAspect="1"/>
          </p:cNvPicPr>
          <p:nvPr/>
        </p:nvPicPr>
        <p:blipFill rotWithShape="1">
          <a:blip r:embed="rId5"/>
          <a:srcRect l="30001" t="18666" r="31249" b="11333"/>
          <a:stretch/>
        </p:blipFill>
        <p:spPr>
          <a:xfrm>
            <a:off x="6089808" y="1543151"/>
            <a:ext cx="2995817" cy="2707960"/>
          </a:xfrm>
          <a:prstGeom prst="rect">
            <a:avLst/>
          </a:prstGeom>
        </p:spPr>
      </p:pic>
    </p:spTree>
    <p:extLst>
      <p:ext uri="{BB962C8B-B14F-4D97-AF65-F5344CB8AC3E}">
        <p14:creationId xmlns:p14="http://schemas.microsoft.com/office/powerpoint/2010/main" val="825988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470" y="300037"/>
            <a:ext cx="8938260" cy="1502305"/>
          </a:xfrm>
        </p:spPr>
        <p:txBody>
          <a:bodyPr>
            <a:normAutofit/>
          </a:bodyPr>
          <a:lstStyle/>
          <a:p>
            <a:r>
              <a:rPr lang="en-US" sz="4000" dirty="0"/>
              <a:t>Team Exercise – Find Funding Opportunity</a:t>
            </a:r>
          </a:p>
        </p:txBody>
      </p:sp>
      <p:sp>
        <p:nvSpPr>
          <p:cNvPr id="4" name="Content Placeholder 3"/>
          <p:cNvSpPr>
            <a:spLocks noGrp="1"/>
          </p:cNvSpPr>
          <p:nvPr>
            <p:ph idx="1"/>
          </p:nvPr>
        </p:nvSpPr>
        <p:spPr>
          <a:xfrm>
            <a:off x="722836" y="2673987"/>
            <a:ext cx="8314989" cy="4931516"/>
          </a:xfrm>
        </p:spPr>
        <p:txBody>
          <a:bodyPr>
            <a:noAutofit/>
          </a:bodyPr>
          <a:lstStyle/>
          <a:p>
            <a:pPr marL="0" indent="0">
              <a:buNone/>
            </a:pPr>
            <a:r>
              <a:rPr lang="en-US" sz="2400" dirty="0"/>
              <a:t>Objective – as a team, use Pivot to find and decompose a funding opportunity</a:t>
            </a:r>
          </a:p>
          <a:p>
            <a:pPr marL="0" indent="0">
              <a:buNone/>
            </a:pPr>
            <a:r>
              <a:rPr lang="en-US" sz="2400" dirty="0"/>
              <a:t>Each teams has a set of tasks to complete; when  you are finished, bring your answers to the “keeper of the box”</a:t>
            </a:r>
          </a:p>
        </p:txBody>
      </p:sp>
      <p:sp>
        <p:nvSpPr>
          <p:cNvPr id="3" name="Slide Number Placeholder 2"/>
          <p:cNvSpPr>
            <a:spLocks noGrp="1"/>
          </p:cNvSpPr>
          <p:nvPr>
            <p:ph type="sldNum" sz="quarter" idx="12"/>
          </p:nvPr>
        </p:nvSpPr>
        <p:spPr/>
        <p:txBody>
          <a:bodyPr/>
          <a:lstStyle/>
          <a:p>
            <a:fld id="{BC8FB650-4324-4877-BB95-5089C932EEA7}" type="slidenum">
              <a:rPr lang="en-US" smtClean="0"/>
              <a:t>11</a:t>
            </a:fld>
            <a:endParaRPr lang="en-US"/>
          </a:p>
        </p:txBody>
      </p:sp>
    </p:spTree>
    <p:extLst>
      <p:ext uri="{BB962C8B-B14F-4D97-AF65-F5344CB8AC3E}">
        <p14:creationId xmlns:p14="http://schemas.microsoft.com/office/powerpoint/2010/main" val="3185080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77240" y="2504441"/>
            <a:ext cx="9067800" cy="1666028"/>
          </a:xfrm>
        </p:spPr>
        <p:txBody>
          <a:bodyPr>
            <a:normAutofit/>
          </a:bodyPr>
          <a:lstStyle/>
          <a:p>
            <a:pPr algn="l"/>
            <a:r>
              <a:rPr lang="en-US" sz="4400" dirty="0"/>
              <a:t>Develop a Fundable Idea</a:t>
            </a:r>
          </a:p>
        </p:txBody>
      </p:sp>
    </p:spTree>
    <p:extLst>
      <p:ext uri="{BB962C8B-B14F-4D97-AF65-F5344CB8AC3E}">
        <p14:creationId xmlns:p14="http://schemas.microsoft.com/office/powerpoint/2010/main" val="4248421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589" y="83399"/>
            <a:ext cx="8938260" cy="1502305"/>
          </a:xfrm>
        </p:spPr>
        <p:txBody>
          <a:bodyPr>
            <a:normAutofit/>
          </a:bodyPr>
          <a:lstStyle/>
          <a:p>
            <a:r>
              <a:rPr lang="en-US" sz="3600" dirty="0"/>
              <a:t>Fundable Ideas Start With Good Ideas</a:t>
            </a:r>
          </a:p>
        </p:txBody>
      </p:sp>
      <p:sp>
        <p:nvSpPr>
          <p:cNvPr id="3" name="Content Placeholder 2"/>
          <p:cNvSpPr>
            <a:spLocks noGrp="1"/>
          </p:cNvSpPr>
          <p:nvPr>
            <p:ph idx="1"/>
          </p:nvPr>
        </p:nvSpPr>
        <p:spPr>
          <a:xfrm>
            <a:off x="512589" y="2027215"/>
            <a:ext cx="8037051" cy="5129425"/>
          </a:xfrm>
        </p:spPr>
        <p:txBody>
          <a:bodyPr vert="horz" lIns="103632" tIns="51816" rIns="103632" bIns="51816" rtlCol="0">
            <a:noAutofit/>
          </a:bodyPr>
          <a:lstStyle/>
          <a:p>
            <a:pPr>
              <a:lnSpc>
                <a:spcPct val="100000"/>
              </a:lnSpc>
              <a:spcBef>
                <a:spcPts val="0"/>
              </a:spcBef>
            </a:pPr>
            <a:r>
              <a:rPr lang="en-US" sz="2000" dirty="0"/>
              <a:t>Be knowledgeable, thoughtful, creative, open </a:t>
            </a:r>
          </a:p>
          <a:p>
            <a:pPr marL="518145" lvl="1" indent="0">
              <a:lnSpc>
                <a:spcPct val="100000"/>
              </a:lnSpc>
              <a:spcBef>
                <a:spcPts val="0"/>
              </a:spcBef>
              <a:buNone/>
            </a:pPr>
            <a:r>
              <a:rPr lang="en-US" sz="2000" dirty="0"/>
              <a:t>And not just because we are at BYU…. be prayerful</a:t>
            </a:r>
            <a:br>
              <a:rPr lang="en-US" sz="2000" dirty="0"/>
            </a:br>
            <a:endParaRPr lang="en-US" sz="2000" dirty="0"/>
          </a:p>
          <a:p>
            <a:pPr>
              <a:spcBef>
                <a:spcPts val="0"/>
              </a:spcBef>
            </a:pPr>
            <a:r>
              <a:rPr lang="en-US" sz="2000" dirty="0"/>
              <a:t>Think in Question/Experiment/Hypothesis format</a:t>
            </a:r>
          </a:p>
          <a:p>
            <a:pPr marL="518145" lvl="1" indent="0">
              <a:spcBef>
                <a:spcPts val="0"/>
              </a:spcBef>
              <a:buNone/>
            </a:pPr>
            <a:endParaRPr lang="en-US" sz="2000" dirty="0"/>
          </a:p>
          <a:p>
            <a:pPr>
              <a:spcBef>
                <a:spcPts val="0"/>
              </a:spcBef>
            </a:pPr>
            <a:r>
              <a:rPr lang="en-US" sz="2000" dirty="0"/>
              <a:t>Keep an ongoing log of your ideas</a:t>
            </a:r>
            <a:br>
              <a:rPr lang="en-US" sz="2000" dirty="0"/>
            </a:br>
            <a:endParaRPr lang="en-US" sz="2000" dirty="0"/>
          </a:p>
          <a:p>
            <a:pPr>
              <a:spcBef>
                <a:spcPts val="0"/>
              </a:spcBef>
            </a:pPr>
            <a:r>
              <a:rPr lang="en-US" sz="2000" dirty="0"/>
              <a:t>Let the ideas incubate and try the process again</a:t>
            </a:r>
            <a:br>
              <a:rPr lang="en-US" sz="2000" dirty="0"/>
            </a:br>
            <a:endParaRPr lang="en-US" sz="2000" dirty="0"/>
          </a:p>
          <a:p>
            <a:pPr>
              <a:spcBef>
                <a:spcPts val="0"/>
              </a:spcBef>
            </a:pPr>
            <a:r>
              <a:rPr lang="en-US" sz="2000" dirty="0"/>
              <a:t>Seek constructive criticism of your idea</a:t>
            </a:r>
          </a:p>
          <a:p>
            <a:pPr>
              <a:lnSpc>
                <a:spcPct val="100000"/>
              </a:lnSpc>
              <a:spcBef>
                <a:spcPts val="0"/>
              </a:spcBef>
            </a:pPr>
            <a:endParaRPr lang="en-US" sz="2400" dirty="0"/>
          </a:p>
          <a:p>
            <a:pPr marL="518145" lvl="1" indent="0">
              <a:lnSpc>
                <a:spcPct val="100000"/>
              </a:lnSpc>
              <a:spcBef>
                <a:spcPts val="0"/>
              </a:spcBef>
              <a:buNone/>
            </a:pPr>
            <a:endParaRPr lang="en-US" sz="2800" dirty="0"/>
          </a:p>
        </p:txBody>
      </p:sp>
      <p:sp>
        <p:nvSpPr>
          <p:cNvPr id="4" name="Slide Number Placeholder 3"/>
          <p:cNvSpPr>
            <a:spLocks noGrp="1"/>
          </p:cNvSpPr>
          <p:nvPr>
            <p:ph type="sldNum" sz="quarter" idx="12"/>
          </p:nvPr>
        </p:nvSpPr>
        <p:spPr/>
        <p:txBody>
          <a:bodyPr/>
          <a:lstStyle/>
          <a:p>
            <a:fld id="{0609A8C3-0B35-46AA-97D6-5814D689151B}" type="slidenum">
              <a:rPr lang="en-US" smtClean="0"/>
              <a:t>13</a:t>
            </a:fld>
            <a:endParaRPr lang="en-US"/>
          </a:p>
        </p:txBody>
      </p:sp>
      <p:sp>
        <p:nvSpPr>
          <p:cNvPr id="6" name="TextBox 5"/>
          <p:cNvSpPr txBox="1"/>
          <p:nvPr/>
        </p:nvSpPr>
        <p:spPr>
          <a:xfrm>
            <a:off x="404962" y="1368669"/>
            <a:ext cx="4281750" cy="461665"/>
          </a:xfrm>
          <a:prstGeom prst="rect">
            <a:avLst/>
          </a:prstGeom>
          <a:noFill/>
        </p:spPr>
        <p:txBody>
          <a:bodyPr wrap="none" rtlCol="0">
            <a:spAutoFit/>
          </a:bodyPr>
          <a:lstStyle/>
          <a:p>
            <a:r>
              <a:rPr lang="en-US" sz="2400" i="1" dirty="0"/>
              <a:t>How do </a:t>
            </a:r>
            <a:r>
              <a:rPr lang="en-US" sz="2400" i="1" u="sng" dirty="0"/>
              <a:t>you</a:t>
            </a:r>
            <a:r>
              <a:rPr lang="en-US" sz="2400" i="1" dirty="0"/>
              <a:t> develop good ideas?</a:t>
            </a:r>
          </a:p>
        </p:txBody>
      </p:sp>
      <p:sp>
        <p:nvSpPr>
          <p:cNvPr id="8" name="Rectangle 7"/>
          <p:cNvSpPr/>
          <p:nvPr/>
        </p:nvSpPr>
        <p:spPr>
          <a:xfrm>
            <a:off x="512589" y="7109416"/>
            <a:ext cx="8320291" cy="668068"/>
          </a:xfrm>
          <a:prstGeom prst="rect">
            <a:avLst/>
          </a:prstGeom>
        </p:spPr>
        <p:txBody>
          <a:bodyPr wrap="square">
            <a:spAutoFit/>
          </a:bodyPr>
          <a:lstStyle/>
          <a:p>
            <a:r>
              <a:rPr lang="en-US" sz="1247" dirty="0"/>
              <a:t>(Adapted from “</a:t>
            </a:r>
            <a:r>
              <a:rPr lang="en-US" sz="1247" dirty="0" err="1"/>
              <a:t>Grantsmanship</a:t>
            </a:r>
            <a:r>
              <a:rPr lang="en-US" sz="1247" dirty="0"/>
              <a:t> Workshop, How to Develop a Fundable Research Proposal” Tammy Bray, PhD, Dean, College of Health and Human Sciences Oregon State University)</a:t>
            </a:r>
          </a:p>
          <a:p>
            <a:endParaRPr lang="en-US" sz="1247" dirty="0"/>
          </a:p>
        </p:txBody>
      </p:sp>
    </p:spTree>
    <p:extLst>
      <p:ext uri="{BB962C8B-B14F-4D97-AF65-F5344CB8AC3E}">
        <p14:creationId xmlns:p14="http://schemas.microsoft.com/office/powerpoint/2010/main" val="311751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59" y="2963600"/>
            <a:ext cx="8675370" cy="1458119"/>
          </a:xfrm>
        </p:spPr>
        <p:txBody>
          <a:bodyPr>
            <a:normAutofit fontScale="90000"/>
          </a:bodyPr>
          <a:lstStyle/>
          <a:p>
            <a:r>
              <a:rPr lang="en-US" sz="3600" dirty="0"/>
              <a:t>Exercise – Spend 5 minutes identifying your good idea and write it on a 3x5 card</a:t>
            </a:r>
            <a:br>
              <a:rPr lang="en-US" sz="3600" dirty="0"/>
            </a:br>
            <a:br>
              <a:rPr lang="en-US" sz="3600" dirty="0"/>
            </a:br>
            <a:r>
              <a:rPr lang="en-US" sz="3600" dirty="0"/>
              <a:t>Divide into pairs and share</a:t>
            </a:r>
            <a:br>
              <a:rPr lang="en-US" sz="3600" dirty="0"/>
            </a:br>
            <a:endParaRPr lang="en-US" sz="3520" strike="sngStrike" dirty="0">
              <a:solidFill>
                <a:srgbClr val="FF0000"/>
              </a:solidFill>
            </a:endParaRPr>
          </a:p>
        </p:txBody>
      </p:sp>
      <p:sp>
        <p:nvSpPr>
          <p:cNvPr id="4" name="Slide Number Placeholder 3"/>
          <p:cNvSpPr>
            <a:spLocks noGrp="1"/>
          </p:cNvSpPr>
          <p:nvPr>
            <p:ph type="sldNum" sz="quarter" idx="12"/>
          </p:nvPr>
        </p:nvSpPr>
        <p:spPr/>
        <p:txBody>
          <a:bodyPr/>
          <a:lstStyle/>
          <a:p>
            <a:fld id="{BC8FB650-4324-4877-BB95-5089C932EEA7}" type="slidenum">
              <a:rPr lang="en-US" smtClean="0"/>
              <a:t>14</a:t>
            </a:fld>
            <a:endParaRPr lang="en-US"/>
          </a:p>
        </p:txBody>
      </p:sp>
      <p:pic>
        <p:nvPicPr>
          <p:cNvPr id="5" name="Picture 4" descr="There from Here | Business Insights from Entrepreneur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7154" y="4085798"/>
            <a:ext cx="2466975" cy="2813684"/>
          </a:xfrm>
          <a:prstGeom prst="rect">
            <a:avLst/>
          </a:prstGeom>
        </p:spPr>
      </p:pic>
    </p:spTree>
    <p:extLst>
      <p:ext uri="{BB962C8B-B14F-4D97-AF65-F5344CB8AC3E}">
        <p14:creationId xmlns:p14="http://schemas.microsoft.com/office/powerpoint/2010/main" val="2350237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4431" y="77817"/>
            <a:ext cx="8938260" cy="1502305"/>
          </a:xfrm>
        </p:spPr>
        <p:txBody>
          <a:bodyPr>
            <a:normAutofit/>
          </a:bodyPr>
          <a:lstStyle/>
          <a:p>
            <a:r>
              <a:rPr lang="en-US" sz="3600" dirty="0"/>
              <a:t>Convert a Good Idea Into a Fundable Idea</a:t>
            </a:r>
            <a:endParaRPr lang="en-US" sz="3600" i="1" dirty="0">
              <a:solidFill>
                <a:srgbClr val="FF0000"/>
              </a:solidFill>
            </a:endParaRPr>
          </a:p>
        </p:txBody>
      </p:sp>
      <p:sp>
        <p:nvSpPr>
          <p:cNvPr id="2" name="Slide Number Placeholder 1"/>
          <p:cNvSpPr>
            <a:spLocks noGrp="1"/>
          </p:cNvSpPr>
          <p:nvPr>
            <p:ph type="sldNum" sz="quarter" idx="12"/>
          </p:nvPr>
        </p:nvSpPr>
        <p:spPr/>
        <p:txBody>
          <a:bodyPr/>
          <a:lstStyle/>
          <a:p>
            <a:fld id="{0609A8C3-0B35-46AA-97D6-5814D689151B}" type="slidenum">
              <a:rPr lang="en-US" smtClean="0"/>
              <a:t>15</a:t>
            </a:fld>
            <a:endParaRPr lang="en-US" dirty="0"/>
          </a:p>
        </p:txBody>
      </p:sp>
      <p:sp>
        <p:nvSpPr>
          <p:cNvPr id="8" name="Content Placeholder 3"/>
          <p:cNvSpPr txBox="1">
            <a:spLocks/>
          </p:cNvSpPr>
          <p:nvPr/>
        </p:nvSpPr>
        <p:spPr>
          <a:xfrm>
            <a:off x="572132" y="1702210"/>
            <a:ext cx="9078598" cy="1882441"/>
          </a:xfrm>
          <a:prstGeom prst="rect">
            <a:avLst/>
          </a:prstGeom>
        </p:spPr>
        <p:txBody>
          <a:bodyPr vert="horz" lIns="91440" tIns="45720" rIns="91440" bIns="45720" rtlCol="0">
            <a:noAutofit/>
          </a:bodyPr>
          <a:lst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a:lstStyle>
          <a:p>
            <a:pPr marL="287338" lvl="0" indent="169863">
              <a:lnSpc>
                <a:spcPct val="100000"/>
              </a:lnSpc>
              <a:spcBef>
                <a:spcPts val="0"/>
              </a:spcBef>
            </a:pPr>
            <a:r>
              <a:rPr lang="en-US" sz="2400" dirty="0"/>
              <a:t>Identify a relatively under-explored niche</a:t>
            </a:r>
          </a:p>
          <a:p>
            <a:pPr marL="287338" lvl="0" indent="169863">
              <a:lnSpc>
                <a:spcPct val="100000"/>
              </a:lnSpc>
              <a:spcBef>
                <a:spcPts val="0"/>
              </a:spcBef>
            </a:pPr>
            <a:r>
              <a:rPr lang="en-US" sz="2400" dirty="0"/>
              <a:t>Search and critically analyze the pertinent literature </a:t>
            </a:r>
          </a:p>
          <a:p>
            <a:pPr marL="287338" lvl="0" indent="169863">
              <a:lnSpc>
                <a:spcPct val="100000"/>
              </a:lnSpc>
              <a:spcBef>
                <a:spcPts val="0"/>
              </a:spcBef>
            </a:pPr>
            <a:r>
              <a:rPr lang="en-US" sz="2400" dirty="0"/>
              <a:t>Develop a list of relevant key words and investigators </a:t>
            </a:r>
          </a:p>
          <a:p>
            <a:pPr marL="287338" lvl="0" indent="169863">
              <a:lnSpc>
                <a:spcPct val="100000"/>
              </a:lnSpc>
              <a:spcBef>
                <a:spcPts val="0"/>
              </a:spcBef>
            </a:pPr>
            <a:r>
              <a:rPr lang="en-US" sz="2400" dirty="0"/>
              <a:t>Assess your own ability to pursue the idea </a:t>
            </a:r>
          </a:p>
          <a:p>
            <a:pPr marL="287338" lvl="0" indent="169863">
              <a:lnSpc>
                <a:spcPct val="100000"/>
              </a:lnSpc>
              <a:spcBef>
                <a:spcPts val="0"/>
              </a:spcBef>
            </a:pPr>
            <a:r>
              <a:rPr lang="en-US" sz="2400" dirty="0"/>
              <a:t>Identify knowledge gaps  </a:t>
            </a:r>
          </a:p>
          <a:p>
            <a:pPr marL="287338" lvl="0" indent="169863">
              <a:lnSpc>
                <a:spcPct val="100000"/>
              </a:lnSpc>
              <a:spcBef>
                <a:spcPts val="0"/>
              </a:spcBef>
            </a:pPr>
            <a:r>
              <a:rPr lang="en-US" sz="2400" dirty="0"/>
              <a:t>Determine granting agencies most appropriate to fund your idea</a:t>
            </a:r>
          </a:p>
          <a:p>
            <a:pPr marL="1148383" lvl="1" indent="-342900">
              <a:lnSpc>
                <a:spcPct val="100000"/>
              </a:lnSpc>
              <a:spcBef>
                <a:spcPts val="0"/>
              </a:spcBef>
              <a:buFont typeface="Courier New" panose="02070309020205020404" pitchFamily="49" charset="0"/>
              <a:buChar char="o"/>
            </a:pPr>
            <a:r>
              <a:rPr lang="en-US" sz="2000" dirty="0"/>
              <a:t>Those whose mission and funding priorities will be advanced by funding your idea</a:t>
            </a:r>
          </a:p>
          <a:p>
            <a:pPr marL="287338" lvl="0" indent="169863">
              <a:lnSpc>
                <a:spcPct val="100000"/>
              </a:lnSpc>
              <a:spcBef>
                <a:spcPts val="0"/>
              </a:spcBef>
            </a:pPr>
            <a:r>
              <a:rPr lang="en-US" sz="2400" dirty="0"/>
              <a:t>Seek constructive criticism of your idea from knowledgeable colleagues and the funder’s program officer </a:t>
            </a:r>
          </a:p>
          <a:p>
            <a:pPr marL="0" indent="0">
              <a:buFont typeface="Arial" panose="020B0604020202020204" pitchFamily="34" charset="0"/>
              <a:buNone/>
            </a:pPr>
            <a:endParaRPr lang="en-US" sz="2400" dirty="0"/>
          </a:p>
          <a:p>
            <a:pPr marL="0" indent="0">
              <a:buFont typeface="Arial" panose="020B0604020202020204" pitchFamily="34" charset="0"/>
              <a:buNone/>
            </a:pPr>
            <a:endParaRPr lang="en-US" sz="2400" b="1" dirty="0"/>
          </a:p>
        </p:txBody>
      </p:sp>
      <p:pic>
        <p:nvPicPr>
          <p:cNvPr id="10" name="Picture 9" descr="sdsujms408sp2011gp14 - hom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98081" y="5943284"/>
            <a:ext cx="2397125" cy="1534160"/>
          </a:xfrm>
          <a:prstGeom prst="rect">
            <a:avLst/>
          </a:prstGeom>
        </p:spPr>
      </p:pic>
      <p:pic>
        <p:nvPicPr>
          <p:cNvPr id="11" name="Picture 10" descr="sdsujms408sp2011gp17 - &lt;strong&gt;Knowledge Gap&lt;/strong&gt; Theory"/>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4876" y="5928504"/>
            <a:ext cx="2260600" cy="1534160"/>
          </a:xfrm>
          <a:prstGeom prst="rect">
            <a:avLst/>
          </a:prstGeom>
        </p:spPr>
      </p:pic>
    </p:spTree>
    <p:extLst>
      <p:ext uri="{BB962C8B-B14F-4D97-AF65-F5344CB8AC3E}">
        <p14:creationId xmlns:p14="http://schemas.microsoft.com/office/powerpoint/2010/main" val="2002541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1207383" y="3436974"/>
            <a:ext cx="6966153" cy="131815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400" dirty="0"/>
              <a:t>Prewriting</a:t>
            </a:r>
          </a:p>
        </p:txBody>
      </p:sp>
      <p:sp>
        <p:nvSpPr>
          <p:cNvPr id="4" name="Slide Number Placeholder 3"/>
          <p:cNvSpPr>
            <a:spLocks noGrp="1"/>
          </p:cNvSpPr>
          <p:nvPr>
            <p:ph type="sldNum" sz="quarter" idx="12"/>
          </p:nvPr>
        </p:nvSpPr>
        <p:spPr/>
        <p:txBody>
          <a:bodyPr/>
          <a:lstStyle/>
          <a:p>
            <a:fld id="{BC8FB650-4324-4877-BB95-5089C932EEA7}" type="slidenum">
              <a:rPr lang="en-US" smtClean="0"/>
              <a:t>16</a:t>
            </a:fld>
            <a:endParaRPr lang="en-US"/>
          </a:p>
        </p:txBody>
      </p:sp>
    </p:spTree>
    <p:extLst>
      <p:ext uri="{BB962C8B-B14F-4D97-AF65-F5344CB8AC3E}">
        <p14:creationId xmlns:p14="http://schemas.microsoft.com/office/powerpoint/2010/main" val="3946069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627" y="443864"/>
            <a:ext cx="8622864" cy="1257300"/>
          </a:xfrm>
        </p:spPr>
        <p:txBody>
          <a:bodyPr>
            <a:noAutofit/>
          </a:bodyPr>
          <a:lstStyle/>
          <a:p>
            <a:pPr eaLnBrk="1" hangingPunct="1">
              <a:defRPr/>
            </a:pPr>
            <a:r>
              <a:rPr lang="en-US" sz="4000" dirty="0"/>
              <a:t>Prewriting</a:t>
            </a:r>
            <a:r>
              <a:rPr lang="en-US" sz="3960" dirty="0"/>
              <a:t> Activities: Thoroughly Decompose the Solicitation</a:t>
            </a:r>
            <a:r>
              <a:rPr lang="en-US" sz="2400" baseline="40000" dirty="0"/>
              <a:t>*</a:t>
            </a:r>
            <a:br>
              <a:rPr lang="en-US" sz="3960" dirty="0"/>
            </a:br>
            <a:endParaRPr lang="en-US" sz="2200" dirty="0"/>
          </a:p>
        </p:txBody>
      </p:sp>
      <p:sp>
        <p:nvSpPr>
          <p:cNvPr id="24579" name="Content Placeholder 2"/>
          <p:cNvSpPr>
            <a:spLocks noGrp="1"/>
          </p:cNvSpPr>
          <p:nvPr>
            <p:ph idx="1"/>
          </p:nvPr>
        </p:nvSpPr>
        <p:spPr>
          <a:xfrm>
            <a:off x="1009366" y="2056029"/>
            <a:ext cx="4426743" cy="4978558"/>
          </a:xfrm>
        </p:spPr>
        <p:txBody>
          <a:bodyPr/>
          <a:lstStyle/>
          <a:p>
            <a:pPr eaLnBrk="1" hangingPunct="1"/>
            <a:r>
              <a:rPr lang="en-US" altLang="en-US" sz="2200" dirty="0"/>
              <a:t>Deadlines</a:t>
            </a:r>
          </a:p>
          <a:p>
            <a:pPr eaLnBrk="1" hangingPunct="1"/>
            <a:r>
              <a:rPr lang="en-US" altLang="en-US" sz="2200" dirty="0"/>
              <a:t>Requirements, (technical, budget, management, </a:t>
            </a:r>
            <a:r>
              <a:rPr lang="ja-JP" altLang="en-US" sz="2200" dirty="0"/>
              <a:t>“</a:t>
            </a:r>
            <a:r>
              <a:rPr lang="en-US" altLang="ja-JP" sz="2200" dirty="0"/>
              <a:t>MIRs</a:t>
            </a:r>
            <a:r>
              <a:rPr lang="ja-JP" altLang="en-US" sz="2200" dirty="0"/>
              <a:t>”</a:t>
            </a:r>
            <a:r>
              <a:rPr lang="en-US" altLang="ja-JP" sz="2200" dirty="0"/>
              <a:t> or Most Important Requirements, etc.)</a:t>
            </a:r>
          </a:p>
          <a:p>
            <a:pPr eaLnBrk="1" hangingPunct="1"/>
            <a:r>
              <a:rPr lang="en-US" altLang="en-US" sz="2200" dirty="0"/>
              <a:t>Proposal components</a:t>
            </a:r>
          </a:p>
          <a:p>
            <a:pPr eaLnBrk="1" hangingPunct="1"/>
            <a:r>
              <a:rPr lang="en-US" altLang="en-US" sz="2200" dirty="0"/>
              <a:t>Unusual requirements</a:t>
            </a:r>
            <a:endParaRPr lang="en-US" altLang="en-US" sz="2200" b="1" dirty="0"/>
          </a:p>
          <a:p>
            <a:pPr eaLnBrk="1" hangingPunct="1"/>
            <a:r>
              <a:rPr lang="en-US" altLang="en-US" sz="2200" dirty="0"/>
              <a:t>Procedures for submittal (aligned  with BYU/ORCA procedures?)</a:t>
            </a:r>
          </a:p>
          <a:p>
            <a:pPr eaLnBrk="1" hangingPunct="1"/>
            <a:r>
              <a:rPr lang="en-US" altLang="en-US" sz="2200" dirty="0"/>
              <a:t>Review Criteria</a:t>
            </a:r>
          </a:p>
        </p:txBody>
      </p:sp>
      <p:sp>
        <p:nvSpPr>
          <p:cNvPr id="24580"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2D376040-653B-428E-BF7D-04458E1A0B93}" type="slidenum">
              <a:rPr lang="en-US" altLang="en-US" smtClean="0">
                <a:solidFill>
                  <a:srgbClr val="B5A788"/>
                </a:solidFill>
              </a:rPr>
              <a:pPr/>
              <a:t>17</a:t>
            </a:fld>
            <a:endParaRPr lang="en-US" altLang="en-US">
              <a:solidFill>
                <a:srgbClr val="B5A788"/>
              </a:solidFill>
            </a:endParaRPr>
          </a:p>
        </p:txBody>
      </p:sp>
      <p:pic>
        <p:nvPicPr>
          <p:cNvPr id="3" name="Picture 2"/>
          <p:cNvPicPr>
            <a:picLocks noChangeAspect="1"/>
          </p:cNvPicPr>
          <p:nvPr/>
        </p:nvPicPr>
        <p:blipFill rotWithShape="1">
          <a:blip r:embed="rId3"/>
          <a:srcRect l="-3581" t="-717" r="19323" b="20153"/>
          <a:stretch/>
        </p:blipFill>
        <p:spPr>
          <a:xfrm>
            <a:off x="5600701" y="1871494"/>
            <a:ext cx="4479239" cy="5347628"/>
          </a:xfrm>
          <a:prstGeom prst="rect">
            <a:avLst/>
          </a:prstGeom>
        </p:spPr>
      </p:pic>
      <p:sp>
        <p:nvSpPr>
          <p:cNvPr id="6" name="TextBox 5"/>
          <p:cNvSpPr txBox="1"/>
          <p:nvPr/>
        </p:nvSpPr>
        <p:spPr>
          <a:xfrm>
            <a:off x="449764" y="6193579"/>
            <a:ext cx="5367619" cy="954107"/>
          </a:xfrm>
          <a:prstGeom prst="rect">
            <a:avLst/>
          </a:prstGeom>
          <a:noFill/>
        </p:spPr>
        <p:txBody>
          <a:bodyPr wrap="square" rtlCol="0">
            <a:spAutoFit/>
          </a:bodyPr>
          <a:lstStyle/>
          <a:p>
            <a:r>
              <a:rPr lang="en-US" sz="1400" dirty="0"/>
              <a:t>*Request for Proposal (RFP), Request for Application (RFA), Broad Agency Announcement (BAA), Funding Opportunity Announcement (FOA), also Program Description, Program Announcement, Program Solicitation, Dear Colleague Letter</a:t>
            </a:r>
          </a:p>
        </p:txBody>
      </p:sp>
    </p:spTree>
    <p:extLst>
      <p:ext uri="{BB962C8B-B14F-4D97-AF65-F5344CB8AC3E}">
        <p14:creationId xmlns:p14="http://schemas.microsoft.com/office/powerpoint/2010/main" val="1052039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088" y="62392"/>
            <a:ext cx="8675370" cy="1458119"/>
          </a:xfrm>
        </p:spPr>
        <p:txBody>
          <a:bodyPr vert="horz" wrap="square" lIns="100584" tIns="50292" rIns="100584" bIns="50292" numCol="1" rtlCol="0" anchor="ctr" anchorCtr="0" compatLnSpc="1">
            <a:prstTxWarp prst="textNoShape">
              <a:avLst/>
            </a:prstTxWarp>
            <a:noAutofit/>
          </a:bodyPr>
          <a:lstStyle/>
          <a:p>
            <a:pPr eaLnBrk="1" hangingPunct="1">
              <a:defRPr/>
            </a:pPr>
            <a:r>
              <a:rPr lang="en-US" altLang="en-US" sz="3960" dirty="0"/>
              <a:t>Sample of a Proposal Development Checklist </a:t>
            </a:r>
          </a:p>
        </p:txBody>
      </p:sp>
      <p:sp>
        <p:nvSpPr>
          <p:cNvPr id="11" name="Content Placeholder 10"/>
          <p:cNvSpPr>
            <a:spLocks noGrp="1"/>
          </p:cNvSpPr>
          <p:nvPr>
            <p:ph idx="1"/>
          </p:nvPr>
        </p:nvSpPr>
        <p:spPr>
          <a:xfrm>
            <a:off x="543376" y="1670041"/>
            <a:ext cx="4085488" cy="4786472"/>
          </a:xfrm>
        </p:spPr>
        <p:txBody>
          <a:bodyPr>
            <a:normAutofit fontScale="92500" lnSpcReduction="20000"/>
          </a:bodyPr>
          <a:lstStyle/>
          <a:p>
            <a:r>
              <a:rPr lang="en-US" sz="2400" dirty="0"/>
              <a:t>Contact information and </a:t>
            </a:r>
            <a:br>
              <a:rPr lang="en-US" sz="2400" dirty="0"/>
            </a:br>
            <a:r>
              <a:rPr lang="en-US" sz="2400" dirty="0"/>
              <a:t>required proposal sections</a:t>
            </a:r>
          </a:p>
          <a:p>
            <a:r>
              <a:rPr lang="en-US" sz="2400" dirty="0"/>
              <a:t>Deadlines</a:t>
            </a:r>
          </a:p>
          <a:p>
            <a:r>
              <a:rPr lang="en-US" sz="2400" dirty="0"/>
              <a:t>Proposal preparation instructions – font, page count, etc. </a:t>
            </a:r>
          </a:p>
          <a:p>
            <a:r>
              <a:rPr lang="en-US" sz="2400" dirty="0"/>
              <a:t>Proposal writing tasks, deadlines, authors</a:t>
            </a:r>
          </a:p>
          <a:p>
            <a:r>
              <a:rPr lang="en-US" sz="2400" dirty="0"/>
              <a:t>Requirements and how they will be met</a:t>
            </a:r>
          </a:p>
          <a:p>
            <a:r>
              <a:rPr lang="en-US" sz="2400" dirty="0"/>
              <a:t>Themes</a:t>
            </a:r>
          </a:p>
          <a:p>
            <a:r>
              <a:rPr lang="en-US" sz="2400" dirty="0"/>
              <a:t>Proposal actions</a:t>
            </a:r>
          </a:p>
          <a:p>
            <a:r>
              <a:rPr lang="en-US" sz="2400" dirty="0"/>
              <a:t>Review criteria</a:t>
            </a:r>
          </a:p>
          <a:p>
            <a:r>
              <a:rPr lang="en-US" sz="2400" dirty="0"/>
              <a:t>Submittal process</a:t>
            </a:r>
          </a:p>
          <a:p>
            <a:endParaRPr lang="en-US" sz="2400" dirty="0"/>
          </a:p>
        </p:txBody>
      </p:sp>
      <p:sp>
        <p:nvSpPr>
          <p:cNvPr id="4" name="Slide Number Placeholder 3"/>
          <p:cNvSpPr>
            <a:spLocks noGrp="1"/>
          </p:cNvSpPr>
          <p:nvPr>
            <p:ph type="sldNum" sz="quarter" idx="12"/>
          </p:nvPr>
        </p:nvSpPr>
        <p:spPr/>
        <p:txBody>
          <a:bodyPr/>
          <a:lstStyle/>
          <a:p>
            <a:fld id="{BC8FB650-4324-4877-BB95-5089C932EEA7}" type="slidenum">
              <a:rPr lang="en-US" smtClean="0"/>
              <a:t>18</a:t>
            </a:fld>
            <a:endParaRPr lang="en-US"/>
          </a:p>
        </p:txBody>
      </p:sp>
      <p:sp>
        <p:nvSpPr>
          <p:cNvPr id="13" name="TextBox 12"/>
          <p:cNvSpPr txBox="1"/>
          <p:nvPr/>
        </p:nvSpPr>
        <p:spPr>
          <a:xfrm>
            <a:off x="528976" y="7048598"/>
            <a:ext cx="7034490" cy="498598"/>
          </a:xfrm>
          <a:prstGeom prst="rect">
            <a:avLst/>
          </a:prstGeom>
          <a:noFill/>
        </p:spPr>
        <p:txBody>
          <a:bodyPr wrap="none" rtlCol="0">
            <a:spAutoFit/>
          </a:bodyPr>
          <a:lstStyle/>
          <a:p>
            <a:r>
              <a:rPr lang="en-US" sz="1320" dirty="0"/>
              <a:t>From checklist posted on the RD Website </a:t>
            </a:r>
            <a:r>
              <a:rPr lang="en-US" sz="1320" dirty="0">
                <a:hlinkClick r:id="rId2"/>
              </a:rPr>
              <a:t>http://researchdevelopment.byu.edu/resources/proposal</a:t>
            </a:r>
            <a:r>
              <a:rPr lang="en-US" sz="1320" dirty="0"/>
              <a:t> </a:t>
            </a:r>
          </a:p>
          <a:p>
            <a:endParaRPr lang="en-US" sz="1320" dirty="0"/>
          </a:p>
        </p:txBody>
      </p:sp>
      <p:pic>
        <p:nvPicPr>
          <p:cNvPr id="5" name="Picture 4"/>
          <p:cNvPicPr>
            <a:picLocks noChangeAspect="1"/>
          </p:cNvPicPr>
          <p:nvPr/>
        </p:nvPicPr>
        <p:blipFill>
          <a:blip r:embed="rId3"/>
          <a:stretch>
            <a:fillRect/>
          </a:stretch>
        </p:blipFill>
        <p:spPr>
          <a:xfrm>
            <a:off x="5324592" y="850065"/>
            <a:ext cx="4477748" cy="3002900"/>
          </a:xfrm>
          <a:prstGeom prst="rect">
            <a:avLst/>
          </a:prstGeom>
          <a:solidFill>
            <a:schemeClr val="bg1"/>
          </a:solidFill>
        </p:spPr>
      </p:pic>
      <p:pic>
        <p:nvPicPr>
          <p:cNvPr id="6" name="Picture 5"/>
          <p:cNvPicPr>
            <a:picLocks noChangeAspect="1"/>
          </p:cNvPicPr>
          <p:nvPr/>
        </p:nvPicPr>
        <p:blipFill>
          <a:blip r:embed="rId4"/>
          <a:stretch>
            <a:fillRect/>
          </a:stretch>
        </p:blipFill>
        <p:spPr>
          <a:xfrm>
            <a:off x="4860773" y="3175935"/>
            <a:ext cx="4477748" cy="3390951"/>
          </a:xfrm>
          <a:prstGeom prst="rect">
            <a:avLst/>
          </a:prstGeom>
          <a:solidFill>
            <a:schemeClr val="bg1"/>
          </a:solidFill>
        </p:spPr>
      </p:pic>
    </p:spTree>
    <p:extLst>
      <p:ext uri="{BB962C8B-B14F-4D97-AF65-F5344CB8AC3E}">
        <p14:creationId xmlns:p14="http://schemas.microsoft.com/office/powerpoint/2010/main" val="1322297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8FB650-4324-4877-BB95-5089C932EEA7}" type="slidenum">
              <a:rPr lang="en-US" smtClean="0"/>
              <a:t>19</a:t>
            </a:fld>
            <a:endParaRPr lang="en-US"/>
          </a:p>
        </p:txBody>
      </p:sp>
      <p:graphicFrame>
        <p:nvGraphicFramePr>
          <p:cNvPr id="8" name="Object 7"/>
          <p:cNvGraphicFramePr>
            <a:graphicFrameLocks noChangeAspect="1"/>
          </p:cNvGraphicFramePr>
          <p:nvPr/>
        </p:nvGraphicFramePr>
        <p:xfrm>
          <a:off x="268999" y="264685"/>
          <a:ext cx="8066808" cy="1133937"/>
        </p:xfrm>
        <a:graphic>
          <a:graphicData uri="http://schemas.openxmlformats.org/presentationml/2006/ole">
            <mc:AlternateContent xmlns:mc="http://schemas.openxmlformats.org/markup-compatibility/2006">
              <mc:Choice xmlns:v="urn:schemas-microsoft-com:vml" Requires="v">
                <p:oleObj spid="_x0000_s1201" name="Document" r:id="rId3" imgW="6816683" imgH="860191" progId="Word.Document.12">
                  <p:embed/>
                </p:oleObj>
              </mc:Choice>
              <mc:Fallback>
                <p:oleObj name="Document" r:id="rId3" imgW="6816683" imgH="860191" progId="Word.Document.12">
                  <p:embed/>
                  <p:pic>
                    <p:nvPicPr>
                      <p:cNvPr id="0" name=""/>
                      <p:cNvPicPr/>
                      <p:nvPr/>
                    </p:nvPicPr>
                    <p:blipFill>
                      <a:blip r:embed="rId4"/>
                      <a:stretch>
                        <a:fillRect/>
                      </a:stretch>
                    </p:blipFill>
                    <p:spPr>
                      <a:xfrm>
                        <a:off x="268999" y="264685"/>
                        <a:ext cx="8066808" cy="1133937"/>
                      </a:xfrm>
                      <a:prstGeom prst="rect">
                        <a:avLst/>
                      </a:prstGeom>
                    </p:spPr>
                  </p:pic>
                </p:oleObj>
              </mc:Fallback>
            </mc:AlternateContent>
          </a:graphicData>
        </a:graphic>
      </p:graphicFrame>
      <p:graphicFrame>
        <p:nvGraphicFramePr>
          <p:cNvPr id="10" name="Object 9"/>
          <p:cNvGraphicFramePr>
            <a:graphicFrameLocks noChangeAspect="1"/>
          </p:cNvGraphicFramePr>
          <p:nvPr/>
        </p:nvGraphicFramePr>
        <p:xfrm>
          <a:off x="269000" y="1392818"/>
          <a:ext cx="8066804" cy="2080984"/>
        </p:xfrm>
        <a:graphic>
          <a:graphicData uri="http://schemas.openxmlformats.org/presentationml/2006/ole">
            <mc:AlternateContent xmlns:mc="http://schemas.openxmlformats.org/markup-compatibility/2006">
              <mc:Choice xmlns:v="urn:schemas-microsoft-com:vml" Requires="v">
                <p:oleObj spid="_x0000_s1202" name="Document" r:id="rId5" imgW="6816683" imgH="1575455" progId="Word.Document.12">
                  <p:embed/>
                </p:oleObj>
              </mc:Choice>
              <mc:Fallback>
                <p:oleObj name="Document" r:id="rId5" imgW="6816683" imgH="1575455" progId="Word.Document.12">
                  <p:embed/>
                  <p:pic>
                    <p:nvPicPr>
                      <p:cNvPr id="0" name=""/>
                      <p:cNvPicPr/>
                      <p:nvPr/>
                    </p:nvPicPr>
                    <p:blipFill>
                      <a:blip r:embed="rId6"/>
                      <a:stretch>
                        <a:fillRect/>
                      </a:stretch>
                    </p:blipFill>
                    <p:spPr>
                      <a:xfrm>
                        <a:off x="269000" y="1392818"/>
                        <a:ext cx="8066804" cy="2080984"/>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557596243"/>
              </p:ext>
            </p:extLst>
          </p:nvPr>
        </p:nvGraphicFramePr>
        <p:xfrm>
          <a:off x="357296" y="3241941"/>
          <a:ext cx="7978508" cy="3773487"/>
        </p:xfrm>
        <a:graphic>
          <a:graphicData uri="http://schemas.openxmlformats.org/presentationml/2006/ole">
            <mc:AlternateContent xmlns:mc="http://schemas.openxmlformats.org/markup-compatibility/2006">
              <mc:Choice xmlns:v="urn:schemas-microsoft-com:vml" Requires="v">
                <p:oleObj spid="_x0000_s1203" name="Document" r:id="rId7" imgW="6816683" imgH="2896747" progId="Word.Document.12">
                  <p:embed/>
                </p:oleObj>
              </mc:Choice>
              <mc:Fallback>
                <p:oleObj name="Document" r:id="rId7" imgW="6816683" imgH="2896747" progId="Word.Document.12">
                  <p:embed/>
                  <p:pic>
                    <p:nvPicPr>
                      <p:cNvPr id="0" name=""/>
                      <p:cNvPicPr/>
                      <p:nvPr/>
                    </p:nvPicPr>
                    <p:blipFill>
                      <a:blip r:embed="rId8"/>
                      <a:stretch>
                        <a:fillRect/>
                      </a:stretch>
                    </p:blipFill>
                    <p:spPr>
                      <a:xfrm>
                        <a:off x="357296" y="3241941"/>
                        <a:ext cx="7978508" cy="3773487"/>
                      </a:xfrm>
                      <a:prstGeom prst="rect">
                        <a:avLst/>
                      </a:prstGeom>
                    </p:spPr>
                  </p:pic>
                </p:oleObj>
              </mc:Fallback>
            </mc:AlternateContent>
          </a:graphicData>
        </a:graphic>
      </p:graphicFrame>
      <p:sp>
        <p:nvSpPr>
          <p:cNvPr id="13" name="TextBox 12"/>
          <p:cNvSpPr txBox="1"/>
          <p:nvPr/>
        </p:nvSpPr>
        <p:spPr>
          <a:xfrm>
            <a:off x="7513078" y="185322"/>
            <a:ext cx="2466975" cy="584775"/>
          </a:xfrm>
          <a:prstGeom prst="rect">
            <a:avLst/>
          </a:prstGeom>
          <a:solidFill>
            <a:schemeClr val="bg1"/>
          </a:solidFill>
          <a:ln>
            <a:solidFill>
              <a:schemeClr val="tx1"/>
            </a:solidFill>
          </a:ln>
        </p:spPr>
        <p:txBody>
          <a:bodyPr wrap="square" rtlCol="0">
            <a:spAutoFit/>
          </a:bodyPr>
          <a:lstStyle/>
          <a:p>
            <a:r>
              <a:rPr lang="en-US" sz="1600" dirty="0"/>
              <a:t>beginning independent career  </a:t>
            </a:r>
          </a:p>
        </p:txBody>
      </p:sp>
      <p:sp>
        <p:nvSpPr>
          <p:cNvPr id="14" name="TextBox 13"/>
          <p:cNvSpPr txBox="1"/>
          <p:nvPr/>
        </p:nvSpPr>
        <p:spPr>
          <a:xfrm>
            <a:off x="7611511" y="845790"/>
            <a:ext cx="2368541" cy="1569660"/>
          </a:xfrm>
          <a:prstGeom prst="rect">
            <a:avLst/>
          </a:prstGeom>
          <a:solidFill>
            <a:schemeClr val="bg1"/>
          </a:solidFill>
          <a:ln>
            <a:solidFill>
              <a:schemeClr val="tx1"/>
            </a:solidFill>
          </a:ln>
        </p:spPr>
        <p:txBody>
          <a:bodyPr wrap="square" rtlCol="0">
            <a:spAutoFit/>
          </a:bodyPr>
          <a:lstStyle/>
          <a:p>
            <a:r>
              <a:rPr lang="en-US" sz="1600" dirty="0"/>
              <a:t>outstanding researchers committed to teaching, learning, dissemination in a broader context to large audience; want underrepresented </a:t>
            </a:r>
          </a:p>
        </p:txBody>
      </p:sp>
      <p:sp>
        <p:nvSpPr>
          <p:cNvPr id="15" name="TextBox 14"/>
          <p:cNvSpPr txBox="1"/>
          <p:nvPr/>
        </p:nvSpPr>
        <p:spPr>
          <a:xfrm>
            <a:off x="7573562" y="3118129"/>
            <a:ext cx="2368541" cy="584775"/>
          </a:xfrm>
          <a:prstGeom prst="rect">
            <a:avLst/>
          </a:prstGeom>
          <a:solidFill>
            <a:schemeClr val="bg1"/>
          </a:solidFill>
          <a:ln>
            <a:solidFill>
              <a:schemeClr val="tx1"/>
            </a:solidFill>
          </a:ln>
        </p:spPr>
        <p:txBody>
          <a:bodyPr wrap="square" rtlCol="0">
            <a:spAutoFit/>
          </a:bodyPr>
          <a:lstStyle/>
          <a:p>
            <a:r>
              <a:rPr lang="en-US" sz="1600" dirty="0"/>
              <a:t>integration of research and education</a:t>
            </a:r>
          </a:p>
        </p:txBody>
      </p:sp>
      <p:sp>
        <p:nvSpPr>
          <p:cNvPr id="16" name="TextBox 15"/>
          <p:cNvSpPr txBox="1"/>
          <p:nvPr/>
        </p:nvSpPr>
        <p:spPr>
          <a:xfrm>
            <a:off x="7573248" y="3864151"/>
            <a:ext cx="2368541" cy="584775"/>
          </a:xfrm>
          <a:prstGeom prst="rect">
            <a:avLst/>
          </a:prstGeom>
          <a:solidFill>
            <a:schemeClr val="bg1"/>
          </a:solidFill>
          <a:ln>
            <a:solidFill>
              <a:schemeClr val="tx1"/>
            </a:solidFill>
          </a:ln>
        </p:spPr>
        <p:txBody>
          <a:bodyPr wrap="square" rtlCol="0">
            <a:spAutoFit/>
          </a:bodyPr>
          <a:lstStyle/>
          <a:p>
            <a:r>
              <a:rPr lang="en-US" sz="1600" dirty="0"/>
              <a:t>mission, goals, resources of institution</a:t>
            </a:r>
          </a:p>
        </p:txBody>
      </p:sp>
      <p:sp>
        <p:nvSpPr>
          <p:cNvPr id="17" name="TextBox 16"/>
          <p:cNvSpPr txBox="1"/>
          <p:nvPr/>
        </p:nvSpPr>
        <p:spPr>
          <a:xfrm>
            <a:off x="7613634" y="4638814"/>
            <a:ext cx="2368541" cy="584775"/>
          </a:xfrm>
          <a:prstGeom prst="rect">
            <a:avLst/>
          </a:prstGeom>
          <a:solidFill>
            <a:schemeClr val="bg1"/>
          </a:solidFill>
          <a:ln>
            <a:solidFill>
              <a:schemeClr val="tx1"/>
            </a:solidFill>
          </a:ln>
        </p:spPr>
        <p:txBody>
          <a:bodyPr wrap="square" rtlCol="0">
            <a:spAutoFit/>
          </a:bodyPr>
          <a:lstStyle/>
          <a:p>
            <a:r>
              <a:rPr lang="en-US" sz="1600" dirty="0"/>
              <a:t>foundation for lifetime of integration</a:t>
            </a:r>
          </a:p>
        </p:txBody>
      </p:sp>
      <p:sp>
        <p:nvSpPr>
          <p:cNvPr id="18" name="TextBox 17"/>
          <p:cNvSpPr txBox="1"/>
          <p:nvPr/>
        </p:nvSpPr>
        <p:spPr>
          <a:xfrm>
            <a:off x="7611512" y="5367080"/>
            <a:ext cx="2368541" cy="830997"/>
          </a:xfrm>
          <a:prstGeom prst="rect">
            <a:avLst/>
          </a:prstGeom>
          <a:solidFill>
            <a:schemeClr val="bg1"/>
          </a:solidFill>
          <a:ln>
            <a:solidFill>
              <a:schemeClr val="tx1"/>
            </a:solidFill>
          </a:ln>
        </p:spPr>
        <p:txBody>
          <a:bodyPr wrap="square" rtlCol="0">
            <a:spAutoFit/>
          </a:bodyPr>
          <a:lstStyle/>
          <a:p>
            <a:r>
              <a:rPr lang="en-US" sz="1600" dirty="0"/>
              <a:t>be creative; many different approaches to integration</a:t>
            </a:r>
          </a:p>
        </p:txBody>
      </p:sp>
      <p:sp>
        <p:nvSpPr>
          <p:cNvPr id="19" name="TextBox 18"/>
          <p:cNvSpPr txBox="1"/>
          <p:nvPr/>
        </p:nvSpPr>
        <p:spPr>
          <a:xfrm>
            <a:off x="7611512" y="6384628"/>
            <a:ext cx="2368541" cy="830997"/>
          </a:xfrm>
          <a:prstGeom prst="rect">
            <a:avLst/>
          </a:prstGeom>
          <a:solidFill>
            <a:schemeClr val="bg1"/>
          </a:solidFill>
          <a:ln>
            <a:solidFill>
              <a:schemeClr val="tx1"/>
            </a:solidFill>
          </a:ln>
        </p:spPr>
        <p:txBody>
          <a:bodyPr wrap="square" rtlCol="0">
            <a:spAutoFit/>
          </a:bodyPr>
          <a:lstStyle/>
          <a:p>
            <a:r>
              <a:rPr lang="en-US" sz="1600" dirty="0"/>
              <a:t>can’t apply for PECASE; make sure you meet criteria </a:t>
            </a:r>
          </a:p>
        </p:txBody>
      </p:sp>
      <p:sp>
        <p:nvSpPr>
          <p:cNvPr id="20" name="TextBox 19"/>
          <p:cNvSpPr txBox="1"/>
          <p:nvPr/>
        </p:nvSpPr>
        <p:spPr>
          <a:xfrm>
            <a:off x="7611511" y="2558503"/>
            <a:ext cx="2368541" cy="338554"/>
          </a:xfrm>
          <a:prstGeom prst="rect">
            <a:avLst/>
          </a:prstGeom>
          <a:solidFill>
            <a:schemeClr val="bg1"/>
          </a:solidFill>
          <a:ln>
            <a:solidFill>
              <a:schemeClr val="tx1"/>
            </a:solidFill>
          </a:ln>
        </p:spPr>
        <p:txBody>
          <a:bodyPr wrap="square" rtlCol="0">
            <a:spAutoFit/>
          </a:bodyPr>
          <a:lstStyle/>
          <a:p>
            <a:r>
              <a:rPr lang="en-US" sz="1600" dirty="0"/>
              <a:t>contact program officer</a:t>
            </a:r>
          </a:p>
        </p:txBody>
      </p:sp>
    </p:spTree>
    <p:extLst>
      <p:ext uri="{BB962C8B-B14F-4D97-AF65-F5344CB8AC3E}">
        <p14:creationId xmlns:p14="http://schemas.microsoft.com/office/powerpoint/2010/main" val="1700278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58814" y="260985"/>
            <a:ext cx="9052560" cy="1257300"/>
          </a:xfrm>
        </p:spPr>
        <p:txBody>
          <a:bodyPr>
            <a:normAutofit/>
          </a:bodyPr>
          <a:lstStyle/>
          <a:p>
            <a:r>
              <a:rPr lang="en-US" altLang="en-US" dirty="0">
                <a:solidFill>
                  <a:schemeClr val="tx1"/>
                </a:solidFill>
                <a:latin typeface="Calibri" charset="0"/>
                <a:cs typeface="Calibri" charset="0"/>
              </a:rPr>
              <a:t>Research Development Support</a:t>
            </a:r>
          </a:p>
        </p:txBody>
      </p:sp>
      <p:sp>
        <p:nvSpPr>
          <p:cNvPr id="2" name="Slide Number Placeholder 1"/>
          <p:cNvSpPr>
            <a:spLocks noGrp="1"/>
          </p:cNvSpPr>
          <p:nvPr>
            <p:ph type="sldNum" sz="quarter" idx="12"/>
          </p:nvPr>
        </p:nvSpPr>
        <p:spPr>
          <a:xfrm>
            <a:off x="7450359" y="7267449"/>
            <a:ext cx="2263140" cy="401637"/>
          </a:xfrm>
        </p:spPr>
        <p:txBody>
          <a:bodyPr/>
          <a:lstStyle/>
          <a:p>
            <a:pPr>
              <a:defRPr/>
            </a:pPr>
            <a:fld id="{C21D2420-0475-E647-B66E-1D00EAC627A6}" type="slidenum">
              <a:rPr lang="en-US" altLang="en-US" smtClean="0"/>
              <a:pPr>
                <a:defRPr/>
              </a:pPr>
              <a:t>2</a:t>
            </a:fld>
            <a:endParaRPr lang="en-US" altLang="en-US" dirty="0"/>
          </a:p>
        </p:txBody>
      </p:sp>
      <p:pic>
        <p:nvPicPr>
          <p:cNvPr id="18435" name="Picture 6" descr="1506-21 Kellems, Kristen 4.jpeg"/>
          <p:cNvPicPr>
            <a:picLocks noChangeAspect="1"/>
          </p:cNvPicPr>
          <p:nvPr/>
        </p:nvPicPr>
        <p:blipFill>
          <a:blip r:embed="rId2" cstate="email">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1385253" y="1620406"/>
            <a:ext cx="1096645"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4" cstate="email">
            <a:extLst>
              <a:ext uri="{BEBA8EAE-BF5A-486C-A8C5-ECC9F3942E4B}">
                <a14:imgProps xmlns:a14="http://schemas.microsoft.com/office/drawing/2010/main">
                  <a14:imgLayer r:embed="rId5">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5185093" y="1592467"/>
            <a:ext cx="1073944"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726373" y="1571512"/>
            <a:ext cx="2427288" cy="1514261"/>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540" b="1" dirty="0">
                <a:latin typeface="+mj-lt"/>
              </a:rPr>
              <a:t>Kristen Clarke Kellems</a:t>
            </a:r>
          </a:p>
          <a:p>
            <a:pPr>
              <a:defRPr/>
            </a:pPr>
            <a:r>
              <a:rPr lang="en-US" sz="1540" i="1" dirty="0">
                <a:latin typeface="+mj-lt"/>
              </a:rPr>
              <a:t>FHSS Research  </a:t>
            </a:r>
            <a:br>
              <a:rPr lang="en-US" sz="1540" i="1" dirty="0">
                <a:latin typeface="+mj-lt"/>
              </a:rPr>
            </a:br>
            <a:r>
              <a:rPr lang="en-US" sz="1540" i="1" dirty="0">
                <a:latin typeface="+mj-lt"/>
              </a:rPr>
              <a:t>    Development </a:t>
            </a:r>
          </a:p>
          <a:p>
            <a:pPr>
              <a:defRPr/>
            </a:pPr>
            <a:r>
              <a:rPr lang="en-US" sz="1540" dirty="0">
                <a:latin typeface="+mj-lt"/>
              </a:rPr>
              <a:t>934 SWKT</a:t>
            </a:r>
          </a:p>
          <a:p>
            <a:pPr>
              <a:defRPr/>
            </a:pPr>
            <a:r>
              <a:rPr lang="en-US" sz="1540" dirty="0">
                <a:latin typeface="+mj-lt"/>
              </a:rPr>
              <a:t>Tel: 801-422-8967</a:t>
            </a:r>
          </a:p>
          <a:p>
            <a:pPr>
              <a:defRPr/>
            </a:pPr>
            <a:r>
              <a:rPr lang="en-US" sz="1540" dirty="0">
                <a:latin typeface="+mj-lt"/>
              </a:rPr>
              <a:t>Email: </a:t>
            </a:r>
            <a:r>
              <a:rPr lang="en-US" sz="1540" u="sng" dirty="0">
                <a:latin typeface="+mj-lt"/>
              </a:rPr>
              <a:t>fhssresdev@byu.edu</a:t>
            </a:r>
            <a:r>
              <a:rPr lang="en-US" sz="1540" u="sng" dirty="0">
                <a:solidFill>
                  <a:srgbClr val="0070C0"/>
                </a:solidFill>
                <a:latin typeface="+mj-lt"/>
              </a:rPr>
              <a:t>  </a:t>
            </a:r>
          </a:p>
        </p:txBody>
      </p:sp>
      <p:sp>
        <p:nvSpPr>
          <p:cNvPr id="18438" name="Rectangle 9"/>
          <p:cNvSpPr>
            <a:spLocks noChangeArrowheads="1"/>
          </p:cNvSpPr>
          <p:nvPr/>
        </p:nvSpPr>
        <p:spPr bwMode="auto">
          <a:xfrm>
            <a:off x="6505260" y="1595961"/>
            <a:ext cx="2926715"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b="1" dirty="0">
                <a:latin typeface="+mj-lt"/>
                <a:ea typeface="ＭＳ Ｐゴシック" charset="0"/>
                <a:cs typeface="ＭＳ Ｐゴシック" charset="0"/>
              </a:rPr>
              <a:t>Conrad Monson</a:t>
            </a:r>
          </a:p>
          <a:p>
            <a:r>
              <a:rPr lang="en-US" altLang="en-US" sz="1540" i="1" dirty="0">
                <a:latin typeface="+mj-lt"/>
                <a:ea typeface="ＭＳ Ｐゴシック" charset="0"/>
                <a:cs typeface="ＭＳ Ｐゴシック" charset="0"/>
              </a:rPr>
              <a:t>STEM Research </a:t>
            </a:r>
            <a:br>
              <a:rPr lang="en-US" altLang="en-US" sz="1540" i="1" dirty="0">
                <a:latin typeface="+mj-lt"/>
                <a:ea typeface="ＭＳ Ｐゴシック" charset="0"/>
                <a:cs typeface="ＭＳ Ｐゴシック" charset="0"/>
              </a:rPr>
            </a:br>
            <a:r>
              <a:rPr lang="en-US" altLang="en-US" sz="1540" i="1" dirty="0">
                <a:latin typeface="+mj-lt"/>
                <a:ea typeface="ＭＳ Ｐゴシック" charset="0"/>
                <a:cs typeface="ＭＳ Ｐゴシック" charset="0"/>
              </a:rPr>
              <a:t>    Development </a:t>
            </a:r>
          </a:p>
          <a:p>
            <a:r>
              <a:rPr lang="en-US" altLang="en-US" sz="1540" dirty="0">
                <a:latin typeface="+mj-lt"/>
                <a:ea typeface="ＭＳ Ｐゴシック" charset="0"/>
                <a:cs typeface="ＭＳ Ｐゴシック" charset="0"/>
              </a:rPr>
              <a:t>275 McDonald Building</a:t>
            </a:r>
          </a:p>
          <a:p>
            <a:r>
              <a:rPr lang="en-US" altLang="en-US" sz="1540" dirty="0">
                <a:latin typeface="+mj-lt"/>
                <a:ea typeface="ＭＳ Ｐゴシック" charset="0"/>
                <a:cs typeface="ＭＳ Ｐゴシック" charset="0"/>
              </a:rPr>
              <a:t>Tel: 801-422-7722</a:t>
            </a:r>
          </a:p>
          <a:p>
            <a:r>
              <a:rPr lang="en-US" altLang="en-US" sz="1540" dirty="0">
                <a:latin typeface="+mj-lt"/>
                <a:ea typeface="ＭＳ Ｐゴシック" charset="0"/>
                <a:cs typeface="ＭＳ Ｐゴシック" charset="0"/>
              </a:rPr>
              <a:t>Email: conrad_monson@byu.edu  </a:t>
            </a:r>
          </a:p>
        </p:txBody>
      </p:sp>
      <p:sp>
        <p:nvSpPr>
          <p:cNvPr id="18440" name="Rectangle 9"/>
          <p:cNvSpPr>
            <a:spLocks noChangeArrowheads="1"/>
          </p:cNvSpPr>
          <p:nvPr/>
        </p:nvSpPr>
        <p:spPr bwMode="auto">
          <a:xfrm>
            <a:off x="6505260" y="5115693"/>
            <a:ext cx="2886552"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b="1" dirty="0">
                <a:latin typeface="+mj-lt"/>
              </a:rPr>
              <a:t>Kaylie </a:t>
            </a:r>
            <a:r>
              <a:rPr lang="en-US" altLang="en-US" sz="1540" b="1" dirty="0" err="1">
                <a:latin typeface="+mj-lt"/>
              </a:rPr>
              <a:t>Winterton</a:t>
            </a:r>
            <a:endParaRPr lang="en-US" altLang="en-US" sz="1540" b="1" dirty="0">
              <a:latin typeface="+mj-lt"/>
            </a:endParaRPr>
          </a:p>
          <a:p>
            <a:r>
              <a:rPr lang="en-US" altLang="en-US" sz="1540" i="1" dirty="0">
                <a:latin typeface="+mj-lt"/>
              </a:rPr>
              <a:t>Research Development    </a:t>
            </a:r>
            <a:br>
              <a:rPr lang="en-US" altLang="en-US" sz="1540" i="1" dirty="0">
                <a:latin typeface="+mj-lt"/>
              </a:rPr>
            </a:br>
            <a:r>
              <a:rPr lang="en-US" altLang="en-US" sz="1540" i="1" dirty="0">
                <a:latin typeface="+mj-lt"/>
              </a:rPr>
              <a:t>    Administrator</a:t>
            </a:r>
          </a:p>
          <a:p>
            <a:r>
              <a:rPr lang="en-US" altLang="en-US" sz="1540" dirty="0">
                <a:latin typeface="+mj-lt"/>
              </a:rPr>
              <a:t>269 McDonald Building</a:t>
            </a:r>
          </a:p>
          <a:p>
            <a:r>
              <a:rPr lang="en-US" altLang="en-US" sz="1540" dirty="0">
                <a:latin typeface="+mj-lt"/>
              </a:rPr>
              <a:t>Tel: 801-422-0132</a:t>
            </a:r>
          </a:p>
          <a:p>
            <a:r>
              <a:rPr lang="en-US" altLang="en-US" sz="1540" dirty="0">
                <a:latin typeface="+mj-lt"/>
              </a:rPr>
              <a:t>Email: </a:t>
            </a:r>
            <a:r>
              <a:rPr lang="en-US" altLang="en-US" sz="1540" u="sng" dirty="0" err="1">
                <a:latin typeface="+mj-lt"/>
              </a:rPr>
              <a:t>rdadmin@byu.edu</a:t>
            </a:r>
            <a:r>
              <a:rPr lang="en-US" altLang="en-US" sz="1540" u="sng" dirty="0">
                <a:latin typeface="+mj-lt"/>
              </a:rPr>
              <a:t> </a:t>
            </a:r>
          </a:p>
        </p:txBody>
      </p:sp>
      <p:sp>
        <p:nvSpPr>
          <p:cNvPr id="18441" name="Rectangle 12"/>
          <p:cNvSpPr>
            <a:spLocks noChangeArrowheads="1"/>
          </p:cNvSpPr>
          <p:nvPr/>
        </p:nvSpPr>
        <p:spPr bwMode="auto">
          <a:xfrm>
            <a:off x="2667001" y="5025596"/>
            <a:ext cx="3033237"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b="1" dirty="0">
                <a:latin typeface="+mj-lt"/>
                <a:ea typeface="ＭＳ Ｐゴシック" charset="0"/>
                <a:cs typeface="ＭＳ Ｐゴシック" charset="0"/>
              </a:rPr>
              <a:t>Jon Balzotti</a:t>
            </a:r>
          </a:p>
          <a:p>
            <a:r>
              <a:rPr lang="en-US" altLang="en-US" sz="1540" i="1" dirty="0">
                <a:latin typeface="+mj-lt"/>
                <a:ea typeface="ＭＳ Ｐゴシック" charset="0"/>
                <a:cs typeface="ＭＳ Ｐゴシック" charset="0"/>
              </a:rPr>
              <a:t>English Department Faculty</a:t>
            </a:r>
            <a:br>
              <a:rPr lang="en-US" altLang="en-US" sz="1540" i="1" dirty="0">
                <a:latin typeface="+mj-lt"/>
                <a:ea typeface="ＭＳ Ｐゴシック" charset="0"/>
                <a:cs typeface="ＭＳ Ｐゴシック" charset="0"/>
              </a:rPr>
            </a:br>
            <a:r>
              <a:rPr lang="en-US" altLang="en-US" sz="1540" i="1" dirty="0">
                <a:latin typeface="+mj-lt"/>
                <a:ea typeface="ＭＳ Ｐゴシック" charset="0"/>
                <a:cs typeface="ＭＳ Ｐゴシック" charset="0"/>
              </a:rPr>
              <a:t>College of Humanities</a:t>
            </a:r>
          </a:p>
          <a:p>
            <a:r>
              <a:rPr lang="en-US" altLang="en-US" sz="1540" dirty="0">
                <a:latin typeface="+mj-lt"/>
                <a:ea typeface="ＭＳ Ｐゴシック" charset="0"/>
                <a:cs typeface="ＭＳ Ｐゴシック" charset="0"/>
              </a:rPr>
              <a:t>4127 JFSB </a:t>
            </a:r>
          </a:p>
          <a:p>
            <a:r>
              <a:rPr lang="en-US" altLang="en-US" sz="1540" dirty="0">
                <a:latin typeface="+mj-lt"/>
                <a:ea typeface="ＭＳ Ｐゴシック" charset="0"/>
                <a:cs typeface="ＭＳ Ｐゴシック" charset="0"/>
              </a:rPr>
              <a:t>Tel: (801) 422-2440	 </a:t>
            </a:r>
          </a:p>
          <a:p>
            <a:r>
              <a:rPr lang="en-US" altLang="en-US" sz="1540" dirty="0">
                <a:latin typeface="+mj-lt"/>
                <a:ea typeface="ＭＳ Ｐゴシック" charset="0"/>
                <a:cs typeface="ＭＳ Ｐゴシック" charset="0"/>
              </a:rPr>
              <a:t>jonathan_balzotti@byu.edu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85253" y="5107669"/>
            <a:ext cx="1096645" cy="1196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7" cstate="email">
            <a:extLst>
              <a:ext uri="{28A0092B-C50C-407E-A947-70E740481C1C}">
                <a14:useLocalDpi xmlns:a14="http://schemas.microsoft.com/office/drawing/2010/main" val="0"/>
              </a:ext>
            </a:extLst>
          </a:blip>
          <a:srcRect t="-3796" r="8923" b="15916"/>
          <a:stretch>
            <a:fillRect/>
          </a:stretch>
        </p:blipFill>
        <p:spPr bwMode="auto">
          <a:xfrm>
            <a:off x="1411449" y="3265374"/>
            <a:ext cx="1070451" cy="1437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667001" y="3240391"/>
            <a:ext cx="2518092" cy="1751249"/>
          </a:xfrm>
          <a:prstGeom prst="rect">
            <a:avLst/>
          </a:prstGeom>
          <a:noFill/>
          <a:ln>
            <a:noFill/>
          </a:ln>
          <a:extLst>
            <a:ext uri="{909E8E84-426E-40dd-AFC4-6F175D3DCCD1}"/>
            <a:ext uri="{91240B29-F687-4f45-9708-019B960494DF}"/>
          </a:extLst>
        </p:spPr>
        <p:txBody>
          <a:bodyPr wrap="square">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540" b="1" dirty="0" err="1">
                <a:latin typeface="+mj-lt"/>
              </a:rPr>
              <a:t>Jaynie</a:t>
            </a:r>
            <a:r>
              <a:rPr lang="en-US" sz="1540" b="1" dirty="0">
                <a:latin typeface="+mj-lt"/>
              </a:rPr>
              <a:t> Mitchell</a:t>
            </a:r>
          </a:p>
          <a:p>
            <a:pPr>
              <a:defRPr/>
            </a:pPr>
            <a:r>
              <a:rPr lang="en-US" sz="1540" i="1" dirty="0">
                <a:latin typeface="+mj-lt"/>
              </a:rPr>
              <a:t>MSE Research </a:t>
            </a:r>
            <a:br>
              <a:rPr lang="en-US" sz="1540" i="1" dirty="0">
                <a:latin typeface="+mj-lt"/>
              </a:rPr>
            </a:br>
            <a:r>
              <a:rPr lang="en-US" sz="1540" i="1" dirty="0">
                <a:latin typeface="+mj-lt"/>
              </a:rPr>
              <a:t>    Development</a:t>
            </a:r>
          </a:p>
          <a:p>
            <a:pPr>
              <a:defRPr/>
            </a:pPr>
            <a:r>
              <a:rPr lang="en-US" sz="1540" dirty="0">
                <a:latin typeface="+mj-lt"/>
              </a:rPr>
              <a:t>306C MCKB </a:t>
            </a:r>
            <a:br>
              <a:rPr lang="en-US" sz="1540" dirty="0">
                <a:latin typeface="+mj-lt"/>
              </a:rPr>
            </a:br>
            <a:r>
              <a:rPr lang="en-US" sz="1540" dirty="0">
                <a:latin typeface="+mj-lt"/>
              </a:rPr>
              <a:t>Tel: 801-422-3067 </a:t>
            </a:r>
          </a:p>
          <a:p>
            <a:pPr>
              <a:defRPr/>
            </a:pPr>
            <a:r>
              <a:rPr lang="en-US" sz="1540" dirty="0">
                <a:latin typeface="+mj-lt"/>
              </a:rPr>
              <a:t>Email: </a:t>
            </a:r>
            <a:r>
              <a:rPr lang="en-US" sz="1540" u="sng" dirty="0">
                <a:latin typeface="+mj-lt"/>
              </a:rPr>
              <a:t>Jaynie@byu.edu</a:t>
            </a:r>
            <a:br>
              <a:rPr lang="en-US" sz="1540" u="sng" dirty="0">
                <a:latin typeface="+mj-lt"/>
              </a:rPr>
            </a:br>
            <a:r>
              <a:rPr lang="en-US" sz="1540" u="sng" dirty="0">
                <a:latin typeface="+mj-lt"/>
              </a:rPr>
              <a:t> </a:t>
            </a:r>
          </a:p>
        </p:txBody>
      </p:sp>
      <p:sp>
        <p:nvSpPr>
          <p:cNvPr id="14" name="Rectangle 9"/>
          <p:cNvSpPr>
            <a:spLocks noChangeArrowheads="1"/>
          </p:cNvSpPr>
          <p:nvPr/>
        </p:nvSpPr>
        <p:spPr bwMode="auto">
          <a:xfrm>
            <a:off x="6505260" y="3270344"/>
            <a:ext cx="3516258"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b="1" dirty="0">
                <a:latin typeface="+mj-lt"/>
                <a:ea typeface="ＭＳ Ｐゴシック" charset="0"/>
                <a:cs typeface="ＭＳ Ｐゴシック" charset="0"/>
              </a:rPr>
              <a:t>Karen Hill</a:t>
            </a:r>
          </a:p>
          <a:p>
            <a:r>
              <a:rPr lang="en-US" altLang="en-US" sz="1540" i="1" dirty="0">
                <a:latin typeface="+mj-lt"/>
                <a:ea typeface="ＭＳ Ｐゴシック" charset="0"/>
                <a:cs typeface="ＭＳ Ｐゴシック" charset="0"/>
              </a:rPr>
              <a:t>BYU Law Grants and Partnerships  </a:t>
            </a:r>
            <a:br>
              <a:rPr lang="en-US" altLang="en-US" sz="1540" i="1" dirty="0">
                <a:latin typeface="+mj-lt"/>
                <a:ea typeface="ＭＳ Ｐゴシック" charset="0"/>
                <a:cs typeface="ＭＳ Ｐゴシック" charset="0"/>
              </a:rPr>
            </a:br>
            <a:r>
              <a:rPr lang="en-US" altLang="en-US" sz="1540" i="1" dirty="0">
                <a:latin typeface="+mj-lt"/>
                <a:ea typeface="ＭＳ Ｐゴシック" charset="0"/>
                <a:cs typeface="ＭＳ Ｐゴシック" charset="0"/>
              </a:rPr>
              <a:t>    Manager     </a:t>
            </a:r>
            <a:br>
              <a:rPr lang="en-US" altLang="en-US" sz="1540" dirty="0">
                <a:latin typeface="+mj-lt"/>
                <a:ea typeface="ＭＳ Ｐゴシック" charset="0"/>
                <a:cs typeface="ＭＳ Ｐゴシック" charset="0"/>
              </a:rPr>
            </a:br>
            <a:r>
              <a:rPr lang="en-US" altLang="en-US" sz="1540" dirty="0">
                <a:latin typeface="+mj-lt"/>
                <a:ea typeface="ＭＳ Ｐゴシック" charset="0"/>
                <a:cs typeface="ＭＳ Ｐゴシック" charset="0"/>
              </a:rPr>
              <a:t>445 JRCB </a:t>
            </a:r>
          </a:p>
          <a:p>
            <a:r>
              <a:rPr lang="en-US" altLang="en-US" sz="1540" dirty="0">
                <a:latin typeface="+mj-lt"/>
                <a:ea typeface="ＭＳ Ｐゴシック" charset="0"/>
                <a:cs typeface="ＭＳ Ｐゴシック" charset="0"/>
              </a:rPr>
              <a:t>Tel: </a:t>
            </a:r>
            <a:r>
              <a:rPr lang="en-US" sz="1540" dirty="0">
                <a:latin typeface="+mj-lt"/>
                <a:ea typeface="ＭＳ Ｐゴシック" charset="0"/>
                <a:cs typeface="ＭＳ Ｐゴシック" charset="0"/>
              </a:rPr>
              <a:t>801-422-2684</a:t>
            </a:r>
            <a:endParaRPr lang="en-US" altLang="en-US" sz="1540" dirty="0">
              <a:latin typeface="+mj-lt"/>
              <a:ea typeface="ＭＳ Ｐゴシック" charset="0"/>
              <a:cs typeface="ＭＳ Ｐゴシック" charset="0"/>
            </a:endParaRPr>
          </a:p>
          <a:p>
            <a:r>
              <a:rPr lang="en-US" altLang="en-US" sz="1540" dirty="0">
                <a:latin typeface="+mj-lt"/>
                <a:ea typeface="ＭＳ Ｐゴシック" charset="0"/>
                <a:cs typeface="ＭＳ Ｐゴシック" charset="0"/>
              </a:rPr>
              <a:t>Email: hillk@byu.edu  </a:t>
            </a:r>
          </a:p>
        </p:txBody>
      </p:sp>
      <p:pic>
        <p:nvPicPr>
          <p:cNvPr id="1026" name="Picture 2" descr="Inline image 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85094" y="3322565"/>
            <a:ext cx="1087910" cy="147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10632" r="11053"/>
          <a:stretch/>
        </p:blipFill>
        <p:spPr>
          <a:xfrm>
            <a:off x="5185093" y="5193492"/>
            <a:ext cx="1073944" cy="1371331"/>
          </a:xfrm>
          <a:prstGeom prst="rect">
            <a:avLst/>
          </a:prstGeom>
        </p:spPr>
      </p:pic>
    </p:spTree>
    <p:extLst>
      <p:ext uri="{BB962C8B-B14F-4D97-AF65-F5344CB8AC3E}">
        <p14:creationId xmlns:p14="http://schemas.microsoft.com/office/powerpoint/2010/main" val="1583483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858579" y="3043162"/>
            <a:ext cx="7843463" cy="117075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400" dirty="0"/>
              <a:t>Writing A Persuasive Needs Statement</a:t>
            </a:r>
          </a:p>
        </p:txBody>
      </p:sp>
      <p:sp>
        <p:nvSpPr>
          <p:cNvPr id="4" name="Slide Number Placeholder 3"/>
          <p:cNvSpPr>
            <a:spLocks noGrp="1"/>
          </p:cNvSpPr>
          <p:nvPr>
            <p:ph type="sldNum" sz="quarter" idx="12"/>
          </p:nvPr>
        </p:nvSpPr>
        <p:spPr/>
        <p:txBody>
          <a:bodyPr/>
          <a:lstStyle/>
          <a:p>
            <a:fld id="{BC8FB650-4324-4877-BB95-5089C932EEA7}" type="slidenum">
              <a:rPr lang="en-US" smtClean="0"/>
              <a:t>20</a:t>
            </a:fld>
            <a:endParaRPr lang="en-US"/>
          </a:p>
        </p:txBody>
      </p:sp>
    </p:spTree>
    <p:extLst>
      <p:ext uri="{BB962C8B-B14F-4D97-AF65-F5344CB8AC3E}">
        <p14:creationId xmlns:p14="http://schemas.microsoft.com/office/powerpoint/2010/main" val="974031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03626" y="234305"/>
            <a:ext cx="8675370" cy="1458119"/>
          </a:xfrm>
        </p:spPr>
        <p:txBody>
          <a:bodyPr>
            <a:normAutofit/>
          </a:bodyPr>
          <a:lstStyle/>
          <a:p>
            <a:r>
              <a:rPr lang="en-US" sz="4400" dirty="0"/>
              <a:t>Academic vs Grant Proposal Writing</a:t>
            </a:r>
          </a:p>
        </p:txBody>
      </p:sp>
      <p:sp>
        <p:nvSpPr>
          <p:cNvPr id="3" name="Slide Number Placeholder 2"/>
          <p:cNvSpPr>
            <a:spLocks noGrp="1"/>
          </p:cNvSpPr>
          <p:nvPr>
            <p:ph type="sldNum" sz="quarter" idx="12"/>
          </p:nvPr>
        </p:nvSpPr>
        <p:spPr/>
        <p:txBody>
          <a:bodyPr/>
          <a:lstStyle/>
          <a:p>
            <a:fld id="{BC8FB650-4324-4877-BB95-5089C932EEA7}" type="slidenum">
              <a:rPr lang="en-US" smtClean="0"/>
              <a:t>21</a:t>
            </a:fld>
            <a:endParaRPr lang="en-US"/>
          </a:p>
        </p:txBody>
      </p:sp>
      <p:sp>
        <p:nvSpPr>
          <p:cNvPr id="2" name="TextBox 1"/>
          <p:cNvSpPr txBox="1"/>
          <p:nvPr/>
        </p:nvSpPr>
        <p:spPr>
          <a:xfrm>
            <a:off x="1200552" y="1922490"/>
            <a:ext cx="3470059" cy="4493538"/>
          </a:xfrm>
          <a:prstGeom prst="rect">
            <a:avLst/>
          </a:prstGeom>
          <a:noFill/>
        </p:spPr>
        <p:txBody>
          <a:bodyPr wrap="square" rtlCol="0">
            <a:spAutoFit/>
          </a:bodyPr>
          <a:lstStyle/>
          <a:p>
            <a:r>
              <a:rPr lang="en-US" sz="2400" dirty="0"/>
              <a:t>ACADEMIC</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200" dirty="0"/>
              <a:t>Scholarly pursuit:</a:t>
            </a:r>
            <a:br>
              <a:rPr lang="en-US" sz="2200" dirty="0"/>
            </a:br>
            <a:r>
              <a:rPr lang="en-US" sz="2200" b="1" i="1" dirty="0"/>
              <a:t>Individual passion</a:t>
            </a:r>
            <a:br>
              <a:rPr lang="en-US" sz="2200" b="1" i="1" dirty="0"/>
            </a:br>
            <a:endParaRPr lang="en-US" sz="2200" b="1" i="1" dirty="0"/>
          </a:p>
          <a:p>
            <a:pPr marL="285750" indent="-285750">
              <a:buFont typeface="Arial" panose="020B0604020202020204" pitchFamily="34" charset="0"/>
              <a:buChar char="•"/>
            </a:pPr>
            <a:r>
              <a:rPr lang="en-US" sz="2200" dirty="0"/>
              <a:t>Past oriented:</a:t>
            </a:r>
            <a:br>
              <a:rPr lang="en-US" sz="2200" dirty="0"/>
            </a:br>
            <a:r>
              <a:rPr lang="en-US" sz="2200" b="1" i="1" dirty="0"/>
              <a:t>Work that has been done</a:t>
            </a:r>
            <a:br>
              <a:rPr lang="en-US" sz="2200" b="1" i="1" dirty="0"/>
            </a:br>
            <a:endParaRPr lang="en-US" sz="2200" i="1" dirty="0"/>
          </a:p>
          <a:p>
            <a:pPr marL="285750" indent="-285750">
              <a:buFont typeface="Arial" panose="020B0604020202020204" pitchFamily="34" charset="0"/>
              <a:buChar char="•"/>
            </a:pPr>
            <a:r>
              <a:rPr lang="en-US" sz="2200" dirty="0"/>
              <a:t>Theme centered:</a:t>
            </a:r>
            <a:br>
              <a:rPr lang="en-US" sz="2200" b="1" dirty="0"/>
            </a:br>
            <a:r>
              <a:rPr lang="en-US" sz="2200" b="1" i="1" dirty="0"/>
              <a:t>Theory and thesis</a:t>
            </a:r>
            <a:br>
              <a:rPr lang="en-US" sz="2200" b="1" i="1" dirty="0"/>
            </a:br>
            <a:endParaRPr lang="en-US" sz="2200" b="1" i="1" dirty="0"/>
          </a:p>
          <a:p>
            <a:pPr marL="285750" indent="-285750">
              <a:buFont typeface="Arial" panose="020B0604020202020204" pitchFamily="34" charset="0"/>
              <a:buChar char="•"/>
            </a:pPr>
            <a:r>
              <a:rPr lang="en-US" sz="2200" dirty="0"/>
              <a:t>Expository rhetoric:</a:t>
            </a:r>
            <a:br>
              <a:rPr lang="en-US" sz="2200" dirty="0"/>
            </a:br>
            <a:r>
              <a:rPr lang="en-US" sz="2200" b="1" i="1" dirty="0"/>
              <a:t>Explaining to reader</a:t>
            </a:r>
          </a:p>
        </p:txBody>
      </p:sp>
      <p:sp>
        <p:nvSpPr>
          <p:cNvPr id="6" name="TextBox 5"/>
          <p:cNvSpPr txBox="1"/>
          <p:nvPr/>
        </p:nvSpPr>
        <p:spPr>
          <a:xfrm>
            <a:off x="5141311" y="1922490"/>
            <a:ext cx="3662030" cy="4493538"/>
          </a:xfrm>
          <a:prstGeom prst="rect">
            <a:avLst/>
          </a:prstGeom>
          <a:noFill/>
        </p:spPr>
        <p:txBody>
          <a:bodyPr wrap="square" rtlCol="0">
            <a:spAutoFit/>
          </a:bodyPr>
          <a:lstStyle/>
          <a:p>
            <a:r>
              <a:rPr lang="en-US" sz="2400" dirty="0"/>
              <a:t>PROPOSAL</a:t>
            </a:r>
            <a:endParaRPr lang="en-US"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200" dirty="0"/>
              <a:t>Sponsor goals:</a:t>
            </a:r>
            <a:br>
              <a:rPr lang="en-US" sz="2200" dirty="0"/>
            </a:br>
            <a:r>
              <a:rPr lang="en-US" sz="2200" b="1" i="1" dirty="0"/>
              <a:t>Service attitude</a:t>
            </a:r>
            <a:br>
              <a:rPr lang="en-US" sz="2200" b="1" i="1" dirty="0"/>
            </a:br>
            <a:endParaRPr lang="en-US" sz="2200" b="1" i="1" dirty="0"/>
          </a:p>
          <a:p>
            <a:pPr marL="285750" indent="-285750">
              <a:buFont typeface="Arial" panose="020B0604020202020204" pitchFamily="34" charset="0"/>
              <a:buChar char="•"/>
            </a:pPr>
            <a:r>
              <a:rPr lang="en-US" sz="2200" dirty="0"/>
              <a:t>Future oriented:</a:t>
            </a:r>
            <a:br>
              <a:rPr lang="en-US" sz="2200" dirty="0"/>
            </a:br>
            <a:r>
              <a:rPr lang="en-US" sz="2200" b="1" i="1" dirty="0"/>
              <a:t>Work that should be done</a:t>
            </a:r>
            <a:br>
              <a:rPr lang="en-US" sz="2200" b="1" i="1" dirty="0"/>
            </a:br>
            <a:endParaRPr lang="en-US" sz="2200" i="1" dirty="0"/>
          </a:p>
          <a:p>
            <a:pPr marL="285750" indent="-285750">
              <a:buFont typeface="Arial" panose="020B0604020202020204" pitchFamily="34" charset="0"/>
              <a:buChar char="•"/>
            </a:pPr>
            <a:r>
              <a:rPr lang="en-US" sz="2200" dirty="0"/>
              <a:t>Project centered:</a:t>
            </a:r>
            <a:br>
              <a:rPr lang="en-US" sz="2200" b="1" dirty="0"/>
            </a:br>
            <a:r>
              <a:rPr lang="en-US" sz="2200" b="1" i="1" dirty="0"/>
              <a:t>Objectives and activities</a:t>
            </a:r>
            <a:br>
              <a:rPr lang="en-US" sz="2200" b="1" i="1" dirty="0"/>
            </a:br>
            <a:endParaRPr lang="en-US" sz="2200" b="1" i="1" dirty="0"/>
          </a:p>
          <a:p>
            <a:pPr marL="285750" indent="-285750">
              <a:buFont typeface="Arial" panose="020B0604020202020204" pitchFamily="34" charset="0"/>
              <a:buChar char="•"/>
            </a:pPr>
            <a:r>
              <a:rPr lang="en-US" sz="2200" dirty="0"/>
              <a:t>Persuasive rhetoric:</a:t>
            </a:r>
            <a:br>
              <a:rPr lang="en-US" sz="2200" dirty="0"/>
            </a:br>
            <a:r>
              <a:rPr lang="en-US" sz="2200" b="1" i="1" dirty="0"/>
              <a:t>“Selling” the reader</a:t>
            </a:r>
          </a:p>
        </p:txBody>
      </p:sp>
    </p:spTree>
    <p:extLst>
      <p:ext uri="{BB962C8B-B14F-4D97-AF65-F5344CB8AC3E}">
        <p14:creationId xmlns:p14="http://schemas.microsoft.com/office/powerpoint/2010/main" val="4089263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01205" y="438457"/>
            <a:ext cx="9050256" cy="548483"/>
          </a:xfrm>
          <a:prstGeom prst="rect">
            <a:avLst/>
          </a:prstGeom>
        </p:spPr>
        <p:txBody>
          <a:bodyPr vert="horz" wrap="square" lIns="0" tIns="0" rIns="0" bIns="0" rtlCol="0">
            <a:spAutoFit/>
          </a:bodyPr>
          <a:lstStyle/>
          <a:p>
            <a:pPr marL="13970" marR="5588">
              <a:lnSpc>
                <a:spcPct val="90000"/>
              </a:lnSpc>
            </a:pPr>
            <a:r>
              <a:rPr sz="3960" dirty="0">
                <a:solidFill>
                  <a:prstClr val="black"/>
                </a:solidFill>
                <a:latin typeface="Calibri Light" panose="020F0302020204030204"/>
                <a:cs typeface="Verdana"/>
              </a:rPr>
              <a:t>T</a:t>
            </a:r>
            <a:r>
              <a:rPr sz="3960" spc="-17" dirty="0">
                <a:solidFill>
                  <a:prstClr val="black"/>
                </a:solidFill>
                <a:latin typeface="Calibri Light" panose="020F0302020204030204"/>
                <a:cs typeface="Verdana"/>
              </a:rPr>
              <a:t>he</a:t>
            </a:r>
            <a:r>
              <a:rPr sz="3960" spc="-6" dirty="0">
                <a:solidFill>
                  <a:prstClr val="black"/>
                </a:solidFill>
                <a:latin typeface="Calibri Light" panose="020F0302020204030204"/>
                <a:cs typeface="Verdana"/>
              </a:rPr>
              <a:t> </a:t>
            </a:r>
            <a:r>
              <a:rPr sz="3960" spc="-28" dirty="0">
                <a:solidFill>
                  <a:prstClr val="black"/>
                </a:solidFill>
                <a:latin typeface="Calibri Light" panose="020F0302020204030204"/>
                <a:cs typeface="Verdana"/>
              </a:rPr>
              <a:t>B</a:t>
            </a:r>
            <a:r>
              <a:rPr sz="3960" spc="-17" dirty="0">
                <a:solidFill>
                  <a:prstClr val="black"/>
                </a:solidFill>
                <a:latin typeface="Calibri Light" panose="020F0302020204030204"/>
                <a:cs typeface="Verdana"/>
              </a:rPr>
              <a:t>ase</a:t>
            </a:r>
            <a:r>
              <a:rPr sz="3960" dirty="0">
                <a:solidFill>
                  <a:prstClr val="black"/>
                </a:solidFill>
                <a:latin typeface="Calibri Light" panose="020F0302020204030204"/>
                <a:cs typeface="Verdana"/>
              </a:rPr>
              <a:t>li</a:t>
            </a:r>
            <a:r>
              <a:rPr sz="3960" spc="-17" dirty="0">
                <a:solidFill>
                  <a:prstClr val="black"/>
                </a:solidFill>
                <a:latin typeface="Calibri Light" panose="020F0302020204030204"/>
                <a:cs typeface="Verdana"/>
              </a:rPr>
              <a:t>ne</a:t>
            </a:r>
            <a:r>
              <a:rPr sz="3960" spc="-6" dirty="0">
                <a:solidFill>
                  <a:prstClr val="black"/>
                </a:solidFill>
                <a:latin typeface="Calibri Light" panose="020F0302020204030204"/>
                <a:cs typeface="Verdana"/>
              </a:rPr>
              <a:t> </a:t>
            </a:r>
            <a:r>
              <a:rPr sz="3960" spc="-17" dirty="0">
                <a:solidFill>
                  <a:prstClr val="black"/>
                </a:solidFill>
                <a:latin typeface="Calibri Light" panose="020F0302020204030204"/>
                <a:cs typeface="Verdana"/>
              </a:rPr>
              <a:t>Lo</a:t>
            </a:r>
            <a:r>
              <a:rPr sz="3960" spc="-6" dirty="0">
                <a:solidFill>
                  <a:prstClr val="black"/>
                </a:solidFill>
                <a:latin typeface="Calibri Light" panose="020F0302020204030204"/>
                <a:cs typeface="Verdana"/>
              </a:rPr>
              <a:t>g</a:t>
            </a:r>
            <a:r>
              <a:rPr sz="3960" dirty="0">
                <a:solidFill>
                  <a:prstClr val="black"/>
                </a:solidFill>
                <a:latin typeface="Calibri Light" panose="020F0302020204030204"/>
                <a:cs typeface="Verdana"/>
              </a:rPr>
              <a:t>ic</a:t>
            </a:r>
            <a:endParaRPr sz="3960" strike="sngStrike" baseline="50000" dirty="0">
              <a:solidFill>
                <a:prstClr val="black"/>
              </a:solidFill>
              <a:latin typeface="Calibri Light" panose="020F0302020204030204"/>
              <a:cs typeface="Verdana"/>
            </a:endParaRPr>
          </a:p>
        </p:txBody>
      </p:sp>
      <p:sp>
        <p:nvSpPr>
          <p:cNvPr id="3" name="object 3"/>
          <p:cNvSpPr/>
          <p:nvPr/>
        </p:nvSpPr>
        <p:spPr>
          <a:xfrm>
            <a:off x="6256241" y="3697121"/>
            <a:ext cx="0" cy="556705"/>
          </a:xfrm>
          <a:custGeom>
            <a:avLst/>
            <a:gdLst/>
            <a:ahLst/>
            <a:cxnLst/>
            <a:rect l="l" t="t" r="r" b="b"/>
            <a:pathLst>
              <a:path h="506095">
                <a:moveTo>
                  <a:pt x="0" y="0"/>
                </a:moveTo>
                <a:lnTo>
                  <a:pt x="0" y="505904"/>
                </a:lnTo>
              </a:path>
            </a:pathLst>
          </a:custGeom>
          <a:ln w="3175">
            <a:solidFill>
              <a:srgbClr val="CD8500"/>
            </a:solidFill>
          </a:ln>
        </p:spPr>
        <p:txBody>
          <a:bodyPr wrap="square" lIns="0" tIns="0" rIns="0" bIns="0" rtlCol="0"/>
          <a:lstStyle/>
          <a:p>
            <a:endParaRPr sz="2207">
              <a:solidFill>
                <a:prstClr val="black"/>
              </a:solidFill>
            </a:endParaRPr>
          </a:p>
        </p:txBody>
      </p:sp>
      <p:sp>
        <p:nvSpPr>
          <p:cNvPr id="4" name="object 4"/>
          <p:cNvSpPr/>
          <p:nvPr/>
        </p:nvSpPr>
        <p:spPr>
          <a:xfrm>
            <a:off x="6172770" y="4225466"/>
            <a:ext cx="168339" cy="169037"/>
          </a:xfrm>
          <a:custGeom>
            <a:avLst/>
            <a:gdLst/>
            <a:ahLst/>
            <a:cxnLst/>
            <a:rect l="l" t="t" r="r" b="b"/>
            <a:pathLst>
              <a:path w="153035" h="153670">
                <a:moveTo>
                  <a:pt x="152908" y="0"/>
                </a:moveTo>
                <a:lnTo>
                  <a:pt x="0" y="382"/>
                </a:lnTo>
                <a:lnTo>
                  <a:pt x="76837" y="153098"/>
                </a:lnTo>
                <a:lnTo>
                  <a:pt x="152908" y="0"/>
                </a:lnTo>
                <a:close/>
              </a:path>
            </a:pathLst>
          </a:custGeom>
          <a:solidFill>
            <a:srgbClr val="CD8500"/>
          </a:solidFill>
        </p:spPr>
        <p:txBody>
          <a:bodyPr wrap="square" lIns="0" tIns="0" rIns="0" bIns="0" rtlCol="0"/>
          <a:lstStyle/>
          <a:p>
            <a:endParaRPr sz="2207">
              <a:solidFill>
                <a:prstClr val="black"/>
              </a:solidFill>
            </a:endParaRPr>
          </a:p>
        </p:txBody>
      </p:sp>
      <p:sp>
        <p:nvSpPr>
          <p:cNvPr id="5" name="object 5"/>
          <p:cNvSpPr txBox="1"/>
          <p:nvPr/>
        </p:nvSpPr>
        <p:spPr>
          <a:xfrm>
            <a:off x="5684521" y="4500066"/>
            <a:ext cx="1188847" cy="1038746"/>
          </a:xfrm>
          <a:prstGeom prst="rect">
            <a:avLst/>
          </a:prstGeom>
        </p:spPr>
        <p:txBody>
          <a:bodyPr vert="horz" wrap="square" lIns="0" tIns="0" rIns="0" bIns="0" rtlCol="0">
            <a:spAutoFit/>
          </a:bodyPr>
          <a:lstStyle/>
          <a:p>
            <a:pPr marL="5588" algn="ctr">
              <a:lnSpc>
                <a:spcPts val="5764"/>
              </a:lnSpc>
            </a:pPr>
            <a:r>
              <a:rPr sz="4840" b="1" spc="-38" dirty="0">
                <a:solidFill>
                  <a:srgbClr val="00669C"/>
                </a:solidFill>
                <a:latin typeface="Verdana"/>
                <a:cs typeface="Verdana"/>
              </a:rPr>
              <a:t>B</a:t>
            </a:r>
            <a:endParaRPr sz="4840" dirty="0">
              <a:solidFill>
                <a:prstClr val="black"/>
              </a:solidFill>
              <a:latin typeface="Verdana"/>
              <a:cs typeface="Verdana"/>
            </a:endParaRPr>
          </a:p>
          <a:p>
            <a:pPr algn="ctr">
              <a:lnSpc>
                <a:spcPts val="2332"/>
              </a:lnSpc>
            </a:pPr>
            <a:r>
              <a:rPr sz="1980" b="1" dirty="0">
                <a:solidFill>
                  <a:srgbClr val="9A1A0F"/>
                </a:solidFill>
                <a:latin typeface="Verdana"/>
                <a:cs typeface="Verdana"/>
              </a:rPr>
              <a:t>Ben</a:t>
            </a:r>
            <a:r>
              <a:rPr sz="1980" b="1" spc="-6" dirty="0">
                <a:solidFill>
                  <a:srgbClr val="9A1A0F"/>
                </a:solidFill>
                <a:latin typeface="Verdana"/>
                <a:cs typeface="Verdana"/>
              </a:rPr>
              <a:t>e</a:t>
            </a:r>
            <a:r>
              <a:rPr sz="1980" b="1" dirty="0">
                <a:solidFill>
                  <a:srgbClr val="9A1A0F"/>
                </a:solidFill>
                <a:latin typeface="Verdana"/>
                <a:cs typeface="Verdana"/>
              </a:rPr>
              <a:t>f</a:t>
            </a:r>
            <a:r>
              <a:rPr sz="1980" b="1" spc="-17" dirty="0">
                <a:solidFill>
                  <a:srgbClr val="9A1A0F"/>
                </a:solidFill>
                <a:latin typeface="Verdana"/>
                <a:cs typeface="Verdana"/>
              </a:rPr>
              <a:t>its</a:t>
            </a:r>
            <a:endParaRPr sz="1980" dirty="0">
              <a:solidFill>
                <a:prstClr val="black"/>
              </a:solidFill>
              <a:latin typeface="Verdana"/>
              <a:cs typeface="Verdana"/>
            </a:endParaRPr>
          </a:p>
        </p:txBody>
      </p:sp>
      <p:sp>
        <p:nvSpPr>
          <p:cNvPr id="6" name="object 6"/>
          <p:cNvSpPr txBox="1"/>
          <p:nvPr/>
        </p:nvSpPr>
        <p:spPr>
          <a:xfrm>
            <a:off x="3533140" y="2327846"/>
            <a:ext cx="1306894" cy="621580"/>
          </a:xfrm>
          <a:prstGeom prst="rect">
            <a:avLst/>
          </a:prstGeom>
        </p:spPr>
        <p:txBody>
          <a:bodyPr vert="horz" wrap="square" lIns="0" tIns="0" rIns="0" bIns="0" rtlCol="0">
            <a:spAutoFit/>
          </a:bodyPr>
          <a:lstStyle/>
          <a:p>
            <a:pPr marL="13970" marR="5588" indent="97790">
              <a:lnSpc>
                <a:spcPct val="101899"/>
              </a:lnSpc>
            </a:pPr>
            <a:r>
              <a:rPr sz="1980" b="1" dirty="0">
                <a:solidFill>
                  <a:srgbClr val="9A1A0F"/>
                </a:solidFill>
                <a:latin typeface="Verdana"/>
                <a:cs typeface="Verdana"/>
              </a:rPr>
              <a:t>Curren</a:t>
            </a:r>
            <a:r>
              <a:rPr sz="1980" b="1" spc="-11" dirty="0">
                <a:solidFill>
                  <a:srgbClr val="9A1A0F"/>
                </a:solidFill>
                <a:latin typeface="Verdana"/>
                <a:cs typeface="Verdana"/>
              </a:rPr>
              <a:t>t Situation</a:t>
            </a:r>
            <a:endParaRPr sz="1980" dirty="0">
              <a:solidFill>
                <a:prstClr val="black"/>
              </a:solidFill>
              <a:latin typeface="Verdana"/>
              <a:cs typeface="Verdana"/>
            </a:endParaRPr>
          </a:p>
        </p:txBody>
      </p:sp>
      <p:sp>
        <p:nvSpPr>
          <p:cNvPr id="7" name="object 7"/>
          <p:cNvSpPr txBox="1"/>
          <p:nvPr/>
        </p:nvSpPr>
        <p:spPr>
          <a:xfrm>
            <a:off x="3784600" y="2977338"/>
            <a:ext cx="756476" cy="744819"/>
          </a:xfrm>
          <a:prstGeom prst="rect">
            <a:avLst/>
          </a:prstGeom>
        </p:spPr>
        <p:txBody>
          <a:bodyPr vert="horz" wrap="square" lIns="0" tIns="0" rIns="0" bIns="0" rtlCol="0">
            <a:spAutoFit/>
          </a:bodyPr>
          <a:lstStyle/>
          <a:p>
            <a:pPr marL="13970"/>
            <a:r>
              <a:rPr sz="4840" b="1" dirty="0">
                <a:solidFill>
                  <a:srgbClr val="00669C"/>
                </a:solidFill>
                <a:latin typeface="Verdana"/>
                <a:cs typeface="Verdana"/>
              </a:rPr>
              <a:t>S</a:t>
            </a:r>
            <a:r>
              <a:rPr sz="4785" b="1" spc="33" baseline="-13409" dirty="0">
                <a:solidFill>
                  <a:srgbClr val="00669C"/>
                </a:solidFill>
                <a:latin typeface="Verdana"/>
                <a:cs typeface="Verdana"/>
              </a:rPr>
              <a:t>1</a:t>
            </a:r>
            <a:endParaRPr sz="4785" baseline="-13409">
              <a:solidFill>
                <a:prstClr val="black"/>
              </a:solidFill>
              <a:latin typeface="Verdana"/>
              <a:cs typeface="Verdana"/>
            </a:endParaRPr>
          </a:p>
        </p:txBody>
      </p:sp>
      <p:sp>
        <p:nvSpPr>
          <p:cNvPr id="8" name="object 8"/>
          <p:cNvSpPr txBox="1"/>
          <p:nvPr/>
        </p:nvSpPr>
        <p:spPr>
          <a:xfrm>
            <a:off x="5726431" y="2327845"/>
            <a:ext cx="1107123" cy="1326902"/>
          </a:xfrm>
          <a:prstGeom prst="rect">
            <a:avLst/>
          </a:prstGeom>
        </p:spPr>
        <p:txBody>
          <a:bodyPr vert="horz" wrap="square" lIns="0" tIns="0" rIns="0" bIns="0" rtlCol="0">
            <a:spAutoFit/>
          </a:bodyPr>
          <a:lstStyle/>
          <a:p>
            <a:pPr marL="13970" marR="5588" algn="ctr">
              <a:lnSpc>
                <a:spcPct val="101899"/>
              </a:lnSpc>
            </a:pPr>
            <a:r>
              <a:rPr sz="1980" b="1" spc="-6" dirty="0">
                <a:solidFill>
                  <a:srgbClr val="9A1A0F"/>
                </a:solidFill>
                <a:latin typeface="Verdana"/>
                <a:cs typeface="Verdana"/>
              </a:rPr>
              <a:t>Desired </a:t>
            </a:r>
            <a:r>
              <a:rPr sz="1980" b="1" dirty="0">
                <a:solidFill>
                  <a:srgbClr val="9A1A0F"/>
                </a:solidFill>
                <a:latin typeface="Verdana"/>
                <a:cs typeface="Verdana"/>
              </a:rPr>
              <a:t>Result</a:t>
            </a:r>
            <a:endParaRPr sz="1980">
              <a:solidFill>
                <a:prstClr val="black"/>
              </a:solidFill>
              <a:latin typeface="Verdana"/>
              <a:cs typeface="Verdana"/>
            </a:endParaRPr>
          </a:p>
          <a:p>
            <a:pPr marR="6287" algn="ctr">
              <a:lnSpc>
                <a:spcPts val="5522"/>
              </a:lnSpc>
            </a:pPr>
            <a:r>
              <a:rPr sz="4840" b="1" dirty="0">
                <a:solidFill>
                  <a:srgbClr val="00669C"/>
                </a:solidFill>
                <a:latin typeface="Verdana"/>
                <a:cs typeface="Verdana"/>
              </a:rPr>
              <a:t>S</a:t>
            </a:r>
            <a:r>
              <a:rPr sz="4785" b="1" spc="33" baseline="-13409" dirty="0">
                <a:solidFill>
                  <a:srgbClr val="00669C"/>
                </a:solidFill>
                <a:latin typeface="Verdana"/>
                <a:cs typeface="Verdana"/>
              </a:rPr>
              <a:t>2</a:t>
            </a:r>
            <a:endParaRPr sz="4785" baseline="-13409">
              <a:solidFill>
                <a:prstClr val="black"/>
              </a:solidFill>
              <a:latin typeface="Verdana"/>
              <a:cs typeface="Verdana"/>
            </a:endParaRPr>
          </a:p>
        </p:txBody>
      </p:sp>
      <p:sp>
        <p:nvSpPr>
          <p:cNvPr id="9" name="object 9"/>
          <p:cNvSpPr/>
          <p:nvPr/>
        </p:nvSpPr>
        <p:spPr>
          <a:xfrm>
            <a:off x="4640264" y="3334654"/>
            <a:ext cx="891985" cy="0"/>
          </a:xfrm>
          <a:custGeom>
            <a:avLst/>
            <a:gdLst/>
            <a:ahLst/>
            <a:cxnLst/>
            <a:rect l="l" t="t" r="r" b="b"/>
            <a:pathLst>
              <a:path w="810895">
                <a:moveTo>
                  <a:pt x="0" y="0"/>
                </a:moveTo>
                <a:lnTo>
                  <a:pt x="810704" y="0"/>
                </a:lnTo>
              </a:path>
            </a:pathLst>
          </a:custGeom>
          <a:ln w="3175">
            <a:solidFill>
              <a:srgbClr val="CD8500"/>
            </a:solidFill>
          </a:ln>
        </p:spPr>
        <p:txBody>
          <a:bodyPr wrap="square" lIns="0" tIns="0" rIns="0" bIns="0" rtlCol="0"/>
          <a:lstStyle/>
          <a:p>
            <a:endParaRPr sz="2207">
              <a:solidFill>
                <a:prstClr val="black"/>
              </a:solidFill>
            </a:endParaRPr>
          </a:p>
        </p:txBody>
      </p:sp>
      <p:sp>
        <p:nvSpPr>
          <p:cNvPr id="10" name="object 10"/>
          <p:cNvSpPr/>
          <p:nvPr/>
        </p:nvSpPr>
        <p:spPr>
          <a:xfrm>
            <a:off x="5503955" y="3251262"/>
            <a:ext cx="168339" cy="168339"/>
          </a:xfrm>
          <a:custGeom>
            <a:avLst/>
            <a:gdLst/>
            <a:ahLst/>
            <a:cxnLst/>
            <a:rect l="l" t="t" r="r" b="b"/>
            <a:pathLst>
              <a:path w="153035" h="153035">
                <a:moveTo>
                  <a:pt x="259" y="0"/>
                </a:moveTo>
                <a:lnTo>
                  <a:pt x="0" y="152907"/>
                </a:lnTo>
                <a:lnTo>
                  <a:pt x="153037" y="76713"/>
                </a:lnTo>
                <a:lnTo>
                  <a:pt x="259" y="0"/>
                </a:lnTo>
                <a:close/>
              </a:path>
            </a:pathLst>
          </a:custGeom>
          <a:solidFill>
            <a:srgbClr val="CD8500"/>
          </a:solidFill>
        </p:spPr>
        <p:txBody>
          <a:bodyPr wrap="square" lIns="0" tIns="0" rIns="0" bIns="0" rtlCol="0"/>
          <a:lstStyle/>
          <a:p>
            <a:endParaRPr sz="2207">
              <a:solidFill>
                <a:prstClr val="black"/>
              </a:solidFill>
            </a:endParaRPr>
          </a:p>
        </p:txBody>
      </p:sp>
      <p:sp>
        <p:nvSpPr>
          <p:cNvPr id="12" name="object 12"/>
          <p:cNvSpPr/>
          <p:nvPr/>
        </p:nvSpPr>
        <p:spPr>
          <a:xfrm>
            <a:off x="1041673" y="2318696"/>
            <a:ext cx="2236484" cy="1115208"/>
          </a:xfrm>
          <a:custGeom>
            <a:avLst/>
            <a:gdLst/>
            <a:ahLst/>
            <a:cxnLst/>
            <a:rect l="l" t="t" r="r" b="b"/>
            <a:pathLst>
              <a:path w="2062480" h="3608704">
                <a:moveTo>
                  <a:pt x="0" y="0"/>
                </a:moveTo>
                <a:lnTo>
                  <a:pt x="2062095" y="0"/>
                </a:lnTo>
                <a:lnTo>
                  <a:pt x="2062095" y="3608486"/>
                </a:lnTo>
                <a:lnTo>
                  <a:pt x="0" y="3608486"/>
                </a:lnTo>
                <a:lnTo>
                  <a:pt x="0" y="0"/>
                </a:lnTo>
                <a:close/>
              </a:path>
            </a:pathLst>
          </a:custGeom>
          <a:solidFill>
            <a:srgbClr val="FFFFFF"/>
          </a:solidFill>
          <a:ln>
            <a:noFill/>
          </a:ln>
        </p:spPr>
        <p:txBody>
          <a:bodyPr wrap="square" lIns="0" tIns="0" rIns="0" bIns="0" rtlCol="0"/>
          <a:lstStyle/>
          <a:p>
            <a:endParaRPr sz="2207">
              <a:solidFill>
                <a:prstClr val="black"/>
              </a:solidFill>
            </a:endParaRPr>
          </a:p>
        </p:txBody>
      </p:sp>
      <p:sp>
        <p:nvSpPr>
          <p:cNvPr id="13" name="object 13"/>
          <p:cNvSpPr txBox="1"/>
          <p:nvPr/>
        </p:nvSpPr>
        <p:spPr>
          <a:xfrm>
            <a:off x="1081480" y="2399087"/>
            <a:ext cx="2246271" cy="1346522"/>
          </a:xfrm>
          <a:prstGeom prst="rect">
            <a:avLst/>
          </a:prstGeom>
          <a:solidFill>
            <a:srgbClr val="FFFFFF"/>
          </a:solidFill>
          <a:ln w="12700">
            <a:solidFill>
              <a:schemeClr val="tx1"/>
            </a:solidFill>
          </a:ln>
          <a:effectLst>
            <a:outerShdw blurRad="50800" dist="38100" dir="2700000" algn="tl" rotWithShape="0">
              <a:prstClr val="black">
                <a:alpha val="40000"/>
              </a:prstClr>
            </a:outerShdw>
          </a:effectLst>
        </p:spPr>
        <p:txBody>
          <a:bodyPr vert="horz" wrap="square" lIns="0" tIns="0" rIns="0" bIns="0" rtlCol="0">
            <a:spAutoFit/>
          </a:bodyPr>
          <a:lstStyle/>
          <a:p>
            <a:pPr marL="112459" marR="113856">
              <a:lnSpc>
                <a:spcPts val="2090"/>
              </a:lnSpc>
            </a:pPr>
            <a:endParaRPr lang="en-US" sz="2200" spc="-11" dirty="0">
              <a:solidFill>
                <a:srgbClr val="151515"/>
              </a:solidFill>
              <a:latin typeface="Verdana"/>
              <a:cs typeface="Verdana"/>
            </a:endParaRPr>
          </a:p>
          <a:p>
            <a:pPr marL="112459" marR="113856">
              <a:lnSpc>
                <a:spcPts val="2090"/>
              </a:lnSpc>
            </a:pPr>
            <a:r>
              <a:rPr lang="en-US" sz="2200" spc="-11" dirty="0">
                <a:solidFill>
                  <a:srgbClr val="151515"/>
                </a:solidFill>
                <a:latin typeface="Verdana"/>
                <a:cs typeface="Verdana"/>
              </a:rPr>
              <a:t>Lack of cybersecurity graduates</a:t>
            </a:r>
          </a:p>
          <a:p>
            <a:pPr marL="112459" marR="113856">
              <a:lnSpc>
                <a:spcPts val="2090"/>
              </a:lnSpc>
            </a:pPr>
            <a:endParaRPr sz="2200" dirty="0">
              <a:solidFill>
                <a:prstClr val="black"/>
              </a:solidFill>
              <a:latin typeface="Verdana"/>
              <a:cs typeface="Verdana"/>
            </a:endParaRPr>
          </a:p>
        </p:txBody>
      </p:sp>
      <p:sp>
        <p:nvSpPr>
          <p:cNvPr id="16" name="object 16"/>
          <p:cNvSpPr txBox="1"/>
          <p:nvPr/>
        </p:nvSpPr>
        <p:spPr>
          <a:xfrm>
            <a:off x="7025639" y="2278246"/>
            <a:ext cx="2356144" cy="1615827"/>
          </a:xfrm>
          <a:prstGeom prst="rect">
            <a:avLst/>
          </a:prstGeom>
          <a:solidFill>
            <a:srgbClr val="FFFFFF"/>
          </a:solidFill>
          <a:ln w="12700">
            <a:solidFill>
              <a:schemeClr val="tx1"/>
            </a:solidFill>
          </a:ln>
          <a:effectLst>
            <a:outerShdw blurRad="50800" dist="38100" dir="2700000" algn="tl" rotWithShape="0">
              <a:prstClr val="black">
                <a:alpha val="40000"/>
              </a:prstClr>
            </a:outerShdw>
          </a:effectLst>
        </p:spPr>
        <p:txBody>
          <a:bodyPr vert="horz" wrap="square" lIns="0" tIns="0" rIns="0" bIns="0" rtlCol="0">
            <a:spAutoFit/>
          </a:bodyPr>
          <a:lstStyle/>
          <a:p>
            <a:pPr marL="104775" marR="151575">
              <a:lnSpc>
                <a:spcPts val="2090"/>
              </a:lnSpc>
            </a:pPr>
            <a:endParaRPr lang="en-US" sz="2200" dirty="0">
              <a:solidFill>
                <a:srgbClr val="151515"/>
              </a:solidFill>
              <a:latin typeface="Verdana"/>
              <a:cs typeface="Verdana"/>
            </a:endParaRPr>
          </a:p>
          <a:p>
            <a:pPr marL="104775" marR="151575">
              <a:lnSpc>
                <a:spcPts val="2090"/>
              </a:lnSpc>
            </a:pPr>
            <a:r>
              <a:rPr lang="en-US" sz="2200" dirty="0">
                <a:solidFill>
                  <a:srgbClr val="151515"/>
                </a:solidFill>
                <a:latin typeface="Verdana"/>
                <a:cs typeface="Verdana"/>
              </a:rPr>
              <a:t>Increased number of cybersecurity graduates</a:t>
            </a:r>
          </a:p>
          <a:p>
            <a:pPr marL="104775" marR="151575">
              <a:lnSpc>
                <a:spcPts val="2090"/>
              </a:lnSpc>
            </a:pPr>
            <a:endParaRPr sz="2200" dirty="0">
              <a:solidFill>
                <a:prstClr val="black"/>
              </a:solidFill>
              <a:latin typeface="Verdana"/>
              <a:cs typeface="Verdana"/>
            </a:endParaRPr>
          </a:p>
        </p:txBody>
      </p:sp>
      <p:sp>
        <p:nvSpPr>
          <p:cNvPr id="18" name="object 18"/>
          <p:cNvSpPr/>
          <p:nvPr/>
        </p:nvSpPr>
        <p:spPr>
          <a:xfrm>
            <a:off x="7025640" y="4640580"/>
            <a:ext cx="2754884" cy="2855468"/>
          </a:xfrm>
          <a:custGeom>
            <a:avLst/>
            <a:gdLst/>
            <a:ahLst/>
            <a:cxnLst/>
            <a:rect l="l" t="t" r="r" b="b"/>
            <a:pathLst>
              <a:path w="2504440" h="2595879">
                <a:moveTo>
                  <a:pt x="0" y="0"/>
                </a:moveTo>
                <a:lnTo>
                  <a:pt x="2504281" y="0"/>
                </a:lnTo>
                <a:lnTo>
                  <a:pt x="2504281" y="2595512"/>
                </a:lnTo>
                <a:lnTo>
                  <a:pt x="0" y="2595512"/>
                </a:lnTo>
                <a:lnTo>
                  <a:pt x="0" y="0"/>
                </a:lnTo>
                <a:close/>
              </a:path>
            </a:pathLst>
          </a:custGeom>
          <a:solidFill>
            <a:srgbClr val="FFFFFF"/>
          </a:solidFill>
        </p:spPr>
        <p:txBody>
          <a:bodyPr wrap="square" lIns="0" tIns="0" rIns="0" bIns="0" rtlCol="0"/>
          <a:lstStyle/>
          <a:p>
            <a:endParaRPr sz="2207">
              <a:solidFill>
                <a:prstClr val="black"/>
              </a:solidFill>
            </a:endParaRPr>
          </a:p>
        </p:txBody>
      </p:sp>
      <p:sp>
        <p:nvSpPr>
          <p:cNvPr id="19" name="object 19"/>
          <p:cNvSpPr txBox="1"/>
          <p:nvPr/>
        </p:nvSpPr>
        <p:spPr>
          <a:xfrm>
            <a:off x="7107428" y="4512415"/>
            <a:ext cx="2754884" cy="1885131"/>
          </a:xfrm>
          <a:prstGeom prst="rect">
            <a:avLst/>
          </a:prstGeom>
          <a:solidFill>
            <a:srgbClr val="FFFFFF"/>
          </a:solidFill>
          <a:ln w="12700">
            <a:solidFill>
              <a:schemeClr val="tx1"/>
            </a:solidFill>
          </a:ln>
          <a:effectLst>
            <a:outerShdw blurRad="50800" dist="38100" dir="2700000" algn="tl" rotWithShape="0">
              <a:prstClr val="black">
                <a:alpha val="40000"/>
              </a:prstClr>
            </a:outerShdw>
          </a:effectLst>
        </p:spPr>
        <p:txBody>
          <a:bodyPr vert="horz" wrap="square" lIns="0" tIns="0" rIns="0" bIns="0" rtlCol="0">
            <a:spAutoFit/>
          </a:bodyPr>
          <a:lstStyle/>
          <a:p>
            <a:pPr marL="104775" marR="111062">
              <a:lnSpc>
                <a:spcPts val="2090"/>
              </a:lnSpc>
            </a:pPr>
            <a:endParaRPr lang="en-US" sz="2200" spc="-11" dirty="0">
              <a:solidFill>
                <a:srgbClr val="151515"/>
              </a:solidFill>
              <a:latin typeface="Verdana"/>
              <a:cs typeface="Verdana"/>
            </a:endParaRPr>
          </a:p>
          <a:p>
            <a:pPr marL="104775" marR="111062">
              <a:lnSpc>
                <a:spcPts val="2090"/>
              </a:lnSpc>
            </a:pPr>
            <a:r>
              <a:rPr lang="en-US" sz="2200" spc="-11" dirty="0">
                <a:solidFill>
                  <a:srgbClr val="151515"/>
                </a:solidFill>
                <a:latin typeface="Verdana"/>
                <a:cs typeface="Verdana"/>
              </a:rPr>
              <a:t>Cybersecurity jobs filled by qualified cybersecurity graduates</a:t>
            </a:r>
          </a:p>
          <a:p>
            <a:pPr marL="104775" marR="111062">
              <a:lnSpc>
                <a:spcPts val="2090"/>
              </a:lnSpc>
            </a:pPr>
            <a:endParaRPr sz="2200" dirty="0">
              <a:solidFill>
                <a:prstClr val="black"/>
              </a:solidFill>
              <a:latin typeface="Verdana"/>
              <a:cs typeface="Verdana"/>
            </a:endParaRPr>
          </a:p>
        </p:txBody>
      </p:sp>
      <p:sp>
        <p:nvSpPr>
          <p:cNvPr id="21" name="object 21"/>
          <p:cNvSpPr/>
          <p:nvPr/>
        </p:nvSpPr>
        <p:spPr>
          <a:xfrm>
            <a:off x="639818" y="5860062"/>
            <a:ext cx="5276677" cy="815035"/>
          </a:xfrm>
          <a:custGeom>
            <a:avLst/>
            <a:gdLst/>
            <a:ahLst/>
            <a:cxnLst/>
            <a:rect l="l" t="t" r="r" b="b"/>
            <a:pathLst>
              <a:path w="4855210" h="821689">
                <a:moveTo>
                  <a:pt x="0" y="0"/>
                </a:moveTo>
                <a:lnTo>
                  <a:pt x="4854822" y="0"/>
                </a:lnTo>
                <a:lnTo>
                  <a:pt x="4854822" y="821329"/>
                </a:lnTo>
                <a:lnTo>
                  <a:pt x="0" y="821329"/>
                </a:lnTo>
                <a:lnTo>
                  <a:pt x="0" y="0"/>
                </a:lnTo>
                <a:close/>
              </a:path>
            </a:pathLst>
          </a:custGeom>
          <a:solidFill>
            <a:schemeClr val="bg2"/>
          </a:solidFill>
          <a:ln>
            <a:solidFill>
              <a:schemeClr val="tx1"/>
            </a:solidFill>
          </a:ln>
        </p:spPr>
        <p:txBody>
          <a:bodyPr wrap="square" lIns="0" tIns="0" rIns="0" bIns="0" rtlCol="0" anchor="ctr"/>
          <a:lstStyle/>
          <a:p>
            <a:r>
              <a:rPr lang="en-US" sz="2400" b="1" dirty="0">
                <a:solidFill>
                  <a:prstClr val="black"/>
                </a:solidFill>
              </a:rPr>
              <a:t> 90% of proposals have serious flaws in  	their baseline logic</a:t>
            </a:r>
            <a:endParaRPr sz="2400" b="1" dirty="0">
              <a:solidFill>
                <a:prstClr val="black"/>
              </a:solidFill>
            </a:endParaRPr>
          </a:p>
        </p:txBody>
      </p:sp>
      <p:sp>
        <p:nvSpPr>
          <p:cNvPr id="23" name="Slide Number Placeholder 22"/>
          <p:cNvSpPr>
            <a:spLocks noGrp="1"/>
          </p:cNvSpPr>
          <p:nvPr>
            <p:ph type="sldNum" sz="quarter" idx="12"/>
          </p:nvPr>
        </p:nvSpPr>
        <p:spPr/>
        <p:txBody>
          <a:bodyPr/>
          <a:lstStyle/>
          <a:p>
            <a:pPr>
              <a:defRPr/>
            </a:pPr>
            <a:fld id="{68CDF905-DDAA-8F44-9F54-F147B6F03C21}" type="slidenum">
              <a:rPr lang="en-US" altLang="en-US" smtClean="0">
                <a:solidFill>
                  <a:prstClr val="black">
                    <a:tint val="75000"/>
                  </a:prstClr>
                </a:solidFill>
              </a:rPr>
              <a:pPr>
                <a:defRPr/>
              </a:pPr>
              <a:t>22</a:t>
            </a:fld>
            <a:endParaRPr lang="en-US" altLang="en-US">
              <a:solidFill>
                <a:prstClr val="black">
                  <a:tint val="75000"/>
                </a:prstClr>
              </a:solidFill>
            </a:endParaRPr>
          </a:p>
        </p:txBody>
      </p:sp>
      <p:sp>
        <p:nvSpPr>
          <p:cNvPr id="24" name="TextBox 23"/>
          <p:cNvSpPr txBox="1"/>
          <p:nvPr/>
        </p:nvSpPr>
        <p:spPr>
          <a:xfrm>
            <a:off x="256306" y="7138041"/>
            <a:ext cx="6681918" cy="295466"/>
          </a:xfrm>
          <a:prstGeom prst="rect">
            <a:avLst/>
          </a:prstGeom>
          <a:noFill/>
        </p:spPr>
        <p:txBody>
          <a:bodyPr wrap="square" rtlCol="0">
            <a:spAutoFit/>
          </a:bodyPr>
          <a:lstStyle/>
          <a:p>
            <a:r>
              <a:rPr lang="en-US" sz="1320" dirty="0">
                <a:solidFill>
                  <a:prstClr val="black"/>
                </a:solidFill>
              </a:rPr>
              <a:t>(Baseline logic and generic slots descriptions adapted from Jon </a:t>
            </a:r>
            <a:r>
              <a:rPr lang="en-US" sz="1320" dirty="0" err="1">
                <a:solidFill>
                  <a:prstClr val="black"/>
                </a:solidFill>
              </a:rPr>
              <a:t>Balzotti’s</a:t>
            </a:r>
            <a:r>
              <a:rPr lang="en-US" sz="1320" dirty="0">
                <a:solidFill>
                  <a:prstClr val="black"/>
                </a:solidFill>
              </a:rPr>
              <a:t> presentations)</a:t>
            </a:r>
          </a:p>
        </p:txBody>
      </p:sp>
      <p:sp>
        <p:nvSpPr>
          <p:cNvPr id="25" name="Rectangle 24"/>
          <p:cNvSpPr/>
          <p:nvPr/>
        </p:nvSpPr>
        <p:spPr>
          <a:xfrm>
            <a:off x="410426" y="1256537"/>
            <a:ext cx="9370099" cy="703654"/>
          </a:xfrm>
          <a:prstGeom prst="rect">
            <a:avLst/>
          </a:prstGeom>
        </p:spPr>
        <p:txBody>
          <a:bodyPr wrap="square">
            <a:spAutoFit/>
          </a:bodyPr>
          <a:lstStyle/>
          <a:p>
            <a:pPr marL="13970" marR="5588">
              <a:lnSpc>
                <a:spcPct val="90000"/>
              </a:lnSpc>
            </a:pPr>
            <a:r>
              <a:rPr lang="en-US" sz="2207" i="1" dirty="0">
                <a:solidFill>
                  <a:prstClr val="black"/>
                </a:solidFill>
                <a:cs typeface="Verdana"/>
              </a:rPr>
              <a:t>Baseline Logic is t</a:t>
            </a:r>
            <a:r>
              <a:rPr lang="en-US" sz="2207" i="1" spc="-17" dirty="0">
                <a:solidFill>
                  <a:prstClr val="black"/>
                </a:solidFill>
                <a:cs typeface="Verdana"/>
              </a:rPr>
              <a:t>he</a:t>
            </a:r>
            <a:r>
              <a:rPr lang="en-US" sz="2207" i="1" spc="-6" dirty="0">
                <a:solidFill>
                  <a:prstClr val="black"/>
                </a:solidFill>
                <a:cs typeface="Verdana"/>
              </a:rPr>
              <a:t> </a:t>
            </a:r>
            <a:r>
              <a:rPr lang="en-US" sz="2207" i="1" spc="-17" dirty="0">
                <a:solidFill>
                  <a:prstClr val="black"/>
                </a:solidFill>
                <a:cs typeface="Verdana"/>
              </a:rPr>
              <a:t>foun</a:t>
            </a:r>
            <a:r>
              <a:rPr lang="en-US" sz="2207" i="1" spc="-22" dirty="0">
                <a:solidFill>
                  <a:prstClr val="black"/>
                </a:solidFill>
                <a:cs typeface="Verdana"/>
              </a:rPr>
              <a:t>d</a:t>
            </a:r>
            <a:r>
              <a:rPr lang="en-US" sz="2207" i="1" spc="-17" dirty="0">
                <a:solidFill>
                  <a:prstClr val="black"/>
                </a:solidFill>
                <a:cs typeface="Verdana"/>
              </a:rPr>
              <a:t>a</a:t>
            </a:r>
            <a:r>
              <a:rPr lang="en-US" sz="2207" i="1" spc="-6" dirty="0">
                <a:solidFill>
                  <a:prstClr val="black"/>
                </a:solidFill>
                <a:cs typeface="Verdana"/>
              </a:rPr>
              <a:t>t</a:t>
            </a:r>
            <a:r>
              <a:rPr lang="en-US" sz="2207" i="1" dirty="0">
                <a:solidFill>
                  <a:prstClr val="black"/>
                </a:solidFill>
                <a:cs typeface="Verdana"/>
              </a:rPr>
              <a:t>i</a:t>
            </a:r>
            <a:r>
              <a:rPr lang="en-US" sz="2207" i="1" spc="-17" dirty="0">
                <a:solidFill>
                  <a:prstClr val="black"/>
                </a:solidFill>
                <a:cs typeface="Verdana"/>
              </a:rPr>
              <a:t>on</a:t>
            </a:r>
            <a:r>
              <a:rPr lang="en-US" sz="2207" i="1" spc="-6" dirty="0">
                <a:solidFill>
                  <a:prstClr val="black"/>
                </a:solidFill>
                <a:cs typeface="Verdana"/>
              </a:rPr>
              <a:t> </a:t>
            </a:r>
            <a:r>
              <a:rPr lang="en-US" sz="2207" i="1" spc="-17" dirty="0">
                <a:solidFill>
                  <a:prstClr val="black"/>
                </a:solidFill>
                <a:cs typeface="Verdana"/>
              </a:rPr>
              <a:t>for</a:t>
            </a:r>
            <a:r>
              <a:rPr lang="en-US" sz="2207" i="1" spc="-6" dirty="0">
                <a:solidFill>
                  <a:prstClr val="black"/>
                </a:solidFill>
                <a:cs typeface="Verdana"/>
              </a:rPr>
              <a:t> </a:t>
            </a:r>
            <a:r>
              <a:rPr lang="en-US" sz="2207" i="1" spc="-44" dirty="0">
                <a:solidFill>
                  <a:prstClr val="black"/>
                </a:solidFill>
                <a:cs typeface="Verdana"/>
              </a:rPr>
              <a:t>y</a:t>
            </a:r>
            <a:r>
              <a:rPr lang="en-US" sz="2207" i="1" spc="-17" dirty="0">
                <a:solidFill>
                  <a:prstClr val="black"/>
                </a:solidFill>
                <a:cs typeface="Verdana"/>
              </a:rPr>
              <a:t>our rea</a:t>
            </a:r>
            <a:r>
              <a:rPr lang="en-US" sz="2207" i="1" spc="-22" dirty="0">
                <a:solidFill>
                  <a:prstClr val="black"/>
                </a:solidFill>
                <a:cs typeface="Verdana"/>
              </a:rPr>
              <a:t>d</a:t>
            </a:r>
            <a:r>
              <a:rPr lang="en-US" sz="2207" i="1" spc="-17" dirty="0">
                <a:solidFill>
                  <a:prstClr val="black"/>
                </a:solidFill>
                <a:cs typeface="Verdana"/>
              </a:rPr>
              <a:t>ers’</a:t>
            </a:r>
            <a:r>
              <a:rPr lang="en-US" sz="2207" i="1" spc="-6" dirty="0">
                <a:solidFill>
                  <a:prstClr val="black"/>
                </a:solidFill>
                <a:cs typeface="Verdana"/>
              </a:rPr>
              <a:t> </a:t>
            </a:r>
            <a:r>
              <a:rPr lang="en-US" sz="2207" i="1" dirty="0">
                <a:solidFill>
                  <a:prstClr val="black"/>
                </a:solidFill>
                <a:cs typeface="Verdana"/>
              </a:rPr>
              <a:t>(</a:t>
            </a:r>
            <a:r>
              <a:rPr lang="en-US" sz="2207" i="1" spc="-17" dirty="0">
                <a:solidFill>
                  <a:prstClr val="black"/>
                </a:solidFill>
                <a:cs typeface="Verdana"/>
              </a:rPr>
              <a:t>an</a:t>
            </a:r>
            <a:r>
              <a:rPr lang="en-US" sz="2207" i="1" dirty="0">
                <a:solidFill>
                  <a:prstClr val="black"/>
                </a:solidFill>
                <a:cs typeface="Verdana"/>
              </a:rPr>
              <a:t>d</a:t>
            </a:r>
            <a:r>
              <a:rPr lang="en-US" sz="2207" i="1" spc="-6" dirty="0">
                <a:solidFill>
                  <a:prstClr val="black"/>
                </a:solidFill>
                <a:cs typeface="Verdana"/>
              </a:rPr>
              <a:t> </a:t>
            </a:r>
            <a:r>
              <a:rPr lang="en-US" sz="2207" i="1" spc="-44" dirty="0">
                <a:solidFill>
                  <a:prstClr val="black"/>
                </a:solidFill>
                <a:cs typeface="Verdana"/>
              </a:rPr>
              <a:t>y</a:t>
            </a:r>
            <a:r>
              <a:rPr lang="en-US" sz="2207" i="1" spc="-17" dirty="0">
                <a:solidFill>
                  <a:prstClr val="black"/>
                </a:solidFill>
                <a:cs typeface="Verdana"/>
              </a:rPr>
              <a:t>our</a:t>
            </a:r>
            <a:r>
              <a:rPr lang="en-US" sz="2207" i="1" dirty="0">
                <a:solidFill>
                  <a:prstClr val="black"/>
                </a:solidFill>
                <a:cs typeface="Verdana"/>
              </a:rPr>
              <a:t>)</a:t>
            </a:r>
            <a:r>
              <a:rPr lang="en-US" sz="2207" i="1" spc="-6" dirty="0">
                <a:solidFill>
                  <a:prstClr val="black"/>
                </a:solidFill>
                <a:cs typeface="Verdana"/>
              </a:rPr>
              <a:t> </a:t>
            </a:r>
            <a:r>
              <a:rPr lang="en-US" sz="2207" i="1" spc="-22" dirty="0">
                <a:solidFill>
                  <a:prstClr val="black"/>
                </a:solidFill>
                <a:cs typeface="Verdana"/>
              </a:rPr>
              <a:t>und</a:t>
            </a:r>
            <a:r>
              <a:rPr lang="en-US" sz="2207" i="1" spc="-17" dirty="0">
                <a:solidFill>
                  <a:prstClr val="black"/>
                </a:solidFill>
                <a:cs typeface="Verdana"/>
              </a:rPr>
              <a:t>erstan</a:t>
            </a:r>
            <a:r>
              <a:rPr lang="en-US" sz="2207" i="1" spc="-6" dirty="0">
                <a:solidFill>
                  <a:prstClr val="black"/>
                </a:solidFill>
                <a:cs typeface="Verdana"/>
              </a:rPr>
              <a:t>d</a:t>
            </a:r>
            <a:r>
              <a:rPr lang="en-US" sz="2207" i="1" dirty="0">
                <a:solidFill>
                  <a:prstClr val="black"/>
                </a:solidFill>
                <a:cs typeface="Verdana"/>
              </a:rPr>
              <a:t>i</a:t>
            </a:r>
            <a:r>
              <a:rPr lang="en-US" sz="2207" i="1" spc="-22" dirty="0">
                <a:solidFill>
                  <a:prstClr val="black"/>
                </a:solidFill>
                <a:cs typeface="Verdana"/>
              </a:rPr>
              <a:t>n</a:t>
            </a:r>
            <a:r>
              <a:rPr lang="en-US" sz="2207" i="1" dirty="0">
                <a:solidFill>
                  <a:prstClr val="black"/>
                </a:solidFill>
                <a:cs typeface="Verdana"/>
              </a:rPr>
              <a:t>g</a:t>
            </a:r>
            <a:r>
              <a:rPr lang="en-US" sz="2207" i="1" spc="-6" dirty="0">
                <a:solidFill>
                  <a:prstClr val="black"/>
                </a:solidFill>
                <a:cs typeface="Verdana"/>
              </a:rPr>
              <a:t> </a:t>
            </a:r>
            <a:r>
              <a:rPr lang="en-US" sz="2207" i="1" spc="-17" dirty="0">
                <a:solidFill>
                  <a:prstClr val="black"/>
                </a:solidFill>
                <a:cs typeface="Verdana"/>
              </a:rPr>
              <a:t>of</a:t>
            </a:r>
            <a:r>
              <a:rPr lang="en-US" sz="2207" i="1" spc="-6" dirty="0">
                <a:solidFill>
                  <a:prstClr val="black"/>
                </a:solidFill>
                <a:cs typeface="Verdana"/>
              </a:rPr>
              <a:t> </a:t>
            </a:r>
            <a:r>
              <a:rPr lang="en-US" sz="2207" i="1" spc="-44" dirty="0">
                <a:solidFill>
                  <a:prstClr val="black"/>
                </a:solidFill>
                <a:cs typeface="Verdana"/>
              </a:rPr>
              <a:t>a</a:t>
            </a:r>
            <a:r>
              <a:rPr lang="en-US" sz="2207" i="1" spc="-6" dirty="0">
                <a:solidFill>
                  <a:prstClr val="black"/>
                </a:solidFill>
                <a:cs typeface="Verdana"/>
              </a:rPr>
              <a:t> </a:t>
            </a:r>
            <a:r>
              <a:rPr lang="en-US" sz="2207" i="1" spc="-22" dirty="0">
                <a:solidFill>
                  <a:prstClr val="black"/>
                </a:solidFill>
                <a:cs typeface="Verdana"/>
              </a:rPr>
              <a:t>p</a:t>
            </a:r>
            <a:r>
              <a:rPr lang="en-US" sz="2207" i="1" spc="-17" dirty="0">
                <a:solidFill>
                  <a:prstClr val="black"/>
                </a:solidFill>
                <a:cs typeface="Verdana"/>
              </a:rPr>
              <a:t>ro</a:t>
            </a:r>
            <a:r>
              <a:rPr lang="en-US" sz="2207" i="1" spc="-22" dirty="0">
                <a:solidFill>
                  <a:prstClr val="black"/>
                </a:solidFill>
                <a:cs typeface="Verdana"/>
              </a:rPr>
              <a:t>p</a:t>
            </a:r>
            <a:r>
              <a:rPr lang="en-US" sz="2207" i="1" spc="-17" dirty="0">
                <a:solidFill>
                  <a:prstClr val="black"/>
                </a:solidFill>
                <a:cs typeface="Verdana"/>
              </a:rPr>
              <a:t>osa</a:t>
            </a:r>
            <a:r>
              <a:rPr lang="en-US" sz="2207" i="1" dirty="0">
                <a:solidFill>
                  <a:prstClr val="black"/>
                </a:solidFill>
                <a:cs typeface="Verdana"/>
              </a:rPr>
              <a:t>l</a:t>
            </a:r>
            <a:endParaRPr lang="en-US" sz="2207" i="1" baseline="50000" dirty="0">
              <a:solidFill>
                <a:prstClr val="black"/>
              </a:solidFill>
              <a:cs typeface="Verdana"/>
            </a:endParaRPr>
          </a:p>
        </p:txBody>
      </p:sp>
    </p:spTree>
    <p:extLst>
      <p:ext uri="{BB962C8B-B14F-4D97-AF65-F5344CB8AC3E}">
        <p14:creationId xmlns:p14="http://schemas.microsoft.com/office/powerpoint/2010/main" val="3028367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bject 15"/>
          <p:cNvSpPr/>
          <p:nvPr/>
        </p:nvSpPr>
        <p:spPr>
          <a:xfrm>
            <a:off x="4926333" y="2133600"/>
            <a:ext cx="5436867" cy="1559170"/>
          </a:xfrm>
          <a:custGeom>
            <a:avLst/>
            <a:gdLst/>
            <a:ahLst/>
            <a:cxnLst/>
            <a:rect l="l" t="t" r="r" b="b"/>
            <a:pathLst>
              <a:path w="2504440" h="2315210">
                <a:moveTo>
                  <a:pt x="0" y="0"/>
                </a:moveTo>
                <a:lnTo>
                  <a:pt x="2504281" y="0"/>
                </a:lnTo>
                <a:lnTo>
                  <a:pt x="2504281" y="2314672"/>
                </a:lnTo>
                <a:lnTo>
                  <a:pt x="0" y="2314672"/>
                </a:lnTo>
                <a:lnTo>
                  <a:pt x="0" y="0"/>
                </a:lnTo>
                <a:close/>
              </a:path>
            </a:pathLst>
          </a:custGeom>
          <a:solidFill>
            <a:srgbClr val="FFFFFF"/>
          </a:solidFill>
        </p:spPr>
        <p:txBody>
          <a:bodyPr wrap="square" lIns="0" tIns="0" rIns="0" bIns="0" rtlCol="0"/>
          <a:lstStyle/>
          <a:p>
            <a:r>
              <a:rPr lang="en-US" sz="2400" b="1" dirty="0">
                <a:solidFill>
                  <a:srgbClr val="C00000"/>
                </a:solidFill>
              </a:rPr>
              <a:t>Desired Result</a:t>
            </a:r>
            <a:r>
              <a:rPr lang="en-US" sz="2400" dirty="0">
                <a:solidFill>
                  <a:prstClr val="black"/>
                </a:solidFill>
              </a:rPr>
              <a:t>: </a:t>
            </a:r>
            <a:r>
              <a:rPr lang="en-US" sz="2400" b="1" dirty="0">
                <a:solidFill>
                  <a:prstClr val="black"/>
                </a:solidFill>
              </a:rPr>
              <a:t>the outcome of the</a:t>
            </a:r>
          </a:p>
          <a:p>
            <a:r>
              <a:rPr lang="en-US" sz="2400" b="1" dirty="0">
                <a:solidFill>
                  <a:prstClr val="black"/>
                </a:solidFill>
              </a:rPr>
              <a:t>project or its phases: insight, a</a:t>
            </a:r>
          </a:p>
          <a:p>
            <a:r>
              <a:rPr lang="en-US" sz="2400" b="1" dirty="0">
                <a:solidFill>
                  <a:prstClr val="black"/>
                </a:solidFill>
              </a:rPr>
              <a:t>product, and/or new knowledge.</a:t>
            </a:r>
            <a:endParaRPr sz="2207" b="1" dirty="0">
              <a:solidFill>
                <a:prstClr val="black"/>
              </a:solidFill>
            </a:endParaRPr>
          </a:p>
        </p:txBody>
      </p:sp>
      <p:sp>
        <p:nvSpPr>
          <p:cNvPr id="21" name="object 21"/>
          <p:cNvSpPr/>
          <p:nvPr/>
        </p:nvSpPr>
        <p:spPr>
          <a:xfrm>
            <a:off x="1242061" y="6080911"/>
            <a:ext cx="5340731" cy="903859"/>
          </a:xfrm>
          <a:custGeom>
            <a:avLst/>
            <a:gdLst/>
            <a:ahLst/>
            <a:cxnLst/>
            <a:rect l="l" t="t" r="r" b="b"/>
            <a:pathLst>
              <a:path w="4855210" h="821689">
                <a:moveTo>
                  <a:pt x="0" y="0"/>
                </a:moveTo>
                <a:lnTo>
                  <a:pt x="4854822" y="0"/>
                </a:lnTo>
                <a:lnTo>
                  <a:pt x="4854822" y="821329"/>
                </a:lnTo>
                <a:lnTo>
                  <a:pt x="0" y="821329"/>
                </a:lnTo>
                <a:lnTo>
                  <a:pt x="0" y="0"/>
                </a:lnTo>
                <a:close/>
              </a:path>
            </a:pathLst>
          </a:custGeom>
          <a:solidFill>
            <a:srgbClr val="FFFFFF"/>
          </a:solidFill>
        </p:spPr>
        <p:txBody>
          <a:bodyPr wrap="square" lIns="0" tIns="0" rIns="0" bIns="0" rtlCol="0"/>
          <a:lstStyle/>
          <a:p>
            <a:endParaRPr sz="2207">
              <a:solidFill>
                <a:prstClr val="black"/>
              </a:solidFill>
            </a:endParaRPr>
          </a:p>
        </p:txBody>
      </p:sp>
      <p:sp>
        <p:nvSpPr>
          <p:cNvPr id="23" name="Slide Number Placeholder 22"/>
          <p:cNvSpPr>
            <a:spLocks noGrp="1"/>
          </p:cNvSpPr>
          <p:nvPr>
            <p:ph type="sldNum" sz="quarter" idx="12"/>
          </p:nvPr>
        </p:nvSpPr>
        <p:spPr/>
        <p:txBody>
          <a:bodyPr/>
          <a:lstStyle/>
          <a:p>
            <a:pPr>
              <a:defRPr/>
            </a:pPr>
            <a:fld id="{68CDF905-DDAA-8F44-9F54-F147B6F03C21}" type="slidenum">
              <a:rPr lang="en-US" altLang="en-US" smtClean="0">
                <a:solidFill>
                  <a:prstClr val="black">
                    <a:tint val="75000"/>
                  </a:prstClr>
                </a:solidFill>
              </a:rPr>
              <a:pPr>
                <a:defRPr/>
              </a:pPr>
              <a:t>23</a:t>
            </a:fld>
            <a:endParaRPr lang="en-US" altLang="en-US">
              <a:solidFill>
                <a:prstClr val="black">
                  <a:tint val="75000"/>
                </a:prstClr>
              </a:solidFill>
            </a:endParaRPr>
          </a:p>
        </p:txBody>
      </p:sp>
      <p:sp>
        <p:nvSpPr>
          <p:cNvPr id="26" name="object 2"/>
          <p:cNvSpPr txBox="1"/>
          <p:nvPr/>
        </p:nvSpPr>
        <p:spPr>
          <a:xfrm>
            <a:off x="401205" y="438457"/>
            <a:ext cx="9050256" cy="1096967"/>
          </a:xfrm>
          <a:prstGeom prst="rect">
            <a:avLst/>
          </a:prstGeom>
        </p:spPr>
        <p:txBody>
          <a:bodyPr vert="horz" wrap="square" lIns="0" tIns="0" rIns="0" bIns="0" rtlCol="0">
            <a:spAutoFit/>
          </a:bodyPr>
          <a:lstStyle/>
          <a:p>
            <a:pPr marL="13970" marR="5588">
              <a:lnSpc>
                <a:spcPct val="90000"/>
              </a:lnSpc>
            </a:pPr>
            <a:r>
              <a:rPr sz="3960" dirty="0">
                <a:solidFill>
                  <a:prstClr val="black"/>
                </a:solidFill>
                <a:latin typeface="Calibri Light" panose="020F0302020204030204"/>
                <a:cs typeface="Verdana"/>
              </a:rPr>
              <a:t>T</a:t>
            </a:r>
            <a:r>
              <a:rPr sz="3960" spc="-17" dirty="0">
                <a:solidFill>
                  <a:prstClr val="black"/>
                </a:solidFill>
                <a:latin typeface="Calibri Light" panose="020F0302020204030204"/>
                <a:cs typeface="Verdana"/>
              </a:rPr>
              <a:t>he</a:t>
            </a:r>
            <a:r>
              <a:rPr sz="3960" spc="-6" dirty="0">
                <a:solidFill>
                  <a:prstClr val="black"/>
                </a:solidFill>
                <a:latin typeface="Calibri Light" panose="020F0302020204030204"/>
                <a:cs typeface="Verdana"/>
              </a:rPr>
              <a:t> </a:t>
            </a:r>
            <a:r>
              <a:rPr sz="3960" spc="-28" dirty="0">
                <a:solidFill>
                  <a:prstClr val="black"/>
                </a:solidFill>
                <a:latin typeface="Calibri Light" panose="020F0302020204030204"/>
                <a:cs typeface="Verdana"/>
              </a:rPr>
              <a:t>B</a:t>
            </a:r>
            <a:r>
              <a:rPr sz="3960" spc="-17" dirty="0">
                <a:solidFill>
                  <a:prstClr val="black"/>
                </a:solidFill>
                <a:latin typeface="Calibri Light" panose="020F0302020204030204"/>
                <a:cs typeface="Verdana"/>
              </a:rPr>
              <a:t>ase</a:t>
            </a:r>
            <a:r>
              <a:rPr sz="3960" dirty="0">
                <a:solidFill>
                  <a:prstClr val="black"/>
                </a:solidFill>
                <a:latin typeface="Calibri Light" panose="020F0302020204030204"/>
                <a:cs typeface="Verdana"/>
              </a:rPr>
              <a:t>li</a:t>
            </a:r>
            <a:r>
              <a:rPr sz="3960" spc="-17" dirty="0">
                <a:solidFill>
                  <a:prstClr val="black"/>
                </a:solidFill>
                <a:latin typeface="Calibri Light" panose="020F0302020204030204"/>
                <a:cs typeface="Verdana"/>
              </a:rPr>
              <a:t>ne</a:t>
            </a:r>
            <a:r>
              <a:rPr sz="3960" spc="-6" dirty="0">
                <a:solidFill>
                  <a:prstClr val="black"/>
                </a:solidFill>
                <a:latin typeface="Calibri Light" panose="020F0302020204030204"/>
                <a:cs typeface="Verdana"/>
              </a:rPr>
              <a:t> </a:t>
            </a:r>
            <a:r>
              <a:rPr sz="3960" spc="-17" dirty="0">
                <a:solidFill>
                  <a:prstClr val="black"/>
                </a:solidFill>
                <a:latin typeface="Calibri Light" panose="020F0302020204030204"/>
                <a:cs typeface="Verdana"/>
              </a:rPr>
              <a:t>Lo</a:t>
            </a:r>
            <a:r>
              <a:rPr sz="3960" spc="-6" dirty="0">
                <a:solidFill>
                  <a:prstClr val="black"/>
                </a:solidFill>
                <a:latin typeface="Calibri Light" panose="020F0302020204030204"/>
                <a:cs typeface="Verdana"/>
              </a:rPr>
              <a:t>g</a:t>
            </a:r>
            <a:r>
              <a:rPr sz="3960" dirty="0">
                <a:solidFill>
                  <a:prstClr val="black"/>
                </a:solidFill>
                <a:latin typeface="Calibri Light" panose="020F0302020204030204"/>
                <a:cs typeface="Verdana"/>
              </a:rPr>
              <a:t>ic</a:t>
            </a:r>
            <a:r>
              <a:rPr lang="en-US" sz="3960" dirty="0">
                <a:solidFill>
                  <a:prstClr val="black"/>
                </a:solidFill>
                <a:latin typeface="Calibri Light" panose="020F0302020204030204"/>
                <a:cs typeface="Verdana"/>
              </a:rPr>
              <a:t> defines three outputs for ensuring reliable communication</a:t>
            </a:r>
            <a:endParaRPr sz="3960" strike="sngStrike" baseline="50000" dirty="0">
              <a:solidFill>
                <a:prstClr val="black"/>
              </a:solidFill>
              <a:latin typeface="Calibri Light" panose="020F0302020204030204"/>
              <a:cs typeface="Verdana"/>
            </a:endParaRPr>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84" y="1795116"/>
            <a:ext cx="4883749" cy="4737724"/>
          </a:xfrm>
          <a:prstGeom prst="rect">
            <a:avLst/>
          </a:prstGeom>
        </p:spPr>
      </p:pic>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9255" y="3834008"/>
            <a:ext cx="5459509" cy="982711"/>
          </a:xfrm>
          <a:prstGeom prst="rect">
            <a:avLst/>
          </a:prstGeom>
        </p:spPr>
      </p:pic>
    </p:spTree>
    <p:extLst>
      <p:ext uri="{BB962C8B-B14F-4D97-AF65-F5344CB8AC3E}">
        <p14:creationId xmlns:p14="http://schemas.microsoft.com/office/powerpoint/2010/main" val="844903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bject 15"/>
          <p:cNvSpPr/>
          <p:nvPr/>
        </p:nvSpPr>
        <p:spPr>
          <a:xfrm>
            <a:off x="4926333" y="3233646"/>
            <a:ext cx="5026559" cy="1232846"/>
          </a:xfrm>
          <a:custGeom>
            <a:avLst/>
            <a:gdLst/>
            <a:ahLst/>
            <a:cxnLst/>
            <a:rect l="l" t="t" r="r" b="b"/>
            <a:pathLst>
              <a:path w="2504440" h="2315210">
                <a:moveTo>
                  <a:pt x="0" y="0"/>
                </a:moveTo>
                <a:lnTo>
                  <a:pt x="2504281" y="0"/>
                </a:lnTo>
                <a:lnTo>
                  <a:pt x="2504281" y="2314672"/>
                </a:lnTo>
                <a:lnTo>
                  <a:pt x="0" y="2314672"/>
                </a:lnTo>
                <a:lnTo>
                  <a:pt x="0" y="0"/>
                </a:lnTo>
                <a:close/>
              </a:path>
            </a:pathLst>
          </a:custGeom>
          <a:solidFill>
            <a:srgbClr val="FFFFFF"/>
          </a:solidFill>
        </p:spPr>
        <p:txBody>
          <a:bodyPr wrap="square" lIns="0" tIns="0" rIns="0" bIns="0" rtlCol="0"/>
          <a:lstStyle/>
          <a:p>
            <a:r>
              <a:rPr lang="en-US" sz="2700" b="1" dirty="0">
                <a:solidFill>
                  <a:srgbClr val="C00000"/>
                </a:solidFill>
              </a:rPr>
              <a:t>Deliverables</a:t>
            </a:r>
            <a:r>
              <a:rPr lang="en-US" sz="2700" b="1" dirty="0">
                <a:solidFill>
                  <a:prstClr val="black"/>
                </a:solidFill>
              </a:rPr>
              <a:t>: the outputs produced during the transition from S1 to S2</a:t>
            </a:r>
            <a:endParaRPr sz="2700" b="1" dirty="0">
              <a:solidFill>
                <a:prstClr val="black"/>
              </a:solidFill>
            </a:endParaRPr>
          </a:p>
        </p:txBody>
      </p:sp>
      <p:sp>
        <p:nvSpPr>
          <p:cNvPr id="21" name="object 21"/>
          <p:cNvSpPr/>
          <p:nvPr/>
        </p:nvSpPr>
        <p:spPr>
          <a:xfrm>
            <a:off x="1242061" y="6080911"/>
            <a:ext cx="5340731" cy="903859"/>
          </a:xfrm>
          <a:custGeom>
            <a:avLst/>
            <a:gdLst/>
            <a:ahLst/>
            <a:cxnLst/>
            <a:rect l="l" t="t" r="r" b="b"/>
            <a:pathLst>
              <a:path w="4855210" h="821689">
                <a:moveTo>
                  <a:pt x="0" y="0"/>
                </a:moveTo>
                <a:lnTo>
                  <a:pt x="4854822" y="0"/>
                </a:lnTo>
                <a:lnTo>
                  <a:pt x="4854822" y="821329"/>
                </a:lnTo>
                <a:lnTo>
                  <a:pt x="0" y="821329"/>
                </a:lnTo>
                <a:lnTo>
                  <a:pt x="0" y="0"/>
                </a:lnTo>
                <a:close/>
              </a:path>
            </a:pathLst>
          </a:custGeom>
          <a:solidFill>
            <a:srgbClr val="FFFFFF"/>
          </a:solidFill>
        </p:spPr>
        <p:txBody>
          <a:bodyPr wrap="square" lIns="0" tIns="0" rIns="0" bIns="0" rtlCol="0"/>
          <a:lstStyle/>
          <a:p>
            <a:endParaRPr sz="2207">
              <a:solidFill>
                <a:prstClr val="black"/>
              </a:solidFill>
            </a:endParaRPr>
          </a:p>
        </p:txBody>
      </p:sp>
      <p:sp>
        <p:nvSpPr>
          <p:cNvPr id="23" name="Slide Number Placeholder 22"/>
          <p:cNvSpPr>
            <a:spLocks noGrp="1"/>
          </p:cNvSpPr>
          <p:nvPr>
            <p:ph type="sldNum" sz="quarter" idx="12"/>
          </p:nvPr>
        </p:nvSpPr>
        <p:spPr/>
        <p:txBody>
          <a:bodyPr/>
          <a:lstStyle/>
          <a:p>
            <a:pPr>
              <a:defRPr/>
            </a:pPr>
            <a:fld id="{68CDF905-DDAA-8F44-9F54-F147B6F03C21}" type="slidenum">
              <a:rPr lang="en-US" altLang="en-US" smtClean="0">
                <a:solidFill>
                  <a:prstClr val="black">
                    <a:tint val="75000"/>
                  </a:prstClr>
                </a:solidFill>
              </a:rPr>
              <a:pPr>
                <a:defRPr/>
              </a:pPr>
              <a:t>24</a:t>
            </a:fld>
            <a:endParaRPr lang="en-US" altLang="en-US">
              <a:solidFill>
                <a:prstClr val="black">
                  <a:tint val="75000"/>
                </a:prstClr>
              </a:solidFill>
            </a:endParaRPr>
          </a:p>
        </p:txBody>
      </p:sp>
      <p:sp>
        <p:nvSpPr>
          <p:cNvPr id="26" name="object 2"/>
          <p:cNvSpPr txBox="1"/>
          <p:nvPr/>
        </p:nvSpPr>
        <p:spPr>
          <a:xfrm>
            <a:off x="401205" y="438457"/>
            <a:ext cx="9050256" cy="1096967"/>
          </a:xfrm>
          <a:prstGeom prst="rect">
            <a:avLst/>
          </a:prstGeom>
        </p:spPr>
        <p:txBody>
          <a:bodyPr vert="horz" wrap="square" lIns="0" tIns="0" rIns="0" bIns="0" rtlCol="0">
            <a:spAutoFit/>
          </a:bodyPr>
          <a:lstStyle/>
          <a:p>
            <a:pPr marL="13970" marR="5588">
              <a:lnSpc>
                <a:spcPct val="90000"/>
              </a:lnSpc>
            </a:pPr>
            <a:r>
              <a:rPr sz="3960" dirty="0">
                <a:solidFill>
                  <a:prstClr val="black"/>
                </a:solidFill>
                <a:latin typeface="Calibri Light" panose="020F0302020204030204"/>
                <a:cs typeface="Verdana"/>
              </a:rPr>
              <a:t>T</a:t>
            </a:r>
            <a:r>
              <a:rPr sz="3960" spc="-17" dirty="0">
                <a:solidFill>
                  <a:prstClr val="black"/>
                </a:solidFill>
                <a:latin typeface="Calibri Light" panose="020F0302020204030204"/>
                <a:cs typeface="Verdana"/>
              </a:rPr>
              <a:t>he</a:t>
            </a:r>
            <a:r>
              <a:rPr sz="3960" spc="-6" dirty="0">
                <a:solidFill>
                  <a:prstClr val="black"/>
                </a:solidFill>
                <a:latin typeface="Calibri Light" panose="020F0302020204030204"/>
                <a:cs typeface="Verdana"/>
              </a:rPr>
              <a:t> </a:t>
            </a:r>
            <a:r>
              <a:rPr sz="3960" spc="-28" dirty="0">
                <a:solidFill>
                  <a:prstClr val="black"/>
                </a:solidFill>
                <a:latin typeface="Calibri Light" panose="020F0302020204030204"/>
                <a:cs typeface="Verdana"/>
              </a:rPr>
              <a:t>B</a:t>
            </a:r>
            <a:r>
              <a:rPr sz="3960" spc="-17" dirty="0">
                <a:solidFill>
                  <a:prstClr val="black"/>
                </a:solidFill>
                <a:latin typeface="Calibri Light" panose="020F0302020204030204"/>
                <a:cs typeface="Verdana"/>
              </a:rPr>
              <a:t>ase</a:t>
            </a:r>
            <a:r>
              <a:rPr sz="3960" dirty="0">
                <a:solidFill>
                  <a:prstClr val="black"/>
                </a:solidFill>
                <a:latin typeface="Calibri Light" panose="020F0302020204030204"/>
                <a:cs typeface="Verdana"/>
              </a:rPr>
              <a:t>li</a:t>
            </a:r>
            <a:r>
              <a:rPr sz="3960" spc="-17" dirty="0">
                <a:solidFill>
                  <a:prstClr val="black"/>
                </a:solidFill>
                <a:latin typeface="Calibri Light" panose="020F0302020204030204"/>
                <a:cs typeface="Verdana"/>
              </a:rPr>
              <a:t>ne</a:t>
            </a:r>
            <a:r>
              <a:rPr sz="3960" spc="-6" dirty="0">
                <a:solidFill>
                  <a:prstClr val="black"/>
                </a:solidFill>
                <a:latin typeface="Calibri Light" panose="020F0302020204030204"/>
                <a:cs typeface="Verdana"/>
              </a:rPr>
              <a:t> </a:t>
            </a:r>
            <a:r>
              <a:rPr sz="3960" spc="-17" dirty="0">
                <a:solidFill>
                  <a:prstClr val="black"/>
                </a:solidFill>
                <a:latin typeface="Calibri Light" panose="020F0302020204030204"/>
                <a:cs typeface="Verdana"/>
              </a:rPr>
              <a:t>Lo</a:t>
            </a:r>
            <a:r>
              <a:rPr sz="3960" spc="-6" dirty="0">
                <a:solidFill>
                  <a:prstClr val="black"/>
                </a:solidFill>
                <a:latin typeface="Calibri Light" panose="020F0302020204030204"/>
                <a:cs typeface="Verdana"/>
              </a:rPr>
              <a:t>g</a:t>
            </a:r>
            <a:r>
              <a:rPr sz="3960" dirty="0">
                <a:solidFill>
                  <a:prstClr val="black"/>
                </a:solidFill>
                <a:latin typeface="Calibri Light" panose="020F0302020204030204"/>
                <a:cs typeface="Verdana"/>
              </a:rPr>
              <a:t>ic</a:t>
            </a:r>
            <a:r>
              <a:rPr lang="en-US" sz="3960" dirty="0">
                <a:solidFill>
                  <a:prstClr val="black"/>
                </a:solidFill>
                <a:latin typeface="Calibri Light" panose="020F0302020204030204"/>
                <a:cs typeface="Verdana"/>
              </a:rPr>
              <a:t> defines three outputs for ensuring reliable communication</a:t>
            </a:r>
            <a:endParaRPr sz="3960" strike="sngStrike" baseline="50000" dirty="0">
              <a:solidFill>
                <a:prstClr val="black"/>
              </a:solidFill>
              <a:latin typeface="Calibri Light" panose="020F0302020204030204"/>
              <a:cs typeface="Verdana"/>
            </a:endParaRPr>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84" y="1795116"/>
            <a:ext cx="4883749" cy="4737724"/>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84" y="6289058"/>
            <a:ext cx="7773389" cy="1328615"/>
          </a:xfrm>
          <a:prstGeom prst="rect">
            <a:avLst/>
          </a:prstGeom>
        </p:spPr>
      </p:pic>
    </p:spTree>
    <p:extLst>
      <p:ext uri="{BB962C8B-B14F-4D97-AF65-F5344CB8AC3E}">
        <p14:creationId xmlns:p14="http://schemas.microsoft.com/office/powerpoint/2010/main" val="485597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bject 15"/>
          <p:cNvSpPr/>
          <p:nvPr/>
        </p:nvSpPr>
        <p:spPr>
          <a:xfrm>
            <a:off x="4926333" y="3233646"/>
            <a:ext cx="5026559" cy="1232846"/>
          </a:xfrm>
          <a:custGeom>
            <a:avLst/>
            <a:gdLst/>
            <a:ahLst/>
            <a:cxnLst/>
            <a:rect l="l" t="t" r="r" b="b"/>
            <a:pathLst>
              <a:path w="2504440" h="2315210">
                <a:moveTo>
                  <a:pt x="0" y="0"/>
                </a:moveTo>
                <a:lnTo>
                  <a:pt x="2504281" y="0"/>
                </a:lnTo>
                <a:lnTo>
                  <a:pt x="2504281" y="2314672"/>
                </a:lnTo>
                <a:lnTo>
                  <a:pt x="0" y="2314672"/>
                </a:lnTo>
                <a:lnTo>
                  <a:pt x="0" y="0"/>
                </a:lnTo>
                <a:close/>
              </a:path>
            </a:pathLst>
          </a:custGeom>
          <a:solidFill>
            <a:srgbClr val="FFFFFF"/>
          </a:solidFill>
        </p:spPr>
        <p:txBody>
          <a:bodyPr wrap="square" lIns="0" tIns="0" rIns="0" bIns="0" rtlCol="0"/>
          <a:lstStyle/>
          <a:p>
            <a:r>
              <a:rPr lang="en-US" sz="2700" b="1" dirty="0">
                <a:solidFill>
                  <a:srgbClr val="C00000"/>
                </a:solidFill>
              </a:rPr>
              <a:t>Benefits</a:t>
            </a:r>
            <a:r>
              <a:rPr lang="en-US" sz="2700" b="1" dirty="0">
                <a:solidFill>
                  <a:prstClr val="black"/>
                </a:solidFill>
              </a:rPr>
              <a:t>: the good things that accrue after the desired result is achieved</a:t>
            </a:r>
            <a:endParaRPr sz="2700" b="1" dirty="0">
              <a:solidFill>
                <a:prstClr val="black"/>
              </a:solidFill>
            </a:endParaRPr>
          </a:p>
        </p:txBody>
      </p:sp>
      <p:sp>
        <p:nvSpPr>
          <p:cNvPr id="21" name="object 21"/>
          <p:cNvSpPr/>
          <p:nvPr/>
        </p:nvSpPr>
        <p:spPr>
          <a:xfrm>
            <a:off x="1242061" y="6080911"/>
            <a:ext cx="5340731" cy="903859"/>
          </a:xfrm>
          <a:custGeom>
            <a:avLst/>
            <a:gdLst/>
            <a:ahLst/>
            <a:cxnLst/>
            <a:rect l="l" t="t" r="r" b="b"/>
            <a:pathLst>
              <a:path w="4855210" h="821689">
                <a:moveTo>
                  <a:pt x="0" y="0"/>
                </a:moveTo>
                <a:lnTo>
                  <a:pt x="4854822" y="0"/>
                </a:lnTo>
                <a:lnTo>
                  <a:pt x="4854822" y="821329"/>
                </a:lnTo>
                <a:lnTo>
                  <a:pt x="0" y="821329"/>
                </a:lnTo>
                <a:lnTo>
                  <a:pt x="0" y="0"/>
                </a:lnTo>
                <a:close/>
              </a:path>
            </a:pathLst>
          </a:custGeom>
          <a:solidFill>
            <a:srgbClr val="FFFFFF"/>
          </a:solidFill>
        </p:spPr>
        <p:txBody>
          <a:bodyPr wrap="square" lIns="0" tIns="0" rIns="0" bIns="0" rtlCol="0"/>
          <a:lstStyle/>
          <a:p>
            <a:endParaRPr sz="2207">
              <a:solidFill>
                <a:prstClr val="black"/>
              </a:solidFill>
            </a:endParaRPr>
          </a:p>
        </p:txBody>
      </p:sp>
      <p:sp>
        <p:nvSpPr>
          <p:cNvPr id="23" name="Slide Number Placeholder 22"/>
          <p:cNvSpPr>
            <a:spLocks noGrp="1"/>
          </p:cNvSpPr>
          <p:nvPr>
            <p:ph type="sldNum" sz="quarter" idx="12"/>
          </p:nvPr>
        </p:nvSpPr>
        <p:spPr/>
        <p:txBody>
          <a:bodyPr/>
          <a:lstStyle/>
          <a:p>
            <a:pPr>
              <a:defRPr/>
            </a:pPr>
            <a:fld id="{68CDF905-DDAA-8F44-9F54-F147B6F03C21}" type="slidenum">
              <a:rPr lang="en-US" altLang="en-US" smtClean="0">
                <a:solidFill>
                  <a:prstClr val="black">
                    <a:tint val="75000"/>
                  </a:prstClr>
                </a:solidFill>
              </a:rPr>
              <a:pPr>
                <a:defRPr/>
              </a:pPr>
              <a:t>25</a:t>
            </a:fld>
            <a:endParaRPr lang="en-US" altLang="en-US">
              <a:solidFill>
                <a:prstClr val="black">
                  <a:tint val="75000"/>
                </a:prstClr>
              </a:solidFill>
            </a:endParaRPr>
          </a:p>
        </p:txBody>
      </p:sp>
      <p:sp>
        <p:nvSpPr>
          <p:cNvPr id="26" name="object 2"/>
          <p:cNvSpPr txBox="1"/>
          <p:nvPr/>
        </p:nvSpPr>
        <p:spPr>
          <a:xfrm>
            <a:off x="401205" y="438457"/>
            <a:ext cx="9050256" cy="1096967"/>
          </a:xfrm>
          <a:prstGeom prst="rect">
            <a:avLst/>
          </a:prstGeom>
        </p:spPr>
        <p:txBody>
          <a:bodyPr vert="horz" wrap="square" lIns="0" tIns="0" rIns="0" bIns="0" rtlCol="0">
            <a:spAutoFit/>
          </a:bodyPr>
          <a:lstStyle/>
          <a:p>
            <a:pPr marL="13970" marR="5588">
              <a:lnSpc>
                <a:spcPct val="90000"/>
              </a:lnSpc>
            </a:pPr>
            <a:r>
              <a:rPr sz="3960" dirty="0">
                <a:solidFill>
                  <a:prstClr val="black"/>
                </a:solidFill>
                <a:latin typeface="Calibri Light" panose="020F0302020204030204"/>
                <a:cs typeface="Verdana"/>
              </a:rPr>
              <a:t>T</a:t>
            </a:r>
            <a:r>
              <a:rPr sz="3960" spc="-17" dirty="0">
                <a:solidFill>
                  <a:prstClr val="black"/>
                </a:solidFill>
                <a:latin typeface="Calibri Light" panose="020F0302020204030204"/>
                <a:cs typeface="Verdana"/>
              </a:rPr>
              <a:t>he</a:t>
            </a:r>
            <a:r>
              <a:rPr sz="3960" spc="-6" dirty="0">
                <a:solidFill>
                  <a:prstClr val="black"/>
                </a:solidFill>
                <a:latin typeface="Calibri Light" panose="020F0302020204030204"/>
                <a:cs typeface="Verdana"/>
              </a:rPr>
              <a:t> </a:t>
            </a:r>
            <a:r>
              <a:rPr sz="3960" spc="-28" dirty="0">
                <a:solidFill>
                  <a:prstClr val="black"/>
                </a:solidFill>
                <a:latin typeface="Calibri Light" panose="020F0302020204030204"/>
                <a:cs typeface="Verdana"/>
              </a:rPr>
              <a:t>B</a:t>
            </a:r>
            <a:r>
              <a:rPr sz="3960" spc="-17" dirty="0">
                <a:solidFill>
                  <a:prstClr val="black"/>
                </a:solidFill>
                <a:latin typeface="Calibri Light" panose="020F0302020204030204"/>
                <a:cs typeface="Verdana"/>
              </a:rPr>
              <a:t>ase</a:t>
            </a:r>
            <a:r>
              <a:rPr sz="3960" dirty="0">
                <a:solidFill>
                  <a:prstClr val="black"/>
                </a:solidFill>
                <a:latin typeface="Calibri Light" panose="020F0302020204030204"/>
                <a:cs typeface="Verdana"/>
              </a:rPr>
              <a:t>li</a:t>
            </a:r>
            <a:r>
              <a:rPr sz="3960" spc="-17" dirty="0">
                <a:solidFill>
                  <a:prstClr val="black"/>
                </a:solidFill>
                <a:latin typeface="Calibri Light" panose="020F0302020204030204"/>
                <a:cs typeface="Verdana"/>
              </a:rPr>
              <a:t>ne</a:t>
            </a:r>
            <a:r>
              <a:rPr sz="3960" spc="-6" dirty="0">
                <a:solidFill>
                  <a:prstClr val="black"/>
                </a:solidFill>
                <a:latin typeface="Calibri Light" panose="020F0302020204030204"/>
                <a:cs typeface="Verdana"/>
              </a:rPr>
              <a:t> </a:t>
            </a:r>
            <a:r>
              <a:rPr sz="3960" spc="-17" dirty="0">
                <a:solidFill>
                  <a:prstClr val="black"/>
                </a:solidFill>
                <a:latin typeface="Calibri Light" panose="020F0302020204030204"/>
                <a:cs typeface="Verdana"/>
              </a:rPr>
              <a:t>Lo</a:t>
            </a:r>
            <a:r>
              <a:rPr sz="3960" spc="-6" dirty="0">
                <a:solidFill>
                  <a:prstClr val="black"/>
                </a:solidFill>
                <a:latin typeface="Calibri Light" panose="020F0302020204030204"/>
                <a:cs typeface="Verdana"/>
              </a:rPr>
              <a:t>g</a:t>
            </a:r>
            <a:r>
              <a:rPr sz="3960" dirty="0">
                <a:solidFill>
                  <a:prstClr val="black"/>
                </a:solidFill>
                <a:latin typeface="Calibri Light" panose="020F0302020204030204"/>
                <a:cs typeface="Verdana"/>
              </a:rPr>
              <a:t>ic</a:t>
            </a:r>
            <a:r>
              <a:rPr lang="en-US" sz="3960" dirty="0">
                <a:solidFill>
                  <a:prstClr val="black"/>
                </a:solidFill>
                <a:latin typeface="Calibri Light" panose="020F0302020204030204"/>
                <a:cs typeface="Verdana"/>
              </a:rPr>
              <a:t> defines three outputs for ensuring reliable communication</a:t>
            </a:r>
            <a:endParaRPr sz="3960" strike="sngStrike" baseline="50000" dirty="0">
              <a:solidFill>
                <a:prstClr val="black"/>
              </a:solidFill>
              <a:latin typeface="Calibri Light" panose="020F0302020204030204"/>
              <a:cs typeface="Verdana"/>
            </a:endParaRPr>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84" y="1795116"/>
            <a:ext cx="4883749" cy="4737724"/>
          </a:xfrm>
          <a:prstGeom prst="rect">
            <a:avLst/>
          </a:prstGeom>
        </p:spPr>
      </p:pic>
    </p:spTree>
    <p:extLst>
      <p:ext uri="{BB962C8B-B14F-4D97-AF65-F5344CB8AC3E}">
        <p14:creationId xmlns:p14="http://schemas.microsoft.com/office/powerpoint/2010/main" val="19534618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ctrTitle"/>
          </p:nvPr>
        </p:nvSpPr>
        <p:spPr>
          <a:xfrm>
            <a:off x="949960" y="518160"/>
            <a:ext cx="8808720" cy="1295400"/>
          </a:xfrm>
        </p:spPr>
        <p:txBody>
          <a:bodyPr>
            <a:normAutofit/>
          </a:bodyPr>
          <a:lstStyle/>
          <a:p>
            <a:pPr>
              <a:defRPr/>
            </a:pPr>
            <a:r>
              <a:rPr lang="en-US" sz="3200" spc="-6" dirty="0"/>
              <a:t>The Need Statement Creates the Basis of Your Proposal: It has 3 parts</a:t>
            </a:r>
            <a:endParaRPr lang="en-US" altLang="en-US" sz="3200" b="1" dirty="0"/>
          </a:p>
        </p:txBody>
      </p:sp>
      <p:sp>
        <p:nvSpPr>
          <p:cNvPr id="17410" name="Text Box 3"/>
          <p:cNvSpPr txBox="1">
            <a:spLocks noChangeArrowheads="1"/>
          </p:cNvSpPr>
          <p:nvPr/>
        </p:nvSpPr>
        <p:spPr bwMode="auto">
          <a:xfrm>
            <a:off x="431800" y="2096101"/>
            <a:ext cx="9499600" cy="134806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hlink"/>
              </a:buClr>
              <a:buSzPct val="65000"/>
              <a:buFont typeface="Wingdings" charset="2"/>
              <a:buChar char="n"/>
              <a:defRPr sz="3200">
                <a:solidFill>
                  <a:schemeClr val="tx1"/>
                </a:solidFill>
                <a:latin typeface="Tahoma" charset="0"/>
                <a:ea typeface="ＭＳ Ｐゴシック" charset="-128"/>
              </a:defRPr>
            </a:lvl1pPr>
            <a:lvl2pPr marL="742950" indent="-285750">
              <a:spcBef>
                <a:spcPct val="20000"/>
              </a:spcBef>
              <a:buClr>
                <a:schemeClr val="folHlink"/>
              </a:buClr>
              <a:buSzPct val="65000"/>
              <a:buFont typeface="Wingdings" charset="2"/>
              <a:buChar char="n"/>
              <a:defRPr sz="2800">
                <a:solidFill>
                  <a:schemeClr val="tx1"/>
                </a:solidFill>
                <a:latin typeface="Tahoma" charset="0"/>
                <a:ea typeface="ＭＳ Ｐゴシック" charset="-128"/>
              </a:defRPr>
            </a:lvl2pPr>
            <a:lvl3pPr marL="1143000" indent="-228600">
              <a:spcBef>
                <a:spcPct val="20000"/>
              </a:spcBef>
              <a:buClr>
                <a:schemeClr val="hlink"/>
              </a:buClr>
              <a:buSzPct val="65000"/>
              <a:buFont typeface="Wingdings" charset="2"/>
              <a:buChar char="n"/>
              <a:defRPr sz="2400">
                <a:solidFill>
                  <a:schemeClr val="tx1"/>
                </a:solidFill>
                <a:latin typeface="Tahoma" charset="0"/>
                <a:ea typeface="ＭＳ Ｐゴシック" charset="-128"/>
              </a:defRPr>
            </a:lvl3pPr>
            <a:lvl4pPr marL="1600200" indent="-228600">
              <a:spcBef>
                <a:spcPct val="20000"/>
              </a:spcBef>
              <a:buClr>
                <a:schemeClr val="folHlink"/>
              </a:buClr>
              <a:buSzPct val="65000"/>
              <a:buFont typeface="Wingdings" charset="2"/>
              <a:buChar char="n"/>
              <a:defRPr sz="2000">
                <a:solidFill>
                  <a:schemeClr val="tx1"/>
                </a:solidFill>
                <a:latin typeface="Tahoma" charset="0"/>
                <a:ea typeface="ＭＳ Ｐゴシック" charset="-128"/>
              </a:defRPr>
            </a:lvl4pPr>
            <a:lvl5pPr marL="2057400" indent="-228600">
              <a:spcBef>
                <a:spcPct val="20000"/>
              </a:spcBef>
              <a:buClr>
                <a:schemeClr val="hlink"/>
              </a:buClr>
              <a:buSzPct val="65000"/>
              <a:buFont typeface="Wingdings" charset="2"/>
              <a:buChar char="n"/>
              <a:defRPr sz="2000">
                <a:solidFill>
                  <a:schemeClr val="tx1"/>
                </a:solidFill>
                <a:latin typeface="Tahoma" charset="0"/>
                <a:ea typeface="ＭＳ Ｐゴシック" charset="-128"/>
              </a:defRPr>
            </a:lvl5pPr>
            <a:lvl6pPr marL="25146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6pPr>
            <a:lvl7pPr marL="29718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7pPr>
            <a:lvl8pPr marL="34290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8pPr>
            <a:lvl9pPr marL="38862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9pPr>
          </a:lstStyle>
          <a:p>
            <a:pPr>
              <a:spcBef>
                <a:spcPct val="0"/>
              </a:spcBef>
              <a:buClrTx/>
              <a:buSzTx/>
              <a:buFontTx/>
              <a:buAutoNum type="arabicPeriod"/>
            </a:pPr>
            <a:r>
              <a:rPr lang="en-US" altLang="en-US" sz="2720" b="1" dirty="0">
                <a:solidFill>
                  <a:prstClr val="black"/>
                </a:solidFill>
              </a:rPr>
              <a:t>Description of the problem</a:t>
            </a:r>
          </a:p>
          <a:p>
            <a:pPr>
              <a:spcBef>
                <a:spcPct val="0"/>
              </a:spcBef>
              <a:buClrTx/>
              <a:buSzTx/>
              <a:buFontTx/>
              <a:buAutoNum type="arabicPeriod"/>
            </a:pPr>
            <a:r>
              <a:rPr lang="en-US" altLang="en-US" sz="2720" b="1" dirty="0">
                <a:solidFill>
                  <a:prstClr val="black"/>
                </a:solidFill>
              </a:rPr>
              <a:t>Plan for solving the problem</a:t>
            </a:r>
          </a:p>
          <a:p>
            <a:pPr>
              <a:spcBef>
                <a:spcPct val="0"/>
              </a:spcBef>
              <a:buClrTx/>
              <a:buSzTx/>
              <a:buFontTx/>
              <a:buAutoNum type="arabicPeriod"/>
            </a:pPr>
            <a:r>
              <a:rPr lang="en-US" altLang="en-US" sz="2720" b="1" dirty="0">
                <a:solidFill>
                  <a:prstClr val="black"/>
                </a:solidFill>
              </a:rPr>
              <a:t>Request for support</a:t>
            </a:r>
          </a:p>
        </p:txBody>
      </p:sp>
    </p:spTree>
    <p:extLst>
      <p:ext uri="{BB962C8B-B14F-4D97-AF65-F5344CB8AC3E}">
        <p14:creationId xmlns:p14="http://schemas.microsoft.com/office/powerpoint/2010/main" val="468062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ctrTitle"/>
          </p:nvPr>
        </p:nvSpPr>
        <p:spPr>
          <a:xfrm>
            <a:off x="431799" y="256715"/>
            <a:ext cx="9137869" cy="720747"/>
          </a:xfrm>
        </p:spPr>
        <p:txBody>
          <a:bodyPr>
            <a:normAutofit/>
          </a:bodyPr>
          <a:lstStyle/>
          <a:p>
            <a:pPr eaLnBrk="1" hangingPunct="1">
              <a:defRPr/>
            </a:pPr>
            <a:r>
              <a:rPr lang="en-US" altLang="en-US" sz="2800" b="1" dirty="0"/>
              <a:t>Need Statements: 3 parts</a:t>
            </a:r>
          </a:p>
        </p:txBody>
      </p:sp>
      <p:sp>
        <p:nvSpPr>
          <p:cNvPr id="18434" name="Text Box 3"/>
          <p:cNvSpPr txBox="1">
            <a:spLocks noChangeArrowheads="1"/>
          </p:cNvSpPr>
          <p:nvPr/>
        </p:nvSpPr>
        <p:spPr bwMode="auto">
          <a:xfrm>
            <a:off x="474980" y="977462"/>
            <a:ext cx="9499600" cy="161890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hlink"/>
              </a:buClr>
              <a:buSzPct val="65000"/>
              <a:buFont typeface="Wingdings" charset="2"/>
              <a:buChar char="n"/>
              <a:defRPr sz="3200">
                <a:solidFill>
                  <a:schemeClr val="tx1"/>
                </a:solidFill>
                <a:latin typeface="Tahoma" charset="0"/>
                <a:ea typeface="ＭＳ Ｐゴシック" charset="-128"/>
              </a:defRPr>
            </a:lvl1pPr>
            <a:lvl2pPr marL="742950" indent="-285750">
              <a:spcBef>
                <a:spcPct val="20000"/>
              </a:spcBef>
              <a:buClr>
                <a:schemeClr val="folHlink"/>
              </a:buClr>
              <a:buSzPct val="65000"/>
              <a:buFont typeface="Wingdings" charset="2"/>
              <a:buChar char="n"/>
              <a:defRPr sz="2800">
                <a:solidFill>
                  <a:schemeClr val="tx1"/>
                </a:solidFill>
                <a:latin typeface="Tahoma" charset="0"/>
                <a:ea typeface="ＭＳ Ｐゴシック" charset="-128"/>
              </a:defRPr>
            </a:lvl2pPr>
            <a:lvl3pPr marL="1143000" indent="-228600">
              <a:spcBef>
                <a:spcPct val="20000"/>
              </a:spcBef>
              <a:buClr>
                <a:schemeClr val="hlink"/>
              </a:buClr>
              <a:buSzPct val="65000"/>
              <a:buFont typeface="Wingdings" charset="2"/>
              <a:buChar char="n"/>
              <a:defRPr sz="2400">
                <a:solidFill>
                  <a:schemeClr val="tx1"/>
                </a:solidFill>
                <a:latin typeface="Tahoma" charset="0"/>
                <a:ea typeface="ＭＳ Ｐゴシック" charset="-128"/>
              </a:defRPr>
            </a:lvl3pPr>
            <a:lvl4pPr marL="1600200" indent="-228600">
              <a:spcBef>
                <a:spcPct val="20000"/>
              </a:spcBef>
              <a:buClr>
                <a:schemeClr val="folHlink"/>
              </a:buClr>
              <a:buSzPct val="65000"/>
              <a:buFont typeface="Wingdings" charset="2"/>
              <a:buChar char="n"/>
              <a:defRPr sz="2000">
                <a:solidFill>
                  <a:schemeClr val="tx1"/>
                </a:solidFill>
                <a:latin typeface="Tahoma" charset="0"/>
                <a:ea typeface="ＭＳ Ｐゴシック" charset="-128"/>
              </a:defRPr>
            </a:lvl4pPr>
            <a:lvl5pPr marL="2057400" indent="-228600">
              <a:spcBef>
                <a:spcPct val="20000"/>
              </a:spcBef>
              <a:buClr>
                <a:schemeClr val="hlink"/>
              </a:buClr>
              <a:buSzPct val="65000"/>
              <a:buFont typeface="Wingdings" charset="2"/>
              <a:buChar char="n"/>
              <a:defRPr sz="2000">
                <a:solidFill>
                  <a:schemeClr val="tx1"/>
                </a:solidFill>
                <a:latin typeface="Tahoma" charset="0"/>
                <a:ea typeface="ＭＳ Ｐゴシック" charset="-128"/>
              </a:defRPr>
            </a:lvl5pPr>
            <a:lvl6pPr marL="25146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6pPr>
            <a:lvl7pPr marL="29718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7pPr>
            <a:lvl8pPr marL="34290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8pPr>
            <a:lvl9pPr marL="38862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9pPr>
          </a:lstStyle>
          <a:p>
            <a:pPr>
              <a:spcBef>
                <a:spcPct val="0"/>
              </a:spcBef>
              <a:buClrTx/>
              <a:buSzTx/>
              <a:buFontTx/>
              <a:buAutoNum type="arabicPeriod"/>
            </a:pPr>
            <a:r>
              <a:rPr lang="en-US" altLang="en-US" sz="2400" b="1" dirty="0">
                <a:solidFill>
                  <a:srgbClr val="954F72"/>
                </a:solidFill>
                <a:ea typeface="Tahoma" charset="0"/>
                <a:cs typeface="Tahoma" charset="0"/>
              </a:rPr>
              <a:t>Description of the problem</a:t>
            </a:r>
          </a:p>
          <a:p>
            <a:pPr>
              <a:spcBef>
                <a:spcPct val="0"/>
              </a:spcBef>
              <a:buClrTx/>
              <a:buSzTx/>
              <a:buFontTx/>
              <a:buAutoNum type="arabicPeriod"/>
            </a:pPr>
            <a:r>
              <a:rPr lang="en-US" altLang="en-US" sz="2400" b="1" dirty="0">
                <a:solidFill>
                  <a:prstClr val="black"/>
                </a:solidFill>
                <a:ea typeface="Tahoma" charset="0"/>
                <a:cs typeface="Tahoma" charset="0"/>
              </a:rPr>
              <a:t>Plan for solving the problem</a:t>
            </a:r>
          </a:p>
          <a:p>
            <a:pPr>
              <a:spcBef>
                <a:spcPct val="0"/>
              </a:spcBef>
              <a:buClrTx/>
              <a:buSzTx/>
              <a:buFontTx/>
              <a:buAutoNum type="arabicPeriod"/>
            </a:pPr>
            <a:r>
              <a:rPr lang="en-US" altLang="en-US" sz="2400" b="1" dirty="0">
                <a:solidFill>
                  <a:prstClr val="black"/>
                </a:solidFill>
                <a:ea typeface="Tahoma" charset="0"/>
                <a:cs typeface="Tahoma" charset="0"/>
              </a:rPr>
              <a:t>Request for support (aka, </a:t>
            </a:r>
            <a:r>
              <a:rPr lang="ja-JP" altLang="en-US" sz="2400" b="1" dirty="0">
                <a:solidFill>
                  <a:prstClr val="black"/>
                </a:solidFill>
                <a:ea typeface="Tahoma" charset="0"/>
                <a:cs typeface="Tahoma" charset="0"/>
              </a:rPr>
              <a:t>“</a:t>
            </a:r>
            <a:r>
              <a:rPr lang="en-US" altLang="ja-JP" sz="2400" b="1" dirty="0">
                <a:solidFill>
                  <a:prstClr val="black"/>
                </a:solidFill>
                <a:ea typeface="Tahoma" charset="0"/>
                <a:cs typeface="Tahoma" charset="0"/>
              </a:rPr>
              <a:t>instrumental purpose</a:t>
            </a:r>
            <a:r>
              <a:rPr lang="ja-JP" altLang="en-US" sz="2400" b="1" dirty="0">
                <a:solidFill>
                  <a:prstClr val="black"/>
                </a:solidFill>
                <a:ea typeface="Tahoma" charset="0"/>
                <a:cs typeface="Tahoma" charset="0"/>
              </a:rPr>
              <a:t>”</a:t>
            </a:r>
            <a:r>
              <a:rPr lang="en-US" altLang="ja-JP" sz="2400" b="1" dirty="0">
                <a:solidFill>
                  <a:prstClr val="black"/>
                </a:solidFill>
                <a:ea typeface="Tahoma" charset="0"/>
                <a:cs typeface="Tahoma" charset="0"/>
              </a:rPr>
              <a:t>)</a:t>
            </a:r>
          </a:p>
          <a:p>
            <a:pPr>
              <a:spcBef>
                <a:spcPct val="0"/>
              </a:spcBef>
              <a:buClrTx/>
              <a:buSzTx/>
              <a:buFontTx/>
              <a:buNone/>
            </a:pPr>
            <a:endParaRPr lang="en-US" altLang="en-US" sz="2720" b="1" dirty="0">
              <a:solidFill>
                <a:prstClr val="black"/>
              </a:solidFill>
            </a:endParaRPr>
          </a:p>
        </p:txBody>
      </p:sp>
      <p:sp>
        <p:nvSpPr>
          <p:cNvPr id="18435" name="Text Box 4"/>
          <p:cNvSpPr txBox="1">
            <a:spLocks noChangeArrowheads="1"/>
          </p:cNvSpPr>
          <p:nvPr/>
        </p:nvSpPr>
        <p:spPr bwMode="auto">
          <a:xfrm>
            <a:off x="431800" y="2555426"/>
            <a:ext cx="9542780" cy="517064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Tahoma" charset="0"/>
                <a:ea typeface="ＭＳ Ｐゴシック" charset="-128"/>
              </a:defRPr>
            </a:lvl1pPr>
            <a:lvl2pPr marL="914400" indent="-457200">
              <a:defRPr sz="2400">
                <a:solidFill>
                  <a:schemeClr val="tx1"/>
                </a:solidFill>
                <a:latin typeface="Tahoma" charset="0"/>
                <a:ea typeface="ＭＳ Ｐゴシック" charset="-128"/>
              </a:defRPr>
            </a:lvl2pPr>
            <a:lvl3pPr marL="1371600" indent="-457200">
              <a:defRPr sz="2400">
                <a:solidFill>
                  <a:schemeClr val="tx1"/>
                </a:solidFill>
                <a:latin typeface="Tahoma" charset="0"/>
                <a:ea typeface="ＭＳ Ｐゴシック" charset="-128"/>
              </a:defRPr>
            </a:lvl3pPr>
            <a:lvl4pPr marL="1828800" indent="-457200">
              <a:defRPr sz="2400">
                <a:solidFill>
                  <a:schemeClr val="tx1"/>
                </a:solidFill>
                <a:latin typeface="Tahoma" charset="0"/>
                <a:ea typeface="ＭＳ Ｐゴシック" charset="-128"/>
              </a:defRPr>
            </a:lvl4pPr>
            <a:lvl5pPr marL="2286000" indent="-457200">
              <a:defRPr sz="2400">
                <a:solidFill>
                  <a:schemeClr val="tx1"/>
                </a:solidFill>
                <a:latin typeface="Tahoma" charset="0"/>
                <a:ea typeface="ＭＳ Ｐゴシック" charset="-128"/>
              </a:defRPr>
            </a:lvl5pPr>
            <a:lvl6pPr marL="2743200" indent="-457200" eaLnBrk="0" fontAlgn="base" hangingPunct="0">
              <a:spcBef>
                <a:spcPct val="0"/>
              </a:spcBef>
              <a:spcAft>
                <a:spcPct val="0"/>
              </a:spcAft>
              <a:defRPr sz="2400">
                <a:solidFill>
                  <a:schemeClr val="tx1"/>
                </a:solidFill>
                <a:latin typeface="Tahoma" charset="0"/>
                <a:ea typeface="ＭＳ Ｐゴシック" charset="-128"/>
              </a:defRPr>
            </a:lvl6pPr>
            <a:lvl7pPr marL="3200400" indent="-457200" eaLnBrk="0" fontAlgn="base" hangingPunct="0">
              <a:spcBef>
                <a:spcPct val="0"/>
              </a:spcBef>
              <a:spcAft>
                <a:spcPct val="0"/>
              </a:spcAft>
              <a:defRPr sz="2400">
                <a:solidFill>
                  <a:schemeClr val="tx1"/>
                </a:solidFill>
                <a:latin typeface="Tahoma" charset="0"/>
                <a:ea typeface="ＭＳ Ｐゴシック" charset="-128"/>
              </a:defRPr>
            </a:lvl7pPr>
            <a:lvl8pPr marL="3657600" indent="-457200" eaLnBrk="0" fontAlgn="base" hangingPunct="0">
              <a:spcBef>
                <a:spcPct val="0"/>
              </a:spcBef>
              <a:spcAft>
                <a:spcPct val="0"/>
              </a:spcAft>
              <a:defRPr sz="2400">
                <a:solidFill>
                  <a:schemeClr val="tx1"/>
                </a:solidFill>
                <a:latin typeface="Tahoma" charset="0"/>
                <a:ea typeface="ＭＳ Ｐゴシック" charset="-128"/>
              </a:defRPr>
            </a:lvl8pPr>
            <a:lvl9pPr marL="4114800" indent="-457200" eaLnBrk="0" fontAlgn="base" hangingPunct="0">
              <a:spcBef>
                <a:spcPct val="0"/>
              </a:spcBef>
              <a:spcAft>
                <a:spcPct val="0"/>
              </a:spcAft>
              <a:defRPr sz="2400">
                <a:solidFill>
                  <a:schemeClr val="tx1"/>
                </a:solidFill>
                <a:latin typeface="Tahoma" charset="0"/>
                <a:ea typeface="ＭＳ Ｐゴシック" charset="-128"/>
              </a:defRPr>
            </a:lvl9pPr>
          </a:lstStyle>
          <a:p>
            <a:pPr>
              <a:spcBef>
                <a:spcPct val="50000"/>
              </a:spcBef>
            </a:pPr>
            <a:r>
              <a:rPr lang="en-US" altLang="en-US" sz="2000" b="1" dirty="0">
                <a:solidFill>
                  <a:srgbClr val="954F72"/>
                </a:solidFill>
              </a:rPr>
              <a:t>Problem statements explain:</a:t>
            </a:r>
          </a:p>
          <a:p>
            <a:pPr>
              <a:spcBef>
                <a:spcPct val="50000"/>
              </a:spcBef>
              <a:buFontTx/>
              <a:buChar char="•"/>
            </a:pPr>
            <a:r>
              <a:rPr lang="en-US" altLang="en-US" sz="2000" b="1" dirty="0">
                <a:solidFill>
                  <a:srgbClr val="954F72"/>
                </a:solidFill>
              </a:rPr>
              <a:t>Context of the problem</a:t>
            </a:r>
          </a:p>
          <a:p>
            <a:pPr lvl="1">
              <a:buFont typeface="Courier New" panose="02070309020205020404" pitchFamily="49" charset="0"/>
              <a:buChar char="o"/>
            </a:pPr>
            <a:r>
              <a:rPr lang="en-US" sz="2000" dirty="0">
                <a:solidFill>
                  <a:prstClr val="black"/>
                </a:solidFill>
              </a:rPr>
              <a:t>Define the problem so that other people can understand it, identify with it, and recognize it’s important</a:t>
            </a:r>
          </a:p>
          <a:p>
            <a:pPr lvl="1">
              <a:buFont typeface="Courier New" panose="02070309020205020404" pitchFamily="49" charset="0"/>
              <a:buChar char="o"/>
            </a:pPr>
            <a:r>
              <a:rPr lang="en-US" sz="2000" dirty="0">
                <a:solidFill>
                  <a:prstClr val="black"/>
                </a:solidFill>
              </a:rPr>
              <a:t>Be specific about what larger societal problem your proposed project contributes to solving</a:t>
            </a:r>
            <a:endParaRPr lang="en-US" altLang="en-US" sz="2000" b="1" dirty="0">
              <a:solidFill>
                <a:srgbClr val="954F72"/>
              </a:solidFill>
            </a:endParaRPr>
          </a:p>
          <a:p>
            <a:pPr>
              <a:spcBef>
                <a:spcPct val="50000"/>
              </a:spcBef>
              <a:buFontTx/>
              <a:buChar char="•"/>
            </a:pPr>
            <a:r>
              <a:rPr lang="en-US" altLang="en-US" sz="2000" b="1" dirty="0">
                <a:solidFill>
                  <a:srgbClr val="954F72"/>
                </a:solidFill>
              </a:rPr>
              <a:t>Justification for addressing the problem</a:t>
            </a:r>
          </a:p>
          <a:p>
            <a:pPr lvl="1">
              <a:buFont typeface="Courier New" panose="02070309020205020404" pitchFamily="49" charset="0"/>
              <a:buChar char="o"/>
            </a:pPr>
            <a:r>
              <a:rPr lang="en-US" sz="2000" dirty="0">
                <a:solidFill>
                  <a:prstClr val="black"/>
                </a:solidFill>
              </a:rPr>
              <a:t>Scope: How large is the problem? How many people affected by it?</a:t>
            </a:r>
          </a:p>
          <a:p>
            <a:pPr lvl="1">
              <a:buFont typeface="Courier New" panose="02070309020205020404" pitchFamily="49" charset="0"/>
              <a:buChar char="o"/>
            </a:pPr>
            <a:r>
              <a:rPr lang="en-US" sz="2000" dirty="0">
                <a:solidFill>
                  <a:prstClr val="black"/>
                </a:solidFill>
              </a:rPr>
              <a:t>Justification: Why do we need to spend the money and resources to solve this problem now? (Urgency)</a:t>
            </a:r>
            <a:endParaRPr lang="en-US" altLang="en-US" sz="2000" b="1" dirty="0">
              <a:solidFill>
                <a:srgbClr val="954F72"/>
              </a:solidFill>
            </a:endParaRPr>
          </a:p>
          <a:p>
            <a:pPr>
              <a:spcBef>
                <a:spcPct val="50000"/>
              </a:spcBef>
              <a:buFontTx/>
              <a:buChar char="•"/>
            </a:pPr>
            <a:r>
              <a:rPr lang="en-US" altLang="en-US" sz="2000" b="1" dirty="0">
                <a:solidFill>
                  <a:srgbClr val="954F72"/>
                </a:solidFill>
              </a:rPr>
              <a:t>Specific aspect of problem being addressed</a:t>
            </a:r>
          </a:p>
          <a:p>
            <a:pPr lvl="1">
              <a:spcBef>
                <a:spcPct val="50000"/>
              </a:spcBef>
              <a:buFont typeface="Courier New" charset="0"/>
              <a:buChar char="o"/>
            </a:pPr>
            <a:r>
              <a:rPr lang="en-US" sz="2000" dirty="0">
                <a:solidFill>
                  <a:prstClr val="black"/>
                </a:solidFill>
              </a:rPr>
              <a:t>If you are working on trying to solve a complex societal problem, you will not try and solve the entire problem, but rather an aspect of the problem</a:t>
            </a:r>
          </a:p>
          <a:p>
            <a:pPr>
              <a:spcBef>
                <a:spcPct val="50000"/>
              </a:spcBef>
              <a:buFontTx/>
              <a:buChar char="•"/>
            </a:pPr>
            <a:endParaRPr lang="en-US" altLang="en-US" sz="2000" b="1" dirty="0">
              <a:solidFill>
                <a:srgbClr val="954F72"/>
              </a:solidFill>
            </a:endParaRPr>
          </a:p>
        </p:txBody>
      </p:sp>
    </p:spTree>
    <p:extLst>
      <p:ext uri="{BB962C8B-B14F-4D97-AF65-F5344CB8AC3E}">
        <p14:creationId xmlns:p14="http://schemas.microsoft.com/office/powerpoint/2010/main" val="6932087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ctrTitle"/>
          </p:nvPr>
        </p:nvSpPr>
        <p:spPr>
          <a:xfrm>
            <a:off x="949960" y="518160"/>
            <a:ext cx="8808720" cy="1295400"/>
          </a:xfrm>
        </p:spPr>
        <p:txBody>
          <a:bodyPr/>
          <a:lstStyle/>
          <a:p>
            <a:pPr eaLnBrk="1" hangingPunct="1">
              <a:defRPr/>
            </a:pPr>
            <a:r>
              <a:rPr lang="en-US" altLang="en-US" sz="4533" b="1" dirty="0"/>
              <a:t>Tell A Story (Create a Narrative)</a:t>
            </a:r>
          </a:p>
        </p:txBody>
      </p:sp>
      <p:sp>
        <p:nvSpPr>
          <p:cNvPr id="440323" name="Text Box 3"/>
          <p:cNvSpPr txBox="1">
            <a:spLocks noChangeArrowheads="1"/>
          </p:cNvSpPr>
          <p:nvPr/>
        </p:nvSpPr>
        <p:spPr bwMode="auto">
          <a:xfrm>
            <a:off x="431800" y="1808164"/>
            <a:ext cx="9499600" cy="5952399"/>
          </a:xfrm>
          <a:prstGeom prst="rect">
            <a:avLst/>
          </a:prstGeom>
          <a:solidFill>
            <a:schemeClr val="bg1"/>
          </a:solidFill>
          <a:ln>
            <a:noFill/>
          </a:ln>
          <a:effectLst/>
          <a:extLst>
            <a:ext uri="{91240B29-F687-4f45-9708-019B960494DF}"/>
            <a:ext uri="{AF507438-7753-43e0-B8FC-AC1667EBCBE1}"/>
          </a:extLst>
        </p:spPr>
        <p:txBody>
          <a:bodyPr>
            <a:spAutoFit/>
          </a:bodyPr>
          <a:lstStyle>
            <a:lvl1pPr marL="457200" indent="-457200">
              <a:defRPr sz="2400">
                <a:solidFill>
                  <a:schemeClr val="tx1"/>
                </a:solidFill>
                <a:latin typeface="Times" charset="0"/>
                <a:ea typeface="ＭＳ Ｐゴシック" charset="0"/>
              </a:defRPr>
            </a:lvl1pPr>
            <a:lvl2pPr marL="914400" indent="-457200">
              <a:defRPr sz="2400">
                <a:solidFill>
                  <a:schemeClr val="tx1"/>
                </a:solidFill>
                <a:latin typeface="Times" charset="0"/>
                <a:ea typeface="ＭＳ Ｐゴシック" charset="0"/>
              </a:defRPr>
            </a:lvl2pPr>
            <a:lvl3pPr marL="1371600" indent="-457200">
              <a:defRPr sz="2400">
                <a:solidFill>
                  <a:schemeClr val="tx1"/>
                </a:solidFill>
                <a:latin typeface="Times" charset="0"/>
                <a:ea typeface="ＭＳ Ｐゴシック" charset="0"/>
              </a:defRPr>
            </a:lvl3pPr>
            <a:lvl4pPr marL="1828800" indent="-457200">
              <a:defRPr sz="2400">
                <a:solidFill>
                  <a:schemeClr val="tx1"/>
                </a:solidFill>
                <a:latin typeface="Times" charset="0"/>
                <a:ea typeface="ＭＳ Ｐゴシック" charset="0"/>
              </a:defRPr>
            </a:lvl4pPr>
            <a:lvl5pPr marL="2286000" indent="-457200">
              <a:defRPr sz="2400">
                <a:solidFill>
                  <a:schemeClr val="tx1"/>
                </a:solidFill>
                <a:latin typeface="Times" charset="0"/>
                <a:ea typeface="ＭＳ Ｐゴシック" charset="0"/>
              </a:defRPr>
            </a:lvl5pPr>
            <a:lvl6pPr marL="2743200" indent="-457200" eaLnBrk="0" fontAlgn="base" hangingPunct="0">
              <a:spcBef>
                <a:spcPct val="0"/>
              </a:spcBef>
              <a:spcAft>
                <a:spcPct val="0"/>
              </a:spcAft>
              <a:defRPr sz="2400">
                <a:solidFill>
                  <a:schemeClr val="tx1"/>
                </a:solidFill>
                <a:latin typeface="Times" charset="0"/>
                <a:ea typeface="ＭＳ Ｐゴシック" charset="0"/>
              </a:defRPr>
            </a:lvl6pPr>
            <a:lvl7pPr marL="3200400" indent="-457200" eaLnBrk="0" fontAlgn="base" hangingPunct="0">
              <a:spcBef>
                <a:spcPct val="0"/>
              </a:spcBef>
              <a:spcAft>
                <a:spcPct val="0"/>
              </a:spcAft>
              <a:defRPr sz="2400">
                <a:solidFill>
                  <a:schemeClr val="tx1"/>
                </a:solidFill>
                <a:latin typeface="Times" charset="0"/>
                <a:ea typeface="ＭＳ Ｐゴシック" charset="0"/>
              </a:defRPr>
            </a:lvl7pPr>
            <a:lvl8pPr marL="3657600" indent="-457200" eaLnBrk="0" fontAlgn="base" hangingPunct="0">
              <a:spcBef>
                <a:spcPct val="0"/>
              </a:spcBef>
              <a:spcAft>
                <a:spcPct val="0"/>
              </a:spcAft>
              <a:defRPr sz="2400">
                <a:solidFill>
                  <a:schemeClr val="tx1"/>
                </a:solidFill>
                <a:latin typeface="Times" charset="0"/>
                <a:ea typeface="ＭＳ Ｐゴシック" charset="0"/>
              </a:defRPr>
            </a:lvl8pPr>
            <a:lvl9pPr marL="4114800" indent="-457200" eaLnBrk="0" fontAlgn="base" hangingPunct="0">
              <a:spcBef>
                <a:spcPct val="0"/>
              </a:spcBef>
              <a:spcAft>
                <a:spcPct val="0"/>
              </a:spcAft>
              <a:defRPr sz="2400">
                <a:solidFill>
                  <a:schemeClr val="tx1"/>
                </a:solidFill>
                <a:latin typeface="Times" charset="0"/>
                <a:ea typeface="ＭＳ Ｐゴシック" charset="0"/>
              </a:defRPr>
            </a:lvl9pPr>
          </a:lstStyle>
          <a:p>
            <a:pPr marL="0" indent="0">
              <a:defRPr/>
            </a:pPr>
            <a:r>
              <a:rPr lang="en-US" sz="2720" b="1" dirty="0">
                <a:solidFill>
                  <a:prstClr val="black"/>
                </a:solidFill>
                <a:latin typeface="Tahoma" charset="0"/>
              </a:rPr>
              <a:t>Statistics:</a:t>
            </a:r>
          </a:p>
          <a:p>
            <a:pPr marL="388609" indent="-388609">
              <a:buFont typeface="Arial"/>
              <a:buChar char="•"/>
              <a:defRPr/>
            </a:pPr>
            <a:r>
              <a:rPr lang="en-US" sz="2720" b="1" dirty="0">
                <a:solidFill>
                  <a:prstClr val="black"/>
                </a:solidFill>
                <a:latin typeface="Tahoma" charset="0"/>
              </a:rPr>
              <a:t>Your own data</a:t>
            </a:r>
          </a:p>
          <a:p>
            <a:pPr marL="388609" indent="-388609">
              <a:buFont typeface="Arial"/>
              <a:buChar char="•"/>
              <a:defRPr/>
            </a:pPr>
            <a:r>
              <a:rPr lang="en-US" sz="2720" b="1" dirty="0">
                <a:solidFill>
                  <a:prstClr val="black"/>
                </a:solidFill>
                <a:latin typeface="Tahoma" charset="0"/>
              </a:rPr>
              <a:t>Info from external sources</a:t>
            </a:r>
          </a:p>
          <a:p>
            <a:pPr marL="0" indent="0">
              <a:defRPr/>
            </a:pPr>
            <a:endParaRPr lang="en-US" sz="2720" b="1" dirty="0">
              <a:solidFill>
                <a:prstClr val="black"/>
              </a:solidFill>
              <a:latin typeface="Tahoma" charset="0"/>
            </a:endParaRPr>
          </a:p>
          <a:p>
            <a:pPr marL="0" indent="0">
              <a:defRPr/>
            </a:pPr>
            <a:r>
              <a:rPr lang="en-US" sz="2720" b="1" dirty="0">
                <a:solidFill>
                  <a:prstClr val="black"/>
                </a:solidFill>
                <a:latin typeface="Tahoma" charset="0"/>
              </a:rPr>
              <a:t>Examples:</a:t>
            </a:r>
          </a:p>
          <a:p>
            <a:pPr marL="388609" indent="-388609">
              <a:buFont typeface="Arial"/>
              <a:buChar char="•"/>
              <a:defRPr/>
            </a:pPr>
            <a:r>
              <a:rPr lang="en-US" sz="2720" b="1" dirty="0">
                <a:solidFill>
                  <a:prstClr val="black"/>
                </a:solidFill>
                <a:latin typeface="Tahoma" charset="0"/>
              </a:rPr>
              <a:t>Anecdotes</a:t>
            </a:r>
          </a:p>
          <a:p>
            <a:pPr marL="388609" indent="-388609">
              <a:buFont typeface="Arial"/>
              <a:buChar char="•"/>
              <a:defRPr/>
            </a:pPr>
            <a:r>
              <a:rPr lang="en-US" sz="2720" b="1" dirty="0">
                <a:solidFill>
                  <a:prstClr val="black"/>
                </a:solidFill>
                <a:latin typeface="Tahoma" charset="0"/>
              </a:rPr>
              <a:t>Real-life examples</a:t>
            </a:r>
          </a:p>
          <a:p>
            <a:pPr marL="388609" indent="-388609">
              <a:buFont typeface="Arial"/>
              <a:buChar char="•"/>
              <a:defRPr/>
            </a:pPr>
            <a:r>
              <a:rPr lang="en-US" sz="2720" b="1" dirty="0">
                <a:solidFill>
                  <a:prstClr val="black"/>
                </a:solidFill>
                <a:latin typeface="Tahoma" charset="0"/>
              </a:rPr>
              <a:t>Quotes</a:t>
            </a:r>
          </a:p>
          <a:p>
            <a:pPr marL="0" indent="0">
              <a:defRPr/>
            </a:pPr>
            <a:endParaRPr lang="en-US" sz="2720" b="1" dirty="0">
              <a:solidFill>
                <a:prstClr val="black"/>
              </a:solidFill>
              <a:latin typeface="Tahoma" charset="0"/>
            </a:endParaRPr>
          </a:p>
          <a:p>
            <a:pPr marL="0" indent="0">
              <a:defRPr/>
            </a:pPr>
            <a:r>
              <a:rPr lang="en-US" sz="2720" b="1" dirty="0">
                <a:solidFill>
                  <a:prstClr val="black"/>
                </a:solidFill>
                <a:latin typeface="Tahoma" charset="0"/>
              </a:rPr>
              <a:t>Tips:</a:t>
            </a:r>
          </a:p>
          <a:p>
            <a:pPr marL="388609" indent="-388609">
              <a:buFont typeface="Arial"/>
              <a:buChar char="•"/>
              <a:defRPr/>
            </a:pPr>
            <a:r>
              <a:rPr lang="en-US" sz="2720" b="1" dirty="0">
                <a:solidFill>
                  <a:prstClr val="black"/>
                </a:solidFill>
                <a:latin typeface="Tahoma" charset="0"/>
              </a:rPr>
              <a:t>Use data that best supports the case your are building</a:t>
            </a:r>
          </a:p>
          <a:p>
            <a:pPr marL="388609" indent="-388609">
              <a:buFont typeface="Arial"/>
              <a:buChar char="•"/>
              <a:defRPr/>
            </a:pPr>
            <a:r>
              <a:rPr lang="en-US" sz="2720" b="1" dirty="0">
                <a:solidFill>
                  <a:prstClr val="black"/>
                </a:solidFill>
                <a:latin typeface="Tahoma" charset="0"/>
              </a:rPr>
              <a:t>Give the reader hope</a:t>
            </a:r>
          </a:p>
          <a:p>
            <a:pPr marL="0" indent="0">
              <a:defRPr/>
            </a:pPr>
            <a:endParaRPr lang="en-US" sz="2720" b="1" dirty="0">
              <a:solidFill>
                <a:prstClr val="black"/>
              </a:solidFill>
              <a:latin typeface="Tahoma" charset="0"/>
            </a:endParaRPr>
          </a:p>
        </p:txBody>
      </p:sp>
    </p:spTree>
    <p:extLst>
      <p:ext uri="{BB962C8B-B14F-4D97-AF65-F5344CB8AC3E}">
        <p14:creationId xmlns:p14="http://schemas.microsoft.com/office/powerpoint/2010/main" val="6610628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951" y="314121"/>
            <a:ext cx="8935810" cy="1460615"/>
          </a:xfrm>
        </p:spPr>
        <p:txBody>
          <a:bodyPr>
            <a:normAutofit/>
          </a:bodyPr>
          <a:lstStyle/>
          <a:p>
            <a:r>
              <a:rPr lang="en-US" sz="4400" dirty="0"/>
              <a:t>Describe the Problem: Example</a:t>
            </a:r>
          </a:p>
        </p:txBody>
      </p:sp>
      <p:sp>
        <p:nvSpPr>
          <p:cNvPr id="3" name="Content Placeholder 2"/>
          <p:cNvSpPr>
            <a:spLocks noGrp="1"/>
          </p:cNvSpPr>
          <p:nvPr>
            <p:ph idx="1"/>
          </p:nvPr>
        </p:nvSpPr>
        <p:spPr>
          <a:xfrm>
            <a:off x="455750" y="1774736"/>
            <a:ext cx="9212217" cy="5651863"/>
          </a:xfrm>
        </p:spPr>
        <p:txBody>
          <a:bodyPr>
            <a:normAutofit fontScale="40000" lnSpcReduction="20000"/>
          </a:bodyPr>
          <a:lstStyle/>
          <a:p>
            <a:pPr marL="0" indent="0">
              <a:lnSpc>
                <a:spcPct val="100000"/>
              </a:lnSpc>
              <a:spcBef>
                <a:spcPts val="0"/>
              </a:spcBef>
              <a:buNone/>
              <a:defRPr/>
            </a:pPr>
            <a:r>
              <a:rPr lang="en-US" dirty="0"/>
              <a:t>	</a:t>
            </a:r>
            <a:r>
              <a:rPr lang="en-US" sz="4950" dirty="0"/>
              <a:t>According to the Children’s Report card, approximately 10,753 were physically, mentally, or sexually abused. Children of color, especially Hispanics, are at considerably greater risk of being abused. According to the Department of Health and Human Services, Hispanic children are four times more likely to become victims of child abuse than Caucasian children. </a:t>
            </a:r>
          </a:p>
          <a:p>
            <a:pPr lvl="2">
              <a:lnSpc>
                <a:spcPct val="100000"/>
              </a:lnSpc>
              <a:spcBef>
                <a:spcPts val="0"/>
              </a:spcBef>
            </a:pPr>
            <a:r>
              <a:rPr lang="en-US" sz="4400" dirty="0">
                <a:solidFill>
                  <a:srgbClr val="FF0000"/>
                </a:solidFill>
              </a:rPr>
              <a:t>Description of the context of the problem, the justification and scope</a:t>
            </a:r>
            <a:r>
              <a:rPr lang="en-US" sz="3960" dirty="0">
                <a:solidFill>
                  <a:srgbClr val="FF0000"/>
                </a:solidFill>
              </a:rPr>
              <a:t>	</a:t>
            </a:r>
            <a:r>
              <a:rPr lang="en-US" sz="3960" dirty="0"/>
              <a:t>	</a:t>
            </a:r>
          </a:p>
          <a:p>
            <a:pPr marL="0" indent="0">
              <a:lnSpc>
                <a:spcPct val="100000"/>
              </a:lnSpc>
              <a:spcBef>
                <a:spcPts val="0"/>
              </a:spcBef>
              <a:buNone/>
              <a:defRPr/>
            </a:pPr>
            <a:r>
              <a:rPr lang="en-US" sz="3960" dirty="0"/>
              <a:t>	</a:t>
            </a:r>
            <a:r>
              <a:rPr lang="en-US" sz="4950" dirty="0"/>
              <a:t>Certain aspects of Hispanic culture may create risk factors. Many Hispanic people leave their home countries to improve their quality of life, yet in the United States encounter poor education, unemployment and lack of affordable housing. While parents are working, relatives or friends who also live in the household often care for the children. Circumstances like these often leave Hispanic children more prone to abuse. Therefore, programs and interventions tailored specifically for Hispanics are needed to help prevent child abuse and successfully identify and refer victims to treatment.</a:t>
            </a:r>
          </a:p>
          <a:p>
            <a:pPr lvl="2">
              <a:lnSpc>
                <a:spcPct val="100000"/>
              </a:lnSpc>
              <a:spcBef>
                <a:spcPts val="0"/>
              </a:spcBef>
            </a:pPr>
            <a:r>
              <a:rPr lang="en-US" sz="4400" dirty="0">
                <a:solidFill>
                  <a:srgbClr val="FF0000"/>
                </a:solidFill>
              </a:rPr>
              <a:t>This paragraph gives the aspect of the problem being solved</a:t>
            </a:r>
          </a:p>
          <a:p>
            <a:pPr marL="1036290" lvl="2" indent="0">
              <a:lnSpc>
                <a:spcPct val="100000"/>
              </a:lnSpc>
              <a:spcBef>
                <a:spcPts val="0"/>
              </a:spcBef>
              <a:buNone/>
            </a:pPr>
            <a:endParaRPr lang="en-US" sz="4400" dirty="0">
              <a:solidFill>
                <a:srgbClr val="FF0000"/>
              </a:solidFill>
            </a:endParaRPr>
          </a:p>
          <a:p>
            <a:pPr marL="0" indent="0">
              <a:lnSpc>
                <a:spcPct val="100000"/>
              </a:lnSpc>
              <a:spcBef>
                <a:spcPts val="0"/>
              </a:spcBef>
              <a:buNone/>
              <a:defRPr/>
            </a:pPr>
            <a:r>
              <a:rPr lang="en-US" sz="3960" dirty="0"/>
              <a:t>	</a:t>
            </a:r>
            <a:r>
              <a:rPr lang="en-US" sz="4950" dirty="0"/>
              <a:t>CENTRO believes that there is a need to educate the Hispanic community about child abuse in order to prevent abuse and identify and treat victims. CENTRO understands the cultural needs of the Hispanic community and has been serving the twin cities for 28 years.</a:t>
            </a:r>
          </a:p>
          <a:p>
            <a:pPr lvl="2">
              <a:lnSpc>
                <a:spcPct val="100000"/>
              </a:lnSpc>
              <a:spcBef>
                <a:spcPts val="0"/>
              </a:spcBef>
            </a:pPr>
            <a:r>
              <a:rPr lang="en-US" sz="4400" dirty="0">
                <a:solidFill>
                  <a:srgbClr val="FF0000"/>
                </a:solidFill>
              </a:rPr>
              <a:t>Justification for why this organization is qualified to solve this particular aspect of the problem</a:t>
            </a:r>
          </a:p>
        </p:txBody>
      </p:sp>
      <p:sp>
        <p:nvSpPr>
          <p:cNvPr id="5" name="Slide Number Placeholder 4"/>
          <p:cNvSpPr>
            <a:spLocks noGrp="1"/>
          </p:cNvSpPr>
          <p:nvPr>
            <p:ph type="sldNum" sz="quarter" idx="12"/>
          </p:nvPr>
        </p:nvSpPr>
        <p:spPr/>
        <p:txBody>
          <a:bodyPr/>
          <a:lstStyle/>
          <a:p>
            <a:fld id="{BC8FB650-4324-4877-BB95-5089C932EEA7}" type="slidenum">
              <a:rPr lang="en-US" smtClean="0">
                <a:solidFill>
                  <a:prstClr val="black">
                    <a:tint val="75000"/>
                  </a:prstClr>
                </a:solidFill>
              </a:rPr>
              <a:pPr/>
              <a:t>29</a:t>
            </a:fld>
            <a:endParaRPr lang="en-US">
              <a:solidFill>
                <a:prstClr val="black">
                  <a:tint val="75000"/>
                </a:prstClr>
              </a:solidFill>
            </a:endParaRPr>
          </a:p>
        </p:txBody>
      </p:sp>
    </p:spTree>
    <p:extLst>
      <p:ext uri="{BB962C8B-B14F-4D97-AF65-F5344CB8AC3E}">
        <p14:creationId xmlns:p14="http://schemas.microsoft.com/office/powerpoint/2010/main" val="1550178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711" y="362313"/>
            <a:ext cx="8675370" cy="921237"/>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dirty="0"/>
              <a:t>Proposal Development Process</a:t>
            </a:r>
          </a:p>
        </p:txBody>
      </p:sp>
      <p:sp>
        <p:nvSpPr>
          <p:cNvPr id="2048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CF01CD9-B1CE-4ADE-8FD6-76FFFDC4BBED}" type="slidenum">
              <a:rPr lang="en-US" altLang="en-US" smtClean="0">
                <a:solidFill>
                  <a:srgbClr val="B5A788"/>
                </a:solidFill>
              </a:rPr>
              <a:pPr/>
              <a:t>3</a:t>
            </a:fld>
            <a:endParaRPr lang="en-US" altLang="en-US">
              <a:solidFill>
                <a:srgbClr val="B5A788"/>
              </a:solidFill>
            </a:endParaRPr>
          </a:p>
        </p:txBody>
      </p:sp>
      <p:grpSp>
        <p:nvGrpSpPr>
          <p:cNvPr id="39" name="Group 38"/>
          <p:cNvGrpSpPr/>
          <p:nvPr/>
        </p:nvGrpSpPr>
        <p:grpSpPr>
          <a:xfrm>
            <a:off x="580263" y="1619276"/>
            <a:ext cx="8939022" cy="4547437"/>
            <a:chOff x="215024" y="1688199"/>
            <a:chExt cx="8275750" cy="4134034"/>
          </a:xfrm>
        </p:grpSpPr>
        <p:grpSp>
          <p:nvGrpSpPr>
            <p:cNvPr id="40" name="Group 2"/>
            <p:cNvGrpSpPr>
              <a:grpSpLocks/>
            </p:cNvGrpSpPr>
            <p:nvPr/>
          </p:nvGrpSpPr>
          <p:grpSpPr bwMode="auto">
            <a:xfrm>
              <a:off x="990600" y="1688199"/>
              <a:ext cx="7500174" cy="4134034"/>
              <a:chOff x="685800" y="1381929"/>
              <a:chExt cx="7500174" cy="4135111"/>
            </a:xfrm>
          </p:grpSpPr>
          <p:sp>
            <p:nvSpPr>
              <p:cNvPr id="43" name="TextBox 4"/>
              <p:cNvSpPr txBox="1">
                <a:spLocks noChangeArrowheads="1"/>
              </p:cNvSpPr>
              <p:nvPr/>
            </p:nvSpPr>
            <p:spPr bwMode="auto">
              <a:xfrm>
                <a:off x="2110755" y="1515611"/>
                <a:ext cx="1431886"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Fundable Idea</a:t>
                </a:r>
              </a:p>
            </p:txBody>
          </p:sp>
          <p:sp>
            <p:nvSpPr>
              <p:cNvPr id="44" name="TextBox 5"/>
              <p:cNvSpPr txBox="1">
                <a:spLocks noChangeArrowheads="1"/>
              </p:cNvSpPr>
              <p:nvPr/>
            </p:nvSpPr>
            <p:spPr bwMode="auto">
              <a:xfrm>
                <a:off x="2066386" y="2086184"/>
                <a:ext cx="1524001"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Find Funder(s)</a:t>
                </a:r>
              </a:p>
            </p:txBody>
          </p:sp>
          <p:sp>
            <p:nvSpPr>
              <p:cNvPr id="45" name="TextBox 6"/>
              <p:cNvSpPr txBox="1">
                <a:spLocks noChangeArrowheads="1"/>
              </p:cNvSpPr>
              <p:nvPr/>
            </p:nvSpPr>
            <p:spPr bwMode="auto">
              <a:xfrm>
                <a:off x="2110755" y="2716909"/>
                <a:ext cx="1435261" cy="330246"/>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Pre-Proposal</a:t>
                </a:r>
              </a:p>
            </p:txBody>
          </p:sp>
          <p:grpSp>
            <p:nvGrpSpPr>
              <p:cNvPr id="46" name="Group 10"/>
              <p:cNvGrpSpPr>
                <a:grpSpLocks/>
              </p:cNvGrpSpPr>
              <p:nvPr/>
            </p:nvGrpSpPr>
            <p:grpSpPr bwMode="auto">
              <a:xfrm>
                <a:off x="685800" y="1381929"/>
                <a:ext cx="1229810" cy="779665"/>
                <a:chOff x="1863213" y="1289151"/>
                <a:chExt cx="1247172" cy="1024747"/>
              </a:xfrm>
            </p:grpSpPr>
            <p:sp>
              <p:nvSpPr>
                <p:cNvPr id="75" name="Curved Right Arrow 74"/>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60">
                    <a:solidFill>
                      <a:schemeClr val="tx1"/>
                    </a:solidFill>
                    <a:latin typeface="Calibri" panose="020F0502020204030204" pitchFamily="34" charset="0"/>
                    <a:cs typeface="Calibri" panose="020F0502020204030204" pitchFamily="34" charset="0"/>
                  </a:endParaRPr>
                </a:p>
              </p:txBody>
            </p:sp>
            <p:sp>
              <p:nvSpPr>
                <p:cNvPr id="76" name="Curved Right Arrow 75"/>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60">
                    <a:solidFill>
                      <a:schemeClr val="tx1"/>
                    </a:solidFill>
                    <a:latin typeface="Calibri" panose="020F0502020204030204" pitchFamily="34" charset="0"/>
                    <a:cs typeface="Calibri" panose="020F0502020204030204" pitchFamily="34" charset="0"/>
                  </a:endParaRPr>
                </a:p>
              </p:txBody>
            </p:sp>
            <p:sp>
              <p:nvSpPr>
                <p:cNvPr id="79" name="TextBox 9"/>
                <p:cNvSpPr txBox="1">
                  <a:spLocks noChangeArrowheads="1"/>
                </p:cNvSpPr>
                <p:nvPr/>
              </p:nvSpPr>
              <p:spPr bwMode="auto">
                <a:xfrm>
                  <a:off x="1863213" y="1609190"/>
                  <a:ext cx="1247172" cy="434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760" dirty="0">
                      <a:latin typeface="Calibri" panose="020F0502020204030204" pitchFamily="34" charset="0"/>
                      <a:cs typeface="Calibri" panose="020F0502020204030204" pitchFamily="34" charset="0"/>
                    </a:rPr>
                    <a:t>Good Ideas</a:t>
                  </a:r>
                </a:p>
              </p:txBody>
            </p:sp>
          </p:grpSp>
          <p:cxnSp>
            <p:nvCxnSpPr>
              <p:cNvPr id="47" name="Straight Arrow Connector 46"/>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45" idx="1"/>
                <a:endCxn id="75" idx="0"/>
              </p:cNvCxnSpPr>
              <p:nvPr/>
            </p:nvCxnSpPr>
            <p:spPr>
              <a:xfrm rot="10800000">
                <a:off x="1360489" y="2161595"/>
                <a:ext cx="750266" cy="720438"/>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3" idx="2"/>
                <a:endCxn id="44" idx="0"/>
              </p:cNvCxnSpPr>
              <p:nvPr/>
            </p:nvCxnSpPr>
            <p:spPr>
              <a:xfrm>
                <a:off x="2826698" y="1845857"/>
                <a:ext cx="1689" cy="2403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4" idx="2"/>
                <a:endCxn id="45" idx="0"/>
              </p:cNvCxnSpPr>
              <p:nvPr/>
            </p:nvCxnSpPr>
            <p:spPr>
              <a:xfrm flipH="1">
                <a:off x="2828386" y="2416430"/>
                <a:ext cx="2" cy="3004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34"/>
              <p:cNvSpPr txBox="1">
                <a:spLocks noChangeArrowheads="1"/>
              </p:cNvSpPr>
              <p:nvPr/>
            </p:nvSpPr>
            <p:spPr bwMode="auto">
              <a:xfrm>
                <a:off x="1410139" y="3473422"/>
                <a:ext cx="3296013" cy="330246"/>
              </a:xfrm>
              <a:prstGeom prst="rect">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Write the Proposal</a:t>
                </a:r>
              </a:p>
            </p:txBody>
          </p:sp>
          <p:cxnSp>
            <p:nvCxnSpPr>
              <p:cNvPr id="53" name="Straight Arrow Connector 52"/>
              <p:cNvCxnSpPr/>
              <p:nvPr/>
            </p:nvCxnSpPr>
            <p:spPr>
              <a:xfrm flipH="1">
                <a:off x="2830513" y="3128476"/>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67"/>
              <p:cNvSpPr txBox="1">
                <a:spLocks noChangeArrowheads="1"/>
              </p:cNvSpPr>
              <p:nvPr/>
            </p:nvSpPr>
            <p:spPr bwMode="auto">
              <a:xfrm>
                <a:off x="2413120" y="4486787"/>
                <a:ext cx="937245"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Drafts</a:t>
                </a:r>
              </a:p>
            </p:txBody>
          </p:sp>
          <p:cxnSp>
            <p:nvCxnSpPr>
              <p:cNvPr id="55" name="Straight Arrow Connector 54"/>
              <p:cNvCxnSpPr/>
              <p:nvPr/>
            </p:nvCxnSpPr>
            <p:spPr>
              <a:xfrm flipH="1">
                <a:off x="2827338" y="3867662"/>
                <a:ext cx="3175" cy="595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74"/>
              <p:cNvSpPr txBox="1">
                <a:spLocks noChangeArrowheads="1"/>
              </p:cNvSpPr>
              <p:nvPr/>
            </p:nvSpPr>
            <p:spPr bwMode="auto">
              <a:xfrm>
                <a:off x="2158501" y="5146731"/>
                <a:ext cx="1431886"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Peer Review</a:t>
                </a:r>
              </a:p>
            </p:txBody>
          </p:sp>
          <p:sp>
            <p:nvSpPr>
              <p:cNvPr id="57" name="TextBox 75"/>
              <p:cNvSpPr txBox="1">
                <a:spLocks noChangeArrowheads="1"/>
              </p:cNvSpPr>
              <p:nvPr/>
            </p:nvSpPr>
            <p:spPr bwMode="auto">
              <a:xfrm>
                <a:off x="4059375" y="5133064"/>
                <a:ext cx="884094"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Edit</a:t>
                </a:r>
              </a:p>
            </p:txBody>
          </p:sp>
          <p:cxnSp>
            <p:nvCxnSpPr>
              <p:cNvPr id="58" name="Straight Arrow Connector 57"/>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57" idx="0"/>
              </p:cNvCxnSpPr>
              <p:nvPr/>
            </p:nvCxnSpPr>
            <p:spPr>
              <a:xfrm rot="16200000" flipV="1">
                <a:off x="3710214" y="4341856"/>
                <a:ext cx="433796" cy="1148622"/>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61" name="TextBox 107"/>
              <p:cNvSpPr txBox="1">
                <a:spLocks noChangeArrowheads="1"/>
              </p:cNvSpPr>
              <p:nvPr/>
            </p:nvSpPr>
            <p:spPr bwMode="auto">
              <a:xfrm>
                <a:off x="5334000" y="4286238"/>
                <a:ext cx="1219200" cy="330246"/>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Funder</a:t>
                </a:r>
              </a:p>
            </p:txBody>
          </p:sp>
          <p:cxnSp>
            <p:nvCxnSpPr>
              <p:cNvPr id="62" name="Elbow Connector 61"/>
              <p:cNvCxnSpPr>
                <a:endCxn id="61" idx="2"/>
              </p:cNvCxnSpPr>
              <p:nvPr/>
            </p:nvCxnSpPr>
            <p:spPr>
              <a:xfrm flipV="1">
                <a:off x="4943475" y="4616484"/>
                <a:ext cx="1000126" cy="684602"/>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110"/>
              <p:cNvSpPr txBox="1">
                <a:spLocks noChangeArrowheads="1"/>
              </p:cNvSpPr>
              <p:nvPr/>
            </p:nvSpPr>
            <p:spPr bwMode="auto">
              <a:xfrm>
                <a:off x="5472544" y="3395246"/>
                <a:ext cx="942112"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Revise</a:t>
                </a:r>
              </a:p>
            </p:txBody>
          </p:sp>
          <p:sp>
            <p:nvSpPr>
              <p:cNvPr id="64" name="TextBox 114"/>
              <p:cNvSpPr txBox="1">
                <a:spLocks noChangeArrowheads="1"/>
              </p:cNvSpPr>
              <p:nvPr/>
            </p:nvSpPr>
            <p:spPr bwMode="auto">
              <a:xfrm>
                <a:off x="5984527" y="4940508"/>
                <a:ext cx="860258" cy="57653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i="1" dirty="0">
                    <a:latin typeface="Calibri" panose="020F0502020204030204" pitchFamily="34" charset="0"/>
                    <a:cs typeface="Calibri" panose="020F0502020204030204" pitchFamily="34" charset="0"/>
                  </a:rPr>
                  <a:t>Submit (ORCA)</a:t>
                </a:r>
              </a:p>
            </p:txBody>
          </p:sp>
          <p:cxnSp>
            <p:nvCxnSpPr>
              <p:cNvPr id="65" name="Straight Arrow Connector 64"/>
              <p:cNvCxnSpPr>
                <a:stCxn id="61" idx="0"/>
              </p:cNvCxnSpPr>
              <p:nvPr/>
            </p:nvCxnSpPr>
            <p:spPr>
              <a:xfrm flipV="1">
                <a:off x="5943600" y="3812065"/>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6" name="TextBox 119"/>
              <p:cNvSpPr txBox="1">
                <a:spLocks noChangeArrowheads="1"/>
              </p:cNvSpPr>
              <p:nvPr/>
            </p:nvSpPr>
            <p:spPr bwMode="auto">
              <a:xfrm>
                <a:off x="4693826" y="3910400"/>
                <a:ext cx="1556574" cy="330246"/>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i="1" dirty="0">
                    <a:latin typeface="Calibri" panose="020F0502020204030204" pitchFamily="34" charset="0"/>
                    <a:cs typeface="Calibri" panose="020F0502020204030204" pitchFamily="34" charset="0"/>
                  </a:rPr>
                  <a:t>Rejected</a:t>
                </a:r>
              </a:p>
            </p:txBody>
          </p:sp>
          <p:sp>
            <p:nvSpPr>
              <p:cNvPr id="68" name="TextBox 67"/>
              <p:cNvSpPr txBox="1">
                <a:spLocks noChangeArrowheads="1"/>
              </p:cNvSpPr>
              <p:nvPr/>
            </p:nvSpPr>
            <p:spPr bwMode="auto">
              <a:xfrm>
                <a:off x="7056044" y="3983820"/>
                <a:ext cx="1129930" cy="1010505"/>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wrap="square">
                <a:spAutoFit/>
              </a:bodyPr>
              <a:lstStyle/>
              <a:p>
                <a:pPr algn="ctr">
                  <a:defRPr/>
                </a:pPr>
                <a:r>
                  <a:rPr lang="en-US" sz="2207" i="1" dirty="0">
                    <a:latin typeface="Calibri" panose="020F0502020204030204" pitchFamily="34" charset="0"/>
                    <a:cs typeface="Calibri" panose="020F0502020204030204" pitchFamily="34" charset="0"/>
                  </a:rPr>
                  <a:t>Accepted AND Funded</a:t>
                </a:r>
              </a:p>
            </p:txBody>
          </p:sp>
          <p:cxnSp>
            <p:nvCxnSpPr>
              <p:cNvPr id="69" name="Elbow Connector 68"/>
              <p:cNvCxnSpPr>
                <a:stCxn id="63" idx="0"/>
              </p:cNvCxnSpPr>
              <p:nvPr/>
            </p:nvCxnSpPr>
            <p:spPr>
              <a:xfrm rot="16200000" flipV="1">
                <a:off x="3928924" y="1380569"/>
                <a:ext cx="1676681" cy="2352674"/>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3" idx="1"/>
              </p:cNvCxnSpPr>
              <p:nvPr/>
            </p:nvCxnSpPr>
            <p:spPr>
              <a:xfrm flipH="1">
                <a:off x="4791075" y="3560369"/>
                <a:ext cx="681469" cy="4939"/>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ectangle 37"/>
            <p:cNvSpPr>
              <a:spLocks noChangeArrowheads="1"/>
            </p:cNvSpPr>
            <p:nvPr/>
          </p:nvSpPr>
          <p:spPr bwMode="auto">
            <a:xfrm>
              <a:off x="215024" y="4020344"/>
              <a:ext cx="1262283" cy="3927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2207" dirty="0">
                  <a:latin typeface="Calibri" panose="020F0502020204030204" pitchFamily="34" charset="0"/>
                  <a:cs typeface="Calibri" panose="020F0502020204030204" pitchFamily="34" charset="0"/>
                </a:rPr>
                <a:t>Marketing</a:t>
              </a:r>
            </a:p>
          </p:txBody>
        </p:sp>
        <p:sp>
          <p:nvSpPr>
            <p:cNvPr id="42" name="Left Brace 41"/>
            <p:cNvSpPr/>
            <p:nvPr/>
          </p:nvSpPr>
          <p:spPr>
            <a:xfrm>
              <a:off x="1349375" y="2817813"/>
              <a:ext cx="265113" cy="28031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2207">
                <a:latin typeface="Calibri" panose="020F0502020204030204" pitchFamily="34" charset="0"/>
                <a:cs typeface="Calibri" panose="020F0502020204030204" pitchFamily="34" charset="0"/>
              </a:endParaRPr>
            </a:p>
          </p:txBody>
        </p:sp>
      </p:grpSp>
      <p:sp>
        <p:nvSpPr>
          <p:cNvPr id="3" name="TextBox 2"/>
          <p:cNvSpPr txBox="1"/>
          <p:nvPr/>
        </p:nvSpPr>
        <p:spPr>
          <a:xfrm>
            <a:off x="1274293" y="6572014"/>
            <a:ext cx="7075705" cy="771621"/>
          </a:xfrm>
          <a:prstGeom prst="rect">
            <a:avLst/>
          </a:prstGeom>
          <a:noFill/>
        </p:spPr>
        <p:txBody>
          <a:bodyPr wrap="square" rtlCol="0">
            <a:spAutoFit/>
          </a:bodyPr>
          <a:lstStyle/>
          <a:p>
            <a:r>
              <a:rPr lang="en-US" sz="2207" b="1" i="1" dirty="0"/>
              <a:t>Research Development has tools and resources to help with the steps in this process</a:t>
            </a:r>
          </a:p>
        </p:txBody>
      </p:sp>
      <p:grpSp>
        <p:nvGrpSpPr>
          <p:cNvPr id="5" name="Group 4"/>
          <p:cNvGrpSpPr/>
          <p:nvPr/>
        </p:nvGrpSpPr>
        <p:grpSpPr>
          <a:xfrm>
            <a:off x="447227" y="1133062"/>
            <a:ext cx="7736653" cy="5144433"/>
            <a:chOff x="447227" y="1133062"/>
            <a:chExt cx="7736653" cy="5144433"/>
          </a:xfrm>
        </p:grpSpPr>
        <p:sp>
          <p:nvSpPr>
            <p:cNvPr id="4" name="Oval 3"/>
            <p:cNvSpPr/>
            <p:nvPr/>
          </p:nvSpPr>
          <p:spPr>
            <a:xfrm>
              <a:off x="1417998" y="1133062"/>
              <a:ext cx="3978422" cy="26714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447227" y="4100907"/>
              <a:ext cx="1515001" cy="6343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2760119" y="3825716"/>
              <a:ext cx="2301687" cy="6343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5012776" y="5643142"/>
              <a:ext cx="1053019" cy="6343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7069757" y="5552792"/>
              <a:ext cx="1114123" cy="6560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30356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of the Story/S1 Component</a:t>
            </a:r>
          </a:p>
        </p:txBody>
      </p:sp>
      <p:sp>
        <p:nvSpPr>
          <p:cNvPr id="4" name="Slide Number Placeholder 3"/>
          <p:cNvSpPr>
            <a:spLocks noGrp="1"/>
          </p:cNvSpPr>
          <p:nvPr>
            <p:ph type="sldNum" sz="quarter" idx="12"/>
          </p:nvPr>
        </p:nvSpPr>
        <p:spPr/>
        <p:txBody>
          <a:bodyPr/>
          <a:lstStyle/>
          <a:p>
            <a:fld id="{BC8FB650-4324-4877-BB95-5089C932EEA7}" type="slidenum">
              <a:rPr lang="en-US" smtClean="0">
                <a:solidFill>
                  <a:prstClr val="black">
                    <a:tint val="75000"/>
                  </a:prstClr>
                </a:solidFill>
              </a:rPr>
              <a:pPr/>
              <a:t>30</a:t>
            </a:fld>
            <a:endParaRPr lang="en-US">
              <a:solidFill>
                <a:prstClr val="black">
                  <a:tint val="75000"/>
                </a:prst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9920" y="1916115"/>
            <a:ext cx="8403359" cy="3366294"/>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705" y="5844914"/>
            <a:ext cx="8869025" cy="1674073"/>
          </a:xfrm>
          <a:prstGeom prst="rect">
            <a:avLst/>
          </a:prstGeom>
        </p:spPr>
      </p:pic>
    </p:spTree>
    <p:extLst>
      <p:ext uri="{BB962C8B-B14F-4D97-AF65-F5344CB8AC3E}">
        <p14:creationId xmlns:p14="http://schemas.microsoft.com/office/powerpoint/2010/main" val="5821584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Grp="1" noChangeArrowheads="1"/>
          </p:cNvSpPr>
          <p:nvPr>
            <p:ph type="ctrTitle"/>
          </p:nvPr>
        </p:nvSpPr>
        <p:spPr>
          <a:xfrm>
            <a:off x="949960" y="518160"/>
            <a:ext cx="8808720" cy="1295400"/>
          </a:xfrm>
        </p:spPr>
        <p:txBody>
          <a:bodyPr>
            <a:normAutofit fontScale="90000"/>
          </a:bodyPr>
          <a:lstStyle/>
          <a:p>
            <a:pPr eaLnBrk="1" hangingPunct="1">
              <a:defRPr/>
            </a:pPr>
            <a:r>
              <a:rPr lang="en-US" altLang="en-US" b="1"/>
              <a:t>Need Statements: 3 parts</a:t>
            </a:r>
          </a:p>
        </p:txBody>
      </p:sp>
      <p:sp>
        <p:nvSpPr>
          <p:cNvPr id="19458" name="Text Box 3"/>
          <p:cNvSpPr txBox="1">
            <a:spLocks noChangeArrowheads="1"/>
          </p:cNvSpPr>
          <p:nvPr/>
        </p:nvSpPr>
        <p:spPr bwMode="auto">
          <a:xfrm>
            <a:off x="431800" y="1727200"/>
            <a:ext cx="9499600" cy="1766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hlink"/>
              </a:buClr>
              <a:buSzPct val="65000"/>
              <a:buFont typeface="Wingdings" charset="2"/>
              <a:buChar char="n"/>
              <a:defRPr sz="3200">
                <a:solidFill>
                  <a:schemeClr val="tx1"/>
                </a:solidFill>
                <a:latin typeface="Tahoma" charset="0"/>
                <a:ea typeface="ＭＳ Ｐゴシック" charset="-128"/>
              </a:defRPr>
            </a:lvl1pPr>
            <a:lvl2pPr marL="742950" indent="-285750">
              <a:spcBef>
                <a:spcPct val="20000"/>
              </a:spcBef>
              <a:buClr>
                <a:schemeClr val="folHlink"/>
              </a:buClr>
              <a:buSzPct val="65000"/>
              <a:buFont typeface="Wingdings" charset="2"/>
              <a:buChar char="n"/>
              <a:defRPr sz="2800">
                <a:solidFill>
                  <a:schemeClr val="tx1"/>
                </a:solidFill>
                <a:latin typeface="Tahoma" charset="0"/>
                <a:ea typeface="ＭＳ Ｐゴシック" charset="-128"/>
              </a:defRPr>
            </a:lvl2pPr>
            <a:lvl3pPr marL="1143000" indent="-228600">
              <a:spcBef>
                <a:spcPct val="20000"/>
              </a:spcBef>
              <a:buClr>
                <a:schemeClr val="hlink"/>
              </a:buClr>
              <a:buSzPct val="65000"/>
              <a:buFont typeface="Wingdings" charset="2"/>
              <a:buChar char="n"/>
              <a:defRPr sz="2400">
                <a:solidFill>
                  <a:schemeClr val="tx1"/>
                </a:solidFill>
                <a:latin typeface="Tahoma" charset="0"/>
                <a:ea typeface="ＭＳ Ｐゴシック" charset="-128"/>
              </a:defRPr>
            </a:lvl3pPr>
            <a:lvl4pPr marL="1600200" indent="-228600">
              <a:spcBef>
                <a:spcPct val="20000"/>
              </a:spcBef>
              <a:buClr>
                <a:schemeClr val="folHlink"/>
              </a:buClr>
              <a:buSzPct val="65000"/>
              <a:buFont typeface="Wingdings" charset="2"/>
              <a:buChar char="n"/>
              <a:defRPr sz="2000">
                <a:solidFill>
                  <a:schemeClr val="tx1"/>
                </a:solidFill>
                <a:latin typeface="Tahoma" charset="0"/>
                <a:ea typeface="ＭＳ Ｐゴシック" charset="-128"/>
              </a:defRPr>
            </a:lvl4pPr>
            <a:lvl5pPr marL="2057400" indent="-228600">
              <a:spcBef>
                <a:spcPct val="20000"/>
              </a:spcBef>
              <a:buClr>
                <a:schemeClr val="hlink"/>
              </a:buClr>
              <a:buSzPct val="65000"/>
              <a:buFont typeface="Wingdings" charset="2"/>
              <a:buChar char="n"/>
              <a:defRPr sz="2000">
                <a:solidFill>
                  <a:schemeClr val="tx1"/>
                </a:solidFill>
                <a:latin typeface="Tahoma" charset="0"/>
                <a:ea typeface="ＭＳ Ｐゴシック" charset="-128"/>
              </a:defRPr>
            </a:lvl5pPr>
            <a:lvl6pPr marL="25146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6pPr>
            <a:lvl7pPr marL="29718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7pPr>
            <a:lvl8pPr marL="34290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8pPr>
            <a:lvl9pPr marL="38862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9pPr>
          </a:lstStyle>
          <a:p>
            <a:pPr>
              <a:spcBef>
                <a:spcPct val="0"/>
              </a:spcBef>
              <a:buClrTx/>
              <a:buSzTx/>
              <a:buFontTx/>
              <a:buAutoNum type="arabicPeriod"/>
            </a:pPr>
            <a:r>
              <a:rPr lang="en-US" altLang="en-US" sz="2720" b="1">
                <a:solidFill>
                  <a:prstClr val="black"/>
                </a:solidFill>
              </a:rPr>
              <a:t>Description of the problem</a:t>
            </a:r>
          </a:p>
          <a:p>
            <a:pPr>
              <a:spcBef>
                <a:spcPct val="0"/>
              </a:spcBef>
              <a:buClrTx/>
              <a:buSzTx/>
              <a:buFontTx/>
              <a:buAutoNum type="arabicPeriod"/>
            </a:pPr>
            <a:r>
              <a:rPr lang="en-US" altLang="en-US" sz="2720" b="1">
                <a:solidFill>
                  <a:srgbClr val="0563C1"/>
                </a:solidFill>
              </a:rPr>
              <a:t>Plan for solving the problem</a:t>
            </a:r>
          </a:p>
          <a:p>
            <a:pPr>
              <a:spcBef>
                <a:spcPct val="0"/>
              </a:spcBef>
              <a:buClrTx/>
              <a:buSzTx/>
              <a:buFontTx/>
              <a:buAutoNum type="arabicPeriod"/>
            </a:pPr>
            <a:r>
              <a:rPr lang="en-US" altLang="en-US" sz="2720" b="1">
                <a:solidFill>
                  <a:prstClr val="black"/>
                </a:solidFill>
              </a:rPr>
              <a:t>Request for support (aka, </a:t>
            </a:r>
            <a:r>
              <a:rPr lang="ja-JP" altLang="en-US" sz="2720" b="1">
                <a:solidFill>
                  <a:prstClr val="black"/>
                </a:solidFill>
                <a:latin typeface="Arial" charset="0"/>
              </a:rPr>
              <a:t>“</a:t>
            </a:r>
            <a:r>
              <a:rPr lang="en-US" altLang="ja-JP" sz="2720" b="1">
                <a:solidFill>
                  <a:prstClr val="black"/>
                </a:solidFill>
              </a:rPr>
              <a:t>instrumental purpose</a:t>
            </a:r>
            <a:r>
              <a:rPr lang="ja-JP" altLang="en-US" sz="2720" b="1">
                <a:solidFill>
                  <a:prstClr val="black"/>
                </a:solidFill>
                <a:latin typeface="Arial" charset="0"/>
              </a:rPr>
              <a:t>”</a:t>
            </a:r>
            <a:r>
              <a:rPr lang="en-US" altLang="ja-JP" sz="2720" b="1">
                <a:solidFill>
                  <a:prstClr val="black"/>
                </a:solidFill>
              </a:rPr>
              <a:t>)</a:t>
            </a:r>
          </a:p>
          <a:p>
            <a:pPr>
              <a:spcBef>
                <a:spcPct val="0"/>
              </a:spcBef>
              <a:buClrTx/>
              <a:buSzTx/>
              <a:buFontTx/>
              <a:buNone/>
            </a:pPr>
            <a:endParaRPr lang="en-US" altLang="en-US" sz="2720" b="1">
              <a:solidFill>
                <a:prstClr val="black"/>
              </a:solidFill>
            </a:endParaRPr>
          </a:p>
        </p:txBody>
      </p:sp>
      <p:sp>
        <p:nvSpPr>
          <p:cNvPr id="19459" name="Text Box 4"/>
          <p:cNvSpPr txBox="1">
            <a:spLocks noChangeArrowheads="1"/>
          </p:cNvSpPr>
          <p:nvPr/>
        </p:nvSpPr>
        <p:spPr bwMode="auto">
          <a:xfrm>
            <a:off x="431800" y="4145280"/>
            <a:ext cx="9585960" cy="32439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Tahoma" charset="0"/>
                <a:ea typeface="ＭＳ Ｐゴシック" charset="-128"/>
              </a:defRPr>
            </a:lvl1pPr>
            <a:lvl2pPr marL="914400" indent="-457200">
              <a:defRPr sz="2400">
                <a:solidFill>
                  <a:schemeClr val="tx1"/>
                </a:solidFill>
                <a:latin typeface="Tahoma" charset="0"/>
                <a:ea typeface="ＭＳ Ｐゴシック" charset="-128"/>
              </a:defRPr>
            </a:lvl2pPr>
            <a:lvl3pPr marL="1371600" indent="-457200">
              <a:defRPr sz="2400">
                <a:solidFill>
                  <a:schemeClr val="tx1"/>
                </a:solidFill>
                <a:latin typeface="Tahoma" charset="0"/>
                <a:ea typeface="ＭＳ Ｐゴシック" charset="-128"/>
              </a:defRPr>
            </a:lvl3pPr>
            <a:lvl4pPr marL="1828800" indent="-457200">
              <a:defRPr sz="2400">
                <a:solidFill>
                  <a:schemeClr val="tx1"/>
                </a:solidFill>
                <a:latin typeface="Tahoma" charset="0"/>
                <a:ea typeface="ＭＳ Ｐゴシック" charset="-128"/>
              </a:defRPr>
            </a:lvl4pPr>
            <a:lvl5pPr marL="2286000" indent="-457200">
              <a:defRPr sz="2400">
                <a:solidFill>
                  <a:schemeClr val="tx1"/>
                </a:solidFill>
                <a:latin typeface="Tahoma" charset="0"/>
                <a:ea typeface="ＭＳ Ｐゴシック" charset="-128"/>
              </a:defRPr>
            </a:lvl5pPr>
            <a:lvl6pPr marL="2743200" indent="-457200" eaLnBrk="0" fontAlgn="base" hangingPunct="0">
              <a:spcBef>
                <a:spcPct val="0"/>
              </a:spcBef>
              <a:spcAft>
                <a:spcPct val="0"/>
              </a:spcAft>
              <a:defRPr sz="2400">
                <a:solidFill>
                  <a:schemeClr val="tx1"/>
                </a:solidFill>
                <a:latin typeface="Tahoma" charset="0"/>
                <a:ea typeface="ＭＳ Ｐゴシック" charset="-128"/>
              </a:defRPr>
            </a:lvl6pPr>
            <a:lvl7pPr marL="3200400" indent="-457200" eaLnBrk="0" fontAlgn="base" hangingPunct="0">
              <a:spcBef>
                <a:spcPct val="0"/>
              </a:spcBef>
              <a:spcAft>
                <a:spcPct val="0"/>
              </a:spcAft>
              <a:defRPr sz="2400">
                <a:solidFill>
                  <a:schemeClr val="tx1"/>
                </a:solidFill>
                <a:latin typeface="Tahoma" charset="0"/>
                <a:ea typeface="ＭＳ Ｐゴシック" charset="-128"/>
              </a:defRPr>
            </a:lvl7pPr>
            <a:lvl8pPr marL="3657600" indent="-457200" eaLnBrk="0" fontAlgn="base" hangingPunct="0">
              <a:spcBef>
                <a:spcPct val="0"/>
              </a:spcBef>
              <a:spcAft>
                <a:spcPct val="0"/>
              </a:spcAft>
              <a:defRPr sz="2400">
                <a:solidFill>
                  <a:schemeClr val="tx1"/>
                </a:solidFill>
                <a:latin typeface="Tahoma" charset="0"/>
                <a:ea typeface="ＭＳ Ｐゴシック" charset="-128"/>
              </a:defRPr>
            </a:lvl8pPr>
            <a:lvl9pPr marL="4114800" indent="-457200" eaLnBrk="0" fontAlgn="base" hangingPunct="0">
              <a:spcBef>
                <a:spcPct val="0"/>
              </a:spcBef>
              <a:spcAft>
                <a:spcPct val="0"/>
              </a:spcAft>
              <a:defRPr sz="2400">
                <a:solidFill>
                  <a:schemeClr val="tx1"/>
                </a:solidFill>
                <a:latin typeface="Tahoma" charset="0"/>
                <a:ea typeface="ＭＳ Ｐゴシック" charset="-128"/>
              </a:defRPr>
            </a:lvl9pPr>
          </a:lstStyle>
          <a:p>
            <a:pPr>
              <a:spcBef>
                <a:spcPct val="50000"/>
              </a:spcBef>
            </a:pPr>
            <a:r>
              <a:rPr lang="en-US" altLang="en-US" sz="2720" b="1" dirty="0">
                <a:solidFill>
                  <a:srgbClr val="954F72"/>
                </a:solidFill>
              </a:rPr>
              <a:t>Methods sections contain:</a:t>
            </a:r>
          </a:p>
          <a:p>
            <a:pPr>
              <a:spcBef>
                <a:spcPct val="50000"/>
              </a:spcBef>
              <a:buFontTx/>
              <a:buChar char="•"/>
            </a:pPr>
            <a:r>
              <a:rPr lang="en-US" altLang="en-US" sz="2720" b="1" dirty="0">
                <a:solidFill>
                  <a:srgbClr val="954F72"/>
                </a:solidFill>
              </a:rPr>
              <a:t>Approach taken to solve the problem</a:t>
            </a:r>
          </a:p>
          <a:p>
            <a:pPr lvl="1">
              <a:buFont typeface="Courier New" panose="02070309020205020404" pitchFamily="49" charset="0"/>
              <a:buChar char="o"/>
            </a:pPr>
            <a:r>
              <a:rPr lang="en-US" altLang="en-US" dirty="0">
                <a:solidFill>
                  <a:prstClr val="black"/>
                </a:solidFill>
                <a:latin typeface="Calibri" charset="0"/>
                <a:cs typeface="Calibri" charset="0"/>
              </a:rPr>
              <a:t>Convince your reader that the problem is solvable </a:t>
            </a:r>
          </a:p>
          <a:p>
            <a:pPr lvl="1">
              <a:buFont typeface="Courier New" panose="02070309020205020404" pitchFamily="49" charset="0"/>
              <a:buChar char="o"/>
            </a:pPr>
            <a:r>
              <a:rPr lang="en-US" altLang="en-US" dirty="0">
                <a:solidFill>
                  <a:prstClr val="black"/>
                </a:solidFill>
                <a:latin typeface="Calibri" charset="0"/>
                <a:cs typeface="Calibri" charset="0"/>
              </a:rPr>
              <a:t>Show how one consequence will lead to another until your solution is effected, or you can use analogies or precedent (i.e. how other similar research proposals have been successful elsewhere)</a:t>
            </a:r>
            <a:endParaRPr lang="en-US" altLang="en-US" sz="2720" b="1" dirty="0">
              <a:solidFill>
                <a:srgbClr val="954F72"/>
              </a:solidFill>
            </a:endParaRPr>
          </a:p>
          <a:p>
            <a:pPr>
              <a:spcBef>
                <a:spcPct val="50000"/>
              </a:spcBef>
              <a:buFontTx/>
              <a:buChar char="•"/>
            </a:pPr>
            <a:r>
              <a:rPr lang="en-US" altLang="en-US" sz="2720" b="1" dirty="0">
                <a:solidFill>
                  <a:srgbClr val="954F72"/>
                </a:solidFill>
              </a:rPr>
              <a:t>List of activities</a:t>
            </a:r>
          </a:p>
        </p:txBody>
      </p:sp>
    </p:spTree>
    <p:extLst>
      <p:ext uri="{BB962C8B-B14F-4D97-AF65-F5344CB8AC3E}">
        <p14:creationId xmlns:p14="http://schemas.microsoft.com/office/powerpoint/2010/main" val="4014557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ctrTitle"/>
          </p:nvPr>
        </p:nvSpPr>
        <p:spPr>
          <a:xfrm>
            <a:off x="949960" y="518160"/>
            <a:ext cx="8808720" cy="1295400"/>
          </a:xfrm>
        </p:spPr>
        <p:txBody>
          <a:bodyPr>
            <a:normAutofit fontScale="90000"/>
          </a:bodyPr>
          <a:lstStyle/>
          <a:p>
            <a:pPr eaLnBrk="1" hangingPunct="1">
              <a:defRPr/>
            </a:pPr>
            <a:r>
              <a:rPr lang="en-US" altLang="en-US" b="1"/>
              <a:t>Need Statements: 3 parts</a:t>
            </a:r>
          </a:p>
        </p:txBody>
      </p:sp>
      <p:sp>
        <p:nvSpPr>
          <p:cNvPr id="20482" name="Text Box 3"/>
          <p:cNvSpPr txBox="1">
            <a:spLocks noChangeArrowheads="1"/>
          </p:cNvSpPr>
          <p:nvPr/>
        </p:nvSpPr>
        <p:spPr bwMode="auto">
          <a:xfrm>
            <a:off x="431800" y="1727200"/>
            <a:ext cx="9499600" cy="134806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hlink"/>
              </a:buClr>
              <a:buSzPct val="65000"/>
              <a:buFont typeface="Wingdings" charset="2"/>
              <a:buChar char="n"/>
              <a:defRPr sz="3200">
                <a:solidFill>
                  <a:schemeClr val="tx1"/>
                </a:solidFill>
                <a:latin typeface="Tahoma" charset="0"/>
                <a:ea typeface="ＭＳ Ｐゴシック" charset="-128"/>
              </a:defRPr>
            </a:lvl1pPr>
            <a:lvl2pPr marL="742950" indent="-285750">
              <a:spcBef>
                <a:spcPct val="20000"/>
              </a:spcBef>
              <a:buClr>
                <a:schemeClr val="folHlink"/>
              </a:buClr>
              <a:buSzPct val="65000"/>
              <a:buFont typeface="Wingdings" charset="2"/>
              <a:buChar char="n"/>
              <a:defRPr sz="2800">
                <a:solidFill>
                  <a:schemeClr val="tx1"/>
                </a:solidFill>
                <a:latin typeface="Tahoma" charset="0"/>
                <a:ea typeface="ＭＳ Ｐゴシック" charset="-128"/>
              </a:defRPr>
            </a:lvl2pPr>
            <a:lvl3pPr marL="1143000" indent="-228600">
              <a:spcBef>
                <a:spcPct val="20000"/>
              </a:spcBef>
              <a:buClr>
                <a:schemeClr val="hlink"/>
              </a:buClr>
              <a:buSzPct val="65000"/>
              <a:buFont typeface="Wingdings" charset="2"/>
              <a:buChar char="n"/>
              <a:defRPr sz="2400">
                <a:solidFill>
                  <a:schemeClr val="tx1"/>
                </a:solidFill>
                <a:latin typeface="Tahoma" charset="0"/>
                <a:ea typeface="ＭＳ Ｐゴシック" charset="-128"/>
              </a:defRPr>
            </a:lvl3pPr>
            <a:lvl4pPr marL="1600200" indent="-228600">
              <a:spcBef>
                <a:spcPct val="20000"/>
              </a:spcBef>
              <a:buClr>
                <a:schemeClr val="folHlink"/>
              </a:buClr>
              <a:buSzPct val="65000"/>
              <a:buFont typeface="Wingdings" charset="2"/>
              <a:buChar char="n"/>
              <a:defRPr sz="2000">
                <a:solidFill>
                  <a:schemeClr val="tx1"/>
                </a:solidFill>
                <a:latin typeface="Tahoma" charset="0"/>
                <a:ea typeface="ＭＳ Ｐゴシック" charset="-128"/>
              </a:defRPr>
            </a:lvl4pPr>
            <a:lvl5pPr marL="2057400" indent="-228600">
              <a:spcBef>
                <a:spcPct val="20000"/>
              </a:spcBef>
              <a:buClr>
                <a:schemeClr val="hlink"/>
              </a:buClr>
              <a:buSzPct val="65000"/>
              <a:buFont typeface="Wingdings" charset="2"/>
              <a:buChar char="n"/>
              <a:defRPr sz="2000">
                <a:solidFill>
                  <a:schemeClr val="tx1"/>
                </a:solidFill>
                <a:latin typeface="Tahoma" charset="0"/>
                <a:ea typeface="ＭＳ Ｐゴシック" charset="-128"/>
              </a:defRPr>
            </a:lvl5pPr>
            <a:lvl6pPr marL="25146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6pPr>
            <a:lvl7pPr marL="29718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7pPr>
            <a:lvl8pPr marL="34290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8pPr>
            <a:lvl9pPr marL="38862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9pPr>
          </a:lstStyle>
          <a:p>
            <a:pPr>
              <a:spcBef>
                <a:spcPct val="0"/>
              </a:spcBef>
              <a:buClrTx/>
              <a:buSzTx/>
              <a:buFontTx/>
              <a:buAutoNum type="arabicPeriod"/>
            </a:pPr>
            <a:r>
              <a:rPr lang="en-US" altLang="en-US" sz="2720" b="1" dirty="0">
                <a:solidFill>
                  <a:prstClr val="black"/>
                </a:solidFill>
              </a:rPr>
              <a:t>Description of the problem</a:t>
            </a:r>
          </a:p>
          <a:p>
            <a:pPr>
              <a:spcBef>
                <a:spcPct val="0"/>
              </a:spcBef>
              <a:buClrTx/>
              <a:buSzTx/>
              <a:buFontTx/>
              <a:buAutoNum type="arabicPeriod"/>
            </a:pPr>
            <a:r>
              <a:rPr lang="en-US" altLang="en-US" sz="2720" b="1" dirty="0">
                <a:solidFill>
                  <a:prstClr val="black"/>
                </a:solidFill>
              </a:rPr>
              <a:t>Plan for solving the problem</a:t>
            </a:r>
          </a:p>
          <a:p>
            <a:pPr>
              <a:spcBef>
                <a:spcPct val="0"/>
              </a:spcBef>
              <a:buClrTx/>
              <a:buSzTx/>
              <a:buFontTx/>
              <a:buAutoNum type="arabicPeriod"/>
            </a:pPr>
            <a:r>
              <a:rPr lang="en-US" altLang="en-US" sz="2720" b="1" dirty="0">
                <a:solidFill>
                  <a:srgbClr val="0563C1"/>
                </a:solidFill>
              </a:rPr>
              <a:t>Request for support</a:t>
            </a:r>
          </a:p>
        </p:txBody>
      </p:sp>
      <p:sp>
        <p:nvSpPr>
          <p:cNvPr id="20483" name="Text Box 4"/>
          <p:cNvSpPr txBox="1">
            <a:spLocks noChangeArrowheads="1"/>
          </p:cNvSpPr>
          <p:nvPr/>
        </p:nvSpPr>
        <p:spPr bwMode="auto">
          <a:xfrm>
            <a:off x="431800" y="4145280"/>
            <a:ext cx="9585960" cy="1766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Tahoma" charset="0"/>
                <a:ea typeface="ＭＳ Ｐゴシック" charset="-128"/>
              </a:defRPr>
            </a:lvl1pPr>
            <a:lvl2pPr marL="914400" indent="-457200">
              <a:defRPr sz="2400">
                <a:solidFill>
                  <a:schemeClr val="tx1"/>
                </a:solidFill>
                <a:latin typeface="Tahoma" charset="0"/>
                <a:ea typeface="ＭＳ Ｐゴシック" charset="-128"/>
              </a:defRPr>
            </a:lvl2pPr>
            <a:lvl3pPr marL="1371600" indent="-457200">
              <a:defRPr sz="2400">
                <a:solidFill>
                  <a:schemeClr val="tx1"/>
                </a:solidFill>
                <a:latin typeface="Tahoma" charset="0"/>
                <a:ea typeface="ＭＳ Ｐゴシック" charset="-128"/>
              </a:defRPr>
            </a:lvl3pPr>
            <a:lvl4pPr marL="1828800" indent="-457200">
              <a:defRPr sz="2400">
                <a:solidFill>
                  <a:schemeClr val="tx1"/>
                </a:solidFill>
                <a:latin typeface="Tahoma" charset="0"/>
                <a:ea typeface="ＭＳ Ｐゴシック" charset="-128"/>
              </a:defRPr>
            </a:lvl4pPr>
            <a:lvl5pPr marL="2286000" indent="-457200">
              <a:defRPr sz="2400">
                <a:solidFill>
                  <a:schemeClr val="tx1"/>
                </a:solidFill>
                <a:latin typeface="Tahoma" charset="0"/>
                <a:ea typeface="ＭＳ Ｐゴシック" charset="-128"/>
              </a:defRPr>
            </a:lvl5pPr>
            <a:lvl6pPr marL="2743200" indent="-457200" eaLnBrk="0" fontAlgn="base" hangingPunct="0">
              <a:spcBef>
                <a:spcPct val="0"/>
              </a:spcBef>
              <a:spcAft>
                <a:spcPct val="0"/>
              </a:spcAft>
              <a:defRPr sz="2400">
                <a:solidFill>
                  <a:schemeClr val="tx1"/>
                </a:solidFill>
                <a:latin typeface="Tahoma" charset="0"/>
                <a:ea typeface="ＭＳ Ｐゴシック" charset="-128"/>
              </a:defRPr>
            </a:lvl6pPr>
            <a:lvl7pPr marL="3200400" indent="-457200" eaLnBrk="0" fontAlgn="base" hangingPunct="0">
              <a:spcBef>
                <a:spcPct val="0"/>
              </a:spcBef>
              <a:spcAft>
                <a:spcPct val="0"/>
              </a:spcAft>
              <a:defRPr sz="2400">
                <a:solidFill>
                  <a:schemeClr val="tx1"/>
                </a:solidFill>
                <a:latin typeface="Tahoma" charset="0"/>
                <a:ea typeface="ＭＳ Ｐゴシック" charset="-128"/>
              </a:defRPr>
            </a:lvl7pPr>
            <a:lvl8pPr marL="3657600" indent="-457200" eaLnBrk="0" fontAlgn="base" hangingPunct="0">
              <a:spcBef>
                <a:spcPct val="0"/>
              </a:spcBef>
              <a:spcAft>
                <a:spcPct val="0"/>
              </a:spcAft>
              <a:defRPr sz="2400">
                <a:solidFill>
                  <a:schemeClr val="tx1"/>
                </a:solidFill>
                <a:latin typeface="Tahoma" charset="0"/>
                <a:ea typeface="ＭＳ Ｐゴシック" charset="-128"/>
              </a:defRPr>
            </a:lvl8pPr>
            <a:lvl9pPr marL="4114800" indent="-457200" eaLnBrk="0" fontAlgn="base" hangingPunct="0">
              <a:spcBef>
                <a:spcPct val="0"/>
              </a:spcBef>
              <a:spcAft>
                <a:spcPct val="0"/>
              </a:spcAft>
              <a:defRPr sz="2400">
                <a:solidFill>
                  <a:schemeClr val="tx1"/>
                </a:solidFill>
                <a:latin typeface="Tahoma" charset="0"/>
                <a:ea typeface="ＭＳ Ｐゴシック" charset="-128"/>
              </a:defRPr>
            </a:lvl9pPr>
          </a:lstStyle>
          <a:p>
            <a:pPr>
              <a:spcBef>
                <a:spcPct val="50000"/>
              </a:spcBef>
            </a:pPr>
            <a:r>
              <a:rPr lang="en-US" altLang="en-US" sz="2720" b="1">
                <a:solidFill>
                  <a:srgbClr val="954F72"/>
                </a:solidFill>
              </a:rPr>
              <a:t>Support sections contain:</a:t>
            </a:r>
          </a:p>
          <a:p>
            <a:pPr>
              <a:spcBef>
                <a:spcPct val="50000"/>
              </a:spcBef>
              <a:buFontTx/>
              <a:buChar char="•"/>
            </a:pPr>
            <a:r>
              <a:rPr lang="en-US" altLang="en-US" sz="2720" b="1">
                <a:solidFill>
                  <a:srgbClr val="954F72"/>
                </a:solidFill>
              </a:rPr>
              <a:t>Actions you want the sponsor to take immediately</a:t>
            </a:r>
          </a:p>
          <a:p>
            <a:pPr>
              <a:spcBef>
                <a:spcPct val="50000"/>
              </a:spcBef>
              <a:buFontTx/>
              <a:buChar char="•"/>
            </a:pPr>
            <a:r>
              <a:rPr lang="en-US" altLang="en-US" sz="2720" b="1">
                <a:solidFill>
                  <a:srgbClr val="954F72"/>
                </a:solidFill>
              </a:rPr>
              <a:t>Resources you want the sponsor to commit</a:t>
            </a:r>
          </a:p>
        </p:txBody>
      </p:sp>
    </p:spTree>
    <p:extLst>
      <p:ext uri="{BB962C8B-B14F-4D97-AF65-F5344CB8AC3E}">
        <p14:creationId xmlns:p14="http://schemas.microsoft.com/office/powerpoint/2010/main" val="20209743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631" y="273887"/>
            <a:ext cx="8935810" cy="1460615"/>
          </a:xfrm>
        </p:spPr>
        <p:txBody>
          <a:bodyPr>
            <a:normAutofit/>
          </a:bodyPr>
          <a:lstStyle/>
          <a:p>
            <a:r>
              <a:rPr lang="en-US" sz="4400" dirty="0"/>
              <a:t>Plan for Solving the Problem and Requesting Support: Example</a:t>
            </a:r>
          </a:p>
        </p:txBody>
      </p:sp>
      <p:sp>
        <p:nvSpPr>
          <p:cNvPr id="3" name="Content Placeholder 2"/>
          <p:cNvSpPr>
            <a:spLocks noGrp="1"/>
          </p:cNvSpPr>
          <p:nvPr>
            <p:ph idx="1"/>
          </p:nvPr>
        </p:nvSpPr>
        <p:spPr>
          <a:xfrm>
            <a:off x="649631" y="1915554"/>
            <a:ext cx="8548044" cy="5651863"/>
          </a:xfrm>
        </p:spPr>
        <p:txBody>
          <a:bodyPr>
            <a:normAutofit fontScale="92500" lnSpcReduction="10000"/>
          </a:bodyPr>
          <a:lstStyle/>
          <a:p>
            <a:pPr marL="0" indent="0">
              <a:lnSpc>
                <a:spcPct val="100000"/>
              </a:lnSpc>
              <a:spcBef>
                <a:spcPts val="0"/>
              </a:spcBef>
              <a:buNone/>
              <a:defRPr/>
            </a:pPr>
            <a:r>
              <a:rPr lang="en-US" sz="2420" dirty="0"/>
              <a:t>	CENTRO seeks to empower and support the Hispanic community by eliminating barriers to self-sufficiency. CENTRO believes that cultivating strong and healthy children who are free of abuse is one step to cultural self-sufficiency. For these reasons, we are undertaking a program to train parents and teachers to recognize the signs of abuse and refer abused children to treatment. </a:t>
            </a:r>
          </a:p>
          <a:p>
            <a:pPr marL="0" indent="0">
              <a:lnSpc>
                <a:spcPct val="100000"/>
              </a:lnSpc>
              <a:spcBef>
                <a:spcPts val="0"/>
              </a:spcBef>
              <a:buNone/>
              <a:defRPr/>
            </a:pPr>
            <a:r>
              <a:rPr lang="en-US" sz="2420" dirty="0"/>
              <a:t>	This training program will involve developing training materials and training trainers in the community to conduct free training sessions. We are seeking funding develop a training video which will be used to train parents and teachers to recognize the signs of abuse and how to access treatment. Therefore, we are requesting $6,700 in support from your organization.</a:t>
            </a:r>
          </a:p>
          <a:p>
            <a:pPr marL="0" indent="0">
              <a:lnSpc>
                <a:spcPct val="100000"/>
              </a:lnSpc>
              <a:spcBef>
                <a:spcPts val="0"/>
              </a:spcBef>
              <a:buNone/>
              <a:defRPr/>
            </a:pPr>
            <a:r>
              <a:rPr lang="en-US" sz="2420" dirty="0">
                <a:solidFill>
                  <a:srgbClr val="FF0000"/>
                </a:solidFill>
              </a:rPr>
              <a:t>	Funding CENTRO’s training program will result in parents and teachers who are able to recognize signs of child abuse in Latino/a children and refer abused children to treatment. This type of training program will lead to fewer abused Hispanic children and a more self-sufficient Hispanic community.</a:t>
            </a:r>
          </a:p>
        </p:txBody>
      </p:sp>
      <p:sp>
        <p:nvSpPr>
          <p:cNvPr id="5" name="Slide Number Placeholder 4"/>
          <p:cNvSpPr>
            <a:spLocks noGrp="1"/>
          </p:cNvSpPr>
          <p:nvPr>
            <p:ph type="sldNum" sz="quarter" idx="12"/>
          </p:nvPr>
        </p:nvSpPr>
        <p:spPr/>
        <p:txBody>
          <a:bodyPr/>
          <a:lstStyle/>
          <a:p>
            <a:fld id="{BC8FB650-4324-4877-BB95-5089C932EEA7}" type="slidenum">
              <a:rPr lang="en-US" smtClean="0">
                <a:solidFill>
                  <a:prstClr val="black">
                    <a:tint val="75000"/>
                  </a:prstClr>
                </a:solidFill>
              </a:rPr>
              <a:pPr/>
              <a:t>33</a:t>
            </a:fld>
            <a:endParaRPr lang="en-US">
              <a:solidFill>
                <a:prstClr val="black">
                  <a:tint val="75000"/>
                </a:prstClr>
              </a:solidFill>
            </a:endParaRPr>
          </a:p>
        </p:txBody>
      </p:sp>
    </p:spTree>
    <p:extLst>
      <p:ext uri="{BB962C8B-B14F-4D97-AF65-F5344CB8AC3E}">
        <p14:creationId xmlns:p14="http://schemas.microsoft.com/office/powerpoint/2010/main" val="19146403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1009453" y="3284564"/>
            <a:ext cx="6035354" cy="117075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Writing an Effective Title and Abstract</a:t>
            </a:r>
          </a:p>
        </p:txBody>
      </p:sp>
      <p:sp>
        <p:nvSpPr>
          <p:cNvPr id="4" name="Slide Number Placeholder 3"/>
          <p:cNvSpPr>
            <a:spLocks noGrp="1"/>
          </p:cNvSpPr>
          <p:nvPr>
            <p:ph type="sldNum" sz="quarter" idx="12"/>
          </p:nvPr>
        </p:nvSpPr>
        <p:spPr/>
        <p:txBody>
          <a:bodyPr/>
          <a:lstStyle/>
          <a:p>
            <a:fld id="{BC8FB650-4324-4877-BB95-5089C932EEA7}" type="slidenum">
              <a:rPr lang="en-US" smtClean="0"/>
              <a:t>34</a:t>
            </a:fld>
            <a:endParaRPr lang="en-US"/>
          </a:p>
        </p:txBody>
      </p:sp>
    </p:spTree>
    <p:extLst>
      <p:ext uri="{BB962C8B-B14F-4D97-AF65-F5344CB8AC3E}">
        <p14:creationId xmlns:p14="http://schemas.microsoft.com/office/powerpoint/2010/main" val="3923631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320" y="353536"/>
            <a:ext cx="9273967" cy="1323790"/>
          </a:xfrm>
        </p:spPr>
        <p:txBody>
          <a:bodyPr vert="horz" wrap="square" lIns="100584" tIns="50292" rIns="100584" bIns="50292" numCol="1" rtlCol="0" anchor="ctr" anchorCtr="0" compatLnSpc="1">
            <a:prstTxWarp prst="textNoShape">
              <a:avLst/>
            </a:prstTxWarp>
            <a:normAutofit/>
          </a:bodyPr>
          <a:lstStyle/>
          <a:p>
            <a:pPr eaLnBrk="1" hangingPunct="1"/>
            <a:r>
              <a:rPr lang="en-US" sz="3960" dirty="0">
                <a:ea typeface="MS PGothic" charset="0"/>
              </a:rPr>
              <a:t>The Title and Abstract: Two Critical Parts of Your Proposal</a:t>
            </a:r>
          </a:p>
        </p:txBody>
      </p:sp>
      <p:sp>
        <p:nvSpPr>
          <p:cNvPr id="3" name="Content Placeholder 2"/>
          <p:cNvSpPr>
            <a:spLocks noGrp="1"/>
          </p:cNvSpPr>
          <p:nvPr>
            <p:ph idx="1"/>
          </p:nvPr>
        </p:nvSpPr>
        <p:spPr>
          <a:xfrm>
            <a:off x="489014" y="3160430"/>
            <a:ext cx="9240011" cy="4308340"/>
          </a:xfrm>
        </p:spPr>
        <p:txBody>
          <a:bodyPr>
            <a:noAutofit/>
          </a:bodyPr>
          <a:lstStyle/>
          <a:p>
            <a:pPr eaLnBrk="1" hangingPunct="1">
              <a:buFont typeface="Wingdings 2" panose="05020102010507070707" pitchFamily="18" charset="2"/>
              <a:buChar char=""/>
              <a:defRPr/>
            </a:pPr>
            <a:r>
              <a:rPr lang="en-US" sz="2200" dirty="0"/>
              <a:t>Title/Abstract used to make the initial determination of whether a project is eligible for, or worthy of, further consideration</a:t>
            </a:r>
          </a:p>
          <a:p>
            <a:pPr lvl="1">
              <a:buFont typeface="Courier New" panose="02070309020205020404" pitchFamily="49" charset="0"/>
              <a:buChar char="o"/>
              <a:defRPr/>
            </a:pPr>
            <a:r>
              <a:rPr lang="en-US" sz="2200" dirty="0"/>
              <a:t>One foundation executive says that in nine out of ten cases, she reads only the executive summary before deciding whether or not to reject a proposal</a:t>
            </a:r>
          </a:p>
          <a:p>
            <a:pPr eaLnBrk="1" hangingPunct="1">
              <a:buFont typeface="Wingdings 2" panose="05020102010507070707" pitchFamily="18" charset="2"/>
              <a:buChar char=""/>
              <a:defRPr/>
            </a:pPr>
            <a:r>
              <a:rPr lang="en-US" sz="2200" dirty="0"/>
              <a:t>Both public and private funders often copy proposals’ abstract/title and circulate them separately to key funding officials who want to see a digest of all incoming projects</a:t>
            </a:r>
            <a:br>
              <a:rPr lang="en-US" sz="2200" dirty="0"/>
            </a:br>
            <a:endParaRPr lang="en-US" sz="2200" dirty="0"/>
          </a:p>
          <a:p>
            <a:pPr eaLnBrk="1" hangingPunct="1">
              <a:buFont typeface="Wingdings 2" panose="05020102010507070707" pitchFamily="18" charset="2"/>
              <a:buChar char=""/>
              <a:defRPr/>
            </a:pPr>
            <a:r>
              <a:rPr lang="en-US" sz="2200" dirty="0"/>
              <a:t>The audience that reads the title/abstract may include members of Congress who fund the sponsoring agency, and voters who elected those officials. They will determine the project’s value based on the abstract/title.</a:t>
            </a:r>
          </a:p>
          <a:p>
            <a:pPr eaLnBrk="1" hangingPunct="1">
              <a:buFont typeface="Wingdings 2" panose="05020102010507070707" pitchFamily="18" charset="2"/>
              <a:buChar char=""/>
              <a:defRPr/>
            </a:pPr>
            <a:endParaRPr lang="en-US" sz="1980" dirty="0"/>
          </a:p>
          <a:p>
            <a:pPr marL="0" indent="0">
              <a:buNone/>
              <a:defRPr/>
            </a:pPr>
            <a:endParaRPr lang="en-US" sz="1980" dirty="0"/>
          </a:p>
        </p:txBody>
      </p:sp>
      <p:sp>
        <p:nvSpPr>
          <p:cNvPr id="50180"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817245" indent="-314325">
              <a:defRPr>
                <a:solidFill>
                  <a:schemeClr val="tx1"/>
                </a:solidFill>
                <a:latin typeface="Gill Sans MT" charset="0"/>
                <a:ea typeface="MS PGothic" charset="0"/>
                <a:cs typeface="MS PGothic" charset="0"/>
              </a:defRPr>
            </a:lvl2pPr>
            <a:lvl3pPr marL="1257300" indent="-251460">
              <a:defRPr>
                <a:solidFill>
                  <a:schemeClr val="tx1"/>
                </a:solidFill>
                <a:latin typeface="Gill Sans MT" charset="0"/>
                <a:ea typeface="MS PGothic" charset="0"/>
                <a:cs typeface="MS PGothic" charset="0"/>
              </a:defRPr>
            </a:lvl3pPr>
            <a:lvl4pPr marL="1760220" indent="-251460">
              <a:defRPr>
                <a:solidFill>
                  <a:schemeClr val="tx1"/>
                </a:solidFill>
                <a:latin typeface="Gill Sans MT" charset="0"/>
                <a:ea typeface="MS PGothic" charset="0"/>
                <a:cs typeface="MS PGothic" charset="0"/>
              </a:defRPr>
            </a:lvl4pPr>
            <a:lvl5pPr marL="2263140" indent="-251460">
              <a:defRPr>
                <a:solidFill>
                  <a:schemeClr val="tx1"/>
                </a:solidFill>
                <a:latin typeface="Gill Sans MT" charset="0"/>
                <a:ea typeface="MS PGothic" charset="0"/>
                <a:cs typeface="MS PGothic" charset="0"/>
              </a:defRPr>
            </a:lvl5pPr>
            <a:lvl6pPr marL="2766060" indent="-251460" eaLnBrk="0" fontAlgn="base" hangingPunct="0">
              <a:spcBef>
                <a:spcPct val="0"/>
              </a:spcBef>
              <a:spcAft>
                <a:spcPct val="0"/>
              </a:spcAft>
              <a:defRPr>
                <a:solidFill>
                  <a:schemeClr val="tx1"/>
                </a:solidFill>
                <a:latin typeface="Gill Sans MT" charset="0"/>
                <a:ea typeface="MS PGothic" charset="0"/>
                <a:cs typeface="MS PGothic" charset="0"/>
              </a:defRPr>
            </a:lvl6pPr>
            <a:lvl7pPr marL="3268980" indent="-251460" eaLnBrk="0" fontAlgn="base" hangingPunct="0">
              <a:spcBef>
                <a:spcPct val="0"/>
              </a:spcBef>
              <a:spcAft>
                <a:spcPct val="0"/>
              </a:spcAft>
              <a:defRPr>
                <a:solidFill>
                  <a:schemeClr val="tx1"/>
                </a:solidFill>
                <a:latin typeface="Gill Sans MT" charset="0"/>
                <a:ea typeface="MS PGothic" charset="0"/>
                <a:cs typeface="MS PGothic" charset="0"/>
              </a:defRPr>
            </a:lvl7pPr>
            <a:lvl8pPr marL="3771900" indent="-251460" eaLnBrk="0" fontAlgn="base" hangingPunct="0">
              <a:spcBef>
                <a:spcPct val="0"/>
              </a:spcBef>
              <a:spcAft>
                <a:spcPct val="0"/>
              </a:spcAft>
              <a:defRPr>
                <a:solidFill>
                  <a:schemeClr val="tx1"/>
                </a:solidFill>
                <a:latin typeface="Gill Sans MT" charset="0"/>
                <a:ea typeface="MS PGothic" charset="0"/>
                <a:cs typeface="MS PGothic" charset="0"/>
              </a:defRPr>
            </a:lvl8pPr>
            <a:lvl9pPr marL="4274820" indent="-251460" eaLnBrk="0" fontAlgn="base" hangingPunct="0">
              <a:spcBef>
                <a:spcPct val="0"/>
              </a:spcBef>
              <a:spcAft>
                <a:spcPct val="0"/>
              </a:spcAft>
              <a:defRPr>
                <a:solidFill>
                  <a:schemeClr val="tx1"/>
                </a:solidFill>
                <a:latin typeface="Gill Sans MT" charset="0"/>
                <a:ea typeface="MS PGothic" charset="0"/>
                <a:cs typeface="MS PGothic" charset="0"/>
              </a:defRPr>
            </a:lvl9pPr>
          </a:lstStyle>
          <a:p>
            <a:fld id="{78B66CE4-7129-C944-9CCB-AB6AACB976D3}" type="slidenum">
              <a:rPr lang="en-US">
                <a:solidFill>
                  <a:srgbClr val="B5A788"/>
                </a:solidFill>
              </a:rPr>
              <a:pPr/>
              <a:t>35</a:t>
            </a:fld>
            <a:endParaRPr lang="en-US">
              <a:solidFill>
                <a:srgbClr val="B5A788"/>
              </a:solidFill>
            </a:endParaRPr>
          </a:p>
        </p:txBody>
      </p:sp>
      <p:sp>
        <p:nvSpPr>
          <p:cNvPr id="50181" name="Rectangle 4"/>
          <p:cNvSpPr>
            <a:spLocks noChangeArrowheads="1"/>
          </p:cNvSpPr>
          <p:nvPr/>
        </p:nvSpPr>
        <p:spPr bwMode="auto">
          <a:xfrm>
            <a:off x="413081" y="1824001"/>
            <a:ext cx="9391876" cy="11079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200" i="1" dirty="0"/>
              <a:t>For readers who are not the primary or secondary reviewers of your proposal, time is so short that the title and abstract are likely the only portions that they read carefully</a:t>
            </a:r>
          </a:p>
        </p:txBody>
      </p:sp>
    </p:spTree>
    <p:extLst>
      <p:ext uri="{BB962C8B-B14F-4D97-AF65-F5344CB8AC3E}">
        <p14:creationId xmlns:p14="http://schemas.microsoft.com/office/powerpoint/2010/main" val="29415956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601" y="136851"/>
            <a:ext cx="9155859" cy="1161233"/>
          </a:xfrm>
        </p:spPr>
        <p:txBody>
          <a:bodyPr>
            <a:normAutofit/>
          </a:bodyPr>
          <a:lstStyle/>
          <a:p>
            <a:r>
              <a:rPr lang="en-US" sz="4400" dirty="0"/>
              <a:t>Writing the Title</a:t>
            </a:r>
          </a:p>
        </p:txBody>
      </p:sp>
      <p:sp>
        <p:nvSpPr>
          <p:cNvPr id="5" name="Slide Number Placeholder 4"/>
          <p:cNvSpPr>
            <a:spLocks noGrp="1"/>
          </p:cNvSpPr>
          <p:nvPr>
            <p:ph type="sldNum" sz="quarter" idx="12"/>
          </p:nvPr>
        </p:nvSpPr>
        <p:spPr/>
        <p:txBody>
          <a:bodyPr/>
          <a:lstStyle/>
          <a:p>
            <a:fld id="{BC8FB650-4324-4877-BB95-5089C932EEA7}" type="slidenum">
              <a:rPr lang="en-US" smtClean="0"/>
              <a:t>36</a:t>
            </a:fld>
            <a:endParaRPr lang="en-US"/>
          </a:p>
        </p:txBody>
      </p:sp>
      <p:grpSp>
        <p:nvGrpSpPr>
          <p:cNvPr id="31" name="Group 30"/>
          <p:cNvGrpSpPr/>
          <p:nvPr/>
        </p:nvGrpSpPr>
        <p:grpSpPr>
          <a:xfrm>
            <a:off x="422006" y="1247355"/>
            <a:ext cx="9254636" cy="5855978"/>
            <a:chOff x="334892" y="1030050"/>
            <a:chExt cx="8323396" cy="5004318"/>
          </a:xfrm>
        </p:grpSpPr>
        <p:sp>
          <p:nvSpPr>
            <p:cNvPr id="4" name="Rectangle 3"/>
            <p:cNvSpPr/>
            <p:nvPr/>
          </p:nvSpPr>
          <p:spPr>
            <a:xfrm>
              <a:off x="334892" y="1703417"/>
              <a:ext cx="4055108" cy="361033"/>
            </a:xfrm>
            <a:prstGeom prst="rect">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Freeform 6"/>
            <p:cNvSpPr/>
            <p:nvPr/>
          </p:nvSpPr>
          <p:spPr>
            <a:xfrm>
              <a:off x="334893" y="1030050"/>
              <a:ext cx="4055108" cy="857021"/>
            </a:xfrm>
            <a:custGeom>
              <a:avLst/>
              <a:gdLst>
                <a:gd name="connsiteX0" fmla="*/ 0 w 4055108"/>
                <a:gd name="connsiteY0" fmla="*/ 0 h 857021"/>
                <a:gd name="connsiteX1" fmla="*/ 4055108 w 4055108"/>
                <a:gd name="connsiteY1" fmla="*/ 0 h 857021"/>
                <a:gd name="connsiteX2" fmla="*/ 4055108 w 4055108"/>
                <a:gd name="connsiteY2" fmla="*/ 857021 h 857021"/>
                <a:gd name="connsiteX3" fmla="*/ 0 w 4055108"/>
                <a:gd name="connsiteY3" fmla="*/ 857021 h 857021"/>
                <a:gd name="connsiteX4" fmla="*/ 0 w 4055108"/>
                <a:gd name="connsiteY4" fmla="*/ 0 h 857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5108" h="857021">
                  <a:moveTo>
                    <a:pt x="0" y="0"/>
                  </a:moveTo>
                  <a:lnTo>
                    <a:pt x="4055108" y="0"/>
                  </a:lnTo>
                  <a:lnTo>
                    <a:pt x="4055108" y="857021"/>
                  </a:lnTo>
                  <a:lnTo>
                    <a:pt x="0" y="8570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5438" tIns="50292" rIns="75438" bIns="50292" numCol="1" spcCol="1270" anchor="ctr" anchorCtr="0">
              <a:noAutofit/>
            </a:bodyPr>
            <a:lstStyle/>
            <a:p>
              <a:pPr defTabSz="1760220">
                <a:lnSpc>
                  <a:spcPct val="90000"/>
                </a:lnSpc>
                <a:spcBef>
                  <a:spcPct val="0"/>
                </a:spcBef>
                <a:spcAft>
                  <a:spcPct val="35000"/>
                </a:spcAft>
              </a:pPr>
              <a:r>
                <a:rPr lang="en-US" sz="3960" dirty="0"/>
                <a:t>Do</a:t>
              </a:r>
            </a:p>
          </p:txBody>
        </p:sp>
        <p:sp>
          <p:nvSpPr>
            <p:cNvPr id="8" name="Rectangle 7"/>
            <p:cNvSpPr/>
            <p:nvPr/>
          </p:nvSpPr>
          <p:spPr>
            <a:xfrm>
              <a:off x="342315" y="2810504"/>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Freeform 8"/>
            <p:cNvSpPr/>
            <p:nvPr/>
          </p:nvSpPr>
          <p:spPr>
            <a:xfrm>
              <a:off x="640210" y="2696867"/>
              <a:ext cx="3757212" cy="554164"/>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650" dirty="0"/>
                <a:t>Use active, forward thinking verbs (predicting, mobilizing, empowering, revolutionary)</a:t>
              </a:r>
            </a:p>
          </p:txBody>
        </p:sp>
        <p:sp>
          <p:nvSpPr>
            <p:cNvPr id="10" name="Rectangle 9"/>
            <p:cNvSpPr/>
            <p:nvPr/>
          </p:nvSpPr>
          <p:spPr>
            <a:xfrm>
              <a:off x="334893" y="3455037"/>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Freeform 10"/>
            <p:cNvSpPr/>
            <p:nvPr/>
          </p:nvSpPr>
          <p:spPr>
            <a:xfrm>
              <a:off x="618750" y="3256787"/>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Keep the title short; find out which research themes are mission-relevant</a:t>
              </a:r>
            </a:p>
          </p:txBody>
        </p:sp>
        <p:sp>
          <p:nvSpPr>
            <p:cNvPr id="12" name="Rectangle 11"/>
            <p:cNvSpPr/>
            <p:nvPr/>
          </p:nvSpPr>
          <p:spPr>
            <a:xfrm>
              <a:off x="334893" y="4149432"/>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3" name="Freeform 12"/>
            <p:cNvSpPr/>
            <p:nvPr/>
          </p:nvSpPr>
          <p:spPr>
            <a:xfrm>
              <a:off x="618750" y="3951182"/>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Use imagination and flair; be original and relevant</a:t>
              </a:r>
            </a:p>
          </p:txBody>
        </p:sp>
        <p:sp>
          <p:nvSpPr>
            <p:cNvPr id="14" name="Rectangle 13"/>
            <p:cNvSpPr/>
            <p:nvPr/>
          </p:nvSpPr>
          <p:spPr>
            <a:xfrm>
              <a:off x="334893" y="4843828"/>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Freeform 14"/>
            <p:cNvSpPr/>
            <p:nvPr/>
          </p:nvSpPr>
          <p:spPr>
            <a:xfrm>
              <a:off x="618750" y="4645578"/>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Study titles of other funded projects in your field</a:t>
              </a:r>
            </a:p>
          </p:txBody>
        </p:sp>
        <p:sp>
          <p:nvSpPr>
            <p:cNvPr id="16" name="Rectangle 15"/>
            <p:cNvSpPr/>
            <p:nvPr/>
          </p:nvSpPr>
          <p:spPr>
            <a:xfrm>
              <a:off x="334893" y="5538223"/>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7" name="Freeform 16"/>
            <p:cNvSpPr/>
            <p:nvPr/>
          </p:nvSpPr>
          <p:spPr>
            <a:xfrm>
              <a:off x="618750" y="5339973"/>
              <a:ext cx="395679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Create at least ten titles using a combination of different words and abbreviations</a:t>
              </a:r>
            </a:p>
          </p:txBody>
        </p:sp>
        <p:sp>
          <p:nvSpPr>
            <p:cNvPr id="18" name="Rectangle 17"/>
            <p:cNvSpPr/>
            <p:nvPr/>
          </p:nvSpPr>
          <p:spPr>
            <a:xfrm>
              <a:off x="4603180" y="1692717"/>
              <a:ext cx="4055108" cy="361034"/>
            </a:xfrm>
            <a:prstGeom prst="rect">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Freeform 19"/>
            <p:cNvSpPr/>
            <p:nvPr/>
          </p:nvSpPr>
          <p:spPr>
            <a:xfrm>
              <a:off x="4592756" y="1030050"/>
              <a:ext cx="4055108" cy="857021"/>
            </a:xfrm>
            <a:custGeom>
              <a:avLst/>
              <a:gdLst>
                <a:gd name="connsiteX0" fmla="*/ 0 w 4055108"/>
                <a:gd name="connsiteY0" fmla="*/ 0 h 857021"/>
                <a:gd name="connsiteX1" fmla="*/ 4055108 w 4055108"/>
                <a:gd name="connsiteY1" fmla="*/ 0 h 857021"/>
                <a:gd name="connsiteX2" fmla="*/ 4055108 w 4055108"/>
                <a:gd name="connsiteY2" fmla="*/ 857021 h 857021"/>
                <a:gd name="connsiteX3" fmla="*/ 0 w 4055108"/>
                <a:gd name="connsiteY3" fmla="*/ 857021 h 857021"/>
                <a:gd name="connsiteX4" fmla="*/ 0 w 4055108"/>
                <a:gd name="connsiteY4" fmla="*/ 0 h 857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5108" h="857021">
                  <a:moveTo>
                    <a:pt x="0" y="0"/>
                  </a:moveTo>
                  <a:lnTo>
                    <a:pt x="4055108" y="0"/>
                  </a:lnTo>
                  <a:lnTo>
                    <a:pt x="4055108" y="857021"/>
                  </a:lnTo>
                  <a:lnTo>
                    <a:pt x="0" y="8570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5438" tIns="50292" rIns="75438" bIns="50292" numCol="1" spcCol="1270" anchor="ctr" anchorCtr="0">
              <a:noAutofit/>
            </a:bodyPr>
            <a:lstStyle/>
            <a:p>
              <a:pPr defTabSz="1760220">
                <a:lnSpc>
                  <a:spcPct val="90000"/>
                </a:lnSpc>
                <a:spcBef>
                  <a:spcPct val="0"/>
                </a:spcBef>
                <a:spcAft>
                  <a:spcPct val="35000"/>
                </a:spcAft>
              </a:pPr>
              <a:r>
                <a:rPr lang="en-US" sz="3960" dirty="0"/>
                <a:t>Don’t</a:t>
              </a:r>
              <a:endParaRPr lang="en-US" sz="5610" dirty="0"/>
            </a:p>
          </p:txBody>
        </p:sp>
        <p:sp>
          <p:nvSpPr>
            <p:cNvPr id="21" name="Rectangle 20"/>
            <p:cNvSpPr/>
            <p:nvPr/>
          </p:nvSpPr>
          <p:spPr>
            <a:xfrm>
              <a:off x="4592756" y="2853161"/>
              <a:ext cx="297895" cy="266603"/>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2" name="Freeform 21"/>
            <p:cNvSpPr/>
            <p:nvPr/>
          </p:nvSpPr>
          <p:spPr>
            <a:xfrm>
              <a:off x="4911408" y="2767648"/>
              <a:ext cx="3737083" cy="525838"/>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Use the name of the funder in the project title</a:t>
              </a:r>
            </a:p>
          </p:txBody>
        </p:sp>
        <p:sp>
          <p:nvSpPr>
            <p:cNvPr id="23" name="Rectangle 22"/>
            <p:cNvSpPr/>
            <p:nvPr/>
          </p:nvSpPr>
          <p:spPr>
            <a:xfrm>
              <a:off x="4592756" y="3455037"/>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Freeform 23"/>
            <p:cNvSpPr/>
            <p:nvPr/>
          </p:nvSpPr>
          <p:spPr>
            <a:xfrm>
              <a:off x="4876614" y="3256787"/>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Begin with “A Project To…”</a:t>
              </a:r>
            </a:p>
          </p:txBody>
        </p:sp>
        <p:sp>
          <p:nvSpPr>
            <p:cNvPr id="25" name="Rectangle 24"/>
            <p:cNvSpPr/>
            <p:nvPr/>
          </p:nvSpPr>
          <p:spPr>
            <a:xfrm>
              <a:off x="4592756" y="4149432"/>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6" name="Freeform 25"/>
            <p:cNvSpPr/>
            <p:nvPr/>
          </p:nvSpPr>
          <p:spPr>
            <a:xfrm>
              <a:off x="4876614" y="3951182"/>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Select a title that is likely to be used by others</a:t>
              </a:r>
            </a:p>
          </p:txBody>
        </p:sp>
        <p:sp>
          <p:nvSpPr>
            <p:cNvPr id="27" name="Rectangle 26"/>
            <p:cNvSpPr/>
            <p:nvPr/>
          </p:nvSpPr>
          <p:spPr>
            <a:xfrm>
              <a:off x="4592756" y="4843828"/>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8" name="Freeform 27"/>
            <p:cNvSpPr/>
            <p:nvPr/>
          </p:nvSpPr>
          <p:spPr>
            <a:xfrm>
              <a:off x="4876614" y="4645578"/>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Choose a title that might be funny/negative if seen out of context</a:t>
              </a:r>
            </a:p>
          </p:txBody>
        </p:sp>
        <p:sp>
          <p:nvSpPr>
            <p:cNvPr id="29" name="Rectangle 28"/>
            <p:cNvSpPr/>
            <p:nvPr/>
          </p:nvSpPr>
          <p:spPr>
            <a:xfrm>
              <a:off x="4592756" y="5538223"/>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0" name="Freeform 29"/>
            <p:cNvSpPr/>
            <p:nvPr/>
          </p:nvSpPr>
          <p:spPr>
            <a:xfrm>
              <a:off x="4876614" y="5339973"/>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Use jargon and filler words</a:t>
              </a:r>
            </a:p>
          </p:txBody>
        </p:sp>
      </p:grpSp>
      <p:sp>
        <p:nvSpPr>
          <p:cNvPr id="32" name="Rectangle 31"/>
          <p:cNvSpPr/>
          <p:nvPr/>
        </p:nvSpPr>
        <p:spPr>
          <a:xfrm>
            <a:off x="425548" y="2646850"/>
            <a:ext cx="327685" cy="32768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4" name="Freeform 33"/>
          <p:cNvSpPr/>
          <p:nvPr/>
        </p:nvSpPr>
        <p:spPr>
          <a:xfrm>
            <a:off x="766229" y="2521770"/>
            <a:ext cx="4135973" cy="609580"/>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Describe the purpose of the project; use funder friendly keywords </a:t>
            </a:r>
          </a:p>
        </p:txBody>
      </p:sp>
      <p:sp>
        <p:nvSpPr>
          <p:cNvPr id="35" name="Rectangle 34"/>
          <p:cNvSpPr/>
          <p:nvPr/>
        </p:nvSpPr>
        <p:spPr>
          <a:xfrm>
            <a:off x="5137107" y="2656512"/>
            <a:ext cx="331224" cy="348592"/>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6" name="Freeform 35"/>
          <p:cNvSpPr/>
          <p:nvPr/>
        </p:nvSpPr>
        <p:spPr>
          <a:xfrm>
            <a:off x="5468331" y="2480291"/>
            <a:ext cx="4193186" cy="812571"/>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Discount the funder criteria</a:t>
            </a:r>
          </a:p>
        </p:txBody>
      </p:sp>
    </p:spTree>
    <p:extLst>
      <p:ext uri="{BB962C8B-B14F-4D97-AF65-F5344CB8AC3E}">
        <p14:creationId xmlns:p14="http://schemas.microsoft.com/office/powerpoint/2010/main" val="40115608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673" y="316255"/>
            <a:ext cx="8996612" cy="1312697"/>
          </a:xfrm>
        </p:spPr>
        <p:txBody>
          <a:bodyPr>
            <a:normAutofit/>
          </a:bodyPr>
          <a:lstStyle/>
          <a:p>
            <a:r>
              <a:rPr lang="en-US" sz="4400" dirty="0"/>
              <a:t>Examples of Successful Titles</a:t>
            </a:r>
          </a:p>
        </p:txBody>
      </p:sp>
      <p:sp>
        <p:nvSpPr>
          <p:cNvPr id="3" name="Content Placeholder 2"/>
          <p:cNvSpPr>
            <a:spLocks noGrp="1"/>
          </p:cNvSpPr>
          <p:nvPr>
            <p:ph idx="1"/>
          </p:nvPr>
        </p:nvSpPr>
        <p:spPr>
          <a:xfrm>
            <a:off x="438521" y="1471894"/>
            <a:ext cx="9080764" cy="5637865"/>
          </a:xfrm>
        </p:spPr>
        <p:txBody>
          <a:bodyPr>
            <a:normAutofit fontScale="92500" lnSpcReduction="10000"/>
          </a:bodyPr>
          <a:lstStyle/>
          <a:p>
            <a:r>
              <a:rPr lang="en-US" sz="2200" b="1" i="1" dirty="0"/>
              <a:t>Paving</a:t>
            </a:r>
            <a:r>
              <a:rPr lang="en-US" sz="2200" i="1" dirty="0"/>
              <a:t> Academic Pathways for Student </a:t>
            </a:r>
            <a:r>
              <a:rPr lang="en-US" sz="2200" b="1" i="1" dirty="0"/>
              <a:t>Success</a:t>
            </a:r>
            <a:r>
              <a:rPr lang="en-US" sz="2200" i="1" dirty="0"/>
              <a:t>. </a:t>
            </a:r>
            <a:r>
              <a:rPr lang="en-US" sz="2200" dirty="0"/>
              <a:t>Funded by the U.S. Department of Education</a:t>
            </a:r>
          </a:p>
          <a:p>
            <a:r>
              <a:rPr lang="en-US" sz="2200" i="1" dirty="0"/>
              <a:t>Religion and the Rule of Law in Vietnam and Laos. </a:t>
            </a:r>
            <a:r>
              <a:rPr lang="en-US" sz="2200" dirty="0"/>
              <a:t>Funded by the John Templeton Foundation</a:t>
            </a:r>
          </a:p>
          <a:p>
            <a:r>
              <a:rPr lang="en-US" sz="2200" i="1" dirty="0"/>
              <a:t>Teachers for a </a:t>
            </a:r>
            <a:r>
              <a:rPr lang="en-US" sz="2200" b="1" i="1" dirty="0"/>
              <a:t>New</a:t>
            </a:r>
            <a:r>
              <a:rPr lang="en-US" sz="2200" i="1" dirty="0"/>
              <a:t> </a:t>
            </a:r>
            <a:r>
              <a:rPr lang="en-US" sz="2200" b="1" i="1" dirty="0"/>
              <a:t>Tomorrow</a:t>
            </a:r>
            <a:r>
              <a:rPr lang="en-US" sz="2200" i="1" dirty="0"/>
              <a:t>: </a:t>
            </a:r>
            <a:r>
              <a:rPr lang="en-US" sz="2200" b="1" i="1" dirty="0"/>
              <a:t>Engineering</a:t>
            </a:r>
            <a:r>
              <a:rPr lang="en-US" sz="2200" i="1" dirty="0"/>
              <a:t> Education </a:t>
            </a:r>
            <a:r>
              <a:rPr lang="en-US" sz="2200" b="1" i="1" dirty="0"/>
              <a:t>Pioneers</a:t>
            </a:r>
            <a:r>
              <a:rPr lang="en-US" sz="2200" i="1" dirty="0"/>
              <a:t> and Trajectories of Impact</a:t>
            </a:r>
            <a:r>
              <a:rPr lang="en-US" sz="2200" dirty="0"/>
              <a:t>. Funded by the National Science Foundation</a:t>
            </a:r>
          </a:p>
          <a:p>
            <a:r>
              <a:rPr lang="en-US" sz="2200" i="1" dirty="0"/>
              <a:t>A </a:t>
            </a:r>
            <a:r>
              <a:rPr lang="en-US" sz="2200" b="1" i="1" dirty="0"/>
              <a:t>New Approach </a:t>
            </a:r>
            <a:r>
              <a:rPr lang="en-US" sz="2200" i="1" dirty="0"/>
              <a:t>for the Development of </a:t>
            </a:r>
            <a:r>
              <a:rPr lang="en-US" sz="2200" b="1" i="1" dirty="0"/>
              <a:t>Novel</a:t>
            </a:r>
            <a:r>
              <a:rPr lang="en-US" sz="2200" i="1" dirty="0"/>
              <a:t> Antipsychotic Drug. </a:t>
            </a:r>
            <a:r>
              <a:rPr lang="en-US" sz="2200" dirty="0"/>
              <a:t>Funded by the National Institutes of Health</a:t>
            </a:r>
          </a:p>
          <a:p>
            <a:r>
              <a:rPr lang="en-US" sz="2200" b="1" i="1" dirty="0"/>
              <a:t>Workplace Myth-Building</a:t>
            </a:r>
            <a:r>
              <a:rPr lang="en-US" sz="2200" i="1" dirty="0"/>
              <a:t>: </a:t>
            </a:r>
            <a:r>
              <a:rPr lang="en-US" sz="2200" b="1" i="1" dirty="0"/>
              <a:t>Rhetorical</a:t>
            </a:r>
            <a:r>
              <a:rPr lang="en-US" sz="2200" i="1" dirty="0"/>
              <a:t> Strategies in Leadership and Decision-Making</a:t>
            </a:r>
            <a:r>
              <a:rPr lang="en-US" sz="2200" dirty="0"/>
              <a:t>. Funded by the C.R. Anderson Research Foundation </a:t>
            </a:r>
          </a:p>
          <a:p>
            <a:r>
              <a:rPr lang="en-US" sz="2200" i="1" dirty="0"/>
              <a:t>Strategies to </a:t>
            </a:r>
            <a:r>
              <a:rPr lang="en-US" sz="2200" b="1" i="1" dirty="0"/>
              <a:t>Optimize</a:t>
            </a:r>
            <a:r>
              <a:rPr lang="en-US" sz="2200" i="1" dirty="0"/>
              <a:t> Art Services for Maternal and Child Health; The MCH-Art Study</a:t>
            </a:r>
            <a:r>
              <a:rPr lang="en-US" sz="2200" dirty="0"/>
              <a:t>. Funded by the National Institutes of Health</a:t>
            </a:r>
          </a:p>
          <a:p>
            <a:r>
              <a:rPr lang="en-US" sz="2200" i="1" dirty="0"/>
              <a:t>EFRI-ODISSEI: </a:t>
            </a:r>
            <a:r>
              <a:rPr lang="en-US" sz="2200" b="1" i="1" dirty="0"/>
              <a:t>Uniting</a:t>
            </a:r>
            <a:r>
              <a:rPr lang="en-US" sz="2200" i="1" dirty="0"/>
              <a:t> Principles of Folding and Compliant Mechanisms to </a:t>
            </a:r>
            <a:r>
              <a:rPr lang="en-US" sz="2200" b="1" i="1" dirty="0"/>
              <a:t>Create</a:t>
            </a:r>
            <a:r>
              <a:rPr lang="en-US" sz="2200" i="1" dirty="0"/>
              <a:t> Engineering Systems with </a:t>
            </a:r>
            <a:r>
              <a:rPr lang="en-US" sz="2200" b="1" i="1" dirty="0"/>
              <a:t>Unprecedented</a:t>
            </a:r>
            <a:r>
              <a:rPr lang="en-US" sz="2200" i="1" dirty="0"/>
              <a:t> Performance.</a:t>
            </a:r>
            <a:r>
              <a:rPr lang="en-US" sz="2200" dirty="0"/>
              <a:t> Funded by the National Science Foundation</a:t>
            </a:r>
            <a:r>
              <a:rPr lang="en-US" sz="2200" i="1" dirty="0"/>
              <a:t> </a:t>
            </a:r>
          </a:p>
          <a:p>
            <a:r>
              <a:rPr lang="en-US" sz="2200" b="1" i="1" dirty="0"/>
              <a:t>The Brain on Breakfast</a:t>
            </a:r>
            <a:r>
              <a:rPr lang="en-US" sz="2200" i="1" dirty="0"/>
              <a:t>: The Impact of Breakfast in the Classroom on Cognitive Performance </a:t>
            </a:r>
          </a:p>
          <a:p>
            <a:pPr marL="0" indent="0">
              <a:buNone/>
            </a:pPr>
            <a:endParaRPr lang="en-US" sz="2200" i="1" dirty="0"/>
          </a:p>
          <a:p>
            <a:endParaRPr lang="en-US" sz="2200" dirty="0"/>
          </a:p>
        </p:txBody>
      </p:sp>
      <p:sp>
        <p:nvSpPr>
          <p:cNvPr id="5" name="Slide Number Placeholder 4"/>
          <p:cNvSpPr>
            <a:spLocks noGrp="1"/>
          </p:cNvSpPr>
          <p:nvPr>
            <p:ph type="sldNum" sz="quarter" idx="12"/>
          </p:nvPr>
        </p:nvSpPr>
        <p:spPr/>
        <p:txBody>
          <a:bodyPr/>
          <a:lstStyle/>
          <a:p>
            <a:fld id="{BC8FB650-4324-4877-BB95-5089C932EEA7}" type="slidenum">
              <a:rPr lang="en-US" smtClean="0"/>
              <a:t>37</a:t>
            </a:fld>
            <a:endParaRPr lang="en-US"/>
          </a:p>
        </p:txBody>
      </p:sp>
    </p:spTree>
    <p:extLst>
      <p:ext uri="{BB962C8B-B14F-4D97-AF65-F5344CB8AC3E}">
        <p14:creationId xmlns:p14="http://schemas.microsoft.com/office/powerpoint/2010/main" val="28690141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Activity</a:t>
            </a:r>
          </a:p>
        </p:txBody>
      </p:sp>
      <p:sp>
        <p:nvSpPr>
          <p:cNvPr id="3" name="Content Placeholder 2"/>
          <p:cNvSpPr>
            <a:spLocks noGrp="1"/>
          </p:cNvSpPr>
          <p:nvPr>
            <p:ph idx="1"/>
          </p:nvPr>
        </p:nvSpPr>
        <p:spPr/>
        <p:txBody>
          <a:bodyPr/>
          <a:lstStyle/>
          <a:p>
            <a:pPr marL="0" indent="0">
              <a:buNone/>
            </a:pPr>
            <a:r>
              <a:rPr lang="en-US" dirty="0"/>
              <a:t>Write at least five titles for your research project. Get feedback from a partner on what works or doesn’t work about these titles.</a:t>
            </a:r>
          </a:p>
          <a:p>
            <a:pPr marL="0" indent="0">
              <a:buNone/>
            </a:pPr>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fld id="{BC8FB650-4324-4877-BB95-5089C932EEA7}" type="slidenum">
              <a:rPr lang="en-US" smtClean="0"/>
              <a:t>38</a:t>
            </a:fld>
            <a:endParaRPr lang="en-US"/>
          </a:p>
        </p:txBody>
      </p:sp>
    </p:spTree>
    <p:extLst>
      <p:ext uri="{BB962C8B-B14F-4D97-AF65-F5344CB8AC3E}">
        <p14:creationId xmlns:p14="http://schemas.microsoft.com/office/powerpoint/2010/main" val="9167180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673" y="316255"/>
            <a:ext cx="8996612" cy="1312697"/>
          </a:xfrm>
        </p:spPr>
        <p:txBody>
          <a:bodyPr>
            <a:normAutofit/>
          </a:bodyPr>
          <a:lstStyle/>
          <a:p>
            <a:r>
              <a:rPr lang="en-US" sz="4400" dirty="0"/>
              <a:t>The Abstract/Executive Summary</a:t>
            </a:r>
          </a:p>
        </p:txBody>
      </p:sp>
      <p:sp>
        <p:nvSpPr>
          <p:cNvPr id="3" name="Content Placeholder 2"/>
          <p:cNvSpPr>
            <a:spLocks noGrp="1"/>
          </p:cNvSpPr>
          <p:nvPr>
            <p:ph idx="1"/>
          </p:nvPr>
        </p:nvSpPr>
        <p:spPr>
          <a:xfrm>
            <a:off x="710099" y="1813879"/>
            <a:ext cx="8303753" cy="5637865"/>
          </a:xfrm>
        </p:spPr>
        <p:txBody>
          <a:bodyPr>
            <a:normAutofit/>
          </a:bodyPr>
          <a:lstStyle/>
          <a:p>
            <a:r>
              <a:rPr lang="en-US" sz="2640" dirty="0"/>
              <a:t>The abstract is an abbreviated version of your proposal—functions as the synopsis of your entire grant application</a:t>
            </a:r>
          </a:p>
          <a:p>
            <a:r>
              <a:rPr lang="en-US" sz="2640" dirty="0"/>
              <a:t>Write it before you begin the other sections of your proposal to function as a guiding narrative; then revise it (many times) after the rest of your proposal is written</a:t>
            </a:r>
          </a:p>
          <a:p>
            <a:r>
              <a:rPr lang="en-US" sz="2640" dirty="0">
                <a:latin typeface="Gill Sans MT" charset="0"/>
                <a:cs typeface="Times New Roman" charset="0"/>
              </a:rPr>
              <a:t>Summarizes project purpose, goals, research design, methods, significance </a:t>
            </a:r>
          </a:p>
          <a:p>
            <a:r>
              <a:rPr lang="en-US" sz="2640" dirty="0">
                <a:latin typeface="Gill Sans MT" charset="0"/>
                <a:cs typeface="Times New Roman" charset="0"/>
              </a:rPr>
              <a:t>Has to be well-crafted and thoughtful, CONCISE and COMPLETE</a:t>
            </a:r>
          </a:p>
          <a:p>
            <a:endParaRPr lang="en-US" sz="1980" dirty="0">
              <a:latin typeface="Gill Sans MT" charset="0"/>
              <a:cs typeface="Times New Roman" charset="0"/>
            </a:endParaRPr>
          </a:p>
          <a:p>
            <a:endParaRPr lang="en-US" sz="2640" dirty="0"/>
          </a:p>
          <a:p>
            <a:endParaRPr lang="en-US" sz="2640" dirty="0"/>
          </a:p>
        </p:txBody>
      </p:sp>
      <p:sp>
        <p:nvSpPr>
          <p:cNvPr id="5" name="Slide Number Placeholder 4"/>
          <p:cNvSpPr>
            <a:spLocks noGrp="1"/>
          </p:cNvSpPr>
          <p:nvPr>
            <p:ph type="sldNum" sz="quarter" idx="12"/>
          </p:nvPr>
        </p:nvSpPr>
        <p:spPr/>
        <p:txBody>
          <a:bodyPr/>
          <a:lstStyle/>
          <a:p>
            <a:fld id="{BC8FB650-4324-4877-BB95-5089C932EEA7}" type="slidenum">
              <a:rPr lang="en-US" smtClean="0"/>
              <a:t>39</a:t>
            </a:fld>
            <a:endParaRPr lang="en-US"/>
          </a:p>
        </p:txBody>
      </p:sp>
    </p:spTree>
    <p:extLst>
      <p:ext uri="{BB962C8B-B14F-4D97-AF65-F5344CB8AC3E}">
        <p14:creationId xmlns:p14="http://schemas.microsoft.com/office/powerpoint/2010/main" val="38252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313" y="114302"/>
            <a:ext cx="8675370" cy="1458119"/>
          </a:xfrm>
        </p:spPr>
        <p:txBody>
          <a:bodyPr/>
          <a:lstStyle/>
          <a:p>
            <a:r>
              <a:rPr lang="en-US" dirty="0"/>
              <a:t>Agenda Day 1</a:t>
            </a:r>
          </a:p>
        </p:txBody>
      </p:sp>
      <p:sp>
        <p:nvSpPr>
          <p:cNvPr id="4" name="Content Placeholder 3"/>
          <p:cNvSpPr>
            <a:spLocks noGrp="1"/>
          </p:cNvSpPr>
          <p:nvPr>
            <p:ph idx="1"/>
          </p:nvPr>
        </p:nvSpPr>
        <p:spPr>
          <a:xfrm>
            <a:off x="608313" y="1379433"/>
            <a:ext cx="8675370" cy="5824432"/>
          </a:xfrm>
        </p:spPr>
        <p:txBody>
          <a:bodyPr>
            <a:noAutofit/>
          </a:bodyPr>
          <a:lstStyle/>
          <a:p>
            <a:pPr fontAlgn="ctr">
              <a:lnSpc>
                <a:spcPct val="100000"/>
              </a:lnSpc>
              <a:spcBef>
                <a:spcPts val="0"/>
              </a:spcBef>
            </a:pPr>
            <a:r>
              <a:rPr lang="en-US" sz="2400" dirty="0"/>
              <a:t>Introduction/Research Funding Environment (Conrad)</a:t>
            </a:r>
          </a:p>
          <a:p>
            <a:pPr fontAlgn="ctr">
              <a:lnSpc>
                <a:spcPct val="100000"/>
              </a:lnSpc>
              <a:spcBef>
                <a:spcPts val="0"/>
              </a:spcBef>
            </a:pPr>
            <a:r>
              <a:rPr lang="en-US" sz="2400" dirty="0"/>
              <a:t>Find Funding/IDR (Kristen, </a:t>
            </a:r>
            <a:r>
              <a:rPr lang="en-US" sz="2400" dirty="0" err="1"/>
              <a:t>Jaynie</a:t>
            </a:r>
            <a:r>
              <a:rPr lang="en-US" sz="2400" dirty="0"/>
              <a:t>)</a:t>
            </a:r>
          </a:p>
          <a:p>
            <a:pPr fontAlgn="ctr">
              <a:lnSpc>
                <a:spcPct val="100000"/>
              </a:lnSpc>
              <a:spcBef>
                <a:spcPts val="0"/>
              </a:spcBef>
            </a:pPr>
            <a:r>
              <a:rPr lang="en-US" sz="2400" dirty="0"/>
              <a:t>Develop a Fundable Idea (</a:t>
            </a:r>
            <a:r>
              <a:rPr lang="en-US" sz="2400" dirty="0" err="1"/>
              <a:t>Jaynie</a:t>
            </a:r>
            <a:r>
              <a:rPr lang="en-US" sz="2400" dirty="0"/>
              <a:t>)</a:t>
            </a:r>
          </a:p>
          <a:p>
            <a:pPr fontAlgn="ctr">
              <a:lnSpc>
                <a:spcPct val="100000"/>
              </a:lnSpc>
              <a:spcBef>
                <a:spcPts val="0"/>
              </a:spcBef>
            </a:pPr>
            <a:r>
              <a:rPr lang="en-US" sz="2400" dirty="0"/>
              <a:t>Break 10:15 </a:t>
            </a:r>
          </a:p>
          <a:p>
            <a:pPr fontAlgn="ctr">
              <a:lnSpc>
                <a:spcPct val="100000"/>
              </a:lnSpc>
              <a:spcBef>
                <a:spcPts val="0"/>
              </a:spcBef>
            </a:pPr>
            <a:r>
              <a:rPr lang="en-US" sz="2400" dirty="0"/>
              <a:t>Prewriting (Conrad)</a:t>
            </a:r>
          </a:p>
          <a:p>
            <a:pPr fontAlgn="ctr">
              <a:lnSpc>
                <a:spcPct val="100000"/>
              </a:lnSpc>
              <a:spcBef>
                <a:spcPts val="0"/>
              </a:spcBef>
            </a:pPr>
            <a:r>
              <a:rPr lang="en-US" sz="2400" dirty="0"/>
              <a:t>Write a Persuasive Needs Statement (Kristen) </a:t>
            </a:r>
          </a:p>
          <a:p>
            <a:pPr fontAlgn="ctr">
              <a:lnSpc>
                <a:spcPct val="100000"/>
              </a:lnSpc>
              <a:spcBef>
                <a:spcPts val="0"/>
              </a:spcBef>
            </a:pPr>
            <a:r>
              <a:rPr lang="en-US" sz="2400" dirty="0"/>
              <a:t>12:00-12:30 Lunch</a:t>
            </a:r>
          </a:p>
          <a:p>
            <a:pPr fontAlgn="ctr">
              <a:lnSpc>
                <a:spcPct val="100000"/>
              </a:lnSpc>
              <a:spcBef>
                <a:spcPts val="0"/>
              </a:spcBef>
            </a:pPr>
            <a:r>
              <a:rPr lang="en-US" sz="2400" dirty="0"/>
              <a:t>Titles and Abstracts (Kristen) </a:t>
            </a:r>
          </a:p>
          <a:p>
            <a:pPr fontAlgn="ctr">
              <a:lnSpc>
                <a:spcPct val="100000"/>
              </a:lnSpc>
              <a:spcBef>
                <a:spcPts val="0"/>
              </a:spcBef>
            </a:pPr>
            <a:r>
              <a:rPr lang="en-US" sz="2400" dirty="0"/>
              <a:t>Faculty Panel </a:t>
            </a:r>
            <a:r>
              <a:rPr lang="en-US" sz="2400"/>
              <a:t>Discussion </a:t>
            </a:r>
          </a:p>
          <a:p>
            <a:pPr fontAlgn="ctr">
              <a:lnSpc>
                <a:spcPct val="100000"/>
              </a:lnSpc>
              <a:spcBef>
                <a:spcPts val="0"/>
              </a:spcBef>
            </a:pPr>
            <a:r>
              <a:rPr lang="en-US" sz="2400"/>
              <a:t>Wrap </a:t>
            </a:r>
            <a:r>
              <a:rPr lang="en-US" sz="2400" dirty="0"/>
              <a:t>up (Kristen)</a:t>
            </a:r>
          </a:p>
          <a:p>
            <a:pPr fontAlgn="ctr"/>
            <a:endParaRPr lang="en-US" sz="2400" dirty="0"/>
          </a:p>
          <a:p>
            <a:pPr marL="0" indent="0">
              <a:buNone/>
            </a:pPr>
            <a:r>
              <a:rPr lang="en-US" sz="4400" dirty="0"/>
              <a:t> </a:t>
            </a:r>
          </a:p>
        </p:txBody>
      </p:sp>
      <p:sp>
        <p:nvSpPr>
          <p:cNvPr id="5" name="Slide Number Placeholder 4"/>
          <p:cNvSpPr>
            <a:spLocks noGrp="1"/>
          </p:cNvSpPr>
          <p:nvPr>
            <p:ph type="sldNum" sz="quarter" idx="12"/>
          </p:nvPr>
        </p:nvSpPr>
        <p:spPr/>
        <p:txBody>
          <a:bodyPr/>
          <a:lstStyle/>
          <a:p>
            <a:fld id="{BC8FB650-4324-4877-BB95-5089C932EEA7}" type="slidenum">
              <a:rPr lang="en-US" smtClean="0"/>
              <a:t>4</a:t>
            </a:fld>
            <a:endParaRPr lang="en-US" dirty="0"/>
          </a:p>
        </p:txBody>
      </p:sp>
    </p:spTree>
    <p:extLst>
      <p:ext uri="{BB962C8B-B14F-4D97-AF65-F5344CB8AC3E}">
        <p14:creationId xmlns:p14="http://schemas.microsoft.com/office/powerpoint/2010/main" val="17141761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8FB650-4324-4877-BB95-5089C932EEA7}" type="slidenum">
              <a:rPr lang="en-US" smtClean="0"/>
              <a:t>40</a:t>
            </a:fld>
            <a:endParaRPr lang="en-US"/>
          </a:p>
        </p:txBody>
      </p:sp>
      <p:pic>
        <p:nvPicPr>
          <p:cNvPr id="4" name="Picture 3"/>
          <p:cNvPicPr>
            <a:picLocks noChangeAspect="1"/>
          </p:cNvPicPr>
          <p:nvPr/>
        </p:nvPicPr>
        <p:blipFill>
          <a:blip r:embed="rId2"/>
          <a:stretch>
            <a:fillRect/>
          </a:stretch>
        </p:blipFill>
        <p:spPr>
          <a:xfrm>
            <a:off x="0" y="0"/>
            <a:ext cx="10363200" cy="7203865"/>
          </a:xfrm>
          <a:prstGeom prst="rect">
            <a:avLst/>
          </a:prstGeom>
        </p:spPr>
      </p:pic>
    </p:spTree>
    <p:extLst>
      <p:ext uri="{BB962C8B-B14F-4D97-AF65-F5344CB8AC3E}">
        <p14:creationId xmlns:p14="http://schemas.microsoft.com/office/powerpoint/2010/main" val="26984926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744" y="290150"/>
            <a:ext cx="8675370" cy="1152525"/>
          </a:xfrm>
        </p:spPr>
        <p:txBody>
          <a:bodyPr vert="horz" wrap="square" lIns="100584" tIns="50292" rIns="100584" bIns="50292" numCol="1" rtlCol="0" anchor="ctr" anchorCtr="0" compatLnSpc="1">
            <a:prstTxWarp prst="textNoShape">
              <a:avLst/>
            </a:prstTxWarp>
            <a:noAutofit/>
          </a:bodyPr>
          <a:lstStyle/>
          <a:p>
            <a:pPr eaLnBrk="1" hangingPunct="1">
              <a:defRPr/>
            </a:pPr>
            <a:r>
              <a:rPr lang="en-US" altLang="en-US" sz="3960" dirty="0"/>
              <a:t>Writing the Abstract: Example</a:t>
            </a:r>
          </a:p>
        </p:txBody>
      </p:sp>
      <p:pic>
        <p:nvPicPr>
          <p:cNvPr id="3" name="Content Placeholder 2"/>
          <p:cNvPicPr>
            <a:picLocks noGrp="1" noChangeAspect="1"/>
          </p:cNvPicPr>
          <p:nvPr>
            <p:ph idx="1"/>
          </p:nvPr>
        </p:nvPicPr>
        <p:blipFill>
          <a:blip r:embed="rId2"/>
          <a:stretch>
            <a:fillRect/>
          </a:stretch>
        </p:blipFill>
        <p:spPr>
          <a:xfrm>
            <a:off x="626744" y="1290275"/>
            <a:ext cx="9188450" cy="5506765"/>
          </a:xfrm>
          <a:prstGeom prst="rect">
            <a:avLst/>
          </a:prstGeom>
        </p:spPr>
      </p:pic>
      <p:sp>
        <p:nvSpPr>
          <p:cNvPr id="4" name="Slide Number Placeholder 3"/>
          <p:cNvSpPr>
            <a:spLocks noGrp="1"/>
          </p:cNvSpPr>
          <p:nvPr>
            <p:ph type="sldNum" sz="quarter" idx="12"/>
          </p:nvPr>
        </p:nvSpPr>
        <p:spPr/>
        <p:txBody>
          <a:bodyPr/>
          <a:lstStyle/>
          <a:p>
            <a:fld id="{BC8FB650-4324-4877-BB95-5089C932EEA7}" type="slidenum">
              <a:rPr lang="en-US" smtClean="0"/>
              <a:t>41</a:t>
            </a:fld>
            <a:endParaRPr lang="en-US"/>
          </a:p>
        </p:txBody>
      </p:sp>
    </p:spTree>
    <p:extLst>
      <p:ext uri="{BB962C8B-B14F-4D97-AF65-F5344CB8AC3E}">
        <p14:creationId xmlns:p14="http://schemas.microsoft.com/office/powerpoint/2010/main" val="21273230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8FB650-4324-4877-BB95-5089C932EEA7}" type="slidenum">
              <a:rPr lang="en-US" smtClean="0"/>
              <a:t>42</a:t>
            </a:fld>
            <a:endParaRPr lang="en-US"/>
          </a:p>
        </p:txBody>
      </p:sp>
      <p:pic>
        <p:nvPicPr>
          <p:cNvPr id="3" name="Picture 2"/>
          <p:cNvPicPr>
            <a:picLocks noChangeAspect="1"/>
          </p:cNvPicPr>
          <p:nvPr/>
        </p:nvPicPr>
        <p:blipFill>
          <a:blip r:embed="rId2"/>
          <a:stretch>
            <a:fillRect/>
          </a:stretch>
        </p:blipFill>
        <p:spPr>
          <a:xfrm>
            <a:off x="289560" y="396239"/>
            <a:ext cx="9860280" cy="6807625"/>
          </a:xfrm>
          <a:prstGeom prst="rect">
            <a:avLst/>
          </a:prstGeom>
        </p:spPr>
      </p:pic>
      <p:sp>
        <p:nvSpPr>
          <p:cNvPr id="5" name="TextBox 4"/>
          <p:cNvSpPr txBox="1"/>
          <p:nvPr/>
        </p:nvSpPr>
        <p:spPr>
          <a:xfrm>
            <a:off x="491490" y="7272269"/>
            <a:ext cx="9159240" cy="276999"/>
          </a:xfrm>
          <a:prstGeom prst="rect">
            <a:avLst/>
          </a:prstGeom>
          <a:noFill/>
        </p:spPr>
        <p:txBody>
          <a:bodyPr wrap="square" rtlCol="0">
            <a:spAutoFit/>
          </a:bodyPr>
          <a:lstStyle/>
          <a:p>
            <a:r>
              <a:rPr lang="en-US" sz="1200" dirty="0"/>
              <a:t>Source: </a:t>
            </a:r>
            <a:r>
              <a:rPr lang="en-US" sz="1200" dirty="0" err="1"/>
              <a:t>Kallestinova</a:t>
            </a:r>
            <a:r>
              <a:rPr lang="en-US" sz="1200" dirty="0"/>
              <a:t>, Elena, PhD.  How to Write a Compelling Grant Abstract_July2017.pdf,  Yale Center for Teaching and Learning</a:t>
            </a:r>
          </a:p>
        </p:txBody>
      </p:sp>
    </p:spTree>
    <p:extLst>
      <p:ext uri="{BB962C8B-B14F-4D97-AF65-F5344CB8AC3E}">
        <p14:creationId xmlns:p14="http://schemas.microsoft.com/office/powerpoint/2010/main" val="42829685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693963" y="3540488"/>
            <a:ext cx="6047953" cy="49934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Faculty Panel Discussion</a:t>
            </a:r>
          </a:p>
        </p:txBody>
      </p:sp>
      <p:sp>
        <p:nvSpPr>
          <p:cNvPr id="4" name="Slide Number Placeholder 3"/>
          <p:cNvSpPr>
            <a:spLocks noGrp="1"/>
          </p:cNvSpPr>
          <p:nvPr>
            <p:ph type="sldNum" sz="quarter" idx="12"/>
          </p:nvPr>
        </p:nvSpPr>
        <p:spPr/>
        <p:txBody>
          <a:bodyPr/>
          <a:lstStyle/>
          <a:p>
            <a:fld id="{BC8FB650-4324-4877-BB95-5089C932EEA7}" type="slidenum">
              <a:rPr lang="en-US" smtClean="0"/>
              <a:t>43</a:t>
            </a:fld>
            <a:endParaRPr lang="en-US"/>
          </a:p>
        </p:txBody>
      </p:sp>
    </p:spTree>
    <p:extLst>
      <p:ext uri="{BB962C8B-B14F-4D97-AF65-F5344CB8AC3E}">
        <p14:creationId xmlns:p14="http://schemas.microsoft.com/office/powerpoint/2010/main" val="269478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Panelists</a:t>
            </a:r>
          </a:p>
        </p:txBody>
      </p:sp>
      <p:sp>
        <p:nvSpPr>
          <p:cNvPr id="5" name="Slide Number Placeholder 4"/>
          <p:cNvSpPr>
            <a:spLocks noGrp="1"/>
          </p:cNvSpPr>
          <p:nvPr>
            <p:ph type="sldNum" sz="quarter" idx="12"/>
          </p:nvPr>
        </p:nvSpPr>
        <p:spPr/>
        <p:txBody>
          <a:bodyPr/>
          <a:lstStyle/>
          <a:p>
            <a:fld id="{BC8FB650-4324-4877-BB95-5089C932EEA7}" type="slidenum">
              <a:rPr lang="en-US" smtClean="0"/>
              <a:t>44</a:t>
            </a:fld>
            <a:endParaRPr lang="en-US"/>
          </a:p>
        </p:txBody>
      </p:sp>
      <p:pic>
        <p:nvPicPr>
          <p:cNvPr id="2050" name="Picture 1" descr="image001"/>
          <p:cNvPicPr>
            <a:picLocks noChangeAspect="1" noChangeArrowheads="1"/>
          </p:cNvPicPr>
          <p:nvPr/>
        </p:nvPicPr>
        <p:blipFill rotWithShape="1">
          <a:blip r:embed="rId2">
            <a:extLst>
              <a:ext uri="{28A0092B-C50C-407E-A947-70E740481C1C}">
                <a14:useLocalDpi xmlns:a14="http://schemas.microsoft.com/office/drawing/2010/main" val="0"/>
              </a:ext>
            </a:extLst>
          </a:blip>
          <a:srcRect t="21664" b="19336"/>
          <a:stretch/>
        </p:blipFill>
        <p:spPr bwMode="auto">
          <a:xfrm>
            <a:off x="0" y="1591650"/>
            <a:ext cx="9979415" cy="4415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14768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3286" y="93771"/>
            <a:ext cx="8938260" cy="610318"/>
          </a:xfrm>
        </p:spPr>
        <p:txBody>
          <a:bodyPr>
            <a:normAutofit/>
          </a:bodyPr>
          <a:lstStyle/>
          <a:p>
            <a:r>
              <a:rPr lang="en-US" sz="3200" dirty="0"/>
              <a:t>Notes from Panel Discussion</a:t>
            </a:r>
          </a:p>
        </p:txBody>
      </p:sp>
      <p:sp>
        <p:nvSpPr>
          <p:cNvPr id="2" name="Slide Number Placeholder 1"/>
          <p:cNvSpPr>
            <a:spLocks noGrp="1"/>
          </p:cNvSpPr>
          <p:nvPr>
            <p:ph type="sldNum" sz="quarter" idx="12"/>
          </p:nvPr>
        </p:nvSpPr>
        <p:spPr/>
        <p:txBody>
          <a:bodyPr/>
          <a:lstStyle/>
          <a:p>
            <a:fld id="{BC8FB650-4324-4877-BB95-5089C932EEA7}" type="slidenum">
              <a:rPr lang="en-US" smtClean="0"/>
              <a:t>45</a:t>
            </a:fld>
            <a:endParaRPr lang="en-US"/>
          </a:p>
        </p:txBody>
      </p:sp>
      <p:sp>
        <p:nvSpPr>
          <p:cNvPr id="5" name="Rectangle 4"/>
          <p:cNvSpPr/>
          <p:nvPr/>
        </p:nvSpPr>
        <p:spPr>
          <a:xfrm>
            <a:off x="182118" y="1033314"/>
            <a:ext cx="5181600" cy="4154984"/>
          </a:xfrm>
          <a:prstGeom prst="rect">
            <a:avLst/>
          </a:prstGeom>
        </p:spPr>
        <p:txBody>
          <a:bodyPr>
            <a:spAutoFit/>
          </a:bodyPr>
          <a:lstStyle/>
          <a:p>
            <a:pPr marR="0" lvl="0">
              <a:spcBef>
                <a:spcPts val="0"/>
              </a:spcBef>
              <a:spcAft>
                <a:spcPts val="0"/>
              </a:spcAft>
              <a:buSzPts val="1000"/>
              <a:tabLst>
                <a:tab pos="457200" algn="l"/>
              </a:tabLst>
            </a:pPr>
            <a:r>
              <a:rPr lang="en-US" sz="1100" dirty="0">
                <a:latin typeface="Calibri" panose="020F0502020204030204" pitchFamily="34" charset="0"/>
                <a:ea typeface="Times New Roman" panose="02020603050405020304" pitchFamily="18" charset="0"/>
              </a:rPr>
              <a:t>	</a:t>
            </a:r>
            <a:r>
              <a:rPr lang="en-US" sz="1100" b="1" dirty="0">
                <a:latin typeface="Calibri" panose="020F0502020204030204" pitchFamily="34" charset="0"/>
                <a:ea typeface="Times New Roman" panose="02020603050405020304" pitchFamily="18" charset="0"/>
              </a:rPr>
              <a:t>Tim McLain</a:t>
            </a:r>
            <a:r>
              <a:rPr lang="en-US" sz="1100" dirty="0">
                <a:latin typeface="Calibri" panose="020F0502020204030204" pitchFamily="34" charset="0"/>
                <a:ea typeface="Times New Roman" panose="02020603050405020304" pitchFamily="18" charset="0"/>
              </a:rPr>
              <a:t> </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23 years; 1999 had written proposals but hadn't been funded; went to Ohio and started working on unmanned aircraft; was finally able to get funding</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DOD funding</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Basic research offices</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AFOSR (Air Force), ARO (Army), ONR (Navy)</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50% of funding goes to universities</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Research Labs</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15% to universities</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DARPA</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10% to universities</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BAA's</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Single investigator efforts</a:t>
            </a:r>
            <a:endParaRPr lang="en-US" sz="1200" dirty="0">
              <a:latin typeface="Calibri" panose="020F0502020204030204" pitchFamily="34" charset="0"/>
              <a:ea typeface="Calibri" panose="020F0502020204030204" pitchFamily="34" charset="0"/>
            </a:endParaRPr>
          </a:p>
          <a:p>
            <a:pPr marL="2057400" marR="0" lvl="4" indent="-228600">
              <a:spcBef>
                <a:spcPts val="0"/>
              </a:spcBef>
              <a:spcAft>
                <a:spcPts val="0"/>
              </a:spcAft>
              <a:buSzPts val="1000"/>
              <a:buFont typeface="Symbol" panose="05050102010706020507" pitchFamily="18" charset="2"/>
              <a:buChar char=""/>
              <a:tabLst>
                <a:tab pos="2286000" algn="l"/>
              </a:tabLst>
            </a:pPr>
            <a:r>
              <a:rPr lang="en-US" sz="1100" dirty="0">
                <a:latin typeface="Calibri" panose="020F0502020204030204" pitchFamily="34" charset="0"/>
                <a:ea typeface="Times New Roman" panose="02020603050405020304" pitchFamily="18" charset="0"/>
              </a:rPr>
              <a:t>$100k-$200k</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Special funding initiatives</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Teaming efforts</a:t>
            </a:r>
            <a:endParaRPr lang="en-US" sz="1200" dirty="0">
              <a:latin typeface="Calibri" panose="020F0502020204030204" pitchFamily="34" charset="0"/>
              <a:ea typeface="Calibri" panose="020F0502020204030204" pitchFamily="34" charset="0"/>
            </a:endParaRPr>
          </a:p>
          <a:p>
            <a:pPr marL="2057400" marR="0" lvl="4" indent="-228600">
              <a:spcBef>
                <a:spcPts val="0"/>
              </a:spcBef>
              <a:spcAft>
                <a:spcPts val="0"/>
              </a:spcAft>
              <a:buSzPts val="1000"/>
              <a:buFont typeface="Symbol" panose="05050102010706020507" pitchFamily="18" charset="2"/>
              <a:buChar char=""/>
              <a:tabLst>
                <a:tab pos="2286000" algn="l"/>
              </a:tabLst>
            </a:pPr>
            <a:r>
              <a:rPr lang="en-US" sz="1100" dirty="0">
                <a:latin typeface="Calibri" panose="020F0502020204030204" pitchFamily="34" charset="0"/>
                <a:ea typeface="Times New Roman" panose="02020603050405020304" pitchFamily="18" charset="0"/>
              </a:rPr>
              <a:t>$1.5 million per year; teams from 2-4 universities</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Instrumentation--DURIP</a:t>
            </a:r>
            <a:endParaRPr lang="en-US" sz="1200" dirty="0">
              <a:latin typeface="Calibri" panose="020F0502020204030204" pitchFamily="34" charset="0"/>
              <a:ea typeface="Calibri" panose="020F0502020204030204" pitchFamily="34" charset="0"/>
            </a:endParaRPr>
          </a:p>
          <a:p>
            <a:pPr marL="2057400" marR="0" lvl="4" indent="-228600">
              <a:spcBef>
                <a:spcPts val="0"/>
              </a:spcBef>
              <a:spcAft>
                <a:spcPts val="0"/>
              </a:spcAft>
              <a:buSzPts val="1000"/>
              <a:buFont typeface="Symbol" panose="05050102010706020507" pitchFamily="18" charset="2"/>
              <a:buChar char=""/>
              <a:tabLst>
                <a:tab pos="2286000" algn="l"/>
              </a:tabLst>
            </a:pPr>
            <a:r>
              <a:rPr lang="en-US" sz="1100" dirty="0">
                <a:latin typeface="Calibri" panose="020F0502020204030204" pitchFamily="34" charset="0"/>
                <a:ea typeface="Times New Roman" panose="02020603050405020304" pitchFamily="18" charset="0"/>
              </a:rPr>
              <a:t>$50k-$1m</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Young investigator</a:t>
            </a:r>
            <a:endParaRPr lang="en-US" sz="1200" dirty="0">
              <a:latin typeface="Calibri" panose="020F0502020204030204" pitchFamily="34" charset="0"/>
              <a:ea typeface="Calibri" panose="020F0502020204030204" pitchFamily="34" charset="0"/>
            </a:endParaRPr>
          </a:p>
          <a:p>
            <a:pPr marL="2057400" marR="0" lvl="4" indent="-228600">
              <a:spcBef>
                <a:spcPts val="0"/>
              </a:spcBef>
              <a:spcAft>
                <a:spcPts val="0"/>
              </a:spcAft>
              <a:buSzPts val="1000"/>
              <a:buFont typeface="Symbol" panose="05050102010706020507" pitchFamily="18" charset="2"/>
              <a:buChar char=""/>
              <a:tabLst>
                <a:tab pos="2286000" algn="l"/>
              </a:tabLst>
            </a:pPr>
            <a:r>
              <a:rPr lang="en-US" sz="1100" dirty="0">
                <a:latin typeface="Calibri" panose="020F0502020204030204" pitchFamily="34" charset="0"/>
                <a:ea typeface="Times New Roman" panose="02020603050405020304" pitchFamily="18" charset="0"/>
              </a:rPr>
              <a:t>AF, Army, Navy, DTRA, DARPA</a:t>
            </a:r>
            <a:endParaRPr lang="en-US" sz="1200" dirty="0">
              <a:latin typeface="Calibri" panose="020F0502020204030204" pitchFamily="34" charset="0"/>
              <a:ea typeface="Calibri" panose="020F0502020204030204" pitchFamily="34" charset="0"/>
            </a:endParaRPr>
          </a:p>
          <a:p>
            <a:pPr marL="2514600" marR="0" lvl="5" indent="-228600">
              <a:spcBef>
                <a:spcPts val="0"/>
              </a:spcBef>
              <a:spcAft>
                <a:spcPts val="0"/>
              </a:spcAft>
              <a:buSzPts val="1000"/>
              <a:buFont typeface="Symbol" panose="05050102010706020507" pitchFamily="18" charset="2"/>
              <a:buChar char=""/>
              <a:tabLst>
                <a:tab pos="2743200" algn="l"/>
              </a:tabLst>
            </a:pPr>
            <a:r>
              <a:rPr lang="en-US" sz="1100" dirty="0">
                <a:latin typeface="Calibri" panose="020F0502020204030204" pitchFamily="34" charset="0"/>
                <a:ea typeface="Times New Roman" panose="02020603050405020304" pitchFamily="18" charset="0"/>
              </a:rPr>
              <a:t>50k to $170 k</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SBIR/STTR</a:t>
            </a:r>
            <a:endParaRPr lang="en-US" sz="1200" dirty="0">
              <a:latin typeface="Calibri" panose="020F0502020204030204" pitchFamily="34" charset="0"/>
              <a:ea typeface="Calibri" panose="020F0502020204030204" pitchFamily="34" charset="0"/>
            </a:endParaRPr>
          </a:p>
        </p:txBody>
      </p:sp>
      <p:sp>
        <p:nvSpPr>
          <p:cNvPr id="6" name="Rectangle 5"/>
          <p:cNvSpPr/>
          <p:nvPr/>
        </p:nvSpPr>
        <p:spPr>
          <a:xfrm>
            <a:off x="4852416" y="1033314"/>
            <a:ext cx="5181600" cy="4832092"/>
          </a:xfrm>
          <a:prstGeom prst="rect">
            <a:avLst/>
          </a:prstGeom>
        </p:spPr>
        <p:txBody>
          <a:bodyPr>
            <a:spAutoFit/>
          </a:bodyPr>
          <a:lstStyle/>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Insights</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DOD program officers have a lot more latitude to fund what they want provided that the peer review group gives positive feedback</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MUST have personal relationship</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BAA are super broad</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MUST have additional information from the program officer or you will not be funded</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These are a synopsis of what they're looking for but not what they want to buy</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Labs don't have excess money</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But they do fund sabbaticals and summer research opportunities</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Combined with some BYU funds--won't lose money and may come out with a little bit of extra change</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Advice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Meet with PO and come with a white paper; find out who they work with and then you go work with them; make new research contracts; know what they want</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Add value to the PO's program</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They are in a situation where they have to be supportive of the war fighter</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Create a video that shows how the research that is being done helps the mission of the DOD </a:t>
            </a:r>
            <a:endParaRPr lang="en-US" sz="1200" dirty="0">
              <a:latin typeface="Calibri" panose="020F0502020204030204" pitchFamily="34" charset="0"/>
              <a:ea typeface="Calibri" panose="020F0502020204030204" pitchFamily="34" charset="0"/>
            </a:endParaRPr>
          </a:p>
          <a:p>
            <a:pPr marL="2057400" marR="0" lvl="4" indent="-228600">
              <a:spcBef>
                <a:spcPts val="0"/>
              </a:spcBef>
              <a:spcAft>
                <a:spcPts val="0"/>
              </a:spcAft>
              <a:buSzPts val="1000"/>
              <a:buFont typeface="Symbol" panose="05050102010706020507" pitchFamily="18" charset="2"/>
              <a:buChar char=""/>
              <a:tabLst>
                <a:tab pos="2286000" algn="l"/>
              </a:tabLst>
            </a:pPr>
            <a:r>
              <a:rPr lang="en-US" sz="1100" dirty="0">
                <a:latin typeface="Calibri" panose="020F0502020204030204" pitchFamily="34" charset="0"/>
                <a:ea typeface="Times New Roman" panose="02020603050405020304" pitchFamily="18" charset="0"/>
              </a:rPr>
              <a:t>Sometimes will depend on the PO--some might have a different agenda from different program officers</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Conrad: We have a lot of success with DOD; translate your need statement to a white paper</a:t>
            </a:r>
            <a:endParaRPr lang="en-US" sz="12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0423432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3286" y="93771"/>
            <a:ext cx="8938260" cy="610318"/>
          </a:xfrm>
        </p:spPr>
        <p:txBody>
          <a:bodyPr>
            <a:normAutofit/>
          </a:bodyPr>
          <a:lstStyle/>
          <a:p>
            <a:r>
              <a:rPr lang="en-US" sz="3200" dirty="0"/>
              <a:t>Notes from Panel Discussion</a:t>
            </a:r>
          </a:p>
        </p:txBody>
      </p:sp>
      <p:sp>
        <p:nvSpPr>
          <p:cNvPr id="2" name="Slide Number Placeholder 1"/>
          <p:cNvSpPr>
            <a:spLocks noGrp="1"/>
          </p:cNvSpPr>
          <p:nvPr>
            <p:ph type="sldNum" sz="quarter" idx="12"/>
          </p:nvPr>
        </p:nvSpPr>
        <p:spPr/>
        <p:txBody>
          <a:bodyPr/>
          <a:lstStyle/>
          <a:p>
            <a:fld id="{BC8FB650-4324-4877-BB95-5089C932EEA7}" type="slidenum">
              <a:rPr lang="en-US" smtClean="0"/>
              <a:t>46</a:t>
            </a:fld>
            <a:endParaRPr lang="en-US"/>
          </a:p>
        </p:txBody>
      </p:sp>
      <p:sp>
        <p:nvSpPr>
          <p:cNvPr id="5" name="Rectangle 4"/>
          <p:cNvSpPr/>
          <p:nvPr/>
        </p:nvSpPr>
        <p:spPr>
          <a:xfrm>
            <a:off x="4852416" y="861625"/>
            <a:ext cx="5181600" cy="5170646"/>
          </a:xfrm>
          <a:prstGeom prst="rect">
            <a:avLst/>
          </a:prstGeom>
        </p:spPr>
        <p:txBody>
          <a:bodyPr>
            <a:spAutoFit/>
          </a:bodyPr>
          <a:lstStyle/>
          <a:p>
            <a:pPr marR="0" lvl="0">
              <a:spcBef>
                <a:spcPts val="0"/>
              </a:spcBef>
              <a:spcAft>
                <a:spcPts val="0"/>
              </a:spcAft>
              <a:buSzPts val="1000"/>
              <a:tabLst>
                <a:tab pos="457200" algn="l"/>
              </a:tabLst>
            </a:pPr>
            <a:r>
              <a:rPr lang="en-US" sz="1100" dirty="0">
                <a:latin typeface="Calibri" panose="020F0502020204030204" pitchFamily="34" charset="0"/>
                <a:ea typeface="Times New Roman" panose="02020603050405020304" pitchFamily="18" charset="0"/>
              </a:rPr>
              <a:t>	</a:t>
            </a:r>
            <a:r>
              <a:rPr lang="en-US" sz="1100" b="1" dirty="0">
                <a:latin typeface="Calibri" panose="020F0502020204030204" pitchFamily="34" charset="0"/>
                <a:ea typeface="Times New Roman" panose="02020603050405020304" pitchFamily="18" charset="0"/>
              </a:rPr>
              <a:t>Paul Caldarella</a:t>
            </a:r>
            <a:endParaRPr lang="en-US" sz="1200" b="1"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Has had several grants</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First exposure to grants was in graduate school--helped to write grants at Utah State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Was a practicing psychologist</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Was approached by someone to run a grant; then began to write grants on his own--was able to be funded</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Funded through school district</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Funded through Department of Justice</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Approached by a faculty member at the University of Kansas looking for a collaborator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Collaborative relationships are really important</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Writing proposals with a team is valuable</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Get editing and review from a team</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Be willing to get a lot of feedback and to incorporate that feedback</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Can attend professional organization and funding conferences to learn how to do it</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Department of Ed likes to do multi-state projects; nice to network with these people to get funding</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Internal money versus external money</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External money is a rigorous process--lets you do cutting edge stuff; higher quality publishable material</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There are some negatives--working with ORCA and more red tape but worth it to get good publications</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Will run into tricky issues after you are funded</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He got a grant but didn't have any office space--had to approach the dean to make sure he could secure office space</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Working with collaborators means that everyone wins--has had a lot of success being a subcontractor</a:t>
            </a:r>
            <a:endParaRPr lang="en-US" sz="1200" dirty="0">
              <a:latin typeface="Calibri" panose="020F0502020204030204" pitchFamily="34" charset="0"/>
              <a:ea typeface="Calibri" panose="020F0502020204030204" pitchFamily="34" charset="0"/>
            </a:endParaRPr>
          </a:p>
          <a:p>
            <a:r>
              <a:rPr lang="en-US" sz="1100" dirty="0">
                <a:latin typeface="Calibri" panose="020F0502020204030204" pitchFamily="34" charset="0"/>
                <a:ea typeface="Calibri" panose="020F0502020204030204" pitchFamily="34" charset="0"/>
              </a:rPr>
              <a:t> </a:t>
            </a:r>
            <a:endParaRPr lang="en-US" sz="1200" dirty="0">
              <a:latin typeface="Calibri" panose="020F0502020204030204" pitchFamily="34" charset="0"/>
              <a:ea typeface="Calibri" panose="020F0502020204030204" pitchFamily="34" charset="0"/>
            </a:endParaRPr>
          </a:p>
        </p:txBody>
      </p:sp>
      <p:sp>
        <p:nvSpPr>
          <p:cNvPr id="6" name="Rectangle 5"/>
          <p:cNvSpPr/>
          <p:nvPr/>
        </p:nvSpPr>
        <p:spPr>
          <a:xfrm>
            <a:off x="218523" y="808740"/>
            <a:ext cx="5181600" cy="4493538"/>
          </a:xfrm>
          <a:prstGeom prst="rect">
            <a:avLst/>
          </a:prstGeom>
        </p:spPr>
        <p:txBody>
          <a:bodyPr>
            <a:spAutoFit/>
          </a:bodyPr>
          <a:lstStyle/>
          <a:p>
            <a:pPr marR="0" lvl="0">
              <a:spcBef>
                <a:spcPts val="0"/>
              </a:spcBef>
              <a:spcAft>
                <a:spcPts val="0"/>
              </a:spcAft>
              <a:buSzPts val="1000"/>
              <a:tabLst>
                <a:tab pos="457200" algn="l"/>
              </a:tabLst>
            </a:pPr>
            <a:r>
              <a:rPr lang="en-US" sz="1100" dirty="0">
                <a:latin typeface="Calibri" panose="020F0502020204030204" pitchFamily="34" charset="0"/>
                <a:ea typeface="Times New Roman" panose="02020603050405020304" pitchFamily="18" charset="0"/>
              </a:rPr>
              <a:t>	</a:t>
            </a:r>
            <a:r>
              <a:rPr lang="en-US" sz="1100" b="1" dirty="0">
                <a:latin typeface="Calibri" panose="020F0502020204030204" pitchFamily="34" charset="0"/>
                <a:ea typeface="Times New Roman" panose="02020603050405020304" pitchFamily="18" charset="0"/>
              </a:rPr>
              <a:t>Steven Luke</a:t>
            </a:r>
            <a:endParaRPr lang="en-US" sz="1200" b="1"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Recent external funding recipient from NIH R15</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Advice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Stick with what you know</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There are lots of needs out there--make sure that you are able to do what you are proposing to do. Look for opportunities to fit your skill set</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Proposal that he was funded for, written multiple drafts of for internal funding, for a dissertation--had distilled it down into basic research questions</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Knew what he was trying to accomplish</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R15 was a good mechanism for BYU</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Purpose of this grant is to help train undergrads to become scientists--something that BYU does very well</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Research proposal is important; also care very much about  what the impacts are and what the benefits will be</a:t>
            </a:r>
            <a:endParaRPr lang="en-US" sz="1200" dirty="0">
              <a:latin typeface="Calibri" panose="020F0502020204030204" pitchFamily="34" charset="0"/>
              <a:ea typeface="Calibri" panose="020F0502020204030204" pitchFamily="34" charset="0"/>
            </a:endParaRPr>
          </a:p>
          <a:p>
            <a:pPr marL="2057400" marR="0" lvl="4" indent="-228600">
              <a:spcBef>
                <a:spcPts val="0"/>
              </a:spcBef>
              <a:spcAft>
                <a:spcPts val="0"/>
              </a:spcAft>
              <a:buSzPts val="1000"/>
              <a:buFont typeface="Symbol" panose="05050102010706020507" pitchFamily="18" charset="2"/>
              <a:buChar char=""/>
              <a:tabLst>
                <a:tab pos="2286000" algn="l"/>
              </a:tabLst>
            </a:pPr>
            <a:r>
              <a:rPr lang="en-US" sz="1100" dirty="0">
                <a:latin typeface="Calibri" panose="020F0502020204030204" pitchFamily="34" charset="0"/>
                <a:ea typeface="Times New Roman" panose="02020603050405020304" pitchFamily="18" charset="0"/>
              </a:rPr>
              <a:t>Put a lot a time and thoughts into other parts of the components</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Work with the Research Development to say things in the right way and in the right structure</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Reviewers want to see what they expect to see where they expect to see it</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Get lots of feedback</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Contact the PO--send them the project summary; got direct and explicit feedback</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Be lucky :)</a:t>
            </a:r>
            <a:endParaRPr lang="en-US" sz="1200" dirty="0">
              <a:latin typeface="Calibri" panose="020F0502020204030204" pitchFamily="34" charset="0"/>
              <a:ea typeface="Calibri" panose="020F0502020204030204" pitchFamily="34" charset="0"/>
            </a:endParaRPr>
          </a:p>
        </p:txBody>
      </p:sp>
      <p:sp>
        <p:nvSpPr>
          <p:cNvPr id="7" name="Rectangle 6"/>
          <p:cNvSpPr/>
          <p:nvPr/>
        </p:nvSpPr>
        <p:spPr>
          <a:xfrm>
            <a:off x="10445496" y="-1000423"/>
            <a:ext cx="5181600" cy="7032694"/>
          </a:xfrm>
          <a:prstGeom prst="rect">
            <a:avLst/>
          </a:prstGeom>
        </p:spPr>
        <p:txBody>
          <a:bodyPr>
            <a:spAutoFit/>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100" dirty="0">
                <a:latin typeface="Calibri" panose="020F0502020204030204" pitchFamily="34" charset="0"/>
                <a:ea typeface="Times New Roman" panose="02020603050405020304" pitchFamily="18" charset="0"/>
              </a:rPr>
              <a:t>Paul</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Has had several grants</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First exposure to grants was in graduate school--helped to write grants at Utah State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Was a practicing psychologist</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Was approached by someone to run a grant; then began to write grants on his own--was able to be funded</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Funded through school district</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Funded through Department of Justice</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Approached by a faculty member at the University of Kansas looking for a collaborator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Collaborative relationships are really important</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Writing proposals with a team is valuable</a:t>
            </a:r>
            <a:endParaRPr lang="en-US" sz="1200" dirty="0">
              <a:latin typeface="Calibri" panose="020F0502020204030204" pitchFamily="34" charset="0"/>
              <a:ea typeface="Calibri" panose="020F0502020204030204" pitchFamily="34"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US" sz="1100" dirty="0">
                <a:latin typeface="Calibri" panose="020F0502020204030204" pitchFamily="34" charset="0"/>
                <a:ea typeface="Times New Roman" panose="02020603050405020304" pitchFamily="18" charset="0"/>
              </a:rPr>
              <a:t>Get editing and review from a team</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Be willing to get a lot of feedback and to incorporate that feedback</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Can attend professional organization and funding conferences to learn how to do it</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Department of Ed likes to do multi-state projects; nice to network with these people to get funding</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Internal money versus external money</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External money is a rigorous process--lets you do cutting edge stuff; higher quality publishable material</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There are some negatives--working with ORCA and more red tape but worth it to get good publications</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Will run into tricky issues after you are funded</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He got a grant but didn't have any office space--had to approach the dean to make sure he could secure office space</a:t>
            </a:r>
            <a:endParaRPr lang="en-US" sz="1200" dirty="0">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Working with collaborators means that everyone wins--has had a lot of success being a subcontractor</a:t>
            </a:r>
            <a:endParaRPr lang="en-US" sz="1200" dirty="0">
              <a:latin typeface="Calibri" panose="020F0502020204030204" pitchFamily="34" charset="0"/>
              <a:ea typeface="Calibri" panose="020F0502020204030204" pitchFamily="34" charset="0"/>
            </a:endParaRPr>
          </a:p>
          <a:p>
            <a:r>
              <a:rPr lang="en-US" sz="1100" dirty="0">
                <a:latin typeface="Calibri" panose="020F0502020204030204" pitchFamily="34" charset="0"/>
                <a:ea typeface="Calibri" panose="020F0502020204030204" pitchFamily="34" charset="0"/>
              </a:rPr>
              <a:t> </a:t>
            </a:r>
            <a:endParaRPr lang="en-US" sz="1200" dirty="0">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100" dirty="0">
                <a:latin typeface="Calibri" panose="020F0502020204030204" pitchFamily="34" charset="0"/>
                <a:ea typeface="Times New Roman" panose="02020603050405020304" pitchFamily="18" charset="0"/>
              </a:rPr>
              <a:t>Questions from participants</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Are there opportunities for those in health care fields to apply for funding</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Tim: reads a lot of DOD BAA--sees a lot of calls that are about emergency health care (battlefield injuries, PTSD</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Strategies for writing with collaborators</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Paul: each collaborator is assigned a specific section or area--writes in that area and will review the sections that the other collaborators that have written; share the document through Drive or Dropbox; will also involve graduate students in finding literature reviews etc.</a:t>
            </a:r>
            <a:endParaRPr lang="en-US" sz="1200" dirty="0">
              <a:latin typeface="Calibri" panose="020F0502020204030204" pitchFamily="34" charset="0"/>
              <a:ea typeface="Calibri" panose="020F0502020204030204" pitchFamily="34" charset="0"/>
            </a:endParaRPr>
          </a:p>
          <a:p>
            <a:r>
              <a:rPr lang="en-US" sz="1100" dirty="0">
                <a:latin typeface="Calibri" panose="020F0502020204030204" pitchFamily="34" charset="0"/>
                <a:ea typeface="Calibri" panose="020F0502020204030204" pitchFamily="34" charset="0"/>
              </a:rPr>
              <a:t> </a:t>
            </a:r>
            <a:endParaRPr lang="en-US" sz="1200" dirty="0">
              <a:effectLst/>
              <a:latin typeface="Calibri" panose="020F0502020204030204" pitchFamily="34" charset="0"/>
              <a:ea typeface="Calibri" panose="020F0502020204030204" pitchFamily="34" charset="0"/>
            </a:endParaRPr>
          </a:p>
        </p:txBody>
      </p:sp>
      <p:sp>
        <p:nvSpPr>
          <p:cNvPr id="3" name="Rectangle 2"/>
          <p:cNvSpPr/>
          <p:nvPr/>
        </p:nvSpPr>
        <p:spPr>
          <a:xfrm>
            <a:off x="138435" y="5926592"/>
            <a:ext cx="9512295" cy="1277273"/>
          </a:xfrm>
          <a:prstGeom prst="rect">
            <a:avLst/>
          </a:prstGeom>
        </p:spPr>
        <p:txBody>
          <a:bodyPr wrap="square">
            <a:spAutoFit/>
          </a:bodyPr>
          <a:lstStyle/>
          <a:p>
            <a:pPr marR="0" lvl="0">
              <a:spcBef>
                <a:spcPts val="0"/>
              </a:spcBef>
              <a:spcAft>
                <a:spcPts val="0"/>
              </a:spcAft>
              <a:buSzPts val="1000"/>
              <a:tabLst>
                <a:tab pos="457200" algn="l"/>
              </a:tabLst>
            </a:pPr>
            <a:r>
              <a:rPr lang="en-US" sz="1100" dirty="0">
                <a:latin typeface="Calibri" panose="020F0502020204030204" pitchFamily="34" charset="0"/>
                <a:ea typeface="Times New Roman" panose="02020603050405020304" pitchFamily="18" charset="0"/>
              </a:rPr>
              <a:t>	</a:t>
            </a:r>
            <a:r>
              <a:rPr lang="en-US" sz="1100" b="1" dirty="0">
                <a:latin typeface="Calibri" panose="020F0502020204030204" pitchFamily="34" charset="0"/>
                <a:ea typeface="Times New Roman" panose="02020603050405020304" pitchFamily="18" charset="0"/>
              </a:rPr>
              <a:t>Questions from participants</a:t>
            </a:r>
            <a:endParaRPr lang="en-US" sz="1200" b="1"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Are there opportunities for those in health care fields to apply for funding</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Tim: reads a lot of DOD BAA--sees a lot of calls that are about emergency health care (battlefield injuries, PTSD</a:t>
            </a:r>
            <a:endParaRPr lang="en-US" sz="1200" dirty="0">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latin typeface="Calibri" panose="020F0502020204030204" pitchFamily="34" charset="0"/>
                <a:ea typeface="Times New Roman" panose="02020603050405020304" pitchFamily="18" charset="0"/>
                <a:cs typeface="Times New Roman" panose="02020603050405020304" pitchFamily="18" charset="0"/>
              </a:rPr>
              <a:t>Strategies for writing with collaborators</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SzPts val="1000"/>
              <a:buFont typeface="Symbol" panose="05050102010706020507" pitchFamily="18" charset="2"/>
              <a:buChar char=""/>
              <a:tabLst>
                <a:tab pos="1371600" algn="l"/>
              </a:tabLst>
            </a:pPr>
            <a:r>
              <a:rPr lang="en-US" sz="1100" dirty="0">
                <a:latin typeface="Calibri" panose="020F0502020204030204" pitchFamily="34" charset="0"/>
                <a:ea typeface="Times New Roman" panose="02020603050405020304" pitchFamily="18" charset="0"/>
              </a:rPr>
              <a:t>Paul: each collaborator is assigned a specific section or area--writes in that area and will review the sections that the other collaborators that have written; share the document through Drive or Dropbox; will also involve graduate students in finding literature reviews etc.</a:t>
            </a:r>
            <a:endParaRPr lang="en-US" sz="1200" dirty="0">
              <a:latin typeface="Calibri" panose="020F0502020204030204" pitchFamily="34" charset="0"/>
              <a:ea typeface="Calibri" panose="020F0502020204030204" pitchFamily="34" charset="0"/>
            </a:endParaRPr>
          </a:p>
          <a:p>
            <a:r>
              <a:rPr lang="en-US" sz="1100" dirty="0">
                <a:latin typeface="Calibri" panose="020F0502020204030204" pitchFamily="34" charset="0"/>
                <a:ea typeface="Calibri" panose="020F0502020204030204" pitchFamily="34" charset="0"/>
              </a:rPr>
              <a:t> </a:t>
            </a:r>
            <a:endParaRPr lang="en-US" sz="12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5123137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Some Insights on</a:t>
            </a:r>
            <a:br>
              <a:rPr lang="en-US" dirty="0"/>
            </a:br>
            <a:r>
              <a:rPr lang="en-US" dirty="0"/>
              <a:t>Obtaining </a:t>
            </a:r>
            <a:r>
              <a:rPr lang="en-US" dirty="0" err="1"/>
              <a:t>DoD</a:t>
            </a:r>
            <a:r>
              <a:rPr lang="en-US" dirty="0"/>
              <a:t> Funding</a:t>
            </a:r>
          </a:p>
        </p:txBody>
      </p:sp>
      <p:sp>
        <p:nvSpPr>
          <p:cNvPr id="3" name="Subtitle 2"/>
          <p:cNvSpPr>
            <a:spLocks noGrp="1"/>
          </p:cNvSpPr>
          <p:nvPr>
            <p:ph type="subTitle" idx="1"/>
          </p:nvPr>
        </p:nvSpPr>
        <p:spPr/>
        <p:txBody>
          <a:bodyPr/>
          <a:lstStyle/>
          <a:p>
            <a:r>
              <a:rPr lang="en-US" dirty="0"/>
              <a:t>Tim McLain</a:t>
            </a:r>
          </a:p>
          <a:p>
            <a:r>
              <a:rPr lang="en-US" sz="3173" dirty="0"/>
              <a:t>Department of Mechanical Engineering</a:t>
            </a:r>
          </a:p>
        </p:txBody>
      </p:sp>
    </p:spTree>
    <p:extLst>
      <p:ext uri="{BB962C8B-B14F-4D97-AF65-F5344CB8AC3E}">
        <p14:creationId xmlns:p14="http://schemas.microsoft.com/office/powerpoint/2010/main" val="16573601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Funding Organizations</a:t>
            </a:r>
          </a:p>
        </p:txBody>
      </p:sp>
      <p:sp>
        <p:nvSpPr>
          <p:cNvPr id="3" name="Content Placeholder 2"/>
          <p:cNvSpPr>
            <a:spLocks noGrp="1"/>
          </p:cNvSpPr>
          <p:nvPr>
            <p:ph idx="1"/>
          </p:nvPr>
        </p:nvSpPr>
        <p:spPr>
          <a:xfrm>
            <a:off x="443067" y="1813560"/>
            <a:ext cx="9669816" cy="5129425"/>
          </a:xfrm>
        </p:spPr>
        <p:txBody>
          <a:bodyPr>
            <a:normAutofit/>
          </a:bodyPr>
          <a:lstStyle/>
          <a:p>
            <a:r>
              <a:rPr lang="en-US" dirty="0"/>
              <a:t>Basic research offices</a:t>
            </a:r>
          </a:p>
          <a:p>
            <a:pPr lvl="1"/>
            <a:r>
              <a:rPr lang="en-US" dirty="0"/>
              <a:t>AFOSR (Air Force), ARO (Army), ONR (Navy/Marines)</a:t>
            </a:r>
          </a:p>
          <a:p>
            <a:r>
              <a:rPr lang="en-US" dirty="0"/>
              <a:t>Research Labs</a:t>
            </a:r>
          </a:p>
          <a:p>
            <a:pPr lvl="1"/>
            <a:r>
              <a:rPr lang="en-US" dirty="0"/>
              <a:t>AFRL, ARL, NRL, and others</a:t>
            </a:r>
          </a:p>
          <a:p>
            <a:r>
              <a:rPr lang="en-US" dirty="0"/>
              <a:t>DARPA</a:t>
            </a:r>
          </a:p>
          <a:p>
            <a:pPr lvl="1"/>
            <a:r>
              <a:rPr lang="en-US" dirty="0"/>
              <a:t>Technology innovation, applied in near term</a:t>
            </a:r>
          </a:p>
          <a:p>
            <a:r>
              <a:rPr lang="en-US" dirty="0"/>
              <a:t>Others</a:t>
            </a:r>
          </a:p>
          <a:p>
            <a:pPr lvl="1"/>
            <a:r>
              <a:rPr lang="en-US" dirty="0"/>
              <a:t>DTRA, MDO, OSD, etc.</a:t>
            </a:r>
          </a:p>
        </p:txBody>
      </p:sp>
    </p:spTree>
    <p:extLst>
      <p:ext uri="{BB962C8B-B14F-4D97-AF65-F5344CB8AC3E}">
        <p14:creationId xmlns:p14="http://schemas.microsoft.com/office/powerpoint/2010/main" val="34572418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a:t>
            </a:r>
            <a:r>
              <a:rPr lang="en-US" dirty="0" err="1"/>
              <a:t>DoD</a:t>
            </a:r>
            <a:r>
              <a:rPr lang="en-US" dirty="0"/>
              <a:t> funding</a:t>
            </a:r>
          </a:p>
        </p:txBody>
      </p:sp>
      <p:sp>
        <p:nvSpPr>
          <p:cNvPr id="3" name="Content Placeholder 2"/>
          <p:cNvSpPr>
            <a:spLocks noGrp="1"/>
          </p:cNvSpPr>
          <p:nvPr>
            <p:ph idx="1"/>
          </p:nvPr>
        </p:nvSpPr>
        <p:spPr>
          <a:xfrm>
            <a:off x="518160" y="1813560"/>
            <a:ext cx="9326880" cy="5483234"/>
          </a:xfrm>
        </p:spPr>
        <p:txBody>
          <a:bodyPr>
            <a:normAutofit fontScale="92500" lnSpcReduction="10000"/>
          </a:bodyPr>
          <a:lstStyle/>
          <a:p>
            <a:r>
              <a:rPr lang="en-US" dirty="0"/>
              <a:t>6.1 – basic research</a:t>
            </a:r>
          </a:p>
          <a:p>
            <a:pPr lvl="1"/>
            <a:r>
              <a:rPr lang="en-US" dirty="0"/>
              <a:t>50% to universities</a:t>
            </a:r>
          </a:p>
          <a:p>
            <a:r>
              <a:rPr lang="en-US" dirty="0"/>
              <a:t>6.2 – applied research</a:t>
            </a:r>
          </a:p>
          <a:p>
            <a:pPr lvl="1"/>
            <a:r>
              <a:rPr lang="en-US" dirty="0"/>
              <a:t>15% to universities</a:t>
            </a:r>
          </a:p>
          <a:p>
            <a:r>
              <a:rPr lang="en-US" dirty="0"/>
              <a:t>6.3 – advanced technology development</a:t>
            </a:r>
          </a:p>
          <a:p>
            <a:pPr lvl="1"/>
            <a:r>
              <a:rPr lang="en-US" dirty="0"/>
              <a:t>10% to universities</a:t>
            </a:r>
          </a:p>
          <a:p>
            <a:r>
              <a:rPr lang="en-US" dirty="0"/>
              <a:t>6.2 and 6.3 money for universities usually goes to UARC’s that can handle requirements (deadlines, security, reporting)</a:t>
            </a:r>
          </a:p>
          <a:p>
            <a:r>
              <a:rPr lang="en-US" dirty="0"/>
              <a:t>BYU professor could be a collaborator on 6.2/6.3 effort</a:t>
            </a:r>
          </a:p>
          <a:p>
            <a:r>
              <a:rPr lang="en-US" dirty="0"/>
              <a:t>6.1 efforts usually managed by basic research offices</a:t>
            </a:r>
          </a:p>
          <a:p>
            <a:r>
              <a:rPr lang="en-US" dirty="0"/>
              <a:t>6.2/6.3 efforts usually managed out of labs</a:t>
            </a:r>
          </a:p>
        </p:txBody>
      </p:sp>
    </p:spTree>
    <p:extLst>
      <p:ext uri="{BB962C8B-B14F-4D97-AF65-F5344CB8AC3E}">
        <p14:creationId xmlns:p14="http://schemas.microsoft.com/office/powerpoint/2010/main" val="2885087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383280"/>
            <a:ext cx="9052560" cy="1257300"/>
          </a:xfrm>
        </p:spPr>
        <p:txBody>
          <a:bodyPr>
            <a:normAutofit fontScale="90000"/>
          </a:bodyPr>
          <a:lstStyle/>
          <a:p>
            <a:r>
              <a:rPr lang="en-US" dirty="0"/>
              <a:t>	Research Funding Environment</a:t>
            </a:r>
            <a:br>
              <a:rPr lang="en-US" dirty="0"/>
            </a:br>
            <a:endParaRPr lang="en-US" i="1" dirty="0"/>
          </a:p>
        </p:txBody>
      </p:sp>
      <p:sp>
        <p:nvSpPr>
          <p:cNvPr id="3" name="Slide Number Placeholder 2"/>
          <p:cNvSpPr>
            <a:spLocks noGrp="1"/>
          </p:cNvSpPr>
          <p:nvPr>
            <p:ph type="sldNum" sz="quarter" idx="12"/>
          </p:nvPr>
        </p:nvSpPr>
        <p:spPr/>
        <p:txBody>
          <a:bodyPr/>
          <a:lstStyle/>
          <a:p>
            <a:fld id="{0609A8C3-0B35-46AA-97D6-5814D689151B}" type="slidenum">
              <a:rPr lang="en-US" smtClean="0"/>
              <a:t>5</a:t>
            </a:fld>
            <a:endParaRPr lang="en-US"/>
          </a:p>
        </p:txBody>
      </p:sp>
    </p:spTree>
    <p:extLst>
      <p:ext uri="{BB962C8B-B14F-4D97-AF65-F5344CB8AC3E}">
        <p14:creationId xmlns:p14="http://schemas.microsoft.com/office/powerpoint/2010/main" val="19668415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Funding Opportunities</a:t>
            </a:r>
          </a:p>
        </p:txBody>
      </p:sp>
      <p:sp>
        <p:nvSpPr>
          <p:cNvPr id="3" name="Content Placeholder 2"/>
          <p:cNvSpPr>
            <a:spLocks noGrp="1"/>
          </p:cNvSpPr>
          <p:nvPr>
            <p:ph idx="1"/>
          </p:nvPr>
        </p:nvSpPr>
        <p:spPr>
          <a:xfrm>
            <a:off x="518160" y="1813560"/>
            <a:ext cx="9326880" cy="5871229"/>
          </a:xfrm>
        </p:spPr>
        <p:txBody>
          <a:bodyPr>
            <a:normAutofit fontScale="92500" lnSpcReduction="20000"/>
          </a:bodyPr>
          <a:lstStyle/>
          <a:p>
            <a:pPr>
              <a:spcBef>
                <a:spcPts val="712"/>
              </a:spcBef>
            </a:pPr>
            <a:r>
              <a:rPr lang="en-US" dirty="0"/>
              <a:t>Single investigator efforts – BAA’s</a:t>
            </a:r>
          </a:p>
          <a:p>
            <a:pPr lvl="1">
              <a:spcBef>
                <a:spcPts val="712"/>
              </a:spcBef>
            </a:pPr>
            <a:r>
              <a:rPr lang="en-US" dirty="0"/>
              <a:t>$100K to $200K per year, 3 years</a:t>
            </a:r>
          </a:p>
          <a:p>
            <a:pPr>
              <a:spcBef>
                <a:spcPts val="712"/>
              </a:spcBef>
            </a:pPr>
            <a:r>
              <a:rPr lang="en-US" dirty="0"/>
              <a:t>Special funding initiatives</a:t>
            </a:r>
          </a:p>
          <a:p>
            <a:pPr>
              <a:spcBef>
                <a:spcPts val="712"/>
              </a:spcBef>
            </a:pPr>
            <a:r>
              <a:rPr lang="en-US" dirty="0"/>
              <a:t>Teaming efforts – MURI</a:t>
            </a:r>
          </a:p>
          <a:p>
            <a:pPr lvl="1">
              <a:spcBef>
                <a:spcPts val="712"/>
              </a:spcBef>
            </a:pPr>
            <a:r>
              <a:rPr lang="en-US" dirty="0"/>
              <a:t>$1.5M per year, 5 years, 2-4 universities</a:t>
            </a:r>
          </a:p>
          <a:p>
            <a:pPr>
              <a:spcBef>
                <a:spcPts val="712"/>
              </a:spcBef>
            </a:pPr>
            <a:r>
              <a:rPr lang="en-US" dirty="0"/>
              <a:t>Instrumentation – DURIP</a:t>
            </a:r>
          </a:p>
          <a:p>
            <a:pPr lvl="1">
              <a:spcBef>
                <a:spcPts val="712"/>
              </a:spcBef>
            </a:pPr>
            <a:r>
              <a:rPr lang="en-US" dirty="0"/>
              <a:t>$50K to $1M</a:t>
            </a:r>
          </a:p>
          <a:p>
            <a:pPr>
              <a:spcBef>
                <a:spcPts val="712"/>
              </a:spcBef>
            </a:pPr>
            <a:r>
              <a:rPr lang="en-US" dirty="0"/>
              <a:t>Young Investigator</a:t>
            </a:r>
          </a:p>
          <a:p>
            <a:pPr lvl="1">
              <a:spcBef>
                <a:spcPts val="712"/>
              </a:spcBef>
            </a:pPr>
            <a:r>
              <a:rPr lang="en-US" dirty="0"/>
              <a:t>AF, Army, Navy, DTRA, DARPA</a:t>
            </a:r>
          </a:p>
          <a:p>
            <a:pPr lvl="1">
              <a:spcBef>
                <a:spcPts val="712"/>
              </a:spcBef>
            </a:pPr>
            <a:r>
              <a:rPr lang="en-US" dirty="0"/>
              <a:t>$50K to $170K per year</a:t>
            </a:r>
          </a:p>
          <a:p>
            <a:pPr>
              <a:spcBef>
                <a:spcPts val="712"/>
              </a:spcBef>
            </a:pPr>
            <a:r>
              <a:rPr lang="en-US" dirty="0"/>
              <a:t>SBIR/STTR</a:t>
            </a:r>
          </a:p>
          <a:p>
            <a:pPr lvl="1">
              <a:spcBef>
                <a:spcPts val="712"/>
              </a:spcBef>
            </a:pPr>
            <a:r>
              <a:rPr lang="en-US" dirty="0"/>
              <a:t>Require collaboration with a small company</a:t>
            </a:r>
          </a:p>
          <a:p>
            <a:pPr lvl="1">
              <a:spcBef>
                <a:spcPts val="712"/>
              </a:spcBef>
            </a:pPr>
            <a:r>
              <a:rPr lang="en-US" dirty="0"/>
              <a:t>Applied</a:t>
            </a:r>
          </a:p>
          <a:p>
            <a:pPr lvl="1">
              <a:spcBef>
                <a:spcPts val="712"/>
              </a:spcBef>
            </a:pPr>
            <a:r>
              <a:rPr lang="en-US" dirty="0"/>
              <a:t>Potentially higher hit rate</a:t>
            </a:r>
          </a:p>
          <a:p>
            <a:pPr lvl="1">
              <a:spcBef>
                <a:spcPts val="712"/>
              </a:spcBef>
            </a:pPr>
            <a:r>
              <a:rPr lang="en-US" dirty="0"/>
              <a:t>Phase I, Phase II</a:t>
            </a:r>
          </a:p>
          <a:p>
            <a:endParaRPr lang="en-US" dirty="0"/>
          </a:p>
        </p:txBody>
      </p:sp>
    </p:spTree>
    <p:extLst>
      <p:ext uri="{BB962C8B-B14F-4D97-AF65-F5344CB8AC3E}">
        <p14:creationId xmlns:p14="http://schemas.microsoft.com/office/powerpoint/2010/main" val="9789912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Key Insights</a:t>
            </a:r>
          </a:p>
        </p:txBody>
      </p:sp>
      <p:sp>
        <p:nvSpPr>
          <p:cNvPr id="3" name="Content Placeholder 2"/>
          <p:cNvSpPr>
            <a:spLocks noGrp="1"/>
          </p:cNvSpPr>
          <p:nvPr>
            <p:ph idx="1"/>
          </p:nvPr>
        </p:nvSpPr>
        <p:spPr>
          <a:xfrm>
            <a:off x="518160" y="1813560"/>
            <a:ext cx="9326880" cy="5495750"/>
          </a:xfrm>
        </p:spPr>
        <p:txBody>
          <a:bodyPr>
            <a:normAutofit/>
          </a:bodyPr>
          <a:lstStyle/>
          <a:p>
            <a:r>
              <a:rPr lang="en-US" dirty="0"/>
              <a:t>While peer review is utilized, </a:t>
            </a:r>
            <a:r>
              <a:rPr lang="en-US" dirty="0" err="1"/>
              <a:t>DoD</a:t>
            </a:r>
            <a:r>
              <a:rPr lang="en-US" dirty="0"/>
              <a:t> PO’s have far greater latitude than NSF PO’s</a:t>
            </a:r>
          </a:p>
          <a:p>
            <a:pPr lvl="1"/>
            <a:r>
              <a:rPr lang="en-US" dirty="0"/>
              <a:t>Relationships and face-to-face interactions are critical</a:t>
            </a:r>
          </a:p>
          <a:p>
            <a:r>
              <a:rPr lang="en-US" dirty="0"/>
              <a:t>BAA’s are </a:t>
            </a:r>
            <a:r>
              <a:rPr lang="en-US" i="1" dirty="0"/>
              <a:t>broad</a:t>
            </a:r>
            <a:r>
              <a:rPr lang="en-US" dirty="0"/>
              <a:t> descriptions of research </a:t>
            </a:r>
            <a:r>
              <a:rPr lang="en-US" i="1" dirty="0"/>
              <a:t>areas</a:t>
            </a:r>
            <a:endParaRPr lang="en-US" dirty="0"/>
          </a:p>
          <a:p>
            <a:pPr lvl="1"/>
            <a:r>
              <a:rPr lang="en-US" dirty="0"/>
              <a:t>Responding to the BAA without additional inside information is hopeless endeavor</a:t>
            </a:r>
          </a:p>
          <a:p>
            <a:r>
              <a:rPr lang="en-US" dirty="0"/>
              <a:t>Labs often don’t have excess money</a:t>
            </a:r>
          </a:p>
          <a:p>
            <a:pPr lvl="1"/>
            <a:r>
              <a:rPr lang="en-US" dirty="0"/>
              <a:t>Visiting scientist opportunities (sabbatical, summer)</a:t>
            </a:r>
          </a:p>
          <a:p>
            <a:pPr lvl="1"/>
            <a:r>
              <a:rPr lang="en-US" dirty="0"/>
              <a:t>They know problems of interest</a:t>
            </a:r>
          </a:p>
          <a:p>
            <a:pPr lvl="1"/>
            <a:r>
              <a:rPr lang="en-US" dirty="0"/>
              <a:t>They review proposals</a:t>
            </a:r>
          </a:p>
          <a:p>
            <a:r>
              <a:rPr lang="en-US" dirty="0"/>
              <a:t>Know the customer, know what they are buying!</a:t>
            </a:r>
          </a:p>
        </p:txBody>
      </p:sp>
    </p:spTree>
    <p:extLst>
      <p:ext uri="{BB962C8B-B14F-4D97-AF65-F5344CB8AC3E}">
        <p14:creationId xmlns:p14="http://schemas.microsoft.com/office/powerpoint/2010/main" val="3010767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My Advice</a:t>
            </a:r>
          </a:p>
        </p:txBody>
      </p:sp>
      <p:sp>
        <p:nvSpPr>
          <p:cNvPr id="3" name="Content Placeholder 2"/>
          <p:cNvSpPr>
            <a:spLocks noGrp="1"/>
          </p:cNvSpPr>
          <p:nvPr>
            <p:ph idx="1"/>
          </p:nvPr>
        </p:nvSpPr>
        <p:spPr>
          <a:xfrm>
            <a:off x="518159" y="1606656"/>
            <a:ext cx="9544658" cy="6065616"/>
          </a:xfrm>
        </p:spPr>
        <p:txBody>
          <a:bodyPr>
            <a:normAutofit lnSpcReduction="10000"/>
          </a:bodyPr>
          <a:lstStyle/>
          <a:p>
            <a:r>
              <a:rPr lang="en-US" dirty="0"/>
              <a:t>Find the right contact (PO)</a:t>
            </a:r>
          </a:p>
          <a:p>
            <a:pPr lvl="1"/>
            <a:r>
              <a:rPr lang="en-US" dirty="0"/>
              <a:t>Look through the BAA’s</a:t>
            </a:r>
          </a:p>
          <a:p>
            <a:pPr lvl="1"/>
            <a:r>
              <a:rPr lang="en-US" dirty="0"/>
              <a:t>Who is funding your peers?</a:t>
            </a:r>
          </a:p>
          <a:p>
            <a:r>
              <a:rPr lang="en-US" dirty="0"/>
              <a:t>Visit the program officer</a:t>
            </a:r>
          </a:p>
          <a:p>
            <a:pPr lvl="1"/>
            <a:r>
              <a:rPr lang="en-US" dirty="0"/>
              <a:t>Come prepared to discuss your ideas</a:t>
            </a:r>
          </a:p>
          <a:p>
            <a:pPr lvl="1"/>
            <a:r>
              <a:rPr lang="en-US" dirty="0"/>
              <a:t>Learn about their specific interests</a:t>
            </a:r>
          </a:p>
          <a:p>
            <a:pPr lvl="1"/>
            <a:r>
              <a:rPr lang="en-US" dirty="0"/>
              <a:t>Find out who they work with in the labs (AFRL, ARL, </a:t>
            </a:r>
            <a:r>
              <a:rPr lang="en-US"/>
              <a:t>NRL, .</a:t>
            </a:r>
            <a:r>
              <a:rPr lang="en-US" dirty="0"/>
              <a:t>..)</a:t>
            </a:r>
          </a:p>
          <a:p>
            <a:r>
              <a:rPr lang="en-US" dirty="0"/>
              <a:t>Spend a summer or two in </a:t>
            </a:r>
            <a:r>
              <a:rPr lang="en-US" dirty="0" err="1"/>
              <a:t>DoD</a:t>
            </a:r>
            <a:r>
              <a:rPr lang="en-US" dirty="0"/>
              <a:t> research lab -- </a:t>
            </a:r>
            <a:br>
              <a:rPr lang="en-US" dirty="0"/>
            </a:br>
            <a:r>
              <a:rPr lang="en-US" dirty="0"/>
              <a:t>Get out of Provo!</a:t>
            </a:r>
          </a:p>
          <a:p>
            <a:pPr lvl="1"/>
            <a:r>
              <a:rPr lang="en-US" dirty="0"/>
              <a:t>Make new research contacts</a:t>
            </a:r>
          </a:p>
          <a:p>
            <a:pPr lvl="1"/>
            <a:r>
              <a:rPr lang="en-US" dirty="0"/>
              <a:t>Learn about their technical challenges</a:t>
            </a:r>
          </a:p>
          <a:p>
            <a:pPr lvl="1"/>
            <a:r>
              <a:rPr lang="en-US" dirty="0"/>
              <a:t>Distinguish yourself from your competitors</a:t>
            </a:r>
          </a:p>
          <a:p>
            <a:r>
              <a:rPr lang="en-US" dirty="0"/>
              <a:t>If you are funded, add value to the PO’s program</a:t>
            </a:r>
          </a:p>
        </p:txBody>
      </p:sp>
    </p:spTree>
    <p:extLst>
      <p:ext uri="{BB962C8B-B14F-4D97-AF65-F5344CB8AC3E}">
        <p14:creationId xmlns:p14="http://schemas.microsoft.com/office/powerpoint/2010/main" val="4639314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Go for it!</a:t>
            </a:r>
          </a:p>
        </p:txBody>
      </p:sp>
      <p:sp>
        <p:nvSpPr>
          <p:cNvPr id="5" name="Subtitle 4"/>
          <p:cNvSpPr>
            <a:spLocks noGrp="1"/>
          </p:cNvSpPr>
          <p:nvPr>
            <p:ph type="subTitle" idx="1"/>
          </p:nvPr>
        </p:nvSpPr>
        <p:spPr>
          <a:xfrm>
            <a:off x="777240" y="4387087"/>
            <a:ext cx="9085072" cy="2904951"/>
          </a:xfrm>
        </p:spPr>
        <p:txBody>
          <a:bodyPr>
            <a:normAutofit lnSpcReduction="10000"/>
          </a:bodyPr>
          <a:lstStyle/>
          <a:p>
            <a:pPr algn="l">
              <a:lnSpc>
                <a:spcPct val="110000"/>
              </a:lnSpc>
            </a:pPr>
            <a:r>
              <a:rPr lang="en-US" dirty="0"/>
              <a:t>We expect the natural unfolding of knowledge to occur as a result of scholarship, but there will always be that added dimension which the Lord can provide when we are qualified to receive and he chooses to speak.</a:t>
            </a:r>
            <a:r>
              <a:rPr lang="ja-JP" altLang="en-US" dirty="0">
                <a:latin typeface="Arial"/>
              </a:rPr>
              <a:t>”</a:t>
            </a:r>
            <a:r>
              <a:rPr lang="en-US" dirty="0"/>
              <a:t> </a:t>
            </a:r>
          </a:p>
          <a:p>
            <a:pPr algn="l">
              <a:lnSpc>
                <a:spcPct val="110000"/>
              </a:lnSpc>
            </a:pPr>
            <a:r>
              <a:rPr lang="en-US" dirty="0"/>
              <a:t>						</a:t>
            </a:r>
            <a:r>
              <a:rPr lang="en-US"/>
              <a:t>					Spencer </a:t>
            </a:r>
            <a:r>
              <a:rPr lang="en-US" dirty="0"/>
              <a:t>W. Kimball</a:t>
            </a:r>
          </a:p>
          <a:p>
            <a:pPr algn="l">
              <a:lnSpc>
                <a:spcPct val="110000"/>
              </a:lnSpc>
            </a:pPr>
            <a:endParaRPr lang="en-US" dirty="0"/>
          </a:p>
        </p:txBody>
      </p:sp>
    </p:spTree>
    <p:extLst>
      <p:ext uri="{BB962C8B-B14F-4D97-AF65-F5344CB8AC3E}">
        <p14:creationId xmlns:p14="http://schemas.microsoft.com/office/powerpoint/2010/main" val="17597191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693963" y="3540488"/>
            <a:ext cx="6047953" cy="49934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Wrap Up</a:t>
            </a:r>
          </a:p>
        </p:txBody>
      </p:sp>
      <p:sp>
        <p:nvSpPr>
          <p:cNvPr id="4" name="Slide Number Placeholder 3"/>
          <p:cNvSpPr>
            <a:spLocks noGrp="1"/>
          </p:cNvSpPr>
          <p:nvPr>
            <p:ph type="sldNum" sz="quarter" idx="12"/>
          </p:nvPr>
        </p:nvSpPr>
        <p:spPr/>
        <p:txBody>
          <a:bodyPr/>
          <a:lstStyle/>
          <a:p>
            <a:fld id="{BC8FB650-4324-4877-BB95-5089C932EEA7}" type="slidenum">
              <a:rPr lang="en-US" smtClean="0"/>
              <a:t>54</a:t>
            </a:fld>
            <a:endParaRPr lang="en-US"/>
          </a:p>
        </p:txBody>
      </p:sp>
    </p:spTree>
    <p:extLst>
      <p:ext uri="{BB962C8B-B14F-4D97-AF65-F5344CB8AC3E}">
        <p14:creationId xmlns:p14="http://schemas.microsoft.com/office/powerpoint/2010/main" val="34855941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921" y="351791"/>
            <a:ext cx="9143365" cy="1622268"/>
          </a:xfrm>
        </p:spPr>
        <p:txBody>
          <a:bodyPr/>
          <a:lstStyle/>
          <a:p>
            <a:r>
              <a:rPr lang="en-US" dirty="0"/>
              <a:t>Wrap Up</a:t>
            </a:r>
          </a:p>
        </p:txBody>
      </p:sp>
      <p:sp>
        <p:nvSpPr>
          <p:cNvPr id="3" name="Content Placeholder 2"/>
          <p:cNvSpPr>
            <a:spLocks noGrp="1"/>
          </p:cNvSpPr>
          <p:nvPr>
            <p:ph idx="1"/>
          </p:nvPr>
        </p:nvSpPr>
        <p:spPr>
          <a:xfrm>
            <a:off x="417831" y="2056132"/>
            <a:ext cx="8657343" cy="4852829"/>
          </a:xfrm>
        </p:spPr>
        <p:txBody>
          <a:bodyPr>
            <a:normAutofit/>
          </a:bodyPr>
          <a:lstStyle/>
          <a:p>
            <a:r>
              <a:rPr lang="en-US" sz="2800" dirty="0"/>
              <a:t>Homework</a:t>
            </a:r>
          </a:p>
          <a:p>
            <a:pPr lvl="1">
              <a:buFont typeface="Courier New" panose="02070309020205020404" pitchFamily="49" charset="0"/>
              <a:buChar char="o"/>
            </a:pPr>
            <a:r>
              <a:rPr lang="en-US" sz="2400" dirty="0"/>
              <a:t>Review handouts </a:t>
            </a:r>
          </a:p>
          <a:p>
            <a:pPr lvl="1">
              <a:buFont typeface="Courier New" panose="02070309020205020404" pitchFamily="49" charset="0"/>
              <a:buChar char="o"/>
            </a:pPr>
            <a:r>
              <a:rPr lang="en-US" sz="2400" dirty="0"/>
              <a:t>Before next session write a 2 page need statement that includes a title</a:t>
            </a:r>
          </a:p>
          <a:p>
            <a:pPr lvl="2">
              <a:buFontTx/>
              <a:buChar char="-"/>
            </a:pPr>
            <a:r>
              <a:rPr lang="en-US" sz="2000" dirty="0"/>
              <a:t>bring a hard copy with you on Dec 13</a:t>
            </a:r>
            <a:r>
              <a:rPr lang="en-US" sz="2000" baseline="30000" dirty="0"/>
              <a:t>th</a:t>
            </a:r>
            <a:r>
              <a:rPr lang="en-US" sz="2000" dirty="0"/>
              <a:t> or email to Kaylie </a:t>
            </a:r>
            <a:r>
              <a:rPr lang="en-US" sz="2000" dirty="0" err="1"/>
              <a:t>Winterton</a:t>
            </a:r>
            <a:r>
              <a:rPr lang="en-US" sz="2000" dirty="0"/>
              <a:t> </a:t>
            </a:r>
            <a:r>
              <a:rPr lang="en-US" sz="2000" dirty="0">
                <a:hlinkClick r:id="rId2"/>
              </a:rPr>
              <a:t>kaylie.winterton@byu.edu</a:t>
            </a:r>
            <a:r>
              <a:rPr lang="en-US" sz="2000" dirty="0"/>
              <a:t> </a:t>
            </a:r>
            <a:br>
              <a:rPr lang="en-US" sz="2000" dirty="0"/>
            </a:br>
            <a:r>
              <a:rPr lang="en-US" sz="2000" dirty="0"/>
              <a:t> </a:t>
            </a:r>
          </a:p>
          <a:p>
            <a:r>
              <a:rPr lang="en-US" sz="2800" dirty="0"/>
              <a:t>Day 2 Dec 13</a:t>
            </a:r>
            <a:r>
              <a:rPr lang="en-US" sz="2800" baseline="30000" dirty="0"/>
              <a:t>th</a:t>
            </a:r>
            <a:r>
              <a:rPr lang="en-US" sz="2800" dirty="0"/>
              <a:t> , 9am-2pm</a:t>
            </a:r>
          </a:p>
          <a:p>
            <a:pPr lvl="1">
              <a:buFont typeface="Courier New" panose="02070309020205020404" pitchFamily="49" charset="0"/>
              <a:buChar char="o"/>
            </a:pPr>
            <a:r>
              <a:rPr lang="en-US" sz="2400" dirty="0"/>
              <a:t>Review Needs Statement </a:t>
            </a:r>
          </a:p>
          <a:p>
            <a:pPr lvl="1">
              <a:buFont typeface="Courier New" panose="02070309020205020404" pitchFamily="49" charset="0"/>
              <a:buChar char="o"/>
            </a:pPr>
            <a:r>
              <a:rPr lang="en-US" sz="2400" dirty="0"/>
              <a:t>Proposal Elements </a:t>
            </a:r>
          </a:p>
          <a:p>
            <a:pPr lvl="1">
              <a:buFont typeface="Courier New" panose="02070309020205020404" pitchFamily="49" charset="0"/>
              <a:buChar char="o"/>
            </a:pPr>
            <a:r>
              <a:rPr lang="en-US" sz="2400" dirty="0"/>
              <a:t>Editing and Rewriting</a:t>
            </a:r>
          </a:p>
          <a:p>
            <a:pPr lvl="1">
              <a:buFont typeface="Courier New" panose="02070309020205020404" pitchFamily="49" charset="0"/>
              <a:buChar char="o"/>
            </a:pPr>
            <a:r>
              <a:rPr lang="en-US" sz="2400" dirty="0"/>
              <a:t>Aesthetics, Marketing</a:t>
            </a:r>
          </a:p>
        </p:txBody>
      </p:sp>
      <p:sp>
        <p:nvSpPr>
          <p:cNvPr id="5" name="Slide Number Placeholder 4"/>
          <p:cNvSpPr>
            <a:spLocks noGrp="1"/>
          </p:cNvSpPr>
          <p:nvPr>
            <p:ph type="sldNum" sz="quarter" idx="12"/>
          </p:nvPr>
        </p:nvSpPr>
        <p:spPr/>
        <p:txBody>
          <a:bodyPr/>
          <a:lstStyle/>
          <a:p>
            <a:fld id="{BC8FB650-4324-4877-BB95-5089C932EEA7}" type="slidenum">
              <a:rPr lang="en-US" smtClean="0"/>
              <a:t>55</a:t>
            </a:fld>
            <a:endParaRPr lang="en-US"/>
          </a:p>
        </p:txBody>
      </p:sp>
    </p:spTree>
    <p:extLst>
      <p:ext uri="{BB962C8B-B14F-4D97-AF65-F5344CB8AC3E}">
        <p14:creationId xmlns:p14="http://schemas.microsoft.com/office/powerpoint/2010/main" val="4762473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1002162" y="3791254"/>
            <a:ext cx="7121343" cy="49934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Grant Proposal Development Resources</a:t>
            </a:r>
          </a:p>
        </p:txBody>
      </p:sp>
      <p:sp>
        <p:nvSpPr>
          <p:cNvPr id="4" name="Slide Number Placeholder 3"/>
          <p:cNvSpPr>
            <a:spLocks noGrp="1"/>
          </p:cNvSpPr>
          <p:nvPr>
            <p:ph type="sldNum" sz="quarter" idx="12"/>
          </p:nvPr>
        </p:nvSpPr>
        <p:spPr/>
        <p:txBody>
          <a:bodyPr/>
          <a:lstStyle/>
          <a:p>
            <a:fld id="{BC8FB650-4324-4877-BB95-5089C932EEA7}" type="slidenum">
              <a:rPr lang="en-US" smtClean="0"/>
              <a:t>56</a:t>
            </a:fld>
            <a:endParaRPr lang="en-US"/>
          </a:p>
        </p:txBody>
      </p:sp>
    </p:spTree>
    <p:extLst>
      <p:ext uri="{BB962C8B-B14F-4D97-AF65-F5344CB8AC3E}">
        <p14:creationId xmlns:p14="http://schemas.microsoft.com/office/powerpoint/2010/main" val="16894950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43915" y="290177"/>
            <a:ext cx="8675370" cy="1458119"/>
          </a:xfrm>
        </p:spPr>
        <p:txBody>
          <a:bodyPr>
            <a:normAutofit/>
          </a:bodyPr>
          <a:lstStyle/>
          <a:p>
            <a:r>
              <a:rPr lang="en-US" sz="3960" dirty="0"/>
              <a:t>Research Resources in Humanities</a:t>
            </a:r>
          </a:p>
        </p:txBody>
      </p:sp>
      <p:sp>
        <p:nvSpPr>
          <p:cNvPr id="4" name="Content Placeholder 3"/>
          <p:cNvSpPr>
            <a:spLocks noGrp="1"/>
          </p:cNvSpPr>
          <p:nvPr>
            <p:ph idx="1"/>
          </p:nvPr>
        </p:nvSpPr>
        <p:spPr>
          <a:xfrm>
            <a:off x="1849756" y="6452713"/>
            <a:ext cx="1976519" cy="659846"/>
          </a:xfrm>
        </p:spPr>
        <p:txBody>
          <a:bodyPr>
            <a:normAutofit/>
          </a:bodyPr>
          <a:lstStyle/>
          <a:p>
            <a:endParaRPr lang="en-US" sz="1980" dirty="0"/>
          </a:p>
        </p:txBody>
      </p:sp>
      <p:sp>
        <p:nvSpPr>
          <p:cNvPr id="6" name="Slide Number Placeholder 5"/>
          <p:cNvSpPr>
            <a:spLocks noGrp="1"/>
          </p:cNvSpPr>
          <p:nvPr>
            <p:ph type="sldNum" sz="quarter" idx="12"/>
          </p:nvPr>
        </p:nvSpPr>
        <p:spPr/>
        <p:txBody>
          <a:bodyPr/>
          <a:lstStyle/>
          <a:p>
            <a:fld id="{BC8FB650-4324-4877-BB95-5089C932EEA7}" type="slidenum">
              <a:rPr lang="en-US" smtClean="0"/>
              <a:t>57</a:t>
            </a:fld>
            <a:endParaRPr lang="en-US"/>
          </a:p>
        </p:txBody>
      </p:sp>
      <p:sp>
        <p:nvSpPr>
          <p:cNvPr id="5" name="Rectangle 4"/>
          <p:cNvSpPr/>
          <p:nvPr/>
        </p:nvSpPr>
        <p:spPr>
          <a:xfrm>
            <a:off x="6837046" y="2863712"/>
            <a:ext cx="3275965" cy="2809487"/>
          </a:xfrm>
          <a:prstGeom prst="rect">
            <a:avLst/>
          </a:prstGeom>
        </p:spPr>
        <p:txBody>
          <a:bodyPr wrap="square">
            <a:spAutoFit/>
          </a:bodyPr>
          <a:lstStyle/>
          <a:p>
            <a:r>
              <a:rPr lang="en-US" sz="2207" u="sng" dirty="0">
                <a:hlinkClick r:id="rId2"/>
              </a:rPr>
              <a:t>http://humanitiescenter.byu.edu/services/external-grants/</a:t>
            </a:r>
            <a:br>
              <a:rPr lang="en-US" sz="2207" u="sng" dirty="0"/>
            </a:br>
            <a:endParaRPr lang="en-US" sz="2207" dirty="0"/>
          </a:p>
          <a:p>
            <a:r>
              <a:rPr lang="en-US" sz="2207" u="sng" dirty="0">
                <a:hlinkClick r:id="rId3"/>
              </a:rPr>
              <a:t>http://humanitiescenter.byu.edu/research/workshops/</a:t>
            </a:r>
            <a:endParaRPr lang="en-US" sz="2207" dirty="0"/>
          </a:p>
          <a:p>
            <a:r>
              <a:rPr lang="en-US" sz="2207" dirty="0"/>
              <a:t> </a:t>
            </a:r>
          </a:p>
        </p:txBody>
      </p:sp>
      <p:pic>
        <p:nvPicPr>
          <p:cNvPr id="7" name="Picture 6"/>
          <p:cNvPicPr>
            <a:picLocks noChangeAspect="1"/>
          </p:cNvPicPr>
          <p:nvPr/>
        </p:nvPicPr>
        <p:blipFill rotWithShape="1">
          <a:blip r:embed="rId4"/>
          <a:srcRect l="28611" t="15556" r="29653" b="24778"/>
          <a:stretch/>
        </p:blipFill>
        <p:spPr>
          <a:xfrm>
            <a:off x="843915" y="1845009"/>
            <a:ext cx="5895340" cy="5267550"/>
          </a:xfrm>
          <a:prstGeom prst="rect">
            <a:avLst/>
          </a:prstGeom>
        </p:spPr>
      </p:pic>
    </p:spTree>
    <p:extLst>
      <p:ext uri="{BB962C8B-B14F-4D97-AF65-F5344CB8AC3E}">
        <p14:creationId xmlns:p14="http://schemas.microsoft.com/office/powerpoint/2010/main" val="38922298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29375" t="15889" r="29514" b="29889"/>
          <a:stretch/>
        </p:blipFill>
        <p:spPr>
          <a:xfrm>
            <a:off x="1270000" y="1450888"/>
            <a:ext cx="5643880" cy="4652382"/>
          </a:xfrm>
          <a:prstGeom prst="rect">
            <a:avLst/>
          </a:prstGeom>
        </p:spPr>
      </p:pic>
      <p:sp>
        <p:nvSpPr>
          <p:cNvPr id="5" name="Title 2"/>
          <p:cNvSpPr>
            <a:spLocks noGrp="1"/>
          </p:cNvSpPr>
          <p:nvPr>
            <p:ph type="title"/>
          </p:nvPr>
        </p:nvSpPr>
        <p:spPr>
          <a:xfrm>
            <a:off x="620395" y="114302"/>
            <a:ext cx="8675370" cy="1458119"/>
          </a:xfrm>
        </p:spPr>
        <p:txBody>
          <a:bodyPr>
            <a:normAutofit/>
          </a:bodyPr>
          <a:lstStyle/>
          <a:p>
            <a:r>
              <a:rPr lang="en-US" sz="3960" dirty="0"/>
              <a:t>Research Resources in Humanities (cont.)</a:t>
            </a:r>
          </a:p>
        </p:txBody>
      </p:sp>
      <p:sp>
        <p:nvSpPr>
          <p:cNvPr id="3" name="Slide Number Placeholder 2"/>
          <p:cNvSpPr>
            <a:spLocks noGrp="1"/>
          </p:cNvSpPr>
          <p:nvPr>
            <p:ph type="sldNum" sz="quarter" idx="12"/>
          </p:nvPr>
        </p:nvSpPr>
        <p:spPr/>
        <p:txBody>
          <a:bodyPr/>
          <a:lstStyle/>
          <a:p>
            <a:fld id="{BC8FB650-4324-4877-BB95-5089C932EEA7}" type="slidenum">
              <a:rPr lang="en-US" smtClean="0"/>
              <a:t>58</a:t>
            </a:fld>
            <a:endParaRPr lang="en-US"/>
          </a:p>
        </p:txBody>
      </p:sp>
      <p:sp>
        <p:nvSpPr>
          <p:cNvPr id="6" name="TextBox 5"/>
          <p:cNvSpPr txBox="1"/>
          <p:nvPr/>
        </p:nvSpPr>
        <p:spPr>
          <a:xfrm>
            <a:off x="1004572" y="6498590"/>
            <a:ext cx="8683531" cy="431978"/>
          </a:xfrm>
          <a:prstGeom prst="rect">
            <a:avLst/>
          </a:prstGeom>
          <a:noFill/>
        </p:spPr>
        <p:txBody>
          <a:bodyPr wrap="none" rtlCol="0">
            <a:spAutoFit/>
          </a:bodyPr>
          <a:lstStyle/>
          <a:p>
            <a:r>
              <a:rPr lang="en-US" sz="2207" dirty="0"/>
              <a:t>Grant proposal writing specialist – Jon Balzotti in the English Department, </a:t>
            </a:r>
          </a:p>
        </p:txBody>
      </p:sp>
    </p:spTree>
    <p:extLst>
      <p:ext uri="{BB962C8B-B14F-4D97-AF65-F5344CB8AC3E}">
        <p14:creationId xmlns:p14="http://schemas.microsoft.com/office/powerpoint/2010/main" val="38775933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258" y="328185"/>
            <a:ext cx="8249285" cy="1257300"/>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dirty="0">
                <a:solidFill>
                  <a:schemeClr val="tx1"/>
                </a:solidFill>
              </a:rPr>
              <a:t>Proposal Writing Sources</a:t>
            </a:r>
          </a:p>
        </p:txBody>
      </p:sp>
      <p:sp>
        <p:nvSpPr>
          <p:cNvPr id="3" name="Content Placeholder 2"/>
          <p:cNvSpPr>
            <a:spLocks noGrp="1"/>
          </p:cNvSpPr>
          <p:nvPr>
            <p:ph idx="1"/>
          </p:nvPr>
        </p:nvSpPr>
        <p:spPr>
          <a:xfrm>
            <a:off x="774547" y="1732290"/>
            <a:ext cx="8675370" cy="4786472"/>
          </a:xfrm>
        </p:spPr>
        <p:txBody>
          <a:bodyPr>
            <a:normAutofit fontScale="77500" lnSpcReduction="20000"/>
          </a:bodyPr>
          <a:lstStyle/>
          <a:p>
            <a:pPr eaLnBrk="1" hangingPunct="1">
              <a:defRPr/>
            </a:pPr>
            <a:r>
              <a:rPr lang="en-US" sz="2090" dirty="0"/>
              <a:t>Robert Porter, </a:t>
            </a:r>
            <a:r>
              <a:rPr lang="en-US" sz="2090" i="1" dirty="0"/>
              <a:t>What do Grant Reviewers Really Want, </a:t>
            </a:r>
            <a:r>
              <a:rPr lang="en-US" sz="2090" dirty="0"/>
              <a:t>Journal of Research Administration, Vol. XXXVI, Issue 2, 2005.</a:t>
            </a:r>
          </a:p>
          <a:p>
            <a:pPr eaLnBrk="1" hangingPunct="1">
              <a:defRPr/>
            </a:pPr>
            <a:r>
              <a:rPr lang="en-US" sz="2090" dirty="0"/>
              <a:t>Robert Porter,  </a:t>
            </a:r>
            <a:r>
              <a:rPr lang="en-US" sz="2090" i="1" dirty="0"/>
              <a:t>Coaching Researchers to Write Successful Grants</a:t>
            </a:r>
            <a:r>
              <a:rPr lang="en-US" sz="2090" dirty="0"/>
              <a:t>, National Organization of Research Development Professionals (NORDP), May, 2013 conference. </a:t>
            </a:r>
            <a:r>
              <a:rPr lang="en-US" sz="2090" i="1" dirty="0"/>
              <a:t> Really Want and</a:t>
            </a:r>
          </a:p>
          <a:p>
            <a:pPr eaLnBrk="1" hangingPunct="1">
              <a:defRPr/>
            </a:pPr>
            <a:r>
              <a:rPr lang="en-US" sz="2090" dirty="0"/>
              <a:t>Morgan Giddings, </a:t>
            </a:r>
            <a:r>
              <a:rPr lang="en-US" sz="2090" i="1" dirty="0"/>
              <a:t>Four Steps to Funding, How To Avoid Rejection and Get Your Proposal Funded on Your Next Try, </a:t>
            </a:r>
            <a:r>
              <a:rPr lang="en-US" sz="2090" dirty="0"/>
              <a:t>2012</a:t>
            </a:r>
          </a:p>
          <a:p>
            <a:pPr eaLnBrk="1" hangingPunct="1">
              <a:defRPr/>
            </a:pPr>
            <a:r>
              <a:rPr lang="en-US" sz="2090" dirty="0"/>
              <a:t>Jeremy and Lynn Miner, </a:t>
            </a:r>
            <a:r>
              <a:rPr lang="en-US" sz="2090" i="1" dirty="0"/>
              <a:t>A Guide to Proposal Planning and Writing</a:t>
            </a:r>
          </a:p>
          <a:p>
            <a:pPr eaLnBrk="1" hangingPunct="1">
              <a:defRPr/>
            </a:pPr>
            <a:r>
              <a:rPr lang="en-US" sz="2090" dirty="0"/>
              <a:t>Grant Writing Institute</a:t>
            </a:r>
          </a:p>
          <a:p>
            <a:pPr eaLnBrk="1" hangingPunct="1">
              <a:defRPr/>
            </a:pPr>
            <a:r>
              <a:rPr lang="en-US" sz="2090" dirty="0"/>
              <a:t>CapturePlanning.com</a:t>
            </a:r>
          </a:p>
          <a:p>
            <a:pPr eaLnBrk="1" hangingPunct="1">
              <a:defRPr/>
            </a:pPr>
            <a:r>
              <a:rPr lang="en-US" sz="2090" dirty="0"/>
              <a:t>ORCA proposal writing guides and proposal forms</a:t>
            </a:r>
          </a:p>
          <a:p>
            <a:pPr eaLnBrk="1" hangingPunct="1">
              <a:defRPr/>
            </a:pPr>
            <a:r>
              <a:rPr lang="en-US" sz="2090" dirty="0"/>
              <a:t>Instructional materials prepared by the National Council of University Research Administrators and the Society for Research Administrators,  July 1995 (see </a:t>
            </a:r>
            <a:r>
              <a:rPr lang="en-US" sz="2090" i="1" dirty="0"/>
              <a:t>facstaff.gpc.edu/~</a:t>
            </a:r>
            <a:r>
              <a:rPr lang="en-US" sz="2090" i="1" dirty="0" err="1"/>
              <a:t>ebrown</a:t>
            </a:r>
            <a:r>
              <a:rPr lang="en-US" sz="2090" i="1" dirty="0"/>
              <a:t>/infobr3.htm Georgia Perimeter College)</a:t>
            </a:r>
          </a:p>
          <a:p>
            <a:pPr eaLnBrk="1" hangingPunct="1">
              <a:defRPr/>
            </a:pPr>
            <a:r>
              <a:rPr lang="en-US" sz="2090" dirty="0"/>
              <a:t>Tips and Practical Guidelines for Proposal Writers prepared by an NSF panel</a:t>
            </a:r>
          </a:p>
          <a:p>
            <a:pPr eaLnBrk="1" hangingPunct="1">
              <a:defRPr/>
            </a:pPr>
            <a:r>
              <a:rPr lang="en-US" sz="2090" dirty="0"/>
              <a:t>NSF Panel on TUES proposal preparation</a:t>
            </a:r>
          </a:p>
          <a:p>
            <a:pPr eaLnBrk="1" hangingPunct="1">
              <a:defRPr/>
            </a:pPr>
            <a:r>
              <a:rPr lang="en-US" sz="2090" dirty="0"/>
              <a:t>NSF Proposal Writing Exercises</a:t>
            </a:r>
          </a:p>
          <a:p>
            <a:pPr eaLnBrk="1" hangingPunct="1">
              <a:defRPr/>
            </a:pPr>
            <a:r>
              <a:rPr lang="en-US" sz="2090" dirty="0"/>
              <a:t>The Grant Center, UNC. http://writingcenter.unc.edu/handouts/grant-proposals-or-give-me-the-money/</a:t>
            </a:r>
          </a:p>
          <a:p>
            <a:pPr eaLnBrk="1" hangingPunct="1">
              <a:defRPr/>
            </a:pPr>
            <a:endParaRPr lang="en-US" sz="2200" b="1" dirty="0"/>
          </a:p>
          <a:p>
            <a:pPr eaLnBrk="1" hangingPunct="1">
              <a:defRPr/>
            </a:pPr>
            <a:endParaRPr lang="en-US" sz="2200" dirty="0"/>
          </a:p>
        </p:txBody>
      </p:sp>
      <p:sp>
        <p:nvSpPr>
          <p:cNvPr id="65540"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8E3F0CD3-9274-4D3D-ADE4-ADBE96179647}" type="slidenum">
              <a:rPr lang="en-US" altLang="en-US" smtClean="0">
                <a:solidFill>
                  <a:srgbClr val="B5A788"/>
                </a:solidFill>
              </a:rPr>
              <a:pPr/>
              <a:t>59</a:t>
            </a:fld>
            <a:endParaRPr lang="en-US" altLang="en-US">
              <a:solidFill>
                <a:srgbClr val="B5A788"/>
              </a:solidFill>
            </a:endParaRPr>
          </a:p>
        </p:txBody>
      </p:sp>
      <p:sp>
        <p:nvSpPr>
          <p:cNvPr id="6" name="Content Placeholder 3"/>
          <p:cNvSpPr txBox="1">
            <a:spLocks/>
          </p:cNvSpPr>
          <p:nvPr/>
        </p:nvSpPr>
        <p:spPr>
          <a:xfrm>
            <a:off x="2667000" y="7155180"/>
            <a:ext cx="6035040" cy="33528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en-US" sz="1320" dirty="0"/>
              <a:t>*A Guide to Proposal Planning and Writing by Jeremy T. Miner and Lynn E. Miner</a:t>
            </a:r>
          </a:p>
          <a:p>
            <a:pPr>
              <a:defRPr/>
            </a:pPr>
            <a:endParaRPr lang="en-US" sz="1320" dirty="0"/>
          </a:p>
        </p:txBody>
      </p:sp>
    </p:spTree>
    <p:extLst>
      <p:ext uri="{BB962C8B-B14F-4D97-AF65-F5344CB8AC3E}">
        <p14:creationId xmlns:p14="http://schemas.microsoft.com/office/powerpoint/2010/main" val="2145320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1900832800"/>
              </p:ext>
            </p:extLst>
          </p:nvPr>
        </p:nvGraphicFramePr>
        <p:xfrm>
          <a:off x="802005" y="1728648"/>
          <a:ext cx="7694762" cy="4359111"/>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5"/>
          <p:cNvSpPr txBox="1">
            <a:spLocks/>
          </p:cNvSpPr>
          <p:nvPr/>
        </p:nvSpPr>
        <p:spPr>
          <a:xfrm>
            <a:off x="1339850" y="999589"/>
            <a:ext cx="8521700" cy="145811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960" dirty="0"/>
          </a:p>
        </p:txBody>
      </p:sp>
      <p:sp>
        <p:nvSpPr>
          <p:cNvPr id="2" name="Title 1"/>
          <p:cNvSpPr>
            <a:spLocks noGrp="1"/>
          </p:cNvSpPr>
          <p:nvPr>
            <p:ph type="title"/>
          </p:nvPr>
        </p:nvSpPr>
        <p:spPr>
          <a:xfrm>
            <a:off x="739140" y="654639"/>
            <a:ext cx="8675370" cy="888973"/>
          </a:xfrm>
        </p:spPr>
        <p:txBody>
          <a:bodyPr>
            <a:normAutofit fontScale="90000"/>
          </a:bodyPr>
          <a:lstStyle/>
          <a:p>
            <a:r>
              <a:rPr lang="en-US" dirty="0"/>
              <a:t>External Funding for University Research</a:t>
            </a:r>
            <a:r>
              <a:rPr lang="en-US" sz="2420" baseline="60000" dirty="0"/>
              <a:t>1</a:t>
            </a:r>
            <a:br>
              <a:rPr lang="en-US" dirty="0"/>
            </a:br>
            <a:endParaRPr lang="en-US" dirty="0"/>
          </a:p>
        </p:txBody>
      </p:sp>
      <p:sp>
        <p:nvSpPr>
          <p:cNvPr id="7" name="Slide Number Placeholder 6"/>
          <p:cNvSpPr>
            <a:spLocks noGrp="1"/>
          </p:cNvSpPr>
          <p:nvPr>
            <p:ph type="sldNum" sz="quarter" idx="12"/>
          </p:nvPr>
        </p:nvSpPr>
        <p:spPr/>
        <p:txBody>
          <a:bodyPr/>
          <a:lstStyle/>
          <a:p>
            <a:fld id="{4D7508FF-4589-4DAF-936A-6176BCAC63F3}" type="slidenum">
              <a:rPr lang="en-US" smtClean="0"/>
              <a:t>6</a:t>
            </a:fld>
            <a:endParaRPr lang="en-US" dirty="0"/>
          </a:p>
        </p:txBody>
      </p:sp>
      <p:sp>
        <p:nvSpPr>
          <p:cNvPr id="6" name="TextBox 5"/>
          <p:cNvSpPr txBox="1"/>
          <p:nvPr/>
        </p:nvSpPr>
        <p:spPr>
          <a:xfrm>
            <a:off x="2229628" y="5749975"/>
            <a:ext cx="1632178" cy="278538"/>
          </a:xfrm>
          <a:prstGeom prst="rect">
            <a:avLst/>
          </a:prstGeom>
          <a:noFill/>
        </p:spPr>
        <p:txBody>
          <a:bodyPr wrap="none" rtlCol="0">
            <a:spAutoFit/>
          </a:bodyPr>
          <a:lstStyle/>
          <a:p>
            <a:r>
              <a:rPr lang="en-US" sz="1210" b="1" dirty="0">
                <a:solidFill>
                  <a:srgbClr val="00005C"/>
                </a:solidFill>
                <a:latin typeface="Arial Narrow" panose="020B0606020202030204" pitchFamily="34" charset="0"/>
                <a:cs typeface="Arial" panose="020B0604020202020204" pitchFamily="34" charset="0"/>
              </a:rPr>
              <a:t>(Internal to a University)</a:t>
            </a:r>
          </a:p>
        </p:txBody>
      </p:sp>
      <p:sp>
        <p:nvSpPr>
          <p:cNvPr id="8" name="Rectangle 7"/>
          <p:cNvSpPr/>
          <p:nvPr/>
        </p:nvSpPr>
        <p:spPr>
          <a:xfrm>
            <a:off x="4574761" y="1621896"/>
            <a:ext cx="5029200" cy="904863"/>
          </a:xfrm>
          <a:prstGeom prst="rect">
            <a:avLst/>
          </a:prstGeom>
          <a:noFill/>
          <a:ln>
            <a:solidFill>
              <a:schemeClr val="tx1"/>
            </a:solidFill>
          </a:ln>
        </p:spPr>
        <p:txBody>
          <a:bodyPr>
            <a:spAutoFit/>
          </a:bodyPr>
          <a:lstStyle/>
          <a:p>
            <a:r>
              <a:rPr lang="en-US" sz="1760" i="1" dirty="0"/>
              <a:t>In 2015, CPMS, FHSS, E&amp;T, LS and MSE received </a:t>
            </a:r>
            <a:r>
              <a:rPr lang="en-US" sz="1760" b="1" i="1" dirty="0"/>
              <a:t>91%</a:t>
            </a:r>
            <a:r>
              <a:rPr lang="en-US" sz="1760" i="1" dirty="0"/>
              <a:t> of BYU research funding; over </a:t>
            </a:r>
            <a:r>
              <a:rPr lang="en-US" sz="1760" b="1" i="1" dirty="0"/>
              <a:t>80%</a:t>
            </a:r>
            <a:r>
              <a:rPr lang="en-US" sz="1760" i="1" dirty="0"/>
              <a:t> of that funding was from federal sources</a:t>
            </a:r>
            <a:r>
              <a:rPr lang="en-US" sz="1760" i="1" baseline="30000" dirty="0"/>
              <a:t>2</a:t>
            </a:r>
          </a:p>
        </p:txBody>
      </p:sp>
      <p:sp>
        <p:nvSpPr>
          <p:cNvPr id="9" name="Rectangle 8"/>
          <p:cNvSpPr/>
          <p:nvPr/>
        </p:nvSpPr>
        <p:spPr>
          <a:xfrm>
            <a:off x="739141" y="6110332"/>
            <a:ext cx="6350221" cy="464743"/>
          </a:xfrm>
          <a:prstGeom prst="rect">
            <a:avLst/>
          </a:prstGeom>
        </p:spPr>
        <p:txBody>
          <a:bodyPr wrap="square">
            <a:spAutoFit/>
          </a:bodyPr>
          <a:lstStyle/>
          <a:p>
            <a:r>
              <a:rPr lang="en-US" sz="1210" baseline="30000" dirty="0"/>
              <a:t>1</a:t>
            </a:r>
            <a:r>
              <a:rPr lang="en-US" sz="1210" dirty="0"/>
              <a:t>NSF Higher Education R&amp;D Survey. Data are the average of 2011, 2012, 2013</a:t>
            </a:r>
          </a:p>
          <a:p>
            <a:r>
              <a:rPr lang="en-US" sz="1210" baseline="30000" dirty="0"/>
              <a:t>2</a:t>
            </a:r>
            <a:r>
              <a:rPr lang="en-US" sz="1210" dirty="0"/>
              <a:t>ORCA Annual Report of Sponsored Research for 2015</a:t>
            </a:r>
            <a:endParaRPr lang="en-US" sz="2207" b="1" i="1" baseline="30000" dirty="0"/>
          </a:p>
        </p:txBody>
      </p:sp>
      <p:sp>
        <p:nvSpPr>
          <p:cNvPr id="11" name="Rectangle 10"/>
          <p:cNvSpPr/>
          <p:nvPr/>
        </p:nvSpPr>
        <p:spPr>
          <a:xfrm>
            <a:off x="1623906" y="6877490"/>
            <a:ext cx="6905838" cy="431978"/>
          </a:xfrm>
          <a:prstGeom prst="rect">
            <a:avLst/>
          </a:prstGeom>
          <a:solidFill>
            <a:schemeClr val="bg2"/>
          </a:solidFill>
          <a:ln>
            <a:solidFill>
              <a:schemeClr val="tx1"/>
            </a:solidFill>
          </a:ln>
        </p:spPr>
        <p:txBody>
          <a:bodyPr wrap="square">
            <a:spAutoFit/>
          </a:bodyPr>
          <a:lstStyle/>
          <a:p>
            <a:r>
              <a:rPr lang="en-US" sz="2207" i="1" dirty="0"/>
              <a:t>Most of BYU research funding comes from federal sources </a:t>
            </a:r>
          </a:p>
        </p:txBody>
      </p:sp>
    </p:spTree>
    <p:extLst>
      <p:ext uri="{BB962C8B-B14F-4D97-AF65-F5344CB8AC3E}">
        <p14:creationId xmlns:p14="http://schemas.microsoft.com/office/powerpoint/2010/main" val="10731113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772" y="-219982"/>
            <a:ext cx="8675370" cy="1458119"/>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sz="4400" dirty="0"/>
              <a:t>Additional Resources </a:t>
            </a:r>
          </a:p>
        </p:txBody>
      </p:sp>
      <p:sp>
        <p:nvSpPr>
          <p:cNvPr id="3" name="Content Placeholder 2"/>
          <p:cNvSpPr>
            <a:spLocks noGrp="1"/>
          </p:cNvSpPr>
          <p:nvPr>
            <p:ph idx="1"/>
          </p:nvPr>
        </p:nvSpPr>
        <p:spPr>
          <a:xfrm>
            <a:off x="419560" y="1050620"/>
            <a:ext cx="8179435" cy="4978559"/>
          </a:xfrm>
        </p:spPr>
        <p:txBody>
          <a:bodyPr>
            <a:noAutofit/>
          </a:bodyPr>
          <a:lstStyle/>
          <a:p>
            <a:pPr eaLnBrk="1" hangingPunct="1">
              <a:defRPr/>
            </a:pPr>
            <a:r>
              <a:rPr lang="en-US" sz="2400" dirty="0">
                <a:ea typeface="+mn-ea"/>
              </a:rPr>
              <a:t>Online</a:t>
            </a:r>
          </a:p>
          <a:p>
            <a:pPr lvl="1" eaLnBrk="1" hangingPunct="1">
              <a:buFont typeface="Calibri" panose="020F0502020204030204" pitchFamily="34" charset="0"/>
              <a:buChar char="‒"/>
              <a:defRPr/>
            </a:pPr>
            <a:r>
              <a:rPr lang="en-US" sz="1800" dirty="0">
                <a:ea typeface="+mn-ea"/>
              </a:rPr>
              <a:t>Research Development website </a:t>
            </a:r>
            <a:r>
              <a:rPr lang="en-US" sz="1800" u="sng" dirty="0">
                <a:ea typeface="+mn-ea"/>
                <a:hlinkClick r:id="rId3"/>
              </a:rPr>
              <a:t>http://researchdevelopment.byu.edu/</a:t>
            </a:r>
            <a:endParaRPr lang="en-US" sz="1800" dirty="0">
              <a:ea typeface="+mn-ea"/>
            </a:endParaRPr>
          </a:p>
          <a:p>
            <a:pPr lvl="1" eaLnBrk="1" hangingPunct="1">
              <a:buFont typeface="Calibri" panose="020F0502020204030204" pitchFamily="34" charset="0"/>
              <a:buChar char="‒"/>
              <a:defRPr/>
            </a:pPr>
            <a:r>
              <a:rPr lang="en-US" sz="1800" dirty="0">
                <a:ea typeface="+mn-ea"/>
              </a:rPr>
              <a:t>ORCA website </a:t>
            </a:r>
            <a:r>
              <a:rPr lang="en-US" sz="1800" u="sng" dirty="0">
                <a:ea typeface="+mn-ea"/>
                <a:hlinkClick r:id="rId4"/>
              </a:rPr>
              <a:t>http://orca.byu.edu/</a:t>
            </a:r>
            <a:endParaRPr lang="en-US" sz="1800" dirty="0">
              <a:ea typeface="+mn-ea"/>
            </a:endParaRPr>
          </a:p>
          <a:p>
            <a:pPr lvl="1" eaLnBrk="1" hangingPunct="1">
              <a:buFont typeface="Calibri" panose="020F0502020204030204" pitchFamily="34" charset="0"/>
              <a:buChar char="‒"/>
              <a:defRPr/>
            </a:pPr>
            <a:r>
              <a:rPr lang="en-US" sz="1800" dirty="0">
                <a:ea typeface="+mn-ea"/>
              </a:rPr>
              <a:t>Faculty Center website </a:t>
            </a:r>
            <a:r>
              <a:rPr lang="en-US" sz="1800" u="sng" dirty="0">
                <a:ea typeface="+mn-ea"/>
                <a:hlinkClick r:id="rId5"/>
              </a:rPr>
              <a:t>http://facultycenter.byu.edu/node?destination=node</a:t>
            </a:r>
            <a:endParaRPr lang="en-US" sz="1800" u="sng" dirty="0">
              <a:ea typeface="+mn-ea"/>
            </a:endParaRPr>
          </a:p>
          <a:p>
            <a:r>
              <a:rPr lang="en-US" sz="2400" dirty="0"/>
              <a:t>Review Process and Panels </a:t>
            </a:r>
            <a:br>
              <a:rPr lang="en-US" sz="2400" dirty="0"/>
            </a:br>
            <a:r>
              <a:rPr lang="en-US" sz="1800" dirty="0"/>
              <a:t>NIH </a:t>
            </a:r>
            <a:r>
              <a:rPr lang="en-US" sz="1800" dirty="0">
                <a:hlinkClick r:id="rId6"/>
              </a:rPr>
              <a:t>https://www.youtube.com/watch?v=fBDxI6l4dOA&amp;feature=youtu.be</a:t>
            </a:r>
            <a:r>
              <a:rPr lang="en-US" sz="1800" dirty="0"/>
              <a:t> </a:t>
            </a:r>
            <a:br>
              <a:rPr lang="en-US" sz="1800" dirty="0"/>
            </a:br>
            <a:r>
              <a:rPr lang="en-US" sz="1800" dirty="0"/>
              <a:t>NSF </a:t>
            </a:r>
            <a:r>
              <a:rPr lang="en-US" sz="1800" dirty="0">
                <a:hlinkClick r:id="rId7"/>
              </a:rPr>
              <a:t>https://www.youtube.com/watch?v=WMoGdIFgy5o</a:t>
            </a:r>
            <a:r>
              <a:rPr lang="en-US" sz="1800" dirty="0"/>
              <a:t> </a:t>
            </a:r>
            <a:endParaRPr lang="en-US" sz="1800" dirty="0">
              <a:ea typeface="+mn-ea"/>
            </a:endParaRPr>
          </a:p>
          <a:p>
            <a:pPr eaLnBrk="1" hangingPunct="1">
              <a:defRPr/>
            </a:pPr>
            <a:r>
              <a:rPr lang="en-US" sz="2400" dirty="0">
                <a:ea typeface="+mn-ea"/>
              </a:rPr>
              <a:t>Human Resources</a:t>
            </a:r>
          </a:p>
          <a:p>
            <a:pPr lvl="1" eaLnBrk="1" hangingPunct="1">
              <a:buFont typeface="Calibri" panose="020F0502020204030204" pitchFamily="34" charset="0"/>
              <a:buChar char="‒"/>
              <a:defRPr/>
            </a:pPr>
            <a:r>
              <a:rPr lang="en-US" sz="1800" dirty="0">
                <a:ea typeface="+mn-ea"/>
              </a:rPr>
              <a:t>ORCA</a:t>
            </a:r>
          </a:p>
          <a:p>
            <a:pPr lvl="1" eaLnBrk="1" hangingPunct="1">
              <a:buFont typeface="Calibri" panose="020F0502020204030204" pitchFamily="34" charset="0"/>
              <a:buChar char="‒"/>
              <a:defRPr/>
            </a:pPr>
            <a:r>
              <a:rPr lang="en-US" sz="1800" dirty="0">
                <a:ea typeface="+mn-ea"/>
              </a:rPr>
              <a:t>Faculty Center</a:t>
            </a:r>
          </a:p>
          <a:p>
            <a:pPr lvl="1" eaLnBrk="1" hangingPunct="1">
              <a:buFont typeface="Calibri" panose="020F0502020204030204" pitchFamily="34" charset="0"/>
              <a:buChar char="‒"/>
              <a:defRPr/>
            </a:pPr>
            <a:r>
              <a:rPr lang="en-US" sz="1800" dirty="0">
                <a:ea typeface="+mn-ea"/>
              </a:rPr>
              <a:t>Experienced faculty with success at proposal writing</a:t>
            </a:r>
          </a:p>
          <a:p>
            <a:pPr lvl="1" eaLnBrk="1" hangingPunct="1">
              <a:buFont typeface="Calibri" panose="020F0502020204030204" pitchFamily="34" charset="0"/>
              <a:buChar char="‒"/>
              <a:defRPr/>
            </a:pPr>
            <a:r>
              <a:rPr lang="en-US" sz="1800" dirty="0">
                <a:ea typeface="+mn-ea"/>
              </a:rPr>
              <a:t>BYU workshops</a:t>
            </a:r>
          </a:p>
          <a:p>
            <a:pPr lvl="1" eaLnBrk="1" hangingPunct="1">
              <a:buFont typeface="Calibri" panose="020F0502020204030204" pitchFamily="34" charset="0"/>
              <a:buChar char="‒"/>
              <a:defRPr/>
            </a:pPr>
            <a:r>
              <a:rPr lang="en-US" sz="1800" dirty="0">
                <a:ea typeface="+mn-ea"/>
              </a:rPr>
              <a:t>Off campus workshops</a:t>
            </a:r>
          </a:p>
          <a:p>
            <a:pPr eaLnBrk="1" hangingPunct="1">
              <a:defRPr/>
            </a:pPr>
            <a:r>
              <a:rPr lang="en-US" sz="2400" dirty="0">
                <a:ea typeface="+mn-ea"/>
              </a:rPr>
              <a:t>Hardcopy</a:t>
            </a:r>
          </a:p>
          <a:p>
            <a:pPr lvl="1" eaLnBrk="1" hangingPunct="1">
              <a:buFont typeface="Calibri" panose="020F0502020204030204" pitchFamily="34" charset="0"/>
              <a:buChar char="‒"/>
              <a:defRPr/>
            </a:pPr>
            <a:r>
              <a:rPr lang="en-US" sz="1800" dirty="0">
                <a:ea typeface="+mn-ea"/>
              </a:rPr>
              <a:t>Research Development loanable guides for NIH, NSF proposals </a:t>
            </a:r>
          </a:p>
          <a:p>
            <a:pPr eaLnBrk="1" hangingPunct="1">
              <a:defRPr/>
            </a:pPr>
            <a:r>
              <a:rPr lang="en-US" sz="2400" dirty="0">
                <a:ea typeface="+mn-ea"/>
              </a:rPr>
              <a:t>HBL Library</a:t>
            </a:r>
          </a:p>
        </p:txBody>
      </p:sp>
      <p:sp>
        <p:nvSpPr>
          <p:cNvPr id="67588"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1B6B686-0DB1-4D68-BC0F-595D70814E5E}" type="slidenum">
              <a:rPr lang="en-US" altLang="en-US" smtClean="0">
                <a:solidFill>
                  <a:srgbClr val="B5A788"/>
                </a:solidFill>
              </a:rPr>
              <a:pPr/>
              <a:t>60</a:t>
            </a:fld>
            <a:endParaRPr lang="en-US" altLang="en-US">
              <a:solidFill>
                <a:srgbClr val="B5A788"/>
              </a:solidFill>
            </a:endParaRPr>
          </a:p>
        </p:txBody>
      </p:sp>
    </p:spTree>
    <p:extLst>
      <p:ext uri="{BB962C8B-B14F-4D97-AF65-F5344CB8AC3E}">
        <p14:creationId xmlns:p14="http://schemas.microsoft.com/office/powerpoint/2010/main" val="16466169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157" y="312349"/>
            <a:ext cx="8249285" cy="1257300"/>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sz="3850"/>
              <a:t>Sampling of Proposal Writing Books at the HBLL</a:t>
            </a:r>
          </a:p>
        </p:txBody>
      </p:sp>
      <p:sp>
        <p:nvSpPr>
          <p:cNvPr id="69635" name="Slide Number Placeholder 2"/>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1C2B639E-F930-4790-9463-D7EDB351D04D}" type="slidenum">
              <a:rPr lang="en-US" altLang="en-US" smtClean="0">
                <a:solidFill>
                  <a:srgbClr val="B5A788"/>
                </a:solidFill>
              </a:rPr>
              <a:pPr/>
              <a:t>61</a:t>
            </a:fld>
            <a:endParaRPr lang="en-US" altLang="en-US">
              <a:solidFill>
                <a:srgbClr val="B5A788"/>
              </a:solidFill>
            </a:endParaRPr>
          </a:p>
        </p:txBody>
      </p:sp>
      <p:pic>
        <p:nvPicPr>
          <p:cNvPr id="69636" name="Picture 2"/>
          <p:cNvPicPr>
            <a:picLocks noChangeAspect="1" noChangeArrowheads="1"/>
          </p:cNvPicPr>
          <p:nvPr/>
        </p:nvPicPr>
        <p:blipFill>
          <a:blip r:embed="rId3">
            <a:extLst>
              <a:ext uri="{28A0092B-C50C-407E-A947-70E740481C1C}">
                <a14:useLocalDpi xmlns:a14="http://schemas.microsoft.com/office/drawing/2010/main" val="0"/>
              </a:ext>
            </a:extLst>
          </a:blip>
          <a:srcRect l="50632" t="33049" r="20293" b="16537"/>
          <a:stretch>
            <a:fillRect/>
          </a:stretch>
        </p:blipFill>
        <p:spPr bwMode="auto">
          <a:xfrm>
            <a:off x="964587" y="1744276"/>
            <a:ext cx="5097304" cy="55216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14534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454" y="341959"/>
            <a:ext cx="9708881" cy="878446"/>
          </a:xfrm>
        </p:spPr>
        <p:txBody>
          <a:bodyPr>
            <a:noAutofit/>
          </a:bodyPr>
          <a:lstStyle/>
          <a:p>
            <a:r>
              <a:rPr lang="en-US" sz="3850" dirty="0"/>
              <a:t>Additional Library Support</a:t>
            </a:r>
          </a:p>
        </p:txBody>
      </p:sp>
      <p:sp>
        <p:nvSpPr>
          <p:cNvPr id="4" name="Slide Number Placeholder 3"/>
          <p:cNvSpPr>
            <a:spLocks noGrp="1"/>
          </p:cNvSpPr>
          <p:nvPr>
            <p:ph type="sldNum" sz="quarter" idx="12"/>
          </p:nvPr>
        </p:nvSpPr>
        <p:spPr/>
        <p:txBody>
          <a:bodyPr/>
          <a:lstStyle/>
          <a:p>
            <a:fld id="{0609A8C3-0B35-46AA-97D6-5814D689151B}" type="slidenum">
              <a:rPr lang="en-US" smtClean="0"/>
              <a:t>62</a:t>
            </a:fld>
            <a:endParaRPr lang="en-US"/>
          </a:p>
        </p:txBody>
      </p:sp>
      <p:pic>
        <p:nvPicPr>
          <p:cNvPr id="7" name="Picture 6" descr="Screen Shot 2015-09-29 at 7.22.4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897" y="1175759"/>
            <a:ext cx="8182193" cy="6294957"/>
          </a:xfrm>
          <a:prstGeom prst="rect">
            <a:avLst/>
          </a:prstGeom>
        </p:spPr>
      </p:pic>
      <p:grpSp>
        <p:nvGrpSpPr>
          <p:cNvPr id="6" name="Group 5"/>
          <p:cNvGrpSpPr/>
          <p:nvPr/>
        </p:nvGrpSpPr>
        <p:grpSpPr>
          <a:xfrm>
            <a:off x="1081525" y="2501038"/>
            <a:ext cx="1696289" cy="1474664"/>
            <a:chOff x="844658" y="2146515"/>
            <a:chExt cx="1542081" cy="1340604"/>
          </a:xfrm>
        </p:grpSpPr>
        <p:sp>
          <p:nvSpPr>
            <p:cNvPr id="3" name="Rectangle 2"/>
            <p:cNvSpPr/>
            <p:nvPr/>
          </p:nvSpPr>
          <p:spPr>
            <a:xfrm>
              <a:off x="844658" y="2216259"/>
              <a:ext cx="1542081" cy="12708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7"/>
            </a:p>
          </p:txBody>
        </p:sp>
        <p:pic>
          <p:nvPicPr>
            <p:cNvPr id="5" name="Picture 4" descr="Screen Shot 2015-09-29 at 7.22.40 AM.png"/>
            <p:cNvPicPr>
              <a:picLocks noChangeAspect="1"/>
            </p:cNvPicPr>
            <p:nvPr/>
          </p:nvPicPr>
          <p:blipFill rotWithShape="1">
            <a:blip r:embed="rId3">
              <a:extLst>
                <a:ext uri="{28A0092B-C50C-407E-A947-70E740481C1C}">
                  <a14:useLocalDpi xmlns:a14="http://schemas.microsoft.com/office/drawing/2010/main" val="0"/>
                </a:ext>
              </a:extLst>
            </a:blip>
            <a:srcRect l="1968" t="21234" r="76064" b="55340"/>
            <a:stretch/>
          </p:blipFill>
          <p:spPr>
            <a:xfrm>
              <a:off x="995765" y="2146515"/>
              <a:ext cx="1239865" cy="1340604"/>
            </a:xfrm>
            <a:prstGeom prst="rect">
              <a:avLst/>
            </a:prstGeom>
          </p:spPr>
        </p:pic>
      </p:grpSp>
    </p:spTree>
    <p:extLst>
      <p:ext uri="{BB962C8B-B14F-4D97-AF65-F5344CB8AC3E}">
        <p14:creationId xmlns:p14="http://schemas.microsoft.com/office/powerpoint/2010/main" val="2804651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752" y="78778"/>
            <a:ext cx="8938260" cy="948825"/>
          </a:xfrm>
        </p:spPr>
        <p:txBody>
          <a:bodyPr>
            <a:normAutofit/>
          </a:bodyPr>
          <a:lstStyle/>
          <a:p>
            <a:r>
              <a:rPr lang="en-US" sz="3600" dirty="0"/>
              <a:t>US R&amp;D Funding For Academia</a:t>
            </a:r>
          </a:p>
        </p:txBody>
      </p:sp>
      <p:sp>
        <p:nvSpPr>
          <p:cNvPr id="3" name="Slide Number Placeholder 2"/>
          <p:cNvSpPr>
            <a:spLocks noGrp="1"/>
          </p:cNvSpPr>
          <p:nvPr>
            <p:ph type="sldNum" sz="quarter" idx="12"/>
          </p:nvPr>
        </p:nvSpPr>
        <p:spPr/>
        <p:txBody>
          <a:bodyPr/>
          <a:lstStyle/>
          <a:p>
            <a:fld id="{BC8FB650-4324-4877-BB95-5089C932EEA7}" type="slidenum">
              <a:rPr lang="en-US" smtClean="0"/>
              <a:t>7</a:t>
            </a:fld>
            <a:endParaRPr lang="en-US"/>
          </a:p>
        </p:txBody>
      </p:sp>
      <p:pic>
        <p:nvPicPr>
          <p:cNvPr id="2050" name="Picture 2" descr="FIGURE 1. Higher education R&amp;D expenditures, by source of funds: 1972–20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810" y="1759685"/>
            <a:ext cx="7009731" cy="485887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42682" y="6487439"/>
            <a:ext cx="7817223" cy="461665"/>
          </a:xfrm>
          <a:prstGeom prst="rect">
            <a:avLst/>
          </a:prstGeom>
        </p:spPr>
        <p:txBody>
          <a:bodyPr wrap="square">
            <a:spAutoFit/>
          </a:bodyPr>
          <a:lstStyle/>
          <a:p>
            <a:r>
              <a:rPr lang="en-US" sz="1200" dirty="0">
                <a:latin typeface="+mj-lt"/>
                <a:ea typeface="+mj-ea"/>
                <a:cs typeface="+mj-cs"/>
              </a:rPr>
              <a:t>SOURCE: National Science Foundation, National Center for Science and Engineering Statistics, Higher Education Research and Development Survey.</a:t>
            </a:r>
          </a:p>
        </p:txBody>
      </p:sp>
      <p:sp>
        <p:nvSpPr>
          <p:cNvPr id="5" name="Rectangle 4"/>
          <p:cNvSpPr/>
          <p:nvPr/>
        </p:nvSpPr>
        <p:spPr>
          <a:xfrm>
            <a:off x="515247" y="1282364"/>
            <a:ext cx="7969623" cy="369332"/>
          </a:xfrm>
          <a:prstGeom prst="rect">
            <a:avLst/>
          </a:prstGeom>
        </p:spPr>
        <p:txBody>
          <a:bodyPr wrap="square">
            <a:spAutoFit/>
          </a:bodyPr>
          <a:lstStyle/>
          <a:p>
            <a:r>
              <a:rPr lang="en-US" dirty="0">
                <a:latin typeface="Arial" panose="020B0604020202020204" pitchFamily="34" charset="0"/>
              </a:rPr>
              <a:t>Higher education R&amp;D expenditures, by source of funds: FYs 1972–2017</a:t>
            </a:r>
            <a:endParaRPr lang="en-US" dirty="0"/>
          </a:p>
        </p:txBody>
      </p:sp>
    </p:spTree>
    <p:extLst>
      <p:ext uri="{BB962C8B-B14F-4D97-AF65-F5344CB8AC3E}">
        <p14:creationId xmlns:p14="http://schemas.microsoft.com/office/powerpoint/2010/main" val="4061926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06780" y="2545080"/>
            <a:ext cx="8801100" cy="1617028"/>
          </a:xfrm>
        </p:spPr>
        <p:txBody>
          <a:bodyPr>
            <a:normAutofit/>
          </a:bodyPr>
          <a:lstStyle/>
          <a:p>
            <a:pPr algn="l"/>
            <a:r>
              <a:rPr lang="en-US" sz="4840" dirty="0"/>
              <a:t>Finding Funding</a:t>
            </a:r>
          </a:p>
        </p:txBody>
      </p:sp>
    </p:spTree>
    <p:extLst>
      <p:ext uri="{BB962C8B-B14F-4D97-AF65-F5344CB8AC3E}">
        <p14:creationId xmlns:p14="http://schemas.microsoft.com/office/powerpoint/2010/main" val="371640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EC389F4-1775-402D-A981-927F2A194217}" type="slidenum">
              <a:rPr lang="en-US" smtClean="0"/>
              <a:t>9</a:t>
            </a:fld>
            <a:endParaRPr lang="en-US" dirty="0"/>
          </a:p>
        </p:txBody>
      </p:sp>
      <p:pic>
        <p:nvPicPr>
          <p:cNvPr id="2" name="Picture 1"/>
          <p:cNvPicPr>
            <a:picLocks noChangeAspect="1"/>
          </p:cNvPicPr>
          <p:nvPr/>
        </p:nvPicPr>
        <p:blipFill>
          <a:blip r:embed="rId2"/>
          <a:stretch>
            <a:fillRect/>
          </a:stretch>
        </p:blipFill>
        <p:spPr>
          <a:xfrm>
            <a:off x="1335024" y="452267"/>
            <a:ext cx="7957430" cy="6585190"/>
          </a:xfrm>
          <a:prstGeom prst="rect">
            <a:avLst/>
          </a:prstGeom>
        </p:spPr>
      </p:pic>
      <p:sp>
        <p:nvSpPr>
          <p:cNvPr id="4" name="TextBox 3"/>
          <p:cNvSpPr txBox="1"/>
          <p:nvPr/>
        </p:nvSpPr>
        <p:spPr>
          <a:xfrm>
            <a:off x="1527048" y="6025896"/>
            <a:ext cx="5020056" cy="646331"/>
          </a:xfrm>
          <a:prstGeom prst="rect">
            <a:avLst/>
          </a:prstGeom>
          <a:noFill/>
        </p:spPr>
        <p:txBody>
          <a:bodyPr wrap="square" rtlCol="0">
            <a:spAutoFit/>
          </a:bodyPr>
          <a:lstStyle/>
          <a:p>
            <a:r>
              <a:rPr lang="en-US" dirty="0"/>
              <a:t>Dec 18</a:t>
            </a:r>
            <a:r>
              <a:rPr lang="en-US" baseline="30000" dirty="0"/>
              <a:t>th</a:t>
            </a:r>
            <a:r>
              <a:rPr lang="en-US" dirty="0"/>
              <a:t>, 270 MB Information Seminar about 2019 IDR Origination Awards. </a:t>
            </a:r>
          </a:p>
        </p:txBody>
      </p:sp>
    </p:spTree>
    <p:extLst>
      <p:ext uri="{BB962C8B-B14F-4D97-AF65-F5344CB8AC3E}">
        <p14:creationId xmlns:p14="http://schemas.microsoft.com/office/powerpoint/2010/main" val="22311890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5765</TotalTime>
  <Words>4873</Words>
  <Application>Microsoft Office PowerPoint</Application>
  <PresentationFormat>Custom</PresentationFormat>
  <Paragraphs>579</Paragraphs>
  <Slides>62</Slides>
  <Notes>21</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62</vt:i4>
      </vt:variant>
    </vt:vector>
  </HeadingPairs>
  <TitlesOfParts>
    <vt:vector size="75" baseType="lpstr">
      <vt:lpstr>Arial</vt:lpstr>
      <vt:lpstr>Arial Narrow</vt:lpstr>
      <vt:lpstr>Calibri</vt:lpstr>
      <vt:lpstr>Calibri Light</vt:lpstr>
      <vt:lpstr>Courier New</vt:lpstr>
      <vt:lpstr>Gill Sans MT</vt:lpstr>
      <vt:lpstr>Symbol</vt:lpstr>
      <vt:lpstr>Tahoma</vt:lpstr>
      <vt:lpstr>Verdana</vt:lpstr>
      <vt:lpstr>Wingdings</vt:lpstr>
      <vt:lpstr>Wingdings 2</vt:lpstr>
      <vt:lpstr>Office Theme</vt:lpstr>
      <vt:lpstr>Document</vt:lpstr>
      <vt:lpstr>Grant Proposal Development Workshop Day 1</vt:lpstr>
      <vt:lpstr>Research Development Support</vt:lpstr>
      <vt:lpstr>Proposal Development Process</vt:lpstr>
      <vt:lpstr>Agenda Day 1</vt:lpstr>
      <vt:lpstr> Research Funding Environment </vt:lpstr>
      <vt:lpstr>External Funding for University Research1 </vt:lpstr>
      <vt:lpstr>US R&amp;D Funding For Academia</vt:lpstr>
      <vt:lpstr>Finding Funding</vt:lpstr>
      <vt:lpstr>PowerPoint Presentation</vt:lpstr>
      <vt:lpstr>Research Development Support for Finding Funding and Writing Proposals</vt:lpstr>
      <vt:lpstr>Team Exercise – Find Funding Opportunity</vt:lpstr>
      <vt:lpstr>Develop a Fundable Idea</vt:lpstr>
      <vt:lpstr>Fundable Ideas Start With Good Ideas</vt:lpstr>
      <vt:lpstr>Exercise – Spend 5 minutes identifying your good idea and write it on a 3x5 card  Divide into pairs and share </vt:lpstr>
      <vt:lpstr>Convert a Good Idea Into a Fundable Idea</vt:lpstr>
      <vt:lpstr>PowerPoint Presentation</vt:lpstr>
      <vt:lpstr>Prewriting Activities: Thoroughly Decompose the Solicitation* </vt:lpstr>
      <vt:lpstr>Sample of a Proposal Development Checklist </vt:lpstr>
      <vt:lpstr>PowerPoint Presentation</vt:lpstr>
      <vt:lpstr>PowerPoint Presentation</vt:lpstr>
      <vt:lpstr>Academic vs Grant Proposal Writing</vt:lpstr>
      <vt:lpstr>PowerPoint Presentation</vt:lpstr>
      <vt:lpstr>PowerPoint Presentation</vt:lpstr>
      <vt:lpstr>PowerPoint Presentation</vt:lpstr>
      <vt:lpstr>PowerPoint Presentation</vt:lpstr>
      <vt:lpstr>The Need Statement Creates the Basis of Your Proposal: It has 3 parts</vt:lpstr>
      <vt:lpstr>Need Statements: 3 parts</vt:lpstr>
      <vt:lpstr>Tell A Story (Create a Narrative)</vt:lpstr>
      <vt:lpstr>Describe the Problem: Example</vt:lpstr>
      <vt:lpstr>Goals of the Story/S1 Component</vt:lpstr>
      <vt:lpstr>Need Statements: 3 parts</vt:lpstr>
      <vt:lpstr>Need Statements: 3 parts</vt:lpstr>
      <vt:lpstr>Plan for Solving the Problem and Requesting Support: Example</vt:lpstr>
      <vt:lpstr>PowerPoint Presentation</vt:lpstr>
      <vt:lpstr>The Title and Abstract: Two Critical Parts of Your Proposal</vt:lpstr>
      <vt:lpstr>Writing the Title</vt:lpstr>
      <vt:lpstr>Examples of Successful Titles</vt:lpstr>
      <vt:lpstr>Activity</vt:lpstr>
      <vt:lpstr>The Abstract/Executive Summary</vt:lpstr>
      <vt:lpstr>PowerPoint Presentation</vt:lpstr>
      <vt:lpstr>Writing the Abstract: Example</vt:lpstr>
      <vt:lpstr>PowerPoint Presentation</vt:lpstr>
      <vt:lpstr>PowerPoint Presentation</vt:lpstr>
      <vt:lpstr>Panelists</vt:lpstr>
      <vt:lpstr>Notes from Panel Discussion</vt:lpstr>
      <vt:lpstr>Notes from Panel Discussion</vt:lpstr>
      <vt:lpstr>Some Insights on Obtaining DoD Funding</vt:lpstr>
      <vt:lpstr>Funding Organizations</vt:lpstr>
      <vt:lpstr>Types of DoD funding</vt:lpstr>
      <vt:lpstr>Funding Opportunities</vt:lpstr>
      <vt:lpstr>Some Key Insights</vt:lpstr>
      <vt:lpstr>My Advice</vt:lpstr>
      <vt:lpstr>Go for it!</vt:lpstr>
      <vt:lpstr>PowerPoint Presentation</vt:lpstr>
      <vt:lpstr>Wrap Up</vt:lpstr>
      <vt:lpstr>PowerPoint Presentation</vt:lpstr>
      <vt:lpstr>Research Resources in Humanities</vt:lpstr>
      <vt:lpstr>Research Resources in Humanities (cont.)</vt:lpstr>
      <vt:lpstr>Proposal Writing Sources</vt:lpstr>
      <vt:lpstr>Additional Resources </vt:lpstr>
      <vt:lpstr>Sampling of Proposal Writing Books at the HBLL</vt:lpstr>
      <vt:lpstr>Additional Library Support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Proposal Development Workshop</dc:title>
  <dc:creator>Conrad Monson</dc:creator>
  <cp:lastModifiedBy>Zach Campbell</cp:lastModifiedBy>
  <cp:revision>317</cp:revision>
  <cp:lastPrinted>2017-12-19T19:12:56Z</cp:lastPrinted>
  <dcterms:created xsi:type="dcterms:W3CDTF">2015-11-24T22:23:38Z</dcterms:created>
  <dcterms:modified xsi:type="dcterms:W3CDTF">2022-04-26T17:27:17Z</dcterms:modified>
</cp:coreProperties>
</file>