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67"/>
  </p:notesMasterIdLst>
  <p:handoutMasterIdLst>
    <p:handoutMasterId r:id="rId68"/>
  </p:handoutMasterIdLst>
  <p:sldIdLst>
    <p:sldId id="559" r:id="rId5"/>
    <p:sldId id="660" r:id="rId6"/>
    <p:sldId id="400" r:id="rId7"/>
    <p:sldId id="681" r:id="rId8"/>
    <p:sldId id="401" r:id="rId9"/>
    <p:sldId id="492" r:id="rId10"/>
    <p:sldId id="625" r:id="rId11"/>
    <p:sldId id="654" r:id="rId12"/>
    <p:sldId id="521" r:id="rId13"/>
    <p:sldId id="655" r:id="rId14"/>
    <p:sldId id="533" r:id="rId15"/>
    <p:sldId id="536" r:id="rId16"/>
    <p:sldId id="562" r:id="rId17"/>
    <p:sldId id="534" r:id="rId18"/>
    <p:sldId id="523" r:id="rId19"/>
    <p:sldId id="524" r:id="rId20"/>
    <p:sldId id="516" r:id="rId21"/>
    <p:sldId id="558" r:id="rId22"/>
    <p:sldId id="627" r:id="rId23"/>
    <p:sldId id="678" r:id="rId24"/>
    <p:sldId id="679" r:id="rId25"/>
    <p:sldId id="680" r:id="rId26"/>
    <p:sldId id="535" r:id="rId27"/>
    <p:sldId id="662" r:id="rId28"/>
    <p:sldId id="663" r:id="rId29"/>
    <p:sldId id="665" r:id="rId30"/>
    <p:sldId id="666" r:id="rId31"/>
    <p:sldId id="667" r:id="rId32"/>
    <p:sldId id="670" r:id="rId33"/>
    <p:sldId id="668" r:id="rId34"/>
    <p:sldId id="669" r:id="rId35"/>
    <p:sldId id="676" r:id="rId36"/>
    <p:sldId id="671" r:id="rId37"/>
    <p:sldId id="672" r:id="rId38"/>
    <p:sldId id="673" r:id="rId39"/>
    <p:sldId id="674" r:id="rId40"/>
    <p:sldId id="677" r:id="rId41"/>
    <p:sldId id="538" r:id="rId42"/>
    <p:sldId id="501" r:id="rId43"/>
    <p:sldId id="503" r:id="rId44"/>
    <p:sldId id="504" r:id="rId45"/>
    <p:sldId id="539" r:id="rId46"/>
    <p:sldId id="510" r:id="rId47"/>
    <p:sldId id="682" r:id="rId48"/>
    <p:sldId id="628" r:id="rId49"/>
    <p:sldId id="629" r:id="rId50"/>
    <p:sldId id="630" r:id="rId51"/>
    <p:sldId id="631" r:id="rId52"/>
    <p:sldId id="632" r:id="rId53"/>
    <p:sldId id="633" r:id="rId54"/>
    <p:sldId id="634" r:id="rId55"/>
    <p:sldId id="635" r:id="rId56"/>
    <p:sldId id="636" r:id="rId57"/>
    <p:sldId id="637" r:id="rId58"/>
    <p:sldId id="638" r:id="rId59"/>
    <p:sldId id="639" r:id="rId60"/>
    <p:sldId id="640" r:id="rId61"/>
    <p:sldId id="499" r:id="rId62"/>
    <p:sldId id="652" r:id="rId63"/>
    <p:sldId id="653" r:id="rId64"/>
    <p:sldId id="529" r:id="rId65"/>
    <p:sldId id="651" r:id="rId6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A0F"/>
    <a:srgbClr val="00B0F0"/>
    <a:srgbClr val="F35F74"/>
    <a:srgbClr val="92D050"/>
    <a:srgbClr val="A5B1CB"/>
    <a:srgbClr val="8FAADC"/>
    <a:srgbClr val="FFC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46" autoAdjust="0"/>
    <p:restoredTop sz="94615" autoAdjust="0"/>
  </p:normalViewPr>
  <p:slideViewPr>
    <p:cSldViewPr snapToGrid="0">
      <p:cViewPr varScale="1">
        <p:scale>
          <a:sx n="126" d="100"/>
          <a:sy n="126" d="100"/>
        </p:scale>
        <p:origin x="1710" y="126"/>
      </p:cViewPr>
      <p:guideLst>
        <p:guide orient="horz" pos="2160"/>
        <p:guide pos="2880"/>
      </p:guideLst>
    </p:cSldViewPr>
  </p:slideViewPr>
  <p:notesTextViewPr>
    <p:cViewPr>
      <p:scale>
        <a:sx n="1" d="1"/>
        <a:sy n="1" d="1"/>
      </p:scale>
      <p:origin x="0" y="0"/>
    </p:cViewPr>
  </p:notesTextViewPr>
  <p:sorterViewPr>
    <p:cViewPr varScale="1">
      <p:scale>
        <a:sx n="1" d="1"/>
        <a:sy n="1" d="1"/>
      </p:scale>
      <p:origin x="0" y="-1109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172A473D-7925-44D7-9FC2-85C1FE0A8908}" type="datetimeFigureOut">
              <a:rPr lang="en-US" smtClean="0"/>
              <a:t>4/26/2022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1471D428-9C69-43DB-8024-74045D36D593}" type="slidenum">
              <a:rPr lang="en-US" smtClean="0"/>
              <a:t>‹#›</a:t>
            </a:fld>
            <a:endParaRPr lang="en-US"/>
          </a:p>
        </p:txBody>
      </p:sp>
    </p:spTree>
    <p:extLst>
      <p:ext uri="{BB962C8B-B14F-4D97-AF65-F5344CB8AC3E}">
        <p14:creationId xmlns:p14="http://schemas.microsoft.com/office/powerpoint/2010/main" val="960624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35A8EA-1C09-4EC4-A093-87E6778C348A}" type="datetimeFigureOut">
              <a:rPr lang="en-US" smtClean="0"/>
              <a:t>4/26/2022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DCD8E5-1637-45E6-86EB-5DA1C8051DF8}" type="slidenum">
              <a:rPr lang="en-US" smtClean="0"/>
              <a:t>‹#›</a:t>
            </a:fld>
            <a:endParaRPr lang="en-US"/>
          </a:p>
        </p:txBody>
      </p:sp>
    </p:spTree>
    <p:extLst>
      <p:ext uri="{BB962C8B-B14F-4D97-AF65-F5344CB8AC3E}">
        <p14:creationId xmlns:p14="http://schemas.microsoft.com/office/powerpoint/2010/main" val="2421391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18</a:t>
            </a:fld>
            <a:endParaRPr lang="en-US"/>
          </a:p>
        </p:txBody>
      </p:sp>
    </p:spTree>
    <p:extLst>
      <p:ext uri="{BB962C8B-B14F-4D97-AF65-F5344CB8AC3E}">
        <p14:creationId xmlns:p14="http://schemas.microsoft.com/office/powerpoint/2010/main" val="1407440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61</a:t>
            </a:fld>
            <a:endParaRPr lang="en-US"/>
          </a:p>
        </p:txBody>
      </p:sp>
    </p:spTree>
    <p:extLst>
      <p:ext uri="{BB962C8B-B14F-4D97-AF65-F5344CB8AC3E}">
        <p14:creationId xmlns:p14="http://schemas.microsoft.com/office/powerpoint/2010/main" val="3597228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39</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8268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fld id="{000ADD40-26D1-4DB4-BCE8-15DB90CA2F67}" type="slidenum">
              <a:rPr lang="en-US" smtClean="0"/>
              <a:t>40</a:t>
            </a:fld>
            <a:endParaRPr lang="en-US"/>
          </a:p>
        </p:txBody>
      </p:sp>
    </p:spTree>
    <p:extLst>
      <p:ext uri="{BB962C8B-B14F-4D97-AF65-F5344CB8AC3E}">
        <p14:creationId xmlns:p14="http://schemas.microsoft.com/office/powerpoint/2010/main" val="3609995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fld id="{000ADD40-26D1-4DB4-BCE8-15DB90CA2F67}" type="slidenum">
              <a:rPr lang="en-US" smtClean="0"/>
              <a:t>41</a:t>
            </a:fld>
            <a:endParaRPr lang="en-US"/>
          </a:p>
        </p:txBody>
      </p:sp>
    </p:spTree>
    <p:extLst>
      <p:ext uri="{BB962C8B-B14F-4D97-AF65-F5344CB8AC3E}">
        <p14:creationId xmlns:p14="http://schemas.microsoft.com/office/powerpoint/2010/main" val="2024841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xfrm>
            <a:off x="228812" y="4415790"/>
            <a:ext cx="6080548" cy="418338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a:p>
          <a:p>
            <a:pPr eaLnBrk="1" hangingPunct="1">
              <a:spcBef>
                <a:spcPct val="0"/>
              </a:spcBef>
            </a:pPr>
            <a:r>
              <a:rPr lang="ja-JP" altLang="en-US" sz="1100"/>
              <a:t>“</a:t>
            </a:r>
            <a:r>
              <a:rPr lang="en-US" altLang="ja-JP" sz="1100"/>
              <a:t>Marketing</a:t>
            </a:r>
            <a:r>
              <a:rPr lang="ja-JP" altLang="en-US" sz="1100"/>
              <a:t>”</a:t>
            </a:r>
            <a:r>
              <a:rPr lang="en-US" altLang="ja-JP" sz="1100"/>
              <a:t> should be done throughout your career… and the reality is that you are marketing yourself anyway all the time, whether you want to our not. </a:t>
            </a:r>
          </a:p>
          <a:p>
            <a:pPr eaLnBrk="1" hangingPunct="1">
              <a:spcBef>
                <a:spcPct val="0"/>
              </a:spcBef>
            </a:pPr>
            <a:endParaRPr lang="en-US" altLang="en-US" sz="1100" b="1"/>
          </a:p>
          <a:p>
            <a:pPr eaLnBrk="1" hangingPunct="1">
              <a:spcBef>
                <a:spcPct val="0"/>
              </a:spcBef>
            </a:pPr>
            <a:r>
              <a:rPr lang="en-US" altLang="en-US" sz="1100" b="1"/>
              <a:t>Think like a marketer </a:t>
            </a:r>
            <a:r>
              <a:rPr lang="en-US" altLang="en-US" sz="1100"/>
              <a:t>and always see things from the customer</a:t>
            </a:r>
            <a:r>
              <a:rPr lang="ja-JP" altLang="en-US" sz="1100"/>
              <a:t>’</a:t>
            </a:r>
            <a:r>
              <a:rPr lang="en-US" altLang="ja-JP" sz="1100"/>
              <a:t>s point of view</a:t>
            </a:r>
            <a:br>
              <a:rPr lang="en-US" altLang="ja-JP" sz="1100" i="1"/>
            </a:br>
            <a:r>
              <a:rPr lang="ja-JP" altLang="en-US" sz="1100" i="1"/>
              <a:t>“</a:t>
            </a:r>
            <a:r>
              <a:rPr lang="en-US" altLang="ja-JP" sz="1100" i="1"/>
              <a:t>Marketers do one thing, and they do it very well. They see things from the prospect</a:t>
            </a:r>
            <a:r>
              <a:rPr lang="ja-JP" altLang="en-US" sz="1100" i="1"/>
              <a:t>’</a:t>
            </a:r>
            <a:r>
              <a:rPr lang="en-US" altLang="ja-JP" sz="1100" i="1"/>
              <a:t>s point of view. They lose their own ego, interests and desires, and they focus on the customer</a:t>
            </a:r>
            <a:r>
              <a:rPr lang="ja-JP" altLang="en-US" sz="1100" i="1"/>
              <a:t>’</a:t>
            </a:r>
            <a:r>
              <a:rPr lang="en-US" altLang="ja-JP" sz="1100" i="1"/>
              <a:t>s wants and desires (Morgan Giddings)</a:t>
            </a:r>
            <a:r>
              <a:rPr lang="ja-JP" altLang="en-US" sz="1100" i="1"/>
              <a:t>”</a:t>
            </a:r>
            <a:endParaRPr lang="en-US" altLang="ja-JP" sz="1100"/>
          </a:p>
          <a:p>
            <a:pPr eaLnBrk="1" hangingPunct="1">
              <a:spcBef>
                <a:spcPct val="0"/>
              </a:spcBef>
            </a:pPr>
            <a:r>
              <a:rPr lang="en-US" altLang="en-US" sz="1100" b="1"/>
              <a:t>A proposal is not about you or your needs</a:t>
            </a:r>
            <a:r>
              <a:rPr lang="en-US" altLang="en-US" sz="1100"/>
              <a:t>, it is about the funder</a:t>
            </a:r>
            <a:r>
              <a:rPr lang="ja-JP" altLang="en-US" sz="1100"/>
              <a:t>’</a:t>
            </a:r>
            <a:r>
              <a:rPr lang="en-US" altLang="ja-JP" sz="1100"/>
              <a:t>s needs… </a:t>
            </a:r>
            <a:r>
              <a:rPr lang="en-US" altLang="ja-JP" sz="1100" i="1"/>
              <a:t>you</a:t>
            </a:r>
            <a:r>
              <a:rPr lang="ja-JP" altLang="en-US" sz="1100" i="1"/>
              <a:t>’</a:t>
            </a:r>
            <a:r>
              <a:rPr lang="en-US" altLang="ja-JP" sz="1100" i="1"/>
              <a:t>re project should make the funder successful</a:t>
            </a:r>
            <a:endParaRPr lang="en-US" altLang="ja-JP" sz="1100"/>
          </a:p>
          <a:p>
            <a:pPr eaLnBrk="1" hangingPunct="1">
              <a:spcBef>
                <a:spcPct val="0"/>
              </a:spcBef>
            </a:pPr>
            <a:r>
              <a:rPr lang="en-US" altLang="en-US" sz="1100" b="1"/>
              <a:t>You want an emotional response </a:t>
            </a:r>
            <a:r>
              <a:rPr lang="en-US" altLang="en-US" sz="1100"/>
              <a:t>to your ideas from your potential funders… </a:t>
            </a:r>
            <a:r>
              <a:rPr lang="en-US" altLang="en-US" sz="1100" i="1"/>
              <a:t>excitement</a:t>
            </a:r>
            <a:r>
              <a:rPr lang="en-US" altLang="en-US" sz="1100"/>
              <a:t>, </a:t>
            </a:r>
            <a:r>
              <a:rPr lang="en-US" altLang="en-US" sz="1100" i="1"/>
              <a:t>keen interest, compelling,  </a:t>
            </a:r>
            <a:r>
              <a:rPr lang="ja-JP" altLang="en-US" sz="1100" i="1"/>
              <a:t>“</a:t>
            </a:r>
            <a:r>
              <a:rPr lang="en-US" altLang="ja-JP" sz="1100" i="1"/>
              <a:t>I</a:t>
            </a:r>
            <a:r>
              <a:rPr lang="ja-JP" altLang="en-US" sz="1100" i="1"/>
              <a:t>’</a:t>
            </a:r>
            <a:r>
              <a:rPr lang="en-US" altLang="ja-JP" sz="1100" i="1"/>
              <a:t>ve got to have it now</a:t>
            </a:r>
            <a:r>
              <a:rPr lang="ja-JP" altLang="en-US" sz="1100" i="1"/>
              <a:t>”</a:t>
            </a:r>
            <a:r>
              <a:rPr lang="en-US" altLang="ja-JP" sz="1100" i="1"/>
              <a:t> … not boredom, confusion, </a:t>
            </a:r>
            <a:r>
              <a:rPr lang="en-US" altLang="ja-JP" sz="1100"/>
              <a:t>or</a:t>
            </a:r>
            <a:r>
              <a:rPr lang="en-US" altLang="ja-JP" sz="1100" i="1"/>
              <a:t> even anger</a:t>
            </a:r>
            <a:endParaRPr lang="en-US" altLang="ja-JP" sz="1100"/>
          </a:p>
          <a:p>
            <a:pPr eaLnBrk="1" hangingPunct="1">
              <a:spcBef>
                <a:spcPct val="0"/>
              </a:spcBef>
            </a:pPr>
            <a:br>
              <a:rPr lang="en-US" altLang="en-US" sz="1100"/>
            </a:br>
            <a:r>
              <a:rPr lang="en-US" altLang="en-US" sz="110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a:t>“</a:t>
            </a:r>
            <a:r>
              <a:rPr lang="en-US" altLang="ja-JP" sz="1100"/>
              <a:t>grown men cry</a:t>
            </a:r>
            <a:r>
              <a:rPr lang="ja-JP" altLang="en-US" sz="1100"/>
              <a:t>”</a:t>
            </a:r>
            <a:r>
              <a:rPr lang="en-US" altLang="ja-JP" sz="1100"/>
              <a:t>. </a:t>
            </a:r>
          </a:p>
          <a:p>
            <a:pPr eaLnBrk="1" hangingPunct="1">
              <a:spcBef>
                <a:spcPct val="0"/>
              </a:spcBef>
            </a:pPr>
            <a:endParaRPr lang="en-US" altLang="en-US" sz="1100"/>
          </a:p>
          <a:p>
            <a:pPr eaLnBrk="1" hangingPunct="1">
              <a:spcBef>
                <a:spcPct val="0"/>
              </a:spcBef>
            </a:pPr>
            <a:r>
              <a:rPr lang="en-US" altLang="en-US" sz="110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a:p>
          <a:p>
            <a:pPr eaLnBrk="1" hangingPunct="1">
              <a:spcBef>
                <a:spcPct val="0"/>
              </a:spcBef>
            </a:pPr>
            <a:r>
              <a:rPr lang="en-US" altLang="en-US" sz="110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a:t> </a:t>
            </a:r>
          </a:p>
          <a:p>
            <a:pPr eaLnBrk="1" hangingPunct="1">
              <a:spcBef>
                <a:spcPct val="0"/>
              </a:spcBef>
            </a:pPr>
            <a:endParaRPr lang="en-US" altLang="en-US" sz="1100"/>
          </a:p>
          <a:p>
            <a:pPr eaLnBrk="1" hangingPunct="1">
              <a:spcBef>
                <a:spcPct val="0"/>
              </a:spcBef>
            </a:pPr>
            <a:endParaRPr lang="en-US" altLang="en-US" sz="110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43</a:t>
            </a:fld>
            <a:endParaRPr lang="en-US" altLang="en-US"/>
          </a:p>
        </p:txBody>
      </p:sp>
    </p:spTree>
    <p:extLst>
      <p:ext uri="{BB962C8B-B14F-4D97-AF65-F5344CB8AC3E}">
        <p14:creationId xmlns:p14="http://schemas.microsoft.com/office/powerpoint/2010/main" val="2222355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Full salary, 8 month base, regardless of whether they have an 8 month,</a:t>
            </a:r>
            <a:r>
              <a:rPr lang="en-US" baseline="0" dirty="0"/>
              <a:t> 10 month, etc., contract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2086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71450" indent="-296711">
              <a:defRPr>
                <a:solidFill>
                  <a:schemeClr val="tx1"/>
                </a:solidFill>
                <a:latin typeface="Gill Sans MT" panose="020B0502020104020203" pitchFamily="34" charset="0"/>
                <a:ea typeface="MS PGothic" panose="020B0600070205080204" pitchFamily="34" charset="-128"/>
              </a:defRPr>
            </a:lvl2pPr>
            <a:lvl3pPr marL="1186847" indent="-237369">
              <a:defRPr>
                <a:solidFill>
                  <a:schemeClr val="tx1"/>
                </a:solidFill>
                <a:latin typeface="Gill Sans MT" panose="020B0502020104020203" pitchFamily="34" charset="0"/>
                <a:ea typeface="MS PGothic" panose="020B0600070205080204" pitchFamily="34" charset="-128"/>
              </a:defRPr>
            </a:lvl3pPr>
            <a:lvl4pPr marL="1661585" indent="-237369">
              <a:defRPr>
                <a:solidFill>
                  <a:schemeClr val="tx1"/>
                </a:solidFill>
                <a:latin typeface="Gill Sans MT" panose="020B0502020104020203" pitchFamily="34" charset="0"/>
                <a:ea typeface="MS PGothic" panose="020B0600070205080204" pitchFamily="34" charset="-128"/>
              </a:defRPr>
            </a:lvl4pPr>
            <a:lvl5pPr marL="2136324" indent="-237369">
              <a:defRPr>
                <a:solidFill>
                  <a:schemeClr val="tx1"/>
                </a:solidFill>
                <a:latin typeface="Gill Sans MT" panose="020B0502020104020203" pitchFamily="34" charset="0"/>
                <a:ea typeface="MS PGothic" panose="020B0600070205080204" pitchFamily="34" charset="-128"/>
              </a:defRPr>
            </a:lvl5pPr>
            <a:lvl6pPr marL="2611062"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85801"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560540"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035279"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58</a:t>
            </a:fld>
            <a:endParaRPr lang="en-US" altLang="en-US"/>
          </a:p>
        </p:txBody>
      </p:sp>
    </p:spTree>
    <p:extLst>
      <p:ext uri="{BB962C8B-B14F-4D97-AF65-F5344CB8AC3E}">
        <p14:creationId xmlns:p14="http://schemas.microsoft.com/office/powerpoint/2010/main" val="935852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59</a:t>
            </a:fld>
            <a:endParaRPr lang="en-US"/>
          </a:p>
        </p:txBody>
      </p:sp>
    </p:spTree>
    <p:extLst>
      <p:ext uri="{BB962C8B-B14F-4D97-AF65-F5344CB8AC3E}">
        <p14:creationId xmlns:p14="http://schemas.microsoft.com/office/powerpoint/2010/main" val="675745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60</a:t>
            </a:fld>
            <a:endParaRPr lang="en-US"/>
          </a:p>
        </p:txBody>
      </p:sp>
    </p:spTree>
    <p:extLst>
      <p:ext uri="{BB962C8B-B14F-4D97-AF65-F5344CB8AC3E}">
        <p14:creationId xmlns:p14="http://schemas.microsoft.com/office/powerpoint/2010/main" val="1913866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61512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672822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229921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1228422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65609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910083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82A5CDA9-414C-41F5-8826-A26B933A743C}"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0410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A5CDA9-414C-41F5-8826-A26B933A743C}" type="datetimeFigureOut">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618413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A5CDA9-414C-41F5-8826-A26B933A743C}" type="datetimeFigureOut">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693969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2A5CDA9-414C-41F5-8826-A26B933A743C}" type="datetimeFigureOut">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15782530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2A5CDA9-414C-41F5-8826-A26B933A743C}"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44239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2431324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A5CDA9-414C-41F5-8826-A26B933A743C}"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3140738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291056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96981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23077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93808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89744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14748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53058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4157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164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0082182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3240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2794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66989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72242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537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26139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8157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32137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52278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9364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1587855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84886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7752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90537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163414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solidFill>
                  <a:prstClr val="black">
                    <a:tint val="75000"/>
                  </a:prstClr>
                </a:solidFill>
              </a:rPr>
              <a:pPr/>
              <a:t>4/26/2022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A9272C5-3F00-EA41-AF0A-0D77D3A29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8191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AE98EE-DF0F-4AED-95DC-810EEE7D7354}" type="datetimeFigureOut">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384043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AE98EE-DF0F-4AED-95DC-810EEE7D7354}" type="datetimeFigureOut">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907951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AE98EE-DF0F-4AED-95DC-810EEE7D7354}" type="datetimeFigureOut">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03032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671682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69053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E98EE-DF0F-4AED-95DC-810EEE7D7354}" type="datetimeFigureOut">
              <a:rPr lang="en-US" smtClean="0"/>
              <a:t>4/26/2022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FB650-4324-4877-BB95-5089C932EEA7}" type="slidenum">
              <a:rPr lang="en-US" smtClean="0"/>
              <a:t>‹#›</a:t>
            </a:fld>
            <a:endParaRPr lang="en-US"/>
          </a:p>
        </p:txBody>
      </p:sp>
    </p:spTree>
    <p:extLst>
      <p:ext uri="{BB962C8B-B14F-4D97-AF65-F5344CB8AC3E}">
        <p14:creationId xmlns:p14="http://schemas.microsoft.com/office/powerpoint/2010/main" val="27806043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2A5CDA9-414C-41F5-8826-A26B933A743C}" type="datetimeFigureOut">
              <a:rPr lang="en-US" smtClean="0"/>
              <a:t>4/26/2022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055897A-7D4C-4239-B995-597ABF8D9373}"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71715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AD97C690-EC9D-9A49-8B4B-A5B2F3E90F03}" type="datetimeFigureOut">
              <a:rPr lang="en-US" smtClean="0">
                <a:solidFill>
                  <a:prstClr val="black">
                    <a:tint val="75000"/>
                  </a:prstClr>
                </a:solidFill>
              </a:rPr>
              <a:pPr defTabSz="457200"/>
              <a:t>4/26/2022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A9272C5-3F00-EA41-AF0A-0D77D3A2969B}"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57470306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AD97C690-EC9D-9A49-8B4B-A5B2F3E90F03}" type="datetimeFigureOut">
              <a:rPr lang="en-US" smtClean="0">
                <a:solidFill>
                  <a:prstClr val="black">
                    <a:tint val="75000"/>
                  </a:prstClr>
                </a:solidFill>
              </a:rPr>
              <a:pPr defTabSz="457200"/>
              <a:t>4/26/2022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A9272C5-3F00-EA41-AF0A-0D77D3A2969B}"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45518497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2.bin"/><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4.jpeg"/><Relationship Id="rId5" Type="http://schemas.microsoft.com/office/2007/relationships/hdphoto" Target="../media/hdphoto2.wdp"/><Relationship Id="rId4" Type="http://schemas.openxmlformats.org/officeDocument/2006/relationships/image" Target="../media/image3.png"/><Relationship Id="rId9" Type="http://schemas.openxmlformats.org/officeDocument/2006/relationships/image" Target="../media/image7.jpg"/></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hyperlink" Target="mailto:irb@byu.edu" TargetMode="External"/><Relationship Id="rId2" Type="http://schemas.openxmlformats.org/officeDocument/2006/relationships/hyperlink" Target="mailto:ibc@byu.edu" TargetMode="External"/><Relationship Id="rId1" Type="http://schemas.openxmlformats.org/officeDocument/2006/relationships/slideLayout" Target="../slideLayouts/slideLayout13.xml"/><Relationship Id="rId4" Type="http://schemas.openxmlformats.org/officeDocument/2006/relationships/hyperlink" Target="mailto:iacuc@byu.edu"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orca.byu.edu/"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youtube.com/user/GrantsGovUS" TargetMode="Externa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orca.byu.edu/" TargetMode="Externa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31374"/>
            <a:ext cx="7772400" cy="2387600"/>
          </a:xfrm>
        </p:spPr>
        <p:txBody>
          <a:bodyPr>
            <a:normAutofit/>
          </a:bodyPr>
          <a:lstStyle/>
          <a:p>
            <a:r>
              <a:rPr lang="en-US" sz="4800" dirty="0"/>
              <a:t>Grant Proposal Development Workshop Day 2</a:t>
            </a:r>
          </a:p>
        </p:txBody>
      </p:sp>
      <p:sp>
        <p:nvSpPr>
          <p:cNvPr id="3" name="Subtitle 2"/>
          <p:cNvSpPr>
            <a:spLocks noGrp="1"/>
          </p:cNvSpPr>
          <p:nvPr>
            <p:ph type="subTitle" idx="1"/>
          </p:nvPr>
        </p:nvSpPr>
        <p:spPr>
          <a:xfrm>
            <a:off x="1427671" y="3852200"/>
            <a:ext cx="5940188" cy="1834537"/>
          </a:xfrm>
        </p:spPr>
        <p:txBody>
          <a:bodyPr>
            <a:normAutofit/>
          </a:bodyPr>
          <a:lstStyle/>
          <a:p>
            <a:br>
              <a:rPr lang="en-US" sz="3600" dirty="0"/>
            </a:br>
            <a:endParaRPr lang="en-US" sz="3600" dirty="0"/>
          </a:p>
          <a:p>
            <a:r>
              <a:rPr lang="en-US" sz="2800" dirty="0"/>
              <a:t>December 13,  2018</a:t>
            </a:r>
          </a:p>
        </p:txBody>
      </p:sp>
    </p:spTree>
    <p:extLst>
      <p:ext uri="{BB962C8B-B14F-4D97-AF65-F5344CB8AC3E}">
        <p14:creationId xmlns:p14="http://schemas.microsoft.com/office/powerpoint/2010/main" val="155003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10</a:t>
            </a:fld>
            <a:endParaRPr lang="en-US"/>
          </a:p>
        </p:txBody>
      </p:sp>
      <p:graphicFrame>
        <p:nvGraphicFramePr>
          <p:cNvPr id="8" name="Object 7"/>
          <p:cNvGraphicFramePr>
            <a:graphicFrameLocks noChangeAspect="1"/>
          </p:cNvGraphicFramePr>
          <p:nvPr/>
        </p:nvGraphicFramePr>
        <p:xfrm>
          <a:off x="237352" y="233546"/>
          <a:ext cx="7117772" cy="1000533"/>
        </p:xfrm>
        <a:graphic>
          <a:graphicData uri="http://schemas.openxmlformats.org/presentationml/2006/ole">
            <mc:AlternateContent xmlns:mc="http://schemas.openxmlformats.org/markup-compatibility/2006">
              <mc:Choice xmlns:v="urn:schemas-microsoft-com:vml" Requires="v">
                <p:oleObj spid="_x0000_s1090" name="Document" r:id="rId3" imgW="6816683" imgH="860191" progId="Word.Document.12">
                  <p:embed/>
                </p:oleObj>
              </mc:Choice>
              <mc:Fallback>
                <p:oleObj name="Document" r:id="rId3" imgW="6816683" imgH="860191" progId="Word.Document.12">
                  <p:embed/>
                  <p:pic>
                    <p:nvPicPr>
                      <p:cNvPr id="8" name="Object 7"/>
                      <p:cNvPicPr/>
                      <p:nvPr/>
                    </p:nvPicPr>
                    <p:blipFill>
                      <a:blip r:embed="rId4"/>
                      <a:stretch>
                        <a:fillRect/>
                      </a:stretch>
                    </p:blipFill>
                    <p:spPr>
                      <a:xfrm>
                        <a:off x="237352" y="233546"/>
                        <a:ext cx="7117772" cy="1000533"/>
                      </a:xfrm>
                      <a:prstGeom prst="rect">
                        <a:avLst/>
                      </a:prstGeom>
                    </p:spPr>
                  </p:pic>
                </p:oleObj>
              </mc:Fallback>
            </mc:AlternateContent>
          </a:graphicData>
        </a:graphic>
      </p:graphicFrame>
      <p:graphicFrame>
        <p:nvGraphicFramePr>
          <p:cNvPr id="10" name="Object 9"/>
          <p:cNvGraphicFramePr>
            <a:graphicFrameLocks noChangeAspect="1"/>
          </p:cNvGraphicFramePr>
          <p:nvPr/>
        </p:nvGraphicFramePr>
        <p:xfrm>
          <a:off x="237353" y="1228957"/>
          <a:ext cx="7117768" cy="1836162"/>
        </p:xfrm>
        <a:graphic>
          <a:graphicData uri="http://schemas.openxmlformats.org/presentationml/2006/ole">
            <mc:AlternateContent xmlns:mc="http://schemas.openxmlformats.org/markup-compatibility/2006">
              <mc:Choice xmlns:v="urn:schemas-microsoft-com:vml" Requires="v">
                <p:oleObj spid="_x0000_s1091" name="Document" r:id="rId5" imgW="6816683" imgH="1575455" progId="Word.Document.12">
                  <p:embed/>
                </p:oleObj>
              </mc:Choice>
              <mc:Fallback>
                <p:oleObj name="Document" r:id="rId5" imgW="6816683" imgH="1575455" progId="Word.Document.12">
                  <p:embed/>
                  <p:pic>
                    <p:nvPicPr>
                      <p:cNvPr id="10" name="Object 9"/>
                      <p:cNvPicPr/>
                      <p:nvPr/>
                    </p:nvPicPr>
                    <p:blipFill>
                      <a:blip r:embed="rId6"/>
                      <a:stretch>
                        <a:fillRect/>
                      </a:stretch>
                    </p:blipFill>
                    <p:spPr>
                      <a:xfrm>
                        <a:off x="237353" y="1228957"/>
                        <a:ext cx="7117768" cy="1836162"/>
                      </a:xfrm>
                      <a:prstGeom prst="rect">
                        <a:avLst/>
                      </a:prstGeom>
                    </p:spPr>
                  </p:pic>
                </p:oleObj>
              </mc:Fallback>
            </mc:AlternateContent>
          </a:graphicData>
        </a:graphic>
      </p:graphicFrame>
      <p:graphicFrame>
        <p:nvGraphicFramePr>
          <p:cNvPr id="11" name="Object 10"/>
          <p:cNvGraphicFramePr>
            <a:graphicFrameLocks noChangeAspect="1"/>
          </p:cNvGraphicFramePr>
          <p:nvPr/>
        </p:nvGraphicFramePr>
        <p:xfrm>
          <a:off x="315261" y="2860537"/>
          <a:ext cx="7039860" cy="3329547"/>
        </p:xfrm>
        <a:graphic>
          <a:graphicData uri="http://schemas.openxmlformats.org/presentationml/2006/ole">
            <mc:AlternateContent xmlns:mc="http://schemas.openxmlformats.org/markup-compatibility/2006">
              <mc:Choice xmlns:v="urn:schemas-microsoft-com:vml" Requires="v">
                <p:oleObj spid="_x0000_s1092" name="Document" r:id="rId7" imgW="6816683" imgH="2896747" progId="Word.Document.12">
                  <p:embed/>
                </p:oleObj>
              </mc:Choice>
              <mc:Fallback>
                <p:oleObj name="Document" r:id="rId7" imgW="6816683" imgH="2896747" progId="Word.Document.12">
                  <p:embed/>
                  <p:pic>
                    <p:nvPicPr>
                      <p:cNvPr id="11" name="Object 10"/>
                      <p:cNvPicPr/>
                      <p:nvPr/>
                    </p:nvPicPr>
                    <p:blipFill>
                      <a:blip r:embed="rId8"/>
                      <a:stretch>
                        <a:fillRect/>
                      </a:stretch>
                    </p:blipFill>
                    <p:spPr>
                      <a:xfrm>
                        <a:off x="315261" y="2860537"/>
                        <a:ext cx="7039860" cy="3329547"/>
                      </a:xfrm>
                      <a:prstGeom prst="rect">
                        <a:avLst/>
                      </a:prstGeom>
                    </p:spPr>
                  </p:pic>
                </p:oleObj>
              </mc:Fallback>
            </mc:AlternateContent>
          </a:graphicData>
        </a:graphic>
      </p:graphicFrame>
      <p:sp>
        <p:nvSpPr>
          <p:cNvPr id="6" name="TextBox 13"/>
          <p:cNvSpPr txBox="1"/>
          <p:nvPr/>
        </p:nvSpPr>
        <p:spPr>
          <a:xfrm>
            <a:off x="6457950" y="1170145"/>
            <a:ext cx="2368541" cy="1754326"/>
          </a:xfrm>
          <a:prstGeom prst="rect">
            <a:avLst/>
          </a:prstGeom>
          <a:solidFill>
            <a:schemeClr val="bg1"/>
          </a:solidFill>
          <a:ln>
            <a:solidFill>
              <a:schemeClr val="tx1"/>
            </a:solid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outstanding researchers committed to teaching, learning, dissemination in a broader context to large audience </a:t>
            </a:r>
          </a:p>
        </p:txBody>
      </p:sp>
    </p:spTree>
    <p:extLst>
      <p:ext uri="{BB962C8B-B14F-4D97-AF65-F5344CB8AC3E}">
        <p14:creationId xmlns:p14="http://schemas.microsoft.com/office/powerpoint/2010/main" val="3144364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011" y="225243"/>
            <a:ext cx="7654738" cy="1286576"/>
          </a:xfrm>
        </p:spPr>
        <p:txBody>
          <a:bodyPr>
            <a:normAutofit/>
          </a:bodyPr>
          <a:lstStyle/>
          <a:p>
            <a:r>
              <a:rPr lang="en-US" sz="3494" dirty="0"/>
              <a:t>Methods and Qualifications</a:t>
            </a:r>
          </a:p>
        </p:txBody>
      </p:sp>
      <p:sp>
        <p:nvSpPr>
          <p:cNvPr id="4" name="Slide Number Placeholder 3"/>
          <p:cNvSpPr>
            <a:spLocks noGrp="1"/>
          </p:cNvSpPr>
          <p:nvPr>
            <p:ph type="sldNum" sz="quarter" idx="12"/>
          </p:nvPr>
        </p:nvSpPr>
        <p:spPr/>
        <p:txBody>
          <a:bodyPr/>
          <a:lstStyle/>
          <a:p>
            <a:fld id="{BC8FB650-4324-4877-BB95-5089C932EEA7}" type="slidenum">
              <a:rPr lang="en-US" smtClean="0"/>
              <a:t>11</a:t>
            </a:fld>
            <a:endParaRPr lang="en-US"/>
          </a:p>
        </p:txBody>
      </p:sp>
      <p:grpSp>
        <p:nvGrpSpPr>
          <p:cNvPr id="5" name="Group 4"/>
          <p:cNvGrpSpPr/>
          <p:nvPr/>
        </p:nvGrpSpPr>
        <p:grpSpPr>
          <a:xfrm>
            <a:off x="677010" y="1942845"/>
            <a:ext cx="7654740" cy="4018968"/>
            <a:chOff x="457199" y="2807607"/>
            <a:chExt cx="4512366" cy="3326633"/>
          </a:xfrm>
        </p:grpSpPr>
        <p:sp>
          <p:nvSpPr>
            <p:cNvPr id="6" name="TextBox 5"/>
            <p:cNvSpPr txBox="1"/>
            <p:nvPr/>
          </p:nvSpPr>
          <p:spPr>
            <a:xfrm>
              <a:off x="457199" y="2807607"/>
              <a:ext cx="4512365" cy="348380"/>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Situation</a:t>
              </a:r>
              <a:r>
                <a:rPr lang="en-US" sz="2135" dirty="0"/>
                <a:t>: This is our understanding of the problem.</a:t>
              </a:r>
            </a:p>
          </p:txBody>
        </p:sp>
        <p:sp>
          <p:nvSpPr>
            <p:cNvPr id="7" name="TextBox 6"/>
            <p:cNvSpPr txBox="1"/>
            <p:nvPr/>
          </p:nvSpPr>
          <p:spPr>
            <a:xfrm>
              <a:off x="457200" y="315377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Objectives</a:t>
              </a:r>
              <a:r>
                <a:rPr lang="en-US" sz="2135" dirty="0"/>
                <a:t>: Given that problem, these are our objectives for solving (or realizing) it.</a:t>
              </a:r>
            </a:p>
          </p:txBody>
        </p:sp>
        <p:sp>
          <p:nvSpPr>
            <p:cNvPr id="8" name="TextBox 7"/>
            <p:cNvSpPr txBox="1"/>
            <p:nvPr/>
          </p:nvSpPr>
          <p:spPr>
            <a:xfrm>
              <a:off x="457200" y="3741528"/>
              <a:ext cx="4512365" cy="620333"/>
            </a:xfrm>
            <a:prstGeom prst="rect">
              <a:avLst/>
            </a:prstGeom>
            <a:solidFill>
              <a:schemeClr val="accent4"/>
            </a:solidFill>
            <a:ln>
              <a:solidFill>
                <a:schemeClr val="tx1"/>
              </a:solidFill>
            </a:ln>
          </p:spPr>
          <p:txBody>
            <a:bodyPr wrap="square" rtlCol="0">
              <a:spAutoFit/>
            </a:bodyPr>
            <a:lstStyle/>
            <a:p>
              <a:r>
                <a:rPr lang="en-US" sz="2135" b="1" i="1" dirty="0"/>
                <a:t>Methods</a:t>
              </a:r>
              <a:r>
                <a:rPr lang="en-US" sz="2135" dirty="0"/>
                <a:t>: Given those objectives, these are the methods we will use to achieve them. </a:t>
              </a:r>
            </a:p>
          </p:txBody>
        </p:sp>
        <p:sp>
          <p:nvSpPr>
            <p:cNvPr id="9" name="TextBox 8"/>
            <p:cNvSpPr txBox="1"/>
            <p:nvPr/>
          </p:nvSpPr>
          <p:spPr>
            <a:xfrm>
              <a:off x="457200" y="4329280"/>
              <a:ext cx="4512365" cy="620333"/>
            </a:xfrm>
            <a:prstGeom prst="rect">
              <a:avLst/>
            </a:prstGeom>
            <a:solidFill>
              <a:srgbClr val="00B0F0"/>
            </a:solidFill>
            <a:ln>
              <a:solidFill>
                <a:schemeClr val="tx1"/>
              </a:solidFill>
            </a:ln>
          </p:spPr>
          <p:txBody>
            <a:bodyPr wrap="square" rtlCol="0">
              <a:spAutoFit/>
            </a:bodyPr>
            <a:lstStyle/>
            <a:p>
              <a:r>
                <a:rPr lang="en-US" sz="2135" b="1" i="1" dirty="0"/>
                <a:t>Qualifications</a:t>
              </a:r>
              <a:r>
                <a:rPr lang="en-US" sz="2135" dirty="0"/>
                <a:t>: Given those methods, these are our qualifications for performing them. </a:t>
              </a:r>
            </a:p>
          </p:txBody>
        </p:sp>
        <p:sp>
          <p:nvSpPr>
            <p:cNvPr id="10" name="TextBox 9"/>
            <p:cNvSpPr txBox="1"/>
            <p:nvPr/>
          </p:nvSpPr>
          <p:spPr>
            <a:xfrm>
              <a:off x="457200" y="4927182"/>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Budget</a:t>
              </a:r>
              <a:r>
                <a:rPr lang="en-US" sz="2135" dirty="0"/>
                <a:t>: Given those qualifications and methods, this is how much the project will cost. </a:t>
              </a:r>
            </a:p>
          </p:txBody>
        </p:sp>
        <p:sp>
          <p:nvSpPr>
            <p:cNvPr id="11" name="TextBox 10"/>
            <p:cNvSpPr txBox="1"/>
            <p:nvPr/>
          </p:nvSpPr>
          <p:spPr>
            <a:xfrm>
              <a:off x="457200" y="551390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Benefits</a:t>
              </a:r>
              <a:r>
                <a:rPr lang="en-US" sz="2135" dirty="0"/>
                <a:t>: Given our efforts and funders support, these are the benefits or value you will receive.</a:t>
              </a:r>
            </a:p>
          </p:txBody>
        </p:sp>
      </p:grpSp>
    </p:spTree>
    <p:extLst>
      <p:ext uri="{BB962C8B-B14F-4D97-AF65-F5344CB8AC3E}">
        <p14:creationId xmlns:p14="http://schemas.microsoft.com/office/powerpoint/2010/main" val="2908036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l="3829" t="22407" r="1885" b="9022"/>
          <a:stretch/>
        </p:blipFill>
        <p:spPr bwMode="auto">
          <a:xfrm>
            <a:off x="635727" y="1785257"/>
            <a:ext cx="8621486" cy="4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318569" y="-148045"/>
            <a:ext cx="7886700" cy="1325563"/>
          </a:xfrm>
        </p:spPr>
        <p:txBody>
          <a:bodyPr>
            <a:normAutofit/>
          </a:bodyPr>
          <a:lstStyle/>
          <a:p>
            <a:r>
              <a:rPr lang="en-US" sz="3600" dirty="0"/>
              <a:t>Methods</a:t>
            </a:r>
          </a:p>
        </p:txBody>
      </p:sp>
      <p:sp>
        <p:nvSpPr>
          <p:cNvPr id="3" name="TextBox 2"/>
          <p:cNvSpPr txBox="1"/>
          <p:nvPr/>
        </p:nvSpPr>
        <p:spPr>
          <a:xfrm>
            <a:off x="318569" y="971620"/>
            <a:ext cx="8146162" cy="707886"/>
          </a:xfrm>
          <a:prstGeom prst="rect">
            <a:avLst/>
          </a:prstGeom>
          <a:noFill/>
        </p:spPr>
        <p:txBody>
          <a:bodyPr wrap="square" rtlCol="0">
            <a:spAutoFit/>
          </a:bodyPr>
          <a:lstStyle/>
          <a:p>
            <a:r>
              <a:rPr lang="en-US" sz="2000" i="1" dirty="0"/>
              <a:t>Lacking persuasion, methods sections often begin by first explaining “How” rather than “Why”</a:t>
            </a:r>
          </a:p>
        </p:txBody>
      </p:sp>
    </p:spTree>
    <p:extLst>
      <p:ext uri="{BB962C8B-B14F-4D97-AF65-F5344CB8AC3E}">
        <p14:creationId xmlns:p14="http://schemas.microsoft.com/office/powerpoint/2010/main" val="4153409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80" y="178034"/>
            <a:ext cx="7886700" cy="1325563"/>
          </a:xfrm>
        </p:spPr>
        <p:txBody>
          <a:bodyPr>
            <a:normAutofit/>
          </a:bodyPr>
          <a:lstStyle/>
          <a:p>
            <a:r>
              <a:rPr lang="en-US" sz="3600" dirty="0"/>
              <a:t>Methods</a:t>
            </a:r>
          </a:p>
        </p:txBody>
      </p:sp>
      <p:grpSp>
        <p:nvGrpSpPr>
          <p:cNvPr id="5" name="Group 1"/>
          <p:cNvGrpSpPr>
            <a:grpSpLocks/>
          </p:cNvGrpSpPr>
          <p:nvPr/>
        </p:nvGrpSpPr>
        <p:grpSpPr bwMode="auto">
          <a:xfrm>
            <a:off x="411351" y="1717826"/>
            <a:ext cx="6195382" cy="3914557"/>
            <a:chOff x="1182" y="2379"/>
            <a:chExt cx="11524" cy="7468"/>
          </a:xfrm>
        </p:grpSpPr>
        <p:grpSp>
          <p:nvGrpSpPr>
            <p:cNvPr id="6" name="Group 95"/>
            <p:cNvGrpSpPr>
              <a:grpSpLocks/>
            </p:cNvGrpSpPr>
            <p:nvPr/>
          </p:nvGrpSpPr>
          <p:grpSpPr bwMode="auto">
            <a:xfrm>
              <a:off x="2856" y="8298"/>
              <a:ext cx="2" cy="197"/>
              <a:chOff x="2856" y="8298"/>
              <a:chExt cx="2" cy="197"/>
            </a:xfrm>
          </p:grpSpPr>
          <p:sp>
            <p:nvSpPr>
              <p:cNvPr id="2076" name="Freeform 96"/>
              <p:cNvSpPr>
                <a:spLocks/>
              </p:cNvSpPr>
              <p:nvPr/>
            </p:nvSpPr>
            <p:spPr bwMode="auto">
              <a:xfrm>
                <a:off x="2856" y="8298"/>
                <a:ext cx="2" cy="197"/>
              </a:xfrm>
              <a:custGeom>
                <a:avLst/>
                <a:gdLst>
                  <a:gd name="T0" fmla="+- 0 8298 8298"/>
                  <a:gd name="T1" fmla="*/ 8298 h 197"/>
                  <a:gd name="T2" fmla="+- 0 8495 8298"/>
                  <a:gd name="T3" fmla="*/ 8495 h 197"/>
                </a:gdLst>
                <a:ahLst/>
                <a:cxnLst>
                  <a:cxn ang="0">
                    <a:pos x="0" y="T1"/>
                  </a:cxn>
                  <a:cxn ang="0">
                    <a:pos x="0" y="T3"/>
                  </a:cxn>
                </a:cxnLst>
                <a:rect l="0" t="0" r="r" b="b"/>
                <a:pathLst>
                  <a:path h="197">
                    <a:moveTo>
                      <a:pt x="0" y="0"/>
                    </a:moveTo>
                    <a:lnTo>
                      <a:pt x="0" y="19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7" name="Group 93"/>
            <p:cNvGrpSpPr>
              <a:grpSpLocks/>
            </p:cNvGrpSpPr>
            <p:nvPr/>
          </p:nvGrpSpPr>
          <p:grpSpPr bwMode="auto">
            <a:xfrm>
              <a:off x="6916" y="8298"/>
              <a:ext cx="2" cy="217"/>
              <a:chOff x="6916" y="8298"/>
              <a:chExt cx="2" cy="217"/>
            </a:xfrm>
          </p:grpSpPr>
          <p:sp>
            <p:nvSpPr>
              <p:cNvPr id="2075" name="Freeform 94"/>
              <p:cNvSpPr>
                <a:spLocks/>
              </p:cNvSpPr>
              <p:nvPr/>
            </p:nvSpPr>
            <p:spPr bwMode="auto">
              <a:xfrm>
                <a:off x="6916" y="8298"/>
                <a:ext cx="2" cy="217"/>
              </a:xfrm>
              <a:custGeom>
                <a:avLst/>
                <a:gdLst>
                  <a:gd name="T0" fmla="+- 0 8298 8298"/>
                  <a:gd name="T1" fmla="*/ 8298 h 217"/>
                  <a:gd name="T2" fmla="+- 0 8515 8298"/>
                  <a:gd name="T3" fmla="*/ 8515 h 217"/>
                </a:gdLst>
                <a:ahLst/>
                <a:cxnLst>
                  <a:cxn ang="0">
                    <a:pos x="0" y="T1"/>
                  </a:cxn>
                  <a:cxn ang="0">
                    <a:pos x="0" y="T3"/>
                  </a:cxn>
                </a:cxnLst>
                <a:rect l="0" t="0" r="r" b="b"/>
                <a:pathLst>
                  <a:path h="217">
                    <a:moveTo>
                      <a:pt x="0" y="0"/>
                    </a:moveTo>
                    <a:lnTo>
                      <a:pt x="0" y="21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8" name="Group 91"/>
            <p:cNvGrpSpPr>
              <a:grpSpLocks/>
            </p:cNvGrpSpPr>
            <p:nvPr/>
          </p:nvGrpSpPr>
          <p:grpSpPr bwMode="auto">
            <a:xfrm>
              <a:off x="2840" y="8510"/>
              <a:ext cx="8140" cy="3"/>
              <a:chOff x="2840" y="8510"/>
              <a:chExt cx="8140" cy="3"/>
            </a:xfrm>
          </p:grpSpPr>
          <p:sp>
            <p:nvSpPr>
              <p:cNvPr id="2074" name="Freeform 92"/>
              <p:cNvSpPr>
                <a:spLocks/>
              </p:cNvSpPr>
              <p:nvPr/>
            </p:nvSpPr>
            <p:spPr bwMode="auto">
              <a:xfrm>
                <a:off x="2840" y="8510"/>
                <a:ext cx="8140" cy="3"/>
              </a:xfrm>
              <a:custGeom>
                <a:avLst/>
                <a:gdLst>
                  <a:gd name="T0" fmla="+- 0 2840 2840"/>
                  <a:gd name="T1" fmla="*/ T0 w 8140"/>
                  <a:gd name="T2" fmla="+- 0 8513 8510"/>
                  <a:gd name="T3" fmla="*/ 8513 h 3"/>
                  <a:gd name="T4" fmla="+- 0 10980 2840"/>
                  <a:gd name="T5" fmla="*/ T4 w 8140"/>
                  <a:gd name="T6" fmla="+- 0 8510 8510"/>
                  <a:gd name="T7" fmla="*/ 8510 h 3"/>
                </a:gdLst>
                <a:ahLst/>
                <a:cxnLst>
                  <a:cxn ang="0">
                    <a:pos x="T1" y="T3"/>
                  </a:cxn>
                  <a:cxn ang="0">
                    <a:pos x="T5" y="T7"/>
                  </a:cxn>
                </a:cxnLst>
                <a:rect l="0" t="0" r="r" b="b"/>
                <a:pathLst>
                  <a:path w="8140" h="3">
                    <a:moveTo>
                      <a:pt x="0" y="3"/>
                    </a:moveTo>
                    <a:lnTo>
                      <a:pt x="814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9" name="Group 89"/>
            <p:cNvGrpSpPr>
              <a:grpSpLocks/>
            </p:cNvGrpSpPr>
            <p:nvPr/>
          </p:nvGrpSpPr>
          <p:grpSpPr bwMode="auto">
            <a:xfrm>
              <a:off x="10976" y="8298"/>
              <a:ext cx="2" cy="237"/>
              <a:chOff x="10976" y="8298"/>
              <a:chExt cx="2" cy="237"/>
            </a:xfrm>
          </p:grpSpPr>
          <p:sp>
            <p:nvSpPr>
              <p:cNvPr id="2073" name="Freeform 90"/>
              <p:cNvSpPr>
                <a:spLocks/>
              </p:cNvSpPr>
              <p:nvPr/>
            </p:nvSpPr>
            <p:spPr bwMode="auto">
              <a:xfrm>
                <a:off x="10976" y="8298"/>
                <a:ext cx="2" cy="237"/>
              </a:xfrm>
              <a:custGeom>
                <a:avLst/>
                <a:gdLst>
                  <a:gd name="T0" fmla="+- 0 8298 8298"/>
                  <a:gd name="T1" fmla="*/ 8298 h 237"/>
                  <a:gd name="T2" fmla="+- 0 8535 8298"/>
                  <a:gd name="T3" fmla="*/ 8535 h 237"/>
                </a:gdLst>
                <a:ahLst/>
                <a:cxnLst>
                  <a:cxn ang="0">
                    <a:pos x="0" y="T1"/>
                  </a:cxn>
                  <a:cxn ang="0">
                    <a:pos x="0" y="T3"/>
                  </a:cxn>
                </a:cxnLst>
                <a:rect l="0" t="0" r="r" b="b"/>
                <a:pathLst>
                  <a:path h="237">
                    <a:moveTo>
                      <a:pt x="0" y="0"/>
                    </a:moveTo>
                    <a:lnTo>
                      <a:pt x="0" y="23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0" name="Group 87"/>
            <p:cNvGrpSpPr>
              <a:grpSpLocks/>
            </p:cNvGrpSpPr>
            <p:nvPr/>
          </p:nvGrpSpPr>
          <p:grpSpPr bwMode="auto">
            <a:xfrm>
              <a:off x="2876" y="3278"/>
              <a:ext cx="2" cy="183"/>
              <a:chOff x="2876" y="3278"/>
              <a:chExt cx="2" cy="183"/>
            </a:xfrm>
          </p:grpSpPr>
          <p:sp>
            <p:nvSpPr>
              <p:cNvPr id="2072" name="Freeform 88"/>
              <p:cNvSpPr>
                <a:spLocks/>
              </p:cNvSpPr>
              <p:nvPr/>
            </p:nvSpPr>
            <p:spPr bwMode="auto">
              <a:xfrm>
                <a:off x="2876" y="3278"/>
                <a:ext cx="2" cy="183"/>
              </a:xfrm>
              <a:custGeom>
                <a:avLst/>
                <a:gdLst>
                  <a:gd name="T0" fmla="+- 0 3460 3278"/>
                  <a:gd name="T1" fmla="*/ 3460 h 183"/>
                  <a:gd name="T2" fmla="+- 0 3278 3278"/>
                  <a:gd name="T3" fmla="*/ 3278 h 183"/>
                </a:gdLst>
                <a:ahLst/>
                <a:cxnLst>
                  <a:cxn ang="0">
                    <a:pos x="0" y="T1"/>
                  </a:cxn>
                  <a:cxn ang="0">
                    <a:pos x="0" y="T3"/>
                  </a:cxn>
                </a:cxnLst>
                <a:rect l="0" t="0" r="r" b="b"/>
                <a:pathLst>
                  <a:path h="183">
                    <a:moveTo>
                      <a:pt x="0" y="18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1" name="Group 85"/>
            <p:cNvGrpSpPr>
              <a:grpSpLocks/>
            </p:cNvGrpSpPr>
            <p:nvPr/>
          </p:nvGrpSpPr>
          <p:grpSpPr bwMode="auto">
            <a:xfrm>
              <a:off x="6936" y="3258"/>
              <a:ext cx="2" cy="203"/>
              <a:chOff x="6936" y="3258"/>
              <a:chExt cx="2" cy="203"/>
            </a:xfrm>
          </p:grpSpPr>
          <p:sp>
            <p:nvSpPr>
              <p:cNvPr id="2071" name="Freeform 86"/>
              <p:cNvSpPr>
                <a:spLocks/>
              </p:cNvSpPr>
              <p:nvPr/>
            </p:nvSpPr>
            <p:spPr bwMode="auto">
              <a:xfrm>
                <a:off x="6936" y="3258"/>
                <a:ext cx="2" cy="203"/>
              </a:xfrm>
              <a:custGeom>
                <a:avLst/>
                <a:gdLst>
                  <a:gd name="T0" fmla="+- 0 3460 3258"/>
                  <a:gd name="T1" fmla="*/ 3460 h 203"/>
                  <a:gd name="T2" fmla="+- 0 3258 3258"/>
                  <a:gd name="T3" fmla="*/ 3258 h 203"/>
                </a:gdLst>
                <a:ahLst/>
                <a:cxnLst>
                  <a:cxn ang="0">
                    <a:pos x="0" y="T1"/>
                  </a:cxn>
                  <a:cxn ang="0">
                    <a:pos x="0" y="T3"/>
                  </a:cxn>
                </a:cxnLst>
                <a:rect l="0" t="0" r="r" b="b"/>
                <a:pathLst>
                  <a:path h="203">
                    <a:moveTo>
                      <a:pt x="0" y="20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2" name="Group 83"/>
            <p:cNvGrpSpPr>
              <a:grpSpLocks/>
            </p:cNvGrpSpPr>
            <p:nvPr/>
          </p:nvGrpSpPr>
          <p:grpSpPr bwMode="auto">
            <a:xfrm>
              <a:off x="2860" y="3260"/>
              <a:ext cx="8140" cy="3"/>
              <a:chOff x="2860" y="3260"/>
              <a:chExt cx="8140" cy="3"/>
            </a:xfrm>
          </p:grpSpPr>
          <p:sp>
            <p:nvSpPr>
              <p:cNvPr id="2070" name="Freeform 84"/>
              <p:cNvSpPr>
                <a:spLocks/>
              </p:cNvSpPr>
              <p:nvPr/>
            </p:nvSpPr>
            <p:spPr bwMode="auto">
              <a:xfrm>
                <a:off x="2860" y="3260"/>
                <a:ext cx="8140" cy="3"/>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69" name="Freeform 82"/>
            <p:cNvSpPr>
              <a:spLocks/>
            </p:cNvSpPr>
            <p:nvPr/>
          </p:nvSpPr>
          <p:spPr bwMode="auto">
            <a:xfrm>
              <a:off x="10996" y="3238"/>
              <a:ext cx="2" cy="223"/>
            </a:xfrm>
            <a:custGeom>
              <a:avLst/>
              <a:gdLst>
                <a:gd name="T0" fmla="+- 0 3460 3238"/>
                <a:gd name="T1" fmla="*/ 3460 h 223"/>
                <a:gd name="T2" fmla="+- 0 3238 3238"/>
                <a:gd name="T3" fmla="*/ 3238 h 223"/>
              </a:gdLst>
              <a:ahLst/>
              <a:cxnLst>
                <a:cxn ang="0">
                  <a:pos x="0" y="T1"/>
                </a:cxn>
                <a:cxn ang="0">
                  <a:pos x="0" y="T3"/>
                </a:cxn>
              </a:cxnLst>
              <a:rect l="0" t="0" r="r" b="b"/>
              <a:pathLst>
                <a:path h="223">
                  <a:moveTo>
                    <a:pt x="0" y="22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68" name="Freeform 79"/>
            <p:cNvSpPr>
              <a:spLocks/>
            </p:cNvSpPr>
            <p:nvPr/>
          </p:nvSpPr>
          <p:spPr bwMode="auto">
            <a:xfrm>
              <a:off x="9320" y="3460"/>
              <a:ext cx="3326" cy="878"/>
            </a:xfrm>
            <a:custGeom>
              <a:avLst/>
              <a:gdLst>
                <a:gd name="T0" fmla="+- 0 9320 9320"/>
                <a:gd name="T1" fmla="*/ T0 w 3326"/>
                <a:gd name="T2" fmla="+- 0 3460 3460"/>
                <a:gd name="T3" fmla="*/ 3460 h 878"/>
                <a:gd name="T4" fmla="+- 0 12646 9320"/>
                <a:gd name="T5" fmla="*/ T4 w 3326"/>
                <a:gd name="T6" fmla="+- 0 3460 3460"/>
                <a:gd name="T7" fmla="*/ 3460 h 878"/>
                <a:gd name="T8" fmla="+- 0 12646 9320"/>
                <a:gd name="T9" fmla="*/ T8 w 3326"/>
                <a:gd name="T10" fmla="+- 0 4338 3460"/>
                <a:gd name="T11" fmla="*/ 4338 h 878"/>
                <a:gd name="T12" fmla="+- 0 9320 9320"/>
                <a:gd name="T13" fmla="*/ T12 w 3326"/>
                <a:gd name="T14" fmla="+- 0 4338 3460"/>
                <a:gd name="T15" fmla="*/ 4338 h 878"/>
                <a:gd name="T16" fmla="+- 0 9320 93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dirty="0">
                <a:solidFill>
                  <a:schemeClr val="bg1"/>
                </a:solidFill>
              </a:endParaRPr>
            </a:p>
          </p:txBody>
        </p:sp>
        <p:sp>
          <p:nvSpPr>
            <p:cNvPr id="2066" name="Freeform 75"/>
            <p:cNvSpPr>
              <a:spLocks/>
            </p:cNvSpPr>
            <p:nvPr/>
          </p:nvSpPr>
          <p:spPr bwMode="auto">
            <a:xfrm>
              <a:off x="1100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64" name="Freeform 72"/>
            <p:cNvSpPr>
              <a:spLocks/>
            </p:cNvSpPr>
            <p:nvPr/>
          </p:nvSpPr>
          <p:spPr bwMode="auto">
            <a:xfrm>
              <a:off x="9320" y="4980"/>
              <a:ext cx="3326" cy="1786"/>
            </a:xfrm>
            <a:custGeom>
              <a:avLst/>
              <a:gdLst>
                <a:gd name="T0" fmla="+- 0 9320 9320"/>
                <a:gd name="T1" fmla="*/ T0 w 3326"/>
                <a:gd name="T2" fmla="+- 0 4980 4980"/>
                <a:gd name="T3" fmla="*/ 4980 h 1786"/>
                <a:gd name="T4" fmla="+- 0 12646 9320"/>
                <a:gd name="T5" fmla="*/ T4 w 3326"/>
                <a:gd name="T6" fmla="+- 0 4980 4980"/>
                <a:gd name="T7" fmla="*/ 4980 h 1786"/>
                <a:gd name="T8" fmla="+- 0 12646 9320"/>
                <a:gd name="T9" fmla="*/ T8 w 3326"/>
                <a:gd name="T10" fmla="+- 0 6766 4980"/>
                <a:gd name="T11" fmla="*/ 6766 h 1786"/>
                <a:gd name="T12" fmla="+- 0 9320 9320"/>
                <a:gd name="T13" fmla="*/ T12 w 3326"/>
                <a:gd name="T14" fmla="+- 0 6766 4980"/>
                <a:gd name="T15" fmla="*/ 6766 h 1786"/>
                <a:gd name="T16" fmla="+- 0 9320 93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grpSp>
          <p:nvGrpSpPr>
            <p:cNvPr id="19" name="Group 67"/>
            <p:cNvGrpSpPr>
              <a:grpSpLocks/>
            </p:cNvGrpSpPr>
            <p:nvPr/>
          </p:nvGrpSpPr>
          <p:grpSpPr bwMode="auto">
            <a:xfrm>
              <a:off x="10931" y="4782"/>
              <a:ext cx="138" cy="138"/>
              <a:chOff x="10931" y="4782"/>
              <a:chExt cx="138" cy="138"/>
            </a:xfrm>
          </p:grpSpPr>
          <p:sp>
            <p:nvSpPr>
              <p:cNvPr id="2062" name="Freeform 68"/>
              <p:cNvSpPr>
                <a:spLocks/>
              </p:cNvSpPr>
              <p:nvPr/>
            </p:nvSpPr>
            <p:spPr bwMode="auto">
              <a:xfrm>
                <a:off x="10931" y="4782"/>
                <a:ext cx="138" cy="138"/>
              </a:xfrm>
              <a:custGeom>
                <a:avLst/>
                <a:gdLst>
                  <a:gd name="T0" fmla="+- 0 11069 10931"/>
                  <a:gd name="T1" fmla="*/ T0 w 138"/>
                  <a:gd name="T2" fmla="+- 0 4782 4782"/>
                  <a:gd name="T3" fmla="*/ 4782 h 138"/>
                  <a:gd name="T4" fmla="+- 0 10931 10931"/>
                  <a:gd name="T5" fmla="*/ T4 w 138"/>
                  <a:gd name="T6" fmla="+- 0 4782 4782"/>
                  <a:gd name="T7" fmla="*/ 4782 h 138"/>
                  <a:gd name="T8" fmla="+- 0 11000 10931"/>
                  <a:gd name="T9" fmla="*/ T8 w 138"/>
                  <a:gd name="T10" fmla="+- 0 4920 4782"/>
                  <a:gd name="T11" fmla="*/ 4920 h 138"/>
                  <a:gd name="T12" fmla="+- 0 11069 1093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20" name="Group 65"/>
            <p:cNvGrpSpPr>
              <a:grpSpLocks/>
            </p:cNvGrpSpPr>
            <p:nvPr/>
          </p:nvGrpSpPr>
          <p:grpSpPr bwMode="auto">
            <a:xfrm>
              <a:off x="11000" y="6940"/>
              <a:ext cx="2" cy="282"/>
              <a:chOff x="11000" y="6940"/>
              <a:chExt cx="2" cy="282"/>
            </a:xfrm>
          </p:grpSpPr>
          <p:sp>
            <p:nvSpPr>
              <p:cNvPr id="2061" name="Freeform 66"/>
              <p:cNvSpPr>
                <a:spLocks/>
              </p:cNvSpPr>
              <p:nvPr/>
            </p:nvSpPr>
            <p:spPr bwMode="auto">
              <a:xfrm>
                <a:off x="1100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59" name="Freeform 64"/>
            <p:cNvSpPr>
              <a:spLocks/>
            </p:cNvSpPr>
            <p:nvPr/>
          </p:nvSpPr>
          <p:spPr bwMode="auto">
            <a:xfrm>
              <a:off x="10931" y="7202"/>
              <a:ext cx="138" cy="138"/>
            </a:xfrm>
            <a:custGeom>
              <a:avLst/>
              <a:gdLst>
                <a:gd name="T0" fmla="+- 0 11069 10931"/>
                <a:gd name="T1" fmla="*/ T0 w 138"/>
                <a:gd name="T2" fmla="+- 0 7202 7202"/>
                <a:gd name="T3" fmla="*/ 7202 h 138"/>
                <a:gd name="T4" fmla="+- 0 10931 10931"/>
                <a:gd name="T5" fmla="*/ T4 w 138"/>
                <a:gd name="T6" fmla="+- 0 7202 7202"/>
                <a:gd name="T7" fmla="*/ 7202 h 138"/>
                <a:gd name="T8" fmla="+- 0 11000 10931"/>
                <a:gd name="T9" fmla="*/ T8 w 138"/>
                <a:gd name="T10" fmla="+- 0 7340 7202"/>
                <a:gd name="T11" fmla="*/ 7340 h 138"/>
                <a:gd name="T12" fmla="+- 0 11069 109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22" name="Group 60"/>
            <p:cNvGrpSpPr>
              <a:grpSpLocks/>
            </p:cNvGrpSpPr>
            <p:nvPr/>
          </p:nvGrpSpPr>
          <p:grpSpPr bwMode="auto">
            <a:xfrm>
              <a:off x="9380" y="7420"/>
              <a:ext cx="3326" cy="878"/>
              <a:chOff x="9380" y="7420"/>
              <a:chExt cx="3326" cy="878"/>
            </a:xfrm>
          </p:grpSpPr>
          <p:sp>
            <p:nvSpPr>
              <p:cNvPr id="2058" name="Freeform 61"/>
              <p:cNvSpPr>
                <a:spLocks/>
              </p:cNvSpPr>
              <p:nvPr/>
            </p:nvSpPr>
            <p:spPr bwMode="auto">
              <a:xfrm>
                <a:off x="9380" y="7420"/>
                <a:ext cx="3326" cy="878"/>
              </a:xfrm>
              <a:custGeom>
                <a:avLst/>
                <a:gdLst>
                  <a:gd name="T0" fmla="+- 0 9380 9380"/>
                  <a:gd name="T1" fmla="*/ T0 w 3326"/>
                  <a:gd name="T2" fmla="+- 0 7420 7420"/>
                  <a:gd name="T3" fmla="*/ 7420 h 878"/>
                  <a:gd name="T4" fmla="+- 0 12706 9380"/>
                  <a:gd name="T5" fmla="*/ T4 w 3326"/>
                  <a:gd name="T6" fmla="+- 0 7420 7420"/>
                  <a:gd name="T7" fmla="*/ 7420 h 878"/>
                  <a:gd name="T8" fmla="+- 0 12706 9380"/>
                  <a:gd name="T9" fmla="*/ T8 w 3326"/>
                  <a:gd name="T10" fmla="+- 0 8298 7420"/>
                  <a:gd name="T11" fmla="*/ 8298 h 878"/>
                  <a:gd name="T12" fmla="+- 0 9380 9380"/>
                  <a:gd name="T13" fmla="*/ T12 w 3326"/>
                  <a:gd name="T14" fmla="+- 0 8298 7420"/>
                  <a:gd name="T15" fmla="*/ 8298 h 878"/>
                  <a:gd name="T16" fmla="+- 0 9380 938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dirty="0">
                    <a:solidFill>
                      <a:schemeClr val="bg1"/>
                    </a:solidFill>
                  </a:rPr>
                  <a:t>Outcome</a:t>
                </a:r>
              </a:p>
            </p:txBody>
          </p:sp>
        </p:grpSp>
        <p:grpSp>
          <p:nvGrpSpPr>
            <p:cNvPr id="24" name="Group 56"/>
            <p:cNvGrpSpPr>
              <a:grpSpLocks/>
            </p:cNvGrpSpPr>
            <p:nvPr/>
          </p:nvGrpSpPr>
          <p:grpSpPr bwMode="auto">
            <a:xfrm>
              <a:off x="6920" y="4520"/>
              <a:ext cx="2" cy="282"/>
              <a:chOff x="6920" y="4520"/>
              <a:chExt cx="2" cy="282"/>
            </a:xfrm>
          </p:grpSpPr>
          <p:sp>
            <p:nvSpPr>
              <p:cNvPr id="2056" name="Freeform 57"/>
              <p:cNvSpPr>
                <a:spLocks/>
              </p:cNvSpPr>
              <p:nvPr/>
            </p:nvSpPr>
            <p:spPr bwMode="auto">
              <a:xfrm>
                <a:off x="692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54" name="Freeform 55"/>
            <p:cNvSpPr>
              <a:spLocks/>
            </p:cNvSpPr>
            <p:nvPr/>
          </p:nvSpPr>
          <p:spPr bwMode="auto">
            <a:xfrm>
              <a:off x="6851" y="4782"/>
              <a:ext cx="138" cy="138"/>
            </a:xfrm>
            <a:custGeom>
              <a:avLst/>
              <a:gdLst>
                <a:gd name="T0" fmla="+- 0 6989 6851"/>
                <a:gd name="T1" fmla="*/ T0 w 138"/>
                <a:gd name="T2" fmla="+- 0 4782 4782"/>
                <a:gd name="T3" fmla="*/ 4782 h 138"/>
                <a:gd name="T4" fmla="+- 0 6851 6851"/>
                <a:gd name="T5" fmla="*/ T4 w 138"/>
                <a:gd name="T6" fmla="+- 0 4782 4782"/>
                <a:gd name="T7" fmla="*/ 4782 h 138"/>
                <a:gd name="T8" fmla="+- 0 6920 6851"/>
                <a:gd name="T9" fmla="*/ T8 w 138"/>
                <a:gd name="T10" fmla="+- 0 4920 4782"/>
                <a:gd name="T11" fmla="*/ 4920 h 138"/>
                <a:gd name="T12" fmla="+- 0 6989 685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53" name="Freeform 52"/>
            <p:cNvSpPr>
              <a:spLocks/>
            </p:cNvSpPr>
            <p:nvPr/>
          </p:nvSpPr>
          <p:spPr bwMode="auto">
            <a:xfrm>
              <a:off x="5260" y="4980"/>
              <a:ext cx="3306" cy="1786"/>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sp>
          <p:nvSpPr>
            <p:cNvPr id="2051" name="Freeform 47"/>
            <p:cNvSpPr>
              <a:spLocks/>
            </p:cNvSpPr>
            <p:nvPr/>
          </p:nvSpPr>
          <p:spPr bwMode="auto">
            <a:xfrm>
              <a:off x="5260" y="3460"/>
              <a:ext cx="3326" cy="878"/>
            </a:xfrm>
            <a:custGeom>
              <a:avLst/>
              <a:gdLst>
                <a:gd name="T0" fmla="+- 0 5260 5260"/>
                <a:gd name="T1" fmla="*/ T0 w 3326"/>
                <a:gd name="T2" fmla="+- 0 3460 3460"/>
                <a:gd name="T3" fmla="*/ 3460 h 878"/>
                <a:gd name="T4" fmla="+- 0 8586 5260"/>
                <a:gd name="T5" fmla="*/ T4 w 3326"/>
                <a:gd name="T6" fmla="+- 0 3460 3460"/>
                <a:gd name="T7" fmla="*/ 3460 h 878"/>
                <a:gd name="T8" fmla="+- 0 8586 5260"/>
                <a:gd name="T9" fmla="*/ T8 w 3326"/>
                <a:gd name="T10" fmla="+- 0 4338 3460"/>
                <a:gd name="T11" fmla="*/ 4338 h 878"/>
                <a:gd name="T12" fmla="+- 0 5260 5260"/>
                <a:gd name="T13" fmla="*/ T12 w 3326"/>
                <a:gd name="T14" fmla="+- 0 4338 3460"/>
                <a:gd name="T15" fmla="*/ 4338 h 878"/>
                <a:gd name="T16" fmla="+- 0 5260 526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dirty="0">
                <a:solidFill>
                  <a:schemeClr val="bg1"/>
                </a:solidFill>
              </a:endParaRPr>
            </a:p>
          </p:txBody>
        </p:sp>
        <p:grpSp>
          <p:nvGrpSpPr>
            <p:cNvPr id="30" name="Group 42"/>
            <p:cNvGrpSpPr>
              <a:grpSpLocks/>
            </p:cNvGrpSpPr>
            <p:nvPr/>
          </p:nvGrpSpPr>
          <p:grpSpPr bwMode="auto">
            <a:xfrm>
              <a:off x="6920" y="6940"/>
              <a:ext cx="2" cy="282"/>
              <a:chOff x="6920" y="6940"/>
              <a:chExt cx="2" cy="282"/>
            </a:xfrm>
          </p:grpSpPr>
          <p:sp>
            <p:nvSpPr>
              <p:cNvPr id="2049" name="Freeform 43"/>
              <p:cNvSpPr>
                <a:spLocks/>
              </p:cNvSpPr>
              <p:nvPr/>
            </p:nvSpPr>
            <p:spPr bwMode="auto">
              <a:xfrm>
                <a:off x="692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48" name="Freeform 41"/>
            <p:cNvSpPr>
              <a:spLocks/>
            </p:cNvSpPr>
            <p:nvPr/>
          </p:nvSpPr>
          <p:spPr bwMode="auto">
            <a:xfrm>
              <a:off x="6851" y="7202"/>
              <a:ext cx="138" cy="138"/>
            </a:xfrm>
            <a:custGeom>
              <a:avLst/>
              <a:gdLst>
                <a:gd name="T0" fmla="+- 0 6989 6851"/>
                <a:gd name="T1" fmla="*/ T0 w 138"/>
                <a:gd name="T2" fmla="+- 0 7202 7202"/>
                <a:gd name="T3" fmla="*/ 7202 h 138"/>
                <a:gd name="T4" fmla="+- 0 6851 6851"/>
                <a:gd name="T5" fmla="*/ T4 w 138"/>
                <a:gd name="T6" fmla="+- 0 7202 7202"/>
                <a:gd name="T7" fmla="*/ 7202 h 138"/>
                <a:gd name="T8" fmla="+- 0 6920 6851"/>
                <a:gd name="T9" fmla="*/ T8 w 138"/>
                <a:gd name="T10" fmla="+- 0 7340 7202"/>
                <a:gd name="T11" fmla="*/ 7340 h 138"/>
                <a:gd name="T12" fmla="+- 0 6989 685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32" name="Group 37"/>
            <p:cNvGrpSpPr>
              <a:grpSpLocks/>
            </p:cNvGrpSpPr>
            <p:nvPr/>
          </p:nvGrpSpPr>
          <p:grpSpPr bwMode="auto">
            <a:xfrm>
              <a:off x="5240" y="7420"/>
              <a:ext cx="3326" cy="878"/>
              <a:chOff x="5240" y="7420"/>
              <a:chExt cx="3326" cy="878"/>
            </a:xfrm>
          </p:grpSpPr>
          <p:sp>
            <p:nvSpPr>
              <p:cNvPr id="63" name="Freeform 38"/>
              <p:cNvSpPr>
                <a:spLocks/>
              </p:cNvSpPr>
              <p:nvPr/>
            </p:nvSpPr>
            <p:spPr bwMode="auto">
              <a:xfrm>
                <a:off x="5240" y="7420"/>
                <a:ext cx="3326" cy="878"/>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dirty="0">
                    <a:solidFill>
                      <a:schemeClr val="bg1"/>
                    </a:solidFill>
                  </a:rPr>
                  <a:t>Outcome</a:t>
                </a:r>
              </a:p>
            </p:txBody>
          </p:sp>
        </p:grpSp>
        <p:sp>
          <p:nvSpPr>
            <p:cNvPr id="61" name="Freeform 33"/>
            <p:cNvSpPr>
              <a:spLocks/>
            </p:cNvSpPr>
            <p:nvPr/>
          </p:nvSpPr>
          <p:spPr bwMode="auto">
            <a:xfrm>
              <a:off x="1220" y="4980"/>
              <a:ext cx="3326" cy="1786"/>
            </a:xfrm>
            <a:custGeom>
              <a:avLst/>
              <a:gdLst>
                <a:gd name="T0" fmla="+- 0 1220 1220"/>
                <a:gd name="T1" fmla="*/ T0 w 3326"/>
                <a:gd name="T2" fmla="+- 0 4980 4980"/>
                <a:gd name="T3" fmla="*/ 4980 h 1786"/>
                <a:gd name="T4" fmla="+- 0 4546 1220"/>
                <a:gd name="T5" fmla="*/ T4 w 3326"/>
                <a:gd name="T6" fmla="+- 0 4980 4980"/>
                <a:gd name="T7" fmla="*/ 4980 h 1786"/>
                <a:gd name="T8" fmla="+- 0 4546 1220"/>
                <a:gd name="T9" fmla="*/ T8 w 3326"/>
                <a:gd name="T10" fmla="+- 0 6766 4980"/>
                <a:gd name="T11" fmla="*/ 6766 h 1786"/>
                <a:gd name="T12" fmla="+- 0 1220 1220"/>
                <a:gd name="T13" fmla="*/ T12 w 3326"/>
                <a:gd name="T14" fmla="+- 0 6766 4980"/>
                <a:gd name="T15" fmla="*/ 6766 h 1786"/>
                <a:gd name="T16" fmla="+- 0 1220 12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sp>
          <p:nvSpPr>
            <p:cNvPr id="59" name="Freeform 28"/>
            <p:cNvSpPr>
              <a:spLocks/>
            </p:cNvSpPr>
            <p:nvPr/>
          </p:nvSpPr>
          <p:spPr bwMode="auto">
            <a:xfrm>
              <a:off x="1182" y="3460"/>
              <a:ext cx="3326" cy="878"/>
            </a:xfrm>
            <a:custGeom>
              <a:avLst/>
              <a:gdLst>
                <a:gd name="T0" fmla="+- 0 1220 1220"/>
                <a:gd name="T1" fmla="*/ T0 w 3326"/>
                <a:gd name="T2" fmla="+- 0 3460 3460"/>
                <a:gd name="T3" fmla="*/ 3460 h 878"/>
                <a:gd name="T4" fmla="+- 0 4546 1220"/>
                <a:gd name="T5" fmla="*/ T4 w 3326"/>
                <a:gd name="T6" fmla="+- 0 3460 3460"/>
                <a:gd name="T7" fmla="*/ 3460 h 878"/>
                <a:gd name="T8" fmla="+- 0 4546 1220"/>
                <a:gd name="T9" fmla="*/ T8 w 3326"/>
                <a:gd name="T10" fmla="+- 0 4338 3460"/>
                <a:gd name="T11" fmla="*/ 4338 h 878"/>
                <a:gd name="T12" fmla="+- 0 1220 1220"/>
                <a:gd name="T13" fmla="*/ T12 w 3326"/>
                <a:gd name="T14" fmla="+- 0 4338 3460"/>
                <a:gd name="T15" fmla="*/ 4338 h 878"/>
                <a:gd name="T16" fmla="+- 0 1220 12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sz="2000" dirty="0">
                <a:solidFill>
                  <a:schemeClr val="bg1"/>
                </a:solidFill>
              </a:endParaRPr>
            </a:p>
          </p:txBody>
        </p:sp>
        <p:grpSp>
          <p:nvGrpSpPr>
            <p:cNvPr id="38" name="Group 23"/>
            <p:cNvGrpSpPr>
              <a:grpSpLocks/>
            </p:cNvGrpSpPr>
            <p:nvPr/>
          </p:nvGrpSpPr>
          <p:grpSpPr bwMode="auto">
            <a:xfrm>
              <a:off x="2900" y="4520"/>
              <a:ext cx="2" cy="282"/>
              <a:chOff x="2900" y="4520"/>
              <a:chExt cx="2" cy="282"/>
            </a:xfrm>
          </p:grpSpPr>
          <p:sp>
            <p:nvSpPr>
              <p:cNvPr id="57" name="Freeform 24"/>
              <p:cNvSpPr>
                <a:spLocks/>
              </p:cNvSpPr>
              <p:nvPr/>
            </p:nvSpPr>
            <p:spPr bwMode="auto">
              <a:xfrm>
                <a:off x="290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39" name="Group 21"/>
            <p:cNvGrpSpPr>
              <a:grpSpLocks/>
            </p:cNvGrpSpPr>
            <p:nvPr/>
          </p:nvGrpSpPr>
          <p:grpSpPr bwMode="auto">
            <a:xfrm>
              <a:off x="2831" y="4782"/>
              <a:ext cx="138" cy="138"/>
              <a:chOff x="2831" y="4782"/>
              <a:chExt cx="138" cy="138"/>
            </a:xfrm>
          </p:grpSpPr>
          <p:sp>
            <p:nvSpPr>
              <p:cNvPr id="56" name="Freeform 22"/>
              <p:cNvSpPr>
                <a:spLocks/>
              </p:cNvSpPr>
              <p:nvPr/>
            </p:nvSpPr>
            <p:spPr bwMode="auto">
              <a:xfrm>
                <a:off x="2831" y="4782"/>
                <a:ext cx="138" cy="138"/>
              </a:xfrm>
              <a:custGeom>
                <a:avLst/>
                <a:gdLst>
                  <a:gd name="T0" fmla="+- 0 2969 2831"/>
                  <a:gd name="T1" fmla="*/ T0 w 138"/>
                  <a:gd name="T2" fmla="+- 0 4782 4782"/>
                  <a:gd name="T3" fmla="*/ 4782 h 138"/>
                  <a:gd name="T4" fmla="+- 0 2831 2831"/>
                  <a:gd name="T5" fmla="*/ T4 w 138"/>
                  <a:gd name="T6" fmla="+- 0 4782 4782"/>
                  <a:gd name="T7" fmla="*/ 4782 h 138"/>
                  <a:gd name="T8" fmla="+- 0 2900 2831"/>
                  <a:gd name="T9" fmla="*/ T8 w 138"/>
                  <a:gd name="T10" fmla="+- 0 4920 4782"/>
                  <a:gd name="T11" fmla="*/ 4920 h 138"/>
                  <a:gd name="T12" fmla="+- 0 2969 283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0" name="Group 19"/>
            <p:cNvGrpSpPr>
              <a:grpSpLocks/>
            </p:cNvGrpSpPr>
            <p:nvPr/>
          </p:nvGrpSpPr>
          <p:grpSpPr bwMode="auto">
            <a:xfrm>
              <a:off x="2900" y="6940"/>
              <a:ext cx="2" cy="282"/>
              <a:chOff x="2900" y="6940"/>
              <a:chExt cx="2" cy="282"/>
            </a:xfrm>
          </p:grpSpPr>
          <p:sp>
            <p:nvSpPr>
              <p:cNvPr id="55" name="Freeform 20"/>
              <p:cNvSpPr>
                <a:spLocks/>
              </p:cNvSpPr>
              <p:nvPr/>
            </p:nvSpPr>
            <p:spPr bwMode="auto">
              <a:xfrm>
                <a:off x="290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54" name="Freeform 18"/>
            <p:cNvSpPr>
              <a:spLocks/>
            </p:cNvSpPr>
            <p:nvPr/>
          </p:nvSpPr>
          <p:spPr bwMode="auto">
            <a:xfrm>
              <a:off x="2831" y="7202"/>
              <a:ext cx="138" cy="138"/>
            </a:xfrm>
            <a:custGeom>
              <a:avLst/>
              <a:gdLst>
                <a:gd name="T0" fmla="+- 0 2969 2831"/>
                <a:gd name="T1" fmla="*/ T0 w 138"/>
                <a:gd name="T2" fmla="+- 0 7202 7202"/>
                <a:gd name="T3" fmla="*/ 7202 h 138"/>
                <a:gd name="T4" fmla="+- 0 2831 2831"/>
                <a:gd name="T5" fmla="*/ T4 w 138"/>
                <a:gd name="T6" fmla="+- 0 7202 7202"/>
                <a:gd name="T7" fmla="*/ 7202 h 138"/>
                <a:gd name="T8" fmla="+- 0 2900 2831"/>
                <a:gd name="T9" fmla="*/ T8 w 138"/>
                <a:gd name="T10" fmla="+- 0 7340 7202"/>
                <a:gd name="T11" fmla="*/ 7340 h 138"/>
                <a:gd name="T12" fmla="+- 0 2969 28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15"/>
            <p:cNvSpPr>
              <a:spLocks/>
            </p:cNvSpPr>
            <p:nvPr/>
          </p:nvSpPr>
          <p:spPr bwMode="auto">
            <a:xfrm>
              <a:off x="1260" y="7420"/>
              <a:ext cx="3326" cy="878"/>
            </a:xfrm>
            <a:custGeom>
              <a:avLst/>
              <a:gdLst>
                <a:gd name="T0" fmla="+- 0 1260 1260"/>
                <a:gd name="T1" fmla="*/ T0 w 3326"/>
                <a:gd name="T2" fmla="+- 0 7420 7420"/>
                <a:gd name="T3" fmla="*/ 7420 h 878"/>
                <a:gd name="T4" fmla="+- 0 4586 1260"/>
                <a:gd name="T5" fmla="*/ T4 w 3326"/>
                <a:gd name="T6" fmla="+- 0 7420 7420"/>
                <a:gd name="T7" fmla="*/ 7420 h 878"/>
                <a:gd name="T8" fmla="+- 0 4586 1260"/>
                <a:gd name="T9" fmla="*/ T8 w 3326"/>
                <a:gd name="T10" fmla="+- 0 8298 7420"/>
                <a:gd name="T11" fmla="*/ 8298 h 878"/>
                <a:gd name="T12" fmla="+- 0 1260 1260"/>
                <a:gd name="T13" fmla="*/ T12 w 3326"/>
                <a:gd name="T14" fmla="+- 0 8298 7420"/>
                <a:gd name="T15" fmla="*/ 8298 h 878"/>
                <a:gd name="T16" fmla="+- 0 1260 126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Outcome</a:t>
              </a:r>
              <a:endParaRPr lang="en-US" dirty="0">
                <a:solidFill>
                  <a:schemeClr val="bg1"/>
                </a:solidFill>
              </a:endParaRPr>
            </a:p>
          </p:txBody>
        </p:sp>
        <p:grpSp>
          <p:nvGrpSpPr>
            <p:cNvPr id="44" name="Group 9"/>
            <p:cNvGrpSpPr>
              <a:grpSpLocks/>
            </p:cNvGrpSpPr>
            <p:nvPr/>
          </p:nvGrpSpPr>
          <p:grpSpPr bwMode="auto">
            <a:xfrm>
              <a:off x="4683" y="2379"/>
              <a:ext cx="4500" cy="720"/>
              <a:chOff x="4683" y="2379"/>
              <a:chExt cx="4500" cy="720"/>
            </a:xfrm>
          </p:grpSpPr>
          <p:sp>
            <p:nvSpPr>
              <p:cNvPr id="51" name="Freeform 10"/>
              <p:cNvSpPr>
                <a:spLocks/>
              </p:cNvSpPr>
              <p:nvPr/>
            </p:nvSpPr>
            <p:spPr bwMode="auto">
              <a:xfrm>
                <a:off x="4683" y="2379"/>
                <a:ext cx="4500" cy="720"/>
              </a:xfrm>
              <a:custGeom>
                <a:avLst/>
                <a:gdLst>
                  <a:gd name="T0" fmla="+- 0 4683 4683"/>
                  <a:gd name="T1" fmla="*/ T0 w 4500"/>
                  <a:gd name="T2" fmla="+- 0 2379 2379"/>
                  <a:gd name="T3" fmla="*/ 2379 h 720"/>
                  <a:gd name="T4" fmla="+- 0 9183 4683"/>
                  <a:gd name="T5" fmla="*/ T4 w 4500"/>
                  <a:gd name="T6" fmla="+- 0 2379 2379"/>
                  <a:gd name="T7" fmla="*/ 2379 h 720"/>
                  <a:gd name="T8" fmla="+- 0 9183 4683"/>
                  <a:gd name="T9" fmla="*/ T8 w 4500"/>
                  <a:gd name="T10" fmla="+- 0 3099 2379"/>
                  <a:gd name="T11" fmla="*/ 3099 h 720"/>
                  <a:gd name="T12" fmla="+- 0 4683 4683"/>
                  <a:gd name="T13" fmla="*/ T12 w 4500"/>
                  <a:gd name="T14" fmla="+- 0 3099 2379"/>
                  <a:gd name="T15" fmla="*/ 3099 h 720"/>
                  <a:gd name="T16" fmla="+- 0 4683 4683"/>
                  <a:gd name="T17" fmla="*/ T16 w 4500"/>
                  <a:gd name="T18" fmla="+- 0 2379 2379"/>
                  <a:gd name="T19" fmla="*/ 2379 h 720"/>
                </a:gdLst>
                <a:ahLst/>
                <a:cxnLst>
                  <a:cxn ang="0">
                    <a:pos x="T1" y="T3"/>
                  </a:cxn>
                  <a:cxn ang="0">
                    <a:pos x="T5" y="T7"/>
                  </a:cxn>
                  <a:cxn ang="0">
                    <a:pos x="T9" y="T11"/>
                  </a:cxn>
                  <a:cxn ang="0">
                    <a:pos x="T13" y="T15"/>
                  </a:cxn>
                  <a:cxn ang="0">
                    <a:pos x="T17" y="T19"/>
                  </a:cxn>
                </a:cxnLst>
                <a:rect l="0" t="0" r="r" b="b"/>
                <a:pathLst>
                  <a:path w="4500" h="720">
                    <a:moveTo>
                      <a:pt x="0" y="0"/>
                    </a:moveTo>
                    <a:lnTo>
                      <a:pt x="4500" y="0"/>
                    </a:lnTo>
                    <a:lnTo>
                      <a:pt x="4500" y="720"/>
                    </a:lnTo>
                    <a:lnTo>
                      <a:pt x="0" y="720"/>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b="1" i="1" dirty="0">
                    <a:solidFill>
                      <a:schemeClr val="bg1"/>
                    </a:solidFill>
                  </a:rPr>
                  <a:t>Goal</a:t>
                </a:r>
                <a:endParaRPr lang="en-US" sz="2000" b="1" i="1" dirty="0">
                  <a:solidFill>
                    <a:schemeClr val="bg1"/>
                  </a:solidFill>
                </a:endParaRPr>
              </a:p>
            </p:txBody>
          </p:sp>
        </p:grpSp>
        <p:grpSp>
          <p:nvGrpSpPr>
            <p:cNvPr id="46" name="Group 4"/>
            <p:cNvGrpSpPr>
              <a:grpSpLocks/>
            </p:cNvGrpSpPr>
            <p:nvPr/>
          </p:nvGrpSpPr>
          <p:grpSpPr bwMode="auto">
            <a:xfrm>
              <a:off x="3819" y="8665"/>
              <a:ext cx="7249" cy="1182"/>
              <a:chOff x="3819" y="8665"/>
              <a:chExt cx="7249" cy="1182"/>
            </a:xfrm>
          </p:grpSpPr>
          <p:sp>
            <p:nvSpPr>
              <p:cNvPr id="49" name="Freeform 5"/>
              <p:cNvSpPr>
                <a:spLocks/>
              </p:cNvSpPr>
              <p:nvPr/>
            </p:nvSpPr>
            <p:spPr bwMode="auto">
              <a:xfrm>
                <a:off x="3819" y="8665"/>
                <a:ext cx="7249" cy="1182"/>
              </a:xfrm>
              <a:custGeom>
                <a:avLst/>
                <a:gdLst>
                  <a:gd name="T0" fmla="+- 0 4683 4683"/>
                  <a:gd name="T1" fmla="*/ T0 w 4507"/>
                  <a:gd name="T2" fmla="+- 0 8640 8640"/>
                  <a:gd name="T3" fmla="*/ 8640 h 720"/>
                  <a:gd name="T4" fmla="+- 0 9190 4683"/>
                  <a:gd name="T5" fmla="*/ T4 w 4507"/>
                  <a:gd name="T6" fmla="+- 0 8640 8640"/>
                  <a:gd name="T7" fmla="*/ 8640 h 720"/>
                  <a:gd name="T8" fmla="+- 0 9190 4683"/>
                  <a:gd name="T9" fmla="*/ T8 w 4507"/>
                  <a:gd name="T10" fmla="+- 0 9360 8640"/>
                  <a:gd name="T11" fmla="*/ 9360 h 720"/>
                  <a:gd name="T12" fmla="+- 0 4683 4683"/>
                  <a:gd name="T13" fmla="*/ T12 w 4507"/>
                  <a:gd name="T14" fmla="+- 0 9360 8640"/>
                  <a:gd name="T15" fmla="*/ 9360 h 720"/>
                  <a:gd name="T16" fmla="+- 0 4683 4683"/>
                  <a:gd name="T17" fmla="*/ T16 w 4507"/>
                  <a:gd name="T18" fmla="+- 0 8640 8640"/>
                  <a:gd name="T19" fmla="*/ 8640 h 720"/>
                </a:gdLst>
                <a:ahLst/>
                <a:cxnLst>
                  <a:cxn ang="0">
                    <a:pos x="T1" y="T3"/>
                  </a:cxn>
                  <a:cxn ang="0">
                    <a:pos x="T5" y="T7"/>
                  </a:cxn>
                  <a:cxn ang="0">
                    <a:pos x="T9" y="T11"/>
                  </a:cxn>
                  <a:cxn ang="0">
                    <a:pos x="T13" y="T15"/>
                  </a:cxn>
                  <a:cxn ang="0">
                    <a:pos x="T17" y="T19"/>
                  </a:cxn>
                </a:cxnLst>
                <a:rect l="0" t="0" r="r" b="b"/>
                <a:pathLst>
                  <a:path w="4507" h="720">
                    <a:moveTo>
                      <a:pt x="0" y="0"/>
                    </a:moveTo>
                    <a:lnTo>
                      <a:pt x="4507" y="0"/>
                    </a:lnTo>
                    <a:lnTo>
                      <a:pt x="4507" y="720"/>
                    </a:lnTo>
                    <a:lnTo>
                      <a:pt x="0" y="720"/>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     Evaluation and Evaluators</a:t>
                </a:r>
              </a:p>
            </p:txBody>
          </p:sp>
        </p:grpSp>
      </p:grpSp>
      <p:sp>
        <p:nvSpPr>
          <p:cNvPr id="2077" name="Rectangle 98"/>
          <p:cNvSpPr>
            <a:spLocks noChangeArrowheads="1"/>
          </p:cNvSpPr>
          <p:nvPr/>
        </p:nvSpPr>
        <p:spPr bwMode="auto">
          <a:xfrm>
            <a:off x="4027011" y="292686"/>
            <a:ext cx="108997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1" u="none" strike="noStrike" cap="none" normalizeH="0" baseline="0">
                <a:ln>
                  <a:noFill/>
                </a:ln>
                <a:solidFill>
                  <a:schemeClr val="bg1"/>
                </a:solidFill>
                <a:effectLst/>
                <a:latin typeface="Calibri" panose="020F0502020204030204" pitchFamily="34" charset="0"/>
                <a:ea typeface="Verdana" panose="020B0604030504040204" pitchFamily="34" charset="0"/>
                <a:cs typeface="Verdana" panose="020B0604030504040204" pitchFamily="34" charset="0"/>
              </a:rPr>
              <a:t>Evaluation</a:t>
            </a:r>
            <a:endParaRPr kumimoji="0" lang="en-US" altLang="en-US" sz="1800" b="0" i="0" u="none" strike="noStrike" cap="none" normalizeH="0" baseline="0">
              <a:ln>
                <a:noFill/>
              </a:ln>
              <a:solidFill>
                <a:schemeClr val="bg1"/>
              </a:solidFill>
              <a:effectLst/>
              <a:latin typeface="Arial" panose="020B0604020202020204" pitchFamily="34" charset="0"/>
            </a:endParaRPr>
          </a:p>
        </p:txBody>
      </p:sp>
      <p:sp>
        <p:nvSpPr>
          <p:cNvPr id="64" name="Rectangle 63"/>
          <p:cNvSpPr/>
          <p:nvPr/>
        </p:nvSpPr>
        <p:spPr>
          <a:xfrm>
            <a:off x="4192538" y="1334431"/>
            <a:ext cx="3026335" cy="584775"/>
          </a:xfrm>
          <a:prstGeom prst="rect">
            <a:avLst/>
          </a:prstGeom>
          <a:solidFill>
            <a:schemeClr val="bg1"/>
          </a:solidFill>
          <a:ln>
            <a:solidFill>
              <a:schemeClr val="tx1"/>
            </a:solidFill>
          </a:ln>
        </p:spPr>
        <p:txBody>
          <a:bodyPr wrap="square">
            <a:spAutoFit/>
          </a:bodyPr>
          <a:lstStyle/>
          <a:p>
            <a:r>
              <a:rPr lang="en-US" sz="1600" dirty="0"/>
              <a:t>Broad statement about what you hope to accomplish</a:t>
            </a:r>
          </a:p>
        </p:txBody>
      </p:sp>
      <p:sp>
        <p:nvSpPr>
          <p:cNvPr id="110" name="Rectangle 109"/>
          <p:cNvSpPr/>
          <p:nvPr/>
        </p:nvSpPr>
        <p:spPr>
          <a:xfrm>
            <a:off x="6389187" y="2170310"/>
            <a:ext cx="2317466" cy="830997"/>
          </a:xfrm>
          <a:prstGeom prst="rect">
            <a:avLst/>
          </a:prstGeom>
          <a:solidFill>
            <a:schemeClr val="bg1"/>
          </a:solidFill>
          <a:ln>
            <a:solidFill>
              <a:schemeClr val="tx1"/>
            </a:solidFill>
          </a:ln>
        </p:spPr>
        <p:txBody>
          <a:bodyPr wrap="square">
            <a:spAutoFit/>
          </a:bodyPr>
          <a:lstStyle/>
          <a:p>
            <a:r>
              <a:rPr lang="en-US" sz="1600" dirty="0"/>
              <a:t>Measurable result directly traceable to one or more goals</a:t>
            </a:r>
          </a:p>
        </p:txBody>
      </p:sp>
      <p:sp>
        <p:nvSpPr>
          <p:cNvPr id="111" name="Rectangle 110"/>
          <p:cNvSpPr/>
          <p:nvPr/>
        </p:nvSpPr>
        <p:spPr>
          <a:xfrm>
            <a:off x="6365373" y="3254231"/>
            <a:ext cx="2317466" cy="584775"/>
          </a:xfrm>
          <a:prstGeom prst="rect">
            <a:avLst/>
          </a:prstGeom>
          <a:solidFill>
            <a:schemeClr val="bg1"/>
          </a:solidFill>
          <a:ln>
            <a:solidFill>
              <a:schemeClr val="tx1"/>
            </a:solidFill>
          </a:ln>
        </p:spPr>
        <p:txBody>
          <a:bodyPr wrap="square">
            <a:spAutoFit/>
          </a:bodyPr>
          <a:lstStyle/>
          <a:p>
            <a:r>
              <a:rPr lang="en-US" sz="1600" dirty="0"/>
              <a:t>What you will do to meet the objectives</a:t>
            </a:r>
          </a:p>
        </p:txBody>
      </p:sp>
      <p:sp>
        <p:nvSpPr>
          <p:cNvPr id="112" name="Rectangle 111"/>
          <p:cNvSpPr/>
          <p:nvPr/>
        </p:nvSpPr>
        <p:spPr>
          <a:xfrm>
            <a:off x="6364115" y="4425557"/>
            <a:ext cx="2424226" cy="338554"/>
          </a:xfrm>
          <a:prstGeom prst="rect">
            <a:avLst/>
          </a:prstGeom>
          <a:solidFill>
            <a:schemeClr val="bg1"/>
          </a:solidFill>
          <a:ln>
            <a:solidFill>
              <a:schemeClr val="tx1"/>
            </a:solidFill>
          </a:ln>
        </p:spPr>
        <p:txBody>
          <a:bodyPr wrap="square">
            <a:spAutoFit/>
          </a:bodyPr>
          <a:lstStyle/>
          <a:p>
            <a:r>
              <a:rPr lang="en-US" sz="1600" dirty="0"/>
              <a:t>What result do you expect</a:t>
            </a:r>
          </a:p>
        </p:txBody>
      </p:sp>
    </p:spTree>
    <p:extLst>
      <p:ext uri="{BB962C8B-B14F-4D97-AF65-F5344CB8AC3E}">
        <p14:creationId xmlns:p14="http://schemas.microsoft.com/office/powerpoint/2010/main" val="672926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03" y="3400198"/>
            <a:ext cx="7886700" cy="1325563"/>
          </a:xfrm>
        </p:spPr>
        <p:txBody>
          <a:bodyPr>
            <a:normAutofit/>
          </a:bodyPr>
          <a:lstStyle/>
          <a:p>
            <a:r>
              <a:rPr lang="en-US" sz="2800" dirty="0"/>
              <a:t>Exercise: Draft a methods description that addresses “Why” not just “How”</a:t>
            </a:r>
          </a:p>
        </p:txBody>
      </p:sp>
    </p:spTree>
    <p:extLst>
      <p:ext uri="{BB962C8B-B14F-4D97-AF65-F5344CB8AC3E}">
        <p14:creationId xmlns:p14="http://schemas.microsoft.com/office/powerpoint/2010/main" val="3564581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Lead to Qualifications</a:t>
            </a:r>
          </a:p>
        </p:txBody>
      </p:sp>
      <p:pic>
        <p:nvPicPr>
          <p:cNvPr id="5" name="Picture 4"/>
          <p:cNvPicPr>
            <a:picLocks noChangeAspect="1"/>
          </p:cNvPicPr>
          <p:nvPr/>
        </p:nvPicPr>
        <p:blipFill rotWithShape="1">
          <a:blip r:embed="rId2"/>
          <a:srcRect l="27015" t="38027" r="26940" b="17529"/>
          <a:stretch/>
        </p:blipFill>
        <p:spPr>
          <a:xfrm>
            <a:off x="361666" y="1787857"/>
            <a:ext cx="8420668" cy="4572000"/>
          </a:xfrm>
          <a:prstGeom prst="rect">
            <a:avLst/>
          </a:prstGeom>
        </p:spPr>
      </p:pic>
    </p:spTree>
    <p:extLst>
      <p:ext uri="{BB962C8B-B14F-4D97-AF65-F5344CB8AC3E}">
        <p14:creationId xmlns:p14="http://schemas.microsoft.com/office/powerpoint/2010/main" val="325910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Qualifications Provides Reasons for “Why Us”</a:t>
            </a:r>
          </a:p>
        </p:txBody>
      </p:sp>
      <p:pic>
        <p:nvPicPr>
          <p:cNvPr id="4" name="Picture 3"/>
          <p:cNvPicPr>
            <a:picLocks noChangeAspect="1"/>
          </p:cNvPicPr>
          <p:nvPr/>
        </p:nvPicPr>
        <p:blipFill rotWithShape="1">
          <a:blip r:embed="rId2"/>
          <a:srcRect l="27089" t="39751" r="26791" b="14876"/>
          <a:stretch/>
        </p:blipFill>
        <p:spPr>
          <a:xfrm>
            <a:off x="354841" y="2033516"/>
            <a:ext cx="8434317" cy="4667535"/>
          </a:xfrm>
          <a:prstGeom prst="rect">
            <a:avLst/>
          </a:prstGeom>
        </p:spPr>
      </p:pic>
    </p:spTree>
    <p:extLst>
      <p:ext uri="{BB962C8B-B14F-4D97-AF65-F5344CB8AC3E}">
        <p14:creationId xmlns:p14="http://schemas.microsoft.com/office/powerpoint/2010/main" val="2288711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011" y="225243"/>
            <a:ext cx="7654738" cy="1286576"/>
          </a:xfrm>
        </p:spPr>
        <p:txBody>
          <a:bodyPr>
            <a:normAutofit/>
          </a:bodyPr>
          <a:lstStyle/>
          <a:p>
            <a:r>
              <a:rPr lang="en-US" sz="3494" dirty="0"/>
              <a:t>Budget and Benefits</a:t>
            </a:r>
          </a:p>
        </p:txBody>
      </p:sp>
      <p:sp>
        <p:nvSpPr>
          <p:cNvPr id="4" name="Slide Number Placeholder 3"/>
          <p:cNvSpPr>
            <a:spLocks noGrp="1"/>
          </p:cNvSpPr>
          <p:nvPr>
            <p:ph type="sldNum" sz="quarter" idx="12"/>
          </p:nvPr>
        </p:nvSpPr>
        <p:spPr/>
        <p:txBody>
          <a:bodyPr/>
          <a:lstStyle/>
          <a:p>
            <a:fld id="{BC8FB650-4324-4877-BB95-5089C932EEA7}" type="slidenum">
              <a:rPr lang="en-US" smtClean="0"/>
              <a:t>17</a:t>
            </a:fld>
            <a:endParaRPr lang="en-US"/>
          </a:p>
        </p:txBody>
      </p:sp>
      <p:grpSp>
        <p:nvGrpSpPr>
          <p:cNvPr id="5" name="Group 4"/>
          <p:cNvGrpSpPr/>
          <p:nvPr/>
        </p:nvGrpSpPr>
        <p:grpSpPr>
          <a:xfrm>
            <a:off x="677010" y="1942845"/>
            <a:ext cx="7654740" cy="4018968"/>
            <a:chOff x="457199" y="2807607"/>
            <a:chExt cx="4512366" cy="3326633"/>
          </a:xfrm>
        </p:grpSpPr>
        <p:sp>
          <p:nvSpPr>
            <p:cNvPr id="6" name="TextBox 5"/>
            <p:cNvSpPr txBox="1"/>
            <p:nvPr/>
          </p:nvSpPr>
          <p:spPr>
            <a:xfrm>
              <a:off x="457199" y="2807607"/>
              <a:ext cx="4512365" cy="348380"/>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Situation</a:t>
              </a:r>
              <a:r>
                <a:rPr lang="en-US" sz="2135" dirty="0"/>
                <a:t>: This is our understanding of the problem.</a:t>
              </a:r>
            </a:p>
          </p:txBody>
        </p:sp>
        <p:sp>
          <p:nvSpPr>
            <p:cNvPr id="7" name="TextBox 6"/>
            <p:cNvSpPr txBox="1"/>
            <p:nvPr/>
          </p:nvSpPr>
          <p:spPr>
            <a:xfrm>
              <a:off x="457200" y="315377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Objectives</a:t>
              </a:r>
              <a:r>
                <a:rPr lang="en-US" sz="2135" dirty="0"/>
                <a:t>: Given that problem, these are our objectives for solving (or realizing) it.</a:t>
              </a:r>
            </a:p>
          </p:txBody>
        </p:sp>
        <p:sp>
          <p:nvSpPr>
            <p:cNvPr id="8" name="TextBox 7"/>
            <p:cNvSpPr txBox="1"/>
            <p:nvPr/>
          </p:nvSpPr>
          <p:spPr>
            <a:xfrm>
              <a:off x="457200" y="3741528"/>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Methods</a:t>
              </a:r>
              <a:r>
                <a:rPr lang="en-US" sz="2135" dirty="0"/>
                <a:t>: Given those objectives, these are the methods we will use to achieve them. </a:t>
              </a:r>
            </a:p>
          </p:txBody>
        </p:sp>
        <p:sp>
          <p:nvSpPr>
            <p:cNvPr id="9" name="TextBox 8"/>
            <p:cNvSpPr txBox="1"/>
            <p:nvPr/>
          </p:nvSpPr>
          <p:spPr>
            <a:xfrm>
              <a:off x="457200" y="4329280"/>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Qualifications</a:t>
              </a:r>
              <a:r>
                <a:rPr lang="en-US" sz="2135" dirty="0"/>
                <a:t>: Given those methods, these are our qualifications for performing them. </a:t>
              </a:r>
            </a:p>
          </p:txBody>
        </p:sp>
        <p:sp>
          <p:nvSpPr>
            <p:cNvPr id="10" name="TextBox 9"/>
            <p:cNvSpPr txBox="1"/>
            <p:nvPr/>
          </p:nvSpPr>
          <p:spPr>
            <a:xfrm>
              <a:off x="457200" y="4927182"/>
              <a:ext cx="4512365" cy="620333"/>
            </a:xfrm>
            <a:prstGeom prst="rect">
              <a:avLst/>
            </a:prstGeom>
            <a:solidFill>
              <a:srgbClr val="F35F74"/>
            </a:solidFill>
            <a:ln>
              <a:solidFill>
                <a:schemeClr val="tx1"/>
              </a:solidFill>
            </a:ln>
          </p:spPr>
          <p:txBody>
            <a:bodyPr wrap="square" rtlCol="0">
              <a:spAutoFit/>
            </a:bodyPr>
            <a:lstStyle/>
            <a:p>
              <a:r>
                <a:rPr lang="en-US" sz="2135" b="1" i="1" dirty="0"/>
                <a:t>Budget</a:t>
              </a:r>
              <a:r>
                <a:rPr lang="en-US" sz="2135" dirty="0"/>
                <a:t>: Given those qualifications and methods, this is how much the project will cost. </a:t>
              </a:r>
            </a:p>
          </p:txBody>
        </p:sp>
        <p:sp>
          <p:nvSpPr>
            <p:cNvPr id="11" name="TextBox 10"/>
            <p:cNvSpPr txBox="1"/>
            <p:nvPr/>
          </p:nvSpPr>
          <p:spPr>
            <a:xfrm>
              <a:off x="457200" y="5513907"/>
              <a:ext cx="4512365" cy="620333"/>
            </a:xfrm>
            <a:prstGeom prst="rect">
              <a:avLst/>
            </a:prstGeom>
            <a:solidFill>
              <a:srgbClr val="92D050"/>
            </a:solidFill>
            <a:ln>
              <a:solidFill>
                <a:schemeClr val="tx1"/>
              </a:solidFill>
            </a:ln>
          </p:spPr>
          <p:txBody>
            <a:bodyPr wrap="square" rtlCol="0">
              <a:spAutoFit/>
            </a:bodyPr>
            <a:lstStyle/>
            <a:p>
              <a:r>
                <a:rPr lang="en-US" sz="2135" b="1" i="1" dirty="0"/>
                <a:t>Benefits</a:t>
              </a:r>
              <a:r>
                <a:rPr lang="en-US" sz="2135" dirty="0"/>
                <a:t>: Given our efforts and funders support, these are the benefits or value you will receive.</a:t>
              </a:r>
            </a:p>
          </p:txBody>
        </p:sp>
      </p:grpSp>
    </p:spTree>
    <p:extLst>
      <p:ext uri="{BB962C8B-B14F-4D97-AF65-F5344CB8AC3E}">
        <p14:creationId xmlns:p14="http://schemas.microsoft.com/office/powerpoint/2010/main" val="1836001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8392" y="20127"/>
            <a:ext cx="8090165" cy="1325563"/>
          </a:xfrm>
        </p:spPr>
        <p:txBody>
          <a:bodyPr>
            <a:normAutofit/>
          </a:bodyPr>
          <a:lstStyle/>
          <a:p>
            <a:r>
              <a:rPr lang="en-US" sz="3600" dirty="0"/>
              <a:t>Budget Narrative</a:t>
            </a:r>
          </a:p>
        </p:txBody>
      </p:sp>
      <p:sp>
        <p:nvSpPr>
          <p:cNvPr id="3" name="Content Placeholder 2"/>
          <p:cNvSpPr>
            <a:spLocks noGrp="1"/>
          </p:cNvSpPr>
          <p:nvPr>
            <p:ph idx="1"/>
          </p:nvPr>
        </p:nvSpPr>
        <p:spPr>
          <a:xfrm>
            <a:off x="714894" y="1118064"/>
            <a:ext cx="7697879" cy="2732956"/>
          </a:xfrm>
        </p:spPr>
        <p:txBody>
          <a:bodyPr>
            <a:noAutofit/>
          </a:bodyPr>
          <a:lstStyle/>
          <a:p>
            <a:r>
              <a:rPr lang="en-US" sz="2000" dirty="0"/>
              <a:t>Credible and consistent with the scope of the project</a:t>
            </a:r>
          </a:p>
          <a:p>
            <a:r>
              <a:rPr lang="en-US" sz="2000" dirty="0"/>
              <a:t>Each item clearly explained and justified</a:t>
            </a:r>
          </a:p>
          <a:p>
            <a:r>
              <a:rPr lang="en-US" sz="2000" dirty="0"/>
              <a:t>Address prior funding when appropriate (emphasize past and future outcomes)</a:t>
            </a:r>
          </a:p>
          <a:p>
            <a:r>
              <a:rPr lang="en-US" sz="2000" dirty="0"/>
              <a:t>Include the Indirect Cost Rate (IDC) allowed by the funder.  BYU’s rate is 50% unless specifically restricted in the RFA. </a:t>
            </a:r>
          </a:p>
        </p:txBody>
      </p:sp>
      <p:sp>
        <p:nvSpPr>
          <p:cNvPr id="4" name="Slide Number Placeholder 3"/>
          <p:cNvSpPr>
            <a:spLocks noGrp="1"/>
          </p:cNvSpPr>
          <p:nvPr>
            <p:ph type="sldNum" sz="quarter" idx="12"/>
          </p:nvPr>
        </p:nvSpPr>
        <p:spPr/>
        <p:txBody>
          <a:bodyPr/>
          <a:lstStyle/>
          <a:p>
            <a:fld id="{0609A8C3-0B35-46AA-97D6-5814D689151B}" type="slidenum">
              <a:rPr lang="en-US" smtClean="0"/>
              <a:t>18</a:t>
            </a:fld>
            <a:endParaRPr lang="en-US" dirty="0"/>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1427" y="3757354"/>
            <a:ext cx="4747846" cy="2598998"/>
          </a:xfrm>
          <a:prstGeom prst="rect">
            <a:avLst/>
          </a:prstGeom>
        </p:spPr>
      </p:pic>
    </p:spTree>
    <p:extLst>
      <p:ext uri="{BB962C8B-B14F-4D97-AF65-F5344CB8AC3E}">
        <p14:creationId xmlns:p14="http://schemas.microsoft.com/office/powerpoint/2010/main" val="3150223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normAutofit/>
          </a:bodyPr>
          <a:lstStyle/>
          <a:p>
            <a:r>
              <a:rPr lang="en-US" sz="3600" dirty="0"/>
              <a:t>Budget Narrative (cont.)</a:t>
            </a:r>
          </a:p>
        </p:txBody>
      </p:sp>
      <p:sp>
        <p:nvSpPr>
          <p:cNvPr id="3" name="Content Placeholder 2"/>
          <p:cNvSpPr>
            <a:spLocks noGrp="1"/>
          </p:cNvSpPr>
          <p:nvPr>
            <p:ph idx="1"/>
          </p:nvPr>
        </p:nvSpPr>
        <p:spPr>
          <a:xfrm>
            <a:off x="628650" y="1167015"/>
            <a:ext cx="7886700" cy="1791946"/>
          </a:xfrm>
        </p:spPr>
        <p:txBody>
          <a:bodyPr>
            <a:normAutofit fontScale="92500" lnSpcReduction="10000"/>
          </a:bodyPr>
          <a:lstStyle/>
          <a:p>
            <a:r>
              <a:rPr lang="en-US" sz="2400" dirty="0"/>
              <a:t>Excellent place to continue “selling” your project</a:t>
            </a:r>
          </a:p>
          <a:p>
            <a:r>
              <a:rPr lang="en-US" sz="2400" dirty="0"/>
              <a:t>Point out the various strengths of faculty and resources over the project period </a:t>
            </a:r>
          </a:p>
          <a:p>
            <a:r>
              <a:rPr lang="en-US" sz="2400" dirty="0"/>
              <a:t>Tie allocations to your outcomes, including benefits to the target population and the funder</a:t>
            </a:r>
          </a:p>
        </p:txBody>
      </p:sp>
      <p:pic>
        <p:nvPicPr>
          <p:cNvPr id="12" name="Picture 11"/>
          <p:cNvPicPr>
            <a:picLocks noChangeAspect="1"/>
          </p:cNvPicPr>
          <p:nvPr/>
        </p:nvPicPr>
        <p:blipFill>
          <a:blip r:embed="rId2"/>
          <a:stretch>
            <a:fillRect/>
          </a:stretch>
        </p:blipFill>
        <p:spPr>
          <a:xfrm>
            <a:off x="121746" y="3177401"/>
            <a:ext cx="8745163" cy="2832701"/>
          </a:xfrm>
          <a:prstGeom prst="rect">
            <a:avLst/>
          </a:prstGeom>
        </p:spPr>
      </p:pic>
      <p:sp>
        <p:nvSpPr>
          <p:cNvPr id="13" name="TextBox 12"/>
          <p:cNvSpPr txBox="1"/>
          <p:nvPr/>
        </p:nvSpPr>
        <p:spPr>
          <a:xfrm>
            <a:off x="905164" y="6446983"/>
            <a:ext cx="6871855" cy="276999"/>
          </a:xfrm>
          <a:prstGeom prst="rect">
            <a:avLst/>
          </a:prstGeom>
          <a:noFill/>
        </p:spPr>
        <p:txBody>
          <a:bodyPr wrap="square" rtlCol="0">
            <a:spAutoFit/>
          </a:bodyPr>
          <a:lstStyle/>
          <a:p>
            <a:r>
              <a:rPr lang="en-US" sz="1200" dirty="0"/>
              <a:t>Source: osp.utah.edu/_doc/nsf-budget-justification.doc</a:t>
            </a:r>
          </a:p>
        </p:txBody>
      </p:sp>
    </p:spTree>
    <p:extLst>
      <p:ext uri="{BB962C8B-B14F-4D97-AF65-F5344CB8AC3E}">
        <p14:creationId xmlns:p14="http://schemas.microsoft.com/office/powerpoint/2010/main" val="901898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81306" y="230281"/>
            <a:ext cx="7987553" cy="1109382"/>
          </a:xfrm>
        </p:spPr>
        <p:txBody>
          <a:bodyPr>
            <a:normAutofit/>
          </a:bodyPr>
          <a:lstStyle/>
          <a:p>
            <a:r>
              <a:rPr lang="en-US" altLang="en-US" dirty="0">
                <a:solidFill>
                  <a:schemeClr val="tx1"/>
                </a:solidFill>
                <a:latin typeface="Calibri" charset="0"/>
                <a:cs typeface="Calibri" charset="0"/>
              </a:rPr>
              <a:t>Research Development Support</a:t>
            </a:r>
          </a:p>
        </p:txBody>
      </p:sp>
      <p:sp>
        <p:nvSpPr>
          <p:cNvPr id="2" name="Slide Number Placeholder 1"/>
          <p:cNvSpPr>
            <a:spLocks noGrp="1"/>
          </p:cNvSpPr>
          <p:nvPr>
            <p:ph type="sldNum" sz="quarter" idx="12"/>
          </p:nvPr>
        </p:nvSpPr>
        <p:spPr>
          <a:xfrm>
            <a:off x="6573846" y="6412455"/>
            <a:ext cx="1996888" cy="354386"/>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222282" y="1429770"/>
            <a:ext cx="967628" cy="13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4575082" y="1405118"/>
            <a:ext cx="947598" cy="1325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405623" y="1386628"/>
            <a:ext cx="2141725" cy="1347292"/>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a:latin typeface="+mj-lt"/>
              </a:rPr>
              <a:t>Kristen Clarke Kellems</a:t>
            </a:r>
          </a:p>
          <a:p>
            <a:pPr>
              <a:defRPr/>
            </a:pPr>
            <a:r>
              <a:rPr lang="en-US" sz="1359" i="1" dirty="0">
                <a:latin typeface="+mj-lt"/>
              </a:rPr>
              <a:t>FHSS Research  </a:t>
            </a:r>
            <a:br>
              <a:rPr lang="en-US" sz="1359" i="1" dirty="0">
                <a:latin typeface="+mj-lt"/>
              </a:rPr>
            </a:br>
            <a:r>
              <a:rPr lang="en-US" sz="1359" i="1" dirty="0">
                <a:latin typeface="+mj-lt"/>
              </a:rPr>
              <a:t>    Development </a:t>
            </a:r>
          </a:p>
          <a:p>
            <a:pPr>
              <a:defRPr/>
            </a:pPr>
            <a:r>
              <a:rPr lang="en-US" sz="1359" dirty="0">
                <a:latin typeface="+mj-lt"/>
              </a:rPr>
              <a:t>934 SWKT</a:t>
            </a:r>
          </a:p>
          <a:p>
            <a:pPr>
              <a:defRPr/>
            </a:pPr>
            <a:r>
              <a:rPr lang="en-US" sz="1359" dirty="0">
                <a:latin typeface="+mj-lt"/>
              </a:rPr>
              <a:t>Tel: 801-422-8967</a:t>
            </a:r>
          </a:p>
          <a:p>
            <a:pPr>
              <a:defRPr/>
            </a:pPr>
            <a:r>
              <a:rPr lang="en-US" sz="1359" dirty="0">
                <a:latin typeface="+mj-lt"/>
              </a:rPr>
              <a:t>Email: </a:t>
            </a:r>
            <a:r>
              <a:rPr lang="en-US" sz="1359" u="sng" dirty="0">
                <a:latin typeface="+mj-lt"/>
              </a:rPr>
              <a:t>fhssresdev@byu.edu</a:t>
            </a:r>
            <a:r>
              <a:rPr lang="en-US" sz="1359" u="sng" dirty="0">
                <a:solidFill>
                  <a:srgbClr val="0070C0"/>
                </a:solidFill>
                <a:latin typeface="+mj-lt"/>
              </a:rPr>
              <a:t>  </a:t>
            </a:r>
          </a:p>
        </p:txBody>
      </p:sp>
      <p:sp>
        <p:nvSpPr>
          <p:cNvPr id="18438" name="Rectangle 9"/>
          <p:cNvSpPr>
            <a:spLocks noChangeArrowheads="1"/>
          </p:cNvSpPr>
          <p:nvPr/>
        </p:nvSpPr>
        <p:spPr bwMode="auto">
          <a:xfrm>
            <a:off x="5739936" y="1408201"/>
            <a:ext cx="258239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Conrad Monson</a:t>
            </a:r>
          </a:p>
          <a:p>
            <a:r>
              <a:rPr lang="en-US" altLang="en-US" sz="1359" i="1" dirty="0">
                <a:latin typeface="+mj-lt"/>
                <a:ea typeface="ＭＳ Ｐゴシック" charset="0"/>
                <a:cs typeface="ＭＳ Ｐゴシック" charset="0"/>
              </a:rPr>
              <a:t>STEM Research </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    Development </a:t>
            </a:r>
          </a:p>
          <a:p>
            <a:r>
              <a:rPr lang="en-US" altLang="en-US" sz="1359" dirty="0">
                <a:latin typeface="+mj-lt"/>
                <a:ea typeface="ＭＳ Ｐゴシック" charset="0"/>
                <a:cs typeface="ＭＳ Ｐゴシック" charset="0"/>
              </a:rPr>
              <a:t>275 McDonald Building</a:t>
            </a:r>
          </a:p>
          <a:p>
            <a:r>
              <a:rPr lang="en-US" altLang="en-US" sz="1359" dirty="0">
                <a:latin typeface="+mj-lt"/>
                <a:ea typeface="ＭＳ Ｐゴシック" charset="0"/>
                <a:cs typeface="ＭＳ Ｐゴシック" charset="0"/>
              </a:rPr>
              <a:t>Tel: 801-422-7722</a:t>
            </a:r>
          </a:p>
          <a:p>
            <a:r>
              <a:rPr lang="en-US" altLang="en-US" sz="1359" dirty="0">
                <a:latin typeface="+mj-lt"/>
                <a:ea typeface="ＭＳ Ｐゴシック" charset="0"/>
                <a:cs typeface="ＭＳ Ｐゴシック" charset="0"/>
              </a:rPr>
              <a:t>Email: conrad_monson@byu.edu  </a:t>
            </a:r>
          </a:p>
        </p:txBody>
      </p:sp>
      <p:sp>
        <p:nvSpPr>
          <p:cNvPr id="18440" name="Rectangle 9"/>
          <p:cNvSpPr>
            <a:spLocks noChangeArrowheads="1"/>
          </p:cNvSpPr>
          <p:nvPr/>
        </p:nvSpPr>
        <p:spPr bwMode="auto">
          <a:xfrm>
            <a:off x="5739935" y="4513847"/>
            <a:ext cx="2546958"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rPr>
              <a:t>Kaylie </a:t>
            </a:r>
            <a:r>
              <a:rPr lang="en-US" altLang="en-US" sz="1359" b="1" dirty="0" err="1">
                <a:latin typeface="+mj-lt"/>
              </a:rPr>
              <a:t>Winterton</a:t>
            </a:r>
            <a:endParaRPr lang="en-US" altLang="en-US" sz="1359" b="1" dirty="0">
              <a:latin typeface="+mj-lt"/>
            </a:endParaRPr>
          </a:p>
          <a:p>
            <a:r>
              <a:rPr lang="en-US" altLang="en-US" sz="1359" i="1" dirty="0">
                <a:latin typeface="+mj-lt"/>
              </a:rPr>
              <a:t>Research Development    </a:t>
            </a:r>
            <a:br>
              <a:rPr lang="en-US" altLang="en-US" sz="1359" i="1" dirty="0">
                <a:latin typeface="+mj-lt"/>
              </a:rPr>
            </a:br>
            <a:r>
              <a:rPr lang="en-US" altLang="en-US" sz="1359" i="1" dirty="0">
                <a:latin typeface="+mj-lt"/>
              </a:rPr>
              <a:t>    Administrator</a:t>
            </a:r>
          </a:p>
          <a:p>
            <a:r>
              <a:rPr lang="en-US" altLang="en-US" sz="1359" dirty="0">
                <a:latin typeface="+mj-lt"/>
              </a:rPr>
              <a:t>269 McDonald Building</a:t>
            </a:r>
          </a:p>
          <a:p>
            <a:r>
              <a:rPr lang="en-US" altLang="en-US" sz="1359" dirty="0">
                <a:latin typeface="+mj-lt"/>
              </a:rPr>
              <a:t>Tel: 801-422-0132</a:t>
            </a:r>
          </a:p>
          <a:p>
            <a:r>
              <a:rPr lang="en-US" altLang="en-US" sz="1359" dirty="0">
                <a:latin typeface="+mj-lt"/>
              </a:rPr>
              <a:t>Email: </a:t>
            </a:r>
            <a:r>
              <a:rPr lang="en-US" altLang="en-US" sz="1359" u="sng" dirty="0" err="1">
                <a:latin typeface="+mj-lt"/>
              </a:rPr>
              <a:t>rdadmin@byu.edu</a:t>
            </a:r>
            <a:r>
              <a:rPr lang="en-US" altLang="en-US" sz="1359" u="sng" dirty="0">
                <a:latin typeface="+mj-lt"/>
              </a:rPr>
              <a:t> </a:t>
            </a:r>
          </a:p>
        </p:txBody>
      </p:sp>
      <p:sp>
        <p:nvSpPr>
          <p:cNvPr id="18441" name="Rectangle 12"/>
          <p:cNvSpPr>
            <a:spLocks noChangeArrowheads="1"/>
          </p:cNvSpPr>
          <p:nvPr/>
        </p:nvSpPr>
        <p:spPr bwMode="auto">
          <a:xfrm>
            <a:off x="2353236" y="4434349"/>
            <a:ext cx="267638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Jon Balzotti</a:t>
            </a:r>
          </a:p>
          <a:p>
            <a:r>
              <a:rPr lang="en-US" altLang="en-US" sz="1359" i="1" dirty="0">
                <a:latin typeface="+mj-lt"/>
                <a:ea typeface="ＭＳ Ｐゴシック" charset="0"/>
                <a:cs typeface="ＭＳ Ｐゴシック" charset="0"/>
              </a:rPr>
              <a:t>English Department Faculty</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College of Humanities</a:t>
            </a:r>
          </a:p>
          <a:p>
            <a:r>
              <a:rPr lang="en-US" altLang="en-US" sz="1359" dirty="0">
                <a:latin typeface="+mj-lt"/>
                <a:ea typeface="ＭＳ Ｐゴシック" charset="0"/>
                <a:cs typeface="ＭＳ Ｐゴシック" charset="0"/>
              </a:rPr>
              <a:t>4127 JFSB </a:t>
            </a:r>
          </a:p>
          <a:p>
            <a:r>
              <a:rPr lang="en-US" altLang="en-US" sz="1359" dirty="0">
                <a:latin typeface="+mj-lt"/>
                <a:ea typeface="ＭＳ Ｐゴシック" charset="0"/>
                <a:cs typeface="ＭＳ Ｐゴシック" charset="0"/>
              </a:rPr>
              <a:t>Tel: (801) 422-2440	 </a:t>
            </a:r>
          </a:p>
          <a:p>
            <a:r>
              <a:rPr lang="en-US" altLang="en-US" sz="1359"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22282" y="4506767"/>
            <a:ext cx="967628" cy="1055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7" cstate="email">
            <a:extLst>
              <a:ext uri="{28A0092B-C50C-407E-A947-70E740481C1C}">
                <a14:useLocalDpi xmlns:a14="http://schemas.microsoft.com/office/drawing/2010/main" val="0"/>
              </a:ext>
            </a:extLst>
          </a:blip>
          <a:srcRect t="-3796" r="8923" b="15916"/>
          <a:stretch>
            <a:fillRect/>
          </a:stretch>
        </p:blipFill>
        <p:spPr bwMode="auto">
          <a:xfrm>
            <a:off x="1245396" y="2881212"/>
            <a:ext cx="944516" cy="1268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353236" y="2859169"/>
            <a:ext cx="2221846" cy="1556452"/>
          </a:xfrm>
          <a:prstGeom prst="rect">
            <a:avLst/>
          </a:prstGeom>
          <a:noFill/>
          <a:ln>
            <a:noFill/>
          </a:ln>
          <a:extLst>
            <a:ext uri="{909E8E84-426E-40dd-AFC4-6F175D3DCCD1}"/>
            <a:ext uri="{91240B29-F687-4f45-9708-019B960494DF}"/>
          </a:extLst>
        </p:spPr>
        <p:txBody>
          <a:bodyPr wrap="square">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err="1">
                <a:latin typeface="+mj-lt"/>
              </a:rPr>
              <a:t>Jaynie</a:t>
            </a:r>
            <a:r>
              <a:rPr lang="en-US" sz="1359" b="1" dirty="0">
                <a:latin typeface="+mj-lt"/>
              </a:rPr>
              <a:t> Mitchell</a:t>
            </a:r>
          </a:p>
          <a:p>
            <a:pPr>
              <a:defRPr/>
            </a:pPr>
            <a:r>
              <a:rPr lang="en-US" sz="1359" i="1" dirty="0">
                <a:latin typeface="+mj-lt"/>
              </a:rPr>
              <a:t>MSE Research </a:t>
            </a:r>
            <a:br>
              <a:rPr lang="en-US" sz="1359" i="1" dirty="0">
                <a:latin typeface="+mj-lt"/>
              </a:rPr>
            </a:br>
            <a:r>
              <a:rPr lang="en-US" sz="1359" i="1" dirty="0">
                <a:latin typeface="+mj-lt"/>
              </a:rPr>
              <a:t>    Development</a:t>
            </a:r>
          </a:p>
          <a:p>
            <a:pPr>
              <a:defRPr/>
            </a:pPr>
            <a:r>
              <a:rPr lang="en-US" sz="1359" dirty="0">
                <a:latin typeface="+mj-lt"/>
              </a:rPr>
              <a:t>306C MCKB </a:t>
            </a:r>
            <a:br>
              <a:rPr lang="en-US" sz="1359" dirty="0">
                <a:latin typeface="+mj-lt"/>
              </a:rPr>
            </a:br>
            <a:r>
              <a:rPr lang="en-US" sz="1359" dirty="0">
                <a:latin typeface="+mj-lt"/>
              </a:rPr>
              <a:t>Tel: 801-422-3067 </a:t>
            </a:r>
          </a:p>
          <a:p>
            <a:pPr>
              <a:defRPr/>
            </a:pPr>
            <a:r>
              <a:rPr lang="en-US" sz="1359" dirty="0">
                <a:latin typeface="+mj-lt"/>
              </a:rPr>
              <a:t>Email: </a:t>
            </a:r>
            <a:r>
              <a:rPr lang="en-US" sz="1359" u="sng" dirty="0">
                <a:latin typeface="+mj-lt"/>
              </a:rPr>
              <a:t>Jaynie@byu.edu</a:t>
            </a:r>
            <a:br>
              <a:rPr lang="en-US" sz="1359" u="sng" dirty="0">
                <a:latin typeface="+mj-lt"/>
              </a:rPr>
            </a:br>
            <a:r>
              <a:rPr lang="en-US" sz="1359" u="sng" dirty="0">
                <a:latin typeface="+mj-lt"/>
              </a:rPr>
              <a:t> </a:t>
            </a:r>
          </a:p>
        </p:txBody>
      </p:sp>
      <p:sp>
        <p:nvSpPr>
          <p:cNvPr id="14" name="Rectangle 9"/>
          <p:cNvSpPr>
            <a:spLocks noChangeArrowheads="1"/>
          </p:cNvSpPr>
          <p:nvPr/>
        </p:nvSpPr>
        <p:spPr bwMode="auto">
          <a:xfrm>
            <a:off x="5739935" y="2885598"/>
            <a:ext cx="3102581"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Karen Hill</a:t>
            </a:r>
          </a:p>
          <a:p>
            <a:r>
              <a:rPr lang="en-US" altLang="en-US" sz="1359" i="1" dirty="0">
                <a:latin typeface="+mj-lt"/>
                <a:ea typeface="ＭＳ Ｐゴシック" charset="0"/>
                <a:cs typeface="ＭＳ Ｐゴシック" charset="0"/>
              </a:rPr>
              <a:t>BYU Law Grants and Partnerships  </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    Manager     </a:t>
            </a:r>
            <a:br>
              <a:rPr lang="en-US" altLang="en-US" sz="1359" dirty="0">
                <a:latin typeface="+mj-lt"/>
                <a:ea typeface="ＭＳ Ｐゴシック" charset="0"/>
                <a:cs typeface="ＭＳ Ｐゴシック" charset="0"/>
              </a:rPr>
            </a:br>
            <a:r>
              <a:rPr lang="en-US" altLang="en-US" sz="1359" dirty="0">
                <a:latin typeface="+mj-lt"/>
                <a:ea typeface="ＭＳ Ｐゴシック" charset="0"/>
                <a:cs typeface="ＭＳ Ｐゴシック" charset="0"/>
              </a:rPr>
              <a:t>445 JRCB </a:t>
            </a:r>
          </a:p>
          <a:p>
            <a:r>
              <a:rPr lang="en-US" altLang="en-US" sz="1359" dirty="0">
                <a:latin typeface="+mj-lt"/>
                <a:ea typeface="ＭＳ Ｐゴシック" charset="0"/>
                <a:cs typeface="ＭＳ Ｐゴシック" charset="0"/>
              </a:rPr>
              <a:t>Tel: </a:t>
            </a:r>
            <a:r>
              <a:rPr lang="en-US" sz="1359" dirty="0">
                <a:latin typeface="+mj-lt"/>
                <a:ea typeface="ＭＳ Ｐゴシック" charset="0"/>
                <a:cs typeface="ＭＳ Ｐゴシック" charset="0"/>
              </a:rPr>
              <a:t>801-422-2684</a:t>
            </a:r>
            <a:endParaRPr lang="en-US" altLang="en-US" sz="1359" dirty="0">
              <a:latin typeface="+mj-lt"/>
              <a:ea typeface="ＭＳ Ｐゴシック" charset="0"/>
              <a:cs typeface="ＭＳ Ｐゴシック" charset="0"/>
            </a:endParaRPr>
          </a:p>
          <a:p>
            <a:r>
              <a:rPr lang="en-US" altLang="en-US" sz="1359" dirty="0">
                <a:latin typeface="+mj-lt"/>
                <a:ea typeface="ＭＳ Ｐゴシック" charset="0"/>
                <a:cs typeface="ＭＳ Ｐゴシック" charset="0"/>
              </a:rPr>
              <a:t>Email: hillk@byu.edu  </a:t>
            </a:r>
          </a:p>
        </p:txBody>
      </p:sp>
      <p:pic>
        <p:nvPicPr>
          <p:cNvPr id="1026" name="Picture 2" descr="Inline imag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75083" y="2931675"/>
            <a:ext cx="959921" cy="130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10632" r="11053"/>
          <a:stretch/>
        </p:blipFill>
        <p:spPr>
          <a:xfrm>
            <a:off x="4575082" y="4582493"/>
            <a:ext cx="947598" cy="1209998"/>
          </a:xfrm>
          <a:prstGeom prst="rect">
            <a:avLst/>
          </a:prstGeom>
        </p:spPr>
      </p:pic>
    </p:spTree>
    <p:extLst>
      <p:ext uri="{BB962C8B-B14F-4D97-AF65-F5344CB8AC3E}">
        <p14:creationId xmlns:p14="http://schemas.microsoft.com/office/powerpoint/2010/main" val="935794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3577" y="-218152"/>
            <a:ext cx="7714211" cy="5539978"/>
          </a:xfrm>
          <a:prstGeom prst="rect">
            <a:avLst/>
          </a:prstGeom>
        </p:spPr>
        <p:txBody>
          <a:bodyPr wrap="square">
            <a:spAutoFit/>
          </a:bodyPr>
          <a:lstStyle/>
          <a:p>
            <a:endParaRPr lang="en-US" b="1" dirty="0">
              <a:latin typeface="Palatino Linotype" panose="02040502050505030304" pitchFamily="18" charset="0"/>
              <a:ea typeface="Times New Roman" panose="02020603050405020304" pitchFamily="18" charset="0"/>
            </a:endParaRPr>
          </a:p>
          <a:p>
            <a:endParaRPr lang="en-US" b="1" dirty="0">
              <a:latin typeface="Palatino Linotype" panose="02040502050505030304" pitchFamily="18" charset="0"/>
              <a:ea typeface="Times New Roman" panose="02020603050405020304" pitchFamily="18" charset="0"/>
            </a:endParaRPr>
          </a:p>
          <a:p>
            <a:r>
              <a:rPr lang="en-US" sz="2000" b="1" dirty="0">
                <a:latin typeface="Calibri" panose="020F0502020204030204" pitchFamily="34" charset="0"/>
                <a:ea typeface="Times New Roman" panose="02020603050405020304" pitchFamily="18" charset="0"/>
                <a:cs typeface="Calibri" panose="020F0502020204030204" pitchFamily="34" charset="0"/>
              </a:rPr>
              <a:t>Participant</a:t>
            </a:r>
            <a:r>
              <a:rPr lang="en-US" b="1" dirty="0">
                <a:latin typeface="Calibri" panose="020F0502020204030204" pitchFamily="34" charset="0"/>
                <a:ea typeface="Times New Roman" panose="02020603050405020304" pitchFamily="18" charset="0"/>
                <a:cs typeface="Calibri" panose="020F0502020204030204" pitchFamily="34" charset="0"/>
              </a:rPr>
              <a:t> Costs:</a:t>
            </a:r>
          </a:p>
          <a:p>
            <a:endParaRPr lang="en-US" sz="2000" b="1"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ea typeface="Times New Roman" panose="02020603050405020304" pitchFamily="18" charset="0"/>
                <a:cs typeface="Calibri" panose="020F0502020204030204" pitchFamily="34" charset="0"/>
              </a:rPr>
              <a:t>List the stipend amount and type each participant will have – meet with your controller to conform to college and university guidelines.</a:t>
            </a:r>
          </a:p>
          <a:p>
            <a:endParaRPr lang="en-US" sz="2000"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ea typeface="Times New Roman" panose="02020603050405020304" pitchFamily="18" charset="0"/>
                <a:cs typeface="Calibri" panose="020F0502020204030204" pitchFamily="34" charset="0"/>
              </a:rPr>
              <a:t>List amount allotted for participant travel and explain the purpose of the travel.</a:t>
            </a:r>
          </a:p>
          <a:p>
            <a:endParaRPr lang="en-US" sz="2000"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ea typeface="Times New Roman" panose="02020603050405020304" pitchFamily="18" charset="0"/>
                <a:cs typeface="Calibri" panose="020F0502020204030204" pitchFamily="34" charset="0"/>
              </a:rPr>
              <a:t>List amount allotted for subsistence, which could be a food per diem.  Specify the period you are providing assistance for subsistence in.</a:t>
            </a:r>
          </a:p>
          <a:p>
            <a:endParaRPr lang="en-US" sz="2000"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ea typeface="Times New Roman" panose="02020603050405020304" pitchFamily="18" charset="0"/>
                <a:cs typeface="Calibri" panose="020F0502020204030204" pitchFamily="34" charset="0"/>
              </a:rPr>
              <a:t>List any other expense associated for the participants, and how this is relevant and necessary to the project (e.g., supplies, printing of materials, etc.).</a:t>
            </a:r>
          </a:p>
          <a:p>
            <a:endParaRPr lang="en-US" sz="2000" b="1" dirty="0">
              <a:latin typeface="Calibri" panose="020F0502020204030204" pitchFamily="34" charset="0"/>
              <a:ea typeface="Times New Roman" panose="02020603050405020304" pitchFamily="18" charset="0"/>
              <a:cs typeface="Calibri" panose="020F0502020204030204" pitchFamily="34" charset="0"/>
            </a:endParaRPr>
          </a:p>
          <a:p>
            <a:r>
              <a:rPr lang="en-US" sz="2000" b="1" dirty="0">
                <a:latin typeface="Calibri" panose="020F0502020204030204" pitchFamily="34" charset="0"/>
                <a:ea typeface="Times New Roman" panose="02020603050405020304" pitchFamily="18" charset="0"/>
                <a:cs typeface="Calibri" panose="020F0502020204030204" pitchFamily="34" charset="0"/>
              </a:rPr>
              <a:t>Where can you weave in your themes?</a:t>
            </a:r>
          </a:p>
        </p:txBody>
      </p:sp>
      <p:pic>
        <p:nvPicPr>
          <p:cNvPr id="3" name="Picture 2" descr="Can we measure the impact of an i-doc? Kat Cizek in the last episode of the UX Series - i-Doc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9869" y="5321826"/>
            <a:ext cx="5282025" cy="1438102"/>
          </a:xfrm>
          <a:prstGeom prst="rect">
            <a:avLst/>
          </a:prstGeom>
        </p:spPr>
      </p:pic>
    </p:spTree>
    <p:extLst>
      <p:ext uri="{BB962C8B-B14F-4D97-AF65-F5344CB8AC3E}">
        <p14:creationId xmlns:p14="http://schemas.microsoft.com/office/powerpoint/2010/main" val="310116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0204" y="-449672"/>
            <a:ext cx="6542116" cy="4739759"/>
          </a:xfrm>
          <a:prstGeom prst="rect">
            <a:avLst/>
          </a:prstGeom>
        </p:spPr>
        <p:txBody>
          <a:bodyPr wrap="square">
            <a:spAutoFit/>
          </a:bodyPr>
          <a:lstStyle/>
          <a:p>
            <a:endParaRPr lang="en-US" b="1" dirty="0">
              <a:latin typeface="Palatino Linotype" panose="02040502050505030304" pitchFamily="18" charset="0"/>
              <a:ea typeface="Times New Roman" panose="02020603050405020304" pitchFamily="18" charset="0"/>
            </a:endParaRPr>
          </a:p>
          <a:p>
            <a:endParaRPr lang="en-US" b="1" dirty="0">
              <a:latin typeface="Palatino Linotype" panose="02040502050505030304" pitchFamily="18" charset="0"/>
              <a:ea typeface="Times New Roman" panose="02020603050405020304" pitchFamily="18" charset="0"/>
            </a:endParaRPr>
          </a:p>
          <a:p>
            <a:endParaRPr lang="en-US" b="1" dirty="0">
              <a:latin typeface="Palatino Linotype" panose="02040502050505030304" pitchFamily="18" charset="0"/>
              <a:ea typeface="Times New Roman" panose="02020603050405020304" pitchFamily="18" charset="0"/>
            </a:endParaRPr>
          </a:p>
          <a:p>
            <a:r>
              <a:rPr lang="en-US" sz="2000" b="1" dirty="0">
                <a:ea typeface="Times New Roman" panose="02020603050405020304" pitchFamily="18" charset="0"/>
              </a:rPr>
              <a:t>Equipment:  </a:t>
            </a:r>
            <a:r>
              <a:rPr lang="en-US" sz="2000" dirty="0">
                <a:ea typeface="Times New Roman" panose="02020603050405020304" pitchFamily="18" charset="0"/>
              </a:rPr>
              <a:t>(Items of durable value exceeding $5,000)</a:t>
            </a:r>
          </a:p>
          <a:p>
            <a:endParaRPr lang="en-US" sz="2000" dirty="0">
              <a:ea typeface="Times New Roman" panose="02020603050405020304" pitchFamily="18" charset="0"/>
            </a:endParaRPr>
          </a:p>
          <a:p>
            <a:r>
              <a:rPr lang="en-US" sz="2000" dirty="0">
                <a:ea typeface="Times New Roman" panose="02020603050405020304" pitchFamily="18" charset="0"/>
              </a:rPr>
              <a:t>Focus on WHY and HOW:  </a:t>
            </a:r>
          </a:p>
          <a:p>
            <a:pPr marL="285750" indent="-285750">
              <a:lnSpc>
                <a:spcPct val="150000"/>
              </a:lnSpc>
              <a:buFont typeface="Arial" panose="020B0604020202020204" pitchFamily="34" charset="0"/>
              <a:buChar char="•"/>
            </a:pPr>
            <a:r>
              <a:rPr lang="en-US" sz="2000" dirty="0">
                <a:ea typeface="Times New Roman" panose="02020603050405020304" pitchFamily="18" charset="0"/>
              </a:rPr>
              <a:t>List the equipment you are requesting for the project.  </a:t>
            </a:r>
          </a:p>
          <a:p>
            <a:pPr marL="285750" indent="-285750">
              <a:lnSpc>
                <a:spcPct val="150000"/>
              </a:lnSpc>
              <a:buFont typeface="Arial" panose="020B0604020202020204" pitchFamily="34" charset="0"/>
              <a:buChar char="•"/>
            </a:pPr>
            <a:r>
              <a:rPr lang="en-US" sz="2000" dirty="0">
                <a:ea typeface="Times New Roman" panose="02020603050405020304" pitchFamily="18" charset="0"/>
              </a:rPr>
              <a:t>Include model no. and price quotes from a reputable source, listing name of source. </a:t>
            </a:r>
          </a:p>
          <a:p>
            <a:pPr marL="285750" indent="-285750">
              <a:lnSpc>
                <a:spcPct val="150000"/>
              </a:lnSpc>
              <a:buFont typeface="Arial" panose="020B0604020202020204" pitchFamily="34" charset="0"/>
              <a:buChar char="•"/>
            </a:pPr>
            <a:r>
              <a:rPr lang="en-US" sz="2000" dirty="0">
                <a:ea typeface="Times New Roman" panose="02020603050405020304" pitchFamily="18" charset="0"/>
              </a:rPr>
              <a:t>Detail how this item will be used to meet project outcomes.  </a:t>
            </a:r>
          </a:p>
          <a:p>
            <a:r>
              <a:rPr lang="en-US" dirty="0">
                <a:latin typeface="Palatino Linotype" panose="02040502050505030304" pitchFamily="18" charset="0"/>
                <a:ea typeface="Times New Roman" panose="02020603050405020304" pitchFamily="18" charset="0"/>
              </a:rPr>
              <a:t> </a:t>
            </a:r>
            <a:endParaRPr lang="en-US" sz="2000" dirty="0">
              <a:latin typeface="Times New Roman" panose="02020603050405020304" pitchFamily="18" charset="0"/>
              <a:ea typeface="Times New Roman" panose="02020603050405020304" pitchFamily="18" charset="0"/>
            </a:endParaRPr>
          </a:p>
          <a:p>
            <a:endParaRPr lang="en-US" sz="2000" dirty="0">
              <a:latin typeface="Times New Roman" panose="02020603050405020304" pitchFamily="18" charset="0"/>
              <a:ea typeface="Times New Roman" panose="02020603050405020304" pitchFamily="18" charset="0"/>
            </a:endParaRPr>
          </a:p>
        </p:txBody>
      </p:sp>
      <p:pic>
        <p:nvPicPr>
          <p:cNvPr id="4" name="Picture 3" descr="Biotherapeutics: Where next for cancer immunotherapy? | Cancer &lt;strong&gt;Research&lt;/strong&gt; U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5177" y="3832166"/>
            <a:ext cx="5023659" cy="2244437"/>
          </a:xfrm>
          <a:prstGeom prst="rect">
            <a:avLst/>
          </a:prstGeom>
        </p:spPr>
      </p:pic>
    </p:spTree>
    <p:extLst>
      <p:ext uri="{BB962C8B-B14F-4D97-AF65-F5344CB8AC3E}">
        <p14:creationId xmlns:p14="http://schemas.microsoft.com/office/powerpoint/2010/main" val="3227751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3577" y="751344"/>
            <a:ext cx="7165571" cy="3631763"/>
          </a:xfrm>
          <a:prstGeom prst="rect">
            <a:avLst/>
          </a:prstGeom>
        </p:spPr>
        <p:txBody>
          <a:bodyPr wrap="square">
            <a:spAutoFit/>
          </a:bodyPr>
          <a:lstStyle/>
          <a:p>
            <a:r>
              <a:rPr lang="en-US" sz="2000" b="1" dirty="0">
                <a:ea typeface="Times New Roman" panose="02020603050405020304" pitchFamily="18" charset="0"/>
              </a:rPr>
              <a:t>Travel:</a:t>
            </a:r>
            <a:endParaRPr lang="en-US" sz="2000" dirty="0">
              <a:ea typeface="Times New Roman" panose="02020603050405020304" pitchFamily="18" charset="0"/>
            </a:endParaRPr>
          </a:p>
          <a:p>
            <a:pPr marL="285750" indent="-285750">
              <a:lnSpc>
                <a:spcPct val="150000"/>
              </a:lnSpc>
              <a:buFont typeface="Arial" panose="020B0604020202020204" pitchFamily="34" charset="0"/>
              <a:buChar char="•"/>
            </a:pPr>
            <a:r>
              <a:rPr lang="en-US" sz="2000" dirty="0">
                <a:ea typeface="Times New Roman" panose="02020603050405020304" pitchFamily="18" charset="0"/>
              </a:rPr>
              <a:t>List total amount requested per year</a:t>
            </a:r>
          </a:p>
          <a:p>
            <a:pPr marL="285750" indent="-285750">
              <a:lnSpc>
                <a:spcPct val="150000"/>
              </a:lnSpc>
              <a:buFont typeface="Arial" panose="020B0604020202020204" pitchFamily="34" charset="0"/>
              <a:buChar char="•"/>
            </a:pPr>
            <a:r>
              <a:rPr lang="en-US" sz="2000" dirty="0">
                <a:ea typeface="Times New Roman" panose="02020603050405020304" pitchFamily="18" charset="0"/>
              </a:rPr>
              <a:t>Breakdown expenses, e.g., airfare, hotel, per diem, and mileage reimbursement by conference or travel required by the funder. </a:t>
            </a:r>
          </a:p>
          <a:p>
            <a:pPr marL="285750" indent="-285750">
              <a:lnSpc>
                <a:spcPct val="150000"/>
              </a:lnSpc>
              <a:buFont typeface="Arial" panose="020B0604020202020204" pitchFamily="34" charset="0"/>
              <a:buChar char="•"/>
            </a:pPr>
            <a:r>
              <a:rPr lang="en-US" sz="2000" dirty="0">
                <a:ea typeface="Times New Roman" panose="02020603050405020304" pitchFamily="18" charset="0"/>
              </a:rPr>
              <a:t>In projects with co-PI’s and research assistants, be sure to include who will travel and/or present. </a:t>
            </a:r>
          </a:p>
          <a:p>
            <a:pPr marL="285750" indent="-285750">
              <a:lnSpc>
                <a:spcPct val="150000"/>
              </a:lnSpc>
              <a:buFont typeface="Arial" panose="020B0604020202020204" pitchFamily="34" charset="0"/>
              <a:buChar char="•"/>
            </a:pPr>
            <a:r>
              <a:rPr lang="en-US" sz="2000" dirty="0">
                <a:ea typeface="Times New Roman" panose="02020603050405020304" pitchFamily="18" charset="0"/>
              </a:rPr>
              <a:t>Tie dissemination goals to your narrative.</a:t>
            </a:r>
          </a:p>
          <a:p>
            <a:pPr marL="285750" indent="-285750">
              <a:lnSpc>
                <a:spcPct val="150000"/>
              </a:lnSpc>
              <a:buFont typeface="Arial" panose="020B0604020202020204" pitchFamily="34" charset="0"/>
              <a:buChar char="•"/>
            </a:pPr>
            <a:r>
              <a:rPr lang="en-US" sz="2000" dirty="0">
                <a:ea typeface="Times New Roman" panose="02020603050405020304" pitchFamily="18" charset="0"/>
              </a:rPr>
              <a:t>Specify domestic or international travel – be reasonable. </a:t>
            </a:r>
          </a:p>
        </p:txBody>
      </p:sp>
      <p:pic>
        <p:nvPicPr>
          <p:cNvPr id="3" name="Picture 2" descr="Clipart - &lt;strong&gt;Travel&lt;/strong&gt; Glob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6193" y="4499485"/>
            <a:ext cx="2743118" cy="1885894"/>
          </a:xfrm>
          <a:prstGeom prst="rect">
            <a:avLst/>
          </a:prstGeom>
        </p:spPr>
      </p:pic>
    </p:spTree>
    <p:extLst>
      <p:ext uri="{BB962C8B-B14F-4D97-AF65-F5344CB8AC3E}">
        <p14:creationId xmlns:p14="http://schemas.microsoft.com/office/powerpoint/2010/main" val="11675760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634" y="183159"/>
            <a:ext cx="7886700" cy="773561"/>
          </a:xfrm>
        </p:spPr>
        <p:txBody>
          <a:bodyPr/>
          <a:lstStyle/>
          <a:p>
            <a:r>
              <a:rPr lang="en-US" dirty="0"/>
              <a:t>Benefits</a:t>
            </a:r>
          </a:p>
        </p:txBody>
      </p:sp>
      <p:sp>
        <p:nvSpPr>
          <p:cNvPr id="29" name="TextBox 28"/>
          <p:cNvSpPr txBox="1"/>
          <p:nvPr/>
        </p:nvSpPr>
        <p:spPr>
          <a:xfrm>
            <a:off x="456670" y="4304753"/>
            <a:ext cx="7772931" cy="1846659"/>
          </a:xfrm>
          <a:prstGeom prst="rect">
            <a:avLst/>
          </a:prstGeom>
          <a:noFill/>
        </p:spPr>
        <p:txBody>
          <a:bodyPr wrap="square" rtlCol="0">
            <a:spAutoFit/>
          </a:bodyPr>
          <a:lstStyle/>
          <a:p>
            <a:pPr marL="342900" indent="-342900">
              <a:buFont typeface="Arial" panose="020B0604020202020204" pitchFamily="34" charset="0"/>
              <a:buChar char="•"/>
            </a:pPr>
            <a:r>
              <a:rPr lang="en-US" sz="2000" dirty="0"/>
              <a:t>Content from the Benefits Slot exists throughout the proposal</a:t>
            </a:r>
          </a:p>
          <a:p>
            <a:pPr marL="800100" lvl="1" indent="-342900">
              <a:buFont typeface="Courier New" panose="02070309020205020404" pitchFamily="49" charset="0"/>
              <a:buChar char="o"/>
            </a:pPr>
            <a:r>
              <a:rPr lang="en-US" dirty="0"/>
              <a:t>Benefit(s) should be one of your themes</a:t>
            </a:r>
          </a:p>
          <a:p>
            <a:pPr marL="342900" indent="-342900">
              <a:buFont typeface="Arial" panose="020B0604020202020204" pitchFamily="34" charset="0"/>
              <a:buChar char="•"/>
            </a:pPr>
            <a:r>
              <a:rPr lang="en-US" sz="2000" dirty="0"/>
              <a:t>Address the different types of benefits</a:t>
            </a:r>
            <a:endParaRPr lang="en-US" dirty="0"/>
          </a:p>
          <a:p>
            <a:pPr marL="800100" lvl="1" indent="-342900">
              <a:buFont typeface="Courier New" panose="02070309020205020404" pitchFamily="49" charset="0"/>
              <a:buChar char="o"/>
            </a:pPr>
            <a:r>
              <a:rPr lang="en-US" dirty="0"/>
              <a:t>Immediate, a direct result of your research</a:t>
            </a:r>
          </a:p>
          <a:p>
            <a:pPr marL="800100" lvl="1" indent="-342900">
              <a:buFont typeface="Courier New" panose="02070309020205020404" pitchFamily="49" charset="0"/>
              <a:buChar char="o"/>
            </a:pPr>
            <a:r>
              <a:rPr lang="en-US" dirty="0"/>
              <a:t>Long-term, how your research moves your field forward </a:t>
            </a:r>
          </a:p>
          <a:p>
            <a:pPr marL="342900" indent="-342900">
              <a:buFont typeface="Arial" panose="020B0604020202020204" pitchFamily="34" charset="0"/>
              <a:buChar char="•"/>
            </a:pPr>
            <a:r>
              <a:rPr lang="en-US" sz="2000" dirty="0"/>
              <a:t>Remember… the benefits address the </a:t>
            </a:r>
            <a:r>
              <a:rPr lang="en-US" sz="2000" i="1" dirty="0"/>
              <a:t>funders needs and mission</a:t>
            </a:r>
          </a:p>
        </p:txBody>
      </p:sp>
      <p:grpSp>
        <p:nvGrpSpPr>
          <p:cNvPr id="11" name="Group 10"/>
          <p:cNvGrpSpPr/>
          <p:nvPr/>
        </p:nvGrpSpPr>
        <p:grpSpPr>
          <a:xfrm>
            <a:off x="535054" y="1091050"/>
            <a:ext cx="7083228" cy="2944057"/>
            <a:chOff x="352174" y="1528372"/>
            <a:chExt cx="7083228" cy="2944057"/>
          </a:xfrm>
        </p:grpSpPr>
        <p:sp>
          <p:nvSpPr>
            <p:cNvPr id="3" name="TextBox 2"/>
            <p:cNvSpPr txBox="1"/>
            <p:nvPr/>
          </p:nvSpPr>
          <p:spPr>
            <a:xfrm>
              <a:off x="352174" y="1619376"/>
              <a:ext cx="2689316" cy="1077218"/>
            </a:xfrm>
            <a:prstGeom prst="rect">
              <a:avLst/>
            </a:prstGeom>
            <a:solidFill>
              <a:schemeClr val="accent5"/>
            </a:solidFill>
          </p:spPr>
          <p:txBody>
            <a:bodyPr wrap="square" rtlCol="0">
              <a:spAutoFit/>
            </a:bodyPr>
            <a:lstStyle/>
            <a:p>
              <a:r>
                <a:rPr lang="en-US" sz="1600" dirty="0">
                  <a:solidFill>
                    <a:schemeClr val="bg1"/>
                  </a:solidFill>
                </a:rPr>
                <a:t>In the baseline logic (captured in the Need Statement) which expresses a “value proposition”</a:t>
              </a:r>
            </a:p>
          </p:txBody>
        </p:sp>
        <p:sp>
          <p:nvSpPr>
            <p:cNvPr id="6" name="TextBox 5"/>
            <p:cNvSpPr txBox="1"/>
            <p:nvPr/>
          </p:nvSpPr>
          <p:spPr>
            <a:xfrm>
              <a:off x="352174" y="3072044"/>
              <a:ext cx="2689316" cy="1323439"/>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600" dirty="0">
                  <a:solidFill>
                    <a:schemeClr val="bg1"/>
                  </a:solidFill>
                </a:rPr>
                <a:t>In the Abstract. Introduction/ Background section or other funder-specified sections (e.g., Summary, Justification, Benefits)  </a:t>
              </a:r>
            </a:p>
          </p:txBody>
        </p:sp>
        <p:grpSp>
          <p:nvGrpSpPr>
            <p:cNvPr id="10" name="Group 9"/>
            <p:cNvGrpSpPr/>
            <p:nvPr/>
          </p:nvGrpSpPr>
          <p:grpSpPr>
            <a:xfrm>
              <a:off x="3814355" y="1528372"/>
              <a:ext cx="3621047" cy="1366529"/>
              <a:chOff x="132347" y="2377440"/>
              <a:chExt cx="2279928" cy="996400"/>
            </a:xfrm>
            <a:effectLst>
              <a:outerShdw blurRad="50800" dist="38100" dir="2700000" algn="tl" rotWithShape="0">
                <a:prstClr val="black">
                  <a:alpha val="40000"/>
                </a:prstClr>
              </a:outerShdw>
            </a:effectLst>
          </p:grpSpPr>
          <p:sp>
            <p:nvSpPr>
              <p:cNvPr id="5" name="TextBox 4"/>
              <p:cNvSpPr txBox="1"/>
              <p:nvPr/>
            </p:nvSpPr>
            <p:spPr>
              <a:xfrm>
                <a:off x="132347" y="2377440"/>
                <a:ext cx="2279928" cy="996400"/>
              </a:xfrm>
              <a:prstGeom prst="rect">
                <a:avLst/>
              </a:prstGeom>
              <a:solidFill>
                <a:schemeClr val="bg2">
                  <a:lumMod val="90000"/>
                </a:schemeClr>
              </a:solidFill>
              <a:ln>
                <a:solidFill>
                  <a:schemeClr val="tx1"/>
                </a:solidFill>
              </a:ln>
            </p:spPr>
            <p:txBody>
              <a:bodyPr wrap="square" rtlCol="0">
                <a:spAutoFit/>
              </a:bodyPr>
              <a:lstStyle/>
              <a:p>
                <a:pPr algn="ctr">
                  <a:lnSpc>
                    <a:spcPct val="90000"/>
                  </a:lnSpc>
                </a:pPr>
                <a:br>
                  <a:rPr lang="en-US" sz="3200" b="1" dirty="0"/>
                </a:br>
                <a:r>
                  <a:rPr lang="en-US" sz="3200" b="1" dirty="0"/>
                  <a:t>S</a:t>
                </a:r>
                <a:r>
                  <a:rPr lang="en-US" sz="3200" b="1" baseline="-25000" dirty="0"/>
                  <a:t>1         </a:t>
                </a:r>
                <a:r>
                  <a:rPr lang="en-US" sz="3200" b="1" dirty="0"/>
                  <a:t>S</a:t>
                </a:r>
                <a:r>
                  <a:rPr lang="en-US" sz="3200" b="1" baseline="-25000" dirty="0"/>
                  <a:t>2    </a:t>
                </a:r>
                <a:r>
                  <a:rPr lang="en-US" sz="3200" b="1" dirty="0"/>
                  <a:t>   B</a:t>
                </a:r>
                <a:br>
                  <a:rPr lang="en-US" sz="3200" b="1" dirty="0"/>
                </a:br>
                <a:r>
                  <a:rPr lang="en-US" sz="2800" b="1" baseline="-25000" dirty="0"/>
                  <a:t> </a:t>
                </a:r>
                <a:r>
                  <a:rPr lang="en-US" sz="2800" b="1" dirty="0"/>
                  <a:t> </a:t>
                </a:r>
              </a:p>
            </p:txBody>
          </p:sp>
          <p:sp>
            <p:nvSpPr>
              <p:cNvPr id="7" name="Right Arrow 6"/>
              <p:cNvSpPr/>
              <p:nvPr/>
            </p:nvSpPr>
            <p:spPr>
              <a:xfrm>
                <a:off x="907988" y="2801784"/>
                <a:ext cx="253717" cy="147711"/>
              </a:xfrm>
              <a:prstGeom prst="righ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1458332" y="2788448"/>
                <a:ext cx="253717" cy="162796"/>
              </a:xfrm>
              <a:prstGeom prst="righ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3814355" y="2995101"/>
              <a:ext cx="3621047" cy="1477328"/>
            </a:xfrm>
            <a:prstGeom prst="rect">
              <a:avLst/>
            </a:prstGeom>
            <a:solidFill>
              <a:schemeClr val="bg2">
                <a:lumMod val="9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To answer these challenges, we have designed an approach to meeting [[</a:t>
              </a:r>
              <a:r>
                <a:rPr lang="en-US" b="1" dirty="0"/>
                <a:t>objectives</a:t>
              </a:r>
              <a:r>
                <a:rPr lang="en-US" dirty="0"/>
                <a:t>]]. As a result of achieving these objectives, there will be [[</a:t>
              </a:r>
              <a:r>
                <a:rPr lang="en-US" b="1" dirty="0"/>
                <a:t>benefits</a:t>
              </a:r>
              <a:r>
                <a:rPr lang="en-US" dirty="0"/>
                <a:t>]]</a:t>
              </a:r>
              <a:endParaRPr lang="en-US" sz="1600" dirty="0"/>
            </a:p>
          </p:txBody>
        </p:sp>
        <p:sp>
          <p:nvSpPr>
            <p:cNvPr id="15" name="Isosceles Triangle 14"/>
            <p:cNvSpPr/>
            <p:nvPr/>
          </p:nvSpPr>
          <p:spPr>
            <a:xfrm rot="5400000">
              <a:off x="2712603" y="3232598"/>
              <a:ext cx="1477328" cy="1002333"/>
            </a:xfrm>
            <a:prstGeom prst="triangl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 name="Isosceles Triangle 3"/>
            <p:cNvSpPr/>
            <p:nvPr/>
          </p:nvSpPr>
          <p:spPr>
            <a:xfrm rot="5400000">
              <a:off x="2790948" y="1664765"/>
              <a:ext cx="1272930" cy="1002335"/>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48648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225" y="2502113"/>
            <a:ext cx="7886700" cy="1325563"/>
          </a:xfrm>
        </p:spPr>
        <p:txBody>
          <a:bodyPr>
            <a:normAutofit fontScale="90000"/>
          </a:bodyPr>
          <a:lstStyle/>
          <a:p>
            <a:r>
              <a:rPr lang="en-US" dirty="0"/>
              <a:t>Editing and Rewriting </a:t>
            </a:r>
            <a:br>
              <a:rPr lang="en-US" dirty="0"/>
            </a:br>
            <a:endParaRPr lang="en-US" i="1" dirty="0"/>
          </a:p>
        </p:txBody>
      </p:sp>
    </p:spTree>
    <p:extLst>
      <p:ext uri="{BB962C8B-B14F-4D97-AF65-F5344CB8AC3E}">
        <p14:creationId xmlns:p14="http://schemas.microsoft.com/office/powerpoint/2010/main" val="1664677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9253" y="1311638"/>
            <a:ext cx="6895986" cy="5344639"/>
          </a:xfrm>
          <a:prstGeom prst="rect">
            <a:avLst/>
          </a:prstGeom>
        </p:spPr>
      </p:pic>
      <p:sp>
        <p:nvSpPr>
          <p:cNvPr id="3" name="Title 2"/>
          <p:cNvSpPr>
            <a:spLocks noGrp="1"/>
          </p:cNvSpPr>
          <p:nvPr>
            <p:ph type="title"/>
          </p:nvPr>
        </p:nvSpPr>
        <p:spPr>
          <a:xfrm>
            <a:off x="337278" y="109746"/>
            <a:ext cx="8229600" cy="1143000"/>
          </a:xfrm>
        </p:spPr>
        <p:txBody>
          <a:bodyPr/>
          <a:lstStyle/>
          <a:p>
            <a:pPr algn="l"/>
            <a:r>
              <a:rPr lang="en-US" dirty="0"/>
              <a:t>Write in Plain Language</a:t>
            </a:r>
          </a:p>
        </p:txBody>
      </p:sp>
    </p:spTree>
    <p:extLst>
      <p:ext uri="{BB962C8B-B14F-4D97-AF65-F5344CB8AC3E}">
        <p14:creationId xmlns:p14="http://schemas.microsoft.com/office/powerpoint/2010/main" val="823722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003" y="502169"/>
            <a:ext cx="8008911" cy="5735195"/>
          </a:xfrm>
          <a:prstGeom prst="rect">
            <a:avLst/>
          </a:prstGeom>
        </p:spPr>
      </p:pic>
    </p:spTree>
    <p:extLst>
      <p:ext uri="{BB962C8B-B14F-4D97-AF65-F5344CB8AC3E}">
        <p14:creationId xmlns:p14="http://schemas.microsoft.com/office/powerpoint/2010/main" val="1002877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772" y="479685"/>
            <a:ext cx="8055693" cy="5187638"/>
          </a:xfrm>
          <a:prstGeom prst="rect">
            <a:avLst/>
          </a:prstGeom>
        </p:spPr>
      </p:pic>
    </p:spTree>
    <p:extLst>
      <p:ext uri="{BB962C8B-B14F-4D97-AF65-F5344CB8AC3E}">
        <p14:creationId xmlns:p14="http://schemas.microsoft.com/office/powerpoint/2010/main" val="1908027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195" y="2572668"/>
            <a:ext cx="8655805" cy="914125"/>
          </a:xfrm>
        </p:spPr>
        <p:txBody>
          <a:bodyPr>
            <a:normAutofit/>
          </a:bodyPr>
          <a:lstStyle/>
          <a:p>
            <a:r>
              <a:rPr lang="en-US" sz="4000" dirty="0"/>
              <a:t>Active Voice Activity</a:t>
            </a:r>
          </a:p>
        </p:txBody>
      </p:sp>
      <p:sp>
        <p:nvSpPr>
          <p:cNvPr id="3" name="Content Placeholder 2"/>
          <p:cNvSpPr>
            <a:spLocks noGrp="1"/>
          </p:cNvSpPr>
          <p:nvPr>
            <p:ph idx="1"/>
          </p:nvPr>
        </p:nvSpPr>
        <p:spPr>
          <a:xfrm>
            <a:off x="410381" y="3889947"/>
            <a:ext cx="8531251" cy="974361"/>
          </a:xfrm>
        </p:spPr>
        <p:txBody>
          <a:bodyPr>
            <a:noAutofit/>
          </a:bodyPr>
          <a:lstStyle/>
          <a:p>
            <a:pPr marL="0" indent="0">
              <a:buNone/>
            </a:pPr>
            <a:r>
              <a:rPr lang="en-US" sz="2500" b="1" dirty="0">
                <a:ea typeface="ＭＳ Ｐゴシック" pitchFamily="34" charset="-128"/>
                <a:cs typeface="Optima"/>
              </a:rPr>
              <a:t>Look at your need statement and replace passive voice with active voice</a:t>
            </a:r>
            <a:endParaRPr lang="en-US" sz="2500" dirty="0">
              <a:ea typeface="ＭＳ Ｐゴシック" pitchFamily="34" charset="-128"/>
              <a:cs typeface="Optima"/>
            </a:endParaRPr>
          </a:p>
        </p:txBody>
      </p:sp>
    </p:spTree>
    <p:extLst>
      <p:ext uri="{BB962C8B-B14F-4D97-AF65-F5344CB8AC3E}">
        <p14:creationId xmlns:p14="http://schemas.microsoft.com/office/powerpoint/2010/main" val="1984341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659" y="704537"/>
            <a:ext cx="8095164" cy="4753756"/>
          </a:xfrm>
          <a:prstGeom prst="rect">
            <a:avLst/>
          </a:prstGeom>
        </p:spPr>
      </p:pic>
    </p:spTree>
    <p:extLst>
      <p:ext uri="{BB962C8B-B14F-4D97-AF65-F5344CB8AC3E}">
        <p14:creationId xmlns:p14="http://schemas.microsoft.com/office/powerpoint/2010/main" val="75979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280" y="210941"/>
            <a:ext cx="8940800" cy="1228725"/>
          </a:xfrm>
        </p:spPr>
        <p:txBody>
          <a:bodyPr vert="horz" wrap="square" lIns="91440" tIns="45720" rIns="91440" bIns="45720" numCol="1" anchorCtr="0" compatLnSpc="1">
            <a:prstTxWarp prst="textNoShape">
              <a:avLst/>
            </a:prstTxWarp>
            <a:normAutofit/>
          </a:bodyPr>
          <a:lstStyle/>
          <a:p>
            <a:pPr>
              <a:defRPr/>
            </a:pPr>
            <a:r>
              <a:rPr lang="en-US" sz="3600" dirty="0"/>
              <a:t>Recap Day 1</a:t>
            </a:r>
            <a:endParaRPr lang="en-US" altLang="en-US" sz="3600" dirty="0"/>
          </a:p>
        </p:txBody>
      </p:sp>
      <p:sp>
        <p:nvSpPr>
          <p:cNvPr id="3" name="Rectangle 2"/>
          <p:cNvSpPr/>
          <p:nvPr/>
        </p:nvSpPr>
        <p:spPr>
          <a:xfrm>
            <a:off x="558800" y="1196969"/>
            <a:ext cx="5483013" cy="2677656"/>
          </a:xfrm>
          <a:prstGeom prst="rect">
            <a:avLst/>
          </a:prstGeom>
        </p:spPr>
        <p:txBody>
          <a:bodyPr wrap="square">
            <a:spAutoFit/>
          </a:bodyPr>
          <a:lstStyle/>
          <a:p>
            <a:pPr marL="285750" indent="-285750" fontAlgn="ctr">
              <a:buFont typeface="Arial" panose="020B0604020202020204" pitchFamily="34" charset="0"/>
              <a:buChar char="•"/>
            </a:pPr>
            <a:r>
              <a:rPr lang="en-US" sz="2400" dirty="0"/>
              <a:t>Finding Funding </a:t>
            </a:r>
          </a:p>
          <a:p>
            <a:pPr marL="285750" indent="-285750" fontAlgn="ctr">
              <a:buFont typeface="Arial" panose="020B0604020202020204" pitchFamily="34" charset="0"/>
              <a:buChar char="•"/>
            </a:pPr>
            <a:r>
              <a:rPr lang="en-US" sz="2400" dirty="0"/>
              <a:t>Creating a Fundable Idea </a:t>
            </a:r>
          </a:p>
          <a:p>
            <a:pPr marL="285750" indent="-285750" fontAlgn="ctr">
              <a:buFont typeface="Arial" panose="020B0604020202020204" pitchFamily="34" charset="0"/>
              <a:buChar char="•"/>
            </a:pPr>
            <a:r>
              <a:rPr lang="en-US" sz="2400" dirty="0"/>
              <a:t>Writing a Persuasive Needs Statement</a:t>
            </a:r>
          </a:p>
          <a:p>
            <a:pPr marL="285750" indent="-285750" fontAlgn="ctr">
              <a:buFont typeface="Arial" panose="020B0604020202020204" pitchFamily="34" charset="0"/>
              <a:buChar char="•"/>
            </a:pPr>
            <a:r>
              <a:rPr lang="en-US" sz="2400" dirty="0"/>
              <a:t>Prewriting </a:t>
            </a:r>
          </a:p>
          <a:p>
            <a:pPr marL="285750" indent="-285750" fontAlgn="ctr">
              <a:buFont typeface="Arial" panose="020B0604020202020204" pitchFamily="34" charset="0"/>
              <a:buChar char="•"/>
            </a:pPr>
            <a:r>
              <a:rPr lang="en-US" sz="2400" dirty="0"/>
              <a:t>Titles and Abstracts</a:t>
            </a:r>
          </a:p>
          <a:p>
            <a:pPr marL="285750" indent="-285750" fontAlgn="ctr">
              <a:buFont typeface="Arial" panose="020B0604020202020204" pitchFamily="34" charset="0"/>
              <a:buChar char="•"/>
            </a:pPr>
            <a:r>
              <a:rPr lang="en-US" sz="2400" dirty="0"/>
              <a:t>Faculty Panel and Q&amp;A </a:t>
            </a:r>
          </a:p>
          <a:p>
            <a:pPr fontAlgn="ctr">
              <a:lnSpc>
                <a:spcPct val="100000"/>
              </a:lnSpc>
              <a:spcBef>
                <a:spcPts val="0"/>
              </a:spcBef>
            </a:pPr>
            <a:r>
              <a:rPr lang="en-US" sz="2400" dirty="0"/>
              <a:t> </a:t>
            </a:r>
          </a:p>
        </p:txBody>
      </p:sp>
    </p:spTree>
    <p:extLst>
      <p:ext uri="{BB962C8B-B14F-4D97-AF65-F5344CB8AC3E}">
        <p14:creationId xmlns:p14="http://schemas.microsoft.com/office/powerpoint/2010/main" val="33617582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081" y="0"/>
            <a:ext cx="8796919" cy="1222375"/>
          </a:xfrm>
        </p:spPr>
        <p:txBody>
          <a:bodyPr>
            <a:noAutofit/>
          </a:bodyPr>
          <a:lstStyle/>
          <a:p>
            <a:pPr algn="l"/>
            <a:r>
              <a:rPr lang="en-US" sz="3900" dirty="0"/>
              <a:t>Be Concise</a:t>
            </a:r>
          </a:p>
        </p:txBody>
      </p:sp>
      <p:sp>
        <p:nvSpPr>
          <p:cNvPr id="3" name="Content Placeholder 2"/>
          <p:cNvSpPr>
            <a:spLocks noGrp="1"/>
          </p:cNvSpPr>
          <p:nvPr>
            <p:ph idx="1"/>
          </p:nvPr>
        </p:nvSpPr>
        <p:spPr>
          <a:xfrm>
            <a:off x="347081" y="1087463"/>
            <a:ext cx="8128000" cy="5508625"/>
          </a:xfrm>
        </p:spPr>
        <p:txBody>
          <a:bodyPr>
            <a:noAutofit/>
          </a:bodyPr>
          <a:lstStyle/>
          <a:p>
            <a:r>
              <a:rPr lang="en-US" altLang="en-US" sz="2000" b="1" dirty="0">
                <a:ea typeface="ＭＳ Ｐゴシック" pitchFamily="-105" charset="-128"/>
                <a:cs typeface="Optima"/>
              </a:rPr>
              <a:t>Delete meaningless words</a:t>
            </a:r>
          </a:p>
          <a:p>
            <a:pPr lvl="2">
              <a:buNone/>
            </a:pPr>
            <a:r>
              <a:rPr lang="en-US" altLang="en-US" sz="2000" dirty="0">
                <a:ea typeface="ＭＳ Ｐゴシック" pitchFamily="-105" charset="-128"/>
                <a:cs typeface="Optima"/>
              </a:rPr>
              <a:t>kind of			virtually			actually </a:t>
            </a:r>
          </a:p>
          <a:p>
            <a:pPr lvl="2">
              <a:buNone/>
            </a:pPr>
            <a:r>
              <a:rPr lang="en-US" altLang="en-US" sz="2000" dirty="0">
                <a:ea typeface="ＭＳ Ｐゴシック" pitchFamily="-105" charset="-128"/>
                <a:cs typeface="Optima"/>
              </a:rPr>
              <a:t>individual		particular		basically </a:t>
            </a:r>
          </a:p>
          <a:p>
            <a:pPr lvl="2">
              <a:buNone/>
            </a:pPr>
            <a:r>
              <a:rPr lang="en-US" altLang="en-US" sz="2000" dirty="0">
                <a:ea typeface="ＭＳ Ｐゴシック" pitchFamily="-105" charset="-128"/>
                <a:cs typeface="Optima"/>
              </a:rPr>
              <a:t>really			generally		certain</a:t>
            </a:r>
          </a:p>
          <a:p>
            <a:pPr lvl="2">
              <a:buNone/>
            </a:pPr>
            <a:r>
              <a:rPr lang="en-US" altLang="en-US" sz="2000" dirty="0">
                <a:ea typeface="ＭＳ Ｐゴシック" pitchFamily="-105" charset="-128"/>
                <a:cs typeface="Optima"/>
              </a:rPr>
              <a:t>given			various			practically</a:t>
            </a:r>
          </a:p>
          <a:p>
            <a:pPr lvl="2">
              <a:buNone/>
            </a:pPr>
            <a:endParaRPr lang="en-US" altLang="en-US" sz="1800" b="1" dirty="0">
              <a:ea typeface="ＭＳ Ｐゴシック" pitchFamily="-105" charset="-128"/>
              <a:cs typeface="Optima"/>
            </a:endParaRPr>
          </a:p>
          <a:p>
            <a:r>
              <a:rPr lang="en-US" altLang="en-US" sz="2000" b="1" dirty="0">
                <a:ea typeface="ＭＳ Ｐゴシック" pitchFamily="-105" charset="-128"/>
                <a:cs typeface="Optima"/>
              </a:rPr>
              <a:t>Delete words that repeat the meaning of other words</a:t>
            </a:r>
          </a:p>
          <a:p>
            <a:pPr>
              <a:lnSpc>
                <a:spcPct val="90000"/>
              </a:lnSpc>
              <a:buNone/>
            </a:pPr>
            <a:r>
              <a:rPr lang="en-US" altLang="en-US" sz="2000" dirty="0">
                <a:ea typeface="ＭＳ Ｐゴシック" pitchFamily="-105" charset="-128"/>
                <a:cs typeface="Optima"/>
              </a:rPr>
              <a:t>			full and complete			true and accurate</a:t>
            </a:r>
          </a:p>
          <a:p>
            <a:pPr>
              <a:lnSpc>
                <a:spcPct val="90000"/>
              </a:lnSpc>
              <a:buNone/>
            </a:pPr>
            <a:r>
              <a:rPr lang="en-US" altLang="en-US" sz="2000" dirty="0">
                <a:ea typeface="ＭＳ Ｐゴシック" pitchFamily="-105" charset="-128"/>
                <a:cs typeface="Optima"/>
              </a:rPr>
              <a:t>			hopes and desires		each and every	</a:t>
            </a:r>
          </a:p>
          <a:p>
            <a:pPr>
              <a:lnSpc>
                <a:spcPct val="90000"/>
              </a:lnSpc>
              <a:buNone/>
            </a:pPr>
            <a:r>
              <a:rPr lang="en-US" altLang="en-US" sz="2000" dirty="0">
                <a:ea typeface="ＭＳ Ｐゴシック" pitchFamily="-105" charset="-128"/>
                <a:cs typeface="Optima"/>
              </a:rPr>
              <a:t>			first and foremost		hope and trust</a:t>
            </a:r>
          </a:p>
          <a:p>
            <a:pPr lvl="2"/>
            <a:endParaRPr lang="en-US" altLang="en-US" sz="1400" dirty="0">
              <a:ea typeface="ＭＳ Ｐゴシック" pitchFamily="-105" charset="-128"/>
              <a:cs typeface="Optima"/>
            </a:endParaRPr>
          </a:p>
          <a:p>
            <a:r>
              <a:rPr lang="en-US" altLang="en-US" sz="2000" b="1" dirty="0">
                <a:ea typeface="ＭＳ Ｐゴシック" pitchFamily="-105" charset="-128"/>
                <a:cs typeface="Optima"/>
              </a:rPr>
              <a:t>Delete words implied by other words</a:t>
            </a:r>
          </a:p>
          <a:p>
            <a:pPr>
              <a:lnSpc>
                <a:spcPct val="90000"/>
              </a:lnSpc>
              <a:buNone/>
            </a:pPr>
            <a:r>
              <a:rPr lang="en-US" altLang="en-US" sz="2000" b="1" dirty="0">
                <a:ea typeface="ＭＳ Ｐゴシック" pitchFamily="-105" charset="-128"/>
                <a:cs typeface="Optima"/>
              </a:rPr>
              <a:t>			</a:t>
            </a:r>
            <a:r>
              <a:rPr lang="en-US" altLang="en-US" sz="2000" dirty="0">
                <a:ea typeface="ＭＳ Ｐゴシック" pitchFamily="-105" charset="-128"/>
                <a:cs typeface="Optima"/>
              </a:rPr>
              <a:t>serious crisis	   			untimely death	</a:t>
            </a:r>
          </a:p>
          <a:p>
            <a:pPr>
              <a:lnSpc>
                <a:spcPct val="90000"/>
              </a:lnSpc>
              <a:buNone/>
            </a:pPr>
            <a:r>
              <a:rPr lang="en-US" altLang="en-US" sz="2000" dirty="0">
                <a:ea typeface="ＭＳ Ｐゴシック" pitchFamily="-105" charset="-128"/>
                <a:cs typeface="Optima"/>
              </a:rPr>
              <a:t>			terrible tragedy			future plans	  </a:t>
            </a:r>
          </a:p>
          <a:p>
            <a:pPr>
              <a:lnSpc>
                <a:spcPct val="90000"/>
              </a:lnSpc>
              <a:buNone/>
            </a:pPr>
            <a:r>
              <a:rPr lang="en-US" altLang="en-US" sz="2000" dirty="0">
                <a:ea typeface="ＭＳ Ｐゴシック" pitchFamily="-105" charset="-128"/>
                <a:cs typeface="Optima"/>
              </a:rPr>
              <a:t>			important essentials		true facts		</a:t>
            </a:r>
          </a:p>
          <a:p>
            <a:pPr>
              <a:lnSpc>
                <a:spcPct val="90000"/>
              </a:lnSpc>
              <a:buNone/>
            </a:pPr>
            <a:r>
              <a:rPr lang="en-US" altLang="en-US" sz="2000" dirty="0">
                <a:ea typeface="ＭＳ Ｐゴシック" pitchFamily="-105" charset="-128"/>
                <a:cs typeface="Optima"/>
              </a:rPr>
              <a:t>			final outcome	 		advance planning </a:t>
            </a:r>
          </a:p>
          <a:p>
            <a:pPr lvl="1"/>
            <a:endParaRPr lang="en-US" altLang="en-US" sz="1200" b="1" dirty="0">
              <a:ea typeface="ＭＳ Ｐゴシック" pitchFamily="-105" charset="-128"/>
              <a:cs typeface="Arial" pitchFamily="34" charset="0"/>
            </a:endParaRPr>
          </a:p>
          <a:p>
            <a:endParaRPr lang="en-US" sz="2400" dirty="0"/>
          </a:p>
        </p:txBody>
      </p:sp>
    </p:spTree>
    <p:extLst>
      <p:ext uri="{BB962C8B-B14F-4D97-AF65-F5344CB8AC3E}">
        <p14:creationId xmlns:p14="http://schemas.microsoft.com/office/powerpoint/2010/main" val="41075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807" y="985210"/>
            <a:ext cx="8128000" cy="5440362"/>
          </a:xfrm>
        </p:spPr>
        <p:txBody>
          <a:bodyPr>
            <a:noAutofit/>
          </a:bodyPr>
          <a:lstStyle/>
          <a:p>
            <a:r>
              <a:rPr lang="en-US" altLang="en-US" sz="2000" b="1" dirty="0">
                <a:ea typeface="ＭＳ Ｐゴシック" pitchFamily="-105" charset="-128"/>
                <a:cs typeface="Optima"/>
              </a:rPr>
              <a:t>Replace a phrase with a word</a:t>
            </a:r>
          </a:p>
          <a:p>
            <a:pPr marL="402336" lvl="1" indent="0">
              <a:buNone/>
            </a:pPr>
            <a:r>
              <a:rPr lang="en-US" sz="1100" b="1" i="1" dirty="0">
                <a:ea typeface="ＭＳ Ｐゴシック" pitchFamily="-105" charset="-128"/>
                <a:cs typeface="Arial" pitchFamily="34" charset="0"/>
              </a:rPr>
              <a:t>	</a:t>
            </a:r>
            <a:r>
              <a:rPr lang="en-US" sz="1800" i="1" dirty="0">
                <a:ea typeface="ＭＳ Ｐゴシック" pitchFamily="-105" charset="-128"/>
                <a:cs typeface="Optima"/>
              </a:rPr>
              <a:t>Instead of—			Try—</a:t>
            </a:r>
          </a:p>
          <a:p>
            <a:pPr marL="658368" lvl="2" indent="0">
              <a:buNone/>
            </a:pPr>
            <a:r>
              <a:rPr lang="en-US" sz="1800" dirty="0">
                <a:ea typeface="ＭＳ Ｐゴシック" pitchFamily="-105" charset="-128"/>
                <a:cs typeface="Optima"/>
              </a:rPr>
              <a:t>	in close proximity		near, nearby, close</a:t>
            </a:r>
          </a:p>
          <a:p>
            <a:pPr marL="658368" lvl="2" indent="0">
              <a:buNone/>
            </a:pPr>
            <a:r>
              <a:rPr lang="en-US" sz="1800" dirty="0">
                <a:ea typeface="ＭＳ Ｐゴシック" pitchFamily="-105" charset="-128"/>
                <a:cs typeface="Optima"/>
              </a:rPr>
              <a:t>	is cognizant of 		is aware of, knows</a:t>
            </a:r>
          </a:p>
          <a:p>
            <a:pPr marL="658368" lvl="2" indent="0">
              <a:buNone/>
            </a:pPr>
            <a:r>
              <a:rPr lang="en-US" sz="1800" dirty="0">
                <a:ea typeface="ＭＳ Ｐゴシック" pitchFamily="-105" charset="-128"/>
                <a:cs typeface="Optima"/>
              </a:rPr>
              <a:t>	in conjunction with		with</a:t>
            </a:r>
          </a:p>
          <a:p>
            <a:pPr marL="658368" lvl="2" indent="0">
              <a:buNone/>
            </a:pPr>
            <a:r>
              <a:rPr lang="en-US" sz="1800" dirty="0">
                <a:ea typeface="ＭＳ Ｐゴシック" pitchFamily="-105" charset="-128"/>
                <a:cs typeface="Optima"/>
              </a:rPr>
              <a:t>	are desirous of		want</a:t>
            </a:r>
          </a:p>
          <a:p>
            <a:pPr marL="658368" lvl="2" indent="0">
              <a:buNone/>
            </a:pPr>
            <a:endParaRPr lang="en-US" altLang="en-US" sz="1400" dirty="0">
              <a:ea typeface="ＭＳ Ｐゴシック" pitchFamily="-105" charset="-128"/>
              <a:cs typeface="Optima"/>
            </a:endParaRPr>
          </a:p>
          <a:p>
            <a:r>
              <a:rPr lang="en-US" altLang="en-US" sz="2000" b="1" dirty="0">
                <a:ea typeface="ＭＳ Ｐゴシック" pitchFamily="-105" charset="-128"/>
                <a:cs typeface="Optima"/>
              </a:rPr>
              <a:t>Change negatives to affirmatives</a:t>
            </a:r>
          </a:p>
          <a:p>
            <a:pPr marL="402336" lvl="1" indent="0">
              <a:buNone/>
            </a:pPr>
            <a:r>
              <a:rPr lang="en-US" altLang="en-US" sz="1100" b="1" dirty="0">
                <a:ea typeface="ＭＳ Ｐゴシック" pitchFamily="-105" charset="-128"/>
                <a:cs typeface="Arial" pitchFamily="34" charset="0"/>
              </a:rPr>
              <a:t>		</a:t>
            </a:r>
            <a:r>
              <a:rPr lang="en-US" altLang="en-US" sz="1800" dirty="0">
                <a:ea typeface="ＭＳ Ｐゴシック" pitchFamily="-105" charset="-128"/>
                <a:cs typeface="Optima"/>
              </a:rPr>
              <a:t>not different		similar</a:t>
            </a:r>
          </a:p>
          <a:p>
            <a:pPr marL="658368" lvl="2" indent="0">
              <a:buNone/>
            </a:pPr>
            <a:r>
              <a:rPr lang="en-US" altLang="en-US" sz="1800" dirty="0">
                <a:ea typeface="ＭＳ Ｐゴシック" pitchFamily="-105" charset="-128"/>
                <a:cs typeface="Optima"/>
              </a:rPr>
              <a:t>	not the same		different</a:t>
            </a:r>
          </a:p>
          <a:p>
            <a:pPr marL="658368" lvl="2" indent="0">
              <a:buNone/>
            </a:pPr>
            <a:r>
              <a:rPr lang="en-US" altLang="en-US" sz="1800" dirty="0">
                <a:ea typeface="ＭＳ Ｐゴシック" pitchFamily="-105" charset="-128"/>
                <a:cs typeface="Optima"/>
              </a:rPr>
              <a:t>	not allow			prevent</a:t>
            </a:r>
          </a:p>
          <a:p>
            <a:pPr marL="658368" lvl="2" indent="0">
              <a:buNone/>
            </a:pPr>
            <a:r>
              <a:rPr lang="en-US" altLang="en-US" sz="1800" dirty="0">
                <a:ea typeface="ＭＳ Ｐゴシック" pitchFamily="-105" charset="-128"/>
                <a:cs typeface="Optima"/>
              </a:rPr>
              <a:t>	not notice		overlook</a:t>
            </a:r>
          </a:p>
          <a:p>
            <a:pPr marL="82296" indent="0">
              <a:buNone/>
            </a:pPr>
            <a:endParaRPr lang="en-US" altLang="en-US" sz="1400" dirty="0">
              <a:ea typeface="ＭＳ Ｐゴシック" pitchFamily="-105" charset="-128"/>
              <a:cs typeface="Optima"/>
            </a:endParaRPr>
          </a:p>
          <a:p>
            <a:r>
              <a:rPr lang="en-US" altLang="en-US" sz="2000" b="1" dirty="0">
                <a:ea typeface="ＭＳ Ｐゴシック" pitchFamily="-105" charset="-128"/>
                <a:cs typeface="Optima"/>
              </a:rPr>
              <a:t>Delete useless adjectives and adverbs</a:t>
            </a:r>
          </a:p>
          <a:p>
            <a:pPr marL="457200" lvl="1" indent="0">
              <a:buNone/>
            </a:pPr>
            <a:r>
              <a:rPr lang="en-US" altLang="en-US" sz="1800" dirty="0">
                <a:ea typeface="ＭＳ Ｐゴシック" pitchFamily="-105" charset="-128"/>
                <a:cs typeface="Optima"/>
              </a:rPr>
              <a:t>Many writers can’t resist adding useless adjectives and adverbs. Try deleting every adverb and every adjective before a noun, then restore only those that readers need to understand the passage.</a:t>
            </a:r>
          </a:p>
          <a:p>
            <a:endParaRPr lang="en-US" sz="1200" dirty="0"/>
          </a:p>
        </p:txBody>
      </p:sp>
      <p:sp>
        <p:nvSpPr>
          <p:cNvPr id="4" name="Title 1"/>
          <p:cNvSpPr>
            <a:spLocks noGrp="1"/>
          </p:cNvSpPr>
          <p:nvPr>
            <p:ph type="title"/>
          </p:nvPr>
        </p:nvSpPr>
        <p:spPr>
          <a:xfrm>
            <a:off x="149901" y="69742"/>
            <a:ext cx="8368000" cy="1122104"/>
          </a:xfrm>
        </p:spPr>
        <p:txBody>
          <a:bodyPr>
            <a:normAutofit/>
          </a:bodyPr>
          <a:lstStyle/>
          <a:p>
            <a:pPr algn="l"/>
            <a:r>
              <a:rPr lang="en-US" sz="4000" dirty="0"/>
              <a:t> Be Concise (cont.)</a:t>
            </a:r>
          </a:p>
        </p:txBody>
      </p:sp>
    </p:spTree>
    <p:extLst>
      <p:ext uri="{BB962C8B-B14F-4D97-AF65-F5344CB8AC3E}">
        <p14:creationId xmlns:p14="http://schemas.microsoft.com/office/powerpoint/2010/main" val="153575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768"/>
            <a:ext cx="8655805" cy="914125"/>
          </a:xfrm>
        </p:spPr>
        <p:txBody>
          <a:bodyPr>
            <a:normAutofit/>
          </a:bodyPr>
          <a:lstStyle/>
          <a:p>
            <a:r>
              <a:rPr lang="en-US" dirty="0"/>
              <a:t>Concision Activity</a:t>
            </a:r>
          </a:p>
        </p:txBody>
      </p:sp>
      <p:sp>
        <p:nvSpPr>
          <p:cNvPr id="3" name="Content Placeholder 2"/>
          <p:cNvSpPr>
            <a:spLocks noGrp="1"/>
          </p:cNvSpPr>
          <p:nvPr>
            <p:ph idx="1"/>
          </p:nvPr>
        </p:nvSpPr>
        <p:spPr>
          <a:xfrm>
            <a:off x="283979" y="1323298"/>
            <a:ext cx="8305385" cy="1217534"/>
          </a:xfrm>
        </p:spPr>
        <p:txBody>
          <a:bodyPr>
            <a:noAutofit/>
          </a:bodyPr>
          <a:lstStyle/>
          <a:p>
            <a:pPr marL="0" indent="0">
              <a:buNone/>
            </a:pPr>
            <a:r>
              <a:rPr lang="en-US" sz="2500" b="1" dirty="0">
                <a:ea typeface="ＭＳ Ｐゴシック" pitchFamily="34" charset="-128"/>
                <a:cs typeface="Optima"/>
              </a:rPr>
              <a:t>Look at your need statement and remove redundant or unnecessary words</a:t>
            </a:r>
            <a:endParaRPr lang="en-US" sz="2500" dirty="0">
              <a:ea typeface="ＭＳ Ｐゴシック" pitchFamily="34" charset="-128"/>
              <a:cs typeface="Optima"/>
            </a:endParaRPr>
          </a:p>
        </p:txBody>
      </p:sp>
    </p:spTree>
    <p:extLst>
      <p:ext uri="{BB962C8B-B14F-4D97-AF65-F5344CB8AC3E}">
        <p14:creationId xmlns:p14="http://schemas.microsoft.com/office/powerpoint/2010/main" val="136088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784" y="112939"/>
            <a:ext cx="8814216" cy="1035539"/>
          </a:xfrm>
        </p:spPr>
        <p:txBody>
          <a:bodyPr>
            <a:noAutofit/>
          </a:bodyPr>
          <a:lstStyle/>
          <a:p>
            <a:pPr algn="l"/>
            <a:r>
              <a:rPr lang="en-US" sz="3600" dirty="0"/>
              <a:t>Provide Old Information Before New Information</a:t>
            </a:r>
          </a:p>
        </p:txBody>
      </p:sp>
      <p:sp>
        <p:nvSpPr>
          <p:cNvPr id="3" name="Content Placeholder 2"/>
          <p:cNvSpPr>
            <a:spLocks noGrp="1"/>
          </p:cNvSpPr>
          <p:nvPr>
            <p:ph idx="1"/>
          </p:nvPr>
        </p:nvSpPr>
        <p:spPr>
          <a:xfrm>
            <a:off x="329784" y="1460579"/>
            <a:ext cx="7938380" cy="5509847"/>
          </a:xfrm>
        </p:spPr>
        <p:txBody>
          <a:bodyPr>
            <a:noAutofit/>
          </a:bodyPr>
          <a:lstStyle/>
          <a:p>
            <a:pPr marL="0" indent="0">
              <a:buNone/>
            </a:pPr>
            <a:r>
              <a:rPr lang="en-US" sz="1800" b="1" dirty="0">
                <a:cs typeface="Optima"/>
              </a:rPr>
              <a:t>Principle of Cohesion: Old to New</a:t>
            </a:r>
          </a:p>
          <a:p>
            <a:pPr marL="744538" lvl="1" indent="-457200">
              <a:buFont typeface="Arial" panose="020B0604020202020204" pitchFamily="34" charset="0"/>
              <a:buChar char="•"/>
            </a:pPr>
            <a:r>
              <a:rPr lang="en-US" sz="1800" b="1" dirty="0">
                <a:ea typeface="ＭＳ Ｐゴシック" pitchFamily="-105" charset="-128"/>
                <a:cs typeface="Optima"/>
              </a:rPr>
              <a:t>Begin sentences with information familiar to your readers. </a:t>
            </a:r>
            <a:r>
              <a:rPr lang="en-US" sz="1800" dirty="0">
                <a:ea typeface="ＭＳ Ｐゴシック" pitchFamily="-105" charset="-128"/>
                <a:cs typeface="Optima"/>
              </a:rPr>
              <a:t>Readers get that familiar information from two sources:</a:t>
            </a:r>
          </a:p>
          <a:p>
            <a:pPr lvl="2">
              <a:buFont typeface="Courier New" panose="02070309020205020404" pitchFamily="49" charset="0"/>
              <a:buChar char="o"/>
            </a:pPr>
            <a:r>
              <a:rPr lang="en-US" sz="1800" dirty="0">
                <a:ea typeface="ＭＳ Ｐゴシック" pitchFamily="-105" charset="-128"/>
                <a:cs typeface="Optima"/>
              </a:rPr>
              <a:t>First, they remember words from the sentences they just read.</a:t>
            </a:r>
          </a:p>
          <a:p>
            <a:pPr lvl="2">
              <a:buFont typeface="Courier New" panose="02070309020205020404" pitchFamily="49" charset="0"/>
              <a:buChar char="o"/>
            </a:pPr>
            <a:r>
              <a:rPr lang="en-US" sz="1800" dirty="0">
                <a:ea typeface="ＭＳ Ｐゴシック" pitchFamily="-105" charset="-128"/>
                <a:cs typeface="Optima"/>
              </a:rPr>
              <a:t>Second, readers bring to a sentence a general knowledge of its subject.</a:t>
            </a:r>
          </a:p>
          <a:p>
            <a:pPr marL="731520" lvl="1" indent="-457200">
              <a:lnSpc>
                <a:spcPct val="90000"/>
              </a:lnSpc>
              <a:buFont typeface="Arial" panose="020B0604020202020204" pitchFamily="34" charset="0"/>
              <a:buChar char="•"/>
              <a:defRPr/>
            </a:pPr>
            <a:r>
              <a:rPr lang="en-US" sz="1800" b="1" dirty="0">
                <a:ea typeface="ＭＳ Ｐゴシック" pitchFamily="-105" charset="-128"/>
                <a:cs typeface="Optima"/>
              </a:rPr>
              <a:t>End sentences with information readers cannot anticipate.</a:t>
            </a:r>
          </a:p>
          <a:p>
            <a:pPr marL="1435608" lvl="3" indent="-457200">
              <a:buFont typeface="Courier New" panose="02070309020205020404" pitchFamily="49" charset="0"/>
              <a:buChar char="o"/>
              <a:defRPr/>
            </a:pPr>
            <a:r>
              <a:rPr lang="en-US" sz="1800" dirty="0">
                <a:ea typeface="ＭＳ Ｐゴシック" pitchFamily="-105" charset="-128"/>
                <a:cs typeface="Optima"/>
              </a:rPr>
              <a:t>Readers always prefer to read what’s easy before what’s hard, and what’s familiar is easier to understand than what’s new and complex.</a:t>
            </a:r>
          </a:p>
          <a:p>
            <a:pPr marL="731520" lvl="1" indent="-457200">
              <a:buFont typeface="Arial" panose="020B0604020202020204" pitchFamily="34" charset="0"/>
              <a:buChar char="•"/>
            </a:pPr>
            <a:r>
              <a:rPr lang="en-US" sz="1800" dirty="0">
                <a:cs typeface="Optima"/>
              </a:rPr>
              <a:t>Writers often refer to something in a previous sentence with words such as </a:t>
            </a:r>
            <a:r>
              <a:rPr lang="en-US" sz="1800" i="1" dirty="0">
                <a:cs typeface="Optima"/>
              </a:rPr>
              <a:t>this, these, that, those, another, such, second, </a:t>
            </a:r>
            <a:r>
              <a:rPr lang="en-US" sz="1800" dirty="0">
                <a:cs typeface="Optima"/>
              </a:rPr>
              <a:t>or </a:t>
            </a:r>
            <a:r>
              <a:rPr lang="en-US" sz="1800" i="1" dirty="0">
                <a:cs typeface="Optima"/>
              </a:rPr>
              <a:t>more</a:t>
            </a:r>
            <a:r>
              <a:rPr lang="en-US" sz="1800" dirty="0">
                <a:cs typeface="Optima"/>
              </a:rPr>
              <a:t>. </a:t>
            </a:r>
            <a:r>
              <a:rPr lang="en-US" sz="1800" b="1" dirty="0">
                <a:cs typeface="Optima"/>
              </a:rPr>
              <a:t>When you use any of those signals, try to put them at or close to the beginning of the sentence</a:t>
            </a:r>
            <a:r>
              <a:rPr lang="en-US" sz="1800" dirty="0">
                <a:cs typeface="Optima"/>
              </a:rPr>
              <a:t>:</a:t>
            </a:r>
          </a:p>
          <a:p>
            <a:pPr marL="1487487" lvl="3" indent="-457200">
              <a:buFont typeface="Courier New" panose="02070309020205020404" pitchFamily="49" charset="0"/>
              <a:buChar char="o"/>
            </a:pPr>
            <a:r>
              <a:rPr lang="en-US" sz="1800" dirty="0">
                <a:cs typeface="Optima"/>
              </a:rPr>
              <a:t>How to calculate credits for classes taken in a community college is </a:t>
            </a:r>
            <a:r>
              <a:rPr lang="en-US" sz="1800" b="1" dirty="0">
                <a:cs typeface="Optima"/>
              </a:rPr>
              <a:t>another </a:t>
            </a:r>
            <a:r>
              <a:rPr lang="en-US" sz="1800" dirty="0">
                <a:cs typeface="Optima"/>
              </a:rPr>
              <a:t>issue that we must consider.</a:t>
            </a:r>
          </a:p>
          <a:p>
            <a:pPr marL="1487487" lvl="3" indent="-457200">
              <a:buFont typeface="Courier New" panose="02070309020205020404" pitchFamily="49" charset="0"/>
              <a:buChar char="o"/>
            </a:pPr>
            <a:r>
              <a:rPr lang="en-US" sz="1800" b="1" dirty="0">
                <a:cs typeface="Optima"/>
              </a:rPr>
              <a:t>Another </a:t>
            </a:r>
            <a:r>
              <a:rPr lang="en-US" sz="1800" dirty="0">
                <a:cs typeface="Optima"/>
              </a:rPr>
              <a:t>issue that we must consider is how to calculate credits for classes taken in a community college.</a:t>
            </a:r>
            <a:endParaRPr lang="en-US" sz="1800" b="1" dirty="0">
              <a:cs typeface="Optima"/>
            </a:endParaRPr>
          </a:p>
        </p:txBody>
      </p:sp>
    </p:spTree>
    <p:extLst>
      <p:ext uri="{BB962C8B-B14F-4D97-AF65-F5344CB8AC3E}">
        <p14:creationId xmlns:p14="http://schemas.microsoft.com/office/powerpoint/2010/main" val="899169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Effect transition="in" filter="blinds(horizontal)">
                                      <p:cBhvr>
                                        <p:cTn id="1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121" y="129416"/>
            <a:ext cx="8933688" cy="1241792"/>
          </a:xfrm>
        </p:spPr>
        <p:txBody>
          <a:bodyPr>
            <a:normAutofit/>
          </a:bodyPr>
          <a:lstStyle/>
          <a:p>
            <a:pPr algn="l"/>
            <a:r>
              <a:rPr lang="en-US" sz="3600" dirty="0"/>
              <a:t>End Your Sentences and Paragraphs With Emphasis</a:t>
            </a:r>
          </a:p>
        </p:txBody>
      </p:sp>
      <p:sp>
        <p:nvSpPr>
          <p:cNvPr id="3" name="Content Placeholder 2"/>
          <p:cNvSpPr>
            <a:spLocks noGrp="1"/>
          </p:cNvSpPr>
          <p:nvPr>
            <p:ph idx="1"/>
          </p:nvPr>
        </p:nvSpPr>
        <p:spPr>
          <a:xfrm>
            <a:off x="441121" y="1624640"/>
            <a:ext cx="7923390" cy="5128846"/>
          </a:xfrm>
        </p:spPr>
        <p:txBody>
          <a:bodyPr>
            <a:normAutofit/>
          </a:bodyPr>
          <a:lstStyle/>
          <a:p>
            <a:r>
              <a:rPr lang="en-US" sz="1800" dirty="0">
                <a:cs typeface="Optima"/>
              </a:rPr>
              <a:t>We call the most emphatic part of a sentence STRESS. </a:t>
            </a:r>
          </a:p>
          <a:p>
            <a:r>
              <a:rPr lang="en-US" sz="1800" b="1" dirty="0">
                <a:cs typeface="Optima"/>
              </a:rPr>
              <a:t>If you end a sentence on words that carry little meaning, your sentence will seem to end weakly. </a:t>
            </a:r>
            <a:r>
              <a:rPr lang="en-US" sz="1800" dirty="0">
                <a:cs typeface="Optima"/>
              </a:rPr>
              <a:t>Just as we look at the first few words of a sentence for point of view, we look to the last few words for emphasis. </a:t>
            </a:r>
            <a:r>
              <a:rPr lang="en-US" sz="1800" b="1" dirty="0">
                <a:cs typeface="Optima"/>
              </a:rPr>
              <a:t>You can revise a sentence to emphasize particular words that you want readers to hear stressed and thereby note as particularly significant.</a:t>
            </a:r>
          </a:p>
          <a:p>
            <a:endParaRPr lang="en-US" sz="2000" dirty="0"/>
          </a:p>
        </p:txBody>
      </p:sp>
      <p:sp>
        <p:nvSpPr>
          <p:cNvPr id="4" name="Content Placeholder 2"/>
          <p:cNvSpPr txBox="1">
            <a:spLocks/>
          </p:cNvSpPr>
          <p:nvPr/>
        </p:nvSpPr>
        <p:spPr>
          <a:xfrm>
            <a:off x="441121" y="3373296"/>
            <a:ext cx="7795974" cy="305790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prstClr val="black"/>
                </a:solidFill>
                <a:cs typeface="Optima"/>
              </a:rPr>
              <a:t>Change the emphasis in the following sentences:</a:t>
            </a:r>
          </a:p>
          <a:p>
            <a:pPr lvl="1">
              <a:buFont typeface="Calibri" panose="020F0502020204030204" pitchFamily="34" charset="0"/>
              <a:buChar char="‒"/>
            </a:pPr>
            <a:r>
              <a:rPr lang="en-US" sz="1800" dirty="0">
                <a:solidFill>
                  <a:prstClr val="black"/>
                </a:solidFill>
                <a:ea typeface="ＭＳ Ｐゴシック" pitchFamily="34" charset="-128"/>
                <a:cs typeface="Optima"/>
              </a:rPr>
              <a:t>The President</a:t>
            </a:r>
            <a:r>
              <a:rPr lang="en-US" altLang="en-US" sz="1800" dirty="0">
                <a:solidFill>
                  <a:prstClr val="black"/>
                </a:solidFill>
                <a:ea typeface="ＭＳ Ｐゴシック" pitchFamily="34" charset="-128"/>
                <a:cs typeface="Optima"/>
              </a:rPr>
              <a:t>’</a:t>
            </a:r>
            <a:r>
              <a:rPr lang="en-US" sz="1800" dirty="0">
                <a:solidFill>
                  <a:prstClr val="black"/>
                </a:solidFill>
                <a:ea typeface="ＭＳ Ｐゴシック" pitchFamily="34" charset="-128"/>
                <a:cs typeface="Optima"/>
              </a:rPr>
              <a:t>s tendency </a:t>
            </a:r>
            <a:r>
              <a:rPr lang="en-US" sz="1800" b="1" dirty="0">
                <a:solidFill>
                  <a:prstClr val="black"/>
                </a:solidFill>
                <a:ea typeface="ＭＳ Ｐゴシック" pitchFamily="34" charset="-128"/>
                <a:cs typeface="Optima"/>
              </a:rPr>
              <a:t>to rewrite the Constitution</a:t>
            </a:r>
            <a:r>
              <a:rPr lang="en-US" sz="1800" dirty="0">
                <a:solidFill>
                  <a:prstClr val="black"/>
                </a:solidFill>
                <a:ea typeface="ＭＳ Ｐゴシック" pitchFamily="34" charset="-128"/>
                <a:cs typeface="Optima"/>
              </a:rPr>
              <a:t> is the biggest danger to the nation, in my opinion.</a:t>
            </a:r>
          </a:p>
          <a:p>
            <a:pPr lvl="1">
              <a:buFont typeface="Calibri" panose="020F0502020204030204" pitchFamily="34" charset="0"/>
              <a:buChar char="‒"/>
            </a:pPr>
            <a:r>
              <a:rPr lang="en-US" sz="1800" dirty="0">
                <a:solidFill>
                  <a:prstClr val="black"/>
                </a:solidFill>
                <a:ea typeface="ＭＳ Ｐゴシック" pitchFamily="34" charset="-128"/>
                <a:cs typeface="Optima"/>
              </a:rPr>
              <a:t>The nation is most threatened by the President</a:t>
            </a:r>
            <a:r>
              <a:rPr lang="en-US" altLang="en-US" sz="1800" dirty="0">
                <a:solidFill>
                  <a:prstClr val="black"/>
                </a:solidFill>
                <a:ea typeface="ＭＳ Ｐゴシック" pitchFamily="34" charset="-128"/>
                <a:cs typeface="Optima"/>
              </a:rPr>
              <a:t>’</a:t>
            </a:r>
            <a:r>
              <a:rPr lang="en-US" sz="1800" dirty="0">
                <a:solidFill>
                  <a:prstClr val="black"/>
                </a:solidFill>
                <a:ea typeface="ＭＳ Ｐゴシック" pitchFamily="34" charset="-128"/>
                <a:cs typeface="Optima"/>
              </a:rPr>
              <a:t>s tendency </a:t>
            </a:r>
            <a:r>
              <a:rPr lang="en-US" sz="1800" b="1" dirty="0">
                <a:solidFill>
                  <a:prstClr val="black"/>
                </a:solidFill>
                <a:ea typeface="ＭＳ Ｐゴシック" pitchFamily="34" charset="-128"/>
                <a:cs typeface="Optima"/>
              </a:rPr>
              <a:t>to rewrite the Constitution.</a:t>
            </a:r>
          </a:p>
          <a:p>
            <a:pPr lvl="1">
              <a:buFont typeface="Calibri" panose="020F0502020204030204" pitchFamily="34" charset="0"/>
              <a:buChar char="‒"/>
            </a:pPr>
            <a:r>
              <a:rPr lang="en-US" sz="1800" dirty="0">
                <a:solidFill>
                  <a:prstClr val="black"/>
                </a:solidFill>
                <a:ea typeface="ＭＳ Ｐゴシック" pitchFamily="34" charset="-128"/>
                <a:cs typeface="Optima"/>
              </a:rPr>
              <a:t>A new political philosophy that could affect our society </a:t>
            </a:r>
            <a:r>
              <a:rPr lang="en-US" sz="1800" b="1" dirty="0">
                <a:solidFill>
                  <a:prstClr val="black"/>
                </a:solidFill>
                <a:ea typeface="ＭＳ Ｐゴシック" pitchFamily="34" charset="-128"/>
                <a:cs typeface="Optima"/>
              </a:rPr>
              <a:t>well into the twenty-first century</a:t>
            </a:r>
            <a:r>
              <a:rPr lang="en-US" sz="1800" dirty="0">
                <a:solidFill>
                  <a:prstClr val="black"/>
                </a:solidFill>
                <a:ea typeface="ＭＳ Ｐゴシック" pitchFamily="34" charset="-128"/>
                <a:cs typeface="Optima"/>
              </a:rPr>
              <a:t> may emerge from these studies.</a:t>
            </a:r>
          </a:p>
          <a:p>
            <a:pPr lvl="1">
              <a:buFont typeface="Calibri" panose="020F0502020204030204" pitchFamily="34" charset="0"/>
              <a:buChar char="‒"/>
            </a:pPr>
            <a:r>
              <a:rPr lang="en-US" sz="1800" dirty="0">
                <a:solidFill>
                  <a:prstClr val="black"/>
                </a:solidFill>
                <a:ea typeface="ＭＳ Ｐゴシック" pitchFamily="34" charset="-128"/>
                <a:cs typeface="Optima"/>
              </a:rPr>
              <a:t>These studies may result in a new political philosophy that could affect our society </a:t>
            </a:r>
            <a:r>
              <a:rPr lang="en-US" sz="1800" b="1" dirty="0">
                <a:solidFill>
                  <a:prstClr val="black"/>
                </a:solidFill>
                <a:ea typeface="ＭＳ Ｐゴシック" pitchFamily="34" charset="-128"/>
                <a:cs typeface="Optima"/>
              </a:rPr>
              <a:t>well into the twenty-first century.</a:t>
            </a:r>
            <a:endParaRPr lang="en-US" sz="1800" dirty="0">
              <a:solidFill>
                <a:prstClr val="black"/>
              </a:solidFill>
              <a:ea typeface="ＭＳ Ｐゴシック" pitchFamily="34" charset="-128"/>
              <a:cs typeface="Optima"/>
            </a:endParaRPr>
          </a:p>
        </p:txBody>
      </p:sp>
    </p:spTree>
    <p:extLst>
      <p:ext uri="{BB962C8B-B14F-4D97-AF65-F5344CB8AC3E}">
        <p14:creationId xmlns:p14="http://schemas.microsoft.com/office/powerpoint/2010/main" val="49205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10" y="566919"/>
            <a:ext cx="7794885" cy="5832063"/>
          </a:xfrm>
          <a:prstGeom prst="rect">
            <a:avLst/>
          </a:prstGeom>
        </p:spPr>
      </p:pic>
    </p:spTree>
    <p:extLst>
      <p:ext uri="{BB962C8B-B14F-4D97-AF65-F5344CB8AC3E}">
        <p14:creationId xmlns:p14="http://schemas.microsoft.com/office/powerpoint/2010/main" val="20977884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330" y="607101"/>
            <a:ext cx="6527378" cy="302051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330" y="3906812"/>
            <a:ext cx="7226913" cy="2563708"/>
          </a:xfrm>
          <a:prstGeom prst="rect">
            <a:avLst/>
          </a:prstGeom>
        </p:spPr>
      </p:pic>
    </p:spTree>
    <p:extLst>
      <p:ext uri="{BB962C8B-B14F-4D97-AF65-F5344CB8AC3E}">
        <p14:creationId xmlns:p14="http://schemas.microsoft.com/office/powerpoint/2010/main" val="144164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180" y="640551"/>
            <a:ext cx="7655810" cy="5559964"/>
          </a:xfrm>
          <a:prstGeom prst="rect">
            <a:avLst/>
          </a:prstGeom>
        </p:spPr>
      </p:pic>
    </p:spTree>
    <p:extLst>
      <p:ext uri="{BB962C8B-B14F-4D97-AF65-F5344CB8AC3E}">
        <p14:creationId xmlns:p14="http://schemas.microsoft.com/office/powerpoint/2010/main" val="1933112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776" y="2986406"/>
            <a:ext cx="7886700" cy="1325563"/>
          </a:xfrm>
        </p:spPr>
        <p:txBody>
          <a:bodyPr>
            <a:normAutofit/>
          </a:bodyPr>
          <a:lstStyle/>
          <a:p>
            <a:r>
              <a:rPr lang="en-US" sz="3600" dirty="0"/>
              <a:t>Aesthetics and Marketing</a:t>
            </a:r>
          </a:p>
        </p:txBody>
      </p:sp>
    </p:spTree>
    <p:extLst>
      <p:ext uri="{BB962C8B-B14F-4D97-AF65-F5344CB8AC3E}">
        <p14:creationId xmlns:p14="http://schemas.microsoft.com/office/powerpoint/2010/main" val="15084751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83528"/>
            <a:ext cx="7886700" cy="676275"/>
          </a:xfrm>
        </p:spPr>
        <p:txBody>
          <a:bodyPr>
            <a:normAutofit/>
          </a:bodyPr>
          <a:lstStyle/>
          <a:p>
            <a:r>
              <a:rPr lang="en-US" sz="4000" dirty="0"/>
              <a:t>Proposal Aesthetics</a:t>
            </a:r>
            <a:endParaRPr lang="en-US" sz="4000" i="1" dirty="0"/>
          </a:p>
        </p:txBody>
      </p:sp>
      <p:sp>
        <p:nvSpPr>
          <p:cNvPr id="6" name="Rectangle 5"/>
          <p:cNvSpPr/>
          <p:nvPr/>
        </p:nvSpPr>
        <p:spPr>
          <a:xfrm>
            <a:off x="689332" y="1057365"/>
            <a:ext cx="7501864" cy="5509200"/>
          </a:xfrm>
          <a:prstGeom prst="rect">
            <a:avLst/>
          </a:prstGeom>
          <a:solidFill>
            <a:schemeClr val="bg1"/>
          </a:solidFill>
        </p:spPr>
        <p:txBody>
          <a:bodyPr wrap="square">
            <a:spAutoFit/>
          </a:bodyPr>
          <a:lstStyle/>
          <a:p>
            <a:r>
              <a:rPr lang="en-US" sz="2800" i="1" dirty="0">
                <a:cs typeface="Optima"/>
              </a:rPr>
              <a:t>The proposal must be aesthetically appealing</a:t>
            </a:r>
          </a:p>
          <a:p>
            <a:endParaRPr lang="en-US" sz="2000" i="1" dirty="0">
              <a:cs typeface="Optima"/>
            </a:endParaRPr>
          </a:p>
          <a:p>
            <a:r>
              <a:rPr lang="en-US" dirty="0">
                <a:cs typeface="Optima"/>
              </a:rPr>
              <a:t>“</a:t>
            </a:r>
            <a:r>
              <a:rPr lang="en-US" sz="2000" dirty="0">
                <a:cs typeface="Optima"/>
              </a:rPr>
              <a:t>Just as clothing is important in the business world for establishing initial impressions, so, too, is the appearance of your proposal as it reaches the reviewer's hands. The proposal should ‘look’ familiar to the reader. A familiar proposal is a friendly proposal (Jeremy and Lynn Miner).” </a:t>
            </a:r>
          </a:p>
          <a:p>
            <a:pPr marL="285750" indent="-285750">
              <a:buFont typeface="Arial"/>
              <a:buChar char="•"/>
            </a:pPr>
            <a:endParaRPr lang="en-US" sz="2000" dirty="0">
              <a:cs typeface="Optima"/>
            </a:endParaRPr>
          </a:p>
          <a:p>
            <a:pPr marL="285750" indent="-285750">
              <a:buFont typeface="Arial"/>
              <a:buChar char="•"/>
            </a:pPr>
            <a:r>
              <a:rPr lang="en-US" dirty="0">
                <a:cs typeface="Optima"/>
              </a:rPr>
              <a:t>If allowed, </a:t>
            </a:r>
            <a:r>
              <a:rPr lang="en-US" b="1" dirty="0">
                <a:cs typeface="Optima"/>
              </a:rPr>
              <a:t>match</a:t>
            </a:r>
            <a:r>
              <a:rPr lang="en-US" dirty="0">
                <a:cs typeface="Optima"/>
              </a:rPr>
              <a:t> the funder’s publications style …. </a:t>
            </a:r>
            <a:r>
              <a:rPr lang="en-US" i="1" dirty="0">
                <a:cs typeface="Optima"/>
              </a:rPr>
              <a:t>Your proposal will look more credible and familiar</a:t>
            </a:r>
            <a:br>
              <a:rPr lang="en-US" i="1" dirty="0">
                <a:cs typeface="Optima"/>
              </a:rPr>
            </a:br>
            <a:endParaRPr lang="en-US" i="1" dirty="0">
              <a:cs typeface="Optima"/>
            </a:endParaRPr>
          </a:p>
          <a:p>
            <a:pPr marL="347472" indent="-347472">
              <a:buFont typeface="Arial" pitchFamily="34" charset="0"/>
              <a:buChar char="•"/>
            </a:pPr>
            <a:r>
              <a:rPr lang="en-US" dirty="0">
                <a:cs typeface="Optima"/>
              </a:rPr>
              <a:t>Use </a:t>
            </a:r>
            <a:r>
              <a:rPr lang="en-US" b="1" dirty="0">
                <a:cs typeface="Optima"/>
              </a:rPr>
              <a:t>white spaces </a:t>
            </a:r>
            <a:r>
              <a:rPr lang="en-US" dirty="0">
                <a:cs typeface="Optima"/>
              </a:rPr>
              <a:t>for visual relief and to frame the text; </a:t>
            </a:r>
            <a:r>
              <a:rPr lang="en-US" b="1" dirty="0">
                <a:cs typeface="Optima"/>
              </a:rPr>
              <a:t>bold text </a:t>
            </a:r>
            <a:r>
              <a:rPr lang="en-US" dirty="0">
                <a:cs typeface="Optima"/>
              </a:rPr>
              <a:t>for emphasis (don’t go overboard); </a:t>
            </a:r>
            <a:r>
              <a:rPr lang="en-US" b="1" dirty="0">
                <a:cs typeface="Optima"/>
              </a:rPr>
              <a:t>ragged right margins </a:t>
            </a:r>
            <a:r>
              <a:rPr lang="en-US" dirty="0">
                <a:cs typeface="Optima"/>
              </a:rPr>
              <a:t>if allowed </a:t>
            </a:r>
          </a:p>
          <a:p>
            <a:pPr marL="347472" indent="-347472">
              <a:buFont typeface="Arial" pitchFamily="34" charset="0"/>
              <a:buChar char="•"/>
            </a:pPr>
            <a:endParaRPr lang="en-US" dirty="0">
              <a:cs typeface="Optima"/>
            </a:endParaRPr>
          </a:p>
          <a:p>
            <a:pPr marL="347472" indent="-347472">
              <a:buFont typeface="Arial" pitchFamily="34" charset="0"/>
              <a:buChar char="•"/>
            </a:pPr>
            <a:r>
              <a:rPr lang="en-US" dirty="0">
                <a:cs typeface="Optima"/>
              </a:rPr>
              <a:t>Support </a:t>
            </a:r>
            <a:r>
              <a:rPr lang="en-US" b="1" dirty="0">
                <a:cs typeface="Optima"/>
              </a:rPr>
              <a:t>all types of reading </a:t>
            </a:r>
            <a:r>
              <a:rPr lang="en-US" dirty="0">
                <a:cs typeface="Optima"/>
              </a:rPr>
              <a:t>(skim, search, critical) </a:t>
            </a:r>
            <a:br>
              <a:rPr lang="en-US" dirty="0">
                <a:cs typeface="Optima"/>
              </a:rPr>
            </a:br>
            <a:endParaRPr lang="en-US" dirty="0">
              <a:cs typeface="Optima"/>
            </a:endParaRPr>
          </a:p>
          <a:p>
            <a:pPr marL="347472" indent="-347472">
              <a:buFont typeface="Arial" pitchFamily="34" charset="0"/>
              <a:buChar char="•"/>
            </a:pPr>
            <a:r>
              <a:rPr lang="en-US" dirty="0">
                <a:cs typeface="Optima"/>
              </a:rPr>
              <a:t>Type face should be no smaller than </a:t>
            </a:r>
            <a:r>
              <a:rPr lang="en-US" b="1" dirty="0">
                <a:cs typeface="Optima"/>
              </a:rPr>
              <a:t>12 pt</a:t>
            </a:r>
            <a:r>
              <a:rPr lang="en-US" dirty="0">
                <a:cs typeface="Optima"/>
              </a:rPr>
              <a:t>.; </a:t>
            </a:r>
            <a:r>
              <a:rPr lang="en-US" b="1" dirty="0">
                <a:cs typeface="Optima"/>
              </a:rPr>
              <a:t>Serif</a:t>
            </a:r>
            <a:r>
              <a:rPr lang="en-US" dirty="0">
                <a:cs typeface="Optima"/>
              </a:rPr>
              <a:t> typefaces for text and </a:t>
            </a:r>
            <a:r>
              <a:rPr lang="en-US" b="1" dirty="0">
                <a:cs typeface="Optima"/>
              </a:rPr>
              <a:t>Sans Serif</a:t>
            </a:r>
            <a:r>
              <a:rPr lang="en-US" dirty="0">
                <a:cs typeface="Optima"/>
              </a:rPr>
              <a:t> typefaces for titles and headings</a:t>
            </a: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39</a:t>
            </a:fld>
            <a:endParaRPr lang="en-US"/>
          </a:p>
        </p:txBody>
      </p:sp>
    </p:spTree>
    <p:extLst>
      <p:ext uri="{BB962C8B-B14F-4D97-AF65-F5344CB8AC3E}">
        <p14:creationId xmlns:p14="http://schemas.microsoft.com/office/powerpoint/2010/main" val="1084076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466" y="0"/>
            <a:ext cx="7886700" cy="1325563"/>
          </a:xfrm>
        </p:spPr>
        <p:txBody>
          <a:bodyPr/>
          <a:lstStyle/>
          <a:p>
            <a:r>
              <a:rPr lang="en-US" dirty="0"/>
              <a:t>Agenda</a:t>
            </a:r>
          </a:p>
        </p:txBody>
      </p:sp>
      <p:sp>
        <p:nvSpPr>
          <p:cNvPr id="5" name="Content Placeholder 3"/>
          <p:cNvSpPr txBox="1">
            <a:spLocks/>
          </p:cNvSpPr>
          <p:nvPr/>
        </p:nvSpPr>
        <p:spPr>
          <a:xfrm>
            <a:off x="717467" y="1068434"/>
            <a:ext cx="7019439" cy="4666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p:txBody>
      </p:sp>
      <p:sp>
        <p:nvSpPr>
          <p:cNvPr id="4" name="Rectangle 3"/>
          <p:cNvSpPr/>
          <p:nvPr/>
        </p:nvSpPr>
        <p:spPr>
          <a:xfrm>
            <a:off x="614150" y="1376210"/>
            <a:ext cx="7451677" cy="4093428"/>
          </a:xfrm>
          <a:prstGeom prst="rect">
            <a:avLst/>
          </a:prstGeom>
        </p:spPr>
        <p:txBody>
          <a:bodyPr wrap="square" anchor="ctr">
            <a:spAutoFit/>
          </a:bodyPr>
          <a:lstStyle/>
          <a:p>
            <a:pPr marL="342900" indent="-342900">
              <a:buFont typeface="Arial" panose="020B0604020202020204" pitchFamily="34" charset="0"/>
              <a:buChar char="•"/>
            </a:pPr>
            <a:r>
              <a:rPr lang="en-US" sz="2000" dirty="0"/>
              <a:t>Recap of Day 1 (Kristen)</a:t>
            </a:r>
          </a:p>
          <a:p>
            <a:pPr marL="342900" indent="-342900">
              <a:buFont typeface="Arial" panose="020B0604020202020204" pitchFamily="34" charset="0"/>
              <a:buChar char="•"/>
            </a:pPr>
            <a:r>
              <a:rPr lang="en-US" sz="2000" dirty="0"/>
              <a:t>Group Review Needs Statements (Kristen)</a:t>
            </a:r>
          </a:p>
          <a:p>
            <a:pPr marL="342900" indent="-342900">
              <a:buFont typeface="Arial" panose="020B0604020202020204" pitchFamily="34" charset="0"/>
              <a:buChar char="•"/>
            </a:pPr>
            <a:r>
              <a:rPr lang="en-US" sz="2000" dirty="0"/>
              <a:t>10:20-10:30 Break </a:t>
            </a:r>
          </a:p>
          <a:p>
            <a:pPr marL="342900" indent="-342900">
              <a:buFont typeface="Arial" panose="020B0604020202020204" pitchFamily="34" charset="0"/>
              <a:buChar char="•"/>
            </a:pPr>
            <a:r>
              <a:rPr lang="en-US" sz="2000" dirty="0"/>
              <a:t>Themes (Karen) </a:t>
            </a:r>
          </a:p>
          <a:p>
            <a:pPr marL="342900" indent="-342900">
              <a:buFont typeface="Arial" panose="020B0604020202020204" pitchFamily="34" charset="0"/>
              <a:buChar char="•"/>
            </a:pPr>
            <a:r>
              <a:rPr lang="en-US" sz="2000" dirty="0"/>
              <a:t>Proposal Elements (Conrad)</a:t>
            </a:r>
          </a:p>
          <a:p>
            <a:pPr marL="342900" indent="-342900">
              <a:buFont typeface="Arial" panose="020B0604020202020204" pitchFamily="34" charset="0"/>
              <a:buChar char="•"/>
            </a:pPr>
            <a:r>
              <a:rPr lang="en-US" sz="2000" dirty="0"/>
              <a:t>Methodology and Qualifications (Conrad)</a:t>
            </a:r>
          </a:p>
          <a:p>
            <a:pPr marL="342900" indent="-342900">
              <a:buFont typeface="Arial" panose="020B0604020202020204" pitchFamily="34" charset="0"/>
              <a:buChar char="•"/>
            </a:pPr>
            <a:r>
              <a:rPr lang="en-US" sz="2000" dirty="0"/>
              <a:t>12:00-12:30 Lunch</a:t>
            </a:r>
          </a:p>
          <a:p>
            <a:pPr marL="342900" indent="-342900">
              <a:buFont typeface="Arial" panose="020B0604020202020204" pitchFamily="34" charset="0"/>
              <a:buChar char="•"/>
            </a:pPr>
            <a:r>
              <a:rPr lang="en-US" sz="2000" dirty="0"/>
              <a:t>Budget and Benefits (</a:t>
            </a:r>
            <a:r>
              <a:rPr lang="en-US" sz="2000" dirty="0" err="1"/>
              <a:t>Jaynie</a:t>
            </a:r>
            <a:r>
              <a:rPr lang="en-US" sz="2000" dirty="0"/>
              <a:t>)</a:t>
            </a:r>
          </a:p>
          <a:p>
            <a:pPr marL="342900" indent="-342900">
              <a:buFont typeface="Arial" panose="020B0604020202020204" pitchFamily="34" charset="0"/>
              <a:buChar char="•"/>
            </a:pPr>
            <a:r>
              <a:rPr lang="en-US" sz="2000" dirty="0"/>
              <a:t>Editing and Rewriting (Kristen) </a:t>
            </a:r>
          </a:p>
          <a:p>
            <a:pPr marL="342900" indent="-342900">
              <a:buFont typeface="Arial" panose="020B0604020202020204" pitchFamily="34" charset="0"/>
              <a:buChar char="•"/>
            </a:pPr>
            <a:r>
              <a:rPr lang="en-US" sz="2000" dirty="0"/>
              <a:t>Aesthetics and Marketing (Conrad) </a:t>
            </a:r>
          </a:p>
          <a:p>
            <a:pPr marL="342900" indent="-342900">
              <a:buFont typeface="Arial" panose="020B0604020202020204" pitchFamily="34" charset="0"/>
              <a:buChar char="•"/>
            </a:pPr>
            <a:r>
              <a:rPr lang="en-US" sz="2000" dirty="0"/>
              <a:t>ORCA (Susie Quartey) </a:t>
            </a:r>
          </a:p>
          <a:p>
            <a:pPr marL="342900" indent="-342900">
              <a:buFont typeface="Arial" panose="020B0604020202020204" pitchFamily="34" charset="0"/>
              <a:buChar char="•"/>
            </a:pPr>
            <a:r>
              <a:rPr lang="en-US" sz="2000" dirty="0"/>
              <a:t>Wrap Up (</a:t>
            </a:r>
            <a:r>
              <a:rPr lang="en-US" sz="2000" dirty="0" err="1"/>
              <a:t>Jaynie</a:t>
            </a:r>
            <a:r>
              <a:rPr lang="en-US" sz="2000" dirty="0"/>
              <a:t>)</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425919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609" y="108617"/>
            <a:ext cx="8229600" cy="762000"/>
          </a:xfrm>
        </p:spPr>
        <p:txBody>
          <a:bodyPr>
            <a:normAutofit fontScale="90000"/>
          </a:bodyPr>
          <a:lstStyle/>
          <a:p>
            <a:br>
              <a:rPr lang="en-US" dirty="0"/>
            </a:br>
            <a:r>
              <a:rPr lang="en-US" dirty="0"/>
              <a:t>Proposal Aesthetics (cont.)</a:t>
            </a:r>
            <a:br>
              <a:rPr lang="en-US" sz="2800" i="1" dirty="0"/>
            </a:br>
            <a:endParaRPr lang="en-US" sz="2800" i="1" dirty="0"/>
          </a:p>
        </p:txBody>
      </p:sp>
      <p:sp>
        <p:nvSpPr>
          <p:cNvPr id="5" name="Content Placeholder 2"/>
          <p:cNvSpPr>
            <a:spLocks noGrp="1"/>
          </p:cNvSpPr>
          <p:nvPr>
            <p:ph idx="1"/>
          </p:nvPr>
        </p:nvSpPr>
        <p:spPr>
          <a:xfrm>
            <a:off x="490261" y="1184827"/>
            <a:ext cx="8095800" cy="4525963"/>
          </a:xfrm>
        </p:spPr>
        <p:txBody>
          <a:bodyPr>
            <a:noAutofit/>
          </a:bodyPr>
          <a:lstStyle/>
          <a:p>
            <a:pPr>
              <a:spcBef>
                <a:spcPts val="0"/>
              </a:spcBef>
              <a:tabLst>
                <a:tab pos="457200" algn="l"/>
              </a:tabLst>
            </a:pPr>
            <a:r>
              <a:rPr lang="en-US" sz="2000" dirty="0">
                <a:cs typeface="Optima"/>
              </a:rPr>
              <a:t>Before creating figures and tables, put yourself in the position of the reader…</a:t>
            </a:r>
            <a:r>
              <a:rPr lang="en-US" sz="2000" b="1" i="1" dirty="0">
                <a:cs typeface="Optima"/>
              </a:rPr>
              <a:t>what would you want to know</a:t>
            </a:r>
            <a:r>
              <a:rPr lang="en-US" sz="2000" i="1" dirty="0">
                <a:cs typeface="Optima"/>
              </a:rPr>
              <a:t>?  </a:t>
            </a:r>
          </a:p>
          <a:p>
            <a:pPr>
              <a:spcBef>
                <a:spcPts val="0"/>
              </a:spcBef>
              <a:tabLst>
                <a:tab pos="457200" algn="l"/>
              </a:tabLst>
            </a:pPr>
            <a:endParaRPr lang="en-US" sz="2000" i="1" dirty="0">
              <a:cs typeface="Optima"/>
            </a:endParaRPr>
          </a:p>
          <a:p>
            <a:r>
              <a:rPr lang="en-US" sz="2000" dirty="0">
                <a:cs typeface="Optima"/>
              </a:rPr>
              <a:t>Create figures and tables</a:t>
            </a:r>
            <a:r>
              <a:rPr lang="en-US" sz="2000" b="1" dirty="0">
                <a:cs typeface="Optima"/>
              </a:rPr>
              <a:t> </a:t>
            </a:r>
            <a:r>
              <a:rPr lang="en-US" sz="2000" dirty="0">
                <a:cs typeface="Optima"/>
              </a:rPr>
              <a:t>that are easy to read, supports the narrative, summarizes technical details, supports the different reading styles, particularly skimming</a:t>
            </a:r>
            <a:br>
              <a:rPr lang="en-US" sz="2000" dirty="0">
                <a:cs typeface="Optima"/>
              </a:rPr>
            </a:br>
            <a:endParaRPr lang="en-US" sz="2000" dirty="0">
              <a:cs typeface="Optima"/>
            </a:endParaRPr>
          </a:p>
          <a:p>
            <a:r>
              <a:rPr lang="en-US" sz="2000" dirty="0">
                <a:cs typeface="Optima"/>
              </a:rPr>
              <a:t>Create</a:t>
            </a:r>
            <a:r>
              <a:rPr lang="en-US" sz="2000" b="1" dirty="0">
                <a:cs typeface="Optima"/>
              </a:rPr>
              <a:t> lists </a:t>
            </a:r>
            <a:r>
              <a:rPr lang="en-US" sz="2000" dirty="0">
                <a:cs typeface="Optima"/>
              </a:rPr>
              <a:t>to</a:t>
            </a:r>
            <a:r>
              <a:rPr lang="en-US" sz="2000" b="1" dirty="0">
                <a:cs typeface="Optima"/>
              </a:rPr>
              <a:t> </a:t>
            </a:r>
            <a:r>
              <a:rPr lang="en-US" sz="2000" dirty="0">
                <a:cs typeface="Optima"/>
              </a:rPr>
              <a:t>quickly provide the message, convey chunks of information</a:t>
            </a:r>
            <a:br>
              <a:rPr lang="en-US" sz="2000" dirty="0">
                <a:cs typeface="Optima"/>
              </a:rPr>
            </a:br>
            <a:endParaRPr lang="en-US" sz="2000" dirty="0">
              <a:cs typeface="Optima"/>
            </a:endParaRPr>
          </a:p>
          <a:p>
            <a:r>
              <a:rPr lang="en-US" sz="2000" dirty="0">
                <a:cs typeface="Optima"/>
              </a:rPr>
              <a:t>With lists, figures and tables, use level of detail appropriate for </a:t>
            </a:r>
            <a:r>
              <a:rPr lang="en-US" sz="2000" b="1" dirty="0">
                <a:cs typeface="Optima"/>
              </a:rPr>
              <a:t>persuasion</a:t>
            </a:r>
            <a:r>
              <a:rPr lang="en-US" sz="2000" dirty="0">
                <a:cs typeface="Optima"/>
              </a:rPr>
              <a:t> not for an </a:t>
            </a:r>
            <a:r>
              <a:rPr lang="en-US" sz="2000" b="1" dirty="0">
                <a:cs typeface="Optima"/>
              </a:rPr>
              <a:t>expository</a:t>
            </a:r>
            <a:r>
              <a:rPr lang="en-US" sz="2000" dirty="0">
                <a:cs typeface="Optima"/>
              </a:rPr>
              <a:t> peer reviewed journal article</a:t>
            </a:r>
          </a:p>
          <a:p>
            <a:pPr marL="0" indent="0">
              <a:buNone/>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40</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51377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6" y="-8903"/>
            <a:ext cx="8229600" cy="762000"/>
          </a:xfrm>
        </p:spPr>
        <p:txBody>
          <a:bodyPr>
            <a:normAutofit fontScale="90000"/>
          </a:bodyPr>
          <a:lstStyle/>
          <a:p>
            <a:br>
              <a:rPr lang="en-US" dirty="0"/>
            </a:br>
            <a:r>
              <a:rPr lang="en-US" dirty="0"/>
              <a:t>Figure Examples</a:t>
            </a:r>
            <a:br>
              <a:rPr lang="en-US" sz="2800" i="1" dirty="0"/>
            </a:br>
            <a:endParaRPr lang="en-US" sz="28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41</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5703276" y="1031455"/>
            <a:ext cx="2679061" cy="1763111"/>
            <a:chOff x="5635120" y="1175885"/>
            <a:chExt cx="2978528" cy="2061643"/>
          </a:xfrm>
        </p:grpSpPr>
        <p:pic>
          <p:nvPicPr>
            <p:cNvPr id="18"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8249" y="1234960"/>
              <a:ext cx="2732976" cy="1922760"/>
            </a:xfrm>
            <a:prstGeom prst="rect">
              <a:avLst/>
            </a:prstGeom>
            <a:noFill/>
            <a:extLst>
              <a:ext uri="{909E8E84-426E-40dd-AFC4-6F175D3DCCD1}">
                <a14:hiddenFill xmlns="" xmlns:a14="http://schemas.microsoft.com/office/drawing/2010/main">
                  <a:solidFill>
                    <a:srgbClr val="FFFFFF"/>
                  </a:solidFill>
                </a14:hiddenFill>
              </a:ext>
            </a:extLst>
          </p:spPr>
        </p:pic>
        <p:sp>
          <p:nvSpPr>
            <p:cNvPr id="32" name="Rectangle 31"/>
            <p:cNvSpPr/>
            <p:nvPr/>
          </p:nvSpPr>
          <p:spPr>
            <a:xfrm>
              <a:off x="5635120" y="1175885"/>
              <a:ext cx="2978528" cy="206164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6" name="TextBox 35"/>
          <p:cNvSpPr txBox="1"/>
          <p:nvPr/>
        </p:nvSpPr>
        <p:spPr>
          <a:xfrm>
            <a:off x="5819102" y="5522572"/>
            <a:ext cx="2951864" cy="646331"/>
          </a:xfrm>
          <a:prstGeom prst="rect">
            <a:avLst/>
          </a:prstGeom>
          <a:noFill/>
        </p:spPr>
        <p:txBody>
          <a:bodyPr wrap="square" rtlCol="0">
            <a:spAutoFit/>
          </a:bodyPr>
          <a:lstStyle/>
          <a:p>
            <a:r>
              <a:rPr lang="en-US" sz="1200" i="1" dirty="0">
                <a:latin typeface="Optima"/>
                <a:cs typeface="Optima"/>
              </a:rPr>
              <a:t>Both of these figures are about a C4ISR system… one is better for a technical report, the other for a proposal</a:t>
            </a:r>
          </a:p>
        </p:txBody>
      </p:sp>
      <p:grpSp>
        <p:nvGrpSpPr>
          <p:cNvPr id="10" name="Group 9"/>
          <p:cNvGrpSpPr/>
          <p:nvPr/>
        </p:nvGrpSpPr>
        <p:grpSpPr>
          <a:xfrm>
            <a:off x="5587849" y="2999951"/>
            <a:ext cx="2882332" cy="2483129"/>
            <a:chOff x="5896391" y="3251757"/>
            <a:chExt cx="2882332" cy="2483129"/>
          </a:xfrm>
        </p:grpSpPr>
        <p:grpSp>
          <p:nvGrpSpPr>
            <p:cNvPr id="6" name="Group 5"/>
            <p:cNvGrpSpPr/>
            <p:nvPr/>
          </p:nvGrpSpPr>
          <p:grpSpPr>
            <a:xfrm>
              <a:off x="5896391" y="3453014"/>
              <a:ext cx="2882332" cy="2281872"/>
              <a:chOff x="5908987" y="3348153"/>
              <a:chExt cx="2882332" cy="2281872"/>
            </a:xfrm>
          </p:grpSpPr>
          <p:grpSp>
            <p:nvGrpSpPr>
              <p:cNvPr id="31" name="Group 30"/>
              <p:cNvGrpSpPr/>
              <p:nvPr/>
            </p:nvGrpSpPr>
            <p:grpSpPr>
              <a:xfrm>
                <a:off x="6020927" y="3468744"/>
                <a:ext cx="2684878" cy="2161281"/>
                <a:chOff x="6080061" y="3995684"/>
                <a:chExt cx="2684878" cy="2319795"/>
              </a:xfrm>
            </p:grpSpPr>
            <p:pic>
              <p:nvPicPr>
                <p:cNvPr id="20"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5893" t="40848" r="39732" b="30857"/>
                <a:stretch/>
              </p:blipFill>
              <p:spPr bwMode="auto">
                <a:xfrm>
                  <a:off x="6251987" y="4249574"/>
                  <a:ext cx="2409832" cy="19373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6" name="Rectangle 25"/>
                <p:cNvSpPr/>
                <p:nvPr/>
              </p:nvSpPr>
              <p:spPr>
                <a:xfrm>
                  <a:off x="6080061" y="5836108"/>
                  <a:ext cx="836589" cy="4492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Rectangle 26"/>
                <p:cNvSpPr/>
                <p:nvPr/>
              </p:nvSpPr>
              <p:spPr>
                <a:xfrm rot="1352626">
                  <a:off x="6234033" y="54057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0" name="Group 29"/>
                <p:cNvGrpSpPr/>
                <p:nvPr/>
              </p:nvGrpSpPr>
              <p:grpSpPr>
                <a:xfrm>
                  <a:off x="6386433" y="3995684"/>
                  <a:ext cx="2378506" cy="2319795"/>
                  <a:chOff x="6386433" y="3995684"/>
                  <a:chExt cx="2378506" cy="2319795"/>
                </a:xfrm>
              </p:grpSpPr>
              <p:sp>
                <p:nvSpPr>
                  <p:cNvPr id="21" name="Rectangle 20"/>
                  <p:cNvSpPr/>
                  <p:nvPr/>
                </p:nvSpPr>
                <p:spPr>
                  <a:xfrm>
                    <a:off x="7868078" y="6067237"/>
                    <a:ext cx="329880" cy="248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373257" y="6162816"/>
                    <a:ext cx="164940" cy="5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60599" y="3995684"/>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Rectangle 23"/>
                  <p:cNvSpPr/>
                  <p:nvPr/>
                </p:nvSpPr>
                <p:spPr>
                  <a:xfrm>
                    <a:off x="8100655" y="4595233"/>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Rectangle 24"/>
                  <p:cNvSpPr/>
                  <p:nvPr/>
                </p:nvSpPr>
                <p:spPr>
                  <a:xfrm>
                    <a:off x="7768513" y="5519027"/>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Rectangle 27"/>
                  <p:cNvSpPr/>
                  <p:nvPr/>
                </p:nvSpPr>
                <p:spPr>
                  <a:xfrm rot="1352626">
                    <a:off x="6386433" y="55581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Rectangle 28"/>
                  <p:cNvSpPr/>
                  <p:nvPr/>
                </p:nvSpPr>
                <p:spPr>
                  <a:xfrm rot="5823850">
                    <a:off x="7124597" y="3897967"/>
                    <a:ext cx="248294" cy="4653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
            <p:nvSpPr>
              <p:cNvPr id="4" name="TextBox 3"/>
              <p:cNvSpPr txBox="1"/>
              <p:nvPr/>
            </p:nvSpPr>
            <p:spPr>
              <a:xfrm>
                <a:off x="7565795" y="4913133"/>
                <a:ext cx="1045479" cy="415498"/>
              </a:xfrm>
              <a:prstGeom prst="rect">
                <a:avLst/>
              </a:prstGeom>
              <a:noFill/>
            </p:spPr>
            <p:txBody>
              <a:bodyPr wrap="none" rtlCol="0">
                <a:spAutoFit/>
              </a:bodyPr>
              <a:lstStyle/>
              <a:p>
                <a:r>
                  <a:rPr lang="en-US" sz="700" dirty="0"/>
                  <a:t>-Surveillance</a:t>
                </a:r>
                <a:br>
                  <a:rPr lang="en-US" sz="700" dirty="0"/>
                </a:br>
                <a:r>
                  <a:rPr lang="en-US" sz="700" dirty="0"/>
                  <a:t>-Actionable intelligence</a:t>
                </a:r>
              </a:p>
              <a:p>
                <a:r>
                  <a:rPr lang="en-US" sz="700" dirty="0"/>
                  <a:t>-Target package</a:t>
                </a:r>
              </a:p>
            </p:txBody>
          </p:sp>
          <p:sp>
            <p:nvSpPr>
              <p:cNvPr id="37" name="TextBox 36"/>
              <p:cNvSpPr txBox="1"/>
              <p:nvPr/>
            </p:nvSpPr>
            <p:spPr>
              <a:xfrm>
                <a:off x="6170372" y="4952578"/>
                <a:ext cx="699230" cy="200055"/>
              </a:xfrm>
              <a:prstGeom prst="rect">
                <a:avLst/>
              </a:prstGeom>
              <a:noFill/>
            </p:spPr>
            <p:txBody>
              <a:bodyPr wrap="none" rtlCol="0">
                <a:spAutoFit/>
              </a:bodyPr>
              <a:lstStyle/>
              <a:p>
                <a:r>
                  <a:rPr lang="en-US" sz="700" dirty="0"/>
                  <a:t>-Identification</a:t>
                </a:r>
              </a:p>
            </p:txBody>
          </p:sp>
          <p:sp>
            <p:nvSpPr>
              <p:cNvPr id="38" name="TextBox 37"/>
              <p:cNvSpPr txBox="1"/>
              <p:nvPr/>
            </p:nvSpPr>
            <p:spPr>
              <a:xfrm>
                <a:off x="7951024" y="3913485"/>
                <a:ext cx="840295" cy="523220"/>
              </a:xfrm>
              <a:prstGeom prst="rect">
                <a:avLst/>
              </a:prstGeom>
              <a:noFill/>
            </p:spPr>
            <p:txBody>
              <a:bodyPr wrap="none" rtlCol="0">
                <a:spAutoFit/>
              </a:bodyPr>
              <a:lstStyle/>
              <a:p>
                <a:r>
                  <a:rPr lang="en-US" sz="700" dirty="0"/>
                  <a:t>-Specialist activity</a:t>
                </a:r>
                <a:br>
                  <a:rPr lang="en-US" sz="700" dirty="0"/>
                </a:br>
                <a:r>
                  <a:rPr lang="en-US" sz="700" dirty="0"/>
                  <a:t>-Investigation</a:t>
                </a:r>
              </a:p>
              <a:p>
                <a:r>
                  <a:rPr lang="en-US" sz="700" dirty="0"/>
                  <a:t>-Cyber Ops</a:t>
                </a:r>
              </a:p>
              <a:p>
                <a:r>
                  <a:rPr lang="en-US" sz="700" dirty="0"/>
                  <a:t>-Liaison</a:t>
                </a:r>
              </a:p>
            </p:txBody>
          </p:sp>
          <p:sp>
            <p:nvSpPr>
              <p:cNvPr id="39" name="TextBox 38"/>
              <p:cNvSpPr txBox="1"/>
              <p:nvPr/>
            </p:nvSpPr>
            <p:spPr>
              <a:xfrm>
                <a:off x="5908987" y="3348153"/>
                <a:ext cx="1479892" cy="415498"/>
              </a:xfrm>
              <a:prstGeom prst="rect">
                <a:avLst/>
              </a:prstGeom>
              <a:noFill/>
            </p:spPr>
            <p:txBody>
              <a:bodyPr wrap="none" rtlCol="0">
                <a:spAutoFit/>
              </a:bodyPr>
              <a:lstStyle/>
              <a:p>
                <a:r>
                  <a:rPr lang="en-US" sz="700" b="1" dirty="0"/>
                  <a:t>Primary Intelligence Requirements</a:t>
                </a:r>
                <a:br>
                  <a:rPr lang="en-US" sz="700" b="1" dirty="0"/>
                </a:br>
                <a:r>
                  <a:rPr lang="en-US" sz="700" b="1" dirty="0"/>
                  <a:t>   -Collection</a:t>
                </a:r>
                <a:br>
                  <a:rPr lang="en-US" sz="700" b="1" dirty="0"/>
                </a:br>
                <a:r>
                  <a:rPr lang="en-US" sz="700" b="1" dirty="0"/>
                  <a:t>   -Analysis</a:t>
                </a:r>
              </a:p>
            </p:txBody>
          </p:sp>
        </p:grpSp>
        <p:sp>
          <p:nvSpPr>
            <p:cNvPr id="7" name="Rectangle 6"/>
            <p:cNvSpPr/>
            <p:nvPr/>
          </p:nvSpPr>
          <p:spPr>
            <a:xfrm>
              <a:off x="5896391" y="3251757"/>
              <a:ext cx="2834240" cy="228178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33" name="Picture 32"/>
          <p:cNvPicPr>
            <a:picLocks noChangeAspect="1"/>
          </p:cNvPicPr>
          <p:nvPr/>
        </p:nvPicPr>
        <p:blipFill rotWithShape="1">
          <a:blip r:embed="rId5"/>
          <a:srcRect l="7850" t="45370" r="73945" b="32823"/>
          <a:stretch/>
        </p:blipFill>
        <p:spPr>
          <a:xfrm>
            <a:off x="1411063" y="991992"/>
            <a:ext cx="2682048" cy="2007959"/>
          </a:xfrm>
          <a:prstGeom prst="rect">
            <a:avLst/>
          </a:prstGeom>
        </p:spPr>
      </p:pic>
      <p:pic>
        <p:nvPicPr>
          <p:cNvPr id="35" name="Picture 34"/>
          <p:cNvPicPr>
            <a:picLocks noChangeAspect="1"/>
          </p:cNvPicPr>
          <p:nvPr/>
        </p:nvPicPr>
        <p:blipFill rotWithShape="1">
          <a:blip r:embed="rId5"/>
          <a:srcRect l="26079" t="45591" r="55949" b="33395"/>
          <a:stretch/>
        </p:blipFill>
        <p:spPr>
          <a:xfrm>
            <a:off x="1391668" y="3121326"/>
            <a:ext cx="2720837" cy="1988263"/>
          </a:xfrm>
          <a:prstGeom prst="rect">
            <a:avLst/>
          </a:prstGeom>
        </p:spPr>
      </p:pic>
      <p:sp>
        <p:nvSpPr>
          <p:cNvPr id="40" name="TextBox 39"/>
          <p:cNvSpPr txBox="1"/>
          <p:nvPr/>
        </p:nvSpPr>
        <p:spPr>
          <a:xfrm>
            <a:off x="1241371" y="5483080"/>
            <a:ext cx="3311179" cy="646331"/>
          </a:xfrm>
          <a:prstGeom prst="rect">
            <a:avLst/>
          </a:prstGeom>
          <a:noFill/>
        </p:spPr>
        <p:txBody>
          <a:bodyPr wrap="square" rtlCol="0">
            <a:spAutoFit/>
          </a:bodyPr>
          <a:lstStyle/>
          <a:p>
            <a:r>
              <a:rPr lang="en-US" sz="1200" i="1" dirty="0">
                <a:latin typeface="Optima"/>
                <a:cs typeface="Optima"/>
              </a:rPr>
              <a:t>Both of these figures are about a company proposing a project to the Army… which is more appealing to an Army proposal reviewer?</a:t>
            </a:r>
          </a:p>
        </p:txBody>
      </p:sp>
    </p:spTree>
    <p:extLst>
      <p:ext uri="{BB962C8B-B14F-4D97-AF65-F5344CB8AC3E}">
        <p14:creationId xmlns:p14="http://schemas.microsoft.com/office/powerpoint/2010/main" val="26405901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513" y="553506"/>
            <a:ext cx="2659981" cy="584107"/>
          </a:xfrm>
        </p:spPr>
        <p:txBody>
          <a:bodyPr>
            <a:normAutofit fontScale="90000"/>
          </a:bodyPr>
          <a:lstStyle/>
          <a:p>
            <a:r>
              <a:rPr lang="en-US" sz="3200" dirty="0"/>
              <a:t>A Proposal Summary With Good Aesthetics</a:t>
            </a:r>
          </a:p>
        </p:txBody>
      </p:sp>
      <p:pic>
        <p:nvPicPr>
          <p:cNvPr id="6" name="Picture 5"/>
          <p:cNvPicPr>
            <a:picLocks noChangeAspect="1"/>
          </p:cNvPicPr>
          <p:nvPr/>
        </p:nvPicPr>
        <p:blipFill rotWithShape="1">
          <a:blip r:embed="rId2"/>
          <a:srcRect l="25047" t="7751" r="43153" b="24096"/>
          <a:stretch/>
        </p:blipFill>
        <p:spPr>
          <a:xfrm>
            <a:off x="3292322" y="162043"/>
            <a:ext cx="5404004" cy="6514981"/>
          </a:xfrm>
          <a:prstGeom prst="rect">
            <a:avLst/>
          </a:prstGeom>
        </p:spPr>
      </p:pic>
      <p:sp>
        <p:nvSpPr>
          <p:cNvPr id="7" name="Rectangle 6"/>
          <p:cNvSpPr/>
          <p:nvPr/>
        </p:nvSpPr>
        <p:spPr>
          <a:xfrm>
            <a:off x="3533775" y="162043"/>
            <a:ext cx="5076825" cy="65911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17732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618" y="0"/>
            <a:ext cx="7499350" cy="1143000"/>
          </a:xfrm>
        </p:spPr>
        <p:txBody>
          <a:bodyPr vert="horz" wrap="square" lIns="91440" tIns="45720" rIns="91440" bIns="45720" numCol="1" anchorCtr="0" compatLnSpc="1">
            <a:prstTxWarp prst="textNoShape">
              <a:avLst/>
            </a:prstTxWarp>
            <a:normAutofit/>
          </a:bodyPr>
          <a:lstStyle/>
          <a:p>
            <a:pPr eaLnBrk="1" hangingPunct="1">
              <a:defRPr/>
            </a:pPr>
            <a:r>
              <a:rPr lang="en-US" altLang="en-US" sz="4000" dirty="0"/>
              <a:t>Marketing is Ongoing</a:t>
            </a:r>
          </a:p>
        </p:txBody>
      </p:sp>
      <p:sp>
        <p:nvSpPr>
          <p:cNvPr id="4813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43</a:t>
            </a:fld>
            <a:endParaRPr lang="en-US" altLang="en-US">
              <a:solidFill>
                <a:srgbClr val="B5A788"/>
              </a:solidFill>
            </a:endParaRPr>
          </a:p>
        </p:txBody>
      </p:sp>
      <p:sp>
        <p:nvSpPr>
          <p:cNvPr id="48134" name="Content Placeholder 2"/>
          <p:cNvSpPr txBox="1">
            <a:spLocks/>
          </p:cNvSpPr>
          <p:nvPr/>
        </p:nvSpPr>
        <p:spPr bwMode="auto">
          <a:xfrm>
            <a:off x="183726" y="751589"/>
            <a:ext cx="6709049" cy="452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57150" indent="0">
              <a:spcBef>
                <a:spcPct val="20000"/>
              </a:spcBef>
            </a:pPr>
            <a:endParaRPr lang="en-US" altLang="en-US" b="1" dirty="0">
              <a:latin typeface="+mn-lt"/>
            </a:endParaRPr>
          </a:p>
          <a:p>
            <a:pPr>
              <a:buFont typeface="Arial" panose="020B0604020202020204" pitchFamily="34" charset="0"/>
              <a:buChar char="•"/>
            </a:pPr>
            <a:r>
              <a:rPr lang="en-US" altLang="en-US" b="1" dirty="0">
                <a:latin typeface="+mn-lt"/>
              </a:rPr>
              <a:t>Contact funding officer before submitting a proposal</a:t>
            </a:r>
          </a:p>
          <a:p>
            <a:pPr lvl="1">
              <a:buFont typeface="Courier New" panose="02070309020205020404" pitchFamily="49" charset="0"/>
              <a:buChar char="o"/>
            </a:pPr>
            <a:r>
              <a:rPr lang="en-US" sz="1600" dirty="0">
                <a:latin typeface="+mn-lt"/>
              </a:rPr>
              <a:t>Can even start contact before an RFP is published – </a:t>
            </a:r>
            <a:r>
              <a:rPr lang="en-US" sz="1600" i="1" dirty="0">
                <a:latin typeface="+mn-lt"/>
              </a:rPr>
              <a:t>customer shaping</a:t>
            </a:r>
          </a:p>
          <a:p>
            <a:pPr lvl="1">
              <a:buFont typeface="Courier New" panose="02070309020205020404" pitchFamily="49" charset="0"/>
              <a:buChar char="o"/>
            </a:pPr>
            <a:r>
              <a:rPr lang="en-US" sz="1600" dirty="0">
                <a:latin typeface="+mn-lt"/>
              </a:rPr>
              <a:t>Do your homework</a:t>
            </a:r>
            <a:endParaRPr lang="en-US" sz="1600" strike="sngStrike" dirty="0">
              <a:solidFill>
                <a:srgbClr val="FF0000"/>
              </a:solidFill>
              <a:latin typeface="+mn-lt"/>
            </a:endParaRPr>
          </a:p>
          <a:p>
            <a:pPr marL="1200150" lvl="2" indent="-285750">
              <a:buFont typeface="Wingdings" panose="05000000000000000000" pitchFamily="2" charset="2"/>
              <a:buChar char="§"/>
            </a:pPr>
            <a:r>
              <a:rPr lang="en-US" sz="1600" dirty="0">
                <a:latin typeface="+mn-lt"/>
              </a:rPr>
              <a:t>Understand mission, priorities, restrictions </a:t>
            </a:r>
          </a:p>
          <a:p>
            <a:pPr marL="1200150" lvl="2" indent="-285750">
              <a:buFont typeface="Wingdings" panose="05000000000000000000" pitchFamily="2" charset="2"/>
              <a:buChar char="§"/>
            </a:pPr>
            <a:r>
              <a:rPr lang="en-US" sz="1600" dirty="0">
                <a:latin typeface="+mn-lt"/>
              </a:rPr>
              <a:t>Know typical award size and amount of available funding</a:t>
            </a:r>
          </a:p>
          <a:p>
            <a:pPr marL="1200150" lvl="2" indent="-285750">
              <a:buFont typeface="Wingdings" panose="05000000000000000000" pitchFamily="2" charset="2"/>
              <a:buChar char="§"/>
            </a:pPr>
            <a:r>
              <a:rPr lang="en-US" sz="1600" dirty="0">
                <a:latin typeface="+mn-lt"/>
              </a:rPr>
              <a:t>Review recent awards</a:t>
            </a:r>
          </a:p>
          <a:p>
            <a:pPr lvl="1">
              <a:buFont typeface="Courier New" panose="02070309020205020404" pitchFamily="49" charset="0"/>
              <a:buChar char="o"/>
            </a:pPr>
            <a:r>
              <a:rPr lang="en-US" sz="1600" b="1" dirty="0">
                <a:latin typeface="+mn-lt"/>
              </a:rPr>
              <a:t>Write a short description of your project based on a need statement </a:t>
            </a:r>
          </a:p>
          <a:p>
            <a:pPr marL="1200150" lvl="2" indent="-285750">
              <a:buFont typeface="Wingdings" panose="05000000000000000000" pitchFamily="2" charset="2"/>
              <a:buChar char="§"/>
            </a:pPr>
            <a:r>
              <a:rPr lang="en-US" sz="1600" dirty="0">
                <a:latin typeface="+mn-lt"/>
              </a:rPr>
              <a:t>Email the description program officer - ask about relevance</a:t>
            </a:r>
          </a:p>
          <a:p>
            <a:pPr marL="1200150" lvl="2" indent="-285750">
              <a:buFont typeface="Wingdings" panose="05000000000000000000" pitchFamily="2" charset="2"/>
              <a:buChar char="§"/>
            </a:pPr>
            <a:r>
              <a:rPr lang="en-US" sz="1600" dirty="0">
                <a:latin typeface="+mn-lt"/>
              </a:rPr>
              <a:t>Let the PO know you are willing to serve on a review panel</a:t>
            </a:r>
            <a:br>
              <a:rPr lang="en-US" sz="1600" dirty="0">
                <a:latin typeface="+mn-lt"/>
              </a:rPr>
            </a:br>
            <a:endParaRPr lang="en-US" altLang="en-US" i="1" dirty="0">
              <a:latin typeface="+mn-lt"/>
            </a:endParaRPr>
          </a:p>
          <a:p>
            <a:pPr>
              <a:spcBef>
                <a:spcPct val="20000"/>
              </a:spcBef>
              <a:buFont typeface="Arial" panose="020B0604020202020204" pitchFamily="34" charset="0"/>
              <a:buChar char="•"/>
            </a:pPr>
            <a:r>
              <a:rPr lang="en-US" altLang="en-US" b="1" dirty="0">
                <a:latin typeface="+mn-lt"/>
              </a:rPr>
              <a:t>The best marketing creates an emotional response to your ideas and proposals</a:t>
            </a:r>
            <a:r>
              <a:rPr lang="en-US" altLang="en-US" dirty="0">
                <a:latin typeface="+mn-lt"/>
              </a:rPr>
              <a:t>… </a:t>
            </a:r>
            <a:r>
              <a:rPr lang="en-US" altLang="en-US" sz="1600" i="1" dirty="0">
                <a:latin typeface="+mn-lt"/>
              </a:rPr>
              <a:t>excitement</a:t>
            </a:r>
            <a:r>
              <a:rPr lang="en-US" altLang="en-US" sz="1600" dirty="0">
                <a:latin typeface="+mn-lt"/>
              </a:rPr>
              <a:t>, </a:t>
            </a:r>
            <a:r>
              <a:rPr lang="en-US" altLang="en-US" sz="1600" i="1" dirty="0">
                <a:latin typeface="+mn-lt"/>
              </a:rPr>
              <a:t>keen interest, compelling,  </a:t>
            </a:r>
            <a:r>
              <a:rPr lang="ja-JP" altLang="en-US" sz="1600" i="1" dirty="0">
                <a:latin typeface="+mn-lt"/>
              </a:rPr>
              <a:t>“</a:t>
            </a:r>
            <a:r>
              <a:rPr lang="en-US" altLang="ja-JP" sz="1600" i="1" dirty="0">
                <a:latin typeface="+mn-lt"/>
              </a:rPr>
              <a:t>I’ve got to have it now</a:t>
            </a:r>
            <a:r>
              <a:rPr lang="ja-JP" altLang="en-US" sz="1600" i="1" dirty="0">
                <a:latin typeface="+mn-lt"/>
              </a:rPr>
              <a:t>”</a:t>
            </a:r>
            <a:r>
              <a:rPr lang="en-US" altLang="ja-JP" sz="1600" i="1" dirty="0">
                <a:latin typeface="+mn-lt"/>
              </a:rPr>
              <a:t> … not boredom, confusion, </a:t>
            </a:r>
            <a:r>
              <a:rPr lang="en-US" altLang="ja-JP" sz="1600" dirty="0">
                <a:latin typeface="+mn-lt"/>
              </a:rPr>
              <a:t>or</a:t>
            </a:r>
            <a:r>
              <a:rPr lang="en-US" altLang="ja-JP" sz="1600" i="1" dirty="0">
                <a:latin typeface="+mn-lt"/>
              </a:rPr>
              <a:t> even anger</a:t>
            </a:r>
            <a:br>
              <a:rPr lang="en-US" altLang="ja-JP" sz="1600" i="1" dirty="0">
                <a:latin typeface="+mn-lt"/>
              </a:rPr>
            </a:br>
            <a:endParaRPr lang="en-US" altLang="ja-JP" sz="1600" i="1" dirty="0">
              <a:latin typeface="+mn-lt"/>
            </a:endParaRPr>
          </a:p>
          <a:p>
            <a:pPr>
              <a:spcBef>
                <a:spcPct val="20000"/>
              </a:spcBef>
              <a:buFont typeface="Arial" panose="020B0604020202020204" pitchFamily="34" charset="0"/>
              <a:buChar char="•"/>
            </a:pPr>
            <a:r>
              <a:rPr lang="en-US" b="1" dirty="0">
                <a:latin typeface="+mn-lt"/>
              </a:rPr>
              <a:t>Marketing doesn’t end with the proposal submittal</a:t>
            </a:r>
            <a:br>
              <a:rPr lang="en-US" b="1" dirty="0">
                <a:latin typeface="+mn-lt"/>
              </a:rPr>
            </a:br>
            <a:r>
              <a:rPr lang="en-US" sz="1600" i="1" dirty="0">
                <a:latin typeface="+mn-lt"/>
              </a:rPr>
              <a:t>You could be contacting the funding officer for a re-submittal if your proposal is rejected and for additional funds that may be available after an initial award</a:t>
            </a:r>
            <a:br>
              <a:rPr lang="en-US" sz="1600" dirty="0">
                <a:latin typeface="+mn-lt"/>
              </a:rPr>
            </a:br>
            <a:endParaRPr lang="en-US" dirty="0">
              <a:latin typeface="+mn-lt"/>
            </a:endParaRPr>
          </a:p>
          <a:p>
            <a:pPr>
              <a:spcBef>
                <a:spcPct val="20000"/>
              </a:spcBef>
              <a:buFont typeface="Arial" panose="020B0604020202020204" pitchFamily="34" charset="0"/>
              <a:buChar char="•"/>
            </a:pPr>
            <a:endParaRPr lang="en-US" altLang="ja-JP" i="1" dirty="0">
              <a:latin typeface="+mn-lt"/>
            </a:endParaRPr>
          </a:p>
          <a:p>
            <a:pPr>
              <a:spcBef>
                <a:spcPct val="20000"/>
              </a:spcBef>
              <a:buFont typeface="Arial" panose="020B0604020202020204" pitchFamily="34" charset="0"/>
              <a:buChar char="•"/>
            </a:pPr>
            <a:endParaRPr lang="en-US" altLang="en-US" i="1" dirty="0">
              <a:latin typeface="+mn-lt"/>
            </a:endParaRPr>
          </a:p>
        </p:txBody>
      </p:sp>
      <p:sp>
        <p:nvSpPr>
          <p:cNvPr id="48137" name="TextBox 5"/>
          <p:cNvSpPr txBox="1">
            <a:spLocks noChangeArrowheads="1"/>
          </p:cNvSpPr>
          <p:nvPr/>
        </p:nvSpPr>
        <p:spPr bwMode="auto">
          <a:xfrm>
            <a:off x="7724883" y="3120594"/>
            <a:ext cx="892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solidFill>
                  <a:schemeClr val="bg1"/>
                </a:solidFill>
              </a:rPr>
              <a:t>UCAV</a:t>
            </a:r>
          </a:p>
        </p:txBody>
      </p:sp>
      <p:pic>
        <p:nvPicPr>
          <p:cNvPr id="9"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3131" y="3394247"/>
            <a:ext cx="1779457" cy="11164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12"/>
          <p:cNvSpPr txBox="1">
            <a:spLocks noChangeArrowheads="1"/>
          </p:cNvSpPr>
          <p:nvPr/>
        </p:nvSpPr>
        <p:spPr bwMode="auto">
          <a:xfrm>
            <a:off x="7308382" y="4165365"/>
            <a:ext cx="892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solidFill>
                  <a:schemeClr val="bg1"/>
                </a:solidFill>
              </a:rPr>
              <a:t>F-35</a:t>
            </a:r>
          </a:p>
        </p:txBody>
      </p:sp>
      <p:pic>
        <p:nvPicPr>
          <p:cNvPr id="11" name="Picture 10"/>
          <p:cNvPicPr>
            <a:picLocks noChangeAspect="1"/>
          </p:cNvPicPr>
          <p:nvPr/>
        </p:nvPicPr>
        <p:blipFill>
          <a:blip r:embed="rId4"/>
          <a:stretch>
            <a:fillRect/>
          </a:stretch>
        </p:blipFill>
        <p:spPr>
          <a:xfrm>
            <a:off x="7050744" y="2511889"/>
            <a:ext cx="1671911" cy="1054824"/>
          </a:xfrm>
          <a:prstGeom prst="rect">
            <a:avLst/>
          </a:prstGeom>
        </p:spPr>
      </p:pic>
      <p:sp>
        <p:nvSpPr>
          <p:cNvPr id="12" name="TextBox 12"/>
          <p:cNvSpPr txBox="1">
            <a:spLocks noChangeArrowheads="1"/>
          </p:cNvSpPr>
          <p:nvPr/>
        </p:nvSpPr>
        <p:spPr bwMode="auto">
          <a:xfrm>
            <a:off x="7952444" y="3221876"/>
            <a:ext cx="892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t>UCAV</a:t>
            </a:r>
          </a:p>
        </p:txBody>
      </p:sp>
    </p:spTree>
    <p:extLst>
      <p:ext uri="{BB962C8B-B14F-4D97-AF65-F5344CB8AC3E}">
        <p14:creationId xmlns:p14="http://schemas.microsoft.com/office/powerpoint/2010/main" val="41232793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776" y="2986406"/>
            <a:ext cx="7886700" cy="1325563"/>
          </a:xfrm>
        </p:spPr>
        <p:txBody>
          <a:bodyPr>
            <a:normAutofit/>
          </a:bodyPr>
          <a:lstStyle/>
          <a:p>
            <a:r>
              <a:rPr lang="en-US" sz="3600" dirty="0"/>
              <a:t>ORCA (Office of Research and Creative Activities)</a:t>
            </a:r>
          </a:p>
        </p:txBody>
      </p:sp>
    </p:spTree>
    <p:extLst>
      <p:ext uri="{BB962C8B-B14F-4D97-AF65-F5344CB8AC3E}">
        <p14:creationId xmlns:p14="http://schemas.microsoft.com/office/powerpoint/2010/main" val="7684988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371600"/>
            <a:ext cx="7772400" cy="1780108"/>
          </a:xfrm>
        </p:spPr>
        <p:txBody>
          <a:bodyPr>
            <a:normAutofit/>
          </a:bodyPr>
          <a:lstStyle/>
          <a:p>
            <a:r>
              <a:rPr lang="en-US" dirty="0"/>
              <a:t>ORCA Proposal Preparation &amp; Submittal Process</a:t>
            </a:r>
            <a:endParaRPr lang="en-US" sz="2900" dirty="0"/>
          </a:p>
        </p:txBody>
      </p:sp>
      <p:sp>
        <p:nvSpPr>
          <p:cNvPr id="3" name="Subtitle 2"/>
          <p:cNvSpPr>
            <a:spLocks noGrp="1"/>
          </p:cNvSpPr>
          <p:nvPr>
            <p:ph type="subTitle" idx="1"/>
          </p:nvPr>
        </p:nvSpPr>
        <p:spPr>
          <a:xfrm>
            <a:off x="1371600" y="3505200"/>
            <a:ext cx="6400800" cy="1473200"/>
          </a:xfrm>
        </p:spPr>
        <p:txBody>
          <a:bodyPr/>
          <a:lstStyle/>
          <a:p>
            <a:r>
              <a:rPr lang="en-US" dirty="0"/>
              <a:t>Susie Quartey, Research Administrator</a:t>
            </a:r>
          </a:p>
          <a:p>
            <a:r>
              <a:rPr lang="en-US" dirty="0"/>
              <a:t>December 20, 2017</a:t>
            </a:r>
          </a:p>
          <a:p>
            <a:endParaRPr lang="en-US" dirty="0"/>
          </a:p>
          <a:p>
            <a:endParaRPr lang="en-US" dirty="0"/>
          </a:p>
        </p:txBody>
      </p:sp>
    </p:spTree>
    <p:extLst>
      <p:ext uri="{BB962C8B-B14F-4D97-AF65-F5344CB8AC3E}">
        <p14:creationId xmlns:p14="http://schemas.microsoft.com/office/powerpoint/2010/main" val="20734308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057400"/>
            <a:ext cx="7696200" cy="4419600"/>
          </a:xfrm>
        </p:spPr>
        <p:txBody>
          <a:bodyPr>
            <a:noAutofit/>
          </a:bodyPr>
          <a:lstStyle/>
          <a:p>
            <a:pPr>
              <a:buFont typeface="Wingdings" panose="05000000000000000000" pitchFamily="2" charset="2"/>
              <a:buChar char="§"/>
            </a:pPr>
            <a:r>
              <a:rPr lang="en-US" dirty="0"/>
              <a:t>Gene Larson, Director</a:t>
            </a:r>
          </a:p>
          <a:p>
            <a:pPr>
              <a:buFont typeface="Wingdings" panose="05000000000000000000" pitchFamily="2" charset="2"/>
              <a:buChar char="§"/>
            </a:pPr>
            <a:r>
              <a:rPr lang="en-US" dirty="0"/>
              <a:t>Debbie Silversmith, Associate Director</a:t>
            </a:r>
          </a:p>
          <a:p>
            <a:pPr lvl="1">
              <a:buFont typeface="Wingdings" panose="05000000000000000000" pitchFamily="2" charset="2"/>
              <a:buChar char="§"/>
            </a:pPr>
            <a:r>
              <a:rPr lang="en-US" sz="2400" dirty="0"/>
              <a:t>ORCA student grants, MEGs</a:t>
            </a:r>
          </a:p>
          <a:p>
            <a:pPr>
              <a:buFont typeface="Wingdings" panose="05000000000000000000" pitchFamily="2" charset="2"/>
              <a:buChar char="§"/>
            </a:pPr>
            <a:r>
              <a:rPr lang="en-US" dirty="0"/>
              <a:t>Sandee Aina, IRB Administrator</a:t>
            </a:r>
          </a:p>
          <a:p>
            <a:pPr>
              <a:buFont typeface="Wingdings" panose="05000000000000000000" pitchFamily="2" charset="2"/>
              <a:buChar char="§"/>
            </a:pPr>
            <a:r>
              <a:rPr lang="en-US" dirty="0"/>
              <a:t>Susie Quartey, Research Administrator</a:t>
            </a:r>
          </a:p>
          <a:p>
            <a:pPr lvl="1">
              <a:buFont typeface="Wingdings" panose="05000000000000000000" pitchFamily="2" charset="2"/>
              <a:buChar char="§"/>
            </a:pPr>
            <a:r>
              <a:rPr lang="en-US" sz="2400" dirty="0"/>
              <a:t>IBC Administrator</a:t>
            </a:r>
          </a:p>
          <a:p>
            <a:pPr>
              <a:buFont typeface="Wingdings" panose="05000000000000000000" pitchFamily="2" charset="2"/>
              <a:buChar char="§"/>
            </a:pPr>
            <a:r>
              <a:rPr lang="en-US" dirty="0"/>
              <a:t>Jason Jay, Research Administrator</a:t>
            </a:r>
          </a:p>
          <a:p>
            <a:pPr lvl="1">
              <a:buFont typeface="Wingdings" panose="05000000000000000000" pitchFamily="2" charset="2"/>
              <a:buChar char="§"/>
            </a:pPr>
            <a:r>
              <a:rPr lang="en-US" sz="2400" dirty="0"/>
              <a:t>IACUC Administrator</a:t>
            </a:r>
          </a:p>
          <a:p>
            <a:pPr>
              <a:buFont typeface="Wingdings" panose="05000000000000000000" pitchFamily="2" charset="2"/>
              <a:buChar char="§"/>
            </a:pPr>
            <a:r>
              <a:rPr lang="en-US" dirty="0"/>
              <a:t>Rachel Teki, Administrative Assistant</a:t>
            </a:r>
          </a:p>
          <a:p>
            <a:pPr>
              <a:buFont typeface="Wingdings" panose="05000000000000000000" pitchFamily="2" charset="2"/>
              <a:buChar char="§"/>
            </a:pPr>
            <a:r>
              <a:rPr lang="en-US" dirty="0"/>
              <a:t>Rachel </a:t>
            </a:r>
            <a:r>
              <a:rPr lang="en-US" dirty="0" err="1"/>
              <a:t>Uryan</a:t>
            </a:r>
            <a:r>
              <a:rPr lang="en-US" dirty="0"/>
              <a:t>, IACUC, IBC, &amp; ORCA grants Assistant</a:t>
            </a:r>
          </a:p>
        </p:txBody>
      </p:sp>
      <p:sp>
        <p:nvSpPr>
          <p:cNvPr id="3" name="Title 2"/>
          <p:cNvSpPr>
            <a:spLocks noGrp="1"/>
          </p:cNvSpPr>
          <p:nvPr>
            <p:ph type="title"/>
          </p:nvPr>
        </p:nvSpPr>
        <p:spPr/>
        <p:txBody>
          <a:bodyPr/>
          <a:lstStyle/>
          <a:p>
            <a:r>
              <a:rPr lang="en-US" dirty="0"/>
              <a:t>ORCA Personnel</a:t>
            </a:r>
          </a:p>
        </p:txBody>
      </p:sp>
    </p:spTree>
    <p:extLst>
      <p:ext uri="{BB962C8B-B14F-4D97-AF65-F5344CB8AC3E}">
        <p14:creationId xmlns:p14="http://schemas.microsoft.com/office/powerpoint/2010/main" val="40223406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2362200"/>
            <a:ext cx="7408333" cy="3953933"/>
          </a:xfrm>
        </p:spPr>
        <p:txBody>
          <a:bodyPr>
            <a:normAutofit fontScale="85000" lnSpcReduction="10000"/>
          </a:bodyPr>
          <a:lstStyle/>
          <a:p>
            <a:pPr>
              <a:buFont typeface="Wingdings" panose="05000000000000000000" pitchFamily="2" charset="2"/>
              <a:buChar char="§"/>
            </a:pPr>
            <a:r>
              <a:rPr lang="en-US" sz="2800" dirty="0"/>
              <a:t>Proposal Approvals and Submission</a:t>
            </a:r>
          </a:p>
          <a:p>
            <a:pPr>
              <a:buFont typeface="Wingdings" panose="05000000000000000000" pitchFamily="2" charset="2"/>
              <a:buChar char="§"/>
            </a:pPr>
            <a:r>
              <a:rPr lang="en-US" sz="2800" dirty="0"/>
              <a:t>Letters of Commitment / Certifications / </a:t>
            </a:r>
            <a:r>
              <a:rPr lang="en-US" sz="2800" dirty="0" err="1"/>
              <a:t>Subrecipient</a:t>
            </a:r>
            <a:r>
              <a:rPr lang="en-US" sz="2800" dirty="0"/>
              <a:t> Commitment Forms</a:t>
            </a:r>
          </a:p>
          <a:p>
            <a:pPr>
              <a:buFont typeface="Wingdings" panose="05000000000000000000" pitchFamily="2" charset="2"/>
              <a:buChar char="§"/>
            </a:pPr>
            <a:r>
              <a:rPr lang="en-US" sz="2800" dirty="0"/>
              <a:t>Contract Negotiations</a:t>
            </a:r>
          </a:p>
          <a:p>
            <a:pPr>
              <a:buFont typeface="Wingdings" panose="05000000000000000000" pitchFamily="2" charset="2"/>
              <a:buChar char="§"/>
            </a:pPr>
            <a:r>
              <a:rPr lang="en-US" sz="2800" dirty="0"/>
              <a:t>Non-disclosure Agreements / Confidentiality Agreements / Material Transfer Agreements</a:t>
            </a:r>
          </a:p>
          <a:p>
            <a:pPr>
              <a:buFont typeface="Wingdings" panose="05000000000000000000" pitchFamily="2" charset="2"/>
              <a:buChar char="§"/>
            </a:pPr>
            <a:r>
              <a:rPr lang="en-US" sz="2800" dirty="0"/>
              <a:t>Misc. required forms (i.e. proof of insurance, worker’s comp, etc.)</a:t>
            </a:r>
          </a:p>
          <a:p>
            <a:pPr>
              <a:buFont typeface="Wingdings" panose="05000000000000000000" pitchFamily="2" charset="2"/>
              <a:buChar char="§"/>
            </a:pPr>
            <a:r>
              <a:rPr lang="en-US" sz="2800" dirty="0"/>
              <a:t>Award Processing / Issuing Subcontracts</a:t>
            </a:r>
          </a:p>
          <a:p>
            <a:pPr>
              <a:buFont typeface="Wingdings" panose="05000000000000000000" pitchFamily="2" charset="2"/>
              <a:buChar char="§"/>
            </a:pPr>
            <a:r>
              <a:rPr lang="en-US" sz="2800" dirty="0"/>
              <a:t>Contractual support throughout the life of an award</a:t>
            </a:r>
          </a:p>
          <a:p>
            <a:endParaRPr lang="en-US" dirty="0"/>
          </a:p>
        </p:txBody>
      </p:sp>
      <p:sp>
        <p:nvSpPr>
          <p:cNvPr id="3" name="Title 2"/>
          <p:cNvSpPr>
            <a:spLocks noGrp="1"/>
          </p:cNvSpPr>
          <p:nvPr>
            <p:ph type="title"/>
          </p:nvPr>
        </p:nvSpPr>
        <p:spPr/>
        <p:txBody>
          <a:bodyPr/>
          <a:lstStyle/>
          <a:p>
            <a:r>
              <a:rPr lang="en-US" dirty="0"/>
              <a:t>ORCA Functions</a:t>
            </a:r>
          </a:p>
        </p:txBody>
      </p:sp>
    </p:spTree>
    <p:extLst>
      <p:ext uri="{BB962C8B-B14F-4D97-AF65-F5344CB8AC3E}">
        <p14:creationId xmlns:p14="http://schemas.microsoft.com/office/powerpoint/2010/main" val="2351544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382000" cy="3886200"/>
          </a:xfrm>
        </p:spPr>
        <p:txBody>
          <a:bodyPr>
            <a:normAutofit fontScale="85000" lnSpcReduction="20000"/>
          </a:bodyPr>
          <a:lstStyle/>
          <a:p>
            <a:pPr>
              <a:buFont typeface="Wingdings" panose="05000000000000000000" pitchFamily="2" charset="2"/>
              <a:buChar char="§"/>
            </a:pPr>
            <a:r>
              <a:rPr lang="en-US" dirty="0"/>
              <a:t>IBC – Institutional Biosafety Committee, Biohazardous Chemical Research</a:t>
            </a:r>
          </a:p>
          <a:p>
            <a:pPr lvl="1">
              <a:buFont typeface="Wingdings" panose="05000000000000000000" pitchFamily="2" charset="2"/>
              <a:buChar char="§"/>
            </a:pPr>
            <a:r>
              <a:rPr lang="en-US" i="1" dirty="0"/>
              <a:t>Every other month</a:t>
            </a:r>
            <a:r>
              <a:rPr lang="en-US" dirty="0"/>
              <a:t>: </a:t>
            </a:r>
            <a:r>
              <a:rPr lang="en-US" dirty="0">
                <a:hlinkClick r:id="rId2"/>
              </a:rPr>
              <a:t>ibc@byu.edu</a:t>
            </a:r>
            <a:r>
              <a:rPr lang="en-US" dirty="0"/>
              <a:t> </a:t>
            </a:r>
          </a:p>
          <a:p>
            <a:pPr>
              <a:buFont typeface="Wingdings" panose="05000000000000000000" pitchFamily="2" charset="2"/>
              <a:buChar char="§"/>
            </a:pPr>
            <a:r>
              <a:rPr lang="en-US" dirty="0"/>
              <a:t>IRB – Institutional Review Board ,Human Subjects Research</a:t>
            </a:r>
          </a:p>
          <a:p>
            <a:pPr lvl="1">
              <a:buFont typeface="Wingdings" panose="05000000000000000000" pitchFamily="2" charset="2"/>
              <a:buChar char="§"/>
            </a:pPr>
            <a:r>
              <a:rPr lang="en-US" i="1" dirty="0"/>
              <a:t>Monthly</a:t>
            </a:r>
            <a:r>
              <a:rPr lang="en-US" dirty="0"/>
              <a:t>: </a:t>
            </a:r>
            <a:r>
              <a:rPr lang="en-US" dirty="0">
                <a:hlinkClick r:id="rId3"/>
              </a:rPr>
              <a:t>irb@byu.edu</a:t>
            </a:r>
            <a:r>
              <a:rPr lang="en-US" dirty="0"/>
              <a:t>  </a:t>
            </a:r>
            <a:r>
              <a:rPr lang="en-US" dirty="0">
                <a:solidFill>
                  <a:srgbClr val="C00000"/>
                </a:solidFill>
              </a:rPr>
              <a:t>Many federal changes; check website frequently and pay close attention to email messages related to IRB</a:t>
            </a:r>
            <a:endParaRPr lang="en-US" dirty="0"/>
          </a:p>
          <a:p>
            <a:pPr>
              <a:buFont typeface="Wingdings" panose="05000000000000000000" pitchFamily="2" charset="2"/>
              <a:buChar char="§"/>
            </a:pPr>
            <a:r>
              <a:rPr lang="en-US" dirty="0"/>
              <a:t>IACUC – Institutional Animal Care and Use Committee, Animal Research</a:t>
            </a:r>
          </a:p>
          <a:p>
            <a:pPr lvl="1">
              <a:buFont typeface="Wingdings" panose="05000000000000000000" pitchFamily="2" charset="2"/>
              <a:buChar char="§"/>
            </a:pPr>
            <a:r>
              <a:rPr lang="en-US" i="1" dirty="0"/>
              <a:t>Monthly</a:t>
            </a:r>
            <a:r>
              <a:rPr lang="en-US" dirty="0"/>
              <a:t>, </a:t>
            </a:r>
            <a:r>
              <a:rPr lang="en-US" dirty="0">
                <a:hlinkClick r:id="rId4"/>
              </a:rPr>
              <a:t>iacuc@byu.edu</a:t>
            </a:r>
            <a:r>
              <a:rPr lang="en-US" dirty="0"/>
              <a:t> </a:t>
            </a:r>
          </a:p>
          <a:p>
            <a:pPr>
              <a:buFont typeface="Wingdings" panose="05000000000000000000" pitchFamily="2" charset="2"/>
              <a:buChar char="§"/>
            </a:pPr>
            <a:endParaRPr lang="en-US" dirty="0"/>
          </a:p>
          <a:p>
            <a:pPr>
              <a:buFont typeface="Wingdings" panose="05000000000000000000" pitchFamily="2" charset="2"/>
              <a:buChar char="§"/>
            </a:pPr>
            <a:r>
              <a:rPr lang="en-US" dirty="0"/>
              <a:t>Approval from federally mandated compliance committees is required for </a:t>
            </a:r>
            <a:r>
              <a:rPr lang="en-US" dirty="0">
                <a:solidFill>
                  <a:srgbClr val="FF0000"/>
                </a:solidFill>
              </a:rPr>
              <a:t>ALL</a:t>
            </a:r>
            <a:r>
              <a:rPr lang="en-US" dirty="0"/>
              <a:t> research on campus, not just those with federal funding</a:t>
            </a:r>
          </a:p>
          <a:p>
            <a:pPr>
              <a:buFont typeface="Wingdings" panose="05000000000000000000" pitchFamily="2" charset="2"/>
              <a:buChar char="§"/>
            </a:pPr>
            <a:r>
              <a:rPr lang="en-US" dirty="0"/>
              <a:t>Approved protocols must be in place before research can begin </a:t>
            </a:r>
          </a:p>
          <a:p>
            <a:pPr>
              <a:buFont typeface="Wingdings" panose="05000000000000000000" pitchFamily="2" charset="2"/>
              <a:buChar char="§"/>
            </a:pPr>
            <a:r>
              <a:rPr lang="en-US" dirty="0"/>
              <a:t>External research funding unavailable to spend until approved protocol is in place; no R# issued</a:t>
            </a:r>
          </a:p>
          <a:p>
            <a:endParaRPr lang="en-US" dirty="0"/>
          </a:p>
        </p:txBody>
      </p:sp>
      <p:sp>
        <p:nvSpPr>
          <p:cNvPr id="3" name="Title 2"/>
          <p:cNvSpPr>
            <a:spLocks noGrp="1"/>
          </p:cNvSpPr>
          <p:nvPr>
            <p:ph type="title"/>
          </p:nvPr>
        </p:nvSpPr>
        <p:spPr/>
        <p:txBody>
          <a:bodyPr/>
          <a:lstStyle/>
          <a:p>
            <a:r>
              <a:rPr lang="en-US" dirty="0"/>
              <a:t>Compliance Committees</a:t>
            </a:r>
          </a:p>
        </p:txBody>
      </p:sp>
    </p:spTree>
    <p:extLst>
      <p:ext uri="{BB962C8B-B14F-4D97-AF65-F5344CB8AC3E}">
        <p14:creationId xmlns:p14="http://schemas.microsoft.com/office/powerpoint/2010/main" val="40582443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2438400"/>
            <a:ext cx="7408333" cy="3962400"/>
          </a:xfrm>
        </p:spPr>
        <p:txBody>
          <a:bodyPr>
            <a:normAutofit fontScale="85000" lnSpcReduction="10000"/>
          </a:bodyPr>
          <a:lstStyle/>
          <a:p>
            <a:pPr>
              <a:buFont typeface="Wingdings" panose="05000000000000000000" pitchFamily="2" charset="2"/>
              <a:buChar char="§"/>
            </a:pPr>
            <a:r>
              <a:rPr lang="en-US" dirty="0"/>
              <a:t>All proposals should come through ORCA </a:t>
            </a:r>
            <a:r>
              <a:rPr lang="en-US" u="sng" dirty="0">
                <a:solidFill>
                  <a:srgbClr val="C00000"/>
                </a:solidFill>
              </a:rPr>
              <a:t>before</a:t>
            </a:r>
            <a:r>
              <a:rPr lang="en-US" dirty="0"/>
              <a:t> submission:</a:t>
            </a:r>
          </a:p>
          <a:p>
            <a:pPr lvl="1">
              <a:buFont typeface="Wingdings" panose="05000000000000000000" pitchFamily="2" charset="2"/>
              <a:buChar char="§"/>
            </a:pPr>
            <a:r>
              <a:rPr lang="en-US" sz="2400" dirty="0"/>
              <a:t>Proposals commit the University</a:t>
            </a:r>
          </a:p>
          <a:p>
            <a:pPr lvl="1">
              <a:buFont typeface="Wingdings" panose="05000000000000000000" pitchFamily="2" charset="2"/>
              <a:buChar char="§"/>
            </a:pPr>
            <a:r>
              <a:rPr lang="en-US" sz="2400" dirty="0"/>
              <a:t>Terms and conditions need review &amp; authorization</a:t>
            </a:r>
          </a:p>
          <a:p>
            <a:pPr lvl="1">
              <a:buFont typeface="Wingdings" panose="05000000000000000000" pitchFamily="2" charset="2"/>
              <a:buChar char="§"/>
            </a:pPr>
            <a:r>
              <a:rPr lang="en-US" sz="2400" dirty="0"/>
              <a:t>Cost sharing/matching needs approval</a:t>
            </a:r>
          </a:p>
          <a:p>
            <a:pPr lvl="1">
              <a:buFont typeface="Wingdings" panose="05000000000000000000" pitchFamily="2" charset="2"/>
              <a:buChar char="§"/>
            </a:pPr>
            <a:r>
              <a:rPr lang="en-US" sz="2400" dirty="0"/>
              <a:t>Problems are much easier to fix at the proposal stage than after submission or an award is received</a:t>
            </a:r>
          </a:p>
          <a:p>
            <a:pPr marL="301943" lvl="1" indent="0">
              <a:buNone/>
            </a:pPr>
            <a:endParaRPr lang="en-US" sz="2400" dirty="0"/>
          </a:p>
          <a:p>
            <a:pPr>
              <a:buFont typeface="Wingdings" panose="05000000000000000000" pitchFamily="2" charset="2"/>
              <a:buChar char="§"/>
            </a:pPr>
            <a:r>
              <a:rPr lang="en-US" sz="2600" b="1" dirty="0"/>
              <a:t>NSF</a:t>
            </a:r>
            <a:r>
              <a:rPr lang="en-US" sz="2600" dirty="0"/>
              <a:t>: </a:t>
            </a:r>
            <a:r>
              <a:rPr lang="en-US" sz="2600" dirty="0" err="1"/>
              <a:t>Fastlane</a:t>
            </a:r>
            <a:endParaRPr lang="en-US" sz="2600" dirty="0"/>
          </a:p>
          <a:p>
            <a:pPr>
              <a:buFont typeface="Wingdings" panose="05000000000000000000" pitchFamily="2" charset="2"/>
              <a:buChar char="§"/>
            </a:pPr>
            <a:r>
              <a:rPr lang="en-US" sz="2600" b="1" dirty="0"/>
              <a:t>NIH</a:t>
            </a:r>
            <a:r>
              <a:rPr lang="en-US" sz="2600" dirty="0"/>
              <a:t>: Assist</a:t>
            </a:r>
          </a:p>
          <a:p>
            <a:pPr>
              <a:buFont typeface="Wingdings" panose="05000000000000000000" pitchFamily="2" charset="2"/>
              <a:buChar char="§"/>
            </a:pPr>
            <a:r>
              <a:rPr lang="en-US" sz="2600" b="1" dirty="0"/>
              <a:t>Other</a:t>
            </a:r>
            <a:r>
              <a:rPr lang="en-US" sz="2600" dirty="0"/>
              <a:t> </a:t>
            </a:r>
            <a:r>
              <a:rPr lang="en-US" sz="2600" b="1" dirty="0" err="1"/>
              <a:t>Govt</a:t>
            </a:r>
            <a:r>
              <a:rPr lang="en-US" sz="2600" dirty="0"/>
              <a:t>: Workspace</a:t>
            </a:r>
          </a:p>
          <a:p>
            <a:pPr>
              <a:buFont typeface="Wingdings" panose="05000000000000000000" pitchFamily="2" charset="2"/>
              <a:buChar char="§"/>
            </a:pPr>
            <a:r>
              <a:rPr lang="en-US" sz="2600" b="1" dirty="0"/>
              <a:t>Foundations</a:t>
            </a:r>
            <a:r>
              <a:rPr lang="en-US" sz="2600" dirty="0"/>
              <a:t>: Sponsor systems</a:t>
            </a:r>
          </a:p>
        </p:txBody>
      </p:sp>
      <p:sp>
        <p:nvSpPr>
          <p:cNvPr id="3" name="Title 2"/>
          <p:cNvSpPr>
            <a:spLocks noGrp="1"/>
          </p:cNvSpPr>
          <p:nvPr>
            <p:ph type="title"/>
          </p:nvPr>
        </p:nvSpPr>
        <p:spPr/>
        <p:txBody>
          <a:bodyPr/>
          <a:lstStyle/>
          <a:p>
            <a:r>
              <a:rPr lang="en-US" dirty="0"/>
              <a:t>Proposal/Award Obligations</a:t>
            </a:r>
          </a:p>
        </p:txBody>
      </p:sp>
    </p:spTree>
    <p:extLst>
      <p:ext uri="{BB962C8B-B14F-4D97-AF65-F5344CB8AC3E}">
        <p14:creationId xmlns:p14="http://schemas.microsoft.com/office/powerpoint/2010/main" val="1675190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988" y="2826972"/>
            <a:ext cx="7886700" cy="1325563"/>
          </a:xfrm>
        </p:spPr>
        <p:txBody>
          <a:bodyPr>
            <a:normAutofit/>
          </a:bodyPr>
          <a:lstStyle/>
          <a:p>
            <a:r>
              <a:rPr lang="en-US" sz="3200" dirty="0"/>
              <a:t>Needs Statement Review Groups</a:t>
            </a:r>
          </a:p>
        </p:txBody>
      </p:sp>
    </p:spTree>
    <p:extLst>
      <p:ext uri="{BB962C8B-B14F-4D97-AF65-F5344CB8AC3E}">
        <p14:creationId xmlns:p14="http://schemas.microsoft.com/office/powerpoint/2010/main" val="3314704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00400" y="2895600"/>
            <a:ext cx="5740725" cy="2133600"/>
          </a:xfrm>
        </p:spPr>
        <p:txBody>
          <a:bodyPr>
            <a:normAutofit fontScale="92500" lnSpcReduction="20000"/>
          </a:bodyPr>
          <a:lstStyle/>
          <a:p>
            <a:pPr>
              <a:buFont typeface="Wingdings" panose="05000000000000000000" pitchFamily="2" charset="2"/>
              <a:buChar char="§"/>
            </a:pPr>
            <a:r>
              <a:rPr lang="en-US" dirty="0"/>
              <a:t>Benefit Rates change every year</a:t>
            </a:r>
          </a:p>
          <a:p>
            <a:pPr>
              <a:buFont typeface="Wingdings" panose="05000000000000000000" pitchFamily="2" charset="2"/>
              <a:buChar char="§"/>
            </a:pPr>
            <a:r>
              <a:rPr lang="en-US" dirty="0"/>
              <a:t>“Faculty Detail” tab</a:t>
            </a:r>
          </a:p>
          <a:p>
            <a:pPr lvl="1">
              <a:buFont typeface="Wingdings" panose="05000000000000000000" pitchFamily="2" charset="2"/>
              <a:buChar char="§"/>
            </a:pPr>
            <a:r>
              <a:rPr lang="en-US" dirty="0"/>
              <a:t>Calculates and carries to budget page</a:t>
            </a:r>
          </a:p>
          <a:p>
            <a:pPr lvl="1">
              <a:buFont typeface="Wingdings" panose="05000000000000000000" pitchFamily="2" charset="2"/>
              <a:buChar char="§"/>
            </a:pPr>
            <a:r>
              <a:rPr lang="en-US" sz="2400" i="1" dirty="0">
                <a:solidFill>
                  <a:srgbClr val="C00000"/>
                </a:solidFill>
              </a:rPr>
              <a:t>**Recorded as Effort—12.5% = 1 month summer salary</a:t>
            </a:r>
            <a:endParaRPr lang="en-US" dirty="0"/>
          </a:p>
          <a:p>
            <a:pPr>
              <a:buFont typeface="Wingdings" panose="05000000000000000000" pitchFamily="2" charset="2"/>
              <a:buChar char="§"/>
            </a:pPr>
            <a:r>
              <a:rPr lang="en-US" dirty="0"/>
              <a:t>Up-to-date forms found at </a:t>
            </a:r>
            <a:r>
              <a:rPr lang="en-US" dirty="0">
                <a:solidFill>
                  <a:srgbClr val="C00000"/>
                </a:solidFill>
                <a:hlinkClick r:id="rId3"/>
              </a:rPr>
              <a:t>orca.byu.edu</a:t>
            </a:r>
            <a:endParaRPr lang="en-US" dirty="0">
              <a:solidFill>
                <a:srgbClr val="C00000"/>
              </a:solidFill>
            </a:endParaRPr>
          </a:p>
          <a:p>
            <a:pPr marL="342900" indent="-342900">
              <a:buFont typeface="Arial" panose="020B0604020202020204" pitchFamily="34" charset="0"/>
              <a:buChar char="•"/>
            </a:pPr>
            <a:endParaRPr lang="en-US" dirty="0">
              <a:solidFill>
                <a:srgbClr val="C00000"/>
              </a:solidFill>
            </a:endParaRPr>
          </a:p>
          <a:p>
            <a:pPr marL="0" indent="0">
              <a:buNone/>
            </a:pPr>
            <a:endParaRPr lang="en-US" dirty="0"/>
          </a:p>
        </p:txBody>
      </p:sp>
      <p:sp>
        <p:nvSpPr>
          <p:cNvPr id="3" name="Title 2"/>
          <p:cNvSpPr>
            <a:spLocks noGrp="1"/>
          </p:cNvSpPr>
          <p:nvPr>
            <p:ph type="title"/>
          </p:nvPr>
        </p:nvSpPr>
        <p:spPr/>
        <p:txBody>
          <a:bodyPr/>
          <a:lstStyle/>
          <a:p>
            <a:r>
              <a:rPr lang="en-US" dirty="0"/>
              <a:t>ORCA Proposal Sheet Changes</a:t>
            </a:r>
          </a:p>
        </p:txBody>
      </p:sp>
      <p:pic>
        <p:nvPicPr>
          <p:cNvPr id="5" name="Picture 4"/>
          <p:cNvPicPr>
            <a:picLocks noChangeAspect="1"/>
          </p:cNvPicPr>
          <p:nvPr/>
        </p:nvPicPr>
        <p:blipFill>
          <a:blip r:embed="rId4"/>
          <a:stretch>
            <a:fillRect/>
          </a:stretch>
        </p:blipFill>
        <p:spPr>
          <a:xfrm>
            <a:off x="304800" y="2286000"/>
            <a:ext cx="2724460" cy="3628674"/>
          </a:xfrm>
          <a:prstGeom prst="rect">
            <a:avLst/>
          </a:prstGeom>
        </p:spPr>
      </p:pic>
    </p:spTree>
    <p:extLst>
      <p:ext uri="{BB962C8B-B14F-4D97-AF65-F5344CB8AC3E}">
        <p14:creationId xmlns:p14="http://schemas.microsoft.com/office/powerpoint/2010/main" val="30646034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2362200"/>
            <a:ext cx="7408333" cy="3810000"/>
          </a:xfrm>
        </p:spPr>
        <p:txBody>
          <a:bodyPr>
            <a:normAutofit fontScale="85000" lnSpcReduction="20000"/>
          </a:bodyPr>
          <a:lstStyle/>
          <a:p>
            <a:pPr marL="0" indent="0">
              <a:buNone/>
            </a:pPr>
            <a:r>
              <a:rPr lang="en-US" b="1" dirty="0"/>
              <a:t>Facilities &amp; Administration (F &amp; A) / Overhead </a:t>
            </a:r>
            <a:endParaRPr lang="en-US" dirty="0"/>
          </a:p>
          <a:p>
            <a:pPr>
              <a:buFont typeface="Wingdings" panose="05000000000000000000" pitchFamily="2" charset="2"/>
              <a:buChar char="§"/>
            </a:pPr>
            <a:r>
              <a:rPr lang="en-US" dirty="0"/>
              <a:t>Operations and Maintenance, phones, copying,  ILL, etc.</a:t>
            </a:r>
          </a:p>
          <a:p>
            <a:pPr>
              <a:buFont typeface="Wingdings" panose="05000000000000000000" pitchFamily="2" charset="2"/>
              <a:buChar char="§"/>
            </a:pPr>
            <a:r>
              <a:rPr lang="en-US" dirty="0"/>
              <a:t>Building and Equipment Depreciation</a:t>
            </a:r>
          </a:p>
          <a:p>
            <a:pPr>
              <a:buFont typeface="Wingdings" panose="05000000000000000000" pitchFamily="2" charset="2"/>
              <a:buChar char="§"/>
            </a:pPr>
            <a:r>
              <a:rPr lang="en-US" dirty="0"/>
              <a:t>General Administration (HR, payroll)</a:t>
            </a:r>
          </a:p>
          <a:p>
            <a:pPr>
              <a:buFont typeface="Wingdings" panose="05000000000000000000" pitchFamily="2" charset="2"/>
              <a:buChar char="§"/>
            </a:pPr>
            <a:r>
              <a:rPr lang="en-US" dirty="0"/>
              <a:t>Department Administration</a:t>
            </a:r>
          </a:p>
          <a:p>
            <a:pPr>
              <a:buFont typeface="Wingdings" panose="05000000000000000000" pitchFamily="2" charset="2"/>
              <a:buChar char="§"/>
            </a:pPr>
            <a:r>
              <a:rPr lang="en-US" dirty="0"/>
              <a:t>Sponsored Projects Administration</a:t>
            </a:r>
          </a:p>
          <a:p>
            <a:pPr>
              <a:buFont typeface="Wingdings" panose="05000000000000000000" pitchFamily="2" charset="2"/>
              <a:buChar char="§"/>
            </a:pPr>
            <a:r>
              <a:rPr lang="en-US" dirty="0"/>
              <a:t>Library</a:t>
            </a:r>
          </a:p>
          <a:p>
            <a:pPr>
              <a:buFont typeface="Wingdings" panose="05000000000000000000" pitchFamily="2" charset="2"/>
              <a:buChar char="§"/>
            </a:pPr>
            <a:r>
              <a:rPr lang="en-US" dirty="0"/>
              <a:t>Student Services</a:t>
            </a:r>
          </a:p>
          <a:p>
            <a:pPr>
              <a:buFont typeface="Wingdings" panose="05000000000000000000" pitchFamily="2" charset="2"/>
              <a:buChar char="§"/>
            </a:pPr>
            <a:endParaRPr lang="en-US" dirty="0"/>
          </a:p>
          <a:p>
            <a:pPr marL="0" indent="0">
              <a:buNone/>
            </a:pPr>
            <a:r>
              <a:rPr lang="en-US" b="1" dirty="0"/>
              <a:t>MATCHING/COST SHARING</a:t>
            </a:r>
          </a:p>
          <a:p>
            <a:pPr lvl="0">
              <a:spcBef>
                <a:spcPts val="600"/>
              </a:spcBef>
              <a:buClr>
                <a:schemeClr val="accent2"/>
              </a:buClr>
              <a:buSzPct val="85000"/>
              <a:buFont typeface="Wingdings" panose="05000000000000000000" pitchFamily="2" charset="2"/>
              <a:buChar char="§"/>
              <a:defRPr/>
            </a:pPr>
            <a:r>
              <a:rPr lang="en-US" dirty="0"/>
              <a:t>Only include if required by sponsor </a:t>
            </a:r>
          </a:p>
          <a:p>
            <a:pPr lvl="0">
              <a:spcBef>
                <a:spcPts val="600"/>
              </a:spcBef>
              <a:buClr>
                <a:schemeClr val="accent2"/>
              </a:buClr>
              <a:buSzPct val="85000"/>
              <a:buFont typeface="Wingdings" panose="05000000000000000000" pitchFamily="2" charset="2"/>
              <a:buChar char="§"/>
              <a:defRPr/>
            </a:pPr>
            <a:r>
              <a:rPr lang="en-US" dirty="0"/>
              <a:t>If it is proposed, we are obligated to track and report it</a:t>
            </a:r>
            <a:endParaRPr lang="en-US" dirty="0">
              <a:solidFill>
                <a:schemeClr val="tx1"/>
              </a:solidFill>
            </a:endParaRPr>
          </a:p>
          <a:p>
            <a:endParaRPr lang="en-US" dirty="0"/>
          </a:p>
        </p:txBody>
      </p:sp>
      <p:sp>
        <p:nvSpPr>
          <p:cNvPr id="3" name="Title 2"/>
          <p:cNvSpPr>
            <a:spLocks noGrp="1"/>
          </p:cNvSpPr>
          <p:nvPr>
            <p:ph type="title"/>
          </p:nvPr>
        </p:nvSpPr>
        <p:spPr/>
        <p:txBody>
          <a:bodyPr>
            <a:normAutofit/>
          </a:bodyPr>
          <a:lstStyle/>
          <a:p>
            <a:r>
              <a:rPr lang="en-US" dirty="0"/>
              <a:t>F&amp;A/Indirect Costs &amp; Matching</a:t>
            </a:r>
          </a:p>
        </p:txBody>
      </p:sp>
    </p:spTree>
    <p:extLst>
      <p:ext uri="{BB962C8B-B14F-4D97-AF65-F5344CB8AC3E}">
        <p14:creationId xmlns:p14="http://schemas.microsoft.com/office/powerpoint/2010/main" val="14452116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2514600"/>
            <a:ext cx="8610600" cy="4267200"/>
          </a:xfrm>
        </p:spPr>
        <p:txBody>
          <a:bodyPr>
            <a:noAutofit/>
          </a:bodyPr>
          <a:lstStyle/>
          <a:p>
            <a:pPr marL="0" indent="0">
              <a:buNone/>
            </a:pPr>
            <a:r>
              <a:rPr lang="en-US" sz="2800" b="1" dirty="0">
                <a:solidFill>
                  <a:schemeClr val="accent2">
                    <a:lumMod val="75000"/>
                  </a:schemeClr>
                </a:solidFill>
              </a:rPr>
              <a:t>PURPOSE</a:t>
            </a:r>
            <a:r>
              <a:rPr lang="en-US" sz="2800" dirty="0">
                <a:solidFill>
                  <a:schemeClr val="accent2">
                    <a:lumMod val="75000"/>
                  </a:schemeClr>
                </a:solidFill>
              </a:rPr>
              <a:t>: Enhance grants.gov functionality and streamline participant collaboration and delegation, from form access to submission</a:t>
            </a:r>
          </a:p>
          <a:p>
            <a:pPr marL="0" indent="0">
              <a:buNone/>
            </a:pPr>
            <a:endParaRPr lang="en-US" sz="2800" b="1" dirty="0">
              <a:solidFill>
                <a:schemeClr val="accent2">
                  <a:lumMod val="75000"/>
                </a:schemeClr>
              </a:solidFill>
            </a:endParaRPr>
          </a:p>
          <a:p>
            <a:pPr marL="0" indent="0">
              <a:buNone/>
            </a:pPr>
            <a:r>
              <a:rPr lang="en-US" sz="2800" b="1" dirty="0">
                <a:solidFill>
                  <a:schemeClr val="accent2">
                    <a:lumMod val="75000"/>
                  </a:schemeClr>
                </a:solidFill>
              </a:rPr>
              <a:t>TIMELINE</a:t>
            </a:r>
          </a:p>
          <a:p>
            <a:pPr>
              <a:buFont typeface="Wingdings" panose="05000000000000000000" pitchFamily="2" charset="2"/>
              <a:buChar char="§"/>
            </a:pPr>
            <a:r>
              <a:rPr lang="en-US" dirty="0">
                <a:solidFill>
                  <a:schemeClr val="accent2">
                    <a:lumMod val="75000"/>
                  </a:schemeClr>
                </a:solidFill>
              </a:rPr>
              <a:t>Current system retires	Dec. 31, 2017	</a:t>
            </a:r>
          </a:p>
          <a:p>
            <a:pPr>
              <a:buFont typeface="Wingdings" panose="05000000000000000000" pitchFamily="2" charset="2"/>
              <a:buChar char="§"/>
            </a:pPr>
            <a:r>
              <a:rPr lang="en-US" dirty="0">
                <a:solidFill>
                  <a:schemeClr val="accent2">
                    <a:lumMod val="75000"/>
                  </a:schemeClr>
                </a:solidFill>
              </a:rPr>
              <a:t>Required starting		Jan. 1, 2018	</a:t>
            </a:r>
          </a:p>
          <a:p>
            <a:pPr>
              <a:buFont typeface="Wingdings" panose="05000000000000000000" pitchFamily="2" charset="2"/>
              <a:buChar char="§"/>
            </a:pPr>
            <a:r>
              <a:rPr lang="en-US" dirty="0" err="1">
                <a:solidFill>
                  <a:schemeClr val="accent2">
                    <a:lumMod val="75000"/>
                  </a:schemeClr>
                </a:solidFill>
              </a:rPr>
              <a:t>iMedRIS</a:t>
            </a:r>
            <a:r>
              <a:rPr lang="en-US" dirty="0">
                <a:solidFill>
                  <a:schemeClr val="accent2">
                    <a:lumMod val="75000"/>
                  </a:schemeClr>
                </a:solidFill>
              </a:rPr>
              <a:t> IBC		Dec. 20, 2017, IRB &amp; IACUC Feb, 2018</a:t>
            </a:r>
          </a:p>
          <a:p>
            <a:pPr>
              <a:buFont typeface="Wingdings" panose="05000000000000000000" pitchFamily="2" charset="2"/>
              <a:buChar char="§"/>
            </a:pPr>
            <a:r>
              <a:rPr lang="en-US" dirty="0">
                <a:solidFill>
                  <a:schemeClr val="accent2">
                    <a:lumMod val="75000"/>
                  </a:schemeClr>
                </a:solidFill>
              </a:rPr>
              <a:t>KUALI at BYU </a:t>
            </a:r>
            <a:r>
              <a:rPr lang="en-US" dirty="0">
                <a:solidFill>
                  <a:srgbClr val="C00000"/>
                </a:solidFill>
              </a:rPr>
              <a:t>**</a:t>
            </a:r>
            <a:r>
              <a:rPr lang="en-US" dirty="0">
                <a:solidFill>
                  <a:schemeClr val="accent2">
                    <a:lumMod val="75000"/>
                  </a:schemeClr>
                </a:solidFill>
              </a:rPr>
              <a:t>	 	Jan. 2019</a:t>
            </a:r>
          </a:p>
        </p:txBody>
      </p:sp>
      <p:sp>
        <p:nvSpPr>
          <p:cNvPr id="3" name="Title 2"/>
          <p:cNvSpPr>
            <a:spLocks noGrp="1"/>
          </p:cNvSpPr>
          <p:nvPr>
            <p:ph type="title"/>
          </p:nvPr>
        </p:nvSpPr>
        <p:spPr/>
        <p:txBody>
          <a:bodyPr/>
          <a:lstStyle/>
          <a:p>
            <a:r>
              <a:rPr lang="en-US" dirty="0"/>
              <a:t>Grants.gov: WORKSPACE</a:t>
            </a:r>
          </a:p>
        </p:txBody>
      </p:sp>
      <p:pic>
        <p:nvPicPr>
          <p:cNvPr id="4" name="Picture 3">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0561" y="3810000"/>
            <a:ext cx="2056239" cy="1447800"/>
          </a:xfrm>
          <a:prstGeom prst="rect">
            <a:avLst/>
          </a:prstGeom>
        </p:spPr>
      </p:pic>
    </p:spTree>
    <p:extLst>
      <p:ext uri="{BB962C8B-B14F-4D97-AF65-F5344CB8AC3E}">
        <p14:creationId xmlns:p14="http://schemas.microsoft.com/office/powerpoint/2010/main" val="32724370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0248" y="2217303"/>
            <a:ext cx="8229600" cy="3962400"/>
          </a:xfrm>
        </p:spPr>
        <p:txBody>
          <a:bodyPr>
            <a:normAutofit fontScale="92500" lnSpcReduction="10000"/>
          </a:bodyPr>
          <a:lstStyle/>
          <a:p>
            <a:pPr marL="0" indent="0">
              <a:buNone/>
            </a:pPr>
            <a:r>
              <a:rPr lang="en-US" sz="2800" b="1" dirty="0">
                <a:solidFill>
                  <a:schemeClr val="accent2">
                    <a:lumMod val="75000"/>
                  </a:schemeClr>
                </a:solidFill>
              </a:rPr>
              <a:t>ACTIONS</a:t>
            </a:r>
            <a:endParaRPr lang="en-US" sz="2800" dirty="0">
              <a:solidFill>
                <a:schemeClr val="accent2">
                  <a:lumMod val="75000"/>
                </a:schemeClr>
              </a:solidFill>
            </a:endParaRPr>
          </a:p>
          <a:p>
            <a:pPr marL="0" indent="0">
              <a:buNone/>
            </a:pPr>
            <a:r>
              <a:rPr lang="en-US" sz="2800" dirty="0">
                <a:solidFill>
                  <a:schemeClr val="accent2">
                    <a:lumMod val="75000"/>
                  </a:schemeClr>
                </a:solidFill>
              </a:rPr>
              <a:t>Faculty request access from their ORCA Research Administrator </a:t>
            </a:r>
            <a:r>
              <a:rPr lang="en-US" sz="2800" b="1" dirty="0">
                <a:solidFill>
                  <a:srgbClr val="C00000"/>
                </a:solidFill>
              </a:rPr>
              <a:t>AFTER</a:t>
            </a:r>
            <a:r>
              <a:rPr lang="en-US" sz="2800" dirty="0">
                <a:solidFill>
                  <a:srgbClr val="C00000"/>
                </a:solidFill>
              </a:rPr>
              <a:t> they have created an institutional  login, </a:t>
            </a:r>
            <a:r>
              <a:rPr lang="en-US" sz="2800" b="1" i="1" dirty="0">
                <a:solidFill>
                  <a:srgbClr val="C00000"/>
                </a:solidFill>
              </a:rPr>
              <a:t>connected to BYU</a:t>
            </a:r>
          </a:p>
          <a:p>
            <a:pPr>
              <a:buFont typeface="Wingdings" panose="05000000000000000000" pitchFamily="2" charset="2"/>
              <a:buChar char="§"/>
            </a:pPr>
            <a:r>
              <a:rPr lang="en-US" sz="2800" dirty="0">
                <a:solidFill>
                  <a:schemeClr val="accent2">
                    <a:lumMod val="75000"/>
                  </a:schemeClr>
                </a:solidFill>
              </a:rPr>
              <a:t>Access requests accommodated now</a:t>
            </a:r>
            <a:endParaRPr lang="en-US" sz="2600" dirty="0">
              <a:solidFill>
                <a:schemeClr val="accent2">
                  <a:lumMod val="75000"/>
                </a:schemeClr>
              </a:solidFill>
            </a:endParaRPr>
          </a:p>
          <a:p>
            <a:pPr>
              <a:buFont typeface="Wingdings" panose="05000000000000000000" pitchFamily="2" charset="2"/>
              <a:buChar char="§"/>
            </a:pPr>
            <a:r>
              <a:rPr lang="en-US" sz="2800" dirty="0">
                <a:solidFill>
                  <a:schemeClr val="accent2">
                    <a:lumMod val="75000"/>
                  </a:schemeClr>
                </a:solidFill>
              </a:rPr>
              <a:t>Last-minute requests risk missing deadlines</a:t>
            </a:r>
          </a:p>
          <a:p>
            <a:pPr>
              <a:buFont typeface="Wingdings" panose="05000000000000000000" pitchFamily="2" charset="2"/>
              <a:buChar char="§"/>
            </a:pPr>
            <a:r>
              <a:rPr lang="en-US" sz="2800" dirty="0">
                <a:solidFill>
                  <a:schemeClr val="accent2">
                    <a:lumMod val="75000"/>
                  </a:schemeClr>
                </a:solidFill>
              </a:rPr>
              <a:t>ORCA completes final review and submits Grant Proposals through WORKSPACE</a:t>
            </a:r>
          </a:p>
          <a:p>
            <a:pPr>
              <a:buFont typeface="Wingdings" panose="05000000000000000000" pitchFamily="2" charset="2"/>
              <a:buChar char="§"/>
            </a:pPr>
            <a:r>
              <a:rPr lang="en-US" sz="2800" dirty="0">
                <a:solidFill>
                  <a:schemeClr val="accent2">
                    <a:lumMod val="75000"/>
                  </a:schemeClr>
                </a:solidFill>
              </a:rPr>
              <a:t>PI submits 5-7 working days </a:t>
            </a:r>
            <a:r>
              <a:rPr lang="en-US" sz="2800" b="1" u="sng" dirty="0">
                <a:solidFill>
                  <a:schemeClr val="accent2">
                    <a:lumMod val="75000"/>
                  </a:schemeClr>
                </a:solidFill>
              </a:rPr>
              <a:t>prior </a:t>
            </a:r>
            <a:r>
              <a:rPr lang="en-US" sz="2800" dirty="0">
                <a:solidFill>
                  <a:schemeClr val="accent2">
                    <a:lumMod val="75000"/>
                  </a:schemeClr>
                </a:solidFill>
              </a:rPr>
              <a:t>to grant deadline</a:t>
            </a:r>
          </a:p>
          <a:p>
            <a:pPr marL="301943" lvl="1" indent="0">
              <a:buNone/>
            </a:pPr>
            <a:endParaRPr lang="en-US" sz="2600" dirty="0">
              <a:solidFill>
                <a:schemeClr val="accent2">
                  <a:lumMod val="75000"/>
                </a:schemeClr>
              </a:solidFill>
            </a:endParaRPr>
          </a:p>
        </p:txBody>
      </p:sp>
      <p:sp>
        <p:nvSpPr>
          <p:cNvPr id="3" name="Title 2"/>
          <p:cNvSpPr>
            <a:spLocks noGrp="1"/>
          </p:cNvSpPr>
          <p:nvPr>
            <p:ph type="title"/>
          </p:nvPr>
        </p:nvSpPr>
        <p:spPr/>
        <p:txBody>
          <a:bodyPr>
            <a:normAutofit fontScale="90000"/>
          </a:bodyPr>
          <a:lstStyle/>
          <a:p>
            <a:r>
              <a:rPr lang="en-US" dirty="0"/>
              <a:t>ORCA’s Role in </a:t>
            </a:r>
            <a:br>
              <a:rPr lang="en-US" dirty="0"/>
            </a:br>
            <a:r>
              <a:rPr lang="en-US" dirty="0"/>
              <a:t>Grants.gov: WORKSPACE</a:t>
            </a:r>
          </a:p>
        </p:txBody>
      </p:sp>
      <p:pic>
        <p:nvPicPr>
          <p:cNvPr id="4" name="Picture 3"/>
          <p:cNvPicPr>
            <a:picLocks noChangeAspect="1"/>
          </p:cNvPicPr>
          <p:nvPr/>
        </p:nvPicPr>
        <p:blipFill>
          <a:blip r:embed="rId2"/>
          <a:stretch>
            <a:fillRect/>
          </a:stretch>
        </p:blipFill>
        <p:spPr>
          <a:xfrm>
            <a:off x="7543800" y="457200"/>
            <a:ext cx="1066800" cy="1641231"/>
          </a:xfrm>
          <a:prstGeom prst="rect">
            <a:avLst/>
          </a:prstGeom>
        </p:spPr>
      </p:pic>
      <p:pic>
        <p:nvPicPr>
          <p:cNvPr id="5" name="Picture 4"/>
          <p:cNvPicPr>
            <a:picLocks noChangeAspect="1"/>
          </p:cNvPicPr>
          <p:nvPr/>
        </p:nvPicPr>
        <p:blipFill>
          <a:blip r:embed="rId3"/>
          <a:stretch>
            <a:fillRect/>
          </a:stretch>
        </p:blipFill>
        <p:spPr>
          <a:xfrm>
            <a:off x="7924800" y="3911501"/>
            <a:ext cx="990600" cy="1168598"/>
          </a:xfrm>
          <a:prstGeom prst="rect">
            <a:avLst/>
          </a:prstGeom>
        </p:spPr>
      </p:pic>
    </p:spTree>
    <p:extLst>
      <p:ext uri="{BB962C8B-B14F-4D97-AF65-F5344CB8AC3E}">
        <p14:creationId xmlns:p14="http://schemas.microsoft.com/office/powerpoint/2010/main" val="3076274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2324712"/>
            <a:ext cx="8763000" cy="4533288"/>
          </a:xfrm>
        </p:spPr>
        <p:txBody>
          <a:bodyPr>
            <a:noAutofit/>
          </a:bodyPr>
          <a:lstStyle/>
          <a:p>
            <a:pPr>
              <a:buFont typeface="Wingdings" panose="05000000000000000000" pitchFamily="2" charset="2"/>
              <a:buChar char="§"/>
            </a:pPr>
            <a:r>
              <a:rPr lang="en-US" sz="2100" dirty="0"/>
              <a:t>Multiple users work concurrently on application forms</a:t>
            </a:r>
          </a:p>
          <a:p>
            <a:pPr>
              <a:buFont typeface="Wingdings" panose="05000000000000000000" pitchFamily="2" charset="2"/>
              <a:buChar char="§"/>
            </a:pPr>
            <a:r>
              <a:rPr lang="en-US" sz="2100" dirty="0"/>
              <a:t>Reuse previously submitted</a:t>
            </a:r>
            <a:r>
              <a:rPr lang="en-US" sz="2100" dirty="0">
                <a:solidFill>
                  <a:schemeClr val="tx1">
                    <a:lumMod val="50000"/>
                    <a:lumOff val="50000"/>
                  </a:schemeClr>
                </a:solidFill>
              </a:rPr>
              <a:t> </a:t>
            </a:r>
            <a:r>
              <a:rPr lang="en-US" sz="2100" dirty="0"/>
              <a:t>Workspace forms for future opportunities</a:t>
            </a:r>
          </a:p>
          <a:p>
            <a:pPr>
              <a:buFont typeface="Wingdings" panose="05000000000000000000" pitchFamily="2" charset="2"/>
              <a:buChar char="§"/>
            </a:pPr>
            <a:r>
              <a:rPr lang="en-US" sz="2100" dirty="0"/>
              <a:t>Immediate validation, errors corrected before submission, minimizes rejection rate</a:t>
            </a:r>
          </a:p>
          <a:p>
            <a:pPr>
              <a:buFont typeface="Wingdings" panose="05000000000000000000" pitchFamily="2" charset="2"/>
              <a:buChar char="§"/>
            </a:pPr>
            <a:r>
              <a:rPr lang="en-US" sz="2100" dirty="0"/>
              <a:t>Seamless integration between online web forms and offline PDF forms</a:t>
            </a:r>
          </a:p>
          <a:p>
            <a:pPr>
              <a:buFont typeface="Wingdings" panose="05000000000000000000" pitchFamily="2" charset="2"/>
              <a:buChar char="§"/>
            </a:pPr>
            <a:r>
              <a:rPr lang="en-US" sz="2100" dirty="0"/>
              <a:t>Collaborate with Users External to Your Organization</a:t>
            </a:r>
          </a:p>
          <a:p>
            <a:pPr lvl="0">
              <a:buFont typeface="Wingdings" panose="05000000000000000000" pitchFamily="2" charset="2"/>
              <a:buChar char="§"/>
            </a:pPr>
            <a:r>
              <a:rPr lang="en-US" sz="2100" dirty="0">
                <a:solidFill>
                  <a:schemeClr val="bg2">
                    <a:lumMod val="25000"/>
                  </a:schemeClr>
                </a:solidFill>
              </a:rPr>
              <a:t>Changes to Opportunity Package are reflected </a:t>
            </a:r>
          </a:p>
          <a:p>
            <a:pPr marL="284163" lvl="0" indent="0">
              <a:buNone/>
            </a:pPr>
            <a:r>
              <a:rPr lang="en-US" sz="2100" dirty="0">
                <a:solidFill>
                  <a:schemeClr val="bg2">
                    <a:lumMod val="25000"/>
                  </a:schemeClr>
                </a:solidFill>
              </a:rPr>
              <a:t>in Workspace </a:t>
            </a:r>
          </a:p>
        </p:txBody>
      </p:sp>
      <p:sp>
        <p:nvSpPr>
          <p:cNvPr id="2" name="Title 1"/>
          <p:cNvSpPr>
            <a:spLocks noGrp="1"/>
          </p:cNvSpPr>
          <p:nvPr>
            <p:ph type="title"/>
          </p:nvPr>
        </p:nvSpPr>
        <p:spPr>
          <a:xfrm>
            <a:off x="152400" y="990600"/>
            <a:ext cx="8655424" cy="723900"/>
          </a:xfrm>
        </p:spPr>
        <p:txBody>
          <a:bodyPr>
            <a:normAutofit fontScale="90000"/>
          </a:bodyPr>
          <a:lstStyle/>
          <a:p>
            <a:r>
              <a:rPr lang="en-US" dirty="0">
                <a:solidFill>
                  <a:schemeClr val="tx2">
                    <a:lumMod val="75000"/>
                  </a:schemeClr>
                </a:solidFill>
              </a:rPr>
              <a:t>Benefits of Workspace</a:t>
            </a:r>
          </a:p>
        </p:txBody>
      </p:sp>
      <p:pic>
        <p:nvPicPr>
          <p:cNvPr id="2051" name="Picture 3" descr="C:\Users\cshifflett\Documents\2017\Jan-Feb 2017\Icons\workspace ic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6626" y="4114800"/>
            <a:ext cx="2893251" cy="2893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9672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438400"/>
            <a:ext cx="8610599" cy="4114800"/>
          </a:xfrm>
        </p:spPr>
        <p:txBody>
          <a:bodyPr>
            <a:normAutofit lnSpcReduction="10000"/>
          </a:bodyPr>
          <a:lstStyle/>
          <a:p>
            <a:pPr>
              <a:buFont typeface="Wingdings" panose="05000000000000000000" pitchFamily="2" charset="2"/>
              <a:buChar char="§"/>
            </a:pPr>
            <a:r>
              <a:rPr lang="en-US" dirty="0"/>
              <a:t>ORCA needs the signed summary sheets, budget justification, budget in sponsor’s format, project summary, and completed proposal 3 – 5 days before the submission due date </a:t>
            </a:r>
            <a:r>
              <a:rPr lang="en-US" i="1" dirty="0">
                <a:solidFill>
                  <a:srgbClr val="C00000"/>
                </a:solidFill>
              </a:rPr>
              <a:t>(WORKSPACE proposals needed 5 – 7  business days)</a:t>
            </a:r>
          </a:p>
          <a:p>
            <a:pPr lvl="1">
              <a:buFont typeface="Wingdings" panose="05000000000000000000" pitchFamily="2" charset="2"/>
              <a:buChar char="§"/>
            </a:pPr>
            <a:r>
              <a:rPr lang="en-US" sz="2400" dirty="0"/>
              <a:t>Research Administrator reviews, suggests changes, secures signature from AAVP</a:t>
            </a:r>
          </a:p>
          <a:p>
            <a:pPr lvl="1">
              <a:buFont typeface="Wingdings" panose="05000000000000000000" pitchFamily="2" charset="2"/>
              <a:buChar char="§"/>
            </a:pPr>
            <a:r>
              <a:rPr lang="en-US" sz="2400" dirty="0"/>
              <a:t>ORCA or PI submits (depending on sponsor)</a:t>
            </a:r>
          </a:p>
          <a:p>
            <a:pPr lvl="2">
              <a:buFont typeface="Wingdings" panose="05000000000000000000" pitchFamily="2" charset="2"/>
              <a:buChar char="§"/>
            </a:pPr>
            <a:r>
              <a:rPr lang="en-US" dirty="0"/>
              <a:t>If PI submits, ORCA/University approval still required prior to submission</a:t>
            </a:r>
          </a:p>
          <a:p>
            <a:pPr marL="301943" lvl="1" indent="0">
              <a:buNone/>
            </a:pPr>
            <a:endParaRPr lang="en-US" dirty="0"/>
          </a:p>
          <a:p>
            <a:pPr marL="301943" lvl="1" indent="0" algn="ctr">
              <a:buNone/>
            </a:pPr>
            <a:r>
              <a:rPr lang="en-US" sz="3200" dirty="0">
                <a:solidFill>
                  <a:schemeClr val="accent3">
                    <a:lumMod val="50000"/>
                  </a:schemeClr>
                </a:solidFill>
              </a:rPr>
              <a:t>Contact ORCA early and often!</a:t>
            </a:r>
          </a:p>
          <a:p>
            <a:endParaRPr lang="en-US" dirty="0"/>
          </a:p>
        </p:txBody>
      </p:sp>
      <p:sp>
        <p:nvSpPr>
          <p:cNvPr id="3" name="Title 2"/>
          <p:cNvSpPr>
            <a:spLocks noGrp="1"/>
          </p:cNvSpPr>
          <p:nvPr>
            <p:ph type="title"/>
          </p:nvPr>
        </p:nvSpPr>
        <p:spPr/>
        <p:txBody>
          <a:bodyPr/>
          <a:lstStyle/>
          <a:p>
            <a:r>
              <a:rPr lang="en-US" dirty="0"/>
              <a:t>Submission Deadlines</a:t>
            </a:r>
          </a:p>
        </p:txBody>
      </p:sp>
    </p:spTree>
    <p:extLst>
      <p:ext uri="{BB962C8B-B14F-4D97-AF65-F5344CB8AC3E}">
        <p14:creationId xmlns:p14="http://schemas.microsoft.com/office/powerpoint/2010/main" val="38763013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143000" y="1828800"/>
            <a:ext cx="6629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6E7FC">
                    <a:lumMod val="25000"/>
                  </a:srgbClr>
                </a:solidFill>
                <a:effectLst/>
                <a:uLnTx/>
                <a:uFillTx/>
                <a:latin typeface="Candara"/>
                <a:ea typeface="+mn-ea"/>
                <a:cs typeface="+mn-cs"/>
              </a:rPr>
              <a:t>Write Proposal</a:t>
            </a:r>
          </a:p>
        </p:txBody>
      </p:sp>
      <p:sp>
        <p:nvSpPr>
          <p:cNvPr id="4" name="Down Arrow 3"/>
          <p:cNvSpPr/>
          <p:nvPr/>
        </p:nvSpPr>
        <p:spPr>
          <a:xfrm>
            <a:off x="4267200" y="2514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5" name="Rounded Rectangle 4"/>
          <p:cNvSpPr/>
          <p:nvPr/>
        </p:nvSpPr>
        <p:spPr>
          <a:xfrm>
            <a:off x="1145275" y="3200400"/>
            <a:ext cx="6705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6E7FC">
                    <a:lumMod val="25000"/>
                  </a:srgbClr>
                </a:solidFill>
                <a:effectLst/>
                <a:uLnTx/>
                <a:uFillTx/>
                <a:latin typeface="Candara"/>
                <a:ea typeface="+mn-ea"/>
                <a:cs typeface="+mn-cs"/>
              </a:rPr>
              <a:t>Obtain University Approval (via ORCA)</a:t>
            </a:r>
          </a:p>
        </p:txBody>
      </p:sp>
      <p:sp>
        <p:nvSpPr>
          <p:cNvPr id="6" name="Down Arrow 5"/>
          <p:cNvSpPr/>
          <p:nvPr/>
        </p:nvSpPr>
        <p:spPr>
          <a:xfrm>
            <a:off x="4267200" y="38100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7" name="Rounded Rectangle 6"/>
          <p:cNvSpPr/>
          <p:nvPr/>
        </p:nvSpPr>
        <p:spPr>
          <a:xfrm>
            <a:off x="1143000" y="4343400"/>
            <a:ext cx="6705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6E7FC">
                    <a:lumMod val="25000"/>
                  </a:srgbClr>
                </a:solidFill>
                <a:effectLst/>
                <a:uLnTx/>
                <a:uFillTx/>
                <a:latin typeface="Candara"/>
                <a:ea typeface="+mn-ea"/>
                <a:cs typeface="+mn-cs"/>
              </a:rPr>
              <a:t>Submit Proposal</a:t>
            </a:r>
          </a:p>
        </p:txBody>
      </p:sp>
      <p:sp>
        <p:nvSpPr>
          <p:cNvPr id="8" name="Down Arrow 7"/>
          <p:cNvSpPr/>
          <p:nvPr/>
        </p:nvSpPr>
        <p:spPr>
          <a:xfrm>
            <a:off x="2895600" y="5181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10" name="Down Arrow 9"/>
          <p:cNvSpPr/>
          <p:nvPr/>
        </p:nvSpPr>
        <p:spPr>
          <a:xfrm>
            <a:off x="5638800" y="5181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11" name="Rectangle 10"/>
          <p:cNvSpPr/>
          <p:nvPr/>
        </p:nvSpPr>
        <p:spPr>
          <a:xfrm>
            <a:off x="5352675" y="5871312"/>
            <a:ext cx="1029449" cy="369332"/>
          </a:xfrm>
          <a:prstGeom prst="rect">
            <a:avLst/>
          </a:prstGeom>
        </p:spPr>
        <p:txBody>
          <a:bodyPr wrap="none">
            <a:spAutoFit/>
          </a:bodyPr>
          <a:lstStyle/>
          <a:p>
            <a:pPr marL="274320" marR="0" lvl="0" indent="-274320" algn="l" defTabSz="914400" rtl="0" eaLnBrk="1" fontAlgn="auto" latinLnBrk="0" hangingPunct="1">
              <a:lnSpc>
                <a:spcPct val="100000"/>
              </a:lnSpc>
              <a:spcBef>
                <a:spcPts val="600"/>
              </a:spcBef>
              <a:spcAft>
                <a:spcPts val="0"/>
              </a:spcAft>
              <a:buClrTx/>
              <a:buSzPct val="85000"/>
              <a:buFontTx/>
              <a:buNone/>
              <a:tabLst/>
              <a:defRPr/>
            </a:pPr>
            <a:r>
              <a:rPr kumimoji="0" lang="en-US" sz="1800" b="0" i="0" u="none" strike="noStrike" kern="1200" cap="none" spc="0" normalizeH="0" baseline="0" noProof="0" dirty="0">
                <a:ln>
                  <a:noFill/>
                </a:ln>
                <a:solidFill>
                  <a:prstClr val="black"/>
                </a:solidFill>
                <a:effectLst/>
                <a:uLnTx/>
                <a:uFillTx/>
                <a:latin typeface="Candara"/>
                <a:ea typeface="+mn-ea"/>
                <a:cs typeface="+mn-cs"/>
              </a:rPr>
              <a:t>Declined</a:t>
            </a:r>
          </a:p>
        </p:txBody>
      </p:sp>
      <p:sp>
        <p:nvSpPr>
          <p:cNvPr id="12" name="Rectangle 11"/>
          <p:cNvSpPr/>
          <p:nvPr/>
        </p:nvSpPr>
        <p:spPr>
          <a:xfrm>
            <a:off x="2549363" y="5867400"/>
            <a:ext cx="128112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ndara"/>
                <a:ea typeface="+mn-ea"/>
                <a:cs typeface="+mn-cs"/>
              </a:rPr>
              <a:t>APPROVED</a:t>
            </a:r>
          </a:p>
        </p:txBody>
      </p:sp>
      <p:sp>
        <p:nvSpPr>
          <p:cNvPr id="13" name="Rectangle 12"/>
          <p:cNvSpPr/>
          <p:nvPr/>
        </p:nvSpPr>
        <p:spPr>
          <a:xfrm>
            <a:off x="1143000" y="646741"/>
            <a:ext cx="6705599"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C6E7FC">
                    <a:lumMod val="25000"/>
                  </a:srgbClr>
                </a:solidFill>
                <a:effectLst/>
                <a:uLnTx/>
                <a:uFillTx/>
                <a:latin typeface="Candara"/>
                <a:ea typeface="+mn-ea"/>
                <a:cs typeface="+mn-cs"/>
              </a:rPr>
              <a:t>Your Formula for Success</a:t>
            </a:r>
          </a:p>
        </p:txBody>
      </p:sp>
    </p:spTree>
    <p:extLst>
      <p:ext uri="{BB962C8B-B14F-4D97-AF65-F5344CB8AC3E}">
        <p14:creationId xmlns:p14="http://schemas.microsoft.com/office/powerpoint/2010/main" val="4852354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 with questions!</a:t>
            </a:r>
          </a:p>
        </p:txBody>
      </p:sp>
      <p:sp>
        <p:nvSpPr>
          <p:cNvPr id="3" name="Content Placeholder 2"/>
          <p:cNvSpPr>
            <a:spLocks noGrp="1"/>
          </p:cNvSpPr>
          <p:nvPr>
            <p:ph sz="quarter" idx="13"/>
          </p:nvPr>
        </p:nvSpPr>
        <p:spPr>
          <a:xfrm>
            <a:off x="228600" y="2133600"/>
            <a:ext cx="8686800" cy="4419600"/>
          </a:xfrm>
        </p:spPr>
        <p:txBody>
          <a:bodyPr>
            <a:normAutofit fontScale="92500" lnSpcReduction="10000"/>
          </a:bodyPr>
          <a:lstStyle/>
          <a:p>
            <a:pPr marL="0" indent="0">
              <a:buNone/>
            </a:pPr>
            <a:r>
              <a:rPr lang="en-US" sz="2800" b="1" cap="small" dirty="0"/>
              <a:t>Team ORCA </a:t>
            </a:r>
            <a:r>
              <a:rPr lang="en-US" cap="small" dirty="0">
                <a:hlinkClick r:id="rId2"/>
              </a:rPr>
              <a:t>http://orca.byu.edu</a:t>
            </a:r>
            <a:r>
              <a:rPr lang="en-US" cap="small" dirty="0"/>
              <a:t> </a:t>
            </a:r>
          </a:p>
          <a:p>
            <a:pPr>
              <a:buFont typeface="Wingdings" panose="05000000000000000000" pitchFamily="2" charset="2"/>
              <a:buChar char="§"/>
            </a:pPr>
            <a:r>
              <a:rPr lang="en-US" b="1" cap="small" dirty="0"/>
              <a:t>Gene Larson</a:t>
            </a:r>
          </a:p>
          <a:p>
            <a:pPr lvl="1">
              <a:buFont typeface="Wingdings" panose="05000000000000000000" pitchFamily="2" charset="2"/>
              <a:buChar char="§"/>
            </a:pPr>
            <a:r>
              <a:rPr lang="en-US" cap="small" dirty="0"/>
              <a:t>Marriott School of Bus, Law School, School of Fine Arts &amp; </a:t>
            </a:r>
            <a:r>
              <a:rPr lang="en-US" cap="small" dirty="0" err="1"/>
              <a:t>Comm</a:t>
            </a:r>
            <a:r>
              <a:rPr lang="en-US" cap="small" dirty="0"/>
              <a:t>, Religious Ed, Maxwell </a:t>
            </a:r>
            <a:r>
              <a:rPr lang="en-US" cap="small" dirty="0" err="1"/>
              <a:t>Inst</a:t>
            </a:r>
            <a:r>
              <a:rPr lang="en-US" cap="small" dirty="0"/>
              <a:t>, &amp; Nursing</a:t>
            </a:r>
          </a:p>
          <a:p>
            <a:pPr>
              <a:buFont typeface="Wingdings" panose="05000000000000000000" pitchFamily="2" charset="2"/>
              <a:buChar char="§"/>
            </a:pPr>
            <a:r>
              <a:rPr lang="en-US" b="1" cap="small" dirty="0"/>
              <a:t>Debbie Silversmith</a:t>
            </a:r>
          </a:p>
          <a:p>
            <a:pPr lvl="1">
              <a:buFont typeface="Wingdings" panose="05000000000000000000" pitchFamily="2" charset="2"/>
              <a:buChar char="§"/>
            </a:pPr>
            <a:r>
              <a:rPr lang="en-US" cap="small" dirty="0"/>
              <a:t>Fulton School of </a:t>
            </a:r>
            <a:r>
              <a:rPr lang="en-US" cap="small" dirty="0" err="1"/>
              <a:t>Eng</a:t>
            </a:r>
            <a:r>
              <a:rPr lang="en-US" cap="small" dirty="0"/>
              <a:t>/Tech</a:t>
            </a:r>
          </a:p>
          <a:p>
            <a:pPr>
              <a:buFont typeface="Wingdings" panose="05000000000000000000" pitchFamily="2" charset="2"/>
              <a:buChar char="§"/>
            </a:pPr>
            <a:r>
              <a:rPr lang="en-US" b="1" cap="small" dirty="0"/>
              <a:t>Susie Quartey</a:t>
            </a:r>
          </a:p>
          <a:p>
            <a:pPr lvl="1">
              <a:buFont typeface="Wingdings" panose="05000000000000000000" pitchFamily="2" charset="2"/>
              <a:buChar char="§"/>
            </a:pPr>
            <a:r>
              <a:rPr lang="en-US" cap="small" dirty="0"/>
              <a:t>McKay School of Ed, Humanities, </a:t>
            </a:r>
            <a:r>
              <a:rPr lang="en-US" cap="small" dirty="0" err="1"/>
              <a:t>Phys</a:t>
            </a:r>
            <a:r>
              <a:rPr lang="en-US" cap="small" dirty="0"/>
              <a:t> &amp; Math</a:t>
            </a:r>
          </a:p>
          <a:p>
            <a:pPr>
              <a:buFont typeface="Wingdings" panose="05000000000000000000" pitchFamily="2" charset="2"/>
              <a:buChar char="§"/>
            </a:pPr>
            <a:r>
              <a:rPr lang="en-US" b="1" cap="small" dirty="0"/>
              <a:t>Jason Jay</a:t>
            </a:r>
          </a:p>
          <a:p>
            <a:pPr lvl="1">
              <a:buFont typeface="Wingdings" panose="05000000000000000000" pitchFamily="2" charset="2"/>
              <a:buChar char="§"/>
            </a:pPr>
            <a:r>
              <a:rPr lang="en-US" cap="small" dirty="0"/>
              <a:t>FHSS, Life Sciences</a:t>
            </a:r>
          </a:p>
          <a:p>
            <a:pPr>
              <a:buFont typeface="Wingdings" panose="05000000000000000000" pitchFamily="2" charset="2"/>
              <a:buChar char="§"/>
            </a:pPr>
            <a:r>
              <a:rPr lang="en-US" b="1" cap="small" dirty="0"/>
              <a:t>Sandee Aina</a:t>
            </a:r>
            <a:endParaRPr lang="en-US" cap="small" dirty="0"/>
          </a:p>
          <a:p>
            <a:pPr lvl="1">
              <a:buFont typeface="Wingdings" panose="05000000000000000000" pitchFamily="2" charset="2"/>
              <a:buChar char="§"/>
            </a:pPr>
            <a:r>
              <a:rPr lang="en-US" cap="small" dirty="0"/>
              <a:t>All things IRB</a:t>
            </a:r>
          </a:p>
          <a:p>
            <a:pPr marL="0" indent="0">
              <a:buNone/>
            </a:pPr>
            <a:endParaRPr lang="en-US" dirty="0"/>
          </a:p>
        </p:txBody>
      </p:sp>
      <p:pic>
        <p:nvPicPr>
          <p:cNvPr id="6" name="Picture 5"/>
          <p:cNvPicPr>
            <a:picLocks noChangeAspect="1"/>
          </p:cNvPicPr>
          <p:nvPr/>
        </p:nvPicPr>
        <p:blipFill>
          <a:blip r:embed="rId3"/>
          <a:stretch>
            <a:fillRect/>
          </a:stretch>
        </p:blipFill>
        <p:spPr>
          <a:xfrm>
            <a:off x="6400800" y="4267200"/>
            <a:ext cx="2286000" cy="1714500"/>
          </a:xfrm>
          <a:prstGeom prst="rect">
            <a:avLst/>
          </a:prstGeom>
          <a:noFill/>
          <a:ln w="22225">
            <a:solidFill>
              <a:schemeClr val="tx1"/>
            </a:solidFill>
          </a:ln>
        </p:spPr>
      </p:pic>
      <p:sp>
        <p:nvSpPr>
          <p:cNvPr id="7" name="Rectangle 6"/>
          <p:cNvSpPr/>
          <p:nvPr/>
        </p:nvSpPr>
        <p:spPr>
          <a:xfrm>
            <a:off x="6286500" y="5981700"/>
            <a:ext cx="2514600" cy="18466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ndara"/>
                <a:ea typeface="+mn-ea"/>
                <a:cs typeface="+mn-cs"/>
              </a:rPr>
              <a:t>https://commons.wikimedia.org/wiki/File:Orcas_at_Loro_Parque_08.JPG</a:t>
            </a:r>
          </a:p>
        </p:txBody>
      </p:sp>
    </p:spTree>
    <p:extLst>
      <p:ext uri="{BB962C8B-B14F-4D97-AF65-F5344CB8AC3E}">
        <p14:creationId xmlns:p14="http://schemas.microsoft.com/office/powerpoint/2010/main" val="23925753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55" y="225466"/>
            <a:ext cx="7886700" cy="837488"/>
          </a:xfrm>
        </p:spPr>
        <p:txBody>
          <a:bodyPr vert="horz" wrap="square" lIns="91440" tIns="45720" rIns="91440" bIns="45720" numCol="1" anchorCtr="0" compatLnSpc="1">
            <a:prstTxWarp prst="textNoShape">
              <a:avLst/>
            </a:prstTxWarp>
          </a:bodyPr>
          <a:lstStyle/>
          <a:p>
            <a:pPr eaLnBrk="1" hangingPunct="1">
              <a:defRPr/>
            </a:pPr>
            <a:r>
              <a:rPr lang="en-US" altLang="en-US" dirty="0"/>
              <a:t>Wrap Up</a:t>
            </a:r>
          </a:p>
        </p:txBody>
      </p:sp>
      <p:sp>
        <p:nvSpPr>
          <p:cNvPr id="2048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58</a:t>
            </a:fld>
            <a:endParaRPr lang="en-US" altLang="en-US">
              <a:solidFill>
                <a:srgbClr val="B5A788"/>
              </a:solidFill>
            </a:endParaRPr>
          </a:p>
        </p:txBody>
      </p:sp>
      <p:grpSp>
        <p:nvGrpSpPr>
          <p:cNvPr id="39" name="Group 38"/>
          <p:cNvGrpSpPr/>
          <p:nvPr/>
        </p:nvGrpSpPr>
        <p:grpSpPr>
          <a:xfrm>
            <a:off x="447607" y="1368159"/>
            <a:ext cx="8216903" cy="4142427"/>
            <a:chOff x="273871" y="1688199"/>
            <a:chExt cx="8216903" cy="4142427"/>
          </a:xfrm>
        </p:grpSpPr>
        <p:grpSp>
          <p:nvGrpSpPr>
            <p:cNvPr id="40" name="Group 2"/>
            <p:cNvGrpSpPr>
              <a:grpSpLocks/>
            </p:cNvGrpSpPr>
            <p:nvPr/>
          </p:nvGrpSpPr>
          <p:grpSpPr bwMode="auto">
            <a:xfrm>
              <a:off x="990600" y="1688199"/>
              <a:ext cx="7500174" cy="4142427"/>
              <a:chOff x="685800" y="1381929"/>
              <a:chExt cx="7500174" cy="4143506"/>
            </a:xfrm>
          </p:grpSpPr>
          <p:sp>
            <p:nvSpPr>
              <p:cNvPr id="43" name="TextBox 4"/>
              <p:cNvSpPr txBox="1">
                <a:spLocks noChangeArrowheads="1"/>
              </p:cNvSpPr>
              <p:nvPr/>
            </p:nvSpPr>
            <p:spPr bwMode="auto">
              <a:xfrm>
                <a:off x="2110755" y="1515611"/>
                <a:ext cx="1431886" cy="33855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3855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38554"/>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45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60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3"/>
                <a:ext cx="750267" cy="724593"/>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54165"/>
                <a:ext cx="1689" cy="232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24738"/>
                <a:ext cx="1" cy="2921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3" cy="338642"/>
              </a:xfrm>
              <a:prstGeom prst="rect">
                <a:avLst/>
              </a:prstGeom>
              <a:noFill/>
              <a:ln w="63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5" cy="33855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3855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3855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725" y="4341343"/>
                <a:ext cx="433500" cy="1149350"/>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38554"/>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24633"/>
                <a:ext cx="1000125" cy="676451"/>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3855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8492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4"/>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38554"/>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119174" y="3983820"/>
                <a:ext cx="1066800" cy="922577"/>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a:spAutoFit/>
              </a:bodyPr>
              <a:lstStyle/>
              <a:p>
                <a:pPr algn="ctr">
                  <a:defRPr/>
                </a:pPr>
                <a:r>
                  <a:rPr lang="en-US"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845" y="1380645"/>
                <a:ext cx="1676835" cy="2352675"/>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5307"/>
                <a:ext cx="681038"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73871" y="4020344"/>
              <a:ext cx="114458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atin typeface="Calibri" panose="020F0502020204030204" pitchFamily="34" charset="0"/>
                <a:cs typeface="Calibri" panose="020F0502020204030204" pitchFamily="34" charset="0"/>
              </a:endParaRPr>
            </a:p>
          </p:txBody>
        </p:sp>
      </p:grpSp>
      <p:sp>
        <p:nvSpPr>
          <p:cNvPr id="3" name="TextBox 2"/>
          <p:cNvSpPr txBox="1"/>
          <p:nvPr/>
        </p:nvSpPr>
        <p:spPr>
          <a:xfrm>
            <a:off x="1019901" y="5870648"/>
            <a:ext cx="7045107" cy="646331"/>
          </a:xfrm>
          <a:prstGeom prst="rect">
            <a:avLst/>
          </a:prstGeom>
          <a:noFill/>
        </p:spPr>
        <p:txBody>
          <a:bodyPr wrap="square" rtlCol="0">
            <a:spAutoFit/>
          </a:bodyPr>
          <a:lstStyle/>
          <a:p>
            <a:r>
              <a:rPr lang="en-US" b="1" i="1" dirty="0"/>
              <a:t>Research Development has tools and resources to help with most of the steps in this process</a:t>
            </a:r>
          </a:p>
        </p:txBody>
      </p:sp>
    </p:spTree>
    <p:extLst>
      <p:ext uri="{BB962C8B-B14F-4D97-AF65-F5344CB8AC3E}">
        <p14:creationId xmlns:p14="http://schemas.microsoft.com/office/powerpoint/2010/main" val="35154220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768" y="46037"/>
            <a:ext cx="7886700" cy="1325563"/>
          </a:xfrm>
        </p:spPr>
        <p:txBody>
          <a:bodyPr>
            <a:normAutofit/>
          </a:bodyPr>
          <a:lstStyle/>
          <a:p>
            <a:r>
              <a:rPr lang="en-US" sz="4000" dirty="0">
                <a:cs typeface="Times New Roman" pitchFamily="18" charset="0"/>
              </a:rPr>
              <a:t>Consider What Makes Your Proposal </a:t>
            </a:r>
            <a:r>
              <a:rPr lang="en-US" sz="4000" i="1" dirty="0">
                <a:cs typeface="Times New Roman" pitchFamily="18" charset="0"/>
              </a:rPr>
              <a:t>Competitive</a:t>
            </a:r>
            <a:r>
              <a:rPr lang="en-US" sz="4000" dirty="0">
                <a:cs typeface="Times New Roman" pitchFamily="18" charset="0"/>
              </a:rPr>
              <a:t>… </a:t>
            </a:r>
          </a:p>
        </p:txBody>
      </p:sp>
      <p:sp>
        <p:nvSpPr>
          <p:cNvPr id="3" name="Content Placeholder 2"/>
          <p:cNvSpPr>
            <a:spLocks noGrp="1"/>
          </p:cNvSpPr>
          <p:nvPr>
            <p:ph idx="1"/>
          </p:nvPr>
        </p:nvSpPr>
        <p:spPr>
          <a:xfrm>
            <a:off x="381000" y="1371600"/>
            <a:ext cx="8229600" cy="4525963"/>
          </a:xfrm>
        </p:spPr>
        <p:txBody>
          <a:bodyPr>
            <a:noAutofit/>
          </a:bodyPr>
          <a:lstStyle/>
          <a:p>
            <a:r>
              <a:rPr lang="en-US" sz="2000" dirty="0">
                <a:cs typeface="Times New Roman" pitchFamily="18" charset="0"/>
              </a:rPr>
              <a:t>Significance</a:t>
            </a:r>
          </a:p>
          <a:p>
            <a:pPr lvl="1">
              <a:buFont typeface="Courier New" panose="02070309020205020404" pitchFamily="49" charset="0"/>
              <a:buChar char="o"/>
            </a:pPr>
            <a:r>
              <a:rPr lang="en-US" sz="1800" dirty="0">
                <a:cs typeface="Times New Roman" pitchFamily="18" charset="0"/>
              </a:rPr>
              <a:t>Great idea(s) that address important problems in the field and are significant to relevant stakeholders</a:t>
            </a:r>
          </a:p>
          <a:p>
            <a:r>
              <a:rPr lang="en-US" sz="2000" dirty="0">
                <a:cs typeface="Times New Roman" pitchFamily="18" charset="0"/>
              </a:rPr>
              <a:t>Original approach</a:t>
            </a:r>
          </a:p>
          <a:p>
            <a:r>
              <a:rPr lang="en-US" sz="2000" dirty="0">
                <a:cs typeface="Times New Roman" pitchFamily="18" charset="0"/>
              </a:rPr>
              <a:t>Succinct, logical and focused plan</a:t>
            </a:r>
          </a:p>
          <a:p>
            <a:pPr lvl="1">
              <a:buFont typeface="Courier New" panose="02070309020205020404" pitchFamily="49" charset="0"/>
              <a:buChar char="o"/>
            </a:pPr>
            <a:r>
              <a:rPr lang="en-US" sz="1800" dirty="0">
                <a:cs typeface="Times New Roman" pitchFamily="18" charset="0"/>
              </a:rPr>
              <a:t>Coherent narrative that integrates each component of the project</a:t>
            </a:r>
          </a:p>
          <a:p>
            <a:r>
              <a:rPr lang="en-US" sz="2000" dirty="0">
                <a:cs typeface="Times New Roman" pitchFamily="18" charset="0"/>
              </a:rPr>
              <a:t>Knowledge and experience in the discipline</a:t>
            </a:r>
          </a:p>
          <a:p>
            <a:r>
              <a:rPr lang="en-US" sz="2000" dirty="0">
                <a:cs typeface="Times New Roman" pitchFamily="18" charset="0"/>
              </a:rPr>
              <a:t>Experience in essential methodology</a:t>
            </a:r>
          </a:p>
          <a:p>
            <a:r>
              <a:rPr lang="en-US" sz="2000" dirty="0">
                <a:cs typeface="Times New Roman" pitchFamily="18" charset="0"/>
              </a:rPr>
              <a:t>Realistic amount of work</a:t>
            </a:r>
          </a:p>
          <a:p>
            <a:r>
              <a:rPr lang="en-US" sz="2000" dirty="0">
                <a:cs typeface="Times New Roman" pitchFamily="18" charset="0"/>
              </a:rPr>
              <a:t>Sufficient detail</a:t>
            </a:r>
          </a:p>
          <a:p>
            <a:r>
              <a:rPr lang="en-US" sz="2000" dirty="0">
                <a:cs typeface="Times New Roman" pitchFamily="18" charset="0"/>
              </a:rPr>
              <a:t>Cost effective</a:t>
            </a:r>
          </a:p>
          <a:p>
            <a:r>
              <a:rPr lang="en-US" sz="2000" dirty="0">
                <a:cs typeface="Times New Roman" pitchFamily="18" charset="0"/>
              </a:rPr>
              <a:t>Strong likelihood of success</a:t>
            </a:r>
          </a:p>
          <a:p>
            <a:endParaRPr lang="en-US" sz="2000" dirty="0">
              <a:cs typeface="Times New Roman" pitchFamily="18" charset="0"/>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59</a:t>
            </a:fld>
            <a:endParaRPr lang="en-US"/>
          </a:p>
        </p:txBody>
      </p:sp>
    </p:spTree>
    <p:extLst>
      <p:ext uri="{BB962C8B-B14F-4D97-AF65-F5344CB8AC3E}">
        <p14:creationId xmlns:p14="http://schemas.microsoft.com/office/powerpoint/2010/main" val="125401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927" y="2779908"/>
            <a:ext cx="7886700" cy="1325563"/>
          </a:xfrm>
        </p:spPr>
        <p:txBody>
          <a:bodyPr>
            <a:normAutofit/>
          </a:bodyPr>
          <a:lstStyle/>
          <a:p>
            <a:r>
              <a:rPr lang="en-US" sz="3200" dirty="0"/>
              <a:t>Proposal Elements</a:t>
            </a:r>
          </a:p>
        </p:txBody>
      </p:sp>
    </p:spTree>
    <p:extLst>
      <p:ext uri="{BB962C8B-B14F-4D97-AF65-F5344CB8AC3E}">
        <p14:creationId xmlns:p14="http://schemas.microsoft.com/office/powerpoint/2010/main" val="18043074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420" y="140274"/>
            <a:ext cx="7886700" cy="1325563"/>
          </a:xfrm>
        </p:spPr>
        <p:txBody>
          <a:bodyPr>
            <a:normAutofit/>
          </a:bodyPr>
          <a:lstStyle/>
          <a:p>
            <a:r>
              <a:rPr lang="en-US" dirty="0"/>
              <a:t>… and What Makes It </a:t>
            </a:r>
            <a:r>
              <a:rPr lang="en-US" i="1" dirty="0"/>
              <a:t>Compelling</a:t>
            </a:r>
          </a:p>
        </p:txBody>
      </p:sp>
      <p:sp>
        <p:nvSpPr>
          <p:cNvPr id="3" name="Content Placeholder 2"/>
          <p:cNvSpPr>
            <a:spLocks noGrp="1"/>
          </p:cNvSpPr>
          <p:nvPr>
            <p:ph idx="1"/>
          </p:nvPr>
        </p:nvSpPr>
        <p:spPr>
          <a:xfrm>
            <a:off x="762000" y="1371600"/>
            <a:ext cx="8229600" cy="4525963"/>
          </a:xfrm>
        </p:spPr>
        <p:txBody>
          <a:bodyPr>
            <a:normAutofit/>
          </a:bodyPr>
          <a:lstStyle/>
          <a:p>
            <a:r>
              <a:rPr lang="en-US" dirty="0"/>
              <a:t>Grabs the reader’s attention</a:t>
            </a:r>
          </a:p>
          <a:p>
            <a:r>
              <a:rPr lang="en-US" dirty="0"/>
              <a:t>Holds that attention long enough to explain the benefits of your offer</a:t>
            </a:r>
          </a:p>
          <a:p>
            <a:r>
              <a:rPr lang="en-US" dirty="0"/>
              <a:t>Explains how the benefits will be delivered</a:t>
            </a:r>
          </a:p>
          <a:p>
            <a:r>
              <a:rPr lang="en-US" dirty="0"/>
              <a:t>Assures the reviewer of your reliability/capability</a:t>
            </a:r>
          </a:p>
          <a:p>
            <a:r>
              <a:rPr lang="en-US" dirty="0"/>
              <a:t>Describes the costs of benefits to be delivered</a:t>
            </a:r>
          </a:p>
        </p:txBody>
      </p:sp>
      <p:sp>
        <p:nvSpPr>
          <p:cNvPr id="5" name="TextBox 4"/>
          <p:cNvSpPr txBox="1"/>
          <p:nvPr/>
        </p:nvSpPr>
        <p:spPr>
          <a:xfrm>
            <a:off x="2667000" y="6019800"/>
            <a:ext cx="1891480" cy="307777"/>
          </a:xfrm>
          <a:prstGeom prst="rect">
            <a:avLst/>
          </a:prstGeom>
          <a:noFill/>
        </p:spPr>
        <p:txBody>
          <a:bodyPr wrap="none" rtlCol="0">
            <a:spAutoFit/>
          </a:bodyPr>
          <a:lstStyle/>
          <a:p>
            <a:r>
              <a:rPr lang="en-US" sz="1400" dirty="0"/>
              <a:t>(From Giddings, Porter)</a:t>
            </a:r>
          </a:p>
        </p:txBody>
      </p:sp>
      <p:sp>
        <p:nvSpPr>
          <p:cNvPr id="4" name="Slide Number Placeholder 3"/>
          <p:cNvSpPr>
            <a:spLocks noGrp="1"/>
          </p:cNvSpPr>
          <p:nvPr>
            <p:ph type="sldNum" sz="quarter" idx="12"/>
          </p:nvPr>
        </p:nvSpPr>
        <p:spPr/>
        <p:txBody>
          <a:bodyPr/>
          <a:lstStyle/>
          <a:p>
            <a:fld id="{0609A8C3-0B35-46AA-97D6-5814D689151B}" type="slidenum">
              <a:rPr lang="en-US" smtClean="0"/>
              <a:t>60</a:t>
            </a:fld>
            <a:endParaRPr lang="en-US"/>
          </a:p>
        </p:txBody>
      </p:sp>
    </p:spTree>
    <p:extLst>
      <p:ext uri="{BB962C8B-B14F-4D97-AF65-F5344CB8AC3E}">
        <p14:creationId xmlns:p14="http://schemas.microsoft.com/office/powerpoint/2010/main" val="1665220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4" y="0"/>
            <a:ext cx="8229600" cy="1143000"/>
          </a:xfrm>
        </p:spPr>
        <p:txBody>
          <a:bodyPr/>
          <a:lstStyle/>
          <a:p>
            <a:r>
              <a:rPr lang="en-US" dirty="0"/>
              <a:t>Final Thoughts on Proposal Writing</a:t>
            </a:r>
          </a:p>
        </p:txBody>
      </p:sp>
      <p:sp>
        <p:nvSpPr>
          <p:cNvPr id="4" name="Slide Number Placeholder 3"/>
          <p:cNvSpPr>
            <a:spLocks noGrp="1"/>
          </p:cNvSpPr>
          <p:nvPr>
            <p:ph type="sldNum" sz="quarter" idx="12"/>
          </p:nvPr>
        </p:nvSpPr>
        <p:spPr/>
        <p:txBody>
          <a:bodyPr/>
          <a:lstStyle/>
          <a:p>
            <a:fld id="{0609A8C3-0B35-46AA-97D6-5814D689151B}" type="slidenum">
              <a:rPr lang="en-US" smtClean="0"/>
              <a:t>61</a:t>
            </a:fld>
            <a:endParaRPr lang="en-US"/>
          </a:p>
        </p:txBody>
      </p:sp>
      <p:sp>
        <p:nvSpPr>
          <p:cNvPr id="3" name="TextBox 2"/>
          <p:cNvSpPr txBox="1"/>
          <p:nvPr/>
        </p:nvSpPr>
        <p:spPr>
          <a:xfrm>
            <a:off x="304800" y="1219200"/>
            <a:ext cx="7772400" cy="3785652"/>
          </a:xfrm>
          <a:prstGeom prst="rect">
            <a:avLst/>
          </a:prstGeom>
          <a:noFill/>
        </p:spPr>
        <p:txBody>
          <a:bodyPr wrap="square" rtlCol="0">
            <a:spAutoFit/>
          </a:bodyPr>
          <a:lstStyle/>
          <a:p>
            <a:pPr lvl="1"/>
            <a:endParaRPr lang="en-US" sz="2400" dirty="0"/>
          </a:p>
          <a:p>
            <a:pPr lvl="1"/>
            <a:r>
              <a:rPr lang="en-US" sz="2400" i="1" dirty="0"/>
              <a:t>“Competitive ideas evolve and converge over time; they do not appear fully and perfectly formed by a narrative Genie “</a:t>
            </a:r>
          </a:p>
          <a:p>
            <a:pPr lvl="1"/>
            <a:endParaRPr lang="en-US" sz="2400" i="1" dirty="0"/>
          </a:p>
          <a:p>
            <a:pPr lvl="1"/>
            <a:endParaRPr lang="en-US" sz="2400" i="1" dirty="0"/>
          </a:p>
          <a:p>
            <a:pPr lvl="1"/>
            <a:r>
              <a:rPr lang="en-US" sz="2400" i="1" dirty="0"/>
              <a:t>(</a:t>
            </a:r>
            <a:r>
              <a:rPr lang="en-US" sz="2400" i="1" dirty="0" err="1"/>
              <a:t>Cronan</a:t>
            </a:r>
            <a:r>
              <a:rPr lang="en-US" sz="2400" i="1" dirty="0"/>
              <a:t> and Deckard, </a:t>
            </a:r>
            <a:r>
              <a:rPr lang="en-US" sz="2400" i="1" u="sng" dirty="0"/>
              <a:t>New Faculty Guide to Competing for Research Funding</a:t>
            </a:r>
            <a:r>
              <a:rPr lang="en-US" sz="2400" i="1" dirty="0"/>
              <a:t>)” </a:t>
            </a:r>
          </a:p>
          <a:p>
            <a:pPr lvl="1"/>
            <a:r>
              <a:rPr lang="en-US" sz="2400" dirty="0"/>
              <a:t> </a:t>
            </a:r>
          </a:p>
          <a:p>
            <a:endParaRPr lang="en-US" sz="2400" dirty="0"/>
          </a:p>
        </p:txBody>
      </p:sp>
    </p:spTree>
    <p:extLst>
      <p:ext uri="{BB962C8B-B14F-4D97-AF65-F5344CB8AC3E}">
        <p14:creationId xmlns:p14="http://schemas.microsoft.com/office/powerpoint/2010/main" val="15918876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159" y="-112397"/>
            <a:ext cx="7886700" cy="1325563"/>
          </a:xfrm>
        </p:spPr>
        <p:txBody>
          <a:bodyPr/>
          <a:lstStyle/>
          <a:p>
            <a:r>
              <a:rPr lang="en-US" dirty="0"/>
              <a:t>Upcoming Events</a:t>
            </a:r>
          </a:p>
        </p:txBody>
      </p:sp>
      <p:sp>
        <p:nvSpPr>
          <p:cNvPr id="4" name="Rectangle 3"/>
          <p:cNvSpPr/>
          <p:nvPr/>
        </p:nvSpPr>
        <p:spPr>
          <a:xfrm>
            <a:off x="551159" y="899410"/>
            <a:ext cx="3923405" cy="6001643"/>
          </a:xfrm>
          <a:prstGeom prst="rect">
            <a:avLst/>
          </a:prstGeom>
        </p:spPr>
        <p:txBody>
          <a:bodyPr wrap="square">
            <a:spAutoFit/>
          </a:bodyPr>
          <a:lstStyle/>
          <a:p>
            <a:r>
              <a:rPr lang="en-US" sz="1600" b="1" dirty="0">
                <a:solidFill>
                  <a:srgbClr val="000000"/>
                </a:solidFill>
                <a:latin typeface="Arial" panose="020B0604020202020204" pitchFamily="34" charset="0"/>
              </a:rPr>
              <a:t>January 31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Research Practice Partnerships Workshop– Bill </a:t>
            </a:r>
            <a:r>
              <a:rPr lang="en-US" sz="1600" dirty="0" err="1">
                <a:solidFill>
                  <a:srgbClr val="000000"/>
                </a:solidFill>
                <a:latin typeface="Arial" panose="020B0604020202020204" pitchFamily="34" charset="0"/>
              </a:rPr>
              <a:t>Penuel</a:t>
            </a:r>
            <a:r>
              <a:rPr lang="en-US" sz="1600" dirty="0">
                <a:solidFill>
                  <a:srgbClr val="000000"/>
                </a:solidFill>
                <a:latin typeface="Arial" panose="020B0604020202020204" pitchFamily="34" charset="0"/>
              </a:rPr>
              <a:t> (CU Boulder) </a:t>
            </a:r>
          </a:p>
          <a:p>
            <a:r>
              <a:rPr lang="en-US" sz="1600" dirty="0">
                <a:solidFill>
                  <a:srgbClr val="000000"/>
                </a:solidFill>
                <a:latin typeface="Arial" panose="020B0604020202020204" pitchFamily="34" charset="0"/>
              </a:rPr>
              <a:t>12:00-1:00 | 160-166 MCKB </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February 4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Carter Cornwall– Writing NIH R01 Proposals </a:t>
            </a:r>
          </a:p>
          <a:p>
            <a:r>
              <a:rPr lang="en-US" sz="1600" dirty="0">
                <a:solidFill>
                  <a:srgbClr val="000000"/>
                </a:solidFill>
                <a:latin typeface="Arial" panose="020B0604020202020204" pitchFamily="34" charset="0"/>
              </a:rPr>
              <a:t>12:00-2:00 pm | 270 MB </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February 13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NIH K/R-15 Awards </a:t>
            </a:r>
          </a:p>
          <a:p>
            <a:r>
              <a:rPr lang="en-US" sz="1600" dirty="0">
                <a:solidFill>
                  <a:srgbClr val="000000"/>
                </a:solidFill>
                <a:latin typeface="Arial" panose="020B0604020202020204" pitchFamily="34" charset="0"/>
              </a:rPr>
              <a:t>12:00-1:00 pm | 270 MB </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March 13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NSF Seminar </a:t>
            </a:r>
          </a:p>
          <a:p>
            <a:r>
              <a:rPr lang="en-US" sz="1600" dirty="0">
                <a:solidFill>
                  <a:srgbClr val="000000"/>
                </a:solidFill>
                <a:latin typeface="Arial" panose="020B0604020202020204" pitchFamily="34" charset="0"/>
              </a:rPr>
              <a:t>12:00-1:00 pm | 270 MB </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March 27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International Funding Seminar </a:t>
            </a:r>
          </a:p>
          <a:p>
            <a:r>
              <a:rPr lang="en-US" sz="1600" dirty="0">
                <a:solidFill>
                  <a:srgbClr val="000000"/>
                </a:solidFill>
                <a:latin typeface="Arial" panose="020B0604020202020204" pitchFamily="34" charset="0"/>
              </a:rPr>
              <a:t>12:00-1:00 pm | 270 MB</a:t>
            </a:r>
            <a:br>
              <a:rPr lang="en-US" sz="1600" dirty="0">
                <a:solidFill>
                  <a:srgbClr val="000000"/>
                </a:solidFill>
                <a:latin typeface="Arial" panose="020B0604020202020204" pitchFamily="34" charset="0"/>
              </a:rPr>
            </a:br>
            <a:r>
              <a:rPr lang="en-US" sz="1600" dirty="0">
                <a:solidFill>
                  <a:srgbClr val="000000"/>
                </a:solidFill>
                <a:latin typeface="Arial" panose="020B0604020202020204" pitchFamily="34" charset="0"/>
              </a:rPr>
              <a:t> </a:t>
            </a:r>
          </a:p>
          <a:p>
            <a:endParaRPr lang="en-US" sz="1600" dirty="0">
              <a:solidFill>
                <a:srgbClr val="000000"/>
              </a:solidFill>
              <a:latin typeface="Arial" panose="020B0604020202020204" pitchFamily="34" charset="0"/>
            </a:endParaRPr>
          </a:p>
          <a:p>
            <a:endParaRPr lang="en-US" sz="1600" dirty="0"/>
          </a:p>
        </p:txBody>
      </p:sp>
      <p:sp>
        <p:nvSpPr>
          <p:cNvPr id="5" name="Rectangle 4"/>
          <p:cNvSpPr/>
          <p:nvPr/>
        </p:nvSpPr>
        <p:spPr>
          <a:xfrm>
            <a:off x="4362138" y="899410"/>
            <a:ext cx="4572000" cy="4770537"/>
          </a:xfrm>
          <a:prstGeom prst="rect">
            <a:avLst/>
          </a:prstGeom>
        </p:spPr>
        <p:txBody>
          <a:bodyPr>
            <a:spAutoFit/>
          </a:bodyPr>
          <a:lstStyle/>
          <a:p>
            <a:r>
              <a:rPr lang="en-US" sz="1600" b="1" dirty="0">
                <a:solidFill>
                  <a:srgbClr val="000000"/>
                </a:solidFill>
                <a:latin typeface="Arial" panose="020B0604020202020204" pitchFamily="34" charset="0"/>
              </a:rPr>
              <a:t>April 10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Outreach Seminar </a:t>
            </a:r>
          </a:p>
          <a:p>
            <a:r>
              <a:rPr lang="en-US" sz="1600" dirty="0">
                <a:solidFill>
                  <a:srgbClr val="000000"/>
                </a:solidFill>
                <a:latin typeface="Arial" panose="020B0604020202020204" pitchFamily="34" charset="0"/>
              </a:rPr>
              <a:t>12:00-1: 00 | 270 MB </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May 6-7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Carter Cornwall Proposal Reviews </a:t>
            </a:r>
          </a:p>
          <a:p>
            <a:r>
              <a:rPr lang="en-US" sz="1600" dirty="0">
                <a:solidFill>
                  <a:srgbClr val="000000"/>
                </a:solidFill>
                <a:latin typeface="Arial" panose="020B0604020202020204" pitchFamily="34" charset="0"/>
              </a:rPr>
              <a:t>270 MB </a:t>
            </a:r>
          </a:p>
          <a:p>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May 9</a:t>
            </a:r>
          </a:p>
          <a:p>
            <a:r>
              <a:rPr lang="en-US" sz="1600" dirty="0">
                <a:solidFill>
                  <a:srgbClr val="000000"/>
                </a:solidFill>
                <a:latin typeface="Arial" panose="020B0604020202020204" pitchFamily="34" charset="0"/>
              </a:rPr>
              <a:t>Pivot training</a:t>
            </a:r>
          </a:p>
          <a:p>
            <a:r>
              <a:rPr lang="en-US" sz="1600" dirty="0">
                <a:solidFill>
                  <a:srgbClr val="000000"/>
                </a:solidFill>
                <a:latin typeface="Arial" panose="020B0604020202020204" pitchFamily="34" charset="0"/>
              </a:rPr>
              <a:t>12:00-1:00 pm | 2233 HBLL</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May 13-16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Proposal Writing </a:t>
            </a:r>
            <a:r>
              <a:rPr lang="en-US" sz="1600" dirty="0" err="1">
                <a:solidFill>
                  <a:srgbClr val="000000"/>
                </a:solidFill>
                <a:latin typeface="Arial" panose="020B0604020202020204" pitchFamily="34" charset="0"/>
              </a:rPr>
              <a:t>Bootcamp</a:t>
            </a:r>
            <a:r>
              <a:rPr lang="en-US" sz="1600" dirty="0">
                <a:solidFill>
                  <a:srgbClr val="000000"/>
                </a:solidFill>
                <a:latin typeface="Arial" panose="020B0604020202020204" pitchFamily="34" charset="0"/>
              </a:rPr>
              <a:t> </a:t>
            </a:r>
          </a:p>
          <a:p>
            <a:r>
              <a:rPr lang="en-US" sz="1600" dirty="0">
                <a:solidFill>
                  <a:srgbClr val="000000"/>
                </a:solidFill>
                <a:latin typeface="Arial" panose="020B0604020202020204" pitchFamily="34" charset="0"/>
              </a:rPr>
              <a:t>9:00-2:00 | 270 MB </a:t>
            </a:r>
            <a:br>
              <a:rPr lang="en-US" sz="1600" dirty="0">
                <a:solidFill>
                  <a:srgbClr val="000000"/>
                </a:solidFill>
                <a:latin typeface="Arial" panose="020B0604020202020204" pitchFamily="34" charset="0"/>
              </a:rPr>
            </a:br>
            <a:endParaRPr lang="en-US" sz="1600" dirty="0">
              <a:solidFill>
                <a:srgbClr val="000000"/>
              </a:solidFill>
              <a:latin typeface="Arial" panose="020B0604020202020204" pitchFamily="34" charset="0"/>
            </a:endParaRPr>
          </a:p>
          <a:p>
            <a:r>
              <a:rPr lang="en-US" sz="1600" b="1" dirty="0">
                <a:solidFill>
                  <a:srgbClr val="000000"/>
                </a:solidFill>
                <a:latin typeface="Arial" panose="020B0604020202020204" pitchFamily="34" charset="0"/>
              </a:rPr>
              <a:t>June 10-11 </a:t>
            </a:r>
            <a:endParaRPr lang="en-US" sz="1600" dirty="0">
              <a:solidFill>
                <a:srgbClr val="000000"/>
              </a:solidFill>
              <a:latin typeface="Arial" panose="020B0604020202020204" pitchFamily="34" charset="0"/>
            </a:endParaRPr>
          </a:p>
          <a:p>
            <a:r>
              <a:rPr lang="en-US" sz="1600" dirty="0">
                <a:solidFill>
                  <a:srgbClr val="000000"/>
                </a:solidFill>
                <a:latin typeface="Arial" panose="020B0604020202020204" pitchFamily="34" charset="0"/>
              </a:rPr>
              <a:t>Grad Student </a:t>
            </a:r>
            <a:r>
              <a:rPr lang="en-US" sz="1600" dirty="0" err="1">
                <a:solidFill>
                  <a:srgbClr val="000000"/>
                </a:solidFill>
                <a:latin typeface="Arial" panose="020B0604020202020204" pitchFamily="34" charset="0"/>
              </a:rPr>
              <a:t>Bootcamp</a:t>
            </a:r>
            <a:r>
              <a:rPr lang="en-US" sz="1600" dirty="0">
                <a:solidFill>
                  <a:srgbClr val="000000"/>
                </a:solidFill>
                <a:latin typeface="Arial" panose="020B0604020202020204" pitchFamily="34" charset="0"/>
              </a:rPr>
              <a:t> </a:t>
            </a:r>
          </a:p>
          <a:p>
            <a:r>
              <a:rPr lang="en-US" sz="1600" dirty="0">
                <a:solidFill>
                  <a:srgbClr val="000000"/>
                </a:solidFill>
                <a:latin typeface="Arial" panose="020B0604020202020204" pitchFamily="34" charset="0"/>
              </a:rPr>
              <a:t>9:00-2:00 | 270 MB </a:t>
            </a:r>
            <a:endParaRPr lang="en-US" sz="1600" dirty="0"/>
          </a:p>
        </p:txBody>
      </p:sp>
      <p:sp>
        <p:nvSpPr>
          <p:cNvPr id="6" name="Rectangle 5"/>
          <p:cNvSpPr/>
          <p:nvPr/>
        </p:nvSpPr>
        <p:spPr>
          <a:xfrm>
            <a:off x="551159" y="5847298"/>
            <a:ext cx="7907312" cy="923330"/>
          </a:xfrm>
          <a:prstGeom prst="rect">
            <a:avLst/>
          </a:prstGeom>
        </p:spPr>
        <p:txBody>
          <a:bodyPr wrap="square">
            <a:spAutoFit/>
          </a:bodyPr>
          <a:lstStyle/>
          <a:p>
            <a:endParaRPr lang="en-US"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 </a:t>
            </a:r>
          </a:p>
          <a:p>
            <a:r>
              <a:rPr lang="en-US" sz="1600" dirty="0">
                <a:solidFill>
                  <a:srgbClr val="000000"/>
                </a:solidFill>
                <a:latin typeface="Calibri" panose="020F0502020204030204" pitchFamily="34" charset="0"/>
              </a:rPr>
              <a:t>*Dates may change - stay up to date at researchdevelopment.byu.edu </a:t>
            </a:r>
            <a:endParaRPr lang="en-US" sz="1600" dirty="0"/>
          </a:p>
        </p:txBody>
      </p:sp>
    </p:spTree>
    <p:extLst>
      <p:ext uri="{BB962C8B-B14F-4D97-AF65-F5344CB8AC3E}">
        <p14:creationId xmlns:p14="http://schemas.microsoft.com/office/powerpoint/2010/main" val="1665809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780" y="25691"/>
            <a:ext cx="8107736" cy="1286576"/>
          </a:xfrm>
        </p:spPr>
        <p:txBody>
          <a:bodyPr>
            <a:normAutofit/>
          </a:bodyPr>
          <a:lstStyle/>
          <a:p>
            <a:r>
              <a:rPr lang="en-US" sz="3494" dirty="0"/>
              <a:t>Proposal Elements are Created From the Need Statement</a:t>
            </a:r>
          </a:p>
        </p:txBody>
      </p:sp>
      <p:sp>
        <p:nvSpPr>
          <p:cNvPr id="26" name="Content Placeholder 25"/>
          <p:cNvSpPr>
            <a:spLocks noGrp="1"/>
          </p:cNvSpPr>
          <p:nvPr>
            <p:ph idx="1"/>
          </p:nvPr>
        </p:nvSpPr>
        <p:spPr>
          <a:xfrm>
            <a:off x="3086285" y="1372491"/>
            <a:ext cx="5721957" cy="493059"/>
          </a:xfrm>
        </p:spPr>
        <p:txBody>
          <a:bodyPr>
            <a:noAutofit/>
          </a:bodyPr>
          <a:lstStyle/>
          <a:p>
            <a:r>
              <a:rPr lang="en-US" sz="1941" dirty="0"/>
              <a:t>The Need Statement thoroughly develops and describes the problem you are addressing including context and justification … develops the </a:t>
            </a:r>
            <a:r>
              <a:rPr lang="en-US" sz="1941" i="1" dirty="0"/>
              <a:t>Situation Slot, S</a:t>
            </a:r>
            <a:r>
              <a:rPr lang="en-US" sz="1941" i="1" baseline="-25000" dirty="0"/>
              <a:t>1</a:t>
            </a:r>
          </a:p>
          <a:p>
            <a:r>
              <a:rPr lang="en-US" sz="1941" dirty="0"/>
              <a:t>Describes </a:t>
            </a:r>
            <a:r>
              <a:rPr lang="en-US" sz="1941" i="1" dirty="0"/>
              <a:t>Methods </a:t>
            </a:r>
            <a:r>
              <a:rPr lang="en-US" sz="1941" dirty="0"/>
              <a:t>at a high level; informs </a:t>
            </a:r>
            <a:r>
              <a:rPr lang="en-US" sz="1941" i="1" dirty="0"/>
              <a:t>Qualifications</a:t>
            </a:r>
            <a:r>
              <a:rPr lang="en-US" sz="1941" dirty="0"/>
              <a:t> and </a:t>
            </a:r>
            <a:r>
              <a:rPr lang="en-US" sz="1941" i="1" dirty="0"/>
              <a:t>Benefits</a:t>
            </a:r>
          </a:p>
          <a:p>
            <a:r>
              <a:rPr lang="en-US" sz="1941" dirty="0"/>
              <a:t>Provides the basis for the </a:t>
            </a:r>
            <a:r>
              <a:rPr lang="en-US" sz="1941" i="1" dirty="0"/>
              <a:t>Budget</a:t>
            </a:r>
            <a:r>
              <a:rPr lang="en-US" sz="1941" dirty="0"/>
              <a:t> you need</a:t>
            </a:r>
          </a:p>
        </p:txBody>
      </p:sp>
      <p:sp>
        <p:nvSpPr>
          <p:cNvPr id="8" name="Slide Number Placeholder 7"/>
          <p:cNvSpPr>
            <a:spLocks noGrp="1"/>
          </p:cNvSpPr>
          <p:nvPr>
            <p:ph type="sldNum" sz="quarter" idx="12"/>
          </p:nvPr>
        </p:nvSpPr>
        <p:spPr/>
        <p:txBody>
          <a:bodyPr/>
          <a:lstStyle/>
          <a:p>
            <a:fld id="{BC8FB650-4324-4877-BB95-5089C932EEA7}" type="slidenum">
              <a:rPr lang="en-US" smtClean="0"/>
              <a:t>7</a:t>
            </a:fld>
            <a:endParaRPr lang="en-US"/>
          </a:p>
        </p:txBody>
      </p:sp>
      <p:grpSp>
        <p:nvGrpSpPr>
          <p:cNvPr id="5" name="Group 4"/>
          <p:cNvGrpSpPr/>
          <p:nvPr/>
        </p:nvGrpSpPr>
        <p:grpSpPr>
          <a:xfrm>
            <a:off x="2881587" y="4146050"/>
            <a:ext cx="5165318" cy="2657104"/>
            <a:chOff x="473135" y="3162299"/>
            <a:chExt cx="6165967" cy="2968625"/>
          </a:xfrm>
        </p:grpSpPr>
        <p:grpSp>
          <p:nvGrpSpPr>
            <p:cNvPr id="4" name="Group 3"/>
            <p:cNvGrpSpPr/>
            <p:nvPr/>
          </p:nvGrpSpPr>
          <p:grpSpPr>
            <a:xfrm>
              <a:off x="473135" y="3162299"/>
              <a:ext cx="6165967" cy="2968625"/>
              <a:chOff x="462708" y="2582321"/>
              <a:chExt cx="7614340"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1165"/>
              </a:p>
            </p:txBody>
          </p:sp>
          <p:grpSp>
            <p:nvGrpSpPr>
              <p:cNvPr id="3" name="Group 2"/>
              <p:cNvGrpSpPr/>
              <p:nvPr/>
            </p:nvGrpSpPr>
            <p:grpSpPr>
              <a:xfrm>
                <a:off x="462708" y="2582321"/>
                <a:ext cx="7614340" cy="3361373"/>
                <a:chOff x="462708" y="2582321"/>
                <a:chExt cx="7614340"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1165"/>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1165"/>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1165"/>
                </a:p>
              </p:txBody>
            </p:sp>
            <p:sp>
              <p:nvSpPr>
                <p:cNvPr id="34" name="object 9"/>
                <p:cNvSpPr txBox="1"/>
                <p:nvPr/>
              </p:nvSpPr>
              <p:spPr>
                <a:xfrm>
                  <a:off x="2994026" y="4296624"/>
                  <a:ext cx="1567813" cy="239431"/>
                </a:xfrm>
                <a:prstGeom prst="rect">
                  <a:avLst/>
                </a:prstGeom>
              </p:spPr>
              <p:txBody>
                <a:bodyPr vert="horz" wrap="square" lIns="0" tIns="0" rIns="0" bIns="0" rtlCol="0">
                  <a:spAutoFit/>
                </a:bodyPr>
                <a:lstStyle/>
                <a:p>
                  <a:pPr marL="12327"/>
                  <a:r>
                    <a:rPr sz="1165" dirty="0">
                      <a:solidFill>
                        <a:sysClr val="windowText" lastClr="000000"/>
                      </a:solidFill>
                      <a:latin typeface="Verdana"/>
                      <a:cs typeface="Verdana"/>
                    </a:rPr>
                    <a:t>Q</a:t>
                  </a:r>
                  <a:r>
                    <a:rPr sz="1165" spc="-15" dirty="0">
                      <a:solidFill>
                        <a:sysClr val="windowText" lastClr="000000"/>
                      </a:solidFill>
                      <a:latin typeface="Verdana"/>
                      <a:cs typeface="Verdana"/>
                    </a:rPr>
                    <a:t>uali</a:t>
                  </a:r>
                  <a:r>
                    <a:rPr sz="1165" spc="-10" dirty="0">
                      <a:solidFill>
                        <a:sysClr val="windowText" lastClr="000000"/>
                      </a:solidFill>
                      <a:latin typeface="Verdana"/>
                      <a:cs typeface="Verdana"/>
                    </a:rPr>
                    <a:t>ficati</a:t>
                  </a:r>
                  <a:r>
                    <a:rPr sz="1165" spc="-15" dirty="0">
                      <a:solidFill>
                        <a:sysClr val="windowText" lastClr="000000"/>
                      </a:solidFill>
                      <a:latin typeface="Verdana"/>
                      <a:cs typeface="Verdana"/>
                    </a:rPr>
                    <a:t>ons</a:t>
                  </a:r>
                  <a:endParaRPr sz="1165"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1165"/>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38" name="object 13"/>
                <p:cNvSpPr txBox="1"/>
                <p:nvPr/>
              </p:nvSpPr>
              <p:spPr>
                <a:xfrm>
                  <a:off x="3286125" y="3204426"/>
                  <a:ext cx="989330" cy="239431"/>
                </a:xfrm>
                <a:prstGeom prst="rect">
                  <a:avLst/>
                </a:prstGeom>
              </p:spPr>
              <p:txBody>
                <a:bodyPr vert="horz" wrap="square" lIns="0" tIns="0" rIns="0" bIns="0" rtlCol="0">
                  <a:spAutoFit/>
                </a:bodyPr>
                <a:lstStyle/>
                <a:p>
                  <a:pPr marL="12327"/>
                  <a:r>
                    <a:rPr sz="1165" spc="-15" dirty="0">
                      <a:latin typeface="Verdana"/>
                      <a:cs typeface="Verdana"/>
                    </a:rPr>
                    <a:t>Methods</a:t>
                  </a:r>
                  <a:endParaRPr sz="1165"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1165"/>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1165"/>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1165"/>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45" name="object 20"/>
                <p:cNvSpPr txBox="1"/>
                <p:nvPr/>
              </p:nvSpPr>
              <p:spPr>
                <a:xfrm>
                  <a:off x="4518024" y="5426927"/>
                  <a:ext cx="838200"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Budget</a:t>
                  </a:r>
                  <a:endParaRPr sz="1165"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1165"/>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9" name="object 24"/>
                <p:cNvSpPr txBox="1"/>
                <p:nvPr/>
              </p:nvSpPr>
              <p:spPr>
                <a:xfrm>
                  <a:off x="7236466" y="4106205"/>
                  <a:ext cx="840582" cy="873461"/>
                </a:xfrm>
                <a:prstGeom prst="rect">
                  <a:avLst/>
                </a:prstGeom>
              </p:spPr>
              <p:txBody>
                <a:bodyPr vert="horz" wrap="square" lIns="0" tIns="0" rIns="0" bIns="0" rtlCol="0">
                  <a:spAutoFit/>
                </a:bodyPr>
                <a:lstStyle/>
                <a:p>
                  <a:pPr marL="12327">
                    <a:lnSpc>
                      <a:spcPts val="5144"/>
                    </a:lnSpc>
                  </a:pPr>
                  <a:r>
                    <a:rPr sz="3494" b="1" spc="-39" dirty="0">
                      <a:solidFill>
                        <a:srgbClr val="9A1A0F"/>
                      </a:solidFill>
                      <a:latin typeface="Verdana"/>
                      <a:cs typeface="Verdana"/>
                    </a:rPr>
                    <a:t>B</a:t>
                  </a:r>
                  <a:endParaRPr sz="3494" dirty="0">
                    <a:latin typeface="Verdana"/>
                    <a:cs typeface="Verdana"/>
                  </a:endParaRPr>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165"/>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1165"/>
                </a:p>
              </p:txBody>
            </p:sp>
            <p:sp>
              <p:nvSpPr>
                <p:cNvPr id="54" name="object 29"/>
                <p:cNvSpPr txBox="1"/>
                <p:nvPr/>
              </p:nvSpPr>
              <p:spPr>
                <a:xfrm>
                  <a:off x="5381624" y="3064724"/>
                  <a:ext cx="1431291" cy="488453"/>
                </a:xfrm>
                <a:prstGeom prst="rect">
                  <a:avLst/>
                </a:prstGeom>
              </p:spPr>
              <p:txBody>
                <a:bodyPr vert="horz" wrap="square" lIns="0" tIns="0" rIns="0" bIns="0" rtlCol="0">
                  <a:spAutoFit/>
                </a:bodyPr>
                <a:lstStyle/>
                <a:p>
                  <a:pPr marL="12327" marR="4931" indent="184911">
                    <a:lnSpc>
                      <a:spcPct val="101899"/>
                    </a:lnSpc>
                  </a:pPr>
                  <a:r>
                    <a:rPr sz="1165" spc="-15" dirty="0">
                      <a:solidFill>
                        <a:sysClr val="windowText" lastClr="000000"/>
                      </a:solidFill>
                      <a:latin typeface="Verdana"/>
                      <a:cs typeface="Verdana"/>
                    </a:rPr>
                    <a:t>Achie</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d Obj</a:t>
                  </a:r>
                  <a:r>
                    <a:rPr sz="1165" spc="-15" dirty="0">
                      <a:solidFill>
                        <a:sysClr val="windowText" lastClr="000000"/>
                      </a:solidFill>
                      <a:latin typeface="Verdana"/>
                      <a:cs typeface="Verdana"/>
                    </a:rPr>
                    <a:t>e</a:t>
                  </a:r>
                  <a:r>
                    <a:rPr sz="1165" dirty="0">
                      <a:solidFill>
                        <a:sysClr val="windowText" lastClr="000000"/>
                      </a:solidFill>
                      <a:latin typeface="Verdana"/>
                      <a:cs typeface="Verdana"/>
                    </a:rPr>
                    <a:t>ct</a:t>
                  </a:r>
                  <a:r>
                    <a:rPr sz="1165" spc="-5" dirty="0">
                      <a:solidFill>
                        <a:sysClr val="windowText" lastClr="000000"/>
                      </a:solidFill>
                      <a:latin typeface="Verdana"/>
                      <a:cs typeface="Verdana"/>
                    </a:rPr>
                    <a:t>i</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1165"/>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58" name="object 33"/>
                <p:cNvSpPr txBox="1"/>
                <p:nvPr/>
              </p:nvSpPr>
              <p:spPr>
                <a:xfrm>
                  <a:off x="5622927" y="4283926"/>
                  <a:ext cx="951865"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Benefits</a:t>
                  </a:r>
                  <a:endParaRPr sz="1165"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1165"/>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1165"/>
                </a:p>
              </p:txBody>
            </p:sp>
            <p:sp>
              <p:nvSpPr>
                <p:cNvPr id="62" name="object 37"/>
                <p:cNvSpPr txBox="1"/>
                <p:nvPr/>
              </p:nvSpPr>
              <p:spPr>
                <a:xfrm>
                  <a:off x="462708" y="3498187"/>
                  <a:ext cx="459105" cy="959094"/>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3" name="object 38"/>
                <p:cNvSpPr txBox="1"/>
                <p:nvPr/>
              </p:nvSpPr>
              <p:spPr>
                <a:xfrm>
                  <a:off x="883216" y="4044241"/>
                  <a:ext cx="242571" cy="319156"/>
                </a:xfrm>
                <a:prstGeom prst="rect">
                  <a:avLst/>
                </a:prstGeom>
              </p:spPr>
              <p:txBody>
                <a:bodyPr vert="horz" wrap="square" lIns="0" tIns="0" rIns="0" bIns="0" rtlCol="0">
                  <a:spAutoFit/>
                </a:bodyPr>
                <a:lstStyle/>
                <a:p>
                  <a:pPr marL="12327"/>
                  <a:r>
                    <a:rPr sz="1553" b="1" spc="-19" dirty="0">
                      <a:solidFill>
                        <a:srgbClr val="9A1A0F"/>
                      </a:solidFill>
                      <a:latin typeface="Verdana"/>
                      <a:cs typeface="Verdana"/>
                    </a:rPr>
                    <a:t>1</a:t>
                  </a:r>
                  <a:endParaRPr sz="1553">
                    <a:latin typeface="Verdana"/>
                    <a:cs typeface="Verdana"/>
                  </a:endParaRPr>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1165"/>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67" name="object 42"/>
                <p:cNvSpPr txBox="1"/>
                <p:nvPr/>
              </p:nvSpPr>
              <p:spPr>
                <a:xfrm>
                  <a:off x="1470025" y="3737827"/>
                  <a:ext cx="1052830" cy="239431"/>
                </a:xfrm>
                <a:prstGeom prst="rect">
                  <a:avLst/>
                </a:prstGeom>
              </p:spPr>
              <p:txBody>
                <a:bodyPr vert="horz" wrap="square" lIns="0" tIns="0" rIns="0" bIns="0" rtlCol="0">
                  <a:spAutoFit/>
                </a:bodyPr>
                <a:lstStyle/>
                <a:p>
                  <a:pPr marL="12327"/>
                  <a:r>
                    <a:rPr sz="1165" spc="-15" dirty="0">
                      <a:latin typeface="Verdana"/>
                      <a:cs typeface="Verdana"/>
                    </a:rPr>
                    <a:t>Si</a:t>
                  </a:r>
                  <a:r>
                    <a:rPr sz="1165" spc="-10" dirty="0">
                      <a:latin typeface="Verdana"/>
                      <a:cs typeface="Verdana"/>
                    </a:rPr>
                    <a:t>tuati</a:t>
                  </a:r>
                  <a:r>
                    <a:rPr sz="1165" spc="-15" dirty="0">
                      <a:latin typeface="Verdana"/>
                      <a:cs typeface="Verdana"/>
                    </a:rPr>
                    <a:t>on</a:t>
                  </a:r>
                  <a:endParaRPr sz="1165" dirty="0">
                    <a:latin typeface="Verdana"/>
                    <a:cs typeface="Verdana"/>
                  </a:endParaRPr>
                </a:p>
              </p:txBody>
            </p:sp>
          </p:grpSp>
        </p:grpSp>
        <p:sp>
          <p:nvSpPr>
            <p:cNvPr id="48" name="object 37"/>
            <p:cNvSpPr txBox="1"/>
            <p:nvPr/>
          </p:nvSpPr>
          <p:spPr>
            <a:xfrm>
              <a:off x="5958410" y="3440836"/>
              <a:ext cx="371776" cy="802341"/>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1" name="object 38"/>
            <p:cNvSpPr txBox="1"/>
            <p:nvPr/>
          </p:nvSpPr>
          <p:spPr>
            <a:xfrm>
              <a:off x="6309120" y="3904449"/>
              <a:ext cx="196429" cy="266994"/>
            </a:xfrm>
            <a:prstGeom prst="rect">
              <a:avLst/>
            </a:prstGeom>
          </p:spPr>
          <p:txBody>
            <a:bodyPr vert="horz" wrap="square" lIns="0" tIns="0" rIns="0" bIns="0" rtlCol="0">
              <a:spAutoFit/>
            </a:bodyPr>
            <a:lstStyle/>
            <a:p>
              <a:pPr marL="12327"/>
              <a:r>
                <a:rPr lang="en-US" sz="1553" b="1" spc="-19" dirty="0">
                  <a:solidFill>
                    <a:srgbClr val="9A1A0F"/>
                  </a:solidFill>
                  <a:latin typeface="Verdana"/>
                  <a:cs typeface="Verdana"/>
                </a:rPr>
                <a:t>2</a:t>
              </a:r>
              <a:endParaRPr sz="1553" dirty="0">
                <a:latin typeface="Verdana"/>
                <a:cs typeface="Verdana"/>
              </a:endParaRPr>
            </a:p>
          </p:txBody>
        </p:sp>
      </p:grpSp>
      <p:graphicFrame>
        <p:nvGraphicFramePr>
          <p:cNvPr id="68" name="object 3"/>
          <p:cNvGraphicFramePr>
            <a:graphicFrameLocks noGrp="1"/>
          </p:cNvGraphicFramePr>
          <p:nvPr>
            <p:extLst>
              <p:ext uri="{D42A27DB-BD31-4B8C-83A1-F6EECF244321}">
                <p14:modId xmlns:p14="http://schemas.microsoft.com/office/powerpoint/2010/main" val="253009656"/>
              </p:ext>
            </p:extLst>
          </p:nvPr>
        </p:nvGraphicFramePr>
        <p:xfrm>
          <a:off x="258427" y="1971789"/>
          <a:ext cx="2447283" cy="1709821"/>
        </p:xfrm>
        <a:graphic>
          <a:graphicData uri="http://schemas.openxmlformats.org/drawingml/2006/table">
            <a:tbl>
              <a:tblPr firstRow="1" bandRow="1">
                <a:tableStyleId>{2D5ABB26-0587-4C30-8999-92F81FD0307C}</a:tableStyleId>
              </a:tblPr>
              <a:tblGrid>
                <a:gridCol w="2447283">
                  <a:extLst>
                    <a:ext uri="{9D8B030D-6E8A-4147-A177-3AD203B41FA5}">
                      <a16:colId xmlns:a16="http://schemas.microsoft.com/office/drawing/2014/main" val="20000"/>
                    </a:ext>
                  </a:extLst>
                </a:gridCol>
              </a:tblGrid>
              <a:tr h="487680">
                <a:tc>
                  <a:txBody>
                    <a:bodyPr/>
                    <a:lstStyle/>
                    <a:p>
                      <a:pPr marL="86995">
                        <a:lnSpc>
                          <a:spcPct val="100000"/>
                        </a:lnSpc>
                      </a:pPr>
                      <a:r>
                        <a:rPr lang="en-US" sz="1600" b="1" i="1" dirty="0">
                          <a:solidFill>
                            <a:srgbClr val="FFFFFF"/>
                          </a:solidFill>
                          <a:latin typeface="Verdana"/>
                          <a:cs typeface="Verdana"/>
                        </a:rPr>
                        <a:t>Need Statement </a:t>
                      </a:r>
                      <a:r>
                        <a:rPr sz="1600" b="1" i="1" dirty="0">
                          <a:solidFill>
                            <a:srgbClr val="FFFFFF"/>
                          </a:solidFill>
                          <a:latin typeface="Verdana"/>
                          <a:cs typeface="Verdana"/>
                        </a:rPr>
                        <a:t>Component</a:t>
                      </a:r>
                      <a:r>
                        <a:rPr lang="en-US" sz="1600" b="1" i="1" dirty="0">
                          <a:solidFill>
                            <a:srgbClr val="FFFFFF"/>
                          </a:solidFill>
                          <a:latin typeface="Verdana"/>
                          <a:cs typeface="Verdana"/>
                        </a:rPr>
                        <a:t>s</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83273">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a:solidFill>
                            <a:srgbClr val="151515"/>
                          </a:solidFill>
                          <a:latin typeface="Verdana"/>
                          <a:cs typeface="Verdana"/>
                        </a:rPr>
                        <a:t>Story</a:t>
                      </a:r>
                      <a:r>
                        <a:rPr lang="en-US" sz="1300" b="1" dirty="0">
                          <a:solidFill>
                            <a:srgbClr val="151515"/>
                          </a:solidFill>
                          <a:latin typeface="Verdana"/>
                          <a:cs typeface="Verdana"/>
                        </a:rPr>
                        <a:t> (Problem)</a:t>
                      </a:r>
                      <a:r>
                        <a:rPr sz="1300" b="1" spc="-5"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471488">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s</a:t>
                      </a:r>
                      <a:r>
                        <a:rPr sz="1300" b="1" spc="-5" dirty="0">
                          <a:solidFill>
                            <a:srgbClr val="151515"/>
                          </a:solidFill>
                          <a:latin typeface="Verdana"/>
                          <a:cs typeface="Verdana"/>
                        </a:rPr>
                        <a:t>ol</a:t>
                      </a:r>
                      <a:r>
                        <a:rPr sz="1300" b="1" dirty="0">
                          <a:solidFill>
                            <a:srgbClr val="151515"/>
                          </a:solidFill>
                          <a:latin typeface="Verdana"/>
                          <a:cs typeface="Verdana"/>
                        </a:rPr>
                        <a:t>v</a:t>
                      </a:r>
                      <a:r>
                        <a:rPr sz="1300" b="1" spc="-5" dirty="0">
                          <a:solidFill>
                            <a:srgbClr val="151515"/>
                          </a:solidFill>
                          <a:latin typeface="Verdana"/>
                          <a:cs typeface="Verdana"/>
                        </a:rPr>
                        <a:t>in</a:t>
                      </a:r>
                      <a:r>
                        <a:rPr sz="1300" b="1" dirty="0">
                          <a:solidFill>
                            <a:srgbClr val="151515"/>
                          </a:solidFill>
                          <a:latin typeface="Verdana"/>
                          <a:cs typeface="Verdana"/>
                        </a:rPr>
                        <a:t>g</a:t>
                      </a:r>
                      <a:r>
                        <a:rPr lang="en-US" sz="1300" b="1" dirty="0">
                          <a:solidFill>
                            <a:srgbClr val="151515"/>
                          </a:solidFill>
                          <a:latin typeface="Verdana"/>
                          <a:cs typeface="Verdana"/>
                        </a:rPr>
                        <a:t> (Problem)</a:t>
                      </a:r>
                      <a:r>
                        <a:rPr lang="en-US" sz="1300" b="1" spc="-5" dirty="0">
                          <a:solidFill>
                            <a:srgbClr val="151515"/>
                          </a:solidFill>
                          <a:latin typeface="Verdana"/>
                          <a:cs typeface="Verdana"/>
                        </a:rPr>
                        <a:t>/</a:t>
                      </a:r>
                      <a:r>
                        <a:rPr sz="1300" b="1"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467380">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3008764" y="3789521"/>
            <a:ext cx="5653214" cy="391004"/>
          </a:xfrm>
          <a:prstGeom prst="rect">
            <a:avLst/>
          </a:prstGeom>
          <a:noFill/>
        </p:spPr>
        <p:txBody>
          <a:bodyPr wrap="none" rtlCol="0">
            <a:spAutoFit/>
          </a:bodyPr>
          <a:lstStyle/>
          <a:p>
            <a:r>
              <a:rPr lang="en-US" sz="1941" b="1" i="1" dirty="0"/>
              <a:t>The 6 Generic Proposal “Slots” (tied to baseline logic)</a:t>
            </a:r>
          </a:p>
        </p:txBody>
      </p:sp>
      <p:sp>
        <p:nvSpPr>
          <p:cNvPr id="9" name="Bent Arrow 8"/>
          <p:cNvSpPr/>
          <p:nvPr/>
        </p:nvSpPr>
        <p:spPr>
          <a:xfrm flipV="1">
            <a:off x="894698" y="3825510"/>
            <a:ext cx="1616456" cy="16541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47">
              <a:solidFill>
                <a:schemeClr val="tx1"/>
              </a:solidFill>
            </a:endParaRPr>
          </a:p>
        </p:txBody>
      </p:sp>
    </p:spTree>
    <p:extLst>
      <p:ext uri="{BB962C8B-B14F-4D97-AF65-F5344CB8AC3E}">
        <p14:creationId xmlns:p14="http://schemas.microsoft.com/office/powerpoint/2010/main" val="283768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988" y="2826972"/>
            <a:ext cx="7886700" cy="1325563"/>
          </a:xfrm>
        </p:spPr>
        <p:txBody>
          <a:bodyPr>
            <a:normAutofit/>
          </a:bodyPr>
          <a:lstStyle/>
          <a:p>
            <a:r>
              <a:rPr lang="en-US" sz="3200" dirty="0"/>
              <a:t>Themes</a:t>
            </a:r>
          </a:p>
        </p:txBody>
      </p:sp>
    </p:spTree>
    <p:extLst>
      <p:ext uri="{BB962C8B-B14F-4D97-AF65-F5344CB8AC3E}">
        <p14:creationId xmlns:p14="http://schemas.microsoft.com/office/powerpoint/2010/main" val="2266242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8" y="-17859"/>
            <a:ext cx="7886700" cy="1325563"/>
          </a:xfrm>
        </p:spPr>
        <p:txBody>
          <a:bodyPr/>
          <a:lstStyle/>
          <a:p>
            <a:r>
              <a:rPr lang="en-US" dirty="0"/>
              <a:t>Proposal Themes</a:t>
            </a:r>
          </a:p>
        </p:txBody>
      </p:sp>
      <p:grpSp>
        <p:nvGrpSpPr>
          <p:cNvPr id="20" name="Group 19"/>
          <p:cNvGrpSpPr/>
          <p:nvPr/>
        </p:nvGrpSpPr>
        <p:grpSpPr>
          <a:xfrm>
            <a:off x="1212663" y="928060"/>
            <a:ext cx="5962401" cy="2583736"/>
            <a:chOff x="1764738" y="837076"/>
            <a:chExt cx="5962401" cy="2583736"/>
          </a:xfrm>
        </p:grpSpPr>
        <p:grpSp>
          <p:nvGrpSpPr>
            <p:cNvPr id="4" name="Group 3"/>
            <p:cNvGrpSpPr/>
            <p:nvPr/>
          </p:nvGrpSpPr>
          <p:grpSpPr>
            <a:xfrm>
              <a:off x="1764738" y="911955"/>
              <a:ext cx="5611058" cy="2279400"/>
              <a:chOff x="1764738" y="1241759"/>
              <a:chExt cx="5611058" cy="2279400"/>
            </a:xfrm>
          </p:grpSpPr>
          <p:grpSp>
            <p:nvGrpSpPr>
              <p:cNvPr id="8" name="Group 8"/>
              <p:cNvGrpSpPr>
                <a:grpSpLocks/>
              </p:cNvGrpSpPr>
              <p:nvPr/>
            </p:nvGrpSpPr>
            <p:grpSpPr bwMode="auto">
              <a:xfrm>
                <a:off x="1764738" y="1251806"/>
                <a:ext cx="5611058" cy="2269353"/>
                <a:chOff x="1760" y="3157"/>
                <a:chExt cx="10860" cy="3840"/>
              </a:xfrm>
            </p:grpSpPr>
            <p:sp>
              <p:nvSpPr>
                <p:cNvPr id="15" name="Freeform 9"/>
                <p:cNvSpPr>
                  <a:spLocks/>
                </p:cNvSpPr>
                <p:nvPr/>
              </p:nvSpPr>
              <p:spPr bwMode="auto">
                <a:xfrm>
                  <a:off x="1760" y="3157"/>
                  <a:ext cx="10860" cy="3840"/>
                </a:xfrm>
                <a:custGeom>
                  <a:avLst/>
                  <a:gdLst>
                    <a:gd name="T0" fmla="+- 0 1760 1760"/>
                    <a:gd name="T1" fmla="*/ T0 w 10860"/>
                    <a:gd name="T2" fmla="+- 0 3140 3140"/>
                    <a:gd name="T3" fmla="*/ 3140 h 3840"/>
                    <a:gd name="T4" fmla="+- 0 12620 1760"/>
                    <a:gd name="T5" fmla="*/ T4 w 10860"/>
                    <a:gd name="T6" fmla="+- 0 3140 3140"/>
                    <a:gd name="T7" fmla="*/ 3140 h 3840"/>
                    <a:gd name="T8" fmla="+- 0 12620 1760"/>
                    <a:gd name="T9" fmla="*/ T8 w 10860"/>
                    <a:gd name="T10" fmla="+- 0 6980 3140"/>
                    <a:gd name="T11" fmla="*/ 6980 h 3840"/>
                    <a:gd name="T12" fmla="+- 0 1760 1760"/>
                    <a:gd name="T13" fmla="*/ T12 w 10860"/>
                    <a:gd name="T14" fmla="+- 0 6980 3140"/>
                    <a:gd name="T15" fmla="*/ 6980 h 3840"/>
                    <a:gd name="T16" fmla="+- 0 1760 1760"/>
                    <a:gd name="T17" fmla="*/ T16 w 10860"/>
                    <a:gd name="T18" fmla="+- 0 3140 3140"/>
                    <a:gd name="T19" fmla="*/ 3140 h 3840"/>
                  </a:gdLst>
                  <a:ahLst/>
                  <a:cxnLst>
                    <a:cxn ang="0">
                      <a:pos x="T1" y="T3"/>
                    </a:cxn>
                    <a:cxn ang="0">
                      <a:pos x="T5" y="T7"/>
                    </a:cxn>
                    <a:cxn ang="0">
                      <a:pos x="T9" y="T11"/>
                    </a:cxn>
                    <a:cxn ang="0">
                      <a:pos x="T13" y="T15"/>
                    </a:cxn>
                    <a:cxn ang="0">
                      <a:pos x="T17" y="T19"/>
                    </a:cxn>
                  </a:cxnLst>
                  <a:rect l="0" t="0" r="r" b="b"/>
                  <a:pathLst>
                    <a:path w="10860" h="3840">
                      <a:moveTo>
                        <a:pt x="0" y="0"/>
                      </a:moveTo>
                      <a:lnTo>
                        <a:pt x="10860" y="0"/>
                      </a:lnTo>
                      <a:lnTo>
                        <a:pt x="10860" y="3840"/>
                      </a:lnTo>
                      <a:lnTo>
                        <a:pt x="0" y="3840"/>
                      </a:lnTo>
                      <a:lnTo>
                        <a:pt x="0" y="0"/>
                      </a:lnTo>
                    </a:path>
                  </a:pathLst>
                </a:custGeom>
                <a:solidFill>
                  <a:srgbClr val="CBCBCB"/>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r>
                    <a:rPr lang="en-US" b="1" dirty="0">
                      <a:solidFill>
                        <a:srgbClr val="9A1A0F"/>
                      </a:solidFill>
                      <a:latin typeface="Verdana" panose="020B0604030504040204" pitchFamily="34" charset="0"/>
                      <a:ea typeface="Verdana" panose="020B0604030504040204" pitchFamily="34" charset="0"/>
                      <a:cs typeface="Verdana" panose="020B0604030504040204" pitchFamily="34" charset="0"/>
                    </a:rPr>
                    <a:t>Themes </a:t>
                  </a:r>
                  <a:r>
                    <a:rPr lang="en-US" b="1" dirty="0">
                      <a:solidFill>
                        <a:srgbClr val="110C43"/>
                      </a:solidFill>
                      <a:latin typeface="Verdana" panose="020B0604030504040204" pitchFamily="34" charset="0"/>
                      <a:ea typeface="Verdana" panose="020B0604030504040204" pitchFamily="34" charset="0"/>
                      <a:cs typeface="Verdana" panose="020B0604030504040204" pitchFamily="34" charset="0"/>
                    </a:rPr>
                    <a:t>Are . . .</a:t>
                  </a:r>
                  <a:endParaRPr lang="en-US" sz="105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sp>
            <p:nvSpPr>
              <p:cNvPr id="14" name="Freeform 11"/>
              <p:cNvSpPr>
                <a:spLocks/>
              </p:cNvSpPr>
              <p:nvPr/>
            </p:nvSpPr>
            <p:spPr bwMode="auto">
              <a:xfrm>
                <a:off x="1764738" y="1241759"/>
                <a:ext cx="5611058" cy="2269353"/>
              </a:xfrm>
              <a:custGeom>
                <a:avLst/>
                <a:gdLst>
                  <a:gd name="T0" fmla="+- 0 1760 1760"/>
                  <a:gd name="T1" fmla="*/ T0 w 10860"/>
                  <a:gd name="T2" fmla="+- 0 3140 3140"/>
                  <a:gd name="T3" fmla="*/ 3140 h 3840"/>
                  <a:gd name="T4" fmla="+- 0 12620 1760"/>
                  <a:gd name="T5" fmla="*/ T4 w 10860"/>
                  <a:gd name="T6" fmla="+- 0 3140 3140"/>
                  <a:gd name="T7" fmla="*/ 3140 h 3840"/>
                  <a:gd name="T8" fmla="+- 0 12620 1760"/>
                  <a:gd name="T9" fmla="*/ T8 w 10860"/>
                  <a:gd name="T10" fmla="+- 0 6980 3140"/>
                  <a:gd name="T11" fmla="*/ 6980 h 3840"/>
                  <a:gd name="T12" fmla="+- 0 1760 1760"/>
                  <a:gd name="T13" fmla="*/ T12 w 10860"/>
                  <a:gd name="T14" fmla="+- 0 6980 3140"/>
                  <a:gd name="T15" fmla="*/ 6980 h 3840"/>
                  <a:gd name="T16" fmla="+- 0 1760 1760"/>
                  <a:gd name="T17" fmla="*/ T16 w 10860"/>
                  <a:gd name="T18" fmla="+- 0 3140 3140"/>
                  <a:gd name="T19" fmla="*/ 3140 h 3840"/>
                </a:gdLst>
                <a:ahLst/>
                <a:cxnLst>
                  <a:cxn ang="0">
                    <a:pos x="T1" y="T3"/>
                  </a:cxn>
                  <a:cxn ang="0">
                    <a:pos x="T5" y="T7"/>
                  </a:cxn>
                  <a:cxn ang="0">
                    <a:pos x="T9" y="T11"/>
                  </a:cxn>
                  <a:cxn ang="0">
                    <a:pos x="T13" y="T15"/>
                  </a:cxn>
                  <a:cxn ang="0">
                    <a:pos x="T17" y="T19"/>
                  </a:cxn>
                </a:cxnLst>
                <a:rect l="0" t="0" r="r" b="b"/>
                <a:pathLst>
                  <a:path w="10860" h="3840">
                    <a:moveTo>
                      <a:pt x="0" y="0"/>
                    </a:moveTo>
                    <a:lnTo>
                      <a:pt x="10860" y="0"/>
                    </a:lnTo>
                    <a:lnTo>
                      <a:pt x="10860" y="3840"/>
                    </a:lnTo>
                    <a:lnTo>
                      <a:pt x="0" y="3840"/>
                    </a:lnTo>
                    <a:lnTo>
                      <a:pt x="0" y="0"/>
                    </a:lnTo>
                    <a:close/>
                  </a:path>
                </a:pathLst>
              </a:custGeom>
              <a:noFill/>
              <a:ln w="12700">
                <a:solidFill>
                  <a:srgbClr val="15151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grpSp>
        <p:sp>
          <p:nvSpPr>
            <p:cNvPr id="33" name="Rectangle 32"/>
            <p:cNvSpPr/>
            <p:nvPr/>
          </p:nvSpPr>
          <p:spPr>
            <a:xfrm>
              <a:off x="4007101" y="837076"/>
              <a:ext cx="3720038" cy="2583736"/>
            </a:xfrm>
            <a:prstGeom prst="rect">
              <a:avLst/>
            </a:prstGeom>
          </p:spPr>
          <p:txBody>
            <a:bodyPr>
              <a:spAutoFit/>
            </a:bodyPr>
            <a:lstStyle/>
            <a:p>
              <a:pPr marR="1960880">
                <a:lnSpc>
                  <a:spcPts val="2400"/>
                </a:lnSpc>
                <a:spcBef>
                  <a:spcPts val="35"/>
                </a:spcBef>
              </a:pPr>
              <a:br>
                <a:rPr lang="en-US" sz="900" dirty="0">
                  <a:latin typeface="Calibri" panose="020F0502020204030204" pitchFamily="34" charset="0"/>
                  <a:ea typeface="Calibri" panose="020F0502020204030204" pitchFamily="34" charset="0"/>
                  <a:cs typeface="Times New Roman" panose="02020603050405020304" pitchFamily="18" charset="0"/>
                </a:rPr>
              </a:b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T</a:t>
              </a:r>
              <a:r>
                <a:rPr lang="en-US" sz="1600" dirty="0">
                  <a:solidFill>
                    <a:srgbClr val="151515"/>
                  </a:solidFill>
                  <a:latin typeface="Verdana" panose="020B0604030504040204" pitchFamily="34" charset="0"/>
                  <a:ea typeface="Verdana" panose="020B0604030504040204" pitchFamily="34" charset="0"/>
                  <a:cs typeface="Verdana" panose="020B0604030504040204" pitchFamily="34" charset="0"/>
                </a:rPr>
                <a:t>he </a:t>
              </a:r>
            </a:p>
            <a:p>
              <a:pPr marR="1960880">
                <a:lnSpc>
                  <a:spcPts val="2400"/>
                </a:lnSpc>
                <a:spcBef>
                  <a:spcPts val="35"/>
                </a:spcBef>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H</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ighlighted </a:t>
              </a: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E</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ssential </a:t>
              </a:r>
            </a:p>
            <a:p>
              <a:pPr marR="1960880">
                <a:lnSpc>
                  <a:spcPts val="2400"/>
                </a:lnSpc>
                <a:spcBef>
                  <a:spcPts val="35"/>
                </a:spcBef>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M</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essages</a:t>
              </a:r>
              <a:r>
                <a:rPr lang="en-US" sz="1600" spc="-10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that</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ts val="2340"/>
                </a:lnSpc>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E</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xpress</a:t>
              </a:r>
              <a:r>
                <a:rPr lang="en-US" sz="1600" spc="-65"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the</a:t>
              </a:r>
              <a:r>
                <a:rPr lang="en-US" sz="1600" spc="-3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cha</a:t>
              </a:r>
              <a:r>
                <a:rPr lang="en-US" sz="1600" spc="-35" dirty="0">
                  <a:solidFill>
                    <a:srgbClr val="110C43"/>
                  </a:solidFill>
                  <a:latin typeface="Verdana" panose="020B0604030504040204" pitchFamily="34" charset="0"/>
                  <a:ea typeface="Verdana" panose="020B0604030504040204" pitchFamily="34" charset="0"/>
                  <a:cs typeface="Verdana" panose="020B0604030504040204" pitchFamily="34" charset="0"/>
                </a:rPr>
                <a:t>r</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acter</a:t>
              </a:r>
              <a:r>
                <a:rPr lang="en-US" sz="1600" spc="-95"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of</a:t>
              </a:r>
              <a:r>
                <a:rPr lang="en-US" sz="1600" spc="-2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your</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ts val="2325"/>
                </a:lnSpc>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S</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tory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3" name="Rectangle 2"/>
          <p:cNvSpPr/>
          <p:nvPr/>
        </p:nvSpPr>
        <p:spPr>
          <a:xfrm>
            <a:off x="773018" y="3248391"/>
            <a:ext cx="7637737" cy="2811026"/>
          </a:xfrm>
          <a:prstGeom prst="rect">
            <a:avLst/>
          </a:prstGeom>
        </p:spPr>
        <p:txBody>
          <a:bodyPr wrap="square">
            <a:spAutoFit/>
          </a:bodyPr>
          <a:lstStyle/>
          <a:p>
            <a:pPr marL="1528445" marR="721360">
              <a:lnSpc>
                <a:spcPts val="2200"/>
              </a:lnSpc>
              <a:spcBef>
                <a:spcPts val="30"/>
              </a:spcBef>
              <a:spcAft>
                <a:spcPts val="0"/>
              </a:spcAft>
            </a:pPr>
            <a:r>
              <a:rPr lang="en-US" sz="1000" dirty="0">
                <a:ea typeface="Calibri" panose="020F0502020204030204" pitchFamily="34" charset="0"/>
                <a:cs typeface="Times New Roman" panose="02020603050405020304" pitchFamily="18" charset="0"/>
              </a:rPr>
              <a:t> </a:t>
            </a:r>
            <a:endParaRPr lang="en-US" sz="1600" dirty="0">
              <a:ea typeface="Calibri" panose="020F0502020204030204" pitchFamily="34" charset="0"/>
              <a:cs typeface="Times New Roman" panose="02020603050405020304" pitchFamily="18" charset="0"/>
            </a:endParaRPr>
          </a:p>
          <a:p>
            <a:pPr marL="577850" marR="424180" indent="-285750">
              <a:lnSpc>
                <a:spcPts val="1900"/>
              </a:lnSpc>
              <a:buFont typeface="Arial" panose="020B0604020202020204" pitchFamily="34" charset="0"/>
              <a:buChar char="•"/>
            </a:pPr>
            <a:r>
              <a:rPr lang="en-US" sz="2400" dirty="0">
                <a:ea typeface="Verdana" panose="020B0604030504040204" pitchFamily="34" charset="0"/>
                <a:cs typeface="Verdana" panose="020B0604030504040204" pitchFamily="34" charset="0"/>
              </a:rPr>
              <a:t>Developed from the RFP decomposition and from your need statement</a:t>
            </a:r>
          </a:p>
          <a:p>
            <a:pPr marL="1035050" marR="424180" lvl="1" indent="-285750">
              <a:lnSpc>
                <a:spcPts val="1900"/>
              </a:lnSpc>
              <a:buFont typeface="Courier New" panose="02070309020205020404" pitchFamily="49" charset="0"/>
              <a:buChar char="o"/>
            </a:pPr>
            <a:r>
              <a:rPr lang="en-US" dirty="0">
                <a:ea typeface="Verdana" panose="020B0604030504040204" pitchFamily="34" charset="0"/>
                <a:cs typeface="Verdana" panose="020B0604030504040204" pitchFamily="34" charset="0"/>
              </a:rPr>
              <a:t>Address</a:t>
            </a:r>
            <a:r>
              <a:rPr lang="en-US" spc="-65" dirty="0">
                <a:ea typeface="Verdana" panose="020B0604030504040204" pitchFamily="34" charset="0"/>
                <a:cs typeface="Verdana" panose="020B0604030504040204" pitchFamily="34" charset="0"/>
              </a:rPr>
              <a:t> the funders “</a:t>
            </a:r>
            <a:r>
              <a:rPr lang="en-US" dirty="0">
                <a:ea typeface="Verdana" panose="020B0604030504040204" pitchFamily="34" charset="0"/>
                <a:cs typeface="Verdana" panose="020B0604030504040204" pitchFamily="34" charset="0"/>
              </a:rPr>
              <a:t>hot buttons”</a:t>
            </a:r>
          </a:p>
          <a:p>
            <a:pPr marL="1035050" marR="424180" lvl="1" indent="-285750">
              <a:lnSpc>
                <a:spcPts val="1900"/>
              </a:lnSpc>
              <a:buFont typeface="Courier New" panose="02070309020205020404" pitchFamily="49" charset="0"/>
              <a:buChar char="o"/>
            </a:pPr>
            <a:r>
              <a:rPr lang="en-US" spc="-65" dirty="0">
                <a:ea typeface="Verdana" panose="020B0604030504040204" pitchFamily="34" charset="0"/>
                <a:cs typeface="Verdana" panose="020B0604030504040204" pitchFamily="34" charset="0"/>
              </a:rPr>
              <a:t>Address evaluation criteria</a:t>
            </a:r>
            <a:br>
              <a:rPr lang="en-US" spc="-65" dirty="0">
                <a:ea typeface="Verdana" panose="020B0604030504040204" pitchFamily="34" charset="0"/>
                <a:cs typeface="Verdana" panose="020B0604030504040204" pitchFamily="34" charset="0"/>
              </a:rPr>
            </a:br>
            <a:r>
              <a:rPr lang="en-US" sz="2000" spc="-65" dirty="0">
                <a:ea typeface="Verdana" panose="020B0604030504040204" pitchFamily="34" charset="0"/>
                <a:cs typeface="Verdana" panose="020B0604030504040204" pitchFamily="34" charset="0"/>
              </a:rPr>
              <a:t> </a:t>
            </a:r>
          </a:p>
          <a:p>
            <a:pPr marL="577850" marR="424180" indent="-285750">
              <a:lnSpc>
                <a:spcPts val="1900"/>
              </a:lnSpc>
              <a:buFont typeface="Arial" panose="020B0604020202020204" pitchFamily="34" charset="0"/>
              <a:buChar char="•"/>
            </a:pPr>
            <a:r>
              <a:rPr lang="en-US" sz="2400" dirty="0">
                <a:ea typeface="Verdana" panose="020B0604030504040204" pitchFamily="34" charset="0"/>
                <a:cs typeface="Verdana" panose="020B0604030504040204" pitchFamily="34" charset="0"/>
              </a:rPr>
              <a:t>A</a:t>
            </a:r>
            <a:r>
              <a:rPr lang="en-US" sz="2400" i="1" spc="-10" dirty="0">
                <a:ea typeface="Verdana" panose="020B0604030504040204" pitchFamily="34" charset="0"/>
                <a:cs typeface="Verdana" panose="020B0604030504040204" pitchFamily="34" charset="0"/>
              </a:rPr>
              <a:t>“…</a:t>
            </a:r>
            <a:r>
              <a:rPr lang="en-US" sz="2400" i="1" dirty="0">
                <a:ea typeface="Verdana" panose="020B0604030504040204" pitchFamily="34" charset="0"/>
                <a:cs typeface="Verdana" panose="020B0604030504040204" pitchFamily="34" charset="0"/>
              </a:rPr>
              <a:t>system</a:t>
            </a:r>
            <a:r>
              <a:rPr lang="en-US" sz="2400" i="1" spc="-6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of threads</a:t>
            </a:r>
            <a:r>
              <a:rPr lang="en-US" sz="2400" i="1" spc="-5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that</a:t>
            </a:r>
            <a:r>
              <a:rPr lang="en-US" sz="2400" i="1" spc="-3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we</a:t>
            </a:r>
            <a:r>
              <a:rPr lang="en-US" sz="2400" i="1" spc="-15" dirty="0">
                <a:ea typeface="Verdana" panose="020B0604030504040204" pitchFamily="34" charset="0"/>
                <a:cs typeface="Verdana" panose="020B0604030504040204" pitchFamily="34" charset="0"/>
              </a:rPr>
              <a:t>av</a:t>
            </a:r>
            <a:r>
              <a:rPr lang="en-US" sz="2400" i="1" dirty="0">
                <a:ea typeface="Verdana" panose="020B0604030504040204" pitchFamily="34" charset="0"/>
                <a:cs typeface="Verdana" panose="020B0604030504040204" pitchFamily="34" charset="0"/>
              </a:rPr>
              <a:t>e,</a:t>
            </a:r>
            <a:r>
              <a:rPr lang="en-US" sz="2400" i="1" spc="-5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communicate,</a:t>
            </a:r>
            <a:r>
              <a:rPr lang="en-US" sz="2400" i="1" spc="-12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and align</a:t>
            </a:r>
            <a:r>
              <a:rPr lang="en-US" sz="2400" i="1" spc="-35" dirty="0">
                <a:ea typeface="Verdana" panose="020B0604030504040204" pitchFamily="34" charset="0"/>
                <a:cs typeface="Verdana" panose="020B0604030504040204" pitchFamily="34" charset="0"/>
              </a:rPr>
              <a:t> </a:t>
            </a:r>
            <a:r>
              <a:rPr lang="en-US" sz="2400" i="1" spc="-15" dirty="0">
                <a:ea typeface="Verdana" panose="020B0604030504040204" pitchFamily="34" charset="0"/>
                <a:cs typeface="Verdana" panose="020B0604030504040204" pitchFamily="34" charset="0"/>
              </a:rPr>
              <a:t>y</a:t>
            </a:r>
            <a:r>
              <a:rPr lang="en-US" sz="2400" i="1" dirty="0">
                <a:ea typeface="Verdana" panose="020B0604030504040204" pitchFamily="34" charset="0"/>
                <a:cs typeface="Verdana" panose="020B0604030504040204" pitchFamily="34" charset="0"/>
              </a:rPr>
              <a:t>our</a:t>
            </a:r>
            <a:r>
              <a:rPr lang="en-US" sz="2400" i="1" spc="-4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messages</a:t>
            </a:r>
            <a:r>
              <a:rPr lang="en-US" sz="2400" i="1" spc="-9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with</a:t>
            </a:r>
            <a:r>
              <a:rPr lang="en-US" sz="2400" i="1" spc="-2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the</a:t>
            </a:r>
            <a:r>
              <a:rPr lang="en-US" sz="2400" i="1" spc="-3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funder’s</a:t>
            </a:r>
            <a:r>
              <a:rPr lang="en-US" sz="2400" i="1" spc="-1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desires…” throughout the proposal</a:t>
            </a:r>
            <a:endParaRPr lang="en-US" sz="1600" i="1" dirty="0">
              <a:ea typeface="Calibri" panose="020F0502020204030204" pitchFamily="34" charset="0"/>
              <a:cs typeface="Times New Roman" panose="02020603050405020304" pitchFamily="18" charset="0"/>
            </a:endParaRPr>
          </a:p>
          <a:p>
            <a:pPr marL="292100" marR="424180">
              <a:lnSpc>
                <a:spcPts val="1900"/>
              </a:lnSpc>
            </a:pPr>
            <a:endParaRPr lang="en-US" sz="2400" dirty="0">
              <a:ea typeface="Verdana" panose="020B0604030504040204" pitchFamily="34" charset="0"/>
              <a:cs typeface="Verdana" panose="020B0604030504040204" pitchFamily="34" charset="0"/>
            </a:endParaRPr>
          </a:p>
          <a:p>
            <a:pPr marL="292100" marR="424180">
              <a:lnSpc>
                <a:spcPts val="1900"/>
              </a:lnSpc>
            </a:pPr>
            <a:endParaRPr lang="en-US" sz="2400"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02075360"/>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4539</TotalTime>
  <Words>4115</Words>
  <Application>Microsoft Office PowerPoint</Application>
  <PresentationFormat>On-screen Show (4:3)</PresentationFormat>
  <Paragraphs>513</Paragraphs>
  <Slides>62</Slides>
  <Notes>10</Notes>
  <HiddenSlides>0</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62</vt:i4>
      </vt:variant>
    </vt:vector>
  </HeadingPairs>
  <TitlesOfParts>
    <vt:vector size="79" baseType="lpstr">
      <vt:lpstr>Arial</vt:lpstr>
      <vt:lpstr>Calibri</vt:lpstr>
      <vt:lpstr>Calibri Light</vt:lpstr>
      <vt:lpstr>Candara</vt:lpstr>
      <vt:lpstr>Courier New</vt:lpstr>
      <vt:lpstr>Gill Sans MT</vt:lpstr>
      <vt:lpstr>Optima</vt:lpstr>
      <vt:lpstr>Palatino Linotype</vt:lpstr>
      <vt:lpstr>Symbol</vt:lpstr>
      <vt:lpstr>Times New Roman</vt:lpstr>
      <vt:lpstr>Verdana</vt:lpstr>
      <vt:lpstr>Wingdings</vt:lpstr>
      <vt:lpstr>Office Theme</vt:lpstr>
      <vt:lpstr>Waveform</vt:lpstr>
      <vt:lpstr>1_Office Theme</vt:lpstr>
      <vt:lpstr>2_Office Theme</vt:lpstr>
      <vt:lpstr>Document</vt:lpstr>
      <vt:lpstr>Grant Proposal Development Workshop Day 2</vt:lpstr>
      <vt:lpstr>Research Development Support</vt:lpstr>
      <vt:lpstr>Recap Day 1</vt:lpstr>
      <vt:lpstr>Agenda</vt:lpstr>
      <vt:lpstr>Needs Statement Review Groups</vt:lpstr>
      <vt:lpstr>Proposal Elements</vt:lpstr>
      <vt:lpstr>Proposal Elements are Created From the Need Statement</vt:lpstr>
      <vt:lpstr>Themes</vt:lpstr>
      <vt:lpstr>Proposal Themes</vt:lpstr>
      <vt:lpstr>PowerPoint Presentation</vt:lpstr>
      <vt:lpstr>Methods and Qualifications</vt:lpstr>
      <vt:lpstr>Methods</vt:lpstr>
      <vt:lpstr>Methods</vt:lpstr>
      <vt:lpstr>Exercise: Draft a methods description that addresses “Why” not just “How”</vt:lpstr>
      <vt:lpstr>Methods Lead to Qualifications</vt:lpstr>
      <vt:lpstr>The Qualifications Provides Reasons for “Why Us”</vt:lpstr>
      <vt:lpstr>Budget and Benefits</vt:lpstr>
      <vt:lpstr>Budget Narrative</vt:lpstr>
      <vt:lpstr>Budget Narrative (cont.)</vt:lpstr>
      <vt:lpstr>PowerPoint Presentation</vt:lpstr>
      <vt:lpstr>PowerPoint Presentation</vt:lpstr>
      <vt:lpstr>PowerPoint Presentation</vt:lpstr>
      <vt:lpstr>Benefits</vt:lpstr>
      <vt:lpstr>Editing and Rewriting  </vt:lpstr>
      <vt:lpstr>Write in Plain Language</vt:lpstr>
      <vt:lpstr>PowerPoint Presentation</vt:lpstr>
      <vt:lpstr>PowerPoint Presentation</vt:lpstr>
      <vt:lpstr>Active Voice Activity</vt:lpstr>
      <vt:lpstr>PowerPoint Presentation</vt:lpstr>
      <vt:lpstr>Be Concise</vt:lpstr>
      <vt:lpstr> Be Concise (cont.)</vt:lpstr>
      <vt:lpstr>Concision Activity</vt:lpstr>
      <vt:lpstr>Provide Old Information Before New Information</vt:lpstr>
      <vt:lpstr>End Your Sentences and Paragraphs With Emphasis</vt:lpstr>
      <vt:lpstr>PowerPoint Presentation</vt:lpstr>
      <vt:lpstr>PowerPoint Presentation</vt:lpstr>
      <vt:lpstr>PowerPoint Presentation</vt:lpstr>
      <vt:lpstr>Aesthetics and Marketing</vt:lpstr>
      <vt:lpstr>Proposal Aesthetics</vt:lpstr>
      <vt:lpstr> Proposal Aesthetics (cont.) </vt:lpstr>
      <vt:lpstr> Figure Examples </vt:lpstr>
      <vt:lpstr>A Proposal Summary With Good Aesthetics</vt:lpstr>
      <vt:lpstr>Marketing is Ongoing</vt:lpstr>
      <vt:lpstr>ORCA (Office of Research and Creative Activities)</vt:lpstr>
      <vt:lpstr>ORCA Proposal Preparation &amp; Submittal Process</vt:lpstr>
      <vt:lpstr>ORCA Personnel</vt:lpstr>
      <vt:lpstr>ORCA Functions</vt:lpstr>
      <vt:lpstr>Compliance Committees</vt:lpstr>
      <vt:lpstr>Proposal/Award Obligations</vt:lpstr>
      <vt:lpstr>ORCA Proposal Sheet Changes</vt:lpstr>
      <vt:lpstr>F&amp;A/Indirect Costs &amp; Matching</vt:lpstr>
      <vt:lpstr>Grants.gov: WORKSPACE</vt:lpstr>
      <vt:lpstr>ORCA’s Role in  Grants.gov: WORKSPACE</vt:lpstr>
      <vt:lpstr>Benefits of Workspace</vt:lpstr>
      <vt:lpstr>Submission Deadlines</vt:lpstr>
      <vt:lpstr>PowerPoint Presentation</vt:lpstr>
      <vt:lpstr>Contact us with questions!</vt:lpstr>
      <vt:lpstr>Wrap Up</vt:lpstr>
      <vt:lpstr>Consider What Makes Your Proposal Competitive… </vt:lpstr>
      <vt:lpstr>… and What Makes It Compelling</vt:lpstr>
      <vt:lpstr>Final Thoughts on Proposal Writing</vt:lpstr>
      <vt:lpstr>Upcoming Events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Workshop</dc:title>
  <dc:creator>Conrad Monson</dc:creator>
  <cp:lastModifiedBy>Zach Campbell</cp:lastModifiedBy>
  <cp:revision>308</cp:revision>
  <cp:lastPrinted>2016-12-14T18:07:26Z</cp:lastPrinted>
  <dcterms:created xsi:type="dcterms:W3CDTF">2015-11-24T22:23:38Z</dcterms:created>
  <dcterms:modified xsi:type="dcterms:W3CDTF">2022-04-26T17:34:56Z</dcterms:modified>
</cp:coreProperties>
</file>