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57"/>
  </p:notesMasterIdLst>
  <p:handoutMasterIdLst>
    <p:handoutMasterId r:id="rId58"/>
  </p:handoutMasterIdLst>
  <p:sldIdLst>
    <p:sldId id="256" r:id="rId2"/>
    <p:sldId id="453" r:id="rId3"/>
    <p:sldId id="458" r:id="rId4"/>
    <p:sldId id="359" r:id="rId5"/>
    <p:sldId id="395" r:id="rId6"/>
    <p:sldId id="449" r:id="rId7"/>
    <p:sldId id="411" r:id="rId8"/>
    <p:sldId id="292" r:id="rId9"/>
    <p:sldId id="418" r:id="rId10"/>
    <p:sldId id="448" r:id="rId11"/>
    <p:sldId id="533" r:id="rId12"/>
    <p:sldId id="534" r:id="rId13"/>
    <p:sldId id="532" r:id="rId14"/>
    <p:sldId id="354" r:id="rId15"/>
    <p:sldId id="398" r:id="rId16"/>
    <p:sldId id="360" r:id="rId17"/>
    <p:sldId id="413" r:id="rId18"/>
    <p:sldId id="447" r:id="rId19"/>
    <p:sldId id="426" r:id="rId20"/>
    <p:sldId id="414" r:id="rId21"/>
    <p:sldId id="261" r:id="rId22"/>
    <p:sldId id="456" r:id="rId23"/>
    <p:sldId id="362" r:id="rId24"/>
    <p:sldId id="409" r:id="rId25"/>
    <p:sldId id="451" r:id="rId26"/>
    <p:sldId id="410" r:id="rId27"/>
    <p:sldId id="526" r:id="rId28"/>
    <p:sldId id="357" r:id="rId29"/>
    <p:sldId id="374" r:id="rId30"/>
    <p:sldId id="438" r:id="rId31"/>
    <p:sldId id="433" r:id="rId32"/>
    <p:sldId id="457" r:id="rId33"/>
    <p:sldId id="437" r:id="rId34"/>
    <p:sldId id="353" r:id="rId35"/>
    <p:sldId id="441" r:id="rId36"/>
    <p:sldId id="310" r:id="rId37"/>
    <p:sldId id="358" r:id="rId38"/>
    <p:sldId id="454" r:id="rId39"/>
    <p:sldId id="536" r:id="rId40"/>
    <p:sldId id="543" r:id="rId41"/>
    <p:sldId id="420" r:id="rId42"/>
    <p:sldId id="452" r:id="rId43"/>
    <p:sldId id="432" r:id="rId44"/>
    <p:sldId id="535" r:id="rId45"/>
    <p:sldId id="389" r:id="rId46"/>
    <p:sldId id="529" r:id="rId47"/>
    <p:sldId id="528" r:id="rId48"/>
    <p:sldId id="531" r:id="rId49"/>
    <p:sldId id="530" r:id="rId50"/>
    <p:sldId id="525" r:id="rId51"/>
    <p:sldId id="436" r:id="rId52"/>
    <p:sldId id="419" r:id="rId53"/>
    <p:sldId id="399" r:id="rId54"/>
    <p:sldId id="259" r:id="rId55"/>
    <p:sldId id="446" r:id="rId56"/>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FB592E0E-2A0E-4658-9F84-9F761F4773DF}">
          <p14:sldIdLst>
            <p14:sldId id="256"/>
            <p14:sldId id="453"/>
            <p14:sldId id="458"/>
            <p14:sldId id="359"/>
            <p14:sldId id="395"/>
            <p14:sldId id="449"/>
            <p14:sldId id="411"/>
            <p14:sldId id="292"/>
            <p14:sldId id="418"/>
            <p14:sldId id="448"/>
            <p14:sldId id="533"/>
            <p14:sldId id="534"/>
            <p14:sldId id="532"/>
            <p14:sldId id="354"/>
            <p14:sldId id="398"/>
            <p14:sldId id="360"/>
            <p14:sldId id="413"/>
            <p14:sldId id="447"/>
            <p14:sldId id="426"/>
            <p14:sldId id="414"/>
            <p14:sldId id="261"/>
            <p14:sldId id="456"/>
            <p14:sldId id="362"/>
            <p14:sldId id="409"/>
            <p14:sldId id="451"/>
            <p14:sldId id="410"/>
            <p14:sldId id="526"/>
            <p14:sldId id="357"/>
            <p14:sldId id="374"/>
            <p14:sldId id="438"/>
            <p14:sldId id="433"/>
            <p14:sldId id="457"/>
            <p14:sldId id="437"/>
            <p14:sldId id="353"/>
            <p14:sldId id="441"/>
            <p14:sldId id="310"/>
            <p14:sldId id="358"/>
            <p14:sldId id="454"/>
            <p14:sldId id="536"/>
            <p14:sldId id="543"/>
            <p14:sldId id="420"/>
            <p14:sldId id="452"/>
            <p14:sldId id="432"/>
            <p14:sldId id="535"/>
            <p14:sldId id="389"/>
            <p14:sldId id="529"/>
            <p14:sldId id="528"/>
            <p14:sldId id="531"/>
            <p14:sldId id="530"/>
          </p14:sldIdLst>
        </p14:section>
        <p14:section name="Untitled Section" id="{9F2F2585-75DD-40DB-B609-0934A2B0B7E6}">
          <p14:sldIdLst>
            <p14:sldId id="525"/>
            <p14:sldId id="436"/>
            <p14:sldId id="419"/>
            <p14:sldId id="399"/>
            <p14:sldId id="259"/>
            <p14:sldId id="446"/>
          </p14:sldIdLst>
        </p14:section>
      </p14:section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cKay School of Education" initials="" lastIdx="4"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notesView">
  <p:normalViewPr horzBarState="maximized">
    <p:restoredLeft sz="9419" autoAdjust="0"/>
    <p:restoredTop sz="76333" autoAdjust="0"/>
  </p:normalViewPr>
  <p:slideViewPr>
    <p:cSldViewPr>
      <p:cViewPr>
        <p:scale>
          <a:sx n="70" d="100"/>
          <a:sy n="70" d="100"/>
        </p:scale>
        <p:origin x="-2098" y="-768"/>
      </p:cViewPr>
      <p:guideLst>
        <p:guide orient="horz" pos="2160"/>
        <p:guide pos="2880"/>
      </p:guideLst>
    </p:cSldViewPr>
  </p:slideViewPr>
  <p:outlineViewPr>
    <p:cViewPr>
      <p:scale>
        <a:sx n="33" d="100"/>
        <a:sy n="33" d="100"/>
      </p:scale>
      <p:origin x="0" y="55570"/>
    </p:cViewPr>
  </p:outlineViewPr>
  <p:notesTextViewPr>
    <p:cViewPr>
      <p:scale>
        <a:sx n="1" d="1"/>
        <a:sy n="1" d="1"/>
      </p:scale>
      <p:origin x="0" y="0"/>
    </p:cViewPr>
  </p:notesTextViewPr>
  <p:sorterViewPr>
    <p:cViewPr>
      <p:scale>
        <a:sx n="100" d="100"/>
        <a:sy n="100" d="100"/>
      </p:scale>
      <p:origin x="0" y="8371"/>
    </p:cViewPr>
  </p:sorterViewPr>
  <p:notesViewPr>
    <p:cSldViewPr>
      <p:cViewPr>
        <p:scale>
          <a:sx n="70" d="100"/>
          <a:sy n="70" d="100"/>
        </p:scale>
        <p:origin x="-3014" y="-245"/>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61"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9" y="0"/>
            <a:ext cx="3037840" cy="464820"/>
          </a:xfrm>
          <a:prstGeom prst="rect">
            <a:avLst/>
          </a:prstGeom>
        </p:spPr>
        <p:txBody>
          <a:bodyPr vert="horz" lIns="93177" tIns="46589" rIns="93177" bIns="46589" rtlCol="0"/>
          <a:lstStyle>
            <a:lvl1pPr algn="r">
              <a:defRPr sz="1200"/>
            </a:lvl1pPr>
          </a:lstStyle>
          <a:p>
            <a:fld id="{BBC204BD-34D0-4FB4-A9FE-D3533B64CC19}" type="datetimeFigureOut">
              <a:rPr lang="en-US" smtClean="0"/>
              <a:t>12/6/2013</a:t>
            </a:fld>
            <a:endParaRPr lang="en-US"/>
          </a:p>
        </p:txBody>
      </p:sp>
      <p:sp>
        <p:nvSpPr>
          <p:cNvPr id="4" name="Footer Placeholder 3"/>
          <p:cNvSpPr>
            <a:spLocks noGrp="1"/>
          </p:cNvSpPr>
          <p:nvPr>
            <p:ph type="ftr" sz="quarter" idx="2"/>
          </p:nvPr>
        </p:nvSpPr>
        <p:spPr>
          <a:xfrm>
            <a:off x="1"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9" y="8829967"/>
            <a:ext cx="3037840" cy="464820"/>
          </a:xfrm>
          <a:prstGeom prst="rect">
            <a:avLst/>
          </a:prstGeom>
        </p:spPr>
        <p:txBody>
          <a:bodyPr vert="horz" lIns="93177" tIns="46589" rIns="93177" bIns="46589" rtlCol="0" anchor="b"/>
          <a:lstStyle>
            <a:lvl1pPr algn="r">
              <a:defRPr sz="1200"/>
            </a:lvl1pPr>
          </a:lstStyle>
          <a:p>
            <a:fld id="{512318E3-413D-458E-A097-EAF210320F96}" type="slidenum">
              <a:rPr lang="en-US" smtClean="0"/>
              <a:t>‹#›</a:t>
            </a:fld>
            <a:endParaRPr lang="en-US"/>
          </a:p>
        </p:txBody>
      </p:sp>
    </p:spTree>
    <p:extLst>
      <p:ext uri="{BB962C8B-B14F-4D97-AF65-F5344CB8AC3E}">
        <p14:creationId xmlns:p14="http://schemas.microsoft.com/office/powerpoint/2010/main" val="15414398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a:defRPr sz="1200"/>
            </a:lvl1pPr>
          </a:lstStyle>
          <a:p>
            <a:fld id="{4536CA22-8BFC-4CE2-B16D-1DFF139B83F5}" type="datetimeFigureOut">
              <a:rPr lang="en-US" smtClean="0"/>
              <a:t>12/6/2013</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1440" tIns="45720" rIns="91440" bIns="45720" rtlCol="0" anchor="b"/>
          <a:lstStyle>
            <a:lvl1pPr algn="r">
              <a:defRPr sz="1200"/>
            </a:lvl1pPr>
          </a:lstStyle>
          <a:p>
            <a:fld id="{000ADD40-26D1-4DB4-BCE8-15DB90CA2F67}" type="slidenum">
              <a:rPr lang="en-US" smtClean="0"/>
              <a:t>‹#›</a:t>
            </a:fld>
            <a:endParaRPr lang="en-US"/>
          </a:p>
        </p:txBody>
      </p:sp>
    </p:spTree>
    <p:extLst>
      <p:ext uri="{BB962C8B-B14F-4D97-AF65-F5344CB8AC3E}">
        <p14:creationId xmlns:p14="http://schemas.microsoft.com/office/powerpoint/2010/main" val="28641721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1</a:t>
            </a:fld>
            <a:endParaRPr lang="en-US"/>
          </a:p>
        </p:txBody>
      </p:sp>
    </p:spTree>
    <p:extLst>
      <p:ext uri="{BB962C8B-B14F-4D97-AF65-F5344CB8AC3E}">
        <p14:creationId xmlns:p14="http://schemas.microsoft.com/office/powerpoint/2010/main" val="36240964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Review Panels </a:t>
            </a:r>
            <a:r>
              <a:rPr lang="en-US" dirty="0" smtClean="0"/>
              <a:t>- at Dec 2013 NSF Days, leader solicited business cards for potential reviewers. For NSF, don’t need a prior NSF grant, or even a PhD or university affiliation. Need expert. NSF needs about 50K reviewers per year</a:t>
            </a:r>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10</a:t>
            </a:fld>
            <a:endParaRPr lang="en-US"/>
          </a:p>
        </p:txBody>
      </p:sp>
    </p:spTree>
    <p:extLst>
      <p:ext uri="{BB962C8B-B14F-4D97-AF65-F5344CB8AC3E}">
        <p14:creationId xmlns:p14="http://schemas.microsoft.com/office/powerpoint/2010/main" val="36639303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Perhaps most useful feature of PIVOT is the opportunity tracking that provides automated alerts  when selected opportunities are updated </a:t>
            </a:r>
          </a:p>
          <a:p>
            <a:endParaRPr lang="en-US" dirty="0"/>
          </a:p>
          <a:p>
            <a:r>
              <a:rPr lang="en-US" dirty="0" smtClean="0"/>
              <a:t>We will do a PIVOT tutorial later this morning and Trace Eddington from LDS-P will provide demonstrated Foundation Center online next week. </a:t>
            </a:r>
          </a:p>
          <a:p>
            <a:endParaRPr lang="en-US" dirty="0"/>
          </a:p>
          <a:p>
            <a:r>
              <a:rPr lang="en-US" dirty="0" smtClean="0"/>
              <a:t>Are there a few who would like us to do a preliminary search for them and show it at next weeks class?</a:t>
            </a:r>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11</a:t>
            </a:fld>
            <a:endParaRPr lang="en-US"/>
          </a:p>
        </p:txBody>
      </p:sp>
    </p:spTree>
    <p:extLst>
      <p:ext uri="{BB962C8B-B14F-4D97-AF65-F5344CB8AC3E}">
        <p14:creationId xmlns:p14="http://schemas.microsoft.com/office/powerpoint/2010/main" val="10625519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0ADD40-26D1-4DB4-BCE8-15DB90CA2F67}" type="slidenum">
              <a:rPr lang="en-US" smtClean="0"/>
              <a:t>12</a:t>
            </a:fld>
            <a:endParaRPr lang="en-US"/>
          </a:p>
        </p:txBody>
      </p:sp>
    </p:spTree>
    <p:extLst>
      <p:ext uri="{BB962C8B-B14F-4D97-AF65-F5344CB8AC3E}">
        <p14:creationId xmlns:p14="http://schemas.microsoft.com/office/powerpoint/2010/main" val="41371023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Ties into Go No Go decision that will be talked about later</a:t>
            </a:r>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13</a:t>
            </a:fld>
            <a:endParaRPr lang="en-US"/>
          </a:p>
        </p:txBody>
      </p:sp>
    </p:spTree>
    <p:extLst>
      <p:ext uri="{BB962C8B-B14F-4D97-AF65-F5344CB8AC3E}">
        <p14:creationId xmlns:p14="http://schemas.microsoft.com/office/powerpoint/2010/main" val="2540758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0ADD40-26D1-4DB4-BCE8-15DB90CA2F67}" type="slidenum">
              <a:rPr lang="en-US" smtClean="0"/>
              <a:t>14</a:t>
            </a:fld>
            <a:endParaRPr lang="en-US"/>
          </a:p>
        </p:txBody>
      </p:sp>
    </p:spTree>
    <p:extLst>
      <p:ext uri="{BB962C8B-B14F-4D97-AF65-F5344CB8AC3E}">
        <p14:creationId xmlns:p14="http://schemas.microsoft.com/office/powerpoint/2010/main" val="8915647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228600" y="4416425"/>
            <a:ext cx="6080125" cy="4183063"/>
          </a:xfrm>
        </p:spPr>
        <p:txBody>
          <a:bodyPr/>
          <a:lstStyle/>
          <a:p>
            <a:endParaRPr lang="en-US" sz="1100" dirty="0" smtClean="0"/>
          </a:p>
          <a:p>
            <a:pPr lvl="0"/>
            <a:r>
              <a:rPr lang="en-US" sz="1100" b="1" dirty="0" smtClean="0"/>
              <a:t>Think like a marketer </a:t>
            </a:r>
            <a:r>
              <a:rPr lang="en-US" sz="1100" dirty="0" smtClean="0"/>
              <a:t>and always see things from the customer’s point of view</a:t>
            </a:r>
            <a:r>
              <a:rPr lang="en-US" sz="1100" i="1" dirty="0" smtClean="0"/>
              <a:t/>
            </a:r>
            <a:br>
              <a:rPr lang="en-US" sz="1100" i="1" dirty="0" smtClean="0"/>
            </a:br>
            <a:r>
              <a:rPr lang="en-US" sz="1100" i="1" dirty="0" smtClean="0"/>
              <a:t>“</a:t>
            </a:r>
            <a:r>
              <a:rPr lang="en-US" sz="1100" i="1" dirty="0"/>
              <a:t>Marketers do one thing, and they do it very well. They see things from the prospect’s point of view. They lose their own ego, interests and desires, and they focus on the customer’s wants and desires (Morgan Giddings</a:t>
            </a:r>
            <a:r>
              <a:rPr lang="en-US" sz="1100" i="1" dirty="0" smtClean="0"/>
              <a:t>)”</a:t>
            </a:r>
            <a:endParaRPr lang="en-US" sz="1100" dirty="0"/>
          </a:p>
          <a:p>
            <a:pPr lvl="0"/>
            <a:r>
              <a:rPr lang="en-US" sz="1100" b="1" dirty="0"/>
              <a:t>A proposal is not about you or your needs</a:t>
            </a:r>
            <a:r>
              <a:rPr lang="en-US" sz="1100" dirty="0"/>
              <a:t>, it is about the funder’s needs… </a:t>
            </a:r>
            <a:r>
              <a:rPr lang="en-US" sz="1100" i="1" dirty="0"/>
              <a:t>you’re project should make the funder </a:t>
            </a:r>
            <a:r>
              <a:rPr lang="en-US" sz="1100" i="1" dirty="0" smtClean="0"/>
              <a:t>successful</a:t>
            </a:r>
            <a:endParaRPr lang="en-US" sz="1100" dirty="0"/>
          </a:p>
          <a:p>
            <a:pPr lvl="0"/>
            <a:r>
              <a:rPr lang="en-US" sz="1100" b="1" dirty="0"/>
              <a:t>You want an emotional response </a:t>
            </a:r>
            <a:r>
              <a:rPr lang="en-US" sz="1100" dirty="0"/>
              <a:t>to your ideas from your potential funders… </a:t>
            </a:r>
            <a:r>
              <a:rPr lang="en-US" sz="1100" i="1" dirty="0"/>
              <a:t>excitement</a:t>
            </a:r>
            <a:r>
              <a:rPr lang="en-US" sz="1100" dirty="0"/>
              <a:t>, </a:t>
            </a:r>
            <a:r>
              <a:rPr lang="en-US" sz="1100" i="1" dirty="0"/>
              <a:t>keen interest, compelling,  “I’ve got to have it now” … not boredom, confusion, </a:t>
            </a:r>
            <a:r>
              <a:rPr lang="en-US" sz="1100" dirty="0"/>
              <a:t>or</a:t>
            </a:r>
            <a:r>
              <a:rPr lang="en-US" sz="1100" i="1" dirty="0"/>
              <a:t> even anger</a:t>
            </a:r>
            <a:endParaRPr lang="en-US" sz="1100" dirty="0"/>
          </a:p>
          <a:p>
            <a:r>
              <a:rPr lang="en-US" sz="1100" dirty="0"/>
              <a:t/>
            </a:r>
            <a:br>
              <a:rPr lang="en-US" sz="1100" dirty="0"/>
            </a:br>
            <a:r>
              <a:rPr lang="en-US" sz="1100" dirty="0" smtClean="0"/>
              <a:t>Boeings UCAV contract with DARPA was an ~$150M competition</a:t>
            </a:r>
            <a:r>
              <a:rPr lang="en-US" sz="1100" baseline="0" dirty="0" smtClean="0"/>
              <a:t> with Northrop Grumman that was so close, Boeing won </a:t>
            </a:r>
            <a:r>
              <a:rPr lang="en-US" sz="1100" dirty="0" smtClean="0"/>
              <a:t>at least in part because the PM felt Boeing would do a better job - not </a:t>
            </a:r>
            <a:r>
              <a:rPr lang="en-US" sz="1100" dirty="0"/>
              <a:t>on price, past performance, schedule … many of the elements that typically win a </a:t>
            </a:r>
            <a:r>
              <a:rPr lang="en-US" sz="1100" dirty="0" smtClean="0"/>
              <a:t>proposal</a:t>
            </a:r>
            <a:r>
              <a:rPr lang="en-US" sz="1100" baseline="0" dirty="0" smtClean="0"/>
              <a:t>. The emotional investment was so intense by Northrop Grumman, the customer told us during when NG was debriefed that was the first time in all his years of contracting, he had ever seen “grown men cry”. </a:t>
            </a:r>
          </a:p>
          <a:p>
            <a:endParaRPr lang="en-US" sz="1100" baseline="0" dirty="0" smtClean="0"/>
          </a:p>
          <a:p>
            <a:r>
              <a:rPr lang="en-US" sz="1100" baseline="0" dirty="0" smtClean="0"/>
              <a:t>Boeing management was so worried about the emotional response to its F-35 prototype – it looked so ugly, pilots might not want to fly it – that they hired high priced consultants to understand the emotional response to the aircraft and how to mitigate it.</a:t>
            </a:r>
          </a:p>
          <a:p>
            <a:endParaRPr lang="en-US" sz="1100" dirty="0"/>
          </a:p>
          <a:p>
            <a:r>
              <a:rPr lang="en-US" sz="1100" dirty="0"/>
              <a:t>Finally, marketing your ideas and proposal should be embedded in the complete proposal development process, from pre-proposal to proposal writing, described in the next sections. </a:t>
            </a:r>
          </a:p>
          <a:p>
            <a:r>
              <a:rPr lang="en-US" sz="1100" dirty="0"/>
              <a:t> </a:t>
            </a:r>
          </a:p>
          <a:p>
            <a:endParaRPr lang="en-US" sz="1100" baseline="0" dirty="0" smtClean="0"/>
          </a:p>
          <a:p>
            <a:endParaRPr lang="en-US" sz="1100" dirty="0"/>
          </a:p>
        </p:txBody>
      </p:sp>
      <p:sp>
        <p:nvSpPr>
          <p:cNvPr id="4" name="Slide Number Placeholder 3"/>
          <p:cNvSpPr>
            <a:spLocks noGrp="1"/>
          </p:cNvSpPr>
          <p:nvPr>
            <p:ph type="sldNum" sz="quarter" idx="10"/>
          </p:nvPr>
        </p:nvSpPr>
        <p:spPr/>
        <p:txBody>
          <a:bodyPr/>
          <a:lstStyle/>
          <a:p>
            <a:fld id="{000ADD40-26D1-4DB4-BCE8-15DB90CA2F67}" type="slidenum">
              <a:rPr lang="en-US" smtClean="0"/>
              <a:t>15</a:t>
            </a:fld>
            <a:endParaRPr lang="en-US"/>
          </a:p>
        </p:txBody>
      </p:sp>
    </p:spTree>
    <p:extLst>
      <p:ext uri="{BB962C8B-B14F-4D97-AF65-F5344CB8AC3E}">
        <p14:creationId xmlns:p14="http://schemas.microsoft.com/office/powerpoint/2010/main" val="18392208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Funding decisions are ultimately emotional decisions</a:t>
            </a:r>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16</a:t>
            </a:fld>
            <a:endParaRPr lang="en-US"/>
          </a:p>
        </p:txBody>
      </p:sp>
    </p:spTree>
    <p:extLst>
      <p:ext uri="{BB962C8B-B14F-4D97-AF65-F5344CB8AC3E}">
        <p14:creationId xmlns:p14="http://schemas.microsoft.com/office/powerpoint/2010/main" val="347020610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more time you spend in effective pre-proposal activities, the more likely you are to be successful in developing a proposal that will be funded. High Tech and other Industries that do a lot of research and development with a significant amount of funding from the federal government are expert at pre-proposal activities – in fact, their business depends upon the effectiveness of pre-proposal planning. Here are some methods they use</a:t>
            </a:r>
          </a:p>
        </p:txBody>
      </p:sp>
      <p:sp>
        <p:nvSpPr>
          <p:cNvPr id="4" name="Slide Number Placeholder 3"/>
          <p:cNvSpPr>
            <a:spLocks noGrp="1"/>
          </p:cNvSpPr>
          <p:nvPr>
            <p:ph type="sldNum" sz="quarter" idx="10"/>
          </p:nvPr>
        </p:nvSpPr>
        <p:spPr/>
        <p:txBody>
          <a:bodyPr/>
          <a:lstStyle/>
          <a:p>
            <a:fld id="{000ADD40-26D1-4DB4-BCE8-15DB90CA2F67}" type="slidenum">
              <a:rPr lang="en-US" smtClean="0"/>
              <a:t>17</a:t>
            </a:fld>
            <a:endParaRPr lang="en-US"/>
          </a:p>
        </p:txBody>
      </p:sp>
    </p:spTree>
    <p:extLst>
      <p:ext uri="{BB962C8B-B14F-4D97-AF65-F5344CB8AC3E}">
        <p14:creationId xmlns:p14="http://schemas.microsoft.com/office/powerpoint/2010/main" val="325618933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lot of planning including customer contact planning (contact plans) and assessment of effectiveness</a:t>
            </a:r>
          </a:p>
          <a:p>
            <a:endParaRPr lang="en-US" dirty="0"/>
          </a:p>
          <a:p>
            <a:r>
              <a:rPr lang="en-US" dirty="0" smtClean="0"/>
              <a:t>The planning, contacting, technology development, typically become factors to determine a </a:t>
            </a:r>
            <a:r>
              <a:rPr lang="en-US" dirty="0" err="1" smtClean="0"/>
              <a:t>P</a:t>
            </a:r>
            <a:r>
              <a:rPr lang="en-US" baseline="-25000" dirty="0" err="1" smtClean="0"/>
              <a:t>win</a:t>
            </a:r>
            <a:r>
              <a:rPr lang="en-US" dirty="0" smtClean="0"/>
              <a:t> … terms for customer knowledge (including numbers and types of contacts); competition assessments; technology maturity; time; preliminary development, past performance, etc.  Without a </a:t>
            </a:r>
            <a:r>
              <a:rPr lang="en-US" dirty="0" err="1"/>
              <a:t>P</a:t>
            </a:r>
            <a:r>
              <a:rPr lang="en-US" baseline="-25000" dirty="0" err="1"/>
              <a:t>win</a:t>
            </a:r>
            <a:r>
              <a:rPr lang="en-US" dirty="0" smtClean="0"/>
              <a:t>  of 50%, likely wouldn’t submit a proposal </a:t>
            </a:r>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18</a:t>
            </a:fld>
            <a:endParaRPr lang="en-US"/>
          </a:p>
        </p:txBody>
      </p:sp>
    </p:spTree>
    <p:extLst>
      <p:ext uri="{BB962C8B-B14F-4D97-AF65-F5344CB8AC3E}">
        <p14:creationId xmlns:p14="http://schemas.microsoft.com/office/powerpoint/2010/main" val="3566224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81000" y="4416425"/>
            <a:ext cx="6477000" cy="4183063"/>
          </a:xfrm>
        </p:spPr>
        <p:txBody>
          <a:bodyPr/>
          <a:lstStyle/>
          <a:p>
            <a:r>
              <a:rPr lang="en-US" sz="900" dirty="0"/>
              <a:t>At some point in the proposal development process a decision has to be made whether or not to submit a proposal. This “go-no go” decision is best made before proposal writing begins. The following factors should be considered, not only in making the decision, but also in identifying additional pre-proposal efforts that could mitigate pre-proposal deficiencies:</a:t>
            </a:r>
          </a:p>
          <a:p>
            <a:r>
              <a:rPr lang="en-US" sz="900" dirty="0"/>
              <a:t>  </a:t>
            </a:r>
          </a:p>
          <a:p>
            <a:pPr lvl="0"/>
            <a:r>
              <a:rPr lang="en-US" sz="900" b="1" dirty="0"/>
              <a:t>Timely Knowledge of the Opportunity</a:t>
            </a:r>
            <a:endParaRPr lang="en-US" sz="900" dirty="0"/>
          </a:p>
          <a:p>
            <a:pPr lvl="1"/>
            <a:r>
              <a:rPr lang="en-US" sz="900" dirty="0"/>
              <a:t>You find out about the opportunity when the RFP is released</a:t>
            </a:r>
          </a:p>
          <a:p>
            <a:pPr lvl="1"/>
            <a:r>
              <a:rPr lang="en-US" sz="900" dirty="0"/>
              <a:t>You have limited awareness of the opportunity </a:t>
            </a:r>
            <a:br>
              <a:rPr lang="en-US" sz="900" dirty="0"/>
            </a:br>
            <a:r>
              <a:rPr lang="en-US" sz="900" dirty="0"/>
              <a:t>or knowledge about how it fits into customer plans</a:t>
            </a:r>
          </a:p>
          <a:p>
            <a:pPr lvl="0"/>
            <a:r>
              <a:rPr lang="en-US" sz="900" b="1" dirty="0"/>
              <a:t>Customer Knowledge</a:t>
            </a:r>
            <a:endParaRPr lang="en-US" sz="900" dirty="0"/>
          </a:p>
          <a:p>
            <a:pPr lvl="1"/>
            <a:r>
              <a:rPr lang="en-US" sz="900" dirty="0"/>
              <a:t>You don’t know your customer</a:t>
            </a:r>
          </a:p>
          <a:p>
            <a:pPr lvl="1"/>
            <a:r>
              <a:rPr lang="en-US" sz="900" dirty="0"/>
              <a:t>Customer doesn’t like you; you don’t like the customer</a:t>
            </a:r>
          </a:p>
          <a:p>
            <a:pPr lvl="1"/>
            <a:r>
              <a:rPr lang="en-US" sz="900" dirty="0"/>
              <a:t>Customer likes someone else</a:t>
            </a:r>
          </a:p>
          <a:p>
            <a:pPr lvl="1"/>
            <a:r>
              <a:rPr lang="en-US" sz="900" dirty="0"/>
              <a:t>You have a negative past performance with customer</a:t>
            </a:r>
          </a:p>
          <a:p>
            <a:pPr lvl="1"/>
            <a:r>
              <a:rPr lang="en-US" sz="900" dirty="0"/>
              <a:t>You don’t know the reviewers or process for selection</a:t>
            </a:r>
          </a:p>
          <a:p>
            <a:pPr lvl="0"/>
            <a:r>
              <a:rPr lang="en-US" sz="900" b="1" dirty="0"/>
              <a:t>Competition</a:t>
            </a:r>
            <a:endParaRPr lang="en-US" sz="900" dirty="0"/>
          </a:p>
          <a:p>
            <a:pPr lvl="1"/>
            <a:r>
              <a:rPr lang="en-US" sz="900" dirty="0"/>
              <a:t>You don’t know your competition</a:t>
            </a:r>
          </a:p>
          <a:p>
            <a:pPr lvl="1"/>
            <a:r>
              <a:rPr lang="en-US" sz="900" dirty="0"/>
              <a:t>There are too many competitors</a:t>
            </a:r>
          </a:p>
          <a:p>
            <a:pPr lvl="1"/>
            <a:r>
              <a:rPr lang="en-US" sz="900" dirty="0"/>
              <a:t>The competition is cheaper</a:t>
            </a:r>
          </a:p>
          <a:p>
            <a:pPr lvl="0"/>
            <a:r>
              <a:rPr lang="en-US" sz="900" b="1" dirty="0"/>
              <a:t>Funding</a:t>
            </a:r>
            <a:endParaRPr lang="en-US" sz="900" dirty="0"/>
          </a:p>
          <a:p>
            <a:pPr lvl="1"/>
            <a:r>
              <a:rPr lang="en-US" sz="900" dirty="0"/>
              <a:t>The customer has no budget or can’t  afford what is actually required </a:t>
            </a:r>
          </a:p>
          <a:p>
            <a:pPr lvl="1"/>
            <a:r>
              <a:rPr lang="en-US" sz="900" dirty="0"/>
              <a:t>The price risk is too high </a:t>
            </a:r>
          </a:p>
          <a:p>
            <a:pPr lvl="1"/>
            <a:r>
              <a:rPr lang="en-US" sz="900" dirty="0"/>
              <a:t>Customer is trying to justify a selection already made </a:t>
            </a:r>
          </a:p>
          <a:p>
            <a:pPr lvl="1"/>
            <a:r>
              <a:rPr lang="en-US" sz="900" dirty="0"/>
              <a:t>The customer is just fishing/not serious </a:t>
            </a:r>
          </a:p>
        </p:txBody>
      </p:sp>
      <p:sp>
        <p:nvSpPr>
          <p:cNvPr id="4" name="Slide Number Placeholder 3"/>
          <p:cNvSpPr>
            <a:spLocks noGrp="1"/>
          </p:cNvSpPr>
          <p:nvPr>
            <p:ph type="sldNum" sz="quarter" idx="10"/>
          </p:nvPr>
        </p:nvSpPr>
        <p:spPr/>
        <p:txBody>
          <a:bodyPr/>
          <a:lstStyle/>
          <a:p>
            <a:fld id="{000ADD40-26D1-4DB4-BCE8-15DB90CA2F67}" type="slidenum">
              <a:rPr lang="en-US" smtClean="0"/>
              <a:t>19</a:t>
            </a:fld>
            <a:endParaRPr lang="en-US"/>
          </a:p>
        </p:txBody>
      </p:sp>
      <p:sp>
        <p:nvSpPr>
          <p:cNvPr id="5" name="Notes Placeholder 2"/>
          <p:cNvSpPr txBox="1">
            <a:spLocks/>
          </p:cNvSpPr>
          <p:nvPr/>
        </p:nvSpPr>
        <p:spPr>
          <a:xfrm>
            <a:off x="4038600" y="4953000"/>
            <a:ext cx="2743200" cy="4183063"/>
          </a:xfrm>
          <a:prstGeom prst="rect">
            <a:avLst/>
          </a:prstGeom>
        </p:spPr>
        <p:txBody>
          <a:bodyPr vert="horz" lIns="91440" tIns="45720" rIns="91440" bIns="45720" rtlCol="0"/>
          <a:lst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a:lstStyle>
          <a:p>
            <a:r>
              <a:rPr lang="en-US" sz="900" b="1" dirty="0" smtClean="0"/>
              <a:t>Solicitation</a:t>
            </a:r>
            <a:endParaRPr lang="en-US" sz="900" dirty="0" smtClean="0"/>
          </a:p>
          <a:p>
            <a:pPr lvl="1"/>
            <a:r>
              <a:rPr lang="en-US" sz="900" dirty="0" smtClean="0"/>
              <a:t>Too vague or too specific</a:t>
            </a:r>
          </a:p>
          <a:p>
            <a:pPr lvl="1"/>
            <a:r>
              <a:rPr lang="en-US" sz="900" dirty="0" smtClean="0"/>
              <a:t>Unrealistic schedule, performance requirements</a:t>
            </a:r>
          </a:p>
          <a:p>
            <a:pPr lvl="1"/>
            <a:r>
              <a:rPr lang="en-US" sz="900" dirty="0" smtClean="0"/>
              <a:t>Doesn’t fit your long term strategies </a:t>
            </a:r>
          </a:p>
          <a:p>
            <a:r>
              <a:rPr lang="en-US" sz="900" b="1" dirty="0" smtClean="0"/>
              <a:t>Resources</a:t>
            </a:r>
            <a:endParaRPr lang="en-US" sz="900" dirty="0" smtClean="0"/>
          </a:p>
          <a:p>
            <a:pPr lvl="1"/>
            <a:r>
              <a:rPr lang="en-US" sz="900" dirty="0" smtClean="0"/>
              <a:t>You don’t have the resources to prepare a proposal</a:t>
            </a:r>
          </a:p>
          <a:p>
            <a:pPr lvl="1"/>
            <a:r>
              <a:rPr lang="en-US" sz="900" dirty="0" smtClean="0"/>
              <a:t>You don’t have the resources to perform the work if you receive and award</a:t>
            </a:r>
          </a:p>
          <a:p>
            <a:pPr lvl="1"/>
            <a:r>
              <a:rPr lang="en-US" sz="900" dirty="0" smtClean="0"/>
              <a:t>Key subcontractor or Co-PI or other personnel backed out</a:t>
            </a:r>
          </a:p>
          <a:p>
            <a:pPr lvl="1"/>
            <a:r>
              <a:rPr lang="en-US" sz="900" dirty="0" smtClean="0"/>
              <a:t>Your competition is cheaper</a:t>
            </a:r>
          </a:p>
          <a:p>
            <a:pPr lvl="1"/>
            <a:r>
              <a:rPr lang="en-US" sz="900" dirty="0" smtClean="0"/>
              <a:t>Pursuing it would distract you from other opportunities</a:t>
            </a:r>
            <a:endParaRPr lang="en-US" sz="900" dirty="0"/>
          </a:p>
        </p:txBody>
      </p:sp>
    </p:spTree>
    <p:extLst>
      <p:ext uri="{BB962C8B-B14F-4D97-AF65-F5344CB8AC3E}">
        <p14:creationId xmlns:p14="http://schemas.microsoft.com/office/powerpoint/2010/main" val="22529194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0ADD40-26D1-4DB4-BCE8-15DB90CA2F67}" type="slidenum">
              <a:rPr lang="en-US" smtClean="0"/>
              <a:t>2</a:t>
            </a:fld>
            <a:endParaRPr lang="en-US"/>
          </a:p>
        </p:txBody>
      </p:sp>
    </p:spTree>
    <p:extLst>
      <p:ext uri="{BB962C8B-B14F-4D97-AF65-F5344CB8AC3E}">
        <p14:creationId xmlns:p14="http://schemas.microsoft.com/office/powerpoint/2010/main" val="92989552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0ADD40-26D1-4DB4-BCE8-15DB90CA2F67}" type="slidenum">
              <a:rPr lang="en-US" smtClean="0"/>
              <a:t>20</a:t>
            </a:fld>
            <a:endParaRPr lang="en-US"/>
          </a:p>
        </p:txBody>
      </p:sp>
    </p:spTree>
    <p:extLst>
      <p:ext uri="{BB962C8B-B14F-4D97-AF65-F5344CB8AC3E}">
        <p14:creationId xmlns:p14="http://schemas.microsoft.com/office/powerpoint/2010/main" val="2070583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dirty="0"/>
              <a:t>Deadlines for submitting questions to the program officer and for  submittal</a:t>
            </a:r>
          </a:p>
          <a:p>
            <a:pPr marL="171450" lvl="0" indent="-171450">
              <a:buFont typeface="Arial" panose="020B0604020202020204" pitchFamily="34" charset="0"/>
              <a:buChar char="•"/>
            </a:pPr>
            <a:r>
              <a:rPr lang="en-US" dirty="0"/>
              <a:t>Most Important Requirements (technical, budget content)</a:t>
            </a:r>
          </a:p>
          <a:p>
            <a:pPr marL="171450" lvl="0" indent="-171450">
              <a:buFont typeface="Arial" panose="020B0604020202020204" pitchFamily="34" charset="0"/>
              <a:buChar char="•"/>
            </a:pPr>
            <a:r>
              <a:rPr lang="en-US" dirty="0"/>
              <a:t>Elements required of proposal (cover page, summary, etc.)</a:t>
            </a:r>
          </a:p>
          <a:p>
            <a:pPr marL="171450" lvl="0" indent="-171450">
              <a:buFont typeface="Arial" panose="020B0604020202020204" pitchFamily="34" charset="0"/>
              <a:buChar char="•"/>
            </a:pPr>
            <a:r>
              <a:rPr lang="en-US" dirty="0"/>
              <a:t>Unusual requirements</a:t>
            </a:r>
          </a:p>
          <a:p>
            <a:pPr marL="171450" indent="-171450">
              <a:buFont typeface="Arial" panose="020B0604020202020204" pitchFamily="34" charset="0"/>
              <a:buChar char="•"/>
            </a:pPr>
            <a:r>
              <a:rPr lang="en-US" dirty="0"/>
              <a:t>Procedures for submittal (including BYU/ORCA procedures</a:t>
            </a:r>
          </a:p>
        </p:txBody>
      </p:sp>
      <p:sp>
        <p:nvSpPr>
          <p:cNvPr id="4" name="Slide Number Placeholder 3"/>
          <p:cNvSpPr>
            <a:spLocks noGrp="1"/>
          </p:cNvSpPr>
          <p:nvPr>
            <p:ph type="sldNum" sz="quarter" idx="10"/>
          </p:nvPr>
        </p:nvSpPr>
        <p:spPr/>
        <p:txBody>
          <a:bodyPr/>
          <a:lstStyle/>
          <a:p>
            <a:fld id="{000ADD40-26D1-4DB4-BCE8-15DB90CA2F67}" type="slidenum">
              <a:rPr lang="en-US" smtClean="0"/>
              <a:t>21</a:t>
            </a:fld>
            <a:endParaRPr lang="en-US"/>
          </a:p>
        </p:txBody>
      </p:sp>
    </p:spTree>
    <p:extLst>
      <p:ext uri="{BB962C8B-B14F-4D97-AF65-F5344CB8AC3E}">
        <p14:creationId xmlns:p14="http://schemas.microsoft.com/office/powerpoint/2010/main" val="160977771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dirty="0"/>
              <a:t>Kickoff with proposal team</a:t>
            </a:r>
          </a:p>
          <a:p>
            <a:pPr marL="171450" lvl="0" indent="-171450">
              <a:buFont typeface="Arial" panose="020B0604020202020204" pitchFamily="34" charset="0"/>
              <a:buChar char="•"/>
            </a:pPr>
            <a:r>
              <a:rPr lang="en-US" dirty="0"/>
              <a:t>Proposal preparation room/wall/area to post drafts, get timely, continuing reviews</a:t>
            </a:r>
          </a:p>
          <a:p>
            <a:pPr marL="171450" lvl="0" indent="-171450">
              <a:buFont typeface="Arial" panose="020B0604020202020204" pitchFamily="34" charset="0"/>
              <a:buChar char="•"/>
            </a:pPr>
            <a:r>
              <a:rPr lang="en-US" dirty="0"/>
              <a:t>Coordination with Department, College, ORCA</a:t>
            </a:r>
          </a:p>
          <a:p>
            <a:pPr marL="171450" lvl="0" indent="-171450">
              <a:buFont typeface="Arial" panose="020B0604020202020204" pitchFamily="34" charset="0"/>
              <a:buChar char="•"/>
            </a:pPr>
            <a:r>
              <a:rPr lang="en-US" dirty="0"/>
              <a:t>Schedule for proposal </a:t>
            </a:r>
            <a:r>
              <a:rPr lang="en-US" dirty="0" smtClean="0"/>
              <a:t>production – make sure sufficient time to submit to ORCA before deadline. Sometimes the SPO/ORCA can make a mistake and you need time to review what they are going to submit. At NSF Day Dec 2013, PM in Astronomy related an experience whereby the SPO changed collaborators to Co-Is and PI didn’t review before submittal. Good proposal; NSF had to reject because there was no information required for Co-Is (wouldn’t have been required of collaborators) </a:t>
            </a:r>
            <a:endParaRPr lang="en-US" dirty="0"/>
          </a:p>
          <a:p>
            <a:pPr marL="171450" lvl="0" indent="-171450">
              <a:buFont typeface="Arial" panose="020B0604020202020204" pitchFamily="34" charset="0"/>
              <a:buChar char="•"/>
            </a:pPr>
            <a:r>
              <a:rPr lang="en-US" dirty="0"/>
              <a:t>Writing assignments to team</a:t>
            </a:r>
          </a:p>
          <a:p>
            <a:pPr marL="171450" lvl="0" indent="-171450">
              <a:buFont typeface="Arial" panose="020B0604020202020204" pitchFamily="34" charset="0"/>
              <a:buChar char="•"/>
            </a:pPr>
            <a:r>
              <a:rPr lang="en-US" dirty="0"/>
              <a:t>Proposal support assignments </a:t>
            </a:r>
          </a:p>
          <a:p>
            <a:pPr marL="171450" lvl="0" indent="-171450">
              <a:buFont typeface="Arial" panose="020B0604020202020204" pitchFamily="34" charset="0"/>
              <a:buChar char="•"/>
            </a:pPr>
            <a:r>
              <a:rPr lang="en-US" dirty="0"/>
              <a:t>Reviewers identification and review schedule </a:t>
            </a:r>
          </a:p>
          <a:p>
            <a:pPr marL="171450" indent="-171450">
              <a:buFont typeface="Arial" panose="020B0604020202020204" pitchFamily="34" charset="0"/>
              <a:buChar char="•"/>
            </a:pPr>
            <a:r>
              <a:rPr lang="en-US" dirty="0"/>
              <a:t>Use </a:t>
            </a:r>
            <a:r>
              <a:rPr lang="en-US" dirty="0" smtClean="0"/>
              <a:t>Checklists  - see example on the website</a:t>
            </a:r>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22</a:t>
            </a:fld>
            <a:endParaRPr lang="en-US"/>
          </a:p>
        </p:txBody>
      </p:sp>
    </p:spTree>
    <p:extLst>
      <p:ext uri="{BB962C8B-B14F-4D97-AF65-F5344CB8AC3E}">
        <p14:creationId xmlns:p14="http://schemas.microsoft.com/office/powerpoint/2010/main" val="133387328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0ADD40-26D1-4DB4-BCE8-15DB90CA2F67}" type="slidenum">
              <a:rPr lang="en-US" smtClean="0"/>
              <a:t>23</a:t>
            </a:fld>
            <a:endParaRPr lang="en-US"/>
          </a:p>
        </p:txBody>
      </p:sp>
    </p:spTree>
    <p:extLst>
      <p:ext uri="{BB962C8B-B14F-4D97-AF65-F5344CB8AC3E}">
        <p14:creationId xmlns:p14="http://schemas.microsoft.com/office/powerpoint/2010/main" val="177715776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0ADD40-26D1-4DB4-BCE8-15DB90CA2F67}" type="slidenum">
              <a:rPr lang="en-US" smtClean="0"/>
              <a:t>24</a:t>
            </a:fld>
            <a:endParaRPr lang="en-US"/>
          </a:p>
        </p:txBody>
      </p:sp>
    </p:spTree>
    <p:extLst>
      <p:ext uri="{BB962C8B-B14F-4D97-AF65-F5344CB8AC3E}">
        <p14:creationId xmlns:p14="http://schemas.microsoft.com/office/powerpoint/2010/main" val="208437851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0ADD40-26D1-4DB4-BCE8-15DB90CA2F67}" type="slidenum">
              <a:rPr lang="en-US" smtClean="0"/>
              <a:t>25</a:t>
            </a:fld>
            <a:endParaRPr lang="en-US"/>
          </a:p>
        </p:txBody>
      </p:sp>
    </p:spTree>
    <p:extLst>
      <p:ext uri="{BB962C8B-B14F-4D97-AF65-F5344CB8AC3E}">
        <p14:creationId xmlns:p14="http://schemas.microsoft.com/office/powerpoint/2010/main" val="138290936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 Subaru car buying experience as an example of the importance of why, who, what, how and in that order.</a:t>
            </a:r>
          </a:p>
          <a:p>
            <a:endParaRPr lang="en-US" dirty="0"/>
          </a:p>
          <a:p>
            <a:r>
              <a:rPr lang="en-US" dirty="0" smtClean="0"/>
              <a:t>It would seem ludicrous if I went to the dealer who followed these steps</a:t>
            </a:r>
          </a:p>
          <a:p>
            <a:pPr marL="171450" indent="-171450">
              <a:buFont typeface="Arial" panose="020B0604020202020204" pitchFamily="34" charset="0"/>
              <a:buChar char="•"/>
            </a:pPr>
            <a:r>
              <a:rPr lang="en-US" dirty="0" smtClean="0"/>
              <a:t>Sign for this amount of money, then I will tell you what you can have, whether or not you need it or want it</a:t>
            </a:r>
          </a:p>
          <a:p>
            <a:pPr marL="171450" indent="-171450">
              <a:buFont typeface="Arial" panose="020B0604020202020204" pitchFamily="34" charset="0"/>
              <a:buChar char="•"/>
            </a:pPr>
            <a:r>
              <a:rPr lang="en-US" dirty="0" smtClean="0"/>
              <a:t>The dealer should identify the why first (I wanted an all wheel drive car when I experienced commuting in a snow storm after having lived in CA for 23 </a:t>
            </a:r>
            <a:r>
              <a:rPr lang="en-US" dirty="0" err="1" smtClean="0"/>
              <a:t>yrs</a:t>
            </a:r>
            <a:r>
              <a:rPr lang="en-US" dirty="0" smtClean="0"/>
              <a:t>)</a:t>
            </a:r>
          </a:p>
          <a:p>
            <a:pPr marL="171450" indent="-171450">
              <a:buFont typeface="Arial" panose="020B0604020202020204" pitchFamily="34" charset="0"/>
              <a:buChar char="•"/>
            </a:pPr>
            <a:r>
              <a:rPr lang="en-US" dirty="0" smtClean="0"/>
              <a:t>Once he understood the Why, then he needed to convince me that he was a credible dealer who had the car, the service record, warranty, etc. that would appeal to me (and keep me from going elsewhere – was there something about him that stood out?)</a:t>
            </a:r>
          </a:p>
          <a:p>
            <a:pPr marL="171450" indent="-171450">
              <a:buFont typeface="Arial" panose="020B0604020202020204" pitchFamily="34" charset="0"/>
              <a:buChar char="•"/>
            </a:pPr>
            <a:r>
              <a:rPr lang="en-US" dirty="0" smtClean="0"/>
              <a:t>Show me what he had and that it exactly met my  needs (what)  at a price, warranty, delivery I could afford (the how)</a:t>
            </a:r>
          </a:p>
          <a:p>
            <a:pPr marL="171450" indent="-171450">
              <a:buFont typeface="Arial" panose="020B0604020202020204" pitchFamily="34" charset="0"/>
              <a:buChar char="•"/>
            </a:pPr>
            <a:r>
              <a:rPr lang="en-US" dirty="0" smtClean="0"/>
              <a:t>Best car I ever had – I would go back to him again</a:t>
            </a:r>
          </a:p>
        </p:txBody>
      </p:sp>
      <p:sp>
        <p:nvSpPr>
          <p:cNvPr id="4" name="Slide Number Placeholder 3"/>
          <p:cNvSpPr>
            <a:spLocks noGrp="1"/>
          </p:cNvSpPr>
          <p:nvPr>
            <p:ph type="sldNum" sz="quarter" idx="10"/>
          </p:nvPr>
        </p:nvSpPr>
        <p:spPr/>
        <p:txBody>
          <a:bodyPr/>
          <a:lstStyle/>
          <a:p>
            <a:fld id="{000ADD40-26D1-4DB4-BCE8-15DB90CA2F67}" type="slidenum">
              <a:rPr lang="en-US" smtClean="0"/>
              <a:t>26</a:t>
            </a:fld>
            <a:endParaRPr lang="en-US"/>
          </a:p>
        </p:txBody>
      </p:sp>
    </p:spTree>
    <p:extLst>
      <p:ext uri="{BB962C8B-B14F-4D97-AF65-F5344CB8AC3E}">
        <p14:creationId xmlns:p14="http://schemas.microsoft.com/office/powerpoint/2010/main" val="399796787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Outlining 101. The more experienced we get writing in a field, the more we tend to write without an outline. Example from HFE reports -- I found I was so familiar with the field and customer (</a:t>
            </a:r>
            <a:r>
              <a:rPr lang="en-US" dirty="0" err="1" smtClean="0"/>
              <a:t>DoD</a:t>
            </a:r>
            <a:r>
              <a:rPr lang="en-US" dirty="0" smtClean="0"/>
              <a:t>) and what the reports should be that I could easily generate R&amp;D reports that were clear, had topic sentences for each paragraph, good transitions and narratives etc. without an outline. I could just start writing. Don’t fall into that trap when doing a proposal you must start with a good outline. When doing proposals at Rockwell, Boeing and Northrop Grumman, typically, we were not even allowed to write until different levels of outline were reviewed and refined so that there was a clear narrative, all MIRs were answered, themes were identified, etc. </a:t>
            </a:r>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27</a:t>
            </a:fld>
            <a:endParaRPr lang="en-US"/>
          </a:p>
        </p:txBody>
      </p:sp>
    </p:spTree>
    <p:extLst>
      <p:ext uri="{BB962C8B-B14F-4D97-AF65-F5344CB8AC3E}">
        <p14:creationId xmlns:p14="http://schemas.microsoft.com/office/powerpoint/2010/main" val="122085926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Notice how proposal writing is consistent with Marketing</a:t>
            </a:r>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28</a:t>
            </a:fld>
            <a:endParaRPr lang="en-US"/>
          </a:p>
        </p:txBody>
      </p:sp>
    </p:spTree>
    <p:extLst>
      <p:ext uri="{BB962C8B-B14F-4D97-AF65-F5344CB8AC3E}">
        <p14:creationId xmlns:p14="http://schemas.microsoft.com/office/powerpoint/2010/main" val="301655559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Again, marketing typically uses active voice</a:t>
            </a:r>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29</a:t>
            </a:fld>
            <a:endParaRPr lang="en-US"/>
          </a:p>
        </p:txBody>
      </p:sp>
    </p:spTree>
    <p:extLst>
      <p:ext uri="{BB962C8B-B14F-4D97-AF65-F5344CB8AC3E}">
        <p14:creationId xmlns:p14="http://schemas.microsoft.com/office/powerpoint/2010/main" val="15653398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My experience likely similar to yours? Have things changed in 30 </a:t>
            </a:r>
            <a:r>
              <a:rPr lang="en-US" dirty="0" err="1" smtClean="0"/>
              <a:t>yrs</a:t>
            </a:r>
            <a:r>
              <a:rPr lang="en-US" dirty="0" smtClean="0"/>
              <a:t>? Got PhD 30 </a:t>
            </a:r>
            <a:r>
              <a:rPr lang="en-US" dirty="0" err="1" smtClean="0"/>
              <a:t>yrs</a:t>
            </a:r>
            <a:r>
              <a:rPr lang="en-US" dirty="0" smtClean="0"/>
              <a:t> ago; helped a bit with major professors proposal; wrote my own proposal for last year of PhD funding after the NIH training grant ran out; wrote a proposal for National Research Council Sponsored Postdoc fellowship</a:t>
            </a:r>
          </a:p>
          <a:p>
            <a:endParaRPr lang="en-US" dirty="0"/>
          </a:p>
          <a:p>
            <a:r>
              <a:rPr lang="en-US" dirty="0" smtClean="0"/>
              <a:t>No formal, classroom training on proposal writing</a:t>
            </a:r>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3</a:t>
            </a:fld>
            <a:endParaRPr lang="en-US"/>
          </a:p>
        </p:txBody>
      </p:sp>
    </p:spTree>
    <p:extLst>
      <p:ext uri="{BB962C8B-B14F-4D97-AF65-F5344CB8AC3E}">
        <p14:creationId xmlns:p14="http://schemas.microsoft.com/office/powerpoint/2010/main" val="9750230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0ADD40-26D1-4DB4-BCE8-15DB90CA2F67}" type="slidenum">
              <a:rPr lang="en-US" smtClean="0"/>
              <a:t>30</a:t>
            </a:fld>
            <a:endParaRPr lang="en-US"/>
          </a:p>
        </p:txBody>
      </p:sp>
    </p:spTree>
    <p:extLst>
      <p:ext uri="{BB962C8B-B14F-4D97-AF65-F5344CB8AC3E}">
        <p14:creationId xmlns:p14="http://schemas.microsoft.com/office/powerpoint/2010/main" val="266153917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Rule of thumb I was taught, sentences should be no more than 20-25 words in length</a:t>
            </a:r>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31</a:t>
            </a:fld>
            <a:endParaRPr lang="en-US"/>
          </a:p>
        </p:txBody>
      </p:sp>
    </p:spTree>
    <p:extLst>
      <p:ext uri="{BB962C8B-B14F-4D97-AF65-F5344CB8AC3E}">
        <p14:creationId xmlns:p14="http://schemas.microsoft.com/office/powerpoint/2010/main" val="159772771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Pet peeve – often I have seen too little attention paid to transitions</a:t>
            </a:r>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32</a:t>
            </a:fld>
            <a:endParaRPr lang="en-US"/>
          </a:p>
        </p:txBody>
      </p:sp>
    </p:spTree>
    <p:extLst>
      <p:ext uri="{BB962C8B-B14F-4D97-AF65-F5344CB8AC3E}">
        <p14:creationId xmlns:p14="http://schemas.microsoft.com/office/powerpoint/2010/main" val="36044944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Experience with Paul </a:t>
            </a:r>
            <a:r>
              <a:rPr lang="en-US" dirty="0" err="1" smtClean="0"/>
              <a:t>Osterbeck</a:t>
            </a:r>
            <a:r>
              <a:rPr lang="en-US" dirty="0" smtClean="0"/>
              <a:t> – I was in charge of developing a proposal for researching options for a Multi Role Unmanned aircraft operating off of a variety of naval vessels. I was assigned a “master proposal writer” to help me. He spent more than half the proposal writing time doing very careful figures and tables that told the whole story of the proposal while I was freaking out because there was no writing to review for what I thought was too a period in the proposal writing schedule. His approach was successful for our proposal and for others he wrote.</a:t>
            </a:r>
          </a:p>
          <a:p>
            <a:endParaRPr lang="en-US" dirty="0"/>
          </a:p>
          <a:p>
            <a:r>
              <a:rPr lang="en-US" dirty="0" smtClean="0"/>
              <a:t>Proposal figures and tables are not typically the same as manuscript figures and tables. Be aware of the differences – simple, make the point clearly, support skim reading, etc.</a:t>
            </a:r>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33</a:t>
            </a:fld>
            <a:endParaRPr lang="en-US"/>
          </a:p>
        </p:txBody>
      </p:sp>
    </p:spTree>
    <p:extLst>
      <p:ext uri="{BB962C8B-B14F-4D97-AF65-F5344CB8AC3E}">
        <p14:creationId xmlns:p14="http://schemas.microsoft.com/office/powerpoint/2010/main" val="234997087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000ADD40-26D1-4DB4-BCE8-15DB90CA2F67}" type="slidenum">
              <a:rPr lang="en-US" smtClean="0"/>
              <a:t>34</a:t>
            </a:fld>
            <a:endParaRPr lang="en-US"/>
          </a:p>
        </p:txBody>
      </p:sp>
      <p:sp>
        <p:nvSpPr>
          <p:cNvPr id="5" name="Notes Placeholder 4"/>
          <p:cNvSpPr>
            <a:spLocks noGrp="1"/>
          </p:cNvSpPr>
          <p:nvPr>
            <p:ph type="body" sz="quarter" idx="11"/>
          </p:nvPr>
        </p:nvSpPr>
        <p:spPr/>
        <p:txBody>
          <a:bodyPr/>
          <a:lstStyle/>
          <a:p>
            <a:endParaRPr lang="en-US"/>
          </a:p>
        </p:txBody>
      </p:sp>
    </p:spTree>
    <p:extLst>
      <p:ext uri="{BB962C8B-B14F-4D97-AF65-F5344CB8AC3E}">
        <p14:creationId xmlns:p14="http://schemas.microsoft.com/office/powerpoint/2010/main" val="392818803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04800" y="4416425"/>
            <a:ext cx="6003925" cy="4183063"/>
          </a:xfrm>
        </p:spPr>
        <p:txBody>
          <a:bodyPr/>
          <a:lstStyle/>
          <a:p>
            <a:pPr marL="171450" indent="-171450">
              <a:buFont typeface="Arial" pitchFamily="34" charset="0"/>
              <a:buChar char="•"/>
            </a:pPr>
            <a:r>
              <a:rPr lang="en-US" sz="1050" b="1" dirty="0" smtClean="0"/>
              <a:t>Bold </a:t>
            </a:r>
            <a:r>
              <a:rPr lang="en-US" sz="1050" b="1" dirty="0"/>
              <a:t>Type </a:t>
            </a:r>
            <a:r>
              <a:rPr lang="en-US" sz="1050" dirty="0"/>
              <a:t>easier to read than underlining, italics, or all capital letters as a means of creating emphasis. Use bold type to emphasize key words and ideas, but avoid overemphasis.</a:t>
            </a:r>
          </a:p>
          <a:p>
            <a:pPr marL="171450" indent="-171450">
              <a:buFont typeface="Arial" pitchFamily="34" charset="0"/>
              <a:buChar char="•"/>
            </a:pPr>
            <a:r>
              <a:rPr lang="en-US" sz="1050" b="1" dirty="0"/>
              <a:t>Lists. </a:t>
            </a:r>
            <a:r>
              <a:rPr lang="en-US" sz="1050" dirty="0"/>
              <a:t>Lists help to get the message to the reader with a sense of immediacy, without being wordy. Furthermore, because lists are easy for readers to skim, they convey chunks of information quickly</a:t>
            </a:r>
          </a:p>
          <a:p>
            <a:pPr marL="171450" indent="-171450">
              <a:buFont typeface="Arial" pitchFamily="34" charset="0"/>
              <a:buChar char="•"/>
            </a:pPr>
            <a:r>
              <a:rPr lang="en-US" sz="1050" b="1" dirty="0"/>
              <a:t>Ragged Right Margins. </a:t>
            </a:r>
            <a:r>
              <a:rPr lang="en-US" sz="1050" dirty="0"/>
              <a:t>A ragged right margin is easier to read than one that is right justified because the proportional spacing slows readability. It is easier for the reader's eye to track from</a:t>
            </a:r>
          </a:p>
          <a:p>
            <a:pPr marL="171450" indent="-171450">
              <a:buFont typeface="Arial" pitchFamily="34" charset="0"/>
              <a:buChar char="•"/>
            </a:pPr>
            <a:r>
              <a:rPr lang="en-US" sz="1050" dirty="0"/>
              <a:t>the end of one line to the beginning of the next line when the right-hand margins are jagged.</a:t>
            </a:r>
          </a:p>
          <a:p>
            <a:pPr marL="171450" indent="-171450">
              <a:buFont typeface="Arial" pitchFamily="34" charset="0"/>
              <a:buChar char="•"/>
            </a:pPr>
            <a:r>
              <a:rPr lang="en-US" sz="1050" b="1" dirty="0"/>
              <a:t>Type Size. </a:t>
            </a:r>
            <a:r>
              <a:rPr lang="en-US" sz="1050" dirty="0"/>
              <a:t>Adjust your word processing program for a 12-point type style. Text smaller than 12-point becomes difficult to read and makes the reviewer’s job harder. Rather than reducing</a:t>
            </a:r>
          </a:p>
          <a:p>
            <a:pPr marL="171450" indent="-171450">
              <a:buFont typeface="Arial" pitchFamily="34" charset="0"/>
              <a:buChar char="•"/>
            </a:pPr>
            <a:r>
              <a:rPr lang="en-US" sz="1050" dirty="0"/>
              <a:t>type size to make all your ideas fit on the page, try tightening sentences and editing wordy phrases.</a:t>
            </a:r>
          </a:p>
          <a:p>
            <a:pPr marL="171450" indent="-171450">
              <a:buFont typeface="Arial" pitchFamily="34" charset="0"/>
              <a:buChar char="•"/>
            </a:pPr>
            <a:r>
              <a:rPr lang="en-US" sz="1050" b="1" dirty="0"/>
              <a:t>Type Style. </a:t>
            </a:r>
            <a:r>
              <a:rPr lang="en-US" sz="1050" dirty="0"/>
              <a:t>If a type style is not specified in the application guidelines, consider using serif typefaces for the text of your proposal and sans serif typefaces for titles and headings. Serif type styles such as Times Roman and Courier have small strokes that finish off the main stroke of a letter and make it easier to read. Sans serif type styles such as Universal and Arial, which do not have the small finishing strokes, are ideal for titles and headings because they stand off from the body of the text. Avoid using ornate type styles, such as Cloister Black and Freestyle </a:t>
            </a:r>
            <a:r>
              <a:rPr lang="en-US" sz="1050" dirty="0" err="1"/>
              <a:t>Script,which</a:t>
            </a:r>
            <a:r>
              <a:rPr lang="en-US" sz="1050" dirty="0"/>
              <a:t> are hard to read and distract from the content of the proposal</a:t>
            </a:r>
            <a:r>
              <a:rPr lang="en-US" sz="1050" dirty="0" smtClean="0"/>
              <a:t>.</a:t>
            </a:r>
          </a:p>
          <a:p>
            <a:pPr marL="171450" indent="-171450">
              <a:buFont typeface="Arial" pitchFamily="34" charset="0"/>
              <a:buChar char="•"/>
            </a:pPr>
            <a:endParaRPr lang="en-US" sz="1050" dirty="0"/>
          </a:p>
          <a:p>
            <a:r>
              <a:rPr lang="en-US" sz="1050" dirty="0" smtClean="0"/>
              <a:t>Adapted from </a:t>
            </a:r>
            <a:r>
              <a:rPr lang="en-US" sz="1050" dirty="0"/>
              <a:t>A Guide to Proposal Planning and </a:t>
            </a:r>
            <a:r>
              <a:rPr lang="en-US" sz="1050" dirty="0" smtClean="0"/>
              <a:t>Writing by </a:t>
            </a:r>
            <a:r>
              <a:rPr lang="en-US" sz="1050" dirty="0"/>
              <a:t>Jeremy T. Miner and Lynn E. </a:t>
            </a:r>
            <a:r>
              <a:rPr lang="en-US" sz="1050" dirty="0" smtClean="0"/>
              <a:t>Miner</a:t>
            </a:r>
          </a:p>
          <a:p>
            <a:endParaRPr lang="en-US" sz="1050" dirty="0"/>
          </a:p>
          <a:p>
            <a:r>
              <a:rPr lang="en-US" sz="1050" dirty="0" smtClean="0"/>
              <a:t>Experts have suggested looking at Scientific American articles to get  an idea of what in general a proposal should look like – don’t use the articles in the top, peer reviewed journals in your field as examples</a:t>
            </a:r>
            <a:endParaRPr lang="en-US" sz="1050" dirty="0"/>
          </a:p>
          <a:p>
            <a:endParaRPr lang="en-US" sz="1050" dirty="0"/>
          </a:p>
          <a:p>
            <a:endParaRPr lang="en-US" sz="1050" dirty="0"/>
          </a:p>
          <a:p>
            <a:endParaRPr lang="en-US" sz="1050" dirty="0"/>
          </a:p>
        </p:txBody>
      </p:sp>
      <p:sp>
        <p:nvSpPr>
          <p:cNvPr id="4" name="Slide Number Placeholder 3"/>
          <p:cNvSpPr>
            <a:spLocks noGrp="1"/>
          </p:cNvSpPr>
          <p:nvPr>
            <p:ph type="sldNum" sz="quarter" idx="10"/>
          </p:nvPr>
        </p:nvSpPr>
        <p:spPr/>
        <p:txBody>
          <a:bodyPr/>
          <a:lstStyle/>
          <a:p>
            <a:fld id="{000ADD40-26D1-4DB4-BCE8-15DB90CA2F67}" type="slidenum">
              <a:rPr lang="en-US" smtClean="0"/>
              <a:t>35</a:t>
            </a:fld>
            <a:endParaRPr lang="en-US"/>
          </a:p>
        </p:txBody>
      </p:sp>
    </p:spTree>
    <p:extLst>
      <p:ext uri="{BB962C8B-B14F-4D97-AF65-F5344CB8AC3E}">
        <p14:creationId xmlns:p14="http://schemas.microsoft.com/office/powerpoint/2010/main" val="392818803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0ADD40-26D1-4DB4-BCE8-15DB90CA2F67}" type="slidenum">
              <a:rPr lang="en-US" smtClean="0"/>
              <a:t>36</a:t>
            </a:fld>
            <a:endParaRPr lang="en-US"/>
          </a:p>
        </p:txBody>
      </p:sp>
    </p:spTree>
    <p:extLst>
      <p:ext uri="{BB962C8B-B14F-4D97-AF65-F5344CB8AC3E}">
        <p14:creationId xmlns:p14="http://schemas.microsoft.com/office/powerpoint/2010/main" val="361542897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0ADD40-26D1-4DB4-BCE8-15DB90CA2F67}" type="slidenum">
              <a:rPr lang="en-US" smtClean="0"/>
              <a:t>37</a:t>
            </a:fld>
            <a:endParaRPr lang="en-US"/>
          </a:p>
        </p:txBody>
      </p:sp>
    </p:spTree>
    <p:extLst>
      <p:ext uri="{BB962C8B-B14F-4D97-AF65-F5344CB8AC3E}">
        <p14:creationId xmlns:p14="http://schemas.microsoft.com/office/powerpoint/2010/main" val="374386631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38</a:t>
            </a:fld>
            <a:endParaRPr lang="en-US"/>
          </a:p>
        </p:txBody>
      </p:sp>
    </p:spTree>
    <p:extLst>
      <p:ext uri="{BB962C8B-B14F-4D97-AF65-F5344CB8AC3E}">
        <p14:creationId xmlns:p14="http://schemas.microsoft.com/office/powerpoint/2010/main" val="114179074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39</a:t>
            </a:fld>
            <a:endParaRPr lang="en-US"/>
          </a:p>
        </p:txBody>
      </p:sp>
    </p:spTree>
    <p:extLst>
      <p:ext uri="{BB962C8B-B14F-4D97-AF65-F5344CB8AC3E}">
        <p14:creationId xmlns:p14="http://schemas.microsoft.com/office/powerpoint/2010/main" val="2115399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Times New Roman" pitchFamily="18" charset="0"/>
            </a:endParaRPr>
          </a:p>
          <a:p>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4</a:t>
            </a:fld>
            <a:endParaRPr lang="en-US"/>
          </a:p>
        </p:txBody>
      </p:sp>
    </p:spTree>
    <p:extLst>
      <p:ext uri="{BB962C8B-B14F-4D97-AF65-F5344CB8AC3E}">
        <p14:creationId xmlns:p14="http://schemas.microsoft.com/office/powerpoint/2010/main" val="385161958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40</a:t>
            </a:fld>
            <a:endParaRPr lang="en-US"/>
          </a:p>
        </p:txBody>
      </p:sp>
    </p:spTree>
    <p:extLst>
      <p:ext uri="{BB962C8B-B14F-4D97-AF65-F5344CB8AC3E}">
        <p14:creationId xmlns:p14="http://schemas.microsoft.com/office/powerpoint/2010/main" val="21153997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0ADD40-26D1-4DB4-BCE8-15DB90CA2F67}" type="slidenum">
              <a:rPr lang="en-US" smtClean="0"/>
              <a:t>41</a:t>
            </a:fld>
            <a:endParaRPr lang="en-US"/>
          </a:p>
        </p:txBody>
      </p:sp>
    </p:spTree>
    <p:extLst>
      <p:ext uri="{BB962C8B-B14F-4D97-AF65-F5344CB8AC3E}">
        <p14:creationId xmlns:p14="http://schemas.microsoft.com/office/powerpoint/2010/main" val="162395152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0ADD40-26D1-4DB4-BCE8-15DB90CA2F67}" type="slidenum">
              <a:rPr lang="en-US" smtClean="0"/>
              <a:t>42</a:t>
            </a:fld>
            <a:endParaRPr lang="en-US"/>
          </a:p>
        </p:txBody>
      </p:sp>
    </p:spTree>
    <p:extLst>
      <p:ext uri="{BB962C8B-B14F-4D97-AF65-F5344CB8AC3E}">
        <p14:creationId xmlns:p14="http://schemas.microsoft.com/office/powerpoint/2010/main" val="101819965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0ADD40-26D1-4DB4-BCE8-15DB90CA2F67}" type="slidenum">
              <a:rPr lang="en-US" smtClean="0"/>
              <a:t>43</a:t>
            </a:fld>
            <a:endParaRPr lang="en-US"/>
          </a:p>
        </p:txBody>
      </p:sp>
    </p:spTree>
    <p:extLst>
      <p:ext uri="{BB962C8B-B14F-4D97-AF65-F5344CB8AC3E}">
        <p14:creationId xmlns:p14="http://schemas.microsoft.com/office/powerpoint/2010/main" val="422126388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44</a:t>
            </a:fld>
            <a:endParaRPr lang="en-US"/>
          </a:p>
        </p:txBody>
      </p:sp>
    </p:spTree>
    <p:extLst>
      <p:ext uri="{BB962C8B-B14F-4D97-AF65-F5344CB8AC3E}">
        <p14:creationId xmlns:p14="http://schemas.microsoft.com/office/powerpoint/2010/main" val="146973060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45</a:t>
            </a:fld>
            <a:endParaRPr lang="en-US"/>
          </a:p>
        </p:txBody>
      </p:sp>
    </p:spTree>
    <p:extLst>
      <p:ext uri="{BB962C8B-B14F-4D97-AF65-F5344CB8AC3E}">
        <p14:creationId xmlns:p14="http://schemas.microsoft.com/office/powerpoint/2010/main" val="146973060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0ADD40-26D1-4DB4-BCE8-15DB90CA2F67}" type="slidenum">
              <a:rPr lang="en-US" smtClean="0"/>
              <a:t>46</a:t>
            </a:fld>
            <a:endParaRPr lang="en-US"/>
          </a:p>
        </p:txBody>
      </p:sp>
    </p:spTree>
    <p:extLst>
      <p:ext uri="{BB962C8B-B14F-4D97-AF65-F5344CB8AC3E}">
        <p14:creationId xmlns:p14="http://schemas.microsoft.com/office/powerpoint/2010/main" val="373362409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0ADD40-26D1-4DB4-BCE8-15DB90CA2F67}" type="slidenum">
              <a:rPr lang="en-US" smtClean="0"/>
              <a:t>47</a:t>
            </a:fld>
            <a:endParaRPr lang="en-US"/>
          </a:p>
        </p:txBody>
      </p:sp>
    </p:spTree>
    <p:extLst>
      <p:ext uri="{BB962C8B-B14F-4D97-AF65-F5344CB8AC3E}">
        <p14:creationId xmlns:p14="http://schemas.microsoft.com/office/powerpoint/2010/main" val="304754784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0ADD40-26D1-4DB4-BCE8-15DB90CA2F67}" type="slidenum">
              <a:rPr lang="en-US" smtClean="0"/>
              <a:t>48</a:t>
            </a:fld>
            <a:endParaRPr lang="en-US"/>
          </a:p>
        </p:txBody>
      </p:sp>
    </p:spTree>
    <p:extLst>
      <p:ext uri="{BB962C8B-B14F-4D97-AF65-F5344CB8AC3E}">
        <p14:creationId xmlns:p14="http://schemas.microsoft.com/office/powerpoint/2010/main" val="158817757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49</a:t>
            </a:fld>
            <a:endParaRPr lang="en-US"/>
          </a:p>
        </p:txBody>
      </p:sp>
    </p:spTree>
    <p:extLst>
      <p:ext uri="{BB962C8B-B14F-4D97-AF65-F5344CB8AC3E}">
        <p14:creationId xmlns:p14="http://schemas.microsoft.com/office/powerpoint/2010/main" val="12115277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endParaRPr lang="en-US" sz="700" dirty="0">
              <a:latin typeface="Times New Roman" pitchFamily="18" charset="0"/>
              <a:cs typeface="Times New Roman" pitchFamily="18" charset="0"/>
            </a:endParaRPr>
          </a:p>
          <a:p>
            <a:endParaRPr lang="en-US" sz="1400" dirty="0">
              <a:solidFill>
                <a:srgbClr val="FF0000"/>
              </a:solidFill>
            </a:endParaRPr>
          </a:p>
          <a:p>
            <a:endParaRPr lang="en-US" sz="1100" dirty="0"/>
          </a:p>
        </p:txBody>
      </p:sp>
      <p:sp>
        <p:nvSpPr>
          <p:cNvPr id="4" name="Slide Number Placeholder 3"/>
          <p:cNvSpPr>
            <a:spLocks noGrp="1"/>
          </p:cNvSpPr>
          <p:nvPr>
            <p:ph type="sldNum" sz="quarter" idx="10"/>
          </p:nvPr>
        </p:nvSpPr>
        <p:spPr/>
        <p:txBody>
          <a:bodyPr/>
          <a:lstStyle/>
          <a:p>
            <a:fld id="{000ADD40-26D1-4DB4-BCE8-15DB90CA2F67}" type="slidenum">
              <a:rPr lang="en-US" smtClean="0"/>
              <a:t>5</a:t>
            </a:fld>
            <a:endParaRPr lang="en-US"/>
          </a:p>
        </p:txBody>
      </p:sp>
      <p:sp>
        <p:nvSpPr>
          <p:cNvPr id="5" name="TextBox 4"/>
          <p:cNvSpPr txBox="1"/>
          <p:nvPr/>
        </p:nvSpPr>
        <p:spPr>
          <a:xfrm>
            <a:off x="685800" y="4876800"/>
            <a:ext cx="5791200" cy="3139321"/>
          </a:xfrm>
          <a:prstGeom prst="rect">
            <a:avLst/>
          </a:prstGeom>
          <a:noFill/>
        </p:spPr>
        <p:txBody>
          <a:bodyPr wrap="square" rtlCol="0">
            <a:spAutoFit/>
          </a:bodyPr>
          <a:lstStyle/>
          <a:p>
            <a:r>
              <a:rPr lang="en-US" dirty="0"/>
              <a:t>Themes throughout this presentation include – lots of pre-proposal activity; marketing throughout; pay attention to detail</a:t>
            </a:r>
          </a:p>
          <a:p>
            <a:endParaRPr lang="en-US" dirty="0" smtClean="0"/>
          </a:p>
          <a:p>
            <a:r>
              <a:rPr lang="en-US" dirty="0" smtClean="0"/>
              <a:t>At </a:t>
            </a:r>
            <a:r>
              <a:rPr lang="en-US" dirty="0" smtClean="0"/>
              <a:t>Dec 2013 NSF Days – be persistent; ~15% success for 1</a:t>
            </a:r>
            <a:r>
              <a:rPr lang="en-US" baseline="30000" dirty="0" smtClean="0"/>
              <a:t>st</a:t>
            </a:r>
            <a:r>
              <a:rPr lang="en-US" dirty="0" smtClean="0"/>
              <a:t> time, ~50% 2</a:t>
            </a:r>
            <a:r>
              <a:rPr lang="en-US" baseline="30000" dirty="0" smtClean="0"/>
              <a:t>nd</a:t>
            </a:r>
            <a:r>
              <a:rPr lang="en-US" dirty="0" smtClean="0"/>
              <a:t> time, 75% 3</a:t>
            </a:r>
            <a:r>
              <a:rPr lang="en-US" baseline="30000" dirty="0" smtClean="0"/>
              <a:t>rd</a:t>
            </a:r>
            <a:r>
              <a:rPr lang="en-US" dirty="0" smtClean="0"/>
              <a:t>, assuming followed reviewer recommendations and did proper revisions</a:t>
            </a:r>
          </a:p>
          <a:p>
            <a:endParaRPr lang="en-US" dirty="0" smtClean="0"/>
          </a:p>
          <a:p>
            <a:r>
              <a:rPr lang="en-US" dirty="0" smtClean="0">
                <a:cs typeface="Times New Roman" pitchFamily="18" charset="0"/>
              </a:rPr>
              <a:t>In </a:t>
            </a:r>
            <a:r>
              <a:rPr lang="en-US" dirty="0">
                <a:cs typeface="Times New Roman" pitchFamily="18" charset="0"/>
              </a:rPr>
              <a:t>2009, NIH averaged 8-10% on 1st submission 28% on 2</a:t>
            </a:r>
            <a:r>
              <a:rPr lang="en-US" baseline="30000" dirty="0">
                <a:cs typeface="Times New Roman" pitchFamily="18" charset="0"/>
              </a:rPr>
              <a:t>nd</a:t>
            </a:r>
            <a:r>
              <a:rPr lang="en-US" dirty="0">
                <a:cs typeface="Times New Roman" pitchFamily="18" charset="0"/>
              </a:rPr>
              <a:t>; other agencies have similar success </a:t>
            </a:r>
            <a:r>
              <a:rPr lang="en-US" dirty="0" smtClean="0">
                <a:cs typeface="Times New Roman" pitchFamily="18" charset="0"/>
              </a:rPr>
              <a:t>rates</a:t>
            </a:r>
            <a:endParaRPr lang="en-US" dirty="0"/>
          </a:p>
          <a:p>
            <a:endParaRPr lang="en-US" dirty="0"/>
          </a:p>
        </p:txBody>
      </p:sp>
    </p:spTree>
    <p:extLst>
      <p:ext uri="{BB962C8B-B14F-4D97-AF65-F5344CB8AC3E}">
        <p14:creationId xmlns:p14="http://schemas.microsoft.com/office/powerpoint/2010/main" val="8927589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Must spend time, write, re-write, polish etc. How long do you spend getting manuscripts prepared for top journals? You should put at least as much time and effort into proposal writing</a:t>
            </a:r>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50</a:t>
            </a:fld>
            <a:endParaRPr lang="en-US"/>
          </a:p>
        </p:txBody>
      </p:sp>
    </p:spTree>
    <p:extLst>
      <p:ext uri="{BB962C8B-B14F-4D97-AF65-F5344CB8AC3E}">
        <p14:creationId xmlns:p14="http://schemas.microsoft.com/office/powerpoint/2010/main" val="3880159242"/>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0ADD40-26D1-4DB4-BCE8-15DB90CA2F67}" type="slidenum">
              <a:rPr lang="en-US" smtClean="0"/>
              <a:t>51</a:t>
            </a:fld>
            <a:endParaRPr lang="en-US"/>
          </a:p>
        </p:txBody>
      </p:sp>
    </p:spTree>
    <p:extLst>
      <p:ext uri="{BB962C8B-B14F-4D97-AF65-F5344CB8AC3E}">
        <p14:creationId xmlns:p14="http://schemas.microsoft.com/office/powerpoint/2010/main" val="2306559775"/>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0ADD40-26D1-4DB4-BCE8-15DB90CA2F67}" type="slidenum">
              <a:rPr lang="en-US" smtClean="0"/>
              <a:t>52</a:t>
            </a:fld>
            <a:endParaRPr lang="en-US"/>
          </a:p>
        </p:txBody>
      </p:sp>
    </p:spTree>
    <p:extLst>
      <p:ext uri="{BB962C8B-B14F-4D97-AF65-F5344CB8AC3E}">
        <p14:creationId xmlns:p14="http://schemas.microsoft.com/office/powerpoint/2010/main" val="561757245"/>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0ADD40-26D1-4DB4-BCE8-15DB90CA2F67}" type="slidenum">
              <a:rPr lang="en-US" smtClean="0"/>
              <a:t>53</a:t>
            </a:fld>
            <a:endParaRPr lang="en-US"/>
          </a:p>
        </p:txBody>
      </p:sp>
    </p:spTree>
    <p:extLst>
      <p:ext uri="{BB962C8B-B14F-4D97-AF65-F5344CB8AC3E}">
        <p14:creationId xmlns:p14="http://schemas.microsoft.com/office/powerpoint/2010/main" val="2096900165"/>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0ADD40-26D1-4DB4-BCE8-15DB90CA2F67}" type="slidenum">
              <a:rPr lang="en-US" smtClean="0"/>
              <a:t>54</a:t>
            </a:fld>
            <a:endParaRPr lang="en-US"/>
          </a:p>
        </p:txBody>
      </p:sp>
    </p:spTree>
    <p:extLst>
      <p:ext uri="{BB962C8B-B14F-4D97-AF65-F5344CB8AC3E}">
        <p14:creationId xmlns:p14="http://schemas.microsoft.com/office/powerpoint/2010/main" val="1989329588"/>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55</a:t>
            </a:fld>
            <a:endParaRPr lang="en-US"/>
          </a:p>
        </p:txBody>
      </p:sp>
    </p:spTree>
    <p:extLst>
      <p:ext uri="{BB962C8B-B14F-4D97-AF65-F5344CB8AC3E}">
        <p14:creationId xmlns:p14="http://schemas.microsoft.com/office/powerpoint/2010/main" val="11861199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0ADD40-26D1-4DB4-BCE8-15DB90CA2F67}" type="slidenum">
              <a:rPr lang="en-US" smtClean="0"/>
              <a:t>6</a:t>
            </a:fld>
            <a:endParaRPr lang="en-US"/>
          </a:p>
        </p:txBody>
      </p:sp>
    </p:spTree>
    <p:extLst>
      <p:ext uri="{BB962C8B-B14F-4D97-AF65-F5344CB8AC3E}">
        <p14:creationId xmlns:p14="http://schemas.microsoft.com/office/powerpoint/2010/main" val="35425638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0ADD40-26D1-4DB4-BCE8-15DB90CA2F67}" type="slidenum">
              <a:rPr lang="en-US" smtClean="0"/>
              <a:t>7</a:t>
            </a:fld>
            <a:endParaRPr lang="en-US"/>
          </a:p>
        </p:txBody>
      </p:sp>
    </p:spTree>
    <p:extLst>
      <p:ext uri="{BB962C8B-B14F-4D97-AF65-F5344CB8AC3E}">
        <p14:creationId xmlns:p14="http://schemas.microsoft.com/office/powerpoint/2010/main" val="37721284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t>
            </a:r>
          </a:p>
          <a:p>
            <a:pPr lvl="0"/>
            <a:r>
              <a:rPr lang="en-US" dirty="0"/>
              <a:t>Clearly identify the niche area into which your idea fits</a:t>
            </a:r>
          </a:p>
          <a:p>
            <a:pPr lvl="1"/>
            <a:r>
              <a:rPr lang="en-US" dirty="0"/>
              <a:t>Identify long-term goals within niche area</a:t>
            </a:r>
          </a:p>
          <a:p>
            <a:pPr lvl="1"/>
            <a:r>
              <a:rPr lang="en-US" dirty="0"/>
              <a:t>Conceptualize research needed to attain long-term research goals</a:t>
            </a:r>
          </a:p>
          <a:p>
            <a:pPr lvl="1"/>
            <a:r>
              <a:rPr lang="en-US" dirty="0"/>
              <a:t>Identify next logical step in research continuum…</a:t>
            </a:r>
            <a:r>
              <a:rPr lang="en-US" i="1" dirty="0"/>
              <a:t>your idea should be a logical next step</a:t>
            </a:r>
            <a:endParaRPr lang="en-US" dirty="0"/>
          </a:p>
          <a:p>
            <a:r>
              <a:rPr lang="en-US" dirty="0"/>
              <a:t> </a:t>
            </a:r>
          </a:p>
          <a:p>
            <a:pPr lvl="0"/>
            <a:r>
              <a:rPr lang="en-US" dirty="0"/>
              <a:t>Draft a short, well-crafted, logical description of your idea  (must answer Why, Who, What, How) and present it to colleagues for a critical review </a:t>
            </a:r>
          </a:p>
          <a:p>
            <a:pPr lvl="1"/>
            <a:r>
              <a:rPr lang="en-US" dirty="0"/>
              <a:t>Are they excited, show a keen interest in your idea?</a:t>
            </a:r>
          </a:p>
          <a:p>
            <a:pPr lvl="1"/>
            <a:r>
              <a:rPr lang="en-US" dirty="0"/>
              <a:t>Does it have scientific and technical merit? </a:t>
            </a:r>
          </a:p>
          <a:p>
            <a:pPr lvl="1"/>
            <a:r>
              <a:rPr lang="en-US" dirty="0"/>
              <a:t>Do you have the ability, capability and resources to pursue your idea?</a:t>
            </a:r>
          </a:p>
          <a:p>
            <a:pPr lvl="1"/>
            <a:r>
              <a:rPr lang="en-US" i="1" dirty="0"/>
              <a:t>At the right time, a description could be presented to a potential  funder</a:t>
            </a:r>
            <a:br>
              <a:rPr lang="en-US" i="1" dirty="0"/>
            </a:br>
            <a:endParaRPr lang="en-US" dirty="0"/>
          </a:p>
          <a:p>
            <a:pPr lvl="0"/>
            <a:r>
              <a:rPr lang="en-US" dirty="0"/>
              <a:t>Identify your competitors and their strengths/weaknesses. Compare them with yours and determine how you will emphasize your strengths and mitigate your weaknesses. Do you know if your competitors will submit a proposal? Have you considered collaborating with a potential competitor?</a:t>
            </a:r>
          </a:p>
          <a:p>
            <a:pPr marL="0" indent="0">
              <a:buNone/>
            </a:pPr>
            <a:endParaRPr lang="en-US" sz="2000" b="1" dirty="0"/>
          </a:p>
        </p:txBody>
      </p:sp>
      <p:sp>
        <p:nvSpPr>
          <p:cNvPr id="4" name="Slide Number Placeholder 3"/>
          <p:cNvSpPr>
            <a:spLocks noGrp="1"/>
          </p:cNvSpPr>
          <p:nvPr>
            <p:ph type="sldNum" sz="quarter" idx="10"/>
          </p:nvPr>
        </p:nvSpPr>
        <p:spPr/>
        <p:txBody>
          <a:bodyPr/>
          <a:lstStyle/>
          <a:p>
            <a:fld id="{000ADD40-26D1-4DB4-BCE8-15DB90CA2F67}" type="slidenum">
              <a:rPr lang="en-US" smtClean="0"/>
              <a:t>8</a:t>
            </a:fld>
            <a:endParaRPr lang="en-US"/>
          </a:p>
        </p:txBody>
      </p:sp>
    </p:spTree>
    <p:extLst>
      <p:ext uri="{BB962C8B-B14F-4D97-AF65-F5344CB8AC3E}">
        <p14:creationId xmlns:p14="http://schemas.microsoft.com/office/powerpoint/2010/main" val="41877305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study (find reference) identified mentoring as the number one key to success in proposal development </a:t>
            </a:r>
          </a:p>
          <a:p>
            <a:endParaRPr lang="en-US" dirty="0"/>
          </a:p>
          <a:p>
            <a:r>
              <a:rPr lang="en-US" dirty="0" smtClean="0"/>
              <a:t>Attended several funders conferences (NSF ones especially good) – hear about new programs, learn submittal process, get specific interests from directorates, meet with program officers (e.g., NSF encourage asking)</a:t>
            </a:r>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9</a:t>
            </a:fld>
            <a:endParaRPr lang="en-US"/>
          </a:p>
        </p:txBody>
      </p:sp>
    </p:spTree>
    <p:extLst>
      <p:ext uri="{BB962C8B-B14F-4D97-AF65-F5344CB8AC3E}">
        <p14:creationId xmlns:p14="http://schemas.microsoft.com/office/powerpoint/2010/main" val="24301561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sz="3600"/>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sz="2800" i="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E0C8BBCB-BE87-487A-A8B9-F5B369B56DF1}" type="datetime1">
              <a:rPr lang="en-US" smtClean="0"/>
              <a:t>12/6/2013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09A8C3-0B35-46AA-97D6-5814D689151B}" type="slidenum">
              <a:rPr lang="en-US" smtClean="0"/>
              <a:t>‹#›</a:t>
            </a:fld>
            <a:endParaRPr lang="en-US"/>
          </a:p>
        </p:txBody>
      </p:sp>
    </p:spTree>
    <p:extLst>
      <p:ext uri="{BB962C8B-B14F-4D97-AF65-F5344CB8AC3E}">
        <p14:creationId xmlns:p14="http://schemas.microsoft.com/office/powerpoint/2010/main" val="13594276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7ABE652-56BD-4D4F-9825-F95B2096B52D}" type="datetime1">
              <a:rPr lang="en-US" smtClean="0"/>
              <a:t>12/6/2013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09A8C3-0B35-46AA-97D6-5814D689151B}" type="slidenum">
              <a:rPr lang="en-US" smtClean="0"/>
              <a:t>‹#›</a:t>
            </a:fld>
            <a:endParaRPr lang="en-US"/>
          </a:p>
        </p:txBody>
      </p:sp>
    </p:spTree>
    <p:extLst>
      <p:ext uri="{BB962C8B-B14F-4D97-AF65-F5344CB8AC3E}">
        <p14:creationId xmlns:p14="http://schemas.microsoft.com/office/powerpoint/2010/main" val="11941212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982B794-8EE0-453A-AAD4-DF68E6E4C7A6}" type="datetime1">
              <a:rPr lang="en-US" smtClean="0"/>
              <a:t>12/6/2013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09A8C3-0B35-46AA-97D6-5814D689151B}" type="slidenum">
              <a:rPr lang="en-US" smtClean="0"/>
              <a:t>‹#›</a:t>
            </a:fld>
            <a:endParaRPr lang="en-US"/>
          </a:p>
        </p:txBody>
      </p:sp>
    </p:spTree>
    <p:extLst>
      <p:ext uri="{BB962C8B-B14F-4D97-AF65-F5344CB8AC3E}">
        <p14:creationId xmlns:p14="http://schemas.microsoft.com/office/powerpoint/2010/main" val="23388336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a:lvl1pPr>
          </a:lstStyle>
          <a:p>
            <a:r>
              <a:rPr lang="en-US" dirty="0" smtClean="0"/>
              <a:t>Click to edit Master title style</a:t>
            </a:r>
            <a:endParaRPr lang="en-US" dirty="0"/>
          </a:p>
        </p:txBody>
      </p:sp>
      <p:sp>
        <p:nvSpPr>
          <p:cNvPr id="3" name="Content Placeholder 2"/>
          <p:cNvSpPr>
            <a:spLocks noGrp="1"/>
          </p:cNvSpPr>
          <p:nvPr>
            <p:ph idx="1"/>
          </p:nvPr>
        </p:nvSpPr>
        <p:spPr/>
        <p:txBody>
          <a:bodyPr>
            <a:normAutofit/>
          </a:bodyPr>
          <a:lstStyle>
            <a:lvl1pPr>
              <a:defRPr sz="2800"/>
            </a:lvl1pPr>
            <a:lvl2pPr>
              <a:defRPr sz="2400"/>
            </a:lvl2pPr>
            <a:lvl3pPr>
              <a:defRPr sz="2000"/>
            </a:lvl3pPr>
            <a:lvl4pPr>
              <a:defRPr sz="1800"/>
            </a:lvl4pPr>
            <a:lvl5pPr>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BE5175E5-B4B8-4372-B904-2E529CF97351}" type="datetime1">
              <a:rPr lang="en-US" smtClean="0"/>
              <a:t>12/6/2013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09A8C3-0B35-46AA-97D6-5814D689151B}" type="slidenum">
              <a:rPr lang="en-US" smtClean="0"/>
              <a:t>‹#›</a:t>
            </a:fld>
            <a:endParaRPr lang="en-US"/>
          </a:p>
        </p:txBody>
      </p:sp>
    </p:spTree>
    <p:extLst>
      <p:ext uri="{BB962C8B-B14F-4D97-AF65-F5344CB8AC3E}">
        <p14:creationId xmlns:p14="http://schemas.microsoft.com/office/powerpoint/2010/main" val="22709579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3FD7A9B-37B0-4938-8FE7-EC1EA1854E41}" type="datetime1">
              <a:rPr lang="en-US" smtClean="0"/>
              <a:t>12/6/2013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09A8C3-0B35-46AA-97D6-5814D689151B}" type="slidenum">
              <a:rPr lang="en-US" smtClean="0"/>
              <a:t>‹#›</a:t>
            </a:fld>
            <a:endParaRPr lang="en-US"/>
          </a:p>
        </p:txBody>
      </p:sp>
    </p:spTree>
    <p:extLst>
      <p:ext uri="{BB962C8B-B14F-4D97-AF65-F5344CB8AC3E}">
        <p14:creationId xmlns:p14="http://schemas.microsoft.com/office/powerpoint/2010/main" val="9264077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26FFC75-23DB-4B40-BBA7-CDE609439261}" type="datetime1">
              <a:rPr lang="en-US" smtClean="0"/>
              <a:t>12/6/2013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09A8C3-0B35-46AA-97D6-5814D689151B}" type="slidenum">
              <a:rPr lang="en-US" smtClean="0"/>
              <a:t>‹#›</a:t>
            </a:fld>
            <a:endParaRPr lang="en-US"/>
          </a:p>
        </p:txBody>
      </p:sp>
    </p:spTree>
    <p:extLst>
      <p:ext uri="{BB962C8B-B14F-4D97-AF65-F5344CB8AC3E}">
        <p14:creationId xmlns:p14="http://schemas.microsoft.com/office/powerpoint/2010/main" val="464885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7D35EA3-4B11-434D-BEEF-68160FE0944E}" type="datetime1">
              <a:rPr lang="en-US" smtClean="0"/>
              <a:t>12/6/2013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609A8C3-0B35-46AA-97D6-5814D689151B}" type="slidenum">
              <a:rPr lang="en-US" smtClean="0"/>
              <a:t>‹#›</a:t>
            </a:fld>
            <a:endParaRPr lang="en-US"/>
          </a:p>
        </p:txBody>
      </p:sp>
    </p:spTree>
    <p:extLst>
      <p:ext uri="{BB962C8B-B14F-4D97-AF65-F5344CB8AC3E}">
        <p14:creationId xmlns:p14="http://schemas.microsoft.com/office/powerpoint/2010/main" val="35250245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ACC3B02-9B57-4667-B320-79AEC2D7C498}" type="datetime1">
              <a:rPr lang="en-US" smtClean="0"/>
              <a:t>12/6/2013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609A8C3-0B35-46AA-97D6-5814D689151B}" type="slidenum">
              <a:rPr lang="en-US" smtClean="0"/>
              <a:t>‹#›</a:t>
            </a:fld>
            <a:endParaRPr lang="en-US"/>
          </a:p>
        </p:txBody>
      </p:sp>
    </p:spTree>
    <p:extLst>
      <p:ext uri="{BB962C8B-B14F-4D97-AF65-F5344CB8AC3E}">
        <p14:creationId xmlns:p14="http://schemas.microsoft.com/office/powerpoint/2010/main" val="16830133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6697739-5AFA-48F0-8842-B4D1EE071796}" type="datetime1">
              <a:rPr lang="en-US" smtClean="0"/>
              <a:t>12/6/2013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609A8C3-0B35-46AA-97D6-5814D689151B}" type="slidenum">
              <a:rPr lang="en-US" smtClean="0"/>
              <a:t>‹#›</a:t>
            </a:fld>
            <a:endParaRPr lang="en-US"/>
          </a:p>
        </p:txBody>
      </p:sp>
    </p:spTree>
    <p:extLst>
      <p:ext uri="{BB962C8B-B14F-4D97-AF65-F5344CB8AC3E}">
        <p14:creationId xmlns:p14="http://schemas.microsoft.com/office/powerpoint/2010/main" val="22138910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081788-4EDA-47C4-96D5-BB8F0A860D36}" type="datetime1">
              <a:rPr lang="en-US" smtClean="0"/>
              <a:t>12/6/2013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09A8C3-0B35-46AA-97D6-5814D689151B}" type="slidenum">
              <a:rPr lang="en-US" smtClean="0"/>
              <a:t>‹#›</a:t>
            </a:fld>
            <a:endParaRPr lang="en-US"/>
          </a:p>
        </p:txBody>
      </p:sp>
    </p:spTree>
    <p:extLst>
      <p:ext uri="{BB962C8B-B14F-4D97-AF65-F5344CB8AC3E}">
        <p14:creationId xmlns:p14="http://schemas.microsoft.com/office/powerpoint/2010/main" val="1042899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18C679-EC5E-4D0B-A313-22D3B8668918}" type="datetime1">
              <a:rPr lang="en-US" smtClean="0"/>
              <a:t>12/6/2013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09A8C3-0B35-46AA-97D6-5814D689151B}" type="slidenum">
              <a:rPr lang="en-US" smtClean="0"/>
              <a:t>‹#›</a:t>
            </a:fld>
            <a:endParaRPr lang="en-US"/>
          </a:p>
        </p:txBody>
      </p:sp>
    </p:spTree>
    <p:extLst>
      <p:ext uri="{BB962C8B-B14F-4D97-AF65-F5344CB8AC3E}">
        <p14:creationId xmlns:p14="http://schemas.microsoft.com/office/powerpoint/2010/main" val="38605344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027B111-BB5E-404B-9577-4FAA60A14904}" type="datetime1">
              <a:rPr lang="en-US" smtClean="0"/>
              <a:t>12/6/2013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09A8C3-0B35-46AA-97D6-5814D689151B}" type="slidenum">
              <a:rPr lang="en-US" smtClean="0"/>
              <a:t>‹#›</a:t>
            </a:fld>
            <a:endParaRPr lang="en-US"/>
          </a:p>
        </p:txBody>
      </p:sp>
      <p:cxnSp>
        <p:nvCxnSpPr>
          <p:cNvPr id="8" name="Straight Connector 7"/>
          <p:cNvCxnSpPr/>
          <p:nvPr userDrawn="1"/>
        </p:nvCxnSpPr>
        <p:spPr>
          <a:xfrm>
            <a:off x="0" y="1143000"/>
            <a:ext cx="9144000" cy="0"/>
          </a:xfrm>
          <a:prstGeom prst="line">
            <a:avLst/>
          </a:prstGeom>
          <a:ln w="38100" cmpd="thickThi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759204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36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pivot.cos.com/"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hyperlink" Target="http://fdncenter.org/"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grants.gov/"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researchdevelopment.byu.edu/resources/proposal"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2.xml"/><Relationship Id="rId1" Type="http://schemas.openxmlformats.org/officeDocument/2006/relationships/slideLayout" Target="../slideLayouts/slideLayout2.xml"/><Relationship Id="rId4" Type="http://schemas.openxmlformats.org/officeDocument/2006/relationships/hyperlink" Target="http://researchdevelopment.byu.edu/" TargetMode="Externa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hyperlink" Target="http://researchdevelopment.byu.edu/" TargetMode="External"/><Relationship Id="rId2" Type="http://schemas.openxmlformats.org/officeDocument/2006/relationships/notesSlide" Target="../notesSlides/notesSlide54.xml"/><Relationship Id="rId1" Type="http://schemas.openxmlformats.org/officeDocument/2006/relationships/slideLayout" Target="../slideLayouts/slideLayout2.xml"/><Relationship Id="rId5" Type="http://schemas.openxmlformats.org/officeDocument/2006/relationships/hyperlink" Target="http://facultycenter.byu.edu/node?destination=node" TargetMode="External"/><Relationship Id="rId4" Type="http://schemas.openxmlformats.org/officeDocument/2006/relationships/hyperlink" Target="http://orca.byu.edu/" TargetMode="External"/></Relationships>
</file>

<file path=ppt/slides/_rels/slide5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00200"/>
            <a:ext cx="7772400" cy="1470025"/>
          </a:xfrm>
        </p:spPr>
        <p:txBody>
          <a:bodyPr>
            <a:noAutofit/>
          </a:bodyPr>
          <a:lstStyle/>
          <a:p>
            <a:r>
              <a:rPr lang="en-US" dirty="0" smtClean="0"/>
              <a:t>Proposal Development and </a:t>
            </a:r>
            <a:r>
              <a:rPr lang="en-US" dirty="0" err="1" smtClean="0"/>
              <a:t>Grantsmanship</a:t>
            </a:r>
            <a:r>
              <a:rPr lang="en-US" dirty="0" smtClean="0"/>
              <a:t> </a:t>
            </a:r>
            <a:endParaRPr lang="en-US" dirty="0"/>
          </a:p>
        </p:txBody>
      </p:sp>
      <p:sp>
        <p:nvSpPr>
          <p:cNvPr id="4" name="Subtitle 3"/>
          <p:cNvSpPr>
            <a:spLocks noGrp="1"/>
          </p:cNvSpPr>
          <p:nvPr>
            <p:ph type="subTitle" idx="1"/>
          </p:nvPr>
        </p:nvSpPr>
        <p:spPr>
          <a:xfrm>
            <a:off x="1371600" y="3203575"/>
            <a:ext cx="6400800" cy="1752600"/>
          </a:xfrm>
        </p:spPr>
        <p:txBody>
          <a:bodyPr>
            <a:noAutofit/>
          </a:bodyPr>
          <a:lstStyle/>
          <a:p>
            <a:r>
              <a:rPr lang="en-US" sz="2000" dirty="0" smtClean="0"/>
              <a:t>December 6</a:t>
            </a:r>
            <a:r>
              <a:rPr lang="en-US" sz="2000" baseline="30000" dirty="0" smtClean="0"/>
              <a:t>th</a:t>
            </a:r>
            <a:r>
              <a:rPr lang="en-US" sz="2000" dirty="0" smtClean="0"/>
              <a:t> and 13</a:t>
            </a:r>
            <a:r>
              <a:rPr lang="en-US" sz="2000" baseline="30000" dirty="0" smtClean="0"/>
              <a:t>th</a:t>
            </a:r>
            <a:r>
              <a:rPr lang="en-US" sz="2000" dirty="0" smtClean="0"/>
              <a:t>, 2013</a:t>
            </a:r>
            <a:endParaRPr lang="en-US" sz="2000" dirty="0"/>
          </a:p>
          <a:p>
            <a:endParaRPr lang="en-US" sz="2000" dirty="0" smtClean="0"/>
          </a:p>
        </p:txBody>
      </p:sp>
    </p:spTree>
    <p:extLst>
      <p:ext uri="{BB962C8B-B14F-4D97-AF65-F5344CB8AC3E}">
        <p14:creationId xmlns:p14="http://schemas.microsoft.com/office/powerpoint/2010/main" val="426771970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371600"/>
          </a:xfrm>
        </p:spPr>
        <p:txBody>
          <a:bodyPr>
            <a:normAutofit/>
          </a:bodyPr>
          <a:lstStyle/>
          <a:p>
            <a:r>
              <a:rPr lang="en-US" dirty="0" smtClean="0"/>
              <a:t>Find Funders (cont.) </a:t>
            </a:r>
            <a:r>
              <a:rPr lang="en-US" dirty="0"/>
              <a:t/>
            </a:r>
            <a:br>
              <a:rPr lang="en-US" dirty="0"/>
            </a:br>
            <a:endParaRPr lang="en-US" sz="2800" dirty="0"/>
          </a:p>
        </p:txBody>
      </p:sp>
      <p:sp>
        <p:nvSpPr>
          <p:cNvPr id="5" name="Content Placeholder 2"/>
          <p:cNvSpPr>
            <a:spLocks noGrp="1"/>
          </p:cNvSpPr>
          <p:nvPr>
            <p:ph idx="1"/>
          </p:nvPr>
        </p:nvSpPr>
        <p:spPr>
          <a:xfrm>
            <a:off x="685800" y="1219200"/>
            <a:ext cx="8229600" cy="4525963"/>
          </a:xfrm>
        </p:spPr>
        <p:txBody>
          <a:bodyPr>
            <a:noAutofit/>
          </a:bodyPr>
          <a:lstStyle/>
          <a:p>
            <a:r>
              <a:rPr lang="en-US" sz="2000" dirty="0"/>
              <a:t>Look for funder contacts within professional societies</a:t>
            </a:r>
          </a:p>
          <a:p>
            <a:r>
              <a:rPr lang="en-US" sz="2000" dirty="0"/>
              <a:t>Participate in review panels</a:t>
            </a:r>
          </a:p>
          <a:p>
            <a:r>
              <a:rPr lang="en-US" sz="2000" dirty="0" smtClean="0"/>
              <a:t>Could your idea attract </a:t>
            </a:r>
            <a:r>
              <a:rPr lang="en-US" sz="2000" dirty="0" err="1" smtClean="0"/>
              <a:t>Crowdfunding</a:t>
            </a:r>
            <a:r>
              <a:rPr lang="en-US" sz="2000" dirty="0" smtClean="0"/>
              <a:t>?</a:t>
            </a:r>
          </a:p>
          <a:p>
            <a:r>
              <a:rPr lang="en-US" sz="2000" dirty="0" smtClean="0"/>
              <a:t>Look for funding opportunities provided by unused Government year end funds</a:t>
            </a:r>
          </a:p>
          <a:p>
            <a:r>
              <a:rPr lang="en-US" sz="2000" dirty="0" smtClean="0"/>
              <a:t>Contact potential Program Officers about funding and ask them to recommend other funding sources</a:t>
            </a:r>
          </a:p>
          <a:p>
            <a:r>
              <a:rPr lang="en-US" sz="2000" dirty="0" smtClean="0"/>
              <a:t>Other possible funding sources (besides federal agencies)</a:t>
            </a:r>
          </a:p>
          <a:p>
            <a:pPr lvl="1"/>
            <a:r>
              <a:rPr lang="en-US" sz="1600" dirty="0" smtClean="0"/>
              <a:t>NGOs</a:t>
            </a:r>
          </a:p>
          <a:p>
            <a:pPr lvl="1"/>
            <a:r>
              <a:rPr lang="en-US" sz="1600" dirty="0" smtClean="0"/>
              <a:t>Associations</a:t>
            </a:r>
          </a:p>
          <a:p>
            <a:pPr lvl="1"/>
            <a:r>
              <a:rPr lang="en-US" sz="1600" dirty="0" smtClean="0"/>
              <a:t>Municipal, County, State Government  </a:t>
            </a:r>
          </a:p>
          <a:p>
            <a:pPr lvl="1"/>
            <a:r>
              <a:rPr lang="en-US" sz="1600" dirty="0" smtClean="0"/>
              <a:t>Community Partnerships </a:t>
            </a:r>
            <a:endParaRPr lang="en-US" sz="1600" dirty="0"/>
          </a:p>
          <a:p>
            <a:pPr lvl="1"/>
            <a:r>
              <a:rPr lang="en-US" sz="1600" dirty="0"/>
              <a:t>Foundations, </a:t>
            </a:r>
            <a:r>
              <a:rPr lang="en-US" sz="1600" dirty="0" smtClean="0"/>
              <a:t>Companies</a:t>
            </a:r>
          </a:p>
          <a:p>
            <a:pPr marL="457200" lvl="1" indent="0">
              <a:buNone/>
            </a:pPr>
            <a:endParaRPr lang="en-US" sz="1600" dirty="0"/>
          </a:p>
        </p:txBody>
      </p:sp>
      <p:sp>
        <p:nvSpPr>
          <p:cNvPr id="4" name="Slide Number Placeholder 3"/>
          <p:cNvSpPr>
            <a:spLocks noGrp="1"/>
          </p:cNvSpPr>
          <p:nvPr>
            <p:ph type="sldNum" sz="quarter" idx="12"/>
          </p:nvPr>
        </p:nvSpPr>
        <p:spPr/>
        <p:txBody>
          <a:bodyPr/>
          <a:lstStyle/>
          <a:p>
            <a:fld id="{0609A8C3-0B35-46AA-97D6-5814D689151B}" type="slidenum">
              <a:rPr lang="en-US" smtClean="0"/>
              <a:t>10</a:t>
            </a:fld>
            <a:endParaRPr lang="en-US"/>
          </a:p>
        </p:txBody>
      </p:sp>
      <p:sp>
        <p:nvSpPr>
          <p:cNvPr id="7" name="TextBox 6"/>
          <p:cNvSpPr txBox="1"/>
          <p:nvPr/>
        </p:nvSpPr>
        <p:spPr>
          <a:xfrm>
            <a:off x="990600" y="5638800"/>
            <a:ext cx="7239000" cy="707886"/>
          </a:xfrm>
          <a:prstGeom prst="rect">
            <a:avLst/>
          </a:prstGeom>
          <a:solidFill>
            <a:schemeClr val="accent1">
              <a:lumMod val="75000"/>
            </a:schemeClr>
          </a:solidFill>
        </p:spPr>
        <p:txBody>
          <a:bodyPr wrap="square" rtlCol="0">
            <a:spAutoFit/>
          </a:bodyPr>
          <a:lstStyle/>
          <a:p>
            <a:r>
              <a:rPr lang="en-US" sz="2000" i="1" dirty="0">
                <a:solidFill>
                  <a:schemeClr val="bg1"/>
                </a:solidFill>
                <a:cs typeface="Times New Roman" pitchFamily="18" charset="0"/>
              </a:rPr>
              <a:t>As one expert put it - think big, think small, think in different ways to uncover funding opportunities</a:t>
            </a:r>
          </a:p>
        </p:txBody>
      </p:sp>
    </p:spTree>
    <p:extLst>
      <p:ext uri="{BB962C8B-B14F-4D97-AF65-F5344CB8AC3E}">
        <p14:creationId xmlns:p14="http://schemas.microsoft.com/office/powerpoint/2010/main" val="2360406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noAutofit/>
          </a:bodyPr>
          <a:lstStyle/>
          <a:p>
            <a:r>
              <a:rPr lang="en-US" dirty="0"/>
              <a:t>Find </a:t>
            </a:r>
            <a:r>
              <a:rPr lang="en-US" dirty="0" smtClean="0"/>
              <a:t>Funders </a:t>
            </a:r>
            <a:br>
              <a:rPr lang="en-US" dirty="0" smtClean="0"/>
            </a:br>
            <a:r>
              <a:rPr lang="en-US" sz="2800" i="1" dirty="0" smtClean="0"/>
              <a:t>Online Search Tools</a:t>
            </a:r>
            <a:r>
              <a:rPr lang="en-US" dirty="0" smtClean="0"/>
              <a:t/>
            </a:r>
            <a:br>
              <a:rPr lang="en-US" dirty="0" smtClean="0"/>
            </a:br>
            <a:endParaRPr lang="en-US" dirty="0"/>
          </a:p>
        </p:txBody>
      </p:sp>
      <p:sp>
        <p:nvSpPr>
          <p:cNvPr id="5" name="Content Placeholder 2"/>
          <p:cNvSpPr>
            <a:spLocks noGrp="1"/>
          </p:cNvSpPr>
          <p:nvPr>
            <p:ph idx="1"/>
          </p:nvPr>
        </p:nvSpPr>
        <p:spPr>
          <a:xfrm>
            <a:off x="457200" y="1371600"/>
            <a:ext cx="8229600" cy="4525963"/>
          </a:xfrm>
        </p:spPr>
        <p:txBody>
          <a:bodyPr>
            <a:noAutofit/>
          </a:bodyPr>
          <a:lstStyle/>
          <a:p>
            <a:r>
              <a:rPr lang="en-US" sz="2000" dirty="0" smtClean="0"/>
              <a:t>PIVOT </a:t>
            </a:r>
            <a:endParaRPr lang="en-US" sz="2000" dirty="0"/>
          </a:p>
          <a:p>
            <a:pPr marL="457200" lvl="1" indent="0">
              <a:buNone/>
            </a:pPr>
            <a:r>
              <a:rPr lang="en-US" sz="1600" dirty="0" smtClean="0"/>
              <a:t>Database </a:t>
            </a:r>
            <a:r>
              <a:rPr lang="en-US" sz="1600" dirty="0"/>
              <a:t>of funding </a:t>
            </a:r>
            <a:r>
              <a:rPr lang="en-US" sz="1600" dirty="0" smtClean="0"/>
              <a:t>opportunities (~$33B and 26,000 opportunities), scholars (3 million) and software to match the two</a:t>
            </a:r>
          </a:p>
          <a:p>
            <a:pPr lvl="1"/>
            <a:r>
              <a:rPr lang="en-US" sz="1600" dirty="0" smtClean="0"/>
              <a:t>Matches based on profile, your search terms, keywords</a:t>
            </a:r>
          </a:p>
          <a:p>
            <a:pPr lvl="1"/>
            <a:r>
              <a:rPr lang="en-US" sz="1600" dirty="0" smtClean="0"/>
              <a:t>Manage and track opportunities including email alerts</a:t>
            </a:r>
          </a:p>
          <a:p>
            <a:pPr marL="457200" lvl="1" indent="0">
              <a:buNone/>
            </a:pPr>
            <a:r>
              <a:rPr lang="en-US" sz="1600" dirty="0" smtClean="0"/>
              <a:t>To use PIVOT, go to PIVOT website </a:t>
            </a:r>
            <a:r>
              <a:rPr lang="en-US" sz="1600" u="sng" dirty="0">
                <a:hlinkClick r:id="rId3"/>
              </a:rPr>
              <a:t>http://</a:t>
            </a:r>
            <a:r>
              <a:rPr lang="en-US" sz="1600" u="sng" dirty="0" smtClean="0">
                <a:hlinkClick r:id="rId3"/>
              </a:rPr>
              <a:t>pivot.cos.com</a:t>
            </a:r>
            <a:r>
              <a:rPr lang="en-US" sz="1600" dirty="0" smtClean="0"/>
              <a:t>, create an account and claim or create a prolific</a:t>
            </a:r>
            <a:br>
              <a:rPr lang="en-US" sz="1600" dirty="0" smtClean="0"/>
            </a:br>
            <a:endParaRPr lang="en-US" sz="1600" dirty="0" smtClean="0"/>
          </a:p>
          <a:p>
            <a:r>
              <a:rPr lang="en-US" sz="2000" dirty="0" smtClean="0"/>
              <a:t>Foundation Center Online </a:t>
            </a:r>
          </a:p>
          <a:p>
            <a:pPr marL="400050" lvl="1" indent="0">
              <a:buNone/>
            </a:pPr>
            <a:r>
              <a:rPr lang="en-US" sz="1600" dirty="0" smtClean="0"/>
              <a:t>Database of 100,000 + </a:t>
            </a:r>
            <a:r>
              <a:rPr lang="en-US" sz="1600" dirty="0"/>
              <a:t>foundations, corporate donors, and </a:t>
            </a:r>
            <a:r>
              <a:rPr lang="en-US" sz="1600" dirty="0" err="1"/>
              <a:t>grantmaking</a:t>
            </a:r>
            <a:r>
              <a:rPr lang="en-US" sz="1600" dirty="0"/>
              <a:t> public </a:t>
            </a:r>
            <a:r>
              <a:rPr lang="en-US" sz="1600" dirty="0" smtClean="0"/>
              <a:t>charities, 2.1 </a:t>
            </a:r>
            <a:r>
              <a:rPr lang="en-US" sz="1600" dirty="0"/>
              <a:t>million </a:t>
            </a:r>
            <a:r>
              <a:rPr lang="en-US" sz="1600" dirty="0" smtClean="0"/>
              <a:t>grants, database search software</a:t>
            </a:r>
          </a:p>
          <a:p>
            <a:pPr marL="685800" lvl="1">
              <a:buFont typeface="Arial" pitchFamily="34" charset="0"/>
              <a:buChar char="–"/>
            </a:pPr>
            <a:r>
              <a:rPr lang="en-US" sz="1600" dirty="0"/>
              <a:t>Matches based on search terms and keywords</a:t>
            </a:r>
          </a:p>
          <a:p>
            <a:pPr marL="685800" lvl="1">
              <a:buFont typeface="Arial" pitchFamily="34" charset="0"/>
              <a:buChar char="–"/>
            </a:pPr>
            <a:r>
              <a:rPr lang="en-US" sz="1600" dirty="0"/>
              <a:t>Provides </a:t>
            </a:r>
            <a:r>
              <a:rPr lang="en-US" sz="1600" dirty="0" smtClean="0"/>
              <a:t>detailed information about non-profit foundations and corporations </a:t>
            </a:r>
            <a:endParaRPr lang="en-US" sz="1600" dirty="0"/>
          </a:p>
          <a:p>
            <a:pPr marL="685800" lvl="1"/>
            <a:r>
              <a:rPr lang="en-US" sz="1600" dirty="0"/>
              <a:t>Provides 990 tax form information and information about past awards</a:t>
            </a:r>
          </a:p>
          <a:p>
            <a:pPr marL="400050" lvl="1" indent="0">
              <a:buNone/>
            </a:pPr>
            <a:r>
              <a:rPr lang="en-US" sz="1600" dirty="0"/>
              <a:t>To use the Foundation </a:t>
            </a:r>
            <a:r>
              <a:rPr lang="en-US" sz="1600" dirty="0" smtClean="0"/>
              <a:t>Center online, </a:t>
            </a:r>
            <a:r>
              <a:rPr lang="en-US" sz="1600" dirty="0"/>
              <a:t>go to </a:t>
            </a:r>
            <a:r>
              <a:rPr lang="en-US" sz="1600" u="sng" dirty="0">
                <a:hlinkClick r:id="rId4"/>
              </a:rPr>
              <a:t>http://fdncenter.org</a:t>
            </a:r>
            <a:r>
              <a:rPr lang="en-US" sz="1600" u="sng" dirty="0" smtClean="0">
                <a:hlinkClick r:id="rId4"/>
              </a:rPr>
              <a:t>/</a:t>
            </a:r>
            <a:r>
              <a:rPr lang="en-US" sz="1600" u="sng" dirty="0" smtClean="0"/>
              <a:t> </a:t>
            </a:r>
            <a:r>
              <a:rPr lang="en-US" sz="1600" dirty="0" smtClean="0"/>
              <a:t>and login with username </a:t>
            </a:r>
            <a:r>
              <a:rPr lang="en-US" sz="1600" u="sng" dirty="0" err="1" smtClean="0"/>
              <a:t>byuacadvp</a:t>
            </a:r>
            <a:r>
              <a:rPr lang="en-US" sz="1600" dirty="0" smtClean="0"/>
              <a:t> and password </a:t>
            </a:r>
            <a:r>
              <a:rPr lang="en-US" sz="1600" u="sng" dirty="0" smtClean="0"/>
              <a:t>cougars2002</a:t>
            </a:r>
            <a:endParaRPr lang="en-US" sz="1600" u="sng" dirty="0"/>
          </a:p>
          <a:p>
            <a:pPr marL="400050" lvl="1" indent="0">
              <a:buNone/>
            </a:pPr>
            <a:r>
              <a:rPr lang="en-US" sz="1200" dirty="0" smtClean="0"/>
              <a:t/>
            </a:r>
            <a:br>
              <a:rPr lang="en-US" sz="1200" dirty="0" smtClean="0"/>
            </a:br>
            <a:endParaRPr lang="en-US" sz="1200" dirty="0" smtClean="0"/>
          </a:p>
        </p:txBody>
      </p:sp>
      <p:sp>
        <p:nvSpPr>
          <p:cNvPr id="3" name="Slide Number Placeholder 2"/>
          <p:cNvSpPr>
            <a:spLocks noGrp="1"/>
          </p:cNvSpPr>
          <p:nvPr>
            <p:ph type="sldNum" sz="quarter" idx="12"/>
          </p:nvPr>
        </p:nvSpPr>
        <p:spPr/>
        <p:txBody>
          <a:bodyPr/>
          <a:lstStyle/>
          <a:p>
            <a:fld id="{0609A8C3-0B35-46AA-97D6-5814D689151B}" type="slidenum">
              <a:rPr lang="en-US" smtClean="0"/>
              <a:t>11</a:t>
            </a:fld>
            <a:endParaRPr lang="en-US"/>
          </a:p>
        </p:txBody>
      </p:sp>
    </p:spTree>
    <p:extLst>
      <p:ext uri="{BB962C8B-B14F-4D97-AF65-F5344CB8AC3E}">
        <p14:creationId xmlns:p14="http://schemas.microsoft.com/office/powerpoint/2010/main" val="176945969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noAutofit/>
          </a:bodyPr>
          <a:lstStyle/>
          <a:p>
            <a:r>
              <a:rPr lang="en-US" dirty="0"/>
              <a:t>Find </a:t>
            </a:r>
            <a:r>
              <a:rPr lang="en-US" dirty="0" smtClean="0"/>
              <a:t>Funders </a:t>
            </a:r>
            <a:br>
              <a:rPr lang="en-US" dirty="0" smtClean="0"/>
            </a:br>
            <a:r>
              <a:rPr lang="en-US" sz="2800" i="1" dirty="0" smtClean="0"/>
              <a:t>Online Search Tools (cont.)</a:t>
            </a:r>
            <a:r>
              <a:rPr lang="en-US" dirty="0" smtClean="0"/>
              <a:t/>
            </a:r>
            <a:br>
              <a:rPr lang="en-US" dirty="0" smtClean="0"/>
            </a:br>
            <a:endParaRPr lang="en-US" dirty="0"/>
          </a:p>
        </p:txBody>
      </p:sp>
      <p:sp>
        <p:nvSpPr>
          <p:cNvPr id="5" name="Content Placeholder 2"/>
          <p:cNvSpPr>
            <a:spLocks noGrp="1"/>
          </p:cNvSpPr>
          <p:nvPr>
            <p:ph idx="1"/>
          </p:nvPr>
        </p:nvSpPr>
        <p:spPr>
          <a:xfrm>
            <a:off x="457200" y="1371600"/>
            <a:ext cx="8229600" cy="4525963"/>
          </a:xfrm>
        </p:spPr>
        <p:txBody>
          <a:bodyPr>
            <a:noAutofit/>
          </a:bodyPr>
          <a:lstStyle/>
          <a:p>
            <a:pPr marL="0" indent="0">
              <a:buNone/>
            </a:pPr>
            <a:endParaRPr lang="en-US" sz="2400" dirty="0" smtClean="0"/>
          </a:p>
          <a:p>
            <a:r>
              <a:rPr lang="en-US" sz="2400" dirty="0"/>
              <a:t>Grants.gov </a:t>
            </a:r>
          </a:p>
          <a:p>
            <a:pPr marL="400050" lvl="1" indent="0">
              <a:buNone/>
            </a:pPr>
            <a:r>
              <a:rPr lang="en-US" sz="1400" dirty="0"/>
              <a:t>Can be used to find and apply for federal funding. Provides information (including electronic submittal process) on over a 1,000 grant programs from 26 Federal grant-making agencies </a:t>
            </a:r>
          </a:p>
          <a:p>
            <a:pPr marL="400050" lvl="1" indent="0">
              <a:buNone/>
            </a:pPr>
            <a:r>
              <a:rPr lang="en-US" sz="1400" dirty="0"/>
              <a:t>To use Grants.gov, go to </a:t>
            </a:r>
            <a:r>
              <a:rPr lang="en-US" sz="1400" u="sng" dirty="0">
                <a:hlinkClick r:id="rId3"/>
              </a:rPr>
              <a:t>http://grants.gov/</a:t>
            </a:r>
            <a:r>
              <a:rPr lang="en-US" sz="1400" dirty="0"/>
              <a:t>, click on </a:t>
            </a:r>
            <a:r>
              <a:rPr lang="en-US" sz="1400" i="1" dirty="0"/>
              <a:t>Application Resources </a:t>
            </a:r>
            <a:r>
              <a:rPr lang="en-US" sz="1400" dirty="0"/>
              <a:t>and follow the tutorial</a:t>
            </a:r>
          </a:p>
          <a:p>
            <a:pPr marL="285750"/>
            <a:endParaRPr lang="en-US" sz="2400" dirty="0" smtClean="0"/>
          </a:p>
          <a:p>
            <a:pPr marL="285750"/>
            <a:r>
              <a:rPr lang="en-US" sz="2400" dirty="0" smtClean="0"/>
              <a:t>Other online tools</a:t>
            </a:r>
          </a:p>
          <a:p>
            <a:pPr marL="685800" lvl="1"/>
            <a:r>
              <a:rPr lang="en-US" sz="1800" dirty="0" smtClean="0"/>
              <a:t>Federal Register</a:t>
            </a:r>
          </a:p>
          <a:p>
            <a:pPr marL="685800" lvl="1"/>
            <a:r>
              <a:rPr lang="en-US" sz="1800" dirty="0" err="1" smtClean="0"/>
              <a:t>Grantsmanship</a:t>
            </a:r>
            <a:r>
              <a:rPr lang="en-US" sz="1800" dirty="0" smtClean="0"/>
              <a:t> Center</a:t>
            </a:r>
          </a:p>
          <a:p>
            <a:pPr marL="685800" lvl="1"/>
            <a:r>
              <a:rPr lang="en-US" sz="1800" dirty="0" smtClean="0"/>
              <a:t>Agency, Foundation, Company websites</a:t>
            </a:r>
          </a:p>
          <a:p>
            <a:pPr marL="685800" lvl="1"/>
            <a:r>
              <a:rPr lang="en-US" sz="1800" dirty="0" smtClean="0"/>
              <a:t>Google/Bing/Yahoo </a:t>
            </a:r>
            <a:endParaRPr lang="en-US" sz="1800" dirty="0"/>
          </a:p>
          <a:p>
            <a:pPr marL="400050" lvl="1" indent="0">
              <a:buNone/>
            </a:pPr>
            <a:endParaRPr lang="en-US" sz="1400" i="1" dirty="0" smtClean="0"/>
          </a:p>
          <a:p>
            <a:pPr marL="400050" lvl="1" indent="0">
              <a:buNone/>
            </a:pPr>
            <a:endParaRPr lang="en-US" sz="1400" i="1" dirty="0"/>
          </a:p>
          <a:p>
            <a:pPr marL="0" indent="0">
              <a:buNone/>
            </a:pPr>
            <a:endParaRPr lang="en-US" sz="2400" dirty="0" smtClean="0"/>
          </a:p>
        </p:txBody>
      </p:sp>
      <p:sp>
        <p:nvSpPr>
          <p:cNvPr id="3" name="Slide Number Placeholder 2"/>
          <p:cNvSpPr>
            <a:spLocks noGrp="1"/>
          </p:cNvSpPr>
          <p:nvPr>
            <p:ph type="sldNum" sz="quarter" idx="12"/>
          </p:nvPr>
        </p:nvSpPr>
        <p:spPr/>
        <p:txBody>
          <a:bodyPr/>
          <a:lstStyle/>
          <a:p>
            <a:fld id="{0609A8C3-0B35-46AA-97D6-5814D689151B}" type="slidenum">
              <a:rPr lang="en-US" smtClean="0"/>
              <a:t>12</a:t>
            </a:fld>
            <a:endParaRPr lang="en-US"/>
          </a:p>
        </p:txBody>
      </p:sp>
    </p:spTree>
    <p:extLst>
      <p:ext uri="{BB962C8B-B14F-4D97-AF65-F5344CB8AC3E}">
        <p14:creationId xmlns:p14="http://schemas.microsoft.com/office/powerpoint/2010/main" val="17537183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Select Funding Opportunities to Pursue</a:t>
            </a:r>
            <a:endParaRPr lang="en-US" dirty="0"/>
          </a:p>
        </p:txBody>
      </p:sp>
      <p:sp>
        <p:nvSpPr>
          <p:cNvPr id="3" name="Content Placeholder 2"/>
          <p:cNvSpPr>
            <a:spLocks noGrp="1"/>
          </p:cNvSpPr>
          <p:nvPr>
            <p:ph idx="1"/>
          </p:nvPr>
        </p:nvSpPr>
        <p:spPr>
          <a:xfrm>
            <a:off x="304800" y="1524000"/>
            <a:ext cx="8458200" cy="3840163"/>
          </a:xfrm>
        </p:spPr>
        <p:txBody>
          <a:bodyPr>
            <a:noAutofit/>
          </a:bodyPr>
          <a:lstStyle/>
          <a:p>
            <a:r>
              <a:rPr lang="en-US" sz="2200" dirty="0" smtClean="0"/>
              <a:t>Evaluate candidate opportunities:</a:t>
            </a:r>
            <a:endParaRPr lang="en-US" sz="1400" dirty="0" smtClean="0"/>
          </a:p>
          <a:p>
            <a:pPr lvl="1"/>
            <a:r>
              <a:rPr lang="en-US" sz="1800" dirty="0"/>
              <a:t>Your research objectives and funder needs </a:t>
            </a:r>
            <a:r>
              <a:rPr lang="en-US" sz="1800" dirty="0" smtClean="0"/>
              <a:t>match</a:t>
            </a:r>
          </a:p>
          <a:p>
            <a:pPr lvl="1"/>
            <a:r>
              <a:rPr lang="en-US" sz="1800" dirty="0" smtClean="0"/>
              <a:t>You meet eligibility requirements </a:t>
            </a:r>
          </a:p>
          <a:p>
            <a:pPr lvl="1"/>
            <a:r>
              <a:rPr lang="en-US" sz="1800" dirty="0" smtClean="0"/>
              <a:t>Funder has sufficient funds to give you a grant</a:t>
            </a:r>
          </a:p>
          <a:p>
            <a:pPr lvl="1"/>
            <a:r>
              <a:rPr lang="en-US" sz="1800" dirty="0" smtClean="0"/>
              <a:t>If the funder is a foundation, the foundation gives nationally and/or to Utah</a:t>
            </a:r>
          </a:p>
          <a:p>
            <a:pPr lvl="1"/>
            <a:r>
              <a:rPr lang="en-US" sz="1800" dirty="0" smtClean="0"/>
              <a:t>You have sufficient time to do both pre-proposal and proposal writing activities</a:t>
            </a:r>
          </a:p>
          <a:p>
            <a:endParaRPr lang="en-US" sz="2400" dirty="0"/>
          </a:p>
          <a:p>
            <a:r>
              <a:rPr lang="en-US" sz="2400" dirty="0" smtClean="0"/>
              <a:t>Focus on a </a:t>
            </a:r>
            <a:r>
              <a:rPr lang="en-US" sz="2400" dirty="0"/>
              <a:t>limited number (3-6?) of good candidate funding opportunities for further </a:t>
            </a:r>
            <a:r>
              <a:rPr lang="en-US" sz="2400" dirty="0" smtClean="0"/>
              <a:t>development</a:t>
            </a:r>
          </a:p>
          <a:p>
            <a:pPr lvl="1"/>
            <a:r>
              <a:rPr lang="en-US" sz="1800" dirty="0" smtClean="0"/>
              <a:t>Avoid the shotgun approach… </a:t>
            </a:r>
            <a:r>
              <a:rPr lang="en-US" sz="1800" i="1" dirty="0" smtClean="0"/>
              <a:t>if I fire enough proposals at enough potential funders, something is going to hit</a:t>
            </a:r>
          </a:p>
          <a:p>
            <a:endParaRPr lang="en-US" sz="2400" dirty="0"/>
          </a:p>
        </p:txBody>
      </p:sp>
      <p:sp>
        <p:nvSpPr>
          <p:cNvPr id="4" name="Slide Number Placeholder 3"/>
          <p:cNvSpPr>
            <a:spLocks noGrp="1"/>
          </p:cNvSpPr>
          <p:nvPr>
            <p:ph type="sldNum" sz="quarter" idx="12"/>
          </p:nvPr>
        </p:nvSpPr>
        <p:spPr/>
        <p:txBody>
          <a:bodyPr/>
          <a:lstStyle/>
          <a:p>
            <a:fld id="{0609A8C3-0B35-46AA-97D6-5814D689151B}" type="slidenum">
              <a:rPr lang="en-US" smtClean="0"/>
              <a:t>13</a:t>
            </a:fld>
            <a:endParaRPr lang="en-US"/>
          </a:p>
        </p:txBody>
      </p:sp>
    </p:spTree>
    <p:extLst>
      <p:ext uri="{BB962C8B-B14F-4D97-AF65-F5344CB8AC3E}">
        <p14:creationId xmlns:p14="http://schemas.microsoft.com/office/powerpoint/2010/main" val="273960650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1295400"/>
            <a:ext cx="7772400" cy="1470025"/>
          </a:xfrm>
        </p:spPr>
        <p:txBody>
          <a:bodyPr/>
          <a:lstStyle/>
          <a:p>
            <a:pPr algn="l"/>
            <a:r>
              <a:rPr lang="en-US" dirty="0" smtClean="0"/>
              <a:t>Effective Pre-Proposal Activities</a:t>
            </a:r>
            <a:endParaRPr lang="en-US" dirty="0"/>
          </a:p>
        </p:txBody>
      </p:sp>
    </p:spTree>
    <p:extLst>
      <p:ext uri="{BB962C8B-B14F-4D97-AF65-F5344CB8AC3E}">
        <p14:creationId xmlns:p14="http://schemas.microsoft.com/office/powerpoint/2010/main" val="393512347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Market Your Ideas</a:t>
            </a:r>
            <a:endParaRPr lang="en-US" dirty="0"/>
          </a:p>
        </p:txBody>
      </p:sp>
      <p:sp>
        <p:nvSpPr>
          <p:cNvPr id="3" name="Content Placeholder 2"/>
          <p:cNvSpPr>
            <a:spLocks noGrp="1"/>
          </p:cNvSpPr>
          <p:nvPr>
            <p:ph idx="1"/>
          </p:nvPr>
        </p:nvSpPr>
        <p:spPr>
          <a:xfrm>
            <a:off x="381000" y="1295400"/>
            <a:ext cx="5562600" cy="4525963"/>
          </a:xfrm>
        </p:spPr>
        <p:txBody>
          <a:bodyPr>
            <a:noAutofit/>
          </a:bodyPr>
          <a:lstStyle/>
          <a:p>
            <a:r>
              <a:rPr lang="en-US" sz="1800" b="1" dirty="0" smtClean="0"/>
              <a:t>Think like a marketer </a:t>
            </a:r>
            <a:r>
              <a:rPr lang="en-US" sz="1800" dirty="0" smtClean="0"/>
              <a:t>and always see things from the customer’s point of view</a:t>
            </a:r>
            <a:br>
              <a:rPr lang="en-US" sz="1800" dirty="0" smtClean="0"/>
            </a:br>
            <a:endParaRPr lang="en-US" sz="1800" dirty="0" smtClean="0"/>
          </a:p>
          <a:p>
            <a:r>
              <a:rPr lang="en-US" sz="1800" b="1" dirty="0" smtClean="0"/>
              <a:t>A proposal is not about you or your needs</a:t>
            </a:r>
            <a:r>
              <a:rPr lang="en-US" sz="1800" dirty="0" smtClean="0"/>
              <a:t>, it is about the funder’s needs… </a:t>
            </a:r>
            <a:r>
              <a:rPr lang="en-US" sz="1800" i="1" dirty="0" smtClean="0"/>
              <a:t>you’re project should make the funder successful</a:t>
            </a:r>
          </a:p>
          <a:p>
            <a:endParaRPr lang="en-US" sz="1800" dirty="0" smtClean="0"/>
          </a:p>
          <a:p>
            <a:r>
              <a:rPr lang="en-US" sz="1800" b="1" dirty="0" smtClean="0"/>
              <a:t>You want an emotional response </a:t>
            </a:r>
            <a:r>
              <a:rPr lang="en-US" sz="1800" dirty="0" smtClean="0"/>
              <a:t>to your ideas from your potential funders… </a:t>
            </a:r>
            <a:r>
              <a:rPr lang="en-US" sz="1800" i="1" dirty="0" smtClean="0"/>
              <a:t>excitement</a:t>
            </a:r>
            <a:r>
              <a:rPr lang="en-US" sz="1800" dirty="0" smtClean="0"/>
              <a:t>, </a:t>
            </a:r>
            <a:r>
              <a:rPr lang="en-US" sz="1800" i="1" dirty="0" smtClean="0"/>
              <a:t>keen interest, compelling,  “I’ve got to have it now” … not boredom, confusion, </a:t>
            </a:r>
            <a:r>
              <a:rPr lang="en-US" sz="1800" dirty="0" smtClean="0"/>
              <a:t>or</a:t>
            </a:r>
            <a:r>
              <a:rPr lang="en-US" sz="1800" i="1" dirty="0" smtClean="0"/>
              <a:t> even anger</a:t>
            </a:r>
          </a:p>
          <a:p>
            <a:pPr marL="0" indent="0">
              <a:buNone/>
            </a:pPr>
            <a:endParaRPr lang="en-US" sz="1800" i="1" dirty="0" smtClean="0"/>
          </a:p>
        </p:txBody>
      </p:sp>
      <p:pic>
        <p:nvPicPr>
          <p:cNvPr id="5" name="Picture 2" descr="http://upload.wikimedia.org/wikipedia/commons/thumb/7/7a/Boeing_X-32B_Patuxent.jpg/300px-Boeing_X-32B_Patuxen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2895600"/>
            <a:ext cx="2247900" cy="138620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encrypted-tbn0.gstatic.com/images?q=tbn:ANd9GcRd-1tBBuFvTuEr8n0PdXn0B0nBrDSNZWcuh0HjGom6bEi6h92cl8TY8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53164" y="1870826"/>
            <a:ext cx="1471736" cy="1183459"/>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428571" y="4281806"/>
            <a:ext cx="2438400" cy="738664"/>
          </a:xfrm>
          <a:prstGeom prst="rect">
            <a:avLst/>
          </a:prstGeom>
          <a:noFill/>
        </p:spPr>
        <p:txBody>
          <a:bodyPr wrap="square" rtlCol="0">
            <a:spAutoFit/>
          </a:bodyPr>
          <a:lstStyle/>
          <a:p>
            <a:r>
              <a:rPr lang="en-US" sz="1400" b="1" i="1" dirty="0" smtClean="0"/>
              <a:t>Boeing’s UCAV, F-35 – the power of emotion in contract decisions </a:t>
            </a:r>
            <a:endParaRPr lang="en-US" sz="1400" b="1" i="1" dirty="0"/>
          </a:p>
        </p:txBody>
      </p:sp>
      <p:sp>
        <p:nvSpPr>
          <p:cNvPr id="4" name="Slide Number Placeholder 3"/>
          <p:cNvSpPr>
            <a:spLocks noGrp="1"/>
          </p:cNvSpPr>
          <p:nvPr>
            <p:ph type="sldNum" sz="quarter" idx="12"/>
          </p:nvPr>
        </p:nvSpPr>
        <p:spPr/>
        <p:txBody>
          <a:bodyPr/>
          <a:lstStyle/>
          <a:p>
            <a:fld id="{0609A8C3-0B35-46AA-97D6-5814D689151B}" type="slidenum">
              <a:rPr lang="en-US" smtClean="0"/>
              <a:t>15</a:t>
            </a:fld>
            <a:endParaRPr lang="en-US"/>
          </a:p>
        </p:txBody>
      </p:sp>
      <p:sp>
        <p:nvSpPr>
          <p:cNvPr id="9" name="TextBox 8"/>
          <p:cNvSpPr txBox="1"/>
          <p:nvPr/>
        </p:nvSpPr>
        <p:spPr>
          <a:xfrm>
            <a:off x="566057" y="5410200"/>
            <a:ext cx="7239000" cy="707886"/>
          </a:xfrm>
          <a:prstGeom prst="rect">
            <a:avLst/>
          </a:prstGeom>
          <a:solidFill>
            <a:schemeClr val="accent1">
              <a:lumMod val="75000"/>
            </a:schemeClr>
          </a:solidFill>
        </p:spPr>
        <p:txBody>
          <a:bodyPr wrap="square" rtlCol="0">
            <a:spAutoFit/>
          </a:bodyPr>
          <a:lstStyle/>
          <a:p>
            <a:r>
              <a:rPr lang="en-US" sz="2000" i="1" dirty="0" smtClean="0">
                <a:solidFill>
                  <a:schemeClr val="bg1"/>
                </a:solidFill>
              </a:rPr>
              <a:t>Ultimately, funding decisions are emotional decisions… make sure your proposal generates positive emotions</a:t>
            </a:r>
            <a:endParaRPr lang="en-US" sz="2000" i="1" dirty="0">
              <a:solidFill>
                <a:schemeClr val="bg1"/>
              </a:solidFill>
            </a:endParaRPr>
          </a:p>
        </p:txBody>
      </p:sp>
    </p:spTree>
    <p:extLst>
      <p:ext uri="{BB962C8B-B14F-4D97-AF65-F5344CB8AC3E}">
        <p14:creationId xmlns:p14="http://schemas.microsoft.com/office/powerpoint/2010/main" val="33478464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1668"/>
            <a:ext cx="8229600" cy="1143000"/>
          </a:xfrm>
        </p:spPr>
        <p:txBody>
          <a:bodyPr>
            <a:normAutofit fontScale="90000"/>
          </a:bodyPr>
          <a:lstStyle/>
          <a:p>
            <a:r>
              <a:rPr lang="en-US" dirty="0" smtClean="0"/>
              <a:t>Even “Objective” Review Panels Respond Emotionally</a:t>
            </a:r>
            <a:endParaRPr lang="en-US" sz="4400" dirty="0">
              <a:latin typeface="Times New Roman" pitchFamily="18" charset="0"/>
              <a:cs typeface="Times New Roman" pitchFamily="18" charset="0"/>
            </a:endParaRPr>
          </a:p>
        </p:txBody>
      </p:sp>
      <p:sp>
        <p:nvSpPr>
          <p:cNvPr id="3" name="Content Placeholder 2"/>
          <p:cNvSpPr>
            <a:spLocks noGrp="1"/>
          </p:cNvSpPr>
          <p:nvPr>
            <p:ph idx="1"/>
          </p:nvPr>
        </p:nvSpPr>
        <p:spPr>
          <a:xfrm>
            <a:off x="457200" y="1371600"/>
            <a:ext cx="7696200" cy="4525963"/>
          </a:xfrm>
        </p:spPr>
        <p:txBody>
          <a:bodyPr>
            <a:normAutofit fontScale="70000" lnSpcReduction="20000"/>
          </a:bodyPr>
          <a:lstStyle/>
          <a:p>
            <a:r>
              <a:rPr lang="en-US" dirty="0" smtClean="0">
                <a:cs typeface="Times New Roman" pitchFamily="18" charset="0"/>
              </a:rPr>
              <a:t>“The problem statement, </a:t>
            </a:r>
            <a:r>
              <a:rPr lang="en-US" b="1" dirty="0" smtClean="0">
                <a:cs typeface="Times New Roman" pitchFamily="18" charset="0"/>
              </a:rPr>
              <a:t>such as it is</a:t>
            </a:r>
            <a:r>
              <a:rPr lang="en-US" dirty="0" smtClean="0">
                <a:cs typeface="Times New Roman" pitchFamily="18" charset="0"/>
              </a:rPr>
              <a:t>, is too global, showing no relationship to reality with no potential solution being indicated or even possible.”</a:t>
            </a:r>
          </a:p>
          <a:p>
            <a:pPr marL="0" indent="0">
              <a:buNone/>
            </a:pPr>
            <a:endParaRPr lang="en-US" dirty="0" smtClean="0">
              <a:cs typeface="Times New Roman" pitchFamily="18" charset="0"/>
            </a:endParaRPr>
          </a:p>
          <a:p>
            <a:r>
              <a:rPr lang="en-US" dirty="0" smtClean="0">
                <a:cs typeface="Times New Roman" pitchFamily="18" charset="0"/>
              </a:rPr>
              <a:t>“This problem has been studied to death. I’m </a:t>
            </a:r>
            <a:r>
              <a:rPr lang="en-US" b="1" dirty="0" smtClean="0">
                <a:cs typeface="Times New Roman" pitchFamily="18" charset="0"/>
              </a:rPr>
              <a:t>surprised</a:t>
            </a:r>
            <a:r>
              <a:rPr lang="en-US" dirty="0" smtClean="0">
                <a:cs typeface="Times New Roman" pitchFamily="18" charset="0"/>
              </a:rPr>
              <a:t> the writer doesn’t know this.”</a:t>
            </a:r>
          </a:p>
          <a:p>
            <a:endParaRPr lang="en-US" dirty="0" smtClean="0">
              <a:cs typeface="Times New Roman" pitchFamily="18" charset="0"/>
            </a:endParaRPr>
          </a:p>
          <a:p>
            <a:r>
              <a:rPr lang="en-US" dirty="0" smtClean="0">
                <a:cs typeface="Times New Roman" pitchFamily="18" charset="0"/>
              </a:rPr>
              <a:t>“It is almost impossible to understand what the author wants to study or what the main theme is. The problem is </a:t>
            </a:r>
            <a:r>
              <a:rPr lang="en-US" b="1" dirty="0" smtClean="0">
                <a:cs typeface="Times New Roman" pitchFamily="18" charset="0"/>
              </a:rPr>
              <a:t>full of jargon and totally unclear as stated</a:t>
            </a:r>
            <a:r>
              <a:rPr lang="en-US" dirty="0" smtClean="0">
                <a:cs typeface="Times New Roman" pitchFamily="18" charset="0"/>
              </a:rPr>
              <a:t>.”</a:t>
            </a:r>
          </a:p>
          <a:p>
            <a:endParaRPr lang="en-US" dirty="0" smtClean="0">
              <a:cs typeface="Times New Roman" pitchFamily="18" charset="0"/>
            </a:endParaRPr>
          </a:p>
          <a:p>
            <a:r>
              <a:rPr lang="en-US" dirty="0" smtClean="0">
                <a:cs typeface="Times New Roman" pitchFamily="18" charset="0"/>
              </a:rPr>
              <a:t>“I cannot ascertain what approach the researcher will take in examining the problem as outlined.”</a:t>
            </a:r>
          </a:p>
          <a:p>
            <a:endParaRPr lang="en-US" dirty="0" smtClean="0">
              <a:cs typeface="Times New Roman" pitchFamily="18" charset="0"/>
            </a:endParaRPr>
          </a:p>
          <a:p>
            <a:r>
              <a:rPr lang="en-US" dirty="0" smtClean="0">
                <a:cs typeface="Times New Roman" pitchFamily="18" charset="0"/>
              </a:rPr>
              <a:t>“The writer has a </a:t>
            </a:r>
            <a:r>
              <a:rPr lang="en-US" b="1" dirty="0" smtClean="0">
                <a:cs typeface="Times New Roman" pitchFamily="18" charset="0"/>
              </a:rPr>
              <a:t>flair for the dramatic</a:t>
            </a:r>
            <a:r>
              <a:rPr lang="en-US" dirty="0" smtClean="0">
                <a:cs typeface="Times New Roman" pitchFamily="18" charset="0"/>
              </a:rPr>
              <a:t>. The world will not collapse if we do not fund a study of students’ daydreams.”</a:t>
            </a:r>
          </a:p>
          <a:p>
            <a:pPr marL="0" indent="0">
              <a:buNone/>
            </a:pPr>
            <a:endParaRPr lang="en-US" dirty="0">
              <a:cs typeface="Times New Roman" pitchFamily="18" charset="0"/>
            </a:endParaRPr>
          </a:p>
        </p:txBody>
      </p:sp>
      <p:sp>
        <p:nvSpPr>
          <p:cNvPr id="5" name="Rectangle 4"/>
          <p:cNvSpPr/>
          <p:nvPr/>
        </p:nvSpPr>
        <p:spPr>
          <a:xfrm>
            <a:off x="2305836" y="6019800"/>
            <a:ext cx="3332964" cy="307777"/>
          </a:xfrm>
          <a:prstGeom prst="rect">
            <a:avLst/>
          </a:prstGeom>
        </p:spPr>
        <p:txBody>
          <a:bodyPr wrap="none">
            <a:spAutoFit/>
          </a:bodyPr>
          <a:lstStyle/>
          <a:p>
            <a:r>
              <a:rPr lang="en-US" sz="1400" dirty="0">
                <a:latin typeface="Times New Roman" pitchFamily="18" charset="0"/>
                <a:cs typeface="Times New Roman" pitchFamily="18" charset="0"/>
              </a:rPr>
              <a:t>(Actual comments made by NIH reviewers)</a:t>
            </a:r>
          </a:p>
        </p:txBody>
      </p:sp>
      <p:sp>
        <p:nvSpPr>
          <p:cNvPr id="4" name="Slide Number Placeholder 3"/>
          <p:cNvSpPr>
            <a:spLocks noGrp="1"/>
          </p:cNvSpPr>
          <p:nvPr>
            <p:ph type="sldNum" sz="quarter" idx="12"/>
          </p:nvPr>
        </p:nvSpPr>
        <p:spPr/>
        <p:txBody>
          <a:bodyPr/>
          <a:lstStyle/>
          <a:p>
            <a:fld id="{0609A8C3-0B35-46AA-97D6-5814D689151B}" type="slidenum">
              <a:rPr lang="en-US" smtClean="0"/>
              <a:t>16</a:t>
            </a:fld>
            <a:endParaRPr lang="en-US"/>
          </a:p>
        </p:txBody>
      </p:sp>
    </p:spTree>
    <p:extLst>
      <p:ext uri="{BB962C8B-B14F-4D97-AF65-F5344CB8AC3E}">
        <p14:creationId xmlns:p14="http://schemas.microsoft.com/office/powerpoint/2010/main" val="127226048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Take a Long-Term Approach</a:t>
            </a:r>
            <a:endParaRPr lang="en-US" sz="2200" i="1" dirty="0"/>
          </a:p>
        </p:txBody>
      </p:sp>
      <p:sp>
        <p:nvSpPr>
          <p:cNvPr id="5" name="Rectangle 4"/>
          <p:cNvSpPr/>
          <p:nvPr/>
        </p:nvSpPr>
        <p:spPr>
          <a:xfrm>
            <a:off x="522515" y="1291867"/>
            <a:ext cx="4365171" cy="461665"/>
          </a:xfrm>
          <a:prstGeom prst="rect">
            <a:avLst/>
          </a:prstGeom>
        </p:spPr>
        <p:txBody>
          <a:bodyPr wrap="square">
            <a:spAutoFit/>
          </a:bodyPr>
          <a:lstStyle/>
          <a:p>
            <a:pPr lvl="0">
              <a:spcBef>
                <a:spcPct val="0"/>
              </a:spcBef>
            </a:pPr>
            <a:r>
              <a:rPr lang="en-US" sz="2400" i="1" dirty="0">
                <a:solidFill>
                  <a:prstClr val="black"/>
                </a:solidFill>
                <a:ea typeface="+mj-ea"/>
                <a:cs typeface="+mj-cs"/>
              </a:rPr>
              <a:t>What </a:t>
            </a:r>
            <a:r>
              <a:rPr lang="en-US" sz="2400" i="1" dirty="0" smtClean="0">
                <a:solidFill>
                  <a:prstClr val="black"/>
                </a:solidFill>
                <a:ea typeface="+mj-ea"/>
                <a:cs typeface="+mj-cs"/>
              </a:rPr>
              <a:t>can industry teach?</a:t>
            </a:r>
            <a:endParaRPr lang="en-US" sz="2400" i="1" dirty="0">
              <a:solidFill>
                <a:prstClr val="black"/>
              </a:solidFill>
              <a:ea typeface="+mj-ea"/>
              <a:cs typeface="+mj-cs"/>
            </a:endParaRPr>
          </a:p>
        </p:txBody>
      </p:sp>
      <p:sp>
        <p:nvSpPr>
          <p:cNvPr id="8" name="TextBox 7"/>
          <p:cNvSpPr txBox="1"/>
          <p:nvPr/>
        </p:nvSpPr>
        <p:spPr>
          <a:xfrm>
            <a:off x="457200" y="1981199"/>
            <a:ext cx="8001000" cy="3970318"/>
          </a:xfrm>
          <a:prstGeom prst="rect">
            <a:avLst/>
          </a:prstGeom>
          <a:noFill/>
        </p:spPr>
        <p:txBody>
          <a:bodyPr wrap="square" rtlCol="0">
            <a:spAutoFit/>
          </a:bodyPr>
          <a:lstStyle/>
          <a:p>
            <a:pPr marL="285750" indent="-285750" fontAlgn="t">
              <a:buFont typeface="Arial" pitchFamily="34" charset="0"/>
              <a:buChar char="•"/>
            </a:pPr>
            <a:r>
              <a:rPr lang="en-US" b="1" dirty="0" smtClean="0"/>
              <a:t>Develop a habit of </a:t>
            </a:r>
            <a:r>
              <a:rPr lang="en-US" b="1" dirty="0"/>
              <a:t>long term research </a:t>
            </a:r>
            <a:r>
              <a:rPr lang="en-US" b="1" dirty="0" smtClean="0"/>
              <a:t>planning </a:t>
            </a:r>
            <a:r>
              <a:rPr lang="en-US" dirty="0" smtClean="0"/>
              <a:t>that includes lots of customer contact (active in professional </a:t>
            </a:r>
            <a:r>
              <a:rPr lang="en-US" dirty="0"/>
              <a:t>organizations, review panels, publications, funder plans, etc</a:t>
            </a:r>
            <a:r>
              <a:rPr lang="en-US" dirty="0" smtClean="0"/>
              <a:t>.) and a </a:t>
            </a:r>
            <a:r>
              <a:rPr lang="en-US" u="sng" dirty="0" smtClean="0"/>
              <a:t>real</a:t>
            </a:r>
            <a:r>
              <a:rPr lang="en-US" dirty="0" smtClean="0"/>
              <a:t> plan</a:t>
            </a:r>
            <a:br>
              <a:rPr lang="en-US" dirty="0" smtClean="0"/>
            </a:br>
            <a:endParaRPr lang="en-US" dirty="0" smtClean="0"/>
          </a:p>
          <a:p>
            <a:pPr marL="285750" indent="-285750" fontAlgn="t">
              <a:buFont typeface="Arial" pitchFamily="34" charset="0"/>
              <a:buChar char="•"/>
            </a:pPr>
            <a:r>
              <a:rPr lang="en-US" b="1" dirty="0" smtClean="0"/>
              <a:t>Know about upcoming </a:t>
            </a:r>
            <a:r>
              <a:rPr lang="en-US" b="1" dirty="0"/>
              <a:t>funding </a:t>
            </a:r>
            <a:r>
              <a:rPr lang="en-US" dirty="0"/>
              <a:t>opportunities </a:t>
            </a:r>
            <a:r>
              <a:rPr lang="en-US" dirty="0" smtClean="0"/>
              <a:t>and funder objectives as </a:t>
            </a:r>
            <a:r>
              <a:rPr lang="en-US" dirty="0"/>
              <a:t>they are being developed </a:t>
            </a:r>
            <a:r>
              <a:rPr lang="en-US" dirty="0" smtClean="0"/>
              <a:t>… </a:t>
            </a:r>
            <a:r>
              <a:rPr lang="en-US" i="1" dirty="0" smtClean="0"/>
              <a:t>can you shape the funders thinking, shape the RFP</a:t>
            </a:r>
            <a:r>
              <a:rPr lang="en-US" dirty="0" smtClean="0"/>
              <a:t>?</a:t>
            </a:r>
          </a:p>
          <a:p>
            <a:pPr marL="285750" indent="-285750" fontAlgn="t">
              <a:buFont typeface="Arial" pitchFamily="34" charset="0"/>
              <a:buChar char="•"/>
            </a:pPr>
            <a:endParaRPr lang="en-US" dirty="0" smtClean="0"/>
          </a:p>
          <a:p>
            <a:pPr lvl="1" fontAlgn="t"/>
            <a:r>
              <a:rPr lang="en-US" dirty="0" smtClean="0"/>
              <a:t>Example</a:t>
            </a:r>
            <a:endParaRPr lang="en-US" dirty="0"/>
          </a:p>
          <a:p>
            <a:pPr marL="285750" indent="-285750" fontAlgn="t">
              <a:buFont typeface="Arial" pitchFamily="34" charset="0"/>
              <a:buChar char="•"/>
            </a:pPr>
            <a:endParaRPr lang="en-US" dirty="0" smtClean="0"/>
          </a:p>
          <a:p>
            <a:pPr fontAlgn="t"/>
            <a:endParaRPr lang="en-US" dirty="0"/>
          </a:p>
          <a:p>
            <a:pPr marL="285750" indent="-285750" fontAlgn="t">
              <a:buFont typeface="Arial" pitchFamily="34" charset="0"/>
              <a:buChar char="•"/>
            </a:pPr>
            <a:r>
              <a:rPr lang="en-US" b="1" dirty="0" smtClean="0"/>
              <a:t>Create a win strategy </a:t>
            </a:r>
            <a:r>
              <a:rPr lang="en-US" dirty="0" smtClean="0"/>
              <a:t>(and calculate a “</a:t>
            </a:r>
            <a:r>
              <a:rPr lang="en-US" b="1" dirty="0" err="1" smtClean="0"/>
              <a:t>P</a:t>
            </a:r>
            <a:r>
              <a:rPr lang="en-US" b="1" baseline="-50000" dirty="0" err="1" smtClean="0"/>
              <a:t>win</a:t>
            </a:r>
            <a:r>
              <a:rPr lang="en-US" dirty="0" smtClean="0"/>
              <a:t>“?)</a:t>
            </a:r>
            <a:endParaRPr lang="en-US" baseline="-60000" dirty="0" smtClean="0"/>
          </a:p>
          <a:p>
            <a:pPr marL="285750" indent="-285750" fontAlgn="t">
              <a:buFont typeface="Arial" pitchFamily="34" charset="0"/>
              <a:buChar char="•"/>
            </a:pPr>
            <a:endParaRPr lang="en-US" dirty="0"/>
          </a:p>
          <a:p>
            <a:pPr marL="285750" indent="-285750" fontAlgn="t">
              <a:buFont typeface="Arial" pitchFamily="34" charset="0"/>
              <a:buChar char="•"/>
            </a:pPr>
            <a:r>
              <a:rPr lang="en-US" dirty="0" smtClean="0"/>
              <a:t>Well in advance of writing, </a:t>
            </a:r>
            <a:r>
              <a:rPr lang="en-US" b="1" dirty="0" smtClean="0"/>
              <a:t>identify proposal resources</a:t>
            </a:r>
            <a:endParaRPr lang="en-US" b="1" dirty="0"/>
          </a:p>
          <a:p>
            <a:endParaRPr lang="en-US" dirty="0"/>
          </a:p>
        </p:txBody>
      </p:sp>
      <p:grpSp>
        <p:nvGrpSpPr>
          <p:cNvPr id="9" name="Group 8"/>
          <p:cNvGrpSpPr/>
          <p:nvPr/>
        </p:nvGrpSpPr>
        <p:grpSpPr>
          <a:xfrm>
            <a:off x="2670265" y="4104858"/>
            <a:ext cx="2217421" cy="544830"/>
            <a:chOff x="2514601" y="4201885"/>
            <a:chExt cx="3167744" cy="778329"/>
          </a:xfrm>
        </p:grpSpPr>
        <p:pic>
          <p:nvPicPr>
            <p:cNvPr id="1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23018" t="15512" r="49373" b="74220"/>
            <a:stretch/>
          </p:blipFill>
          <p:spPr bwMode="auto">
            <a:xfrm>
              <a:off x="3287487" y="4340677"/>
              <a:ext cx="2394858" cy="5007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4108" t="15290" r="76982" b="68751"/>
            <a:stretch/>
          </p:blipFill>
          <p:spPr bwMode="auto">
            <a:xfrm>
              <a:off x="2514601" y="4201885"/>
              <a:ext cx="772886" cy="7783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3" name="Slide Number Placeholder 2"/>
          <p:cNvSpPr>
            <a:spLocks noGrp="1"/>
          </p:cNvSpPr>
          <p:nvPr>
            <p:ph type="sldNum" sz="quarter" idx="12"/>
          </p:nvPr>
        </p:nvSpPr>
        <p:spPr/>
        <p:txBody>
          <a:bodyPr/>
          <a:lstStyle/>
          <a:p>
            <a:fld id="{0609A8C3-0B35-46AA-97D6-5814D689151B}" type="slidenum">
              <a:rPr lang="en-US" smtClean="0"/>
              <a:t>17</a:t>
            </a:fld>
            <a:endParaRPr lang="en-US"/>
          </a:p>
        </p:txBody>
      </p:sp>
    </p:spTree>
    <p:extLst>
      <p:ext uri="{BB962C8B-B14F-4D97-AF65-F5344CB8AC3E}">
        <p14:creationId xmlns:p14="http://schemas.microsoft.com/office/powerpoint/2010/main" val="183226777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Example of an Aerospace Company’s Business Acquisition Plan</a:t>
            </a:r>
            <a:endParaRPr lang="en-US" dirty="0"/>
          </a:p>
        </p:txBody>
      </p:sp>
      <p:sp>
        <p:nvSpPr>
          <p:cNvPr id="3" name="Slide Number Placeholder 2"/>
          <p:cNvSpPr>
            <a:spLocks noGrp="1"/>
          </p:cNvSpPr>
          <p:nvPr>
            <p:ph type="sldNum" sz="quarter" idx="12"/>
          </p:nvPr>
        </p:nvSpPr>
        <p:spPr/>
        <p:txBody>
          <a:bodyPr/>
          <a:lstStyle/>
          <a:p>
            <a:fld id="{0609A8C3-0B35-46AA-97D6-5814D689151B}" type="slidenum">
              <a:rPr lang="en-US" smtClean="0"/>
              <a:t>18</a:t>
            </a:fld>
            <a:endParaRPr lang="en-US"/>
          </a:p>
        </p:txBody>
      </p:sp>
      <p:graphicFrame>
        <p:nvGraphicFramePr>
          <p:cNvPr id="4" name="Table 3"/>
          <p:cNvGraphicFramePr>
            <a:graphicFrameLocks noGrp="1"/>
          </p:cNvGraphicFramePr>
          <p:nvPr>
            <p:extLst>
              <p:ext uri="{D42A27DB-BD31-4B8C-83A1-F6EECF244321}">
                <p14:modId xmlns:p14="http://schemas.microsoft.com/office/powerpoint/2010/main" val="816707691"/>
              </p:ext>
            </p:extLst>
          </p:nvPr>
        </p:nvGraphicFramePr>
        <p:xfrm>
          <a:off x="1371600" y="1295400"/>
          <a:ext cx="6781800" cy="5151000"/>
        </p:xfrm>
        <a:graphic>
          <a:graphicData uri="http://schemas.openxmlformats.org/drawingml/2006/table">
            <a:tbl>
              <a:tblPr firstRow="1" firstCol="1" bandRow="1"/>
              <a:tblGrid>
                <a:gridCol w="1241659"/>
                <a:gridCol w="5540141"/>
              </a:tblGrid>
              <a:tr h="172839">
                <a:tc>
                  <a:txBody>
                    <a:bodyPr/>
                    <a:lstStyle/>
                    <a:p>
                      <a:pPr marL="0" marR="0">
                        <a:spcBef>
                          <a:spcPts val="0"/>
                        </a:spcBef>
                        <a:spcAft>
                          <a:spcPts val="0"/>
                        </a:spcAft>
                      </a:pPr>
                      <a:r>
                        <a:rPr lang="en-US" sz="1400" b="1" dirty="0">
                          <a:effectLst/>
                          <a:latin typeface="Calibri"/>
                          <a:ea typeface="Calibri"/>
                          <a:cs typeface="Times New Roman"/>
                        </a:rPr>
                        <a:t>Phase</a:t>
                      </a:r>
                      <a:endParaRPr lang="en-US" sz="1400" dirty="0">
                        <a:effectLst/>
                        <a:latin typeface="Calibri"/>
                        <a:ea typeface="Calibri"/>
                        <a:cs typeface="Times New Roman"/>
                      </a:endParaRPr>
                    </a:p>
                  </a:txBody>
                  <a:tcPr marL="51431" marR="51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spcBef>
                          <a:spcPts val="0"/>
                        </a:spcBef>
                        <a:spcAft>
                          <a:spcPts val="0"/>
                        </a:spcAft>
                      </a:pPr>
                      <a:r>
                        <a:rPr lang="en-US" sz="1400" b="1">
                          <a:effectLst/>
                          <a:latin typeface="Calibri"/>
                          <a:ea typeface="Calibri"/>
                          <a:cs typeface="Times New Roman"/>
                        </a:rPr>
                        <a:t>Activities</a:t>
                      </a:r>
                      <a:endParaRPr lang="en-US" sz="1400">
                        <a:effectLst/>
                        <a:latin typeface="Calibri"/>
                        <a:ea typeface="Calibri"/>
                        <a:cs typeface="Times New Roman"/>
                      </a:endParaRPr>
                    </a:p>
                  </a:txBody>
                  <a:tcPr marL="51431" marR="51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r>
              <a:tr h="777120">
                <a:tc>
                  <a:txBody>
                    <a:bodyPr/>
                    <a:lstStyle/>
                    <a:p>
                      <a:pPr marL="0" marR="0">
                        <a:spcBef>
                          <a:spcPts val="0"/>
                        </a:spcBef>
                        <a:spcAft>
                          <a:spcPts val="0"/>
                        </a:spcAft>
                      </a:pPr>
                      <a:r>
                        <a:rPr lang="en-US" sz="1400" dirty="0">
                          <a:effectLst/>
                          <a:latin typeface="Calibri"/>
                          <a:ea typeface="Calibri"/>
                          <a:cs typeface="Times New Roman"/>
                        </a:rPr>
                        <a:t>Long Term Positioning </a:t>
                      </a:r>
                    </a:p>
                  </a:txBody>
                  <a:tcPr marL="51431" marR="51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91440">
                        <a:spcBef>
                          <a:spcPts val="0"/>
                        </a:spcBef>
                        <a:spcAft>
                          <a:spcPts val="600"/>
                        </a:spcAft>
                        <a:buFont typeface="Symbol"/>
                        <a:buChar char=""/>
                      </a:pPr>
                      <a:r>
                        <a:rPr lang="en-US" sz="1400" b="1" dirty="0" smtClean="0">
                          <a:effectLst/>
                          <a:latin typeface="Calibri"/>
                          <a:ea typeface="Calibri"/>
                          <a:cs typeface="Times New Roman"/>
                        </a:rPr>
                        <a:t>Contacts - </a:t>
                      </a:r>
                      <a:r>
                        <a:rPr lang="en-US" sz="1400" dirty="0" smtClean="0">
                          <a:effectLst/>
                          <a:latin typeface="Calibri"/>
                          <a:ea typeface="Calibri"/>
                          <a:cs typeface="Times New Roman"/>
                        </a:rPr>
                        <a:t> </a:t>
                      </a:r>
                      <a:r>
                        <a:rPr lang="en-US" sz="1400" dirty="0">
                          <a:effectLst/>
                          <a:latin typeface="Calibri"/>
                          <a:ea typeface="Calibri"/>
                          <a:cs typeface="Times New Roman"/>
                        </a:rPr>
                        <a:t>customers, teammates, competitors, suppliers</a:t>
                      </a:r>
                    </a:p>
                    <a:p>
                      <a:pPr marL="0" marR="0" lvl="0" indent="-91440">
                        <a:spcBef>
                          <a:spcPts val="0"/>
                        </a:spcBef>
                        <a:spcAft>
                          <a:spcPts val="600"/>
                        </a:spcAft>
                        <a:buFont typeface="Symbol"/>
                        <a:buChar char=""/>
                      </a:pPr>
                      <a:r>
                        <a:rPr lang="en-US" sz="1400" b="1" dirty="0" smtClean="0">
                          <a:effectLst/>
                          <a:latin typeface="Calibri"/>
                          <a:ea typeface="Calibri"/>
                          <a:cs typeface="Times New Roman"/>
                        </a:rPr>
                        <a:t>Develop/Execute</a:t>
                      </a:r>
                      <a:r>
                        <a:rPr lang="en-US" sz="1400" dirty="0" smtClean="0">
                          <a:effectLst/>
                          <a:latin typeface="Calibri"/>
                          <a:ea typeface="Calibri"/>
                          <a:cs typeface="Times New Roman"/>
                        </a:rPr>
                        <a:t> </a:t>
                      </a:r>
                      <a:r>
                        <a:rPr lang="en-US" sz="1400" b="1" dirty="0" smtClean="0">
                          <a:effectLst/>
                          <a:latin typeface="Calibri"/>
                          <a:ea typeface="Calibri"/>
                          <a:cs typeface="Times New Roman"/>
                        </a:rPr>
                        <a:t>Action</a:t>
                      </a:r>
                      <a:r>
                        <a:rPr lang="en-US" sz="1400" baseline="0" dirty="0" smtClean="0">
                          <a:effectLst/>
                          <a:latin typeface="Calibri"/>
                          <a:ea typeface="Calibri"/>
                          <a:cs typeface="Times New Roman"/>
                        </a:rPr>
                        <a:t> </a:t>
                      </a:r>
                      <a:r>
                        <a:rPr lang="en-US" sz="1400" b="1" baseline="0" dirty="0" smtClean="0">
                          <a:effectLst/>
                          <a:latin typeface="Calibri"/>
                          <a:ea typeface="Calibri"/>
                          <a:cs typeface="Times New Roman"/>
                        </a:rPr>
                        <a:t>Plans</a:t>
                      </a:r>
                      <a:r>
                        <a:rPr lang="en-US" sz="1400" baseline="0" dirty="0" smtClean="0">
                          <a:effectLst/>
                          <a:latin typeface="Calibri"/>
                          <a:ea typeface="Calibri"/>
                          <a:cs typeface="Times New Roman"/>
                        </a:rPr>
                        <a:t> - </a:t>
                      </a:r>
                      <a:r>
                        <a:rPr lang="en-US" sz="1400" dirty="0" smtClean="0">
                          <a:effectLst/>
                          <a:latin typeface="Calibri"/>
                          <a:ea typeface="Calibri"/>
                          <a:cs typeface="Times New Roman"/>
                        </a:rPr>
                        <a:t> </a:t>
                      </a:r>
                      <a:r>
                        <a:rPr lang="en-US" sz="1400" dirty="0">
                          <a:effectLst/>
                          <a:latin typeface="Calibri"/>
                          <a:ea typeface="Calibri"/>
                          <a:cs typeface="Times New Roman"/>
                        </a:rPr>
                        <a:t>technology, business, campaign </a:t>
                      </a:r>
                      <a:endParaRPr lang="en-US" sz="1400" b="1" dirty="0">
                        <a:effectLst/>
                        <a:latin typeface="Calibri"/>
                        <a:ea typeface="Calibri"/>
                        <a:cs typeface="Times New Roman"/>
                      </a:endParaRPr>
                    </a:p>
                  </a:txBody>
                  <a:tcPr marL="51431" marR="51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26441">
                <a:tc>
                  <a:txBody>
                    <a:bodyPr/>
                    <a:lstStyle/>
                    <a:p>
                      <a:pPr marL="0" marR="0">
                        <a:spcBef>
                          <a:spcPts val="0"/>
                        </a:spcBef>
                        <a:spcAft>
                          <a:spcPts val="0"/>
                        </a:spcAft>
                      </a:pPr>
                      <a:r>
                        <a:rPr lang="en-US" sz="1400" dirty="0">
                          <a:effectLst/>
                          <a:latin typeface="Calibri"/>
                          <a:ea typeface="Calibri"/>
                          <a:cs typeface="Times New Roman"/>
                        </a:rPr>
                        <a:t>Opportunity Assessment</a:t>
                      </a:r>
                    </a:p>
                  </a:txBody>
                  <a:tcPr marL="51431" marR="51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91440">
                        <a:spcBef>
                          <a:spcPts val="0"/>
                        </a:spcBef>
                        <a:spcAft>
                          <a:spcPts val="600"/>
                        </a:spcAft>
                        <a:buFont typeface="Symbol"/>
                        <a:buChar char=""/>
                      </a:pPr>
                      <a:r>
                        <a:rPr lang="en-US" sz="1400" b="1" dirty="0" smtClean="0">
                          <a:effectLst/>
                          <a:latin typeface="Calibri"/>
                          <a:ea typeface="Calibri"/>
                          <a:cs typeface="Times New Roman"/>
                        </a:rPr>
                        <a:t>Customer  making </a:t>
                      </a:r>
                      <a:r>
                        <a:rPr lang="en-US" sz="1400" b="1" dirty="0">
                          <a:effectLst/>
                          <a:latin typeface="Calibri"/>
                          <a:ea typeface="Calibri"/>
                          <a:cs typeface="Times New Roman"/>
                        </a:rPr>
                        <a:t>funding </a:t>
                      </a:r>
                      <a:r>
                        <a:rPr lang="en-US" sz="1400" b="1" dirty="0" smtClean="0">
                          <a:effectLst/>
                          <a:latin typeface="Calibri"/>
                          <a:ea typeface="Calibri"/>
                          <a:cs typeface="Times New Roman"/>
                        </a:rPr>
                        <a:t>decisions </a:t>
                      </a:r>
                      <a:r>
                        <a:rPr lang="en-US" sz="1400" dirty="0" smtClean="0">
                          <a:effectLst/>
                          <a:latin typeface="Calibri"/>
                          <a:ea typeface="Calibri"/>
                          <a:cs typeface="Times New Roman"/>
                        </a:rPr>
                        <a:t>- understand customer </a:t>
                      </a:r>
                      <a:r>
                        <a:rPr lang="en-US" sz="1400" dirty="0">
                          <a:effectLst/>
                          <a:latin typeface="Calibri"/>
                          <a:ea typeface="Calibri"/>
                          <a:cs typeface="Times New Roman"/>
                        </a:rPr>
                        <a:t>issues and motivations</a:t>
                      </a:r>
                    </a:p>
                    <a:p>
                      <a:pPr marL="0" marR="0" lvl="0" indent="-91440">
                        <a:spcBef>
                          <a:spcPts val="0"/>
                        </a:spcBef>
                        <a:spcAft>
                          <a:spcPts val="600"/>
                        </a:spcAft>
                        <a:buFont typeface="Symbol"/>
                        <a:buChar char=""/>
                      </a:pPr>
                      <a:r>
                        <a:rPr lang="en-US" sz="1400" b="1" dirty="0">
                          <a:effectLst/>
                          <a:latin typeface="Calibri"/>
                          <a:ea typeface="Calibri"/>
                          <a:cs typeface="Times New Roman"/>
                        </a:rPr>
                        <a:t>Assess</a:t>
                      </a:r>
                      <a:r>
                        <a:rPr lang="en-US" sz="1400" dirty="0">
                          <a:effectLst/>
                          <a:latin typeface="Calibri"/>
                          <a:ea typeface="Calibri"/>
                          <a:cs typeface="Times New Roman"/>
                        </a:rPr>
                        <a:t> </a:t>
                      </a:r>
                      <a:r>
                        <a:rPr lang="en-US" sz="1400" dirty="0" smtClean="0">
                          <a:effectLst/>
                          <a:latin typeface="Calibri"/>
                          <a:ea typeface="Calibri"/>
                          <a:cs typeface="Times New Roman"/>
                        </a:rPr>
                        <a:t>- opportunity fit </a:t>
                      </a:r>
                      <a:r>
                        <a:rPr lang="en-US" sz="1400" dirty="0">
                          <a:effectLst/>
                          <a:latin typeface="Calibri"/>
                          <a:ea typeface="Calibri"/>
                          <a:cs typeface="Times New Roman"/>
                        </a:rPr>
                        <a:t>with business plans, competencies, costs to pursue (e.g., </a:t>
                      </a:r>
                      <a:r>
                        <a:rPr lang="en-US" sz="1400" dirty="0" smtClean="0">
                          <a:effectLst/>
                          <a:latin typeface="Calibri"/>
                          <a:ea typeface="Calibri"/>
                          <a:cs typeface="Times New Roman"/>
                        </a:rPr>
                        <a:t>will take </a:t>
                      </a:r>
                      <a:r>
                        <a:rPr lang="en-US" sz="1400" dirty="0">
                          <a:effectLst/>
                          <a:latin typeface="Calibri"/>
                          <a:ea typeface="Calibri"/>
                          <a:cs typeface="Times New Roman"/>
                        </a:rPr>
                        <a:t>significant investment to displace incumbent)</a:t>
                      </a:r>
                    </a:p>
                  </a:txBody>
                  <a:tcPr marL="51431" marR="51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99827">
                <a:tc>
                  <a:txBody>
                    <a:bodyPr/>
                    <a:lstStyle/>
                    <a:p>
                      <a:pPr marL="0" marR="0">
                        <a:spcBef>
                          <a:spcPts val="0"/>
                        </a:spcBef>
                        <a:spcAft>
                          <a:spcPts val="0"/>
                        </a:spcAft>
                      </a:pPr>
                      <a:r>
                        <a:rPr lang="en-US" sz="1400" dirty="0">
                          <a:effectLst/>
                          <a:latin typeface="Calibri"/>
                          <a:ea typeface="Calibri"/>
                          <a:cs typeface="Times New Roman"/>
                        </a:rPr>
                        <a:t>Opportunity Pursuit</a:t>
                      </a:r>
                    </a:p>
                  </a:txBody>
                  <a:tcPr marL="51431" marR="51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91440">
                        <a:spcBef>
                          <a:spcPts val="0"/>
                        </a:spcBef>
                        <a:spcAft>
                          <a:spcPts val="600"/>
                        </a:spcAft>
                        <a:buFont typeface="Symbol"/>
                        <a:buChar char=""/>
                      </a:pPr>
                      <a:r>
                        <a:rPr lang="en-US" sz="1400" b="1" dirty="0">
                          <a:effectLst/>
                          <a:latin typeface="Calibri"/>
                          <a:ea typeface="Calibri"/>
                          <a:cs typeface="Times New Roman"/>
                        </a:rPr>
                        <a:t>Customer open to suggestions </a:t>
                      </a:r>
                      <a:r>
                        <a:rPr lang="en-US" sz="1400" dirty="0" smtClean="0">
                          <a:effectLst/>
                          <a:latin typeface="Calibri"/>
                          <a:ea typeface="Calibri"/>
                          <a:cs typeface="Times New Roman"/>
                        </a:rPr>
                        <a:t>- influence </a:t>
                      </a:r>
                      <a:r>
                        <a:rPr lang="en-US" sz="1400" dirty="0">
                          <a:effectLst/>
                          <a:latin typeface="Calibri"/>
                          <a:ea typeface="Calibri"/>
                          <a:cs typeface="Times New Roman"/>
                        </a:rPr>
                        <a:t>RFP for greater competitive advantage</a:t>
                      </a:r>
                    </a:p>
                    <a:p>
                      <a:pPr marL="0" marR="0" lvl="0" indent="-91440" algn="l" defTabSz="914400" rtl="0" eaLnBrk="1" fontAlgn="auto" latinLnBrk="0" hangingPunct="1">
                        <a:lnSpc>
                          <a:spcPct val="100000"/>
                        </a:lnSpc>
                        <a:spcBef>
                          <a:spcPts val="0"/>
                        </a:spcBef>
                        <a:spcAft>
                          <a:spcPts val="600"/>
                        </a:spcAft>
                        <a:buClrTx/>
                        <a:buSzTx/>
                        <a:buFont typeface="Symbol"/>
                        <a:buChar char=""/>
                        <a:tabLst/>
                        <a:defRPr/>
                      </a:pPr>
                      <a:r>
                        <a:rPr lang="en-US" sz="1400" b="1" dirty="0">
                          <a:effectLst/>
                          <a:latin typeface="Calibri"/>
                          <a:ea typeface="Calibri"/>
                          <a:cs typeface="Times New Roman"/>
                        </a:rPr>
                        <a:t>Develop win </a:t>
                      </a:r>
                      <a:r>
                        <a:rPr lang="en-US" sz="1400" b="1" dirty="0" smtClean="0">
                          <a:effectLst/>
                          <a:latin typeface="Calibri"/>
                          <a:ea typeface="Calibri"/>
                          <a:cs typeface="Times New Roman"/>
                        </a:rPr>
                        <a:t>strategy; calculate </a:t>
                      </a:r>
                      <a:r>
                        <a:rPr lang="en-US" sz="1400" b="1" dirty="0" err="1" smtClean="0"/>
                        <a:t>P</a:t>
                      </a:r>
                      <a:r>
                        <a:rPr lang="en-US" sz="1400" b="1" baseline="-30000" dirty="0" err="1" smtClean="0"/>
                        <a:t>win</a:t>
                      </a:r>
                      <a:r>
                        <a:rPr lang="en-US" sz="1400" b="1" dirty="0" smtClean="0">
                          <a:effectLst/>
                          <a:latin typeface="Calibri"/>
                          <a:ea typeface="Calibri"/>
                          <a:cs typeface="Times New Roman"/>
                        </a:rPr>
                        <a:t> </a:t>
                      </a:r>
                      <a:endParaRPr lang="en-US" sz="1400" b="1" dirty="0">
                        <a:effectLst/>
                        <a:latin typeface="Calibri"/>
                        <a:ea typeface="Calibri"/>
                        <a:cs typeface="Times New Roman"/>
                      </a:endParaRPr>
                    </a:p>
                    <a:p>
                      <a:pPr marL="0" marR="0" lvl="0" indent="-91440">
                        <a:spcBef>
                          <a:spcPts val="0"/>
                        </a:spcBef>
                        <a:spcAft>
                          <a:spcPts val="600"/>
                        </a:spcAft>
                        <a:buFont typeface="Symbol"/>
                        <a:buChar char=""/>
                      </a:pPr>
                      <a:r>
                        <a:rPr lang="en-US" sz="1400" b="1" dirty="0">
                          <a:effectLst/>
                          <a:latin typeface="Calibri"/>
                          <a:ea typeface="Calibri"/>
                          <a:cs typeface="Times New Roman"/>
                        </a:rPr>
                        <a:t>Likely a win if</a:t>
                      </a:r>
                      <a:r>
                        <a:rPr lang="en-US" sz="1400" dirty="0">
                          <a:effectLst/>
                          <a:latin typeface="Calibri"/>
                          <a:ea typeface="Calibri"/>
                          <a:cs typeface="Times New Roman"/>
                        </a:rPr>
                        <a:t> </a:t>
                      </a:r>
                      <a:r>
                        <a:rPr lang="en-US" sz="1400" dirty="0" smtClean="0">
                          <a:effectLst/>
                          <a:latin typeface="Calibri"/>
                          <a:ea typeface="Calibri"/>
                          <a:cs typeface="Times New Roman"/>
                        </a:rPr>
                        <a:t/>
                      </a:r>
                      <a:br>
                        <a:rPr lang="en-US" sz="1400" dirty="0" smtClean="0">
                          <a:effectLst/>
                          <a:latin typeface="Calibri"/>
                          <a:ea typeface="Calibri"/>
                          <a:cs typeface="Times New Roman"/>
                        </a:rPr>
                      </a:br>
                      <a:r>
                        <a:rPr lang="en-US" sz="1400" i="1" dirty="0" smtClean="0">
                          <a:effectLst/>
                          <a:latin typeface="Calibri"/>
                          <a:ea typeface="Calibri"/>
                          <a:cs typeface="Times New Roman"/>
                        </a:rPr>
                        <a:t>“we can give </a:t>
                      </a:r>
                      <a:r>
                        <a:rPr lang="en-US" sz="1400" i="1" dirty="0">
                          <a:effectLst/>
                          <a:latin typeface="Calibri"/>
                          <a:ea typeface="Calibri"/>
                          <a:cs typeface="Times New Roman"/>
                        </a:rPr>
                        <a:t>the customer an offer that speaks directly to and meets their wants and desires and we have a demonstrated track record of performance thereby earning the customer’s trust”</a:t>
                      </a:r>
                    </a:p>
                  </a:txBody>
                  <a:tcPr marL="51431" marR="51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54094">
                <a:tc>
                  <a:txBody>
                    <a:bodyPr/>
                    <a:lstStyle/>
                    <a:p>
                      <a:pPr marL="0" marR="0">
                        <a:spcBef>
                          <a:spcPts val="0"/>
                        </a:spcBef>
                        <a:spcAft>
                          <a:spcPts val="0"/>
                        </a:spcAft>
                      </a:pPr>
                      <a:r>
                        <a:rPr lang="en-US" sz="1400">
                          <a:effectLst/>
                          <a:latin typeface="Calibri"/>
                          <a:ea typeface="Calibri"/>
                          <a:cs typeface="Times New Roman"/>
                        </a:rPr>
                        <a:t>Pre-Proposal Preparation</a:t>
                      </a:r>
                    </a:p>
                  </a:txBody>
                  <a:tcPr marL="51431" marR="51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91440">
                        <a:spcBef>
                          <a:spcPts val="0"/>
                        </a:spcBef>
                        <a:spcAft>
                          <a:spcPts val="600"/>
                        </a:spcAft>
                        <a:buFont typeface="Symbol"/>
                        <a:buChar char=""/>
                      </a:pPr>
                      <a:r>
                        <a:rPr lang="en-US" sz="1400" b="1" dirty="0">
                          <a:effectLst/>
                          <a:latin typeface="Calibri"/>
                          <a:ea typeface="Calibri"/>
                          <a:cs typeface="Times New Roman"/>
                        </a:rPr>
                        <a:t>Develop </a:t>
                      </a:r>
                      <a:r>
                        <a:rPr lang="en-US" sz="1400" b="1" dirty="0" smtClean="0">
                          <a:effectLst/>
                          <a:latin typeface="Calibri"/>
                          <a:ea typeface="Calibri"/>
                          <a:cs typeface="Times New Roman"/>
                        </a:rPr>
                        <a:t>Organization </a:t>
                      </a:r>
                      <a:r>
                        <a:rPr lang="en-US" sz="1400" b="1" dirty="0">
                          <a:effectLst/>
                          <a:latin typeface="Calibri"/>
                          <a:ea typeface="Calibri"/>
                          <a:cs typeface="Times New Roman"/>
                        </a:rPr>
                        <a:t>and </a:t>
                      </a:r>
                      <a:r>
                        <a:rPr lang="en-US" sz="1400" b="1" dirty="0" smtClean="0">
                          <a:effectLst/>
                          <a:latin typeface="Calibri"/>
                          <a:ea typeface="Calibri"/>
                          <a:cs typeface="Times New Roman"/>
                        </a:rPr>
                        <a:t>Procedures </a:t>
                      </a:r>
                      <a:r>
                        <a:rPr lang="en-US" sz="1400" dirty="0" smtClean="0">
                          <a:effectLst/>
                          <a:latin typeface="Calibri"/>
                          <a:ea typeface="Calibri"/>
                          <a:cs typeface="Times New Roman"/>
                        </a:rPr>
                        <a:t>– developed for a winning proposal effort</a:t>
                      </a:r>
                      <a:endParaRPr lang="en-US" sz="1400" dirty="0">
                        <a:effectLst/>
                        <a:latin typeface="Calibri"/>
                        <a:ea typeface="Calibri"/>
                        <a:cs typeface="Times New Roman"/>
                      </a:endParaRPr>
                    </a:p>
                    <a:p>
                      <a:pPr marL="0" marR="0" lvl="0" indent="-91440">
                        <a:spcBef>
                          <a:spcPts val="0"/>
                        </a:spcBef>
                        <a:spcAft>
                          <a:spcPts val="600"/>
                        </a:spcAft>
                        <a:buFont typeface="Symbol"/>
                        <a:buChar char=""/>
                      </a:pPr>
                      <a:r>
                        <a:rPr lang="en-US" sz="1400" b="1" dirty="0">
                          <a:effectLst/>
                          <a:latin typeface="Calibri"/>
                          <a:ea typeface="Calibri"/>
                          <a:cs typeface="Times New Roman"/>
                        </a:rPr>
                        <a:t>Assess</a:t>
                      </a:r>
                      <a:r>
                        <a:rPr lang="en-US" sz="1400" dirty="0">
                          <a:effectLst/>
                          <a:latin typeface="Calibri"/>
                          <a:ea typeface="Calibri"/>
                          <a:cs typeface="Times New Roman"/>
                        </a:rPr>
                        <a:t> </a:t>
                      </a:r>
                      <a:r>
                        <a:rPr lang="en-US" sz="1400" baseline="0" dirty="0" smtClean="0">
                          <a:effectLst/>
                          <a:latin typeface="Calibri"/>
                          <a:ea typeface="Calibri"/>
                          <a:cs typeface="Times New Roman"/>
                        </a:rPr>
                        <a:t> - </a:t>
                      </a:r>
                      <a:r>
                        <a:rPr lang="en-US" sz="1400" dirty="0" smtClean="0">
                          <a:effectLst/>
                          <a:latin typeface="Calibri"/>
                          <a:ea typeface="Calibri"/>
                          <a:cs typeface="Times New Roman"/>
                        </a:rPr>
                        <a:t>actual </a:t>
                      </a:r>
                      <a:r>
                        <a:rPr lang="en-US" sz="1400" dirty="0">
                          <a:effectLst/>
                          <a:latin typeface="Calibri"/>
                          <a:ea typeface="Calibri"/>
                          <a:cs typeface="Times New Roman"/>
                        </a:rPr>
                        <a:t>solicitation against previous planning</a:t>
                      </a:r>
                    </a:p>
                    <a:p>
                      <a:pPr marL="0" marR="0" lvl="0" indent="-91440">
                        <a:spcBef>
                          <a:spcPts val="0"/>
                        </a:spcBef>
                        <a:spcAft>
                          <a:spcPts val="600"/>
                        </a:spcAft>
                        <a:buFont typeface="Symbol"/>
                        <a:buChar char=""/>
                      </a:pPr>
                      <a:r>
                        <a:rPr lang="en-US" sz="1400" b="1" dirty="0">
                          <a:effectLst/>
                          <a:latin typeface="Calibri"/>
                          <a:ea typeface="Calibri"/>
                          <a:cs typeface="Times New Roman"/>
                        </a:rPr>
                        <a:t>Capture lead </a:t>
                      </a:r>
                      <a:r>
                        <a:rPr lang="en-US" sz="1400" b="1" dirty="0" smtClean="0">
                          <a:effectLst/>
                          <a:latin typeface="Calibri"/>
                          <a:ea typeface="Calibri"/>
                          <a:cs typeface="Times New Roman"/>
                        </a:rPr>
                        <a:t>- </a:t>
                      </a:r>
                      <a:r>
                        <a:rPr lang="en-US" sz="1400" dirty="0" smtClean="0">
                          <a:effectLst/>
                          <a:latin typeface="Calibri"/>
                          <a:ea typeface="Calibri"/>
                          <a:cs typeface="Times New Roman"/>
                        </a:rPr>
                        <a:t>interacts </a:t>
                      </a:r>
                      <a:r>
                        <a:rPr lang="en-US" sz="1400" dirty="0">
                          <a:effectLst/>
                          <a:latin typeface="Calibri"/>
                          <a:ea typeface="Calibri"/>
                          <a:cs typeface="Times New Roman"/>
                        </a:rPr>
                        <a:t>with customer, organizes team</a:t>
                      </a:r>
                    </a:p>
                    <a:p>
                      <a:pPr marL="0" marR="0" lvl="0" indent="-91440">
                        <a:spcBef>
                          <a:spcPts val="0"/>
                        </a:spcBef>
                        <a:spcAft>
                          <a:spcPts val="600"/>
                        </a:spcAft>
                        <a:buFont typeface="Symbol"/>
                        <a:buChar char=""/>
                      </a:pPr>
                      <a:r>
                        <a:rPr lang="en-US" sz="1400" b="1" dirty="0" smtClean="0">
                          <a:effectLst/>
                          <a:latin typeface="+mn-lt"/>
                          <a:ea typeface="Calibri"/>
                          <a:cs typeface="Times New Roman"/>
                        </a:rPr>
                        <a:t>Win strategy </a:t>
                      </a:r>
                      <a:r>
                        <a:rPr lang="en-US" sz="1400" dirty="0" smtClean="0">
                          <a:effectLst/>
                          <a:latin typeface="+mn-lt"/>
                          <a:ea typeface="Calibri"/>
                          <a:cs typeface="Times New Roman"/>
                        </a:rPr>
                        <a:t>- update</a:t>
                      </a:r>
                      <a:r>
                        <a:rPr lang="en-US" sz="1400" dirty="0">
                          <a:effectLst/>
                          <a:latin typeface="Calibri"/>
                          <a:ea typeface="Calibri"/>
                          <a:cs typeface="Times New Roman"/>
                        </a:rPr>
                        <a:t>, </a:t>
                      </a:r>
                      <a:r>
                        <a:rPr lang="en-US" sz="1400" dirty="0" smtClean="0">
                          <a:effectLst/>
                          <a:latin typeface="Calibri"/>
                          <a:ea typeface="Calibri"/>
                          <a:cs typeface="Times New Roman"/>
                        </a:rPr>
                        <a:t>execute</a:t>
                      </a:r>
                      <a:endParaRPr lang="en-US" sz="1400" dirty="0">
                        <a:effectLst/>
                        <a:latin typeface="Calibri"/>
                        <a:ea typeface="Calibri"/>
                        <a:cs typeface="Times New Roman"/>
                      </a:endParaRPr>
                    </a:p>
                    <a:p>
                      <a:pPr marL="0" marR="0" lvl="0" indent="-91440">
                        <a:spcBef>
                          <a:spcPts val="0"/>
                        </a:spcBef>
                        <a:spcAft>
                          <a:spcPts val="600"/>
                        </a:spcAft>
                        <a:buFont typeface="Symbol"/>
                        <a:buChar char=""/>
                      </a:pPr>
                      <a:r>
                        <a:rPr lang="en-US" sz="1400" b="1" dirty="0">
                          <a:effectLst/>
                          <a:latin typeface="Calibri"/>
                          <a:ea typeface="Calibri"/>
                          <a:cs typeface="Times New Roman"/>
                        </a:rPr>
                        <a:t>Proposal </a:t>
                      </a:r>
                      <a:r>
                        <a:rPr lang="en-US" sz="1400" b="1" dirty="0" smtClean="0">
                          <a:effectLst/>
                          <a:latin typeface="Calibri"/>
                          <a:ea typeface="Calibri"/>
                          <a:cs typeface="Times New Roman"/>
                        </a:rPr>
                        <a:t>design </a:t>
                      </a:r>
                      <a:r>
                        <a:rPr lang="en-US" sz="1400" dirty="0" smtClean="0">
                          <a:effectLst/>
                          <a:latin typeface="Calibri"/>
                          <a:ea typeface="Calibri"/>
                          <a:cs typeface="Times New Roman"/>
                        </a:rPr>
                        <a:t>- reviewed </a:t>
                      </a:r>
                      <a:r>
                        <a:rPr lang="en-US" sz="1400" dirty="0">
                          <a:effectLst/>
                          <a:latin typeface="Calibri"/>
                          <a:ea typeface="Calibri"/>
                          <a:cs typeface="Times New Roman"/>
                        </a:rPr>
                        <a:t>by </a:t>
                      </a:r>
                      <a:r>
                        <a:rPr lang="en-US" sz="1400" dirty="0" smtClean="0">
                          <a:effectLst/>
                          <a:latin typeface="Calibri"/>
                          <a:ea typeface="Calibri"/>
                          <a:cs typeface="Times New Roman"/>
                        </a:rPr>
                        <a:t>Review Team</a:t>
                      </a:r>
                      <a:endParaRPr lang="en-US" sz="1400" dirty="0">
                        <a:effectLst/>
                        <a:latin typeface="Calibri"/>
                        <a:ea typeface="Calibri"/>
                        <a:cs typeface="Times New Roman"/>
                      </a:endParaRPr>
                    </a:p>
                  </a:txBody>
                  <a:tcPr marL="51431" marR="51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9348207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“Go-No Go” Decision</a:t>
            </a:r>
            <a:endParaRPr lang="en-US" dirty="0"/>
          </a:p>
        </p:txBody>
      </p:sp>
      <p:sp>
        <p:nvSpPr>
          <p:cNvPr id="3" name="Content Placeholder 2"/>
          <p:cNvSpPr>
            <a:spLocks noGrp="1"/>
          </p:cNvSpPr>
          <p:nvPr>
            <p:ph idx="1"/>
          </p:nvPr>
        </p:nvSpPr>
        <p:spPr>
          <a:xfrm>
            <a:off x="664028" y="2255837"/>
            <a:ext cx="7413172" cy="4525963"/>
          </a:xfrm>
        </p:spPr>
        <p:txBody>
          <a:bodyPr>
            <a:noAutofit/>
          </a:bodyPr>
          <a:lstStyle/>
          <a:p>
            <a:r>
              <a:rPr lang="en-US" sz="2000" dirty="0" smtClean="0"/>
              <a:t>Timely knowledge of opportunity</a:t>
            </a:r>
            <a:endParaRPr lang="en-US" sz="1600" dirty="0" smtClean="0"/>
          </a:p>
          <a:p>
            <a:r>
              <a:rPr lang="en-US" sz="2000" dirty="0" smtClean="0"/>
              <a:t>Customer relationship</a:t>
            </a:r>
          </a:p>
          <a:p>
            <a:r>
              <a:rPr lang="en-US" sz="2000" dirty="0" smtClean="0"/>
              <a:t>Competition</a:t>
            </a:r>
          </a:p>
          <a:p>
            <a:r>
              <a:rPr lang="en-US" sz="2000" dirty="0" smtClean="0"/>
              <a:t>Funding reality</a:t>
            </a:r>
            <a:endParaRPr lang="en-US" sz="2000" dirty="0"/>
          </a:p>
          <a:p>
            <a:r>
              <a:rPr lang="en-US" sz="2000" dirty="0" smtClean="0"/>
              <a:t>Clear </a:t>
            </a:r>
            <a:r>
              <a:rPr lang="en-US" sz="2000" dirty="0"/>
              <a:t>Solicitation and </a:t>
            </a:r>
            <a:r>
              <a:rPr lang="en-US" sz="2000" dirty="0" smtClean="0"/>
              <a:t>a good fit with your research interests </a:t>
            </a:r>
            <a:endParaRPr lang="en-US" sz="2000" dirty="0"/>
          </a:p>
          <a:p>
            <a:r>
              <a:rPr lang="en-US" sz="2000" dirty="0" smtClean="0"/>
              <a:t>Resources available to develop the proposal</a:t>
            </a:r>
            <a:endParaRPr lang="en-US" sz="2000" dirty="0"/>
          </a:p>
          <a:p>
            <a:endParaRPr lang="en-US" sz="2000" b="1" dirty="0" smtClean="0"/>
          </a:p>
          <a:p>
            <a:endParaRPr lang="en-US" sz="2000" dirty="0"/>
          </a:p>
        </p:txBody>
      </p:sp>
      <p:sp>
        <p:nvSpPr>
          <p:cNvPr id="5" name="Rectangle 4"/>
          <p:cNvSpPr/>
          <p:nvPr/>
        </p:nvSpPr>
        <p:spPr>
          <a:xfrm>
            <a:off x="381000" y="1219199"/>
            <a:ext cx="7086600" cy="1200329"/>
          </a:xfrm>
          <a:prstGeom prst="rect">
            <a:avLst/>
          </a:prstGeom>
        </p:spPr>
        <p:txBody>
          <a:bodyPr wrap="square">
            <a:spAutoFit/>
          </a:bodyPr>
          <a:lstStyle/>
          <a:p>
            <a:r>
              <a:rPr lang="en-US" sz="2400" i="1" dirty="0" smtClean="0"/>
              <a:t>Factors to consider in deciding whether or not to submit a proposal</a:t>
            </a:r>
            <a:endParaRPr lang="en-US" sz="2400" i="1" dirty="0"/>
          </a:p>
          <a:p>
            <a:endParaRPr lang="en-US" sz="2400" i="1" dirty="0" smtClean="0"/>
          </a:p>
        </p:txBody>
      </p:sp>
      <p:sp>
        <p:nvSpPr>
          <p:cNvPr id="7" name="Rectangle 6"/>
          <p:cNvSpPr/>
          <p:nvPr/>
        </p:nvSpPr>
        <p:spPr>
          <a:xfrm>
            <a:off x="3048000" y="6271925"/>
            <a:ext cx="3505200" cy="307777"/>
          </a:xfrm>
          <a:prstGeom prst="rect">
            <a:avLst/>
          </a:prstGeom>
        </p:spPr>
        <p:txBody>
          <a:bodyPr wrap="square">
            <a:spAutoFit/>
          </a:bodyPr>
          <a:lstStyle/>
          <a:p>
            <a:r>
              <a:rPr lang="en-US" sz="1400" dirty="0">
                <a:solidFill>
                  <a:prstClr val="black"/>
                </a:solidFill>
              </a:rPr>
              <a:t>(Adapted from CapturePlanning.com)</a:t>
            </a:r>
            <a:endParaRPr lang="en-US" sz="1600" dirty="0"/>
          </a:p>
        </p:txBody>
      </p:sp>
      <p:sp>
        <p:nvSpPr>
          <p:cNvPr id="4" name="Slide Number Placeholder 3"/>
          <p:cNvSpPr>
            <a:spLocks noGrp="1"/>
          </p:cNvSpPr>
          <p:nvPr>
            <p:ph type="sldNum" sz="quarter" idx="12"/>
          </p:nvPr>
        </p:nvSpPr>
        <p:spPr/>
        <p:txBody>
          <a:bodyPr/>
          <a:lstStyle/>
          <a:p>
            <a:fld id="{0609A8C3-0B35-46AA-97D6-5814D689151B}" type="slidenum">
              <a:rPr lang="en-US" smtClean="0"/>
              <a:t>19</a:t>
            </a:fld>
            <a:endParaRPr lang="en-US"/>
          </a:p>
        </p:txBody>
      </p:sp>
      <p:sp>
        <p:nvSpPr>
          <p:cNvPr id="8" name="Rectangle 7"/>
          <p:cNvSpPr/>
          <p:nvPr/>
        </p:nvSpPr>
        <p:spPr>
          <a:xfrm>
            <a:off x="381000" y="4648200"/>
            <a:ext cx="6858000" cy="461665"/>
          </a:xfrm>
          <a:prstGeom prst="rect">
            <a:avLst/>
          </a:prstGeom>
        </p:spPr>
        <p:txBody>
          <a:bodyPr wrap="square">
            <a:spAutoFit/>
          </a:bodyPr>
          <a:lstStyle/>
          <a:p>
            <a:r>
              <a:rPr lang="en-US" sz="2400" i="1" dirty="0" smtClean="0"/>
              <a:t>With a “Go” decision, prepare to write</a:t>
            </a:r>
          </a:p>
        </p:txBody>
      </p:sp>
    </p:spTree>
    <p:extLst>
      <p:ext uri="{BB962C8B-B14F-4D97-AF65-F5344CB8AC3E}">
        <p14:creationId xmlns:p14="http://schemas.microsoft.com/office/powerpoint/2010/main" val="41709902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Workshop Objectives</a:t>
            </a:r>
            <a:endParaRPr lang="en-US" dirty="0"/>
          </a:p>
        </p:txBody>
      </p:sp>
      <p:sp>
        <p:nvSpPr>
          <p:cNvPr id="3" name="Content Placeholder 2"/>
          <p:cNvSpPr>
            <a:spLocks noGrp="1"/>
          </p:cNvSpPr>
          <p:nvPr>
            <p:ph idx="1"/>
          </p:nvPr>
        </p:nvSpPr>
        <p:spPr/>
        <p:txBody>
          <a:bodyPr/>
          <a:lstStyle/>
          <a:p>
            <a:pPr marL="0" indent="0">
              <a:buNone/>
            </a:pPr>
            <a:r>
              <a:rPr lang="en-US" dirty="0" smtClean="0"/>
              <a:t>Understand</a:t>
            </a:r>
            <a:r>
              <a:rPr lang="en-US" dirty="0" smtClean="0">
                <a:solidFill>
                  <a:srgbClr val="FF0000"/>
                </a:solidFill>
              </a:rPr>
              <a:t> </a:t>
            </a:r>
            <a:r>
              <a:rPr lang="en-US" dirty="0" smtClean="0"/>
              <a:t>effective ways to develop grant proposals from the creation of an idea to the preparation and submittal of a proposal</a:t>
            </a:r>
          </a:p>
          <a:p>
            <a:pPr marL="0" indent="0">
              <a:buNone/>
            </a:pPr>
            <a:endParaRPr lang="en-US" dirty="0"/>
          </a:p>
        </p:txBody>
      </p:sp>
      <p:sp>
        <p:nvSpPr>
          <p:cNvPr id="4" name="Slide Number Placeholder 3"/>
          <p:cNvSpPr>
            <a:spLocks noGrp="1"/>
          </p:cNvSpPr>
          <p:nvPr>
            <p:ph type="sldNum" sz="quarter" idx="12"/>
          </p:nvPr>
        </p:nvSpPr>
        <p:spPr/>
        <p:txBody>
          <a:bodyPr/>
          <a:lstStyle/>
          <a:p>
            <a:fld id="{0609A8C3-0B35-46AA-97D6-5814D689151B}" type="slidenum">
              <a:rPr lang="en-US" smtClean="0"/>
              <a:t>2</a:t>
            </a:fld>
            <a:endParaRPr lang="en-US"/>
          </a:p>
        </p:txBody>
      </p:sp>
    </p:spTree>
    <p:extLst>
      <p:ext uri="{BB962C8B-B14F-4D97-AF65-F5344CB8AC3E}">
        <p14:creationId xmlns:p14="http://schemas.microsoft.com/office/powerpoint/2010/main" val="278710107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1295400"/>
            <a:ext cx="7772400" cy="1470025"/>
          </a:xfrm>
        </p:spPr>
        <p:txBody>
          <a:bodyPr>
            <a:normAutofit/>
          </a:bodyPr>
          <a:lstStyle/>
          <a:p>
            <a:pPr lvl="0" algn="l"/>
            <a:r>
              <a:rPr lang="en-US" dirty="0" smtClean="0"/>
              <a:t>Prepare to Write</a:t>
            </a:r>
            <a:endParaRPr lang="en-US" dirty="0"/>
          </a:p>
        </p:txBody>
      </p:sp>
      <p:sp>
        <p:nvSpPr>
          <p:cNvPr id="5" name="Content Placeholder 4"/>
          <p:cNvSpPr>
            <a:spLocks noGrp="1"/>
          </p:cNvSpPr>
          <p:nvPr>
            <p:ph type="subTitle" idx="1"/>
          </p:nvPr>
        </p:nvSpPr>
        <p:spPr>
          <a:xfrm>
            <a:off x="1295400" y="2438400"/>
            <a:ext cx="6400800" cy="1752600"/>
          </a:xfrm>
        </p:spPr>
        <p:txBody>
          <a:bodyPr>
            <a:noAutofit/>
          </a:bodyPr>
          <a:lstStyle/>
          <a:p>
            <a:pPr marL="457200" indent="-457200" algn="l">
              <a:buFont typeface="Arial" pitchFamily="34" charset="0"/>
              <a:buChar char="•"/>
            </a:pPr>
            <a:r>
              <a:rPr lang="en-US" sz="2000" dirty="0" smtClean="0"/>
              <a:t>Decompose the Solicitation</a:t>
            </a:r>
          </a:p>
          <a:p>
            <a:pPr marL="457200" indent="-457200" algn="l">
              <a:buFont typeface="Arial" pitchFamily="34" charset="0"/>
              <a:buChar char="•"/>
            </a:pPr>
            <a:r>
              <a:rPr lang="en-US" sz="2000" dirty="0" smtClean="0"/>
              <a:t>Develop a Plan</a:t>
            </a:r>
          </a:p>
          <a:p>
            <a:pPr marL="457200" indent="-457200" algn="l">
              <a:buFont typeface="Arial" pitchFamily="34" charset="0"/>
              <a:buChar char="•"/>
            </a:pPr>
            <a:r>
              <a:rPr lang="en-US" sz="2000" dirty="0" smtClean="0"/>
              <a:t>Know How to Make Proposals Competitive AND Compelling</a:t>
            </a:r>
          </a:p>
        </p:txBody>
      </p:sp>
    </p:spTree>
    <p:extLst>
      <p:ext uri="{BB962C8B-B14F-4D97-AF65-F5344CB8AC3E}">
        <p14:creationId xmlns:p14="http://schemas.microsoft.com/office/powerpoint/2010/main" val="254035731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152400"/>
            <a:ext cx="6629400" cy="1143000"/>
          </a:xfrm>
        </p:spPr>
        <p:txBody>
          <a:bodyPr>
            <a:noAutofit/>
          </a:bodyPr>
          <a:lstStyle/>
          <a:p>
            <a:r>
              <a:rPr lang="en-US" sz="3200" dirty="0"/>
              <a:t>Thoroughly </a:t>
            </a:r>
            <a:r>
              <a:rPr lang="en-US" sz="3200" dirty="0" smtClean="0"/>
              <a:t>Decompose </a:t>
            </a:r>
            <a:r>
              <a:rPr lang="en-US" sz="3200" dirty="0"/>
              <a:t>the </a:t>
            </a:r>
            <a:r>
              <a:rPr lang="en-US" sz="3200" dirty="0" smtClean="0"/>
              <a:t>Solicitation</a:t>
            </a:r>
            <a:r>
              <a:rPr lang="en-US" sz="3200" dirty="0"/>
              <a:t/>
            </a:r>
            <a:br>
              <a:rPr lang="en-US" sz="3200" dirty="0"/>
            </a:br>
            <a:endParaRPr lang="en-US" sz="2800" dirty="0"/>
          </a:p>
        </p:txBody>
      </p:sp>
      <p:sp>
        <p:nvSpPr>
          <p:cNvPr id="3" name="Content Placeholder 2"/>
          <p:cNvSpPr>
            <a:spLocks noGrp="1"/>
          </p:cNvSpPr>
          <p:nvPr>
            <p:ph idx="1"/>
          </p:nvPr>
        </p:nvSpPr>
        <p:spPr>
          <a:xfrm>
            <a:off x="304800" y="1600200"/>
            <a:ext cx="8077200" cy="4525963"/>
          </a:xfrm>
        </p:spPr>
        <p:txBody>
          <a:bodyPr>
            <a:noAutofit/>
          </a:bodyPr>
          <a:lstStyle/>
          <a:p>
            <a:r>
              <a:rPr lang="en-US" sz="2400" dirty="0" smtClean="0"/>
              <a:t>Deadlines</a:t>
            </a:r>
          </a:p>
          <a:p>
            <a:r>
              <a:rPr lang="en-US" sz="2400" dirty="0" smtClean="0"/>
              <a:t>Most Important Requirements, MIRs (technical, budget, management, etc.)</a:t>
            </a:r>
          </a:p>
          <a:p>
            <a:r>
              <a:rPr lang="en-US" sz="2400" dirty="0" smtClean="0"/>
              <a:t>Proposal components</a:t>
            </a:r>
          </a:p>
          <a:p>
            <a:r>
              <a:rPr lang="en-US" sz="2400" dirty="0" smtClean="0"/>
              <a:t>Unusual requirements</a:t>
            </a:r>
          </a:p>
          <a:p>
            <a:r>
              <a:rPr lang="en-US" sz="2400" dirty="0" smtClean="0"/>
              <a:t>Procedures for submittal (including BYU/ORCA procedures)</a:t>
            </a:r>
          </a:p>
        </p:txBody>
      </p:sp>
      <p:sp>
        <p:nvSpPr>
          <p:cNvPr id="4" name="Slide Number Placeholder 3"/>
          <p:cNvSpPr>
            <a:spLocks noGrp="1"/>
          </p:cNvSpPr>
          <p:nvPr>
            <p:ph type="sldNum" sz="quarter" idx="12"/>
          </p:nvPr>
        </p:nvSpPr>
        <p:spPr/>
        <p:txBody>
          <a:bodyPr/>
          <a:lstStyle/>
          <a:p>
            <a:fld id="{0609A8C3-0B35-46AA-97D6-5814D689151B}" type="slidenum">
              <a:rPr lang="en-US" smtClean="0"/>
              <a:t>21</a:t>
            </a:fld>
            <a:endParaRPr lang="en-US"/>
          </a:p>
        </p:txBody>
      </p:sp>
    </p:spTree>
    <p:extLst>
      <p:ext uri="{BB962C8B-B14F-4D97-AF65-F5344CB8AC3E}">
        <p14:creationId xmlns:p14="http://schemas.microsoft.com/office/powerpoint/2010/main" val="288925373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152400"/>
            <a:ext cx="6629400" cy="1143000"/>
          </a:xfrm>
        </p:spPr>
        <p:txBody>
          <a:bodyPr>
            <a:noAutofit/>
          </a:bodyPr>
          <a:lstStyle/>
          <a:p>
            <a:r>
              <a:rPr lang="en-US" sz="3200" dirty="0"/>
              <a:t>Develop a Plan for </a:t>
            </a:r>
            <a:r>
              <a:rPr lang="en-US" sz="3200" dirty="0" smtClean="0"/>
              <a:t>Managing </a:t>
            </a:r>
            <a:r>
              <a:rPr lang="en-US" sz="3200" dirty="0"/>
              <a:t>the </a:t>
            </a:r>
            <a:r>
              <a:rPr lang="en-US" sz="3200" dirty="0" smtClean="0"/>
              <a:t>Proposal Effort</a:t>
            </a:r>
            <a:r>
              <a:rPr lang="en-US" sz="3200" dirty="0"/>
              <a:t/>
            </a:r>
            <a:br>
              <a:rPr lang="en-US" sz="3200" dirty="0"/>
            </a:br>
            <a:endParaRPr lang="en-US" sz="2800" dirty="0"/>
          </a:p>
        </p:txBody>
      </p:sp>
      <p:sp>
        <p:nvSpPr>
          <p:cNvPr id="3" name="Content Placeholder 2"/>
          <p:cNvSpPr>
            <a:spLocks noGrp="1"/>
          </p:cNvSpPr>
          <p:nvPr>
            <p:ph idx="1"/>
          </p:nvPr>
        </p:nvSpPr>
        <p:spPr>
          <a:xfrm>
            <a:off x="304800" y="1295400"/>
            <a:ext cx="7848600" cy="4525963"/>
          </a:xfrm>
        </p:spPr>
        <p:txBody>
          <a:bodyPr>
            <a:noAutofit/>
          </a:bodyPr>
          <a:lstStyle/>
          <a:p>
            <a:r>
              <a:rPr lang="en-US" sz="2400" dirty="0" smtClean="0"/>
              <a:t>Conduct a Kickoff </a:t>
            </a:r>
          </a:p>
          <a:p>
            <a:r>
              <a:rPr lang="en-US" sz="2400" dirty="0" smtClean="0"/>
              <a:t>Designate a preparation room/wall/area </a:t>
            </a:r>
          </a:p>
          <a:p>
            <a:r>
              <a:rPr lang="en-US" sz="2400" dirty="0" smtClean="0"/>
              <a:t>Coordinate – with whom and when</a:t>
            </a:r>
          </a:p>
          <a:p>
            <a:r>
              <a:rPr lang="en-US" sz="2400" dirty="0" smtClean="0"/>
              <a:t>Develop a schedule </a:t>
            </a:r>
          </a:p>
          <a:p>
            <a:r>
              <a:rPr lang="en-US" sz="2400" dirty="0" smtClean="0"/>
              <a:t>Make writing assignments</a:t>
            </a:r>
          </a:p>
          <a:p>
            <a:r>
              <a:rPr lang="en-US" sz="2400" dirty="0" smtClean="0"/>
              <a:t>Arrange proposal support</a:t>
            </a:r>
            <a:r>
              <a:rPr lang="en-US" sz="2400" dirty="0"/>
              <a:t> </a:t>
            </a:r>
            <a:endParaRPr lang="en-US" sz="2400" dirty="0" smtClean="0"/>
          </a:p>
          <a:p>
            <a:r>
              <a:rPr lang="en-US" sz="2400" dirty="0" smtClean="0"/>
              <a:t>Arrange reviewers </a:t>
            </a:r>
          </a:p>
          <a:p>
            <a:r>
              <a:rPr lang="en-US" sz="2400" dirty="0" smtClean="0"/>
              <a:t>Use Checklists </a:t>
            </a:r>
            <a:r>
              <a:rPr lang="en-US" sz="2400" dirty="0" smtClean="0">
                <a:hlinkClick r:id="rId3"/>
              </a:rPr>
              <a:t>http</a:t>
            </a:r>
            <a:r>
              <a:rPr lang="en-US" sz="2400" dirty="0">
                <a:hlinkClick r:id="rId3"/>
              </a:rPr>
              <a:t>://</a:t>
            </a:r>
            <a:r>
              <a:rPr lang="en-US" sz="2400" dirty="0" smtClean="0">
                <a:hlinkClick r:id="rId3"/>
              </a:rPr>
              <a:t>researchdevelopment.byu.edu/resources/proposal</a:t>
            </a:r>
            <a:endParaRPr lang="en-US" sz="2400" dirty="0" smtClean="0"/>
          </a:p>
          <a:p>
            <a:r>
              <a:rPr lang="en-US" sz="2400" dirty="0" smtClean="0"/>
              <a:t>Careful planning should help you be aware of and avoid common errors</a:t>
            </a:r>
          </a:p>
          <a:p>
            <a:pPr marL="457200" lvl="1" indent="0">
              <a:buNone/>
            </a:pPr>
            <a:r>
              <a:rPr lang="en-US" sz="1800" dirty="0" smtClean="0"/>
              <a:t> </a:t>
            </a:r>
          </a:p>
          <a:p>
            <a:endParaRPr lang="en-US" sz="2000" dirty="0" smtClean="0"/>
          </a:p>
          <a:p>
            <a:pPr lvl="1"/>
            <a:endParaRPr lang="en-US" sz="1800" dirty="0"/>
          </a:p>
        </p:txBody>
      </p:sp>
      <p:pic>
        <p:nvPicPr>
          <p:cNvPr id="1028" name="Picture 4" descr="https://fbcdn-sphotos-a-a.akamaihd.net/hphotos-ak-frc1/p480x480/423455_268598763207078_73910414_n.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32929" y="2067728"/>
            <a:ext cx="2737959" cy="2047072"/>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5805320" y="4188023"/>
            <a:ext cx="2729080" cy="307777"/>
          </a:xfrm>
          <a:prstGeom prst="rect">
            <a:avLst/>
          </a:prstGeom>
          <a:noFill/>
        </p:spPr>
        <p:txBody>
          <a:bodyPr wrap="none" rtlCol="0">
            <a:spAutoFit/>
          </a:bodyPr>
          <a:lstStyle/>
          <a:p>
            <a:r>
              <a:rPr lang="en-US" sz="1400" i="1" dirty="0" smtClean="0"/>
              <a:t>Proposal “War” Room (from NASA)</a:t>
            </a:r>
            <a:endParaRPr lang="en-US" sz="1400" i="1" dirty="0"/>
          </a:p>
        </p:txBody>
      </p:sp>
      <p:sp>
        <p:nvSpPr>
          <p:cNvPr id="4" name="Slide Number Placeholder 3"/>
          <p:cNvSpPr>
            <a:spLocks noGrp="1"/>
          </p:cNvSpPr>
          <p:nvPr>
            <p:ph type="sldNum" sz="quarter" idx="12"/>
          </p:nvPr>
        </p:nvSpPr>
        <p:spPr/>
        <p:txBody>
          <a:bodyPr/>
          <a:lstStyle/>
          <a:p>
            <a:fld id="{0609A8C3-0B35-46AA-97D6-5814D689151B}" type="slidenum">
              <a:rPr lang="en-US" smtClean="0"/>
              <a:t>22</a:t>
            </a:fld>
            <a:endParaRPr lang="en-US"/>
          </a:p>
        </p:txBody>
      </p:sp>
    </p:spTree>
    <p:extLst>
      <p:ext uri="{BB962C8B-B14F-4D97-AF65-F5344CB8AC3E}">
        <p14:creationId xmlns:p14="http://schemas.microsoft.com/office/powerpoint/2010/main" val="144136896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dirty="0" smtClean="0">
                <a:cs typeface="Times New Roman" pitchFamily="18" charset="0"/>
              </a:rPr>
              <a:t>Consider What Makes Your Proposal </a:t>
            </a:r>
            <a:r>
              <a:rPr lang="en-US" sz="4000" i="1" dirty="0" smtClean="0">
                <a:cs typeface="Times New Roman" pitchFamily="18" charset="0"/>
              </a:rPr>
              <a:t>Competitive</a:t>
            </a:r>
            <a:r>
              <a:rPr lang="en-US" sz="4000" dirty="0" smtClean="0">
                <a:cs typeface="Times New Roman" pitchFamily="18" charset="0"/>
              </a:rPr>
              <a:t>… </a:t>
            </a:r>
            <a:endParaRPr lang="en-US" sz="4000" dirty="0">
              <a:cs typeface="Times New Roman" pitchFamily="18" charset="0"/>
            </a:endParaRPr>
          </a:p>
        </p:txBody>
      </p:sp>
      <p:sp>
        <p:nvSpPr>
          <p:cNvPr id="3" name="Content Placeholder 2"/>
          <p:cNvSpPr>
            <a:spLocks noGrp="1"/>
          </p:cNvSpPr>
          <p:nvPr>
            <p:ph idx="1"/>
          </p:nvPr>
        </p:nvSpPr>
        <p:spPr>
          <a:xfrm>
            <a:off x="381000" y="1371600"/>
            <a:ext cx="8229600" cy="4525963"/>
          </a:xfrm>
        </p:spPr>
        <p:txBody>
          <a:bodyPr>
            <a:noAutofit/>
          </a:bodyPr>
          <a:lstStyle/>
          <a:p>
            <a:r>
              <a:rPr lang="en-US" sz="2000" dirty="0" smtClean="0">
                <a:latin typeface="+mj-lt"/>
                <a:cs typeface="Times New Roman" pitchFamily="18" charset="0"/>
              </a:rPr>
              <a:t>Significance (important area of research)</a:t>
            </a:r>
          </a:p>
          <a:p>
            <a:pPr lvl="1"/>
            <a:r>
              <a:rPr lang="en-US" sz="1800" dirty="0" smtClean="0">
                <a:latin typeface="+mj-lt"/>
                <a:cs typeface="Times New Roman" pitchFamily="18" charset="0"/>
              </a:rPr>
              <a:t>Great idea(s) that address important problems in the field and are significant to relevant stakeholders</a:t>
            </a:r>
          </a:p>
          <a:p>
            <a:r>
              <a:rPr lang="en-US" sz="2000" dirty="0" smtClean="0">
                <a:latin typeface="+mj-lt"/>
                <a:cs typeface="Times New Roman" pitchFamily="18" charset="0"/>
              </a:rPr>
              <a:t>Original approach</a:t>
            </a:r>
          </a:p>
          <a:p>
            <a:r>
              <a:rPr lang="en-US" sz="2000" dirty="0" smtClean="0">
                <a:latin typeface="+mj-lt"/>
                <a:cs typeface="Times New Roman" pitchFamily="18" charset="0"/>
              </a:rPr>
              <a:t>Strong likelihood of success, i.e., will make a significant contribution to the field</a:t>
            </a:r>
          </a:p>
          <a:p>
            <a:r>
              <a:rPr lang="en-US" sz="2000" dirty="0" smtClean="0">
                <a:latin typeface="+mj-lt"/>
                <a:cs typeface="Times New Roman" pitchFamily="18" charset="0"/>
              </a:rPr>
              <a:t>Knowledge and experience in the discipline</a:t>
            </a:r>
          </a:p>
          <a:p>
            <a:r>
              <a:rPr lang="en-US" sz="2000" dirty="0" smtClean="0">
                <a:latin typeface="+mj-lt"/>
                <a:cs typeface="Times New Roman" pitchFamily="18" charset="0"/>
              </a:rPr>
              <a:t>Experience in essential methodology</a:t>
            </a:r>
          </a:p>
          <a:p>
            <a:r>
              <a:rPr lang="en-US" sz="2000" dirty="0" smtClean="0">
                <a:latin typeface="+mj-lt"/>
                <a:cs typeface="Times New Roman" pitchFamily="18" charset="0"/>
              </a:rPr>
              <a:t>Well developed, succinct, logical and focused project plan developed around the idea</a:t>
            </a:r>
          </a:p>
          <a:p>
            <a:pPr lvl="1"/>
            <a:r>
              <a:rPr lang="en-US" sz="1800" dirty="0" smtClean="0">
                <a:latin typeface="+mj-lt"/>
                <a:cs typeface="Times New Roman" pitchFamily="18" charset="0"/>
              </a:rPr>
              <a:t>Coherent narrative that integrates each component of the project</a:t>
            </a:r>
          </a:p>
          <a:p>
            <a:r>
              <a:rPr lang="en-US" sz="2000" dirty="0" smtClean="0">
                <a:latin typeface="+mj-lt"/>
                <a:cs typeface="Times New Roman" pitchFamily="18" charset="0"/>
              </a:rPr>
              <a:t>Realistic amount of work</a:t>
            </a:r>
          </a:p>
          <a:p>
            <a:r>
              <a:rPr lang="en-US" sz="2000" dirty="0" smtClean="0">
                <a:latin typeface="+mj-lt"/>
                <a:cs typeface="Times New Roman" pitchFamily="18" charset="0"/>
              </a:rPr>
              <a:t>Sufficient detail</a:t>
            </a:r>
          </a:p>
          <a:p>
            <a:r>
              <a:rPr lang="en-US" sz="2000" dirty="0" smtClean="0">
                <a:latin typeface="+mj-lt"/>
                <a:cs typeface="Times New Roman" pitchFamily="18" charset="0"/>
              </a:rPr>
              <a:t>Cost effective</a:t>
            </a:r>
            <a:endParaRPr lang="en-US" sz="2000" dirty="0">
              <a:latin typeface="+mj-lt"/>
              <a:cs typeface="Times New Roman" pitchFamily="18" charset="0"/>
            </a:endParaRPr>
          </a:p>
        </p:txBody>
      </p:sp>
      <p:sp>
        <p:nvSpPr>
          <p:cNvPr id="4" name="Slide Number Placeholder 3"/>
          <p:cNvSpPr>
            <a:spLocks noGrp="1"/>
          </p:cNvSpPr>
          <p:nvPr>
            <p:ph type="sldNum" sz="quarter" idx="12"/>
          </p:nvPr>
        </p:nvSpPr>
        <p:spPr/>
        <p:txBody>
          <a:bodyPr/>
          <a:lstStyle/>
          <a:p>
            <a:fld id="{0609A8C3-0B35-46AA-97D6-5814D689151B}" type="slidenum">
              <a:rPr lang="en-US" smtClean="0"/>
              <a:t>23</a:t>
            </a:fld>
            <a:endParaRPr lang="en-US"/>
          </a:p>
        </p:txBody>
      </p:sp>
    </p:spTree>
    <p:extLst>
      <p:ext uri="{BB962C8B-B14F-4D97-AF65-F5344CB8AC3E}">
        <p14:creationId xmlns:p14="http://schemas.microsoft.com/office/powerpoint/2010/main" val="17181986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 and What Makes It </a:t>
            </a:r>
            <a:r>
              <a:rPr lang="en-US" i="1" dirty="0" smtClean="0"/>
              <a:t>Compelling</a:t>
            </a:r>
            <a:endParaRPr lang="en-US" i="1" dirty="0"/>
          </a:p>
        </p:txBody>
      </p:sp>
      <p:sp>
        <p:nvSpPr>
          <p:cNvPr id="3" name="Content Placeholder 2"/>
          <p:cNvSpPr>
            <a:spLocks noGrp="1"/>
          </p:cNvSpPr>
          <p:nvPr>
            <p:ph idx="1"/>
          </p:nvPr>
        </p:nvSpPr>
        <p:spPr>
          <a:xfrm>
            <a:off x="762000" y="1371600"/>
            <a:ext cx="8229600" cy="4525963"/>
          </a:xfrm>
        </p:spPr>
        <p:txBody>
          <a:bodyPr>
            <a:normAutofit/>
          </a:bodyPr>
          <a:lstStyle/>
          <a:p>
            <a:r>
              <a:rPr lang="en-US" dirty="0" smtClean="0"/>
              <a:t>Grabs the reader’s attention</a:t>
            </a:r>
          </a:p>
          <a:p>
            <a:r>
              <a:rPr lang="en-US" dirty="0" smtClean="0"/>
              <a:t>Holds that attention long enough to explain the benefits of your offer</a:t>
            </a:r>
          </a:p>
          <a:p>
            <a:r>
              <a:rPr lang="en-US" dirty="0" smtClean="0"/>
              <a:t>Explains how the benefits will be delivered</a:t>
            </a:r>
          </a:p>
          <a:p>
            <a:r>
              <a:rPr lang="en-US" dirty="0" smtClean="0"/>
              <a:t>Assures the reviewer of your reliability/capability</a:t>
            </a:r>
          </a:p>
          <a:p>
            <a:r>
              <a:rPr lang="en-US" dirty="0" smtClean="0"/>
              <a:t>Describes the costs of benefits to be delivered</a:t>
            </a:r>
          </a:p>
        </p:txBody>
      </p:sp>
      <p:sp>
        <p:nvSpPr>
          <p:cNvPr id="5" name="TextBox 4"/>
          <p:cNvSpPr txBox="1"/>
          <p:nvPr/>
        </p:nvSpPr>
        <p:spPr>
          <a:xfrm>
            <a:off x="2667000" y="6019800"/>
            <a:ext cx="1891480" cy="307777"/>
          </a:xfrm>
          <a:prstGeom prst="rect">
            <a:avLst/>
          </a:prstGeom>
          <a:noFill/>
        </p:spPr>
        <p:txBody>
          <a:bodyPr wrap="none" rtlCol="0">
            <a:spAutoFit/>
          </a:bodyPr>
          <a:lstStyle/>
          <a:p>
            <a:r>
              <a:rPr lang="en-US" sz="1400" dirty="0" smtClean="0"/>
              <a:t>(From Giddings, Porter)</a:t>
            </a:r>
            <a:endParaRPr lang="en-US" sz="1400" dirty="0"/>
          </a:p>
        </p:txBody>
      </p:sp>
      <p:sp>
        <p:nvSpPr>
          <p:cNvPr id="4" name="Slide Number Placeholder 3"/>
          <p:cNvSpPr>
            <a:spLocks noGrp="1"/>
          </p:cNvSpPr>
          <p:nvPr>
            <p:ph type="sldNum" sz="quarter" idx="12"/>
          </p:nvPr>
        </p:nvSpPr>
        <p:spPr/>
        <p:txBody>
          <a:bodyPr/>
          <a:lstStyle/>
          <a:p>
            <a:fld id="{0609A8C3-0B35-46AA-97D6-5814D689151B}" type="slidenum">
              <a:rPr lang="en-US" smtClean="0"/>
              <a:t>24</a:t>
            </a:fld>
            <a:endParaRPr lang="en-US"/>
          </a:p>
        </p:txBody>
      </p:sp>
    </p:spTree>
    <p:extLst>
      <p:ext uri="{BB962C8B-B14F-4D97-AF65-F5344CB8AC3E}">
        <p14:creationId xmlns:p14="http://schemas.microsoft.com/office/powerpoint/2010/main" val="117073626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09600" y="1295400"/>
            <a:ext cx="7772400" cy="1470025"/>
          </a:xfrm>
        </p:spPr>
        <p:txBody>
          <a:bodyPr>
            <a:normAutofit/>
          </a:bodyPr>
          <a:lstStyle/>
          <a:p>
            <a:pPr lvl="0" algn="l"/>
            <a:r>
              <a:rPr lang="en-US" dirty="0" smtClean="0"/>
              <a:t>Write the Proposal </a:t>
            </a:r>
            <a:r>
              <a:rPr lang="en-US" dirty="0"/>
              <a:t>- </a:t>
            </a:r>
            <a:r>
              <a:rPr lang="en-US" dirty="0" smtClean="0"/>
              <a:t>Tips </a:t>
            </a:r>
            <a:r>
              <a:rPr lang="en-US" dirty="0"/>
              <a:t>and Best </a:t>
            </a:r>
            <a:r>
              <a:rPr lang="en-US" dirty="0" smtClean="0"/>
              <a:t>Practices</a:t>
            </a:r>
            <a:endParaRPr lang="en-US" dirty="0"/>
          </a:p>
        </p:txBody>
      </p:sp>
      <p:sp>
        <p:nvSpPr>
          <p:cNvPr id="5" name="Content Placeholder 4"/>
          <p:cNvSpPr>
            <a:spLocks noGrp="1"/>
          </p:cNvSpPr>
          <p:nvPr>
            <p:ph type="subTitle" idx="1"/>
          </p:nvPr>
        </p:nvSpPr>
        <p:spPr>
          <a:xfrm>
            <a:off x="1295400" y="2667000"/>
            <a:ext cx="6400800" cy="1752600"/>
          </a:xfrm>
        </p:spPr>
        <p:txBody>
          <a:bodyPr>
            <a:noAutofit/>
          </a:bodyPr>
          <a:lstStyle/>
          <a:p>
            <a:pPr marL="342900" indent="-342900" algn="l">
              <a:buFont typeface="Arial" pitchFamily="34" charset="0"/>
              <a:buChar char="•"/>
            </a:pPr>
            <a:r>
              <a:rPr lang="en-US" sz="2000" dirty="0" smtClean="0"/>
              <a:t>Proposal Structure</a:t>
            </a:r>
          </a:p>
          <a:p>
            <a:pPr marL="342900" indent="-342900" algn="l">
              <a:buFont typeface="Arial" pitchFamily="34" charset="0"/>
              <a:buChar char="•"/>
            </a:pPr>
            <a:r>
              <a:rPr lang="en-US" sz="2000" dirty="0" smtClean="0"/>
              <a:t>Start With An Outline </a:t>
            </a:r>
          </a:p>
          <a:p>
            <a:pPr marL="342900" indent="-342900" algn="l">
              <a:buFont typeface="Arial" pitchFamily="34" charset="0"/>
              <a:buChar char="•"/>
            </a:pPr>
            <a:r>
              <a:rPr lang="en-US" sz="2000" dirty="0" smtClean="0"/>
              <a:t>Write With </a:t>
            </a:r>
            <a:r>
              <a:rPr lang="en-US" sz="2000" dirty="0"/>
              <a:t>the </a:t>
            </a:r>
            <a:r>
              <a:rPr lang="en-US" sz="2000" dirty="0" smtClean="0"/>
              <a:t>Correct Style </a:t>
            </a:r>
            <a:r>
              <a:rPr lang="en-US" sz="2000" dirty="0"/>
              <a:t>and </a:t>
            </a:r>
            <a:r>
              <a:rPr lang="en-US" sz="2000" dirty="0" smtClean="0"/>
              <a:t>Voice</a:t>
            </a:r>
            <a:endParaRPr lang="en-US" sz="2000" dirty="0"/>
          </a:p>
          <a:p>
            <a:pPr marL="342900" indent="-342900" algn="l">
              <a:buFont typeface="Arial" pitchFamily="34" charset="0"/>
              <a:buChar char="•"/>
            </a:pPr>
            <a:r>
              <a:rPr lang="en-US" sz="2000" dirty="0" smtClean="0"/>
              <a:t>Use the Right Words</a:t>
            </a:r>
            <a:endParaRPr lang="en-US" sz="2000" dirty="0"/>
          </a:p>
          <a:p>
            <a:pPr marL="342900" indent="-342900" algn="l">
              <a:buFont typeface="Arial" pitchFamily="34" charset="0"/>
              <a:buChar char="•"/>
            </a:pPr>
            <a:r>
              <a:rPr lang="en-US" sz="2000" dirty="0" smtClean="0"/>
              <a:t>Create Effective </a:t>
            </a:r>
            <a:r>
              <a:rPr lang="en-US" sz="2000" dirty="0"/>
              <a:t>Sentences and Phrases</a:t>
            </a:r>
          </a:p>
          <a:p>
            <a:pPr marL="342900" indent="-342900" algn="l">
              <a:buFont typeface="Arial" pitchFamily="34" charset="0"/>
              <a:buChar char="•"/>
            </a:pPr>
            <a:r>
              <a:rPr lang="en-US" sz="2000" dirty="0" smtClean="0"/>
              <a:t>Use Transitions</a:t>
            </a:r>
          </a:p>
          <a:p>
            <a:pPr marL="342900" indent="-342900" algn="l">
              <a:buFont typeface="Arial" pitchFamily="34" charset="0"/>
              <a:buChar char="•"/>
            </a:pPr>
            <a:r>
              <a:rPr lang="en-US" sz="2000" dirty="0" smtClean="0"/>
              <a:t>Use </a:t>
            </a:r>
            <a:r>
              <a:rPr lang="en-US" sz="2000" dirty="0"/>
              <a:t>Emphasis, Figures and </a:t>
            </a:r>
            <a:r>
              <a:rPr lang="en-US" sz="2000" dirty="0" smtClean="0"/>
              <a:t>Tables</a:t>
            </a:r>
          </a:p>
          <a:p>
            <a:pPr marL="342900" indent="-342900" algn="l">
              <a:buFont typeface="Arial" pitchFamily="34" charset="0"/>
              <a:buChar char="•"/>
            </a:pPr>
            <a:r>
              <a:rPr lang="en-US" sz="2000" dirty="0" smtClean="0"/>
              <a:t>Address Aesthetic</a:t>
            </a:r>
          </a:p>
          <a:p>
            <a:pPr marL="342900" indent="-342900" algn="l">
              <a:buFont typeface="Arial" pitchFamily="34" charset="0"/>
              <a:buChar char="•"/>
            </a:pPr>
            <a:r>
              <a:rPr lang="en-US" sz="2000" dirty="0" smtClean="0"/>
              <a:t>Write </a:t>
            </a:r>
            <a:r>
              <a:rPr lang="en-US" sz="2000" dirty="0"/>
              <a:t>for </a:t>
            </a:r>
            <a:r>
              <a:rPr lang="en-US" sz="2000" dirty="0" smtClean="0"/>
              <a:t>Reviewers</a:t>
            </a:r>
          </a:p>
          <a:p>
            <a:pPr algn="l"/>
            <a:endParaRPr lang="en-US" sz="2000" dirty="0" smtClean="0"/>
          </a:p>
        </p:txBody>
      </p:sp>
    </p:spTree>
    <p:extLst>
      <p:ext uri="{BB962C8B-B14F-4D97-AF65-F5344CB8AC3E}">
        <p14:creationId xmlns:p14="http://schemas.microsoft.com/office/powerpoint/2010/main" val="180507322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76200"/>
            <a:ext cx="7315200" cy="685800"/>
          </a:xfrm>
        </p:spPr>
        <p:txBody>
          <a:bodyPr>
            <a:noAutofit/>
          </a:bodyPr>
          <a:lstStyle/>
          <a:p>
            <a:r>
              <a:rPr lang="en-US" dirty="0" smtClean="0"/>
              <a:t/>
            </a:r>
            <a:br>
              <a:rPr lang="en-US" dirty="0" smtClean="0"/>
            </a:br>
            <a:r>
              <a:rPr lang="en-US" sz="3200" dirty="0" smtClean="0"/>
              <a:t>Proposal Structure</a:t>
            </a:r>
            <a:endParaRPr lang="en-US" dirty="0"/>
          </a:p>
        </p:txBody>
      </p:sp>
      <p:sp>
        <p:nvSpPr>
          <p:cNvPr id="3" name="Content Placeholder 2"/>
          <p:cNvSpPr>
            <a:spLocks noGrp="1"/>
          </p:cNvSpPr>
          <p:nvPr>
            <p:ph idx="1"/>
          </p:nvPr>
        </p:nvSpPr>
        <p:spPr>
          <a:xfrm>
            <a:off x="381000" y="1371600"/>
            <a:ext cx="6324600" cy="4525963"/>
          </a:xfrm>
        </p:spPr>
        <p:txBody>
          <a:bodyPr>
            <a:normAutofit fontScale="92500"/>
          </a:bodyPr>
          <a:lstStyle/>
          <a:p>
            <a:r>
              <a:rPr lang="en-US" sz="2400" dirty="0" smtClean="0"/>
              <a:t>The proposal must answer these questions and in this order</a:t>
            </a:r>
            <a:br>
              <a:rPr lang="en-US" sz="2400" dirty="0" smtClean="0"/>
            </a:br>
            <a:endParaRPr lang="en-US" sz="2400" dirty="0" smtClean="0"/>
          </a:p>
          <a:p>
            <a:pPr lvl="1"/>
            <a:r>
              <a:rPr lang="en-US" sz="1600" b="1" dirty="0" smtClean="0"/>
              <a:t>Why</a:t>
            </a:r>
            <a:r>
              <a:rPr lang="en-US" sz="1600" dirty="0" smtClean="0"/>
              <a:t> is this of interest to the funder?</a:t>
            </a:r>
          </a:p>
          <a:p>
            <a:pPr lvl="1"/>
            <a:r>
              <a:rPr lang="en-US" sz="1600" b="1" dirty="0" smtClean="0"/>
              <a:t>Who</a:t>
            </a:r>
            <a:r>
              <a:rPr lang="en-US" sz="1600" dirty="0" smtClean="0"/>
              <a:t> is proposing the work and are they credible?</a:t>
            </a:r>
          </a:p>
          <a:p>
            <a:pPr lvl="1"/>
            <a:r>
              <a:rPr lang="en-US" sz="1600" b="1" dirty="0" smtClean="0"/>
              <a:t>What</a:t>
            </a:r>
            <a:r>
              <a:rPr lang="en-US" sz="1600" dirty="0" smtClean="0"/>
              <a:t> is the theory/model/hypothesis behind the proposal?</a:t>
            </a:r>
          </a:p>
          <a:p>
            <a:pPr lvl="1"/>
            <a:r>
              <a:rPr lang="en-US" sz="1600" b="1" dirty="0" smtClean="0"/>
              <a:t>How</a:t>
            </a:r>
            <a:r>
              <a:rPr lang="en-US" sz="1600" dirty="0" smtClean="0"/>
              <a:t> are you going to accomplish the research and spend funds?</a:t>
            </a:r>
          </a:p>
          <a:p>
            <a:pPr lvl="1"/>
            <a:endParaRPr lang="en-US" sz="1600" dirty="0" smtClean="0"/>
          </a:p>
          <a:p>
            <a:r>
              <a:rPr lang="en-US" sz="2400" dirty="0"/>
              <a:t>All </a:t>
            </a:r>
            <a:r>
              <a:rPr lang="en-US" sz="2400" dirty="0" smtClean="0"/>
              <a:t>proposal elements should be aligned to support project goals and outcomes/objectives</a:t>
            </a:r>
          </a:p>
          <a:p>
            <a:endParaRPr lang="en-US" sz="2400" dirty="0" smtClean="0"/>
          </a:p>
          <a:p>
            <a:r>
              <a:rPr lang="en-US" sz="2400" dirty="0" smtClean="0"/>
              <a:t>The proposal should “Tell a Story” with a good narrative woven throughout </a:t>
            </a:r>
            <a:endParaRPr lang="en-US" sz="2400" dirty="0"/>
          </a:p>
        </p:txBody>
      </p:sp>
      <p:sp>
        <p:nvSpPr>
          <p:cNvPr id="5" name="TextBox 4"/>
          <p:cNvSpPr txBox="1"/>
          <p:nvPr/>
        </p:nvSpPr>
        <p:spPr>
          <a:xfrm>
            <a:off x="2667000" y="6019800"/>
            <a:ext cx="2194832" cy="276999"/>
          </a:xfrm>
          <a:prstGeom prst="rect">
            <a:avLst/>
          </a:prstGeom>
          <a:noFill/>
        </p:spPr>
        <p:txBody>
          <a:bodyPr wrap="none" rtlCol="0">
            <a:spAutoFit/>
          </a:bodyPr>
          <a:lstStyle/>
          <a:p>
            <a:r>
              <a:rPr lang="en-US" sz="1200" dirty="0" smtClean="0"/>
              <a:t>(adapted From Giddings, Porter)</a:t>
            </a:r>
            <a:endParaRPr lang="en-US" sz="1200" dirty="0"/>
          </a:p>
        </p:txBody>
      </p:sp>
      <p:pic>
        <p:nvPicPr>
          <p:cNvPr id="1026" name="Picture 2" descr="C:\Users\cbmonson\AppData\Local\Microsoft\Windows\Temporary Internet Files\Content.Outlook\W7H21CVL\IMG_9544.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7051"/>
          <a:stretch/>
        </p:blipFill>
        <p:spPr bwMode="auto">
          <a:xfrm>
            <a:off x="6781800" y="2362200"/>
            <a:ext cx="1771650" cy="1959429"/>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p:cNvSpPr>
            <a:spLocks noGrp="1"/>
          </p:cNvSpPr>
          <p:nvPr>
            <p:ph type="sldNum" sz="quarter" idx="12"/>
          </p:nvPr>
        </p:nvSpPr>
        <p:spPr/>
        <p:txBody>
          <a:bodyPr/>
          <a:lstStyle/>
          <a:p>
            <a:fld id="{0609A8C3-0B35-46AA-97D6-5814D689151B}" type="slidenum">
              <a:rPr lang="en-US" smtClean="0"/>
              <a:t>26</a:t>
            </a:fld>
            <a:endParaRPr lang="en-US"/>
          </a:p>
        </p:txBody>
      </p:sp>
      <p:sp>
        <p:nvSpPr>
          <p:cNvPr id="6" name="TextBox 5"/>
          <p:cNvSpPr txBox="1"/>
          <p:nvPr/>
        </p:nvSpPr>
        <p:spPr>
          <a:xfrm>
            <a:off x="6553201" y="4355068"/>
            <a:ext cx="2438400" cy="646331"/>
          </a:xfrm>
          <a:prstGeom prst="rect">
            <a:avLst/>
          </a:prstGeom>
          <a:noFill/>
        </p:spPr>
        <p:txBody>
          <a:bodyPr wrap="square" rtlCol="0">
            <a:spAutoFit/>
          </a:bodyPr>
          <a:lstStyle/>
          <a:p>
            <a:r>
              <a:rPr lang="en-US" i="1" dirty="0" smtClean="0"/>
              <a:t>Buying a car with why, who, what, how steps</a:t>
            </a:r>
            <a:endParaRPr lang="en-US" i="1" dirty="0"/>
          </a:p>
        </p:txBody>
      </p:sp>
    </p:spTree>
    <p:extLst>
      <p:ext uri="{BB962C8B-B14F-4D97-AF65-F5344CB8AC3E}">
        <p14:creationId xmlns:p14="http://schemas.microsoft.com/office/powerpoint/2010/main" val="57585122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Start With An Outline</a:t>
            </a:r>
            <a:endParaRPr lang="en-US" dirty="0"/>
          </a:p>
        </p:txBody>
      </p:sp>
      <p:sp>
        <p:nvSpPr>
          <p:cNvPr id="3" name="Content Placeholder 2"/>
          <p:cNvSpPr>
            <a:spLocks noGrp="1"/>
          </p:cNvSpPr>
          <p:nvPr>
            <p:ph idx="1"/>
          </p:nvPr>
        </p:nvSpPr>
        <p:spPr/>
        <p:txBody>
          <a:bodyPr/>
          <a:lstStyle/>
          <a:p>
            <a:r>
              <a:rPr lang="en-US" dirty="0" smtClean="0"/>
              <a:t>Outline the complete proposal </a:t>
            </a:r>
          </a:p>
          <a:p>
            <a:pPr lvl="1"/>
            <a:r>
              <a:rPr lang="en-US" dirty="0" smtClean="0"/>
              <a:t>Ensure all components are tied together</a:t>
            </a:r>
          </a:p>
          <a:p>
            <a:pPr lvl="1"/>
            <a:r>
              <a:rPr lang="en-US" dirty="0" smtClean="0"/>
              <a:t>Use as the basis for a smooth, end-to-end narrative</a:t>
            </a:r>
          </a:p>
          <a:p>
            <a:pPr lvl="1"/>
            <a:r>
              <a:rPr lang="en-US" dirty="0" smtClean="0"/>
              <a:t>Consistent with the RFP decomposition</a:t>
            </a:r>
          </a:p>
          <a:p>
            <a:r>
              <a:rPr lang="en-US" dirty="0" smtClean="0"/>
              <a:t>Use themes and put in topic sentences</a:t>
            </a:r>
          </a:p>
          <a:p>
            <a:r>
              <a:rPr lang="en-US" dirty="0" smtClean="0"/>
              <a:t>Show how MIRs will be met</a:t>
            </a:r>
          </a:p>
          <a:p>
            <a:r>
              <a:rPr lang="en-US" dirty="0" smtClean="0"/>
              <a:t>Review and re-iterate the outline… sequentially adding greater levels of detail will make the actual writing easier </a:t>
            </a:r>
            <a:endParaRPr lang="en-US" dirty="0"/>
          </a:p>
        </p:txBody>
      </p:sp>
      <p:sp>
        <p:nvSpPr>
          <p:cNvPr id="4" name="Slide Number Placeholder 3"/>
          <p:cNvSpPr>
            <a:spLocks noGrp="1"/>
          </p:cNvSpPr>
          <p:nvPr>
            <p:ph type="sldNum" sz="quarter" idx="12"/>
          </p:nvPr>
        </p:nvSpPr>
        <p:spPr/>
        <p:txBody>
          <a:bodyPr/>
          <a:lstStyle/>
          <a:p>
            <a:fld id="{0609A8C3-0B35-46AA-97D6-5814D689151B}" type="slidenum">
              <a:rPr lang="en-US" smtClean="0"/>
              <a:t>27</a:t>
            </a:fld>
            <a:endParaRPr lang="en-US"/>
          </a:p>
        </p:txBody>
      </p:sp>
    </p:spTree>
    <p:extLst>
      <p:ext uri="{BB962C8B-B14F-4D97-AF65-F5344CB8AC3E}">
        <p14:creationId xmlns:p14="http://schemas.microsoft.com/office/powerpoint/2010/main" val="163092354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sz="3200" dirty="0" smtClean="0"/>
              <a:t>Write Using “Proposal” Style</a:t>
            </a:r>
            <a:endParaRPr lang="en-US" sz="2400" dirty="0">
              <a:latin typeface="Times New Roman" pitchFamily="18" charset="0"/>
              <a:cs typeface="Times New Roman" pitchFamily="18" charset="0"/>
            </a:endParaRPr>
          </a:p>
        </p:txBody>
      </p:sp>
      <p:sp>
        <p:nvSpPr>
          <p:cNvPr id="4" name="Text Placeholder 3"/>
          <p:cNvSpPr>
            <a:spLocks noGrp="1"/>
          </p:cNvSpPr>
          <p:nvPr>
            <p:ph type="body" idx="1"/>
          </p:nvPr>
        </p:nvSpPr>
        <p:spPr>
          <a:xfrm>
            <a:off x="0" y="1306513"/>
            <a:ext cx="4040188" cy="522287"/>
          </a:xfrm>
        </p:spPr>
        <p:txBody>
          <a:bodyPr/>
          <a:lstStyle/>
          <a:p>
            <a:pPr algn="ctr"/>
            <a:r>
              <a:rPr lang="en-US" i="1" dirty="0" smtClean="0">
                <a:latin typeface="+mj-lt"/>
                <a:cs typeface="Times New Roman" pitchFamily="18" charset="0"/>
              </a:rPr>
              <a:t>Academic Writing:</a:t>
            </a:r>
            <a:endParaRPr lang="en-US" i="1" dirty="0">
              <a:latin typeface="+mj-lt"/>
              <a:cs typeface="Times New Roman" pitchFamily="18" charset="0"/>
            </a:endParaRPr>
          </a:p>
        </p:txBody>
      </p:sp>
      <p:sp>
        <p:nvSpPr>
          <p:cNvPr id="5" name="Content Placeholder 4"/>
          <p:cNvSpPr>
            <a:spLocks noGrp="1"/>
          </p:cNvSpPr>
          <p:nvPr>
            <p:ph sz="half" idx="2"/>
          </p:nvPr>
        </p:nvSpPr>
        <p:spPr>
          <a:xfrm>
            <a:off x="833666" y="1923980"/>
            <a:ext cx="4040188" cy="4221163"/>
          </a:xfrm>
        </p:spPr>
        <p:txBody>
          <a:bodyPr>
            <a:noAutofit/>
          </a:bodyPr>
          <a:lstStyle/>
          <a:p>
            <a:pPr marL="0" indent="0">
              <a:buNone/>
            </a:pPr>
            <a:r>
              <a:rPr lang="en-US" sz="2000" dirty="0" smtClean="0">
                <a:cs typeface="Times New Roman" pitchFamily="18" charset="0"/>
              </a:rPr>
              <a:t>Research-centered</a:t>
            </a:r>
            <a:endParaRPr lang="en-US" sz="2000" i="1" dirty="0" smtClean="0">
              <a:cs typeface="Times New Roman" pitchFamily="18" charset="0"/>
            </a:endParaRPr>
          </a:p>
          <a:p>
            <a:pPr marL="0" indent="0">
              <a:buNone/>
            </a:pPr>
            <a:r>
              <a:rPr lang="en-US" sz="2000" dirty="0" smtClean="0">
                <a:cs typeface="Times New Roman" pitchFamily="18" charset="0"/>
              </a:rPr>
              <a:t>Past oriented</a:t>
            </a:r>
            <a:endParaRPr lang="en-US" sz="2000" i="1" dirty="0" smtClean="0">
              <a:cs typeface="Times New Roman" pitchFamily="18" charset="0"/>
            </a:endParaRPr>
          </a:p>
          <a:p>
            <a:pPr marL="0" indent="0">
              <a:buNone/>
            </a:pPr>
            <a:r>
              <a:rPr lang="en-US" sz="2000" dirty="0" smtClean="0">
                <a:cs typeface="Times New Roman" pitchFamily="18" charset="0"/>
              </a:rPr>
              <a:t>Expository</a:t>
            </a:r>
            <a:endParaRPr lang="en-US" sz="2000" i="1" dirty="0" smtClean="0">
              <a:cs typeface="Times New Roman" pitchFamily="18" charset="0"/>
            </a:endParaRPr>
          </a:p>
          <a:p>
            <a:pPr marL="0" indent="0">
              <a:buNone/>
            </a:pPr>
            <a:r>
              <a:rPr lang="en-US" sz="2000" dirty="0" smtClean="0">
                <a:cs typeface="Times New Roman" pitchFamily="18" charset="0"/>
              </a:rPr>
              <a:t>Impersonal</a:t>
            </a:r>
            <a:endParaRPr lang="en-US" sz="2000" i="1" dirty="0" smtClean="0">
              <a:cs typeface="Times New Roman" pitchFamily="18" charset="0"/>
            </a:endParaRPr>
          </a:p>
          <a:p>
            <a:pPr marL="0" indent="0">
              <a:buNone/>
            </a:pPr>
            <a:r>
              <a:rPr lang="en-US" sz="2000" dirty="0" smtClean="0">
                <a:cs typeface="Times New Roman" pitchFamily="18" charset="0"/>
              </a:rPr>
              <a:t>Individualistic</a:t>
            </a:r>
          </a:p>
          <a:p>
            <a:pPr marL="0" indent="0">
              <a:buNone/>
            </a:pPr>
            <a:r>
              <a:rPr lang="en-US" sz="2000" dirty="0" smtClean="0">
                <a:cs typeface="Times New Roman" pitchFamily="18" charset="0"/>
              </a:rPr>
              <a:t>Verbosity rewarded</a:t>
            </a:r>
          </a:p>
          <a:p>
            <a:pPr marL="0" indent="0">
              <a:buNone/>
            </a:pPr>
            <a:r>
              <a:rPr lang="en-US" sz="2000" dirty="0" smtClean="0">
                <a:cs typeface="Times New Roman" pitchFamily="18" charset="0"/>
              </a:rPr>
              <a:t>Specialized terminology</a:t>
            </a:r>
            <a:br>
              <a:rPr lang="en-US" sz="2000" dirty="0" smtClean="0">
                <a:cs typeface="Times New Roman" pitchFamily="18" charset="0"/>
              </a:rPr>
            </a:br>
            <a:endParaRPr lang="en-US" sz="2000" i="1" dirty="0" smtClean="0">
              <a:cs typeface="Times New Roman" pitchFamily="18" charset="0"/>
            </a:endParaRPr>
          </a:p>
          <a:p>
            <a:pPr marL="0" indent="0">
              <a:buNone/>
            </a:pPr>
            <a:endParaRPr lang="en-US" sz="2000" i="1" dirty="0">
              <a:cs typeface="Times New Roman" pitchFamily="18" charset="0"/>
            </a:endParaRPr>
          </a:p>
        </p:txBody>
      </p:sp>
      <p:sp>
        <p:nvSpPr>
          <p:cNvPr id="6" name="Text Placeholder 5"/>
          <p:cNvSpPr>
            <a:spLocks noGrp="1"/>
          </p:cNvSpPr>
          <p:nvPr>
            <p:ph type="body" sz="quarter" idx="3"/>
          </p:nvPr>
        </p:nvSpPr>
        <p:spPr>
          <a:xfrm>
            <a:off x="4343400" y="1295400"/>
            <a:ext cx="4041775" cy="533400"/>
          </a:xfrm>
        </p:spPr>
        <p:txBody>
          <a:bodyPr/>
          <a:lstStyle/>
          <a:p>
            <a:pPr algn="ctr"/>
            <a:r>
              <a:rPr lang="en-US" i="1" dirty="0" smtClean="0">
                <a:latin typeface="+mj-lt"/>
                <a:cs typeface="Times New Roman" pitchFamily="18" charset="0"/>
              </a:rPr>
              <a:t>Proposal Writing:</a:t>
            </a:r>
            <a:endParaRPr lang="en-US" i="1" dirty="0">
              <a:latin typeface="+mj-lt"/>
              <a:cs typeface="Times New Roman" pitchFamily="18" charset="0"/>
            </a:endParaRPr>
          </a:p>
        </p:txBody>
      </p:sp>
      <p:sp>
        <p:nvSpPr>
          <p:cNvPr id="7" name="Content Placeholder 6"/>
          <p:cNvSpPr>
            <a:spLocks noGrp="1"/>
          </p:cNvSpPr>
          <p:nvPr>
            <p:ph sz="quarter" idx="4"/>
          </p:nvPr>
        </p:nvSpPr>
        <p:spPr>
          <a:xfrm>
            <a:off x="5178425" y="1923980"/>
            <a:ext cx="4041775" cy="4221163"/>
          </a:xfrm>
        </p:spPr>
        <p:txBody>
          <a:bodyPr>
            <a:noAutofit/>
          </a:bodyPr>
          <a:lstStyle/>
          <a:p>
            <a:pPr marL="0" indent="0">
              <a:buNone/>
            </a:pPr>
            <a:r>
              <a:rPr lang="en-US" sz="2000" dirty="0" smtClean="0">
                <a:cs typeface="Times New Roman" pitchFamily="18" charset="0"/>
              </a:rPr>
              <a:t>Sponsor-centered</a:t>
            </a:r>
            <a:endParaRPr lang="en-US" sz="2000" i="1" dirty="0" smtClean="0">
              <a:cs typeface="Times New Roman" pitchFamily="18" charset="0"/>
            </a:endParaRPr>
          </a:p>
          <a:p>
            <a:pPr marL="0" indent="0">
              <a:buNone/>
            </a:pPr>
            <a:r>
              <a:rPr lang="en-US" sz="2000" dirty="0" smtClean="0">
                <a:cs typeface="Times New Roman" pitchFamily="18" charset="0"/>
              </a:rPr>
              <a:t>Future oriented</a:t>
            </a:r>
          </a:p>
          <a:p>
            <a:pPr marL="0" indent="0">
              <a:buNone/>
            </a:pPr>
            <a:r>
              <a:rPr lang="en-US" sz="2000" dirty="0" smtClean="0">
                <a:cs typeface="Times New Roman" pitchFamily="18" charset="0"/>
              </a:rPr>
              <a:t>Persuasive</a:t>
            </a:r>
          </a:p>
          <a:p>
            <a:pPr marL="0" indent="0">
              <a:buNone/>
            </a:pPr>
            <a:r>
              <a:rPr lang="en-US" sz="2000" dirty="0" smtClean="0">
                <a:cs typeface="Times New Roman" pitchFamily="18" charset="0"/>
              </a:rPr>
              <a:t>Personal</a:t>
            </a:r>
            <a:endParaRPr lang="en-US" sz="2000" i="1" dirty="0" smtClean="0">
              <a:cs typeface="Times New Roman" pitchFamily="18" charset="0"/>
            </a:endParaRPr>
          </a:p>
          <a:p>
            <a:pPr marL="0" indent="0">
              <a:buNone/>
            </a:pPr>
            <a:r>
              <a:rPr lang="en-US" sz="2000" dirty="0" smtClean="0">
                <a:cs typeface="Times New Roman" pitchFamily="18" charset="0"/>
              </a:rPr>
              <a:t>Team-oriented</a:t>
            </a:r>
            <a:endParaRPr lang="en-US" sz="2000" i="1" dirty="0" smtClean="0">
              <a:cs typeface="Times New Roman" pitchFamily="18" charset="0"/>
            </a:endParaRPr>
          </a:p>
          <a:p>
            <a:pPr marL="0" indent="0">
              <a:buNone/>
            </a:pPr>
            <a:r>
              <a:rPr lang="en-US" sz="2000" dirty="0" smtClean="0">
                <a:cs typeface="Times New Roman" pitchFamily="18" charset="0"/>
              </a:rPr>
              <a:t>Brevity rewarded</a:t>
            </a:r>
          </a:p>
          <a:p>
            <a:pPr marL="0" indent="0">
              <a:buNone/>
            </a:pPr>
            <a:r>
              <a:rPr lang="en-US" sz="2000" dirty="0" smtClean="0">
                <a:cs typeface="Times New Roman" pitchFamily="18" charset="0"/>
              </a:rPr>
              <a:t>Accessible language</a:t>
            </a:r>
            <a:endParaRPr lang="en-US" sz="2000" i="1" dirty="0" smtClean="0">
              <a:cs typeface="Times New Roman" pitchFamily="18" charset="0"/>
            </a:endParaRPr>
          </a:p>
          <a:p>
            <a:pPr marL="0" indent="0">
              <a:buNone/>
            </a:pPr>
            <a:endParaRPr lang="en-US" sz="2000" i="1" dirty="0">
              <a:cs typeface="Times New Roman" pitchFamily="18" charset="0"/>
            </a:endParaRPr>
          </a:p>
        </p:txBody>
      </p:sp>
      <p:sp>
        <p:nvSpPr>
          <p:cNvPr id="3" name="Slide Number Placeholder 2"/>
          <p:cNvSpPr>
            <a:spLocks noGrp="1"/>
          </p:cNvSpPr>
          <p:nvPr>
            <p:ph type="sldNum" sz="quarter" idx="12"/>
          </p:nvPr>
        </p:nvSpPr>
        <p:spPr/>
        <p:txBody>
          <a:bodyPr/>
          <a:lstStyle/>
          <a:p>
            <a:fld id="{0609A8C3-0B35-46AA-97D6-5814D689151B}" type="slidenum">
              <a:rPr lang="en-US" smtClean="0"/>
              <a:t>28</a:t>
            </a:fld>
            <a:endParaRPr lang="en-US"/>
          </a:p>
        </p:txBody>
      </p:sp>
      <p:sp>
        <p:nvSpPr>
          <p:cNvPr id="8" name="TextBox 7"/>
          <p:cNvSpPr txBox="1"/>
          <p:nvPr/>
        </p:nvSpPr>
        <p:spPr>
          <a:xfrm>
            <a:off x="1002845" y="5083314"/>
            <a:ext cx="7445829" cy="707886"/>
          </a:xfrm>
          <a:prstGeom prst="rect">
            <a:avLst/>
          </a:prstGeom>
          <a:solidFill>
            <a:schemeClr val="accent1">
              <a:lumMod val="75000"/>
            </a:schemeClr>
          </a:solidFill>
        </p:spPr>
        <p:txBody>
          <a:bodyPr wrap="square" rtlCol="0">
            <a:spAutoFit/>
          </a:bodyPr>
          <a:lstStyle/>
          <a:p>
            <a:r>
              <a:rPr lang="en-US" sz="2000" i="1" dirty="0" smtClean="0">
                <a:solidFill>
                  <a:schemeClr val="bg1"/>
                </a:solidFill>
              </a:rPr>
              <a:t>Academic Writing is the </a:t>
            </a:r>
            <a:r>
              <a:rPr lang="en-US" sz="2000" b="1" i="1" dirty="0" smtClean="0">
                <a:solidFill>
                  <a:schemeClr val="bg1"/>
                </a:solidFill>
              </a:rPr>
              <a:t>World of Ideas </a:t>
            </a:r>
            <a:r>
              <a:rPr lang="en-US" sz="2000" i="1" dirty="0" smtClean="0">
                <a:solidFill>
                  <a:schemeClr val="bg1"/>
                </a:solidFill>
              </a:rPr>
              <a:t>(thesis, theme, theory)  Proposal Writing is the </a:t>
            </a:r>
            <a:r>
              <a:rPr lang="en-US" sz="2000" b="1" i="1" dirty="0" smtClean="0">
                <a:solidFill>
                  <a:schemeClr val="bg1"/>
                </a:solidFill>
              </a:rPr>
              <a:t>World of Action </a:t>
            </a:r>
            <a:r>
              <a:rPr lang="en-US" sz="2000" i="1" dirty="0" smtClean="0">
                <a:solidFill>
                  <a:schemeClr val="bg1"/>
                </a:solidFill>
              </a:rPr>
              <a:t>(project, activities, outcomes)</a:t>
            </a:r>
            <a:endParaRPr lang="en-US" sz="2000" i="1" dirty="0">
              <a:solidFill>
                <a:schemeClr val="bg1"/>
              </a:solidFill>
            </a:endParaRPr>
          </a:p>
        </p:txBody>
      </p:sp>
    </p:spTree>
    <p:extLst>
      <p:ext uri="{BB962C8B-B14F-4D97-AF65-F5344CB8AC3E}">
        <p14:creationId xmlns:p14="http://schemas.microsoft.com/office/powerpoint/2010/main" val="391481655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dirty="0" smtClean="0">
                <a:latin typeface="+mn-lt"/>
                <a:cs typeface="Times New Roman" pitchFamily="18" charset="0"/>
              </a:rPr>
              <a:t>Write in Active, Not Passive Voice</a:t>
            </a:r>
            <a:endParaRPr lang="en-US" dirty="0">
              <a:latin typeface="+mn-lt"/>
              <a:cs typeface="Times New Roman" pitchFamily="18" charset="0"/>
            </a:endParaRPr>
          </a:p>
        </p:txBody>
      </p:sp>
      <p:sp>
        <p:nvSpPr>
          <p:cNvPr id="4" name="Content Placeholder 3"/>
          <p:cNvSpPr>
            <a:spLocks noGrp="1"/>
          </p:cNvSpPr>
          <p:nvPr>
            <p:ph sz="half" idx="1"/>
          </p:nvPr>
        </p:nvSpPr>
        <p:spPr/>
        <p:txBody>
          <a:bodyPr>
            <a:noAutofit/>
          </a:bodyPr>
          <a:lstStyle/>
          <a:p>
            <a:r>
              <a:rPr lang="en-US" sz="2400" i="1" dirty="0" smtClean="0">
                <a:cs typeface="Times New Roman" pitchFamily="18" charset="0"/>
              </a:rPr>
              <a:t>It has been demonstrated by research that…</a:t>
            </a:r>
          </a:p>
          <a:p>
            <a:r>
              <a:rPr lang="en-US" sz="2400" i="1" dirty="0" smtClean="0">
                <a:cs typeface="Times New Roman" pitchFamily="18" charset="0"/>
              </a:rPr>
              <a:t>The SAP program is being implemented by our department…</a:t>
            </a:r>
          </a:p>
          <a:p>
            <a:r>
              <a:rPr lang="en-US" sz="2400" i="1" dirty="0" smtClean="0">
                <a:cs typeface="Times New Roman" pitchFamily="18" charset="0"/>
              </a:rPr>
              <a:t>Following administration of the third dosage, measurements will be taken…</a:t>
            </a:r>
            <a:endParaRPr lang="en-US" sz="2400" i="1" dirty="0">
              <a:cs typeface="Times New Roman" pitchFamily="18" charset="0"/>
            </a:endParaRPr>
          </a:p>
        </p:txBody>
      </p:sp>
      <p:sp>
        <p:nvSpPr>
          <p:cNvPr id="5" name="Content Placeholder 4"/>
          <p:cNvSpPr>
            <a:spLocks noGrp="1"/>
          </p:cNvSpPr>
          <p:nvPr>
            <p:ph sz="half" idx="2"/>
          </p:nvPr>
        </p:nvSpPr>
        <p:spPr/>
        <p:txBody>
          <a:bodyPr>
            <a:normAutofit/>
          </a:bodyPr>
          <a:lstStyle/>
          <a:p>
            <a:r>
              <a:rPr lang="en-US" sz="2400" i="1" dirty="0" smtClean="0">
                <a:cs typeface="Times New Roman" pitchFamily="18" charset="0"/>
              </a:rPr>
              <a:t>Research shows …</a:t>
            </a:r>
            <a:br>
              <a:rPr lang="en-US" sz="2400" i="1" dirty="0" smtClean="0">
                <a:cs typeface="Times New Roman" pitchFamily="18" charset="0"/>
              </a:rPr>
            </a:br>
            <a:endParaRPr lang="en-US" sz="2400" i="1" dirty="0" smtClean="0">
              <a:cs typeface="Times New Roman" pitchFamily="18" charset="0"/>
            </a:endParaRPr>
          </a:p>
          <a:p>
            <a:r>
              <a:rPr lang="en-US" sz="2400" i="1" dirty="0" smtClean="0">
                <a:cs typeface="Times New Roman" pitchFamily="18" charset="0"/>
              </a:rPr>
              <a:t>Our department launched SAP …</a:t>
            </a:r>
          </a:p>
          <a:p>
            <a:endParaRPr lang="en-US" sz="2400" i="1" dirty="0" smtClean="0">
              <a:cs typeface="Times New Roman" pitchFamily="18" charset="0"/>
            </a:endParaRPr>
          </a:p>
          <a:p>
            <a:r>
              <a:rPr lang="en-US" sz="2400" i="1" dirty="0" smtClean="0">
                <a:cs typeface="Times New Roman" pitchFamily="18" charset="0"/>
              </a:rPr>
              <a:t>After dosage 3, we will measure…</a:t>
            </a:r>
          </a:p>
          <a:p>
            <a:pPr marL="0" indent="0">
              <a:buNone/>
            </a:pPr>
            <a:endParaRPr lang="en-US" sz="2400" i="1" dirty="0">
              <a:cs typeface="Times New Roman" pitchFamily="18" charset="0"/>
            </a:endParaRPr>
          </a:p>
        </p:txBody>
      </p:sp>
      <p:sp>
        <p:nvSpPr>
          <p:cNvPr id="6" name="TextBox 5"/>
          <p:cNvSpPr txBox="1"/>
          <p:nvPr/>
        </p:nvSpPr>
        <p:spPr>
          <a:xfrm>
            <a:off x="381000" y="1143000"/>
            <a:ext cx="1349344" cy="523220"/>
          </a:xfrm>
          <a:prstGeom prst="rect">
            <a:avLst/>
          </a:prstGeom>
          <a:noFill/>
        </p:spPr>
        <p:txBody>
          <a:bodyPr wrap="none" rtlCol="0">
            <a:spAutoFit/>
          </a:bodyPr>
          <a:lstStyle/>
          <a:p>
            <a:r>
              <a:rPr lang="en-US" sz="2800" b="1" dirty="0" smtClean="0"/>
              <a:t>Passive </a:t>
            </a:r>
            <a:endParaRPr lang="en-US" sz="2800" b="1" dirty="0"/>
          </a:p>
        </p:txBody>
      </p:sp>
      <p:sp>
        <p:nvSpPr>
          <p:cNvPr id="7" name="TextBox 6"/>
          <p:cNvSpPr txBox="1"/>
          <p:nvPr/>
        </p:nvSpPr>
        <p:spPr>
          <a:xfrm>
            <a:off x="4724400" y="1143000"/>
            <a:ext cx="1114279" cy="523220"/>
          </a:xfrm>
          <a:prstGeom prst="rect">
            <a:avLst/>
          </a:prstGeom>
          <a:noFill/>
        </p:spPr>
        <p:txBody>
          <a:bodyPr wrap="none" rtlCol="0">
            <a:spAutoFit/>
          </a:bodyPr>
          <a:lstStyle/>
          <a:p>
            <a:r>
              <a:rPr lang="en-US" sz="2800" b="1" dirty="0" smtClean="0"/>
              <a:t>Active</a:t>
            </a:r>
            <a:endParaRPr lang="en-US" sz="2800" b="1" dirty="0"/>
          </a:p>
        </p:txBody>
      </p:sp>
      <p:sp>
        <p:nvSpPr>
          <p:cNvPr id="3" name="Slide Number Placeholder 2"/>
          <p:cNvSpPr>
            <a:spLocks noGrp="1"/>
          </p:cNvSpPr>
          <p:nvPr>
            <p:ph type="sldNum" sz="quarter" idx="12"/>
          </p:nvPr>
        </p:nvSpPr>
        <p:spPr/>
        <p:txBody>
          <a:bodyPr/>
          <a:lstStyle/>
          <a:p>
            <a:fld id="{0609A8C3-0B35-46AA-97D6-5814D689151B}" type="slidenum">
              <a:rPr lang="en-US" smtClean="0"/>
              <a:t>29</a:t>
            </a:fld>
            <a:endParaRPr lang="en-US"/>
          </a:p>
        </p:txBody>
      </p:sp>
    </p:spTree>
    <p:extLst>
      <p:ext uri="{BB962C8B-B14F-4D97-AF65-F5344CB8AC3E}">
        <p14:creationId xmlns:p14="http://schemas.microsoft.com/office/powerpoint/2010/main" val="328348699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Workshop Agenda</a:t>
            </a:r>
            <a:endParaRPr lang="en-US" dirty="0"/>
          </a:p>
        </p:txBody>
      </p:sp>
      <p:sp>
        <p:nvSpPr>
          <p:cNvPr id="3" name="Content Placeholder 2"/>
          <p:cNvSpPr>
            <a:spLocks noGrp="1"/>
          </p:cNvSpPr>
          <p:nvPr>
            <p:ph idx="1"/>
          </p:nvPr>
        </p:nvSpPr>
        <p:spPr>
          <a:xfrm>
            <a:off x="457200" y="1371600"/>
            <a:ext cx="8229600" cy="4525963"/>
          </a:xfrm>
        </p:spPr>
        <p:txBody>
          <a:bodyPr>
            <a:normAutofit fontScale="62500" lnSpcReduction="20000"/>
          </a:bodyPr>
          <a:lstStyle/>
          <a:p>
            <a:pPr marL="0" indent="0">
              <a:buNone/>
            </a:pPr>
            <a:r>
              <a:rPr lang="en-US" dirty="0" smtClean="0"/>
              <a:t>Dec 6</a:t>
            </a:r>
            <a:r>
              <a:rPr lang="en-US" baseline="30000" dirty="0" smtClean="0"/>
              <a:t>th</a:t>
            </a:r>
            <a:endParaRPr lang="en-US" dirty="0" smtClean="0"/>
          </a:p>
          <a:p>
            <a:r>
              <a:rPr lang="en-US" dirty="0" smtClean="0"/>
              <a:t>Introduction 					8am</a:t>
            </a:r>
          </a:p>
          <a:p>
            <a:r>
              <a:rPr lang="en-US" dirty="0" smtClean="0"/>
              <a:t>Proposal Development				8:15-10am</a:t>
            </a:r>
          </a:p>
          <a:p>
            <a:r>
              <a:rPr lang="en-US" dirty="0" smtClean="0"/>
              <a:t>Panel (Erin </a:t>
            </a:r>
            <a:r>
              <a:rPr lang="en-US" dirty="0" err="1" smtClean="0"/>
              <a:t>Bigler</a:t>
            </a:r>
            <a:r>
              <a:rPr lang="en-US" dirty="0" smtClean="0"/>
              <a:t>, Jo Ann Petrie, </a:t>
            </a:r>
            <a:br>
              <a:rPr lang="en-US" dirty="0" smtClean="0"/>
            </a:br>
            <a:r>
              <a:rPr lang="en-US" dirty="0" smtClean="0"/>
              <a:t>Alonzo Cook, Bryant Jensen, Michael </a:t>
            </a:r>
            <a:r>
              <a:rPr lang="en-US" dirty="0"/>
              <a:t>Whiting) </a:t>
            </a:r>
            <a:r>
              <a:rPr lang="en-US" dirty="0" smtClean="0"/>
              <a:t>	10:00- ~11:00</a:t>
            </a:r>
            <a:endParaRPr lang="en-US" dirty="0"/>
          </a:p>
          <a:p>
            <a:r>
              <a:rPr lang="en-US" dirty="0" smtClean="0"/>
              <a:t>PIVOT Tutorial in HBLL				~11:15-noon</a:t>
            </a:r>
          </a:p>
          <a:p>
            <a:pPr marL="0" indent="0">
              <a:buNone/>
            </a:pPr>
            <a:endParaRPr lang="en-US" dirty="0" smtClean="0"/>
          </a:p>
          <a:p>
            <a:pPr marL="0" indent="0">
              <a:buNone/>
            </a:pPr>
            <a:r>
              <a:rPr lang="en-US" dirty="0" smtClean="0"/>
              <a:t>Dec 13</a:t>
            </a:r>
            <a:r>
              <a:rPr lang="en-US" baseline="30000" dirty="0" smtClean="0"/>
              <a:t>th</a:t>
            </a:r>
            <a:endParaRPr lang="en-US" dirty="0" smtClean="0"/>
          </a:p>
          <a:p>
            <a:r>
              <a:rPr lang="en-US" dirty="0" smtClean="0"/>
              <a:t>Reconnoiter					8-8:30 am</a:t>
            </a:r>
          </a:p>
          <a:p>
            <a:r>
              <a:rPr lang="en-US" dirty="0" smtClean="0"/>
              <a:t>Foundation Searching – Trace Eddington		~8:30-9</a:t>
            </a:r>
          </a:p>
          <a:p>
            <a:r>
              <a:rPr lang="en-US" dirty="0" smtClean="0"/>
              <a:t>ORCA Processes – Debbie Silversmith		~9-9:45</a:t>
            </a:r>
          </a:p>
          <a:p>
            <a:r>
              <a:rPr lang="en-US" dirty="0" smtClean="0"/>
              <a:t>Break						~9:45-10</a:t>
            </a:r>
          </a:p>
          <a:p>
            <a:r>
              <a:rPr lang="en-US" dirty="0" smtClean="0"/>
              <a:t>IRB – Allen Parcell				~10-10:30</a:t>
            </a:r>
          </a:p>
          <a:p>
            <a:r>
              <a:rPr lang="en-US" dirty="0" smtClean="0"/>
              <a:t>Budgeting – Gary Arnoldson			~10:30-11:10</a:t>
            </a:r>
          </a:p>
          <a:p>
            <a:r>
              <a:rPr lang="en-US" dirty="0" smtClean="0"/>
              <a:t>Overview of Research Development Website		~11:15-11:30</a:t>
            </a:r>
          </a:p>
          <a:p>
            <a:r>
              <a:rPr lang="en-US" dirty="0" smtClean="0"/>
              <a:t>Wrap up</a:t>
            </a:r>
          </a:p>
          <a:p>
            <a:endParaRPr lang="en-US" dirty="0"/>
          </a:p>
        </p:txBody>
      </p:sp>
      <p:sp>
        <p:nvSpPr>
          <p:cNvPr id="4" name="Slide Number Placeholder 3"/>
          <p:cNvSpPr>
            <a:spLocks noGrp="1"/>
          </p:cNvSpPr>
          <p:nvPr>
            <p:ph type="sldNum" sz="quarter" idx="12"/>
          </p:nvPr>
        </p:nvSpPr>
        <p:spPr/>
        <p:txBody>
          <a:bodyPr/>
          <a:lstStyle/>
          <a:p>
            <a:fld id="{0609A8C3-0B35-46AA-97D6-5814D689151B}" type="slidenum">
              <a:rPr lang="en-US" smtClean="0"/>
              <a:t>3</a:t>
            </a:fld>
            <a:endParaRPr lang="en-US" dirty="0"/>
          </a:p>
        </p:txBody>
      </p:sp>
    </p:spTree>
    <p:extLst>
      <p:ext uri="{BB962C8B-B14F-4D97-AF65-F5344CB8AC3E}">
        <p14:creationId xmlns:p14="http://schemas.microsoft.com/office/powerpoint/2010/main" val="377119551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762000"/>
          </a:xfrm>
        </p:spPr>
        <p:txBody>
          <a:bodyPr>
            <a:normAutofit fontScale="90000"/>
          </a:bodyPr>
          <a:lstStyle/>
          <a:p>
            <a:r>
              <a:rPr lang="en-US" dirty="0" smtClean="0"/>
              <a:t>Use the Right Words</a:t>
            </a:r>
            <a:r>
              <a:rPr lang="en-US" sz="3100" dirty="0"/>
              <a:t/>
            </a:r>
            <a:br>
              <a:rPr lang="en-US" sz="3100" dirty="0"/>
            </a:br>
            <a:endParaRPr lang="en-US" sz="2800" dirty="0"/>
          </a:p>
        </p:txBody>
      </p:sp>
      <p:sp>
        <p:nvSpPr>
          <p:cNvPr id="5" name="Content Placeholder 2"/>
          <p:cNvSpPr>
            <a:spLocks noGrp="1"/>
          </p:cNvSpPr>
          <p:nvPr>
            <p:ph idx="1"/>
          </p:nvPr>
        </p:nvSpPr>
        <p:spPr>
          <a:xfrm>
            <a:off x="685800" y="1219200"/>
            <a:ext cx="8229600" cy="4525963"/>
          </a:xfrm>
        </p:spPr>
        <p:txBody>
          <a:bodyPr>
            <a:noAutofit/>
          </a:bodyPr>
          <a:lstStyle/>
          <a:p>
            <a:r>
              <a:rPr lang="en-US" sz="2000" dirty="0" smtClean="0"/>
              <a:t>Write </a:t>
            </a:r>
            <a:r>
              <a:rPr lang="en-US" sz="2000" i="1" dirty="0" smtClean="0"/>
              <a:t>simply</a:t>
            </a:r>
            <a:r>
              <a:rPr lang="en-US" sz="2000" dirty="0" smtClean="0"/>
              <a:t>, but professionally</a:t>
            </a:r>
          </a:p>
          <a:p>
            <a:pPr lvl="1"/>
            <a:r>
              <a:rPr lang="en-US" sz="1800" dirty="0" smtClean="0"/>
              <a:t>Replace phrases with single words, e.g. “now” instead of  “at </a:t>
            </a:r>
            <a:r>
              <a:rPr lang="en-US" sz="1800" dirty="0"/>
              <a:t>this point in </a:t>
            </a:r>
            <a:r>
              <a:rPr lang="en-US" sz="1800" dirty="0" smtClean="0"/>
              <a:t>time”, “because” instead of “in </a:t>
            </a:r>
            <a:r>
              <a:rPr lang="en-US" sz="1800" dirty="0"/>
              <a:t>light of the fact </a:t>
            </a:r>
            <a:r>
              <a:rPr lang="en-US" sz="1800" dirty="0" smtClean="0"/>
              <a:t>that“</a:t>
            </a:r>
            <a:br>
              <a:rPr lang="en-US" sz="1800" dirty="0" smtClean="0"/>
            </a:br>
            <a:endParaRPr lang="en-US" sz="1800" dirty="0" smtClean="0"/>
          </a:p>
          <a:p>
            <a:r>
              <a:rPr lang="en-US" sz="2000" dirty="0" smtClean="0"/>
              <a:t>Avoid </a:t>
            </a:r>
            <a:r>
              <a:rPr lang="en-US" sz="2000" i="1" dirty="0" smtClean="0"/>
              <a:t>jargon</a:t>
            </a:r>
            <a:r>
              <a:rPr lang="en-US" sz="2000" dirty="0" smtClean="0"/>
              <a:t> and </a:t>
            </a:r>
            <a:r>
              <a:rPr lang="en-US" sz="2000" i="1" dirty="0" smtClean="0"/>
              <a:t>acronyms </a:t>
            </a:r>
            <a:r>
              <a:rPr lang="en-US" sz="2000" dirty="0" smtClean="0"/>
              <a:t>(spell out first time and if not used for awhile)</a:t>
            </a:r>
            <a:br>
              <a:rPr lang="en-US" sz="2000" dirty="0" smtClean="0"/>
            </a:br>
            <a:endParaRPr lang="en-US" sz="2000" dirty="0" smtClean="0"/>
          </a:p>
          <a:p>
            <a:r>
              <a:rPr lang="en-US" sz="2000" dirty="0"/>
              <a:t>Avoid</a:t>
            </a:r>
            <a:r>
              <a:rPr lang="en-US" sz="2000" i="1" dirty="0"/>
              <a:t> equivocal language, </a:t>
            </a:r>
            <a:r>
              <a:rPr lang="en-US" sz="2000" dirty="0"/>
              <a:t>such </a:t>
            </a:r>
            <a:r>
              <a:rPr lang="en-US" sz="2000" dirty="0" smtClean="0"/>
              <a:t>as</a:t>
            </a:r>
            <a:r>
              <a:rPr lang="en-US" sz="2000" i="1" dirty="0" smtClean="0"/>
              <a:t> </a:t>
            </a:r>
            <a:r>
              <a:rPr lang="en-US" sz="2000" i="1" dirty="0"/>
              <a:t>"might, could, ought, may, should, hope, will consider, it </a:t>
            </a:r>
            <a:r>
              <a:rPr lang="en-US" sz="2000" i="1" dirty="0" smtClean="0"/>
              <a:t>appears“</a:t>
            </a:r>
            <a:br>
              <a:rPr lang="en-US" sz="2000" i="1" dirty="0" smtClean="0"/>
            </a:br>
            <a:endParaRPr lang="en-US" sz="2000" i="1" dirty="0"/>
          </a:p>
          <a:p>
            <a:r>
              <a:rPr lang="en-US" sz="2000" dirty="0" smtClean="0"/>
              <a:t>Use </a:t>
            </a:r>
            <a:r>
              <a:rPr lang="en-US" sz="2000" dirty="0"/>
              <a:t>concrete, "</a:t>
            </a:r>
            <a:r>
              <a:rPr lang="en-US" sz="2000" i="1" dirty="0"/>
              <a:t>picture</a:t>
            </a:r>
            <a:r>
              <a:rPr lang="en-US" sz="2000" dirty="0"/>
              <a:t>" </a:t>
            </a:r>
            <a:r>
              <a:rPr lang="en-US" sz="2000" dirty="0" smtClean="0"/>
              <a:t>language</a:t>
            </a:r>
          </a:p>
          <a:p>
            <a:endParaRPr lang="en-US" sz="2000" dirty="0" smtClean="0"/>
          </a:p>
          <a:p>
            <a:r>
              <a:rPr lang="en-US" sz="2000" dirty="0" smtClean="0"/>
              <a:t>Except </a:t>
            </a:r>
            <a:r>
              <a:rPr lang="en-US" sz="2000" dirty="0"/>
              <a:t>when familiarity with technical terms must be shown, substitute </a:t>
            </a:r>
            <a:r>
              <a:rPr lang="en-US" sz="2000" i="1" dirty="0"/>
              <a:t>everyday words</a:t>
            </a:r>
            <a:r>
              <a:rPr lang="en-US" sz="2000" dirty="0"/>
              <a:t> for the more abstruse (</a:t>
            </a:r>
            <a:r>
              <a:rPr lang="en-US" sz="2000" dirty="0" smtClean="0"/>
              <a:t>e.g</a:t>
            </a:r>
            <a:r>
              <a:rPr lang="en-US" sz="2000" dirty="0"/>
              <a:t>. "end" instead of "terminate"; "begin", not "institute</a:t>
            </a:r>
            <a:r>
              <a:rPr lang="en-US" sz="2000" dirty="0" smtClean="0"/>
              <a:t>")</a:t>
            </a:r>
            <a:endParaRPr lang="en-US" sz="2000" dirty="0"/>
          </a:p>
        </p:txBody>
      </p:sp>
      <p:sp>
        <p:nvSpPr>
          <p:cNvPr id="3" name="Slide Number Placeholder 2"/>
          <p:cNvSpPr>
            <a:spLocks noGrp="1"/>
          </p:cNvSpPr>
          <p:nvPr>
            <p:ph type="sldNum" sz="quarter" idx="12"/>
          </p:nvPr>
        </p:nvSpPr>
        <p:spPr/>
        <p:txBody>
          <a:bodyPr/>
          <a:lstStyle/>
          <a:p>
            <a:fld id="{0609A8C3-0B35-46AA-97D6-5814D689151B}" type="slidenum">
              <a:rPr lang="en-US" smtClean="0"/>
              <a:t>30</a:t>
            </a:fld>
            <a:endParaRPr lang="en-US"/>
          </a:p>
        </p:txBody>
      </p:sp>
    </p:spTree>
    <p:extLst>
      <p:ext uri="{BB962C8B-B14F-4D97-AF65-F5344CB8AC3E}">
        <p14:creationId xmlns:p14="http://schemas.microsoft.com/office/powerpoint/2010/main" val="188294694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914400"/>
          </a:xfrm>
        </p:spPr>
        <p:txBody>
          <a:bodyPr>
            <a:normAutofit fontScale="90000"/>
          </a:bodyPr>
          <a:lstStyle/>
          <a:p>
            <a:r>
              <a:rPr lang="en-US" dirty="0" smtClean="0"/>
              <a:t/>
            </a:r>
            <a:br>
              <a:rPr lang="en-US" dirty="0" smtClean="0"/>
            </a:br>
            <a:r>
              <a:rPr lang="en-US" dirty="0"/>
              <a:t/>
            </a:r>
            <a:br>
              <a:rPr lang="en-US" dirty="0"/>
            </a:br>
            <a:r>
              <a:rPr lang="en-US" sz="4000" dirty="0" smtClean="0"/>
              <a:t/>
            </a:r>
            <a:br>
              <a:rPr lang="en-US" sz="4000" dirty="0" smtClean="0"/>
            </a:br>
            <a:r>
              <a:rPr lang="en-US" dirty="0" smtClean="0"/>
              <a:t>Create Effective Sentences </a:t>
            </a:r>
            <a:r>
              <a:rPr lang="en-US" dirty="0"/>
              <a:t>and </a:t>
            </a:r>
            <a:r>
              <a:rPr lang="en-US" dirty="0" smtClean="0"/>
              <a:t>Phrases</a:t>
            </a:r>
            <a:br>
              <a:rPr lang="en-US" dirty="0" smtClean="0"/>
            </a:br>
            <a:r>
              <a:rPr lang="en-US" sz="4800" dirty="0"/>
              <a:t/>
            </a:r>
            <a:br>
              <a:rPr lang="en-US" sz="4800" dirty="0"/>
            </a:br>
            <a:r>
              <a:rPr lang="en-US" sz="4800" dirty="0"/>
              <a:t/>
            </a:r>
            <a:br>
              <a:rPr lang="en-US" sz="4800" dirty="0"/>
            </a:br>
            <a:endParaRPr lang="en-US" sz="2800" dirty="0"/>
          </a:p>
        </p:txBody>
      </p:sp>
      <p:sp>
        <p:nvSpPr>
          <p:cNvPr id="5" name="Content Placeholder 2"/>
          <p:cNvSpPr>
            <a:spLocks noGrp="1"/>
          </p:cNvSpPr>
          <p:nvPr>
            <p:ph idx="1"/>
          </p:nvPr>
        </p:nvSpPr>
        <p:spPr>
          <a:xfrm>
            <a:off x="355954" y="1295400"/>
            <a:ext cx="8407046" cy="4525963"/>
          </a:xfrm>
        </p:spPr>
        <p:txBody>
          <a:bodyPr>
            <a:noAutofit/>
          </a:bodyPr>
          <a:lstStyle/>
          <a:p>
            <a:r>
              <a:rPr lang="en-US" sz="2000" dirty="0"/>
              <a:t>Be </a:t>
            </a:r>
            <a:r>
              <a:rPr lang="en-US" sz="2000" i="1" dirty="0"/>
              <a:t>concise</a:t>
            </a:r>
            <a:r>
              <a:rPr lang="en-US" sz="2000" dirty="0"/>
              <a:t>, but complete and always check </a:t>
            </a:r>
            <a:r>
              <a:rPr lang="en-US" sz="2000" i="1" dirty="0"/>
              <a:t>grammar</a:t>
            </a:r>
            <a:r>
              <a:rPr lang="en-US" sz="2000" dirty="0"/>
              <a:t> and </a:t>
            </a:r>
            <a:r>
              <a:rPr lang="en-US" sz="2000" i="1" dirty="0" smtClean="0"/>
              <a:t>spelling</a:t>
            </a:r>
            <a:br>
              <a:rPr lang="en-US" sz="2000" i="1" dirty="0" smtClean="0"/>
            </a:br>
            <a:endParaRPr lang="en-US" sz="2400" i="1" dirty="0" smtClean="0"/>
          </a:p>
          <a:p>
            <a:r>
              <a:rPr lang="en-US" sz="2000" i="1" dirty="0"/>
              <a:t>Simplify </a:t>
            </a:r>
            <a:r>
              <a:rPr lang="en-US" sz="2000" dirty="0"/>
              <a:t>sentences and </a:t>
            </a:r>
            <a:r>
              <a:rPr lang="en-US" sz="2000" i="1" dirty="0"/>
              <a:t>vary</a:t>
            </a:r>
            <a:r>
              <a:rPr lang="en-US" sz="2000" dirty="0"/>
              <a:t> their structure</a:t>
            </a:r>
            <a:endParaRPr lang="en-US" sz="2000" b="1" dirty="0"/>
          </a:p>
          <a:p>
            <a:pPr lvl="1"/>
            <a:r>
              <a:rPr lang="en-US" sz="1600" dirty="0"/>
              <a:t>Break up sentences that go on and on BUT</a:t>
            </a:r>
          </a:p>
          <a:p>
            <a:pPr lvl="1"/>
            <a:r>
              <a:rPr lang="en-US" sz="1600" dirty="0"/>
              <a:t>Keep an interesting rhythm of long and short; d</a:t>
            </a:r>
            <a:r>
              <a:rPr lang="en-US" sz="1400" dirty="0"/>
              <a:t>on't become too choppy, too </a:t>
            </a:r>
            <a:r>
              <a:rPr lang="en-US" sz="1400" dirty="0" smtClean="0"/>
              <a:t>staccato</a:t>
            </a:r>
            <a:br>
              <a:rPr lang="en-US" sz="1400" dirty="0" smtClean="0"/>
            </a:br>
            <a:endParaRPr lang="en-US" sz="2000" i="1" dirty="0"/>
          </a:p>
          <a:p>
            <a:r>
              <a:rPr lang="en-US" sz="2000" dirty="0" smtClean="0"/>
              <a:t>Avoid </a:t>
            </a:r>
            <a:r>
              <a:rPr lang="en-US" sz="2000" i="1" dirty="0" smtClean="0"/>
              <a:t>tentative</a:t>
            </a:r>
            <a:r>
              <a:rPr lang="en-US" sz="2000" dirty="0" smtClean="0"/>
              <a:t> phrasing; replace with a  </a:t>
            </a:r>
            <a:r>
              <a:rPr lang="en-US" sz="2000" i="1" dirty="0" smtClean="0"/>
              <a:t>positive</a:t>
            </a:r>
            <a:r>
              <a:rPr lang="en-US" sz="2000" dirty="0" smtClean="0"/>
              <a:t> statement </a:t>
            </a:r>
          </a:p>
          <a:p>
            <a:pPr lvl="1"/>
            <a:r>
              <a:rPr lang="en-US" sz="1800" i="1" dirty="0" smtClean="0"/>
              <a:t>e.g., “A </a:t>
            </a:r>
            <a:r>
              <a:rPr lang="en-US" sz="1800" i="1" dirty="0"/>
              <a:t>general review of the literature indicates that this topic has likely not been previously </a:t>
            </a:r>
            <a:r>
              <a:rPr lang="en-US" sz="1800" i="1" dirty="0" smtClean="0"/>
              <a:t>investigated” </a:t>
            </a:r>
            <a:r>
              <a:rPr lang="en-US" sz="1800" dirty="0" smtClean="0"/>
              <a:t>could be “This topic has not been previously investigated”</a:t>
            </a:r>
            <a:br>
              <a:rPr lang="en-US" sz="1800" dirty="0" smtClean="0"/>
            </a:br>
            <a:endParaRPr lang="en-US" sz="1800" dirty="0" smtClean="0"/>
          </a:p>
          <a:p>
            <a:pPr marL="0" indent="0">
              <a:buNone/>
            </a:pPr>
            <a:endParaRPr lang="en-US" sz="2000" dirty="0"/>
          </a:p>
        </p:txBody>
      </p:sp>
      <p:sp>
        <p:nvSpPr>
          <p:cNvPr id="3" name="Slide Number Placeholder 2"/>
          <p:cNvSpPr>
            <a:spLocks noGrp="1"/>
          </p:cNvSpPr>
          <p:nvPr>
            <p:ph type="sldNum" sz="quarter" idx="12"/>
          </p:nvPr>
        </p:nvSpPr>
        <p:spPr/>
        <p:txBody>
          <a:bodyPr/>
          <a:lstStyle/>
          <a:p>
            <a:fld id="{0609A8C3-0B35-46AA-97D6-5814D689151B}" type="slidenum">
              <a:rPr lang="en-US" smtClean="0"/>
              <a:t>31</a:t>
            </a:fld>
            <a:endParaRPr lang="en-US"/>
          </a:p>
        </p:txBody>
      </p:sp>
    </p:spTree>
    <p:extLst>
      <p:ext uri="{BB962C8B-B14F-4D97-AF65-F5344CB8AC3E}">
        <p14:creationId xmlns:p14="http://schemas.microsoft.com/office/powerpoint/2010/main" val="199846448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914400"/>
          </a:xfrm>
        </p:spPr>
        <p:txBody>
          <a:bodyPr>
            <a:normAutofit fontScale="90000"/>
          </a:bodyPr>
          <a:lstStyle/>
          <a:p>
            <a:r>
              <a:rPr lang="en-US" dirty="0" smtClean="0"/>
              <a:t/>
            </a:r>
            <a:br>
              <a:rPr lang="en-US" dirty="0" smtClean="0"/>
            </a:br>
            <a:r>
              <a:rPr lang="en-US" dirty="0"/>
              <a:t/>
            </a:r>
            <a:br>
              <a:rPr lang="en-US" dirty="0"/>
            </a:br>
            <a:r>
              <a:rPr lang="en-US" sz="4000" dirty="0" smtClean="0"/>
              <a:t/>
            </a:r>
            <a:br>
              <a:rPr lang="en-US" sz="4000" dirty="0" smtClean="0"/>
            </a:br>
            <a:r>
              <a:rPr lang="en-US" sz="4000" dirty="0" smtClean="0"/>
              <a:t>Use </a:t>
            </a:r>
            <a:r>
              <a:rPr lang="en-US" dirty="0" smtClean="0"/>
              <a:t>Transitions</a:t>
            </a:r>
            <a:br>
              <a:rPr lang="en-US" dirty="0" smtClean="0"/>
            </a:br>
            <a:r>
              <a:rPr lang="en-US" sz="4800" dirty="0"/>
              <a:t/>
            </a:r>
            <a:br>
              <a:rPr lang="en-US" sz="4800" dirty="0"/>
            </a:br>
            <a:r>
              <a:rPr lang="en-US" sz="4800" dirty="0"/>
              <a:t/>
            </a:r>
            <a:br>
              <a:rPr lang="en-US" sz="4800" dirty="0"/>
            </a:br>
            <a:endParaRPr lang="en-US" sz="2800" dirty="0"/>
          </a:p>
        </p:txBody>
      </p:sp>
      <p:sp>
        <p:nvSpPr>
          <p:cNvPr id="5" name="Content Placeholder 2"/>
          <p:cNvSpPr>
            <a:spLocks noGrp="1"/>
          </p:cNvSpPr>
          <p:nvPr>
            <p:ph idx="1"/>
          </p:nvPr>
        </p:nvSpPr>
        <p:spPr>
          <a:xfrm>
            <a:off x="355954" y="1295400"/>
            <a:ext cx="8407046" cy="4525963"/>
          </a:xfrm>
        </p:spPr>
        <p:txBody>
          <a:bodyPr>
            <a:noAutofit/>
          </a:bodyPr>
          <a:lstStyle/>
          <a:p>
            <a:r>
              <a:rPr lang="en-US" sz="2000" dirty="0" smtClean="0"/>
              <a:t>Use </a:t>
            </a:r>
            <a:r>
              <a:rPr lang="en-US" sz="2000" i="1" dirty="0"/>
              <a:t>transitions</a:t>
            </a:r>
            <a:r>
              <a:rPr lang="en-US" sz="2000" dirty="0"/>
              <a:t> between concepts, paragraphs, sections. Be generous with transitions </a:t>
            </a:r>
            <a:r>
              <a:rPr lang="en-US" sz="2000" dirty="0" smtClean="0"/>
              <a:t>… they </a:t>
            </a:r>
            <a:r>
              <a:rPr lang="en-US" sz="2000" dirty="0"/>
              <a:t>help readers know where they have been and where they are going </a:t>
            </a:r>
            <a:br>
              <a:rPr lang="en-US" sz="2000" dirty="0"/>
            </a:br>
            <a:endParaRPr lang="en-US" sz="2000" dirty="0"/>
          </a:p>
          <a:p>
            <a:r>
              <a:rPr lang="en-US" sz="2000" dirty="0"/>
              <a:t>Make </a:t>
            </a:r>
            <a:r>
              <a:rPr lang="en-US" sz="2000" i="1" dirty="0"/>
              <a:t>transitions smoothly</a:t>
            </a:r>
            <a:r>
              <a:rPr lang="en-US" sz="2000" dirty="0"/>
              <a:t> so readers aren’t lost at junctions. </a:t>
            </a:r>
            <a:r>
              <a:rPr lang="en-US" sz="2000" i="1" dirty="0"/>
              <a:t>Proper sequencing</a:t>
            </a:r>
            <a:r>
              <a:rPr lang="en-US" sz="2000" dirty="0"/>
              <a:t>, clear </a:t>
            </a:r>
            <a:r>
              <a:rPr lang="en-US" sz="2000" i="1" dirty="0"/>
              <a:t>reference to earlier discussion</a:t>
            </a:r>
            <a:r>
              <a:rPr lang="en-US" sz="2000" dirty="0"/>
              <a:t>, and </a:t>
            </a:r>
            <a:r>
              <a:rPr lang="en-US" sz="2000" i="1" dirty="0"/>
              <a:t>constructive reasoning </a:t>
            </a:r>
            <a:r>
              <a:rPr lang="en-US" sz="2000" dirty="0"/>
              <a:t>from such references join up with </a:t>
            </a:r>
            <a:r>
              <a:rPr lang="en-US" sz="2000" i="1" dirty="0"/>
              <a:t>selective</a:t>
            </a:r>
            <a:r>
              <a:rPr lang="en-US" sz="2000" dirty="0"/>
              <a:t> </a:t>
            </a:r>
            <a:r>
              <a:rPr lang="en-US" sz="2000" i="1" dirty="0"/>
              <a:t>repetition</a:t>
            </a:r>
            <a:r>
              <a:rPr lang="en-US" sz="2000" dirty="0"/>
              <a:t> of key phrases and words for easy shifts of perspective between sections, paragraphs and even </a:t>
            </a:r>
            <a:r>
              <a:rPr lang="en-US" sz="2000" dirty="0" smtClean="0"/>
              <a:t>sentences</a:t>
            </a:r>
            <a:r>
              <a:rPr lang="en-US" sz="2000" dirty="0"/>
              <a:t/>
            </a:r>
            <a:br>
              <a:rPr lang="en-US" sz="2000" dirty="0"/>
            </a:br>
            <a:endParaRPr lang="en-US" sz="2000" dirty="0"/>
          </a:p>
          <a:p>
            <a:r>
              <a:rPr lang="en-US" sz="2000" dirty="0" smtClean="0"/>
              <a:t>Use </a:t>
            </a:r>
            <a:r>
              <a:rPr lang="en-US" sz="2000" i="1" dirty="0"/>
              <a:t>forecasting</a:t>
            </a:r>
            <a:r>
              <a:rPr lang="en-US" sz="2000" dirty="0"/>
              <a:t> and </a:t>
            </a:r>
            <a:r>
              <a:rPr lang="en-US" sz="2000" i="1" dirty="0"/>
              <a:t>internal summaries </a:t>
            </a:r>
            <a:r>
              <a:rPr lang="en-US" sz="2000" dirty="0"/>
              <a:t>to help readers know where they are and where they are </a:t>
            </a:r>
            <a:r>
              <a:rPr lang="en-US" sz="2000" dirty="0" smtClean="0"/>
              <a:t>going</a:t>
            </a:r>
          </a:p>
          <a:p>
            <a:endParaRPr lang="en-US" sz="2000" dirty="0"/>
          </a:p>
        </p:txBody>
      </p:sp>
      <p:sp>
        <p:nvSpPr>
          <p:cNvPr id="3" name="Slide Number Placeholder 2"/>
          <p:cNvSpPr>
            <a:spLocks noGrp="1"/>
          </p:cNvSpPr>
          <p:nvPr>
            <p:ph type="sldNum" sz="quarter" idx="12"/>
          </p:nvPr>
        </p:nvSpPr>
        <p:spPr/>
        <p:txBody>
          <a:bodyPr/>
          <a:lstStyle/>
          <a:p>
            <a:fld id="{0609A8C3-0B35-46AA-97D6-5814D689151B}" type="slidenum">
              <a:rPr lang="en-US" smtClean="0"/>
              <a:t>32</a:t>
            </a:fld>
            <a:endParaRPr lang="en-US"/>
          </a:p>
        </p:txBody>
      </p:sp>
    </p:spTree>
    <p:extLst>
      <p:ext uri="{BB962C8B-B14F-4D97-AF65-F5344CB8AC3E}">
        <p14:creationId xmlns:p14="http://schemas.microsoft.com/office/powerpoint/2010/main" val="15112754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9418" y="152400"/>
            <a:ext cx="8229600" cy="762000"/>
          </a:xfrm>
        </p:spPr>
        <p:txBody>
          <a:bodyPr>
            <a:normAutofit fontScale="90000"/>
          </a:bodyPr>
          <a:lstStyle/>
          <a:p>
            <a:r>
              <a:rPr lang="en-US" dirty="0" smtClean="0"/>
              <a:t/>
            </a:r>
            <a:br>
              <a:rPr lang="en-US" dirty="0" smtClean="0"/>
            </a:br>
            <a:r>
              <a:rPr lang="en-US" dirty="0" smtClean="0"/>
              <a:t>Use </a:t>
            </a:r>
            <a:r>
              <a:rPr lang="en-US" dirty="0"/>
              <a:t>Emphasis, Figures and Tables</a:t>
            </a:r>
            <a:r>
              <a:rPr lang="en-US" sz="2800" i="1" dirty="0"/>
              <a:t/>
            </a:r>
            <a:br>
              <a:rPr lang="en-US" sz="2800" i="1" dirty="0"/>
            </a:br>
            <a:endParaRPr lang="en-US" sz="2800" i="1" dirty="0"/>
          </a:p>
        </p:txBody>
      </p:sp>
      <p:sp>
        <p:nvSpPr>
          <p:cNvPr id="5" name="Content Placeholder 2"/>
          <p:cNvSpPr>
            <a:spLocks noGrp="1"/>
          </p:cNvSpPr>
          <p:nvPr>
            <p:ph idx="1"/>
          </p:nvPr>
        </p:nvSpPr>
        <p:spPr>
          <a:xfrm>
            <a:off x="355954" y="1295400"/>
            <a:ext cx="4978046" cy="4525963"/>
          </a:xfrm>
        </p:spPr>
        <p:txBody>
          <a:bodyPr>
            <a:noAutofit/>
          </a:bodyPr>
          <a:lstStyle/>
          <a:p>
            <a:r>
              <a:rPr lang="en-US" sz="1800" i="1" dirty="0" smtClean="0"/>
              <a:t>Reinforce</a:t>
            </a:r>
            <a:r>
              <a:rPr lang="en-US" sz="1800" dirty="0" smtClean="0"/>
              <a:t> </a:t>
            </a:r>
            <a:r>
              <a:rPr lang="en-US" sz="1800" dirty="0"/>
              <a:t>your </a:t>
            </a:r>
            <a:r>
              <a:rPr lang="en-US" sz="1800" dirty="0" smtClean="0"/>
              <a:t>ideas with</a:t>
            </a:r>
            <a:r>
              <a:rPr lang="en-US" sz="1800" i="1" dirty="0" smtClean="0"/>
              <a:t> emphasis </a:t>
            </a:r>
            <a:r>
              <a:rPr lang="en-US" sz="1800" dirty="0" smtClean="0"/>
              <a:t>(bolding</a:t>
            </a:r>
            <a:r>
              <a:rPr lang="en-US" sz="1800" dirty="0"/>
              <a:t>, </a:t>
            </a:r>
            <a:r>
              <a:rPr lang="en-US" sz="1800" dirty="0" smtClean="0"/>
              <a:t>italics, underlining… bolding best – </a:t>
            </a:r>
            <a:r>
              <a:rPr lang="en-US" sz="1800" dirty="0"/>
              <a:t>but </a:t>
            </a:r>
            <a:r>
              <a:rPr lang="en-US" sz="1800" dirty="0" smtClean="0"/>
              <a:t>don’t overdue)</a:t>
            </a:r>
            <a:br>
              <a:rPr lang="en-US" sz="1800" dirty="0" smtClean="0"/>
            </a:br>
            <a:endParaRPr lang="en-US" sz="1800" dirty="0"/>
          </a:p>
          <a:p>
            <a:r>
              <a:rPr lang="en-US" sz="1800" dirty="0"/>
              <a:t>Use figures and tables </a:t>
            </a:r>
            <a:r>
              <a:rPr lang="en-US" sz="1800" dirty="0" smtClean="0"/>
              <a:t>appropriately</a:t>
            </a:r>
            <a:br>
              <a:rPr lang="en-US" sz="1800" dirty="0" smtClean="0"/>
            </a:br>
            <a:endParaRPr lang="en-US" sz="1800" dirty="0"/>
          </a:p>
          <a:p>
            <a:r>
              <a:rPr lang="en-US" sz="1800" dirty="0" smtClean="0"/>
              <a:t>Use </a:t>
            </a:r>
            <a:r>
              <a:rPr lang="en-US" sz="1800" i="1" dirty="0" smtClean="0"/>
              <a:t>examples </a:t>
            </a:r>
            <a:r>
              <a:rPr lang="en-US" sz="1800" dirty="0" smtClean="0"/>
              <a:t>to support statements</a:t>
            </a:r>
            <a:br>
              <a:rPr lang="en-US" sz="1800" dirty="0" smtClean="0"/>
            </a:br>
            <a:endParaRPr lang="en-US" sz="1800" dirty="0" smtClean="0"/>
          </a:p>
          <a:p>
            <a:r>
              <a:rPr lang="en-US" sz="1800" dirty="0"/>
              <a:t>Use level of detail appropriate for </a:t>
            </a:r>
            <a:r>
              <a:rPr lang="en-US" sz="1800" i="1" dirty="0"/>
              <a:t>persuasion</a:t>
            </a:r>
            <a:r>
              <a:rPr lang="en-US" sz="1800" dirty="0"/>
              <a:t> not </a:t>
            </a:r>
            <a:r>
              <a:rPr lang="en-US" sz="1800" dirty="0" smtClean="0"/>
              <a:t>for </a:t>
            </a:r>
            <a:r>
              <a:rPr lang="en-US" sz="1800" dirty="0"/>
              <a:t>an </a:t>
            </a:r>
            <a:r>
              <a:rPr lang="en-US" sz="1800" i="1" dirty="0"/>
              <a:t>expository</a:t>
            </a:r>
            <a:r>
              <a:rPr lang="en-US" sz="1800" dirty="0"/>
              <a:t> peer reviewed journal </a:t>
            </a:r>
            <a:r>
              <a:rPr lang="en-US" sz="1800" dirty="0" smtClean="0"/>
              <a:t>article</a:t>
            </a:r>
          </a:p>
          <a:p>
            <a:pPr marL="0" indent="0">
              <a:buNone/>
            </a:pPr>
            <a:endParaRPr lang="en-US" sz="1800" dirty="0"/>
          </a:p>
        </p:txBody>
      </p:sp>
      <p:sp>
        <p:nvSpPr>
          <p:cNvPr id="10" name="Rectangle 9"/>
          <p:cNvSpPr/>
          <p:nvPr/>
        </p:nvSpPr>
        <p:spPr>
          <a:xfrm>
            <a:off x="5562600" y="4725963"/>
            <a:ext cx="2996418" cy="738664"/>
          </a:xfrm>
          <a:prstGeom prst="rect">
            <a:avLst/>
          </a:prstGeom>
        </p:spPr>
        <p:txBody>
          <a:bodyPr wrap="square">
            <a:spAutoFit/>
          </a:bodyPr>
          <a:lstStyle/>
          <a:p>
            <a:r>
              <a:rPr lang="en-US" sz="1400" b="1" i="1" dirty="0" smtClean="0"/>
              <a:t>Figures can summarize, even support the narrative, tell the story, support skimming</a:t>
            </a:r>
            <a:endParaRPr lang="en-US" sz="1400" b="1" i="1" dirty="0"/>
          </a:p>
        </p:txBody>
      </p:sp>
      <p:grpSp>
        <p:nvGrpSpPr>
          <p:cNvPr id="6" name="Group 5"/>
          <p:cNvGrpSpPr/>
          <p:nvPr/>
        </p:nvGrpSpPr>
        <p:grpSpPr>
          <a:xfrm>
            <a:off x="6115052" y="1371600"/>
            <a:ext cx="2209584" cy="3266571"/>
            <a:chOff x="6473725" y="2667000"/>
            <a:chExt cx="2365475" cy="3276600"/>
          </a:xfrm>
        </p:grpSpPr>
        <p:pic>
          <p:nvPicPr>
            <p:cNvPr id="11" name="Picture 2" descr="https://www.fas.org/irp/doddir/usaf/conops_uav/fig6-1.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73725" y="2743200"/>
              <a:ext cx="2257678" cy="1371600"/>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p:cNvSpPr/>
            <p:nvPr/>
          </p:nvSpPr>
          <p:spPr>
            <a:xfrm>
              <a:off x="6473725" y="2667000"/>
              <a:ext cx="2365475" cy="3276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3"/>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35893" t="38714" r="39732" b="30857"/>
            <a:stretch/>
          </p:blipFill>
          <p:spPr bwMode="auto">
            <a:xfrm>
              <a:off x="6650064" y="4343400"/>
              <a:ext cx="1905000" cy="14863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3" name="Slide Number Placeholder 2"/>
          <p:cNvSpPr>
            <a:spLocks noGrp="1"/>
          </p:cNvSpPr>
          <p:nvPr>
            <p:ph type="sldNum" sz="quarter" idx="12"/>
          </p:nvPr>
        </p:nvSpPr>
        <p:spPr/>
        <p:txBody>
          <a:bodyPr/>
          <a:lstStyle/>
          <a:p>
            <a:fld id="{0609A8C3-0B35-46AA-97D6-5814D689151B}" type="slidenum">
              <a:rPr lang="en-US" smtClean="0"/>
              <a:t>33</a:t>
            </a:fld>
            <a:endParaRPr lang="en-US"/>
          </a:p>
        </p:txBody>
      </p:sp>
      <p:sp>
        <p:nvSpPr>
          <p:cNvPr id="15" name="TextBox 14"/>
          <p:cNvSpPr txBox="1"/>
          <p:nvPr/>
        </p:nvSpPr>
        <p:spPr>
          <a:xfrm>
            <a:off x="984943" y="5562600"/>
            <a:ext cx="7239000" cy="707886"/>
          </a:xfrm>
          <a:prstGeom prst="rect">
            <a:avLst/>
          </a:prstGeom>
          <a:solidFill>
            <a:schemeClr val="accent1">
              <a:lumMod val="75000"/>
            </a:schemeClr>
          </a:solidFill>
        </p:spPr>
        <p:txBody>
          <a:bodyPr wrap="square" rtlCol="0">
            <a:spAutoFit/>
          </a:bodyPr>
          <a:lstStyle/>
          <a:p>
            <a:r>
              <a:rPr lang="en-US" sz="2000" i="1" dirty="0">
                <a:solidFill>
                  <a:schemeClr val="bg1"/>
                </a:solidFill>
              </a:rPr>
              <a:t>Remember: throughout your writing, convey liveliness and enthusiasm…this shows your commitment to the project</a:t>
            </a:r>
          </a:p>
        </p:txBody>
      </p:sp>
    </p:spTree>
    <p:extLst>
      <p:ext uri="{BB962C8B-B14F-4D97-AF65-F5344CB8AC3E}">
        <p14:creationId xmlns:p14="http://schemas.microsoft.com/office/powerpoint/2010/main" val="75921910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Address Proposal Aesthetics</a:t>
            </a:r>
            <a:endParaRPr lang="en-US" i="1" dirty="0"/>
          </a:p>
        </p:txBody>
      </p:sp>
      <p:sp>
        <p:nvSpPr>
          <p:cNvPr id="6" name="Rectangle 5"/>
          <p:cNvSpPr/>
          <p:nvPr/>
        </p:nvSpPr>
        <p:spPr>
          <a:xfrm>
            <a:off x="152400" y="1219200"/>
            <a:ext cx="8621486" cy="4308872"/>
          </a:xfrm>
          <a:prstGeom prst="rect">
            <a:avLst/>
          </a:prstGeom>
          <a:solidFill>
            <a:schemeClr val="bg1"/>
          </a:solidFill>
        </p:spPr>
        <p:txBody>
          <a:bodyPr wrap="square">
            <a:spAutoFit/>
          </a:bodyPr>
          <a:lstStyle/>
          <a:p>
            <a:r>
              <a:rPr lang="en-US" sz="2000" i="1" dirty="0" smtClean="0"/>
              <a:t>The proposal must </a:t>
            </a:r>
            <a:r>
              <a:rPr lang="en-US" sz="2000" i="1" dirty="0"/>
              <a:t>be </a:t>
            </a:r>
            <a:r>
              <a:rPr lang="en-US" sz="2000" i="1" dirty="0" smtClean="0"/>
              <a:t>aesthetically appealing</a:t>
            </a:r>
          </a:p>
          <a:p>
            <a:pPr algn="ctr"/>
            <a:endParaRPr lang="en-US" dirty="0"/>
          </a:p>
          <a:p>
            <a:pPr lvl="1"/>
            <a:r>
              <a:rPr lang="en-US" dirty="0" smtClean="0"/>
              <a:t>“</a:t>
            </a:r>
            <a:r>
              <a:rPr lang="en-US" sz="2000" dirty="0" smtClean="0"/>
              <a:t>Just </a:t>
            </a:r>
            <a:r>
              <a:rPr lang="en-US" sz="2000" dirty="0"/>
              <a:t>as clothing is important </a:t>
            </a:r>
            <a:r>
              <a:rPr lang="en-US" sz="2000" dirty="0" smtClean="0"/>
              <a:t>in the </a:t>
            </a:r>
            <a:r>
              <a:rPr lang="en-US" sz="2000" dirty="0"/>
              <a:t>business world for establishing initial impressions, so, too, is the appearance of your </a:t>
            </a:r>
            <a:r>
              <a:rPr lang="en-US" sz="2000" dirty="0" smtClean="0"/>
              <a:t>proposal as </a:t>
            </a:r>
            <a:r>
              <a:rPr lang="en-US" sz="2000" dirty="0"/>
              <a:t>it reaches the reviewer's hands. </a:t>
            </a:r>
            <a:r>
              <a:rPr lang="en-US" sz="2000" dirty="0" smtClean="0"/>
              <a:t>The </a:t>
            </a:r>
            <a:r>
              <a:rPr lang="en-US" sz="2000" dirty="0"/>
              <a:t>proposal should </a:t>
            </a:r>
            <a:r>
              <a:rPr lang="en-US" sz="2000" dirty="0" smtClean="0"/>
              <a:t>‘look’ </a:t>
            </a:r>
            <a:r>
              <a:rPr lang="en-US" sz="2000" dirty="0"/>
              <a:t>familiar to the reader. A </a:t>
            </a:r>
            <a:r>
              <a:rPr lang="en-US" sz="2000" dirty="0" smtClean="0"/>
              <a:t>familiar proposal </a:t>
            </a:r>
            <a:r>
              <a:rPr lang="en-US" sz="2000" dirty="0"/>
              <a:t>is a friendly </a:t>
            </a:r>
            <a:r>
              <a:rPr lang="en-US" sz="2000" dirty="0" smtClean="0"/>
              <a:t>proposal (Jeremy and Lynn Miner).” </a:t>
            </a:r>
          </a:p>
          <a:p>
            <a:endParaRPr lang="en-US" dirty="0" smtClean="0"/>
          </a:p>
          <a:p>
            <a:endParaRPr lang="en-US" dirty="0" smtClean="0"/>
          </a:p>
          <a:p>
            <a:pPr marL="347472" indent="-347472">
              <a:buFont typeface="Arial" pitchFamily="34" charset="0"/>
              <a:buChar char="•"/>
            </a:pPr>
            <a:r>
              <a:rPr lang="en-US" sz="2000" dirty="0" smtClean="0"/>
              <a:t>If allowed, </a:t>
            </a:r>
            <a:r>
              <a:rPr lang="en-US" sz="2000" b="1" dirty="0" smtClean="0"/>
              <a:t>match</a:t>
            </a:r>
            <a:r>
              <a:rPr lang="en-US" sz="2000" dirty="0" smtClean="0"/>
              <a:t> the funder’s publications style (same </a:t>
            </a:r>
            <a:r>
              <a:rPr lang="en-US" sz="2000" dirty="0"/>
              <a:t>type size, </a:t>
            </a:r>
            <a:r>
              <a:rPr lang="en-US" sz="2000" dirty="0" smtClean="0"/>
              <a:t>style, layout</a:t>
            </a:r>
            <a:r>
              <a:rPr lang="en-US" sz="2000" dirty="0"/>
              <a:t>, and </a:t>
            </a:r>
            <a:r>
              <a:rPr lang="en-US" sz="2000" dirty="0" smtClean="0"/>
              <a:t>headings </a:t>
            </a:r>
            <a:r>
              <a:rPr lang="en-US" sz="2000" dirty="0"/>
              <a:t>as they do in their </a:t>
            </a:r>
            <a:r>
              <a:rPr lang="en-US" sz="2000" dirty="0" smtClean="0"/>
              <a:t>publications) …. </a:t>
            </a:r>
            <a:r>
              <a:rPr lang="en-US" sz="2000" i="1" dirty="0"/>
              <a:t>Your proposal will look more </a:t>
            </a:r>
            <a:r>
              <a:rPr lang="en-US" sz="2000" i="1" dirty="0" smtClean="0"/>
              <a:t>credible</a:t>
            </a:r>
            <a:br>
              <a:rPr lang="en-US" sz="2000" i="1" dirty="0" smtClean="0"/>
            </a:br>
            <a:endParaRPr lang="en-US" sz="2000" i="1" dirty="0" smtClean="0"/>
          </a:p>
          <a:p>
            <a:pPr marL="347472" indent="-347472">
              <a:buFont typeface="Arial" pitchFamily="34" charset="0"/>
              <a:buChar char="•"/>
            </a:pPr>
            <a:r>
              <a:rPr lang="en-US" sz="2000" dirty="0"/>
              <a:t>Use </a:t>
            </a:r>
            <a:r>
              <a:rPr lang="en-US" sz="2000" b="1" dirty="0"/>
              <a:t>white spaces </a:t>
            </a:r>
            <a:r>
              <a:rPr lang="en-US" sz="2000" dirty="0" smtClean="0"/>
              <a:t>for visual </a:t>
            </a:r>
            <a:r>
              <a:rPr lang="en-US" sz="2000" dirty="0"/>
              <a:t>relief and to frame the </a:t>
            </a:r>
            <a:r>
              <a:rPr lang="en-US" sz="2000" dirty="0" smtClean="0"/>
              <a:t>text (don’t go overboard)</a:t>
            </a:r>
            <a:br>
              <a:rPr lang="en-US" sz="2000" dirty="0" smtClean="0"/>
            </a:br>
            <a:endParaRPr lang="en-US" sz="2000" dirty="0" smtClean="0"/>
          </a:p>
        </p:txBody>
      </p:sp>
      <p:sp>
        <p:nvSpPr>
          <p:cNvPr id="3" name="Slide Number Placeholder 2"/>
          <p:cNvSpPr>
            <a:spLocks noGrp="1"/>
          </p:cNvSpPr>
          <p:nvPr>
            <p:ph type="sldNum" sz="quarter" idx="12"/>
          </p:nvPr>
        </p:nvSpPr>
        <p:spPr/>
        <p:txBody>
          <a:bodyPr/>
          <a:lstStyle/>
          <a:p>
            <a:fld id="{0609A8C3-0B35-46AA-97D6-5814D689151B}" type="slidenum">
              <a:rPr lang="en-US" smtClean="0"/>
              <a:t>34</a:t>
            </a:fld>
            <a:endParaRPr lang="en-US"/>
          </a:p>
        </p:txBody>
      </p:sp>
    </p:spTree>
    <p:extLst>
      <p:ext uri="{BB962C8B-B14F-4D97-AF65-F5344CB8AC3E}">
        <p14:creationId xmlns:p14="http://schemas.microsoft.com/office/powerpoint/2010/main" val="68282287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Proposal Aesthetics (continued)</a:t>
            </a:r>
            <a:endParaRPr lang="en-US" i="1" dirty="0"/>
          </a:p>
        </p:txBody>
      </p:sp>
      <p:sp>
        <p:nvSpPr>
          <p:cNvPr id="6" name="Rectangle 5"/>
          <p:cNvSpPr/>
          <p:nvPr/>
        </p:nvSpPr>
        <p:spPr>
          <a:xfrm>
            <a:off x="130629" y="1676400"/>
            <a:ext cx="8621486" cy="4401205"/>
          </a:xfrm>
          <a:prstGeom prst="rect">
            <a:avLst/>
          </a:prstGeom>
          <a:solidFill>
            <a:schemeClr val="bg1"/>
          </a:solidFill>
        </p:spPr>
        <p:txBody>
          <a:bodyPr wrap="square">
            <a:spAutoFit/>
          </a:bodyPr>
          <a:lstStyle/>
          <a:p>
            <a:pPr marL="171450" indent="-171450">
              <a:buFont typeface="Arial" pitchFamily="34" charset="0"/>
              <a:buChar char="•"/>
            </a:pPr>
            <a:endParaRPr lang="en-US" sz="2000" dirty="0" smtClean="0"/>
          </a:p>
          <a:p>
            <a:pPr marL="742950" lvl="1" indent="-285750">
              <a:buFont typeface="Arial" pitchFamily="34" charset="0"/>
              <a:buChar char="•"/>
            </a:pPr>
            <a:r>
              <a:rPr lang="en-US" sz="2000" b="1" dirty="0" smtClean="0"/>
              <a:t>Bold Type </a:t>
            </a:r>
            <a:r>
              <a:rPr lang="en-US" sz="2000" dirty="0" smtClean="0"/>
              <a:t>to </a:t>
            </a:r>
            <a:r>
              <a:rPr lang="en-US" sz="2000" dirty="0"/>
              <a:t>emphasize key words and </a:t>
            </a:r>
            <a:r>
              <a:rPr lang="en-US" sz="2000" dirty="0" smtClean="0"/>
              <a:t>ideas; avoid overemphasis</a:t>
            </a:r>
          </a:p>
          <a:p>
            <a:pPr lvl="1"/>
            <a:endParaRPr lang="en-US" sz="2000" dirty="0" smtClean="0"/>
          </a:p>
          <a:p>
            <a:pPr marL="742950" lvl="1" indent="-285750">
              <a:buFont typeface="Arial" pitchFamily="34" charset="0"/>
              <a:buChar char="•"/>
            </a:pPr>
            <a:r>
              <a:rPr lang="en-US" sz="2000" b="1" dirty="0" smtClean="0"/>
              <a:t>Lists </a:t>
            </a:r>
            <a:r>
              <a:rPr lang="en-US" sz="2000" dirty="0" smtClean="0"/>
              <a:t>to</a:t>
            </a:r>
            <a:r>
              <a:rPr lang="en-US" sz="2000" b="1" dirty="0" smtClean="0"/>
              <a:t> </a:t>
            </a:r>
            <a:r>
              <a:rPr lang="en-US" sz="2000" dirty="0" smtClean="0"/>
              <a:t>quickly provide the message, convey </a:t>
            </a:r>
            <a:r>
              <a:rPr lang="en-US" sz="2000" dirty="0"/>
              <a:t>chunks </a:t>
            </a:r>
            <a:r>
              <a:rPr lang="en-US" sz="2000" dirty="0" smtClean="0"/>
              <a:t>of information</a:t>
            </a:r>
          </a:p>
          <a:p>
            <a:pPr marL="742950" lvl="1" indent="-285750">
              <a:buFont typeface="Arial" pitchFamily="34" charset="0"/>
              <a:buChar char="•"/>
            </a:pPr>
            <a:endParaRPr lang="en-US" sz="2000" dirty="0" smtClean="0"/>
          </a:p>
          <a:p>
            <a:pPr marL="742950" lvl="1" indent="-285750">
              <a:buFont typeface="Arial" pitchFamily="34" charset="0"/>
              <a:buChar char="•"/>
            </a:pPr>
            <a:r>
              <a:rPr lang="en-US" sz="2000" b="1" dirty="0" smtClean="0"/>
              <a:t>Ragged </a:t>
            </a:r>
            <a:r>
              <a:rPr lang="en-US" sz="2000" b="1" dirty="0"/>
              <a:t>Right </a:t>
            </a:r>
            <a:r>
              <a:rPr lang="en-US" sz="2000" b="1" dirty="0" smtClean="0"/>
              <a:t>Margins </a:t>
            </a:r>
            <a:r>
              <a:rPr lang="en-US" sz="2000" dirty="0" smtClean="0"/>
              <a:t>for reading easier eye tracking from one </a:t>
            </a:r>
            <a:r>
              <a:rPr lang="en-US" sz="2000" dirty="0"/>
              <a:t>line to </a:t>
            </a:r>
            <a:r>
              <a:rPr lang="en-US" sz="2000" dirty="0" smtClean="0"/>
              <a:t>the next</a:t>
            </a:r>
          </a:p>
          <a:p>
            <a:pPr marL="742950" lvl="1" indent="-285750">
              <a:buFont typeface="Arial" pitchFamily="34" charset="0"/>
              <a:buChar char="•"/>
            </a:pPr>
            <a:endParaRPr lang="en-US" sz="2000" dirty="0" smtClean="0"/>
          </a:p>
          <a:p>
            <a:pPr marL="742950" lvl="1" indent="-285750">
              <a:buFont typeface="Arial" pitchFamily="34" charset="0"/>
              <a:buChar char="•"/>
            </a:pPr>
            <a:r>
              <a:rPr lang="en-US" sz="2000" b="1" dirty="0" smtClean="0"/>
              <a:t>Type Size </a:t>
            </a:r>
            <a:r>
              <a:rPr lang="en-US" sz="2000" dirty="0" smtClean="0"/>
              <a:t> that is at least a </a:t>
            </a:r>
            <a:r>
              <a:rPr lang="en-US" sz="2000" dirty="0"/>
              <a:t>12-point </a:t>
            </a:r>
            <a:r>
              <a:rPr lang="en-US" sz="2000" dirty="0" smtClean="0"/>
              <a:t>(smaller is difficult </a:t>
            </a:r>
            <a:r>
              <a:rPr lang="en-US" sz="2000" dirty="0"/>
              <a:t>to </a:t>
            </a:r>
            <a:r>
              <a:rPr lang="en-US" sz="2000" dirty="0" smtClean="0"/>
              <a:t>read); make ideas fit, by tightening sentences, editing  wordy phrases</a:t>
            </a:r>
          </a:p>
          <a:p>
            <a:pPr marL="742950" lvl="1" indent="-285750">
              <a:buFont typeface="Arial" pitchFamily="34" charset="0"/>
              <a:buChar char="•"/>
            </a:pPr>
            <a:endParaRPr lang="en-US" sz="2000" dirty="0" smtClean="0"/>
          </a:p>
          <a:p>
            <a:pPr marL="742950" lvl="1" indent="-285750">
              <a:buFont typeface="Arial" pitchFamily="34" charset="0"/>
              <a:buChar char="•"/>
            </a:pPr>
            <a:r>
              <a:rPr lang="en-US" sz="2000" b="1" dirty="0" smtClean="0"/>
              <a:t>Type Style </a:t>
            </a:r>
            <a:r>
              <a:rPr lang="en-US" sz="2000" dirty="0" smtClean="0"/>
              <a:t>that </a:t>
            </a:r>
            <a:r>
              <a:rPr lang="en-US" sz="2000" dirty="0"/>
              <a:t>unless </a:t>
            </a:r>
            <a:r>
              <a:rPr lang="en-US" sz="2000" dirty="0" smtClean="0"/>
              <a:t>otherwise specified</a:t>
            </a:r>
            <a:r>
              <a:rPr lang="en-US" sz="2000" dirty="0"/>
              <a:t>, </a:t>
            </a:r>
            <a:r>
              <a:rPr lang="en-US" sz="2000" dirty="0" smtClean="0"/>
              <a:t>uses serif typefaces </a:t>
            </a:r>
            <a:r>
              <a:rPr lang="en-US" sz="2000" dirty="0"/>
              <a:t>for </a:t>
            </a:r>
            <a:r>
              <a:rPr lang="en-US" sz="2000" dirty="0" smtClean="0"/>
              <a:t>text and </a:t>
            </a:r>
            <a:r>
              <a:rPr lang="en-US" sz="2000" dirty="0"/>
              <a:t>sans serif typefaces for titles and headings. Serif </a:t>
            </a:r>
            <a:r>
              <a:rPr lang="en-US" sz="2000" dirty="0" smtClean="0"/>
              <a:t>type easier </a:t>
            </a:r>
            <a:r>
              <a:rPr lang="en-US" sz="2000" dirty="0"/>
              <a:t>to </a:t>
            </a:r>
            <a:r>
              <a:rPr lang="en-US" sz="2000" dirty="0" smtClean="0"/>
              <a:t>read;  sans </a:t>
            </a:r>
            <a:r>
              <a:rPr lang="en-US" sz="2000" dirty="0"/>
              <a:t>serif </a:t>
            </a:r>
            <a:r>
              <a:rPr lang="en-US" sz="2000" dirty="0" smtClean="0"/>
              <a:t>makes titles </a:t>
            </a:r>
            <a:r>
              <a:rPr lang="en-US" sz="2000" dirty="0"/>
              <a:t>and headings </a:t>
            </a:r>
            <a:r>
              <a:rPr lang="en-US" sz="2000" dirty="0" smtClean="0"/>
              <a:t>stand </a:t>
            </a:r>
            <a:r>
              <a:rPr lang="en-US" sz="2000" dirty="0"/>
              <a:t>off from </a:t>
            </a:r>
            <a:r>
              <a:rPr lang="en-US" sz="2000" dirty="0" smtClean="0"/>
              <a:t>the body </a:t>
            </a:r>
            <a:r>
              <a:rPr lang="en-US" sz="2000" dirty="0"/>
              <a:t>of the </a:t>
            </a:r>
            <a:r>
              <a:rPr lang="en-US" sz="2000" dirty="0" smtClean="0"/>
              <a:t>text.</a:t>
            </a:r>
            <a:endParaRPr lang="en-US" sz="2000" dirty="0"/>
          </a:p>
        </p:txBody>
      </p:sp>
      <p:sp>
        <p:nvSpPr>
          <p:cNvPr id="3" name="Slide Number Placeholder 2"/>
          <p:cNvSpPr>
            <a:spLocks noGrp="1"/>
          </p:cNvSpPr>
          <p:nvPr>
            <p:ph type="sldNum" sz="quarter" idx="12"/>
          </p:nvPr>
        </p:nvSpPr>
        <p:spPr/>
        <p:txBody>
          <a:bodyPr/>
          <a:lstStyle/>
          <a:p>
            <a:fld id="{0609A8C3-0B35-46AA-97D6-5814D689151B}" type="slidenum">
              <a:rPr lang="en-US" smtClean="0"/>
              <a:t>35</a:t>
            </a:fld>
            <a:endParaRPr lang="en-US"/>
          </a:p>
        </p:txBody>
      </p:sp>
      <p:sp>
        <p:nvSpPr>
          <p:cNvPr id="4" name="Rectangle 3"/>
          <p:cNvSpPr/>
          <p:nvPr/>
        </p:nvSpPr>
        <p:spPr>
          <a:xfrm>
            <a:off x="533400" y="1236898"/>
            <a:ext cx="7543800" cy="461665"/>
          </a:xfrm>
          <a:prstGeom prst="rect">
            <a:avLst/>
          </a:prstGeom>
        </p:spPr>
        <p:txBody>
          <a:bodyPr wrap="square">
            <a:spAutoFit/>
          </a:bodyPr>
          <a:lstStyle/>
          <a:p>
            <a:pPr lvl="0"/>
            <a:r>
              <a:rPr lang="en-US" sz="2400" i="1" dirty="0" smtClean="0">
                <a:solidFill>
                  <a:prstClr val="black"/>
                </a:solidFill>
              </a:rPr>
              <a:t>Must support </a:t>
            </a:r>
            <a:r>
              <a:rPr lang="en-US" sz="2400" i="1" dirty="0">
                <a:solidFill>
                  <a:prstClr val="black"/>
                </a:solidFill>
              </a:rPr>
              <a:t>all types of reading (skim, search, critical</a:t>
            </a:r>
            <a:r>
              <a:rPr lang="en-US" sz="2400" i="1" dirty="0" smtClean="0">
                <a:solidFill>
                  <a:prstClr val="black"/>
                </a:solidFill>
              </a:rPr>
              <a:t>)</a:t>
            </a:r>
            <a:endParaRPr lang="en-US" sz="2400" i="1" dirty="0">
              <a:solidFill>
                <a:prstClr val="black"/>
              </a:solidFill>
            </a:endParaRPr>
          </a:p>
        </p:txBody>
      </p:sp>
    </p:spTree>
    <p:extLst>
      <p:ext uri="{BB962C8B-B14F-4D97-AF65-F5344CB8AC3E}">
        <p14:creationId xmlns:p14="http://schemas.microsoft.com/office/powerpoint/2010/main" val="53884343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Write for Reviewers</a:t>
            </a:r>
            <a:endParaRPr lang="en-US" dirty="0"/>
          </a:p>
        </p:txBody>
      </p:sp>
      <p:sp>
        <p:nvSpPr>
          <p:cNvPr id="3" name="Content Placeholder 2"/>
          <p:cNvSpPr>
            <a:spLocks noGrp="1"/>
          </p:cNvSpPr>
          <p:nvPr>
            <p:ph idx="1"/>
          </p:nvPr>
        </p:nvSpPr>
        <p:spPr>
          <a:xfrm>
            <a:off x="304800" y="1371600"/>
            <a:ext cx="8229600" cy="4800600"/>
          </a:xfrm>
        </p:spPr>
        <p:txBody>
          <a:bodyPr>
            <a:normAutofit fontScale="92500" lnSpcReduction="10000"/>
          </a:bodyPr>
          <a:lstStyle/>
          <a:p>
            <a:pPr marL="0" indent="0">
              <a:buNone/>
            </a:pPr>
            <a:r>
              <a:rPr lang="en-US" sz="1900" b="1" dirty="0" smtClean="0"/>
              <a:t>You </a:t>
            </a:r>
            <a:r>
              <a:rPr lang="en-US" sz="1900" b="1" dirty="0"/>
              <a:t>Should</a:t>
            </a:r>
          </a:p>
          <a:p>
            <a:r>
              <a:rPr lang="en-US" sz="1900" dirty="0"/>
              <a:t>Pay attention </a:t>
            </a:r>
            <a:r>
              <a:rPr lang="en-US" sz="1900" dirty="0" smtClean="0"/>
              <a:t>to all the </a:t>
            </a:r>
            <a:r>
              <a:rPr lang="en-US" sz="1900" dirty="0"/>
              <a:t>review criteria</a:t>
            </a:r>
          </a:p>
          <a:p>
            <a:r>
              <a:rPr lang="en-US" sz="1900" dirty="0"/>
              <a:t>Assume an uninformed but intelligent reviewer </a:t>
            </a:r>
          </a:p>
          <a:p>
            <a:r>
              <a:rPr lang="en-US" sz="1900" dirty="0"/>
              <a:t>Avoid insider jargon and </a:t>
            </a:r>
            <a:r>
              <a:rPr lang="en-US" sz="1900" dirty="0" smtClean="0"/>
              <a:t>acronyms</a:t>
            </a:r>
          </a:p>
          <a:p>
            <a:r>
              <a:rPr lang="en-US" sz="1900" dirty="0" smtClean="0"/>
              <a:t>Consider the challenges facing reviewers</a:t>
            </a:r>
            <a:endParaRPr lang="en-US" sz="1900" dirty="0"/>
          </a:p>
          <a:p>
            <a:pPr lvl="1"/>
            <a:r>
              <a:rPr lang="en-US" sz="1600" i="1" dirty="0" smtClean="0"/>
              <a:t>Many proposals </a:t>
            </a:r>
            <a:r>
              <a:rPr lang="en-US" sz="1600" dirty="0" smtClean="0"/>
              <a:t>to review</a:t>
            </a:r>
          </a:p>
          <a:p>
            <a:pPr lvl="1"/>
            <a:r>
              <a:rPr lang="en-US" sz="1600" i="1" dirty="0" smtClean="0"/>
              <a:t>Limited Time </a:t>
            </a:r>
            <a:r>
              <a:rPr lang="en-US" sz="1600" dirty="0" smtClean="0"/>
              <a:t>for your proposal</a:t>
            </a:r>
          </a:p>
          <a:p>
            <a:pPr lvl="1"/>
            <a:r>
              <a:rPr lang="en-US" sz="1600" dirty="0" smtClean="0"/>
              <a:t>Different </a:t>
            </a:r>
            <a:r>
              <a:rPr lang="en-US" sz="1600" i="1" dirty="0" smtClean="0"/>
              <a:t>experiences</a:t>
            </a:r>
            <a:r>
              <a:rPr lang="en-US" sz="1600" dirty="0" smtClean="0"/>
              <a:t> in review process, veterans to novices</a:t>
            </a:r>
          </a:p>
          <a:p>
            <a:pPr lvl="1"/>
            <a:r>
              <a:rPr lang="en-US" sz="1600" dirty="0" smtClean="0"/>
              <a:t>Different </a:t>
            </a:r>
            <a:r>
              <a:rPr lang="en-US" sz="1600" i="1" dirty="0" smtClean="0"/>
              <a:t>levels of knowledge </a:t>
            </a:r>
            <a:r>
              <a:rPr lang="en-US" sz="1600" dirty="0" smtClean="0"/>
              <a:t>in proposal area</a:t>
            </a:r>
          </a:p>
          <a:p>
            <a:pPr lvl="1"/>
            <a:r>
              <a:rPr lang="en-US" sz="1600" dirty="0" smtClean="0"/>
              <a:t>With many proposals to review, looking for reasons to </a:t>
            </a:r>
            <a:r>
              <a:rPr lang="en-US" sz="1600" i="1" dirty="0" smtClean="0"/>
              <a:t>reject</a:t>
            </a:r>
            <a:r>
              <a:rPr lang="en-US" sz="1600" dirty="0" smtClean="0"/>
              <a:t> proposals</a:t>
            </a:r>
            <a:r>
              <a:rPr lang="en-US" sz="1400" dirty="0" smtClean="0"/>
              <a:t/>
            </a:r>
            <a:br>
              <a:rPr lang="en-US" sz="1400" dirty="0" smtClean="0"/>
            </a:br>
            <a:endParaRPr lang="en-US" sz="1400" i="1" dirty="0"/>
          </a:p>
          <a:p>
            <a:pPr marL="0" indent="0">
              <a:buNone/>
            </a:pPr>
            <a:r>
              <a:rPr lang="en-US" sz="1900" b="1" dirty="0" smtClean="0"/>
              <a:t>Your Proposal Must</a:t>
            </a:r>
          </a:p>
          <a:p>
            <a:r>
              <a:rPr lang="en-US" sz="1900" dirty="0"/>
              <a:t>Support each reading </a:t>
            </a:r>
            <a:r>
              <a:rPr lang="en-US" sz="1900" dirty="0" smtClean="0"/>
              <a:t>style; reviewers will use them all (</a:t>
            </a:r>
            <a:r>
              <a:rPr lang="en-US" sz="1900" i="1" dirty="0" smtClean="0"/>
              <a:t>skim, search, critical</a:t>
            </a:r>
            <a:r>
              <a:rPr lang="en-US" sz="1900" dirty="0" smtClean="0"/>
              <a:t>) </a:t>
            </a:r>
          </a:p>
          <a:p>
            <a:r>
              <a:rPr lang="en-US" sz="1900" dirty="0" smtClean="0"/>
              <a:t>Get reviewers</a:t>
            </a:r>
            <a:r>
              <a:rPr lang="en-US" sz="1900" i="1" dirty="0" smtClean="0"/>
              <a:t> </a:t>
            </a:r>
            <a:r>
              <a:rPr lang="en-US" sz="1900" dirty="0" smtClean="0"/>
              <a:t>excited and interested starting from the title and first page</a:t>
            </a:r>
          </a:p>
          <a:p>
            <a:r>
              <a:rPr lang="en-US" sz="1900" dirty="0" smtClean="0"/>
              <a:t>Make them an advocate for your proposal to their colleagues … </a:t>
            </a:r>
            <a:r>
              <a:rPr lang="en-US" sz="1900" i="1" dirty="0"/>
              <a:t>likely only one will review the proposal all the way through</a:t>
            </a:r>
          </a:p>
          <a:p>
            <a:r>
              <a:rPr lang="en-US" sz="1900" dirty="0" smtClean="0"/>
              <a:t>Not bore them, confuse or anger them… </a:t>
            </a:r>
            <a:r>
              <a:rPr lang="en-US" sz="1900" i="1" dirty="0" smtClean="0"/>
              <a:t>these emotions are the kiss of </a:t>
            </a:r>
            <a:r>
              <a:rPr lang="en-US" sz="1900" i="1" dirty="0"/>
              <a:t>death</a:t>
            </a:r>
          </a:p>
        </p:txBody>
      </p:sp>
      <p:sp>
        <p:nvSpPr>
          <p:cNvPr id="4" name="Slide Number Placeholder 3"/>
          <p:cNvSpPr>
            <a:spLocks noGrp="1"/>
          </p:cNvSpPr>
          <p:nvPr>
            <p:ph type="sldNum" sz="quarter" idx="12"/>
          </p:nvPr>
        </p:nvSpPr>
        <p:spPr/>
        <p:txBody>
          <a:bodyPr/>
          <a:lstStyle/>
          <a:p>
            <a:fld id="{0609A8C3-0B35-46AA-97D6-5814D689151B}" type="slidenum">
              <a:rPr lang="en-US" smtClean="0"/>
              <a:t>36</a:t>
            </a:fld>
            <a:endParaRPr lang="en-US"/>
          </a:p>
        </p:txBody>
      </p:sp>
    </p:spTree>
    <p:extLst>
      <p:ext uri="{BB962C8B-B14F-4D97-AF65-F5344CB8AC3E}">
        <p14:creationId xmlns:p14="http://schemas.microsoft.com/office/powerpoint/2010/main" val="27627672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1668"/>
            <a:ext cx="8229600" cy="1143000"/>
          </a:xfrm>
        </p:spPr>
        <p:txBody>
          <a:bodyPr>
            <a:normAutofit/>
          </a:bodyPr>
          <a:lstStyle/>
          <a:p>
            <a:r>
              <a:rPr lang="en-US" dirty="0" smtClean="0">
                <a:cs typeface="Times New Roman" pitchFamily="18" charset="0"/>
              </a:rPr>
              <a:t>Academic Writing Sample</a:t>
            </a:r>
            <a:endParaRPr lang="en-US" dirty="0">
              <a:cs typeface="Times New Roman" pitchFamily="18" charset="0"/>
            </a:endParaRPr>
          </a:p>
        </p:txBody>
      </p:sp>
      <p:sp>
        <p:nvSpPr>
          <p:cNvPr id="7" name="Content Placeholder 6"/>
          <p:cNvSpPr>
            <a:spLocks noGrp="1"/>
          </p:cNvSpPr>
          <p:nvPr>
            <p:ph idx="1"/>
          </p:nvPr>
        </p:nvSpPr>
        <p:spPr>
          <a:xfrm>
            <a:off x="457200" y="1189428"/>
            <a:ext cx="8229600" cy="4525963"/>
          </a:xfrm>
        </p:spPr>
        <p:txBody>
          <a:bodyPr>
            <a:normAutofit fontScale="70000" lnSpcReduction="20000"/>
          </a:bodyPr>
          <a:lstStyle/>
          <a:p>
            <a:pPr marL="0" indent="0">
              <a:buNone/>
            </a:pPr>
            <a:r>
              <a:rPr lang="en-US" sz="3400" dirty="0" smtClean="0">
                <a:cs typeface="Times New Roman" pitchFamily="18" charset="0"/>
              </a:rPr>
              <a:t>From a study on workplace aggression</a:t>
            </a:r>
            <a:r>
              <a:rPr lang="en-US" sz="3800" dirty="0" smtClean="0">
                <a:latin typeface="Times New Roman" pitchFamily="18" charset="0"/>
                <a:cs typeface="Times New Roman" pitchFamily="18" charset="0"/>
              </a:rPr>
              <a:t>:</a:t>
            </a:r>
          </a:p>
          <a:p>
            <a:pPr marL="0" indent="0">
              <a:buNone/>
            </a:pPr>
            <a:endParaRPr lang="en-US" dirty="0">
              <a:latin typeface="Times New Roman" pitchFamily="18" charset="0"/>
              <a:cs typeface="Times New Roman" pitchFamily="18" charset="0"/>
            </a:endParaRPr>
          </a:p>
          <a:p>
            <a:pPr marL="0" indent="0">
              <a:buNone/>
            </a:pPr>
            <a:r>
              <a:rPr lang="en-US" dirty="0" smtClean="0">
                <a:latin typeface="Times New Roman" pitchFamily="18" charset="0"/>
                <a:cs typeface="Times New Roman" pitchFamily="18" charset="0"/>
              </a:rPr>
              <a:t>	</a:t>
            </a:r>
            <a:r>
              <a:rPr lang="en-US" sz="2600" dirty="0" smtClean="0">
                <a:latin typeface="Times New Roman" pitchFamily="18" charset="0"/>
                <a:cs typeface="Times New Roman" pitchFamily="18" charset="0"/>
              </a:rPr>
              <a:t>Taken together with the findings from the present study that (a) workplace 	aggression in the primary job was more closely associated with negative 	work experiences and (b) both situational and individual characteristics 	played a role in aggression in the secondary job, future research might 	benefit from a greater focus on the subjective salience of the job as a 	moderator of the relationship between workplace experiences and 	supervisor-targeted aggression. Indeed, despite the differential effects of 	situational and individual difference factors on aggression, it is notable that 	the individual difference factors exerted a consistent but relatively low-level 	effect on aggression across contexts, whereas the more salient situational 	experiences exerted context-specific effects.</a:t>
            </a:r>
          </a:p>
          <a:p>
            <a:pPr marL="0" indent="0">
              <a:buNone/>
            </a:pPr>
            <a:endParaRPr lang="en-US" dirty="0">
              <a:latin typeface="Times New Roman" pitchFamily="18" charset="0"/>
              <a:cs typeface="Times New Roman" pitchFamily="18" charset="0"/>
            </a:endParaRPr>
          </a:p>
          <a:p>
            <a:pPr marL="0" indent="0">
              <a:buNone/>
            </a:pPr>
            <a:r>
              <a:rPr lang="en-US" dirty="0" smtClean="0">
                <a:latin typeface="Times New Roman" pitchFamily="18" charset="0"/>
                <a:cs typeface="Times New Roman" pitchFamily="18" charset="0"/>
              </a:rPr>
              <a:t>	 </a:t>
            </a:r>
            <a:r>
              <a:rPr lang="en-US" sz="2300" dirty="0" smtClean="0">
                <a:latin typeface="Times New Roman" pitchFamily="18" charset="0"/>
                <a:cs typeface="Times New Roman" pitchFamily="18" charset="0"/>
              </a:rPr>
              <a:t>Inness</a:t>
            </a:r>
            <a:r>
              <a:rPr lang="en-US" sz="2300" dirty="0">
                <a:latin typeface="Times New Roman" pitchFamily="18" charset="0"/>
                <a:cs typeface="Times New Roman" pitchFamily="18" charset="0"/>
              </a:rPr>
              <a:t>, M., </a:t>
            </a:r>
            <a:r>
              <a:rPr lang="en-US" sz="2300" dirty="0" err="1">
                <a:latin typeface="Times New Roman" pitchFamily="18" charset="0"/>
                <a:cs typeface="Times New Roman" pitchFamily="18" charset="0"/>
              </a:rPr>
              <a:t>Barling</a:t>
            </a:r>
            <a:r>
              <a:rPr lang="en-US" sz="2300" dirty="0">
                <a:latin typeface="Times New Roman" pitchFamily="18" charset="0"/>
                <a:cs typeface="Times New Roman" pitchFamily="18" charset="0"/>
              </a:rPr>
              <a:t>, J., &amp; Turner, N. (2005). Understanding supervisor targeted </a:t>
            </a:r>
            <a:r>
              <a:rPr lang="en-US" sz="2300" dirty="0" smtClean="0">
                <a:latin typeface="Times New Roman" pitchFamily="18" charset="0"/>
                <a:cs typeface="Times New Roman" pitchFamily="18" charset="0"/>
              </a:rPr>
              <a:t>	     aggression</a:t>
            </a:r>
            <a:r>
              <a:rPr lang="en-US" sz="2300" dirty="0">
                <a:latin typeface="Times New Roman" pitchFamily="18" charset="0"/>
                <a:cs typeface="Times New Roman" pitchFamily="18" charset="0"/>
              </a:rPr>
              <a:t>: A within-person, between-jobs </a:t>
            </a:r>
            <a:r>
              <a:rPr lang="en-US" sz="2300" dirty="0" smtClean="0">
                <a:latin typeface="Times New Roman" pitchFamily="18" charset="0"/>
                <a:cs typeface="Times New Roman" pitchFamily="18" charset="0"/>
              </a:rPr>
              <a:t>design. Journal </a:t>
            </a:r>
            <a:r>
              <a:rPr lang="en-US" sz="2300" dirty="0">
                <a:latin typeface="Times New Roman" pitchFamily="18" charset="0"/>
                <a:cs typeface="Times New Roman" pitchFamily="18" charset="0"/>
              </a:rPr>
              <a:t>of Applied </a:t>
            </a:r>
            <a:r>
              <a:rPr lang="en-US" sz="2300" dirty="0" smtClean="0">
                <a:latin typeface="Times New Roman" pitchFamily="18" charset="0"/>
                <a:cs typeface="Times New Roman" pitchFamily="18" charset="0"/>
              </a:rPr>
              <a:t>Psychology, 	     90</a:t>
            </a:r>
            <a:r>
              <a:rPr lang="en-US" sz="2300" dirty="0">
                <a:latin typeface="Times New Roman" pitchFamily="18" charset="0"/>
                <a:cs typeface="Times New Roman" pitchFamily="18" charset="0"/>
              </a:rPr>
              <a:t>, 4, 731-739.</a:t>
            </a:r>
          </a:p>
        </p:txBody>
      </p:sp>
      <p:sp>
        <p:nvSpPr>
          <p:cNvPr id="3" name="TextBox 2"/>
          <p:cNvSpPr txBox="1"/>
          <p:nvPr/>
        </p:nvSpPr>
        <p:spPr>
          <a:xfrm>
            <a:off x="533400" y="5715391"/>
            <a:ext cx="7085209" cy="461665"/>
          </a:xfrm>
          <a:prstGeom prst="rect">
            <a:avLst/>
          </a:prstGeom>
          <a:noFill/>
        </p:spPr>
        <p:txBody>
          <a:bodyPr wrap="none" rtlCol="0">
            <a:spAutoFit/>
          </a:bodyPr>
          <a:lstStyle/>
          <a:p>
            <a:r>
              <a:rPr lang="en-US" sz="2400" dirty="0" smtClean="0"/>
              <a:t>Exciting? Interesting? Compelling?... </a:t>
            </a:r>
            <a:r>
              <a:rPr lang="en-US" sz="2400" i="1" smtClean="0"/>
              <a:t>not for a </a:t>
            </a:r>
            <a:r>
              <a:rPr lang="en-US" sz="2400" i="1" dirty="0" smtClean="0"/>
              <a:t>proposal!</a:t>
            </a:r>
            <a:endParaRPr lang="en-US" sz="2400" i="1" dirty="0"/>
          </a:p>
        </p:txBody>
      </p:sp>
      <p:sp>
        <p:nvSpPr>
          <p:cNvPr id="4" name="Slide Number Placeholder 3"/>
          <p:cNvSpPr>
            <a:spLocks noGrp="1"/>
          </p:cNvSpPr>
          <p:nvPr>
            <p:ph type="sldNum" sz="quarter" idx="12"/>
          </p:nvPr>
        </p:nvSpPr>
        <p:spPr/>
        <p:txBody>
          <a:bodyPr/>
          <a:lstStyle/>
          <a:p>
            <a:fld id="{0609A8C3-0B35-46AA-97D6-5814D689151B}" type="slidenum">
              <a:rPr lang="en-US" smtClean="0"/>
              <a:t>37</a:t>
            </a:fld>
            <a:endParaRPr lang="en-US"/>
          </a:p>
        </p:txBody>
      </p:sp>
    </p:spTree>
    <p:extLst>
      <p:ext uri="{BB962C8B-B14F-4D97-AF65-F5344CB8AC3E}">
        <p14:creationId xmlns:p14="http://schemas.microsoft.com/office/powerpoint/2010/main" val="64301671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762000" y="1219200"/>
            <a:ext cx="7772400" cy="1470025"/>
          </a:xfrm>
        </p:spPr>
        <p:txBody>
          <a:bodyPr>
            <a:normAutofit/>
          </a:bodyPr>
          <a:lstStyle/>
          <a:p>
            <a:pPr lvl="0" algn="l"/>
            <a:r>
              <a:rPr lang="en-US" dirty="0" smtClean="0"/>
              <a:t>Components of the Proposal</a:t>
            </a:r>
            <a:endParaRPr lang="en-US" dirty="0"/>
          </a:p>
        </p:txBody>
      </p:sp>
      <p:sp>
        <p:nvSpPr>
          <p:cNvPr id="5" name="Content Placeholder 4"/>
          <p:cNvSpPr>
            <a:spLocks noGrp="1"/>
          </p:cNvSpPr>
          <p:nvPr>
            <p:ph type="subTitle" idx="1"/>
          </p:nvPr>
        </p:nvSpPr>
        <p:spPr>
          <a:xfrm>
            <a:off x="1295400" y="2667000"/>
            <a:ext cx="6400800" cy="1752600"/>
          </a:xfrm>
        </p:spPr>
        <p:txBody>
          <a:bodyPr>
            <a:noAutofit/>
          </a:bodyPr>
          <a:lstStyle/>
          <a:p>
            <a:pPr marL="342900" indent="-342900" algn="l">
              <a:buFont typeface="Arial" pitchFamily="34" charset="0"/>
              <a:buChar char="•"/>
            </a:pPr>
            <a:r>
              <a:rPr lang="en-US" sz="2000" dirty="0" smtClean="0"/>
              <a:t>Components in General</a:t>
            </a:r>
          </a:p>
          <a:p>
            <a:pPr marL="342900" indent="-342900" algn="l">
              <a:buFont typeface="Arial" pitchFamily="34" charset="0"/>
              <a:buChar char="•"/>
            </a:pPr>
            <a:r>
              <a:rPr lang="en-US" sz="2000" dirty="0" smtClean="0"/>
              <a:t>Effective Titles</a:t>
            </a:r>
          </a:p>
          <a:p>
            <a:pPr marL="342900" indent="-342900" algn="l">
              <a:buFont typeface="Arial" pitchFamily="34" charset="0"/>
              <a:buChar char="•"/>
            </a:pPr>
            <a:r>
              <a:rPr lang="en-US" sz="2000" dirty="0" smtClean="0"/>
              <a:t>Effective Abstracts/Summaries</a:t>
            </a:r>
          </a:p>
          <a:p>
            <a:pPr marL="342900" indent="-342900" algn="l">
              <a:buFont typeface="Arial" pitchFamily="34" charset="0"/>
              <a:buChar char="•"/>
            </a:pPr>
            <a:r>
              <a:rPr lang="en-US" sz="2000" dirty="0" smtClean="0"/>
              <a:t>Narrative Elements</a:t>
            </a:r>
          </a:p>
          <a:p>
            <a:pPr marL="342900" indent="-342900" algn="l">
              <a:buFont typeface="Arial" pitchFamily="34" charset="0"/>
              <a:buChar char="•"/>
            </a:pPr>
            <a:endParaRPr lang="en-US" sz="2000" dirty="0"/>
          </a:p>
        </p:txBody>
      </p:sp>
    </p:spTree>
    <p:extLst>
      <p:ext uri="{BB962C8B-B14F-4D97-AF65-F5344CB8AC3E}">
        <p14:creationId xmlns:p14="http://schemas.microsoft.com/office/powerpoint/2010/main" val="398113388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General Components</a:t>
            </a:r>
            <a:endParaRPr lang="en-US" dirty="0"/>
          </a:p>
        </p:txBody>
      </p:sp>
      <p:sp>
        <p:nvSpPr>
          <p:cNvPr id="6" name="Content Placeholder 5"/>
          <p:cNvSpPr>
            <a:spLocks noGrp="1"/>
          </p:cNvSpPr>
          <p:nvPr>
            <p:ph idx="1"/>
          </p:nvPr>
        </p:nvSpPr>
        <p:spPr>
          <a:xfrm>
            <a:off x="381000" y="1371600"/>
            <a:ext cx="8229600" cy="4525963"/>
          </a:xfrm>
        </p:spPr>
        <p:txBody>
          <a:bodyPr>
            <a:normAutofit fontScale="85000" lnSpcReduction="20000"/>
          </a:bodyPr>
          <a:lstStyle/>
          <a:p>
            <a:r>
              <a:rPr lang="en-US" dirty="0" smtClean="0"/>
              <a:t>Title</a:t>
            </a:r>
          </a:p>
          <a:p>
            <a:r>
              <a:rPr lang="en-US" dirty="0" smtClean="0"/>
              <a:t>Project Summary/Executive Summary/Abstract</a:t>
            </a:r>
          </a:p>
          <a:p>
            <a:pPr lvl="1"/>
            <a:r>
              <a:rPr lang="en-US" dirty="0" smtClean="0"/>
              <a:t>Typically 1-2 page summary</a:t>
            </a:r>
          </a:p>
          <a:p>
            <a:pPr lvl="1"/>
            <a:r>
              <a:rPr lang="en-US" dirty="0" smtClean="0"/>
              <a:t>Some funders want specific content (e.g., intellectual merit, broader impacts for NSF)</a:t>
            </a:r>
          </a:p>
          <a:p>
            <a:r>
              <a:rPr lang="en-US" dirty="0" smtClean="0"/>
              <a:t>Proposal Narrative/Project Description/Research Plan</a:t>
            </a:r>
          </a:p>
          <a:p>
            <a:pPr lvl="1"/>
            <a:r>
              <a:rPr lang="en-US" dirty="0" smtClean="0"/>
              <a:t>“Meat” of the proposal – what you are going to do and how</a:t>
            </a:r>
          </a:p>
          <a:p>
            <a:pPr lvl="1"/>
            <a:r>
              <a:rPr lang="en-US" dirty="0" smtClean="0"/>
              <a:t>Typical sections may include</a:t>
            </a:r>
          </a:p>
          <a:p>
            <a:pPr lvl="2"/>
            <a:r>
              <a:rPr lang="en-US" dirty="0" smtClean="0"/>
              <a:t>Introduction/Overview/Objectives/Rationale/Specific Aims/Significance</a:t>
            </a:r>
          </a:p>
          <a:p>
            <a:pPr lvl="2"/>
            <a:r>
              <a:rPr lang="en-US" dirty="0" smtClean="0"/>
              <a:t>Background/Lit Review/Stated of the Art; Preliminary Results/Studies</a:t>
            </a:r>
          </a:p>
          <a:p>
            <a:pPr lvl="2"/>
            <a:r>
              <a:rPr lang="en-US" dirty="0" smtClean="0"/>
              <a:t>Methodology/Technical Approach/Experimental Plan/Research Strategy</a:t>
            </a:r>
          </a:p>
          <a:p>
            <a:pPr lvl="2"/>
            <a:r>
              <a:rPr lang="en-US" dirty="0" smtClean="0"/>
              <a:t>Project Schedule/Milestones/Deliverables/Outcomes</a:t>
            </a:r>
          </a:p>
          <a:p>
            <a:pPr lvl="2"/>
            <a:r>
              <a:rPr lang="en-US" dirty="0" smtClean="0"/>
              <a:t>Management Approach</a:t>
            </a:r>
          </a:p>
          <a:p>
            <a:pPr lvl="2"/>
            <a:r>
              <a:rPr lang="en-US" dirty="0" smtClean="0"/>
              <a:t>Education/Broader Impacts/Diversity</a:t>
            </a:r>
            <a:endParaRPr lang="en-US" dirty="0"/>
          </a:p>
        </p:txBody>
      </p:sp>
      <p:sp>
        <p:nvSpPr>
          <p:cNvPr id="3" name="Slide Number Placeholder 2"/>
          <p:cNvSpPr>
            <a:spLocks noGrp="1"/>
          </p:cNvSpPr>
          <p:nvPr>
            <p:ph type="sldNum" sz="quarter" idx="12"/>
          </p:nvPr>
        </p:nvSpPr>
        <p:spPr/>
        <p:txBody>
          <a:bodyPr/>
          <a:lstStyle/>
          <a:p>
            <a:fld id="{0609A8C3-0B35-46AA-97D6-5814D689151B}" type="slidenum">
              <a:rPr lang="en-US" smtClean="0"/>
              <a:t>39</a:t>
            </a:fld>
            <a:endParaRPr lang="en-US"/>
          </a:p>
        </p:txBody>
      </p:sp>
      <p:sp>
        <p:nvSpPr>
          <p:cNvPr id="11" name="Rectangle 10"/>
          <p:cNvSpPr/>
          <p:nvPr/>
        </p:nvSpPr>
        <p:spPr>
          <a:xfrm>
            <a:off x="653143" y="5819668"/>
            <a:ext cx="7543800" cy="461665"/>
          </a:xfrm>
          <a:prstGeom prst="rect">
            <a:avLst/>
          </a:prstGeom>
        </p:spPr>
        <p:txBody>
          <a:bodyPr wrap="square">
            <a:spAutoFit/>
          </a:bodyPr>
          <a:lstStyle/>
          <a:p>
            <a:r>
              <a:rPr lang="en-US" sz="1200" dirty="0" smtClean="0"/>
              <a:t>(Proposal writing descriptions were adapted </a:t>
            </a:r>
            <a:r>
              <a:rPr lang="en-US" sz="1200" dirty="0"/>
              <a:t>from </a:t>
            </a:r>
            <a:r>
              <a:rPr lang="en-US" sz="1200" dirty="0" smtClean="0"/>
              <a:t>a variety of sources, </a:t>
            </a:r>
            <a:r>
              <a:rPr lang="en-US" sz="1200" dirty="0" err="1" smtClean="0"/>
              <a:t>inlcuding</a:t>
            </a:r>
            <a:r>
              <a:rPr lang="en-US" sz="1200" dirty="0" smtClean="0"/>
              <a:t> </a:t>
            </a:r>
            <a:r>
              <a:rPr lang="en-US" sz="1200" dirty="0" err="1" smtClean="0"/>
              <a:t>Cronan</a:t>
            </a:r>
            <a:r>
              <a:rPr lang="en-US" sz="1200" dirty="0" smtClean="0"/>
              <a:t> </a:t>
            </a:r>
            <a:r>
              <a:rPr lang="en-US" sz="1200" dirty="0"/>
              <a:t>and Deckard, “New Faculty Guide to Competing for Research Funding”, 2013 and from NSF TUES Webinar, 2013</a:t>
            </a:r>
            <a:r>
              <a:rPr lang="en-US" sz="1200" dirty="0" smtClean="0"/>
              <a:t>)</a:t>
            </a:r>
            <a:endParaRPr lang="en-US" sz="1200" dirty="0"/>
          </a:p>
        </p:txBody>
      </p:sp>
    </p:spTree>
    <p:extLst>
      <p:ext uri="{BB962C8B-B14F-4D97-AF65-F5344CB8AC3E}">
        <p14:creationId xmlns:p14="http://schemas.microsoft.com/office/powerpoint/2010/main" val="38721616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smtClean="0">
                <a:cs typeface="Times New Roman" pitchFamily="18" charset="0"/>
              </a:rPr>
              <a:t>Even in Today’s Challenging Funding Environment…</a:t>
            </a:r>
            <a:endParaRPr lang="en-US" sz="3600" dirty="0">
              <a:cs typeface="Times New Roman" pitchFamily="18" charset="0"/>
            </a:endParaRPr>
          </a:p>
        </p:txBody>
      </p:sp>
      <p:sp>
        <p:nvSpPr>
          <p:cNvPr id="3" name="Content Placeholder 2"/>
          <p:cNvSpPr>
            <a:spLocks noGrp="1"/>
          </p:cNvSpPr>
          <p:nvPr>
            <p:ph idx="1"/>
          </p:nvPr>
        </p:nvSpPr>
        <p:spPr>
          <a:xfrm>
            <a:off x="152400" y="1713168"/>
            <a:ext cx="3048000" cy="2743200"/>
          </a:xfrm>
        </p:spPr>
        <p:txBody>
          <a:bodyPr>
            <a:noAutofit/>
          </a:bodyPr>
          <a:lstStyle/>
          <a:p>
            <a:pPr marL="285750" lvl="1">
              <a:buFont typeface="Arial" panose="020B0604020202020204" pitchFamily="34" charset="0"/>
              <a:buChar char="•"/>
            </a:pPr>
            <a:r>
              <a:rPr lang="en-US" sz="2000" dirty="0" smtClean="0"/>
              <a:t>There is a  steady increase in proposal submission </a:t>
            </a:r>
            <a:r>
              <a:rPr lang="en-US" sz="2000" i="1" dirty="0" smtClean="0"/>
              <a:t>BUT </a:t>
            </a:r>
            <a:r>
              <a:rPr lang="en-US" sz="2000" dirty="0" smtClean="0"/>
              <a:t>also a </a:t>
            </a:r>
            <a:r>
              <a:rPr lang="en-US" sz="2000" dirty="0"/>
              <a:t>s</a:t>
            </a:r>
            <a:r>
              <a:rPr lang="en-US" sz="2000" dirty="0" smtClean="0"/>
              <a:t>teady decrease in proposal success rate </a:t>
            </a:r>
            <a:br>
              <a:rPr lang="en-US" sz="2000" dirty="0" smtClean="0"/>
            </a:br>
            <a:endParaRPr lang="en-US" sz="2000" dirty="0" smtClean="0">
              <a:cs typeface="Times New Roman" pitchFamily="18" charset="0"/>
            </a:endParaRPr>
          </a:p>
          <a:p>
            <a:r>
              <a:rPr lang="en-US" sz="2000" dirty="0" smtClean="0">
                <a:cs typeface="Times New Roman" pitchFamily="18" charset="0"/>
              </a:rPr>
              <a:t>Future funding will be negatively impacted by sequestration and rising budget deficits</a:t>
            </a:r>
          </a:p>
        </p:txBody>
      </p:sp>
      <p:sp>
        <p:nvSpPr>
          <p:cNvPr id="5" name="Slide Number Placeholder 4"/>
          <p:cNvSpPr>
            <a:spLocks noGrp="1"/>
          </p:cNvSpPr>
          <p:nvPr>
            <p:ph type="sldNum" sz="quarter" idx="12"/>
          </p:nvPr>
        </p:nvSpPr>
        <p:spPr/>
        <p:txBody>
          <a:bodyPr/>
          <a:lstStyle/>
          <a:p>
            <a:fld id="{0609A8C3-0B35-46AA-97D6-5814D689151B}" type="slidenum">
              <a:rPr lang="en-US" smtClean="0"/>
              <a:t>4</a:t>
            </a:fld>
            <a:endParaRPr lang="en-US"/>
          </a:p>
        </p:txBody>
      </p:sp>
      <p:sp>
        <p:nvSpPr>
          <p:cNvPr id="7" name="TextBox 6"/>
          <p:cNvSpPr txBox="1"/>
          <p:nvPr/>
        </p:nvSpPr>
        <p:spPr>
          <a:xfrm>
            <a:off x="990600" y="5791200"/>
            <a:ext cx="7239000" cy="707886"/>
          </a:xfrm>
          <a:prstGeom prst="rect">
            <a:avLst/>
          </a:prstGeom>
          <a:solidFill>
            <a:schemeClr val="accent1">
              <a:lumMod val="75000"/>
            </a:schemeClr>
          </a:solidFill>
        </p:spPr>
        <p:txBody>
          <a:bodyPr wrap="square" rtlCol="0">
            <a:spAutoFit/>
          </a:bodyPr>
          <a:lstStyle/>
          <a:p>
            <a:r>
              <a:rPr lang="en-US" sz="2000" i="1" dirty="0" smtClean="0">
                <a:solidFill>
                  <a:schemeClr val="bg1"/>
                </a:solidFill>
              </a:rPr>
              <a:t>Bottom line – there will very likely be a continued decline in proposal success rates</a:t>
            </a:r>
            <a:endParaRPr lang="en-US" sz="2000" i="1" dirty="0">
              <a:solidFill>
                <a:schemeClr val="bg1"/>
              </a:solidFill>
            </a:endParaRPr>
          </a:p>
        </p:txBody>
      </p:sp>
      <p:grpSp>
        <p:nvGrpSpPr>
          <p:cNvPr id="9" name="Group 8"/>
          <p:cNvGrpSpPr/>
          <p:nvPr/>
        </p:nvGrpSpPr>
        <p:grpSpPr>
          <a:xfrm>
            <a:off x="3200400" y="1513113"/>
            <a:ext cx="5638800" cy="4021791"/>
            <a:chOff x="3200400" y="1513113"/>
            <a:chExt cx="5638800" cy="4021791"/>
          </a:xfrm>
        </p:grpSpPr>
        <p:pic>
          <p:nvPicPr>
            <p:cNvPr id="4" name="Content Placeholder 3"/>
            <p:cNvPicPr>
              <a:picLocks noChangeAspect="1"/>
            </p:cNvPicPr>
            <p:nvPr/>
          </p:nvPicPr>
          <p:blipFill rotWithShape="1">
            <a:blip r:embed="rId3">
              <a:extLst>
                <a:ext uri="{28A0092B-C50C-407E-A947-70E740481C1C}">
                  <a14:useLocalDpi xmlns:a14="http://schemas.microsoft.com/office/drawing/2010/main" val="0"/>
                </a:ext>
              </a:extLst>
            </a:blip>
            <a:srcRect l="10162" t="13821" r="6910" b="7317"/>
            <a:stretch/>
          </p:blipFill>
          <p:spPr>
            <a:xfrm>
              <a:off x="3200400" y="1513113"/>
              <a:ext cx="5638800" cy="4021791"/>
            </a:xfrm>
            <a:prstGeom prst="rect">
              <a:avLst/>
            </a:prstGeom>
          </p:spPr>
        </p:pic>
        <p:sp>
          <p:nvSpPr>
            <p:cNvPr id="8" name="TextBox 7"/>
            <p:cNvSpPr txBox="1"/>
            <p:nvPr/>
          </p:nvSpPr>
          <p:spPr>
            <a:xfrm>
              <a:off x="3810000" y="1513113"/>
              <a:ext cx="4495800" cy="400110"/>
            </a:xfrm>
            <a:prstGeom prst="rect">
              <a:avLst/>
            </a:prstGeom>
            <a:solidFill>
              <a:schemeClr val="bg1"/>
            </a:solidFill>
          </p:spPr>
          <p:txBody>
            <a:bodyPr wrap="square" rtlCol="0">
              <a:spAutoFit/>
            </a:bodyPr>
            <a:lstStyle/>
            <a:p>
              <a:r>
                <a:rPr lang="en-US" sz="2000" dirty="0" smtClean="0"/>
                <a:t>NIH Proposal Success Rates 1995-2011</a:t>
              </a:r>
              <a:endParaRPr lang="en-US" sz="2000" dirty="0"/>
            </a:p>
          </p:txBody>
        </p:sp>
      </p:grpSp>
    </p:spTree>
    <p:extLst>
      <p:ext uri="{BB962C8B-B14F-4D97-AF65-F5344CB8AC3E}">
        <p14:creationId xmlns:p14="http://schemas.microsoft.com/office/powerpoint/2010/main" val="353269777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mtClean="0"/>
              <a:t>General Components </a:t>
            </a:r>
            <a:r>
              <a:rPr lang="en-US" dirty="0" smtClean="0"/>
              <a:t>(cont.)</a:t>
            </a:r>
            <a:endParaRPr lang="en-US" dirty="0"/>
          </a:p>
        </p:txBody>
      </p:sp>
      <p:sp>
        <p:nvSpPr>
          <p:cNvPr id="6" name="Content Placeholder 5"/>
          <p:cNvSpPr>
            <a:spLocks noGrp="1"/>
          </p:cNvSpPr>
          <p:nvPr>
            <p:ph idx="1"/>
          </p:nvPr>
        </p:nvSpPr>
        <p:spPr/>
        <p:txBody>
          <a:bodyPr>
            <a:normAutofit fontScale="85000" lnSpcReduction="20000"/>
          </a:bodyPr>
          <a:lstStyle/>
          <a:p>
            <a:r>
              <a:rPr lang="en-US" dirty="0" smtClean="0"/>
              <a:t>References Cited/Bibliography</a:t>
            </a:r>
          </a:p>
          <a:p>
            <a:r>
              <a:rPr lang="en-US" dirty="0" smtClean="0"/>
              <a:t>Facilities and Equipment</a:t>
            </a:r>
          </a:p>
          <a:p>
            <a:pPr lvl="1"/>
            <a:r>
              <a:rPr lang="en-US" dirty="0" smtClean="0"/>
              <a:t>Demonstrate you have the equipment and infrastructure to accomplish proposed project</a:t>
            </a:r>
          </a:p>
          <a:p>
            <a:r>
              <a:rPr lang="en-US" dirty="0" smtClean="0"/>
              <a:t>Budget including Budget Narrative and Justification</a:t>
            </a:r>
          </a:p>
          <a:p>
            <a:pPr lvl="1"/>
            <a:r>
              <a:rPr lang="en-US" dirty="0" smtClean="0"/>
              <a:t>Budget to accomplish the work and why it is needed</a:t>
            </a:r>
          </a:p>
          <a:p>
            <a:r>
              <a:rPr lang="en-US" dirty="0" smtClean="0"/>
              <a:t>Biographical Sketches</a:t>
            </a:r>
          </a:p>
          <a:p>
            <a:pPr lvl="1"/>
            <a:r>
              <a:rPr lang="en-US" dirty="0"/>
              <a:t>Show you and your team can do the work, are </a:t>
            </a:r>
            <a:r>
              <a:rPr lang="en-US" dirty="0" smtClean="0"/>
              <a:t>credible</a:t>
            </a:r>
          </a:p>
          <a:p>
            <a:r>
              <a:rPr lang="en-US" dirty="0" smtClean="0"/>
              <a:t>Other</a:t>
            </a:r>
          </a:p>
          <a:p>
            <a:pPr lvl="1"/>
            <a:r>
              <a:rPr lang="en-US" dirty="0" smtClean="0"/>
              <a:t>Cover page, Statement of Work, Public Health Relevance, Data Management Plan, Postdoc Mentoring Plan, Letters of Support/Collaboration/Reference as specified by funder</a:t>
            </a:r>
          </a:p>
          <a:p>
            <a:pPr lvl="1"/>
            <a:r>
              <a:rPr lang="en-US" dirty="0" smtClean="0"/>
              <a:t>ORCA, IRB form </a:t>
            </a:r>
          </a:p>
          <a:p>
            <a:endParaRPr lang="en-US" dirty="0" smtClean="0"/>
          </a:p>
          <a:p>
            <a:endParaRPr lang="en-US" dirty="0"/>
          </a:p>
        </p:txBody>
      </p:sp>
      <p:sp>
        <p:nvSpPr>
          <p:cNvPr id="3" name="Slide Number Placeholder 2"/>
          <p:cNvSpPr>
            <a:spLocks noGrp="1"/>
          </p:cNvSpPr>
          <p:nvPr>
            <p:ph type="sldNum" sz="quarter" idx="12"/>
          </p:nvPr>
        </p:nvSpPr>
        <p:spPr/>
        <p:txBody>
          <a:bodyPr/>
          <a:lstStyle/>
          <a:p>
            <a:fld id="{0609A8C3-0B35-46AA-97D6-5814D689151B}" type="slidenum">
              <a:rPr lang="en-US" smtClean="0"/>
              <a:t>40</a:t>
            </a:fld>
            <a:endParaRPr lang="en-US"/>
          </a:p>
        </p:txBody>
      </p:sp>
    </p:spTree>
    <p:extLst>
      <p:ext uri="{BB962C8B-B14F-4D97-AF65-F5344CB8AC3E}">
        <p14:creationId xmlns:p14="http://schemas.microsoft.com/office/powerpoint/2010/main" val="138755111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Characteristics of Effective Titles</a:t>
            </a:r>
          </a:p>
        </p:txBody>
      </p:sp>
      <p:sp>
        <p:nvSpPr>
          <p:cNvPr id="3" name="Content Placeholder 2"/>
          <p:cNvSpPr>
            <a:spLocks noGrp="1"/>
          </p:cNvSpPr>
          <p:nvPr>
            <p:ph idx="1"/>
          </p:nvPr>
        </p:nvSpPr>
        <p:spPr>
          <a:xfrm>
            <a:off x="381000" y="1905000"/>
            <a:ext cx="8229600" cy="4525963"/>
          </a:xfrm>
        </p:spPr>
        <p:txBody>
          <a:bodyPr>
            <a:noAutofit/>
          </a:bodyPr>
          <a:lstStyle/>
          <a:p>
            <a:pPr lvl="0"/>
            <a:r>
              <a:rPr lang="en-US" sz="2400" dirty="0" smtClean="0"/>
              <a:t>Title </a:t>
            </a:r>
            <a:r>
              <a:rPr lang="en-US" sz="2400" dirty="0"/>
              <a:t>should emphasize the </a:t>
            </a:r>
            <a:r>
              <a:rPr lang="en-US" sz="2400" b="1" dirty="0" smtClean="0"/>
              <a:t>payoff/benefit</a:t>
            </a:r>
            <a:r>
              <a:rPr lang="en-US" sz="2400" dirty="0" smtClean="0"/>
              <a:t> </a:t>
            </a:r>
            <a:br>
              <a:rPr lang="en-US" sz="2400" dirty="0" smtClean="0"/>
            </a:br>
            <a:endParaRPr lang="en-US" sz="2400" dirty="0" smtClean="0"/>
          </a:p>
          <a:p>
            <a:pPr lvl="0"/>
            <a:r>
              <a:rPr lang="en-US" sz="2400" dirty="0" smtClean="0"/>
              <a:t>Title </a:t>
            </a:r>
            <a:r>
              <a:rPr lang="en-US" sz="2400" dirty="0"/>
              <a:t>must be understood by a </a:t>
            </a:r>
            <a:r>
              <a:rPr lang="en-US" sz="2400" b="1" dirty="0"/>
              <a:t>broad spectrum</a:t>
            </a:r>
            <a:r>
              <a:rPr lang="en-US" sz="2400" dirty="0"/>
              <a:t> of audiences, including the general </a:t>
            </a:r>
            <a:r>
              <a:rPr lang="en-US" sz="2400" dirty="0" smtClean="0"/>
              <a:t>public</a:t>
            </a:r>
            <a:br>
              <a:rPr lang="en-US" sz="2400" dirty="0" smtClean="0"/>
            </a:br>
            <a:endParaRPr lang="en-US" sz="2400" dirty="0" smtClean="0"/>
          </a:p>
          <a:p>
            <a:r>
              <a:rPr lang="en-US" sz="2400" dirty="0"/>
              <a:t>Select words which </a:t>
            </a:r>
            <a:r>
              <a:rPr lang="en-US" sz="2400" b="1" dirty="0"/>
              <a:t>accent the main category </a:t>
            </a:r>
            <a:r>
              <a:rPr lang="en-US" sz="2400" dirty="0"/>
              <a:t>of the </a:t>
            </a:r>
            <a:r>
              <a:rPr lang="en-US" sz="2400" dirty="0" smtClean="0"/>
              <a:t>study, describe </a:t>
            </a:r>
            <a:r>
              <a:rPr lang="en-US" sz="2400" dirty="0"/>
              <a:t>its distinctive </a:t>
            </a:r>
            <a:r>
              <a:rPr lang="en-US" sz="2400" dirty="0" smtClean="0"/>
              <a:t>features </a:t>
            </a:r>
            <a:br>
              <a:rPr lang="en-US" sz="2400" dirty="0" smtClean="0"/>
            </a:br>
            <a:endParaRPr lang="en-US" sz="2400" dirty="0" smtClean="0"/>
          </a:p>
          <a:p>
            <a:r>
              <a:rPr lang="en-US" sz="2400" dirty="0"/>
              <a:t>State the </a:t>
            </a:r>
            <a:r>
              <a:rPr lang="en-US" sz="2400" b="1" dirty="0"/>
              <a:t>major idea</a:t>
            </a:r>
            <a:r>
              <a:rPr lang="en-US" sz="2400" dirty="0"/>
              <a:t> as quickly as possible, with the modifiers following, rather than preceding, the main category</a:t>
            </a:r>
            <a:endParaRPr lang="en-US" sz="2400" dirty="0" smtClean="0"/>
          </a:p>
          <a:p>
            <a:endParaRPr lang="en-US" sz="2000" dirty="0"/>
          </a:p>
          <a:p>
            <a:pPr marL="0" lvl="0" indent="0">
              <a:buNone/>
            </a:pPr>
            <a:endParaRPr lang="en-US" sz="2000" dirty="0"/>
          </a:p>
        </p:txBody>
      </p:sp>
      <p:sp>
        <p:nvSpPr>
          <p:cNvPr id="4" name="Slide Number Placeholder 3"/>
          <p:cNvSpPr>
            <a:spLocks noGrp="1"/>
          </p:cNvSpPr>
          <p:nvPr>
            <p:ph type="sldNum" sz="quarter" idx="12"/>
          </p:nvPr>
        </p:nvSpPr>
        <p:spPr/>
        <p:txBody>
          <a:bodyPr/>
          <a:lstStyle/>
          <a:p>
            <a:fld id="{0609A8C3-0B35-46AA-97D6-5814D689151B}" type="slidenum">
              <a:rPr lang="en-US" smtClean="0"/>
              <a:t>41</a:t>
            </a:fld>
            <a:endParaRPr lang="en-US"/>
          </a:p>
        </p:txBody>
      </p:sp>
      <p:sp>
        <p:nvSpPr>
          <p:cNvPr id="5" name="Rectangle 4"/>
          <p:cNvSpPr/>
          <p:nvPr/>
        </p:nvSpPr>
        <p:spPr>
          <a:xfrm>
            <a:off x="381000" y="1219200"/>
            <a:ext cx="8534400" cy="461665"/>
          </a:xfrm>
          <a:prstGeom prst="rect">
            <a:avLst/>
          </a:prstGeom>
        </p:spPr>
        <p:txBody>
          <a:bodyPr wrap="square">
            <a:spAutoFit/>
          </a:bodyPr>
          <a:lstStyle/>
          <a:p>
            <a:pPr lvl="0"/>
            <a:r>
              <a:rPr lang="en-US" sz="2400" i="1" dirty="0"/>
              <a:t>First </a:t>
            </a:r>
            <a:r>
              <a:rPr lang="en-US" sz="2400" i="1" dirty="0" smtClean="0"/>
              <a:t>thing </a:t>
            </a:r>
            <a:r>
              <a:rPr lang="en-US" sz="2400" i="1" dirty="0"/>
              <a:t>the </a:t>
            </a:r>
            <a:r>
              <a:rPr lang="en-US" sz="2400" i="1" dirty="0" smtClean="0"/>
              <a:t>reviewer should read is an “eye-catching</a:t>
            </a:r>
            <a:r>
              <a:rPr lang="en-US" sz="2400" i="1" dirty="0"/>
              <a:t>” </a:t>
            </a:r>
            <a:r>
              <a:rPr lang="en-US" sz="2400" i="1" dirty="0" smtClean="0"/>
              <a:t>title</a:t>
            </a:r>
            <a:endParaRPr lang="en-US" sz="2400" i="1" dirty="0"/>
          </a:p>
        </p:txBody>
      </p:sp>
    </p:spTree>
    <p:extLst>
      <p:ext uri="{BB962C8B-B14F-4D97-AF65-F5344CB8AC3E}">
        <p14:creationId xmlns:p14="http://schemas.microsoft.com/office/powerpoint/2010/main" val="287399358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Effective Titles (cont.)</a:t>
            </a:r>
          </a:p>
        </p:txBody>
      </p:sp>
      <p:sp>
        <p:nvSpPr>
          <p:cNvPr id="3" name="Content Placeholder 2"/>
          <p:cNvSpPr>
            <a:spLocks noGrp="1"/>
          </p:cNvSpPr>
          <p:nvPr>
            <p:ph idx="1"/>
          </p:nvPr>
        </p:nvSpPr>
        <p:spPr>
          <a:xfrm>
            <a:off x="457200" y="1219200"/>
            <a:ext cx="8229600" cy="4525963"/>
          </a:xfrm>
        </p:spPr>
        <p:txBody>
          <a:bodyPr>
            <a:noAutofit/>
          </a:bodyPr>
          <a:lstStyle/>
          <a:p>
            <a:pPr marL="0" indent="0">
              <a:buNone/>
            </a:pPr>
            <a:endParaRPr lang="en-US" sz="2400" dirty="0"/>
          </a:p>
          <a:p>
            <a:r>
              <a:rPr lang="en-US" sz="2400" b="1" dirty="0" smtClean="0"/>
              <a:t>Avoid fillers </a:t>
            </a:r>
            <a:r>
              <a:rPr lang="en-US" sz="2400" dirty="0"/>
              <a:t>and non-communicating devices such as</a:t>
            </a:r>
          </a:p>
          <a:p>
            <a:pPr marL="400050" lvl="1" indent="0">
              <a:buNone/>
            </a:pPr>
            <a:r>
              <a:rPr lang="en-US" sz="1800" dirty="0" smtClean="0"/>
              <a:t>“A </a:t>
            </a:r>
            <a:r>
              <a:rPr lang="en-US" sz="1800" dirty="0"/>
              <a:t>Study </a:t>
            </a:r>
            <a:r>
              <a:rPr lang="en-US" sz="1800" dirty="0" smtClean="0"/>
              <a:t>of... ”, “An </a:t>
            </a:r>
            <a:r>
              <a:rPr lang="en-US" sz="1800" dirty="0"/>
              <a:t>Exploratory Study to Determine</a:t>
            </a:r>
            <a:r>
              <a:rPr lang="en-US" sz="1800" dirty="0" smtClean="0"/>
              <a:t>...”, “An </a:t>
            </a:r>
            <a:r>
              <a:rPr lang="en-US" sz="1800" dirty="0"/>
              <a:t>Examination of</a:t>
            </a:r>
            <a:r>
              <a:rPr lang="en-US" sz="1800" dirty="0" smtClean="0"/>
              <a:t>...”, “A </a:t>
            </a:r>
            <a:r>
              <a:rPr lang="en-US" sz="1800" dirty="0"/>
              <a:t>Method to Explore</a:t>
            </a:r>
            <a:r>
              <a:rPr lang="en-US" sz="1800" dirty="0" smtClean="0"/>
              <a:t>...” (unless </a:t>
            </a:r>
            <a:r>
              <a:rPr lang="en-US" sz="1800" dirty="0"/>
              <a:t>the focus of your project </a:t>
            </a:r>
            <a:r>
              <a:rPr lang="en-US" sz="1800" u="sng" dirty="0"/>
              <a:t>is </a:t>
            </a:r>
            <a:r>
              <a:rPr lang="en-US" sz="1800" dirty="0"/>
              <a:t>the methodology itself, rather than the results of using the </a:t>
            </a:r>
            <a:r>
              <a:rPr lang="en-US" sz="1800" dirty="0" smtClean="0"/>
              <a:t>methodology)</a:t>
            </a:r>
            <a:br>
              <a:rPr lang="en-US" sz="1800" dirty="0" smtClean="0"/>
            </a:br>
            <a:endParaRPr lang="en-US" sz="1800" dirty="0" smtClean="0"/>
          </a:p>
          <a:p>
            <a:r>
              <a:rPr lang="en-US" sz="2400" b="1" dirty="0"/>
              <a:t>Study titles </a:t>
            </a:r>
            <a:r>
              <a:rPr lang="en-US" sz="2400" dirty="0"/>
              <a:t>of other funded projects in your </a:t>
            </a:r>
            <a:r>
              <a:rPr lang="en-US" sz="2400" dirty="0" smtClean="0"/>
              <a:t>field to</a:t>
            </a:r>
            <a:endParaRPr lang="en-US" sz="2400" dirty="0"/>
          </a:p>
          <a:p>
            <a:pPr lvl="1"/>
            <a:r>
              <a:rPr lang="en-US" sz="2000" dirty="0" smtClean="0"/>
              <a:t>Get a sense </a:t>
            </a:r>
            <a:r>
              <a:rPr lang="en-US" sz="2000" dirty="0"/>
              <a:t>of the type of research currently funded </a:t>
            </a:r>
          </a:p>
          <a:p>
            <a:pPr lvl="1"/>
            <a:r>
              <a:rPr lang="en-US" sz="2000" dirty="0" smtClean="0"/>
              <a:t>See </a:t>
            </a:r>
            <a:r>
              <a:rPr lang="en-US" sz="2000" dirty="0"/>
              <a:t>how specifically other researchers describe their projects</a:t>
            </a:r>
          </a:p>
          <a:p>
            <a:pPr lvl="1"/>
            <a:r>
              <a:rPr lang="en-US" sz="2000" dirty="0" smtClean="0"/>
              <a:t>See </a:t>
            </a:r>
            <a:r>
              <a:rPr lang="en-US" sz="2000" dirty="0"/>
              <a:t>the extent of precise technical language in your </a:t>
            </a:r>
            <a:r>
              <a:rPr lang="en-US" sz="2000" dirty="0" smtClean="0"/>
              <a:t>discipline</a:t>
            </a:r>
          </a:p>
          <a:p>
            <a:pPr marL="457200" lvl="1" indent="0">
              <a:buNone/>
            </a:pPr>
            <a:endParaRPr lang="en-US" sz="1800" dirty="0" smtClean="0"/>
          </a:p>
          <a:p>
            <a:r>
              <a:rPr lang="en-US" sz="2400" dirty="0" smtClean="0"/>
              <a:t>Avoid </a:t>
            </a:r>
            <a:r>
              <a:rPr lang="en-US" sz="2400" b="1" dirty="0"/>
              <a:t>jargon or vogue</a:t>
            </a:r>
            <a:r>
              <a:rPr lang="en-US" sz="2400" dirty="0"/>
              <a:t> words</a:t>
            </a:r>
          </a:p>
          <a:p>
            <a:pPr marL="457200" lvl="1" indent="0">
              <a:buNone/>
            </a:pPr>
            <a:endParaRPr lang="en-US" sz="2000" dirty="0"/>
          </a:p>
          <a:p>
            <a:endParaRPr lang="en-US" sz="2400" dirty="0"/>
          </a:p>
          <a:p>
            <a:pPr marL="0" lvl="0" indent="0">
              <a:buNone/>
            </a:pPr>
            <a:endParaRPr lang="en-US" sz="2400" dirty="0"/>
          </a:p>
        </p:txBody>
      </p:sp>
      <p:sp>
        <p:nvSpPr>
          <p:cNvPr id="4" name="Slide Number Placeholder 3"/>
          <p:cNvSpPr>
            <a:spLocks noGrp="1"/>
          </p:cNvSpPr>
          <p:nvPr>
            <p:ph type="sldNum" sz="quarter" idx="12"/>
          </p:nvPr>
        </p:nvSpPr>
        <p:spPr/>
        <p:txBody>
          <a:bodyPr/>
          <a:lstStyle/>
          <a:p>
            <a:fld id="{0609A8C3-0B35-46AA-97D6-5814D689151B}" type="slidenum">
              <a:rPr lang="en-US" smtClean="0"/>
              <a:t>42</a:t>
            </a:fld>
            <a:endParaRPr lang="en-US"/>
          </a:p>
        </p:txBody>
      </p:sp>
    </p:spTree>
    <p:extLst>
      <p:ext uri="{BB962C8B-B14F-4D97-AF65-F5344CB8AC3E}">
        <p14:creationId xmlns:p14="http://schemas.microsoft.com/office/powerpoint/2010/main" val="373543621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Steps for Creating Effective Titles</a:t>
            </a:r>
          </a:p>
        </p:txBody>
      </p:sp>
      <p:sp>
        <p:nvSpPr>
          <p:cNvPr id="3" name="Content Placeholder 2"/>
          <p:cNvSpPr>
            <a:spLocks noGrp="1"/>
          </p:cNvSpPr>
          <p:nvPr>
            <p:ph idx="1"/>
          </p:nvPr>
        </p:nvSpPr>
        <p:spPr>
          <a:xfrm>
            <a:off x="381000" y="1219200"/>
            <a:ext cx="8229600" cy="4525963"/>
          </a:xfrm>
        </p:spPr>
        <p:txBody>
          <a:bodyPr>
            <a:noAutofit/>
          </a:bodyPr>
          <a:lstStyle/>
          <a:p>
            <a:r>
              <a:rPr lang="en-US" dirty="0" smtClean="0"/>
              <a:t>List candidate words </a:t>
            </a:r>
            <a:r>
              <a:rPr lang="en-US" dirty="0"/>
              <a:t>and standard abbreviations </a:t>
            </a:r>
            <a:endParaRPr lang="en-US" dirty="0" smtClean="0"/>
          </a:p>
          <a:p>
            <a:r>
              <a:rPr lang="en-US" dirty="0" smtClean="0"/>
              <a:t>Create approximately </a:t>
            </a:r>
            <a:r>
              <a:rPr lang="en-US" dirty="0"/>
              <a:t>ten </a:t>
            </a:r>
            <a:r>
              <a:rPr lang="en-US" dirty="0" smtClean="0"/>
              <a:t>titles </a:t>
            </a:r>
            <a:r>
              <a:rPr lang="en-US" dirty="0"/>
              <a:t>using combinations and permutations of the words and abbreviations </a:t>
            </a:r>
            <a:endParaRPr lang="en-US" dirty="0" smtClean="0"/>
          </a:p>
          <a:p>
            <a:r>
              <a:rPr lang="en-US" dirty="0" smtClean="0"/>
              <a:t>Ask colleagues </a:t>
            </a:r>
            <a:r>
              <a:rPr lang="en-US" dirty="0"/>
              <a:t>and </a:t>
            </a:r>
            <a:r>
              <a:rPr lang="en-US" dirty="0" smtClean="0"/>
              <a:t>“laypersons” to identify the most </a:t>
            </a:r>
            <a:r>
              <a:rPr lang="en-US" dirty="0"/>
              <a:t>informative and evocative of </a:t>
            </a:r>
            <a:r>
              <a:rPr lang="en-US" dirty="0" smtClean="0"/>
              <a:t>interest</a:t>
            </a:r>
            <a:endParaRPr lang="en-US" dirty="0"/>
          </a:p>
          <a:p>
            <a:r>
              <a:rPr lang="en-US" dirty="0" smtClean="0"/>
              <a:t>Refine until you have an eye catching title</a:t>
            </a:r>
          </a:p>
          <a:p>
            <a:pPr marL="0" indent="0">
              <a:buNone/>
            </a:pPr>
            <a:endParaRPr lang="en-US" sz="2400" dirty="0" smtClean="0"/>
          </a:p>
          <a:p>
            <a:pPr marL="0" indent="0">
              <a:buNone/>
            </a:pPr>
            <a:r>
              <a:rPr lang="en-US" sz="2400" dirty="0" smtClean="0"/>
              <a:t>Example</a:t>
            </a:r>
            <a:endParaRPr lang="en-US" dirty="0" smtClean="0"/>
          </a:p>
          <a:p>
            <a:pPr marL="457200" lvl="1" indent="0">
              <a:buNone/>
            </a:pPr>
            <a:r>
              <a:rPr lang="en-US" sz="2000" dirty="0" smtClean="0"/>
              <a:t>Rather </a:t>
            </a:r>
            <a:r>
              <a:rPr lang="en-US" sz="2000" dirty="0"/>
              <a:t>than "Studies on the Development of Objective Techniques for Monitoring the Development of Visual Acuity in </a:t>
            </a:r>
            <a:r>
              <a:rPr lang="en-US" sz="2000" dirty="0" smtClean="0"/>
              <a:t>Infants“ how about "Visual </a:t>
            </a:r>
            <a:r>
              <a:rPr lang="en-US" sz="2000" dirty="0"/>
              <a:t>Acuity in </a:t>
            </a:r>
            <a:r>
              <a:rPr lang="en-US" sz="2000" dirty="0" smtClean="0"/>
              <a:t>Infants” or "Visual </a:t>
            </a:r>
            <a:r>
              <a:rPr lang="en-US" sz="2000" dirty="0"/>
              <a:t>Acuity in Infants: Objective Monitoring of its Development"</a:t>
            </a:r>
            <a:endParaRPr lang="en-US" sz="1800" dirty="0"/>
          </a:p>
          <a:p>
            <a:pPr lvl="1"/>
            <a:endParaRPr lang="en-US" sz="2000" dirty="0"/>
          </a:p>
          <a:p>
            <a:pPr lvl="1"/>
            <a:endParaRPr lang="en-US" sz="2000" dirty="0"/>
          </a:p>
        </p:txBody>
      </p:sp>
      <p:sp>
        <p:nvSpPr>
          <p:cNvPr id="4" name="Slide Number Placeholder 3"/>
          <p:cNvSpPr>
            <a:spLocks noGrp="1"/>
          </p:cNvSpPr>
          <p:nvPr>
            <p:ph type="sldNum" sz="quarter" idx="12"/>
          </p:nvPr>
        </p:nvSpPr>
        <p:spPr/>
        <p:txBody>
          <a:bodyPr/>
          <a:lstStyle/>
          <a:p>
            <a:fld id="{0609A8C3-0B35-46AA-97D6-5814D689151B}" type="slidenum">
              <a:rPr lang="en-US" smtClean="0"/>
              <a:t>43</a:t>
            </a:fld>
            <a:endParaRPr lang="en-US" dirty="0"/>
          </a:p>
        </p:txBody>
      </p:sp>
    </p:spTree>
    <p:extLst>
      <p:ext uri="{BB962C8B-B14F-4D97-AF65-F5344CB8AC3E}">
        <p14:creationId xmlns:p14="http://schemas.microsoft.com/office/powerpoint/2010/main" val="383035253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cs typeface="Times New Roman" pitchFamily="18" charset="0"/>
              </a:rPr>
              <a:t>Effective </a:t>
            </a:r>
            <a:r>
              <a:rPr lang="en-US" sz="3200" dirty="0" smtClean="0">
                <a:cs typeface="Times New Roman" pitchFamily="18" charset="0"/>
              </a:rPr>
              <a:t>Summary/Abstract</a:t>
            </a:r>
            <a:endParaRPr lang="en-US" sz="3200" dirty="0">
              <a:latin typeface="+mn-lt"/>
              <a:cs typeface="Times New Roman" pitchFamily="18" charset="0"/>
            </a:endParaRPr>
          </a:p>
        </p:txBody>
      </p:sp>
      <p:sp>
        <p:nvSpPr>
          <p:cNvPr id="3" name="Content Placeholder 2"/>
          <p:cNvSpPr>
            <a:spLocks noGrp="1"/>
          </p:cNvSpPr>
          <p:nvPr>
            <p:ph idx="1"/>
          </p:nvPr>
        </p:nvSpPr>
        <p:spPr>
          <a:xfrm>
            <a:off x="457200" y="2209800"/>
            <a:ext cx="8229600" cy="4525963"/>
          </a:xfrm>
        </p:spPr>
        <p:txBody>
          <a:bodyPr>
            <a:normAutofit/>
          </a:bodyPr>
          <a:lstStyle/>
          <a:p>
            <a:r>
              <a:rPr lang="en-US" sz="2000" dirty="0" smtClean="0">
                <a:cs typeface="Times New Roman" pitchFamily="18" charset="0"/>
              </a:rPr>
              <a:t>Written last, but read first by reviewers</a:t>
            </a:r>
          </a:p>
          <a:p>
            <a:pPr marL="342900" lvl="1" indent="-342900">
              <a:buFont typeface="Arial" pitchFamily="34" charset="0"/>
              <a:buChar char="•"/>
            </a:pPr>
            <a:r>
              <a:rPr lang="en-US" sz="2100" dirty="0" smtClean="0">
                <a:cs typeface="Times New Roman" pitchFamily="18" charset="0"/>
              </a:rPr>
              <a:t>Provides </a:t>
            </a:r>
            <a:r>
              <a:rPr lang="en-US" sz="2100" b="1" dirty="0">
                <a:cs typeface="Times New Roman" pitchFamily="18" charset="0"/>
              </a:rPr>
              <a:t>first</a:t>
            </a:r>
            <a:r>
              <a:rPr lang="en-US" sz="2100" dirty="0">
                <a:cs typeface="Times New Roman" pitchFamily="18" charset="0"/>
              </a:rPr>
              <a:t> impression of your </a:t>
            </a:r>
            <a:r>
              <a:rPr lang="en-US" sz="2100" dirty="0" smtClean="0">
                <a:cs typeface="Times New Roman" pitchFamily="18" charset="0"/>
              </a:rPr>
              <a:t>project but may </a:t>
            </a:r>
            <a:r>
              <a:rPr lang="en-US" sz="2100" dirty="0">
                <a:cs typeface="Times New Roman" pitchFamily="18" charset="0"/>
              </a:rPr>
              <a:t>also be the </a:t>
            </a:r>
            <a:r>
              <a:rPr lang="en-US" sz="2100" b="1" dirty="0">
                <a:cs typeface="Times New Roman" pitchFamily="18" charset="0"/>
              </a:rPr>
              <a:t>last</a:t>
            </a:r>
            <a:r>
              <a:rPr lang="en-US" sz="2100" dirty="0">
                <a:cs typeface="Times New Roman" pitchFamily="18" charset="0"/>
              </a:rPr>
              <a:t> impression </a:t>
            </a:r>
            <a:r>
              <a:rPr lang="en-US" sz="2100" dirty="0" smtClean="0">
                <a:cs typeface="Times New Roman" pitchFamily="18" charset="0"/>
              </a:rPr>
              <a:t>for reviewers wanting to refresh their understanding </a:t>
            </a:r>
            <a:r>
              <a:rPr lang="en-US" sz="2100" dirty="0">
                <a:cs typeface="Times New Roman" pitchFamily="18" charset="0"/>
              </a:rPr>
              <a:t>after reading your proposal</a:t>
            </a:r>
          </a:p>
          <a:p>
            <a:r>
              <a:rPr lang="en-US" sz="2000" dirty="0" smtClean="0">
                <a:cs typeface="Times New Roman" pitchFamily="18" charset="0"/>
              </a:rPr>
              <a:t>Must be an intriguing “first advertisement”</a:t>
            </a:r>
          </a:p>
          <a:p>
            <a:pPr lvl="1"/>
            <a:r>
              <a:rPr lang="en-US" sz="1800" dirty="0" smtClean="0">
                <a:cs typeface="Times New Roman" pitchFamily="18" charset="0"/>
              </a:rPr>
              <a:t>Compelling, interesting, exciting</a:t>
            </a:r>
          </a:p>
          <a:p>
            <a:r>
              <a:rPr lang="en-US" sz="2000" dirty="0" smtClean="0">
                <a:cs typeface="Times New Roman" pitchFamily="18" charset="0"/>
              </a:rPr>
              <a:t>Should reflect entire scope of project</a:t>
            </a:r>
          </a:p>
          <a:p>
            <a:pPr marL="0" lvl="0" indent="0">
              <a:buNone/>
            </a:pPr>
            <a:endParaRPr lang="en-US" sz="2000" dirty="0"/>
          </a:p>
          <a:p>
            <a:pPr lvl="0"/>
            <a:endParaRPr lang="en-US" sz="2000" dirty="0" smtClean="0"/>
          </a:p>
        </p:txBody>
      </p:sp>
      <p:sp>
        <p:nvSpPr>
          <p:cNvPr id="4" name="Slide Number Placeholder 3"/>
          <p:cNvSpPr>
            <a:spLocks noGrp="1"/>
          </p:cNvSpPr>
          <p:nvPr>
            <p:ph type="sldNum" sz="quarter" idx="12"/>
          </p:nvPr>
        </p:nvSpPr>
        <p:spPr/>
        <p:txBody>
          <a:bodyPr/>
          <a:lstStyle/>
          <a:p>
            <a:fld id="{0609A8C3-0B35-46AA-97D6-5814D689151B}" type="slidenum">
              <a:rPr lang="en-US" smtClean="0"/>
              <a:t>44</a:t>
            </a:fld>
            <a:endParaRPr lang="en-US"/>
          </a:p>
        </p:txBody>
      </p:sp>
      <p:sp>
        <p:nvSpPr>
          <p:cNvPr id="6" name="TextBox 5"/>
          <p:cNvSpPr txBox="1"/>
          <p:nvPr/>
        </p:nvSpPr>
        <p:spPr>
          <a:xfrm>
            <a:off x="304800" y="1225034"/>
            <a:ext cx="8763000" cy="830997"/>
          </a:xfrm>
          <a:prstGeom prst="rect">
            <a:avLst/>
          </a:prstGeom>
          <a:noFill/>
        </p:spPr>
        <p:txBody>
          <a:bodyPr wrap="square" rtlCol="0">
            <a:spAutoFit/>
          </a:bodyPr>
          <a:lstStyle/>
          <a:p>
            <a:r>
              <a:rPr lang="en-US" sz="2400" i="1" dirty="0" smtClean="0">
                <a:cs typeface="Times New Roman" pitchFamily="18" charset="0"/>
              </a:rPr>
              <a:t>After the title, the next and perhaps only thing a reviewer reads is the abstract or summary</a:t>
            </a:r>
            <a:endParaRPr lang="en-US" sz="2400" i="1" dirty="0"/>
          </a:p>
        </p:txBody>
      </p:sp>
    </p:spTree>
    <p:extLst>
      <p:ext uri="{BB962C8B-B14F-4D97-AF65-F5344CB8AC3E}">
        <p14:creationId xmlns:p14="http://schemas.microsoft.com/office/powerpoint/2010/main" val="274295981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latin typeface="+mn-lt"/>
                <a:cs typeface="Times New Roman" pitchFamily="18" charset="0"/>
              </a:rPr>
              <a:t>Effective Abstract/Summary (cont.)</a:t>
            </a:r>
            <a:endParaRPr lang="en-US" sz="3200" dirty="0">
              <a:latin typeface="+mn-lt"/>
              <a:cs typeface="Times New Roman" pitchFamily="18" charset="0"/>
            </a:endParaRPr>
          </a:p>
        </p:txBody>
      </p:sp>
      <p:sp>
        <p:nvSpPr>
          <p:cNvPr id="3" name="Content Placeholder 2"/>
          <p:cNvSpPr>
            <a:spLocks noGrp="1"/>
          </p:cNvSpPr>
          <p:nvPr>
            <p:ph idx="1"/>
          </p:nvPr>
        </p:nvSpPr>
        <p:spPr>
          <a:xfrm>
            <a:off x="457200" y="1524000"/>
            <a:ext cx="8229600" cy="4525963"/>
          </a:xfrm>
        </p:spPr>
        <p:txBody>
          <a:bodyPr>
            <a:normAutofit/>
          </a:bodyPr>
          <a:lstStyle/>
          <a:p>
            <a:r>
              <a:rPr lang="en-US" sz="2000" dirty="0" smtClean="0">
                <a:cs typeface="Times New Roman" pitchFamily="18" charset="0"/>
              </a:rPr>
              <a:t>Summarizes project purpose, goals, research design, methods, significance </a:t>
            </a:r>
          </a:p>
          <a:p>
            <a:r>
              <a:rPr lang="en-US" sz="2000" dirty="0" smtClean="0">
                <a:cs typeface="Times New Roman" pitchFamily="18" charset="0"/>
              </a:rPr>
              <a:t>Must convey: </a:t>
            </a:r>
          </a:p>
          <a:p>
            <a:pPr lvl="1"/>
            <a:r>
              <a:rPr lang="en-US" sz="1600" dirty="0" smtClean="0">
                <a:cs typeface="Times New Roman" pitchFamily="18" charset="0"/>
              </a:rPr>
              <a:t>What researcher intends to do </a:t>
            </a:r>
          </a:p>
          <a:p>
            <a:pPr lvl="1"/>
            <a:r>
              <a:rPr lang="en-US" sz="1600" dirty="0" smtClean="0">
                <a:cs typeface="Times New Roman" pitchFamily="18" charset="0"/>
              </a:rPr>
              <a:t>Why it’s important</a:t>
            </a:r>
          </a:p>
          <a:p>
            <a:pPr lvl="1"/>
            <a:r>
              <a:rPr lang="en-US" sz="1600" dirty="0" smtClean="0">
                <a:cs typeface="Times New Roman" pitchFamily="18" charset="0"/>
              </a:rPr>
              <a:t>Expected outcome(s)</a:t>
            </a:r>
          </a:p>
          <a:p>
            <a:pPr lvl="1"/>
            <a:r>
              <a:rPr lang="en-US" sz="1600" dirty="0" smtClean="0">
                <a:cs typeface="Times New Roman" pitchFamily="18" charset="0"/>
              </a:rPr>
              <a:t>How work will be accomplished</a:t>
            </a:r>
            <a:endParaRPr lang="en-US" sz="1600" dirty="0">
              <a:cs typeface="Times New Roman" pitchFamily="18" charset="0"/>
            </a:endParaRPr>
          </a:p>
          <a:p>
            <a:r>
              <a:rPr lang="en-US" sz="2000" dirty="0" smtClean="0"/>
              <a:t>Should be explicit (e.g., </a:t>
            </a:r>
            <a:r>
              <a:rPr lang="en-US" sz="2000" dirty="0"/>
              <a:t>“The objective of this study is to </a:t>
            </a:r>
            <a:r>
              <a:rPr lang="en-US" sz="2000" dirty="0" smtClean="0"/>
              <a:t>…”)</a:t>
            </a:r>
            <a:endParaRPr lang="en-US" sz="2000" dirty="0"/>
          </a:p>
          <a:p>
            <a:pPr lvl="0"/>
            <a:r>
              <a:rPr lang="en-US" sz="2000" dirty="0" smtClean="0">
                <a:cs typeface="Times New Roman" pitchFamily="18" charset="0"/>
              </a:rPr>
              <a:t>Has to be </a:t>
            </a:r>
            <a:r>
              <a:rPr lang="en-US" sz="2000" dirty="0">
                <a:cs typeface="Times New Roman" pitchFamily="18" charset="0"/>
              </a:rPr>
              <a:t>well crafted and </a:t>
            </a:r>
            <a:r>
              <a:rPr lang="en-US" sz="2000" dirty="0" smtClean="0">
                <a:cs typeface="Times New Roman" pitchFamily="18" charset="0"/>
              </a:rPr>
              <a:t>thoughtful, CONCISE and COMPLETE</a:t>
            </a:r>
          </a:p>
          <a:p>
            <a:pPr lvl="0"/>
            <a:endParaRPr lang="en-US" sz="2000" dirty="0">
              <a:cs typeface="Times New Roman" pitchFamily="18" charset="0"/>
            </a:endParaRPr>
          </a:p>
          <a:p>
            <a:pPr marL="0" lvl="0" indent="0">
              <a:buNone/>
            </a:pPr>
            <a:r>
              <a:rPr lang="en-US" sz="2000" i="1" dirty="0" smtClean="0">
                <a:cs typeface="Times New Roman" pitchFamily="18" charset="0"/>
              </a:rPr>
              <a:t>“If I had more time, I would have written you a shorter letter (Mark Twain’s correspondence with a friend)”</a:t>
            </a:r>
          </a:p>
          <a:p>
            <a:pPr marL="0" lvl="0" indent="0">
              <a:buNone/>
            </a:pPr>
            <a:endParaRPr lang="en-US" sz="2000" dirty="0" smtClean="0"/>
          </a:p>
          <a:p>
            <a:pPr lvl="0"/>
            <a:endParaRPr lang="en-US" sz="2000" dirty="0"/>
          </a:p>
          <a:p>
            <a:pPr lvl="0"/>
            <a:endParaRPr lang="en-US" sz="2000" dirty="0" smtClean="0"/>
          </a:p>
        </p:txBody>
      </p:sp>
      <p:sp>
        <p:nvSpPr>
          <p:cNvPr id="4" name="Slide Number Placeholder 3"/>
          <p:cNvSpPr>
            <a:spLocks noGrp="1"/>
          </p:cNvSpPr>
          <p:nvPr>
            <p:ph type="sldNum" sz="quarter" idx="12"/>
          </p:nvPr>
        </p:nvSpPr>
        <p:spPr/>
        <p:txBody>
          <a:bodyPr/>
          <a:lstStyle/>
          <a:p>
            <a:fld id="{0609A8C3-0B35-46AA-97D6-5814D689151B}" type="slidenum">
              <a:rPr lang="en-US" smtClean="0"/>
              <a:t>45</a:t>
            </a:fld>
            <a:endParaRPr lang="en-US"/>
          </a:p>
        </p:txBody>
      </p:sp>
    </p:spTree>
    <p:extLst>
      <p:ext uri="{BB962C8B-B14F-4D97-AF65-F5344CB8AC3E}">
        <p14:creationId xmlns:p14="http://schemas.microsoft.com/office/powerpoint/2010/main" val="194471838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Elements of the Narrative</a:t>
            </a:r>
            <a:endParaRPr lang="en-US" dirty="0"/>
          </a:p>
        </p:txBody>
      </p:sp>
      <p:sp>
        <p:nvSpPr>
          <p:cNvPr id="3" name="Content Placeholder 2"/>
          <p:cNvSpPr>
            <a:spLocks noGrp="1"/>
          </p:cNvSpPr>
          <p:nvPr>
            <p:ph idx="1"/>
          </p:nvPr>
        </p:nvSpPr>
        <p:spPr>
          <a:xfrm>
            <a:off x="457200" y="1295400"/>
            <a:ext cx="8153400" cy="3886199"/>
          </a:xfrm>
        </p:spPr>
        <p:txBody>
          <a:bodyPr>
            <a:noAutofit/>
          </a:bodyPr>
          <a:lstStyle/>
          <a:p>
            <a:r>
              <a:rPr lang="en-US" sz="2200" dirty="0" smtClean="0"/>
              <a:t>Introduction (never generic; avoid too much explanation and quickly  get to the kernel of your great idea)</a:t>
            </a:r>
          </a:p>
          <a:p>
            <a:pPr lvl="1"/>
            <a:r>
              <a:rPr lang="en-US" sz="1800" dirty="0" smtClean="0"/>
              <a:t>How is your idea different from others? What important problem will it solve? Why is it innovative and exciting?</a:t>
            </a:r>
          </a:p>
          <a:p>
            <a:r>
              <a:rPr lang="en-US" sz="2200" dirty="0" smtClean="0"/>
              <a:t>Background and context (prior work, theoretical basis – reference the literature)</a:t>
            </a:r>
          </a:p>
          <a:p>
            <a:r>
              <a:rPr lang="en-US" sz="2200" dirty="0" smtClean="0"/>
              <a:t>Justification and significance (importance, impact, need)</a:t>
            </a:r>
          </a:p>
          <a:p>
            <a:pPr marL="57150" indent="0">
              <a:buNone/>
            </a:pPr>
            <a:r>
              <a:rPr lang="en-US" sz="2000" i="1" dirty="0" smtClean="0"/>
              <a:t/>
            </a:r>
            <a:br>
              <a:rPr lang="en-US" sz="2000" i="1" dirty="0" smtClean="0"/>
            </a:br>
            <a:r>
              <a:rPr lang="en-US" sz="2000" i="1" dirty="0" smtClean="0"/>
              <a:t>Ultimately, the introduction, background, justification provide the rationale to convince your reader that the proposal has placed the proposed work in the context of prior work and relevant theory and has identified a problem of significance with a proposed viable solution </a:t>
            </a:r>
            <a:br>
              <a:rPr lang="en-US" sz="2000" i="1" dirty="0" smtClean="0"/>
            </a:br>
            <a:r>
              <a:rPr lang="en-US" sz="2000" i="1" dirty="0" smtClean="0"/>
              <a:t>  </a:t>
            </a:r>
            <a:endParaRPr lang="en-US" sz="1800" dirty="0" smtClean="0"/>
          </a:p>
        </p:txBody>
      </p:sp>
      <p:sp>
        <p:nvSpPr>
          <p:cNvPr id="4" name="Slide Number Placeholder 3"/>
          <p:cNvSpPr>
            <a:spLocks noGrp="1"/>
          </p:cNvSpPr>
          <p:nvPr>
            <p:ph type="sldNum" sz="quarter" idx="12"/>
          </p:nvPr>
        </p:nvSpPr>
        <p:spPr/>
        <p:txBody>
          <a:bodyPr/>
          <a:lstStyle/>
          <a:p>
            <a:fld id="{0609A8C3-0B35-46AA-97D6-5814D689151B}" type="slidenum">
              <a:rPr lang="en-US" smtClean="0"/>
              <a:t>46</a:t>
            </a:fld>
            <a:endParaRPr lang="en-US" dirty="0"/>
          </a:p>
        </p:txBody>
      </p:sp>
    </p:spTree>
    <p:extLst>
      <p:ext uri="{BB962C8B-B14F-4D97-AF65-F5344CB8AC3E}">
        <p14:creationId xmlns:p14="http://schemas.microsoft.com/office/powerpoint/2010/main" val="84544414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Narrative Elements </a:t>
            </a:r>
            <a:r>
              <a:rPr lang="en-US" dirty="0"/>
              <a:t>(cont.)</a:t>
            </a:r>
          </a:p>
        </p:txBody>
      </p:sp>
      <p:sp>
        <p:nvSpPr>
          <p:cNvPr id="3" name="Content Placeholder 2"/>
          <p:cNvSpPr>
            <a:spLocks noGrp="1"/>
          </p:cNvSpPr>
          <p:nvPr>
            <p:ph idx="1"/>
          </p:nvPr>
        </p:nvSpPr>
        <p:spPr>
          <a:xfrm>
            <a:off x="533400" y="1295400"/>
            <a:ext cx="8153400" cy="3886199"/>
          </a:xfrm>
        </p:spPr>
        <p:txBody>
          <a:bodyPr>
            <a:noAutofit/>
          </a:bodyPr>
          <a:lstStyle/>
          <a:p>
            <a:r>
              <a:rPr lang="en-US" sz="2400" dirty="0" smtClean="0"/>
              <a:t>Goals and Expected Outcomes </a:t>
            </a:r>
            <a:br>
              <a:rPr lang="en-US" sz="2400" dirty="0" smtClean="0"/>
            </a:br>
            <a:endParaRPr lang="en-US" sz="2400" dirty="0" smtClean="0"/>
          </a:p>
          <a:p>
            <a:pPr lvl="1"/>
            <a:r>
              <a:rPr lang="en-US" sz="2000" dirty="0" smtClean="0"/>
              <a:t>A </a:t>
            </a:r>
            <a:r>
              <a:rPr lang="en-US" sz="2000" b="1" i="1" dirty="0"/>
              <a:t>Goal</a:t>
            </a:r>
            <a:r>
              <a:rPr lang="en-US" sz="2000" dirty="0"/>
              <a:t> is a broad statement about what you hope to achieve  or accomplish through the project… </a:t>
            </a:r>
            <a:r>
              <a:rPr lang="en-US" sz="2000" i="1" dirty="0"/>
              <a:t>What are your intentions or ambitions in conducting the project</a:t>
            </a:r>
            <a:r>
              <a:rPr lang="en-US" sz="2000" i="1" dirty="0" smtClean="0"/>
              <a:t>?</a:t>
            </a:r>
            <a:br>
              <a:rPr lang="en-US" sz="2000" i="1" dirty="0" smtClean="0"/>
            </a:br>
            <a:endParaRPr lang="en-US" sz="2000" i="1" dirty="0"/>
          </a:p>
          <a:p>
            <a:pPr lvl="1"/>
            <a:r>
              <a:rPr lang="en-US" sz="2000" dirty="0"/>
              <a:t>An </a:t>
            </a:r>
            <a:r>
              <a:rPr lang="en-US" sz="2000" b="1" i="1" dirty="0"/>
              <a:t>Expected Outcome (or </a:t>
            </a:r>
            <a:r>
              <a:rPr lang="en-US" sz="2000" b="1" i="1" dirty="0" smtClean="0"/>
              <a:t>Objective</a:t>
            </a:r>
            <a:r>
              <a:rPr lang="en-US" sz="2000" b="1" i="1" dirty="0"/>
              <a:t>) </a:t>
            </a:r>
            <a:r>
              <a:rPr lang="en-US" sz="2000" dirty="0"/>
              <a:t>is a measurable result that is directly traceable to one or more project </a:t>
            </a:r>
            <a:r>
              <a:rPr lang="en-US" sz="2000" dirty="0" smtClean="0"/>
              <a:t>goals</a:t>
            </a:r>
          </a:p>
          <a:p>
            <a:pPr marL="0" indent="0">
              <a:buNone/>
            </a:pPr>
            <a:endParaRPr lang="en-US" sz="1800" dirty="0"/>
          </a:p>
          <a:p>
            <a:pPr marL="0" indent="0">
              <a:buNone/>
            </a:pPr>
            <a:r>
              <a:rPr lang="en-US" sz="2000" i="1" dirty="0" smtClean="0"/>
              <a:t>Whereas </a:t>
            </a:r>
            <a:r>
              <a:rPr lang="en-US" sz="2000" i="1" dirty="0"/>
              <a:t>Goals need to broadly written, even somewhat vague, Outcomes need to be </a:t>
            </a:r>
            <a:r>
              <a:rPr lang="en-US" sz="2000" i="1" dirty="0" smtClean="0"/>
              <a:t>SMART (Specific, Measurable, Attainable, Realistic, Timely) </a:t>
            </a:r>
            <a:endParaRPr lang="en-US" sz="2000" i="1" dirty="0"/>
          </a:p>
          <a:p>
            <a:endParaRPr lang="en-US" sz="2000" dirty="0" smtClean="0"/>
          </a:p>
        </p:txBody>
      </p:sp>
      <p:sp>
        <p:nvSpPr>
          <p:cNvPr id="4" name="Slide Number Placeholder 3"/>
          <p:cNvSpPr>
            <a:spLocks noGrp="1"/>
          </p:cNvSpPr>
          <p:nvPr>
            <p:ph type="sldNum" sz="quarter" idx="12"/>
          </p:nvPr>
        </p:nvSpPr>
        <p:spPr/>
        <p:txBody>
          <a:bodyPr/>
          <a:lstStyle/>
          <a:p>
            <a:fld id="{0609A8C3-0B35-46AA-97D6-5814D689151B}" type="slidenum">
              <a:rPr lang="en-US" smtClean="0"/>
              <a:t>47</a:t>
            </a:fld>
            <a:endParaRPr lang="en-US" dirty="0"/>
          </a:p>
        </p:txBody>
      </p:sp>
      <p:sp>
        <p:nvSpPr>
          <p:cNvPr id="6" name="TextBox 5"/>
          <p:cNvSpPr txBox="1"/>
          <p:nvPr/>
        </p:nvSpPr>
        <p:spPr>
          <a:xfrm>
            <a:off x="2895600" y="6356866"/>
            <a:ext cx="2837443" cy="338554"/>
          </a:xfrm>
          <a:prstGeom prst="rect">
            <a:avLst/>
          </a:prstGeom>
          <a:noFill/>
        </p:spPr>
        <p:txBody>
          <a:bodyPr wrap="none" rtlCol="0">
            <a:spAutoFit/>
          </a:bodyPr>
          <a:lstStyle/>
          <a:p>
            <a:r>
              <a:rPr lang="en-US" sz="1600" dirty="0" smtClean="0"/>
              <a:t>(adapted from NSF definitions)  </a:t>
            </a:r>
            <a:endParaRPr lang="en-US" sz="1600" dirty="0"/>
          </a:p>
        </p:txBody>
      </p:sp>
    </p:spTree>
    <p:extLst>
      <p:ext uri="{BB962C8B-B14F-4D97-AF65-F5344CB8AC3E}">
        <p14:creationId xmlns:p14="http://schemas.microsoft.com/office/powerpoint/2010/main" val="157956575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Narrative Elements (</a:t>
            </a:r>
            <a:r>
              <a:rPr lang="en-US" dirty="0" smtClean="0"/>
              <a:t>cont.)</a:t>
            </a:r>
            <a:endParaRPr lang="en-US" dirty="0"/>
          </a:p>
        </p:txBody>
      </p:sp>
      <p:sp>
        <p:nvSpPr>
          <p:cNvPr id="3" name="Content Placeholder 2"/>
          <p:cNvSpPr>
            <a:spLocks noGrp="1"/>
          </p:cNvSpPr>
          <p:nvPr>
            <p:ph idx="1"/>
          </p:nvPr>
        </p:nvSpPr>
        <p:spPr>
          <a:xfrm>
            <a:off x="533400" y="1219200"/>
            <a:ext cx="8153400" cy="3886199"/>
          </a:xfrm>
        </p:spPr>
        <p:txBody>
          <a:bodyPr>
            <a:noAutofit/>
          </a:bodyPr>
          <a:lstStyle/>
          <a:p>
            <a:r>
              <a:rPr lang="en-US" sz="2400" dirty="0"/>
              <a:t>Project Plans </a:t>
            </a:r>
            <a:endParaRPr lang="en-US" sz="2400" dirty="0" smtClean="0"/>
          </a:p>
          <a:p>
            <a:pPr lvl="1"/>
            <a:r>
              <a:rPr lang="en-US" sz="2000" dirty="0"/>
              <a:t>Implementation plan (how and when things are done)</a:t>
            </a:r>
          </a:p>
          <a:p>
            <a:pPr lvl="2"/>
            <a:r>
              <a:rPr lang="en-US" sz="1600" dirty="0" smtClean="0"/>
              <a:t>Strategies and activities to achieve goals, expected outcomes</a:t>
            </a:r>
          </a:p>
          <a:p>
            <a:pPr lvl="2"/>
            <a:r>
              <a:rPr lang="en-US" sz="1600" dirty="0" smtClean="0"/>
              <a:t>“Products” to be developed</a:t>
            </a:r>
          </a:p>
          <a:p>
            <a:pPr lvl="2"/>
            <a:r>
              <a:rPr lang="en-US" sz="1600" dirty="0" smtClean="0"/>
              <a:t>Equipment, materials and other required resources</a:t>
            </a:r>
          </a:p>
          <a:p>
            <a:pPr lvl="2"/>
            <a:r>
              <a:rPr lang="en-US" sz="1600" dirty="0" smtClean="0"/>
              <a:t>Summary of prototypes or pilots </a:t>
            </a:r>
          </a:p>
          <a:p>
            <a:pPr lvl="2"/>
            <a:r>
              <a:rPr lang="en-US" sz="1600" dirty="0" smtClean="0"/>
              <a:t>Timeline (Integrates, shows connections between project plans; overall flow of the project) </a:t>
            </a:r>
          </a:p>
          <a:p>
            <a:pPr lvl="1"/>
            <a:r>
              <a:rPr lang="en-US" sz="1800" dirty="0"/>
              <a:t>Management plan (who, what and when </a:t>
            </a:r>
            <a:r>
              <a:rPr lang="en-US" sz="1800" dirty="0" smtClean="0"/>
              <a:t>of project activities)</a:t>
            </a:r>
          </a:p>
          <a:p>
            <a:pPr lvl="2"/>
            <a:r>
              <a:rPr lang="en-US" sz="1400" dirty="0" smtClean="0"/>
              <a:t>Show funds </a:t>
            </a:r>
            <a:r>
              <a:rPr lang="en-US" sz="1400" dirty="0"/>
              <a:t>will be responsibly </a:t>
            </a:r>
            <a:r>
              <a:rPr lang="en-US" sz="1400" dirty="0" smtClean="0"/>
              <a:t>managed</a:t>
            </a:r>
          </a:p>
          <a:p>
            <a:pPr lvl="2"/>
            <a:r>
              <a:rPr lang="en-US" sz="1400" dirty="0" smtClean="0"/>
              <a:t>Show appropriate resources </a:t>
            </a:r>
            <a:r>
              <a:rPr lang="en-US" sz="1400" dirty="0"/>
              <a:t>(people, equipment, space, time) </a:t>
            </a:r>
            <a:r>
              <a:rPr lang="en-US" sz="1400" dirty="0" smtClean="0"/>
              <a:t>are in place for success</a:t>
            </a:r>
          </a:p>
          <a:p>
            <a:pPr lvl="1"/>
            <a:r>
              <a:rPr lang="en-US" sz="1800" dirty="0" smtClean="0"/>
              <a:t>Other plans as required</a:t>
            </a:r>
            <a:endParaRPr lang="en-US" sz="2800" i="1" dirty="0"/>
          </a:p>
          <a:p>
            <a:pPr marL="57150" indent="0">
              <a:buNone/>
            </a:pPr>
            <a:r>
              <a:rPr lang="en-US" sz="2000" i="1" dirty="0" smtClean="0"/>
              <a:t/>
            </a:r>
            <a:br>
              <a:rPr lang="en-US" sz="2000" i="1" dirty="0" smtClean="0"/>
            </a:br>
            <a:r>
              <a:rPr lang="en-US" sz="2000" i="1" dirty="0" smtClean="0"/>
              <a:t>Plans help the reviewer </a:t>
            </a:r>
            <a:r>
              <a:rPr lang="en-US" sz="2000" i="1" dirty="0"/>
              <a:t>determine if the project is feasible… i.e., the applicant has intellectual capacity, disciplinary knowledge, strategies, </a:t>
            </a:r>
            <a:r>
              <a:rPr lang="en-US" sz="2000" i="1" dirty="0" smtClean="0"/>
              <a:t>means and resources </a:t>
            </a:r>
            <a:r>
              <a:rPr lang="en-US" sz="2000" i="1" dirty="0"/>
              <a:t>to accomplish the goals </a:t>
            </a:r>
            <a:endParaRPr lang="en-US" sz="1800" dirty="0"/>
          </a:p>
          <a:p>
            <a:pPr lvl="1"/>
            <a:endParaRPr lang="en-US" sz="2000" dirty="0" smtClean="0"/>
          </a:p>
        </p:txBody>
      </p:sp>
      <p:sp>
        <p:nvSpPr>
          <p:cNvPr id="4" name="Slide Number Placeholder 3"/>
          <p:cNvSpPr>
            <a:spLocks noGrp="1"/>
          </p:cNvSpPr>
          <p:nvPr>
            <p:ph type="sldNum" sz="quarter" idx="12"/>
          </p:nvPr>
        </p:nvSpPr>
        <p:spPr/>
        <p:txBody>
          <a:bodyPr/>
          <a:lstStyle/>
          <a:p>
            <a:fld id="{0609A8C3-0B35-46AA-97D6-5814D689151B}" type="slidenum">
              <a:rPr lang="en-US" smtClean="0"/>
              <a:t>48</a:t>
            </a:fld>
            <a:endParaRPr lang="en-US" dirty="0"/>
          </a:p>
        </p:txBody>
      </p:sp>
    </p:spTree>
    <p:extLst>
      <p:ext uri="{BB962C8B-B14F-4D97-AF65-F5344CB8AC3E}">
        <p14:creationId xmlns:p14="http://schemas.microsoft.com/office/powerpoint/2010/main" val="33868696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Narrative Elements (</a:t>
            </a:r>
            <a:r>
              <a:rPr lang="en-US" dirty="0" smtClean="0"/>
              <a:t>cont.)</a:t>
            </a:r>
            <a:endParaRPr lang="en-US" dirty="0"/>
          </a:p>
        </p:txBody>
      </p:sp>
      <p:sp>
        <p:nvSpPr>
          <p:cNvPr id="3" name="Content Placeholder 2"/>
          <p:cNvSpPr>
            <a:spLocks noGrp="1"/>
          </p:cNvSpPr>
          <p:nvPr>
            <p:ph idx="1"/>
          </p:nvPr>
        </p:nvSpPr>
        <p:spPr>
          <a:xfrm>
            <a:off x="457200" y="1295400"/>
            <a:ext cx="8153400" cy="3886199"/>
          </a:xfrm>
        </p:spPr>
        <p:txBody>
          <a:bodyPr>
            <a:noAutofit/>
          </a:bodyPr>
          <a:lstStyle/>
          <a:p>
            <a:r>
              <a:rPr lang="en-US" sz="2400" dirty="0" smtClean="0"/>
              <a:t>Budget</a:t>
            </a:r>
          </a:p>
          <a:p>
            <a:pPr lvl="1"/>
            <a:r>
              <a:rPr lang="en-US" sz="2000" dirty="0" smtClean="0"/>
              <a:t>Credible, consistent with the scope of the project</a:t>
            </a:r>
          </a:p>
          <a:p>
            <a:pPr lvl="1"/>
            <a:r>
              <a:rPr lang="en-US" sz="2000" dirty="0" smtClean="0"/>
              <a:t>Each item clearly explained and justified</a:t>
            </a:r>
          </a:p>
          <a:p>
            <a:pPr lvl="1"/>
            <a:r>
              <a:rPr lang="en-US" sz="2000" dirty="0" smtClean="0"/>
              <a:t>Address prior funding when appropriate (emphasize the outcomes)</a:t>
            </a:r>
          </a:p>
          <a:p>
            <a:pPr lvl="1"/>
            <a:r>
              <a:rPr lang="en-US" sz="2000" dirty="0" smtClean="0"/>
              <a:t>A good industry tool for developing a budget is to create a Work Breakdown Structure (WBS)</a:t>
            </a:r>
          </a:p>
          <a:p>
            <a:pPr lvl="2"/>
            <a:r>
              <a:rPr lang="en-US" dirty="0" smtClean="0"/>
              <a:t>Outline work to several different levels of detail  and then put into the budget a rolled up version at a higher level</a:t>
            </a:r>
          </a:p>
        </p:txBody>
      </p:sp>
      <p:sp>
        <p:nvSpPr>
          <p:cNvPr id="4" name="Slide Number Placeholder 3"/>
          <p:cNvSpPr>
            <a:spLocks noGrp="1"/>
          </p:cNvSpPr>
          <p:nvPr>
            <p:ph type="sldNum" sz="quarter" idx="12"/>
          </p:nvPr>
        </p:nvSpPr>
        <p:spPr/>
        <p:txBody>
          <a:bodyPr/>
          <a:lstStyle/>
          <a:p>
            <a:fld id="{0609A8C3-0B35-46AA-97D6-5814D689151B}" type="slidenum">
              <a:rPr lang="en-US" smtClean="0"/>
              <a:t>49</a:t>
            </a:fld>
            <a:endParaRPr lang="en-US" dirty="0"/>
          </a:p>
        </p:txBody>
      </p:sp>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34762" t="25447" r="34868" b="52455"/>
          <a:stretch/>
        </p:blipFill>
        <p:spPr bwMode="auto">
          <a:xfrm>
            <a:off x="1625599" y="4343400"/>
            <a:ext cx="4470401" cy="1828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2743200" y="6172200"/>
            <a:ext cx="1661032" cy="261610"/>
          </a:xfrm>
          <a:prstGeom prst="rect">
            <a:avLst/>
          </a:prstGeom>
          <a:noFill/>
        </p:spPr>
        <p:txBody>
          <a:bodyPr wrap="none" rtlCol="0">
            <a:spAutoFit/>
          </a:bodyPr>
          <a:lstStyle/>
          <a:p>
            <a:r>
              <a:rPr lang="en-US" sz="1100" dirty="0" smtClean="0"/>
              <a:t>(From tutorialspoint.com}</a:t>
            </a:r>
            <a:endParaRPr lang="en-US" sz="1100" dirty="0"/>
          </a:p>
        </p:txBody>
      </p:sp>
    </p:spTree>
    <p:extLst>
      <p:ext uri="{BB962C8B-B14F-4D97-AF65-F5344CB8AC3E}">
        <p14:creationId xmlns:p14="http://schemas.microsoft.com/office/powerpoint/2010/main" val="20535698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dirty="0" smtClean="0"/>
              <a:t>… There are Ways to be Successful</a:t>
            </a:r>
            <a:endParaRPr lang="en-US" sz="2800" dirty="0"/>
          </a:p>
        </p:txBody>
      </p:sp>
      <p:sp>
        <p:nvSpPr>
          <p:cNvPr id="3" name="Content Placeholder 2"/>
          <p:cNvSpPr>
            <a:spLocks noGrp="1"/>
          </p:cNvSpPr>
          <p:nvPr>
            <p:ph idx="1"/>
          </p:nvPr>
        </p:nvSpPr>
        <p:spPr>
          <a:xfrm>
            <a:off x="457200" y="1219200"/>
            <a:ext cx="6781800" cy="1447799"/>
          </a:xfrm>
        </p:spPr>
        <p:txBody>
          <a:bodyPr>
            <a:noAutofit/>
          </a:bodyPr>
          <a:lstStyle/>
          <a:p>
            <a:endParaRPr lang="en-US" sz="2000" dirty="0"/>
          </a:p>
          <a:p>
            <a:r>
              <a:rPr lang="en-US" sz="2000" dirty="0" smtClean="0"/>
              <a:t>Pay attention to details</a:t>
            </a:r>
          </a:p>
          <a:p>
            <a:pPr lvl="1"/>
            <a:r>
              <a:rPr lang="en-US" sz="1600" dirty="0" smtClean="0"/>
              <a:t>Significant number of proposals are rejected by funding agencies without review because the proposer didn’t follow all the directions </a:t>
            </a:r>
          </a:p>
          <a:p>
            <a:endParaRPr lang="en-US" sz="900" dirty="0" smtClean="0">
              <a:latin typeface="Times New Roman" pitchFamily="18" charset="0"/>
              <a:cs typeface="Times New Roman" pitchFamily="18" charset="0"/>
            </a:endParaRPr>
          </a:p>
          <a:p>
            <a:r>
              <a:rPr lang="en-US" sz="2000" dirty="0"/>
              <a:t>Use Best Practices </a:t>
            </a:r>
          </a:p>
          <a:p>
            <a:pPr lvl="1"/>
            <a:r>
              <a:rPr lang="en-US" sz="1600" dirty="0" smtClean="0"/>
              <a:t>Develop a fundable idea</a:t>
            </a:r>
          </a:p>
          <a:p>
            <a:pPr lvl="1"/>
            <a:r>
              <a:rPr lang="en-US" sz="1600" dirty="0"/>
              <a:t>Find funders</a:t>
            </a:r>
          </a:p>
          <a:p>
            <a:pPr lvl="1"/>
            <a:r>
              <a:rPr lang="en-US" sz="1600" dirty="0" smtClean="0"/>
              <a:t>Use effective pre-proposal activities</a:t>
            </a:r>
          </a:p>
          <a:p>
            <a:pPr lvl="1"/>
            <a:r>
              <a:rPr lang="en-US" sz="1600" dirty="0" smtClean="0"/>
              <a:t>Write compelling proposals</a:t>
            </a:r>
          </a:p>
          <a:p>
            <a:pPr lvl="1"/>
            <a:endParaRPr lang="en-US" sz="1600" dirty="0" smtClean="0"/>
          </a:p>
          <a:p>
            <a:r>
              <a:rPr lang="en-US" sz="2000" dirty="0" smtClean="0"/>
              <a:t>Be persistent</a:t>
            </a:r>
            <a:endParaRPr lang="en-US" sz="2000" dirty="0"/>
          </a:p>
        </p:txBody>
      </p:sp>
      <p:sp>
        <p:nvSpPr>
          <p:cNvPr id="4" name="Slide Number Placeholder 3"/>
          <p:cNvSpPr>
            <a:spLocks noGrp="1"/>
          </p:cNvSpPr>
          <p:nvPr>
            <p:ph type="sldNum" sz="quarter" idx="12"/>
          </p:nvPr>
        </p:nvSpPr>
        <p:spPr/>
        <p:txBody>
          <a:bodyPr/>
          <a:lstStyle/>
          <a:p>
            <a:fld id="{0609A8C3-0B35-46AA-97D6-5814D689151B}" type="slidenum">
              <a:rPr lang="en-US" smtClean="0"/>
              <a:t>5</a:t>
            </a:fld>
            <a:endParaRPr lang="en-US"/>
          </a:p>
        </p:txBody>
      </p:sp>
    </p:spTree>
    <p:extLst>
      <p:ext uri="{BB962C8B-B14F-4D97-AF65-F5344CB8AC3E}">
        <p14:creationId xmlns:p14="http://schemas.microsoft.com/office/powerpoint/2010/main" val="262064273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6124" y="0"/>
            <a:ext cx="8229600" cy="1143000"/>
          </a:xfrm>
        </p:spPr>
        <p:txBody>
          <a:bodyPr/>
          <a:lstStyle/>
          <a:p>
            <a:r>
              <a:rPr lang="en-US" dirty="0" smtClean="0"/>
              <a:t>Final Thoughts on Proposal Writing</a:t>
            </a:r>
            <a:endParaRPr lang="en-US" dirty="0"/>
          </a:p>
        </p:txBody>
      </p:sp>
      <p:sp>
        <p:nvSpPr>
          <p:cNvPr id="4" name="Slide Number Placeholder 3"/>
          <p:cNvSpPr>
            <a:spLocks noGrp="1"/>
          </p:cNvSpPr>
          <p:nvPr>
            <p:ph type="sldNum" sz="quarter" idx="12"/>
          </p:nvPr>
        </p:nvSpPr>
        <p:spPr/>
        <p:txBody>
          <a:bodyPr/>
          <a:lstStyle/>
          <a:p>
            <a:fld id="{0609A8C3-0B35-46AA-97D6-5814D689151B}" type="slidenum">
              <a:rPr lang="en-US" smtClean="0"/>
              <a:t>50</a:t>
            </a:fld>
            <a:endParaRPr lang="en-US"/>
          </a:p>
        </p:txBody>
      </p:sp>
      <p:sp>
        <p:nvSpPr>
          <p:cNvPr id="3" name="TextBox 2"/>
          <p:cNvSpPr txBox="1"/>
          <p:nvPr/>
        </p:nvSpPr>
        <p:spPr>
          <a:xfrm>
            <a:off x="304800" y="1219200"/>
            <a:ext cx="7772400" cy="4093428"/>
          </a:xfrm>
          <a:prstGeom prst="rect">
            <a:avLst/>
          </a:prstGeom>
          <a:noFill/>
        </p:spPr>
        <p:txBody>
          <a:bodyPr wrap="square" rtlCol="0">
            <a:spAutoFit/>
          </a:bodyPr>
          <a:lstStyle/>
          <a:p>
            <a:pPr marL="285750" indent="-285750">
              <a:buFont typeface="Arial" panose="020B0604020202020204" pitchFamily="34" charset="0"/>
              <a:buChar char="•"/>
            </a:pPr>
            <a:r>
              <a:rPr lang="en-US" sz="2000" dirty="0" smtClean="0"/>
              <a:t>Winning proposals have been polished repeatedly through writing and re-writing</a:t>
            </a:r>
          </a:p>
          <a:p>
            <a:pPr lvl="1"/>
            <a:endParaRPr lang="en-US" sz="2000" dirty="0" smtClean="0"/>
          </a:p>
          <a:p>
            <a:pPr lvl="1"/>
            <a:r>
              <a:rPr lang="en-US" sz="2000" i="1" dirty="0" smtClean="0"/>
              <a:t>“Competitive ideas evolve and converge over time; they do not appear fully and perfectly formed by a narrative Genie (</a:t>
            </a:r>
            <a:r>
              <a:rPr lang="en-US" sz="2000" i="1" dirty="0" err="1" smtClean="0"/>
              <a:t>Cronan</a:t>
            </a:r>
            <a:r>
              <a:rPr lang="en-US" sz="2000" i="1" dirty="0" smtClean="0"/>
              <a:t> and Deckard, “New Faculty Guide to Competing for Research </a:t>
            </a:r>
            <a:r>
              <a:rPr lang="en-US" sz="2000" i="1" smtClean="0"/>
              <a:t>Funding”)” </a:t>
            </a:r>
            <a:endParaRPr lang="en-US" sz="2000" i="1" dirty="0" smtClean="0"/>
          </a:p>
          <a:p>
            <a:pPr lvl="1"/>
            <a:r>
              <a:rPr lang="en-US" sz="2000" dirty="0" smtClean="0"/>
              <a:t> </a:t>
            </a:r>
          </a:p>
          <a:p>
            <a:pPr marL="285750" indent="-285750">
              <a:buFont typeface="Arial" panose="020B0604020202020204" pitchFamily="34" charset="0"/>
              <a:buChar char="•"/>
            </a:pPr>
            <a:r>
              <a:rPr lang="en-US" sz="2000" dirty="0" smtClean="0"/>
              <a:t>Fight “Pride of Authorship”</a:t>
            </a:r>
          </a:p>
          <a:p>
            <a:pPr marL="285750" indent="-285750">
              <a:buFont typeface="Arial" panose="020B0604020202020204" pitchFamily="34" charset="0"/>
              <a:buChar char="•"/>
            </a:pPr>
            <a:r>
              <a:rPr lang="en-US" sz="2000" dirty="0" smtClean="0"/>
              <a:t>Sell but don’t over promote your ideas</a:t>
            </a:r>
          </a:p>
          <a:p>
            <a:pPr marL="285750" indent="-285750">
              <a:buFont typeface="Arial" panose="020B0604020202020204" pitchFamily="34" charset="0"/>
              <a:buChar char="•"/>
            </a:pPr>
            <a:r>
              <a:rPr lang="en-US" sz="2000" dirty="0" smtClean="0"/>
              <a:t>Get reviewers and proofreaders (with no stake in project?)</a:t>
            </a:r>
          </a:p>
          <a:p>
            <a:pPr marL="285750" indent="-285750">
              <a:buFont typeface="Arial" panose="020B0604020202020204" pitchFamily="34" charset="0"/>
              <a:buChar char="•"/>
            </a:pPr>
            <a:r>
              <a:rPr lang="en-US" sz="2000" dirty="0" smtClean="0"/>
              <a:t>Allow time</a:t>
            </a:r>
          </a:p>
          <a:p>
            <a:pPr marL="285750" indent="-285750">
              <a:buFont typeface="Arial" panose="020B0604020202020204" pitchFamily="34" charset="0"/>
              <a:buChar char="•"/>
            </a:pPr>
            <a:endParaRPr lang="en-US" sz="2000" dirty="0" smtClean="0"/>
          </a:p>
          <a:p>
            <a:endParaRPr lang="en-US" sz="2000" dirty="0"/>
          </a:p>
        </p:txBody>
      </p:sp>
    </p:spTree>
    <p:extLst>
      <p:ext uri="{BB962C8B-B14F-4D97-AF65-F5344CB8AC3E}">
        <p14:creationId xmlns:p14="http://schemas.microsoft.com/office/powerpoint/2010/main" val="153332980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a:xfrm>
            <a:off x="381000" y="1295400"/>
            <a:ext cx="8229600" cy="4525963"/>
          </a:xfrm>
        </p:spPr>
        <p:txBody>
          <a:bodyPr>
            <a:normAutofit lnSpcReduction="10000"/>
          </a:bodyPr>
          <a:lstStyle/>
          <a:p>
            <a:r>
              <a:rPr lang="en-US" dirty="0" smtClean="0"/>
              <a:t>Marketing your ideas throughout the proposal development process is a fundamental key to success in funding capture</a:t>
            </a:r>
          </a:p>
          <a:p>
            <a:r>
              <a:rPr lang="en-US" dirty="0" smtClean="0"/>
              <a:t>Pre-proposal planning and other pre-proposal activities (many of which faculty already do?) can improve the chance for success and make proposal writing easier</a:t>
            </a:r>
          </a:p>
          <a:p>
            <a:r>
              <a:rPr lang="en-US" dirty="0" smtClean="0"/>
              <a:t>Attention to details in organizing and writing (including word selection, usage, titles, abstracts) can greatly improve a proposal’s </a:t>
            </a:r>
            <a:r>
              <a:rPr lang="en-US" dirty="0" err="1" smtClean="0"/>
              <a:t>P</a:t>
            </a:r>
            <a:r>
              <a:rPr lang="en-US" baseline="-25000" dirty="0" err="1" smtClean="0"/>
              <a:t>win</a:t>
            </a:r>
            <a:endParaRPr lang="en-US" baseline="-25000" dirty="0" smtClean="0"/>
          </a:p>
          <a:p>
            <a:endParaRPr lang="en-US" dirty="0"/>
          </a:p>
        </p:txBody>
      </p:sp>
      <p:sp>
        <p:nvSpPr>
          <p:cNvPr id="4" name="Slide Number Placeholder 3"/>
          <p:cNvSpPr>
            <a:spLocks noGrp="1"/>
          </p:cNvSpPr>
          <p:nvPr>
            <p:ph type="sldNum" sz="quarter" idx="12"/>
          </p:nvPr>
        </p:nvSpPr>
        <p:spPr/>
        <p:txBody>
          <a:bodyPr/>
          <a:lstStyle/>
          <a:p>
            <a:fld id="{0609A8C3-0B35-46AA-97D6-5814D689151B}" type="slidenum">
              <a:rPr lang="en-US" smtClean="0"/>
              <a:t>51</a:t>
            </a:fld>
            <a:endParaRPr lang="en-US"/>
          </a:p>
        </p:txBody>
      </p:sp>
    </p:spTree>
    <p:extLst>
      <p:ext uri="{BB962C8B-B14F-4D97-AF65-F5344CB8AC3E}">
        <p14:creationId xmlns:p14="http://schemas.microsoft.com/office/powerpoint/2010/main" val="3759558230"/>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22238"/>
            <a:ext cx="8229600" cy="563562"/>
          </a:xfrm>
        </p:spPr>
        <p:txBody>
          <a:bodyPr>
            <a:normAutofit fontScale="90000"/>
          </a:bodyPr>
          <a:lstStyle/>
          <a:p>
            <a:r>
              <a:rPr lang="en-US" sz="3200" dirty="0" smtClean="0"/>
              <a:t>Research Development Website</a:t>
            </a:r>
            <a:endParaRPr lang="en-US" sz="3200" dirty="0"/>
          </a:p>
        </p:txBody>
      </p:sp>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26414" t="9619" r="27025" b="17851"/>
          <a:stretch/>
        </p:blipFill>
        <p:spPr bwMode="auto">
          <a:xfrm>
            <a:off x="533400" y="1198093"/>
            <a:ext cx="5109046" cy="49741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5867400" y="1278553"/>
            <a:ext cx="3308053" cy="4893647"/>
          </a:xfrm>
          <a:prstGeom prst="rect">
            <a:avLst/>
          </a:prstGeom>
        </p:spPr>
        <p:txBody>
          <a:bodyPr wrap="square">
            <a:spAutoFit/>
          </a:bodyPr>
          <a:lstStyle/>
          <a:p>
            <a:r>
              <a:rPr lang="en-US" sz="1600" b="1" i="1" dirty="0" smtClean="0"/>
              <a:t>Design</a:t>
            </a:r>
            <a:endParaRPr lang="en-US" sz="1400" b="1" i="1" dirty="0" smtClean="0"/>
          </a:p>
          <a:p>
            <a:pPr marL="285750" indent="-285750">
              <a:buFont typeface="Arial" pitchFamily="34" charset="0"/>
              <a:buChar char="•"/>
            </a:pPr>
            <a:r>
              <a:rPr lang="en-US" sz="1400" dirty="0" smtClean="0"/>
              <a:t>Information </a:t>
            </a:r>
            <a:r>
              <a:rPr lang="en-US" sz="1400" dirty="0"/>
              <a:t>“dense</a:t>
            </a:r>
            <a:r>
              <a:rPr lang="en-US" sz="1400" dirty="0" smtClean="0"/>
              <a:t>”</a:t>
            </a:r>
          </a:p>
          <a:p>
            <a:pPr marL="285750" indent="-285750">
              <a:buFont typeface="Arial" pitchFamily="34" charset="0"/>
              <a:buChar char="•"/>
            </a:pPr>
            <a:r>
              <a:rPr lang="en-US" sz="1400" dirty="0" smtClean="0"/>
              <a:t>Information accessible </a:t>
            </a:r>
            <a:r>
              <a:rPr lang="en-US" sz="1400" u="sng" dirty="0" smtClean="0"/>
              <a:t>&lt;</a:t>
            </a:r>
            <a:r>
              <a:rPr lang="en-US" sz="1400" dirty="0" smtClean="0"/>
              <a:t> 3 clicks</a:t>
            </a:r>
          </a:p>
          <a:p>
            <a:pPr marL="285750" indent="-285750">
              <a:buFont typeface="Arial" pitchFamily="34" charset="0"/>
              <a:buChar char="•"/>
            </a:pPr>
            <a:r>
              <a:rPr lang="en-US" sz="1400" dirty="0" smtClean="0"/>
              <a:t>Checklists and guides</a:t>
            </a:r>
            <a:br>
              <a:rPr lang="en-US" sz="1400" dirty="0" smtClean="0"/>
            </a:br>
            <a:endParaRPr lang="en-US" sz="1400" dirty="0"/>
          </a:p>
          <a:p>
            <a:r>
              <a:rPr lang="en-US" sz="1600" b="1" i="1" dirty="0" smtClean="0"/>
              <a:t>Pages</a:t>
            </a:r>
            <a:r>
              <a:rPr lang="en-US" sz="1400" i="1" dirty="0"/>
              <a:t> </a:t>
            </a:r>
            <a:endParaRPr lang="en-US" sz="1400" i="1" dirty="0" smtClean="0"/>
          </a:p>
          <a:p>
            <a:pPr marL="285750" indent="-285750">
              <a:buFont typeface="Arial" pitchFamily="34" charset="0"/>
              <a:buChar char="•"/>
            </a:pPr>
            <a:r>
              <a:rPr lang="en-US" sz="1400" dirty="0" smtClean="0"/>
              <a:t>Home </a:t>
            </a:r>
            <a:r>
              <a:rPr lang="en-US" sz="1400" dirty="0"/>
              <a:t>page</a:t>
            </a:r>
          </a:p>
          <a:p>
            <a:pPr marL="742950" lvl="1" indent="-285750">
              <a:buFont typeface="Calibri" pitchFamily="34" charset="0"/>
              <a:buChar char="–"/>
            </a:pPr>
            <a:r>
              <a:rPr lang="en-US" sz="1400" dirty="0" smtClean="0"/>
              <a:t>Orient </a:t>
            </a:r>
            <a:r>
              <a:rPr lang="en-US" sz="1400" dirty="0"/>
              <a:t>reader to </a:t>
            </a:r>
            <a:r>
              <a:rPr lang="en-US" sz="1400" dirty="0" smtClean="0"/>
              <a:t>website</a:t>
            </a:r>
          </a:p>
          <a:p>
            <a:pPr marL="742950" lvl="1" indent="-285750">
              <a:buFont typeface="Calibri" pitchFamily="34" charset="0"/>
              <a:buChar char="–"/>
            </a:pPr>
            <a:r>
              <a:rPr lang="en-US" sz="1400" dirty="0" smtClean="0"/>
              <a:t>Funding </a:t>
            </a:r>
            <a:r>
              <a:rPr lang="en-US" sz="1400" dirty="0"/>
              <a:t>news </a:t>
            </a:r>
            <a:endParaRPr lang="en-US" sz="1400" dirty="0" smtClean="0"/>
          </a:p>
          <a:p>
            <a:pPr marL="742950" lvl="1" indent="-285750">
              <a:buFont typeface="Calibri" pitchFamily="34" charset="0"/>
              <a:buChar char="–"/>
            </a:pPr>
            <a:r>
              <a:rPr lang="en-US" sz="1400" dirty="0" smtClean="0"/>
              <a:t>Quick links to other pages</a:t>
            </a:r>
          </a:p>
          <a:p>
            <a:pPr marL="342900" indent="-342900">
              <a:buFont typeface="Arial" pitchFamily="34" charset="0"/>
              <a:buChar char="•"/>
            </a:pPr>
            <a:r>
              <a:rPr lang="en-US" sz="1400" dirty="0" smtClean="0"/>
              <a:t>Getting Started </a:t>
            </a:r>
            <a:r>
              <a:rPr lang="en-US" sz="1400" dirty="0"/>
              <a:t>page </a:t>
            </a:r>
            <a:endParaRPr lang="en-US" sz="1400" dirty="0" smtClean="0"/>
          </a:p>
          <a:p>
            <a:pPr marL="800100" lvl="1" indent="-342900">
              <a:buFont typeface="Calibri" pitchFamily="34" charset="0"/>
              <a:buChar char="–"/>
            </a:pPr>
            <a:r>
              <a:rPr lang="en-US" sz="1400" dirty="0" smtClean="0"/>
              <a:t>Planning</a:t>
            </a:r>
            <a:r>
              <a:rPr lang="en-US" sz="1400" dirty="0"/>
              <a:t>, finding, securing </a:t>
            </a:r>
            <a:r>
              <a:rPr lang="en-US" sz="1400" dirty="0" smtClean="0"/>
              <a:t/>
            </a:r>
            <a:br>
              <a:rPr lang="en-US" sz="1400" dirty="0" smtClean="0"/>
            </a:br>
            <a:r>
              <a:rPr lang="en-US" sz="1400" dirty="0" smtClean="0"/>
              <a:t>funding steps</a:t>
            </a:r>
            <a:endParaRPr lang="en-US" sz="1400" dirty="0"/>
          </a:p>
          <a:p>
            <a:pPr marL="285750" indent="-285750">
              <a:buFont typeface="Arial" pitchFamily="34" charset="0"/>
              <a:buChar char="•"/>
            </a:pPr>
            <a:r>
              <a:rPr lang="en-US" sz="1400" dirty="0" smtClean="0"/>
              <a:t>Request </a:t>
            </a:r>
            <a:r>
              <a:rPr lang="en-US" sz="1400" dirty="0"/>
              <a:t>a funding search</a:t>
            </a:r>
          </a:p>
          <a:p>
            <a:pPr marL="285750" indent="-285750">
              <a:buFont typeface="Arial" pitchFamily="34" charset="0"/>
              <a:buChar char="•"/>
            </a:pPr>
            <a:r>
              <a:rPr lang="en-US" sz="1400" dirty="0" smtClean="0"/>
              <a:t>Tools funding searches</a:t>
            </a:r>
            <a:endParaRPr lang="en-US" sz="1400" dirty="0"/>
          </a:p>
          <a:p>
            <a:pPr marL="285750" indent="-285750">
              <a:buFont typeface="Arial" pitchFamily="34" charset="0"/>
              <a:buChar char="•"/>
            </a:pPr>
            <a:r>
              <a:rPr lang="en-US" sz="1400" dirty="0" smtClean="0"/>
              <a:t>Internal </a:t>
            </a:r>
            <a:r>
              <a:rPr lang="en-US" sz="1400" dirty="0"/>
              <a:t>and external funding sources </a:t>
            </a:r>
            <a:endParaRPr lang="en-US" sz="1400" dirty="0" smtClean="0"/>
          </a:p>
          <a:p>
            <a:pPr marL="285750" indent="-285750">
              <a:buFont typeface="Arial" pitchFamily="34" charset="0"/>
              <a:buChar char="•"/>
            </a:pPr>
            <a:r>
              <a:rPr lang="en-US" sz="1400" dirty="0" smtClean="0"/>
              <a:t>Resources </a:t>
            </a:r>
          </a:p>
          <a:p>
            <a:pPr marL="742950" lvl="1" indent="-285750">
              <a:buFont typeface="Calibri" pitchFamily="34" charset="0"/>
              <a:buChar char="–"/>
            </a:pPr>
            <a:r>
              <a:rPr lang="en-US" sz="1400" dirty="0" smtClean="0"/>
              <a:t>Proposal planning/management</a:t>
            </a:r>
          </a:p>
          <a:p>
            <a:pPr marL="742950" lvl="1" indent="-285750">
              <a:buFont typeface="Calibri" pitchFamily="34" charset="0"/>
              <a:buChar char="–"/>
            </a:pPr>
            <a:r>
              <a:rPr lang="en-US" sz="1400" dirty="0" smtClean="0"/>
              <a:t>Proposal preparation</a:t>
            </a:r>
          </a:p>
          <a:p>
            <a:pPr marL="742950" lvl="1" indent="-285750">
              <a:buFont typeface="Calibri" pitchFamily="34" charset="0"/>
              <a:buChar char="–"/>
            </a:pPr>
            <a:r>
              <a:rPr lang="en-US" sz="1400" dirty="0" smtClean="0"/>
              <a:t>Sample proposals</a:t>
            </a:r>
          </a:p>
          <a:p>
            <a:pPr marL="742950" lvl="1" indent="-285750">
              <a:buFont typeface="Calibri" pitchFamily="34" charset="0"/>
              <a:buChar char="–"/>
            </a:pPr>
            <a:r>
              <a:rPr lang="en-US" sz="1400" dirty="0" smtClean="0"/>
              <a:t>Marketing</a:t>
            </a:r>
          </a:p>
          <a:p>
            <a:pPr marL="742950" lvl="1" indent="-285750">
              <a:buFont typeface="Calibri" pitchFamily="34" charset="0"/>
              <a:buChar char="–"/>
            </a:pPr>
            <a:endParaRPr lang="en-US" sz="1400" dirty="0"/>
          </a:p>
        </p:txBody>
      </p:sp>
      <p:sp>
        <p:nvSpPr>
          <p:cNvPr id="3" name="Rectangle 2"/>
          <p:cNvSpPr/>
          <p:nvPr/>
        </p:nvSpPr>
        <p:spPr>
          <a:xfrm>
            <a:off x="1600200" y="6324599"/>
            <a:ext cx="3021981" cy="307777"/>
          </a:xfrm>
          <a:prstGeom prst="rect">
            <a:avLst/>
          </a:prstGeom>
        </p:spPr>
        <p:txBody>
          <a:bodyPr wrap="none">
            <a:spAutoFit/>
          </a:bodyPr>
          <a:lstStyle/>
          <a:p>
            <a:r>
              <a:rPr lang="en-US" sz="1400" dirty="0">
                <a:hlinkClick r:id="rId4"/>
              </a:rPr>
              <a:t>http://researchdevelopment.byu.edu</a:t>
            </a:r>
            <a:r>
              <a:rPr lang="en-US" sz="1400" dirty="0" smtClean="0">
                <a:hlinkClick r:id="rId4"/>
              </a:rPr>
              <a:t>/</a:t>
            </a:r>
            <a:r>
              <a:rPr lang="en-US" sz="1400" dirty="0" smtClean="0"/>
              <a:t> </a:t>
            </a:r>
            <a:endParaRPr lang="en-US" sz="1400" dirty="0"/>
          </a:p>
        </p:txBody>
      </p:sp>
      <p:sp>
        <p:nvSpPr>
          <p:cNvPr id="5" name="Slide Number Placeholder 4"/>
          <p:cNvSpPr>
            <a:spLocks noGrp="1"/>
          </p:cNvSpPr>
          <p:nvPr>
            <p:ph type="sldNum" sz="quarter" idx="12"/>
          </p:nvPr>
        </p:nvSpPr>
        <p:spPr/>
        <p:txBody>
          <a:bodyPr/>
          <a:lstStyle/>
          <a:p>
            <a:fld id="{0609A8C3-0B35-46AA-97D6-5814D689151B}" type="slidenum">
              <a:rPr lang="en-US" smtClean="0"/>
              <a:t>52</a:t>
            </a:fld>
            <a:endParaRPr lang="en-US"/>
          </a:p>
        </p:txBody>
      </p:sp>
      <p:sp>
        <p:nvSpPr>
          <p:cNvPr id="6" name="Oval 5"/>
          <p:cNvSpPr/>
          <p:nvPr/>
        </p:nvSpPr>
        <p:spPr>
          <a:xfrm>
            <a:off x="6248400" y="4876800"/>
            <a:ext cx="2819400" cy="12192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4582659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Sources for This Presentation</a:t>
            </a:r>
            <a:endParaRPr lang="en-US" dirty="0"/>
          </a:p>
        </p:txBody>
      </p:sp>
      <p:sp>
        <p:nvSpPr>
          <p:cNvPr id="3" name="Content Placeholder 2"/>
          <p:cNvSpPr>
            <a:spLocks noGrp="1"/>
          </p:cNvSpPr>
          <p:nvPr>
            <p:ph idx="1"/>
          </p:nvPr>
        </p:nvSpPr>
        <p:spPr/>
        <p:txBody>
          <a:bodyPr>
            <a:normAutofit fontScale="85000" lnSpcReduction="20000"/>
          </a:bodyPr>
          <a:lstStyle/>
          <a:p>
            <a:r>
              <a:rPr lang="en-US" sz="1900" dirty="0" smtClean="0"/>
              <a:t>Robert Porter, </a:t>
            </a:r>
            <a:r>
              <a:rPr lang="en-US" sz="1900" i="1" dirty="0" smtClean="0"/>
              <a:t>What do Grant Reviewers Really Want, </a:t>
            </a:r>
            <a:r>
              <a:rPr lang="en-US" sz="1900" dirty="0" smtClean="0"/>
              <a:t>Journal of Research Administration, Vol. XXXVI, Issue 2, 2005.</a:t>
            </a:r>
          </a:p>
          <a:p>
            <a:r>
              <a:rPr lang="en-US" sz="1900" dirty="0" smtClean="0"/>
              <a:t>Robert Porter,  </a:t>
            </a:r>
            <a:r>
              <a:rPr lang="en-US" sz="1900" i="1" dirty="0" smtClean="0"/>
              <a:t>Coaching Researchers to Write Successful Grants</a:t>
            </a:r>
            <a:r>
              <a:rPr lang="en-US" sz="1900" dirty="0" smtClean="0"/>
              <a:t>, National Organization of Research Development Professionals (NORDP), May, 2013 conference. </a:t>
            </a:r>
            <a:r>
              <a:rPr lang="en-US" sz="1900" i="1" dirty="0" smtClean="0"/>
              <a:t> Really Want and</a:t>
            </a:r>
          </a:p>
          <a:p>
            <a:r>
              <a:rPr lang="en-US" sz="1900" dirty="0" smtClean="0"/>
              <a:t>Morgan Giddings, </a:t>
            </a:r>
            <a:r>
              <a:rPr lang="en-US" sz="1900" i="1" dirty="0" smtClean="0"/>
              <a:t>Four Steps to Funding, How To Avoid Rejection and Get Your Proposal Funded on Your Next Try, </a:t>
            </a:r>
            <a:r>
              <a:rPr lang="en-US" sz="1900" dirty="0" smtClean="0"/>
              <a:t>2012</a:t>
            </a:r>
          </a:p>
          <a:p>
            <a:r>
              <a:rPr lang="en-US" sz="1900" dirty="0" smtClean="0"/>
              <a:t>Jeremy and Lynn Miner, </a:t>
            </a:r>
            <a:r>
              <a:rPr lang="en-US" sz="1900" i="1" dirty="0" smtClean="0"/>
              <a:t>A Guide to Proposal Planning and Writing</a:t>
            </a:r>
          </a:p>
          <a:p>
            <a:r>
              <a:rPr lang="en-US" sz="1900" dirty="0" smtClean="0"/>
              <a:t>Grant Writing Institute</a:t>
            </a:r>
          </a:p>
          <a:p>
            <a:r>
              <a:rPr lang="en-US" sz="1900" dirty="0" smtClean="0"/>
              <a:t>CapturePlanning.com</a:t>
            </a:r>
          </a:p>
          <a:p>
            <a:r>
              <a:rPr lang="en-US" sz="1900" dirty="0" smtClean="0"/>
              <a:t>ORCA proposal writing guides and proposal forms</a:t>
            </a:r>
          </a:p>
          <a:p>
            <a:r>
              <a:rPr lang="en-US" sz="1900" dirty="0" smtClean="0"/>
              <a:t>Instructional </a:t>
            </a:r>
            <a:r>
              <a:rPr lang="en-US" sz="1900" dirty="0"/>
              <a:t>materials prepared by the National Council of University Research Administrators and the Society for Research Administrators,  July 1995 (see </a:t>
            </a:r>
            <a:r>
              <a:rPr lang="en-US" sz="1900" i="1" dirty="0"/>
              <a:t>facstaff.gpc.edu/~</a:t>
            </a:r>
            <a:r>
              <a:rPr lang="en-US" sz="1900" i="1" dirty="0" err="1"/>
              <a:t>ebrown</a:t>
            </a:r>
            <a:r>
              <a:rPr lang="en-US" sz="1900" i="1" dirty="0"/>
              <a:t>/infobr3.htm Georgia Perimeter College</a:t>
            </a:r>
            <a:r>
              <a:rPr lang="en-US" sz="1900" i="1" dirty="0" smtClean="0"/>
              <a:t>)</a:t>
            </a:r>
          </a:p>
          <a:p>
            <a:r>
              <a:rPr lang="en-US" sz="1900" dirty="0" smtClean="0"/>
              <a:t>Tips and Practical Guidelines for Proposal Writers prepared by an NSF panel</a:t>
            </a:r>
          </a:p>
          <a:p>
            <a:r>
              <a:rPr lang="en-US" sz="1900" dirty="0" smtClean="0"/>
              <a:t>NSF Panel on TUES proposal preparation</a:t>
            </a:r>
          </a:p>
          <a:p>
            <a:r>
              <a:rPr lang="en-US" sz="1900" dirty="0" smtClean="0"/>
              <a:t>NSF Proposal Writing Exercises</a:t>
            </a:r>
          </a:p>
          <a:p>
            <a:r>
              <a:rPr lang="en-US" sz="1900" dirty="0" smtClean="0"/>
              <a:t>The </a:t>
            </a:r>
            <a:r>
              <a:rPr lang="en-US" sz="1900" dirty="0"/>
              <a:t>Grant Center, UNC. http://writingcenter.unc.edu/handouts/grant-proposals-or-give-me-the-money/</a:t>
            </a:r>
          </a:p>
          <a:p>
            <a:endParaRPr lang="en-US" sz="2000" b="1" dirty="0"/>
          </a:p>
          <a:p>
            <a:endParaRPr lang="en-US" sz="2000" dirty="0"/>
          </a:p>
        </p:txBody>
      </p:sp>
      <p:sp>
        <p:nvSpPr>
          <p:cNvPr id="4" name="Slide Number Placeholder 3"/>
          <p:cNvSpPr>
            <a:spLocks noGrp="1"/>
          </p:cNvSpPr>
          <p:nvPr>
            <p:ph type="sldNum" sz="quarter" idx="12"/>
          </p:nvPr>
        </p:nvSpPr>
        <p:spPr/>
        <p:txBody>
          <a:bodyPr/>
          <a:lstStyle/>
          <a:p>
            <a:fld id="{0609A8C3-0B35-46AA-97D6-5814D689151B}" type="slidenum">
              <a:rPr lang="en-US" smtClean="0"/>
              <a:t>53</a:t>
            </a:fld>
            <a:endParaRPr lang="en-US"/>
          </a:p>
        </p:txBody>
      </p:sp>
      <p:sp>
        <p:nvSpPr>
          <p:cNvPr id="6" name="Content Placeholder 3"/>
          <p:cNvSpPr txBox="1">
            <a:spLocks/>
          </p:cNvSpPr>
          <p:nvPr/>
        </p:nvSpPr>
        <p:spPr>
          <a:xfrm>
            <a:off x="2286000" y="6400800"/>
            <a:ext cx="5486400" cy="30480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dirty="0" smtClean="0"/>
              <a:t>*A Guide to Proposal Planning and Writing by Jeremy T. Miner and Lynn E. Miner</a:t>
            </a:r>
          </a:p>
          <a:p>
            <a:endParaRPr lang="en-US" sz="1200" dirty="0"/>
          </a:p>
        </p:txBody>
      </p:sp>
    </p:spTree>
    <p:extLst>
      <p:ext uri="{BB962C8B-B14F-4D97-AF65-F5344CB8AC3E}">
        <p14:creationId xmlns:p14="http://schemas.microsoft.com/office/powerpoint/2010/main" val="3410851731"/>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Additional Resources for Proposal Preparation</a:t>
            </a:r>
            <a:endParaRPr lang="en-US" dirty="0"/>
          </a:p>
        </p:txBody>
      </p:sp>
      <p:sp>
        <p:nvSpPr>
          <p:cNvPr id="3" name="Content Placeholder 2"/>
          <p:cNvSpPr>
            <a:spLocks noGrp="1"/>
          </p:cNvSpPr>
          <p:nvPr>
            <p:ph idx="1"/>
          </p:nvPr>
        </p:nvSpPr>
        <p:spPr>
          <a:xfrm>
            <a:off x="457200" y="1371600"/>
            <a:ext cx="8229600" cy="4525963"/>
          </a:xfrm>
        </p:spPr>
        <p:txBody>
          <a:bodyPr>
            <a:normAutofit fontScale="70000" lnSpcReduction="20000"/>
          </a:bodyPr>
          <a:lstStyle/>
          <a:p>
            <a:pPr lvl="0"/>
            <a:r>
              <a:rPr lang="en-US" dirty="0"/>
              <a:t>Online</a:t>
            </a:r>
          </a:p>
          <a:p>
            <a:pPr lvl="1"/>
            <a:r>
              <a:rPr lang="en-US" dirty="0"/>
              <a:t>Research Development website </a:t>
            </a:r>
            <a:r>
              <a:rPr lang="en-US" u="sng" dirty="0">
                <a:hlinkClick r:id="rId3"/>
              </a:rPr>
              <a:t>http://researchdevelopment.byu.edu/</a:t>
            </a:r>
            <a:endParaRPr lang="en-US" dirty="0"/>
          </a:p>
          <a:p>
            <a:pPr lvl="1"/>
            <a:r>
              <a:rPr lang="en-US" dirty="0"/>
              <a:t>ORCA website </a:t>
            </a:r>
            <a:r>
              <a:rPr lang="en-US" u="sng" dirty="0">
                <a:hlinkClick r:id="rId4"/>
              </a:rPr>
              <a:t>http://orca.byu.edu/</a:t>
            </a:r>
            <a:endParaRPr lang="en-US" dirty="0"/>
          </a:p>
          <a:p>
            <a:pPr lvl="1"/>
            <a:r>
              <a:rPr lang="en-US" dirty="0"/>
              <a:t>Faculty Center website </a:t>
            </a:r>
            <a:r>
              <a:rPr lang="en-US" u="sng" dirty="0">
                <a:hlinkClick r:id="rId5"/>
              </a:rPr>
              <a:t>http://facultycenter.byu.edu/node?destination=node</a:t>
            </a:r>
            <a:endParaRPr lang="en-US" dirty="0"/>
          </a:p>
          <a:p>
            <a:pPr lvl="0"/>
            <a:r>
              <a:rPr lang="en-US" dirty="0"/>
              <a:t>Human Resources</a:t>
            </a:r>
          </a:p>
          <a:p>
            <a:pPr lvl="1"/>
            <a:r>
              <a:rPr lang="en-US" dirty="0"/>
              <a:t>Colleges of Engineering and Physical and Mathematical Sciences Research Development group</a:t>
            </a:r>
          </a:p>
          <a:p>
            <a:pPr lvl="1"/>
            <a:r>
              <a:rPr lang="en-US" dirty="0"/>
              <a:t>ORCA</a:t>
            </a:r>
          </a:p>
          <a:p>
            <a:pPr lvl="1"/>
            <a:r>
              <a:rPr lang="en-US" dirty="0"/>
              <a:t>Faculty Center</a:t>
            </a:r>
          </a:p>
          <a:p>
            <a:pPr lvl="1"/>
            <a:r>
              <a:rPr lang="en-US" dirty="0"/>
              <a:t>Experienced faculty with success at proposal writing</a:t>
            </a:r>
          </a:p>
          <a:p>
            <a:pPr lvl="1"/>
            <a:r>
              <a:rPr lang="en-US" dirty="0"/>
              <a:t>LDS-P</a:t>
            </a:r>
          </a:p>
          <a:p>
            <a:pPr lvl="1"/>
            <a:r>
              <a:rPr lang="en-US" dirty="0"/>
              <a:t>BYU workshops</a:t>
            </a:r>
          </a:p>
          <a:p>
            <a:pPr lvl="1"/>
            <a:r>
              <a:rPr lang="en-US" dirty="0"/>
              <a:t>Off campus workshops</a:t>
            </a:r>
          </a:p>
          <a:p>
            <a:pPr lvl="0"/>
            <a:r>
              <a:rPr lang="en-US" dirty="0"/>
              <a:t>Hardcopy</a:t>
            </a:r>
          </a:p>
          <a:p>
            <a:pPr lvl="1"/>
            <a:r>
              <a:rPr lang="en-US" dirty="0"/>
              <a:t>Research Development Group loanable guides for NIH, NSF proposals </a:t>
            </a:r>
          </a:p>
          <a:p>
            <a:r>
              <a:rPr lang="en-US" dirty="0"/>
              <a:t>HBB </a:t>
            </a:r>
            <a:r>
              <a:rPr lang="en-US" dirty="0" smtClean="0"/>
              <a:t>Library</a:t>
            </a:r>
          </a:p>
        </p:txBody>
      </p:sp>
      <p:sp>
        <p:nvSpPr>
          <p:cNvPr id="4" name="Slide Number Placeholder 3"/>
          <p:cNvSpPr>
            <a:spLocks noGrp="1"/>
          </p:cNvSpPr>
          <p:nvPr>
            <p:ph type="sldNum" sz="quarter" idx="12"/>
          </p:nvPr>
        </p:nvSpPr>
        <p:spPr/>
        <p:txBody>
          <a:bodyPr/>
          <a:lstStyle/>
          <a:p>
            <a:fld id="{0609A8C3-0B35-46AA-97D6-5814D689151B}" type="slidenum">
              <a:rPr lang="en-US" smtClean="0"/>
              <a:t>54</a:t>
            </a:fld>
            <a:endParaRPr lang="en-US"/>
          </a:p>
        </p:txBody>
      </p:sp>
    </p:spTree>
    <p:extLst>
      <p:ext uri="{BB962C8B-B14F-4D97-AF65-F5344CB8AC3E}">
        <p14:creationId xmlns:p14="http://schemas.microsoft.com/office/powerpoint/2010/main" val="3297939435"/>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Sampling of Proposal Writing Books at the HBLL</a:t>
            </a:r>
          </a:p>
        </p:txBody>
      </p:sp>
      <p:sp>
        <p:nvSpPr>
          <p:cNvPr id="3" name="Slide Number Placeholder 2"/>
          <p:cNvSpPr>
            <a:spLocks noGrp="1"/>
          </p:cNvSpPr>
          <p:nvPr>
            <p:ph type="sldNum" sz="quarter" idx="12"/>
          </p:nvPr>
        </p:nvSpPr>
        <p:spPr/>
        <p:txBody>
          <a:bodyPr/>
          <a:lstStyle/>
          <a:p>
            <a:fld id="{0609A8C3-0B35-46AA-97D6-5814D689151B}" type="slidenum">
              <a:rPr lang="en-US" smtClean="0"/>
              <a:t>55</a:t>
            </a:fld>
            <a:endParaRPr lang="en-US"/>
          </a:p>
        </p:txBody>
      </p:sp>
      <p:pic>
        <p:nvPicPr>
          <p:cNvPr id="205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50632" t="33049" r="20292" b="16538"/>
          <a:stretch/>
        </p:blipFill>
        <p:spPr bwMode="auto">
          <a:xfrm>
            <a:off x="1676400" y="1219199"/>
            <a:ext cx="4962766" cy="53775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15758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2209800"/>
            <a:ext cx="7772400" cy="1470025"/>
          </a:xfrm>
        </p:spPr>
        <p:txBody>
          <a:bodyPr>
            <a:normAutofit/>
          </a:bodyPr>
          <a:lstStyle/>
          <a:p>
            <a:pPr algn="l"/>
            <a:r>
              <a:rPr lang="en-US" dirty="0" smtClean="0"/>
              <a:t>Develop a Fundable Idea</a:t>
            </a:r>
            <a:br>
              <a:rPr lang="en-US" dirty="0" smtClean="0"/>
            </a:br>
            <a:r>
              <a:rPr lang="en-US" dirty="0" smtClean="0"/>
              <a:t>Find Funders</a:t>
            </a:r>
            <a:endParaRPr lang="en-US" dirty="0"/>
          </a:p>
        </p:txBody>
      </p:sp>
    </p:spTree>
    <p:extLst>
      <p:ext uri="{BB962C8B-B14F-4D97-AF65-F5344CB8AC3E}">
        <p14:creationId xmlns:p14="http://schemas.microsoft.com/office/powerpoint/2010/main" val="241057407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smtClean="0"/>
              <a:t>Develop a </a:t>
            </a:r>
            <a:r>
              <a:rPr lang="en-US" dirty="0"/>
              <a:t>Fundable </a:t>
            </a:r>
            <a:r>
              <a:rPr lang="en-US" dirty="0" smtClean="0"/>
              <a:t>Idea</a:t>
            </a:r>
            <a:endParaRPr lang="en-US" sz="4400" dirty="0">
              <a:solidFill>
                <a:srgbClr val="FF0000"/>
              </a:solidFill>
            </a:endParaRPr>
          </a:p>
        </p:txBody>
      </p:sp>
      <p:sp>
        <p:nvSpPr>
          <p:cNvPr id="4" name="Content Placeholder 3"/>
          <p:cNvSpPr>
            <a:spLocks noGrp="1"/>
          </p:cNvSpPr>
          <p:nvPr>
            <p:ph idx="1"/>
          </p:nvPr>
        </p:nvSpPr>
        <p:spPr>
          <a:xfrm>
            <a:off x="533400" y="1219200"/>
            <a:ext cx="8229600" cy="4525963"/>
          </a:xfrm>
        </p:spPr>
        <p:txBody>
          <a:bodyPr>
            <a:noAutofit/>
          </a:bodyPr>
          <a:lstStyle/>
          <a:p>
            <a:pPr marL="0" indent="0">
              <a:buNone/>
            </a:pPr>
            <a:r>
              <a:rPr lang="en-US" sz="2400" b="1" dirty="0" smtClean="0"/>
              <a:t>Start by answering these key questions : </a:t>
            </a:r>
            <a:endParaRPr lang="en-US" sz="2000" dirty="0"/>
          </a:p>
          <a:p>
            <a:pPr marL="457200" indent="-457200">
              <a:buFont typeface="+mj-lt"/>
              <a:buAutoNum type="arabicPeriod"/>
            </a:pPr>
            <a:r>
              <a:rPr lang="en-US" sz="2000" dirty="0" smtClean="0"/>
              <a:t>What are you passionate about in terms of research?</a:t>
            </a:r>
          </a:p>
          <a:p>
            <a:pPr marL="457200" indent="-457200">
              <a:buFont typeface="+mj-lt"/>
              <a:buAutoNum type="arabicPeriod"/>
            </a:pPr>
            <a:r>
              <a:rPr lang="en-US" sz="2000" dirty="0" smtClean="0"/>
              <a:t>What is the problem (or need) and why is it important?</a:t>
            </a:r>
            <a:endParaRPr lang="en-US" sz="1600" dirty="0" smtClean="0"/>
          </a:p>
          <a:p>
            <a:pPr marL="457200" indent="-457200">
              <a:buFont typeface="+mj-lt"/>
              <a:buAutoNum type="arabicPeriod"/>
            </a:pPr>
            <a:r>
              <a:rPr lang="en-US" sz="2000" dirty="0" smtClean="0"/>
              <a:t>What sources or kinds of data can you use to validate </a:t>
            </a:r>
            <a:r>
              <a:rPr lang="en-US" sz="2000" dirty="0"/>
              <a:t/>
            </a:r>
            <a:br>
              <a:rPr lang="en-US" sz="2000" dirty="0"/>
            </a:br>
            <a:r>
              <a:rPr lang="en-US" sz="2000" dirty="0" smtClean="0"/>
              <a:t>the importance of your proposed project?</a:t>
            </a:r>
          </a:p>
          <a:p>
            <a:pPr marL="457200" indent="-457200">
              <a:buFont typeface="+mj-lt"/>
              <a:buAutoNum type="arabicPeriod"/>
            </a:pPr>
            <a:r>
              <a:rPr lang="en-US" sz="2000" dirty="0" smtClean="0"/>
              <a:t>How is existing knowledge or practice inadequate… what are the gaps?</a:t>
            </a:r>
          </a:p>
          <a:p>
            <a:pPr marL="457200" indent="-457200">
              <a:buFont typeface="+mj-lt"/>
              <a:buAutoNum type="arabicPeriod"/>
            </a:pPr>
            <a:r>
              <a:rPr lang="en-US" sz="2000" dirty="0" smtClean="0"/>
              <a:t>Why is your idea better/unique/different?</a:t>
            </a:r>
          </a:p>
          <a:p>
            <a:pPr marL="857250" lvl="1" indent="-457200">
              <a:buFont typeface="Arial" panose="020B0604020202020204" pitchFamily="34" charset="0"/>
              <a:buChar char="•"/>
            </a:pPr>
            <a:r>
              <a:rPr lang="en-US" sz="1600" dirty="0" smtClean="0"/>
              <a:t>Fresh idea that advances understanding, meets a societal need?</a:t>
            </a:r>
          </a:p>
          <a:p>
            <a:pPr marL="857250" lvl="1" indent="-457200">
              <a:buFont typeface="Arial" panose="020B0604020202020204" pitchFamily="34" charset="0"/>
              <a:buChar char="•"/>
            </a:pPr>
            <a:r>
              <a:rPr lang="en-US" sz="1600" dirty="0" smtClean="0"/>
              <a:t>A refinement improving efficiency, lowering costs of goods, services?</a:t>
            </a:r>
          </a:p>
          <a:p>
            <a:pPr marL="857250" lvl="1" indent="-457200">
              <a:buFont typeface="Arial" panose="020B0604020202020204" pitchFamily="34" charset="0"/>
              <a:buChar char="•"/>
            </a:pPr>
            <a:r>
              <a:rPr lang="en-US" sz="1600" dirty="0" smtClean="0"/>
              <a:t>A new paradigm that reshapes thinking or ways of doing thinking?</a:t>
            </a:r>
          </a:p>
          <a:p>
            <a:pPr marL="457200" indent="-457200">
              <a:buFont typeface="+mj-lt"/>
              <a:buAutoNum type="arabicPeriod"/>
            </a:pPr>
            <a:r>
              <a:rPr lang="en-US" sz="2000" dirty="0" smtClean="0"/>
              <a:t>What will it contribute and who will benefit from it?</a:t>
            </a:r>
          </a:p>
          <a:p>
            <a:pPr marL="0" indent="0">
              <a:buNone/>
            </a:pPr>
            <a:endParaRPr lang="en-US" sz="2000" dirty="0" smtClean="0"/>
          </a:p>
          <a:p>
            <a:pPr marL="0" indent="0">
              <a:buNone/>
            </a:pPr>
            <a:r>
              <a:rPr lang="en-US" sz="2400" b="1" dirty="0"/>
              <a:t>Then refine the idea</a:t>
            </a:r>
          </a:p>
          <a:p>
            <a:pPr marL="0" indent="0">
              <a:buNone/>
            </a:pPr>
            <a:endParaRPr lang="en-US" sz="2400" b="1" dirty="0"/>
          </a:p>
        </p:txBody>
      </p:sp>
      <p:sp>
        <p:nvSpPr>
          <p:cNvPr id="5" name="TextBox 4"/>
          <p:cNvSpPr txBox="1"/>
          <p:nvPr/>
        </p:nvSpPr>
        <p:spPr>
          <a:xfrm>
            <a:off x="2717800" y="6186099"/>
            <a:ext cx="3876382" cy="276999"/>
          </a:xfrm>
          <a:prstGeom prst="rect">
            <a:avLst/>
          </a:prstGeom>
          <a:noFill/>
        </p:spPr>
        <p:txBody>
          <a:bodyPr wrap="none" rtlCol="0">
            <a:spAutoFit/>
          </a:bodyPr>
          <a:lstStyle/>
          <a:p>
            <a:r>
              <a:rPr lang="en-US" sz="1200" dirty="0" smtClean="0"/>
              <a:t>(questions  adapted from those developed by an NSF panel)</a:t>
            </a:r>
            <a:endParaRPr lang="en-US" sz="1200" dirty="0"/>
          </a:p>
        </p:txBody>
      </p:sp>
      <p:sp>
        <p:nvSpPr>
          <p:cNvPr id="2" name="Slide Number Placeholder 1"/>
          <p:cNvSpPr>
            <a:spLocks noGrp="1"/>
          </p:cNvSpPr>
          <p:nvPr>
            <p:ph type="sldNum" sz="quarter" idx="12"/>
          </p:nvPr>
        </p:nvSpPr>
        <p:spPr/>
        <p:txBody>
          <a:bodyPr/>
          <a:lstStyle/>
          <a:p>
            <a:fld id="{0609A8C3-0B35-46AA-97D6-5814D689151B}" type="slidenum">
              <a:rPr lang="en-US" smtClean="0"/>
              <a:t>7</a:t>
            </a:fld>
            <a:endParaRPr lang="en-US" dirty="0"/>
          </a:p>
        </p:txBody>
      </p:sp>
    </p:spTree>
    <p:extLst>
      <p:ext uri="{BB962C8B-B14F-4D97-AF65-F5344CB8AC3E}">
        <p14:creationId xmlns:p14="http://schemas.microsoft.com/office/powerpoint/2010/main" val="4502814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Refine the Idea</a:t>
            </a:r>
            <a:endParaRPr lang="en-US" i="1" dirty="0"/>
          </a:p>
        </p:txBody>
      </p:sp>
      <p:sp>
        <p:nvSpPr>
          <p:cNvPr id="3" name="Content Placeholder 2"/>
          <p:cNvSpPr>
            <a:spLocks noGrp="1"/>
          </p:cNvSpPr>
          <p:nvPr>
            <p:ph idx="1"/>
          </p:nvPr>
        </p:nvSpPr>
        <p:spPr>
          <a:xfrm>
            <a:off x="304800" y="914400"/>
            <a:ext cx="8229600" cy="4221163"/>
          </a:xfrm>
        </p:spPr>
        <p:txBody>
          <a:bodyPr>
            <a:noAutofit/>
          </a:bodyPr>
          <a:lstStyle/>
          <a:p>
            <a:pPr marL="0" indent="0">
              <a:buNone/>
            </a:pPr>
            <a:endParaRPr lang="en-US" sz="1800" b="1" dirty="0" smtClean="0"/>
          </a:p>
          <a:p>
            <a:r>
              <a:rPr lang="en-US" sz="1800" b="1" dirty="0" smtClean="0"/>
              <a:t>Clearly identify the niche area into which your idea fits </a:t>
            </a:r>
          </a:p>
          <a:p>
            <a:pPr lvl="1"/>
            <a:r>
              <a:rPr lang="en-US" sz="1800" dirty="0" smtClean="0"/>
              <a:t>Your research should be a logical next step</a:t>
            </a:r>
          </a:p>
          <a:p>
            <a:pPr lvl="1"/>
            <a:endParaRPr lang="en-US" sz="2000" b="1" dirty="0" smtClean="0"/>
          </a:p>
          <a:p>
            <a:r>
              <a:rPr lang="en-US" sz="1800" b="1" dirty="0" smtClean="0"/>
              <a:t>Draft </a:t>
            </a:r>
            <a:r>
              <a:rPr lang="en-US" sz="1800" b="1" dirty="0"/>
              <a:t>a short, well-crafted, logical description of </a:t>
            </a:r>
            <a:r>
              <a:rPr lang="en-US" sz="1800" b="1" dirty="0" smtClean="0"/>
              <a:t>your idea </a:t>
            </a:r>
          </a:p>
          <a:p>
            <a:pPr lvl="1"/>
            <a:r>
              <a:rPr lang="en-US" sz="1800" dirty="0" smtClean="0"/>
              <a:t>Must answer the Why, Who, What, How</a:t>
            </a:r>
          </a:p>
          <a:p>
            <a:pPr lvl="1"/>
            <a:r>
              <a:rPr lang="en-US" sz="1800" dirty="0" smtClean="0"/>
              <a:t>Present </a:t>
            </a:r>
            <a:r>
              <a:rPr lang="en-US" sz="1800" dirty="0"/>
              <a:t>it to colleagues for a critical review </a:t>
            </a:r>
          </a:p>
          <a:p>
            <a:pPr lvl="1"/>
            <a:r>
              <a:rPr lang="en-US" sz="1800" dirty="0"/>
              <a:t>At the right time, </a:t>
            </a:r>
            <a:r>
              <a:rPr lang="en-US" sz="1800" dirty="0" smtClean="0"/>
              <a:t>present it </a:t>
            </a:r>
            <a:r>
              <a:rPr lang="en-US" sz="1800" dirty="0"/>
              <a:t>to a potential  funder</a:t>
            </a:r>
            <a:r>
              <a:rPr lang="en-US" sz="1200" dirty="0"/>
              <a:t/>
            </a:r>
            <a:br>
              <a:rPr lang="en-US" sz="1200" dirty="0"/>
            </a:br>
            <a:endParaRPr lang="en-US" sz="1200" dirty="0"/>
          </a:p>
          <a:p>
            <a:pPr lvl="0"/>
            <a:r>
              <a:rPr lang="en-US" sz="1800" b="1" dirty="0"/>
              <a:t>Identify your </a:t>
            </a:r>
            <a:r>
              <a:rPr lang="en-US" sz="1800" b="1" dirty="0" smtClean="0"/>
              <a:t>competitors strengths and </a:t>
            </a:r>
            <a:r>
              <a:rPr lang="en-US" sz="1800" b="1" dirty="0"/>
              <a:t>weaknesses </a:t>
            </a:r>
            <a:endParaRPr lang="en-US" sz="1800" b="1" dirty="0" smtClean="0"/>
          </a:p>
          <a:p>
            <a:pPr lvl="1"/>
            <a:r>
              <a:rPr lang="en-US" sz="1600" dirty="0" smtClean="0"/>
              <a:t>Compare </a:t>
            </a:r>
            <a:r>
              <a:rPr lang="en-US" sz="1600" dirty="0"/>
              <a:t>them with </a:t>
            </a:r>
            <a:r>
              <a:rPr lang="en-US" sz="1600" dirty="0" smtClean="0"/>
              <a:t>yours… how will you emphasize your strengths and mitigate your weaknesses? </a:t>
            </a:r>
            <a:endParaRPr lang="en-US" sz="1600" dirty="0"/>
          </a:p>
          <a:p>
            <a:pPr lvl="1"/>
            <a:r>
              <a:rPr lang="en-US" sz="1600" dirty="0"/>
              <a:t>Could your competitor be </a:t>
            </a:r>
            <a:r>
              <a:rPr lang="en-US" sz="1600" dirty="0" smtClean="0"/>
              <a:t>your collaborators</a:t>
            </a:r>
            <a:r>
              <a:rPr lang="en-US" sz="1600" dirty="0"/>
              <a:t>?</a:t>
            </a:r>
          </a:p>
        </p:txBody>
      </p:sp>
      <p:sp>
        <p:nvSpPr>
          <p:cNvPr id="5" name="TextBox 4"/>
          <p:cNvSpPr txBox="1"/>
          <p:nvPr/>
        </p:nvSpPr>
        <p:spPr>
          <a:xfrm>
            <a:off x="1012371" y="5508486"/>
            <a:ext cx="7239000" cy="707886"/>
          </a:xfrm>
          <a:prstGeom prst="rect">
            <a:avLst/>
          </a:prstGeom>
          <a:solidFill>
            <a:schemeClr val="accent1">
              <a:lumMod val="75000"/>
            </a:schemeClr>
          </a:solidFill>
        </p:spPr>
        <p:txBody>
          <a:bodyPr wrap="square" rtlCol="0">
            <a:spAutoFit/>
          </a:bodyPr>
          <a:lstStyle/>
          <a:p>
            <a:r>
              <a:rPr lang="en-US" sz="2000" i="1" dirty="0" smtClean="0">
                <a:solidFill>
                  <a:schemeClr val="bg1"/>
                </a:solidFill>
              </a:rPr>
              <a:t>If you answer the questions and follow the refining steps, you will have a fundable idea AND the foundation of a good proposal</a:t>
            </a:r>
            <a:endParaRPr lang="en-US" sz="2000" i="1" dirty="0">
              <a:solidFill>
                <a:schemeClr val="bg1"/>
              </a:solidFill>
            </a:endParaRPr>
          </a:p>
        </p:txBody>
      </p:sp>
      <p:sp>
        <p:nvSpPr>
          <p:cNvPr id="4" name="Slide Number Placeholder 3"/>
          <p:cNvSpPr>
            <a:spLocks noGrp="1"/>
          </p:cNvSpPr>
          <p:nvPr>
            <p:ph type="sldNum" sz="quarter" idx="12"/>
          </p:nvPr>
        </p:nvSpPr>
        <p:spPr/>
        <p:txBody>
          <a:bodyPr/>
          <a:lstStyle/>
          <a:p>
            <a:fld id="{0609A8C3-0B35-46AA-97D6-5814D689151B}" type="slidenum">
              <a:rPr lang="en-US" smtClean="0"/>
              <a:t>8</a:t>
            </a:fld>
            <a:endParaRPr lang="en-US"/>
          </a:p>
        </p:txBody>
      </p:sp>
    </p:spTree>
    <p:extLst>
      <p:ext uri="{BB962C8B-B14F-4D97-AF65-F5344CB8AC3E}">
        <p14:creationId xmlns:p14="http://schemas.microsoft.com/office/powerpoint/2010/main" val="344840463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8086" y="228600"/>
            <a:ext cx="8229600" cy="762000"/>
          </a:xfrm>
        </p:spPr>
        <p:txBody>
          <a:bodyPr>
            <a:noAutofit/>
          </a:bodyPr>
          <a:lstStyle/>
          <a:p>
            <a:r>
              <a:rPr lang="en-US" dirty="0" smtClean="0"/>
              <a:t>Find Funders</a:t>
            </a:r>
            <a:r>
              <a:rPr lang="en-US" dirty="0"/>
              <a:t/>
            </a:r>
            <a:br>
              <a:rPr lang="en-US" dirty="0"/>
            </a:br>
            <a:endParaRPr lang="en-US" sz="2800" dirty="0"/>
          </a:p>
        </p:txBody>
      </p:sp>
      <p:sp>
        <p:nvSpPr>
          <p:cNvPr id="5" name="Content Placeholder 2"/>
          <p:cNvSpPr>
            <a:spLocks noGrp="1"/>
          </p:cNvSpPr>
          <p:nvPr>
            <p:ph idx="1"/>
          </p:nvPr>
        </p:nvSpPr>
        <p:spPr>
          <a:xfrm>
            <a:off x="609600" y="1447800"/>
            <a:ext cx="7696200" cy="4525963"/>
          </a:xfrm>
        </p:spPr>
        <p:txBody>
          <a:bodyPr>
            <a:noAutofit/>
          </a:bodyPr>
          <a:lstStyle/>
          <a:p>
            <a:pPr marL="0" indent="0">
              <a:buNone/>
            </a:pPr>
            <a:r>
              <a:rPr lang="en-US" sz="2400" i="1" dirty="0" smtClean="0"/>
              <a:t>Start with a strategy – objectives, relevant information (such as past funding and research experiences), search terms to use, search tools, etc. </a:t>
            </a:r>
          </a:p>
          <a:p>
            <a:r>
              <a:rPr lang="en-US" sz="2000" dirty="0" smtClean="0"/>
              <a:t>If </a:t>
            </a:r>
            <a:r>
              <a:rPr lang="en-US" sz="2000" dirty="0"/>
              <a:t>you have current funding, can you extend it? </a:t>
            </a:r>
          </a:p>
          <a:p>
            <a:r>
              <a:rPr lang="en-US" sz="2000" dirty="0"/>
              <a:t>Can you attach to someone else’s contract?</a:t>
            </a:r>
          </a:p>
          <a:p>
            <a:r>
              <a:rPr lang="en-US" sz="2200" dirty="0" smtClean="0"/>
              <a:t>Look </a:t>
            </a:r>
            <a:r>
              <a:rPr lang="en-US" sz="2200" dirty="0"/>
              <a:t>at the funder </a:t>
            </a:r>
            <a:r>
              <a:rPr lang="en-US" sz="2200" dirty="0" smtClean="0"/>
              <a:t>acknowledgement in journal articles  </a:t>
            </a:r>
            <a:endParaRPr lang="en-US" sz="2200" i="1" dirty="0" smtClean="0"/>
          </a:p>
          <a:p>
            <a:r>
              <a:rPr lang="en-US" sz="2200" dirty="0" smtClean="0"/>
              <a:t>Query colleagues (current, classmates in graduate school, major professors)</a:t>
            </a:r>
          </a:p>
          <a:p>
            <a:r>
              <a:rPr lang="en-US" sz="2200" dirty="0" smtClean="0"/>
              <a:t>Find mentor(s)</a:t>
            </a:r>
            <a:endParaRPr lang="en-US" sz="2200" dirty="0"/>
          </a:p>
          <a:p>
            <a:r>
              <a:rPr lang="en-US" sz="2200" dirty="0" smtClean="0"/>
              <a:t>Look for funders at conferences</a:t>
            </a:r>
          </a:p>
          <a:p>
            <a:r>
              <a:rPr lang="en-US" sz="2200" dirty="0" smtClean="0"/>
              <a:t>Attend Agency funder’s conferences (e.g., NSF in March and Oct; NIH June)</a:t>
            </a:r>
            <a:endParaRPr lang="en-US" sz="2200" dirty="0"/>
          </a:p>
          <a:p>
            <a:pPr marL="0" indent="0">
              <a:buNone/>
            </a:pPr>
            <a:endParaRPr lang="en-US" sz="2000" dirty="0"/>
          </a:p>
        </p:txBody>
      </p:sp>
      <p:sp>
        <p:nvSpPr>
          <p:cNvPr id="4" name="Slide Number Placeholder 3"/>
          <p:cNvSpPr>
            <a:spLocks noGrp="1"/>
          </p:cNvSpPr>
          <p:nvPr>
            <p:ph type="sldNum" sz="quarter" idx="12"/>
          </p:nvPr>
        </p:nvSpPr>
        <p:spPr>
          <a:xfrm>
            <a:off x="6553200" y="6324600"/>
            <a:ext cx="2133600" cy="365125"/>
          </a:xfrm>
        </p:spPr>
        <p:txBody>
          <a:bodyPr/>
          <a:lstStyle/>
          <a:p>
            <a:fld id="{0609A8C3-0B35-46AA-97D6-5814D689151B}" type="slidenum">
              <a:rPr lang="en-US" smtClean="0"/>
              <a:t>9</a:t>
            </a:fld>
            <a:endParaRPr lang="en-US"/>
          </a:p>
        </p:txBody>
      </p:sp>
    </p:spTree>
    <p:extLst>
      <p:ext uri="{BB962C8B-B14F-4D97-AF65-F5344CB8AC3E}">
        <p14:creationId xmlns:p14="http://schemas.microsoft.com/office/powerpoint/2010/main" val="290320042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6275</TotalTime>
  <Words>5035</Words>
  <Application>Microsoft Office PowerPoint</Application>
  <PresentationFormat>On-screen Show (4:3)</PresentationFormat>
  <Paragraphs>745</Paragraphs>
  <Slides>55</Slides>
  <Notes>55</Notes>
  <HiddenSlides>0</HiddenSlides>
  <MMClips>0</MMClips>
  <ScaleCrop>false</ScaleCrop>
  <HeadingPairs>
    <vt:vector size="4" baseType="variant">
      <vt:variant>
        <vt:lpstr>Theme</vt:lpstr>
      </vt:variant>
      <vt:variant>
        <vt:i4>1</vt:i4>
      </vt:variant>
      <vt:variant>
        <vt:lpstr>Slide Titles</vt:lpstr>
      </vt:variant>
      <vt:variant>
        <vt:i4>55</vt:i4>
      </vt:variant>
    </vt:vector>
  </HeadingPairs>
  <TitlesOfParts>
    <vt:vector size="56" baseType="lpstr">
      <vt:lpstr>Office Theme</vt:lpstr>
      <vt:lpstr>Proposal Development and Grantsmanship </vt:lpstr>
      <vt:lpstr>Workshop Objectives</vt:lpstr>
      <vt:lpstr>Workshop Agenda</vt:lpstr>
      <vt:lpstr>Even in Today’s Challenging Funding Environment…</vt:lpstr>
      <vt:lpstr>… There are Ways to be Successful</vt:lpstr>
      <vt:lpstr>Develop a Fundable Idea Find Funders</vt:lpstr>
      <vt:lpstr>Develop a Fundable Idea</vt:lpstr>
      <vt:lpstr>Refine the Idea</vt:lpstr>
      <vt:lpstr>Find Funders </vt:lpstr>
      <vt:lpstr>Find Funders (cont.)  </vt:lpstr>
      <vt:lpstr>Find Funders  Online Search Tools </vt:lpstr>
      <vt:lpstr>Find Funders  Online Search Tools (cont.) </vt:lpstr>
      <vt:lpstr>Select Funding Opportunities to Pursue</vt:lpstr>
      <vt:lpstr>Effective Pre-Proposal Activities</vt:lpstr>
      <vt:lpstr>Market Your Ideas</vt:lpstr>
      <vt:lpstr>Even “Objective” Review Panels Respond Emotionally</vt:lpstr>
      <vt:lpstr>Take a Long-Term Approach</vt:lpstr>
      <vt:lpstr>Example of an Aerospace Company’s Business Acquisition Plan</vt:lpstr>
      <vt:lpstr>The “Go-No Go” Decision</vt:lpstr>
      <vt:lpstr>Prepare to Write</vt:lpstr>
      <vt:lpstr>Thoroughly Decompose the Solicitation </vt:lpstr>
      <vt:lpstr>Develop a Plan for Managing the Proposal Effort </vt:lpstr>
      <vt:lpstr>Consider What Makes Your Proposal Competitive… </vt:lpstr>
      <vt:lpstr>… and What Makes It Compelling</vt:lpstr>
      <vt:lpstr>Write the Proposal - Tips and Best Practices</vt:lpstr>
      <vt:lpstr> Proposal Structure</vt:lpstr>
      <vt:lpstr>Start With An Outline</vt:lpstr>
      <vt:lpstr>Write Using “Proposal” Style</vt:lpstr>
      <vt:lpstr>Write in Active, Not Passive Voice</vt:lpstr>
      <vt:lpstr>Use the Right Words </vt:lpstr>
      <vt:lpstr>   Create Effective Sentences and Phrases   </vt:lpstr>
      <vt:lpstr>   Use Transitions   </vt:lpstr>
      <vt:lpstr> Use Emphasis, Figures and Tables </vt:lpstr>
      <vt:lpstr>Address Proposal Aesthetics</vt:lpstr>
      <vt:lpstr>Proposal Aesthetics (continued)</vt:lpstr>
      <vt:lpstr>Write for Reviewers</vt:lpstr>
      <vt:lpstr>Academic Writing Sample</vt:lpstr>
      <vt:lpstr>Components of the Proposal</vt:lpstr>
      <vt:lpstr>General Components</vt:lpstr>
      <vt:lpstr>General Components (cont.)</vt:lpstr>
      <vt:lpstr>Characteristics of Effective Titles</vt:lpstr>
      <vt:lpstr>Effective Titles (cont.)</vt:lpstr>
      <vt:lpstr>Steps for Creating Effective Titles</vt:lpstr>
      <vt:lpstr>Effective Summary/Abstract</vt:lpstr>
      <vt:lpstr>Effective Abstract/Summary (cont.)</vt:lpstr>
      <vt:lpstr>Elements of the Narrative</vt:lpstr>
      <vt:lpstr>Narrative Elements (cont.)</vt:lpstr>
      <vt:lpstr>Narrative Elements (cont.)</vt:lpstr>
      <vt:lpstr>Narrative Elements (cont.)</vt:lpstr>
      <vt:lpstr>Final Thoughts on Proposal Writing</vt:lpstr>
      <vt:lpstr>Summary</vt:lpstr>
      <vt:lpstr>Research Development Website</vt:lpstr>
      <vt:lpstr>Sources for This Presentation</vt:lpstr>
      <vt:lpstr>Additional Resources for Proposal Preparation</vt:lpstr>
      <vt:lpstr>Sampling of Proposal Writing Books at the HBLL</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Proposal Preparation Tips and Best Practices</dc:title>
  <dc:creator>Conrad Monson</dc:creator>
  <cp:lastModifiedBy>Conrad Monson</cp:lastModifiedBy>
  <cp:revision>358</cp:revision>
  <cp:lastPrinted>2013-12-06T13:29:50Z</cp:lastPrinted>
  <dcterms:created xsi:type="dcterms:W3CDTF">2013-04-11T20:54:00Z</dcterms:created>
  <dcterms:modified xsi:type="dcterms:W3CDTF">2013-12-06T13:33:40Z</dcterms:modified>
</cp:coreProperties>
</file>