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9"/>
  </p:notesMasterIdLst>
  <p:handoutMasterIdLst>
    <p:handoutMasterId r:id="rId50"/>
  </p:handoutMasterIdLst>
  <p:sldIdLst>
    <p:sldId id="256" r:id="rId2"/>
    <p:sldId id="453" r:id="rId3"/>
    <p:sldId id="359" r:id="rId4"/>
    <p:sldId id="395" r:id="rId5"/>
    <p:sldId id="574" r:id="rId6"/>
    <p:sldId id="544" r:id="rId7"/>
    <p:sldId id="571" r:id="rId8"/>
    <p:sldId id="588" r:id="rId9"/>
    <p:sldId id="589" r:id="rId10"/>
    <p:sldId id="572" r:id="rId11"/>
    <p:sldId id="573" r:id="rId12"/>
    <p:sldId id="449" r:id="rId13"/>
    <p:sldId id="546" r:id="rId14"/>
    <p:sldId id="553" r:id="rId15"/>
    <p:sldId id="411" r:id="rId16"/>
    <p:sldId id="292" r:id="rId17"/>
    <p:sldId id="550" r:id="rId18"/>
    <p:sldId id="580" r:id="rId19"/>
    <p:sldId id="448" r:id="rId20"/>
    <p:sldId id="533" r:id="rId21"/>
    <p:sldId id="557" r:id="rId22"/>
    <p:sldId id="570" r:id="rId23"/>
    <p:sldId id="569" r:id="rId24"/>
    <p:sldId id="582" r:id="rId25"/>
    <p:sldId id="552" r:id="rId26"/>
    <p:sldId id="532" r:id="rId27"/>
    <p:sldId id="563" r:id="rId28"/>
    <p:sldId id="575" r:id="rId29"/>
    <p:sldId id="581" r:id="rId30"/>
    <p:sldId id="414" r:id="rId31"/>
    <p:sldId id="413" r:id="rId32"/>
    <p:sldId id="447" r:id="rId33"/>
    <p:sldId id="576" r:id="rId34"/>
    <p:sldId id="577" r:id="rId35"/>
    <p:sldId id="565" r:id="rId36"/>
    <p:sldId id="398" r:id="rId37"/>
    <p:sldId id="360" r:id="rId38"/>
    <p:sldId id="587" r:id="rId39"/>
    <p:sldId id="452" r:id="rId40"/>
    <p:sldId id="535" r:id="rId41"/>
    <p:sldId id="389" r:id="rId42"/>
    <p:sldId id="585" r:id="rId43"/>
    <p:sldId id="584" r:id="rId44"/>
    <p:sldId id="419" r:id="rId45"/>
    <p:sldId id="399" r:id="rId46"/>
    <p:sldId id="259" r:id="rId47"/>
    <p:sldId id="446" r:id="rId4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B592E0E-2A0E-4658-9F84-9F761F4773DF}">
          <p14:sldIdLst>
            <p14:sldId id="256"/>
            <p14:sldId id="453"/>
            <p14:sldId id="359"/>
            <p14:sldId id="395"/>
            <p14:sldId id="574"/>
            <p14:sldId id="544"/>
            <p14:sldId id="571"/>
            <p14:sldId id="588"/>
            <p14:sldId id="589"/>
            <p14:sldId id="572"/>
            <p14:sldId id="573"/>
            <p14:sldId id="449"/>
            <p14:sldId id="546"/>
            <p14:sldId id="553"/>
            <p14:sldId id="411"/>
            <p14:sldId id="292"/>
            <p14:sldId id="550"/>
            <p14:sldId id="580"/>
            <p14:sldId id="448"/>
            <p14:sldId id="533"/>
            <p14:sldId id="557"/>
            <p14:sldId id="570"/>
            <p14:sldId id="569"/>
            <p14:sldId id="582"/>
            <p14:sldId id="552"/>
            <p14:sldId id="532"/>
            <p14:sldId id="563"/>
            <p14:sldId id="575"/>
            <p14:sldId id="581"/>
            <p14:sldId id="414"/>
            <p14:sldId id="413"/>
            <p14:sldId id="447"/>
            <p14:sldId id="576"/>
            <p14:sldId id="577"/>
            <p14:sldId id="565"/>
            <p14:sldId id="398"/>
            <p14:sldId id="360"/>
            <p14:sldId id="587"/>
            <p14:sldId id="452"/>
            <p14:sldId id="535"/>
            <p14:sldId id="389"/>
            <p14:sldId id="585"/>
            <p14:sldId id="584"/>
          </p14:sldIdLst>
        </p14:section>
        <p14:section name="Untitled Section" id="{9F2F2585-75DD-40DB-B609-0934A2B0B7E6}">
          <p14:sldIdLst>
            <p14:sldId id="419"/>
            <p14:sldId id="399"/>
            <p14:sldId id="259"/>
            <p14:sldId id="446"/>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cKay School of Education" initials=""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66" autoAdjust="0"/>
    <p:restoredTop sz="76333" autoAdjust="0"/>
  </p:normalViewPr>
  <p:slideViewPr>
    <p:cSldViewPr>
      <p:cViewPr varScale="1">
        <p:scale>
          <a:sx n="51" d="100"/>
          <a:sy n="51" d="100"/>
        </p:scale>
        <p:origin x="43" y="264"/>
      </p:cViewPr>
      <p:guideLst>
        <p:guide orient="horz" pos="2160"/>
        <p:guide pos="2880"/>
      </p:guideLst>
    </p:cSldViewPr>
  </p:slideViewPr>
  <p:outlineViewPr>
    <p:cViewPr>
      <p:scale>
        <a:sx n="33" d="100"/>
        <a:sy n="33" d="100"/>
      </p:scale>
      <p:origin x="0" y="55570"/>
    </p:cViewPr>
  </p:outlineViewPr>
  <p:notesTextViewPr>
    <p:cViewPr>
      <p:scale>
        <a:sx n="1" d="1"/>
        <a:sy n="1" d="1"/>
      </p:scale>
      <p:origin x="0" y="0"/>
    </p:cViewPr>
  </p:notesTextViewPr>
  <p:sorterViewPr>
    <p:cViewPr>
      <p:scale>
        <a:sx n="200" d="100"/>
        <a:sy n="200" d="100"/>
      </p:scale>
      <p:origin x="0" y="-4906"/>
    </p:cViewPr>
  </p:sorterViewPr>
  <p:notesViewPr>
    <p:cSldViewPr>
      <p:cViewPr>
        <p:scale>
          <a:sx n="70" d="100"/>
          <a:sy n="70" d="100"/>
        </p:scale>
        <p:origin x="1685" y="-221"/>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commentAuthors" Target="commentAuthors.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9" y="0"/>
            <a:ext cx="3037840" cy="464820"/>
          </a:xfrm>
          <a:prstGeom prst="rect">
            <a:avLst/>
          </a:prstGeom>
        </p:spPr>
        <p:txBody>
          <a:bodyPr vert="horz" lIns="93177" tIns="46589" rIns="93177" bIns="46589" rtlCol="0"/>
          <a:lstStyle>
            <a:lvl1pPr algn="r">
              <a:defRPr sz="1200"/>
            </a:lvl1pPr>
          </a:lstStyle>
          <a:p>
            <a:fld id="{BBC204BD-34D0-4FB4-A9FE-D3533B64CC19}" type="datetimeFigureOut">
              <a:rPr lang="en-US" smtClean="0"/>
              <a:t>5/20/2015</a:t>
            </a:fld>
            <a:endParaRPr lang="en-US"/>
          </a:p>
        </p:txBody>
      </p:sp>
      <p:sp>
        <p:nvSpPr>
          <p:cNvPr id="4" name="Footer Placeholder 3"/>
          <p:cNvSpPr>
            <a:spLocks noGrp="1"/>
          </p:cNvSpPr>
          <p:nvPr>
            <p:ph type="ftr" sz="quarter" idx="2"/>
          </p:nvPr>
        </p:nvSpPr>
        <p:spPr>
          <a:xfrm>
            <a:off x="1"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9" y="8829967"/>
            <a:ext cx="3037840" cy="464820"/>
          </a:xfrm>
          <a:prstGeom prst="rect">
            <a:avLst/>
          </a:prstGeom>
        </p:spPr>
        <p:txBody>
          <a:bodyPr vert="horz" lIns="93177" tIns="46589" rIns="93177" bIns="46589" rtlCol="0" anchor="b"/>
          <a:lstStyle>
            <a:lvl1pPr algn="r">
              <a:defRPr sz="1200"/>
            </a:lvl1pPr>
          </a:lstStyle>
          <a:p>
            <a:fld id="{512318E3-413D-458E-A097-EAF210320F96}" type="slidenum">
              <a:rPr lang="en-US" smtClean="0"/>
              <a:t>‹#›</a:t>
            </a:fld>
            <a:endParaRPr lang="en-US"/>
          </a:p>
        </p:txBody>
      </p:sp>
    </p:spTree>
    <p:extLst>
      <p:ext uri="{BB962C8B-B14F-4D97-AF65-F5344CB8AC3E}">
        <p14:creationId xmlns:p14="http://schemas.microsoft.com/office/powerpoint/2010/main" val="15414398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4536CA22-8BFC-4CE2-B16D-1DFF139B83F5}" type="datetimeFigureOut">
              <a:rPr lang="en-US" smtClean="0"/>
              <a:t>5/20/2015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000ADD40-26D1-4DB4-BCE8-15DB90CA2F67}" type="slidenum">
              <a:rPr lang="en-US" smtClean="0"/>
              <a:t>‹#›</a:t>
            </a:fld>
            <a:endParaRPr lang="en-US"/>
          </a:p>
        </p:txBody>
      </p:sp>
    </p:spTree>
    <p:extLst>
      <p:ext uri="{BB962C8B-B14F-4D97-AF65-F5344CB8AC3E}">
        <p14:creationId xmlns:p14="http://schemas.microsoft.com/office/powerpoint/2010/main" val="28641721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1</a:t>
            </a:fld>
            <a:endParaRPr lang="en-US"/>
          </a:p>
        </p:txBody>
      </p:sp>
    </p:spTree>
    <p:extLst>
      <p:ext uri="{BB962C8B-B14F-4D97-AF65-F5344CB8AC3E}">
        <p14:creationId xmlns:p14="http://schemas.microsoft.com/office/powerpoint/2010/main" val="36240964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10</a:t>
            </a:fld>
            <a:endParaRPr lang="en-US"/>
          </a:p>
        </p:txBody>
      </p:sp>
    </p:spTree>
    <p:extLst>
      <p:ext uri="{BB962C8B-B14F-4D97-AF65-F5344CB8AC3E}">
        <p14:creationId xmlns:p14="http://schemas.microsoft.com/office/powerpoint/2010/main" val="24733808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11</a:t>
            </a:fld>
            <a:endParaRPr lang="en-US"/>
          </a:p>
        </p:txBody>
      </p:sp>
    </p:spTree>
    <p:extLst>
      <p:ext uri="{BB962C8B-B14F-4D97-AF65-F5344CB8AC3E}">
        <p14:creationId xmlns:p14="http://schemas.microsoft.com/office/powerpoint/2010/main" val="6224031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12</a:t>
            </a:fld>
            <a:endParaRPr lang="en-US"/>
          </a:p>
        </p:txBody>
      </p:sp>
    </p:spTree>
    <p:extLst>
      <p:ext uri="{BB962C8B-B14F-4D97-AF65-F5344CB8AC3E}">
        <p14:creationId xmlns:p14="http://schemas.microsoft.com/office/powerpoint/2010/main" val="35425638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13</a:t>
            </a:fld>
            <a:endParaRPr lang="en-US"/>
          </a:p>
        </p:txBody>
      </p:sp>
    </p:spTree>
    <p:extLst>
      <p:ext uri="{BB962C8B-B14F-4D97-AF65-F5344CB8AC3E}">
        <p14:creationId xmlns:p14="http://schemas.microsoft.com/office/powerpoint/2010/main" val="29812206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14</a:t>
            </a:fld>
            <a:endParaRPr lang="en-US"/>
          </a:p>
        </p:txBody>
      </p:sp>
    </p:spTree>
    <p:extLst>
      <p:ext uri="{BB962C8B-B14F-4D97-AF65-F5344CB8AC3E}">
        <p14:creationId xmlns:p14="http://schemas.microsoft.com/office/powerpoint/2010/main" val="22521231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15</a:t>
            </a:fld>
            <a:endParaRPr lang="en-US"/>
          </a:p>
        </p:txBody>
      </p:sp>
    </p:spTree>
    <p:extLst>
      <p:ext uri="{BB962C8B-B14F-4D97-AF65-F5344CB8AC3E}">
        <p14:creationId xmlns:p14="http://schemas.microsoft.com/office/powerpoint/2010/main" val="37721284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a:p>
            <a:pPr lvl="0"/>
            <a:r>
              <a:rPr lang="en-US" dirty="0"/>
              <a:t>Clearly identify the niche area into which your idea fits</a:t>
            </a:r>
          </a:p>
          <a:p>
            <a:pPr lvl="1"/>
            <a:r>
              <a:rPr lang="en-US" dirty="0"/>
              <a:t>Identify long-term goals within niche area</a:t>
            </a:r>
          </a:p>
          <a:p>
            <a:pPr lvl="1"/>
            <a:r>
              <a:rPr lang="en-US" dirty="0"/>
              <a:t>Conceptualize research needed to attain long-term research goals</a:t>
            </a:r>
          </a:p>
          <a:p>
            <a:pPr lvl="1"/>
            <a:r>
              <a:rPr lang="en-US" dirty="0"/>
              <a:t>Identify next logical step in research continuum…</a:t>
            </a:r>
            <a:r>
              <a:rPr lang="en-US" i="1" dirty="0"/>
              <a:t>your idea should be a logical next step</a:t>
            </a:r>
            <a:endParaRPr lang="en-US" dirty="0"/>
          </a:p>
          <a:p>
            <a:r>
              <a:rPr lang="en-US" dirty="0"/>
              <a:t> </a:t>
            </a:r>
          </a:p>
          <a:p>
            <a:pPr lvl="0"/>
            <a:r>
              <a:rPr lang="en-US" dirty="0"/>
              <a:t>Draft a short, well-crafted, logical description of your idea  (must answer Why, Who, What, How) and present it to colleagues for a critical review </a:t>
            </a:r>
          </a:p>
          <a:p>
            <a:pPr lvl="1"/>
            <a:r>
              <a:rPr lang="en-US" dirty="0"/>
              <a:t>Are they excited, show a keen interest in your idea?</a:t>
            </a:r>
          </a:p>
          <a:p>
            <a:pPr lvl="1"/>
            <a:r>
              <a:rPr lang="en-US" dirty="0"/>
              <a:t>Does it have scientific and technical merit? </a:t>
            </a:r>
          </a:p>
          <a:p>
            <a:pPr lvl="1"/>
            <a:r>
              <a:rPr lang="en-US" dirty="0"/>
              <a:t>Do you have the ability, capability and resources to pursue your idea?</a:t>
            </a:r>
          </a:p>
          <a:p>
            <a:pPr lvl="1"/>
            <a:r>
              <a:rPr lang="en-US" i="1" dirty="0"/>
              <a:t>At the right time, a description could be presented to a potential  funder</a:t>
            </a:r>
            <a:br>
              <a:rPr lang="en-US" i="1" dirty="0"/>
            </a:br>
            <a:endParaRPr lang="en-US" dirty="0"/>
          </a:p>
          <a:p>
            <a:pPr lvl="0"/>
            <a:r>
              <a:rPr lang="en-US" dirty="0"/>
              <a:t>Identify your competitors and their strengths/weaknesses. Compare them with yours and determine how you will emphasize your strengths and mitigate your weaknesses. Do you know if your competitors will submit a proposal? Have you considered collaborating with a potential competitor?</a:t>
            </a:r>
          </a:p>
          <a:p>
            <a:pPr marL="0" indent="0">
              <a:buNone/>
            </a:pPr>
            <a:endParaRPr lang="en-US" sz="2000" b="1" dirty="0"/>
          </a:p>
        </p:txBody>
      </p:sp>
      <p:sp>
        <p:nvSpPr>
          <p:cNvPr id="4" name="Slide Number Placeholder 3"/>
          <p:cNvSpPr>
            <a:spLocks noGrp="1"/>
          </p:cNvSpPr>
          <p:nvPr>
            <p:ph type="sldNum" sz="quarter" idx="10"/>
          </p:nvPr>
        </p:nvSpPr>
        <p:spPr/>
        <p:txBody>
          <a:bodyPr/>
          <a:lstStyle/>
          <a:p>
            <a:fld id="{000ADD40-26D1-4DB4-BCE8-15DB90CA2F67}" type="slidenum">
              <a:rPr lang="en-US" smtClean="0"/>
              <a:t>16</a:t>
            </a:fld>
            <a:endParaRPr lang="en-US"/>
          </a:p>
        </p:txBody>
      </p:sp>
    </p:spTree>
    <p:extLst>
      <p:ext uri="{BB962C8B-B14F-4D97-AF65-F5344CB8AC3E}">
        <p14:creationId xmlns:p14="http://schemas.microsoft.com/office/powerpoint/2010/main" val="41877305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17</a:t>
            </a:fld>
            <a:endParaRPr lang="en-US"/>
          </a:p>
        </p:txBody>
      </p:sp>
    </p:spTree>
    <p:extLst>
      <p:ext uri="{BB962C8B-B14F-4D97-AF65-F5344CB8AC3E}">
        <p14:creationId xmlns:p14="http://schemas.microsoft.com/office/powerpoint/2010/main" val="29609547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18</a:t>
            </a:fld>
            <a:endParaRPr lang="en-US"/>
          </a:p>
        </p:txBody>
      </p:sp>
    </p:spTree>
    <p:extLst>
      <p:ext uri="{BB962C8B-B14F-4D97-AF65-F5344CB8AC3E}">
        <p14:creationId xmlns:p14="http://schemas.microsoft.com/office/powerpoint/2010/main" val="26009320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Review Panels </a:t>
            </a:r>
            <a:r>
              <a:rPr lang="en-US" dirty="0" smtClean="0"/>
              <a:t>- at Dec 2013 NSF Days, leader solicited business cards for potential reviewers. For NSF, don’t need a prior NSF grant, or even a PhD or university affiliation. Need expert. NSF needs about 50K reviewers per year</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19</a:t>
            </a:fld>
            <a:endParaRPr lang="en-US"/>
          </a:p>
        </p:txBody>
      </p:sp>
    </p:spTree>
    <p:extLst>
      <p:ext uri="{BB962C8B-B14F-4D97-AF65-F5344CB8AC3E}">
        <p14:creationId xmlns:p14="http://schemas.microsoft.com/office/powerpoint/2010/main" val="36639303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2</a:t>
            </a:fld>
            <a:endParaRPr lang="en-US"/>
          </a:p>
        </p:txBody>
      </p:sp>
    </p:spTree>
    <p:extLst>
      <p:ext uri="{BB962C8B-B14F-4D97-AF65-F5344CB8AC3E}">
        <p14:creationId xmlns:p14="http://schemas.microsoft.com/office/powerpoint/2010/main" val="9298955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Perhaps most useful feature of PIVOT is the opportunity tracking that provides automated alerts  when selected opportunities are updated </a:t>
            </a:r>
          </a:p>
          <a:p>
            <a:endParaRPr lang="en-US" dirty="0"/>
          </a:p>
          <a:p>
            <a:r>
              <a:rPr lang="en-US" dirty="0" smtClean="0"/>
              <a:t>We will do a PIVOT tutorial later this morning and Trace Eddington from LDS-P will provide demonstrated Foundation Center online next week. </a:t>
            </a:r>
          </a:p>
          <a:p>
            <a:endParaRPr lang="en-US" dirty="0"/>
          </a:p>
          <a:p>
            <a:r>
              <a:rPr lang="en-US" dirty="0" smtClean="0"/>
              <a:t>Are there a few who would like us to do a preliminary search for them and show it at next weeks class?</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20</a:t>
            </a:fld>
            <a:endParaRPr lang="en-US"/>
          </a:p>
        </p:txBody>
      </p:sp>
    </p:spTree>
    <p:extLst>
      <p:ext uri="{BB962C8B-B14F-4D97-AF65-F5344CB8AC3E}">
        <p14:creationId xmlns:p14="http://schemas.microsoft.com/office/powerpoint/2010/main" val="10625519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21</a:t>
            </a:fld>
            <a:endParaRPr lang="en-US"/>
          </a:p>
        </p:txBody>
      </p:sp>
    </p:spTree>
    <p:extLst>
      <p:ext uri="{BB962C8B-B14F-4D97-AF65-F5344CB8AC3E}">
        <p14:creationId xmlns:p14="http://schemas.microsoft.com/office/powerpoint/2010/main" val="40245284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22</a:t>
            </a:fld>
            <a:endParaRPr lang="en-US"/>
          </a:p>
        </p:txBody>
      </p:sp>
    </p:spTree>
    <p:extLst>
      <p:ext uri="{BB962C8B-B14F-4D97-AF65-F5344CB8AC3E}">
        <p14:creationId xmlns:p14="http://schemas.microsoft.com/office/powerpoint/2010/main" val="30779988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23</a:t>
            </a:fld>
            <a:endParaRPr lang="en-US"/>
          </a:p>
        </p:txBody>
      </p:sp>
    </p:spTree>
    <p:extLst>
      <p:ext uri="{BB962C8B-B14F-4D97-AF65-F5344CB8AC3E}">
        <p14:creationId xmlns:p14="http://schemas.microsoft.com/office/powerpoint/2010/main" val="36123068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24</a:t>
            </a:fld>
            <a:endParaRPr lang="en-US"/>
          </a:p>
        </p:txBody>
      </p:sp>
    </p:spTree>
    <p:extLst>
      <p:ext uri="{BB962C8B-B14F-4D97-AF65-F5344CB8AC3E}">
        <p14:creationId xmlns:p14="http://schemas.microsoft.com/office/powerpoint/2010/main" val="183046886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25</a:t>
            </a:fld>
            <a:endParaRPr lang="en-US"/>
          </a:p>
        </p:txBody>
      </p:sp>
    </p:spTree>
    <p:extLst>
      <p:ext uri="{BB962C8B-B14F-4D97-AF65-F5344CB8AC3E}">
        <p14:creationId xmlns:p14="http://schemas.microsoft.com/office/powerpoint/2010/main" val="253144453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Ties into Go No Go decision that will be talked about later</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26</a:t>
            </a:fld>
            <a:endParaRPr lang="en-US"/>
          </a:p>
        </p:txBody>
      </p:sp>
    </p:spTree>
    <p:extLst>
      <p:ext uri="{BB962C8B-B14F-4D97-AF65-F5344CB8AC3E}">
        <p14:creationId xmlns:p14="http://schemas.microsoft.com/office/powerpoint/2010/main" val="2540758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27</a:t>
            </a:fld>
            <a:endParaRPr lang="en-US"/>
          </a:p>
        </p:txBody>
      </p:sp>
    </p:spTree>
    <p:extLst>
      <p:ext uri="{BB962C8B-B14F-4D97-AF65-F5344CB8AC3E}">
        <p14:creationId xmlns:p14="http://schemas.microsoft.com/office/powerpoint/2010/main" val="73567959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Lots of templates and procedures have been developed to do a SWOT analysis.</a:t>
            </a:r>
            <a:r>
              <a:rPr lang="en-US" baseline="0" dirty="0" smtClean="0"/>
              <a:t> Whether or not you use a formal procedure, you will likely do at least an informal SWOT </a:t>
            </a:r>
            <a:r>
              <a:rPr lang="en-US" dirty="0" smtClean="0"/>
              <a:t>– the key</a:t>
            </a:r>
            <a:r>
              <a:rPr lang="en-US" baseline="0" dirty="0" smtClean="0"/>
              <a:t> is to clearly identify SWOT elements so you can leverage the positives about your research </a:t>
            </a:r>
            <a:r>
              <a:rPr lang="en-US" baseline="0" dirty="0" err="1" smtClean="0"/>
              <a:t>situtation</a:t>
            </a:r>
            <a:r>
              <a:rPr lang="en-US" baseline="0" dirty="0" smtClean="0"/>
              <a:t> and mitigate the negatives</a:t>
            </a:r>
            <a:r>
              <a:rPr lang="en-US" dirty="0" smtClean="0"/>
              <a:t> </a:t>
            </a:r>
          </a:p>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28</a:t>
            </a:fld>
            <a:endParaRPr lang="en-US"/>
          </a:p>
        </p:txBody>
      </p:sp>
    </p:spTree>
    <p:extLst>
      <p:ext uri="{BB962C8B-B14F-4D97-AF65-F5344CB8AC3E}">
        <p14:creationId xmlns:p14="http://schemas.microsoft.com/office/powerpoint/2010/main" val="3046456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29</a:t>
            </a:fld>
            <a:endParaRPr lang="en-US"/>
          </a:p>
        </p:txBody>
      </p:sp>
    </p:spTree>
    <p:extLst>
      <p:ext uri="{BB962C8B-B14F-4D97-AF65-F5344CB8AC3E}">
        <p14:creationId xmlns:p14="http://schemas.microsoft.com/office/powerpoint/2010/main" val="24376049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Times New Roman" pitchFamily="18" charset="0"/>
            </a:endParaRPr>
          </a:p>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3</a:t>
            </a:fld>
            <a:endParaRPr lang="en-US"/>
          </a:p>
        </p:txBody>
      </p:sp>
    </p:spTree>
    <p:extLst>
      <p:ext uri="{BB962C8B-B14F-4D97-AF65-F5344CB8AC3E}">
        <p14:creationId xmlns:p14="http://schemas.microsoft.com/office/powerpoint/2010/main" val="38516195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30</a:t>
            </a:fld>
            <a:endParaRPr lang="en-US"/>
          </a:p>
        </p:txBody>
      </p:sp>
    </p:spTree>
    <p:extLst>
      <p:ext uri="{BB962C8B-B14F-4D97-AF65-F5344CB8AC3E}">
        <p14:creationId xmlns:p14="http://schemas.microsoft.com/office/powerpoint/2010/main" val="2070583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more time you spend in effective pre-proposal activities, the more likely you are to be successful in developing a proposal that will be funded. High Tech and other Industries that do a lot of research and development with a significant amount of funding from the federal government are expert at pre-proposal activities – in fact, their business depends upon the effectiveness of pre-proposal planning. Here are some methods they use</a:t>
            </a:r>
          </a:p>
        </p:txBody>
      </p:sp>
      <p:sp>
        <p:nvSpPr>
          <p:cNvPr id="4" name="Slide Number Placeholder 3"/>
          <p:cNvSpPr>
            <a:spLocks noGrp="1"/>
          </p:cNvSpPr>
          <p:nvPr>
            <p:ph type="sldNum" sz="quarter" idx="10"/>
          </p:nvPr>
        </p:nvSpPr>
        <p:spPr/>
        <p:txBody>
          <a:bodyPr/>
          <a:lstStyle/>
          <a:p>
            <a:fld id="{000ADD40-26D1-4DB4-BCE8-15DB90CA2F67}" type="slidenum">
              <a:rPr lang="en-US" smtClean="0"/>
              <a:t>31</a:t>
            </a:fld>
            <a:endParaRPr lang="en-US"/>
          </a:p>
        </p:txBody>
      </p:sp>
    </p:spTree>
    <p:extLst>
      <p:ext uri="{BB962C8B-B14F-4D97-AF65-F5344CB8AC3E}">
        <p14:creationId xmlns:p14="http://schemas.microsoft.com/office/powerpoint/2010/main" val="325618933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lot of planning including customer contact planning (contact plans) and assessment of effectiveness</a:t>
            </a:r>
          </a:p>
          <a:p>
            <a:endParaRPr lang="en-US" dirty="0"/>
          </a:p>
          <a:p>
            <a:r>
              <a:rPr lang="en-US" dirty="0" smtClean="0"/>
              <a:t>The planning, contacting, technology development, typically become factors to determine a </a:t>
            </a:r>
            <a:r>
              <a:rPr lang="en-US" dirty="0" err="1" smtClean="0"/>
              <a:t>P</a:t>
            </a:r>
            <a:r>
              <a:rPr lang="en-US" baseline="-25000" dirty="0" err="1" smtClean="0"/>
              <a:t>win</a:t>
            </a:r>
            <a:r>
              <a:rPr lang="en-US" dirty="0" smtClean="0"/>
              <a:t> … terms for customer knowledge (including numbers and types of contacts); competition assessments; technology maturity; time; preliminary development, past performance, etc.  Without a </a:t>
            </a:r>
            <a:r>
              <a:rPr lang="en-US" dirty="0" err="1"/>
              <a:t>P</a:t>
            </a:r>
            <a:r>
              <a:rPr lang="en-US" baseline="-25000" dirty="0" err="1"/>
              <a:t>win</a:t>
            </a:r>
            <a:r>
              <a:rPr lang="en-US" dirty="0" smtClean="0"/>
              <a:t>  of 50%, likely wouldn’t submit a proposal </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32</a:t>
            </a:fld>
            <a:endParaRPr lang="en-US"/>
          </a:p>
        </p:txBody>
      </p:sp>
    </p:spTree>
    <p:extLst>
      <p:ext uri="{BB962C8B-B14F-4D97-AF65-F5344CB8AC3E}">
        <p14:creationId xmlns:p14="http://schemas.microsoft.com/office/powerpoint/2010/main" val="35662240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dirty="0"/>
              <a:t>Deadlines for submitting questions to the program </a:t>
            </a:r>
            <a:r>
              <a:rPr lang="en-US" dirty="0" smtClean="0"/>
              <a:t>officer,</a:t>
            </a:r>
            <a:r>
              <a:rPr lang="en-US" baseline="0" dirty="0" smtClean="0"/>
              <a:t> </a:t>
            </a:r>
            <a:r>
              <a:rPr lang="en-US" dirty="0" smtClean="0"/>
              <a:t>submittal through BYU/ORCA,</a:t>
            </a:r>
            <a:r>
              <a:rPr lang="en-US" baseline="0" dirty="0" smtClean="0"/>
              <a:t> submittal to the funder</a:t>
            </a:r>
            <a:endParaRPr lang="en-US" dirty="0"/>
          </a:p>
          <a:p>
            <a:pPr marL="171450" lvl="0" indent="-171450">
              <a:buFont typeface="Arial" panose="020B0604020202020204" pitchFamily="34" charset="0"/>
              <a:buChar char="•"/>
            </a:pPr>
            <a:r>
              <a:rPr lang="en-US" dirty="0"/>
              <a:t>Most Important Requirements (technical, budget content)</a:t>
            </a:r>
          </a:p>
          <a:p>
            <a:pPr marL="171450" lvl="0" indent="-171450">
              <a:buFont typeface="Arial" panose="020B0604020202020204" pitchFamily="34" charset="0"/>
              <a:buChar char="•"/>
            </a:pPr>
            <a:r>
              <a:rPr lang="en-US" dirty="0"/>
              <a:t>Elements required of proposal (cover page, summary, etc.)</a:t>
            </a:r>
          </a:p>
          <a:p>
            <a:pPr marL="171450" lvl="0" indent="-171450">
              <a:buFont typeface="Arial" panose="020B0604020202020204" pitchFamily="34" charset="0"/>
              <a:buChar char="•"/>
            </a:pPr>
            <a:r>
              <a:rPr lang="en-US" dirty="0"/>
              <a:t>Unusual requirements</a:t>
            </a:r>
          </a:p>
          <a:p>
            <a:pPr marL="171450" indent="-171450">
              <a:buFont typeface="Arial" panose="020B0604020202020204" pitchFamily="34" charset="0"/>
              <a:buChar char="•"/>
            </a:pPr>
            <a:r>
              <a:rPr lang="en-US" dirty="0"/>
              <a:t>Procedures for submittal (including BYU/ORCA </a:t>
            </a:r>
            <a:r>
              <a:rPr lang="en-US" dirty="0" smtClean="0"/>
              <a:t>procedures</a:t>
            </a:r>
          </a:p>
          <a:p>
            <a:pPr marL="171450" indent="-171450">
              <a:buFont typeface="Arial" panose="020B0604020202020204" pitchFamily="34" charset="0"/>
              <a:buChar char="•"/>
            </a:pPr>
            <a:endParaRPr lang="en-US" dirty="0" smtClean="0"/>
          </a:p>
          <a:p>
            <a:r>
              <a:rPr lang="en-US" sz="1600" dirty="0" smtClean="0"/>
              <a:t>Requirements</a:t>
            </a:r>
          </a:p>
          <a:p>
            <a:pPr lvl="1">
              <a:buFont typeface="Courier New" panose="02070309020205020404" pitchFamily="49" charset="0"/>
              <a:buChar char="o"/>
            </a:pPr>
            <a:r>
              <a:rPr lang="en-US" dirty="0" smtClean="0"/>
              <a:t>Can be technical, budget, management</a:t>
            </a:r>
          </a:p>
          <a:p>
            <a:pPr lvl="1">
              <a:buFont typeface="Courier New" panose="02070309020205020404" pitchFamily="49" charset="0"/>
              <a:buChar char="o"/>
            </a:pPr>
            <a:r>
              <a:rPr lang="en-US" dirty="0" smtClean="0"/>
              <a:t>What </a:t>
            </a:r>
            <a:r>
              <a:rPr lang="en-US" u="sng" dirty="0" smtClean="0"/>
              <a:t>isn’t</a:t>
            </a:r>
            <a:r>
              <a:rPr lang="en-US" dirty="0" smtClean="0"/>
              <a:t>  said in the solicitation may be just as important as what is said</a:t>
            </a:r>
          </a:p>
          <a:p>
            <a:pPr lvl="1">
              <a:buFont typeface="Courier New" panose="02070309020205020404" pitchFamily="49" charset="0"/>
              <a:buChar char="o"/>
            </a:pPr>
            <a:r>
              <a:rPr lang="en-US" dirty="0" smtClean="0"/>
              <a:t>Must understand and answer the MIRs (most important requirements</a:t>
            </a:r>
            <a:endParaRPr lang="en-US" sz="1000" dirty="0"/>
          </a:p>
        </p:txBody>
      </p:sp>
      <p:sp>
        <p:nvSpPr>
          <p:cNvPr id="4" name="Slide Number Placeholder 3"/>
          <p:cNvSpPr>
            <a:spLocks noGrp="1"/>
          </p:cNvSpPr>
          <p:nvPr>
            <p:ph type="sldNum" sz="quarter" idx="10"/>
          </p:nvPr>
        </p:nvSpPr>
        <p:spPr/>
        <p:txBody>
          <a:bodyPr/>
          <a:lstStyle/>
          <a:p>
            <a:fld id="{000ADD40-26D1-4DB4-BCE8-15DB90CA2F67}" type="slidenum">
              <a:rPr lang="en-US" smtClean="0"/>
              <a:t>33</a:t>
            </a:fld>
            <a:endParaRPr lang="en-US"/>
          </a:p>
        </p:txBody>
      </p:sp>
    </p:spTree>
    <p:extLst>
      <p:ext uri="{BB962C8B-B14F-4D97-AF65-F5344CB8AC3E}">
        <p14:creationId xmlns:p14="http://schemas.microsoft.com/office/powerpoint/2010/main" val="329279257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dirty="0"/>
              <a:t>Kickoff with proposal team</a:t>
            </a:r>
          </a:p>
          <a:p>
            <a:pPr marL="171450" lvl="0" indent="-171450">
              <a:buFont typeface="Arial" panose="020B0604020202020204" pitchFamily="34" charset="0"/>
              <a:buChar char="•"/>
            </a:pPr>
            <a:r>
              <a:rPr lang="en-US" dirty="0"/>
              <a:t>Proposal preparation room/wall/area to post drafts, get timely, continuing reviews</a:t>
            </a:r>
          </a:p>
          <a:p>
            <a:pPr marL="171450" lvl="0" indent="-171450">
              <a:buFont typeface="Arial" panose="020B0604020202020204" pitchFamily="34" charset="0"/>
              <a:buChar char="•"/>
            </a:pPr>
            <a:r>
              <a:rPr lang="en-US" dirty="0"/>
              <a:t>Coordination with Department, College, ORCA</a:t>
            </a:r>
          </a:p>
          <a:p>
            <a:pPr marL="171450" lvl="0" indent="-171450">
              <a:buFont typeface="Arial" panose="020B0604020202020204" pitchFamily="34" charset="0"/>
              <a:buChar char="•"/>
            </a:pPr>
            <a:r>
              <a:rPr lang="en-US" dirty="0"/>
              <a:t>Schedule for proposal </a:t>
            </a:r>
            <a:r>
              <a:rPr lang="en-US" dirty="0" smtClean="0"/>
              <a:t>production – make sure sufficient time to submit to ORCA before deadline. Sometimes the SPO/ORCA can make a mistake and you need time to review what they are going to submit. At NSF Day Dec 2013, PM in Astronomy related an experience whereby the SPO changed collaborators to Co-Is and PI didn’t review before submittal. Good proposal; NSF had to reject because there was no information required for Co-Is (wouldn’t have been required of collaborators) </a:t>
            </a:r>
            <a:endParaRPr lang="en-US" dirty="0"/>
          </a:p>
          <a:p>
            <a:pPr marL="171450" lvl="0" indent="-171450">
              <a:buFont typeface="Arial" panose="020B0604020202020204" pitchFamily="34" charset="0"/>
              <a:buChar char="•"/>
            </a:pPr>
            <a:r>
              <a:rPr lang="en-US" dirty="0"/>
              <a:t>Writing assignments to team</a:t>
            </a:r>
          </a:p>
          <a:p>
            <a:pPr marL="171450" lvl="0" indent="-171450">
              <a:buFont typeface="Arial" panose="020B0604020202020204" pitchFamily="34" charset="0"/>
              <a:buChar char="•"/>
            </a:pPr>
            <a:r>
              <a:rPr lang="en-US" dirty="0"/>
              <a:t>Proposal support assignments </a:t>
            </a:r>
          </a:p>
          <a:p>
            <a:pPr marL="171450" lvl="0" indent="-171450">
              <a:buFont typeface="Arial" panose="020B0604020202020204" pitchFamily="34" charset="0"/>
              <a:buChar char="•"/>
            </a:pPr>
            <a:r>
              <a:rPr lang="en-US" dirty="0"/>
              <a:t>Reviewers identification and review schedule </a:t>
            </a:r>
          </a:p>
          <a:p>
            <a:pPr marL="171450" indent="-171450">
              <a:buFont typeface="Arial" panose="020B0604020202020204" pitchFamily="34" charset="0"/>
              <a:buChar char="•"/>
            </a:pPr>
            <a:r>
              <a:rPr lang="en-US" dirty="0"/>
              <a:t>Use </a:t>
            </a:r>
            <a:r>
              <a:rPr lang="en-US" dirty="0" smtClean="0"/>
              <a:t>Checklists  - see example on the website</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34</a:t>
            </a:fld>
            <a:endParaRPr lang="en-US"/>
          </a:p>
        </p:txBody>
      </p:sp>
    </p:spTree>
    <p:extLst>
      <p:ext uri="{BB962C8B-B14F-4D97-AF65-F5344CB8AC3E}">
        <p14:creationId xmlns:p14="http://schemas.microsoft.com/office/powerpoint/2010/main" val="108816295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35</a:t>
            </a:fld>
            <a:endParaRPr lang="en-US"/>
          </a:p>
        </p:txBody>
      </p:sp>
    </p:spTree>
    <p:extLst>
      <p:ext uri="{BB962C8B-B14F-4D97-AF65-F5344CB8AC3E}">
        <p14:creationId xmlns:p14="http://schemas.microsoft.com/office/powerpoint/2010/main" val="277412539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28600" y="4416425"/>
            <a:ext cx="6080125" cy="4183063"/>
          </a:xfrm>
        </p:spPr>
        <p:txBody>
          <a:bodyPr/>
          <a:lstStyle/>
          <a:p>
            <a:endParaRPr lang="en-US" sz="1100" dirty="0" smtClean="0"/>
          </a:p>
          <a:p>
            <a:pPr lvl="0"/>
            <a:r>
              <a:rPr lang="en-US" sz="1100" b="1" dirty="0" smtClean="0"/>
              <a:t>Think like a marketer </a:t>
            </a:r>
            <a:r>
              <a:rPr lang="en-US" sz="1100" dirty="0" smtClean="0"/>
              <a:t>and always see things from the customer’s point of view</a:t>
            </a:r>
            <a:r>
              <a:rPr lang="en-US" sz="1100" i="1" dirty="0" smtClean="0"/>
              <a:t/>
            </a:r>
            <a:br>
              <a:rPr lang="en-US" sz="1100" i="1" dirty="0" smtClean="0"/>
            </a:br>
            <a:r>
              <a:rPr lang="en-US" sz="1100" i="1" dirty="0" smtClean="0"/>
              <a:t>“</a:t>
            </a:r>
            <a:r>
              <a:rPr lang="en-US" sz="1100" i="1" dirty="0"/>
              <a:t>Marketers do one thing, and they do it very well. They see things from the prospect’s point of view. They lose their own ego, interests and desires, and they focus on the customer’s wants and desires (Morgan Giddings</a:t>
            </a:r>
            <a:r>
              <a:rPr lang="en-US" sz="1100" i="1" dirty="0" smtClean="0"/>
              <a:t>)”</a:t>
            </a:r>
            <a:endParaRPr lang="en-US" sz="1100" dirty="0"/>
          </a:p>
          <a:p>
            <a:pPr lvl="0"/>
            <a:r>
              <a:rPr lang="en-US" sz="1100" b="1" dirty="0"/>
              <a:t>A proposal is not about you or your needs</a:t>
            </a:r>
            <a:r>
              <a:rPr lang="en-US" sz="1100" dirty="0"/>
              <a:t>, it is about the funder’s needs… </a:t>
            </a:r>
            <a:r>
              <a:rPr lang="en-US" sz="1100" i="1" dirty="0"/>
              <a:t>you’re project should make the funder </a:t>
            </a:r>
            <a:r>
              <a:rPr lang="en-US" sz="1100" i="1" dirty="0" smtClean="0"/>
              <a:t>successful</a:t>
            </a:r>
            <a:endParaRPr lang="en-US" sz="1100" dirty="0"/>
          </a:p>
          <a:p>
            <a:pPr lvl="0"/>
            <a:r>
              <a:rPr lang="en-US" sz="1100" b="1" dirty="0"/>
              <a:t>You want an emotional response </a:t>
            </a:r>
            <a:r>
              <a:rPr lang="en-US" sz="1100" dirty="0"/>
              <a:t>to your ideas from your potential funders… </a:t>
            </a:r>
            <a:r>
              <a:rPr lang="en-US" sz="1100" i="1" dirty="0"/>
              <a:t>excitement</a:t>
            </a:r>
            <a:r>
              <a:rPr lang="en-US" sz="1100" dirty="0"/>
              <a:t>, </a:t>
            </a:r>
            <a:r>
              <a:rPr lang="en-US" sz="1100" i="1" dirty="0"/>
              <a:t>keen interest, compelling,  “I’ve got to have it now” … not boredom, confusion, </a:t>
            </a:r>
            <a:r>
              <a:rPr lang="en-US" sz="1100" dirty="0"/>
              <a:t>or</a:t>
            </a:r>
            <a:r>
              <a:rPr lang="en-US" sz="1100" i="1" dirty="0"/>
              <a:t> even anger</a:t>
            </a:r>
            <a:endParaRPr lang="en-US" sz="1100" dirty="0"/>
          </a:p>
          <a:p>
            <a:r>
              <a:rPr lang="en-US" sz="1100" dirty="0"/>
              <a:t/>
            </a:r>
            <a:br>
              <a:rPr lang="en-US" sz="1100" dirty="0"/>
            </a:br>
            <a:r>
              <a:rPr lang="en-US" sz="1100" dirty="0" smtClean="0"/>
              <a:t>Boeings UCAV contract with DARPA was an ~$150M competition</a:t>
            </a:r>
            <a:r>
              <a:rPr lang="en-US" sz="1100" baseline="0" dirty="0" smtClean="0"/>
              <a:t> with Northrop Grumman that was so close, Boeing won </a:t>
            </a:r>
            <a:r>
              <a:rPr lang="en-US" sz="1100" dirty="0" smtClean="0"/>
              <a:t>at least in part because the PM felt Boeing would do a better job - not </a:t>
            </a:r>
            <a:r>
              <a:rPr lang="en-US" sz="1100" dirty="0"/>
              <a:t>on price, past performance, schedule … many of the elements that typically win a </a:t>
            </a:r>
            <a:r>
              <a:rPr lang="en-US" sz="1100" dirty="0" smtClean="0"/>
              <a:t>proposal</a:t>
            </a:r>
            <a:r>
              <a:rPr lang="en-US" sz="1100" baseline="0" dirty="0" smtClean="0"/>
              <a:t>. The emotional investment was so intense by Northrop Grumman, the customer told us during when NG was debriefed that was the first time in all his years of contracting, he had ever seen “grown men cry”. </a:t>
            </a:r>
          </a:p>
          <a:p>
            <a:endParaRPr lang="en-US" sz="1100" baseline="0" dirty="0" smtClean="0"/>
          </a:p>
          <a:p>
            <a:r>
              <a:rPr lang="en-US" sz="1100" baseline="0" dirty="0" smtClean="0"/>
              <a:t>Boeing management was so worried about the emotional response to its F-35 prototype – it looked so ugly, pilots might not want to fly it – that they hired high priced consultants to understand the emotional response to the aircraft and how to mitigate it.</a:t>
            </a:r>
          </a:p>
          <a:p>
            <a:endParaRPr lang="en-US" sz="1100" dirty="0"/>
          </a:p>
          <a:p>
            <a:r>
              <a:rPr lang="en-US" sz="1100" dirty="0"/>
              <a:t>Finally, marketing your ideas and proposal should be embedded in the complete proposal development process, from pre-proposal to proposal writing, described in the next sections. </a:t>
            </a:r>
            <a:endParaRPr lang="en-US" sz="1100" dirty="0" smtClean="0"/>
          </a:p>
          <a:p>
            <a:endParaRPr lang="en-US" sz="1100" dirty="0" smtClean="0"/>
          </a:p>
          <a:p>
            <a:r>
              <a:rPr lang="en-US" sz="1100" dirty="0" smtClean="0"/>
              <a:t>Characteristics of a </a:t>
            </a:r>
          </a:p>
          <a:p>
            <a:r>
              <a:rPr lang="en-US" sz="1100" dirty="0" smtClean="0"/>
              <a:t>Successful Salesperson</a:t>
            </a:r>
          </a:p>
          <a:p>
            <a:r>
              <a:rPr lang="en-US" sz="1100" dirty="0" smtClean="0"/>
              <a:t>•Makes a good first impression</a:t>
            </a:r>
          </a:p>
          <a:p>
            <a:r>
              <a:rPr lang="en-US" sz="1100" dirty="0" smtClean="0"/>
              <a:t>•Is well-prepared</a:t>
            </a:r>
          </a:p>
          <a:p>
            <a:r>
              <a:rPr lang="en-US" sz="1100" dirty="0" smtClean="0"/>
              <a:t>•Is credible</a:t>
            </a:r>
          </a:p>
          <a:p>
            <a:r>
              <a:rPr lang="en-US" sz="1100" dirty="0" smtClean="0"/>
              <a:t>•Delivers a clear message</a:t>
            </a:r>
          </a:p>
          <a:p>
            <a:r>
              <a:rPr lang="en-US" sz="1100" dirty="0" smtClean="0"/>
              <a:t>•Provides supporting documentation</a:t>
            </a:r>
          </a:p>
          <a:p>
            <a:r>
              <a:rPr lang="en-US" sz="1100" dirty="0" smtClean="0"/>
              <a:t>•Has appropriate endorsements</a:t>
            </a:r>
          </a:p>
          <a:p>
            <a:r>
              <a:rPr lang="en-US" sz="1100" dirty="0" smtClean="0"/>
              <a:t>•Has something special to offer</a:t>
            </a:r>
          </a:p>
          <a:p>
            <a:r>
              <a:rPr lang="en-US" sz="1100" dirty="0" smtClean="0"/>
              <a:t>•Is persistent</a:t>
            </a:r>
          </a:p>
          <a:p>
            <a:endParaRPr lang="en-US" sz="1100" dirty="0"/>
          </a:p>
          <a:p>
            <a:r>
              <a:rPr lang="en-US" sz="1100" dirty="0"/>
              <a:t> </a:t>
            </a:r>
          </a:p>
          <a:p>
            <a:endParaRPr lang="en-US" sz="1100" baseline="0" dirty="0" smtClean="0"/>
          </a:p>
          <a:p>
            <a:endParaRPr lang="en-US" sz="1100" dirty="0"/>
          </a:p>
        </p:txBody>
      </p:sp>
      <p:sp>
        <p:nvSpPr>
          <p:cNvPr id="4" name="Slide Number Placeholder 3"/>
          <p:cNvSpPr>
            <a:spLocks noGrp="1"/>
          </p:cNvSpPr>
          <p:nvPr>
            <p:ph type="sldNum" sz="quarter" idx="10"/>
          </p:nvPr>
        </p:nvSpPr>
        <p:spPr/>
        <p:txBody>
          <a:bodyPr/>
          <a:lstStyle/>
          <a:p>
            <a:fld id="{000ADD40-26D1-4DB4-BCE8-15DB90CA2F67}" type="slidenum">
              <a:rPr lang="en-US" smtClean="0"/>
              <a:t>36</a:t>
            </a:fld>
            <a:endParaRPr lang="en-US"/>
          </a:p>
        </p:txBody>
      </p:sp>
    </p:spTree>
    <p:extLst>
      <p:ext uri="{BB962C8B-B14F-4D97-AF65-F5344CB8AC3E}">
        <p14:creationId xmlns:p14="http://schemas.microsoft.com/office/powerpoint/2010/main" val="183922084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Funding decisions are ultimately emotional decisions</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37</a:t>
            </a:fld>
            <a:endParaRPr lang="en-US"/>
          </a:p>
        </p:txBody>
      </p:sp>
    </p:spTree>
    <p:extLst>
      <p:ext uri="{BB962C8B-B14F-4D97-AF65-F5344CB8AC3E}">
        <p14:creationId xmlns:p14="http://schemas.microsoft.com/office/powerpoint/2010/main" val="347020610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39</a:t>
            </a:fld>
            <a:endParaRPr lang="en-US"/>
          </a:p>
        </p:txBody>
      </p:sp>
    </p:spTree>
    <p:extLst>
      <p:ext uri="{BB962C8B-B14F-4D97-AF65-F5344CB8AC3E}">
        <p14:creationId xmlns:p14="http://schemas.microsoft.com/office/powerpoint/2010/main" val="101819965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40</a:t>
            </a:fld>
            <a:endParaRPr lang="en-US"/>
          </a:p>
        </p:txBody>
      </p:sp>
    </p:spTree>
    <p:extLst>
      <p:ext uri="{BB962C8B-B14F-4D97-AF65-F5344CB8AC3E}">
        <p14:creationId xmlns:p14="http://schemas.microsoft.com/office/powerpoint/2010/main" val="1469730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endParaRPr lang="en-US" sz="700" dirty="0">
              <a:latin typeface="Times New Roman" pitchFamily="18" charset="0"/>
              <a:cs typeface="Times New Roman" pitchFamily="18" charset="0"/>
            </a:endParaRPr>
          </a:p>
          <a:p>
            <a:endParaRPr lang="en-US" sz="1400" dirty="0">
              <a:solidFill>
                <a:srgbClr val="FF0000"/>
              </a:solidFill>
            </a:endParaRPr>
          </a:p>
          <a:p>
            <a:endParaRPr lang="en-US" sz="1100" dirty="0"/>
          </a:p>
        </p:txBody>
      </p:sp>
      <p:sp>
        <p:nvSpPr>
          <p:cNvPr id="4" name="Slide Number Placeholder 3"/>
          <p:cNvSpPr>
            <a:spLocks noGrp="1"/>
          </p:cNvSpPr>
          <p:nvPr>
            <p:ph type="sldNum" sz="quarter" idx="10"/>
          </p:nvPr>
        </p:nvSpPr>
        <p:spPr/>
        <p:txBody>
          <a:bodyPr/>
          <a:lstStyle/>
          <a:p>
            <a:fld id="{000ADD40-26D1-4DB4-BCE8-15DB90CA2F67}" type="slidenum">
              <a:rPr lang="en-US" smtClean="0"/>
              <a:t>4</a:t>
            </a:fld>
            <a:endParaRPr lang="en-US"/>
          </a:p>
        </p:txBody>
      </p:sp>
      <p:sp>
        <p:nvSpPr>
          <p:cNvPr id="5" name="TextBox 4"/>
          <p:cNvSpPr txBox="1"/>
          <p:nvPr/>
        </p:nvSpPr>
        <p:spPr>
          <a:xfrm>
            <a:off x="685800" y="4876800"/>
            <a:ext cx="5791200" cy="3416320"/>
          </a:xfrm>
          <a:prstGeom prst="rect">
            <a:avLst/>
          </a:prstGeom>
          <a:noFill/>
        </p:spPr>
        <p:txBody>
          <a:bodyPr wrap="square" rtlCol="0">
            <a:spAutoFit/>
          </a:bodyPr>
          <a:lstStyle/>
          <a:p>
            <a:r>
              <a:rPr lang="en-US" dirty="0"/>
              <a:t>Themes throughout this presentation include – lots of pre-proposal activity; marketing throughout; pay attention to </a:t>
            </a:r>
            <a:r>
              <a:rPr lang="en-US" dirty="0" smtClean="0"/>
              <a:t>detail; use effective proposal writing, editing and revising techniques</a:t>
            </a:r>
            <a:endParaRPr lang="en-US" dirty="0"/>
          </a:p>
          <a:p>
            <a:endParaRPr lang="en-US" dirty="0" smtClean="0"/>
          </a:p>
          <a:p>
            <a:r>
              <a:rPr lang="en-US" dirty="0" smtClean="0"/>
              <a:t>At Dec 2013 NSF Days – be persistent; ~15% success for 1</a:t>
            </a:r>
            <a:r>
              <a:rPr lang="en-US" baseline="30000" dirty="0" smtClean="0"/>
              <a:t>st</a:t>
            </a:r>
            <a:r>
              <a:rPr lang="en-US" dirty="0" smtClean="0"/>
              <a:t> time, ~50% 2</a:t>
            </a:r>
            <a:r>
              <a:rPr lang="en-US" baseline="30000" dirty="0" smtClean="0"/>
              <a:t>nd</a:t>
            </a:r>
            <a:r>
              <a:rPr lang="en-US" dirty="0" smtClean="0"/>
              <a:t> time, 75% 3</a:t>
            </a:r>
            <a:r>
              <a:rPr lang="en-US" baseline="30000" dirty="0" smtClean="0"/>
              <a:t>rd</a:t>
            </a:r>
            <a:r>
              <a:rPr lang="en-US" dirty="0" smtClean="0"/>
              <a:t>, assuming followed reviewer recommendations and did proper revisions</a:t>
            </a:r>
          </a:p>
          <a:p>
            <a:endParaRPr lang="en-US" dirty="0" smtClean="0"/>
          </a:p>
          <a:p>
            <a:r>
              <a:rPr lang="en-US" dirty="0" smtClean="0">
                <a:cs typeface="Times New Roman" pitchFamily="18" charset="0"/>
              </a:rPr>
              <a:t>In </a:t>
            </a:r>
            <a:r>
              <a:rPr lang="en-US" dirty="0">
                <a:cs typeface="Times New Roman" pitchFamily="18" charset="0"/>
              </a:rPr>
              <a:t>2009, NIH averaged 8-10% on 1st submission 28% on 2</a:t>
            </a:r>
            <a:r>
              <a:rPr lang="en-US" baseline="30000" dirty="0">
                <a:cs typeface="Times New Roman" pitchFamily="18" charset="0"/>
              </a:rPr>
              <a:t>nd</a:t>
            </a:r>
            <a:r>
              <a:rPr lang="en-US" dirty="0">
                <a:cs typeface="Times New Roman" pitchFamily="18" charset="0"/>
              </a:rPr>
              <a:t>; other agencies have similar success </a:t>
            </a:r>
            <a:r>
              <a:rPr lang="en-US" dirty="0" smtClean="0">
                <a:cs typeface="Times New Roman" pitchFamily="18" charset="0"/>
              </a:rPr>
              <a:t>rates</a:t>
            </a:r>
            <a:endParaRPr lang="en-US" dirty="0"/>
          </a:p>
          <a:p>
            <a:endParaRPr lang="en-US" dirty="0"/>
          </a:p>
        </p:txBody>
      </p:sp>
    </p:spTree>
    <p:extLst>
      <p:ext uri="{BB962C8B-B14F-4D97-AF65-F5344CB8AC3E}">
        <p14:creationId xmlns:p14="http://schemas.microsoft.com/office/powerpoint/2010/main" val="8927589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41</a:t>
            </a:fld>
            <a:endParaRPr lang="en-US"/>
          </a:p>
        </p:txBody>
      </p:sp>
    </p:spTree>
    <p:extLst>
      <p:ext uri="{BB962C8B-B14F-4D97-AF65-F5344CB8AC3E}">
        <p14:creationId xmlns:p14="http://schemas.microsoft.com/office/powerpoint/2010/main" val="146973060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kern="1200" dirty="0" smtClean="0">
                <a:solidFill>
                  <a:schemeClr val="tx1"/>
                </a:solidFill>
                <a:latin typeface="+mn-lt"/>
                <a:ea typeface="+mn-ea"/>
                <a:cs typeface="Times New Roman" pitchFamily="18" charset="0"/>
              </a:rPr>
              <a:t>Significance (important area of research)</a:t>
            </a:r>
          </a:p>
          <a:p>
            <a:pPr lvl="1"/>
            <a:r>
              <a:rPr lang="en-US" sz="1400" kern="1200" dirty="0" smtClean="0">
                <a:solidFill>
                  <a:schemeClr val="tx1"/>
                </a:solidFill>
                <a:latin typeface="+mn-lt"/>
                <a:ea typeface="+mn-ea"/>
                <a:cs typeface="Times New Roman" pitchFamily="18" charset="0"/>
              </a:rPr>
              <a:t>Great idea(s) that address important problems in the field and are significant to relevant stakeholders</a:t>
            </a:r>
          </a:p>
          <a:p>
            <a:r>
              <a:rPr lang="en-US" sz="1600" kern="1200" dirty="0" smtClean="0">
                <a:solidFill>
                  <a:schemeClr val="tx1"/>
                </a:solidFill>
                <a:latin typeface="+mn-lt"/>
                <a:ea typeface="+mn-ea"/>
                <a:cs typeface="Times New Roman" pitchFamily="18" charset="0"/>
              </a:rPr>
              <a:t>Original approach</a:t>
            </a:r>
          </a:p>
          <a:p>
            <a:r>
              <a:rPr lang="en-US" sz="1600" kern="1200" dirty="0" smtClean="0">
                <a:solidFill>
                  <a:schemeClr val="tx1"/>
                </a:solidFill>
                <a:latin typeface="+mn-lt"/>
                <a:ea typeface="+mn-ea"/>
                <a:cs typeface="Times New Roman" pitchFamily="18" charset="0"/>
              </a:rPr>
              <a:t>Strong likelihood of success, i.e., will make a significant contribution to the field</a:t>
            </a:r>
          </a:p>
          <a:p>
            <a:r>
              <a:rPr lang="en-US" sz="1600" kern="1200" dirty="0" smtClean="0">
                <a:solidFill>
                  <a:schemeClr val="tx1"/>
                </a:solidFill>
                <a:latin typeface="+mn-lt"/>
                <a:ea typeface="+mn-ea"/>
                <a:cs typeface="Times New Roman" pitchFamily="18" charset="0"/>
              </a:rPr>
              <a:t>Knowledge and experience in the discipline</a:t>
            </a:r>
          </a:p>
          <a:p>
            <a:r>
              <a:rPr lang="en-US" sz="1600" kern="1200" dirty="0" smtClean="0">
                <a:solidFill>
                  <a:schemeClr val="tx1"/>
                </a:solidFill>
                <a:latin typeface="+mn-lt"/>
                <a:ea typeface="+mn-ea"/>
                <a:cs typeface="Times New Roman" pitchFamily="18" charset="0"/>
              </a:rPr>
              <a:t>Experience in essential methodology</a:t>
            </a:r>
          </a:p>
          <a:p>
            <a:r>
              <a:rPr lang="en-US" sz="1600" kern="1200" dirty="0" smtClean="0">
                <a:solidFill>
                  <a:schemeClr val="tx1"/>
                </a:solidFill>
                <a:latin typeface="+mn-lt"/>
                <a:ea typeface="+mn-ea"/>
                <a:cs typeface="Times New Roman" pitchFamily="18" charset="0"/>
              </a:rPr>
              <a:t>Well developed, succinct, logical and focused project plan developed around the idea</a:t>
            </a:r>
          </a:p>
          <a:p>
            <a:pPr lvl="1"/>
            <a:r>
              <a:rPr lang="en-US" sz="1400" kern="1200" dirty="0" smtClean="0">
                <a:solidFill>
                  <a:schemeClr val="tx1"/>
                </a:solidFill>
                <a:latin typeface="+mn-lt"/>
                <a:ea typeface="+mn-ea"/>
                <a:cs typeface="Times New Roman" pitchFamily="18" charset="0"/>
              </a:rPr>
              <a:t>Coherent narrative that integrates each component of the project</a:t>
            </a:r>
          </a:p>
          <a:p>
            <a:r>
              <a:rPr lang="en-US" sz="1600" kern="1200" dirty="0" smtClean="0">
                <a:solidFill>
                  <a:schemeClr val="tx1"/>
                </a:solidFill>
                <a:latin typeface="+mn-lt"/>
                <a:ea typeface="+mn-ea"/>
                <a:cs typeface="Times New Roman" pitchFamily="18" charset="0"/>
              </a:rPr>
              <a:t>Realistic amount of work</a:t>
            </a:r>
          </a:p>
          <a:p>
            <a:r>
              <a:rPr lang="en-US" sz="1600" kern="1200" dirty="0" smtClean="0">
                <a:solidFill>
                  <a:schemeClr val="tx1"/>
                </a:solidFill>
                <a:latin typeface="+mn-lt"/>
                <a:ea typeface="+mn-ea"/>
                <a:cs typeface="Times New Roman" pitchFamily="18" charset="0"/>
              </a:rPr>
              <a:t>Sufficient detail</a:t>
            </a:r>
          </a:p>
          <a:p>
            <a:r>
              <a:rPr lang="en-US" sz="1600" kern="1200" dirty="0" smtClean="0">
                <a:solidFill>
                  <a:schemeClr val="tx1"/>
                </a:solidFill>
                <a:latin typeface="+mn-lt"/>
                <a:ea typeface="+mn-ea"/>
                <a:cs typeface="Times New Roman" pitchFamily="18" charset="0"/>
              </a:rPr>
              <a:t>Cost effective</a:t>
            </a:r>
          </a:p>
          <a:p>
            <a:endParaRPr lang="en-US" sz="1050" dirty="0"/>
          </a:p>
        </p:txBody>
      </p:sp>
      <p:sp>
        <p:nvSpPr>
          <p:cNvPr id="4" name="Slide Number Placeholder 3"/>
          <p:cNvSpPr>
            <a:spLocks noGrp="1"/>
          </p:cNvSpPr>
          <p:nvPr>
            <p:ph type="sldNum" sz="quarter" idx="10"/>
          </p:nvPr>
        </p:nvSpPr>
        <p:spPr/>
        <p:txBody>
          <a:bodyPr/>
          <a:lstStyle/>
          <a:p>
            <a:fld id="{000ADD40-26D1-4DB4-BCE8-15DB90CA2F67}" type="slidenum">
              <a:rPr lang="en-US" smtClean="0"/>
              <a:t>42</a:t>
            </a:fld>
            <a:endParaRPr lang="en-US"/>
          </a:p>
        </p:txBody>
      </p:sp>
    </p:spTree>
    <p:extLst>
      <p:ext uri="{BB962C8B-B14F-4D97-AF65-F5344CB8AC3E}">
        <p14:creationId xmlns:p14="http://schemas.microsoft.com/office/powerpoint/2010/main" val="385132334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Grabs the reader’s attention</a:t>
            </a:r>
          </a:p>
          <a:p>
            <a:r>
              <a:rPr lang="en-US" dirty="0" smtClean="0"/>
              <a:t>Holds that attention long enough to explain the benefits of your offer</a:t>
            </a:r>
          </a:p>
          <a:p>
            <a:r>
              <a:rPr lang="en-US" dirty="0" smtClean="0"/>
              <a:t>Explains how the benefits will be delivered</a:t>
            </a:r>
          </a:p>
          <a:p>
            <a:r>
              <a:rPr lang="en-US" dirty="0" smtClean="0"/>
              <a:t>Assures the reviewer of your reliability/capability</a:t>
            </a:r>
          </a:p>
          <a:p>
            <a:r>
              <a:rPr lang="en-US" dirty="0" smtClean="0"/>
              <a:t>Describes the costs of benefits to be delivered</a:t>
            </a:r>
          </a:p>
        </p:txBody>
      </p:sp>
      <p:sp>
        <p:nvSpPr>
          <p:cNvPr id="4" name="Slide Number Placeholder 3"/>
          <p:cNvSpPr>
            <a:spLocks noGrp="1"/>
          </p:cNvSpPr>
          <p:nvPr>
            <p:ph type="sldNum" sz="quarter" idx="10"/>
          </p:nvPr>
        </p:nvSpPr>
        <p:spPr/>
        <p:txBody>
          <a:bodyPr/>
          <a:lstStyle/>
          <a:p>
            <a:fld id="{000ADD40-26D1-4DB4-BCE8-15DB90CA2F67}" type="slidenum">
              <a:rPr lang="en-US" smtClean="0"/>
              <a:t>43</a:t>
            </a:fld>
            <a:endParaRPr lang="en-US"/>
          </a:p>
        </p:txBody>
      </p:sp>
    </p:spTree>
    <p:extLst>
      <p:ext uri="{BB962C8B-B14F-4D97-AF65-F5344CB8AC3E}">
        <p14:creationId xmlns:p14="http://schemas.microsoft.com/office/powerpoint/2010/main" val="77312318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44</a:t>
            </a:fld>
            <a:endParaRPr lang="en-US"/>
          </a:p>
        </p:txBody>
      </p:sp>
    </p:spTree>
    <p:extLst>
      <p:ext uri="{BB962C8B-B14F-4D97-AF65-F5344CB8AC3E}">
        <p14:creationId xmlns:p14="http://schemas.microsoft.com/office/powerpoint/2010/main" val="56175724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45</a:t>
            </a:fld>
            <a:endParaRPr lang="en-US"/>
          </a:p>
        </p:txBody>
      </p:sp>
    </p:spTree>
    <p:extLst>
      <p:ext uri="{BB962C8B-B14F-4D97-AF65-F5344CB8AC3E}">
        <p14:creationId xmlns:p14="http://schemas.microsoft.com/office/powerpoint/2010/main" val="209690016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46</a:t>
            </a:fld>
            <a:endParaRPr lang="en-US"/>
          </a:p>
        </p:txBody>
      </p:sp>
    </p:spTree>
    <p:extLst>
      <p:ext uri="{BB962C8B-B14F-4D97-AF65-F5344CB8AC3E}">
        <p14:creationId xmlns:p14="http://schemas.microsoft.com/office/powerpoint/2010/main" val="198932958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47</a:t>
            </a:fld>
            <a:endParaRPr lang="en-US"/>
          </a:p>
        </p:txBody>
      </p:sp>
    </p:spTree>
    <p:extLst>
      <p:ext uri="{BB962C8B-B14F-4D97-AF65-F5344CB8AC3E}">
        <p14:creationId xmlns:p14="http://schemas.microsoft.com/office/powerpoint/2010/main" val="11861199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5</a:t>
            </a:fld>
            <a:endParaRPr lang="en-US"/>
          </a:p>
        </p:txBody>
      </p:sp>
    </p:spTree>
    <p:extLst>
      <p:ext uri="{BB962C8B-B14F-4D97-AF65-F5344CB8AC3E}">
        <p14:creationId xmlns:p14="http://schemas.microsoft.com/office/powerpoint/2010/main" val="12701916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6</a:t>
            </a:fld>
            <a:endParaRPr lang="en-US"/>
          </a:p>
        </p:txBody>
      </p:sp>
    </p:spTree>
    <p:extLst>
      <p:ext uri="{BB962C8B-B14F-4D97-AF65-F5344CB8AC3E}">
        <p14:creationId xmlns:p14="http://schemas.microsoft.com/office/powerpoint/2010/main" val="975023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7</a:t>
            </a:fld>
            <a:endParaRPr lang="en-US"/>
          </a:p>
        </p:txBody>
      </p:sp>
    </p:spTree>
    <p:extLst>
      <p:ext uri="{BB962C8B-B14F-4D97-AF65-F5344CB8AC3E}">
        <p14:creationId xmlns:p14="http://schemas.microsoft.com/office/powerpoint/2010/main" val="32577262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8</a:t>
            </a:fld>
            <a:endParaRPr lang="en-US"/>
          </a:p>
        </p:txBody>
      </p:sp>
    </p:spTree>
    <p:extLst>
      <p:ext uri="{BB962C8B-B14F-4D97-AF65-F5344CB8AC3E}">
        <p14:creationId xmlns:p14="http://schemas.microsoft.com/office/powerpoint/2010/main" val="33487189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9</a:t>
            </a:fld>
            <a:endParaRPr lang="en-US"/>
          </a:p>
        </p:txBody>
      </p:sp>
    </p:spTree>
    <p:extLst>
      <p:ext uri="{BB962C8B-B14F-4D97-AF65-F5344CB8AC3E}">
        <p14:creationId xmlns:p14="http://schemas.microsoft.com/office/powerpoint/2010/main" val="21755333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sz="3600"/>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sz="2800" i="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E0C8BBCB-BE87-487A-A8B9-F5B369B56DF1}" type="datetime1">
              <a:rPr lang="en-US" smtClean="0"/>
              <a:t>5/20/2015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09A8C3-0B35-46AA-97D6-5814D689151B}" type="slidenum">
              <a:rPr lang="en-US" smtClean="0"/>
              <a:t>‹#›</a:t>
            </a:fld>
            <a:endParaRPr lang="en-US"/>
          </a:p>
        </p:txBody>
      </p:sp>
    </p:spTree>
    <p:extLst>
      <p:ext uri="{BB962C8B-B14F-4D97-AF65-F5344CB8AC3E}">
        <p14:creationId xmlns:p14="http://schemas.microsoft.com/office/powerpoint/2010/main" val="13594276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ABE652-56BD-4D4F-9825-F95B2096B52D}" type="datetime1">
              <a:rPr lang="en-US" smtClean="0"/>
              <a:t>5/20/2015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09A8C3-0B35-46AA-97D6-5814D689151B}" type="slidenum">
              <a:rPr lang="en-US" smtClean="0"/>
              <a:t>‹#›</a:t>
            </a:fld>
            <a:endParaRPr lang="en-US"/>
          </a:p>
        </p:txBody>
      </p:sp>
    </p:spTree>
    <p:extLst>
      <p:ext uri="{BB962C8B-B14F-4D97-AF65-F5344CB8AC3E}">
        <p14:creationId xmlns:p14="http://schemas.microsoft.com/office/powerpoint/2010/main" val="11941212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82B794-8EE0-453A-AAD4-DF68E6E4C7A6}" type="datetime1">
              <a:rPr lang="en-US" smtClean="0"/>
              <a:t>5/20/2015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09A8C3-0B35-46AA-97D6-5814D689151B}" type="slidenum">
              <a:rPr lang="en-US" smtClean="0"/>
              <a:t>‹#›</a:t>
            </a:fld>
            <a:endParaRPr lang="en-US"/>
          </a:p>
        </p:txBody>
      </p:sp>
    </p:spTree>
    <p:extLst>
      <p:ext uri="{BB962C8B-B14F-4D97-AF65-F5344CB8AC3E}">
        <p14:creationId xmlns:p14="http://schemas.microsoft.com/office/powerpoint/2010/main" val="23388336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dirty="0" smtClean="0"/>
              <a:t>Click to edit Master title style</a:t>
            </a:r>
            <a:endParaRPr lang="en-US" dirty="0"/>
          </a:p>
        </p:txBody>
      </p:sp>
      <p:sp>
        <p:nvSpPr>
          <p:cNvPr id="3" name="Content Placeholder 2"/>
          <p:cNvSpPr>
            <a:spLocks noGrp="1"/>
          </p:cNvSpPr>
          <p:nvPr>
            <p:ph idx="1"/>
          </p:nvPr>
        </p:nvSpPr>
        <p:spPr/>
        <p:txBody>
          <a:bodyPr>
            <a:normAutofit/>
          </a:bodyPr>
          <a:lstStyle>
            <a:lvl1pPr>
              <a:defRPr sz="2800"/>
            </a:lvl1pPr>
            <a:lvl2pPr>
              <a:defRPr sz="2400"/>
            </a:lvl2pPr>
            <a:lvl3pPr>
              <a:defRPr sz="20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BE5175E5-B4B8-4372-B904-2E529CF97351}" type="datetime1">
              <a:rPr lang="en-US" smtClean="0"/>
              <a:t>5/20/2015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09A8C3-0B35-46AA-97D6-5814D689151B}" type="slidenum">
              <a:rPr lang="en-US" smtClean="0"/>
              <a:t>‹#›</a:t>
            </a:fld>
            <a:endParaRPr lang="en-US"/>
          </a:p>
        </p:txBody>
      </p:sp>
    </p:spTree>
    <p:extLst>
      <p:ext uri="{BB962C8B-B14F-4D97-AF65-F5344CB8AC3E}">
        <p14:creationId xmlns:p14="http://schemas.microsoft.com/office/powerpoint/2010/main" val="22709579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3FD7A9B-37B0-4938-8FE7-EC1EA1854E41}" type="datetime1">
              <a:rPr lang="en-US" smtClean="0"/>
              <a:t>5/20/2015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09A8C3-0B35-46AA-97D6-5814D689151B}" type="slidenum">
              <a:rPr lang="en-US" smtClean="0"/>
              <a:t>‹#›</a:t>
            </a:fld>
            <a:endParaRPr lang="en-US"/>
          </a:p>
        </p:txBody>
      </p:sp>
    </p:spTree>
    <p:extLst>
      <p:ext uri="{BB962C8B-B14F-4D97-AF65-F5344CB8AC3E}">
        <p14:creationId xmlns:p14="http://schemas.microsoft.com/office/powerpoint/2010/main" val="9264077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26FFC75-23DB-4B40-BBA7-CDE609439261}" type="datetime1">
              <a:rPr lang="en-US" smtClean="0"/>
              <a:t>5/20/2015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09A8C3-0B35-46AA-97D6-5814D689151B}" type="slidenum">
              <a:rPr lang="en-US" smtClean="0"/>
              <a:t>‹#›</a:t>
            </a:fld>
            <a:endParaRPr lang="en-US"/>
          </a:p>
        </p:txBody>
      </p:sp>
    </p:spTree>
    <p:extLst>
      <p:ext uri="{BB962C8B-B14F-4D97-AF65-F5344CB8AC3E}">
        <p14:creationId xmlns:p14="http://schemas.microsoft.com/office/powerpoint/2010/main" val="464885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7D35EA3-4B11-434D-BEEF-68160FE0944E}" type="datetime1">
              <a:rPr lang="en-US" smtClean="0"/>
              <a:t>5/20/2015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609A8C3-0B35-46AA-97D6-5814D689151B}" type="slidenum">
              <a:rPr lang="en-US" smtClean="0"/>
              <a:t>‹#›</a:t>
            </a:fld>
            <a:endParaRPr lang="en-US"/>
          </a:p>
        </p:txBody>
      </p:sp>
    </p:spTree>
    <p:extLst>
      <p:ext uri="{BB962C8B-B14F-4D97-AF65-F5344CB8AC3E}">
        <p14:creationId xmlns:p14="http://schemas.microsoft.com/office/powerpoint/2010/main" val="35250245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ACC3B02-9B57-4667-B320-79AEC2D7C498}" type="datetime1">
              <a:rPr lang="en-US" smtClean="0"/>
              <a:t>5/20/2015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09A8C3-0B35-46AA-97D6-5814D689151B}" type="slidenum">
              <a:rPr lang="en-US" smtClean="0"/>
              <a:t>‹#›</a:t>
            </a:fld>
            <a:endParaRPr lang="en-US"/>
          </a:p>
        </p:txBody>
      </p:sp>
    </p:spTree>
    <p:extLst>
      <p:ext uri="{BB962C8B-B14F-4D97-AF65-F5344CB8AC3E}">
        <p14:creationId xmlns:p14="http://schemas.microsoft.com/office/powerpoint/2010/main" val="1683013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697739-5AFA-48F0-8842-B4D1EE071796}" type="datetime1">
              <a:rPr lang="en-US" smtClean="0"/>
              <a:t>5/20/2015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609A8C3-0B35-46AA-97D6-5814D689151B}" type="slidenum">
              <a:rPr lang="en-US" smtClean="0"/>
              <a:t>‹#›</a:t>
            </a:fld>
            <a:endParaRPr lang="en-US"/>
          </a:p>
        </p:txBody>
      </p:sp>
    </p:spTree>
    <p:extLst>
      <p:ext uri="{BB962C8B-B14F-4D97-AF65-F5344CB8AC3E}">
        <p14:creationId xmlns:p14="http://schemas.microsoft.com/office/powerpoint/2010/main" val="22138910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081788-4EDA-47C4-96D5-BB8F0A860D36}" type="datetime1">
              <a:rPr lang="en-US" smtClean="0"/>
              <a:t>5/20/2015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09A8C3-0B35-46AA-97D6-5814D689151B}" type="slidenum">
              <a:rPr lang="en-US" smtClean="0"/>
              <a:t>‹#›</a:t>
            </a:fld>
            <a:endParaRPr lang="en-US"/>
          </a:p>
        </p:txBody>
      </p:sp>
    </p:spTree>
    <p:extLst>
      <p:ext uri="{BB962C8B-B14F-4D97-AF65-F5344CB8AC3E}">
        <p14:creationId xmlns:p14="http://schemas.microsoft.com/office/powerpoint/2010/main" val="1042899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18C679-EC5E-4D0B-A313-22D3B8668918}" type="datetime1">
              <a:rPr lang="en-US" smtClean="0"/>
              <a:t>5/20/2015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09A8C3-0B35-46AA-97D6-5814D689151B}" type="slidenum">
              <a:rPr lang="en-US" smtClean="0"/>
              <a:t>‹#›</a:t>
            </a:fld>
            <a:endParaRPr lang="en-US"/>
          </a:p>
        </p:txBody>
      </p:sp>
    </p:spTree>
    <p:extLst>
      <p:ext uri="{BB962C8B-B14F-4D97-AF65-F5344CB8AC3E}">
        <p14:creationId xmlns:p14="http://schemas.microsoft.com/office/powerpoint/2010/main" val="38605344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27B111-BB5E-404B-9577-4FAA60A14904}" type="datetime1">
              <a:rPr lang="en-US" smtClean="0"/>
              <a:t>5/20/2015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09A8C3-0B35-46AA-97D6-5814D689151B}" type="slidenum">
              <a:rPr lang="en-US" smtClean="0"/>
              <a:t>‹#›</a:t>
            </a:fld>
            <a:endParaRPr lang="en-US"/>
          </a:p>
        </p:txBody>
      </p:sp>
      <p:cxnSp>
        <p:nvCxnSpPr>
          <p:cNvPr id="8" name="Straight Connector 7"/>
          <p:cNvCxnSpPr/>
          <p:nvPr userDrawn="1"/>
        </p:nvCxnSpPr>
        <p:spPr>
          <a:xfrm>
            <a:off x="0" y="1143000"/>
            <a:ext cx="9144000" cy="0"/>
          </a:xfrm>
          <a:prstGeom prst="line">
            <a:avLst/>
          </a:prstGeom>
          <a:ln w="38100" cmpd="thickThi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59204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36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conrad_monson@byu.ed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mailto:kckellems@byu.edu" TargetMode="External"/><Relationship Id="rId4" Type="http://schemas.openxmlformats.org/officeDocument/2006/relationships/hyperlink" Target="mailto:jonathan_balzotti@byu.edu"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www.tgci.com/" TargetMode="External"/><Relationship Id="rId3" Type="http://schemas.openxmlformats.org/officeDocument/2006/relationships/hyperlink" Target="http://pivot.cos.com/" TargetMode="External"/><Relationship Id="rId7" Type="http://schemas.openxmlformats.org/officeDocument/2006/relationships/hyperlink" Target="http://www.gpoaccess.gov/fr/"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hyperlink" Target="https://www.cfda.gov/" TargetMode="External"/><Relationship Id="rId11" Type="http://schemas.openxmlformats.org/officeDocument/2006/relationships/hyperlink" Target="http://www.guidestar.org/" TargetMode="External"/><Relationship Id="rId5" Type="http://schemas.openxmlformats.org/officeDocument/2006/relationships/hyperlink" Target="http://grants.gov/" TargetMode="External"/><Relationship Id="rId10" Type="http://schemas.openxmlformats.org/officeDocument/2006/relationships/hyperlink" Target="http://www.grantsnet.com/" TargetMode="External"/><Relationship Id="rId4" Type="http://schemas.openxmlformats.org/officeDocument/2006/relationships/hyperlink" Target="http://fdncenter.org/" TargetMode="External"/><Relationship Id="rId9" Type="http://schemas.openxmlformats.org/officeDocument/2006/relationships/hyperlink" Target="http://fundsnetservices.com/"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0.emf"/></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researchdevelopment.byu.edu/resources/proposal"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35.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hyperlink" Target="http://researchdevelopment.byu.edu/" TargetMode="Externa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researchdevelopment.byu.edu/" TargetMode="External"/><Relationship Id="rId2" Type="http://schemas.openxmlformats.org/officeDocument/2006/relationships/notesSlide" Target="../notesSlides/notesSlide45.xml"/><Relationship Id="rId1" Type="http://schemas.openxmlformats.org/officeDocument/2006/relationships/slideLayout" Target="../slideLayouts/slideLayout2.xml"/><Relationship Id="rId5" Type="http://schemas.openxmlformats.org/officeDocument/2006/relationships/hyperlink" Target="http://facultycenter.byu.edu/node?destination=node" TargetMode="External"/><Relationship Id="rId4" Type="http://schemas.openxmlformats.org/officeDocument/2006/relationships/hyperlink" Target="http://orca.byu.edu/" TargetMode="External"/></Relationships>
</file>

<file path=ppt/slides/_rels/slide4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mailto:sarahdorff@byu.edu"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mailto:fhssresdev@byu.edu?subject=RSVP%20to%20Fulbright%20Seminar&amp;body=I%20would%20like%20to%20attend%20the%20Fulbright%20Scholars%20Program%20Informational%20Seminar." TargetMode="External"/><Relationship Id="rId5" Type="http://schemas.openxmlformats.org/officeDocument/2006/relationships/hyperlink" Target="mailto:conrad_monson@byu.edu" TargetMode="External"/><Relationship Id="rId4" Type="http://schemas.openxmlformats.org/officeDocument/2006/relationships/hyperlink" Target="mailto:fhssresdev@byu.edu"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28800"/>
            <a:ext cx="7772400" cy="1470025"/>
          </a:xfrm>
        </p:spPr>
        <p:txBody>
          <a:bodyPr>
            <a:noAutofit/>
          </a:bodyPr>
          <a:lstStyle/>
          <a:p>
            <a:r>
              <a:rPr lang="en-US" dirty="0" smtClean="0"/>
              <a:t>Proposal Development “Bootcamp</a:t>
            </a:r>
            <a:r>
              <a:rPr lang="en-US" dirty="0"/>
              <a:t>” </a:t>
            </a:r>
            <a:r>
              <a:rPr lang="en-US" dirty="0" smtClean="0"/>
              <a:t>Workshop</a:t>
            </a:r>
            <a:r>
              <a:rPr lang="en-US" dirty="0"/>
              <a:t/>
            </a:r>
            <a:br>
              <a:rPr lang="en-US" dirty="0"/>
            </a:br>
            <a:r>
              <a:rPr lang="en-US" sz="2400" dirty="0" smtClean="0"/>
              <a:t>May 14, 15</a:t>
            </a:r>
            <a:r>
              <a:rPr lang="en-US" sz="2400" smtClean="0"/>
              <a:t>, 21 </a:t>
            </a:r>
            <a:r>
              <a:rPr lang="en-US" sz="2400" dirty="0"/>
              <a:t>and June 11, 2015</a:t>
            </a:r>
            <a:br>
              <a:rPr lang="en-US" sz="2400" dirty="0"/>
            </a:br>
            <a:endParaRPr lang="en-US" dirty="0"/>
          </a:p>
        </p:txBody>
      </p:sp>
      <p:sp>
        <p:nvSpPr>
          <p:cNvPr id="4" name="Subtitle 3"/>
          <p:cNvSpPr>
            <a:spLocks noGrp="1"/>
          </p:cNvSpPr>
          <p:nvPr>
            <p:ph type="subTitle" idx="1"/>
          </p:nvPr>
        </p:nvSpPr>
        <p:spPr>
          <a:xfrm>
            <a:off x="838200" y="3203575"/>
            <a:ext cx="7467600" cy="1752600"/>
          </a:xfrm>
        </p:spPr>
        <p:txBody>
          <a:bodyPr>
            <a:noAutofit/>
          </a:bodyPr>
          <a:lstStyle/>
          <a:p>
            <a:endParaRPr lang="en-US" sz="2400" dirty="0" smtClean="0"/>
          </a:p>
          <a:p>
            <a:r>
              <a:rPr lang="en-US" sz="2000" dirty="0" smtClean="0"/>
              <a:t>Conrad Monson, STEM Research Development </a:t>
            </a:r>
            <a:r>
              <a:rPr lang="en-US" sz="2000" dirty="0" smtClean="0">
                <a:hlinkClick r:id="rId3"/>
              </a:rPr>
              <a:t>conrad_monson@byu.edu</a:t>
            </a:r>
            <a:endParaRPr lang="en-US" sz="2000" dirty="0" smtClean="0"/>
          </a:p>
          <a:p>
            <a:r>
              <a:rPr lang="en-US" sz="2000" dirty="0" smtClean="0"/>
              <a:t>Jon Balzotti, English Department Faculty</a:t>
            </a:r>
          </a:p>
          <a:p>
            <a:r>
              <a:rPr lang="en-US" sz="2000" dirty="0" smtClean="0">
                <a:hlinkClick r:id="rId4"/>
              </a:rPr>
              <a:t>jonathan_balzotti@byu.edu</a:t>
            </a:r>
            <a:endParaRPr lang="en-US" sz="2000" dirty="0" smtClean="0"/>
          </a:p>
          <a:p>
            <a:r>
              <a:rPr lang="en-US" sz="2000" dirty="0" smtClean="0"/>
              <a:t>Kristen Kellems, FHSS Research Development</a:t>
            </a:r>
          </a:p>
          <a:p>
            <a:r>
              <a:rPr lang="en-US" sz="2000" dirty="0" smtClean="0">
                <a:hlinkClick r:id="rId5"/>
              </a:rPr>
              <a:t>kckellems@byu.edu</a:t>
            </a:r>
            <a:endParaRPr lang="en-US" sz="2000" dirty="0" smtClean="0"/>
          </a:p>
          <a:p>
            <a:endParaRPr lang="en-US" sz="2000" dirty="0" smtClean="0"/>
          </a:p>
          <a:p>
            <a:endParaRPr lang="en-US" sz="2000" dirty="0"/>
          </a:p>
          <a:p>
            <a:endParaRPr lang="en-US" sz="2000" dirty="0" smtClean="0"/>
          </a:p>
        </p:txBody>
      </p:sp>
    </p:spTree>
    <p:extLst>
      <p:ext uri="{BB962C8B-B14F-4D97-AF65-F5344CB8AC3E}">
        <p14:creationId xmlns:p14="http://schemas.microsoft.com/office/powerpoint/2010/main" val="42677197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Workshop Agenda – Thursday, May 21</a:t>
            </a:r>
            <a:r>
              <a:rPr lang="en-US" baseline="30000" dirty="0" smtClean="0"/>
              <a:t>st</a:t>
            </a:r>
            <a:r>
              <a:rPr lang="en-US" dirty="0" smtClean="0"/>
              <a:t>  </a:t>
            </a:r>
            <a:endParaRPr lang="en-US" dirty="0"/>
          </a:p>
        </p:txBody>
      </p:sp>
      <p:sp>
        <p:nvSpPr>
          <p:cNvPr id="3" name="Content Placeholder 2"/>
          <p:cNvSpPr>
            <a:spLocks noGrp="1"/>
          </p:cNvSpPr>
          <p:nvPr>
            <p:ph idx="1"/>
          </p:nvPr>
        </p:nvSpPr>
        <p:spPr>
          <a:xfrm>
            <a:off x="457200" y="1371600"/>
            <a:ext cx="8229600" cy="4525963"/>
          </a:xfrm>
        </p:spPr>
        <p:txBody>
          <a:bodyPr>
            <a:noAutofit/>
          </a:bodyPr>
          <a:lstStyle/>
          <a:p>
            <a:pPr marL="0" indent="0">
              <a:buNone/>
            </a:pPr>
            <a:r>
              <a:rPr lang="en-US" sz="1800" u="sng" dirty="0" smtClean="0"/>
              <a:t>Jon</a:t>
            </a:r>
            <a:r>
              <a:rPr lang="en-US" sz="1800" dirty="0" smtClean="0"/>
              <a:t>					</a:t>
            </a:r>
          </a:p>
          <a:p>
            <a:r>
              <a:rPr lang="en-US" sz="1800" dirty="0" smtClean="0"/>
              <a:t>Oral presentations of Needs Statement</a:t>
            </a:r>
          </a:p>
          <a:p>
            <a:r>
              <a:rPr lang="en-US" sz="1800" dirty="0"/>
              <a:t>Document Design</a:t>
            </a:r>
          </a:p>
          <a:p>
            <a:r>
              <a:rPr lang="en-US" sz="1800" dirty="0" smtClean="0"/>
              <a:t>Elements of Style </a:t>
            </a:r>
          </a:p>
          <a:p>
            <a:r>
              <a:rPr lang="en-US" sz="1800" dirty="0" smtClean="0"/>
              <a:t>Generating your first Draft</a:t>
            </a:r>
          </a:p>
          <a:p>
            <a:pPr marL="0" indent="0">
              <a:buNone/>
            </a:pPr>
            <a:r>
              <a:rPr lang="en-US" sz="1800" dirty="0" smtClean="0"/>
              <a:t>Lunch </a:t>
            </a:r>
          </a:p>
          <a:p>
            <a:r>
              <a:rPr lang="en-US" sz="1800" dirty="0" smtClean="0"/>
              <a:t>Generating your first Draft (cont.)</a:t>
            </a:r>
            <a:endParaRPr lang="en-US" sz="1800" dirty="0"/>
          </a:p>
          <a:p>
            <a:pPr marL="0" indent="0">
              <a:buNone/>
            </a:pPr>
            <a:r>
              <a:rPr lang="en-US" sz="1800" u="sng" dirty="0" smtClean="0"/>
              <a:t>Conrad</a:t>
            </a:r>
          </a:p>
          <a:p>
            <a:r>
              <a:rPr lang="en-US" sz="1800" dirty="0" smtClean="0"/>
              <a:t>Peer Reviews</a:t>
            </a:r>
          </a:p>
          <a:p>
            <a:r>
              <a:rPr lang="en-US" sz="1800" dirty="0" smtClean="0"/>
              <a:t>Peer Review Panel Demonstration</a:t>
            </a:r>
          </a:p>
          <a:p>
            <a:pPr lvl="1"/>
            <a:r>
              <a:rPr lang="en-US" sz="1400" dirty="0" smtClean="0"/>
              <a:t>Larry Howell</a:t>
            </a:r>
          </a:p>
          <a:p>
            <a:pPr lvl="1"/>
            <a:r>
              <a:rPr lang="en-US" sz="1400" dirty="0" smtClean="0"/>
              <a:t>Brad Bundy</a:t>
            </a:r>
          </a:p>
          <a:p>
            <a:pPr lvl="1"/>
            <a:r>
              <a:rPr lang="en-US" sz="1400" dirty="0" smtClean="0"/>
              <a:t>Michael Jensen</a:t>
            </a:r>
          </a:p>
          <a:p>
            <a:pPr marL="0" indent="0">
              <a:buNone/>
            </a:pPr>
            <a:r>
              <a:rPr lang="en-US" sz="1800" dirty="0" smtClean="0"/>
              <a:t>	</a:t>
            </a:r>
          </a:p>
        </p:txBody>
      </p:sp>
      <p:sp>
        <p:nvSpPr>
          <p:cNvPr id="4" name="Slide Number Placeholder 3"/>
          <p:cNvSpPr>
            <a:spLocks noGrp="1"/>
          </p:cNvSpPr>
          <p:nvPr>
            <p:ph type="sldNum" sz="quarter" idx="12"/>
          </p:nvPr>
        </p:nvSpPr>
        <p:spPr/>
        <p:txBody>
          <a:bodyPr/>
          <a:lstStyle/>
          <a:p>
            <a:fld id="{0609A8C3-0B35-46AA-97D6-5814D689151B}" type="slidenum">
              <a:rPr lang="en-US" smtClean="0"/>
              <a:t>10</a:t>
            </a:fld>
            <a:endParaRPr lang="en-US" dirty="0"/>
          </a:p>
        </p:txBody>
      </p:sp>
    </p:spTree>
    <p:extLst>
      <p:ext uri="{BB962C8B-B14F-4D97-AF65-F5344CB8AC3E}">
        <p14:creationId xmlns:p14="http://schemas.microsoft.com/office/powerpoint/2010/main" val="6039610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Workshop Agenda – Thursday, June 11</a:t>
            </a:r>
            <a:r>
              <a:rPr lang="en-US" baseline="30000" dirty="0" smtClean="0"/>
              <a:t>th</a:t>
            </a:r>
            <a:r>
              <a:rPr lang="en-US" dirty="0" smtClean="0"/>
              <a:t>   </a:t>
            </a:r>
            <a:endParaRPr lang="en-US" dirty="0"/>
          </a:p>
        </p:txBody>
      </p:sp>
      <p:sp>
        <p:nvSpPr>
          <p:cNvPr id="3" name="Content Placeholder 2"/>
          <p:cNvSpPr>
            <a:spLocks noGrp="1"/>
          </p:cNvSpPr>
          <p:nvPr>
            <p:ph idx="1"/>
          </p:nvPr>
        </p:nvSpPr>
        <p:spPr>
          <a:xfrm>
            <a:off x="457200" y="1371600"/>
            <a:ext cx="8229600" cy="4525963"/>
          </a:xfrm>
        </p:spPr>
        <p:txBody>
          <a:bodyPr>
            <a:noAutofit/>
          </a:bodyPr>
          <a:lstStyle/>
          <a:p>
            <a:pPr marL="0" indent="0">
              <a:buNone/>
            </a:pPr>
            <a:r>
              <a:rPr lang="en-US" sz="1800" u="sng" dirty="0" smtClean="0"/>
              <a:t>Kristen</a:t>
            </a:r>
            <a:r>
              <a:rPr lang="en-US" sz="1800" dirty="0" smtClean="0"/>
              <a:t>					</a:t>
            </a:r>
          </a:p>
          <a:p>
            <a:r>
              <a:rPr lang="en-US" sz="1800" dirty="0" smtClean="0"/>
              <a:t>Panel Reviews of Participant Proposals</a:t>
            </a:r>
          </a:p>
          <a:p>
            <a:r>
              <a:rPr lang="en-US" sz="1800" dirty="0" err="1" smtClean="0"/>
              <a:t>Outbriefs</a:t>
            </a:r>
            <a:r>
              <a:rPr lang="en-US" sz="1800" dirty="0" smtClean="0"/>
              <a:t> from each Panel</a:t>
            </a:r>
          </a:p>
          <a:p>
            <a:r>
              <a:rPr lang="en-US" sz="1800" dirty="0" smtClean="0"/>
              <a:t>Proposal Editing and Revising</a:t>
            </a:r>
          </a:p>
          <a:p>
            <a:pPr marL="0" indent="0">
              <a:buNone/>
            </a:pPr>
            <a:r>
              <a:rPr lang="en-US" sz="1800" dirty="0" smtClean="0"/>
              <a:t>	</a:t>
            </a:r>
          </a:p>
        </p:txBody>
      </p:sp>
      <p:sp>
        <p:nvSpPr>
          <p:cNvPr id="4" name="Slide Number Placeholder 3"/>
          <p:cNvSpPr>
            <a:spLocks noGrp="1"/>
          </p:cNvSpPr>
          <p:nvPr>
            <p:ph type="sldNum" sz="quarter" idx="12"/>
          </p:nvPr>
        </p:nvSpPr>
        <p:spPr/>
        <p:txBody>
          <a:bodyPr/>
          <a:lstStyle/>
          <a:p>
            <a:fld id="{0609A8C3-0B35-46AA-97D6-5814D689151B}" type="slidenum">
              <a:rPr lang="en-US" smtClean="0"/>
              <a:t>11</a:t>
            </a:fld>
            <a:endParaRPr lang="en-US" dirty="0"/>
          </a:p>
        </p:txBody>
      </p:sp>
    </p:spTree>
    <p:extLst>
      <p:ext uri="{BB962C8B-B14F-4D97-AF65-F5344CB8AC3E}">
        <p14:creationId xmlns:p14="http://schemas.microsoft.com/office/powerpoint/2010/main" val="2644494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2209800"/>
            <a:ext cx="8001000" cy="1470025"/>
          </a:xfrm>
        </p:spPr>
        <p:txBody>
          <a:bodyPr>
            <a:normAutofit/>
          </a:bodyPr>
          <a:lstStyle/>
          <a:p>
            <a:pPr algn="l"/>
            <a:r>
              <a:rPr lang="en-US" dirty="0" smtClean="0"/>
              <a:t>Develop a Fundable Idea and Find Funders</a:t>
            </a:r>
            <a:endParaRPr lang="en-US" dirty="0"/>
          </a:p>
        </p:txBody>
      </p:sp>
    </p:spTree>
    <p:extLst>
      <p:ext uri="{BB962C8B-B14F-4D97-AF65-F5344CB8AC3E}">
        <p14:creationId xmlns:p14="http://schemas.microsoft.com/office/powerpoint/2010/main" val="24105740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Fundable Ideas Come from Good Ideas</a:t>
            </a:r>
            <a:endParaRPr lang="en-US" dirty="0"/>
          </a:p>
        </p:txBody>
      </p:sp>
      <p:sp>
        <p:nvSpPr>
          <p:cNvPr id="3" name="Content Placeholder 2"/>
          <p:cNvSpPr>
            <a:spLocks noGrp="1"/>
          </p:cNvSpPr>
          <p:nvPr>
            <p:ph idx="1"/>
          </p:nvPr>
        </p:nvSpPr>
        <p:spPr>
          <a:xfrm>
            <a:off x="425245" y="1719950"/>
            <a:ext cx="7091516" cy="4525963"/>
          </a:xfrm>
        </p:spPr>
        <p:txBody>
          <a:bodyPr vert="horz" lIns="91440" tIns="45720" rIns="91440" bIns="45720" rtlCol="0">
            <a:noAutofit/>
          </a:bodyPr>
          <a:lstStyle/>
          <a:p>
            <a:pPr>
              <a:lnSpc>
                <a:spcPts val="2000"/>
              </a:lnSpc>
              <a:spcBef>
                <a:spcPts val="0"/>
              </a:spcBef>
            </a:pPr>
            <a:r>
              <a:rPr lang="en-US" sz="2000" dirty="0" smtClean="0"/>
              <a:t>Be </a:t>
            </a:r>
            <a:r>
              <a:rPr lang="en-US" sz="2000" b="1" dirty="0" smtClean="0"/>
              <a:t>knowledgeable </a:t>
            </a:r>
            <a:endParaRPr lang="en-US" sz="2000" b="1" dirty="0"/>
          </a:p>
          <a:p>
            <a:pPr lvl="1">
              <a:lnSpc>
                <a:spcPts val="2000"/>
              </a:lnSpc>
              <a:spcBef>
                <a:spcPts val="0"/>
              </a:spcBef>
            </a:pPr>
            <a:r>
              <a:rPr lang="en-US" sz="1800" dirty="0" smtClean="0"/>
              <a:t>Read extensively in your field</a:t>
            </a:r>
            <a:endParaRPr lang="en-US" sz="1800" dirty="0"/>
          </a:p>
          <a:p>
            <a:pPr lvl="1">
              <a:lnSpc>
                <a:spcPts val="2000"/>
              </a:lnSpc>
              <a:spcBef>
                <a:spcPts val="0"/>
              </a:spcBef>
            </a:pPr>
            <a:r>
              <a:rPr lang="en-US" sz="1800" dirty="0" smtClean="0"/>
              <a:t>Leverage teaching… effective teaching helps</a:t>
            </a:r>
            <a:br>
              <a:rPr lang="en-US" sz="1800" dirty="0" smtClean="0"/>
            </a:br>
            <a:r>
              <a:rPr lang="en-US" sz="1800" dirty="0" smtClean="0"/>
              <a:t>you be knowledgeable</a:t>
            </a:r>
            <a:br>
              <a:rPr lang="en-US" sz="1800" dirty="0" smtClean="0"/>
            </a:br>
            <a:endParaRPr lang="en-US" sz="1800" dirty="0"/>
          </a:p>
          <a:p>
            <a:pPr>
              <a:lnSpc>
                <a:spcPts val="2000"/>
              </a:lnSpc>
              <a:spcBef>
                <a:spcPts val="0"/>
              </a:spcBef>
            </a:pPr>
            <a:r>
              <a:rPr lang="en-US" sz="2000" dirty="0"/>
              <a:t>Be </a:t>
            </a:r>
            <a:r>
              <a:rPr lang="en-US" sz="2000" b="1" dirty="0" smtClean="0"/>
              <a:t>thoughtful </a:t>
            </a:r>
          </a:p>
          <a:p>
            <a:pPr lvl="1">
              <a:lnSpc>
                <a:spcPts val="2000"/>
              </a:lnSpc>
              <a:spcBef>
                <a:spcPts val="0"/>
              </a:spcBef>
            </a:pPr>
            <a:r>
              <a:rPr lang="en-US" sz="1800" dirty="0" smtClean="0"/>
              <a:t>Devote time </a:t>
            </a:r>
            <a:r>
              <a:rPr lang="en-US" sz="1800" dirty="0"/>
              <a:t>to just </a:t>
            </a:r>
            <a:r>
              <a:rPr lang="en-US" sz="1800" dirty="0" smtClean="0"/>
              <a:t>thinking</a:t>
            </a:r>
            <a:br>
              <a:rPr lang="en-US" sz="1800" dirty="0" smtClean="0"/>
            </a:br>
            <a:endParaRPr lang="en-US" sz="1800" dirty="0"/>
          </a:p>
          <a:p>
            <a:pPr>
              <a:lnSpc>
                <a:spcPts val="2000"/>
              </a:lnSpc>
              <a:spcBef>
                <a:spcPts val="0"/>
              </a:spcBef>
            </a:pPr>
            <a:r>
              <a:rPr lang="en-US" sz="2000" dirty="0"/>
              <a:t>Be </a:t>
            </a:r>
            <a:r>
              <a:rPr lang="en-US" sz="2000" b="1" dirty="0"/>
              <a:t>c</a:t>
            </a:r>
            <a:r>
              <a:rPr lang="en-US" sz="2000" b="1" dirty="0" smtClean="0"/>
              <a:t>reative </a:t>
            </a:r>
          </a:p>
          <a:p>
            <a:pPr lvl="1">
              <a:lnSpc>
                <a:spcPts val="2000"/>
              </a:lnSpc>
              <a:spcBef>
                <a:spcPts val="0"/>
              </a:spcBef>
            </a:pPr>
            <a:r>
              <a:rPr lang="en-US" sz="1800" dirty="0" smtClean="0"/>
              <a:t>Look </a:t>
            </a:r>
            <a:r>
              <a:rPr lang="en-US" sz="1800" dirty="0"/>
              <a:t>for parallels with other </a:t>
            </a:r>
            <a:r>
              <a:rPr lang="en-US" sz="1800" dirty="0" smtClean="0"/>
              <a:t>fields</a:t>
            </a:r>
            <a:br>
              <a:rPr lang="en-US" sz="1800" dirty="0" smtClean="0"/>
            </a:br>
            <a:endParaRPr lang="en-US" sz="1800" dirty="0"/>
          </a:p>
          <a:p>
            <a:pPr>
              <a:lnSpc>
                <a:spcPts val="2000"/>
              </a:lnSpc>
              <a:spcBef>
                <a:spcPts val="0"/>
              </a:spcBef>
            </a:pPr>
            <a:r>
              <a:rPr lang="en-US" sz="2000" dirty="0"/>
              <a:t>Be </a:t>
            </a:r>
            <a:r>
              <a:rPr lang="en-US" sz="2000" b="1" dirty="0" smtClean="0"/>
              <a:t>open </a:t>
            </a:r>
          </a:p>
          <a:p>
            <a:pPr lvl="1">
              <a:lnSpc>
                <a:spcPts val="2000"/>
              </a:lnSpc>
              <a:spcBef>
                <a:spcPts val="0"/>
              </a:spcBef>
            </a:pPr>
            <a:r>
              <a:rPr lang="en-US" sz="1800" dirty="0" smtClean="0"/>
              <a:t>Share </a:t>
            </a:r>
            <a:r>
              <a:rPr lang="en-US" sz="1800" dirty="0"/>
              <a:t>ideas with your </a:t>
            </a:r>
            <a:r>
              <a:rPr lang="en-US" sz="1800" dirty="0" smtClean="0"/>
              <a:t>colleagues</a:t>
            </a:r>
            <a:br>
              <a:rPr lang="en-US" sz="1800" dirty="0" smtClean="0"/>
            </a:br>
            <a:endParaRPr lang="en-US" sz="1800" dirty="0" smtClean="0"/>
          </a:p>
          <a:p>
            <a:pPr marL="400050">
              <a:lnSpc>
                <a:spcPts val="2000"/>
              </a:lnSpc>
              <a:spcBef>
                <a:spcPts val="0"/>
              </a:spcBef>
            </a:pPr>
            <a:r>
              <a:rPr lang="en-US" sz="2000" dirty="0"/>
              <a:t>And </a:t>
            </a:r>
            <a:r>
              <a:rPr lang="en-US" sz="2000" dirty="0" smtClean="0"/>
              <a:t>not just because </a:t>
            </a:r>
            <a:r>
              <a:rPr lang="en-US" sz="2000" dirty="0"/>
              <a:t>we are at BYU…. </a:t>
            </a:r>
            <a:r>
              <a:rPr lang="en-US" sz="2000" dirty="0" smtClean="0"/>
              <a:t/>
            </a:r>
            <a:br>
              <a:rPr lang="en-US" sz="2000" dirty="0" smtClean="0"/>
            </a:br>
            <a:r>
              <a:rPr lang="en-US" sz="2000" dirty="0" smtClean="0"/>
              <a:t>Be </a:t>
            </a:r>
            <a:r>
              <a:rPr lang="en-US" sz="2000" b="1" dirty="0"/>
              <a:t>prayerful</a:t>
            </a:r>
          </a:p>
          <a:p>
            <a:pPr marL="457200" lvl="1" indent="0">
              <a:lnSpc>
                <a:spcPts val="2000"/>
              </a:lnSpc>
              <a:spcBef>
                <a:spcPts val="0"/>
              </a:spcBef>
              <a:buNone/>
            </a:pPr>
            <a:endParaRPr lang="en-US" sz="1800" dirty="0" smtClean="0"/>
          </a:p>
        </p:txBody>
      </p:sp>
      <p:sp>
        <p:nvSpPr>
          <p:cNvPr id="4" name="Slide Number Placeholder 3"/>
          <p:cNvSpPr>
            <a:spLocks noGrp="1"/>
          </p:cNvSpPr>
          <p:nvPr>
            <p:ph type="sldNum" sz="quarter" idx="12"/>
          </p:nvPr>
        </p:nvSpPr>
        <p:spPr/>
        <p:txBody>
          <a:bodyPr/>
          <a:lstStyle/>
          <a:p>
            <a:fld id="{0609A8C3-0B35-46AA-97D6-5814D689151B}" type="slidenum">
              <a:rPr lang="en-US" smtClean="0"/>
              <a:t>13</a:t>
            </a:fld>
            <a:endParaRPr lang="en-US"/>
          </a:p>
        </p:txBody>
      </p:sp>
      <p:sp>
        <p:nvSpPr>
          <p:cNvPr id="6" name="TextBox 5"/>
          <p:cNvSpPr txBox="1"/>
          <p:nvPr/>
        </p:nvSpPr>
        <p:spPr>
          <a:xfrm>
            <a:off x="428509" y="1143000"/>
            <a:ext cx="5138714" cy="523220"/>
          </a:xfrm>
          <a:prstGeom prst="rect">
            <a:avLst/>
          </a:prstGeom>
          <a:noFill/>
        </p:spPr>
        <p:txBody>
          <a:bodyPr wrap="none" rtlCol="0">
            <a:spAutoFit/>
          </a:bodyPr>
          <a:lstStyle/>
          <a:p>
            <a:r>
              <a:rPr lang="en-US" sz="2800" i="1" dirty="0" smtClean="0"/>
              <a:t>How do you develop good ideas?</a:t>
            </a:r>
            <a:endParaRPr lang="en-US" sz="2800" i="1" dirty="0"/>
          </a:p>
        </p:txBody>
      </p:sp>
      <p:pic>
        <p:nvPicPr>
          <p:cNvPr id="1026" name="Picture 2" descr="http://apartmentkandahar.com/resources/Lake+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47166" y="1901947"/>
            <a:ext cx="2560631" cy="168041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tatic.squarespace.com/static/5324cb3ae4b0c5c3326a28c8/53581d7be4b03ef5a92a67ac/53581d7de4b03ef5a92a6aa9/1349794806000/Walbran_Milky_Way.jpg?format=original"/>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0800000" flipV="1">
            <a:off x="5611919" y="3899469"/>
            <a:ext cx="2610626" cy="173933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452284" y="6273014"/>
            <a:ext cx="7341433" cy="600164"/>
          </a:xfrm>
          <a:prstGeom prst="rect">
            <a:avLst/>
          </a:prstGeom>
        </p:spPr>
        <p:txBody>
          <a:bodyPr wrap="square">
            <a:spAutoFit/>
          </a:bodyPr>
          <a:lstStyle/>
          <a:p>
            <a:r>
              <a:rPr lang="en-US" sz="1100" dirty="0" smtClean="0"/>
              <a:t>(Adapted from “</a:t>
            </a:r>
            <a:r>
              <a:rPr lang="en-US" sz="1100" dirty="0" err="1" smtClean="0"/>
              <a:t>Grantsmanship</a:t>
            </a:r>
            <a:r>
              <a:rPr lang="en-US" sz="1100" dirty="0" smtClean="0"/>
              <a:t> </a:t>
            </a:r>
            <a:r>
              <a:rPr lang="en-US" sz="1100" dirty="0"/>
              <a:t>Workshop, How to Develop a Fundable Research </a:t>
            </a:r>
            <a:r>
              <a:rPr lang="en-US" sz="1100" dirty="0" smtClean="0"/>
              <a:t>Proposal” </a:t>
            </a:r>
            <a:r>
              <a:rPr lang="en-US" sz="1100" dirty="0"/>
              <a:t>Tammy Bray, PhD, </a:t>
            </a:r>
            <a:r>
              <a:rPr lang="en-US" sz="1100" dirty="0" smtClean="0"/>
              <a:t>Dean, College </a:t>
            </a:r>
            <a:r>
              <a:rPr lang="en-US" sz="1100" dirty="0"/>
              <a:t>of Health and </a:t>
            </a:r>
            <a:r>
              <a:rPr lang="en-US" sz="1100" dirty="0" smtClean="0"/>
              <a:t>Human </a:t>
            </a:r>
            <a:r>
              <a:rPr lang="en-US" sz="1100" dirty="0"/>
              <a:t>Sciences Oregon State </a:t>
            </a:r>
            <a:r>
              <a:rPr lang="en-US" sz="1100" dirty="0" smtClean="0"/>
              <a:t>University)</a:t>
            </a:r>
            <a:endParaRPr lang="en-US" sz="1100" dirty="0"/>
          </a:p>
          <a:p>
            <a:endParaRPr lang="en-US" sz="1100" dirty="0"/>
          </a:p>
        </p:txBody>
      </p:sp>
    </p:spTree>
    <p:extLst>
      <p:ext uri="{BB962C8B-B14F-4D97-AF65-F5344CB8AC3E}">
        <p14:creationId xmlns:p14="http://schemas.microsoft.com/office/powerpoint/2010/main" val="24323280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Developing Good Ideas (cont.)</a:t>
            </a:r>
            <a:endParaRPr lang="en-US" dirty="0"/>
          </a:p>
        </p:txBody>
      </p:sp>
      <p:sp>
        <p:nvSpPr>
          <p:cNvPr id="3" name="Content Placeholder 2"/>
          <p:cNvSpPr>
            <a:spLocks noGrp="1"/>
          </p:cNvSpPr>
          <p:nvPr>
            <p:ph idx="1"/>
          </p:nvPr>
        </p:nvSpPr>
        <p:spPr>
          <a:xfrm>
            <a:off x="457200" y="1143000"/>
            <a:ext cx="6324600" cy="4525963"/>
          </a:xfrm>
        </p:spPr>
        <p:txBody>
          <a:bodyPr vert="horz" lIns="91440" tIns="45720" rIns="91440" bIns="45720" rtlCol="0">
            <a:normAutofit/>
          </a:bodyPr>
          <a:lstStyle/>
          <a:p>
            <a:pPr marL="0" indent="0">
              <a:spcBef>
                <a:spcPts val="0"/>
              </a:spcBef>
              <a:buNone/>
            </a:pPr>
            <a:endParaRPr lang="en-US" sz="2400" dirty="0" smtClean="0"/>
          </a:p>
          <a:p>
            <a:pPr>
              <a:spcBef>
                <a:spcPts val="0"/>
              </a:spcBef>
            </a:pPr>
            <a:r>
              <a:rPr lang="en-US" sz="2400" dirty="0" smtClean="0"/>
              <a:t>Think </a:t>
            </a:r>
            <a:r>
              <a:rPr lang="en-US" sz="2400" dirty="0"/>
              <a:t>in </a:t>
            </a:r>
            <a:r>
              <a:rPr lang="en-US" sz="2400" b="1" dirty="0" smtClean="0"/>
              <a:t>Question </a:t>
            </a:r>
            <a:r>
              <a:rPr lang="en-US" sz="2400" dirty="0" smtClean="0"/>
              <a:t>format</a:t>
            </a:r>
          </a:p>
          <a:p>
            <a:pPr marL="457200" lvl="1" indent="0">
              <a:spcBef>
                <a:spcPts val="0"/>
              </a:spcBef>
              <a:buNone/>
            </a:pPr>
            <a:r>
              <a:rPr lang="en-US" sz="2000" dirty="0" smtClean="0"/>
              <a:t> </a:t>
            </a:r>
          </a:p>
          <a:p>
            <a:pPr>
              <a:spcBef>
                <a:spcPts val="0"/>
              </a:spcBef>
            </a:pPr>
            <a:r>
              <a:rPr lang="en-US" sz="2400" dirty="0" smtClean="0"/>
              <a:t>Think </a:t>
            </a:r>
            <a:r>
              <a:rPr lang="en-US" sz="2400" dirty="0"/>
              <a:t>in </a:t>
            </a:r>
            <a:r>
              <a:rPr lang="en-US" sz="2400" b="1" dirty="0"/>
              <a:t>E</a:t>
            </a:r>
            <a:r>
              <a:rPr lang="en-US" sz="2400" b="1" dirty="0" smtClean="0"/>
              <a:t>xperiment</a:t>
            </a:r>
            <a:r>
              <a:rPr lang="en-US" sz="2400" dirty="0" smtClean="0"/>
              <a:t> format</a:t>
            </a:r>
          </a:p>
          <a:p>
            <a:pPr>
              <a:spcBef>
                <a:spcPts val="0"/>
              </a:spcBef>
            </a:pPr>
            <a:endParaRPr lang="en-US" sz="2400" dirty="0" smtClean="0"/>
          </a:p>
          <a:p>
            <a:pPr>
              <a:spcBef>
                <a:spcPts val="0"/>
              </a:spcBef>
            </a:pPr>
            <a:r>
              <a:rPr lang="en-US" sz="2400" dirty="0" smtClean="0"/>
              <a:t>Think </a:t>
            </a:r>
            <a:r>
              <a:rPr lang="en-US" sz="2400" dirty="0"/>
              <a:t>in </a:t>
            </a:r>
            <a:r>
              <a:rPr lang="en-US" sz="2400" b="1" dirty="0"/>
              <a:t>Hypothesis</a:t>
            </a:r>
            <a:r>
              <a:rPr lang="en-US" sz="2400" dirty="0"/>
              <a:t> </a:t>
            </a:r>
            <a:r>
              <a:rPr lang="en-US" sz="2400" dirty="0" smtClean="0"/>
              <a:t>format</a:t>
            </a:r>
          </a:p>
          <a:p>
            <a:pPr marL="457200" lvl="1" indent="0">
              <a:spcBef>
                <a:spcPts val="0"/>
              </a:spcBef>
              <a:buNone/>
            </a:pPr>
            <a:r>
              <a:rPr lang="en-US" sz="2000" dirty="0" smtClean="0"/>
              <a:t/>
            </a:r>
            <a:br>
              <a:rPr lang="en-US" sz="2000" dirty="0" smtClean="0"/>
            </a:br>
            <a:endParaRPr lang="en-US" sz="2000" dirty="0" smtClean="0"/>
          </a:p>
          <a:p>
            <a:pPr>
              <a:spcBef>
                <a:spcPts val="0"/>
              </a:spcBef>
            </a:pPr>
            <a:r>
              <a:rPr lang="en-US" sz="2400" dirty="0" smtClean="0"/>
              <a:t>Keep </a:t>
            </a:r>
            <a:r>
              <a:rPr lang="en-US" sz="2400" dirty="0"/>
              <a:t>an </a:t>
            </a:r>
            <a:r>
              <a:rPr lang="en-US" sz="2400" b="1" dirty="0"/>
              <a:t>ongoing log </a:t>
            </a:r>
            <a:r>
              <a:rPr lang="en-US" sz="2400" dirty="0"/>
              <a:t>of your </a:t>
            </a:r>
            <a:r>
              <a:rPr lang="en-US" sz="2400" dirty="0" smtClean="0"/>
              <a:t>ideas</a:t>
            </a:r>
            <a:br>
              <a:rPr lang="en-US" sz="2400" dirty="0" smtClean="0"/>
            </a:br>
            <a:endParaRPr lang="en-US" sz="2400" dirty="0"/>
          </a:p>
          <a:p>
            <a:pPr>
              <a:spcBef>
                <a:spcPts val="0"/>
              </a:spcBef>
            </a:pPr>
            <a:r>
              <a:rPr lang="en-US" sz="2400" dirty="0" smtClean="0"/>
              <a:t>Let </a:t>
            </a:r>
            <a:r>
              <a:rPr lang="en-US" sz="2400" dirty="0"/>
              <a:t>the </a:t>
            </a:r>
            <a:r>
              <a:rPr lang="en-US" sz="2400" dirty="0" smtClean="0"/>
              <a:t>ideas incubate and </a:t>
            </a:r>
            <a:r>
              <a:rPr lang="en-US" sz="2400" dirty="0"/>
              <a:t>try </a:t>
            </a:r>
            <a:r>
              <a:rPr lang="en-US" sz="2400" dirty="0" smtClean="0"/>
              <a:t>the process again</a:t>
            </a:r>
            <a:endParaRPr lang="en-US" sz="2400" dirty="0"/>
          </a:p>
          <a:p>
            <a:pPr>
              <a:spcBef>
                <a:spcPts val="600"/>
              </a:spcBef>
            </a:pPr>
            <a:endParaRPr lang="en-US" dirty="0"/>
          </a:p>
        </p:txBody>
      </p:sp>
      <p:sp>
        <p:nvSpPr>
          <p:cNvPr id="4" name="Slide Number Placeholder 3"/>
          <p:cNvSpPr>
            <a:spLocks noGrp="1"/>
          </p:cNvSpPr>
          <p:nvPr>
            <p:ph type="sldNum" sz="quarter" idx="12"/>
          </p:nvPr>
        </p:nvSpPr>
        <p:spPr/>
        <p:txBody>
          <a:bodyPr/>
          <a:lstStyle/>
          <a:p>
            <a:fld id="{0609A8C3-0B35-46AA-97D6-5814D689151B}" type="slidenum">
              <a:rPr lang="en-US" smtClean="0"/>
              <a:t>14</a:t>
            </a:fld>
            <a:endParaRPr lang="en-US"/>
          </a:p>
        </p:txBody>
      </p:sp>
    </p:spTree>
    <p:extLst>
      <p:ext uri="{BB962C8B-B14F-4D97-AF65-F5344CB8AC3E}">
        <p14:creationId xmlns:p14="http://schemas.microsoft.com/office/powerpoint/2010/main" val="13946821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Convert a Good Idea Into a </a:t>
            </a:r>
            <a:r>
              <a:rPr lang="en-US" dirty="0"/>
              <a:t>Fundable </a:t>
            </a:r>
            <a:r>
              <a:rPr lang="en-US" dirty="0" smtClean="0"/>
              <a:t>Idea</a:t>
            </a:r>
            <a:endParaRPr lang="en-US" sz="4400" dirty="0">
              <a:solidFill>
                <a:srgbClr val="FF0000"/>
              </a:solidFill>
            </a:endParaRPr>
          </a:p>
        </p:txBody>
      </p:sp>
      <p:sp>
        <p:nvSpPr>
          <p:cNvPr id="4" name="Content Placeholder 3"/>
          <p:cNvSpPr>
            <a:spLocks noGrp="1"/>
          </p:cNvSpPr>
          <p:nvPr>
            <p:ph idx="1"/>
          </p:nvPr>
        </p:nvSpPr>
        <p:spPr>
          <a:xfrm>
            <a:off x="533400" y="1219200"/>
            <a:ext cx="8229600" cy="4525963"/>
          </a:xfrm>
        </p:spPr>
        <p:txBody>
          <a:bodyPr>
            <a:noAutofit/>
          </a:bodyPr>
          <a:lstStyle/>
          <a:p>
            <a:pPr marL="0" indent="0">
              <a:buNone/>
            </a:pPr>
            <a:r>
              <a:rPr lang="en-US" dirty="0"/>
              <a:t>Answer </a:t>
            </a:r>
            <a:r>
              <a:rPr lang="en-US" dirty="0" smtClean="0"/>
              <a:t>key questions related to</a:t>
            </a:r>
            <a:br>
              <a:rPr lang="en-US" dirty="0" smtClean="0"/>
            </a:br>
            <a:endParaRPr lang="en-US" dirty="0"/>
          </a:p>
          <a:p>
            <a:r>
              <a:rPr lang="en-US" sz="2000" dirty="0" smtClean="0"/>
              <a:t>Passion</a:t>
            </a:r>
          </a:p>
          <a:p>
            <a:r>
              <a:rPr lang="en-US" sz="2000" dirty="0" smtClean="0"/>
              <a:t>Importance</a:t>
            </a:r>
            <a:endParaRPr lang="en-US" sz="1600" dirty="0" smtClean="0"/>
          </a:p>
          <a:p>
            <a:r>
              <a:rPr lang="en-US" sz="2000" dirty="0" smtClean="0"/>
              <a:t>Validation</a:t>
            </a:r>
          </a:p>
          <a:p>
            <a:r>
              <a:rPr lang="en-US" sz="2000" dirty="0" smtClean="0"/>
              <a:t>Research gaps</a:t>
            </a:r>
            <a:r>
              <a:rPr lang="en-US" sz="2000" b="1" dirty="0" smtClean="0"/>
              <a:t> </a:t>
            </a:r>
          </a:p>
          <a:p>
            <a:r>
              <a:rPr lang="en-US" sz="2000" dirty="0" smtClean="0"/>
              <a:t>Better/unique/different </a:t>
            </a:r>
          </a:p>
          <a:p>
            <a:r>
              <a:rPr lang="en-US" sz="2000" dirty="0" smtClean="0"/>
              <a:t>Contributions and benefits</a:t>
            </a:r>
            <a:endParaRPr lang="en-US" sz="2000" dirty="0"/>
          </a:p>
          <a:p>
            <a:pPr marL="0" indent="0">
              <a:buNone/>
            </a:pPr>
            <a:endParaRPr lang="en-US" sz="2000" dirty="0"/>
          </a:p>
          <a:p>
            <a:pPr marL="0" indent="0">
              <a:buNone/>
            </a:pPr>
            <a:r>
              <a:rPr lang="en-US" dirty="0"/>
              <a:t>Then refine the idea</a:t>
            </a:r>
          </a:p>
          <a:p>
            <a:pPr marL="0" indent="0">
              <a:buNone/>
            </a:pPr>
            <a:endParaRPr lang="en-US" sz="2400" b="1" dirty="0"/>
          </a:p>
        </p:txBody>
      </p:sp>
      <p:sp>
        <p:nvSpPr>
          <p:cNvPr id="5" name="TextBox 4"/>
          <p:cNvSpPr txBox="1"/>
          <p:nvPr/>
        </p:nvSpPr>
        <p:spPr>
          <a:xfrm>
            <a:off x="2717800" y="6186099"/>
            <a:ext cx="3490058" cy="276999"/>
          </a:xfrm>
          <a:prstGeom prst="rect">
            <a:avLst/>
          </a:prstGeom>
          <a:noFill/>
        </p:spPr>
        <p:txBody>
          <a:bodyPr wrap="none" rtlCol="0">
            <a:spAutoFit/>
          </a:bodyPr>
          <a:lstStyle/>
          <a:p>
            <a:r>
              <a:rPr lang="en-US" sz="1200" dirty="0" smtClean="0"/>
              <a:t>(Adapted from questions developed by an NSF panel)</a:t>
            </a:r>
            <a:endParaRPr lang="en-US" sz="1200" dirty="0"/>
          </a:p>
        </p:txBody>
      </p:sp>
      <p:sp>
        <p:nvSpPr>
          <p:cNvPr id="2" name="Slide Number Placeholder 1"/>
          <p:cNvSpPr>
            <a:spLocks noGrp="1"/>
          </p:cNvSpPr>
          <p:nvPr>
            <p:ph type="sldNum" sz="quarter" idx="12"/>
          </p:nvPr>
        </p:nvSpPr>
        <p:spPr/>
        <p:txBody>
          <a:bodyPr/>
          <a:lstStyle/>
          <a:p>
            <a:fld id="{0609A8C3-0B35-46AA-97D6-5814D689151B}" type="slidenum">
              <a:rPr lang="en-US" smtClean="0"/>
              <a:t>15</a:t>
            </a:fld>
            <a:endParaRPr lang="en-US" dirty="0"/>
          </a:p>
        </p:txBody>
      </p:sp>
    </p:spTree>
    <p:extLst>
      <p:ext uri="{BB962C8B-B14F-4D97-AF65-F5344CB8AC3E}">
        <p14:creationId xmlns:p14="http://schemas.microsoft.com/office/powerpoint/2010/main" val="4502814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Refine the Idea</a:t>
            </a:r>
            <a:endParaRPr lang="en-US" i="1" dirty="0"/>
          </a:p>
        </p:txBody>
      </p:sp>
      <p:sp>
        <p:nvSpPr>
          <p:cNvPr id="3" name="Content Placeholder 2"/>
          <p:cNvSpPr>
            <a:spLocks noGrp="1"/>
          </p:cNvSpPr>
          <p:nvPr>
            <p:ph idx="1"/>
          </p:nvPr>
        </p:nvSpPr>
        <p:spPr>
          <a:xfrm>
            <a:off x="381000" y="1256093"/>
            <a:ext cx="7010400" cy="4221163"/>
          </a:xfrm>
        </p:spPr>
        <p:txBody>
          <a:bodyPr>
            <a:noAutofit/>
          </a:bodyPr>
          <a:lstStyle/>
          <a:p>
            <a:pPr marL="0" indent="0">
              <a:buNone/>
            </a:pPr>
            <a:endParaRPr lang="en-US" sz="1800" b="1" dirty="0" smtClean="0"/>
          </a:p>
          <a:p>
            <a:r>
              <a:rPr lang="en-US" sz="2000" dirty="0" smtClean="0"/>
              <a:t>Clearly identify the niche area into which your idea fits </a:t>
            </a:r>
          </a:p>
          <a:p>
            <a:pPr lvl="0"/>
            <a:endParaRPr lang="en-US" sz="2000" dirty="0"/>
          </a:p>
          <a:p>
            <a:r>
              <a:rPr lang="en-US" sz="2000" dirty="0" smtClean="0"/>
              <a:t>Draft </a:t>
            </a:r>
            <a:r>
              <a:rPr lang="en-US" sz="2000" dirty="0"/>
              <a:t>a short, well-crafted, logical description of </a:t>
            </a:r>
            <a:r>
              <a:rPr lang="en-US" sz="2000" dirty="0" smtClean="0"/>
              <a:t>research based on your idea </a:t>
            </a:r>
          </a:p>
          <a:p>
            <a:pPr lvl="1"/>
            <a:r>
              <a:rPr lang="en-US" sz="1600" dirty="0" smtClean="0"/>
              <a:t>Present </a:t>
            </a:r>
            <a:r>
              <a:rPr lang="en-US" sz="1600" dirty="0"/>
              <a:t>it to </a:t>
            </a:r>
            <a:r>
              <a:rPr lang="en-US" sz="1600" dirty="0" smtClean="0"/>
              <a:t>colleagues, potential  funders</a:t>
            </a:r>
            <a:r>
              <a:rPr lang="en-US" sz="1400" dirty="0"/>
              <a:t/>
            </a:r>
            <a:br>
              <a:rPr lang="en-US" sz="1400" dirty="0"/>
            </a:br>
            <a:endParaRPr lang="en-US" sz="1400" dirty="0"/>
          </a:p>
          <a:p>
            <a:pPr lvl="0"/>
            <a:r>
              <a:rPr lang="en-US" sz="2000" dirty="0" smtClean="0"/>
              <a:t>Assess competitors strengths and </a:t>
            </a:r>
            <a:r>
              <a:rPr lang="en-US" sz="2000" dirty="0"/>
              <a:t>weaknesses </a:t>
            </a:r>
            <a:r>
              <a:rPr lang="en-US" sz="2000" dirty="0" smtClean="0"/>
              <a:t>(part of a SWOT analysis?)</a:t>
            </a:r>
          </a:p>
          <a:p>
            <a:pPr lvl="1"/>
            <a:r>
              <a:rPr lang="en-US" sz="1600" dirty="0" smtClean="0"/>
              <a:t>Could a competitor </a:t>
            </a:r>
            <a:r>
              <a:rPr lang="en-US" sz="1600" dirty="0"/>
              <a:t>be </a:t>
            </a:r>
            <a:r>
              <a:rPr lang="en-US" sz="1600" dirty="0" smtClean="0"/>
              <a:t>a collaborator?</a:t>
            </a:r>
            <a:endParaRPr lang="en-US" sz="1600" dirty="0"/>
          </a:p>
        </p:txBody>
      </p:sp>
      <p:sp>
        <p:nvSpPr>
          <p:cNvPr id="5" name="TextBox 4"/>
          <p:cNvSpPr txBox="1"/>
          <p:nvPr/>
        </p:nvSpPr>
        <p:spPr>
          <a:xfrm>
            <a:off x="1012371" y="5508486"/>
            <a:ext cx="7239000" cy="707886"/>
          </a:xfrm>
          <a:prstGeom prst="rect">
            <a:avLst/>
          </a:prstGeom>
          <a:solidFill>
            <a:schemeClr val="accent1">
              <a:lumMod val="20000"/>
              <a:lumOff val="80000"/>
            </a:schemeClr>
          </a:solidFill>
        </p:spPr>
        <p:txBody>
          <a:bodyPr wrap="square" rtlCol="0">
            <a:spAutoFit/>
          </a:bodyPr>
          <a:lstStyle/>
          <a:p>
            <a:r>
              <a:rPr lang="en-US" sz="2000" b="1" i="1" dirty="0" smtClean="0"/>
              <a:t>If you follow the idea generation and refining steps, you will have a fundable idea AND the foundation of a good proposal</a:t>
            </a:r>
            <a:endParaRPr lang="en-US" sz="2000" b="1" i="1" dirty="0"/>
          </a:p>
        </p:txBody>
      </p:sp>
      <p:sp>
        <p:nvSpPr>
          <p:cNvPr id="4" name="Slide Number Placeholder 3"/>
          <p:cNvSpPr>
            <a:spLocks noGrp="1"/>
          </p:cNvSpPr>
          <p:nvPr>
            <p:ph type="sldNum" sz="quarter" idx="12"/>
          </p:nvPr>
        </p:nvSpPr>
        <p:spPr/>
        <p:txBody>
          <a:bodyPr/>
          <a:lstStyle/>
          <a:p>
            <a:fld id="{0609A8C3-0B35-46AA-97D6-5814D689151B}" type="slidenum">
              <a:rPr lang="en-US" smtClean="0"/>
              <a:t>16</a:t>
            </a:fld>
            <a:endParaRPr lang="en-US"/>
          </a:p>
        </p:txBody>
      </p:sp>
    </p:spTree>
    <p:extLst>
      <p:ext uri="{BB962C8B-B14F-4D97-AF65-F5344CB8AC3E}">
        <p14:creationId xmlns:p14="http://schemas.microsoft.com/office/powerpoint/2010/main" val="34484046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848600" cy="1143000"/>
          </a:xfrm>
        </p:spPr>
        <p:txBody>
          <a:bodyPr>
            <a:normAutofit fontScale="90000"/>
          </a:bodyPr>
          <a:lstStyle/>
          <a:p>
            <a:r>
              <a:rPr lang="en-US" dirty="0" smtClean="0"/>
              <a:t>Yamamoto Approach to Generating a Fundable Idea</a:t>
            </a:r>
            <a:endParaRPr lang="en-US" dirty="0"/>
          </a:p>
        </p:txBody>
      </p:sp>
      <p:sp>
        <p:nvSpPr>
          <p:cNvPr id="3" name="Content Placeholder 2"/>
          <p:cNvSpPr>
            <a:spLocks noGrp="1"/>
          </p:cNvSpPr>
          <p:nvPr>
            <p:ph idx="1"/>
          </p:nvPr>
        </p:nvSpPr>
        <p:spPr>
          <a:xfrm>
            <a:off x="304800" y="1371600"/>
            <a:ext cx="5410200" cy="4525963"/>
          </a:xfrm>
        </p:spPr>
        <p:txBody>
          <a:bodyPr>
            <a:normAutofit fontScale="77500" lnSpcReduction="20000"/>
          </a:bodyPr>
          <a:lstStyle/>
          <a:p>
            <a:r>
              <a:rPr lang="en-US" dirty="0" smtClean="0"/>
              <a:t>Advisory </a:t>
            </a:r>
            <a:r>
              <a:rPr lang="en-US" dirty="0"/>
              <a:t>committee </a:t>
            </a:r>
            <a:endParaRPr lang="en-US" dirty="0" smtClean="0"/>
          </a:p>
          <a:p>
            <a:pPr lvl="1"/>
            <a:r>
              <a:rPr lang="en-US" dirty="0" smtClean="0"/>
              <a:t>Is the question </a:t>
            </a:r>
            <a:r>
              <a:rPr lang="en-US" b="1" dirty="0" smtClean="0"/>
              <a:t>impactful</a:t>
            </a:r>
            <a:r>
              <a:rPr lang="en-US" dirty="0" smtClean="0"/>
              <a:t> in concept and/or practice and </a:t>
            </a:r>
            <a:r>
              <a:rPr lang="en-US" b="1" dirty="0" smtClean="0"/>
              <a:t>clearly articulated</a:t>
            </a:r>
            <a:r>
              <a:rPr lang="en-US" dirty="0" smtClean="0"/>
              <a:t>? </a:t>
            </a:r>
          </a:p>
          <a:p>
            <a:pPr lvl="1"/>
            <a:r>
              <a:rPr lang="en-US" dirty="0" smtClean="0"/>
              <a:t>Are </a:t>
            </a:r>
            <a:r>
              <a:rPr lang="en-US" dirty="0"/>
              <a:t>the experiments, even if </a:t>
            </a:r>
            <a:r>
              <a:rPr lang="en-US" dirty="0" smtClean="0"/>
              <a:t>bold and </a:t>
            </a:r>
            <a:r>
              <a:rPr lang="en-US" dirty="0"/>
              <a:t>untested, </a:t>
            </a:r>
            <a:r>
              <a:rPr lang="en-US" b="1" dirty="0"/>
              <a:t>technically feasible</a:t>
            </a:r>
            <a:r>
              <a:rPr lang="en-US" dirty="0"/>
              <a:t>, and do they employ the most </a:t>
            </a:r>
            <a:r>
              <a:rPr lang="en-US" b="1" dirty="0"/>
              <a:t>advanced approaches</a:t>
            </a:r>
            <a:r>
              <a:rPr lang="en-US" dirty="0"/>
              <a:t>? </a:t>
            </a:r>
            <a:endParaRPr lang="en-US" dirty="0" smtClean="0"/>
          </a:p>
          <a:p>
            <a:pPr lvl="1"/>
            <a:r>
              <a:rPr lang="en-US" dirty="0" smtClean="0"/>
              <a:t>Would a </a:t>
            </a:r>
            <a:r>
              <a:rPr lang="en-US" b="1" dirty="0" smtClean="0"/>
              <a:t>collaborator</a:t>
            </a:r>
            <a:r>
              <a:rPr lang="en-US" dirty="0" smtClean="0"/>
              <a:t> </a:t>
            </a:r>
            <a:r>
              <a:rPr lang="en-US" dirty="0"/>
              <a:t>add conceptual or technical breadth to the potential outcome</a:t>
            </a:r>
            <a:r>
              <a:rPr lang="en-US" dirty="0" smtClean="0"/>
              <a:t>?</a:t>
            </a:r>
            <a:br>
              <a:rPr lang="en-US" dirty="0" smtClean="0"/>
            </a:br>
            <a:r>
              <a:rPr lang="en-US" dirty="0" smtClean="0"/>
              <a:t> </a:t>
            </a:r>
          </a:p>
          <a:p>
            <a:r>
              <a:rPr lang="en-US" dirty="0" smtClean="0"/>
              <a:t>Outcomes</a:t>
            </a:r>
          </a:p>
          <a:p>
            <a:pPr lvl="1"/>
            <a:r>
              <a:rPr lang="en-US" dirty="0" smtClean="0"/>
              <a:t>Uncovers </a:t>
            </a:r>
            <a:r>
              <a:rPr lang="en-US" dirty="0"/>
              <a:t>uncertainties and </a:t>
            </a:r>
            <a:r>
              <a:rPr lang="en-US" dirty="0" smtClean="0"/>
              <a:t>ambiguities</a:t>
            </a:r>
          </a:p>
          <a:p>
            <a:pPr lvl="1"/>
            <a:r>
              <a:rPr lang="en-US" dirty="0" smtClean="0"/>
              <a:t>Resolves </a:t>
            </a:r>
            <a:r>
              <a:rPr lang="en-US" dirty="0"/>
              <a:t>differences of </a:t>
            </a:r>
            <a:r>
              <a:rPr lang="en-US" dirty="0" smtClean="0"/>
              <a:t>opinion</a:t>
            </a:r>
          </a:p>
          <a:p>
            <a:pPr lvl="1"/>
            <a:r>
              <a:rPr lang="en-US" dirty="0" smtClean="0"/>
              <a:t>Often stimulates improvements</a:t>
            </a:r>
            <a:br>
              <a:rPr lang="en-US" dirty="0" smtClean="0"/>
            </a:br>
            <a:endParaRPr lang="en-US" dirty="0" smtClean="0"/>
          </a:p>
          <a:p>
            <a:r>
              <a:rPr lang="en-US" dirty="0" smtClean="0"/>
              <a:t>Write </a:t>
            </a:r>
            <a:r>
              <a:rPr lang="en-US" dirty="0"/>
              <a:t>the research proposal</a:t>
            </a:r>
          </a:p>
        </p:txBody>
      </p:sp>
      <p:sp>
        <p:nvSpPr>
          <p:cNvPr id="4" name="Slide Number Placeholder 3"/>
          <p:cNvSpPr>
            <a:spLocks noGrp="1"/>
          </p:cNvSpPr>
          <p:nvPr>
            <p:ph type="sldNum" sz="quarter" idx="12"/>
          </p:nvPr>
        </p:nvSpPr>
        <p:spPr/>
        <p:txBody>
          <a:bodyPr/>
          <a:lstStyle/>
          <a:p>
            <a:fld id="{0609A8C3-0B35-46AA-97D6-5814D689151B}" type="slidenum">
              <a:rPr lang="en-US" smtClean="0"/>
              <a:t>17</a:t>
            </a:fld>
            <a:endParaRPr lang="en-US"/>
          </a:p>
        </p:txBody>
      </p:sp>
      <p:pic>
        <p:nvPicPr>
          <p:cNvPr id="5" name="Picture 4"/>
          <p:cNvPicPr>
            <a:picLocks noChangeAspect="1"/>
          </p:cNvPicPr>
          <p:nvPr/>
        </p:nvPicPr>
        <p:blipFill>
          <a:blip r:embed="rId3"/>
          <a:stretch>
            <a:fillRect/>
          </a:stretch>
        </p:blipFill>
        <p:spPr>
          <a:xfrm>
            <a:off x="6354174" y="1752600"/>
            <a:ext cx="2226852" cy="2941756"/>
          </a:xfrm>
          <a:prstGeom prst="rect">
            <a:avLst/>
          </a:prstGeom>
        </p:spPr>
      </p:pic>
      <p:sp>
        <p:nvSpPr>
          <p:cNvPr id="6" name="TextBox 5"/>
          <p:cNvSpPr txBox="1"/>
          <p:nvPr/>
        </p:nvSpPr>
        <p:spPr>
          <a:xfrm>
            <a:off x="6172200" y="4786689"/>
            <a:ext cx="2743200" cy="738664"/>
          </a:xfrm>
          <a:prstGeom prst="rect">
            <a:avLst/>
          </a:prstGeom>
          <a:noFill/>
        </p:spPr>
        <p:txBody>
          <a:bodyPr wrap="square" rtlCol="0">
            <a:spAutoFit/>
          </a:bodyPr>
          <a:lstStyle/>
          <a:p>
            <a:r>
              <a:rPr lang="en-US" sz="1400" i="1" dirty="0" smtClean="0"/>
              <a:t>Keith Yamamoto, Executive Vice Dean, UC San Francisco School of Medicine</a:t>
            </a:r>
            <a:endParaRPr lang="en-US" sz="1400" i="1" dirty="0"/>
          </a:p>
        </p:txBody>
      </p:sp>
      <p:sp>
        <p:nvSpPr>
          <p:cNvPr id="7" name="TextBox 6"/>
          <p:cNvSpPr txBox="1"/>
          <p:nvPr/>
        </p:nvSpPr>
        <p:spPr>
          <a:xfrm>
            <a:off x="420624" y="5772220"/>
            <a:ext cx="7819026" cy="707886"/>
          </a:xfrm>
          <a:prstGeom prst="rect">
            <a:avLst/>
          </a:prstGeom>
          <a:solidFill>
            <a:schemeClr val="accent1">
              <a:lumMod val="20000"/>
              <a:lumOff val="80000"/>
            </a:schemeClr>
          </a:solidFill>
        </p:spPr>
        <p:txBody>
          <a:bodyPr wrap="square" rtlCol="0">
            <a:spAutoFit/>
          </a:bodyPr>
          <a:lstStyle/>
          <a:p>
            <a:r>
              <a:rPr lang="en-US" sz="2000" b="1" i="1" dirty="0" smtClean="0"/>
              <a:t>Can you create your own “Advisory Group” with colleagues (or get department or research development to help facilitate their formation)? </a:t>
            </a:r>
            <a:endParaRPr lang="en-US" sz="2000" b="1" i="1" dirty="0"/>
          </a:p>
        </p:txBody>
      </p:sp>
    </p:spTree>
    <p:extLst>
      <p:ext uri="{BB962C8B-B14F-4D97-AF65-F5344CB8AC3E}">
        <p14:creationId xmlns:p14="http://schemas.microsoft.com/office/powerpoint/2010/main" val="30440760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Find Funders</a:t>
            </a:r>
          </a:p>
        </p:txBody>
      </p:sp>
      <p:sp>
        <p:nvSpPr>
          <p:cNvPr id="4" name="Slide Number Placeholder 3"/>
          <p:cNvSpPr>
            <a:spLocks noGrp="1"/>
          </p:cNvSpPr>
          <p:nvPr>
            <p:ph type="sldNum" sz="quarter" idx="12"/>
          </p:nvPr>
        </p:nvSpPr>
        <p:spPr/>
        <p:txBody>
          <a:bodyPr/>
          <a:lstStyle/>
          <a:p>
            <a:fld id="{0609A8C3-0B35-46AA-97D6-5814D689151B}" type="slidenum">
              <a:rPr lang="en-US" smtClean="0"/>
              <a:t>18</a:t>
            </a:fld>
            <a:endParaRPr lang="en-US"/>
          </a:p>
        </p:txBody>
      </p:sp>
      <p:pic>
        <p:nvPicPr>
          <p:cNvPr id="5" name="Picture 4"/>
          <p:cNvPicPr>
            <a:picLocks noChangeAspect="1"/>
          </p:cNvPicPr>
          <p:nvPr/>
        </p:nvPicPr>
        <p:blipFill rotWithShape="1">
          <a:blip r:embed="rId3"/>
          <a:srcRect l="40866" t="17949" r="34294" b="19230"/>
          <a:stretch/>
        </p:blipFill>
        <p:spPr>
          <a:xfrm>
            <a:off x="5890758" y="2455480"/>
            <a:ext cx="2362200" cy="3733800"/>
          </a:xfrm>
          <a:prstGeom prst="rect">
            <a:avLst/>
          </a:prstGeom>
          <a:ln>
            <a:solidFill>
              <a:schemeClr val="tx1"/>
            </a:solidFill>
          </a:ln>
        </p:spPr>
      </p:pic>
      <p:sp>
        <p:nvSpPr>
          <p:cNvPr id="7" name="Content Placeholder 2"/>
          <p:cNvSpPr>
            <a:spLocks noGrp="1"/>
          </p:cNvSpPr>
          <p:nvPr>
            <p:ph idx="1"/>
          </p:nvPr>
        </p:nvSpPr>
        <p:spPr>
          <a:xfrm>
            <a:off x="152400" y="1389702"/>
            <a:ext cx="4736690" cy="4525963"/>
          </a:xfrm>
        </p:spPr>
        <p:txBody>
          <a:bodyPr>
            <a:noAutofit/>
          </a:bodyPr>
          <a:lstStyle/>
          <a:p>
            <a:r>
              <a:rPr lang="en-US" sz="2000" b="1" dirty="0" smtClean="0"/>
              <a:t>Be systematic and regular in searching</a:t>
            </a:r>
          </a:p>
          <a:p>
            <a:pPr lvl="1"/>
            <a:r>
              <a:rPr lang="en-US" sz="1600" dirty="0" smtClean="0"/>
              <a:t>Strategy and plan</a:t>
            </a:r>
          </a:p>
          <a:p>
            <a:pPr lvl="1"/>
            <a:r>
              <a:rPr lang="en-US" sz="1600" dirty="0" smtClean="0"/>
              <a:t>Use online alerts tools </a:t>
            </a:r>
          </a:p>
          <a:p>
            <a:r>
              <a:rPr lang="en-US" sz="1800" dirty="0"/>
              <a:t>Can you extend any current funding? </a:t>
            </a:r>
          </a:p>
          <a:p>
            <a:r>
              <a:rPr lang="en-US" sz="1800" dirty="0" smtClean="0"/>
              <a:t>Can you be part of someone else’s funded project?</a:t>
            </a:r>
            <a:endParaRPr lang="en-US" sz="1800" dirty="0"/>
          </a:p>
          <a:p>
            <a:r>
              <a:rPr lang="en-US" sz="1800" dirty="0" smtClean="0"/>
              <a:t>Query colleagues (current, classmates in graduate school, major professors) about funders</a:t>
            </a:r>
          </a:p>
          <a:p>
            <a:r>
              <a:rPr lang="en-US" sz="1800" dirty="0" smtClean="0"/>
              <a:t>Find mentor(s)</a:t>
            </a:r>
          </a:p>
          <a:p>
            <a:r>
              <a:rPr lang="en-US" sz="1800" dirty="0" smtClean="0"/>
              <a:t>Review </a:t>
            </a:r>
            <a:r>
              <a:rPr lang="en-US" sz="1800" dirty="0"/>
              <a:t>funder acknowledgement in journal articles </a:t>
            </a:r>
          </a:p>
          <a:p>
            <a:endParaRPr lang="en-US" sz="1800" dirty="0"/>
          </a:p>
        </p:txBody>
      </p:sp>
      <p:sp>
        <p:nvSpPr>
          <p:cNvPr id="11" name="Curved Up Arrow 10"/>
          <p:cNvSpPr/>
          <p:nvPr/>
        </p:nvSpPr>
        <p:spPr>
          <a:xfrm rot="4560000">
            <a:off x="4958224" y="2291555"/>
            <a:ext cx="1209987" cy="32785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TextBox 7"/>
          <p:cNvSpPr txBox="1"/>
          <p:nvPr/>
        </p:nvSpPr>
        <p:spPr>
          <a:xfrm>
            <a:off x="4984340" y="1336357"/>
            <a:ext cx="3721510" cy="954107"/>
          </a:xfrm>
          <a:prstGeom prst="rect">
            <a:avLst/>
          </a:prstGeom>
          <a:solidFill>
            <a:schemeClr val="bg1"/>
          </a:solidFill>
          <a:ln>
            <a:solidFill>
              <a:schemeClr val="tx1"/>
            </a:solidFill>
          </a:ln>
        </p:spPr>
        <p:txBody>
          <a:bodyPr wrap="square" rtlCol="0">
            <a:spAutoFit/>
          </a:bodyPr>
          <a:lstStyle/>
          <a:p>
            <a:r>
              <a:rPr lang="en-US" sz="1400" i="1" dirty="0" smtClean="0"/>
              <a:t> A Science Article about Carbon cycling research acknowledged NSF award #1260080 as a source of funding; the </a:t>
            </a:r>
            <a:r>
              <a:rPr lang="en-US" sz="1400" i="1" dirty="0"/>
              <a:t>NSF </a:t>
            </a:r>
            <a:r>
              <a:rPr lang="en-US" sz="1400" i="1" dirty="0" smtClean="0"/>
              <a:t>website provided detailed information about that award</a:t>
            </a:r>
            <a:endParaRPr lang="en-US" sz="1400" i="1" dirty="0"/>
          </a:p>
        </p:txBody>
      </p:sp>
    </p:spTree>
    <p:extLst>
      <p:ext uri="{BB962C8B-B14F-4D97-AF65-F5344CB8AC3E}">
        <p14:creationId xmlns:p14="http://schemas.microsoft.com/office/powerpoint/2010/main" val="25278401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371600"/>
          </a:xfrm>
        </p:spPr>
        <p:txBody>
          <a:bodyPr>
            <a:normAutofit/>
          </a:bodyPr>
          <a:lstStyle/>
          <a:p>
            <a:r>
              <a:rPr lang="en-US" dirty="0" smtClean="0"/>
              <a:t>Find Funders (cont.) </a:t>
            </a:r>
            <a:r>
              <a:rPr lang="en-US" dirty="0"/>
              <a:t/>
            </a:r>
            <a:br>
              <a:rPr lang="en-US" dirty="0"/>
            </a:br>
            <a:endParaRPr lang="en-US" sz="2800" dirty="0"/>
          </a:p>
        </p:txBody>
      </p:sp>
      <p:sp>
        <p:nvSpPr>
          <p:cNvPr id="5" name="Content Placeholder 2"/>
          <p:cNvSpPr>
            <a:spLocks noGrp="1"/>
          </p:cNvSpPr>
          <p:nvPr>
            <p:ph idx="1"/>
          </p:nvPr>
        </p:nvSpPr>
        <p:spPr>
          <a:xfrm>
            <a:off x="381000" y="1219200"/>
            <a:ext cx="6019800" cy="4525963"/>
          </a:xfrm>
        </p:spPr>
        <p:txBody>
          <a:bodyPr>
            <a:noAutofit/>
          </a:bodyPr>
          <a:lstStyle/>
          <a:p>
            <a:r>
              <a:rPr lang="en-US" sz="1800" dirty="0"/>
              <a:t>Look for funder contacts within professional </a:t>
            </a:r>
            <a:r>
              <a:rPr lang="en-US" sz="1800" dirty="0" smtClean="0"/>
              <a:t>societies </a:t>
            </a:r>
          </a:p>
          <a:p>
            <a:r>
              <a:rPr lang="en-US" sz="1800" dirty="0" smtClean="0"/>
              <a:t>Attend funding conferences</a:t>
            </a:r>
            <a:endParaRPr lang="en-US" sz="1800" dirty="0"/>
          </a:p>
          <a:p>
            <a:r>
              <a:rPr lang="en-US" sz="1800" dirty="0"/>
              <a:t>Participate in review panels</a:t>
            </a:r>
          </a:p>
          <a:p>
            <a:r>
              <a:rPr lang="en-US" sz="1800" dirty="0" smtClean="0"/>
              <a:t>Look for funding opportunities provided by unused Government year end funds</a:t>
            </a:r>
          </a:p>
          <a:p>
            <a:r>
              <a:rPr lang="en-US" sz="1800" dirty="0" smtClean="0"/>
              <a:t>Contact potential Program Officers about funding and ask them to recommend funding </a:t>
            </a:r>
            <a:r>
              <a:rPr lang="en-US" sz="1800" dirty="0"/>
              <a:t>sources</a:t>
            </a:r>
          </a:p>
          <a:p>
            <a:r>
              <a:rPr lang="en-US" sz="1800" dirty="0"/>
              <a:t>Search </a:t>
            </a:r>
            <a:r>
              <a:rPr lang="en-US" sz="1800" dirty="0" smtClean="0"/>
              <a:t>a wide range of </a:t>
            </a:r>
            <a:r>
              <a:rPr lang="en-US" sz="1800" dirty="0"/>
              <a:t>possible funding </a:t>
            </a:r>
            <a:r>
              <a:rPr lang="en-US" sz="1800" dirty="0" smtClean="0"/>
              <a:t>sources</a:t>
            </a:r>
            <a:endParaRPr lang="en-US" sz="1800" dirty="0"/>
          </a:p>
          <a:p>
            <a:pPr lvl="1"/>
            <a:r>
              <a:rPr lang="en-US" sz="1400" dirty="0" smtClean="0"/>
              <a:t>Federal Government</a:t>
            </a:r>
          </a:p>
          <a:p>
            <a:pPr lvl="1"/>
            <a:r>
              <a:rPr lang="en-US" sz="1400" dirty="0" smtClean="0"/>
              <a:t>Associations</a:t>
            </a:r>
            <a:r>
              <a:rPr lang="en-US" sz="1400" dirty="0"/>
              <a:t>, Foundations, Companies</a:t>
            </a:r>
          </a:p>
          <a:p>
            <a:pPr lvl="1"/>
            <a:r>
              <a:rPr lang="en-US" sz="1400" dirty="0"/>
              <a:t>Municipal, County, State Government, Community Partnerships </a:t>
            </a:r>
          </a:p>
          <a:p>
            <a:pPr lvl="1"/>
            <a:r>
              <a:rPr lang="en-US" sz="1400" dirty="0"/>
              <a:t>“Alternative” sources of funding (e.g., Crowdfunding, </a:t>
            </a:r>
            <a:r>
              <a:rPr lang="en-US" sz="1400" dirty="0" smtClean="0"/>
              <a:t>Benefunder, Nine </a:t>
            </a:r>
            <a:r>
              <a:rPr lang="en-US" sz="1400" dirty="0"/>
              <a:t>Sigma funding)</a:t>
            </a:r>
          </a:p>
          <a:p>
            <a:endParaRPr lang="en-US" sz="1800" dirty="0" smtClean="0"/>
          </a:p>
        </p:txBody>
      </p:sp>
      <p:sp>
        <p:nvSpPr>
          <p:cNvPr id="4" name="Slide Number Placeholder 3"/>
          <p:cNvSpPr>
            <a:spLocks noGrp="1"/>
          </p:cNvSpPr>
          <p:nvPr>
            <p:ph type="sldNum" sz="quarter" idx="12"/>
          </p:nvPr>
        </p:nvSpPr>
        <p:spPr/>
        <p:txBody>
          <a:bodyPr/>
          <a:lstStyle/>
          <a:p>
            <a:fld id="{0609A8C3-0B35-46AA-97D6-5814D689151B}" type="slidenum">
              <a:rPr lang="en-US" smtClean="0"/>
              <a:t>19</a:t>
            </a:fld>
            <a:endParaRPr lang="en-US" dirty="0"/>
          </a:p>
        </p:txBody>
      </p:sp>
      <p:sp>
        <p:nvSpPr>
          <p:cNvPr id="6" name="TextBox 5"/>
          <p:cNvSpPr txBox="1"/>
          <p:nvPr/>
        </p:nvSpPr>
        <p:spPr>
          <a:xfrm>
            <a:off x="876300" y="5391220"/>
            <a:ext cx="7239000" cy="707886"/>
          </a:xfrm>
          <a:prstGeom prst="rect">
            <a:avLst/>
          </a:prstGeom>
          <a:solidFill>
            <a:schemeClr val="accent1">
              <a:lumMod val="20000"/>
              <a:lumOff val="80000"/>
            </a:schemeClr>
          </a:solidFill>
        </p:spPr>
        <p:txBody>
          <a:bodyPr wrap="square" rtlCol="0">
            <a:spAutoFit/>
          </a:bodyPr>
          <a:lstStyle/>
          <a:p>
            <a:r>
              <a:rPr lang="en-US" sz="2000" b="1" i="1" dirty="0">
                <a:cs typeface="Times New Roman" pitchFamily="18" charset="0"/>
              </a:rPr>
              <a:t>As one expert put it - think big, think small, think in different ways to uncover funding </a:t>
            </a:r>
            <a:r>
              <a:rPr lang="en-US" sz="2000" b="1" i="1" dirty="0" smtClean="0">
                <a:cs typeface="Times New Roman" pitchFamily="18" charset="0"/>
              </a:rPr>
              <a:t>opportunities… in other words, cast a wide net</a:t>
            </a:r>
            <a:endParaRPr lang="en-US" sz="2000" b="1" i="1" dirty="0">
              <a:cs typeface="Times New Roman" pitchFamily="18" charset="0"/>
            </a:endParaRPr>
          </a:p>
        </p:txBody>
      </p:sp>
      <p:pic>
        <p:nvPicPr>
          <p:cNvPr id="3" name="Picture 2"/>
          <p:cNvPicPr>
            <a:picLocks noChangeAspect="1"/>
          </p:cNvPicPr>
          <p:nvPr/>
        </p:nvPicPr>
        <p:blipFill rotWithShape="1">
          <a:blip r:embed="rId3"/>
          <a:srcRect l="19628" t="15382" r="28289" b="15468"/>
          <a:stretch/>
        </p:blipFill>
        <p:spPr>
          <a:xfrm>
            <a:off x="6477000" y="1686514"/>
            <a:ext cx="1752600" cy="1454285"/>
          </a:xfrm>
          <a:prstGeom prst="rect">
            <a:avLst/>
          </a:prstGeom>
        </p:spPr>
      </p:pic>
      <p:grpSp>
        <p:nvGrpSpPr>
          <p:cNvPr id="11" name="Group 10"/>
          <p:cNvGrpSpPr/>
          <p:nvPr/>
        </p:nvGrpSpPr>
        <p:grpSpPr>
          <a:xfrm>
            <a:off x="6667228" y="2914575"/>
            <a:ext cx="1981200" cy="1180168"/>
            <a:chOff x="6477000" y="3384550"/>
            <a:chExt cx="2667000" cy="1600200"/>
          </a:xfrm>
        </p:grpSpPr>
        <p:pic>
          <p:nvPicPr>
            <p:cNvPr id="7" name="Picture 6"/>
            <p:cNvPicPr>
              <a:picLocks noChangeAspect="1"/>
            </p:cNvPicPr>
            <p:nvPr/>
          </p:nvPicPr>
          <p:blipFill rotWithShape="1">
            <a:blip r:embed="rId4"/>
            <a:srcRect l="18750" t="13333" r="42619" b="49582"/>
            <a:stretch/>
          </p:blipFill>
          <p:spPr>
            <a:xfrm>
              <a:off x="6477000" y="3384550"/>
              <a:ext cx="2667000" cy="1600200"/>
            </a:xfrm>
            <a:prstGeom prst="rect">
              <a:avLst/>
            </a:prstGeom>
          </p:spPr>
        </p:pic>
        <p:sp>
          <p:nvSpPr>
            <p:cNvPr id="8" name="Rectangle 7"/>
            <p:cNvSpPr/>
            <p:nvPr/>
          </p:nvSpPr>
          <p:spPr>
            <a:xfrm>
              <a:off x="8534400" y="4191000"/>
              <a:ext cx="609600" cy="15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239000" y="4343400"/>
              <a:ext cx="8382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7315200" y="4648200"/>
              <a:ext cx="5334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36040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Workshop Objectives</a:t>
            </a:r>
            <a:endParaRPr lang="en-US" dirty="0"/>
          </a:p>
        </p:txBody>
      </p:sp>
      <p:sp>
        <p:nvSpPr>
          <p:cNvPr id="3" name="Content Placeholder 2"/>
          <p:cNvSpPr>
            <a:spLocks noGrp="1"/>
          </p:cNvSpPr>
          <p:nvPr>
            <p:ph idx="1"/>
          </p:nvPr>
        </p:nvSpPr>
        <p:spPr/>
        <p:txBody>
          <a:bodyPr/>
          <a:lstStyle/>
          <a:p>
            <a:pPr marL="0" indent="0">
              <a:buNone/>
            </a:pPr>
            <a:r>
              <a:rPr lang="en-US" i="1" dirty="0" smtClean="0"/>
              <a:t>Learn effective ways to generate winning proposals from the creation of an idea to the preparation and submittal of a proposal</a:t>
            </a:r>
          </a:p>
          <a:p>
            <a:pPr marL="0" indent="0">
              <a:buNone/>
            </a:pPr>
            <a:endParaRPr lang="en-US" dirty="0"/>
          </a:p>
        </p:txBody>
      </p:sp>
      <p:sp>
        <p:nvSpPr>
          <p:cNvPr id="4" name="Slide Number Placeholder 3"/>
          <p:cNvSpPr>
            <a:spLocks noGrp="1"/>
          </p:cNvSpPr>
          <p:nvPr>
            <p:ph type="sldNum" sz="quarter" idx="12"/>
          </p:nvPr>
        </p:nvSpPr>
        <p:spPr/>
        <p:txBody>
          <a:bodyPr/>
          <a:lstStyle/>
          <a:p>
            <a:fld id="{0609A8C3-0B35-46AA-97D6-5814D689151B}" type="slidenum">
              <a:rPr lang="en-US" smtClean="0"/>
              <a:t>2</a:t>
            </a:fld>
            <a:endParaRPr lang="en-US"/>
          </a:p>
        </p:txBody>
      </p:sp>
    </p:spTree>
    <p:extLst>
      <p:ext uri="{BB962C8B-B14F-4D97-AF65-F5344CB8AC3E}">
        <p14:creationId xmlns:p14="http://schemas.microsoft.com/office/powerpoint/2010/main" val="27871010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Autofit/>
          </a:bodyPr>
          <a:lstStyle/>
          <a:p>
            <a:r>
              <a:rPr lang="en-US" dirty="0"/>
              <a:t>Find </a:t>
            </a:r>
            <a:r>
              <a:rPr lang="en-US" dirty="0" smtClean="0"/>
              <a:t>Funders </a:t>
            </a:r>
            <a:br>
              <a:rPr lang="en-US" dirty="0" smtClean="0"/>
            </a:br>
            <a:r>
              <a:rPr lang="en-US" sz="2800" i="1" dirty="0" smtClean="0"/>
              <a:t>Online Search Tools</a:t>
            </a:r>
            <a:r>
              <a:rPr lang="en-US" dirty="0" smtClean="0"/>
              <a:t/>
            </a:r>
            <a:br>
              <a:rPr lang="en-US" dirty="0" smtClean="0"/>
            </a:br>
            <a:endParaRPr lang="en-US" dirty="0"/>
          </a:p>
        </p:txBody>
      </p:sp>
      <p:sp>
        <p:nvSpPr>
          <p:cNvPr id="5" name="Content Placeholder 2"/>
          <p:cNvSpPr>
            <a:spLocks noGrp="1"/>
          </p:cNvSpPr>
          <p:nvPr>
            <p:ph idx="1"/>
          </p:nvPr>
        </p:nvSpPr>
        <p:spPr>
          <a:xfrm>
            <a:off x="457200" y="1371600"/>
            <a:ext cx="8229600" cy="4525963"/>
          </a:xfrm>
        </p:spPr>
        <p:txBody>
          <a:bodyPr>
            <a:noAutofit/>
          </a:bodyPr>
          <a:lstStyle/>
          <a:p>
            <a:r>
              <a:rPr lang="en-US" sz="1800" dirty="0" smtClean="0"/>
              <a:t>PIVOT (BYU </a:t>
            </a:r>
            <a:r>
              <a:rPr lang="en-US" sz="1800" dirty="0"/>
              <a:t>has a subscription) </a:t>
            </a:r>
            <a:r>
              <a:rPr lang="en-US" sz="1600" u="sng" dirty="0" smtClean="0">
                <a:hlinkClick r:id="rId3"/>
              </a:rPr>
              <a:t>http</a:t>
            </a:r>
            <a:r>
              <a:rPr lang="en-US" sz="1600" u="sng" dirty="0">
                <a:hlinkClick r:id="rId3"/>
              </a:rPr>
              <a:t>://</a:t>
            </a:r>
            <a:r>
              <a:rPr lang="en-US" sz="1600" u="sng" dirty="0" smtClean="0">
                <a:hlinkClick r:id="rId3"/>
              </a:rPr>
              <a:t>pivot.cos.com</a:t>
            </a:r>
            <a:endParaRPr lang="en-US" sz="1600" u="sng" dirty="0" smtClean="0"/>
          </a:p>
          <a:p>
            <a:r>
              <a:rPr lang="en-US" sz="1800" dirty="0" smtClean="0"/>
              <a:t>Foundation Center Online (BYU has a subscription) </a:t>
            </a:r>
            <a:r>
              <a:rPr lang="en-US" sz="1600" u="sng" dirty="0" smtClean="0">
                <a:hlinkClick r:id="rId4"/>
              </a:rPr>
              <a:t>http</a:t>
            </a:r>
            <a:r>
              <a:rPr lang="en-US" sz="1600" u="sng" dirty="0">
                <a:hlinkClick r:id="rId4"/>
              </a:rPr>
              <a:t>://fdncenter.org</a:t>
            </a:r>
            <a:r>
              <a:rPr lang="en-US" sz="1600" u="sng" dirty="0" smtClean="0">
                <a:hlinkClick r:id="rId4"/>
              </a:rPr>
              <a:t>/</a:t>
            </a:r>
            <a:r>
              <a:rPr lang="en-US" sz="1600" u="sng" dirty="0" smtClean="0"/>
              <a:t> </a:t>
            </a:r>
            <a:r>
              <a:rPr lang="en-US" sz="1600" dirty="0" smtClean="0"/>
              <a:t>login username </a:t>
            </a:r>
            <a:r>
              <a:rPr lang="en-US" sz="1600" u="sng" dirty="0" err="1" smtClean="0"/>
              <a:t>byuacadvp</a:t>
            </a:r>
            <a:r>
              <a:rPr lang="en-US" sz="1600" dirty="0" smtClean="0"/>
              <a:t> and password </a:t>
            </a:r>
            <a:r>
              <a:rPr lang="en-US" sz="1600" u="sng" dirty="0" smtClean="0"/>
              <a:t>cougars2002</a:t>
            </a:r>
          </a:p>
          <a:p>
            <a:r>
              <a:rPr lang="en-US" sz="1800" dirty="0" smtClean="0"/>
              <a:t>Grants.gov (free; register) </a:t>
            </a:r>
            <a:r>
              <a:rPr lang="en-US" sz="1600" u="sng" dirty="0" smtClean="0">
                <a:hlinkClick r:id="rId5"/>
              </a:rPr>
              <a:t>http</a:t>
            </a:r>
            <a:r>
              <a:rPr lang="en-US" sz="1600" u="sng" dirty="0">
                <a:hlinkClick r:id="rId5"/>
              </a:rPr>
              <a:t>://grants.gov</a:t>
            </a:r>
            <a:r>
              <a:rPr lang="en-US" sz="1600" u="sng" dirty="0" smtClean="0">
                <a:hlinkClick r:id="rId5"/>
              </a:rPr>
              <a:t>/</a:t>
            </a:r>
            <a:endParaRPr lang="en-US" sz="1600" u="sng" dirty="0" smtClean="0"/>
          </a:p>
          <a:p>
            <a:r>
              <a:rPr lang="en-US" sz="1800" dirty="0"/>
              <a:t>The Catalog of Federal Domestic Assistance (CFDA) (free) </a:t>
            </a:r>
            <a:r>
              <a:rPr lang="en-US" sz="1600" dirty="0" smtClean="0">
                <a:hlinkClick r:id="rId6"/>
              </a:rPr>
              <a:t>www.cfda.gov</a:t>
            </a:r>
            <a:r>
              <a:rPr lang="en-US" sz="1600" dirty="0" smtClean="0"/>
              <a:t> </a:t>
            </a:r>
          </a:p>
          <a:p>
            <a:pPr marL="285750"/>
            <a:r>
              <a:rPr lang="en-US" sz="1800" dirty="0"/>
              <a:t>Other online </a:t>
            </a:r>
            <a:r>
              <a:rPr lang="en-US" sz="1800" dirty="0" smtClean="0"/>
              <a:t>tools</a:t>
            </a:r>
            <a:endParaRPr lang="en-US" sz="1800" dirty="0"/>
          </a:p>
          <a:p>
            <a:pPr lvl="1"/>
            <a:r>
              <a:rPr lang="en-US" sz="1600" dirty="0"/>
              <a:t>Federal Register </a:t>
            </a:r>
            <a:r>
              <a:rPr lang="en-US" sz="1600" dirty="0" smtClean="0"/>
              <a:t> </a:t>
            </a:r>
            <a:r>
              <a:rPr lang="en-US" sz="1600" dirty="0">
                <a:hlinkClick r:id="rId7"/>
              </a:rPr>
              <a:t>http://</a:t>
            </a:r>
            <a:r>
              <a:rPr lang="en-US" sz="1600" dirty="0" smtClean="0">
                <a:hlinkClick r:id="rId7"/>
              </a:rPr>
              <a:t>www.gpoaccess.gov/fr/</a:t>
            </a:r>
            <a:endParaRPr lang="en-US" sz="2000" dirty="0" smtClean="0"/>
          </a:p>
          <a:p>
            <a:pPr lvl="1"/>
            <a:r>
              <a:rPr lang="en-US" sz="1600" dirty="0" err="1" smtClean="0"/>
              <a:t>Grantsmanship</a:t>
            </a:r>
            <a:r>
              <a:rPr lang="en-US" sz="1600" dirty="0" smtClean="0"/>
              <a:t> </a:t>
            </a:r>
            <a:r>
              <a:rPr lang="en-US" sz="1600" dirty="0"/>
              <a:t>Center </a:t>
            </a:r>
            <a:r>
              <a:rPr lang="en-US" sz="1600" dirty="0" smtClean="0">
                <a:hlinkClick r:id="rId8"/>
              </a:rPr>
              <a:t>http</a:t>
            </a:r>
            <a:r>
              <a:rPr lang="en-US" sz="1600" dirty="0">
                <a:hlinkClick r:id="rId8"/>
              </a:rPr>
              <a:t>://</a:t>
            </a:r>
            <a:r>
              <a:rPr lang="en-US" sz="1600" dirty="0" smtClean="0">
                <a:hlinkClick r:id="rId8"/>
              </a:rPr>
              <a:t>www.tgci.com/</a:t>
            </a:r>
            <a:endParaRPr lang="en-US" sz="1600" dirty="0"/>
          </a:p>
          <a:p>
            <a:pPr lvl="1"/>
            <a:r>
              <a:rPr lang="en-US" sz="1600" dirty="0" err="1" smtClean="0"/>
              <a:t>Fundsnet</a:t>
            </a:r>
            <a:r>
              <a:rPr lang="en-US" sz="1600" dirty="0" smtClean="0"/>
              <a:t> </a:t>
            </a:r>
            <a:r>
              <a:rPr lang="en-US" sz="1600" dirty="0"/>
              <a:t>service </a:t>
            </a:r>
            <a:r>
              <a:rPr lang="en-US" sz="1600" dirty="0">
                <a:hlinkClick r:id="rId9"/>
              </a:rPr>
              <a:t>http://fundsnetservices.com</a:t>
            </a:r>
            <a:r>
              <a:rPr lang="en-US" sz="1600" dirty="0"/>
              <a:t> </a:t>
            </a:r>
            <a:endParaRPr lang="en-US" sz="1600" dirty="0" smtClean="0"/>
          </a:p>
          <a:p>
            <a:pPr lvl="1"/>
            <a:r>
              <a:rPr lang="en-US" sz="1600" dirty="0" err="1" smtClean="0"/>
              <a:t>GrantsNet</a:t>
            </a:r>
            <a:r>
              <a:rPr lang="en-US" sz="1600" dirty="0" smtClean="0"/>
              <a:t> </a:t>
            </a:r>
            <a:r>
              <a:rPr lang="en-US" sz="1600" dirty="0">
                <a:hlinkClick r:id="rId10"/>
              </a:rPr>
              <a:t>http://www.grantsnet.com</a:t>
            </a:r>
            <a:r>
              <a:rPr lang="en-US" sz="1600" dirty="0"/>
              <a:t> </a:t>
            </a:r>
            <a:endParaRPr lang="en-US" sz="1600" dirty="0" smtClean="0"/>
          </a:p>
          <a:p>
            <a:pPr lvl="1"/>
            <a:r>
              <a:rPr lang="en-US" sz="1600" dirty="0" err="1" smtClean="0"/>
              <a:t>Guidestar</a:t>
            </a:r>
            <a:r>
              <a:rPr lang="en-US" sz="1600" dirty="0" smtClean="0"/>
              <a:t> </a:t>
            </a:r>
            <a:r>
              <a:rPr lang="en-US" sz="1600" dirty="0">
                <a:hlinkClick r:id="rId11"/>
              </a:rPr>
              <a:t>http://www.guidestar.org</a:t>
            </a:r>
            <a:r>
              <a:rPr lang="en-US" sz="1600" dirty="0"/>
              <a:t>  </a:t>
            </a:r>
            <a:endParaRPr lang="en-US" sz="1600" dirty="0" smtClean="0"/>
          </a:p>
          <a:p>
            <a:pPr lvl="1"/>
            <a:r>
              <a:rPr lang="en-US" sz="1600" dirty="0" smtClean="0"/>
              <a:t>Agency</a:t>
            </a:r>
            <a:r>
              <a:rPr lang="en-US" sz="1600" dirty="0"/>
              <a:t>, Foundation, Company </a:t>
            </a:r>
            <a:r>
              <a:rPr lang="en-US" sz="1600" dirty="0" smtClean="0"/>
              <a:t>websites</a:t>
            </a:r>
          </a:p>
          <a:p>
            <a:pPr lvl="1"/>
            <a:r>
              <a:rPr lang="en-US" sz="1600" dirty="0" smtClean="0"/>
              <a:t>Google/Bing/Yahoo </a:t>
            </a:r>
            <a:endParaRPr lang="en-US" sz="1600" dirty="0"/>
          </a:p>
          <a:p>
            <a:pPr marL="457200" lvl="1" indent="0">
              <a:buNone/>
            </a:pPr>
            <a:r>
              <a:rPr lang="en-US" sz="1600" dirty="0" smtClean="0"/>
              <a:t> </a:t>
            </a:r>
            <a:r>
              <a:rPr lang="en-US" sz="1600" dirty="0"/>
              <a:t/>
            </a:r>
            <a:br>
              <a:rPr lang="en-US" sz="1600" dirty="0"/>
            </a:br>
            <a:endParaRPr lang="en-US" sz="1600" dirty="0"/>
          </a:p>
          <a:p>
            <a:pPr marL="400050" lvl="1" indent="0">
              <a:buNone/>
            </a:pPr>
            <a:endParaRPr lang="en-US" sz="1200" i="1" dirty="0"/>
          </a:p>
          <a:p>
            <a:pPr marL="400050" lvl="1" indent="0">
              <a:buNone/>
            </a:pPr>
            <a:endParaRPr lang="en-US" sz="1200" i="1" dirty="0"/>
          </a:p>
          <a:p>
            <a:endParaRPr lang="en-US" sz="1400" dirty="0"/>
          </a:p>
          <a:p>
            <a:endParaRPr lang="en-US" sz="1400" u="sng" dirty="0" smtClean="0"/>
          </a:p>
          <a:p>
            <a:pPr marL="400050" lvl="1" indent="0">
              <a:buNone/>
            </a:pPr>
            <a:endParaRPr lang="en-US" sz="1400" u="sng" dirty="0"/>
          </a:p>
          <a:p>
            <a:pPr marL="400050" lvl="1" indent="0">
              <a:buNone/>
            </a:pPr>
            <a:r>
              <a:rPr lang="en-US" sz="1400" dirty="0" smtClean="0"/>
              <a:t/>
            </a:r>
            <a:br>
              <a:rPr lang="en-US" sz="1400" dirty="0" smtClean="0"/>
            </a:br>
            <a:endParaRPr lang="en-US" sz="1400" dirty="0" smtClean="0"/>
          </a:p>
        </p:txBody>
      </p:sp>
      <p:sp>
        <p:nvSpPr>
          <p:cNvPr id="3" name="Slide Number Placeholder 2"/>
          <p:cNvSpPr>
            <a:spLocks noGrp="1"/>
          </p:cNvSpPr>
          <p:nvPr>
            <p:ph type="sldNum" sz="quarter" idx="12"/>
          </p:nvPr>
        </p:nvSpPr>
        <p:spPr/>
        <p:txBody>
          <a:bodyPr/>
          <a:lstStyle/>
          <a:p>
            <a:fld id="{0609A8C3-0B35-46AA-97D6-5814D689151B}" type="slidenum">
              <a:rPr lang="en-US" smtClean="0"/>
              <a:t>20</a:t>
            </a:fld>
            <a:endParaRPr lang="en-US"/>
          </a:p>
        </p:txBody>
      </p:sp>
    </p:spTree>
    <p:extLst>
      <p:ext uri="{BB962C8B-B14F-4D97-AF65-F5344CB8AC3E}">
        <p14:creationId xmlns:p14="http://schemas.microsoft.com/office/powerpoint/2010/main" val="17694596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Funding Searches Using PIVOT</a:t>
            </a:r>
            <a:r>
              <a:rPr lang="en-US" dirty="0" smtClean="0"/>
              <a:t/>
            </a:r>
            <a:br>
              <a:rPr lang="en-US" dirty="0" smtClean="0"/>
            </a:br>
            <a:r>
              <a:rPr lang="en-US" sz="2800" i="1" dirty="0" smtClean="0"/>
              <a:t>Profile Matching</a:t>
            </a:r>
            <a:endParaRPr lang="en-US" sz="2800" i="1" dirty="0"/>
          </a:p>
        </p:txBody>
      </p:sp>
      <p:sp>
        <p:nvSpPr>
          <p:cNvPr id="6" name="Content Placeholder 5"/>
          <p:cNvSpPr>
            <a:spLocks noGrp="1"/>
          </p:cNvSpPr>
          <p:nvPr>
            <p:ph idx="1"/>
          </p:nvPr>
        </p:nvSpPr>
        <p:spPr>
          <a:xfrm>
            <a:off x="243840" y="2012949"/>
            <a:ext cx="4800600" cy="2559051"/>
          </a:xfrm>
        </p:spPr>
        <p:txBody>
          <a:bodyPr>
            <a:noAutofit/>
          </a:bodyPr>
          <a:lstStyle/>
          <a:p>
            <a:pPr lvl="1"/>
            <a:r>
              <a:rPr lang="en-US" sz="1600" dirty="0" smtClean="0"/>
              <a:t>CV type information</a:t>
            </a:r>
          </a:p>
          <a:p>
            <a:pPr lvl="1"/>
            <a:r>
              <a:rPr lang="en-US" sz="1600" dirty="0" smtClean="0"/>
              <a:t>Information from a </a:t>
            </a:r>
            <a:br>
              <a:rPr lang="en-US" sz="1600" dirty="0" smtClean="0"/>
            </a:br>
            <a:r>
              <a:rPr lang="en-US" sz="1600" dirty="0" smtClean="0"/>
              <a:t>research website</a:t>
            </a:r>
          </a:p>
          <a:p>
            <a:pPr lvl="1"/>
            <a:r>
              <a:rPr lang="en-US" sz="1600" dirty="0" smtClean="0"/>
              <a:t>Publications (can view an</a:t>
            </a:r>
            <a:br>
              <a:rPr lang="en-US" sz="1600" dirty="0" smtClean="0"/>
            </a:br>
            <a:r>
              <a:rPr lang="en-US" sz="1600" dirty="0" smtClean="0"/>
              <a:t>abstract of all publications</a:t>
            </a:r>
            <a:br>
              <a:rPr lang="en-US" sz="1600" dirty="0" smtClean="0"/>
            </a:br>
            <a:r>
              <a:rPr lang="en-US" sz="1600" dirty="0" smtClean="0"/>
              <a:t>PIVOT has in your profile)</a:t>
            </a:r>
          </a:p>
          <a:p>
            <a:pPr lvl="1"/>
            <a:r>
              <a:rPr lang="en-US" sz="1600" dirty="0" smtClean="0"/>
              <a:t>Grants</a:t>
            </a:r>
          </a:p>
          <a:p>
            <a:pPr lvl="1"/>
            <a:r>
              <a:rPr lang="en-US" sz="1600" dirty="0" smtClean="0"/>
              <a:t>Patents</a:t>
            </a:r>
          </a:p>
          <a:p>
            <a:pPr lvl="1"/>
            <a:r>
              <a:rPr lang="en-US" sz="1600" dirty="0" smtClean="0"/>
              <a:t>Professional affiliations, </a:t>
            </a:r>
            <a:br>
              <a:rPr lang="en-US" sz="1600" dirty="0" smtClean="0"/>
            </a:br>
            <a:r>
              <a:rPr lang="en-US" sz="1600" dirty="0" smtClean="0"/>
              <a:t>honors,  awards</a:t>
            </a:r>
          </a:p>
          <a:p>
            <a:pPr marL="457200" lvl="1" indent="0">
              <a:buNone/>
            </a:pPr>
            <a:endParaRPr lang="en-US" sz="1600" dirty="0" smtClean="0"/>
          </a:p>
          <a:p>
            <a:endParaRPr lang="en-US" sz="2000" dirty="0" smtClean="0"/>
          </a:p>
          <a:p>
            <a:pPr lvl="1"/>
            <a:endParaRPr lang="en-US" sz="1600" dirty="0" smtClean="0"/>
          </a:p>
          <a:p>
            <a:endParaRPr lang="en-US" sz="2000" dirty="0"/>
          </a:p>
        </p:txBody>
      </p:sp>
      <p:sp>
        <p:nvSpPr>
          <p:cNvPr id="4" name="Slide Number Placeholder 3"/>
          <p:cNvSpPr>
            <a:spLocks noGrp="1"/>
          </p:cNvSpPr>
          <p:nvPr>
            <p:ph type="sldNum" sz="quarter" idx="12"/>
          </p:nvPr>
        </p:nvSpPr>
        <p:spPr/>
        <p:txBody>
          <a:bodyPr/>
          <a:lstStyle/>
          <a:p>
            <a:fld id="{0609A8C3-0B35-46AA-97D6-5814D689151B}" type="slidenum">
              <a:rPr lang="en-US" smtClean="0"/>
              <a:t>21</a:t>
            </a:fld>
            <a:endParaRPr lang="en-US"/>
          </a:p>
        </p:txBody>
      </p:sp>
      <p:pic>
        <p:nvPicPr>
          <p:cNvPr id="5" name="Picture 4"/>
          <p:cNvPicPr>
            <a:picLocks noChangeAspect="1"/>
          </p:cNvPicPr>
          <p:nvPr/>
        </p:nvPicPr>
        <p:blipFill rotWithShape="1">
          <a:blip r:embed="rId3"/>
          <a:srcRect l="20139" t="30000" r="21528" b="28889"/>
          <a:stretch/>
        </p:blipFill>
        <p:spPr>
          <a:xfrm>
            <a:off x="3429000" y="2170231"/>
            <a:ext cx="5334000" cy="2349494"/>
          </a:xfrm>
          <a:prstGeom prst="rect">
            <a:avLst/>
          </a:prstGeom>
          <a:ln>
            <a:solidFill>
              <a:schemeClr val="tx1"/>
            </a:solidFill>
          </a:ln>
        </p:spPr>
      </p:pic>
      <p:sp>
        <p:nvSpPr>
          <p:cNvPr id="7" name="Rectangle 6"/>
          <p:cNvSpPr/>
          <p:nvPr/>
        </p:nvSpPr>
        <p:spPr>
          <a:xfrm>
            <a:off x="266700" y="1425783"/>
            <a:ext cx="7200900" cy="400110"/>
          </a:xfrm>
          <a:prstGeom prst="rect">
            <a:avLst/>
          </a:prstGeom>
        </p:spPr>
        <p:txBody>
          <a:bodyPr wrap="square">
            <a:spAutoFit/>
          </a:bodyPr>
          <a:lstStyle/>
          <a:p>
            <a:pPr marL="342900" indent="-342900">
              <a:buFont typeface="Arial" panose="020B0604020202020204" pitchFamily="34" charset="0"/>
              <a:buChar char="•"/>
            </a:pPr>
            <a:r>
              <a:rPr lang="en-US" sz="2000" dirty="0" smtClean="0"/>
              <a:t>PIVOT matches </a:t>
            </a:r>
            <a:r>
              <a:rPr lang="en-US" sz="2000" dirty="0"/>
              <a:t>funding </a:t>
            </a:r>
            <a:r>
              <a:rPr lang="en-US" sz="2000" dirty="0" smtClean="0"/>
              <a:t>opportunities </a:t>
            </a:r>
            <a:r>
              <a:rPr lang="en-US" sz="2000" dirty="0"/>
              <a:t>to </a:t>
            </a:r>
            <a:r>
              <a:rPr lang="en-US" sz="2000" dirty="0" smtClean="0"/>
              <a:t>a profile</a:t>
            </a:r>
            <a:endParaRPr lang="en-US" sz="2000" dirty="0"/>
          </a:p>
        </p:txBody>
      </p:sp>
      <p:sp>
        <p:nvSpPr>
          <p:cNvPr id="8" name="Rectangle 7"/>
          <p:cNvSpPr/>
          <p:nvPr/>
        </p:nvSpPr>
        <p:spPr>
          <a:xfrm>
            <a:off x="381000" y="5004137"/>
            <a:ext cx="7310719" cy="1015663"/>
          </a:xfrm>
          <a:prstGeom prst="rect">
            <a:avLst/>
          </a:prstGeom>
        </p:spPr>
        <p:txBody>
          <a:bodyPr wrap="none">
            <a:spAutoFit/>
          </a:bodyPr>
          <a:lstStyle/>
          <a:p>
            <a:pPr marL="285750" indent="-285750">
              <a:buFont typeface="Arial" panose="020B0604020202020204" pitchFamily="34" charset="0"/>
              <a:buChar char="•"/>
            </a:pPr>
            <a:r>
              <a:rPr lang="en-US" sz="2000" dirty="0" smtClean="0"/>
              <a:t>Will alert you to opportunities via an Advisor</a:t>
            </a:r>
          </a:p>
          <a:p>
            <a:pPr marL="285750" indent="-285750">
              <a:buFont typeface="Arial" panose="020B0604020202020204" pitchFamily="34" charset="0"/>
              <a:buChar char="•"/>
            </a:pPr>
            <a:r>
              <a:rPr lang="en-US" sz="2000" dirty="0" smtClean="0"/>
              <a:t>Can find potential collaborators from opportunities in your profile</a:t>
            </a:r>
          </a:p>
          <a:p>
            <a:pPr marL="285750" indent="-285750">
              <a:buFont typeface="Arial" panose="020B0604020202020204" pitchFamily="34" charset="0"/>
              <a:buChar char="•"/>
            </a:pPr>
            <a:r>
              <a:rPr lang="en-US" sz="2000" dirty="0" smtClean="0"/>
              <a:t>Updating your profile will provide better </a:t>
            </a:r>
            <a:r>
              <a:rPr lang="en-US" sz="2000" dirty="0"/>
              <a:t>matches</a:t>
            </a:r>
          </a:p>
        </p:txBody>
      </p:sp>
      <p:sp>
        <p:nvSpPr>
          <p:cNvPr id="9" name="TextBox 8"/>
          <p:cNvSpPr txBox="1"/>
          <p:nvPr/>
        </p:nvSpPr>
        <p:spPr>
          <a:xfrm>
            <a:off x="685800" y="6064117"/>
            <a:ext cx="7239000" cy="400110"/>
          </a:xfrm>
          <a:prstGeom prst="rect">
            <a:avLst/>
          </a:prstGeom>
          <a:solidFill>
            <a:schemeClr val="accent1">
              <a:lumMod val="20000"/>
              <a:lumOff val="80000"/>
            </a:schemeClr>
          </a:solidFill>
        </p:spPr>
        <p:txBody>
          <a:bodyPr wrap="square" rtlCol="0">
            <a:spAutoFit/>
          </a:bodyPr>
          <a:lstStyle/>
          <a:p>
            <a:r>
              <a:rPr lang="en-US" sz="2000" b="1" i="1" dirty="0" smtClean="0">
                <a:cs typeface="Times New Roman" pitchFamily="18" charset="0"/>
              </a:rPr>
              <a:t>To get started with Pivot, claim and update your profile</a:t>
            </a:r>
            <a:endParaRPr lang="en-US" sz="2000" b="1" i="1" dirty="0">
              <a:cs typeface="Times New Roman" pitchFamily="18" charset="0"/>
            </a:endParaRPr>
          </a:p>
        </p:txBody>
      </p:sp>
    </p:spTree>
    <p:extLst>
      <p:ext uri="{BB962C8B-B14F-4D97-AF65-F5344CB8AC3E}">
        <p14:creationId xmlns:p14="http://schemas.microsoft.com/office/powerpoint/2010/main" val="22109309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
            <a:ext cx="8229600" cy="1254715"/>
          </a:xfrm>
        </p:spPr>
        <p:txBody>
          <a:bodyPr>
            <a:normAutofit/>
          </a:bodyPr>
          <a:lstStyle/>
          <a:p>
            <a:r>
              <a:rPr lang="en-US" sz="3200" dirty="0" smtClean="0"/>
              <a:t>Funding Searches Using </a:t>
            </a:r>
            <a:r>
              <a:rPr lang="en-US" sz="3200" dirty="0"/>
              <a:t>PIVOT </a:t>
            </a:r>
            <a:r>
              <a:rPr lang="en-US" dirty="0"/>
              <a:t/>
            </a:r>
            <a:br>
              <a:rPr lang="en-US" dirty="0"/>
            </a:br>
            <a:r>
              <a:rPr lang="en-US" sz="2800" i="1" dirty="0"/>
              <a:t>General </a:t>
            </a:r>
            <a:r>
              <a:rPr lang="en-US" sz="2800" i="1" dirty="0" smtClean="0"/>
              <a:t>Searching</a:t>
            </a:r>
            <a:endParaRPr lang="en-US" dirty="0"/>
          </a:p>
        </p:txBody>
      </p:sp>
      <p:sp>
        <p:nvSpPr>
          <p:cNvPr id="9" name="Content Placeholder 8"/>
          <p:cNvSpPr>
            <a:spLocks noGrp="1"/>
          </p:cNvSpPr>
          <p:nvPr>
            <p:ph idx="1"/>
          </p:nvPr>
        </p:nvSpPr>
        <p:spPr>
          <a:xfrm>
            <a:off x="203271" y="1638205"/>
            <a:ext cx="8001000" cy="4525963"/>
          </a:xfrm>
        </p:spPr>
        <p:txBody>
          <a:bodyPr>
            <a:normAutofit lnSpcReduction="10000"/>
          </a:bodyPr>
          <a:lstStyle/>
          <a:p>
            <a:r>
              <a:rPr lang="en-US" sz="2000" dirty="0" smtClean="0"/>
              <a:t>Search opportunities provided </a:t>
            </a:r>
            <a:br>
              <a:rPr lang="en-US" sz="2000" dirty="0" smtClean="0"/>
            </a:br>
            <a:r>
              <a:rPr lang="en-US" sz="2000" dirty="0" smtClean="0"/>
              <a:t>by PIVOT editors</a:t>
            </a:r>
          </a:p>
          <a:p>
            <a:pPr lvl="1"/>
            <a:r>
              <a:rPr lang="en-US" sz="1600" dirty="0" smtClean="0"/>
              <a:t>What is popular</a:t>
            </a:r>
          </a:p>
          <a:p>
            <a:pPr lvl="1"/>
            <a:r>
              <a:rPr lang="en-US" sz="1600" dirty="0" smtClean="0"/>
              <a:t>Editor’s picks</a:t>
            </a:r>
          </a:p>
          <a:p>
            <a:pPr lvl="1"/>
            <a:r>
              <a:rPr lang="en-US" sz="1600" dirty="0" smtClean="0"/>
              <a:t>Health Science, Humanities and </a:t>
            </a:r>
            <a:br>
              <a:rPr lang="en-US" sz="1600" dirty="0" smtClean="0"/>
            </a:br>
            <a:r>
              <a:rPr lang="en-US" sz="1600" dirty="0" smtClean="0"/>
              <a:t>Social Sciences funding news</a:t>
            </a:r>
          </a:p>
          <a:p>
            <a:pPr marL="400050"/>
            <a:r>
              <a:rPr lang="en-US" sz="2000" dirty="0" smtClean="0"/>
              <a:t>Search by entering terms in a </a:t>
            </a:r>
            <a:br>
              <a:rPr lang="en-US" sz="2000" dirty="0" smtClean="0"/>
            </a:br>
            <a:r>
              <a:rPr lang="en-US" sz="2000" dirty="0" smtClean="0"/>
              <a:t>text field</a:t>
            </a:r>
          </a:p>
          <a:p>
            <a:pPr marL="400050"/>
            <a:r>
              <a:rPr lang="en-US" sz="2000" dirty="0" smtClean="0"/>
              <a:t>Search by sponsor</a:t>
            </a:r>
          </a:p>
          <a:p>
            <a:pPr marL="400050"/>
            <a:r>
              <a:rPr lang="en-US" sz="2000" dirty="0" smtClean="0"/>
              <a:t>Search by single terms or multiple </a:t>
            </a:r>
            <a:br>
              <a:rPr lang="en-US" sz="2000" dirty="0" smtClean="0"/>
            </a:br>
            <a:r>
              <a:rPr lang="en-US" sz="2000" dirty="0" smtClean="0"/>
              <a:t>terms associated by AND or </a:t>
            </a:r>
            <a:r>
              <a:rPr lang="en-US" sz="2000" dirty="0" err="1" smtClean="0"/>
              <a:t>OR</a:t>
            </a:r>
            <a:r>
              <a:rPr lang="en-US" sz="2000" dirty="0" smtClean="0"/>
              <a:t> logic</a:t>
            </a:r>
          </a:p>
          <a:p>
            <a:pPr marL="400050"/>
            <a:r>
              <a:rPr lang="en-US" sz="2000" dirty="0" smtClean="0"/>
              <a:t>Use keywords to search categories of opportunities</a:t>
            </a:r>
          </a:p>
          <a:p>
            <a:pPr marL="400050"/>
            <a:r>
              <a:rPr lang="en-US" sz="2000" dirty="0" smtClean="0"/>
              <a:t>Save search results, track them and receive email alerts for particular opportunities of interest</a:t>
            </a:r>
          </a:p>
          <a:p>
            <a:pPr marL="400050"/>
            <a:endParaRPr lang="en-US" sz="2000" dirty="0" smtClean="0"/>
          </a:p>
          <a:p>
            <a:endParaRPr lang="en-US" sz="2000" dirty="0"/>
          </a:p>
        </p:txBody>
      </p:sp>
      <p:sp>
        <p:nvSpPr>
          <p:cNvPr id="4" name="Slide Number Placeholder 3"/>
          <p:cNvSpPr>
            <a:spLocks noGrp="1"/>
          </p:cNvSpPr>
          <p:nvPr>
            <p:ph type="sldNum" sz="quarter" idx="12"/>
          </p:nvPr>
        </p:nvSpPr>
        <p:spPr/>
        <p:txBody>
          <a:bodyPr/>
          <a:lstStyle/>
          <a:p>
            <a:fld id="{0609A8C3-0B35-46AA-97D6-5814D689151B}" type="slidenum">
              <a:rPr lang="en-US" smtClean="0"/>
              <a:t>22</a:t>
            </a:fld>
            <a:endParaRPr lang="en-US"/>
          </a:p>
        </p:txBody>
      </p:sp>
      <p:grpSp>
        <p:nvGrpSpPr>
          <p:cNvPr id="10" name="Group 9"/>
          <p:cNvGrpSpPr/>
          <p:nvPr/>
        </p:nvGrpSpPr>
        <p:grpSpPr>
          <a:xfrm>
            <a:off x="4343400" y="1447800"/>
            <a:ext cx="4508541" cy="3185403"/>
            <a:chOff x="4208739" y="1370091"/>
            <a:chExt cx="4508541" cy="3185403"/>
          </a:xfrm>
        </p:grpSpPr>
        <p:pic>
          <p:nvPicPr>
            <p:cNvPr id="8" name="Picture 7"/>
            <p:cNvPicPr>
              <a:picLocks noChangeAspect="1"/>
            </p:cNvPicPr>
            <p:nvPr/>
          </p:nvPicPr>
          <p:blipFill rotWithShape="1">
            <a:blip r:embed="rId3"/>
            <a:srcRect l="17917" t="18311" r="32777" b="57463"/>
            <a:stretch/>
          </p:blipFill>
          <p:spPr>
            <a:xfrm>
              <a:off x="4208739" y="1370091"/>
              <a:ext cx="4508541" cy="1384547"/>
            </a:xfrm>
            <a:prstGeom prst="rect">
              <a:avLst/>
            </a:prstGeom>
            <a:ln>
              <a:solidFill>
                <a:schemeClr val="tx1"/>
              </a:solidFill>
            </a:ln>
          </p:spPr>
        </p:pic>
        <p:pic>
          <p:nvPicPr>
            <p:cNvPr id="3" name="Picture 2"/>
            <p:cNvPicPr>
              <a:picLocks noChangeAspect="1"/>
            </p:cNvPicPr>
            <p:nvPr/>
          </p:nvPicPr>
          <p:blipFill rotWithShape="1">
            <a:blip r:embed="rId4"/>
            <a:srcRect l="19445" t="58397" r="38888" b="24000"/>
            <a:stretch/>
          </p:blipFill>
          <p:spPr>
            <a:xfrm>
              <a:off x="4907249" y="2433071"/>
              <a:ext cx="3810031" cy="1006012"/>
            </a:xfrm>
            <a:prstGeom prst="rect">
              <a:avLst/>
            </a:prstGeom>
            <a:ln>
              <a:solidFill>
                <a:schemeClr val="tx1"/>
              </a:solidFill>
            </a:ln>
          </p:spPr>
        </p:pic>
        <p:pic>
          <p:nvPicPr>
            <p:cNvPr id="6" name="Picture 5"/>
            <p:cNvPicPr>
              <a:picLocks noChangeAspect="1"/>
            </p:cNvPicPr>
            <p:nvPr/>
          </p:nvPicPr>
          <p:blipFill rotWithShape="1">
            <a:blip r:embed="rId5"/>
            <a:srcRect l="21250" t="26093" r="32584" b="63907"/>
            <a:stretch/>
          </p:blipFill>
          <p:spPr>
            <a:xfrm>
              <a:off x="4223979" y="3060668"/>
              <a:ext cx="4221480" cy="571500"/>
            </a:xfrm>
            <a:prstGeom prst="rect">
              <a:avLst/>
            </a:prstGeom>
            <a:ln>
              <a:solidFill>
                <a:schemeClr val="tx1"/>
              </a:solidFill>
            </a:ln>
          </p:spPr>
        </p:pic>
        <p:pic>
          <p:nvPicPr>
            <p:cNvPr id="7" name="Picture 6"/>
            <p:cNvPicPr>
              <a:picLocks noChangeAspect="1"/>
            </p:cNvPicPr>
            <p:nvPr/>
          </p:nvPicPr>
          <p:blipFill rotWithShape="1">
            <a:blip r:embed="rId6"/>
            <a:srcRect l="34861" t="25278" r="30555" b="55554"/>
            <a:stretch/>
          </p:blipFill>
          <p:spPr>
            <a:xfrm>
              <a:off x="4907249" y="3460043"/>
              <a:ext cx="3162361" cy="1095451"/>
            </a:xfrm>
            <a:prstGeom prst="rect">
              <a:avLst/>
            </a:prstGeom>
            <a:ln>
              <a:solidFill>
                <a:schemeClr val="tx1"/>
              </a:solidFill>
            </a:ln>
          </p:spPr>
        </p:pic>
      </p:grpSp>
      <p:sp>
        <p:nvSpPr>
          <p:cNvPr id="11" name="TextBox 10"/>
          <p:cNvSpPr txBox="1"/>
          <p:nvPr/>
        </p:nvSpPr>
        <p:spPr>
          <a:xfrm>
            <a:off x="685800" y="6064117"/>
            <a:ext cx="7239000" cy="707886"/>
          </a:xfrm>
          <a:prstGeom prst="rect">
            <a:avLst/>
          </a:prstGeom>
          <a:solidFill>
            <a:schemeClr val="accent1">
              <a:lumMod val="20000"/>
              <a:lumOff val="80000"/>
            </a:schemeClr>
          </a:solidFill>
        </p:spPr>
        <p:txBody>
          <a:bodyPr wrap="square" rtlCol="0">
            <a:spAutoFit/>
          </a:bodyPr>
          <a:lstStyle/>
          <a:p>
            <a:r>
              <a:rPr lang="en-US" sz="2000" b="1" i="1" dirty="0" smtClean="0">
                <a:cs typeface="Times New Roman" pitchFamily="18" charset="0"/>
              </a:rPr>
              <a:t>To get started with Pivot, claim and update your profile. Attend regular Pivot training RD  </a:t>
            </a:r>
            <a:r>
              <a:rPr lang="en-US" sz="2000" b="1" i="1" dirty="0" smtClean="0">
                <a:solidFill>
                  <a:srgbClr val="FF0000"/>
                </a:solidFill>
                <a:cs typeface="Times New Roman" pitchFamily="18" charset="0"/>
              </a:rPr>
              <a:t>(next 5/20/2015, </a:t>
            </a:r>
            <a:r>
              <a:rPr lang="en-US" sz="2000" b="1" i="1" dirty="0">
                <a:solidFill>
                  <a:srgbClr val="FF0000"/>
                </a:solidFill>
                <a:cs typeface="Times New Roman" pitchFamily="18" charset="0"/>
              </a:rPr>
              <a:t>11am, 2233 </a:t>
            </a:r>
            <a:r>
              <a:rPr lang="en-US" sz="2000" b="1" i="1" dirty="0" smtClean="0">
                <a:solidFill>
                  <a:srgbClr val="FF0000"/>
                </a:solidFill>
                <a:cs typeface="Times New Roman" pitchFamily="18" charset="0"/>
              </a:rPr>
              <a:t>HBLL)</a:t>
            </a:r>
            <a:endParaRPr lang="en-US" sz="2000" b="1" i="1" dirty="0">
              <a:solidFill>
                <a:srgbClr val="FF0000"/>
              </a:solidFill>
              <a:cs typeface="Times New Roman" pitchFamily="18" charset="0"/>
            </a:endParaRPr>
          </a:p>
        </p:txBody>
      </p:sp>
    </p:spTree>
    <p:extLst>
      <p:ext uri="{BB962C8B-B14F-4D97-AF65-F5344CB8AC3E}">
        <p14:creationId xmlns:p14="http://schemas.microsoft.com/office/powerpoint/2010/main" val="399278422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Funding Search Using </a:t>
            </a:r>
            <a:r>
              <a:rPr lang="en-US" dirty="0"/>
              <a:t>the Foundation Center Database</a:t>
            </a:r>
          </a:p>
        </p:txBody>
      </p:sp>
      <p:sp>
        <p:nvSpPr>
          <p:cNvPr id="9" name="Content Placeholder 8"/>
          <p:cNvSpPr>
            <a:spLocks noGrp="1"/>
          </p:cNvSpPr>
          <p:nvPr>
            <p:ph idx="1"/>
          </p:nvPr>
        </p:nvSpPr>
        <p:spPr>
          <a:xfrm>
            <a:off x="0" y="1334658"/>
            <a:ext cx="8001000" cy="4525963"/>
          </a:xfrm>
        </p:spPr>
        <p:txBody>
          <a:bodyPr>
            <a:normAutofit/>
          </a:bodyPr>
          <a:lstStyle/>
          <a:p>
            <a:r>
              <a:rPr lang="en-US" sz="2000" dirty="0" smtClean="0"/>
              <a:t>Use keywords to search for</a:t>
            </a:r>
          </a:p>
          <a:p>
            <a:pPr lvl="1"/>
            <a:r>
              <a:rPr lang="en-US" sz="1600" dirty="0" smtClean="0"/>
              <a:t>Foundations/</a:t>
            </a:r>
            <a:r>
              <a:rPr lang="en-US" sz="1600" dirty="0" err="1" smtClean="0"/>
              <a:t>Grantmakers</a:t>
            </a:r>
            <a:r>
              <a:rPr lang="en-US" sz="1600" dirty="0" smtClean="0"/>
              <a:t> </a:t>
            </a:r>
          </a:p>
          <a:p>
            <a:pPr lvl="1"/>
            <a:r>
              <a:rPr lang="en-US" sz="1600" dirty="0" smtClean="0"/>
              <a:t>Companies</a:t>
            </a:r>
          </a:p>
          <a:p>
            <a:pPr lvl="1"/>
            <a:r>
              <a:rPr lang="en-US" sz="1600" dirty="0" smtClean="0"/>
              <a:t>Individual Grants</a:t>
            </a:r>
          </a:p>
          <a:p>
            <a:pPr marL="400050"/>
            <a:r>
              <a:rPr lang="en-US" sz="2000" dirty="0" smtClean="0"/>
              <a:t>Find information about </a:t>
            </a:r>
            <a:br>
              <a:rPr lang="en-US" sz="2000" dirty="0" smtClean="0"/>
            </a:br>
            <a:r>
              <a:rPr lang="en-US" sz="2000" dirty="0" smtClean="0"/>
              <a:t>particular funder</a:t>
            </a:r>
          </a:p>
          <a:p>
            <a:pPr marL="800100" lvl="1"/>
            <a:r>
              <a:rPr lang="en-US" sz="1600" dirty="0" smtClean="0"/>
              <a:t>Areas of interest/mission </a:t>
            </a:r>
          </a:p>
          <a:p>
            <a:pPr marL="800100" lvl="1"/>
            <a:r>
              <a:rPr lang="en-US" sz="1600" dirty="0" smtClean="0"/>
              <a:t>Contact information</a:t>
            </a:r>
          </a:p>
          <a:p>
            <a:pPr marL="800100" lvl="1"/>
            <a:r>
              <a:rPr lang="en-US" sz="1600" dirty="0" smtClean="0"/>
              <a:t>Geographical area of interest</a:t>
            </a:r>
          </a:p>
          <a:p>
            <a:pPr marL="800100" lvl="1"/>
            <a:r>
              <a:rPr lang="en-US" sz="1600" dirty="0" smtClean="0"/>
              <a:t>Whether or not can submit an </a:t>
            </a:r>
            <a:br>
              <a:rPr lang="en-US" sz="1600" dirty="0" smtClean="0"/>
            </a:br>
            <a:r>
              <a:rPr lang="en-US" sz="1600" dirty="0" smtClean="0"/>
              <a:t>unsolicited application</a:t>
            </a:r>
          </a:p>
          <a:p>
            <a:pPr marL="400050"/>
            <a:r>
              <a:rPr lang="en-US" sz="2000" dirty="0" smtClean="0"/>
              <a:t>Find information about money that was distributed </a:t>
            </a:r>
          </a:p>
          <a:p>
            <a:pPr marL="800100" lvl="1"/>
            <a:r>
              <a:rPr lang="en-US" sz="1600" dirty="0" smtClean="0"/>
              <a:t>Must distribute 5% of assets each year to remain a non-profit</a:t>
            </a:r>
          </a:p>
          <a:p>
            <a:pPr marL="800100" lvl="1"/>
            <a:r>
              <a:rPr lang="en-US" sz="1600" dirty="0" smtClean="0"/>
              <a:t>Distributions described in 990 Tax Form</a:t>
            </a:r>
          </a:p>
          <a:p>
            <a:pPr marL="400050"/>
            <a:endParaRPr lang="en-US" sz="2000" dirty="0" smtClean="0"/>
          </a:p>
          <a:p>
            <a:endParaRPr lang="en-US" sz="2000" dirty="0"/>
          </a:p>
        </p:txBody>
      </p:sp>
      <p:sp>
        <p:nvSpPr>
          <p:cNvPr id="4" name="Slide Number Placeholder 3"/>
          <p:cNvSpPr>
            <a:spLocks noGrp="1"/>
          </p:cNvSpPr>
          <p:nvPr>
            <p:ph type="sldNum" sz="quarter" idx="12"/>
          </p:nvPr>
        </p:nvSpPr>
        <p:spPr/>
        <p:txBody>
          <a:bodyPr/>
          <a:lstStyle/>
          <a:p>
            <a:fld id="{0609A8C3-0B35-46AA-97D6-5814D689151B}" type="slidenum">
              <a:rPr lang="en-US" smtClean="0"/>
              <a:t>23</a:t>
            </a:fld>
            <a:endParaRPr lang="en-US"/>
          </a:p>
        </p:txBody>
      </p:sp>
      <p:pic>
        <p:nvPicPr>
          <p:cNvPr id="11" name="Picture 10"/>
          <p:cNvPicPr>
            <a:picLocks noChangeAspect="1"/>
          </p:cNvPicPr>
          <p:nvPr/>
        </p:nvPicPr>
        <p:blipFill rotWithShape="1">
          <a:blip r:embed="rId3"/>
          <a:srcRect l="10715" t="12936" r="11905" b="31825"/>
          <a:stretch/>
        </p:blipFill>
        <p:spPr>
          <a:xfrm>
            <a:off x="3505198" y="1987339"/>
            <a:ext cx="5377477" cy="2399251"/>
          </a:xfrm>
          <a:prstGeom prst="rect">
            <a:avLst/>
          </a:prstGeom>
          <a:ln>
            <a:solidFill>
              <a:schemeClr val="tx1"/>
            </a:solidFill>
          </a:ln>
        </p:spPr>
      </p:pic>
      <p:sp>
        <p:nvSpPr>
          <p:cNvPr id="13" name="TextBox 12"/>
          <p:cNvSpPr txBox="1"/>
          <p:nvPr/>
        </p:nvSpPr>
        <p:spPr>
          <a:xfrm>
            <a:off x="4293417" y="4386590"/>
            <a:ext cx="3801041" cy="261610"/>
          </a:xfrm>
          <a:prstGeom prst="rect">
            <a:avLst/>
          </a:prstGeom>
          <a:noFill/>
        </p:spPr>
        <p:txBody>
          <a:bodyPr wrap="none" rtlCol="0">
            <a:spAutoFit/>
          </a:bodyPr>
          <a:lstStyle/>
          <a:p>
            <a:r>
              <a:rPr lang="en-US" sz="1100" i="1" dirty="0" smtClean="0"/>
              <a:t>Part of the 2009  990 tax form for one of the Eccles foundations</a:t>
            </a:r>
            <a:endParaRPr lang="en-US" sz="1100" i="1" dirty="0"/>
          </a:p>
        </p:txBody>
      </p:sp>
      <p:pic>
        <p:nvPicPr>
          <p:cNvPr id="7" name="Picture 6"/>
          <p:cNvPicPr>
            <a:picLocks noChangeAspect="1"/>
          </p:cNvPicPr>
          <p:nvPr/>
        </p:nvPicPr>
        <p:blipFill rotWithShape="1">
          <a:blip r:embed="rId4"/>
          <a:srcRect t="10667" r="85000" b="78000"/>
          <a:stretch/>
        </p:blipFill>
        <p:spPr>
          <a:xfrm>
            <a:off x="3505198" y="1213480"/>
            <a:ext cx="1290918" cy="609600"/>
          </a:xfrm>
          <a:prstGeom prst="rect">
            <a:avLst/>
          </a:prstGeom>
        </p:spPr>
      </p:pic>
    </p:spTree>
    <p:extLst>
      <p:ext uri="{BB962C8B-B14F-4D97-AF65-F5344CB8AC3E}">
        <p14:creationId xmlns:p14="http://schemas.microsoft.com/office/powerpoint/2010/main" val="209734919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Additional Foundation </a:t>
            </a:r>
            <a:r>
              <a:rPr lang="en-US" dirty="0"/>
              <a:t>Center </a:t>
            </a:r>
            <a:r>
              <a:rPr lang="en-US" dirty="0" smtClean="0"/>
              <a:t>Services That Aid Funding Searches</a:t>
            </a:r>
            <a:endParaRPr lang="en-US" dirty="0"/>
          </a:p>
        </p:txBody>
      </p:sp>
      <p:sp>
        <p:nvSpPr>
          <p:cNvPr id="4" name="Slide Number Placeholder 3"/>
          <p:cNvSpPr>
            <a:spLocks noGrp="1"/>
          </p:cNvSpPr>
          <p:nvPr>
            <p:ph type="sldNum" sz="quarter" idx="12"/>
          </p:nvPr>
        </p:nvSpPr>
        <p:spPr/>
        <p:txBody>
          <a:bodyPr/>
          <a:lstStyle/>
          <a:p>
            <a:fld id="{0609A8C3-0B35-46AA-97D6-5814D689151B}" type="slidenum">
              <a:rPr lang="en-US" smtClean="0"/>
              <a:t>24</a:t>
            </a:fld>
            <a:endParaRPr lang="en-US"/>
          </a:p>
        </p:txBody>
      </p:sp>
      <p:pic>
        <p:nvPicPr>
          <p:cNvPr id="3" name="Picture 2"/>
          <p:cNvPicPr>
            <a:picLocks noChangeAspect="1"/>
          </p:cNvPicPr>
          <p:nvPr/>
        </p:nvPicPr>
        <p:blipFill rotWithShape="1">
          <a:blip r:embed="rId3"/>
          <a:srcRect t="10667" r="85000" b="78000"/>
          <a:stretch/>
        </p:blipFill>
        <p:spPr>
          <a:xfrm>
            <a:off x="441960" y="1219200"/>
            <a:ext cx="1290918" cy="609600"/>
          </a:xfrm>
          <a:prstGeom prst="rect">
            <a:avLst/>
          </a:prstGeom>
        </p:spPr>
      </p:pic>
      <p:pic>
        <p:nvPicPr>
          <p:cNvPr id="5" name="Picture 4"/>
          <p:cNvPicPr>
            <a:picLocks noChangeAspect="1"/>
          </p:cNvPicPr>
          <p:nvPr/>
        </p:nvPicPr>
        <p:blipFill rotWithShape="1">
          <a:blip r:embed="rId4"/>
          <a:srcRect l="12084" t="38000" r="62500" b="21333"/>
          <a:stretch/>
        </p:blipFill>
        <p:spPr>
          <a:xfrm>
            <a:off x="449580" y="1870075"/>
            <a:ext cx="3463925" cy="3463925"/>
          </a:xfrm>
          <a:prstGeom prst="rect">
            <a:avLst/>
          </a:prstGeom>
        </p:spPr>
      </p:pic>
      <p:pic>
        <p:nvPicPr>
          <p:cNvPr id="7" name="Picture 6"/>
          <p:cNvPicPr>
            <a:picLocks noChangeAspect="1"/>
          </p:cNvPicPr>
          <p:nvPr/>
        </p:nvPicPr>
        <p:blipFill rotWithShape="1">
          <a:blip r:embed="rId5"/>
          <a:srcRect l="12500" t="39334" r="59583" b="30000"/>
          <a:stretch/>
        </p:blipFill>
        <p:spPr>
          <a:xfrm>
            <a:off x="4267200" y="1965325"/>
            <a:ext cx="3829096" cy="2628843"/>
          </a:xfrm>
          <a:prstGeom prst="rect">
            <a:avLst/>
          </a:prstGeom>
        </p:spPr>
      </p:pic>
    </p:spTree>
    <p:extLst>
      <p:ext uri="{BB962C8B-B14F-4D97-AF65-F5344CB8AC3E}">
        <p14:creationId xmlns:p14="http://schemas.microsoft.com/office/powerpoint/2010/main" val="283809543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What to Know About Potential Funders</a:t>
            </a:r>
            <a:endParaRPr lang="en-US" sz="4400" dirty="0">
              <a:solidFill>
                <a:srgbClr val="FF0000"/>
              </a:solidFill>
            </a:endParaRPr>
          </a:p>
        </p:txBody>
      </p:sp>
      <p:sp>
        <p:nvSpPr>
          <p:cNvPr id="4" name="Content Placeholder 3"/>
          <p:cNvSpPr>
            <a:spLocks noGrp="1"/>
          </p:cNvSpPr>
          <p:nvPr>
            <p:ph idx="1"/>
          </p:nvPr>
        </p:nvSpPr>
        <p:spPr>
          <a:xfrm>
            <a:off x="76200" y="1371600"/>
            <a:ext cx="5029200" cy="4525963"/>
          </a:xfrm>
        </p:spPr>
        <p:txBody>
          <a:bodyPr>
            <a:noAutofit/>
          </a:bodyPr>
          <a:lstStyle/>
          <a:p>
            <a:r>
              <a:rPr lang="en-US" sz="2000" dirty="0" smtClean="0"/>
              <a:t>How much funding does a funder have?</a:t>
            </a:r>
          </a:p>
          <a:p>
            <a:r>
              <a:rPr lang="en-US" sz="2000" dirty="0" smtClean="0"/>
              <a:t>How much do they usually distribute?</a:t>
            </a:r>
          </a:p>
          <a:p>
            <a:r>
              <a:rPr lang="en-US" sz="2000" dirty="0" smtClean="0"/>
              <a:t>How many awards do they make?</a:t>
            </a:r>
          </a:p>
          <a:p>
            <a:r>
              <a:rPr lang="en-US" sz="2000" dirty="0" smtClean="0"/>
              <a:t>What is their award rate?</a:t>
            </a:r>
          </a:p>
          <a:p>
            <a:r>
              <a:rPr lang="en-US" sz="2000" dirty="0" smtClean="0"/>
              <a:t>Will they accept applications?</a:t>
            </a:r>
          </a:p>
          <a:p>
            <a:pPr marL="342900" lvl="1" indent="-342900">
              <a:buFont typeface="Arial" pitchFamily="34" charset="0"/>
              <a:buChar char="•"/>
            </a:pPr>
            <a:r>
              <a:rPr lang="en-US" sz="2000" dirty="0"/>
              <a:t>Clearly understand </a:t>
            </a:r>
            <a:r>
              <a:rPr lang="en-US" sz="2000" dirty="0" smtClean="0"/>
              <a:t>the funder’s </a:t>
            </a:r>
            <a:r>
              <a:rPr lang="en-US" sz="2000" dirty="0"/>
              <a:t>research interests, </a:t>
            </a:r>
            <a:r>
              <a:rPr lang="en-US" sz="2000" dirty="0" smtClean="0"/>
              <a:t>goals, </a:t>
            </a:r>
            <a:r>
              <a:rPr lang="en-US" sz="2000" dirty="0"/>
              <a:t>mission statement</a:t>
            </a:r>
          </a:p>
          <a:p>
            <a:r>
              <a:rPr lang="en-US" sz="2000" dirty="0" smtClean="0"/>
              <a:t>See what they have funded in the past</a:t>
            </a:r>
          </a:p>
          <a:p>
            <a:pPr lvl="1"/>
            <a:r>
              <a:rPr lang="en-US" sz="1600" dirty="0" smtClean="0"/>
              <a:t>Federal Agencies: often posted on their websites </a:t>
            </a:r>
          </a:p>
          <a:p>
            <a:pPr lvl="1"/>
            <a:r>
              <a:rPr lang="en-US" sz="1600" dirty="0" smtClean="0"/>
              <a:t>Non-Profits: can be on their websites and must be on their 990 tax filings </a:t>
            </a:r>
          </a:p>
          <a:p>
            <a:pPr lvl="1"/>
            <a:r>
              <a:rPr lang="en-US" sz="1600" dirty="0" smtClean="0"/>
              <a:t>Companies: harder to find; need websites, alumni, contacts to identify research problems they are trying to solve </a:t>
            </a:r>
            <a:endParaRPr lang="en-US" sz="1600" dirty="0"/>
          </a:p>
          <a:p>
            <a:endParaRPr lang="en-US" sz="2400" dirty="0"/>
          </a:p>
        </p:txBody>
      </p:sp>
      <p:sp>
        <p:nvSpPr>
          <p:cNvPr id="2" name="Slide Number Placeholder 1"/>
          <p:cNvSpPr>
            <a:spLocks noGrp="1"/>
          </p:cNvSpPr>
          <p:nvPr>
            <p:ph type="sldNum" sz="quarter" idx="12"/>
          </p:nvPr>
        </p:nvSpPr>
        <p:spPr/>
        <p:txBody>
          <a:bodyPr/>
          <a:lstStyle/>
          <a:p>
            <a:fld id="{0609A8C3-0B35-46AA-97D6-5814D689151B}" type="slidenum">
              <a:rPr lang="en-US" smtClean="0"/>
              <a:t>25</a:t>
            </a:fld>
            <a:endParaRPr lang="en-US" dirty="0"/>
          </a:p>
        </p:txBody>
      </p:sp>
      <p:grpSp>
        <p:nvGrpSpPr>
          <p:cNvPr id="7" name="Group 6"/>
          <p:cNvGrpSpPr/>
          <p:nvPr/>
        </p:nvGrpSpPr>
        <p:grpSpPr>
          <a:xfrm>
            <a:off x="5029200" y="1717046"/>
            <a:ext cx="3886200" cy="3835069"/>
            <a:chOff x="5105400" y="1348740"/>
            <a:chExt cx="3886200" cy="3835069"/>
          </a:xfrm>
        </p:grpSpPr>
        <p:pic>
          <p:nvPicPr>
            <p:cNvPr id="5" name="Picture 4"/>
            <p:cNvPicPr>
              <a:picLocks noChangeAspect="1"/>
            </p:cNvPicPr>
            <p:nvPr/>
          </p:nvPicPr>
          <p:blipFill rotWithShape="1">
            <a:blip r:embed="rId3"/>
            <a:srcRect l="41666" t="38666" r="32501" b="19630"/>
            <a:stretch/>
          </p:blipFill>
          <p:spPr>
            <a:xfrm>
              <a:off x="5397342" y="1864876"/>
              <a:ext cx="3289458" cy="3318933"/>
            </a:xfrm>
            <a:prstGeom prst="rect">
              <a:avLst/>
            </a:prstGeom>
          </p:spPr>
        </p:pic>
        <p:pic>
          <p:nvPicPr>
            <p:cNvPr id="6" name="Picture 5"/>
            <p:cNvPicPr>
              <a:picLocks noChangeAspect="1"/>
            </p:cNvPicPr>
            <p:nvPr/>
          </p:nvPicPr>
          <p:blipFill rotWithShape="1">
            <a:blip r:embed="rId4"/>
            <a:srcRect l="30418" t="16667" r="42916" b="77667"/>
            <a:stretch/>
          </p:blipFill>
          <p:spPr>
            <a:xfrm>
              <a:off x="5105400" y="1348740"/>
              <a:ext cx="3886200" cy="516136"/>
            </a:xfrm>
            <a:prstGeom prst="rect">
              <a:avLst/>
            </a:prstGeom>
          </p:spPr>
        </p:pic>
      </p:grpSp>
    </p:spTree>
    <p:extLst>
      <p:ext uri="{BB962C8B-B14F-4D97-AF65-F5344CB8AC3E}">
        <p14:creationId xmlns:p14="http://schemas.microsoft.com/office/powerpoint/2010/main" val="373891261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 Funding Opportunity(</a:t>
            </a:r>
            <a:r>
              <a:rPr lang="en-US" dirty="0" err="1" smtClean="0"/>
              <a:t>ies</a:t>
            </a:r>
            <a:r>
              <a:rPr lang="en-US" dirty="0" smtClean="0"/>
              <a:t>) to Pursue</a:t>
            </a:r>
            <a:endParaRPr lang="en-US" dirty="0"/>
          </a:p>
        </p:txBody>
      </p:sp>
      <p:sp>
        <p:nvSpPr>
          <p:cNvPr id="3" name="Content Placeholder 2"/>
          <p:cNvSpPr>
            <a:spLocks noGrp="1"/>
          </p:cNvSpPr>
          <p:nvPr>
            <p:ph idx="1"/>
          </p:nvPr>
        </p:nvSpPr>
        <p:spPr>
          <a:xfrm>
            <a:off x="228600" y="1371600"/>
            <a:ext cx="8458200" cy="3840163"/>
          </a:xfrm>
        </p:spPr>
        <p:txBody>
          <a:bodyPr>
            <a:noAutofit/>
          </a:bodyPr>
          <a:lstStyle/>
          <a:p>
            <a:r>
              <a:rPr lang="en-US" sz="2400" b="1" dirty="0" smtClean="0"/>
              <a:t>Evaluate candidate opportunities</a:t>
            </a:r>
            <a:endParaRPr lang="en-US" sz="1400" dirty="0" smtClean="0"/>
          </a:p>
          <a:p>
            <a:pPr lvl="1"/>
            <a:r>
              <a:rPr lang="en-US" sz="1800" dirty="0"/>
              <a:t>Your research objectives and funder needs </a:t>
            </a:r>
            <a:r>
              <a:rPr lang="en-US" sz="1800" dirty="0" smtClean="0"/>
              <a:t>match</a:t>
            </a:r>
          </a:p>
          <a:p>
            <a:pPr lvl="1"/>
            <a:r>
              <a:rPr lang="en-US" sz="1800" dirty="0" smtClean="0"/>
              <a:t>You meet eligibility requirements </a:t>
            </a:r>
          </a:p>
          <a:p>
            <a:pPr lvl="1"/>
            <a:r>
              <a:rPr lang="en-US" sz="1800" dirty="0" smtClean="0"/>
              <a:t>Funder has sufficient funds to give you a grant</a:t>
            </a:r>
          </a:p>
          <a:p>
            <a:pPr lvl="1"/>
            <a:r>
              <a:rPr lang="en-US" sz="1800" dirty="0" smtClean="0"/>
              <a:t>If the funder is a foundation, the foundation gives nationally and/or to Utah</a:t>
            </a:r>
          </a:p>
          <a:p>
            <a:pPr lvl="1"/>
            <a:r>
              <a:rPr lang="en-US" sz="1800" dirty="0" smtClean="0"/>
              <a:t>You have sufficient time to do both pre-proposal and proposal writing activities</a:t>
            </a:r>
          </a:p>
          <a:p>
            <a:pPr lvl="1"/>
            <a:r>
              <a:rPr lang="en-US" sz="1800" dirty="0" smtClean="0"/>
              <a:t>You have the training to conduct the research (if not, you have collaborators who could)</a:t>
            </a:r>
            <a:endParaRPr lang="en-US" dirty="0" smtClean="0"/>
          </a:p>
          <a:p>
            <a:r>
              <a:rPr lang="en-US" sz="2000" b="1" dirty="0" smtClean="0"/>
              <a:t>Focus on one or a few candidate </a:t>
            </a:r>
            <a:r>
              <a:rPr lang="en-US" sz="2000" b="1" dirty="0"/>
              <a:t>funding opportunities for further </a:t>
            </a:r>
            <a:r>
              <a:rPr lang="en-US" sz="2000" b="1" dirty="0" smtClean="0"/>
              <a:t>development</a:t>
            </a:r>
          </a:p>
          <a:p>
            <a:pPr lvl="1"/>
            <a:r>
              <a:rPr lang="en-US" sz="1800" dirty="0" smtClean="0"/>
              <a:t>Avoid the shotgun approach… </a:t>
            </a:r>
            <a:r>
              <a:rPr lang="en-US" sz="1800" i="1" dirty="0" smtClean="0"/>
              <a:t>if I fire enough proposals at enough potential funders, something is going to hit</a:t>
            </a:r>
          </a:p>
          <a:p>
            <a:r>
              <a:rPr lang="en-US" sz="2000" b="1" dirty="0" smtClean="0"/>
              <a:t>Perform SWOT analysis</a:t>
            </a:r>
          </a:p>
          <a:p>
            <a:r>
              <a:rPr lang="en-US" sz="2000" b="1" dirty="0" smtClean="0"/>
              <a:t>Contact Program Officers</a:t>
            </a:r>
            <a:endParaRPr lang="en-US" sz="2000" b="1" dirty="0"/>
          </a:p>
        </p:txBody>
      </p:sp>
      <p:sp>
        <p:nvSpPr>
          <p:cNvPr id="4" name="Slide Number Placeholder 3"/>
          <p:cNvSpPr>
            <a:spLocks noGrp="1"/>
          </p:cNvSpPr>
          <p:nvPr>
            <p:ph type="sldNum" sz="quarter" idx="12"/>
          </p:nvPr>
        </p:nvSpPr>
        <p:spPr/>
        <p:txBody>
          <a:bodyPr/>
          <a:lstStyle/>
          <a:p>
            <a:fld id="{0609A8C3-0B35-46AA-97D6-5814D689151B}" type="slidenum">
              <a:rPr lang="en-US" smtClean="0"/>
              <a:t>26</a:t>
            </a:fld>
            <a:endParaRPr lang="en-US"/>
          </a:p>
        </p:txBody>
      </p:sp>
    </p:spTree>
    <p:extLst>
      <p:ext uri="{BB962C8B-B14F-4D97-AF65-F5344CB8AC3E}">
        <p14:creationId xmlns:p14="http://schemas.microsoft.com/office/powerpoint/2010/main" val="273960650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086" y="-1526"/>
            <a:ext cx="8229600" cy="990600"/>
          </a:xfrm>
        </p:spPr>
        <p:txBody>
          <a:bodyPr>
            <a:normAutofit/>
          </a:bodyPr>
          <a:lstStyle/>
          <a:p>
            <a:r>
              <a:rPr lang="en-US" dirty="0" smtClean="0"/>
              <a:t>Perform SWOT Analyses </a:t>
            </a:r>
            <a:endParaRPr lang="en-US" dirty="0"/>
          </a:p>
        </p:txBody>
      </p:sp>
      <p:sp>
        <p:nvSpPr>
          <p:cNvPr id="3" name="Slide Number Placeholder 2"/>
          <p:cNvSpPr>
            <a:spLocks noGrp="1"/>
          </p:cNvSpPr>
          <p:nvPr>
            <p:ph type="sldNum" sz="quarter" idx="12"/>
          </p:nvPr>
        </p:nvSpPr>
        <p:spPr>
          <a:xfrm>
            <a:off x="6615762" y="6349423"/>
            <a:ext cx="2133600" cy="365125"/>
          </a:xfrm>
        </p:spPr>
        <p:txBody>
          <a:bodyPr/>
          <a:lstStyle/>
          <a:p>
            <a:fld id="{0609A8C3-0B35-46AA-97D6-5814D689151B}" type="slidenum">
              <a:rPr lang="en-US" smtClean="0"/>
              <a:t>27</a:t>
            </a:fld>
            <a:endParaRPr lang="en-US"/>
          </a:p>
        </p:txBody>
      </p:sp>
      <p:grpSp>
        <p:nvGrpSpPr>
          <p:cNvPr id="25" name="Group 24"/>
          <p:cNvGrpSpPr/>
          <p:nvPr/>
        </p:nvGrpSpPr>
        <p:grpSpPr>
          <a:xfrm>
            <a:off x="599204" y="1272929"/>
            <a:ext cx="7200641" cy="4427426"/>
            <a:chOff x="599203" y="1065274"/>
            <a:chExt cx="8000712" cy="4919363"/>
          </a:xfrm>
        </p:grpSpPr>
        <p:sp>
          <p:nvSpPr>
            <p:cNvPr id="35" name="Down Arrow 34"/>
            <p:cNvSpPr/>
            <p:nvPr/>
          </p:nvSpPr>
          <p:spPr>
            <a:xfrm rot="16200000">
              <a:off x="3337559" y="1507233"/>
              <a:ext cx="553485" cy="6030196"/>
            </a:xfrm>
            <a:prstGeom prst="down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34" name="Down Arrow 33"/>
            <p:cNvSpPr/>
            <p:nvPr/>
          </p:nvSpPr>
          <p:spPr>
            <a:xfrm rot="16200000">
              <a:off x="3337558" y="-642435"/>
              <a:ext cx="553485" cy="6030196"/>
            </a:xfrm>
            <a:prstGeom prst="down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33" name="Down Arrow 32"/>
            <p:cNvSpPr/>
            <p:nvPr/>
          </p:nvSpPr>
          <p:spPr>
            <a:xfrm>
              <a:off x="4842971" y="1065274"/>
              <a:ext cx="614983" cy="4572000"/>
            </a:xfrm>
            <a:prstGeom prst="down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32" name="Down Arrow 31"/>
            <p:cNvSpPr/>
            <p:nvPr/>
          </p:nvSpPr>
          <p:spPr>
            <a:xfrm>
              <a:off x="2128216" y="1065274"/>
              <a:ext cx="614983" cy="4572000"/>
            </a:xfrm>
            <a:prstGeom prst="down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nvGrpSpPr>
            <p:cNvPr id="4" name="Group 3"/>
            <p:cNvGrpSpPr/>
            <p:nvPr/>
          </p:nvGrpSpPr>
          <p:grpSpPr>
            <a:xfrm>
              <a:off x="664199" y="1183536"/>
              <a:ext cx="5463795" cy="3996537"/>
              <a:chOff x="544512" y="1189037"/>
              <a:chExt cx="8967319" cy="6096000"/>
            </a:xfrm>
          </p:grpSpPr>
          <p:sp>
            <p:nvSpPr>
              <p:cNvPr id="5" name="Rectangle 4"/>
              <p:cNvSpPr/>
              <p:nvPr/>
            </p:nvSpPr>
            <p:spPr bwMode="auto">
              <a:xfrm>
                <a:off x="544512" y="4237034"/>
                <a:ext cx="4466439" cy="3048000"/>
              </a:xfrm>
              <a:prstGeom prst="rect">
                <a:avLst/>
              </a:prstGeom>
              <a:gradFill flip="none" rotWithShape="1">
                <a:gsLst>
                  <a:gs pos="0">
                    <a:srgbClr val="AFE87E"/>
                  </a:gs>
                  <a:gs pos="100000">
                    <a:srgbClr val="64D011"/>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charset="0"/>
                  <a:buNone/>
                  <a:defRPr/>
                </a:pPr>
                <a:endParaRPr lang="en-US" sz="1400"/>
              </a:p>
            </p:txBody>
          </p:sp>
          <p:sp>
            <p:nvSpPr>
              <p:cNvPr id="6" name="Rectangle 5"/>
              <p:cNvSpPr/>
              <p:nvPr/>
            </p:nvSpPr>
            <p:spPr bwMode="auto">
              <a:xfrm>
                <a:off x="549592" y="1189037"/>
                <a:ext cx="4466439" cy="3048000"/>
              </a:xfrm>
              <a:prstGeom prst="rect">
                <a:avLst/>
              </a:prstGeom>
              <a:gradFill flip="none" rotWithShape="1">
                <a:gsLst>
                  <a:gs pos="0">
                    <a:srgbClr val="A5D8F9"/>
                  </a:gs>
                  <a:gs pos="100000">
                    <a:srgbClr val="0070C0"/>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1400"/>
              </a:p>
            </p:txBody>
          </p:sp>
          <p:sp>
            <p:nvSpPr>
              <p:cNvPr id="7" name="TextBox 16"/>
              <p:cNvSpPr txBox="1">
                <a:spLocks noChangeArrowheads="1"/>
              </p:cNvSpPr>
              <p:nvPr/>
            </p:nvSpPr>
            <p:spPr bwMode="auto">
              <a:xfrm>
                <a:off x="1387474" y="1265239"/>
                <a:ext cx="3505199" cy="3207963"/>
              </a:xfrm>
              <a:prstGeom prst="rect">
                <a:avLst/>
              </a:prstGeom>
              <a:noFill/>
              <a:ln w="9525">
                <a:noFill/>
                <a:miter lim="800000"/>
                <a:headEnd/>
                <a:tailEnd/>
              </a:ln>
            </p:spPr>
            <p:txBody>
              <a:bodyPr>
                <a:spAutoFit/>
              </a:bodyPr>
              <a:lstStyle/>
              <a:p>
                <a:r>
                  <a:rPr lang="en-US" sz="1200" b="1" dirty="0">
                    <a:latin typeface="+mj-lt"/>
                  </a:rPr>
                  <a:t>Strengths</a:t>
                </a:r>
              </a:p>
              <a:p>
                <a:pPr marL="171450" indent="-171450" hangingPunct="1">
                  <a:lnSpc>
                    <a:spcPct val="100000"/>
                  </a:lnSpc>
                  <a:spcBef>
                    <a:spcPct val="20000"/>
                  </a:spcBef>
                  <a:buClrTx/>
                  <a:buSzTx/>
                  <a:buFont typeface="Arial" panose="020B0604020202020204" pitchFamily="34" charset="0"/>
                  <a:buChar char="•"/>
                </a:pPr>
                <a:r>
                  <a:rPr lang="en-US" sz="1050" noProof="1" smtClean="0">
                    <a:latin typeface="+mj-lt"/>
                    <a:cs typeface="Arial" charset="0"/>
                  </a:rPr>
                  <a:t>What are your strengths</a:t>
                </a:r>
              </a:p>
              <a:p>
                <a:pPr marL="171450" indent="-171450" hangingPunct="1">
                  <a:lnSpc>
                    <a:spcPct val="100000"/>
                  </a:lnSpc>
                  <a:spcBef>
                    <a:spcPct val="20000"/>
                  </a:spcBef>
                  <a:buClrTx/>
                  <a:buSzTx/>
                  <a:buFont typeface="Arial" panose="020B0604020202020204" pitchFamily="34" charset="0"/>
                  <a:buChar char="•"/>
                </a:pPr>
                <a:r>
                  <a:rPr lang="en-US" sz="1050" noProof="1" smtClean="0">
                    <a:latin typeface="+mj-lt"/>
                    <a:cs typeface="Arial" charset="0"/>
                  </a:rPr>
                  <a:t>What do you do better than others</a:t>
                </a:r>
              </a:p>
              <a:p>
                <a:pPr marL="171450" indent="-171450" hangingPunct="1">
                  <a:lnSpc>
                    <a:spcPct val="100000"/>
                  </a:lnSpc>
                  <a:spcBef>
                    <a:spcPct val="20000"/>
                  </a:spcBef>
                  <a:buClrTx/>
                  <a:buSzTx/>
                  <a:buFont typeface="Arial" panose="020B0604020202020204" pitchFamily="34" charset="0"/>
                  <a:buChar char="•"/>
                </a:pPr>
                <a:r>
                  <a:rPr lang="en-US" sz="1050" noProof="1" smtClean="0">
                    <a:latin typeface="+mj-lt"/>
                    <a:cs typeface="Arial" charset="0"/>
                  </a:rPr>
                  <a:t>What unique capabilities and resources do you possess</a:t>
                </a:r>
              </a:p>
              <a:p>
                <a:pPr marL="171450" indent="-171450" hangingPunct="1">
                  <a:lnSpc>
                    <a:spcPct val="100000"/>
                  </a:lnSpc>
                  <a:spcBef>
                    <a:spcPct val="20000"/>
                  </a:spcBef>
                  <a:buClrTx/>
                  <a:buSzTx/>
                  <a:buFont typeface="Arial" panose="020B0604020202020204" pitchFamily="34" charset="0"/>
                  <a:buChar char="•"/>
                </a:pPr>
                <a:r>
                  <a:rPr lang="en-US" sz="1050" noProof="1" smtClean="0">
                    <a:latin typeface="+mj-lt"/>
                    <a:cs typeface="Arial" charset="0"/>
                  </a:rPr>
                  <a:t>What do others perceive as your strengths?</a:t>
                </a:r>
                <a:endParaRPr lang="en-US" sz="1050" dirty="0" smtClean="0">
                  <a:latin typeface="+mj-lt"/>
                </a:endParaRPr>
              </a:p>
              <a:p>
                <a:pPr hangingPunct="1">
                  <a:lnSpc>
                    <a:spcPct val="100000"/>
                  </a:lnSpc>
                  <a:spcBef>
                    <a:spcPct val="20000"/>
                  </a:spcBef>
                  <a:buClrTx/>
                  <a:buSzTx/>
                </a:pPr>
                <a:endParaRPr lang="en-US" sz="1000" noProof="1">
                  <a:latin typeface="+mj-lt"/>
                  <a:cs typeface="Arial" charset="0"/>
                </a:endParaRPr>
              </a:p>
            </p:txBody>
          </p:sp>
          <p:sp>
            <p:nvSpPr>
              <p:cNvPr id="8" name="TextBox 16"/>
              <p:cNvSpPr txBox="1">
                <a:spLocks noChangeArrowheads="1"/>
              </p:cNvSpPr>
              <p:nvPr/>
            </p:nvSpPr>
            <p:spPr bwMode="auto">
              <a:xfrm>
                <a:off x="1387474" y="4313238"/>
                <a:ext cx="3505199" cy="1674400"/>
              </a:xfrm>
              <a:prstGeom prst="rect">
                <a:avLst/>
              </a:prstGeom>
              <a:noFill/>
              <a:ln w="9525">
                <a:noFill/>
                <a:miter lim="800000"/>
                <a:headEnd/>
                <a:tailEnd/>
              </a:ln>
            </p:spPr>
            <p:txBody>
              <a:bodyPr>
                <a:spAutoFit/>
              </a:bodyPr>
              <a:lstStyle/>
              <a:p>
                <a:r>
                  <a:rPr lang="en-US" sz="1200" b="1" dirty="0"/>
                  <a:t>Opportunities</a:t>
                </a:r>
              </a:p>
              <a:p>
                <a:pPr marL="285750" indent="-285750" hangingPunct="1">
                  <a:lnSpc>
                    <a:spcPct val="100000"/>
                  </a:lnSpc>
                  <a:spcBef>
                    <a:spcPct val="20000"/>
                  </a:spcBef>
                  <a:buClrTx/>
                  <a:buSzTx/>
                  <a:buFont typeface="Arial" panose="020B0604020202020204" pitchFamily="34" charset="0"/>
                  <a:buChar char="•"/>
                </a:pPr>
                <a:r>
                  <a:rPr lang="en-US" sz="1050" dirty="0" smtClean="0"/>
                  <a:t>What trends or conditions may positively impact you</a:t>
                </a:r>
              </a:p>
              <a:p>
                <a:pPr marL="285750" indent="-285750" hangingPunct="1">
                  <a:lnSpc>
                    <a:spcPct val="100000"/>
                  </a:lnSpc>
                  <a:spcBef>
                    <a:spcPct val="20000"/>
                  </a:spcBef>
                  <a:buClrTx/>
                  <a:buSzTx/>
                  <a:buFont typeface="Arial" panose="020B0604020202020204" pitchFamily="34" charset="0"/>
                  <a:buChar char="•"/>
                </a:pPr>
                <a:r>
                  <a:rPr lang="en-US" sz="1050" dirty="0" smtClean="0"/>
                  <a:t>What opportunities are available to you</a:t>
                </a:r>
              </a:p>
            </p:txBody>
          </p:sp>
          <p:sp>
            <p:nvSpPr>
              <p:cNvPr id="9" name="Rectangle 8"/>
              <p:cNvSpPr/>
              <p:nvPr/>
            </p:nvSpPr>
            <p:spPr bwMode="auto">
              <a:xfrm>
                <a:off x="5040312" y="1189038"/>
                <a:ext cx="4466439" cy="3048000"/>
              </a:xfrm>
              <a:prstGeom prst="rect">
                <a:avLst/>
              </a:prstGeom>
              <a:gradFill flip="none" rotWithShape="1">
                <a:gsLst>
                  <a:gs pos="0">
                    <a:schemeClr val="bg1">
                      <a:lumMod val="85000"/>
                    </a:schemeClr>
                  </a:gs>
                  <a:gs pos="100000">
                    <a:schemeClr val="bg1">
                      <a:lumMod val="50000"/>
                    </a:schemeClr>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charset="0"/>
                  <a:buNone/>
                  <a:defRPr/>
                </a:pPr>
                <a:endParaRPr lang="en-US" sz="1400"/>
              </a:p>
            </p:txBody>
          </p:sp>
          <p:sp>
            <p:nvSpPr>
              <p:cNvPr id="10" name="Rectangle 9"/>
              <p:cNvSpPr/>
              <p:nvPr/>
            </p:nvSpPr>
            <p:spPr bwMode="auto">
              <a:xfrm>
                <a:off x="5045392" y="4237037"/>
                <a:ext cx="4466439" cy="3048000"/>
              </a:xfrm>
              <a:prstGeom prst="rect">
                <a:avLst/>
              </a:prstGeom>
              <a:gradFill flip="none" rotWithShape="1">
                <a:gsLst>
                  <a:gs pos="0">
                    <a:schemeClr val="bg1">
                      <a:lumMod val="95000"/>
                    </a:schemeClr>
                  </a:gs>
                  <a:gs pos="100000">
                    <a:schemeClr val="bg1">
                      <a:lumMod val="75000"/>
                    </a:schemeClr>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charset="0"/>
                  <a:buNone/>
                  <a:defRPr/>
                </a:pPr>
                <a:endParaRPr lang="en-US" sz="1400"/>
              </a:p>
            </p:txBody>
          </p:sp>
          <p:sp>
            <p:nvSpPr>
              <p:cNvPr id="11" name="TextBox 16"/>
              <p:cNvSpPr txBox="1">
                <a:spLocks noChangeArrowheads="1"/>
              </p:cNvSpPr>
              <p:nvPr/>
            </p:nvSpPr>
            <p:spPr bwMode="auto">
              <a:xfrm>
                <a:off x="5781673" y="4313238"/>
                <a:ext cx="3725076" cy="2879343"/>
              </a:xfrm>
              <a:prstGeom prst="rect">
                <a:avLst/>
              </a:prstGeom>
              <a:noFill/>
              <a:ln w="9525">
                <a:noFill/>
                <a:miter lim="800000"/>
                <a:headEnd/>
                <a:tailEnd/>
              </a:ln>
            </p:spPr>
            <p:txBody>
              <a:bodyPr wrap="square">
                <a:spAutoFit/>
              </a:bodyPr>
              <a:lstStyle/>
              <a:p>
                <a:r>
                  <a:rPr lang="en-US" sz="1200" b="1" dirty="0"/>
                  <a:t>Threats</a:t>
                </a:r>
              </a:p>
              <a:p>
                <a:pPr marL="285750" lvl="0" indent="-285750" hangingPunct="1">
                  <a:lnSpc>
                    <a:spcPct val="100000"/>
                  </a:lnSpc>
                  <a:spcBef>
                    <a:spcPct val="20000"/>
                  </a:spcBef>
                  <a:buClrTx/>
                  <a:buSzTx/>
                  <a:buFont typeface="Arial" panose="020B0604020202020204" pitchFamily="34" charset="0"/>
                  <a:buChar char="•"/>
                </a:pPr>
                <a:r>
                  <a:rPr lang="en-US" sz="1050" dirty="0" smtClean="0">
                    <a:solidFill>
                      <a:srgbClr val="000000"/>
                    </a:solidFill>
                  </a:rPr>
                  <a:t>What trends or conditions may negatively impact you</a:t>
                </a:r>
              </a:p>
              <a:p>
                <a:pPr marL="285750" lvl="0" indent="-285750" hangingPunct="1">
                  <a:lnSpc>
                    <a:spcPct val="100000"/>
                  </a:lnSpc>
                  <a:spcBef>
                    <a:spcPct val="20000"/>
                  </a:spcBef>
                  <a:buClrTx/>
                  <a:buSzTx/>
                  <a:buFont typeface="Arial" panose="020B0604020202020204" pitchFamily="34" charset="0"/>
                  <a:buChar char="•"/>
                </a:pPr>
                <a:r>
                  <a:rPr lang="en-US" sz="1050" dirty="0" smtClean="0">
                    <a:solidFill>
                      <a:srgbClr val="000000"/>
                    </a:solidFill>
                  </a:rPr>
                  <a:t>What are your competitors doing that may impact you</a:t>
                </a:r>
              </a:p>
              <a:p>
                <a:pPr marL="285750" lvl="0" indent="-285750" hangingPunct="1">
                  <a:lnSpc>
                    <a:spcPct val="100000"/>
                  </a:lnSpc>
                  <a:spcBef>
                    <a:spcPct val="20000"/>
                  </a:spcBef>
                  <a:buClrTx/>
                  <a:buSzTx/>
                  <a:buFont typeface="Arial" panose="020B0604020202020204" pitchFamily="34" charset="0"/>
                  <a:buChar char="•"/>
                </a:pPr>
                <a:r>
                  <a:rPr lang="en-US" sz="1050" dirty="0" smtClean="0">
                    <a:solidFill>
                      <a:srgbClr val="000000"/>
                    </a:solidFill>
                  </a:rPr>
                  <a:t>Do you have solid financial support</a:t>
                </a:r>
              </a:p>
              <a:p>
                <a:pPr marL="285750" lvl="0" indent="-285750" hangingPunct="1">
                  <a:lnSpc>
                    <a:spcPct val="100000"/>
                  </a:lnSpc>
                  <a:spcBef>
                    <a:spcPct val="20000"/>
                  </a:spcBef>
                  <a:buClrTx/>
                  <a:buSzTx/>
                  <a:buFont typeface="Arial" panose="020B0604020202020204" pitchFamily="34" charset="0"/>
                  <a:buChar char="•"/>
                </a:pPr>
                <a:r>
                  <a:rPr lang="en-US" sz="1050" dirty="0" smtClean="0">
                    <a:solidFill>
                      <a:srgbClr val="000000"/>
                    </a:solidFill>
                  </a:rPr>
                  <a:t>What impact do weaknesses have on threats to you</a:t>
                </a:r>
                <a:endParaRPr lang="en-US" sz="1050" dirty="0">
                  <a:solidFill>
                    <a:srgbClr val="000000"/>
                  </a:solidFill>
                </a:endParaRPr>
              </a:p>
            </p:txBody>
          </p:sp>
          <p:sp>
            <p:nvSpPr>
              <p:cNvPr id="12" name="TextBox 16"/>
              <p:cNvSpPr txBox="1">
                <a:spLocks noChangeArrowheads="1"/>
              </p:cNvSpPr>
              <p:nvPr/>
            </p:nvSpPr>
            <p:spPr bwMode="auto">
              <a:xfrm>
                <a:off x="5883275" y="1265239"/>
                <a:ext cx="3505199" cy="2621140"/>
              </a:xfrm>
              <a:prstGeom prst="rect">
                <a:avLst/>
              </a:prstGeom>
              <a:noFill/>
              <a:ln w="9525">
                <a:noFill/>
                <a:miter lim="800000"/>
                <a:headEnd/>
                <a:tailEnd/>
              </a:ln>
            </p:spPr>
            <p:txBody>
              <a:bodyPr>
                <a:spAutoFit/>
              </a:bodyPr>
              <a:lstStyle/>
              <a:p>
                <a:r>
                  <a:rPr lang="en-US" sz="1200" b="1" dirty="0"/>
                  <a:t>Weaknesses</a:t>
                </a:r>
              </a:p>
              <a:p>
                <a:pPr marL="285750" indent="-285750" hangingPunct="1">
                  <a:lnSpc>
                    <a:spcPct val="100000"/>
                  </a:lnSpc>
                  <a:spcBef>
                    <a:spcPct val="20000"/>
                  </a:spcBef>
                  <a:buClrTx/>
                  <a:buSzTx/>
                  <a:buFont typeface="Arial" panose="020B0604020202020204" pitchFamily="34" charset="0"/>
                  <a:buChar char="•"/>
                </a:pPr>
                <a:r>
                  <a:rPr lang="en-US" sz="1050" dirty="0" smtClean="0"/>
                  <a:t>What are your weaknesses</a:t>
                </a:r>
              </a:p>
              <a:p>
                <a:pPr marL="285750" indent="-285750" hangingPunct="1">
                  <a:lnSpc>
                    <a:spcPct val="100000"/>
                  </a:lnSpc>
                  <a:spcBef>
                    <a:spcPct val="20000"/>
                  </a:spcBef>
                  <a:buClrTx/>
                  <a:buSzTx/>
                  <a:buFont typeface="Arial" panose="020B0604020202020204" pitchFamily="34" charset="0"/>
                  <a:buChar char="•"/>
                </a:pPr>
                <a:r>
                  <a:rPr lang="en-US" sz="1050" dirty="0" smtClean="0"/>
                  <a:t>What do competitors do better than you</a:t>
                </a:r>
              </a:p>
              <a:p>
                <a:pPr marL="285750" indent="-285750" hangingPunct="1">
                  <a:lnSpc>
                    <a:spcPct val="100000"/>
                  </a:lnSpc>
                  <a:spcBef>
                    <a:spcPct val="20000"/>
                  </a:spcBef>
                  <a:buClrTx/>
                  <a:buSzTx/>
                  <a:buFont typeface="Arial" panose="020B0604020202020204" pitchFamily="34" charset="0"/>
                  <a:buChar char="•"/>
                </a:pPr>
                <a:r>
                  <a:rPr lang="en-US" sz="1050" dirty="0" smtClean="0"/>
                  <a:t>What do others perceive as your weaknesses</a:t>
                </a:r>
                <a:endParaRPr lang="en-US" sz="1050" dirty="0"/>
              </a:p>
              <a:p>
                <a:pPr hangingPunct="1">
                  <a:lnSpc>
                    <a:spcPct val="100000"/>
                  </a:lnSpc>
                  <a:spcBef>
                    <a:spcPct val="20000"/>
                  </a:spcBef>
                  <a:buClrTx/>
                  <a:buSzTx/>
                  <a:buFont typeface="Arial" charset="0"/>
                  <a:buChar char="•"/>
                </a:pPr>
                <a:endParaRPr lang="en-US" sz="1100" noProof="1">
                  <a:latin typeface="Calibri" pitchFamily="34" charset="0"/>
                  <a:cs typeface="Arial" charset="0"/>
                </a:endParaRPr>
              </a:p>
            </p:txBody>
          </p:sp>
          <p:grpSp>
            <p:nvGrpSpPr>
              <p:cNvPr id="13" name="Group 21"/>
              <p:cNvGrpSpPr>
                <a:grpSpLocks/>
              </p:cNvGrpSpPr>
              <p:nvPr/>
            </p:nvGrpSpPr>
            <p:grpSpPr bwMode="auto">
              <a:xfrm>
                <a:off x="549275" y="1189039"/>
                <a:ext cx="736600" cy="736643"/>
                <a:chOff x="8240712" y="5684837"/>
                <a:chExt cx="736910" cy="737168"/>
              </a:xfrm>
            </p:grpSpPr>
            <p:sp>
              <p:nvSpPr>
                <p:cNvPr id="23" name="Rectangle 22"/>
                <p:cNvSpPr/>
                <p:nvPr/>
              </p:nvSpPr>
              <p:spPr bwMode="auto">
                <a:xfrm>
                  <a:off x="8240712" y="5684837"/>
                  <a:ext cx="736910" cy="737125"/>
                </a:xfrm>
                <a:prstGeom prst="rect">
                  <a:avLst/>
                </a:prstGeom>
                <a:gradFill>
                  <a:gsLst>
                    <a:gs pos="0">
                      <a:srgbClr val="00B0F0">
                        <a:alpha val="30000"/>
                      </a:srgbClr>
                    </a:gs>
                    <a:gs pos="100000">
                      <a:srgbClr val="004C84">
                        <a:alpha val="65000"/>
                      </a:srgb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a:p>
              </p:txBody>
            </p:sp>
            <p:sp>
              <p:nvSpPr>
                <p:cNvPr id="24" name="TextBox 23"/>
                <p:cNvSpPr txBox="1"/>
                <p:nvPr/>
              </p:nvSpPr>
              <p:spPr>
                <a:xfrm>
                  <a:off x="8346960" y="5795615"/>
                  <a:ext cx="498843" cy="626390"/>
                </a:xfrm>
                <a:prstGeom prst="rect">
                  <a:avLst/>
                </a:prstGeom>
                <a:noFill/>
              </p:spPr>
              <p:txBody>
                <a:bodyPr>
                  <a:spAutoFit/>
                </a:bodyPr>
                <a:lstStyle/>
                <a:p>
                  <a:pPr algn="ctr">
                    <a:buFont typeface="Times New Roman" pitchFamily="16" charset="0"/>
                    <a:buNone/>
                    <a:defRPr/>
                  </a:pPr>
                  <a:r>
                    <a:rPr lang="en-US" b="1" dirty="0">
                      <a:solidFill>
                        <a:schemeClr val="tx1">
                          <a:lumMod val="75000"/>
                          <a:lumOff val="25000"/>
                        </a:schemeClr>
                      </a:solidFill>
                      <a:effectLst>
                        <a:innerShdw blurRad="63500" dist="76200" dir="13500000">
                          <a:prstClr val="black">
                            <a:alpha val="38000"/>
                          </a:prstClr>
                        </a:innerShdw>
                      </a:effectLst>
                      <a:latin typeface="Verdana" pitchFamily="34" charset="0"/>
                    </a:rPr>
                    <a:t>S</a:t>
                  </a:r>
                </a:p>
              </p:txBody>
            </p:sp>
          </p:grpSp>
          <p:grpSp>
            <p:nvGrpSpPr>
              <p:cNvPr id="14" name="Group 18"/>
              <p:cNvGrpSpPr>
                <a:grpSpLocks/>
              </p:cNvGrpSpPr>
              <p:nvPr/>
            </p:nvGrpSpPr>
            <p:grpSpPr bwMode="auto">
              <a:xfrm>
                <a:off x="5045075" y="1189038"/>
                <a:ext cx="736600" cy="766448"/>
                <a:chOff x="5040312" y="731837"/>
                <a:chExt cx="736910" cy="766994"/>
              </a:xfrm>
            </p:grpSpPr>
            <p:sp>
              <p:nvSpPr>
                <p:cNvPr id="21" name="Rectangle 20"/>
                <p:cNvSpPr/>
                <p:nvPr/>
              </p:nvSpPr>
              <p:spPr bwMode="auto">
                <a:xfrm>
                  <a:off x="5040312" y="731837"/>
                  <a:ext cx="736910" cy="737125"/>
                </a:xfrm>
                <a:prstGeom prst="rect">
                  <a:avLst/>
                </a:prstGeom>
                <a:gradFill>
                  <a:gsLst>
                    <a:gs pos="0">
                      <a:schemeClr val="bg1">
                        <a:lumMod val="75000"/>
                        <a:alpha val="58000"/>
                      </a:schemeClr>
                    </a:gs>
                    <a:gs pos="100000">
                      <a:schemeClr val="tx1">
                        <a:lumMod val="65000"/>
                        <a:lumOff val="35000"/>
                        <a:alpha val="74000"/>
                      </a:scheme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a:p>
              </p:txBody>
            </p:sp>
            <p:sp>
              <p:nvSpPr>
                <p:cNvPr id="22" name="TextBox 21"/>
                <p:cNvSpPr txBox="1"/>
                <p:nvPr/>
              </p:nvSpPr>
              <p:spPr>
                <a:xfrm>
                  <a:off x="5096453" y="872441"/>
                  <a:ext cx="596409" cy="626390"/>
                </a:xfrm>
                <a:prstGeom prst="rect">
                  <a:avLst/>
                </a:prstGeom>
                <a:noFill/>
              </p:spPr>
              <p:txBody>
                <a:bodyPr>
                  <a:spAutoFit/>
                </a:bodyPr>
                <a:lstStyle/>
                <a:p>
                  <a:pPr algn="ctr">
                    <a:buFont typeface="Times New Roman" pitchFamily="16" charset="0"/>
                    <a:buNone/>
                    <a:defRPr/>
                  </a:pPr>
                  <a:r>
                    <a:rPr lang="en-US" b="1" dirty="0">
                      <a:solidFill>
                        <a:schemeClr val="tx1">
                          <a:lumMod val="75000"/>
                          <a:lumOff val="25000"/>
                        </a:schemeClr>
                      </a:solidFill>
                      <a:effectLst>
                        <a:innerShdw blurRad="63500" dist="76200" dir="13500000">
                          <a:prstClr val="black">
                            <a:alpha val="38000"/>
                          </a:prstClr>
                        </a:innerShdw>
                      </a:effectLst>
                      <a:latin typeface="Verdana" pitchFamily="34" charset="0"/>
                    </a:rPr>
                    <a:t>W</a:t>
                  </a:r>
                </a:p>
              </p:txBody>
            </p:sp>
          </p:grpSp>
          <p:grpSp>
            <p:nvGrpSpPr>
              <p:cNvPr id="15" name="Group 19"/>
              <p:cNvGrpSpPr>
                <a:grpSpLocks/>
              </p:cNvGrpSpPr>
              <p:nvPr/>
            </p:nvGrpSpPr>
            <p:grpSpPr bwMode="auto">
              <a:xfrm>
                <a:off x="5045075" y="4237036"/>
                <a:ext cx="736600" cy="761525"/>
                <a:chOff x="9030172" y="6475566"/>
                <a:chExt cx="736910" cy="762068"/>
              </a:xfrm>
            </p:grpSpPr>
            <p:sp>
              <p:nvSpPr>
                <p:cNvPr id="19" name="Rectangle 18"/>
                <p:cNvSpPr/>
                <p:nvPr/>
              </p:nvSpPr>
              <p:spPr bwMode="auto">
                <a:xfrm>
                  <a:off x="9030172" y="6475566"/>
                  <a:ext cx="736910" cy="737125"/>
                </a:xfrm>
                <a:prstGeom prst="rect">
                  <a:avLst/>
                </a:prstGeom>
                <a:gradFill>
                  <a:gsLst>
                    <a:gs pos="0">
                      <a:schemeClr val="bg1">
                        <a:lumMod val="85000"/>
                        <a:alpha val="66000"/>
                      </a:schemeClr>
                    </a:gs>
                    <a:gs pos="100000">
                      <a:schemeClr val="bg1">
                        <a:lumMod val="65000"/>
                        <a:alpha val="75000"/>
                      </a:scheme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a:p>
              </p:txBody>
            </p:sp>
            <p:sp>
              <p:nvSpPr>
                <p:cNvPr id="20" name="TextBox 19"/>
                <p:cNvSpPr txBox="1"/>
                <p:nvPr/>
              </p:nvSpPr>
              <p:spPr>
                <a:xfrm>
                  <a:off x="9215280" y="6611243"/>
                  <a:ext cx="498843" cy="626391"/>
                </a:xfrm>
                <a:prstGeom prst="rect">
                  <a:avLst/>
                </a:prstGeom>
                <a:noFill/>
              </p:spPr>
              <p:txBody>
                <a:bodyPr>
                  <a:spAutoFit/>
                </a:bodyPr>
                <a:lstStyle/>
                <a:p>
                  <a:pPr>
                    <a:buFont typeface="Times New Roman" pitchFamily="16" charset="0"/>
                    <a:buNone/>
                    <a:defRPr/>
                  </a:pPr>
                  <a:r>
                    <a:rPr lang="en-US" b="1" dirty="0">
                      <a:solidFill>
                        <a:schemeClr val="tx1">
                          <a:lumMod val="75000"/>
                          <a:lumOff val="25000"/>
                        </a:schemeClr>
                      </a:solidFill>
                      <a:effectLst>
                        <a:innerShdw blurRad="63500" dist="76200" dir="13500000">
                          <a:prstClr val="black">
                            <a:alpha val="38000"/>
                          </a:prstClr>
                        </a:innerShdw>
                      </a:effectLst>
                      <a:latin typeface="Verdana" pitchFamily="34" charset="0"/>
                    </a:rPr>
                    <a:t>T</a:t>
                  </a:r>
                </a:p>
              </p:txBody>
            </p:sp>
          </p:grpSp>
          <p:grpSp>
            <p:nvGrpSpPr>
              <p:cNvPr id="16" name="Group 20"/>
              <p:cNvGrpSpPr>
                <a:grpSpLocks/>
              </p:cNvGrpSpPr>
              <p:nvPr/>
            </p:nvGrpSpPr>
            <p:grpSpPr bwMode="auto">
              <a:xfrm>
                <a:off x="549275" y="4262435"/>
                <a:ext cx="736600" cy="769916"/>
                <a:chOff x="8240712" y="6468732"/>
                <a:chExt cx="736910" cy="770465"/>
              </a:xfrm>
            </p:grpSpPr>
            <p:sp>
              <p:nvSpPr>
                <p:cNvPr id="17" name="Rectangle 16"/>
                <p:cNvSpPr/>
                <p:nvPr/>
              </p:nvSpPr>
              <p:spPr bwMode="auto">
                <a:xfrm>
                  <a:off x="8240712" y="6468732"/>
                  <a:ext cx="736910" cy="737125"/>
                </a:xfrm>
                <a:prstGeom prst="rect">
                  <a:avLst/>
                </a:prstGeom>
                <a:gradFill>
                  <a:gsLst>
                    <a:gs pos="0">
                      <a:srgbClr val="64D011">
                        <a:alpha val="70000"/>
                      </a:srgbClr>
                    </a:gs>
                    <a:gs pos="100000">
                      <a:srgbClr val="326609">
                        <a:alpha val="88000"/>
                      </a:srgb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a:p>
              </p:txBody>
            </p:sp>
            <p:sp>
              <p:nvSpPr>
                <p:cNvPr id="18" name="TextBox 17"/>
                <p:cNvSpPr txBox="1"/>
                <p:nvPr/>
              </p:nvSpPr>
              <p:spPr>
                <a:xfrm>
                  <a:off x="8349465" y="6612806"/>
                  <a:ext cx="498843" cy="626391"/>
                </a:xfrm>
                <a:prstGeom prst="rect">
                  <a:avLst/>
                </a:prstGeom>
                <a:noFill/>
              </p:spPr>
              <p:txBody>
                <a:bodyPr>
                  <a:spAutoFit/>
                </a:bodyPr>
                <a:lstStyle/>
                <a:p>
                  <a:pPr algn="ctr">
                    <a:buFont typeface="Times New Roman" pitchFamily="16" charset="0"/>
                    <a:buNone/>
                    <a:defRPr/>
                  </a:pPr>
                  <a:r>
                    <a:rPr lang="en-US" b="1" dirty="0">
                      <a:solidFill>
                        <a:schemeClr val="tx1">
                          <a:lumMod val="75000"/>
                          <a:lumOff val="25000"/>
                        </a:schemeClr>
                      </a:solidFill>
                      <a:effectLst>
                        <a:innerShdw blurRad="63500" dist="76200" dir="13500000">
                          <a:prstClr val="black">
                            <a:alpha val="38000"/>
                          </a:prstClr>
                        </a:innerShdw>
                      </a:effectLst>
                      <a:latin typeface="Verdana" pitchFamily="34" charset="0"/>
                    </a:rPr>
                    <a:t>O</a:t>
                  </a:r>
                </a:p>
              </p:txBody>
            </p:sp>
          </p:grpSp>
        </p:grpSp>
        <p:sp>
          <p:nvSpPr>
            <p:cNvPr id="26" name="TextBox 25"/>
            <p:cNvSpPr txBox="1"/>
            <p:nvPr/>
          </p:nvSpPr>
          <p:spPr>
            <a:xfrm>
              <a:off x="1035630" y="5561075"/>
              <a:ext cx="3131124" cy="410369"/>
            </a:xfrm>
            <a:prstGeom prst="rect">
              <a:avLst/>
            </a:prstGeom>
            <a:noFill/>
          </p:spPr>
          <p:txBody>
            <a:bodyPr wrap="square" rtlCol="0">
              <a:spAutoFit/>
            </a:bodyPr>
            <a:lstStyle/>
            <a:p>
              <a:r>
                <a:rPr lang="en-US" b="1" dirty="0" smtClean="0"/>
                <a:t>Positive </a:t>
              </a:r>
              <a:r>
                <a:rPr lang="en-US" sz="1400" b="1" dirty="0" smtClean="0"/>
                <a:t>(helps meet objectives)</a:t>
              </a:r>
              <a:endParaRPr lang="en-US" sz="1400" b="1" dirty="0"/>
            </a:p>
          </p:txBody>
        </p:sp>
        <p:sp>
          <p:nvSpPr>
            <p:cNvPr id="28" name="TextBox 27"/>
            <p:cNvSpPr txBox="1"/>
            <p:nvPr/>
          </p:nvSpPr>
          <p:spPr>
            <a:xfrm>
              <a:off x="6781799" y="2137524"/>
              <a:ext cx="1801526" cy="889132"/>
            </a:xfrm>
            <a:prstGeom prst="rect">
              <a:avLst/>
            </a:prstGeom>
            <a:noFill/>
          </p:spPr>
          <p:txBody>
            <a:bodyPr wrap="square" rtlCol="0">
              <a:spAutoFit/>
            </a:bodyPr>
            <a:lstStyle/>
            <a:p>
              <a:r>
                <a:rPr lang="en-US" b="1" dirty="0" smtClean="0"/>
                <a:t>Internal </a:t>
              </a:r>
              <a:r>
                <a:rPr lang="en-US" sz="1400" b="1" dirty="0" smtClean="0"/>
                <a:t>(attributes of your organization)</a:t>
              </a:r>
              <a:endParaRPr lang="en-US" sz="1400" b="1" dirty="0"/>
            </a:p>
          </p:txBody>
        </p:sp>
        <p:sp>
          <p:nvSpPr>
            <p:cNvPr id="30" name="TextBox 29"/>
            <p:cNvSpPr txBox="1"/>
            <p:nvPr/>
          </p:nvSpPr>
          <p:spPr>
            <a:xfrm>
              <a:off x="6781799" y="4209135"/>
              <a:ext cx="1818116" cy="889132"/>
            </a:xfrm>
            <a:prstGeom prst="rect">
              <a:avLst/>
            </a:prstGeom>
            <a:noFill/>
          </p:spPr>
          <p:txBody>
            <a:bodyPr wrap="square" rtlCol="0">
              <a:spAutoFit/>
            </a:bodyPr>
            <a:lstStyle/>
            <a:p>
              <a:r>
                <a:rPr lang="en-US" b="1" dirty="0" smtClean="0"/>
                <a:t>External </a:t>
              </a:r>
              <a:r>
                <a:rPr lang="en-US" sz="1400" b="1" dirty="0" smtClean="0"/>
                <a:t>(attributes of your environment)</a:t>
              </a:r>
              <a:endParaRPr lang="en-US" sz="1400" b="1" dirty="0"/>
            </a:p>
          </p:txBody>
        </p:sp>
        <p:sp>
          <p:nvSpPr>
            <p:cNvPr id="31" name="TextBox 30"/>
            <p:cNvSpPr txBox="1"/>
            <p:nvPr/>
          </p:nvSpPr>
          <p:spPr>
            <a:xfrm>
              <a:off x="4232270" y="5574268"/>
              <a:ext cx="3450292" cy="410369"/>
            </a:xfrm>
            <a:prstGeom prst="rect">
              <a:avLst/>
            </a:prstGeom>
            <a:noFill/>
          </p:spPr>
          <p:txBody>
            <a:bodyPr wrap="square" rtlCol="0">
              <a:spAutoFit/>
            </a:bodyPr>
            <a:lstStyle/>
            <a:p>
              <a:r>
                <a:rPr lang="en-US" b="1" dirty="0" smtClean="0"/>
                <a:t>Negative </a:t>
              </a:r>
              <a:r>
                <a:rPr lang="en-US" sz="1400" b="1" dirty="0" smtClean="0"/>
                <a:t>(detrimental to objectives)</a:t>
              </a:r>
              <a:endParaRPr lang="en-US" sz="1400" b="1" dirty="0"/>
            </a:p>
          </p:txBody>
        </p:sp>
      </p:grpSp>
      <p:sp>
        <p:nvSpPr>
          <p:cNvPr id="36" name="TextBox 35"/>
          <p:cNvSpPr txBox="1"/>
          <p:nvPr/>
        </p:nvSpPr>
        <p:spPr>
          <a:xfrm>
            <a:off x="394746" y="5776030"/>
            <a:ext cx="7905902" cy="707886"/>
          </a:xfrm>
          <a:prstGeom prst="rect">
            <a:avLst/>
          </a:prstGeom>
          <a:solidFill>
            <a:schemeClr val="accent1">
              <a:lumMod val="20000"/>
              <a:lumOff val="80000"/>
            </a:schemeClr>
          </a:solidFill>
        </p:spPr>
        <p:txBody>
          <a:bodyPr wrap="square" rtlCol="0">
            <a:spAutoFit/>
          </a:bodyPr>
          <a:lstStyle/>
          <a:p>
            <a:r>
              <a:rPr lang="en-US" sz="2000" i="1" dirty="0" smtClean="0"/>
              <a:t>SWOT analyses can identify strengths to highlight, weaknesses to mitigate, opportunities to capitalize on and threats to counter</a:t>
            </a:r>
            <a:endParaRPr lang="en-US" sz="2000" i="1" dirty="0"/>
          </a:p>
        </p:txBody>
      </p:sp>
    </p:spTree>
    <p:extLst>
      <p:ext uri="{BB962C8B-B14F-4D97-AF65-F5344CB8AC3E}">
        <p14:creationId xmlns:p14="http://schemas.microsoft.com/office/powerpoint/2010/main" val="278907486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888" y="0"/>
            <a:ext cx="8229600" cy="990600"/>
          </a:xfrm>
        </p:spPr>
        <p:txBody>
          <a:bodyPr/>
          <a:lstStyle/>
          <a:p>
            <a:r>
              <a:rPr lang="en-US" dirty="0" smtClean="0"/>
              <a:t>SWOT Example</a:t>
            </a:r>
            <a:endParaRPr lang="en-US" dirty="0"/>
          </a:p>
        </p:txBody>
      </p:sp>
      <p:sp>
        <p:nvSpPr>
          <p:cNvPr id="3" name="Slide Number Placeholder 2"/>
          <p:cNvSpPr>
            <a:spLocks noGrp="1"/>
          </p:cNvSpPr>
          <p:nvPr>
            <p:ph type="sldNum" sz="quarter" idx="12"/>
          </p:nvPr>
        </p:nvSpPr>
        <p:spPr>
          <a:xfrm>
            <a:off x="6553200" y="6356350"/>
            <a:ext cx="1706880" cy="292100"/>
          </a:xfrm>
        </p:spPr>
        <p:txBody>
          <a:bodyPr/>
          <a:lstStyle/>
          <a:p>
            <a:fld id="{0609A8C3-0B35-46AA-97D6-5814D689151B}" type="slidenum">
              <a:rPr lang="en-US" smtClean="0"/>
              <a:t>28</a:t>
            </a:fld>
            <a:endParaRPr lang="en-US"/>
          </a:p>
        </p:txBody>
      </p:sp>
      <p:sp>
        <p:nvSpPr>
          <p:cNvPr id="25" name="Tekstboks 3"/>
          <p:cNvSpPr txBox="1">
            <a:spLocks noChangeArrowheads="1"/>
          </p:cNvSpPr>
          <p:nvPr/>
        </p:nvSpPr>
        <p:spPr bwMode="auto">
          <a:xfrm>
            <a:off x="304800" y="1143000"/>
            <a:ext cx="8320062" cy="576199"/>
          </a:xfrm>
          <a:prstGeom prst="rect">
            <a:avLst/>
          </a:prstGeom>
          <a:noFill/>
          <a:ln w="9525">
            <a:noFill/>
            <a:miter lim="800000"/>
            <a:headEnd/>
            <a:tailEnd/>
          </a:ln>
        </p:spPr>
        <p:txBody>
          <a:bodyPr wrap="square" lIns="82945" tIns="41473" rIns="82945" bIns="41473">
            <a:spAutoFit/>
          </a:bodyPr>
          <a:lstStyle/>
          <a:p>
            <a:r>
              <a:rPr lang="da-DK" sz="1600" dirty="0" smtClean="0">
                <a:latin typeface="Calibri" pitchFamily="34" charset="0"/>
                <a:ea typeface="Calibri" pitchFamily="34" charset="0"/>
                <a:cs typeface="Calibri" pitchFamily="34" charset="0"/>
              </a:rPr>
              <a:t>Utah State’s  SWOT analyses determined that the University of Colorado would be a better partner than BYU on a 3-university NSF I CORPs Node proposal (U of U was the other partner)</a:t>
            </a:r>
            <a:endParaRPr lang="da-DK" sz="1600" dirty="0">
              <a:latin typeface="Calibri" pitchFamily="34" charset="0"/>
              <a:ea typeface="Calibri" pitchFamily="34" charset="0"/>
              <a:cs typeface="Calibri" pitchFamily="34" charset="0"/>
            </a:endParaRPr>
          </a:p>
        </p:txBody>
      </p:sp>
      <p:sp>
        <p:nvSpPr>
          <p:cNvPr id="47" name="TextBox 46"/>
          <p:cNvSpPr txBox="1"/>
          <p:nvPr/>
        </p:nvSpPr>
        <p:spPr>
          <a:xfrm>
            <a:off x="5321299" y="1937416"/>
            <a:ext cx="3505513" cy="3927229"/>
          </a:xfrm>
          <a:prstGeom prst="rect">
            <a:avLst/>
          </a:prstGeom>
          <a:noFill/>
        </p:spPr>
        <p:txBody>
          <a:bodyPr wrap="square" rtlCol="0">
            <a:spAutoFit/>
          </a:bodyPr>
          <a:lstStyle/>
          <a:p>
            <a:r>
              <a:rPr lang="en-US" sz="1400" b="1" noProof="1" smtClean="0">
                <a:cs typeface="Arial" charset="0"/>
              </a:rPr>
              <a:t>Strengths</a:t>
            </a:r>
            <a:r>
              <a:rPr lang="en-US" sz="1400" noProof="1" smtClean="0">
                <a:cs typeface="Arial" charset="0"/>
              </a:rPr>
              <a:t> – Colorado </a:t>
            </a:r>
            <a:r>
              <a:rPr lang="en-US" sz="1400" noProof="1">
                <a:cs typeface="Arial" charset="0"/>
              </a:rPr>
              <a:t>has largest venture capital investment in the region, as well as a great marketing campaign around its entrepreneurial/innovation activity</a:t>
            </a:r>
          </a:p>
          <a:p>
            <a:endParaRPr lang="en-US" sz="1400" dirty="0" smtClean="0"/>
          </a:p>
          <a:p>
            <a:r>
              <a:rPr lang="en-US" sz="1400" b="1" dirty="0" smtClean="0"/>
              <a:t>Weaknesses</a:t>
            </a:r>
            <a:r>
              <a:rPr lang="en-US" sz="1400" dirty="0" smtClean="0"/>
              <a:t> – BYU has limited federal research expenditures and impact growth potential</a:t>
            </a:r>
          </a:p>
          <a:p>
            <a:pPr>
              <a:spcBef>
                <a:spcPct val="20000"/>
              </a:spcBef>
            </a:pPr>
            <a:endParaRPr lang="en-US" sz="1400" dirty="0" smtClean="0"/>
          </a:p>
          <a:p>
            <a:pPr>
              <a:spcBef>
                <a:spcPct val="20000"/>
              </a:spcBef>
            </a:pPr>
            <a:r>
              <a:rPr lang="en-US" sz="1400" b="1" dirty="0" smtClean="0"/>
              <a:t>Opportunities</a:t>
            </a:r>
            <a:r>
              <a:rPr lang="en-US" sz="1400" dirty="0" smtClean="0"/>
              <a:t> – </a:t>
            </a:r>
            <a:r>
              <a:rPr lang="en-US" sz="1400" dirty="0"/>
              <a:t>Piggyback on the national attention and momentum that Boulder has received due to its commitment to early-stage </a:t>
            </a:r>
            <a:r>
              <a:rPr lang="en-US" sz="1400" dirty="0" smtClean="0"/>
              <a:t>deals</a:t>
            </a:r>
          </a:p>
          <a:p>
            <a:pPr>
              <a:spcBef>
                <a:spcPct val="20000"/>
              </a:spcBef>
            </a:pPr>
            <a:endParaRPr lang="en-US" sz="1400" dirty="0" smtClean="0"/>
          </a:p>
          <a:p>
            <a:pPr>
              <a:spcBef>
                <a:spcPct val="20000"/>
              </a:spcBef>
            </a:pPr>
            <a:r>
              <a:rPr lang="en-US" sz="1400" b="1" dirty="0" smtClean="0"/>
              <a:t>Threat</a:t>
            </a:r>
            <a:r>
              <a:rPr lang="en-US" sz="1400" dirty="0" smtClean="0"/>
              <a:t> – The Univ. of Colorado</a:t>
            </a:r>
            <a:r>
              <a:rPr lang="en-US" sz="1400" dirty="0">
                <a:solidFill>
                  <a:srgbClr val="000000"/>
                </a:solidFill>
              </a:rPr>
              <a:t> is attracting a lot of interest through its commercialization and ecosystem development efforts</a:t>
            </a:r>
            <a:endParaRPr lang="en-US" sz="1400" dirty="0"/>
          </a:p>
        </p:txBody>
      </p:sp>
      <p:grpSp>
        <p:nvGrpSpPr>
          <p:cNvPr id="49" name="Group 48"/>
          <p:cNvGrpSpPr/>
          <p:nvPr/>
        </p:nvGrpSpPr>
        <p:grpSpPr>
          <a:xfrm>
            <a:off x="457200" y="2133600"/>
            <a:ext cx="4278255" cy="3157876"/>
            <a:chOff x="609600" y="1745155"/>
            <a:chExt cx="4278255" cy="3157876"/>
          </a:xfrm>
        </p:grpSpPr>
        <p:grpSp>
          <p:nvGrpSpPr>
            <p:cNvPr id="4" name="Group 3"/>
            <p:cNvGrpSpPr/>
            <p:nvPr/>
          </p:nvGrpSpPr>
          <p:grpSpPr>
            <a:xfrm>
              <a:off x="609600" y="1745155"/>
              <a:ext cx="4278255" cy="3157876"/>
              <a:chOff x="544512" y="1189037"/>
              <a:chExt cx="8967319" cy="5588311"/>
            </a:xfrm>
          </p:grpSpPr>
          <p:sp>
            <p:nvSpPr>
              <p:cNvPr id="5" name="Rectangle 4"/>
              <p:cNvSpPr/>
              <p:nvPr/>
            </p:nvSpPr>
            <p:spPr bwMode="auto">
              <a:xfrm>
                <a:off x="544512" y="3607991"/>
                <a:ext cx="4466439" cy="3169355"/>
              </a:xfrm>
              <a:prstGeom prst="rect">
                <a:avLst/>
              </a:prstGeom>
              <a:gradFill flip="none" rotWithShape="1">
                <a:gsLst>
                  <a:gs pos="0">
                    <a:srgbClr val="AFE87E"/>
                  </a:gs>
                  <a:gs pos="100000">
                    <a:srgbClr val="64D011"/>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charset="0"/>
                  <a:buNone/>
                  <a:defRPr/>
                </a:pPr>
                <a:endParaRPr lang="en-US" sz="600"/>
              </a:p>
            </p:txBody>
          </p:sp>
          <p:sp>
            <p:nvSpPr>
              <p:cNvPr id="6" name="Rectangle 5"/>
              <p:cNvSpPr/>
              <p:nvPr/>
            </p:nvSpPr>
            <p:spPr bwMode="auto">
              <a:xfrm>
                <a:off x="549592" y="1189037"/>
                <a:ext cx="4466439" cy="2396067"/>
              </a:xfrm>
              <a:prstGeom prst="rect">
                <a:avLst/>
              </a:prstGeom>
              <a:gradFill flip="none" rotWithShape="1">
                <a:gsLst>
                  <a:gs pos="0">
                    <a:srgbClr val="A5D8F9"/>
                  </a:gs>
                  <a:gs pos="100000">
                    <a:srgbClr val="0070C0"/>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00"/>
              </a:p>
            </p:txBody>
          </p:sp>
          <p:sp>
            <p:nvSpPr>
              <p:cNvPr id="7" name="TextBox 16"/>
              <p:cNvSpPr txBox="1">
                <a:spLocks noChangeArrowheads="1"/>
              </p:cNvSpPr>
              <p:nvPr/>
            </p:nvSpPr>
            <p:spPr bwMode="auto">
              <a:xfrm>
                <a:off x="1311671" y="1265238"/>
                <a:ext cx="3699279" cy="1993435"/>
              </a:xfrm>
              <a:prstGeom prst="rect">
                <a:avLst/>
              </a:prstGeom>
              <a:noFill/>
              <a:ln w="9525">
                <a:noFill/>
                <a:miter lim="800000"/>
                <a:headEnd/>
                <a:tailEnd/>
              </a:ln>
            </p:spPr>
            <p:txBody>
              <a:bodyPr wrap="square">
                <a:spAutoFit/>
              </a:bodyPr>
              <a:lstStyle/>
              <a:p>
                <a:r>
                  <a:rPr lang="en-US" sz="600" b="1" dirty="0">
                    <a:latin typeface="+mj-lt"/>
                  </a:rPr>
                  <a:t>Strengths</a:t>
                </a:r>
              </a:p>
              <a:p>
                <a:pPr marL="171450" indent="-171450" hangingPunct="1">
                  <a:lnSpc>
                    <a:spcPct val="100000"/>
                  </a:lnSpc>
                  <a:spcBef>
                    <a:spcPct val="20000"/>
                  </a:spcBef>
                  <a:buClrTx/>
                  <a:buSzTx/>
                  <a:buFont typeface="Arial" panose="020B0604020202020204" pitchFamily="34" charset="0"/>
                  <a:buChar char="•"/>
                </a:pPr>
                <a:r>
                  <a:rPr lang="en-US" sz="600" noProof="1" smtClean="0">
                    <a:latin typeface="+mj-lt"/>
                    <a:cs typeface="Arial" charset="0"/>
                  </a:rPr>
                  <a:t>Best available regional partner is Univ. of Utah (data) </a:t>
                </a:r>
              </a:p>
              <a:p>
                <a:pPr marL="171450" indent="-171450" hangingPunct="1">
                  <a:lnSpc>
                    <a:spcPct val="100000"/>
                  </a:lnSpc>
                  <a:spcBef>
                    <a:spcPct val="20000"/>
                  </a:spcBef>
                  <a:buClrTx/>
                  <a:buSzTx/>
                  <a:buFont typeface="Arial" panose="020B0604020202020204" pitchFamily="34" charset="0"/>
                  <a:buChar char="•"/>
                </a:pPr>
                <a:r>
                  <a:rPr lang="en-US" sz="600" noProof="1" smtClean="0">
                    <a:latin typeface="+mj-lt"/>
                    <a:cs typeface="Arial" charset="0"/>
                  </a:rPr>
                  <a:t>Combines top efficiency/magnitude programs (BYU and Univ. of Utah)</a:t>
                </a:r>
              </a:p>
              <a:p>
                <a:pPr marL="171450" indent="-171450" hangingPunct="1">
                  <a:lnSpc>
                    <a:spcPct val="100000"/>
                  </a:lnSpc>
                  <a:spcBef>
                    <a:spcPct val="20000"/>
                  </a:spcBef>
                  <a:buClrTx/>
                  <a:buSzTx/>
                  <a:buFont typeface="Arial" panose="020B0604020202020204" pitchFamily="34" charset="0"/>
                  <a:buChar char="•"/>
                </a:pPr>
                <a:r>
                  <a:rPr lang="en-US" sz="600" dirty="0" smtClean="0">
                    <a:latin typeface="+mj-lt"/>
                  </a:rPr>
                  <a:t>Geographical proximity - knowledge spillover</a:t>
                </a:r>
                <a:endParaRPr lang="en-US" sz="600" noProof="1" smtClean="0">
                  <a:latin typeface="+mj-lt"/>
                  <a:cs typeface="Arial" charset="0"/>
                </a:endParaRPr>
              </a:p>
              <a:p>
                <a:pPr marL="171450" indent="-171450" hangingPunct="1">
                  <a:lnSpc>
                    <a:spcPct val="100000"/>
                  </a:lnSpc>
                  <a:spcBef>
                    <a:spcPct val="20000"/>
                  </a:spcBef>
                  <a:buClrTx/>
                  <a:buSzTx/>
                  <a:buFont typeface="Arial" panose="020B0604020202020204" pitchFamily="34" charset="0"/>
                  <a:buChar char="•"/>
                </a:pPr>
                <a:r>
                  <a:rPr lang="en-US" sz="600" dirty="0" smtClean="0">
                    <a:latin typeface="+mj-lt"/>
                  </a:rPr>
                  <a:t>Complimentary network </a:t>
                </a:r>
                <a:r>
                  <a:rPr lang="en-US" sz="600" dirty="0">
                    <a:latin typeface="+mj-lt"/>
                  </a:rPr>
                  <a:t>of </a:t>
                </a:r>
                <a:r>
                  <a:rPr lang="en-US" sz="600" dirty="0" smtClean="0">
                    <a:latin typeface="+mj-lt"/>
                  </a:rPr>
                  <a:t>fields</a:t>
                </a:r>
              </a:p>
              <a:p>
                <a:pPr marL="171450" indent="-171450" hangingPunct="1">
                  <a:lnSpc>
                    <a:spcPct val="100000"/>
                  </a:lnSpc>
                  <a:spcBef>
                    <a:spcPct val="20000"/>
                  </a:spcBef>
                  <a:buClrTx/>
                  <a:buSzTx/>
                  <a:buFont typeface="Arial" panose="020B0604020202020204" pitchFamily="34" charset="0"/>
                  <a:buChar char="•"/>
                </a:pPr>
                <a:r>
                  <a:rPr lang="en-US" sz="600" dirty="0" smtClean="0">
                    <a:latin typeface="+mj-lt"/>
                  </a:rPr>
                  <a:t>Common </a:t>
                </a:r>
                <a:r>
                  <a:rPr lang="en-US" sz="600" dirty="0">
                    <a:latin typeface="+mj-lt"/>
                  </a:rPr>
                  <a:t>ecosystem </a:t>
                </a:r>
                <a:r>
                  <a:rPr lang="en-US" sz="600" dirty="0" smtClean="0">
                    <a:latin typeface="+mj-lt"/>
                  </a:rPr>
                  <a:t>resources/characteristics</a:t>
                </a:r>
              </a:p>
              <a:p>
                <a:pPr hangingPunct="1">
                  <a:lnSpc>
                    <a:spcPct val="100000"/>
                  </a:lnSpc>
                  <a:spcBef>
                    <a:spcPct val="20000"/>
                  </a:spcBef>
                  <a:buClrTx/>
                  <a:buSzTx/>
                </a:pPr>
                <a:endParaRPr lang="en-US" sz="600" noProof="1">
                  <a:latin typeface="+mj-lt"/>
                  <a:cs typeface="Arial" charset="0"/>
                </a:endParaRPr>
              </a:p>
            </p:txBody>
          </p:sp>
          <p:sp>
            <p:nvSpPr>
              <p:cNvPr id="8" name="TextBox 16"/>
              <p:cNvSpPr txBox="1">
                <a:spLocks noChangeArrowheads="1"/>
              </p:cNvSpPr>
              <p:nvPr/>
            </p:nvSpPr>
            <p:spPr bwMode="auto">
              <a:xfrm>
                <a:off x="1285873" y="3684196"/>
                <a:ext cx="3725076" cy="2418266"/>
              </a:xfrm>
              <a:prstGeom prst="rect">
                <a:avLst/>
              </a:prstGeom>
              <a:noFill/>
              <a:ln w="9525">
                <a:noFill/>
                <a:miter lim="800000"/>
                <a:headEnd/>
                <a:tailEnd/>
              </a:ln>
            </p:spPr>
            <p:txBody>
              <a:bodyPr wrap="square">
                <a:spAutoFit/>
              </a:bodyPr>
              <a:lstStyle/>
              <a:p>
                <a:r>
                  <a:rPr lang="en-US" sz="600" b="1" dirty="0"/>
                  <a:t>Opportunities</a:t>
                </a:r>
              </a:p>
              <a:p>
                <a:pPr marL="285750" indent="-285750" hangingPunct="1">
                  <a:lnSpc>
                    <a:spcPct val="100000"/>
                  </a:lnSpc>
                  <a:spcBef>
                    <a:spcPct val="20000"/>
                  </a:spcBef>
                  <a:buClrTx/>
                  <a:buSzTx/>
                  <a:buFont typeface="Arial" panose="020B0604020202020204" pitchFamily="34" charset="0"/>
                  <a:buChar char="•"/>
                </a:pPr>
                <a:r>
                  <a:rPr lang="en-US" sz="600" dirty="0" smtClean="0"/>
                  <a:t>Utah </a:t>
                </a:r>
                <a:r>
                  <a:rPr lang="en-US" sz="600" dirty="0"/>
                  <a:t>is </a:t>
                </a:r>
                <a:r>
                  <a:rPr lang="en-US" sz="600" dirty="0" smtClean="0"/>
                  <a:t>a leader in high-tech </a:t>
                </a:r>
                <a:r>
                  <a:rPr lang="en-US" sz="600" dirty="0"/>
                  <a:t>startup density and venture capital share growth in the region and </a:t>
                </a:r>
                <a:r>
                  <a:rPr lang="en-US" sz="600" dirty="0" smtClean="0"/>
                  <a:t>nation</a:t>
                </a:r>
              </a:p>
              <a:p>
                <a:pPr marL="285750" indent="-285750" hangingPunct="1">
                  <a:lnSpc>
                    <a:spcPct val="100000"/>
                  </a:lnSpc>
                  <a:spcBef>
                    <a:spcPct val="20000"/>
                  </a:spcBef>
                  <a:buClrTx/>
                  <a:buSzTx/>
                  <a:buFont typeface="Arial" panose="020B0604020202020204" pitchFamily="34" charset="0"/>
                  <a:buChar char="•"/>
                </a:pPr>
                <a:r>
                  <a:rPr lang="en-US" sz="600" dirty="0" smtClean="0"/>
                  <a:t>Signals </a:t>
                </a:r>
                <a:r>
                  <a:rPr lang="en-US" sz="600" dirty="0"/>
                  <a:t>a united front for the state of Utah and its commitment to </a:t>
                </a:r>
                <a:r>
                  <a:rPr lang="en-US" sz="600" dirty="0" smtClean="0"/>
                  <a:t>entrepreneurship/innovation</a:t>
                </a:r>
              </a:p>
              <a:p>
                <a:pPr marL="285750" indent="-285750" hangingPunct="1">
                  <a:lnSpc>
                    <a:spcPct val="100000"/>
                  </a:lnSpc>
                  <a:spcBef>
                    <a:spcPct val="20000"/>
                  </a:spcBef>
                  <a:buClrTx/>
                  <a:buSzTx/>
                  <a:buFont typeface="Arial" panose="020B0604020202020204" pitchFamily="34" charset="0"/>
                  <a:buChar char="•"/>
                </a:pPr>
                <a:r>
                  <a:rPr lang="en-US" sz="600" dirty="0"/>
                  <a:t>Opportunity to showcase </a:t>
                </a:r>
                <a:r>
                  <a:rPr lang="en-US" sz="600" dirty="0" smtClean="0"/>
                  <a:t>impact </a:t>
                </a:r>
                <a:r>
                  <a:rPr lang="en-US" sz="600" dirty="0"/>
                  <a:t>of USTAR/other state </a:t>
                </a:r>
                <a:r>
                  <a:rPr lang="en-US" sz="600" dirty="0" smtClean="0"/>
                  <a:t>programs on commercialization</a:t>
                </a:r>
                <a:endParaRPr lang="en-US" sz="600" dirty="0"/>
              </a:p>
              <a:p>
                <a:pPr marL="285750" indent="-285750" hangingPunct="1">
                  <a:lnSpc>
                    <a:spcPct val="100000"/>
                  </a:lnSpc>
                  <a:spcBef>
                    <a:spcPct val="20000"/>
                  </a:spcBef>
                  <a:buClrTx/>
                  <a:buSzTx/>
                  <a:buFont typeface="Arial" panose="020B0604020202020204" pitchFamily="34" charset="0"/>
                  <a:buChar char="•"/>
                </a:pPr>
                <a:r>
                  <a:rPr lang="en-US" sz="600" dirty="0" smtClean="0"/>
                  <a:t>Regardless of outcome, these collaborations could greatly benefit Utah State</a:t>
                </a:r>
              </a:p>
            </p:txBody>
          </p:sp>
          <p:sp>
            <p:nvSpPr>
              <p:cNvPr id="9" name="Rectangle 8"/>
              <p:cNvSpPr/>
              <p:nvPr/>
            </p:nvSpPr>
            <p:spPr bwMode="auto">
              <a:xfrm>
                <a:off x="5040312" y="1189038"/>
                <a:ext cx="4466439" cy="2396066"/>
              </a:xfrm>
              <a:prstGeom prst="rect">
                <a:avLst/>
              </a:prstGeom>
              <a:gradFill flip="none" rotWithShape="1">
                <a:gsLst>
                  <a:gs pos="0">
                    <a:schemeClr val="bg1">
                      <a:lumMod val="85000"/>
                    </a:schemeClr>
                  </a:gs>
                  <a:gs pos="100000">
                    <a:schemeClr val="bg1">
                      <a:lumMod val="50000"/>
                    </a:schemeClr>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charset="0"/>
                  <a:buNone/>
                  <a:defRPr/>
                </a:pPr>
                <a:endParaRPr lang="en-US" sz="600"/>
              </a:p>
            </p:txBody>
          </p:sp>
          <p:sp>
            <p:nvSpPr>
              <p:cNvPr id="10" name="Rectangle 9"/>
              <p:cNvSpPr/>
              <p:nvPr/>
            </p:nvSpPr>
            <p:spPr bwMode="auto">
              <a:xfrm>
                <a:off x="5045392" y="3607992"/>
                <a:ext cx="4466439" cy="3169356"/>
              </a:xfrm>
              <a:prstGeom prst="rect">
                <a:avLst/>
              </a:prstGeom>
              <a:gradFill flip="none" rotWithShape="1">
                <a:gsLst>
                  <a:gs pos="0">
                    <a:schemeClr val="bg1">
                      <a:lumMod val="95000"/>
                    </a:schemeClr>
                  </a:gs>
                  <a:gs pos="100000">
                    <a:schemeClr val="bg1">
                      <a:lumMod val="75000"/>
                    </a:schemeClr>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charset="0"/>
                  <a:buNone/>
                  <a:defRPr/>
                </a:pPr>
                <a:endParaRPr lang="en-US" sz="600"/>
              </a:p>
            </p:txBody>
          </p:sp>
          <p:sp>
            <p:nvSpPr>
              <p:cNvPr id="11" name="TextBox 16"/>
              <p:cNvSpPr txBox="1">
                <a:spLocks noChangeArrowheads="1"/>
              </p:cNvSpPr>
              <p:nvPr/>
            </p:nvSpPr>
            <p:spPr bwMode="auto">
              <a:xfrm>
                <a:off x="5781672" y="3684192"/>
                <a:ext cx="3725076" cy="2418266"/>
              </a:xfrm>
              <a:prstGeom prst="rect">
                <a:avLst/>
              </a:prstGeom>
              <a:noFill/>
              <a:ln w="9525">
                <a:noFill/>
                <a:miter lim="800000"/>
                <a:headEnd/>
                <a:tailEnd/>
              </a:ln>
            </p:spPr>
            <p:txBody>
              <a:bodyPr wrap="square">
                <a:spAutoFit/>
              </a:bodyPr>
              <a:lstStyle/>
              <a:p>
                <a:r>
                  <a:rPr lang="en-US" sz="600" b="1" dirty="0"/>
                  <a:t>Threats</a:t>
                </a:r>
              </a:p>
              <a:p>
                <a:pPr marL="285750" lvl="0" indent="-285750" hangingPunct="1">
                  <a:lnSpc>
                    <a:spcPct val="100000"/>
                  </a:lnSpc>
                  <a:spcBef>
                    <a:spcPct val="20000"/>
                  </a:spcBef>
                  <a:buClrTx/>
                  <a:buSzTx/>
                  <a:buFont typeface="Arial" panose="020B0604020202020204" pitchFamily="34" charset="0"/>
                  <a:buChar char="•"/>
                </a:pPr>
                <a:r>
                  <a:rPr lang="en-US" sz="600" dirty="0" smtClean="0">
                    <a:solidFill>
                      <a:srgbClr val="000000"/>
                    </a:solidFill>
                  </a:rPr>
                  <a:t>Los </a:t>
                </a:r>
                <a:r>
                  <a:rPr lang="en-US" sz="600" dirty="0">
                    <a:solidFill>
                      <a:srgbClr val="000000"/>
                    </a:solidFill>
                  </a:rPr>
                  <a:t>Angeles/San Diego is the strongest ecosystem available in the Pacific and Mountain Regions</a:t>
                </a:r>
              </a:p>
              <a:p>
                <a:pPr marL="285750" lvl="0" indent="-285750" hangingPunct="1">
                  <a:lnSpc>
                    <a:spcPct val="100000"/>
                  </a:lnSpc>
                  <a:spcBef>
                    <a:spcPct val="20000"/>
                  </a:spcBef>
                  <a:buClrTx/>
                  <a:buSzTx/>
                  <a:buFont typeface="Arial" panose="020B0604020202020204" pitchFamily="34" charset="0"/>
                  <a:buChar char="•"/>
                </a:pPr>
                <a:r>
                  <a:rPr lang="en-US" sz="600" dirty="0" smtClean="0">
                    <a:solidFill>
                      <a:srgbClr val="000000"/>
                    </a:solidFill>
                  </a:rPr>
                  <a:t>A </a:t>
                </a:r>
                <a:r>
                  <a:rPr lang="en-US" sz="600" dirty="0">
                    <a:solidFill>
                      <a:srgbClr val="000000"/>
                    </a:solidFill>
                  </a:rPr>
                  <a:t>member of the I-Core Selection Committee has voiced their lack of support for the Univ. of Utah</a:t>
                </a:r>
              </a:p>
              <a:p>
                <a:pPr marL="285750" lvl="0" indent="-285750" hangingPunct="1">
                  <a:lnSpc>
                    <a:spcPct val="100000"/>
                  </a:lnSpc>
                  <a:spcBef>
                    <a:spcPct val="20000"/>
                  </a:spcBef>
                  <a:buClrTx/>
                  <a:buSzTx/>
                  <a:buFont typeface="Arial" panose="020B0604020202020204" pitchFamily="34" charset="0"/>
                  <a:buChar char="•"/>
                </a:pPr>
                <a:r>
                  <a:rPr lang="en-US" sz="600" dirty="0" smtClean="0">
                    <a:solidFill>
                      <a:srgbClr val="000000"/>
                    </a:solidFill>
                  </a:rPr>
                  <a:t>The Univ. </a:t>
                </a:r>
                <a:r>
                  <a:rPr lang="en-US" sz="600" dirty="0">
                    <a:solidFill>
                      <a:srgbClr val="000000"/>
                    </a:solidFill>
                  </a:rPr>
                  <a:t>of Colorado </a:t>
                </a:r>
                <a:r>
                  <a:rPr lang="en-US" sz="600" dirty="0" smtClean="0">
                    <a:solidFill>
                      <a:srgbClr val="000000"/>
                    </a:solidFill>
                  </a:rPr>
                  <a:t>is attracting </a:t>
                </a:r>
                <a:r>
                  <a:rPr lang="en-US" sz="600" dirty="0">
                    <a:solidFill>
                      <a:srgbClr val="000000"/>
                    </a:solidFill>
                  </a:rPr>
                  <a:t>a lot of </a:t>
                </a:r>
                <a:r>
                  <a:rPr lang="en-US" sz="600" dirty="0" smtClean="0">
                    <a:solidFill>
                      <a:srgbClr val="000000"/>
                    </a:solidFill>
                  </a:rPr>
                  <a:t>interest </a:t>
                </a:r>
                <a:r>
                  <a:rPr lang="en-US" sz="600" dirty="0">
                    <a:solidFill>
                      <a:srgbClr val="000000"/>
                    </a:solidFill>
                  </a:rPr>
                  <a:t>through its </a:t>
                </a:r>
                <a:r>
                  <a:rPr lang="en-US" sz="600" dirty="0" smtClean="0">
                    <a:solidFill>
                      <a:srgbClr val="000000"/>
                    </a:solidFill>
                  </a:rPr>
                  <a:t>commercialization and ecosystem development efforts</a:t>
                </a:r>
              </a:p>
              <a:p>
                <a:pPr marL="285750" lvl="0" indent="-285750" hangingPunct="1">
                  <a:lnSpc>
                    <a:spcPct val="100000"/>
                  </a:lnSpc>
                  <a:spcBef>
                    <a:spcPct val="20000"/>
                  </a:spcBef>
                  <a:buClrTx/>
                  <a:buSzTx/>
                  <a:buFont typeface="Arial" panose="020B0604020202020204" pitchFamily="34" charset="0"/>
                  <a:buChar char="•"/>
                </a:pPr>
                <a:r>
                  <a:rPr lang="en-US" sz="600" dirty="0">
                    <a:solidFill>
                      <a:srgbClr val="000000"/>
                    </a:solidFill>
                  </a:rPr>
                  <a:t>Utah is an extremely conservative </a:t>
                </a:r>
                <a:r>
                  <a:rPr lang="en-US" sz="600" dirty="0" smtClean="0">
                    <a:solidFill>
                      <a:srgbClr val="000000"/>
                    </a:solidFill>
                  </a:rPr>
                  <a:t>state compared to Colorado </a:t>
                </a:r>
                <a:r>
                  <a:rPr lang="en-US" sz="600" dirty="0">
                    <a:solidFill>
                      <a:srgbClr val="000000"/>
                    </a:solidFill>
                  </a:rPr>
                  <a:t>and Washington/Oregon</a:t>
                </a:r>
              </a:p>
            </p:txBody>
          </p:sp>
          <p:sp>
            <p:nvSpPr>
              <p:cNvPr id="12" name="TextBox 16"/>
              <p:cNvSpPr txBox="1">
                <a:spLocks noChangeArrowheads="1"/>
              </p:cNvSpPr>
              <p:nvPr/>
            </p:nvSpPr>
            <p:spPr bwMode="auto">
              <a:xfrm>
                <a:off x="5769372" y="1265238"/>
                <a:ext cx="3737378" cy="1960757"/>
              </a:xfrm>
              <a:prstGeom prst="rect">
                <a:avLst/>
              </a:prstGeom>
              <a:noFill/>
              <a:ln w="9525">
                <a:noFill/>
                <a:miter lim="800000"/>
                <a:headEnd/>
                <a:tailEnd/>
              </a:ln>
            </p:spPr>
            <p:txBody>
              <a:bodyPr wrap="square">
                <a:spAutoFit/>
              </a:bodyPr>
              <a:lstStyle/>
              <a:p>
                <a:r>
                  <a:rPr lang="en-US" sz="600" b="1" dirty="0"/>
                  <a:t>Weaknesses</a:t>
                </a:r>
              </a:p>
              <a:p>
                <a:pPr marL="285750" indent="-285750" hangingPunct="1">
                  <a:lnSpc>
                    <a:spcPct val="100000"/>
                  </a:lnSpc>
                  <a:spcBef>
                    <a:spcPct val="20000"/>
                  </a:spcBef>
                  <a:buClrTx/>
                  <a:buSzTx/>
                  <a:buFont typeface="Arial" panose="020B0604020202020204" pitchFamily="34" charset="0"/>
                  <a:buChar char="•"/>
                </a:pPr>
                <a:r>
                  <a:rPr lang="en-US" sz="600" dirty="0" smtClean="0"/>
                  <a:t>Limited </a:t>
                </a:r>
                <a:r>
                  <a:rPr lang="en-US" sz="600" dirty="0"/>
                  <a:t>innovation/entrepreneurship interaction between </a:t>
                </a:r>
                <a:r>
                  <a:rPr lang="en-US" sz="600" dirty="0" smtClean="0"/>
                  <a:t>institutions</a:t>
                </a:r>
              </a:p>
              <a:p>
                <a:pPr marL="285750" indent="-285750" hangingPunct="1">
                  <a:lnSpc>
                    <a:spcPct val="100000"/>
                  </a:lnSpc>
                  <a:spcBef>
                    <a:spcPct val="20000"/>
                  </a:spcBef>
                  <a:buClrTx/>
                  <a:buSzTx/>
                  <a:buFont typeface="Arial" panose="020B0604020202020204" pitchFamily="34" charset="0"/>
                  <a:buChar char="•"/>
                </a:pPr>
                <a:r>
                  <a:rPr lang="en-US" sz="600" dirty="0" smtClean="0"/>
                  <a:t>Univ. </a:t>
                </a:r>
                <a:r>
                  <a:rPr lang="en-US" sz="600" dirty="0"/>
                  <a:t>of Utah had </a:t>
                </a:r>
                <a:r>
                  <a:rPr lang="en-US" sz="600" dirty="0" smtClean="0"/>
                  <a:t>visible </a:t>
                </a:r>
                <a:r>
                  <a:rPr lang="en-US" sz="600" dirty="0"/>
                  <a:t>failure in </a:t>
                </a:r>
                <a:r>
                  <a:rPr lang="en-US" sz="600" dirty="0" smtClean="0"/>
                  <a:t>the first </a:t>
                </a:r>
                <a:r>
                  <a:rPr lang="en-US" sz="600" dirty="0"/>
                  <a:t>round of </a:t>
                </a:r>
                <a:r>
                  <a:rPr lang="en-US" sz="600" dirty="0" smtClean="0"/>
                  <a:t>I-Core</a:t>
                </a:r>
              </a:p>
              <a:p>
                <a:pPr marL="285750" indent="-285750" hangingPunct="1">
                  <a:lnSpc>
                    <a:spcPct val="100000"/>
                  </a:lnSpc>
                  <a:spcBef>
                    <a:spcPct val="20000"/>
                  </a:spcBef>
                  <a:buClrTx/>
                  <a:buSzTx/>
                  <a:buFont typeface="Arial" panose="020B0604020202020204" pitchFamily="34" charset="0"/>
                  <a:buChar char="•"/>
                </a:pPr>
                <a:r>
                  <a:rPr lang="en-US" sz="600" dirty="0" smtClean="0"/>
                  <a:t>Univ. of Utah would most likely need to drive the initiative</a:t>
                </a:r>
              </a:p>
              <a:p>
                <a:pPr marL="285750" indent="-285750" hangingPunct="1">
                  <a:lnSpc>
                    <a:spcPct val="100000"/>
                  </a:lnSpc>
                  <a:spcBef>
                    <a:spcPct val="20000"/>
                  </a:spcBef>
                  <a:buClrTx/>
                  <a:buSzTx/>
                  <a:buFont typeface="Arial" panose="020B0604020202020204" pitchFamily="34" charset="0"/>
                  <a:buChar char="•"/>
                </a:pPr>
                <a:r>
                  <a:rPr lang="en-US" sz="600" dirty="0" smtClean="0"/>
                  <a:t>BYU </a:t>
                </a:r>
                <a:r>
                  <a:rPr lang="en-US" sz="600" dirty="0"/>
                  <a:t>has limited federal research expenditures and impact growth potential</a:t>
                </a:r>
              </a:p>
              <a:p>
                <a:pPr hangingPunct="1">
                  <a:lnSpc>
                    <a:spcPct val="100000"/>
                  </a:lnSpc>
                  <a:spcBef>
                    <a:spcPct val="20000"/>
                  </a:spcBef>
                  <a:buClrTx/>
                  <a:buSzTx/>
                  <a:buFont typeface="Arial" charset="0"/>
                  <a:buChar char="•"/>
                </a:pPr>
                <a:endParaRPr lang="en-US" sz="600" noProof="1">
                  <a:latin typeface="Calibri" pitchFamily="34" charset="0"/>
                  <a:cs typeface="Arial" charset="0"/>
                </a:endParaRPr>
              </a:p>
            </p:txBody>
          </p:sp>
          <p:grpSp>
            <p:nvGrpSpPr>
              <p:cNvPr id="13" name="Group 21"/>
              <p:cNvGrpSpPr>
                <a:grpSpLocks/>
              </p:cNvGrpSpPr>
              <p:nvPr/>
            </p:nvGrpSpPr>
            <p:grpSpPr bwMode="auto">
              <a:xfrm>
                <a:off x="549275" y="1189038"/>
                <a:ext cx="736600" cy="736600"/>
                <a:chOff x="8240712" y="5684837"/>
                <a:chExt cx="736910" cy="737125"/>
              </a:xfrm>
            </p:grpSpPr>
            <p:sp>
              <p:nvSpPr>
                <p:cNvPr id="23" name="Rectangle 22"/>
                <p:cNvSpPr/>
                <p:nvPr/>
              </p:nvSpPr>
              <p:spPr bwMode="auto">
                <a:xfrm>
                  <a:off x="8240712" y="5684837"/>
                  <a:ext cx="736910" cy="737125"/>
                </a:xfrm>
                <a:prstGeom prst="rect">
                  <a:avLst/>
                </a:prstGeom>
                <a:gradFill>
                  <a:gsLst>
                    <a:gs pos="0">
                      <a:srgbClr val="00B0F0">
                        <a:alpha val="30000"/>
                      </a:srgbClr>
                    </a:gs>
                    <a:gs pos="100000">
                      <a:srgbClr val="004C84">
                        <a:alpha val="65000"/>
                      </a:srgb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00"/>
                </a:p>
              </p:txBody>
            </p:sp>
            <p:sp>
              <p:nvSpPr>
                <p:cNvPr id="24" name="TextBox 23"/>
                <p:cNvSpPr txBox="1"/>
                <p:nvPr/>
              </p:nvSpPr>
              <p:spPr>
                <a:xfrm>
                  <a:off x="8346960" y="5795612"/>
                  <a:ext cx="498845" cy="327026"/>
                </a:xfrm>
                <a:prstGeom prst="rect">
                  <a:avLst/>
                </a:prstGeom>
                <a:noFill/>
              </p:spPr>
              <p:txBody>
                <a:bodyPr>
                  <a:spAutoFit/>
                </a:bodyPr>
                <a:lstStyle/>
                <a:p>
                  <a:pPr algn="ctr">
                    <a:buFont typeface="Times New Roman" pitchFamily="16" charset="0"/>
                    <a:buNone/>
                    <a:defRPr/>
                  </a:pPr>
                  <a:r>
                    <a:rPr lang="en-US" sz="600" b="1" dirty="0">
                      <a:solidFill>
                        <a:schemeClr val="tx1">
                          <a:lumMod val="75000"/>
                          <a:lumOff val="25000"/>
                        </a:schemeClr>
                      </a:solidFill>
                      <a:effectLst>
                        <a:innerShdw blurRad="63500" dist="76200" dir="13500000">
                          <a:prstClr val="black">
                            <a:alpha val="38000"/>
                          </a:prstClr>
                        </a:innerShdw>
                      </a:effectLst>
                      <a:latin typeface="Verdana" pitchFamily="34" charset="0"/>
                    </a:rPr>
                    <a:t>S</a:t>
                  </a:r>
                </a:p>
              </p:txBody>
            </p:sp>
          </p:grpSp>
          <p:grpSp>
            <p:nvGrpSpPr>
              <p:cNvPr id="14" name="Group 18"/>
              <p:cNvGrpSpPr>
                <a:grpSpLocks/>
              </p:cNvGrpSpPr>
              <p:nvPr/>
            </p:nvGrpSpPr>
            <p:grpSpPr bwMode="auto">
              <a:xfrm>
                <a:off x="5045075" y="1189038"/>
                <a:ext cx="736600" cy="736600"/>
                <a:chOff x="5040312" y="731837"/>
                <a:chExt cx="736910" cy="737125"/>
              </a:xfrm>
            </p:grpSpPr>
            <p:sp>
              <p:nvSpPr>
                <p:cNvPr id="21" name="Rectangle 20"/>
                <p:cNvSpPr/>
                <p:nvPr/>
              </p:nvSpPr>
              <p:spPr bwMode="auto">
                <a:xfrm>
                  <a:off x="5040312" y="731837"/>
                  <a:ext cx="736910" cy="737125"/>
                </a:xfrm>
                <a:prstGeom prst="rect">
                  <a:avLst/>
                </a:prstGeom>
                <a:gradFill>
                  <a:gsLst>
                    <a:gs pos="0">
                      <a:schemeClr val="bg1">
                        <a:lumMod val="75000"/>
                        <a:alpha val="58000"/>
                      </a:schemeClr>
                    </a:gs>
                    <a:gs pos="100000">
                      <a:schemeClr val="tx1">
                        <a:lumMod val="65000"/>
                        <a:lumOff val="35000"/>
                        <a:alpha val="74000"/>
                      </a:scheme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00"/>
                </a:p>
              </p:txBody>
            </p:sp>
            <p:sp>
              <p:nvSpPr>
                <p:cNvPr id="22" name="TextBox 21"/>
                <p:cNvSpPr txBox="1"/>
                <p:nvPr/>
              </p:nvSpPr>
              <p:spPr>
                <a:xfrm>
                  <a:off x="5096450" y="872442"/>
                  <a:ext cx="596409" cy="327026"/>
                </a:xfrm>
                <a:prstGeom prst="rect">
                  <a:avLst/>
                </a:prstGeom>
                <a:noFill/>
              </p:spPr>
              <p:txBody>
                <a:bodyPr>
                  <a:spAutoFit/>
                </a:bodyPr>
                <a:lstStyle/>
                <a:p>
                  <a:pPr algn="ctr">
                    <a:buFont typeface="Times New Roman" pitchFamily="16" charset="0"/>
                    <a:buNone/>
                    <a:defRPr/>
                  </a:pPr>
                  <a:r>
                    <a:rPr lang="en-US" sz="600" b="1" dirty="0">
                      <a:solidFill>
                        <a:schemeClr val="tx1">
                          <a:lumMod val="75000"/>
                          <a:lumOff val="25000"/>
                        </a:schemeClr>
                      </a:solidFill>
                      <a:effectLst>
                        <a:innerShdw blurRad="63500" dist="76200" dir="13500000">
                          <a:prstClr val="black">
                            <a:alpha val="38000"/>
                          </a:prstClr>
                        </a:innerShdw>
                      </a:effectLst>
                      <a:latin typeface="Verdana" pitchFamily="34" charset="0"/>
                    </a:rPr>
                    <a:t>W</a:t>
                  </a:r>
                </a:p>
              </p:txBody>
            </p:sp>
          </p:grpSp>
          <p:grpSp>
            <p:nvGrpSpPr>
              <p:cNvPr id="15" name="Group 19"/>
              <p:cNvGrpSpPr>
                <a:grpSpLocks/>
              </p:cNvGrpSpPr>
              <p:nvPr/>
            </p:nvGrpSpPr>
            <p:grpSpPr bwMode="auto">
              <a:xfrm>
                <a:off x="5045075" y="3607994"/>
                <a:ext cx="736600" cy="736600"/>
                <a:chOff x="9030172" y="5846073"/>
                <a:chExt cx="736910" cy="737125"/>
              </a:xfrm>
            </p:grpSpPr>
            <p:sp>
              <p:nvSpPr>
                <p:cNvPr id="19" name="Rectangle 18"/>
                <p:cNvSpPr/>
                <p:nvPr/>
              </p:nvSpPr>
              <p:spPr bwMode="auto">
                <a:xfrm>
                  <a:off x="9030172" y="5846073"/>
                  <a:ext cx="736910" cy="737125"/>
                </a:xfrm>
                <a:prstGeom prst="rect">
                  <a:avLst/>
                </a:prstGeom>
                <a:gradFill>
                  <a:gsLst>
                    <a:gs pos="0">
                      <a:schemeClr val="bg1">
                        <a:lumMod val="85000"/>
                        <a:alpha val="66000"/>
                      </a:schemeClr>
                    </a:gs>
                    <a:gs pos="100000">
                      <a:schemeClr val="bg1">
                        <a:lumMod val="65000"/>
                        <a:alpha val="75000"/>
                      </a:scheme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00"/>
                </a:p>
              </p:txBody>
            </p:sp>
            <p:sp>
              <p:nvSpPr>
                <p:cNvPr id="20" name="TextBox 19"/>
                <p:cNvSpPr txBox="1"/>
                <p:nvPr/>
              </p:nvSpPr>
              <p:spPr>
                <a:xfrm>
                  <a:off x="9215278" y="5981753"/>
                  <a:ext cx="498845" cy="327026"/>
                </a:xfrm>
                <a:prstGeom prst="rect">
                  <a:avLst/>
                </a:prstGeom>
                <a:noFill/>
              </p:spPr>
              <p:txBody>
                <a:bodyPr>
                  <a:spAutoFit/>
                </a:bodyPr>
                <a:lstStyle/>
                <a:p>
                  <a:pPr>
                    <a:buFont typeface="Times New Roman" pitchFamily="16" charset="0"/>
                    <a:buNone/>
                    <a:defRPr/>
                  </a:pPr>
                  <a:r>
                    <a:rPr lang="en-US" sz="600" b="1" dirty="0">
                      <a:solidFill>
                        <a:schemeClr val="tx1">
                          <a:lumMod val="75000"/>
                          <a:lumOff val="25000"/>
                        </a:schemeClr>
                      </a:solidFill>
                      <a:effectLst>
                        <a:innerShdw blurRad="63500" dist="76200" dir="13500000">
                          <a:prstClr val="black">
                            <a:alpha val="38000"/>
                          </a:prstClr>
                        </a:innerShdw>
                      </a:effectLst>
                      <a:latin typeface="Verdana" pitchFamily="34" charset="0"/>
                    </a:rPr>
                    <a:t>T</a:t>
                  </a:r>
                </a:p>
              </p:txBody>
            </p:sp>
          </p:grpSp>
          <p:grpSp>
            <p:nvGrpSpPr>
              <p:cNvPr id="16" name="Group 20"/>
              <p:cNvGrpSpPr>
                <a:grpSpLocks/>
              </p:cNvGrpSpPr>
              <p:nvPr/>
            </p:nvGrpSpPr>
            <p:grpSpPr bwMode="auto">
              <a:xfrm>
                <a:off x="549275" y="3633391"/>
                <a:ext cx="736600" cy="736600"/>
                <a:chOff x="8240712" y="5839237"/>
                <a:chExt cx="736910" cy="737125"/>
              </a:xfrm>
            </p:grpSpPr>
            <p:sp>
              <p:nvSpPr>
                <p:cNvPr id="17" name="Rectangle 16"/>
                <p:cNvSpPr/>
                <p:nvPr/>
              </p:nvSpPr>
              <p:spPr bwMode="auto">
                <a:xfrm>
                  <a:off x="8240712" y="5839237"/>
                  <a:ext cx="736910" cy="737125"/>
                </a:xfrm>
                <a:prstGeom prst="rect">
                  <a:avLst/>
                </a:prstGeom>
                <a:gradFill>
                  <a:gsLst>
                    <a:gs pos="0">
                      <a:srgbClr val="64D011">
                        <a:alpha val="70000"/>
                      </a:srgbClr>
                    </a:gs>
                    <a:gs pos="100000">
                      <a:srgbClr val="326609">
                        <a:alpha val="88000"/>
                      </a:srgb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00"/>
                </a:p>
              </p:txBody>
            </p:sp>
            <p:sp>
              <p:nvSpPr>
                <p:cNvPr id="18" name="TextBox 17"/>
                <p:cNvSpPr txBox="1"/>
                <p:nvPr/>
              </p:nvSpPr>
              <p:spPr>
                <a:xfrm>
                  <a:off x="8349468" y="5983320"/>
                  <a:ext cx="498845" cy="327026"/>
                </a:xfrm>
                <a:prstGeom prst="rect">
                  <a:avLst/>
                </a:prstGeom>
                <a:noFill/>
              </p:spPr>
              <p:txBody>
                <a:bodyPr>
                  <a:spAutoFit/>
                </a:bodyPr>
                <a:lstStyle/>
                <a:p>
                  <a:pPr algn="ctr">
                    <a:buFont typeface="Times New Roman" pitchFamily="16" charset="0"/>
                    <a:buNone/>
                    <a:defRPr/>
                  </a:pPr>
                  <a:r>
                    <a:rPr lang="en-US" sz="600" b="1" dirty="0">
                      <a:solidFill>
                        <a:schemeClr val="tx1">
                          <a:lumMod val="75000"/>
                          <a:lumOff val="25000"/>
                        </a:schemeClr>
                      </a:solidFill>
                      <a:effectLst>
                        <a:innerShdw blurRad="63500" dist="76200" dir="13500000">
                          <a:prstClr val="black">
                            <a:alpha val="38000"/>
                          </a:prstClr>
                        </a:innerShdw>
                      </a:effectLst>
                      <a:latin typeface="Verdana" pitchFamily="34" charset="0"/>
                    </a:rPr>
                    <a:t>O</a:t>
                  </a:r>
                </a:p>
              </p:txBody>
            </p:sp>
          </p:grpSp>
        </p:grpSp>
        <p:sp>
          <p:nvSpPr>
            <p:cNvPr id="48" name="Rectangle 47"/>
            <p:cNvSpPr/>
            <p:nvPr/>
          </p:nvSpPr>
          <p:spPr>
            <a:xfrm>
              <a:off x="609600" y="1745155"/>
              <a:ext cx="4275830" cy="315787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0" name="Group 49"/>
          <p:cNvGrpSpPr/>
          <p:nvPr/>
        </p:nvGrpSpPr>
        <p:grpSpPr>
          <a:xfrm>
            <a:off x="609600" y="2286000"/>
            <a:ext cx="4278255" cy="3157876"/>
            <a:chOff x="609600" y="1745155"/>
            <a:chExt cx="4278255" cy="3157876"/>
          </a:xfrm>
        </p:grpSpPr>
        <p:grpSp>
          <p:nvGrpSpPr>
            <p:cNvPr id="51" name="Group 50"/>
            <p:cNvGrpSpPr/>
            <p:nvPr/>
          </p:nvGrpSpPr>
          <p:grpSpPr>
            <a:xfrm>
              <a:off x="609600" y="1745155"/>
              <a:ext cx="4278255" cy="3157876"/>
              <a:chOff x="544512" y="1189037"/>
              <a:chExt cx="8967319" cy="5588311"/>
            </a:xfrm>
          </p:grpSpPr>
          <p:sp>
            <p:nvSpPr>
              <p:cNvPr id="53" name="Rectangle 52"/>
              <p:cNvSpPr/>
              <p:nvPr/>
            </p:nvSpPr>
            <p:spPr bwMode="auto">
              <a:xfrm>
                <a:off x="544512" y="3607991"/>
                <a:ext cx="4466439" cy="3169355"/>
              </a:xfrm>
              <a:prstGeom prst="rect">
                <a:avLst/>
              </a:prstGeom>
              <a:gradFill flip="none" rotWithShape="1">
                <a:gsLst>
                  <a:gs pos="0">
                    <a:srgbClr val="AFE87E"/>
                  </a:gs>
                  <a:gs pos="100000">
                    <a:srgbClr val="64D011"/>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charset="0"/>
                  <a:buNone/>
                  <a:defRPr/>
                </a:pPr>
                <a:endParaRPr lang="en-US" sz="600"/>
              </a:p>
            </p:txBody>
          </p:sp>
          <p:sp>
            <p:nvSpPr>
              <p:cNvPr id="54" name="Rectangle 53"/>
              <p:cNvSpPr/>
              <p:nvPr/>
            </p:nvSpPr>
            <p:spPr bwMode="auto">
              <a:xfrm>
                <a:off x="549592" y="1189037"/>
                <a:ext cx="4466439" cy="2396067"/>
              </a:xfrm>
              <a:prstGeom prst="rect">
                <a:avLst/>
              </a:prstGeom>
              <a:gradFill flip="none" rotWithShape="1">
                <a:gsLst>
                  <a:gs pos="0">
                    <a:srgbClr val="A5D8F9"/>
                  </a:gs>
                  <a:gs pos="100000">
                    <a:srgbClr val="0070C0"/>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00"/>
              </a:p>
            </p:txBody>
          </p:sp>
          <p:sp>
            <p:nvSpPr>
              <p:cNvPr id="55" name="TextBox 16"/>
              <p:cNvSpPr txBox="1">
                <a:spLocks noChangeArrowheads="1"/>
              </p:cNvSpPr>
              <p:nvPr/>
            </p:nvSpPr>
            <p:spPr bwMode="auto">
              <a:xfrm>
                <a:off x="1311671" y="1265238"/>
                <a:ext cx="3699279" cy="1993435"/>
              </a:xfrm>
              <a:prstGeom prst="rect">
                <a:avLst/>
              </a:prstGeom>
              <a:noFill/>
              <a:ln w="9525">
                <a:noFill/>
                <a:miter lim="800000"/>
                <a:headEnd/>
                <a:tailEnd/>
              </a:ln>
            </p:spPr>
            <p:txBody>
              <a:bodyPr wrap="square">
                <a:spAutoFit/>
              </a:bodyPr>
              <a:lstStyle/>
              <a:p>
                <a:r>
                  <a:rPr lang="en-US" sz="600" b="1" dirty="0">
                    <a:latin typeface="+mj-lt"/>
                  </a:rPr>
                  <a:t>Strengths</a:t>
                </a:r>
              </a:p>
              <a:p>
                <a:pPr marL="171450" indent="-171450" hangingPunct="1">
                  <a:lnSpc>
                    <a:spcPct val="100000"/>
                  </a:lnSpc>
                  <a:spcBef>
                    <a:spcPct val="20000"/>
                  </a:spcBef>
                  <a:buClrTx/>
                  <a:buSzTx/>
                  <a:buFont typeface="Arial" panose="020B0604020202020204" pitchFamily="34" charset="0"/>
                  <a:buChar char="•"/>
                </a:pPr>
                <a:r>
                  <a:rPr lang="en-US" sz="600" noProof="1" smtClean="0">
                    <a:latin typeface="+mj-lt"/>
                    <a:cs typeface="Arial" charset="0"/>
                  </a:rPr>
                  <a:t>Best available regional partner is Univ. of Utah (data) </a:t>
                </a:r>
              </a:p>
              <a:p>
                <a:pPr marL="171450" indent="-171450" hangingPunct="1">
                  <a:lnSpc>
                    <a:spcPct val="100000"/>
                  </a:lnSpc>
                  <a:spcBef>
                    <a:spcPct val="20000"/>
                  </a:spcBef>
                  <a:buClrTx/>
                  <a:buSzTx/>
                  <a:buFont typeface="Arial" panose="020B0604020202020204" pitchFamily="34" charset="0"/>
                  <a:buChar char="•"/>
                </a:pPr>
                <a:r>
                  <a:rPr lang="en-US" sz="600" noProof="1" smtClean="0">
                    <a:latin typeface="+mj-lt"/>
                    <a:cs typeface="Arial" charset="0"/>
                  </a:rPr>
                  <a:t>Combines top efficiency/magnitude programs (BYU and Univ. of Utah)</a:t>
                </a:r>
              </a:p>
              <a:p>
                <a:pPr marL="171450" indent="-171450" hangingPunct="1">
                  <a:lnSpc>
                    <a:spcPct val="100000"/>
                  </a:lnSpc>
                  <a:spcBef>
                    <a:spcPct val="20000"/>
                  </a:spcBef>
                  <a:buClrTx/>
                  <a:buSzTx/>
                  <a:buFont typeface="Arial" panose="020B0604020202020204" pitchFamily="34" charset="0"/>
                  <a:buChar char="•"/>
                </a:pPr>
                <a:r>
                  <a:rPr lang="en-US" sz="600" dirty="0" smtClean="0">
                    <a:latin typeface="+mj-lt"/>
                  </a:rPr>
                  <a:t>Geographical proximity - knowledge spillover</a:t>
                </a:r>
                <a:endParaRPr lang="en-US" sz="600" noProof="1" smtClean="0">
                  <a:latin typeface="+mj-lt"/>
                  <a:cs typeface="Arial" charset="0"/>
                </a:endParaRPr>
              </a:p>
              <a:p>
                <a:pPr marL="171450" indent="-171450" hangingPunct="1">
                  <a:lnSpc>
                    <a:spcPct val="100000"/>
                  </a:lnSpc>
                  <a:spcBef>
                    <a:spcPct val="20000"/>
                  </a:spcBef>
                  <a:buClrTx/>
                  <a:buSzTx/>
                  <a:buFont typeface="Arial" panose="020B0604020202020204" pitchFamily="34" charset="0"/>
                  <a:buChar char="•"/>
                </a:pPr>
                <a:r>
                  <a:rPr lang="en-US" sz="600" dirty="0" smtClean="0">
                    <a:latin typeface="+mj-lt"/>
                  </a:rPr>
                  <a:t>Complimentary network </a:t>
                </a:r>
                <a:r>
                  <a:rPr lang="en-US" sz="600" dirty="0">
                    <a:latin typeface="+mj-lt"/>
                  </a:rPr>
                  <a:t>of </a:t>
                </a:r>
                <a:r>
                  <a:rPr lang="en-US" sz="600" dirty="0" smtClean="0">
                    <a:latin typeface="+mj-lt"/>
                  </a:rPr>
                  <a:t>fields</a:t>
                </a:r>
              </a:p>
              <a:p>
                <a:pPr marL="171450" indent="-171450" hangingPunct="1">
                  <a:lnSpc>
                    <a:spcPct val="100000"/>
                  </a:lnSpc>
                  <a:spcBef>
                    <a:spcPct val="20000"/>
                  </a:spcBef>
                  <a:buClrTx/>
                  <a:buSzTx/>
                  <a:buFont typeface="Arial" panose="020B0604020202020204" pitchFamily="34" charset="0"/>
                  <a:buChar char="•"/>
                </a:pPr>
                <a:r>
                  <a:rPr lang="en-US" sz="600" dirty="0" smtClean="0">
                    <a:latin typeface="+mj-lt"/>
                  </a:rPr>
                  <a:t>Common </a:t>
                </a:r>
                <a:r>
                  <a:rPr lang="en-US" sz="600" dirty="0">
                    <a:latin typeface="+mj-lt"/>
                  </a:rPr>
                  <a:t>ecosystem </a:t>
                </a:r>
                <a:r>
                  <a:rPr lang="en-US" sz="600" dirty="0" smtClean="0">
                    <a:latin typeface="+mj-lt"/>
                  </a:rPr>
                  <a:t>resources/characteristics</a:t>
                </a:r>
              </a:p>
              <a:p>
                <a:pPr hangingPunct="1">
                  <a:lnSpc>
                    <a:spcPct val="100000"/>
                  </a:lnSpc>
                  <a:spcBef>
                    <a:spcPct val="20000"/>
                  </a:spcBef>
                  <a:buClrTx/>
                  <a:buSzTx/>
                </a:pPr>
                <a:endParaRPr lang="en-US" sz="600" noProof="1">
                  <a:latin typeface="+mj-lt"/>
                  <a:cs typeface="Arial" charset="0"/>
                </a:endParaRPr>
              </a:p>
            </p:txBody>
          </p:sp>
          <p:sp>
            <p:nvSpPr>
              <p:cNvPr id="56" name="TextBox 16"/>
              <p:cNvSpPr txBox="1">
                <a:spLocks noChangeArrowheads="1"/>
              </p:cNvSpPr>
              <p:nvPr/>
            </p:nvSpPr>
            <p:spPr bwMode="auto">
              <a:xfrm>
                <a:off x="1285873" y="3684196"/>
                <a:ext cx="3725076" cy="2418266"/>
              </a:xfrm>
              <a:prstGeom prst="rect">
                <a:avLst/>
              </a:prstGeom>
              <a:noFill/>
              <a:ln w="9525">
                <a:noFill/>
                <a:miter lim="800000"/>
                <a:headEnd/>
                <a:tailEnd/>
              </a:ln>
            </p:spPr>
            <p:txBody>
              <a:bodyPr wrap="square">
                <a:spAutoFit/>
              </a:bodyPr>
              <a:lstStyle/>
              <a:p>
                <a:r>
                  <a:rPr lang="en-US" sz="600" b="1" dirty="0"/>
                  <a:t>Opportunities</a:t>
                </a:r>
              </a:p>
              <a:p>
                <a:pPr marL="285750" indent="-285750" hangingPunct="1">
                  <a:lnSpc>
                    <a:spcPct val="100000"/>
                  </a:lnSpc>
                  <a:spcBef>
                    <a:spcPct val="20000"/>
                  </a:spcBef>
                  <a:buClrTx/>
                  <a:buSzTx/>
                  <a:buFont typeface="Arial" panose="020B0604020202020204" pitchFamily="34" charset="0"/>
                  <a:buChar char="•"/>
                </a:pPr>
                <a:r>
                  <a:rPr lang="en-US" sz="600" dirty="0" smtClean="0"/>
                  <a:t>Utah </a:t>
                </a:r>
                <a:r>
                  <a:rPr lang="en-US" sz="600" dirty="0"/>
                  <a:t>is </a:t>
                </a:r>
                <a:r>
                  <a:rPr lang="en-US" sz="600" dirty="0" smtClean="0"/>
                  <a:t>a leader in high-tech </a:t>
                </a:r>
                <a:r>
                  <a:rPr lang="en-US" sz="600" dirty="0"/>
                  <a:t>startup density and venture capital share growth in the region and </a:t>
                </a:r>
                <a:r>
                  <a:rPr lang="en-US" sz="600" dirty="0" smtClean="0"/>
                  <a:t>nation</a:t>
                </a:r>
              </a:p>
              <a:p>
                <a:pPr marL="285750" indent="-285750" hangingPunct="1">
                  <a:lnSpc>
                    <a:spcPct val="100000"/>
                  </a:lnSpc>
                  <a:spcBef>
                    <a:spcPct val="20000"/>
                  </a:spcBef>
                  <a:buClrTx/>
                  <a:buSzTx/>
                  <a:buFont typeface="Arial" panose="020B0604020202020204" pitchFamily="34" charset="0"/>
                  <a:buChar char="•"/>
                </a:pPr>
                <a:r>
                  <a:rPr lang="en-US" sz="600" dirty="0" smtClean="0"/>
                  <a:t>Signals </a:t>
                </a:r>
                <a:r>
                  <a:rPr lang="en-US" sz="600" dirty="0"/>
                  <a:t>a united front for the state of Utah and its commitment to </a:t>
                </a:r>
                <a:r>
                  <a:rPr lang="en-US" sz="600" dirty="0" smtClean="0"/>
                  <a:t>entrepreneurship/innovation</a:t>
                </a:r>
              </a:p>
              <a:p>
                <a:pPr marL="285750" indent="-285750" hangingPunct="1">
                  <a:lnSpc>
                    <a:spcPct val="100000"/>
                  </a:lnSpc>
                  <a:spcBef>
                    <a:spcPct val="20000"/>
                  </a:spcBef>
                  <a:buClrTx/>
                  <a:buSzTx/>
                  <a:buFont typeface="Arial" panose="020B0604020202020204" pitchFamily="34" charset="0"/>
                  <a:buChar char="•"/>
                </a:pPr>
                <a:r>
                  <a:rPr lang="en-US" sz="600" dirty="0"/>
                  <a:t>Opportunity to showcase </a:t>
                </a:r>
                <a:r>
                  <a:rPr lang="en-US" sz="600" dirty="0" smtClean="0"/>
                  <a:t>impact </a:t>
                </a:r>
                <a:r>
                  <a:rPr lang="en-US" sz="600" dirty="0"/>
                  <a:t>of USTAR/other state </a:t>
                </a:r>
                <a:r>
                  <a:rPr lang="en-US" sz="600" dirty="0" smtClean="0"/>
                  <a:t>programs on commercialization</a:t>
                </a:r>
                <a:endParaRPr lang="en-US" sz="600" dirty="0"/>
              </a:p>
              <a:p>
                <a:pPr marL="285750" indent="-285750" hangingPunct="1">
                  <a:lnSpc>
                    <a:spcPct val="100000"/>
                  </a:lnSpc>
                  <a:spcBef>
                    <a:spcPct val="20000"/>
                  </a:spcBef>
                  <a:buClrTx/>
                  <a:buSzTx/>
                  <a:buFont typeface="Arial" panose="020B0604020202020204" pitchFamily="34" charset="0"/>
                  <a:buChar char="•"/>
                </a:pPr>
                <a:r>
                  <a:rPr lang="en-US" sz="600" dirty="0" smtClean="0"/>
                  <a:t>Regardless of outcome, these collaborations could greatly benefit Utah State</a:t>
                </a:r>
              </a:p>
            </p:txBody>
          </p:sp>
          <p:sp>
            <p:nvSpPr>
              <p:cNvPr id="57" name="Rectangle 56"/>
              <p:cNvSpPr/>
              <p:nvPr/>
            </p:nvSpPr>
            <p:spPr bwMode="auto">
              <a:xfrm>
                <a:off x="5040312" y="1189038"/>
                <a:ext cx="4466439" cy="2396066"/>
              </a:xfrm>
              <a:prstGeom prst="rect">
                <a:avLst/>
              </a:prstGeom>
              <a:gradFill flip="none" rotWithShape="1">
                <a:gsLst>
                  <a:gs pos="0">
                    <a:schemeClr val="bg1">
                      <a:lumMod val="85000"/>
                    </a:schemeClr>
                  </a:gs>
                  <a:gs pos="100000">
                    <a:schemeClr val="bg1">
                      <a:lumMod val="50000"/>
                    </a:schemeClr>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charset="0"/>
                  <a:buNone/>
                  <a:defRPr/>
                </a:pPr>
                <a:endParaRPr lang="en-US" sz="600"/>
              </a:p>
            </p:txBody>
          </p:sp>
          <p:sp>
            <p:nvSpPr>
              <p:cNvPr id="58" name="Rectangle 57"/>
              <p:cNvSpPr/>
              <p:nvPr/>
            </p:nvSpPr>
            <p:spPr bwMode="auto">
              <a:xfrm>
                <a:off x="5045392" y="3607992"/>
                <a:ext cx="4466439" cy="3169356"/>
              </a:xfrm>
              <a:prstGeom prst="rect">
                <a:avLst/>
              </a:prstGeom>
              <a:gradFill flip="none" rotWithShape="1">
                <a:gsLst>
                  <a:gs pos="0">
                    <a:schemeClr val="bg1">
                      <a:lumMod val="95000"/>
                    </a:schemeClr>
                  </a:gs>
                  <a:gs pos="100000">
                    <a:schemeClr val="bg1">
                      <a:lumMod val="75000"/>
                    </a:schemeClr>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charset="0"/>
                  <a:buNone/>
                  <a:defRPr/>
                </a:pPr>
                <a:endParaRPr lang="en-US" sz="600"/>
              </a:p>
            </p:txBody>
          </p:sp>
          <p:sp>
            <p:nvSpPr>
              <p:cNvPr id="59" name="TextBox 16"/>
              <p:cNvSpPr txBox="1">
                <a:spLocks noChangeArrowheads="1"/>
              </p:cNvSpPr>
              <p:nvPr/>
            </p:nvSpPr>
            <p:spPr bwMode="auto">
              <a:xfrm>
                <a:off x="5781672" y="3684192"/>
                <a:ext cx="3725076" cy="2418266"/>
              </a:xfrm>
              <a:prstGeom prst="rect">
                <a:avLst/>
              </a:prstGeom>
              <a:noFill/>
              <a:ln w="9525">
                <a:noFill/>
                <a:miter lim="800000"/>
                <a:headEnd/>
                <a:tailEnd/>
              </a:ln>
            </p:spPr>
            <p:txBody>
              <a:bodyPr wrap="square">
                <a:spAutoFit/>
              </a:bodyPr>
              <a:lstStyle/>
              <a:p>
                <a:r>
                  <a:rPr lang="en-US" sz="600" b="1" dirty="0"/>
                  <a:t>Threats</a:t>
                </a:r>
              </a:p>
              <a:p>
                <a:pPr marL="285750" lvl="0" indent="-285750" hangingPunct="1">
                  <a:lnSpc>
                    <a:spcPct val="100000"/>
                  </a:lnSpc>
                  <a:spcBef>
                    <a:spcPct val="20000"/>
                  </a:spcBef>
                  <a:buClrTx/>
                  <a:buSzTx/>
                  <a:buFont typeface="Arial" panose="020B0604020202020204" pitchFamily="34" charset="0"/>
                  <a:buChar char="•"/>
                </a:pPr>
                <a:r>
                  <a:rPr lang="en-US" sz="600" dirty="0" smtClean="0">
                    <a:solidFill>
                      <a:srgbClr val="000000"/>
                    </a:solidFill>
                  </a:rPr>
                  <a:t>Los </a:t>
                </a:r>
                <a:r>
                  <a:rPr lang="en-US" sz="600" dirty="0">
                    <a:solidFill>
                      <a:srgbClr val="000000"/>
                    </a:solidFill>
                  </a:rPr>
                  <a:t>Angeles/San Diego is the strongest ecosystem available in the Pacific and Mountain Regions</a:t>
                </a:r>
              </a:p>
              <a:p>
                <a:pPr marL="285750" lvl="0" indent="-285750" hangingPunct="1">
                  <a:lnSpc>
                    <a:spcPct val="100000"/>
                  </a:lnSpc>
                  <a:spcBef>
                    <a:spcPct val="20000"/>
                  </a:spcBef>
                  <a:buClrTx/>
                  <a:buSzTx/>
                  <a:buFont typeface="Arial" panose="020B0604020202020204" pitchFamily="34" charset="0"/>
                  <a:buChar char="•"/>
                </a:pPr>
                <a:r>
                  <a:rPr lang="en-US" sz="600" dirty="0" smtClean="0">
                    <a:solidFill>
                      <a:srgbClr val="000000"/>
                    </a:solidFill>
                  </a:rPr>
                  <a:t>A </a:t>
                </a:r>
                <a:r>
                  <a:rPr lang="en-US" sz="600" dirty="0">
                    <a:solidFill>
                      <a:srgbClr val="000000"/>
                    </a:solidFill>
                  </a:rPr>
                  <a:t>member of the I-Core Selection Committee has voiced their lack of support for the Univ. of Utah</a:t>
                </a:r>
              </a:p>
              <a:p>
                <a:pPr marL="285750" lvl="0" indent="-285750" hangingPunct="1">
                  <a:lnSpc>
                    <a:spcPct val="100000"/>
                  </a:lnSpc>
                  <a:spcBef>
                    <a:spcPct val="20000"/>
                  </a:spcBef>
                  <a:buClrTx/>
                  <a:buSzTx/>
                  <a:buFont typeface="Arial" panose="020B0604020202020204" pitchFamily="34" charset="0"/>
                  <a:buChar char="•"/>
                </a:pPr>
                <a:r>
                  <a:rPr lang="en-US" sz="600" dirty="0" smtClean="0">
                    <a:solidFill>
                      <a:srgbClr val="000000"/>
                    </a:solidFill>
                  </a:rPr>
                  <a:t>The Univ. </a:t>
                </a:r>
                <a:r>
                  <a:rPr lang="en-US" sz="600" dirty="0">
                    <a:solidFill>
                      <a:srgbClr val="000000"/>
                    </a:solidFill>
                  </a:rPr>
                  <a:t>of Colorado </a:t>
                </a:r>
                <a:r>
                  <a:rPr lang="en-US" sz="600" dirty="0" smtClean="0">
                    <a:solidFill>
                      <a:srgbClr val="000000"/>
                    </a:solidFill>
                  </a:rPr>
                  <a:t>is attracting </a:t>
                </a:r>
                <a:r>
                  <a:rPr lang="en-US" sz="600" dirty="0">
                    <a:solidFill>
                      <a:srgbClr val="000000"/>
                    </a:solidFill>
                  </a:rPr>
                  <a:t>a lot of </a:t>
                </a:r>
                <a:r>
                  <a:rPr lang="en-US" sz="600" dirty="0" smtClean="0">
                    <a:solidFill>
                      <a:srgbClr val="000000"/>
                    </a:solidFill>
                  </a:rPr>
                  <a:t>interest </a:t>
                </a:r>
                <a:r>
                  <a:rPr lang="en-US" sz="600" dirty="0">
                    <a:solidFill>
                      <a:srgbClr val="000000"/>
                    </a:solidFill>
                  </a:rPr>
                  <a:t>through its </a:t>
                </a:r>
                <a:r>
                  <a:rPr lang="en-US" sz="600" dirty="0" smtClean="0">
                    <a:solidFill>
                      <a:srgbClr val="000000"/>
                    </a:solidFill>
                  </a:rPr>
                  <a:t>commercialization and ecosystem development efforts</a:t>
                </a:r>
              </a:p>
              <a:p>
                <a:pPr marL="285750" lvl="0" indent="-285750" hangingPunct="1">
                  <a:lnSpc>
                    <a:spcPct val="100000"/>
                  </a:lnSpc>
                  <a:spcBef>
                    <a:spcPct val="20000"/>
                  </a:spcBef>
                  <a:buClrTx/>
                  <a:buSzTx/>
                  <a:buFont typeface="Arial" panose="020B0604020202020204" pitchFamily="34" charset="0"/>
                  <a:buChar char="•"/>
                </a:pPr>
                <a:r>
                  <a:rPr lang="en-US" sz="600" dirty="0">
                    <a:solidFill>
                      <a:srgbClr val="000000"/>
                    </a:solidFill>
                  </a:rPr>
                  <a:t>Utah is an extremely conservative </a:t>
                </a:r>
                <a:r>
                  <a:rPr lang="en-US" sz="600" dirty="0" smtClean="0">
                    <a:solidFill>
                      <a:srgbClr val="000000"/>
                    </a:solidFill>
                  </a:rPr>
                  <a:t>state compared to Colorado </a:t>
                </a:r>
                <a:r>
                  <a:rPr lang="en-US" sz="600" dirty="0">
                    <a:solidFill>
                      <a:srgbClr val="000000"/>
                    </a:solidFill>
                  </a:rPr>
                  <a:t>and Washington/Oregon</a:t>
                </a:r>
              </a:p>
            </p:txBody>
          </p:sp>
          <p:sp>
            <p:nvSpPr>
              <p:cNvPr id="60" name="TextBox 16"/>
              <p:cNvSpPr txBox="1">
                <a:spLocks noChangeArrowheads="1"/>
              </p:cNvSpPr>
              <p:nvPr/>
            </p:nvSpPr>
            <p:spPr bwMode="auto">
              <a:xfrm>
                <a:off x="5769372" y="1265238"/>
                <a:ext cx="3737378" cy="1960757"/>
              </a:xfrm>
              <a:prstGeom prst="rect">
                <a:avLst/>
              </a:prstGeom>
              <a:noFill/>
              <a:ln w="9525">
                <a:noFill/>
                <a:miter lim="800000"/>
                <a:headEnd/>
                <a:tailEnd/>
              </a:ln>
            </p:spPr>
            <p:txBody>
              <a:bodyPr wrap="square">
                <a:spAutoFit/>
              </a:bodyPr>
              <a:lstStyle/>
              <a:p>
                <a:r>
                  <a:rPr lang="en-US" sz="600" b="1" dirty="0"/>
                  <a:t>Weaknesses</a:t>
                </a:r>
              </a:p>
              <a:p>
                <a:pPr marL="285750" indent="-285750" hangingPunct="1">
                  <a:lnSpc>
                    <a:spcPct val="100000"/>
                  </a:lnSpc>
                  <a:spcBef>
                    <a:spcPct val="20000"/>
                  </a:spcBef>
                  <a:buClrTx/>
                  <a:buSzTx/>
                  <a:buFont typeface="Arial" panose="020B0604020202020204" pitchFamily="34" charset="0"/>
                  <a:buChar char="•"/>
                </a:pPr>
                <a:r>
                  <a:rPr lang="en-US" sz="600" dirty="0" smtClean="0"/>
                  <a:t>Limited </a:t>
                </a:r>
                <a:r>
                  <a:rPr lang="en-US" sz="600" dirty="0"/>
                  <a:t>innovation/entrepreneurship interaction between </a:t>
                </a:r>
                <a:r>
                  <a:rPr lang="en-US" sz="600" dirty="0" smtClean="0"/>
                  <a:t>institutions</a:t>
                </a:r>
              </a:p>
              <a:p>
                <a:pPr marL="285750" indent="-285750" hangingPunct="1">
                  <a:lnSpc>
                    <a:spcPct val="100000"/>
                  </a:lnSpc>
                  <a:spcBef>
                    <a:spcPct val="20000"/>
                  </a:spcBef>
                  <a:buClrTx/>
                  <a:buSzTx/>
                  <a:buFont typeface="Arial" panose="020B0604020202020204" pitchFamily="34" charset="0"/>
                  <a:buChar char="•"/>
                </a:pPr>
                <a:r>
                  <a:rPr lang="en-US" sz="600" dirty="0" smtClean="0"/>
                  <a:t>Univ. </a:t>
                </a:r>
                <a:r>
                  <a:rPr lang="en-US" sz="600" dirty="0"/>
                  <a:t>of Utah had </a:t>
                </a:r>
                <a:r>
                  <a:rPr lang="en-US" sz="600" dirty="0" smtClean="0"/>
                  <a:t>visible </a:t>
                </a:r>
                <a:r>
                  <a:rPr lang="en-US" sz="600" dirty="0"/>
                  <a:t>failure in </a:t>
                </a:r>
                <a:r>
                  <a:rPr lang="en-US" sz="600" dirty="0" smtClean="0"/>
                  <a:t>the first </a:t>
                </a:r>
                <a:r>
                  <a:rPr lang="en-US" sz="600" dirty="0"/>
                  <a:t>round of </a:t>
                </a:r>
                <a:r>
                  <a:rPr lang="en-US" sz="600" dirty="0" smtClean="0"/>
                  <a:t>I-Core</a:t>
                </a:r>
              </a:p>
              <a:p>
                <a:pPr marL="285750" indent="-285750" hangingPunct="1">
                  <a:lnSpc>
                    <a:spcPct val="100000"/>
                  </a:lnSpc>
                  <a:spcBef>
                    <a:spcPct val="20000"/>
                  </a:spcBef>
                  <a:buClrTx/>
                  <a:buSzTx/>
                  <a:buFont typeface="Arial" panose="020B0604020202020204" pitchFamily="34" charset="0"/>
                  <a:buChar char="•"/>
                </a:pPr>
                <a:r>
                  <a:rPr lang="en-US" sz="600" dirty="0" smtClean="0"/>
                  <a:t>Univ. of Utah would most likely need to drive the initiative</a:t>
                </a:r>
              </a:p>
              <a:p>
                <a:pPr marL="285750" indent="-285750" hangingPunct="1">
                  <a:lnSpc>
                    <a:spcPct val="100000"/>
                  </a:lnSpc>
                  <a:spcBef>
                    <a:spcPct val="20000"/>
                  </a:spcBef>
                  <a:buClrTx/>
                  <a:buSzTx/>
                  <a:buFont typeface="Arial" panose="020B0604020202020204" pitchFamily="34" charset="0"/>
                  <a:buChar char="•"/>
                </a:pPr>
                <a:r>
                  <a:rPr lang="en-US" sz="600" dirty="0" smtClean="0"/>
                  <a:t>BYU </a:t>
                </a:r>
                <a:r>
                  <a:rPr lang="en-US" sz="600" dirty="0"/>
                  <a:t>has limited federal research expenditures and impact growth potential</a:t>
                </a:r>
              </a:p>
              <a:p>
                <a:pPr hangingPunct="1">
                  <a:lnSpc>
                    <a:spcPct val="100000"/>
                  </a:lnSpc>
                  <a:spcBef>
                    <a:spcPct val="20000"/>
                  </a:spcBef>
                  <a:buClrTx/>
                  <a:buSzTx/>
                  <a:buFont typeface="Arial" charset="0"/>
                  <a:buChar char="•"/>
                </a:pPr>
                <a:endParaRPr lang="en-US" sz="600" noProof="1">
                  <a:latin typeface="Calibri" pitchFamily="34" charset="0"/>
                  <a:cs typeface="Arial" charset="0"/>
                </a:endParaRPr>
              </a:p>
            </p:txBody>
          </p:sp>
          <p:grpSp>
            <p:nvGrpSpPr>
              <p:cNvPr id="61" name="Group 21"/>
              <p:cNvGrpSpPr>
                <a:grpSpLocks/>
              </p:cNvGrpSpPr>
              <p:nvPr/>
            </p:nvGrpSpPr>
            <p:grpSpPr bwMode="auto">
              <a:xfrm>
                <a:off x="549275" y="1189038"/>
                <a:ext cx="736600" cy="736600"/>
                <a:chOff x="8240712" y="5684837"/>
                <a:chExt cx="736910" cy="737125"/>
              </a:xfrm>
            </p:grpSpPr>
            <p:sp>
              <p:nvSpPr>
                <p:cNvPr id="71" name="Rectangle 70"/>
                <p:cNvSpPr/>
                <p:nvPr/>
              </p:nvSpPr>
              <p:spPr bwMode="auto">
                <a:xfrm>
                  <a:off x="8240712" y="5684837"/>
                  <a:ext cx="736910" cy="737125"/>
                </a:xfrm>
                <a:prstGeom prst="rect">
                  <a:avLst/>
                </a:prstGeom>
                <a:gradFill>
                  <a:gsLst>
                    <a:gs pos="0">
                      <a:srgbClr val="00B0F0">
                        <a:alpha val="30000"/>
                      </a:srgbClr>
                    </a:gs>
                    <a:gs pos="100000">
                      <a:srgbClr val="004C84">
                        <a:alpha val="65000"/>
                      </a:srgb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00"/>
                </a:p>
              </p:txBody>
            </p:sp>
            <p:sp>
              <p:nvSpPr>
                <p:cNvPr id="72" name="TextBox 71"/>
                <p:cNvSpPr txBox="1"/>
                <p:nvPr/>
              </p:nvSpPr>
              <p:spPr>
                <a:xfrm>
                  <a:off x="8346960" y="5795612"/>
                  <a:ext cx="498845" cy="327026"/>
                </a:xfrm>
                <a:prstGeom prst="rect">
                  <a:avLst/>
                </a:prstGeom>
                <a:noFill/>
              </p:spPr>
              <p:txBody>
                <a:bodyPr>
                  <a:spAutoFit/>
                </a:bodyPr>
                <a:lstStyle/>
                <a:p>
                  <a:pPr algn="ctr">
                    <a:buFont typeface="Times New Roman" pitchFamily="16" charset="0"/>
                    <a:buNone/>
                    <a:defRPr/>
                  </a:pPr>
                  <a:r>
                    <a:rPr lang="en-US" sz="600" b="1" dirty="0">
                      <a:solidFill>
                        <a:schemeClr val="tx1">
                          <a:lumMod val="75000"/>
                          <a:lumOff val="25000"/>
                        </a:schemeClr>
                      </a:solidFill>
                      <a:effectLst>
                        <a:innerShdw blurRad="63500" dist="76200" dir="13500000">
                          <a:prstClr val="black">
                            <a:alpha val="38000"/>
                          </a:prstClr>
                        </a:innerShdw>
                      </a:effectLst>
                      <a:latin typeface="Verdana" pitchFamily="34" charset="0"/>
                    </a:rPr>
                    <a:t>S</a:t>
                  </a:r>
                </a:p>
              </p:txBody>
            </p:sp>
          </p:grpSp>
          <p:grpSp>
            <p:nvGrpSpPr>
              <p:cNvPr id="62" name="Group 18"/>
              <p:cNvGrpSpPr>
                <a:grpSpLocks/>
              </p:cNvGrpSpPr>
              <p:nvPr/>
            </p:nvGrpSpPr>
            <p:grpSpPr bwMode="auto">
              <a:xfrm>
                <a:off x="5045075" y="1189038"/>
                <a:ext cx="736600" cy="736600"/>
                <a:chOff x="5040312" y="731837"/>
                <a:chExt cx="736910" cy="737125"/>
              </a:xfrm>
            </p:grpSpPr>
            <p:sp>
              <p:nvSpPr>
                <p:cNvPr id="69" name="Rectangle 68"/>
                <p:cNvSpPr/>
                <p:nvPr/>
              </p:nvSpPr>
              <p:spPr bwMode="auto">
                <a:xfrm>
                  <a:off x="5040312" y="731837"/>
                  <a:ext cx="736910" cy="737125"/>
                </a:xfrm>
                <a:prstGeom prst="rect">
                  <a:avLst/>
                </a:prstGeom>
                <a:gradFill>
                  <a:gsLst>
                    <a:gs pos="0">
                      <a:schemeClr val="bg1">
                        <a:lumMod val="75000"/>
                        <a:alpha val="58000"/>
                      </a:schemeClr>
                    </a:gs>
                    <a:gs pos="100000">
                      <a:schemeClr val="tx1">
                        <a:lumMod val="65000"/>
                        <a:lumOff val="35000"/>
                        <a:alpha val="74000"/>
                      </a:scheme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00"/>
                </a:p>
              </p:txBody>
            </p:sp>
            <p:sp>
              <p:nvSpPr>
                <p:cNvPr id="70" name="TextBox 69"/>
                <p:cNvSpPr txBox="1"/>
                <p:nvPr/>
              </p:nvSpPr>
              <p:spPr>
                <a:xfrm>
                  <a:off x="5096450" y="872442"/>
                  <a:ext cx="596409" cy="327026"/>
                </a:xfrm>
                <a:prstGeom prst="rect">
                  <a:avLst/>
                </a:prstGeom>
                <a:noFill/>
              </p:spPr>
              <p:txBody>
                <a:bodyPr>
                  <a:spAutoFit/>
                </a:bodyPr>
                <a:lstStyle/>
                <a:p>
                  <a:pPr algn="ctr">
                    <a:buFont typeface="Times New Roman" pitchFamily="16" charset="0"/>
                    <a:buNone/>
                    <a:defRPr/>
                  </a:pPr>
                  <a:r>
                    <a:rPr lang="en-US" sz="600" b="1" dirty="0">
                      <a:solidFill>
                        <a:schemeClr val="tx1">
                          <a:lumMod val="75000"/>
                          <a:lumOff val="25000"/>
                        </a:schemeClr>
                      </a:solidFill>
                      <a:effectLst>
                        <a:innerShdw blurRad="63500" dist="76200" dir="13500000">
                          <a:prstClr val="black">
                            <a:alpha val="38000"/>
                          </a:prstClr>
                        </a:innerShdw>
                      </a:effectLst>
                      <a:latin typeface="Verdana" pitchFamily="34" charset="0"/>
                    </a:rPr>
                    <a:t>W</a:t>
                  </a:r>
                </a:p>
              </p:txBody>
            </p:sp>
          </p:grpSp>
          <p:grpSp>
            <p:nvGrpSpPr>
              <p:cNvPr id="63" name="Group 19"/>
              <p:cNvGrpSpPr>
                <a:grpSpLocks/>
              </p:cNvGrpSpPr>
              <p:nvPr/>
            </p:nvGrpSpPr>
            <p:grpSpPr bwMode="auto">
              <a:xfrm>
                <a:off x="5045075" y="3607994"/>
                <a:ext cx="736600" cy="736600"/>
                <a:chOff x="9030172" y="5846073"/>
                <a:chExt cx="736910" cy="737125"/>
              </a:xfrm>
            </p:grpSpPr>
            <p:sp>
              <p:nvSpPr>
                <p:cNvPr id="67" name="Rectangle 66"/>
                <p:cNvSpPr/>
                <p:nvPr/>
              </p:nvSpPr>
              <p:spPr bwMode="auto">
                <a:xfrm>
                  <a:off x="9030172" y="5846073"/>
                  <a:ext cx="736910" cy="737125"/>
                </a:xfrm>
                <a:prstGeom prst="rect">
                  <a:avLst/>
                </a:prstGeom>
                <a:gradFill>
                  <a:gsLst>
                    <a:gs pos="0">
                      <a:schemeClr val="bg1">
                        <a:lumMod val="85000"/>
                        <a:alpha val="66000"/>
                      </a:schemeClr>
                    </a:gs>
                    <a:gs pos="100000">
                      <a:schemeClr val="bg1">
                        <a:lumMod val="65000"/>
                        <a:alpha val="75000"/>
                      </a:scheme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00"/>
                </a:p>
              </p:txBody>
            </p:sp>
            <p:sp>
              <p:nvSpPr>
                <p:cNvPr id="68" name="TextBox 67"/>
                <p:cNvSpPr txBox="1"/>
                <p:nvPr/>
              </p:nvSpPr>
              <p:spPr>
                <a:xfrm>
                  <a:off x="9215278" y="5981753"/>
                  <a:ext cx="498845" cy="327026"/>
                </a:xfrm>
                <a:prstGeom prst="rect">
                  <a:avLst/>
                </a:prstGeom>
                <a:noFill/>
              </p:spPr>
              <p:txBody>
                <a:bodyPr>
                  <a:spAutoFit/>
                </a:bodyPr>
                <a:lstStyle/>
                <a:p>
                  <a:pPr>
                    <a:buFont typeface="Times New Roman" pitchFamily="16" charset="0"/>
                    <a:buNone/>
                    <a:defRPr/>
                  </a:pPr>
                  <a:r>
                    <a:rPr lang="en-US" sz="600" b="1" dirty="0">
                      <a:solidFill>
                        <a:schemeClr val="tx1">
                          <a:lumMod val="75000"/>
                          <a:lumOff val="25000"/>
                        </a:schemeClr>
                      </a:solidFill>
                      <a:effectLst>
                        <a:innerShdw blurRad="63500" dist="76200" dir="13500000">
                          <a:prstClr val="black">
                            <a:alpha val="38000"/>
                          </a:prstClr>
                        </a:innerShdw>
                      </a:effectLst>
                      <a:latin typeface="Verdana" pitchFamily="34" charset="0"/>
                    </a:rPr>
                    <a:t>T</a:t>
                  </a:r>
                </a:p>
              </p:txBody>
            </p:sp>
          </p:grpSp>
          <p:grpSp>
            <p:nvGrpSpPr>
              <p:cNvPr id="64" name="Group 20"/>
              <p:cNvGrpSpPr>
                <a:grpSpLocks/>
              </p:cNvGrpSpPr>
              <p:nvPr/>
            </p:nvGrpSpPr>
            <p:grpSpPr bwMode="auto">
              <a:xfrm>
                <a:off x="549275" y="3633391"/>
                <a:ext cx="736600" cy="736600"/>
                <a:chOff x="8240712" y="5839237"/>
                <a:chExt cx="736910" cy="737125"/>
              </a:xfrm>
            </p:grpSpPr>
            <p:sp>
              <p:nvSpPr>
                <p:cNvPr id="65" name="Rectangle 64"/>
                <p:cNvSpPr/>
                <p:nvPr/>
              </p:nvSpPr>
              <p:spPr bwMode="auto">
                <a:xfrm>
                  <a:off x="8240712" y="5839237"/>
                  <a:ext cx="736910" cy="737125"/>
                </a:xfrm>
                <a:prstGeom prst="rect">
                  <a:avLst/>
                </a:prstGeom>
                <a:gradFill>
                  <a:gsLst>
                    <a:gs pos="0">
                      <a:srgbClr val="64D011">
                        <a:alpha val="70000"/>
                      </a:srgbClr>
                    </a:gs>
                    <a:gs pos="100000">
                      <a:srgbClr val="326609">
                        <a:alpha val="88000"/>
                      </a:srgb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00"/>
                </a:p>
              </p:txBody>
            </p:sp>
            <p:sp>
              <p:nvSpPr>
                <p:cNvPr id="66" name="TextBox 65"/>
                <p:cNvSpPr txBox="1"/>
                <p:nvPr/>
              </p:nvSpPr>
              <p:spPr>
                <a:xfrm>
                  <a:off x="8349468" y="5983320"/>
                  <a:ext cx="498845" cy="327026"/>
                </a:xfrm>
                <a:prstGeom prst="rect">
                  <a:avLst/>
                </a:prstGeom>
                <a:noFill/>
              </p:spPr>
              <p:txBody>
                <a:bodyPr>
                  <a:spAutoFit/>
                </a:bodyPr>
                <a:lstStyle/>
                <a:p>
                  <a:pPr algn="ctr">
                    <a:buFont typeface="Times New Roman" pitchFamily="16" charset="0"/>
                    <a:buNone/>
                    <a:defRPr/>
                  </a:pPr>
                  <a:r>
                    <a:rPr lang="en-US" sz="600" b="1" dirty="0">
                      <a:solidFill>
                        <a:schemeClr val="tx1">
                          <a:lumMod val="75000"/>
                          <a:lumOff val="25000"/>
                        </a:schemeClr>
                      </a:solidFill>
                      <a:effectLst>
                        <a:innerShdw blurRad="63500" dist="76200" dir="13500000">
                          <a:prstClr val="black">
                            <a:alpha val="38000"/>
                          </a:prstClr>
                        </a:innerShdw>
                      </a:effectLst>
                      <a:latin typeface="Verdana" pitchFamily="34" charset="0"/>
                    </a:rPr>
                    <a:t>O</a:t>
                  </a:r>
                </a:p>
              </p:txBody>
            </p:sp>
          </p:grpSp>
        </p:grpSp>
        <p:sp>
          <p:nvSpPr>
            <p:cNvPr id="52" name="Rectangle 51"/>
            <p:cNvSpPr/>
            <p:nvPr/>
          </p:nvSpPr>
          <p:spPr>
            <a:xfrm>
              <a:off x="609600" y="1745155"/>
              <a:ext cx="4275830" cy="315787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72"/>
          <p:cNvGrpSpPr/>
          <p:nvPr/>
        </p:nvGrpSpPr>
        <p:grpSpPr>
          <a:xfrm>
            <a:off x="762000" y="2438400"/>
            <a:ext cx="4278255" cy="3157876"/>
            <a:chOff x="609600" y="1745155"/>
            <a:chExt cx="4278255" cy="3157876"/>
          </a:xfrm>
        </p:grpSpPr>
        <p:grpSp>
          <p:nvGrpSpPr>
            <p:cNvPr id="74" name="Group 73"/>
            <p:cNvGrpSpPr/>
            <p:nvPr/>
          </p:nvGrpSpPr>
          <p:grpSpPr>
            <a:xfrm>
              <a:off x="609600" y="1745155"/>
              <a:ext cx="4278255" cy="3157876"/>
              <a:chOff x="544512" y="1189037"/>
              <a:chExt cx="8967319" cy="5588311"/>
            </a:xfrm>
          </p:grpSpPr>
          <p:sp>
            <p:nvSpPr>
              <p:cNvPr id="76" name="Rectangle 75"/>
              <p:cNvSpPr/>
              <p:nvPr/>
            </p:nvSpPr>
            <p:spPr bwMode="auto">
              <a:xfrm>
                <a:off x="544512" y="3607991"/>
                <a:ext cx="4466439" cy="3169355"/>
              </a:xfrm>
              <a:prstGeom prst="rect">
                <a:avLst/>
              </a:prstGeom>
              <a:gradFill flip="none" rotWithShape="1">
                <a:gsLst>
                  <a:gs pos="0">
                    <a:srgbClr val="AFE87E"/>
                  </a:gs>
                  <a:gs pos="100000">
                    <a:srgbClr val="64D011"/>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charset="0"/>
                  <a:buNone/>
                  <a:defRPr/>
                </a:pPr>
                <a:endParaRPr lang="en-US" sz="600"/>
              </a:p>
            </p:txBody>
          </p:sp>
          <p:sp>
            <p:nvSpPr>
              <p:cNvPr id="77" name="Rectangle 76"/>
              <p:cNvSpPr/>
              <p:nvPr/>
            </p:nvSpPr>
            <p:spPr bwMode="auto">
              <a:xfrm>
                <a:off x="549592" y="1189037"/>
                <a:ext cx="4466439" cy="2396067"/>
              </a:xfrm>
              <a:prstGeom prst="rect">
                <a:avLst/>
              </a:prstGeom>
              <a:gradFill flip="none" rotWithShape="1">
                <a:gsLst>
                  <a:gs pos="0">
                    <a:srgbClr val="A5D8F9"/>
                  </a:gs>
                  <a:gs pos="100000">
                    <a:srgbClr val="0070C0"/>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00"/>
              </a:p>
            </p:txBody>
          </p:sp>
          <p:sp>
            <p:nvSpPr>
              <p:cNvPr id="78" name="TextBox 16"/>
              <p:cNvSpPr txBox="1">
                <a:spLocks noChangeArrowheads="1"/>
              </p:cNvSpPr>
              <p:nvPr/>
            </p:nvSpPr>
            <p:spPr bwMode="auto">
              <a:xfrm>
                <a:off x="1311671" y="1265238"/>
                <a:ext cx="3699279" cy="1993435"/>
              </a:xfrm>
              <a:prstGeom prst="rect">
                <a:avLst/>
              </a:prstGeom>
              <a:noFill/>
              <a:ln w="9525">
                <a:noFill/>
                <a:miter lim="800000"/>
                <a:headEnd/>
                <a:tailEnd/>
              </a:ln>
            </p:spPr>
            <p:txBody>
              <a:bodyPr wrap="square">
                <a:spAutoFit/>
              </a:bodyPr>
              <a:lstStyle/>
              <a:p>
                <a:r>
                  <a:rPr lang="en-US" sz="600" b="1" dirty="0">
                    <a:latin typeface="+mj-lt"/>
                  </a:rPr>
                  <a:t>Strengths</a:t>
                </a:r>
              </a:p>
              <a:p>
                <a:pPr marL="171450" indent="-171450" hangingPunct="1">
                  <a:lnSpc>
                    <a:spcPct val="100000"/>
                  </a:lnSpc>
                  <a:spcBef>
                    <a:spcPct val="20000"/>
                  </a:spcBef>
                  <a:buClrTx/>
                  <a:buSzTx/>
                  <a:buFont typeface="Arial" panose="020B0604020202020204" pitchFamily="34" charset="0"/>
                  <a:buChar char="•"/>
                </a:pPr>
                <a:r>
                  <a:rPr lang="en-US" sz="600" noProof="1" smtClean="0">
                    <a:latin typeface="+mj-lt"/>
                    <a:cs typeface="Arial" charset="0"/>
                  </a:rPr>
                  <a:t>Best available regional partner is Univ. of Utah (data) </a:t>
                </a:r>
              </a:p>
              <a:p>
                <a:pPr marL="171450" indent="-171450" hangingPunct="1">
                  <a:lnSpc>
                    <a:spcPct val="100000"/>
                  </a:lnSpc>
                  <a:spcBef>
                    <a:spcPct val="20000"/>
                  </a:spcBef>
                  <a:buClrTx/>
                  <a:buSzTx/>
                  <a:buFont typeface="Arial" panose="020B0604020202020204" pitchFamily="34" charset="0"/>
                  <a:buChar char="•"/>
                </a:pPr>
                <a:r>
                  <a:rPr lang="en-US" sz="600" noProof="1" smtClean="0">
                    <a:latin typeface="+mj-lt"/>
                    <a:cs typeface="Arial" charset="0"/>
                  </a:rPr>
                  <a:t>Combines top efficiency/magnitude programs (BYU and Univ. of Utah)</a:t>
                </a:r>
              </a:p>
              <a:p>
                <a:pPr marL="171450" indent="-171450" hangingPunct="1">
                  <a:lnSpc>
                    <a:spcPct val="100000"/>
                  </a:lnSpc>
                  <a:spcBef>
                    <a:spcPct val="20000"/>
                  </a:spcBef>
                  <a:buClrTx/>
                  <a:buSzTx/>
                  <a:buFont typeface="Arial" panose="020B0604020202020204" pitchFamily="34" charset="0"/>
                  <a:buChar char="•"/>
                </a:pPr>
                <a:r>
                  <a:rPr lang="en-US" sz="600" dirty="0" smtClean="0">
                    <a:latin typeface="+mj-lt"/>
                  </a:rPr>
                  <a:t>Geographical proximity - knowledge spillover</a:t>
                </a:r>
                <a:endParaRPr lang="en-US" sz="600" noProof="1" smtClean="0">
                  <a:latin typeface="+mj-lt"/>
                  <a:cs typeface="Arial" charset="0"/>
                </a:endParaRPr>
              </a:p>
              <a:p>
                <a:pPr marL="171450" indent="-171450" hangingPunct="1">
                  <a:lnSpc>
                    <a:spcPct val="100000"/>
                  </a:lnSpc>
                  <a:spcBef>
                    <a:spcPct val="20000"/>
                  </a:spcBef>
                  <a:buClrTx/>
                  <a:buSzTx/>
                  <a:buFont typeface="Arial" panose="020B0604020202020204" pitchFamily="34" charset="0"/>
                  <a:buChar char="•"/>
                </a:pPr>
                <a:r>
                  <a:rPr lang="en-US" sz="600" dirty="0" smtClean="0">
                    <a:latin typeface="+mj-lt"/>
                  </a:rPr>
                  <a:t>Complimentary network </a:t>
                </a:r>
                <a:r>
                  <a:rPr lang="en-US" sz="600" dirty="0">
                    <a:latin typeface="+mj-lt"/>
                  </a:rPr>
                  <a:t>of </a:t>
                </a:r>
                <a:r>
                  <a:rPr lang="en-US" sz="600" dirty="0" smtClean="0">
                    <a:latin typeface="+mj-lt"/>
                  </a:rPr>
                  <a:t>fields</a:t>
                </a:r>
              </a:p>
              <a:p>
                <a:pPr marL="171450" indent="-171450" hangingPunct="1">
                  <a:lnSpc>
                    <a:spcPct val="100000"/>
                  </a:lnSpc>
                  <a:spcBef>
                    <a:spcPct val="20000"/>
                  </a:spcBef>
                  <a:buClrTx/>
                  <a:buSzTx/>
                  <a:buFont typeface="Arial" panose="020B0604020202020204" pitchFamily="34" charset="0"/>
                  <a:buChar char="•"/>
                </a:pPr>
                <a:r>
                  <a:rPr lang="en-US" sz="600" dirty="0" smtClean="0">
                    <a:latin typeface="+mj-lt"/>
                  </a:rPr>
                  <a:t>Common </a:t>
                </a:r>
                <a:r>
                  <a:rPr lang="en-US" sz="600" dirty="0">
                    <a:latin typeface="+mj-lt"/>
                  </a:rPr>
                  <a:t>ecosystem </a:t>
                </a:r>
                <a:r>
                  <a:rPr lang="en-US" sz="600" dirty="0" smtClean="0">
                    <a:latin typeface="+mj-lt"/>
                  </a:rPr>
                  <a:t>resources/characteristics</a:t>
                </a:r>
              </a:p>
              <a:p>
                <a:pPr hangingPunct="1">
                  <a:lnSpc>
                    <a:spcPct val="100000"/>
                  </a:lnSpc>
                  <a:spcBef>
                    <a:spcPct val="20000"/>
                  </a:spcBef>
                  <a:buClrTx/>
                  <a:buSzTx/>
                </a:pPr>
                <a:endParaRPr lang="en-US" sz="600" noProof="1">
                  <a:latin typeface="+mj-lt"/>
                  <a:cs typeface="Arial" charset="0"/>
                </a:endParaRPr>
              </a:p>
            </p:txBody>
          </p:sp>
          <p:sp>
            <p:nvSpPr>
              <p:cNvPr id="79" name="TextBox 16"/>
              <p:cNvSpPr txBox="1">
                <a:spLocks noChangeArrowheads="1"/>
              </p:cNvSpPr>
              <p:nvPr/>
            </p:nvSpPr>
            <p:spPr bwMode="auto">
              <a:xfrm>
                <a:off x="1285873" y="3684196"/>
                <a:ext cx="3725076" cy="2418266"/>
              </a:xfrm>
              <a:prstGeom prst="rect">
                <a:avLst/>
              </a:prstGeom>
              <a:noFill/>
              <a:ln w="9525">
                <a:noFill/>
                <a:miter lim="800000"/>
                <a:headEnd/>
                <a:tailEnd/>
              </a:ln>
            </p:spPr>
            <p:txBody>
              <a:bodyPr wrap="square">
                <a:spAutoFit/>
              </a:bodyPr>
              <a:lstStyle/>
              <a:p>
                <a:r>
                  <a:rPr lang="en-US" sz="600" b="1" dirty="0"/>
                  <a:t>Opportunities</a:t>
                </a:r>
              </a:p>
              <a:p>
                <a:pPr marL="285750" indent="-285750" hangingPunct="1">
                  <a:lnSpc>
                    <a:spcPct val="100000"/>
                  </a:lnSpc>
                  <a:spcBef>
                    <a:spcPct val="20000"/>
                  </a:spcBef>
                  <a:buClrTx/>
                  <a:buSzTx/>
                  <a:buFont typeface="Arial" panose="020B0604020202020204" pitchFamily="34" charset="0"/>
                  <a:buChar char="•"/>
                </a:pPr>
                <a:r>
                  <a:rPr lang="en-US" sz="600" dirty="0" smtClean="0"/>
                  <a:t>Utah </a:t>
                </a:r>
                <a:r>
                  <a:rPr lang="en-US" sz="600" dirty="0"/>
                  <a:t>is </a:t>
                </a:r>
                <a:r>
                  <a:rPr lang="en-US" sz="600" dirty="0" smtClean="0"/>
                  <a:t>a leader in high-tech </a:t>
                </a:r>
                <a:r>
                  <a:rPr lang="en-US" sz="600" dirty="0"/>
                  <a:t>startup density and venture capital share growth in the region and </a:t>
                </a:r>
                <a:r>
                  <a:rPr lang="en-US" sz="600" dirty="0" smtClean="0"/>
                  <a:t>nation</a:t>
                </a:r>
              </a:p>
              <a:p>
                <a:pPr marL="285750" indent="-285750" hangingPunct="1">
                  <a:lnSpc>
                    <a:spcPct val="100000"/>
                  </a:lnSpc>
                  <a:spcBef>
                    <a:spcPct val="20000"/>
                  </a:spcBef>
                  <a:buClrTx/>
                  <a:buSzTx/>
                  <a:buFont typeface="Arial" panose="020B0604020202020204" pitchFamily="34" charset="0"/>
                  <a:buChar char="•"/>
                </a:pPr>
                <a:r>
                  <a:rPr lang="en-US" sz="600" dirty="0" smtClean="0"/>
                  <a:t>Signals </a:t>
                </a:r>
                <a:r>
                  <a:rPr lang="en-US" sz="600" dirty="0"/>
                  <a:t>a united front for the state of Utah and its commitment to </a:t>
                </a:r>
                <a:r>
                  <a:rPr lang="en-US" sz="600" dirty="0" smtClean="0"/>
                  <a:t>entrepreneurship/innovation</a:t>
                </a:r>
              </a:p>
              <a:p>
                <a:pPr marL="285750" indent="-285750" hangingPunct="1">
                  <a:lnSpc>
                    <a:spcPct val="100000"/>
                  </a:lnSpc>
                  <a:spcBef>
                    <a:spcPct val="20000"/>
                  </a:spcBef>
                  <a:buClrTx/>
                  <a:buSzTx/>
                  <a:buFont typeface="Arial" panose="020B0604020202020204" pitchFamily="34" charset="0"/>
                  <a:buChar char="•"/>
                </a:pPr>
                <a:r>
                  <a:rPr lang="en-US" sz="600" dirty="0"/>
                  <a:t>Opportunity to showcase </a:t>
                </a:r>
                <a:r>
                  <a:rPr lang="en-US" sz="600" dirty="0" smtClean="0"/>
                  <a:t>impact </a:t>
                </a:r>
                <a:r>
                  <a:rPr lang="en-US" sz="600" dirty="0"/>
                  <a:t>of USTAR/other state </a:t>
                </a:r>
                <a:r>
                  <a:rPr lang="en-US" sz="600" dirty="0" smtClean="0"/>
                  <a:t>programs on commercialization</a:t>
                </a:r>
                <a:endParaRPr lang="en-US" sz="600" dirty="0"/>
              </a:p>
              <a:p>
                <a:pPr marL="285750" indent="-285750" hangingPunct="1">
                  <a:lnSpc>
                    <a:spcPct val="100000"/>
                  </a:lnSpc>
                  <a:spcBef>
                    <a:spcPct val="20000"/>
                  </a:spcBef>
                  <a:buClrTx/>
                  <a:buSzTx/>
                  <a:buFont typeface="Arial" panose="020B0604020202020204" pitchFamily="34" charset="0"/>
                  <a:buChar char="•"/>
                </a:pPr>
                <a:r>
                  <a:rPr lang="en-US" sz="600" dirty="0" smtClean="0"/>
                  <a:t>Regardless of outcome, these collaborations could greatly benefit Utah State</a:t>
                </a:r>
              </a:p>
            </p:txBody>
          </p:sp>
          <p:sp>
            <p:nvSpPr>
              <p:cNvPr id="80" name="Rectangle 79"/>
              <p:cNvSpPr/>
              <p:nvPr/>
            </p:nvSpPr>
            <p:spPr bwMode="auto">
              <a:xfrm>
                <a:off x="5040312" y="1189038"/>
                <a:ext cx="4466439" cy="2396066"/>
              </a:xfrm>
              <a:prstGeom prst="rect">
                <a:avLst/>
              </a:prstGeom>
              <a:gradFill flip="none" rotWithShape="1">
                <a:gsLst>
                  <a:gs pos="0">
                    <a:schemeClr val="bg1">
                      <a:lumMod val="85000"/>
                    </a:schemeClr>
                  </a:gs>
                  <a:gs pos="100000">
                    <a:schemeClr val="bg1">
                      <a:lumMod val="50000"/>
                    </a:schemeClr>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charset="0"/>
                  <a:buNone/>
                  <a:defRPr/>
                </a:pPr>
                <a:endParaRPr lang="en-US" sz="600"/>
              </a:p>
            </p:txBody>
          </p:sp>
          <p:sp>
            <p:nvSpPr>
              <p:cNvPr id="81" name="Rectangle 80"/>
              <p:cNvSpPr/>
              <p:nvPr/>
            </p:nvSpPr>
            <p:spPr bwMode="auto">
              <a:xfrm>
                <a:off x="5045392" y="3607992"/>
                <a:ext cx="4466439" cy="3169356"/>
              </a:xfrm>
              <a:prstGeom prst="rect">
                <a:avLst/>
              </a:prstGeom>
              <a:gradFill flip="none" rotWithShape="1">
                <a:gsLst>
                  <a:gs pos="0">
                    <a:schemeClr val="bg1">
                      <a:lumMod val="95000"/>
                    </a:schemeClr>
                  </a:gs>
                  <a:gs pos="100000">
                    <a:schemeClr val="bg1">
                      <a:lumMod val="75000"/>
                    </a:schemeClr>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charset="0"/>
                  <a:buNone/>
                  <a:defRPr/>
                </a:pPr>
                <a:endParaRPr lang="en-US" sz="600"/>
              </a:p>
            </p:txBody>
          </p:sp>
          <p:sp>
            <p:nvSpPr>
              <p:cNvPr id="82" name="TextBox 16"/>
              <p:cNvSpPr txBox="1">
                <a:spLocks noChangeArrowheads="1"/>
              </p:cNvSpPr>
              <p:nvPr/>
            </p:nvSpPr>
            <p:spPr bwMode="auto">
              <a:xfrm>
                <a:off x="5781672" y="3684192"/>
                <a:ext cx="3725076" cy="2418266"/>
              </a:xfrm>
              <a:prstGeom prst="rect">
                <a:avLst/>
              </a:prstGeom>
              <a:noFill/>
              <a:ln w="9525">
                <a:noFill/>
                <a:miter lim="800000"/>
                <a:headEnd/>
                <a:tailEnd/>
              </a:ln>
            </p:spPr>
            <p:txBody>
              <a:bodyPr wrap="square">
                <a:spAutoFit/>
              </a:bodyPr>
              <a:lstStyle/>
              <a:p>
                <a:r>
                  <a:rPr lang="en-US" sz="600" b="1" dirty="0"/>
                  <a:t>Threats</a:t>
                </a:r>
              </a:p>
              <a:p>
                <a:pPr marL="285750" lvl="0" indent="-285750" hangingPunct="1">
                  <a:lnSpc>
                    <a:spcPct val="100000"/>
                  </a:lnSpc>
                  <a:spcBef>
                    <a:spcPct val="20000"/>
                  </a:spcBef>
                  <a:buClrTx/>
                  <a:buSzTx/>
                  <a:buFont typeface="Arial" panose="020B0604020202020204" pitchFamily="34" charset="0"/>
                  <a:buChar char="•"/>
                </a:pPr>
                <a:r>
                  <a:rPr lang="en-US" sz="600" dirty="0" smtClean="0">
                    <a:solidFill>
                      <a:srgbClr val="000000"/>
                    </a:solidFill>
                  </a:rPr>
                  <a:t>Los </a:t>
                </a:r>
                <a:r>
                  <a:rPr lang="en-US" sz="600" dirty="0">
                    <a:solidFill>
                      <a:srgbClr val="000000"/>
                    </a:solidFill>
                  </a:rPr>
                  <a:t>Angeles/San Diego is the strongest ecosystem available in the Pacific and Mountain Regions</a:t>
                </a:r>
              </a:p>
              <a:p>
                <a:pPr marL="285750" lvl="0" indent="-285750" hangingPunct="1">
                  <a:lnSpc>
                    <a:spcPct val="100000"/>
                  </a:lnSpc>
                  <a:spcBef>
                    <a:spcPct val="20000"/>
                  </a:spcBef>
                  <a:buClrTx/>
                  <a:buSzTx/>
                  <a:buFont typeface="Arial" panose="020B0604020202020204" pitchFamily="34" charset="0"/>
                  <a:buChar char="•"/>
                </a:pPr>
                <a:r>
                  <a:rPr lang="en-US" sz="600" dirty="0" smtClean="0">
                    <a:solidFill>
                      <a:srgbClr val="000000"/>
                    </a:solidFill>
                  </a:rPr>
                  <a:t>A </a:t>
                </a:r>
                <a:r>
                  <a:rPr lang="en-US" sz="600" dirty="0">
                    <a:solidFill>
                      <a:srgbClr val="000000"/>
                    </a:solidFill>
                  </a:rPr>
                  <a:t>member of the I-Core Selection Committee has voiced their lack of support for the Univ. of Utah</a:t>
                </a:r>
              </a:p>
              <a:p>
                <a:pPr marL="285750" lvl="0" indent="-285750" hangingPunct="1">
                  <a:lnSpc>
                    <a:spcPct val="100000"/>
                  </a:lnSpc>
                  <a:spcBef>
                    <a:spcPct val="20000"/>
                  </a:spcBef>
                  <a:buClrTx/>
                  <a:buSzTx/>
                  <a:buFont typeface="Arial" panose="020B0604020202020204" pitchFamily="34" charset="0"/>
                  <a:buChar char="•"/>
                </a:pPr>
                <a:r>
                  <a:rPr lang="en-US" sz="600" dirty="0" smtClean="0">
                    <a:solidFill>
                      <a:srgbClr val="000000"/>
                    </a:solidFill>
                  </a:rPr>
                  <a:t>The Univ. </a:t>
                </a:r>
                <a:r>
                  <a:rPr lang="en-US" sz="600" dirty="0">
                    <a:solidFill>
                      <a:srgbClr val="000000"/>
                    </a:solidFill>
                  </a:rPr>
                  <a:t>of Colorado </a:t>
                </a:r>
                <a:r>
                  <a:rPr lang="en-US" sz="600" dirty="0" smtClean="0">
                    <a:solidFill>
                      <a:srgbClr val="000000"/>
                    </a:solidFill>
                  </a:rPr>
                  <a:t>is attracting </a:t>
                </a:r>
                <a:r>
                  <a:rPr lang="en-US" sz="600" dirty="0">
                    <a:solidFill>
                      <a:srgbClr val="000000"/>
                    </a:solidFill>
                  </a:rPr>
                  <a:t>a lot of </a:t>
                </a:r>
                <a:r>
                  <a:rPr lang="en-US" sz="600" dirty="0" smtClean="0">
                    <a:solidFill>
                      <a:srgbClr val="000000"/>
                    </a:solidFill>
                  </a:rPr>
                  <a:t>interest </a:t>
                </a:r>
                <a:r>
                  <a:rPr lang="en-US" sz="600" dirty="0">
                    <a:solidFill>
                      <a:srgbClr val="000000"/>
                    </a:solidFill>
                  </a:rPr>
                  <a:t>through its </a:t>
                </a:r>
                <a:r>
                  <a:rPr lang="en-US" sz="600" dirty="0" smtClean="0">
                    <a:solidFill>
                      <a:srgbClr val="000000"/>
                    </a:solidFill>
                  </a:rPr>
                  <a:t>commercialization and ecosystem development efforts</a:t>
                </a:r>
              </a:p>
              <a:p>
                <a:pPr marL="285750" lvl="0" indent="-285750" hangingPunct="1">
                  <a:lnSpc>
                    <a:spcPct val="100000"/>
                  </a:lnSpc>
                  <a:spcBef>
                    <a:spcPct val="20000"/>
                  </a:spcBef>
                  <a:buClrTx/>
                  <a:buSzTx/>
                  <a:buFont typeface="Arial" panose="020B0604020202020204" pitchFamily="34" charset="0"/>
                  <a:buChar char="•"/>
                </a:pPr>
                <a:r>
                  <a:rPr lang="en-US" sz="600" dirty="0">
                    <a:solidFill>
                      <a:srgbClr val="000000"/>
                    </a:solidFill>
                  </a:rPr>
                  <a:t>Utah is an extremely conservative </a:t>
                </a:r>
                <a:r>
                  <a:rPr lang="en-US" sz="600" dirty="0" smtClean="0">
                    <a:solidFill>
                      <a:srgbClr val="000000"/>
                    </a:solidFill>
                  </a:rPr>
                  <a:t>state compared to Colorado </a:t>
                </a:r>
                <a:r>
                  <a:rPr lang="en-US" sz="600" dirty="0">
                    <a:solidFill>
                      <a:srgbClr val="000000"/>
                    </a:solidFill>
                  </a:rPr>
                  <a:t>and Washington/Oregon</a:t>
                </a:r>
              </a:p>
            </p:txBody>
          </p:sp>
          <p:sp>
            <p:nvSpPr>
              <p:cNvPr id="83" name="TextBox 16"/>
              <p:cNvSpPr txBox="1">
                <a:spLocks noChangeArrowheads="1"/>
              </p:cNvSpPr>
              <p:nvPr/>
            </p:nvSpPr>
            <p:spPr bwMode="auto">
              <a:xfrm>
                <a:off x="5769372" y="1265238"/>
                <a:ext cx="3737378" cy="1960757"/>
              </a:xfrm>
              <a:prstGeom prst="rect">
                <a:avLst/>
              </a:prstGeom>
              <a:noFill/>
              <a:ln w="9525">
                <a:noFill/>
                <a:miter lim="800000"/>
                <a:headEnd/>
                <a:tailEnd/>
              </a:ln>
            </p:spPr>
            <p:txBody>
              <a:bodyPr wrap="square">
                <a:spAutoFit/>
              </a:bodyPr>
              <a:lstStyle/>
              <a:p>
                <a:r>
                  <a:rPr lang="en-US" sz="600" b="1" dirty="0"/>
                  <a:t>Weaknesses</a:t>
                </a:r>
              </a:p>
              <a:p>
                <a:pPr marL="285750" indent="-285750" hangingPunct="1">
                  <a:lnSpc>
                    <a:spcPct val="100000"/>
                  </a:lnSpc>
                  <a:spcBef>
                    <a:spcPct val="20000"/>
                  </a:spcBef>
                  <a:buClrTx/>
                  <a:buSzTx/>
                  <a:buFont typeface="Arial" panose="020B0604020202020204" pitchFamily="34" charset="0"/>
                  <a:buChar char="•"/>
                </a:pPr>
                <a:r>
                  <a:rPr lang="en-US" sz="600" dirty="0" smtClean="0"/>
                  <a:t>Limited </a:t>
                </a:r>
                <a:r>
                  <a:rPr lang="en-US" sz="600" dirty="0"/>
                  <a:t>innovation/entrepreneurship interaction between </a:t>
                </a:r>
                <a:r>
                  <a:rPr lang="en-US" sz="600" dirty="0" smtClean="0"/>
                  <a:t>institutions</a:t>
                </a:r>
              </a:p>
              <a:p>
                <a:pPr marL="285750" indent="-285750" hangingPunct="1">
                  <a:lnSpc>
                    <a:spcPct val="100000"/>
                  </a:lnSpc>
                  <a:spcBef>
                    <a:spcPct val="20000"/>
                  </a:spcBef>
                  <a:buClrTx/>
                  <a:buSzTx/>
                  <a:buFont typeface="Arial" panose="020B0604020202020204" pitchFamily="34" charset="0"/>
                  <a:buChar char="•"/>
                </a:pPr>
                <a:r>
                  <a:rPr lang="en-US" sz="600" dirty="0" smtClean="0"/>
                  <a:t>Univ. </a:t>
                </a:r>
                <a:r>
                  <a:rPr lang="en-US" sz="600" dirty="0"/>
                  <a:t>of Utah had </a:t>
                </a:r>
                <a:r>
                  <a:rPr lang="en-US" sz="600" dirty="0" smtClean="0"/>
                  <a:t>visible </a:t>
                </a:r>
                <a:r>
                  <a:rPr lang="en-US" sz="600" dirty="0"/>
                  <a:t>failure in </a:t>
                </a:r>
                <a:r>
                  <a:rPr lang="en-US" sz="600" dirty="0" smtClean="0"/>
                  <a:t>the first </a:t>
                </a:r>
                <a:r>
                  <a:rPr lang="en-US" sz="600" dirty="0"/>
                  <a:t>round of </a:t>
                </a:r>
                <a:r>
                  <a:rPr lang="en-US" sz="600" dirty="0" smtClean="0"/>
                  <a:t>I-Core</a:t>
                </a:r>
              </a:p>
              <a:p>
                <a:pPr marL="285750" indent="-285750" hangingPunct="1">
                  <a:lnSpc>
                    <a:spcPct val="100000"/>
                  </a:lnSpc>
                  <a:spcBef>
                    <a:spcPct val="20000"/>
                  </a:spcBef>
                  <a:buClrTx/>
                  <a:buSzTx/>
                  <a:buFont typeface="Arial" panose="020B0604020202020204" pitchFamily="34" charset="0"/>
                  <a:buChar char="•"/>
                </a:pPr>
                <a:r>
                  <a:rPr lang="en-US" sz="600" dirty="0" smtClean="0"/>
                  <a:t>Univ. of Utah would most likely need to drive the initiative</a:t>
                </a:r>
              </a:p>
              <a:p>
                <a:pPr marL="285750" indent="-285750" hangingPunct="1">
                  <a:lnSpc>
                    <a:spcPct val="100000"/>
                  </a:lnSpc>
                  <a:spcBef>
                    <a:spcPct val="20000"/>
                  </a:spcBef>
                  <a:buClrTx/>
                  <a:buSzTx/>
                  <a:buFont typeface="Arial" panose="020B0604020202020204" pitchFamily="34" charset="0"/>
                  <a:buChar char="•"/>
                </a:pPr>
                <a:r>
                  <a:rPr lang="en-US" sz="600" dirty="0" smtClean="0"/>
                  <a:t>BYU </a:t>
                </a:r>
                <a:r>
                  <a:rPr lang="en-US" sz="600" dirty="0"/>
                  <a:t>has limited federal research expenditures and impact growth potential</a:t>
                </a:r>
              </a:p>
              <a:p>
                <a:pPr hangingPunct="1">
                  <a:lnSpc>
                    <a:spcPct val="100000"/>
                  </a:lnSpc>
                  <a:spcBef>
                    <a:spcPct val="20000"/>
                  </a:spcBef>
                  <a:buClrTx/>
                  <a:buSzTx/>
                  <a:buFont typeface="Arial" charset="0"/>
                  <a:buChar char="•"/>
                </a:pPr>
                <a:endParaRPr lang="en-US" sz="600" noProof="1">
                  <a:latin typeface="Calibri" pitchFamily="34" charset="0"/>
                  <a:cs typeface="Arial" charset="0"/>
                </a:endParaRPr>
              </a:p>
            </p:txBody>
          </p:sp>
          <p:grpSp>
            <p:nvGrpSpPr>
              <p:cNvPr id="84" name="Group 21"/>
              <p:cNvGrpSpPr>
                <a:grpSpLocks/>
              </p:cNvGrpSpPr>
              <p:nvPr/>
            </p:nvGrpSpPr>
            <p:grpSpPr bwMode="auto">
              <a:xfrm>
                <a:off x="549275" y="1189038"/>
                <a:ext cx="736600" cy="736600"/>
                <a:chOff x="8240712" y="5684837"/>
                <a:chExt cx="736910" cy="737125"/>
              </a:xfrm>
            </p:grpSpPr>
            <p:sp>
              <p:nvSpPr>
                <p:cNvPr id="94" name="Rectangle 93"/>
                <p:cNvSpPr/>
                <p:nvPr/>
              </p:nvSpPr>
              <p:spPr bwMode="auto">
                <a:xfrm>
                  <a:off x="8240712" y="5684837"/>
                  <a:ext cx="736910" cy="737125"/>
                </a:xfrm>
                <a:prstGeom prst="rect">
                  <a:avLst/>
                </a:prstGeom>
                <a:gradFill>
                  <a:gsLst>
                    <a:gs pos="0">
                      <a:srgbClr val="00B0F0">
                        <a:alpha val="30000"/>
                      </a:srgbClr>
                    </a:gs>
                    <a:gs pos="100000">
                      <a:srgbClr val="004C84">
                        <a:alpha val="65000"/>
                      </a:srgb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00"/>
                </a:p>
              </p:txBody>
            </p:sp>
            <p:sp>
              <p:nvSpPr>
                <p:cNvPr id="95" name="TextBox 94"/>
                <p:cNvSpPr txBox="1"/>
                <p:nvPr/>
              </p:nvSpPr>
              <p:spPr>
                <a:xfrm>
                  <a:off x="8346960" y="5795612"/>
                  <a:ext cx="498845" cy="327026"/>
                </a:xfrm>
                <a:prstGeom prst="rect">
                  <a:avLst/>
                </a:prstGeom>
                <a:noFill/>
              </p:spPr>
              <p:txBody>
                <a:bodyPr>
                  <a:spAutoFit/>
                </a:bodyPr>
                <a:lstStyle/>
                <a:p>
                  <a:pPr algn="ctr">
                    <a:buFont typeface="Times New Roman" pitchFamily="16" charset="0"/>
                    <a:buNone/>
                    <a:defRPr/>
                  </a:pPr>
                  <a:r>
                    <a:rPr lang="en-US" sz="600" b="1" dirty="0">
                      <a:solidFill>
                        <a:schemeClr val="tx1">
                          <a:lumMod val="75000"/>
                          <a:lumOff val="25000"/>
                        </a:schemeClr>
                      </a:solidFill>
                      <a:effectLst>
                        <a:innerShdw blurRad="63500" dist="76200" dir="13500000">
                          <a:prstClr val="black">
                            <a:alpha val="38000"/>
                          </a:prstClr>
                        </a:innerShdw>
                      </a:effectLst>
                      <a:latin typeface="Verdana" pitchFamily="34" charset="0"/>
                    </a:rPr>
                    <a:t>S</a:t>
                  </a:r>
                </a:p>
              </p:txBody>
            </p:sp>
          </p:grpSp>
          <p:grpSp>
            <p:nvGrpSpPr>
              <p:cNvPr id="85" name="Group 18"/>
              <p:cNvGrpSpPr>
                <a:grpSpLocks/>
              </p:cNvGrpSpPr>
              <p:nvPr/>
            </p:nvGrpSpPr>
            <p:grpSpPr bwMode="auto">
              <a:xfrm>
                <a:off x="5045075" y="1189038"/>
                <a:ext cx="736600" cy="736600"/>
                <a:chOff x="5040312" y="731837"/>
                <a:chExt cx="736910" cy="737125"/>
              </a:xfrm>
            </p:grpSpPr>
            <p:sp>
              <p:nvSpPr>
                <p:cNvPr id="92" name="Rectangle 91"/>
                <p:cNvSpPr/>
                <p:nvPr/>
              </p:nvSpPr>
              <p:spPr bwMode="auto">
                <a:xfrm>
                  <a:off x="5040312" y="731837"/>
                  <a:ext cx="736910" cy="737125"/>
                </a:xfrm>
                <a:prstGeom prst="rect">
                  <a:avLst/>
                </a:prstGeom>
                <a:gradFill>
                  <a:gsLst>
                    <a:gs pos="0">
                      <a:schemeClr val="bg1">
                        <a:lumMod val="75000"/>
                        <a:alpha val="58000"/>
                      </a:schemeClr>
                    </a:gs>
                    <a:gs pos="100000">
                      <a:schemeClr val="tx1">
                        <a:lumMod val="65000"/>
                        <a:lumOff val="35000"/>
                        <a:alpha val="74000"/>
                      </a:scheme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00"/>
                </a:p>
              </p:txBody>
            </p:sp>
            <p:sp>
              <p:nvSpPr>
                <p:cNvPr id="93" name="TextBox 92"/>
                <p:cNvSpPr txBox="1"/>
                <p:nvPr/>
              </p:nvSpPr>
              <p:spPr>
                <a:xfrm>
                  <a:off x="5096450" y="872442"/>
                  <a:ext cx="596409" cy="327026"/>
                </a:xfrm>
                <a:prstGeom prst="rect">
                  <a:avLst/>
                </a:prstGeom>
                <a:noFill/>
              </p:spPr>
              <p:txBody>
                <a:bodyPr>
                  <a:spAutoFit/>
                </a:bodyPr>
                <a:lstStyle/>
                <a:p>
                  <a:pPr algn="ctr">
                    <a:buFont typeface="Times New Roman" pitchFamily="16" charset="0"/>
                    <a:buNone/>
                    <a:defRPr/>
                  </a:pPr>
                  <a:r>
                    <a:rPr lang="en-US" sz="600" b="1" dirty="0">
                      <a:solidFill>
                        <a:schemeClr val="tx1">
                          <a:lumMod val="75000"/>
                          <a:lumOff val="25000"/>
                        </a:schemeClr>
                      </a:solidFill>
                      <a:effectLst>
                        <a:innerShdw blurRad="63500" dist="76200" dir="13500000">
                          <a:prstClr val="black">
                            <a:alpha val="38000"/>
                          </a:prstClr>
                        </a:innerShdw>
                      </a:effectLst>
                      <a:latin typeface="Verdana" pitchFamily="34" charset="0"/>
                    </a:rPr>
                    <a:t>W</a:t>
                  </a:r>
                </a:p>
              </p:txBody>
            </p:sp>
          </p:grpSp>
          <p:grpSp>
            <p:nvGrpSpPr>
              <p:cNvPr id="86" name="Group 19"/>
              <p:cNvGrpSpPr>
                <a:grpSpLocks/>
              </p:cNvGrpSpPr>
              <p:nvPr/>
            </p:nvGrpSpPr>
            <p:grpSpPr bwMode="auto">
              <a:xfrm>
                <a:off x="5045075" y="3607994"/>
                <a:ext cx="736600" cy="736600"/>
                <a:chOff x="9030172" y="5846073"/>
                <a:chExt cx="736910" cy="737125"/>
              </a:xfrm>
            </p:grpSpPr>
            <p:sp>
              <p:nvSpPr>
                <p:cNvPr id="90" name="Rectangle 89"/>
                <p:cNvSpPr/>
                <p:nvPr/>
              </p:nvSpPr>
              <p:spPr bwMode="auto">
                <a:xfrm>
                  <a:off x="9030172" y="5846073"/>
                  <a:ext cx="736910" cy="737125"/>
                </a:xfrm>
                <a:prstGeom prst="rect">
                  <a:avLst/>
                </a:prstGeom>
                <a:gradFill>
                  <a:gsLst>
                    <a:gs pos="0">
                      <a:schemeClr val="bg1">
                        <a:lumMod val="85000"/>
                        <a:alpha val="66000"/>
                      </a:schemeClr>
                    </a:gs>
                    <a:gs pos="100000">
                      <a:schemeClr val="bg1">
                        <a:lumMod val="65000"/>
                        <a:alpha val="75000"/>
                      </a:scheme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00"/>
                </a:p>
              </p:txBody>
            </p:sp>
            <p:sp>
              <p:nvSpPr>
                <p:cNvPr id="91" name="TextBox 90"/>
                <p:cNvSpPr txBox="1"/>
                <p:nvPr/>
              </p:nvSpPr>
              <p:spPr>
                <a:xfrm>
                  <a:off x="9215278" y="5981753"/>
                  <a:ext cx="498845" cy="327026"/>
                </a:xfrm>
                <a:prstGeom prst="rect">
                  <a:avLst/>
                </a:prstGeom>
                <a:noFill/>
              </p:spPr>
              <p:txBody>
                <a:bodyPr>
                  <a:spAutoFit/>
                </a:bodyPr>
                <a:lstStyle/>
                <a:p>
                  <a:pPr>
                    <a:buFont typeface="Times New Roman" pitchFamily="16" charset="0"/>
                    <a:buNone/>
                    <a:defRPr/>
                  </a:pPr>
                  <a:r>
                    <a:rPr lang="en-US" sz="600" b="1" dirty="0">
                      <a:solidFill>
                        <a:schemeClr val="tx1">
                          <a:lumMod val="75000"/>
                          <a:lumOff val="25000"/>
                        </a:schemeClr>
                      </a:solidFill>
                      <a:effectLst>
                        <a:innerShdw blurRad="63500" dist="76200" dir="13500000">
                          <a:prstClr val="black">
                            <a:alpha val="38000"/>
                          </a:prstClr>
                        </a:innerShdw>
                      </a:effectLst>
                      <a:latin typeface="Verdana" pitchFamily="34" charset="0"/>
                    </a:rPr>
                    <a:t>T</a:t>
                  </a:r>
                </a:p>
              </p:txBody>
            </p:sp>
          </p:grpSp>
          <p:grpSp>
            <p:nvGrpSpPr>
              <p:cNvPr id="87" name="Group 20"/>
              <p:cNvGrpSpPr>
                <a:grpSpLocks/>
              </p:cNvGrpSpPr>
              <p:nvPr/>
            </p:nvGrpSpPr>
            <p:grpSpPr bwMode="auto">
              <a:xfrm>
                <a:off x="549275" y="3633391"/>
                <a:ext cx="736600" cy="736600"/>
                <a:chOff x="8240712" y="5839237"/>
                <a:chExt cx="736910" cy="737125"/>
              </a:xfrm>
            </p:grpSpPr>
            <p:sp>
              <p:nvSpPr>
                <p:cNvPr id="88" name="Rectangle 87"/>
                <p:cNvSpPr/>
                <p:nvPr/>
              </p:nvSpPr>
              <p:spPr bwMode="auto">
                <a:xfrm>
                  <a:off x="8240712" y="5839237"/>
                  <a:ext cx="736910" cy="737125"/>
                </a:xfrm>
                <a:prstGeom prst="rect">
                  <a:avLst/>
                </a:prstGeom>
                <a:gradFill>
                  <a:gsLst>
                    <a:gs pos="0">
                      <a:srgbClr val="64D011">
                        <a:alpha val="70000"/>
                      </a:srgbClr>
                    </a:gs>
                    <a:gs pos="100000">
                      <a:srgbClr val="326609">
                        <a:alpha val="88000"/>
                      </a:srgb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00"/>
                </a:p>
              </p:txBody>
            </p:sp>
            <p:sp>
              <p:nvSpPr>
                <p:cNvPr id="89" name="TextBox 88"/>
                <p:cNvSpPr txBox="1"/>
                <p:nvPr/>
              </p:nvSpPr>
              <p:spPr>
                <a:xfrm>
                  <a:off x="8349468" y="5983320"/>
                  <a:ext cx="498845" cy="327026"/>
                </a:xfrm>
                <a:prstGeom prst="rect">
                  <a:avLst/>
                </a:prstGeom>
                <a:noFill/>
              </p:spPr>
              <p:txBody>
                <a:bodyPr>
                  <a:spAutoFit/>
                </a:bodyPr>
                <a:lstStyle/>
                <a:p>
                  <a:pPr algn="ctr">
                    <a:buFont typeface="Times New Roman" pitchFamily="16" charset="0"/>
                    <a:buNone/>
                    <a:defRPr/>
                  </a:pPr>
                  <a:r>
                    <a:rPr lang="en-US" sz="600" b="1" dirty="0">
                      <a:solidFill>
                        <a:schemeClr val="tx1">
                          <a:lumMod val="75000"/>
                          <a:lumOff val="25000"/>
                        </a:schemeClr>
                      </a:solidFill>
                      <a:effectLst>
                        <a:innerShdw blurRad="63500" dist="76200" dir="13500000">
                          <a:prstClr val="black">
                            <a:alpha val="38000"/>
                          </a:prstClr>
                        </a:innerShdw>
                      </a:effectLst>
                      <a:latin typeface="Verdana" pitchFamily="34" charset="0"/>
                    </a:rPr>
                    <a:t>O</a:t>
                  </a:r>
                </a:p>
              </p:txBody>
            </p:sp>
          </p:grpSp>
        </p:grpSp>
        <p:sp>
          <p:nvSpPr>
            <p:cNvPr id="75" name="Rectangle 74"/>
            <p:cNvSpPr/>
            <p:nvPr/>
          </p:nvSpPr>
          <p:spPr>
            <a:xfrm>
              <a:off x="609600" y="1745155"/>
              <a:ext cx="4275830" cy="315787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7601119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Contacting a Program Officer</a:t>
            </a:r>
            <a:endParaRPr lang="en-US" dirty="0"/>
          </a:p>
        </p:txBody>
      </p:sp>
      <p:sp>
        <p:nvSpPr>
          <p:cNvPr id="3" name="Content Placeholder 2"/>
          <p:cNvSpPr>
            <a:spLocks noGrp="1"/>
          </p:cNvSpPr>
          <p:nvPr>
            <p:ph idx="1"/>
          </p:nvPr>
        </p:nvSpPr>
        <p:spPr>
          <a:xfrm>
            <a:off x="254000" y="1281500"/>
            <a:ext cx="5080000" cy="4525963"/>
          </a:xfrm>
        </p:spPr>
        <p:txBody>
          <a:bodyPr>
            <a:noAutofit/>
          </a:bodyPr>
          <a:lstStyle/>
          <a:p>
            <a:pPr marL="514350" indent="-514350">
              <a:buFont typeface="+mj-lt"/>
              <a:buAutoNum type="arabicPeriod"/>
            </a:pPr>
            <a:r>
              <a:rPr lang="en-US" sz="1600" dirty="0" smtClean="0"/>
              <a:t>Be respectful of PO’s time</a:t>
            </a:r>
          </a:p>
          <a:p>
            <a:pPr marL="514350" indent="-514350">
              <a:buFont typeface="+mj-lt"/>
              <a:buAutoNum type="arabicPeriod"/>
            </a:pPr>
            <a:r>
              <a:rPr lang="en-US" sz="1600" dirty="0" smtClean="0"/>
              <a:t>Do your homework – don’t ask questions that are answered in RFP or other provided documents</a:t>
            </a:r>
          </a:p>
          <a:p>
            <a:pPr marL="514350" indent="-514350">
              <a:buFont typeface="+mj-lt"/>
              <a:buAutoNum type="arabicPeriod"/>
            </a:pPr>
            <a:r>
              <a:rPr lang="en-US" sz="1600" dirty="0" smtClean="0"/>
              <a:t>Review </a:t>
            </a:r>
            <a:r>
              <a:rPr lang="en-US" sz="1600" dirty="0"/>
              <a:t>recent awards </a:t>
            </a:r>
            <a:endParaRPr lang="en-US" sz="1600" dirty="0" smtClean="0"/>
          </a:p>
          <a:p>
            <a:pPr marL="514350" indent="-514350">
              <a:buFont typeface="+mj-lt"/>
              <a:buAutoNum type="arabicPeriod"/>
            </a:pPr>
            <a:r>
              <a:rPr lang="en-US" sz="1600" dirty="0" smtClean="0"/>
              <a:t>Write </a:t>
            </a:r>
            <a:r>
              <a:rPr lang="en-US" sz="1600" dirty="0"/>
              <a:t>a </a:t>
            </a:r>
            <a:r>
              <a:rPr lang="en-US" sz="1600" dirty="0" smtClean="0"/>
              <a:t>pre-abstract </a:t>
            </a:r>
          </a:p>
          <a:p>
            <a:pPr marL="514350" indent="-514350">
              <a:buFont typeface="+mj-lt"/>
              <a:buAutoNum type="arabicPeriod"/>
            </a:pPr>
            <a:r>
              <a:rPr lang="en-US" sz="1600" dirty="0" smtClean="0"/>
              <a:t>Email </a:t>
            </a:r>
            <a:r>
              <a:rPr lang="en-US" sz="1600" dirty="0"/>
              <a:t>pre-abstract to program officer (PO) and ask if the proposed project aligns with the program.</a:t>
            </a:r>
          </a:p>
          <a:p>
            <a:pPr marL="514350" indent="-514350">
              <a:buFont typeface="+mj-lt"/>
              <a:buAutoNum type="arabicPeriod"/>
            </a:pPr>
            <a:r>
              <a:rPr lang="en-US" sz="1600" dirty="0"/>
              <a:t>If PO responds positively, schedule a call or in-person </a:t>
            </a:r>
            <a:r>
              <a:rPr lang="en-US" sz="1600" dirty="0" smtClean="0"/>
              <a:t>meeting</a:t>
            </a:r>
          </a:p>
          <a:p>
            <a:pPr marL="514350" indent="-514350">
              <a:buFont typeface="+mj-lt"/>
              <a:buAutoNum type="arabicPeriod"/>
            </a:pPr>
            <a:r>
              <a:rPr lang="en-US" sz="1600" dirty="0" smtClean="0"/>
              <a:t>Ask</a:t>
            </a:r>
            <a:r>
              <a:rPr lang="en-US" sz="1600" dirty="0"/>
              <a:t>: </a:t>
            </a:r>
            <a:r>
              <a:rPr lang="en-US" sz="1600" i="1" dirty="0"/>
              <a:t>What would you recommend to improve my chances for favorable review? What is anticipated success rate? What are some common reasons for proposal rejections? </a:t>
            </a:r>
            <a:r>
              <a:rPr lang="en-US" sz="1600" dirty="0"/>
              <a:t>Listen carefully to read between the lines. </a:t>
            </a:r>
          </a:p>
          <a:p>
            <a:pPr marL="514350" indent="-514350">
              <a:buFont typeface="+mj-lt"/>
              <a:buAutoNum type="arabicPeriod"/>
            </a:pPr>
            <a:r>
              <a:rPr lang="en-US" sz="1600" dirty="0"/>
              <a:t>Follow up with a short thank </a:t>
            </a:r>
            <a:r>
              <a:rPr lang="en-US" sz="1600" dirty="0" smtClean="0"/>
              <a:t>you, summary </a:t>
            </a:r>
            <a:r>
              <a:rPr lang="en-US" sz="1600" dirty="0"/>
              <a:t>of key </a:t>
            </a:r>
            <a:r>
              <a:rPr lang="en-US" sz="1600" dirty="0" smtClean="0"/>
              <a:t>points, cv </a:t>
            </a:r>
            <a:r>
              <a:rPr lang="en-US" sz="1600" dirty="0"/>
              <a:t>with photo </a:t>
            </a:r>
            <a:endParaRPr lang="en-US" sz="1600" dirty="0" smtClean="0"/>
          </a:p>
          <a:p>
            <a:pPr marL="514350" indent="-514350">
              <a:buFont typeface="+mj-lt"/>
              <a:buAutoNum type="arabicPeriod"/>
            </a:pPr>
            <a:r>
              <a:rPr lang="en-US" sz="1600" dirty="0" smtClean="0"/>
              <a:t>Let </a:t>
            </a:r>
            <a:r>
              <a:rPr lang="en-US" sz="1600" dirty="0"/>
              <a:t>the </a:t>
            </a:r>
            <a:r>
              <a:rPr lang="en-US" sz="1600" dirty="0" smtClean="0"/>
              <a:t>PO know you are willing to serve on a review panel</a:t>
            </a:r>
            <a:endParaRPr lang="en-US" sz="1600" dirty="0"/>
          </a:p>
        </p:txBody>
      </p:sp>
      <p:sp>
        <p:nvSpPr>
          <p:cNvPr id="4" name="Slide Number Placeholder 3"/>
          <p:cNvSpPr>
            <a:spLocks noGrp="1"/>
          </p:cNvSpPr>
          <p:nvPr>
            <p:ph type="sldNum" sz="quarter" idx="12"/>
          </p:nvPr>
        </p:nvSpPr>
        <p:spPr/>
        <p:txBody>
          <a:bodyPr/>
          <a:lstStyle/>
          <a:p>
            <a:fld id="{0609A8C3-0B35-46AA-97D6-5814D689151B}" type="slidenum">
              <a:rPr lang="en-US" smtClean="0"/>
              <a:t>29</a:t>
            </a:fld>
            <a:endParaRPr lang="en-US" dirty="0"/>
          </a:p>
        </p:txBody>
      </p:sp>
      <p:sp>
        <p:nvSpPr>
          <p:cNvPr id="6" name="TextBox 5"/>
          <p:cNvSpPr txBox="1"/>
          <p:nvPr/>
        </p:nvSpPr>
        <p:spPr>
          <a:xfrm>
            <a:off x="1295401" y="6356350"/>
            <a:ext cx="5638799" cy="276999"/>
          </a:xfrm>
          <a:prstGeom prst="rect">
            <a:avLst/>
          </a:prstGeom>
          <a:noFill/>
        </p:spPr>
        <p:txBody>
          <a:bodyPr wrap="square" rtlCol="0">
            <a:spAutoFit/>
          </a:bodyPr>
          <a:lstStyle/>
          <a:p>
            <a:r>
              <a:rPr lang="en-US" sz="1200" dirty="0" smtClean="0"/>
              <a:t>(Adapted from </a:t>
            </a:r>
            <a:r>
              <a:rPr lang="en-US" sz="1200" i="1" dirty="0" smtClean="0"/>
              <a:t>Can We Talk? Contacting Grant Program Officers </a:t>
            </a:r>
            <a:r>
              <a:rPr lang="en-US" sz="1200" dirty="0" smtClean="0"/>
              <a:t>by Robert Porter, 2009)</a:t>
            </a:r>
            <a:endParaRPr lang="en-US" sz="1200" dirty="0"/>
          </a:p>
        </p:txBody>
      </p:sp>
      <p:pic>
        <p:nvPicPr>
          <p:cNvPr id="8" name="Picture 7"/>
          <p:cNvPicPr>
            <a:picLocks noChangeAspect="1"/>
          </p:cNvPicPr>
          <p:nvPr/>
        </p:nvPicPr>
        <p:blipFill rotWithShape="1">
          <a:blip r:embed="rId3"/>
          <a:srcRect l="41833" t="44000" r="32500" b="24000"/>
          <a:stretch/>
        </p:blipFill>
        <p:spPr>
          <a:xfrm>
            <a:off x="5516880" y="1384671"/>
            <a:ext cx="3352800" cy="2612571"/>
          </a:xfrm>
          <a:prstGeom prst="rect">
            <a:avLst/>
          </a:prstGeom>
          <a:ln>
            <a:solidFill>
              <a:schemeClr val="tx1"/>
            </a:solidFill>
          </a:ln>
        </p:spPr>
      </p:pic>
      <p:pic>
        <p:nvPicPr>
          <p:cNvPr id="9" name="Picture 8"/>
          <p:cNvPicPr>
            <a:picLocks noChangeAspect="1"/>
          </p:cNvPicPr>
          <p:nvPr/>
        </p:nvPicPr>
        <p:blipFill rotWithShape="1">
          <a:blip r:embed="rId4"/>
          <a:srcRect l="6029" t="7862" r="16545" b="38149"/>
          <a:stretch/>
        </p:blipFill>
        <p:spPr>
          <a:xfrm>
            <a:off x="5486400" y="4205056"/>
            <a:ext cx="3429000" cy="1735667"/>
          </a:xfrm>
          <a:prstGeom prst="rect">
            <a:avLst/>
          </a:prstGeom>
          <a:ln>
            <a:solidFill>
              <a:schemeClr val="tx1"/>
            </a:solidFill>
          </a:ln>
        </p:spPr>
      </p:pic>
    </p:spTree>
    <p:extLst>
      <p:ext uri="{BB962C8B-B14F-4D97-AF65-F5344CB8AC3E}">
        <p14:creationId xmlns:p14="http://schemas.microsoft.com/office/powerpoint/2010/main" val="7041519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cs typeface="Times New Roman" pitchFamily="18" charset="0"/>
              </a:rPr>
              <a:t>Even in Today’s Challenging Funding Environment…</a:t>
            </a:r>
            <a:endParaRPr lang="en-US" sz="3600" dirty="0">
              <a:cs typeface="Times New Roman" pitchFamily="18" charset="0"/>
            </a:endParaRPr>
          </a:p>
        </p:txBody>
      </p:sp>
      <p:sp>
        <p:nvSpPr>
          <p:cNvPr id="5" name="Slide Number Placeholder 4"/>
          <p:cNvSpPr>
            <a:spLocks noGrp="1"/>
          </p:cNvSpPr>
          <p:nvPr>
            <p:ph type="sldNum" sz="quarter" idx="12"/>
          </p:nvPr>
        </p:nvSpPr>
        <p:spPr/>
        <p:txBody>
          <a:bodyPr/>
          <a:lstStyle/>
          <a:p>
            <a:fld id="{0609A8C3-0B35-46AA-97D6-5814D689151B}" type="slidenum">
              <a:rPr lang="en-US" smtClean="0"/>
              <a:t>3</a:t>
            </a:fld>
            <a:endParaRPr lang="en-US"/>
          </a:p>
        </p:txBody>
      </p:sp>
      <p:grpSp>
        <p:nvGrpSpPr>
          <p:cNvPr id="9" name="Group 8"/>
          <p:cNvGrpSpPr/>
          <p:nvPr/>
        </p:nvGrpSpPr>
        <p:grpSpPr>
          <a:xfrm>
            <a:off x="3508796" y="1752600"/>
            <a:ext cx="5257800" cy="3657600"/>
            <a:chOff x="3200400" y="1513113"/>
            <a:chExt cx="5638800" cy="4021791"/>
          </a:xfrm>
        </p:grpSpPr>
        <p:pic>
          <p:nvPicPr>
            <p:cNvPr id="4" name="Content Placeholder 3"/>
            <p:cNvPicPr>
              <a:picLocks noChangeAspect="1"/>
            </p:cNvPicPr>
            <p:nvPr/>
          </p:nvPicPr>
          <p:blipFill rotWithShape="1">
            <a:blip r:embed="rId3">
              <a:extLst>
                <a:ext uri="{28A0092B-C50C-407E-A947-70E740481C1C}">
                  <a14:useLocalDpi xmlns:a14="http://schemas.microsoft.com/office/drawing/2010/main" val="0"/>
                </a:ext>
              </a:extLst>
            </a:blip>
            <a:srcRect l="10162" t="13821" r="6910" b="7317"/>
            <a:stretch/>
          </p:blipFill>
          <p:spPr>
            <a:xfrm>
              <a:off x="3200400" y="1513113"/>
              <a:ext cx="5638800" cy="4021791"/>
            </a:xfrm>
            <a:prstGeom prst="rect">
              <a:avLst/>
            </a:prstGeom>
          </p:spPr>
        </p:pic>
        <p:sp>
          <p:nvSpPr>
            <p:cNvPr id="8" name="TextBox 7"/>
            <p:cNvSpPr txBox="1"/>
            <p:nvPr/>
          </p:nvSpPr>
          <p:spPr>
            <a:xfrm>
              <a:off x="3810000" y="1513113"/>
              <a:ext cx="4495800" cy="400110"/>
            </a:xfrm>
            <a:prstGeom prst="rect">
              <a:avLst/>
            </a:prstGeom>
            <a:solidFill>
              <a:schemeClr val="bg1"/>
            </a:solidFill>
          </p:spPr>
          <p:txBody>
            <a:bodyPr wrap="square" rtlCol="0">
              <a:spAutoFit/>
            </a:bodyPr>
            <a:lstStyle/>
            <a:p>
              <a:r>
                <a:rPr lang="en-US" sz="2000" dirty="0" smtClean="0"/>
                <a:t>NIH Proposal Success Rates 1995-2011</a:t>
              </a:r>
              <a:endParaRPr lang="en-US" sz="2000" dirty="0"/>
            </a:p>
          </p:txBody>
        </p:sp>
      </p:grpSp>
      <p:sp>
        <p:nvSpPr>
          <p:cNvPr id="11" name="TextBox 10"/>
          <p:cNvSpPr txBox="1"/>
          <p:nvPr/>
        </p:nvSpPr>
        <p:spPr>
          <a:xfrm>
            <a:off x="3733800" y="2116478"/>
            <a:ext cx="2286000" cy="738664"/>
          </a:xfrm>
          <a:prstGeom prst="rect">
            <a:avLst/>
          </a:prstGeom>
          <a:solidFill>
            <a:schemeClr val="bg1"/>
          </a:solidFill>
          <a:ln>
            <a:solidFill>
              <a:schemeClr val="tx1"/>
            </a:solidFill>
          </a:ln>
        </p:spPr>
        <p:txBody>
          <a:bodyPr wrap="square" rtlCol="0">
            <a:spAutoFit/>
          </a:bodyPr>
          <a:lstStyle/>
          <a:p>
            <a:r>
              <a:rPr lang="en-US" sz="1400" i="1" dirty="0" smtClean="0"/>
              <a:t>Steady </a:t>
            </a:r>
            <a:r>
              <a:rPr lang="en-US" sz="1400" b="1" i="1" dirty="0"/>
              <a:t>increase</a:t>
            </a:r>
            <a:r>
              <a:rPr lang="en-US" sz="1400" i="1" dirty="0"/>
              <a:t> in </a:t>
            </a:r>
            <a:r>
              <a:rPr lang="en-US" sz="1400" i="1" dirty="0" smtClean="0"/>
              <a:t>proposals with a </a:t>
            </a:r>
            <a:r>
              <a:rPr lang="en-US" sz="1400" i="1" dirty="0"/>
              <a:t>steady </a:t>
            </a:r>
            <a:r>
              <a:rPr lang="en-US" sz="1400" b="1" i="1" dirty="0"/>
              <a:t>decrease</a:t>
            </a:r>
            <a:r>
              <a:rPr lang="en-US" sz="1400" i="1" dirty="0"/>
              <a:t> in proposal success rate</a:t>
            </a:r>
          </a:p>
        </p:txBody>
      </p:sp>
      <p:sp>
        <p:nvSpPr>
          <p:cNvPr id="12" name="Content Placeholder 11"/>
          <p:cNvSpPr>
            <a:spLocks noGrp="1"/>
          </p:cNvSpPr>
          <p:nvPr>
            <p:ph idx="1"/>
          </p:nvPr>
        </p:nvSpPr>
        <p:spPr>
          <a:xfrm>
            <a:off x="228600" y="1981200"/>
            <a:ext cx="3271452" cy="2697163"/>
          </a:xfrm>
        </p:spPr>
        <p:txBody>
          <a:bodyPr>
            <a:noAutofit/>
          </a:bodyPr>
          <a:lstStyle/>
          <a:p>
            <a:pPr marL="0" indent="0">
              <a:buNone/>
            </a:pPr>
            <a:r>
              <a:rPr lang="en-US" sz="1800" i="1" dirty="0"/>
              <a:t>“Major U.S. Science Agencies Face Flat Prospects” (</a:t>
            </a:r>
            <a:r>
              <a:rPr lang="en-US" sz="1800" i="1" u="sng" dirty="0"/>
              <a:t>Science Insider</a:t>
            </a:r>
            <a:r>
              <a:rPr lang="en-US" sz="1800" i="1" dirty="0"/>
              <a:t>, March 2014)</a:t>
            </a:r>
          </a:p>
          <a:p>
            <a:pPr marL="0" indent="0">
              <a:buNone/>
            </a:pPr>
            <a:endParaRPr lang="en-US" sz="1800" i="1" dirty="0" smtClean="0"/>
          </a:p>
          <a:p>
            <a:pPr marL="0" indent="0">
              <a:buNone/>
            </a:pPr>
            <a:endParaRPr lang="en-US" sz="1800" i="1" dirty="0"/>
          </a:p>
          <a:p>
            <a:pPr marL="0" indent="0">
              <a:buNone/>
            </a:pPr>
            <a:r>
              <a:rPr lang="en-US" sz="1800" i="1" dirty="0"/>
              <a:t>"The President’s FY15 budget does disappointingly little to close the nation’s innovation deficit…basic research funding declines in this budget” (AAU, 2014</a:t>
            </a:r>
            <a:r>
              <a:rPr lang="en-US" sz="1800" i="1" dirty="0" smtClean="0"/>
              <a:t>)</a:t>
            </a:r>
            <a:endParaRPr lang="en-US" sz="1800" i="1" dirty="0"/>
          </a:p>
        </p:txBody>
      </p:sp>
    </p:spTree>
    <p:extLst>
      <p:ext uri="{BB962C8B-B14F-4D97-AF65-F5344CB8AC3E}">
        <p14:creationId xmlns:p14="http://schemas.microsoft.com/office/powerpoint/2010/main" val="353269777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type="subTitle" idx="1"/>
          </p:nvPr>
        </p:nvSpPr>
        <p:spPr>
          <a:xfrm>
            <a:off x="1219200" y="1447800"/>
            <a:ext cx="6400800" cy="1752600"/>
          </a:xfrm>
        </p:spPr>
        <p:txBody>
          <a:bodyPr>
            <a:noAutofit/>
          </a:bodyPr>
          <a:lstStyle/>
          <a:p>
            <a:pPr marL="457200" indent="-457200" algn="l">
              <a:buFont typeface="Arial" pitchFamily="34" charset="0"/>
              <a:buChar char="•"/>
            </a:pPr>
            <a:r>
              <a:rPr lang="en-US" sz="2400" dirty="0" smtClean="0"/>
              <a:t>Long Term Planning</a:t>
            </a:r>
          </a:p>
          <a:p>
            <a:pPr marL="457200" indent="-457200" algn="l">
              <a:buFont typeface="Arial" pitchFamily="34" charset="0"/>
              <a:buChar char="•"/>
            </a:pPr>
            <a:r>
              <a:rPr lang="en-US" sz="2400" smtClean="0"/>
              <a:t>Solicitation Decomposition</a:t>
            </a:r>
            <a:endParaRPr lang="en-US" sz="2400" dirty="0" smtClean="0"/>
          </a:p>
          <a:p>
            <a:pPr marL="457200" indent="-457200" algn="l">
              <a:buFont typeface="Arial" pitchFamily="34" charset="0"/>
              <a:buChar char="•"/>
            </a:pPr>
            <a:r>
              <a:rPr lang="en-US" sz="2400" dirty="0" smtClean="0"/>
              <a:t>Proposal Development Plan</a:t>
            </a:r>
          </a:p>
          <a:p>
            <a:pPr marL="457200" indent="-457200" algn="l">
              <a:buFont typeface="Arial" pitchFamily="34" charset="0"/>
              <a:buChar char="•"/>
            </a:pPr>
            <a:r>
              <a:rPr lang="en-US" sz="2400" dirty="0"/>
              <a:t>Market </a:t>
            </a:r>
            <a:r>
              <a:rPr lang="en-US" sz="2400" dirty="0" smtClean="0"/>
              <a:t>Your Ideas</a:t>
            </a:r>
          </a:p>
          <a:p>
            <a:pPr marL="457200" indent="-457200" algn="l">
              <a:buFont typeface="Arial" pitchFamily="34" charset="0"/>
              <a:buChar char="•"/>
            </a:pPr>
            <a:r>
              <a:rPr lang="en-US" sz="2400" dirty="0" smtClean="0"/>
              <a:t>Consider What Make Proposals Competitive AND Compelling</a:t>
            </a:r>
          </a:p>
        </p:txBody>
      </p:sp>
      <p:sp>
        <p:nvSpPr>
          <p:cNvPr id="6" name="Title 3"/>
          <p:cNvSpPr txBox="1">
            <a:spLocks/>
          </p:cNvSpPr>
          <p:nvPr/>
        </p:nvSpPr>
        <p:spPr>
          <a:xfrm>
            <a:off x="533400" y="152400"/>
            <a:ext cx="7772400" cy="1012825"/>
          </a:xfrm>
          <a:prstGeom prst="rect">
            <a:avLst/>
          </a:prstGeom>
        </p:spPr>
        <p:txBody>
          <a:bodyPr vert="horz" lIns="91440" tIns="45720" rIns="91440" bIns="45720" rtlCol="0" anchor="ctr">
            <a:normAutofit fontScale="92500" lnSpcReduction="10000"/>
          </a:bodyPr>
          <a:lstStyle>
            <a:lvl1pPr algn="ctr" defTabSz="914400" rtl="0" eaLnBrk="1" latinLnBrk="0" hangingPunct="1">
              <a:spcBef>
                <a:spcPct val="0"/>
              </a:spcBef>
              <a:buNone/>
              <a:defRPr sz="3600" kern="1200">
                <a:solidFill>
                  <a:schemeClr val="tx1"/>
                </a:solidFill>
                <a:latin typeface="+mj-lt"/>
                <a:ea typeface="+mj-ea"/>
                <a:cs typeface="+mj-cs"/>
              </a:defRPr>
            </a:lvl1pPr>
          </a:lstStyle>
          <a:p>
            <a:pPr algn="l"/>
            <a:r>
              <a:rPr lang="en-US" dirty="0" smtClean="0"/>
              <a:t>Pre-Proposal Activities for a Targeted Funding Opportunity</a:t>
            </a:r>
            <a:endParaRPr lang="en-US" dirty="0"/>
          </a:p>
        </p:txBody>
      </p:sp>
    </p:spTree>
    <p:extLst>
      <p:ext uri="{BB962C8B-B14F-4D97-AF65-F5344CB8AC3E}">
        <p14:creationId xmlns:p14="http://schemas.microsoft.com/office/powerpoint/2010/main" val="254035731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Take a Long-Term Approach</a:t>
            </a:r>
            <a:endParaRPr lang="en-US" sz="2200" i="1" dirty="0"/>
          </a:p>
        </p:txBody>
      </p:sp>
      <p:sp>
        <p:nvSpPr>
          <p:cNvPr id="5" name="Rectangle 4"/>
          <p:cNvSpPr/>
          <p:nvPr/>
        </p:nvSpPr>
        <p:spPr>
          <a:xfrm>
            <a:off x="522515" y="1291867"/>
            <a:ext cx="4365171" cy="461665"/>
          </a:xfrm>
          <a:prstGeom prst="rect">
            <a:avLst/>
          </a:prstGeom>
        </p:spPr>
        <p:txBody>
          <a:bodyPr wrap="square">
            <a:spAutoFit/>
          </a:bodyPr>
          <a:lstStyle/>
          <a:p>
            <a:pPr lvl="0">
              <a:spcBef>
                <a:spcPct val="0"/>
              </a:spcBef>
            </a:pPr>
            <a:r>
              <a:rPr lang="en-US" sz="2400" i="1" dirty="0">
                <a:solidFill>
                  <a:prstClr val="black"/>
                </a:solidFill>
                <a:ea typeface="+mj-ea"/>
                <a:cs typeface="+mj-cs"/>
              </a:rPr>
              <a:t>What </a:t>
            </a:r>
            <a:r>
              <a:rPr lang="en-US" sz="2400" i="1" dirty="0" smtClean="0">
                <a:solidFill>
                  <a:prstClr val="black"/>
                </a:solidFill>
                <a:ea typeface="+mj-ea"/>
                <a:cs typeface="+mj-cs"/>
              </a:rPr>
              <a:t>can industry teach?</a:t>
            </a:r>
            <a:endParaRPr lang="en-US" sz="2400" i="1" dirty="0">
              <a:solidFill>
                <a:prstClr val="black"/>
              </a:solidFill>
              <a:ea typeface="+mj-ea"/>
              <a:cs typeface="+mj-cs"/>
            </a:endParaRPr>
          </a:p>
        </p:txBody>
      </p:sp>
      <p:sp>
        <p:nvSpPr>
          <p:cNvPr id="8" name="TextBox 7"/>
          <p:cNvSpPr txBox="1"/>
          <p:nvPr/>
        </p:nvSpPr>
        <p:spPr>
          <a:xfrm>
            <a:off x="457200" y="1981199"/>
            <a:ext cx="8001000" cy="3416320"/>
          </a:xfrm>
          <a:prstGeom prst="rect">
            <a:avLst/>
          </a:prstGeom>
          <a:noFill/>
        </p:spPr>
        <p:txBody>
          <a:bodyPr wrap="square" rtlCol="0">
            <a:spAutoFit/>
          </a:bodyPr>
          <a:lstStyle/>
          <a:p>
            <a:pPr marL="285750" indent="-285750" fontAlgn="t">
              <a:buFont typeface="Arial" pitchFamily="34" charset="0"/>
              <a:buChar char="•"/>
            </a:pPr>
            <a:r>
              <a:rPr lang="en-US" b="1" dirty="0" smtClean="0"/>
              <a:t>Develop a long-term research funding capture plan</a:t>
            </a:r>
            <a:r>
              <a:rPr lang="en-US" dirty="0" smtClean="0"/>
              <a:t/>
            </a:r>
            <a:br>
              <a:rPr lang="en-US" dirty="0" smtClean="0"/>
            </a:br>
            <a:endParaRPr lang="en-US" dirty="0" smtClean="0"/>
          </a:p>
          <a:p>
            <a:pPr marL="285750" indent="-285750" fontAlgn="t">
              <a:buFont typeface="Arial" pitchFamily="34" charset="0"/>
              <a:buChar char="•"/>
            </a:pPr>
            <a:r>
              <a:rPr lang="en-US" b="1" dirty="0" smtClean="0"/>
              <a:t>Know about upcoming </a:t>
            </a:r>
            <a:r>
              <a:rPr lang="en-US" b="1" dirty="0"/>
              <a:t>funding </a:t>
            </a:r>
            <a:r>
              <a:rPr lang="en-US" dirty="0"/>
              <a:t>opportunities </a:t>
            </a:r>
            <a:r>
              <a:rPr lang="en-US" dirty="0" smtClean="0"/>
              <a:t>and funder objectives as </a:t>
            </a:r>
            <a:r>
              <a:rPr lang="en-US" dirty="0"/>
              <a:t>they are being developed </a:t>
            </a:r>
            <a:r>
              <a:rPr lang="en-US" dirty="0" smtClean="0"/>
              <a:t>… </a:t>
            </a:r>
            <a:r>
              <a:rPr lang="en-US" i="1" dirty="0" smtClean="0"/>
              <a:t>can you shape the funders thinking, shape the RFP</a:t>
            </a:r>
            <a:r>
              <a:rPr lang="en-US" dirty="0" smtClean="0"/>
              <a:t>?</a:t>
            </a:r>
          </a:p>
          <a:p>
            <a:pPr marL="285750" indent="-285750" fontAlgn="t">
              <a:buFont typeface="Arial" pitchFamily="34" charset="0"/>
              <a:buChar char="•"/>
            </a:pPr>
            <a:endParaRPr lang="en-US" dirty="0" smtClean="0"/>
          </a:p>
          <a:p>
            <a:pPr lvl="1" fontAlgn="t"/>
            <a:r>
              <a:rPr lang="en-US" dirty="0" smtClean="0"/>
              <a:t>Example</a:t>
            </a:r>
            <a:endParaRPr lang="en-US" dirty="0"/>
          </a:p>
          <a:p>
            <a:pPr marL="285750" indent="-285750" fontAlgn="t">
              <a:buFont typeface="Arial" pitchFamily="34" charset="0"/>
              <a:buChar char="•"/>
            </a:pPr>
            <a:endParaRPr lang="en-US" dirty="0" smtClean="0"/>
          </a:p>
          <a:p>
            <a:pPr fontAlgn="t"/>
            <a:endParaRPr lang="en-US" dirty="0"/>
          </a:p>
          <a:p>
            <a:pPr marL="285750" indent="-285750" fontAlgn="t">
              <a:buFont typeface="Arial" pitchFamily="34" charset="0"/>
              <a:buChar char="•"/>
            </a:pPr>
            <a:r>
              <a:rPr lang="en-US" b="1" dirty="0" smtClean="0"/>
              <a:t>Create a win strategy </a:t>
            </a:r>
            <a:r>
              <a:rPr lang="en-US" dirty="0" smtClean="0"/>
              <a:t>(and calculate a “</a:t>
            </a:r>
            <a:r>
              <a:rPr lang="en-US" b="1" dirty="0" err="1" smtClean="0"/>
              <a:t>P</a:t>
            </a:r>
            <a:r>
              <a:rPr lang="en-US" b="1" baseline="-50000" dirty="0" err="1" smtClean="0"/>
              <a:t>win</a:t>
            </a:r>
            <a:r>
              <a:rPr lang="en-US" dirty="0" smtClean="0"/>
              <a:t>“?)</a:t>
            </a:r>
            <a:endParaRPr lang="en-US" baseline="-60000" dirty="0" smtClean="0"/>
          </a:p>
          <a:p>
            <a:pPr marL="285750" indent="-285750" fontAlgn="t">
              <a:buFont typeface="Arial" pitchFamily="34" charset="0"/>
              <a:buChar char="•"/>
            </a:pPr>
            <a:endParaRPr lang="en-US" dirty="0"/>
          </a:p>
          <a:p>
            <a:pPr marL="285750" indent="-285750" fontAlgn="t">
              <a:buFont typeface="Arial" pitchFamily="34" charset="0"/>
              <a:buChar char="•"/>
            </a:pPr>
            <a:r>
              <a:rPr lang="en-US" dirty="0" smtClean="0"/>
              <a:t>Well in advance of writing, </a:t>
            </a:r>
            <a:r>
              <a:rPr lang="en-US" b="1" dirty="0" smtClean="0"/>
              <a:t>identify proposal resources</a:t>
            </a:r>
            <a:endParaRPr lang="en-US" b="1" dirty="0"/>
          </a:p>
          <a:p>
            <a:endParaRPr lang="en-US" dirty="0"/>
          </a:p>
        </p:txBody>
      </p:sp>
      <p:grpSp>
        <p:nvGrpSpPr>
          <p:cNvPr id="9" name="Group 8"/>
          <p:cNvGrpSpPr/>
          <p:nvPr/>
        </p:nvGrpSpPr>
        <p:grpSpPr>
          <a:xfrm>
            <a:off x="2209800" y="3581400"/>
            <a:ext cx="2217421" cy="544830"/>
            <a:chOff x="2514601" y="4201885"/>
            <a:chExt cx="3167744" cy="778329"/>
          </a:xfrm>
        </p:grpSpPr>
        <p:pic>
          <p:nvPicPr>
            <p:cNvPr id="1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3018" t="15512" r="49373" b="74220"/>
            <a:stretch/>
          </p:blipFill>
          <p:spPr bwMode="auto">
            <a:xfrm>
              <a:off x="3287487" y="4340677"/>
              <a:ext cx="2394858" cy="5007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4108" t="15290" r="76982" b="68751"/>
            <a:stretch/>
          </p:blipFill>
          <p:spPr bwMode="auto">
            <a:xfrm>
              <a:off x="2514601" y="4201885"/>
              <a:ext cx="772886" cy="7783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3" name="Slide Number Placeholder 2"/>
          <p:cNvSpPr>
            <a:spLocks noGrp="1"/>
          </p:cNvSpPr>
          <p:nvPr>
            <p:ph type="sldNum" sz="quarter" idx="12"/>
          </p:nvPr>
        </p:nvSpPr>
        <p:spPr/>
        <p:txBody>
          <a:bodyPr/>
          <a:lstStyle/>
          <a:p>
            <a:fld id="{0609A8C3-0B35-46AA-97D6-5814D689151B}" type="slidenum">
              <a:rPr lang="en-US" smtClean="0"/>
              <a:t>31</a:t>
            </a:fld>
            <a:endParaRPr lang="en-US"/>
          </a:p>
        </p:txBody>
      </p:sp>
    </p:spTree>
    <p:extLst>
      <p:ext uri="{BB962C8B-B14F-4D97-AF65-F5344CB8AC3E}">
        <p14:creationId xmlns:p14="http://schemas.microsoft.com/office/powerpoint/2010/main" val="183226777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Example of an Aerospace Company’s Business Acquisition Plan</a:t>
            </a:r>
            <a:endParaRPr lang="en-US" dirty="0"/>
          </a:p>
        </p:txBody>
      </p:sp>
      <p:sp>
        <p:nvSpPr>
          <p:cNvPr id="3" name="Slide Number Placeholder 2"/>
          <p:cNvSpPr>
            <a:spLocks noGrp="1"/>
          </p:cNvSpPr>
          <p:nvPr>
            <p:ph type="sldNum" sz="quarter" idx="12"/>
          </p:nvPr>
        </p:nvSpPr>
        <p:spPr/>
        <p:txBody>
          <a:bodyPr/>
          <a:lstStyle/>
          <a:p>
            <a:fld id="{0609A8C3-0B35-46AA-97D6-5814D689151B}" type="slidenum">
              <a:rPr lang="en-US" smtClean="0"/>
              <a:t>32</a:t>
            </a:fld>
            <a:endParaRPr lang="en-US"/>
          </a:p>
        </p:txBody>
      </p:sp>
      <p:graphicFrame>
        <p:nvGraphicFramePr>
          <p:cNvPr id="4" name="Table 3"/>
          <p:cNvGraphicFramePr>
            <a:graphicFrameLocks noGrp="1"/>
          </p:cNvGraphicFramePr>
          <p:nvPr>
            <p:extLst>
              <p:ext uri="{D42A27DB-BD31-4B8C-83A1-F6EECF244321}">
                <p14:modId xmlns:p14="http://schemas.microsoft.com/office/powerpoint/2010/main" val="816707691"/>
              </p:ext>
            </p:extLst>
          </p:nvPr>
        </p:nvGraphicFramePr>
        <p:xfrm>
          <a:off x="1371600" y="1295400"/>
          <a:ext cx="6781800" cy="5151000"/>
        </p:xfrm>
        <a:graphic>
          <a:graphicData uri="http://schemas.openxmlformats.org/drawingml/2006/table">
            <a:tbl>
              <a:tblPr firstRow="1" firstCol="1" bandRow="1"/>
              <a:tblGrid>
                <a:gridCol w="1241659"/>
                <a:gridCol w="5540141"/>
              </a:tblGrid>
              <a:tr h="172839">
                <a:tc>
                  <a:txBody>
                    <a:bodyPr/>
                    <a:lstStyle/>
                    <a:p>
                      <a:pPr marL="0" marR="0">
                        <a:spcBef>
                          <a:spcPts val="0"/>
                        </a:spcBef>
                        <a:spcAft>
                          <a:spcPts val="0"/>
                        </a:spcAft>
                      </a:pPr>
                      <a:r>
                        <a:rPr lang="en-US" sz="1400" b="1" dirty="0">
                          <a:effectLst/>
                          <a:latin typeface="Calibri"/>
                          <a:ea typeface="Calibri"/>
                          <a:cs typeface="Times New Roman"/>
                        </a:rPr>
                        <a:t>Phase</a:t>
                      </a:r>
                      <a:endParaRPr lang="en-US" sz="1400" dirty="0">
                        <a:effectLst/>
                        <a:latin typeface="Calibri"/>
                        <a:ea typeface="Calibri"/>
                        <a:cs typeface="Times New Roman"/>
                      </a:endParaRP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spcBef>
                          <a:spcPts val="0"/>
                        </a:spcBef>
                        <a:spcAft>
                          <a:spcPts val="0"/>
                        </a:spcAft>
                      </a:pPr>
                      <a:r>
                        <a:rPr lang="en-US" sz="1400" b="1">
                          <a:effectLst/>
                          <a:latin typeface="Calibri"/>
                          <a:ea typeface="Calibri"/>
                          <a:cs typeface="Times New Roman"/>
                        </a:rPr>
                        <a:t>Activities</a:t>
                      </a:r>
                      <a:endParaRPr lang="en-US" sz="1400">
                        <a:effectLst/>
                        <a:latin typeface="Calibri"/>
                        <a:ea typeface="Calibri"/>
                        <a:cs typeface="Times New Roman"/>
                      </a:endParaRP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777120">
                <a:tc>
                  <a:txBody>
                    <a:bodyPr/>
                    <a:lstStyle/>
                    <a:p>
                      <a:pPr marL="0" marR="0">
                        <a:spcBef>
                          <a:spcPts val="0"/>
                        </a:spcBef>
                        <a:spcAft>
                          <a:spcPts val="0"/>
                        </a:spcAft>
                      </a:pPr>
                      <a:r>
                        <a:rPr lang="en-US" sz="1400" dirty="0">
                          <a:effectLst/>
                          <a:latin typeface="Calibri"/>
                          <a:ea typeface="Calibri"/>
                          <a:cs typeface="Times New Roman"/>
                        </a:rPr>
                        <a:t>Long Term Positioning </a:t>
                      </a: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91440">
                        <a:spcBef>
                          <a:spcPts val="0"/>
                        </a:spcBef>
                        <a:spcAft>
                          <a:spcPts val="600"/>
                        </a:spcAft>
                        <a:buFont typeface="Symbol"/>
                        <a:buChar char=""/>
                      </a:pPr>
                      <a:r>
                        <a:rPr lang="en-US" sz="1400" b="1" dirty="0" smtClean="0">
                          <a:effectLst/>
                          <a:latin typeface="Calibri"/>
                          <a:ea typeface="Calibri"/>
                          <a:cs typeface="Times New Roman"/>
                        </a:rPr>
                        <a:t>Contacts - </a:t>
                      </a:r>
                      <a:r>
                        <a:rPr lang="en-US" sz="1400" dirty="0" smtClean="0">
                          <a:effectLst/>
                          <a:latin typeface="Calibri"/>
                          <a:ea typeface="Calibri"/>
                          <a:cs typeface="Times New Roman"/>
                        </a:rPr>
                        <a:t> </a:t>
                      </a:r>
                      <a:r>
                        <a:rPr lang="en-US" sz="1400" dirty="0">
                          <a:effectLst/>
                          <a:latin typeface="Calibri"/>
                          <a:ea typeface="Calibri"/>
                          <a:cs typeface="Times New Roman"/>
                        </a:rPr>
                        <a:t>customers, teammates, competitors, suppliers</a:t>
                      </a:r>
                    </a:p>
                    <a:p>
                      <a:pPr marL="0" marR="0" lvl="0" indent="-91440">
                        <a:spcBef>
                          <a:spcPts val="0"/>
                        </a:spcBef>
                        <a:spcAft>
                          <a:spcPts val="600"/>
                        </a:spcAft>
                        <a:buFont typeface="Symbol"/>
                        <a:buChar char=""/>
                      </a:pPr>
                      <a:r>
                        <a:rPr lang="en-US" sz="1400" b="1" dirty="0" smtClean="0">
                          <a:effectLst/>
                          <a:latin typeface="Calibri"/>
                          <a:ea typeface="Calibri"/>
                          <a:cs typeface="Times New Roman"/>
                        </a:rPr>
                        <a:t>Develop/Execute</a:t>
                      </a:r>
                      <a:r>
                        <a:rPr lang="en-US" sz="1400" dirty="0" smtClean="0">
                          <a:effectLst/>
                          <a:latin typeface="Calibri"/>
                          <a:ea typeface="Calibri"/>
                          <a:cs typeface="Times New Roman"/>
                        </a:rPr>
                        <a:t> </a:t>
                      </a:r>
                      <a:r>
                        <a:rPr lang="en-US" sz="1400" b="1" dirty="0" smtClean="0">
                          <a:effectLst/>
                          <a:latin typeface="Calibri"/>
                          <a:ea typeface="Calibri"/>
                          <a:cs typeface="Times New Roman"/>
                        </a:rPr>
                        <a:t>Action</a:t>
                      </a:r>
                      <a:r>
                        <a:rPr lang="en-US" sz="1400" baseline="0" dirty="0" smtClean="0">
                          <a:effectLst/>
                          <a:latin typeface="Calibri"/>
                          <a:ea typeface="Calibri"/>
                          <a:cs typeface="Times New Roman"/>
                        </a:rPr>
                        <a:t> </a:t>
                      </a:r>
                      <a:r>
                        <a:rPr lang="en-US" sz="1400" b="1" baseline="0" dirty="0" smtClean="0">
                          <a:effectLst/>
                          <a:latin typeface="Calibri"/>
                          <a:ea typeface="Calibri"/>
                          <a:cs typeface="Times New Roman"/>
                        </a:rPr>
                        <a:t>Plans</a:t>
                      </a:r>
                      <a:r>
                        <a:rPr lang="en-US" sz="1400" baseline="0" dirty="0" smtClean="0">
                          <a:effectLst/>
                          <a:latin typeface="Calibri"/>
                          <a:ea typeface="Calibri"/>
                          <a:cs typeface="Times New Roman"/>
                        </a:rPr>
                        <a:t> - </a:t>
                      </a:r>
                      <a:r>
                        <a:rPr lang="en-US" sz="1400" dirty="0" smtClean="0">
                          <a:effectLst/>
                          <a:latin typeface="Calibri"/>
                          <a:ea typeface="Calibri"/>
                          <a:cs typeface="Times New Roman"/>
                        </a:rPr>
                        <a:t> </a:t>
                      </a:r>
                      <a:r>
                        <a:rPr lang="en-US" sz="1400" dirty="0">
                          <a:effectLst/>
                          <a:latin typeface="Calibri"/>
                          <a:ea typeface="Calibri"/>
                          <a:cs typeface="Times New Roman"/>
                        </a:rPr>
                        <a:t>technology, business, campaign </a:t>
                      </a:r>
                      <a:endParaRPr lang="en-US" sz="1400" b="1" dirty="0">
                        <a:effectLst/>
                        <a:latin typeface="Calibri"/>
                        <a:ea typeface="Calibri"/>
                        <a:cs typeface="Times New Roman"/>
                      </a:endParaRP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6441">
                <a:tc>
                  <a:txBody>
                    <a:bodyPr/>
                    <a:lstStyle/>
                    <a:p>
                      <a:pPr marL="0" marR="0">
                        <a:spcBef>
                          <a:spcPts val="0"/>
                        </a:spcBef>
                        <a:spcAft>
                          <a:spcPts val="0"/>
                        </a:spcAft>
                      </a:pPr>
                      <a:r>
                        <a:rPr lang="en-US" sz="1400" dirty="0">
                          <a:effectLst/>
                          <a:latin typeface="Calibri"/>
                          <a:ea typeface="Calibri"/>
                          <a:cs typeface="Times New Roman"/>
                        </a:rPr>
                        <a:t>Opportunity Assessment</a:t>
                      </a: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91440">
                        <a:spcBef>
                          <a:spcPts val="0"/>
                        </a:spcBef>
                        <a:spcAft>
                          <a:spcPts val="600"/>
                        </a:spcAft>
                        <a:buFont typeface="Symbol"/>
                        <a:buChar char=""/>
                      </a:pPr>
                      <a:r>
                        <a:rPr lang="en-US" sz="1400" b="1" dirty="0" smtClean="0">
                          <a:effectLst/>
                          <a:latin typeface="Calibri"/>
                          <a:ea typeface="Calibri"/>
                          <a:cs typeface="Times New Roman"/>
                        </a:rPr>
                        <a:t>Customer  making </a:t>
                      </a:r>
                      <a:r>
                        <a:rPr lang="en-US" sz="1400" b="1" dirty="0">
                          <a:effectLst/>
                          <a:latin typeface="Calibri"/>
                          <a:ea typeface="Calibri"/>
                          <a:cs typeface="Times New Roman"/>
                        </a:rPr>
                        <a:t>funding </a:t>
                      </a:r>
                      <a:r>
                        <a:rPr lang="en-US" sz="1400" b="1" dirty="0" smtClean="0">
                          <a:effectLst/>
                          <a:latin typeface="Calibri"/>
                          <a:ea typeface="Calibri"/>
                          <a:cs typeface="Times New Roman"/>
                        </a:rPr>
                        <a:t>decisions </a:t>
                      </a:r>
                      <a:r>
                        <a:rPr lang="en-US" sz="1400" dirty="0" smtClean="0">
                          <a:effectLst/>
                          <a:latin typeface="Calibri"/>
                          <a:ea typeface="Calibri"/>
                          <a:cs typeface="Times New Roman"/>
                        </a:rPr>
                        <a:t>- understand customer </a:t>
                      </a:r>
                      <a:r>
                        <a:rPr lang="en-US" sz="1400" dirty="0">
                          <a:effectLst/>
                          <a:latin typeface="Calibri"/>
                          <a:ea typeface="Calibri"/>
                          <a:cs typeface="Times New Roman"/>
                        </a:rPr>
                        <a:t>issues and motivations</a:t>
                      </a:r>
                    </a:p>
                    <a:p>
                      <a:pPr marL="0" marR="0" lvl="0" indent="-91440">
                        <a:spcBef>
                          <a:spcPts val="0"/>
                        </a:spcBef>
                        <a:spcAft>
                          <a:spcPts val="600"/>
                        </a:spcAft>
                        <a:buFont typeface="Symbol"/>
                        <a:buChar char=""/>
                      </a:pPr>
                      <a:r>
                        <a:rPr lang="en-US" sz="1400" b="1" dirty="0">
                          <a:effectLst/>
                          <a:latin typeface="Calibri"/>
                          <a:ea typeface="Calibri"/>
                          <a:cs typeface="Times New Roman"/>
                        </a:rPr>
                        <a:t>Assess</a:t>
                      </a:r>
                      <a:r>
                        <a:rPr lang="en-US" sz="1400" dirty="0">
                          <a:effectLst/>
                          <a:latin typeface="Calibri"/>
                          <a:ea typeface="Calibri"/>
                          <a:cs typeface="Times New Roman"/>
                        </a:rPr>
                        <a:t> </a:t>
                      </a:r>
                      <a:r>
                        <a:rPr lang="en-US" sz="1400" dirty="0" smtClean="0">
                          <a:effectLst/>
                          <a:latin typeface="Calibri"/>
                          <a:ea typeface="Calibri"/>
                          <a:cs typeface="Times New Roman"/>
                        </a:rPr>
                        <a:t>- opportunity fit </a:t>
                      </a:r>
                      <a:r>
                        <a:rPr lang="en-US" sz="1400" dirty="0">
                          <a:effectLst/>
                          <a:latin typeface="Calibri"/>
                          <a:ea typeface="Calibri"/>
                          <a:cs typeface="Times New Roman"/>
                        </a:rPr>
                        <a:t>with business plans, competencies, costs to pursue (e.g., </a:t>
                      </a:r>
                      <a:r>
                        <a:rPr lang="en-US" sz="1400" dirty="0" smtClean="0">
                          <a:effectLst/>
                          <a:latin typeface="Calibri"/>
                          <a:ea typeface="Calibri"/>
                          <a:cs typeface="Times New Roman"/>
                        </a:rPr>
                        <a:t>will take </a:t>
                      </a:r>
                      <a:r>
                        <a:rPr lang="en-US" sz="1400" dirty="0">
                          <a:effectLst/>
                          <a:latin typeface="Calibri"/>
                          <a:ea typeface="Calibri"/>
                          <a:cs typeface="Times New Roman"/>
                        </a:rPr>
                        <a:t>significant investment to displace incumbent)</a:t>
                      </a: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9827">
                <a:tc>
                  <a:txBody>
                    <a:bodyPr/>
                    <a:lstStyle/>
                    <a:p>
                      <a:pPr marL="0" marR="0">
                        <a:spcBef>
                          <a:spcPts val="0"/>
                        </a:spcBef>
                        <a:spcAft>
                          <a:spcPts val="0"/>
                        </a:spcAft>
                      </a:pPr>
                      <a:r>
                        <a:rPr lang="en-US" sz="1400" dirty="0">
                          <a:effectLst/>
                          <a:latin typeface="Calibri"/>
                          <a:ea typeface="Calibri"/>
                          <a:cs typeface="Times New Roman"/>
                        </a:rPr>
                        <a:t>Opportunity Pursuit</a:t>
                      </a: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91440">
                        <a:spcBef>
                          <a:spcPts val="0"/>
                        </a:spcBef>
                        <a:spcAft>
                          <a:spcPts val="600"/>
                        </a:spcAft>
                        <a:buFont typeface="Symbol"/>
                        <a:buChar char=""/>
                      </a:pPr>
                      <a:r>
                        <a:rPr lang="en-US" sz="1400" b="1" dirty="0">
                          <a:effectLst/>
                          <a:latin typeface="Calibri"/>
                          <a:ea typeface="Calibri"/>
                          <a:cs typeface="Times New Roman"/>
                        </a:rPr>
                        <a:t>Customer open to suggestions </a:t>
                      </a:r>
                      <a:r>
                        <a:rPr lang="en-US" sz="1400" dirty="0" smtClean="0">
                          <a:effectLst/>
                          <a:latin typeface="Calibri"/>
                          <a:ea typeface="Calibri"/>
                          <a:cs typeface="Times New Roman"/>
                        </a:rPr>
                        <a:t>- influence </a:t>
                      </a:r>
                      <a:r>
                        <a:rPr lang="en-US" sz="1400" dirty="0">
                          <a:effectLst/>
                          <a:latin typeface="Calibri"/>
                          <a:ea typeface="Calibri"/>
                          <a:cs typeface="Times New Roman"/>
                        </a:rPr>
                        <a:t>RFP for greater competitive advantage</a:t>
                      </a:r>
                    </a:p>
                    <a:p>
                      <a:pPr marL="0" marR="0" lvl="0" indent="-91440" algn="l" defTabSz="914400" rtl="0" eaLnBrk="1" fontAlgn="auto" latinLnBrk="0" hangingPunct="1">
                        <a:lnSpc>
                          <a:spcPct val="100000"/>
                        </a:lnSpc>
                        <a:spcBef>
                          <a:spcPts val="0"/>
                        </a:spcBef>
                        <a:spcAft>
                          <a:spcPts val="600"/>
                        </a:spcAft>
                        <a:buClrTx/>
                        <a:buSzTx/>
                        <a:buFont typeface="Symbol"/>
                        <a:buChar char=""/>
                        <a:tabLst/>
                        <a:defRPr/>
                      </a:pPr>
                      <a:r>
                        <a:rPr lang="en-US" sz="1400" b="1" dirty="0">
                          <a:effectLst/>
                          <a:latin typeface="Calibri"/>
                          <a:ea typeface="Calibri"/>
                          <a:cs typeface="Times New Roman"/>
                        </a:rPr>
                        <a:t>Develop win </a:t>
                      </a:r>
                      <a:r>
                        <a:rPr lang="en-US" sz="1400" b="1" dirty="0" smtClean="0">
                          <a:effectLst/>
                          <a:latin typeface="Calibri"/>
                          <a:ea typeface="Calibri"/>
                          <a:cs typeface="Times New Roman"/>
                        </a:rPr>
                        <a:t>strategy; calculate </a:t>
                      </a:r>
                      <a:r>
                        <a:rPr lang="en-US" sz="1400" b="1" dirty="0" err="1" smtClean="0"/>
                        <a:t>P</a:t>
                      </a:r>
                      <a:r>
                        <a:rPr lang="en-US" sz="1400" b="1" baseline="-30000" dirty="0" err="1" smtClean="0"/>
                        <a:t>win</a:t>
                      </a:r>
                      <a:r>
                        <a:rPr lang="en-US" sz="1400" b="1" dirty="0" smtClean="0">
                          <a:effectLst/>
                          <a:latin typeface="Calibri"/>
                          <a:ea typeface="Calibri"/>
                          <a:cs typeface="Times New Roman"/>
                        </a:rPr>
                        <a:t> </a:t>
                      </a:r>
                      <a:endParaRPr lang="en-US" sz="1400" b="1" dirty="0">
                        <a:effectLst/>
                        <a:latin typeface="Calibri"/>
                        <a:ea typeface="Calibri"/>
                        <a:cs typeface="Times New Roman"/>
                      </a:endParaRPr>
                    </a:p>
                    <a:p>
                      <a:pPr marL="0" marR="0" lvl="0" indent="-91440">
                        <a:spcBef>
                          <a:spcPts val="0"/>
                        </a:spcBef>
                        <a:spcAft>
                          <a:spcPts val="600"/>
                        </a:spcAft>
                        <a:buFont typeface="Symbol"/>
                        <a:buChar char=""/>
                      </a:pPr>
                      <a:r>
                        <a:rPr lang="en-US" sz="1400" b="1" dirty="0">
                          <a:effectLst/>
                          <a:latin typeface="Calibri"/>
                          <a:ea typeface="Calibri"/>
                          <a:cs typeface="Times New Roman"/>
                        </a:rPr>
                        <a:t>Likely a win if</a:t>
                      </a:r>
                      <a:r>
                        <a:rPr lang="en-US" sz="1400" dirty="0">
                          <a:effectLst/>
                          <a:latin typeface="Calibri"/>
                          <a:ea typeface="Calibri"/>
                          <a:cs typeface="Times New Roman"/>
                        </a:rPr>
                        <a:t> </a:t>
                      </a:r>
                      <a:r>
                        <a:rPr lang="en-US" sz="1400" dirty="0" smtClean="0">
                          <a:effectLst/>
                          <a:latin typeface="Calibri"/>
                          <a:ea typeface="Calibri"/>
                          <a:cs typeface="Times New Roman"/>
                        </a:rPr>
                        <a:t/>
                      </a:r>
                      <a:br>
                        <a:rPr lang="en-US" sz="1400" dirty="0" smtClean="0">
                          <a:effectLst/>
                          <a:latin typeface="Calibri"/>
                          <a:ea typeface="Calibri"/>
                          <a:cs typeface="Times New Roman"/>
                        </a:rPr>
                      </a:br>
                      <a:r>
                        <a:rPr lang="en-US" sz="1400" i="1" dirty="0" smtClean="0">
                          <a:effectLst/>
                          <a:latin typeface="Calibri"/>
                          <a:ea typeface="Calibri"/>
                          <a:cs typeface="Times New Roman"/>
                        </a:rPr>
                        <a:t>“we can give </a:t>
                      </a:r>
                      <a:r>
                        <a:rPr lang="en-US" sz="1400" i="1" dirty="0">
                          <a:effectLst/>
                          <a:latin typeface="Calibri"/>
                          <a:ea typeface="Calibri"/>
                          <a:cs typeface="Times New Roman"/>
                        </a:rPr>
                        <a:t>the customer an offer that speaks directly to and meets their wants and desires and we have a demonstrated track record of performance thereby earning the customer’s trust”</a:t>
                      </a: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54094">
                <a:tc>
                  <a:txBody>
                    <a:bodyPr/>
                    <a:lstStyle/>
                    <a:p>
                      <a:pPr marL="0" marR="0">
                        <a:spcBef>
                          <a:spcPts val="0"/>
                        </a:spcBef>
                        <a:spcAft>
                          <a:spcPts val="0"/>
                        </a:spcAft>
                      </a:pPr>
                      <a:r>
                        <a:rPr lang="en-US" sz="1400">
                          <a:effectLst/>
                          <a:latin typeface="Calibri"/>
                          <a:ea typeface="Calibri"/>
                          <a:cs typeface="Times New Roman"/>
                        </a:rPr>
                        <a:t>Pre-Proposal Preparation</a:t>
                      </a: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91440">
                        <a:spcBef>
                          <a:spcPts val="0"/>
                        </a:spcBef>
                        <a:spcAft>
                          <a:spcPts val="600"/>
                        </a:spcAft>
                        <a:buFont typeface="Symbol"/>
                        <a:buChar char=""/>
                      </a:pPr>
                      <a:r>
                        <a:rPr lang="en-US" sz="1400" b="1" dirty="0">
                          <a:effectLst/>
                          <a:latin typeface="Calibri"/>
                          <a:ea typeface="Calibri"/>
                          <a:cs typeface="Times New Roman"/>
                        </a:rPr>
                        <a:t>Develop </a:t>
                      </a:r>
                      <a:r>
                        <a:rPr lang="en-US" sz="1400" b="1" dirty="0" smtClean="0">
                          <a:effectLst/>
                          <a:latin typeface="Calibri"/>
                          <a:ea typeface="Calibri"/>
                          <a:cs typeface="Times New Roman"/>
                        </a:rPr>
                        <a:t>Organization </a:t>
                      </a:r>
                      <a:r>
                        <a:rPr lang="en-US" sz="1400" b="1" dirty="0">
                          <a:effectLst/>
                          <a:latin typeface="Calibri"/>
                          <a:ea typeface="Calibri"/>
                          <a:cs typeface="Times New Roman"/>
                        </a:rPr>
                        <a:t>and </a:t>
                      </a:r>
                      <a:r>
                        <a:rPr lang="en-US" sz="1400" b="1" dirty="0" smtClean="0">
                          <a:effectLst/>
                          <a:latin typeface="Calibri"/>
                          <a:ea typeface="Calibri"/>
                          <a:cs typeface="Times New Roman"/>
                        </a:rPr>
                        <a:t>Procedures </a:t>
                      </a:r>
                      <a:r>
                        <a:rPr lang="en-US" sz="1400" dirty="0" smtClean="0">
                          <a:effectLst/>
                          <a:latin typeface="Calibri"/>
                          <a:ea typeface="Calibri"/>
                          <a:cs typeface="Times New Roman"/>
                        </a:rPr>
                        <a:t>– developed for a winning proposal effort</a:t>
                      </a:r>
                      <a:endParaRPr lang="en-US" sz="1400" dirty="0">
                        <a:effectLst/>
                        <a:latin typeface="Calibri"/>
                        <a:ea typeface="Calibri"/>
                        <a:cs typeface="Times New Roman"/>
                      </a:endParaRPr>
                    </a:p>
                    <a:p>
                      <a:pPr marL="0" marR="0" lvl="0" indent="-91440">
                        <a:spcBef>
                          <a:spcPts val="0"/>
                        </a:spcBef>
                        <a:spcAft>
                          <a:spcPts val="600"/>
                        </a:spcAft>
                        <a:buFont typeface="Symbol"/>
                        <a:buChar char=""/>
                      </a:pPr>
                      <a:r>
                        <a:rPr lang="en-US" sz="1400" b="1" dirty="0">
                          <a:effectLst/>
                          <a:latin typeface="Calibri"/>
                          <a:ea typeface="Calibri"/>
                          <a:cs typeface="Times New Roman"/>
                        </a:rPr>
                        <a:t>Assess</a:t>
                      </a:r>
                      <a:r>
                        <a:rPr lang="en-US" sz="1400" dirty="0">
                          <a:effectLst/>
                          <a:latin typeface="Calibri"/>
                          <a:ea typeface="Calibri"/>
                          <a:cs typeface="Times New Roman"/>
                        </a:rPr>
                        <a:t> </a:t>
                      </a:r>
                      <a:r>
                        <a:rPr lang="en-US" sz="1400" baseline="0" dirty="0" smtClean="0">
                          <a:effectLst/>
                          <a:latin typeface="Calibri"/>
                          <a:ea typeface="Calibri"/>
                          <a:cs typeface="Times New Roman"/>
                        </a:rPr>
                        <a:t> - </a:t>
                      </a:r>
                      <a:r>
                        <a:rPr lang="en-US" sz="1400" dirty="0" smtClean="0">
                          <a:effectLst/>
                          <a:latin typeface="Calibri"/>
                          <a:ea typeface="Calibri"/>
                          <a:cs typeface="Times New Roman"/>
                        </a:rPr>
                        <a:t>actual </a:t>
                      </a:r>
                      <a:r>
                        <a:rPr lang="en-US" sz="1400" dirty="0">
                          <a:effectLst/>
                          <a:latin typeface="Calibri"/>
                          <a:ea typeface="Calibri"/>
                          <a:cs typeface="Times New Roman"/>
                        </a:rPr>
                        <a:t>solicitation against previous planning</a:t>
                      </a:r>
                    </a:p>
                    <a:p>
                      <a:pPr marL="0" marR="0" lvl="0" indent="-91440">
                        <a:spcBef>
                          <a:spcPts val="0"/>
                        </a:spcBef>
                        <a:spcAft>
                          <a:spcPts val="600"/>
                        </a:spcAft>
                        <a:buFont typeface="Symbol"/>
                        <a:buChar char=""/>
                      </a:pPr>
                      <a:r>
                        <a:rPr lang="en-US" sz="1400" b="1" dirty="0">
                          <a:effectLst/>
                          <a:latin typeface="Calibri"/>
                          <a:ea typeface="Calibri"/>
                          <a:cs typeface="Times New Roman"/>
                        </a:rPr>
                        <a:t>Capture lead </a:t>
                      </a:r>
                      <a:r>
                        <a:rPr lang="en-US" sz="1400" b="1" dirty="0" smtClean="0">
                          <a:effectLst/>
                          <a:latin typeface="Calibri"/>
                          <a:ea typeface="Calibri"/>
                          <a:cs typeface="Times New Roman"/>
                        </a:rPr>
                        <a:t>- </a:t>
                      </a:r>
                      <a:r>
                        <a:rPr lang="en-US" sz="1400" dirty="0" smtClean="0">
                          <a:effectLst/>
                          <a:latin typeface="Calibri"/>
                          <a:ea typeface="Calibri"/>
                          <a:cs typeface="Times New Roman"/>
                        </a:rPr>
                        <a:t>interacts </a:t>
                      </a:r>
                      <a:r>
                        <a:rPr lang="en-US" sz="1400" dirty="0">
                          <a:effectLst/>
                          <a:latin typeface="Calibri"/>
                          <a:ea typeface="Calibri"/>
                          <a:cs typeface="Times New Roman"/>
                        </a:rPr>
                        <a:t>with customer, organizes team</a:t>
                      </a:r>
                    </a:p>
                    <a:p>
                      <a:pPr marL="0" marR="0" lvl="0" indent="-91440">
                        <a:spcBef>
                          <a:spcPts val="0"/>
                        </a:spcBef>
                        <a:spcAft>
                          <a:spcPts val="600"/>
                        </a:spcAft>
                        <a:buFont typeface="Symbol"/>
                        <a:buChar char=""/>
                      </a:pPr>
                      <a:r>
                        <a:rPr lang="en-US" sz="1400" b="1" dirty="0" smtClean="0">
                          <a:effectLst/>
                          <a:latin typeface="+mn-lt"/>
                          <a:ea typeface="Calibri"/>
                          <a:cs typeface="Times New Roman"/>
                        </a:rPr>
                        <a:t>Win strategy </a:t>
                      </a:r>
                      <a:r>
                        <a:rPr lang="en-US" sz="1400" dirty="0" smtClean="0">
                          <a:effectLst/>
                          <a:latin typeface="+mn-lt"/>
                          <a:ea typeface="Calibri"/>
                          <a:cs typeface="Times New Roman"/>
                        </a:rPr>
                        <a:t>- update</a:t>
                      </a:r>
                      <a:r>
                        <a:rPr lang="en-US" sz="1400" dirty="0">
                          <a:effectLst/>
                          <a:latin typeface="Calibri"/>
                          <a:ea typeface="Calibri"/>
                          <a:cs typeface="Times New Roman"/>
                        </a:rPr>
                        <a:t>, </a:t>
                      </a:r>
                      <a:r>
                        <a:rPr lang="en-US" sz="1400" dirty="0" smtClean="0">
                          <a:effectLst/>
                          <a:latin typeface="Calibri"/>
                          <a:ea typeface="Calibri"/>
                          <a:cs typeface="Times New Roman"/>
                        </a:rPr>
                        <a:t>execute</a:t>
                      </a:r>
                      <a:endParaRPr lang="en-US" sz="1400" dirty="0">
                        <a:effectLst/>
                        <a:latin typeface="Calibri"/>
                        <a:ea typeface="Calibri"/>
                        <a:cs typeface="Times New Roman"/>
                      </a:endParaRPr>
                    </a:p>
                    <a:p>
                      <a:pPr marL="0" marR="0" lvl="0" indent="-91440">
                        <a:spcBef>
                          <a:spcPts val="0"/>
                        </a:spcBef>
                        <a:spcAft>
                          <a:spcPts val="600"/>
                        </a:spcAft>
                        <a:buFont typeface="Symbol"/>
                        <a:buChar char=""/>
                      </a:pPr>
                      <a:r>
                        <a:rPr lang="en-US" sz="1400" b="1" dirty="0">
                          <a:effectLst/>
                          <a:latin typeface="Calibri"/>
                          <a:ea typeface="Calibri"/>
                          <a:cs typeface="Times New Roman"/>
                        </a:rPr>
                        <a:t>Proposal </a:t>
                      </a:r>
                      <a:r>
                        <a:rPr lang="en-US" sz="1400" b="1" dirty="0" smtClean="0">
                          <a:effectLst/>
                          <a:latin typeface="Calibri"/>
                          <a:ea typeface="Calibri"/>
                          <a:cs typeface="Times New Roman"/>
                        </a:rPr>
                        <a:t>design </a:t>
                      </a:r>
                      <a:r>
                        <a:rPr lang="en-US" sz="1400" dirty="0" smtClean="0">
                          <a:effectLst/>
                          <a:latin typeface="Calibri"/>
                          <a:ea typeface="Calibri"/>
                          <a:cs typeface="Times New Roman"/>
                        </a:rPr>
                        <a:t>- reviewed </a:t>
                      </a:r>
                      <a:r>
                        <a:rPr lang="en-US" sz="1400" dirty="0">
                          <a:effectLst/>
                          <a:latin typeface="Calibri"/>
                          <a:ea typeface="Calibri"/>
                          <a:cs typeface="Times New Roman"/>
                        </a:rPr>
                        <a:t>by </a:t>
                      </a:r>
                      <a:r>
                        <a:rPr lang="en-US" sz="1400" dirty="0" smtClean="0">
                          <a:effectLst/>
                          <a:latin typeface="Calibri"/>
                          <a:ea typeface="Calibri"/>
                          <a:cs typeface="Times New Roman"/>
                        </a:rPr>
                        <a:t>Review Team</a:t>
                      </a:r>
                      <a:endParaRPr lang="en-US" sz="1400" dirty="0">
                        <a:effectLst/>
                        <a:latin typeface="Calibri"/>
                        <a:ea typeface="Calibri"/>
                        <a:cs typeface="Times New Roman"/>
                      </a:endParaRP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cxnSp>
        <p:nvCxnSpPr>
          <p:cNvPr id="7" name="Straight Arrow Connector 6"/>
          <p:cNvCxnSpPr/>
          <p:nvPr/>
        </p:nvCxnSpPr>
        <p:spPr>
          <a:xfrm>
            <a:off x="916632" y="1676400"/>
            <a:ext cx="0" cy="467995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5" name="TextBox 4"/>
          <p:cNvSpPr txBox="1"/>
          <p:nvPr/>
        </p:nvSpPr>
        <p:spPr>
          <a:xfrm>
            <a:off x="685800" y="2895600"/>
            <a:ext cx="461665" cy="2326342"/>
          </a:xfrm>
          <a:prstGeom prst="rect">
            <a:avLst/>
          </a:prstGeom>
          <a:solidFill>
            <a:schemeClr val="bg1"/>
          </a:solidFill>
        </p:spPr>
        <p:txBody>
          <a:bodyPr vert="vert270" wrap="none" rtlCol="0">
            <a:spAutoFit/>
          </a:bodyPr>
          <a:lstStyle/>
          <a:p>
            <a:r>
              <a:rPr lang="en-US" dirty="0" smtClean="0"/>
              <a:t>Typically 1 year or more</a:t>
            </a:r>
            <a:endParaRPr lang="en-US" dirty="0"/>
          </a:p>
        </p:txBody>
      </p:sp>
    </p:spTree>
    <p:extLst>
      <p:ext uri="{BB962C8B-B14F-4D97-AF65-F5344CB8AC3E}">
        <p14:creationId xmlns:p14="http://schemas.microsoft.com/office/powerpoint/2010/main" val="29348207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152400"/>
            <a:ext cx="7045273" cy="1143000"/>
          </a:xfrm>
        </p:spPr>
        <p:txBody>
          <a:bodyPr>
            <a:noAutofit/>
          </a:bodyPr>
          <a:lstStyle/>
          <a:p>
            <a:r>
              <a:rPr lang="en-US" sz="3200" dirty="0"/>
              <a:t>Thoroughly </a:t>
            </a:r>
            <a:r>
              <a:rPr lang="en-US" sz="3200" dirty="0" smtClean="0"/>
              <a:t>Decompose </a:t>
            </a:r>
            <a:r>
              <a:rPr lang="en-US" sz="3200" dirty="0"/>
              <a:t>the </a:t>
            </a:r>
            <a:r>
              <a:rPr lang="en-US" sz="3200" dirty="0" smtClean="0"/>
              <a:t>Solicitation of a Targeted Opportunity</a:t>
            </a:r>
            <a:r>
              <a:rPr lang="en-US" sz="3200" dirty="0"/>
              <a:t/>
            </a:r>
            <a:br>
              <a:rPr lang="en-US" sz="3200" dirty="0"/>
            </a:br>
            <a:endParaRPr lang="en-US" sz="2800" dirty="0"/>
          </a:p>
        </p:txBody>
      </p:sp>
      <p:sp>
        <p:nvSpPr>
          <p:cNvPr id="3" name="Content Placeholder 2"/>
          <p:cNvSpPr>
            <a:spLocks noGrp="1"/>
          </p:cNvSpPr>
          <p:nvPr>
            <p:ph idx="1"/>
          </p:nvPr>
        </p:nvSpPr>
        <p:spPr>
          <a:xfrm>
            <a:off x="346127" y="2209800"/>
            <a:ext cx="5105400" cy="4525963"/>
          </a:xfrm>
        </p:spPr>
        <p:txBody>
          <a:bodyPr>
            <a:noAutofit/>
          </a:bodyPr>
          <a:lstStyle/>
          <a:p>
            <a:r>
              <a:rPr lang="en-US" sz="2000" dirty="0" smtClean="0"/>
              <a:t>Deadlines</a:t>
            </a:r>
          </a:p>
          <a:p>
            <a:r>
              <a:rPr lang="en-US" sz="2000" dirty="0" smtClean="0"/>
              <a:t>Requirements, (technical, budget, management, “MIRs” etc.)</a:t>
            </a:r>
          </a:p>
          <a:p>
            <a:r>
              <a:rPr lang="en-US" sz="2000" dirty="0" smtClean="0"/>
              <a:t>Proposal components</a:t>
            </a:r>
          </a:p>
          <a:p>
            <a:r>
              <a:rPr lang="en-US" sz="2000" dirty="0" smtClean="0"/>
              <a:t>Unusual requirements</a:t>
            </a:r>
            <a:endParaRPr lang="en-US" sz="2000" b="1" dirty="0" smtClean="0"/>
          </a:p>
          <a:p>
            <a:r>
              <a:rPr lang="en-US" sz="2000" dirty="0" smtClean="0"/>
              <a:t>Procedures for submittal (including BYU/ORCA procedures)</a:t>
            </a:r>
          </a:p>
        </p:txBody>
      </p:sp>
      <p:sp>
        <p:nvSpPr>
          <p:cNvPr id="4" name="Slide Number Placeholder 3"/>
          <p:cNvSpPr>
            <a:spLocks noGrp="1"/>
          </p:cNvSpPr>
          <p:nvPr>
            <p:ph type="sldNum" sz="quarter" idx="12"/>
          </p:nvPr>
        </p:nvSpPr>
        <p:spPr/>
        <p:txBody>
          <a:bodyPr/>
          <a:lstStyle/>
          <a:p>
            <a:fld id="{0609A8C3-0B35-46AA-97D6-5814D689151B}" type="slidenum">
              <a:rPr lang="en-US" smtClean="0"/>
              <a:t>33</a:t>
            </a:fld>
            <a:endParaRPr lang="en-US"/>
          </a:p>
        </p:txBody>
      </p:sp>
      <p:pic>
        <p:nvPicPr>
          <p:cNvPr id="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0754" t="20040" r="27331" b="6548"/>
          <a:stretch/>
        </p:blipFill>
        <p:spPr bwMode="auto">
          <a:xfrm>
            <a:off x="4953000" y="1828800"/>
            <a:ext cx="3387673" cy="37084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92293106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152400"/>
            <a:ext cx="7162800" cy="1143000"/>
          </a:xfrm>
        </p:spPr>
        <p:txBody>
          <a:bodyPr>
            <a:noAutofit/>
          </a:bodyPr>
          <a:lstStyle/>
          <a:p>
            <a:r>
              <a:rPr lang="en-US" sz="3200" dirty="0" smtClean="0"/>
              <a:t>Create a Proposal Development Plan </a:t>
            </a:r>
            <a:r>
              <a:rPr lang="en-US" sz="3200" dirty="0"/>
              <a:t>for </a:t>
            </a:r>
            <a:r>
              <a:rPr lang="en-US" sz="3200" dirty="0" smtClean="0"/>
              <a:t>the Targeted Funding Opportunity</a:t>
            </a:r>
            <a:r>
              <a:rPr lang="en-US" sz="3200" i="1" dirty="0"/>
              <a:t/>
            </a:r>
            <a:br>
              <a:rPr lang="en-US" sz="3200" i="1" dirty="0"/>
            </a:br>
            <a:endParaRPr lang="en-US" sz="2800" i="1" dirty="0"/>
          </a:p>
        </p:txBody>
      </p:sp>
      <p:sp>
        <p:nvSpPr>
          <p:cNvPr id="3" name="Content Placeholder 2"/>
          <p:cNvSpPr>
            <a:spLocks noGrp="1"/>
          </p:cNvSpPr>
          <p:nvPr>
            <p:ph idx="1"/>
          </p:nvPr>
        </p:nvSpPr>
        <p:spPr>
          <a:xfrm>
            <a:off x="304800" y="1371600"/>
            <a:ext cx="8839200" cy="4525963"/>
          </a:xfrm>
        </p:spPr>
        <p:txBody>
          <a:bodyPr>
            <a:noAutofit/>
          </a:bodyPr>
          <a:lstStyle/>
          <a:p>
            <a:r>
              <a:rPr lang="en-US" sz="2000" dirty="0" smtClean="0"/>
              <a:t>Create a plan with checklists (</a:t>
            </a:r>
            <a:r>
              <a:rPr lang="en-US" sz="2000" dirty="0"/>
              <a:t>e.g., </a:t>
            </a:r>
            <a:r>
              <a:rPr lang="en-US" sz="2000" dirty="0">
                <a:hlinkClick r:id="rId3"/>
              </a:rPr>
              <a:t>http://researchdevelopment.byu.edu/resources/proposal</a:t>
            </a:r>
            <a:r>
              <a:rPr lang="en-US" sz="2000" dirty="0" smtClean="0"/>
              <a:t>)</a:t>
            </a:r>
          </a:p>
          <a:p>
            <a:r>
              <a:rPr lang="en-US" sz="2000" dirty="0" smtClean="0"/>
              <a:t>Designate a preparation room/wall/area </a:t>
            </a:r>
          </a:p>
          <a:p>
            <a:r>
              <a:rPr lang="en-US" sz="2000" dirty="0"/>
              <a:t>Conduct a Kickoff </a:t>
            </a:r>
          </a:p>
          <a:p>
            <a:r>
              <a:rPr lang="en-US" sz="2000" dirty="0" smtClean="0"/>
              <a:t>Coordinate – with whom and when</a:t>
            </a:r>
          </a:p>
          <a:p>
            <a:r>
              <a:rPr lang="en-US" sz="2000" dirty="0" smtClean="0"/>
              <a:t>Create a proposal “production” schedule  </a:t>
            </a:r>
          </a:p>
          <a:p>
            <a:r>
              <a:rPr lang="en-US" sz="2000" dirty="0" smtClean="0"/>
              <a:t>Create proposal themes </a:t>
            </a:r>
          </a:p>
          <a:p>
            <a:r>
              <a:rPr lang="en-US" sz="2000" dirty="0" smtClean="0"/>
              <a:t>Determine how requirements </a:t>
            </a:r>
            <a:r>
              <a:rPr lang="en-US" sz="2000" dirty="0"/>
              <a:t>will be </a:t>
            </a:r>
            <a:r>
              <a:rPr lang="en-US" sz="2000" dirty="0" smtClean="0"/>
              <a:t>addressed</a:t>
            </a:r>
          </a:p>
          <a:p>
            <a:r>
              <a:rPr lang="en-US" sz="2000" dirty="0" smtClean="0"/>
              <a:t>Make writing assignments</a:t>
            </a:r>
          </a:p>
          <a:p>
            <a:r>
              <a:rPr lang="en-US" sz="2000" dirty="0" smtClean="0"/>
              <a:t>Arrange proposal development support </a:t>
            </a:r>
          </a:p>
          <a:p>
            <a:r>
              <a:rPr lang="en-US" sz="2000" dirty="0" smtClean="0"/>
              <a:t>Arrange reviewers </a:t>
            </a:r>
          </a:p>
          <a:p>
            <a:endParaRPr lang="en-US" sz="1600" dirty="0" smtClean="0"/>
          </a:p>
          <a:p>
            <a:pPr lvl="1"/>
            <a:endParaRPr lang="en-US" sz="1600" dirty="0"/>
          </a:p>
        </p:txBody>
      </p:sp>
      <p:pic>
        <p:nvPicPr>
          <p:cNvPr id="1028" name="Picture 4" descr="https://fbcdn-sphotos-a-a.akamaihd.net/hphotos-ak-frc1/p480x480/423455_268598763207078_73910414_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32929" y="2448728"/>
            <a:ext cx="2737959" cy="204707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805320" y="4569023"/>
            <a:ext cx="2729080" cy="307777"/>
          </a:xfrm>
          <a:prstGeom prst="rect">
            <a:avLst/>
          </a:prstGeom>
          <a:noFill/>
        </p:spPr>
        <p:txBody>
          <a:bodyPr wrap="none" rtlCol="0">
            <a:spAutoFit/>
          </a:bodyPr>
          <a:lstStyle/>
          <a:p>
            <a:r>
              <a:rPr lang="en-US" sz="1400" i="1" dirty="0" smtClean="0"/>
              <a:t>Proposal “War” Room (from NASA)</a:t>
            </a:r>
            <a:endParaRPr lang="en-US" sz="1400" i="1" dirty="0"/>
          </a:p>
        </p:txBody>
      </p:sp>
      <p:sp>
        <p:nvSpPr>
          <p:cNvPr id="4" name="Slide Number Placeholder 3"/>
          <p:cNvSpPr>
            <a:spLocks noGrp="1"/>
          </p:cNvSpPr>
          <p:nvPr>
            <p:ph type="sldNum" sz="quarter" idx="12"/>
          </p:nvPr>
        </p:nvSpPr>
        <p:spPr/>
        <p:txBody>
          <a:bodyPr/>
          <a:lstStyle/>
          <a:p>
            <a:fld id="{0609A8C3-0B35-46AA-97D6-5814D689151B}" type="slidenum">
              <a:rPr lang="en-US" smtClean="0"/>
              <a:t>34</a:t>
            </a:fld>
            <a:endParaRPr lang="en-US"/>
          </a:p>
        </p:txBody>
      </p:sp>
      <p:sp>
        <p:nvSpPr>
          <p:cNvPr id="7" name="TextBox 6"/>
          <p:cNvSpPr txBox="1"/>
          <p:nvPr/>
        </p:nvSpPr>
        <p:spPr>
          <a:xfrm>
            <a:off x="381000" y="5562600"/>
            <a:ext cx="8077200" cy="769441"/>
          </a:xfrm>
          <a:prstGeom prst="rect">
            <a:avLst/>
          </a:prstGeom>
          <a:solidFill>
            <a:schemeClr val="accent1">
              <a:lumMod val="20000"/>
              <a:lumOff val="80000"/>
            </a:schemeClr>
          </a:solidFill>
        </p:spPr>
        <p:txBody>
          <a:bodyPr wrap="square" rtlCol="0">
            <a:spAutoFit/>
          </a:bodyPr>
          <a:lstStyle/>
          <a:p>
            <a:r>
              <a:rPr lang="en-US" sz="2200" i="1" dirty="0"/>
              <a:t>Careful planning should help you </a:t>
            </a:r>
            <a:r>
              <a:rPr lang="en-US" sz="2200" i="1" dirty="0" smtClean="0"/>
              <a:t>avoid </a:t>
            </a:r>
            <a:r>
              <a:rPr lang="en-US" sz="2200" i="1" dirty="0"/>
              <a:t>common errors, ensure all requirements are met and the </a:t>
            </a:r>
            <a:r>
              <a:rPr lang="en-US" sz="2200" i="1" dirty="0" smtClean="0"/>
              <a:t>best possible proposal is submitted</a:t>
            </a:r>
            <a:endParaRPr lang="en-US" sz="2200" dirty="0"/>
          </a:p>
        </p:txBody>
      </p:sp>
    </p:spTree>
    <p:extLst>
      <p:ext uri="{BB962C8B-B14F-4D97-AF65-F5344CB8AC3E}">
        <p14:creationId xmlns:p14="http://schemas.microsoft.com/office/powerpoint/2010/main" val="52575591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Calculate a </a:t>
            </a:r>
            <a:r>
              <a:rPr lang="en-US" dirty="0" err="1" smtClean="0"/>
              <a:t>P</a:t>
            </a:r>
            <a:r>
              <a:rPr lang="en-US" baseline="-25000" dirty="0" err="1" smtClean="0"/>
              <a:t>win</a:t>
            </a:r>
            <a:endParaRPr lang="en-US" baseline="-25000" dirty="0"/>
          </a:p>
        </p:txBody>
      </p:sp>
      <p:sp>
        <p:nvSpPr>
          <p:cNvPr id="3" name="Slide Number Placeholder 2"/>
          <p:cNvSpPr>
            <a:spLocks noGrp="1"/>
          </p:cNvSpPr>
          <p:nvPr>
            <p:ph type="sldNum" sz="quarter" idx="12"/>
          </p:nvPr>
        </p:nvSpPr>
        <p:spPr/>
        <p:txBody>
          <a:bodyPr/>
          <a:lstStyle/>
          <a:p>
            <a:fld id="{0609A8C3-0B35-46AA-97D6-5814D689151B}" type="slidenum">
              <a:rPr lang="en-US" smtClean="0"/>
              <a:t>35</a:t>
            </a:fld>
            <a:endParaRPr lang="en-US"/>
          </a:p>
        </p:txBody>
      </p:sp>
      <p:sp>
        <p:nvSpPr>
          <p:cNvPr id="4" name="TextBox 3"/>
          <p:cNvSpPr txBox="1"/>
          <p:nvPr/>
        </p:nvSpPr>
        <p:spPr>
          <a:xfrm>
            <a:off x="340262" y="1218486"/>
            <a:ext cx="5908138" cy="4801314"/>
          </a:xfrm>
          <a:prstGeom prst="rect">
            <a:avLst/>
          </a:prstGeom>
          <a:noFill/>
        </p:spPr>
        <p:txBody>
          <a:bodyPr wrap="square" rtlCol="0">
            <a:spAutoFit/>
          </a:bodyPr>
          <a:lstStyle/>
          <a:p>
            <a:pPr marL="342900" indent="-342900">
              <a:buFont typeface="Arial" panose="020B0604020202020204" pitchFamily="34" charset="0"/>
              <a:buChar char="•"/>
            </a:pPr>
            <a:r>
              <a:rPr lang="en-US" b="1" dirty="0" smtClean="0"/>
              <a:t>Develop Criteria from the Solicitation</a:t>
            </a:r>
            <a:r>
              <a:rPr lang="en-US" dirty="0" smtClean="0"/>
              <a:t/>
            </a:r>
            <a:br>
              <a:rPr lang="en-US" dirty="0" smtClean="0"/>
            </a:br>
            <a:endParaRPr lang="en-US" dirty="0" smtClean="0"/>
          </a:p>
          <a:p>
            <a:pPr marL="342900" indent="-342900">
              <a:buFont typeface="Arial" panose="020B0604020202020204" pitchFamily="34" charset="0"/>
              <a:buChar char="•"/>
            </a:pPr>
            <a:r>
              <a:rPr lang="en-US" b="1" dirty="0" smtClean="0"/>
              <a:t>Evaluate criteria </a:t>
            </a:r>
          </a:p>
          <a:p>
            <a:pPr marL="800100" lvl="1" indent="-342900">
              <a:buFont typeface="Calibri" panose="020F0502020204030204" pitchFamily="34" charset="0"/>
              <a:buChar char="–"/>
            </a:pPr>
            <a:r>
              <a:rPr lang="en-US" dirty="0"/>
              <a:t>Assign “values” </a:t>
            </a:r>
            <a:r>
              <a:rPr lang="en-US" dirty="0" smtClean="0"/>
              <a:t>(including weightings) </a:t>
            </a:r>
            <a:br>
              <a:rPr lang="en-US" dirty="0" smtClean="0"/>
            </a:br>
            <a:r>
              <a:rPr lang="en-US" dirty="0" smtClean="0"/>
              <a:t>from Solicitation requirements</a:t>
            </a:r>
          </a:p>
          <a:p>
            <a:pPr marL="800100" lvl="1" indent="-342900">
              <a:buFont typeface="Calibri" panose="020F0502020204030204" pitchFamily="34" charset="0"/>
              <a:buChar char="–"/>
            </a:pPr>
            <a:r>
              <a:rPr lang="en-US" dirty="0" smtClean="0"/>
              <a:t>Determine elements that make up </a:t>
            </a:r>
            <a:br>
              <a:rPr lang="en-US" dirty="0" smtClean="0"/>
            </a:br>
            <a:r>
              <a:rPr lang="en-US" dirty="0" smtClean="0"/>
              <a:t>criteria from SWOT, similar analyses, </a:t>
            </a:r>
            <a:br>
              <a:rPr lang="en-US" dirty="0" smtClean="0"/>
            </a:br>
            <a:r>
              <a:rPr lang="en-US" dirty="0" smtClean="0"/>
              <a:t>“Go-No Go” information</a:t>
            </a:r>
            <a:br>
              <a:rPr lang="en-US" dirty="0" smtClean="0"/>
            </a:br>
            <a:endParaRPr lang="en-US" dirty="0" smtClean="0"/>
          </a:p>
          <a:p>
            <a:pPr marL="342900" lvl="1" indent="-342900">
              <a:buFont typeface="Arial" panose="020B0604020202020204" pitchFamily="34" charset="0"/>
              <a:buChar char="•"/>
            </a:pPr>
            <a:r>
              <a:rPr lang="en-US" b="1" dirty="0" smtClean="0"/>
              <a:t>For </a:t>
            </a:r>
            <a:r>
              <a:rPr lang="en-US" b="1" dirty="0"/>
              <a:t>industry</a:t>
            </a:r>
            <a:r>
              <a:rPr lang="en-US" dirty="0"/>
              <a:t>, typically need a </a:t>
            </a:r>
            <a:r>
              <a:rPr lang="en-US" dirty="0" err="1"/>
              <a:t>P</a:t>
            </a:r>
            <a:r>
              <a:rPr lang="en-US" baseline="-25000" dirty="0" err="1"/>
              <a:t>win</a:t>
            </a:r>
            <a:r>
              <a:rPr lang="en-US" dirty="0"/>
              <a:t> </a:t>
            </a:r>
            <a:r>
              <a:rPr lang="en-US" dirty="0" smtClean="0"/>
              <a:t>&gt; </a:t>
            </a:r>
            <a:r>
              <a:rPr lang="en-US" dirty="0"/>
              <a:t>0.5 </a:t>
            </a:r>
            <a:r>
              <a:rPr lang="en-US" dirty="0" smtClean="0"/>
              <a:t/>
            </a:r>
            <a:br>
              <a:rPr lang="en-US" dirty="0" smtClean="0"/>
            </a:br>
            <a:r>
              <a:rPr lang="en-US" dirty="0" smtClean="0"/>
              <a:t>and/or </a:t>
            </a:r>
            <a:r>
              <a:rPr lang="en-US" dirty="0"/>
              <a:t>a </a:t>
            </a:r>
            <a:r>
              <a:rPr lang="en-US" dirty="0" err="1"/>
              <a:t>P</a:t>
            </a:r>
            <a:r>
              <a:rPr lang="en-US" baseline="-25000" dirty="0" err="1"/>
              <a:t>win</a:t>
            </a:r>
            <a:r>
              <a:rPr lang="en-US" dirty="0"/>
              <a:t> &gt; competitors </a:t>
            </a:r>
            <a:r>
              <a:rPr lang="en-US" dirty="0" smtClean="0"/>
              <a:t>to </a:t>
            </a:r>
            <a:r>
              <a:rPr lang="en-US" dirty="0"/>
              <a:t>proceed with </a:t>
            </a:r>
            <a:r>
              <a:rPr lang="en-US" dirty="0" smtClean="0"/>
              <a:t>proposal</a:t>
            </a:r>
          </a:p>
          <a:p>
            <a:pPr marL="342900" lvl="1" indent="-342900">
              <a:buFont typeface="Arial" panose="020B0604020202020204" pitchFamily="34" charset="0"/>
              <a:buChar char="•"/>
            </a:pPr>
            <a:endParaRPr lang="en-US" dirty="0"/>
          </a:p>
          <a:p>
            <a:pPr marL="342900" lvl="1" indent="-342900">
              <a:buFont typeface="Arial" panose="020B0604020202020204" pitchFamily="34" charset="0"/>
              <a:buChar char="•"/>
            </a:pPr>
            <a:r>
              <a:rPr lang="en-US" b="1" dirty="0" smtClean="0"/>
              <a:t>For academic research</a:t>
            </a:r>
            <a:r>
              <a:rPr lang="en-US" dirty="0" smtClean="0"/>
              <a:t>, competitor comparison may be less important (multiple awards, no defined product as an outcome)</a:t>
            </a:r>
            <a:endParaRPr lang="en-US" dirty="0"/>
          </a:p>
          <a:p>
            <a:pPr marL="342900" indent="-342900">
              <a:buFont typeface="Arial" panose="020B0604020202020204" pitchFamily="34" charset="0"/>
              <a:buChar char="•"/>
            </a:pPr>
            <a:endParaRPr lang="en-US" dirty="0"/>
          </a:p>
          <a:p>
            <a:pPr marL="800100" lvl="1" indent="-342900">
              <a:buFont typeface="Courier New" panose="02070309020205020404" pitchFamily="49" charset="0"/>
              <a:buChar char="o"/>
            </a:pPr>
            <a:endParaRPr lang="en-US" dirty="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2514" y="1219200"/>
            <a:ext cx="3840186" cy="20137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5562600" y="3232939"/>
            <a:ext cx="3213100" cy="276999"/>
          </a:xfrm>
          <a:prstGeom prst="rect">
            <a:avLst/>
          </a:prstGeom>
        </p:spPr>
        <p:txBody>
          <a:bodyPr wrap="square">
            <a:spAutoFit/>
          </a:bodyPr>
          <a:lstStyle/>
          <a:p>
            <a:pPr lvl="0"/>
            <a:r>
              <a:rPr lang="en-US" sz="1200" b="1" i="1" dirty="0" smtClean="0">
                <a:solidFill>
                  <a:prstClr val="black"/>
                </a:solidFill>
              </a:rPr>
              <a:t>An Example of One Way to Calculate </a:t>
            </a:r>
            <a:r>
              <a:rPr lang="en-US" sz="1200" b="1" i="1" dirty="0" err="1" smtClean="0">
                <a:solidFill>
                  <a:prstClr val="black"/>
                </a:solidFill>
              </a:rPr>
              <a:t>P</a:t>
            </a:r>
            <a:r>
              <a:rPr lang="en-US" sz="1200" b="1" i="1" baseline="-25000" dirty="0" err="1" smtClean="0">
                <a:solidFill>
                  <a:prstClr val="black"/>
                </a:solidFill>
              </a:rPr>
              <a:t>win</a:t>
            </a:r>
            <a:endParaRPr lang="en-US" sz="1200" b="1" i="1" dirty="0">
              <a:solidFill>
                <a:prstClr val="black"/>
              </a:solidFill>
            </a:endParaRPr>
          </a:p>
        </p:txBody>
      </p:sp>
      <p:sp>
        <p:nvSpPr>
          <p:cNvPr id="9" name="TextBox 8"/>
          <p:cNvSpPr txBox="1"/>
          <p:nvPr/>
        </p:nvSpPr>
        <p:spPr>
          <a:xfrm>
            <a:off x="527956" y="5562600"/>
            <a:ext cx="7396844" cy="707886"/>
          </a:xfrm>
          <a:prstGeom prst="rect">
            <a:avLst/>
          </a:prstGeom>
          <a:solidFill>
            <a:schemeClr val="accent1">
              <a:lumMod val="20000"/>
              <a:lumOff val="80000"/>
            </a:schemeClr>
          </a:solidFill>
        </p:spPr>
        <p:txBody>
          <a:bodyPr wrap="square" rtlCol="0">
            <a:spAutoFit/>
          </a:bodyPr>
          <a:lstStyle/>
          <a:p>
            <a:r>
              <a:rPr lang="en-US" sz="2000" i="1" dirty="0" smtClean="0"/>
              <a:t>Even a very subjective </a:t>
            </a:r>
            <a:r>
              <a:rPr lang="en-US" sz="2000" i="1" dirty="0" err="1" smtClean="0"/>
              <a:t>P</a:t>
            </a:r>
            <a:r>
              <a:rPr lang="en-US" sz="2000" i="1" baseline="-25000" dirty="0" err="1" smtClean="0"/>
              <a:t>win</a:t>
            </a:r>
            <a:r>
              <a:rPr lang="en-US" sz="2000" i="1" dirty="0" smtClean="0"/>
              <a:t> has value; it can predict the strengths and potential weaknesses of a proposal</a:t>
            </a:r>
            <a:endParaRPr lang="en-US" sz="2000" i="1" dirty="0"/>
          </a:p>
        </p:txBody>
      </p:sp>
    </p:spTree>
    <p:extLst>
      <p:ext uri="{BB962C8B-B14F-4D97-AF65-F5344CB8AC3E}">
        <p14:creationId xmlns:p14="http://schemas.microsoft.com/office/powerpoint/2010/main" val="321473486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Market Your Ideas</a:t>
            </a:r>
            <a:endParaRPr lang="en-US" dirty="0"/>
          </a:p>
        </p:txBody>
      </p:sp>
      <p:sp>
        <p:nvSpPr>
          <p:cNvPr id="3" name="Content Placeholder 2"/>
          <p:cNvSpPr>
            <a:spLocks noGrp="1"/>
          </p:cNvSpPr>
          <p:nvPr>
            <p:ph idx="1"/>
          </p:nvPr>
        </p:nvSpPr>
        <p:spPr>
          <a:xfrm>
            <a:off x="381000" y="1295400"/>
            <a:ext cx="5562600" cy="4525963"/>
          </a:xfrm>
        </p:spPr>
        <p:txBody>
          <a:bodyPr>
            <a:noAutofit/>
          </a:bodyPr>
          <a:lstStyle/>
          <a:p>
            <a:r>
              <a:rPr lang="en-US" sz="1800" b="1" dirty="0" smtClean="0"/>
              <a:t>Think like a marketer </a:t>
            </a:r>
            <a:r>
              <a:rPr lang="en-US" sz="1800" dirty="0" smtClean="0"/>
              <a:t>and </a:t>
            </a:r>
            <a:r>
              <a:rPr lang="en-US" sz="1800" i="1" dirty="0" smtClean="0"/>
              <a:t>always see things from the customer’s point of view</a:t>
            </a:r>
            <a:br>
              <a:rPr lang="en-US" sz="1800" i="1" dirty="0" smtClean="0"/>
            </a:br>
            <a:endParaRPr lang="en-US" sz="1800" dirty="0" smtClean="0"/>
          </a:p>
          <a:p>
            <a:r>
              <a:rPr lang="en-US" sz="1800" b="1" dirty="0" smtClean="0"/>
              <a:t>A proposal is not about you or your needs</a:t>
            </a:r>
            <a:r>
              <a:rPr lang="en-US" sz="1800" dirty="0" smtClean="0"/>
              <a:t>, it is about the funder’s needs… </a:t>
            </a:r>
            <a:r>
              <a:rPr lang="en-US" sz="1800" i="1" dirty="0" smtClean="0"/>
              <a:t>you’re project should make the funder successful</a:t>
            </a:r>
            <a:br>
              <a:rPr lang="en-US" sz="1800" i="1" dirty="0" smtClean="0"/>
            </a:br>
            <a:r>
              <a:rPr lang="en-US" sz="1800" b="1" dirty="0" smtClean="0"/>
              <a:t/>
            </a:r>
            <a:br>
              <a:rPr lang="en-US" sz="1800" b="1" dirty="0" smtClean="0"/>
            </a:br>
            <a:endParaRPr lang="en-US" sz="1800" b="1" dirty="0"/>
          </a:p>
          <a:p>
            <a:r>
              <a:rPr lang="en-US" sz="1800" b="1" dirty="0" smtClean="0"/>
              <a:t>You want an emotional response </a:t>
            </a:r>
            <a:r>
              <a:rPr lang="en-US" sz="1800" dirty="0" smtClean="0"/>
              <a:t>to your ideas from your potential funders… </a:t>
            </a:r>
            <a:r>
              <a:rPr lang="en-US" sz="1800" i="1" dirty="0" smtClean="0"/>
              <a:t>excitement</a:t>
            </a:r>
            <a:r>
              <a:rPr lang="en-US" sz="1800" dirty="0" smtClean="0"/>
              <a:t>, </a:t>
            </a:r>
            <a:r>
              <a:rPr lang="en-US" sz="1800" i="1" dirty="0" smtClean="0"/>
              <a:t>keen interest, compelling,  “I’ve got to have it now” … not boredom, confusion, </a:t>
            </a:r>
            <a:r>
              <a:rPr lang="en-US" sz="1800" dirty="0" smtClean="0"/>
              <a:t>or</a:t>
            </a:r>
            <a:r>
              <a:rPr lang="en-US" sz="1800" i="1" dirty="0" smtClean="0"/>
              <a:t> even anger</a:t>
            </a:r>
          </a:p>
          <a:p>
            <a:pPr marL="0" indent="0">
              <a:buNone/>
            </a:pPr>
            <a:endParaRPr lang="en-US" sz="1800" i="1" dirty="0" smtClean="0"/>
          </a:p>
        </p:txBody>
      </p:sp>
      <p:pic>
        <p:nvPicPr>
          <p:cNvPr id="5" name="Picture 2" descr="http://upload.wikimedia.org/wikipedia/commons/thumb/7/7a/Boeing_X-32B_Patuxent.jpg/300px-Boeing_X-32B_Patuxen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2895600"/>
            <a:ext cx="2247900" cy="138620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encrypted-tbn0.gstatic.com/images?q=tbn:ANd9GcRd-1tBBuFvTuEr8n0PdXn0B0nBrDSNZWcuh0HjGom6bEi6h92cl8TY8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53164" y="1870826"/>
            <a:ext cx="1471736" cy="118345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28571" y="4281806"/>
            <a:ext cx="2438400" cy="738664"/>
          </a:xfrm>
          <a:prstGeom prst="rect">
            <a:avLst/>
          </a:prstGeom>
          <a:noFill/>
        </p:spPr>
        <p:txBody>
          <a:bodyPr wrap="square" rtlCol="0">
            <a:spAutoFit/>
          </a:bodyPr>
          <a:lstStyle/>
          <a:p>
            <a:r>
              <a:rPr lang="en-US" sz="1400" b="1" i="1" dirty="0" smtClean="0"/>
              <a:t>Boeing’s UCAV, F-35 – the power of emotion in contract decisions </a:t>
            </a:r>
            <a:endParaRPr lang="en-US" sz="1400" b="1" i="1" dirty="0"/>
          </a:p>
        </p:txBody>
      </p:sp>
      <p:sp>
        <p:nvSpPr>
          <p:cNvPr id="4" name="Slide Number Placeholder 3"/>
          <p:cNvSpPr>
            <a:spLocks noGrp="1"/>
          </p:cNvSpPr>
          <p:nvPr>
            <p:ph type="sldNum" sz="quarter" idx="12"/>
          </p:nvPr>
        </p:nvSpPr>
        <p:spPr/>
        <p:txBody>
          <a:bodyPr/>
          <a:lstStyle/>
          <a:p>
            <a:fld id="{0609A8C3-0B35-46AA-97D6-5814D689151B}" type="slidenum">
              <a:rPr lang="en-US" smtClean="0"/>
              <a:t>36</a:t>
            </a:fld>
            <a:endParaRPr lang="en-US"/>
          </a:p>
        </p:txBody>
      </p:sp>
      <p:sp>
        <p:nvSpPr>
          <p:cNvPr id="9" name="TextBox 8"/>
          <p:cNvSpPr txBox="1"/>
          <p:nvPr/>
        </p:nvSpPr>
        <p:spPr>
          <a:xfrm>
            <a:off x="952500" y="5340485"/>
            <a:ext cx="7239000" cy="707886"/>
          </a:xfrm>
          <a:prstGeom prst="rect">
            <a:avLst/>
          </a:prstGeom>
          <a:solidFill>
            <a:schemeClr val="accent1">
              <a:lumMod val="20000"/>
              <a:lumOff val="80000"/>
            </a:schemeClr>
          </a:solidFill>
        </p:spPr>
        <p:txBody>
          <a:bodyPr wrap="square" rtlCol="0">
            <a:spAutoFit/>
          </a:bodyPr>
          <a:lstStyle/>
          <a:p>
            <a:r>
              <a:rPr lang="en-US" sz="2000" i="1" dirty="0" smtClean="0"/>
              <a:t>Ultimately, funding decisions are emotional decisions… make sure your proposal generates positive emotions</a:t>
            </a:r>
            <a:endParaRPr lang="en-US" sz="2000" i="1" dirty="0"/>
          </a:p>
        </p:txBody>
      </p:sp>
    </p:spTree>
    <p:extLst>
      <p:ext uri="{BB962C8B-B14F-4D97-AF65-F5344CB8AC3E}">
        <p14:creationId xmlns:p14="http://schemas.microsoft.com/office/powerpoint/2010/main" val="33478464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1668"/>
            <a:ext cx="8229600" cy="1143000"/>
          </a:xfrm>
        </p:spPr>
        <p:txBody>
          <a:bodyPr>
            <a:normAutofit fontScale="90000"/>
          </a:bodyPr>
          <a:lstStyle/>
          <a:p>
            <a:r>
              <a:rPr lang="en-US" dirty="0" smtClean="0"/>
              <a:t>Even “Objective” Review Panels Respond Emotionally</a:t>
            </a:r>
            <a:endParaRPr lang="en-US" sz="44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371600"/>
            <a:ext cx="7696200" cy="4525963"/>
          </a:xfrm>
        </p:spPr>
        <p:txBody>
          <a:bodyPr>
            <a:normAutofit fontScale="70000" lnSpcReduction="20000"/>
          </a:bodyPr>
          <a:lstStyle/>
          <a:p>
            <a:r>
              <a:rPr lang="en-US" dirty="0" smtClean="0">
                <a:cs typeface="Times New Roman" pitchFamily="18" charset="0"/>
              </a:rPr>
              <a:t>“The problem statement, </a:t>
            </a:r>
            <a:r>
              <a:rPr lang="en-US" b="1" dirty="0" smtClean="0">
                <a:cs typeface="Times New Roman" pitchFamily="18" charset="0"/>
              </a:rPr>
              <a:t>such as it is</a:t>
            </a:r>
            <a:r>
              <a:rPr lang="en-US" dirty="0" smtClean="0">
                <a:cs typeface="Times New Roman" pitchFamily="18" charset="0"/>
              </a:rPr>
              <a:t>, is too global, showing no relationship to reality with no potential solution being indicated or even possible.”</a:t>
            </a:r>
          </a:p>
          <a:p>
            <a:pPr marL="0" indent="0">
              <a:buNone/>
            </a:pPr>
            <a:endParaRPr lang="en-US" dirty="0" smtClean="0">
              <a:cs typeface="Times New Roman" pitchFamily="18" charset="0"/>
            </a:endParaRPr>
          </a:p>
          <a:p>
            <a:r>
              <a:rPr lang="en-US" dirty="0" smtClean="0">
                <a:cs typeface="Times New Roman" pitchFamily="18" charset="0"/>
              </a:rPr>
              <a:t>“This problem has been studied to death. I’m </a:t>
            </a:r>
            <a:r>
              <a:rPr lang="en-US" b="1" dirty="0" smtClean="0">
                <a:cs typeface="Times New Roman" pitchFamily="18" charset="0"/>
              </a:rPr>
              <a:t>surprised</a:t>
            </a:r>
            <a:r>
              <a:rPr lang="en-US" dirty="0" smtClean="0">
                <a:cs typeface="Times New Roman" pitchFamily="18" charset="0"/>
              </a:rPr>
              <a:t> the writer doesn’t know this.”</a:t>
            </a:r>
          </a:p>
          <a:p>
            <a:endParaRPr lang="en-US" dirty="0" smtClean="0">
              <a:cs typeface="Times New Roman" pitchFamily="18" charset="0"/>
            </a:endParaRPr>
          </a:p>
          <a:p>
            <a:r>
              <a:rPr lang="en-US" dirty="0" smtClean="0">
                <a:cs typeface="Times New Roman" pitchFamily="18" charset="0"/>
              </a:rPr>
              <a:t>“It is almost impossible to understand what the author wants to study or what the main theme is. The problem is </a:t>
            </a:r>
            <a:r>
              <a:rPr lang="en-US" b="1" dirty="0" smtClean="0">
                <a:cs typeface="Times New Roman" pitchFamily="18" charset="0"/>
              </a:rPr>
              <a:t>full of jargon and totally unclear as stated</a:t>
            </a:r>
            <a:r>
              <a:rPr lang="en-US" dirty="0" smtClean="0">
                <a:cs typeface="Times New Roman" pitchFamily="18" charset="0"/>
              </a:rPr>
              <a:t>.”</a:t>
            </a:r>
          </a:p>
          <a:p>
            <a:endParaRPr lang="en-US" dirty="0" smtClean="0">
              <a:cs typeface="Times New Roman" pitchFamily="18" charset="0"/>
            </a:endParaRPr>
          </a:p>
          <a:p>
            <a:r>
              <a:rPr lang="en-US" dirty="0" smtClean="0">
                <a:cs typeface="Times New Roman" pitchFamily="18" charset="0"/>
              </a:rPr>
              <a:t>“I cannot ascertain what approach the researcher will take in examining the problem as outlined.”</a:t>
            </a:r>
          </a:p>
          <a:p>
            <a:endParaRPr lang="en-US" dirty="0" smtClean="0">
              <a:cs typeface="Times New Roman" pitchFamily="18" charset="0"/>
            </a:endParaRPr>
          </a:p>
          <a:p>
            <a:r>
              <a:rPr lang="en-US" dirty="0" smtClean="0">
                <a:cs typeface="Times New Roman" pitchFamily="18" charset="0"/>
              </a:rPr>
              <a:t>“The writer has a </a:t>
            </a:r>
            <a:r>
              <a:rPr lang="en-US" b="1" dirty="0" smtClean="0">
                <a:cs typeface="Times New Roman" pitchFamily="18" charset="0"/>
              </a:rPr>
              <a:t>flair for the dramatic</a:t>
            </a:r>
            <a:r>
              <a:rPr lang="en-US" dirty="0" smtClean="0">
                <a:cs typeface="Times New Roman" pitchFamily="18" charset="0"/>
              </a:rPr>
              <a:t>. The world will not collapse if we do not fund a study of students’ daydreams.”</a:t>
            </a:r>
          </a:p>
          <a:p>
            <a:pPr marL="0" indent="0">
              <a:buNone/>
            </a:pPr>
            <a:endParaRPr lang="en-US" dirty="0">
              <a:cs typeface="Times New Roman" pitchFamily="18" charset="0"/>
            </a:endParaRPr>
          </a:p>
        </p:txBody>
      </p:sp>
      <p:sp>
        <p:nvSpPr>
          <p:cNvPr id="5" name="Rectangle 4"/>
          <p:cNvSpPr/>
          <p:nvPr/>
        </p:nvSpPr>
        <p:spPr>
          <a:xfrm>
            <a:off x="2305836" y="6019800"/>
            <a:ext cx="3332964" cy="307777"/>
          </a:xfrm>
          <a:prstGeom prst="rect">
            <a:avLst/>
          </a:prstGeom>
        </p:spPr>
        <p:txBody>
          <a:bodyPr wrap="none">
            <a:spAutoFit/>
          </a:bodyPr>
          <a:lstStyle/>
          <a:p>
            <a:r>
              <a:rPr lang="en-US" sz="1400" dirty="0">
                <a:latin typeface="Times New Roman" pitchFamily="18" charset="0"/>
                <a:cs typeface="Times New Roman" pitchFamily="18" charset="0"/>
              </a:rPr>
              <a:t>(Actual comments made by NIH reviewers)</a:t>
            </a:r>
          </a:p>
        </p:txBody>
      </p:sp>
      <p:sp>
        <p:nvSpPr>
          <p:cNvPr id="4" name="Slide Number Placeholder 3"/>
          <p:cNvSpPr>
            <a:spLocks noGrp="1"/>
          </p:cNvSpPr>
          <p:nvPr>
            <p:ph type="sldNum" sz="quarter" idx="12"/>
          </p:nvPr>
        </p:nvSpPr>
        <p:spPr/>
        <p:txBody>
          <a:bodyPr/>
          <a:lstStyle/>
          <a:p>
            <a:fld id="{0609A8C3-0B35-46AA-97D6-5814D689151B}" type="slidenum">
              <a:rPr lang="en-US" smtClean="0"/>
              <a:t>37</a:t>
            </a:fld>
            <a:endParaRPr lang="en-US"/>
          </a:p>
        </p:txBody>
      </p:sp>
    </p:spTree>
    <p:extLst>
      <p:ext uri="{BB962C8B-B14F-4D97-AF65-F5344CB8AC3E}">
        <p14:creationId xmlns:p14="http://schemas.microsoft.com/office/powerpoint/2010/main" val="127226048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077200" cy="1143000"/>
          </a:xfrm>
        </p:spPr>
        <p:txBody>
          <a:bodyPr>
            <a:normAutofit fontScale="90000"/>
          </a:bodyPr>
          <a:lstStyle/>
          <a:p>
            <a:r>
              <a:rPr lang="en-US" dirty="0" smtClean="0"/>
              <a:t>Use the Title and Abstract As Marketing Tools</a:t>
            </a:r>
            <a:endParaRPr lang="en-US" dirty="0"/>
          </a:p>
        </p:txBody>
      </p:sp>
      <p:sp>
        <p:nvSpPr>
          <p:cNvPr id="3" name="Content Placeholder 2"/>
          <p:cNvSpPr>
            <a:spLocks noGrp="1"/>
          </p:cNvSpPr>
          <p:nvPr>
            <p:ph idx="1"/>
          </p:nvPr>
        </p:nvSpPr>
        <p:spPr>
          <a:xfrm>
            <a:off x="457200" y="1371600"/>
            <a:ext cx="8229600" cy="4525963"/>
          </a:xfrm>
        </p:spPr>
        <p:txBody>
          <a:bodyPr>
            <a:normAutofit/>
          </a:bodyPr>
          <a:lstStyle/>
          <a:p>
            <a:pPr marL="0" lvl="0" indent="0">
              <a:buNone/>
            </a:pPr>
            <a:r>
              <a:rPr lang="en-US" sz="2400" i="1" dirty="0" smtClean="0"/>
              <a:t>The title is the first thing a reviewer reads…it should catch the readers attentions</a:t>
            </a:r>
            <a:br>
              <a:rPr lang="en-US" sz="2400" i="1" dirty="0" smtClean="0"/>
            </a:br>
            <a:endParaRPr lang="en-US" sz="2400" i="1" dirty="0" smtClean="0"/>
          </a:p>
          <a:p>
            <a:pPr lvl="1">
              <a:buFont typeface="Arial" panose="020B0604020202020204" pitchFamily="34" charset="0"/>
              <a:buChar char="•"/>
            </a:pPr>
            <a:r>
              <a:rPr lang="en-US" sz="2000" dirty="0" smtClean="0"/>
              <a:t>Emphasizes  </a:t>
            </a:r>
            <a:r>
              <a:rPr lang="en-US" sz="2000" b="1" dirty="0"/>
              <a:t>payoff/benefit</a:t>
            </a:r>
            <a:r>
              <a:rPr lang="en-US" sz="2000" dirty="0"/>
              <a:t> </a:t>
            </a:r>
          </a:p>
          <a:p>
            <a:pPr lvl="1">
              <a:buFont typeface="Arial" panose="020B0604020202020204" pitchFamily="34" charset="0"/>
              <a:buChar char="•"/>
            </a:pPr>
            <a:r>
              <a:rPr lang="en-US" sz="2000" dirty="0"/>
              <a:t>Is understood by a </a:t>
            </a:r>
            <a:r>
              <a:rPr lang="en-US" b="1" dirty="0"/>
              <a:t>broad</a:t>
            </a:r>
            <a:r>
              <a:rPr lang="en-US" sz="2000" b="1" dirty="0"/>
              <a:t> spectrum</a:t>
            </a:r>
            <a:r>
              <a:rPr lang="en-US" sz="2000" dirty="0"/>
              <a:t> of audiences, including the general </a:t>
            </a:r>
            <a:r>
              <a:rPr lang="en-US" sz="2000" dirty="0" smtClean="0"/>
              <a:t>public</a:t>
            </a:r>
            <a:endParaRPr lang="en-US" sz="2000" dirty="0"/>
          </a:p>
          <a:p>
            <a:pPr lvl="1">
              <a:buFont typeface="Arial" panose="020B0604020202020204" pitchFamily="34" charset="0"/>
              <a:buChar char="•"/>
            </a:pPr>
            <a:r>
              <a:rPr lang="en-US" sz="2000" dirty="0"/>
              <a:t>Uses words </a:t>
            </a:r>
            <a:r>
              <a:rPr lang="en-US" sz="2000" b="1" dirty="0"/>
              <a:t>accenting the main category </a:t>
            </a:r>
            <a:r>
              <a:rPr lang="en-US" sz="2000" dirty="0"/>
              <a:t>of the study and describing its distinctive </a:t>
            </a:r>
            <a:r>
              <a:rPr lang="en-US" sz="2000" dirty="0" smtClean="0"/>
              <a:t>features</a:t>
            </a:r>
            <a:endParaRPr lang="en-US" sz="2000" dirty="0"/>
          </a:p>
          <a:p>
            <a:pPr lvl="1">
              <a:buFont typeface="Arial" panose="020B0604020202020204" pitchFamily="34" charset="0"/>
              <a:buChar char="•"/>
            </a:pPr>
            <a:r>
              <a:rPr lang="en-US" sz="2000" dirty="0"/>
              <a:t>States the </a:t>
            </a:r>
            <a:r>
              <a:rPr lang="en-US" sz="2000" b="1" dirty="0"/>
              <a:t>major idea</a:t>
            </a:r>
            <a:r>
              <a:rPr lang="en-US" sz="2000" dirty="0"/>
              <a:t> as quickly as possible, with the modifiers following, rather than preceding, the main </a:t>
            </a:r>
            <a:r>
              <a:rPr lang="en-US" sz="2000" dirty="0" smtClean="0"/>
              <a:t>idea</a:t>
            </a:r>
          </a:p>
          <a:p>
            <a:pPr lvl="1">
              <a:buFont typeface="Arial" panose="020B0604020202020204" pitchFamily="34" charset="0"/>
              <a:buChar char="•"/>
            </a:pPr>
            <a:r>
              <a:rPr lang="en-US" sz="2000" dirty="0" smtClean="0"/>
              <a:t>Avoids </a:t>
            </a:r>
            <a:r>
              <a:rPr lang="en-US" sz="2000" b="1" dirty="0"/>
              <a:t>jargon </a:t>
            </a:r>
            <a:r>
              <a:rPr lang="en-US" sz="2000" dirty="0"/>
              <a:t>or</a:t>
            </a:r>
            <a:r>
              <a:rPr lang="en-US" sz="2000" b="1" dirty="0"/>
              <a:t> vogue</a:t>
            </a:r>
            <a:r>
              <a:rPr lang="en-US" sz="2000" dirty="0"/>
              <a:t> words</a:t>
            </a:r>
          </a:p>
          <a:p>
            <a:pPr lvl="1">
              <a:buFont typeface="Arial" panose="020B0604020202020204" pitchFamily="34" charset="0"/>
              <a:buChar char="•"/>
            </a:pPr>
            <a:endParaRPr lang="en-US" sz="2000" dirty="0"/>
          </a:p>
          <a:p>
            <a:endParaRPr lang="en-US" sz="3200" dirty="0" smtClean="0"/>
          </a:p>
          <a:p>
            <a:endParaRPr lang="en-US" dirty="0"/>
          </a:p>
        </p:txBody>
      </p:sp>
      <p:sp>
        <p:nvSpPr>
          <p:cNvPr id="4" name="Slide Number Placeholder 3"/>
          <p:cNvSpPr>
            <a:spLocks noGrp="1"/>
          </p:cNvSpPr>
          <p:nvPr>
            <p:ph type="sldNum" sz="quarter" idx="12"/>
          </p:nvPr>
        </p:nvSpPr>
        <p:spPr/>
        <p:txBody>
          <a:bodyPr/>
          <a:lstStyle/>
          <a:p>
            <a:fld id="{0609A8C3-0B35-46AA-97D6-5814D689151B}" type="slidenum">
              <a:rPr lang="en-US" smtClean="0"/>
              <a:t>38</a:t>
            </a:fld>
            <a:endParaRPr lang="en-US"/>
          </a:p>
        </p:txBody>
      </p:sp>
    </p:spTree>
    <p:extLst>
      <p:ext uri="{BB962C8B-B14F-4D97-AF65-F5344CB8AC3E}">
        <p14:creationId xmlns:p14="http://schemas.microsoft.com/office/powerpoint/2010/main" val="34573034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Effective Titles (cont.)</a:t>
            </a:r>
          </a:p>
        </p:txBody>
      </p:sp>
      <p:sp>
        <p:nvSpPr>
          <p:cNvPr id="3" name="Content Placeholder 2"/>
          <p:cNvSpPr>
            <a:spLocks noGrp="1"/>
          </p:cNvSpPr>
          <p:nvPr>
            <p:ph idx="1"/>
          </p:nvPr>
        </p:nvSpPr>
        <p:spPr>
          <a:xfrm>
            <a:off x="457200" y="1219200"/>
            <a:ext cx="8229600" cy="4525963"/>
          </a:xfrm>
        </p:spPr>
        <p:txBody>
          <a:bodyPr>
            <a:noAutofit/>
          </a:bodyPr>
          <a:lstStyle/>
          <a:p>
            <a:r>
              <a:rPr lang="en-US" sz="2000" b="1" dirty="0" smtClean="0"/>
              <a:t>Avoids fillers </a:t>
            </a:r>
            <a:r>
              <a:rPr lang="en-US" sz="2000" dirty="0"/>
              <a:t>and non-communicating devices such as</a:t>
            </a:r>
          </a:p>
          <a:p>
            <a:pPr marL="400050" lvl="1" indent="0">
              <a:buNone/>
            </a:pPr>
            <a:r>
              <a:rPr lang="en-US" sz="1600" dirty="0" smtClean="0"/>
              <a:t>“A </a:t>
            </a:r>
            <a:r>
              <a:rPr lang="en-US" sz="1600" dirty="0"/>
              <a:t>Study </a:t>
            </a:r>
            <a:r>
              <a:rPr lang="en-US" sz="1600" dirty="0" smtClean="0"/>
              <a:t>of... ”, “An </a:t>
            </a:r>
            <a:r>
              <a:rPr lang="en-US" sz="1600" dirty="0"/>
              <a:t>Exploratory Study to Determine</a:t>
            </a:r>
            <a:r>
              <a:rPr lang="en-US" sz="1600" dirty="0" smtClean="0"/>
              <a:t>...”, “An </a:t>
            </a:r>
            <a:r>
              <a:rPr lang="en-US" sz="1600" dirty="0"/>
              <a:t>Examination of</a:t>
            </a:r>
            <a:r>
              <a:rPr lang="en-US" sz="1600" dirty="0" smtClean="0"/>
              <a:t>...”, “A </a:t>
            </a:r>
            <a:r>
              <a:rPr lang="en-US" sz="1600" dirty="0"/>
              <a:t>Method to Explore</a:t>
            </a:r>
            <a:r>
              <a:rPr lang="en-US" sz="1600" dirty="0" smtClean="0"/>
              <a:t>...” (unless </a:t>
            </a:r>
            <a:r>
              <a:rPr lang="en-US" sz="1600" dirty="0"/>
              <a:t>the focus of your project </a:t>
            </a:r>
            <a:r>
              <a:rPr lang="en-US" sz="1600" u="sng" dirty="0"/>
              <a:t>is </a:t>
            </a:r>
            <a:r>
              <a:rPr lang="en-US" sz="1600" dirty="0"/>
              <a:t>the methodology itself, rather than the results of using the </a:t>
            </a:r>
            <a:r>
              <a:rPr lang="en-US" sz="1600" dirty="0" smtClean="0"/>
              <a:t>methodology)</a:t>
            </a:r>
          </a:p>
          <a:p>
            <a:r>
              <a:rPr lang="en-US" sz="2000" b="1" dirty="0" smtClean="0"/>
              <a:t>Create effective titles by</a:t>
            </a:r>
          </a:p>
          <a:p>
            <a:pPr lvl="1"/>
            <a:r>
              <a:rPr lang="en-US" sz="1800" dirty="0"/>
              <a:t>Studying titles of other funded projects in your field to determine how projects are described including </a:t>
            </a:r>
            <a:r>
              <a:rPr lang="en-US" sz="1800" dirty="0" smtClean="0"/>
              <a:t>the </a:t>
            </a:r>
            <a:r>
              <a:rPr lang="en-US" sz="1800" dirty="0"/>
              <a:t>extent of precise technical </a:t>
            </a:r>
            <a:r>
              <a:rPr lang="en-US" sz="1800" dirty="0" smtClean="0"/>
              <a:t>language</a:t>
            </a:r>
          </a:p>
          <a:p>
            <a:pPr lvl="1"/>
            <a:r>
              <a:rPr lang="en-US" sz="2000" dirty="0" smtClean="0"/>
              <a:t>Identifying candidate </a:t>
            </a:r>
            <a:r>
              <a:rPr lang="en-US" sz="2000" dirty="0"/>
              <a:t>words and </a:t>
            </a:r>
            <a:r>
              <a:rPr lang="en-US" sz="2000" dirty="0" smtClean="0"/>
              <a:t>abbreviations and combining them in different ways to create </a:t>
            </a:r>
            <a:r>
              <a:rPr lang="en-US" sz="2000" dirty="0"/>
              <a:t>approximately </a:t>
            </a:r>
            <a:r>
              <a:rPr lang="en-US" sz="2000" b="1" dirty="0"/>
              <a:t>ten titles </a:t>
            </a:r>
            <a:endParaRPr lang="en-US" sz="2000" b="1" dirty="0" smtClean="0"/>
          </a:p>
          <a:p>
            <a:pPr lvl="1"/>
            <a:r>
              <a:rPr lang="en-US" sz="2000" dirty="0" smtClean="0"/>
              <a:t>Ask </a:t>
            </a:r>
            <a:r>
              <a:rPr lang="en-US" sz="2000" dirty="0"/>
              <a:t>colleagues and “laypersons” to identify the </a:t>
            </a:r>
            <a:r>
              <a:rPr lang="en-US" sz="2000" b="1" dirty="0"/>
              <a:t>most informative</a:t>
            </a:r>
            <a:r>
              <a:rPr lang="en-US" sz="2000" dirty="0"/>
              <a:t> and </a:t>
            </a:r>
            <a:r>
              <a:rPr lang="en-US" sz="2000" b="1" dirty="0"/>
              <a:t>evocative of </a:t>
            </a:r>
            <a:r>
              <a:rPr lang="en-US" sz="2000" b="1" dirty="0" smtClean="0"/>
              <a:t>interest</a:t>
            </a:r>
          </a:p>
          <a:p>
            <a:pPr lvl="1"/>
            <a:r>
              <a:rPr lang="en-US" sz="2000" dirty="0"/>
              <a:t>Refine until it is “eye catching”</a:t>
            </a:r>
          </a:p>
          <a:p>
            <a:pPr marL="0" indent="0">
              <a:buNone/>
            </a:pPr>
            <a:r>
              <a:rPr lang="en-US" sz="1800" dirty="0"/>
              <a:t>Example</a:t>
            </a:r>
            <a:endParaRPr lang="en-US" sz="2000" dirty="0"/>
          </a:p>
          <a:p>
            <a:pPr marL="457200" lvl="1" indent="0">
              <a:buNone/>
            </a:pPr>
            <a:r>
              <a:rPr lang="en-US" sz="1600" dirty="0"/>
              <a:t>Rather than "Studies on the Development of Objective Techniques for Monitoring the Development of Visual Acuity in Infants“ how about "Visual Acuity in Infants” or "Visual Acuity in Infants: Objective Monitoring of its Development"</a:t>
            </a:r>
            <a:endParaRPr lang="en-US" sz="1400" dirty="0"/>
          </a:p>
          <a:p>
            <a:endParaRPr lang="en-US" sz="2000" dirty="0"/>
          </a:p>
          <a:p>
            <a:endParaRPr lang="en-US" sz="2000" dirty="0"/>
          </a:p>
          <a:p>
            <a:pPr marL="457200" lvl="1" indent="0">
              <a:buNone/>
            </a:pPr>
            <a:endParaRPr lang="en-US" sz="1800" dirty="0"/>
          </a:p>
          <a:p>
            <a:endParaRPr lang="en-US" sz="2000" dirty="0"/>
          </a:p>
          <a:p>
            <a:pPr marL="0" lvl="0" indent="0">
              <a:buNone/>
            </a:pPr>
            <a:endParaRPr lang="en-US" sz="2000" dirty="0"/>
          </a:p>
        </p:txBody>
      </p:sp>
      <p:sp>
        <p:nvSpPr>
          <p:cNvPr id="4" name="Slide Number Placeholder 3"/>
          <p:cNvSpPr>
            <a:spLocks noGrp="1"/>
          </p:cNvSpPr>
          <p:nvPr>
            <p:ph type="sldNum" sz="quarter" idx="12"/>
          </p:nvPr>
        </p:nvSpPr>
        <p:spPr/>
        <p:txBody>
          <a:bodyPr/>
          <a:lstStyle/>
          <a:p>
            <a:fld id="{0609A8C3-0B35-46AA-97D6-5814D689151B}" type="slidenum">
              <a:rPr lang="en-US" smtClean="0"/>
              <a:t>39</a:t>
            </a:fld>
            <a:endParaRPr lang="en-US"/>
          </a:p>
        </p:txBody>
      </p:sp>
    </p:spTree>
    <p:extLst>
      <p:ext uri="{BB962C8B-B14F-4D97-AF65-F5344CB8AC3E}">
        <p14:creationId xmlns:p14="http://schemas.microsoft.com/office/powerpoint/2010/main" val="37354362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dirty="0" smtClean="0"/>
              <a:t>… There are Ways to be Successful</a:t>
            </a:r>
            <a:endParaRPr lang="en-US" sz="2800" dirty="0"/>
          </a:p>
        </p:txBody>
      </p:sp>
      <p:sp>
        <p:nvSpPr>
          <p:cNvPr id="3" name="Content Placeholder 2"/>
          <p:cNvSpPr>
            <a:spLocks noGrp="1"/>
          </p:cNvSpPr>
          <p:nvPr>
            <p:ph idx="1"/>
          </p:nvPr>
        </p:nvSpPr>
        <p:spPr>
          <a:xfrm>
            <a:off x="457200" y="1219200"/>
            <a:ext cx="6781800" cy="1447799"/>
          </a:xfrm>
        </p:spPr>
        <p:txBody>
          <a:bodyPr>
            <a:noAutofit/>
          </a:bodyPr>
          <a:lstStyle/>
          <a:p>
            <a:endParaRPr lang="en-US" sz="2000" dirty="0"/>
          </a:p>
          <a:p>
            <a:r>
              <a:rPr lang="en-US" sz="2000" dirty="0" smtClean="0"/>
              <a:t>Pay attention to details</a:t>
            </a:r>
          </a:p>
          <a:p>
            <a:pPr lvl="1"/>
            <a:r>
              <a:rPr lang="en-US" sz="1600" dirty="0" smtClean="0"/>
              <a:t>Significant number of proposals are rejected by funding agencies without review because the proposer didn’t follow all the directions </a:t>
            </a:r>
          </a:p>
          <a:p>
            <a:endParaRPr lang="en-US" sz="900" dirty="0" smtClean="0">
              <a:latin typeface="Times New Roman" pitchFamily="18" charset="0"/>
              <a:cs typeface="Times New Roman" pitchFamily="18" charset="0"/>
            </a:endParaRPr>
          </a:p>
          <a:p>
            <a:r>
              <a:rPr lang="en-US" sz="2000" dirty="0"/>
              <a:t>Use Best Practices </a:t>
            </a:r>
          </a:p>
          <a:p>
            <a:pPr lvl="1"/>
            <a:r>
              <a:rPr lang="en-US" sz="1600" dirty="0" smtClean="0"/>
              <a:t>Develop a fundable idea</a:t>
            </a:r>
          </a:p>
          <a:p>
            <a:pPr lvl="1"/>
            <a:r>
              <a:rPr lang="en-US" sz="1600" dirty="0"/>
              <a:t>Find funders</a:t>
            </a:r>
          </a:p>
          <a:p>
            <a:pPr lvl="1"/>
            <a:r>
              <a:rPr lang="en-US" sz="1600" dirty="0" smtClean="0"/>
              <a:t>Use effective pre-proposal activities</a:t>
            </a:r>
          </a:p>
          <a:p>
            <a:pPr lvl="1"/>
            <a:r>
              <a:rPr lang="en-US" sz="1600" dirty="0" smtClean="0"/>
              <a:t>Write competitive and compelling proposals</a:t>
            </a:r>
          </a:p>
          <a:p>
            <a:pPr lvl="1"/>
            <a:r>
              <a:rPr lang="en-US" sz="1600" dirty="0" smtClean="0"/>
              <a:t>Edit and revise</a:t>
            </a:r>
          </a:p>
          <a:p>
            <a:pPr lvl="1"/>
            <a:endParaRPr lang="en-US" sz="1600" dirty="0" smtClean="0"/>
          </a:p>
          <a:p>
            <a:r>
              <a:rPr lang="en-US" sz="2000" dirty="0" smtClean="0"/>
              <a:t>Be persistent</a:t>
            </a:r>
            <a:endParaRPr lang="en-US" sz="2000" dirty="0"/>
          </a:p>
        </p:txBody>
      </p:sp>
      <p:sp>
        <p:nvSpPr>
          <p:cNvPr id="4" name="Slide Number Placeholder 3"/>
          <p:cNvSpPr>
            <a:spLocks noGrp="1"/>
          </p:cNvSpPr>
          <p:nvPr>
            <p:ph type="sldNum" sz="quarter" idx="12"/>
          </p:nvPr>
        </p:nvSpPr>
        <p:spPr/>
        <p:txBody>
          <a:bodyPr/>
          <a:lstStyle/>
          <a:p>
            <a:fld id="{0609A8C3-0B35-46AA-97D6-5814D689151B}" type="slidenum">
              <a:rPr lang="en-US" smtClean="0"/>
              <a:t>4</a:t>
            </a:fld>
            <a:endParaRPr lang="en-US"/>
          </a:p>
        </p:txBody>
      </p:sp>
    </p:spTree>
    <p:extLst>
      <p:ext uri="{BB962C8B-B14F-4D97-AF65-F5344CB8AC3E}">
        <p14:creationId xmlns:p14="http://schemas.microsoft.com/office/powerpoint/2010/main" val="262064273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cs typeface="Times New Roman" pitchFamily="18" charset="0"/>
              </a:rPr>
              <a:t>Persuasive Summary/Abstract</a:t>
            </a:r>
            <a:endParaRPr lang="en-US" sz="3200" dirty="0">
              <a:latin typeface="+mn-lt"/>
              <a:cs typeface="Times New Roman" pitchFamily="18" charset="0"/>
            </a:endParaRPr>
          </a:p>
        </p:txBody>
      </p:sp>
      <p:sp>
        <p:nvSpPr>
          <p:cNvPr id="3" name="Content Placeholder 2"/>
          <p:cNvSpPr>
            <a:spLocks noGrp="1"/>
          </p:cNvSpPr>
          <p:nvPr>
            <p:ph idx="1"/>
          </p:nvPr>
        </p:nvSpPr>
        <p:spPr>
          <a:xfrm>
            <a:off x="457200" y="2209800"/>
            <a:ext cx="8229600" cy="4525963"/>
          </a:xfrm>
        </p:spPr>
        <p:txBody>
          <a:bodyPr>
            <a:normAutofit/>
          </a:bodyPr>
          <a:lstStyle/>
          <a:p>
            <a:r>
              <a:rPr lang="en-US" sz="2000" dirty="0" smtClean="0">
                <a:cs typeface="Times New Roman" pitchFamily="18" charset="0"/>
              </a:rPr>
              <a:t>Usually written last, but read first by reviewers</a:t>
            </a:r>
          </a:p>
          <a:p>
            <a:pPr marL="342900" lvl="1" indent="-342900">
              <a:buFont typeface="Arial" pitchFamily="34" charset="0"/>
              <a:buChar char="•"/>
            </a:pPr>
            <a:r>
              <a:rPr lang="en-US" sz="2100" dirty="0" smtClean="0">
                <a:cs typeface="Times New Roman" pitchFamily="18" charset="0"/>
              </a:rPr>
              <a:t>Provides </a:t>
            </a:r>
            <a:r>
              <a:rPr lang="en-US" sz="2100" b="1" dirty="0" smtClean="0">
                <a:cs typeface="Times New Roman" pitchFamily="18" charset="0"/>
              </a:rPr>
              <a:t>first</a:t>
            </a:r>
            <a:r>
              <a:rPr lang="en-US" sz="2100" dirty="0" smtClean="0">
                <a:cs typeface="Times New Roman" pitchFamily="18" charset="0"/>
              </a:rPr>
              <a:t> impression of your project </a:t>
            </a:r>
          </a:p>
          <a:p>
            <a:pPr marL="342900" lvl="1" indent="-342900">
              <a:buFont typeface="Arial" pitchFamily="34" charset="0"/>
              <a:buChar char="•"/>
            </a:pPr>
            <a:r>
              <a:rPr lang="en-US" sz="2100" dirty="0" smtClean="0">
                <a:cs typeface="Times New Roman" pitchFamily="18" charset="0"/>
              </a:rPr>
              <a:t>May also be the </a:t>
            </a:r>
            <a:r>
              <a:rPr lang="en-US" sz="2100" b="1" dirty="0" smtClean="0">
                <a:cs typeface="Times New Roman" pitchFamily="18" charset="0"/>
              </a:rPr>
              <a:t>last</a:t>
            </a:r>
            <a:r>
              <a:rPr lang="en-US" sz="2100" dirty="0" smtClean="0">
                <a:cs typeface="Times New Roman" pitchFamily="18" charset="0"/>
              </a:rPr>
              <a:t> impression for reviewers wanting to refresh their understanding after reading your proposal</a:t>
            </a:r>
          </a:p>
          <a:p>
            <a:r>
              <a:rPr lang="en-US" sz="2000" dirty="0" smtClean="0">
                <a:cs typeface="Times New Roman" pitchFamily="18" charset="0"/>
              </a:rPr>
              <a:t>Must </a:t>
            </a:r>
            <a:r>
              <a:rPr lang="en-US" sz="2100" dirty="0">
                <a:cs typeface="Times New Roman" pitchFamily="18" charset="0"/>
              </a:rPr>
              <a:t>be </a:t>
            </a:r>
            <a:r>
              <a:rPr lang="en-US" sz="2100" b="1" dirty="0">
                <a:cs typeface="Times New Roman" pitchFamily="18" charset="0"/>
              </a:rPr>
              <a:t>compelling, interesting, exciting</a:t>
            </a:r>
          </a:p>
          <a:p>
            <a:r>
              <a:rPr lang="en-US" sz="2000" dirty="0" smtClean="0">
                <a:cs typeface="Times New Roman" pitchFamily="18" charset="0"/>
              </a:rPr>
              <a:t>Should reflect entire scope of project</a:t>
            </a:r>
          </a:p>
          <a:p>
            <a:pPr marL="0" lvl="0" indent="0">
              <a:buNone/>
            </a:pPr>
            <a:endParaRPr lang="en-US" sz="2000" dirty="0"/>
          </a:p>
          <a:p>
            <a:pPr marL="0" lvl="0" indent="0">
              <a:buNone/>
            </a:pPr>
            <a:endParaRPr lang="en-US" sz="2000" dirty="0" smtClean="0"/>
          </a:p>
        </p:txBody>
      </p:sp>
      <p:sp>
        <p:nvSpPr>
          <p:cNvPr id="4" name="Slide Number Placeholder 3"/>
          <p:cNvSpPr>
            <a:spLocks noGrp="1"/>
          </p:cNvSpPr>
          <p:nvPr>
            <p:ph type="sldNum" sz="quarter" idx="12"/>
          </p:nvPr>
        </p:nvSpPr>
        <p:spPr/>
        <p:txBody>
          <a:bodyPr/>
          <a:lstStyle/>
          <a:p>
            <a:fld id="{0609A8C3-0B35-46AA-97D6-5814D689151B}" type="slidenum">
              <a:rPr lang="en-US" smtClean="0"/>
              <a:t>40</a:t>
            </a:fld>
            <a:endParaRPr lang="en-US"/>
          </a:p>
        </p:txBody>
      </p:sp>
      <p:sp>
        <p:nvSpPr>
          <p:cNvPr id="6" name="TextBox 5"/>
          <p:cNvSpPr txBox="1"/>
          <p:nvPr/>
        </p:nvSpPr>
        <p:spPr>
          <a:xfrm>
            <a:off x="304800" y="1225034"/>
            <a:ext cx="8763000" cy="830997"/>
          </a:xfrm>
          <a:prstGeom prst="rect">
            <a:avLst/>
          </a:prstGeom>
          <a:noFill/>
        </p:spPr>
        <p:txBody>
          <a:bodyPr wrap="square" rtlCol="0">
            <a:spAutoFit/>
          </a:bodyPr>
          <a:lstStyle/>
          <a:p>
            <a:r>
              <a:rPr lang="en-US" sz="2400" i="1" dirty="0" smtClean="0">
                <a:cs typeface="Times New Roman" pitchFamily="18" charset="0"/>
              </a:rPr>
              <a:t>After the title, the next and perhaps the only thing a reviewer reads is the abstract/summary</a:t>
            </a:r>
            <a:endParaRPr lang="en-US" sz="2400" i="1" dirty="0"/>
          </a:p>
        </p:txBody>
      </p:sp>
    </p:spTree>
    <p:extLst>
      <p:ext uri="{BB962C8B-B14F-4D97-AF65-F5344CB8AC3E}">
        <p14:creationId xmlns:p14="http://schemas.microsoft.com/office/powerpoint/2010/main" val="274295981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mn-lt"/>
                <a:cs typeface="Times New Roman" pitchFamily="18" charset="0"/>
              </a:rPr>
              <a:t>Effective Abstract/Summary (cont.)</a:t>
            </a:r>
            <a:endParaRPr lang="en-US" sz="3200" dirty="0">
              <a:latin typeface="+mn-lt"/>
              <a:cs typeface="Times New Roman" pitchFamily="18" charset="0"/>
            </a:endParaRPr>
          </a:p>
        </p:txBody>
      </p:sp>
      <p:sp>
        <p:nvSpPr>
          <p:cNvPr id="3" name="Content Placeholder 2"/>
          <p:cNvSpPr>
            <a:spLocks noGrp="1"/>
          </p:cNvSpPr>
          <p:nvPr>
            <p:ph idx="1"/>
          </p:nvPr>
        </p:nvSpPr>
        <p:spPr>
          <a:xfrm>
            <a:off x="457200" y="1524000"/>
            <a:ext cx="8229600" cy="4525963"/>
          </a:xfrm>
        </p:spPr>
        <p:txBody>
          <a:bodyPr>
            <a:normAutofit lnSpcReduction="10000"/>
          </a:bodyPr>
          <a:lstStyle/>
          <a:p>
            <a:r>
              <a:rPr lang="en-US" sz="2000" dirty="0" smtClean="0">
                <a:cs typeface="Times New Roman" pitchFamily="18" charset="0"/>
              </a:rPr>
              <a:t>Summarizes project </a:t>
            </a:r>
            <a:r>
              <a:rPr lang="en-US" sz="2000" b="1" dirty="0" smtClean="0">
                <a:cs typeface="Times New Roman" pitchFamily="18" charset="0"/>
              </a:rPr>
              <a:t>purpose</a:t>
            </a:r>
            <a:r>
              <a:rPr lang="en-US" sz="2000" dirty="0" smtClean="0">
                <a:cs typeface="Times New Roman" pitchFamily="18" charset="0"/>
              </a:rPr>
              <a:t>, </a:t>
            </a:r>
            <a:r>
              <a:rPr lang="en-US" sz="2000" b="1" dirty="0" smtClean="0">
                <a:cs typeface="Times New Roman" pitchFamily="18" charset="0"/>
              </a:rPr>
              <a:t>goals</a:t>
            </a:r>
            <a:r>
              <a:rPr lang="en-US" sz="2000" dirty="0" smtClean="0">
                <a:cs typeface="Times New Roman" pitchFamily="18" charset="0"/>
              </a:rPr>
              <a:t>, research </a:t>
            </a:r>
            <a:r>
              <a:rPr lang="en-US" sz="2000" b="1" dirty="0" smtClean="0">
                <a:cs typeface="Times New Roman" pitchFamily="18" charset="0"/>
              </a:rPr>
              <a:t>design</a:t>
            </a:r>
            <a:r>
              <a:rPr lang="en-US" sz="2000" dirty="0" smtClean="0">
                <a:cs typeface="Times New Roman" pitchFamily="18" charset="0"/>
              </a:rPr>
              <a:t>, </a:t>
            </a:r>
            <a:r>
              <a:rPr lang="en-US" sz="2000" b="1" dirty="0" smtClean="0">
                <a:cs typeface="Times New Roman" pitchFamily="18" charset="0"/>
              </a:rPr>
              <a:t>methods</a:t>
            </a:r>
            <a:r>
              <a:rPr lang="en-US" sz="2000" dirty="0" smtClean="0">
                <a:cs typeface="Times New Roman" pitchFamily="18" charset="0"/>
              </a:rPr>
              <a:t>, </a:t>
            </a:r>
            <a:r>
              <a:rPr lang="en-US" sz="2000" b="1" dirty="0" smtClean="0">
                <a:cs typeface="Times New Roman" pitchFamily="18" charset="0"/>
              </a:rPr>
              <a:t>significance </a:t>
            </a:r>
          </a:p>
          <a:p>
            <a:r>
              <a:rPr lang="en-US" sz="2000" dirty="0" smtClean="0">
                <a:cs typeface="Times New Roman" pitchFamily="18" charset="0"/>
              </a:rPr>
              <a:t>Must convey: </a:t>
            </a:r>
          </a:p>
          <a:p>
            <a:pPr lvl="1"/>
            <a:r>
              <a:rPr lang="en-US" sz="1600" dirty="0" smtClean="0">
                <a:cs typeface="Times New Roman" pitchFamily="18" charset="0"/>
              </a:rPr>
              <a:t>What researcher intends to do </a:t>
            </a:r>
          </a:p>
          <a:p>
            <a:pPr lvl="1"/>
            <a:r>
              <a:rPr lang="en-US" sz="1600" dirty="0" smtClean="0">
                <a:cs typeface="Times New Roman" pitchFamily="18" charset="0"/>
              </a:rPr>
              <a:t>Why it’s important</a:t>
            </a:r>
          </a:p>
          <a:p>
            <a:pPr lvl="1"/>
            <a:r>
              <a:rPr lang="en-US" sz="1600" dirty="0" smtClean="0">
                <a:cs typeface="Times New Roman" pitchFamily="18" charset="0"/>
              </a:rPr>
              <a:t>Expected outcome(s)</a:t>
            </a:r>
          </a:p>
          <a:p>
            <a:pPr lvl="1"/>
            <a:r>
              <a:rPr lang="en-US" sz="1600" dirty="0" smtClean="0">
                <a:cs typeface="Times New Roman" pitchFamily="18" charset="0"/>
              </a:rPr>
              <a:t>How work will be accomplished</a:t>
            </a:r>
            <a:endParaRPr lang="en-US" sz="1600" dirty="0">
              <a:cs typeface="Times New Roman" pitchFamily="18" charset="0"/>
            </a:endParaRPr>
          </a:p>
          <a:p>
            <a:r>
              <a:rPr lang="en-US" sz="2000" dirty="0" smtClean="0"/>
              <a:t>Should be </a:t>
            </a:r>
            <a:r>
              <a:rPr lang="en-US" sz="2000" b="1" dirty="0" smtClean="0"/>
              <a:t>explicit</a:t>
            </a:r>
            <a:r>
              <a:rPr lang="en-US" sz="2000" dirty="0" smtClean="0"/>
              <a:t> (e.g., </a:t>
            </a:r>
            <a:r>
              <a:rPr lang="en-US" sz="2000" dirty="0"/>
              <a:t>“The objective of this study is to …”) and </a:t>
            </a:r>
            <a:r>
              <a:rPr lang="en-US" sz="2000" dirty="0" smtClean="0"/>
              <a:t>use </a:t>
            </a:r>
            <a:r>
              <a:rPr lang="en-US" sz="2000" b="1" dirty="0" smtClean="0"/>
              <a:t>strong wording </a:t>
            </a:r>
            <a:r>
              <a:rPr lang="en-US" sz="2000" dirty="0" smtClean="0"/>
              <a:t>(e.g., “we will show the effects of…” and not “we intend to show…”)</a:t>
            </a:r>
            <a:endParaRPr lang="en-US" sz="2000" dirty="0"/>
          </a:p>
          <a:p>
            <a:pPr lvl="0"/>
            <a:r>
              <a:rPr lang="en-US" sz="2000" dirty="0" smtClean="0">
                <a:cs typeface="Times New Roman" pitchFamily="18" charset="0"/>
              </a:rPr>
              <a:t>Has to be </a:t>
            </a:r>
            <a:r>
              <a:rPr lang="en-US" sz="2000" b="1" dirty="0">
                <a:cs typeface="Times New Roman" pitchFamily="18" charset="0"/>
              </a:rPr>
              <a:t>well crafted</a:t>
            </a:r>
            <a:r>
              <a:rPr lang="en-US" sz="2000" dirty="0">
                <a:cs typeface="Times New Roman" pitchFamily="18" charset="0"/>
              </a:rPr>
              <a:t> and </a:t>
            </a:r>
            <a:r>
              <a:rPr lang="en-US" sz="2000" b="1" dirty="0" smtClean="0">
                <a:cs typeface="Times New Roman" pitchFamily="18" charset="0"/>
              </a:rPr>
              <a:t>thoughtful</a:t>
            </a:r>
            <a:r>
              <a:rPr lang="en-US" sz="2000" dirty="0" smtClean="0">
                <a:cs typeface="Times New Roman" pitchFamily="18" charset="0"/>
              </a:rPr>
              <a:t>, </a:t>
            </a:r>
            <a:r>
              <a:rPr lang="en-US" sz="2000" b="1" dirty="0" smtClean="0">
                <a:cs typeface="Times New Roman" pitchFamily="18" charset="0"/>
              </a:rPr>
              <a:t>concise</a:t>
            </a:r>
            <a:r>
              <a:rPr lang="en-US" sz="2000" dirty="0" smtClean="0">
                <a:cs typeface="Times New Roman" pitchFamily="18" charset="0"/>
              </a:rPr>
              <a:t> and </a:t>
            </a:r>
            <a:r>
              <a:rPr lang="en-US" sz="2000" b="1" dirty="0" smtClean="0">
                <a:cs typeface="Times New Roman" pitchFamily="18" charset="0"/>
              </a:rPr>
              <a:t>complete</a:t>
            </a:r>
          </a:p>
          <a:p>
            <a:pPr lvl="0"/>
            <a:endParaRPr lang="en-US" sz="2000" dirty="0">
              <a:cs typeface="Times New Roman" pitchFamily="18" charset="0"/>
            </a:endParaRPr>
          </a:p>
          <a:p>
            <a:pPr marL="0" lvl="0" indent="0">
              <a:buNone/>
            </a:pPr>
            <a:r>
              <a:rPr lang="en-US" sz="1800" i="1" dirty="0" smtClean="0">
                <a:cs typeface="Times New Roman" pitchFamily="18" charset="0"/>
              </a:rPr>
              <a:t>“If I had more time, I would have written you a shorter letter (Mark Twain’s correspondence with a friend)”</a:t>
            </a:r>
          </a:p>
          <a:p>
            <a:pPr marL="0" lvl="0" indent="0">
              <a:buNone/>
            </a:pPr>
            <a:endParaRPr lang="en-US" sz="2000" dirty="0" smtClean="0"/>
          </a:p>
          <a:p>
            <a:pPr lvl="0"/>
            <a:endParaRPr lang="en-US" sz="2000" dirty="0"/>
          </a:p>
          <a:p>
            <a:pPr lvl="0"/>
            <a:endParaRPr lang="en-US" sz="2000" dirty="0" smtClean="0"/>
          </a:p>
        </p:txBody>
      </p:sp>
      <p:sp>
        <p:nvSpPr>
          <p:cNvPr id="4" name="Slide Number Placeholder 3"/>
          <p:cNvSpPr>
            <a:spLocks noGrp="1"/>
          </p:cNvSpPr>
          <p:nvPr>
            <p:ph type="sldNum" sz="quarter" idx="12"/>
          </p:nvPr>
        </p:nvSpPr>
        <p:spPr/>
        <p:txBody>
          <a:bodyPr/>
          <a:lstStyle/>
          <a:p>
            <a:fld id="{0609A8C3-0B35-46AA-97D6-5814D689151B}" type="slidenum">
              <a:rPr lang="en-US" smtClean="0"/>
              <a:t>41</a:t>
            </a:fld>
            <a:endParaRPr lang="en-US"/>
          </a:p>
        </p:txBody>
      </p:sp>
    </p:spTree>
    <p:extLst>
      <p:ext uri="{BB962C8B-B14F-4D97-AF65-F5344CB8AC3E}">
        <p14:creationId xmlns:p14="http://schemas.microsoft.com/office/powerpoint/2010/main" val="194471838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cs typeface="Times New Roman" pitchFamily="18" charset="0"/>
              </a:rPr>
              <a:t>Make Your Proposal </a:t>
            </a:r>
            <a:r>
              <a:rPr lang="en-US" sz="4000" i="1" dirty="0" smtClean="0">
                <a:cs typeface="Times New Roman" pitchFamily="18" charset="0"/>
              </a:rPr>
              <a:t>Competitive</a:t>
            </a:r>
            <a:r>
              <a:rPr lang="en-US" sz="4000" dirty="0" smtClean="0">
                <a:cs typeface="Times New Roman" pitchFamily="18" charset="0"/>
              </a:rPr>
              <a:t>… </a:t>
            </a:r>
            <a:endParaRPr lang="en-US" sz="4000" dirty="0">
              <a:cs typeface="Times New Roman" pitchFamily="18" charset="0"/>
            </a:endParaRPr>
          </a:p>
        </p:txBody>
      </p:sp>
      <p:sp>
        <p:nvSpPr>
          <p:cNvPr id="3" name="Content Placeholder 2"/>
          <p:cNvSpPr>
            <a:spLocks noGrp="1"/>
          </p:cNvSpPr>
          <p:nvPr>
            <p:ph idx="1"/>
          </p:nvPr>
        </p:nvSpPr>
        <p:spPr>
          <a:xfrm>
            <a:off x="457200" y="2195512"/>
            <a:ext cx="8229600" cy="4525963"/>
          </a:xfrm>
        </p:spPr>
        <p:txBody>
          <a:bodyPr>
            <a:noAutofit/>
          </a:bodyPr>
          <a:lstStyle/>
          <a:p>
            <a:r>
              <a:rPr lang="en-US" sz="2000" dirty="0" smtClean="0">
                <a:cs typeface="Times New Roman" pitchFamily="18" charset="0"/>
              </a:rPr>
              <a:t>Significant to relevant stakeholders </a:t>
            </a:r>
            <a:endParaRPr lang="en-US" sz="2000" dirty="0">
              <a:cs typeface="Times New Roman" pitchFamily="18" charset="0"/>
            </a:endParaRPr>
          </a:p>
          <a:p>
            <a:r>
              <a:rPr lang="en-US" sz="2000" dirty="0" smtClean="0">
                <a:cs typeface="Times New Roman" pitchFamily="18" charset="0"/>
              </a:rPr>
              <a:t>Original approach</a:t>
            </a:r>
            <a:endParaRPr lang="en-US" sz="2000" dirty="0">
              <a:cs typeface="Times New Roman" pitchFamily="18" charset="0"/>
            </a:endParaRPr>
          </a:p>
          <a:p>
            <a:r>
              <a:rPr lang="en-US" sz="2000" dirty="0" smtClean="0">
                <a:cs typeface="Times New Roman" pitchFamily="18" charset="0"/>
              </a:rPr>
              <a:t>Strong likelihood </a:t>
            </a:r>
            <a:r>
              <a:rPr lang="en-US" sz="2000" dirty="0">
                <a:cs typeface="Times New Roman" pitchFamily="18" charset="0"/>
              </a:rPr>
              <a:t>of success</a:t>
            </a:r>
          </a:p>
          <a:p>
            <a:r>
              <a:rPr lang="en-US" sz="2000" dirty="0" smtClean="0">
                <a:cs typeface="Times New Roman" pitchFamily="18" charset="0"/>
              </a:rPr>
              <a:t>Documents knowledge </a:t>
            </a:r>
            <a:r>
              <a:rPr lang="en-US" sz="2000" dirty="0">
                <a:cs typeface="Times New Roman" pitchFamily="18" charset="0"/>
              </a:rPr>
              <a:t>and </a:t>
            </a:r>
            <a:r>
              <a:rPr lang="en-US" sz="2000" dirty="0" smtClean="0">
                <a:cs typeface="Times New Roman" pitchFamily="18" charset="0"/>
              </a:rPr>
              <a:t>experience in the relevant discipline </a:t>
            </a:r>
            <a:endParaRPr lang="en-US" sz="2000" dirty="0">
              <a:cs typeface="Times New Roman" pitchFamily="18" charset="0"/>
            </a:endParaRPr>
          </a:p>
          <a:p>
            <a:r>
              <a:rPr lang="en-US" sz="2000" dirty="0" smtClean="0">
                <a:cs typeface="Times New Roman" pitchFamily="18" charset="0"/>
              </a:rPr>
              <a:t>Logical, coherent project plan</a:t>
            </a:r>
          </a:p>
          <a:p>
            <a:r>
              <a:rPr lang="en-US" sz="2000" dirty="0" smtClean="0">
                <a:cs typeface="Times New Roman" pitchFamily="18" charset="0"/>
              </a:rPr>
              <a:t>Experience in essential methodology</a:t>
            </a:r>
            <a:endParaRPr lang="en-US" sz="2000" dirty="0">
              <a:cs typeface="Times New Roman" pitchFamily="18" charset="0"/>
            </a:endParaRPr>
          </a:p>
          <a:p>
            <a:r>
              <a:rPr lang="en-US" sz="2000" dirty="0">
                <a:cs typeface="Times New Roman" pitchFamily="18" charset="0"/>
              </a:rPr>
              <a:t>Realistic amount of work</a:t>
            </a:r>
          </a:p>
          <a:p>
            <a:r>
              <a:rPr lang="en-US" sz="2000" dirty="0">
                <a:cs typeface="Times New Roman" pitchFamily="18" charset="0"/>
              </a:rPr>
              <a:t>Sufficient detail</a:t>
            </a:r>
          </a:p>
          <a:p>
            <a:r>
              <a:rPr lang="en-US" sz="2000" dirty="0">
                <a:cs typeface="Times New Roman" pitchFamily="18" charset="0"/>
              </a:rPr>
              <a:t>Cost effective</a:t>
            </a:r>
          </a:p>
        </p:txBody>
      </p:sp>
      <p:sp>
        <p:nvSpPr>
          <p:cNvPr id="4" name="Slide Number Placeholder 3"/>
          <p:cNvSpPr>
            <a:spLocks noGrp="1"/>
          </p:cNvSpPr>
          <p:nvPr>
            <p:ph type="sldNum" sz="quarter" idx="12"/>
          </p:nvPr>
        </p:nvSpPr>
        <p:spPr/>
        <p:txBody>
          <a:bodyPr/>
          <a:lstStyle/>
          <a:p>
            <a:fld id="{0609A8C3-0B35-46AA-97D6-5814D689151B}" type="slidenum">
              <a:rPr lang="en-US" smtClean="0"/>
              <a:t>42</a:t>
            </a:fld>
            <a:endParaRPr lang="en-US"/>
          </a:p>
        </p:txBody>
      </p:sp>
      <p:sp>
        <p:nvSpPr>
          <p:cNvPr id="5" name="TextBox 4"/>
          <p:cNvSpPr txBox="1"/>
          <p:nvPr/>
        </p:nvSpPr>
        <p:spPr>
          <a:xfrm>
            <a:off x="203200" y="1299924"/>
            <a:ext cx="8737600" cy="707886"/>
          </a:xfrm>
          <a:prstGeom prst="rect">
            <a:avLst/>
          </a:prstGeom>
          <a:noFill/>
        </p:spPr>
        <p:txBody>
          <a:bodyPr wrap="square" rtlCol="0">
            <a:spAutoFit/>
          </a:bodyPr>
          <a:lstStyle/>
          <a:p>
            <a:r>
              <a:rPr lang="en-US" sz="2000" i="1" dirty="0" smtClean="0"/>
              <a:t>All of your pre-proposal activities from developing fundable ideas, planning and marketing can help you write a competitive proposal</a:t>
            </a:r>
            <a:endParaRPr lang="en-US" sz="2000" i="1" dirty="0"/>
          </a:p>
        </p:txBody>
      </p:sp>
    </p:spTree>
    <p:extLst>
      <p:ext uri="{BB962C8B-B14F-4D97-AF65-F5344CB8AC3E}">
        <p14:creationId xmlns:p14="http://schemas.microsoft.com/office/powerpoint/2010/main" val="371092268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a:t>
            </a:r>
            <a:r>
              <a:rPr lang="en-US" smtClean="0"/>
              <a:t>and </a:t>
            </a:r>
            <a:r>
              <a:rPr lang="en-US" i="1" smtClean="0"/>
              <a:t>Compelling</a:t>
            </a:r>
            <a:endParaRPr lang="en-US" i="1" dirty="0"/>
          </a:p>
        </p:txBody>
      </p:sp>
      <p:sp>
        <p:nvSpPr>
          <p:cNvPr id="3" name="Content Placeholder 2"/>
          <p:cNvSpPr>
            <a:spLocks noGrp="1"/>
          </p:cNvSpPr>
          <p:nvPr>
            <p:ph idx="1"/>
          </p:nvPr>
        </p:nvSpPr>
        <p:spPr>
          <a:xfrm>
            <a:off x="762000" y="1371600"/>
            <a:ext cx="8229600" cy="4525963"/>
          </a:xfrm>
        </p:spPr>
        <p:txBody>
          <a:bodyPr>
            <a:normAutofit/>
          </a:bodyPr>
          <a:lstStyle/>
          <a:p>
            <a:r>
              <a:rPr lang="en-US" sz="2400" dirty="0"/>
              <a:t>Grabs the reader’s </a:t>
            </a:r>
            <a:r>
              <a:rPr lang="en-US" sz="2400" dirty="0" smtClean="0"/>
              <a:t>attention</a:t>
            </a:r>
          </a:p>
          <a:p>
            <a:r>
              <a:rPr lang="en-US" sz="2400" dirty="0"/>
              <a:t>Explains the benefits</a:t>
            </a:r>
          </a:p>
          <a:p>
            <a:r>
              <a:rPr lang="en-US" sz="2400" dirty="0"/>
              <a:t>Assures the </a:t>
            </a:r>
            <a:r>
              <a:rPr lang="en-US" sz="2400" dirty="0" smtClean="0"/>
              <a:t>funder of your capability</a:t>
            </a:r>
            <a:endParaRPr lang="en-US" sz="2400" dirty="0"/>
          </a:p>
          <a:p>
            <a:r>
              <a:rPr lang="en-US" sz="2400" dirty="0"/>
              <a:t>Describes </a:t>
            </a:r>
            <a:r>
              <a:rPr lang="en-US" sz="2400" dirty="0" smtClean="0"/>
              <a:t>a fully-aligned, justified budget</a:t>
            </a:r>
            <a:endParaRPr lang="en-US" sz="2400" dirty="0"/>
          </a:p>
        </p:txBody>
      </p:sp>
      <p:sp>
        <p:nvSpPr>
          <p:cNvPr id="5" name="TextBox 4"/>
          <p:cNvSpPr txBox="1"/>
          <p:nvPr/>
        </p:nvSpPr>
        <p:spPr>
          <a:xfrm>
            <a:off x="2667000" y="6019800"/>
            <a:ext cx="1891480" cy="307777"/>
          </a:xfrm>
          <a:prstGeom prst="rect">
            <a:avLst/>
          </a:prstGeom>
          <a:noFill/>
        </p:spPr>
        <p:txBody>
          <a:bodyPr wrap="none" rtlCol="0">
            <a:spAutoFit/>
          </a:bodyPr>
          <a:lstStyle/>
          <a:p>
            <a:r>
              <a:rPr lang="en-US" sz="1400" dirty="0" smtClean="0"/>
              <a:t>(From Giddings, Porter)</a:t>
            </a:r>
            <a:endParaRPr lang="en-US" sz="1400" dirty="0"/>
          </a:p>
        </p:txBody>
      </p:sp>
      <p:sp>
        <p:nvSpPr>
          <p:cNvPr id="4" name="Slide Number Placeholder 3"/>
          <p:cNvSpPr>
            <a:spLocks noGrp="1"/>
          </p:cNvSpPr>
          <p:nvPr>
            <p:ph type="sldNum" sz="quarter" idx="12"/>
          </p:nvPr>
        </p:nvSpPr>
        <p:spPr/>
        <p:txBody>
          <a:bodyPr/>
          <a:lstStyle/>
          <a:p>
            <a:fld id="{0609A8C3-0B35-46AA-97D6-5814D689151B}" type="slidenum">
              <a:rPr lang="en-US" smtClean="0"/>
              <a:t>43</a:t>
            </a:fld>
            <a:endParaRPr lang="en-US"/>
          </a:p>
        </p:txBody>
      </p:sp>
    </p:spTree>
    <p:extLst>
      <p:ext uri="{BB962C8B-B14F-4D97-AF65-F5344CB8AC3E}">
        <p14:creationId xmlns:p14="http://schemas.microsoft.com/office/powerpoint/2010/main" val="162145495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22238"/>
            <a:ext cx="8229600" cy="563562"/>
          </a:xfrm>
        </p:spPr>
        <p:txBody>
          <a:bodyPr>
            <a:normAutofit fontScale="90000"/>
          </a:bodyPr>
          <a:lstStyle/>
          <a:p>
            <a:r>
              <a:rPr lang="en-US" sz="3200" dirty="0" smtClean="0"/>
              <a:t>Research Development Website</a:t>
            </a:r>
            <a:endParaRPr lang="en-US" sz="3200"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6414" t="9619" r="27025" b="17851"/>
          <a:stretch/>
        </p:blipFill>
        <p:spPr bwMode="auto">
          <a:xfrm>
            <a:off x="533400" y="1198093"/>
            <a:ext cx="5109046" cy="49741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5867400" y="1278553"/>
            <a:ext cx="3308053" cy="4893647"/>
          </a:xfrm>
          <a:prstGeom prst="rect">
            <a:avLst/>
          </a:prstGeom>
        </p:spPr>
        <p:txBody>
          <a:bodyPr wrap="square">
            <a:spAutoFit/>
          </a:bodyPr>
          <a:lstStyle/>
          <a:p>
            <a:r>
              <a:rPr lang="en-US" sz="1600" b="1" i="1" dirty="0" smtClean="0"/>
              <a:t>Design</a:t>
            </a:r>
            <a:endParaRPr lang="en-US" sz="1400" b="1" i="1" dirty="0" smtClean="0"/>
          </a:p>
          <a:p>
            <a:pPr marL="285750" indent="-285750">
              <a:buFont typeface="Arial" pitchFamily="34" charset="0"/>
              <a:buChar char="•"/>
            </a:pPr>
            <a:r>
              <a:rPr lang="en-US" sz="1400" dirty="0" smtClean="0"/>
              <a:t>Information </a:t>
            </a:r>
            <a:r>
              <a:rPr lang="en-US" sz="1400" dirty="0"/>
              <a:t>“dense</a:t>
            </a:r>
            <a:r>
              <a:rPr lang="en-US" sz="1400" dirty="0" smtClean="0"/>
              <a:t>”</a:t>
            </a:r>
          </a:p>
          <a:p>
            <a:pPr marL="285750" indent="-285750">
              <a:buFont typeface="Arial" pitchFamily="34" charset="0"/>
              <a:buChar char="•"/>
            </a:pPr>
            <a:r>
              <a:rPr lang="en-US" sz="1400" dirty="0" smtClean="0"/>
              <a:t>Information accessible </a:t>
            </a:r>
            <a:r>
              <a:rPr lang="en-US" sz="1400" u="sng" dirty="0" smtClean="0"/>
              <a:t>&lt;</a:t>
            </a:r>
            <a:r>
              <a:rPr lang="en-US" sz="1400" dirty="0" smtClean="0"/>
              <a:t> 3 clicks</a:t>
            </a:r>
          </a:p>
          <a:p>
            <a:pPr marL="285750" indent="-285750">
              <a:buFont typeface="Arial" pitchFamily="34" charset="0"/>
              <a:buChar char="•"/>
            </a:pPr>
            <a:r>
              <a:rPr lang="en-US" sz="1400" dirty="0" smtClean="0"/>
              <a:t>Checklists and guides</a:t>
            </a:r>
            <a:br>
              <a:rPr lang="en-US" sz="1400" dirty="0" smtClean="0"/>
            </a:br>
            <a:endParaRPr lang="en-US" sz="1400" dirty="0"/>
          </a:p>
          <a:p>
            <a:r>
              <a:rPr lang="en-US" sz="1600" b="1" i="1" dirty="0" smtClean="0"/>
              <a:t>Pages</a:t>
            </a:r>
            <a:r>
              <a:rPr lang="en-US" sz="1400" i="1" dirty="0"/>
              <a:t> </a:t>
            </a:r>
            <a:endParaRPr lang="en-US" sz="1400" i="1" dirty="0" smtClean="0"/>
          </a:p>
          <a:p>
            <a:pPr marL="285750" indent="-285750">
              <a:buFont typeface="Arial" pitchFamily="34" charset="0"/>
              <a:buChar char="•"/>
            </a:pPr>
            <a:r>
              <a:rPr lang="en-US" sz="1400" dirty="0" smtClean="0"/>
              <a:t>Home </a:t>
            </a:r>
            <a:r>
              <a:rPr lang="en-US" sz="1400" dirty="0"/>
              <a:t>page</a:t>
            </a:r>
          </a:p>
          <a:p>
            <a:pPr marL="742950" lvl="1" indent="-285750">
              <a:buFont typeface="Calibri" pitchFamily="34" charset="0"/>
              <a:buChar char="–"/>
            </a:pPr>
            <a:r>
              <a:rPr lang="en-US" sz="1400" dirty="0" smtClean="0"/>
              <a:t>Orient </a:t>
            </a:r>
            <a:r>
              <a:rPr lang="en-US" sz="1400" dirty="0"/>
              <a:t>reader to </a:t>
            </a:r>
            <a:r>
              <a:rPr lang="en-US" sz="1400" dirty="0" smtClean="0"/>
              <a:t>website</a:t>
            </a:r>
          </a:p>
          <a:p>
            <a:pPr marL="742950" lvl="1" indent="-285750">
              <a:buFont typeface="Calibri" pitchFamily="34" charset="0"/>
              <a:buChar char="–"/>
            </a:pPr>
            <a:r>
              <a:rPr lang="en-US" sz="1400" dirty="0" smtClean="0"/>
              <a:t>Funding </a:t>
            </a:r>
            <a:r>
              <a:rPr lang="en-US" sz="1400" dirty="0"/>
              <a:t>news </a:t>
            </a:r>
            <a:endParaRPr lang="en-US" sz="1400" dirty="0" smtClean="0"/>
          </a:p>
          <a:p>
            <a:pPr marL="742950" lvl="1" indent="-285750">
              <a:buFont typeface="Calibri" pitchFamily="34" charset="0"/>
              <a:buChar char="–"/>
            </a:pPr>
            <a:r>
              <a:rPr lang="en-US" sz="1400" dirty="0" smtClean="0"/>
              <a:t>Quick links to other pages</a:t>
            </a:r>
          </a:p>
          <a:p>
            <a:pPr marL="342900" indent="-342900">
              <a:buFont typeface="Arial" pitchFamily="34" charset="0"/>
              <a:buChar char="•"/>
            </a:pPr>
            <a:r>
              <a:rPr lang="en-US" sz="1400" dirty="0" smtClean="0"/>
              <a:t>Getting Started </a:t>
            </a:r>
            <a:r>
              <a:rPr lang="en-US" sz="1400" dirty="0"/>
              <a:t>page </a:t>
            </a:r>
            <a:endParaRPr lang="en-US" sz="1400" dirty="0" smtClean="0"/>
          </a:p>
          <a:p>
            <a:pPr marL="800100" lvl="1" indent="-342900">
              <a:buFont typeface="Calibri" pitchFamily="34" charset="0"/>
              <a:buChar char="–"/>
            </a:pPr>
            <a:r>
              <a:rPr lang="en-US" sz="1400" dirty="0" smtClean="0"/>
              <a:t>Planning</a:t>
            </a:r>
            <a:r>
              <a:rPr lang="en-US" sz="1400" dirty="0"/>
              <a:t>, finding, securing </a:t>
            </a:r>
            <a:r>
              <a:rPr lang="en-US" sz="1400" dirty="0" smtClean="0"/>
              <a:t/>
            </a:r>
            <a:br>
              <a:rPr lang="en-US" sz="1400" dirty="0" smtClean="0"/>
            </a:br>
            <a:r>
              <a:rPr lang="en-US" sz="1400" dirty="0" smtClean="0"/>
              <a:t>funding steps</a:t>
            </a:r>
            <a:endParaRPr lang="en-US" sz="1400" dirty="0"/>
          </a:p>
          <a:p>
            <a:pPr marL="285750" indent="-285750">
              <a:buFont typeface="Arial" pitchFamily="34" charset="0"/>
              <a:buChar char="•"/>
            </a:pPr>
            <a:r>
              <a:rPr lang="en-US" sz="1400" dirty="0" smtClean="0"/>
              <a:t>Request </a:t>
            </a:r>
            <a:r>
              <a:rPr lang="en-US" sz="1400" dirty="0"/>
              <a:t>a funding search</a:t>
            </a:r>
          </a:p>
          <a:p>
            <a:pPr marL="285750" indent="-285750">
              <a:buFont typeface="Arial" pitchFamily="34" charset="0"/>
              <a:buChar char="•"/>
            </a:pPr>
            <a:r>
              <a:rPr lang="en-US" sz="1400" dirty="0" smtClean="0"/>
              <a:t>Tools funding searches</a:t>
            </a:r>
            <a:endParaRPr lang="en-US" sz="1400" dirty="0"/>
          </a:p>
          <a:p>
            <a:pPr marL="285750" indent="-285750">
              <a:buFont typeface="Arial" pitchFamily="34" charset="0"/>
              <a:buChar char="•"/>
            </a:pPr>
            <a:r>
              <a:rPr lang="en-US" sz="1400" dirty="0" smtClean="0"/>
              <a:t>Internal </a:t>
            </a:r>
            <a:r>
              <a:rPr lang="en-US" sz="1400" dirty="0"/>
              <a:t>and external funding sources </a:t>
            </a:r>
            <a:endParaRPr lang="en-US" sz="1400" dirty="0" smtClean="0"/>
          </a:p>
          <a:p>
            <a:pPr marL="285750" indent="-285750">
              <a:buFont typeface="Arial" pitchFamily="34" charset="0"/>
              <a:buChar char="•"/>
            </a:pPr>
            <a:r>
              <a:rPr lang="en-US" sz="1400" dirty="0" smtClean="0"/>
              <a:t>Resources </a:t>
            </a:r>
          </a:p>
          <a:p>
            <a:pPr marL="742950" lvl="1" indent="-285750">
              <a:buFont typeface="Calibri" pitchFamily="34" charset="0"/>
              <a:buChar char="–"/>
            </a:pPr>
            <a:r>
              <a:rPr lang="en-US" sz="1400" dirty="0" smtClean="0"/>
              <a:t>Proposal planning/management</a:t>
            </a:r>
          </a:p>
          <a:p>
            <a:pPr marL="742950" lvl="1" indent="-285750">
              <a:buFont typeface="Calibri" pitchFamily="34" charset="0"/>
              <a:buChar char="–"/>
            </a:pPr>
            <a:r>
              <a:rPr lang="en-US" sz="1400" dirty="0" smtClean="0"/>
              <a:t>Proposal preparation</a:t>
            </a:r>
          </a:p>
          <a:p>
            <a:pPr marL="742950" lvl="1" indent="-285750">
              <a:buFont typeface="Calibri" pitchFamily="34" charset="0"/>
              <a:buChar char="–"/>
            </a:pPr>
            <a:r>
              <a:rPr lang="en-US" sz="1400" dirty="0" smtClean="0"/>
              <a:t>Sample proposals</a:t>
            </a:r>
          </a:p>
          <a:p>
            <a:pPr marL="742950" lvl="1" indent="-285750">
              <a:buFont typeface="Calibri" pitchFamily="34" charset="0"/>
              <a:buChar char="–"/>
            </a:pPr>
            <a:r>
              <a:rPr lang="en-US" sz="1400" dirty="0" smtClean="0"/>
              <a:t>Marketing</a:t>
            </a:r>
          </a:p>
          <a:p>
            <a:pPr marL="742950" lvl="1" indent="-285750">
              <a:buFont typeface="Calibri" pitchFamily="34" charset="0"/>
              <a:buChar char="–"/>
            </a:pPr>
            <a:endParaRPr lang="en-US" sz="1400" dirty="0"/>
          </a:p>
        </p:txBody>
      </p:sp>
      <p:sp>
        <p:nvSpPr>
          <p:cNvPr id="3" name="Rectangle 2"/>
          <p:cNvSpPr/>
          <p:nvPr/>
        </p:nvSpPr>
        <p:spPr>
          <a:xfrm>
            <a:off x="1600200" y="6324599"/>
            <a:ext cx="3021981" cy="307777"/>
          </a:xfrm>
          <a:prstGeom prst="rect">
            <a:avLst/>
          </a:prstGeom>
        </p:spPr>
        <p:txBody>
          <a:bodyPr wrap="none">
            <a:spAutoFit/>
          </a:bodyPr>
          <a:lstStyle/>
          <a:p>
            <a:r>
              <a:rPr lang="en-US" sz="1400" dirty="0">
                <a:hlinkClick r:id="rId4"/>
              </a:rPr>
              <a:t>http://researchdevelopment.byu.edu</a:t>
            </a:r>
            <a:r>
              <a:rPr lang="en-US" sz="1400" dirty="0" smtClean="0">
                <a:hlinkClick r:id="rId4"/>
              </a:rPr>
              <a:t>/</a:t>
            </a:r>
            <a:r>
              <a:rPr lang="en-US" sz="1400" dirty="0" smtClean="0"/>
              <a:t> </a:t>
            </a:r>
            <a:endParaRPr lang="en-US" sz="1400" dirty="0"/>
          </a:p>
        </p:txBody>
      </p:sp>
      <p:sp>
        <p:nvSpPr>
          <p:cNvPr id="5" name="Slide Number Placeholder 4"/>
          <p:cNvSpPr>
            <a:spLocks noGrp="1"/>
          </p:cNvSpPr>
          <p:nvPr>
            <p:ph type="sldNum" sz="quarter" idx="12"/>
          </p:nvPr>
        </p:nvSpPr>
        <p:spPr/>
        <p:txBody>
          <a:bodyPr/>
          <a:lstStyle/>
          <a:p>
            <a:fld id="{0609A8C3-0B35-46AA-97D6-5814D689151B}" type="slidenum">
              <a:rPr lang="en-US" smtClean="0"/>
              <a:t>44</a:t>
            </a:fld>
            <a:endParaRPr lang="en-US"/>
          </a:p>
        </p:txBody>
      </p:sp>
      <p:sp>
        <p:nvSpPr>
          <p:cNvPr id="6" name="Oval 5"/>
          <p:cNvSpPr/>
          <p:nvPr/>
        </p:nvSpPr>
        <p:spPr>
          <a:xfrm>
            <a:off x="6248400" y="4876800"/>
            <a:ext cx="2819400" cy="1219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4582659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 for This Presentation</a:t>
            </a:r>
            <a:endParaRPr lang="en-US" dirty="0"/>
          </a:p>
        </p:txBody>
      </p:sp>
      <p:sp>
        <p:nvSpPr>
          <p:cNvPr id="3" name="Content Placeholder 2"/>
          <p:cNvSpPr>
            <a:spLocks noGrp="1"/>
          </p:cNvSpPr>
          <p:nvPr>
            <p:ph idx="1"/>
          </p:nvPr>
        </p:nvSpPr>
        <p:spPr/>
        <p:txBody>
          <a:bodyPr>
            <a:normAutofit fontScale="85000" lnSpcReduction="10000"/>
          </a:bodyPr>
          <a:lstStyle/>
          <a:p>
            <a:r>
              <a:rPr lang="en-US" sz="1900" dirty="0" smtClean="0"/>
              <a:t>Robert Porter, </a:t>
            </a:r>
            <a:r>
              <a:rPr lang="en-US" sz="1900" i="1" dirty="0" smtClean="0"/>
              <a:t>What do Grant Reviewers Really Want, </a:t>
            </a:r>
            <a:r>
              <a:rPr lang="en-US" sz="1900" dirty="0" smtClean="0"/>
              <a:t>Journal of Research Administration, Vol. XXXVI, Issue 2, 2005.</a:t>
            </a:r>
          </a:p>
          <a:p>
            <a:r>
              <a:rPr lang="en-US" sz="1900" dirty="0" smtClean="0"/>
              <a:t>Robert Porter,  </a:t>
            </a:r>
            <a:r>
              <a:rPr lang="en-US" sz="1900" i="1" dirty="0" smtClean="0"/>
              <a:t>Coaching Researchers to Write Successful Grants</a:t>
            </a:r>
            <a:r>
              <a:rPr lang="en-US" sz="1900" dirty="0" smtClean="0"/>
              <a:t>, National Organization of Research Development Professionals (NORDP), May, 2013 conference. </a:t>
            </a:r>
            <a:r>
              <a:rPr lang="en-US" sz="1900" i="1" dirty="0" smtClean="0"/>
              <a:t> Really Want and</a:t>
            </a:r>
          </a:p>
          <a:p>
            <a:r>
              <a:rPr lang="en-US" sz="1900" dirty="0" smtClean="0"/>
              <a:t>Morgan Giddings, </a:t>
            </a:r>
            <a:r>
              <a:rPr lang="en-US" sz="1900" i="1" dirty="0" smtClean="0"/>
              <a:t>Four Steps to Funding, How To Avoid Rejection and Get Your Proposal Funded on Your Next Try, </a:t>
            </a:r>
            <a:r>
              <a:rPr lang="en-US" sz="1900" dirty="0" smtClean="0"/>
              <a:t>2012</a:t>
            </a:r>
          </a:p>
          <a:p>
            <a:r>
              <a:rPr lang="en-US" sz="1900" dirty="0" smtClean="0"/>
              <a:t>Jeremy and Lynn Miner, </a:t>
            </a:r>
            <a:r>
              <a:rPr lang="en-US" sz="1900" i="1" dirty="0" smtClean="0"/>
              <a:t>A Guide to Proposal Planning and Writing</a:t>
            </a:r>
          </a:p>
          <a:p>
            <a:r>
              <a:rPr lang="en-US" sz="1900" dirty="0" smtClean="0"/>
              <a:t>Grant Writing Institute</a:t>
            </a:r>
          </a:p>
          <a:p>
            <a:r>
              <a:rPr lang="en-US" sz="1900" dirty="0" smtClean="0"/>
              <a:t>CapturePlanning.com</a:t>
            </a:r>
          </a:p>
          <a:p>
            <a:r>
              <a:rPr lang="en-US" sz="1900" dirty="0" smtClean="0"/>
              <a:t>Instructional </a:t>
            </a:r>
            <a:r>
              <a:rPr lang="en-US" sz="1900" dirty="0"/>
              <a:t>materials prepared by the National Council of University Research Administrators and the Society for Research Administrators,  July 1995 (see </a:t>
            </a:r>
            <a:r>
              <a:rPr lang="en-US" sz="1900" i="1" dirty="0"/>
              <a:t>facstaff.gpc.edu/~</a:t>
            </a:r>
            <a:r>
              <a:rPr lang="en-US" sz="1900" i="1" dirty="0" err="1"/>
              <a:t>ebrown</a:t>
            </a:r>
            <a:r>
              <a:rPr lang="en-US" sz="1900" i="1" dirty="0"/>
              <a:t>/infobr3.htm Georgia Perimeter College</a:t>
            </a:r>
            <a:r>
              <a:rPr lang="en-US" sz="1900" i="1" dirty="0" smtClean="0"/>
              <a:t>)</a:t>
            </a:r>
          </a:p>
          <a:p>
            <a:r>
              <a:rPr lang="en-US" sz="1900" dirty="0" smtClean="0"/>
              <a:t>Tips and Practical Guidelines for Proposal Writers prepared by an NSF panel</a:t>
            </a:r>
          </a:p>
          <a:p>
            <a:r>
              <a:rPr lang="en-US" sz="1900" dirty="0" smtClean="0"/>
              <a:t>NSF Panel on TUES proposal preparation</a:t>
            </a:r>
          </a:p>
          <a:p>
            <a:r>
              <a:rPr lang="en-US" sz="1900" dirty="0" smtClean="0"/>
              <a:t>NSF Proposal Writing Exercises</a:t>
            </a:r>
          </a:p>
          <a:p>
            <a:r>
              <a:rPr lang="en-US" sz="1900" dirty="0" smtClean="0"/>
              <a:t>The </a:t>
            </a:r>
            <a:r>
              <a:rPr lang="en-US" sz="1900" dirty="0"/>
              <a:t>Grant Center, UNC. http://writingcenter.unc.edu/handouts/grant-proposals-or-give-me-the-money/</a:t>
            </a:r>
          </a:p>
          <a:p>
            <a:endParaRPr lang="en-US" sz="2000" b="1" dirty="0"/>
          </a:p>
          <a:p>
            <a:endParaRPr lang="en-US" sz="2000" dirty="0"/>
          </a:p>
        </p:txBody>
      </p:sp>
      <p:sp>
        <p:nvSpPr>
          <p:cNvPr id="4" name="Slide Number Placeholder 3"/>
          <p:cNvSpPr>
            <a:spLocks noGrp="1"/>
          </p:cNvSpPr>
          <p:nvPr>
            <p:ph type="sldNum" sz="quarter" idx="12"/>
          </p:nvPr>
        </p:nvSpPr>
        <p:spPr/>
        <p:txBody>
          <a:bodyPr/>
          <a:lstStyle/>
          <a:p>
            <a:fld id="{0609A8C3-0B35-46AA-97D6-5814D689151B}" type="slidenum">
              <a:rPr lang="en-US" smtClean="0"/>
              <a:t>45</a:t>
            </a:fld>
            <a:endParaRPr lang="en-US" dirty="0"/>
          </a:p>
        </p:txBody>
      </p:sp>
    </p:spTree>
    <p:extLst>
      <p:ext uri="{BB962C8B-B14F-4D97-AF65-F5344CB8AC3E}">
        <p14:creationId xmlns:p14="http://schemas.microsoft.com/office/powerpoint/2010/main" val="341085173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Additional Resources for Proposal Preparation</a:t>
            </a:r>
            <a:endParaRPr lang="en-US" dirty="0"/>
          </a:p>
        </p:txBody>
      </p:sp>
      <p:sp>
        <p:nvSpPr>
          <p:cNvPr id="3" name="Content Placeholder 2"/>
          <p:cNvSpPr>
            <a:spLocks noGrp="1"/>
          </p:cNvSpPr>
          <p:nvPr>
            <p:ph idx="1"/>
          </p:nvPr>
        </p:nvSpPr>
        <p:spPr>
          <a:xfrm>
            <a:off x="457200" y="1371600"/>
            <a:ext cx="8229600" cy="4525963"/>
          </a:xfrm>
        </p:spPr>
        <p:txBody>
          <a:bodyPr>
            <a:normAutofit fontScale="62500" lnSpcReduction="20000"/>
          </a:bodyPr>
          <a:lstStyle/>
          <a:p>
            <a:pPr lvl="0"/>
            <a:r>
              <a:rPr lang="en-US" dirty="0"/>
              <a:t>Online</a:t>
            </a:r>
          </a:p>
          <a:p>
            <a:pPr lvl="1"/>
            <a:r>
              <a:rPr lang="en-US" dirty="0"/>
              <a:t>Research Development website </a:t>
            </a:r>
            <a:r>
              <a:rPr lang="en-US" u="sng" dirty="0">
                <a:hlinkClick r:id="rId3"/>
              </a:rPr>
              <a:t>http://researchdevelopment.byu.edu/</a:t>
            </a:r>
            <a:endParaRPr lang="en-US" dirty="0"/>
          </a:p>
          <a:p>
            <a:pPr lvl="1"/>
            <a:r>
              <a:rPr lang="en-US" dirty="0"/>
              <a:t>ORCA website </a:t>
            </a:r>
            <a:r>
              <a:rPr lang="en-US" u="sng" dirty="0">
                <a:hlinkClick r:id="rId4"/>
              </a:rPr>
              <a:t>http://orca.byu.edu/</a:t>
            </a:r>
            <a:endParaRPr lang="en-US" dirty="0"/>
          </a:p>
          <a:p>
            <a:pPr lvl="1"/>
            <a:r>
              <a:rPr lang="en-US" dirty="0"/>
              <a:t>Faculty Center website </a:t>
            </a:r>
            <a:r>
              <a:rPr lang="en-US" u="sng" dirty="0">
                <a:hlinkClick r:id="rId5"/>
              </a:rPr>
              <a:t>http://facultycenter.byu.edu/node?destination=node</a:t>
            </a:r>
            <a:endParaRPr lang="en-US" dirty="0"/>
          </a:p>
          <a:p>
            <a:pPr lvl="0"/>
            <a:r>
              <a:rPr lang="en-US" dirty="0"/>
              <a:t>Human Resources</a:t>
            </a:r>
          </a:p>
          <a:p>
            <a:pPr lvl="1"/>
            <a:r>
              <a:rPr lang="en-US" dirty="0"/>
              <a:t>Colleges of </a:t>
            </a:r>
            <a:r>
              <a:rPr lang="en-US" dirty="0" smtClean="0"/>
              <a:t>Engineering, Physical </a:t>
            </a:r>
            <a:r>
              <a:rPr lang="en-US" dirty="0"/>
              <a:t>and Mathematical </a:t>
            </a:r>
            <a:r>
              <a:rPr lang="en-US" dirty="0" smtClean="0"/>
              <a:t>Sciences and Life Sciences </a:t>
            </a:r>
            <a:r>
              <a:rPr lang="en-US" dirty="0"/>
              <a:t>Research Development group</a:t>
            </a:r>
          </a:p>
          <a:p>
            <a:pPr lvl="1"/>
            <a:r>
              <a:rPr lang="en-US" dirty="0" smtClean="0"/>
              <a:t>College of Family Health and Social Sciences Research Development Specialists</a:t>
            </a:r>
          </a:p>
          <a:p>
            <a:pPr lvl="1"/>
            <a:r>
              <a:rPr lang="en-US" dirty="0" smtClean="0"/>
              <a:t>ORCA</a:t>
            </a:r>
            <a:endParaRPr lang="en-US" dirty="0"/>
          </a:p>
          <a:p>
            <a:pPr lvl="1"/>
            <a:r>
              <a:rPr lang="en-US" dirty="0"/>
              <a:t>Faculty Center</a:t>
            </a:r>
          </a:p>
          <a:p>
            <a:pPr lvl="1"/>
            <a:r>
              <a:rPr lang="en-US" dirty="0"/>
              <a:t>Experienced faculty with success at proposal writing</a:t>
            </a:r>
          </a:p>
          <a:p>
            <a:pPr lvl="1"/>
            <a:r>
              <a:rPr lang="en-US" dirty="0"/>
              <a:t>LDS-P</a:t>
            </a:r>
          </a:p>
          <a:p>
            <a:pPr lvl="1"/>
            <a:r>
              <a:rPr lang="en-US" dirty="0"/>
              <a:t>BYU workshops</a:t>
            </a:r>
          </a:p>
          <a:p>
            <a:pPr lvl="1"/>
            <a:r>
              <a:rPr lang="en-US" dirty="0"/>
              <a:t>Off campus workshops</a:t>
            </a:r>
          </a:p>
          <a:p>
            <a:pPr lvl="0"/>
            <a:r>
              <a:rPr lang="en-US" dirty="0"/>
              <a:t>Hardcopy</a:t>
            </a:r>
          </a:p>
          <a:p>
            <a:pPr lvl="1"/>
            <a:r>
              <a:rPr lang="en-US" dirty="0"/>
              <a:t>Research Development Group loanable guides for </a:t>
            </a:r>
            <a:r>
              <a:rPr lang="en-US" dirty="0" smtClean="0"/>
              <a:t>writing proposals to NIH</a:t>
            </a:r>
            <a:r>
              <a:rPr lang="en-US" dirty="0"/>
              <a:t>, </a:t>
            </a:r>
            <a:r>
              <a:rPr lang="en-US" dirty="0" smtClean="0"/>
              <a:t>NSF other </a:t>
            </a:r>
            <a:r>
              <a:rPr lang="en-US" dirty="0" err="1" smtClean="0"/>
              <a:t>runders</a:t>
            </a:r>
            <a:endParaRPr lang="en-US" dirty="0"/>
          </a:p>
          <a:p>
            <a:r>
              <a:rPr lang="en-US" dirty="0"/>
              <a:t>HBB </a:t>
            </a:r>
            <a:r>
              <a:rPr lang="en-US" dirty="0" smtClean="0"/>
              <a:t>Library</a:t>
            </a:r>
          </a:p>
        </p:txBody>
      </p:sp>
      <p:sp>
        <p:nvSpPr>
          <p:cNvPr id="4" name="Slide Number Placeholder 3"/>
          <p:cNvSpPr>
            <a:spLocks noGrp="1"/>
          </p:cNvSpPr>
          <p:nvPr>
            <p:ph type="sldNum" sz="quarter" idx="12"/>
          </p:nvPr>
        </p:nvSpPr>
        <p:spPr/>
        <p:txBody>
          <a:bodyPr/>
          <a:lstStyle/>
          <a:p>
            <a:fld id="{0609A8C3-0B35-46AA-97D6-5814D689151B}" type="slidenum">
              <a:rPr lang="en-US" smtClean="0"/>
              <a:t>46</a:t>
            </a:fld>
            <a:endParaRPr lang="en-US"/>
          </a:p>
        </p:txBody>
      </p:sp>
    </p:spTree>
    <p:extLst>
      <p:ext uri="{BB962C8B-B14F-4D97-AF65-F5344CB8AC3E}">
        <p14:creationId xmlns:p14="http://schemas.microsoft.com/office/powerpoint/2010/main" val="329793943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Sampling of Proposal Writing Books at the HBLL</a:t>
            </a:r>
          </a:p>
        </p:txBody>
      </p:sp>
      <p:sp>
        <p:nvSpPr>
          <p:cNvPr id="3" name="Slide Number Placeholder 2"/>
          <p:cNvSpPr>
            <a:spLocks noGrp="1"/>
          </p:cNvSpPr>
          <p:nvPr>
            <p:ph type="sldNum" sz="quarter" idx="12"/>
          </p:nvPr>
        </p:nvSpPr>
        <p:spPr/>
        <p:txBody>
          <a:bodyPr/>
          <a:lstStyle/>
          <a:p>
            <a:fld id="{0609A8C3-0B35-46AA-97D6-5814D689151B}" type="slidenum">
              <a:rPr lang="en-US" smtClean="0"/>
              <a:t>47</a:t>
            </a:fld>
            <a:endParaRPr lang="en-US"/>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50632" t="33049" r="20292" b="16538"/>
          <a:stretch/>
        </p:blipFill>
        <p:spPr bwMode="auto">
          <a:xfrm>
            <a:off x="1676400" y="1219199"/>
            <a:ext cx="4962766" cy="53775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1575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25842"/>
          </a:xfrm>
        </p:spPr>
        <p:txBody>
          <a:bodyPr/>
          <a:lstStyle/>
          <a:p>
            <a:r>
              <a:rPr lang="en-US" dirty="0" smtClean="0"/>
              <a:t>Workshop Overview</a:t>
            </a:r>
            <a:endParaRPr lang="en-US" dirty="0"/>
          </a:p>
        </p:txBody>
      </p:sp>
      <p:sp>
        <p:nvSpPr>
          <p:cNvPr id="4" name="Slide Number Placeholder 3"/>
          <p:cNvSpPr>
            <a:spLocks noGrp="1"/>
          </p:cNvSpPr>
          <p:nvPr>
            <p:ph type="sldNum" sz="quarter" idx="12"/>
          </p:nvPr>
        </p:nvSpPr>
        <p:spPr>
          <a:xfrm>
            <a:off x="6781800" y="6356350"/>
            <a:ext cx="2133600" cy="365125"/>
          </a:xfrm>
        </p:spPr>
        <p:txBody>
          <a:bodyPr/>
          <a:lstStyle/>
          <a:p>
            <a:fld id="{0609A8C3-0B35-46AA-97D6-5814D689151B}" type="slidenum">
              <a:rPr lang="en-US" smtClean="0"/>
              <a:t>5</a:t>
            </a:fld>
            <a:endParaRPr lang="en-US"/>
          </a:p>
        </p:txBody>
      </p:sp>
      <p:grpSp>
        <p:nvGrpSpPr>
          <p:cNvPr id="3" name="Group 2"/>
          <p:cNvGrpSpPr/>
          <p:nvPr/>
        </p:nvGrpSpPr>
        <p:grpSpPr>
          <a:xfrm>
            <a:off x="685800" y="1381928"/>
            <a:ext cx="7620000" cy="4714072"/>
            <a:chOff x="685800" y="1381928"/>
            <a:chExt cx="7620000" cy="4714072"/>
          </a:xfrm>
        </p:grpSpPr>
        <p:sp>
          <p:nvSpPr>
            <p:cNvPr id="5" name="TextBox 4"/>
            <p:cNvSpPr txBox="1"/>
            <p:nvPr/>
          </p:nvSpPr>
          <p:spPr>
            <a:xfrm>
              <a:off x="2110755" y="1552784"/>
              <a:ext cx="1431886" cy="338554"/>
            </a:xfrm>
            <a:prstGeom prst="rect">
              <a:avLst/>
            </a:prstGeom>
            <a:noFill/>
            <a:ln>
              <a:solidFill>
                <a:schemeClr val="tx1"/>
              </a:solidFill>
            </a:ln>
          </p:spPr>
          <p:txBody>
            <a:bodyPr wrap="square" rtlCol="0">
              <a:spAutoFit/>
            </a:bodyPr>
            <a:lstStyle/>
            <a:p>
              <a:pPr algn="ctr"/>
              <a:r>
                <a:rPr lang="en-US" sz="1600" dirty="0" smtClean="0"/>
                <a:t>Fundable Idea</a:t>
              </a:r>
              <a:endParaRPr lang="en-US" sz="1600" dirty="0"/>
            </a:p>
          </p:txBody>
        </p:sp>
        <p:sp>
          <p:nvSpPr>
            <p:cNvPr id="6" name="TextBox 5"/>
            <p:cNvSpPr txBox="1"/>
            <p:nvPr/>
          </p:nvSpPr>
          <p:spPr>
            <a:xfrm>
              <a:off x="2066386" y="2086184"/>
              <a:ext cx="1524001" cy="338554"/>
            </a:xfrm>
            <a:prstGeom prst="rect">
              <a:avLst/>
            </a:prstGeom>
            <a:noFill/>
            <a:ln>
              <a:solidFill>
                <a:schemeClr val="tx1"/>
              </a:solidFill>
            </a:ln>
          </p:spPr>
          <p:txBody>
            <a:bodyPr wrap="square" rtlCol="0">
              <a:spAutoFit/>
            </a:bodyPr>
            <a:lstStyle/>
            <a:p>
              <a:pPr algn="ctr"/>
              <a:r>
                <a:rPr lang="en-US" sz="1600" dirty="0" smtClean="0"/>
                <a:t>Find Funder(s)</a:t>
              </a:r>
              <a:endParaRPr lang="en-US" sz="1600" dirty="0"/>
            </a:p>
          </p:txBody>
        </p:sp>
        <p:sp>
          <p:nvSpPr>
            <p:cNvPr id="7" name="TextBox 6"/>
            <p:cNvSpPr txBox="1"/>
            <p:nvPr/>
          </p:nvSpPr>
          <p:spPr>
            <a:xfrm>
              <a:off x="2110755" y="2662030"/>
              <a:ext cx="1435261" cy="338554"/>
            </a:xfrm>
            <a:prstGeom prst="rect">
              <a:avLst/>
            </a:prstGeom>
            <a:noFill/>
            <a:ln>
              <a:solidFill>
                <a:schemeClr val="tx1"/>
              </a:solidFill>
            </a:ln>
          </p:spPr>
          <p:txBody>
            <a:bodyPr wrap="square" rtlCol="0">
              <a:spAutoFit/>
            </a:bodyPr>
            <a:lstStyle/>
            <a:p>
              <a:pPr algn="ctr"/>
              <a:r>
                <a:rPr lang="en-US" sz="1600" dirty="0" smtClean="0"/>
                <a:t>Pre-Proposal</a:t>
              </a:r>
              <a:endParaRPr lang="en-US" sz="1600" dirty="0"/>
            </a:p>
          </p:txBody>
        </p:sp>
        <p:grpSp>
          <p:nvGrpSpPr>
            <p:cNvPr id="11" name="Group 10"/>
            <p:cNvGrpSpPr/>
            <p:nvPr/>
          </p:nvGrpSpPr>
          <p:grpSpPr>
            <a:xfrm>
              <a:off x="685800" y="1381928"/>
              <a:ext cx="1229810" cy="780456"/>
              <a:chOff x="1863213" y="1289150"/>
              <a:chExt cx="1247172" cy="1025787"/>
            </a:xfrm>
          </p:grpSpPr>
          <p:sp>
            <p:nvSpPr>
              <p:cNvPr id="8" name="Curved Right Arrow 7"/>
              <p:cNvSpPr/>
              <p:nvPr/>
            </p:nvSpPr>
            <p:spPr>
              <a:xfrm rot="5400000" flipH="1" flipV="1">
                <a:off x="2403595" y="1746733"/>
                <a:ext cx="317239" cy="819170"/>
              </a:xfrm>
              <a:prstGeom prst="curved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solidFill>
                </a:endParaRPr>
              </a:p>
            </p:txBody>
          </p:sp>
          <p:sp>
            <p:nvSpPr>
              <p:cNvPr id="9" name="Curved Right Arrow 8"/>
              <p:cNvSpPr/>
              <p:nvPr/>
            </p:nvSpPr>
            <p:spPr>
              <a:xfrm rot="5400000">
                <a:off x="2326779" y="1039585"/>
                <a:ext cx="320040" cy="819169"/>
              </a:xfrm>
              <a:prstGeom prst="curved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solidFill>
                </a:endParaRPr>
              </a:p>
            </p:txBody>
          </p:sp>
          <p:sp>
            <p:nvSpPr>
              <p:cNvPr id="10" name="TextBox 9"/>
              <p:cNvSpPr txBox="1"/>
              <p:nvPr/>
            </p:nvSpPr>
            <p:spPr>
              <a:xfrm>
                <a:off x="1863213" y="1609190"/>
                <a:ext cx="1247172" cy="348382"/>
              </a:xfrm>
              <a:prstGeom prst="rect">
                <a:avLst/>
              </a:prstGeom>
              <a:noFill/>
              <a:ln>
                <a:noFill/>
              </a:ln>
            </p:spPr>
            <p:txBody>
              <a:bodyPr wrap="square" rtlCol="0">
                <a:spAutoFit/>
              </a:bodyPr>
              <a:lstStyle/>
              <a:p>
                <a:r>
                  <a:rPr lang="en-US" sz="1600" dirty="0" smtClean="0"/>
                  <a:t>Good Ideas</a:t>
                </a:r>
                <a:endParaRPr lang="en-US" sz="1600" dirty="0"/>
              </a:p>
            </p:txBody>
          </p:sp>
        </p:grpSp>
        <p:cxnSp>
          <p:nvCxnSpPr>
            <p:cNvPr id="13" name="Straight Arrow Connector 12"/>
            <p:cNvCxnSpPr/>
            <p:nvPr/>
          </p:nvCxnSpPr>
          <p:spPr>
            <a:xfrm>
              <a:off x="1749709" y="1757957"/>
              <a:ext cx="331801"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Elbow Connector 21"/>
            <p:cNvCxnSpPr>
              <a:stCxn id="7" idx="1"/>
              <a:endCxn id="8" idx="0"/>
            </p:cNvCxnSpPr>
            <p:nvPr/>
          </p:nvCxnSpPr>
          <p:spPr>
            <a:xfrm rot="10800000">
              <a:off x="1359987" y="2162385"/>
              <a:ext cx="750769" cy="668922"/>
            </a:xfrm>
            <a:prstGeom prst="bentConnector2">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1413904" y="2399338"/>
              <a:ext cx="642934" cy="0"/>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5" idx="2"/>
              <a:endCxn id="6" idx="0"/>
            </p:cNvCxnSpPr>
            <p:nvPr/>
          </p:nvCxnSpPr>
          <p:spPr>
            <a:xfrm>
              <a:off x="2826698" y="1891338"/>
              <a:ext cx="1689" cy="19484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6" idx="2"/>
              <a:endCxn id="7" idx="0"/>
            </p:cNvCxnSpPr>
            <p:nvPr/>
          </p:nvCxnSpPr>
          <p:spPr>
            <a:xfrm flipH="1">
              <a:off x="2828386" y="2424738"/>
              <a:ext cx="1" cy="23729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722323" y="3259724"/>
              <a:ext cx="4221146" cy="1569660"/>
            </a:xfrm>
            <a:prstGeom prst="rect">
              <a:avLst/>
            </a:prstGeom>
            <a:noFill/>
            <a:ln>
              <a:solidFill>
                <a:schemeClr val="tx1"/>
              </a:solidFill>
            </a:ln>
          </p:spPr>
          <p:txBody>
            <a:bodyPr wrap="square" rtlCol="0">
              <a:spAutoFit/>
            </a:bodyPr>
            <a:lstStyle/>
            <a:p>
              <a:pPr algn="ctr"/>
              <a:r>
                <a:rPr lang="en-US" sz="1600" u="sng" dirty="0" smtClean="0"/>
                <a:t>Write the Proposal</a:t>
              </a:r>
            </a:p>
            <a:p>
              <a:pPr marL="285750" indent="-285750">
                <a:buFont typeface="Arial" panose="020B0604020202020204" pitchFamily="34" charset="0"/>
                <a:buChar char="•"/>
              </a:pPr>
              <a:r>
                <a:rPr lang="en-US" sz="1600" dirty="0" smtClean="0"/>
                <a:t>Needs Statements</a:t>
              </a:r>
            </a:p>
            <a:p>
              <a:pPr marL="285750" indent="-285750">
                <a:buFont typeface="Arial" panose="020B0604020202020204" pitchFamily="34" charset="0"/>
                <a:buChar char="•"/>
              </a:pPr>
              <a:r>
                <a:rPr lang="en-US" sz="1600" dirty="0" smtClean="0"/>
                <a:t>Themes</a:t>
              </a:r>
            </a:p>
            <a:p>
              <a:pPr marL="285750" indent="-285750">
                <a:buFont typeface="Arial" panose="020B0604020202020204" pitchFamily="34" charset="0"/>
                <a:buChar char="•"/>
              </a:pPr>
              <a:r>
                <a:rPr lang="en-US" sz="1600" dirty="0" smtClean="0"/>
                <a:t>Situation Slot</a:t>
              </a:r>
            </a:p>
            <a:p>
              <a:pPr marL="285750" indent="-285750">
                <a:buFont typeface="Arial" panose="020B0604020202020204" pitchFamily="34" charset="0"/>
                <a:buChar char="•"/>
              </a:pPr>
              <a:r>
                <a:rPr lang="en-US" sz="1600" dirty="0" smtClean="0"/>
                <a:t>Objectives, Methods, Qualifications, Benefits</a:t>
              </a:r>
            </a:p>
            <a:p>
              <a:pPr marL="285750" indent="-285750">
                <a:buFont typeface="Arial" panose="020B0604020202020204" pitchFamily="34" charset="0"/>
                <a:buChar char="•"/>
              </a:pPr>
              <a:r>
                <a:rPr lang="en-US" sz="1600" dirty="0" smtClean="0"/>
                <a:t>Document Design</a:t>
              </a:r>
              <a:endParaRPr lang="en-US" sz="1600" dirty="0"/>
            </a:p>
          </p:txBody>
        </p:sp>
        <p:cxnSp>
          <p:nvCxnSpPr>
            <p:cNvPr id="67" name="Straight Arrow Connector 66"/>
            <p:cNvCxnSpPr/>
            <p:nvPr/>
          </p:nvCxnSpPr>
          <p:spPr>
            <a:xfrm flipH="1">
              <a:off x="2830009" y="3000584"/>
              <a:ext cx="1" cy="26601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2358075" y="5140014"/>
              <a:ext cx="937245" cy="338554"/>
            </a:xfrm>
            <a:prstGeom prst="rect">
              <a:avLst/>
            </a:prstGeom>
            <a:noFill/>
            <a:ln>
              <a:solidFill>
                <a:schemeClr val="tx1"/>
              </a:solidFill>
            </a:ln>
          </p:spPr>
          <p:txBody>
            <a:bodyPr wrap="square" rtlCol="0">
              <a:spAutoFit/>
            </a:bodyPr>
            <a:lstStyle/>
            <a:p>
              <a:pPr algn="ctr"/>
              <a:r>
                <a:rPr lang="en-US" sz="1600" dirty="0" smtClean="0"/>
                <a:t>Draft</a:t>
              </a:r>
              <a:endParaRPr lang="en-US" sz="1600" dirty="0"/>
            </a:p>
          </p:txBody>
        </p:sp>
        <p:cxnSp>
          <p:nvCxnSpPr>
            <p:cNvPr id="74" name="Straight Arrow Connector 73"/>
            <p:cNvCxnSpPr/>
            <p:nvPr/>
          </p:nvCxnSpPr>
          <p:spPr>
            <a:xfrm flipH="1">
              <a:off x="2826698" y="4853858"/>
              <a:ext cx="1" cy="26601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2115377" y="5757446"/>
              <a:ext cx="1431886" cy="338554"/>
            </a:xfrm>
            <a:prstGeom prst="rect">
              <a:avLst/>
            </a:prstGeom>
            <a:noFill/>
            <a:ln>
              <a:solidFill>
                <a:schemeClr val="tx1"/>
              </a:solidFill>
            </a:ln>
          </p:spPr>
          <p:txBody>
            <a:bodyPr wrap="square" rtlCol="0">
              <a:spAutoFit/>
            </a:bodyPr>
            <a:lstStyle/>
            <a:p>
              <a:pPr algn="ctr"/>
              <a:r>
                <a:rPr lang="en-US" sz="1600" dirty="0" smtClean="0"/>
                <a:t>Peer Review</a:t>
              </a:r>
              <a:endParaRPr lang="en-US" sz="1600" dirty="0"/>
            </a:p>
          </p:txBody>
        </p:sp>
        <p:sp>
          <p:nvSpPr>
            <p:cNvPr id="76" name="TextBox 75"/>
            <p:cNvSpPr txBox="1"/>
            <p:nvPr/>
          </p:nvSpPr>
          <p:spPr>
            <a:xfrm>
              <a:off x="4059375" y="5743784"/>
              <a:ext cx="884094" cy="338554"/>
            </a:xfrm>
            <a:prstGeom prst="rect">
              <a:avLst/>
            </a:prstGeom>
            <a:noFill/>
            <a:ln>
              <a:solidFill>
                <a:schemeClr val="tx1"/>
              </a:solidFill>
            </a:ln>
          </p:spPr>
          <p:txBody>
            <a:bodyPr wrap="square" rtlCol="0">
              <a:spAutoFit/>
            </a:bodyPr>
            <a:lstStyle/>
            <a:p>
              <a:pPr algn="ctr"/>
              <a:r>
                <a:rPr lang="en-US" sz="1600" dirty="0" smtClean="0"/>
                <a:t>Edit</a:t>
              </a:r>
              <a:endParaRPr lang="en-US" sz="1600" dirty="0"/>
            </a:p>
          </p:txBody>
        </p:sp>
        <p:cxnSp>
          <p:nvCxnSpPr>
            <p:cNvPr id="77" name="Straight Arrow Connector 76"/>
            <p:cNvCxnSpPr/>
            <p:nvPr/>
          </p:nvCxnSpPr>
          <p:spPr>
            <a:xfrm flipH="1">
              <a:off x="2826697" y="5497257"/>
              <a:ext cx="1" cy="26601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a:off x="3590387" y="5972384"/>
              <a:ext cx="468988"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4" name="Elbow Connector 83"/>
            <p:cNvCxnSpPr>
              <a:stCxn id="76" idx="0"/>
            </p:cNvCxnSpPr>
            <p:nvPr/>
          </p:nvCxnSpPr>
          <p:spPr>
            <a:xfrm rot="16200000" flipV="1">
              <a:off x="3709867" y="4952229"/>
              <a:ext cx="434490" cy="1148620"/>
            </a:xfrm>
            <a:prstGeom prst="bentConnector2">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sp>
          <p:nvSpPr>
            <p:cNvPr id="108" name="TextBox 107"/>
            <p:cNvSpPr txBox="1"/>
            <p:nvPr/>
          </p:nvSpPr>
          <p:spPr>
            <a:xfrm>
              <a:off x="5334000" y="4405141"/>
              <a:ext cx="1219200" cy="338554"/>
            </a:xfrm>
            <a:prstGeom prst="rect">
              <a:avLst/>
            </a:prstGeom>
            <a:solidFill>
              <a:schemeClr val="bg1"/>
            </a:solidFill>
            <a:ln>
              <a:solidFill>
                <a:schemeClr val="tx1"/>
              </a:solidFill>
            </a:ln>
            <a:effectLst/>
          </p:spPr>
          <p:txBody>
            <a:bodyPr wrap="square" rtlCol="0">
              <a:spAutoFit/>
            </a:bodyPr>
            <a:lstStyle/>
            <a:p>
              <a:pPr algn="ctr"/>
              <a:r>
                <a:rPr lang="en-US" sz="1600" dirty="0" smtClean="0"/>
                <a:t>Funder</a:t>
              </a:r>
              <a:endParaRPr lang="en-US" sz="1600" dirty="0"/>
            </a:p>
          </p:txBody>
        </p:sp>
        <p:cxnSp>
          <p:nvCxnSpPr>
            <p:cNvPr id="109" name="Elbow Connector 108"/>
            <p:cNvCxnSpPr>
              <a:stCxn id="76" idx="3"/>
              <a:endCxn id="108" idx="2"/>
            </p:cNvCxnSpPr>
            <p:nvPr/>
          </p:nvCxnSpPr>
          <p:spPr>
            <a:xfrm flipV="1">
              <a:off x="4943469" y="4743695"/>
              <a:ext cx="1000131" cy="1169366"/>
            </a:xfrm>
            <a:prstGeom prst="bent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1" name="TextBox 110"/>
            <p:cNvSpPr txBox="1"/>
            <p:nvPr/>
          </p:nvSpPr>
          <p:spPr>
            <a:xfrm>
              <a:off x="5472544" y="3352800"/>
              <a:ext cx="942112" cy="338554"/>
            </a:xfrm>
            <a:prstGeom prst="rect">
              <a:avLst/>
            </a:prstGeom>
            <a:noFill/>
            <a:ln>
              <a:solidFill>
                <a:schemeClr val="tx1"/>
              </a:solidFill>
            </a:ln>
          </p:spPr>
          <p:txBody>
            <a:bodyPr wrap="square" rtlCol="0">
              <a:spAutoFit/>
            </a:bodyPr>
            <a:lstStyle/>
            <a:p>
              <a:pPr algn="ctr"/>
              <a:r>
                <a:rPr lang="en-US" sz="1600" dirty="0" smtClean="0"/>
                <a:t>Revise</a:t>
              </a:r>
              <a:endParaRPr lang="en-US" sz="1600" dirty="0"/>
            </a:p>
          </p:txBody>
        </p:sp>
        <p:sp>
          <p:nvSpPr>
            <p:cNvPr id="115" name="TextBox 114"/>
            <p:cNvSpPr txBox="1"/>
            <p:nvPr/>
          </p:nvSpPr>
          <p:spPr>
            <a:xfrm>
              <a:off x="5554398" y="5213384"/>
              <a:ext cx="860258" cy="338554"/>
            </a:xfrm>
            <a:prstGeom prst="rect">
              <a:avLst/>
            </a:prstGeom>
            <a:solidFill>
              <a:schemeClr val="bg1"/>
            </a:solidFill>
            <a:ln>
              <a:noFill/>
            </a:ln>
          </p:spPr>
          <p:txBody>
            <a:bodyPr wrap="square" rtlCol="0">
              <a:spAutoFit/>
            </a:bodyPr>
            <a:lstStyle/>
            <a:p>
              <a:pPr algn="ctr"/>
              <a:r>
                <a:rPr lang="en-US" sz="1600" i="1" dirty="0" smtClean="0"/>
                <a:t>Submit</a:t>
              </a:r>
              <a:endParaRPr lang="en-US" sz="1600" i="1" dirty="0"/>
            </a:p>
          </p:txBody>
        </p:sp>
        <p:cxnSp>
          <p:nvCxnSpPr>
            <p:cNvPr id="116" name="Straight Arrow Connector 115"/>
            <p:cNvCxnSpPr>
              <a:stCxn id="108" idx="0"/>
            </p:cNvCxnSpPr>
            <p:nvPr/>
          </p:nvCxnSpPr>
          <p:spPr>
            <a:xfrm flipV="1">
              <a:off x="5943600" y="3754214"/>
              <a:ext cx="0" cy="650927"/>
            </a:xfrm>
            <a:prstGeom prst="straightConnector1">
              <a:avLst/>
            </a:prstGeom>
            <a:ln w="28575">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20" name="TextBox 119"/>
            <p:cNvSpPr txBox="1"/>
            <p:nvPr/>
          </p:nvSpPr>
          <p:spPr>
            <a:xfrm>
              <a:off x="5487391" y="3910400"/>
              <a:ext cx="860258" cy="338554"/>
            </a:xfrm>
            <a:prstGeom prst="rect">
              <a:avLst/>
            </a:prstGeom>
            <a:solidFill>
              <a:schemeClr val="bg1"/>
            </a:solidFill>
            <a:ln>
              <a:noFill/>
            </a:ln>
          </p:spPr>
          <p:txBody>
            <a:bodyPr wrap="square" rtlCol="0">
              <a:spAutoFit/>
            </a:bodyPr>
            <a:lstStyle/>
            <a:p>
              <a:pPr algn="ctr"/>
              <a:r>
                <a:rPr lang="en-US" sz="1600" i="1" dirty="0" smtClean="0"/>
                <a:t>Reject</a:t>
              </a:r>
              <a:endParaRPr lang="en-US" sz="1600" i="1" dirty="0"/>
            </a:p>
          </p:txBody>
        </p:sp>
        <p:sp>
          <p:nvSpPr>
            <p:cNvPr id="121" name="TextBox 120"/>
            <p:cNvSpPr txBox="1"/>
            <p:nvPr/>
          </p:nvSpPr>
          <p:spPr>
            <a:xfrm>
              <a:off x="7239000" y="4155870"/>
              <a:ext cx="1066800" cy="923330"/>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i="1" dirty="0" smtClean="0"/>
                <a:t>Accepted AND Funded</a:t>
              </a:r>
              <a:endParaRPr lang="en-US" i="1" dirty="0"/>
            </a:p>
          </p:txBody>
        </p:sp>
        <p:cxnSp>
          <p:nvCxnSpPr>
            <p:cNvPr id="125" name="Straight Arrow Connector 124"/>
            <p:cNvCxnSpPr/>
            <p:nvPr/>
          </p:nvCxnSpPr>
          <p:spPr>
            <a:xfrm flipV="1">
              <a:off x="6629400" y="4574418"/>
              <a:ext cx="457200" cy="2"/>
            </a:xfrm>
            <a:prstGeom prst="straightConnector1">
              <a:avLst/>
            </a:prstGeom>
            <a:ln w="28575">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28" name="Elbow Connector 127"/>
            <p:cNvCxnSpPr>
              <a:stCxn id="111" idx="0"/>
            </p:cNvCxnSpPr>
            <p:nvPr/>
          </p:nvCxnSpPr>
          <p:spPr>
            <a:xfrm rot="16200000" flipV="1">
              <a:off x="3928844" y="1338043"/>
              <a:ext cx="1676301" cy="2353213"/>
            </a:xfrm>
            <a:prstGeom prst="bentConnector2">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31" name="Straight Arrow Connector 130"/>
            <p:cNvCxnSpPr/>
            <p:nvPr/>
          </p:nvCxnSpPr>
          <p:spPr>
            <a:xfrm flipH="1">
              <a:off x="3639957" y="2255461"/>
              <a:ext cx="2303643" cy="0"/>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34" name="Straight Arrow Connector 133"/>
            <p:cNvCxnSpPr/>
            <p:nvPr/>
          </p:nvCxnSpPr>
          <p:spPr>
            <a:xfrm flipH="1">
              <a:off x="3613877" y="2843158"/>
              <a:ext cx="2303643" cy="0"/>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35" name="Straight Arrow Connector 134"/>
            <p:cNvCxnSpPr/>
            <p:nvPr/>
          </p:nvCxnSpPr>
          <p:spPr>
            <a:xfrm flipH="1">
              <a:off x="5087933" y="3514538"/>
              <a:ext cx="354921" cy="5026"/>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364280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Workshop Agenda – Thursday, May 14</a:t>
            </a:r>
            <a:r>
              <a:rPr lang="en-US" baseline="30000" dirty="0" smtClean="0"/>
              <a:t>th</a:t>
            </a:r>
            <a:r>
              <a:rPr lang="en-US" dirty="0" smtClean="0"/>
              <a:t> </a:t>
            </a:r>
            <a:endParaRPr lang="en-US" dirty="0"/>
          </a:p>
        </p:txBody>
      </p:sp>
      <p:sp>
        <p:nvSpPr>
          <p:cNvPr id="3" name="Content Placeholder 2"/>
          <p:cNvSpPr>
            <a:spLocks noGrp="1"/>
          </p:cNvSpPr>
          <p:nvPr>
            <p:ph idx="1"/>
          </p:nvPr>
        </p:nvSpPr>
        <p:spPr>
          <a:xfrm>
            <a:off x="457200" y="1371600"/>
            <a:ext cx="8229600" cy="4525963"/>
          </a:xfrm>
        </p:spPr>
        <p:txBody>
          <a:bodyPr>
            <a:noAutofit/>
          </a:bodyPr>
          <a:lstStyle/>
          <a:p>
            <a:pPr marL="0" indent="0">
              <a:buNone/>
            </a:pPr>
            <a:r>
              <a:rPr lang="en-US" sz="1800" u="sng" dirty="0" smtClean="0"/>
              <a:t>Conrad</a:t>
            </a:r>
          </a:p>
          <a:p>
            <a:r>
              <a:rPr lang="en-US" sz="1800" dirty="0" smtClean="0"/>
              <a:t>Introductions					</a:t>
            </a:r>
          </a:p>
          <a:p>
            <a:r>
              <a:rPr lang="en-US" sz="1800" dirty="0" smtClean="0"/>
              <a:t>Overview of Workshop</a:t>
            </a:r>
          </a:p>
          <a:p>
            <a:r>
              <a:rPr lang="en-US" sz="1800" dirty="0" smtClean="0"/>
              <a:t>Identify a Fundable Idea	</a:t>
            </a:r>
          </a:p>
          <a:p>
            <a:r>
              <a:rPr lang="en-US" sz="1800" dirty="0" smtClean="0"/>
              <a:t>Find Funders</a:t>
            </a:r>
          </a:p>
          <a:p>
            <a:r>
              <a:rPr lang="en-US" sz="1800" dirty="0" smtClean="0"/>
              <a:t>Pre-proposal Activities	</a:t>
            </a:r>
          </a:p>
          <a:p>
            <a:pPr marL="0" indent="0">
              <a:buNone/>
            </a:pPr>
            <a:r>
              <a:rPr lang="en-US" sz="1800" dirty="0" smtClean="0"/>
              <a:t>Lunch </a:t>
            </a:r>
          </a:p>
          <a:p>
            <a:pPr marL="0" indent="0">
              <a:buNone/>
            </a:pPr>
            <a:r>
              <a:rPr lang="en-US" sz="1800" u="sng" dirty="0" smtClean="0"/>
              <a:t>Jon</a:t>
            </a:r>
          </a:p>
          <a:p>
            <a:r>
              <a:rPr lang="en-US" sz="1800" dirty="0" smtClean="0"/>
              <a:t>Generic Structure of Proposals</a:t>
            </a:r>
          </a:p>
          <a:p>
            <a:r>
              <a:rPr lang="en-US" sz="1800" dirty="0" smtClean="0"/>
              <a:t>Baseline Logic</a:t>
            </a:r>
          </a:p>
          <a:p>
            <a:r>
              <a:rPr lang="en-US" sz="1800" dirty="0" smtClean="0"/>
              <a:t>The Six Generic Slots</a:t>
            </a:r>
          </a:p>
          <a:p>
            <a:r>
              <a:rPr lang="en-US" sz="1800" dirty="0" smtClean="0"/>
              <a:t>Needs Statement		</a:t>
            </a:r>
          </a:p>
        </p:txBody>
      </p:sp>
      <p:sp>
        <p:nvSpPr>
          <p:cNvPr id="4" name="Slide Number Placeholder 3"/>
          <p:cNvSpPr>
            <a:spLocks noGrp="1"/>
          </p:cNvSpPr>
          <p:nvPr>
            <p:ph type="sldNum" sz="quarter" idx="12"/>
          </p:nvPr>
        </p:nvSpPr>
        <p:spPr/>
        <p:txBody>
          <a:bodyPr/>
          <a:lstStyle/>
          <a:p>
            <a:fld id="{0609A8C3-0B35-46AA-97D6-5814D689151B}" type="slidenum">
              <a:rPr lang="en-US" smtClean="0"/>
              <a:t>6</a:t>
            </a:fld>
            <a:endParaRPr lang="en-US" dirty="0"/>
          </a:p>
        </p:txBody>
      </p:sp>
    </p:spTree>
    <p:extLst>
      <p:ext uri="{BB962C8B-B14F-4D97-AF65-F5344CB8AC3E}">
        <p14:creationId xmlns:p14="http://schemas.microsoft.com/office/powerpoint/2010/main" val="19170918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Workshop Agenda – Friday, May 15</a:t>
            </a:r>
            <a:r>
              <a:rPr lang="en-US" baseline="30000" dirty="0" smtClean="0"/>
              <a:t>th</a:t>
            </a:r>
            <a:r>
              <a:rPr lang="en-US" dirty="0" smtClean="0"/>
              <a:t> </a:t>
            </a:r>
            <a:endParaRPr lang="en-US" dirty="0"/>
          </a:p>
        </p:txBody>
      </p:sp>
      <p:sp>
        <p:nvSpPr>
          <p:cNvPr id="3" name="Content Placeholder 2"/>
          <p:cNvSpPr>
            <a:spLocks noGrp="1"/>
          </p:cNvSpPr>
          <p:nvPr>
            <p:ph idx="1"/>
          </p:nvPr>
        </p:nvSpPr>
        <p:spPr>
          <a:xfrm>
            <a:off x="457200" y="1371600"/>
            <a:ext cx="8229600" cy="4525963"/>
          </a:xfrm>
        </p:spPr>
        <p:txBody>
          <a:bodyPr>
            <a:noAutofit/>
          </a:bodyPr>
          <a:lstStyle/>
          <a:p>
            <a:pPr marL="0" indent="0">
              <a:buNone/>
            </a:pPr>
            <a:r>
              <a:rPr lang="en-US" sz="1800" u="sng" dirty="0" smtClean="0"/>
              <a:t>Jon</a:t>
            </a:r>
            <a:r>
              <a:rPr lang="en-US" sz="1800" dirty="0" smtClean="0"/>
              <a:t>					</a:t>
            </a:r>
          </a:p>
          <a:p>
            <a:r>
              <a:rPr lang="en-US" sz="1800" dirty="0" smtClean="0"/>
              <a:t>PIP (Themes)</a:t>
            </a:r>
          </a:p>
          <a:p>
            <a:r>
              <a:rPr lang="en-US" sz="1800" dirty="0" smtClean="0"/>
              <a:t>Developing the Situation Slot</a:t>
            </a:r>
          </a:p>
          <a:p>
            <a:r>
              <a:rPr lang="en-US" sz="1800" dirty="0" smtClean="0"/>
              <a:t>Objectives/Needs Statement</a:t>
            </a:r>
          </a:p>
          <a:p>
            <a:r>
              <a:rPr lang="en-US" sz="1800" dirty="0" smtClean="0"/>
              <a:t>Methods, Qualifications, Benefits</a:t>
            </a:r>
          </a:p>
          <a:p>
            <a:pPr marL="0" indent="0">
              <a:buNone/>
            </a:pPr>
            <a:r>
              <a:rPr lang="en-US" sz="1800" dirty="0" smtClean="0"/>
              <a:t>Lunch </a:t>
            </a:r>
          </a:p>
          <a:p>
            <a:pPr marL="0" indent="0">
              <a:buNone/>
            </a:pPr>
            <a:r>
              <a:rPr lang="en-US" sz="1800" u="sng" dirty="0" smtClean="0"/>
              <a:t>Jon</a:t>
            </a:r>
            <a:endParaRPr lang="en-US" sz="1800" dirty="0" smtClean="0"/>
          </a:p>
          <a:p>
            <a:r>
              <a:rPr lang="en-US" sz="1800" dirty="0" smtClean="0"/>
              <a:t>Faculty Sharing Experiences with Funders</a:t>
            </a:r>
          </a:p>
          <a:p>
            <a:pPr lvl="1"/>
            <a:r>
              <a:rPr lang="en-US" sz="1600" dirty="0" smtClean="0"/>
              <a:t>Derek Hansen, NSF</a:t>
            </a:r>
          </a:p>
          <a:p>
            <a:pPr lvl="1"/>
            <a:r>
              <a:rPr lang="en-US" sz="1600" dirty="0" smtClean="0"/>
              <a:t>Steven Charles</a:t>
            </a:r>
            <a:r>
              <a:rPr lang="en-US" sz="1600" smtClean="0"/>
              <a:t>, NIH</a:t>
            </a:r>
            <a:endParaRPr lang="en-US" sz="1600" dirty="0" smtClean="0"/>
          </a:p>
          <a:p>
            <a:pPr lvl="1"/>
            <a:r>
              <a:rPr lang="en-US" sz="1600" dirty="0" smtClean="0"/>
              <a:t>Scott Webber, NIH</a:t>
            </a:r>
          </a:p>
        </p:txBody>
      </p:sp>
      <p:sp>
        <p:nvSpPr>
          <p:cNvPr id="4" name="Slide Number Placeholder 3"/>
          <p:cNvSpPr>
            <a:spLocks noGrp="1"/>
          </p:cNvSpPr>
          <p:nvPr>
            <p:ph type="sldNum" sz="quarter" idx="12"/>
          </p:nvPr>
        </p:nvSpPr>
        <p:spPr/>
        <p:txBody>
          <a:bodyPr/>
          <a:lstStyle/>
          <a:p>
            <a:fld id="{0609A8C3-0B35-46AA-97D6-5814D689151B}" type="slidenum">
              <a:rPr lang="en-US" smtClean="0"/>
              <a:t>7</a:t>
            </a:fld>
            <a:endParaRPr lang="en-US" dirty="0"/>
          </a:p>
        </p:txBody>
      </p:sp>
    </p:spTree>
    <p:extLst>
      <p:ext uri="{BB962C8B-B14F-4D97-AF65-F5344CB8AC3E}">
        <p14:creationId xmlns:p14="http://schemas.microsoft.com/office/powerpoint/2010/main" val="5221367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Homework from 5/15</a:t>
            </a:r>
            <a:endParaRPr lang="en-US" dirty="0"/>
          </a:p>
        </p:txBody>
      </p:sp>
      <p:sp>
        <p:nvSpPr>
          <p:cNvPr id="3" name="Content Placeholder 2"/>
          <p:cNvSpPr>
            <a:spLocks noGrp="1"/>
          </p:cNvSpPr>
          <p:nvPr>
            <p:ph idx="1"/>
          </p:nvPr>
        </p:nvSpPr>
        <p:spPr>
          <a:xfrm>
            <a:off x="609600" y="1371600"/>
            <a:ext cx="8229600" cy="4525963"/>
          </a:xfrm>
        </p:spPr>
        <p:txBody>
          <a:bodyPr>
            <a:noAutofit/>
          </a:bodyPr>
          <a:lstStyle/>
          <a:p>
            <a:r>
              <a:rPr lang="en-US" sz="1800" dirty="0" smtClean="0"/>
              <a:t>Refine Needs Statement – will have “a go around the room” sharing of our needs statements</a:t>
            </a:r>
          </a:p>
          <a:p>
            <a:r>
              <a:rPr lang="en-US" sz="1800" dirty="0" smtClean="0"/>
              <a:t>Continue developing proposal</a:t>
            </a:r>
          </a:p>
          <a:p>
            <a:pPr lvl="1"/>
            <a:r>
              <a:rPr lang="en-US" sz="1400" dirty="0" smtClean="0"/>
              <a:t>Goals</a:t>
            </a:r>
          </a:p>
          <a:p>
            <a:pPr lvl="1"/>
            <a:r>
              <a:rPr lang="en-US" sz="1400" dirty="0" smtClean="0"/>
              <a:t>Objectives</a:t>
            </a:r>
          </a:p>
          <a:p>
            <a:pPr lvl="1"/>
            <a:r>
              <a:rPr lang="en-US" sz="1400" dirty="0" smtClean="0"/>
              <a:t>Tasks, Methodologies </a:t>
            </a:r>
          </a:p>
          <a:p>
            <a:r>
              <a:rPr lang="en-US" sz="1800" dirty="0" smtClean="0"/>
              <a:t>Think about Methods, Qualifications, Benefits – that will be discussed next week</a:t>
            </a:r>
          </a:p>
          <a:p>
            <a:r>
              <a:rPr lang="en-US" sz="1800" dirty="0" smtClean="0"/>
              <a:t>Spend this week writing your proposal</a:t>
            </a:r>
          </a:p>
          <a:p>
            <a:r>
              <a:rPr lang="en-US" sz="1800" dirty="0" smtClean="0"/>
              <a:t>Attend Pivot Training? May 20, 11 am 2233 HBLL</a:t>
            </a:r>
          </a:p>
          <a:p>
            <a:r>
              <a:rPr lang="en-US" sz="1800" dirty="0" smtClean="0"/>
              <a:t>Plan for Speed Networking Aug 25th</a:t>
            </a:r>
          </a:p>
          <a:p>
            <a:endParaRPr lang="en-US" sz="1800" dirty="0" smtClean="0"/>
          </a:p>
        </p:txBody>
      </p:sp>
      <p:sp>
        <p:nvSpPr>
          <p:cNvPr id="4" name="Slide Number Placeholder 3"/>
          <p:cNvSpPr>
            <a:spLocks noGrp="1"/>
          </p:cNvSpPr>
          <p:nvPr>
            <p:ph type="sldNum" sz="quarter" idx="12"/>
          </p:nvPr>
        </p:nvSpPr>
        <p:spPr/>
        <p:txBody>
          <a:bodyPr/>
          <a:lstStyle/>
          <a:p>
            <a:fld id="{0609A8C3-0B35-46AA-97D6-5814D689151B}" type="slidenum">
              <a:rPr lang="en-US" smtClean="0"/>
              <a:t>8</a:t>
            </a:fld>
            <a:endParaRPr lang="en-US" dirty="0"/>
          </a:p>
        </p:txBody>
      </p:sp>
    </p:spTree>
    <p:extLst>
      <p:ext uri="{BB962C8B-B14F-4D97-AF65-F5344CB8AC3E}">
        <p14:creationId xmlns:p14="http://schemas.microsoft.com/office/powerpoint/2010/main" val="40681576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Homework, 5/21</a:t>
            </a:r>
            <a:endParaRPr lang="en-US" dirty="0"/>
          </a:p>
        </p:txBody>
      </p:sp>
      <p:sp>
        <p:nvSpPr>
          <p:cNvPr id="3" name="Content Placeholder 2"/>
          <p:cNvSpPr>
            <a:spLocks noGrp="1"/>
          </p:cNvSpPr>
          <p:nvPr>
            <p:ph idx="1"/>
          </p:nvPr>
        </p:nvSpPr>
        <p:spPr>
          <a:xfrm>
            <a:off x="609600" y="1180475"/>
            <a:ext cx="8229600" cy="4525963"/>
          </a:xfrm>
        </p:spPr>
        <p:txBody>
          <a:bodyPr>
            <a:noAutofit/>
          </a:bodyPr>
          <a:lstStyle/>
          <a:p>
            <a:r>
              <a:rPr lang="en-US" sz="1800" dirty="0"/>
              <a:t>Write </a:t>
            </a:r>
            <a:r>
              <a:rPr lang="en-US" sz="1800" dirty="0" smtClean="0"/>
              <a:t>complete draft of proposal </a:t>
            </a:r>
            <a:r>
              <a:rPr lang="en-US" sz="1800" dirty="0" smtClean="0"/>
              <a:t>including: an eye-catching title, a one-page abstract and 5 pages for the proposal elements (i.e., the 6 generic slots). Paying </a:t>
            </a:r>
            <a:r>
              <a:rPr lang="en-US" sz="1800" dirty="0"/>
              <a:t>attention to the </a:t>
            </a:r>
            <a:r>
              <a:rPr lang="en-US" sz="1800" dirty="0" smtClean="0"/>
              <a:t>review </a:t>
            </a:r>
            <a:r>
              <a:rPr lang="en-US" sz="1800" dirty="0"/>
              <a:t>criteria </a:t>
            </a:r>
            <a:r>
              <a:rPr lang="en-US" sz="1800" dirty="0" smtClean="0"/>
              <a:t>(handout)</a:t>
            </a:r>
          </a:p>
          <a:p>
            <a:r>
              <a:rPr lang="en-US" sz="1800" dirty="0" smtClean="0"/>
              <a:t>Bring </a:t>
            </a:r>
            <a:r>
              <a:rPr lang="en-US" sz="1800" dirty="0"/>
              <a:t>5 copies of your proposal to the June 11th meeting. If you wish Research Development to print the copies of the proposal for you, please email an electronic version of your proposal to Sarah (</a:t>
            </a:r>
            <a:r>
              <a:rPr lang="en-US" sz="1800" u="sng" dirty="0">
                <a:hlinkClick r:id="rId3"/>
              </a:rPr>
              <a:t>sarahdorff@byu.edu</a:t>
            </a:r>
            <a:r>
              <a:rPr lang="en-US" sz="1800" dirty="0"/>
              <a:t>) by June 10th. </a:t>
            </a:r>
            <a:endParaRPr lang="en-US" sz="1800" dirty="0" smtClean="0"/>
          </a:p>
          <a:p>
            <a:r>
              <a:rPr lang="en-US" sz="1800" dirty="0" smtClean="0"/>
              <a:t>If </a:t>
            </a:r>
            <a:r>
              <a:rPr lang="en-US" sz="1800" dirty="0"/>
              <a:t>you can not attend the June 11th meeting, but still would like to have your proposal reviewed, please email it to Kristen (</a:t>
            </a:r>
            <a:r>
              <a:rPr lang="en-US" sz="1800" u="sng" dirty="0">
                <a:hlinkClick r:id="rId4"/>
              </a:rPr>
              <a:t>fhssresdev@byu.edu</a:t>
            </a:r>
            <a:r>
              <a:rPr lang="en-US" sz="1800" dirty="0"/>
              <a:t>) by June 10th, and she will bring it to the meeting to have it reviewed, or enable reviewers to edit the proposal electronically.</a:t>
            </a:r>
          </a:p>
          <a:p>
            <a:r>
              <a:rPr lang="en-US" sz="1800" dirty="0" smtClean="0"/>
              <a:t>Indicate </a:t>
            </a:r>
            <a:r>
              <a:rPr lang="en-US" sz="1800" dirty="0" smtClean="0"/>
              <a:t>to Conrad </a:t>
            </a:r>
            <a:r>
              <a:rPr lang="en-US" sz="1800" dirty="0" smtClean="0">
                <a:hlinkClick r:id="rId5"/>
              </a:rPr>
              <a:t>conrad_monson@byu.edu</a:t>
            </a:r>
            <a:r>
              <a:rPr lang="en-US" sz="1800" dirty="0" smtClean="0"/>
              <a:t> by </a:t>
            </a:r>
            <a:r>
              <a:rPr lang="en-US" sz="1800" b="1" dirty="0" smtClean="0"/>
              <a:t>May 28</a:t>
            </a:r>
            <a:r>
              <a:rPr lang="en-US" sz="1800" b="1" baseline="30000" dirty="0" smtClean="0"/>
              <a:t>th</a:t>
            </a:r>
            <a:r>
              <a:rPr lang="en-US" sz="1800" dirty="0" smtClean="0"/>
              <a:t> if you are going to participate in the “Extended” Bootcamp (need time to </a:t>
            </a:r>
            <a:r>
              <a:rPr lang="en-US" sz="1800" dirty="0" smtClean="0"/>
              <a:t>arrange)</a:t>
            </a:r>
          </a:p>
          <a:p>
            <a:pPr marL="0" indent="0">
              <a:buNone/>
            </a:pPr>
            <a:r>
              <a:rPr lang="en-US" sz="1800" dirty="0" smtClean="0"/>
              <a:t>Upcoming </a:t>
            </a:r>
            <a:r>
              <a:rPr lang="en-US" sz="1800" dirty="0" smtClean="0"/>
              <a:t>Events</a:t>
            </a:r>
          </a:p>
          <a:p>
            <a:r>
              <a:rPr lang="en-US" sz="1800" dirty="0" smtClean="0"/>
              <a:t>Let Kristen know if you want to participate in the Fulbright Scholar Informational Seminar </a:t>
            </a:r>
            <a:r>
              <a:rPr lang="en-US" sz="1800" b="1" dirty="0"/>
              <a:t>May 27, 2015 at 12:00 p.m. in 948 SWKT</a:t>
            </a:r>
            <a:r>
              <a:rPr lang="en-US" sz="1800" dirty="0"/>
              <a:t>. RSVP to </a:t>
            </a:r>
            <a:r>
              <a:rPr lang="en-US" sz="1800" u="sng" dirty="0">
                <a:hlinkClick r:id="rId6"/>
              </a:rPr>
              <a:t>fhssresdev@byu.edu</a:t>
            </a:r>
            <a:endParaRPr lang="en-US" sz="1800" dirty="0"/>
          </a:p>
          <a:p>
            <a:r>
              <a:rPr lang="en-US" sz="1800" dirty="0" smtClean="0"/>
              <a:t>Plan to participate in Speed Networking event, </a:t>
            </a:r>
            <a:r>
              <a:rPr lang="en-US" sz="1800" b="1" dirty="0" smtClean="0"/>
              <a:t>Aug 25</a:t>
            </a:r>
            <a:r>
              <a:rPr lang="en-US" sz="1800" b="1" baseline="30000" dirty="0" smtClean="0"/>
              <a:t>th</a:t>
            </a:r>
            <a:r>
              <a:rPr lang="en-US" sz="1800" b="1" dirty="0" smtClean="0"/>
              <a:t> 9:30-11:30 </a:t>
            </a:r>
            <a:r>
              <a:rPr lang="en-US" sz="1800" dirty="0" smtClean="0"/>
              <a:t>(lunch to follow). Let Sarah know if you want to present or just attend</a:t>
            </a:r>
          </a:p>
          <a:p>
            <a:endParaRPr lang="en-US" sz="1800" dirty="0" smtClean="0"/>
          </a:p>
        </p:txBody>
      </p:sp>
      <p:sp>
        <p:nvSpPr>
          <p:cNvPr id="4" name="Slide Number Placeholder 3"/>
          <p:cNvSpPr>
            <a:spLocks noGrp="1"/>
          </p:cNvSpPr>
          <p:nvPr>
            <p:ph type="sldNum" sz="quarter" idx="12"/>
          </p:nvPr>
        </p:nvSpPr>
        <p:spPr/>
        <p:txBody>
          <a:bodyPr/>
          <a:lstStyle/>
          <a:p>
            <a:fld id="{0609A8C3-0B35-46AA-97D6-5814D689151B}" type="slidenum">
              <a:rPr lang="en-US" smtClean="0"/>
              <a:t>9</a:t>
            </a:fld>
            <a:endParaRPr lang="en-US" dirty="0"/>
          </a:p>
        </p:txBody>
      </p:sp>
    </p:spTree>
    <p:extLst>
      <p:ext uri="{BB962C8B-B14F-4D97-AF65-F5344CB8AC3E}">
        <p14:creationId xmlns:p14="http://schemas.microsoft.com/office/powerpoint/2010/main" val="144900314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9187</TotalTime>
  <Words>4459</Words>
  <Application>Microsoft Office PowerPoint</Application>
  <PresentationFormat>On-screen Show (4:3)</PresentationFormat>
  <Paragraphs>764</Paragraphs>
  <Slides>47</Slides>
  <Notes>46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47</vt:i4>
      </vt:variant>
    </vt:vector>
  </HeadingPairs>
  <TitlesOfParts>
    <vt:vector size="54" baseType="lpstr">
      <vt:lpstr>Arial</vt:lpstr>
      <vt:lpstr>Calibri</vt:lpstr>
      <vt:lpstr>Courier New</vt:lpstr>
      <vt:lpstr>Symbol</vt:lpstr>
      <vt:lpstr>Times New Roman</vt:lpstr>
      <vt:lpstr>Verdana</vt:lpstr>
      <vt:lpstr>Office Theme</vt:lpstr>
      <vt:lpstr>Proposal Development “Bootcamp” Workshop May 14, 15, 21 and June 11, 2015 </vt:lpstr>
      <vt:lpstr>Workshop Objectives</vt:lpstr>
      <vt:lpstr>Even in Today’s Challenging Funding Environment…</vt:lpstr>
      <vt:lpstr>… There are Ways to be Successful</vt:lpstr>
      <vt:lpstr>Workshop Overview</vt:lpstr>
      <vt:lpstr>Workshop Agenda – Thursday, May 14th </vt:lpstr>
      <vt:lpstr>Workshop Agenda – Friday, May 15th </vt:lpstr>
      <vt:lpstr>Homework from 5/15</vt:lpstr>
      <vt:lpstr>Homework, 5/21</vt:lpstr>
      <vt:lpstr>Workshop Agenda – Thursday, May 21st  </vt:lpstr>
      <vt:lpstr>Workshop Agenda – Thursday, June 11th   </vt:lpstr>
      <vt:lpstr>Develop a Fundable Idea and Find Funders</vt:lpstr>
      <vt:lpstr>Fundable Ideas Come from Good Ideas</vt:lpstr>
      <vt:lpstr>Developing Good Ideas (cont.)</vt:lpstr>
      <vt:lpstr>Convert a Good Idea Into a Fundable Idea</vt:lpstr>
      <vt:lpstr>Refine the Idea</vt:lpstr>
      <vt:lpstr>Yamamoto Approach to Generating a Fundable Idea</vt:lpstr>
      <vt:lpstr>Find Funders</vt:lpstr>
      <vt:lpstr>Find Funders (cont.)  </vt:lpstr>
      <vt:lpstr>Find Funders  Online Search Tools </vt:lpstr>
      <vt:lpstr>Funding Searches Using PIVOT Profile Matching</vt:lpstr>
      <vt:lpstr>Funding Searches Using PIVOT  General Searching</vt:lpstr>
      <vt:lpstr>Funding Search Using the Foundation Center Database</vt:lpstr>
      <vt:lpstr>Additional Foundation Center Services That Aid Funding Searches</vt:lpstr>
      <vt:lpstr>What to Know About Potential Funders</vt:lpstr>
      <vt:lpstr>Select Funding Opportunity(ies) to Pursue</vt:lpstr>
      <vt:lpstr>Perform SWOT Analyses </vt:lpstr>
      <vt:lpstr>SWOT Example</vt:lpstr>
      <vt:lpstr>Contacting a Program Officer</vt:lpstr>
      <vt:lpstr>PowerPoint Presentation</vt:lpstr>
      <vt:lpstr>Take a Long-Term Approach</vt:lpstr>
      <vt:lpstr>Example of an Aerospace Company’s Business Acquisition Plan</vt:lpstr>
      <vt:lpstr>Thoroughly Decompose the Solicitation of a Targeted Opportunity </vt:lpstr>
      <vt:lpstr>Create a Proposal Development Plan for the Targeted Funding Opportunity </vt:lpstr>
      <vt:lpstr>Calculate a Pwin</vt:lpstr>
      <vt:lpstr>Market Your Ideas</vt:lpstr>
      <vt:lpstr>Even “Objective” Review Panels Respond Emotionally</vt:lpstr>
      <vt:lpstr>Use the Title and Abstract As Marketing Tools</vt:lpstr>
      <vt:lpstr>Effective Titles (cont.)</vt:lpstr>
      <vt:lpstr>Persuasive Summary/Abstract</vt:lpstr>
      <vt:lpstr>Effective Abstract/Summary (cont.)</vt:lpstr>
      <vt:lpstr>Make Your Proposal Competitive… </vt:lpstr>
      <vt:lpstr>… and Compelling</vt:lpstr>
      <vt:lpstr>Research Development Website</vt:lpstr>
      <vt:lpstr>Sources for This Presentation</vt:lpstr>
      <vt:lpstr>Additional Resources for Proposal Preparation</vt:lpstr>
      <vt:lpstr>Sampling of Proposal Writing Books at the HBLL</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Proposal Preparation Tips and Best Practices</dc:title>
  <dc:creator>Conrad Monson</dc:creator>
  <cp:lastModifiedBy>Research Development</cp:lastModifiedBy>
  <cp:revision>506</cp:revision>
  <cp:lastPrinted>2013-12-06T13:29:50Z</cp:lastPrinted>
  <dcterms:created xsi:type="dcterms:W3CDTF">2013-04-11T20:54:00Z</dcterms:created>
  <dcterms:modified xsi:type="dcterms:W3CDTF">2015-05-20T21:08:08Z</dcterms:modified>
</cp:coreProperties>
</file>