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378" r:id="rId3"/>
    <p:sldId id="373" r:id="rId4"/>
    <p:sldId id="381" r:id="rId5"/>
    <p:sldId id="380" r:id="rId6"/>
    <p:sldId id="379" r:id="rId7"/>
    <p:sldId id="372" r:id="rId8"/>
    <p:sldId id="334" r:id="rId9"/>
    <p:sldId id="311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63" autoAdjust="0"/>
    <p:restoredTop sz="94708"/>
  </p:normalViewPr>
  <p:slideViewPr>
    <p:cSldViewPr snapToGrid="0" snapToObjects="1">
      <p:cViewPr varScale="1">
        <p:scale>
          <a:sx n="105" d="100"/>
          <a:sy n="105" d="100"/>
        </p:scale>
        <p:origin x="21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AC75620-127B-BD4F-BEBE-291968DFFFED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4F9780-91F7-5A45-8932-8322CCDBB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8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4463" y="1162050"/>
            <a:ext cx="4181475" cy="3136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7F86EA2D-FCAF-45C2-A085-99C594FA4B84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81503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F9780-91F7-5A45-8932-8322CCDBB9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97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737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96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8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72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02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81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88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2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2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1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7C690-EC9D-9A49-8B4B-A5B2F3E90F03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272C5-3F00-EA41-AF0A-0D77D3A29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93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3946" y="1314446"/>
            <a:ext cx="7772400" cy="2387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Grant Proposal Development </a:t>
            </a:r>
            <a:r>
              <a:rPr lang="en-US" sz="4800" dirty="0" smtClean="0"/>
              <a:t>“</a:t>
            </a:r>
            <a:r>
              <a:rPr lang="en-US" sz="4800" dirty="0" err="1" smtClean="0"/>
              <a:t>Bootcamp</a:t>
            </a:r>
            <a:r>
              <a:rPr lang="en-US" sz="4800" dirty="0" smtClean="0"/>
              <a:t>” </a:t>
            </a:r>
            <a:r>
              <a:rPr lang="en-US" sz="4800" dirty="0" err="1" smtClean="0"/>
              <a:t>Followup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1146" y="4292296"/>
            <a:ext cx="6858000" cy="1655762"/>
          </a:xfrm>
        </p:spPr>
        <p:txBody>
          <a:bodyPr>
            <a:normAutofit/>
          </a:bodyPr>
          <a:lstStyle/>
          <a:p>
            <a:r>
              <a:rPr lang="en-US" dirty="0" smtClean="0"/>
              <a:t>August 2,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95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81306" y="230281"/>
            <a:ext cx="7987553" cy="1109382"/>
          </a:xfrm>
        </p:spPr>
        <p:txBody>
          <a:bodyPr/>
          <a:lstStyle/>
          <a:p>
            <a:r>
              <a:rPr lang="en-US" altLang="en-US">
                <a:latin typeface="Calibri" charset="0"/>
                <a:cs typeface="Calibri" charset="0"/>
              </a:rPr>
              <a:t>Research Development Support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2481" y="5808750"/>
            <a:ext cx="1996888" cy="354386"/>
          </a:xfrm>
        </p:spPr>
        <p:txBody>
          <a:bodyPr/>
          <a:lstStyle/>
          <a:p>
            <a:pPr>
              <a:defRPr/>
            </a:pPr>
            <a:fld id="{C21D2420-0475-E647-B66E-1D00EAC627A6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18435" name="Picture 6" descr="1506-21 Kellems, Kristen 4.jpeg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282" y="1429770"/>
            <a:ext cx="967628" cy="13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7" descr="conrad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82" y="1405118"/>
            <a:ext cx="947598" cy="132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405623" y="1386628"/>
            <a:ext cx="2141725" cy="134729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359" dirty="0">
                <a:latin typeface="+mj-lt"/>
              </a:rPr>
              <a:t>Kristen Clarke Kellems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FHSS Research </a:t>
            </a:r>
            <a:r>
              <a:rPr lang="en-US" sz="1359" dirty="0" smtClean="0">
                <a:latin typeface="+mj-lt"/>
              </a:rPr>
              <a:t> </a:t>
            </a:r>
            <a:br>
              <a:rPr lang="en-US" sz="1359" dirty="0" smtClean="0">
                <a:latin typeface="+mj-lt"/>
              </a:rPr>
            </a:br>
            <a:r>
              <a:rPr lang="en-US" sz="1359" dirty="0" smtClean="0">
                <a:latin typeface="+mj-lt"/>
              </a:rPr>
              <a:t>    Development </a:t>
            </a:r>
            <a:endParaRPr lang="en-US" sz="1359" dirty="0">
              <a:latin typeface="+mj-lt"/>
            </a:endParaRPr>
          </a:p>
          <a:p>
            <a:pPr>
              <a:defRPr/>
            </a:pPr>
            <a:r>
              <a:rPr lang="en-US" sz="1359" dirty="0">
                <a:latin typeface="+mj-lt"/>
              </a:rPr>
              <a:t>934 SWKT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Tel: 801-422-8967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Email: </a:t>
            </a:r>
            <a:r>
              <a:rPr lang="en-US" sz="1359" u="sng" dirty="0">
                <a:latin typeface="+mj-lt"/>
              </a:rPr>
              <a:t>fhssresdev@byu.edu</a:t>
            </a:r>
            <a:r>
              <a:rPr lang="en-US" sz="1359" u="sng" dirty="0">
                <a:solidFill>
                  <a:srgbClr val="0070C0"/>
                </a:solidFill>
                <a:latin typeface="+mj-lt"/>
              </a:rPr>
              <a:t>  </a:t>
            </a:r>
          </a:p>
        </p:txBody>
      </p:sp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5739935" y="1408200"/>
            <a:ext cx="2582396" cy="134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9pPr>
          </a:lstStyle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Conrad Monson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STEM Research </a:t>
            </a:r>
            <a:b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</a:br>
            <a:r>
              <a:rPr lang="en-US" altLang="en-US" sz="1359" dirty="0" smtClean="0">
                <a:latin typeface="+mj-lt"/>
                <a:ea typeface="ＭＳ Ｐゴシック" charset="0"/>
                <a:cs typeface="ＭＳ Ｐゴシック" charset="0"/>
              </a:rPr>
              <a:t>    Development </a:t>
            </a:r>
            <a:endParaRPr lang="en-US" altLang="en-US" sz="1359" dirty="0">
              <a:latin typeface="+mj-lt"/>
              <a:ea typeface="ＭＳ Ｐゴシック" charset="0"/>
              <a:cs typeface="ＭＳ Ｐゴシック" charset="0"/>
            </a:endParaRP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275 McDonald Building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Tel: 801-422-7722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Email: conrad_monson@byu.edu  </a:t>
            </a:r>
          </a:p>
        </p:txBody>
      </p:sp>
      <p:pic>
        <p:nvPicPr>
          <p:cNvPr id="18439" name="Picture 2" descr="http://cpms.byu.edu/deanstool/uploads/Sarah_Dorff_Web_%282%2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050" y="4506767"/>
            <a:ext cx="986118" cy="1354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5739935" y="4513846"/>
            <a:ext cx="2546958" cy="134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9pPr>
          </a:lstStyle>
          <a:p>
            <a:r>
              <a:rPr lang="en-US" altLang="en-US" sz="1359" dirty="0">
                <a:latin typeface="+mj-lt"/>
              </a:rPr>
              <a:t>Sarah Dorff</a:t>
            </a:r>
          </a:p>
          <a:p>
            <a:r>
              <a:rPr lang="en-US" altLang="en-US" sz="1359" dirty="0">
                <a:latin typeface="+mj-lt"/>
              </a:rPr>
              <a:t>Research Development </a:t>
            </a:r>
            <a:r>
              <a:rPr lang="en-US" altLang="en-US" sz="1359" dirty="0" smtClean="0">
                <a:latin typeface="+mj-lt"/>
              </a:rPr>
              <a:t>   </a:t>
            </a:r>
            <a:br>
              <a:rPr lang="en-US" altLang="en-US" sz="1359" dirty="0" smtClean="0">
                <a:latin typeface="+mj-lt"/>
              </a:rPr>
            </a:br>
            <a:r>
              <a:rPr lang="en-US" altLang="en-US" sz="1359" dirty="0">
                <a:latin typeface="+mj-lt"/>
              </a:rPr>
              <a:t> </a:t>
            </a:r>
            <a:r>
              <a:rPr lang="en-US" altLang="en-US" sz="1359" dirty="0" smtClean="0">
                <a:latin typeface="+mj-lt"/>
              </a:rPr>
              <a:t>   Administrator</a:t>
            </a:r>
            <a:endParaRPr lang="en-US" altLang="en-US" sz="1359" dirty="0">
              <a:latin typeface="+mj-lt"/>
            </a:endParaRPr>
          </a:p>
          <a:p>
            <a:r>
              <a:rPr lang="en-US" altLang="en-US" sz="1359" dirty="0">
                <a:latin typeface="+mj-lt"/>
              </a:rPr>
              <a:t>269 McDonald Building</a:t>
            </a:r>
          </a:p>
          <a:p>
            <a:r>
              <a:rPr lang="en-US" altLang="en-US" sz="1359" dirty="0">
                <a:latin typeface="+mj-lt"/>
              </a:rPr>
              <a:t>Tel: 801-422-0132</a:t>
            </a:r>
          </a:p>
          <a:p>
            <a:r>
              <a:rPr lang="en-US" altLang="en-US" sz="1359" dirty="0">
                <a:latin typeface="+mj-lt"/>
              </a:rPr>
              <a:t>Email: </a:t>
            </a:r>
            <a:r>
              <a:rPr lang="en-US" altLang="en-US" sz="1359" u="sng" dirty="0">
                <a:latin typeface="+mj-lt"/>
              </a:rPr>
              <a:t>resdev@byu.edu </a:t>
            </a:r>
          </a:p>
        </p:txBody>
      </p:sp>
      <p:sp>
        <p:nvSpPr>
          <p:cNvPr id="18441" name="Rectangle 12"/>
          <p:cNvSpPr>
            <a:spLocks noChangeArrowheads="1"/>
          </p:cNvSpPr>
          <p:nvPr/>
        </p:nvSpPr>
        <p:spPr bwMode="auto">
          <a:xfrm>
            <a:off x="2353236" y="4434349"/>
            <a:ext cx="2676386" cy="134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9pPr>
          </a:lstStyle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Jon Balzotti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English Department Faculty</a:t>
            </a:r>
            <a:b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</a:br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College of Humanities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4127 JFSB 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Tel: (801) 422-2440	 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jonathan_balzotti@byu.edu  </a:t>
            </a:r>
          </a:p>
        </p:txBody>
      </p:sp>
      <p:pic>
        <p:nvPicPr>
          <p:cNvPr id="18442" name="Picture 2" descr="http://english.byu.edu/sites/default/files/styles/square_-_185px/public/images/users/balzotti_jon.jpg?itok=O10XsFXv&amp;timestamp=144225257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282" y="4506767"/>
            <a:ext cx="967628" cy="105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96" r="8923" b="15916"/>
          <a:stretch>
            <a:fillRect/>
          </a:stretch>
        </p:blipFill>
        <p:spPr bwMode="auto">
          <a:xfrm>
            <a:off x="1245396" y="2881212"/>
            <a:ext cx="944516" cy="126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2353236" y="2859168"/>
            <a:ext cx="2221846" cy="155645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359" dirty="0" err="1">
                <a:latin typeface="+mj-lt"/>
              </a:rPr>
              <a:t>Jaynie</a:t>
            </a:r>
            <a:r>
              <a:rPr lang="en-US" sz="1359" dirty="0">
                <a:latin typeface="+mj-lt"/>
              </a:rPr>
              <a:t> Mitchell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MSE Research </a:t>
            </a:r>
            <a:r>
              <a:rPr lang="en-US" sz="1359" dirty="0" smtClean="0">
                <a:latin typeface="+mj-lt"/>
              </a:rPr>
              <a:t/>
            </a:r>
            <a:br>
              <a:rPr lang="en-US" sz="1359" dirty="0" smtClean="0">
                <a:latin typeface="+mj-lt"/>
              </a:rPr>
            </a:br>
            <a:r>
              <a:rPr lang="en-US" sz="1359" dirty="0" smtClean="0">
                <a:latin typeface="+mj-lt"/>
              </a:rPr>
              <a:t>    Development</a:t>
            </a:r>
            <a:endParaRPr lang="en-US" sz="1359" dirty="0">
              <a:latin typeface="+mj-lt"/>
            </a:endParaRPr>
          </a:p>
          <a:p>
            <a:pPr>
              <a:defRPr/>
            </a:pPr>
            <a:r>
              <a:rPr lang="en-US" sz="1359" dirty="0">
                <a:latin typeface="+mj-lt"/>
              </a:rPr>
              <a:t>306C MCKB </a:t>
            </a:r>
            <a:br>
              <a:rPr lang="en-US" sz="1359" dirty="0">
                <a:latin typeface="+mj-lt"/>
              </a:rPr>
            </a:br>
            <a:r>
              <a:rPr lang="en-US" sz="1359" dirty="0">
                <a:latin typeface="+mj-lt"/>
              </a:rPr>
              <a:t>Tel: 801-422-3067 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Email: </a:t>
            </a:r>
            <a:r>
              <a:rPr lang="en-US" sz="1359" u="sng" dirty="0">
                <a:latin typeface="+mj-lt"/>
              </a:rPr>
              <a:t>Jaynie@byu.edu</a:t>
            </a:r>
            <a:br>
              <a:rPr lang="en-US" sz="1359" u="sng" dirty="0">
                <a:latin typeface="+mj-lt"/>
              </a:rPr>
            </a:br>
            <a:r>
              <a:rPr lang="en-US" sz="1359" u="sng" dirty="0">
                <a:latin typeface="+mj-lt"/>
              </a:rPr>
              <a:t> 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5739935" y="2885597"/>
            <a:ext cx="3102581" cy="134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9pPr>
          </a:lstStyle>
          <a:p>
            <a:r>
              <a:rPr lang="en-US" altLang="en-US" sz="1359" dirty="0" smtClean="0">
                <a:latin typeface="+mj-lt"/>
                <a:ea typeface="ＭＳ Ｐゴシック" charset="0"/>
                <a:cs typeface="ＭＳ Ｐゴシック" charset="0"/>
              </a:rPr>
              <a:t>Karen Hill</a:t>
            </a:r>
            <a:endParaRPr lang="en-US" altLang="en-US" sz="1359" dirty="0">
              <a:latin typeface="+mj-lt"/>
              <a:ea typeface="ＭＳ Ｐゴシック" charset="0"/>
              <a:cs typeface="ＭＳ Ｐゴシック" charset="0"/>
            </a:endParaRPr>
          </a:p>
          <a:p>
            <a:r>
              <a:rPr lang="en-US" altLang="en-US" sz="1359" dirty="0" smtClean="0">
                <a:latin typeface="+mj-lt"/>
                <a:ea typeface="ＭＳ Ｐゴシック" charset="0"/>
                <a:cs typeface="ＭＳ Ｐゴシック" charset="0"/>
              </a:rPr>
              <a:t>BYU Law Grants and Partnerships  </a:t>
            </a:r>
            <a:br>
              <a:rPr lang="en-US" altLang="en-US" sz="1359" dirty="0" smtClean="0">
                <a:latin typeface="+mj-lt"/>
                <a:ea typeface="ＭＳ Ｐゴシック" charset="0"/>
                <a:cs typeface="ＭＳ Ｐゴシック" charset="0"/>
              </a:rPr>
            </a:br>
            <a:r>
              <a:rPr lang="en-US" altLang="en-US" sz="1359" dirty="0" smtClean="0">
                <a:latin typeface="+mj-lt"/>
                <a:ea typeface="ＭＳ Ｐゴシック" charset="0"/>
                <a:cs typeface="ＭＳ Ｐゴシック" charset="0"/>
              </a:rPr>
              <a:t>    Manager     </a:t>
            </a:r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/>
            </a:r>
            <a:b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</a:br>
            <a:r>
              <a:rPr lang="en-US" altLang="en-US" sz="1359" dirty="0" smtClean="0">
                <a:latin typeface="+mj-lt"/>
                <a:ea typeface="ＭＳ Ｐゴシック" charset="0"/>
                <a:cs typeface="ＭＳ Ｐゴシック" charset="0"/>
              </a:rPr>
              <a:t>445 JRCB </a:t>
            </a:r>
          </a:p>
          <a:p>
            <a:r>
              <a:rPr lang="en-US" altLang="en-US" sz="1359" dirty="0" smtClean="0">
                <a:latin typeface="+mj-lt"/>
                <a:ea typeface="ＭＳ Ｐゴシック" charset="0"/>
                <a:cs typeface="ＭＳ Ｐゴシック" charset="0"/>
              </a:rPr>
              <a:t>Tel</a:t>
            </a:r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: </a:t>
            </a:r>
            <a:r>
              <a:rPr lang="en-US" sz="1359" dirty="0">
                <a:latin typeface="+mj-lt"/>
                <a:ea typeface="ＭＳ Ｐゴシック" charset="0"/>
                <a:cs typeface="ＭＳ Ｐゴシック" charset="0"/>
              </a:rPr>
              <a:t>801-422-2684</a:t>
            </a:r>
            <a:endParaRPr lang="en-US" altLang="en-US" sz="1359" dirty="0">
              <a:latin typeface="+mj-lt"/>
              <a:ea typeface="ＭＳ Ｐゴシック" charset="0"/>
              <a:cs typeface="ＭＳ Ｐゴシック" charset="0"/>
            </a:endParaRPr>
          </a:p>
          <a:p>
            <a:r>
              <a:rPr lang="en-US" altLang="en-US" sz="1359" dirty="0" smtClean="0">
                <a:latin typeface="+mj-lt"/>
                <a:ea typeface="ＭＳ Ｐゴシック" charset="0"/>
                <a:cs typeface="ＭＳ Ｐゴシック" charset="0"/>
              </a:rPr>
              <a:t>Email</a:t>
            </a:r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: </a:t>
            </a:r>
            <a:r>
              <a:rPr lang="en-US" altLang="en-US" sz="1359" dirty="0" smtClean="0">
                <a:latin typeface="+mj-lt"/>
                <a:ea typeface="ＭＳ Ｐゴシック" charset="0"/>
                <a:cs typeface="ＭＳ Ｐゴシック" charset="0"/>
              </a:rPr>
              <a:t>hillk@byu.edu  </a:t>
            </a:r>
            <a:endParaRPr lang="en-US" altLang="en-US" sz="1359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pic>
        <p:nvPicPr>
          <p:cNvPr id="1026" name="Picture 2" descr="Inline image 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82" y="2931674"/>
            <a:ext cx="959921" cy="130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943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804" y="319688"/>
            <a:ext cx="7654738" cy="812856"/>
          </a:xfrm>
        </p:spPr>
        <p:txBody>
          <a:bodyPr vert="horz" wrap="square" lIns="88751" tIns="44375" rIns="88751" bIns="44375" numCol="1" rtlCol="0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dirty="0" smtClean="0"/>
              <a:t>Proposal Development Process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21137" indent="-27736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09442" indent="-221888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553218" indent="-221888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1996995" indent="-221888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440771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884548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328325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772101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CCF01CD9-B1CE-4ADE-8FD6-76FFFDC4BBED}" type="slidenum">
              <a:rPr lang="en-US" altLang="en-US" smtClean="0">
                <a:solidFill>
                  <a:srgbClr val="B5A788"/>
                </a:solidFill>
              </a:rPr>
              <a:pPr/>
              <a:t>3</a:t>
            </a:fld>
            <a:endParaRPr lang="en-US" altLang="en-US" smtClean="0">
              <a:solidFill>
                <a:srgbClr val="B5A788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02486" y="1428773"/>
            <a:ext cx="7942689" cy="4023299"/>
            <a:chOff x="205045" y="1688199"/>
            <a:chExt cx="8333790" cy="4145217"/>
          </a:xfrm>
        </p:grpSpPr>
        <p:grpSp>
          <p:nvGrpSpPr>
            <p:cNvPr id="40" name="Group 2"/>
            <p:cNvGrpSpPr>
              <a:grpSpLocks/>
            </p:cNvGrpSpPr>
            <p:nvPr/>
          </p:nvGrpSpPr>
          <p:grpSpPr bwMode="auto">
            <a:xfrm>
              <a:off x="990600" y="1688199"/>
              <a:ext cx="7548235" cy="4145217"/>
              <a:chOff x="685800" y="1381929"/>
              <a:chExt cx="7548235" cy="4146297"/>
            </a:xfrm>
          </p:grpSpPr>
          <p:sp>
            <p:nvSpPr>
              <p:cNvPr id="43" name="TextBox 4"/>
              <p:cNvSpPr txBox="1">
                <a:spLocks noChangeArrowheads="1"/>
              </p:cNvSpPr>
              <p:nvPr/>
            </p:nvSpPr>
            <p:spPr bwMode="auto">
              <a:xfrm>
                <a:off x="2110755" y="1515611"/>
                <a:ext cx="1431886" cy="3414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 dirty="0">
                    <a:latin typeface="Calibri" panose="020F0502020204030204" pitchFamily="34" charset="0"/>
                    <a:cs typeface="Calibri" panose="020F0502020204030204" pitchFamily="34" charset="0"/>
                  </a:rPr>
                  <a:t>Fundable Idea</a:t>
                </a:r>
              </a:p>
            </p:txBody>
          </p:sp>
          <p:sp>
            <p:nvSpPr>
              <p:cNvPr id="44" name="TextBox 5"/>
              <p:cNvSpPr txBox="1">
                <a:spLocks noChangeArrowheads="1"/>
              </p:cNvSpPr>
              <p:nvPr/>
            </p:nvSpPr>
            <p:spPr bwMode="auto">
              <a:xfrm>
                <a:off x="2066386" y="2086184"/>
                <a:ext cx="1524001" cy="3414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>
                    <a:latin typeface="Calibri" panose="020F0502020204030204" pitchFamily="34" charset="0"/>
                    <a:cs typeface="Calibri" panose="020F0502020204030204" pitchFamily="34" charset="0"/>
                  </a:rPr>
                  <a:t>Find Funder(s)</a:t>
                </a:r>
              </a:p>
            </p:txBody>
          </p:sp>
          <p:sp>
            <p:nvSpPr>
              <p:cNvPr id="45" name="TextBox 6"/>
              <p:cNvSpPr txBox="1">
                <a:spLocks noChangeArrowheads="1"/>
              </p:cNvSpPr>
              <p:nvPr/>
            </p:nvSpPr>
            <p:spPr bwMode="auto">
              <a:xfrm>
                <a:off x="2110755" y="2716909"/>
                <a:ext cx="1435261" cy="34143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>
                    <a:latin typeface="Calibri" panose="020F0502020204030204" pitchFamily="34" charset="0"/>
                    <a:cs typeface="Calibri" panose="020F0502020204030204" pitchFamily="34" charset="0"/>
                  </a:rPr>
                  <a:t>Pre-Proposal</a:t>
                </a:r>
              </a:p>
            </p:txBody>
          </p:sp>
          <p:grpSp>
            <p:nvGrpSpPr>
              <p:cNvPr id="46" name="Group 10"/>
              <p:cNvGrpSpPr>
                <a:grpSpLocks/>
              </p:cNvGrpSpPr>
              <p:nvPr/>
            </p:nvGrpSpPr>
            <p:grpSpPr bwMode="auto">
              <a:xfrm>
                <a:off x="685800" y="1381929"/>
                <a:ext cx="1229810" cy="779665"/>
                <a:chOff x="1863213" y="1289151"/>
                <a:chExt cx="1247172" cy="1024747"/>
              </a:xfrm>
            </p:grpSpPr>
            <p:sp>
              <p:nvSpPr>
                <p:cNvPr id="75" name="Curved Right Arrow 74"/>
                <p:cNvSpPr/>
                <p:nvPr/>
              </p:nvSpPr>
              <p:spPr>
                <a:xfrm rot="5400000" flipH="1" flipV="1">
                  <a:off x="2404103" y="1745558"/>
                  <a:ext cx="317234" cy="819446"/>
                </a:xfrm>
                <a:prstGeom prst="curvedRightArrow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553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6" name="Curved Right Arrow 75"/>
                <p:cNvSpPr/>
                <p:nvPr/>
              </p:nvSpPr>
              <p:spPr>
                <a:xfrm rot="5400000">
                  <a:off x="2327394" y="1039088"/>
                  <a:ext cx="319320" cy="819445"/>
                </a:xfrm>
                <a:prstGeom prst="curvedRightArrow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553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9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1863213" y="1609190"/>
                  <a:ext cx="1247172" cy="4487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Gill Sans MT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ill Sans MT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ill Sans MT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ill Sans MT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ill Sans MT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ill Sans MT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ill Sans MT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ill Sans MT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ill Sans MT" charset="0"/>
                    </a:defRPr>
                  </a:lvl9pPr>
                </a:lstStyle>
                <a:p>
                  <a:r>
                    <a:rPr lang="en-US" altLang="en-US" sz="1553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Good Ideas</a:t>
                  </a:r>
                </a:p>
              </p:txBody>
            </p:sp>
          </p:grpSp>
          <p:cxnSp>
            <p:nvCxnSpPr>
              <p:cNvPr id="47" name="Straight Arrow Connector 46"/>
              <p:cNvCxnSpPr/>
              <p:nvPr/>
            </p:nvCxnSpPr>
            <p:spPr>
              <a:xfrm>
                <a:off x="1749425" y="1758263"/>
                <a:ext cx="33178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Elbow Connector 47"/>
              <p:cNvCxnSpPr>
                <a:stCxn id="45" idx="1"/>
                <a:endCxn id="75" idx="0"/>
              </p:cNvCxnSpPr>
              <p:nvPr/>
            </p:nvCxnSpPr>
            <p:spPr>
              <a:xfrm rot="10800000">
                <a:off x="1360489" y="2161595"/>
                <a:ext cx="750266" cy="720438"/>
              </a:xfrm>
              <a:prstGeom prst="bentConnector2">
                <a:avLst/>
              </a:prstGeom>
              <a:ln w="28575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>
                <a:off x="1414463" y="2399779"/>
                <a:ext cx="642937" cy="0"/>
              </a:xfrm>
              <a:prstGeom prst="straightConnector1">
                <a:avLst/>
              </a:prstGeom>
              <a:ln w="28575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>
                <a:stCxn id="43" idx="2"/>
                <a:endCxn id="44" idx="0"/>
              </p:cNvCxnSpPr>
              <p:nvPr/>
            </p:nvCxnSpPr>
            <p:spPr>
              <a:xfrm>
                <a:off x="2826698" y="1845857"/>
                <a:ext cx="1689" cy="2403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44" idx="2"/>
                <a:endCxn id="45" idx="0"/>
              </p:cNvCxnSpPr>
              <p:nvPr/>
            </p:nvCxnSpPr>
            <p:spPr>
              <a:xfrm flipH="1">
                <a:off x="2828386" y="2416430"/>
                <a:ext cx="2" cy="30047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34"/>
              <p:cNvSpPr txBox="1">
                <a:spLocks noChangeArrowheads="1"/>
              </p:cNvSpPr>
              <p:nvPr/>
            </p:nvSpPr>
            <p:spPr bwMode="auto">
              <a:xfrm>
                <a:off x="1410139" y="3473422"/>
                <a:ext cx="3296014" cy="34143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 dirty="0">
                    <a:latin typeface="Calibri" panose="020F0502020204030204" pitchFamily="34" charset="0"/>
                    <a:cs typeface="Calibri" panose="020F0502020204030204" pitchFamily="34" charset="0"/>
                  </a:rPr>
                  <a:t>Write the Proposal</a:t>
                </a:r>
              </a:p>
            </p:txBody>
          </p:sp>
          <p:cxnSp>
            <p:nvCxnSpPr>
              <p:cNvPr id="53" name="Straight Arrow Connector 52"/>
              <p:cNvCxnSpPr/>
              <p:nvPr/>
            </p:nvCxnSpPr>
            <p:spPr>
              <a:xfrm flipH="1">
                <a:off x="2830513" y="3128476"/>
                <a:ext cx="0" cy="26676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67"/>
              <p:cNvSpPr txBox="1">
                <a:spLocks noChangeArrowheads="1"/>
              </p:cNvSpPr>
              <p:nvPr/>
            </p:nvSpPr>
            <p:spPr bwMode="auto">
              <a:xfrm>
                <a:off x="2413120" y="4486787"/>
                <a:ext cx="937244" cy="3414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 dirty="0">
                    <a:latin typeface="Calibri" panose="020F0502020204030204" pitchFamily="34" charset="0"/>
                    <a:cs typeface="Calibri" panose="020F0502020204030204" pitchFamily="34" charset="0"/>
                  </a:rPr>
                  <a:t>Drafts</a:t>
                </a:r>
              </a:p>
            </p:txBody>
          </p:sp>
          <p:cxnSp>
            <p:nvCxnSpPr>
              <p:cNvPr id="55" name="Straight Arrow Connector 54"/>
              <p:cNvCxnSpPr/>
              <p:nvPr/>
            </p:nvCxnSpPr>
            <p:spPr>
              <a:xfrm flipH="1">
                <a:off x="2827338" y="3867662"/>
                <a:ext cx="3175" cy="59546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74"/>
              <p:cNvSpPr txBox="1">
                <a:spLocks noChangeArrowheads="1"/>
              </p:cNvSpPr>
              <p:nvPr/>
            </p:nvSpPr>
            <p:spPr bwMode="auto">
              <a:xfrm>
                <a:off x="2158501" y="5146731"/>
                <a:ext cx="1431886" cy="3414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>
                    <a:latin typeface="Calibri" panose="020F0502020204030204" pitchFamily="34" charset="0"/>
                    <a:cs typeface="Calibri" panose="020F0502020204030204" pitchFamily="34" charset="0"/>
                  </a:rPr>
                  <a:t>Peer Review</a:t>
                </a:r>
              </a:p>
            </p:txBody>
          </p:sp>
          <p:sp>
            <p:nvSpPr>
              <p:cNvPr id="57" name="TextBox 75"/>
              <p:cNvSpPr txBox="1">
                <a:spLocks noChangeArrowheads="1"/>
              </p:cNvSpPr>
              <p:nvPr/>
            </p:nvSpPr>
            <p:spPr bwMode="auto">
              <a:xfrm>
                <a:off x="4059375" y="5133064"/>
                <a:ext cx="884094" cy="3414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>
                    <a:latin typeface="Calibri" panose="020F0502020204030204" pitchFamily="34" charset="0"/>
                    <a:cs typeface="Calibri" panose="020F0502020204030204" pitchFamily="34" charset="0"/>
                  </a:rPr>
                  <a:t>Edit</a:t>
                </a:r>
              </a:p>
            </p:txBody>
          </p:sp>
          <p:cxnSp>
            <p:nvCxnSpPr>
              <p:cNvPr id="58" name="Straight Arrow Connector 57"/>
              <p:cNvCxnSpPr/>
              <p:nvPr/>
            </p:nvCxnSpPr>
            <p:spPr>
              <a:xfrm flipH="1">
                <a:off x="2870200" y="4859202"/>
                <a:ext cx="4244" cy="26518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>
                <a:off x="3590925" y="5315694"/>
                <a:ext cx="468313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Elbow Connector 59"/>
              <p:cNvCxnSpPr>
                <a:stCxn id="57" idx="0"/>
              </p:cNvCxnSpPr>
              <p:nvPr/>
            </p:nvCxnSpPr>
            <p:spPr>
              <a:xfrm rot="16200000" flipV="1">
                <a:off x="3710214" y="4341856"/>
                <a:ext cx="433796" cy="1148622"/>
              </a:xfrm>
              <a:prstGeom prst="bentConnector2">
                <a:avLst/>
              </a:prstGeom>
              <a:ln w="28575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107"/>
              <p:cNvSpPr txBox="1">
                <a:spLocks noChangeArrowheads="1"/>
              </p:cNvSpPr>
              <p:nvPr/>
            </p:nvSpPr>
            <p:spPr bwMode="auto">
              <a:xfrm>
                <a:off x="5334000" y="4286238"/>
                <a:ext cx="1219200" cy="34143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>
                    <a:latin typeface="Calibri" panose="020F0502020204030204" pitchFamily="34" charset="0"/>
                    <a:cs typeface="Calibri" panose="020F0502020204030204" pitchFamily="34" charset="0"/>
                  </a:rPr>
                  <a:t>Funder</a:t>
                </a:r>
              </a:p>
            </p:txBody>
          </p:sp>
          <p:cxnSp>
            <p:nvCxnSpPr>
              <p:cNvPr id="62" name="Elbow Connector 61"/>
              <p:cNvCxnSpPr>
                <a:endCxn id="61" idx="2"/>
              </p:cNvCxnSpPr>
              <p:nvPr/>
            </p:nvCxnSpPr>
            <p:spPr>
              <a:xfrm flipV="1">
                <a:off x="4943475" y="4616484"/>
                <a:ext cx="1000126" cy="684602"/>
              </a:xfrm>
              <a:prstGeom prst="bentConnector2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110"/>
              <p:cNvSpPr txBox="1">
                <a:spLocks noChangeArrowheads="1"/>
              </p:cNvSpPr>
              <p:nvPr/>
            </p:nvSpPr>
            <p:spPr bwMode="auto">
              <a:xfrm>
                <a:off x="5472544" y="3395246"/>
                <a:ext cx="942112" cy="3414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>
                    <a:latin typeface="Calibri" panose="020F0502020204030204" pitchFamily="34" charset="0"/>
                    <a:cs typeface="Calibri" panose="020F0502020204030204" pitchFamily="34" charset="0"/>
                  </a:rPr>
                  <a:t>Revise</a:t>
                </a:r>
              </a:p>
            </p:txBody>
          </p:sp>
          <p:sp>
            <p:nvSpPr>
              <p:cNvPr id="64" name="TextBox 114"/>
              <p:cNvSpPr txBox="1">
                <a:spLocks noChangeArrowheads="1"/>
              </p:cNvSpPr>
              <p:nvPr/>
            </p:nvSpPr>
            <p:spPr bwMode="auto">
              <a:xfrm>
                <a:off x="5984527" y="4940508"/>
                <a:ext cx="860258" cy="5877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Submit (ORCA)</a:t>
                </a:r>
              </a:p>
            </p:txBody>
          </p:sp>
          <p:cxnSp>
            <p:nvCxnSpPr>
              <p:cNvPr id="65" name="Straight Arrow Connector 64"/>
              <p:cNvCxnSpPr>
                <a:stCxn id="61" idx="0"/>
              </p:cNvCxnSpPr>
              <p:nvPr/>
            </p:nvCxnSpPr>
            <p:spPr>
              <a:xfrm flipV="1">
                <a:off x="5943600" y="3812065"/>
                <a:ext cx="0" cy="474174"/>
              </a:xfrm>
              <a:prstGeom prst="straightConnector1">
                <a:avLst/>
              </a:prstGeom>
              <a:ln w="28575">
                <a:solidFill>
                  <a:schemeClr val="accent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119"/>
              <p:cNvSpPr txBox="1">
                <a:spLocks noChangeArrowheads="1"/>
              </p:cNvSpPr>
              <p:nvPr/>
            </p:nvSpPr>
            <p:spPr bwMode="auto">
              <a:xfrm>
                <a:off x="4693826" y="3910400"/>
                <a:ext cx="1556574" cy="34143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charset="0"/>
                  </a:defRPr>
                </a:lvl9pPr>
              </a:lstStyle>
              <a:p>
                <a:pPr algn="ctr"/>
                <a:r>
                  <a:rPr lang="en-US" altLang="en-US" sz="1553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Rejected</a:t>
                </a:r>
              </a:p>
            </p:txBody>
          </p:sp>
          <p:sp>
            <p:nvSpPr>
              <p:cNvPr id="68" name="TextBox 67"/>
              <p:cNvSpPr txBox="1">
                <a:spLocks noChangeArrowheads="1"/>
              </p:cNvSpPr>
              <p:nvPr/>
            </p:nvSpPr>
            <p:spPr bwMode="auto">
              <a:xfrm>
                <a:off x="7056043" y="3983821"/>
                <a:ext cx="1177992" cy="10215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947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Accepted AND Funded</a:t>
                </a:r>
              </a:p>
            </p:txBody>
          </p:sp>
          <p:cxnSp>
            <p:nvCxnSpPr>
              <p:cNvPr id="69" name="Elbow Connector 68"/>
              <p:cNvCxnSpPr>
                <a:stCxn id="63" idx="0"/>
              </p:cNvCxnSpPr>
              <p:nvPr/>
            </p:nvCxnSpPr>
            <p:spPr>
              <a:xfrm rot="16200000" flipV="1">
                <a:off x="3928924" y="1380569"/>
                <a:ext cx="1676681" cy="2352674"/>
              </a:xfrm>
              <a:prstGeom prst="bentConnector2">
                <a:avLst/>
              </a:prstGeom>
              <a:ln w="28575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 flipH="1">
                <a:off x="3640138" y="2255280"/>
                <a:ext cx="2303462" cy="0"/>
              </a:xfrm>
              <a:prstGeom prst="straightConnector1">
                <a:avLst/>
              </a:prstGeom>
              <a:ln w="28575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H="1">
                <a:off x="3613150" y="2842807"/>
                <a:ext cx="2305050" cy="0"/>
              </a:xfrm>
              <a:prstGeom prst="straightConnector1">
                <a:avLst/>
              </a:prstGeom>
              <a:ln w="28575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>
                <a:stCxn id="63" idx="1"/>
              </p:cNvCxnSpPr>
              <p:nvPr/>
            </p:nvCxnSpPr>
            <p:spPr>
              <a:xfrm flipH="1">
                <a:off x="4791075" y="3560369"/>
                <a:ext cx="681469" cy="4939"/>
              </a:xfrm>
              <a:prstGeom prst="straightConnector1">
                <a:avLst/>
              </a:prstGeom>
              <a:ln w="28575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>
                <a:off x="6570465" y="4486787"/>
                <a:ext cx="468313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Rectangle 37"/>
            <p:cNvSpPr>
              <a:spLocks noChangeArrowheads="1"/>
            </p:cNvSpPr>
            <p:nvPr/>
          </p:nvSpPr>
          <p:spPr bwMode="auto">
            <a:xfrm>
              <a:off x="205045" y="4020344"/>
              <a:ext cx="1282241" cy="403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ill Sans MT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ill Sans MT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ill Sans MT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ill Sans MT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ill Sans MT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ill Sans MT" charset="0"/>
                </a:defRPr>
              </a:lvl9pPr>
            </a:lstStyle>
            <a:p>
              <a:pPr algn="ctr"/>
              <a:r>
                <a:rPr lang="en-US" altLang="en-US" sz="1947" dirty="0">
                  <a:latin typeface="Calibri" panose="020F0502020204030204" pitchFamily="34" charset="0"/>
                  <a:cs typeface="Calibri" panose="020F0502020204030204" pitchFamily="34" charset="0"/>
                </a:rPr>
                <a:t>Marketing</a:t>
              </a:r>
            </a:p>
          </p:txBody>
        </p:sp>
        <p:sp>
          <p:nvSpPr>
            <p:cNvPr id="42" name="Left Brace 41"/>
            <p:cNvSpPr/>
            <p:nvPr/>
          </p:nvSpPr>
          <p:spPr>
            <a:xfrm>
              <a:off x="1349375" y="2817813"/>
              <a:ext cx="265113" cy="2803127"/>
            </a:xfrm>
            <a:prstGeom prst="leftBrace">
              <a:avLst>
                <a:gd name="adj1" fmla="val 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947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124377" y="5798836"/>
            <a:ext cx="6243269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47" b="1" i="1" dirty="0"/>
              <a:t>Research Development has tools and resources to help with the steps in this process</a:t>
            </a:r>
          </a:p>
        </p:txBody>
      </p:sp>
    </p:spTree>
    <p:extLst>
      <p:ext uri="{BB962C8B-B14F-4D97-AF65-F5344CB8AC3E}">
        <p14:creationId xmlns:p14="http://schemas.microsoft.com/office/powerpoint/2010/main" val="362676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Logic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74" y="1971000"/>
            <a:ext cx="7498051" cy="29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4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Needs Statement Defines the Baseline Logic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1" y="1596376"/>
            <a:ext cx="8077868" cy="444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780" y="25691"/>
            <a:ext cx="8107736" cy="1286576"/>
          </a:xfrm>
        </p:spPr>
        <p:txBody>
          <a:bodyPr>
            <a:normAutofit/>
          </a:bodyPr>
          <a:lstStyle/>
          <a:p>
            <a:r>
              <a:rPr lang="en-US" sz="3494" dirty="0"/>
              <a:t>Proposal Elements are Created From the Needs Statement</a:t>
            </a:r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3086285" y="1372491"/>
            <a:ext cx="5721957" cy="493059"/>
          </a:xfrm>
        </p:spPr>
        <p:txBody>
          <a:bodyPr>
            <a:noAutofit/>
          </a:bodyPr>
          <a:lstStyle/>
          <a:p>
            <a:r>
              <a:rPr lang="en-US" sz="1941" dirty="0"/>
              <a:t>The Needs Statement thoroughly develops and describes the problem you are addressing including context and justification … develops the </a:t>
            </a:r>
            <a:r>
              <a:rPr lang="en-US" sz="1941" i="1" dirty="0"/>
              <a:t>Situation Slot, S</a:t>
            </a:r>
            <a:r>
              <a:rPr lang="en-US" sz="1941" i="1" baseline="-25000" dirty="0"/>
              <a:t>1</a:t>
            </a:r>
          </a:p>
          <a:p>
            <a:r>
              <a:rPr lang="en-US" sz="1941" dirty="0"/>
              <a:t>Describes </a:t>
            </a:r>
            <a:r>
              <a:rPr lang="en-US" sz="1941" i="1" dirty="0"/>
              <a:t>Methods </a:t>
            </a:r>
            <a:r>
              <a:rPr lang="en-US" sz="1941" dirty="0"/>
              <a:t>at a high level; informs </a:t>
            </a:r>
            <a:r>
              <a:rPr lang="en-US" sz="1941" i="1" dirty="0"/>
              <a:t>Qualifications</a:t>
            </a:r>
            <a:r>
              <a:rPr lang="en-US" sz="1941" dirty="0"/>
              <a:t> and </a:t>
            </a:r>
            <a:r>
              <a:rPr lang="en-US" sz="1941" i="1" dirty="0"/>
              <a:t>Benefits</a:t>
            </a:r>
          </a:p>
          <a:p>
            <a:r>
              <a:rPr lang="en-US" sz="1941" dirty="0"/>
              <a:t>Provides the basis for the </a:t>
            </a:r>
            <a:r>
              <a:rPr lang="en-US" sz="1941" i="1" dirty="0"/>
              <a:t>Budget</a:t>
            </a:r>
            <a:r>
              <a:rPr lang="en-US" sz="1941" dirty="0"/>
              <a:t> you need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B650-4324-4877-BB95-5089C932EEA7}" type="slidenum">
              <a:rPr lang="en-US" smtClean="0"/>
              <a:t>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81587" y="4146050"/>
            <a:ext cx="5165318" cy="2657104"/>
            <a:chOff x="473135" y="3162299"/>
            <a:chExt cx="6165967" cy="2968625"/>
          </a:xfrm>
        </p:grpSpPr>
        <p:grpSp>
          <p:nvGrpSpPr>
            <p:cNvPr id="4" name="Group 3"/>
            <p:cNvGrpSpPr/>
            <p:nvPr/>
          </p:nvGrpSpPr>
          <p:grpSpPr>
            <a:xfrm>
              <a:off x="473135" y="3162299"/>
              <a:ext cx="6165967" cy="2968625"/>
              <a:chOff x="462708" y="2582321"/>
              <a:chExt cx="7614340" cy="3548604"/>
            </a:xfrm>
          </p:grpSpPr>
          <p:sp>
            <p:nvSpPr>
              <p:cNvPr id="42" name="object 17"/>
              <p:cNvSpPr/>
              <p:nvPr/>
            </p:nvSpPr>
            <p:spPr>
              <a:xfrm>
                <a:off x="4032156" y="5041265"/>
                <a:ext cx="1921764" cy="1089660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165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462708" y="2582321"/>
                <a:ext cx="7614340" cy="3361373"/>
                <a:chOff x="462708" y="2582321"/>
                <a:chExt cx="7614340" cy="3361373"/>
              </a:xfrm>
            </p:grpSpPr>
            <p:sp>
              <p:nvSpPr>
                <p:cNvPr id="30" name="object 5"/>
                <p:cNvSpPr/>
                <p:nvPr/>
              </p:nvSpPr>
              <p:spPr>
                <a:xfrm>
                  <a:off x="2928937" y="2582321"/>
                  <a:ext cx="1727200" cy="2463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7200" h="2463800">
                      <a:moveTo>
                        <a:pt x="0" y="0"/>
                      </a:moveTo>
                      <a:lnTo>
                        <a:pt x="1727200" y="0"/>
                      </a:lnTo>
                      <a:lnTo>
                        <a:pt x="1727200" y="2463800"/>
                      </a:lnTo>
                      <a:lnTo>
                        <a:pt x="0" y="2463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929292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31" name="object 6"/>
                <p:cNvSpPr/>
                <p:nvPr/>
              </p:nvSpPr>
              <p:spPr>
                <a:xfrm>
                  <a:off x="2876456" y="3909695"/>
                  <a:ext cx="1917700" cy="1092200"/>
                </a:xfrm>
                <a:prstGeom prst="rect">
                  <a:avLst/>
                </a:prstGeom>
                <a:blipFill>
                  <a:blip r:embed="rId3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32" name="object 7"/>
                <p:cNvSpPr/>
                <p:nvPr/>
              </p:nvSpPr>
              <p:spPr>
                <a:xfrm>
                  <a:off x="2955925" y="3989163"/>
                  <a:ext cx="1651000" cy="825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1000" h="825500">
                      <a:moveTo>
                        <a:pt x="0" y="0"/>
                      </a:moveTo>
                      <a:lnTo>
                        <a:pt x="1651000" y="0"/>
                      </a:lnTo>
                      <a:lnTo>
                        <a:pt x="1651000" y="825500"/>
                      </a:lnTo>
                      <a:lnTo>
                        <a:pt x="0" y="82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33" name="object 8"/>
                <p:cNvSpPr/>
                <p:nvPr/>
              </p:nvSpPr>
              <p:spPr>
                <a:xfrm>
                  <a:off x="2955925" y="3989163"/>
                  <a:ext cx="1651000" cy="825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1000" h="825500">
                      <a:moveTo>
                        <a:pt x="0" y="0"/>
                      </a:moveTo>
                      <a:lnTo>
                        <a:pt x="1651000" y="0"/>
                      </a:lnTo>
                      <a:lnTo>
                        <a:pt x="1651000" y="825500"/>
                      </a:lnTo>
                      <a:lnTo>
                        <a:pt x="0" y="82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34" name="object 9"/>
                <p:cNvSpPr txBox="1"/>
                <p:nvPr/>
              </p:nvSpPr>
              <p:spPr>
                <a:xfrm>
                  <a:off x="2994026" y="4296624"/>
                  <a:ext cx="1567813" cy="23943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327"/>
                  <a:r>
                    <a:rPr sz="116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Q</a:t>
                  </a:r>
                  <a:r>
                    <a:rPr sz="1165" spc="-1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uali</a:t>
                  </a:r>
                  <a:r>
                    <a:rPr sz="1165" spc="-10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ficati</a:t>
                  </a:r>
                  <a:r>
                    <a:rPr sz="1165" spc="-1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ons</a:t>
                  </a:r>
                  <a:endParaRPr sz="1165" dirty="0">
                    <a:solidFill>
                      <a:sysClr val="windowText" lastClr="000000"/>
                    </a:solidFill>
                    <a:latin typeface="Verdana"/>
                    <a:cs typeface="Verdana"/>
                  </a:endParaRPr>
                </a:p>
              </p:txBody>
            </p:sp>
            <p:sp>
              <p:nvSpPr>
                <p:cNvPr id="35" name="object 10"/>
                <p:cNvSpPr/>
                <p:nvPr/>
              </p:nvSpPr>
              <p:spPr>
                <a:xfrm>
                  <a:off x="2876456" y="2818765"/>
                  <a:ext cx="1921764" cy="1089660"/>
                </a:xfrm>
                <a:prstGeom prst="rect">
                  <a:avLst/>
                </a:prstGeom>
                <a:blipFill>
                  <a:blip r:embed="rId2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36" name="object 11"/>
                <p:cNvSpPr/>
                <p:nvPr/>
              </p:nvSpPr>
              <p:spPr>
                <a:xfrm>
                  <a:off x="2955925" y="28982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37" name="object 12"/>
                <p:cNvSpPr/>
                <p:nvPr/>
              </p:nvSpPr>
              <p:spPr>
                <a:xfrm>
                  <a:off x="2955925" y="28982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38" name="object 13"/>
                <p:cNvSpPr txBox="1"/>
                <p:nvPr/>
              </p:nvSpPr>
              <p:spPr>
                <a:xfrm>
                  <a:off x="3286125" y="3204426"/>
                  <a:ext cx="989330" cy="23943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327"/>
                  <a:r>
                    <a:rPr sz="1165" spc="-15" dirty="0">
                      <a:latin typeface="Verdana"/>
                      <a:cs typeface="Verdana"/>
                    </a:rPr>
                    <a:t>Methods</a:t>
                  </a:r>
                  <a:endParaRPr sz="1165" dirty="0">
                    <a:latin typeface="Verdana"/>
                    <a:cs typeface="Verdana"/>
                  </a:endParaRPr>
                </a:p>
              </p:txBody>
            </p:sp>
            <p:sp>
              <p:nvSpPr>
                <p:cNvPr id="39" name="object 14"/>
                <p:cNvSpPr/>
                <p:nvPr/>
              </p:nvSpPr>
              <p:spPr>
                <a:xfrm>
                  <a:off x="5766689" y="5540593"/>
                  <a:ext cx="53086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59">
                      <a:moveTo>
                        <a:pt x="0" y="0"/>
                      </a:moveTo>
                      <a:lnTo>
                        <a:pt x="530415" y="0"/>
                      </a:lnTo>
                    </a:path>
                  </a:pathLst>
                </a:custGeom>
                <a:ln w="3175">
                  <a:solidFill>
                    <a:srgbClr val="9A1A0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40" name="object 15"/>
                <p:cNvSpPr/>
                <p:nvPr/>
              </p:nvSpPr>
              <p:spPr>
                <a:xfrm>
                  <a:off x="3470275" y="5540593"/>
                  <a:ext cx="64135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350">
                      <a:moveTo>
                        <a:pt x="0" y="0"/>
                      </a:moveTo>
                      <a:lnTo>
                        <a:pt x="641350" y="0"/>
                      </a:lnTo>
                    </a:path>
                  </a:pathLst>
                </a:custGeom>
                <a:ln w="3175">
                  <a:solidFill>
                    <a:srgbClr val="9A1A0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41" name="object 16"/>
                <p:cNvSpPr/>
                <p:nvPr/>
              </p:nvSpPr>
              <p:spPr>
                <a:xfrm>
                  <a:off x="6271663" y="5464885"/>
                  <a:ext cx="153035" cy="153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34" h="153035">
                      <a:moveTo>
                        <a:pt x="81" y="0"/>
                      </a:moveTo>
                      <a:lnTo>
                        <a:pt x="0" y="152907"/>
                      </a:lnTo>
                      <a:lnTo>
                        <a:pt x="152948" y="76536"/>
                      </a:lnTo>
                      <a:lnTo>
                        <a:pt x="81" y="0"/>
                      </a:lnTo>
                      <a:close/>
                    </a:path>
                  </a:pathLst>
                </a:custGeom>
                <a:solidFill>
                  <a:srgbClr val="9A1A0F"/>
                </a:solid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43" name="object 18"/>
                <p:cNvSpPr/>
                <p:nvPr/>
              </p:nvSpPr>
              <p:spPr>
                <a:xfrm>
                  <a:off x="4111625" y="51207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35F74"/>
                </a:solid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44" name="object 19"/>
                <p:cNvSpPr/>
                <p:nvPr/>
              </p:nvSpPr>
              <p:spPr>
                <a:xfrm>
                  <a:off x="4111625" y="51207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45" name="object 20"/>
                <p:cNvSpPr txBox="1"/>
                <p:nvPr/>
              </p:nvSpPr>
              <p:spPr>
                <a:xfrm>
                  <a:off x="4518024" y="5426927"/>
                  <a:ext cx="838200" cy="23943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327"/>
                  <a:r>
                    <a:rPr sz="1165" spc="-1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Budget</a:t>
                  </a:r>
                  <a:endParaRPr sz="1165" dirty="0">
                    <a:solidFill>
                      <a:sysClr val="windowText" lastClr="000000"/>
                    </a:solidFill>
                    <a:latin typeface="Verdana"/>
                    <a:cs typeface="Verdana"/>
                  </a:endParaRPr>
                </a:p>
              </p:txBody>
            </p:sp>
            <p:sp>
              <p:nvSpPr>
                <p:cNvPr id="46" name="object 21"/>
                <p:cNvSpPr/>
                <p:nvPr/>
              </p:nvSpPr>
              <p:spPr>
                <a:xfrm>
                  <a:off x="2820289" y="3854668"/>
                  <a:ext cx="228346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3460">
                      <a:moveTo>
                        <a:pt x="0" y="0"/>
                      </a:moveTo>
                      <a:lnTo>
                        <a:pt x="2283015" y="0"/>
                      </a:lnTo>
                    </a:path>
                  </a:pathLst>
                </a:custGeom>
                <a:ln w="3175">
                  <a:solidFill>
                    <a:srgbClr val="9A1A0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47" name="object 22"/>
                <p:cNvSpPr/>
                <p:nvPr/>
              </p:nvSpPr>
              <p:spPr>
                <a:xfrm>
                  <a:off x="5077863" y="3778960"/>
                  <a:ext cx="153035" cy="153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35" h="153035">
                      <a:moveTo>
                        <a:pt x="81" y="0"/>
                      </a:moveTo>
                      <a:lnTo>
                        <a:pt x="0" y="152907"/>
                      </a:lnTo>
                      <a:lnTo>
                        <a:pt x="152948" y="76536"/>
                      </a:lnTo>
                      <a:lnTo>
                        <a:pt x="81" y="0"/>
                      </a:lnTo>
                      <a:close/>
                    </a:path>
                  </a:pathLst>
                </a:custGeom>
                <a:solidFill>
                  <a:srgbClr val="9A1A0F"/>
                </a:solid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49" name="object 24"/>
                <p:cNvSpPr txBox="1"/>
                <p:nvPr/>
              </p:nvSpPr>
              <p:spPr>
                <a:xfrm>
                  <a:off x="7236466" y="4106205"/>
                  <a:ext cx="840582" cy="87346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327">
                    <a:lnSpc>
                      <a:spcPts val="5144"/>
                    </a:lnSpc>
                  </a:pPr>
                  <a:r>
                    <a:rPr sz="3494" b="1" spc="-39" dirty="0">
                      <a:solidFill>
                        <a:srgbClr val="9A1A0F"/>
                      </a:solidFill>
                      <a:latin typeface="Verdana"/>
                      <a:cs typeface="Verdana"/>
                    </a:rPr>
                    <a:t>B</a:t>
                  </a:r>
                  <a:endParaRPr sz="3494" dirty="0">
                    <a:latin typeface="Verdana"/>
                    <a:cs typeface="Verdana"/>
                  </a:endParaRPr>
                </a:p>
              </p:txBody>
            </p:sp>
            <p:sp>
              <p:nvSpPr>
                <p:cNvPr id="50" name="object 25"/>
                <p:cNvSpPr/>
                <p:nvPr/>
              </p:nvSpPr>
              <p:spPr>
                <a:xfrm>
                  <a:off x="5237162" y="2582321"/>
                  <a:ext cx="1727200" cy="2463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7200" h="2463800">
                      <a:moveTo>
                        <a:pt x="0" y="0"/>
                      </a:moveTo>
                      <a:lnTo>
                        <a:pt x="1727200" y="0"/>
                      </a:lnTo>
                      <a:lnTo>
                        <a:pt x="1727200" y="2463800"/>
                      </a:lnTo>
                      <a:lnTo>
                        <a:pt x="0" y="2463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929292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51" name="object 26"/>
                <p:cNvSpPr/>
                <p:nvPr/>
              </p:nvSpPr>
              <p:spPr>
                <a:xfrm>
                  <a:off x="5187856" y="2818765"/>
                  <a:ext cx="1921764" cy="1089660"/>
                </a:xfrm>
                <a:prstGeom prst="rect">
                  <a:avLst/>
                </a:prstGeom>
                <a:blipFill>
                  <a:blip r:embed="rId2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52" name="object 27"/>
                <p:cNvSpPr/>
                <p:nvPr/>
              </p:nvSpPr>
              <p:spPr>
                <a:xfrm>
                  <a:off x="5267325" y="28982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79EAE"/>
                </a:solid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53" name="object 28"/>
                <p:cNvSpPr/>
                <p:nvPr/>
              </p:nvSpPr>
              <p:spPr>
                <a:xfrm>
                  <a:off x="5267325" y="28982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54" name="object 29"/>
                <p:cNvSpPr txBox="1"/>
                <p:nvPr/>
              </p:nvSpPr>
              <p:spPr>
                <a:xfrm>
                  <a:off x="5381624" y="3064724"/>
                  <a:ext cx="1431291" cy="488453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327" marR="4931" indent="184911">
                    <a:lnSpc>
                      <a:spcPct val="101899"/>
                    </a:lnSpc>
                  </a:pPr>
                  <a:r>
                    <a:rPr sz="1165" spc="-1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Achie</a:t>
                  </a:r>
                  <a:r>
                    <a:rPr sz="1165" spc="-34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v</a:t>
                  </a:r>
                  <a:r>
                    <a:rPr sz="1165" spc="-1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e</a:t>
                  </a:r>
                  <a:r>
                    <a:rPr sz="116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d Obj</a:t>
                  </a:r>
                  <a:r>
                    <a:rPr sz="1165" spc="-1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e</a:t>
                  </a:r>
                  <a:r>
                    <a:rPr sz="116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ct</a:t>
                  </a:r>
                  <a:r>
                    <a:rPr sz="1165" spc="-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i</a:t>
                  </a:r>
                  <a:r>
                    <a:rPr sz="1165" spc="-34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v</a:t>
                  </a:r>
                  <a:r>
                    <a:rPr sz="1165" spc="-1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e</a:t>
                  </a:r>
                  <a:r>
                    <a:rPr sz="116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(s)</a:t>
                  </a:r>
                </a:p>
              </p:txBody>
            </p:sp>
            <p:sp>
              <p:nvSpPr>
                <p:cNvPr id="55" name="object 30"/>
                <p:cNvSpPr/>
                <p:nvPr/>
              </p:nvSpPr>
              <p:spPr>
                <a:xfrm>
                  <a:off x="5187856" y="3898265"/>
                  <a:ext cx="1921764" cy="1089660"/>
                </a:xfrm>
                <a:prstGeom prst="rect">
                  <a:avLst/>
                </a:prstGeom>
                <a:blipFill>
                  <a:blip r:embed="rId2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56" name="object 31"/>
                <p:cNvSpPr/>
                <p:nvPr/>
              </p:nvSpPr>
              <p:spPr>
                <a:xfrm>
                  <a:off x="5267325" y="39777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57" name="object 32"/>
                <p:cNvSpPr/>
                <p:nvPr/>
              </p:nvSpPr>
              <p:spPr>
                <a:xfrm>
                  <a:off x="5267325" y="39777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58" name="object 33"/>
                <p:cNvSpPr txBox="1"/>
                <p:nvPr/>
              </p:nvSpPr>
              <p:spPr>
                <a:xfrm>
                  <a:off x="5622927" y="4283926"/>
                  <a:ext cx="951865" cy="23943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327"/>
                  <a:r>
                    <a:rPr sz="1165" spc="-15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Benefits</a:t>
                  </a:r>
                  <a:endParaRPr sz="1165" dirty="0">
                    <a:solidFill>
                      <a:sysClr val="windowText" lastClr="000000"/>
                    </a:solidFill>
                    <a:latin typeface="Verdana"/>
                    <a:cs typeface="Verdana"/>
                  </a:endParaRPr>
                </a:p>
              </p:txBody>
            </p:sp>
            <p:sp>
              <p:nvSpPr>
                <p:cNvPr id="59" name="object 34"/>
                <p:cNvSpPr/>
                <p:nvPr/>
              </p:nvSpPr>
              <p:spPr>
                <a:xfrm>
                  <a:off x="6101760" y="3685634"/>
                  <a:ext cx="0" cy="3695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69570">
                      <a:moveTo>
                        <a:pt x="0" y="0"/>
                      </a:moveTo>
                      <a:lnTo>
                        <a:pt x="0" y="369380"/>
                      </a:lnTo>
                    </a:path>
                  </a:pathLst>
                </a:custGeom>
                <a:ln w="3175">
                  <a:solidFill>
                    <a:srgbClr val="9A1A0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60" name="object 35"/>
                <p:cNvSpPr/>
                <p:nvPr/>
              </p:nvSpPr>
              <p:spPr>
                <a:xfrm>
                  <a:off x="6024797" y="4029369"/>
                  <a:ext cx="153035" cy="153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34" h="153670">
                      <a:moveTo>
                        <a:pt x="0" y="0"/>
                      </a:moveTo>
                      <a:lnTo>
                        <a:pt x="75965" y="153151"/>
                      </a:lnTo>
                      <a:lnTo>
                        <a:pt x="152906" y="4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A1A0F"/>
                </a:solid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62" name="object 37"/>
                <p:cNvSpPr txBox="1"/>
                <p:nvPr/>
              </p:nvSpPr>
              <p:spPr>
                <a:xfrm>
                  <a:off x="462708" y="3498187"/>
                  <a:ext cx="459105" cy="959094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327">
                    <a:lnSpc>
                      <a:spcPts val="5562"/>
                    </a:lnSpc>
                  </a:pPr>
                  <a:r>
                    <a:rPr sz="3494" b="1" dirty="0">
                      <a:solidFill>
                        <a:srgbClr val="9A1A0F"/>
                      </a:solidFill>
                      <a:latin typeface="Verdana"/>
                      <a:cs typeface="Verdana"/>
                    </a:rPr>
                    <a:t>S</a:t>
                  </a:r>
                  <a:endParaRPr sz="3494" dirty="0">
                    <a:latin typeface="Verdana"/>
                    <a:cs typeface="Verdana"/>
                  </a:endParaRPr>
                </a:p>
              </p:txBody>
            </p:sp>
            <p:sp>
              <p:nvSpPr>
                <p:cNvPr id="63" name="object 38"/>
                <p:cNvSpPr txBox="1"/>
                <p:nvPr/>
              </p:nvSpPr>
              <p:spPr>
                <a:xfrm>
                  <a:off x="883216" y="4044241"/>
                  <a:ext cx="242571" cy="319156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327"/>
                  <a:r>
                    <a:rPr sz="1553" b="1" spc="-19" dirty="0">
                      <a:solidFill>
                        <a:srgbClr val="9A1A0F"/>
                      </a:solidFill>
                      <a:latin typeface="Verdana"/>
                      <a:cs typeface="Verdana"/>
                    </a:rPr>
                    <a:t>1</a:t>
                  </a:r>
                  <a:endParaRPr sz="1553">
                    <a:latin typeface="Verdana"/>
                    <a:cs typeface="Verdana"/>
                  </a:endParaRPr>
                </a:p>
              </p:txBody>
            </p:sp>
            <p:sp>
              <p:nvSpPr>
                <p:cNvPr id="64" name="object 39"/>
                <p:cNvSpPr/>
                <p:nvPr/>
              </p:nvSpPr>
              <p:spPr>
                <a:xfrm>
                  <a:off x="1085756" y="3352165"/>
                  <a:ext cx="1921764" cy="1089660"/>
                </a:xfrm>
                <a:prstGeom prst="rect">
                  <a:avLst/>
                </a:prstGeom>
                <a:blipFill>
                  <a:blip r:embed="rId2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65" name="object 40"/>
                <p:cNvSpPr/>
                <p:nvPr/>
              </p:nvSpPr>
              <p:spPr>
                <a:xfrm>
                  <a:off x="1165225" y="34316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FAADC"/>
                </a:solidFill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66" name="object 41"/>
                <p:cNvSpPr/>
                <p:nvPr/>
              </p:nvSpPr>
              <p:spPr>
                <a:xfrm>
                  <a:off x="1165225" y="34316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165"/>
                </a:p>
              </p:txBody>
            </p:sp>
            <p:sp>
              <p:nvSpPr>
                <p:cNvPr id="67" name="object 42"/>
                <p:cNvSpPr txBox="1"/>
                <p:nvPr/>
              </p:nvSpPr>
              <p:spPr>
                <a:xfrm>
                  <a:off x="1470025" y="3737827"/>
                  <a:ext cx="1052830" cy="23943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327"/>
                  <a:r>
                    <a:rPr sz="1165" spc="-15" dirty="0">
                      <a:latin typeface="Verdana"/>
                      <a:cs typeface="Verdana"/>
                    </a:rPr>
                    <a:t>Si</a:t>
                  </a:r>
                  <a:r>
                    <a:rPr sz="1165" spc="-10" dirty="0">
                      <a:latin typeface="Verdana"/>
                      <a:cs typeface="Verdana"/>
                    </a:rPr>
                    <a:t>tuati</a:t>
                  </a:r>
                  <a:r>
                    <a:rPr sz="1165" spc="-15" dirty="0">
                      <a:latin typeface="Verdana"/>
                      <a:cs typeface="Verdana"/>
                    </a:rPr>
                    <a:t>on</a:t>
                  </a:r>
                  <a:endParaRPr sz="1165" dirty="0">
                    <a:latin typeface="Verdana"/>
                    <a:cs typeface="Verdana"/>
                  </a:endParaRPr>
                </a:p>
              </p:txBody>
            </p:sp>
          </p:grpSp>
        </p:grpSp>
        <p:sp>
          <p:nvSpPr>
            <p:cNvPr id="48" name="object 37"/>
            <p:cNvSpPr txBox="1"/>
            <p:nvPr/>
          </p:nvSpPr>
          <p:spPr>
            <a:xfrm>
              <a:off x="5958410" y="3440836"/>
              <a:ext cx="371776" cy="80234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327">
                <a:lnSpc>
                  <a:spcPts val="5562"/>
                </a:lnSpc>
              </a:pPr>
              <a:r>
                <a:rPr sz="3494" b="1" dirty="0">
                  <a:solidFill>
                    <a:srgbClr val="9A1A0F"/>
                  </a:solidFill>
                  <a:latin typeface="Verdana"/>
                  <a:cs typeface="Verdana"/>
                </a:rPr>
                <a:t>S</a:t>
              </a:r>
              <a:endParaRPr sz="3494" dirty="0">
                <a:latin typeface="Verdana"/>
                <a:cs typeface="Verdana"/>
              </a:endParaRPr>
            </a:p>
          </p:txBody>
        </p:sp>
        <p:sp>
          <p:nvSpPr>
            <p:cNvPr id="61" name="object 38"/>
            <p:cNvSpPr txBox="1"/>
            <p:nvPr/>
          </p:nvSpPr>
          <p:spPr>
            <a:xfrm>
              <a:off x="6309120" y="3904449"/>
              <a:ext cx="196429" cy="2669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327"/>
              <a:r>
                <a:rPr lang="en-US" sz="1553" b="1" spc="-19" dirty="0">
                  <a:solidFill>
                    <a:srgbClr val="9A1A0F"/>
                  </a:solidFill>
                  <a:latin typeface="Verdana"/>
                  <a:cs typeface="Verdana"/>
                </a:rPr>
                <a:t>2</a:t>
              </a:r>
              <a:endParaRPr sz="1553" dirty="0">
                <a:latin typeface="Verdana"/>
                <a:cs typeface="Verdana"/>
              </a:endParaRPr>
            </a:p>
          </p:txBody>
        </p:sp>
      </p:grpSp>
      <p:graphicFrame>
        <p:nvGraphicFramePr>
          <p:cNvPr id="68" name="object 3"/>
          <p:cNvGraphicFramePr>
            <a:graphicFrameLocks noGrp="1"/>
          </p:cNvGraphicFramePr>
          <p:nvPr>
            <p:extLst/>
          </p:nvPr>
        </p:nvGraphicFramePr>
        <p:xfrm>
          <a:off x="258427" y="1971789"/>
          <a:ext cx="2447283" cy="17098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7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lang="en-US" sz="1600" b="1" i="1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Needs Statement </a:t>
                      </a:r>
                      <a:r>
                        <a:rPr sz="1600" b="1" i="1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Component</a:t>
                      </a:r>
                      <a:r>
                        <a:rPr lang="en-US" sz="1600" b="1" i="1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</a:t>
                      </a:r>
                      <a:endParaRPr sz="1600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28575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0066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273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1.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Story</a:t>
                      </a:r>
                      <a:r>
                        <a:rPr lang="en-US" sz="1300" b="1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(Problem)</a:t>
                      </a:r>
                      <a:r>
                        <a:rPr sz="1300" b="1" spc="-5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/S</a:t>
                      </a:r>
                      <a:r>
                        <a:rPr sz="1300" b="1" baseline="-15432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1</a:t>
                      </a:r>
                      <a:endParaRPr sz="1300" baseline="-15432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pPr marL="86995" marR="628015">
                        <a:lnSpc>
                          <a:spcPct val="101200"/>
                        </a:lnSpc>
                      </a:pP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2.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Plan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for </a:t>
                      </a:r>
                      <a:r>
                        <a:rPr sz="1300" b="1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300" b="1" spc="-5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ol</a:t>
                      </a:r>
                      <a:r>
                        <a:rPr sz="1300" b="1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v</a:t>
                      </a:r>
                      <a:r>
                        <a:rPr sz="1300" b="1" spc="-5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in</a:t>
                      </a:r>
                      <a:r>
                        <a:rPr sz="1300" b="1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g</a:t>
                      </a:r>
                      <a:r>
                        <a:rPr lang="en-US" sz="1300" b="1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(Problem)</a:t>
                      </a:r>
                      <a:r>
                        <a:rPr lang="en-US" sz="1300" b="1" spc="-5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/</a:t>
                      </a:r>
                      <a:r>
                        <a:rPr sz="1300" b="1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300" b="1" baseline="-15432" dirty="0" smtClean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1</a:t>
                      </a:r>
                      <a:endParaRPr sz="1300" baseline="-15432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380">
                <a:tc>
                  <a:txBody>
                    <a:bodyPr/>
                    <a:lstStyle/>
                    <a:p>
                      <a:pPr marL="86995" marR="252095">
                        <a:lnSpc>
                          <a:spcPct val="101200"/>
                        </a:lnSpc>
                      </a:pP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3.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Request 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fo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 supp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rt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08764" y="3789521"/>
            <a:ext cx="5653214" cy="391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41" b="1" i="1" dirty="0"/>
              <a:t>The 6 Generic Proposal “Slots” (tied to baseline logic)</a:t>
            </a:r>
          </a:p>
        </p:txBody>
      </p:sp>
      <p:sp>
        <p:nvSpPr>
          <p:cNvPr id="9" name="Bent Arrow 8"/>
          <p:cNvSpPr/>
          <p:nvPr/>
        </p:nvSpPr>
        <p:spPr>
          <a:xfrm flipV="1">
            <a:off x="894698" y="3825510"/>
            <a:ext cx="1616456" cy="165416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47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01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834" y="96007"/>
            <a:ext cx="7987553" cy="1109382"/>
          </a:xfrm>
        </p:spPr>
        <p:txBody>
          <a:bodyPr>
            <a:noAutofit/>
          </a:bodyPr>
          <a:lstStyle/>
          <a:p>
            <a:r>
              <a:rPr lang="en-US" sz="3106" dirty="0"/>
              <a:t>Proposal Slots Map to Typical Proposal Sections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B650-4324-4877-BB95-5089C932EEA7}" type="slidenum">
              <a:rPr lang="en-US" smtClean="0"/>
              <a:t>7</a:t>
            </a:fld>
            <a:endParaRPr lang="en-US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675216" y="1246006"/>
            <a:ext cx="7643553" cy="68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751" tIns="44375" rIns="88751" bIns="44375" numCol="1" anchor="ctr" anchorCtr="0" compatLnSpc="1">
            <a:prstTxWarp prst="textNoShape">
              <a:avLst/>
            </a:prstTxWarp>
            <a:spAutoFit/>
          </a:bodyPr>
          <a:lstStyle/>
          <a:p>
            <a:pPr defTabSz="8875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4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generic slots map directly to proposal sections or provide content to support proposal sections identified by a funder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42834" y="2643019"/>
            <a:ext cx="3925103" cy="2627901"/>
            <a:chOff x="457200" y="2787148"/>
            <a:chExt cx="4512365" cy="3384418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2787148"/>
              <a:ext cx="4512365" cy="38828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9" b="1" i="1" dirty="0"/>
                <a:t>Situation</a:t>
              </a:r>
              <a:r>
                <a:rPr lang="en-US" sz="1359" dirty="0"/>
                <a:t>: This is our understanding of the problem.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3153777"/>
              <a:ext cx="4512365" cy="657659"/>
            </a:xfrm>
            <a:prstGeom prst="rect">
              <a:avLst/>
            </a:prstGeom>
            <a:solidFill>
              <a:srgbClr val="A5B1CB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9" b="1" i="1" dirty="0"/>
                <a:t>Objectives</a:t>
              </a:r>
              <a:r>
                <a:rPr lang="en-US" sz="1359" dirty="0"/>
                <a:t>: Given that problem, these are our objectives for solving (or realizing) it.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" y="3741529"/>
              <a:ext cx="4512365" cy="65765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9" b="1" i="1" dirty="0"/>
                <a:t>Methods</a:t>
              </a:r>
              <a:r>
                <a:rPr lang="en-US" sz="1359" dirty="0"/>
                <a:t>: Given those objectives, these are the methods we will use to achieve them.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7200" y="4329281"/>
              <a:ext cx="4512365" cy="65765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9" b="1" i="1" dirty="0"/>
                <a:t>Qualifications</a:t>
              </a:r>
              <a:r>
                <a:rPr lang="en-US" sz="1359" dirty="0"/>
                <a:t>: Given those methods, these are our qualifications for performing them.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7200" y="4927181"/>
              <a:ext cx="4512365" cy="657659"/>
            </a:xfrm>
            <a:prstGeom prst="rect">
              <a:avLst/>
            </a:prstGeom>
            <a:solidFill>
              <a:srgbClr val="F35F7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9" b="1" i="1" dirty="0"/>
                <a:t>Budget</a:t>
              </a:r>
              <a:r>
                <a:rPr lang="en-US" sz="1359" dirty="0"/>
                <a:t>: Given those qualifications and methods, this is how much the project will cost.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5513907"/>
              <a:ext cx="4512365" cy="657659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9" b="1" i="1" dirty="0"/>
                <a:t>Benefits</a:t>
              </a:r>
              <a:r>
                <a:rPr lang="en-US" sz="1359" dirty="0"/>
                <a:t>: Given our efforts and funders support, these are the benefits or value you will receive.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175331" y="2466258"/>
            <a:ext cx="3018574" cy="11381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9" dirty="0"/>
              <a:t>Introduction/Background/Justification and Scope</a:t>
            </a:r>
          </a:p>
          <a:p>
            <a:endParaRPr lang="en-US" sz="1359" dirty="0"/>
          </a:p>
          <a:p>
            <a:endParaRPr lang="en-US" sz="1359" dirty="0"/>
          </a:p>
          <a:p>
            <a:r>
              <a:rPr lang="en-US" sz="1359" dirty="0"/>
              <a:t>    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75331" y="2924138"/>
            <a:ext cx="3018574" cy="7198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9" dirty="0"/>
              <a:t>Introduction/Background/Justification and Scope/Specific Aims</a:t>
            </a:r>
          </a:p>
          <a:p>
            <a:r>
              <a:rPr lang="en-US" sz="1359" dirty="0"/>
              <a:t>     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75331" y="3452101"/>
            <a:ext cx="3018574" cy="5106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9" dirty="0"/>
              <a:t>Work Plan/Methods/Approach/Data Management Plans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75330" y="3918630"/>
            <a:ext cx="2474619" cy="5106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9" dirty="0"/>
              <a:t>Qualifications</a:t>
            </a:r>
          </a:p>
          <a:p>
            <a:endParaRPr lang="en-US" sz="1359" dirty="0"/>
          </a:p>
        </p:txBody>
      </p:sp>
      <p:sp>
        <p:nvSpPr>
          <p:cNvPr id="29" name="TextBox 28"/>
          <p:cNvSpPr txBox="1"/>
          <p:nvPr/>
        </p:nvSpPr>
        <p:spPr>
          <a:xfrm>
            <a:off x="5175331" y="4315766"/>
            <a:ext cx="2879893" cy="7198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9" dirty="0"/>
              <a:t>Budget/Budget Justification/Project Costs</a:t>
            </a:r>
          </a:p>
          <a:p>
            <a:endParaRPr lang="en-US" sz="1359" dirty="0"/>
          </a:p>
        </p:txBody>
      </p:sp>
      <p:sp>
        <p:nvSpPr>
          <p:cNvPr id="30" name="TextBox 29"/>
          <p:cNvSpPr txBox="1"/>
          <p:nvPr/>
        </p:nvSpPr>
        <p:spPr>
          <a:xfrm>
            <a:off x="5175330" y="4839278"/>
            <a:ext cx="2474619" cy="5106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9" dirty="0"/>
              <a:t>Benefits/Significance</a:t>
            </a:r>
          </a:p>
          <a:p>
            <a:endParaRPr lang="en-US" sz="1359" dirty="0"/>
          </a:p>
        </p:txBody>
      </p:sp>
      <p:sp>
        <p:nvSpPr>
          <p:cNvPr id="32" name="TextBox 31"/>
          <p:cNvSpPr txBox="1"/>
          <p:nvPr/>
        </p:nvSpPr>
        <p:spPr>
          <a:xfrm>
            <a:off x="1210809" y="2082339"/>
            <a:ext cx="2938753" cy="3919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47" b="1" dirty="0"/>
              <a:t>The Generic Proposal Slots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152515" y="2120105"/>
            <a:ext cx="2783583" cy="3919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47" b="1" dirty="0"/>
              <a:t>Typical Proposal Sections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667936" y="2727679"/>
            <a:ext cx="4437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667936" y="3149404"/>
            <a:ext cx="4437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664789" y="3612042"/>
            <a:ext cx="4437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664789" y="4033766"/>
            <a:ext cx="4437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661642" y="4515289"/>
            <a:ext cx="4437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661642" y="4937014"/>
            <a:ext cx="4437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2"/>
          </p:cNvCxnSpPr>
          <p:nvPr/>
        </p:nvCxnSpPr>
        <p:spPr>
          <a:xfrm>
            <a:off x="2705386" y="5259952"/>
            <a:ext cx="0" cy="7324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905329" y="5992178"/>
            <a:ext cx="6463436" cy="719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9" dirty="0"/>
              <a:t>Titles/Abstract/Summary/Intellectual Merit/Broader Impacts/Previous Work/</a:t>
            </a:r>
            <a:r>
              <a:rPr lang="en-US" sz="1359" dirty="0" err="1"/>
              <a:t>Biosketches</a:t>
            </a:r>
            <a:endParaRPr lang="en-US" sz="1359" dirty="0"/>
          </a:p>
          <a:p>
            <a:r>
              <a:rPr lang="en-US" sz="1359" dirty="0"/>
              <a:t>CVs/Other Resources and Support</a:t>
            </a:r>
            <a:br>
              <a:rPr lang="en-US" sz="1359" dirty="0"/>
            </a:br>
            <a:r>
              <a:rPr lang="en-US" sz="1359" dirty="0"/>
              <a:t> </a:t>
            </a:r>
            <a:endParaRPr lang="en-US" sz="1947" dirty="0"/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816567" y="5424669"/>
            <a:ext cx="1943460" cy="3612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88751" tIns="44375" rIns="88751" bIns="44375" numCol="1" anchor="ctr" anchorCtr="0" compatLnSpc="1">
            <a:prstTxWarp prst="textNoShape">
              <a:avLst/>
            </a:prstTxWarp>
            <a:spAutoFit/>
          </a:bodyPr>
          <a:lstStyle/>
          <a:p>
            <a:pPr defTabSz="8875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latin typeface="Arial" panose="020B0604020202020204" pitchFamily="34" charset="0"/>
              </a:rPr>
              <a:t>Content Supports </a:t>
            </a:r>
          </a:p>
        </p:txBody>
      </p:sp>
      <p:sp>
        <p:nvSpPr>
          <p:cNvPr id="3" name="Oval 2"/>
          <p:cNvSpPr/>
          <p:nvPr/>
        </p:nvSpPr>
        <p:spPr>
          <a:xfrm>
            <a:off x="905329" y="5954412"/>
            <a:ext cx="1923596" cy="3349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751" tIns="44375" rIns="88751" bIns="443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947"/>
          </a:p>
        </p:txBody>
      </p:sp>
    </p:spTree>
    <p:extLst>
      <p:ext uri="{BB962C8B-B14F-4D97-AF65-F5344CB8AC3E}">
        <p14:creationId xmlns:p14="http://schemas.microsoft.com/office/powerpoint/2010/main" val="223570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210" y="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Topics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41" y="1149975"/>
            <a:ext cx="7486524" cy="5302250"/>
          </a:xfrm>
        </p:spPr>
        <p:txBody>
          <a:bodyPr>
            <a:noAutofit/>
          </a:bodyPr>
          <a:lstStyle/>
          <a:p>
            <a:r>
              <a:rPr lang="en-US" sz="2000" dirty="0" smtClean="0">
                <a:cs typeface="Optima"/>
              </a:rPr>
              <a:t>Write for reviewers</a:t>
            </a:r>
          </a:p>
          <a:p>
            <a:r>
              <a:rPr lang="en-US" sz="2000" dirty="0" smtClean="0">
                <a:cs typeface="Optima"/>
              </a:rPr>
              <a:t>Write in plain language</a:t>
            </a:r>
          </a:p>
          <a:p>
            <a:r>
              <a:rPr lang="en-US" sz="2000" dirty="0" smtClean="0">
                <a:cs typeface="Optima"/>
              </a:rPr>
              <a:t>Use active voice</a:t>
            </a:r>
          </a:p>
          <a:p>
            <a:r>
              <a:rPr lang="en-US" sz="2000" dirty="0" smtClean="0">
                <a:cs typeface="Optima"/>
              </a:rPr>
              <a:t>Be concise</a:t>
            </a:r>
          </a:p>
          <a:p>
            <a:r>
              <a:rPr lang="en-US" sz="2000" dirty="0" smtClean="0">
                <a:cs typeface="Optima"/>
              </a:rPr>
              <a:t>Avoid clichés, jargon</a:t>
            </a:r>
          </a:p>
          <a:p>
            <a:r>
              <a:rPr lang="en-US" sz="2000" dirty="0" smtClean="0">
                <a:cs typeface="Optima"/>
              </a:rPr>
              <a:t>Proposal </a:t>
            </a:r>
            <a:r>
              <a:rPr lang="en-US" sz="2000" dirty="0" smtClean="0">
                <a:cs typeface="Optima"/>
              </a:rPr>
              <a:t>aesthetics</a:t>
            </a:r>
          </a:p>
          <a:p>
            <a:r>
              <a:rPr lang="en-US" sz="2000" dirty="0" smtClean="0">
                <a:cs typeface="Optima"/>
              </a:rPr>
              <a:t>Marketing</a:t>
            </a:r>
            <a:endParaRPr lang="en-US" sz="2000" dirty="0">
              <a:cs typeface="Optim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71539" y="2057400"/>
            <a:ext cx="76260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What challenges are you having writing your proposals?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Did you </a:t>
            </a:r>
            <a:r>
              <a:rPr lang="en-US" sz="2000" dirty="0" smtClean="0"/>
              <a:t>write a Needs </a:t>
            </a:r>
            <a:r>
              <a:rPr lang="en-US" sz="2000" dirty="0" smtClean="0"/>
              <a:t>Statement?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Do you have proposals sections that can be reviewed now?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Do you need examples of successful proposals or proposal elements?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endParaRPr lang="en-US" sz="20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RD can support your proposal effort and convene an </a:t>
            </a:r>
            <a:br>
              <a:rPr lang="en-US" sz="2000" dirty="0" smtClean="0"/>
            </a:br>
            <a:r>
              <a:rPr lang="en-US" sz="2000" dirty="0" smtClean="0"/>
              <a:t>“intensive” review panel of experienced proposal writers who </a:t>
            </a:r>
            <a:br>
              <a:rPr lang="en-US" sz="2000" dirty="0" smtClean="0"/>
            </a:br>
            <a:r>
              <a:rPr lang="en-US" sz="2000" dirty="0" smtClean="0"/>
              <a:t>will thoroughly review your proposal</a:t>
            </a:r>
          </a:p>
          <a:p>
            <a:pPr lvl="1"/>
            <a:r>
              <a:rPr lang="en-US" sz="2000" dirty="0" smtClean="0"/>
              <a:t>… </a:t>
            </a:r>
            <a:r>
              <a:rPr lang="en-US" sz="2000" i="1" dirty="0" smtClean="0"/>
              <a:t>or something else?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i="1" dirty="0"/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2457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2774</TotalTime>
  <Words>420</Words>
  <Application>Microsoft Office PowerPoint</Application>
  <PresentationFormat>On-screen Show (4:3)</PresentationFormat>
  <Paragraphs>116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MS PGothic</vt:lpstr>
      <vt:lpstr>MS PGothic</vt:lpstr>
      <vt:lpstr>Arial</vt:lpstr>
      <vt:lpstr>Calibri</vt:lpstr>
      <vt:lpstr>Courier New</vt:lpstr>
      <vt:lpstr>Gill Sans MT</vt:lpstr>
      <vt:lpstr>Optima</vt:lpstr>
      <vt:lpstr>Times New Roman</vt:lpstr>
      <vt:lpstr>Verdana</vt:lpstr>
      <vt:lpstr>Office Theme</vt:lpstr>
      <vt:lpstr>Grant Proposal Development “Bootcamp” Followup</vt:lpstr>
      <vt:lpstr>Research Development Support</vt:lpstr>
      <vt:lpstr>Proposal Development Process</vt:lpstr>
      <vt:lpstr>Baseline Logic</vt:lpstr>
      <vt:lpstr>Needs Statement Defines the Baseline Logic</vt:lpstr>
      <vt:lpstr>Proposal Elements are Created From the Needs Statement</vt:lpstr>
      <vt:lpstr>Proposal Slots Map to Typical Proposal Sections</vt:lpstr>
      <vt:lpstr>Topics</vt:lpstr>
      <vt:lpstr>Next Steps</vt:lpstr>
    </vt:vector>
  </TitlesOfParts>
  <Company>BYU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Grant Proposal Development Bootcamp</dc:title>
  <dc:creator>Kristen Kellems</dc:creator>
  <cp:lastModifiedBy>Conrad Monson</cp:lastModifiedBy>
  <cp:revision>76</cp:revision>
  <cp:lastPrinted>2016-05-11T18:44:31Z</cp:lastPrinted>
  <dcterms:created xsi:type="dcterms:W3CDTF">2016-04-28T17:05:57Z</dcterms:created>
  <dcterms:modified xsi:type="dcterms:W3CDTF">2018-08-02T17:55:39Z</dcterms:modified>
</cp:coreProperties>
</file>