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62"/>
  </p:notesMasterIdLst>
  <p:sldIdLst>
    <p:sldId id="257" r:id="rId2"/>
    <p:sldId id="378" r:id="rId3"/>
    <p:sldId id="259" r:id="rId4"/>
    <p:sldId id="379" r:id="rId5"/>
    <p:sldId id="372" r:id="rId6"/>
    <p:sldId id="333" r:id="rId7"/>
    <p:sldId id="349" r:id="rId8"/>
    <p:sldId id="334" r:id="rId9"/>
    <p:sldId id="337" r:id="rId10"/>
    <p:sldId id="338" r:id="rId11"/>
    <p:sldId id="339" r:id="rId12"/>
    <p:sldId id="340" r:id="rId13"/>
    <p:sldId id="336" r:id="rId14"/>
    <p:sldId id="296" r:id="rId15"/>
    <p:sldId id="314" r:id="rId16"/>
    <p:sldId id="353" r:id="rId17"/>
    <p:sldId id="354" r:id="rId18"/>
    <p:sldId id="355" r:id="rId19"/>
    <p:sldId id="356" r:id="rId20"/>
    <p:sldId id="357" r:id="rId21"/>
    <p:sldId id="358" r:id="rId22"/>
    <p:sldId id="359" r:id="rId23"/>
    <p:sldId id="360" r:id="rId24"/>
    <p:sldId id="361" r:id="rId25"/>
    <p:sldId id="362" r:id="rId26"/>
    <p:sldId id="363" r:id="rId27"/>
    <p:sldId id="364" r:id="rId28"/>
    <p:sldId id="365" r:id="rId29"/>
    <p:sldId id="366" r:id="rId30"/>
    <p:sldId id="367" r:id="rId31"/>
    <p:sldId id="368" r:id="rId32"/>
    <p:sldId id="352" r:id="rId33"/>
    <p:sldId id="315" r:id="rId34"/>
    <p:sldId id="350" r:id="rId35"/>
    <p:sldId id="351" r:id="rId36"/>
    <p:sldId id="318" r:id="rId37"/>
    <p:sldId id="319" r:id="rId38"/>
    <p:sldId id="320" r:id="rId39"/>
    <p:sldId id="321" r:id="rId40"/>
    <p:sldId id="323" r:id="rId41"/>
    <p:sldId id="324" r:id="rId42"/>
    <p:sldId id="370" r:id="rId43"/>
    <p:sldId id="328" r:id="rId44"/>
    <p:sldId id="371" r:id="rId45"/>
    <p:sldId id="341" r:id="rId46"/>
    <p:sldId id="375" r:id="rId47"/>
    <p:sldId id="376" r:id="rId48"/>
    <p:sldId id="377" r:id="rId49"/>
    <p:sldId id="329" r:id="rId50"/>
    <p:sldId id="330" r:id="rId51"/>
    <p:sldId id="331" r:id="rId52"/>
    <p:sldId id="332" r:id="rId53"/>
    <p:sldId id="374" r:id="rId54"/>
    <p:sldId id="342" r:id="rId55"/>
    <p:sldId id="346" r:id="rId56"/>
    <p:sldId id="343" r:id="rId57"/>
    <p:sldId id="344" r:id="rId58"/>
    <p:sldId id="373" r:id="rId59"/>
    <p:sldId id="309" r:id="rId60"/>
    <p:sldId id="311" r:id="rId61"/>
  </p:sldIdLst>
  <p:sldSz cx="9144000" cy="6858000" type="screen4x3"/>
  <p:notesSz cx="7010400" cy="92964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p:restoredLeft sz="6063" autoAdjust="0"/>
    <p:restoredTop sz="94617"/>
  </p:normalViewPr>
  <p:slideViewPr>
    <p:cSldViewPr snapToGrid="0" snapToObjects="1">
      <p:cViewPr varScale="1">
        <p:scale>
          <a:sx n="105" d="100"/>
          <a:sy n="105" d="100"/>
        </p:scale>
        <p:origin x="2496" y="114"/>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presProps" Target="pres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tableStyles" Target="tableStyles.xml"/><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EAC75620-127B-BD4F-BEBE-291968DFFFED}" type="datetimeFigureOut">
              <a:rPr lang="en-US" smtClean="0"/>
              <a:t>5/14/2018</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6B4F9780-91F7-5A45-8932-8322CCDBB97C}" type="slidenum">
              <a:rPr lang="en-US" smtClean="0"/>
              <a:t>‹#›</a:t>
            </a:fld>
            <a:endParaRPr lang="en-US"/>
          </a:p>
        </p:txBody>
      </p:sp>
    </p:spTree>
    <p:extLst>
      <p:ext uri="{BB962C8B-B14F-4D97-AF65-F5344CB8AC3E}">
        <p14:creationId xmlns:p14="http://schemas.microsoft.com/office/powerpoint/2010/main" val="108648672"/>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14463" y="1162050"/>
            <a:ext cx="4181475" cy="31369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B4F9780-91F7-5A45-8932-8322CCDBB97C}" type="slidenum">
              <a:rPr lang="en-US" smtClean="0"/>
              <a:t>5</a:t>
            </a:fld>
            <a:endParaRPr lang="en-US"/>
          </a:p>
        </p:txBody>
      </p:sp>
    </p:spTree>
    <p:extLst>
      <p:ext uri="{BB962C8B-B14F-4D97-AF65-F5344CB8AC3E}">
        <p14:creationId xmlns:p14="http://schemas.microsoft.com/office/powerpoint/2010/main" val="238969716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 lot of planning including customer contact planning (contact plans) and assessment of effectiveness</a:t>
            </a:r>
          </a:p>
          <a:p>
            <a:endParaRPr lang="en-US" dirty="0"/>
          </a:p>
          <a:p>
            <a:r>
              <a:rPr lang="en-US" dirty="0" smtClean="0"/>
              <a:t>The planning, contacting, technology development, typically become factors to determine a </a:t>
            </a:r>
            <a:r>
              <a:rPr lang="en-US" dirty="0" err="1" smtClean="0"/>
              <a:t>P</a:t>
            </a:r>
            <a:r>
              <a:rPr lang="en-US" baseline="-25000" dirty="0" err="1" smtClean="0"/>
              <a:t>win</a:t>
            </a:r>
            <a:r>
              <a:rPr lang="en-US" dirty="0" smtClean="0"/>
              <a:t> … terms for customer knowledge (including numbers and types of contacts); competition assessments; technology maturity; time; preliminary development, past performance, etc.  Without a </a:t>
            </a:r>
            <a:r>
              <a:rPr lang="en-US" dirty="0" err="1"/>
              <a:t>P</a:t>
            </a:r>
            <a:r>
              <a:rPr lang="en-US" baseline="-25000" dirty="0" err="1"/>
              <a:t>win</a:t>
            </a:r>
            <a:r>
              <a:rPr lang="en-US" dirty="0" smtClean="0"/>
              <a:t>  of 50%, likely wouldn’t submit a proposal </a:t>
            </a:r>
            <a:endParaRPr lang="en-US" dirty="0"/>
          </a:p>
        </p:txBody>
      </p:sp>
      <p:sp>
        <p:nvSpPr>
          <p:cNvPr id="4" name="Slide Number Placeholder 3"/>
          <p:cNvSpPr>
            <a:spLocks noGrp="1"/>
          </p:cNvSpPr>
          <p:nvPr>
            <p:ph type="sldNum" sz="quarter" idx="10"/>
          </p:nvPr>
        </p:nvSpPr>
        <p:spPr/>
        <p:txBody>
          <a:bodyPr/>
          <a:lstStyle/>
          <a:p>
            <a:fld id="{000ADD40-26D1-4DB4-BCE8-15DB90CA2F67}" type="slidenum">
              <a:rPr lang="en-US" smtClean="0"/>
              <a:t>55</a:t>
            </a:fld>
            <a:endParaRPr lang="en-US"/>
          </a:p>
        </p:txBody>
      </p:sp>
    </p:spTree>
    <p:extLst>
      <p:ext uri="{BB962C8B-B14F-4D97-AF65-F5344CB8AC3E}">
        <p14:creationId xmlns:p14="http://schemas.microsoft.com/office/powerpoint/2010/main" val="295532779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 xmlns:a14="http://schemas.microsoft.com/office/drawing/2010/main">
                <a:solidFill>
                  <a:srgbClr val="FFFFFF"/>
                </a:solidFill>
              </a14:hiddenFill>
            </a:ext>
          </a:extLst>
        </p:spPr>
      </p:sp>
      <p:sp>
        <p:nvSpPr>
          <p:cNvPr id="49155" name="Notes Placeholder 2"/>
          <p:cNvSpPr>
            <a:spLocks noGrp="1"/>
          </p:cNvSpPr>
          <p:nvPr>
            <p:ph type="body" idx="1"/>
          </p:nvPr>
        </p:nvSpPr>
        <p:spPr bwMode="auto">
          <a:xfrm>
            <a:off x="223838" y="4343400"/>
            <a:ext cx="5948362" cy="4114800"/>
          </a:xfrm>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z="1100" smtClean="0"/>
          </a:p>
          <a:p>
            <a:pPr eaLnBrk="1" hangingPunct="1">
              <a:spcBef>
                <a:spcPct val="0"/>
              </a:spcBef>
            </a:pPr>
            <a:r>
              <a:rPr lang="ja-JP" altLang="en-US" sz="1100" smtClean="0"/>
              <a:t>“</a:t>
            </a:r>
            <a:r>
              <a:rPr lang="en-US" altLang="ja-JP" sz="1100" smtClean="0"/>
              <a:t>Marketing</a:t>
            </a:r>
            <a:r>
              <a:rPr lang="ja-JP" altLang="en-US" sz="1100" smtClean="0"/>
              <a:t>”</a:t>
            </a:r>
            <a:r>
              <a:rPr lang="en-US" altLang="ja-JP" sz="1100" smtClean="0"/>
              <a:t> should be done throughout your career… and the reality is that you are marketing yourself anyway all the time, whether you want to our not. </a:t>
            </a:r>
          </a:p>
          <a:p>
            <a:pPr eaLnBrk="1" hangingPunct="1">
              <a:spcBef>
                <a:spcPct val="0"/>
              </a:spcBef>
            </a:pPr>
            <a:endParaRPr lang="en-US" altLang="en-US" sz="1100" b="1" smtClean="0"/>
          </a:p>
          <a:p>
            <a:pPr eaLnBrk="1" hangingPunct="1">
              <a:spcBef>
                <a:spcPct val="0"/>
              </a:spcBef>
            </a:pPr>
            <a:r>
              <a:rPr lang="en-US" altLang="en-US" sz="1100" b="1" smtClean="0"/>
              <a:t>Think like a marketer </a:t>
            </a:r>
            <a:r>
              <a:rPr lang="en-US" altLang="en-US" sz="1100" smtClean="0"/>
              <a:t>and always see things from the customer</a:t>
            </a:r>
            <a:r>
              <a:rPr lang="ja-JP" altLang="en-US" sz="1100" smtClean="0"/>
              <a:t>’</a:t>
            </a:r>
            <a:r>
              <a:rPr lang="en-US" altLang="ja-JP" sz="1100" smtClean="0"/>
              <a:t>s point of view</a:t>
            </a:r>
            <a:r>
              <a:rPr lang="en-US" altLang="ja-JP" sz="1100" i="1" smtClean="0"/>
              <a:t/>
            </a:r>
            <a:br>
              <a:rPr lang="en-US" altLang="ja-JP" sz="1100" i="1" smtClean="0"/>
            </a:br>
            <a:r>
              <a:rPr lang="ja-JP" altLang="en-US" sz="1100" i="1" smtClean="0"/>
              <a:t>“</a:t>
            </a:r>
            <a:r>
              <a:rPr lang="en-US" altLang="ja-JP" sz="1100" i="1" smtClean="0"/>
              <a:t>Marketers do one thing, and they do it very well. They see things from the prospect</a:t>
            </a:r>
            <a:r>
              <a:rPr lang="ja-JP" altLang="en-US" sz="1100" i="1" smtClean="0"/>
              <a:t>’</a:t>
            </a:r>
            <a:r>
              <a:rPr lang="en-US" altLang="ja-JP" sz="1100" i="1" smtClean="0"/>
              <a:t>s point of view. They lose their own ego, interests and desires, and they focus on the customer</a:t>
            </a:r>
            <a:r>
              <a:rPr lang="ja-JP" altLang="en-US" sz="1100" i="1" smtClean="0"/>
              <a:t>’</a:t>
            </a:r>
            <a:r>
              <a:rPr lang="en-US" altLang="ja-JP" sz="1100" i="1" smtClean="0"/>
              <a:t>s wants and desires (Morgan Giddings)</a:t>
            </a:r>
            <a:r>
              <a:rPr lang="ja-JP" altLang="en-US" sz="1100" i="1" smtClean="0"/>
              <a:t>”</a:t>
            </a:r>
            <a:endParaRPr lang="en-US" altLang="ja-JP" sz="1100" smtClean="0"/>
          </a:p>
          <a:p>
            <a:pPr eaLnBrk="1" hangingPunct="1">
              <a:spcBef>
                <a:spcPct val="0"/>
              </a:spcBef>
            </a:pPr>
            <a:r>
              <a:rPr lang="en-US" altLang="en-US" sz="1100" b="1" smtClean="0"/>
              <a:t>A proposal is not about you or your needs</a:t>
            </a:r>
            <a:r>
              <a:rPr lang="en-US" altLang="en-US" sz="1100" smtClean="0"/>
              <a:t>, it is about the funder</a:t>
            </a:r>
            <a:r>
              <a:rPr lang="ja-JP" altLang="en-US" sz="1100" smtClean="0"/>
              <a:t>’</a:t>
            </a:r>
            <a:r>
              <a:rPr lang="en-US" altLang="ja-JP" sz="1100" smtClean="0"/>
              <a:t>s needs… </a:t>
            </a:r>
            <a:r>
              <a:rPr lang="en-US" altLang="ja-JP" sz="1100" i="1" smtClean="0"/>
              <a:t>you</a:t>
            </a:r>
            <a:r>
              <a:rPr lang="ja-JP" altLang="en-US" sz="1100" i="1" smtClean="0"/>
              <a:t>’</a:t>
            </a:r>
            <a:r>
              <a:rPr lang="en-US" altLang="ja-JP" sz="1100" i="1" smtClean="0"/>
              <a:t>re project should make the funder successful</a:t>
            </a:r>
            <a:endParaRPr lang="en-US" altLang="ja-JP" sz="1100" smtClean="0"/>
          </a:p>
          <a:p>
            <a:pPr eaLnBrk="1" hangingPunct="1">
              <a:spcBef>
                <a:spcPct val="0"/>
              </a:spcBef>
            </a:pPr>
            <a:r>
              <a:rPr lang="en-US" altLang="en-US" sz="1100" b="1" smtClean="0"/>
              <a:t>You want an emotional response </a:t>
            </a:r>
            <a:r>
              <a:rPr lang="en-US" altLang="en-US" sz="1100" smtClean="0"/>
              <a:t>to your ideas from your potential funders… </a:t>
            </a:r>
            <a:r>
              <a:rPr lang="en-US" altLang="en-US" sz="1100" i="1" smtClean="0"/>
              <a:t>excitement</a:t>
            </a:r>
            <a:r>
              <a:rPr lang="en-US" altLang="en-US" sz="1100" smtClean="0"/>
              <a:t>, </a:t>
            </a:r>
            <a:r>
              <a:rPr lang="en-US" altLang="en-US" sz="1100" i="1" smtClean="0"/>
              <a:t>keen interest, compelling,  </a:t>
            </a:r>
            <a:r>
              <a:rPr lang="ja-JP" altLang="en-US" sz="1100" i="1" smtClean="0"/>
              <a:t>“</a:t>
            </a:r>
            <a:r>
              <a:rPr lang="en-US" altLang="ja-JP" sz="1100" i="1" smtClean="0"/>
              <a:t>I</a:t>
            </a:r>
            <a:r>
              <a:rPr lang="ja-JP" altLang="en-US" sz="1100" i="1" smtClean="0"/>
              <a:t>’</a:t>
            </a:r>
            <a:r>
              <a:rPr lang="en-US" altLang="ja-JP" sz="1100" i="1" smtClean="0"/>
              <a:t>ve got to have it now</a:t>
            </a:r>
            <a:r>
              <a:rPr lang="ja-JP" altLang="en-US" sz="1100" i="1" smtClean="0"/>
              <a:t>”</a:t>
            </a:r>
            <a:r>
              <a:rPr lang="en-US" altLang="ja-JP" sz="1100" i="1" smtClean="0"/>
              <a:t> … not boredom, confusion, </a:t>
            </a:r>
            <a:r>
              <a:rPr lang="en-US" altLang="ja-JP" sz="1100" smtClean="0"/>
              <a:t>or</a:t>
            </a:r>
            <a:r>
              <a:rPr lang="en-US" altLang="ja-JP" sz="1100" i="1" smtClean="0"/>
              <a:t> even anger</a:t>
            </a:r>
            <a:endParaRPr lang="en-US" altLang="ja-JP" sz="1100" smtClean="0"/>
          </a:p>
          <a:p>
            <a:pPr eaLnBrk="1" hangingPunct="1">
              <a:spcBef>
                <a:spcPct val="0"/>
              </a:spcBef>
            </a:pPr>
            <a:r>
              <a:rPr lang="en-US" altLang="en-US" sz="1100" smtClean="0"/>
              <a:t/>
            </a:r>
            <a:br>
              <a:rPr lang="en-US" altLang="en-US" sz="1100" smtClean="0"/>
            </a:br>
            <a:r>
              <a:rPr lang="en-US" altLang="en-US" sz="1100" smtClean="0"/>
              <a:t>Boeings UCAV contract with DARPA was an ~$150M competition with Northrop Grumman that was so close, Boeing won at least in part because the PM felt Boeing would do a better job - not on price, past performance, schedule … many of the elements that typically win a proposal. The emotional investment was so intense by Northrop Grumman, the customer told us during when NG was debriefed that was the first time in all his years of contracting, he had ever seen </a:t>
            </a:r>
            <a:r>
              <a:rPr lang="ja-JP" altLang="en-US" sz="1100" smtClean="0"/>
              <a:t>“</a:t>
            </a:r>
            <a:r>
              <a:rPr lang="en-US" altLang="ja-JP" sz="1100" smtClean="0"/>
              <a:t>grown men cry</a:t>
            </a:r>
            <a:r>
              <a:rPr lang="ja-JP" altLang="en-US" sz="1100" smtClean="0"/>
              <a:t>”</a:t>
            </a:r>
            <a:r>
              <a:rPr lang="en-US" altLang="ja-JP" sz="1100" smtClean="0"/>
              <a:t>. </a:t>
            </a:r>
          </a:p>
          <a:p>
            <a:pPr eaLnBrk="1" hangingPunct="1">
              <a:spcBef>
                <a:spcPct val="0"/>
              </a:spcBef>
            </a:pPr>
            <a:endParaRPr lang="en-US" altLang="en-US" sz="1100" smtClean="0"/>
          </a:p>
          <a:p>
            <a:pPr eaLnBrk="1" hangingPunct="1">
              <a:spcBef>
                <a:spcPct val="0"/>
              </a:spcBef>
            </a:pPr>
            <a:r>
              <a:rPr lang="en-US" altLang="en-US" sz="1100" smtClean="0"/>
              <a:t>Boeing management was so worried about the emotional response to its F-35 prototype – it looked so ugly, pilots might not want to fly it – that they hired high priced consultants to understand the emotional response to the aircraft and how to mitigate it.</a:t>
            </a:r>
          </a:p>
          <a:p>
            <a:pPr eaLnBrk="1" hangingPunct="1">
              <a:spcBef>
                <a:spcPct val="0"/>
              </a:spcBef>
            </a:pPr>
            <a:endParaRPr lang="en-US" altLang="en-US" sz="1100" smtClean="0"/>
          </a:p>
          <a:p>
            <a:pPr eaLnBrk="1" hangingPunct="1">
              <a:spcBef>
                <a:spcPct val="0"/>
              </a:spcBef>
            </a:pPr>
            <a:r>
              <a:rPr lang="en-US" altLang="en-US" sz="1100" smtClean="0"/>
              <a:t>Finally, marketing your ideas and proposal should be embedded in the complete proposal development process, from pre-proposal to proposal writing, described in the next sections. </a:t>
            </a:r>
          </a:p>
          <a:p>
            <a:pPr eaLnBrk="1" hangingPunct="1">
              <a:spcBef>
                <a:spcPct val="0"/>
              </a:spcBef>
            </a:pPr>
            <a:r>
              <a:rPr lang="en-US" altLang="en-US" sz="1100" smtClean="0"/>
              <a:t> </a:t>
            </a:r>
          </a:p>
          <a:p>
            <a:pPr eaLnBrk="1" hangingPunct="1">
              <a:spcBef>
                <a:spcPct val="0"/>
              </a:spcBef>
            </a:pPr>
            <a:endParaRPr lang="en-US" altLang="en-US" sz="1100" smtClean="0"/>
          </a:p>
          <a:p>
            <a:pPr eaLnBrk="1" hangingPunct="1">
              <a:spcBef>
                <a:spcPct val="0"/>
              </a:spcBef>
            </a:pPr>
            <a:endParaRPr lang="en-US" altLang="en-US" sz="1100" smtClean="0"/>
          </a:p>
        </p:txBody>
      </p:sp>
      <p:sp>
        <p:nvSpPr>
          <p:cNvPr id="49156" name="Slide Number Placeholder 3"/>
          <p:cNvSpPr>
            <a:spLocks noGrp="1"/>
          </p:cNvSpPr>
          <p:nvPr>
            <p:ph type="sldNum" sz="quarter" idx="5"/>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a:solidFill>
                  <a:schemeClr val="tx1"/>
                </a:solidFill>
                <a:latin typeface="Gill Sans MT" panose="020B0502020104020203" pitchFamily="34" charset="0"/>
                <a:ea typeface="MS PGothic" panose="020B0600070205080204" pitchFamily="34" charset="-128"/>
              </a:defRPr>
            </a:lvl1pPr>
            <a:lvl2pPr marL="742950" indent="-285750">
              <a:defRPr>
                <a:solidFill>
                  <a:schemeClr val="tx1"/>
                </a:solidFill>
                <a:latin typeface="Gill Sans MT" panose="020B0502020104020203" pitchFamily="34" charset="0"/>
                <a:ea typeface="MS PGothic" panose="020B0600070205080204" pitchFamily="34" charset="-128"/>
              </a:defRPr>
            </a:lvl2pPr>
            <a:lvl3pPr marL="1143000" indent="-228600">
              <a:defRPr>
                <a:solidFill>
                  <a:schemeClr val="tx1"/>
                </a:solidFill>
                <a:latin typeface="Gill Sans MT" panose="020B0502020104020203" pitchFamily="34" charset="0"/>
                <a:ea typeface="MS PGothic" panose="020B0600070205080204" pitchFamily="34" charset="-128"/>
              </a:defRPr>
            </a:lvl3pPr>
            <a:lvl4pPr marL="1600200" indent="-228600">
              <a:defRPr>
                <a:solidFill>
                  <a:schemeClr val="tx1"/>
                </a:solidFill>
                <a:latin typeface="Gill Sans MT" panose="020B0502020104020203" pitchFamily="34" charset="0"/>
                <a:ea typeface="MS PGothic" panose="020B0600070205080204" pitchFamily="34" charset="-128"/>
              </a:defRPr>
            </a:lvl4pPr>
            <a:lvl5pPr marL="2057400" indent="-228600">
              <a:defRPr>
                <a:solidFill>
                  <a:schemeClr val="tx1"/>
                </a:solidFill>
                <a:latin typeface="Gill Sans MT" panose="020B0502020104020203"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Gill Sans MT" panose="020B0502020104020203"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Gill Sans MT" panose="020B0502020104020203"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Gill Sans MT" panose="020B0502020104020203"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Gill Sans MT" panose="020B0502020104020203" pitchFamily="34" charset="0"/>
                <a:ea typeface="MS PGothic" panose="020B0600070205080204" pitchFamily="34" charset="-128"/>
              </a:defRPr>
            </a:lvl9pPr>
          </a:lstStyle>
          <a:p>
            <a:fld id="{B405A5EF-4BCB-43F5-9A21-96E777DA1EDD}" type="slidenum">
              <a:rPr lang="en-US" altLang="en-US" smtClean="0"/>
              <a:pPr/>
              <a:t>56</a:t>
            </a:fld>
            <a:endParaRPr lang="en-US" altLang="en-US" smtClean="0"/>
          </a:p>
        </p:txBody>
      </p:sp>
    </p:spTree>
    <p:extLst>
      <p:ext uri="{BB962C8B-B14F-4D97-AF65-F5344CB8AC3E}">
        <p14:creationId xmlns:p14="http://schemas.microsoft.com/office/powerpoint/2010/main" val="382581348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 xmlns:a14="http://schemas.microsoft.com/office/drawing/2010/main">
                <a:solidFill>
                  <a:srgbClr val="FFFFFF"/>
                </a:solidFill>
              </a14:hiddenFill>
            </a:ext>
          </a:extLst>
        </p:spPr>
      </p:sp>
      <p:sp>
        <p:nvSpPr>
          <p:cNvPr id="49155" name="Notes Placeholder 2"/>
          <p:cNvSpPr>
            <a:spLocks noGrp="1"/>
          </p:cNvSpPr>
          <p:nvPr>
            <p:ph type="body" idx="1"/>
          </p:nvPr>
        </p:nvSpPr>
        <p:spPr bwMode="auto">
          <a:xfrm>
            <a:off x="223838" y="4343400"/>
            <a:ext cx="5948362" cy="4114800"/>
          </a:xfrm>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z="1100" smtClean="0"/>
          </a:p>
          <a:p>
            <a:pPr eaLnBrk="1" hangingPunct="1">
              <a:spcBef>
                <a:spcPct val="0"/>
              </a:spcBef>
            </a:pPr>
            <a:r>
              <a:rPr lang="ja-JP" altLang="en-US" sz="1100" smtClean="0"/>
              <a:t>“</a:t>
            </a:r>
            <a:r>
              <a:rPr lang="en-US" altLang="ja-JP" sz="1100" smtClean="0"/>
              <a:t>Marketing</a:t>
            </a:r>
            <a:r>
              <a:rPr lang="ja-JP" altLang="en-US" sz="1100" smtClean="0"/>
              <a:t>”</a:t>
            </a:r>
            <a:r>
              <a:rPr lang="en-US" altLang="ja-JP" sz="1100" smtClean="0"/>
              <a:t> should be done throughout your career… and the reality is that you are marketing yourself anyway all the time, whether you want to our not. </a:t>
            </a:r>
          </a:p>
          <a:p>
            <a:pPr eaLnBrk="1" hangingPunct="1">
              <a:spcBef>
                <a:spcPct val="0"/>
              </a:spcBef>
            </a:pPr>
            <a:endParaRPr lang="en-US" altLang="en-US" sz="1100" b="1" smtClean="0"/>
          </a:p>
          <a:p>
            <a:pPr eaLnBrk="1" hangingPunct="1">
              <a:spcBef>
                <a:spcPct val="0"/>
              </a:spcBef>
            </a:pPr>
            <a:r>
              <a:rPr lang="en-US" altLang="en-US" sz="1100" b="1" smtClean="0"/>
              <a:t>Think like a marketer </a:t>
            </a:r>
            <a:r>
              <a:rPr lang="en-US" altLang="en-US" sz="1100" smtClean="0"/>
              <a:t>and always see things from the customer</a:t>
            </a:r>
            <a:r>
              <a:rPr lang="ja-JP" altLang="en-US" sz="1100" smtClean="0"/>
              <a:t>’</a:t>
            </a:r>
            <a:r>
              <a:rPr lang="en-US" altLang="ja-JP" sz="1100" smtClean="0"/>
              <a:t>s point of view</a:t>
            </a:r>
            <a:r>
              <a:rPr lang="en-US" altLang="ja-JP" sz="1100" i="1" smtClean="0"/>
              <a:t/>
            </a:r>
            <a:br>
              <a:rPr lang="en-US" altLang="ja-JP" sz="1100" i="1" smtClean="0"/>
            </a:br>
            <a:r>
              <a:rPr lang="ja-JP" altLang="en-US" sz="1100" i="1" smtClean="0"/>
              <a:t>“</a:t>
            </a:r>
            <a:r>
              <a:rPr lang="en-US" altLang="ja-JP" sz="1100" i="1" smtClean="0"/>
              <a:t>Marketers do one thing, and they do it very well. They see things from the prospect</a:t>
            </a:r>
            <a:r>
              <a:rPr lang="ja-JP" altLang="en-US" sz="1100" i="1" smtClean="0"/>
              <a:t>’</a:t>
            </a:r>
            <a:r>
              <a:rPr lang="en-US" altLang="ja-JP" sz="1100" i="1" smtClean="0"/>
              <a:t>s point of view. They lose their own ego, interests and desires, and they focus on the customer</a:t>
            </a:r>
            <a:r>
              <a:rPr lang="ja-JP" altLang="en-US" sz="1100" i="1" smtClean="0"/>
              <a:t>’</a:t>
            </a:r>
            <a:r>
              <a:rPr lang="en-US" altLang="ja-JP" sz="1100" i="1" smtClean="0"/>
              <a:t>s wants and desires (Morgan Giddings)</a:t>
            </a:r>
            <a:r>
              <a:rPr lang="ja-JP" altLang="en-US" sz="1100" i="1" smtClean="0"/>
              <a:t>”</a:t>
            </a:r>
            <a:endParaRPr lang="en-US" altLang="ja-JP" sz="1100" smtClean="0"/>
          </a:p>
          <a:p>
            <a:pPr eaLnBrk="1" hangingPunct="1">
              <a:spcBef>
                <a:spcPct val="0"/>
              </a:spcBef>
            </a:pPr>
            <a:r>
              <a:rPr lang="en-US" altLang="en-US" sz="1100" b="1" smtClean="0"/>
              <a:t>A proposal is not about you or your needs</a:t>
            </a:r>
            <a:r>
              <a:rPr lang="en-US" altLang="en-US" sz="1100" smtClean="0"/>
              <a:t>, it is about the funder</a:t>
            </a:r>
            <a:r>
              <a:rPr lang="ja-JP" altLang="en-US" sz="1100" smtClean="0"/>
              <a:t>’</a:t>
            </a:r>
            <a:r>
              <a:rPr lang="en-US" altLang="ja-JP" sz="1100" smtClean="0"/>
              <a:t>s needs… </a:t>
            </a:r>
            <a:r>
              <a:rPr lang="en-US" altLang="ja-JP" sz="1100" i="1" smtClean="0"/>
              <a:t>you</a:t>
            </a:r>
            <a:r>
              <a:rPr lang="ja-JP" altLang="en-US" sz="1100" i="1" smtClean="0"/>
              <a:t>’</a:t>
            </a:r>
            <a:r>
              <a:rPr lang="en-US" altLang="ja-JP" sz="1100" i="1" smtClean="0"/>
              <a:t>re project should make the funder successful</a:t>
            </a:r>
            <a:endParaRPr lang="en-US" altLang="ja-JP" sz="1100" smtClean="0"/>
          </a:p>
          <a:p>
            <a:pPr eaLnBrk="1" hangingPunct="1">
              <a:spcBef>
                <a:spcPct val="0"/>
              </a:spcBef>
            </a:pPr>
            <a:r>
              <a:rPr lang="en-US" altLang="en-US" sz="1100" b="1" smtClean="0"/>
              <a:t>You want an emotional response </a:t>
            </a:r>
            <a:r>
              <a:rPr lang="en-US" altLang="en-US" sz="1100" smtClean="0"/>
              <a:t>to your ideas from your potential funders… </a:t>
            </a:r>
            <a:r>
              <a:rPr lang="en-US" altLang="en-US" sz="1100" i="1" smtClean="0"/>
              <a:t>excitement</a:t>
            </a:r>
            <a:r>
              <a:rPr lang="en-US" altLang="en-US" sz="1100" smtClean="0"/>
              <a:t>, </a:t>
            </a:r>
            <a:r>
              <a:rPr lang="en-US" altLang="en-US" sz="1100" i="1" smtClean="0"/>
              <a:t>keen interest, compelling,  </a:t>
            </a:r>
            <a:r>
              <a:rPr lang="ja-JP" altLang="en-US" sz="1100" i="1" smtClean="0"/>
              <a:t>“</a:t>
            </a:r>
            <a:r>
              <a:rPr lang="en-US" altLang="ja-JP" sz="1100" i="1" smtClean="0"/>
              <a:t>I</a:t>
            </a:r>
            <a:r>
              <a:rPr lang="ja-JP" altLang="en-US" sz="1100" i="1" smtClean="0"/>
              <a:t>’</a:t>
            </a:r>
            <a:r>
              <a:rPr lang="en-US" altLang="ja-JP" sz="1100" i="1" smtClean="0"/>
              <a:t>ve got to have it now</a:t>
            </a:r>
            <a:r>
              <a:rPr lang="ja-JP" altLang="en-US" sz="1100" i="1" smtClean="0"/>
              <a:t>”</a:t>
            </a:r>
            <a:r>
              <a:rPr lang="en-US" altLang="ja-JP" sz="1100" i="1" smtClean="0"/>
              <a:t> … not boredom, confusion, </a:t>
            </a:r>
            <a:r>
              <a:rPr lang="en-US" altLang="ja-JP" sz="1100" smtClean="0"/>
              <a:t>or</a:t>
            </a:r>
            <a:r>
              <a:rPr lang="en-US" altLang="ja-JP" sz="1100" i="1" smtClean="0"/>
              <a:t> even anger</a:t>
            </a:r>
            <a:endParaRPr lang="en-US" altLang="ja-JP" sz="1100" smtClean="0"/>
          </a:p>
          <a:p>
            <a:pPr eaLnBrk="1" hangingPunct="1">
              <a:spcBef>
                <a:spcPct val="0"/>
              </a:spcBef>
            </a:pPr>
            <a:r>
              <a:rPr lang="en-US" altLang="en-US" sz="1100" smtClean="0"/>
              <a:t/>
            </a:r>
            <a:br>
              <a:rPr lang="en-US" altLang="en-US" sz="1100" smtClean="0"/>
            </a:br>
            <a:r>
              <a:rPr lang="en-US" altLang="en-US" sz="1100" smtClean="0"/>
              <a:t>Boeings UCAV contract with DARPA was an ~$150M competition with Northrop Grumman that was so close, Boeing won at least in part because the PM felt Boeing would do a better job - not on price, past performance, schedule … many of the elements that typically win a proposal. The emotional investment was so intense by Northrop Grumman, the customer told us during when NG was debriefed that was the first time in all his years of contracting, he had ever seen </a:t>
            </a:r>
            <a:r>
              <a:rPr lang="ja-JP" altLang="en-US" sz="1100" smtClean="0"/>
              <a:t>“</a:t>
            </a:r>
            <a:r>
              <a:rPr lang="en-US" altLang="ja-JP" sz="1100" smtClean="0"/>
              <a:t>grown men cry</a:t>
            </a:r>
            <a:r>
              <a:rPr lang="ja-JP" altLang="en-US" sz="1100" smtClean="0"/>
              <a:t>”</a:t>
            </a:r>
            <a:r>
              <a:rPr lang="en-US" altLang="ja-JP" sz="1100" smtClean="0"/>
              <a:t>. </a:t>
            </a:r>
          </a:p>
          <a:p>
            <a:pPr eaLnBrk="1" hangingPunct="1">
              <a:spcBef>
                <a:spcPct val="0"/>
              </a:spcBef>
            </a:pPr>
            <a:endParaRPr lang="en-US" altLang="en-US" sz="1100" smtClean="0"/>
          </a:p>
          <a:p>
            <a:pPr eaLnBrk="1" hangingPunct="1">
              <a:spcBef>
                <a:spcPct val="0"/>
              </a:spcBef>
            </a:pPr>
            <a:r>
              <a:rPr lang="en-US" altLang="en-US" sz="1100" smtClean="0"/>
              <a:t>Boeing management was so worried about the emotional response to its F-35 prototype – it looked so ugly, pilots might not want to fly it – that they hired high priced consultants to understand the emotional response to the aircraft and how to mitigate it.</a:t>
            </a:r>
          </a:p>
          <a:p>
            <a:pPr eaLnBrk="1" hangingPunct="1">
              <a:spcBef>
                <a:spcPct val="0"/>
              </a:spcBef>
            </a:pPr>
            <a:endParaRPr lang="en-US" altLang="en-US" sz="1100" smtClean="0"/>
          </a:p>
          <a:p>
            <a:pPr eaLnBrk="1" hangingPunct="1">
              <a:spcBef>
                <a:spcPct val="0"/>
              </a:spcBef>
            </a:pPr>
            <a:r>
              <a:rPr lang="en-US" altLang="en-US" sz="1100" smtClean="0"/>
              <a:t>Finally, marketing your ideas and proposal should be embedded in the complete proposal development process, from pre-proposal to proposal writing, described in the next sections. </a:t>
            </a:r>
          </a:p>
          <a:p>
            <a:pPr eaLnBrk="1" hangingPunct="1">
              <a:spcBef>
                <a:spcPct val="0"/>
              </a:spcBef>
            </a:pPr>
            <a:r>
              <a:rPr lang="en-US" altLang="en-US" sz="1100" smtClean="0"/>
              <a:t> </a:t>
            </a:r>
          </a:p>
          <a:p>
            <a:pPr eaLnBrk="1" hangingPunct="1">
              <a:spcBef>
                <a:spcPct val="0"/>
              </a:spcBef>
            </a:pPr>
            <a:endParaRPr lang="en-US" altLang="en-US" sz="1100" smtClean="0"/>
          </a:p>
          <a:p>
            <a:pPr eaLnBrk="1" hangingPunct="1">
              <a:spcBef>
                <a:spcPct val="0"/>
              </a:spcBef>
            </a:pPr>
            <a:endParaRPr lang="en-US" altLang="en-US" sz="1100" smtClean="0"/>
          </a:p>
        </p:txBody>
      </p:sp>
      <p:sp>
        <p:nvSpPr>
          <p:cNvPr id="49156" name="Slide Number Placeholder 3"/>
          <p:cNvSpPr>
            <a:spLocks noGrp="1"/>
          </p:cNvSpPr>
          <p:nvPr>
            <p:ph type="sldNum" sz="quarter" idx="5"/>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a:solidFill>
                  <a:schemeClr val="tx1"/>
                </a:solidFill>
                <a:latin typeface="Gill Sans MT" panose="020B0502020104020203" pitchFamily="34" charset="0"/>
                <a:ea typeface="MS PGothic" panose="020B0600070205080204" pitchFamily="34" charset="-128"/>
              </a:defRPr>
            </a:lvl1pPr>
            <a:lvl2pPr marL="742950" indent="-285750">
              <a:defRPr>
                <a:solidFill>
                  <a:schemeClr val="tx1"/>
                </a:solidFill>
                <a:latin typeface="Gill Sans MT" panose="020B0502020104020203" pitchFamily="34" charset="0"/>
                <a:ea typeface="MS PGothic" panose="020B0600070205080204" pitchFamily="34" charset="-128"/>
              </a:defRPr>
            </a:lvl2pPr>
            <a:lvl3pPr marL="1143000" indent="-228600">
              <a:defRPr>
                <a:solidFill>
                  <a:schemeClr val="tx1"/>
                </a:solidFill>
                <a:latin typeface="Gill Sans MT" panose="020B0502020104020203" pitchFamily="34" charset="0"/>
                <a:ea typeface="MS PGothic" panose="020B0600070205080204" pitchFamily="34" charset="-128"/>
              </a:defRPr>
            </a:lvl3pPr>
            <a:lvl4pPr marL="1600200" indent="-228600">
              <a:defRPr>
                <a:solidFill>
                  <a:schemeClr val="tx1"/>
                </a:solidFill>
                <a:latin typeface="Gill Sans MT" panose="020B0502020104020203" pitchFamily="34" charset="0"/>
                <a:ea typeface="MS PGothic" panose="020B0600070205080204" pitchFamily="34" charset="-128"/>
              </a:defRPr>
            </a:lvl4pPr>
            <a:lvl5pPr marL="2057400" indent="-228600">
              <a:defRPr>
                <a:solidFill>
                  <a:schemeClr val="tx1"/>
                </a:solidFill>
                <a:latin typeface="Gill Sans MT" panose="020B0502020104020203"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Gill Sans MT" panose="020B0502020104020203"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Gill Sans MT" panose="020B0502020104020203"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Gill Sans MT" panose="020B0502020104020203"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Gill Sans MT" panose="020B0502020104020203" pitchFamily="34" charset="0"/>
                <a:ea typeface="MS PGothic" panose="020B0600070205080204" pitchFamily="34" charset="-128"/>
              </a:defRPr>
            </a:lvl9pPr>
          </a:lstStyle>
          <a:p>
            <a:fld id="{B405A5EF-4BCB-43F5-9A21-96E777DA1EDD}" type="slidenum">
              <a:rPr lang="en-US" altLang="en-US" smtClean="0"/>
              <a:pPr/>
              <a:t>57</a:t>
            </a:fld>
            <a:endParaRPr lang="en-US" altLang="en-US" smtClean="0"/>
          </a:p>
        </p:txBody>
      </p:sp>
    </p:spTree>
    <p:extLst>
      <p:ext uri="{BB962C8B-B14F-4D97-AF65-F5344CB8AC3E}">
        <p14:creationId xmlns:p14="http://schemas.microsoft.com/office/powerpoint/2010/main" val="175125358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Image Placeholder 1"/>
          <p:cNvSpPr>
            <a:spLocks noGrp="1" noRot="1" noChangeAspect="1" noTextEdit="1"/>
          </p:cNvSpPr>
          <p:nvPr>
            <p:ph type="sldImg"/>
          </p:nvPr>
        </p:nvSpPr>
        <p:spPr bwMode="auto">
          <a:xfrm>
            <a:off x="1414463" y="1162050"/>
            <a:ext cx="4181475" cy="3136900"/>
          </a:xfrm>
          <a:noFill/>
          <a:ln>
            <a:solidFill>
              <a:srgbClr val="000000"/>
            </a:solidFill>
            <a:miter lim="800000"/>
            <a:headEnd/>
            <a:tailEnd/>
          </a:ln>
          <a:extLst>
            <a:ext uri="{909E8E84-426E-40dd-AFC4-6F175D3DCCD1}">
              <a14:hiddenFill xmlns="" xmlns:a14="http://schemas.microsoft.com/office/drawing/2010/main">
                <a:solidFill>
                  <a:srgbClr val="FFFFFF"/>
                </a:solidFill>
              </a14:hiddenFill>
            </a:ext>
          </a:extLst>
        </p:spPr>
      </p:sp>
      <p:sp>
        <p:nvSpPr>
          <p:cNvPr id="21507" name="Notes Placeholder 2"/>
          <p:cNvSpPr>
            <a:spLocks noGrp="1"/>
          </p:cNvSpPr>
          <p:nvPr>
            <p:ph type="body" idx="1"/>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
        <p:nvSpPr>
          <p:cNvPr id="21508" name="Slide Number Placeholder 3"/>
          <p:cNvSpPr>
            <a:spLocks noGrp="1"/>
          </p:cNvSpPr>
          <p:nvPr>
            <p:ph type="sldNum" sz="quarter" idx="5"/>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a:solidFill>
                  <a:schemeClr val="tx1"/>
                </a:solidFill>
                <a:latin typeface="Gill Sans MT" panose="020B0502020104020203" pitchFamily="34" charset="0"/>
                <a:ea typeface="MS PGothic" panose="020B0600070205080204" pitchFamily="34" charset="-128"/>
              </a:defRPr>
            </a:lvl1pPr>
            <a:lvl2pPr marL="757066" indent="-291179">
              <a:defRPr>
                <a:solidFill>
                  <a:schemeClr val="tx1"/>
                </a:solidFill>
                <a:latin typeface="Gill Sans MT" panose="020B0502020104020203" pitchFamily="34" charset="0"/>
                <a:ea typeface="MS PGothic" panose="020B0600070205080204" pitchFamily="34" charset="-128"/>
              </a:defRPr>
            </a:lvl2pPr>
            <a:lvl3pPr marL="1164717" indent="-232943">
              <a:defRPr>
                <a:solidFill>
                  <a:schemeClr val="tx1"/>
                </a:solidFill>
                <a:latin typeface="Gill Sans MT" panose="020B0502020104020203" pitchFamily="34" charset="0"/>
                <a:ea typeface="MS PGothic" panose="020B0600070205080204" pitchFamily="34" charset="-128"/>
              </a:defRPr>
            </a:lvl3pPr>
            <a:lvl4pPr marL="1630604" indent="-232943">
              <a:defRPr>
                <a:solidFill>
                  <a:schemeClr val="tx1"/>
                </a:solidFill>
                <a:latin typeface="Gill Sans MT" panose="020B0502020104020203" pitchFamily="34" charset="0"/>
                <a:ea typeface="MS PGothic" panose="020B0600070205080204" pitchFamily="34" charset="-128"/>
              </a:defRPr>
            </a:lvl4pPr>
            <a:lvl5pPr marL="2096491" indent="-232943">
              <a:defRPr>
                <a:solidFill>
                  <a:schemeClr val="tx1"/>
                </a:solidFill>
                <a:latin typeface="Gill Sans MT" panose="020B0502020104020203" pitchFamily="34" charset="0"/>
                <a:ea typeface="MS PGothic" panose="020B0600070205080204" pitchFamily="34" charset="-128"/>
              </a:defRPr>
            </a:lvl5pPr>
            <a:lvl6pPr marL="2562377" indent="-232943" eaLnBrk="0" fontAlgn="base" hangingPunct="0">
              <a:spcBef>
                <a:spcPct val="0"/>
              </a:spcBef>
              <a:spcAft>
                <a:spcPct val="0"/>
              </a:spcAft>
              <a:defRPr>
                <a:solidFill>
                  <a:schemeClr val="tx1"/>
                </a:solidFill>
                <a:latin typeface="Gill Sans MT" panose="020B0502020104020203" pitchFamily="34" charset="0"/>
                <a:ea typeface="MS PGothic" panose="020B0600070205080204" pitchFamily="34" charset="-128"/>
              </a:defRPr>
            </a:lvl6pPr>
            <a:lvl7pPr marL="3028264" indent="-232943" eaLnBrk="0" fontAlgn="base" hangingPunct="0">
              <a:spcBef>
                <a:spcPct val="0"/>
              </a:spcBef>
              <a:spcAft>
                <a:spcPct val="0"/>
              </a:spcAft>
              <a:defRPr>
                <a:solidFill>
                  <a:schemeClr val="tx1"/>
                </a:solidFill>
                <a:latin typeface="Gill Sans MT" panose="020B0502020104020203" pitchFamily="34" charset="0"/>
                <a:ea typeface="MS PGothic" panose="020B0600070205080204" pitchFamily="34" charset="-128"/>
              </a:defRPr>
            </a:lvl7pPr>
            <a:lvl8pPr marL="3494151" indent="-232943" eaLnBrk="0" fontAlgn="base" hangingPunct="0">
              <a:spcBef>
                <a:spcPct val="0"/>
              </a:spcBef>
              <a:spcAft>
                <a:spcPct val="0"/>
              </a:spcAft>
              <a:defRPr>
                <a:solidFill>
                  <a:schemeClr val="tx1"/>
                </a:solidFill>
                <a:latin typeface="Gill Sans MT" panose="020B0502020104020203" pitchFamily="34" charset="0"/>
                <a:ea typeface="MS PGothic" panose="020B0600070205080204" pitchFamily="34" charset="-128"/>
              </a:defRPr>
            </a:lvl8pPr>
            <a:lvl9pPr marL="3960038" indent="-232943" eaLnBrk="0" fontAlgn="base" hangingPunct="0">
              <a:spcBef>
                <a:spcPct val="0"/>
              </a:spcBef>
              <a:spcAft>
                <a:spcPct val="0"/>
              </a:spcAft>
              <a:defRPr>
                <a:solidFill>
                  <a:schemeClr val="tx1"/>
                </a:solidFill>
                <a:latin typeface="Gill Sans MT" panose="020B0502020104020203" pitchFamily="34" charset="0"/>
                <a:ea typeface="MS PGothic" panose="020B0600070205080204" pitchFamily="34" charset="-128"/>
              </a:defRPr>
            </a:lvl9pPr>
          </a:lstStyle>
          <a:p>
            <a:fld id="{7F86EA2D-FCAF-45C2-A085-99C594FA4B84}" type="slidenum">
              <a:rPr lang="en-US" altLang="en-US" smtClean="0"/>
              <a:pPr/>
              <a:t>58</a:t>
            </a:fld>
            <a:endParaRPr lang="en-US" altLang="en-US" smtClean="0"/>
          </a:p>
        </p:txBody>
      </p:sp>
    </p:spTree>
    <p:extLst>
      <p:ext uri="{BB962C8B-B14F-4D97-AF65-F5344CB8AC3E}">
        <p14:creationId xmlns:p14="http://schemas.microsoft.com/office/powerpoint/2010/main" val="408150383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00ADD40-26D1-4DB4-BCE8-15DB90CA2F67}" type="slidenum">
              <a:rPr lang="en-US" smtClean="0"/>
              <a:t>7</a:t>
            </a:fld>
            <a:endParaRPr lang="en-US"/>
          </a:p>
        </p:txBody>
      </p:sp>
    </p:spTree>
    <p:extLst>
      <p:ext uri="{BB962C8B-B14F-4D97-AF65-F5344CB8AC3E}">
        <p14:creationId xmlns:p14="http://schemas.microsoft.com/office/powerpoint/2010/main" val="109377627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00ADD40-26D1-4DB4-BCE8-15DB90CA2F67}" type="slidenum">
              <a:rPr lang="en-US" smtClean="0"/>
              <a:t>8</a:t>
            </a:fld>
            <a:endParaRPr lang="en-US"/>
          </a:p>
        </p:txBody>
      </p:sp>
    </p:spTree>
    <p:extLst>
      <p:ext uri="{BB962C8B-B14F-4D97-AF65-F5344CB8AC3E}">
        <p14:creationId xmlns:p14="http://schemas.microsoft.com/office/powerpoint/2010/main" val="294973736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9A75277-00D4-9F44-A977-CAD55B58CC66}" type="slidenum">
              <a:rPr lang="en-US" smtClean="0"/>
              <a:t>9</a:t>
            </a:fld>
            <a:endParaRPr lang="en-US"/>
          </a:p>
        </p:txBody>
      </p:sp>
    </p:spTree>
    <p:extLst>
      <p:ext uri="{BB962C8B-B14F-4D97-AF65-F5344CB8AC3E}">
        <p14:creationId xmlns:p14="http://schemas.microsoft.com/office/powerpoint/2010/main" val="37683701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00ADD40-26D1-4DB4-BCE8-15DB90CA2F67}" type="slidenum">
              <a:rPr lang="en-US" smtClean="0"/>
              <a:t>48</a:t>
            </a:fld>
            <a:endParaRPr lang="en-US"/>
          </a:p>
        </p:txBody>
      </p:sp>
    </p:spTree>
    <p:extLst>
      <p:ext uri="{BB962C8B-B14F-4D97-AF65-F5344CB8AC3E}">
        <p14:creationId xmlns:p14="http://schemas.microsoft.com/office/powerpoint/2010/main" val="126186065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4" name="Slide Number Placeholder 3"/>
          <p:cNvSpPr>
            <a:spLocks noGrp="1"/>
          </p:cNvSpPr>
          <p:nvPr>
            <p:ph type="sldNum" sz="quarter" idx="10"/>
          </p:nvPr>
        </p:nvSpPr>
        <p:spPr/>
        <p:txBody>
          <a:bodyPr/>
          <a:lstStyle/>
          <a:p>
            <a:fld id="{000ADD40-26D1-4DB4-BCE8-15DB90CA2F67}" type="slidenum">
              <a:rPr lang="en-US" smtClean="0"/>
              <a:t>49</a:t>
            </a:fld>
            <a:endParaRPr lang="en-US"/>
          </a:p>
        </p:txBody>
      </p:sp>
      <p:sp>
        <p:nvSpPr>
          <p:cNvPr id="5" name="Notes Placeholder 4"/>
          <p:cNvSpPr>
            <a:spLocks noGrp="1"/>
          </p:cNvSpPr>
          <p:nvPr>
            <p:ph type="body" sz="quarter" idx="11"/>
          </p:nvPr>
        </p:nvSpPr>
        <p:spPr/>
        <p:txBody>
          <a:bodyPr/>
          <a:lstStyle/>
          <a:p>
            <a:endParaRPr lang="en-US" dirty="0"/>
          </a:p>
        </p:txBody>
      </p:sp>
    </p:spTree>
    <p:extLst>
      <p:ext uri="{BB962C8B-B14F-4D97-AF65-F5344CB8AC3E}">
        <p14:creationId xmlns:p14="http://schemas.microsoft.com/office/powerpoint/2010/main" val="59932111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298174" y="4344025"/>
            <a:ext cx="5873405" cy="4114488"/>
          </a:xfrm>
        </p:spPr>
        <p:txBody>
          <a:bodyPr/>
          <a:lstStyle/>
          <a:p>
            <a:pPr marL="168244" indent="-168244">
              <a:buFont typeface="Arial" pitchFamily="34" charset="0"/>
              <a:buChar char="•"/>
            </a:pPr>
            <a:r>
              <a:rPr lang="en-US" sz="1000" b="1" dirty="0"/>
              <a:t>Bold Type </a:t>
            </a:r>
            <a:r>
              <a:rPr lang="en-US" sz="1000" dirty="0"/>
              <a:t>easier to read than underlining, italics, or all capital letters as a means of creating emphasis. Use bold type to emphasize key words and ideas, but avoid overemphasis.</a:t>
            </a:r>
          </a:p>
          <a:p>
            <a:pPr marL="168244" indent="-168244">
              <a:buFont typeface="Arial" pitchFamily="34" charset="0"/>
              <a:buChar char="•"/>
            </a:pPr>
            <a:r>
              <a:rPr lang="en-US" sz="1000" b="1" dirty="0"/>
              <a:t>Lists. </a:t>
            </a:r>
            <a:r>
              <a:rPr lang="en-US" sz="1000" dirty="0"/>
              <a:t>Lists help to get the message to the reader with a sense of immediacy, without being wordy. Furthermore, because lists are easy for readers to skim, they convey chunks of information quickly</a:t>
            </a:r>
          </a:p>
          <a:p>
            <a:pPr marL="168244" indent="-168244">
              <a:buFont typeface="Arial" pitchFamily="34" charset="0"/>
              <a:buChar char="•"/>
            </a:pPr>
            <a:r>
              <a:rPr lang="en-US" sz="1000" b="1" dirty="0"/>
              <a:t>Ragged Right Margins. </a:t>
            </a:r>
            <a:r>
              <a:rPr lang="en-US" sz="1000" dirty="0"/>
              <a:t>A ragged right margin is easier to read than one that is right justified because the proportional spacing slows readability. It is easier for the reader's eye to track from</a:t>
            </a:r>
          </a:p>
          <a:p>
            <a:pPr marL="168244" indent="-168244">
              <a:buFont typeface="Arial" pitchFamily="34" charset="0"/>
              <a:buChar char="•"/>
            </a:pPr>
            <a:r>
              <a:rPr lang="en-US" sz="1000" dirty="0"/>
              <a:t>the end of one line to the beginning of the next line when the right-hand margins are jagged.</a:t>
            </a:r>
          </a:p>
          <a:p>
            <a:pPr marL="168244" indent="-168244">
              <a:buFont typeface="Arial" pitchFamily="34" charset="0"/>
              <a:buChar char="•"/>
            </a:pPr>
            <a:r>
              <a:rPr lang="en-US" sz="1000" b="1" dirty="0"/>
              <a:t>Type Size. </a:t>
            </a:r>
            <a:r>
              <a:rPr lang="en-US" sz="1000" dirty="0"/>
              <a:t>Adjust your word processing program for a 12-point type style. Text smaller than 12-point becomes difficult to read and makes the reviewer’s job harder. Rather than reducing</a:t>
            </a:r>
          </a:p>
          <a:p>
            <a:pPr marL="168244" indent="-168244">
              <a:buFont typeface="Arial" pitchFamily="34" charset="0"/>
              <a:buChar char="•"/>
            </a:pPr>
            <a:r>
              <a:rPr lang="en-US" sz="1000" dirty="0"/>
              <a:t>type size to make all your ideas fit on the page, try tightening sentences and editing wordy phrases.</a:t>
            </a:r>
          </a:p>
          <a:p>
            <a:pPr marL="168244" indent="-168244">
              <a:buFont typeface="Arial" pitchFamily="34" charset="0"/>
              <a:buChar char="•"/>
            </a:pPr>
            <a:r>
              <a:rPr lang="en-US" sz="1000" b="1" dirty="0"/>
              <a:t>Type Style. </a:t>
            </a:r>
            <a:r>
              <a:rPr lang="en-US" sz="1000" dirty="0"/>
              <a:t>If a type style is not specified in the application guidelines, consider using serif typefaces for the text of your proposal and sans serif typefaces for titles and headings. Serif type styles such as Times Roman and Courier have small strokes that finish off the main stroke of a letter and make it easier to read. Sans serif type styles such as Universal and Arial, which do not have the small finishing strokes, are ideal for titles and headings because they stand off from the body of the text. Avoid using ornate type styles, such as Cloister Black and Freestyle </a:t>
            </a:r>
            <a:r>
              <a:rPr lang="en-US" sz="1000" dirty="0" err="1"/>
              <a:t>Script,which</a:t>
            </a:r>
            <a:r>
              <a:rPr lang="en-US" sz="1000" dirty="0"/>
              <a:t> are hard to read and distract from the content of the proposal.</a:t>
            </a:r>
          </a:p>
          <a:p>
            <a:pPr marL="168244" indent="-168244">
              <a:buFont typeface="Arial" pitchFamily="34" charset="0"/>
              <a:buChar char="•"/>
            </a:pPr>
            <a:endParaRPr lang="en-US" sz="1000" dirty="0"/>
          </a:p>
          <a:p>
            <a:r>
              <a:rPr lang="en-US" sz="1000" dirty="0"/>
              <a:t>Adapted from A Guide to Proposal Planning and Writing by Jeremy T. Miner and Lynn E. Miner</a:t>
            </a:r>
          </a:p>
          <a:p>
            <a:endParaRPr lang="en-US" sz="1000" dirty="0"/>
          </a:p>
          <a:p>
            <a:r>
              <a:rPr lang="en-US" sz="1000" dirty="0"/>
              <a:t>Experts have suggested looking at Scientific American articles to get  an idea of what in general a proposal should look like – don’t use the articles in the top, peer reviewed journals in your field as examples</a:t>
            </a:r>
          </a:p>
          <a:p>
            <a:endParaRPr lang="en-US" sz="1000" dirty="0"/>
          </a:p>
          <a:p>
            <a:endParaRPr lang="en-US" sz="1000" dirty="0"/>
          </a:p>
          <a:p>
            <a:endParaRPr lang="en-US" sz="1000" dirty="0"/>
          </a:p>
        </p:txBody>
      </p:sp>
      <p:sp>
        <p:nvSpPr>
          <p:cNvPr id="4" name="Slide Number Placeholder 3"/>
          <p:cNvSpPr>
            <a:spLocks noGrp="1"/>
          </p:cNvSpPr>
          <p:nvPr>
            <p:ph type="sldNum" sz="quarter" idx="10"/>
          </p:nvPr>
        </p:nvSpPr>
        <p:spPr/>
        <p:txBody>
          <a:bodyPr/>
          <a:lstStyle/>
          <a:p>
            <a:fld id="{000ADD40-26D1-4DB4-BCE8-15DB90CA2F67}" type="slidenum">
              <a:rPr lang="en-US" smtClean="0"/>
              <a:t>50</a:t>
            </a:fld>
            <a:endParaRPr lang="en-US"/>
          </a:p>
        </p:txBody>
      </p:sp>
    </p:spTree>
    <p:extLst>
      <p:ext uri="{BB962C8B-B14F-4D97-AF65-F5344CB8AC3E}">
        <p14:creationId xmlns:p14="http://schemas.microsoft.com/office/powerpoint/2010/main" val="25279038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Experience with Paul </a:t>
            </a:r>
            <a:r>
              <a:rPr lang="en-US" dirty="0" err="1" smtClean="0"/>
              <a:t>Osterbeck</a:t>
            </a:r>
            <a:r>
              <a:rPr lang="en-US" dirty="0" smtClean="0"/>
              <a:t> – I was in charge of developing a proposal for researching options for a Multi Role Unmanned aircraft operating off of a variety of naval vessels. I was assigned a “master proposal writer” to help me. He spent more than half the proposal writing time doing very careful figures and tables that told the whole story of the proposal while I was freaking out because there was no writing to review for what I thought was too a period in the proposal writing schedule. His approach was successful for our proposal and for others he wrote.</a:t>
            </a:r>
          </a:p>
          <a:p>
            <a:endParaRPr lang="en-US" dirty="0"/>
          </a:p>
          <a:p>
            <a:r>
              <a:rPr lang="en-US" dirty="0" smtClean="0"/>
              <a:t>Proposal figures and tables are not typically the same as manuscript figures and tables. Be aware of the differences – simple, make the point clearly, support skim reading, etc.</a:t>
            </a:r>
            <a:endParaRPr lang="en-US" dirty="0"/>
          </a:p>
        </p:txBody>
      </p:sp>
      <p:sp>
        <p:nvSpPr>
          <p:cNvPr id="4" name="Slide Number Placeholder 3"/>
          <p:cNvSpPr>
            <a:spLocks noGrp="1"/>
          </p:cNvSpPr>
          <p:nvPr>
            <p:ph type="sldNum" sz="quarter" idx="10"/>
          </p:nvPr>
        </p:nvSpPr>
        <p:spPr/>
        <p:txBody>
          <a:bodyPr/>
          <a:lstStyle/>
          <a:p>
            <a:fld id="{000ADD40-26D1-4DB4-BCE8-15DB90CA2F67}" type="slidenum">
              <a:rPr lang="en-US" smtClean="0"/>
              <a:t>51</a:t>
            </a:fld>
            <a:endParaRPr lang="en-US"/>
          </a:p>
        </p:txBody>
      </p:sp>
    </p:spTree>
    <p:extLst>
      <p:ext uri="{BB962C8B-B14F-4D97-AF65-F5344CB8AC3E}">
        <p14:creationId xmlns:p14="http://schemas.microsoft.com/office/powerpoint/2010/main" val="193463717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Experience with Paul </a:t>
            </a:r>
            <a:r>
              <a:rPr lang="en-US" dirty="0" err="1" smtClean="0"/>
              <a:t>Osterbeck</a:t>
            </a:r>
            <a:r>
              <a:rPr lang="en-US" dirty="0" smtClean="0"/>
              <a:t> – I was in charge of developing a proposal for researching options for a Multi Role Unmanned aircraft operating off of a variety of naval vessels. I was assigned a “master proposal writer” to help me. He spent more than half the proposal writing time doing very careful figures and tables that told the whole story of the proposal while I was freaking out because there was no writing to review for what I thought was too a period in the proposal writing schedule. His approach was successful for our proposal and for others he wrote.</a:t>
            </a:r>
          </a:p>
          <a:p>
            <a:endParaRPr lang="en-US" dirty="0"/>
          </a:p>
          <a:p>
            <a:r>
              <a:rPr lang="en-US" dirty="0" smtClean="0"/>
              <a:t>Proposal figures and tables are not typically the same as manuscript figures and tables. Be aware of the differences – simple, make the point clearly, support skim reading, etc.</a:t>
            </a:r>
            <a:endParaRPr lang="en-US" dirty="0"/>
          </a:p>
        </p:txBody>
      </p:sp>
      <p:sp>
        <p:nvSpPr>
          <p:cNvPr id="4" name="Slide Number Placeholder 3"/>
          <p:cNvSpPr>
            <a:spLocks noGrp="1"/>
          </p:cNvSpPr>
          <p:nvPr>
            <p:ph type="sldNum" sz="quarter" idx="10"/>
          </p:nvPr>
        </p:nvSpPr>
        <p:spPr/>
        <p:txBody>
          <a:bodyPr/>
          <a:lstStyle/>
          <a:p>
            <a:fld id="{000ADD40-26D1-4DB4-BCE8-15DB90CA2F67}" type="slidenum">
              <a:rPr lang="en-US" smtClean="0"/>
              <a:t>52</a:t>
            </a:fld>
            <a:endParaRPr lang="en-US"/>
          </a:p>
        </p:txBody>
      </p:sp>
    </p:spTree>
    <p:extLst>
      <p:ext uri="{BB962C8B-B14F-4D97-AF65-F5344CB8AC3E}">
        <p14:creationId xmlns:p14="http://schemas.microsoft.com/office/powerpoint/2010/main" val="36777178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AD97C690-EC9D-9A49-8B4B-A5B2F3E90F03}" type="datetimeFigureOut">
              <a:rPr lang="en-US" smtClean="0"/>
              <a:t>5/14/2018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A9272C5-3F00-EA41-AF0A-0D77D3A2969B}" type="slidenum">
              <a:rPr lang="en-US" smtClean="0"/>
              <a:t>‹#›</a:t>
            </a:fld>
            <a:endParaRPr lang="en-US"/>
          </a:p>
        </p:txBody>
      </p:sp>
    </p:spTree>
    <p:extLst>
      <p:ext uri="{BB962C8B-B14F-4D97-AF65-F5344CB8AC3E}">
        <p14:creationId xmlns:p14="http://schemas.microsoft.com/office/powerpoint/2010/main" val="177239657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D97C690-EC9D-9A49-8B4B-A5B2F3E90F03}" type="datetimeFigureOut">
              <a:rPr lang="en-US" smtClean="0"/>
              <a:t>5/14/2018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A9272C5-3F00-EA41-AF0A-0D77D3A2969B}" type="slidenum">
              <a:rPr lang="en-US" smtClean="0"/>
              <a:t>‹#›</a:t>
            </a:fld>
            <a:endParaRPr lang="en-US"/>
          </a:p>
        </p:txBody>
      </p:sp>
    </p:spTree>
    <p:extLst>
      <p:ext uri="{BB962C8B-B14F-4D97-AF65-F5344CB8AC3E}">
        <p14:creationId xmlns:p14="http://schemas.microsoft.com/office/powerpoint/2010/main" val="393798199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D97C690-EC9D-9A49-8B4B-A5B2F3E90F03}" type="datetimeFigureOut">
              <a:rPr lang="en-US" smtClean="0"/>
              <a:t>5/14/2018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A9272C5-3F00-EA41-AF0A-0D77D3A2969B}" type="slidenum">
              <a:rPr lang="en-US" smtClean="0"/>
              <a:t>‹#›</a:t>
            </a:fld>
            <a:endParaRPr lang="en-US"/>
          </a:p>
        </p:txBody>
      </p:sp>
    </p:spTree>
    <p:extLst>
      <p:ext uri="{BB962C8B-B14F-4D97-AF65-F5344CB8AC3E}">
        <p14:creationId xmlns:p14="http://schemas.microsoft.com/office/powerpoint/2010/main" val="375467212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D97C690-EC9D-9A49-8B4B-A5B2F3E90F03}" type="datetimeFigureOut">
              <a:rPr lang="en-US" smtClean="0"/>
              <a:t>5/14/2018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A9272C5-3F00-EA41-AF0A-0D77D3A2969B}" type="slidenum">
              <a:rPr lang="en-US" smtClean="0"/>
              <a:t>‹#›</a:t>
            </a:fld>
            <a:endParaRPr lang="en-US"/>
          </a:p>
        </p:txBody>
      </p:sp>
    </p:spTree>
    <p:extLst>
      <p:ext uri="{BB962C8B-B14F-4D97-AF65-F5344CB8AC3E}">
        <p14:creationId xmlns:p14="http://schemas.microsoft.com/office/powerpoint/2010/main" val="345202528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D97C690-EC9D-9A49-8B4B-A5B2F3E90F03}" type="datetimeFigureOut">
              <a:rPr lang="en-US" smtClean="0"/>
              <a:t>5/14/2018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A9272C5-3F00-EA41-AF0A-0D77D3A2969B}" type="slidenum">
              <a:rPr lang="en-US" smtClean="0"/>
              <a:t>‹#›</a:t>
            </a:fld>
            <a:endParaRPr lang="en-US"/>
          </a:p>
        </p:txBody>
      </p:sp>
    </p:spTree>
    <p:extLst>
      <p:ext uri="{BB962C8B-B14F-4D97-AF65-F5344CB8AC3E}">
        <p14:creationId xmlns:p14="http://schemas.microsoft.com/office/powerpoint/2010/main" val="21101119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AD97C690-EC9D-9A49-8B4B-A5B2F3E90F03}" type="datetimeFigureOut">
              <a:rPr lang="en-US" smtClean="0"/>
              <a:t>5/14/2018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A9272C5-3F00-EA41-AF0A-0D77D3A2969B}" type="slidenum">
              <a:rPr lang="en-US" smtClean="0"/>
              <a:t>‹#›</a:t>
            </a:fld>
            <a:endParaRPr lang="en-US"/>
          </a:p>
        </p:txBody>
      </p:sp>
    </p:spTree>
    <p:extLst>
      <p:ext uri="{BB962C8B-B14F-4D97-AF65-F5344CB8AC3E}">
        <p14:creationId xmlns:p14="http://schemas.microsoft.com/office/powerpoint/2010/main" val="17506813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AD97C690-EC9D-9A49-8B4B-A5B2F3E90F03}" type="datetimeFigureOut">
              <a:rPr lang="en-US" smtClean="0"/>
              <a:t>5/14/2018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A9272C5-3F00-EA41-AF0A-0D77D3A2969B}" type="slidenum">
              <a:rPr lang="en-US" smtClean="0"/>
              <a:t>‹#›</a:t>
            </a:fld>
            <a:endParaRPr lang="en-US"/>
          </a:p>
        </p:txBody>
      </p:sp>
    </p:spTree>
    <p:extLst>
      <p:ext uri="{BB962C8B-B14F-4D97-AF65-F5344CB8AC3E}">
        <p14:creationId xmlns:p14="http://schemas.microsoft.com/office/powerpoint/2010/main" val="86278880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AD97C690-EC9D-9A49-8B4B-A5B2F3E90F03}" type="datetimeFigureOut">
              <a:rPr lang="en-US" smtClean="0"/>
              <a:t>5/14/2018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A9272C5-3F00-EA41-AF0A-0D77D3A2969B}" type="slidenum">
              <a:rPr lang="en-US" smtClean="0"/>
              <a:t>‹#›</a:t>
            </a:fld>
            <a:endParaRPr lang="en-US"/>
          </a:p>
        </p:txBody>
      </p:sp>
    </p:spTree>
    <p:extLst>
      <p:ext uri="{BB962C8B-B14F-4D97-AF65-F5344CB8AC3E}">
        <p14:creationId xmlns:p14="http://schemas.microsoft.com/office/powerpoint/2010/main" val="32876392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D97C690-EC9D-9A49-8B4B-A5B2F3E90F03}" type="datetimeFigureOut">
              <a:rPr lang="en-US" smtClean="0"/>
              <a:t>5/14/2018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A9272C5-3F00-EA41-AF0A-0D77D3A2969B}" type="slidenum">
              <a:rPr lang="en-US" smtClean="0"/>
              <a:t>‹#›</a:t>
            </a:fld>
            <a:endParaRPr lang="en-US"/>
          </a:p>
        </p:txBody>
      </p:sp>
    </p:spTree>
    <p:extLst>
      <p:ext uri="{BB962C8B-B14F-4D97-AF65-F5344CB8AC3E}">
        <p14:creationId xmlns:p14="http://schemas.microsoft.com/office/powerpoint/2010/main" val="100382470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D97C690-EC9D-9A49-8B4B-A5B2F3E90F03}" type="datetimeFigureOut">
              <a:rPr lang="en-US" smtClean="0"/>
              <a:t>5/14/2018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A9272C5-3F00-EA41-AF0A-0D77D3A2969B}" type="slidenum">
              <a:rPr lang="en-US" smtClean="0"/>
              <a:t>‹#›</a:t>
            </a:fld>
            <a:endParaRPr lang="en-US"/>
          </a:p>
        </p:txBody>
      </p:sp>
    </p:spTree>
    <p:extLst>
      <p:ext uri="{BB962C8B-B14F-4D97-AF65-F5344CB8AC3E}">
        <p14:creationId xmlns:p14="http://schemas.microsoft.com/office/powerpoint/2010/main" val="183282999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D97C690-EC9D-9A49-8B4B-A5B2F3E90F03}" type="datetimeFigureOut">
              <a:rPr lang="en-US" smtClean="0"/>
              <a:t>5/14/2018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A9272C5-3F00-EA41-AF0A-0D77D3A2969B}" type="slidenum">
              <a:rPr lang="en-US" smtClean="0"/>
              <a:t>‹#›</a:t>
            </a:fld>
            <a:endParaRPr lang="en-US"/>
          </a:p>
        </p:txBody>
      </p:sp>
    </p:spTree>
    <p:extLst>
      <p:ext uri="{BB962C8B-B14F-4D97-AF65-F5344CB8AC3E}">
        <p14:creationId xmlns:p14="http://schemas.microsoft.com/office/powerpoint/2010/main" val="197771866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D97C690-EC9D-9A49-8B4B-A5B2F3E90F03}" type="datetimeFigureOut">
              <a:rPr lang="en-US" smtClean="0"/>
              <a:t>5/14/2018</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A9272C5-3F00-EA41-AF0A-0D77D3A2969B}" type="slidenum">
              <a:rPr lang="en-US" smtClean="0"/>
              <a:t>‹#›</a:t>
            </a:fld>
            <a:endParaRPr lang="en-US"/>
          </a:p>
        </p:txBody>
      </p:sp>
    </p:spTree>
    <p:extLst>
      <p:ext uri="{BB962C8B-B14F-4D97-AF65-F5344CB8AC3E}">
        <p14:creationId xmlns:p14="http://schemas.microsoft.com/office/powerpoint/2010/main" val="283939378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8" Type="http://schemas.openxmlformats.org/officeDocument/2006/relationships/image" Target="../media/image5.jpeg"/><Relationship Id="rId3" Type="http://schemas.microsoft.com/office/2007/relationships/hdphoto" Target="../media/hdphoto1.wdp"/><Relationship Id="rId7" Type="http://schemas.openxmlformats.org/officeDocument/2006/relationships/image" Target="../media/image4.jpeg"/><Relationship Id="rId2" Type="http://schemas.openxmlformats.org/officeDocument/2006/relationships/image" Target="../media/image1.png"/><Relationship Id="rId1" Type="http://schemas.openxmlformats.org/officeDocument/2006/relationships/slideLayout" Target="../slideLayouts/slideLayout6.xml"/><Relationship Id="rId6" Type="http://schemas.openxmlformats.org/officeDocument/2006/relationships/image" Target="../media/image3.jpeg"/><Relationship Id="rId5" Type="http://schemas.microsoft.com/office/2007/relationships/hdphoto" Target="../media/hdphoto2.wdp"/><Relationship Id="rId4" Type="http://schemas.openxmlformats.org/officeDocument/2006/relationships/image" Target="../media/image2.png"/><Relationship Id="rId9" Type="http://schemas.openxmlformats.org/officeDocument/2006/relationships/image" Target="../media/image6.jpeg"/></Relationships>
</file>

<file path=ppt/slides/_rels/slide2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openxmlformats.org/officeDocument/2006/relationships/image" Target="../media/image26.gif"/><Relationship Id="rId2" Type="http://schemas.openxmlformats.org/officeDocument/2006/relationships/notesSlide" Target="../notesSlides/notesSlide9.xml"/><Relationship Id="rId1" Type="http://schemas.openxmlformats.org/officeDocument/2006/relationships/slideLayout" Target="../slideLayouts/slideLayout2.xml"/><Relationship Id="rId5" Type="http://schemas.openxmlformats.org/officeDocument/2006/relationships/image" Target="../media/image28.png"/><Relationship Id="rId4" Type="http://schemas.openxmlformats.org/officeDocument/2006/relationships/image" Target="../media/image27.png"/></Relationships>
</file>

<file path=ppt/slides/_rels/slide53.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56.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32.jpeg"/></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53946" y="1314446"/>
            <a:ext cx="7772400" cy="2387600"/>
          </a:xfrm>
        </p:spPr>
        <p:txBody>
          <a:bodyPr>
            <a:normAutofit/>
          </a:bodyPr>
          <a:lstStyle/>
          <a:p>
            <a:r>
              <a:rPr lang="en-US" sz="4800" dirty="0" smtClean="0"/>
              <a:t>Grant Proposal Development </a:t>
            </a:r>
            <a:r>
              <a:rPr lang="en-US" sz="4800" dirty="0" err="1" smtClean="0"/>
              <a:t>Bootcamp</a:t>
            </a:r>
            <a:endParaRPr lang="en-US" sz="4800" dirty="0"/>
          </a:p>
        </p:txBody>
      </p:sp>
      <p:sp>
        <p:nvSpPr>
          <p:cNvPr id="3" name="Subtitle 2"/>
          <p:cNvSpPr>
            <a:spLocks noGrp="1"/>
          </p:cNvSpPr>
          <p:nvPr>
            <p:ph type="subTitle" idx="1"/>
          </p:nvPr>
        </p:nvSpPr>
        <p:spPr>
          <a:xfrm>
            <a:off x="1111146" y="4292296"/>
            <a:ext cx="6858000" cy="1655762"/>
          </a:xfrm>
        </p:spPr>
        <p:txBody>
          <a:bodyPr>
            <a:normAutofit/>
          </a:bodyPr>
          <a:lstStyle/>
          <a:p>
            <a:r>
              <a:rPr lang="en-US" dirty="0" smtClean="0"/>
              <a:t>May 14-17</a:t>
            </a:r>
            <a:r>
              <a:rPr lang="en-US" baseline="30000" dirty="0" smtClean="0"/>
              <a:t>th</a:t>
            </a:r>
            <a:r>
              <a:rPr lang="en-US" dirty="0" smtClean="0"/>
              <a:t>, 2018</a:t>
            </a:r>
            <a:endParaRPr lang="en-US" dirty="0"/>
          </a:p>
        </p:txBody>
      </p:sp>
    </p:spTree>
    <p:extLst>
      <p:ext uri="{BB962C8B-B14F-4D97-AF65-F5344CB8AC3E}">
        <p14:creationId xmlns:p14="http://schemas.microsoft.com/office/powerpoint/2010/main" val="283195716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8169" y="63500"/>
            <a:ext cx="7886700" cy="1325563"/>
          </a:xfrm>
        </p:spPr>
        <p:txBody>
          <a:bodyPr>
            <a:normAutofit/>
          </a:bodyPr>
          <a:lstStyle/>
          <a:p>
            <a:r>
              <a:rPr lang="en-US" sz="4000" dirty="0" smtClean="0"/>
              <a:t>Reviewer Comments</a:t>
            </a:r>
            <a:endParaRPr lang="en-US" sz="4000" dirty="0"/>
          </a:p>
        </p:txBody>
      </p:sp>
      <p:sp>
        <p:nvSpPr>
          <p:cNvPr id="3" name="Content Placeholder 2"/>
          <p:cNvSpPr>
            <a:spLocks noGrp="1"/>
          </p:cNvSpPr>
          <p:nvPr>
            <p:ph idx="1"/>
          </p:nvPr>
        </p:nvSpPr>
        <p:spPr>
          <a:xfrm>
            <a:off x="645169" y="1241829"/>
            <a:ext cx="7870063" cy="5294312"/>
          </a:xfrm>
        </p:spPr>
        <p:txBody>
          <a:bodyPr>
            <a:noAutofit/>
          </a:bodyPr>
          <a:lstStyle/>
          <a:p>
            <a:pPr marL="292608" indent="-292608">
              <a:defRPr/>
            </a:pPr>
            <a:r>
              <a:rPr lang="en-US" sz="1800" dirty="0">
                <a:solidFill>
                  <a:srgbClr val="1E16EA"/>
                </a:solidFill>
                <a:cs typeface="Optima"/>
              </a:rPr>
              <a:t>Unfocused screen </a:t>
            </a:r>
            <a:r>
              <a:rPr lang="en-US" sz="1800" dirty="0">
                <a:cs typeface="Optima"/>
              </a:rPr>
              <a:t>for potential </a:t>
            </a:r>
            <a:r>
              <a:rPr lang="en-US" sz="1800" dirty="0" err="1">
                <a:cs typeface="Optima"/>
              </a:rPr>
              <a:t>miRNAs</a:t>
            </a:r>
            <a:r>
              <a:rPr lang="en-US" sz="1800" dirty="0">
                <a:cs typeface="Optima"/>
              </a:rPr>
              <a:t> that participate in limb regeneration. </a:t>
            </a:r>
          </a:p>
          <a:p>
            <a:pPr marL="292608" indent="-292608">
              <a:defRPr/>
            </a:pPr>
            <a:r>
              <a:rPr lang="en-US" sz="1800" dirty="0" smtClean="0">
                <a:cs typeface="Optima"/>
              </a:rPr>
              <a:t>The </a:t>
            </a:r>
            <a:r>
              <a:rPr lang="en-US" sz="1800" dirty="0">
                <a:cs typeface="Optima"/>
              </a:rPr>
              <a:t>functional characterization is </a:t>
            </a:r>
            <a:r>
              <a:rPr lang="en-US" sz="1800" dirty="0">
                <a:solidFill>
                  <a:srgbClr val="1E16EA"/>
                </a:solidFill>
                <a:cs typeface="Optima"/>
              </a:rPr>
              <a:t>less focused and thus more uncertain in outcome</a:t>
            </a:r>
            <a:r>
              <a:rPr lang="en-US" sz="1800" dirty="0">
                <a:cs typeface="Optima"/>
              </a:rPr>
              <a:t>. The potential unique assay offers a tantalizing opportunity, but it would be stronger if a more comprehensive analysis of all candidates were proposed. </a:t>
            </a:r>
            <a:endParaRPr lang="en-US" sz="1800" dirty="0" smtClean="0">
              <a:cs typeface="Optima"/>
            </a:endParaRPr>
          </a:p>
          <a:p>
            <a:pPr marL="292608" indent="-292608">
              <a:defRPr/>
            </a:pPr>
            <a:r>
              <a:rPr lang="en-US" sz="1800" dirty="0" smtClean="0">
                <a:cs typeface="Optima"/>
              </a:rPr>
              <a:t>The </a:t>
            </a:r>
            <a:r>
              <a:rPr lang="en-US" sz="1800" dirty="0">
                <a:cs typeface="Optima"/>
              </a:rPr>
              <a:t>functional analysis is </a:t>
            </a:r>
            <a:r>
              <a:rPr lang="en-US" sz="1800" dirty="0">
                <a:solidFill>
                  <a:srgbClr val="1E16EA"/>
                </a:solidFill>
                <a:cs typeface="Optima"/>
              </a:rPr>
              <a:t>diffuse and overly ambitious</a:t>
            </a:r>
            <a:r>
              <a:rPr lang="en-US" sz="1800" dirty="0">
                <a:cs typeface="Optima"/>
              </a:rPr>
              <a:t>. There is a major concern that the results will not lead forward to a more mechanistic understanding of limb </a:t>
            </a:r>
            <a:r>
              <a:rPr lang="en-US" sz="1800" dirty="0" smtClean="0">
                <a:cs typeface="Optima"/>
              </a:rPr>
              <a:t>regeneration.</a:t>
            </a:r>
          </a:p>
          <a:p>
            <a:pPr marL="292608" indent="-292608">
              <a:defRPr/>
            </a:pPr>
            <a:r>
              <a:rPr lang="en-US" sz="1800" dirty="0" smtClean="0">
                <a:cs typeface="Optima"/>
              </a:rPr>
              <a:t>Study </a:t>
            </a:r>
            <a:r>
              <a:rPr lang="en-US" sz="1800" dirty="0">
                <a:cs typeface="Optima"/>
              </a:rPr>
              <a:t>in cells is very promising but </a:t>
            </a:r>
            <a:r>
              <a:rPr lang="en-US" sz="1800" dirty="0">
                <a:solidFill>
                  <a:srgbClr val="1E16EA"/>
                </a:solidFill>
                <a:cs typeface="Optima"/>
              </a:rPr>
              <a:t>extrapolation</a:t>
            </a:r>
            <a:r>
              <a:rPr lang="en-US" sz="1800" dirty="0">
                <a:cs typeface="Optima"/>
              </a:rPr>
              <a:t> to limbs and tissues may be technically </a:t>
            </a:r>
            <a:r>
              <a:rPr lang="en-US" sz="1800" dirty="0" smtClean="0">
                <a:cs typeface="Optima"/>
              </a:rPr>
              <a:t>challenging.</a:t>
            </a:r>
          </a:p>
          <a:p>
            <a:pPr marL="292608" indent="-292608">
              <a:defRPr/>
            </a:pPr>
            <a:r>
              <a:rPr lang="en-US" sz="1800" dirty="0" smtClean="0">
                <a:cs typeface="Optima"/>
              </a:rPr>
              <a:t>Need </a:t>
            </a:r>
            <a:r>
              <a:rPr lang="en-US" sz="1800" dirty="0">
                <a:solidFill>
                  <a:srgbClr val="1E16EA"/>
                </a:solidFill>
                <a:cs typeface="Optima"/>
              </a:rPr>
              <a:t>discussion of controls</a:t>
            </a:r>
            <a:r>
              <a:rPr lang="en-US" sz="1800" dirty="0">
                <a:cs typeface="Optima"/>
              </a:rPr>
              <a:t>/quantitative effects of method on normal </a:t>
            </a:r>
            <a:r>
              <a:rPr lang="en-US" sz="1800" dirty="0" smtClean="0">
                <a:cs typeface="Optima"/>
              </a:rPr>
              <a:t>regeneration.</a:t>
            </a:r>
          </a:p>
          <a:p>
            <a:pPr marL="292608" indent="-292608">
              <a:defRPr/>
            </a:pPr>
            <a:r>
              <a:rPr lang="en-US" sz="1800" dirty="0" smtClean="0">
                <a:cs typeface="Optima"/>
              </a:rPr>
              <a:t>The </a:t>
            </a:r>
            <a:r>
              <a:rPr lang="en-US" sz="1800" dirty="0">
                <a:cs typeface="Optima"/>
              </a:rPr>
              <a:t>method of incorporating agents into </a:t>
            </a:r>
            <a:r>
              <a:rPr lang="en-US" sz="1800" i="1" dirty="0">
                <a:cs typeface="Optima"/>
              </a:rPr>
              <a:t>specific tissues is a very </a:t>
            </a:r>
            <a:r>
              <a:rPr lang="en-US" sz="1800" i="1" dirty="0">
                <a:solidFill>
                  <a:srgbClr val="1E16EA"/>
                </a:solidFill>
                <a:cs typeface="Optima"/>
              </a:rPr>
              <a:t>new method</a:t>
            </a:r>
            <a:r>
              <a:rPr lang="en-US" sz="1800" i="1" dirty="0">
                <a:cs typeface="Optima"/>
              </a:rPr>
              <a:t>. </a:t>
            </a:r>
            <a:r>
              <a:rPr lang="en-US" sz="1800" dirty="0">
                <a:cs typeface="Optima"/>
              </a:rPr>
              <a:t>None of the PIs have used this method previously; preliminary experiments would strengthen the feasibility of this </a:t>
            </a:r>
            <a:r>
              <a:rPr lang="en-US" sz="1800" dirty="0" smtClean="0">
                <a:cs typeface="Optima"/>
              </a:rPr>
              <a:t>approach.</a:t>
            </a:r>
            <a:endParaRPr lang="en-US" sz="1800" dirty="0" smtClean="0">
              <a:effectLst>
                <a:outerShdw blurRad="38100" dist="38100" dir="2700000" algn="tl">
                  <a:srgbClr val="000000"/>
                </a:outerShdw>
              </a:effectLst>
              <a:cs typeface="Optima"/>
            </a:endParaRPr>
          </a:p>
          <a:p>
            <a:pPr marL="292608" indent="-292608">
              <a:defRPr/>
            </a:pPr>
            <a:r>
              <a:rPr lang="en-US" sz="1800" dirty="0" smtClean="0">
                <a:cs typeface="Optima"/>
              </a:rPr>
              <a:t>The </a:t>
            </a:r>
            <a:r>
              <a:rPr lang="en-US" sz="1800" dirty="0">
                <a:cs typeface="Optima"/>
              </a:rPr>
              <a:t>PI is </a:t>
            </a:r>
            <a:r>
              <a:rPr lang="en-US" sz="1800" dirty="0">
                <a:solidFill>
                  <a:srgbClr val="1E16EA"/>
                </a:solidFill>
                <a:cs typeface="Optima"/>
              </a:rPr>
              <a:t>new to the regeneration field </a:t>
            </a:r>
            <a:r>
              <a:rPr lang="en-US" sz="1800" dirty="0">
                <a:cs typeface="Optima"/>
              </a:rPr>
              <a:t>and has no funding or publication history in this area</a:t>
            </a:r>
          </a:p>
          <a:p>
            <a:endParaRPr lang="en-US" sz="1800" dirty="0"/>
          </a:p>
          <a:p>
            <a:endParaRPr lang="en-US" sz="1800" dirty="0"/>
          </a:p>
        </p:txBody>
      </p:sp>
    </p:spTree>
    <p:extLst>
      <p:ext uri="{BB962C8B-B14F-4D97-AF65-F5344CB8AC3E}">
        <p14:creationId xmlns:p14="http://schemas.microsoft.com/office/powerpoint/2010/main" val="156775661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75066" y="111503"/>
            <a:ext cx="7854188" cy="889000"/>
          </a:xfrm>
        </p:spPr>
        <p:txBody>
          <a:bodyPr/>
          <a:lstStyle/>
          <a:p>
            <a:r>
              <a:rPr lang="en-US" dirty="0" smtClean="0"/>
              <a:t>Good Proposal Example</a:t>
            </a:r>
            <a:endParaRPr lang="en-US" dirty="0"/>
          </a:p>
        </p:txBody>
      </p:sp>
      <p:sp>
        <p:nvSpPr>
          <p:cNvPr id="3" name="Content Placeholder 2"/>
          <p:cNvSpPr>
            <a:spLocks noGrp="1"/>
          </p:cNvSpPr>
          <p:nvPr>
            <p:ph idx="1"/>
          </p:nvPr>
        </p:nvSpPr>
        <p:spPr>
          <a:xfrm>
            <a:off x="673907" y="1153330"/>
            <a:ext cx="7965313" cy="5267325"/>
          </a:xfrm>
        </p:spPr>
        <p:txBody>
          <a:bodyPr>
            <a:normAutofit fontScale="77500" lnSpcReduction="20000"/>
          </a:bodyPr>
          <a:lstStyle/>
          <a:p>
            <a:pPr>
              <a:lnSpc>
                <a:spcPct val="90000"/>
              </a:lnSpc>
              <a:buNone/>
              <a:defRPr/>
            </a:pPr>
            <a:r>
              <a:rPr lang="en-US" sz="2900" b="1" dirty="0">
                <a:solidFill>
                  <a:srgbClr val="1E16EA"/>
                </a:solidFill>
                <a:cs typeface="Optima"/>
              </a:rPr>
              <a:t>Hypothesis</a:t>
            </a:r>
            <a:r>
              <a:rPr lang="en-US" sz="2900" dirty="0">
                <a:cs typeface="Optima"/>
              </a:rPr>
              <a:t>: </a:t>
            </a:r>
            <a:r>
              <a:rPr lang="en-US" sz="2900" i="1" dirty="0">
                <a:cs typeface="Optima"/>
              </a:rPr>
              <a:t>Chronic drug</a:t>
            </a:r>
            <a:r>
              <a:rPr lang="en-US" sz="2900" dirty="0">
                <a:cs typeface="Optima"/>
              </a:rPr>
              <a:t> exposure </a:t>
            </a:r>
            <a:r>
              <a:rPr lang="en-US" sz="2900" dirty="0" err="1">
                <a:cs typeface="Optima"/>
              </a:rPr>
              <a:t>upregulates</a:t>
            </a:r>
            <a:r>
              <a:rPr lang="en-US" sz="2900" dirty="0">
                <a:cs typeface="Optima"/>
              </a:rPr>
              <a:t> the expression of </a:t>
            </a:r>
            <a:r>
              <a:rPr lang="en-US" sz="2900" i="1" dirty="0">
                <a:cs typeface="Optima"/>
              </a:rPr>
              <a:t>Factor X</a:t>
            </a:r>
            <a:r>
              <a:rPr lang="en-US" sz="2900" dirty="0">
                <a:cs typeface="Optima"/>
              </a:rPr>
              <a:t>, which triggers and sustains the </a:t>
            </a:r>
            <a:r>
              <a:rPr lang="en-US" sz="2900" dirty="0" err="1">
                <a:cs typeface="Optima"/>
              </a:rPr>
              <a:t>exocytotic</a:t>
            </a:r>
            <a:r>
              <a:rPr lang="en-US" sz="2900" dirty="0">
                <a:cs typeface="Optima"/>
              </a:rPr>
              <a:t> trafficking and surface expression of functional </a:t>
            </a:r>
            <a:r>
              <a:rPr lang="en-US" sz="2900" i="1" dirty="0">
                <a:cs typeface="Optima"/>
              </a:rPr>
              <a:t>Receptor A</a:t>
            </a:r>
            <a:r>
              <a:rPr lang="en-US" sz="2900" dirty="0">
                <a:cs typeface="Optima"/>
              </a:rPr>
              <a:t>  </a:t>
            </a:r>
          </a:p>
          <a:p>
            <a:pPr>
              <a:lnSpc>
                <a:spcPct val="90000"/>
              </a:lnSpc>
              <a:buNone/>
              <a:defRPr/>
            </a:pPr>
            <a:endParaRPr lang="en-US" sz="2900" dirty="0">
              <a:cs typeface="Optima"/>
            </a:endParaRPr>
          </a:p>
          <a:p>
            <a:pPr>
              <a:lnSpc>
                <a:spcPct val="90000"/>
              </a:lnSpc>
              <a:buNone/>
              <a:defRPr/>
            </a:pPr>
            <a:r>
              <a:rPr lang="en-US" sz="2900" b="1" dirty="0">
                <a:solidFill>
                  <a:srgbClr val="1E16EA"/>
                </a:solidFill>
                <a:cs typeface="Optima"/>
              </a:rPr>
              <a:t>Purpose</a:t>
            </a:r>
            <a:r>
              <a:rPr lang="en-US" sz="2900" dirty="0">
                <a:solidFill>
                  <a:srgbClr val="1E16EA"/>
                </a:solidFill>
                <a:cs typeface="Optima"/>
              </a:rPr>
              <a:t>:</a:t>
            </a:r>
            <a:r>
              <a:rPr lang="en-US" sz="2900" dirty="0">
                <a:cs typeface="Optima"/>
              </a:rPr>
              <a:t> To investigate the </a:t>
            </a:r>
            <a:r>
              <a:rPr lang="en-US" sz="2900" dirty="0">
                <a:solidFill>
                  <a:srgbClr val="1E16EA"/>
                </a:solidFill>
                <a:cs typeface="Optima"/>
              </a:rPr>
              <a:t>molecular mechanisms </a:t>
            </a:r>
            <a:r>
              <a:rPr lang="en-US" sz="2900" dirty="0">
                <a:cs typeface="Optima"/>
              </a:rPr>
              <a:t>for </a:t>
            </a:r>
            <a:r>
              <a:rPr lang="en-US" sz="2900" i="1" dirty="0">
                <a:cs typeface="Optima"/>
              </a:rPr>
              <a:t>Factor</a:t>
            </a:r>
            <a:r>
              <a:rPr lang="en-US" sz="2900" dirty="0">
                <a:cs typeface="Optima"/>
              </a:rPr>
              <a:t> </a:t>
            </a:r>
            <a:r>
              <a:rPr lang="en-US" sz="2900" i="1" dirty="0">
                <a:cs typeface="Optima"/>
              </a:rPr>
              <a:t>X</a:t>
            </a:r>
            <a:r>
              <a:rPr lang="en-US" sz="2900" dirty="0">
                <a:cs typeface="Optima"/>
              </a:rPr>
              <a:t>-induced </a:t>
            </a:r>
            <a:r>
              <a:rPr lang="en-US" sz="2900" i="1" dirty="0">
                <a:cs typeface="Optima"/>
              </a:rPr>
              <a:t>Receptor A</a:t>
            </a:r>
            <a:r>
              <a:rPr lang="en-US" sz="2900" dirty="0">
                <a:cs typeface="Optima"/>
              </a:rPr>
              <a:t> </a:t>
            </a:r>
            <a:r>
              <a:rPr lang="en-US" sz="2900" dirty="0" smtClean="0">
                <a:cs typeface="Optima"/>
              </a:rPr>
              <a:t>trafficking</a:t>
            </a:r>
            <a:br>
              <a:rPr lang="en-US" sz="2900" dirty="0" smtClean="0">
                <a:cs typeface="Optima"/>
              </a:rPr>
            </a:br>
            <a:endParaRPr lang="en-US" sz="2900" dirty="0" smtClean="0">
              <a:cs typeface="Optima"/>
            </a:endParaRPr>
          </a:p>
          <a:p>
            <a:pPr lvl="1">
              <a:defRPr/>
            </a:pPr>
            <a:r>
              <a:rPr lang="en-US" sz="2300" dirty="0">
                <a:cs typeface="Optima"/>
              </a:rPr>
              <a:t>SA #1: Determine the </a:t>
            </a:r>
            <a:r>
              <a:rPr lang="en-US" sz="2300" dirty="0">
                <a:solidFill>
                  <a:srgbClr val="1E16EA"/>
                </a:solidFill>
                <a:cs typeface="Optima"/>
              </a:rPr>
              <a:t>signaling pathways </a:t>
            </a:r>
            <a:r>
              <a:rPr lang="en-US" sz="2300" dirty="0">
                <a:cs typeface="Optima"/>
              </a:rPr>
              <a:t>mediating </a:t>
            </a:r>
            <a:r>
              <a:rPr lang="en-US" sz="2300" i="1" dirty="0">
                <a:cs typeface="Optima"/>
              </a:rPr>
              <a:t>Factor</a:t>
            </a:r>
            <a:r>
              <a:rPr lang="en-US" sz="2300" dirty="0">
                <a:cs typeface="Optima"/>
              </a:rPr>
              <a:t> </a:t>
            </a:r>
            <a:r>
              <a:rPr lang="en-US" sz="2300" i="1" dirty="0">
                <a:cs typeface="Optima"/>
              </a:rPr>
              <a:t>X</a:t>
            </a:r>
            <a:r>
              <a:rPr lang="en-US" sz="2300" dirty="0">
                <a:cs typeface="Optima"/>
              </a:rPr>
              <a:t>-induced R</a:t>
            </a:r>
            <a:r>
              <a:rPr lang="en-US" sz="2300" i="1" dirty="0">
                <a:cs typeface="Optima"/>
              </a:rPr>
              <a:t>eceptor A</a:t>
            </a:r>
            <a:r>
              <a:rPr lang="en-US" sz="2300" dirty="0">
                <a:cs typeface="Optima"/>
              </a:rPr>
              <a:t> trafficking</a:t>
            </a:r>
          </a:p>
          <a:p>
            <a:pPr lvl="1">
              <a:defRPr/>
            </a:pPr>
            <a:endParaRPr lang="en-US" sz="2300" dirty="0">
              <a:cs typeface="Optima"/>
            </a:endParaRPr>
          </a:p>
          <a:p>
            <a:pPr lvl="1">
              <a:defRPr/>
            </a:pPr>
            <a:r>
              <a:rPr lang="en-US" sz="2300" dirty="0">
                <a:cs typeface="Optima"/>
              </a:rPr>
              <a:t>SA #2: Determine </a:t>
            </a:r>
            <a:r>
              <a:rPr lang="en-US" sz="2300" i="1" dirty="0">
                <a:cs typeface="Optima"/>
              </a:rPr>
              <a:t>Factor X</a:t>
            </a:r>
            <a:r>
              <a:rPr lang="en-US" sz="2300" dirty="0">
                <a:cs typeface="Optima"/>
              </a:rPr>
              <a:t> involvement in </a:t>
            </a:r>
            <a:r>
              <a:rPr lang="en-US" sz="2300" i="1" dirty="0">
                <a:cs typeface="Optima"/>
              </a:rPr>
              <a:t>drug</a:t>
            </a:r>
            <a:r>
              <a:rPr lang="en-US" sz="2300" dirty="0">
                <a:cs typeface="Optima"/>
              </a:rPr>
              <a:t>-induced </a:t>
            </a:r>
            <a:r>
              <a:rPr lang="en-US" sz="2300" i="1" dirty="0">
                <a:cs typeface="Optima"/>
              </a:rPr>
              <a:t>Receptor A</a:t>
            </a:r>
            <a:r>
              <a:rPr lang="en-US" sz="2300" dirty="0">
                <a:cs typeface="Optima"/>
              </a:rPr>
              <a:t> </a:t>
            </a:r>
            <a:r>
              <a:rPr lang="en-US" sz="2300" dirty="0">
                <a:solidFill>
                  <a:srgbClr val="1E16EA"/>
                </a:solidFill>
                <a:cs typeface="Optima"/>
              </a:rPr>
              <a:t>trafficking</a:t>
            </a:r>
          </a:p>
          <a:p>
            <a:pPr lvl="1">
              <a:defRPr/>
            </a:pPr>
            <a:endParaRPr lang="en-US" sz="2300" dirty="0">
              <a:cs typeface="Optima"/>
            </a:endParaRPr>
          </a:p>
          <a:p>
            <a:pPr lvl="1">
              <a:defRPr/>
            </a:pPr>
            <a:r>
              <a:rPr lang="en-US" sz="2300" dirty="0">
                <a:cs typeface="Optima"/>
              </a:rPr>
              <a:t>SA #3: Determine the </a:t>
            </a:r>
            <a:r>
              <a:rPr lang="en-US" sz="2300" dirty="0">
                <a:solidFill>
                  <a:srgbClr val="1E16EA"/>
                </a:solidFill>
                <a:cs typeface="Optima"/>
              </a:rPr>
              <a:t>synaptic sites </a:t>
            </a:r>
            <a:r>
              <a:rPr lang="en-US" sz="2300" dirty="0">
                <a:cs typeface="Optima"/>
              </a:rPr>
              <a:t>of </a:t>
            </a:r>
            <a:r>
              <a:rPr lang="en-US" sz="2300" i="1" dirty="0">
                <a:cs typeface="Optima"/>
              </a:rPr>
              <a:t>Receptor A</a:t>
            </a:r>
            <a:r>
              <a:rPr lang="en-US" sz="2300" dirty="0">
                <a:cs typeface="Optima"/>
              </a:rPr>
              <a:t> trafficking and </a:t>
            </a:r>
            <a:r>
              <a:rPr lang="en-US" sz="2300" i="1" dirty="0">
                <a:cs typeface="Optima"/>
              </a:rPr>
              <a:t>Receptor A-B</a:t>
            </a:r>
            <a:r>
              <a:rPr lang="en-US" sz="2300" dirty="0">
                <a:cs typeface="Optima"/>
              </a:rPr>
              <a:t> interactions</a:t>
            </a:r>
          </a:p>
          <a:p>
            <a:pPr lvl="1">
              <a:defRPr/>
            </a:pPr>
            <a:endParaRPr lang="en-US" sz="2300" dirty="0">
              <a:cs typeface="Optima"/>
            </a:endParaRPr>
          </a:p>
          <a:p>
            <a:pPr lvl="1">
              <a:defRPr/>
            </a:pPr>
            <a:r>
              <a:rPr lang="en-US" sz="2300" dirty="0">
                <a:cs typeface="Optima"/>
              </a:rPr>
              <a:t>SA #4: Determine the </a:t>
            </a:r>
            <a:r>
              <a:rPr lang="en-US" sz="2300" dirty="0">
                <a:solidFill>
                  <a:srgbClr val="1E16EA"/>
                </a:solidFill>
                <a:cs typeface="Optima"/>
              </a:rPr>
              <a:t>behavioral significance </a:t>
            </a:r>
            <a:r>
              <a:rPr lang="en-US" sz="2300" dirty="0">
                <a:cs typeface="Optima"/>
              </a:rPr>
              <a:t>of emergent </a:t>
            </a:r>
            <a:r>
              <a:rPr lang="en-US" sz="2300" i="1" dirty="0">
                <a:cs typeface="Optima"/>
              </a:rPr>
              <a:t>Receptor A</a:t>
            </a:r>
            <a:r>
              <a:rPr lang="en-US" sz="2300" dirty="0">
                <a:cs typeface="Optima"/>
              </a:rPr>
              <a:t> and behavioral </a:t>
            </a:r>
            <a:r>
              <a:rPr lang="en-US" sz="2300" i="1" dirty="0">
                <a:cs typeface="Optima"/>
              </a:rPr>
              <a:t>Receptor A-B</a:t>
            </a:r>
            <a:r>
              <a:rPr lang="en-US" sz="2300" dirty="0">
                <a:cs typeface="Optima"/>
              </a:rPr>
              <a:t> interactions</a:t>
            </a:r>
          </a:p>
          <a:p>
            <a:pPr>
              <a:lnSpc>
                <a:spcPct val="90000"/>
              </a:lnSpc>
              <a:buNone/>
              <a:defRPr/>
            </a:pPr>
            <a:endParaRPr lang="en-US" sz="3600" dirty="0"/>
          </a:p>
          <a:p>
            <a:endParaRPr lang="en-US" dirty="0"/>
          </a:p>
        </p:txBody>
      </p:sp>
    </p:spTree>
    <p:extLst>
      <p:ext uri="{BB962C8B-B14F-4D97-AF65-F5344CB8AC3E}">
        <p14:creationId xmlns:p14="http://schemas.microsoft.com/office/powerpoint/2010/main" val="232092193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9447" y="101655"/>
            <a:ext cx="7886700" cy="1325563"/>
          </a:xfrm>
        </p:spPr>
        <p:txBody>
          <a:bodyPr>
            <a:normAutofit/>
          </a:bodyPr>
          <a:lstStyle/>
          <a:p>
            <a:r>
              <a:rPr lang="en-US" sz="4000" dirty="0" smtClean="0"/>
              <a:t>Reviewer Comments</a:t>
            </a:r>
            <a:endParaRPr lang="en-US" sz="4000" dirty="0"/>
          </a:p>
        </p:txBody>
      </p:sp>
      <p:sp>
        <p:nvSpPr>
          <p:cNvPr id="3" name="Content Placeholder 2"/>
          <p:cNvSpPr>
            <a:spLocks noGrp="1"/>
          </p:cNvSpPr>
          <p:nvPr>
            <p:ph idx="1"/>
          </p:nvPr>
        </p:nvSpPr>
        <p:spPr>
          <a:xfrm>
            <a:off x="389447" y="1690689"/>
            <a:ext cx="7870063" cy="5294312"/>
          </a:xfrm>
        </p:spPr>
        <p:txBody>
          <a:bodyPr>
            <a:normAutofit/>
          </a:bodyPr>
          <a:lstStyle/>
          <a:p>
            <a:pPr>
              <a:lnSpc>
                <a:spcPct val="80000"/>
              </a:lnSpc>
              <a:defRPr/>
            </a:pPr>
            <a:r>
              <a:rPr lang="en-US" sz="2200" dirty="0" smtClean="0">
                <a:cs typeface="Optima"/>
              </a:rPr>
              <a:t>Strengths</a:t>
            </a:r>
            <a:r>
              <a:rPr lang="en-US" sz="2200" dirty="0" smtClean="0">
                <a:solidFill>
                  <a:srgbClr val="1E16EA"/>
                </a:solidFill>
                <a:cs typeface="Optima"/>
              </a:rPr>
              <a:t> </a:t>
            </a:r>
            <a:r>
              <a:rPr lang="en-US" sz="2200" dirty="0">
                <a:solidFill>
                  <a:srgbClr val="1E16EA"/>
                </a:solidFill>
                <a:cs typeface="Optima"/>
              </a:rPr>
              <a:t>are numerous </a:t>
            </a:r>
            <a:r>
              <a:rPr lang="en-US" sz="2200" dirty="0">
                <a:cs typeface="Optima"/>
              </a:rPr>
              <a:t>and include novel and innovative hypotheses, sound experimental design using </a:t>
            </a:r>
            <a:r>
              <a:rPr lang="en-US" sz="2200" dirty="0">
                <a:solidFill>
                  <a:srgbClr val="1E16EA"/>
                </a:solidFill>
                <a:cs typeface="Optima"/>
              </a:rPr>
              <a:t>multidisciplinary</a:t>
            </a:r>
            <a:r>
              <a:rPr lang="en-US" sz="2200" dirty="0">
                <a:cs typeface="Optima"/>
              </a:rPr>
              <a:t> approaches, a highly qualified investigator and research team, and a high likelihood of meaningful </a:t>
            </a:r>
            <a:r>
              <a:rPr lang="en-US" sz="2200" dirty="0" smtClean="0">
                <a:cs typeface="Optima"/>
              </a:rPr>
              <a:t>findings</a:t>
            </a:r>
          </a:p>
          <a:p>
            <a:pPr>
              <a:lnSpc>
                <a:spcPct val="80000"/>
              </a:lnSpc>
              <a:defRPr/>
            </a:pPr>
            <a:endParaRPr lang="en-US" sz="2200" dirty="0" smtClean="0">
              <a:cs typeface="Optima"/>
            </a:endParaRPr>
          </a:p>
          <a:p>
            <a:pPr>
              <a:lnSpc>
                <a:spcPct val="80000"/>
              </a:lnSpc>
              <a:defRPr/>
            </a:pPr>
            <a:r>
              <a:rPr lang="en-US" sz="2200" dirty="0" smtClean="0">
                <a:cs typeface="Optima"/>
              </a:rPr>
              <a:t>Strengths </a:t>
            </a:r>
            <a:r>
              <a:rPr lang="en-US" sz="2200" dirty="0">
                <a:cs typeface="Optima"/>
              </a:rPr>
              <a:t>include the </a:t>
            </a:r>
            <a:r>
              <a:rPr lang="en-US" sz="2200" dirty="0">
                <a:solidFill>
                  <a:srgbClr val="1E16EA"/>
                </a:solidFill>
                <a:cs typeface="Optima"/>
              </a:rPr>
              <a:t>significance </a:t>
            </a:r>
            <a:r>
              <a:rPr lang="en-US" sz="2200" dirty="0">
                <a:cs typeface="Optima"/>
              </a:rPr>
              <a:t>of the central hypothesis, the well-designed </a:t>
            </a:r>
            <a:r>
              <a:rPr lang="en-US" sz="2200" dirty="0">
                <a:solidFill>
                  <a:srgbClr val="1E16EA"/>
                </a:solidFill>
                <a:cs typeface="Optima"/>
              </a:rPr>
              <a:t>experimental plan</a:t>
            </a:r>
            <a:r>
              <a:rPr lang="en-US" sz="2200" dirty="0">
                <a:cs typeface="Optima"/>
              </a:rPr>
              <a:t>, supportive </a:t>
            </a:r>
            <a:r>
              <a:rPr lang="en-US" sz="2200" dirty="0">
                <a:solidFill>
                  <a:srgbClr val="1E16EA"/>
                </a:solidFill>
                <a:cs typeface="Optima"/>
              </a:rPr>
              <a:t>preliminary data </a:t>
            </a:r>
            <a:r>
              <a:rPr lang="en-US" sz="2200" dirty="0">
                <a:cs typeface="Optima"/>
              </a:rPr>
              <a:t>…</a:t>
            </a:r>
            <a:r>
              <a:rPr lang="en-US" sz="2200" dirty="0" smtClean="0">
                <a:cs typeface="Optima"/>
              </a:rPr>
              <a:t>.</a:t>
            </a:r>
          </a:p>
          <a:p>
            <a:pPr>
              <a:lnSpc>
                <a:spcPct val="80000"/>
              </a:lnSpc>
              <a:defRPr/>
            </a:pPr>
            <a:endParaRPr lang="en-US" sz="2200" dirty="0" smtClean="0">
              <a:cs typeface="Optima"/>
            </a:endParaRPr>
          </a:p>
          <a:p>
            <a:pPr>
              <a:lnSpc>
                <a:spcPct val="80000"/>
              </a:lnSpc>
              <a:defRPr/>
            </a:pPr>
            <a:r>
              <a:rPr lang="en-US" sz="2200" dirty="0" smtClean="0">
                <a:cs typeface="Optima"/>
              </a:rPr>
              <a:t>…the </a:t>
            </a:r>
            <a:r>
              <a:rPr lang="en-US" sz="2200" dirty="0">
                <a:solidFill>
                  <a:srgbClr val="1E16EA"/>
                </a:solidFill>
                <a:cs typeface="Optima"/>
              </a:rPr>
              <a:t>rationale </a:t>
            </a:r>
            <a:r>
              <a:rPr lang="en-US" sz="2200" dirty="0">
                <a:cs typeface="Optima"/>
              </a:rPr>
              <a:t>for the studies are clearly delineated, appropriate controls are in place, scope of the studies is appropriate, and there is … complete </a:t>
            </a:r>
            <a:r>
              <a:rPr lang="en-US" sz="2200" dirty="0">
                <a:solidFill>
                  <a:srgbClr val="1E16EA"/>
                </a:solidFill>
                <a:cs typeface="Optima"/>
              </a:rPr>
              <a:t>discussion of possible limitations </a:t>
            </a:r>
            <a:r>
              <a:rPr lang="en-US" sz="2200" dirty="0">
                <a:cs typeface="Optima"/>
              </a:rPr>
              <a:t>of some approaches and how findings will be interpreted</a:t>
            </a:r>
          </a:p>
          <a:p>
            <a:pPr>
              <a:buClr>
                <a:srgbClr val="FFC000"/>
              </a:buClr>
            </a:pPr>
            <a:endParaRPr lang="en-US" dirty="0"/>
          </a:p>
          <a:p>
            <a:endParaRPr lang="en-US" dirty="0"/>
          </a:p>
        </p:txBody>
      </p:sp>
    </p:spTree>
    <p:extLst>
      <p:ext uri="{BB962C8B-B14F-4D97-AF65-F5344CB8AC3E}">
        <p14:creationId xmlns:p14="http://schemas.microsoft.com/office/powerpoint/2010/main" val="214166086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89036" y="0"/>
            <a:ext cx="7498080" cy="1143000"/>
          </a:xfrm>
        </p:spPr>
        <p:txBody>
          <a:bodyPr>
            <a:normAutofit/>
          </a:bodyPr>
          <a:lstStyle/>
          <a:p>
            <a:r>
              <a:rPr lang="en-US" sz="4000" dirty="0" smtClean="0"/>
              <a:t>When Your Proposal Is Rejected</a:t>
            </a:r>
            <a:endParaRPr lang="en-US" sz="4000" dirty="0"/>
          </a:p>
        </p:txBody>
      </p:sp>
      <p:sp>
        <p:nvSpPr>
          <p:cNvPr id="3" name="Content Placeholder 2"/>
          <p:cNvSpPr>
            <a:spLocks noGrp="1"/>
          </p:cNvSpPr>
          <p:nvPr>
            <p:ph idx="1"/>
          </p:nvPr>
        </p:nvSpPr>
        <p:spPr>
          <a:xfrm>
            <a:off x="489036" y="1003476"/>
            <a:ext cx="7498080" cy="5490530"/>
          </a:xfrm>
        </p:spPr>
        <p:txBody>
          <a:bodyPr>
            <a:noAutofit/>
          </a:bodyPr>
          <a:lstStyle/>
          <a:p>
            <a:r>
              <a:rPr lang="en-US" sz="1800" u="sng" dirty="0" smtClean="0"/>
              <a:t>Every</a:t>
            </a:r>
            <a:r>
              <a:rPr lang="en-US" sz="1800" dirty="0" smtClean="0"/>
              <a:t> successful proposal writer has been rejected</a:t>
            </a:r>
          </a:p>
          <a:p>
            <a:pPr lvl="1">
              <a:buFont typeface="Calibri" panose="020F0502020204030204" pitchFamily="34" charset="0"/>
              <a:buChar char="‒"/>
            </a:pPr>
            <a:r>
              <a:rPr lang="en-US" sz="1600" dirty="0" smtClean="0"/>
              <a:t>Re-submission success rates are relatively high (up to 50% for 2</a:t>
            </a:r>
            <a:r>
              <a:rPr lang="en-US" sz="1600" baseline="30000" dirty="0" smtClean="0"/>
              <a:t>nd</a:t>
            </a:r>
            <a:r>
              <a:rPr lang="en-US" sz="1600" dirty="0"/>
              <a:t> </a:t>
            </a:r>
            <a:r>
              <a:rPr lang="en-US" sz="1600" dirty="0" smtClean="0"/>
              <a:t>and 75% for 3</a:t>
            </a:r>
            <a:r>
              <a:rPr lang="en-US" sz="1600" baseline="30000" dirty="0" smtClean="0"/>
              <a:t>rd</a:t>
            </a:r>
            <a:r>
              <a:rPr lang="en-US" sz="1600" dirty="0" smtClean="0"/>
              <a:t> time submission to some NSF directorates)</a:t>
            </a:r>
          </a:p>
          <a:p>
            <a:r>
              <a:rPr lang="en-US" sz="1800" dirty="0" smtClean="0"/>
              <a:t>Clearly understand reasons for rejection (may need Program Officer clarification)</a:t>
            </a:r>
          </a:p>
          <a:p>
            <a:pPr lvl="1">
              <a:buFont typeface="Calibri" panose="020F0502020204030204" pitchFamily="34" charset="0"/>
              <a:buChar char="‒"/>
            </a:pPr>
            <a:r>
              <a:rPr lang="en-US" sz="1600" dirty="0" smtClean="0"/>
              <a:t>NIH study of 609 reject proposals shows most common reasons for rejection</a:t>
            </a:r>
          </a:p>
          <a:p>
            <a:pPr lvl="2">
              <a:buFont typeface="Courier New" panose="02070309020205020404" pitchFamily="49" charset="0"/>
              <a:buChar char="o"/>
            </a:pPr>
            <a:r>
              <a:rPr lang="en-US" sz="1600" dirty="0" smtClean="0"/>
              <a:t>Approach - 73%	</a:t>
            </a:r>
          </a:p>
          <a:p>
            <a:pPr lvl="2">
              <a:buFont typeface="Courier New" panose="02070309020205020404" pitchFamily="49" charset="0"/>
              <a:buChar char="o"/>
            </a:pPr>
            <a:r>
              <a:rPr lang="en-US" sz="1600" dirty="0" smtClean="0"/>
              <a:t>Problem - 58%</a:t>
            </a:r>
          </a:p>
          <a:p>
            <a:pPr lvl="2">
              <a:buFont typeface="Courier New" panose="02070309020205020404" pitchFamily="49" charset="0"/>
              <a:buChar char="o"/>
            </a:pPr>
            <a:r>
              <a:rPr lang="en-US" sz="1600" dirty="0" smtClean="0"/>
              <a:t>Investigator - 55%</a:t>
            </a:r>
          </a:p>
          <a:p>
            <a:r>
              <a:rPr lang="en-US" sz="1800" dirty="0"/>
              <a:t>Can you address each reviewers comments with new, relevant information (and without being hostile</a:t>
            </a:r>
            <a:r>
              <a:rPr lang="en-US" sz="1800" dirty="0" smtClean="0"/>
              <a:t>)?</a:t>
            </a:r>
          </a:p>
          <a:p>
            <a:r>
              <a:rPr lang="en-US" sz="1800" dirty="0" smtClean="0"/>
              <a:t>Will your revised proposal address every requirement, be more understandable and more compelling?</a:t>
            </a:r>
          </a:p>
          <a:p>
            <a:r>
              <a:rPr lang="en-US" sz="1800" dirty="0" smtClean="0"/>
              <a:t>If revisions are too extensive, you should submit a new proposal</a:t>
            </a:r>
          </a:p>
          <a:p>
            <a:pPr lvl="1">
              <a:buFont typeface="Calibri" panose="020F0502020204030204" pitchFamily="34" charset="0"/>
              <a:buChar char="‒"/>
            </a:pPr>
            <a:r>
              <a:rPr lang="en-US" sz="1600" dirty="0"/>
              <a:t>NIH carefully monitors new applications to be sure they are not rejected proposals that have just been re-titled</a:t>
            </a:r>
          </a:p>
          <a:p>
            <a:pPr lvl="1"/>
            <a:endParaRPr lang="en-US" sz="1600" dirty="0"/>
          </a:p>
        </p:txBody>
      </p:sp>
      <p:sp>
        <p:nvSpPr>
          <p:cNvPr id="4" name="TextBox 3"/>
          <p:cNvSpPr txBox="1"/>
          <p:nvPr/>
        </p:nvSpPr>
        <p:spPr>
          <a:xfrm>
            <a:off x="707509" y="6389392"/>
            <a:ext cx="7061135" cy="307777"/>
          </a:xfrm>
          <a:prstGeom prst="rect">
            <a:avLst/>
          </a:prstGeom>
          <a:noFill/>
        </p:spPr>
        <p:txBody>
          <a:bodyPr wrap="none" rtlCol="0">
            <a:spAutoFit/>
          </a:bodyPr>
          <a:lstStyle/>
          <a:p>
            <a:r>
              <a:rPr lang="en-US" sz="1400" dirty="0" smtClean="0"/>
              <a:t>Adapted from NIH RO1 Grant Application Mentor from the Principal Investigators Association</a:t>
            </a:r>
            <a:endParaRPr lang="en-US" sz="1400" dirty="0"/>
          </a:p>
        </p:txBody>
      </p:sp>
    </p:spTree>
    <p:extLst>
      <p:ext uri="{BB962C8B-B14F-4D97-AF65-F5344CB8AC3E}">
        <p14:creationId xmlns:p14="http://schemas.microsoft.com/office/powerpoint/2010/main" val="6790272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3">
                                            <p:txEl>
                                              <p:pRg st="7" end="7"/>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3">
                                            <p:txEl>
                                              <p:pRg st="8" end="8"/>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3">
                                            <p:txEl>
                                              <p:pRg st="9" end="9"/>
                                            </p:txEl>
                                          </p:spTgt>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0" indent="0">
              <a:buNone/>
            </a:pPr>
            <a:r>
              <a:rPr lang="en-US" dirty="0" smtClean="0"/>
              <a:t>Group Review</a:t>
            </a:r>
          </a:p>
          <a:p>
            <a:pPr marL="0" indent="0">
              <a:buNone/>
            </a:pPr>
            <a:endParaRPr lang="en-US" dirty="0"/>
          </a:p>
          <a:p>
            <a:pPr marL="0" indent="0">
              <a:buNone/>
            </a:pPr>
            <a:r>
              <a:rPr lang="en-US" dirty="0" smtClean="0"/>
              <a:t>Review Criteria Handout</a:t>
            </a:r>
            <a:endParaRPr lang="en-US" dirty="0"/>
          </a:p>
        </p:txBody>
      </p:sp>
    </p:spTree>
    <p:extLst>
      <p:ext uri="{BB962C8B-B14F-4D97-AF65-F5344CB8AC3E}">
        <p14:creationId xmlns:p14="http://schemas.microsoft.com/office/powerpoint/2010/main" val="151577949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5661" y="1992448"/>
            <a:ext cx="7886700" cy="1325563"/>
          </a:xfrm>
        </p:spPr>
        <p:txBody>
          <a:bodyPr>
            <a:normAutofit/>
          </a:bodyPr>
          <a:lstStyle/>
          <a:p>
            <a:r>
              <a:rPr lang="en-US" dirty="0" smtClean="0"/>
              <a:t>Writing In Plain Language</a:t>
            </a:r>
            <a:endParaRPr lang="en-US" dirty="0"/>
          </a:p>
        </p:txBody>
      </p:sp>
    </p:spTree>
    <p:extLst>
      <p:ext uri="{BB962C8B-B14F-4D97-AF65-F5344CB8AC3E}">
        <p14:creationId xmlns:p14="http://schemas.microsoft.com/office/powerpoint/2010/main" val="229120724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35429" y="412448"/>
            <a:ext cx="7721600" cy="5522114"/>
          </a:xfrm>
          <a:prstGeom prst="rect">
            <a:avLst/>
          </a:prstGeom>
        </p:spPr>
      </p:pic>
      <p:sp>
        <p:nvSpPr>
          <p:cNvPr id="7" name="Title 1"/>
          <p:cNvSpPr>
            <a:spLocks noGrp="1"/>
          </p:cNvSpPr>
          <p:nvPr>
            <p:ph type="title"/>
          </p:nvPr>
        </p:nvSpPr>
        <p:spPr>
          <a:xfrm>
            <a:off x="624115" y="5934562"/>
            <a:ext cx="7035800" cy="727495"/>
          </a:xfrm>
        </p:spPr>
        <p:txBody>
          <a:bodyPr>
            <a:normAutofit/>
          </a:bodyPr>
          <a:lstStyle/>
          <a:p>
            <a:r>
              <a:rPr lang="en-US" sz="2000" dirty="0" smtClean="0"/>
              <a:t>From Jill Jividen, University of Michigan School of Medicine</a:t>
            </a:r>
            <a:endParaRPr lang="en-US" sz="2000" dirty="0"/>
          </a:p>
        </p:txBody>
      </p:sp>
    </p:spTree>
    <p:extLst>
      <p:ext uri="{BB962C8B-B14F-4D97-AF65-F5344CB8AC3E}">
        <p14:creationId xmlns:p14="http://schemas.microsoft.com/office/powerpoint/2010/main" val="130823651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0500" y="145256"/>
            <a:ext cx="8750300" cy="6781800"/>
          </a:xfrm>
          <a:prstGeom prst="rect">
            <a:avLst/>
          </a:prstGeom>
        </p:spPr>
      </p:pic>
    </p:spTree>
    <p:extLst>
      <p:ext uri="{BB962C8B-B14F-4D97-AF65-F5344CB8AC3E}">
        <p14:creationId xmlns:p14="http://schemas.microsoft.com/office/powerpoint/2010/main" val="65541261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4300" y="209550"/>
            <a:ext cx="8902700" cy="6477000"/>
          </a:xfrm>
          <a:prstGeom prst="rect">
            <a:avLst/>
          </a:prstGeom>
        </p:spPr>
      </p:pic>
    </p:spTree>
    <p:extLst>
      <p:ext uri="{BB962C8B-B14F-4D97-AF65-F5344CB8AC3E}">
        <p14:creationId xmlns:p14="http://schemas.microsoft.com/office/powerpoint/2010/main" val="77975832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7800" y="165100"/>
            <a:ext cx="8775700" cy="6515100"/>
          </a:xfrm>
          <a:prstGeom prst="rect">
            <a:avLst/>
          </a:prstGeom>
        </p:spPr>
      </p:pic>
    </p:spTree>
    <p:extLst>
      <p:ext uri="{BB962C8B-B14F-4D97-AF65-F5344CB8AC3E}">
        <p14:creationId xmlns:p14="http://schemas.microsoft.com/office/powerpoint/2010/main" val="121612056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a:xfrm>
            <a:off x="581306" y="230281"/>
            <a:ext cx="7987553" cy="1109382"/>
          </a:xfrm>
        </p:spPr>
        <p:txBody>
          <a:bodyPr/>
          <a:lstStyle/>
          <a:p>
            <a:r>
              <a:rPr lang="en-US" altLang="en-US">
                <a:latin typeface="Calibri" charset="0"/>
                <a:cs typeface="Calibri" charset="0"/>
              </a:rPr>
              <a:t>Research Development Support</a:t>
            </a:r>
          </a:p>
        </p:txBody>
      </p:sp>
      <p:sp>
        <p:nvSpPr>
          <p:cNvPr id="2" name="Slide Number Placeholder 1"/>
          <p:cNvSpPr>
            <a:spLocks noGrp="1"/>
          </p:cNvSpPr>
          <p:nvPr>
            <p:ph type="sldNum" sz="quarter" idx="12"/>
          </p:nvPr>
        </p:nvSpPr>
        <p:spPr>
          <a:xfrm>
            <a:off x="6402481" y="5808750"/>
            <a:ext cx="1996888" cy="354386"/>
          </a:xfrm>
        </p:spPr>
        <p:txBody>
          <a:bodyPr/>
          <a:lstStyle/>
          <a:p>
            <a:pPr>
              <a:defRPr/>
            </a:pPr>
            <a:fld id="{C21D2420-0475-E647-B66E-1D00EAC627A6}" type="slidenum">
              <a:rPr lang="en-US" altLang="en-US" smtClean="0"/>
              <a:pPr>
                <a:defRPr/>
              </a:pPr>
              <a:t>2</a:t>
            </a:fld>
            <a:endParaRPr lang="en-US" altLang="en-US" dirty="0"/>
          </a:p>
        </p:txBody>
      </p:sp>
      <p:pic>
        <p:nvPicPr>
          <p:cNvPr id="18435" name="Picture 6" descr="1506-21 Kellems, Kristen 4.jpeg"/>
          <p:cNvPicPr>
            <a:picLocks noChangeAspect="1"/>
          </p:cNvPicPr>
          <p:nvPr/>
        </p:nvPicPr>
        <p:blipFill>
          <a:blip r:embed="rId2" cstate="email">
            <a:extLst>
              <a:ext uri="{BEBA8EAE-BF5A-486C-A8C5-ECC9F3942E4B}">
                <a14:imgProps xmlns:a14="http://schemas.microsoft.com/office/drawing/2010/main">
                  <a14:imgLayer r:embed="rId3">
                    <a14:imgEffect>
                      <a14:brightnessContrast bright="15000"/>
                    </a14:imgEffect>
                  </a14:imgLayer>
                </a14:imgProps>
              </a:ext>
              <a:ext uri="{28A0092B-C50C-407E-A947-70E740481C1C}">
                <a14:useLocalDpi xmlns:a14="http://schemas.microsoft.com/office/drawing/2010/main" val="0"/>
              </a:ext>
            </a:extLst>
          </a:blip>
          <a:srcRect/>
          <a:stretch>
            <a:fillRect/>
          </a:stretch>
        </p:blipFill>
        <p:spPr bwMode="auto">
          <a:xfrm>
            <a:off x="1222282" y="1429770"/>
            <a:ext cx="967628" cy="1355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436" name="Picture 7" descr="conrad.jpg"/>
          <p:cNvPicPr>
            <a:picLocks noChangeAspect="1"/>
          </p:cNvPicPr>
          <p:nvPr/>
        </p:nvPicPr>
        <p:blipFill>
          <a:blip r:embed="rId4" cstate="email">
            <a:extLst>
              <a:ext uri="{BEBA8EAE-BF5A-486C-A8C5-ECC9F3942E4B}">
                <a14:imgProps xmlns:a14="http://schemas.microsoft.com/office/drawing/2010/main">
                  <a14:imgLayer r:embed="rId5">
                    <a14:imgEffect>
                      <a14:brightnessContrast bright="15000"/>
                    </a14:imgEffect>
                  </a14:imgLayer>
                </a14:imgProps>
              </a:ext>
              <a:ext uri="{28A0092B-C50C-407E-A947-70E740481C1C}">
                <a14:useLocalDpi xmlns:a14="http://schemas.microsoft.com/office/drawing/2010/main" val="0"/>
              </a:ext>
            </a:extLst>
          </a:blip>
          <a:srcRect/>
          <a:stretch>
            <a:fillRect/>
          </a:stretch>
        </p:blipFill>
        <p:spPr bwMode="auto">
          <a:xfrm>
            <a:off x="4575082" y="1405118"/>
            <a:ext cx="947598" cy="13250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Box 8"/>
          <p:cNvSpPr txBox="1">
            <a:spLocks noChangeArrowheads="1"/>
          </p:cNvSpPr>
          <p:nvPr/>
        </p:nvSpPr>
        <p:spPr bwMode="auto">
          <a:xfrm>
            <a:off x="2405623" y="1386628"/>
            <a:ext cx="2141725" cy="1347292"/>
          </a:xfrm>
          <a:prstGeom prst="rect">
            <a:avLst/>
          </a:prstGeom>
          <a:noFill/>
          <a:ln>
            <a:noFill/>
          </a:ln>
          <a:extLst>
            <a:ext uri="{909E8E84-426E-40dd-AFC4-6F175D3DCCD1}"/>
            <a:ext uri="{91240B29-F687-4f45-9708-019B960494DF}"/>
          </a:extLst>
        </p:spPr>
        <p:txBody>
          <a:bodyPr>
            <a:spAutoFit/>
          </a:bodyPr>
          <a:lstStyle>
            <a:lvl1pPr>
              <a:defRPr sz="2400">
                <a:solidFill>
                  <a:schemeClr val="tx1"/>
                </a:solidFill>
                <a:latin typeface="Gill Sans MT" charset="0"/>
                <a:ea typeface="ＭＳ Ｐゴシック" charset="0"/>
                <a:cs typeface="ＭＳ Ｐゴシック" charset="0"/>
              </a:defRPr>
            </a:lvl1pPr>
            <a:lvl2pPr marL="742950" indent="-285750">
              <a:defRPr sz="2400">
                <a:solidFill>
                  <a:schemeClr val="tx1"/>
                </a:solidFill>
                <a:latin typeface="Gill Sans MT" charset="0"/>
                <a:ea typeface="ＭＳ Ｐゴシック" charset="0"/>
              </a:defRPr>
            </a:lvl2pPr>
            <a:lvl3pPr marL="1143000" indent="-228600">
              <a:defRPr sz="2400">
                <a:solidFill>
                  <a:schemeClr val="tx1"/>
                </a:solidFill>
                <a:latin typeface="Gill Sans MT" charset="0"/>
                <a:ea typeface="ＭＳ Ｐゴシック" charset="0"/>
              </a:defRPr>
            </a:lvl3pPr>
            <a:lvl4pPr marL="1600200" indent="-228600">
              <a:defRPr sz="2400">
                <a:solidFill>
                  <a:schemeClr val="tx1"/>
                </a:solidFill>
                <a:latin typeface="Gill Sans MT" charset="0"/>
                <a:ea typeface="ＭＳ Ｐゴシック" charset="0"/>
              </a:defRPr>
            </a:lvl4pPr>
            <a:lvl5pPr marL="2057400" indent="-228600">
              <a:defRPr sz="2400">
                <a:solidFill>
                  <a:schemeClr val="tx1"/>
                </a:solidFill>
                <a:latin typeface="Gill Sans MT" charset="0"/>
                <a:ea typeface="ＭＳ Ｐゴシック" charset="0"/>
              </a:defRPr>
            </a:lvl5pPr>
            <a:lvl6pPr marL="2514600" indent="-228600" eaLnBrk="0" fontAlgn="base" hangingPunct="0">
              <a:spcBef>
                <a:spcPct val="0"/>
              </a:spcBef>
              <a:spcAft>
                <a:spcPct val="0"/>
              </a:spcAft>
              <a:defRPr sz="2400">
                <a:solidFill>
                  <a:schemeClr val="tx1"/>
                </a:solidFill>
                <a:latin typeface="Gill Sans MT" charset="0"/>
                <a:ea typeface="ＭＳ Ｐゴシック" charset="0"/>
              </a:defRPr>
            </a:lvl6pPr>
            <a:lvl7pPr marL="2971800" indent="-228600" eaLnBrk="0" fontAlgn="base" hangingPunct="0">
              <a:spcBef>
                <a:spcPct val="0"/>
              </a:spcBef>
              <a:spcAft>
                <a:spcPct val="0"/>
              </a:spcAft>
              <a:defRPr sz="2400">
                <a:solidFill>
                  <a:schemeClr val="tx1"/>
                </a:solidFill>
                <a:latin typeface="Gill Sans MT" charset="0"/>
                <a:ea typeface="ＭＳ Ｐゴシック" charset="0"/>
              </a:defRPr>
            </a:lvl7pPr>
            <a:lvl8pPr marL="3429000" indent="-228600" eaLnBrk="0" fontAlgn="base" hangingPunct="0">
              <a:spcBef>
                <a:spcPct val="0"/>
              </a:spcBef>
              <a:spcAft>
                <a:spcPct val="0"/>
              </a:spcAft>
              <a:defRPr sz="2400">
                <a:solidFill>
                  <a:schemeClr val="tx1"/>
                </a:solidFill>
                <a:latin typeface="Gill Sans MT" charset="0"/>
                <a:ea typeface="ＭＳ Ｐゴシック" charset="0"/>
              </a:defRPr>
            </a:lvl8pPr>
            <a:lvl9pPr marL="3886200" indent="-228600" eaLnBrk="0" fontAlgn="base" hangingPunct="0">
              <a:spcBef>
                <a:spcPct val="0"/>
              </a:spcBef>
              <a:spcAft>
                <a:spcPct val="0"/>
              </a:spcAft>
              <a:defRPr sz="2400">
                <a:solidFill>
                  <a:schemeClr val="tx1"/>
                </a:solidFill>
                <a:latin typeface="Gill Sans MT" charset="0"/>
                <a:ea typeface="ＭＳ Ｐゴシック" charset="0"/>
              </a:defRPr>
            </a:lvl9pPr>
          </a:lstStyle>
          <a:p>
            <a:pPr>
              <a:defRPr/>
            </a:pPr>
            <a:r>
              <a:rPr lang="en-US" sz="1359" dirty="0">
                <a:latin typeface="+mj-lt"/>
              </a:rPr>
              <a:t>Kristen Clarke Kellems</a:t>
            </a:r>
          </a:p>
          <a:p>
            <a:pPr>
              <a:defRPr/>
            </a:pPr>
            <a:r>
              <a:rPr lang="en-US" sz="1359" dirty="0">
                <a:latin typeface="+mj-lt"/>
              </a:rPr>
              <a:t>FHSS Research </a:t>
            </a:r>
            <a:r>
              <a:rPr lang="en-US" sz="1359" dirty="0" smtClean="0">
                <a:latin typeface="+mj-lt"/>
              </a:rPr>
              <a:t> </a:t>
            </a:r>
            <a:br>
              <a:rPr lang="en-US" sz="1359" dirty="0" smtClean="0">
                <a:latin typeface="+mj-lt"/>
              </a:rPr>
            </a:br>
            <a:r>
              <a:rPr lang="en-US" sz="1359" dirty="0" smtClean="0">
                <a:latin typeface="+mj-lt"/>
              </a:rPr>
              <a:t>    Development </a:t>
            </a:r>
            <a:endParaRPr lang="en-US" sz="1359" dirty="0">
              <a:latin typeface="+mj-lt"/>
            </a:endParaRPr>
          </a:p>
          <a:p>
            <a:pPr>
              <a:defRPr/>
            </a:pPr>
            <a:r>
              <a:rPr lang="en-US" sz="1359" dirty="0">
                <a:latin typeface="+mj-lt"/>
              </a:rPr>
              <a:t>934 SWKT</a:t>
            </a:r>
          </a:p>
          <a:p>
            <a:pPr>
              <a:defRPr/>
            </a:pPr>
            <a:r>
              <a:rPr lang="en-US" sz="1359" dirty="0">
                <a:latin typeface="+mj-lt"/>
              </a:rPr>
              <a:t>Tel: 801-422-8967</a:t>
            </a:r>
          </a:p>
          <a:p>
            <a:pPr>
              <a:defRPr/>
            </a:pPr>
            <a:r>
              <a:rPr lang="en-US" sz="1359" dirty="0">
                <a:latin typeface="+mj-lt"/>
              </a:rPr>
              <a:t>Email: </a:t>
            </a:r>
            <a:r>
              <a:rPr lang="en-US" sz="1359" u="sng" dirty="0">
                <a:latin typeface="+mj-lt"/>
              </a:rPr>
              <a:t>fhssresdev@byu.edu</a:t>
            </a:r>
            <a:r>
              <a:rPr lang="en-US" sz="1359" u="sng" dirty="0">
                <a:solidFill>
                  <a:srgbClr val="0070C0"/>
                </a:solidFill>
                <a:latin typeface="+mj-lt"/>
              </a:rPr>
              <a:t>  </a:t>
            </a:r>
          </a:p>
        </p:txBody>
      </p:sp>
      <p:sp>
        <p:nvSpPr>
          <p:cNvPr id="18438" name="Rectangle 9"/>
          <p:cNvSpPr>
            <a:spLocks noChangeArrowheads="1"/>
          </p:cNvSpPr>
          <p:nvPr/>
        </p:nvSpPr>
        <p:spPr bwMode="auto">
          <a:xfrm>
            <a:off x="5739935" y="1408200"/>
            <a:ext cx="2582396" cy="13472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Gill Sans MT" charset="0"/>
              </a:defRPr>
            </a:lvl1pPr>
            <a:lvl2pPr marL="742950" indent="-285750">
              <a:defRPr>
                <a:solidFill>
                  <a:schemeClr val="tx1"/>
                </a:solidFill>
                <a:latin typeface="Gill Sans MT" charset="0"/>
              </a:defRPr>
            </a:lvl2pPr>
            <a:lvl3pPr marL="1143000" indent="-228600">
              <a:defRPr>
                <a:solidFill>
                  <a:schemeClr val="tx1"/>
                </a:solidFill>
                <a:latin typeface="Gill Sans MT" charset="0"/>
              </a:defRPr>
            </a:lvl3pPr>
            <a:lvl4pPr marL="1600200" indent="-228600">
              <a:defRPr>
                <a:solidFill>
                  <a:schemeClr val="tx1"/>
                </a:solidFill>
                <a:latin typeface="Gill Sans MT" charset="0"/>
              </a:defRPr>
            </a:lvl4pPr>
            <a:lvl5pPr marL="2057400" indent="-228600">
              <a:defRPr>
                <a:solidFill>
                  <a:schemeClr val="tx1"/>
                </a:solidFill>
                <a:latin typeface="Gill Sans MT" charset="0"/>
              </a:defRPr>
            </a:lvl5pPr>
            <a:lvl6pPr marL="2514600" indent="-228600" eaLnBrk="0" fontAlgn="base" hangingPunct="0">
              <a:spcBef>
                <a:spcPct val="0"/>
              </a:spcBef>
              <a:spcAft>
                <a:spcPct val="0"/>
              </a:spcAft>
              <a:defRPr>
                <a:solidFill>
                  <a:schemeClr val="tx1"/>
                </a:solidFill>
                <a:latin typeface="Gill Sans MT" charset="0"/>
              </a:defRPr>
            </a:lvl6pPr>
            <a:lvl7pPr marL="2971800" indent="-228600" eaLnBrk="0" fontAlgn="base" hangingPunct="0">
              <a:spcBef>
                <a:spcPct val="0"/>
              </a:spcBef>
              <a:spcAft>
                <a:spcPct val="0"/>
              </a:spcAft>
              <a:defRPr>
                <a:solidFill>
                  <a:schemeClr val="tx1"/>
                </a:solidFill>
                <a:latin typeface="Gill Sans MT" charset="0"/>
              </a:defRPr>
            </a:lvl7pPr>
            <a:lvl8pPr marL="3429000" indent="-228600" eaLnBrk="0" fontAlgn="base" hangingPunct="0">
              <a:spcBef>
                <a:spcPct val="0"/>
              </a:spcBef>
              <a:spcAft>
                <a:spcPct val="0"/>
              </a:spcAft>
              <a:defRPr>
                <a:solidFill>
                  <a:schemeClr val="tx1"/>
                </a:solidFill>
                <a:latin typeface="Gill Sans MT" charset="0"/>
              </a:defRPr>
            </a:lvl8pPr>
            <a:lvl9pPr marL="3886200" indent="-228600" eaLnBrk="0" fontAlgn="base" hangingPunct="0">
              <a:spcBef>
                <a:spcPct val="0"/>
              </a:spcBef>
              <a:spcAft>
                <a:spcPct val="0"/>
              </a:spcAft>
              <a:defRPr>
                <a:solidFill>
                  <a:schemeClr val="tx1"/>
                </a:solidFill>
                <a:latin typeface="Gill Sans MT" charset="0"/>
              </a:defRPr>
            </a:lvl9pPr>
          </a:lstStyle>
          <a:p>
            <a:r>
              <a:rPr lang="en-US" altLang="en-US" sz="1359" dirty="0">
                <a:latin typeface="+mj-lt"/>
                <a:ea typeface="ＭＳ Ｐゴシック" charset="0"/>
                <a:cs typeface="ＭＳ Ｐゴシック" charset="0"/>
              </a:rPr>
              <a:t>Conrad Monson</a:t>
            </a:r>
          </a:p>
          <a:p>
            <a:r>
              <a:rPr lang="en-US" altLang="en-US" sz="1359" dirty="0">
                <a:latin typeface="+mj-lt"/>
                <a:ea typeface="ＭＳ Ｐゴシック" charset="0"/>
                <a:cs typeface="ＭＳ Ｐゴシック" charset="0"/>
              </a:rPr>
              <a:t>STEM Research </a:t>
            </a:r>
            <a:br>
              <a:rPr lang="en-US" altLang="en-US" sz="1359" dirty="0">
                <a:latin typeface="+mj-lt"/>
                <a:ea typeface="ＭＳ Ｐゴシック" charset="0"/>
                <a:cs typeface="ＭＳ Ｐゴシック" charset="0"/>
              </a:rPr>
            </a:br>
            <a:r>
              <a:rPr lang="en-US" altLang="en-US" sz="1359" dirty="0" smtClean="0">
                <a:latin typeface="+mj-lt"/>
                <a:ea typeface="ＭＳ Ｐゴシック" charset="0"/>
                <a:cs typeface="ＭＳ Ｐゴシック" charset="0"/>
              </a:rPr>
              <a:t>    Development </a:t>
            </a:r>
            <a:endParaRPr lang="en-US" altLang="en-US" sz="1359" dirty="0">
              <a:latin typeface="+mj-lt"/>
              <a:ea typeface="ＭＳ Ｐゴシック" charset="0"/>
              <a:cs typeface="ＭＳ Ｐゴシック" charset="0"/>
            </a:endParaRPr>
          </a:p>
          <a:p>
            <a:r>
              <a:rPr lang="en-US" altLang="en-US" sz="1359" dirty="0">
                <a:latin typeface="+mj-lt"/>
                <a:ea typeface="ＭＳ Ｐゴシック" charset="0"/>
                <a:cs typeface="ＭＳ Ｐゴシック" charset="0"/>
              </a:rPr>
              <a:t>275 McDonald Building</a:t>
            </a:r>
          </a:p>
          <a:p>
            <a:r>
              <a:rPr lang="en-US" altLang="en-US" sz="1359" dirty="0">
                <a:latin typeface="+mj-lt"/>
                <a:ea typeface="ＭＳ Ｐゴシック" charset="0"/>
                <a:cs typeface="ＭＳ Ｐゴシック" charset="0"/>
              </a:rPr>
              <a:t>Tel: 801-422-7722</a:t>
            </a:r>
          </a:p>
          <a:p>
            <a:r>
              <a:rPr lang="en-US" altLang="en-US" sz="1359" dirty="0">
                <a:latin typeface="+mj-lt"/>
                <a:ea typeface="ＭＳ Ｐゴシック" charset="0"/>
                <a:cs typeface="ＭＳ Ｐゴシック" charset="0"/>
              </a:rPr>
              <a:t>Email: conrad_monson@byu.edu  </a:t>
            </a:r>
          </a:p>
        </p:txBody>
      </p:sp>
      <p:pic>
        <p:nvPicPr>
          <p:cNvPr id="18439" name="Picture 2" descr="http://cpms.byu.edu/deanstool/uploads/Sarah_Dorff_Web_%282%29.jpg"/>
          <p:cNvPicPr>
            <a:picLocks noChangeAspect="1" noChangeArrowheads="1"/>
          </p:cNvPicPr>
          <p:nvPr/>
        </p:nvPicPr>
        <p:blipFill>
          <a:blip r:embed="rId6" cstate="email">
            <a:extLst>
              <a:ext uri="{28A0092B-C50C-407E-A947-70E740481C1C}">
                <a14:useLocalDpi xmlns:a14="http://schemas.microsoft.com/office/drawing/2010/main" val="0"/>
              </a:ext>
            </a:extLst>
          </a:blip>
          <a:srcRect/>
          <a:stretch>
            <a:fillRect/>
          </a:stretch>
        </p:blipFill>
        <p:spPr bwMode="auto">
          <a:xfrm>
            <a:off x="4706050" y="4506767"/>
            <a:ext cx="986118" cy="13543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440" name="Rectangle 9"/>
          <p:cNvSpPr>
            <a:spLocks noChangeArrowheads="1"/>
          </p:cNvSpPr>
          <p:nvPr/>
        </p:nvSpPr>
        <p:spPr bwMode="auto">
          <a:xfrm>
            <a:off x="5739935" y="4513846"/>
            <a:ext cx="2546958" cy="13472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Gill Sans MT" charset="0"/>
              </a:defRPr>
            </a:lvl1pPr>
            <a:lvl2pPr marL="742950" indent="-285750">
              <a:defRPr>
                <a:solidFill>
                  <a:schemeClr val="tx1"/>
                </a:solidFill>
                <a:latin typeface="Gill Sans MT" charset="0"/>
              </a:defRPr>
            </a:lvl2pPr>
            <a:lvl3pPr marL="1143000" indent="-228600">
              <a:defRPr>
                <a:solidFill>
                  <a:schemeClr val="tx1"/>
                </a:solidFill>
                <a:latin typeface="Gill Sans MT" charset="0"/>
              </a:defRPr>
            </a:lvl3pPr>
            <a:lvl4pPr marL="1600200" indent="-228600">
              <a:defRPr>
                <a:solidFill>
                  <a:schemeClr val="tx1"/>
                </a:solidFill>
                <a:latin typeface="Gill Sans MT" charset="0"/>
              </a:defRPr>
            </a:lvl4pPr>
            <a:lvl5pPr marL="2057400" indent="-228600">
              <a:defRPr>
                <a:solidFill>
                  <a:schemeClr val="tx1"/>
                </a:solidFill>
                <a:latin typeface="Gill Sans MT" charset="0"/>
              </a:defRPr>
            </a:lvl5pPr>
            <a:lvl6pPr marL="2514600" indent="-228600" eaLnBrk="0" fontAlgn="base" hangingPunct="0">
              <a:spcBef>
                <a:spcPct val="0"/>
              </a:spcBef>
              <a:spcAft>
                <a:spcPct val="0"/>
              </a:spcAft>
              <a:defRPr>
                <a:solidFill>
                  <a:schemeClr val="tx1"/>
                </a:solidFill>
                <a:latin typeface="Gill Sans MT" charset="0"/>
              </a:defRPr>
            </a:lvl6pPr>
            <a:lvl7pPr marL="2971800" indent="-228600" eaLnBrk="0" fontAlgn="base" hangingPunct="0">
              <a:spcBef>
                <a:spcPct val="0"/>
              </a:spcBef>
              <a:spcAft>
                <a:spcPct val="0"/>
              </a:spcAft>
              <a:defRPr>
                <a:solidFill>
                  <a:schemeClr val="tx1"/>
                </a:solidFill>
                <a:latin typeface="Gill Sans MT" charset="0"/>
              </a:defRPr>
            </a:lvl7pPr>
            <a:lvl8pPr marL="3429000" indent="-228600" eaLnBrk="0" fontAlgn="base" hangingPunct="0">
              <a:spcBef>
                <a:spcPct val="0"/>
              </a:spcBef>
              <a:spcAft>
                <a:spcPct val="0"/>
              </a:spcAft>
              <a:defRPr>
                <a:solidFill>
                  <a:schemeClr val="tx1"/>
                </a:solidFill>
                <a:latin typeface="Gill Sans MT" charset="0"/>
              </a:defRPr>
            </a:lvl8pPr>
            <a:lvl9pPr marL="3886200" indent="-228600" eaLnBrk="0" fontAlgn="base" hangingPunct="0">
              <a:spcBef>
                <a:spcPct val="0"/>
              </a:spcBef>
              <a:spcAft>
                <a:spcPct val="0"/>
              </a:spcAft>
              <a:defRPr>
                <a:solidFill>
                  <a:schemeClr val="tx1"/>
                </a:solidFill>
                <a:latin typeface="Gill Sans MT" charset="0"/>
              </a:defRPr>
            </a:lvl9pPr>
          </a:lstStyle>
          <a:p>
            <a:r>
              <a:rPr lang="en-US" altLang="en-US" sz="1359" dirty="0">
                <a:latin typeface="+mj-lt"/>
              </a:rPr>
              <a:t>Sarah Dorff</a:t>
            </a:r>
          </a:p>
          <a:p>
            <a:r>
              <a:rPr lang="en-US" altLang="en-US" sz="1359" dirty="0">
                <a:latin typeface="+mj-lt"/>
              </a:rPr>
              <a:t>Research Development </a:t>
            </a:r>
            <a:r>
              <a:rPr lang="en-US" altLang="en-US" sz="1359" dirty="0" smtClean="0">
                <a:latin typeface="+mj-lt"/>
              </a:rPr>
              <a:t>   </a:t>
            </a:r>
            <a:br>
              <a:rPr lang="en-US" altLang="en-US" sz="1359" dirty="0" smtClean="0">
                <a:latin typeface="+mj-lt"/>
              </a:rPr>
            </a:br>
            <a:r>
              <a:rPr lang="en-US" altLang="en-US" sz="1359" dirty="0">
                <a:latin typeface="+mj-lt"/>
              </a:rPr>
              <a:t> </a:t>
            </a:r>
            <a:r>
              <a:rPr lang="en-US" altLang="en-US" sz="1359" dirty="0" smtClean="0">
                <a:latin typeface="+mj-lt"/>
              </a:rPr>
              <a:t>   Administrator</a:t>
            </a:r>
            <a:endParaRPr lang="en-US" altLang="en-US" sz="1359" dirty="0">
              <a:latin typeface="+mj-lt"/>
            </a:endParaRPr>
          </a:p>
          <a:p>
            <a:r>
              <a:rPr lang="en-US" altLang="en-US" sz="1359" dirty="0">
                <a:latin typeface="+mj-lt"/>
              </a:rPr>
              <a:t>269 McDonald Building</a:t>
            </a:r>
          </a:p>
          <a:p>
            <a:r>
              <a:rPr lang="en-US" altLang="en-US" sz="1359" dirty="0">
                <a:latin typeface="+mj-lt"/>
              </a:rPr>
              <a:t>Tel: 801-422-0132</a:t>
            </a:r>
          </a:p>
          <a:p>
            <a:r>
              <a:rPr lang="en-US" altLang="en-US" sz="1359" dirty="0">
                <a:latin typeface="+mj-lt"/>
              </a:rPr>
              <a:t>Email: </a:t>
            </a:r>
            <a:r>
              <a:rPr lang="en-US" altLang="en-US" sz="1359" u="sng" dirty="0">
                <a:latin typeface="+mj-lt"/>
              </a:rPr>
              <a:t>resdev@byu.edu </a:t>
            </a:r>
          </a:p>
        </p:txBody>
      </p:sp>
      <p:sp>
        <p:nvSpPr>
          <p:cNvPr id="18441" name="Rectangle 12"/>
          <p:cNvSpPr>
            <a:spLocks noChangeArrowheads="1"/>
          </p:cNvSpPr>
          <p:nvPr/>
        </p:nvSpPr>
        <p:spPr bwMode="auto">
          <a:xfrm>
            <a:off x="2353236" y="4434349"/>
            <a:ext cx="2676386" cy="13472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Gill Sans MT" charset="0"/>
              </a:defRPr>
            </a:lvl1pPr>
            <a:lvl2pPr marL="742950" indent="-285750">
              <a:defRPr>
                <a:solidFill>
                  <a:schemeClr val="tx1"/>
                </a:solidFill>
                <a:latin typeface="Gill Sans MT" charset="0"/>
              </a:defRPr>
            </a:lvl2pPr>
            <a:lvl3pPr marL="1143000" indent="-228600">
              <a:defRPr>
                <a:solidFill>
                  <a:schemeClr val="tx1"/>
                </a:solidFill>
                <a:latin typeface="Gill Sans MT" charset="0"/>
              </a:defRPr>
            </a:lvl3pPr>
            <a:lvl4pPr marL="1600200" indent="-228600">
              <a:defRPr>
                <a:solidFill>
                  <a:schemeClr val="tx1"/>
                </a:solidFill>
                <a:latin typeface="Gill Sans MT" charset="0"/>
              </a:defRPr>
            </a:lvl4pPr>
            <a:lvl5pPr marL="2057400" indent="-228600">
              <a:defRPr>
                <a:solidFill>
                  <a:schemeClr val="tx1"/>
                </a:solidFill>
                <a:latin typeface="Gill Sans MT" charset="0"/>
              </a:defRPr>
            </a:lvl5pPr>
            <a:lvl6pPr marL="2514600" indent="-228600" eaLnBrk="0" fontAlgn="base" hangingPunct="0">
              <a:spcBef>
                <a:spcPct val="0"/>
              </a:spcBef>
              <a:spcAft>
                <a:spcPct val="0"/>
              </a:spcAft>
              <a:defRPr>
                <a:solidFill>
                  <a:schemeClr val="tx1"/>
                </a:solidFill>
                <a:latin typeface="Gill Sans MT" charset="0"/>
              </a:defRPr>
            </a:lvl6pPr>
            <a:lvl7pPr marL="2971800" indent="-228600" eaLnBrk="0" fontAlgn="base" hangingPunct="0">
              <a:spcBef>
                <a:spcPct val="0"/>
              </a:spcBef>
              <a:spcAft>
                <a:spcPct val="0"/>
              </a:spcAft>
              <a:defRPr>
                <a:solidFill>
                  <a:schemeClr val="tx1"/>
                </a:solidFill>
                <a:latin typeface="Gill Sans MT" charset="0"/>
              </a:defRPr>
            </a:lvl7pPr>
            <a:lvl8pPr marL="3429000" indent="-228600" eaLnBrk="0" fontAlgn="base" hangingPunct="0">
              <a:spcBef>
                <a:spcPct val="0"/>
              </a:spcBef>
              <a:spcAft>
                <a:spcPct val="0"/>
              </a:spcAft>
              <a:defRPr>
                <a:solidFill>
                  <a:schemeClr val="tx1"/>
                </a:solidFill>
                <a:latin typeface="Gill Sans MT" charset="0"/>
              </a:defRPr>
            </a:lvl8pPr>
            <a:lvl9pPr marL="3886200" indent="-228600" eaLnBrk="0" fontAlgn="base" hangingPunct="0">
              <a:spcBef>
                <a:spcPct val="0"/>
              </a:spcBef>
              <a:spcAft>
                <a:spcPct val="0"/>
              </a:spcAft>
              <a:defRPr>
                <a:solidFill>
                  <a:schemeClr val="tx1"/>
                </a:solidFill>
                <a:latin typeface="Gill Sans MT" charset="0"/>
              </a:defRPr>
            </a:lvl9pPr>
          </a:lstStyle>
          <a:p>
            <a:r>
              <a:rPr lang="en-US" altLang="en-US" sz="1359" dirty="0">
                <a:latin typeface="+mj-lt"/>
                <a:ea typeface="ＭＳ Ｐゴシック" charset="0"/>
                <a:cs typeface="ＭＳ Ｐゴシック" charset="0"/>
              </a:rPr>
              <a:t>Jon Balzotti</a:t>
            </a:r>
          </a:p>
          <a:p>
            <a:r>
              <a:rPr lang="en-US" altLang="en-US" sz="1359" dirty="0">
                <a:latin typeface="+mj-lt"/>
                <a:ea typeface="ＭＳ Ｐゴシック" charset="0"/>
                <a:cs typeface="ＭＳ Ｐゴシック" charset="0"/>
              </a:rPr>
              <a:t>English Department Faculty</a:t>
            </a:r>
            <a:br>
              <a:rPr lang="en-US" altLang="en-US" sz="1359" dirty="0">
                <a:latin typeface="+mj-lt"/>
                <a:ea typeface="ＭＳ Ｐゴシック" charset="0"/>
                <a:cs typeface="ＭＳ Ｐゴシック" charset="0"/>
              </a:rPr>
            </a:br>
            <a:r>
              <a:rPr lang="en-US" altLang="en-US" sz="1359" dirty="0">
                <a:latin typeface="+mj-lt"/>
                <a:ea typeface="ＭＳ Ｐゴシック" charset="0"/>
                <a:cs typeface="ＭＳ Ｐゴシック" charset="0"/>
              </a:rPr>
              <a:t>College of Humanities</a:t>
            </a:r>
          </a:p>
          <a:p>
            <a:r>
              <a:rPr lang="en-US" altLang="en-US" sz="1359" dirty="0">
                <a:latin typeface="+mj-lt"/>
                <a:ea typeface="ＭＳ Ｐゴシック" charset="0"/>
                <a:cs typeface="ＭＳ Ｐゴシック" charset="0"/>
              </a:rPr>
              <a:t>4127 JFSB </a:t>
            </a:r>
          </a:p>
          <a:p>
            <a:r>
              <a:rPr lang="en-US" altLang="en-US" sz="1359" dirty="0">
                <a:latin typeface="+mj-lt"/>
                <a:ea typeface="ＭＳ Ｐゴシック" charset="0"/>
                <a:cs typeface="ＭＳ Ｐゴシック" charset="0"/>
              </a:rPr>
              <a:t>Tel: (801) 422-2440	 </a:t>
            </a:r>
          </a:p>
          <a:p>
            <a:r>
              <a:rPr lang="en-US" altLang="en-US" sz="1359" dirty="0">
                <a:latin typeface="+mj-lt"/>
                <a:ea typeface="ＭＳ Ｐゴシック" charset="0"/>
                <a:cs typeface="ＭＳ Ｐゴシック" charset="0"/>
              </a:rPr>
              <a:t>jonathan_balzotti@byu.edu  </a:t>
            </a:r>
          </a:p>
        </p:txBody>
      </p:sp>
      <p:pic>
        <p:nvPicPr>
          <p:cNvPr id="18442" name="Picture 2" descr="http://english.byu.edu/sites/default/files/styles/square_-_185px/public/images/users/balzotti_jon.jpg?itok=O10XsFXv&amp;timestamp=1442252579"/>
          <p:cNvPicPr>
            <a:picLocks noChangeAspect="1" noChangeArrowheads="1"/>
          </p:cNvPicPr>
          <p:nvPr/>
        </p:nvPicPr>
        <p:blipFill>
          <a:blip r:embed="rId7" cstate="email">
            <a:extLst>
              <a:ext uri="{28A0092B-C50C-407E-A947-70E740481C1C}">
                <a14:useLocalDpi xmlns:a14="http://schemas.microsoft.com/office/drawing/2010/main" val="0"/>
              </a:ext>
            </a:extLst>
          </a:blip>
          <a:srcRect/>
          <a:stretch>
            <a:fillRect/>
          </a:stretch>
        </p:blipFill>
        <p:spPr bwMode="auto">
          <a:xfrm>
            <a:off x="1222282" y="4506767"/>
            <a:ext cx="967628" cy="10554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443" name="Picture 10"/>
          <p:cNvPicPr>
            <a:picLocks noChangeAspect="1"/>
          </p:cNvPicPr>
          <p:nvPr/>
        </p:nvPicPr>
        <p:blipFill>
          <a:blip r:embed="rId8" cstate="email">
            <a:extLst>
              <a:ext uri="{28A0092B-C50C-407E-A947-70E740481C1C}">
                <a14:useLocalDpi xmlns:a14="http://schemas.microsoft.com/office/drawing/2010/main" val="0"/>
              </a:ext>
            </a:extLst>
          </a:blip>
          <a:srcRect t="-3796" r="8923" b="15916"/>
          <a:stretch>
            <a:fillRect/>
          </a:stretch>
        </p:blipFill>
        <p:spPr bwMode="auto">
          <a:xfrm>
            <a:off x="1245396" y="2881212"/>
            <a:ext cx="944516" cy="12680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TextBox 8"/>
          <p:cNvSpPr txBox="1">
            <a:spLocks noChangeArrowheads="1"/>
          </p:cNvSpPr>
          <p:nvPr/>
        </p:nvSpPr>
        <p:spPr bwMode="auto">
          <a:xfrm>
            <a:off x="2353236" y="2859168"/>
            <a:ext cx="2221846" cy="1556452"/>
          </a:xfrm>
          <a:prstGeom prst="rect">
            <a:avLst/>
          </a:prstGeom>
          <a:noFill/>
          <a:ln>
            <a:noFill/>
          </a:ln>
          <a:extLst>
            <a:ext uri="{909E8E84-426E-40dd-AFC4-6F175D3DCCD1}"/>
            <a:ext uri="{91240B29-F687-4f45-9708-019B960494DF}"/>
          </a:extLst>
        </p:spPr>
        <p:txBody>
          <a:bodyPr wrap="square">
            <a:spAutoFit/>
          </a:bodyPr>
          <a:lstStyle>
            <a:lvl1pPr>
              <a:defRPr sz="2400">
                <a:solidFill>
                  <a:schemeClr val="tx1"/>
                </a:solidFill>
                <a:latin typeface="Gill Sans MT" charset="0"/>
                <a:ea typeface="ＭＳ Ｐゴシック" charset="0"/>
                <a:cs typeface="ＭＳ Ｐゴシック" charset="0"/>
              </a:defRPr>
            </a:lvl1pPr>
            <a:lvl2pPr marL="742950" indent="-285750">
              <a:defRPr sz="2400">
                <a:solidFill>
                  <a:schemeClr val="tx1"/>
                </a:solidFill>
                <a:latin typeface="Gill Sans MT" charset="0"/>
                <a:ea typeface="ＭＳ Ｐゴシック" charset="0"/>
              </a:defRPr>
            </a:lvl2pPr>
            <a:lvl3pPr marL="1143000" indent="-228600">
              <a:defRPr sz="2400">
                <a:solidFill>
                  <a:schemeClr val="tx1"/>
                </a:solidFill>
                <a:latin typeface="Gill Sans MT" charset="0"/>
                <a:ea typeface="ＭＳ Ｐゴシック" charset="0"/>
              </a:defRPr>
            </a:lvl3pPr>
            <a:lvl4pPr marL="1600200" indent="-228600">
              <a:defRPr sz="2400">
                <a:solidFill>
                  <a:schemeClr val="tx1"/>
                </a:solidFill>
                <a:latin typeface="Gill Sans MT" charset="0"/>
                <a:ea typeface="ＭＳ Ｐゴシック" charset="0"/>
              </a:defRPr>
            </a:lvl4pPr>
            <a:lvl5pPr marL="2057400" indent="-228600">
              <a:defRPr sz="2400">
                <a:solidFill>
                  <a:schemeClr val="tx1"/>
                </a:solidFill>
                <a:latin typeface="Gill Sans MT" charset="0"/>
                <a:ea typeface="ＭＳ Ｐゴシック" charset="0"/>
              </a:defRPr>
            </a:lvl5pPr>
            <a:lvl6pPr marL="2514600" indent="-228600" eaLnBrk="0" fontAlgn="base" hangingPunct="0">
              <a:spcBef>
                <a:spcPct val="0"/>
              </a:spcBef>
              <a:spcAft>
                <a:spcPct val="0"/>
              </a:spcAft>
              <a:defRPr sz="2400">
                <a:solidFill>
                  <a:schemeClr val="tx1"/>
                </a:solidFill>
                <a:latin typeface="Gill Sans MT" charset="0"/>
                <a:ea typeface="ＭＳ Ｐゴシック" charset="0"/>
              </a:defRPr>
            </a:lvl6pPr>
            <a:lvl7pPr marL="2971800" indent="-228600" eaLnBrk="0" fontAlgn="base" hangingPunct="0">
              <a:spcBef>
                <a:spcPct val="0"/>
              </a:spcBef>
              <a:spcAft>
                <a:spcPct val="0"/>
              </a:spcAft>
              <a:defRPr sz="2400">
                <a:solidFill>
                  <a:schemeClr val="tx1"/>
                </a:solidFill>
                <a:latin typeface="Gill Sans MT" charset="0"/>
                <a:ea typeface="ＭＳ Ｐゴシック" charset="0"/>
              </a:defRPr>
            </a:lvl7pPr>
            <a:lvl8pPr marL="3429000" indent="-228600" eaLnBrk="0" fontAlgn="base" hangingPunct="0">
              <a:spcBef>
                <a:spcPct val="0"/>
              </a:spcBef>
              <a:spcAft>
                <a:spcPct val="0"/>
              </a:spcAft>
              <a:defRPr sz="2400">
                <a:solidFill>
                  <a:schemeClr val="tx1"/>
                </a:solidFill>
                <a:latin typeface="Gill Sans MT" charset="0"/>
                <a:ea typeface="ＭＳ Ｐゴシック" charset="0"/>
              </a:defRPr>
            </a:lvl8pPr>
            <a:lvl9pPr marL="3886200" indent="-228600" eaLnBrk="0" fontAlgn="base" hangingPunct="0">
              <a:spcBef>
                <a:spcPct val="0"/>
              </a:spcBef>
              <a:spcAft>
                <a:spcPct val="0"/>
              </a:spcAft>
              <a:defRPr sz="2400">
                <a:solidFill>
                  <a:schemeClr val="tx1"/>
                </a:solidFill>
                <a:latin typeface="Gill Sans MT" charset="0"/>
                <a:ea typeface="ＭＳ Ｐゴシック" charset="0"/>
              </a:defRPr>
            </a:lvl9pPr>
          </a:lstStyle>
          <a:p>
            <a:pPr>
              <a:defRPr/>
            </a:pPr>
            <a:r>
              <a:rPr lang="en-US" sz="1359" dirty="0" err="1">
                <a:latin typeface="+mj-lt"/>
              </a:rPr>
              <a:t>Jaynie</a:t>
            </a:r>
            <a:r>
              <a:rPr lang="en-US" sz="1359" dirty="0">
                <a:latin typeface="+mj-lt"/>
              </a:rPr>
              <a:t> Mitchell</a:t>
            </a:r>
          </a:p>
          <a:p>
            <a:pPr>
              <a:defRPr/>
            </a:pPr>
            <a:r>
              <a:rPr lang="en-US" sz="1359" dirty="0">
                <a:latin typeface="+mj-lt"/>
              </a:rPr>
              <a:t>MSE Research </a:t>
            </a:r>
            <a:r>
              <a:rPr lang="en-US" sz="1359" dirty="0" smtClean="0">
                <a:latin typeface="+mj-lt"/>
              </a:rPr>
              <a:t/>
            </a:r>
            <a:br>
              <a:rPr lang="en-US" sz="1359" dirty="0" smtClean="0">
                <a:latin typeface="+mj-lt"/>
              </a:rPr>
            </a:br>
            <a:r>
              <a:rPr lang="en-US" sz="1359" dirty="0" smtClean="0">
                <a:latin typeface="+mj-lt"/>
              </a:rPr>
              <a:t>    Development</a:t>
            </a:r>
            <a:endParaRPr lang="en-US" sz="1359" dirty="0">
              <a:latin typeface="+mj-lt"/>
            </a:endParaRPr>
          </a:p>
          <a:p>
            <a:pPr>
              <a:defRPr/>
            </a:pPr>
            <a:r>
              <a:rPr lang="en-US" sz="1359" dirty="0">
                <a:latin typeface="+mj-lt"/>
              </a:rPr>
              <a:t>306C MCKB </a:t>
            </a:r>
            <a:br>
              <a:rPr lang="en-US" sz="1359" dirty="0">
                <a:latin typeface="+mj-lt"/>
              </a:rPr>
            </a:br>
            <a:r>
              <a:rPr lang="en-US" sz="1359" dirty="0">
                <a:latin typeface="+mj-lt"/>
              </a:rPr>
              <a:t>Tel: 801-422-3067 </a:t>
            </a:r>
          </a:p>
          <a:p>
            <a:pPr>
              <a:defRPr/>
            </a:pPr>
            <a:r>
              <a:rPr lang="en-US" sz="1359" dirty="0">
                <a:latin typeface="+mj-lt"/>
              </a:rPr>
              <a:t>Email: </a:t>
            </a:r>
            <a:r>
              <a:rPr lang="en-US" sz="1359" u="sng" dirty="0">
                <a:latin typeface="+mj-lt"/>
              </a:rPr>
              <a:t>Jaynie@byu.edu</a:t>
            </a:r>
            <a:br>
              <a:rPr lang="en-US" sz="1359" u="sng" dirty="0">
                <a:latin typeface="+mj-lt"/>
              </a:rPr>
            </a:br>
            <a:r>
              <a:rPr lang="en-US" sz="1359" u="sng" dirty="0">
                <a:latin typeface="+mj-lt"/>
              </a:rPr>
              <a:t> </a:t>
            </a:r>
          </a:p>
        </p:txBody>
      </p:sp>
      <p:sp>
        <p:nvSpPr>
          <p:cNvPr id="14" name="Rectangle 9"/>
          <p:cNvSpPr>
            <a:spLocks noChangeArrowheads="1"/>
          </p:cNvSpPr>
          <p:nvPr/>
        </p:nvSpPr>
        <p:spPr bwMode="auto">
          <a:xfrm>
            <a:off x="5739935" y="2885597"/>
            <a:ext cx="3102581" cy="13472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Gill Sans MT" charset="0"/>
              </a:defRPr>
            </a:lvl1pPr>
            <a:lvl2pPr marL="742950" indent="-285750">
              <a:defRPr>
                <a:solidFill>
                  <a:schemeClr val="tx1"/>
                </a:solidFill>
                <a:latin typeface="Gill Sans MT" charset="0"/>
              </a:defRPr>
            </a:lvl2pPr>
            <a:lvl3pPr marL="1143000" indent="-228600">
              <a:defRPr>
                <a:solidFill>
                  <a:schemeClr val="tx1"/>
                </a:solidFill>
                <a:latin typeface="Gill Sans MT" charset="0"/>
              </a:defRPr>
            </a:lvl3pPr>
            <a:lvl4pPr marL="1600200" indent="-228600">
              <a:defRPr>
                <a:solidFill>
                  <a:schemeClr val="tx1"/>
                </a:solidFill>
                <a:latin typeface="Gill Sans MT" charset="0"/>
              </a:defRPr>
            </a:lvl4pPr>
            <a:lvl5pPr marL="2057400" indent="-228600">
              <a:defRPr>
                <a:solidFill>
                  <a:schemeClr val="tx1"/>
                </a:solidFill>
                <a:latin typeface="Gill Sans MT" charset="0"/>
              </a:defRPr>
            </a:lvl5pPr>
            <a:lvl6pPr marL="2514600" indent="-228600" eaLnBrk="0" fontAlgn="base" hangingPunct="0">
              <a:spcBef>
                <a:spcPct val="0"/>
              </a:spcBef>
              <a:spcAft>
                <a:spcPct val="0"/>
              </a:spcAft>
              <a:defRPr>
                <a:solidFill>
                  <a:schemeClr val="tx1"/>
                </a:solidFill>
                <a:latin typeface="Gill Sans MT" charset="0"/>
              </a:defRPr>
            </a:lvl6pPr>
            <a:lvl7pPr marL="2971800" indent="-228600" eaLnBrk="0" fontAlgn="base" hangingPunct="0">
              <a:spcBef>
                <a:spcPct val="0"/>
              </a:spcBef>
              <a:spcAft>
                <a:spcPct val="0"/>
              </a:spcAft>
              <a:defRPr>
                <a:solidFill>
                  <a:schemeClr val="tx1"/>
                </a:solidFill>
                <a:latin typeface="Gill Sans MT" charset="0"/>
              </a:defRPr>
            </a:lvl7pPr>
            <a:lvl8pPr marL="3429000" indent="-228600" eaLnBrk="0" fontAlgn="base" hangingPunct="0">
              <a:spcBef>
                <a:spcPct val="0"/>
              </a:spcBef>
              <a:spcAft>
                <a:spcPct val="0"/>
              </a:spcAft>
              <a:defRPr>
                <a:solidFill>
                  <a:schemeClr val="tx1"/>
                </a:solidFill>
                <a:latin typeface="Gill Sans MT" charset="0"/>
              </a:defRPr>
            </a:lvl8pPr>
            <a:lvl9pPr marL="3886200" indent="-228600" eaLnBrk="0" fontAlgn="base" hangingPunct="0">
              <a:spcBef>
                <a:spcPct val="0"/>
              </a:spcBef>
              <a:spcAft>
                <a:spcPct val="0"/>
              </a:spcAft>
              <a:defRPr>
                <a:solidFill>
                  <a:schemeClr val="tx1"/>
                </a:solidFill>
                <a:latin typeface="Gill Sans MT" charset="0"/>
              </a:defRPr>
            </a:lvl9pPr>
          </a:lstStyle>
          <a:p>
            <a:r>
              <a:rPr lang="en-US" altLang="en-US" sz="1359" dirty="0" smtClean="0">
                <a:latin typeface="+mj-lt"/>
                <a:ea typeface="ＭＳ Ｐゴシック" charset="0"/>
                <a:cs typeface="ＭＳ Ｐゴシック" charset="0"/>
              </a:rPr>
              <a:t>Karen Hill</a:t>
            </a:r>
            <a:endParaRPr lang="en-US" altLang="en-US" sz="1359" dirty="0">
              <a:latin typeface="+mj-lt"/>
              <a:ea typeface="ＭＳ Ｐゴシック" charset="0"/>
              <a:cs typeface="ＭＳ Ｐゴシック" charset="0"/>
            </a:endParaRPr>
          </a:p>
          <a:p>
            <a:r>
              <a:rPr lang="en-US" altLang="en-US" sz="1359" dirty="0" smtClean="0">
                <a:latin typeface="+mj-lt"/>
                <a:ea typeface="ＭＳ Ｐゴシック" charset="0"/>
                <a:cs typeface="ＭＳ Ｐゴシック" charset="0"/>
              </a:rPr>
              <a:t>BYU Law Grants and Partnerships  </a:t>
            </a:r>
            <a:br>
              <a:rPr lang="en-US" altLang="en-US" sz="1359" dirty="0" smtClean="0">
                <a:latin typeface="+mj-lt"/>
                <a:ea typeface="ＭＳ Ｐゴシック" charset="0"/>
                <a:cs typeface="ＭＳ Ｐゴシック" charset="0"/>
              </a:rPr>
            </a:br>
            <a:r>
              <a:rPr lang="en-US" altLang="en-US" sz="1359" dirty="0" smtClean="0">
                <a:latin typeface="+mj-lt"/>
                <a:ea typeface="ＭＳ Ｐゴシック" charset="0"/>
                <a:cs typeface="ＭＳ Ｐゴシック" charset="0"/>
              </a:rPr>
              <a:t>    Manager     </a:t>
            </a:r>
            <a:r>
              <a:rPr lang="en-US" altLang="en-US" sz="1359" dirty="0">
                <a:latin typeface="+mj-lt"/>
                <a:ea typeface="ＭＳ Ｐゴシック" charset="0"/>
                <a:cs typeface="ＭＳ Ｐゴシック" charset="0"/>
              </a:rPr>
              <a:t/>
            </a:r>
            <a:br>
              <a:rPr lang="en-US" altLang="en-US" sz="1359" dirty="0">
                <a:latin typeface="+mj-lt"/>
                <a:ea typeface="ＭＳ Ｐゴシック" charset="0"/>
                <a:cs typeface="ＭＳ Ｐゴシック" charset="0"/>
              </a:rPr>
            </a:br>
            <a:r>
              <a:rPr lang="en-US" altLang="en-US" sz="1359" dirty="0" smtClean="0">
                <a:latin typeface="+mj-lt"/>
                <a:ea typeface="ＭＳ Ｐゴシック" charset="0"/>
                <a:cs typeface="ＭＳ Ｐゴシック" charset="0"/>
              </a:rPr>
              <a:t>445 JRCB </a:t>
            </a:r>
          </a:p>
          <a:p>
            <a:r>
              <a:rPr lang="en-US" altLang="en-US" sz="1359" dirty="0" smtClean="0">
                <a:latin typeface="+mj-lt"/>
                <a:ea typeface="ＭＳ Ｐゴシック" charset="0"/>
                <a:cs typeface="ＭＳ Ｐゴシック" charset="0"/>
              </a:rPr>
              <a:t>Tel</a:t>
            </a:r>
            <a:r>
              <a:rPr lang="en-US" altLang="en-US" sz="1359" dirty="0">
                <a:latin typeface="+mj-lt"/>
                <a:ea typeface="ＭＳ Ｐゴシック" charset="0"/>
                <a:cs typeface="ＭＳ Ｐゴシック" charset="0"/>
              </a:rPr>
              <a:t>: </a:t>
            </a:r>
            <a:r>
              <a:rPr lang="en-US" sz="1359" dirty="0">
                <a:latin typeface="+mj-lt"/>
                <a:ea typeface="ＭＳ Ｐゴシック" charset="0"/>
                <a:cs typeface="ＭＳ Ｐゴシック" charset="0"/>
              </a:rPr>
              <a:t>801-422-2684</a:t>
            </a:r>
            <a:endParaRPr lang="en-US" altLang="en-US" sz="1359" dirty="0">
              <a:latin typeface="+mj-lt"/>
              <a:ea typeface="ＭＳ Ｐゴシック" charset="0"/>
              <a:cs typeface="ＭＳ Ｐゴシック" charset="0"/>
            </a:endParaRPr>
          </a:p>
          <a:p>
            <a:r>
              <a:rPr lang="en-US" altLang="en-US" sz="1359" dirty="0" smtClean="0">
                <a:latin typeface="+mj-lt"/>
                <a:ea typeface="ＭＳ Ｐゴシック" charset="0"/>
                <a:cs typeface="ＭＳ Ｐゴシック" charset="0"/>
              </a:rPr>
              <a:t>Email</a:t>
            </a:r>
            <a:r>
              <a:rPr lang="en-US" altLang="en-US" sz="1359" dirty="0">
                <a:latin typeface="+mj-lt"/>
                <a:ea typeface="ＭＳ Ｐゴシック" charset="0"/>
                <a:cs typeface="ＭＳ Ｐゴシック" charset="0"/>
              </a:rPr>
              <a:t>: </a:t>
            </a:r>
            <a:r>
              <a:rPr lang="en-US" altLang="en-US" sz="1359" dirty="0" smtClean="0">
                <a:latin typeface="+mj-lt"/>
                <a:ea typeface="ＭＳ Ｐゴシック" charset="0"/>
                <a:cs typeface="ＭＳ Ｐゴシック" charset="0"/>
              </a:rPr>
              <a:t>hillk@byu.edu  </a:t>
            </a:r>
            <a:endParaRPr lang="en-US" altLang="en-US" sz="1359" dirty="0">
              <a:latin typeface="+mj-lt"/>
              <a:ea typeface="ＭＳ Ｐゴシック" charset="0"/>
              <a:cs typeface="ＭＳ Ｐゴシック" charset="0"/>
            </a:endParaRPr>
          </a:p>
        </p:txBody>
      </p:sp>
      <p:pic>
        <p:nvPicPr>
          <p:cNvPr id="1026" name="Picture 2" descr="Inline image 1"/>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4575082" y="2931674"/>
            <a:ext cx="959921" cy="13012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45943659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3200" y="493486"/>
            <a:ext cx="8724900" cy="5716814"/>
          </a:xfrm>
          <a:prstGeom prst="rect">
            <a:avLst/>
          </a:prstGeom>
        </p:spPr>
      </p:pic>
    </p:spTree>
    <p:extLst>
      <p:ext uri="{BB962C8B-B14F-4D97-AF65-F5344CB8AC3E}">
        <p14:creationId xmlns:p14="http://schemas.microsoft.com/office/powerpoint/2010/main" val="182109927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42900" y="1197429"/>
            <a:ext cx="8801100" cy="4114800"/>
          </a:xfrm>
          <a:prstGeom prst="rect">
            <a:avLst/>
          </a:prstGeom>
        </p:spPr>
      </p:pic>
    </p:spTree>
    <p:extLst>
      <p:ext uri="{BB962C8B-B14F-4D97-AF65-F5344CB8AC3E}">
        <p14:creationId xmlns:p14="http://schemas.microsoft.com/office/powerpoint/2010/main" val="32372262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6200" y="203200"/>
            <a:ext cx="8991600" cy="6438900"/>
          </a:xfrm>
          <a:prstGeom prst="rect">
            <a:avLst/>
          </a:prstGeom>
        </p:spPr>
      </p:pic>
    </p:spTree>
    <p:extLst>
      <p:ext uri="{BB962C8B-B14F-4D97-AF65-F5344CB8AC3E}">
        <p14:creationId xmlns:p14="http://schemas.microsoft.com/office/powerpoint/2010/main" val="66974315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8900" y="546100"/>
            <a:ext cx="8953500" cy="5765800"/>
          </a:xfrm>
          <a:prstGeom prst="rect">
            <a:avLst/>
          </a:prstGeom>
        </p:spPr>
      </p:pic>
    </p:spTree>
    <p:extLst>
      <p:ext uri="{BB962C8B-B14F-4D97-AF65-F5344CB8AC3E}">
        <p14:creationId xmlns:p14="http://schemas.microsoft.com/office/powerpoint/2010/main" val="134411054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8900" y="800100"/>
            <a:ext cx="8953500" cy="5257800"/>
          </a:xfrm>
          <a:prstGeom prst="rect">
            <a:avLst/>
          </a:prstGeom>
        </p:spPr>
      </p:pic>
    </p:spTree>
    <p:extLst>
      <p:ext uri="{BB962C8B-B14F-4D97-AF65-F5344CB8AC3E}">
        <p14:creationId xmlns:p14="http://schemas.microsoft.com/office/powerpoint/2010/main" val="14211550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4300" y="177800"/>
            <a:ext cx="8902700" cy="6489700"/>
          </a:xfrm>
          <a:prstGeom prst="rect">
            <a:avLst/>
          </a:prstGeom>
        </p:spPr>
      </p:pic>
    </p:spTree>
    <p:extLst>
      <p:ext uri="{BB962C8B-B14F-4D97-AF65-F5344CB8AC3E}">
        <p14:creationId xmlns:p14="http://schemas.microsoft.com/office/powerpoint/2010/main" val="86644109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81000" y="635000"/>
            <a:ext cx="8382000" cy="5575300"/>
          </a:xfrm>
          <a:prstGeom prst="rect">
            <a:avLst/>
          </a:prstGeom>
        </p:spPr>
      </p:pic>
    </p:spTree>
    <p:extLst>
      <p:ext uri="{BB962C8B-B14F-4D97-AF65-F5344CB8AC3E}">
        <p14:creationId xmlns:p14="http://schemas.microsoft.com/office/powerpoint/2010/main" val="209695317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7800" y="139700"/>
            <a:ext cx="8775700" cy="6565900"/>
          </a:xfrm>
          <a:prstGeom prst="rect">
            <a:avLst/>
          </a:prstGeom>
        </p:spPr>
      </p:pic>
    </p:spTree>
    <p:extLst>
      <p:ext uri="{BB962C8B-B14F-4D97-AF65-F5344CB8AC3E}">
        <p14:creationId xmlns:p14="http://schemas.microsoft.com/office/powerpoint/2010/main" val="156515181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50835" y="554709"/>
            <a:ext cx="7647768" cy="5765443"/>
          </a:xfrm>
          <a:prstGeom prst="rect">
            <a:avLst/>
          </a:prstGeom>
        </p:spPr>
      </p:pic>
    </p:spTree>
    <p:extLst>
      <p:ext uri="{BB962C8B-B14F-4D97-AF65-F5344CB8AC3E}">
        <p14:creationId xmlns:p14="http://schemas.microsoft.com/office/powerpoint/2010/main" val="31088534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8703" y="-1"/>
            <a:ext cx="7857425" cy="3635993"/>
          </a:xfrm>
          <a:prstGeom prst="rect">
            <a:avLst/>
          </a:prstGeo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8704" y="3529770"/>
            <a:ext cx="8699500" cy="3086100"/>
          </a:xfrm>
          <a:prstGeom prst="rect">
            <a:avLst/>
          </a:prstGeom>
        </p:spPr>
      </p:pic>
    </p:spTree>
    <p:extLst>
      <p:ext uri="{BB962C8B-B14F-4D97-AF65-F5344CB8AC3E}">
        <p14:creationId xmlns:p14="http://schemas.microsoft.com/office/powerpoint/2010/main" val="203207091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02492" y="-69120"/>
            <a:ext cx="7886700" cy="1325563"/>
          </a:xfrm>
        </p:spPr>
        <p:txBody>
          <a:bodyPr/>
          <a:lstStyle/>
          <a:p>
            <a:r>
              <a:rPr lang="en-US" dirty="0" smtClean="0"/>
              <a:t>Topics</a:t>
            </a:r>
            <a:endParaRPr lang="en-US" dirty="0"/>
          </a:p>
        </p:txBody>
      </p:sp>
      <p:sp>
        <p:nvSpPr>
          <p:cNvPr id="5" name="Content Placeholder 3"/>
          <p:cNvSpPr txBox="1">
            <a:spLocks/>
          </p:cNvSpPr>
          <p:nvPr/>
        </p:nvSpPr>
        <p:spPr>
          <a:xfrm>
            <a:off x="949103" y="1132233"/>
            <a:ext cx="3547945" cy="4921157"/>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2000" b="1" dirty="0" smtClean="0"/>
              <a:t>Day 1</a:t>
            </a:r>
          </a:p>
          <a:p>
            <a:r>
              <a:rPr lang="en-US" sz="2000" dirty="0" smtClean="0"/>
              <a:t>Baseline Logic and Six Generic Slots</a:t>
            </a:r>
            <a:endParaRPr lang="en-US" sz="2000" dirty="0"/>
          </a:p>
          <a:p>
            <a:r>
              <a:rPr lang="en-US" sz="2000" dirty="0" smtClean="0"/>
              <a:t>Description of Needs Statement</a:t>
            </a:r>
            <a:endParaRPr lang="en-US" sz="2000" dirty="0"/>
          </a:p>
          <a:p>
            <a:r>
              <a:rPr lang="en-US" sz="2000" dirty="0" smtClean="0"/>
              <a:t>Description of Background/Objectives Sections</a:t>
            </a:r>
            <a:endParaRPr lang="en-US" sz="2000" dirty="0"/>
          </a:p>
          <a:p>
            <a:endParaRPr lang="en-US" sz="2000" dirty="0"/>
          </a:p>
        </p:txBody>
      </p:sp>
      <p:sp>
        <p:nvSpPr>
          <p:cNvPr id="3" name="TextBox 2"/>
          <p:cNvSpPr txBox="1"/>
          <p:nvPr/>
        </p:nvSpPr>
        <p:spPr>
          <a:xfrm>
            <a:off x="3394128" y="113396"/>
            <a:ext cx="4161295" cy="369332"/>
          </a:xfrm>
          <a:prstGeom prst="rect">
            <a:avLst/>
          </a:prstGeom>
          <a:noFill/>
        </p:spPr>
        <p:txBody>
          <a:bodyPr wrap="square" rtlCol="0">
            <a:spAutoFit/>
          </a:bodyPr>
          <a:lstStyle/>
          <a:p>
            <a:endParaRPr lang="en-US" dirty="0">
              <a:solidFill>
                <a:srgbClr val="FF0000"/>
              </a:solidFill>
            </a:endParaRPr>
          </a:p>
        </p:txBody>
      </p:sp>
      <p:sp>
        <p:nvSpPr>
          <p:cNvPr id="6" name="Content Placeholder 3"/>
          <p:cNvSpPr txBox="1">
            <a:spLocks/>
          </p:cNvSpPr>
          <p:nvPr/>
        </p:nvSpPr>
        <p:spPr>
          <a:xfrm>
            <a:off x="949104" y="3908641"/>
            <a:ext cx="3032856" cy="4489157"/>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2000" b="1" dirty="0" smtClean="0"/>
              <a:t>Day 2</a:t>
            </a:r>
            <a:endParaRPr lang="en-US" sz="2000" b="1" dirty="0"/>
          </a:p>
          <a:p>
            <a:r>
              <a:rPr lang="en-US" sz="2000" dirty="0" smtClean="0"/>
              <a:t>Description of Methods/Qualifications Sections</a:t>
            </a:r>
            <a:endParaRPr lang="en-US" sz="2000" dirty="0"/>
          </a:p>
          <a:p>
            <a:r>
              <a:rPr lang="en-US" sz="2000" dirty="0" smtClean="0"/>
              <a:t>Faculty Panel</a:t>
            </a:r>
            <a:endParaRPr lang="en-US" sz="2000" dirty="0"/>
          </a:p>
          <a:p>
            <a:pPr marL="0" indent="0">
              <a:buNone/>
            </a:pPr>
            <a:endParaRPr lang="en-US" sz="2000" b="1" dirty="0" smtClean="0"/>
          </a:p>
          <a:p>
            <a:endParaRPr lang="en-US" sz="2000" dirty="0"/>
          </a:p>
        </p:txBody>
      </p:sp>
      <p:sp>
        <p:nvSpPr>
          <p:cNvPr id="7" name="Content Placeholder 3"/>
          <p:cNvSpPr txBox="1">
            <a:spLocks/>
          </p:cNvSpPr>
          <p:nvPr/>
        </p:nvSpPr>
        <p:spPr>
          <a:xfrm>
            <a:off x="5025848" y="1256443"/>
            <a:ext cx="3243299" cy="4558276"/>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2000" b="1" dirty="0" smtClean="0"/>
              <a:t>Day  3</a:t>
            </a:r>
            <a:endParaRPr lang="en-US" sz="2000" dirty="0"/>
          </a:p>
          <a:p>
            <a:r>
              <a:rPr lang="en-US" sz="2000" dirty="0" smtClean="0"/>
              <a:t>Creating a Value Proposition</a:t>
            </a:r>
            <a:endParaRPr lang="en-US" sz="2000" dirty="0"/>
          </a:p>
          <a:p>
            <a:r>
              <a:rPr lang="en-US" sz="2000" dirty="0" smtClean="0"/>
              <a:t>Description of PIP </a:t>
            </a:r>
            <a:r>
              <a:rPr lang="en-US" sz="2000" dirty="0"/>
              <a:t>and </a:t>
            </a:r>
            <a:r>
              <a:rPr lang="en-US" sz="2000" dirty="0" smtClean="0"/>
              <a:t>Benefits/Budget Sections</a:t>
            </a:r>
          </a:p>
          <a:p>
            <a:r>
              <a:rPr lang="en-US" sz="2000" dirty="0" smtClean="0"/>
              <a:t>Titles and Abstracts</a:t>
            </a:r>
          </a:p>
          <a:p>
            <a:endParaRPr lang="en-US" sz="2000" dirty="0"/>
          </a:p>
          <a:p>
            <a:endParaRPr lang="en-US" sz="2000" dirty="0"/>
          </a:p>
        </p:txBody>
      </p:sp>
      <p:sp>
        <p:nvSpPr>
          <p:cNvPr id="8" name="Content Placeholder 3"/>
          <p:cNvSpPr txBox="1">
            <a:spLocks/>
          </p:cNvSpPr>
          <p:nvPr/>
        </p:nvSpPr>
        <p:spPr>
          <a:xfrm>
            <a:off x="5025848" y="3908641"/>
            <a:ext cx="2778604" cy="4670597"/>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2000" b="1" dirty="0" smtClean="0"/>
              <a:t>Day 4</a:t>
            </a:r>
            <a:endParaRPr lang="en-US" sz="2000" b="1" dirty="0"/>
          </a:p>
          <a:p>
            <a:r>
              <a:rPr lang="en-US" sz="2000" dirty="0" smtClean="0"/>
              <a:t>Group Review </a:t>
            </a:r>
          </a:p>
          <a:p>
            <a:r>
              <a:rPr lang="en-US" sz="2000" dirty="0" smtClean="0"/>
              <a:t>Writing and Editing</a:t>
            </a:r>
          </a:p>
          <a:p>
            <a:r>
              <a:rPr lang="en-US" sz="2000" dirty="0"/>
              <a:t>Writing for Reviewers</a:t>
            </a:r>
          </a:p>
          <a:p>
            <a:r>
              <a:rPr lang="en-US" sz="2000" dirty="0" smtClean="0"/>
              <a:t>Marketing</a:t>
            </a:r>
          </a:p>
          <a:p>
            <a:r>
              <a:rPr lang="en-US" sz="2000" dirty="0" smtClean="0"/>
              <a:t>Wrap Up</a:t>
            </a:r>
            <a:endParaRPr lang="en-US" sz="2000" dirty="0"/>
          </a:p>
          <a:p>
            <a:endParaRPr lang="en-US" sz="2000" b="1" dirty="0" smtClean="0"/>
          </a:p>
          <a:p>
            <a:endParaRPr lang="en-US" sz="2000" dirty="0"/>
          </a:p>
        </p:txBody>
      </p:sp>
    </p:spTree>
    <p:extLst>
      <p:ext uri="{BB962C8B-B14F-4D97-AF65-F5344CB8AC3E}">
        <p14:creationId xmlns:p14="http://schemas.microsoft.com/office/powerpoint/2010/main" val="2954255161"/>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8900" y="177800"/>
            <a:ext cx="8953500" cy="6502400"/>
          </a:xfrm>
          <a:prstGeom prst="rect">
            <a:avLst/>
          </a:prstGeom>
        </p:spPr>
      </p:pic>
    </p:spTree>
    <p:extLst>
      <p:ext uri="{BB962C8B-B14F-4D97-AF65-F5344CB8AC3E}">
        <p14:creationId xmlns:p14="http://schemas.microsoft.com/office/powerpoint/2010/main" val="193264949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1257" y="526942"/>
            <a:ext cx="8656343" cy="5581758"/>
          </a:xfrm>
          <a:prstGeom prst="rect">
            <a:avLst/>
          </a:prstGeom>
        </p:spPr>
      </p:pic>
    </p:spTree>
    <p:extLst>
      <p:ext uri="{BB962C8B-B14F-4D97-AF65-F5344CB8AC3E}">
        <p14:creationId xmlns:p14="http://schemas.microsoft.com/office/powerpoint/2010/main" val="82547255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2747" y="1963419"/>
            <a:ext cx="7886700" cy="1325563"/>
          </a:xfrm>
        </p:spPr>
        <p:txBody>
          <a:bodyPr>
            <a:normAutofit/>
          </a:bodyPr>
          <a:lstStyle/>
          <a:p>
            <a:r>
              <a:rPr lang="en-US" dirty="0" smtClean="0"/>
              <a:t>Editing and Rewriting</a:t>
            </a:r>
            <a:endParaRPr lang="en-US" dirty="0"/>
          </a:p>
        </p:txBody>
      </p:sp>
    </p:spTree>
    <p:extLst>
      <p:ext uri="{BB962C8B-B14F-4D97-AF65-F5344CB8AC3E}">
        <p14:creationId xmlns:p14="http://schemas.microsoft.com/office/powerpoint/2010/main" val="1519444304"/>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14932" y="0"/>
            <a:ext cx="7868566" cy="904875"/>
          </a:xfrm>
        </p:spPr>
        <p:txBody>
          <a:bodyPr>
            <a:normAutofit/>
          </a:bodyPr>
          <a:lstStyle/>
          <a:p>
            <a:r>
              <a:rPr lang="en-US" dirty="0" smtClean="0"/>
              <a:t>Editing and Rewriting</a:t>
            </a:r>
            <a:endParaRPr lang="en-US" dirty="0"/>
          </a:p>
        </p:txBody>
      </p:sp>
      <p:sp>
        <p:nvSpPr>
          <p:cNvPr id="5" name="Content Placeholder 4"/>
          <p:cNvSpPr>
            <a:spLocks noGrp="1"/>
          </p:cNvSpPr>
          <p:nvPr>
            <p:ph idx="1"/>
          </p:nvPr>
        </p:nvSpPr>
        <p:spPr/>
        <p:txBody>
          <a:bodyPr/>
          <a:lstStyle/>
          <a:p>
            <a:pPr marL="82296" indent="0">
              <a:buNone/>
            </a:pPr>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p:txBody>
      </p:sp>
      <p:grpSp>
        <p:nvGrpSpPr>
          <p:cNvPr id="4" name="Group 3"/>
          <p:cNvGrpSpPr/>
          <p:nvPr/>
        </p:nvGrpSpPr>
        <p:grpSpPr>
          <a:xfrm>
            <a:off x="731909" y="1237039"/>
            <a:ext cx="7868566" cy="5595938"/>
            <a:chOff x="1065122" y="1016000"/>
            <a:chExt cx="7868566" cy="5595938"/>
          </a:xfrm>
        </p:grpSpPr>
        <p:pic>
          <p:nvPicPr>
            <p:cNvPr id="6" name="Picture 5" descr="Screen Shot 2015-11-09 at 3.04.24 PM.png"/>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1065122" y="1016000"/>
              <a:ext cx="7868566" cy="5595938"/>
            </a:xfrm>
            <a:prstGeom prst="rect">
              <a:avLst/>
            </a:prstGeom>
          </p:spPr>
        </p:pic>
        <p:sp>
          <p:nvSpPr>
            <p:cNvPr id="3" name="Rectangle 2"/>
            <p:cNvSpPr/>
            <p:nvPr/>
          </p:nvSpPr>
          <p:spPr>
            <a:xfrm>
              <a:off x="1635606" y="1100667"/>
              <a:ext cx="177800" cy="406400"/>
            </a:xfrm>
            <a:prstGeom prst="rect">
              <a:avLst/>
            </a:prstGeom>
            <a:solidFill>
              <a:schemeClr val="bg1"/>
            </a:solid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grpSp>
    </p:spTree>
    <p:extLst>
      <p:ext uri="{BB962C8B-B14F-4D97-AF65-F5344CB8AC3E}">
        <p14:creationId xmlns:p14="http://schemas.microsoft.com/office/powerpoint/2010/main" val="3150008993"/>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1600" y="111126"/>
            <a:ext cx="8832088" cy="1050018"/>
          </a:xfrm>
        </p:spPr>
        <p:txBody>
          <a:bodyPr>
            <a:normAutofit/>
          </a:bodyPr>
          <a:lstStyle/>
          <a:p>
            <a:r>
              <a:rPr lang="en-US" dirty="0" smtClean="0"/>
              <a:t>Common Mistakes in Grant Proposals</a:t>
            </a:r>
            <a:endParaRPr lang="en-US" dirty="0"/>
          </a:p>
        </p:txBody>
      </p:sp>
      <p:sp>
        <p:nvSpPr>
          <p:cNvPr id="3" name="Content Placeholder 2"/>
          <p:cNvSpPr>
            <a:spLocks noGrp="1"/>
          </p:cNvSpPr>
          <p:nvPr>
            <p:ph idx="1"/>
          </p:nvPr>
        </p:nvSpPr>
        <p:spPr>
          <a:xfrm>
            <a:off x="304800" y="1161144"/>
            <a:ext cx="8628888" cy="5597860"/>
          </a:xfrm>
        </p:spPr>
        <p:txBody>
          <a:bodyPr>
            <a:normAutofit fontScale="70000" lnSpcReduction="20000"/>
          </a:bodyPr>
          <a:lstStyle/>
          <a:p>
            <a:r>
              <a:rPr lang="en-US" sz="3000" dirty="0" smtClean="0">
                <a:latin typeface="Optima"/>
                <a:cs typeface="Optima"/>
              </a:rPr>
              <a:t>Statistics from editing 125 grants </a:t>
            </a:r>
          </a:p>
          <a:p>
            <a:r>
              <a:rPr lang="en-US" sz="3000" dirty="0" smtClean="0">
                <a:latin typeface="Optima"/>
                <a:cs typeface="Optima"/>
              </a:rPr>
              <a:t>Problems </a:t>
            </a:r>
            <a:r>
              <a:rPr lang="en-US" sz="3000" dirty="0">
                <a:latin typeface="Optima"/>
                <a:cs typeface="Optima"/>
              </a:rPr>
              <a:t>with page limits</a:t>
            </a:r>
          </a:p>
          <a:p>
            <a:pPr lvl="1"/>
            <a:r>
              <a:rPr lang="en-US" sz="2700" dirty="0">
                <a:latin typeface="Optima"/>
                <a:cs typeface="Optima"/>
              </a:rPr>
              <a:t>45% of grants require reduction in text to adhere to page limitations</a:t>
            </a:r>
          </a:p>
          <a:p>
            <a:r>
              <a:rPr lang="en-US" sz="3000" dirty="0">
                <a:latin typeface="Optima"/>
                <a:cs typeface="Optima"/>
              </a:rPr>
              <a:t>Problems with the Specific Aims page</a:t>
            </a:r>
          </a:p>
          <a:p>
            <a:pPr lvl="1"/>
            <a:r>
              <a:rPr lang="en-US" sz="2700" dirty="0">
                <a:latin typeface="Optima"/>
                <a:cs typeface="Optima"/>
              </a:rPr>
              <a:t>83% of grants have some type of problem with:</a:t>
            </a:r>
          </a:p>
          <a:p>
            <a:pPr lvl="2"/>
            <a:r>
              <a:rPr lang="en-US" sz="2700" dirty="0">
                <a:latin typeface="Optima"/>
                <a:cs typeface="Optima"/>
              </a:rPr>
              <a:t>Illogical order</a:t>
            </a:r>
          </a:p>
          <a:p>
            <a:pPr lvl="2"/>
            <a:r>
              <a:rPr lang="en-US" sz="2700" dirty="0">
                <a:latin typeface="Optima"/>
                <a:cs typeface="Optima"/>
              </a:rPr>
              <a:t>Missing sections</a:t>
            </a:r>
          </a:p>
          <a:p>
            <a:pPr lvl="2"/>
            <a:r>
              <a:rPr lang="en-US" sz="2700" dirty="0">
                <a:latin typeface="Optima"/>
                <a:cs typeface="Optima"/>
              </a:rPr>
              <a:t>Lack of detail</a:t>
            </a:r>
          </a:p>
          <a:p>
            <a:pPr lvl="2"/>
            <a:r>
              <a:rPr lang="en-US" sz="2700" dirty="0">
                <a:latin typeface="Optima"/>
                <a:cs typeface="Optima"/>
              </a:rPr>
              <a:t>Too much detail</a:t>
            </a:r>
          </a:p>
          <a:p>
            <a:pPr lvl="2"/>
            <a:r>
              <a:rPr lang="en-US" sz="2700" dirty="0">
                <a:latin typeface="Optima"/>
                <a:cs typeface="Optima"/>
              </a:rPr>
              <a:t>No hypothesis</a:t>
            </a:r>
          </a:p>
          <a:p>
            <a:pPr lvl="2"/>
            <a:r>
              <a:rPr lang="en-US" sz="2700" dirty="0">
                <a:latin typeface="Optima"/>
                <a:cs typeface="Optima"/>
              </a:rPr>
              <a:t>Aims are too wordy</a:t>
            </a:r>
          </a:p>
          <a:p>
            <a:r>
              <a:rPr lang="en-US" sz="3000" dirty="0">
                <a:latin typeface="Optima"/>
                <a:cs typeface="Optima"/>
              </a:rPr>
              <a:t>Problems with Approach/Methodology</a:t>
            </a:r>
          </a:p>
          <a:p>
            <a:pPr lvl="1"/>
            <a:r>
              <a:rPr lang="en-US" sz="2700" dirty="0">
                <a:latin typeface="Optima"/>
                <a:cs typeface="Optima"/>
              </a:rPr>
              <a:t>75% of grants need revisions to these sections because:</a:t>
            </a:r>
          </a:p>
          <a:p>
            <a:pPr lvl="2"/>
            <a:r>
              <a:rPr lang="en-US" sz="2700" dirty="0">
                <a:latin typeface="Optima"/>
                <a:cs typeface="Optima"/>
              </a:rPr>
              <a:t>There are insufficient details to understand the methods and/or data analysis</a:t>
            </a:r>
          </a:p>
          <a:p>
            <a:pPr lvl="2"/>
            <a:r>
              <a:rPr lang="en-US" sz="2700" dirty="0">
                <a:latin typeface="Optima"/>
                <a:cs typeface="Optima"/>
              </a:rPr>
              <a:t>Too technical–the broader goal is lost</a:t>
            </a:r>
          </a:p>
          <a:p>
            <a:pPr lvl="2"/>
            <a:r>
              <a:rPr lang="en-US" sz="2700" dirty="0">
                <a:latin typeface="Optima"/>
                <a:cs typeface="Optima"/>
              </a:rPr>
              <a:t>No techniques are referenced</a:t>
            </a:r>
          </a:p>
          <a:p>
            <a:endParaRPr lang="en-US" sz="2600" dirty="0" smtClean="0"/>
          </a:p>
        </p:txBody>
      </p:sp>
    </p:spTree>
    <p:extLst>
      <p:ext uri="{BB962C8B-B14F-4D97-AF65-F5344CB8AC3E}">
        <p14:creationId xmlns:p14="http://schemas.microsoft.com/office/powerpoint/2010/main" val="3492244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9"/>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99"/>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99"/>
                                          </p:stCondLst>
                                        </p:cTn>
                                        <p:tgtEl>
                                          <p:spTgt spid="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99"/>
                                          </p:stCondLst>
                                        </p:cTn>
                                        <p:tgtEl>
                                          <p:spTgt spid="3">
                                            <p:txEl>
                                              <p:pRg st="5" end="5"/>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99"/>
                                          </p:stCondLst>
                                        </p:cTn>
                                        <p:tgtEl>
                                          <p:spTgt spid="3">
                                            <p:txEl>
                                              <p:pRg st="6" end="6"/>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99"/>
                                          </p:stCondLst>
                                        </p:cTn>
                                        <p:tgtEl>
                                          <p:spTgt spid="3">
                                            <p:txEl>
                                              <p:pRg st="7" end="7"/>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99"/>
                                          </p:stCondLst>
                                        </p:cTn>
                                        <p:tgtEl>
                                          <p:spTgt spid="3">
                                            <p:txEl>
                                              <p:pRg st="8" end="8"/>
                                            </p:txEl>
                                          </p:spTgt>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99"/>
                                          </p:stCondLst>
                                        </p:cTn>
                                        <p:tgtEl>
                                          <p:spTgt spid="3">
                                            <p:txEl>
                                              <p:pRg st="9" end="9"/>
                                            </p:txEl>
                                          </p:spTgt>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99"/>
                                          </p:stCondLst>
                                        </p:cTn>
                                        <p:tgtEl>
                                          <p:spTgt spid="3">
                                            <p:txEl>
                                              <p:pRg st="10" end="10"/>
                                            </p:txEl>
                                          </p:spTgt>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nodeType="clickEffect">
                                  <p:stCondLst>
                                    <p:cond delay="0"/>
                                  </p:stCondLst>
                                  <p:childTnLst>
                                    <p:set>
                                      <p:cBhvr>
                                        <p:cTn id="36" dur="1" fill="hold">
                                          <p:stCondLst>
                                            <p:cond delay="0"/>
                                          </p:stCondLst>
                                        </p:cTn>
                                        <p:tgtEl>
                                          <p:spTgt spid="3">
                                            <p:txEl>
                                              <p:pRg st="11" end="11"/>
                                            </p:txEl>
                                          </p:spTgt>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nodeType="clickEffect">
                                  <p:stCondLst>
                                    <p:cond delay="0"/>
                                  </p:stCondLst>
                                  <p:childTnLst>
                                    <p:set>
                                      <p:cBhvr>
                                        <p:cTn id="40" dur="1" fill="hold">
                                          <p:stCondLst>
                                            <p:cond delay="0"/>
                                          </p:stCondLst>
                                        </p:cTn>
                                        <p:tgtEl>
                                          <p:spTgt spid="3">
                                            <p:txEl>
                                              <p:pRg st="12" end="12"/>
                                            </p:txEl>
                                          </p:spTgt>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nodeType="clickEffect">
                                  <p:stCondLst>
                                    <p:cond delay="0"/>
                                  </p:stCondLst>
                                  <p:childTnLst>
                                    <p:set>
                                      <p:cBhvr>
                                        <p:cTn id="44" dur="1" fill="hold">
                                          <p:stCondLst>
                                            <p:cond delay="0"/>
                                          </p:stCondLst>
                                        </p:cTn>
                                        <p:tgtEl>
                                          <p:spTgt spid="3">
                                            <p:txEl>
                                              <p:pRg st="13" end="13"/>
                                            </p:txEl>
                                          </p:spTgt>
                                        </p:tgtEl>
                                        <p:attrNameLst>
                                          <p:attrName>style.visibility</p:attrName>
                                        </p:attrNameLst>
                                      </p:cBhvr>
                                      <p:to>
                                        <p:strVal val="visible"/>
                                      </p:to>
                                    </p:set>
                                  </p:childTnLst>
                                </p:cTn>
                              </p:par>
                              <p:par>
                                <p:cTn id="45" presetID="1" presetClass="entr" presetSubtype="0" fill="hold" nodeType="withEffect">
                                  <p:stCondLst>
                                    <p:cond delay="0"/>
                                  </p:stCondLst>
                                  <p:childTnLst>
                                    <p:set>
                                      <p:cBhvr>
                                        <p:cTn id="46" dur="1" fill="hold">
                                          <p:stCondLst>
                                            <p:cond delay="0"/>
                                          </p:stCondLst>
                                        </p:cTn>
                                        <p:tgtEl>
                                          <p:spTgt spid="3">
                                            <p:txEl>
                                              <p:pRg st="14" end="14"/>
                                            </p:txEl>
                                          </p:spTgt>
                                        </p:tgtEl>
                                        <p:attrNameLst>
                                          <p:attrName>style.visibility</p:attrName>
                                        </p:attrNameLst>
                                      </p:cBhvr>
                                      <p:to>
                                        <p:strVal val="visible"/>
                                      </p:to>
                                    </p:set>
                                  </p:childTnLst>
                                </p:cTn>
                              </p:par>
                              <p:par>
                                <p:cTn id="47" presetID="1" presetClass="entr" presetSubtype="0" fill="hold" nodeType="withEffect">
                                  <p:stCondLst>
                                    <p:cond delay="0"/>
                                  </p:stCondLst>
                                  <p:childTnLst>
                                    <p:set>
                                      <p:cBhvr>
                                        <p:cTn id="48" dur="1" fill="hold">
                                          <p:stCondLst>
                                            <p:cond delay="0"/>
                                          </p:stCondLst>
                                        </p:cTn>
                                        <p:tgtEl>
                                          <p:spTgt spid="3">
                                            <p:txEl>
                                              <p:pRg st="15" end="1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 y="130629"/>
            <a:ext cx="8933688" cy="769258"/>
          </a:xfrm>
        </p:spPr>
        <p:txBody>
          <a:bodyPr>
            <a:normAutofit/>
          </a:bodyPr>
          <a:lstStyle/>
          <a:p>
            <a:r>
              <a:rPr lang="en-US" sz="3900" dirty="0" smtClean="0"/>
              <a:t>Common Mistakes in Grant Proposals</a:t>
            </a:r>
            <a:endParaRPr lang="en-US" sz="3900" dirty="0"/>
          </a:p>
        </p:txBody>
      </p:sp>
      <p:sp>
        <p:nvSpPr>
          <p:cNvPr id="3" name="Content Placeholder 2"/>
          <p:cNvSpPr>
            <a:spLocks noGrp="1"/>
          </p:cNvSpPr>
          <p:nvPr>
            <p:ph idx="1"/>
          </p:nvPr>
        </p:nvSpPr>
        <p:spPr>
          <a:xfrm>
            <a:off x="2" y="899888"/>
            <a:ext cx="8824684" cy="3947883"/>
          </a:xfrm>
        </p:spPr>
        <p:txBody>
          <a:bodyPr>
            <a:noAutofit/>
          </a:bodyPr>
          <a:lstStyle/>
          <a:p>
            <a:r>
              <a:rPr lang="en-US" sz="1800" dirty="0">
                <a:latin typeface="Optima"/>
                <a:cs typeface="Optima"/>
              </a:rPr>
              <a:t>Problems with sentence clarity</a:t>
            </a:r>
          </a:p>
          <a:p>
            <a:pPr lvl="1"/>
            <a:r>
              <a:rPr lang="en-US" sz="1800" dirty="0">
                <a:latin typeface="Optima"/>
                <a:cs typeface="Optima"/>
              </a:rPr>
              <a:t>100% of grants require rewriting of sentences to emphasize clarity and impact</a:t>
            </a:r>
          </a:p>
          <a:p>
            <a:r>
              <a:rPr lang="en-US" sz="1800" dirty="0" smtClean="0">
                <a:latin typeface="Optima"/>
                <a:cs typeface="Optima"/>
              </a:rPr>
              <a:t>Figures and Tables</a:t>
            </a:r>
          </a:p>
          <a:p>
            <a:pPr lvl="1"/>
            <a:r>
              <a:rPr lang="en-US" sz="1800" dirty="0" smtClean="0">
                <a:latin typeface="Optima"/>
                <a:cs typeface="Optima"/>
              </a:rPr>
              <a:t>43% of grants have problems with figures/tables</a:t>
            </a:r>
          </a:p>
          <a:p>
            <a:pPr lvl="1"/>
            <a:r>
              <a:rPr lang="en-US" sz="1800" dirty="0" smtClean="0">
                <a:latin typeface="Optima"/>
                <a:cs typeface="Optima"/>
              </a:rPr>
              <a:t>The most common problems are:</a:t>
            </a:r>
          </a:p>
          <a:p>
            <a:pPr lvl="2"/>
            <a:r>
              <a:rPr lang="en-US" sz="1800" dirty="0" smtClean="0">
                <a:latin typeface="Optima"/>
                <a:cs typeface="Optima"/>
              </a:rPr>
              <a:t>A figure or table is needed but not included</a:t>
            </a:r>
          </a:p>
          <a:p>
            <a:pPr lvl="2"/>
            <a:r>
              <a:rPr lang="en-US" sz="1800" dirty="0" smtClean="0">
                <a:latin typeface="Optima"/>
                <a:cs typeface="Optima"/>
              </a:rPr>
              <a:t>A figure or table is included but:</a:t>
            </a:r>
          </a:p>
          <a:p>
            <a:pPr lvl="3"/>
            <a:r>
              <a:rPr lang="en-US" sz="1800" dirty="0" smtClean="0">
                <a:latin typeface="Optima"/>
                <a:cs typeface="Optima"/>
              </a:rPr>
              <a:t>The narrative does not include the figure/table</a:t>
            </a:r>
          </a:p>
          <a:p>
            <a:pPr lvl="3"/>
            <a:r>
              <a:rPr lang="en-US" sz="1800" dirty="0" smtClean="0">
                <a:latin typeface="Optima"/>
                <a:cs typeface="Optima"/>
              </a:rPr>
              <a:t>The table/figure contains the wrong figures</a:t>
            </a:r>
          </a:p>
          <a:p>
            <a:pPr lvl="3"/>
            <a:r>
              <a:rPr lang="en-US" sz="1800" dirty="0" smtClean="0">
                <a:latin typeface="Optima"/>
                <a:cs typeface="Optima"/>
              </a:rPr>
              <a:t>The table/figure describes data incorrectly</a:t>
            </a:r>
          </a:p>
          <a:p>
            <a:pPr lvl="3"/>
            <a:r>
              <a:rPr lang="en-US" sz="1800" dirty="0" smtClean="0">
                <a:latin typeface="Optima"/>
                <a:cs typeface="Optima"/>
              </a:rPr>
              <a:t>The table/figure needs to be larger or have an accompanying legend</a:t>
            </a:r>
          </a:p>
          <a:p>
            <a:pPr lvl="3"/>
            <a:r>
              <a:rPr lang="en-US" sz="1800" dirty="0" smtClean="0">
                <a:latin typeface="Optima"/>
                <a:cs typeface="Optima"/>
              </a:rPr>
              <a:t>Is not necessary</a:t>
            </a:r>
          </a:p>
        </p:txBody>
      </p:sp>
      <p:sp>
        <p:nvSpPr>
          <p:cNvPr id="4" name="Rectangle 3"/>
          <p:cNvSpPr/>
          <p:nvPr/>
        </p:nvSpPr>
        <p:spPr>
          <a:xfrm>
            <a:off x="145142" y="4847771"/>
            <a:ext cx="8998857" cy="2031325"/>
          </a:xfrm>
          <a:prstGeom prst="rect">
            <a:avLst/>
          </a:prstGeom>
        </p:spPr>
        <p:txBody>
          <a:bodyPr wrap="square">
            <a:spAutoFit/>
          </a:bodyPr>
          <a:lstStyle/>
          <a:p>
            <a:pPr marL="342900" indent="-342900">
              <a:buFont typeface="Arial" charset="0"/>
              <a:buChar char="•"/>
            </a:pPr>
            <a:r>
              <a:rPr lang="en-US" dirty="0">
                <a:latin typeface="Optima"/>
                <a:cs typeface="Optima"/>
              </a:rPr>
              <a:t>Expected </a:t>
            </a:r>
            <a:r>
              <a:rPr lang="en-US" dirty="0" smtClean="0">
                <a:latin typeface="Optima"/>
                <a:cs typeface="Optima"/>
              </a:rPr>
              <a:t>Results</a:t>
            </a:r>
          </a:p>
          <a:p>
            <a:pPr marL="800100" lvl="1" indent="-342900">
              <a:buFont typeface="Courier New" charset="0"/>
              <a:buChar char="o"/>
            </a:pPr>
            <a:r>
              <a:rPr lang="en-US" dirty="0" smtClean="0">
                <a:latin typeface="Optima"/>
                <a:cs typeface="Optima"/>
              </a:rPr>
              <a:t>Not </a:t>
            </a:r>
            <a:r>
              <a:rPr lang="en-US" dirty="0">
                <a:latin typeface="Optima"/>
                <a:cs typeface="Optima"/>
              </a:rPr>
              <a:t>addressed or insufficient</a:t>
            </a:r>
          </a:p>
          <a:p>
            <a:pPr marL="342900" indent="-342900">
              <a:buFont typeface="Arial" charset="0"/>
              <a:buChar char="•"/>
            </a:pPr>
            <a:r>
              <a:rPr lang="en-US" dirty="0">
                <a:latin typeface="Optima"/>
                <a:cs typeface="Optima"/>
              </a:rPr>
              <a:t>Potential Problems and Alternative </a:t>
            </a:r>
            <a:r>
              <a:rPr lang="en-US" dirty="0" smtClean="0">
                <a:latin typeface="Optima"/>
                <a:cs typeface="Optima"/>
              </a:rPr>
              <a:t>Strategies</a:t>
            </a:r>
          </a:p>
          <a:p>
            <a:pPr marL="800100" lvl="1" indent="-342900">
              <a:buFont typeface="Courier New" charset="0"/>
              <a:buChar char="o"/>
            </a:pPr>
            <a:r>
              <a:rPr lang="en-US" dirty="0" smtClean="0">
                <a:latin typeface="Optima"/>
                <a:cs typeface="Optima"/>
              </a:rPr>
              <a:t>Not addressed</a:t>
            </a:r>
          </a:p>
          <a:p>
            <a:pPr marL="800100" lvl="1" indent="-342900">
              <a:buFont typeface="Courier New" charset="0"/>
              <a:buChar char="o"/>
            </a:pPr>
            <a:r>
              <a:rPr lang="en-US" dirty="0" smtClean="0">
                <a:latin typeface="Optima"/>
                <a:cs typeface="Optima"/>
              </a:rPr>
              <a:t>Identify </a:t>
            </a:r>
            <a:r>
              <a:rPr lang="en-US" dirty="0">
                <a:latin typeface="Optima"/>
                <a:cs typeface="Optima"/>
              </a:rPr>
              <a:t>potential problems but offer no alternative strategies</a:t>
            </a:r>
          </a:p>
          <a:p>
            <a:pPr marL="342900" indent="-342900">
              <a:buFont typeface="Arial" charset="0"/>
              <a:buChar char="•"/>
            </a:pPr>
            <a:r>
              <a:rPr lang="en-US" dirty="0">
                <a:latin typeface="Optima"/>
                <a:cs typeface="Optima"/>
              </a:rPr>
              <a:t>Future </a:t>
            </a:r>
            <a:r>
              <a:rPr lang="en-US" dirty="0" smtClean="0">
                <a:latin typeface="Optima"/>
                <a:cs typeface="Optima"/>
              </a:rPr>
              <a:t>Direction</a:t>
            </a:r>
          </a:p>
          <a:p>
            <a:pPr marL="800100" lvl="1" indent="-342900">
              <a:buFont typeface="Courier New" charset="0"/>
              <a:buChar char="o"/>
            </a:pPr>
            <a:r>
              <a:rPr lang="en-US" dirty="0" smtClean="0">
                <a:latin typeface="Optima"/>
                <a:cs typeface="Optima"/>
              </a:rPr>
              <a:t>Not </a:t>
            </a:r>
            <a:r>
              <a:rPr lang="en-US" dirty="0">
                <a:latin typeface="Optima"/>
                <a:cs typeface="Optima"/>
              </a:rPr>
              <a:t>addressed or insufficient</a:t>
            </a:r>
          </a:p>
        </p:txBody>
      </p:sp>
    </p:spTree>
    <p:extLst>
      <p:ext uri="{BB962C8B-B14F-4D97-AF65-F5344CB8AC3E}">
        <p14:creationId xmlns:p14="http://schemas.microsoft.com/office/powerpoint/2010/main" val="5115396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3">
                                            <p:txEl>
                                              <p:pRg st="8" end="8"/>
                                            </p:txEl>
                                          </p:spTgt>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3">
                                            <p:txEl>
                                              <p:pRg st="9" end="9"/>
                                            </p:txEl>
                                          </p:spTgt>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3">
                                            <p:txEl>
                                              <p:pRg st="10" end="10"/>
                                            </p:txEl>
                                          </p:spTgt>
                                        </p:tgtEl>
                                        <p:attrNameLst>
                                          <p:attrName>style.visibility</p:attrName>
                                        </p:attrNameLst>
                                      </p:cBhvr>
                                      <p:to>
                                        <p:strVal val="visible"/>
                                      </p:to>
                                    </p:set>
                                  </p:childTnLst>
                                </p:cTn>
                              </p:par>
                              <p:par>
                                <p:cTn id="41" presetID="1" presetClass="entr" presetSubtype="0" fill="hold" nodeType="withEffect">
                                  <p:stCondLst>
                                    <p:cond delay="0"/>
                                  </p:stCondLst>
                                  <p:childTnLst>
                                    <p:set>
                                      <p:cBhvr>
                                        <p:cTn id="42" dur="1" fill="hold">
                                          <p:stCondLst>
                                            <p:cond delay="0"/>
                                          </p:stCondLst>
                                        </p:cTn>
                                        <p:tgtEl>
                                          <p:spTgt spid="3">
                                            <p:txEl>
                                              <p:pRg st="11" end="1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66536"/>
            <a:ext cx="8616461" cy="820615"/>
          </a:xfrm>
        </p:spPr>
        <p:txBody>
          <a:bodyPr>
            <a:normAutofit fontScale="90000"/>
          </a:bodyPr>
          <a:lstStyle/>
          <a:p>
            <a:r>
              <a:rPr lang="en-US" sz="4000" dirty="0" smtClean="0"/>
              <a:t>Use a grammar book, thesaurus, and dictionary</a:t>
            </a:r>
            <a:endParaRPr lang="en-US" sz="4000" dirty="0"/>
          </a:p>
        </p:txBody>
      </p:sp>
      <p:sp>
        <p:nvSpPr>
          <p:cNvPr id="3" name="Content Placeholder 2"/>
          <p:cNvSpPr>
            <a:spLocks noGrp="1"/>
          </p:cNvSpPr>
          <p:nvPr>
            <p:ph idx="1"/>
          </p:nvPr>
        </p:nvSpPr>
        <p:spPr>
          <a:xfrm>
            <a:off x="119270" y="1135508"/>
            <a:ext cx="5451231" cy="5451231"/>
          </a:xfrm>
        </p:spPr>
        <p:txBody>
          <a:bodyPr>
            <a:noAutofit/>
          </a:bodyPr>
          <a:lstStyle/>
          <a:p>
            <a:r>
              <a:rPr lang="en-US" sz="2000" b="1" dirty="0">
                <a:cs typeface="Optima"/>
              </a:rPr>
              <a:t>Grammar tips</a:t>
            </a:r>
          </a:p>
          <a:p>
            <a:pPr lvl="1">
              <a:buFont typeface="Calibri" panose="020F0502020204030204" pitchFamily="34" charset="0"/>
              <a:buChar char="‒"/>
            </a:pPr>
            <a:r>
              <a:rPr lang="en-US" sz="1600" dirty="0" smtClean="0">
                <a:cs typeface="Optima"/>
              </a:rPr>
              <a:t>Common style guides</a:t>
            </a:r>
            <a:r>
              <a:rPr lang="en-US" sz="1600" i="1" dirty="0" smtClean="0">
                <a:cs typeface="Optima"/>
              </a:rPr>
              <a:t>: Chicago Manual of Style</a:t>
            </a:r>
            <a:r>
              <a:rPr lang="en-US" sz="1600" dirty="0" smtClean="0">
                <a:cs typeface="Optima"/>
              </a:rPr>
              <a:t>; </a:t>
            </a:r>
            <a:r>
              <a:rPr lang="en-US" sz="1600" i="1" dirty="0" smtClean="0">
                <a:cs typeface="Optima"/>
              </a:rPr>
              <a:t>MLA Style Manual and Guide to Scholarly Publishing</a:t>
            </a:r>
            <a:r>
              <a:rPr lang="en-US" sz="1600" dirty="0" smtClean="0">
                <a:cs typeface="Optima"/>
              </a:rPr>
              <a:t>; </a:t>
            </a:r>
            <a:r>
              <a:rPr lang="en-US" sz="1600" i="1" dirty="0" smtClean="0">
                <a:cs typeface="Optima"/>
              </a:rPr>
              <a:t>Scientific Style and Format: CBE Manual </a:t>
            </a:r>
          </a:p>
          <a:p>
            <a:pPr>
              <a:buClr>
                <a:schemeClr val="tx1"/>
              </a:buClr>
            </a:pPr>
            <a:r>
              <a:rPr lang="en-US" sz="2000" b="1" dirty="0">
                <a:cs typeface="Optima"/>
              </a:rPr>
              <a:t>Punctuation tips</a:t>
            </a:r>
          </a:p>
          <a:p>
            <a:pPr lvl="1">
              <a:buClr>
                <a:schemeClr val="tx1"/>
              </a:buClr>
              <a:buFont typeface="Calibri" panose="020F0502020204030204" pitchFamily="34" charset="0"/>
              <a:buChar char="‒"/>
            </a:pPr>
            <a:r>
              <a:rPr lang="en-US" sz="1700" dirty="0">
                <a:cs typeface="Optima"/>
              </a:rPr>
              <a:t>Punctuation helps to reveal the structure of a sentence (structural meaning), and thus to clarify meaning (rhetorical meaning).</a:t>
            </a:r>
            <a:endParaRPr lang="en-US" sz="1700" b="1" dirty="0">
              <a:cs typeface="Optima"/>
            </a:endParaRPr>
          </a:p>
          <a:p>
            <a:pPr>
              <a:buClr>
                <a:schemeClr val="tx1"/>
              </a:buClr>
            </a:pPr>
            <a:r>
              <a:rPr lang="en-US" sz="2000" b="1" dirty="0" smtClean="0">
                <a:cs typeface="Optima"/>
              </a:rPr>
              <a:t>Spelling </a:t>
            </a:r>
            <a:r>
              <a:rPr lang="en-US" sz="2000" b="1" dirty="0">
                <a:cs typeface="Optima"/>
              </a:rPr>
              <a:t>Tips</a:t>
            </a:r>
          </a:p>
          <a:p>
            <a:pPr lvl="1">
              <a:buClr>
                <a:schemeClr val="tx1"/>
              </a:buClr>
              <a:buFont typeface="Calibri" panose="020F0502020204030204" pitchFamily="34" charset="0"/>
              <a:buChar char="‒"/>
            </a:pPr>
            <a:r>
              <a:rPr lang="en-US" sz="1700" dirty="0">
                <a:cs typeface="Optima"/>
              </a:rPr>
              <a:t>When in doubt, use a dictionary</a:t>
            </a:r>
          </a:p>
          <a:p>
            <a:pPr lvl="1">
              <a:buClr>
                <a:schemeClr val="tx1"/>
              </a:buClr>
              <a:buFont typeface="Calibri" panose="020F0502020204030204" pitchFamily="34" charset="0"/>
              <a:buChar char="‒"/>
            </a:pPr>
            <a:r>
              <a:rPr lang="en-US" sz="1700" dirty="0">
                <a:cs typeface="Optima"/>
              </a:rPr>
              <a:t>Remember that spellcheckers:</a:t>
            </a:r>
          </a:p>
          <a:p>
            <a:pPr lvl="2">
              <a:buClr>
                <a:schemeClr val="tx1"/>
              </a:buClr>
            </a:pPr>
            <a:r>
              <a:rPr lang="en-US" sz="1700" dirty="0">
                <a:cs typeface="Optima"/>
              </a:rPr>
              <a:t>Do not distinguish between homophones </a:t>
            </a:r>
            <a:r>
              <a:rPr lang="en-US" sz="1700" b="1" dirty="0">
                <a:cs typeface="Optima"/>
              </a:rPr>
              <a:t>(</a:t>
            </a:r>
            <a:r>
              <a:rPr lang="en-US" sz="1700" b="1" i="1" dirty="0">
                <a:cs typeface="Optima"/>
              </a:rPr>
              <a:t>principal</a:t>
            </a:r>
            <a:r>
              <a:rPr lang="en-US" sz="1700" b="1" dirty="0">
                <a:cs typeface="Optima"/>
              </a:rPr>
              <a:t> and </a:t>
            </a:r>
            <a:r>
              <a:rPr lang="en-US" sz="1700" b="1" i="1" dirty="0">
                <a:cs typeface="Optima"/>
              </a:rPr>
              <a:t>principle</a:t>
            </a:r>
            <a:r>
              <a:rPr lang="en-US" sz="1700" i="1" dirty="0">
                <a:cs typeface="Optima"/>
              </a:rPr>
              <a:t>).</a:t>
            </a:r>
            <a:endParaRPr lang="en-US" sz="1700" dirty="0">
              <a:cs typeface="Optima"/>
            </a:endParaRPr>
          </a:p>
          <a:p>
            <a:pPr lvl="2">
              <a:buClr>
                <a:schemeClr val="tx1"/>
              </a:buClr>
            </a:pPr>
            <a:r>
              <a:rPr lang="en-US" sz="1700" dirty="0">
                <a:cs typeface="Optima"/>
              </a:rPr>
              <a:t>Do not account for spellings determined by usage </a:t>
            </a:r>
            <a:r>
              <a:rPr lang="en-US" sz="1700" b="1" dirty="0">
                <a:cs typeface="Optima"/>
              </a:rPr>
              <a:t>(</a:t>
            </a:r>
            <a:r>
              <a:rPr lang="en-US" sz="1700" b="1" i="1" dirty="0">
                <a:cs typeface="Optima"/>
              </a:rPr>
              <a:t>resume</a:t>
            </a:r>
            <a:r>
              <a:rPr lang="en-US" sz="1700" b="1" dirty="0">
                <a:cs typeface="Optima"/>
              </a:rPr>
              <a:t> and </a:t>
            </a:r>
            <a:r>
              <a:rPr lang="en-US" sz="1700" b="1" i="1" dirty="0">
                <a:cs typeface="Optima"/>
              </a:rPr>
              <a:t>résumé</a:t>
            </a:r>
            <a:r>
              <a:rPr lang="en-US" sz="1700" i="1" dirty="0">
                <a:cs typeface="Optima"/>
              </a:rPr>
              <a:t>).</a:t>
            </a:r>
            <a:endParaRPr lang="en-US" sz="1700" dirty="0">
              <a:cs typeface="Optima"/>
            </a:endParaRPr>
          </a:p>
          <a:p>
            <a:pPr lvl="2">
              <a:buClr>
                <a:schemeClr val="tx1"/>
              </a:buClr>
            </a:pPr>
            <a:r>
              <a:rPr lang="en-US" sz="1700" dirty="0">
                <a:cs typeface="Optima"/>
              </a:rPr>
              <a:t>May allow variant spellings </a:t>
            </a:r>
            <a:r>
              <a:rPr lang="en-US" sz="1700" b="1" dirty="0">
                <a:cs typeface="Optima"/>
              </a:rPr>
              <a:t>(</a:t>
            </a:r>
            <a:r>
              <a:rPr lang="en-US" sz="1700" b="1" i="1" dirty="0">
                <a:cs typeface="Optima"/>
              </a:rPr>
              <a:t>catalog</a:t>
            </a:r>
            <a:r>
              <a:rPr lang="en-US" sz="1700" b="1" dirty="0">
                <a:cs typeface="Optima"/>
              </a:rPr>
              <a:t> and </a:t>
            </a:r>
            <a:r>
              <a:rPr lang="en-US" sz="1700" b="1" i="1" dirty="0">
                <a:cs typeface="Optima"/>
              </a:rPr>
              <a:t>catalogue</a:t>
            </a:r>
            <a:r>
              <a:rPr lang="en-US" sz="1700" i="1" dirty="0">
                <a:cs typeface="Optima"/>
              </a:rPr>
              <a:t>)</a:t>
            </a:r>
            <a:r>
              <a:rPr lang="en-US" sz="1700" dirty="0">
                <a:cs typeface="Optima"/>
              </a:rPr>
              <a:t> in the same document.</a:t>
            </a:r>
          </a:p>
          <a:p>
            <a:pPr lvl="2">
              <a:buClr>
                <a:schemeClr val="tx1"/>
              </a:buClr>
            </a:pPr>
            <a:r>
              <a:rPr lang="en-US" sz="1700" dirty="0">
                <a:cs typeface="Optima"/>
              </a:rPr>
              <a:t>Do not highlight a misspelled word if the misspelling is itself a word </a:t>
            </a:r>
            <a:r>
              <a:rPr lang="en-US" sz="1700" b="1" dirty="0">
                <a:cs typeface="Optima"/>
              </a:rPr>
              <a:t>(</a:t>
            </a:r>
            <a:r>
              <a:rPr lang="en-US" sz="1700" b="1" i="1" dirty="0">
                <a:cs typeface="Optima"/>
              </a:rPr>
              <a:t>from</a:t>
            </a:r>
            <a:r>
              <a:rPr lang="en-US" sz="1700" b="1" dirty="0">
                <a:cs typeface="Optima"/>
              </a:rPr>
              <a:t> and </a:t>
            </a:r>
            <a:r>
              <a:rPr lang="en-US" sz="1700" b="1" i="1" dirty="0">
                <a:cs typeface="Optima"/>
              </a:rPr>
              <a:t>form</a:t>
            </a:r>
            <a:r>
              <a:rPr lang="en-US" sz="1700" i="1" dirty="0">
                <a:cs typeface="Optima"/>
              </a:rPr>
              <a:t>)</a:t>
            </a:r>
            <a:r>
              <a:rPr lang="en-US" sz="1700" i="1" dirty="0" smtClean="0">
                <a:cs typeface="Optima"/>
              </a:rPr>
              <a:t>.</a:t>
            </a:r>
            <a:endParaRPr lang="en-US" sz="1700" dirty="0">
              <a:cs typeface="Optima"/>
            </a:endParaRPr>
          </a:p>
        </p:txBody>
      </p:sp>
      <p:pic>
        <p:nvPicPr>
          <p:cNvPr id="5" name="Picture 4" descr="open-mind-grammar-spelling-miracle-whip-ecards-someecards.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451231" y="1877232"/>
            <a:ext cx="3573499" cy="3230396"/>
          </a:xfrm>
          <a:prstGeom prst="rect">
            <a:avLst/>
          </a:prstGeom>
        </p:spPr>
      </p:pic>
    </p:spTree>
    <p:extLst>
      <p:ext uri="{BB962C8B-B14F-4D97-AF65-F5344CB8AC3E}">
        <p14:creationId xmlns:p14="http://schemas.microsoft.com/office/powerpoint/2010/main" val="797973416"/>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36768"/>
            <a:ext cx="8655805" cy="914125"/>
          </a:xfrm>
        </p:spPr>
        <p:txBody>
          <a:bodyPr>
            <a:normAutofit/>
          </a:bodyPr>
          <a:lstStyle/>
          <a:p>
            <a:r>
              <a:rPr lang="en-US" dirty="0" smtClean="0"/>
              <a:t>Use the Active Voice</a:t>
            </a:r>
            <a:endParaRPr lang="en-US" dirty="0"/>
          </a:p>
        </p:txBody>
      </p:sp>
      <p:sp>
        <p:nvSpPr>
          <p:cNvPr id="3" name="Content Placeholder 2"/>
          <p:cNvSpPr>
            <a:spLocks noGrp="1"/>
          </p:cNvSpPr>
          <p:nvPr>
            <p:ph idx="1"/>
          </p:nvPr>
        </p:nvSpPr>
        <p:spPr>
          <a:xfrm>
            <a:off x="253999" y="1016000"/>
            <a:ext cx="8753231" cy="5842000"/>
          </a:xfrm>
        </p:spPr>
        <p:txBody>
          <a:bodyPr>
            <a:noAutofit/>
          </a:bodyPr>
          <a:lstStyle/>
          <a:p>
            <a:r>
              <a:rPr lang="en-US" sz="2500" b="1" dirty="0" smtClean="0">
                <a:ea typeface="ＭＳ Ｐゴシック" pitchFamily="34" charset="-128"/>
                <a:cs typeface="Optima"/>
              </a:rPr>
              <a:t>In grant proposals, the active voice keeps you honest and clear. </a:t>
            </a:r>
          </a:p>
          <a:p>
            <a:pPr lvl="1"/>
            <a:r>
              <a:rPr lang="en-US" sz="2500" dirty="0" smtClean="0">
                <a:ea typeface="ＭＳ Ｐゴシック" pitchFamily="34" charset="-128"/>
                <a:cs typeface="Optima"/>
              </a:rPr>
              <a:t>It </a:t>
            </a:r>
            <a:r>
              <a:rPr lang="en-US" sz="2500" dirty="0">
                <a:ea typeface="ＭＳ Ｐゴシック" pitchFamily="34" charset="-128"/>
                <a:cs typeface="Optima"/>
              </a:rPr>
              <a:t>is believed that a lack of understanding about the risks of alcohol is a cause of student bingeing.</a:t>
            </a:r>
          </a:p>
          <a:p>
            <a:pPr lvl="1">
              <a:buFont typeface="Calibri" panose="020F0502020204030204" pitchFamily="34" charset="0"/>
              <a:buChar char="‒"/>
            </a:pPr>
            <a:r>
              <a:rPr lang="en-US" sz="2500" b="1" dirty="0">
                <a:ea typeface="ＭＳ Ｐゴシック" pitchFamily="34" charset="-128"/>
                <a:cs typeface="Optima"/>
              </a:rPr>
              <a:t>Revised: </a:t>
            </a:r>
            <a:r>
              <a:rPr lang="en-US" sz="2500" dirty="0">
                <a:ea typeface="ＭＳ Ｐゴシック" pitchFamily="34" charset="-128"/>
                <a:cs typeface="Optima"/>
              </a:rPr>
              <a:t>Researchers believe that students binge because they do not understand the risks of alcohol.</a:t>
            </a:r>
          </a:p>
          <a:p>
            <a:pPr lvl="1">
              <a:buFont typeface="Calibri" panose="020F0502020204030204" pitchFamily="34" charset="0"/>
              <a:buChar char="‒"/>
            </a:pPr>
            <a:r>
              <a:rPr lang="en-US" sz="2500" dirty="0">
                <a:ea typeface="ＭＳ Ｐゴシック" pitchFamily="34" charset="-128"/>
                <a:cs typeface="Optima"/>
              </a:rPr>
              <a:t>The creation of a database is being considered, but no estimate has been made in regard to the potential of its usefulness.</a:t>
            </a:r>
          </a:p>
          <a:p>
            <a:pPr lvl="1">
              <a:buFont typeface="Calibri" panose="020F0502020204030204" pitchFamily="34" charset="0"/>
              <a:buChar char="‒"/>
            </a:pPr>
            <a:r>
              <a:rPr lang="en-US" sz="2500" b="1" dirty="0">
                <a:ea typeface="ＭＳ Ｐゴシック" pitchFamily="34" charset="-128"/>
                <a:cs typeface="Optima"/>
              </a:rPr>
              <a:t>Revised: </a:t>
            </a:r>
            <a:r>
              <a:rPr lang="en-US" sz="2500" dirty="0">
                <a:ea typeface="ＭＳ Ｐゴシック" pitchFamily="34" charset="-128"/>
                <a:cs typeface="Optima"/>
              </a:rPr>
              <a:t>We are considering whether we should create a database, but we have not yet evaluated how useful it would be</a:t>
            </a:r>
            <a:r>
              <a:rPr lang="en-US" sz="2500" dirty="0" smtClean="0">
                <a:ea typeface="ＭＳ Ｐゴシック" pitchFamily="34" charset="-128"/>
                <a:cs typeface="Optima"/>
              </a:rPr>
              <a:t>.</a:t>
            </a:r>
            <a:endParaRPr lang="en-US" sz="2500" dirty="0">
              <a:ea typeface="ＭＳ Ｐゴシック" pitchFamily="34" charset="-128"/>
              <a:cs typeface="Optima"/>
            </a:endParaRPr>
          </a:p>
        </p:txBody>
      </p:sp>
    </p:spTree>
    <p:extLst>
      <p:ext uri="{BB962C8B-B14F-4D97-AF65-F5344CB8AC3E}">
        <p14:creationId xmlns:p14="http://schemas.microsoft.com/office/powerpoint/2010/main" val="33625200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9"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animEffect transition="in" filter="dissolve">
                                      <p:cBhvr>
                                        <p:cTn id="15" dur="500"/>
                                        <p:tgtEl>
                                          <p:spTgt spid="3">
                                            <p:txEl>
                                              <p:pRg st="3" end="3"/>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 presetClass="entr" presetSubtype="0" fill="hold" nodeType="clickEffect">
                                  <p:stCondLst>
                                    <p:cond delay="0"/>
                                  </p:stCondLst>
                                  <p:childTnLst>
                                    <p:set>
                                      <p:cBhvr>
                                        <p:cTn id="19"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95384"/>
            <a:ext cx="9143999" cy="1035539"/>
          </a:xfrm>
        </p:spPr>
        <p:txBody>
          <a:bodyPr>
            <a:normAutofit fontScale="90000"/>
          </a:bodyPr>
          <a:lstStyle/>
          <a:p>
            <a:r>
              <a:rPr lang="en-US" dirty="0" smtClean="0"/>
              <a:t>Provide Old Information Before New Information</a:t>
            </a:r>
            <a:endParaRPr lang="en-US" dirty="0"/>
          </a:p>
        </p:txBody>
      </p:sp>
      <p:sp>
        <p:nvSpPr>
          <p:cNvPr id="3" name="Content Placeholder 2"/>
          <p:cNvSpPr>
            <a:spLocks noGrp="1"/>
          </p:cNvSpPr>
          <p:nvPr>
            <p:ph idx="1"/>
          </p:nvPr>
        </p:nvSpPr>
        <p:spPr>
          <a:xfrm>
            <a:off x="156309" y="1348153"/>
            <a:ext cx="8987690" cy="5509847"/>
          </a:xfrm>
        </p:spPr>
        <p:txBody>
          <a:bodyPr>
            <a:noAutofit/>
          </a:bodyPr>
          <a:lstStyle/>
          <a:p>
            <a:r>
              <a:rPr lang="en-US" sz="2000" b="1" dirty="0" smtClean="0">
                <a:cs typeface="Optima"/>
              </a:rPr>
              <a:t>Principle </a:t>
            </a:r>
            <a:r>
              <a:rPr lang="en-US" sz="2000" b="1" dirty="0">
                <a:cs typeface="Optima"/>
              </a:rPr>
              <a:t>of Cohesion: Old to </a:t>
            </a:r>
            <a:r>
              <a:rPr lang="en-US" sz="2000" b="1" dirty="0" smtClean="0">
                <a:cs typeface="Optima"/>
              </a:rPr>
              <a:t>New</a:t>
            </a:r>
          </a:p>
          <a:p>
            <a:pPr marL="744538" lvl="1" indent="-457200">
              <a:buFont typeface="Calibri" panose="020F0502020204030204" pitchFamily="34" charset="0"/>
              <a:buChar char="‒"/>
            </a:pPr>
            <a:r>
              <a:rPr lang="en-US" sz="2000" b="1" dirty="0" smtClean="0">
                <a:ea typeface="ＭＳ Ｐゴシック" pitchFamily="-105" charset="-128"/>
                <a:cs typeface="Optima"/>
              </a:rPr>
              <a:t>Begin </a:t>
            </a:r>
            <a:r>
              <a:rPr lang="en-US" sz="2000" b="1" dirty="0">
                <a:ea typeface="ＭＳ Ｐゴシック" pitchFamily="-105" charset="-128"/>
                <a:cs typeface="Optima"/>
              </a:rPr>
              <a:t>sentences with information familiar to your readers. </a:t>
            </a:r>
            <a:r>
              <a:rPr lang="en-US" sz="2000" dirty="0">
                <a:ea typeface="ＭＳ Ｐゴシック" pitchFamily="-105" charset="-128"/>
                <a:cs typeface="Optima"/>
              </a:rPr>
              <a:t>Readers get that familiar information from two </a:t>
            </a:r>
            <a:r>
              <a:rPr lang="en-US" sz="2000" dirty="0" smtClean="0">
                <a:ea typeface="ＭＳ Ｐゴシック" pitchFamily="-105" charset="-128"/>
                <a:cs typeface="Optima"/>
              </a:rPr>
              <a:t>sources:</a:t>
            </a:r>
          </a:p>
          <a:p>
            <a:pPr lvl="2">
              <a:buFont typeface="Courier New" panose="02070309020205020404" pitchFamily="49" charset="0"/>
              <a:buChar char="o"/>
            </a:pPr>
            <a:r>
              <a:rPr lang="en-US" sz="2000" dirty="0" smtClean="0">
                <a:ea typeface="ＭＳ Ｐゴシック" pitchFamily="-105" charset="-128"/>
                <a:cs typeface="Optima"/>
              </a:rPr>
              <a:t>First</a:t>
            </a:r>
            <a:r>
              <a:rPr lang="en-US" sz="2000" dirty="0">
                <a:ea typeface="ＭＳ Ｐゴシック" pitchFamily="-105" charset="-128"/>
                <a:cs typeface="Optima"/>
              </a:rPr>
              <a:t>, they remember words from the sentences they just </a:t>
            </a:r>
            <a:r>
              <a:rPr lang="en-US" sz="2000" dirty="0" smtClean="0">
                <a:ea typeface="ＭＳ Ｐゴシック" pitchFamily="-105" charset="-128"/>
                <a:cs typeface="Optima"/>
              </a:rPr>
              <a:t>read.</a:t>
            </a:r>
          </a:p>
          <a:p>
            <a:pPr lvl="2">
              <a:buFont typeface="Courier New" panose="02070309020205020404" pitchFamily="49" charset="0"/>
              <a:buChar char="o"/>
            </a:pPr>
            <a:r>
              <a:rPr lang="en-US" sz="2000" dirty="0" smtClean="0">
                <a:ea typeface="ＭＳ Ｐゴシック" pitchFamily="-105" charset="-128"/>
                <a:cs typeface="Optima"/>
              </a:rPr>
              <a:t>Second</a:t>
            </a:r>
            <a:r>
              <a:rPr lang="en-US" sz="2000" dirty="0">
                <a:ea typeface="ＭＳ Ｐゴシック" pitchFamily="-105" charset="-128"/>
                <a:cs typeface="Optima"/>
              </a:rPr>
              <a:t>, readers bring to a sentence a general knowledge of its subject.</a:t>
            </a:r>
          </a:p>
          <a:p>
            <a:pPr marL="731520" lvl="1" indent="-457200">
              <a:lnSpc>
                <a:spcPct val="90000"/>
              </a:lnSpc>
              <a:buFont typeface="Calibri" panose="020F0502020204030204" pitchFamily="34" charset="0"/>
              <a:buChar char="‒"/>
              <a:defRPr/>
            </a:pPr>
            <a:r>
              <a:rPr lang="en-US" sz="2000" b="1" dirty="0">
                <a:ea typeface="ＭＳ Ｐゴシック" pitchFamily="-105" charset="-128"/>
                <a:cs typeface="Optima"/>
              </a:rPr>
              <a:t>End sentences with information readers cannot </a:t>
            </a:r>
            <a:r>
              <a:rPr lang="en-US" sz="2000" b="1" dirty="0" smtClean="0">
                <a:ea typeface="ＭＳ Ｐゴシック" pitchFamily="-105" charset="-128"/>
                <a:cs typeface="Optima"/>
              </a:rPr>
              <a:t>anticipate.</a:t>
            </a:r>
          </a:p>
          <a:p>
            <a:pPr marL="1435608" lvl="3" indent="-457200">
              <a:buFont typeface="Courier New" panose="02070309020205020404" pitchFamily="49" charset="0"/>
              <a:buChar char="o"/>
              <a:defRPr/>
            </a:pPr>
            <a:r>
              <a:rPr lang="en-US" sz="2000" dirty="0" smtClean="0">
                <a:ea typeface="ＭＳ Ｐゴシック" pitchFamily="-105" charset="-128"/>
                <a:cs typeface="Optima"/>
              </a:rPr>
              <a:t>Readers </a:t>
            </a:r>
            <a:r>
              <a:rPr lang="en-US" sz="2000" dirty="0">
                <a:ea typeface="ＭＳ Ｐゴシック" pitchFamily="-105" charset="-128"/>
                <a:cs typeface="Optima"/>
              </a:rPr>
              <a:t>always prefer to read what’s easy before what’s hard, and what’s familiar </a:t>
            </a:r>
            <a:r>
              <a:rPr lang="en-US" sz="2000" dirty="0" smtClean="0">
                <a:ea typeface="ＭＳ Ｐゴシック" pitchFamily="-105" charset="-128"/>
                <a:cs typeface="Optima"/>
              </a:rPr>
              <a:t>is </a:t>
            </a:r>
            <a:r>
              <a:rPr lang="en-US" sz="2000" dirty="0">
                <a:ea typeface="ＭＳ Ｐゴシック" pitchFamily="-105" charset="-128"/>
                <a:cs typeface="Optima"/>
              </a:rPr>
              <a:t>easier to understand than what’s new and complex.</a:t>
            </a:r>
          </a:p>
          <a:p>
            <a:pPr marL="731520" lvl="1" indent="-457200">
              <a:buFont typeface="Calibri" panose="020F0502020204030204" pitchFamily="34" charset="0"/>
              <a:buChar char="‒"/>
            </a:pPr>
            <a:r>
              <a:rPr lang="en-US" sz="2000" dirty="0">
                <a:cs typeface="Optima"/>
              </a:rPr>
              <a:t>Writers often refer to something in a previous sentence with words such as </a:t>
            </a:r>
            <a:r>
              <a:rPr lang="en-US" sz="2000" i="1" dirty="0">
                <a:cs typeface="Optima"/>
              </a:rPr>
              <a:t>this, these, that, those, another, such, second, </a:t>
            </a:r>
            <a:r>
              <a:rPr lang="en-US" sz="2000" dirty="0">
                <a:cs typeface="Optima"/>
              </a:rPr>
              <a:t>or </a:t>
            </a:r>
            <a:r>
              <a:rPr lang="en-US" sz="2000" i="1" dirty="0">
                <a:cs typeface="Optima"/>
              </a:rPr>
              <a:t>more</a:t>
            </a:r>
            <a:r>
              <a:rPr lang="en-US" sz="2000" dirty="0">
                <a:cs typeface="Optima"/>
              </a:rPr>
              <a:t>. </a:t>
            </a:r>
            <a:r>
              <a:rPr lang="en-US" sz="2000" b="1" dirty="0">
                <a:cs typeface="Optima"/>
              </a:rPr>
              <a:t>When you use any of those signals, try to put them at or close to the beginning of the </a:t>
            </a:r>
            <a:r>
              <a:rPr lang="en-US" sz="2000" b="1" dirty="0" smtClean="0">
                <a:cs typeface="Optima"/>
              </a:rPr>
              <a:t>sentence</a:t>
            </a:r>
            <a:r>
              <a:rPr lang="en-US" sz="2000" dirty="0" smtClean="0">
                <a:cs typeface="Optima"/>
              </a:rPr>
              <a:t>:</a:t>
            </a:r>
          </a:p>
          <a:p>
            <a:pPr marL="1487487" lvl="3" indent="-457200">
              <a:buFont typeface="Courier New" panose="02070309020205020404" pitchFamily="49" charset="0"/>
              <a:buChar char="o"/>
            </a:pPr>
            <a:r>
              <a:rPr lang="en-US" sz="2000" dirty="0" smtClean="0">
                <a:cs typeface="Optima"/>
              </a:rPr>
              <a:t>How </a:t>
            </a:r>
            <a:r>
              <a:rPr lang="en-US" sz="2000" dirty="0">
                <a:cs typeface="Optima"/>
              </a:rPr>
              <a:t>to calculate credits for classes taken in a community college is </a:t>
            </a:r>
            <a:r>
              <a:rPr lang="en-US" sz="2000" b="1" dirty="0">
                <a:cs typeface="Optima"/>
              </a:rPr>
              <a:t>another </a:t>
            </a:r>
            <a:r>
              <a:rPr lang="en-US" sz="2000" dirty="0">
                <a:cs typeface="Optima"/>
              </a:rPr>
              <a:t>issue that we must </a:t>
            </a:r>
            <a:r>
              <a:rPr lang="en-US" sz="2000" dirty="0" smtClean="0">
                <a:cs typeface="Optima"/>
              </a:rPr>
              <a:t>consider.</a:t>
            </a:r>
          </a:p>
          <a:p>
            <a:pPr marL="1487487" lvl="3" indent="-457200">
              <a:buFont typeface="Courier New" panose="02070309020205020404" pitchFamily="49" charset="0"/>
              <a:buChar char="o"/>
            </a:pPr>
            <a:r>
              <a:rPr lang="en-US" sz="2000" b="1" dirty="0" smtClean="0">
                <a:cs typeface="Optima"/>
              </a:rPr>
              <a:t>Another </a:t>
            </a:r>
            <a:r>
              <a:rPr lang="en-US" sz="2000" dirty="0">
                <a:cs typeface="Optima"/>
              </a:rPr>
              <a:t>issue that we must consider is how to calculate credits for classes taken in a community college</a:t>
            </a:r>
            <a:r>
              <a:rPr lang="en-US" sz="2000" dirty="0" smtClean="0">
                <a:cs typeface="Optima"/>
              </a:rPr>
              <a:t>.</a:t>
            </a:r>
            <a:endParaRPr lang="en-US" sz="2000" b="1" dirty="0">
              <a:cs typeface="Optima"/>
            </a:endParaRPr>
          </a:p>
        </p:txBody>
      </p:sp>
    </p:spTree>
    <p:extLst>
      <p:ext uri="{BB962C8B-B14F-4D97-AF65-F5344CB8AC3E}">
        <p14:creationId xmlns:p14="http://schemas.microsoft.com/office/powerpoint/2010/main" val="18361559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3" presetClass="entr" presetSubtype="10" fill="hold" nodeType="clickEffect">
                                  <p:stCondLst>
                                    <p:cond delay="0"/>
                                  </p:stCondLst>
                                  <p:childTnLst>
                                    <p:set>
                                      <p:cBhvr>
                                        <p:cTn id="10" dur="1" fill="hold">
                                          <p:stCondLst>
                                            <p:cond delay="0"/>
                                          </p:stCondLst>
                                        </p:cTn>
                                        <p:tgtEl>
                                          <p:spTgt spid="3">
                                            <p:txEl>
                                              <p:pRg st="8" end="8"/>
                                            </p:txEl>
                                          </p:spTgt>
                                        </p:tgtEl>
                                        <p:attrNameLst>
                                          <p:attrName>style.visibility</p:attrName>
                                        </p:attrNameLst>
                                      </p:cBhvr>
                                      <p:to>
                                        <p:strVal val="visible"/>
                                      </p:to>
                                    </p:set>
                                    <p:animEffect transition="in" filter="blinds(horizontal)">
                                      <p:cBhvr>
                                        <p:cTn id="11" dur="5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75846"/>
            <a:ext cx="8933688" cy="1241792"/>
          </a:xfrm>
        </p:spPr>
        <p:txBody>
          <a:bodyPr>
            <a:normAutofit fontScale="90000"/>
          </a:bodyPr>
          <a:lstStyle/>
          <a:p>
            <a:r>
              <a:rPr lang="en-US" dirty="0" smtClean="0"/>
              <a:t> End Your Sentences and Paragraphs With Emphasis</a:t>
            </a:r>
            <a:endParaRPr lang="en-US" dirty="0"/>
          </a:p>
        </p:txBody>
      </p:sp>
      <p:sp>
        <p:nvSpPr>
          <p:cNvPr id="3" name="Content Placeholder 2"/>
          <p:cNvSpPr>
            <a:spLocks noGrp="1"/>
          </p:cNvSpPr>
          <p:nvPr>
            <p:ph idx="1"/>
          </p:nvPr>
        </p:nvSpPr>
        <p:spPr>
          <a:xfrm>
            <a:off x="156308" y="1602154"/>
            <a:ext cx="8987692" cy="5128846"/>
          </a:xfrm>
        </p:spPr>
        <p:txBody>
          <a:bodyPr>
            <a:normAutofit/>
          </a:bodyPr>
          <a:lstStyle/>
          <a:p>
            <a:r>
              <a:rPr lang="en-US" sz="2000" dirty="0">
                <a:cs typeface="Optima"/>
              </a:rPr>
              <a:t>We call the most emphatic part of a sentence STRESS. </a:t>
            </a:r>
          </a:p>
          <a:p>
            <a:r>
              <a:rPr lang="en-US" sz="2000" b="1" dirty="0">
                <a:cs typeface="Optima"/>
              </a:rPr>
              <a:t>If you end a sentence on words that carry little meaning, your sentence will seem to end weakly. </a:t>
            </a:r>
            <a:r>
              <a:rPr lang="en-US" sz="2000" dirty="0" smtClean="0">
                <a:cs typeface="Optima"/>
              </a:rPr>
              <a:t>Just </a:t>
            </a:r>
            <a:r>
              <a:rPr lang="en-US" sz="2000" dirty="0">
                <a:cs typeface="Optima"/>
              </a:rPr>
              <a:t>as we look at the first few words of a sentence for point of view, we look to the last few words for emphasis. </a:t>
            </a:r>
            <a:r>
              <a:rPr lang="en-US" sz="2000" b="1" dirty="0">
                <a:cs typeface="Optima"/>
              </a:rPr>
              <a:t>You can revise a sentence to emphasize particular words that you want readers to hear stressed and thereby note as particularly significant.</a:t>
            </a:r>
          </a:p>
          <a:p>
            <a:endParaRPr lang="en-US" sz="2200" dirty="0"/>
          </a:p>
        </p:txBody>
      </p:sp>
      <p:sp>
        <p:nvSpPr>
          <p:cNvPr id="4" name="Content Placeholder 2"/>
          <p:cNvSpPr txBox="1">
            <a:spLocks/>
          </p:cNvSpPr>
          <p:nvPr/>
        </p:nvSpPr>
        <p:spPr>
          <a:xfrm>
            <a:off x="156308" y="3673098"/>
            <a:ext cx="8646729" cy="3057902"/>
          </a:xfrm>
          <a:prstGeom prst="rect">
            <a:avLst/>
          </a:prstGeom>
        </p:spPr>
        <p:txBody>
          <a:bodyPr vert="horz"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sz="2000" dirty="0" smtClean="0">
                <a:cs typeface="Optima"/>
              </a:rPr>
              <a:t>Change the emphasis in the following sentences:</a:t>
            </a:r>
          </a:p>
          <a:p>
            <a:pPr lvl="1">
              <a:buFont typeface="Calibri" panose="020F0502020204030204" pitchFamily="34" charset="0"/>
              <a:buChar char="‒"/>
            </a:pPr>
            <a:r>
              <a:rPr lang="en-US" sz="2000" dirty="0" smtClean="0">
                <a:ea typeface="ＭＳ Ｐゴシック" pitchFamily="34" charset="-128"/>
                <a:cs typeface="Optima"/>
              </a:rPr>
              <a:t>The President</a:t>
            </a:r>
            <a:r>
              <a:rPr lang="en-US" altLang="en-US" sz="2000" dirty="0" smtClean="0">
                <a:ea typeface="ＭＳ Ｐゴシック" pitchFamily="34" charset="-128"/>
                <a:cs typeface="Optima"/>
              </a:rPr>
              <a:t>’</a:t>
            </a:r>
            <a:r>
              <a:rPr lang="en-US" sz="2000" dirty="0" smtClean="0">
                <a:ea typeface="ＭＳ Ｐゴシック" pitchFamily="34" charset="-128"/>
                <a:cs typeface="Optima"/>
              </a:rPr>
              <a:t>s tendency </a:t>
            </a:r>
            <a:r>
              <a:rPr lang="en-US" sz="2000" b="1" dirty="0" smtClean="0">
                <a:ea typeface="ＭＳ Ｐゴシック" pitchFamily="34" charset="-128"/>
                <a:cs typeface="Optima"/>
              </a:rPr>
              <a:t>to rewrite the Constitution</a:t>
            </a:r>
            <a:r>
              <a:rPr lang="en-US" sz="2000" dirty="0" smtClean="0">
                <a:ea typeface="ＭＳ Ｐゴシック" pitchFamily="34" charset="-128"/>
                <a:cs typeface="Optima"/>
              </a:rPr>
              <a:t> is the biggest danger to the nation, in my opinion.</a:t>
            </a:r>
          </a:p>
          <a:p>
            <a:pPr lvl="1">
              <a:buFont typeface="Calibri" panose="020F0502020204030204" pitchFamily="34" charset="0"/>
              <a:buChar char="‒"/>
            </a:pPr>
            <a:r>
              <a:rPr lang="en-US" sz="2000" dirty="0" smtClean="0">
                <a:ea typeface="ＭＳ Ｐゴシック" pitchFamily="34" charset="-128"/>
                <a:cs typeface="Optima"/>
              </a:rPr>
              <a:t>The nation is most threatened by the President</a:t>
            </a:r>
            <a:r>
              <a:rPr lang="en-US" altLang="en-US" sz="2000" dirty="0" smtClean="0">
                <a:ea typeface="ＭＳ Ｐゴシック" pitchFamily="34" charset="-128"/>
                <a:cs typeface="Optima"/>
              </a:rPr>
              <a:t>’</a:t>
            </a:r>
            <a:r>
              <a:rPr lang="en-US" sz="2000" dirty="0" smtClean="0">
                <a:ea typeface="ＭＳ Ｐゴシック" pitchFamily="34" charset="-128"/>
                <a:cs typeface="Optima"/>
              </a:rPr>
              <a:t>s tendency </a:t>
            </a:r>
            <a:r>
              <a:rPr lang="en-US" sz="2000" b="1" dirty="0" smtClean="0">
                <a:ea typeface="ＭＳ Ｐゴシック" pitchFamily="34" charset="-128"/>
                <a:cs typeface="Optima"/>
              </a:rPr>
              <a:t>to rewrite the Constitution.</a:t>
            </a:r>
          </a:p>
          <a:p>
            <a:pPr lvl="1">
              <a:buFont typeface="Calibri" panose="020F0502020204030204" pitchFamily="34" charset="0"/>
              <a:buChar char="‒"/>
            </a:pPr>
            <a:r>
              <a:rPr lang="en-US" sz="2000" dirty="0" smtClean="0">
                <a:ea typeface="ＭＳ Ｐゴシック" pitchFamily="34" charset="-128"/>
                <a:cs typeface="Optima"/>
              </a:rPr>
              <a:t>A new political philosophy that could affect our society </a:t>
            </a:r>
            <a:r>
              <a:rPr lang="en-US" sz="2000" b="1" dirty="0" smtClean="0">
                <a:ea typeface="ＭＳ Ｐゴシック" pitchFamily="34" charset="-128"/>
                <a:cs typeface="Optima"/>
              </a:rPr>
              <a:t>well into the twenty-first century</a:t>
            </a:r>
            <a:r>
              <a:rPr lang="en-US" sz="2000" dirty="0" smtClean="0">
                <a:ea typeface="ＭＳ Ｐゴシック" pitchFamily="34" charset="-128"/>
                <a:cs typeface="Optima"/>
              </a:rPr>
              <a:t> may emerge from these studies.</a:t>
            </a:r>
          </a:p>
          <a:p>
            <a:pPr lvl="1">
              <a:buFont typeface="Calibri" panose="020F0502020204030204" pitchFamily="34" charset="0"/>
              <a:buChar char="‒"/>
            </a:pPr>
            <a:r>
              <a:rPr lang="en-US" sz="2000" dirty="0" smtClean="0">
                <a:ea typeface="ＭＳ Ｐゴシック" pitchFamily="34" charset="-128"/>
                <a:cs typeface="Optima"/>
              </a:rPr>
              <a:t>These studies may result in a new political philosophy that could affect our society </a:t>
            </a:r>
            <a:r>
              <a:rPr lang="en-US" sz="2000" b="1" dirty="0" smtClean="0">
                <a:ea typeface="ＭＳ Ｐゴシック" pitchFamily="34" charset="-128"/>
                <a:cs typeface="Optima"/>
              </a:rPr>
              <a:t>well into the twenty-first century.</a:t>
            </a:r>
            <a:endParaRPr lang="en-US" sz="2000" dirty="0">
              <a:ea typeface="ＭＳ Ｐゴシック" pitchFamily="34" charset="-128"/>
              <a:cs typeface="Optima"/>
            </a:endParaRPr>
          </a:p>
        </p:txBody>
      </p:sp>
    </p:spTree>
    <p:extLst>
      <p:ext uri="{BB962C8B-B14F-4D97-AF65-F5344CB8AC3E}">
        <p14:creationId xmlns:p14="http://schemas.microsoft.com/office/powerpoint/2010/main" val="8026190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58368" y="628414"/>
            <a:ext cx="7891272" cy="5940088"/>
          </a:xfrm>
          <a:prstGeom prst="rect">
            <a:avLst/>
          </a:prstGeom>
        </p:spPr>
        <p:txBody>
          <a:bodyPr wrap="square">
            <a:spAutoFit/>
          </a:bodyPr>
          <a:lstStyle/>
          <a:p>
            <a:r>
              <a:rPr lang="en-US" sz="2000" b="1" dirty="0"/>
              <a:t>Tim McLain </a:t>
            </a:r>
            <a:r>
              <a:rPr lang="en-US" sz="2000" dirty="0"/>
              <a:t>is in Mechanical Engineering and is the past chair of the department. He leads the NSF-funded Center for Unmanned Aircraft Systems; his research focuses on dynamic systems, control system design guidance, dynamics, control, and autonomy of unmanned aircraft systems. In addition to funding from the National Science Foundation, Tim has also been supported by the Department of Defense</a:t>
            </a:r>
            <a:r>
              <a:rPr lang="en-US" sz="2000" dirty="0" smtClean="0"/>
              <a:t>.</a:t>
            </a:r>
            <a:br>
              <a:rPr lang="en-US" sz="2000" dirty="0" smtClean="0"/>
            </a:br>
            <a:endParaRPr lang="en-US" sz="2000" dirty="0" smtClean="0"/>
          </a:p>
          <a:p>
            <a:r>
              <a:rPr lang="en-US" sz="2000" b="1" dirty="0"/>
              <a:t>Julianne Grose </a:t>
            </a:r>
            <a:r>
              <a:rPr lang="en-US" sz="2000" dirty="0"/>
              <a:t>is in Microbiology and Molecular Biology. Her research includes regulation of metabolism in response to the availability of nutrients and other factors affecting growth, the study of PAS kinase, control of NAD and NADP levels within the cell. She has had NIH and other funding for her research.</a:t>
            </a:r>
          </a:p>
          <a:p>
            <a:endParaRPr lang="en-US" sz="2000" dirty="0"/>
          </a:p>
          <a:p>
            <a:r>
              <a:rPr lang="en-US" sz="2000" b="1" dirty="0" smtClean="0"/>
              <a:t>Grant </a:t>
            </a:r>
            <a:r>
              <a:rPr lang="en-US" sz="2000" b="1" dirty="0"/>
              <a:t>Eckstein </a:t>
            </a:r>
            <a:r>
              <a:rPr lang="en-US" sz="2000" dirty="0"/>
              <a:t>is </a:t>
            </a:r>
            <a:r>
              <a:rPr lang="en-US" sz="2000" dirty="0" smtClean="0"/>
              <a:t>in Linguistics </a:t>
            </a:r>
            <a:r>
              <a:rPr lang="en-US" sz="2000" dirty="0"/>
              <a:t>and English </a:t>
            </a:r>
            <a:r>
              <a:rPr lang="en-US" sz="2000" dirty="0" smtClean="0"/>
              <a:t>Language. His </a:t>
            </a:r>
            <a:r>
              <a:rPr lang="en-US" sz="2000" dirty="0"/>
              <a:t>research </a:t>
            </a:r>
            <a:r>
              <a:rPr lang="en-US" sz="2000" dirty="0" smtClean="0"/>
              <a:t>includes Second </a:t>
            </a:r>
            <a:r>
              <a:rPr lang="en-US" sz="2000" dirty="0"/>
              <a:t>Language Writing, Writing Program Administration, Rhetoric and Composition and Writing Center Research. </a:t>
            </a:r>
            <a:r>
              <a:rPr lang="en-US" sz="2000" dirty="0" smtClean="0"/>
              <a:t>He has </a:t>
            </a:r>
            <a:r>
              <a:rPr lang="en-US" sz="2000" dirty="0"/>
              <a:t>received several grants related to his funding—a Linguistics Department Research Grant; Two grants from the College of Humanities for research; and </a:t>
            </a:r>
            <a:r>
              <a:rPr lang="en-US" sz="2000" dirty="0" smtClean="0"/>
              <a:t>a BYU annual </a:t>
            </a:r>
            <a:r>
              <a:rPr lang="en-US" sz="2000" dirty="0"/>
              <a:t>Interdisciplinary Research Origination </a:t>
            </a:r>
            <a:r>
              <a:rPr lang="en-US" sz="2000" dirty="0" smtClean="0"/>
              <a:t>Award </a:t>
            </a:r>
            <a:r>
              <a:rPr lang="en-US" sz="2000" dirty="0"/>
              <a:t>for $</a:t>
            </a:r>
            <a:r>
              <a:rPr lang="en-US" sz="2000" dirty="0" smtClean="0"/>
              <a:t>120,000</a:t>
            </a:r>
            <a:r>
              <a:rPr lang="en-US" dirty="0"/>
              <a:t> </a:t>
            </a:r>
          </a:p>
        </p:txBody>
      </p:sp>
    </p:spTree>
    <p:extLst>
      <p:ext uri="{BB962C8B-B14F-4D97-AF65-F5344CB8AC3E}">
        <p14:creationId xmlns:p14="http://schemas.microsoft.com/office/powerpoint/2010/main" val="202288209"/>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6769" y="0"/>
            <a:ext cx="8796919" cy="1222375"/>
          </a:xfrm>
        </p:spPr>
        <p:txBody>
          <a:bodyPr>
            <a:noAutofit/>
          </a:bodyPr>
          <a:lstStyle/>
          <a:p>
            <a:r>
              <a:rPr lang="en-US" sz="3900" dirty="0" smtClean="0"/>
              <a:t>Do: Be Concise</a:t>
            </a:r>
            <a:endParaRPr lang="en-US" sz="3900" dirty="0"/>
          </a:p>
        </p:txBody>
      </p:sp>
      <p:sp>
        <p:nvSpPr>
          <p:cNvPr id="3" name="Content Placeholder 2"/>
          <p:cNvSpPr>
            <a:spLocks noGrp="1"/>
          </p:cNvSpPr>
          <p:nvPr>
            <p:ph idx="1"/>
          </p:nvPr>
        </p:nvSpPr>
        <p:spPr>
          <a:xfrm>
            <a:off x="520054" y="1222375"/>
            <a:ext cx="8128000" cy="5508625"/>
          </a:xfrm>
        </p:spPr>
        <p:txBody>
          <a:bodyPr>
            <a:noAutofit/>
          </a:bodyPr>
          <a:lstStyle/>
          <a:p>
            <a:r>
              <a:rPr lang="en-US" altLang="en-US" sz="1800" b="1" dirty="0" smtClean="0">
                <a:ea typeface="ＭＳ Ｐゴシック" pitchFamily="-105" charset="-128"/>
                <a:cs typeface="Optima"/>
              </a:rPr>
              <a:t>Principle 1: Delete meaningless words</a:t>
            </a:r>
          </a:p>
          <a:p>
            <a:pPr lvl="2">
              <a:buNone/>
            </a:pPr>
            <a:r>
              <a:rPr lang="en-US" altLang="en-US" sz="1800" dirty="0" smtClean="0">
                <a:ea typeface="ＭＳ Ｐゴシック" pitchFamily="-105" charset="-128"/>
                <a:cs typeface="Optima"/>
              </a:rPr>
              <a:t>kind of		virtually		actually </a:t>
            </a:r>
          </a:p>
          <a:p>
            <a:pPr lvl="2">
              <a:buNone/>
            </a:pPr>
            <a:r>
              <a:rPr lang="en-US" altLang="en-US" sz="1800" dirty="0" smtClean="0">
                <a:ea typeface="ＭＳ Ｐゴシック" pitchFamily="-105" charset="-128"/>
                <a:cs typeface="Optima"/>
              </a:rPr>
              <a:t>individual</a:t>
            </a:r>
            <a:r>
              <a:rPr lang="en-US" altLang="en-US" sz="1800" dirty="0">
                <a:ea typeface="ＭＳ Ｐゴシック" pitchFamily="-105" charset="-128"/>
                <a:cs typeface="Optima"/>
              </a:rPr>
              <a:t>	</a:t>
            </a:r>
            <a:r>
              <a:rPr lang="en-US" altLang="en-US" sz="1800" dirty="0" smtClean="0">
                <a:ea typeface="ＭＳ Ｐゴシック" pitchFamily="-105" charset="-128"/>
                <a:cs typeface="Optima"/>
              </a:rPr>
              <a:t>	particular</a:t>
            </a:r>
            <a:r>
              <a:rPr lang="en-US" altLang="en-US" sz="1800" dirty="0">
                <a:ea typeface="ＭＳ Ｐゴシック" pitchFamily="-105" charset="-128"/>
                <a:cs typeface="Optima"/>
              </a:rPr>
              <a:t>	</a:t>
            </a:r>
            <a:r>
              <a:rPr lang="en-US" altLang="en-US" sz="1800" dirty="0" smtClean="0">
                <a:ea typeface="ＭＳ Ｐゴシック" pitchFamily="-105" charset="-128"/>
                <a:cs typeface="Optima"/>
              </a:rPr>
              <a:t>	basically </a:t>
            </a:r>
            <a:endParaRPr lang="en-US" altLang="en-US" sz="1800" dirty="0">
              <a:ea typeface="ＭＳ Ｐゴシック" pitchFamily="-105" charset="-128"/>
              <a:cs typeface="Optima"/>
            </a:endParaRPr>
          </a:p>
          <a:p>
            <a:pPr lvl="2">
              <a:buNone/>
            </a:pPr>
            <a:r>
              <a:rPr lang="en-US" altLang="en-US" sz="1800" dirty="0" smtClean="0">
                <a:ea typeface="ＭＳ Ｐゴシック" pitchFamily="-105" charset="-128"/>
                <a:cs typeface="Optima"/>
              </a:rPr>
              <a:t>really</a:t>
            </a:r>
            <a:r>
              <a:rPr lang="en-US" altLang="en-US" sz="1800" dirty="0">
                <a:ea typeface="ＭＳ Ｐゴシック" pitchFamily="-105" charset="-128"/>
                <a:cs typeface="Optima"/>
              </a:rPr>
              <a:t>		</a:t>
            </a:r>
            <a:r>
              <a:rPr lang="en-US" altLang="en-US" sz="1800" dirty="0" smtClean="0">
                <a:ea typeface="ＭＳ Ｐゴシック" pitchFamily="-105" charset="-128"/>
                <a:cs typeface="Optima"/>
              </a:rPr>
              <a:t>generally</a:t>
            </a:r>
            <a:r>
              <a:rPr lang="en-US" altLang="en-US" sz="1800" dirty="0">
                <a:ea typeface="ＭＳ Ｐゴシック" pitchFamily="-105" charset="-128"/>
                <a:cs typeface="Optima"/>
              </a:rPr>
              <a:t>	</a:t>
            </a:r>
            <a:r>
              <a:rPr lang="en-US" altLang="en-US" sz="1800" dirty="0" smtClean="0">
                <a:ea typeface="ＭＳ Ｐゴシック" pitchFamily="-105" charset="-128"/>
                <a:cs typeface="Optima"/>
              </a:rPr>
              <a:t>	certain</a:t>
            </a:r>
            <a:endParaRPr lang="en-US" altLang="en-US" sz="1800" dirty="0">
              <a:ea typeface="ＭＳ Ｐゴシック" pitchFamily="-105" charset="-128"/>
              <a:cs typeface="Optima"/>
            </a:endParaRPr>
          </a:p>
          <a:p>
            <a:pPr lvl="2">
              <a:buNone/>
            </a:pPr>
            <a:r>
              <a:rPr lang="en-US" altLang="en-US" sz="1800" dirty="0" smtClean="0">
                <a:ea typeface="ＭＳ Ｐゴシック" pitchFamily="-105" charset="-128"/>
                <a:cs typeface="Optima"/>
              </a:rPr>
              <a:t>given</a:t>
            </a:r>
            <a:r>
              <a:rPr lang="en-US" altLang="en-US" sz="1800" dirty="0">
                <a:ea typeface="ＭＳ Ｐゴシック" pitchFamily="-105" charset="-128"/>
                <a:cs typeface="Optima"/>
              </a:rPr>
              <a:t>		</a:t>
            </a:r>
            <a:r>
              <a:rPr lang="en-US" altLang="en-US" sz="1800" dirty="0" smtClean="0">
                <a:ea typeface="ＭＳ Ｐゴシック" pitchFamily="-105" charset="-128"/>
                <a:cs typeface="Optima"/>
              </a:rPr>
              <a:t>various</a:t>
            </a:r>
            <a:r>
              <a:rPr lang="en-US" altLang="en-US" sz="1800" dirty="0">
                <a:ea typeface="ＭＳ Ｐゴシック" pitchFamily="-105" charset="-128"/>
                <a:cs typeface="Optima"/>
              </a:rPr>
              <a:t>		</a:t>
            </a:r>
            <a:r>
              <a:rPr lang="en-US" altLang="en-US" sz="1800" dirty="0" smtClean="0">
                <a:ea typeface="ＭＳ Ｐゴシック" pitchFamily="-105" charset="-128"/>
                <a:cs typeface="Optima"/>
              </a:rPr>
              <a:t>practically</a:t>
            </a:r>
          </a:p>
          <a:p>
            <a:pPr lvl="2">
              <a:buNone/>
            </a:pPr>
            <a:endParaRPr lang="en-US" altLang="en-US" sz="1600" b="1" dirty="0" smtClean="0">
              <a:ea typeface="ＭＳ Ｐゴシック" pitchFamily="-105" charset="-128"/>
              <a:cs typeface="Optima"/>
            </a:endParaRPr>
          </a:p>
          <a:p>
            <a:r>
              <a:rPr lang="en-US" altLang="en-US" sz="1800" b="1" dirty="0" smtClean="0">
                <a:ea typeface="ＭＳ Ｐゴシック" pitchFamily="-105" charset="-128"/>
                <a:cs typeface="Optima"/>
              </a:rPr>
              <a:t>Principle 2: Delete </a:t>
            </a:r>
            <a:r>
              <a:rPr lang="en-US" altLang="en-US" sz="1800" b="1" dirty="0">
                <a:ea typeface="ＭＳ Ｐゴシック" pitchFamily="-105" charset="-128"/>
                <a:cs typeface="Optima"/>
              </a:rPr>
              <a:t>words that repeat the meaning of other </a:t>
            </a:r>
            <a:r>
              <a:rPr lang="en-US" altLang="en-US" sz="1800" b="1" dirty="0" smtClean="0">
                <a:ea typeface="ＭＳ Ｐゴシック" pitchFamily="-105" charset="-128"/>
                <a:cs typeface="Optima"/>
              </a:rPr>
              <a:t>words</a:t>
            </a:r>
          </a:p>
          <a:p>
            <a:pPr>
              <a:lnSpc>
                <a:spcPct val="90000"/>
              </a:lnSpc>
              <a:buNone/>
            </a:pPr>
            <a:r>
              <a:rPr lang="en-US" altLang="en-US" sz="1800" dirty="0" smtClean="0">
                <a:ea typeface="ＭＳ Ｐゴシック" pitchFamily="-105" charset="-128"/>
                <a:cs typeface="Optima"/>
              </a:rPr>
              <a:t>			full </a:t>
            </a:r>
            <a:r>
              <a:rPr lang="en-US" altLang="en-US" sz="1800" dirty="0">
                <a:ea typeface="ＭＳ Ｐゴシック" pitchFamily="-105" charset="-128"/>
                <a:cs typeface="Optima"/>
              </a:rPr>
              <a:t>and complete		</a:t>
            </a:r>
            <a:r>
              <a:rPr lang="en-US" altLang="en-US" sz="1800" dirty="0" smtClean="0">
                <a:ea typeface="ＭＳ Ｐゴシック" pitchFamily="-105" charset="-128"/>
                <a:cs typeface="Optima"/>
              </a:rPr>
              <a:t>true </a:t>
            </a:r>
            <a:r>
              <a:rPr lang="en-US" altLang="en-US" sz="1800" dirty="0">
                <a:ea typeface="ＭＳ Ｐゴシック" pitchFamily="-105" charset="-128"/>
                <a:cs typeface="Optima"/>
              </a:rPr>
              <a:t>and accurate</a:t>
            </a:r>
          </a:p>
          <a:p>
            <a:pPr>
              <a:lnSpc>
                <a:spcPct val="90000"/>
              </a:lnSpc>
              <a:buNone/>
            </a:pPr>
            <a:r>
              <a:rPr lang="en-US" altLang="en-US" sz="1800" dirty="0">
                <a:ea typeface="ＭＳ Ｐゴシック" pitchFamily="-105" charset="-128"/>
                <a:cs typeface="Optima"/>
              </a:rPr>
              <a:t>		</a:t>
            </a:r>
            <a:r>
              <a:rPr lang="en-US" altLang="en-US" sz="1800" dirty="0" smtClean="0">
                <a:ea typeface="ＭＳ Ｐゴシック" pitchFamily="-105" charset="-128"/>
                <a:cs typeface="Optima"/>
              </a:rPr>
              <a:t>	hopes </a:t>
            </a:r>
            <a:r>
              <a:rPr lang="en-US" altLang="en-US" sz="1800" dirty="0">
                <a:ea typeface="ＭＳ Ｐゴシック" pitchFamily="-105" charset="-128"/>
                <a:cs typeface="Optima"/>
              </a:rPr>
              <a:t>and desires		each and every	</a:t>
            </a:r>
          </a:p>
          <a:p>
            <a:pPr>
              <a:lnSpc>
                <a:spcPct val="90000"/>
              </a:lnSpc>
              <a:buNone/>
            </a:pPr>
            <a:r>
              <a:rPr lang="en-US" altLang="en-US" sz="1800" dirty="0">
                <a:ea typeface="ＭＳ Ｐゴシック" pitchFamily="-105" charset="-128"/>
                <a:cs typeface="Optima"/>
              </a:rPr>
              <a:t>		</a:t>
            </a:r>
            <a:r>
              <a:rPr lang="en-US" altLang="en-US" sz="1800" dirty="0" smtClean="0">
                <a:ea typeface="ＭＳ Ｐゴシック" pitchFamily="-105" charset="-128"/>
                <a:cs typeface="Optima"/>
              </a:rPr>
              <a:t>	first </a:t>
            </a:r>
            <a:r>
              <a:rPr lang="en-US" altLang="en-US" sz="1800" dirty="0">
                <a:ea typeface="ＭＳ Ｐゴシック" pitchFamily="-105" charset="-128"/>
                <a:cs typeface="Optima"/>
              </a:rPr>
              <a:t>and foremost		hope and trust</a:t>
            </a:r>
          </a:p>
          <a:p>
            <a:pPr lvl="2"/>
            <a:endParaRPr lang="en-US" altLang="en-US" sz="1200" dirty="0" smtClean="0">
              <a:ea typeface="ＭＳ Ｐゴシック" pitchFamily="-105" charset="-128"/>
              <a:cs typeface="Optima"/>
            </a:endParaRPr>
          </a:p>
          <a:p>
            <a:r>
              <a:rPr lang="en-US" altLang="en-US" sz="1800" b="1" dirty="0" smtClean="0">
                <a:ea typeface="ＭＳ Ｐゴシック" pitchFamily="-105" charset="-128"/>
                <a:cs typeface="Optima"/>
              </a:rPr>
              <a:t>Principle 3: Delete words implied by other words</a:t>
            </a:r>
          </a:p>
          <a:p>
            <a:pPr>
              <a:lnSpc>
                <a:spcPct val="90000"/>
              </a:lnSpc>
              <a:buNone/>
            </a:pPr>
            <a:r>
              <a:rPr lang="en-US" altLang="en-US" sz="1800" b="1" dirty="0" smtClean="0">
                <a:ea typeface="ＭＳ Ｐゴシック" pitchFamily="-105" charset="-128"/>
                <a:cs typeface="Optima"/>
              </a:rPr>
              <a:t>			</a:t>
            </a:r>
            <a:r>
              <a:rPr lang="en-US" altLang="en-US" sz="1800" dirty="0" smtClean="0">
                <a:ea typeface="ＭＳ Ｐゴシック" pitchFamily="-105" charset="-128"/>
                <a:cs typeface="Optima"/>
              </a:rPr>
              <a:t>serious </a:t>
            </a:r>
            <a:r>
              <a:rPr lang="en-US" altLang="en-US" sz="1800" dirty="0">
                <a:ea typeface="ＭＳ Ｐゴシック" pitchFamily="-105" charset="-128"/>
                <a:cs typeface="Optima"/>
              </a:rPr>
              <a:t>crisis	   </a:t>
            </a:r>
            <a:r>
              <a:rPr lang="en-US" altLang="en-US" sz="1800" dirty="0" smtClean="0">
                <a:ea typeface="ＭＳ Ｐゴシック" pitchFamily="-105" charset="-128"/>
                <a:cs typeface="Optima"/>
              </a:rPr>
              <a:t>		untimely death	</a:t>
            </a:r>
          </a:p>
          <a:p>
            <a:pPr>
              <a:lnSpc>
                <a:spcPct val="90000"/>
              </a:lnSpc>
              <a:buNone/>
            </a:pPr>
            <a:r>
              <a:rPr lang="en-US" altLang="en-US" sz="1800" dirty="0">
                <a:ea typeface="ＭＳ Ｐゴシック" pitchFamily="-105" charset="-128"/>
                <a:cs typeface="Optima"/>
              </a:rPr>
              <a:t>	</a:t>
            </a:r>
            <a:r>
              <a:rPr lang="en-US" altLang="en-US" sz="1800" dirty="0" smtClean="0">
                <a:ea typeface="ＭＳ Ｐゴシック" pitchFamily="-105" charset="-128"/>
                <a:cs typeface="Optima"/>
              </a:rPr>
              <a:t>		terrible tragedy		future </a:t>
            </a:r>
            <a:r>
              <a:rPr lang="en-US" altLang="en-US" sz="1800" dirty="0">
                <a:ea typeface="ＭＳ Ｐゴシック" pitchFamily="-105" charset="-128"/>
                <a:cs typeface="Optima"/>
              </a:rPr>
              <a:t>plans	  </a:t>
            </a:r>
            <a:endParaRPr lang="en-US" altLang="en-US" sz="1800" dirty="0" smtClean="0">
              <a:ea typeface="ＭＳ Ｐゴシック" pitchFamily="-105" charset="-128"/>
              <a:cs typeface="Optima"/>
            </a:endParaRPr>
          </a:p>
          <a:p>
            <a:pPr>
              <a:lnSpc>
                <a:spcPct val="90000"/>
              </a:lnSpc>
              <a:buNone/>
            </a:pPr>
            <a:r>
              <a:rPr lang="en-US" altLang="en-US" sz="1800" dirty="0">
                <a:ea typeface="ＭＳ Ｐゴシック" pitchFamily="-105" charset="-128"/>
                <a:cs typeface="Optima"/>
              </a:rPr>
              <a:t>	</a:t>
            </a:r>
            <a:r>
              <a:rPr lang="en-US" altLang="en-US" sz="1800" dirty="0" smtClean="0">
                <a:ea typeface="ＭＳ Ｐゴシック" pitchFamily="-105" charset="-128"/>
                <a:cs typeface="Optima"/>
              </a:rPr>
              <a:t>		important </a:t>
            </a:r>
            <a:r>
              <a:rPr lang="en-US" altLang="en-US" sz="1800" dirty="0">
                <a:ea typeface="ＭＳ Ｐゴシック" pitchFamily="-105" charset="-128"/>
                <a:cs typeface="Optima"/>
              </a:rPr>
              <a:t>essentials	</a:t>
            </a:r>
            <a:r>
              <a:rPr lang="en-US" altLang="en-US" sz="1800" dirty="0" smtClean="0">
                <a:ea typeface="ＭＳ Ｐゴシック" pitchFamily="-105" charset="-128"/>
                <a:cs typeface="Optima"/>
              </a:rPr>
              <a:t>true </a:t>
            </a:r>
            <a:r>
              <a:rPr lang="en-US" altLang="en-US" sz="1800" dirty="0">
                <a:ea typeface="ＭＳ Ｐゴシック" pitchFamily="-105" charset="-128"/>
                <a:cs typeface="Optima"/>
              </a:rPr>
              <a:t>facts		</a:t>
            </a:r>
            <a:endParaRPr lang="en-US" altLang="en-US" sz="1800" dirty="0" smtClean="0">
              <a:ea typeface="ＭＳ Ｐゴシック" pitchFamily="-105" charset="-128"/>
              <a:cs typeface="Optima"/>
            </a:endParaRPr>
          </a:p>
          <a:p>
            <a:pPr>
              <a:lnSpc>
                <a:spcPct val="90000"/>
              </a:lnSpc>
              <a:buNone/>
            </a:pPr>
            <a:r>
              <a:rPr lang="en-US" altLang="en-US" sz="1800" dirty="0">
                <a:ea typeface="ＭＳ Ｐゴシック" pitchFamily="-105" charset="-128"/>
                <a:cs typeface="Optima"/>
              </a:rPr>
              <a:t>	</a:t>
            </a:r>
            <a:r>
              <a:rPr lang="en-US" altLang="en-US" sz="1800" dirty="0" smtClean="0">
                <a:ea typeface="ＭＳ Ｐゴシック" pitchFamily="-105" charset="-128"/>
                <a:cs typeface="Optima"/>
              </a:rPr>
              <a:t>		final </a:t>
            </a:r>
            <a:r>
              <a:rPr lang="en-US" altLang="en-US" sz="1800" dirty="0">
                <a:ea typeface="ＭＳ Ｐゴシック" pitchFamily="-105" charset="-128"/>
                <a:cs typeface="Optima"/>
              </a:rPr>
              <a:t>outcome	</a:t>
            </a:r>
            <a:r>
              <a:rPr lang="en-US" altLang="en-US" sz="1800" dirty="0" smtClean="0">
                <a:ea typeface="ＭＳ Ｐゴシック" pitchFamily="-105" charset="-128"/>
                <a:cs typeface="Optima"/>
              </a:rPr>
              <a:t> 		advance </a:t>
            </a:r>
            <a:r>
              <a:rPr lang="en-US" altLang="en-US" sz="1800" dirty="0">
                <a:ea typeface="ＭＳ Ｐゴシック" pitchFamily="-105" charset="-128"/>
                <a:cs typeface="Optima"/>
              </a:rPr>
              <a:t>planning </a:t>
            </a:r>
            <a:endParaRPr lang="en-US" altLang="en-US" sz="1800" dirty="0" smtClean="0">
              <a:ea typeface="ＭＳ Ｐゴシック" pitchFamily="-105" charset="-128"/>
              <a:cs typeface="Optima"/>
            </a:endParaRPr>
          </a:p>
          <a:p>
            <a:pPr lvl="1"/>
            <a:endParaRPr lang="en-US" altLang="en-US" sz="1100" b="1" dirty="0">
              <a:ea typeface="ＭＳ Ｐゴシック" pitchFamily="-105" charset="-128"/>
              <a:cs typeface="Arial" pitchFamily="34" charset="0"/>
            </a:endParaRPr>
          </a:p>
          <a:p>
            <a:endParaRPr lang="en-US" sz="2000" dirty="0"/>
          </a:p>
        </p:txBody>
      </p:sp>
    </p:spTree>
    <p:extLst>
      <p:ext uri="{BB962C8B-B14F-4D97-AF65-F5344CB8AC3E}">
        <p14:creationId xmlns:p14="http://schemas.microsoft.com/office/powerpoint/2010/main" val="25088706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3">
                                            <p:txEl>
                                              <p:pRg st="7" end="7"/>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3">
                                            <p:txEl>
                                              <p:pRg st="8" end="8"/>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3">
                                            <p:txEl>
                                              <p:pRg st="11" end="11"/>
                                            </p:txEl>
                                          </p:spTgt>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nodeType="clickEffect">
                                  <p:stCondLst>
                                    <p:cond delay="0"/>
                                  </p:stCondLst>
                                  <p:childTnLst>
                                    <p:set>
                                      <p:cBhvr>
                                        <p:cTn id="36" dur="1" fill="hold">
                                          <p:stCondLst>
                                            <p:cond delay="0"/>
                                          </p:stCondLst>
                                        </p:cTn>
                                        <p:tgtEl>
                                          <p:spTgt spid="3">
                                            <p:txEl>
                                              <p:pRg st="12" end="12"/>
                                            </p:txEl>
                                          </p:spTgt>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3">
                                            <p:txEl>
                                              <p:pRg st="13" end="13"/>
                                            </p:txEl>
                                          </p:spTgt>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3">
                                            <p:txEl>
                                              <p:pRg st="14" end="14"/>
                                            </p:txEl>
                                          </p:spTgt>
                                        </p:tgtEl>
                                        <p:attrNameLst>
                                          <p:attrName>style.visibility</p:attrName>
                                        </p:attrNameLst>
                                      </p:cBhvr>
                                      <p:to>
                                        <p:strVal val="visible"/>
                                      </p:to>
                                    </p:set>
                                  </p:childTnLst>
                                </p:cTn>
                              </p:par>
                              <p:par>
                                <p:cTn id="41" presetID="1" presetClass="entr" presetSubtype="0" fill="hold" nodeType="withEffect">
                                  <p:stCondLst>
                                    <p:cond delay="0"/>
                                  </p:stCondLst>
                                  <p:childTnLst>
                                    <p:set>
                                      <p:cBhvr>
                                        <p:cTn id="42" dur="1" fill="hold">
                                          <p:stCondLst>
                                            <p:cond delay="0"/>
                                          </p:stCondLst>
                                        </p:cTn>
                                        <p:tgtEl>
                                          <p:spTgt spid="3">
                                            <p:txEl>
                                              <p:pRg st="15" end="1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0312" y="1487380"/>
            <a:ext cx="8128000" cy="5440362"/>
          </a:xfrm>
        </p:spPr>
        <p:txBody>
          <a:bodyPr>
            <a:normAutofit fontScale="40000" lnSpcReduction="20000"/>
          </a:bodyPr>
          <a:lstStyle/>
          <a:p>
            <a:r>
              <a:rPr lang="en-US" altLang="en-US" sz="5300" b="1" dirty="0">
                <a:ea typeface="ＭＳ Ｐゴシック" pitchFamily="-105" charset="-128"/>
                <a:cs typeface="Optima"/>
              </a:rPr>
              <a:t>Principle </a:t>
            </a:r>
            <a:r>
              <a:rPr lang="en-US" altLang="en-US" sz="5300" b="1" dirty="0" smtClean="0">
                <a:ea typeface="ＭＳ Ｐゴシック" pitchFamily="-105" charset="-128"/>
                <a:cs typeface="Optima"/>
              </a:rPr>
              <a:t>4: Replace </a:t>
            </a:r>
            <a:r>
              <a:rPr lang="en-US" altLang="en-US" sz="5300" b="1" dirty="0">
                <a:ea typeface="ＭＳ Ｐゴシック" pitchFamily="-105" charset="-128"/>
                <a:cs typeface="Optima"/>
              </a:rPr>
              <a:t>a phrase with a </a:t>
            </a:r>
            <a:r>
              <a:rPr lang="en-US" altLang="en-US" sz="5300" b="1" dirty="0" smtClean="0">
                <a:ea typeface="ＭＳ Ｐゴシック" pitchFamily="-105" charset="-128"/>
                <a:cs typeface="Optima"/>
              </a:rPr>
              <a:t>word</a:t>
            </a:r>
          </a:p>
          <a:p>
            <a:pPr marL="402336" lvl="1" indent="0">
              <a:buNone/>
            </a:pPr>
            <a:r>
              <a:rPr lang="en-US" sz="2900" b="1" i="1" dirty="0" smtClean="0">
                <a:ea typeface="ＭＳ Ｐゴシック" pitchFamily="-105" charset="-128"/>
                <a:cs typeface="Arial" pitchFamily="34" charset="0"/>
              </a:rPr>
              <a:t>	</a:t>
            </a:r>
            <a:r>
              <a:rPr lang="en-US" sz="4800" i="1" dirty="0" smtClean="0">
                <a:ea typeface="ＭＳ Ｐゴシック" pitchFamily="-105" charset="-128"/>
                <a:cs typeface="Optima"/>
              </a:rPr>
              <a:t>Instead </a:t>
            </a:r>
            <a:r>
              <a:rPr lang="en-US" sz="4800" i="1" dirty="0">
                <a:ea typeface="ＭＳ Ｐゴシック" pitchFamily="-105" charset="-128"/>
                <a:cs typeface="Optima"/>
              </a:rPr>
              <a:t>of—		Try—</a:t>
            </a:r>
          </a:p>
          <a:p>
            <a:pPr marL="658368" lvl="2" indent="0">
              <a:buNone/>
            </a:pPr>
            <a:r>
              <a:rPr lang="en-US" sz="4800" dirty="0" smtClean="0">
                <a:ea typeface="ＭＳ Ｐゴシック" pitchFamily="-105" charset="-128"/>
                <a:cs typeface="Optima"/>
              </a:rPr>
              <a:t>	in </a:t>
            </a:r>
            <a:r>
              <a:rPr lang="en-US" sz="4800" dirty="0">
                <a:ea typeface="ＭＳ Ｐゴシック" pitchFamily="-105" charset="-128"/>
                <a:cs typeface="Optima"/>
              </a:rPr>
              <a:t>close proximity	</a:t>
            </a:r>
            <a:r>
              <a:rPr lang="en-US" sz="4800" dirty="0" smtClean="0">
                <a:ea typeface="ＭＳ Ｐゴシック" pitchFamily="-105" charset="-128"/>
                <a:cs typeface="Optima"/>
              </a:rPr>
              <a:t>	near</a:t>
            </a:r>
            <a:r>
              <a:rPr lang="en-US" sz="4800" dirty="0">
                <a:ea typeface="ＭＳ Ｐゴシック" pitchFamily="-105" charset="-128"/>
                <a:cs typeface="Optima"/>
              </a:rPr>
              <a:t>, nearby, close</a:t>
            </a:r>
          </a:p>
          <a:p>
            <a:pPr marL="658368" lvl="2" indent="0">
              <a:buNone/>
            </a:pPr>
            <a:r>
              <a:rPr lang="en-US" sz="4800" dirty="0" smtClean="0">
                <a:ea typeface="ＭＳ Ｐゴシック" pitchFamily="-105" charset="-128"/>
                <a:cs typeface="Optima"/>
              </a:rPr>
              <a:t>	is </a:t>
            </a:r>
            <a:r>
              <a:rPr lang="en-US" sz="4800" dirty="0">
                <a:ea typeface="ＭＳ Ｐゴシック" pitchFamily="-105" charset="-128"/>
                <a:cs typeface="Optima"/>
              </a:rPr>
              <a:t>cognizant of 		is aware of, knows</a:t>
            </a:r>
          </a:p>
          <a:p>
            <a:pPr marL="658368" lvl="2" indent="0">
              <a:buNone/>
            </a:pPr>
            <a:r>
              <a:rPr lang="en-US" sz="4800" dirty="0" smtClean="0">
                <a:ea typeface="ＭＳ Ｐゴシック" pitchFamily="-105" charset="-128"/>
                <a:cs typeface="Optima"/>
              </a:rPr>
              <a:t>	in </a:t>
            </a:r>
            <a:r>
              <a:rPr lang="en-US" sz="4800" dirty="0">
                <a:ea typeface="ＭＳ Ｐゴシック" pitchFamily="-105" charset="-128"/>
                <a:cs typeface="Optima"/>
              </a:rPr>
              <a:t>conjunction with	</a:t>
            </a:r>
            <a:r>
              <a:rPr lang="en-US" sz="4800" dirty="0" smtClean="0">
                <a:ea typeface="ＭＳ Ｐゴシック" pitchFamily="-105" charset="-128"/>
                <a:cs typeface="Optima"/>
              </a:rPr>
              <a:t>with</a:t>
            </a:r>
            <a:endParaRPr lang="en-US" sz="4800" dirty="0">
              <a:ea typeface="ＭＳ Ｐゴシック" pitchFamily="-105" charset="-128"/>
              <a:cs typeface="Optima"/>
            </a:endParaRPr>
          </a:p>
          <a:p>
            <a:pPr marL="658368" lvl="2" indent="0">
              <a:buNone/>
            </a:pPr>
            <a:r>
              <a:rPr lang="en-US" sz="4800" dirty="0" smtClean="0">
                <a:ea typeface="ＭＳ Ｐゴシック" pitchFamily="-105" charset="-128"/>
                <a:cs typeface="Optima"/>
              </a:rPr>
              <a:t>	are </a:t>
            </a:r>
            <a:r>
              <a:rPr lang="en-US" sz="4800" dirty="0">
                <a:ea typeface="ＭＳ Ｐゴシック" pitchFamily="-105" charset="-128"/>
                <a:cs typeface="Optima"/>
              </a:rPr>
              <a:t>desirous of		want</a:t>
            </a:r>
          </a:p>
          <a:p>
            <a:pPr marL="658368" lvl="2" indent="0">
              <a:buNone/>
            </a:pPr>
            <a:endParaRPr lang="en-US" altLang="en-US" sz="3800" dirty="0" smtClean="0">
              <a:ea typeface="ＭＳ Ｐゴシック" pitchFamily="-105" charset="-128"/>
              <a:cs typeface="Optima"/>
            </a:endParaRPr>
          </a:p>
          <a:p>
            <a:r>
              <a:rPr lang="en-US" altLang="en-US" sz="5300" b="1" dirty="0" smtClean="0">
                <a:ea typeface="ＭＳ Ｐゴシック" pitchFamily="-105" charset="-128"/>
                <a:cs typeface="Optima"/>
              </a:rPr>
              <a:t>Principle 5: Change negatives to affirmatives</a:t>
            </a:r>
          </a:p>
          <a:p>
            <a:pPr marL="402336" lvl="1" indent="0">
              <a:buNone/>
            </a:pPr>
            <a:r>
              <a:rPr lang="en-US" altLang="en-US" sz="2900" b="1" dirty="0" smtClean="0">
                <a:ea typeface="ＭＳ Ｐゴシック" pitchFamily="-105" charset="-128"/>
                <a:cs typeface="Arial" pitchFamily="34" charset="0"/>
              </a:rPr>
              <a:t>		</a:t>
            </a:r>
            <a:r>
              <a:rPr lang="en-US" altLang="en-US" sz="4800" dirty="0" smtClean="0">
                <a:ea typeface="ＭＳ Ｐゴシック" pitchFamily="-105" charset="-128"/>
                <a:cs typeface="Optima"/>
              </a:rPr>
              <a:t>not </a:t>
            </a:r>
            <a:r>
              <a:rPr lang="en-US" altLang="en-US" sz="4800" dirty="0">
                <a:ea typeface="ＭＳ Ｐゴシック" pitchFamily="-105" charset="-128"/>
                <a:cs typeface="Optima"/>
              </a:rPr>
              <a:t>different		similar</a:t>
            </a:r>
          </a:p>
          <a:p>
            <a:pPr marL="658368" lvl="2" indent="0">
              <a:buNone/>
            </a:pPr>
            <a:r>
              <a:rPr lang="en-US" altLang="en-US" sz="4800" dirty="0">
                <a:ea typeface="ＭＳ Ｐゴシック" pitchFamily="-105" charset="-128"/>
                <a:cs typeface="Optima"/>
              </a:rPr>
              <a:t>	not the same		different</a:t>
            </a:r>
          </a:p>
          <a:p>
            <a:pPr marL="658368" lvl="2" indent="0">
              <a:buNone/>
            </a:pPr>
            <a:r>
              <a:rPr lang="en-US" altLang="en-US" sz="4800" dirty="0">
                <a:ea typeface="ＭＳ Ｐゴシック" pitchFamily="-105" charset="-128"/>
                <a:cs typeface="Optima"/>
              </a:rPr>
              <a:t>	not allow		</a:t>
            </a:r>
            <a:r>
              <a:rPr lang="en-US" altLang="en-US" sz="4800" dirty="0" smtClean="0">
                <a:ea typeface="ＭＳ Ｐゴシック" pitchFamily="-105" charset="-128"/>
                <a:cs typeface="Optima"/>
              </a:rPr>
              <a:t>prevent</a:t>
            </a:r>
            <a:endParaRPr lang="en-US" altLang="en-US" sz="4800" dirty="0">
              <a:ea typeface="ＭＳ Ｐゴシック" pitchFamily="-105" charset="-128"/>
              <a:cs typeface="Optima"/>
            </a:endParaRPr>
          </a:p>
          <a:p>
            <a:pPr marL="658368" lvl="2" indent="0">
              <a:buNone/>
            </a:pPr>
            <a:r>
              <a:rPr lang="en-US" altLang="en-US" sz="4800" dirty="0">
                <a:ea typeface="ＭＳ Ｐゴシック" pitchFamily="-105" charset="-128"/>
                <a:cs typeface="Optima"/>
              </a:rPr>
              <a:t>	not notice		overlook</a:t>
            </a:r>
          </a:p>
          <a:p>
            <a:pPr marL="82296" indent="0">
              <a:buNone/>
            </a:pPr>
            <a:endParaRPr lang="en-US" altLang="en-US" sz="3700" dirty="0" smtClean="0">
              <a:ea typeface="ＭＳ Ｐゴシック" pitchFamily="-105" charset="-128"/>
              <a:cs typeface="Optima"/>
            </a:endParaRPr>
          </a:p>
          <a:p>
            <a:r>
              <a:rPr lang="en-US" altLang="en-US" sz="5300" b="1" dirty="0" smtClean="0">
                <a:ea typeface="ＭＳ Ｐゴシック" pitchFamily="-105" charset="-128"/>
                <a:cs typeface="Optima"/>
              </a:rPr>
              <a:t>Principle 6: Delete useless adjectives and adverbs</a:t>
            </a:r>
          </a:p>
          <a:p>
            <a:pPr marL="457200" lvl="1" indent="0">
              <a:buNone/>
            </a:pPr>
            <a:r>
              <a:rPr lang="en-US" altLang="en-US" sz="5000" dirty="0" smtClean="0">
                <a:ea typeface="ＭＳ Ｐゴシック" pitchFamily="-105" charset="-128"/>
                <a:cs typeface="Optima"/>
              </a:rPr>
              <a:t>Many </a:t>
            </a:r>
            <a:r>
              <a:rPr lang="en-US" altLang="en-US" sz="5000" dirty="0">
                <a:ea typeface="ＭＳ Ｐゴシック" pitchFamily="-105" charset="-128"/>
                <a:cs typeface="Optima"/>
              </a:rPr>
              <a:t>writers can’t resist adding useless adjectives and adverbs. Try deleting every adverb and every adjective before a noun, then restore only those that readers need to understand the passage.</a:t>
            </a:r>
          </a:p>
          <a:p>
            <a:endParaRPr lang="en-US" dirty="0"/>
          </a:p>
        </p:txBody>
      </p:sp>
      <p:sp>
        <p:nvSpPr>
          <p:cNvPr id="4" name="Title 1"/>
          <p:cNvSpPr>
            <a:spLocks noGrp="1"/>
          </p:cNvSpPr>
          <p:nvPr>
            <p:ph type="title"/>
          </p:nvPr>
        </p:nvSpPr>
        <p:spPr>
          <a:xfrm>
            <a:off x="0" y="69742"/>
            <a:ext cx="8368000" cy="1122104"/>
          </a:xfrm>
        </p:spPr>
        <p:txBody>
          <a:bodyPr>
            <a:normAutofit/>
          </a:bodyPr>
          <a:lstStyle/>
          <a:p>
            <a:r>
              <a:rPr lang="en-US" sz="4000" dirty="0" smtClean="0"/>
              <a:t>Do: Be Concise (cont.)</a:t>
            </a:r>
            <a:endParaRPr lang="en-US" sz="4000" dirty="0"/>
          </a:p>
        </p:txBody>
      </p:sp>
    </p:spTree>
    <p:extLst>
      <p:ext uri="{BB962C8B-B14F-4D97-AF65-F5344CB8AC3E}">
        <p14:creationId xmlns:p14="http://schemas.microsoft.com/office/powerpoint/2010/main" val="1719577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8" end="8"/>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3">
                                            <p:txEl>
                                              <p:pRg st="9" end="9"/>
                                            </p:txEl>
                                          </p:spTgt>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3">
                                            <p:txEl>
                                              <p:pRg st="10" end="10"/>
                                            </p:txEl>
                                          </p:spTgt>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3">
                                            <p:txEl>
                                              <p:pRg st="11" end="11"/>
                                            </p:txEl>
                                          </p:spTgt>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nodeType="clickEffect">
                                  <p:stCondLst>
                                    <p:cond delay="0"/>
                                  </p:stCondLst>
                                  <p:childTnLst>
                                    <p:set>
                                      <p:cBhvr>
                                        <p:cTn id="36" dur="1" fill="hold">
                                          <p:stCondLst>
                                            <p:cond delay="0"/>
                                          </p:stCondLst>
                                        </p:cTn>
                                        <p:tgtEl>
                                          <p:spTgt spid="3">
                                            <p:txEl>
                                              <p:pRg st="13" end="13"/>
                                            </p:txEl>
                                          </p:spTgt>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nodeType="clickEffect">
                                  <p:stCondLst>
                                    <p:cond delay="0"/>
                                  </p:stCondLst>
                                  <p:childTnLst>
                                    <p:set>
                                      <p:cBhvr>
                                        <p:cTn id="40" dur="1" fill="hold">
                                          <p:stCondLst>
                                            <p:cond delay="0"/>
                                          </p:stCondLst>
                                        </p:cTn>
                                        <p:tgtEl>
                                          <p:spTgt spid="3">
                                            <p:txEl>
                                              <p:pRg st="14" end="1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399" y="0"/>
            <a:ext cx="8020051" cy="1428750"/>
          </a:xfrm>
        </p:spPr>
        <p:txBody>
          <a:bodyPr>
            <a:normAutofit/>
          </a:bodyPr>
          <a:lstStyle/>
          <a:p>
            <a:r>
              <a:rPr lang="en-US" sz="4000" dirty="0" smtClean="0"/>
              <a:t>Project Summary #1: The Basketball Project at the Meridian Mews Center</a:t>
            </a:r>
            <a:endParaRPr lang="en-US" sz="4000" dirty="0"/>
          </a:p>
        </p:txBody>
      </p:sp>
      <p:sp>
        <p:nvSpPr>
          <p:cNvPr id="3" name="Content Placeholder 2"/>
          <p:cNvSpPr>
            <a:spLocks noGrp="1"/>
          </p:cNvSpPr>
          <p:nvPr>
            <p:ph idx="1"/>
          </p:nvPr>
        </p:nvSpPr>
        <p:spPr>
          <a:xfrm>
            <a:off x="348764" y="1428750"/>
            <a:ext cx="8389319" cy="5334000"/>
          </a:xfrm>
        </p:spPr>
        <p:txBody>
          <a:bodyPr>
            <a:normAutofit/>
          </a:bodyPr>
          <a:lstStyle/>
          <a:p>
            <a:pPr marL="0" indent="0">
              <a:buNone/>
            </a:pPr>
            <a:r>
              <a:rPr lang="en-US" sz="1400" dirty="0" smtClean="0"/>
              <a:t>	</a:t>
            </a:r>
            <a:r>
              <a:rPr lang="en-US" sz="1800" dirty="0" smtClean="0"/>
              <a:t>We are really excited about the Basketball Project for 25 boys ages 13 to 16 who live in North Meridian Mews. The program will be sponsored by our organization, the Meridian Mews Center. This Center’s neighborhood is downtown Metro City, Indiana. The kids who will take part in the project are badly behaved and have acted out in school. Well-qualified instructors will teach the kids basketball skills and also how to dress for success. They will receive different types of counseling also and gift certificates from Ace Sport Supplies will be given out to the kids on the winning team in the basketball competition.</a:t>
            </a:r>
          </a:p>
          <a:p>
            <a:pPr marL="0" indent="0">
              <a:buNone/>
            </a:pPr>
            <a:r>
              <a:rPr lang="en-US" sz="1800" dirty="0"/>
              <a:t>	</a:t>
            </a:r>
            <a:r>
              <a:rPr lang="en-US" sz="1800" dirty="0" smtClean="0"/>
              <a:t>The Basketball Project will take place after school and on weekends and the boys will behave better as a result of being in the program. The Basketball Project will run from September 1, 2016 to June 30, 2017, and activities will be held at the Meridian Mews Center and the YMCA. We are asking for $10,000 to help cover the expenses for this excellent program that we’re running with the help of Meridian University and the YMCA. </a:t>
            </a:r>
          </a:p>
          <a:p>
            <a:pPr marL="0" indent="0">
              <a:buNone/>
            </a:pPr>
            <a:r>
              <a:rPr lang="en-US" sz="1800" dirty="0"/>
              <a:t>	</a:t>
            </a:r>
            <a:r>
              <a:rPr lang="en-US" sz="1800" dirty="0" smtClean="0"/>
              <a:t>There are many staff members who will make sure the kids get solid instruction. We are hoping that the kids who join our project will stay in school longer and behave much better. They will probably enjoy the trips we’ll take to basketball games and we’re looking forward to having guest speakers.</a:t>
            </a:r>
          </a:p>
          <a:p>
            <a:pPr marL="0" indent="0">
              <a:buNone/>
            </a:pPr>
            <a:endParaRPr lang="en-US" sz="1400" dirty="0"/>
          </a:p>
        </p:txBody>
      </p:sp>
      <p:sp>
        <p:nvSpPr>
          <p:cNvPr id="4" name="Title 1"/>
          <p:cNvSpPr txBox="1">
            <a:spLocks/>
          </p:cNvSpPr>
          <p:nvPr/>
        </p:nvSpPr>
        <p:spPr>
          <a:xfrm>
            <a:off x="770181" y="6279881"/>
            <a:ext cx="8810624" cy="523875"/>
          </a:xfrm>
          <a:prstGeom prst="rect">
            <a:avLst/>
          </a:prstGeom>
        </p:spPr>
        <p:txBody>
          <a:bodyPr vert="horz" lIns="91440" tIns="45720" rIns="91440" bIns="45720" rtlCol="0" anchor="ctr">
            <a:normAutofit fontScale="97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1400" dirty="0" smtClean="0"/>
              <a:t>From “The Only Grant Writing Book You’ll Ever Need” by Ellen Karsh and Arlen Sue Fox</a:t>
            </a:r>
            <a:endParaRPr lang="en-US" sz="1400" dirty="0"/>
          </a:p>
        </p:txBody>
      </p:sp>
    </p:spTree>
    <p:extLst>
      <p:ext uri="{BB962C8B-B14F-4D97-AF65-F5344CB8AC3E}">
        <p14:creationId xmlns:p14="http://schemas.microsoft.com/office/powerpoint/2010/main" val="332959766"/>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63991"/>
            <a:ext cx="9144000" cy="840154"/>
          </a:xfrm>
        </p:spPr>
        <p:txBody>
          <a:bodyPr>
            <a:noAutofit/>
          </a:bodyPr>
          <a:lstStyle/>
          <a:p>
            <a:r>
              <a:rPr lang="en-US" sz="3600" dirty="0" smtClean="0"/>
              <a:t>Project Summary #2: The Basketball Project at the Meridian Mews Center</a:t>
            </a:r>
            <a:endParaRPr lang="en-US" sz="3600" dirty="0"/>
          </a:p>
        </p:txBody>
      </p:sp>
      <p:sp>
        <p:nvSpPr>
          <p:cNvPr id="3" name="Content Placeholder 2"/>
          <p:cNvSpPr>
            <a:spLocks noGrp="1"/>
          </p:cNvSpPr>
          <p:nvPr>
            <p:ph idx="1"/>
          </p:nvPr>
        </p:nvSpPr>
        <p:spPr>
          <a:xfrm>
            <a:off x="358978" y="1321346"/>
            <a:ext cx="8426044" cy="5684631"/>
          </a:xfrm>
        </p:spPr>
        <p:txBody>
          <a:bodyPr>
            <a:noAutofit/>
          </a:bodyPr>
          <a:lstStyle/>
          <a:p>
            <a:pPr marL="0" indent="0">
              <a:buNone/>
            </a:pPr>
            <a:r>
              <a:rPr lang="en-US" sz="1800" dirty="0" smtClean="0">
                <a:cs typeface="Optima"/>
              </a:rPr>
              <a:t>	The Meridian Mews Center is requesting $10,000 for a basketball and mentoring project designed to engage troubled youth and lead to their improved behavior in and out of school. Center staff will recruit 25 boys between the ages of 13 and 16 who live in the North Meridian Mews neighborhood of downtown Metro City, Indiana. Participants, identified by families, teachers, counselors, and others, will have demonstrated acting-out and behavior problems.</a:t>
            </a:r>
          </a:p>
          <a:p>
            <a:pPr marL="0" indent="0">
              <a:buNone/>
            </a:pPr>
            <a:r>
              <a:rPr lang="en-US" sz="1800" dirty="0">
                <a:cs typeface="Optima"/>
              </a:rPr>
              <a:t>	</a:t>
            </a:r>
            <a:r>
              <a:rPr lang="en-US" sz="1800" dirty="0" smtClean="0">
                <a:cs typeface="Optima"/>
              </a:rPr>
              <a:t>The overall goal is to increase the likelihood that the teenagers who participate in the activities will stay in school longer and become productive members of the North Meridian Mews community.</a:t>
            </a:r>
          </a:p>
          <a:p>
            <a:pPr marL="0" indent="0">
              <a:buNone/>
            </a:pPr>
            <a:r>
              <a:rPr lang="en-US" sz="1800" dirty="0">
                <a:cs typeface="Optima"/>
              </a:rPr>
              <a:t>	</a:t>
            </a:r>
            <a:r>
              <a:rPr lang="en-US" sz="1800" dirty="0" smtClean="0">
                <a:cs typeface="Optima"/>
              </a:rPr>
              <a:t>Specific objectives include improved basketball skills and teamwork, and knowledge of how to create a positive appearance through dress; these skills in turn will improve self-esteem and reduce acting-out behavior.</a:t>
            </a:r>
          </a:p>
          <a:p>
            <a:pPr marL="0" indent="0">
              <a:buNone/>
            </a:pPr>
            <a:r>
              <a:rPr lang="en-US" sz="1800" dirty="0">
                <a:cs typeface="Optima"/>
              </a:rPr>
              <a:t>	</a:t>
            </a:r>
            <a:r>
              <a:rPr lang="en-US" sz="1800" dirty="0" smtClean="0">
                <a:cs typeface="Optima"/>
              </a:rPr>
              <a:t>Activities will include basketball instruction; team competition; dress-for-success lessons by the coaching staff; one-on-one and group counseling, and trips to professional and college basketball games. The program will operate twice a week after school from September 1, 2016 to June 30, 2017. Activities will be held at the Meridian Mews Center, Meridian University, and the YMCA. Staff will include basketball coaches, a psychologist from Meridian University, and a social worker and recreation specialist from the Meridian Mews Center.</a:t>
            </a:r>
          </a:p>
        </p:txBody>
      </p:sp>
    </p:spTree>
    <p:extLst>
      <p:ext uri="{BB962C8B-B14F-4D97-AF65-F5344CB8AC3E}">
        <p14:creationId xmlns:p14="http://schemas.microsoft.com/office/powerpoint/2010/main" val="1360795481"/>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Handouts</a:t>
            </a:r>
            <a:endParaRPr lang="en-US" dirty="0"/>
          </a:p>
        </p:txBody>
      </p:sp>
      <p:sp>
        <p:nvSpPr>
          <p:cNvPr id="3" name="Content Placeholder 2"/>
          <p:cNvSpPr>
            <a:spLocks noGrp="1"/>
          </p:cNvSpPr>
          <p:nvPr>
            <p:ph idx="1"/>
          </p:nvPr>
        </p:nvSpPr>
        <p:spPr/>
        <p:txBody>
          <a:bodyPr/>
          <a:lstStyle/>
          <a:p>
            <a:r>
              <a:rPr lang="en-US" dirty="0" smtClean="0"/>
              <a:t>Successful Letters of Inquiry</a:t>
            </a:r>
          </a:p>
          <a:p>
            <a:r>
              <a:rPr lang="en-US" dirty="0" smtClean="0"/>
              <a:t>Successful Fulbright Project statements</a:t>
            </a:r>
            <a:endParaRPr lang="en-US" dirty="0"/>
          </a:p>
        </p:txBody>
      </p:sp>
    </p:spTree>
    <p:extLst>
      <p:ext uri="{BB962C8B-B14F-4D97-AF65-F5344CB8AC3E}">
        <p14:creationId xmlns:p14="http://schemas.microsoft.com/office/powerpoint/2010/main" val="764692145"/>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06917" y="0"/>
            <a:ext cx="8131126" cy="771600"/>
          </a:xfrm>
        </p:spPr>
        <p:txBody>
          <a:bodyPr/>
          <a:lstStyle/>
          <a:p>
            <a:r>
              <a:rPr lang="en-US" dirty="0" smtClean="0"/>
              <a:t>Summary</a:t>
            </a:r>
            <a:endParaRPr lang="en-US" dirty="0"/>
          </a:p>
        </p:txBody>
      </p:sp>
      <p:sp>
        <p:nvSpPr>
          <p:cNvPr id="3" name="Content Placeholder 2"/>
          <p:cNvSpPr>
            <a:spLocks noGrp="1"/>
          </p:cNvSpPr>
          <p:nvPr>
            <p:ph idx="1"/>
          </p:nvPr>
        </p:nvSpPr>
        <p:spPr>
          <a:xfrm>
            <a:off x="592460" y="701858"/>
            <a:ext cx="7760041" cy="5892578"/>
          </a:xfrm>
        </p:spPr>
        <p:txBody>
          <a:bodyPr>
            <a:noAutofit/>
          </a:bodyPr>
          <a:lstStyle/>
          <a:p>
            <a:r>
              <a:rPr lang="en-US" sz="2000" dirty="0" smtClean="0">
                <a:cs typeface="Optima"/>
              </a:rPr>
              <a:t>Take a break between editing and writing; edit first for </a:t>
            </a:r>
            <a:r>
              <a:rPr lang="en-US" sz="2000" dirty="0">
                <a:cs typeface="Optima"/>
              </a:rPr>
              <a:t>spelling, punctuation, and </a:t>
            </a:r>
            <a:r>
              <a:rPr lang="en-US" sz="2000" dirty="0" smtClean="0">
                <a:cs typeface="Optima"/>
              </a:rPr>
              <a:t>grammar then for content</a:t>
            </a:r>
          </a:p>
          <a:p>
            <a:pPr lvl="1">
              <a:buFont typeface="Calibri" panose="020F0502020204030204" pitchFamily="34" charset="0"/>
              <a:buChar char="‒"/>
            </a:pPr>
            <a:r>
              <a:rPr lang="en-US" sz="1800" dirty="0" smtClean="0">
                <a:cs typeface="Optima"/>
              </a:rPr>
              <a:t>Use dictionaries, style manuals</a:t>
            </a:r>
            <a:endParaRPr lang="en-US" sz="1800" dirty="0">
              <a:cs typeface="Optima"/>
            </a:endParaRPr>
          </a:p>
          <a:p>
            <a:r>
              <a:rPr lang="en-US" sz="2000" dirty="0" smtClean="0">
                <a:cs typeface="Optima"/>
              </a:rPr>
              <a:t>When editing for content: be clear and graceful</a:t>
            </a:r>
          </a:p>
          <a:p>
            <a:pPr lvl="1">
              <a:buFont typeface="Calibri" panose="020F0502020204030204" pitchFamily="34" charset="0"/>
              <a:buChar char="‒"/>
            </a:pPr>
            <a:r>
              <a:rPr lang="en-US" sz="1800" dirty="0" smtClean="0">
                <a:cs typeface="Optima"/>
              </a:rPr>
              <a:t>Use active voice</a:t>
            </a:r>
          </a:p>
          <a:p>
            <a:pPr lvl="1">
              <a:buFont typeface="Calibri" panose="020F0502020204030204" pitchFamily="34" charset="0"/>
              <a:buChar char="‒"/>
            </a:pPr>
            <a:r>
              <a:rPr lang="en-US" sz="1800" dirty="0" smtClean="0">
                <a:cs typeface="Optima"/>
              </a:rPr>
              <a:t>Use old to new transitions</a:t>
            </a:r>
          </a:p>
          <a:p>
            <a:pPr lvl="1">
              <a:buFont typeface="Calibri" panose="020F0502020204030204" pitchFamily="34" charset="0"/>
              <a:buChar char="‒"/>
            </a:pPr>
            <a:r>
              <a:rPr lang="en-US" sz="1800" dirty="0" smtClean="0">
                <a:cs typeface="Optima"/>
              </a:rPr>
              <a:t>Place emphasis in the correct place</a:t>
            </a:r>
          </a:p>
          <a:p>
            <a:pPr lvl="1">
              <a:buFont typeface="Calibri" panose="020F0502020204030204" pitchFamily="34" charset="0"/>
              <a:buChar char="‒"/>
            </a:pPr>
            <a:r>
              <a:rPr lang="en-US" sz="1800" dirty="0" smtClean="0">
                <a:cs typeface="Optima"/>
              </a:rPr>
              <a:t>Tie all the sentences in a passage together</a:t>
            </a:r>
          </a:p>
          <a:p>
            <a:pPr lvl="1">
              <a:buFont typeface="Calibri" panose="020F0502020204030204" pitchFamily="34" charset="0"/>
              <a:buChar char="‒"/>
            </a:pPr>
            <a:r>
              <a:rPr lang="en-US" sz="1800" dirty="0" smtClean="0">
                <a:cs typeface="Optima"/>
              </a:rPr>
              <a:t>Delete meaningless and repetitive words</a:t>
            </a:r>
            <a:endParaRPr lang="en-US" sz="2000" dirty="0">
              <a:cs typeface="Optima"/>
            </a:endParaRPr>
          </a:p>
          <a:p>
            <a:r>
              <a:rPr lang="en-US" sz="2000" dirty="0" smtClean="0">
                <a:cs typeface="Optima"/>
              </a:rPr>
              <a:t>Write </a:t>
            </a:r>
            <a:r>
              <a:rPr lang="en-US" sz="2000" dirty="0">
                <a:cs typeface="Optima"/>
              </a:rPr>
              <a:t>for </a:t>
            </a:r>
            <a:r>
              <a:rPr lang="en-US" sz="2000" dirty="0" smtClean="0">
                <a:cs typeface="Optima"/>
              </a:rPr>
              <a:t>reviewers</a:t>
            </a:r>
          </a:p>
          <a:p>
            <a:pPr lvl="1">
              <a:buFont typeface="Calibri" panose="020F0502020204030204" pitchFamily="34" charset="0"/>
              <a:buChar char="‒"/>
            </a:pPr>
            <a:r>
              <a:rPr lang="en-US" sz="1800" dirty="0" smtClean="0">
                <a:cs typeface="Optima"/>
              </a:rPr>
              <a:t>Pay </a:t>
            </a:r>
            <a:r>
              <a:rPr lang="en-US" sz="1800" dirty="0">
                <a:cs typeface="Optima"/>
              </a:rPr>
              <a:t>attention to all the review </a:t>
            </a:r>
            <a:r>
              <a:rPr lang="en-US" sz="1800" dirty="0" smtClean="0">
                <a:cs typeface="Optima"/>
              </a:rPr>
              <a:t>criteria</a:t>
            </a:r>
          </a:p>
          <a:p>
            <a:pPr lvl="1">
              <a:buFont typeface="Calibri" panose="020F0502020204030204" pitchFamily="34" charset="0"/>
              <a:buChar char="‒"/>
            </a:pPr>
            <a:r>
              <a:rPr lang="en-US" sz="1800" dirty="0" smtClean="0">
                <a:cs typeface="Optima"/>
              </a:rPr>
              <a:t>Assume </a:t>
            </a:r>
            <a:r>
              <a:rPr lang="en-US" sz="1800" dirty="0">
                <a:cs typeface="Optima"/>
              </a:rPr>
              <a:t>an uninformed but intelligent reviewer </a:t>
            </a:r>
            <a:endParaRPr lang="en-US" sz="1800" dirty="0" smtClean="0">
              <a:cs typeface="Optima"/>
            </a:endParaRPr>
          </a:p>
          <a:p>
            <a:pPr lvl="1">
              <a:buFont typeface="Calibri" panose="020F0502020204030204" pitchFamily="34" charset="0"/>
              <a:buChar char="‒"/>
            </a:pPr>
            <a:r>
              <a:rPr lang="en-US" sz="1800" dirty="0" smtClean="0">
                <a:cs typeface="Optima"/>
              </a:rPr>
              <a:t>Avoid </a:t>
            </a:r>
            <a:r>
              <a:rPr lang="en-US" sz="1800" dirty="0">
                <a:cs typeface="Optima"/>
              </a:rPr>
              <a:t>insider jargon and </a:t>
            </a:r>
            <a:r>
              <a:rPr lang="en-US" sz="1800" dirty="0" smtClean="0">
                <a:cs typeface="Optima"/>
              </a:rPr>
              <a:t>acronyms</a:t>
            </a:r>
            <a:endParaRPr lang="en-US" sz="1800" dirty="0">
              <a:cs typeface="Optima"/>
            </a:endParaRPr>
          </a:p>
          <a:p>
            <a:pPr lvl="1">
              <a:buFont typeface="Calibri" panose="020F0502020204030204" pitchFamily="34" charset="0"/>
              <a:buChar char="‒"/>
            </a:pPr>
            <a:r>
              <a:rPr lang="en-US" sz="1800" dirty="0" smtClean="0">
                <a:cs typeface="Optima"/>
              </a:rPr>
              <a:t>Get </a:t>
            </a:r>
            <a:r>
              <a:rPr lang="en-US" sz="1800" dirty="0">
                <a:cs typeface="Optima"/>
              </a:rPr>
              <a:t>reviewers</a:t>
            </a:r>
            <a:r>
              <a:rPr lang="en-US" sz="1800" i="1" dirty="0">
                <a:cs typeface="Optima"/>
              </a:rPr>
              <a:t> </a:t>
            </a:r>
            <a:r>
              <a:rPr lang="en-US" sz="1800" dirty="0">
                <a:cs typeface="Optima"/>
              </a:rPr>
              <a:t>excited and interested starting from the title and first </a:t>
            </a:r>
            <a:r>
              <a:rPr lang="en-US" sz="1800" dirty="0" smtClean="0">
                <a:cs typeface="Optima"/>
              </a:rPr>
              <a:t>page</a:t>
            </a:r>
          </a:p>
          <a:p>
            <a:pPr lvl="1">
              <a:buFont typeface="Calibri" panose="020F0502020204030204" pitchFamily="34" charset="0"/>
              <a:buChar char="‒"/>
            </a:pPr>
            <a:r>
              <a:rPr lang="en-US" sz="1800" dirty="0" smtClean="0">
                <a:cs typeface="Optima"/>
              </a:rPr>
              <a:t>Make reviewers advocate </a:t>
            </a:r>
            <a:r>
              <a:rPr lang="en-US" sz="1800" dirty="0">
                <a:cs typeface="Optima"/>
              </a:rPr>
              <a:t>for your proposal to their </a:t>
            </a:r>
            <a:r>
              <a:rPr lang="en-US" sz="1800" dirty="0" smtClean="0">
                <a:cs typeface="Optima"/>
              </a:rPr>
              <a:t>colleagues</a:t>
            </a:r>
            <a:endParaRPr lang="en-US" sz="2000" dirty="0" smtClean="0">
              <a:cs typeface="Optima"/>
            </a:endParaRPr>
          </a:p>
          <a:p>
            <a:r>
              <a:rPr lang="en-US" sz="2000" dirty="0">
                <a:cs typeface="Optima"/>
              </a:rPr>
              <a:t>Remember that every successful proposal writer has been rejected </a:t>
            </a:r>
            <a:endParaRPr lang="en-US" sz="2000" dirty="0" smtClean="0">
              <a:cs typeface="Optima"/>
            </a:endParaRPr>
          </a:p>
          <a:p>
            <a:pPr lvl="1">
              <a:buFont typeface="Calibri" panose="020F0502020204030204" pitchFamily="34" charset="0"/>
              <a:buChar char="‒"/>
            </a:pPr>
            <a:r>
              <a:rPr lang="en-US" sz="1800" dirty="0" smtClean="0">
                <a:cs typeface="Optima"/>
              </a:rPr>
              <a:t>Keep trying: revise and resubmit or write a new proposal</a:t>
            </a:r>
            <a:endParaRPr lang="en-US" sz="1800" dirty="0">
              <a:cs typeface="Optima"/>
            </a:endParaRPr>
          </a:p>
          <a:p>
            <a:endParaRPr lang="en-US" sz="1400" dirty="0" smtClean="0">
              <a:cs typeface="Optima"/>
            </a:endParaRPr>
          </a:p>
          <a:p>
            <a:pPr marL="402336" lvl="1" indent="0">
              <a:buNone/>
            </a:pPr>
            <a:endParaRPr lang="en-US" sz="1400" i="1" dirty="0">
              <a:cs typeface="Optima"/>
            </a:endParaRPr>
          </a:p>
        </p:txBody>
      </p:sp>
    </p:spTree>
    <p:extLst>
      <p:ext uri="{BB962C8B-B14F-4D97-AF65-F5344CB8AC3E}">
        <p14:creationId xmlns:p14="http://schemas.microsoft.com/office/powerpoint/2010/main" val="4177667148"/>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00200" y="2217738"/>
            <a:ext cx="8229600" cy="1143000"/>
          </a:xfrm>
        </p:spPr>
        <p:txBody>
          <a:bodyPr/>
          <a:lstStyle/>
          <a:p>
            <a:pPr algn="l"/>
            <a:r>
              <a:rPr lang="en-US" dirty="0" smtClean="0"/>
              <a:t>Titles and Abstracts</a:t>
            </a:r>
            <a:endParaRPr lang="en-US" dirty="0"/>
          </a:p>
        </p:txBody>
      </p:sp>
    </p:spTree>
    <p:extLst>
      <p:ext uri="{BB962C8B-B14F-4D97-AF65-F5344CB8AC3E}">
        <p14:creationId xmlns:p14="http://schemas.microsoft.com/office/powerpoint/2010/main" val="146920854"/>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5400"/>
            <a:ext cx="8077200" cy="1143000"/>
          </a:xfrm>
        </p:spPr>
        <p:txBody>
          <a:bodyPr>
            <a:normAutofit/>
          </a:bodyPr>
          <a:lstStyle/>
          <a:p>
            <a:r>
              <a:rPr lang="en-US" dirty="0" smtClean="0"/>
              <a:t>Titles</a:t>
            </a:r>
            <a:endParaRPr lang="en-US" dirty="0"/>
          </a:p>
        </p:txBody>
      </p:sp>
      <p:sp>
        <p:nvSpPr>
          <p:cNvPr id="3" name="Content Placeholder 2"/>
          <p:cNvSpPr>
            <a:spLocks noGrp="1"/>
          </p:cNvSpPr>
          <p:nvPr>
            <p:ph idx="1"/>
          </p:nvPr>
        </p:nvSpPr>
        <p:spPr>
          <a:xfrm>
            <a:off x="457200" y="1371600"/>
            <a:ext cx="8229600" cy="4525963"/>
          </a:xfrm>
        </p:spPr>
        <p:txBody>
          <a:bodyPr>
            <a:normAutofit fontScale="92500" lnSpcReduction="20000"/>
          </a:bodyPr>
          <a:lstStyle/>
          <a:p>
            <a:pPr marL="0" lvl="0" indent="0">
              <a:buNone/>
            </a:pPr>
            <a:r>
              <a:rPr lang="en-US" sz="2400" i="1" dirty="0" smtClean="0"/>
              <a:t>The title is the first thing a reviewer reads…it should catch the readers attentions</a:t>
            </a:r>
            <a:br>
              <a:rPr lang="en-US" sz="2400" i="1" dirty="0" smtClean="0"/>
            </a:br>
            <a:endParaRPr lang="en-US" sz="2400" i="1" dirty="0" smtClean="0"/>
          </a:p>
          <a:p>
            <a:pPr lvl="1">
              <a:buFont typeface="Arial" panose="020B0604020202020204" pitchFamily="34" charset="0"/>
              <a:buChar char="•"/>
            </a:pPr>
            <a:r>
              <a:rPr lang="en-US" sz="2000" dirty="0" smtClean="0"/>
              <a:t>Emphasizes  </a:t>
            </a:r>
            <a:r>
              <a:rPr lang="en-US" sz="2000" b="1" dirty="0" smtClean="0"/>
              <a:t>payoff/benefit</a:t>
            </a:r>
            <a:r>
              <a:rPr lang="en-US" sz="2000" dirty="0" smtClean="0"/>
              <a:t> </a:t>
            </a:r>
          </a:p>
          <a:p>
            <a:pPr lvl="1">
              <a:buFont typeface="Arial" panose="020B0604020202020204" pitchFamily="34" charset="0"/>
              <a:buChar char="•"/>
            </a:pPr>
            <a:r>
              <a:rPr lang="en-US" sz="2000" dirty="0" smtClean="0"/>
              <a:t>Is </a:t>
            </a:r>
            <a:r>
              <a:rPr lang="en-US" sz="2000" dirty="0"/>
              <a:t>understood by a </a:t>
            </a:r>
            <a:r>
              <a:rPr lang="en-US" sz="2000" b="1" dirty="0"/>
              <a:t>broad spectrum</a:t>
            </a:r>
            <a:r>
              <a:rPr lang="en-US" sz="2000" dirty="0"/>
              <a:t> of audiences, including the general </a:t>
            </a:r>
            <a:r>
              <a:rPr lang="en-US" sz="2000" dirty="0" smtClean="0"/>
              <a:t>public</a:t>
            </a:r>
            <a:endParaRPr lang="en-US" sz="2000" dirty="0"/>
          </a:p>
          <a:p>
            <a:pPr lvl="1">
              <a:buFont typeface="Arial" panose="020B0604020202020204" pitchFamily="34" charset="0"/>
              <a:buChar char="•"/>
            </a:pPr>
            <a:r>
              <a:rPr lang="en-US" sz="2000" dirty="0"/>
              <a:t>Uses words </a:t>
            </a:r>
            <a:r>
              <a:rPr lang="en-US" sz="2000" b="1" dirty="0"/>
              <a:t>accenting the main category </a:t>
            </a:r>
            <a:r>
              <a:rPr lang="en-US" sz="2000" dirty="0"/>
              <a:t>of the study and describing its distinctive </a:t>
            </a:r>
            <a:r>
              <a:rPr lang="en-US" sz="2000" dirty="0" smtClean="0"/>
              <a:t>features</a:t>
            </a:r>
            <a:endParaRPr lang="en-US" sz="2000" dirty="0"/>
          </a:p>
          <a:p>
            <a:pPr lvl="1">
              <a:buFont typeface="Arial" panose="020B0604020202020204" pitchFamily="34" charset="0"/>
              <a:buChar char="•"/>
            </a:pPr>
            <a:r>
              <a:rPr lang="en-US" sz="2000" dirty="0"/>
              <a:t>States the </a:t>
            </a:r>
            <a:r>
              <a:rPr lang="en-US" sz="2000" b="1" dirty="0"/>
              <a:t>major idea</a:t>
            </a:r>
            <a:r>
              <a:rPr lang="en-US" sz="2000" dirty="0"/>
              <a:t> as quickly as possible, with the modifiers following, rather than preceding, the main </a:t>
            </a:r>
            <a:r>
              <a:rPr lang="en-US" sz="2000" dirty="0" smtClean="0"/>
              <a:t>idea</a:t>
            </a:r>
          </a:p>
          <a:p>
            <a:pPr lvl="1">
              <a:buFont typeface="Arial" panose="020B0604020202020204" pitchFamily="34" charset="0"/>
              <a:buChar char="•"/>
            </a:pPr>
            <a:r>
              <a:rPr lang="en-US" sz="2000" dirty="0" smtClean="0"/>
              <a:t>Avoids </a:t>
            </a:r>
            <a:r>
              <a:rPr lang="en-US" sz="2000" b="1" dirty="0" smtClean="0"/>
              <a:t>jargon, vogue</a:t>
            </a:r>
            <a:r>
              <a:rPr lang="en-US" sz="2000" dirty="0" smtClean="0"/>
              <a:t> </a:t>
            </a:r>
          </a:p>
          <a:p>
            <a:pPr lvl="1">
              <a:buFont typeface="Arial" panose="020B0604020202020204" pitchFamily="34" charset="0"/>
              <a:buChar char="•"/>
            </a:pPr>
            <a:r>
              <a:rPr lang="en-US" sz="2000" dirty="0" smtClean="0"/>
              <a:t>Avoid</a:t>
            </a:r>
            <a:r>
              <a:rPr lang="en-US" sz="2000" b="1" dirty="0" smtClean="0"/>
              <a:t> filler</a:t>
            </a:r>
            <a:r>
              <a:rPr lang="en-US" sz="2000" dirty="0"/>
              <a:t> words and non-communicating devices such </a:t>
            </a:r>
            <a:r>
              <a:rPr lang="en-US" sz="2000" dirty="0" smtClean="0"/>
              <a:t>as</a:t>
            </a:r>
          </a:p>
          <a:p>
            <a:pPr lvl="1">
              <a:buFont typeface="Arial" panose="020B0604020202020204" pitchFamily="34" charset="0"/>
              <a:buChar char="•"/>
            </a:pPr>
            <a:r>
              <a:rPr lang="en-US" sz="2000" dirty="0"/>
              <a:t>“A Study of... ”, “An Exploratory Study to Determine...”, “An Examination of...”, “A Method to Explore...” (unless the focus of your project </a:t>
            </a:r>
            <a:r>
              <a:rPr lang="en-US" sz="2000" u="sng" dirty="0"/>
              <a:t>is </a:t>
            </a:r>
            <a:r>
              <a:rPr lang="en-US" sz="2000" dirty="0"/>
              <a:t>the methodology itself, rather than the results of using the methodology)</a:t>
            </a:r>
          </a:p>
          <a:p>
            <a:pPr lvl="1">
              <a:buFont typeface="Arial" panose="020B0604020202020204" pitchFamily="34" charset="0"/>
              <a:buChar char="•"/>
            </a:pPr>
            <a:endParaRPr lang="en-US" sz="2000" dirty="0"/>
          </a:p>
          <a:p>
            <a:pPr lvl="1">
              <a:buFont typeface="Arial" panose="020B0604020202020204" pitchFamily="34" charset="0"/>
              <a:buChar char="•"/>
            </a:pPr>
            <a:endParaRPr lang="en-US" sz="2000" dirty="0"/>
          </a:p>
          <a:p>
            <a:endParaRPr lang="en-US" sz="3200" dirty="0" smtClean="0"/>
          </a:p>
          <a:p>
            <a:endParaRPr lang="en-US" dirty="0"/>
          </a:p>
        </p:txBody>
      </p:sp>
      <p:sp>
        <p:nvSpPr>
          <p:cNvPr id="4" name="Slide Number Placeholder 3"/>
          <p:cNvSpPr>
            <a:spLocks noGrp="1"/>
          </p:cNvSpPr>
          <p:nvPr>
            <p:ph type="sldNum" sz="quarter" idx="12"/>
          </p:nvPr>
        </p:nvSpPr>
        <p:spPr/>
        <p:txBody>
          <a:bodyPr/>
          <a:lstStyle/>
          <a:p>
            <a:fld id="{0609A8C3-0B35-46AA-97D6-5814D689151B}" type="slidenum">
              <a:rPr lang="en-US" smtClean="0"/>
              <a:t>47</a:t>
            </a:fld>
            <a:endParaRPr lang="en-US"/>
          </a:p>
        </p:txBody>
      </p:sp>
    </p:spTree>
    <p:extLst>
      <p:ext uri="{BB962C8B-B14F-4D97-AF65-F5344CB8AC3E}">
        <p14:creationId xmlns:p14="http://schemas.microsoft.com/office/powerpoint/2010/main" val="135698867"/>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dirty="0" smtClean="0">
                <a:cs typeface="Times New Roman" pitchFamily="18" charset="0"/>
              </a:rPr>
              <a:t>Summary/Abstract</a:t>
            </a:r>
            <a:endParaRPr lang="en-US" sz="3600" dirty="0">
              <a:latin typeface="+mn-lt"/>
              <a:cs typeface="Times New Roman" pitchFamily="18" charset="0"/>
            </a:endParaRPr>
          </a:p>
        </p:txBody>
      </p:sp>
      <p:sp>
        <p:nvSpPr>
          <p:cNvPr id="3" name="Content Placeholder 2"/>
          <p:cNvSpPr>
            <a:spLocks noGrp="1"/>
          </p:cNvSpPr>
          <p:nvPr>
            <p:ph idx="1"/>
          </p:nvPr>
        </p:nvSpPr>
        <p:spPr>
          <a:xfrm>
            <a:off x="457200" y="2209800"/>
            <a:ext cx="8229600" cy="4525963"/>
          </a:xfrm>
        </p:spPr>
        <p:txBody>
          <a:bodyPr>
            <a:normAutofit/>
          </a:bodyPr>
          <a:lstStyle/>
          <a:p>
            <a:r>
              <a:rPr lang="en-US" sz="2000" dirty="0" smtClean="0">
                <a:cs typeface="Times New Roman" pitchFamily="18" charset="0"/>
              </a:rPr>
              <a:t>Usually written last, but read first by reviewers</a:t>
            </a:r>
          </a:p>
          <a:p>
            <a:pPr marL="342900" lvl="1" indent="-342900">
              <a:buFont typeface="Arial" pitchFamily="34" charset="0"/>
              <a:buChar char="•"/>
            </a:pPr>
            <a:r>
              <a:rPr lang="en-US" sz="2100" dirty="0" smtClean="0">
                <a:cs typeface="Times New Roman" pitchFamily="18" charset="0"/>
              </a:rPr>
              <a:t>Provides first, and perhaps last or only impression of your project </a:t>
            </a:r>
          </a:p>
          <a:p>
            <a:r>
              <a:rPr lang="en-US" sz="2000" dirty="0" smtClean="0">
                <a:cs typeface="Times New Roman" pitchFamily="18" charset="0"/>
              </a:rPr>
              <a:t>Should reflect entire scope of project</a:t>
            </a:r>
          </a:p>
          <a:p>
            <a:r>
              <a:rPr lang="en-US" sz="2000" dirty="0">
                <a:cs typeface="Times New Roman" pitchFamily="18" charset="0"/>
              </a:rPr>
              <a:t>Summarizes project purpose, goals, research design, methods, significance </a:t>
            </a:r>
          </a:p>
          <a:p>
            <a:r>
              <a:rPr lang="en-US" sz="2000" dirty="0" smtClean="0"/>
              <a:t>Should </a:t>
            </a:r>
            <a:r>
              <a:rPr lang="en-US" sz="2000" dirty="0"/>
              <a:t>be explicit (e.g., “The objective of this study is to …”) and use strong wording (e.g., “we will show the effects of…” and not “we intend to show…”)</a:t>
            </a:r>
          </a:p>
          <a:p>
            <a:pPr lvl="0"/>
            <a:r>
              <a:rPr lang="en-US" sz="2000" dirty="0">
                <a:cs typeface="Times New Roman" pitchFamily="18" charset="0"/>
              </a:rPr>
              <a:t>Has to be well </a:t>
            </a:r>
            <a:r>
              <a:rPr lang="en-US" sz="2000" dirty="0" smtClean="0">
                <a:cs typeface="Times New Roman" pitchFamily="18" charset="0"/>
              </a:rPr>
              <a:t>crafted, compelling, thoughtful</a:t>
            </a:r>
            <a:r>
              <a:rPr lang="en-US" sz="2000" dirty="0">
                <a:cs typeface="Times New Roman" pitchFamily="18" charset="0"/>
              </a:rPr>
              <a:t>, concise and complete</a:t>
            </a:r>
          </a:p>
          <a:p>
            <a:endParaRPr lang="en-US" sz="2000" dirty="0" smtClean="0">
              <a:cs typeface="Times New Roman" pitchFamily="18" charset="0"/>
            </a:endParaRPr>
          </a:p>
          <a:p>
            <a:pPr marL="0" lvl="0" indent="0">
              <a:buNone/>
            </a:pPr>
            <a:endParaRPr lang="en-US" sz="2000" dirty="0"/>
          </a:p>
          <a:p>
            <a:pPr marL="0" lvl="0" indent="0">
              <a:buNone/>
            </a:pPr>
            <a:endParaRPr lang="en-US" sz="2000" dirty="0" smtClean="0"/>
          </a:p>
        </p:txBody>
      </p:sp>
      <p:sp>
        <p:nvSpPr>
          <p:cNvPr id="4" name="Slide Number Placeholder 3"/>
          <p:cNvSpPr>
            <a:spLocks noGrp="1"/>
          </p:cNvSpPr>
          <p:nvPr>
            <p:ph type="sldNum" sz="quarter" idx="12"/>
          </p:nvPr>
        </p:nvSpPr>
        <p:spPr/>
        <p:txBody>
          <a:bodyPr/>
          <a:lstStyle/>
          <a:p>
            <a:fld id="{0609A8C3-0B35-46AA-97D6-5814D689151B}" type="slidenum">
              <a:rPr lang="en-US" smtClean="0"/>
              <a:t>48</a:t>
            </a:fld>
            <a:endParaRPr lang="en-US"/>
          </a:p>
        </p:txBody>
      </p:sp>
      <p:sp>
        <p:nvSpPr>
          <p:cNvPr id="6" name="TextBox 5"/>
          <p:cNvSpPr txBox="1"/>
          <p:nvPr/>
        </p:nvSpPr>
        <p:spPr>
          <a:xfrm>
            <a:off x="304800" y="1225034"/>
            <a:ext cx="8763000" cy="830997"/>
          </a:xfrm>
          <a:prstGeom prst="rect">
            <a:avLst/>
          </a:prstGeom>
          <a:noFill/>
        </p:spPr>
        <p:txBody>
          <a:bodyPr wrap="square" rtlCol="0">
            <a:spAutoFit/>
          </a:bodyPr>
          <a:lstStyle/>
          <a:p>
            <a:r>
              <a:rPr lang="en-US" sz="2400" i="1" dirty="0" smtClean="0">
                <a:cs typeface="Times New Roman" pitchFamily="18" charset="0"/>
              </a:rPr>
              <a:t>After the title, the next and perhaps the only thing a reviewer reads is the abstract/summary</a:t>
            </a:r>
            <a:endParaRPr lang="en-US" sz="2400" i="1" dirty="0"/>
          </a:p>
        </p:txBody>
      </p:sp>
    </p:spTree>
    <p:extLst>
      <p:ext uri="{BB962C8B-B14F-4D97-AF65-F5344CB8AC3E}">
        <p14:creationId xmlns:p14="http://schemas.microsoft.com/office/powerpoint/2010/main" val="3494093971"/>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96914" y="0"/>
            <a:ext cx="7886700" cy="1325563"/>
          </a:xfrm>
        </p:spPr>
        <p:txBody>
          <a:bodyPr>
            <a:normAutofit/>
          </a:bodyPr>
          <a:lstStyle/>
          <a:p>
            <a:r>
              <a:rPr lang="en-US" sz="4000" dirty="0" smtClean="0"/>
              <a:t>Proposal Aesthetics</a:t>
            </a:r>
            <a:endParaRPr lang="en-US" sz="4000" i="1" dirty="0"/>
          </a:p>
        </p:txBody>
      </p:sp>
      <p:sp>
        <p:nvSpPr>
          <p:cNvPr id="6" name="Rectangle 5"/>
          <p:cNvSpPr/>
          <p:nvPr/>
        </p:nvSpPr>
        <p:spPr>
          <a:xfrm>
            <a:off x="689332" y="1240245"/>
            <a:ext cx="7501864" cy="5201424"/>
          </a:xfrm>
          <a:prstGeom prst="rect">
            <a:avLst/>
          </a:prstGeom>
          <a:solidFill>
            <a:schemeClr val="bg1"/>
          </a:solidFill>
        </p:spPr>
        <p:txBody>
          <a:bodyPr wrap="square">
            <a:spAutoFit/>
          </a:bodyPr>
          <a:lstStyle/>
          <a:p>
            <a:r>
              <a:rPr lang="en-US" sz="2800" i="1" dirty="0" smtClean="0">
                <a:cs typeface="Optima"/>
              </a:rPr>
              <a:t>The proposal must </a:t>
            </a:r>
            <a:r>
              <a:rPr lang="en-US" sz="2800" i="1" dirty="0">
                <a:cs typeface="Optima"/>
              </a:rPr>
              <a:t>be </a:t>
            </a:r>
            <a:r>
              <a:rPr lang="en-US" sz="2800" i="1" dirty="0" smtClean="0">
                <a:cs typeface="Optima"/>
              </a:rPr>
              <a:t>aesthetically appealing</a:t>
            </a:r>
          </a:p>
          <a:p>
            <a:endParaRPr lang="en-US" sz="2000" i="1" dirty="0" smtClean="0">
              <a:cs typeface="Optima"/>
            </a:endParaRPr>
          </a:p>
          <a:p>
            <a:r>
              <a:rPr lang="en-US" dirty="0" smtClean="0">
                <a:cs typeface="Optima"/>
              </a:rPr>
              <a:t>“</a:t>
            </a:r>
            <a:r>
              <a:rPr lang="en-US" sz="2000" dirty="0" smtClean="0">
                <a:cs typeface="Optima"/>
              </a:rPr>
              <a:t>Just </a:t>
            </a:r>
            <a:r>
              <a:rPr lang="en-US" sz="2000" dirty="0">
                <a:cs typeface="Optima"/>
              </a:rPr>
              <a:t>as clothing is important </a:t>
            </a:r>
            <a:r>
              <a:rPr lang="en-US" sz="2000" dirty="0" smtClean="0">
                <a:cs typeface="Optima"/>
              </a:rPr>
              <a:t>in the </a:t>
            </a:r>
            <a:r>
              <a:rPr lang="en-US" sz="2000" dirty="0">
                <a:cs typeface="Optima"/>
              </a:rPr>
              <a:t>business world for establishing initial impressions, so, too, is the appearance of your </a:t>
            </a:r>
            <a:r>
              <a:rPr lang="en-US" sz="2000" dirty="0" smtClean="0">
                <a:cs typeface="Optima"/>
              </a:rPr>
              <a:t>proposal as </a:t>
            </a:r>
            <a:r>
              <a:rPr lang="en-US" sz="2000" dirty="0">
                <a:cs typeface="Optima"/>
              </a:rPr>
              <a:t>it reaches the reviewer's hands. </a:t>
            </a:r>
            <a:r>
              <a:rPr lang="en-US" sz="2000" dirty="0" smtClean="0">
                <a:cs typeface="Optima"/>
              </a:rPr>
              <a:t>The </a:t>
            </a:r>
            <a:r>
              <a:rPr lang="en-US" sz="2000" dirty="0">
                <a:cs typeface="Optima"/>
              </a:rPr>
              <a:t>proposal should </a:t>
            </a:r>
            <a:r>
              <a:rPr lang="en-US" sz="2000" dirty="0" smtClean="0">
                <a:cs typeface="Optima"/>
              </a:rPr>
              <a:t>‘look’ </a:t>
            </a:r>
            <a:r>
              <a:rPr lang="en-US" sz="2000" dirty="0">
                <a:cs typeface="Optima"/>
              </a:rPr>
              <a:t>familiar to the reader. A </a:t>
            </a:r>
            <a:r>
              <a:rPr lang="en-US" sz="2000" dirty="0" smtClean="0">
                <a:cs typeface="Optima"/>
              </a:rPr>
              <a:t>familiar proposal </a:t>
            </a:r>
            <a:r>
              <a:rPr lang="en-US" sz="2000" dirty="0">
                <a:cs typeface="Optima"/>
              </a:rPr>
              <a:t>is a friendly </a:t>
            </a:r>
            <a:r>
              <a:rPr lang="en-US" sz="2000" dirty="0" smtClean="0">
                <a:cs typeface="Optima"/>
              </a:rPr>
              <a:t>proposal (Jeremy and Lynn Miner).” </a:t>
            </a:r>
          </a:p>
          <a:p>
            <a:pPr marL="285750" indent="-285750">
              <a:buFont typeface="Arial"/>
              <a:buChar char="•"/>
            </a:pPr>
            <a:endParaRPr lang="en-US" sz="2000" dirty="0">
              <a:cs typeface="Optima"/>
            </a:endParaRPr>
          </a:p>
          <a:p>
            <a:pPr marL="285750" indent="-285750">
              <a:buFont typeface="Arial"/>
              <a:buChar char="•"/>
            </a:pPr>
            <a:r>
              <a:rPr lang="en-US" dirty="0" smtClean="0">
                <a:cs typeface="Optima"/>
              </a:rPr>
              <a:t>If allowed, </a:t>
            </a:r>
            <a:r>
              <a:rPr lang="en-US" b="1" dirty="0" smtClean="0">
                <a:cs typeface="Optima"/>
              </a:rPr>
              <a:t>match</a:t>
            </a:r>
            <a:r>
              <a:rPr lang="en-US" dirty="0" smtClean="0">
                <a:cs typeface="Optima"/>
              </a:rPr>
              <a:t> the funder’s publications style (same </a:t>
            </a:r>
            <a:r>
              <a:rPr lang="en-US" dirty="0">
                <a:cs typeface="Optima"/>
              </a:rPr>
              <a:t>type size, </a:t>
            </a:r>
            <a:r>
              <a:rPr lang="en-US" dirty="0" smtClean="0">
                <a:cs typeface="Optima"/>
              </a:rPr>
              <a:t>style, layout</a:t>
            </a:r>
            <a:r>
              <a:rPr lang="en-US" dirty="0">
                <a:cs typeface="Optima"/>
              </a:rPr>
              <a:t>, and </a:t>
            </a:r>
            <a:r>
              <a:rPr lang="en-US" dirty="0" smtClean="0">
                <a:cs typeface="Optima"/>
              </a:rPr>
              <a:t>headings </a:t>
            </a:r>
            <a:r>
              <a:rPr lang="en-US" dirty="0">
                <a:cs typeface="Optima"/>
              </a:rPr>
              <a:t>as they do in their </a:t>
            </a:r>
            <a:r>
              <a:rPr lang="en-US" dirty="0" smtClean="0">
                <a:cs typeface="Optima"/>
              </a:rPr>
              <a:t>publications) …. </a:t>
            </a:r>
            <a:r>
              <a:rPr lang="en-US" i="1" dirty="0">
                <a:cs typeface="Optima"/>
              </a:rPr>
              <a:t>Your proposal will look more </a:t>
            </a:r>
            <a:r>
              <a:rPr lang="en-US" i="1" dirty="0" smtClean="0">
                <a:cs typeface="Optima"/>
              </a:rPr>
              <a:t>credible and familiar</a:t>
            </a:r>
            <a:br>
              <a:rPr lang="en-US" i="1" dirty="0" smtClean="0">
                <a:cs typeface="Optima"/>
              </a:rPr>
            </a:br>
            <a:endParaRPr lang="en-US" i="1" dirty="0" smtClean="0">
              <a:cs typeface="Optima"/>
            </a:endParaRPr>
          </a:p>
          <a:p>
            <a:pPr marL="347472" indent="-347472">
              <a:buFont typeface="Arial" pitchFamily="34" charset="0"/>
              <a:buChar char="•"/>
            </a:pPr>
            <a:r>
              <a:rPr lang="en-US" dirty="0">
                <a:cs typeface="Optima"/>
              </a:rPr>
              <a:t>Use </a:t>
            </a:r>
            <a:r>
              <a:rPr lang="en-US" b="1" dirty="0">
                <a:cs typeface="Optima"/>
              </a:rPr>
              <a:t>white spaces </a:t>
            </a:r>
            <a:r>
              <a:rPr lang="en-US" dirty="0" smtClean="0">
                <a:cs typeface="Optima"/>
              </a:rPr>
              <a:t>for visual </a:t>
            </a:r>
            <a:r>
              <a:rPr lang="en-US" dirty="0">
                <a:cs typeface="Optima"/>
              </a:rPr>
              <a:t>relief and to frame the </a:t>
            </a:r>
            <a:r>
              <a:rPr lang="en-US" dirty="0" smtClean="0">
                <a:cs typeface="Optima"/>
              </a:rPr>
              <a:t>text (don’t go </a:t>
            </a:r>
            <a:r>
              <a:rPr lang="en-US" dirty="0">
                <a:cs typeface="Optima"/>
              </a:rPr>
              <a:t>overboard) </a:t>
            </a:r>
            <a:endParaRPr lang="en-US" dirty="0" smtClean="0">
              <a:cs typeface="Optima"/>
            </a:endParaRPr>
          </a:p>
          <a:p>
            <a:pPr marL="347472" indent="-347472">
              <a:buFont typeface="Arial" pitchFamily="34" charset="0"/>
              <a:buChar char="•"/>
            </a:pPr>
            <a:endParaRPr lang="en-US" dirty="0">
              <a:cs typeface="Optima"/>
            </a:endParaRPr>
          </a:p>
          <a:p>
            <a:pPr marL="347472" indent="-347472">
              <a:buFont typeface="Arial" pitchFamily="34" charset="0"/>
              <a:buChar char="•"/>
            </a:pPr>
            <a:r>
              <a:rPr lang="en-US" dirty="0" smtClean="0">
                <a:cs typeface="Optima"/>
              </a:rPr>
              <a:t>The </a:t>
            </a:r>
            <a:r>
              <a:rPr lang="en-US" dirty="0">
                <a:cs typeface="Optima"/>
              </a:rPr>
              <a:t>proposal should support </a:t>
            </a:r>
            <a:r>
              <a:rPr lang="en-US" b="1" dirty="0">
                <a:cs typeface="Optima"/>
              </a:rPr>
              <a:t>all types of reading </a:t>
            </a:r>
            <a:r>
              <a:rPr lang="en-US" dirty="0">
                <a:cs typeface="Optima"/>
              </a:rPr>
              <a:t>(skim, search, critical) </a:t>
            </a:r>
          </a:p>
          <a:p>
            <a:pPr marL="347472" indent="-347472">
              <a:buFont typeface="Arial" pitchFamily="34" charset="0"/>
              <a:buChar char="•"/>
            </a:pPr>
            <a:endParaRPr lang="en-US" sz="2000" dirty="0" smtClean="0">
              <a:cs typeface="Optima"/>
            </a:endParaRPr>
          </a:p>
        </p:txBody>
      </p:sp>
      <p:sp>
        <p:nvSpPr>
          <p:cNvPr id="3" name="Slide Number Placeholder 2"/>
          <p:cNvSpPr>
            <a:spLocks noGrp="1"/>
          </p:cNvSpPr>
          <p:nvPr>
            <p:ph type="sldNum" sz="quarter" idx="12"/>
          </p:nvPr>
        </p:nvSpPr>
        <p:spPr/>
        <p:txBody>
          <a:bodyPr/>
          <a:lstStyle/>
          <a:p>
            <a:fld id="{0609A8C3-0B35-46AA-97D6-5814D689151B}" type="slidenum">
              <a:rPr lang="en-US" smtClean="0"/>
              <a:t>49</a:t>
            </a:fld>
            <a:endParaRPr lang="en-US"/>
          </a:p>
        </p:txBody>
      </p:sp>
    </p:spTree>
    <p:extLst>
      <p:ext uri="{BB962C8B-B14F-4D97-AF65-F5344CB8AC3E}">
        <p14:creationId xmlns:p14="http://schemas.microsoft.com/office/powerpoint/2010/main" val="364529736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70834" y="96007"/>
            <a:ext cx="7987553" cy="1109382"/>
          </a:xfrm>
        </p:spPr>
        <p:txBody>
          <a:bodyPr>
            <a:noAutofit/>
          </a:bodyPr>
          <a:lstStyle/>
          <a:p>
            <a:r>
              <a:rPr lang="en-US" sz="3106" dirty="0"/>
              <a:t>Proposal Slots Map to Typical Proposal Sections</a:t>
            </a:r>
          </a:p>
        </p:txBody>
      </p:sp>
      <p:sp>
        <p:nvSpPr>
          <p:cNvPr id="13" name="Slide Number Placeholder 12"/>
          <p:cNvSpPr>
            <a:spLocks noGrp="1"/>
          </p:cNvSpPr>
          <p:nvPr>
            <p:ph type="sldNum" sz="quarter" idx="12"/>
          </p:nvPr>
        </p:nvSpPr>
        <p:spPr/>
        <p:txBody>
          <a:bodyPr/>
          <a:lstStyle/>
          <a:p>
            <a:fld id="{BC8FB650-4324-4877-BB95-5089C932EEA7}" type="slidenum">
              <a:rPr lang="en-US" smtClean="0"/>
              <a:t>5</a:t>
            </a:fld>
            <a:endParaRPr lang="en-US"/>
          </a:p>
        </p:txBody>
      </p:sp>
      <p:sp>
        <p:nvSpPr>
          <p:cNvPr id="12" name="Rectangle 1"/>
          <p:cNvSpPr>
            <a:spLocks noChangeArrowheads="1"/>
          </p:cNvSpPr>
          <p:nvPr/>
        </p:nvSpPr>
        <p:spPr bwMode="auto">
          <a:xfrm>
            <a:off x="675216" y="1246006"/>
            <a:ext cx="7643553" cy="6869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88751" tIns="44375" rIns="88751" bIns="44375" numCol="1" anchor="ctr" anchorCtr="0" compatLnSpc="1">
            <a:prstTxWarp prst="textNoShape">
              <a:avLst/>
            </a:prstTxWarp>
            <a:spAutoFit/>
          </a:bodyPr>
          <a:lstStyle/>
          <a:p>
            <a:pPr defTabSz="887553" eaLnBrk="0" fontAlgn="base" hangingPunct="0">
              <a:spcBef>
                <a:spcPct val="0"/>
              </a:spcBef>
              <a:spcAft>
                <a:spcPct val="0"/>
              </a:spcAft>
            </a:pPr>
            <a:r>
              <a:rPr lang="en-US" altLang="en-US" sz="1941" i="1" dirty="0">
                <a:latin typeface="Calibri" panose="020F0502020204030204" pitchFamily="34" charset="0"/>
                <a:ea typeface="Times New Roman" panose="02020603050405020304" pitchFamily="18" charset="0"/>
                <a:cs typeface="Times New Roman" panose="02020603050405020304" pitchFamily="18" charset="0"/>
              </a:rPr>
              <a:t>The generic slots map directly to proposal sections or provide content to support proposal sections identified by a funder</a:t>
            </a:r>
          </a:p>
        </p:txBody>
      </p:sp>
      <p:grpSp>
        <p:nvGrpSpPr>
          <p:cNvPr id="14" name="Group 13"/>
          <p:cNvGrpSpPr/>
          <p:nvPr/>
        </p:nvGrpSpPr>
        <p:grpSpPr>
          <a:xfrm>
            <a:off x="742834" y="2643019"/>
            <a:ext cx="3925103" cy="2627901"/>
            <a:chOff x="457200" y="2787148"/>
            <a:chExt cx="4512365" cy="3384418"/>
          </a:xfrm>
        </p:grpSpPr>
        <p:sp>
          <p:nvSpPr>
            <p:cNvPr id="5" name="TextBox 4"/>
            <p:cNvSpPr txBox="1"/>
            <p:nvPr/>
          </p:nvSpPr>
          <p:spPr>
            <a:xfrm>
              <a:off x="457200" y="2787148"/>
              <a:ext cx="4512365" cy="388286"/>
            </a:xfrm>
            <a:prstGeom prst="rect">
              <a:avLst/>
            </a:prstGeom>
            <a:solidFill>
              <a:schemeClr val="accent5">
                <a:lumMod val="60000"/>
                <a:lumOff val="40000"/>
              </a:schemeClr>
            </a:solidFill>
            <a:ln>
              <a:solidFill>
                <a:schemeClr val="tx1"/>
              </a:solidFill>
            </a:ln>
          </p:spPr>
          <p:txBody>
            <a:bodyPr wrap="square" rtlCol="0">
              <a:spAutoFit/>
            </a:bodyPr>
            <a:lstStyle/>
            <a:p>
              <a:r>
                <a:rPr lang="en-US" sz="1359" b="1" i="1" dirty="0"/>
                <a:t>Situation</a:t>
              </a:r>
              <a:r>
                <a:rPr lang="en-US" sz="1359" dirty="0"/>
                <a:t>: This is our understanding of the problem.</a:t>
              </a:r>
            </a:p>
          </p:txBody>
        </p:sp>
        <p:sp>
          <p:nvSpPr>
            <p:cNvPr id="6" name="TextBox 5"/>
            <p:cNvSpPr txBox="1"/>
            <p:nvPr/>
          </p:nvSpPr>
          <p:spPr>
            <a:xfrm>
              <a:off x="457200" y="3153777"/>
              <a:ext cx="4512365" cy="657659"/>
            </a:xfrm>
            <a:prstGeom prst="rect">
              <a:avLst/>
            </a:prstGeom>
            <a:solidFill>
              <a:srgbClr val="A5B1CB"/>
            </a:solidFill>
            <a:ln>
              <a:solidFill>
                <a:schemeClr val="tx1"/>
              </a:solidFill>
            </a:ln>
          </p:spPr>
          <p:txBody>
            <a:bodyPr wrap="square" rtlCol="0">
              <a:spAutoFit/>
            </a:bodyPr>
            <a:lstStyle/>
            <a:p>
              <a:r>
                <a:rPr lang="en-US" sz="1359" b="1" i="1" dirty="0"/>
                <a:t>Objectives</a:t>
              </a:r>
              <a:r>
                <a:rPr lang="en-US" sz="1359" dirty="0"/>
                <a:t>: Given that problem, these are our objectives for solving (or realizing) it.</a:t>
              </a:r>
            </a:p>
          </p:txBody>
        </p:sp>
        <p:sp>
          <p:nvSpPr>
            <p:cNvPr id="7" name="TextBox 6"/>
            <p:cNvSpPr txBox="1"/>
            <p:nvPr/>
          </p:nvSpPr>
          <p:spPr>
            <a:xfrm>
              <a:off x="457200" y="3741529"/>
              <a:ext cx="4512365" cy="657659"/>
            </a:xfrm>
            <a:prstGeom prst="rect">
              <a:avLst/>
            </a:prstGeom>
            <a:solidFill>
              <a:srgbClr val="FFC000"/>
            </a:solidFill>
            <a:ln>
              <a:solidFill>
                <a:schemeClr val="tx1"/>
              </a:solidFill>
            </a:ln>
          </p:spPr>
          <p:txBody>
            <a:bodyPr wrap="square" rtlCol="0">
              <a:spAutoFit/>
            </a:bodyPr>
            <a:lstStyle/>
            <a:p>
              <a:r>
                <a:rPr lang="en-US" sz="1359" b="1" i="1" dirty="0"/>
                <a:t>Methods</a:t>
              </a:r>
              <a:r>
                <a:rPr lang="en-US" sz="1359" dirty="0"/>
                <a:t>: Given those objectives, these are the methods we will use to achieve them. </a:t>
              </a:r>
            </a:p>
          </p:txBody>
        </p:sp>
        <p:sp>
          <p:nvSpPr>
            <p:cNvPr id="8" name="TextBox 7"/>
            <p:cNvSpPr txBox="1"/>
            <p:nvPr/>
          </p:nvSpPr>
          <p:spPr>
            <a:xfrm>
              <a:off x="457200" y="4329281"/>
              <a:ext cx="4512365" cy="657659"/>
            </a:xfrm>
            <a:prstGeom prst="rect">
              <a:avLst/>
            </a:prstGeom>
            <a:solidFill>
              <a:srgbClr val="00B0F0"/>
            </a:solidFill>
            <a:ln>
              <a:solidFill>
                <a:schemeClr val="tx1"/>
              </a:solidFill>
            </a:ln>
          </p:spPr>
          <p:txBody>
            <a:bodyPr wrap="square" rtlCol="0">
              <a:spAutoFit/>
            </a:bodyPr>
            <a:lstStyle/>
            <a:p>
              <a:r>
                <a:rPr lang="en-US" sz="1359" b="1" i="1" dirty="0"/>
                <a:t>Qualifications</a:t>
              </a:r>
              <a:r>
                <a:rPr lang="en-US" sz="1359" dirty="0"/>
                <a:t>: Given those methods, these are our qualifications for performing them. </a:t>
              </a:r>
            </a:p>
          </p:txBody>
        </p:sp>
        <p:sp>
          <p:nvSpPr>
            <p:cNvPr id="9" name="TextBox 8"/>
            <p:cNvSpPr txBox="1"/>
            <p:nvPr/>
          </p:nvSpPr>
          <p:spPr>
            <a:xfrm>
              <a:off x="457200" y="4927181"/>
              <a:ext cx="4512365" cy="657659"/>
            </a:xfrm>
            <a:prstGeom prst="rect">
              <a:avLst/>
            </a:prstGeom>
            <a:solidFill>
              <a:srgbClr val="F35F74"/>
            </a:solidFill>
            <a:ln>
              <a:solidFill>
                <a:schemeClr val="tx1"/>
              </a:solidFill>
            </a:ln>
          </p:spPr>
          <p:txBody>
            <a:bodyPr wrap="square" rtlCol="0">
              <a:spAutoFit/>
            </a:bodyPr>
            <a:lstStyle/>
            <a:p>
              <a:r>
                <a:rPr lang="en-US" sz="1359" b="1" i="1" dirty="0"/>
                <a:t>Budget</a:t>
              </a:r>
              <a:r>
                <a:rPr lang="en-US" sz="1359" dirty="0"/>
                <a:t>: Given those qualifications and methods, this is how much the project will cost. </a:t>
              </a:r>
            </a:p>
          </p:txBody>
        </p:sp>
        <p:sp>
          <p:nvSpPr>
            <p:cNvPr id="10" name="TextBox 9"/>
            <p:cNvSpPr txBox="1"/>
            <p:nvPr/>
          </p:nvSpPr>
          <p:spPr>
            <a:xfrm>
              <a:off x="457200" y="5513907"/>
              <a:ext cx="4512365" cy="657659"/>
            </a:xfrm>
            <a:prstGeom prst="rect">
              <a:avLst/>
            </a:prstGeom>
            <a:solidFill>
              <a:srgbClr val="92D050"/>
            </a:solidFill>
            <a:ln>
              <a:solidFill>
                <a:schemeClr val="tx1"/>
              </a:solidFill>
            </a:ln>
          </p:spPr>
          <p:txBody>
            <a:bodyPr wrap="square" rtlCol="0">
              <a:spAutoFit/>
            </a:bodyPr>
            <a:lstStyle/>
            <a:p>
              <a:r>
                <a:rPr lang="en-US" sz="1359" b="1" i="1" dirty="0"/>
                <a:t>Benefits</a:t>
              </a:r>
              <a:r>
                <a:rPr lang="en-US" sz="1359" dirty="0"/>
                <a:t>: Given our efforts and funders support, these are the benefits or value you will receive.</a:t>
              </a:r>
            </a:p>
          </p:txBody>
        </p:sp>
      </p:grpSp>
      <p:sp>
        <p:nvSpPr>
          <p:cNvPr id="25" name="TextBox 24"/>
          <p:cNvSpPr txBox="1"/>
          <p:nvPr/>
        </p:nvSpPr>
        <p:spPr>
          <a:xfrm>
            <a:off x="5175331" y="2466258"/>
            <a:ext cx="3018574" cy="1138132"/>
          </a:xfrm>
          <a:prstGeom prst="rect">
            <a:avLst/>
          </a:prstGeom>
          <a:noFill/>
          <a:ln>
            <a:noFill/>
          </a:ln>
        </p:spPr>
        <p:txBody>
          <a:bodyPr wrap="square" rtlCol="0">
            <a:spAutoFit/>
          </a:bodyPr>
          <a:lstStyle/>
          <a:p>
            <a:r>
              <a:rPr lang="en-US" sz="1359" dirty="0"/>
              <a:t>Introduction/Background/Justification and Scope</a:t>
            </a:r>
          </a:p>
          <a:p>
            <a:endParaRPr lang="en-US" sz="1359" dirty="0"/>
          </a:p>
          <a:p>
            <a:endParaRPr lang="en-US" sz="1359" dirty="0"/>
          </a:p>
          <a:p>
            <a:r>
              <a:rPr lang="en-US" sz="1359" dirty="0"/>
              <a:t>      </a:t>
            </a:r>
          </a:p>
        </p:txBody>
      </p:sp>
      <p:sp>
        <p:nvSpPr>
          <p:cNvPr id="26" name="TextBox 25"/>
          <p:cNvSpPr txBox="1"/>
          <p:nvPr/>
        </p:nvSpPr>
        <p:spPr>
          <a:xfrm>
            <a:off x="5175331" y="2924138"/>
            <a:ext cx="3018574" cy="719812"/>
          </a:xfrm>
          <a:prstGeom prst="rect">
            <a:avLst/>
          </a:prstGeom>
          <a:noFill/>
          <a:ln>
            <a:noFill/>
          </a:ln>
        </p:spPr>
        <p:txBody>
          <a:bodyPr wrap="square" rtlCol="0">
            <a:spAutoFit/>
          </a:bodyPr>
          <a:lstStyle/>
          <a:p>
            <a:r>
              <a:rPr lang="en-US" sz="1359" dirty="0"/>
              <a:t>Introduction/Background/Justification and Scope/Specific Aims</a:t>
            </a:r>
          </a:p>
          <a:p>
            <a:r>
              <a:rPr lang="en-US" sz="1359" dirty="0"/>
              <a:t>      </a:t>
            </a:r>
          </a:p>
        </p:txBody>
      </p:sp>
      <p:sp>
        <p:nvSpPr>
          <p:cNvPr id="27" name="TextBox 26"/>
          <p:cNvSpPr txBox="1"/>
          <p:nvPr/>
        </p:nvSpPr>
        <p:spPr>
          <a:xfrm>
            <a:off x="5175331" y="3452101"/>
            <a:ext cx="3018574" cy="510653"/>
          </a:xfrm>
          <a:prstGeom prst="rect">
            <a:avLst/>
          </a:prstGeom>
          <a:noFill/>
          <a:ln>
            <a:noFill/>
          </a:ln>
        </p:spPr>
        <p:txBody>
          <a:bodyPr wrap="square" rtlCol="0">
            <a:spAutoFit/>
          </a:bodyPr>
          <a:lstStyle/>
          <a:p>
            <a:r>
              <a:rPr lang="en-US" sz="1359" dirty="0"/>
              <a:t>Work Plan/Methods/Approach/Data Management Plans</a:t>
            </a:r>
          </a:p>
        </p:txBody>
      </p:sp>
      <p:sp>
        <p:nvSpPr>
          <p:cNvPr id="28" name="TextBox 27"/>
          <p:cNvSpPr txBox="1"/>
          <p:nvPr/>
        </p:nvSpPr>
        <p:spPr>
          <a:xfrm>
            <a:off x="5175330" y="3918630"/>
            <a:ext cx="2474619" cy="510653"/>
          </a:xfrm>
          <a:prstGeom prst="rect">
            <a:avLst/>
          </a:prstGeom>
          <a:noFill/>
          <a:ln>
            <a:noFill/>
          </a:ln>
        </p:spPr>
        <p:txBody>
          <a:bodyPr wrap="square" rtlCol="0">
            <a:spAutoFit/>
          </a:bodyPr>
          <a:lstStyle/>
          <a:p>
            <a:r>
              <a:rPr lang="en-US" sz="1359" dirty="0"/>
              <a:t>Qualifications</a:t>
            </a:r>
          </a:p>
          <a:p>
            <a:endParaRPr lang="en-US" sz="1359" dirty="0"/>
          </a:p>
        </p:txBody>
      </p:sp>
      <p:sp>
        <p:nvSpPr>
          <p:cNvPr id="29" name="TextBox 28"/>
          <p:cNvSpPr txBox="1"/>
          <p:nvPr/>
        </p:nvSpPr>
        <p:spPr>
          <a:xfrm>
            <a:off x="5175331" y="4315766"/>
            <a:ext cx="2879893" cy="719812"/>
          </a:xfrm>
          <a:prstGeom prst="rect">
            <a:avLst/>
          </a:prstGeom>
          <a:noFill/>
          <a:ln>
            <a:noFill/>
          </a:ln>
        </p:spPr>
        <p:txBody>
          <a:bodyPr wrap="square" rtlCol="0">
            <a:spAutoFit/>
          </a:bodyPr>
          <a:lstStyle/>
          <a:p>
            <a:r>
              <a:rPr lang="en-US" sz="1359" dirty="0"/>
              <a:t>Budget/Budget Justification/Project Costs</a:t>
            </a:r>
          </a:p>
          <a:p>
            <a:endParaRPr lang="en-US" sz="1359" dirty="0"/>
          </a:p>
        </p:txBody>
      </p:sp>
      <p:sp>
        <p:nvSpPr>
          <p:cNvPr id="30" name="TextBox 29"/>
          <p:cNvSpPr txBox="1"/>
          <p:nvPr/>
        </p:nvSpPr>
        <p:spPr>
          <a:xfrm>
            <a:off x="5175330" y="4839278"/>
            <a:ext cx="2474619" cy="510653"/>
          </a:xfrm>
          <a:prstGeom prst="rect">
            <a:avLst/>
          </a:prstGeom>
          <a:noFill/>
          <a:ln>
            <a:noFill/>
          </a:ln>
        </p:spPr>
        <p:txBody>
          <a:bodyPr wrap="square" rtlCol="0">
            <a:spAutoFit/>
          </a:bodyPr>
          <a:lstStyle/>
          <a:p>
            <a:r>
              <a:rPr lang="en-US" sz="1359" dirty="0"/>
              <a:t>Benefits/Significance</a:t>
            </a:r>
          </a:p>
          <a:p>
            <a:endParaRPr lang="en-US" sz="1359" dirty="0"/>
          </a:p>
        </p:txBody>
      </p:sp>
      <p:sp>
        <p:nvSpPr>
          <p:cNvPr id="32" name="TextBox 31"/>
          <p:cNvSpPr txBox="1"/>
          <p:nvPr/>
        </p:nvSpPr>
        <p:spPr>
          <a:xfrm>
            <a:off x="1210809" y="2082339"/>
            <a:ext cx="2938753" cy="391967"/>
          </a:xfrm>
          <a:prstGeom prst="rect">
            <a:avLst/>
          </a:prstGeom>
          <a:noFill/>
        </p:spPr>
        <p:txBody>
          <a:bodyPr wrap="none" rtlCol="0">
            <a:spAutoFit/>
          </a:bodyPr>
          <a:lstStyle/>
          <a:p>
            <a:r>
              <a:rPr lang="en-US" sz="1947" b="1" dirty="0"/>
              <a:t>The Generic Proposal Slots</a:t>
            </a:r>
          </a:p>
        </p:txBody>
      </p:sp>
      <p:sp>
        <p:nvSpPr>
          <p:cNvPr id="33" name="TextBox 32"/>
          <p:cNvSpPr txBox="1"/>
          <p:nvPr/>
        </p:nvSpPr>
        <p:spPr>
          <a:xfrm>
            <a:off x="5152515" y="2120105"/>
            <a:ext cx="2783583" cy="391967"/>
          </a:xfrm>
          <a:prstGeom prst="rect">
            <a:avLst/>
          </a:prstGeom>
          <a:noFill/>
        </p:spPr>
        <p:txBody>
          <a:bodyPr wrap="none" rtlCol="0">
            <a:spAutoFit/>
          </a:bodyPr>
          <a:lstStyle/>
          <a:p>
            <a:r>
              <a:rPr lang="en-US" sz="1947" b="1" dirty="0"/>
              <a:t>Typical Proposal Sections</a:t>
            </a:r>
          </a:p>
        </p:txBody>
      </p:sp>
      <p:cxnSp>
        <p:nvCxnSpPr>
          <p:cNvPr id="4" name="Straight Arrow Connector 3"/>
          <p:cNvCxnSpPr/>
          <p:nvPr/>
        </p:nvCxnSpPr>
        <p:spPr>
          <a:xfrm>
            <a:off x="4667936" y="2727679"/>
            <a:ext cx="443753" cy="0"/>
          </a:xfrm>
          <a:prstGeom prst="straightConnector1">
            <a:avLst/>
          </a:prstGeom>
          <a:ln>
            <a:solidFill>
              <a:schemeClr val="tx1"/>
            </a:solidFill>
            <a:tailEnd type="triangle"/>
          </a:ln>
        </p:spPr>
        <p:style>
          <a:lnRef idx="2">
            <a:schemeClr val="dk1"/>
          </a:lnRef>
          <a:fillRef idx="0">
            <a:schemeClr val="dk1"/>
          </a:fillRef>
          <a:effectRef idx="1">
            <a:schemeClr val="dk1"/>
          </a:effectRef>
          <a:fontRef idx="minor">
            <a:schemeClr val="tx1"/>
          </a:fontRef>
        </p:style>
      </p:cxnSp>
      <p:cxnSp>
        <p:nvCxnSpPr>
          <p:cNvPr id="23" name="Straight Arrow Connector 22"/>
          <p:cNvCxnSpPr/>
          <p:nvPr/>
        </p:nvCxnSpPr>
        <p:spPr>
          <a:xfrm>
            <a:off x="4667936" y="3149404"/>
            <a:ext cx="443753" cy="0"/>
          </a:xfrm>
          <a:prstGeom prst="straightConnector1">
            <a:avLst/>
          </a:prstGeom>
          <a:ln>
            <a:solidFill>
              <a:schemeClr val="tx1"/>
            </a:solidFill>
            <a:tailEnd type="triangle"/>
          </a:ln>
        </p:spPr>
        <p:style>
          <a:lnRef idx="2">
            <a:schemeClr val="dk1"/>
          </a:lnRef>
          <a:fillRef idx="0">
            <a:schemeClr val="dk1"/>
          </a:fillRef>
          <a:effectRef idx="1">
            <a:schemeClr val="dk1"/>
          </a:effectRef>
          <a:fontRef idx="minor">
            <a:schemeClr val="tx1"/>
          </a:fontRef>
        </p:style>
      </p:cxnSp>
      <p:cxnSp>
        <p:nvCxnSpPr>
          <p:cNvPr id="24" name="Straight Arrow Connector 23"/>
          <p:cNvCxnSpPr/>
          <p:nvPr/>
        </p:nvCxnSpPr>
        <p:spPr>
          <a:xfrm>
            <a:off x="4664789" y="3612042"/>
            <a:ext cx="443753" cy="0"/>
          </a:xfrm>
          <a:prstGeom prst="straightConnector1">
            <a:avLst/>
          </a:prstGeom>
          <a:ln>
            <a:solidFill>
              <a:schemeClr val="tx1"/>
            </a:solidFill>
            <a:tailEnd type="triangle"/>
          </a:ln>
        </p:spPr>
        <p:style>
          <a:lnRef idx="2">
            <a:schemeClr val="dk1"/>
          </a:lnRef>
          <a:fillRef idx="0">
            <a:schemeClr val="dk1"/>
          </a:fillRef>
          <a:effectRef idx="1">
            <a:schemeClr val="dk1"/>
          </a:effectRef>
          <a:fontRef idx="minor">
            <a:schemeClr val="tx1"/>
          </a:fontRef>
        </p:style>
      </p:cxnSp>
      <p:cxnSp>
        <p:nvCxnSpPr>
          <p:cNvPr id="31" name="Straight Arrow Connector 30"/>
          <p:cNvCxnSpPr/>
          <p:nvPr/>
        </p:nvCxnSpPr>
        <p:spPr>
          <a:xfrm>
            <a:off x="4664789" y="4033766"/>
            <a:ext cx="443753" cy="0"/>
          </a:xfrm>
          <a:prstGeom prst="straightConnector1">
            <a:avLst/>
          </a:prstGeom>
          <a:ln>
            <a:solidFill>
              <a:schemeClr val="tx1"/>
            </a:solidFill>
            <a:tailEnd type="triangle"/>
          </a:ln>
        </p:spPr>
        <p:style>
          <a:lnRef idx="2">
            <a:schemeClr val="dk1"/>
          </a:lnRef>
          <a:fillRef idx="0">
            <a:schemeClr val="dk1"/>
          </a:fillRef>
          <a:effectRef idx="1">
            <a:schemeClr val="dk1"/>
          </a:effectRef>
          <a:fontRef idx="minor">
            <a:schemeClr val="tx1"/>
          </a:fontRef>
        </p:style>
      </p:cxnSp>
      <p:cxnSp>
        <p:nvCxnSpPr>
          <p:cNvPr id="35" name="Straight Arrow Connector 34"/>
          <p:cNvCxnSpPr/>
          <p:nvPr/>
        </p:nvCxnSpPr>
        <p:spPr>
          <a:xfrm>
            <a:off x="4661642" y="4515289"/>
            <a:ext cx="443753" cy="0"/>
          </a:xfrm>
          <a:prstGeom prst="straightConnector1">
            <a:avLst/>
          </a:prstGeom>
          <a:ln>
            <a:solidFill>
              <a:schemeClr val="tx1"/>
            </a:solidFill>
            <a:tailEnd type="triangle"/>
          </a:ln>
        </p:spPr>
        <p:style>
          <a:lnRef idx="2">
            <a:schemeClr val="dk1"/>
          </a:lnRef>
          <a:fillRef idx="0">
            <a:schemeClr val="dk1"/>
          </a:fillRef>
          <a:effectRef idx="1">
            <a:schemeClr val="dk1"/>
          </a:effectRef>
          <a:fontRef idx="minor">
            <a:schemeClr val="tx1"/>
          </a:fontRef>
        </p:style>
      </p:cxnSp>
      <p:cxnSp>
        <p:nvCxnSpPr>
          <p:cNvPr id="36" name="Straight Arrow Connector 35"/>
          <p:cNvCxnSpPr/>
          <p:nvPr/>
        </p:nvCxnSpPr>
        <p:spPr>
          <a:xfrm>
            <a:off x="4661642" y="4937014"/>
            <a:ext cx="443753" cy="0"/>
          </a:xfrm>
          <a:prstGeom prst="straightConnector1">
            <a:avLst/>
          </a:prstGeom>
          <a:ln>
            <a:solidFill>
              <a:schemeClr val="tx1"/>
            </a:solidFill>
            <a:tailEnd type="triangle"/>
          </a:ln>
        </p:spPr>
        <p:style>
          <a:lnRef idx="2">
            <a:schemeClr val="dk1"/>
          </a:lnRef>
          <a:fillRef idx="0">
            <a:schemeClr val="dk1"/>
          </a:fillRef>
          <a:effectRef idx="1">
            <a:schemeClr val="dk1"/>
          </a:effectRef>
          <a:fontRef idx="minor">
            <a:schemeClr val="tx1"/>
          </a:fontRef>
        </p:style>
      </p:cxnSp>
      <p:cxnSp>
        <p:nvCxnSpPr>
          <p:cNvPr id="18" name="Straight Arrow Connector 17"/>
          <p:cNvCxnSpPr>
            <a:stCxn id="10" idx="2"/>
          </p:cNvCxnSpPr>
          <p:nvPr/>
        </p:nvCxnSpPr>
        <p:spPr>
          <a:xfrm>
            <a:off x="2705386" y="5259952"/>
            <a:ext cx="0" cy="732431"/>
          </a:xfrm>
          <a:prstGeom prst="straightConnector1">
            <a:avLst/>
          </a:prstGeom>
          <a:ln>
            <a:solidFill>
              <a:schemeClr val="tx1"/>
            </a:solidFill>
            <a:tailEnd type="triangle"/>
          </a:ln>
        </p:spPr>
        <p:style>
          <a:lnRef idx="2">
            <a:schemeClr val="accent1"/>
          </a:lnRef>
          <a:fillRef idx="0">
            <a:schemeClr val="accent1"/>
          </a:fillRef>
          <a:effectRef idx="1">
            <a:schemeClr val="accent1"/>
          </a:effectRef>
          <a:fontRef idx="minor">
            <a:schemeClr val="tx1"/>
          </a:fontRef>
        </p:style>
      </p:cxnSp>
      <p:sp>
        <p:nvSpPr>
          <p:cNvPr id="19" name="Rectangle 18"/>
          <p:cNvSpPr/>
          <p:nvPr/>
        </p:nvSpPr>
        <p:spPr>
          <a:xfrm>
            <a:off x="905329" y="5992178"/>
            <a:ext cx="6463436" cy="719812"/>
          </a:xfrm>
          <a:prstGeom prst="rect">
            <a:avLst/>
          </a:prstGeom>
        </p:spPr>
        <p:txBody>
          <a:bodyPr wrap="none">
            <a:spAutoFit/>
          </a:bodyPr>
          <a:lstStyle/>
          <a:p>
            <a:r>
              <a:rPr lang="en-US" sz="1359" dirty="0"/>
              <a:t>Titles/Abstract/Summary/Intellectual Merit/Broader Impacts/Previous Work/</a:t>
            </a:r>
            <a:r>
              <a:rPr lang="en-US" sz="1359" dirty="0" err="1"/>
              <a:t>Biosketches</a:t>
            </a:r>
            <a:endParaRPr lang="en-US" sz="1359" dirty="0"/>
          </a:p>
          <a:p>
            <a:r>
              <a:rPr lang="en-US" sz="1359" dirty="0"/>
              <a:t>CVs/Other Resources and Support</a:t>
            </a:r>
            <a:br>
              <a:rPr lang="en-US" sz="1359" dirty="0"/>
            </a:br>
            <a:r>
              <a:rPr lang="en-US" sz="1359" dirty="0"/>
              <a:t> </a:t>
            </a:r>
            <a:endParaRPr lang="en-US" sz="1947" dirty="0"/>
          </a:p>
        </p:txBody>
      </p:sp>
      <p:sp>
        <p:nvSpPr>
          <p:cNvPr id="34" name="Rectangle 1"/>
          <p:cNvSpPr>
            <a:spLocks noChangeArrowheads="1"/>
          </p:cNvSpPr>
          <p:nvPr/>
        </p:nvSpPr>
        <p:spPr bwMode="auto">
          <a:xfrm>
            <a:off x="1816567" y="5424669"/>
            <a:ext cx="1943460" cy="361230"/>
          </a:xfrm>
          <a:prstGeom prst="rect">
            <a:avLst/>
          </a:prstGeom>
          <a:solidFill>
            <a:schemeClr val="bg1"/>
          </a:solidFill>
          <a:ln>
            <a:noFill/>
          </a:ln>
          <a:effectLst/>
          <a:extLst/>
        </p:spPr>
        <p:txBody>
          <a:bodyPr vert="horz" wrap="square" lIns="88751" tIns="44375" rIns="88751" bIns="44375" numCol="1" anchor="ctr" anchorCtr="0" compatLnSpc="1">
            <a:prstTxWarp prst="textNoShape">
              <a:avLst/>
            </a:prstTxWarp>
            <a:spAutoFit/>
          </a:bodyPr>
          <a:lstStyle/>
          <a:p>
            <a:pPr defTabSz="887553" eaLnBrk="0" fontAlgn="base" hangingPunct="0">
              <a:spcBef>
                <a:spcPct val="0"/>
              </a:spcBef>
              <a:spcAft>
                <a:spcPct val="0"/>
              </a:spcAft>
            </a:pPr>
            <a:r>
              <a:rPr lang="en-US" altLang="en-US" sz="1765" dirty="0">
                <a:latin typeface="Arial" panose="020B0604020202020204" pitchFamily="34" charset="0"/>
              </a:rPr>
              <a:t>Content Supports </a:t>
            </a:r>
          </a:p>
        </p:txBody>
      </p:sp>
      <p:sp>
        <p:nvSpPr>
          <p:cNvPr id="3" name="Oval 2"/>
          <p:cNvSpPr/>
          <p:nvPr/>
        </p:nvSpPr>
        <p:spPr>
          <a:xfrm>
            <a:off x="905329" y="5954412"/>
            <a:ext cx="1923596" cy="334999"/>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8751" tIns="44375" rIns="88751" bIns="44375" numCol="1" spcCol="0" rtlCol="0" fromWordArt="0" anchor="ctr" anchorCtr="0" forceAA="0" compatLnSpc="1">
            <a:prstTxWarp prst="textNoShape">
              <a:avLst/>
            </a:prstTxWarp>
            <a:noAutofit/>
          </a:bodyPr>
          <a:lstStyle/>
          <a:p>
            <a:pPr algn="ctr"/>
            <a:endParaRPr lang="en-US" sz="1947"/>
          </a:p>
        </p:txBody>
      </p:sp>
    </p:spTree>
    <p:extLst>
      <p:ext uri="{BB962C8B-B14F-4D97-AF65-F5344CB8AC3E}">
        <p14:creationId xmlns:p14="http://schemas.microsoft.com/office/powerpoint/2010/main" val="2235708042"/>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44729" y="253940"/>
            <a:ext cx="7498080" cy="1143000"/>
          </a:xfrm>
        </p:spPr>
        <p:txBody>
          <a:bodyPr>
            <a:normAutofit/>
          </a:bodyPr>
          <a:lstStyle/>
          <a:p>
            <a:r>
              <a:rPr lang="en-US" sz="4000" dirty="0" smtClean="0"/>
              <a:t>Proposal Aesthetics (cont.)</a:t>
            </a:r>
            <a:endParaRPr lang="en-US" sz="4000" i="1" dirty="0"/>
          </a:p>
        </p:txBody>
      </p:sp>
      <p:sp>
        <p:nvSpPr>
          <p:cNvPr id="6" name="Rectangle 5"/>
          <p:cNvSpPr/>
          <p:nvPr/>
        </p:nvSpPr>
        <p:spPr>
          <a:xfrm>
            <a:off x="684354" y="1396941"/>
            <a:ext cx="7321640" cy="5324535"/>
          </a:xfrm>
          <a:prstGeom prst="rect">
            <a:avLst/>
          </a:prstGeom>
          <a:solidFill>
            <a:schemeClr val="bg1"/>
          </a:solidFill>
        </p:spPr>
        <p:txBody>
          <a:bodyPr wrap="square">
            <a:spAutoFit/>
          </a:bodyPr>
          <a:lstStyle/>
          <a:p>
            <a:pPr marL="800100" lvl="1" indent="-342900">
              <a:buFont typeface="Arial"/>
              <a:buChar char="•"/>
            </a:pPr>
            <a:endParaRPr lang="en-US" sz="2000" b="1" dirty="0" smtClean="0">
              <a:cs typeface="Optima"/>
            </a:endParaRPr>
          </a:p>
          <a:p>
            <a:pPr marL="347472" indent="-347472">
              <a:buFont typeface="Arial" pitchFamily="34" charset="0"/>
              <a:buChar char="•"/>
            </a:pPr>
            <a:r>
              <a:rPr lang="en-US" sz="2000" dirty="0">
                <a:cs typeface="Optima"/>
              </a:rPr>
              <a:t>Use</a:t>
            </a:r>
            <a:r>
              <a:rPr lang="en-US" sz="2000" b="1" dirty="0">
                <a:cs typeface="Optima"/>
              </a:rPr>
              <a:t> </a:t>
            </a:r>
            <a:r>
              <a:rPr lang="en-US" sz="2000" dirty="0">
                <a:cs typeface="Optima"/>
              </a:rPr>
              <a:t>at least a 12-point </a:t>
            </a:r>
            <a:r>
              <a:rPr lang="en-US" sz="2000" b="1" dirty="0">
                <a:cs typeface="Optima"/>
              </a:rPr>
              <a:t>Type Size </a:t>
            </a:r>
            <a:r>
              <a:rPr lang="en-US" sz="2000" dirty="0">
                <a:cs typeface="Optima"/>
              </a:rPr>
              <a:t>(smaller is difficult to read</a:t>
            </a:r>
            <a:r>
              <a:rPr lang="en-US" sz="2000" dirty="0" smtClean="0">
                <a:cs typeface="Optima"/>
              </a:rPr>
              <a:t>)… </a:t>
            </a:r>
            <a:r>
              <a:rPr lang="en-US" sz="2000" i="1" dirty="0" smtClean="0">
                <a:cs typeface="Optima"/>
              </a:rPr>
              <a:t>make </a:t>
            </a:r>
            <a:r>
              <a:rPr lang="en-US" sz="2000" i="1" dirty="0">
                <a:cs typeface="Optima"/>
              </a:rPr>
              <a:t>ideas </a:t>
            </a:r>
            <a:r>
              <a:rPr lang="en-US" sz="2000" i="1" dirty="0" smtClean="0">
                <a:cs typeface="Optima"/>
              </a:rPr>
              <a:t>fit </a:t>
            </a:r>
            <a:r>
              <a:rPr lang="en-US" sz="2000" i="1" dirty="0">
                <a:cs typeface="Optima"/>
              </a:rPr>
              <a:t>by tightening sentences, editing wordy phrases etc. not by changing font </a:t>
            </a:r>
            <a:r>
              <a:rPr lang="en-US" sz="2000" i="1" dirty="0" smtClean="0">
                <a:cs typeface="Optima"/>
              </a:rPr>
              <a:t>size</a:t>
            </a:r>
            <a:r>
              <a:rPr lang="en-US" sz="2000" dirty="0" smtClean="0">
                <a:cs typeface="Optima"/>
              </a:rPr>
              <a:t/>
            </a:r>
            <a:br>
              <a:rPr lang="en-US" sz="2000" dirty="0" smtClean="0">
                <a:cs typeface="Optima"/>
              </a:rPr>
            </a:br>
            <a:endParaRPr lang="en-US" sz="2000" dirty="0">
              <a:cs typeface="Optima"/>
            </a:endParaRPr>
          </a:p>
          <a:p>
            <a:pPr marL="347472" indent="-347472">
              <a:buFont typeface="Arial" pitchFamily="34" charset="0"/>
              <a:buChar char="•"/>
            </a:pPr>
            <a:r>
              <a:rPr lang="en-US" sz="2000" dirty="0">
                <a:cs typeface="Optima"/>
              </a:rPr>
              <a:t>Unless otherwise specified, uses </a:t>
            </a:r>
            <a:r>
              <a:rPr lang="en-US" sz="2000" b="1" dirty="0">
                <a:cs typeface="Optima"/>
              </a:rPr>
              <a:t>Serif</a:t>
            </a:r>
            <a:r>
              <a:rPr lang="en-US" sz="2000" dirty="0">
                <a:cs typeface="Optima"/>
              </a:rPr>
              <a:t> typefaces for text and </a:t>
            </a:r>
            <a:r>
              <a:rPr lang="en-US" sz="2000" b="1" dirty="0">
                <a:cs typeface="Optima"/>
              </a:rPr>
              <a:t>Sans Serif</a:t>
            </a:r>
            <a:r>
              <a:rPr lang="en-US" sz="2000" dirty="0">
                <a:cs typeface="Optima"/>
              </a:rPr>
              <a:t> typefaces for titles and headings. Serif type easier to read; sans serif makes titles and headings stand apart from the </a:t>
            </a:r>
            <a:r>
              <a:rPr lang="en-US" sz="2000" dirty="0" smtClean="0">
                <a:cs typeface="Optima"/>
              </a:rPr>
              <a:t>text</a:t>
            </a:r>
          </a:p>
          <a:p>
            <a:pPr marL="347472" indent="-347472">
              <a:buFont typeface="Arial" pitchFamily="34" charset="0"/>
              <a:buChar char="•"/>
            </a:pPr>
            <a:endParaRPr lang="en-US" sz="2000" dirty="0" smtClean="0">
              <a:cs typeface="Optima"/>
            </a:endParaRPr>
          </a:p>
          <a:p>
            <a:pPr marL="347472" indent="-347472">
              <a:buFont typeface="Arial" pitchFamily="34" charset="0"/>
              <a:buChar char="•"/>
            </a:pPr>
            <a:r>
              <a:rPr lang="en-US" sz="2000" dirty="0" smtClean="0">
                <a:cs typeface="Optima"/>
              </a:rPr>
              <a:t>Use</a:t>
            </a:r>
            <a:r>
              <a:rPr lang="en-US" sz="2000" b="1" dirty="0" smtClean="0">
                <a:cs typeface="Optima"/>
              </a:rPr>
              <a:t> Bold Type </a:t>
            </a:r>
            <a:r>
              <a:rPr lang="en-US" sz="2000" dirty="0" smtClean="0">
                <a:cs typeface="Optima"/>
              </a:rPr>
              <a:t>to </a:t>
            </a:r>
            <a:r>
              <a:rPr lang="en-US" sz="2000" dirty="0">
                <a:cs typeface="Optima"/>
              </a:rPr>
              <a:t>emphasize key words and </a:t>
            </a:r>
            <a:r>
              <a:rPr lang="en-US" sz="2000" dirty="0" smtClean="0">
                <a:cs typeface="Optima"/>
              </a:rPr>
              <a:t>ideas; avoid overemphasis</a:t>
            </a:r>
            <a:endParaRPr lang="en-US" sz="2000" dirty="0">
              <a:cs typeface="Optima"/>
            </a:endParaRPr>
          </a:p>
          <a:p>
            <a:pPr marL="347472" indent="-347472">
              <a:buFont typeface="Arial" pitchFamily="34" charset="0"/>
              <a:buChar char="•"/>
            </a:pPr>
            <a:endParaRPr lang="en-US" sz="2000" dirty="0" smtClean="0">
              <a:cs typeface="Optima"/>
            </a:endParaRPr>
          </a:p>
          <a:p>
            <a:pPr marL="347472" indent="-347472">
              <a:buFont typeface="Arial" pitchFamily="34" charset="0"/>
              <a:buChar char="•"/>
            </a:pPr>
            <a:r>
              <a:rPr lang="en-US" sz="2000" dirty="0" smtClean="0">
                <a:cs typeface="Optima"/>
              </a:rPr>
              <a:t>If allowed, format with </a:t>
            </a:r>
            <a:r>
              <a:rPr lang="en-US" sz="2000" b="1" dirty="0" smtClean="0">
                <a:cs typeface="Optima"/>
              </a:rPr>
              <a:t>Ragged </a:t>
            </a:r>
            <a:r>
              <a:rPr lang="en-US" sz="2000" b="1" dirty="0">
                <a:cs typeface="Optima"/>
              </a:rPr>
              <a:t>Right </a:t>
            </a:r>
            <a:r>
              <a:rPr lang="en-US" sz="2000" b="1" dirty="0" smtClean="0">
                <a:cs typeface="Optima"/>
              </a:rPr>
              <a:t>Margins; </a:t>
            </a:r>
            <a:r>
              <a:rPr lang="en-US" sz="2000" dirty="0" smtClean="0">
                <a:cs typeface="Optima"/>
              </a:rPr>
              <a:t>makes reading easier because it is easier for your eye to track from one </a:t>
            </a:r>
            <a:r>
              <a:rPr lang="en-US" sz="2000" dirty="0">
                <a:cs typeface="Optima"/>
              </a:rPr>
              <a:t>line to </a:t>
            </a:r>
            <a:r>
              <a:rPr lang="en-US" sz="2000" dirty="0" smtClean="0">
                <a:cs typeface="Optima"/>
              </a:rPr>
              <a:t>the next</a:t>
            </a:r>
          </a:p>
          <a:p>
            <a:pPr lvl="2"/>
            <a:r>
              <a:rPr lang="en-US" sz="2000" dirty="0" smtClean="0">
                <a:cs typeface="Optima"/>
              </a:rPr>
              <a:t/>
            </a:r>
            <a:br>
              <a:rPr lang="en-US" sz="2000" dirty="0" smtClean="0">
                <a:cs typeface="Optima"/>
              </a:rPr>
            </a:br>
            <a:endParaRPr lang="en-US" sz="2000" dirty="0" smtClean="0">
              <a:cs typeface="Optima"/>
            </a:endParaRPr>
          </a:p>
        </p:txBody>
      </p:sp>
      <p:sp>
        <p:nvSpPr>
          <p:cNvPr id="3" name="Slide Number Placeholder 2"/>
          <p:cNvSpPr>
            <a:spLocks noGrp="1"/>
          </p:cNvSpPr>
          <p:nvPr>
            <p:ph type="sldNum" sz="quarter" idx="12"/>
          </p:nvPr>
        </p:nvSpPr>
        <p:spPr/>
        <p:txBody>
          <a:bodyPr/>
          <a:lstStyle/>
          <a:p>
            <a:fld id="{0609A8C3-0B35-46AA-97D6-5814D689151B}" type="slidenum">
              <a:rPr lang="en-US" smtClean="0"/>
              <a:t>50</a:t>
            </a:fld>
            <a:endParaRPr lang="en-US"/>
          </a:p>
        </p:txBody>
      </p:sp>
    </p:spTree>
    <p:extLst>
      <p:ext uri="{BB962C8B-B14F-4D97-AF65-F5344CB8AC3E}">
        <p14:creationId xmlns:p14="http://schemas.microsoft.com/office/powerpoint/2010/main" val="868123337"/>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3361" y="-97012"/>
            <a:ext cx="8229600" cy="762000"/>
          </a:xfrm>
        </p:spPr>
        <p:txBody>
          <a:bodyPr>
            <a:normAutofit fontScale="90000"/>
          </a:bodyPr>
          <a:lstStyle/>
          <a:p>
            <a:r>
              <a:rPr lang="en-US" dirty="0" smtClean="0"/>
              <a:t/>
            </a:r>
            <a:br>
              <a:rPr lang="en-US" dirty="0" smtClean="0"/>
            </a:br>
            <a:r>
              <a:rPr lang="en-US" dirty="0" smtClean="0"/>
              <a:t>Proposal Aesthetics (cont.)</a:t>
            </a:r>
            <a:r>
              <a:rPr lang="en-US" sz="2800" i="1" dirty="0" smtClean="0"/>
              <a:t/>
            </a:r>
            <a:br>
              <a:rPr lang="en-US" sz="2800" i="1" dirty="0" smtClean="0"/>
            </a:br>
            <a:endParaRPr lang="en-US" sz="2800" i="1" dirty="0"/>
          </a:p>
        </p:txBody>
      </p:sp>
      <p:sp>
        <p:nvSpPr>
          <p:cNvPr id="5" name="Content Placeholder 2"/>
          <p:cNvSpPr>
            <a:spLocks noGrp="1"/>
          </p:cNvSpPr>
          <p:nvPr>
            <p:ph idx="1"/>
          </p:nvPr>
        </p:nvSpPr>
        <p:spPr>
          <a:xfrm>
            <a:off x="490261" y="1039394"/>
            <a:ext cx="8095800" cy="4525963"/>
          </a:xfrm>
        </p:spPr>
        <p:txBody>
          <a:bodyPr>
            <a:noAutofit/>
          </a:bodyPr>
          <a:lstStyle/>
          <a:p>
            <a:pPr>
              <a:spcBef>
                <a:spcPts val="0"/>
              </a:spcBef>
              <a:tabLst>
                <a:tab pos="457200" algn="l"/>
              </a:tabLst>
            </a:pPr>
            <a:r>
              <a:rPr lang="en-US" sz="2000" dirty="0" smtClean="0">
                <a:cs typeface="Optima"/>
              </a:rPr>
              <a:t>Before creating figures and tables, put yourself in the </a:t>
            </a:r>
            <a:r>
              <a:rPr lang="en-US" sz="2000" dirty="0">
                <a:cs typeface="Optima"/>
              </a:rPr>
              <a:t>position of the </a:t>
            </a:r>
            <a:r>
              <a:rPr lang="en-US" sz="2000" dirty="0" smtClean="0">
                <a:cs typeface="Optima"/>
              </a:rPr>
              <a:t>reader…</a:t>
            </a:r>
            <a:r>
              <a:rPr lang="en-US" sz="2000" b="1" i="1" dirty="0" smtClean="0">
                <a:cs typeface="Optima"/>
              </a:rPr>
              <a:t>what would you want to know</a:t>
            </a:r>
            <a:r>
              <a:rPr lang="en-US" sz="2000" i="1" dirty="0" smtClean="0">
                <a:cs typeface="Optima"/>
              </a:rPr>
              <a:t>?  </a:t>
            </a:r>
          </a:p>
          <a:p>
            <a:pPr>
              <a:spcBef>
                <a:spcPts val="0"/>
              </a:spcBef>
              <a:tabLst>
                <a:tab pos="457200" algn="l"/>
              </a:tabLst>
            </a:pPr>
            <a:endParaRPr lang="en-US" sz="2000" i="1" dirty="0" smtClean="0">
              <a:cs typeface="Optima"/>
            </a:endParaRPr>
          </a:p>
          <a:p>
            <a:pPr>
              <a:spcBef>
                <a:spcPts val="0"/>
              </a:spcBef>
              <a:tabLst>
                <a:tab pos="457200" algn="l"/>
              </a:tabLst>
            </a:pPr>
            <a:r>
              <a:rPr lang="en-US" sz="2000" dirty="0" smtClean="0">
                <a:cs typeface="Optima"/>
              </a:rPr>
              <a:t>Ask yourself</a:t>
            </a:r>
          </a:p>
          <a:p>
            <a:pPr lvl="1">
              <a:spcBef>
                <a:spcPts val="0"/>
              </a:spcBef>
              <a:buFont typeface="Courier New" panose="02070309020205020404" pitchFamily="49" charset="0"/>
              <a:buChar char="o"/>
              <a:tabLst>
                <a:tab pos="457200" algn="l"/>
              </a:tabLst>
            </a:pPr>
            <a:r>
              <a:rPr lang="en-US" sz="1600" dirty="0" smtClean="0">
                <a:cs typeface="Optima"/>
              </a:rPr>
              <a:t>What </a:t>
            </a:r>
            <a:r>
              <a:rPr lang="en-US" sz="1600" dirty="0">
                <a:cs typeface="Optima"/>
              </a:rPr>
              <a:t>do you want to </a:t>
            </a:r>
            <a:r>
              <a:rPr lang="en-US" sz="1600" dirty="0" smtClean="0">
                <a:cs typeface="Optima"/>
              </a:rPr>
              <a:t>say and why </a:t>
            </a:r>
            <a:r>
              <a:rPr lang="en-US" sz="1600" dirty="0">
                <a:cs typeface="Optima"/>
              </a:rPr>
              <a:t>does it matter</a:t>
            </a:r>
            <a:r>
              <a:rPr lang="en-US" sz="1600" dirty="0" smtClean="0">
                <a:cs typeface="Optima"/>
              </a:rPr>
              <a:t>?</a:t>
            </a:r>
            <a:endParaRPr lang="en-US" sz="1600" dirty="0">
              <a:cs typeface="Optima"/>
            </a:endParaRPr>
          </a:p>
          <a:p>
            <a:pPr lvl="1">
              <a:spcBef>
                <a:spcPts val="0"/>
              </a:spcBef>
              <a:buFont typeface="Courier New" panose="02070309020205020404" pitchFamily="49" charset="0"/>
              <a:buChar char="o"/>
              <a:tabLst>
                <a:tab pos="457200" algn="l"/>
              </a:tabLst>
            </a:pPr>
            <a:r>
              <a:rPr lang="en-US" sz="1600" dirty="0">
                <a:cs typeface="Optima"/>
              </a:rPr>
              <a:t>To whom do you want to say it</a:t>
            </a:r>
            <a:r>
              <a:rPr lang="en-US" sz="1600" dirty="0" smtClean="0">
                <a:cs typeface="Optima"/>
              </a:rPr>
              <a:t>? </a:t>
            </a:r>
          </a:p>
          <a:p>
            <a:pPr lvl="1">
              <a:spcBef>
                <a:spcPts val="0"/>
              </a:spcBef>
              <a:buFont typeface="Courier New" panose="02070309020205020404" pitchFamily="49" charset="0"/>
              <a:buChar char="o"/>
              <a:tabLst>
                <a:tab pos="457200" algn="l"/>
              </a:tabLst>
            </a:pPr>
            <a:r>
              <a:rPr lang="en-US" sz="1600" dirty="0" smtClean="0">
                <a:cs typeface="Optima"/>
              </a:rPr>
              <a:t>How </a:t>
            </a:r>
            <a:r>
              <a:rPr lang="en-US" sz="1600" dirty="0">
                <a:cs typeface="Optima"/>
              </a:rPr>
              <a:t>do you say it? </a:t>
            </a:r>
            <a:r>
              <a:rPr lang="en-US" sz="1600" dirty="0" smtClean="0">
                <a:cs typeface="Optima"/>
              </a:rPr>
              <a:t/>
            </a:r>
            <a:br>
              <a:rPr lang="en-US" sz="1600" dirty="0" smtClean="0">
                <a:cs typeface="Optima"/>
              </a:rPr>
            </a:br>
            <a:endParaRPr lang="en-US" sz="1600" dirty="0">
              <a:cs typeface="Optima"/>
            </a:endParaRPr>
          </a:p>
          <a:p>
            <a:r>
              <a:rPr lang="en-US" sz="2000" dirty="0">
                <a:cs typeface="Optima"/>
              </a:rPr>
              <a:t>Create </a:t>
            </a:r>
            <a:r>
              <a:rPr lang="en-US" sz="2000" dirty="0" smtClean="0">
                <a:cs typeface="Optima"/>
              </a:rPr>
              <a:t>figures </a:t>
            </a:r>
            <a:r>
              <a:rPr lang="en-US" sz="2000" dirty="0">
                <a:cs typeface="Optima"/>
              </a:rPr>
              <a:t>and </a:t>
            </a:r>
            <a:r>
              <a:rPr lang="en-US" sz="2000" dirty="0" smtClean="0">
                <a:cs typeface="Optima"/>
              </a:rPr>
              <a:t>tables</a:t>
            </a:r>
            <a:r>
              <a:rPr lang="en-US" sz="2000" b="1" dirty="0" smtClean="0">
                <a:cs typeface="Optima"/>
              </a:rPr>
              <a:t> </a:t>
            </a:r>
            <a:r>
              <a:rPr lang="en-US" sz="2000" dirty="0">
                <a:cs typeface="Optima"/>
              </a:rPr>
              <a:t>that are easy to read and that</a:t>
            </a:r>
          </a:p>
          <a:p>
            <a:pPr lvl="1">
              <a:buFont typeface="Courier New" panose="02070309020205020404" pitchFamily="49" charset="0"/>
              <a:buChar char="o"/>
            </a:pPr>
            <a:r>
              <a:rPr lang="en-US" sz="1600" dirty="0" smtClean="0">
                <a:cs typeface="Optima"/>
              </a:rPr>
              <a:t>Support </a:t>
            </a:r>
            <a:r>
              <a:rPr lang="en-US" sz="1600" dirty="0">
                <a:cs typeface="Optima"/>
              </a:rPr>
              <a:t>the narrative, </a:t>
            </a:r>
            <a:r>
              <a:rPr lang="en-US" sz="1600" dirty="0" smtClean="0">
                <a:cs typeface="Optima"/>
              </a:rPr>
              <a:t>help </a:t>
            </a:r>
            <a:r>
              <a:rPr lang="en-US" sz="1600" dirty="0">
                <a:cs typeface="Optima"/>
              </a:rPr>
              <a:t>tell the story</a:t>
            </a:r>
          </a:p>
          <a:p>
            <a:pPr lvl="1">
              <a:buFont typeface="Courier New" panose="02070309020205020404" pitchFamily="49" charset="0"/>
              <a:buChar char="o"/>
            </a:pPr>
            <a:r>
              <a:rPr lang="en-US" sz="1600" dirty="0">
                <a:cs typeface="Optima"/>
              </a:rPr>
              <a:t>Summarizes technical details</a:t>
            </a:r>
          </a:p>
          <a:p>
            <a:pPr lvl="1">
              <a:buFont typeface="Courier New" panose="02070309020205020404" pitchFamily="49" charset="0"/>
              <a:buChar char="o"/>
            </a:pPr>
            <a:r>
              <a:rPr lang="en-US" sz="1600" dirty="0" smtClean="0">
                <a:cs typeface="Optima"/>
              </a:rPr>
              <a:t>Support </a:t>
            </a:r>
            <a:r>
              <a:rPr lang="en-US" sz="1600" dirty="0">
                <a:cs typeface="Optima"/>
              </a:rPr>
              <a:t>the different reading styles, particularly </a:t>
            </a:r>
            <a:r>
              <a:rPr lang="en-US" sz="1600" dirty="0" smtClean="0">
                <a:cs typeface="Optima"/>
              </a:rPr>
              <a:t>skimming</a:t>
            </a:r>
            <a:r>
              <a:rPr lang="en-US" sz="2000" dirty="0" smtClean="0"/>
              <a:t/>
            </a:r>
            <a:br>
              <a:rPr lang="en-US" sz="2000" dirty="0" smtClean="0"/>
            </a:br>
            <a:endParaRPr lang="en-US" sz="2000" dirty="0"/>
          </a:p>
          <a:p>
            <a:r>
              <a:rPr lang="en-US" sz="2000" dirty="0" smtClean="0">
                <a:cs typeface="Optima"/>
              </a:rPr>
              <a:t>Create</a:t>
            </a:r>
            <a:r>
              <a:rPr lang="en-US" sz="2000" b="1" dirty="0" smtClean="0">
                <a:cs typeface="Optima"/>
              </a:rPr>
              <a:t> </a:t>
            </a:r>
            <a:r>
              <a:rPr lang="en-US" sz="2000" b="1" dirty="0">
                <a:cs typeface="Optima"/>
              </a:rPr>
              <a:t>Lists </a:t>
            </a:r>
            <a:r>
              <a:rPr lang="en-US" sz="2000" dirty="0">
                <a:cs typeface="Optima"/>
              </a:rPr>
              <a:t>to</a:t>
            </a:r>
            <a:r>
              <a:rPr lang="en-US" sz="2000" b="1" dirty="0">
                <a:cs typeface="Optima"/>
              </a:rPr>
              <a:t> </a:t>
            </a:r>
            <a:r>
              <a:rPr lang="en-US" sz="2000" dirty="0">
                <a:cs typeface="Optima"/>
              </a:rPr>
              <a:t>quickly provide the message, convey chunks of </a:t>
            </a:r>
            <a:r>
              <a:rPr lang="en-US" sz="2000" dirty="0" smtClean="0">
                <a:cs typeface="Optima"/>
              </a:rPr>
              <a:t>information</a:t>
            </a:r>
            <a:br>
              <a:rPr lang="en-US" sz="2000" dirty="0" smtClean="0">
                <a:cs typeface="Optima"/>
              </a:rPr>
            </a:br>
            <a:endParaRPr lang="en-US" sz="2000" dirty="0" smtClean="0">
              <a:cs typeface="Optima"/>
            </a:endParaRPr>
          </a:p>
          <a:p>
            <a:r>
              <a:rPr lang="en-US" sz="2000" dirty="0" smtClean="0">
                <a:cs typeface="Optima"/>
              </a:rPr>
              <a:t>With </a:t>
            </a:r>
            <a:r>
              <a:rPr lang="en-US" sz="2000" dirty="0">
                <a:cs typeface="Optima"/>
              </a:rPr>
              <a:t>lists, figures and tables, use level of detail appropriate for </a:t>
            </a:r>
            <a:r>
              <a:rPr lang="en-US" sz="2000" i="1" dirty="0">
                <a:cs typeface="Optima"/>
              </a:rPr>
              <a:t>persuasion</a:t>
            </a:r>
            <a:r>
              <a:rPr lang="en-US" sz="2000" dirty="0">
                <a:cs typeface="Optima"/>
              </a:rPr>
              <a:t> not for an </a:t>
            </a:r>
            <a:r>
              <a:rPr lang="en-US" sz="2000" i="1" dirty="0">
                <a:cs typeface="Optima"/>
              </a:rPr>
              <a:t>expository</a:t>
            </a:r>
            <a:r>
              <a:rPr lang="en-US" sz="2000" dirty="0">
                <a:cs typeface="Optima"/>
              </a:rPr>
              <a:t> peer reviewed journal article</a:t>
            </a:r>
          </a:p>
          <a:p>
            <a:pPr marL="0" indent="0">
              <a:buNone/>
            </a:pPr>
            <a:endParaRPr lang="en-US" sz="2000" dirty="0">
              <a:cs typeface="Optima"/>
            </a:endParaRPr>
          </a:p>
        </p:txBody>
      </p:sp>
      <p:sp>
        <p:nvSpPr>
          <p:cNvPr id="3" name="Slide Number Placeholder 2"/>
          <p:cNvSpPr>
            <a:spLocks noGrp="1"/>
          </p:cNvSpPr>
          <p:nvPr>
            <p:ph type="sldNum" sz="quarter" idx="12"/>
          </p:nvPr>
        </p:nvSpPr>
        <p:spPr/>
        <p:txBody>
          <a:bodyPr/>
          <a:lstStyle/>
          <a:p>
            <a:fld id="{0609A8C3-0B35-46AA-97D6-5814D689151B}" type="slidenum">
              <a:rPr lang="en-US" smtClean="0"/>
              <a:t>51</a:t>
            </a:fld>
            <a:endParaRPr lang="en-US"/>
          </a:p>
        </p:txBody>
      </p:sp>
      <p:sp>
        <p:nvSpPr>
          <p:cNvPr id="22" name="Rectangle 21"/>
          <p:cNvSpPr/>
          <p:nvPr/>
        </p:nvSpPr>
        <p:spPr>
          <a:xfrm>
            <a:off x="6492973" y="7512468"/>
            <a:ext cx="811560" cy="12412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851996379"/>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5750" y="3634"/>
            <a:ext cx="8229600" cy="762000"/>
          </a:xfrm>
        </p:spPr>
        <p:txBody>
          <a:bodyPr>
            <a:normAutofit fontScale="90000"/>
          </a:bodyPr>
          <a:lstStyle/>
          <a:p>
            <a:r>
              <a:rPr lang="en-US" dirty="0" smtClean="0"/>
              <a:t/>
            </a:r>
            <a:br>
              <a:rPr lang="en-US" dirty="0" smtClean="0"/>
            </a:br>
            <a:r>
              <a:rPr lang="en-US" dirty="0" smtClean="0"/>
              <a:t>Figures Examples</a:t>
            </a:r>
            <a:r>
              <a:rPr lang="en-US" sz="2800" i="1" dirty="0" smtClean="0"/>
              <a:t/>
            </a:r>
            <a:br>
              <a:rPr lang="en-US" sz="2800" i="1" dirty="0" smtClean="0"/>
            </a:br>
            <a:endParaRPr lang="en-US" sz="2800" i="1" dirty="0"/>
          </a:p>
        </p:txBody>
      </p:sp>
      <p:sp>
        <p:nvSpPr>
          <p:cNvPr id="3" name="Slide Number Placeholder 2"/>
          <p:cNvSpPr>
            <a:spLocks noGrp="1"/>
          </p:cNvSpPr>
          <p:nvPr>
            <p:ph type="sldNum" sz="quarter" idx="12"/>
          </p:nvPr>
        </p:nvSpPr>
        <p:spPr/>
        <p:txBody>
          <a:bodyPr/>
          <a:lstStyle/>
          <a:p>
            <a:fld id="{0609A8C3-0B35-46AA-97D6-5814D689151B}" type="slidenum">
              <a:rPr lang="en-US" smtClean="0"/>
              <a:t>52</a:t>
            </a:fld>
            <a:endParaRPr lang="en-US"/>
          </a:p>
        </p:txBody>
      </p:sp>
      <p:sp>
        <p:nvSpPr>
          <p:cNvPr id="22" name="Rectangle 21"/>
          <p:cNvSpPr/>
          <p:nvPr/>
        </p:nvSpPr>
        <p:spPr>
          <a:xfrm>
            <a:off x="6492973" y="7512468"/>
            <a:ext cx="811560" cy="12412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4" name="Group 33"/>
          <p:cNvGrpSpPr/>
          <p:nvPr/>
        </p:nvGrpSpPr>
        <p:grpSpPr>
          <a:xfrm>
            <a:off x="5703276" y="1031455"/>
            <a:ext cx="2679061" cy="1763111"/>
            <a:chOff x="5635120" y="1175885"/>
            <a:chExt cx="2978528" cy="2061643"/>
          </a:xfrm>
        </p:grpSpPr>
        <p:pic>
          <p:nvPicPr>
            <p:cNvPr id="18" name="Picture 2" descr="https://www.fas.org/irp/doddir/usaf/conops_uav/fig6-1.gi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758249" y="1234960"/>
              <a:ext cx="2732976" cy="1922760"/>
            </a:xfrm>
            <a:prstGeom prst="rect">
              <a:avLst/>
            </a:prstGeom>
            <a:noFill/>
            <a:extLst>
              <a:ext uri="{909E8E84-426E-40dd-AFC4-6F175D3DCCD1}">
                <a14:hiddenFill xmlns="" xmlns:a14="http://schemas.microsoft.com/office/drawing/2010/main">
                  <a:solidFill>
                    <a:srgbClr val="FFFFFF"/>
                  </a:solidFill>
                </a14:hiddenFill>
              </a:ext>
            </a:extLst>
          </p:spPr>
        </p:pic>
        <p:sp>
          <p:nvSpPr>
            <p:cNvPr id="32" name="Rectangle 31"/>
            <p:cNvSpPr/>
            <p:nvPr/>
          </p:nvSpPr>
          <p:spPr>
            <a:xfrm>
              <a:off x="5635120" y="1175885"/>
              <a:ext cx="2978528" cy="2061643"/>
            </a:xfrm>
            <a:prstGeom prst="rect">
              <a:avLst/>
            </a:prstGeom>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grpSp>
      <p:sp>
        <p:nvSpPr>
          <p:cNvPr id="36" name="TextBox 35"/>
          <p:cNvSpPr txBox="1"/>
          <p:nvPr/>
        </p:nvSpPr>
        <p:spPr>
          <a:xfrm>
            <a:off x="5819102" y="5522572"/>
            <a:ext cx="2951864" cy="646331"/>
          </a:xfrm>
          <a:prstGeom prst="rect">
            <a:avLst/>
          </a:prstGeom>
          <a:noFill/>
        </p:spPr>
        <p:txBody>
          <a:bodyPr wrap="square" rtlCol="0">
            <a:spAutoFit/>
          </a:bodyPr>
          <a:lstStyle/>
          <a:p>
            <a:r>
              <a:rPr lang="en-US" sz="1200" i="1" dirty="0">
                <a:latin typeface="Optima"/>
                <a:cs typeface="Optima"/>
              </a:rPr>
              <a:t>Both of these figures are about a C4ISR system… one is better for a technical report, the other for a proposal</a:t>
            </a:r>
          </a:p>
        </p:txBody>
      </p:sp>
      <p:grpSp>
        <p:nvGrpSpPr>
          <p:cNvPr id="10" name="Group 9"/>
          <p:cNvGrpSpPr/>
          <p:nvPr/>
        </p:nvGrpSpPr>
        <p:grpSpPr>
          <a:xfrm>
            <a:off x="5587849" y="2999951"/>
            <a:ext cx="2882332" cy="2483129"/>
            <a:chOff x="5896391" y="3251757"/>
            <a:chExt cx="2882332" cy="2483129"/>
          </a:xfrm>
        </p:grpSpPr>
        <p:grpSp>
          <p:nvGrpSpPr>
            <p:cNvPr id="6" name="Group 5"/>
            <p:cNvGrpSpPr/>
            <p:nvPr/>
          </p:nvGrpSpPr>
          <p:grpSpPr>
            <a:xfrm>
              <a:off x="5896391" y="3453014"/>
              <a:ext cx="2882332" cy="2281872"/>
              <a:chOff x="5908987" y="3348153"/>
              <a:chExt cx="2882332" cy="2281872"/>
            </a:xfrm>
          </p:grpSpPr>
          <p:grpSp>
            <p:nvGrpSpPr>
              <p:cNvPr id="31" name="Group 30"/>
              <p:cNvGrpSpPr/>
              <p:nvPr/>
            </p:nvGrpSpPr>
            <p:grpSpPr>
              <a:xfrm>
                <a:off x="6020927" y="3468744"/>
                <a:ext cx="2684878" cy="2161281"/>
                <a:chOff x="6080061" y="3995684"/>
                <a:chExt cx="2684878" cy="2319795"/>
              </a:xfrm>
            </p:grpSpPr>
            <p:pic>
              <p:nvPicPr>
                <p:cNvPr id="20" name="Picture 3"/>
                <p:cNvPicPr>
                  <a:picLocks noChangeAspect="1" noChangeArrowheads="1"/>
                </p:cNvPicPr>
                <p:nvPr/>
              </p:nvPicPr>
              <p:blipFill rotWithShape="1">
                <a:blip r:embed="rId4" cstate="email">
                  <a:extLst>
                    <a:ext uri="{28A0092B-C50C-407E-A947-70E740481C1C}">
                      <a14:useLocalDpi xmlns:a14="http://schemas.microsoft.com/office/drawing/2010/main" val="0"/>
                    </a:ext>
                  </a:extLst>
                </a:blip>
                <a:srcRect l="35893" t="40848" r="39732" b="30857"/>
                <a:stretch/>
              </p:blipFill>
              <p:spPr bwMode="auto">
                <a:xfrm>
                  <a:off x="6251987" y="4249574"/>
                  <a:ext cx="2409832" cy="1937316"/>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
              <p:nvSpPr>
                <p:cNvPr id="26" name="Rectangle 25"/>
                <p:cNvSpPr/>
                <p:nvPr/>
              </p:nvSpPr>
              <p:spPr>
                <a:xfrm>
                  <a:off x="6080061" y="5836108"/>
                  <a:ext cx="836589" cy="449242"/>
                </a:xfrm>
                <a:prstGeom prst="rect">
                  <a:avLst/>
                </a:prstGeom>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27" name="Rectangle 26"/>
                <p:cNvSpPr/>
                <p:nvPr/>
              </p:nvSpPr>
              <p:spPr>
                <a:xfrm rot="1352626">
                  <a:off x="6234033" y="5405745"/>
                  <a:ext cx="512695" cy="422750"/>
                </a:xfrm>
                <a:prstGeom prst="rect">
                  <a:avLst/>
                </a:prstGeom>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grpSp>
              <p:nvGrpSpPr>
                <p:cNvPr id="30" name="Group 29"/>
                <p:cNvGrpSpPr/>
                <p:nvPr/>
              </p:nvGrpSpPr>
              <p:grpSpPr>
                <a:xfrm>
                  <a:off x="6386433" y="3995684"/>
                  <a:ext cx="2378506" cy="2319795"/>
                  <a:chOff x="6386433" y="3995684"/>
                  <a:chExt cx="2378506" cy="2319795"/>
                </a:xfrm>
              </p:grpSpPr>
              <p:sp>
                <p:nvSpPr>
                  <p:cNvPr id="21" name="Rectangle 20"/>
                  <p:cNvSpPr/>
                  <p:nvPr/>
                </p:nvSpPr>
                <p:spPr>
                  <a:xfrm>
                    <a:off x="7868078" y="6067237"/>
                    <a:ext cx="329880" cy="24824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p:cNvSpPr/>
                  <p:nvPr/>
                </p:nvSpPr>
                <p:spPr>
                  <a:xfrm>
                    <a:off x="7373257" y="6162816"/>
                    <a:ext cx="164940" cy="5137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7760599" y="3995684"/>
                    <a:ext cx="664284" cy="436227"/>
                  </a:xfrm>
                  <a:prstGeom prst="rect">
                    <a:avLst/>
                  </a:prstGeom>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24" name="Rectangle 23"/>
                  <p:cNvSpPr/>
                  <p:nvPr/>
                </p:nvSpPr>
                <p:spPr>
                  <a:xfrm>
                    <a:off x="8100655" y="4595233"/>
                    <a:ext cx="664284" cy="436227"/>
                  </a:xfrm>
                  <a:prstGeom prst="rect">
                    <a:avLst/>
                  </a:prstGeom>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25" name="Rectangle 24"/>
                  <p:cNvSpPr/>
                  <p:nvPr/>
                </p:nvSpPr>
                <p:spPr>
                  <a:xfrm>
                    <a:off x="7768513" y="5519027"/>
                    <a:ext cx="664284" cy="436227"/>
                  </a:xfrm>
                  <a:prstGeom prst="rect">
                    <a:avLst/>
                  </a:prstGeom>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28" name="Rectangle 27"/>
                  <p:cNvSpPr/>
                  <p:nvPr/>
                </p:nvSpPr>
                <p:spPr>
                  <a:xfrm rot="1352626">
                    <a:off x="6386433" y="5558145"/>
                    <a:ext cx="512695" cy="422750"/>
                  </a:xfrm>
                  <a:prstGeom prst="rect">
                    <a:avLst/>
                  </a:prstGeom>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29" name="Rectangle 28"/>
                  <p:cNvSpPr/>
                  <p:nvPr/>
                </p:nvSpPr>
                <p:spPr>
                  <a:xfrm rot="5823850">
                    <a:off x="7124597" y="3897967"/>
                    <a:ext cx="248294" cy="465356"/>
                  </a:xfrm>
                  <a:prstGeom prst="rect">
                    <a:avLst/>
                  </a:prstGeom>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grpSp>
          </p:grpSp>
          <p:sp>
            <p:nvSpPr>
              <p:cNvPr id="4" name="TextBox 3"/>
              <p:cNvSpPr txBox="1"/>
              <p:nvPr/>
            </p:nvSpPr>
            <p:spPr>
              <a:xfrm>
                <a:off x="7565795" y="4913133"/>
                <a:ext cx="1045479" cy="415498"/>
              </a:xfrm>
              <a:prstGeom prst="rect">
                <a:avLst/>
              </a:prstGeom>
              <a:noFill/>
            </p:spPr>
            <p:txBody>
              <a:bodyPr wrap="none" rtlCol="0">
                <a:spAutoFit/>
              </a:bodyPr>
              <a:lstStyle/>
              <a:p>
                <a:r>
                  <a:rPr lang="en-US" sz="700" dirty="0" smtClean="0"/>
                  <a:t>-Surveillance</a:t>
                </a:r>
                <a:br>
                  <a:rPr lang="en-US" sz="700" dirty="0" smtClean="0"/>
                </a:br>
                <a:r>
                  <a:rPr lang="en-US" sz="700" dirty="0" smtClean="0"/>
                  <a:t>-Actionable intelligence</a:t>
                </a:r>
                <a:endParaRPr lang="en-US" sz="700" dirty="0"/>
              </a:p>
              <a:p>
                <a:r>
                  <a:rPr lang="en-US" sz="700" dirty="0" smtClean="0"/>
                  <a:t>-Target package</a:t>
                </a:r>
                <a:endParaRPr lang="en-US" sz="700" dirty="0"/>
              </a:p>
            </p:txBody>
          </p:sp>
          <p:sp>
            <p:nvSpPr>
              <p:cNvPr id="37" name="TextBox 36"/>
              <p:cNvSpPr txBox="1"/>
              <p:nvPr/>
            </p:nvSpPr>
            <p:spPr>
              <a:xfrm>
                <a:off x="6170372" y="4952578"/>
                <a:ext cx="699230" cy="200055"/>
              </a:xfrm>
              <a:prstGeom prst="rect">
                <a:avLst/>
              </a:prstGeom>
              <a:noFill/>
            </p:spPr>
            <p:txBody>
              <a:bodyPr wrap="none" rtlCol="0">
                <a:spAutoFit/>
              </a:bodyPr>
              <a:lstStyle/>
              <a:p>
                <a:r>
                  <a:rPr lang="en-US" sz="700" dirty="0" smtClean="0"/>
                  <a:t>-Identification</a:t>
                </a:r>
                <a:endParaRPr lang="en-US" sz="700" dirty="0"/>
              </a:p>
            </p:txBody>
          </p:sp>
          <p:sp>
            <p:nvSpPr>
              <p:cNvPr id="38" name="TextBox 37"/>
              <p:cNvSpPr txBox="1"/>
              <p:nvPr/>
            </p:nvSpPr>
            <p:spPr>
              <a:xfrm>
                <a:off x="7951024" y="3913485"/>
                <a:ext cx="840295" cy="523220"/>
              </a:xfrm>
              <a:prstGeom prst="rect">
                <a:avLst/>
              </a:prstGeom>
              <a:noFill/>
            </p:spPr>
            <p:txBody>
              <a:bodyPr wrap="none" rtlCol="0">
                <a:spAutoFit/>
              </a:bodyPr>
              <a:lstStyle/>
              <a:p>
                <a:r>
                  <a:rPr lang="en-US" sz="700" dirty="0" smtClean="0"/>
                  <a:t>-Specialist activity</a:t>
                </a:r>
                <a:br>
                  <a:rPr lang="en-US" sz="700" dirty="0" smtClean="0"/>
                </a:br>
                <a:r>
                  <a:rPr lang="en-US" sz="700" dirty="0" smtClean="0"/>
                  <a:t>-Investigation</a:t>
                </a:r>
                <a:endParaRPr lang="en-US" sz="700" dirty="0"/>
              </a:p>
              <a:p>
                <a:r>
                  <a:rPr lang="en-US" sz="700" dirty="0" smtClean="0"/>
                  <a:t>-Cyber Ops</a:t>
                </a:r>
              </a:p>
              <a:p>
                <a:r>
                  <a:rPr lang="en-US" sz="700" dirty="0" smtClean="0"/>
                  <a:t>-Liaison</a:t>
                </a:r>
                <a:endParaRPr lang="en-US" sz="700" dirty="0"/>
              </a:p>
            </p:txBody>
          </p:sp>
          <p:sp>
            <p:nvSpPr>
              <p:cNvPr id="39" name="TextBox 38"/>
              <p:cNvSpPr txBox="1"/>
              <p:nvPr/>
            </p:nvSpPr>
            <p:spPr>
              <a:xfrm>
                <a:off x="5908987" y="3348153"/>
                <a:ext cx="1479892" cy="415498"/>
              </a:xfrm>
              <a:prstGeom prst="rect">
                <a:avLst/>
              </a:prstGeom>
              <a:noFill/>
            </p:spPr>
            <p:txBody>
              <a:bodyPr wrap="none" rtlCol="0">
                <a:spAutoFit/>
              </a:bodyPr>
              <a:lstStyle/>
              <a:p>
                <a:r>
                  <a:rPr lang="en-US" sz="700" b="1" dirty="0" smtClean="0"/>
                  <a:t>Primary Intelligence Requirements</a:t>
                </a:r>
                <a:br>
                  <a:rPr lang="en-US" sz="700" b="1" dirty="0" smtClean="0"/>
                </a:br>
                <a:r>
                  <a:rPr lang="en-US" sz="700" b="1" dirty="0" smtClean="0"/>
                  <a:t>   -Collection</a:t>
                </a:r>
                <a:br>
                  <a:rPr lang="en-US" sz="700" b="1" dirty="0" smtClean="0"/>
                </a:br>
                <a:r>
                  <a:rPr lang="en-US" sz="700" b="1" dirty="0" smtClean="0"/>
                  <a:t>   -Analysis</a:t>
                </a:r>
                <a:endParaRPr lang="en-US" sz="700" b="1" dirty="0"/>
              </a:p>
            </p:txBody>
          </p:sp>
        </p:grpSp>
        <p:sp>
          <p:nvSpPr>
            <p:cNvPr id="7" name="Rectangle 6"/>
            <p:cNvSpPr/>
            <p:nvPr/>
          </p:nvSpPr>
          <p:spPr>
            <a:xfrm>
              <a:off x="5896391" y="3251757"/>
              <a:ext cx="2834240" cy="2281788"/>
            </a:xfrm>
            <a:prstGeom prst="rect">
              <a:avLst/>
            </a:prstGeom>
            <a:noFill/>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grpSp>
      <p:pic>
        <p:nvPicPr>
          <p:cNvPr id="33" name="Picture 32"/>
          <p:cNvPicPr>
            <a:picLocks noChangeAspect="1"/>
          </p:cNvPicPr>
          <p:nvPr/>
        </p:nvPicPr>
        <p:blipFill rotWithShape="1">
          <a:blip r:embed="rId5"/>
          <a:srcRect l="7850" t="45370" r="73945" b="32823"/>
          <a:stretch/>
        </p:blipFill>
        <p:spPr>
          <a:xfrm>
            <a:off x="1411063" y="991992"/>
            <a:ext cx="2682048" cy="2007959"/>
          </a:xfrm>
          <a:prstGeom prst="rect">
            <a:avLst/>
          </a:prstGeom>
        </p:spPr>
      </p:pic>
      <p:pic>
        <p:nvPicPr>
          <p:cNvPr id="35" name="Picture 34"/>
          <p:cNvPicPr>
            <a:picLocks noChangeAspect="1"/>
          </p:cNvPicPr>
          <p:nvPr/>
        </p:nvPicPr>
        <p:blipFill rotWithShape="1">
          <a:blip r:embed="rId5"/>
          <a:srcRect l="26079" t="45591" r="55949" b="33395"/>
          <a:stretch/>
        </p:blipFill>
        <p:spPr>
          <a:xfrm>
            <a:off x="1391668" y="3121326"/>
            <a:ext cx="2720837" cy="1988263"/>
          </a:xfrm>
          <a:prstGeom prst="rect">
            <a:avLst/>
          </a:prstGeom>
        </p:spPr>
      </p:pic>
      <p:sp>
        <p:nvSpPr>
          <p:cNvPr id="40" name="TextBox 39"/>
          <p:cNvSpPr txBox="1"/>
          <p:nvPr/>
        </p:nvSpPr>
        <p:spPr>
          <a:xfrm>
            <a:off x="1476503" y="5483080"/>
            <a:ext cx="3311179" cy="646331"/>
          </a:xfrm>
          <a:prstGeom prst="rect">
            <a:avLst/>
          </a:prstGeom>
          <a:noFill/>
        </p:spPr>
        <p:txBody>
          <a:bodyPr wrap="square" rtlCol="0">
            <a:spAutoFit/>
          </a:bodyPr>
          <a:lstStyle/>
          <a:p>
            <a:r>
              <a:rPr lang="en-US" sz="1200" i="1" dirty="0">
                <a:latin typeface="Optima"/>
                <a:cs typeface="Optima"/>
              </a:rPr>
              <a:t>Both of these figures are about a </a:t>
            </a:r>
            <a:r>
              <a:rPr lang="en-US" sz="1200" i="1" dirty="0" smtClean="0">
                <a:latin typeface="Optima"/>
                <a:cs typeface="Optima"/>
              </a:rPr>
              <a:t>company proposing a project to the Army… which is more appealing to an Army proposal reviewer?</a:t>
            </a:r>
            <a:endParaRPr lang="en-US" sz="1200" i="1" dirty="0">
              <a:latin typeface="Optima"/>
              <a:cs typeface="Optima"/>
            </a:endParaRPr>
          </a:p>
        </p:txBody>
      </p:sp>
    </p:spTree>
    <p:extLst>
      <p:ext uri="{BB962C8B-B14F-4D97-AF65-F5344CB8AC3E}">
        <p14:creationId xmlns:p14="http://schemas.microsoft.com/office/powerpoint/2010/main" val="4168029488"/>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rotWithShape="1">
          <a:blip r:embed="rId2"/>
          <a:srcRect l="31528" t="12591" r="31389" b="4816"/>
          <a:stretch/>
        </p:blipFill>
        <p:spPr>
          <a:xfrm>
            <a:off x="1879600" y="204984"/>
            <a:ext cx="5016500" cy="6284716"/>
          </a:xfrm>
          <a:prstGeom prst="rect">
            <a:avLst/>
          </a:prstGeom>
        </p:spPr>
      </p:pic>
    </p:spTree>
    <p:extLst>
      <p:ext uri="{BB962C8B-B14F-4D97-AF65-F5344CB8AC3E}">
        <p14:creationId xmlns:p14="http://schemas.microsoft.com/office/powerpoint/2010/main" val="658169861"/>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5661" y="1992448"/>
            <a:ext cx="7886700" cy="1325563"/>
          </a:xfrm>
        </p:spPr>
        <p:txBody>
          <a:bodyPr/>
          <a:lstStyle/>
          <a:p>
            <a:r>
              <a:rPr lang="en-US" dirty="0" smtClean="0"/>
              <a:t>Marketing Your Proposal</a:t>
            </a:r>
            <a:endParaRPr lang="en-US" dirty="0"/>
          </a:p>
        </p:txBody>
      </p:sp>
    </p:spTree>
    <p:extLst>
      <p:ext uri="{BB962C8B-B14F-4D97-AF65-F5344CB8AC3E}">
        <p14:creationId xmlns:p14="http://schemas.microsoft.com/office/powerpoint/2010/main" val="2668037871"/>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4006"/>
            <a:ext cx="8229600" cy="1143000"/>
          </a:xfrm>
        </p:spPr>
        <p:txBody>
          <a:bodyPr>
            <a:noAutofit/>
          </a:bodyPr>
          <a:lstStyle/>
          <a:p>
            <a:pPr>
              <a:lnSpc>
                <a:spcPct val="80000"/>
              </a:lnSpc>
            </a:pPr>
            <a:r>
              <a:rPr lang="en-US" sz="3600" dirty="0" smtClean="0"/>
              <a:t>Acquisition Planning… </a:t>
            </a:r>
            <a:r>
              <a:rPr lang="en-US" sz="3600" i="1" dirty="0" smtClean="0"/>
              <a:t>Key to Successful Marketing</a:t>
            </a:r>
            <a:endParaRPr lang="en-US" sz="3600" i="1" dirty="0"/>
          </a:p>
        </p:txBody>
      </p:sp>
      <p:sp>
        <p:nvSpPr>
          <p:cNvPr id="3" name="Slide Number Placeholder 2"/>
          <p:cNvSpPr>
            <a:spLocks noGrp="1"/>
          </p:cNvSpPr>
          <p:nvPr>
            <p:ph type="sldNum" sz="quarter" idx="12"/>
          </p:nvPr>
        </p:nvSpPr>
        <p:spPr/>
        <p:txBody>
          <a:bodyPr/>
          <a:lstStyle/>
          <a:p>
            <a:fld id="{0609A8C3-0B35-46AA-97D6-5814D689151B}" type="slidenum">
              <a:rPr lang="en-US" smtClean="0"/>
              <a:t>55</a:t>
            </a:fld>
            <a:endParaRPr lang="en-US"/>
          </a:p>
        </p:txBody>
      </p:sp>
      <p:graphicFrame>
        <p:nvGraphicFramePr>
          <p:cNvPr id="4" name="Table 3"/>
          <p:cNvGraphicFramePr>
            <a:graphicFrameLocks noGrp="1"/>
          </p:cNvGraphicFramePr>
          <p:nvPr>
            <p:extLst>
              <p:ext uri="{D42A27DB-BD31-4B8C-83A1-F6EECF244321}">
                <p14:modId xmlns:p14="http://schemas.microsoft.com/office/powerpoint/2010/main" val="1717574275"/>
              </p:ext>
            </p:extLst>
          </p:nvPr>
        </p:nvGraphicFramePr>
        <p:xfrm>
          <a:off x="1467840" y="1104655"/>
          <a:ext cx="6152160" cy="5251695"/>
        </p:xfrm>
        <a:graphic>
          <a:graphicData uri="http://schemas.openxmlformats.org/drawingml/2006/table">
            <a:tbl>
              <a:tblPr firstRow="1" firstCol="1" bandRow="1"/>
              <a:tblGrid>
                <a:gridCol w="1126380">
                  <a:extLst>
                    <a:ext uri="{9D8B030D-6E8A-4147-A177-3AD203B41FA5}">
                      <a16:colId xmlns:a16="http://schemas.microsoft.com/office/drawing/2014/main" val="20000"/>
                    </a:ext>
                  </a:extLst>
                </a:gridCol>
                <a:gridCol w="5025780">
                  <a:extLst>
                    <a:ext uri="{9D8B030D-6E8A-4147-A177-3AD203B41FA5}">
                      <a16:colId xmlns:a16="http://schemas.microsoft.com/office/drawing/2014/main" val="20001"/>
                    </a:ext>
                  </a:extLst>
                </a:gridCol>
              </a:tblGrid>
              <a:tr h="254359">
                <a:tc>
                  <a:txBody>
                    <a:bodyPr/>
                    <a:lstStyle/>
                    <a:p>
                      <a:pPr marL="0" marR="0">
                        <a:spcBef>
                          <a:spcPts val="0"/>
                        </a:spcBef>
                        <a:spcAft>
                          <a:spcPts val="0"/>
                        </a:spcAft>
                      </a:pPr>
                      <a:r>
                        <a:rPr lang="en-US" sz="1400" b="1" dirty="0">
                          <a:effectLst/>
                          <a:latin typeface="Calibri"/>
                          <a:ea typeface="Calibri"/>
                          <a:cs typeface="Times New Roman"/>
                        </a:rPr>
                        <a:t>Phase</a:t>
                      </a:r>
                      <a:endParaRPr lang="en-US" sz="1400" dirty="0">
                        <a:effectLst/>
                        <a:latin typeface="Calibri"/>
                        <a:ea typeface="Calibri"/>
                        <a:cs typeface="Times New Roman"/>
                      </a:endParaRPr>
                    </a:p>
                  </a:txBody>
                  <a:tcPr marL="51431" marR="5143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marL="0" marR="0">
                        <a:spcBef>
                          <a:spcPts val="0"/>
                        </a:spcBef>
                        <a:spcAft>
                          <a:spcPts val="0"/>
                        </a:spcAft>
                      </a:pPr>
                      <a:r>
                        <a:rPr lang="en-US" sz="1400" b="1" dirty="0">
                          <a:effectLst/>
                          <a:latin typeface="Calibri"/>
                          <a:ea typeface="Calibri"/>
                          <a:cs typeface="Times New Roman"/>
                        </a:rPr>
                        <a:t>Activities</a:t>
                      </a:r>
                      <a:endParaRPr lang="en-US" sz="1400" dirty="0">
                        <a:effectLst/>
                        <a:latin typeface="Calibri"/>
                        <a:ea typeface="Calibri"/>
                        <a:cs typeface="Times New Roman"/>
                      </a:endParaRPr>
                    </a:p>
                  </a:txBody>
                  <a:tcPr marL="51431" marR="5143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extLst>
                  <a:ext uri="{0D108BD9-81ED-4DB2-BD59-A6C34878D82A}">
                    <a16:rowId xmlns:a16="http://schemas.microsoft.com/office/drawing/2014/main" val="10000"/>
                  </a:ext>
                </a:extLst>
              </a:tr>
              <a:tr h="623456">
                <a:tc>
                  <a:txBody>
                    <a:bodyPr/>
                    <a:lstStyle/>
                    <a:p>
                      <a:pPr marL="0" marR="0">
                        <a:spcBef>
                          <a:spcPts val="0"/>
                        </a:spcBef>
                        <a:spcAft>
                          <a:spcPts val="0"/>
                        </a:spcAft>
                      </a:pPr>
                      <a:r>
                        <a:rPr lang="en-US" sz="1400" dirty="0">
                          <a:effectLst/>
                          <a:latin typeface="Calibri"/>
                          <a:ea typeface="Calibri"/>
                          <a:cs typeface="Times New Roman"/>
                        </a:rPr>
                        <a:t>Long Term Positioning </a:t>
                      </a:r>
                    </a:p>
                  </a:txBody>
                  <a:tcPr marL="51431" marR="5143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lvl="0" indent="-91440">
                        <a:spcBef>
                          <a:spcPts val="0"/>
                        </a:spcBef>
                        <a:spcAft>
                          <a:spcPts val="600"/>
                        </a:spcAft>
                        <a:buFont typeface="Symbol"/>
                        <a:buChar char=""/>
                      </a:pPr>
                      <a:r>
                        <a:rPr lang="en-US" sz="1400" b="1" dirty="0" smtClean="0">
                          <a:effectLst/>
                          <a:latin typeface="Calibri"/>
                          <a:ea typeface="Calibri"/>
                          <a:cs typeface="Times New Roman"/>
                        </a:rPr>
                        <a:t>Contacts - </a:t>
                      </a:r>
                      <a:r>
                        <a:rPr lang="en-US" sz="1400" dirty="0" smtClean="0">
                          <a:effectLst/>
                          <a:latin typeface="Calibri"/>
                          <a:ea typeface="Calibri"/>
                          <a:cs typeface="Times New Roman"/>
                        </a:rPr>
                        <a:t> </a:t>
                      </a:r>
                      <a:r>
                        <a:rPr lang="en-US" sz="1400" dirty="0">
                          <a:effectLst/>
                          <a:latin typeface="Calibri"/>
                          <a:ea typeface="Calibri"/>
                          <a:cs typeface="Times New Roman"/>
                        </a:rPr>
                        <a:t>customers, teammates, competitors, suppliers</a:t>
                      </a:r>
                    </a:p>
                    <a:p>
                      <a:pPr marL="0" marR="0" lvl="0" indent="-91440">
                        <a:spcBef>
                          <a:spcPts val="0"/>
                        </a:spcBef>
                        <a:spcAft>
                          <a:spcPts val="600"/>
                        </a:spcAft>
                        <a:buFont typeface="Symbol"/>
                        <a:buChar char=""/>
                      </a:pPr>
                      <a:r>
                        <a:rPr lang="en-US" sz="1400" b="1" dirty="0" smtClean="0">
                          <a:effectLst/>
                          <a:latin typeface="Calibri"/>
                          <a:ea typeface="Calibri"/>
                          <a:cs typeface="Times New Roman"/>
                        </a:rPr>
                        <a:t>Develop/Execute</a:t>
                      </a:r>
                      <a:r>
                        <a:rPr lang="en-US" sz="1400" dirty="0" smtClean="0">
                          <a:effectLst/>
                          <a:latin typeface="Calibri"/>
                          <a:ea typeface="Calibri"/>
                          <a:cs typeface="Times New Roman"/>
                        </a:rPr>
                        <a:t> </a:t>
                      </a:r>
                      <a:r>
                        <a:rPr lang="en-US" sz="1400" b="1" dirty="0" smtClean="0">
                          <a:effectLst/>
                          <a:latin typeface="Calibri"/>
                          <a:ea typeface="Calibri"/>
                          <a:cs typeface="Times New Roman"/>
                        </a:rPr>
                        <a:t>Action</a:t>
                      </a:r>
                      <a:r>
                        <a:rPr lang="en-US" sz="1400" baseline="0" dirty="0" smtClean="0">
                          <a:effectLst/>
                          <a:latin typeface="Calibri"/>
                          <a:ea typeface="Calibri"/>
                          <a:cs typeface="Times New Roman"/>
                        </a:rPr>
                        <a:t> </a:t>
                      </a:r>
                      <a:r>
                        <a:rPr lang="en-US" sz="1400" b="1" baseline="0" dirty="0" smtClean="0">
                          <a:effectLst/>
                          <a:latin typeface="Calibri"/>
                          <a:ea typeface="Calibri"/>
                          <a:cs typeface="Times New Roman"/>
                        </a:rPr>
                        <a:t>Plans</a:t>
                      </a:r>
                      <a:r>
                        <a:rPr lang="en-US" sz="1400" baseline="0" dirty="0" smtClean="0">
                          <a:effectLst/>
                          <a:latin typeface="Calibri"/>
                          <a:ea typeface="Calibri"/>
                          <a:cs typeface="Times New Roman"/>
                        </a:rPr>
                        <a:t> - </a:t>
                      </a:r>
                      <a:r>
                        <a:rPr lang="en-US" sz="1400" dirty="0" smtClean="0">
                          <a:effectLst/>
                          <a:latin typeface="Calibri"/>
                          <a:ea typeface="Calibri"/>
                          <a:cs typeface="Times New Roman"/>
                        </a:rPr>
                        <a:t> </a:t>
                      </a:r>
                      <a:r>
                        <a:rPr lang="en-US" sz="1400" dirty="0">
                          <a:effectLst/>
                          <a:latin typeface="Calibri"/>
                          <a:ea typeface="Calibri"/>
                          <a:cs typeface="Times New Roman"/>
                        </a:rPr>
                        <a:t>technology, business, campaign </a:t>
                      </a:r>
                      <a:endParaRPr lang="en-US" sz="1400" b="1" dirty="0">
                        <a:effectLst/>
                        <a:latin typeface="Calibri"/>
                        <a:ea typeface="Calibri"/>
                        <a:cs typeface="Times New Roman"/>
                      </a:endParaRPr>
                    </a:p>
                  </a:txBody>
                  <a:tcPr marL="51431" marR="5143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816629">
                <a:tc>
                  <a:txBody>
                    <a:bodyPr/>
                    <a:lstStyle/>
                    <a:p>
                      <a:pPr marL="0" marR="0">
                        <a:spcBef>
                          <a:spcPts val="0"/>
                        </a:spcBef>
                        <a:spcAft>
                          <a:spcPts val="0"/>
                        </a:spcAft>
                      </a:pPr>
                      <a:r>
                        <a:rPr lang="en-US" sz="1400" dirty="0">
                          <a:effectLst/>
                          <a:latin typeface="Calibri"/>
                          <a:ea typeface="Calibri"/>
                          <a:cs typeface="Times New Roman"/>
                        </a:rPr>
                        <a:t>Opportunity Assessment</a:t>
                      </a:r>
                    </a:p>
                  </a:txBody>
                  <a:tcPr marL="51431" marR="5143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lvl="0" indent="-91440">
                        <a:spcBef>
                          <a:spcPts val="0"/>
                        </a:spcBef>
                        <a:spcAft>
                          <a:spcPts val="600"/>
                        </a:spcAft>
                        <a:buFont typeface="Symbol"/>
                        <a:buChar char=""/>
                      </a:pPr>
                      <a:r>
                        <a:rPr lang="en-US" sz="1400" b="1" dirty="0" smtClean="0">
                          <a:effectLst/>
                          <a:latin typeface="Calibri"/>
                          <a:ea typeface="Calibri"/>
                          <a:cs typeface="Times New Roman"/>
                        </a:rPr>
                        <a:t>Customer  making </a:t>
                      </a:r>
                      <a:r>
                        <a:rPr lang="en-US" sz="1400" b="1" dirty="0">
                          <a:effectLst/>
                          <a:latin typeface="Calibri"/>
                          <a:ea typeface="Calibri"/>
                          <a:cs typeface="Times New Roman"/>
                        </a:rPr>
                        <a:t>funding </a:t>
                      </a:r>
                      <a:r>
                        <a:rPr lang="en-US" sz="1400" b="1" dirty="0" smtClean="0">
                          <a:effectLst/>
                          <a:latin typeface="Calibri"/>
                          <a:ea typeface="Calibri"/>
                          <a:cs typeface="Times New Roman"/>
                        </a:rPr>
                        <a:t>decisions </a:t>
                      </a:r>
                      <a:r>
                        <a:rPr lang="en-US" sz="1400" dirty="0" smtClean="0">
                          <a:effectLst/>
                          <a:latin typeface="Calibri"/>
                          <a:ea typeface="Calibri"/>
                          <a:cs typeface="Times New Roman"/>
                        </a:rPr>
                        <a:t>- understand customer </a:t>
                      </a:r>
                      <a:r>
                        <a:rPr lang="en-US" sz="1400" dirty="0">
                          <a:effectLst/>
                          <a:latin typeface="Calibri"/>
                          <a:ea typeface="Calibri"/>
                          <a:cs typeface="Times New Roman"/>
                        </a:rPr>
                        <a:t>issues and motivations</a:t>
                      </a:r>
                    </a:p>
                    <a:p>
                      <a:pPr marL="0" marR="0" lvl="0" indent="-91440">
                        <a:spcBef>
                          <a:spcPts val="0"/>
                        </a:spcBef>
                        <a:spcAft>
                          <a:spcPts val="600"/>
                        </a:spcAft>
                        <a:buFont typeface="Symbol"/>
                        <a:buChar char=""/>
                      </a:pPr>
                      <a:r>
                        <a:rPr lang="en-US" sz="1400" b="1" dirty="0">
                          <a:effectLst/>
                          <a:latin typeface="Calibri"/>
                          <a:ea typeface="Calibri"/>
                          <a:cs typeface="Times New Roman"/>
                        </a:rPr>
                        <a:t>Assess</a:t>
                      </a:r>
                      <a:r>
                        <a:rPr lang="en-US" sz="1400" dirty="0">
                          <a:effectLst/>
                          <a:latin typeface="Calibri"/>
                          <a:ea typeface="Calibri"/>
                          <a:cs typeface="Times New Roman"/>
                        </a:rPr>
                        <a:t> </a:t>
                      </a:r>
                      <a:r>
                        <a:rPr lang="en-US" sz="1400" dirty="0" smtClean="0">
                          <a:effectLst/>
                          <a:latin typeface="Calibri"/>
                          <a:ea typeface="Calibri"/>
                          <a:cs typeface="Times New Roman"/>
                        </a:rPr>
                        <a:t>- opportunity fit </a:t>
                      </a:r>
                      <a:r>
                        <a:rPr lang="en-US" sz="1400" dirty="0">
                          <a:effectLst/>
                          <a:latin typeface="Calibri"/>
                          <a:ea typeface="Calibri"/>
                          <a:cs typeface="Times New Roman"/>
                        </a:rPr>
                        <a:t>with business plans, competencies, costs to pursue (e.g., </a:t>
                      </a:r>
                      <a:r>
                        <a:rPr lang="en-US" sz="1400" dirty="0" smtClean="0">
                          <a:effectLst/>
                          <a:latin typeface="Calibri"/>
                          <a:ea typeface="Calibri"/>
                          <a:cs typeface="Times New Roman"/>
                        </a:rPr>
                        <a:t>will take </a:t>
                      </a:r>
                      <a:r>
                        <a:rPr lang="en-US" sz="1400" dirty="0">
                          <a:effectLst/>
                          <a:latin typeface="Calibri"/>
                          <a:ea typeface="Calibri"/>
                          <a:cs typeface="Times New Roman"/>
                        </a:rPr>
                        <a:t>significant investment to displace incumbent)</a:t>
                      </a:r>
                    </a:p>
                  </a:txBody>
                  <a:tcPr marL="51431" marR="5143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1445835">
                <a:tc>
                  <a:txBody>
                    <a:bodyPr/>
                    <a:lstStyle/>
                    <a:p>
                      <a:pPr marL="0" marR="0">
                        <a:spcBef>
                          <a:spcPts val="0"/>
                        </a:spcBef>
                        <a:spcAft>
                          <a:spcPts val="0"/>
                        </a:spcAft>
                      </a:pPr>
                      <a:r>
                        <a:rPr lang="en-US" sz="1400" dirty="0">
                          <a:effectLst/>
                          <a:latin typeface="Calibri"/>
                          <a:ea typeface="Calibri"/>
                          <a:cs typeface="Times New Roman"/>
                        </a:rPr>
                        <a:t>Opportunity Pursuit</a:t>
                      </a:r>
                    </a:p>
                  </a:txBody>
                  <a:tcPr marL="51431" marR="5143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lvl="0" indent="-91440">
                        <a:spcBef>
                          <a:spcPts val="0"/>
                        </a:spcBef>
                        <a:spcAft>
                          <a:spcPts val="600"/>
                        </a:spcAft>
                        <a:buFont typeface="Symbol"/>
                        <a:buChar char=""/>
                      </a:pPr>
                      <a:r>
                        <a:rPr lang="en-US" sz="1400" b="1" dirty="0">
                          <a:effectLst/>
                          <a:latin typeface="Calibri"/>
                          <a:ea typeface="Calibri"/>
                          <a:cs typeface="Times New Roman"/>
                        </a:rPr>
                        <a:t>Customer open to suggestions </a:t>
                      </a:r>
                      <a:r>
                        <a:rPr lang="en-US" sz="1400" dirty="0" smtClean="0">
                          <a:effectLst/>
                          <a:latin typeface="Calibri"/>
                          <a:ea typeface="Calibri"/>
                          <a:cs typeface="Times New Roman"/>
                        </a:rPr>
                        <a:t>- influence </a:t>
                      </a:r>
                      <a:r>
                        <a:rPr lang="en-US" sz="1400" dirty="0">
                          <a:effectLst/>
                          <a:latin typeface="Calibri"/>
                          <a:ea typeface="Calibri"/>
                          <a:cs typeface="Times New Roman"/>
                        </a:rPr>
                        <a:t>RFP for greater competitive advantage</a:t>
                      </a:r>
                    </a:p>
                    <a:p>
                      <a:pPr marL="0" marR="0" lvl="0" indent="-91440" algn="l" defTabSz="914400" rtl="0" eaLnBrk="1" fontAlgn="auto" latinLnBrk="0" hangingPunct="1">
                        <a:lnSpc>
                          <a:spcPct val="100000"/>
                        </a:lnSpc>
                        <a:spcBef>
                          <a:spcPts val="0"/>
                        </a:spcBef>
                        <a:spcAft>
                          <a:spcPts val="600"/>
                        </a:spcAft>
                        <a:buClrTx/>
                        <a:buSzTx/>
                        <a:buFont typeface="Symbol"/>
                        <a:buChar char=""/>
                        <a:tabLst/>
                        <a:defRPr/>
                      </a:pPr>
                      <a:r>
                        <a:rPr lang="en-US" sz="1400" b="1" dirty="0">
                          <a:effectLst/>
                          <a:latin typeface="Calibri"/>
                          <a:ea typeface="Calibri"/>
                          <a:cs typeface="Times New Roman"/>
                        </a:rPr>
                        <a:t>Develop win </a:t>
                      </a:r>
                      <a:r>
                        <a:rPr lang="en-US" sz="1400" b="1" dirty="0" smtClean="0">
                          <a:effectLst/>
                          <a:latin typeface="Calibri"/>
                          <a:ea typeface="Calibri"/>
                          <a:cs typeface="Times New Roman"/>
                        </a:rPr>
                        <a:t>strategy; perform</a:t>
                      </a:r>
                      <a:r>
                        <a:rPr lang="en-US" sz="1400" b="1" baseline="0" dirty="0" smtClean="0">
                          <a:effectLst/>
                          <a:latin typeface="Calibri"/>
                          <a:ea typeface="Calibri"/>
                          <a:cs typeface="Times New Roman"/>
                        </a:rPr>
                        <a:t> SWOT; </a:t>
                      </a:r>
                      <a:r>
                        <a:rPr lang="en-US" sz="1400" b="1" dirty="0" smtClean="0">
                          <a:effectLst/>
                          <a:latin typeface="Calibri"/>
                          <a:ea typeface="Calibri"/>
                          <a:cs typeface="Times New Roman"/>
                        </a:rPr>
                        <a:t>calculate </a:t>
                      </a:r>
                      <a:r>
                        <a:rPr lang="en-US" sz="1400" b="1" dirty="0" err="1" smtClean="0"/>
                        <a:t>P</a:t>
                      </a:r>
                      <a:r>
                        <a:rPr lang="en-US" sz="1400" b="1" baseline="-30000" dirty="0" err="1" smtClean="0"/>
                        <a:t>win</a:t>
                      </a:r>
                      <a:r>
                        <a:rPr lang="en-US" sz="1400" b="1" dirty="0" smtClean="0">
                          <a:effectLst/>
                          <a:latin typeface="Calibri"/>
                          <a:ea typeface="Calibri"/>
                          <a:cs typeface="Times New Roman"/>
                        </a:rPr>
                        <a:t> </a:t>
                      </a:r>
                      <a:endParaRPr lang="en-US" sz="1400" b="1" dirty="0">
                        <a:effectLst/>
                        <a:latin typeface="Calibri"/>
                        <a:ea typeface="Calibri"/>
                        <a:cs typeface="Times New Roman"/>
                      </a:endParaRPr>
                    </a:p>
                    <a:p>
                      <a:pPr marL="0" marR="0" lvl="0" indent="-91440">
                        <a:spcBef>
                          <a:spcPts val="0"/>
                        </a:spcBef>
                        <a:spcAft>
                          <a:spcPts val="600"/>
                        </a:spcAft>
                        <a:buFont typeface="Symbol"/>
                        <a:buChar char=""/>
                      </a:pPr>
                      <a:r>
                        <a:rPr lang="en-US" sz="1400" b="1" dirty="0">
                          <a:effectLst/>
                          <a:latin typeface="Calibri"/>
                          <a:ea typeface="Calibri"/>
                          <a:cs typeface="Times New Roman"/>
                        </a:rPr>
                        <a:t>Likely a win if</a:t>
                      </a:r>
                      <a:r>
                        <a:rPr lang="en-US" sz="1400" dirty="0">
                          <a:effectLst/>
                          <a:latin typeface="Calibri"/>
                          <a:ea typeface="Calibri"/>
                          <a:cs typeface="Times New Roman"/>
                        </a:rPr>
                        <a:t> </a:t>
                      </a:r>
                      <a:r>
                        <a:rPr lang="en-US" sz="1400" dirty="0" smtClean="0">
                          <a:effectLst/>
                          <a:latin typeface="Calibri"/>
                          <a:ea typeface="Calibri"/>
                          <a:cs typeface="Times New Roman"/>
                        </a:rPr>
                        <a:t/>
                      </a:r>
                      <a:br>
                        <a:rPr lang="en-US" sz="1400" dirty="0" smtClean="0">
                          <a:effectLst/>
                          <a:latin typeface="Calibri"/>
                          <a:ea typeface="Calibri"/>
                          <a:cs typeface="Times New Roman"/>
                        </a:rPr>
                      </a:br>
                      <a:r>
                        <a:rPr lang="en-US" sz="1400" i="1" dirty="0" smtClean="0">
                          <a:effectLst/>
                          <a:latin typeface="Calibri"/>
                          <a:ea typeface="Calibri"/>
                          <a:cs typeface="Times New Roman"/>
                        </a:rPr>
                        <a:t>“we can give </a:t>
                      </a:r>
                      <a:r>
                        <a:rPr lang="en-US" sz="1400" i="1" dirty="0">
                          <a:effectLst/>
                          <a:latin typeface="Calibri"/>
                          <a:ea typeface="Calibri"/>
                          <a:cs typeface="Times New Roman"/>
                        </a:rPr>
                        <a:t>the customer an offer that speaks directly to and meets their wants and desires and we have a demonstrated track record of performance thereby earning the customer’s trust”</a:t>
                      </a:r>
                    </a:p>
                  </a:txBody>
                  <a:tcPr marL="51431" marR="5143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r h="1392285">
                <a:tc>
                  <a:txBody>
                    <a:bodyPr/>
                    <a:lstStyle/>
                    <a:p>
                      <a:pPr marL="0" marR="0">
                        <a:spcBef>
                          <a:spcPts val="0"/>
                        </a:spcBef>
                        <a:spcAft>
                          <a:spcPts val="0"/>
                        </a:spcAft>
                      </a:pPr>
                      <a:r>
                        <a:rPr lang="en-US" sz="1400">
                          <a:effectLst/>
                          <a:latin typeface="Calibri"/>
                          <a:ea typeface="Calibri"/>
                          <a:cs typeface="Times New Roman"/>
                        </a:rPr>
                        <a:t>Pre-Proposal Preparation</a:t>
                      </a:r>
                    </a:p>
                  </a:txBody>
                  <a:tcPr marL="51431" marR="5143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lvl="0" indent="-91440">
                        <a:spcBef>
                          <a:spcPts val="0"/>
                        </a:spcBef>
                        <a:spcAft>
                          <a:spcPts val="600"/>
                        </a:spcAft>
                        <a:buFont typeface="Symbol"/>
                        <a:buChar char=""/>
                      </a:pPr>
                      <a:r>
                        <a:rPr lang="en-US" sz="1400" b="1" dirty="0">
                          <a:effectLst/>
                          <a:latin typeface="Calibri"/>
                          <a:ea typeface="Calibri"/>
                          <a:cs typeface="Times New Roman"/>
                        </a:rPr>
                        <a:t>Develop </a:t>
                      </a:r>
                      <a:r>
                        <a:rPr lang="en-US" sz="1400" b="1" dirty="0" smtClean="0">
                          <a:effectLst/>
                          <a:latin typeface="Calibri"/>
                          <a:ea typeface="Calibri"/>
                          <a:cs typeface="Times New Roman"/>
                        </a:rPr>
                        <a:t>Organization </a:t>
                      </a:r>
                      <a:r>
                        <a:rPr lang="en-US" sz="1400" b="1" dirty="0">
                          <a:effectLst/>
                          <a:latin typeface="Calibri"/>
                          <a:ea typeface="Calibri"/>
                          <a:cs typeface="Times New Roman"/>
                        </a:rPr>
                        <a:t>and </a:t>
                      </a:r>
                      <a:r>
                        <a:rPr lang="en-US" sz="1400" b="1" dirty="0" smtClean="0">
                          <a:effectLst/>
                          <a:latin typeface="Calibri"/>
                          <a:ea typeface="Calibri"/>
                          <a:cs typeface="Times New Roman"/>
                        </a:rPr>
                        <a:t>Procedures </a:t>
                      </a:r>
                      <a:r>
                        <a:rPr lang="en-US" sz="1400" dirty="0" smtClean="0">
                          <a:effectLst/>
                          <a:latin typeface="Calibri"/>
                          <a:ea typeface="Calibri"/>
                          <a:cs typeface="Times New Roman"/>
                        </a:rPr>
                        <a:t>– developed for a winning proposal effort</a:t>
                      </a:r>
                      <a:endParaRPr lang="en-US" sz="1400" dirty="0">
                        <a:effectLst/>
                        <a:latin typeface="Calibri"/>
                        <a:ea typeface="Calibri"/>
                        <a:cs typeface="Times New Roman"/>
                      </a:endParaRPr>
                    </a:p>
                    <a:p>
                      <a:pPr marL="0" marR="0" lvl="0" indent="-91440">
                        <a:spcBef>
                          <a:spcPts val="0"/>
                        </a:spcBef>
                        <a:spcAft>
                          <a:spcPts val="600"/>
                        </a:spcAft>
                        <a:buFont typeface="Symbol"/>
                        <a:buChar char=""/>
                      </a:pPr>
                      <a:r>
                        <a:rPr lang="en-US" sz="1400" b="1" dirty="0">
                          <a:effectLst/>
                          <a:latin typeface="Calibri"/>
                          <a:ea typeface="Calibri"/>
                          <a:cs typeface="Times New Roman"/>
                        </a:rPr>
                        <a:t>Assess</a:t>
                      </a:r>
                      <a:r>
                        <a:rPr lang="en-US" sz="1400" dirty="0">
                          <a:effectLst/>
                          <a:latin typeface="Calibri"/>
                          <a:ea typeface="Calibri"/>
                          <a:cs typeface="Times New Roman"/>
                        </a:rPr>
                        <a:t> </a:t>
                      </a:r>
                      <a:r>
                        <a:rPr lang="en-US" sz="1400" baseline="0" dirty="0" smtClean="0">
                          <a:effectLst/>
                          <a:latin typeface="Calibri"/>
                          <a:ea typeface="Calibri"/>
                          <a:cs typeface="Times New Roman"/>
                        </a:rPr>
                        <a:t> - </a:t>
                      </a:r>
                      <a:r>
                        <a:rPr lang="en-US" sz="1400" dirty="0" smtClean="0">
                          <a:effectLst/>
                          <a:latin typeface="Calibri"/>
                          <a:ea typeface="Calibri"/>
                          <a:cs typeface="Times New Roman"/>
                        </a:rPr>
                        <a:t>actual </a:t>
                      </a:r>
                      <a:r>
                        <a:rPr lang="en-US" sz="1400" dirty="0">
                          <a:effectLst/>
                          <a:latin typeface="Calibri"/>
                          <a:ea typeface="Calibri"/>
                          <a:cs typeface="Times New Roman"/>
                        </a:rPr>
                        <a:t>solicitation against previous planning</a:t>
                      </a:r>
                    </a:p>
                    <a:p>
                      <a:pPr marL="0" marR="0" lvl="0" indent="-91440">
                        <a:spcBef>
                          <a:spcPts val="0"/>
                        </a:spcBef>
                        <a:spcAft>
                          <a:spcPts val="600"/>
                        </a:spcAft>
                        <a:buFont typeface="Symbol"/>
                        <a:buChar char=""/>
                      </a:pPr>
                      <a:r>
                        <a:rPr lang="en-US" sz="1400" b="1" dirty="0">
                          <a:effectLst/>
                          <a:latin typeface="Calibri"/>
                          <a:ea typeface="Calibri"/>
                          <a:cs typeface="Times New Roman"/>
                        </a:rPr>
                        <a:t>Capture lead </a:t>
                      </a:r>
                      <a:r>
                        <a:rPr lang="en-US" sz="1400" b="1" dirty="0" smtClean="0">
                          <a:effectLst/>
                          <a:latin typeface="Calibri"/>
                          <a:ea typeface="Calibri"/>
                          <a:cs typeface="Times New Roman"/>
                        </a:rPr>
                        <a:t>- </a:t>
                      </a:r>
                      <a:r>
                        <a:rPr lang="en-US" sz="1400" dirty="0" smtClean="0">
                          <a:effectLst/>
                          <a:latin typeface="Calibri"/>
                          <a:ea typeface="Calibri"/>
                          <a:cs typeface="Times New Roman"/>
                        </a:rPr>
                        <a:t>interacts </a:t>
                      </a:r>
                      <a:r>
                        <a:rPr lang="en-US" sz="1400" dirty="0">
                          <a:effectLst/>
                          <a:latin typeface="Calibri"/>
                          <a:ea typeface="Calibri"/>
                          <a:cs typeface="Times New Roman"/>
                        </a:rPr>
                        <a:t>with customer, organizes team</a:t>
                      </a:r>
                    </a:p>
                    <a:p>
                      <a:pPr marL="0" marR="0" lvl="0" indent="-91440">
                        <a:spcBef>
                          <a:spcPts val="0"/>
                        </a:spcBef>
                        <a:spcAft>
                          <a:spcPts val="600"/>
                        </a:spcAft>
                        <a:buFont typeface="Symbol"/>
                        <a:buChar char=""/>
                      </a:pPr>
                      <a:r>
                        <a:rPr lang="en-US" sz="1400" b="1" dirty="0" smtClean="0">
                          <a:effectLst/>
                          <a:latin typeface="+mn-lt"/>
                          <a:ea typeface="Calibri"/>
                          <a:cs typeface="Times New Roman"/>
                        </a:rPr>
                        <a:t>Win strategy </a:t>
                      </a:r>
                      <a:r>
                        <a:rPr lang="en-US" sz="1400" dirty="0" smtClean="0">
                          <a:effectLst/>
                          <a:latin typeface="+mn-lt"/>
                          <a:ea typeface="Calibri"/>
                          <a:cs typeface="Times New Roman"/>
                        </a:rPr>
                        <a:t>- update</a:t>
                      </a:r>
                      <a:r>
                        <a:rPr lang="en-US" sz="1400" dirty="0">
                          <a:effectLst/>
                          <a:latin typeface="Calibri"/>
                          <a:ea typeface="Calibri"/>
                          <a:cs typeface="Times New Roman"/>
                        </a:rPr>
                        <a:t>, </a:t>
                      </a:r>
                      <a:r>
                        <a:rPr lang="en-US" sz="1400" dirty="0" smtClean="0">
                          <a:effectLst/>
                          <a:latin typeface="Calibri"/>
                          <a:ea typeface="Calibri"/>
                          <a:cs typeface="Times New Roman"/>
                        </a:rPr>
                        <a:t>execute</a:t>
                      </a:r>
                      <a:endParaRPr lang="en-US" sz="1400" dirty="0">
                        <a:effectLst/>
                        <a:latin typeface="Calibri"/>
                        <a:ea typeface="Calibri"/>
                        <a:cs typeface="Times New Roman"/>
                      </a:endParaRPr>
                    </a:p>
                    <a:p>
                      <a:pPr marL="0" marR="0" lvl="0" indent="-91440">
                        <a:spcBef>
                          <a:spcPts val="0"/>
                        </a:spcBef>
                        <a:spcAft>
                          <a:spcPts val="600"/>
                        </a:spcAft>
                        <a:buFont typeface="Symbol"/>
                        <a:buChar char=""/>
                      </a:pPr>
                      <a:r>
                        <a:rPr lang="en-US" sz="1400" b="1" dirty="0">
                          <a:effectLst/>
                          <a:latin typeface="Calibri"/>
                          <a:ea typeface="Calibri"/>
                          <a:cs typeface="Times New Roman"/>
                        </a:rPr>
                        <a:t>Proposal </a:t>
                      </a:r>
                      <a:r>
                        <a:rPr lang="en-US" sz="1400" b="1" dirty="0" smtClean="0">
                          <a:effectLst/>
                          <a:latin typeface="Calibri"/>
                          <a:ea typeface="Calibri"/>
                          <a:cs typeface="Times New Roman"/>
                        </a:rPr>
                        <a:t>design </a:t>
                      </a:r>
                      <a:r>
                        <a:rPr lang="en-US" sz="1400" dirty="0" smtClean="0">
                          <a:effectLst/>
                          <a:latin typeface="Calibri"/>
                          <a:ea typeface="Calibri"/>
                          <a:cs typeface="Times New Roman"/>
                        </a:rPr>
                        <a:t>- reviewed </a:t>
                      </a:r>
                      <a:r>
                        <a:rPr lang="en-US" sz="1400" dirty="0">
                          <a:effectLst/>
                          <a:latin typeface="Calibri"/>
                          <a:ea typeface="Calibri"/>
                          <a:cs typeface="Times New Roman"/>
                        </a:rPr>
                        <a:t>by </a:t>
                      </a:r>
                      <a:r>
                        <a:rPr lang="en-US" sz="1400" dirty="0" smtClean="0">
                          <a:effectLst/>
                          <a:latin typeface="Calibri"/>
                          <a:ea typeface="Calibri"/>
                          <a:cs typeface="Times New Roman"/>
                        </a:rPr>
                        <a:t>Review Team</a:t>
                      </a:r>
                      <a:endParaRPr lang="en-US" sz="1400" dirty="0">
                        <a:effectLst/>
                        <a:latin typeface="Calibri"/>
                        <a:ea typeface="Calibri"/>
                        <a:cs typeface="Times New Roman"/>
                      </a:endParaRPr>
                    </a:p>
                  </a:txBody>
                  <a:tcPr marL="51431" marR="5143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bl>
          </a:graphicData>
        </a:graphic>
      </p:graphicFrame>
      <p:cxnSp>
        <p:nvCxnSpPr>
          <p:cNvPr id="7" name="Straight Arrow Connector 6"/>
          <p:cNvCxnSpPr/>
          <p:nvPr/>
        </p:nvCxnSpPr>
        <p:spPr>
          <a:xfrm>
            <a:off x="916632" y="1676400"/>
            <a:ext cx="0" cy="4679950"/>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sp>
        <p:nvSpPr>
          <p:cNvPr id="5" name="TextBox 4"/>
          <p:cNvSpPr txBox="1"/>
          <p:nvPr/>
        </p:nvSpPr>
        <p:spPr>
          <a:xfrm>
            <a:off x="685800" y="2895600"/>
            <a:ext cx="461665" cy="2326342"/>
          </a:xfrm>
          <a:prstGeom prst="rect">
            <a:avLst/>
          </a:prstGeom>
          <a:solidFill>
            <a:schemeClr val="bg1"/>
          </a:solidFill>
        </p:spPr>
        <p:txBody>
          <a:bodyPr vert="vert270" wrap="none" rtlCol="0">
            <a:spAutoFit/>
          </a:bodyPr>
          <a:lstStyle/>
          <a:p>
            <a:r>
              <a:rPr lang="en-US" dirty="0" smtClean="0"/>
              <a:t>Typically 1 year or more</a:t>
            </a:r>
            <a:endParaRPr lang="en-US" dirty="0"/>
          </a:p>
        </p:txBody>
      </p:sp>
    </p:spTree>
    <p:extLst>
      <p:ext uri="{BB962C8B-B14F-4D97-AF65-F5344CB8AC3E}">
        <p14:creationId xmlns:p14="http://schemas.microsoft.com/office/powerpoint/2010/main" val="973423878"/>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6728" y="136525"/>
            <a:ext cx="7499350" cy="1143000"/>
          </a:xfrm>
        </p:spPr>
        <p:txBody>
          <a:bodyPr vert="horz" wrap="square" lIns="91440" tIns="45720" rIns="91440" bIns="45720" numCol="1" anchorCtr="0" compatLnSpc="1">
            <a:prstTxWarp prst="textNoShape">
              <a:avLst/>
            </a:prstTxWarp>
            <a:normAutofit fontScale="90000"/>
          </a:bodyPr>
          <a:lstStyle/>
          <a:p>
            <a:pPr eaLnBrk="1" hangingPunct="1">
              <a:defRPr/>
            </a:pPr>
            <a:r>
              <a:rPr lang="en-US" altLang="en-US" dirty="0" smtClean="0"/>
              <a:t>Market Your Ideas and Proposals… </a:t>
            </a:r>
            <a:r>
              <a:rPr lang="en-US" altLang="en-US" i="1" dirty="0" smtClean="0"/>
              <a:t>Think Like a Marketer</a:t>
            </a:r>
          </a:p>
        </p:txBody>
      </p:sp>
      <p:sp>
        <p:nvSpPr>
          <p:cNvPr id="48133" name="Slide Number Placeholder 3"/>
          <p:cNvSpPr>
            <a:spLocks noGrp="1"/>
          </p:cNvSpPr>
          <p:nvPr>
            <p:ph type="sldNum" sz="quarter" idx="12"/>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a:solidFill>
                  <a:schemeClr val="tx1"/>
                </a:solidFill>
                <a:latin typeface="Gill Sans MT" panose="020B0502020104020203" pitchFamily="34" charset="0"/>
                <a:ea typeface="MS PGothic" panose="020B0600070205080204" pitchFamily="34" charset="-128"/>
              </a:defRPr>
            </a:lvl1pPr>
            <a:lvl2pPr marL="742950" indent="-285750">
              <a:defRPr>
                <a:solidFill>
                  <a:schemeClr val="tx1"/>
                </a:solidFill>
                <a:latin typeface="Gill Sans MT" panose="020B0502020104020203" pitchFamily="34" charset="0"/>
                <a:ea typeface="MS PGothic" panose="020B0600070205080204" pitchFamily="34" charset="-128"/>
              </a:defRPr>
            </a:lvl2pPr>
            <a:lvl3pPr marL="1143000" indent="-228600">
              <a:defRPr>
                <a:solidFill>
                  <a:schemeClr val="tx1"/>
                </a:solidFill>
                <a:latin typeface="Gill Sans MT" panose="020B0502020104020203" pitchFamily="34" charset="0"/>
                <a:ea typeface="MS PGothic" panose="020B0600070205080204" pitchFamily="34" charset="-128"/>
              </a:defRPr>
            </a:lvl3pPr>
            <a:lvl4pPr marL="1600200" indent="-228600">
              <a:defRPr>
                <a:solidFill>
                  <a:schemeClr val="tx1"/>
                </a:solidFill>
                <a:latin typeface="Gill Sans MT" panose="020B0502020104020203" pitchFamily="34" charset="0"/>
                <a:ea typeface="MS PGothic" panose="020B0600070205080204" pitchFamily="34" charset="-128"/>
              </a:defRPr>
            </a:lvl4pPr>
            <a:lvl5pPr marL="2057400" indent="-228600">
              <a:defRPr>
                <a:solidFill>
                  <a:schemeClr val="tx1"/>
                </a:solidFill>
                <a:latin typeface="Gill Sans MT" panose="020B0502020104020203"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Gill Sans MT" panose="020B0502020104020203"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Gill Sans MT" panose="020B0502020104020203"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Gill Sans MT" panose="020B0502020104020203"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Gill Sans MT" panose="020B0502020104020203" pitchFamily="34" charset="0"/>
                <a:ea typeface="MS PGothic" panose="020B0600070205080204" pitchFamily="34" charset="-128"/>
              </a:defRPr>
            </a:lvl9pPr>
          </a:lstStyle>
          <a:p>
            <a:fld id="{E133BFCE-41CB-4B6D-AEF9-EC33B8BB20A7}" type="slidenum">
              <a:rPr lang="en-US" altLang="en-US" smtClean="0">
                <a:solidFill>
                  <a:srgbClr val="B5A788"/>
                </a:solidFill>
              </a:rPr>
              <a:pPr/>
              <a:t>56</a:t>
            </a:fld>
            <a:endParaRPr lang="en-US" altLang="en-US" smtClean="0">
              <a:solidFill>
                <a:srgbClr val="B5A788"/>
              </a:solidFill>
            </a:endParaRPr>
          </a:p>
        </p:txBody>
      </p:sp>
      <p:sp>
        <p:nvSpPr>
          <p:cNvPr id="48134" name="Content Placeholder 2"/>
          <p:cNvSpPr txBox="1">
            <a:spLocks/>
          </p:cNvSpPr>
          <p:nvPr/>
        </p:nvSpPr>
        <p:spPr bwMode="auto">
          <a:xfrm>
            <a:off x="487149" y="1628508"/>
            <a:ext cx="5800320" cy="452596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marL="342900" indent="-342900">
              <a:defRPr>
                <a:solidFill>
                  <a:schemeClr val="tx1"/>
                </a:solidFill>
                <a:latin typeface="Gill Sans MT" panose="020B0502020104020203" pitchFamily="34" charset="0"/>
                <a:ea typeface="MS PGothic" panose="020B0600070205080204" pitchFamily="34" charset="-128"/>
              </a:defRPr>
            </a:lvl1pPr>
            <a:lvl2pPr marL="742950" indent="-285750">
              <a:defRPr>
                <a:solidFill>
                  <a:schemeClr val="tx1"/>
                </a:solidFill>
                <a:latin typeface="Gill Sans MT" panose="020B0502020104020203" pitchFamily="34" charset="0"/>
                <a:ea typeface="MS PGothic" panose="020B0600070205080204" pitchFamily="34" charset="-128"/>
              </a:defRPr>
            </a:lvl2pPr>
            <a:lvl3pPr marL="1143000" indent="-228600">
              <a:defRPr>
                <a:solidFill>
                  <a:schemeClr val="tx1"/>
                </a:solidFill>
                <a:latin typeface="Gill Sans MT" panose="020B0502020104020203" pitchFamily="34" charset="0"/>
                <a:ea typeface="MS PGothic" panose="020B0600070205080204" pitchFamily="34" charset="-128"/>
              </a:defRPr>
            </a:lvl3pPr>
            <a:lvl4pPr marL="1600200" indent="-228600">
              <a:defRPr>
                <a:solidFill>
                  <a:schemeClr val="tx1"/>
                </a:solidFill>
                <a:latin typeface="Gill Sans MT" panose="020B0502020104020203" pitchFamily="34" charset="0"/>
                <a:ea typeface="MS PGothic" panose="020B0600070205080204" pitchFamily="34" charset="-128"/>
              </a:defRPr>
            </a:lvl4pPr>
            <a:lvl5pPr marL="2057400" indent="-228600">
              <a:defRPr>
                <a:solidFill>
                  <a:schemeClr val="tx1"/>
                </a:solidFill>
                <a:latin typeface="Gill Sans MT" panose="020B0502020104020203"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Gill Sans MT" panose="020B0502020104020203"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Gill Sans MT" panose="020B0502020104020203"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Gill Sans MT" panose="020B0502020104020203"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Gill Sans MT" panose="020B0502020104020203" pitchFamily="34" charset="0"/>
                <a:ea typeface="MS PGothic" panose="020B0600070205080204" pitchFamily="34" charset="-128"/>
              </a:defRPr>
            </a:lvl9pPr>
          </a:lstStyle>
          <a:p>
            <a:pPr eaLnBrk="1" hangingPunct="1">
              <a:spcBef>
                <a:spcPct val="20000"/>
              </a:spcBef>
              <a:buFont typeface="Arial" panose="020B0604020202020204" pitchFamily="34" charset="0"/>
              <a:buChar char="•"/>
            </a:pPr>
            <a:r>
              <a:rPr lang="en-US" altLang="en-US" sz="2000" dirty="0">
                <a:latin typeface="+mn-lt"/>
              </a:rPr>
              <a:t>Always see things from the </a:t>
            </a:r>
            <a:r>
              <a:rPr lang="en-US" altLang="en-US" sz="2000" b="1" dirty="0">
                <a:latin typeface="+mn-lt"/>
              </a:rPr>
              <a:t>customer</a:t>
            </a:r>
            <a:r>
              <a:rPr lang="ja-JP" altLang="en-US" sz="2000" b="1" dirty="0">
                <a:latin typeface="+mn-lt"/>
              </a:rPr>
              <a:t>’</a:t>
            </a:r>
            <a:r>
              <a:rPr lang="en-US" altLang="ja-JP" sz="2000" b="1" dirty="0">
                <a:latin typeface="+mn-lt"/>
              </a:rPr>
              <a:t>s point of view</a:t>
            </a:r>
            <a:r>
              <a:rPr lang="en-US" altLang="ja-JP" sz="2000" dirty="0">
                <a:latin typeface="+mn-lt"/>
              </a:rPr>
              <a:t/>
            </a:r>
            <a:br>
              <a:rPr lang="en-US" altLang="ja-JP" sz="2000" dirty="0">
                <a:latin typeface="+mn-lt"/>
              </a:rPr>
            </a:br>
            <a:endParaRPr lang="en-US" altLang="ja-JP" sz="2000" dirty="0">
              <a:latin typeface="+mn-lt"/>
            </a:endParaRPr>
          </a:p>
          <a:p>
            <a:pPr eaLnBrk="1" hangingPunct="1">
              <a:spcBef>
                <a:spcPct val="20000"/>
              </a:spcBef>
              <a:buFont typeface="Arial" panose="020B0604020202020204" pitchFamily="34" charset="0"/>
              <a:buChar char="•"/>
            </a:pPr>
            <a:r>
              <a:rPr lang="en-US" altLang="en-US" sz="2000" b="1" dirty="0">
                <a:latin typeface="+mn-lt"/>
              </a:rPr>
              <a:t>A proposal is not about you or your needs</a:t>
            </a:r>
            <a:r>
              <a:rPr lang="en-US" altLang="en-US" sz="2000" dirty="0">
                <a:latin typeface="+mn-lt"/>
              </a:rPr>
              <a:t>, it is about the funder</a:t>
            </a:r>
            <a:r>
              <a:rPr lang="ja-JP" altLang="en-US" sz="2000" dirty="0">
                <a:latin typeface="+mn-lt"/>
              </a:rPr>
              <a:t>’</a:t>
            </a:r>
            <a:r>
              <a:rPr lang="en-US" altLang="ja-JP" sz="2000" dirty="0">
                <a:latin typeface="+mn-lt"/>
              </a:rPr>
              <a:t>s needs… </a:t>
            </a:r>
            <a:r>
              <a:rPr lang="en-US" altLang="ja-JP" sz="2000" i="1" dirty="0" smtClean="0">
                <a:latin typeface="+mn-lt"/>
              </a:rPr>
              <a:t>you’ re </a:t>
            </a:r>
            <a:r>
              <a:rPr lang="en-US" altLang="ja-JP" sz="2000" i="1" dirty="0">
                <a:latin typeface="+mn-lt"/>
              </a:rPr>
              <a:t>project should make the funder successful</a:t>
            </a:r>
            <a:br>
              <a:rPr lang="en-US" altLang="ja-JP" sz="2000" i="1" dirty="0">
                <a:latin typeface="+mn-lt"/>
              </a:rPr>
            </a:br>
            <a:endParaRPr lang="en-US" altLang="ja-JP" sz="2000" dirty="0">
              <a:latin typeface="+mn-lt"/>
            </a:endParaRPr>
          </a:p>
          <a:p>
            <a:pPr eaLnBrk="1" hangingPunct="1">
              <a:spcBef>
                <a:spcPct val="20000"/>
              </a:spcBef>
              <a:buFont typeface="Arial" panose="020B0604020202020204" pitchFamily="34" charset="0"/>
              <a:buChar char="•"/>
            </a:pPr>
            <a:r>
              <a:rPr lang="en-US" altLang="en-US" sz="2000" b="1" dirty="0">
                <a:latin typeface="+mn-lt"/>
              </a:rPr>
              <a:t>Share the right information at the right time </a:t>
            </a:r>
            <a:r>
              <a:rPr lang="en-US" altLang="en-US" sz="2000" b="1" dirty="0" smtClean="0">
                <a:latin typeface="+mn-lt"/>
              </a:rPr>
              <a:t>in </a:t>
            </a:r>
            <a:r>
              <a:rPr lang="en-US" altLang="en-US" sz="2000" b="1" dirty="0">
                <a:latin typeface="+mn-lt"/>
              </a:rPr>
              <a:t>the right </a:t>
            </a:r>
            <a:r>
              <a:rPr lang="en-US" altLang="en-US" sz="2000" b="1" dirty="0" smtClean="0">
                <a:latin typeface="+mn-lt"/>
              </a:rPr>
              <a:t>order</a:t>
            </a:r>
            <a:br>
              <a:rPr lang="en-US" altLang="en-US" sz="2000" b="1" dirty="0" smtClean="0">
                <a:latin typeface="+mn-lt"/>
              </a:rPr>
            </a:br>
            <a:endParaRPr lang="en-US" altLang="en-US" sz="2000" b="1" dirty="0" smtClean="0">
              <a:latin typeface="+mn-lt"/>
            </a:endParaRPr>
          </a:p>
          <a:p>
            <a:pPr lvl="1"/>
            <a:r>
              <a:rPr lang="en-US" b="1" i="1" dirty="0" smtClean="0">
                <a:latin typeface="+mn-lt"/>
              </a:rPr>
              <a:t>Why</a:t>
            </a:r>
            <a:r>
              <a:rPr lang="en-US" i="1" dirty="0" smtClean="0">
                <a:latin typeface="+mn-lt"/>
              </a:rPr>
              <a:t> should I be interested in this?</a:t>
            </a:r>
          </a:p>
          <a:p>
            <a:pPr lvl="1"/>
            <a:r>
              <a:rPr lang="en-US" i="1" dirty="0" smtClean="0">
                <a:latin typeface="+mn-lt"/>
              </a:rPr>
              <a:t>Are those proposing the work </a:t>
            </a:r>
            <a:r>
              <a:rPr lang="en-US" b="1" i="1" dirty="0" smtClean="0">
                <a:latin typeface="+mn-lt"/>
              </a:rPr>
              <a:t>credible</a:t>
            </a:r>
            <a:r>
              <a:rPr lang="en-US" i="1" dirty="0" smtClean="0">
                <a:latin typeface="+mn-lt"/>
              </a:rPr>
              <a:t>?</a:t>
            </a:r>
          </a:p>
          <a:p>
            <a:pPr lvl="1"/>
            <a:r>
              <a:rPr lang="en-US" b="1" i="1" dirty="0" smtClean="0">
                <a:latin typeface="+mn-lt"/>
              </a:rPr>
              <a:t>What</a:t>
            </a:r>
            <a:r>
              <a:rPr lang="en-US" i="1" dirty="0" smtClean="0">
                <a:latin typeface="+mn-lt"/>
              </a:rPr>
              <a:t> will be done and how much will it </a:t>
            </a:r>
            <a:r>
              <a:rPr lang="en-US" b="1" i="1" dirty="0" smtClean="0">
                <a:latin typeface="+mn-lt"/>
              </a:rPr>
              <a:t>cost</a:t>
            </a:r>
            <a:r>
              <a:rPr lang="en-US" i="1" dirty="0" smtClean="0">
                <a:latin typeface="+mn-lt"/>
              </a:rPr>
              <a:t>?</a:t>
            </a:r>
          </a:p>
        </p:txBody>
      </p:sp>
      <p:pic>
        <p:nvPicPr>
          <p:cNvPr id="48136" name="Picture 2" descr="C:\Users\cbmonson\AppData\Local\Microsoft\Windows\Temporary Internet Files\Content.Outlook\W7H21CVL\IMG_9544.jpg"/>
          <p:cNvPicPr>
            <a:picLocks noChangeAspect="1" noChangeArrowheads="1"/>
          </p:cNvPicPr>
          <p:nvPr/>
        </p:nvPicPr>
        <p:blipFill>
          <a:blip r:embed="rId3">
            <a:extLst>
              <a:ext uri="{28A0092B-C50C-407E-A947-70E740481C1C}">
                <a14:useLocalDpi xmlns:a14="http://schemas.microsoft.com/office/drawing/2010/main" val="0"/>
              </a:ext>
            </a:extLst>
          </a:blip>
          <a:srcRect b="17052"/>
          <a:stretch>
            <a:fillRect/>
          </a:stretch>
        </p:blipFill>
        <p:spPr bwMode="auto">
          <a:xfrm>
            <a:off x="6567791" y="2629792"/>
            <a:ext cx="2139344" cy="252339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48137" name="TextBox 5"/>
          <p:cNvSpPr txBox="1">
            <a:spLocks noChangeArrowheads="1"/>
          </p:cNvSpPr>
          <p:nvPr/>
        </p:nvSpPr>
        <p:spPr bwMode="auto">
          <a:xfrm>
            <a:off x="7637463" y="1908175"/>
            <a:ext cx="892175" cy="3683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Gill Sans MT" panose="020B0502020104020203" pitchFamily="34" charset="0"/>
                <a:ea typeface="MS PGothic" panose="020B0600070205080204" pitchFamily="34" charset="-128"/>
              </a:defRPr>
            </a:lvl1pPr>
            <a:lvl2pPr marL="742950" indent="-285750">
              <a:defRPr>
                <a:solidFill>
                  <a:schemeClr val="tx1"/>
                </a:solidFill>
                <a:latin typeface="Gill Sans MT" panose="020B0502020104020203" pitchFamily="34" charset="0"/>
                <a:ea typeface="MS PGothic" panose="020B0600070205080204" pitchFamily="34" charset="-128"/>
              </a:defRPr>
            </a:lvl2pPr>
            <a:lvl3pPr marL="1143000" indent="-228600">
              <a:defRPr>
                <a:solidFill>
                  <a:schemeClr val="tx1"/>
                </a:solidFill>
                <a:latin typeface="Gill Sans MT" panose="020B0502020104020203" pitchFamily="34" charset="0"/>
                <a:ea typeface="MS PGothic" panose="020B0600070205080204" pitchFamily="34" charset="-128"/>
              </a:defRPr>
            </a:lvl3pPr>
            <a:lvl4pPr marL="1600200" indent="-228600">
              <a:defRPr>
                <a:solidFill>
                  <a:schemeClr val="tx1"/>
                </a:solidFill>
                <a:latin typeface="Gill Sans MT" panose="020B0502020104020203" pitchFamily="34" charset="0"/>
                <a:ea typeface="MS PGothic" panose="020B0600070205080204" pitchFamily="34" charset="-128"/>
              </a:defRPr>
            </a:lvl4pPr>
            <a:lvl5pPr marL="2057400" indent="-228600">
              <a:defRPr>
                <a:solidFill>
                  <a:schemeClr val="tx1"/>
                </a:solidFill>
                <a:latin typeface="Gill Sans MT" panose="020B0502020104020203"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Gill Sans MT" panose="020B0502020104020203"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Gill Sans MT" panose="020B0502020104020203"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Gill Sans MT" panose="020B0502020104020203"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Gill Sans MT" panose="020B0502020104020203" pitchFamily="34" charset="0"/>
                <a:ea typeface="MS PGothic" panose="020B0600070205080204" pitchFamily="34" charset="-128"/>
              </a:defRPr>
            </a:lvl9pPr>
          </a:lstStyle>
          <a:p>
            <a:r>
              <a:rPr lang="en-US" altLang="en-US">
                <a:solidFill>
                  <a:schemeClr val="bg1"/>
                </a:solidFill>
              </a:rPr>
              <a:t>UCAV</a:t>
            </a:r>
          </a:p>
        </p:txBody>
      </p:sp>
    </p:spTree>
    <p:extLst>
      <p:ext uri="{BB962C8B-B14F-4D97-AF65-F5344CB8AC3E}">
        <p14:creationId xmlns:p14="http://schemas.microsoft.com/office/powerpoint/2010/main" val="4027409271"/>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6728" y="-26872"/>
            <a:ext cx="7499350" cy="1143000"/>
          </a:xfrm>
        </p:spPr>
        <p:txBody>
          <a:bodyPr vert="horz" wrap="square" lIns="91440" tIns="45720" rIns="91440" bIns="45720" numCol="1" anchorCtr="0" compatLnSpc="1">
            <a:prstTxWarp prst="textNoShape">
              <a:avLst/>
            </a:prstTxWarp>
            <a:normAutofit/>
          </a:bodyPr>
          <a:lstStyle/>
          <a:p>
            <a:pPr eaLnBrk="1" hangingPunct="1">
              <a:defRPr/>
            </a:pPr>
            <a:r>
              <a:rPr lang="en-US" altLang="en-US" sz="4000" dirty="0" smtClean="0"/>
              <a:t>Marketing is Ongoing</a:t>
            </a:r>
          </a:p>
        </p:txBody>
      </p:sp>
      <p:pic>
        <p:nvPicPr>
          <p:cNvPr id="48131" name="Picture 2" descr="http://upload.wikimedia.org/wikipedia/commons/thumb/7/7a/Boeing_X-32B_Patuxent.jpg/300px-Boeing_X-32B_Patuxent.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878699" y="4047265"/>
            <a:ext cx="2738359" cy="171810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48132" name="Picture 4" descr="https://encrypted-tbn0.gstatic.com/images?q=tbn:ANd9GcRd-1tBBuFvTuEr8n0PdXn0B0nBrDSNZWcuh0HjGom6bEi6h92cl8TY8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873859" y="1398406"/>
            <a:ext cx="2743200" cy="220462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48133" name="Slide Number Placeholder 3"/>
          <p:cNvSpPr>
            <a:spLocks noGrp="1"/>
          </p:cNvSpPr>
          <p:nvPr>
            <p:ph type="sldNum" sz="quarter" idx="12"/>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a:solidFill>
                  <a:schemeClr val="tx1"/>
                </a:solidFill>
                <a:latin typeface="Gill Sans MT" panose="020B0502020104020203" pitchFamily="34" charset="0"/>
                <a:ea typeface="MS PGothic" panose="020B0600070205080204" pitchFamily="34" charset="-128"/>
              </a:defRPr>
            </a:lvl1pPr>
            <a:lvl2pPr marL="742950" indent="-285750">
              <a:defRPr>
                <a:solidFill>
                  <a:schemeClr val="tx1"/>
                </a:solidFill>
                <a:latin typeface="Gill Sans MT" panose="020B0502020104020203" pitchFamily="34" charset="0"/>
                <a:ea typeface="MS PGothic" panose="020B0600070205080204" pitchFamily="34" charset="-128"/>
              </a:defRPr>
            </a:lvl2pPr>
            <a:lvl3pPr marL="1143000" indent="-228600">
              <a:defRPr>
                <a:solidFill>
                  <a:schemeClr val="tx1"/>
                </a:solidFill>
                <a:latin typeface="Gill Sans MT" panose="020B0502020104020203" pitchFamily="34" charset="0"/>
                <a:ea typeface="MS PGothic" panose="020B0600070205080204" pitchFamily="34" charset="-128"/>
              </a:defRPr>
            </a:lvl3pPr>
            <a:lvl4pPr marL="1600200" indent="-228600">
              <a:defRPr>
                <a:solidFill>
                  <a:schemeClr val="tx1"/>
                </a:solidFill>
                <a:latin typeface="Gill Sans MT" panose="020B0502020104020203" pitchFamily="34" charset="0"/>
                <a:ea typeface="MS PGothic" panose="020B0600070205080204" pitchFamily="34" charset="-128"/>
              </a:defRPr>
            </a:lvl4pPr>
            <a:lvl5pPr marL="2057400" indent="-228600">
              <a:defRPr>
                <a:solidFill>
                  <a:schemeClr val="tx1"/>
                </a:solidFill>
                <a:latin typeface="Gill Sans MT" panose="020B0502020104020203"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Gill Sans MT" panose="020B0502020104020203"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Gill Sans MT" panose="020B0502020104020203"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Gill Sans MT" panose="020B0502020104020203"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Gill Sans MT" panose="020B0502020104020203" pitchFamily="34" charset="0"/>
                <a:ea typeface="MS PGothic" panose="020B0600070205080204" pitchFamily="34" charset="-128"/>
              </a:defRPr>
            </a:lvl9pPr>
          </a:lstStyle>
          <a:p>
            <a:fld id="{E133BFCE-41CB-4B6D-AEF9-EC33B8BB20A7}" type="slidenum">
              <a:rPr lang="en-US" altLang="en-US" smtClean="0">
                <a:solidFill>
                  <a:srgbClr val="B5A788"/>
                </a:solidFill>
              </a:rPr>
              <a:pPr/>
              <a:t>57</a:t>
            </a:fld>
            <a:endParaRPr lang="en-US" altLang="en-US" smtClean="0">
              <a:solidFill>
                <a:srgbClr val="B5A788"/>
              </a:solidFill>
            </a:endParaRPr>
          </a:p>
        </p:txBody>
      </p:sp>
      <p:sp>
        <p:nvSpPr>
          <p:cNvPr id="48134" name="Content Placeholder 2"/>
          <p:cNvSpPr txBox="1">
            <a:spLocks/>
          </p:cNvSpPr>
          <p:nvPr/>
        </p:nvSpPr>
        <p:spPr bwMode="auto">
          <a:xfrm>
            <a:off x="448618" y="1116128"/>
            <a:ext cx="5051425" cy="452596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marL="342900" indent="-342900">
              <a:defRPr>
                <a:solidFill>
                  <a:schemeClr val="tx1"/>
                </a:solidFill>
                <a:latin typeface="Gill Sans MT" panose="020B0502020104020203" pitchFamily="34" charset="0"/>
                <a:ea typeface="MS PGothic" panose="020B0600070205080204" pitchFamily="34" charset="-128"/>
              </a:defRPr>
            </a:lvl1pPr>
            <a:lvl2pPr marL="742950" indent="-285750">
              <a:defRPr>
                <a:solidFill>
                  <a:schemeClr val="tx1"/>
                </a:solidFill>
                <a:latin typeface="Gill Sans MT" panose="020B0502020104020203" pitchFamily="34" charset="0"/>
                <a:ea typeface="MS PGothic" panose="020B0600070205080204" pitchFamily="34" charset="-128"/>
              </a:defRPr>
            </a:lvl2pPr>
            <a:lvl3pPr marL="1143000" indent="-228600">
              <a:defRPr>
                <a:solidFill>
                  <a:schemeClr val="tx1"/>
                </a:solidFill>
                <a:latin typeface="Gill Sans MT" panose="020B0502020104020203" pitchFamily="34" charset="0"/>
                <a:ea typeface="MS PGothic" panose="020B0600070205080204" pitchFamily="34" charset="-128"/>
              </a:defRPr>
            </a:lvl3pPr>
            <a:lvl4pPr marL="1600200" indent="-228600">
              <a:defRPr>
                <a:solidFill>
                  <a:schemeClr val="tx1"/>
                </a:solidFill>
                <a:latin typeface="Gill Sans MT" panose="020B0502020104020203" pitchFamily="34" charset="0"/>
                <a:ea typeface="MS PGothic" panose="020B0600070205080204" pitchFamily="34" charset="-128"/>
              </a:defRPr>
            </a:lvl4pPr>
            <a:lvl5pPr marL="2057400" indent="-228600">
              <a:defRPr>
                <a:solidFill>
                  <a:schemeClr val="tx1"/>
                </a:solidFill>
                <a:latin typeface="Gill Sans MT" panose="020B0502020104020203"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Gill Sans MT" panose="020B0502020104020203"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Gill Sans MT" panose="020B0502020104020203"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Gill Sans MT" panose="020B0502020104020203"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Gill Sans MT" panose="020B0502020104020203" pitchFamily="34" charset="0"/>
                <a:ea typeface="MS PGothic" panose="020B0600070205080204" pitchFamily="34" charset="-128"/>
              </a:defRPr>
            </a:lvl9pPr>
          </a:lstStyle>
          <a:p>
            <a:pPr marL="57150" indent="0">
              <a:spcBef>
                <a:spcPct val="20000"/>
              </a:spcBef>
            </a:pPr>
            <a:endParaRPr lang="en-US" altLang="en-US" b="1" dirty="0">
              <a:latin typeface="+mn-lt"/>
            </a:endParaRPr>
          </a:p>
          <a:p>
            <a:pPr eaLnBrk="1" hangingPunct="1">
              <a:spcBef>
                <a:spcPct val="20000"/>
              </a:spcBef>
              <a:buFont typeface="Arial" panose="020B0604020202020204" pitchFamily="34" charset="0"/>
              <a:buChar char="•"/>
            </a:pPr>
            <a:r>
              <a:rPr lang="en-US" altLang="en-US" b="1" dirty="0" smtClean="0">
                <a:latin typeface="+mn-lt"/>
              </a:rPr>
              <a:t>Should begin with the first funding officer contacts well before a proposal is submitted</a:t>
            </a:r>
            <a:br>
              <a:rPr lang="en-US" altLang="en-US" b="1" dirty="0" smtClean="0">
                <a:latin typeface="+mn-lt"/>
              </a:rPr>
            </a:br>
            <a:r>
              <a:rPr lang="en-US" altLang="en-US" sz="1600" i="1" dirty="0" smtClean="0">
                <a:latin typeface="+mn-lt"/>
              </a:rPr>
              <a:t>Treat </a:t>
            </a:r>
            <a:r>
              <a:rPr lang="en-US" altLang="en-US" sz="1600" i="1" dirty="0">
                <a:latin typeface="+mn-lt"/>
              </a:rPr>
              <a:t>customer contacts including white papers, LOIs, etc. as marketing </a:t>
            </a:r>
            <a:r>
              <a:rPr lang="en-US" altLang="en-US" sz="1600" i="1" dirty="0" smtClean="0">
                <a:latin typeface="+mn-lt"/>
              </a:rPr>
              <a:t>opportunities</a:t>
            </a:r>
            <a:r>
              <a:rPr lang="en-US" altLang="en-US" i="1" dirty="0" smtClean="0">
                <a:latin typeface="+mn-lt"/>
              </a:rPr>
              <a:t/>
            </a:r>
            <a:br>
              <a:rPr lang="en-US" altLang="en-US" i="1" dirty="0" smtClean="0">
                <a:latin typeface="+mn-lt"/>
              </a:rPr>
            </a:br>
            <a:endParaRPr lang="en-US" altLang="ja-JP" i="1" dirty="0" smtClean="0">
              <a:latin typeface="+mn-lt"/>
            </a:endParaRPr>
          </a:p>
          <a:p>
            <a:pPr>
              <a:spcBef>
                <a:spcPct val="20000"/>
              </a:spcBef>
              <a:buFont typeface="Arial" panose="020B0604020202020204" pitchFamily="34" charset="0"/>
              <a:buChar char="•"/>
            </a:pPr>
            <a:r>
              <a:rPr lang="en-US" altLang="en-US" b="1" dirty="0" smtClean="0">
                <a:latin typeface="+mn-lt"/>
              </a:rPr>
              <a:t>The best marketing creates an </a:t>
            </a:r>
            <a:r>
              <a:rPr lang="en-US" altLang="en-US" b="1" dirty="0">
                <a:latin typeface="+mn-lt"/>
              </a:rPr>
              <a:t>emotional response to your </a:t>
            </a:r>
            <a:r>
              <a:rPr lang="en-US" altLang="en-US" b="1" dirty="0" smtClean="0">
                <a:latin typeface="+mn-lt"/>
              </a:rPr>
              <a:t>ideas and proposals</a:t>
            </a:r>
            <a:r>
              <a:rPr lang="en-US" altLang="en-US" dirty="0" smtClean="0">
                <a:latin typeface="+mn-lt"/>
              </a:rPr>
              <a:t>… </a:t>
            </a:r>
            <a:r>
              <a:rPr lang="en-US" altLang="en-US" sz="1600" i="1" dirty="0">
                <a:latin typeface="+mn-lt"/>
              </a:rPr>
              <a:t>excitement</a:t>
            </a:r>
            <a:r>
              <a:rPr lang="en-US" altLang="en-US" sz="1600" dirty="0">
                <a:latin typeface="+mn-lt"/>
              </a:rPr>
              <a:t>, </a:t>
            </a:r>
            <a:r>
              <a:rPr lang="en-US" altLang="en-US" sz="1600" i="1" dirty="0">
                <a:latin typeface="+mn-lt"/>
              </a:rPr>
              <a:t>keen interest, compelling,  </a:t>
            </a:r>
            <a:r>
              <a:rPr lang="ja-JP" altLang="en-US" sz="1600" i="1" dirty="0">
                <a:latin typeface="+mn-lt"/>
              </a:rPr>
              <a:t>“</a:t>
            </a:r>
            <a:r>
              <a:rPr lang="en-US" altLang="ja-JP" sz="1600" i="1" dirty="0">
                <a:latin typeface="+mn-lt"/>
              </a:rPr>
              <a:t>I</a:t>
            </a:r>
            <a:r>
              <a:rPr lang="ja-JP" altLang="en-US" sz="1600" i="1" dirty="0">
                <a:latin typeface="+mn-lt"/>
              </a:rPr>
              <a:t>’</a:t>
            </a:r>
            <a:r>
              <a:rPr lang="en-US" altLang="ja-JP" sz="1600" i="1" dirty="0" err="1">
                <a:latin typeface="+mn-lt"/>
              </a:rPr>
              <a:t>ve</a:t>
            </a:r>
            <a:r>
              <a:rPr lang="en-US" altLang="ja-JP" sz="1600" i="1" dirty="0">
                <a:latin typeface="+mn-lt"/>
              </a:rPr>
              <a:t> got to have it now</a:t>
            </a:r>
            <a:r>
              <a:rPr lang="ja-JP" altLang="en-US" sz="1600" i="1" dirty="0">
                <a:latin typeface="+mn-lt"/>
              </a:rPr>
              <a:t>”</a:t>
            </a:r>
            <a:r>
              <a:rPr lang="en-US" altLang="ja-JP" sz="1600" i="1" dirty="0">
                <a:latin typeface="+mn-lt"/>
              </a:rPr>
              <a:t> … not boredom, confusion, </a:t>
            </a:r>
            <a:r>
              <a:rPr lang="en-US" altLang="ja-JP" sz="1600" dirty="0">
                <a:latin typeface="+mn-lt"/>
              </a:rPr>
              <a:t>or</a:t>
            </a:r>
            <a:r>
              <a:rPr lang="en-US" altLang="ja-JP" sz="1600" i="1" dirty="0">
                <a:latin typeface="+mn-lt"/>
              </a:rPr>
              <a:t> even </a:t>
            </a:r>
            <a:r>
              <a:rPr lang="en-US" altLang="ja-JP" sz="1600" i="1" dirty="0" smtClean="0">
                <a:latin typeface="+mn-lt"/>
              </a:rPr>
              <a:t>anger</a:t>
            </a:r>
            <a:br>
              <a:rPr lang="en-US" altLang="ja-JP" sz="1600" i="1" dirty="0" smtClean="0">
                <a:latin typeface="+mn-lt"/>
              </a:rPr>
            </a:br>
            <a:endParaRPr lang="en-US" altLang="ja-JP" sz="1600" i="1" dirty="0" smtClean="0">
              <a:latin typeface="+mn-lt"/>
            </a:endParaRPr>
          </a:p>
          <a:p>
            <a:pPr>
              <a:spcBef>
                <a:spcPct val="20000"/>
              </a:spcBef>
              <a:buFont typeface="Arial" panose="020B0604020202020204" pitchFamily="34" charset="0"/>
              <a:buChar char="•"/>
            </a:pPr>
            <a:r>
              <a:rPr lang="en-US" b="1" dirty="0" smtClean="0">
                <a:latin typeface="+mn-lt"/>
              </a:rPr>
              <a:t>Marketing </a:t>
            </a:r>
            <a:r>
              <a:rPr lang="en-US" b="1" dirty="0">
                <a:latin typeface="+mn-lt"/>
              </a:rPr>
              <a:t>doesn’t end with the proposal submittal</a:t>
            </a:r>
            <a:br>
              <a:rPr lang="en-US" b="1" dirty="0">
                <a:latin typeface="+mn-lt"/>
              </a:rPr>
            </a:br>
            <a:r>
              <a:rPr lang="en-US" sz="1600" i="1" dirty="0">
                <a:latin typeface="+mn-lt"/>
              </a:rPr>
              <a:t>You could be contacting the funding officer for a re-submittal if your proposal is rejected and additional funds after an initial award</a:t>
            </a:r>
            <a:r>
              <a:rPr lang="en-US" sz="1600" dirty="0">
                <a:latin typeface="+mn-lt"/>
              </a:rPr>
              <a:t/>
            </a:r>
            <a:br>
              <a:rPr lang="en-US" sz="1600" dirty="0">
                <a:latin typeface="+mn-lt"/>
              </a:rPr>
            </a:br>
            <a:endParaRPr lang="en-US" dirty="0">
              <a:latin typeface="+mn-lt"/>
            </a:endParaRPr>
          </a:p>
          <a:p>
            <a:pPr>
              <a:spcBef>
                <a:spcPct val="20000"/>
              </a:spcBef>
              <a:buFont typeface="Arial" panose="020B0604020202020204" pitchFamily="34" charset="0"/>
              <a:buChar char="•"/>
            </a:pPr>
            <a:endParaRPr lang="en-US" altLang="ja-JP" i="1" dirty="0" smtClean="0">
              <a:latin typeface="+mn-lt"/>
            </a:endParaRPr>
          </a:p>
          <a:p>
            <a:pPr>
              <a:spcBef>
                <a:spcPct val="20000"/>
              </a:spcBef>
              <a:buFont typeface="Arial" panose="020B0604020202020204" pitchFamily="34" charset="0"/>
              <a:buChar char="•"/>
            </a:pPr>
            <a:endParaRPr lang="en-US" altLang="en-US" i="1" dirty="0">
              <a:latin typeface="+mn-lt"/>
            </a:endParaRPr>
          </a:p>
        </p:txBody>
      </p:sp>
      <p:sp>
        <p:nvSpPr>
          <p:cNvPr id="48137" name="TextBox 5"/>
          <p:cNvSpPr txBox="1">
            <a:spLocks noChangeArrowheads="1"/>
          </p:cNvSpPr>
          <p:nvPr/>
        </p:nvSpPr>
        <p:spPr bwMode="auto">
          <a:xfrm>
            <a:off x="7724883" y="3120594"/>
            <a:ext cx="892175" cy="3683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Gill Sans MT" panose="020B0502020104020203" pitchFamily="34" charset="0"/>
                <a:ea typeface="MS PGothic" panose="020B0600070205080204" pitchFamily="34" charset="-128"/>
              </a:defRPr>
            </a:lvl1pPr>
            <a:lvl2pPr marL="742950" indent="-285750">
              <a:defRPr>
                <a:solidFill>
                  <a:schemeClr val="tx1"/>
                </a:solidFill>
                <a:latin typeface="Gill Sans MT" panose="020B0502020104020203" pitchFamily="34" charset="0"/>
                <a:ea typeface="MS PGothic" panose="020B0600070205080204" pitchFamily="34" charset="-128"/>
              </a:defRPr>
            </a:lvl2pPr>
            <a:lvl3pPr marL="1143000" indent="-228600">
              <a:defRPr>
                <a:solidFill>
                  <a:schemeClr val="tx1"/>
                </a:solidFill>
                <a:latin typeface="Gill Sans MT" panose="020B0502020104020203" pitchFamily="34" charset="0"/>
                <a:ea typeface="MS PGothic" panose="020B0600070205080204" pitchFamily="34" charset="-128"/>
              </a:defRPr>
            </a:lvl3pPr>
            <a:lvl4pPr marL="1600200" indent="-228600">
              <a:defRPr>
                <a:solidFill>
                  <a:schemeClr val="tx1"/>
                </a:solidFill>
                <a:latin typeface="Gill Sans MT" panose="020B0502020104020203" pitchFamily="34" charset="0"/>
                <a:ea typeface="MS PGothic" panose="020B0600070205080204" pitchFamily="34" charset="-128"/>
              </a:defRPr>
            </a:lvl4pPr>
            <a:lvl5pPr marL="2057400" indent="-228600">
              <a:defRPr>
                <a:solidFill>
                  <a:schemeClr val="tx1"/>
                </a:solidFill>
                <a:latin typeface="Gill Sans MT" panose="020B0502020104020203"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Gill Sans MT" panose="020B0502020104020203"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Gill Sans MT" panose="020B0502020104020203"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Gill Sans MT" panose="020B0502020104020203"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Gill Sans MT" panose="020B0502020104020203" pitchFamily="34" charset="0"/>
                <a:ea typeface="MS PGothic" panose="020B0600070205080204" pitchFamily="34" charset="-128"/>
              </a:defRPr>
            </a:lvl9pPr>
          </a:lstStyle>
          <a:p>
            <a:r>
              <a:rPr lang="en-US" altLang="en-US" dirty="0">
                <a:solidFill>
                  <a:schemeClr val="bg1"/>
                </a:solidFill>
              </a:rPr>
              <a:t>UCAV</a:t>
            </a:r>
          </a:p>
        </p:txBody>
      </p:sp>
      <p:sp>
        <p:nvSpPr>
          <p:cNvPr id="48138" name="TextBox 12"/>
          <p:cNvSpPr txBox="1">
            <a:spLocks noChangeArrowheads="1"/>
          </p:cNvSpPr>
          <p:nvPr/>
        </p:nvSpPr>
        <p:spPr bwMode="auto">
          <a:xfrm>
            <a:off x="7984237" y="4047264"/>
            <a:ext cx="892175" cy="3683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Gill Sans MT" panose="020B0502020104020203" pitchFamily="34" charset="0"/>
                <a:ea typeface="MS PGothic" panose="020B0600070205080204" pitchFamily="34" charset="-128"/>
              </a:defRPr>
            </a:lvl1pPr>
            <a:lvl2pPr marL="742950" indent="-285750">
              <a:defRPr>
                <a:solidFill>
                  <a:schemeClr val="tx1"/>
                </a:solidFill>
                <a:latin typeface="Gill Sans MT" panose="020B0502020104020203" pitchFamily="34" charset="0"/>
                <a:ea typeface="MS PGothic" panose="020B0600070205080204" pitchFamily="34" charset="-128"/>
              </a:defRPr>
            </a:lvl2pPr>
            <a:lvl3pPr marL="1143000" indent="-228600">
              <a:defRPr>
                <a:solidFill>
                  <a:schemeClr val="tx1"/>
                </a:solidFill>
                <a:latin typeface="Gill Sans MT" panose="020B0502020104020203" pitchFamily="34" charset="0"/>
                <a:ea typeface="MS PGothic" panose="020B0600070205080204" pitchFamily="34" charset="-128"/>
              </a:defRPr>
            </a:lvl3pPr>
            <a:lvl4pPr marL="1600200" indent="-228600">
              <a:defRPr>
                <a:solidFill>
                  <a:schemeClr val="tx1"/>
                </a:solidFill>
                <a:latin typeface="Gill Sans MT" panose="020B0502020104020203" pitchFamily="34" charset="0"/>
                <a:ea typeface="MS PGothic" panose="020B0600070205080204" pitchFamily="34" charset="-128"/>
              </a:defRPr>
            </a:lvl4pPr>
            <a:lvl5pPr marL="2057400" indent="-228600">
              <a:defRPr>
                <a:solidFill>
                  <a:schemeClr val="tx1"/>
                </a:solidFill>
                <a:latin typeface="Gill Sans MT" panose="020B0502020104020203"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Gill Sans MT" panose="020B0502020104020203"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Gill Sans MT" panose="020B0502020104020203"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Gill Sans MT" panose="020B0502020104020203"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Gill Sans MT" panose="020B0502020104020203" pitchFamily="34" charset="0"/>
                <a:ea typeface="MS PGothic" panose="020B0600070205080204" pitchFamily="34" charset="-128"/>
              </a:defRPr>
            </a:lvl9pPr>
          </a:lstStyle>
          <a:p>
            <a:r>
              <a:rPr lang="en-US" altLang="en-US" dirty="0"/>
              <a:t>F-35</a:t>
            </a:r>
          </a:p>
        </p:txBody>
      </p:sp>
    </p:spTree>
    <p:extLst>
      <p:ext uri="{BB962C8B-B14F-4D97-AF65-F5344CB8AC3E}">
        <p14:creationId xmlns:p14="http://schemas.microsoft.com/office/powerpoint/2010/main" val="1459688180"/>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36804" y="319688"/>
            <a:ext cx="7654738" cy="812856"/>
          </a:xfrm>
        </p:spPr>
        <p:txBody>
          <a:bodyPr vert="horz" wrap="square" lIns="88751" tIns="44375" rIns="88751" bIns="44375" numCol="1" rtlCol="0" anchor="ctr" anchorCtr="0" compatLnSpc="1">
            <a:prstTxWarp prst="textNoShape">
              <a:avLst/>
            </a:prstTxWarp>
            <a:normAutofit/>
          </a:bodyPr>
          <a:lstStyle/>
          <a:p>
            <a:pPr eaLnBrk="1" hangingPunct="1">
              <a:defRPr/>
            </a:pPr>
            <a:r>
              <a:rPr lang="en-US" altLang="en-US" dirty="0" smtClean="0"/>
              <a:t>Proposal Development Process</a:t>
            </a:r>
          </a:p>
        </p:txBody>
      </p:sp>
      <p:sp>
        <p:nvSpPr>
          <p:cNvPr id="20483" name="Slide Number Placeholder 3"/>
          <p:cNvSpPr>
            <a:spLocks noGrp="1"/>
          </p:cNvSpPr>
          <p:nvPr>
            <p:ph type="sldNum" sz="quarter" idx="12"/>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a:solidFill>
                  <a:schemeClr val="tx1"/>
                </a:solidFill>
                <a:latin typeface="Gill Sans MT" panose="020B0502020104020203" pitchFamily="34" charset="0"/>
                <a:ea typeface="MS PGothic" panose="020B0600070205080204" pitchFamily="34" charset="-128"/>
              </a:defRPr>
            </a:lvl1pPr>
            <a:lvl2pPr marL="721137" indent="-277360">
              <a:defRPr>
                <a:solidFill>
                  <a:schemeClr val="tx1"/>
                </a:solidFill>
                <a:latin typeface="Gill Sans MT" panose="020B0502020104020203" pitchFamily="34" charset="0"/>
                <a:ea typeface="MS PGothic" panose="020B0600070205080204" pitchFamily="34" charset="-128"/>
              </a:defRPr>
            </a:lvl2pPr>
            <a:lvl3pPr marL="1109442" indent="-221888">
              <a:defRPr>
                <a:solidFill>
                  <a:schemeClr val="tx1"/>
                </a:solidFill>
                <a:latin typeface="Gill Sans MT" panose="020B0502020104020203" pitchFamily="34" charset="0"/>
                <a:ea typeface="MS PGothic" panose="020B0600070205080204" pitchFamily="34" charset="-128"/>
              </a:defRPr>
            </a:lvl3pPr>
            <a:lvl4pPr marL="1553218" indent="-221888">
              <a:defRPr>
                <a:solidFill>
                  <a:schemeClr val="tx1"/>
                </a:solidFill>
                <a:latin typeface="Gill Sans MT" panose="020B0502020104020203" pitchFamily="34" charset="0"/>
                <a:ea typeface="MS PGothic" panose="020B0600070205080204" pitchFamily="34" charset="-128"/>
              </a:defRPr>
            </a:lvl4pPr>
            <a:lvl5pPr marL="1996995" indent="-221888">
              <a:defRPr>
                <a:solidFill>
                  <a:schemeClr val="tx1"/>
                </a:solidFill>
                <a:latin typeface="Gill Sans MT" panose="020B0502020104020203" pitchFamily="34" charset="0"/>
                <a:ea typeface="MS PGothic" panose="020B0600070205080204" pitchFamily="34" charset="-128"/>
              </a:defRPr>
            </a:lvl5pPr>
            <a:lvl6pPr marL="2440771" indent="-221888" eaLnBrk="0" fontAlgn="base" hangingPunct="0">
              <a:spcBef>
                <a:spcPct val="0"/>
              </a:spcBef>
              <a:spcAft>
                <a:spcPct val="0"/>
              </a:spcAft>
              <a:defRPr>
                <a:solidFill>
                  <a:schemeClr val="tx1"/>
                </a:solidFill>
                <a:latin typeface="Gill Sans MT" panose="020B0502020104020203" pitchFamily="34" charset="0"/>
                <a:ea typeface="MS PGothic" panose="020B0600070205080204" pitchFamily="34" charset="-128"/>
              </a:defRPr>
            </a:lvl6pPr>
            <a:lvl7pPr marL="2884548" indent="-221888" eaLnBrk="0" fontAlgn="base" hangingPunct="0">
              <a:spcBef>
                <a:spcPct val="0"/>
              </a:spcBef>
              <a:spcAft>
                <a:spcPct val="0"/>
              </a:spcAft>
              <a:defRPr>
                <a:solidFill>
                  <a:schemeClr val="tx1"/>
                </a:solidFill>
                <a:latin typeface="Gill Sans MT" panose="020B0502020104020203" pitchFamily="34" charset="0"/>
                <a:ea typeface="MS PGothic" panose="020B0600070205080204" pitchFamily="34" charset="-128"/>
              </a:defRPr>
            </a:lvl7pPr>
            <a:lvl8pPr marL="3328325" indent="-221888" eaLnBrk="0" fontAlgn="base" hangingPunct="0">
              <a:spcBef>
                <a:spcPct val="0"/>
              </a:spcBef>
              <a:spcAft>
                <a:spcPct val="0"/>
              </a:spcAft>
              <a:defRPr>
                <a:solidFill>
                  <a:schemeClr val="tx1"/>
                </a:solidFill>
                <a:latin typeface="Gill Sans MT" panose="020B0502020104020203" pitchFamily="34" charset="0"/>
                <a:ea typeface="MS PGothic" panose="020B0600070205080204" pitchFamily="34" charset="-128"/>
              </a:defRPr>
            </a:lvl8pPr>
            <a:lvl9pPr marL="3772101" indent="-221888" eaLnBrk="0" fontAlgn="base" hangingPunct="0">
              <a:spcBef>
                <a:spcPct val="0"/>
              </a:spcBef>
              <a:spcAft>
                <a:spcPct val="0"/>
              </a:spcAft>
              <a:defRPr>
                <a:solidFill>
                  <a:schemeClr val="tx1"/>
                </a:solidFill>
                <a:latin typeface="Gill Sans MT" panose="020B0502020104020203" pitchFamily="34" charset="0"/>
                <a:ea typeface="MS PGothic" panose="020B0600070205080204" pitchFamily="34" charset="-128"/>
              </a:defRPr>
            </a:lvl9pPr>
          </a:lstStyle>
          <a:p>
            <a:fld id="{CCF01CD9-B1CE-4ADE-8FD6-76FFFDC4BBED}" type="slidenum">
              <a:rPr lang="en-US" altLang="en-US" smtClean="0">
                <a:solidFill>
                  <a:srgbClr val="B5A788"/>
                </a:solidFill>
              </a:rPr>
              <a:pPr/>
              <a:t>58</a:t>
            </a:fld>
            <a:endParaRPr lang="en-US" altLang="en-US" smtClean="0">
              <a:solidFill>
                <a:srgbClr val="B5A788"/>
              </a:solidFill>
            </a:endParaRPr>
          </a:p>
        </p:txBody>
      </p:sp>
      <p:grpSp>
        <p:nvGrpSpPr>
          <p:cNvPr id="39" name="Group 38"/>
          <p:cNvGrpSpPr/>
          <p:nvPr/>
        </p:nvGrpSpPr>
        <p:grpSpPr>
          <a:xfrm>
            <a:off x="502486" y="1428773"/>
            <a:ext cx="7896883" cy="4023299"/>
            <a:chOff x="205045" y="1688199"/>
            <a:chExt cx="8285729" cy="4145217"/>
          </a:xfrm>
        </p:grpSpPr>
        <p:grpSp>
          <p:nvGrpSpPr>
            <p:cNvPr id="40" name="Group 2"/>
            <p:cNvGrpSpPr>
              <a:grpSpLocks/>
            </p:cNvGrpSpPr>
            <p:nvPr/>
          </p:nvGrpSpPr>
          <p:grpSpPr bwMode="auto">
            <a:xfrm>
              <a:off x="990600" y="1688199"/>
              <a:ext cx="7500174" cy="4145217"/>
              <a:chOff x="685800" y="1381929"/>
              <a:chExt cx="7500174" cy="4146297"/>
            </a:xfrm>
          </p:grpSpPr>
          <p:sp>
            <p:nvSpPr>
              <p:cNvPr id="43" name="TextBox 4"/>
              <p:cNvSpPr txBox="1">
                <a:spLocks noChangeArrowheads="1"/>
              </p:cNvSpPr>
              <p:nvPr/>
            </p:nvSpPr>
            <p:spPr bwMode="auto">
              <a:xfrm>
                <a:off x="2110755" y="1515611"/>
                <a:ext cx="1431886" cy="341438"/>
              </a:xfrm>
              <a:prstGeom prst="rect">
                <a:avLst/>
              </a:prstGeom>
              <a:noFill/>
              <a:ln w="9525">
                <a:solidFill>
                  <a:schemeClr val="tx1"/>
                </a:solidFill>
                <a:miter lim="800000"/>
                <a:headEnd/>
                <a:tailEnd/>
              </a:ln>
              <a:extLst>
                <a:ext uri="{909E8E84-426E-40dd-AFC4-6F175D3DCCD1}">
                  <a14:hiddenFill xmlns="" xmlns:a14="http://schemas.microsoft.com/office/drawing/2010/main">
                    <a:solidFill>
                      <a:srgbClr val="FFFFFF"/>
                    </a:solidFill>
                  </a14:hiddenFill>
                </a:ext>
              </a:extLst>
            </p:spPr>
            <p:txBody>
              <a:bodyPr>
                <a:spAutoFit/>
              </a:bodyPr>
              <a:lstStyle>
                <a:lvl1pPr>
                  <a:defRPr>
                    <a:solidFill>
                      <a:schemeClr val="tx1"/>
                    </a:solidFill>
                    <a:latin typeface="Gill Sans MT" charset="0"/>
                  </a:defRPr>
                </a:lvl1pPr>
                <a:lvl2pPr marL="742950" indent="-285750">
                  <a:defRPr>
                    <a:solidFill>
                      <a:schemeClr val="tx1"/>
                    </a:solidFill>
                    <a:latin typeface="Gill Sans MT" charset="0"/>
                  </a:defRPr>
                </a:lvl2pPr>
                <a:lvl3pPr marL="1143000" indent="-228600">
                  <a:defRPr>
                    <a:solidFill>
                      <a:schemeClr val="tx1"/>
                    </a:solidFill>
                    <a:latin typeface="Gill Sans MT" charset="0"/>
                  </a:defRPr>
                </a:lvl3pPr>
                <a:lvl4pPr marL="1600200" indent="-228600">
                  <a:defRPr>
                    <a:solidFill>
                      <a:schemeClr val="tx1"/>
                    </a:solidFill>
                    <a:latin typeface="Gill Sans MT" charset="0"/>
                  </a:defRPr>
                </a:lvl4pPr>
                <a:lvl5pPr marL="2057400" indent="-228600">
                  <a:defRPr>
                    <a:solidFill>
                      <a:schemeClr val="tx1"/>
                    </a:solidFill>
                    <a:latin typeface="Gill Sans MT" charset="0"/>
                  </a:defRPr>
                </a:lvl5pPr>
                <a:lvl6pPr marL="2514600" indent="-228600" eaLnBrk="0" fontAlgn="base" hangingPunct="0">
                  <a:spcBef>
                    <a:spcPct val="0"/>
                  </a:spcBef>
                  <a:spcAft>
                    <a:spcPct val="0"/>
                  </a:spcAft>
                  <a:defRPr>
                    <a:solidFill>
                      <a:schemeClr val="tx1"/>
                    </a:solidFill>
                    <a:latin typeface="Gill Sans MT" charset="0"/>
                  </a:defRPr>
                </a:lvl6pPr>
                <a:lvl7pPr marL="2971800" indent="-228600" eaLnBrk="0" fontAlgn="base" hangingPunct="0">
                  <a:spcBef>
                    <a:spcPct val="0"/>
                  </a:spcBef>
                  <a:spcAft>
                    <a:spcPct val="0"/>
                  </a:spcAft>
                  <a:defRPr>
                    <a:solidFill>
                      <a:schemeClr val="tx1"/>
                    </a:solidFill>
                    <a:latin typeface="Gill Sans MT" charset="0"/>
                  </a:defRPr>
                </a:lvl7pPr>
                <a:lvl8pPr marL="3429000" indent="-228600" eaLnBrk="0" fontAlgn="base" hangingPunct="0">
                  <a:spcBef>
                    <a:spcPct val="0"/>
                  </a:spcBef>
                  <a:spcAft>
                    <a:spcPct val="0"/>
                  </a:spcAft>
                  <a:defRPr>
                    <a:solidFill>
                      <a:schemeClr val="tx1"/>
                    </a:solidFill>
                    <a:latin typeface="Gill Sans MT" charset="0"/>
                  </a:defRPr>
                </a:lvl8pPr>
                <a:lvl9pPr marL="3886200" indent="-228600" eaLnBrk="0" fontAlgn="base" hangingPunct="0">
                  <a:spcBef>
                    <a:spcPct val="0"/>
                  </a:spcBef>
                  <a:spcAft>
                    <a:spcPct val="0"/>
                  </a:spcAft>
                  <a:defRPr>
                    <a:solidFill>
                      <a:schemeClr val="tx1"/>
                    </a:solidFill>
                    <a:latin typeface="Gill Sans MT" charset="0"/>
                  </a:defRPr>
                </a:lvl9pPr>
              </a:lstStyle>
              <a:p>
                <a:pPr algn="ctr"/>
                <a:r>
                  <a:rPr lang="en-US" altLang="en-US" sz="1553" dirty="0">
                    <a:latin typeface="Calibri" panose="020F0502020204030204" pitchFamily="34" charset="0"/>
                    <a:cs typeface="Calibri" panose="020F0502020204030204" pitchFamily="34" charset="0"/>
                  </a:rPr>
                  <a:t>Fundable Idea</a:t>
                </a:r>
              </a:p>
            </p:txBody>
          </p:sp>
          <p:sp>
            <p:nvSpPr>
              <p:cNvPr id="44" name="TextBox 5"/>
              <p:cNvSpPr txBox="1">
                <a:spLocks noChangeArrowheads="1"/>
              </p:cNvSpPr>
              <p:nvPr/>
            </p:nvSpPr>
            <p:spPr bwMode="auto">
              <a:xfrm>
                <a:off x="2066386" y="2086184"/>
                <a:ext cx="1524001" cy="341438"/>
              </a:xfrm>
              <a:prstGeom prst="rect">
                <a:avLst/>
              </a:prstGeom>
              <a:noFill/>
              <a:ln w="9525">
                <a:solidFill>
                  <a:schemeClr val="tx1"/>
                </a:solidFill>
                <a:miter lim="800000"/>
                <a:headEnd/>
                <a:tailEnd/>
              </a:ln>
              <a:extLst>
                <a:ext uri="{909E8E84-426E-40dd-AFC4-6F175D3DCCD1}">
                  <a14:hiddenFill xmlns="" xmlns:a14="http://schemas.microsoft.com/office/drawing/2010/main">
                    <a:solidFill>
                      <a:srgbClr val="FFFFFF"/>
                    </a:solidFill>
                  </a14:hiddenFill>
                </a:ext>
              </a:extLst>
            </p:spPr>
            <p:txBody>
              <a:bodyPr>
                <a:spAutoFit/>
              </a:bodyPr>
              <a:lstStyle>
                <a:lvl1pPr>
                  <a:defRPr>
                    <a:solidFill>
                      <a:schemeClr val="tx1"/>
                    </a:solidFill>
                    <a:latin typeface="Gill Sans MT" charset="0"/>
                  </a:defRPr>
                </a:lvl1pPr>
                <a:lvl2pPr marL="742950" indent="-285750">
                  <a:defRPr>
                    <a:solidFill>
                      <a:schemeClr val="tx1"/>
                    </a:solidFill>
                    <a:latin typeface="Gill Sans MT" charset="0"/>
                  </a:defRPr>
                </a:lvl2pPr>
                <a:lvl3pPr marL="1143000" indent="-228600">
                  <a:defRPr>
                    <a:solidFill>
                      <a:schemeClr val="tx1"/>
                    </a:solidFill>
                    <a:latin typeface="Gill Sans MT" charset="0"/>
                  </a:defRPr>
                </a:lvl3pPr>
                <a:lvl4pPr marL="1600200" indent="-228600">
                  <a:defRPr>
                    <a:solidFill>
                      <a:schemeClr val="tx1"/>
                    </a:solidFill>
                    <a:latin typeface="Gill Sans MT" charset="0"/>
                  </a:defRPr>
                </a:lvl4pPr>
                <a:lvl5pPr marL="2057400" indent="-228600">
                  <a:defRPr>
                    <a:solidFill>
                      <a:schemeClr val="tx1"/>
                    </a:solidFill>
                    <a:latin typeface="Gill Sans MT" charset="0"/>
                  </a:defRPr>
                </a:lvl5pPr>
                <a:lvl6pPr marL="2514600" indent="-228600" eaLnBrk="0" fontAlgn="base" hangingPunct="0">
                  <a:spcBef>
                    <a:spcPct val="0"/>
                  </a:spcBef>
                  <a:spcAft>
                    <a:spcPct val="0"/>
                  </a:spcAft>
                  <a:defRPr>
                    <a:solidFill>
                      <a:schemeClr val="tx1"/>
                    </a:solidFill>
                    <a:latin typeface="Gill Sans MT" charset="0"/>
                  </a:defRPr>
                </a:lvl6pPr>
                <a:lvl7pPr marL="2971800" indent="-228600" eaLnBrk="0" fontAlgn="base" hangingPunct="0">
                  <a:spcBef>
                    <a:spcPct val="0"/>
                  </a:spcBef>
                  <a:spcAft>
                    <a:spcPct val="0"/>
                  </a:spcAft>
                  <a:defRPr>
                    <a:solidFill>
                      <a:schemeClr val="tx1"/>
                    </a:solidFill>
                    <a:latin typeface="Gill Sans MT" charset="0"/>
                  </a:defRPr>
                </a:lvl7pPr>
                <a:lvl8pPr marL="3429000" indent="-228600" eaLnBrk="0" fontAlgn="base" hangingPunct="0">
                  <a:spcBef>
                    <a:spcPct val="0"/>
                  </a:spcBef>
                  <a:spcAft>
                    <a:spcPct val="0"/>
                  </a:spcAft>
                  <a:defRPr>
                    <a:solidFill>
                      <a:schemeClr val="tx1"/>
                    </a:solidFill>
                    <a:latin typeface="Gill Sans MT" charset="0"/>
                  </a:defRPr>
                </a:lvl8pPr>
                <a:lvl9pPr marL="3886200" indent="-228600" eaLnBrk="0" fontAlgn="base" hangingPunct="0">
                  <a:spcBef>
                    <a:spcPct val="0"/>
                  </a:spcBef>
                  <a:spcAft>
                    <a:spcPct val="0"/>
                  </a:spcAft>
                  <a:defRPr>
                    <a:solidFill>
                      <a:schemeClr val="tx1"/>
                    </a:solidFill>
                    <a:latin typeface="Gill Sans MT" charset="0"/>
                  </a:defRPr>
                </a:lvl9pPr>
              </a:lstStyle>
              <a:p>
                <a:pPr algn="ctr"/>
                <a:r>
                  <a:rPr lang="en-US" altLang="en-US" sz="1553">
                    <a:latin typeface="Calibri" panose="020F0502020204030204" pitchFamily="34" charset="0"/>
                    <a:cs typeface="Calibri" panose="020F0502020204030204" pitchFamily="34" charset="0"/>
                  </a:rPr>
                  <a:t>Find Funder(s)</a:t>
                </a:r>
              </a:p>
            </p:txBody>
          </p:sp>
          <p:sp>
            <p:nvSpPr>
              <p:cNvPr id="45" name="TextBox 6"/>
              <p:cNvSpPr txBox="1">
                <a:spLocks noChangeArrowheads="1"/>
              </p:cNvSpPr>
              <p:nvPr/>
            </p:nvSpPr>
            <p:spPr bwMode="auto">
              <a:xfrm>
                <a:off x="2110755" y="2716909"/>
                <a:ext cx="1435261" cy="341438"/>
              </a:xfrm>
              <a:prstGeom prst="rect">
                <a:avLst/>
              </a:prstGeom>
              <a:noFill/>
              <a:ln w="12700">
                <a:solidFill>
                  <a:schemeClr val="tx1"/>
                </a:solidFill>
                <a:miter lim="800000"/>
                <a:headEnd/>
                <a:tailEnd/>
              </a:ln>
              <a:extLst>
                <a:ext uri="{909E8E84-426E-40dd-AFC4-6F175D3DCCD1}">
                  <a14:hiddenFill xmlns="" xmlns:a14="http://schemas.microsoft.com/office/drawing/2010/main">
                    <a:solidFill>
                      <a:srgbClr val="FFFFFF"/>
                    </a:solidFill>
                  </a14:hiddenFill>
                </a:ext>
              </a:extLst>
            </p:spPr>
            <p:txBody>
              <a:bodyPr>
                <a:spAutoFit/>
              </a:bodyPr>
              <a:lstStyle>
                <a:lvl1pPr>
                  <a:defRPr>
                    <a:solidFill>
                      <a:schemeClr val="tx1"/>
                    </a:solidFill>
                    <a:latin typeface="Gill Sans MT" charset="0"/>
                  </a:defRPr>
                </a:lvl1pPr>
                <a:lvl2pPr marL="742950" indent="-285750">
                  <a:defRPr>
                    <a:solidFill>
                      <a:schemeClr val="tx1"/>
                    </a:solidFill>
                    <a:latin typeface="Gill Sans MT" charset="0"/>
                  </a:defRPr>
                </a:lvl2pPr>
                <a:lvl3pPr marL="1143000" indent="-228600">
                  <a:defRPr>
                    <a:solidFill>
                      <a:schemeClr val="tx1"/>
                    </a:solidFill>
                    <a:latin typeface="Gill Sans MT" charset="0"/>
                  </a:defRPr>
                </a:lvl3pPr>
                <a:lvl4pPr marL="1600200" indent="-228600">
                  <a:defRPr>
                    <a:solidFill>
                      <a:schemeClr val="tx1"/>
                    </a:solidFill>
                    <a:latin typeface="Gill Sans MT" charset="0"/>
                  </a:defRPr>
                </a:lvl4pPr>
                <a:lvl5pPr marL="2057400" indent="-228600">
                  <a:defRPr>
                    <a:solidFill>
                      <a:schemeClr val="tx1"/>
                    </a:solidFill>
                    <a:latin typeface="Gill Sans MT" charset="0"/>
                  </a:defRPr>
                </a:lvl5pPr>
                <a:lvl6pPr marL="2514600" indent="-228600" eaLnBrk="0" fontAlgn="base" hangingPunct="0">
                  <a:spcBef>
                    <a:spcPct val="0"/>
                  </a:spcBef>
                  <a:spcAft>
                    <a:spcPct val="0"/>
                  </a:spcAft>
                  <a:defRPr>
                    <a:solidFill>
                      <a:schemeClr val="tx1"/>
                    </a:solidFill>
                    <a:latin typeface="Gill Sans MT" charset="0"/>
                  </a:defRPr>
                </a:lvl6pPr>
                <a:lvl7pPr marL="2971800" indent="-228600" eaLnBrk="0" fontAlgn="base" hangingPunct="0">
                  <a:spcBef>
                    <a:spcPct val="0"/>
                  </a:spcBef>
                  <a:spcAft>
                    <a:spcPct val="0"/>
                  </a:spcAft>
                  <a:defRPr>
                    <a:solidFill>
                      <a:schemeClr val="tx1"/>
                    </a:solidFill>
                    <a:latin typeface="Gill Sans MT" charset="0"/>
                  </a:defRPr>
                </a:lvl7pPr>
                <a:lvl8pPr marL="3429000" indent="-228600" eaLnBrk="0" fontAlgn="base" hangingPunct="0">
                  <a:spcBef>
                    <a:spcPct val="0"/>
                  </a:spcBef>
                  <a:spcAft>
                    <a:spcPct val="0"/>
                  </a:spcAft>
                  <a:defRPr>
                    <a:solidFill>
                      <a:schemeClr val="tx1"/>
                    </a:solidFill>
                    <a:latin typeface="Gill Sans MT" charset="0"/>
                  </a:defRPr>
                </a:lvl8pPr>
                <a:lvl9pPr marL="3886200" indent="-228600" eaLnBrk="0" fontAlgn="base" hangingPunct="0">
                  <a:spcBef>
                    <a:spcPct val="0"/>
                  </a:spcBef>
                  <a:spcAft>
                    <a:spcPct val="0"/>
                  </a:spcAft>
                  <a:defRPr>
                    <a:solidFill>
                      <a:schemeClr val="tx1"/>
                    </a:solidFill>
                    <a:latin typeface="Gill Sans MT" charset="0"/>
                  </a:defRPr>
                </a:lvl9pPr>
              </a:lstStyle>
              <a:p>
                <a:pPr algn="ctr"/>
                <a:r>
                  <a:rPr lang="en-US" altLang="en-US" sz="1553">
                    <a:latin typeface="Calibri" panose="020F0502020204030204" pitchFamily="34" charset="0"/>
                    <a:cs typeface="Calibri" panose="020F0502020204030204" pitchFamily="34" charset="0"/>
                  </a:rPr>
                  <a:t>Pre-Proposal</a:t>
                </a:r>
              </a:p>
            </p:txBody>
          </p:sp>
          <p:grpSp>
            <p:nvGrpSpPr>
              <p:cNvPr id="46" name="Group 10"/>
              <p:cNvGrpSpPr>
                <a:grpSpLocks/>
              </p:cNvGrpSpPr>
              <p:nvPr/>
            </p:nvGrpSpPr>
            <p:grpSpPr bwMode="auto">
              <a:xfrm>
                <a:off x="685800" y="1381929"/>
                <a:ext cx="1229810" cy="779665"/>
                <a:chOff x="1863213" y="1289151"/>
                <a:chExt cx="1247172" cy="1024747"/>
              </a:xfrm>
            </p:grpSpPr>
            <p:sp>
              <p:nvSpPr>
                <p:cNvPr id="75" name="Curved Right Arrow 74"/>
                <p:cNvSpPr/>
                <p:nvPr/>
              </p:nvSpPr>
              <p:spPr>
                <a:xfrm rot="5400000" flipH="1" flipV="1">
                  <a:off x="2404103" y="1745558"/>
                  <a:ext cx="317234" cy="819446"/>
                </a:xfrm>
                <a:prstGeom prst="curvedRightArrow">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553">
                    <a:solidFill>
                      <a:schemeClr val="tx1"/>
                    </a:solidFill>
                    <a:latin typeface="Calibri" panose="020F0502020204030204" pitchFamily="34" charset="0"/>
                    <a:cs typeface="Calibri" panose="020F0502020204030204" pitchFamily="34" charset="0"/>
                  </a:endParaRPr>
                </a:p>
              </p:txBody>
            </p:sp>
            <p:sp>
              <p:nvSpPr>
                <p:cNvPr id="76" name="Curved Right Arrow 75"/>
                <p:cNvSpPr/>
                <p:nvPr/>
              </p:nvSpPr>
              <p:spPr>
                <a:xfrm rot="5400000">
                  <a:off x="2327394" y="1039088"/>
                  <a:ext cx="319320" cy="819445"/>
                </a:xfrm>
                <a:prstGeom prst="curvedRightArrow">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553">
                    <a:solidFill>
                      <a:schemeClr val="tx1"/>
                    </a:solidFill>
                    <a:latin typeface="Calibri" panose="020F0502020204030204" pitchFamily="34" charset="0"/>
                    <a:cs typeface="Calibri" panose="020F0502020204030204" pitchFamily="34" charset="0"/>
                  </a:endParaRPr>
                </a:p>
              </p:txBody>
            </p:sp>
            <p:sp>
              <p:nvSpPr>
                <p:cNvPr id="79" name="TextBox 9"/>
                <p:cNvSpPr txBox="1">
                  <a:spLocks noChangeArrowheads="1"/>
                </p:cNvSpPr>
                <p:nvPr/>
              </p:nvSpPr>
              <p:spPr bwMode="auto">
                <a:xfrm>
                  <a:off x="1863213" y="1609190"/>
                  <a:ext cx="1247172" cy="44876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Gill Sans MT" charset="0"/>
                    </a:defRPr>
                  </a:lvl1pPr>
                  <a:lvl2pPr marL="742950" indent="-285750">
                    <a:defRPr>
                      <a:solidFill>
                        <a:schemeClr val="tx1"/>
                      </a:solidFill>
                      <a:latin typeface="Gill Sans MT" charset="0"/>
                    </a:defRPr>
                  </a:lvl2pPr>
                  <a:lvl3pPr marL="1143000" indent="-228600">
                    <a:defRPr>
                      <a:solidFill>
                        <a:schemeClr val="tx1"/>
                      </a:solidFill>
                      <a:latin typeface="Gill Sans MT" charset="0"/>
                    </a:defRPr>
                  </a:lvl3pPr>
                  <a:lvl4pPr marL="1600200" indent="-228600">
                    <a:defRPr>
                      <a:solidFill>
                        <a:schemeClr val="tx1"/>
                      </a:solidFill>
                      <a:latin typeface="Gill Sans MT" charset="0"/>
                    </a:defRPr>
                  </a:lvl4pPr>
                  <a:lvl5pPr marL="2057400" indent="-228600">
                    <a:defRPr>
                      <a:solidFill>
                        <a:schemeClr val="tx1"/>
                      </a:solidFill>
                      <a:latin typeface="Gill Sans MT" charset="0"/>
                    </a:defRPr>
                  </a:lvl5pPr>
                  <a:lvl6pPr marL="2514600" indent="-228600" eaLnBrk="0" fontAlgn="base" hangingPunct="0">
                    <a:spcBef>
                      <a:spcPct val="0"/>
                    </a:spcBef>
                    <a:spcAft>
                      <a:spcPct val="0"/>
                    </a:spcAft>
                    <a:defRPr>
                      <a:solidFill>
                        <a:schemeClr val="tx1"/>
                      </a:solidFill>
                      <a:latin typeface="Gill Sans MT" charset="0"/>
                    </a:defRPr>
                  </a:lvl6pPr>
                  <a:lvl7pPr marL="2971800" indent="-228600" eaLnBrk="0" fontAlgn="base" hangingPunct="0">
                    <a:spcBef>
                      <a:spcPct val="0"/>
                    </a:spcBef>
                    <a:spcAft>
                      <a:spcPct val="0"/>
                    </a:spcAft>
                    <a:defRPr>
                      <a:solidFill>
                        <a:schemeClr val="tx1"/>
                      </a:solidFill>
                      <a:latin typeface="Gill Sans MT" charset="0"/>
                    </a:defRPr>
                  </a:lvl7pPr>
                  <a:lvl8pPr marL="3429000" indent="-228600" eaLnBrk="0" fontAlgn="base" hangingPunct="0">
                    <a:spcBef>
                      <a:spcPct val="0"/>
                    </a:spcBef>
                    <a:spcAft>
                      <a:spcPct val="0"/>
                    </a:spcAft>
                    <a:defRPr>
                      <a:solidFill>
                        <a:schemeClr val="tx1"/>
                      </a:solidFill>
                      <a:latin typeface="Gill Sans MT" charset="0"/>
                    </a:defRPr>
                  </a:lvl8pPr>
                  <a:lvl9pPr marL="3886200" indent="-228600" eaLnBrk="0" fontAlgn="base" hangingPunct="0">
                    <a:spcBef>
                      <a:spcPct val="0"/>
                    </a:spcBef>
                    <a:spcAft>
                      <a:spcPct val="0"/>
                    </a:spcAft>
                    <a:defRPr>
                      <a:solidFill>
                        <a:schemeClr val="tx1"/>
                      </a:solidFill>
                      <a:latin typeface="Gill Sans MT" charset="0"/>
                    </a:defRPr>
                  </a:lvl9pPr>
                </a:lstStyle>
                <a:p>
                  <a:r>
                    <a:rPr lang="en-US" altLang="en-US" sz="1553" dirty="0">
                      <a:latin typeface="Calibri" panose="020F0502020204030204" pitchFamily="34" charset="0"/>
                      <a:cs typeface="Calibri" panose="020F0502020204030204" pitchFamily="34" charset="0"/>
                    </a:rPr>
                    <a:t>Good Ideas</a:t>
                  </a:r>
                </a:p>
              </p:txBody>
            </p:sp>
          </p:grpSp>
          <p:cxnSp>
            <p:nvCxnSpPr>
              <p:cNvPr id="47" name="Straight Arrow Connector 46"/>
              <p:cNvCxnSpPr/>
              <p:nvPr/>
            </p:nvCxnSpPr>
            <p:spPr>
              <a:xfrm>
                <a:off x="1749425" y="1758263"/>
                <a:ext cx="331788" cy="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48" name="Elbow Connector 47"/>
              <p:cNvCxnSpPr>
                <a:stCxn id="45" idx="1"/>
                <a:endCxn id="75" idx="0"/>
              </p:cNvCxnSpPr>
              <p:nvPr/>
            </p:nvCxnSpPr>
            <p:spPr>
              <a:xfrm rot="10800000">
                <a:off x="1360489" y="2161595"/>
                <a:ext cx="750266" cy="720438"/>
              </a:xfrm>
              <a:prstGeom prst="bentConnector2">
                <a:avLst/>
              </a:prstGeom>
              <a:ln w="28575">
                <a:prstDash val="sysDash"/>
                <a:tailEnd type="triangle"/>
              </a:ln>
            </p:spPr>
            <p:style>
              <a:lnRef idx="1">
                <a:schemeClr val="accent1"/>
              </a:lnRef>
              <a:fillRef idx="0">
                <a:schemeClr val="accent1"/>
              </a:fillRef>
              <a:effectRef idx="0">
                <a:schemeClr val="accent1"/>
              </a:effectRef>
              <a:fontRef idx="minor">
                <a:schemeClr val="tx1"/>
              </a:fontRef>
            </p:style>
          </p:cxnSp>
          <p:cxnSp>
            <p:nvCxnSpPr>
              <p:cNvPr id="49" name="Straight Arrow Connector 48"/>
              <p:cNvCxnSpPr/>
              <p:nvPr/>
            </p:nvCxnSpPr>
            <p:spPr>
              <a:xfrm>
                <a:off x="1414463" y="2399779"/>
                <a:ext cx="642937" cy="0"/>
              </a:xfrm>
              <a:prstGeom prst="straightConnector1">
                <a:avLst/>
              </a:prstGeom>
              <a:ln w="28575">
                <a:prstDash val="sysDash"/>
                <a:tailEnd type="triangle"/>
              </a:ln>
            </p:spPr>
            <p:style>
              <a:lnRef idx="1">
                <a:schemeClr val="accent1"/>
              </a:lnRef>
              <a:fillRef idx="0">
                <a:schemeClr val="accent1"/>
              </a:fillRef>
              <a:effectRef idx="0">
                <a:schemeClr val="accent1"/>
              </a:effectRef>
              <a:fontRef idx="minor">
                <a:schemeClr val="tx1"/>
              </a:fontRef>
            </p:style>
          </p:cxnSp>
          <p:cxnSp>
            <p:nvCxnSpPr>
              <p:cNvPr id="50" name="Straight Arrow Connector 49"/>
              <p:cNvCxnSpPr>
                <a:stCxn id="43" idx="2"/>
                <a:endCxn id="44" idx="0"/>
              </p:cNvCxnSpPr>
              <p:nvPr/>
            </p:nvCxnSpPr>
            <p:spPr>
              <a:xfrm>
                <a:off x="2826698" y="1845857"/>
                <a:ext cx="1689" cy="240327"/>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51" name="Straight Arrow Connector 50"/>
              <p:cNvCxnSpPr>
                <a:stCxn id="44" idx="2"/>
                <a:endCxn id="45" idx="0"/>
              </p:cNvCxnSpPr>
              <p:nvPr/>
            </p:nvCxnSpPr>
            <p:spPr>
              <a:xfrm flipH="1">
                <a:off x="2828386" y="2416430"/>
                <a:ext cx="2" cy="300478"/>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52" name="TextBox 34"/>
              <p:cNvSpPr txBox="1">
                <a:spLocks noChangeArrowheads="1"/>
              </p:cNvSpPr>
              <p:nvPr/>
            </p:nvSpPr>
            <p:spPr bwMode="auto">
              <a:xfrm>
                <a:off x="1410139" y="3473422"/>
                <a:ext cx="3296014" cy="341438"/>
              </a:xfrm>
              <a:prstGeom prst="rect">
                <a:avLst/>
              </a:prstGeom>
              <a:noFill/>
              <a:ln w="6350">
                <a:solidFill>
                  <a:schemeClr val="tx1"/>
                </a:solidFill>
                <a:miter lim="800000"/>
                <a:headEnd/>
                <a:tailEnd/>
              </a:ln>
              <a:extLst>
                <a:ext uri="{909E8E84-426E-40dd-AFC4-6F175D3DCCD1}">
                  <a14:hiddenFill xmlns="" xmlns:a14="http://schemas.microsoft.com/office/drawing/2010/main">
                    <a:solidFill>
                      <a:srgbClr val="FFFFFF"/>
                    </a:solidFill>
                  </a14:hiddenFill>
                </a:ext>
              </a:extLst>
            </p:spPr>
            <p:txBody>
              <a:bodyPr>
                <a:spAutoFit/>
              </a:bodyPr>
              <a:lstStyle>
                <a:lvl1pPr>
                  <a:defRPr>
                    <a:solidFill>
                      <a:schemeClr val="tx1"/>
                    </a:solidFill>
                    <a:latin typeface="Gill Sans MT" charset="0"/>
                  </a:defRPr>
                </a:lvl1pPr>
                <a:lvl2pPr marL="742950" indent="-285750">
                  <a:defRPr>
                    <a:solidFill>
                      <a:schemeClr val="tx1"/>
                    </a:solidFill>
                    <a:latin typeface="Gill Sans MT" charset="0"/>
                  </a:defRPr>
                </a:lvl2pPr>
                <a:lvl3pPr marL="1143000" indent="-228600">
                  <a:defRPr>
                    <a:solidFill>
                      <a:schemeClr val="tx1"/>
                    </a:solidFill>
                    <a:latin typeface="Gill Sans MT" charset="0"/>
                  </a:defRPr>
                </a:lvl3pPr>
                <a:lvl4pPr marL="1600200" indent="-228600">
                  <a:defRPr>
                    <a:solidFill>
                      <a:schemeClr val="tx1"/>
                    </a:solidFill>
                    <a:latin typeface="Gill Sans MT" charset="0"/>
                  </a:defRPr>
                </a:lvl4pPr>
                <a:lvl5pPr marL="2057400" indent="-228600">
                  <a:defRPr>
                    <a:solidFill>
                      <a:schemeClr val="tx1"/>
                    </a:solidFill>
                    <a:latin typeface="Gill Sans MT" charset="0"/>
                  </a:defRPr>
                </a:lvl5pPr>
                <a:lvl6pPr marL="2514600" indent="-228600" eaLnBrk="0" fontAlgn="base" hangingPunct="0">
                  <a:spcBef>
                    <a:spcPct val="0"/>
                  </a:spcBef>
                  <a:spcAft>
                    <a:spcPct val="0"/>
                  </a:spcAft>
                  <a:defRPr>
                    <a:solidFill>
                      <a:schemeClr val="tx1"/>
                    </a:solidFill>
                    <a:latin typeface="Gill Sans MT" charset="0"/>
                  </a:defRPr>
                </a:lvl6pPr>
                <a:lvl7pPr marL="2971800" indent="-228600" eaLnBrk="0" fontAlgn="base" hangingPunct="0">
                  <a:spcBef>
                    <a:spcPct val="0"/>
                  </a:spcBef>
                  <a:spcAft>
                    <a:spcPct val="0"/>
                  </a:spcAft>
                  <a:defRPr>
                    <a:solidFill>
                      <a:schemeClr val="tx1"/>
                    </a:solidFill>
                    <a:latin typeface="Gill Sans MT" charset="0"/>
                  </a:defRPr>
                </a:lvl7pPr>
                <a:lvl8pPr marL="3429000" indent="-228600" eaLnBrk="0" fontAlgn="base" hangingPunct="0">
                  <a:spcBef>
                    <a:spcPct val="0"/>
                  </a:spcBef>
                  <a:spcAft>
                    <a:spcPct val="0"/>
                  </a:spcAft>
                  <a:defRPr>
                    <a:solidFill>
                      <a:schemeClr val="tx1"/>
                    </a:solidFill>
                    <a:latin typeface="Gill Sans MT" charset="0"/>
                  </a:defRPr>
                </a:lvl8pPr>
                <a:lvl9pPr marL="3886200" indent="-228600" eaLnBrk="0" fontAlgn="base" hangingPunct="0">
                  <a:spcBef>
                    <a:spcPct val="0"/>
                  </a:spcBef>
                  <a:spcAft>
                    <a:spcPct val="0"/>
                  </a:spcAft>
                  <a:defRPr>
                    <a:solidFill>
                      <a:schemeClr val="tx1"/>
                    </a:solidFill>
                    <a:latin typeface="Gill Sans MT" charset="0"/>
                  </a:defRPr>
                </a:lvl9pPr>
              </a:lstStyle>
              <a:p>
                <a:pPr algn="ctr"/>
                <a:r>
                  <a:rPr lang="en-US" altLang="en-US" sz="1553" dirty="0">
                    <a:latin typeface="Calibri" panose="020F0502020204030204" pitchFamily="34" charset="0"/>
                    <a:cs typeface="Calibri" panose="020F0502020204030204" pitchFamily="34" charset="0"/>
                  </a:rPr>
                  <a:t>Write the Proposal</a:t>
                </a:r>
              </a:p>
            </p:txBody>
          </p:sp>
          <p:cxnSp>
            <p:nvCxnSpPr>
              <p:cNvPr id="53" name="Straight Arrow Connector 52"/>
              <p:cNvCxnSpPr/>
              <p:nvPr/>
            </p:nvCxnSpPr>
            <p:spPr>
              <a:xfrm flipH="1">
                <a:off x="2830513" y="3128476"/>
                <a:ext cx="0" cy="266769"/>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54" name="TextBox 67"/>
              <p:cNvSpPr txBox="1">
                <a:spLocks noChangeArrowheads="1"/>
              </p:cNvSpPr>
              <p:nvPr/>
            </p:nvSpPr>
            <p:spPr bwMode="auto">
              <a:xfrm>
                <a:off x="2413120" y="4486787"/>
                <a:ext cx="937244" cy="341438"/>
              </a:xfrm>
              <a:prstGeom prst="rect">
                <a:avLst/>
              </a:prstGeom>
              <a:noFill/>
              <a:ln w="9525">
                <a:solidFill>
                  <a:schemeClr val="tx1"/>
                </a:solidFill>
                <a:miter lim="800000"/>
                <a:headEnd/>
                <a:tailEnd/>
              </a:ln>
              <a:extLst>
                <a:ext uri="{909E8E84-426E-40dd-AFC4-6F175D3DCCD1}">
                  <a14:hiddenFill xmlns="" xmlns:a14="http://schemas.microsoft.com/office/drawing/2010/main">
                    <a:solidFill>
                      <a:srgbClr val="FFFFFF"/>
                    </a:solidFill>
                  </a14:hiddenFill>
                </a:ext>
              </a:extLst>
            </p:spPr>
            <p:txBody>
              <a:bodyPr>
                <a:spAutoFit/>
              </a:bodyPr>
              <a:lstStyle>
                <a:lvl1pPr>
                  <a:defRPr>
                    <a:solidFill>
                      <a:schemeClr val="tx1"/>
                    </a:solidFill>
                    <a:latin typeface="Gill Sans MT" charset="0"/>
                  </a:defRPr>
                </a:lvl1pPr>
                <a:lvl2pPr marL="742950" indent="-285750">
                  <a:defRPr>
                    <a:solidFill>
                      <a:schemeClr val="tx1"/>
                    </a:solidFill>
                    <a:latin typeface="Gill Sans MT" charset="0"/>
                  </a:defRPr>
                </a:lvl2pPr>
                <a:lvl3pPr marL="1143000" indent="-228600">
                  <a:defRPr>
                    <a:solidFill>
                      <a:schemeClr val="tx1"/>
                    </a:solidFill>
                    <a:latin typeface="Gill Sans MT" charset="0"/>
                  </a:defRPr>
                </a:lvl3pPr>
                <a:lvl4pPr marL="1600200" indent="-228600">
                  <a:defRPr>
                    <a:solidFill>
                      <a:schemeClr val="tx1"/>
                    </a:solidFill>
                    <a:latin typeface="Gill Sans MT" charset="0"/>
                  </a:defRPr>
                </a:lvl4pPr>
                <a:lvl5pPr marL="2057400" indent="-228600">
                  <a:defRPr>
                    <a:solidFill>
                      <a:schemeClr val="tx1"/>
                    </a:solidFill>
                    <a:latin typeface="Gill Sans MT" charset="0"/>
                  </a:defRPr>
                </a:lvl5pPr>
                <a:lvl6pPr marL="2514600" indent="-228600" eaLnBrk="0" fontAlgn="base" hangingPunct="0">
                  <a:spcBef>
                    <a:spcPct val="0"/>
                  </a:spcBef>
                  <a:spcAft>
                    <a:spcPct val="0"/>
                  </a:spcAft>
                  <a:defRPr>
                    <a:solidFill>
                      <a:schemeClr val="tx1"/>
                    </a:solidFill>
                    <a:latin typeface="Gill Sans MT" charset="0"/>
                  </a:defRPr>
                </a:lvl6pPr>
                <a:lvl7pPr marL="2971800" indent="-228600" eaLnBrk="0" fontAlgn="base" hangingPunct="0">
                  <a:spcBef>
                    <a:spcPct val="0"/>
                  </a:spcBef>
                  <a:spcAft>
                    <a:spcPct val="0"/>
                  </a:spcAft>
                  <a:defRPr>
                    <a:solidFill>
                      <a:schemeClr val="tx1"/>
                    </a:solidFill>
                    <a:latin typeface="Gill Sans MT" charset="0"/>
                  </a:defRPr>
                </a:lvl7pPr>
                <a:lvl8pPr marL="3429000" indent="-228600" eaLnBrk="0" fontAlgn="base" hangingPunct="0">
                  <a:spcBef>
                    <a:spcPct val="0"/>
                  </a:spcBef>
                  <a:spcAft>
                    <a:spcPct val="0"/>
                  </a:spcAft>
                  <a:defRPr>
                    <a:solidFill>
                      <a:schemeClr val="tx1"/>
                    </a:solidFill>
                    <a:latin typeface="Gill Sans MT" charset="0"/>
                  </a:defRPr>
                </a:lvl8pPr>
                <a:lvl9pPr marL="3886200" indent="-228600" eaLnBrk="0" fontAlgn="base" hangingPunct="0">
                  <a:spcBef>
                    <a:spcPct val="0"/>
                  </a:spcBef>
                  <a:spcAft>
                    <a:spcPct val="0"/>
                  </a:spcAft>
                  <a:defRPr>
                    <a:solidFill>
                      <a:schemeClr val="tx1"/>
                    </a:solidFill>
                    <a:latin typeface="Gill Sans MT" charset="0"/>
                  </a:defRPr>
                </a:lvl9pPr>
              </a:lstStyle>
              <a:p>
                <a:pPr algn="ctr"/>
                <a:r>
                  <a:rPr lang="en-US" altLang="en-US" sz="1553" dirty="0">
                    <a:latin typeface="Calibri" panose="020F0502020204030204" pitchFamily="34" charset="0"/>
                    <a:cs typeface="Calibri" panose="020F0502020204030204" pitchFamily="34" charset="0"/>
                  </a:rPr>
                  <a:t>Drafts</a:t>
                </a:r>
              </a:p>
            </p:txBody>
          </p:sp>
          <p:cxnSp>
            <p:nvCxnSpPr>
              <p:cNvPr id="55" name="Straight Arrow Connector 54"/>
              <p:cNvCxnSpPr/>
              <p:nvPr/>
            </p:nvCxnSpPr>
            <p:spPr>
              <a:xfrm flipH="1">
                <a:off x="2827338" y="3867662"/>
                <a:ext cx="3175" cy="595467"/>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56" name="TextBox 74"/>
              <p:cNvSpPr txBox="1">
                <a:spLocks noChangeArrowheads="1"/>
              </p:cNvSpPr>
              <p:nvPr/>
            </p:nvSpPr>
            <p:spPr bwMode="auto">
              <a:xfrm>
                <a:off x="2158501" y="5146731"/>
                <a:ext cx="1431886" cy="341438"/>
              </a:xfrm>
              <a:prstGeom prst="rect">
                <a:avLst/>
              </a:prstGeom>
              <a:noFill/>
              <a:ln w="9525">
                <a:solidFill>
                  <a:schemeClr val="tx1"/>
                </a:solidFill>
                <a:miter lim="800000"/>
                <a:headEnd/>
                <a:tailEnd/>
              </a:ln>
              <a:extLst>
                <a:ext uri="{909E8E84-426E-40dd-AFC4-6F175D3DCCD1}">
                  <a14:hiddenFill xmlns="" xmlns:a14="http://schemas.microsoft.com/office/drawing/2010/main">
                    <a:solidFill>
                      <a:srgbClr val="FFFFFF"/>
                    </a:solidFill>
                  </a14:hiddenFill>
                </a:ext>
              </a:extLst>
            </p:spPr>
            <p:txBody>
              <a:bodyPr>
                <a:spAutoFit/>
              </a:bodyPr>
              <a:lstStyle>
                <a:lvl1pPr>
                  <a:defRPr>
                    <a:solidFill>
                      <a:schemeClr val="tx1"/>
                    </a:solidFill>
                    <a:latin typeface="Gill Sans MT" charset="0"/>
                  </a:defRPr>
                </a:lvl1pPr>
                <a:lvl2pPr marL="742950" indent="-285750">
                  <a:defRPr>
                    <a:solidFill>
                      <a:schemeClr val="tx1"/>
                    </a:solidFill>
                    <a:latin typeface="Gill Sans MT" charset="0"/>
                  </a:defRPr>
                </a:lvl2pPr>
                <a:lvl3pPr marL="1143000" indent="-228600">
                  <a:defRPr>
                    <a:solidFill>
                      <a:schemeClr val="tx1"/>
                    </a:solidFill>
                    <a:latin typeface="Gill Sans MT" charset="0"/>
                  </a:defRPr>
                </a:lvl3pPr>
                <a:lvl4pPr marL="1600200" indent="-228600">
                  <a:defRPr>
                    <a:solidFill>
                      <a:schemeClr val="tx1"/>
                    </a:solidFill>
                    <a:latin typeface="Gill Sans MT" charset="0"/>
                  </a:defRPr>
                </a:lvl4pPr>
                <a:lvl5pPr marL="2057400" indent="-228600">
                  <a:defRPr>
                    <a:solidFill>
                      <a:schemeClr val="tx1"/>
                    </a:solidFill>
                    <a:latin typeface="Gill Sans MT" charset="0"/>
                  </a:defRPr>
                </a:lvl5pPr>
                <a:lvl6pPr marL="2514600" indent="-228600" eaLnBrk="0" fontAlgn="base" hangingPunct="0">
                  <a:spcBef>
                    <a:spcPct val="0"/>
                  </a:spcBef>
                  <a:spcAft>
                    <a:spcPct val="0"/>
                  </a:spcAft>
                  <a:defRPr>
                    <a:solidFill>
                      <a:schemeClr val="tx1"/>
                    </a:solidFill>
                    <a:latin typeface="Gill Sans MT" charset="0"/>
                  </a:defRPr>
                </a:lvl6pPr>
                <a:lvl7pPr marL="2971800" indent="-228600" eaLnBrk="0" fontAlgn="base" hangingPunct="0">
                  <a:spcBef>
                    <a:spcPct val="0"/>
                  </a:spcBef>
                  <a:spcAft>
                    <a:spcPct val="0"/>
                  </a:spcAft>
                  <a:defRPr>
                    <a:solidFill>
                      <a:schemeClr val="tx1"/>
                    </a:solidFill>
                    <a:latin typeface="Gill Sans MT" charset="0"/>
                  </a:defRPr>
                </a:lvl7pPr>
                <a:lvl8pPr marL="3429000" indent="-228600" eaLnBrk="0" fontAlgn="base" hangingPunct="0">
                  <a:spcBef>
                    <a:spcPct val="0"/>
                  </a:spcBef>
                  <a:spcAft>
                    <a:spcPct val="0"/>
                  </a:spcAft>
                  <a:defRPr>
                    <a:solidFill>
                      <a:schemeClr val="tx1"/>
                    </a:solidFill>
                    <a:latin typeface="Gill Sans MT" charset="0"/>
                  </a:defRPr>
                </a:lvl8pPr>
                <a:lvl9pPr marL="3886200" indent="-228600" eaLnBrk="0" fontAlgn="base" hangingPunct="0">
                  <a:spcBef>
                    <a:spcPct val="0"/>
                  </a:spcBef>
                  <a:spcAft>
                    <a:spcPct val="0"/>
                  </a:spcAft>
                  <a:defRPr>
                    <a:solidFill>
                      <a:schemeClr val="tx1"/>
                    </a:solidFill>
                    <a:latin typeface="Gill Sans MT" charset="0"/>
                  </a:defRPr>
                </a:lvl9pPr>
              </a:lstStyle>
              <a:p>
                <a:pPr algn="ctr"/>
                <a:r>
                  <a:rPr lang="en-US" altLang="en-US" sz="1553">
                    <a:latin typeface="Calibri" panose="020F0502020204030204" pitchFamily="34" charset="0"/>
                    <a:cs typeface="Calibri" panose="020F0502020204030204" pitchFamily="34" charset="0"/>
                  </a:rPr>
                  <a:t>Peer Review</a:t>
                </a:r>
              </a:p>
            </p:txBody>
          </p:sp>
          <p:sp>
            <p:nvSpPr>
              <p:cNvPr id="57" name="TextBox 75"/>
              <p:cNvSpPr txBox="1">
                <a:spLocks noChangeArrowheads="1"/>
              </p:cNvSpPr>
              <p:nvPr/>
            </p:nvSpPr>
            <p:spPr bwMode="auto">
              <a:xfrm>
                <a:off x="4059375" y="5133064"/>
                <a:ext cx="884094" cy="341438"/>
              </a:xfrm>
              <a:prstGeom prst="rect">
                <a:avLst/>
              </a:prstGeom>
              <a:noFill/>
              <a:ln w="9525">
                <a:solidFill>
                  <a:schemeClr val="tx1"/>
                </a:solidFill>
                <a:miter lim="800000"/>
                <a:headEnd/>
                <a:tailEnd/>
              </a:ln>
              <a:extLst>
                <a:ext uri="{909E8E84-426E-40dd-AFC4-6F175D3DCCD1}">
                  <a14:hiddenFill xmlns="" xmlns:a14="http://schemas.microsoft.com/office/drawing/2010/main">
                    <a:solidFill>
                      <a:srgbClr val="FFFFFF"/>
                    </a:solidFill>
                  </a14:hiddenFill>
                </a:ext>
              </a:extLst>
            </p:spPr>
            <p:txBody>
              <a:bodyPr>
                <a:spAutoFit/>
              </a:bodyPr>
              <a:lstStyle>
                <a:lvl1pPr>
                  <a:defRPr>
                    <a:solidFill>
                      <a:schemeClr val="tx1"/>
                    </a:solidFill>
                    <a:latin typeface="Gill Sans MT" charset="0"/>
                  </a:defRPr>
                </a:lvl1pPr>
                <a:lvl2pPr marL="742950" indent="-285750">
                  <a:defRPr>
                    <a:solidFill>
                      <a:schemeClr val="tx1"/>
                    </a:solidFill>
                    <a:latin typeface="Gill Sans MT" charset="0"/>
                  </a:defRPr>
                </a:lvl2pPr>
                <a:lvl3pPr marL="1143000" indent="-228600">
                  <a:defRPr>
                    <a:solidFill>
                      <a:schemeClr val="tx1"/>
                    </a:solidFill>
                    <a:latin typeface="Gill Sans MT" charset="0"/>
                  </a:defRPr>
                </a:lvl3pPr>
                <a:lvl4pPr marL="1600200" indent="-228600">
                  <a:defRPr>
                    <a:solidFill>
                      <a:schemeClr val="tx1"/>
                    </a:solidFill>
                    <a:latin typeface="Gill Sans MT" charset="0"/>
                  </a:defRPr>
                </a:lvl4pPr>
                <a:lvl5pPr marL="2057400" indent="-228600">
                  <a:defRPr>
                    <a:solidFill>
                      <a:schemeClr val="tx1"/>
                    </a:solidFill>
                    <a:latin typeface="Gill Sans MT" charset="0"/>
                  </a:defRPr>
                </a:lvl5pPr>
                <a:lvl6pPr marL="2514600" indent="-228600" eaLnBrk="0" fontAlgn="base" hangingPunct="0">
                  <a:spcBef>
                    <a:spcPct val="0"/>
                  </a:spcBef>
                  <a:spcAft>
                    <a:spcPct val="0"/>
                  </a:spcAft>
                  <a:defRPr>
                    <a:solidFill>
                      <a:schemeClr val="tx1"/>
                    </a:solidFill>
                    <a:latin typeface="Gill Sans MT" charset="0"/>
                  </a:defRPr>
                </a:lvl6pPr>
                <a:lvl7pPr marL="2971800" indent="-228600" eaLnBrk="0" fontAlgn="base" hangingPunct="0">
                  <a:spcBef>
                    <a:spcPct val="0"/>
                  </a:spcBef>
                  <a:spcAft>
                    <a:spcPct val="0"/>
                  </a:spcAft>
                  <a:defRPr>
                    <a:solidFill>
                      <a:schemeClr val="tx1"/>
                    </a:solidFill>
                    <a:latin typeface="Gill Sans MT" charset="0"/>
                  </a:defRPr>
                </a:lvl7pPr>
                <a:lvl8pPr marL="3429000" indent="-228600" eaLnBrk="0" fontAlgn="base" hangingPunct="0">
                  <a:spcBef>
                    <a:spcPct val="0"/>
                  </a:spcBef>
                  <a:spcAft>
                    <a:spcPct val="0"/>
                  </a:spcAft>
                  <a:defRPr>
                    <a:solidFill>
                      <a:schemeClr val="tx1"/>
                    </a:solidFill>
                    <a:latin typeface="Gill Sans MT" charset="0"/>
                  </a:defRPr>
                </a:lvl8pPr>
                <a:lvl9pPr marL="3886200" indent="-228600" eaLnBrk="0" fontAlgn="base" hangingPunct="0">
                  <a:spcBef>
                    <a:spcPct val="0"/>
                  </a:spcBef>
                  <a:spcAft>
                    <a:spcPct val="0"/>
                  </a:spcAft>
                  <a:defRPr>
                    <a:solidFill>
                      <a:schemeClr val="tx1"/>
                    </a:solidFill>
                    <a:latin typeface="Gill Sans MT" charset="0"/>
                  </a:defRPr>
                </a:lvl9pPr>
              </a:lstStyle>
              <a:p>
                <a:pPr algn="ctr"/>
                <a:r>
                  <a:rPr lang="en-US" altLang="en-US" sz="1553">
                    <a:latin typeface="Calibri" panose="020F0502020204030204" pitchFamily="34" charset="0"/>
                    <a:cs typeface="Calibri" panose="020F0502020204030204" pitchFamily="34" charset="0"/>
                  </a:rPr>
                  <a:t>Edit</a:t>
                </a:r>
              </a:p>
            </p:txBody>
          </p:sp>
          <p:cxnSp>
            <p:nvCxnSpPr>
              <p:cNvPr id="58" name="Straight Arrow Connector 57"/>
              <p:cNvCxnSpPr/>
              <p:nvPr/>
            </p:nvCxnSpPr>
            <p:spPr>
              <a:xfrm flipH="1">
                <a:off x="2870200" y="4859202"/>
                <a:ext cx="4244" cy="265181"/>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59" name="Straight Arrow Connector 58"/>
              <p:cNvCxnSpPr/>
              <p:nvPr/>
            </p:nvCxnSpPr>
            <p:spPr>
              <a:xfrm>
                <a:off x="3590925" y="5315694"/>
                <a:ext cx="468313" cy="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60" name="Elbow Connector 59"/>
              <p:cNvCxnSpPr>
                <a:stCxn id="57" idx="0"/>
              </p:cNvCxnSpPr>
              <p:nvPr/>
            </p:nvCxnSpPr>
            <p:spPr>
              <a:xfrm rot="16200000" flipV="1">
                <a:off x="3710214" y="4341856"/>
                <a:ext cx="433796" cy="1148622"/>
              </a:xfrm>
              <a:prstGeom prst="bentConnector2">
                <a:avLst/>
              </a:prstGeom>
              <a:ln w="28575">
                <a:prstDash val="sysDash"/>
                <a:tailEnd type="triangle"/>
              </a:ln>
            </p:spPr>
            <p:style>
              <a:lnRef idx="1">
                <a:schemeClr val="accent1"/>
              </a:lnRef>
              <a:fillRef idx="0">
                <a:schemeClr val="accent1"/>
              </a:fillRef>
              <a:effectRef idx="0">
                <a:schemeClr val="accent1"/>
              </a:effectRef>
              <a:fontRef idx="minor">
                <a:schemeClr val="tx1"/>
              </a:fontRef>
            </p:style>
          </p:cxnSp>
          <p:sp>
            <p:nvSpPr>
              <p:cNvPr id="61" name="TextBox 107"/>
              <p:cNvSpPr txBox="1">
                <a:spLocks noChangeArrowheads="1"/>
              </p:cNvSpPr>
              <p:nvPr/>
            </p:nvSpPr>
            <p:spPr bwMode="auto">
              <a:xfrm>
                <a:off x="5334000" y="4286238"/>
                <a:ext cx="1219200" cy="341438"/>
              </a:xfrm>
              <a:prstGeom prst="rect">
                <a:avLst/>
              </a:prstGeom>
              <a:solidFill>
                <a:schemeClr val="bg1"/>
              </a:solidFill>
              <a:ln w="9525">
                <a:solidFill>
                  <a:schemeClr val="tx1"/>
                </a:solidFill>
                <a:miter lim="800000"/>
                <a:headEnd/>
                <a:tailEnd/>
              </a:ln>
            </p:spPr>
            <p:txBody>
              <a:bodyPr>
                <a:spAutoFit/>
              </a:bodyPr>
              <a:lstStyle>
                <a:lvl1pPr>
                  <a:defRPr>
                    <a:solidFill>
                      <a:schemeClr val="tx1"/>
                    </a:solidFill>
                    <a:latin typeface="Gill Sans MT" charset="0"/>
                  </a:defRPr>
                </a:lvl1pPr>
                <a:lvl2pPr marL="742950" indent="-285750">
                  <a:defRPr>
                    <a:solidFill>
                      <a:schemeClr val="tx1"/>
                    </a:solidFill>
                    <a:latin typeface="Gill Sans MT" charset="0"/>
                  </a:defRPr>
                </a:lvl2pPr>
                <a:lvl3pPr marL="1143000" indent="-228600">
                  <a:defRPr>
                    <a:solidFill>
                      <a:schemeClr val="tx1"/>
                    </a:solidFill>
                    <a:latin typeface="Gill Sans MT" charset="0"/>
                  </a:defRPr>
                </a:lvl3pPr>
                <a:lvl4pPr marL="1600200" indent="-228600">
                  <a:defRPr>
                    <a:solidFill>
                      <a:schemeClr val="tx1"/>
                    </a:solidFill>
                    <a:latin typeface="Gill Sans MT" charset="0"/>
                  </a:defRPr>
                </a:lvl4pPr>
                <a:lvl5pPr marL="2057400" indent="-228600">
                  <a:defRPr>
                    <a:solidFill>
                      <a:schemeClr val="tx1"/>
                    </a:solidFill>
                    <a:latin typeface="Gill Sans MT" charset="0"/>
                  </a:defRPr>
                </a:lvl5pPr>
                <a:lvl6pPr marL="2514600" indent="-228600" eaLnBrk="0" fontAlgn="base" hangingPunct="0">
                  <a:spcBef>
                    <a:spcPct val="0"/>
                  </a:spcBef>
                  <a:spcAft>
                    <a:spcPct val="0"/>
                  </a:spcAft>
                  <a:defRPr>
                    <a:solidFill>
                      <a:schemeClr val="tx1"/>
                    </a:solidFill>
                    <a:latin typeface="Gill Sans MT" charset="0"/>
                  </a:defRPr>
                </a:lvl6pPr>
                <a:lvl7pPr marL="2971800" indent="-228600" eaLnBrk="0" fontAlgn="base" hangingPunct="0">
                  <a:spcBef>
                    <a:spcPct val="0"/>
                  </a:spcBef>
                  <a:spcAft>
                    <a:spcPct val="0"/>
                  </a:spcAft>
                  <a:defRPr>
                    <a:solidFill>
                      <a:schemeClr val="tx1"/>
                    </a:solidFill>
                    <a:latin typeface="Gill Sans MT" charset="0"/>
                  </a:defRPr>
                </a:lvl7pPr>
                <a:lvl8pPr marL="3429000" indent="-228600" eaLnBrk="0" fontAlgn="base" hangingPunct="0">
                  <a:spcBef>
                    <a:spcPct val="0"/>
                  </a:spcBef>
                  <a:spcAft>
                    <a:spcPct val="0"/>
                  </a:spcAft>
                  <a:defRPr>
                    <a:solidFill>
                      <a:schemeClr val="tx1"/>
                    </a:solidFill>
                    <a:latin typeface="Gill Sans MT" charset="0"/>
                  </a:defRPr>
                </a:lvl8pPr>
                <a:lvl9pPr marL="3886200" indent="-228600" eaLnBrk="0" fontAlgn="base" hangingPunct="0">
                  <a:spcBef>
                    <a:spcPct val="0"/>
                  </a:spcBef>
                  <a:spcAft>
                    <a:spcPct val="0"/>
                  </a:spcAft>
                  <a:defRPr>
                    <a:solidFill>
                      <a:schemeClr val="tx1"/>
                    </a:solidFill>
                    <a:latin typeface="Gill Sans MT" charset="0"/>
                  </a:defRPr>
                </a:lvl9pPr>
              </a:lstStyle>
              <a:p>
                <a:pPr algn="ctr"/>
                <a:r>
                  <a:rPr lang="en-US" altLang="en-US" sz="1553">
                    <a:latin typeface="Calibri" panose="020F0502020204030204" pitchFamily="34" charset="0"/>
                    <a:cs typeface="Calibri" panose="020F0502020204030204" pitchFamily="34" charset="0"/>
                  </a:rPr>
                  <a:t>Funder</a:t>
                </a:r>
              </a:p>
            </p:txBody>
          </p:sp>
          <p:cxnSp>
            <p:nvCxnSpPr>
              <p:cNvPr id="62" name="Elbow Connector 61"/>
              <p:cNvCxnSpPr>
                <a:endCxn id="61" idx="2"/>
              </p:cNvCxnSpPr>
              <p:nvPr/>
            </p:nvCxnSpPr>
            <p:spPr>
              <a:xfrm flipV="1">
                <a:off x="4943475" y="4616484"/>
                <a:ext cx="1000126" cy="684602"/>
              </a:xfrm>
              <a:prstGeom prst="bentConnector2">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63" name="TextBox 110"/>
              <p:cNvSpPr txBox="1">
                <a:spLocks noChangeArrowheads="1"/>
              </p:cNvSpPr>
              <p:nvPr/>
            </p:nvSpPr>
            <p:spPr bwMode="auto">
              <a:xfrm>
                <a:off x="5472544" y="3395246"/>
                <a:ext cx="942112" cy="341438"/>
              </a:xfrm>
              <a:prstGeom prst="rect">
                <a:avLst/>
              </a:prstGeom>
              <a:noFill/>
              <a:ln w="9525">
                <a:solidFill>
                  <a:schemeClr val="tx1"/>
                </a:solidFill>
                <a:miter lim="800000"/>
                <a:headEnd/>
                <a:tailEnd/>
              </a:ln>
              <a:extLst>
                <a:ext uri="{909E8E84-426E-40dd-AFC4-6F175D3DCCD1}">
                  <a14:hiddenFill xmlns="" xmlns:a14="http://schemas.microsoft.com/office/drawing/2010/main">
                    <a:solidFill>
                      <a:srgbClr val="FFFFFF"/>
                    </a:solidFill>
                  </a14:hiddenFill>
                </a:ext>
              </a:extLst>
            </p:spPr>
            <p:txBody>
              <a:bodyPr>
                <a:spAutoFit/>
              </a:bodyPr>
              <a:lstStyle>
                <a:lvl1pPr>
                  <a:defRPr>
                    <a:solidFill>
                      <a:schemeClr val="tx1"/>
                    </a:solidFill>
                    <a:latin typeface="Gill Sans MT" charset="0"/>
                  </a:defRPr>
                </a:lvl1pPr>
                <a:lvl2pPr marL="742950" indent="-285750">
                  <a:defRPr>
                    <a:solidFill>
                      <a:schemeClr val="tx1"/>
                    </a:solidFill>
                    <a:latin typeface="Gill Sans MT" charset="0"/>
                  </a:defRPr>
                </a:lvl2pPr>
                <a:lvl3pPr marL="1143000" indent="-228600">
                  <a:defRPr>
                    <a:solidFill>
                      <a:schemeClr val="tx1"/>
                    </a:solidFill>
                    <a:latin typeface="Gill Sans MT" charset="0"/>
                  </a:defRPr>
                </a:lvl3pPr>
                <a:lvl4pPr marL="1600200" indent="-228600">
                  <a:defRPr>
                    <a:solidFill>
                      <a:schemeClr val="tx1"/>
                    </a:solidFill>
                    <a:latin typeface="Gill Sans MT" charset="0"/>
                  </a:defRPr>
                </a:lvl4pPr>
                <a:lvl5pPr marL="2057400" indent="-228600">
                  <a:defRPr>
                    <a:solidFill>
                      <a:schemeClr val="tx1"/>
                    </a:solidFill>
                    <a:latin typeface="Gill Sans MT" charset="0"/>
                  </a:defRPr>
                </a:lvl5pPr>
                <a:lvl6pPr marL="2514600" indent="-228600" eaLnBrk="0" fontAlgn="base" hangingPunct="0">
                  <a:spcBef>
                    <a:spcPct val="0"/>
                  </a:spcBef>
                  <a:spcAft>
                    <a:spcPct val="0"/>
                  </a:spcAft>
                  <a:defRPr>
                    <a:solidFill>
                      <a:schemeClr val="tx1"/>
                    </a:solidFill>
                    <a:latin typeface="Gill Sans MT" charset="0"/>
                  </a:defRPr>
                </a:lvl6pPr>
                <a:lvl7pPr marL="2971800" indent="-228600" eaLnBrk="0" fontAlgn="base" hangingPunct="0">
                  <a:spcBef>
                    <a:spcPct val="0"/>
                  </a:spcBef>
                  <a:spcAft>
                    <a:spcPct val="0"/>
                  </a:spcAft>
                  <a:defRPr>
                    <a:solidFill>
                      <a:schemeClr val="tx1"/>
                    </a:solidFill>
                    <a:latin typeface="Gill Sans MT" charset="0"/>
                  </a:defRPr>
                </a:lvl7pPr>
                <a:lvl8pPr marL="3429000" indent="-228600" eaLnBrk="0" fontAlgn="base" hangingPunct="0">
                  <a:spcBef>
                    <a:spcPct val="0"/>
                  </a:spcBef>
                  <a:spcAft>
                    <a:spcPct val="0"/>
                  </a:spcAft>
                  <a:defRPr>
                    <a:solidFill>
                      <a:schemeClr val="tx1"/>
                    </a:solidFill>
                    <a:latin typeface="Gill Sans MT" charset="0"/>
                  </a:defRPr>
                </a:lvl8pPr>
                <a:lvl9pPr marL="3886200" indent="-228600" eaLnBrk="0" fontAlgn="base" hangingPunct="0">
                  <a:spcBef>
                    <a:spcPct val="0"/>
                  </a:spcBef>
                  <a:spcAft>
                    <a:spcPct val="0"/>
                  </a:spcAft>
                  <a:defRPr>
                    <a:solidFill>
                      <a:schemeClr val="tx1"/>
                    </a:solidFill>
                    <a:latin typeface="Gill Sans MT" charset="0"/>
                  </a:defRPr>
                </a:lvl9pPr>
              </a:lstStyle>
              <a:p>
                <a:pPr algn="ctr"/>
                <a:r>
                  <a:rPr lang="en-US" altLang="en-US" sz="1553">
                    <a:latin typeface="Calibri" panose="020F0502020204030204" pitchFamily="34" charset="0"/>
                    <a:cs typeface="Calibri" panose="020F0502020204030204" pitchFamily="34" charset="0"/>
                  </a:rPr>
                  <a:t>Revise</a:t>
                </a:r>
              </a:p>
            </p:txBody>
          </p:sp>
          <p:sp>
            <p:nvSpPr>
              <p:cNvPr id="64" name="TextBox 114"/>
              <p:cNvSpPr txBox="1">
                <a:spLocks noChangeArrowheads="1"/>
              </p:cNvSpPr>
              <p:nvPr/>
            </p:nvSpPr>
            <p:spPr bwMode="auto">
              <a:xfrm>
                <a:off x="5984527" y="4940508"/>
                <a:ext cx="860258" cy="587718"/>
              </a:xfrm>
              <a:prstGeom prst="rect">
                <a:avLst/>
              </a:prstGeom>
              <a:solidFill>
                <a:schemeClr val="bg1"/>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Gill Sans MT" charset="0"/>
                  </a:defRPr>
                </a:lvl1pPr>
                <a:lvl2pPr marL="742950" indent="-285750">
                  <a:defRPr>
                    <a:solidFill>
                      <a:schemeClr val="tx1"/>
                    </a:solidFill>
                    <a:latin typeface="Gill Sans MT" charset="0"/>
                  </a:defRPr>
                </a:lvl2pPr>
                <a:lvl3pPr marL="1143000" indent="-228600">
                  <a:defRPr>
                    <a:solidFill>
                      <a:schemeClr val="tx1"/>
                    </a:solidFill>
                    <a:latin typeface="Gill Sans MT" charset="0"/>
                  </a:defRPr>
                </a:lvl3pPr>
                <a:lvl4pPr marL="1600200" indent="-228600">
                  <a:defRPr>
                    <a:solidFill>
                      <a:schemeClr val="tx1"/>
                    </a:solidFill>
                    <a:latin typeface="Gill Sans MT" charset="0"/>
                  </a:defRPr>
                </a:lvl4pPr>
                <a:lvl5pPr marL="2057400" indent="-228600">
                  <a:defRPr>
                    <a:solidFill>
                      <a:schemeClr val="tx1"/>
                    </a:solidFill>
                    <a:latin typeface="Gill Sans MT" charset="0"/>
                  </a:defRPr>
                </a:lvl5pPr>
                <a:lvl6pPr marL="2514600" indent="-228600" eaLnBrk="0" fontAlgn="base" hangingPunct="0">
                  <a:spcBef>
                    <a:spcPct val="0"/>
                  </a:spcBef>
                  <a:spcAft>
                    <a:spcPct val="0"/>
                  </a:spcAft>
                  <a:defRPr>
                    <a:solidFill>
                      <a:schemeClr val="tx1"/>
                    </a:solidFill>
                    <a:latin typeface="Gill Sans MT" charset="0"/>
                  </a:defRPr>
                </a:lvl6pPr>
                <a:lvl7pPr marL="2971800" indent="-228600" eaLnBrk="0" fontAlgn="base" hangingPunct="0">
                  <a:spcBef>
                    <a:spcPct val="0"/>
                  </a:spcBef>
                  <a:spcAft>
                    <a:spcPct val="0"/>
                  </a:spcAft>
                  <a:defRPr>
                    <a:solidFill>
                      <a:schemeClr val="tx1"/>
                    </a:solidFill>
                    <a:latin typeface="Gill Sans MT" charset="0"/>
                  </a:defRPr>
                </a:lvl7pPr>
                <a:lvl8pPr marL="3429000" indent="-228600" eaLnBrk="0" fontAlgn="base" hangingPunct="0">
                  <a:spcBef>
                    <a:spcPct val="0"/>
                  </a:spcBef>
                  <a:spcAft>
                    <a:spcPct val="0"/>
                  </a:spcAft>
                  <a:defRPr>
                    <a:solidFill>
                      <a:schemeClr val="tx1"/>
                    </a:solidFill>
                    <a:latin typeface="Gill Sans MT" charset="0"/>
                  </a:defRPr>
                </a:lvl8pPr>
                <a:lvl9pPr marL="3886200" indent="-228600" eaLnBrk="0" fontAlgn="base" hangingPunct="0">
                  <a:spcBef>
                    <a:spcPct val="0"/>
                  </a:spcBef>
                  <a:spcAft>
                    <a:spcPct val="0"/>
                  </a:spcAft>
                  <a:defRPr>
                    <a:solidFill>
                      <a:schemeClr val="tx1"/>
                    </a:solidFill>
                    <a:latin typeface="Gill Sans MT" charset="0"/>
                  </a:defRPr>
                </a:lvl9pPr>
              </a:lstStyle>
              <a:p>
                <a:pPr algn="ctr"/>
                <a:r>
                  <a:rPr lang="en-US" altLang="en-US" sz="1553" i="1" dirty="0">
                    <a:latin typeface="Calibri" panose="020F0502020204030204" pitchFamily="34" charset="0"/>
                    <a:cs typeface="Calibri" panose="020F0502020204030204" pitchFamily="34" charset="0"/>
                  </a:rPr>
                  <a:t>Submit (ORCA)</a:t>
                </a:r>
              </a:p>
            </p:txBody>
          </p:sp>
          <p:cxnSp>
            <p:nvCxnSpPr>
              <p:cNvPr id="65" name="Straight Arrow Connector 64"/>
              <p:cNvCxnSpPr>
                <a:stCxn id="61" idx="0"/>
              </p:cNvCxnSpPr>
              <p:nvPr/>
            </p:nvCxnSpPr>
            <p:spPr>
              <a:xfrm flipV="1">
                <a:off x="5943600" y="3812065"/>
                <a:ext cx="0" cy="474174"/>
              </a:xfrm>
              <a:prstGeom prst="straightConnector1">
                <a:avLst/>
              </a:prstGeom>
              <a:ln w="28575">
                <a:solidFill>
                  <a:schemeClr val="accent1"/>
                </a:solidFill>
                <a:prstDash val="sysDash"/>
                <a:tailEnd type="triangle"/>
              </a:ln>
            </p:spPr>
            <p:style>
              <a:lnRef idx="1">
                <a:schemeClr val="accent1"/>
              </a:lnRef>
              <a:fillRef idx="0">
                <a:schemeClr val="accent1"/>
              </a:fillRef>
              <a:effectRef idx="0">
                <a:schemeClr val="accent1"/>
              </a:effectRef>
              <a:fontRef idx="minor">
                <a:schemeClr val="tx1"/>
              </a:fontRef>
            </p:style>
          </p:cxnSp>
          <p:sp>
            <p:nvSpPr>
              <p:cNvPr id="66" name="TextBox 119"/>
              <p:cNvSpPr txBox="1">
                <a:spLocks noChangeArrowheads="1"/>
              </p:cNvSpPr>
              <p:nvPr/>
            </p:nvSpPr>
            <p:spPr bwMode="auto">
              <a:xfrm>
                <a:off x="4693826" y="3910400"/>
                <a:ext cx="1556574" cy="341438"/>
              </a:xfrm>
              <a:prstGeom prst="rect">
                <a:avLst/>
              </a:prstGeom>
              <a:noFill/>
              <a:ln>
                <a:noFill/>
              </a:ln>
              <a:extLs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Gill Sans MT" charset="0"/>
                  </a:defRPr>
                </a:lvl1pPr>
                <a:lvl2pPr marL="742950" indent="-285750">
                  <a:defRPr>
                    <a:solidFill>
                      <a:schemeClr val="tx1"/>
                    </a:solidFill>
                    <a:latin typeface="Gill Sans MT" charset="0"/>
                  </a:defRPr>
                </a:lvl2pPr>
                <a:lvl3pPr marL="1143000" indent="-228600">
                  <a:defRPr>
                    <a:solidFill>
                      <a:schemeClr val="tx1"/>
                    </a:solidFill>
                    <a:latin typeface="Gill Sans MT" charset="0"/>
                  </a:defRPr>
                </a:lvl3pPr>
                <a:lvl4pPr marL="1600200" indent="-228600">
                  <a:defRPr>
                    <a:solidFill>
                      <a:schemeClr val="tx1"/>
                    </a:solidFill>
                    <a:latin typeface="Gill Sans MT" charset="0"/>
                  </a:defRPr>
                </a:lvl4pPr>
                <a:lvl5pPr marL="2057400" indent="-228600">
                  <a:defRPr>
                    <a:solidFill>
                      <a:schemeClr val="tx1"/>
                    </a:solidFill>
                    <a:latin typeface="Gill Sans MT" charset="0"/>
                  </a:defRPr>
                </a:lvl5pPr>
                <a:lvl6pPr marL="2514600" indent="-228600" eaLnBrk="0" fontAlgn="base" hangingPunct="0">
                  <a:spcBef>
                    <a:spcPct val="0"/>
                  </a:spcBef>
                  <a:spcAft>
                    <a:spcPct val="0"/>
                  </a:spcAft>
                  <a:defRPr>
                    <a:solidFill>
                      <a:schemeClr val="tx1"/>
                    </a:solidFill>
                    <a:latin typeface="Gill Sans MT" charset="0"/>
                  </a:defRPr>
                </a:lvl6pPr>
                <a:lvl7pPr marL="2971800" indent="-228600" eaLnBrk="0" fontAlgn="base" hangingPunct="0">
                  <a:spcBef>
                    <a:spcPct val="0"/>
                  </a:spcBef>
                  <a:spcAft>
                    <a:spcPct val="0"/>
                  </a:spcAft>
                  <a:defRPr>
                    <a:solidFill>
                      <a:schemeClr val="tx1"/>
                    </a:solidFill>
                    <a:latin typeface="Gill Sans MT" charset="0"/>
                  </a:defRPr>
                </a:lvl7pPr>
                <a:lvl8pPr marL="3429000" indent="-228600" eaLnBrk="0" fontAlgn="base" hangingPunct="0">
                  <a:spcBef>
                    <a:spcPct val="0"/>
                  </a:spcBef>
                  <a:spcAft>
                    <a:spcPct val="0"/>
                  </a:spcAft>
                  <a:defRPr>
                    <a:solidFill>
                      <a:schemeClr val="tx1"/>
                    </a:solidFill>
                    <a:latin typeface="Gill Sans MT" charset="0"/>
                  </a:defRPr>
                </a:lvl8pPr>
                <a:lvl9pPr marL="3886200" indent="-228600" eaLnBrk="0" fontAlgn="base" hangingPunct="0">
                  <a:spcBef>
                    <a:spcPct val="0"/>
                  </a:spcBef>
                  <a:spcAft>
                    <a:spcPct val="0"/>
                  </a:spcAft>
                  <a:defRPr>
                    <a:solidFill>
                      <a:schemeClr val="tx1"/>
                    </a:solidFill>
                    <a:latin typeface="Gill Sans MT" charset="0"/>
                  </a:defRPr>
                </a:lvl9pPr>
              </a:lstStyle>
              <a:p>
                <a:pPr algn="ctr"/>
                <a:r>
                  <a:rPr lang="en-US" altLang="en-US" sz="1553" i="1" dirty="0">
                    <a:latin typeface="Calibri" panose="020F0502020204030204" pitchFamily="34" charset="0"/>
                    <a:cs typeface="Calibri" panose="020F0502020204030204" pitchFamily="34" charset="0"/>
                  </a:rPr>
                  <a:t>Rejected</a:t>
                </a:r>
              </a:p>
            </p:txBody>
          </p:sp>
          <p:sp>
            <p:nvSpPr>
              <p:cNvPr id="68" name="TextBox 67"/>
              <p:cNvSpPr txBox="1">
                <a:spLocks noChangeArrowheads="1"/>
              </p:cNvSpPr>
              <p:nvPr/>
            </p:nvSpPr>
            <p:spPr bwMode="auto">
              <a:xfrm>
                <a:off x="7056044" y="3983820"/>
                <a:ext cx="1129930" cy="1021536"/>
              </a:xfrm>
              <a:prstGeom prst="rect">
                <a:avLst/>
              </a:prstGeom>
              <a:solidFill>
                <a:schemeClr val="bg1"/>
              </a:solidFill>
              <a:ln w="9525">
                <a:solidFill>
                  <a:schemeClr val="tx1"/>
                </a:solidFill>
                <a:miter lim="800000"/>
                <a:headEnd/>
                <a:tailEnd/>
              </a:ln>
              <a:effectLst>
                <a:outerShdw blurRad="50800" dist="38100" dir="2700000" algn="tl" rotWithShape="0">
                  <a:srgbClr val="000000">
                    <a:alpha val="39999"/>
                  </a:srgbClr>
                </a:outerShdw>
              </a:effectLst>
            </p:spPr>
            <p:txBody>
              <a:bodyPr wrap="square">
                <a:spAutoFit/>
              </a:bodyPr>
              <a:lstStyle/>
              <a:p>
                <a:pPr algn="ctr">
                  <a:defRPr/>
                </a:pPr>
                <a:r>
                  <a:rPr lang="en-US" sz="1947" i="1" dirty="0">
                    <a:latin typeface="Calibri" panose="020F0502020204030204" pitchFamily="34" charset="0"/>
                    <a:cs typeface="Calibri" panose="020F0502020204030204" pitchFamily="34" charset="0"/>
                  </a:rPr>
                  <a:t>Accepted AND Funded</a:t>
                </a:r>
              </a:p>
            </p:txBody>
          </p:sp>
          <p:cxnSp>
            <p:nvCxnSpPr>
              <p:cNvPr id="69" name="Elbow Connector 68"/>
              <p:cNvCxnSpPr>
                <a:stCxn id="63" idx="0"/>
              </p:cNvCxnSpPr>
              <p:nvPr/>
            </p:nvCxnSpPr>
            <p:spPr>
              <a:xfrm rot="16200000" flipV="1">
                <a:off x="3928924" y="1380569"/>
                <a:ext cx="1676681" cy="2352674"/>
              </a:xfrm>
              <a:prstGeom prst="bentConnector2">
                <a:avLst/>
              </a:prstGeom>
              <a:ln w="28575">
                <a:prstDash val="sysDash"/>
                <a:tailEnd type="triangle"/>
              </a:ln>
            </p:spPr>
            <p:style>
              <a:lnRef idx="1">
                <a:schemeClr val="accent1"/>
              </a:lnRef>
              <a:fillRef idx="0">
                <a:schemeClr val="accent1"/>
              </a:fillRef>
              <a:effectRef idx="0">
                <a:schemeClr val="accent1"/>
              </a:effectRef>
              <a:fontRef idx="minor">
                <a:schemeClr val="tx1"/>
              </a:fontRef>
            </p:style>
          </p:cxnSp>
          <p:cxnSp>
            <p:nvCxnSpPr>
              <p:cNvPr id="70" name="Straight Arrow Connector 69"/>
              <p:cNvCxnSpPr/>
              <p:nvPr/>
            </p:nvCxnSpPr>
            <p:spPr>
              <a:xfrm flipH="1">
                <a:off x="3640138" y="2255280"/>
                <a:ext cx="2303462" cy="0"/>
              </a:xfrm>
              <a:prstGeom prst="straightConnector1">
                <a:avLst/>
              </a:prstGeom>
              <a:ln w="28575">
                <a:prstDash val="sysDash"/>
                <a:tailEnd type="triangle"/>
              </a:ln>
            </p:spPr>
            <p:style>
              <a:lnRef idx="1">
                <a:schemeClr val="accent1"/>
              </a:lnRef>
              <a:fillRef idx="0">
                <a:schemeClr val="accent1"/>
              </a:fillRef>
              <a:effectRef idx="0">
                <a:schemeClr val="accent1"/>
              </a:effectRef>
              <a:fontRef idx="minor">
                <a:schemeClr val="tx1"/>
              </a:fontRef>
            </p:style>
          </p:cxnSp>
          <p:cxnSp>
            <p:nvCxnSpPr>
              <p:cNvPr id="71" name="Straight Arrow Connector 70"/>
              <p:cNvCxnSpPr/>
              <p:nvPr/>
            </p:nvCxnSpPr>
            <p:spPr>
              <a:xfrm flipH="1">
                <a:off x="3613150" y="2842807"/>
                <a:ext cx="2305050" cy="0"/>
              </a:xfrm>
              <a:prstGeom prst="straightConnector1">
                <a:avLst/>
              </a:prstGeom>
              <a:ln w="28575">
                <a:prstDash val="sysDash"/>
                <a:tailEnd type="triangle"/>
              </a:ln>
            </p:spPr>
            <p:style>
              <a:lnRef idx="1">
                <a:schemeClr val="accent1"/>
              </a:lnRef>
              <a:fillRef idx="0">
                <a:schemeClr val="accent1"/>
              </a:fillRef>
              <a:effectRef idx="0">
                <a:schemeClr val="accent1"/>
              </a:effectRef>
              <a:fontRef idx="minor">
                <a:schemeClr val="tx1"/>
              </a:fontRef>
            </p:style>
          </p:cxnSp>
          <p:cxnSp>
            <p:nvCxnSpPr>
              <p:cNvPr id="72" name="Straight Arrow Connector 71"/>
              <p:cNvCxnSpPr>
                <a:stCxn id="63" idx="1"/>
              </p:cNvCxnSpPr>
              <p:nvPr/>
            </p:nvCxnSpPr>
            <p:spPr>
              <a:xfrm flipH="1">
                <a:off x="4791075" y="3560369"/>
                <a:ext cx="681469" cy="4939"/>
              </a:xfrm>
              <a:prstGeom prst="straightConnector1">
                <a:avLst/>
              </a:prstGeom>
              <a:ln w="28575">
                <a:prstDash val="sysDash"/>
                <a:tailEnd type="triangle"/>
              </a:ln>
            </p:spPr>
            <p:style>
              <a:lnRef idx="1">
                <a:schemeClr val="accent1"/>
              </a:lnRef>
              <a:fillRef idx="0">
                <a:schemeClr val="accent1"/>
              </a:fillRef>
              <a:effectRef idx="0">
                <a:schemeClr val="accent1"/>
              </a:effectRef>
              <a:fontRef idx="minor">
                <a:schemeClr val="tx1"/>
              </a:fontRef>
            </p:style>
          </p:cxnSp>
          <p:cxnSp>
            <p:nvCxnSpPr>
              <p:cNvPr id="73" name="Straight Arrow Connector 72"/>
              <p:cNvCxnSpPr/>
              <p:nvPr/>
            </p:nvCxnSpPr>
            <p:spPr>
              <a:xfrm>
                <a:off x="6570465" y="4486787"/>
                <a:ext cx="468313" cy="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sp>
          <p:nvSpPr>
            <p:cNvPr id="41" name="Rectangle 37"/>
            <p:cNvSpPr>
              <a:spLocks noChangeArrowheads="1"/>
            </p:cNvSpPr>
            <p:nvPr/>
          </p:nvSpPr>
          <p:spPr bwMode="auto">
            <a:xfrm>
              <a:off x="205045" y="4020344"/>
              <a:ext cx="1282241" cy="40384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Gill Sans MT" charset="0"/>
                </a:defRPr>
              </a:lvl1pPr>
              <a:lvl2pPr marL="742950" indent="-285750">
                <a:defRPr>
                  <a:solidFill>
                    <a:schemeClr val="tx1"/>
                  </a:solidFill>
                  <a:latin typeface="Gill Sans MT" charset="0"/>
                </a:defRPr>
              </a:lvl2pPr>
              <a:lvl3pPr marL="1143000" indent="-228600">
                <a:defRPr>
                  <a:solidFill>
                    <a:schemeClr val="tx1"/>
                  </a:solidFill>
                  <a:latin typeface="Gill Sans MT" charset="0"/>
                </a:defRPr>
              </a:lvl3pPr>
              <a:lvl4pPr marL="1600200" indent="-228600">
                <a:defRPr>
                  <a:solidFill>
                    <a:schemeClr val="tx1"/>
                  </a:solidFill>
                  <a:latin typeface="Gill Sans MT" charset="0"/>
                </a:defRPr>
              </a:lvl4pPr>
              <a:lvl5pPr marL="2057400" indent="-228600">
                <a:defRPr>
                  <a:solidFill>
                    <a:schemeClr val="tx1"/>
                  </a:solidFill>
                  <a:latin typeface="Gill Sans MT" charset="0"/>
                </a:defRPr>
              </a:lvl5pPr>
              <a:lvl6pPr marL="2514600" indent="-228600" eaLnBrk="0" fontAlgn="base" hangingPunct="0">
                <a:spcBef>
                  <a:spcPct val="0"/>
                </a:spcBef>
                <a:spcAft>
                  <a:spcPct val="0"/>
                </a:spcAft>
                <a:defRPr>
                  <a:solidFill>
                    <a:schemeClr val="tx1"/>
                  </a:solidFill>
                  <a:latin typeface="Gill Sans MT" charset="0"/>
                </a:defRPr>
              </a:lvl6pPr>
              <a:lvl7pPr marL="2971800" indent="-228600" eaLnBrk="0" fontAlgn="base" hangingPunct="0">
                <a:spcBef>
                  <a:spcPct val="0"/>
                </a:spcBef>
                <a:spcAft>
                  <a:spcPct val="0"/>
                </a:spcAft>
                <a:defRPr>
                  <a:solidFill>
                    <a:schemeClr val="tx1"/>
                  </a:solidFill>
                  <a:latin typeface="Gill Sans MT" charset="0"/>
                </a:defRPr>
              </a:lvl7pPr>
              <a:lvl8pPr marL="3429000" indent="-228600" eaLnBrk="0" fontAlgn="base" hangingPunct="0">
                <a:spcBef>
                  <a:spcPct val="0"/>
                </a:spcBef>
                <a:spcAft>
                  <a:spcPct val="0"/>
                </a:spcAft>
                <a:defRPr>
                  <a:solidFill>
                    <a:schemeClr val="tx1"/>
                  </a:solidFill>
                  <a:latin typeface="Gill Sans MT" charset="0"/>
                </a:defRPr>
              </a:lvl8pPr>
              <a:lvl9pPr marL="3886200" indent="-228600" eaLnBrk="0" fontAlgn="base" hangingPunct="0">
                <a:spcBef>
                  <a:spcPct val="0"/>
                </a:spcBef>
                <a:spcAft>
                  <a:spcPct val="0"/>
                </a:spcAft>
                <a:defRPr>
                  <a:solidFill>
                    <a:schemeClr val="tx1"/>
                  </a:solidFill>
                  <a:latin typeface="Gill Sans MT" charset="0"/>
                </a:defRPr>
              </a:lvl9pPr>
            </a:lstStyle>
            <a:p>
              <a:pPr algn="ctr"/>
              <a:r>
                <a:rPr lang="en-US" altLang="en-US" sz="1947" dirty="0">
                  <a:latin typeface="Calibri" panose="020F0502020204030204" pitchFamily="34" charset="0"/>
                  <a:cs typeface="Calibri" panose="020F0502020204030204" pitchFamily="34" charset="0"/>
                </a:rPr>
                <a:t>Marketing</a:t>
              </a:r>
            </a:p>
          </p:txBody>
        </p:sp>
        <p:sp>
          <p:nvSpPr>
            <p:cNvPr id="42" name="Left Brace 41"/>
            <p:cNvSpPr/>
            <p:nvPr/>
          </p:nvSpPr>
          <p:spPr>
            <a:xfrm>
              <a:off x="1349375" y="2817813"/>
              <a:ext cx="265113" cy="2803127"/>
            </a:xfrm>
            <a:prstGeom prst="leftBrace">
              <a:avLst>
                <a:gd name="adj1" fmla="val 0"/>
                <a:gd name="adj2" fmla="val 50000"/>
              </a:avLst>
            </a:prstGeom>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sz="1947">
                <a:latin typeface="Calibri" panose="020F0502020204030204" pitchFamily="34" charset="0"/>
                <a:cs typeface="Calibri" panose="020F0502020204030204" pitchFamily="34" charset="0"/>
              </a:endParaRPr>
            </a:p>
          </p:txBody>
        </p:sp>
      </p:grpSp>
      <p:sp>
        <p:nvSpPr>
          <p:cNvPr id="3" name="TextBox 2"/>
          <p:cNvSpPr txBox="1"/>
          <p:nvPr/>
        </p:nvSpPr>
        <p:spPr>
          <a:xfrm>
            <a:off x="1124377" y="5798836"/>
            <a:ext cx="6243269" cy="691600"/>
          </a:xfrm>
          <a:prstGeom prst="rect">
            <a:avLst/>
          </a:prstGeom>
          <a:noFill/>
        </p:spPr>
        <p:txBody>
          <a:bodyPr wrap="square" rtlCol="0">
            <a:spAutoFit/>
          </a:bodyPr>
          <a:lstStyle/>
          <a:p>
            <a:r>
              <a:rPr lang="en-US" sz="1947" b="1" i="1" dirty="0"/>
              <a:t>Research Development has tools and resources to help with the steps in this process</a:t>
            </a:r>
          </a:p>
        </p:txBody>
      </p:sp>
    </p:spTree>
    <p:extLst>
      <p:ext uri="{BB962C8B-B14F-4D97-AF65-F5344CB8AC3E}">
        <p14:creationId xmlns:p14="http://schemas.microsoft.com/office/powerpoint/2010/main" val="3626760755"/>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Conclusion</a:t>
            </a:r>
            <a:endParaRPr lang="en-US" dirty="0"/>
          </a:p>
        </p:txBody>
      </p:sp>
      <p:sp>
        <p:nvSpPr>
          <p:cNvPr id="3" name="Content Placeholder 2"/>
          <p:cNvSpPr>
            <a:spLocks noGrp="1"/>
          </p:cNvSpPr>
          <p:nvPr>
            <p:ph idx="1"/>
          </p:nvPr>
        </p:nvSpPr>
        <p:spPr>
          <a:xfrm>
            <a:off x="457200" y="1600200"/>
            <a:ext cx="7215809" cy="4525963"/>
          </a:xfrm>
        </p:spPr>
        <p:txBody>
          <a:bodyPr>
            <a:normAutofit/>
          </a:bodyPr>
          <a:lstStyle/>
          <a:p>
            <a:r>
              <a:rPr lang="en-US" sz="2400" dirty="0" smtClean="0"/>
              <a:t>The writing, editing, marketing approaches described over the past few days are proven practices for proposal success</a:t>
            </a:r>
            <a:br>
              <a:rPr lang="en-US" sz="2400" dirty="0" smtClean="0"/>
            </a:br>
            <a:endParaRPr lang="en-US" sz="2400" dirty="0" smtClean="0"/>
          </a:p>
          <a:p>
            <a:r>
              <a:rPr lang="en-US" sz="2400" dirty="0" smtClean="0"/>
              <a:t>Encourage lots of program officer contact and customer knowledge</a:t>
            </a:r>
            <a:br>
              <a:rPr lang="en-US" sz="2400" dirty="0" smtClean="0"/>
            </a:br>
            <a:endParaRPr lang="en-US" sz="2400" dirty="0" smtClean="0"/>
          </a:p>
          <a:p>
            <a:r>
              <a:rPr lang="en-US" sz="2400" dirty="0" smtClean="0"/>
              <a:t>Encourage lots of proposal review as part of the proposal maturation process</a:t>
            </a:r>
            <a:br>
              <a:rPr lang="en-US" sz="2400" dirty="0" smtClean="0"/>
            </a:br>
            <a:endParaRPr lang="en-US" sz="2400" dirty="0" smtClean="0"/>
          </a:p>
          <a:p>
            <a:pPr marL="0" indent="0">
              <a:buNone/>
            </a:pPr>
            <a:endParaRPr lang="en-US" sz="2400" dirty="0" smtClean="0"/>
          </a:p>
        </p:txBody>
      </p:sp>
    </p:spTree>
    <p:extLst>
      <p:ext uri="{BB962C8B-B14F-4D97-AF65-F5344CB8AC3E}">
        <p14:creationId xmlns:p14="http://schemas.microsoft.com/office/powerpoint/2010/main" val="293962772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5661" y="1992448"/>
            <a:ext cx="7886700" cy="1325563"/>
          </a:xfrm>
        </p:spPr>
        <p:txBody>
          <a:bodyPr/>
          <a:lstStyle/>
          <a:p>
            <a:r>
              <a:rPr lang="en-US" dirty="0" smtClean="0"/>
              <a:t>Writing for Reviewers</a:t>
            </a:r>
            <a:endParaRPr lang="en-US" dirty="0"/>
          </a:p>
        </p:txBody>
      </p:sp>
    </p:spTree>
    <p:extLst>
      <p:ext uri="{BB962C8B-B14F-4D97-AF65-F5344CB8AC3E}">
        <p14:creationId xmlns:p14="http://schemas.microsoft.com/office/powerpoint/2010/main" val="196822761"/>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Next Steps</a:t>
            </a:r>
            <a:endParaRPr lang="en-US" dirty="0"/>
          </a:p>
        </p:txBody>
      </p:sp>
      <p:sp>
        <p:nvSpPr>
          <p:cNvPr id="3" name="TextBox 2"/>
          <p:cNvSpPr txBox="1"/>
          <p:nvPr/>
        </p:nvSpPr>
        <p:spPr>
          <a:xfrm>
            <a:off x="871538" y="2057400"/>
            <a:ext cx="7312515" cy="4093428"/>
          </a:xfrm>
          <a:prstGeom prst="rect">
            <a:avLst/>
          </a:prstGeom>
          <a:noFill/>
        </p:spPr>
        <p:txBody>
          <a:bodyPr wrap="none" rtlCol="0">
            <a:spAutoFit/>
          </a:bodyPr>
          <a:lstStyle/>
          <a:p>
            <a:pPr marL="285750" indent="-285750">
              <a:buFont typeface="Arial" panose="020B0604020202020204" pitchFamily="34" charset="0"/>
              <a:buChar char="•"/>
            </a:pPr>
            <a:r>
              <a:rPr lang="en-US" sz="2000" dirty="0" smtClean="0"/>
              <a:t>We will provide all the presentations and handouts</a:t>
            </a:r>
            <a:br>
              <a:rPr lang="en-US" sz="2000" dirty="0" smtClean="0"/>
            </a:br>
            <a:endParaRPr lang="en-US" sz="2000" dirty="0" smtClean="0"/>
          </a:p>
          <a:p>
            <a:pPr marL="285750" indent="-285750">
              <a:buFont typeface="Arial" panose="020B0604020202020204" pitchFamily="34" charset="0"/>
              <a:buChar char="•"/>
            </a:pPr>
            <a:r>
              <a:rPr lang="en-US" sz="2000" dirty="0" smtClean="0"/>
              <a:t>Please respond to survey from Faculty Center</a:t>
            </a:r>
            <a:br>
              <a:rPr lang="en-US" sz="2000" dirty="0" smtClean="0"/>
            </a:br>
            <a:endParaRPr lang="en-US" sz="2000" dirty="0" smtClean="0"/>
          </a:p>
          <a:p>
            <a:pPr marL="285750" indent="-285750">
              <a:buFont typeface="Arial" panose="020B0604020202020204" pitchFamily="34" charset="0"/>
              <a:buChar char="•"/>
            </a:pPr>
            <a:r>
              <a:rPr lang="en-US" sz="2000" dirty="0" smtClean="0"/>
              <a:t>One topic we didn’t cover – Tools for Finding Funding – could be a</a:t>
            </a:r>
            <a:br>
              <a:rPr lang="en-US" sz="2000" dirty="0" smtClean="0"/>
            </a:br>
            <a:r>
              <a:rPr lang="en-US" sz="2000" dirty="0" smtClean="0"/>
              <a:t>lunchtime seminar if there is enough interest … </a:t>
            </a:r>
            <a:r>
              <a:rPr lang="en-US" sz="2000" i="1" dirty="0" smtClean="0"/>
              <a:t>let us know</a:t>
            </a:r>
            <a:br>
              <a:rPr lang="en-US" sz="2000" i="1" dirty="0" smtClean="0"/>
            </a:br>
            <a:endParaRPr lang="en-US" sz="2000" i="1" dirty="0" smtClean="0"/>
          </a:p>
          <a:p>
            <a:pPr marL="285750" indent="-285750">
              <a:buFont typeface="Arial" panose="020B0604020202020204" pitchFamily="34" charset="0"/>
              <a:buChar char="•"/>
            </a:pPr>
            <a:r>
              <a:rPr lang="en-US" sz="2000" dirty="0" smtClean="0"/>
              <a:t>For those who can commit to writing a complete proposal this </a:t>
            </a:r>
            <a:br>
              <a:rPr lang="en-US" sz="2000" dirty="0" smtClean="0"/>
            </a:br>
            <a:r>
              <a:rPr lang="en-US" sz="2000" dirty="0" smtClean="0"/>
              <a:t>summer, we will support your proposal effort and convene an </a:t>
            </a:r>
            <a:br>
              <a:rPr lang="en-US" sz="2000" dirty="0" smtClean="0"/>
            </a:br>
            <a:r>
              <a:rPr lang="en-US" sz="2000" dirty="0" smtClean="0"/>
              <a:t>“intensive” review panel of experienced proposal writers who </a:t>
            </a:r>
            <a:br>
              <a:rPr lang="en-US" sz="2000" dirty="0" smtClean="0"/>
            </a:br>
            <a:r>
              <a:rPr lang="en-US" sz="2000" dirty="0" smtClean="0"/>
              <a:t>will thoroughly review your proposal…</a:t>
            </a:r>
            <a:r>
              <a:rPr lang="en-US" sz="2000" i="1" dirty="0" smtClean="0"/>
              <a:t> let us know</a:t>
            </a:r>
            <a:r>
              <a:rPr lang="en-US" sz="2000" dirty="0" smtClean="0"/>
              <a:t> </a:t>
            </a:r>
          </a:p>
          <a:p>
            <a:endParaRPr lang="en-US" sz="2000" dirty="0" smtClean="0"/>
          </a:p>
          <a:p>
            <a:pPr marL="285750" indent="-285750">
              <a:buFont typeface="Arial" panose="020B0604020202020204" pitchFamily="34" charset="0"/>
              <a:buChar char="•"/>
            </a:pPr>
            <a:endParaRPr lang="en-US" sz="2000" dirty="0"/>
          </a:p>
        </p:txBody>
      </p:sp>
    </p:spTree>
    <p:extLst>
      <p:ext uri="{BB962C8B-B14F-4D97-AF65-F5344CB8AC3E}">
        <p14:creationId xmlns:p14="http://schemas.microsoft.com/office/powerpoint/2010/main" val="382457622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90210" y="0"/>
            <a:ext cx="7498080" cy="1143000"/>
          </a:xfrm>
        </p:spPr>
        <p:txBody>
          <a:bodyPr>
            <a:normAutofit/>
          </a:bodyPr>
          <a:lstStyle/>
          <a:p>
            <a:r>
              <a:rPr lang="en-US" sz="4000" dirty="0" smtClean="0"/>
              <a:t>All Funders Have A Review Process</a:t>
            </a:r>
            <a:endParaRPr lang="en-US" sz="4000" dirty="0"/>
          </a:p>
        </p:txBody>
      </p:sp>
      <p:sp>
        <p:nvSpPr>
          <p:cNvPr id="3" name="Content Placeholder 2"/>
          <p:cNvSpPr>
            <a:spLocks noGrp="1"/>
          </p:cNvSpPr>
          <p:nvPr>
            <p:ph idx="1"/>
          </p:nvPr>
        </p:nvSpPr>
        <p:spPr>
          <a:xfrm>
            <a:off x="490210" y="986971"/>
            <a:ext cx="7913561" cy="5369380"/>
          </a:xfrm>
        </p:spPr>
        <p:txBody>
          <a:bodyPr>
            <a:noAutofit/>
          </a:bodyPr>
          <a:lstStyle/>
          <a:p>
            <a:pPr marL="0" indent="0">
              <a:buNone/>
            </a:pPr>
            <a:r>
              <a:rPr lang="en-US" sz="1600" b="1" dirty="0" smtClean="0">
                <a:cs typeface="Optima"/>
              </a:rPr>
              <a:t>If an organization offers grants, then they have a process for reviewing applications</a:t>
            </a:r>
            <a:endParaRPr lang="en-US" sz="1600" b="1" dirty="0">
              <a:cs typeface="Optima"/>
            </a:endParaRPr>
          </a:p>
          <a:p>
            <a:pPr marL="0" indent="0">
              <a:buNone/>
            </a:pPr>
            <a:r>
              <a:rPr lang="en-US" sz="1600" b="1" dirty="0" smtClean="0">
                <a:cs typeface="Optima"/>
              </a:rPr>
              <a:t>They pick reviewers who:</a:t>
            </a:r>
            <a:endParaRPr lang="en-US" sz="1600" dirty="0">
              <a:cs typeface="Optima"/>
            </a:endParaRPr>
          </a:p>
          <a:p>
            <a:r>
              <a:rPr lang="en-US" sz="1600" dirty="0" smtClean="0">
                <a:cs typeface="Optima"/>
              </a:rPr>
              <a:t>Some level of expertise with the topic they are assigned to review</a:t>
            </a:r>
            <a:endParaRPr lang="en-US" sz="1600" dirty="0">
              <a:cs typeface="Optima"/>
            </a:endParaRPr>
          </a:p>
          <a:p>
            <a:r>
              <a:rPr lang="en-US" sz="1600" dirty="0" smtClean="0">
                <a:cs typeface="Optima"/>
              </a:rPr>
              <a:t>Are able to be impartial</a:t>
            </a:r>
          </a:p>
          <a:p>
            <a:r>
              <a:rPr lang="en-US" sz="1600" dirty="0" smtClean="0">
                <a:cs typeface="Optima"/>
              </a:rPr>
              <a:t>Can work well in a group</a:t>
            </a:r>
          </a:p>
          <a:p>
            <a:r>
              <a:rPr lang="en-US" sz="1600" dirty="0" smtClean="0">
                <a:cs typeface="Optima"/>
              </a:rPr>
              <a:t>Resolve conflicts of interest</a:t>
            </a:r>
            <a:endParaRPr lang="en-US" sz="1600" dirty="0">
              <a:cs typeface="Optima"/>
            </a:endParaRPr>
          </a:p>
          <a:p>
            <a:r>
              <a:rPr lang="en-US" sz="1600" b="1" dirty="0" smtClean="0">
                <a:cs typeface="Optima"/>
              </a:rPr>
              <a:t>Are given review criteria and instructions on how to evaluate applications</a:t>
            </a:r>
          </a:p>
          <a:p>
            <a:endParaRPr lang="en-US" sz="1600" b="1" dirty="0" smtClean="0">
              <a:cs typeface="Optima"/>
            </a:endParaRPr>
          </a:p>
          <a:p>
            <a:r>
              <a:rPr lang="en-US" sz="1600" b="1" dirty="0" smtClean="0">
                <a:cs typeface="Optima"/>
              </a:rPr>
              <a:t>Examples of review criteria:</a:t>
            </a:r>
          </a:p>
          <a:p>
            <a:r>
              <a:rPr lang="en-US" sz="1600" b="1" dirty="0" smtClean="0">
                <a:cs typeface="Optima"/>
              </a:rPr>
              <a:t>NIH</a:t>
            </a:r>
            <a:r>
              <a:rPr lang="en-US" sz="1600" dirty="0" smtClean="0">
                <a:cs typeface="Optima"/>
              </a:rPr>
              <a:t> (applicable to all applications): Significance, Investigators, Innovation, Approach, Environment</a:t>
            </a:r>
          </a:p>
          <a:p>
            <a:r>
              <a:rPr lang="en-US" sz="1600" b="1" dirty="0" smtClean="0">
                <a:cs typeface="Optima"/>
              </a:rPr>
              <a:t>Fulbright: </a:t>
            </a:r>
            <a:r>
              <a:rPr lang="en-US" sz="1600" dirty="0" smtClean="0">
                <a:cs typeface="Optima"/>
              </a:rPr>
              <a:t>Applicant credentials; Suitability of applicants training, knowledge, skills and experience; Quality of proposed project; Applicants cultural adaptability and sensitivity; Projects projected impact and value of projected outcomes</a:t>
            </a:r>
          </a:p>
          <a:p>
            <a:r>
              <a:rPr lang="en-US" sz="1600" b="1" dirty="0" smtClean="0">
                <a:cs typeface="Optima"/>
              </a:rPr>
              <a:t>Templeton Foundation </a:t>
            </a:r>
            <a:r>
              <a:rPr lang="en-US" sz="1600" dirty="0" smtClean="0">
                <a:cs typeface="Optima"/>
              </a:rPr>
              <a:t>(and other foundation funding): Review of initial letter--</a:t>
            </a:r>
            <a:r>
              <a:rPr lang="en-US" sz="1600" dirty="0"/>
              <a:t>proposed project represents a realistic, strategic, and potentially successful opportunity to advance the philanthropic </a:t>
            </a:r>
            <a:r>
              <a:rPr lang="en-US" sz="1600" dirty="0" smtClean="0"/>
              <a:t>vision; Full proposal—completeness and accuracy (resolving questions about the project)</a:t>
            </a:r>
            <a:endParaRPr lang="en-US" sz="1600" i="1" dirty="0">
              <a:cs typeface="Optima"/>
            </a:endParaRPr>
          </a:p>
          <a:p>
            <a:r>
              <a:rPr lang="en-US" sz="1600" b="1" dirty="0" smtClean="0">
                <a:cs typeface="Optima"/>
              </a:rPr>
              <a:t>NSF: </a:t>
            </a:r>
            <a:r>
              <a:rPr lang="en-US" sz="1600" dirty="0" smtClean="0">
                <a:cs typeface="Optima"/>
              </a:rPr>
              <a:t>Intellectual merit, Broader impacts</a:t>
            </a:r>
            <a:endParaRPr lang="en-US" sz="1600" dirty="0">
              <a:cs typeface="Optima"/>
            </a:endParaRPr>
          </a:p>
        </p:txBody>
      </p:sp>
      <p:sp>
        <p:nvSpPr>
          <p:cNvPr id="4" name="Slide Number Placeholder 3"/>
          <p:cNvSpPr>
            <a:spLocks noGrp="1"/>
          </p:cNvSpPr>
          <p:nvPr>
            <p:ph type="sldNum" sz="quarter" idx="12"/>
          </p:nvPr>
        </p:nvSpPr>
        <p:spPr/>
        <p:txBody>
          <a:bodyPr/>
          <a:lstStyle/>
          <a:p>
            <a:fld id="{0609A8C3-0B35-46AA-97D6-5814D689151B}" type="slidenum">
              <a:rPr lang="en-US" smtClean="0"/>
              <a:t>7</a:t>
            </a:fld>
            <a:endParaRPr lang="en-US"/>
          </a:p>
        </p:txBody>
      </p:sp>
    </p:spTree>
    <p:extLst>
      <p:ext uri="{BB962C8B-B14F-4D97-AF65-F5344CB8AC3E}">
        <p14:creationId xmlns:p14="http://schemas.microsoft.com/office/powerpoint/2010/main" val="8355738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5" end="5"/>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
                                            <p:txEl>
                                              <p:pRg st="8" end="8"/>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3">
                                            <p:txEl>
                                              <p:pRg st="9" end="9"/>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3">
                                            <p:txEl>
                                              <p:pRg st="10" end="10"/>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3">
                                            <p:txEl>
                                              <p:pRg st="11" end="11"/>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3">
                                            <p:txEl>
                                              <p:pRg st="12" end="1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90210" y="0"/>
            <a:ext cx="7498080" cy="1143000"/>
          </a:xfrm>
        </p:spPr>
        <p:txBody>
          <a:bodyPr>
            <a:normAutofit/>
          </a:bodyPr>
          <a:lstStyle/>
          <a:p>
            <a:r>
              <a:rPr lang="en-US" sz="4000" dirty="0" smtClean="0"/>
              <a:t>Write for Reviewers</a:t>
            </a:r>
            <a:endParaRPr lang="en-US" sz="4000" dirty="0"/>
          </a:p>
        </p:txBody>
      </p:sp>
      <p:sp>
        <p:nvSpPr>
          <p:cNvPr id="3" name="Content Placeholder 2"/>
          <p:cNvSpPr>
            <a:spLocks noGrp="1"/>
          </p:cNvSpPr>
          <p:nvPr>
            <p:ph idx="1"/>
          </p:nvPr>
        </p:nvSpPr>
        <p:spPr>
          <a:xfrm>
            <a:off x="600741" y="1149975"/>
            <a:ext cx="7486524" cy="5302250"/>
          </a:xfrm>
        </p:spPr>
        <p:txBody>
          <a:bodyPr>
            <a:noAutofit/>
          </a:bodyPr>
          <a:lstStyle/>
          <a:p>
            <a:pPr marL="0" indent="0">
              <a:buNone/>
            </a:pPr>
            <a:r>
              <a:rPr lang="en-US" sz="1600" b="1" dirty="0" smtClean="0">
                <a:cs typeface="Optima"/>
              </a:rPr>
              <a:t>You </a:t>
            </a:r>
            <a:r>
              <a:rPr lang="en-US" sz="1600" b="1" dirty="0">
                <a:cs typeface="Optima"/>
              </a:rPr>
              <a:t>Should</a:t>
            </a:r>
          </a:p>
          <a:p>
            <a:r>
              <a:rPr lang="en-US" sz="1600" dirty="0">
                <a:cs typeface="Optima"/>
              </a:rPr>
              <a:t>Pay attention </a:t>
            </a:r>
            <a:r>
              <a:rPr lang="en-US" sz="1600" dirty="0" smtClean="0">
                <a:cs typeface="Optima"/>
              </a:rPr>
              <a:t>to all the </a:t>
            </a:r>
            <a:r>
              <a:rPr lang="en-US" sz="1600" dirty="0">
                <a:cs typeface="Optima"/>
              </a:rPr>
              <a:t>review criteria</a:t>
            </a:r>
          </a:p>
          <a:p>
            <a:r>
              <a:rPr lang="en-US" sz="1600" dirty="0">
                <a:cs typeface="Optima"/>
              </a:rPr>
              <a:t>Assume an uninformed but intelligent reviewer </a:t>
            </a:r>
          </a:p>
          <a:p>
            <a:r>
              <a:rPr lang="en-US" sz="1600" dirty="0" smtClean="0">
                <a:cs typeface="Optima"/>
              </a:rPr>
              <a:t>Consider the challenges facing reviewers</a:t>
            </a:r>
            <a:endParaRPr lang="en-US" sz="1600" dirty="0">
              <a:cs typeface="Optima"/>
            </a:endParaRPr>
          </a:p>
          <a:p>
            <a:pPr lvl="1"/>
            <a:r>
              <a:rPr lang="en-US" sz="1600" i="1" dirty="0" smtClean="0">
                <a:cs typeface="Optima"/>
              </a:rPr>
              <a:t>Many proposals </a:t>
            </a:r>
            <a:r>
              <a:rPr lang="en-US" sz="1600" dirty="0" smtClean="0">
                <a:cs typeface="Optima"/>
              </a:rPr>
              <a:t>to review</a:t>
            </a:r>
          </a:p>
          <a:p>
            <a:pPr lvl="1"/>
            <a:r>
              <a:rPr lang="en-US" sz="1600" i="1" dirty="0" smtClean="0">
                <a:cs typeface="Optima"/>
              </a:rPr>
              <a:t>Limited Time </a:t>
            </a:r>
            <a:r>
              <a:rPr lang="en-US" sz="1600" dirty="0" smtClean="0">
                <a:cs typeface="Optima"/>
              </a:rPr>
              <a:t>for your proposal</a:t>
            </a:r>
          </a:p>
          <a:p>
            <a:pPr lvl="1"/>
            <a:r>
              <a:rPr lang="en-US" sz="1600" dirty="0" smtClean="0">
                <a:cs typeface="Optima"/>
              </a:rPr>
              <a:t>Different </a:t>
            </a:r>
            <a:r>
              <a:rPr lang="en-US" sz="1600" i="1" dirty="0" smtClean="0">
                <a:cs typeface="Optima"/>
              </a:rPr>
              <a:t>experiences</a:t>
            </a:r>
            <a:r>
              <a:rPr lang="en-US" sz="1600" dirty="0" smtClean="0">
                <a:cs typeface="Optima"/>
              </a:rPr>
              <a:t> in review process, veterans to novices</a:t>
            </a:r>
          </a:p>
          <a:p>
            <a:pPr lvl="1"/>
            <a:r>
              <a:rPr lang="en-US" sz="1600" dirty="0" smtClean="0">
                <a:cs typeface="Optima"/>
              </a:rPr>
              <a:t>Different </a:t>
            </a:r>
            <a:r>
              <a:rPr lang="en-US" sz="1600" i="1" dirty="0" smtClean="0">
                <a:cs typeface="Optima"/>
              </a:rPr>
              <a:t>levels of knowledge </a:t>
            </a:r>
            <a:r>
              <a:rPr lang="en-US" sz="1600" dirty="0" smtClean="0">
                <a:cs typeface="Optima"/>
              </a:rPr>
              <a:t>in proposal area</a:t>
            </a:r>
          </a:p>
          <a:p>
            <a:pPr lvl="1"/>
            <a:r>
              <a:rPr lang="en-US" sz="1600" dirty="0" smtClean="0">
                <a:cs typeface="Optima"/>
              </a:rPr>
              <a:t>With many proposals to review, looking for reasons to </a:t>
            </a:r>
            <a:r>
              <a:rPr lang="en-US" sz="1600" i="1" dirty="0" smtClean="0">
                <a:cs typeface="Optima"/>
              </a:rPr>
              <a:t>reject</a:t>
            </a:r>
            <a:r>
              <a:rPr lang="en-US" sz="1600" dirty="0" smtClean="0">
                <a:cs typeface="Optima"/>
              </a:rPr>
              <a:t> proposals</a:t>
            </a:r>
            <a:endParaRPr lang="en-US" sz="1600" i="1" dirty="0">
              <a:cs typeface="Optima"/>
            </a:endParaRPr>
          </a:p>
          <a:p>
            <a:pPr marL="0" indent="0">
              <a:buNone/>
            </a:pPr>
            <a:r>
              <a:rPr lang="en-US" sz="1600" b="1" dirty="0" smtClean="0">
                <a:cs typeface="Optima"/>
              </a:rPr>
              <a:t/>
            </a:r>
            <a:br>
              <a:rPr lang="en-US" sz="1600" b="1" dirty="0" smtClean="0">
                <a:cs typeface="Optima"/>
              </a:rPr>
            </a:br>
            <a:r>
              <a:rPr lang="en-US" sz="1600" b="1" dirty="0" smtClean="0">
                <a:cs typeface="Optima"/>
              </a:rPr>
              <a:t>Your Proposal Must</a:t>
            </a:r>
          </a:p>
          <a:p>
            <a:r>
              <a:rPr lang="en-US" sz="1600" dirty="0">
                <a:cs typeface="Optima"/>
              </a:rPr>
              <a:t>Support each reading </a:t>
            </a:r>
            <a:r>
              <a:rPr lang="en-US" sz="1600" dirty="0" smtClean="0">
                <a:cs typeface="Optima"/>
              </a:rPr>
              <a:t>style; reviewers will use them all (</a:t>
            </a:r>
            <a:r>
              <a:rPr lang="en-US" sz="1600" i="1" dirty="0" smtClean="0">
                <a:cs typeface="Optima"/>
              </a:rPr>
              <a:t>skim, search, critical</a:t>
            </a:r>
            <a:r>
              <a:rPr lang="en-US" sz="1600" dirty="0" smtClean="0">
                <a:cs typeface="Optima"/>
              </a:rPr>
              <a:t>) </a:t>
            </a:r>
          </a:p>
          <a:p>
            <a:r>
              <a:rPr lang="en-US" sz="1600" dirty="0" smtClean="0">
                <a:cs typeface="Optima"/>
              </a:rPr>
              <a:t>Get reviewers</a:t>
            </a:r>
            <a:r>
              <a:rPr lang="en-US" sz="1600" i="1" dirty="0" smtClean="0">
                <a:cs typeface="Optima"/>
              </a:rPr>
              <a:t> </a:t>
            </a:r>
            <a:r>
              <a:rPr lang="en-US" sz="1600" dirty="0" smtClean="0">
                <a:cs typeface="Optima"/>
              </a:rPr>
              <a:t>excited and interested starting from the title and first page</a:t>
            </a:r>
          </a:p>
          <a:p>
            <a:r>
              <a:rPr lang="en-US" sz="1600" dirty="0" smtClean="0">
                <a:cs typeface="Optima"/>
              </a:rPr>
              <a:t>Make them an advocate for your proposal to their colleagues … </a:t>
            </a:r>
            <a:r>
              <a:rPr lang="en-US" sz="1600" i="1" dirty="0">
                <a:cs typeface="Optima"/>
              </a:rPr>
              <a:t>likely only one will review the proposal all the way through</a:t>
            </a:r>
          </a:p>
          <a:p>
            <a:r>
              <a:rPr lang="en-US" sz="1600" dirty="0" smtClean="0">
                <a:cs typeface="Optima"/>
              </a:rPr>
              <a:t>Excite, not bore, confuse or anger reviewers… </a:t>
            </a:r>
            <a:r>
              <a:rPr lang="en-US" sz="1600" i="1" dirty="0" smtClean="0">
                <a:cs typeface="Optima"/>
              </a:rPr>
              <a:t>negative emotions are the kiss of </a:t>
            </a:r>
            <a:r>
              <a:rPr lang="en-US" sz="1600" i="1" dirty="0">
                <a:cs typeface="Optima"/>
              </a:rPr>
              <a:t>death</a:t>
            </a:r>
          </a:p>
        </p:txBody>
      </p:sp>
      <p:sp>
        <p:nvSpPr>
          <p:cNvPr id="4" name="Slide Number Placeholder 3"/>
          <p:cNvSpPr>
            <a:spLocks noGrp="1"/>
          </p:cNvSpPr>
          <p:nvPr>
            <p:ph type="sldNum" sz="quarter" idx="12"/>
          </p:nvPr>
        </p:nvSpPr>
        <p:spPr/>
        <p:txBody>
          <a:bodyPr/>
          <a:lstStyle/>
          <a:p>
            <a:fld id="{0609A8C3-0B35-46AA-97D6-5814D689151B}" type="slidenum">
              <a:rPr lang="en-US" smtClean="0"/>
              <a:t>8</a:t>
            </a:fld>
            <a:endParaRPr lang="en-US"/>
          </a:p>
        </p:txBody>
      </p:sp>
    </p:spTree>
    <p:extLst>
      <p:ext uri="{BB962C8B-B14F-4D97-AF65-F5344CB8AC3E}">
        <p14:creationId xmlns:p14="http://schemas.microsoft.com/office/powerpoint/2010/main" val="9091085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5" end="5"/>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
                                            <p:txEl>
                                              <p:pRg st="7" end="7"/>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9" end="9"/>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3">
                                            <p:txEl>
                                              <p:pRg st="10" end="10"/>
                                            </p:txEl>
                                          </p:spTgt>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3">
                                            <p:txEl>
                                              <p:pRg st="11" end="11"/>
                                            </p:txEl>
                                          </p:spTgt>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3">
                                            <p:txEl>
                                              <p:pRg st="12" end="12"/>
                                            </p:txEl>
                                          </p:spTgt>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3">
                                            <p:txEl>
                                              <p:pRg st="13" end="1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98314" y="103753"/>
            <a:ext cx="7854188" cy="889000"/>
          </a:xfrm>
        </p:spPr>
        <p:txBody>
          <a:bodyPr>
            <a:normAutofit/>
          </a:bodyPr>
          <a:lstStyle/>
          <a:p>
            <a:r>
              <a:rPr lang="en-US" sz="4000" dirty="0" smtClean="0"/>
              <a:t>Bad Proposal Example</a:t>
            </a:r>
            <a:endParaRPr lang="en-US" sz="4000" dirty="0"/>
          </a:p>
        </p:txBody>
      </p:sp>
      <p:sp>
        <p:nvSpPr>
          <p:cNvPr id="3" name="Content Placeholder 2"/>
          <p:cNvSpPr>
            <a:spLocks noGrp="1"/>
          </p:cNvSpPr>
          <p:nvPr>
            <p:ph idx="1"/>
          </p:nvPr>
        </p:nvSpPr>
        <p:spPr>
          <a:xfrm>
            <a:off x="533050" y="992753"/>
            <a:ext cx="7784716" cy="5267325"/>
          </a:xfrm>
        </p:spPr>
        <p:txBody>
          <a:bodyPr>
            <a:noAutofit/>
          </a:bodyPr>
          <a:lstStyle/>
          <a:p>
            <a:pPr marL="0" indent="0">
              <a:buClr>
                <a:srgbClr val="0070C0"/>
              </a:buClr>
              <a:buNone/>
            </a:pPr>
            <a:r>
              <a:rPr lang="en-US" sz="1800" b="1" dirty="0">
                <a:solidFill>
                  <a:srgbClr val="1E16EA"/>
                </a:solidFill>
                <a:cs typeface="Optima"/>
              </a:rPr>
              <a:t>Hypothesis</a:t>
            </a:r>
            <a:r>
              <a:rPr lang="en-US" sz="1800" dirty="0">
                <a:cs typeface="Optima"/>
              </a:rPr>
              <a:t>:</a:t>
            </a:r>
            <a:r>
              <a:rPr lang="en-US" sz="1800" dirty="0">
                <a:effectLst>
                  <a:outerShdw blurRad="38100" dist="38100" dir="2700000" algn="tl">
                    <a:srgbClr val="000000"/>
                  </a:outerShdw>
                </a:effectLst>
                <a:cs typeface="Optima"/>
              </a:rPr>
              <a:t> </a:t>
            </a:r>
            <a:r>
              <a:rPr lang="en-US" sz="1800" dirty="0">
                <a:cs typeface="Optima"/>
              </a:rPr>
              <a:t>The goals of this proposal are to identify microRNAs (</a:t>
            </a:r>
            <a:r>
              <a:rPr lang="en-US" sz="1800" dirty="0" err="1">
                <a:cs typeface="Optima"/>
              </a:rPr>
              <a:t>miRNAs</a:t>
            </a:r>
            <a:r>
              <a:rPr lang="en-US" sz="1800" dirty="0">
                <a:cs typeface="Optima"/>
              </a:rPr>
              <a:t>) and elucidate gene networks that regulate limb regeneration. These studies will (1) identify </a:t>
            </a:r>
            <a:r>
              <a:rPr lang="en-US" sz="1800" dirty="0" err="1">
                <a:cs typeface="Optima"/>
              </a:rPr>
              <a:t>miRNAs</a:t>
            </a:r>
            <a:r>
              <a:rPr lang="en-US" sz="1800" dirty="0">
                <a:cs typeface="Optima"/>
              </a:rPr>
              <a:t> that contribute to the regulation of regenerative capacity; (2) identify </a:t>
            </a:r>
            <a:r>
              <a:rPr lang="en-US" sz="1800" dirty="0" err="1">
                <a:cs typeface="Optima"/>
              </a:rPr>
              <a:t>miRNA</a:t>
            </a:r>
            <a:r>
              <a:rPr lang="en-US" sz="1800" dirty="0">
                <a:cs typeface="Optima"/>
              </a:rPr>
              <a:t>-target mRNA pairs involved in limb regeneration; and (3) test selected microRNAs for their ability to promote regeneration</a:t>
            </a:r>
            <a:r>
              <a:rPr lang="en-US" sz="1800" dirty="0" smtClean="0">
                <a:cs typeface="Optima"/>
              </a:rPr>
              <a:t>.</a:t>
            </a:r>
            <a:endParaRPr lang="en-US" sz="1800" dirty="0">
              <a:effectLst>
                <a:outerShdw blurRad="38100" dist="38100" dir="2700000" algn="tl">
                  <a:srgbClr val="000000"/>
                </a:outerShdw>
              </a:effectLst>
              <a:cs typeface="Optima"/>
            </a:endParaRPr>
          </a:p>
          <a:p>
            <a:pPr marL="0" indent="0">
              <a:buClr>
                <a:srgbClr val="0070C0"/>
              </a:buClr>
              <a:buNone/>
            </a:pPr>
            <a:r>
              <a:rPr lang="en-US" sz="1800" b="1" dirty="0">
                <a:solidFill>
                  <a:srgbClr val="1E16EA"/>
                </a:solidFill>
                <a:cs typeface="Optima"/>
              </a:rPr>
              <a:t>Purpose</a:t>
            </a:r>
            <a:r>
              <a:rPr lang="en-US" sz="1800" dirty="0">
                <a:cs typeface="Optima"/>
              </a:rPr>
              <a:t>:</a:t>
            </a:r>
            <a:r>
              <a:rPr lang="en-US" sz="1800" dirty="0">
                <a:effectLst>
                  <a:outerShdw blurRad="38100" dist="38100" dir="2700000" algn="tl">
                    <a:srgbClr val="000000"/>
                  </a:outerShdw>
                </a:effectLst>
                <a:cs typeface="Optima"/>
              </a:rPr>
              <a:t> </a:t>
            </a:r>
            <a:r>
              <a:rPr lang="en-US" sz="1800" dirty="0">
                <a:cs typeface="Optima"/>
              </a:rPr>
              <a:t>Elucidation of microRNA-dependent regulation during amphibian regeneration should identify key molecular components and regulatory steps that could potentially permit the therapeutic activation of regenerative processes in mammals</a:t>
            </a:r>
            <a:r>
              <a:rPr lang="en-US" sz="1800" dirty="0" smtClean="0">
                <a:cs typeface="Optima"/>
              </a:rPr>
              <a:t>.</a:t>
            </a:r>
          </a:p>
          <a:p>
            <a:pPr marL="0" indent="0">
              <a:buClr>
                <a:srgbClr val="0070C0"/>
              </a:buClr>
              <a:buNone/>
            </a:pPr>
            <a:endParaRPr lang="en-US" sz="1800" dirty="0" smtClean="0">
              <a:cs typeface="Optima"/>
            </a:endParaRPr>
          </a:p>
          <a:p>
            <a:pPr lvl="1">
              <a:buFont typeface="Courier New" panose="02070309020205020404" pitchFamily="49" charset="0"/>
              <a:buChar char="o"/>
              <a:defRPr/>
            </a:pPr>
            <a:r>
              <a:rPr lang="en-US" sz="1800" dirty="0">
                <a:solidFill>
                  <a:schemeClr val="tx2"/>
                </a:solidFill>
                <a:cs typeface="Optima"/>
              </a:rPr>
              <a:t>SA #1</a:t>
            </a:r>
            <a:r>
              <a:rPr lang="en-US" sz="1800" dirty="0">
                <a:cs typeface="Optima"/>
              </a:rPr>
              <a:t>: Identification of </a:t>
            </a:r>
            <a:r>
              <a:rPr lang="en-US" sz="1800" dirty="0">
                <a:solidFill>
                  <a:srgbClr val="1E16EA"/>
                </a:solidFill>
                <a:cs typeface="Optima"/>
              </a:rPr>
              <a:t>microRNAs</a:t>
            </a:r>
            <a:r>
              <a:rPr lang="en-US" sz="1800" dirty="0">
                <a:cs typeface="Optima"/>
              </a:rPr>
              <a:t> expressed in intact, regenerating, and non-regenerating limbs.</a:t>
            </a:r>
          </a:p>
          <a:p>
            <a:pPr lvl="1">
              <a:buFont typeface="Courier New" panose="02070309020205020404" pitchFamily="49" charset="0"/>
              <a:buChar char="o"/>
              <a:defRPr/>
            </a:pPr>
            <a:endParaRPr lang="en-US" sz="1800" dirty="0">
              <a:cs typeface="Optima"/>
            </a:endParaRPr>
          </a:p>
          <a:p>
            <a:pPr lvl="1">
              <a:buFont typeface="Courier New" panose="02070309020205020404" pitchFamily="49" charset="0"/>
              <a:buChar char="o"/>
              <a:defRPr/>
            </a:pPr>
            <a:r>
              <a:rPr lang="en-US" sz="1800" dirty="0">
                <a:solidFill>
                  <a:schemeClr val="tx2"/>
                </a:solidFill>
                <a:cs typeface="Optima"/>
              </a:rPr>
              <a:t>SA #2</a:t>
            </a:r>
            <a:r>
              <a:rPr lang="en-US" sz="1800" dirty="0">
                <a:cs typeface="Optima"/>
              </a:rPr>
              <a:t>: Characterization of </a:t>
            </a:r>
            <a:r>
              <a:rPr lang="en-US" sz="1800" dirty="0" err="1">
                <a:solidFill>
                  <a:srgbClr val="1E16EA"/>
                </a:solidFill>
                <a:cs typeface="Optima"/>
              </a:rPr>
              <a:t>miRNA</a:t>
            </a:r>
            <a:r>
              <a:rPr lang="en-US" sz="1800" dirty="0">
                <a:solidFill>
                  <a:srgbClr val="1E16EA"/>
                </a:solidFill>
                <a:cs typeface="Optima"/>
              </a:rPr>
              <a:t>-mRNA</a:t>
            </a:r>
            <a:r>
              <a:rPr lang="en-US" sz="1800" dirty="0">
                <a:cs typeface="Optima"/>
              </a:rPr>
              <a:t> regulatory interactions</a:t>
            </a:r>
            <a:endParaRPr lang="en-US" sz="1800" dirty="0">
              <a:solidFill>
                <a:srgbClr val="FEF80E"/>
              </a:solidFill>
              <a:cs typeface="Optima"/>
            </a:endParaRPr>
          </a:p>
          <a:p>
            <a:pPr lvl="1">
              <a:buFont typeface="Courier New" panose="02070309020205020404" pitchFamily="49" charset="0"/>
              <a:buChar char="o"/>
              <a:defRPr/>
            </a:pPr>
            <a:endParaRPr lang="en-US" sz="1800" dirty="0">
              <a:cs typeface="Optima"/>
            </a:endParaRPr>
          </a:p>
          <a:p>
            <a:pPr lvl="1">
              <a:buFont typeface="Courier New" panose="02070309020205020404" pitchFamily="49" charset="0"/>
              <a:buChar char="o"/>
              <a:defRPr/>
            </a:pPr>
            <a:r>
              <a:rPr lang="en-US" sz="1800" dirty="0">
                <a:solidFill>
                  <a:schemeClr val="tx2"/>
                </a:solidFill>
                <a:cs typeface="Optima"/>
              </a:rPr>
              <a:t>SA #3</a:t>
            </a:r>
            <a:r>
              <a:rPr lang="en-US" sz="1800" dirty="0">
                <a:cs typeface="Optima"/>
              </a:rPr>
              <a:t>: </a:t>
            </a:r>
            <a:r>
              <a:rPr lang="en-US" sz="1800" dirty="0">
                <a:solidFill>
                  <a:srgbClr val="1E16EA"/>
                </a:solidFill>
                <a:cs typeface="Optima"/>
              </a:rPr>
              <a:t>Functional analysis </a:t>
            </a:r>
            <a:r>
              <a:rPr lang="en-US" sz="1800" dirty="0">
                <a:cs typeface="Optima"/>
              </a:rPr>
              <a:t>of selected </a:t>
            </a:r>
            <a:r>
              <a:rPr lang="en-US" sz="1800" dirty="0" err="1">
                <a:cs typeface="Optima"/>
              </a:rPr>
              <a:t>miRNAs</a:t>
            </a:r>
            <a:r>
              <a:rPr lang="en-US" sz="1800" dirty="0">
                <a:cs typeface="Optima"/>
              </a:rPr>
              <a:t> in limb regeneration</a:t>
            </a:r>
          </a:p>
          <a:p>
            <a:pPr marL="457200" lvl="1" indent="0">
              <a:buClr>
                <a:srgbClr val="0070C0"/>
              </a:buClr>
              <a:buNone/>
            </a:pPr>
            <a:endParaRPr lang="en-US" sz="1000" dirty="0">
              <a:effectLst>
                <a:outerShdw blurRad="38100" dist="38100" dir="2700000" algn="tl">
                  <a:srgbClr val="000000"/>
                </a:outerShdw>
              </a:effectLst>
            </a:endParaRPr>
          </a:p>
          <a:p>
            <a:endParaRPr lang="en-US" sz="1200" dirty="0"/>
          </a:p>
        </p:txBody>
      </p:sp>
      <p:sp>
        <p:nvSpPr>
          <p:cNvPr id="4" name="Title 1"/>
          <p:cNvSpPr txBox="1">
            <a:spLocks/>
          </p:cNvSpPr>
          <p:nvPr/>
        </p:nvSpPr>
        <p:spPr>
          <a:xfrm>
            <a:off x="715477" y="6391276"/>
            <a:ext cx="8165052" cy="466724"/>
          </a:xfrm>
          <a:prstGeom prst="rect">
            <a:avLst/>
          </a:prstGeom>
        </p:spPr>
        <p:txBody>
          <a:bodyPr anchor="ctr">
            <a:normAutofit fontScale="32500" lnSpcReduction="20000"/>
          </a:bodyPr>
          <a:lst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a:lstStyle>
          <a:p>
            <a:r>
              <a:rPr lang="en-US" dirty="0" smtClean="0">
                <a:solidFill>
                  <a:schemeClr val="tx1"/>
                </a:solidFill>
                <a:effectLst/>
              </a:rPr>
              <a:t>From “Grant Writing for Success: Top 10 Reviewer Concerns and Good/Bad Grants” by </a:t>
            </a:r>
            <a:r>
              <a:rPr lang="en-US" dirty="0" err="1" smtClean="0">
                <a:solidFill>
                  <a:schemeClr val="tx1"/>
                </a:solidFill>
                <a:effectLst/>
              </a:rPr>
              <a:t>LeShawndra</a:t>
            </a:r>
            <a:r>
              <a:rPr lang="en-US" dirty="0" smtClean="0">
                <a:solidFill>
                  <a:schemeClr val="tx1"/>
                </a:solidFill>
                <a:effectLst/>
              </a:rPr>
              <a:t> N. Price, NIH</a:t>
            </a:r>
            <a:endParaRPr lang="en-US" dirty="0">
              <a:solidFill>
                <a:schemeClr val="tx1"/>
              </a:solidFill>
              <a:effectLst/>
            </a:endParaRPr>
          </a:p>
        </p:txBody>
      </p:sp>
    </p:spTree>
    <p:extLst>
      <p:ext uri="{BB962C8B-B14F-4D97-AF65-F5344CB8AC3E}">
        <p14:creationId xmlns:p14="http://schemas.microsoft.com/office/powerpoint/2010/main" val="1695627438"/>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2463</TotalTime>
  <Words>3556</Words>
  <Application>Microsoft Office PowerPoint</Application>
  <PresentationFormat>On-screen Show (4:3)</PresentationFormat>
  <Paragraphs>500</Paragraphs>
  <Slides>60</Slides>
  <Notes>13</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60</vt:i4>
      </vt:variant>
    </vt:vector>
  </HeadingPairs>
  <TitlesOfParts>
    <vt:vector size="70" baseType="lpstr">
      <vt:lpstr>MS PGothic</vt:lpstr>
      <vt:lpstr>MS PGothic</vt:lpstr>
      <vt:lpstr>Arial</vt:lpstr>
      <vt:lpstr>Calibri</vt:lpstr>
      <vt:lpstr>Courier New</vt:lpstr>
      <vt:lpstr>Gill Sans MT</vt:lpstr>
      <vt:lpstr>Optima</vt:lpstr>
      <vt:lpstr>Symbol</vt:lpstr>
      <vt:lpstr>Times New Roman</vt:lpstr>
      <vt:lpstr>Office Theme</vt:lpstr>
      <vt:lpstr>Grant Proposal Development Bootcamp</vt:lpstr>
      <vt:lpstr>Research Development Support</vt:lpstr>
      <vt:lpstr>Topics</vt:lpstr>
      <vt:lpstr>PowerPoint Presentation</vt:lpstr>
      <vt:lpstr>Proposal Slots Map to Typical Proposal Sections</vt:lpstr>
      <vt:lpstr>Writing for Reviewers</vt:lpstr>
      <vt:lpstr>All Funders Have A Review Process</vt:lpstr>
      <vt:lpstr>Write for Reviewers</vt:lpstr>
      <vt:lpstr>Bad Proposal Example</vt:lpstr>
      <vt:lpstr>Reviewer Comments</vt:lpstr>
      <vt:lpstr>Good Proposal Example</vt:lpstr>
      <vt:lpstr>Reviewer Comments</vt:lpstr>
      <vt:lpstr>When Your Proposal Is Rejected</vt:lpstr>
      <vt:lpstr>PowerPoint Presentation</vt:lpstr>
      <vt:lpstr>Writing In Plain Language</vt:lpstr>
      <vt:lpstr>From Jill Jividen, University of Michigan School of Medicine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Editing and Rewriting</vt:lpstr>
      <vt:lpstr>Editing and Rewriting</vt:lpstr>
      <vt:lpstr>Common Mistakes in Grant Proposals</vt:lpstr>
      <vt:lpstr>Common Mistakes in Grant Proposals</vt:lpstr>
      <vt:lpstr>Use a grammar book, thesaurus, and dictionary</vt:lpstr>
      <vt:lpstr>Use the Active Voice</vt:lpstr>
      <vt:lpstr>Provide Old Information Before New Information</vt:lpstr>
      <vt:lpstr> End Your Sentences and Paragraphs With Emphasis</vt:lpstr>
      <vt:lpstr>Do: Be Concise</vt:lpstr>
      <vt:lpstr>Do: Be Concise (cont.)</vt:lpstr>
      <vt:lpstr>Project Summary #1: The Basketball Project at the Meridian Mews Center</vt:lpstr>
      <vt:lpstr>Project Summary #2: The Basketball Project at the Meridian Mews Center</vt:lpstr>
      <vt:lpstr>Handouts</vt:lpstr>
      <vt:lpstr>Summary</vt:lpstr>
      <vt:lpstr>Titles and Abstracts</vt:lpstr>
      <vt:lpstr>Titles</vt:lpstr>
      <vt:lpstr>Summary/Abstract</vt:lpstr>
      <vt:lpstr>Proposal Aesthetics</vt:lpstr>
      <vt:lpstr>Proposal Aesthetics (cont.)</vt:lpstr>
      <vt:lpstr> Proposal Aesthetics (cont.) </vt:lpstr>
      <vt:lpstr> Figures Examples </vt:lpstr>
      <vt:lpstr>PowerPoint Presentation</vt:lpstr>
      <vt:lpstr>Marketing Your Proposal</vt:lpstr>
      <vt:lpstr>Acquisition Planning… Key to Successful Marketing</vt:lpstr>
      <vt:lpstr>Market Your Ideas and Proposals… Think Like a Marketer</vt:lpstr>
      <vt:lpstr>Marketing is Ongoing</vt:lpstr>
      <vt:lpstr>Proposal Development Process</vt:lpstr>
      <vt:lpstr>Conclusion</vt:lpstr>
      <vt:lpstr>Next Steps</vt:lpstr>
    </vt:vector>
  </TitlesOfParts>
  <Company>BYU</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Grant Proposal Development Bootcamp</dc:title>
  <dc:creator>Kristen Kellems</dc:creator>
  <cp:lastModifiedBy>Conrad Monson</cp:lastModifiedBy>
  <cp:revision>59</cp:revision>
  <cp:lastPrinted>2016-05-11T18:44:31Z</cp:lastPrinted>
  <dcterms:created xsi:type="dcterms:W3CDTF">2016-04-28T17:05:57Z</dcterms:created>
  <dcterms:modified xsi:type="dcterms:W3CDTF">2018-05-14T21:21:21Z</dcterms:modified>
</cp:coreProperties>
</file>