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68" r:id="rId2"/>
    <p:sldId id="269" r:id="rId3"/>
    <p:sldId id="299" r:id="rId4"/>
    <p:sldId id="295" r:id="rId5"/>
    <p:sldId id="289" r:id="rId6"/>
    <p:sldId id="290" r:id="rId7"/>
    <p:sldId id="296" r:id="rId8"/>
    <p:sldId id="291" r:id="rId9"/>
    <p:sldId id="294" r:id="rId10"/>
    <p:sldId id="298" r:id="rId11"/>
    <p:sldId id="297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F4D1553-3A0B-4D1A-9BB1-E00EE509FA99}" type="datetimeFigureOut">
              <a:rPr lang="en-US" smtClean="0"/>
              <a:t>12/11/19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0A57D97-9346-4BD7-9037-C998E89C76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098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C2339BF-3DCD-41DA-A331-5FF47F4BB3F5}" type="datetimeFigureOut">
              <a:rPr lang="en-US" smtClean="0"/>
              <a:t>12/11/19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413E35C-B8D1-4DFE-B9A2-7725BA540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744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13E35C-B8D1-4DFE-B9A2-7725BA540AD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2369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13E35C-B8D1-4DFE-B9A2-7725BA540AD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93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13E35C-B8D1-4DFE-B9A2-7725BA540AD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57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C00000"/>
                </a:solidFill>
              </a:rPr>
              <a:t>Many federal changes; check website frequently and pay close attention to email messages related to IRB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Approval from federally mandated compliance committees is required for </a:t>
            </a:r>
            <a:r>
              <a:rPr lang="en-US" dirty="0">
                <a:solidFill>
                  <a:srgbClr val="FF0000"/>
                </a:solidFill>
              </a:rPr>
              <a:t>ALL</a:t>
            </a:r>
            <a:r>
              <a:rPr lang="en-US" dirty="0"/>
              <a:t> research on campus, not just those with federal funding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Approved protocols must be in place before research can begin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External research funding unavailable to spend until approved protocol is in place; no R# issued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13E35C-B8D1-4DFE-B9A2-7725BA540AD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971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Certifications,</a:t>
            </a:r>
            <a:r>
              <a:rPr lang="en-US" sz="1200" baseline="0" dirty="0"/>
              <a:t> </a:t>
            </a:r>
            <a:r>
              <a:rPr lang="en-US" sz="1200" dirty="0"/>
              <a:t>Subrecipient Commitment Forms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Non-disclosure Agreements / Confidentiality Agreements / Material Transfer Agreements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MISC: Proof of insurance, worker’s comp, etc.)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Contractual support throughout the life of an award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Sponsored Projects Handbook to be updated in 2019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13E35C-B8D1-4DFE-B9A2-7725BA540AD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503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Proposals commit the University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Terms and conditions need review &amp; authorization; </a:t>
            </a:r>
            <a:r>
              <a:rPr lang="en-US" sz="2400" dirty="0" err="1"/>
              <a:t>fac</a:t>
            </a:r>
            <a:r>
              <a:rPr lang="en-US" sz="2400" dirty="0"/>
              <a:t> do not have authorization to sign documents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Cost sharing/matching needs approval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Problems are much easier to fix at the proposal stage than after submission or an award is received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13E35C-B8D1-4DFE-B9A2-7725BA540AD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61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Fringe rate changes </a:t>
            </a:r>
            <a:r>
              <a:rPr lang="en-US" dirty="0"/>
              <a:t>every year</a:t>
            </a:r>
          </a:p>
          <a:p>
            <a:r>
              <a:rPr lang="en-US" dirty="0"/>
              <a:t>Full salary, 8 month base, regardless of whether they have an 8 month,</a:t>
            </a:r>
            <a:r>
              <a:rPr lang="en-US" baseline="0" dirty="0"/>
              <a:t> 10 month, etc., contract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13E35C-B8D1-4DFE-B9A2-7725BA540AD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22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Facilities &amp; Administration/Overhead/Indirect Costs: Operations and Maintenance, phones, copying,  ILL, etc.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Building and Equipment Depreciation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General Administration (HR, payroll)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Department Administration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Sponsored Projects Administration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Library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Student Services</a:t>
            </a:r>
          </a:p>
          <a:p>
            <a:pPr lvl="0">
              <a:spcBef>
                <a:spcPts val="6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§"/>
              <a:defRPr/>
            </a:pPr>
            <a:r>
              <a:rPr lang="en-US" dirty="0"/>
              <a:t>Matching/Cost Sharing: Only include if required by sponsor </a:t>
            </a:r>
          </a:p>
          <a:p>
            <a:pPr lvl="0">
              <a:spcBef>
                <a:spcPts val="6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§"/>
              <a:defRPr/>
            </a:pPr>
            <a:r>
              <a:rPr lang="en-US" dirty="0"/>
              <a:t>If it is proposed, we are obligated to track and report it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13E35C-B8D1-4DFE-B9A2-7725BA540AD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0652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Proposal</a:t>
            </a:r>
            <a:r>
              <a:rPr lang="en-US" baseline="0" dirty="0"/>
              <a:t> Requirements needed 3 – 5 business days before submission deadline</a:t>
            </a:r>
          </a:p>
          <a:p>
            <a:r>
              <a:rPr lang="en-US" baseline="0" dirty="0"/>
              <a:t>Explain why—</a:t>
            </a:r>
          </a:p>
          <a:p>
            <a:r>
              <a:rPr lang="en-US" baseline="0" dirty="0"/>
              <a:t>ARO/SRO Access</a:t>
            </a:r>
          </a:p>
          <a:p>
            <a:r>
              <a:rPr lang="en-US" baseline="0" dirty="0"/>
              <a:t>ORCA vs PI Submission: If PI, ORCA/</a:t>
            </a:r>
            <a:r>
              <a:rPr lang="en-US" baseline="0" dirty="0" err="1"/>
              <a:t>Univ</a:t>
            </a:r>
            <a:r>
              <a:rPr lang="en-US" baseline="0" dirty="0"/>
              <a:t> approval required before submission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13E35C-B8D1-4DFE-B9A2-7725BA540AD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1851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13E35C-B8D1-4DFE-B9A2-7725BA540AD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821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CDA9-414C-41F5-8826-A26B933A743C}" type="datetimeFigureOut">
              <a:rPr lang="en-US" smtClean="0"/>
              <a:t>12/11/19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5897A-7D4C-4239-B995-597ABF8D93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CDA9-414C-41F5-8826-A26B933A743C}" type="datetimeFigureOut">
              <a:rPr lang="en-US" smtClean="0"/>
              <a:t>12/11/19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5897A-7D4C-4239-B995-597ABF8D93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CDA9-414C-41F5-8826-A26B933A743C}" type="datetimeFigureOut">
              <a:rPr lang="en-US" smtClean="0"/>
              <a:t>12/11/19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5897A-7D4C-4239-B995-597ABF8D9373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CDA9-414C-41F5-8826-A26B933A743C}" type="datetimeFigureOut">
              <a:rPr lang="en-US" smtClean="0"/>
              <a:t>12/11/19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5897A-7D4C-4239-B995-597ABF8D93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CDA9-414C-41F5-8826-A26B933A743C}" type="datetimeFigureOut">
              <a:rPr lang="en-US" smtClean="0"/>
              <a:t>12/11/19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5897A-7D4C-4239-B995-597ABF8D93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CDA9-414C-41F5-8826-A26B933A743C}" type="datetimeFigureOut">
              <a:rPr lang="en-US" smtClean="0"/>
              <a:t>12/11/19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5897A-7D4C-4239-B995-597ABF8D937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CDA9-414C-41F5-8826-A26B933A743C}" type="datetimeFigureOut">
              <a:rPr lang="en-US" smtClean="0"/>
              <a:t>12/11/19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5897A-7D4C-4239-B995-597ABF8D93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CDA9-414C-41F5-8826-A26B933A743C}" type="datetimeFigureOut">
              <a:rPr lang="en-US" smtClean="0"/>
              <a:t>12/11/19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5897A-7D4C-4239-B995-597ABF8D93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CDA9-414C-41F5-8826-A26B933A743C}" type="datetimeFigureOut">
              <a:rPr lang="en-US" smtClean="0"/>
              <a:t>12/11/19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5897A-7D4C-4239-B995-597ABF8D93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CDA9-414C-41F5-8826-A26B933A743C}" type="datetimeFigureOut">
              <a:rPr lang="en-US" smtClean="0"/>
              <a:t>12/11/19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5897A-7D4C-4239-B995-597ABF8D937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CDA9-414C-41F5-8826-A26B933A743C}" type="datetimeFigureOut">
              <a:rPr lang="en-US" smtClean="0"/>
              <a:t>12/11/19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5897A-7D4C-4239-B995-597ABF8D937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2A5CDA9-414C-41F5-8826-A26B933A743C}" type="datetimeFigureOut">
              <a:rPr lang="en-US" smtClean="0"/>
              <a:t>12/11/19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055897A-7D4C-4239-B995-597ABF8D937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orca.byu.edu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ibc@byu.ed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iacuc@byu.edu" TargetMode="External"/><Relationship Id="rId4" Type="http://schemas.openxmlformats.org/officeDocument/2006/relationships/hyperlink" Target="mailto:irb@byu.edu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byures.kuali.co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rants.gov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371600"/>
            <a:ext cx="7772400" cy="1780108"/>
          </a:xfrm>
        </p:spPr>
        <p:txBody>
          <a:bodyPr>
            <a:normAutofit/>
          </a:bodyPr>
          <a:lstStyle/>
          <a:p>
            <a:r>
              <a:rPr lang="en-US" dirty="0"/>
              <a:t>ORCA Proposal Preparation &amp; Submission Processes</a:t>
            </a:r>
            <a:endParaRPr lang="en-US" sz="29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473200"/>
          </a:xfrm>
        </p:spPr>
        <p:txBody>
          <a:bodyPr/>
          <a:lstStyle/>
          <a:p>
            <a:r>
              <a:rPr lang="en-US" dirty="0"/>
              <a:t>Jason Jay, Research Administrator</a:t>
            </a:r>
          </a:p>
          <a:p>
            <a:r>
              <a:rPr lang="en-US" dirty="0"/>
              <a:t>December 13, 2019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021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Your Formula for Success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1143000" y="5715000"/>
            <a:ext cx="67056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Submit Proposal Early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181330" y="4648200"/>
            <a:ext cx="67056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Obtain University Approval</a:t>
            </a:r>
          </a:p>
        </p:txBody>
      </p:sp>
      <p:sp>
        <p:nvSpPr>
          <p:cNvPr id="5" name="Down Arrow 4"/>
          <p:cNvSpPr/>
          <p:nvPr/>
        </p:nvSpPr>
        <p:spPr>
          <a:xfrm>
            <a:off x="4303255" y="5257800"/>
            <a:ext cx="457200" cy="381000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179055" y="2172485"/>
            <a:ext cx="6629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Write Thorough Proposal</a:t>
            </a:r>
          </a:p>
        </p:txBody>
      </p:sp>
      <p:sp>
        <p:nvSpPr>
          <p:cNvPr id="7" name="Down Arrow 6"/>
          <p:cNvSpPr/>
          <p:nvPr/>
        </p:nvSpPr>
        <p:spPr>
          <a:xfrm>
            <a:off x="4303255" y="2858285"/>
            <a:ext cx="457200" cy="381000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172770" y="3441569"/>
            <a:ext cx="6629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Utilize Available Resources</a:t>
            </a:r>
          </a:p>
        </p:txBody>
      </p:sp>
      <p:sp>
        <p:nvSpPr>
          <p:cNvPr id="9" name="Down Arrow 8"/>
          <p:cNvSpPr/>
          <p:nvPr/>
        </p:nvSpPr>
        <p:spPr>
          <a:xfrm>
            <a:off x="4296970" y="4127369"/>
            <a:ext cx="457200" cy="381000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277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us Early &amp; Often!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2133600"/>
            <a:ext cx="8191500" cy="441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cap="small" dirty="0"/>
              <a:t>Team ORCA </a:t>
            </a:r>
            <a:r>
              <a:rPr lang="en-US" cap="small" dirty="0">
                <a:hlinkClick r:id="rId3"/>
              </a:rPr>
              <a:t>http://orca.byu.edu</a:t>
            </a:r>
            <a:r>
              <a:rPr lang="en-US" cap="small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Kuali Research Live Trainings</a:t>
            </a:r>
          </a:p>
          <a:p>
            <a:pPr marL="0" indent="0">
              <a:buNone/>
            </a:pPr>
            <a:r>
              <a:rPr lang="en-US" dirty="0"/>
              <a:t>Kuali Research Tutorial</a:t>
            </a:r>
          </a:p>
          <a:p>
            <a:pPr marL="0" indent="0">
              <a:buNone/>
            </a:pPr>
            <a:r>
              <a:rPr lang="en-US" dirty="0"/>
              <a:t>Compliance Tutorials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4267200"/>
            <a:ext cx="2286000" cy="1714500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6286500" y="5981700"/>
            <a:ext cx="2514600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/>
              <a:t>https://commons.wikimedia.org/wiki/File:Orcas_at_Loro_Parque_08.JPG</a:t>
            </a:r>
          </a:p>
        </p:txBody>
      </p:sp>
    </p:spTree>
    <p:extLst>
      <p:ext uri="{BB962C8B-B14F-4D97-AF65-F5344CB8AC3E}">
        <p14:creationId xmlns:p14="http://schemas.microsoft.com/office/powerpoint/2010/main" val="3875631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2209800"/>
            <a:ext cx="7696200" cy="41910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Gene Larson, Director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1800" dirty="0"/>
              <a:t>Business, Education, Fine Arts, Lee Library, </a:t>
            </a:r>
          </a:p>
          <a:p>
            <a:pPr marL="0" indent="0">
              <a:buNone/>
            </a:pPr>
            <a:r>
              <a:rPr lang="en-US" sz="1800" dirty="0"/>
              <a:t>	Law School, Religion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Debbie Silversmith, Associate Director  </a:t>
            </a:r>
          </a:p>
          <a:p>
            <a:pPr marL="914400" lvl="3" indent="0">
              <a:buNone/>
            </a:pPr>
            <a:r>
              <a:rPr lang="en-US" dirty="0"/>
              <a:t>Engineering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Susie Quartey, Research Administrator</a:t>
            </a:r>
          </a:p>
          <a:p>
            <a:pPr marL="914400" lvl="3" indent="0">
              <a:buNone/>
            </a:pPr>
            <a:r>
              <a:rPr lang="en-US" dirty="0"/>
              <a:t>Physical &amp; Mathematical Sciences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Jason Jay, Research Administrator</a:t>
            </a:r>
            <a:endParaRPr lang="en-US" sz="2400" dirty="0"/>
          </a:p>
          <a:p>
            <a:pPr marL="627063" lvl="2" indent="0">
              <a:buNone/>
            </a:pPr>
            <a:r>
              <a:rPr lang="en-US" sz="1800" dirty="0"/>
              <a:t>	Family, Home, &amp; Social Sciences; Humanities; Life Sciences; Nursing</a:t>
            </a:r>
          </a:p>
          <a:p>
            <a:pPr marL="627063" lvl="2" indent="0">
              <a:buNone/>
            </a:pP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ORCA Grants/Contracts Personnel</a:t>
            </a:r>
          </a:p>
        </p:txBody>
      </p:sp>
    </p:spTree>
    <p:extLst>
      <p:ext uri="{BB962C8B-B14F-4D97-AF65-F5344CB8AC3E}">
        <p14:creationId xmlns:p14="http://schemas.microsoft.com/office/powerpoint/2010/main" val="51949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7C7EF-C5DC-42F0-971D-88B2D4DD8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ORCA Compliance Personnel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F708BE65-597D-44AA-91B7-99D4CA0CDC49}"/>
              </a:ext>
            </a:extLst>
          </p:cNvPr>
          <p:cNvSpPr txBox="1">
            <a:spLocks/>
          </p:cNvSpPr>
          <p:nvPr/>
        </p:nvSpPr>
        <p:spPr>
          <a:xfrm>
            <a:off x="533400" y="2209800"/>
            <a:ext cx="7696200" cy="419100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Gene Larson – IBC Administrator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Jason Jay – IACUC Administrator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Regina McCarthy – IBC &amp; IACUC Secretary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Sandee Aina – Human Research Protection Program Manager (HRPP)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Wayne Larson – IRB Administrator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Stephanie Coyne – IRB Secretary</a:t>
            </a:r>
          </a:p>
          <a:p>
            <a:pPr marL="627063" lvl="2" indent="0">
              <a:buFont typeface="Symbol" pitchFamily="18" charset="2"/>
              <a:buNone/>
            </a:pPr>
            <a:r>
              <a:rPr lang="en-US" sz="18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786950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2438400"/>
            <a:ext cx="8382000" cy="38862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b="1" dirty="0"/>
              <a:t>IBC</a:t>
            </a:r>
            <a:r>
              <a:rPr lang="en-US" dirty="0"/>
              <a:t> – Institutional Biosafety Committee, Biohazardous Chemical Research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i="1" dirty="0"/>
              <a:t>Every other month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ibc@byu.edu</a:t>
            </a:r>
            <a:r>
              <a:rPr lang="en-US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/>
              <a:t>IRB</a:t>
            </a:r>
            <a:r>
              <a:rPr lang="en-US" dirty="0"/>
              <a:t> – Institutional Review Board, Human Subjects Research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i="1" dirty="0"/>
              <a:t>Monthly</a:t>
            </a:r>
            <a:r>
              <a:rPr lang="en-US" dirty="0"/>
              <a:t>: </a:t>
            </a:r>
            <a:r>
              <a:rPr lang="en-US" dirty="0">
                <a:hlinkClick r:id="rId4"/>
              </a:rPr>
              <a:t>irb@byu.edu</a:t>
            </a:r>
            <a:r>
              <a:rPr lang="en-US" dirty="0"/>
              <a:t> 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/>
              <a:t>IACUC</a:t>
            </a:r>
            <a:r>
              <a:rPr lang="en-US" dirty="0"/>
              <a:t> – Institutional Animal Care and Use Committee, Animal Research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i="1" dirty="0"/>
              <a:t>Monthly</a:t>
            </a:r>
            <a:r>
              <a:rPr lang="en-US" dirty="0"/>
              <a:t>, </a:t>
            </a:r>
            <a:r>
              <a:rPr lang="en-US" dirty="0">
                <a:hlinkClick r:id="rId5"/>
              </a:rPr>
              <a:t>iacuc@byu.edu</a:t>
            </a:r>
            <a:r>
              <a:rPr lang="en-US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Compliance Committees</a:t>
            </a:r>
          </a:p>
        </p:txBody>
      </p:sp>
    </p:spTree>
    <p:extLst>
      <p:ext uri="{BB962C8B-B14F-4D97-AF65-F5344CB8AC3E}">
        <p14:creationId xmlns:p14="http://schemas.microsoft.com/office/powerpoint/2010/main" val="1262875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67833" y="2362200"/>
            <a:ext cx="7408333" cy="3953933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Proposal Approvals and Submission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 err="1"/>
              <a:t>Kuali</a:t>
            </a:r>
            <a:r>
              <a:rPr lang="en-US" sz="2800" dirty="0"/>
              <a:t> and </a:t>
            </a:r>
            <a:r>
              <a:rPr lang="en-US" sz="2800" dirty="0" err="1"/>
              <a:t>iRIS</a:t>
            </a:r>
            <a:r>
              <a:rPr lang="en-US" sz="2800" dirty="0"/>
              <a:t> support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Letters of Commitment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Contract Negotiations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NDAs, CAs, MTAs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Misc. required forms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Award Processing / Issuing Subcontracts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Federal Compliance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ORCA Functions</a:t>
            </a:r>
          </a:p>
        </p:txBody>
      </p:sp>
    </p:spTree>
    <p:extLst>
      <p:ext uri="{BB962C8B-B14F-4D97-AF65-F5344CB8AC3E}">
        <p14:creationId xmlns:p14="http://schemas.microsoft.com/office/powerpoint/2010/main" val="1272417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1" y="2438400"/>
            <a:ext cx="7696200" cy="3962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All proposals to ORCA 5 business days </a:t>
            </a:r>
            <a:r>
              <a:rPr lang="en-US" b="1" u="sng" dirty="0">
                <a:solidFill>
                  <a:srgbClr val="C00000"/>
                </a:solidFill>
              </a:rPr>
              <a:t>before</a:t>
            </a:r>
            <a:r>
              <a:rPr lang="en-US" dirty="0"/>
              <a:t> due date:</a:t>
            </a:r>
          </a:p>
          <a:p>
            <a:pPr marL="301943" lvl="1" indent="0">
              <a:buNone/>
            </a:pPr>
            <a:r>
              <a:rPr lang="en-US" sz="2400" dirty="0"/>
              <a:t> via Kuali Research - </a:t>
            </a:r>
            <a:r>
              <a:rPr lang="en-US" sz="2400" dirty="0">
                <a:hlinkClick r:id="rId3"/>
              </a:rPr>
              <a:t>https://byures.kuali.co/</a:t>
            </a:r>
            <a:endParaRPr lang="en-US" sz="2400" dirty="0"/>
          </a:p>
          <a:p>
            <a:pPr marL="301943" lvl="1" indent="0">
              <a:buNone/>
            </a:pPr>
            <a:endParaRPr lang="en-US" sz="1400" dirty="0"/>
          </a:p>
          <a:p>
            <a:pPr marL="301943" lvl="1" indent="0">
              <a:buNone/>
            </a:pPr>
            <a:r>
              <a:rPr lang="en-US" sz="2400" dirty="0"/>
              <a:t>All internal approvals are now online via Kuali Research </a:t>
            </a:r>
          </a:p>
          <a:p>
            <a:pPr marL="301943" lvl="1" indent="0">
              <a:buNone/>
            </a:pPr>
            <a:endParaRPr lang="en-US" sz="2400" dirty="0"/>
          </a:p>
          <a:p>
            <a:pPr marL="301943" lvl="1" indent="0">
              <a:buNone/>
            </a:pPr>
            <a:r>
              <a:rPr lang="en-US" sz="2400" dirty="0"/>
              <a:t>       Go to:</a:t>
            </a:r>
          </a:p>
          <a:p>
            <a:pPr marL="301943" lvl="1" indent="0">
              <a:buNone/>
            </a:pPr>
            <a:r>
              <a:rPr lang="en-US" sz="2400" dirty="0" err="1"/>
              <a:t>orca.byu.edu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Submissions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054D9E-3D5F-4841-84BB-CB53FCDB4D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3049" y="3962401"/>
            <a:ext cx="5310351" cy="2908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116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to System (S2S) Proposals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448E81-B8C8-4B9A-9372-BA99F6A33A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All NIH, NSF (non-collaborative) and other grants.gov submitted proposals (i.e. DOE, USGS, EPA) are submitted System to System (S2S), meaning directly to the sponsor from Kuali Research.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All S2S proposals will be submitted 2 days before the sponsor due date.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NOTE: If there is a funding opportunity listed in </a:t>
            </a:r>
            <a:r>
              <a:rPr lang="en-US" dirty="0">
                <a:hlinkClick r:id="rId3"/>
              </a:rPr>
              <a:t>grants.gov</a:t>
            </a:r>
            <a:r>
              <a:rPr lang="en-US" dirty="0"/>
              <a:t>, the proposal will be submitted via S2S.</a:t>
            </a:r>
          </a:p>
        </p:txBody>
      </p:sp>
    </p:spTree>
    <p:extLst>
      <p:ext uri="{BB962C8B-B14F-4D97-AF65-F5344CB8AC3E}">
        <p14:creationId xmlns:p14="http://schemas.microsoft.com/office/powerpoint/2010/main" val="2515712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67833" y="2590800"/>
            <a:ext cx="7408333" cy="381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All other proposals to sponsors that do not use grants.gov (i.e. Industry, Foundations, NASA, State/Local Government and other Federal sponsors that do not use grants.gov), are Non-System to System (Non-S2S) and will be submitted as directed by the sponsor.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NOTE: These proposals are still entered in </a:t>
            </a:r>
            <a:r>
              <a:rPr lang="en-US" dirty="0" err="1"/>
              <a:t>Kuali</a:t>
            </a:r>
            <a:r>
              <a:rPr lang="en-US" dirty="0"/>
              <a:t> for approval and tracking purposes.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Non-System to System Proposals</a:t>
            </a:r>
          </a:p>
        </p:txBody>
      </p:sp>
    </p:spTree>
    <p:extLst>
      <p:ext uri="{BB962C8B-B14F-4D97-AF65-F5344CB8AC3E}">
        <p14:creationId xmlns:p14="http://schemas.microsoft.com/office/powerpoint/2010/main" val="2461481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2057400"/>
            <a:ext cx="6096000" cy="41148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600" b="1" dirty="0"/>
              <a:t>PROPOSALS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Statement Of Work (SOW)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Budget entered in </a:t>
            </a:r>
            <a:r>
              <a:rPr lang="en-US" sz="2400" dirty="0" err="1"/>
              <a:t>Kuali</a:t>
            </a:r>
            <a:r>
              <a:rPr lang="en-US" sz="2400" dirty="0"/>
              <a:t> Research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Budget Justification</a:t>
            </a:r>
          </a:p>
          <a:p>
            <a:pPr marL="301943" lvl="1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600" b="1" dirty="0"/>
              <a:t>RESEARCH ADMINISTRATION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Review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Submit proposals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Submission Requirements</a:t>
            </a:r>
          </a:p>
        </p:txBody>
      </p:sp>
    </p:spTree>
    <p:extLst>
      <p:ext uri="{BB962C8B-B14F-4D97-AF65-F5344CB8AC3E}">
        <p14:creationId xmlns:p14="http://schemas.microsoft.com/office/powerpoint/2010/main" val="3074049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2619</TotalTime>
  <Words>775</Words>
  <Application>Microsoft Macintosh PowerPoint</Application>
  <PresentationFormat>On-screen Show (4:3)</PresentationFormat>
  <Paragraphs>118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Calibri</vt:lpstr>
      <vt:lpstr>Candara</vt:lpstr>
      <vt:lpstr>Symbol</vt:lpstr>
      <vt:lpstr>Wingdings</vt:lpstr>
      <vt:lpstr>Waveform</vt:lpstr>
      <vt:lpstr>ORCA Proposal Preparation &amp; Submission Processes</vt:lpstr>
      <vt:lpstr>ORCA Grants/Contracts Personnel</vt:lpstr>
      <vt:lpstr>ORCA Compliance Personnel</vt:lpstr>
      <vt:lpstr>Compliance Committees</vt:lpstr>
      <vt:lpstr>ORCA Functions</vt:lpstr>
      <vt:lpstr>Proposal Submissions</vt:lpstr>
      <vt:lpstr>System to System (S2S) Proposals</vt:lpstr>
      <vt:lpstr>Non-System to System Proposals</vt:lpstr>
      <vt:lpstr>Submission Requirements</vt:lpstr>
      <vt:lpstr>Your Formula for Success</vt:lpstr>
      <vt:lpstr>Contact us Early &amp; Often!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ORCA Workshop University Week</dc:title>
  <dc:creator>Gene Larson</dc:creator>
  <cp:lastModifiedBy>Microsoft Office User</cp:lastModifiedBy>
  <cp:revision>100</cp:revision>
  <cp:lastPrinted>2018-12-13T16:20:41Z</cp:lastPrinted>
  <dcterms:created xsi:type="dcterms:W3CDTF">2017-08-23T15:07:50Z</dcterms:created>
  <dcterms:modified xsi:type="dcterms:W3CDTF">2019-12-11T19:09:04Z</dcterms:modified>
</cp:coreProperties>
</file>