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592" r:id="rId2"/>
    <p:sldId id="620" r:id="rId3"/>
    <p:sldId id="621" r:id="rId4"/>
    <p:sldId id="594" r:id="rId5"/>
    <p:sldId id="595" r:id="rId6"/>
    <p:sldId id="622" r:id="rId7"/>
    <p:sldId id="612" r:id="rId8"/>
    <p:sldId id="623" r:id="rId9"/>
    <p:sldId id="602" r:id="rId10"/>
    <p:sldId id="603" r:id="rId11"/>
    <p:sldId id="604" r:id="rId12"/>
    <p:sldId id="606" r:id="rId13"/>
    <p:sldId id="607" r:id="rId14"/>
    <p:sldId id="586" r:id="rId15"/>
    <p:sldId id="600" r:id="rId16"/>
    <p:sldId id="448" r:id="rId17"/>
    <p:sldId id="616" r:id="rId18"/>
    <p:sldId id="615" r:id="rId19"/>
    <p:sldId id="617" r:id="rId20"/>
    <p:sldId id="449" r:id="rId21"/>
    <p:sldId id="552" r:id="rId22"/>
    <p:sldId id="587" r:id="rId23"/>
    <p:sldId id="619" r:id="rId24"/>
    <p:sldId id="625" r:id="rId25"/>
    <p:sldId id="585" r:id="rId26"/>
    <p:sldId id="596" r:id="rId27"/>
    <p:sldId id="292" r:id="rId28"/>
    <p:sldId id="614" r:id="rId29"/>
    <p:sldId id="609" r:id="rId30"/>
    <p:sldId id="611" r:id="rId3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B592E0E-2A0E-4658-9F84-9F761F4773DF}">
          <p14:sldIdLst>
            <p14:sldId id="592"/>
            <p14:sldId id="620"/>
            <p14:sldId id="621"/>
            <p14:sldId id="594"/>
            <p14:sldId id="595"/>
            <p14:sldId id="622"/>
            <p14:sldId id="612"/>
            <p14:sldId id="623"/>
            <p14:sldId id="602"/>
            <p14:sldId id="603"/>
            <p14:sldId id="604"/>
            <p14:sldId id="606"/>
            <p14:sldId id="607"/>
            <p14:sldId id="586"/>
            <p14:sldId id="600"/>
            <p14:sldId id="448"/>
            <p14:sldId id="616"/>
            <p14:sldId id="615"/>
            <p14:sldId id="617"/>
            <p14:sldId id="449"/>
            <p14:sldId id="552"/>
            <p14:sldId id="587"/>
            <p14:sldId id="619"/>
            <p14:sldId id="625"/>
            <p14:sldId id="585"/>
            <p14:sldId id="596"/>
            <p14:sldId id="292"/>
            <p14:sldId id="614"/>
            <p14:sldId id="609"/>
            <p14:sldId id="611"/>
          </p14:sldIdLst>
        </p14:section>
        <p14:section name="Untitled Section" id="{9F2F2585-75DD-40DB-B609-0934A2B0B7E6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cKay School of Education" initials="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059" autoAdjust="0"/>
    <p:restoredTop sz="95073" autoAdjust="0"/>
  </p:normalViewPr>
  <p:slideViewPr>
    <p:cSldViewPr>
      <p:cViewPr varScale="1">
        <p:scale>
          <a:sx n="89" d="100"/>
          <a:sy n="89" d="100"/>
        </p:scale>
        <p:origin x="2176" y="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17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>
        <p:scale>
          <a:sx n="70" d="100"/>
          <a:sy n="70" d="100"/>
        </p:scale>
        <p:origin x="3014" y="24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commentAuthors" Target="commentAuthors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sh%20Trapani\AppData\Local\Temp\webcaspar_table20150423110709.xls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bmonson\Research%20Development\Funding%20Stats\Federal%20Data\Fed%20Funding%20for%20Basic%20Research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794321794340664"/>
          <c:y val="0.0223562566934522"/>
          <c:w val="0.917080781596787"/>
          <c:h val="0.8541200223275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Sheet0!$A$42</c:f>
              <c:strCache>
                <c:ptCount val="1"/>
                <c:pt idx="0">
                  <c:v>Science and engineering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Sheet0!$B$33:$G$33</c:f>
              <c:strCache>
                <c:ptCount val="6"/>
                <c:pt idx="0">
                  <c:v>Federal</c:v>
                </c:pt>
                <c:pt idx="1">
                  <c:v>Institutional</c:v>
                </c:pt>
                <c:pt idx="2">
                  <c:v>Nonprofit</c:v>
                </c:pt>
                <c:pt idx="3">
                  <c:v>State/local government</c:v>
                </c:pt>
                <c:pt idx="4">
                  <c:v>Industry</c:v>
                </c:pt>
                <c:pt idx="5">
                  <c:v>All other sources</c:v>
                </c:pt>
              </c:strCache>
            </c:strRef>
          </c:cat>
          <c:val>
            <c:numRef>
              <c:f>Sheet0!$B$42:$G$42</c:f>
              <c:numCache>
                <c:formatCode>0.0%</c:formatCode>
                <c:ptCount val="6"/>
                <c:pt idx="0">
                  <c:v>0.638913873913593</c:v>
                </c:pt>
                <c:pt idx="1">
                  <c:v>0.187887697328519</c:v>
                </c:pt>
                <c:pt idx="2">
                  <c:v>0.0562003909610443</c:v>
                </c:pt>
                <c:pt idx="3">
                  <c:v>0.0542587615413665</c:v>
                </c:pt>
                <c:pt idx="4">
                  <c:v>0.0525508524910821</c:v>
                </c:pt>
                <c:pt idx="5">
                  <c:v>0.0182611910323182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911-4E73-A8F2-B491C8B6AD69}"/>
            </c:ext>
          </c:extLst>
        </c:ser>
        <c:ser>
          <c:idx val="1"/>
          <c:order val="1"/>
          <c:tx>
            <c:strRef>
              <c:f>Sheet0!$A$43</c:f>
              <c:strCache>
                <c:ptCount val="1"/>
                <c:pt idx="0">
                  <c:v>Social science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Sheet0!$B$33:$G$33</c:f>
              <c:strCache>
                <c:ptCount val="6"/>
                <c:pt idx="0">
                  <c:v>Federal</c:v>
                </c:pt>
                <c:pt idx="1">
                  <c:v>Institutional</c:v>
                </c:pt>
                <c:pt idx="2">
                  <c:v>Nonprofit</c:v>
                </c:pt>
                <c:pt idx="3">
                  <c:v>State/local government</c:v>
                </c:pt>
                <c:pt idx="4">
                  <c:v>Industry</c:v>
                </c:pt>
                <c:pt idx="5">
                  <c:v>All other sources</c:v>
                </c:pt>
              </c:strCache>
            </c:strRef>
          </c:cat>
          <c:val>
            <c:numRef>
              <c:f>Sheet0!$B$43:$G$43</c:f>
              <c:numCache>
                <c:formatCode>0.0%</c:formatCode>
                <c:ptCount val="6"/>
                <c:pt idx="0">
                  <c:v>0.439505947825556</c:v>
                </c:pt>
                <c:pt idx="1">
                  <c:v>0.32047293785494</c:v>
                </c:pt>
                <c:pt idx="2">
                  <c:v>0.106495945401767</c:v>
                </c:pt>
                <c:pt idx="3">
                  <c:v>0.0867042131305748</c:v>
                </c:pt>
                <c:pt idx="4">
                  <c:v>0.0265807271239803</c:v>
                </c:pt>
                <c:pt idx="5">
                  <c:v>0.0202402286631818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911-4E73-A8F2-B491C8B6AD69}"/>
            </c:ext>
          </c:extLst>
        </c:ser>
        <c:ser>
          <c:idx val="2"/>
          <c:order val="2"/>
          <c:tx>
            <c:strRef>
              <c:f>Sheet0!$A$44</c:f>
              <c:strCache>
                <c:ptCount val="1"/>
                <c:pt idx="0">
                  <c:v>Humanities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Sheet0!$B$33:$G$33</c:f>
              <c:strCache>
                <c:ptCount val="6"/>
                <c:pt idx="0">
                  <c:v>Federal</c:v>
                </c:pt>
                <c:pt idx="1">
                  <c:v>Institutional</c:v>
                </c:pt>
                <c:pt idx="2">
                  <c:v>Nonprofit</c:v>
                </c:pt>
                <c:pt idx="3">
                  <c:v>State/local government</c:v>
                </c:pt>
                <c:pt idx="4">
                  <c:v>Industry</c:v>
                </c:pt>
                <c:pt idx="5">
                  <c:v>All other sources</c:v>
                </c:pt>
              </c:strCache>
            </c:strRef>
          </c:cat>
          <c:val>
            <c:numRef>
              <c:f>Sheet0!$B$44:$G$44</c:f>
              <c:numCache>
                <c:formatCode>0.0%</c:formatCode>
                <c:ptCount val="6"/>
                <c:pt idx="0">
                  <c:v>0.178433471906091</c:v>
                </c:pt>
                <c:pt idx="1">
                  <c:v>0.612250131316152</c:v>
                </c:pt>
                <c:pt idx="2">
                  <c:v>0.129724863609389</c:v>
                </c:pt>
                <c:pt idx="3">
                  <c:v>0.03853489910736</c:v>
                </c:pt>
                <c:pt idx="4">
                  <c:v>0.0161848125704033</c:v>
                </c:pt>
                <c:pt idx="5">
                  <c:v>0.0248718214906049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911-4E73-A8F2-B491C8B6AD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72893984"/>
        <c:axId val="1419173072"/>
      </c:barChart>
      <c:catAx>
        <c:axId val="1572893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419173072"/>
        <c:crosses val="autoZero"/>
        <c:auto val="1"/>
        <c:lblAlgn val="ctr"/>
        <c:lblOffset val="100"/>
        <c:noMultiLvlLbl val="0"/>
      </c:catAx>
      <c:valAx>
        <c:axId val="1419173072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5728939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6203691711419"/>
          <c:y val="0.508829300691325"/>
          <c:w val="0.3172734128254"/>
          <c:h val="0.208102943463192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solidFill>
            <a:srgbClr val="002060"/>
          </a:solidFill>
          <a:latin typeface="Franklin Gothic Demi Cond" panose="020B0706030402020204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4835048708799"/>
          <c:y val="0.0810429880197322"/>
          <c:w val="0.31803921279503"/>
          <c:h val="0.718109681321547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51C-4AB9-BAEB-1F38DD6F791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51C-4AB9-BAEB-1F38DD6F791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51C-4AB9-BAEB-1F38DD6F791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51C-4AB9-BAEB-1F38DD6F791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651C-4AB9-BAEB-1F38DD6F791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651C-4AB9-BAEB-1F38DD6F791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651C-4AB9-BAEB-1F38DD6F791F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651C-4AB9-BAEB-1F38DD6F791F}"/>
              </c:ext>
            </c:extLst>
          </c:dPt>
          <c:cat>
            <c:strRef>
              <c:f>'TABLE 19 (2)'!$A$8:$A$15</c:f>
              <c:strCache>
                <c:ptCount val="8"/>
                <c:pt idx="0">
                  <c:v>   Computer sciences and mathematics</c:v>
                </c:pt>
                <c:pt idx="1">
                  <c:v>   Engineering</c:v>
                </c:pt>
                <c:pt idx="2">
                  <c:v>   Environmental sciences</c:v>
                </c:pt>
                <c:pt idx="3">
                  <c:v>   Life sciences</c:v>
                </c:pt>
                <c:pt idx="4">
                  <c:v>   Physical sciences</c:v>
                </c:pt>
                <c:pt idx="5">
                  <c:v>   Psychology</c:v>
                </c:pt>
                <c:pt idx="6">
                  <c:v>   Social sciences</c:v>
                </c:pt>
                <c:pt idx="7">
                  <c:v>   Other sciences nec</c:v>
                </c:pt>
              </c:strCache>
            </c:strRef>
          </c:cat>
          <c:val>
            <c:numRef>
              <c:f>'TABLE 19 (2)'!$E$8:$E$15</c:f>
              <c:numCache>
                <c:formatCode>#,##0.0</c:formatCode>
                <c:ptCount val="8"/>
                <c:pt idx="0">
                  <c:v>3.8788293E6</c:v>
                </c:pt>
                <c:pt idx="1">
                  <c:v>1.16496949E7</c:v>
                </c:pt>
                <c:pt idx="2">
                  <c:v>4.1831444E6</c:v>
                </c:pt>
                <c:pt idx="3">
                  <c:v>3.05954727E7</c:v>
                </c:pt>
                <c:pt idx="4">
                  <c:v>6.4004376E6</c:v>
                </c:pt>
                <c:pt idx="5">
                  <c:v>2.0142205E6</c:v>
                </c:pt>
                <c:pt idx="6">
                  <c:v>1.3317162E6</c:v>
                </c:pt>
                <c:pt idx="7">
                  <c:v>2.541868E6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651C-4AB9-BAEB-1F38DD6F79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46788094606152"/>
          <c:y val="0.07989656684035"/>
          <c:w val="0.548530257453774"/>
          <c:h val="0.5783134402068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>
        <c:manualLayout>
          <c:xMode val="edge"/>
          <c:yMode val="edge"/>
          <c:x val="0.0155064955297925"/>
          <c:y val="0.0780840287988654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 of dollars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Program support</c:v>
                </c:pt>
                <c:pt idx="1">
                  <c:v>General support</c:v>
                </c:pt>
                <c:pt idx="2">
                  <c:v>Capital support</c:v>
                </c:pt>
                <c:pt idx="3">
                  <c:v>Research</c:v>
                </c:pt>
                <c:pt idx="4">
                  <c:v>Student aid funds</c:v>
                </c:pt>
                <c:pt idx="5">
                  <c:v>Other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0.5</c:v>
                </c:pt>
                <c:pt idx="1">
                  <c:v>0.18</c:v>
                </c:pt>
                <c:pt idx="2">
                  <c:v>0.15</c:v>
                </c:pt>
                <c:pt idx="3">
                  <c:v>0.13</c:v>
                </c:pt>
                <c:pt idx="4">
                  <c:v>0.03</c:v>
                </c:pt>
                <c:pt idx="5">
                  <c:v>0.02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B98-4204-9377-7896DDF998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0.23387</cdr:x>
      <cdr:y>0.94982</cdr:y>
    </cdr:from>
    <cdr:to>
      <cdr:x>0.34925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53338" y="4530886"/>
          <a:ext cx="914400" cy="2393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BC204BD-34D0-4FB4-A9FE-D3533B64CC19}" type="datetimeFigureOut">
              <a:rPr lang="en-US" smtClean="0"/>
              <a:t>9/29/16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12318E3-413D-458E-A097-EAF210320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439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36CA22-8BFC-4CE2-B16D-1DFF139B83F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ADD40-26D1-4DB4-BCE8-15DB90CA2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172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ADD40-26D1-4DB4-BCE8-15DB90CA2F6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8415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Perhaps most useful feature of PIVOT is the opportunity tracking that provides automated alerts  when selected opportunities are updated </a:t>
            </a:r>
          </a:p>
          <a:p>
            <a:endParaRPr lang="en-US" dirty="0"/>
          </a:p>
          <a:p>
            <a:r>
              <a:rPr lang="en-US" dirty="0" smtClean="0"/>
              <a:t>We will do a PIVOT tutorial later this morning and Trace Eddington from LDS-P will provide demonstrated Foundation Center online next week. </a:t>
            </a:r>
          </a:p>
          <a:p>
            <a:endParaRPr lang="en-US" dirty="0"/>
          </a:p>
          <a:p>
            <a:r>
              <a:rPr lang="en-US" dirty="0" smtClean="0"/>
              <a:t>Are there a few who would like us to do a preliminary search for them and show it at next weeks class?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ADD40-26D1-4DB4-BCE8-15DB90CA2F6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9047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Perhaps most useful feature of PIVOT is the opportunity tracking that provides automated alerts  when selected opportunities are updated </a:t>
            </a:r>
          </a:p>
          <a:p>
            <a:endParaRPr lang="en-US" dirty="0"/>
          </a:p>
          <a:p>
            <a:r>
              <a:rPr lang="en-US" dirty="0" smtClean="0"/>
              <a:t>We will do a PIVOT tutorial later this morning and Trace Eddington from LDS-P will provide demonstrated Foundation Center online next week. </a:t>
            </a:r>
          </a:p>
          <a:p>
            <a:endParaRPr lang="en-US" dirty="0"/>
          </a:p>
          <a:p>
            <a:r>
              <a:rPr lang="en-US" dirty="0" smtClean="0"/>
              <a:t>Are there a few who would like us to do a preliminary search for them and show it at next weeks class?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ADD40-26D1-4DB4-BCE8-15DB90CA2F6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9018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ADD40-26D1-4DB4-BCE8-15DB90CA2F6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5638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ADD40-26D1-4DB4-BCE8-15DB90CA2F6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4445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ADD40-26D1-4DB4-BCE8-15DB90CA2F6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8206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ADD40-26D1-4DB4-BCE8-15DB90CA2F6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8409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ADD40-26D1-4DB4-BCE8-15DB90CA2F6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590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 </a:t>
            </a:r>
          </a:p>
          <a:p>
            <a:pPr lvl="0"/>
            <a:r>
              <a:rPr lang="en-US" dirty="0"/>
              <a:t>Clearly identify the niche area into which your idea fits</a:t>
            </a:r>
          </a:p>
          <a:p>
            <a:pPr lvl="1"/>
            <a:r>
              <a:rPr lang="en-US" dirty="0"/>
              <a:t>Identify long-term goals within niche area</a:t>
            </a:r>
          </a:p>
          <a:p>
            <a:pPr lvl="1"/>
            <a:r>
              <a:rPr lang="en-US" dirty="0"/>
              <a:t>Conceptualize research needed to attain long-term research goals</a:t>
            </a:r>
          </a:p>
          <a:p>
            <a:pPr lvl="1"/>
            <a:r>
              <a:rPr lang="en-US" dirty="0"/>
              <a:t>Identify next logical step in research continuum…</a:t>
            </a:r>
            <a:r>
              <a:rPr lang="en-US" i="1" dirty="0"/>
              <a:t>your idea should be a logical next step</a:t>
            </a:r>
            <a:endParaRPr lang="en-US" dirty="0"/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Draft a short, well-crafted, logical description of your idea  (must answer Why, Who, What, How) and present it to colleagues for a critical review </a:t>
            </a:r>
          </a:p>
          <a:p>
            <a:pPr lvl="1"/>
            <a:r>
              <a:rPr lang="en-US" dirty="0"/>
              <a:t>Are they excited, show a keen interest in your idea?</a:t>
            </a:r>
          </a:p>
          <a:p>
            <a:pPr lvl="1"/>
            <a:r>
              <a:rPr lang="en-US" dirty="0"/>
              <a:t>Does it have scientific and technical merit? </a:t>
            </a:r>
          </a:p>
          <a:p>
            <a:pPr lvl="1"/>
            <a:r>
              <a:rPr lang="en-US" dirty="0"/>
              <a:t>Do you have the ability, capability and resources to pursue your idea?</a:t>
            </a:r>
          </a:p>
          <a:p>
            <a:pPr lvl="1"/>
            <a:r>
              <a:rPr lang="en-US" i="1" dirty="0"/>
              <a:t>At the right time, a description could be presented to a potential  funder</a:t>
            </a:r>
            <a:br>
              <a:rPr lang="en-US" i="1" dirty="0"/>
            </a:br>
            <a:endParaRPr lang="en-US" dirty="0"/>
          </a:p>
          <a:p>
            <a:pPr lvl="0"/>
            <a:r>
              <a:rPr lang="en-US" dirty="0"/>
              <a:t>Identify your competitors and their strengths/weaknesses. Compare them with yours and determine how you will emphasize your strengths and mitigate your weaknesses. Do you know if your competitors will submit a proposal? Have you considered collaborating with a potential competitor?</a:t>
            </a:r>
          </a:p>
          <a:p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ADD40-26D1-4DB4-BCE8-15DB90CA2F6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4384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 </a:t>
            </a:r>
          </a:p>
          <a:p>
            <a:pPr lvl="0"/>
            <a:r>
              <a:rPr lang="en-US" dirty="0"/>
              <a:t>Clearly identify the niche area into which your idea fits</a:t>
            </a:r>
          </a:p>
          <a:p>
            <a:pPr lvl="1"/>
            <a:r>
              <a:rPr lang="en-US" dirty="0"/>
              <a:t>Identify long-term goals within niche area</a:t>
            </a:r>
          </a:p>
          <a:p>
            <a:pPr lvl="1"/>
            <a:r>
              <a:rPr lang="en-US" dirty="0"/>
              <a:t>Conceptualize research needed to attain long-term research goals</a:t>
            </a:r>
          </a:p>
          <a:p>
            <a:pPr lvl="1"/>
            <a:r>
              <a:rPr lang="en-US" dirty="0"/>
              <a:t>Identify next logical step in research continuum…</a:t>
            </a:r>
            <a:r>
              <a:rPr lang="en-US" i="1" dirty="0"/>
              <a:t>your idea should be a logical next step</a:t>
            </a:r>
            <a:endParaRPr lang="en-US" dirty="0"/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Draft a short, well-crafted, logical description of your idea  (must answer Why, Who, What, How) and present it to colleagues for a critical review </a:t>
            </a:r>
          </a:p>
          <a:p>
            <a:pPr lvl="1"/>
            <a:r>
              <a:rPr lang="en-US" dirty="0"/>
              <a:t>Are they excited, show a keen interest in your idea?</a:t>
            </a:r>
          </a:p>
          <a:p>
            <a:pPr lvl="1"/>
            <a:r>
              <a:rPr lang="en-US" dirty="0"/>
              <a:t>Does it have scientific and technical merit? </a:t>
            </a:r>
          </a:p>
          <a:p>
            <a:pPr lvl="1"/>
            <a:r>
              <a:rPr lang="en-US" dirty="0"/>
              <a:t>Do you have the ability, capability and resources to pursue your idea?</a:t>
            </a:r>
          </a:p>
          <a:p>
            <a:pPr lvl="1"/>
            <a:r>
              <a:rPr lang="en-US" i="1" dirty="0"/>
              <a:t>At the right time, a description could be presented to a potential  funder</a:t>
            </a:r>
            <a:br>
              <a:rPr lang="en-US" i="1" dirty="0"/>
            </a:br>
            <a:endParaRPr lang="en-US" dirty="0"/>
          </a:p>
          <a:p>
            <a:pPr lvl="0"/>
            <a:r>
              <a:rPr lang="en-US" dirty="0"/>
              <a:t>Identify your competitors and their strengths/weaknesses. Compare them with yours and determine how you will emphasize your strengths and mitigate your weaknesses. Do you know if your competitors will submit a proposal? Have you considered collaborating with a potential competitor?</a:t>
            </a:r>
          </a:p>
          <a:p>
            <a:pPr marL="0" indent="0">
              <a:buNone/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ADD40-26D1-4DB4-BCE8-15DB90CA2F6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7305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ADD40-26D1-4DB4-BCE8-15DB90CA2F6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438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mtClean="0">
                <a:cs typeface="Times New Roman" panose="02020603050405020304" pitchFamily="18" charset="0"/>
              </a:rPr>
              <a:t>Proposal success rates now average just 15 to 30 per cent (in 2009, NIH averaged 8-10% on 1st submission 28% on 2</a:t>
            </a:r>
            <a:r>
              <a:rPr lang="en-US" altLang="en-US" baseline="30000" smtClean="0">
                <a:cs typeface="Times New Roman" panose="02020603050405020304" pitchFamily="18" charset="0"/>
              </a:rPr>
              <a:t>nd</a:t>
            </a:r>
            <a:r>
              <a:rPr lang="en-US" altLang="en-US" smtClean="0">
                <a:cs typeface="Times New Roman" panose="02020603050405020304" pitchFamily="18" charset="0"/>
              </a:rPr>
              <a:t>; other agencies have similar success rates)</a:t>
            </a:r>
          </a:p>
          <a:p>
            <a:pPr eaLnBrk="1" hangingPunct="1">
              <a:spcBef>
                <a:spcPct val="0"/>
              </a:spcBef>
            </a:pPr>
            <a:endParaRPr lang="en-US" altLang="en-US" smtClean="0"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mtClean="0">
                <a:solidFill>
                  <a:srgbClr val="FF0000"/>
                </a:solidFill>
                <a:cs typeface="Times New Roman" panose="02020603050405020304" pitchFamily="18" charset="0"/>
              </a:rPr>
              <a:t>BYU rates tend to be just a bit higher 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57066" indent="-291179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64717" indent="-232943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630604" indent="-232943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2096491" indent="-232943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fld id="{3A7B1605-D6A1-4A30-9375-496D74AAECAF}" type="slidenum">
              <a:rPr lang="en-US" altLang="en-US" smtClean="0"/>
              <a:pPr/>
              <a:t>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2496968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ADD40-26D1-4DB4-BCE8-15DB90CA2F6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209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57066" indent="-291179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64717" indent="-232943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630604" indent="-232943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2096491" indent="-232943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fld id="{3EEE0091-2FE3-4894-81AD-D6CF279A625D}" type="slidenum">
              <a:rPr lang="en-US" altLang="en-US" smtClean="0"/>
              <a:pPr/>
              <a:t>5</a:t>
            </a:fld>
            <a:endParaRPr lang="en-US" altLang="en-US" smtClean="0"/>
          </a:p>
        </p:txBody>
      </p:sp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838977" y="4267306"/>
            <a:ext cx="5790071" cy="4457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/>
              <a:t>Pay attention to details</a:t>
            </a:r>
          </a:p>
          <a:p>
            <a:pPr lvl="1"/>
            <a:r>
              <a:rPr lang="en-US" altLang="en-US" sz="1200"/>
              <a:t>Significant number of proposals are rejected by funding agencies without review because the proposer didn</a:t>
            </a:r>
            <a:r>
              <a:rPr lang="ja-JP" altLang="en-US" sz="1200"/>
              <a:t>’</a:t>
            </a:r>
            <a:r>
              <a:rPr lang="en-US" altLang="ja-JP" sz="1200"/>
              <a:t>t follow all the directions </a:t>
            </a:r>
          </a:p>
          <a:p>
            <a:endParaRPr lang="en-US" altLang="en-US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1600"/>
              <a:t>Use Best Practices </a:t>
            </a:r>
          </a:p>
          <a:p>
            <a:pPr lvl="1"/>
            <a:r>
              <a:rPr lang="en-US" altLang="en-US" sz="1200"/>
              <a:t>Develop a fundable idea</a:t>
            </a:r>
          </a:p>
          <a:p>
            <a:pPr lvl="1"/>
            <a:r>
              <a:rPr lang="en-US" altLang="en-US" sz="1200"/>
              <a:t>Find funders</a:t>
            </a:r>
          </a:p>
          <a:p>
            <a:pPr lvl="1"/>
            <a:r>
              <a:rPr lang="en-US" altLang="en-US" sz="1200"/>
              <a:t>Use effective pre-proposal activities</a:t>
            </a:r>
          </a:p>
          <a:p>
            <a:pPr lvl="1"/>
            <a:r>
              <a:rPr lang="en-US" altLang="en-US" sz="1200"/>
              <a:t>Write compelling proposals</a:t>
            </a:r>
          </a:p>
          <a:p>
            <a:pPr lvl="1"/>
            <a:endParaRPr lang="en-US" altLang="en-US" sz="1200"/>
          </a:p>
          <a:p>
            <a:r>
              <a:rPr lang="en-US" altLang="en-US" sz="1600"/>
              <a:t>Be persistent</a:t>
            </a:r>
          </a:p>
          <a:p>
            <a:pPr lvl="1"/>
            <a:r>
              <a:rPr lang="en-US" altLang="en-US" sz="1400"/>
              <a:t>Themes throughout this presentation include – lots of pre-proposal activity; marketing throughout; pay attention to detail</a:t>
            </a:r>
          </a:p>
          <a:p>
            <a:endParaRPr lang="en-US" altLang="en-US" sz="1400"/>
          </a:p>
          <a:p>
            <a:r>
              <a:rPr lang="en-US" altLang="en-US" sz="1400"/>
              <a:t>At Dec 2013 NSF Days – be persistent; ~15% success for 1</a:t>
            </a:r>
            <a:r>
              <a:rPr lang="en-US" altLang="en-US" sz="1400" baseline="30000"/>
              <a:t>st</a:t>
            </a:r>
            <a:r>
              <a:rPr lang="en-US" altLang="en-US" sz="1400"/>
              <a:t> time, ~50% 2</a:t>
            </a:r>
            <a:r>
              <a:rPr lang="en-US" altLang="en-US" sz="1400" baseline="30000"/>
              <a:t>nd</a:t>
            </a:r>
            <a:r>
              <a:rPr lang="en-US" altLang="en-US" sz="1400"/>
              <a:t> time, 75% 3</a:t>
            </a:r>
            <a:r>
              <a:rPr lang="en-US" altLang="en-US" sz="1400" baseline="30000"/>
              <a:t>rd</a:t>
            </a:r>
            <a:r>
              <a:rPr lang="en-US" altLang="en-US" sz="1400"/>
              <a:t>, assuming followed reviewer recommendations and did proper revisions</a:t>
            </a:r>
          </a:p>
          <a:p>
            <a:endParaRPr lang="en-US" altLang="en-US" sz="1400"/>
          </a:p>
          <a:p>
            <a:r>
              <a:rPr lang="en-US" altLang="en-US" sz="1400">
                <a:cs typeface="Times New Roman" panose="02020603050405020304" pitchFamily="18" charset="0"/>
              </a:rPr>
              <a:t>In 2009, NIH averaged 8-10% on 1st submission 28% on 2</a:t>
            </a:r>
            <a:r>
              <a:rPr lang="en-US" altLang="en-US" sz="1400" baseline="30000">
                <a:cs typeface="Times New Roman" panose="02020603050405020304" pitchFamily="18" charset="0"/>
              </a:rPr>
              <a:t>nd</a:t>
            </a:r>
            <a:r>
              <a:rPr lang="en-US" altLang="en-US" sz="1400">
                <a:cs typeface="Times New Roman" panose="02020603050405020304" pitchFamily="18" charset="0"/>
              </a:rPr>
              <a:t>; other agencies have similar success rates</a:t>
            </a:r>
            <a:endParaRPr lang="en-US" altLang="en-US" sz="1400"/>
          </a:p>
          <a:p>
            <a:endParaRPr lang="en-US" altLang="en-US" sz="1400"/>
          </a:p>
        </p:txBody>
      </p:sp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807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57066" indent="-291179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64717" indent="-232943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630604" indent="-232943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2096491" indent="-232943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fld id="{7F86EA2D-FCAF-45C2-A085-99C594FA4B84}" type="slidenum">
              <a:rPr lang="en-US" altLang="en-US" smtClean="0"/>
              <a:pPr/>
              <a:t>6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9155130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892FA-4558-4EDC-81DD-559A224C378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5037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ADD40-26D1-4DB4-BCE8-15DB90CA2F6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24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ADD40-26D1-4DB4-BCE8-15DB90CA2F6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37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Review Panels </a:t>
            </a:r>
            <a:r>
              <a:rPr lang="en-US" dirty="0" smtClean="0"/>
              <a:t>- at Dec 2013 NSF Days, leader solicited business cards for potential reviewers. For NSF, don’t need a prior NSF grant, or even a PhD or university affiliation. Need expert. NSF needs about 50K reviewers per 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ADD40-26D1-4DB4-BCE8-15DB90CA2F6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303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ADD40-26D1-4DB4-BCE8-15DB90CA2F6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51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800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BBCB-BE87-487A-A8B9-F5B369B56DF1}" type="datetime1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27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E652-56BD-4D4F-9825-F95B2096B52D}" type="datetime1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121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2B794-8EE0-453A-AAD4-DF68E6E4C7A6}" type="datetime1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83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75E5-B4B8-4372-B904-2E529CF97351}" type="datetime1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957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D7A9B-37B0-4938-8FE7-EC1EA1854E41}" type="datetime1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407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FC75-23DB-4B40-BBA7-CDE609439261}" type="datetime1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8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5EA3-4B11-434D-BEEF-68160FE0944E}" type="datetime1">
              <a:rPr lang="en-US" smtClean="0"/>
              <a:t>9/29/16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02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C3B02-9B57-4667-B320-79AEC2D7C498}" type="datetime1">
              <a:rPr lang="en-US" smtClean="0"/>
              <a:t>9/29/16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013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7739-5AFA-48F0-8842-B4D1EE071796}" type="datetime1">
              <a:rPr lang="en-US" smtClean="0"/>
              <a:t>9/29/16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891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1788-4EDA-47C4-96D5-BB8F0A860D36}" type="datetime1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9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8C679-EC5E-4D0B-A313-22D3B8668918}" type="datetime1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534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7B111-BB5E-404B-9577-4FAA60A14904}" type="datetime1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20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esearchdevelopment.byu.edu/" TargetMode="External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grants.gov/" TargetMode="External"/><Relationship Id="rId4" Type="http://schemas.openxmlformats.org/officeDocument/2006/relationships/hyperlink" Target="https://www.cfda.gov/" TargetMode="External"/><Relationship Id="rId5" Type="http://schemas.openxmlformats.org/officeDocument/2006/relationships/hyperlink" Target="http://www.gpoaccess.gov/fr/" TargetMode="External"/><Relationship Id="rId6" Type="http://schemas.openxmlformats.org/officeDocument/2006/relationships/hyperlink" Target="http://www.tgci.com/" TargetMode="External"/><Relationship Id="rId7" Type="http://schemas.openxmlformats.org/officeDocument/2006/relationships/hyperlink" Target="http://fundsnetservices.com/" TargetMode="External"/><Relationship Id="rId8" Type="http://schemas.openxmlformats.org/officeDocument/2006/relationships/hyperlink" Target="http://www.grantsnet.com/" TargetMode="External"/><Relationship Id="rId9" Type="http://schemas.openxmlformats.org/officeDocument/2006/relationships/hyperlink" Target="http://www.guidestar.org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pivot.cos.com/" TargetMode="External"/><Relationship Id="rId4" Type="http://schemas.openxmlformats.org/officeDocument/2006/relationships/hyperlink" Target="http://fdncenter.org/" TargetMode="External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hyperlink" Target="mailto:fhssresdev@byu.edu" TargetMode="External"/><Relationship Id="rId5" Type="http://schemas.openxmlformats.org/officeDocument/2006/relationships/hyperlink" Target="mailto:conrad_monson@byu.edu" TargetMode="External"/><Relationship Id="rId6" Type="http://schemas.openxmlformats.org/officeDocument/2006/relationships/image" Target="../media/image3.jpeg"/><Relationship Id="rId7" Type="http://schemas.openxmlformats.org/officeDocument/2006/relationships/hyperlink" Target="mailto:resdev@byu.edu" TargetMode="External"/><Relationship Id="rId8" Type="http://schemas.openxmlformats.org/officeDocument/2006/relationships/hyperlink" Target="mailto:jonathan_balzotti@byu.edu" TargetMode="External"/><Relationship Id="rId9" Type="http://schemas.openxmlformats.org/officeDocument/2006/relationships/image" Target="../media/image4.jpeg"/><Relationship Id="rId10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Relationship Id="rId3" Type="http://schemas.openxmlformats.org/officeDocument/2006/relationships/image" Target="../media/image23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4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295400"/>
            <a:ext cx="7772400" cy="2667000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Faculty Proposal Development Seminar:</a:t>
            </a:r>
            <a:br>
              <a:rPr lang="en-US" sz="4800" dirty="0" smtClean="0"/>
            </a:br>
            <a:r>
              <a:rPr lang="en-US" sz="4800" dirty="0" smtClean="0"/>
              <a:t>Finding Funding and Developing </a:t>
            </a:r>
            <a:r>
              <a:rPr lang="en-US" sz="4800" smtClean="0"/>
              <a:t>a Fundable Idea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4267200"/>
            <a:ext cx="6858000" cy="1655762"/>
          </a:xfrm>
        </p:spPr>
        <p:txBody>
          <a:bodyPr>
            <a:normAutofit/>
          </a:bodyPr>
          <a:lstStyle/>
          <a:p>
            <a:r>
              <a:rPr lang="en-US" dirty="0" smtClean="0"/>
              <a:t>September 29,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01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153" y="69743"/>
            <a:ext cx="8314623" cy="952622"/>
          </a:xfrm>
        </p:spPr>
        <p:txBody>
          <a:bodyPr>
            <a:noAutofit/>
          </a:bodyPr>
          <a:lstStyle/>
          <a:p>
            <a:r>
              <a:rPr lang="en-US" sz="3600" dirty="0" smtClean="0"/>
              <a:t>Public </a:t>
            </a:r>
            <a:r>
              <a:rPr lang="en-US" sz="3600" dirty="0"/>
              <a:t>Funding </a:t>
            </a:r>
            <a:r>
              <a:rPr lang="en-US" sz="3600" dirty="0" smtClean="0"/>
              <a:t>Sources:  Advantages/Disadvantages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4857738"/>
              </p:ext>
            </p:extLst>
          </p:nvPr>
        </p:nvGraphicFramePr>
        <p:xfrm>
          <a:off x="168306" y="1070965"/>
          <a:ext cx="8975694" cy="567611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4878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878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6201">
                <a:tc>
                  <a:txBody>
                    <a:bodyPr/>
                    <a:lstStyle/>
                    <a:p>
                      <a:r>
                        <a:rPr lang="en-US" dirty="0" smtClean="0"/>
                        <a:t>Advantages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Disadvantages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0851">
                <a:tc>
                  <a:txBody>
                    <a:bodyPr/>
                    <a:lstStyle/>
                    <a:p>
                      <a:r>
                        <a:rPr lang="en-US" dirty="0" smtClean="0"/>
                        <a:t>Large</a:t>
                      </a:r>
                      <a:r>
                        <a:rPr lang="en-US" baseline="0" dirty="0" smtClean="0"/>
                        <a:t> multiyear grants that can include operating costs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Complex applications and reporting requirements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15502">
                <a:tc>
                  <a:txBody>
                    <a:bodyPr/>
                    <a:lstStyle/>
                    <a:p>
                      <a:r>
                        <a:rPr lang="en-US" dirty="0" smtClean="0"/>
                        <a:t>Purpose set</a:t>
                      </a:r>
                      <a:r>
                        <a:rPr lang="en-US" baseline="0" dirty="0" smtClean="0"/>
                        <a:t> by legislation; transparent decision making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Proposals are longer and require assurances of nondiscrimination and fair</a:t>
                      </a:r>
                      <a:r>
                        <a:rPr lang="en-US" baseline="0" dirty="0" smtClean="0"/>
                        <a:t> practices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0851">
                <a:tc>
                  <a:txBody>
                    <a:bodyPr/>
                    <a:lstStyle/>
                    <a:p>
                      <a:r>
                        <a:rPr lang="en-US" dirty="0" smtClean="0"/>
                        <a:t>Aim is to effect significant groups in society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Many more organizational requirements once funds are received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15502">
                <a:tc>
                  <a:txBody>
                    <a:bodyPr/>
                    <a:lstStyle/>
                    <a:p>
                      <a:r>
                        <a:rPr lang="en-US" dirty="0" smtClean="0"/>
                        <a:t>Many funding opportunities available (grants, contracts, appropriations,</a:t>
                      </a:r>
                      <a:r>
                        <a:rPr lang="en-US" baseline="0" dirty="0" smtClean="0"/>
                        <a:t> dedicated funds)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Tend to favor</a:t>
                      </a:r>
                      <a:r>
                        <a:rPr lang="en-US" baseline="0" dirty="0" smtClean="0"/>
                        <a:t> proposals from established organizations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0851">
                <a:tc>
                  <a:txBody>
                    <a:bodyPr/>
                    <a:lstStyle/>
                    <a:p>
                      <a:r>
                        <a:rPr lang="en-US" dirty="0" smtClean="0"/>
                        <a:t>Prescribed</a:t>
                      </a:r>
                      <a:r>
                        <a:rPr lang="en-US" baseline="0" dirty="0" smtClean="0"/>
                        <a:t> processes and formats for proposals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 be reluctant to fund new or high-risk approaches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40851">
                <a:tc>
                  <a:txBody>
                    <a:bodyPr/>
                    <a:lstStyle/>
                    <a:p>
                      <a:r>
                        <a:rPr lang="en-US" dirty="0" smtClean="0"/>
                        <a:t>Funds available for a wider array of organizations (for-profit, nonprofit, etc.)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Higher cost to organization for securing funds and carrying out projects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915502">
                <a:tc>
                  <a:txBody>
                    <a:bodyPr/>
                    <a:lstStyle/>
                    <a:p>
                      <a:r>
                        <a:rPr lang="en-US" dirty="0" smtClean="0"/>
                        <a:t>Accountable to elected officials if bias suspected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Changing political trends affect security of some programs and continued availability of funds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148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5802" y="2181447"/>
            <a:ext cx="2087105" cy="544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$62.6B Total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28649" y="-51892"/>
            <a:ext cx="7886700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2015 Federal Spending For Research</a:t>
            </a:r>
            <a:endParaRPr lang="en-US" sz="4000" dirty="0"/>
          </a:p>
        </p:txBody>
      </p:sp>
      <p:sp>
        <p:nvSpPr>
          <p:cNvPr id="2" name="Rectangle 1"/>
          <p:cNvSpPr/>
          <p:nvPr/>
        </p:nvSpPr>
        <p:spPr>
          <a:xfrm>
            <a:off x="930382" y="5899127"/>
            <a:ext cx="72832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From</a:t>
            </a:r>
            <a:r>
              <a:rPr lang="en-US" sz="1200" dirty="0"/>
              <a:t> National Science Foundation, National Center for Science and Engineering Statistics, Survey of Federal Funds for Research and Development, FYs 2013–15.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02920" y="2666520"/>
            <a:ext cx="8138160" cy="3604260"/>
            <a:chOff x="502920" y="2666520"/>
            <a:chExt cx="8138160" cy="3604260"/>
          </a:xfrm>
        </p:grpSpPr>
        <p:graphicFrame>
          <p:nvGraphicFramePr>
            <p:cNvPr id="8" name="Chart 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311036752"/>
                </p:ext>
              </p:extLst>
            </p:nvPr>
          </p:nvGraphicFramePr>
          <p:xfrm>
            <a:off x="502920" y="2666520"/>
            <a:ext cx="8138160" cy="36042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Rectangle 3"/>
            <p:cNvSpPr/>
            <p:nvPr/>
          </p:nvSpPr>
          <p:spPr>
            <a:xfrm>
              <a:off x="6282559" y="4871545"/>
              <a:ext cx="338958" cy="157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6020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153" y="69743"/>
            <a:ext cx="8314623" cy="952622"/>
          </a:xfrm>
        </p:spPr>
        <p:txBody>
          <a:bodyPr>
            <a:noAutofit/>
          </a:bodyPr>
          <a:lstStyle/>
          <a:p>
            <a:r>
              <a:rPr lang="en-US" sz="3600" dirty="0" smtClean="0"/>
              <a:t>Private </a:t>
            </a:r>
            <a:r>
              <a:rPr lang="en-US" sz="3600" dirty="0"/>
              <a:t>Funding </a:t>
            </a:r>
            <a:r>
              <a:rPr lang="en-US" sz="3600" dirty="0" smtClean="0"/>
              <a:t>Sources:  Advantages/Disadvantages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1090423"/>
              </p:ext>
            </p:extLst>
          </p:nvPr>
        </p:nvGraphicFramePr>
        <p:xfrm>
          <a:off x="736386" y="1314478"/>
          <a:ext cx="7911346" cy="498432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9556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556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Advantages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Disadvantages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3761">
                <a:tc>
                  <a:txBody>
                    <a:bodyPr/>
                    <a:lstStyle/>
                    <a:p>
                      <a:r>
                        <a:rPr lang="en-US" dirty="0" smtClean="0"/>
                        <a:t>Large</a:t>
                      </a:r>
                      <a:r>
                        <a:rPr lang="en-US" baseline="0" dirty="0" smtClean="0"/>
                        <a:t> and small grants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Average</a:t>
                      </a:r>
                      <a:r>
                        <a:rPr lang="en-US" baseline="0" dirty="0" smtClean="0"/>
                        <a:t> grant size is usually smaller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3761">
                <a:tc>
                  <a:txBody>
                    <a:bodyPr/>
                    <a:lstStyle/>
                    <a:p>
                      <a:r>
                        <a:rPr lang="en-US" dirty="0" smtClean="0"/>
                        <a:t>Guidelines</a:t>
                      </a:r>
                      <a:r>
                        <a:rPr lang="en-US" baseline="0" dirty="0" smtClean="0"/>
                        <a:t> determined by founder or board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Priorities can change rapidly making continued support harder to predict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3761">
                <a:tc>
                  <a:txBody>
                    <a:bodyPr/>
                    <a:lstStyle/>
                    <a:p>
                      <a:r>
                        <a:rPr lang="en-US" dirty="0" smtClean="0"/>
                        <a:t>Competition</a:t>
                      </a:r>
                      <a:r>
                        <a:rPr lang="en-US" baseline="0" dirty="0" smtClean="0"/>
                        <a:t> may be less intense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Grantseekers</a:t>
                      </a:r>
                      <a:r>
                        <a:rPr lang="en-US" dirty="0" smtClean="0"/>
                        <a:t> have limited influence on decision making process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3761">
                <a:tc>
                  <a:txBody>
                    <a:bodyPr/>
                    <a:lstStyle/>
                    <a:p>
                      <a:r>
                        <a:rPr lang="en-US" dirty="0" smtClean="0"/>
                        <a:t>Proposals usually less complex and lengthy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Information</a:t>
                      </a:r>
                      <a:r>
                        <a:rPr lang="en-US" baseline="0" dirty="0" smtClean="0"/>
                        <a:t> on policies and procedures can be harder to identify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3761">
                <a:tc>
                  <a:txBody>
                    <a:bodyPr/>
                    <a:lstStyle/>
                    <a:p>
                      <a:r>
                        <a:rPr lang="en-US" dirty="0" smtClean="0"/>
                        <a:t>Seldom have complex tracking and reporting requirements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 be unwilling to pay</a:t>
                      </a:r>
                      <a:r>
                        <a:rPr lang="en-US" baseline="0" dirty="0" smtClean="0"/>
                        <a:t> all project costs or indirect costs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3761">
                <a:tc>
                  <a:txBody>
                    <a:bodyPr/>
                    <a:lstStyle/>
                    <a:p>
                      <a:r>
                        <a:rPr lang="en-US" dirty="0" smtClean="0"/>
                        <a:t>Can help open the door to large public grants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Smaller staff size may limit opportunity for preliminary discussion or site visits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03761">
                <a:tc>
                  <a:txBody>
                    <a:bodyPr/>
                    <a:lstStyle/>
                    <a:p>
                      <a:r>
                        <a:rPr lang="en-US" dirty="0" smtClean="0"/>
                        <a:t>Can often provide</a:t>
                      </a:r>
                      <a:r>
                        <a:rPr lang="en-US" baseline="0" dirty="0" smtClean="0"/>
                        <a:t> forms of help other than just cash; may be better for local needs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r>
                        <a:rPr lang="en-US" baseline="0" dirty="0" smtClean="0"/>
                        <a:t> not explain a rejection, making it harder to compete more effectively next time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12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405" y="68450"/>
            <a:ext cx="8308829" cy="109579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Private Funding </a:t>
            </a:r>
            <a:r>
              <a:rPr lang="en-US" sz="3200" dirty="0"/>
              <a:t>A</a:t>
            </a:r>
            <a:r>
              <a:rPr lang="en-US" sz="3200" dirty="0" smtClean="0"/>
              <a:t>warded by Project </a:t>
            </a:r>
            <a:r>
              <a:rPr lang="en-US" sz="3200" dirty="0"/>
              <a:t>T</a:t>
            </a:r>
            <a:r>
              <a:rPr lang="en-US" sz="3200" dirty="0" smtClean="0"/>
              <a:t>ype</a:t>
            </a:r>
            <a:br>
              <a:rPr lang="en-US" sz="3200" dirty="0" smtClean="0"/>
            </a:b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5705317"/>
              </p:ext>
            </p:extLst>
          </p:nvPr>
        </p:nvGraphicFramePr>
        <p:xfrm>
          <a:off x="1094787" y="1378057"/>
          <a:ext cx="7214654" cy="4391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720669" y="6170068"/>
            <a:ext cx="71137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(from </a:t>
            </a:r>
            <a:r>
              <a:rPr lang="en-US" sz="1400" dirty="0"/>
              <a:t>“Getting Funded: The Complete Guide to Writing Grant Proposals</a:t>
            </a:r>
            <a:r>
              <a:rPr lang="en-US" sz="1400" dirty="0" smtClean="0"/>
              <a:t>” and NSF Science and Engineering Indicators)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977469"/>
            <a:ext cx="5898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Private industry contributes close to 70% of the over $400B in yearly US R&amp;D funding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59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8001000" cy="1470025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Methods to Find Funders:</a:t>
            </a:r>
            <a:br>
              <a:rPr lang="en-US" dirty="0" smtClean="0"/>
            </a:br>
            <a:r>
              <a:rPr lang="en-US" dirty="0" smtClean="0"/>
              <a:t>Funding Search 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2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401" y="102833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Research Development Support for Finding Funding and Writing 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879" y="1666067"/>
            <a:ext cx="4601060" cy="45259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Newsletters from FHSS and STEM Research Development</a:t>
            </a:r>
          </a:p>
          <a:p>
            <a:r>
              <a:rPr lang="en-US" sz="2400" dirty="0" smtClean="0"/>
              <a:t>Research Development website: </a:t>
            </a:r>
            <a:r>
              <a:rPr lang="en-US" sz="2400" dirty="0" err="1" smtClean="0">
                <a:hlinkClick r:id="rId3"/>
              </a:rPr>
              <a:t>researchdevelopment.byu.edu</a:t>
            </a:r>
            <a:endParaRPr lang="en-US" sz="2400" dirty="0" smtClean="0"/>
          </a:p>
          <a:p>
            <a:r>
              <a:rPr lang="en-US" sz="2400" dirty="0" smtClean="0">
                <a:solidFill>
                  <a:srgbClr val="000000"/>
                </a:solidFill>
              </a:rPr>
              <a:t>Online funding searches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Conduct seminars about particular funders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Advocate research capabilities to funders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Attend funding conferences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Identify funding opportunity and help write the grant proposal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28384" t="16892" r="29258" b="18244"/>
          <a:stretch/>
        </p:blipFill>
        <p:spPr>
          <a:xfrm>
            <a:off x="5359156" y="3866981"/>
            <a:ext cx="3126976" cy="25239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30001" t="18666" r="31249" b="11333"/>
          <a:stretch/>
        </p:blipFill>
        <p:spPr>
          <a:xfrm>
            <a:off x="5397643" y="1298955"/>
            <a:ext cx="2723470" cy="246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10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Find Funders</a:t>
            </a:r>
            <a:r>
              <a:rPr lang="en-US" dirty="0"/>
              <a:t/>
            </a:r>
            <a:br>
              <a:rPr lang="en-US" dirty="0"/>
            </a:br>
            <a:endParaRPr lang="en-US" sz="28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6019800" cy="4525963"/>
          </a:xfrm>
        </p:spPr>
        <p:txBody>
          <a:bodyPr>
            <a:noAutofit/>
          </a:bodyPr>
          <a:lstStyle/>
          <a:p>
            <a:r>
              <a:rPr lang="en-US" sz="1800" dirty="0"/>
              <a:t>Look for funder contacts within professional </a:t>
            </a:r>
            <a:r>
              <a:rPr lang="en-US" sz="1800" dirty="0" smtClean="0"/>
              <a:t>societies </a:t>
            </a:r>
          </a:p>
          <a:p>
            <a:r>
              <a:rPr lang="en-US" sz="1800" dirty="0" smtClean="0"/>
              <a:t>Attend funding conferences (e.g., NSF, NIH)</a:t>
            </a:r>
          </a:p>
          <a:p>
            <a:r>
              <a:rPr lang="en-US" sz="1800" dirty="0" smtClean="0"/>
              <a:t>Search journal article acknowledgements</a:t>
            </a:r>
            <a:endParaRPr lang="en-US" sz="1800" dirty="0"/>
          </a:p>
          <a:p>
            <a:r>
              <a:rPr lang="en-US" sz="1800" dirty="0"/>
              <a:t>Participate in </a:t>
            </a:r>
            <a:r>
              <a:rPr lang="en-US" sz="1800" dirty="0" smtClean="0"/>
              <a:t>proposal review </a:t>
            </a:r>
            <a:r>
              <a:rPr lang="en-US" sz="1800" dirty="0"/>
              <a:t>panels</a:t>
            </a:r>
          </a:p>
          <a:p>
            <a:r>
              <a:rPr lang="en-US" sz="1800" dirty="0" smtClean="0"/>
              <a:t>Look for funding opportunities from unused Government year end funds </a:t>
            </a:r>
          </a:p>
          <a:p>
            <a:r>
              <a:rPr lang="en-US" sz="1800" dirty="0" smtClean="0"/>
              <a:t>Contact potential Program Officers about funding and ask them to recommend funding </a:t>
            </a:r>
            <a:r>
              <a:rPr lang="en-US" sz="1800" dirty="0"/>
              <a:t>sources</a:t>
            </a:r>
          </a:p>
          <a:p>
            <a:r>
              <a:rPr lang="en-US" sz="1800" dirty="0"/>
              <a:t>Search </a:t>
            </a:r>
            <a:r>
              <a:rPr lang="en-US" sz="1800" dirty="0" smtClean="0"/>
              <a:t>a wide range of </a:t>
            </a:r>
            <a:r>
              <a:rPr lang="en-US" sz="1800" dirty="0"/>
              <a:t>possible funding </a:t>
            </a:r>
            <a:r>
              <a:rPr lang="en-US" sz="1800" dirty="0" smtClean="0"/>
              <a:t>sources</a:t>
            </a:r>
            <a:endParaRPr lang="en-US" sz="1800" dirty="0"/>
          </a:p>
          <a:p>
            <a:pPr lvl="1"/>
            <a:r>
              <a:rPr lang="en-US" sz="1400" dirty="0" smtClean="0"/>
              <a:t>Federal Government</a:t>
            </a:r>
          </a:p>
          <a:p>
            <a:pPr lvl="1"/>
            <a:r>
              <a:rPr lang="en-US" sz="1400" dirty="0" smtClean="0"/>
              <a:t>Associations</a:t>
            </a:r>
            <a:r>
              <a:rPr lang="en-US" sz="1400" dirty="0"/>
              <a:t>, Foundations, Companies</a:t>
            </a:r>
          </a:p>
          <a:p>
            <a:pPr lvl="1"/>
            <a:r>
              <a:rPr lang="en-US" sz="1400" dirty="0"/>
              <a:t>Municipal, County, State Government, Community Partnerships </a:t>
            </a:r>
          </a:p>
          <a:p>
            <a:pPr lvl="1"/>
            <a:r>
              <a:rPr lang="en-US" sz="1400" dirty="0"/>
              <a:t>“Alternative” sources of funding (e.g., Crowdfunding, </a:t>
            </a:r>
            <a:r>
              <a:rPr lang="en-US" sz="1400" dirty="0" smtClean="0"/>
              <a:t>Benefunder, Nine </a:t>
            </a:r>
            <a:r>
              <a:rPr lang="en-US" sz="1400" dirty="0"/>
              <a:t>Sigma funding)</a:t>
            </a:r>
          </a:p>
          <a:p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16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76300" y="5391220"/>
            <a:ext cx="723900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i="1" dirty="0">
                <a:cs typeface="Times New Roman" pitchFamily="18" charset="0"/>
              </a:rPr>
              <a:t>As one expert put it - think big, think small, think in different ways to uncover funding </a:t>
            </a:r>
            <a:r>
              <a:rPr lang="en-US" sz="2000" b="1" i="1" dirty="0" smtClean="0">
                <a:cs typeface="Times New Roman" pitchFamily="18" charset="0"/>
              </a:rPr>
              <a:t>opportunities… in other words, cast a wide net</a:t>
            </a:r>
            <a:endParaRPr lang="en-US" sz="2000" b="1" i="1" dirty="0"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9628" t="15382" r="28289" b="15468"/>
          <a:stretch/>
        </p:blipFill>
        <p:spPr>
          <a:xfrm>
            <a:off x="6083668" y="1360132"/>
            <a:ext cx="2145932" cy="1780667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6400800" y="3320762"/>
            <a:ext cx="2209800" cy="1556037"/>
            <a:chOff x="6477000" y="3384550"/>
            <a:chExt cx="2667000" cy="16002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/>
            <a:srcRect l="18750" t="13333" r="42619" b="49582"/>
            <a:stretch/>
          </p:blipFill>
          <p:spPr>
            <a:xfrm>
              <a:off x="6477000" y="3384550"/>
              <a:ext cx="2667000" cy="160020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8534400" y="4191000"/>
              <a:ext cx="6096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239000" y="4343400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315200" y="4648200"/>
              <a:ext cx="533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60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Additional Foundation </a:t>
            </a:r>
            <a:r>
              <a:rPr lang="en-US" dirty="0"/>
              <a:t>Center </a:t>
            </a:r>
            <a:r>
              <a:rPr lang="en-US" dirty="0" smtClean="0"/>
              <a:t>Services That Aid Funding Searches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17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10667" r="85000" b="78000"/>
          <a:stretch/>
        </p:blipFill>
        <p:spPr>
          <a:xfrm>
            <a:off x="461962" y="602933"/>
            <a:ext cx="1275678" cy="6024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12084" t="38000" r="62500" b="21333"/>
          <a:stretch/>
        </p:blipFill>
        <p:spPr>
          <a:xfrm>
            <a:off x="297180" y="1600201"/>
            <a:ext cx="3970020" cy="4191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12500" t="39334" r="59583" b="30000"/>
          <a:stretch/>
        </p:blipFill>
        <p:spPr>
          <a:xfrm>
            <a:off x="4430536" y="1809750"/>
            <a:ext cx="4265789" cy="350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96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/>
              <a:t>Find </a:t>
            </a:r>
            <a:r>
              <a:rPr lang="en-US" dirty="0" smtClean="0"/>
              <a:t>Funders (cont.)</a:t>
            </a:r>
            <a:br>
              <a:rPr lang="en-US" dirty="0" smtClean="0"/>
            </a:br>
            <a:r>
              <a:rPr lang="en-US" sz="2800" i="1" dirty="0"/>
              <a:t>Additional </a:t>
            </a:r>
            <a:r>
              <a:rPr lang="en-US" sz="2800" i="1" dirty="0" smtClean="0"/>
              <a:t>Online Search Tools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914400" y="1600993"/>
            <a:ext cx="6443134" cy="4525963"/>
          </a:xfrm>
        </p:spPr>
        <p:txBody>
          <a:bodyPr>
            <a:noAutofit/>
          </a:bodyPr>
          <a:lstStyle/>
          <a:p>
            <a:r>
              <a:rPr lang="en-US" sz="2200" dirty="0" smtClean="0"/>
              <a:t>Grants.gov (free; register) </a:t>
            </a:r>
            <a:r>
              <a:rPr lang="en-US" sz="2200" u="sng" dirty="0" smtClean="0">
                <a:hlinkClick r:id="rId3"/>
              </a:rPr>
              <a:t>http</a:t>
            </a:r>
            <a:r>
              <a:rPr lang="en-US" sz="2200" u="sng" dirty="0">
                <a:hlinkClick r:id="rId3"/>
              </a:rPr>
              <a:t>://grants.gov</a:t>
            </a:r>
            <a:r>
              <a:rPr lang="en-US" sz="2200" u="sng" dirty="0" smtClean="0">
                <a:hlinkClick r:id="rId3"/>
              </a:rPr>
              <a:t>/</a:t>
            </a:r>
            <a:endParaRPr lang="en-US" sz="2200" u="sng" dirty="0" smtClean="0"/>
          </a:p>
          <a:p>
            <a:r>
              <a:rPr lang="en-US" sz="2200" dirty="0"/>
              <a:t>The Catalog of Federal Domestic Assistance (CFDA)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(</a:t>
            </a:r>
            <a:r>
              <a:rPr lang="en-US" sz="2200" dirty="0"/>
              <a:t>free) </a:t>
            </a:r>
            <a:r>
              <a:rPr lang="en-US" sz="2200" dirty="0" smtClean="0">
                <a:hlinkClick r:id="rId4"/>
              </a:rPr>
              <a:t>www.cfda.gov</a:t>
            </a:r>
            <a:r>
              <a:rPr lang="en-US" sz="2200" dirty="0" smtClean="0"/>
              <a:t> </a:t>
            </a:r>
          </a:p>
          <a:p>
            <a:pPr marL="285750"/>
            <a:r>
              <a:rPr lang="en-US" sz="2200" dirty="0"/>
              <a:t>Other online </a:t>
            </a:r>
            <a:r>
              <a:rPr lang="en-US" sz="2200" dirty="0" smtClean="0"/>
              <a:t>tools</a:t>
            </a:r>
            <a:endParaRPr lang="en-US" sz="2200" dirty="0"/>
          </a:p>
          <a:p>
            <a:pPr lvl="1"/>
            <a:r>
              <a:rPr lang="en-US" sz="2000" dirty="0"/>
              <a:t>Federal Register </a:t>
            </a:r>
            <a:r>
              <a:rPr lang="en-US" sz="2000" dirty="0" smtClean="0"/>
              <a:t> </a:t>
            </a:r>
            <a:r>
              <a:rPr lang="en-US" sz="2000" dirty="0">
                <a:hlinkClick r:id="rId5"/>
              </a:rPr>
              <a:t>http://</a:t>
            </a:r>
            <a:r>
              <a:rPr lang="en-US" sz="2000" dirty="0" smtClean="0">
                <a:hlinkClick r:id="rId5"/>
              </a:rPr>
              <a:t>www.gpoaccess.gov/fr/</a:t>
            </a:r>
            <a:endParaRPr lang="en-US" sz="2800" dirty="0" smtClean="0"/>
          </a:p>
          <a:p>
            <a:pPr lvl="1"/>
            <a:r>
              <a:rPr lang="en-US" sz="2000" dirty="0" err="1" smtClean="0"/>
              <a:t>Grantsmanship</a:t>
            </a:r>
            <a:r>
              <a:rPr lang="en-US" sz="2000" dirty="0" smtClean="0"/>
              <a:t> </a:t>
            </a:r>
            <a:r>
              <a:rPr lang="en-US" sz="2000" dirty="0"/>
              <a:t>Center </a:t>
            </a:r>
            <a:r>
              <a:rPr lang="en-US" sz="2000" dirty="0" smtClean="0">
                <a:hlinkClick r:id="rId6"/>
              </a:rPr>
              <a:t>http</a:t>
            </a:r>
            <a:r>
              <a:rPr lang="en-US" sz="2000" dirty="0">
                <a:hlinkClick r:id="rId6"/>
              </a:rPr>
              <a:t>://</a:t>
            </a:r>
            <a:r>
              <a:rPr lang="en-US" sz="2000" dirty="0" smtClean="0">
                <a:hlinkClick r:id="rId6"/>
              </a:rPr>
              <a:t>www.tgci.com/</a:t>
            </a:r>
            <a:endParaRPr lang="en-US" sz="2000" dirty="0"/>
          </a:p>
          <a:p>
            <a:pPr lvl="1"/>
            <a:r>
              <a:rPr lang="en-US" sz="2000" dirty="0" err="1" smtClean="0"/>
              <a:t>Fundsnet</a:t>
            </a:r>
            <a:r>
              <a:rPr lang="en-US" sz="2000" dirty="0" smtClean="0"/>
              <a:t> </a:t>
            </a:r>
            <a:r>
              <a:rPr lang="en-US" sz="2000" dirty="0"/>
              <a:t>service </a:t>
            </a:r>
            <a:r>
              <a:rPr lang="en-US" sz="2000" dirty="0">
                <a:hlinkClick r:id="rId7"/>
              </a:rPr>
              <a:t>http://fundsnetservices.com</a:t>
            </a:r>
            <a:r>
              <a:rPr lang="en-US" sz="2000" dirty="0"/>
              <a:t> </a:t>
            </a:r>
            <a:endParaRPr lang="en-US" sz="2000" dirty="0" smtClean="0"/>
          </a:p>
          <a:p>
            <a:pPr lvl="1"/>
            <a:r>
              <a:rPr lang="en-US" sz="2000" dirty="0" err="1" smtClean="0"/>
              <a:t>GrantsNet</a:t>
            </a:r>
            <a:r>
              <a:rPr lang="en-US" sz="2000" dirty="0" smtClean="0"/>
              <a:t> </a:t>
            </a:r>
            <a:r>
              <a:rPr lang="en-US" sz="2000" dirty="0">
                <a:hlinkClick r:id="rId8"/>
              </a:rPr>
              <a:t>http://www.grantsnet.com</a:t>
            </a:r>
            <a:r>
              <a:rPr lang="en-US" sz="2000" dirty="0"/>
              <a:t> </a:t>
            </a:r>
            <a:endParaRPr lang="en-US" sz="2000" dirty="0" smtClean="0"/>
          </a:p>
          <a:p>
            <a:pPr lvl="1"/>
            <a:r>
              <a:rPr lang="en-US" sz="2000" dirty="0" err="1" smtClean="0"/>
              <a:t>Guidestar</a:t>
            </a:r>
            <a:r>
              <a:rPr lang="en-US" sz="2000" dirty="0" smtClean="0"/>
              <a:t> </a:t>
            </a:r>
            <a:r>
              <a:rPr lang="en-US" sz="2000" dirty="0">
                <a:hlinkClick r:id="rId9"/>
              </a:rPr>
              <a:t>http://www.guidestar.org</a:t>
            </a:r>
            <a:r>
              <a:rPr lang="en-US" sz="2000" dirty="0"/>
              <a:t>  </a:t>
            </a:r>
            <a:endParaRPr lang="en-US" sz="2000" dirty="0" smtClean="0"/>
          </a:p>
          <a:p>
            <a:pPr lvl="1"/>
            <a:r>
              <a:rPr lang="en-US" sz="2000" dirty="0" smtClean="0"/>
              <a:t>Agency</a:t>
            </a:r>
            <a:r>
              <a:rPr lang="en-US" sz="2000" dirty="0"/>
              <a:t>, Foundation, Company </a:t>
            </a:r>
            <a:r>
              <a:rPr lang="en-US" sz="2000" dirty="0" smtClean="0"/>
              <a:t>websites</a:t>
            </a:r>
          </a:p>
          <a:p>
            <a:pPr lvl="1"/>
            <a:r>
              <a:rPr lang="en-US" sz="2000" dirty="0" smtClean="0"/>
              <a:t>Google/Bing/Yahoo </a:t>
            </a:r>
            <a:endParaRPr lang="en-US" sz="2000" dirty="0"/>
          </a:p>
          <a:p>
            <a:pPr marL="457200" lvl="1" indent="0">
              <a:buNone/>
            </a:pPr>
            <a:r>
              <a:rPr lang="en-US" sz="2000" dirty="0" smtClean="0"/>
              <a:t> 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  <a:p>
            <a:pPr marL="400050" lvl="1" indent="0">
              <a:buNone/>
            </a:pPr>
            <a:endParaRPr lang="en-US" sz="1600" i="1" dirty="0"/>
          </a:p>
          <a:p>
            <a:pPr marL="400050" lvl="1" indent="0">
              <a:buNone/>
            </a:pPr>
            <a:endParaRPr lang="en-US" sz="1600" i="1" dirty="0"/>
          </a:p>
          <a:p>
            <a:endParaRPr lang="en-US" sz="1800" dirty="0"/>
          </a:p>
          <a:p>
            <a:endParaRPr lang="en-US" sz="1800" u="sng" dirty="0" smtClean="0"/>
          </a:p>
          <a:p>
            <a:pPr marL="400050" lvl="1" indent="0">
              <a:buNone/>
            </a:pPr>
            <a:endParaRPr lang="en-US" sz="1800" u="sng" dirty="0"/>
          </a:p>
          <a:p>
            <a:pPr marL="400050" lvl="1" indent="0">
              <a:buNone/>
            </a:pP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79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/>
              <a:t>Find </a:t>
            </a:r>
            <a:r>
              <a:rPr lang="en-US" dirty="0" smtClean="0"/>
              <a:t>Funders </a:t>
            </a:r>
            <a:br>
              <a:rPr lang="en-US" dirty="0" smtClean="0"/>
            </a:br>
            <a:r>
              <a:rPr lang="en-US" sz="2800" i="1" dirty="0" smtClean="0"/>
              <a:t>Online Search Tools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42961" y="1524000"/>
            <a:ext cx="4305239" cy="4525963"/>
          </a:xfrm>
        </p:spPr>
        <p:txBody>
          <a:bodyPr>
            <a:noAutofit/>
          </a:bodyPr>
          <a:lstStyle/>
          <a:p>
            <a:r>
              <a:rPr lang="en-US" sz="1800" dirty="0" smtClean="0"/>
              <a:t>PIVOT (BYU </a:t>
            </a:r>
            <a:r>
              <a:rPr lang="en-US" sz="1800" dirty="0"/>
              <a:t>has a subscription) </a:t>
            </a:r>
            <a:r>
              <a:rPr lang="en-US" sz="1600" u="sng" dirty="0" smtClean="0">
                <a:hlinkClick r:id="rId3"/>
              </a:rPr>
              <a:t>http</a:t>
            </a:r>
            <a:r>
              <a:rPr lang="en-US" sz="1600" u="sng" dirty="0">
                <a:hlinkClick r:id="rId3"/>
              </a:rPr>
              <a:t>://</a:t>
            </a:r>
            <a:r>
              <a:rPr lang="en-US" sz="1600" u="sng" dirty="0" smtClean="0">
                <a:hlinkClick r:id="rId3"/>
              </a:rPr>
              <a:t>pivot.cos.com</a:t>
            </a:r>
            <a:endParaRPr lang="en-US" sz="1600" u="sng" dirty="0" smtClean="0"/>
          </a:p>
          <a:p>
            <a:endParaRPr lang="en-US" sz="1600" u="sng" dirty="0"/>
          </a:p>
          <a:p>
            <a:endParaRPr lang="en-US" sz="1600" u="sng" dirty="0"/>
          </a:p>
          <a:p>
            <a:r>
              <a:rPr lang="en-US" sz="2000" u="sng" dirty="0" smtClean="0">
                <a:solidFill>
                  <a:srgbClr val="7030A0"/>
                </a:solidFill>
              </a:rPr>
              <a:t>Database training: October 12</a:t>
            </a:r>
          </a:p>
          <a:p>
            <a:pPr lvl="1"/>
            <a:r>
              <a:rPr lang="en-US" sz="2000" u="sng" dirty="0" smtClean="0">
                <a:solidFill>
                  <a:srgbClr val="7030A0"/>
                </a:solidFill>
              </a:rPr>
              <a:t>Noon, 2231 HBLL</a:t>
            </a:r>
          </a:p>
          <a:p>
            <a:endParaRPr lang="en-US" sz="1600" u="sng" dirty="0"/>
          </a:p>
          <a:p>
            <a:endParaRPr lang="en-US" sz="1600" u="sng" dirty="0" smtClean="0"/>
          </a:p>
          <a:p>
            <a:endParaRPr lang="en-US" sz="1600" u="sng" dirty="0" smtClean="0"/>
          </a:p>
          <a:p>
            <a:r>
              <a:rPr lang="en-US" sz="1800" dirty="0" smtClean="0"/>
              <a:t>Foundation Center Online (BYU has a subscription)</a:t>
            </a:r>
            <a:br>
              <a:rPr lang="en-US" sz="1800" dirty="0" smtClean="0"/>
            </a:br>
            <a:r>
              <a:rPr lang="en-US" sz="1800" dirty="0" smtClean="0"/>
              <a:t> </a:t>
            </a:r>
            <a:r>
              <a:rPr lang="en-US" sz="1600" u="sng" dirty="0" smtClean="0">
                <a:hlinkClick r:id="rId4"/>
              </a:rPr>
              <a:t>http</a:t>
            </a:r>
            <a:r>
              <a:rPr lang="en-US" sz="1600" u="sng" dirty="0">
                <a:hlinkClick r:id="rId4"/>
              </a:rPr>
              <a:t>://fdncenter.org</a:t>
            </a:r>
            <a:r>
              <a:rPr lang="en-US" sz="1600" u="sng" dirty="0" smtClean="0">
                <a:hlinkClick r:id="rId4"/>
              </a:rPr>
              <a:t>/</a:t>
            </a:r>
            <a:r>
              <a:rPr lang="en-US" sz="1600" u="sng" dirty="0" smtClean="0"/>
              <a:t> </a:t>
            </a:r>
            <a:r>
              <a:rPr lang="en-US" sz="1600" dirty="0" smtClean="0"/>
              <a:t>login username </a:t>
            </a:r>
            <a:r>
              <a:rPr lang="en-US" sz="1600" u="sng" dirty="0" err="1" smtClean="0"/>
              <a:t>byuacadvp</a:t>
            </a:r>
            <a:r>
              <a:rPr lang="en-US" sz="1600" dirty="0" smtClean="0"/>
              <a:t> and </a:t>
            </a:r>
            <a:br>
              <a:rPr lang="en-US" sz="1600" dirty="0" smtClean="0"/>
            </a:br>
            <a:r>
              <a:rPr lang="en-US" sz="1600" dirty="0" smtClean="0"/>
              <a:t>password </a:t>
            </a:r>
            <a:r>
              <a:rPr lang="en-US" sz="1600" u="sng" dirty="0" smtClean="0"/>
              <a:t>cougars2002</a:t>
            </a:r>
          </a:p>
          <a:p>
            <a:pPr marL="400050" lvl="1" indent="0">
              <a:buNone/>
            </a:pPr>
            <a:endParaRPr lang="en-US" sz="1200" i="1" dirty="0"/>
          </a:p>
          <a:p>
            <a:pPr marL="400050" lvl="1" indent="0">
              <a:buNone/>
            </a:pPr>
            <a:endParaRPr lang="en-US" sz="1200" i="1" dirty="0"/>
          </a:p>
          <a:p>
            <a:endParaRPr lang="en-US" sz="1400" dirty="0"/>
          </a:p>
          <a:p>
            <a:endParaRPr lang="en-US" sz="1400" u="sng" dirty="0" smtClean="0"/>
          </a:p>
          <a:p>
            <a:pPr marL="400050" lvl="1" indent="0">
              <a:buNone/>
            </a:pPr>
            <a:endParaRPr lang="en-US" sz="1400" u="sng" dirty="0"/>
          </a:p>
          <a:p>
            <a:pPr marL="400050" lvl="1" indent="0">
              <a:buNone/>
            </a:pP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28750" t="14667" r="29583" b="28667"/>
          <a:stretch/>
        </p:blipFill>
        <p:spPr>
          <a:xfrm>
            <a:off x="4495800" y="3651885"/>
            <a:ext cx="3581400" cy="30441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20417" t="14001" r="22083" b="47333"/>
          <a:stretch/>
        </p:blipFill>
        <p:spPr>
          <a:xfrm>
            <a:off x="4031823" y="1192092"/>
            <a:ext cx="4959776" cy="20845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l="34861" t="25278" r="30555" b="55554"/>
          <a:stretch/>
        </p:blipFill>
        <p:spPr>
          <a:xfrm>
            <a:off x="5829239" y="2335092"/>
            <a:ext cx="3162361" cy="109545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6106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934" y="133240"/>
            <a:ext cx="8229600" cy="1143000"/>
          </a:xfrm>
        </p:spPr>
        <p:txBody>
          <a:bodyPr/>
          <a:lstStyle/>
          <a:p>
            <a:r>
              <a:rPr lang="en-US" dirty="0" smtClean="0"/>
              <a:t>Research Development Support</a:t>
            </a:r>
            <a:endParaRPr lang="en-US" dirty="0"/>
          </a:p>
        </p:txBody>
      </p:sp>
      <p:pic>
        <p:nvPicPr>
          <p:cNvPr id="4" name="Picture 6" descr="1506-21 Kellems, Kristen 4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203" y="1844375"/>
            <a:ext cx="997168" cy="1397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conrad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734" y="1819913"/>
            <a:ext cx="975988" cy="136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2286000" y="1752600"/>
            <a:ext cx="220650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+mj-lt"/>
              </a:rPr>
              <a:t>Kristen Clarke Kellems</a:t>
            </a:r>
          </a:p>
          <a:p>
            <a:r>
              <a:rPr lang="en-US" sz="1400" dirty="0">
                <a:latin typeface="+mj-lt"/>
              </a:rPr>
              <a:t>FHSS Research Development </a:t>
            </a:r>
          </a:p>
          <a:p>
            <a:r>
              <a:rPr lang="en-US" sz="1400" dirty="0">
                <a:latin typeface="+mj-lt"/>
              </a:rPr>
              <a:t>934 SWKT</a:t>
            </a:r>
          </a:p>
          <a:p>
            <a:r>
              <a:rPr lang="en-US" sz="1400" dirty="0">
                <a:latin typeface="+mj-lt"/>
              </a:rPr>
              <a:t>Tel: 801-422-8967</a:t>
            </a:r>
          </a:p>
          <a:p>
            <a:r>
              <a:rPr lang="en-US" sz="1400" dirty="0">
                <a:latin typeface="+mj-lt"/>
              </a:rPr>
              <a:t>Email:</a:t>
            </a:r>
            <a:r>
              <a:rPr lang="en-US" sz="1400" u="sng" dirty="0">
                <a:latin typeface="+mj-lt"/>
              </a:rPr>
              <a:t> </a:t>
            </a:r>
            <a:r>
              <a:rPr lang="en-US" sz="1400" u="sng" dirty="0" smtClean="0">
                <a:latin typeface="+mj-lt"/>
                <a:hlinkClick r:id="rId4"/>
              </a:rPr>
              <a:t>fhssresdev@byu.edu</a:t>
            </a:r>
            <a:r>
              <a:rPr lang="en-US" sz="1400" u="sng" dirty="0" smtClean="0">
                <a:latin typeface="+mj-lt"/>
              </a:rPr>
              <a:t> </a:t>
            </a:r>
            <a:endParaRPr lang="en-US" sz="1400" u="sng" dirty="0">
              <a:latin typeface="+mj-lt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5775599" y="1822073"/>
            <a:ext cx="266025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400" dirty="0"/>
              <a:t>Conrad Monson</a:t>
            </a:r>
          </a:p>
          <a:p>
            <a:r>
              <a:rPr lang="en-US" sz="1400" dirty="0"/>
              <a:t>STEM Research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Development </a:t>
            </a:r>
            <a:endParaRPr lang="en-US" sz="1400" dirty="0"/>
          </a:p>
          <a:p>
            <a:r>
              <a:rPr lang="en-US" sz="1400" dirty="0" smtClean="0"/>
              <a:t>275 </a:t>
            </a:r>
            <a:r>
              <a:rPr lang="en-US" sz="1400" dirty="0"/>
              <a:t>McDonald Building</a:t>
            </a:r>
          </a:p>
          <a:p>
            <a:r>
              <a:rPr lang="en-US" sz="1400" dirty="0"/>
              <a:t>Tel: 801-422-7722</a:t>
            </a:r>
          </a:p>
          <a:p>
            <a:r>
              <a:rPr lang="en-US" sz="1400" dirty="0"/>
              <a:t>Email:</a:t>
            </a:r>
            <a:r>
              <a:rPr lang="en-US" sz="1400" u="sng" dirty="0"/>
              <a:t> </a:t>
            </a:r>
            <a:r>
              <a:rPr lang="en-US" sz="1400" u="sng" dirty="0" smtClean="0">
                <a:hlinkClick r:id="rId5"/>
              </a:rPr>
              <a:t>conrad_monson@byu.edu</a:t>
            </a:r>
            <a:r>
              <a:rPr lang="en-US" sz="1400" u="sng" dirty="0" smtClean="0"/>
              <a:t> </a:t>
            </a:r>
            <a:endParaRPr lang="en-US" sz="1400" u="sng" dirty="0"/>
          </a:p>
        </p:txBody>
      </p:sp>
      <p:pic>
        <p:nvPicPr>
          <p:cNvPr id="9" name="Picture 2" descr="http://cpms.byu.edu/deanstool/uploads/Sarah_Dorff_Web_%282%2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267" y="3406146"/>
            <a:ext cx="1016333" cy="1396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775599" y="3408305"/>
            <a:ext cx="26244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400" dirty="0" smtClean="0"/>
              <a:t>Sarah Dorff</a:t>
            </a:r>
            <a:endParaRPr lang="en-US" sz="1400" dirty="0"/>
          </a:p>
          <a:p>
            <a:r>
              <a:rPr lang="en-US" sz="1400" dirty="0" smtClean="0"/>
              <a:t>Research Development Administrator</a:t>
            </a:r>
            <a:endParaRPr lang="en-US" sz="1400" dirty="0"/>
          </a:p>
          <a:p>
            <a:r>
              <a:rPr lang="en-US" sz="1400" dirty="0" smtClean="0"/>
              <a:t>269 </a:t>
            </a:r>
            <a:r>
              <a:rPr lang="en-US" sz="1400" dirty="0"/>
              <a:t>McDonald Building</a:t>
            </a:r>
          </a:p>
          <a:p>
            <a:r>
              <a:rPr lang="en-US" sz="1400" dirty="0"/>
              <a:t>Tel: </a:t>
            </a:r>
            <a:r>
              <a:rPr lang="en-US" sz="1400" dirty="0" smtClean="0"/>
              <a:t>801-422-0132</a:t>
            </a:r>
            <a:endParaRPr lang="en-US" sz="1400" dirty="0"/>
          </a:p>
          <a:p>
            <a:r>
              <a:rPr lang="en-US" sz="1400" dirty="0" smtClean="0"/>
              <a:t>Email:</a:t>
            </a:r>
            <a:r>
              <a:rPr lang="en-US" sz="1400" u="sng" dirty="0" smtClean="0"/>
              <a:t> </a:t>
            </a:r>
            <a:r>
              <a:rPr lang="en-US" sz="1400" u="sng" dirty="0" smtClean="0">
                <a:hlinkClick r:id="rId7"/>
              </a:rPr>
              <a:t>resdev@byu.edu</a:t>
            </a:r>
            <a:r>
              <a:rPr lang="en-US" sz="1400" u="sng" dirty="0" smtClean="0"/>
              <a:t> </a:t>
            </a:r>
            <a:endParaRPr lang="en-US" sz="1400" u="sng" dirty="0"/>
          </a:p>
        </p:txBody>
      </p:sp>
      <p:sp>
        <p:nvSpPr>
          <p:cNvPr id="13" name="Rectangle 12"/>
          <p:cNvSpPr/>
          <p:nvPr/>
        </p:nvSpPr>
        <p:spPr>
          <a:xfrm>
            <a:off x="2286000" y="4939605"/>
            <a:ext cx="27568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cs typeface="Calibri"/>
              </a:rPr>
              <a:t>Jon Balzotti</a:t>
            </a:r>
          </a:p>
          <a:p>
            <a:r>
              <a:rPr lang="en-US" sz="1400" dirty="0" smtClean="0">
                <a:cs typeface="Calibri"/>
              </a:rPr>
              <a:t>English Department Faculty</a:t>
            </a:r>
            <a:br>
              <a:rPr lang="en-US" sz="1400" dirty="0" smtClean="0">
                <a:cs typeface="Calibri"/>
              </a:rPr>
            </a:br>
            <a:r>
              <a:rPr lang="en-US" sz="1400" dirty="0" smtClean="0">
                <a:cs typeface="Calibri"/>
              </a:rPr>
              <a:t>College of Humanities</a:t>
            </a:r>
            <a:endParaRPr lang="en-US" sz="1400" dirty="0">
              <a:cs typeface="Calibri"/>
            </a:endParaRPr>
          </a:p>
          <a:p>
            <a:r>
              <a:rPr lang="en-US" sz="1400" dirty="0"/>
              <a:t>4127 JFSB </a:t>
            </a:r>
          </a:p>
          <a:p>
            <a:r>
              <a:rPr lang="en-US" sz="1400" dirty="0" smtClean="0">
                <a:cs typeface="Calibri"/>
              </a:rPr>
              <a:t>Tel: </a:t>
            </a:r>
            <a:r>
              <a:rPr lang="en-US" sz="1400" dirty="0"/>
              <a:t>(801) </a:t>
            </a:r>
            <a:r>
              <a:rPr lang="en-US" sz="1400" dirty="0" smtClean="0"/>
              <a:t>422-2440</a:t>
            </a:r>
            <a:r>
              <a:rPr lang="en-US" sz="1400" dirty="0">
                <a:cs typeface="Calibri"/>
              </a:rPr>
              <a:t>	 </a:t>
            </a:r>
          </a:p>
          <a:p>
            <a:r>
              <a:rPr lang="en-US" sz="1400" dirty="0" smtClean="0">
                <a:cs typeface="Calibri"/>
                <a:hlinkClick r:id="rId8"/>
              </a:rPr>
              <a:t>jonathan_balzotti@byu.edu</a:t>
            </a:r>
            <a:r>
              <a:rPr lang="en-US" sz="1400" dirty="0" smtClean="0">
                <a:cs typeface="Calibri"/>
              </a:rPr>
              <a:t> </a:t>
            </a:r>
            <a:endParaRPr lang="en-US" sz="1400" dirty="0">
              <a:cs typeface="Calibri"/>
            </a:endParaRPr>
          </a:p>
        </p:txBody>
      </p:sp>
      <p:pic>
        <p:nvPicPr>
          <p:cNvPr id="1026" name="Picture 2" descr="http://english.byu.edu/sites/default/files/styles/square_-_185px/public/images/users/balzotti_jon.jpg?itok=O10XsFXv&amp;timestamp=144225257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203" y="5015305"/>
            <a:ext cx="997168" cy="1086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96" r="8924" b="15916"/>
          <a:stretch/>
        </p:blipFill>
        <p:spPr>
          <a:xfrm>
            <a:off x="1145326" y="3340714"/>
            <a:ext cx="973045" cy="1306279"/>
          </a:xfrm>
          <a:prstGeom prst="rect">
            <a:avLst/>
          </a:prstGeom>
        </p:spPr>
      </p:pic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2285999" y="3341013"/>
            <a:ext cx="3733801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9pPr>
          </a:lstStyle>
          <a:p>
            <a:r>
              <a:rPr lang="en-US" sz="1400" dirty="0" err="1">
                <a:latin typeface="+mj-lt"/>
              </a:rPr>
              <a:t>Jaynie</a:t>
            </a:r>
            <a:r>
              <a:rPr lang="en-US" sz="1400" dirty="0">
                <a:latin typeface="+mj-lt"/>
              </a:rPr>
              <a:t> Mitchell</a:t>
            </a:r>
          </a:p>
          <a:p>
            <a:r>
              <a:rPr lang="en-US" sz="1400" dirty="0">
                <a:latin typeface="+mj-lt"/>
              </a:rPr>
              <a:t>MSE Research </a:t>
            </a:r>
            <a:r>
              <a:rPr lang="en-US" sz="1400" dirty="0" smtClean="0">
                <a:latin typeface="+mj-lt"/>
              </a:rPr>
              <a:t>Development</a:t>
            </a:r>
          </a:p>
          <a:p>
            <a:r>
              <a:rPr lang="en-US" sz="1400" dirty="0" smtClean="0">
                <a:latin typeface="+mj-lt"/>
              </a:rPr>
              <a:t>306C MCKB </a:t>
            </a:r>
            <a:r>
              <a:rPr lang="en-US" sz="1400" dirty="0">
                <a:latin typeface="+mj-lt"/>
              </a:rPr>
              <a:t/>
            </a:r>
            <a:br>
              <a:rPr lang="en-US" sz="1400" dirty="0">
                <a:latin typeface="+mj-lt"/>
              </a:rPr>
            </a:br>
            <a:r>
              <a:rPr lang="en-US" sz="1400" dirty="0" smtClean="0">
                <a:latin typeface="+mj-lt"/>
              </a:rPr>
              <a:t>Tel: 801-422-3067 </a:t>
            </a:r>
            <a:endParaRPr lang="en-US" sz="1400" dirty="0">
              <a:latin typeface="+mj-lt"/>
            </a:endParaRPr>
          </a:p>
          <a:p>
            <a:r>
              <a:rPr lang="en-US" sz="1400" u="sng" dirty="0" smtClean="0">
                <a:latin typeface="+mj-lt"/>
              </a:rPr>
              <a:t>Email: Jaynie@byu.edu</a:t>
            </a:r>
            <a:br>
              <a:rPr lang="en-US" sz="1400" u="sng" dirty="0" smtClean="0">
                <a:latin typeface="+mj-lt"/>
              </a:rPr>
            </a:br>
            <a:r>
              <a:rPr lang="en-US" sz="1400" u="sng" dirty="0" smtClean="0">
                <a:latin typeface="+mj-lt"/>
              </a:rPr>
              <a:t> </a:t>
            </a:r>
            <a:endParaRPr lang="en-US" sz="1400" u="sng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4594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8001000" cy="1470025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Develop a Fundable Idea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57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-1815"/>
            <a:ext cx="6934200" cy="827246"/>
          </a:xfrm>
        </p:spPr>
        <p:txBody>
          <a:bodyPr>
            <a:noAutofit/>
          </a:bodyPr>
          <a:lstStyle/>
          <a:p>
            <a:pPr>
              <a:lnSpc>
                <a:spcPts val="3000"/>
              </a:lnSpc>
            </a:pP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/>
              <a:t>What Do You Need to Know About Potential Funders</a:t>
            </a:r>
            <a:r>
              <a:rPr lang="en-US" sz="2400" i="1" dirty="0" smtClean="0"/>
              <a:t>?</a:t>
            </a:r>
            <a:endParaRPr lang="en-US" sz="2800" i="1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7190" y="1161123"/>
            <a:ext cx="4730829" cy="4525963"/>
          </a:xfrm>
        </p:spPr>
        <p:txBody>
          <a:bodyPr>
            <a:no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1800" dirty="0"/>
              <a:t>Clearly understand the funder’s research interests, goals, mission </a:t>
            </a:r>
            <a:r>
              <a:rPr lang="en-US" sz="1800" dirty="0" smtClean="0"/>
              <a:t>statement – how well does your research fit?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1800" dirty="0" smtClean="0"/>
              <a:t>How much funding does a funder have and distribute?</a:t>
            </a:r>
          </a:p>
          <a:p>
            <a:r>
              <a:rPr lang="en-US" sz="1800" dirty="0" smtClean="0"/>
              <a:t>How many awards </a:t>
            </a:r>
            <a:r>
              <a:rPr lang="en-US" sz="1800" dirty="0"/>
              <a:t>does the funder </a:t>
            </a:r>
            <a:r>
              <a:rPr lang="en-US" sz="1800" dirty="0" smtClean="0"/>
              <a:t>make and what is the success rate?</a:t>
            </a:r>
          </a:p>
          <a:p>
            <a:r>
              <a:rPr lang="en-US" sz="1800" dirty="0" smtClean="0"/>
              <a:t>Does the funder accept unsolicited proposals? </a:t>
            </a:r>
            <a:endParaRPr lang="en-US" sz="1800" dirty="0"/>
          </a:p>
          <a:p>
            <a:r>
              <a:rPr lang="en-US" sz="1800" dirty="0" smtClean="0"/>
              <a:t>If a foundation – does it accept applications?</a:t>
            </a:r>
          </a:p>
          <a:p>
            <a:r>
              <a:rPr lang="en-US" sz="1800" dirty="0" smtClean="0"/>
              <a:t>See what a funder has funded in the past</a:t>
            </a:r>
          </a:p>
          <a:p>
            <a:pPr lvl="1"/>
            <a:r>
              <a:rPr lang="en-US" sz="1400" dirty="0" smtClean="0"/>
              <a:t>Federal Agencies: often posted on their websites </a:t>
            </a:r>
          </a:p>
          <a:p>
            <a:pPr lvl="1"/>
            <a:r>
              <a:rPr lang="en-US" sz="1400" dirty="0" smtClean="0"/>
              <a:t>Non-Profits: can be on their websites and must be on their 990 tax filings </a:t>
            </a:r>
          </a:p>
          <a:p>
            <a:pPr lvl="1"/>
            <a:r>
              <a:rPr lang="en-US" sz="1400" dirty="0" smtClean="0"/>
              <a:t>Companies: research, websites, alumni, other contacts</a:t>
            </a:r>
          </a:p>
          <a:p>
            <a:r>
              <a:rPr lang="en-US" sz="1800" dirty="0"/>
              <a:t>Try to shape the funders thinking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21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733925" y="1217166"/>
            <a:ext cx="3962400" cy="4102068"/>
            <a:chOff x="5105400" y="1348740"/>
            <a:chExt cx="3886200" cy="383506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l="41666" t="38666" r="32501" b="19630"/>
            <a:stretch/>
          </p:blipFill>
          <p:spPr>
            <a:xfrm>
              <a:off x="5397342" y="1864876"/>
              <a:ext cx="3289458" cy="331893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/>
            <a:srcRect l="30418" t="16667" r="42916" b="77667"/>
            <a:stretch/>
          </p:blipFill>
          <p:spPr>
            <a:xfrm>
              <a:off x="5105400" y="1348740"/>
              <a:ext cx="3886200" cy="516136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4114800" y="5746325"/>
            <a:ext cx="2120288" cy="462689"/>
            <a:chOff x="2514601" y="4201885"/>
            <a:chExt cx="3167744" cy="778329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018" t="15512" r="49373" b="74220"/>
            <a:stretch/>
          </p:blipFill>
          <p:spPr bwMode="auto">
            <a:xfrm>
              <a:off x="3287487" y="4340677"/>
              <a:ext cx="2394858" cy="500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08" t="15290" r="76982" b="68751"/>
            <a:stretch/>
          </p:blipFill>
          <p:spPr bwMode="auto">
            <a:xfrm>
              <a:off x="2514601" y="4201885"/>
              <a:ext cx="772886" cy="778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l="9583" t="13333" r="72500" b="76667"/>
          <a:stretch/>
        </p:blipFill>
        <p:spPr>
          <a:xfrm>
            <a:off x="6410026" y="5691920"/>
            <a:ext cx="1638331" cy="571500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4876800" y="5048377"/>
            <a:ext cx="3508748" cy="304800"/>
          </a:xfrm>
          <a:prstGeom prst="ellipse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91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086" y="-1526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With a Fundable Idea and Good Potential Funding Source(s) Perform SWOT Analyses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615762" y="6349423"/>
            <a:ext cx="2133600" cy="365125"/>
          </a:xfrm>
        </p:spPr>
        <p:txBody>
          <a:bodyPr/>
          <a:lstStyle/>
          <a:p>
            <a:fld id="{0609A8C3-0B35-46AA-97D6-5814D689151B}" type="slidenum">
              <a:rPr lang="en-US" smtClean="0"/>
              <a:t>22</a:t>
            </a:fld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599204" y="1272929"/>
            <a:ext cx="7200641" cy="4427426"/>
            <a:chOff x="599203" y="1065274"/>
            <a:chExt cx="8000712" cy="4919363"/>
          </a:xfrm>
        </p:grpSpPr>
        <p:sp>
          <p:nvSpPr>
            <p:cNvPr id="35" name="Down Arrow 34"/>
            <p:cNvSpPr/>
            <p:nvPr/>
          </p:nvSpPr>
          <p:spPr>
            <a:xfrm rot="16200000">
              <a:off x="3337559" y="1507233"/>
              <a:ext cx="553485" cy="6030196"/>
            </a:xfrm>
            <a:prstGeom prst="down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4" name="Down Arrow 33"/>
            <p:cNvSpPr/>
            <p:nvPr/>
          </p:nvSpPr>
          <p:spPr>
            <a:xfrm rot="16200000">
              <a:off x="3337558" y="-642435"/>
              <a:ext cx="553485" cy="6030196"/>
            </a:xfrm>
            <a:prstGeom prst="down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3" name="Down Arrow 32"/>
            <p:cNvSpPr/>
            <p:nvPr/>
          </p:nvSpPr>
          <p:spPr>
            <a:xfrm>
              <a:off x="4842971" y="1065274"/>
              <a:ext cx="614983" cy="4572000"/>
            </a:xfrm>
            <a:prstGeom prst="down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2" name="Down Arrow 31"/>
            <p:cNvSpPr/>
            <p:nvPr/>
          </p:nvSpPr>
          <p:spPr>
            <a:xfrm>
              <a:off x="2128216" y="1065274"/>
              <a:ext cx="614983" cy="4572000"/>
            </a:xfrm>
            <a:prstGeom prst="down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664199" y="1183536"/>
              <a:ext cx="5463795" cy="3996537"/>
              <a:chOff x="544512" y="1189037"/>
              <a:chExt cx="8967319" cy="6096000"/>
            </a:xfrm>
          </p:grpSpPr>
          <p:sp>
            <p:nvSpPr>
              <p:cNvPr id="5" name="Rectangle 4"/>
              <p:cNvSpPr/>
              <p:nvPr/>
            </p:nvSpPr>
            <p:spPr bwMode="auto">
              <a:xfrm>
                <a:off x="544512" y="4237034"/>
                <a:ext cx="4466439" cy="3048000"/>
              </a:xfrm>
              <a:prstGeom prst="rect">
                <a:avLst/>
              </a:prstGeom>
              <a:gradFill flip="none" rotWithShape="1">
                <a:gsLst>
                  <a:gs pos="0">
                    <a:srgbClr val="AFE87E"/>
                  </a:gs>
                  <a:gs pos="100000">
                    <a:srgbClr val="64D011"/>
                  </a:gs>
                </a:gsLst>
                <a:lin ang="5400000" scaled="0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 extrusionH="1003300"/>
            </p:spPr>
            <p:txBody>
              <a:bodyPr/>
              <a:lstStyle/>
              <a:p>
                <a:pPr>
                  <a:buFont typeface="Times New Roman" charset="0"/>
                  <a:buNone/>
                  <a:defRPr/>
                </a:pPr>
                <a:endParaRPr lang="en-US" sz="1400"/>
              </a:p>
            </p:txBody>
          </p:sp>
          <p:sp>
            <p:nvSpPr>
              <p:cNvPr id="6" name="Rectangle 5"/>
              <p:cNvSpPr/>
              <p:nvPr/>
            </p:nvSpPr>
            <p:spPr bwMode="auto">
              <a:xfrm>
                <a:off x="549592" y="1189037"/>
                <a:ext cx="4466439" cy="3048000"/>
              </a:xfrm>
              <a:prstGeom prst="rect">
                <a:avLst/>
              </a:prstGeom>
              <a:gradFill flip="none" rotWithShape="1">
                <a:gsLst>
                  <a:gs pos="0">
                    <a:srgbClr val="A5D8F9"/>
                  </a:gs>
                  <a:gs pos="100000">
                    <a:srgbClr val="0070C0"/>
                  </a:gs>
                </a:gsLst>
                <a:lin ang="5400000" scaled="0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 extrusionH="1003300"/>
            </p:spPr>
            <p:txBody>
              <a:bodyPr/>
              <a:lstStyle/>
              <a:p>
                <a:pPr>
                  <a:buFont typeface="Times New Roman" pitchFamily="16" charset="0"/>
                  <a:buNone/>
                  <a:defRPr/>
                </a:pPr>
                <a:endParaRPr lang="en-US" sz="1400"/>
              </a:p>
            </p:txBody>
          </p:sp>
          <p:sp>
            <p:nvSpPr>
              <p:cNvPr id="7" name="TextBox 16"/>
              <p:cNvSpPr txBox="1">
                <a:spLocks noChangeArrowheads="1"/>
              </p:cNvSpPr>
              <p:nvPr/>
            </p:nvSpPr>
            <p:spPr bwMode="auto">
              <a:xfrm>
                <a:off x="1387474" y="1265239"/>
                <a:ext cx="3505199" cy="3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 b="1" dirty="0">
                    <a:latin typeface="+mj-lt"/>
                  </a:rPr>
                  <a:t>Strengths</a:t>
                </a:r>
              </a:p>
              <a:p>
                <a:pPr marL="171450" indent="-171450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Arial" panose="020B0604020202020204" pitchFamily="34" charset="0"/>
                  <a:buChar char="•"/>
                </a:pPr>
                <a:r>
                  <a:rPr lang="en-US" sz="1050" noProof="1" smtClean="0">
                    <a:latin typeface="+mj-lt"/>
                    <a:cs typeface="Arial" charset="0"/>
                  </a:rPr>
                  <a:t>What are your strengths</a:t>
                </a:r>
              </a:p>
              <a:p>
                <a:pPr marL="171450" indent="-171450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Arial" panose="020B0604020202020204" pitchFamily="34" charset="0"/>
                  <a:buChar char="•"/>
                </a:pPr>
                <a:r>
                  <a:rPr lang="en-US" sz="1050" noProof="1" smtClean="0">
                    <a:latin typeface="+mj-lt"/>
                    <a:cs typeface="Arial" charset="0"/>
                  </a:rPr>
                  <a:t>What do you do better than others</a:t>
                </a:r>
              </a:p>
              <a:p>
                <a:pPr marL="171450" indent="-171450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Arial" panose="020B0604020202020204" pitchFamily="34" charset="0"/>
                  <a:buChar char="•"/>
                </a:pPr>
                <a:r>
                  <a:rPr lang="en-US" sz="1050" noProof="1" smtClean="0">
                    <a:latin typeface="+mj-lt"/>
                    <a:cs typeface="Arial" charset="0"/>
                  </a:rPr>
                  <a:t>What unique capabilities and resources do you possess</a:t>
                </a:r>
              </a:p>
              <a:p>
                <a:pPr marL="171450" indent="-171450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Arial" panose="020B0604020202020204" pitchFamily="34" charset="0"/>
                  <a:buChar char="•"/>
                </a:pPr>
                <a:r>
                  <a:rPr lang="en-US" sz="1050" noProof="1" smtClean="0">
                    <a:latin typeface="+mj-lt"/>
                    <a:cs typeface="Arial" charset="0"/>
                  </a:rPr>
                  <a:t>What do others perceive as your strengths?</a:t>
                </a:r>
                <a:endParaRPr lang="en-US" sz="1050" dirty="0" smtClean="0">
                  <a:latin typeface="+mj-lt"/>
                </a:endParaRPr>
              </a:p>
              <a:p>
                <a:pPr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endParaRPr lang="en-US" sz="1000" noProof="1">
                  <a:latin typeface="+mj-lt"/>
                  <a:cs typeface="Arial" charset="0"/>
                </a:endParaRPr>
              </a:p>
            </p:txBody>
          </p:sp>
          <p:sp>
            <p:nvSpPr>
              <p:cNvPr id="8" name="TextBox 16"/>
              <p:cNvSpPr txBox="1">
                <a:spLocks noChangeArrowheads="1"/>
              </p:cNvSpPr>
              <p:nvPr/>
            </p:nvSpPr>
            <p:spPr bwMode="auto">
              <a:xfrm>
                <a:off x="1387474" y="4313238"/>
                <a:ext cx="3505199" cy="1674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 b="1" dirty="0"/>
                  <a:t>Opportunities</a:t>
                </a:r>
              </a:p>
              <a:p>
                <a:pPr marL="285750" indent="-285750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Arial" panose="020B0604020202020204" pitchFamily="34" charset="0"/>
                  <a:buChar char="•"/>
                </a:pPr>
                <a:r>
                  <a:rPr lang="en-US" sz="1050" dirty="0" smtClean="0"/>
                  <a:t>What trends or conditions may positively impact you</a:t>
                </a:r>
              </a:p>
              <a:p>
                <a:pPr marL="285750" indent="-285750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Arial" panose="020B0604020202020204" pitchFamily="34" charset="0"/>
                  <a:buChar char="•"/>
                </a:pPr>
                <a:r>
                  <a:rPr lang="en-US" sz="1050" dirty="0" smtClean="0"/>
                  <a:t>What opportunities are available to you</a:t>
                </a:r>
              </a:p>
            </p:txBody>
          </p:sp>
          <p:sp>
            <p:nvSpPr>
              <p:cNvPr id="9" name="Rectangle 8"/>
              <p:cNvSpPr/>
              <p:nvPr/>
            </p:nvSpPr>
            <p:spPr bwMode="auto">
              <a:xfrm>
                <a:off x="5040312" y="1189038"/>
                <a:ext cx="4466439" cy="3048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 extrusionH="1003300"/>
            </p:spPr>
            <p:txBody>
              <a:bodyPr/>
              <a:lstStyle/>
              <a:p>
                <a:pPr>
                  <a:buFont typeface="Times New Roman" charset="0"/>
                  <a:buNone/>
                  <a:defRPr/>
                </a:pPr>
                <a:endParaRPr lang="en-US" sz="1400"/>
              </a:p>
            </p:txBody>
          </p:sp>
          <p:sp>
            <p:nvSpPr>
              <p:cNvPr id="10" name="Rectangle 9"/>
              <p:cNvSpPr/>
              <p:nvPr/>
            </p:nvSpPr>
            <p:spPr bwMode="auto">
              <a:xfrm>
                <a:off x="5045392" y="4237037"/>
                <a:ext cx="4466439" cy="3048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0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 extrusionH="1003300"/>
            </p:spPr>
            <p:txBody>
              <a:bodyPr/>
              <a:lstStyle/>
              <a:p>
                <a:pPr>
                  <a:buFont typeface="Times New Roman" charset="0"/>
                  <a:buNone/>
                  <a:defRPr/>
                </a:pPr>
                <a:endParaRPr lang="en-US" sz="1400"/>
              </a:p>
            </p:txBody>
          </p:sp>
          <p:sp>
            <p:nvSpPr>
              <p:cNvPr id="11" name="TextBox 16"/>
              <p:cNvSpPr txBox="1">
                <a:spLocks noChangeArrowheads="1"/>
              </p:cNvSpPr>
              <p:nvPr/>
            </p:nvSpPr>
            <p:spPr bwMode="auto">
              <a:xfrm>
                <a:off x="5781673" y="4313238"/>
                <a:ext cx="3725076" cy="2879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200" b="1" dirty="0"/>
                  <a:t>Threats</a:t>
                </a:r>
              </a:p>
              <a:p>
                <a:pPr marL="285750" lvl="0" indent="-285750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Arial" panose="020B0604020202020204" pitchFamily="34" charset="0"/>
                  <a:buChar char="•"/>
                </a:pPr>
                <a:r>
                  <a:rPr lang="en-US" sz="1050" dirty="0" smtClean="0">
                    <a:solidFill>
                      <a:srgbClr val="000000"/>
                    </a:solidFill>
                  </a:rPr>
                  <a:t>What trends or conditions may negatively impact you</a:t>
                </a:r>
              </a:p>
              <a:p>
                <a:pPr marL="285750" lvl="0" indent="-285750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Arial" panose="020B0604020202020204" pitchFamily="34" charset="0"/>
                  <a:buChar char="•"/>
                </a:pPr>
                <a:r>
                  <a:rPr lang="en-US" sz="1050" dirty="0" smtClean="0">
                    <a:solidFill>
                      <a:srgbClr val="000000"/>
                    </a:solidFill>
                  </a:rPr>
                  <a:t>What are your competitors doing that may impact you</a:t>
                </a:r>
              </a:p>
              <a:p>
                <a:pPr marL="285750" lvl="0" indent="-285750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Arial" panose="020B0604020202020204" pitchFamily="34" charset="0"/>
                  <a:buChar char="•"/>
                </a:pPr>
                <a:r>
                  <a:rPr lang="en-US" sz="1050" dirty="0" smtClean="0">
                    <a:solidFill>
                      <a:srgbClr val="000000"/>
                    </a:solidFill>
                  </a:rPr>
                  <a:t>Do you have solid financial support</a:t>
                </a:r>
              </a:p>
              <a:p>
                <a:pPr marL="285750" lvl="0" indent="-285750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Arial" panose="020B0604020202020204" pitchFamily="34" charset="0"/>
                  <a:buChar char="•"/>
                </a:pPr>
                <a:r>
                  <a:rPr lang="en-US" sz="1050" dirty="0" smtClean="0">
                    <a:solidFill>
                      <a:srgbClr val="000000"/>
                    </a:solidFill>
                  </a:rPr>
                  <a:t>What impact do weaknesses have on threats to you</a:t>
                </a:r>
                <a:endParaRPr lang="en-US" sz="10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TextBox 16"/>
              <p:cNvSpPr txBox="1">
                <a:spLocks noChangeArrowheads="1"/>
              </p:cNvSpPr>
              <p:nvPr/>
            </p:nvSpPr>
            <p:spPr bwMode="auto">
              <a:xfrm>
                <a:off x="5883275" y="1265239"/>
                <a:ext cx="3505199" cy="2621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 b="1" dirty="0"/>
                  <a:t>Weaknesses</a:t>
                </a:r>
              </a:p>
              <a:p>
                <a:pPr marL="285750" indent="-285750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Arial" panose="020B0604020202020204" pitchFamily="34" charset="0"/>
                  <a:buChar char="•"/>
                </a:pPr>
                <a:r>
                  <a:rPr lang="en-US" sz="1050" dirty="0" smtClean="0"/>
                  <a:t>What are your weaknesses</a:t>
                </a:r>
              </a:p>
              <a:p>
                <a:pPr marL="285750" indent="-285750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Arial" panose="020B0604020202020204" pitchFamily="34" charset="0"/>
                  <a:buChar char="•"/>
                </a:pPr>
                <a:r>
                  <a:rPr lang="en-US" sz="1050" dirty="0" smtClean="0"/>
                  <a:t>What do competitors do better than you</a:t>
                </a:r>
              </a:p>
              <a:p>
                <a:pPr marL="285750" indent="-285750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Arial" panose="020B0604020202020204" pitchFamily="34" charset="0"/>
                  <a:buChar char="•"/>
                </a:pPr>
                <a:r>
                  <a:rPr lang="en-US" sz="1050" dirty="0" smtClean="0"/>
                  <a:t>What do others perceive as your weaknesses</a:t>
                </a:r>
                <a:endParaRPr lang="en-US" sz="1050" dirty="0"/>
              </a:p>
              <a:p>
                <a:pPr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Arial" charset="0"/>
                  <a:buChar char="•"/>
                </a:pPr>
                <a:endParaRPr lang="en-US" sz="1100" noProof="1">
                  <a:latin typeface="Calibri" pitchFamily="34" charset="0"/>
                  <a:cs typeface="Arial" charset="0"/>
                </a:endParaRPr>
              </a:p>
            </p:txBody>
          </p:sp>
          <p:grpSp>
            <p:nvGrpSpPr>
              <p:cNvPr id="13" name="Group 21"/>
              <p:cNvGrpSpPr>
                <a:grpSpLocks/>
              </p:cNvGrpSpPr>
              <p:nvPr/>
            </p:nvGrpSpPr>
            <p:grpSpPr bwMode="auto">
              <a:xfrm>
                <a:off x="549275" y="1189039"/>
                <a:ext cx="736600" cy="736643"/>
                <a:chOff x="8240712" y="5684837"/>
                <a:chExt cx="736910" cy="737168"/>
              </a:xfrm>
            </p:grpSpPr>
            <p:sp>
              <p:nvSpPr>
                <p:cNvPr id="23" name="Rectangle 22"/>
                <p:cNvSpPr/>
                <p:nvPr/>
              </p:nvSpPr>
              <p:spPr bwMode="auto">
                <a:xfrm>
                  <a:off x="8240712" y="5684837"/>
                  <a:ext cx="736910" cy="737125"/>
                </a:xfrm>
                <a:prstGeom prst="rect">
                  <a:avLst/>
                </a:prstGeom>
                <a:gradFill>
                  <a:gsLst>
                    <a:gs pos="0">
                      <a:srgbClr val="00B0F0">
                        <a:alpha val="30000"/>
                      </a:srgbClr>
                    </a:gs>
                    <a:gs pos="100000">
                      <a:srgbClr val="004C84">
                        <a:alpha val="65000"/>
                      </a:srgbClr>
                    </a:gs>
                  </a:gsLst>
                  <a:lin ang="5400000" scaled="0"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/>
                  <a:lightRig rig="threePt" dir="t"/>
                </a:scene3d>
                <a:sp3d extrusionH="1003300"/>
              </p:spPr>
              <p:txBody>
                <a:bodyPr/>
                <a:lstStyle/>
                <a:p>
                  <a:pPr>
                    <a:buFont typeface="Times New Roman" pitchFamily="16" charset="0"/>
                    <a:buNone/>
                    <a:defRPr/>
                  </a:pPr>
                  <a:endParaRPr lang="en-US"/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8346960" y="5795615"/>
                  <a:ext cx="498843" cy="626390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ctr">
                    <a:buFont typeface="Times New Roman" pitchFamily="16" charset="0"/>
                    <a:buNone/>
                    <a:defRPr/>
                  </a:pPr>
                  <a:r>
                    <a:rPr lang="en-US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>
                        <a:innerShdw blurRad="63500" dist="76200" dir="13500000">
                          <a:prstClr val="black">
                            <a:alpha val="38000"/>
                          </a:prstClr>
                        </a:innerShdw>
                      </a:effectLst>
                      <a:latin typeface="Verdana" pitchFamily="34" charset="0"/>
                    </a:rPr>
                    <a:t>S</a:t>
                  </a:r>
                </a:p>
              </p:txBody>
            </p:sp>
          </p:grpSp>
          <p:grpSp>
            <p:nvGrpSpPr>
              <p:cNvPr id="14" name="Group 18"/>
              <p:cNvGrpSpPr>
                <a:grpSpLocks/>
              </p:cNvGrpSpPr>
              <p:nvPr/>
            </p:nvGrpSpPr>
            <p:grpSpPr bwMode="auto">
              <a:xfrm>
                <a:off x="5045075" y="1189038"/>
                <a:ext cx="736600" cy="766448"/>
                <a:chOff x="5040312" y="731837"/>
                <a:chExt cx="736910" cy="766994"/>
              </a:xfrm>
            </p:grpSpPr>
            <p:sp>
              <p:nvSpPr>
                <p:cNvPr id="21" name="Rectangle 20"/>
                <p:cNvSpPr/>
                <p:nvPr/>
              </p:nvSpPr>
              <p:spPr bwMode="auto">
                <a:xfrm>
                  <a:off x="5040312" y="731837"/>
                  <a:ext cx="736910" cy="737125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  <a:alpha val="58000"/>
                      </a:schemeClr>
                    </a:gs>
                    <a:gs pos="100000">
                      <a:schemeClr val="tx1">
                        <a:lumMod val="65000"/>
                        <a:lumOff val="35000"/>
                        <a:alpha val="74000"/>
                      </a:schemeClr>
                    </a:gs>
                  </a:gsLst>
                  <a:lin ang="5400000" scaled="0"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/>
                  <a:lightRig rig="threePt" dir="t"/>
                </a:scene3d>
                <a:sp3d extrusionH="1003300"/>
              </p:spPr>
              <p:txBody>
                <a:bodyPr/>
                <a:lstStyle/>
                <a:p>
                  <a:pPr>
                    <a:buFont typeface="Times New Roman" pitchFamily="16" charset="0"/>
                    <a:buNone/>
                    <a:defRPr/>
                  </a:pPr>
                  <a:endParaRPr lang="en-US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5096453" y="872441"/>
                  <a:ext cx="596409" cy="626390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ctr">
                    <a:buFont typeface="Times New Roman" pitchFamily="16" charset="0"/>
                    <a:buNone/>
                    <a:defRPr/>
                  </a:pPr>
                  <a:r>
                    <a:rPr lang="en-US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>
                        <a:innerShdw blurRad="63500" dist="76200" dir="13500000">
                          <a:prstClr val="black">
                            <a:alpha val="38000"/>
                          </a:prstClr>
                        </a:innerShdw>
                      </a:effectLst>
                      <a:latin typeface="Verdana" pitchFamily="34" charset="0"/>
                    </a:rPr>
                    <a:t>W</a:t>
                  </a:r>
                </a:p>
              </p:txBody>
            </p:sp>
          </p:grpSp>
          <p:grpSp>
            <p:nvGrpSpPr>
              <p:cNvPr id="15" name="Group 19"/>
              <p:cNvGrpSpPr>
                <a:grpSpLocks/>
              </p:cNvGrpSpPr>
              <p:nvPr/>
            </p:nvGrpSpPr>
            <p:grpSpPr bwMode="auto">
              <a:xfrm>
                <a:off x="5045075" y="4237036"/>
                <a:ext cx="736600" cy="761525"/>
                <a:chOff x="9030172" y="6475566"/>
                <a:chExt cx="736910" cy="762068"/>
              </a:xfrm>
            </p:grpSpPr>
            <p:sp>
              <p:nvSpPr>
                <p:cNvPr id="19" name="Rectangle 18"/>
                <p:cNvSpPr/>
                <p:nvPr/>
              </p:nvSpPr>
              <p:spPr bwMode="auto">
                <a:xfrm>
                  <a:off x="9030172" y="6475566"/>
                  <a:ext cx="736910" cy="737125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85000"/>
                        <a:alpha val="66000"/>
                      </a:schemeClr>
                    </a:gs>
                    <a:gs pos="100000">
                      <a:schemeClr val="bg1">
                        <a:lumMod val="65000"/>
                        <a:alpha val="75000"/>
                      </a:schemeClr>
                    </a:gs>
                  </a:gsLst>
                  <a:lin ang="5400000" scaled="0"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/>
                  <a:lightRig rig="threePt" dir="t"/>
                </a:scene3d>
                <a:sp3d extrusionH="1003300"/>
              </p:spPr>
              <p:txBody>
                <a:bodyPr/>
                <a:lstStyle/>
                <a:p>
                  <a:pPr>
                    <a:buFont typeface="Times New Roman" pitchFamily="16" charset="0"/>
                    <a:buNone/>
                    <a:defRPr/>
                  </a:pPr>
                  <a:endParaRPr lang="en-US"/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9215280" y="6611243"/>
                  <a:ext cx="498843" cy="626391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>
                    <a:buFont typeface="Times New Roman" pitchFamily="16" charset="0"/>
                    <a:buNone/>
                    <a:defRPr/>
                  </a:pPr>
                  <a:r>
                    <a:rPr lang="en-US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>
                        <a:innerShdw blurRad="63500" dist="76200" dir="13500000">
                          <a:prstClr val="black">
                            <a:alpha val="38000"/>
                          </a:prstClr>
                        </a:innerShdw>
                      </a:effectLst>
                      <a:latin typeface="Verdana" pitchFamily="34" charset="0"/>
                    </a:rPr>
                    <a:t>T</a:t>
                  </a:r>
                </a:p>
              </p:txBody>
            </p:sp>
          </p:grpSp>
          <p:grpSp>
            <p:nvGrpSpPr>
              <p:cNvPr id="16" name="Group 20"/>
              <p:cNvGrpSpPr>
                <a:grpSpLocks/>
              </p:cNvGrpSpPr>
              <p:nvPr/>
            </p:nvGrpSpPr>
            <p:grpSpPr bwMode="auto">
              <a:xfrm>
                <a:off x="549275" y="4262435"/>
                <a:ext cx="736600" cy="769916"/>
                <a:chOff x="8240712" y="6468732"/>
                <a:chExt cx="736910" cy="770465"/>
              </a:xfrm>
            </p:grpSpPr>
            <p:sp>
              <p:nvSpPr>
                <p:cNvPr id="17" name="Rectangle 16"/>
                <p:cNvSpPr/>
                <p:nvPr/>
              </p:nvSpPr>
              <p:spPr bwMode="auto">
                <a:xfrm>
                  <a:off x="8240712" y="6468732"/>
                  <a:ext cx="736910" cy="737125"/>
                </a:xfrm>
                <a:prstGeom prst="rect">
                  <a:avLst/>
                </a:prstGeom>
                <a:gradFill>
                  <a:gsLst>
                    <a:gs pos="0">
                      <a:srgbClr val="64D011">
                        <a:alpha val="70000"/>
                      </a:srgbClr>
                    </a:gs>
                    <a:gs pos="100000">
                      <a:srgbClr val="326609">
                        <a:alpha val="88000"/>
                      </a:srgbClr>
                    </a:gs>
                  </a:gsLst>
                  <a:lin ang="5400000" scaled="0"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/>
                  <a:lightRig rig="threePt" dir="t"/>
                </a:scene3d>
                <a:sp3d extrusionH="1003300"/>
              </p:spPr>
              <p:txBody>
                <a:bodyPr/>
                <a:lstStyle/>
                <a:p>
                  <a:pPr>
                    <a:buFont typeface="Times New Roman" pitchFamily="16" charset="0"/>
                    <a:buNone/>
                    <a:defRPr/>
                  </a:pPr>
                  <a:endParaRPr lang="en-US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8349465" y="6612806"/>
                  <a:ext cx="498843" cy="626391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ctr">
                    <a:buFont typeface="Times New Roman" pitchFamily="16" charset="0"/>
                    <a:buNone/>
                    <a:defRPr/>
                  </a:pPr>
                  <a:r>
                    <a:rPr lang="en-US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>
                        <a:innerShdw blurRad="63500" dist="76200" dir="13500000">
                          <a:prstClr val="black">
                            <a:alpha val="38000"/>
                          </a:prstClr>
                        </a:innerShdw>
                      </a:effectLst>
                      <a:latin typeface="Verdana" pitchFamily="34" charset="0"/>
                    </a:rPr>
                    <a:t>O</a:t>
                  </a:r>
                </a:p>
              </p:txBody>
            </p:sp>
          </p:grpSp>
        </p:grpSp>
        <p:sp>
          <p:nvSpPr>
            <p:cNvPr id="26" name="TextBox 25"/>
            <p:cNvSpPr txBox="1"/>
            <p:nvPr/>
          </p:nvSpPr>
          <p:spPr>
            <a:xfrm>
              <a:off x="1035630" y="5561075"/>
              <a:ext cx="3131124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Positive </a:t>
              </a:r>
              <a:r>
                <a:rPr lang="en-US" sz="1400" b="1" dirty="0" smtClean="0"/>
                <a:t>(helps meet objectives)</a:t>
              </a:r>
              <a:endParaRPr lang="en-US" sz="14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781799" y="2137524"/>
              <a:ext cx="1801526" cy="889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Internal </a:t>
              </a:r>
              <a:r>
                <a:rPr lang="en-US" sz="1400" b="1" dirty="0" smtClean="0"/>
                <a:t>(attributes of your organization)</a:t>
              </a:r>
              <a:endParaRPr lang="en-US" sz="1400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781799" y="4209135"/>
              <a:ext cx="1818116" cy="889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External </a:t>
              </a:r>
              <a:r>
                <a:rPr lang="en-US" sz="1400" b="1" dirty="0" smtClean="0"/>
                <a:t>(attributes of your environment)</a:t>
              </a:r>
              <a:endParaRPr lang="en-US" sz="14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232270" y="5574268"/>
              <a:ext cx="3450292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Negative </a:t>
              </a:r>
              <a:r>
                <a:rPr lang="en-US" sz="1400" b="1" dirty="0" smtClean="0"/>
                <a:t>(detrimental to objectives)</a:t>
              </a:r>
              <a:endParaRPr lang="en-US" sz="1400" b="1" dirty="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394746" y="5776030"/>
            <a:ext cx="7905902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SWOT analyses can identify strengths to highlight, weaknesses to mitigate, opportunities to capitalize on and threats to counter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226812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2209800"/>
            <a:ext cx="7924800" cy="16764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Developing a Fundable Idea: Faculty Experiences in Seeking and Securing Funding with Rick </a:t>
            </a:r>
            <a:r>
              <a:rPr lang="en-US" dirty="0" err="1" smtClean="0"/>
              <a:t>Jellen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41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57400" y="1676400"/>
            <a:ext cx="403730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Rick Jellen is the Associate Dean for Research in </a:t>
            </a:r>
            <a:br>
              <a:rPr lang="en-US" dirty="0" smtClean="0"/>
            </a:br>
            <a:r>
              <a:rPr lang="en-US" dirty="0" smtClean="0"/>
              <a:t>the College of Life Sciences</a:t>
            </a:r>
          </a:p>
          <a:p>
            <a:endParaRPr lang="en-US" dirty="0"/>
          </a:p>
          <a:p>
            <a:r>
              <a:rPr lang="en-US" dirty="0" smtClean="0"/>
              <a:t>Rick studies the genetics </a:t>
            </a:r>
            <a:r>
              <a:rPr lang="en-US" dirty="0"/>
              <a:t>of </a:t>
            </a:r>
            <a:r>
              <a:rPr lang="en-US" dirty="0" smtClean="0"/>
              <a:t>a group of native </a:t>
            </a:r>
            <a:r>
              <a:rPr lang="en-US" dirty="0"/>
              <a:t>American </a:t>
            </a:r>
            <a:r>
              <a:rPr lang="en-US" dirty="0" smtClean="0"/>
              <a:t>crops in the goosefoot family </a:t>
            </a:r>
            <a:r>
              <a:rPr lang="en-US" dirty="0"/>
              <a:t>(quinoa, amaranth, </a:t>
            </a:r>
            <a:r>
              <a:rPr lang="en-US" dirty="0" err="1"/>
              <a:t>kiwicha</a:t>
            </a:r>
            <a:r>
              <a:rPr lang="en-US" dirty="0"/>
              <a:t>, etc</a:t>
            </a:r>
            <a:r>
              <a:rPr lang="en-US" dirty="0" smtClean="0"/>
              <a:t>.) and also oats, along with their origins and relationships to their wild relatives</a:t>
            </a:r>
          </a:p>
          <a:p>
            <a:endParaRPr lang="en-US" dirty="0"/>
          </a:p>
          <a:p>
            <a:r>
              <a:rPr lang="en-US" dirty="0" smtClean="0"/>
              <a:t>BS in agronomy from BYU and an MS and  PhD in plant breeding from the University of Minnesota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4" t="16612" r="50000" b="58388"/>
          <a:stretch/>
        </p:blipFill>
        <p:spPr>
          <a:xfrm>
            <a:off x="381000" y="228600"/>
            <a:ext cx="1447800" cy="2171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3200400"/>
            <a:ext cx="2596709" cy="3462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7962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Ways to Develop a Fundable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7772400" cy="4525963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dirty="0" smtClean="0"/>
              <a:t>Think </a:t>
            </a:r>
            <a:r>
              <a:rPr lang="en-US" sz="2000" dirty="0"/>
              <a:t>in </a:t>
            </a:r>
            <a:r>
              <a:rPr lang="en-US" sz="2000" b="1" dirty="0"/>
              <a:t>Question </a:t>
            </a:r>
            <a:r>
              <a:rPr lang="en-US" sz="2000" dirty="0"/>
              <a:t>format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Formally write out every interesting question that you can think of related to the area you are exploring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dirty="0"/>
              <a:t> 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Think in </a:t>
            </a:r>
            <a:r>
              <a:rPr lang="en-US" sz="2000" b="1" dirty="0" smtClean="0"/>
              <a:t>Experiment/Research Approach</a:t>
            </a:r>
            <a:r>
              <a:rPr lang="en-US" sz="2000" dirty="0" smtClean="0"/>
              <a:t> </a:t>
            </a:r>
            <a:r>
              <a:rPr lang="en-US" sz="2000" dirty="0"/>
              <a:t>format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Write out every possible experiment you would like to do regardless of money, expertise or </a:t>
            </a:r>
            <a:r>
              <a:rPr lang="en-US" sz="1800" dirty="0" smtClean="0"/>
              <a:t>equipment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If you aren’t conducting experiments, determine all possible ways of gathering information you need, interviews, who needs to be involved (schools? State Department?)  </a:t>
            </a:r>
            <a:r>
              <a:rPr lang="en-US" sz="1800" dirty="0"/>
              <a:t/>
            </a:r>
            <a:br>
              <a:rPr lang="en-US" sz="1800" dirty="0"/>
            </a:br>
            <a:endParaRPr lang="en-US" sz="1800" dirty="0"/>
          </a:p>
          <a:p>
            <a:pPr>
              <a:spcBef>
                <a:spcPts val="0"/>
              </a:spcBef>
            </a:pPr>
            <a:r>
              <a:rPr lang="en-US" sz="2000" dirty="0"/>
              <a:t>Think in </a:t>
            </a:r>
            <a:r>
              <a:rPr lang="en-US" sz="2000" b="1" dirty="0"/>
              <a:t>Hypothesis</a:t>
            </a:r>
            <a:r>
              <a:rPr lang="en-US" sz="2000" dirty="0"/>
              <a:t> format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Formally write out as many untested hypotheses as you can related to the area of interest</a:t>
            </a:r>
            <a:br>
              <a:rPr lang="en-US" sz="1800" dirty="0"/>
            </a:br>
            <a:endParaRPr lang="en-US" sz="1800" dirty="0"/>
          </a:p>
          <a:p>
            <a:pPr>
              <a:spcBef>
                <a:spcPts val="0"/>
              </a:spcBef>
            </a:pPr>
            <a:r>
              <a:rPr lang="en-US" sz="2000" dirty="0"/>
              <a:t>Keep an </a:t>
            </a:r>
            <a:r>
              <a:rPr lang="en-US" sz="2000" b="1" dirty="0"/>
              <a:t>ongoing log </a:t>
            </a:r>
            <a:r>
              <a:rPr lang="en-US" sz="2000" dirty="0"/>
              <a:t>of your ideas</a:t>
            </a:r>
            <a:br>
              <a:rPr lang="en-US" sz="2000" dirty="0"/>
            </a:br>
            <a:endParaRPr lang="en-US" sz="2000" dirty="0"/>
          </a:p>
          <a:p>
            <a:pPr>
              <a:spcBef>
                <a:spcPts val="0"/>
              </a:spcBef>
            </a:pPr>
            <a:r>
              <a:rPr lang="en-US" sz="2000" dirty="0"/>
              <a:t>Let the ideas incubate and try the process </a:t>
            </a:r>
            <a:r>
              <a:rPr lang="en-US" sz="2000" dirty="0" smtClean="0"/>
              <a:t>again (and again)</a:t>
            </a:r>
            <a:endParaRPr lang="en-US" sz="2000" dirty="0"/>
          </a:p>
          <a:p>
            <a:pPr>
              <a:spcBef>
                <a:spcPts val="600"/>
              </a:spcBef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22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Remember to Refine Your Idea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6324600" cy="4221163"/>
          </a:xfrm>
        </p:spPr>
        <p:txBody>
          <a:bodyPr>
            <a:noAutofit/>
          </a:bodyPr>
          <a:lstStyle/>
          <a:p>
            <a:r>
              <a:rPr lang="en-US" sz="1800" dirty="0" smtClean="0"/>
              <a:t>Clearly identify your niche</a:t>
            </a:r>
          </a:p>
          <a:p>
            <a:r>
              <a:rPr lang="en-US" sz="1800" dirty="0" smtClean="0"/>
              <a:t>Determined if it addresses gaps in research</a:t>
            </a:r>
          </a:p>
          <a:p>
            <a:r>
              <a:rPr lang="en-US" sz="1800" dirty="0" smtClean="0"/>
              <a:t>Sufficiently unique or different from other ideas</a:t>
            </a:r>
          </a:p>
          <a:p>
            <a:pPr lvl="0"/>
            <a:r>
              <a:rPr lang="en-US" sz="1800" dirty="0" smtClean="0"/>
              <a:t>Analyze strengths </a:t>
            </a:r>
            <a:r>
              <a:rPr lang="en-US" sz="1800" dirty="0"/>
              <a:t>and weaknesses </a:t>
            </a:r>
            <a:r>
              <a:rPr lang="en-US" sz="1800" dirty="0" smtClean="0"/>
              <a:t>of your idea and determine possible competitors/collaborators</a:t>
            </a:r>
          </a:p>
          <a:p>
            <a:r>
              <a:rPr lang="en-US" sz="1800" dirty="0"/>
              <a:t>Communicate your idea to others who can provide valuable feedback</a:t>
            </a:r>
          </a:p>
          <a:p>
            <a:pPr marL="457200" lvl="1" indent="0">
              <a:buNone/>
            </a:pPr>
            <a:r>
              <a:rPr lang="en-US" sz="1800" i="1" dirty="0" smtClean="0"/>
              <a:t>One example of Colleague communication – “Yamamoto  Approach” that uses </a:t>
            </a:r>
            <a:r>
              <a:rPr lang="en-US" sz="1800" i="1" dirty="0"/>
              <a:t>an Advisory committee </a:t>
            </a:r>
            <a:r>
              <a:rPr lang="en-US" sz="1800" i="1" dirty="0" smtClean="0"/>
              <a:t>to review </a:t>
            </a:r>
            <a:r>
              <a:rPr lang="en-US" sz="1800" i="1" dirty="0"/>
              <a:t>ideas before </a:t>
            </a:r>
            <a:r>
              <a:rPr lang="en-US" sz="1800" i="1" dirty="0" smtClean="0"/>
              <a:t>a </a:t>
            </a:r>
            <a:r>
              <a:rPr lang="en-US" sz="1800" i="1" dirty="0"/>
              <a:t>proposal </a:t>
            </a:r>
            <a:r>
              <a:rPr lang="en-US" sz="1800" i="1" dirty="0" smtClean="0"/>
              <a:t>can be written</a:t>
            </a:r>
            <a:endParaRPr lang="en-US" sz="1800" i="1" dirty="0"/>
          </a:p>
          <a:p>
            <a:pPr lvl="2">
              <a:buFont typeface="Calibri" panose="020F0502020204030204" pitchFamily="34" charset="0"/>
              <a:buChar char="–"/>
            </a:pPr>
            <a:r>
              <a:rPr lang="en-US" sz="1600" dirty="0"/>
              <a:t>Is the question </a:t>
            </a:r>
            <a:r>
              <a:rPr lang="en-US" sz="1600" b="1" dirty="0"/>
              <a:t>impactful </a:t>
            </a:r>
            <a:r>
              <a:rPr lang="en-US" sz="1600" dirty="0"/>
              <a:t>and </a:t>
            </a:r>
            <a:r>
              <a:rPr lang="en-US" sz="1600" b="1" dirty="0"/>
              <a:t>clearly articulated</a:t>
            </a:r>
            <a:r>
              <a:rPr lang="en-US" sz="1600" dirty="0"/>
              <a:t>? </a:t>
            </a:r>
          </a:p>
          <a:p>
            <a:pPr lvl="2">
              <a:buFont typeface="Calibri" panose="020F0502020204030204" pitchFamily="34" charset="0"/>
              <a:buChar char="–"/>
            </a:pPr>
            <a:r>
              <a:rPr lang="en-US" sz="1600" dirty="0"/>
              <a:t>Are the </a:t>
            </a:r>
            <a:r>
              <a:rPr lang="en-US" sz="1600" dirty="0" smtClean="0"/>
              <a:t>experiments </a:t>
            </a:r>
            <a:r>
              <a:rPr lang="en-US" sz="1600" b="1" dirty="0"/>
              <a:t>technically feasible</a:t>
            </a:r>
            <a:r>
              <a:rPr lang="en-US" sz="1600" dirty="0"/>
              <a:t>, most </a:t>
            </a:r>
            <a:r>
              <a:rPr lang="en-US" sz="1600" b="1" dirty="0"/>
              <a:t>advanced approaches</a:t>
            </a:r>
            <a:r>
              <a:rPr lang="en-US" sz="1600" dirty="0"/>
              <a:t>? </a:t>
            </a:r>
          </a:p>
          <a:p>
            <a:pPr lvl="2">
              <a:buFont typeface="Calibri" panose="020F0502020204030204" pitchFamily="34" charset="0"/>
              <a:buChar char="–"/>
            </a:pPr>
            <a:r>
              <a:rPr lang="en-US" sz="1600" dirty="0"/>
              <a:t>Would a </a:t>
            </a:r>
            <a:r>
              <a:rPr lang="en-US" sz="1600" b="1" dirty="0"/>
              <a:t>collaborator</a:t>
            </a:r>
            <a:r>
              <a:rPr lang="en-US" sz="1600" dirty="0"/>
              <a:t> add conceptual or technical breadth to the potential outcome?</a:t>
            </a:r>
          </a:p>
          <a:p>
            <a:pPr lvl="2">
              <a:buFont typeface="Calibri" panose="020F0502020204030204" pitchFamily="34" charset="0"/>
              <a:buChar char="–"/>
            </a:pPr>
            <a:r>
              <a:rPr lang="en-US" sz="1600" dirty="0"/>
              <a:t>Will outcomes </a:t>
            </a:r>
            <a:r>
              <a:rPr lang="en-US" sz="1600" b="1" dirty="0"/>
              <a:t>uncover uncertainties </a:t>
            </a:r>
            <a:r>
              <a:rPr lang="en-US" sz="1600" dirty="0"/>
              <a:t>and </a:t>
            </a:r>
            <a:r>
              <a:rPr lang="en-US" sz="1600" b="1" dirty="0" smtClean="0"/>
              <a:t>ambiguities</a:t>
            </a:r>
            <a:r>
              <a:rPr lang="en-US" sz="1600" dirty="0" smtClean="0"/>
              <a:t>, </a:t>
            </a:r>
            <a:r>
              <a:rPr lang="en-US" sz="1600" b="1" dirty="0" smtClean="0"/>
              <a:t>resolves </a:t>
            </a:r>
            <a:r>
              <a:rPr lang="en-US" sz="1600" b="1" dirty="0"/>
              <a:t>differences of </a:t>
            </a:r>
            <a:r>
              <a:rPr lang="en-US" sz="1600" b="1" dirty="0" smtClean="0"/>
              <a:t>opinion</a:t>
            </a:r>
            <a:r>
              <a:rPr lang="en-US" sz="1600" dirty="0" smtClean="0"/>
              <a:t>?</a:t>
            </a:r>
            <a:endParaRPr lang="en-US" sz="1600" dirty="0"/>
          </a:p>
          <a:p>
            <a:pPr lvl="2">
              <a:buFont typeface="Calibri" panose="020F0502020204030204" pitchFamily="34" charset="0"/>
              <a:buChar char="–"/>
            </a:pPr>
            <a:r>
              <a:rPr lang="en-US" sz="1600" dirty="0" smtClean="0"/>
              <a:t>Approach typically </a:t>
            </a:r>
            <a:r>
              <a:rPr lang="en-US" sz="1600" dirty="0"/>
              <a:t>stimulates improvements</a:t>
            </a:r>
            <a:br>
              <a:rPr lang="en-US" sz="1600" dirty="0"/>
            </a:b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26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00" y="1746445"/>
            <a:ext cx="1371600" cy="18119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29400" y="3688590"/>
            <a:ext cx="2286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Keith Yamamoto, Executive Vice Dean, UC San Francisco School of Medicine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55144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071" y="-2688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Refine the Idea (cont.)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56093"/>
            <a:ext cx="7010400" cy="42211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000" b="1" dirty="0" smtClean="0"/>
          </a:p>
          <a:p>
            <a:r>
              <a:rPr lang="en-US" sz="2400" dirty="0" smtClean="0"/>
              <a:t>Draft </a:t>
            </a:r>
            <a:r>
              <a:rPr lang="en-US" sz="2400" dirty="0"/>
              <a:t>a short, well-crafted, logical description of </a:t>
            </a:r>
            <a:r>
              <a:rPr lang="en-US" sz="2400" dirty="0" smtClean="0"/>
              <a:t>research based on your idea </a:t>
            </a:r>
          </a:p>
          <a:p>
            <a:pPr lvl="1"/>
            <a:r>
              <a:rPr lang="en-US" sz="2000" dirty="0" smtClean="0"/>
              <a:t>Refined through colleague reviews/critiques (e.g., ongoing NIH, NSF summary reviews)</a:t>
            </a:r>
            <a:br>
              <a:rPr lang="en-US" sz="2000" dirty="0" smtClean="0"/>
            </a:br>
            <a:endParaRPr lang="en-US" sz="2000" dirty="0"/>
          </a:p>
          <a:p>
            <a:r>
              <a:rPr lang="en-US" sz="2400" dirty="0" smtClean="0"/>
              <a:t>At the right time, present to potential funders before writing proposal</a:t>
            </a:r>
          </a:p>
          <a:p>
            <a:pPr lvl="1"/>
            <a:r>
              <a:rPr lang="en-US" sz="2000" dirty="0"/>
              <a:t>Program Officer feedback can be invaluable and may direct you to a more appropriate funding source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5410200"/>
            <a:ext cx="79248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If you follow the idea generation and refining steps, you will have a fundable idea AND the foundation of a good proposal</a:t>
            </a:r>
            <a:endParaRPr lang="en-US" sz="2400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40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543" y="2743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Contacting Funding Officers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9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653" y="28233"/>
            <a:ext cx="8440983" cy="907080"/>
          </a:xfrm>
        </p:spPr>
        <p:txBody>
          <a:bodyPr>
            <a:normAutofit/>
          </a:bodyPr>
          <a:lstStyle/>
          <a:p>
            <a:r>
              <a:rPr lang="en-US" dirty="0" smtClean="0"/>
              <a:t>Contacting Funding Officers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84755"/>
            <a:ext cx="5432967" cy="4902324"/>
          </a:xfrm>
        </p:spPr>
        <p:txBody>
          <a:bodyPr>
            <a:noAutofit/>
          </a:bodyPr>
          <a:lstStyle/>
          <a:p>
            <a:r>
              <a:rPr lang="en-US" sz="1600" dirty="0" smtClean="0"/>
              <a:t>Do your homework – don’t ask questions that are answered in RFP or other provided documents</a:t>
            </a:r>
          </a:p>
          <a:p>
            <a:r>
              <a:rPr lang="en-US" sz="1600" dirty="0" smtClean="0"/>
              <a:t>Understand the mission and priorities of the funder</a:t>
            </a:r>
          </a:p>
          <a:p>
            <a:r>
              <a:rPr lang="en-US" sz="1600" dirty="0" smtClean="0"/>
              <a:t>Be familiar with restrictions </a:t>
            </a:r>
            <a:r>
              <a:rPr lang="en-US" sz="1600" dirty="0"/>
              <a:t>that might eliminate your organization</a:t>
            </a:r>
          </a:p>
          <a:p>
            <a:r>
              <a:rPr lang="en-US" sz="1600" dirty="0" smtClean="0"/>
              <a:t>Know the minimum </a:t>
            </a:r>
            <a:r>
              <a:rPr lang="en-US" sz="1600" dirty="0"/>
              <a:t>and maximum amounts typically awarded</a:t>
            </a:r>
          </a:p>
          <a:p>
            <a:r>
              <a:rPr lang="en-US" sz="1600" dirty="0" smtClean="0"/>
              <a:t>Know the total amount of funding available</a:t>
            </a:r>
          </a:p>
          <a:p>
            <a:r>
              <a:rPr lang="en-US" sz="1600" dirty="0" smtClean="0"/>
              <a:t>Review </a:t>
            </a:r>
            <a:r>
              <a:rPr lang="en-US" sz="1600" dirty="0"/>
              <a:t>recent </a:t>
            </a:r>
            <a:r>
              <a:rPr lang="en-US" sz="1600" dirty="0" smtClean="0"/>
              <a:t>awards: what portion of the grants went to previous grantees </a:t>
            </a:r>
            <a:endParaRPr lang="en-US" sz="1600" dirty="0"/>
          </a:p>
          <a:p>
            <a:r>
              <a:rPr lang="en-US" sz="1600" b="1" dirty="0" smtClean="0"/>
              <a:t>Write </a:t>
            </a:r>
            <a:r>
              <a:rPr lang="en-US" sz="1600" b="1" dirty="0"/>
              <a:t>a </a:t>
            </a:r>
            <a:r>
              <a:rPr lang="en-US" sz="1600" b="1" dirty="0" smtClean="0"/>
              <a:t>short description of your project (white paper) </a:t>
            </a:r>
          </a:p>
          <a:p>
            <a:r>
              <a:rPr lang="en-US" sz="1600" dirty="0" smtClean="0"/>
              <a:t>Email the description to the officer. Ask</a:t>
            </a:r>
            <a:r>
              <a:rPr lang="en-US" sz="1600" dirty="0"/>
              <a:t>: </a:t>
            </a:r>
            <a:r>
              <a:rPr lang="en-US" sz="1600" i="1" dirty="0"/>
              <a:t>What would you recommend to improve my chances for favorable review? What is anticipated success rate? What are some common reasons for proposal rejections? </a:t>
            </a:r>
            <a:r>
              <a:rPr lang="en-US" sz="1600" dirty="0"/>
              <a:t>Listen carefully to read between the lines. </a:t>
            </a:r>
            <a:endParaRPr lang="en-US" sz="1600" dirty="0" smtClean="0"/>
          </a:p>
          <a:p>
            <a:r>
              <a:rPr lang="en-US" sz="1600" dirty="0" smtClean="0"/>
              <a:t>Follow </a:t>
            </a:r>
            <a:r>
              <a:rPr lang="en-US" sz="1600" dirty="0"/>
              <a:t>up with a short thank </a:t>
            </a:r>
            <a:r>
              <a:rPr lang="en-US" sz="1600" dirty="0" smtClean="0"/>
              <a:t>you, summary </a:t>
            </a:r>
            <a:r>
              <a:rPr lang="en-US" sz="1600" dirty="0"/>
              <a:t>of key </a:t>
            </a:r>
            <a:r>
              <a:rPr lang="en-US" sz="1600" dirty="0" smtClean="0"/>
              <a:t>points, cv </a:t>
            </a:r>
            <a:r>
              <a:rPr lang="en-US" sz="1600" dirty="0"/>
              <a:t>with photo </a:t>
            </a:r>
          </a:p>
          <a:p>
            <a:r>
              <a:rPr lang="en-US" sz="1600" dirty="0" smtClean="0"/>
              <a:t>Let </a:t>
            </a:r>
            <a:r>
              <a:rPr lang="en-US" sz="1600" dirty="0"/>
              <a:t>the </a:t>
            </a:r>
            <a:r>
              <a:rPr lang="en-US" sz="1600" dirty="0" smtClean="0"/>
              <a:t>PO know you are willing to serve on a review panel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29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53000" y="6538913"/>
            <a:ext cx="5638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Adapted from </a:t>
            </a:r>
            <a:r>
              <a:rPr lang="en-US" sz="1200" i="1" dirty="0" smtClean="0"/>
              <a:t>Can We Talk? Contacting Grant Program Officers </a:t>
            </a:r>
            <a:r>
              <a:rPr lang="en-US" sz="1200" dirty="0" smtClean="0"/>
              <a:t>by Robert Porter, 2009</a:t>
            </a:r>
            <a:endParaRPr lang="en-US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6029" t="7862" r="16545" b="38149"/>
          <a:stretch/>
        </p:blipFill>
        <p:spPr>
          <a:xfrm>
            <a:off x="6099958" y="3009000"/>
            <a:ext cx="2773384" cy="125383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1727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Agenda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 </a:t>
            </a:r>
          </a:p>
          <a:p>
            <a:r>
              <a:rPr lang="en-US" dirty="0" smtClean="0"/>
              <a:t>Understand Your Targeted Funder </a:t>
            </a:r>
          </a:p>
          <a:p>
            <a:r>
              <a:rPr lang="en-US" dirty="0" smtClean="0"/>
              <a:t>Finding Funders/Online Tools </a:t>
            </a:r>
          </a:p>
          <a:p>
            <a:r>
              <a:rPr lang="en-US" dirty="0" smtClean="0"/>
              <a:t>Develop </a:t>
            </a:r>
            <a:r>
              <a:rPr lang="en-US" dirty="0"/>
              <a:t>a Fundable </a:t>
            </a:r>
            <a:r>
              <a:rPr lang="en-US" dirty="0" smtClean="0"/>
              <a:t>Idea</a:t>
            </a:r>
          </a:p>
          <a:p>
            <a:pPr lvl="1"/>
            <a:r>
              <a:rPr lang="en-US" dirty="0" smtClean="0"/>
              <a:t>SWOT analysis</a:t>
            </a:r>
          </a:p>
          <a:p>
            <a:pPr lvl="1"/>
            <a:r>
              <a:rPr lang="en-US" dirty="0" smtClean="0"/>
              <a:t>Faculty funding experiences: Rick </a:t>
            </a:r>
            <a:r>
              <a:rPr lang="en-US" dirty="0" err="1" smtClean="0"/>
              <a:t>Jellen</a:t>
            </a:r>
            <a:endParaRPr lang="en-US" dirty="0" smtClean="0"/>
          </a:p>
          <a:p>
            <a:r>
              <a:rPr lang="en-US" dirty="0"/>
              <a:t>Contacting Funders </a:t>
            </a:r>
            <a:endParaRPr lang="en-US" dirty="0" smtClean="0"/>
          </a:p>
          <a:p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94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413" y="-21771"/>
            <a:ext cx="7886700" cy="78377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Wrap Up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30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12413" y="762000"/>
            <a:ext cx="7886700" cy="522571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Understand Your Targeted Funder </a:t>
            </a:r>
            <a:endParaRPr lang="en-US" dirty="0" smtClean="0"/>
          </a:p>
          <a:p>
            <a:pPr lvl="1"/>
            <a:r>
              <a:rPr lang="en-US" dirty="0"/>
              <a:t>Understand public and private </a:t>
            </a:r>
            <a:r>
              <a:rPr lang="en-US" dirty="0" smtClean="0"/>
              <a:t>funding</a:t>
            </a:r>
          </a:p>
          <a:p>
            <a:pPr lvl="1"/>
            <a:r>
              <a:rPr lang="en-US" dirty="0" smtClean="0"/>
              <a:t>Gain </a:t>
            </a:r>
            <a:r>
              <a:rPr lang="en-US" dirty="0"/>
              <a:t>knowledge about </a:t>
            </a:r>
            <a:r>
              <a:rPr lang="en-US" dirty="0" smtClean="0"/>
              <a:t>funders</a:t>
            </a:r>
            <a:endParaRPr lang="en-US" dirty="0"/>
          </a:p>
          <a:p>
            <a:r>
              <a:rPr lang="en-US" dirty="0"/>
              <a:t>Finding Funders/Online </a:t>
            </a:r>
            <a:r>
              <a:rPr lang="en-US" dirty="0" smtClean="0"/>
              <a:t>Tools</a:t>
            </a:r>
          </a:p>
          <a:p>
            <a:pPr lvl="1"/>
            <a:r>
              <a:rPr lang="en-US" dirty="0"/>
              <a:t>Search for funding in a variety of different ways—journal articles, databases, becoming a </a:t>
            </a:r>
            <a:r>
              <a:rPr lang="en-US" dirty="0" err="1"/>
              <a:t>subawardee</a:t>
            </a:r>
            <a:r>
              <a:rPr lang="en-US" dirty="0"/>
              <a:t>, etc.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Make finding funding a regular part of your career – online tools with alerting features can help you be systematic and consistent in your finding efforts </a:t>
            </a:r>
          </a:p>
          <a:p>
            <a:r>
              <a:rPr lang="en-US" dirty="0"/>
              <a:t>Develop a Fundable Idea</a:t>
            </a:r>
          </a:p>
          <a:p>
            <a:pPr lvl="1"/>
            <a:r>
              <a:rPr lang="en-US" dirty="0"/>
              <a:t>SWOT analysis</a:t>
            </a:r>
          </a:p>
          <a:p>
            <a:pPr lvl="1"/>
            <a:r>
              <a:rPr lang="en-US" dirty="0"/>
              <a:t>Case studies</a:t>
            </a:r>
          </a:p>
          <a:p>
            <a:r>
              <a:rPr lang="en-US" dirty="0"/>
              <a:t>Contacting </a:t>
            </a:r>
            <a:r>
              <a:rPr lang="en-US" dirty="0" smtClean="0"/>
              <a:t>Funders</a:t>
            </a:r>
          </a:p>
          <a:p>
            <a:r>
              <a:rPr lang="en-US" dirty="0" smtClean="0"/>
              <a:t>Work with Research Development!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33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600" dirty="0" smtClean="0">
                <a:cs typeface="Times New Roman" pitchFamily="18" charset="0"/>
              </a:rPr>
              <a:t>Even in Today’s Challenging Environment for Research Funding…</a:t>
            </a:r>
            <a:endParaRPr lang="en-US" sz="3600" dirty="0">
              <a:cs typeface="Times New Roman" pitchFamily="18" charset="0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744848" y="2236149"/>
            <a:ext cx="3099284" cy="2743200"/>
          </a:xfrm>
        </p:spPr>
        <p:txBody>
          <a:bodyPr>
            <a:noAutofit/>
          </a:bodyPr>
          <a:lstStyle/>
          <a:p>
            <a:pPr marL="285750" lvl="1" eaLnBrk="1" hangingPunct="1"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There is a steady increase in proposal submission </a:t>
            </a:r>
            <a:r>
              <a:rPr lang="en-US" altLang="en-US" sz="2000" i="1" dirty="0" smtClean="0"/>
              <a:t>BUT </a:t>
            </a:r>
            <a:r>
              <a:rPr lang="en-US" altLang="en-US" sz="2000" dirty="0" smtClean="0"/>
              <a:t>also a steady decrease in proposal success rate </a:t>
            </a:r>
            <a:br>
              <a:rPr lang="en-US" altLang="en-US" sz="2000" dirty="0" smtClean="0"/>
            </a:br>
            <a:endParaRPr lang="en-US" altLang="en-US" sz="2000" dirty="0" smtClean="0"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2000" dirty="0" smtClean="0">
                <a:cs typeface="Times New Roman" panose="02020603050405020304" pitchFamily="18" charset="0"/>
              </a:rPr>
              <a:t>Future funding will be negatively impacted by rising costs for research, national funding priorities and budget deficits</a:t>
            </a:r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fld id="{F780AF0F-DBC6-48DA-BCC0-74D8C20BF8C7}" type="slidenum">
              <a:rPr lang="en-US" altLang="en-US" smtClean="0">
                <a:solidFill>
                  <a:srgbClr val="B5A788"/>
                </a:solidFill>
              </a:rPr>
              <a:pPr/>
              <a:t>4</a:t>
            </a:fld>
            <a:endParaRPr lang="en-US" altLang="en-US" smtClean="0">
              <a:solidFill>
                <a:srgbClr val="B5A788"/>
              </a:solidFill>
            </a:endParaRPr>
          </a:p>
        </p:txBody>
      </p:sp>
      <p:grpSp>
        <p:nvGrpSpPr>
          <p:cNvPr id="16389" name="Group 8"/>
          <p:cNvGrpSpPr>
            <a:grpSpLocks/>
          </p:cNvGrpSpPr>
          <p:nvPr/>
        </p:nvGrpSpPr>
        <p:grpSpPr bwMode="auto">
          <a:xfrm>
            <a:off x="4319588" y="1757307"/>
            <a:ext cx="3995737" cy="2368550"/>
            <a:chOff x="3200400" y="1513113"/>
            <a:chExt cx="5638800" cy="4021791"/>
          </a:xfrm>
        </p:grpSpPr>
        <p:pic>
          <p:nvPicPr>
            <p:cNvPr id="16392" name="Content Placeholder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62" t="13821" r="6911" b="7317"/>
            <a:stretch>
              <a:fillRect/>
            </a:stretch>
          </p:blipFill>
          <p:spPr bwMode="auto">
            <a:xfrm>
              <a:off x="3200400" y="1513113"/>
              <a:ext cx="5638800" cy="40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3" name="TextBox 7"/>
            <p:cNvSpPr txBox="1">
              <a:spLocks noChangeArrowheads="1"/>
            </p:cNvSpPr>
            <p:nvPr/>
          </p:nvSpPr>
          <p:spPr bwMode="auto">
            <a:xfrm>
              <a:off x="3810000" y="1513113"/>
              <a:ext cx="4841311" cy="5228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ill Sans MT" panose="020B0502020104020203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ill Sans MT" panose="020B0502020104020203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ill Sans MT" panose="020B0502020104020203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ill Sans MT" panose="020B0502020104020203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ill Sans MT" panose="020B0502020104020203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ill Sans MT" panose="020B0502020104020203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ill Sans MT" panose="020B0502020104020203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ill Sans MT" panose="020B0502020104020203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ill Sans MT" panose="020B0502020104020203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en-US" sz="1400"/>
                <a:t>NIH Proposal Success Rates 1995-2011</a:t>
              </a:r>
            </a:p>
          </p:txBody>
        </p:sp>
      </p:grpSp>
      <p:pic>
        <p:nvPicPr>
          <p:cNvPr id="16390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2" t="24133" r="31500" b="18401"/>
          <a:stretch>
            <a:fillRect/>
          </a:stretch>
        </p:blipFill>
        <p:spPr bwMode="auto">
          <a:xfrm>
            <a:off x="4564063" y="4343344"/>
            <a:ext cx="3482975" cy="231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TextBox 7"/>
          <p:cNvSpPr txBox="1">
            <a:spLocks noChangeArrowheads="1"/>
          </p:cNvSpPr>
          <p:nvPr/>
        </p:nvSpPr>
        <p:spPr bwMode="auto">
          <a:xfrm>
            <a:off x="6003925" y="4455474"/>
            <a:ext cx="1958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400" dirty="0"/>
              <a:t>NEH Funding Levels 1966-2016</a:t>
            </a:r>
          </a:p>
        </p:txBody>
      </p:sp>
    </p:spTree>
    <p:extLst>
      <p:ext uri="{BB962C8B-B14F-4D97-AF65-F5344CB8AC3E}">
        <p14:creationId xmlns:p14="http://schemas.microsoft.com/office/powerpoint/2010/main" val="353483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0"/>
            <a:ext cx="822960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altLang="en-US" sz="3600" dirty="0" smtClean="0"/>
              <a:t>… There are Ways to be Successful</a:t>
            </a:r>
            <a:endParaRPr lang="en-US" altLang="en-US" sz="2000" dirty="0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914400" y="776288"/>
            <a:ext cx="6781800" cy="1447800"/>
          </a:xfrm>
        </p:spPr>
        <p:txBody>
          <a:bodyPr>
            <a:noAutofit/>
          </a:bodyPr>
          <a:lstStyle/>
          <a:p>
            <a:pPr marL="0" indent="0" eaLnBrk="1" hangingPunct="1">
              <a:buNone/>
            </a:pPr>
            <a:endParaRPr lang="en-US" alt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000" b="1" dirty="0" smtClean="0"/>
              <a:t>Know your funder (what kind of projects they fund; how much money they give to research)</a:t>
            </a:r>
          </a:p>
          <a:p>
            <a:endParaRPr lang="en-US" altLang="en-US" sz="2000" b="1" dirty="0"/>
          </a:p>
          <a:p>
            <a:r>
              <a:rPr lang="en-US" altLang="en-US" sz="2000" b="1" dirty="0" smtClean="0"/>
              <a:t>Find useful collaborative partners</a:t>
            </a:r>
          </a:p>
          <a:p>
            <a:endParaRPr lang="en-US" altLang="en-US" sz="2000" b="1" dirty="0"/>
          </a:p>
          <a:p>
            <a:r>
              <a:rPr lang="en-US" altLang="en-US" sz="2000" b="1" dirty="0" smtClean="0"/>
              <a:t>Draft a short description of your project (elevator pitch) and use that to garner interest from project officers</a:t>
            </a:r>
          </a:p>
          <a:p>
            <a:endParaRPr lang="en-US" altLang="en-US" sz="2000" b="1" dirty="0"/>
          </a:p>
          <a:p>
            <a:r>
              <a:rPr lang="en-US" altLang="en-US" sz="2000" b="1" dirty="0" smtClean="0"/>
              <a:t>Pay attention to the details</a:t>
            </a:r>
            <a:r>
              <a:rPr lang="en-US" altLang="ja-JP" sz="1800" dirty="0" smtClean="0"/>
              <a:t/>
            </a:r>
            <a:br>
              <a:rPr lang="en-US" altLang="ja-JP" sz="1800" dirty="0" smtClean="0"/>
            </a:br>
            <a:endParaRPr lang="en-US" altLang="en-US" sz="2000" b="1" dirty="0" smtClean="0"/>
          </a:p>
          <a:p>
            <a:r>
              <a:rPr lang="en-US" altLang="en-US" sz="2000" b="1" dirty="0"/>
              <a:t>Use best practices to write compelling </a:t>
            </a:r>
            <a:r>
              <a:rPr lang="en-US" altLang="en-US" sz="2000" b="1" dirty="0" smtClean="0"/>
              <a:t>proposals</a:t>
            </a:r>
          </a:p>
          <a:p>
            <a:endParaRPr lang="en-US" altLang="en-US" sz="2000" b="1" dirty="0" smtClean="0"/>
          </a:p>
          <a:p>
            <a:pPr eaLnBrk="1" hangingPunct="1"/>
            <a:r>
              <a:rPr lang="en-US" altLang="en-US" sz="2000" b="1" dirty="0" smtClean="0"/>
              <a:t>Be persistent</a:t>
            </a:r>
            <a:r>
              <a:rPr lang="en-US" altLang="en-US" sz="1400" dirty="0" smtClean="0"/>
              <a:t/>
            </a:r>
            <a:br>
              <a:rPr lang="en-US" altLang="en-US" sz="1400" dirty="0" smtClean="0"/>
            </a:br>
            <a:endParaRPr lang="en-US" altLang="en-US" sz="1400" dirty="0" smtClean="0"/>
          </a:p>
          <a:p>
            <a:pPr marL="457200" lvl="1" indent="0" eaLnBrk="1" hangingPunct="1">
              <a:buFont typeface="Verdana" panose="020B0604030504040204" pitchFamily="34" charset="0"/>
              <a:buNone/>
            </a:pPr>
            <a:endParaRPr lang="en-US" altLang="en-US" sz="1800" dirty="0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fld id="{BE138F11-3E0E-4282-A9A4-552FAC31E713}" type="slidenum">
              <a:rPr lang="en-US" altLang="en-US" smtClean="0">
                <a:solidFill>
                  <a:srgbClr val="B5A788"/>
                </a:solidFill>
              </a:rPr>
              <a:pPr/>
              <a:t>5</a:t>
            </a:fld>
            <a:endParaRPr lang="en-US" altLang="en-US" smtClean="0">
              <a:solidFill>
                <a:srgbClr val="B5A78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83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688" y="125648"/>
            <a:ext cx="8229600" cy="925513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altLang="en-US" dirty="0" smtClean="0"/>
              <a:t>Proposal Development Process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324600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fld id="{CCF01CD9-B1CE-4ADE-8FD6-76FFFDC4BBED}" type="slidenum">
              <a:rPr lang="en-US" altLang="en-US" smtClean="0">
                <a:solidFill>
                  <a:srgbClr val="B5A788"/>
                </a:solidFill>
              </a:rPr>
              <a:pPr/>
              <a:t>6</a:t>
            </a:fld>
            <a:endParaRPr lang="en-US" altLang="en-US" smtClean="0">
              <a:solidFill>
                <a:srgbClr val="B5A788"/>
              </a:solidFill>
            </a:endParaRPr>
          </a:p>
        </p:txBody>
      </p:sp>
      <p:sp>
        <p:nvSpPr>
          <p:cNvPr id="20485" name="TextBox 4"/>
          <p:cNvSpPr txBox="1">
            <a:spLocks noChangeArrowheads="1"/>
          </p:cNvSpPr>
          <p:nvPr/>
        </p:nvSpPr>
        <p:spPr bwMode="auto">
          <a:xfrm>
            <a:off x="2415555" y="1839275"/>
            <a:ext cx="1431886" cy="3384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600"/>
              <a:t>Fundable Idea</a:t>
            </a:r>
          </a:p>
        </p:txBody>
      </p:sp>
      <p:sp>
        <p:nvSpPr>
          <p:cNvPr id="20486" name="TextBox 5"/>
          <p:cNvSpPr txBox="1">
            <a:spLocks noChangeArrowheads="1"/>
          </p:cNvSpPr>
          <p:nvPr/>
        </p:nvSpPr>
        <p:spPr bwMode="auto">
          <a:xfrm>
            <a:off x="2371186" y="2372536"/>
            <a:ext cx="1524001" cy="3384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600"/>
              <a:t>Find Funder(s)</a:t>
            </a:r>
          </a:p>
        </p:txBody>
      </p:sp>
      <p:sp>
        <p:nvSpPr>
          <p:cNvPr id="20487" name="TextBox 6"/>
          <p:cNvSpPr txBox="1">
            <a:spLocks noChangeArrowheads="1"/>
          </p:cNvSpPr>
          <p:nvPr/>
        </p:nvSpPr>
        <p:spPr bwMode="auto">
          <a:xfrm>
            <a:off x="2415555" y="2948233"/>
            <a:ext cx="1435261" cy="33846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600" dirty="0"/>
              <a:t>Pre-Proposal</a:t>
            </a:r>
          </a:p>
        </p:txBody>
      </p:sp>
      <p:grpSp>
        <p:nvGrpSpPr>
          <p:cNvPr id="20488" name="Group 10"/>
          <p:cNvGrpSpPr>
            <a:grpSpLocks/>
          </p:cNvGrpSpPr>
          <p:nvPr/>
        </p:nvGrpSpPr>
        <p:grpSpPr bwMode="auto">
          <a:xfrm>
            <a:off x="990600" y="1668463"/>
            <a:ext cx="1229810" cy="780253"/>
            <a:chOff x="1863213" y="1289150"/>
            <a:chExt cx="1247172" cy="1025787"/>
          </a:xfrm>
        </p:grpSpPr>
        <p:sp>
          <p:nvSpPr>
            <p:cNvPr id="8" name="Curved Right Arrow 7"/>
            <p:cNvSpPr/>
            <p:nvPr/>
          </p:nvSpPr>
          <p:spPr>
            <a:xfrm rot="5400000" flipH="1" flipV="1">
              <a:off x="2404103" y="1745558"/>
              <a:ext cx="317234" cy="819446"/>
            </a:xfrm>
            <a:prstGeom prst="curved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9" name="Curved Right Arrow 8"/>
            <p:cNvSpPr/>
            <p:nvPr/>
          </p:nvSpPr>
          <p:spPr>
            <a:xfrm rot="5400000">
              <a:off x="2327394" y="1039088"/>
              <a:ext cx="319320" cy="819445"/>
            </a:xfrm>
            <a:prstGeom prst="curved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20517" name="TextBox 9"/>
            <p:cNvSpPr txBox="1">
              <a:spLocks noChangeArrowheads="1"/>
            </p:cNvSpPr>
            <p:nvPr/>
          </p:nvSpPr>
          <p:spPr bwMode="auto">
            <a:xfrm>
              <a:off x="1863213" y="1609190"/>
              <a:ext cx="1247172" cy="348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ill Sans MT" panose="020B0502020104020203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ill Sans MT" panose="020B0502020104020203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ill Sans MT" panose="020B0502020104020203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ill Sans MT" panose="020B0502020104020203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ill Sans MT" panose="020B0502020104020203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ill Sans MT" panose="020B0502020104020203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ill Sans MT" panose="020B0502020104020203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ill Sans MT" panose="020B0502020104020203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ill Sans MT" panose="020B0502020104020203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en-US" sz="1600" dirty="0"/>
                <a:t>Good Ideas</a:t>
              </a:r>
            </a:p>
          </p:txBody>
        </p:sp>
      </p:grpSp>
      <p:cxnSp>
        <p:nvCxnSpPr>
          <p:cNvPr id="13" name="Straight Arrow Connector 12"/>
          <p:cNvCxnSpPr/>
          <p:nvPr/>
        </p:nvCxnSpPr>
        <p:spPr bwMode="auto">
          <a:xfrm>
            <a:off x="2054225" y="2044700"/>
            <a:ext cx="33178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20487" idx="1"/>
            <a:endCxn id="8" idx="0"/>
          </p:cNvCxnSpPr>
          <p:nvPr/>
        </p:nvCxnSpPr>
        <p:spPr bwMode="auto">
          <a:xfrm rot="10800000">
            <a:off x="1665288" y="2447925"/>
            <a:ext cx="750887" cy="669925"/>
          </a:xfrm>
          <a:prstGeom prst="bentConnector2">
            <a:avLst/>
          </a:prstGeom>
          <a:ln w="28575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 bwMode="auto">
          <a:xfrm>
            <a:off x="1719263" y="2686050"/>
            <a:ext cx="642937" cy="0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0485" idx="2"/>
            <a:endCxn id="20486" idx="0"/>
          </p:cNvCxnSpPr>
          <p:nvPr/>
        </p:nvCxnSpPr>
        <p:spPr bwMode="auto">
          <a:xfrm>
            <a:off x="3132138" y="2178050"/>
            <a:ext cx="1587" cy="19526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0486" idx="2"/>
            <a:endCxn id="20487" idx="0"/>
          </p:cNvCxnSpPr>
          <p:nvPr/>
        </p:nvCxnSpPr>
        <p:spPr bwMode="auto">
          <a:xfrm flipH="1">
            <a:off x="3133725" y="2711450"/>
            <a:ext cx="0" cy="23653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4" name="TextBox 34"/>
          <p:cNvSpPr txBox="1">
            <a:spLocks noChangeArrowheads="1"/>
          </p:cNvSpPr>
          <p:nvPr/>
        </p:nvSpPr>
        <p:spPr bwMode="auto">
          <a:xfrm>
            <a:off x="2348178" y="3693309"/>
            <a:ext cx="1806887" cy="338554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600" dirty="0" smtClean="0"/>
              <a:t>Write </a:t>
            </a:r>
            <a:r>
              <a:rPr lang="en-US" altLang="en-US" sz="1600" dirty="0"/>
              <a:t>the </a:t>
            </a:r>
            <a:r>
              <a:rPr lang="en-US" altLang="en-US" sz="1600" dirty="0" smtClean="0"/>
              <a:t>Proposal</a:t>
            </a:r>
            <a:endParaRPr lang="en-US" altLang="en-US" sz="1600" dirty="0"/>
          </a:p>
        </p:txBody>
      </p:sp>
      <p:cxnSp>
        <p:nvCxnSpPr>
          <p:cNvPr id="67" name="Straight Arrow Connector 66"/>
          <p:cNvCxnSpPr/>
          <p:nvPr/>
        </p:nvCxnSpPr>
        <p:spPr bwMode="auto">
          <a:xfrm flipH="1">
            <a:off x="3131498" y="3286125"/>
            <a:ext cx="3815" cy="39513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6" name="TextBox 67"/>
          <p:cNvSpPr txBox="1">
            <a:spLocks noChangeArrowheads="1"/>
          </p:cNvSpPr>
          <p:nvPr/>
        </p:nvSpPr>
        <p:spPr bwMode="auto">
          <a:xfrm>
            <a:off x="2705999" y="4453029"/>
            <a:ext cx="937245" cy="3384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600"/>
              <a:t>Draft</a:t>
            </a:r>
          </a:p>
        </p:txBody>
      </p:sp>
      <p:cxnSp>
        <p:nvCxnSpPr>
          <p:cNvPr id="74" name="Straight Arrow Connector 73"/>
          <p:cNvCxnSpPr/>
          <p:nvPr/>
        </p:nvCxnSpPr>
        <p:spPr bwMode="auto">
          <a:xfrm>
            <a:off x="3131498" y="4114800"/>
            <a:ext cx="640" cy="35877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8" name="TextBox 74"/>
          <p:cNvSpPr txBox="1">
            <a:spLocks noChangeArrowheads="1"/>
          </p:cNvSpPr>
          <p:nvPr/>
        </p:nvSpPr>
        <p:spPr bwMode="auto">
          <a:xfrm>
            <a:off x="2463301" y="5070301"/>
            <a:ext cx="1431886" cy="3384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600"/>
              <a:t>Peer Review</a:t>
            </a:r>
          </a:p>
        </p:txBody>
      </p:sp>
      <p:sp>
        <p:nvSpPr>
          <p:cNvPr id="20499" name="TextBox 75"/>
          <p:cNvSpPr txBox="1">
            <a:spLocks noChangeArrowheads="1"/>
          </p:cNvSpPr>
          <p:nvPr/>
        </p:nvSpPr>
        <p:spPr bwMode="auto">
          <a:xfrm>
            <a:off x="4364175" y="5094931"/>
            <a:ext cx="1148622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600" dirty="0" smtClean="0"/>
              <a:t>Edit, Revise</a:t>
            </a:r>
            <a:endParaRPr lang="en-US" altLang="en-US" sz="1600" dirty="0"/>
          </a:p>
        </p:txBody>
      </p:sp>
      <p:cxnSp>
        <p:nvCxnSpPr>
          <p:cNvPr id="77" name="Straight Arrow Connector 76"/>
          <p:cNvCxnSpPr/>
          <p:nvPr/>
        </p:nvCxnSpPr>
        <p:spPr bwMode="auto">
          <a:xfrm flipH="1">
            <a:off x="3133452" y="4829819"/>
            <a:ext cx="0" cy="26511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 bwMode="auto">
          <a:xfrm>
            <a:off x="3895725" y="5284942"/>
            <a:ext cx="46831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20499" idx="0"/>
          </p:cNvCxnSpPr>
          <p:nvPr/>
        </p:nvCxnSpPr>
        <p:spPr bwMode="auto">
          <a:xfrm rot="16200000" flipV="1">
            <a:off x="4081200" y="4237645"/>
            <a:ext cx="433686" cy="1280886"/>
          </a:xfrm>
          <a:prstGeom prst="bentConnector2">
            <a:avLst/>
          </a:prstGeom>
          <a:ln w="28575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3" name="TextBox 107"/>
          <p:cNvSpPr txBox="1">
            <a:spLocks noChangeArrowheads="1"/>
          </p:cNvSpPr>
          <p:nvPr/>
        </p:nvSpPr>
        <p:spPr bwMode="auto">
          <a:xfrm>
            <a:off x="5386510" y="4648200"/>
            <a:ext cx="1219200" cy="33846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600"/>
              <a:t>Funder</a:t>
            </a:r>
          </a:p>
        </p:txBody>
      </p:sp>
      <p:cxnSp>
        <p:nvCxnSpPr>
          <p:cNvPr id="109" name="Elbow Connector 108"/>
          <p:cNvCxnSpPr>
            <a:endCxn id="20503" idx="2"/>
          </p:cNvCxnSpPr>
          <p:nvPr/>
        </p:nvCxnSpPr>
        <p:spPr bwMode="auto">
          <a:xfrm flipV="1">
            <a:off x="5548396" y="4986666"/>
            <a:ext cx="447714" cy="262488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5" name="TextBox 110"/>
          <p:cNvSpPr txBox="1">
            <a:spLocks noChangeArrowheads="1"/>
          </p:cNvSpPr>
          <p:nvPr/>
        </p:nvSpPr>
        <p:spPr bwMode="auto">
          <a:xfrm>
            <a:off x="5466542" y="3700134"/>
            <a:ext cx="942112" cy="3384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600"/>
              <a:t>Revise</a:t>
            </a:r>
          </a:p>
        </p:txBody>
      </p:sp>
      <p:sp>
        <p:nvSpPr>
          <p:cNvPr id="20506" name="TextBox 114"/>
          <p:cNvSpPr txBox="1">
            <a:spLocks noChangeArrowheads="1"/>
          </p:cNvSpPr>
          <p:nvPr/>
        </p:nvSpPr>
        <p:spPr bwMode="auto">
          <a:xfrm>
            <a:off x="5675069" y="5281581"/>
            <a:ext cx="860258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600" i="1" dirty="0" smtClean="0"/>
              <a:t>Submit (ORCA)</a:t>
            </a:r>
            <a:endParaRPr lang="en-US" altLang="en-US" sz="1600" i="1" dirty="0"/>
          </a:p>
        </p:txBody>
      </p:sp>
      <p:cxnSp>
        <p:nvCxnSpPr>
          <p:cNvPr id="116" name="Straight Arrow Connector 115"/>
          <p:cNvCxnSpPr/>
          <p:nvPr/>
        </p:nvCxnSpPr>
        <p:spPr bwMode="auto">
          <a:xfrm flipH="1" flipV="1">
            <a:off x="5943600" y="4082801"/>
            <a:ext cx="17585" cy="565399"/>
          </a:xfrm>
          <a:prstGeom prst="straightConnector1">
            <a:avLst/>
          </a:prstGeom>
          <a:ln w="28575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8" name="TextBox 119"/>
          <p:cNvSpPr txBox="1">
            <a:spLocks noChangeArrowheads="1"/>
          </p:cNvSpPr>
          <p:nvPr/>
        </p:nvSpPr>
        <p:spPr bwMode="auto">
          <a:xfrm>
            <a:off x="5565981" y="4162277"/>
            <a:ext cx="860258" cy="33846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600" i="1" dirty="0"/>
              <a:t>Reject</a:t>
            </a:r>
          </a:p>
        </p:txBody>
      </p:sp>
      <p:sp>
        <p:nvSpPr>
          <p:cNvPr id="121" name="TextBox 120"/>
          <p:cNvSpPr txBox="1">
            <a:spLocks noChangeArrowheads="1"/>
          </p:cNvSpPr>
          <p:nvPr/>
        </p:nvSpPr>
        <p:spPr bwMode="auto">
          <a:xfrm>
            <a:off x="7215620" y="4200075"/>
            <a:ext cx="1066800" cy="92233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i="1" dirty="0">
                <a:ea typeface="+mn-ea"/>
              </a:rPr>
              <a:t>Accepted AND Funded</a:t>
            </a:r>
          </a:p>
        </p:txBody>
      </p:sp>
      <p:cxnSp>
        <p:nvCxnSpPr>
          <p:cNvPr id="125" name="Straight Arrow Connector 124"/>
          <p:cNvCxnSpPr/>
          <p:nvPr/>
        </p:nvCxnSpPr>
        <p:spPr bwMode="auto">
          <a:xfrm flipV="1">
            <a:off x="6693877" y="4817433"/>
            <a:ext cx="457200" cy="0"/>
          </a:xfrm>
          <a:prstGeom prst="straightConnector1">
            <a:avLst/>
          </a:prstGeom>
          <a:ln w="28575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>
            <a:stCxn id="20505" idx="0"/>
            <a:endCxn id="20485" idx="3"/>
          </p:cNvCxnSpPr>
          <p:nvPr/>
        </p:nvCxnSpPr>
        <p:spPr bwMode="auto">
          <a:xfrm rot="16200000" flipV="1">
            <a:off x="4046707" y="1809242"/>
            <a:ext cx="1691626" cy="2090157"/>
          </a:xfrm>
          <a:prstGeom prst="bentConnector2">
            <a:avLst/>
          </a:prstGeom>
          <a:ln w="28575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 bwMode="auto">
          <a:xfrm flipH="1" flipV="1">
            <a:off x="3944938" y="2541588"/>
            <a:ext cx="1992660" cy="181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 bwMode="auto">
          <a:xfrm flipH="1">
            <a:off x="3917950" y="3117466"/>
            <a:ext cx="2019648" cy="11497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>
            <a:stCxn id="20505" idx="1"/>
            <a:endCxn id="20494" idx="3"/>
          </p:cNvCxnSpPr>
          <p:nvPr/>
        </p:nvCxnSpPr>
        <p:spPr bwMode="auto">
          <a:xfrm flipH="1" flipV="1">
            <a:off x="4155065" y="3862586"/>
            <a:ext cx="1311477" cy="6781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045163" y="3754807"/>
            <a:ext cx="1144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dirty="0"/>
              <a:t>Marketing</a:t>
            </a:r>
          </a:p>
        </p:txBody>
      </p:sp>
      <p:sp>
        <p:nvSpPr>
          <p:cNvPr id="6" name="Left Brace 5"/>
          <p:cNvSpPr/>
          <p:nvPr/>
        </p:nvSpPr>
        <p:spPr>
          <a:xfrm>
            <a:off x="2155517" y="2580115"/>
            <a:ext cx="173467" cy="2718716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5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Know Who Might Fund Your Research</a:t>
            </a:r>
            <a:br>
              <a:rPr lang="en-US" dirty="0" smtClean="0"/>
            </a:br>
            <a:endParaRPr lang="en-US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91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/>
          </p:nvPr>
        </p:nvGraphicFramePr>
        <p:xfrm>
          <a:off x="590550" y="1467588"/>
          <a:ext cx="6995238" cy="3962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itle 5"/>
          <p:cNvSpPr txBox="1">
            <a:spLocks/>
          </p:cNvSpPr>
          <p:nvPr/>
        </p:nvSpPr>
        <p:spPr>
          <a:xfrm>
            <a:off x="1079500" y="804807"/>
            <a:ext cx="77470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23850"/>
            <a:ext cx="7886700" cy="8081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External </a:t>
            </a:r>
            <a:r>
              <a:rPr lang="en-US" dirty="0"/>
              <a:t>Funds for University Research</a:t>
            </a:r>
            <a:r>
              <a:rPr lang="en-US" sz="2200" baseline="60000" dirty="0"/>
              <a:t>1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08FF-4589-4DAF-936A-6176BCAC63F3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88389" y="5123341"/>
            <a:ext cx="15055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00005C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(Internal to a University)</a:t>
            </a:r>
            <a:endParaRPr lang="en-US" sz="1100" b="1" dirty="0">
              <a:solidFill>
                <a:srgbClr val="00005C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20328" y="1370540"/>
            <a:ext cx="45720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US" sz="1600" i="1" dirty="0"/>
              <a:t>In 2015, </a:t>
            </a:r>
            <a:r>
              <a:rPr lang="en-US" sz="1600" i="1" dirty="0" smtClean="0"/>
              <a:t>CPMS, FHSS, E&amp;T, LS and MSE received </a:t>
            </a:r>
            <a:r>
              <a:rPr lang="en-US" sz="1600" b="1" i="1" dirty="0" smtClean="0"/>
              <a:t>91%</a:t>
            </a:r>
            <a:r>
              <a:rPr lang="en-US" sz="1600" i="1" dirty="0" smtClean="0"/>
              <a:t> </a:t>
            </a:r>
            <a:r>
              <a:rPr lang="en-US" sz="1600" i="1" dirty="0"/>
              <a:t>of BYU research </a:t>
            </a:r>
            <a:r>
              <a:rPr lang="en-US" sz="1600" i="1" dirty="0" smtClean="0"/>
              <a:t>funding; over </a:t>
            </a:r>
            <a:r>
              <a:rPr lang="en-US" sz="1600" b="1" i="1" dirty="0" smtClean="0"/>
              <a:t>80%</a:t>
            </a:r>
            <a:r>
              <a:rPr lang="en-US" sz="1600" i="1" dirty="0" smtClean="0"/>
              <a:t> of that funding was from federal sources</a:t>
            </a:r>
            <a:r>
              <a:rPr lang="en-US" sz="1600" i="1" baseline="30000" dirty="0" smtClean="0"/>
              <a:t>2</a:t>
            </a:r>
            <a:endParaRPr lang="en-US" sz="1600" i="1" baseline="30000" dirty="0"/>
          </a:p>
        </p:txBody>
      </p:sp>
      <p:sp>
        <p:nvSpPr>
          <p:cNvPr id="9" name="Rectangle 8"/>
          <p:cNvSpPr/>
          <p:nvPr/>
        </p:nvSpPr>
        <p:spPr>
          <a:xfrm>
            <a:off x="533400" y="5450937"/>
            <a:ext cx="577292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aseline="30000" dirty="0" smtClean="0"/>
              <a:t>1</a:t>
            </a:r>
            <a:r>
              <a:rPr lang="en-US" sz="1100" dirty="0" smtClean="0"/>
              <a:t>NSF Higher Education R&amp;D Survey. Data are the average of 2011, 2012, 2013</a:t>
            </a:r>
          </a:p>
          <a:p>
            <a:r>
              <a:rPr lang="en-US" sz="1100" baseline="30000" dirty="0" smtClean="0"/>
              <a:t>2</a:t>
            </a:r>
            <a:r>
              <a:rPr lang="en-US" sz="1100" dirty="0" smtClean="0"/>
              <a:t>ORCA Annual Report of Sponsored Research for 2015</a:t>
            </a:r>
            <a:endParaRPr lang="en-US" b="1" i="1" baseline="30000" dirty="0"/>
          </a:p>
        </p:txBody>
      </p:sp>
      <p:sp>
        <p:nvSpPr>
          <p:cNvPr id="11" name="Rectangle 10"/>
          <p:cNvSpPr/>
          <p:nvPr/>
        </p:nvSpPr>
        <p:spPr>
          <a:xfrm>
            <a:off x="1429139" y="6163956"/>
            <a:ext cx="5792755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i="1" dirty="0" smtClean="0"/>
              <a:t>Most of BYU research funding comes from federal sources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8704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916" y="132615"/>
            <a:ext cx="8103255" cy="917340"/>
          </a:xfrm>
        </p:spPr>
        <p:txBody>
          <a:bodyPr>
            <a:noAutofit/>
          </a:bodyPr>
          <a:lstStyle/>
          <a:p>
            <a:r>
              <a:rPr lang="en-US" sz="3600" dirty="0" smtClean="0"/>
              <a:t>Comparison of Public vs. Private Funding Sources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9614773"/>
              </p:ext>
            </p:extLst>
          </p:nvPr>
        </p:nvGraphicFramePr>
        <p:xfrm>
          <a:off x="864347" y="1182570"/>
          <a:ext cx="7252394" cy="3606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6261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261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Public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Private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Federal government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Foundations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State</a:t>
                      </a:r>
                      <a:r>
                        <a:rPr lang="en-US" baseline="0" dirty="0" smtClean="0"/>
                        <a:t> government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Corporations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Local</a:t>
                      </a:r>
                      <a:r>
                        <a:rPr lang="en-US" baseline="0" dirty="0" smtClean="0"/>
                        <a:t> government (city, county, municipality)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Non-profits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Non-profits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Professional association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Trade associations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Unions/Service clubs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Special interest groups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Faith communities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779106" y="4921985"/>
            <a:ext cx="8131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Ways they differ: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Where the money comes from and why they’re giving it away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Who is involved in the decision-making process; how decisions are made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How much money they will award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How long they will fund a project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How they want to initiate contact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08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9907</TotalTime>
  <Words>2103</Words>
  <Application>Microsoft Macintosh PowerPoint</Application>
  <PresentationFormat>On-screen Show (4:3)</PresentationFormat>
  <Paragraphs>388</Paragraphs>
  <Slides>30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 Narrow</vt:lpstr>
      <vt:lpstr>Calibri</vt:lpstr>
      <vt:lpstr>Gill Sans MT</vt:lpstr>
      <vt:lpstr>MS PGothic</vt:lpstr>
      <vt:lpstr>ＭＳ Ｐゴシック</vt:lpstr>
      <vt:lpstr>Times New Roman</vt:lpstr>
      <vt:lpstr>Verdana</vt:lpstr>
      <vt:lpstr>Arial</vt:lpstr>
      <vt:lpstr>Office Theme</vt:lpstr>
      <vt:lpstr>Faculty Proposal Development Seminar: Finding Funding and Developing a Fundable Idea</vt:lpstr>
      <vt:lpstr>Research Development Support</vt:lpstr>
      <vt:lpstr>Agenda</vt:lpstr>
      <vt:lpstr>Even in Today’s Challenging Environment for Research Funding…</vt:lpstr>
      <vt:lpstr>… There are Ways to be Successful</vt:lpstr>
      <vt:lpstr>Proposal Development Process</vt:lpstr>
      <vt:lpstr>Know Who Might Fund Your Research </vt:lpstr>
      <vt:lpstr>External Funds for University Research1 </vt:lpstr>
      <vt:lpstr>Comparison of Public vs. Private Funding Sources</vt:lpstr>
      <vt:lpstr>Public Funding Sources:  Advantages/Disadvantages</vt:lpstr>
      <vt:lpstr>2015 Federal Spending For Research</vt:lpstr>
      <vt:lpstr>Private Funding Sources:  Advantages/Disadvantages</vt:lpstr>
      <vt:lpstr>Private Funding Awarded by Project Type </vt:lpstr>
      <vt:lpstr>Methods to Find Funders: Funding Search Tools</vt:lpstr>
      <vt:lpstr>Research Development Support for Finding Funding and Writing Proposals</vt:lpstr>
      <vt:lpstr>Find Funders </vt:lpstr>
      <vt:lpstr>Additional Foundation Center Services That Aid Funding Searches</vt:lpstr>
      <vt:lpstr>Find Funders (cont.) Additional Online Search Tools </vt:lpstr>
      <vt:lpstr>Find Funders  Online Search Tools </vt:lpstr>
      <vt:lpstr>Develop a Fundable Idea</vt:lpstr>
      <vt:lpstr> What Do You Need to Know About Potential Funders?</vt:lpstr>
      <vt:lpstr>With a Fundable Idea and Good Potential Funding Source(s) Perform SWOT Analyses </vt:lpstr>
      <vt:lpstr>Developing a Fundable Idea: Faculty Experiences in Seeking and Securing Funding with Rick Jellen</vt:lpstr>
      <vt:lpstr>PowerPoint Presentation</vt:lpstr>
      <vt:lpstr>Other Ways to Develop a Fundable Idea</vt:lpstr>
      <vt:lpstr>Remember to Refine Your Idea</vt:lpstr>
      <vt:lpstr>Refine the Idea (cont.)</vt:lpstr>
      <vt:lpstr>PowerPoint Presentation</vt:lpstr>
      <vt:lpstr>Contacting Funding Officers </vt:lpstr>
      <vt:lpstr>Wrap Up</vt:lpstr>
    </vt:vector>
  </TitlesOfParts>
  <Company>HP</Company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Preparation Tips and Best Practices</dc:title>
  <dc:creator>Conrad Monson</dc:creator>
  <cp:lastModifiedBy>Kristen Kellems</cp:lastModifiedBy>
  <cp:revision>570</cp:revision>
  <cp:lastPrinted>2013-12-06T13:29:50Z</cp:lastPrinted>
  <dcterms:created xsi:type="dcterms:W3CDTF">2013-04-11T20:54:00Z</dcterms:created>
  <dcterms:modified xsi:type="dcterms:W3CDTF">2016-09-29T17:18:16Z</dcterms:modified>
</cp:coreProperties>
</file>