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3" r:id="rId4"/>
    <p:sldMasterId id="2147485426" r:id="rId5"/>
  </p:sldMasterIdLst>
  <p:notesMasterIdLst>
    <p:notesMasterId r:id="rId50"/>
  </p:notesMasterIdLst>
  <p:handoutMasterIdLst>
    <p:handoutMasterId r:id="rId51"/>
  </p:handoutMasterIdLst>
  <p:sldIdLst>
    <p:sldId id="1228" r:id="rId6"/>
    <p:sldId id="1231" r:id="rId7"/>
    <p:sldId id="1232" r:id="rId8"/>
    <p:sldId id="1234" r:id="rId9"/>
    <p:sldId id="1235" r:id="rId10"/>
    <p:sldId id="1266" r:id="rId11"/>
    <p:sldId id="1269" r:id="rId12"/>
    <p:sldId id="1236" r:id="rId13"/>
    <p:sldId id="1262" r:id="rId14"/>
    <p:sldId id="1237" r:id="rId15"/>
    <p:sldId id="1238" r:id="rId16"/>
    <p:sldId id="1265" r:id="rId17"/>
    <p:sldId id="1291" r:id="rId18"/>
    <p:sldId id="1292" r:id="rId19"/>
    <p:sldId id="1239" r:id="rId20"/>
    <p:sldId id="1289" r:id="rId21"/>
    <p:sldId id="1264" r:id="rId22"/>
    <p:sldId id="1240" r:id="rId23"/>
    <p:sldId id="1268" r:id="rId24"/>
    <p:sldId id="1241" r:id="rId25"/>
    <p:sldId id="1242" r:id="rId26"/>
    <p:sldId id="1274" r:id="rId27"/>
    <p:sldId id="1267" r:id="rId28"/>
    <p:sldId id="1243" r:id="rId29"/>
    <p:sldId id="1287" r:id="rId30"/>
    <p:sldId id="1244" r:id="rId31"/>
    <p:sldId id="1249" r:id="rId32"/>
    <p:sldId id="1270" r:id="rId33"/>
    <p:sldId id="1250" r:id="rId34"/>
    <p:sldId id="1251" r:id="rId35"/>
    <p:sldId id="1288" r:id="rId36"/>
    <p:sldId id="1290" r:id="rId37"/>
    <p:sldId id="1252" r:id="rId38"/>
    <p:sldId id="1247" r:id="rId39"/>
    <p:sldId id="1253" r:id="rId40"/>
    <p:sldId id="1255" r:id="rId41"/>
    <p:sldId id="1256" r:id="rId42"/>
    <p:sldId id="1257" r:id="rId43"/>
    <p:sldId id="1258" r:id="rId44"/>
    <p:sldId id="1259" r:id="rId45"/>
    <p:sldId id="1285" r:id="rId46"/>
    <p:sldId id="1293" r:id="rId47"/>
    <p:sldId id="1260" r:id="rId48"/>
    <p:sldId id="1261" r:id="rId4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33CC"/>
    <a:srgbClr val="5F5F5F"/>
    <a:srgbClr val="CCFFCC"/>
    <a:srgbClr val="33CCFF"/>
    <a:srgbClr val="00CCFF"/>
    <a:srgbClr val="336699"/>
    <a:srgbClr val="002774"/>
    <a:srgbClr val="1008D6"/>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457" autoAdjust="0"/>
    <p:restoredTop sz="93651" autoAdjust="0"/>
  </p:normalViewPr>
  <p:slideViewPr>
    <p:cSldViewPr>
      <p:cViewPr varScale="1">
        <p:scale>
          <a:sx n="80" d="100"/>
          <a:sy n="80" d="100"/>
        </p:scale>
        <p:origin x="-264"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950"/>
    </p:cViewPr>
  </p:sorterViewPr>
  <p:notesViewPr>
    <p:cSldViewPr>
      <p:cViewPr varScale="1">
        <p:scale>
          <a:sx n="76" d="100"/>
          <a:sy n="76" d="100"/>
        </p:scale>
        <p:origin x="-2076" y="-90"/>
      </p:cViewPr>
      <p:guideLst>
        <p:guide orient="horz" pos="2927"/>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Applications</c:v>
                </c:pt>
              </c:strCache>
            </c:strRef>
          </c:tx>
          <c:invertIfNegative val="0"/>
          <c:cat>
            <c:strRef>
              <c:f>Sheet1!$A$2:$A$11</c:f>
              <c:strCache>
                <c:ptCount val="10"/>
                <c:pt idx="0">
                  <c:v>2005</c:v>
                </c:pt>
                <c:pt idx="1">
                  <c:v>2006</c:v>
                </c:pt>
                <c:pt idx="2">
                  <c:v>2007</c:v>
                </c:pt>
                <c:pt idx="3">
                  <c:v>2008</c:v>
                </c:pt>
                <c:pt idx="4">
                  <c:v>2009</c:v>
                </c:pt>
                <c:pt idx="5">
                  <c:v>2010</c:v>
                </c:pt>
                <c:pt idx="6">
                  <c:v>2011</c:v>
                </c:pt>
                <c:pt idx="7">
                  <c:v>2012</c:v>
                </c:pt>
                <c:pt idx="8">
                  <c:v>2013</c:v>
                </c:pt>
                <c:pt idx="9">
                  <c:v>2014</c:v>
                </c:pt>
              </c:strCache>
            </c:strRef>
          </c:cat>
          <c:val>
            <c:numRef>
              <c:f>Sheet1!$B$2:$B$11</c:f>
              <c:numCache>
                <c:formatCode>0</c:formatCode>
                <c:ptCount val="10"/>
                <c:pt idx="0">
                  <c:v>662.0</c:v>
                </c:pt>
                <c:pt idx="1">
                  <c:v>725.0</c:v>
                </c:pt>
                <c:pt idx="2">
                  <c:v>862.0</c:v>
                </c:pt>
                <c:pt idx="3">
                  <c:v>759.0</c:v>
                </c:pt>
                <c:pt idx="4">
                  <c:v>805.0</c:v>
                </c:pt>
                <c:pt idx="5">
                  <c:v>992.0</c:v>
                </c:pt>
                <c:pt idx="6">
                  <c:v>1454.0</c:v>
                </c:pt>
                <c:pt idx="7">
                  <c:v>1408.0</c:v>
                </c:pt>
                <c:pt idx="8">
                  <c:v>1568.0</c:v>
                </c:pt>
                <c:pt idx="9">
                  <c:v>1633.0</c:v>
                </c:pt>
              </c:numCache>
            </c:numRef>
          </c:val>
        </c:ser>
        <c:ser>
          <c:idx val="1"/>
          <c:order val="1"/>
          <c:tx>
            <c:strRef>
              <c:f>Sheet1!$C$1</c:f>
              <c:strCache>
                <c:ptCount val="1"/>
                <c:pt idx="0">
                  <c:v>Awards</c:v>
                </c:pt>
              </c:strCache>
            </c:strRef>
          </c:tx>
          <c:invertIfNegative val="0"/>
          <c:cat>
            <c:strRef>
              <c:f>Sheet1!$A$2:$A$11</c:f>
              <c:strCache>
                <c:ptCount val="10"/>
                <c:pt idx="0">
                  <c:v>2005</c:v>
                </c:pt>
                <c:pt idx="1">
                  <c:v>2006</c:v>
                </c:pt>
                <c:pt idx="2">
                  <c:v>2007</c:v>
                </c:pt>
                <c:pt idx="3">
                  <c:v>2008</c:v>
                </c:pt>
                <c:pt idx="4">
                  <c:v>2009</c:v>
                </c:pt>
                <c:pt idx="5">
                  <c:v>2010</c:v>
                </c:pt>
                <c:pt idx="6">
                  <c:v>2011</c:v>
                </c:pt>
                <c:pt idx="7">
                  <c:v>2012</c:v>
                </c:pt>
                <c:pt idx="8">
                  <c:v>2013</c:v>
                </c:pt>
                <c:pt idx="9">
                  <c:v>2014</c:v>
                </c:pt>
              </c:strCache>
            </c:strRef>
          </c:cat>
          <c:val>
            <c:numRef>
              <c:f>Sheet1!$C$2:$C$11</c:f>
              <c:numCache>
                <c:formatCode>0</c:formatCode>
                <c:ptCount val="10"/>
                <c:pt idx="0">
                  <c:v>197.0</c:v>
                </c:pt>
                <c:pt idx="1">
                  <c:v>184.0</c:v>
                </c:pt>
                <c:pt idx="2">
                  <c:v>216.0</c:v>
                </c:pt>
                <c:pt idx="3">
                  <c:v>213.0</c:v>
                </c:pt>
                <c:pt idx="4">
                  <c:v>178.0</c:v>
                </c:pt>
                <c:pt idx="5">
                  <c:v>185.0</c:v>
                </c:pt>
                <c:pt idx="6">
                  <c:v>216.0</c:v>
                </c:pt>
                <c:pt idx="7">
                  <c:v>208.0</c:v>
                </c:pt>
                <c:pt idx="8">
                  <c:v>197.0</c:v>
                </c:pt>
                <c:pt idx="9">
                  <c:v>232.0</c:v>
                </c:pt>
              </c:numCache>
            </c:numRef>
          </c:val>
        </c:ser>
        <c:dLbls>
          <c:showLegendKey val="0"/>
          <c:showVal val="0"/>
          <c:showCatName val="0"/>
          <c:showSerName val="0"/>
          <c:showPercent val="0"/>
          <c:showBubbleSize val="0"/>
        </c:dLbls>
        <c:gapWidth val="150"/>
        <c:axId val="-2119339672"/>
        <c:axId val="-2119334184"/>
      </c:barChart>
      <c:lineChart>
        <c:grouping val="standard"/>
        <c:varyColors val="0"/>
        <c:ser>
          <c:idx val="2"/>
          <c:order val="2"/>
          <c:tx>
            <c:strRef>
              <c:f>Sheet1!$D$1</c:f>
              <c:strCache>
                <c:ptCount val="1"/>
                <c:pt idx="0">
                  <c:v>Success rate</c:v>
                </c:pt>
              </c:strCache>
            </c:strRef>
          </c:tx>
          <c:cat>
            <c:strRef>
              <c:f>Sheet1!$A$2:$A$11</c:f>
              <c:strCache>
                <c:ptCount val="10"/>
                <c:pt idx="0">
                  <c:v>2005</c:v>
                </c:pt>
                <c:pt idx="1">
                  <c:v>2006</c:v>
                </c:pt>
                <c:pt idx="2">
                  <c:v>2007</c:v>
                </c:pt>
                <c:pt idx="3">
                  <c:v>2008</c:v>
                </c:pt>
                <c:pt idx="4">
                  <c:v>2009</c:v>
                </c:pt>
                <c:pt idx="5">
                  <c:v>2010</c:v>
                </c:pt>
                <c:pt idx="6">
                  <c:v>2011</c:v>
                </c:pt>
                <c:pt idx="7">
                  <c:v>2012</c:v>
                </c:pt>
                <c:pt idx="8">
                  <c:v>2013</c:v>
                </c:pt>
                <c:pt idx="9">
                  <c:v>2014</c:v>
                </c:pt>
              </c:strCache>
            </c:strRef>
          </c:cat>
          <c:val>
            <c:numRef>
              <c:f>Sheet1!$D$2:$D$11</c:f>
              <c:numCache>
                <c:formatCode>0.0%</c:formatCode>
                <c:ptCount val="10"/>
                <c:pt idx="0">
                  <c:v>0.297583081570997</c:v>
                </c:pt>
                <c:pt idx="1">
                  <c:v>0.253793103448276</c:v>
                </c:pt>
                <c:pt idx="2">
                  <c:v>0.250580046403712</c:v>
                </c:pt>
                <c:pt idx="3">
                  <c:v>0.280632411067194</c:v>
                </c:pt>
                <c:pt idx="4">
                  <c:v>0.22111801242236</c:v>
                </c:pt>
                <c:pt idx="5">
                  <c:v>0.186</c:v>
                </c:pt>
                <c:pt idx="6">
                  <c:v>0.149</c:v>
                </c:pt>
                <c:pt idx="7">
                  <c:v>0.148</c:v>
                </c:pt>
                <c:pt idx="8">
                  <c:v>0.126</c:v>
                </c:pt>
                <c:pt idx="9">
                  <c:v>0.142</c:v>
                </c:pt>
              </c:numCache>
            </c:numRef>
          </c:val>
          <c:smooth val="0"/>
        </c:ser>
        <c:dLbls>
          <c:showLegendKey val="0"/>
          <c:showVal val="0"/>
          <c:showCatName val="0"/>
          <c:showSerName val="0"/>
          <c:showPercent val="0"/>
          <c:showBubbleSize val="0"/>
        </c:dLbls>
        <c:marker val="1"/>
        <c:smooth val="0"/>
        <c:axId val="-2119323032"/>
        <c:axId val="-2119328504"/>
      </c:lineChart>
      <c:catAx>
        <c:axId val="-2119339672"/>
        <c:scaling>
          <c:orientation val="minMax"/>
        </c:scaling>
        <c:delete val="0"/>
        <c:axPos val="b"/>
        <c:title>
          <c:tx>
            <c:rich>
              <a:bodyPr/>
              <a:lstStyle/>
              <a:p>
                <a:pPr>
                  <a:defRPr sz="1400"/>
                </a:pPr>
                <a:r>
                  <a:rPr lang="en-US" sz="1400"/>
                  <a:t>Fiscal Year</a:t>
                </a:r>
              </a:p>
            </c:rich>
          </c:tx>
          <c:layout/>
          <c:overlay val="0"/>
        </c:title>
        <c:majorTickMark val="out"/>
        <c:minorTickMark val="none"/>
        <c:tickLblPos val="nextTo"/>
        <c:crossAx val="-2119334184"/>
        <c:crosses val="autoZero"/>
        <c:auto val="1"/>
        <c:lblAlgn val="ctr"/>
        <c:lblOffset val="100"/>
        <c:noMultiLvlLbl val="0"/>
      </c:catAx>
      <c:valAx>
        <c:axId val="-2119334184"/>
        <c:scaling>
          <c:orientation val="minMax"/>
        </c:scaling>
        <c:delete val="0"/>
        <c:axPos val="l"/>
        <c:majorGridlines/>
        <c:title>
          <c:tx>
            <c:rich>
              <a:bodyPr rot="-5400000" vert="horz"/>
              <a:lstStyle/>
              <a:p>
                <a:pPr>
                  <a:defRPr sz="1400"/>
                </a:pPr>
                <a:r>
                  <a:rPr lang="en-US" sz="1400"/>
                  <a:t>Number of applications &amp; awards</a:t>
                </a:r>
              </a:p>
            </c:rich>
          </c:tx>
          <c:layout/>
          <c:overlay val="0"/>
        </c:title>
        <c:numFmt formatCode="0" sourceLinked="1"/>
        <c:majorTickMark val="out"/>
        <c:minorTickMark val="none"/>
        <c:tickLblPos val="nextTo"/>
        <c:crossAx val="-2119339672"/>
        <c:crosses val="autoZero"/>
        <c:crossBetween val="between"/>
      </c:valAx>
      <c:valAx>
        <c:axId val="-2119328504"/>
        <c:scaling>
          <c:orientation val="minMax"/>
          <c:max val="0.5"/>
          <c:min val="0.0"/>
        </c:scaling>
        <c:delete val="0"/>
        <c:axPos val="r"/>
        <c:title>
          <c:tx>
            <c:rich>
              <a:bodyPr rot="-5400000" vert="horz"/>
              <a:lstStyle/>
              <a:p>
                <a:pPr>
                  <a:defRPr sz="1400"/>
                </a:pPr>
                <a:r>
                  <a:rPr lang="en-US" sz="1400"/>
                  <a:t>Success rate</a:t>
                </a:r>
              </a:p>
            </c:rich>
          </c:tx>
          <c:layout/>
          <c:overlay val="0"/>
        </c:title>
        <c:numFmt formatCode="0%" sourceLinked="0"/>
        <c:majorTickMark val="out"/>
        <c:minorTickMark val="none"/>
        <c:tickLblPos val="nextTo"/>
        <c:crossAx val="-2119323032"/>
        <c:crosses val="max"/>
        <c:crossBetween val="between"/>
      </c:valAx>
      <c:catAx>
        <c:axId val="-2119323032"/>
        <c:scaling>
          <c:orientation val="minMax"/>
        </c:scaling>
        <c:delete val="1"/>
        <c:axPos val="b"/>
        <c:majorTickMark val="out"/>
        <c:minorTickMark val="none"/>
        <c:tickLblPos val="nextTo"/>
        <c:crossAx val="-2119328504"/>
        <c:crosses val="autoZero"/>
        <c:auto val="1"/>
        <c:lblAlgn val="ctr"/>
        <c:lblOffset val="100"/>
        <c:noMultiLvlLbl val="0"/>
      </c:catAx>
    </c:plotArea>
    <c:legend>
      <c:legendPos val="r"/>
      <c:layout>
        <c:manualLayout>
          <c:xMode val="edge"/>
          <c:yMode val="edge"/>
          <c:x val="0.824179853731876"/>
          <c:y val="0.704677898718543"/>
          <c:w val="0.150005278876005"/>
          <c:h val="0.202326273909106"/>
        </c:manualLayout>
      </c:layout>
      <c:overlay val="0"/>
      <c:spPr>
        <a:ln w="0"/>
      </c:spPr>
    </c:legend>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1B8D8E-7E52-41E2-A786-68A8E8ADFEF5}"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en-US"/>
        </a:p>
      </dgm:t>
    </dgm:pt>
    <dgm:pt modelId="{9C45BBE1-C677-47E1-BBBF-7BA9619B2BB2}">
      <dgm:prSet phldrT="[Text]"/>
      <dgm:spPr/>
      <dgm:t>
        <a:bodyPr/>
        <a:lstStyle/>
        <a:p>
          <a:r>
            <a:rPr lang="en-US" dirty="0" smtClean="0"/>
            <a:t>Eligibility</a:t>
          </a:r>
          <a:endParaRPr lang="en-US" dirty="0"/>
        </a:p>
      </dgm:t>
      <dgm:extLst>
        <a:ext uri="{E40237B7-FDA0-4F09-8148-C483321AD2D9}">
          <dgm14:cNvPr xmlns:dgm14="http://schemas.microsoft.com/office/drawing/2010/diagram" id="0" name="" descr="Eligibility applies separately to both the institution and to the principal " title="Two aspects of eligiblity"/>
        </a:ext>
      </dgm:extLst>
    </dgm:pt>
    <dgm:pt modelId="{1B783F5E-940A-4DD9-9121-2E5AB37F0111}" type="parTrans" cxnId="{3D9B7C93-F971-4AF4-B3D1-53081D48646D}">
      <dgm:prSet/>
      <dgm:spPr/>
      <dgm:t>
        <a:bodyPr/>
        <a:lstStyle/>
        <a:p>
          <a:endParaRPr lang="en-US"/>
        </a:p>
      </dgm:t>
    </dgm:pt>
    <dgm:pt modelId="{8F73DE49-ACB9-4A5A-AAB7-86AF97D2CF2E}" type="sibTrans" cxnId="{3D9B7C93-F971-4AF4-B3D1-53081D48646D}">
      <dgm:prSet/>
      <dgm:spPr/>
      <dgm:t>
        <a:bodyPr/>
        <a:lstStyle/>
        <a:p>
          <a:endParaRPr lang="en-US"/>
        </a:p>
      </dgm:t>
    </dgm:pt>
    <dgm:pt modelId="{CF11B873-2715-4738-9C01-B4FF54FD4A8A}">
      <dgm:prSet phldrT="[Text]"/>
      <dgm:spPr/>
      <dgm:t>
        <a:bodyPr/>
        <a:lstStyle/>
        <a:p>
          <a:r>
            <a:rPr lang="en-US" dirty="0" smtClean="0"/>
            <a:t>Institution</a:t>
          </a:r>
          <a:endParaRPr lang="en-US" dirty="0"/>
        </a:p>
      </dgm:t>
    </dgm:pt>
    <dgm:pt modelId="{2C409060-855B-4968-85C2-A05DE5B734B9}" type="parTrans" cxnId="{29501380-BF68-432C-A4D7-C4230EB9294E}">
      <dgm:prSet/>
      <dgm:spPr/>
      <dgm:t>
        <a:bodyPr/>
        <a:lstStyle/>
        <a:p>
          <a:endParaRPr lang="en-US"/>
        </a:p>
      </dgm:t>
    </dgm:pt>
    <dgm:pt modelId="{44743A15-CE41-48C6-8EEF-CFF397F89DD7}" type="sibTrans" cxnId="{29501380-BF68-432C-A4D7-C4230EB9294E}">
      <dgm:prSet/>
      <dgm:spPr/>
      <dgm:t>
        <a:bodyPr/>
        <a:lstStyle/>
        <a:p>
          <a:endParaRPr lang="en-US"/>
        </a:p>
      </dgm:t>
    </dgm:pt>
    <dgm:pt modelId="{FA384E20-2595-4F3C-AF06-47D9DC726175}">
      <dgm:prSet phldrT="[Text]"/>
      <dgm:spPr/>
      <dgm:t>
        <a:bodyPr/>
        <a:lstStyle/>
        <a:p>
          <a:r>
            <a:rPr lang="en-US" dirty="0" smtClean="0"/>
            <a:t>Principal Investigator</a:t>
          </a:r>
          <a:endParaRPr lang="en-US" dirty="0"/>
        </a:p>
      </dgm:t>
      <dgm:extLst>
        <a:ext uri="{E40237B7-FDA0-4F09-8148-C483321AD2D9}">
          <dgm14:cNvPr xmlns:dgm14="http://schemas.microsoft.com/office/drawing/2010/diagram" id="0" name="" descr="Eligibility applies separately to both the institution and to the Principal Investigator" title="Two aspects to eligiblity"/>
        </a:ext>
      </dgm:extLst>
    </dgm:pt>
    <dgm:pt modelId="{D532E4AD-AEB0-483B-A851-0434FBE801BF}" type="parTrans" cxnId="{BF32D9C8-6DCD-4123-8E4C-46513400C8A7}">
      <dgm:prSet/>
      <dgm:spPr/>
      <dgm:t>
        <a:bodyPr/>
        <a:lstStyle/>
        <a:p>
          <a:endParaRPr lang="en-US"/>
        </a:p>
      </dgm:t>
    </dgm:pt>
    <dgm:pt modelId="{5D4E9AFA-E98D-46BF-8430-FDC7F1A4D98E}" type="sibTrans" cxnId="{BF32D9C8-6DCD-4123-8E4C-46513400C8A7}">
      <dgm:prSet/>
      <dgm:spPr/>
      <dgm:t>
        <a:bodyPr/>
        <a:lstStyle/>
        <a:p>
          <a:endParaRPr lang="en-US"/>
        </a:p>
      </dgm:t>
    </dgm:pt>
    <dgm:pt modelId="{4211D367-CFCE-4DD0-B847-5DD269257004}" type="pres">
      <dgm:prSet presAssocID="{BE1B8D8E-7E52-41E2-A786-68A8E8ADFEF5}" presName="hierChild1" presStyleCnt="0">
        <dgm:presLayoutVars>
          <dgm:chPref val="1"/>
          <dgm:dir/>
          <dgm:animOne val="branch"/>
          <dgm:animLvl val="lvl"/>
          <dgm:resizeHandles/>
        </dgm:presLayoutVars>
      </dgm:prSet>
      <dgm:spPr/>
      <dgm:t>
        <a:bodyPr/>
        <a:lstStyle/>
        <a:p>
          <a:endParaRPr lang="en-US"/>
        </a:p>
      </dgm:t>
    </dgm:pt>
    <dgm:pt modelId="{DF22235A-725D-4C82-BEC8-D76BFC4A205D}" type="pres">
      <dgm:prSet presAssocID="{9C45BBE1-C677-47E1-BBBF-7BA9619B2BB2}" presName="hierRoot1" presStyleCnt="0"/>
      <dgm:spPr/>
    </dgm:pt>
    <dgm:pt modelId="{6A9425FF-019A-4AC8-B52C-7F111AA0EF48}" type="pres">
      <dgm:prSet presAssocID="{9C45BBE1-C677-47E1-BBBF-7BA9619B2BB2}" presName="composite" presStyleCnt="0"/>
      <dgm:spPr/>
    </dgm:pt>
    <dgm:pt modelId="{7C3A5A69-0F63-4733-8133-EF66D2320FBD}" type="pres">
      <dgm:prSet presAssocID="{9C45BBE1-C677-47E1-BBBF-7BA9619B2BB2}" presName="background" presStyleLbl="node0" presStyleIdx="0" presStyleCnt="1"/>
      <dgm:spPr/>
    </dgm:pt>
    <dgm:pt modelId="{5149D0F2-0417-447E-827D-9B1D467B6360}" type="pres">
      <dgm:prSet presAssocID="{9C45BBE1-C677-47E1-BBBF-7BA9619B2BB2}" presName="text" presStyleLbl="fgAcc0" presStyleIdx="0" presStyleCnt="1">
        <dgm:presLayoutVars>
          <dgm:chPref val="3"/>
        </dgm:presLayoutVars>
      </dgm:prSet>
      <dgm:spPr/>
      <dgm:t>
        <a:bodyPr/>
        <a:lstStyle/>
        <a:p>
          <a:endParaRPr lang="en-US"/>
        </a:p>
      </dgm:t>
    </dgm:pt>
    <dgm:pt modelId="{F81892D3-205B-421A-88CF-802D8D3D01A2}" type="pres">
      <dgm:prSet presAssocID="{9C45BBE1-C677-47E1-BBBF-7BA9619B2BB2}" presName="hierChild2" presStyleCnt="0"/>
      <dgm:spPr/>
    </dgm:pt>
    <dgm:pt modelId="{77668701-A65A-4F48-A6F6-F7244CDA62D2}" type="pres">
      <dgm:prSet presAssocID="{2C409060-855B-4968-85C2-A05DE5B734B9}" presName="Name10" presStyleLbl="parChTrans1D2" presStyleIdx="0" presStyleCnt="2"/>
      <dgm:spPr/>
      <dgm:t>
        <a:bodyPr/>
        <a:lstStyle/>
        <a:p>
          <a:endParaRPr lang="en-US"/>
        </a:p>
      </dgm:t>
    </dgm:pt>
    <dgm:pt modelId="{489F9933-3FCB-40CB-A463-AD7B282D5A4C}" type="pres">
      <dgm:prSet presAssocID="{CF11B873-2715-4738-9C01-B4FF54FD4A8A}" presName="hierRoot2" presStyleCnt="0"/>
      <dgm:spPr/>
    </dgm:pt>
    <dgm:pt modelId="{ECA18857-794F-41FA-98A6-323389C889C9}" type="pres">
      <dgm:prSet presAssocID="{CF11B873-2715-4738-9C01-B4FF54FD4A8A}" presName="composite2" presStyleCnt="0"/>
      <dgm:spPr/>
    </dgm:pt>
    <dgm:pt modelId="{189034D2-A575-467E-8B22-AEA5C1BA3D57}" type="pres">
      <dgm:prSet presAssocID="{CF11B873-2715-4738-9C01-B4FF54FD4A8A}" presName="background2" presStyleLbl="node2" presStyleIdx="0" presStyleCnt="2"/>
      <dgm:spPr/>
    </dgm:pt>
    <dgm:pt modelId="{5C32B9B1-C91A-4124-856A-9540E8D56898}" type="pres">
      <dgm:prSet presAssocID="{CF11B873-2715-4738-9C01-B4FF54FD4A8A}" presName="text2" presStyleLbl="fgAcc2" presStyleIdx="0" presStyleCnt="2">
        <dgm:presLayoutVars>
          <dgm:chPref val="3"/>
        </dgm:presLayoutVars>
      </dgm:prSet>
      <dgm:spPr/>
      <dgm:t>
        <a:bodyPr/>
        <a:lstStyle/>
        <a:p>
          <a:endParaRPr lang="en-US"/>
        </a:p>
      </dgm:t>
    </dgm:pt>
    <dgm:pt modelId="{EC01DEBD-99F7-46FF-9ECD-EC29AF63BA75}" type="pres">
      <dgm:prSet presAssocID="{CF11B873-2715-4738-9C01-B4FF54FD4A8A}" presName="hierChild3" presStyleCnt="0"/>
      <dgm:spPr/>
    </dgm:pt>
    <dgm:pt modelId="{9D8FCBE8-389C-408D-8191-2506DC966CE4}" type="pres">
      <dgm:prSet presAssocID="{D532E4AD-AEB0-483B-A851-0434FBE801BF}" presName="Name10" presStyleLbl="parChTrans1D2" presStyleIdx="1" presStyleCnt="2"/>
      <dgm:spPr/>
      <dgm:t>
        <a:bodyPr/>
        <a:lstStyle/>
        <a:p>
          <a:endParaRPr lang="en-US"/>
        </a:p>
      </dgm:t>
    </dgm:pt>
    <dgm:pt modelId="{C466A950-0504-4F9B-82F2-D649BD10AE7D}" type="pres">
      <dgm:prSet presAssocID="{FA384E20-2595-4F3C-AF06-47D9DC726175}" presName="hierRoot2" presStyleCnt="0"/>
      <dgm:spPr/>
    </dgm:pt>
    <dgm:pt modelId="{54056D15-B3EF-4EE1-9D19-3F1C357F65A4}" type="pres">
      <dgm:prSet presAssocID="{FA384E20-2595-4F3C-AF06-47D9DC726175}" presName="composite2" presStyleCnt="0"/>
      <dgm:spPr/>
    </dgm:pt>
    <dgm:pt modelId="{719E1F08-C4E1-4AD1-93F2-A7DCC1F6B4DF}" type="pres">
      <dgm:prSet presAssocID="{FA384E20-2595-4F3C-AF06-47D9DC726175}" presName="background2" presStyleLbl="node2" presStyleIdx="1" presStyleCnt="2"/>
      <dgm:spPr/>
    </dgm:pt>
    <dgm:pt modelId="{B330C60F-4E0D-46D7-BE1F-5792DD8A60A1}" type="pres">
      <dgm:prSet presAssocID="{FA384E20-2595-4F3C-AF06-47D9DC726175}" presName="text2" presStyleLbl="fgAcc2" presStyleIdx="1" presStyleCnt="2">
        <dgm:presLayoutVars>
          <dgm:chPref val="3"/>
        </dgm:presLayoutVars>
      </dgm:prSet>
      <dgm:spPr/>
      <dgm:t>
        <a:bodyPr/>
        <a:lstStyle/>
        <a:p>
          <a:endParaRPr lang="en-US"/>
        </a:p>
      </dgm:t>
    </dgm:pt>
    <dgm:pt modelId="{890EF58D-DA28-4C35-AB5A-D3295511004C}" type="pres">
      <dgm:prSet presAssocID="{FA384E20-2595-4F3C-AF06-47D9DC726175}" presName="hierChild3" presStyleCnt="0"/>
      <dgm:spPr/>
    </dgm:pt>
  </dgm:ptLst>
  <dgm:cxnLst>
    <dgm:cxn modelId="{866D521E-1F0F-4917-B82B-EBBB80D6E8A8}" type="presOf" srcId="{9C45BBE1-C677-47E1-BBBF-7BA9619B2BB2}" destId="{5149D0F2-0417-447E-827D-9B1D467B6360}" srcOrd="0" destOrd="0" presId="urn:microsoft.com/office/officeart/2005/8/layout/hierarchy1"/>
    <dgm:cxn modelId="{3BAE2C80-DEC9-485C-8DEC-4C315CF4618E}" type="presOf" srcId="{2C409060-855B-4968-85C2-A05DE5B734B9}" destId="{77668701-A65A-4F48-A6F6-F7244CDA62D2}" srcOrd="0" destOrd="0" presId="urn:microsoft.com/office/officeart/2005/8/layout/hierarchy1"/>
    <dgm:cxn modelId="{252F43CE-7A54-4B8A-8613-DFC885666363}" type="presOf" srcId="{D532E4AD-AEB0-483B-A851-0434FBE801BF}" destId="{9D8FCBE8-389C-408D-8191-2506DC966CE4}" srcOrd="0" destOrd="0" presId="urn:microsoft.com/office/officeart/2005/8/layout/hierarchy1"/>
    <dgm:cxn modelId="{1D965A79-ECC5-4AD7-8C74-B2A2ADD7A9A2}" type="presOf" srcId="{FA384E20-2595-4F3C-AF06-47D9DC726175}" destId="{B330C60F-4E0D-46D7-BE1F-5792DD8A60A1}" srcOrd="0" destOrd="0" presId="urn:microsoft.com/office/officeart/2005/8/layout/hierarchy1"/>
    <dgm:cxn modelId="{487CD70D-717A-4516-99D1-B1D44FBB3EB5}" type="presOf" srcId="{CF11B873-2715-4738-9C01-B4FF54FD4A8A}" destId="{5C32B9B1-C91A-4124-856A-9540E8D56898}" srcOrd="0" destOrd="0" presId="urn:microsoft.com/office/officeart/2005/8/layout/hierarchy1"/>
    <dgm:cxn modelId="{0BBE5EB7-81C7-4EBE-A9F8-4C60A6B88562}" type="presOf" srcId="{BE1B8D8E-7E52-41E2-A786-68A8E8ADFEF5}" destId="{4211D367-CFCE-4DD0-B847-5DD269257004}" srcOrd="0" destOrd="0" presId="urn:microsoft.com/office/officeart/2005/8/layout/hierarchy1"/>
    <dgm:cxn modelId="{BF32D9C8-6DCD-4123-8E4C-46513400C8A7}" srcId="{9C45BBE1-C677-47E1-BBBF-7BA9619B2BB2}" destId="{FA384E20-2595-4F3C-AF06-47D9DC726175}" srcOrd="1" destOrd="0" parTransId="{D532E4AD-AEB0-483B-A851-0434FBE801BF}" sibTransId="{5D4E9AFA-E98D-46BF-8430-FDC7F1A4D98E}"/>
    <dgm:cxn modelId="{3D9B7C93-F971-4AF4-B3D1-53081D48646D}" srcId="{BE1B8D8E-7E52-41E2-A786-68A8E8ADFEF5}" destId="{9C45BBE1-C677-47E1-BBBF-7BA9619B2BB2}" srcOrd="0" destOrd="0" parTransId="{1B783F5E-940A-4DD9-9121-2E5AB37F0111}" sibTransId="{8F73DE49-ACB9-4A5A-AAB7-86AF97D2CF2E}"/>
    <dgm:cxn modelId="{29501380-BF68-432C-A4D7-C4230EB9294E}" srcId="{9C45BBE1-C677-47E1-BBBF-7BA9619B2BB2}" destId="{CF11B873-2715-4738-9C01-B4FF54FD4A8A}" srcOrd="0" destOrd="0" parTransId="{2C409060-855B-4968-85C2-A05DE5B734B9}" sibTransId="{44743A15-CE41-48C6-8EEF-CFF397F89DD7}"/>
    <dgm:cxn modelId="{03B43B45-E419-43D8-AC73-08FF078BD099}" type="presParOf" srcId="{4211D367-CFCE-4DD0-B847-5DD269257004}" destId="{DF22235A-725D-4C82-BEC8-D76BFC4A205D}" srcOrd="0" destOrd="0" presId="urn:microsoft.com/office/officeart/2005/8/layout/hierarchy1"/>
    <dgm:cxn modelId="{D52E8E6A-1A93-47D0-A910-3A414B41BB96}" type="presParOf" srcId="{DF22235A-725D-4C82-BEC8-D76BFC4A205D}" destId="{6A9425FF-019A-4AC8-B52C-7F111AA0EF48}" srcOrd="0" destOrd="0" presId="urn:microsoft.com/office/officeart/2005/8/layout/hierarchy1"/>
    <dgm:cxn modelId="{A7773C39-9873-4296-AF5D-F152E1144C67}" type="presParOf" srcId="{6A9425FF-019A-4AC8-B52C-7F111AA0EF48}" destId="{7C3A5A69-0F63-4733-8133-EF66D2320FBD}" srcOrd="0" destOrd="0" presId="urn:microsoft.com/office/officeart/2005/8/layout/hierarchy1"/>
    <dgm:cxn modelId="{9656431A-AA85-4468-B21F-A5066D8F4F78}" type="presParOf" srcId="{6A9425FF-019A-4AC8-B52C-7F111AA0EF48}" destId="{5149D0F2-0417-447E-827D-9B1D467B6360}" srcOrd="1" destOrd="0" presId="urn:microsoft.com/office/officeart/2005/8/layout/hierarchy1"/>
    <dgm:cxn modelId="{8F8EBFFA-8B4D-47DA-967F-D44662F060DA}" type="presParOf" srcId="{DF22235A-725D-4C82-BEC8-D76BFC4A205D}" destId="{F81892D3-205B-421A-88CF-802D8D3D01A2}" srcOrd="1" destOrd="0" presId="urn:microsoft.com/office/officeart/2005/8/layout/hierarchy1"/>
    <dgm:cxn modelId="{BB289A67-834F-4236-8E94-AA3982E6DA15}" type="presParOf" srcId="{F81892D3-205B-421A-88CF-802D8D3D01A2}" destId="{77668701-A65A-4F48-A6F6-F7244CDA62D2}" srcOrd="0" destOrd="0" presId="urn:microsoft.com/office/officeart/2005/8/layout/hierarchy1"/>
    <dgm:cxn modelId="{E1F25E74-6D7B-40D5-BECF-2FCCADB30184}" type="presParOf" srcId="{F81892D3-205B-421A-88CF-802D8D3D01A2}" destId="{489F9933-3FCB-40CB-A463-AD7B282D5A4C}" srcOrd="1" destOrd="0" presId="urn:microsoft.com/office/officeart/2005/8/layout/hierarchy1"/>
    <dgm:cxn modelId="{B4033748-7DBC-4A50-9900-4BF83C4D330A}" type="presParOf" srcId="{489F9933-3FCB-40CB-A463-AD7B282D5A4C}" destId="{ECA18857-794F-41FA-98A6-323389C889C9}" srcOrd="0" destOrd="0" presId="urn:microsoft.com/office/officeart/2005/8/layout/hierarchy1"/>
    <dgm:cxn modelId="{57D62B9D-09C3-45CB-A4CB-FD119110CCE2}" type="presParOf" srcId="{ECA18857-794F-41FA-98A6-323389C889C9}" destId="{189034D2-A575-467E-8B22-AEA5C1BA3D57}" srcOrd="0" destOrd="0" presId="urn:microsoft.com/office/officeart/2005/8/layout/hierarchy1"/>
    <dgm:cxn modelId="{F3FBC1D5-A701-47A8-B20C-4F8EBE30C57B}" type="presParOf" srcId="{ECA18857-794F-41FA-98A6-323389C889C9}" destId="{5C32B9B1-C91A-4124-856A-9540E8D56898}" srcOrd="1" destOrd="0" presId="urn:microsoft.com/office/officeart/2005/8/layout/hierarchy1"/>
    <dgm:cxn modelId="{995638C7-C6F9-41C7-B76C-9BB0DBCBB37A}" type="presParOf" srcId="{489F9933-3FCB-40CB-A463-AD7B282D5A4C}" destId="{EC01DEBD-99F7-46FF-9ECD-EC29AF63BA75}" srcOrd="1" destOrd="0" presId="urn:microsoft.com/office/officeart/2005/8/layout/hierarchy1"/>
    <dgm:cxn modelId="{71F25980-509D-4DD8-9AA6-BCB7C1D7A835}" type="presParOf" srcId="{F81892D3-205B-421A-88CF-802D8D3D01A2}" destId="{9D8FCBE8-389C-408D-8191-2506DC966CE4}" srcOrd="2" destOrd="0" presId="urn:microsoft.com/office/officeart/2005/8/layout/hierarchy1"/>
    <dgm:cxn modelId="{85E88F3B-80F5-438E-9D94-636567206448}" type="presParOf" srcId="{F81892D3-205B-421A-88CF-802D8D3D01A2}" destId="{C466A950-0504-4F9B-82F2-D649BD10AE7D}" srcOrd="3" destOrd="0" presId="urn:microsoft.com/office/officeart/2005/8/layout/hierarchy1"/>
    <dgm:cxn modelId="{F805A6EA-95F2-4713-A1A9-58F9C1E597B3}" type="presParOf" srcId="{C466A950-0504-4F9B-82F2-D649BD10AE7D}" destId="{54056D15-B3EF-4EE1-9D19-3F1C357F65A4}" srcOrd="0" destOrd="0" presId="urn:microsoft.com/office/officeart/2005/8/layout/hierarchy1"/>
    <dgm:cxn modelId="{BE44ECA0-EA98-4EE0-9E9B-EF671FD675E1}" type="presParOf" srcId="{54056D15-B3EF-4EE1-9D19-3F1C357F65A4}" destId="{719E1F08-C4E1-4AD1-93F2-A7DCC1F6B4DF}" srcOrd="0" destOrd="0" presId="urn:microsoft.com/office/officeart/2005/8/layout/hierarchy1"/>
    <dgm:cxn modelId="{AB1EA9B3-B923-46FB-BD88-995DD7BAE8AA}" type="presParOf" srcId="{54056D15-B3EF-4EE1-9D19-3F1C357F65A4}" destId="{B330C60F-4E0D-46D7-BE1F-5792DD8A60A1}" srcOrd="1" destOrd="0" presId="urn:microsoft.com/office/officeart/2005/8/layout/hierarchy1"/>
    <dgm:cxn modelId="{ED188D72-B1CF-4891-B0C9-F58A60C314AE}" type="presParOf" srcId="{C466A950-0504-4F9B-82F2-D649BD10AE7D}" destId="{890EF58D-DA28-4C35-AB5A-D3295511004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8FCBE8-389C-408D-8191-2506DC966CE4}">
      <dsp:nvSpPr>
        <dsp:cNvPr id="0" name=""/>
        <dsp:cNvSpPr/>
      </dsp:nvSpPr>
      <dsp:spPr>
        <a:xfrm>
          <a:off x="2813515" y="1374642"/>
          <a:ext cx="1322027" cy="629164"/>
        </a:xfrm>
        <a:custGeom>
          <a:avLst/>
          <a:gdLst/>
          <a:ahLst/>
          <a:cxnLst/>
          <a:rect l="0" t="0" r="0" b="0"/>
          <a:pathLst>
            <a:path>
              <a:moveTo>
                <a:pt x="0" y="0"/>
              </a:moveTo>
              <a:lnTo>
                <a:pt x="0" y="428757"/>
              </a:lnTo>
              <a:lnTo>
                <a:pt x="1322027" y="428757"/>
              </a:lnTo>
              <a:lnTo>
                <a:pt x="1322027" y="629164"/>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668701-A65A-4F48-A6F6-F7244CDA62D2}">
      <dsp:nvSpPr>
        <dsp:cNvPr id="0" name=""/>
        <dsp:cNvSpPr/>
      </dsp:nvSpPr>
      <dsp:spPr>
        <a:xfrm>
          <a:off x="1491488" y="1374642"/>
          <a:ext cx="1322027" cy="629164"/>
        </a:xfrm>
        <a:custGeom>
          <a:avLst/>
          <a:gdLst/>
          <a:ahLst/>
          <a:cxnLst/>
          <a:rect l="0" t="0" r="0" b="0"/>
          <a:pathLst>
            <a:path>
              <a:moveTo>
                <a:pt x="1322027" y="0"/>
              </a:moveTo>
              <a:lnTo>
                <a:pt x="1322027" y="428757"/>
              </a:lnTo>
              <a:lnTo>
                <a:pt x="0" y="428757"/>
              </a:lnTo>
              <a:lnTo>
                <a:pt x="0" y="629164"/>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3A5A69-0F63-4733-8133-EF66D2320FBD}">
      <dsp:nvSpPr>
        <dsp:cNvPr id="0" name=""/>
        <dsp:cNvSpPr/>
      </dsp:nvSpPr>
      <dsp:spPr>
        <a:xfrm>
          <a:off x="1731857" y="936"/>
          <a:ext cx="2163317" cy="1373706"/>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49D0F2-0417-447E-827D-9B1D467B6360}">
      <dsp:nvSpPr>
        <dsp:cNvPr id="0" name=""/>
        <dsp:cNvSpPr/>
      </dsp:nvSpPr>
      <dsp:spPr>
        <a:xfrm>
          <a:off x="1972225" y="229286"/>
          <a:ext cx="2163317" cy="1373706"/>
        </a:xfrm>
        <a:prstGeom prst="roundRect">
          <a:avLst>
            <a:gd name="adj" fmla="val 1000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Eligibility</a:t>
          </a:r>
          <a:endParaRPr lang="en-US" sz="2800" kern="1200" dirty="0"/>
        </a:p>
      </dsp:txBody>
      <dsp:txXfrm>
        <a:off x="2012459" y="269520"/>
        <a:ext cx="2082849" cy="1293238"/>
      </dsp:txXfrm>
    </dsp:sp>
    <dsp:sp modelId="{189034D2-A575-467E-8B22-AEA5C1BA3D57}">
      <dsp:nvSpPr>
        <dsp:cNvPr id="0" name=""/>
        <dsp:cNvSpPr/>
      </dsp:nvSpPr>
      <dsp:spPr>
        <a:xfrm>
          <a:off x="409829" y="2003807"/>
          <a:ext cx="2163317" cy="1373706"/>
        </a:xfrm>
        <a:prstGeom prst="roundRect">
          <a:avLst>
            <a:gd name="adj" fmla="val 10000"/>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32B9B1-C91A-4124-856A-9540E8D56898}">
      <dsp:nvSpPr>
        <dsp:cNvPr id="0" name=""/>
        <dsp:cNvSpPr/>
      </dsp:nvSpPr>
      <dsp:spPr>
        <a:xfrm>
          <a:off x="650198" y="2232157"/>
          <a:ext cx="2163317" cy="1373706"/>
        </a:xfrm>
        <a:prstGeom prst="roundRect">
          <a:avLst>
            <a:gd name="adj" fmla="val 10000"/>
          </a:avLst>
        </a:prstGeom>
        <a:solidFill>
          <a:schemeClr val="lt1">
            <a:alpha val="90000"/>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Institution</a:t>
          </a:r>
          <a:endParaRPr lang="en-US" sz="2800" kern="1200" dirty="0"/>
        </a:p>
      </dsp:txBody>
      <dsp:txXfrm>
        <a:off x="690432" y="2272391"/>
        <a:ext cx="2082849" cy="1293238"/>
      </dsp:txXfrm>
    </dsp:sp>
    <dsp:sp modelId="{719E1F08-C4E1-4AD1-93F2-A7DCC1F6B4DF}">
      <dsp:nvSpPr>
        <dsp:cNvPr id="0" name=""/>
        <dsp:cNvSpPr/>
      </dsp:nvSpPr>
      <dsp:spPr>
        <a:xfrm>
          <a:off x="3053884" y="2003807"/>
          <a:ext cx="2163317" cy="1373706"/>
        </a:xfrm>
        <a:prstGeom prst="roundRect">
          <a:avLst>
            <a:gd name="adj" fmla="val 10000"/>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30C60F-4E0D-46D7-BE1F-5792DD8A60A1}">
      <dsp:nvSpPr>
        <dsp:cNvPr id="0" name=""/>
        <dsp:cNvSpPr/>
      </dsp:nvSpPr>
      <dsp:spPr>
        <a:xfrm>
          <a:off x="3294252" y="2232157"/>
          <a:ext cx="2163317" cy="1373706"/>
        </a:xfrm>
        <a:prstGeom prst="roundRect">
          <a:avLst>
            <a:gd name="adj" fmla="val 10000"/>
          </a:avLst>
        </a:prstGeom>
        <a:solidFill>
          <a:schemeClr val="lt1">
            <a:alpha val="90000"/>
            <a:hueOff val="0"/>
            <a:satOff val="0"/>
            <a:lumOff val="0"/>
            <a:alphaOff val="0"/>
          </a:schemeClr>
        </a:solidFill>
        <a:ln w="1905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Principal Investigator</a:t>
          </a:r>
          <a:endParaRPr lang="en-US" sz="2800" kern="1200" dirty="0"/>
        </a:p>
      </dsp:txBody>
      <dsp:txXfrm>
        <a:off x="3334486" y="2272391"/>
        <a:ext cx="2082849" cy="129323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7" tIns="46585" rIns="93167" bIns="46585" numCol="1" anchor="t" anchorCtr="0" compatLnSpc="1">
            <a:prstTxWarp prst="textNoShape">
              <a:avLst/>
            </a:prstTxWarp>
          </a:bodyPr>
          <a:lstStyle>
            <a:lvl1pPr defTabSz="931863">
              <a:defRPr sz="1200"/>
            </a:lvl1pPr>
          </a:lstStyle>
          <a:p>
            <a:pPr>
              <a:defRPr/>
            </a:pPr>
            <a:endParaRPr lang="en-US"/>
          </a:p>
        </p:txBody>
      </p:sp>
      <p:sp>
        <p:nvSpPr>
          <p:cNvPr id="18435"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67" tIns="46585" rIns="93167" bIns="46585" numCol="1" anchor="t" anchorCtr="0" compatLnSpc="1">
            <a:prstTxWarp prst="textNoShape">
              <a:avLst/>
            </a:prstTxWarp>
          </a:bodyPr>
          <a:lstStyle>
            <a:lvl1pPr algn="r" defTabSz="931863">
              <a:defRPr sz="1200"/>
            </a:lvl1pPr>
          </a:lstStyle>
          <a:p>
            <a:pPr>
              <a:defRPr/>
            </a:pPr>
            <a:endParaRPr lang="en-US"/>
          </a:p>
        </p:txBody>
      </p:sp>
      <p:sp>
        <p:nvSpPr>
          <p:cNvPr id="18436"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67" tIns="46585" rIns="93167" bIns="46585" numCol="1" anchor="b" anchorCtr="0" compatLnSpc="1">
            <a:prstTxWarp prst="textNoShape">
              <a:avLst/>
            </a:prstTxWarp>
          </a:bodyPr>
          <a:lstStyle>
            <a:lvl1pPr defTabSz="931863">
              <a:defRPr sz="1200"/>
            </a:lvl1pPr>
          </a:lstStyle>
          <a:p>
            <a:pPr>
              <a:defRPr/>
            </a:pPr>
            <a:endParaRPr lang="en-US"/>
          </a:p>
        </p:txBody>
      </p:sp>
      <p:sp>
        <p:nvSpPr>
          <p:cNvPr id="18437"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67" tIns="46585" rIns="93167" bIns="46585" numCol="1" anchor="b" anchorCtr="0" compatLnSpc="1">
            <a:prstTxWarp prst="textNoShape">
              <a:avLst/>
            </a:prstTxWarp>
          </a:bodyPr>
          <a:lstStyle>
            <a:lvl1pPr algn="r" defTabSz="931863">
              <a:defRPr sz="1200"/>
            </a:lvl1pPr>
          </a:lstStyle>
          <a:p>
            <a:pPr>
              <a:defRPr/>
            </a:pPr>
            <a:fld id="{4FFFEF2C-A1AB-4CBC-8C6D-D06F75FB72E5}" type="slidenum">
              <a:rPr lang="en-US"/>
              <a:pPr>
                <a:defRPr/>
              </a:pPr>
              <a:t>‹#›</a:t>
            </a:fld>
            <a:endParaRPr lang="en-US"/>
          </a:p>
        </p:txBody>
      </p:sp>
    </p:spTree>
    <p:extLst>
      <p:ext uri="{BB962C8B-B14F-4D97-AF65-F5344CB8AC3E}">
        <p14:creationId xmlns:p14="http://schemas.microsoft.com/office/powerpoint/2010/main" val="1210253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7" tIns="46585" rIns="93167" bIns="46585" numCol="1" anchor="t" anchorCtr="0" compatLnSpc="1">
            <a:prstTxWarp prst="textNoShape">
              <a:avLst/>
            </a:prstTxWarp>
          </a:bodyPr>
          <a:lstStyle>
            <a:lvl1pPr defTabSz="931863">
              <a:defRPr sz="1200"/>
            </a:lvl1pPr>
          </a:lstStyle>
          <a:p>
            <a:pPr>
              <a:defRPr/>
            </a:pPr>
            <a:endParaRPr lang="en-US"/>
          </a:p>
        </p:txBody>
      </p:sp>
      <p:sp>
        <p:nvSpPr>
          <p:cNvPr id="4099"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67" tIns="46585" rIns="93167" bIns="46585" numCol="1" anchor="t" anchorCtr="0" compatLnSpc="1">
            <a:prstTxWarp prst="textNoShape">
              <a:avLst/>
            </a:prstTxWarp>
          </a:bodyPr>
          <a:lstStyle>
            <a:lvl1pPr algn="r" defTabSz="931863">
              <a:defRPr sz="1200"/>
            </a:lvl1pPr>
          </a:lstStyle>
          <a:p>
            <a:pPr>
              <a:defRPr/>
            </a:pPr>
            <a:endParaRPr lang="en-US"/>
          </a:p>
        </p:txBody>
      </p:sp>
      <p:sp>
        <p:nvSpPr>
          <p:cNvPr id="8806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67" tIns="46585" rIns="93167" bIns="4658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67" tIns="46585" rIns="93167" bIns="46585" numCol="1" anchor="b" anchorCtr="0" compatLnSpc="1">
            <a:prstTxWarp prst="textNoShape">
              <a:avLst/>
            </a:prstTxWarp>
          </a:bodyPr>
          <a:lstStyle>
            <a:lvl1pPr defTabSz="931863">
              <a:defRPr sz="1200"/>
            </a:lvl1pPr>
          </a:lstStyle>
          <a:p>
            <a:pPr>
              <a:defRPr/>
            </a:pPr>
            <a:endParaRPr lang="en-US"/>
          </a:p>
        </p:txBody>
      </p:sp>
      <p:sp>
        <p:nvSpPr>
          <p:cNvPr id="4103"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67" tIns="46585" rIns="93167" bIns="46585" numCol="1" anchor="b" anchorCtr="0" compatLnSpc="1">
            <a:prstTxWarp prst="textNoShape">
              <a:avLst/>
            </a:prstTxWarp>
          </a:bodyPr>
          <a:lstStyle>
            <a:lvl1pPr algn="r" defTabSz="931863">
              <a:defRPr sz="1200"/>
            </a:lvl1pPr>
          </a:lstStyle>
          <a:p>
            <a:pPr>
              <a:defRPr/>
            </a:pPr>
            <a:fld id="{6DB84531-532E-4955-9D8E-510EA9476B6B}" type="slidenum">
              <a:rPr lang="en-US"/>
              <a:pPr>
                <a:defRPr/>
              </a:pPr>
              <a:t>‹#›</a:t>
            </a:fld>
            <a:endParaRPr lang="en-US"/>
          </a:p>
        </p:txBody>
      </p:sp>
    </p:spTree>
    <p:extLst>
      <p:ext uri="{BB962C8B-B14F-4D97-AF65-F5344CB8AC3E}">
        <p14:creationId xmlns:p14="http://schemas.microsoft.com/office/powerpoint/2010/main" val="35813574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DB84531-532E-4955-9D8E-510EA9476B6B}" type="slidenum">
              <a:rPr lang="en-US" smtClean="0"/>
              <a:pPr>
                <a:defRPr/>
              </a:pPr>
              <a:t>9</a:t>
            </a:fld>
            <a:endParaRPr lang="en-US"/>
          </a:p>
        </p:txBody>
      </p:sp>
    </p:spTree>
    <p:extLst>
      <p:ext uri="{BB962C8B-B14F-4D97-AF65-F5344CB8AC3E}">
        <p14:creationId xmlns:p14="http://schemas.microsoft.com/office/powerpoint/2010/main" val="808716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 is talk to IC contact and let</a:t>
            </a:r>
            <a:r>
              <a:rPr lang="en-US" baseline="0" dirty="0" smtClean="0"/>
              <a:t> science be the guide</a:t>
            </a:r>
            <a:r>
              <a:rPr lang="en-US" dirty="0" smtClean="0"/>
              <a:t>. Be particularly aware</a:t>
            </a:r>
            <a:r>
              <a:rPr lang="en-US" baseline="0" dirty="0" smtClean="0"/>
              <a:t> that with our small n, conclusions are difficult to draw. NINR’s success rate has been 0-18 in last ~5 years</a:t>
            </a:r>
            <a:endParaRPr lang="en-US" dirty="0"/>
          </a:p>
        </p:txBody>
      </p:sp>
      <p:sp>
        <p:nvSpPr>
          <p:cNvPr id="4" name="Slide Number Placeholder 3"/>
          <p:cNvSpPr>
            <a:spLocks noGrp="1"/>
          </p:cNvSpPr>
          <p:nvPr>
            <p:ph type="sldNum" sz="quarter" idx="10"/>
          </p:nvPr>
        </p:nvSpPr>
        <p:spPr/>
        <p:txBody>
          <a:bodyPr/>
          <a:lstStyle/>
          <a:p>
            <a:pPr>
              <a:defRPr/>
            </a:pPr>
            <a:fld id="{6DB84531-532E-4955-9D8E-510EA9476B6B}" type="slidenum">
              <a:rPr lang="en-US" smtClean="0"/>
              <a:pPr>
                <a:defRPr/>
              </a:pPr>
              <a:t>14</a:t>
            </a:fld>
            <a:endParaRPr lang="en-US"/>
          </a:p>
        </p:txBody>
      </p:sp>
    </p:spTree>
    <p:extLst>
      <p:ext uri="{BB962C8B-B14F-4D97-AF65-F5344CB8AC3E}">
        <p14:creationId xmlns:p14="http://schemas.microsoft.com/office/powerpoint/2010/main" val="3723386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DB84531-532E-4955-9D8E-510EA9476B6B}" type="slidenum">
              <a:rPr lang="en-US" smtClean="0"/>
              <a:pPr>
                <a:defRPr/>
              </a:pPr>
              <a:t>23</a:t>
            </a:fld>
            <a:endParaRPr lang="en-US"/>
          </a:p>
        </p:txBody>
      </p:sp>
    </p:spTree>
    <p:extLst>
      <p:ext uri="{BB962C8B-B14F-4D97-AF65-F5344CB8AC3E}">
        <p14:creationId xmlns:p14="http://schemas.microsoft.com/office/powerpoint/2010/main" val="3101026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DB84531-532E-4955-9D8E-510EA9476B6B}" type="slidenum">
              <a:rPr lang="en-US" smtClean="0"/>
              <a:pPr>
                <a:defRPr/>
              </a:pPr>
              <a:t>24</a:t>
            </a:fld>
            <a:endParaRPr lang="en-US"/>
          </a:p>
        </p:txBody>
      </p:sp>
    </p:spTree>
    <p:extLst>
      <p:ext uri="{BB962C8B-B14F-4D97-AF65-F5344CB8AC3E}">
        <p14:creationId xmlns:p14="http://schemas.microsoft.com/office/powerpoint/2010/main" val="3454629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the scientific environment in which the work will be done contribute to the probability of success? Will the project benefit from unique features of the scientific environment, subject populations, or collaborative arrangements?  Not in R15</a:t>
            </a:r>
          </a:p>
        </p:txBody>
      </p:sp>
      <p:sp>
        <p:nvSpPr>
          <p:cNvPr id="4" name="Slide Number Placeholder 3"/>
          <p:cNvSpPr>
            <a:spLocks noGrp="1"/>
          </p:cNvSpPr>
          <p:nvPr>
            <p:ph type="sldNum" sz="quarter" idx="10"/>
          </p:nvPr>
        </p:nvSpPr>
        <p:spPr/>
        <p:txBody>
          <a:bodyPr/>
          <a:lstStyle/>
          <a:p>
            <a:pPr>
              <a:defRPr/>
            </a:pPr>
            <a:fld id="{6DB84531-532E-4955-9D8E-510EA9476B6B}" type="slidenum">
              <a:rPr lang="en-US" smtClean="0"/>
              <a:pPr>
                <a:defRPr/>
              </a:pPr>
              <a:t>30</a:t>
            </a:fld>
            <a:endParaRPr lang="en-US"/>
          </a:p>
        </p:txBody>
      </p:sp>
    </p:spTree>
    <p:extLst>
      <p:ext uri="{BB962C8B-B14F-4D97-AF65-F5344CB8AC3E}">
        <p14:creationId xmlns:p14="http://schemas.microsoft.com/office/powerpoint/2010/main" val="1361233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Doubled award</a:t>
            </a:r>
            <a:r>
              <a:rPr lang="en-US" baseline="0" dirty="0" smtClean="0"/>
              <a:t> budget, more than doubled the total amount NIH awards for R15</a:t>
            </a:r>
            <a:endParaRPr lang="en-US" dirty="0"/>
          </a:p>
        </p:txBody>
      </p:sp>
      <p:sp>
        <p:nvSpPr>
          <p:cNvPr id="4" name="Slide Number Placeholder 3"/>
          <p:cNvSpPr>
            <a:spLocks noGrp="1"/>
          </p:cNvSpPr>
          <p:nvPr>
            <p:ph type="sldNum" sz="quarter" idx="10"/>
          </p:nvPr>
        </p:nvSpPr>
        <p:spPr/>
        <p:txBody>
          <a:bodyPr/>
          <a:lstStyle/>
          <a:p>
            <a:pPr>
              <a:defRPr/>
            </a:pPr>
            <a:fld id="{6DB84531-532E-4955-9D8E-510EA9476B6B}" type="slidenum">
              <a:rPr lang="en-US" smtClean="0"/>
              <a:pPr>
                <a:defRPr/>
              </a:pPr>
              <a:t>35</a:t>
            </a:fld>
            <a:endParaRPr lang="en-US"/>
          </a:p>
        </p:txBody>
      </p:sp>
    </p:spTree>
    <p:extLst>
      <p:ext uri="{BB962C8B-B14F-4D97-AF65-F5344CB8AC3E}">
        <p14:creationId xmlns:p14="http://schemas.microsoft.com/office/powerpoint/2010/main" val="1300618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1" name="Rounded Rectangle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2" name="Rounded Rectangle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Rectangle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6" name="Rectangle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n-US" smtClean="0"/>
              <a:t>Click to edit Master title style</a:t>
            </a:r>
            <a:endParaRPr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7" name="Date Placeholder 27"/>
          <p:cNvSpPr>
            <a:spLocks noGrp="1"/>
          </p:cNvSpPr>
          <p:nvPr>
            <p:ph type="dt" sz="half" idx="10"/>
          </p:nvPr>
        </p:nvSpPr>
        <p:spPr>
          <a:xfrm>
            <a:off x="6705600" y="4206875"/>
            <a:ext cx="960438" cy="457200"/>
          </a:xfrm>
        </p:spPr>
        <p:txBody>
          <a:bodyPr/>
          <a:lstStyle>
            <a:lvl1pPr>
              <a:defRPr/>
            </a:lvl1pPr>
          </a:lstStyle>
          <a:p>
            <a:pPr>
              <a:defRPr/>
            </a:pPr>
            <a:endParaRPr lang="en-US"/>
          </a:p>
        </p:txBody>
      </p:sp>
      <p:sp>
        <p:nvSpPr>
          <p:cNvPr id="18" name="Footer Placeholder 16"/>
          <p:cNvSpPr>
            <a:spLocks noGrp="1"/>
          </p:cNvSpPr>
          <p:nvPr>
            <p:ph type="ftr" sz="quarter" idx="11"/>
          </p:nvPr>
        </p:nvSpPr>
        <p:spPr>
          <a:xfrm>
            <a:off x="5410200" y="4205288"/>
            <a:ext cx="1295400" cy="457200"/>
          </a:xfrm>
        </p:spPr>
        <p:txBody>
          <a:bodyPr/>
          <a:lstStyle>
            <a:lvl1pPr>
              <a:defRPr/>
            </a:lvl1pPr>
          </a:lstStyle>
          <a:p>
            <a:pPr>
              <a:defRPr/>
            </a:pPr>
            <a:r>
              <a:rPr lang="en-US"/>
              <a:t>DESIGN SAMPLE DEC 1</a:t>
            </a:r>
          </a:p>
        </p:txBody>
      </p:sp>
      <p:sp>
        <p:nvSpPr>
          <p:cNvPr id="19" name="Slide Number Placeholder 28"/>
          <p:cNvSpPr>
            <a:spLocks noGrp="1"/>
          </p:cNvSpPr>
          <p:nvPr>
            <p:ph type="sldNum" sz="quarter" idx="12"/>
          </p:nvPr>
        </p:nvSpPr>
        <p:spPr>
          <a:xfrm>
            <a:off x="76200" y="6400800"/>
            <a:ext cx="747713" cy="365125"/>
          </a:xfrm>
        </p:spPr>
        <p:txBody>
          <a:bodyPr/>
          <a:lstStyle>
            <a:lvl1pPr algn="r">
              <a:defRPr sz="1800">
                <a:solidFill>
                  <a:schemeClr val="tx1"/>
                </a:solidFill>
              </a:defRPr>
            </a:lvl1pPr>
          </a:lstStyle>
          <a:p>
            <a:pPr>
              <a:defRPr/>
            </a:pPr>
            <a:fld id="{2D830D10-542A-447B-87CA-BD3ADA618F6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61627A0-52BE-49C3-90CB-787EE860760A}" type="slidenum">
              <a:rPr lang="en-US" smtClean="0"/>
              <a:pPr>
                <a:defRPr/>
              </a:pPr>
              <a:t>‹#›</a:t>
            </a:fld>
            <a:endParaRPr lang="en-US" dirty="0"/>
          </a:p>
        </p:txBody>
      </p:sp>
    </p:spTree>
    <p:extLst>
      <p:ext uri="{BB962C8B-B14F-4D97-AF65-F5344CB8AC3E}">
        <p14:creationId xmlns:p14="http://schemas.microsoft.com/office/powerpoint/2010/main" val="1935170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52C44F9A-9CE8-4653-A3D7-6121B0D6C7B6}" type="slidenum">
              <a:rPr lang="en-US"/>
              <a:pPr>
                <a:defRPr/>
              </a:pPr>
              <a:t>‹#›</a:t>
            </a:fld>
            <a:endParaRPr lang="en-US"/>
          </a:p>
        </p:txBody>
      </p:sp>
    </p:spTree>
    <p:extLst>
      <p:ext uri="{BB962C8B-B14F-4D97-AF65-F5344CB8AC3E}">
        <p14:creationId xmlns:p14="http://schemas.microsoft.com/office/powerpoint/2010/main" val="347471351"/>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430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B1515FC-D72B-4CAF-A499-034D60B6BD18}" type="slidenum">
              <a:rPr lang="en-US" smtClean="0"/>
              <a:pPr>
                <a:defRPr/>
              </a:pPr>
              <a:t>‹#›</a:t>
            </a:fld>
            <a:endParaRPr lang="en-US" dirty="0"/>
          </a:p>
        </p:txBody>
      </p:sp>
    </p:spTree>
    <p:extLst>
      <p:ext uri="{BB962C8B-B14F-4D97-AF65-F5344CB8AC3E}">
        <p14:creationId xmlns:p14="http://schemas.microsoft.com/office/powerpoint/2010/main" val="3890551355"/>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28F09152-4AE8-43EA-B2CC-655DE9FC6C96}" type="slidenum">
              <a:rPr lang="en-US" smtClean="0"/>
              <a:pPr>
                <a:defRPr/>
              </a:pPr>
              <a:t>‹#›</a:t>
            </a:fld>
            <a:endParaRPr lang="en-US"/>
          </a:p>
        </p:txBody>
      </p:sp>
    </p:spTree>
    <p:extLst>
      <p:ext uri="{BB962C8B-B14F-4D97-AF65-F5344CB8AC3E}">
        <p14:creationId xmlns:p14="http://schemas.microsoft.com/office/powerpoint/2010/main" val="3171655908"/>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F39E8EE1-BCC5-4FFC-9D02-CA3B48317ABE}" type="slidenum">
              <a:rPr lang="en-US" smtClean="0"/>
              <a:pPr>
                <a:defRPr/>
              </a:pPr>
              <a:t>‹#›</a:t>
            </a:fld>
            <a:endParaRPr lang="en-US" dirty="0"/>
          </a:p>
        </p:txBody>
      </p:sp>
    </p:spTree>
    <p:extLst>
      <p:ext uri="{BB962C8B-B14F-4D97-AF65-F5344CB8AC3E}">
        <p14:creationId xmlns:p14="http://schemas.microsoft.com/office/powerpoint/2010/main" val="30670977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F7B76949-AF80-435D-9E97-14B6AAF2E0ED}" type="slidenum">
              <a:rPr lang="en-US" smtClean="0"/>
              <a:pPr>
                <a:defRPr/>
              </a:pPr>
              <a:t>‹#›</a:t>
            </a:fld>
            <a:endParaRPr lang="en-US" dirty="0"/>
          </a:p>
        </p:txBody>
      </p:sp>
    </p:spTree>
    <p:extLst>
      <p:ext uri="{BB962C8B-B14F-4D97-AF65-F5344CB8AC3E}">
        <p14:creationId xmlns:p14="http://schemas.microsoft.com/office/powerpoint/2010/main" val="31297957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28F09152-4AE8-43EA-B2CC-655DE9FC6C96}" type="slidenum">
              <a:rPr lang="en-US" smtClean="0"/>
              <a:pPr>
                <a:defRPr/>
              </a:pPr>
              <a:t>‹#›</a:t>
            </a:fld>
            <a:endParaRPr lang="en-US"/>
          </a:p>
        </p:txBody>
      </p:sp>
    </p:spTree>
    <p:extLst>
      <p:ext uri="{BB962C8B-B14F-4D97-AF65-F5344CB8AC3E}">
        <p14:creationId xmlns:p14="http://schemas.microsoft.com/office/powerpoint/2010/main" val="3355094552"/>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28F09152-4AE8-43EA-B2CC-655DE9FC6C96}" type="slidenum">
              <a:rPr lang="en-US" smtClean="0"/>
              <a:pPr>
                <a:defRPr/>
              </a:pPr>
              <a:t>‹#›</a:t>
            </a:fld>
            <a:endParaRPr lang="en-US"/>
          </a:p>
        </p:txBody>
      </p:sp>
    </p:spTree>
    <p:extLst>
      <p:ext uri="{BB962C8B-B14F-4D97-AF65-F5344CB8AC3E}">
        <p14:creationId xmlns:p14="http://schemas.microsoft.com/office/powerpoint/2010/main" val="2720938469"/>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8F09152-4AE8-43EA-B2CC-655DE9FC6C96}" type="slidenum">
              <a:rPr lang="en-US" smtClean="0"/>
              <a:pPr>
                <a:defRPr/>
              </a:pPr>
              <a:t>‹#›</a:t>
            </a:fld>
            <a:endParaRPr lang="en-US"/>
          </a:p>
        </p:txBody>
      </p:sp>
    </p:spTree>
    <p:extLst>
      <p:ext uri="{BB962C8B-B14F-4D97-AF65-F5344CB8AC3E}">
        <p14:creationId xmlns:p14="http://schemas.microsoft.com/office/powerpoint/2010/main" val="3327674560"/>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0764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769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8F09152-4AE8-43EA-B2CC-655DE9FC6C96}" type="slidenum">
              <a:rPr lang="en-US" smtClean="0"/>
              <a:pPr>
                <a:defRPr/>
              </a:pPr>
              <a:t>‹#›</a:t>
            </a:fld>
            <a:endParaRPr lang="en-US"/>
          </a:p>
        </p:txBody>
      </p:sp>
    </p:spTree>
    <p:extLst>
      <p:ext uri="{BB962C8B-B14F-4D97-AF65-F5344CB8AC3E}">
        <p14:creationId xmlns:p14="http://schemas.microsoft.com/office/powerpoint/2010/main" val="83370766"/>
      </p:ext>
    </p:extLst>
  </p:cSld>
  <p:clrMapOvr>
    <a:masterClrMapping/>
  </p:clrMapOvr>
  <p:timing>
    <p:tnLst>
      <p:par>
        <p:cTn xmlns:p14="http://schemas.microsoft.com/office/powerpoint/2010/mai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1066800"/>
          </a:xfrm>
        </p:spPr>
        <p:txBody>
          <a:bodyPr/>
          <a:lstStyle>
            <a:lvl1pPr>
              <a:defRPr b="1">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152400" y="1371600"/>
            <a:ext cx="8229600" cy="4324350"/>
          </a:xfrm>
        </p:spPr>
        <p:txBody>
          <a:bodyPr/>
          <a:lstStyle>
            <a:lvl1pPr>
              <a:defRPr>
                <a:solidFill>
                  <a:schemeClr val="tx1"/>
                </a:solidFill>
                <a:latin typeface="Arial" pitchFamily="34" charset="0"/>
                <a:cs typeface="Arial" pitchFamily="34" charset="0"/>
              </a:defRPr>
            </a:lvl1pPr>
            <a:lvl2pPr>
              <a:defRPr>
                <a:solidFill>
                  <a:srgbClr val="008000"/>
                </a:solidFill>
                <a:latin typeface="Arial" pitchFamily="34" charset="0"/>
                <a:cs typeface="Arial" pitchFamily="34" charset="0"/>
              </a:defRPr>
            </a:lvl2pPr>
            <a:lvl3pPr>
              <a:defRPr>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p:txBody>
          <a:bodyPr/>
          <a:lstStyle>
            <a:lvl1pPr>
              <a:defRPr>
                <a:solidFill>
                  <a:schemeClr val="tx1"/>
                </a:solidFill>
              </a:defRPr>
            </a:lvl1pPr>
          </a:lstStyle>
          <a:p>
            <a:pPr>
              <a:defRPr/>
            </a:pPr>
            <a:fld id="{161627A0-52BE-49C3-90CB-787EE860760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838200"/>
          </a:xfrm>
        </p:spPr>
        <p:txBody>
          <a:bodyPr>
            <a:normAutofit/>
          </a:bodyPr>
          <a:lstStyle>
            <a:lvl1pPr>
              <a:defRPr sz="3600"/>
            </a:lvl1pPr>
          </a:lstStyle>
          <a:p>
            <a:r>
              <a:rPr lang="en-US" dirty="0" smtClean="0"/>
              <a:t>Click to edit Master title style</a:t>
            </a:r>
            <a:endParaRPr lang="en-US" dirty="0"/>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r>
              <a:rPr lang="en-US"/>
              <a:t>DESIGN SAMPLE DEC 1</a:t>
            </a:r>
          </a:p>
        </p:txBody>
      </p:sp>
      <p:sp>
        <p:nvSpPr>
          <p:cNvPr id="5" name="Slide Number Placeholder 22"/>
          <p:cNvSpPr>
            <a:spLocks noGrp="1"/>
          </p:cNvSpPr>
          <p:nvPr>
            <p:ph type="sldNum" sz="quarter" idx="12"/>
          </p:nvPr>
        </p:nvSpPr>
        <p:spPr/>
        <p:txBody>
          <a:bodyPr/>
          <a:lstStyle>
            <a:lvl1pPr>
              <a:defRPr>
                <a:solidFill>
                  <a:schemeClr val="tx1"/>
                </a:solidFill>
              </a:defRPr>
            </a:lvl1pPr>
          </a:lstStyle>
          <a:p>
            <a:pPr>
              <a:defRPr/>
            </a:pPr>
            <a:fld id="{371CDBCC-57D6-4AF4-91B3-EB8BA5111C2A}"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DESIGN SAMPLE DEC 1</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8" name="Rectangle 7"/>
          <p:cNvSpPr/>
          <p:nvPr userDrawn="1"/>
        </p:nvSpPr>
        <p:spPr>
          <a:xfrm>
            <a:off x="0" y="2514600"/>
            <a:ext cx="9144000" cy="198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0" y="3048000"/>
            <a:ext cx="9144000" cy="1295400"/>
          </a:xfrm>
        </p:spPr>
        <p:txBody>
          <a:bodyPr anchor="b">
            <a:noAutofit/>
          </a:bodyPr>
          <a:lstStyle>
            <a:lvl1pPr algn="ctr">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dirty="0" smtClean="0"/>
              <a:t>Click to edit Master title style</a:t>
            </a:r>
            <a:br>
              <a:rPr lang="en-US" dirty="0" smtClean="0"/>
            </a:br>
            <a:endParaRPr lang="en-US" dirty="0"/>
          </a:p>
        </p:txBody>
      </p:sp>
      <p:sp>
        <p:nvSpPr>
          <p:cNvPr id="3" name="Text Placeholder 2"/>
          <p:cNvSpPr>
            <a:spLocks noGrp="1"/>
          </p:cNvSpPr>
          <p:nvPr>
            <p:ph type="body" idx="1"/>
          </p:nvPr>
        </p:nvSpPr>
        <p:spPr>
          <a:xfrm>
            <a:off x="152400" y="5257800"/>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p:txBody>
      </p:sp>
      <p:pic>
        <p:nvPicPr>
          <p:cNvPr id="7" name="Picture 6" descr="People and Places" title="NIH Photo Bann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050" y="-152400"/>
            <a:ext cx="9144000" cy="2811203"/>
          </a:xfrm>
          <a:prstGeom prst="rect">
            <a:avLst/>
          </a:prstGeom>
        </p:spPr>
      </p:pic>
      <p:sp>
        <p:nvSpPr>
          <p:cNvPr id="11" name="Text Placeholder 10"/>
          <p:cNvSpPr>
            <a:spLocks noGrp="1"/>
          </p:cNvSpPr>
          <p:nvPr>
            <p:ph type="body" sz="quarter" idx="10" hasCustomPrompt="1"/>
          </p:nvPr>
        </p:nvSpPr>
        <p:spPr>
          <a:xfrm>
            <a:off x="0" y="4648200"/>
            <a:ext cx="9124950" cy="457200"/>
          </a:xfrm>
        </p:spPr>
        <p:txBody>
          <a:bodyPr/>
          <a:lstStyle>
            <a:lvl1pPr marL="109537" indent="0" algn="ctr">
              <a:buNone/>
              <a:defRPr sz="2000">
                <a:solidFill>
                  <a:srgbClr val="008000"/>
                </a:solidFill>
              </a:defRPr>
            </a:lvl1pPr>
          </a:lstStyle>
          <a:p>
            <a:pPr lvl="0"/>
            <a:r>
              <a:rPr lang="en-US" dirty="0" smtClean="0"/>
              <a:t>Date</a:t>
            </a:r>
          </a:p>
        </p:txBody>
      </p:sp>
    </p:spTree>
    <p:extLst>
      <p:ext uri="{BB962C8B-B14F-4D97-AF65-F5344CB8AC3E}">
        <p14:creationId xmlns:p14="http://schemas.microsoft.com/office/powerpoint/2010/main" val="3120230948"/>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r>
              <a:rPr lang="en-US"/>
              <a:t>DESIGN SAMPLE DEC 1</a:t>
            </a:r>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CB1515FC-D72B-4CAF-A499-034D60B6BD18}"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6583363" y="612775"/>
            <a:ext cx="957262" cy="457200"/>
          </a:xfrm>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r>
              <a:rPr lang="en-US"/>
              <a:t>DESIGN SAMPLE DEC 1</a:t>
            </a:r>
          </a:p>
        </p:txBody>
      </p:sp>
      <p:sp>
        <p:nvSpPr>
          <p:cNvPr id="5" name="Slide Number Placeholder 4"/>
          <p:cNvSpPr>
            <a:spLocks noGrp="1"/>
          </p:cNvSpPr>
          <p:nvPr>
            <p:ph type="sldNum" sz="quarter" idx="12"/>
          </p:nvPr>
        </p:nvSpPr>
        <p:spPr/>
        <p:txBody>
          <a:bodyPr/>
          <a:lstStyle>
            <a:lvl1pPr>
              <a:defRPr>
                <a:solidFill>
                  <a:schemeClr val="tx1"/>
                </a:solidFill>
              </a:defRPr>
            </a:lvl1pPr>
          </a:lstStyle>
          <a:p>
            <a:pPr>
              <a:defRPr/>
            </a:pPr>
            <a:fld id="{F39E8EE1-BCC5-4FFC-9D02-CA3B48317AB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en-US"/>
              <a:t>DESIGN SAMPLE DEC 1</a:t>
            </a:r>
          </a:p>
        </p:txBody>
      </p:sp>
      <p:sp>
        <p:nvSpPr>
          <p:cNvPr id="4" name="Slide Number Placeholder 3"/>
          <p:cNvSpPr>
            <a:spLocks noGrp="1"/>
          </p:cNvSpPr>
          <p:nvPr>
            <p:ph type="sldNum" sz="quarter" idx="12"/>
          </p:nvPr>
        </p:nvSpPr>
        <p:spPr/>
        <p:txBody>
          <a:bodyPr/>
          <a:lstStyle>
            <a:lvl1pPr>
              <a:defRPr>
                <a:solidFill>
                  <a:schemeClr val="tx1"/>
                </a:solidFill>
              </a:defRPr>
            </a:lvl1pPr>
          </a:lstStyle>
          <a:p>
            <a:pPr>
              <a:defRPr/>
            </a:pPr>
            <a:fld id="{F7B76949-AF80-435D-9E97-14B6AAF2E0E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D830D10-542A-447B-87CA-BD3ADA618F6A}" type="slidenum">
              <a:rPr lang="en-US" smtClean="0"/>
              <a:pPr>
                <a:defRPr/>
              </a:pPr>
              <a:t>‹#›</a:t>
            </a:fld>
            <a:endParaRPr lang="en-US" dirty="0"/>
          </a:p>
        </p:txBody>
      </p:sp>
    </p:spTree>
    <p:extLst>
      <p:ext uri="{BB962C8B-B14F-4D97-AF65-F5344CB8AC3E}">
        <p14:creationId xmlns:p14="http://schemas.microsoft.com/office/powerpoint/2010/main" val="1520046745"/>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2.jpeg"/><Relationship Id="rId11"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9.xml"/><Relationship Id="rId12" Type="http://schemas.openxmlformats.org/officeDocument/2006/relationships/theme" Target="../theme/theme2.xml"/><Relationship Id="rId13" Type="http://schemas.openxmlformats.org/officeDocument/2006/relationships/image" Target="../media/image5.png"/><Relationship Id="rId14" Type="http://schemas.openxmlformats.org/officeDocument/2006/relationships/image" Target="../media/image6.png"/><Relationship Id="rId15" Type="http://schemas.openxmlformats.org/officeDocument/2006/relationships/image" Target="../media/image7.emf"/><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slideLayout" Target="../slideLayouts/slideLayout12.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 Id="rId9" Type="http://schemas.openxmlformats.org/officeDocument/2006/relationships/slideLayout" Target="../slideLayouts/slideLayout17.xml"/><Relationship Id="rId10"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34" name="Rounded Rectangle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5" name="Rectangle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6" name="Rectangle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7" name="Rectangle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8" name="Rectangle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9" name="Rectangle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0" name="Rectangle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081" name="Title Placeholder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3082" name="Text Placeholder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4" name="Date Placeholder 13"/>
          <p:cNvSpPr>
            <a:spLocks noGrp="1"/>
          </p:cNvSpPr>
          <p:nvPr>
            <p:ph type="dt" sz="half" idx="2"/>
          </p:nvPr>
        </p:nvSpPr>
        <p:spPr>
          <a:xfrm>
            <a:off x="6586538" y="612775"/>
            <a:ext cx="957262" cy="457200"/>
          </a:xfrm>
          <a:prstGeom prst="rect">
            <a:avLst/>
          </a:prstGeom>
        </p:spPr>
        <p:txBody>
          <a:bodyPr vert="horz"/>
          <a:lstStyle>
            <a:lvl1pPr algn="l" eaLnBrk="1" latinLnBrk="0" hangingPunct="1">
              <a:defRPr kumimoji="0" sz="800">
                <a:solidFill>
                  <a:schemeClr val="accent2"/>
                </a:solidFill>
              </a:defRPr>
            </a:lvl1pPr>
          </a:lstStyle>
          <a:p>
            <a:pPr>
              <a:defRPr/>
            </a:pPr>
            <a:endParaRPr lang="en-US"/>
          </a:p>
        </p:txBody>
      </p:sp>
      <p:sp>
        <p:nvSpPr>
          <p:cNvPr id="3" name="Footer Placeholder 2"/>
          <p:cNvSpPr>
            <a:spLocks noGrp="1"/>
          </p:cNvSpPr>
          <p:nvPr>
            <p:ph type="ftr" sz="quarter" idx="3"/>
          </p:nvPr>
        </p:nvSpPr>
        <p:spPr>
          <a:xfrm>
            <a:off x="5257800" y="612775"/>
            <a:ext cx="1325563" cy="457200"/>
          </a:xfrm>
          <a:prstGeom prst="rect">
            <a:avLst/>
          </a:prstGeom>
        </p:spPr>
        <p:txBody>
          <a:bodyPr vert="horz"/>
          <a:lstStyle>
            <a:lvl1pPr algn="r" eaLnBrk="1" latinLnBrk="0" hangingPunct="1">
              <a:defRPr kumimoji="0" sz="800">
                <a:solidFill>
                  <a:schemeClr val="accent2"/>
                </a:solidFill>
              </a:defRPr>
            </a:lvl1pPr>
          </a:lstStyle>
          <a:p>
            <a:pPr>
              <a:defRPr/>
            </a:pPr>
            <a:r>
              <a:rPr lang="en-US"/>
              <a:t>DESIGN SAMPLE DEC 1</a:t>
            </a:r>
          </a:p>
        </p:txBody>
      </p:sp>
      <p:sp>
        <p:nvSpPr>
          <p:cNvPr id="23" name="Slide Number Placeholder 22"/>
          <p:cNvSpPr>
            <a:spLocks noGrp="1"/>
          </p:cNvSpPr>
          <p:nvPr>
            <p:ph type="sldNum" sz="quarter" idx="4"/>
          </p:nvPr>
        </p:nvSpPr>
        <p:spPr>
          <a:xfrm>
            <a:off x="152400" y="6324600"/>
            <a:ext cx="762000" cy="366713"/>
          </a:xfrm>
          <a:prstGeom prst="rect">
            <a:avLst/>
          </a:prstGeom>
        </p:spPr>
        <p:txBody>
          <a:bodyPr vert="horz" anchor="b"/>
          <a:lstStyle>
            <a:lvl1pPr algn="r" eaLnBrk="1" latinLnBrk="0" hangingPunct="1">
              <a:defRPr kumimoji="0" sz="1800">
                <a:solidFill>
                  <a:srgbClr val="FFFFFF"/>
                </a:solidFill>
              </a:defRPr>
            </a:lvl1pPr>
          </a:lstStyle>
          <a:p>
            <a:pPr>
              <a:defRPr/>
            </a:pPr>
            <a:fld id="{28F09152-4AE8-43EA-B2CC-655DE9FC6C96}" type="slidenum">
              <a:rPr lang="en-US"/>
              <a:pPr>
                <a:defRPr/>
              </a:pPr>
              <a:t>‹#›</a:t>
            </a:fld>
            <a:endParaRPr lang="en-US"/>
          </a:p>
        </p:txBody>
      </p:sp>
      <p:sp>
        <p:nvSpPr>
          <p:cNvPr id="22" name="Rectangle 21"/>
          <p:cNvSpPr/>
          <p:nvPr userDrawn="1"/>
        </p:nvSpPr>
        <p:spPr>
          <a:xfrm>
            <a:off x="101600" y="101600"/>
            <a:ext cx="8940800" cy="6662057"/>
          </a:xfrm>
          <a:prstGeom prst="rect">
            <a:avLst/>
          </a:prstGeom>
          <a:noFill/>
          <a:ln>
            <a:gradFill flip="none" rotWithShape="1">
              <a:gsLst>
                <a:gs pos="0">
                  <a:srgbClr val="03D4A8"/>
                </a:gs>
                <a:gs pos="25000">
                  <a:srgbClr val="21D6E0"/>
                </a:gs>
                <a:gs pos="75000">
                  <a:srgbClr val="0087E6"/>
                </a:gs>
                <a:gs pos="100000">
                  <a:srgbClr val="005CBF"/>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pic>
        <p:nvPicPr>
          <p:cNvPr id="16" name="Picture 15" title="HHS Logo"/>
          <p:cNvPicPr>
            <a:picLocks noChangeAspect="1"/>
          </p:cNvPicPr>
          <p:nvPr userDrawn="1"/>
        </p:nvPicPr>
        <p:blipFill>
          <a:blip r:embed="rId10" cstate="print">
            <a:clrChange>
              <a:clrFrom>
                <a:srgbClr val="FFFFFB"/>
              </a:clrFrom>
              <a:clrTo>
                <a:srgbClr val="FFFFFB">
                  <a:alpha val="0"/>
                </a:srgbClr>
              </a:clrTo>
            </a:clrChange>
            <a:duotone>
              <a:prstClr val="black"/>
              <a:schemeClr val="accent1">
                <a:tint val="45000"/>
                <a:satMod val="400000"/>
              </a:schemeClr>
            </a:duotone>
          </a:blip>
          <a:srcRect r="80282"/>
          <a:stretch>
            <a:fillRect/>
          </a:stretch>
        </p:blipFill>
        <p:spPr bwMode="auto">
          <a:xfrm>
            <a:off x="7000874" y="6321576"/>
            <a:ext cx="403226" cy="384024"/>
          </a:xfrm>
          <a:prstGeom prst="rect">
            <a:avLst/>
          </a:prstGeom>
          <a:ln>
            <a:noFill/>
          </a:ln>
        </p:spPr>
      </p:pic>
      <p:pic>
        <p:nvPicPr>
          <p:cNvPr id="2" name="Picture 1" descr="NIH_OER_Master_Logo_2Color.jpg"/>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467600" y="6363696"/>
            <a:ext cx="1524000" cy="303804"/>
          </a:xfrm>
          <a:prstGeom prst="rect">
            <a:avLst/>
          </a:prstGeom>
        </p:spPr>
      </p:pic>
    </p:spTree>
  </p:cSld>
  <p:clrMap bg1="lt1" tx1="dk1" bg2="lt2" tx2="dk2" accent1="accent1" accent2="accent2" accent3="accent3" accent4="accent4" accent5="accent5" accent6="accent6" hlink="hlink" folHlink="folHlink"/>
  <p:sldLayoutIdLst>
    <p:sldLayoutId id="2147485419" r:id="rId1"/>
    <p:sldLayoutId id="2147485420" r:id="rId2"/>
    <p:sldLayoutId id="2147485421" r:id="rId3"/>
    <p:sldLayoutId id="2147485422" r:id="rId4"/>
    <p:sldLayoutId id="2147485450" r:id="rId5"/>
    <p:sldLayoutId id="2147485423" r:id="rId6"/>
    <p:sldLayoutId id="2147485424" r:id="rId7"/>
    <p:sldLayoutId id="2147485425" r:id="rId8"/>
  </p:sldLayoutIdLst>
  <p:timing>
    <p:tnLst>
      <p:par>
        <p:cTn xmlns:p14="http://schemas.microsoft.com/office/powerpoint/2010/main" id="1" dur="indefinite" restart="never" nodeType="tmRoot"/>
      </p:par>
    </p:tnLst>
  </p:timing>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CBCBFF"/>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CBCBFF"/>
        </a:buClr>
        <a:buFont typeface="Georgia" pitchFamily="18" charset="0"/>
        <a:buChar char="▫"/>
        <a:defRPr sz="2000" kern="1200">
          <a:solidFill>
            <a:srgbClr val="CBCBFF"/>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2050" name="Picture 7" descr="top_headers"/>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04800" y="127000"/>
            <a:ext cx="85598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title"/>
          </p:nvPr>
        </p:nvSpPr>
        <p:spPr bwMode="auto">
          <a:xfrm>
            <a:off x="1143000" y="228600"/>
            <a:ext cx="76200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New investigator</a:t>
            </a:r>
          </a:p>
        </p:txBody>
      </p:sp>
      <p:sp>
        <p:nvSpPr>
          <p:cNvPr id="2052" name="Rectangle 3"/>
          <p:cNvSpPr>
            <a:spLocks noGrp="1" noChangeArrowheads="1"/>
          </p:cNvSpPr>
          <p:nvPr>
            <p:ph type="body" idx="1"/>
          </p:nvPr>
        </p:nvSpPr>
        <p:spPr bwMode="auto">
          <a:xfrm>
            <a:off x="457200" y="1143000"/>
            <a:ext cx="8229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772400" y="6553200"/>
            <a:ext cx="1371600" cy="1555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1" smtClean="0">
                <a:solidFill>
                  <a:schemeClr val="bg1"/>
                </a:solidFill>
              </a:defRPr>
            </a:lvl1pPr>
          </a:lstStyle>
          <a:p>
            <a:pPr>
              <a:defRPr/>
            </a:pPr>
            <a:fld id="{28F09152-4AE8-43EA-B2CC-655DE9FC6C96}" type="slidenum">
              <a:rPr lang="en-US" smtClean="0"/>
              <a:pPr>
                <a:defRPr/>
              </a:pPr>
              <a:t>‹#›</a:t>
            </a:fld>
            <a:endParaRPr lang="en-US"/>
          </a:p>
        </p:txBody>
      </p:sp>
      <p:sp>
        <p:nvSpPr>
          <p:cNvPr id="9" name="Rectangle 8"/>
          <p:cNvSpPr/>
          <p:nvPr userDrawn="1"/>
        </p:nvSpPr>
        <p:spPr>
          <a:xfrm>
            <a:off x="101600" y="101600"/>
            <a:ext cx="8940800" cy="6662057"/>
          </a:xfrm>
          <a:prstGeom prst="rect">
            <a:avLst/>
          </a:prstGeom>
          <a:noFill/>
          <a:ln>
            <a:gradFill flip="none" rotWithShape="1">
              <a:gsLst>
                <a:gs pos="0">
                  <a:srgbClr val="03D4A8"/>
                </a:gs>
                <a:gs pos="25000">
                  <a:srgbClr val="21D6E0"/>
                </a:gs>
                <a:gs pos="75000">
                  <a:srgbClr val="0087E6"/>
                </a:gs>
                <a:gs pos="100000">
                  <a:srgbClr val="005CBF"/>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pic>
        <p:nvPicPr>
          <p:cNvPr id="3" name="Picture 2" descr="NIH_OER_Master_Logo_2Color.eps"/>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81000" y="6172200"/>
            <a:ext cx="1651000" cy="281740"/>
          </a:xfrm>
          <a:prstGeom prst="rect">
            <a:avLst/>
          </a:prstGeom>
        </p:spPr>
      </p:pic>
    </p:spTree>
  </p:cSld>
  <p:clrMap bg1="lt1" tx1="dk1" bg2="lt2" tx2="dk2" accent1="accent1" accent2="accent2" accent3="accent3" accent4="accent4" accent5="accent5" accent6="accent6" hlink="hlink" folHlink="folHlink"/>
  <p:sldLayoutIdLst>
    <p:sldLayoutId id="2147485427" r:id="rId1"/>
    <p:sldLayoutId id="2147485428" r:id="rId2"/>
    <p:sldLayoutId id="2147485429" r:id="rId3"/>
    <p:sldLayoutId id="2147485430" r:id="rId4"/>
    <p:sldLayoutId id="2147485431" r:id="rId5"/>
    <p:sldLayoutId id="2147485432" r:id="rId6"/>
    <p:sldLayoutId id="2147485433" r:id="rId7"/>
    <p:sldLayoutId id="2147485434" r:id="rId8"/>
    <p:sldLayoutId id="2147485435" r:id="rId9"/>
    <p:sldLayoutId id="2147485436" r:id="rId10"/>
    <p:sldLayoutId id="2147485437" r:id="rId11"/>
  </p:sldLayoutIdLst>
  <p:timing>
    <p:tnLst>
      <p:par>
        <p:cTn xmlns:p14="http://schemas.microsoft.com/office/powerpoint/2010/main" id="1" dur="indefinite" restart="never" nodeType="tmRoot"/>
      </p:par>
    </p:tnLst>
  </p:timing>
  <p:hf hdr="0" ftr="0" dt="0"/>
  <p:txStyles>
    <p:titleStyle>
      <a:lvl1pPr algn="r" rtl="0" eaLnBrk="1" fontAlgn="base" hangingPunct="1">
        <a:spcBef>
          <a:spcPct val="0"/>
        </a:spcBef>
        <a:spcAft>
          <a:spcPct val="0"/>
        </a:spcAft>
        <a:defRPr sz="2400" b="1">
          <a:solidFill>
            <a:schemeClr val="bg1"/>
          </a:solidFill>
          <a:latin typeface="+mj-lt"/>
          <a:ea typeface="+mj-ea"/>
          <a:cs typeface="+mj-cs"/>
        </a:defRPr>
      </a:lvl1pPr>
      <a:lvl2pPr algn="r" rtl="0" eaLnBrk="1" fontAlgn="base" hangingPunct="1">
        <a:spcBef>
          <a:spcPct val="0"/>
        </a:spcBef>
        <a:spcAft>
          <a:spcPct val="0"/>
        </a:spcAft>
        <a:defRPr sz="2400" b="1">
          <a:solidFill>
            <a:schemeClr val="bg1"/>
          </a:solidFill>
          <a:latin typeface="Arial" charset="0"/>
          <a:cs typeface="Arial" charset="0"/>
        </a:defRPr>
      </a:lvl2pPr>
      <a:lvl3pPr algn="r" rtl="0" eaLnBrk="1" fontAlgn="base" hangingPunct="1">
        <a:spcBef>
          <a:spcPct val="0"/>
        </a:spcBef>
        <a:spcAft>
          <a:spcPct val="0"/>
        </a:spcAft>
        <a:defRPr sz="2400" b="1">
          <a:solidFill>
            <a:schemeClr val="bg1"/>
          </a:solidFill>
          <a:latin typeface="Arial" charset="0"/>
          <a:cs typeface="Arial" charset="0"/>
        </a:defRPr>
      </a:lvl3pPr>
      <a:lvl4pPr algn="r" rtl="0" eaLnBrk="1" fontAlgn="base" hangingPunct="1">
        <a:spcBef>
          <a:spcPct val="0"/>
        </a:spcBef>
        <a:spcAft>
          <a:spcPct val="0"/>
        </a:spcAft>
        <a:defRPr sz="2400" b="1">
          <a:solidFill>
            <a:schemeClr val="bg1"/>
          </a:solidFill>
          <a:latin typeface="Arial" charset="0"/>
          <a:cs typeface="Arial" charset="0"/>
        </a:defRPr>
      </a:lvl4pPr>
      <a:lvl5pPr algn="r" rtl="0" eaLnBrk="1" fontAlgn="base" hangingPunct="1">
        <a:spcBef>
          <a:spcPct val="0"/>
        </a:spcBef>
        <a:spcAft>
          <a:spcPct val="0"/>
        </a:spcAft>
        <a:defRPr sz="2400" b="1">
          <a:solidFill>
            <a:schemeClr val="bg1"/>
          </a:solidFill>
          <a:latin typeface="Arial" charset="0"/>
          <a:cs typeface="Arial" charset="0"/>
        </a:defRPr>
      </a:lvl5pPr>
      <a:lvl6pPr marL="457200" algn="r" rtl="0" eaLnBrk="1" fontAlgn="base" hangingPunct="1">
        <a:spcBef>
          <a:spcPct val="0"/>
        </a:spcBef>
        <a:spcAft>
          <a:spcPct val="0"/>
        </a:spcAft>
        <a:defRPr sz="2400" b="1">
          <a:solidFill>
            <a:schemeClr val="bg1"/>
          </a:solidFill>
          <a:latin typeface="Arial" charset="0"/>
          <a:cs typeface="Arial" charset="0"/>
        </a:defRPr>
      </a:lvl6pPr>
      <a:lvl7pPr marL="914400" algn="r" rtl="0" eaLnBrk="1" fontAlgn="base" hangingPunct="1">
        <a:spcBef>
          <a:spcPct val="0"/>
        </a:spcBef>
        <a:spcAft>
          <a:spcPct val="0"/>
        </a:spcAft>
        <a:defRPr sz="2400" b="1">
          <a:solidFill>
            <a:schemeClr val="bg1"/>
          </a:solidFill>
          <a:latin typeface="Arial" charset="0"/>
          <a:cs typeface="Arial" charset="0"/>
        </a:defRPr>
      </a:lvl7pPr>
      <a:lvl8pPr marL="1371600" algn="r" rtl="0" eaLnBrk="1" fontAlgn="base" hangingPunct="1">
        <a:spcBef>
          <a:spcPct val="0"/>
        </a:spcBef>
        <a:spcAft>
          <a:spcPct val="0"/>
        </a:spcAft>
        <a:defRPr sz="2400" b="1">
          <a:solidFill>
            <a:schemeClr val="bg1"/>
          </a:solidFill>
          <a:latin typeface="Arial" charset="0"/>
          <a:cs typeface="Arial" charset="0"/>
        </a:defRPr>
      </a:lvl8pPr>
      <a:lvl9pPr marL="1828800" algn="r" rtl="0" eaLnBrk="1" fontAlgn="base" hangingPunct="1">
        <a:spcBef>
          <a:spcPct val="0"/>
        </a:spcBef>
        <a:spcAft>
          <a:spcPct val="0"/>
        </a:spcAft>
        <a:defRPr sz="2400" b="1">
          <a:solidFill>
            <a:schemeClr val="bg1"/>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rgbClr val="003366"/>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report.nih.gov/frrs/index.aspx"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9" Type="http://schemas.openxmlformats.org/officeDocument/2006/relationships/image" Target="../media/image16.png"/><Relationship Id="rId20" Type="http://schemas.openxmlformats.org/officeDocument/2006/relationships/image" Target="../media/image27.png"/><Relationship Id="rId21" Type="http://schemas.openxmlformats.org/officeDocument/2006/relationships/image" Target="../media/image28.png"/><Relationship Id="rId22" Type="http://schemas.openxmlformats.org/officeDocument/2006/relationships/image" Target="../media/image29.png"/><Relationship Id="rId23" Type="http://schemas.openxmlformats.org/officeDocument/2006/relationships/image" Target="../media/image30.png"/><Relationship Id="rId24" Type="http://schemas.openxmlformats.org/officeDocument/2006/relationships/image" Target="../media/image31.emf"/><Relationship Id="rId10" Type="http://schemas.openxmlformats.org/officeDocument/2006/relationships/image" Target="../media/image17.png"/><Relationship Id="rId11" Type="http://schemas.openxmlformats.org/officeDocument/2006/relationships/image" Target="../media/image18.png"/><Relationship Id="rId12" Type="http://schemas.openxmlformats.org/officeDocument/2006/relationships/image" Target="../media/image19.png"/><Relationship Id="rId13" Type="http://schemas.openxmlformats.org/officeDocument/2006/relationships/image" Target="../media/image20.png"/><Relationship Id="rId14" Type="http://schemas.openxmlformats.org/officeDocument/2006/relationships/image" Target="../media/image21.png"/><Relationship Id="rId15" Type="http://schemas.openxmlformats.org/officeDocument/2006/relationships/image" Target="../media/image22.png"/><Relationship Id="rId16" Type="http://schemas.openxmlformats.org/officeDocument/2006/relationships/image" Target="../media/image23.png"/><Relationship Id="rId17" Type="http://schemas.openxmlformats.org/officeDocument/2006/relationships/image" Target="../media/image24.png"/><Relationship Id="rId18" Type="http://schemas.openxmlformats.org/officeDocument/2006/relationships/image" Target="../media/image25.png"/><Relationship Id="rId19" Type="http://schemas.openxmlformats.org/officeDocument/2006/relationships/image" Target="../media/image26.png"/><Relationship Id="rId1" Type="http://schemas.openxmlformats.org/officeDocument/2006/relationships/slideLayout" Target="../slideLayouts/slideLayout8.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438400"/>
            <a:ext cx="9144000" cy="1752600"/>
          </a:xfrm>
        </p:spPr>
        <p:txBody>
          <a:bodyPr/>
          <a:lstStyle/>
          <a:p>
            <a:r>
              <a:rPr lang="en-US" altLang="en-US" sz="4200" dirty="0">
                <a:effectLst/>
              </a:rPr>
              <a:t>Academic Research Enhancement Award (AREA) Program</a:t>
            </a:r>
            <a:r>
              <a:rPr lang="en-US" sz="4200" dirty="0" smtClean="0"/>
              <a:t> </a:t>
            </a:r>
            <a:endParaRPr lang="en-US" sz="4200" dirty="0"/>
          </a:p>
        </p:txBody>
      </p:sp>
      <p:sp>
        <p:nvSpPr>
          <p:cNvPr id="3" name="Text Placeholder 2"/>
          <p:cNvSpPr>
            <a:spLocks noGrp="1"/>
          </p:cNvSpPr>
          <p:nvPr>
            <p:ph type="body" idx="1"/>
          </p:nvPr>
        </p:nvSpPr>
        <p:spPr/>
        <p:txBody>
          <a:bodyPr/>
          <a:lstStyle/>
          <a:p>
            <a:r>
              <a:rPr lang="en-US" dirty="0"/>
              <a:t>Michelle M. Timmerman, Ph.D.</a:t>
            </a:r>
          </a:p>
          <a:p>
            <a:r>
              <a:rPr lang="en-US" dirty="0"/>
              <a:t>Director, AREA Program</a:t>
            </a:r>
          </a:p>
          <a:p>
            <a:r>
              <a:rPr lang="en-US" dirty="0" smtClean="0"/>
              <a:t>National Institutes of Health</a:t>
            </a:r>
            <a:endParaRPr lang="en-US" dirty="0"/>
          </a:p>
        </p:txBody>
      </p:sp>
      <p:sp>
        <p:nvSpPr>
          <p:cNvPr id="4" name="TextBox 3"/>
          <p:cNvSpPr txBox="1"/>
          <p:nvPr/>
        </p:nvSpPr>
        <p:spPr>
          <a:xfrm>
            <a:off x="0" y="4648200"/>
            <a:ext cx="9144000" cy="369332"/>
          </a:xfrm>
          <a:prstGeom prst="rect">
            <a:avLst/>
          </a:prstGeom>
          <a:noFill/>
        </p:spPr>
        <p:txBody>
          <a:bodyPr wrap="square" rtlCol="0">
            <a:spAutoFit/>
          </a:bodyPr>
          <a:lstStyle/>
          <a:p>
            <a:pPr algn="ctr"/>
            <a:r>
              <a:rPr lang="en-US" dirty="0" smtClean="0">
                <a:solidFill>
                  <a:srgbClr val="008000"/>
                </a:solidFill>
              </a:rPr>
              <a:t>NIH Regional Seminar 2015</a:t>
            </a:r>
            <a:endParaRPr lang="en-US" dirty="0">
              <a:solidFill>
                <a:srgbClr val="008000"/>
              </a:solidFill>
            </a:endParaRPr>
          </a:p>
        </p:txBody>
      </p:sp>
    </p:spTree>
    <p:extLst>
      <p:ext uri="{BB962C8B-B14F-4D97-AF65-F5344CB8AC3E}">
        <p14:creationId xmlns:p14="http://schemas.microsoft.com/office/powerpoint/2010/main" val="35135513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200" dirty="0" smtClean="0"/>
              <a:t>Some review criteria are unique</a:t>
            </a:r>
            <a:endParaRPr lang="en-US" sz="4200" dirty="0"/>
          </a:p>
        </p:txBody>
      </p:sp>
      <p:sp>
        <p:nvSpPr>
          <p:cNvPr id="3" name="Content Placeholder 2"/>
          <p:cNvSpPr>
            <a:spLocks noGrp="1"/>
          </p:cNvSpPr>
          <p:nvPr>
            <p:ph idx="1"/>
          </p:nvPr>
        </p:nvSpPr>
        <p:spPr>
          <a:xfrm>
            <a:off x="152400" y="990600"/>
            <a:ext cx="8229600" cy="5257800"/>
          </a:xfrm>
        </p:spPr>
        <p:txBody>
          <a:bodyPr>
            <a:normAutofit fontScale="92500" lnSpcReduction="10000"/>
          </a:bodyPr>
          <a:lstStyle/>
          <a:p>
            <a:r>
              <a:rPr lang="en-US" dirty="0" smtClean="0"/>
              <a:t>PA-12-006 &amp; PA-13-313</a:t>
            </a:r>
          </a:p>
          <a:p>
            <a:r>
              <a:rPr lang="en-US" dirty="0" smtClean="0"/>
              <a:t>Significance</a:t>
            </a:r>
          </a:p>
          <a:p>
            <a:pPr lvl="1"/>
            <a:r>
              <a:rPr lang="en-US" dirty="0" smtClean="0"/>
              <a:t>Strengthen research environment</a:t>
            </a:r>
          </a:p>
          <a:p>
            <a:pPr lvl="1"/>
            <a:r>
              <a:rPr lang="en-US" dirty="0" smtClean="0"/>
              <a:t>Expose students to research</a:t>
            </a:r>
          </a:p>
          <a:p>
            <a:r>
              <a:rPr lang="en-US" dirty="0" smtClean="0"/>
              <a:t>Investigator</a:t>
            </a:r>
          </a:p>
          <a:p>
            <a:pPr lvl="1"/>
            <a:r>
              <a:rPr lang="en-US" dirty="0" smtClean="0"/>
              <a:t>Experience supervising students in research?</a:t>
            </a:r>
          </a:p>
          <a:p>
            <a:r>
              <a:rPr lang="en-US" dirty="0" smtClean="0"/>
              <a:t>Approach</a:t>
            </a:r>
          </a:p>
          <a:p>
            <a:pPr lvl="1"/>
            <a:r>
              <a:rPr lang="en-US" dirty="0" smtClean="0"/>
              <a:t>Can project stimulate students’ interest so they consider biomedical/behavioral science career?</a:t>
            </a:r>
          </a:p>
          <a:p>
            <a:r>
              <a:rPr lang="en-US" dirty="0" smtClean="0"/>
              <a:t>Environment</a:t>
            </a:r>
          </a:p>
          <a:p>
            <a:pPr lvl="1"/>
            <a:r>
              <a:rPr lang="en-US" dirty="0"/>
              <a:t>Adequate institutional support &amp; resources?</a:t>
            </a:r>
          </a:p>
          <a:p>
            <a:pPr lvl="1"/>
            <a:r>
              <a:rPr lang="en-US" dirty="0" smtClean="0"/>
              <a:t>Well qualified students available?</a:t>
            </a:r>
          </a:p>
          <a:p>
            <a:pPr lvl="1"/>
            <a:r>
              <a:rPr lang="en-US" dirty="0" smtClean="0"/>
              <a:t>Have or likely will students pursue biomedical/ behavioral science careers?</a:t>
            </a:r>
          </a:p>
          <a:p>
            <a:pPr lvl="1"/>
            <a:endParaRPr lang="en-US" dirty="0"/>
          </a:p>
        </p:txBody>
      </p:sp>
    </p:spTree>
    <p:extLst>
      <p:ext uri="{BB962C8B-B14F-4D97-AF65-F5344CB8AC3E}">
        <p14:creationId xmlns:p14="http://schemas.microsoft.com/office/powerpoint/2010/main" val="53892089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impact</a:t>
            </a:r>
            <a:endParaRPr lang="en-US" dirty="0"/>
          </a:p>
        </p:txBody>
      </p:sp>
      <p:sp>
        <p:nvSpPr>
          <p:cNvPr id="3" name="Content Placeholder 2"/>
          <p:cNvSpPr>
            <a:spLocks noGrp="1"/>
          </p:cNvSpPr>
          <p:nvPr>
            <p:ph idx="1"/>
          </p:nvPr>
        </p:nvSpPr>
        <p:spPr/>
        <p:txBody>
          <a:bodyPr/>
          <a:lstStyle/>
          <a:p>
            <a:r>
              <a:rPr lang="en-US" dirty="0" smtClean="0"/>
              <a:t>Important scientific contribution</a:t>
            </a:r>
          </a:p>
          <a:p>
            <a:r>
              <a:rPr lang="en-US" dirty="0" smtClean="0"/>
              <a:t>Provide research opportunities for students</a:t>
            </a:r>
          </a:p>
          <a:p>
            <a:r>
              <a:rPr lang="en-US" dirty="0" smtClean="0"/>
              <a:t>Strengthen research environment</a:t>
            </a:r>
            <a:endParaRPr lang="en-US" dirty="0"/>
          </a:p>
        </p:txBody>
      </p:sp>
    </p:spTree>
    <p:extLst>
      <p:ext uri="{BB962C8B-B14F-4D97-AF65-F5344CB8AC3E}">
        <p14:creationId xmlns:p14="http://schemas.microsoft.com/office/powerpoint/2010/main" val="262816160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R15 are clustered for review</a:t>
            </a:r>
            <a:endParaRPr lang="en-US" dirty="0"/>
          </a:p>
        </p:txBody>
      </p:sp>
      <p:sp>
        <p:nvSpPr>
          <p:cNvPr id="3" name="Content Placeholder 2"/>
          <p:cNvSpPr>
            <a:spLocks noGrp="1"/>
          </p:cNvSpPr>
          <p:nvPr>
            <p:ph idx="1"/>
          </p:nvPr>
        </p:nvSpPr>
        <p:spPr>
          <a:xfrm>
            <a:off x="152400" y="1066800"/>
            <a:ext cx="8229600" cy="4324350"/>
          </a:xfrm>
        </p:spPr>
        <p:txBody>
          <a:bodyPr/>
          <a:lstStyle/>
          <a:p>
            <a:r>
              <a:rPr lang="en-US" dirty="0" smtClean="0"/>
              <a:t>Implemented in response to applicant feedback</a:t>
            </a:r>
          </a:p>
          <a:p>
            <a:r>
              <a:rPr lang="en-US" dirty="0" smtClean="0"/>
              <a:t>In one time Special Emphasis Panel of R15</a:t>
            </a:r>
          </a:p>
          <a:p>
            <a:pPr lvl="1"/>
            <a:r>
              <a:rPr lang="en-US" dirty="0" smtClean="0"/>
              <a:t>Panels are grouped by scientific topic</a:t>
            </a:r>
          </a:p>
          <a:p>
            <a:r>
              <a:rPr lang="en-US" dirty="0" smtClean="0"/>
              <a:t>In study section with R01, R21, R03</a:t>
            </a:r>
          </a:p>
          <a:p>
            <a:pPr lvl="1"/>
            <a:r>
              <a:rPr lang="en-US" dirty="0" smtClean="0"/>
              <a:t>Streamlined against R15 only</a:t>
            </a:r>
          </a:p>
          <a:p>
            <a:pPr lvl="1"/>
            <a:r>
              <a:rPr lang="en-US" dirty="0" smtClean="0"/>
              <a:t>Reviewed sequentially, not mixed with other R</a:t>
            </a:r>
          </a:p>
          <a:p>
            <a:r>
              <a:rPr lang="en-US" dirty="0" smtClean="0"/>
              <a:t>Based on logistics to get best review for each cycle’s applications</a:t>
            </a:r>
          </a:p>
          <a:p>
            <a:r>
              <a:rPr lang="en-US" dirty="0" smtClean="0"/>
              <a:t>Can still request study section in Cover letter</a:t>
            </a:r>
          </a:p>
          <a:p>
            <a:r>
              <a:rPr lang="en-US" dirty="0" smtClean="0"/>
              <a:t>Can list expertise needed to review app</a:t>
            </a:r>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12</a:t>
            </a:fld>
            <a:endParaRPr lang="en-US" dirty="0"/>
          </a:p>
        </p:txBody>
      </p:sp>
      <p:pic>
        <p:nvPicPr>
          <p:cNvPr id="3074" name="Picture 2" desc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4419600"/>
            <a:ext cx="628650" cy="857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1872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066800"/>
          </a:xfrm>
        </p:spPr>
        <p:txBody>
          <a:bodyPr/>
          <a:lstStyle/>
          <a:p>
            <a:r>
              <a:rPr lang="en-US" dirty="0" smtClean="0"/>
              <a:t>Which should you request in your optional Cover Letter?	</a:t>
            </a:r>
            <a:endParaRPr lang="en-US" dirty="0"/>
          </a:p>
        </p:txBody>
      </p:sp>
      <p:sp>
        <p:nvSpPr>
          <p:cNvPr id="3" name="Content Placeholder 2"/>
          <p:cNvSpPr>
            <a:spLocks noGrp="1"/>
          </p:cNvSpPr>
          <p:nvPr>
            <p:ph idx="1"/>
          </p:nvPr>
        </p:nvSpPr>
        <p:spPr>
          <a:xfrm>
            <a:off x="152400" y="1295400"/>
            <a:ext cx="8229600" cy="4324350"/>
          </a:xfrm>
        </p:spPr>
        <p:txBody>
          <a:bodyPr/>
          <a:lstStyle/>
          <a:p>
            <a:r>
              <a:rPr lang="en-US" dirty="0" smtClean="0"/>
              <a:t>Knowing that R15s can be assigned to a SEP</a:t>
            </a:r>
          </a:p>
          <a:p>
            <a:pPr marL="623887" indent="-514350">
              <a:buFont typeface="+mj-lt"/>
              <a:buAutoNum type="arabicPeriod"/>
            </a:pPr>
            <a:r>
              <a:rPr lang="en-US" dirty="0" smtClean="0"/>
              <a:t>Institute/Center</a:t>
            </a:r>
          </a:p>
          <a:p>
            <a:pPr marL="623887" indent="-514350">
              <a:buFont typeface="+mj-lt"/>
              <a:buAutoNum type="arabicPeriod"/>
            </a:pPr>
            <a:r>
              <a:rPr lang="en-US" dirty="0" smtClean="0"/>
              <a:t>Review Group </a:t>
            </a:r>
          </a:p>
          <a:p>
            <a:pPr marL="623887" indent="-514350">
              <a:buFont typeface="+mj-lt"/>
              <a:buAutoNum type="arabicPeriod"/>
            </a:pPr>
            <a:r>
              <a:rPr lang="en-US" dirty="0" smtClean="0"/>
              <a:t>Specific expertise</a:t>
            </a:r>
          </a:p>
          <a:p>
            <a:pPr marL="623887" indent="-514350">
              <a:buFont typeface="+mj-lt"/>
              <a:buAutoNum type="arabicPeriod"/>
            </a:pPr>
            <a:r>
              <a:rPr lang="en-US" dirty="0" smtClean="0"/>
              <a:t>Specific Reviewers</a:t>
            </a:r>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13</a:t>
            </a:fld>
            <a:endParaRPr lang="en-US" dirty="0"/>
          </a:p>
        </p:txBody>
      </p:sp>
    </p:spTree>
    <p:extLst>
      <p:ext uri="{BB962C8B-B14F-4D97-AF65-F5344CB8AC3E}">
        <p14:creationId xmlns:p14="http://schemas.microsoft.com/office/powerpoint/2010/main" val="15753171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do?</a:t>
            </a:r>
            <a:endParaRPr lang="en-US" dirty="0"/>
          </a:p>
        </p:txBody>
      </p:sp>
      <p:sp>
        <p:nvSpPr>
          <p:cNvPr id="3" name="Content Placeholder 2"/>
          <p:cNvSpPr>
            <a:spLocks noGrp="1"/>
          </p:cNvSpPr>
          <p:nvPr>
            <p:ph idx="1"/>
          </p:nvPr>
        </p:nvSpPr>
        <p:spPr/>
        <p:txBody>
          <a:bodyPr/>
          <a:lstStyle/>
          <a:p>
            <a:r>
              <a:rPr lang="en-US" dirty="0" smtClean="0"/>
              <a:t>You think your research fits well in NINR mission. </a:t>
            </a:r>
          </a:p>
          <a:p>
            <a:pPr lvl="1"/>
            <a:r>
              <a:rPr lang="en-US" dirty="0" smtClean="0"/>
              <a:t>They funded 0/22 R15 in FY14 (0%).</a:t>
            </a:r>
          </a:p>
          <a:p>
            <a:pPr lvl="1"/>
            <a:r>
              <a:rPr lang="en-US" dirty="0" smtClean="0"/>
              <a:t>But they funded 6/36 R15 in FY13 </a:t>
            </a:r>
            <a:r>
              <a:rPr lang="en-US" dirty="0"/>
              <a:t>(16.7%)</a:t>
            </a:r>
            <a:endParaRPr lang="en-US" dirty="0" smtClean="0"/>
          </a:p>
          <a:p>
            <a:r>
              <a:rPr lang="en-US" dirty="0" smtClean="0"/>
              <a:t>It’s a stretch, but maybe Specific Aim 2Biii fits NIGMS mission.</a:t>
            </a:r>
          </a:p>
          <a:p>
            <a:pPr lvl="1"/>
            <a:r>
              <a:rPr lang="en-US" dirty="0" smtClean="0"/>
              <a:t>They funded 69/328 R15 in FY14 (21%)</a:t>
            </a:r>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14</a:t>
            </a:fld>
            <a:endParaRPr lang="en-US" dirty="0"/>
          </a:p>
        </p:txBody>
      </p:sp>
    </p:spTree>
    <p:extLst>
      <p:ext uri="{BB962C8B-B14F-4D97-AF65-F5344CB8AC3E}">
        <p14:creationId xmlns:p14="http://schemas.microsoft.com/office/powerpoint/2010/main" val="229605589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 to PI </a:t>
            </a:r>
            <a:r>
              <a:rPr lang="en-US" dirty="0" err="1" smtClean="0"/>
              <a:t>biosketch</a:t>
            </a:r>
            <a:endParaRPr lang="en-US" dirty="0"/>
          </a:p>
        </p:txBody>
      </p:sp>
      <p:sp>
        <p:nvSpPr>
          <p:cNvPr id="3" name="Content Placeholder 2"/>
          <p:cNvSpPr>
            <a:spLocks noGrp="1"/>
          </p:cNvSpPr>
          <p:nvPr>
            <p:ph idx="1"/>
          </p:nvPr>
        </p:nvSpPr>
        <p:spPr>
          <a:xfrm>
            <a:off x="457200" y="1143000"/>
            <a:ext cx="8305800" cy="4525963"/>
          </a:xfrm>
        </p:spPr>
        <p:txBody>
          <a:bodyPr/>
          <a:lstStyle/>
          <a:p>
            <a:r>
              <a:rPr lang="en-US" dirty="0" smtClean="0"/>
              <a:t>Summary of previous/current experience supervising students in research</a:t>
            </a:r>
          </a:p>
          <a:p>
            <a:r>
              <a:rPr lang="en-US" dirty="0" smtClean="0"/>
              <a:t>Specify which pubs/patents involved students under their supervision</a:t>
            </a:r>
          </a:p>
          <a:p>
            <a:endParaRPr lang="en-US" dirty="0"/>
          </a:p>
          <a:p>
            <a:endParaRPr lang="en-US" dirty="0"/>
          </a:p>
          <a:p>
            <a:endParaRPr lang="en-US" dirty="0" smtClean="0"/>
          </a:p>
        </p:txBody>
      </p:sp>
    </p:spTree>
    <p:extLst>
      <p:ext uri="{BB962C8B-B14F-4D97-AF65-F5344CB8AC3E}">
        <p14:creationId xmlns:p14="http://schemas.microsoft.com/office/powerpoint/2010/main" val="284385896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Don’t start your </a:t>
            </a:r>
            <a:r>
              <a:rPr lang="en-US" dirty="0" err="1" smtClean="0"/>
              <a:t>biosketch</a:t>
            </a:r>
            <a:r>
              <a:rPr lang="en-US" dirty="0" smtClean="0"/>
              <a:t> with:</a:t>
            </a:r>
            <a:endParaRPr lang="en-US" dirty="0"/>
          </a:p>
        </p:txBody>
      </p:sp>
      <p:sp>
        <p:nvSpPr>
          <p:cNvPr id="3" name="Content Placeholder 2"/>
          <p:cNvSpPr>
            <a:spLocks noGrp="1"/>
          </p:cNvSpPr>
          <p:nvPr>
            <p:ph idx="1"/>
          </p:nvPr>
        </p:nvSpPr>
        <p:spPr>
          <a:xfrm>
            <a:off x="152400" y="1143000"/>
            <a:ext cx="8229600" cy="2743200"/>
          </a:xfrm>
        </p:spPr>
        <p:txBody>
          <a:bodyPr/>
          <a:lstStyle/>
          <a:p>
            <a:pPr marL="109537" indent="0">
              <a:buNone/>
            </a:pPr>
            <a:r>
              <a:rPr lang="en-US" dirty="0" smtClean="0"/>
              <a:t>“I </a:t>
            </a:r>
            <a:r>
              <a:rPr lang="en-US" dirty="0"/>
              <a:t>have the expertise, leadership, training, expertise and motivation necessary to successfully carry out the proposed research project. </a:t>
            </a:r>
            <a:r>
              <a:rPr lang="en-US" dirty="0" smtClean="0"/>
              <a:t>I </a:t>
            </a:r>
            <a:r>
              <a:rPr lang="en-US" dirty="0"/>
              <a:t>have a broad background in </a:t>
            </a:r>
            <a:r>
              <a:rPr lang="en-US" dirty="0" smtClean="0"/>
              <a:t>Topic A, </a:t>
            </a:r>
            <a:r>
              <a:rPr lang="en-US" dirty="0"/>
              <a:t>with specific training and expertise in </a:t>
            </a:r>
            <a:r>
              <a:rPr lang="en-US" dirty="0" smtClean="0"/>
              <a:t>Sub-Topics B, C, and D.”</a:t>
            </a:r>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16</a:t>
            </a:fld>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342" t="66198" r="19195" b="8903"/>
          <a:stretch/>
        </p:blipFill>
        <p:spPr bwMode="auto">
          <a:xfrm>
            <a:off x="717755" y="3883742"/>
            <a:ext cx="7295051" cy="2428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12714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Additions to Budget	</a:t>
            </a:r>
            <a:endParaRPr lang="en-US" dirty="0"/>
          </a:p>
        </p:txBody>
      </p:sp>
      <p:sp>
        <p:nvSpPr>
          <p:cNvPr id="3" name="Content Placeholder 2"/>
          <p:cNvSpPr>
            <a:spLocks noGrp="1"/>
          </p:cNvSpPr>
          <p:nvPr>
            <p:ph idx="1"/>
          </p:nvPr>
        </p:nvSpPr>
        <p:spPr>
          <a:xfrm>
            <a:off x="152400" y="914400"/>
            <a:ext cx="8229600" cy="4324350"/>
          </a:xfrm>
        </p:spPr>
        <p:txBody>
          <a:bodyPr/>
          <a:lstStyle/>
          <a:p>
            <a:r>
              <a:rPr lang="en-US" dirty="0"/>
              <a:t>Must include undergraduate (preferably, if available) and/or graduate students</a:t>
            </a:r>
          </a:p>
          <a:p>
            <a:r>
              <a:rPr lang="en-US" dirty="0"/>
              <a:t>Specify which parts of research students will be involved in</a:t>
            </a:r>
          </a:p>
          <a:p>
            <a:r>
              <a:rPr lang="en-US" dirty="0"/>
              <a:t>List number &amp; level (e.g., undergraduate, junior</a:t>
            </a:r>
            <a:r>
              <a:rPr lang="en-US" dirty="0" smtClean="0"/>
              <a:t>)</a:t>
            </a:r>
          </a:p>
          <a:p>
            <a:r>
              <a:rPr lang="en-US" dirty="0" smtClean="0"/>
              <a:t>Multi year funded = 1 budget period of 3 years, not 3 budget periods of 1 year each</a:t>
            </a:r>
          </a:p>
          <a:p>
            <a:pPr lvl="1"/>
            <a:r>
              <a:rPr lang="en-US" dirty="0" smtClean="0"/>
              <a:t>Example: 2 academic months + 3 summer month for each of 3 years = 6 academic months + 9 summer months for budget period</a:t>
            </a:r>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17</a:t>
            </a:fld>
            <a:endParaRPr lang="en-US" dirty="0"/>
          </a:p>
        </p:txBody>
      </p:sp>
    </p:spTree>
    <p:extLst>
      <p:ext uri="{BB962C8B-B14F-4D97-AF65-F5344CB8AC3E}">
        <p14:creationId xmlns:p14="http://schemas.microsoft.com/office/powerpoint/2010/main" val="7320927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Additions to Facilities</a:t>
            </a:r>
            <a:endParaRPr lang="en-US" dirty="0"/>
          </a:p>
        </p:txBody>
      </p:sp>
      <p:sp>
        <p:nvSpPr>
          <p:cNvPr id="3" name="Content Placeholder 2"/>
          <p:cNvSpPr>
            <a:spLocks noGrp="1"/>
          </p:cNvSpPr>
          <p:nvPr>
            <p:ph idx="1"/>
          </p:nvPr>
        </p:nvSpPr>
        <p:spPr>
          <a:xfrm>
            <a:off x="457200" y="990600"/>
            <a:ext cx="8229600" cy="4906963"/>
          </a:xfrm>
        </p:spPr>
        <p:txBody>
          <a:bodyPr>
            <a:normAutofit/>
          </a:bodyPr>
          <a:lstStyle/>
          <a:p>
            <a:r>
              <a:rPr lang="en-US" dirty="0" smtClean="0"/>
              <a:t>For institution or qualifying School</a:t>
            </a:r>
          </a:p>
          <a:p>
            <a:r>
              <a:rPr lang="en-US" i="1" dirty="0" smtClean="0">
                <a:solidFill>
                  <a:schemeClr val="tx2"/>
                </a:solidFill>
              </a:rPr>
              <a:t>Not PI’s experience</a:t>
            </a:r>
          </a:p>
          <a:p>
            <a:r>
              <a:rPr lang="en-US" dirty="0" smtClean="0"/>
              <a:t>Profile of students</a:t>
            </a:r>
          </a:p>
          <a:p>
            <a:r>
              <a:rPr lang="en-US" dirty="0" smtClean="0"/>
              <a:t># who obtained Bachelor &amp; went on to doctoral degree in health-related sciences in last 5 years</a:t>
            </a:r>
          </a:p>
          <a:p>
            <a:r>
              <a:rPr lang="en-US" dirty="0" smtClean="0"/>
              <a:t>Special characteristics that make it appropriate for 3 goals of AREA</a:t>
            </a:r>
          </a:p>
          <a:p>
            <a:r>
              <a:rPr lang="en-US" dirty="0" smtClean="0"/>
              <a:t>Impact of R15 on PI &amp; institution </a:t>
            </a:r>
          </a:p>
          <a:p>
            <a:r>
              <a:rPr lang="en-US" dirty="0" smtClean="0"/>
              <a:t>Any institutional support</a:t>
            </a:r>
          </a:p>
          <a:p>
            <a:r>
              <a:rPr lang="en-US" dirty="0"/>
              <a:t>Limited use of special facilities </a:t>
            </a:r>
            <a:r>
              <a:rPr lang="en-US" dirty="0" smtClean="0"/>
              <a:t>elsewhere</a:t>
            </a:r>
            <a:endParaRPr lang="en-US" dirty="0"/>
          </a:p>
        </p:txBody>
      </p:sp>
      <p:pic>
        <p:nvPicPr>
          <p:cNvPr id="4098" name="Picture 2" desc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3886200"/>
            <a:ext cx="628650" cy="857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199201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839200" cy="1066800"/>
          </a:xfrm>
        </p:spPr>
        <p:txBody>
          <a:bodyPr/>
          <a:lstStyle/>
          <a:p>
            <a:r>
              <a:rPr lang="en-US" dirty="0" smtClean="0"/>
              <a:t>Answers to Common Profile Questions</a:t>
            </a:r>
            <a:endParaRPr lang="en-US" dirty="0"/>
          </a:p>
        </p:txBody>
      </p:sp>
      <p:sp>
        <p:nvSpPr>
          <p:cNvPr id="3" name="Content Placeholder 2"/>
          <p:cNvSpPr>
            <a:spLocks noGrp="1"/>
          </p:cNvSpPr>
          <p:nvPr>
            <p:ph idx="1"/>
          </p:nvPr>
        </p:nvSpPr>
        <p:spPr/>
        <p:txBody>
          <a:bodyPr/>
          <a:lstStyle/>
          <a:p>
            <a:r>
              <a:rPr lang="en-US" dirty="0" smtClean="0"/>
              <a:t>Numbers and/or percentages OK</a:t>
            </a:r>
          </a:p>
          <a:p>
            <a:r>
              <a:rPr lang="en-US" dirty="0" smtClean="0"/>
              <a:t>Must include information for Institution. Eligible HPS must include information for HPS.</a:t>
            </a:r>
          </a:p>
          <a:p>
            <a:r>
              <a:rPr lang="en-US" dirty="0" smtClean="0"/>
              <a:t>Allowable to include information on Department</a:t>
            </a:r>
          </a:p>
          <a:p>
            <a:r>
              <a:rPr lang="en-US" dirty="0" smtClean="0"/>
              <a:t>Ask admissions/alumni office for stats</a:t>
            </a:r>
          </a:p>
          <a:p>
            <a:r>
              <a:rPr lang="en-US" dirty="0" smtClean="0"/>
              <a:t>Be upfront if you have only partial data</a:t>
            </a:r>
          </a:p>
          <a:p>
            <a:r>
              <a:rPr lang="en-US" dirty="0" smtClean="0"/>
              <a:t>Not a diversity mechanism</a:t>
            </a:r>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19</a:t>
            </a:fld>
            <a:endParaRPr lang="en-US" dirty="0"/>
          </a:p>
        </p:txBody>
      </p:sp>
    </p:spTree>
    <p:extLst>
      <p:ext uri="{BB962C8B-B14F-4D97-AF65-F5344CB8AC3E}">
        <p14:creationId xmlns:p14="http://schemas.microsoft.com/office/powerpoint/2010/main" val="2109135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1"/>
            <a:ext cx="8229600" cy="4876800"/>
          </a:xfrm>
        </p:spPr>
        <p:txBody>
          <a:bodyPr/>
          <a:lstStyle/>
          <a:p>
            <a:r>
              <a:rPr lang="en-US" sz="3200" b="1" dirty="0" smtClean="0"/>
              <a:t>Overview of AREA (R15) program </a:t>
            </a:r>
          </a:p>
          <a:p>
            <a:r>
              <a:rPr lang="en-US" sz="3200" b="1" dirty="0" smtClean="0"/>
              <a:t>How R15s differ from other </a:t>
            </a:r>
            <a:r>
              <a:rPr lang="en-US" sz="3200" b="1" dirty="0" err="1" smtClean="0"/>
              <a:t>Rs</a:t>
            </a:r>
            <a:endParaRPr lang="en-US" sz="3200" b="1" dirty="0" smtClean="0"/>
          </a:p>
          <a:p>
            <a:r>
              <a:rPr lang="en-US" sz="3200" b="1" dirty="0" smtClean="0"/>
              <a:t>Changes, trends, and funding</a:t>
            </a:r>
          </a:p>
          <a:p>
            <a:r>
              <a:rPr lang="en-US" sz="3200" b="1" dirty="0" smtClean="0"/>
              <a:t>Strategies for success</a:t>
            </a:r>
          </a:p>
          <a:p>
            <a:pPr lvl="1"/>
            <a:r>
              <a:rPr lang="en-US" sz="3000" b="1" dirty="0" smtClean="0"/>
              <a:t>Institutional level</a:t>
            </a:r>
          </a:p>
          <a:p>
            <a:pPr lvl="1"/>
            <a:r>
              <a:rPr lang="en-US" sz="3000" b="1" dirty="0" smtClean="0"/>
              <a:t>PI level</a:t>
            </a:r>
          </a:p>
          <a:p>
            <a:endParaRPr lang="en-US" b="1" dirty="0" smtClean="0"/>
          </a:p>
          <a:p>
            <a:r>
              <a:rPr lang="en-US" sz="2400" b="1" dirty="0"/>
              <a:t>Ineligible list </a:t>
            </a:r>
            <a:r>
              <a:rPr lang="en-US" sz="2400" b="1" dirty="0">
                <a:solidFill>
                  <a:srgbClr val="0033CC"/>
                </a:solidFill>
              </a:rPr>
              <a:t>http://1.usa.gov/1z5GsIu</a:t>
            </a:r>
          </a:p>
          <a:p>
            <a:endParaRPr lang="en-US" b="1" dirty="0" smtClean="0"/>
          </a:p>
          <a:p>
            <a:endParaRPr lang="en-US" b="1" dirty="0"/>
          </a:p>
          <a:p>
            <a:endParaRPr lang="en-US" b="1" dirty="0"/>
          </a:p>
        </p:txBody>
      </p:sp>
    </p:spTree>
    <p:extLst>
      <p:ext uri="{BB962C8B-B14F-4D97-AF65-F5344CB8AC3E}">
        <p14:creationId xmlns:p14="http://schemas.microsoft.com/office/powerpoint/2010/main" val="341784216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100" dirty="0" smtClean="0"/>
              <a:t>Examples of institutional support</a:t>
            </a:r>
            <a:endParaRPr lang="en-US" sz="4100" dirty="0"/>
          </a:p>
        </p:txBody>
      </p:sp>
      <p:sp>
        <p:nvSpPr>
          <p:cNvPr id="3" name="Content Placeholder 2"/>
          <p:cNvSpPr>
            <a:spLocks noGrp="1"/>
          </p:cNvSpPr>
          <p:nvPr>
            <p:ph idx="1"/>
          </p:nvPr>
        </p:nvSpPr>
        <p:spPr>
          <a:xfrm>
            <a:off x="457200" y="1066800"/>
            <a:ext cx="8229600" cy="4830763"/>
          </a:xfrm>
        </p:spPr>
        <p:txBody>
          <a:bodyPr/>
          <a:lstStyle/>
          <a:p>
            <a:r>
              <a:rPr lang="en-US" dirty="0" smtClean="0"/>
              <a:t>See PA-13-313 and</a:t>
            </a:r>
          </a:p>
          <a:p>
            <a:pPr lvl="1">
              <a:buFont typeface="Wingdings" panose="05000000000000000000" pitchFamily="2" charset="2"/>
              <a:buChar char="§"/>
            </a:pPr>
            <a:r>
              <a:rPr lang="en-US" dirty="0" smtClean="0"/>
              <a:t>Equipment</a:t>
            </a:r>
          </a:p>
          <a:p>
            <a:pPr lvl="1">
              <a:buFont typeface="Wingdings" panose="05000000000000000000" pitchFamily="2" charset="2"/>
              <a:buChar char="§"/>
            </a:pPr>
            <a:r>
              <a:rPr lang="en-US" dirty="0" smtClean="0"/>
              <a:t>Lab space</a:t>
            </a:r>
          </a:p>
          <a:p>
            <a:pPr lvl="1">
              <a:buFont typeface="Wingdings" panose="05000000000000000000" pitchFamily="2" charset="2"/>
              <a:buChar char="§"/>
            </a:pPr>
            <a:r>
              <a:rPr lang="en-US" dirty="0" smtClean="0"/>
              <a:t>Release time</a:t>
            </a:r>
          </a:p>
          <a:p>
            <a:pPr lvl="1">
              <a:buFont typeface="Wingdings" panose="05000000000000000000" pitchFamily="2" charset="2"/>
              <a:buChar char="§"/>
            </a:pPr>
            <a:r>
              <a:rPr lang="en-US" dirty="0" smtClean="0"/>
              <a:t>Matching funds</a:t>
            </a:r>
          </a:p>
          <a:p>
            <a:pPr lvl="1"/>
            <a:r>
              <a:rPr lang="en-US" dirty="0" smtClean="0"/>
              <a:t>Items PI will not be charged for (e.g., no </a:t>
            </a:r>
            <a:r>
              <a:rPr lang="en-US" i="1" dirty="0" smtClean="0"/>
              <a:t>per diem</a:t>
            </a:r>
            <a:r>
              <a:rPr lang="en-US" dirty="0" smtClean="0"/>
              <a:t> for animals)</a:t>
            </a:r>
          </a:p>
          <a:p>
            <a:pPr lvl="1"/>
            <a:r>
              <a:rPr lang="en-US" dirty="0" smtClean="0"/>
              <a:t>Pilot funds</a:t>
            </a:r>
          </a:p>
          <a:p>
            <a:pPr lvl="1"/>
            <a:r>
              <a:rPr lang="en-US" dirty="0" smtClean="0"/>
              <a:t>Supply funds for student research</a:t>
            </a:r>
          </a:p>
          <a:p>
            <a:pPr lvl="1"/>
            <a:r>
              <a:rPr lang="en-US" dirty="0" smtClean="0"/>
              <a:t>Stipends or housing for summer students</a:t>
            </a:r>
          </a:p>
          <a:p>
            <a:pPr lvl="1"/>
            <a:r>
              <a:rPr lang="en-US" dirty="0" smtClean="0"/>
              <a:t>Travel grants</a:t>
            </a:r>
            <a:endParaRPr lang="en-US" dirty="0"/>
          </a:p>
        </p:txBody>
      </p:sp>
    </p:spTree>
    <p:extLst>
      <p:ext uri="{BB962C8B-B14F-4D97-AF65-F5344CB8AC3E}">
        <p14:creationId xmlns:p14="http://schemas.microsoft.com/office/powerpoint/2010/main" val="166621816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Eligibility</a:t>
            </a:r>
            <a:endParaRPr lang="en-US" dirty="0"/>
          </a:p>
        </p:txBody>
      </p:sp>
      <p:sp>
        <p:nvSpPr>
          <p:cNvPr id="4" name="Content Placeholder 2"/>
          <p:cNvSpPr txBox="1">
            <a:spLocks/>
          </p:cNvSpPr>
          <p:nvPr/>
        </p:nvSpPr>
        <p:spPr>
          <a:xfrm>
            <a:off x="457200" y="1219200"/>
            <a:ext cx="8229600" cy="4800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lumMod val="85000"/>
                    <a:lumOff val="15000"/>
                  </a:schemeClr>
                </a:solidFill>
                <a:latin typeface="Helvetica" pitchFamily="34" charset="0"/>
                <a:ea typeface="+mn-ea"/>
                <a:cs typeface="Arial" panose="020B0604020202020204" pitchFamily="34" charset="0"/>
              </a:defRPr>
            </a:lvl1pPr>
            <a:lvl2pPr marL="742950" indent="-285750" algn="l" defTabSz="914400" rtl="0" eaLnBrk="1" latinLnBrk="0" hangingPunct="1">
              <a:spcBef>
                <a:spcPct val="20000"/>
              </a:spcBef>
              <a:buFont typeface="Courier New" pitchFamily="49" charset="0"/>
              <a:buChar char="o"/>
              <a:defRPr sz="2400" kern="1200">
                <a:solidFill>
                  <a:schemeClr val="tx2"/>
                </a:solidFill>
                <a:latin typeface="Helvetica"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Helvetica" pitchFamily="34" charset="0"/>
                <a:ea typeface="+mn-ea"/>
                <a:cs typeface="Arial" panose="020B0604020202020204" pitchFamily="34" charset="0"/>
              </a:defRPr>
            </a:lvl3pPr>
            <a:lvl4pPr marL="1600200" indent="-228600" algn="l" defTabSz="914400" rtl="0" eaLnBrk="1" latinLnBrk="0" hangingPunct="1">
              <a:spcBef>
                <a:spcPct val="20000"/>
              </a:spcBef>
              <a:buFont typeface="Courier New" pitchFamily="49" charset="0"/>
              <a:buChar char="o"/>
              <a:defRPr sz="1600" kern="1200">
                <a:solidFill>
                  <a:schemeClr val="tx1">
                    <a:lumMod val="85000"/>
                    <a:lumOff val="15000"/>
                  </a:schemeClr>
                </a:solidFill>
                <a:latin typeface="Helvetica"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Helvetica" pitchFamily="34" charset="0"/>
                <a:ea typeface="+mn-ea"/>
                <a:cs typeface="Arial" panose="020B0604020202020204" pitchFamily="34" charset="0"/>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FontTx/>
              <a:buNone/>
            </a:pPr>
            <a:endParaRPr lang="en-US" altLang="en-US" dirty="0" smtClean="0"/>
          </a:p>
          <a:p>
            <a:pPr marL="0" indent="0" algn="ctr">
              <a:buFontTx/>
              <a:buNone/>
            </a:pPr>
            <a:endParaRPr lang="en-US" altLang="en-US" dirty="0" smtClean="0">
              <a:solidFill>
                <a:srgbClr val="FF0000"/>
              </a:solidFill>
            </a:endParaRPr>
          </a:p>
          <a:p>
            <a:pPr marL="0" indent="0" algn="ctr">
              <a:buFontTx/>
              <a:buNone/>
            </a:pPr>
            <a:endParaRPr lang="en-US" altLang="en-US" dirty="0" smtClean="0">
              <a:solidFill>
                <a:srgbClr val="FF0000"/>
              </a:solidFill>
            </a:endParaRPr>
          </a:p>
          <a:p>
            <a:pPr marL="0" indent="0" algn="ctr">
              <a:buFontTx/>
              <a:buNone/>
            </a:pPr>
            <a:endParaRPr lang="en-US" altLang="en-US" dirty="0" smtClean="0">
              <a:solidFill>
                <a:srgbClr val="FF0000"/>
              </a:solidFill>
            </a:endParaRPr>
          </a:p>
          <a:p>
            <a:pPr marL="0" indent="0" algn="ctr">
              <a:buFontTx/>
              <a:buNone/>
            </a:pPr>
            <a:endParaRPr lang="en-US" altLang="en-US" dirty="0" smtClean="0">
              <a:solidFill>
                <a:srgbClr val="FF0000"/>
              </a:solidFill>
            </a:endParaRPr>
          </a:p>
          <a:p>
            <a:pPr marL="0" indent="0" algn="ctr">
              <a:buFontTx/>
              <a:buNone/>
            </a:pPr>
            <a:endParaRPr lang="en-US" altLang="en-US" dirty="0" smtClean="0">
              <a:solidFill>
                <a:srgbClr val="FF0000"/>
              </a:solidFill>
            </a:endParaRPr>
          </a:p>
          <a:p>
            <a:pPr marL="0" indent="0" algn="ctr">
              <a:buFontTx/>
              <a:buNone/>
            </a:pPr>
            <a:endParaRPr lang="en-US" altLang="en-US" dirty="0" smtClean="0">
              <a:solidFill>
                <a:srgbClr val="FF0000"/>
              </a:solidFill>
            </a:endParaRPr>
          </a:p>
          <a:p>
            <a:pPr marL="0" indent="0" algn="ctr">
              <a:buFontTx/>
              <a:buNone/>
            </a:pPr>
            <a:r>
              <a:rPr lang="en-US" altLang="en-US" dirty="0" smtClean="0">
                <a:solidFill>
                  <a:schemeClr val="tx2"/>
                </a:solidFill>
              </a:rPr>
              <a:t>Eligibility = applicant institution and PI only</a:t>
            </a:r>
          </a:p>
          <a:p>
            <a:pPr marL="0" indent="0" algn="ctr">
              <a:buFontTx/>
              <a:buNone/>
            </a:pPr>
            <a:r>
              <a:rPr lang="en-US" altLang="en-US" dirty="0" smtClean="0">
                <a:solidFill>
                  <a:schemeClr val="tx2"/>
                </a:solidFill>
              </a:rPr>
              <a:t>Eligibility ≠ collaborators</a:t>
            </a:r>
          </a:p>
        </p:txBody>
      </p:sp>
      <p:graphicFrame>
        <p:nvGraphicFramePr>
          <p:cNvPr id="5" name="Diagram 4"/>
          <p:cNvGraphicFramePr/>
          <p:nvPr>
            <p:extLst>
              <p:ext uri="{D42A27DB-BD31-4B8C-83A1-F6EECF244321}">
                <p14:modId xmlns:p14="http://schemas.microsoft.com/office/powerpoint/2010/main" val="3217841258"/>
              </p:ext>
            </p:extLst>
          </p:nvPr>
        </p:nvGraphicFramePr>
        <p:xfrm>
          <a:off x="1676400" y="990600"/>
          <a:ext cx="5867400" cy="360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748720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066800"/>
          </a:xfrm>
        </p:spPr>
        <p:txBody>
          <a:bodyPr/>
          <a:lstStyle/>
          <a:p>
            <a:r>
              <a:rPr lang="en-US" dirty="0" smtClean="0"/>
              <a:t>AOR certifies eligibility during submission</a:t>
            </a:r>
            <a:endParaRPr lang="en-US" dirty="0"/>
          </a:p>
        </p:txBody>
      </p:sp>
      <p:sp>
        <p:nvSpPr>
          <p:cNvPr id="3" name="Content Placeholder 2"/>
          <p:cNvSpPr>
            <a:spLocks noGrp="1"/>
          </p:cNvSpPr>
          <p:nvPr>
            <p:ph idx="1"/>
          </p:nvPr>
        </p:nvSpPr>
        <p:spPr/>
        <p:txBody>
          <a:bodyPr/>
          <a:lstStyle/>
          <a:p>
            <a:pPr marL="109537" indent="0">
              <a:buNone/>
            </a:pPr>
            <a:r>
              <a:rPr lang="en-US" sz="1600" dirty="0"/>
              <a:t>The list of NIH and other PHS agencies Assurances, Certifications, and other Policies is found in Supplemental Instructions Part III, Policies, Assurances, Definitions, and Other Information.</a:t>
            </a:r>
          </a:p>
          <a:p>
            <a:pPr marL="109537" indent="0">
              <a:buNone/>
            </a:pPr>
            <a:r>
              <a:rPr lang="en-US" sz="2000" i="1" dirty="0">
                <a:solidFill>
                  <a:schemeClr val="tx2"/>
                </a:solidFill>
              </a:rPr>
              <a:t>The applicant organization is responsible for verifying its eligibility </a:t>
            </a:r>
            <a:r>
              <a:rPr lang="en-US" sz="1600" dirty="0"/>
              <a:t>and the accuracy, validity, and conformity with the most current institutional guidelines of all the administrative, fiscal, and scientific information in the application, including the Facilities and Administrative rate. Deliberate withholding, falsification, or misrepresentation of information could result in administrative actions, such as withdrawal of an application, suspension and/or termination of an award, debarment of individuals, as well as possible criminal penalties. The signer further certifies that the applicant organization will be accountable both for the appropriate use of any funds awarded and for the performance of the grant-supported project or activities resulting from this application. The grantee institution may be liable for the reimbursement of funds associated with any inappropriate or fraudulent conduct of the project activity.</a:t>
            </a:r>
          </a:p>
          <a:p>
            <a:endParaRPr lang="en-US" dirty="0"/>
          </a:p>
          <a:p>
            <a:pPr marL="109537" indent="0">
              <a:buNone/>
            </a:pPr>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22</a:t>
            </a:fld>
            <a:endParaRPr lang="en-US" dirty="0"/>
          </a:p>
        </p:txBody>
      </p:sp>
    </p:spTree>
    <p:extLst>
      <p:ext uri="{BB962C8B-B14F-4D97-AF65-F5344CB8AC3E}">
        <p14:creationId xmlns:p14="http://schemas.microsoft.com/office/powerpoint/2010/main" val="25635735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find eligibility in the PA</a:t>
            </a:r>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23</a:t>
            </a:fld>
            <a:endParaRPr lang="en-US" dirty="0"/>
          </a:p>
        </p:txBody>
      </p:sp>
      <p:pic>
        <p:nvPicPr>
          <p:cNvPr id="1027" name="Picture 3" descr="This shows the general format of a portion of Section III.1 in PA-13-313" title="Picture of Section III.1"/>
          <p:cNvPicPr>
            <a:picLocks noChangeAspect="1" noChangeArrowheads="1"/>
          </p:cNvPicPr>
          <p:nvPr/>
        </p:nvPicPr>
        <p:blipFill rotWithShape="1">
          <a:blip r:embed="rId3">
            <a:extLst>
              <a:ext uri="{28A0092B-C50C-407E-A947-70E740481C1C}">
                <a14:useLocalDpi xmlns:a14="http://schemas.microsoft.com/office/drawing/2010/main" val="0"/>
              </a:ext>
            </a:extLst>
          </a:blip>
          <a:srcRect l="4638" t="16433" r="47339" b="7219"/>
          <a:stretch/>
        </p:blipFill>
        <p:spPr bwMode="auto">
          <a:xfrm>
            <a:off x="4038600" y="990601"/>
            <a:ext cx="4564966" cy="5294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descr="This shows the Table of Contents, which is located under the Apply for Grant Electronically button in PA-13-313." title="PA Table of Content"/>
          <p:cNvGrpSpPr/>
          <p:nvPr/>
        </p:nvGrpSpPr>
        <p:grpSpPr>
          <a:xfrm>
            <a:off x="417548" y="1605555"/>
            <a:ext cx="3687728" cy="3271245"/>
            <a:chOff x="615401" y="2768025"/>
            <a:chExt cx="3687728" cy="3271245"/>
          </a:xfrm>
        </p:grpSpPr>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106" t="30480" r="62685" b="39063"/>
            <a:stretch/>
          </p:blipFill>
          <p:spPr bwMode="auto">
            <a:xfrm>
              <a:off x="615401" y="3429000"/>
              <a:ext cx="3687728" cy="2610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638796" y="2768025"/>
              <a:ext cx="3488455" cy="584775"/>
            </a:xfrm>
            <a:prstGeom prst="rect">
              <a:avLst/>
            </a:prstGeom>
            <a:noFill/>
          </p:spPr>
          <p:txBody>
            <a:bodyPr wrap="none" rtlCol="0">
              <a:spAutoFit/>
            </a:bodyPr>
            <a:lstStyle/>
            <a:p>
              <a:r>
                <a:rPr lang="en-US" sz="1600" dirty="0" smtClean="0">
                  <a:solidFill>
                    <a:srgbClr val="FF0000"/>
                  </a:solidFill>
                </a:rPr>
                <a:t>R15-specific eligibility criteria  are in </a:t>
              </a:r>
            </a:p>
            <a:p>
              <a:r>
                <a:rPr lang="en-US" sz="1600" dirty="0" smtClean="0">
                  <a:solidFill>
                    <a:srgbClr val="FF0000"/>
                  </a:solidFill>
                </a:rPr>
                <a:t>Part 2, Section III, Part 1</a:t>
              </a:r>
              <a:endParaRPr lang="en-US" sz="1600" dirty="0">
                <a:solidFill>
                  <a:srgbClr val="FF0000"/>
                </a:solidFill>
              </a:endParaRPr>
            </a:p>
          </p:txBody>
        </p:sp>
        <p:sp>
          <p:nvSpPr>
            <p:cNvPr id="9" name="Rounded Rectangle 8"/>
            <p:cNvSpPr/>
            <p:nvPr/>
          </p:nvSpPr>
          <p:spPr>
            <a:xfrm>
              <a:off x="883653" y="5086772"/>
              <a:ext cx="2590800" cy="13335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7328043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 eligibility</a:t>
            </a:r>
            <a:endParaRPr lang="en-US" dirty="0"/>
          </a:p>
        </p:txBody>
      </p:sp>
      <p:sp>
        <p:nvSpPr>
          <p:cNvPr id="3" name="Content Placeholder 2"/>
          <p:cNvSpPr>
            <a:spLocks noGrp="1"/>
          </p:cNvSpPr>
          <p:nvPr>
            <p:ph idx="1"/>
          </p:nvPr>
        </p:nvSpPr>
        <p:spPr>
          <a:xfrm>
            <a:off x="152400" y="990600"/>
            <a:ext cx="8229600" cy="4324350"/>
          </a:xfrm>
        </p:spPr>
        <p:txBody>
          <a:bodyPr/>
          <a:lstStyle/>
          <a:p>
            <a:r>
              <a:rPr lang="en-US" dirty="0"/>
              <a:t>US institutions only </a:t>
            </a:r>
            <a:endParaRPr lang="en-US" dirty="0" smtClean="0"/>
          </a:p>
          <a:p>
            <a:r>
              <a:rPr lang="en-US" dirty="0" smtClean="0"/>
              <a:t>Baccalaureate or advanced degree in biomedical or behavioral science</a:t>
            </a:r>
          </a:p>
          <a:p>
            <a:r>
              <a:rPr lang="en-US" dirty="0" smtClean="0"/>
              <a:t>Degree granting &amp; accredited</a:t>
            </a:r>
          </a:p>
          <a:p>
            <a:r>
              <a:rPr lang="en-US" dirty="0" smtClean="0"/>
              <a:t>Public or private non-profit</a:t>
            </a:r>
          </a:p>
          <a:p>
            <a:r>
              <a:rPr lang="en-US" altLang="en-US" dirty="0"/>
              <a:t>Receives less than $6 million per year in NIH support </a:t>
            </a:r>
            <a:r>
              <a:rPr lang="en-US" altLang="en-US" dirty="0" smtClean="0"/>
              <a:t>in 4 </a:t>
            </a:r>
            <a:r>
              <a:rPr lang="en-US" altLang="en-US" dirty="0"/>
              <a:t>out of last 7 </a:t>
            </a:r>
            <a:r>
              <a:rPr lang="en-US" altLang="en-US" dirty="0" smtClean="0"/>
              <a:t>years</a:t>
            </a:r>
            <a:endParaRPr lang="en-US" altLang="en-US" dirty="0"/>
          </a:p>
          <a:p>
            <a:pPr lvl="1"/>
            <a:r>
              <a:rPr lang="en-US" altLang="en-US" dirty="0"/>
              <a:t>Everything except C06, S10, G series</a:t>
            </a:r>
          </a:p>
          <a:p>
            <a:pPr lvl="2"/>
            <a:r>
              <a:rPr lang="en-US" altLang="en-US" dirty="0"/>
              <a:t>Require institution </a:t>
            </a:r>
            <a:r>
              <a:rPr lang="en-US" altLang="en-US" dirty="0" smtClean="0"/>
              <a:t>receive </a:t>
            </a:r>
            <a:r>
              <a:rPr lang="en-US" altLang="en-US" dirty="0"/>
              <a:t>grants in order to use products of C06, S10, </a:t>
            </a:r>
            <a:r>
              <a:rPr lang="en-US" altLang="en-US" dirty="0" err="1"/>
              <a:t>Gs</a:t>
            </a:r>
            <a:endParaRPr lang="en-US" altLang="en-US" dirty="0"/>
          </a:p>
          <a:p>
            <a:endParaRPr lang="en-US" dirty="0"/>
          </a:p>
        </p:txBody>
      </p:sp>
    </p:spTree>
    <p:extLst>
      <p:ext uri="{BB962C8B-B14F-4D97-AF65-F5344CB8AC3E}">
        <p14:creationId xmlns:p14="http://schemas.microsoft.com/office/powerpoint/2010/main" val="182394582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066800"/>
          </a:xfrm>
        </p:spPr>
        <p:txBody>
          <a:bodyPr/>
          <a:lstStyle/>
          <a:p>
            <a:r>
              <a:rPr lang="en-US" dirty="0"/>
              <a:t>Characteristics of eligible </a:t>
            </a:r>
            <a:r>
              <a:rPr lang="en-US" dirty="0" smtClean="0"/>
              <a:t>institutions and components</a:t>
            </a:r>
            <a:endParaRPr lang="en-US" dirty="0"/>
          </a:p>
        </p:txBody>
      </p:sp>
      <p:sp>
        <p:nvSpPr>
          <p:cNvPr id="3" name="Content Placeholder 2"/>
          <p:cNvSpPr>
            <a:spLocks noGrp="1"/>
          </p:cNvSpPr>
          <p:nvPr>
            <p:ph idx="1"/>
          </p:nvPr>
        </p:nvSpPr>
        <p:spPr/>
        <p:txBody>
          <a:bodyPr/>
          <a:lstStyle/>
          <a:p>
            <a:r>
              <a:rPr lang="en-US" sz="3200" dirty="0"/>
              <a:t>95% of eligible institutions &amp; components never exceeded limit in any year (0/7)</a:t>
            </a:r>
          </a:p>
          <a:p>
            <a:r>
              <a:rPr lang="en-US" sz="3000" dirty="0" smtClean="0">
                <a:solidFill>
                  <a:srgbClr val="008000"/>
                </a:solidFill>
              </a:rPr>
              <a:t>93</a:t>
            </a:r>
            <a:r>
              <a:rPr lang="en-US" sz="3000" dirty="0">
                <a:solidFill>
                  <a:srgbClr val="008000"/>
                </a:solidFill>
              </a:rPr>
              <a:t>% would be still eligible if limit were halved</a:t>
            </a:r>
          </a:p>
          <a:p>
            <a:r>
              <a:rPr lang="en-US" dirty="0" smtClean="0">
                <a:solidFill>
                  <a:srgbClr val="008000"/>
                </a:solidFill>
              </a:rPr>
              <a:t>Average/median </a:t>
            </a:r>
            <a:r>
              <a:rPr lang="en-US" dirty="0">
                <a:solidFill>
                  <a:srgbClr val="008000"/>
                </a:solidFill>
              </a:rPr>
              <a:t>annual support &lt; $1 </a:t>
            </a:r>
            <a:r>
              <a:rPr lang="en-US" dirty="0" smtClean="0">
                <a:solidFill>
                  <a:srgbClr val="008000"/>
                </a:solidFill>
              </a:rPr>
              <a:t>million</a:t>
            </a:r>
            <a:r>
              <a:rPr lang="en-US" dirty="0" smtClean="0"/>
              <a:t> </a:t>
            </a:r>
          </a:p>
          <a:p>
            <a:endParaRPr lang="en-US" sz="900" dirty="0" smtClean="0"/>
          </a:p>
          <a:p>
            <a:r>
              <a:rPr lang="en-US" dirty="0" smtClean="0"/>
              <a:t>96% would be eligible with $4.3 million limit (2003 + BRDPI)</a:t>
            </a:r>
          </a:p>
          <a:p>
            <a:pPr lvl="1"/>
            <a:r>
              <a:rPr lang="en-US" dirty="0" smtClean="0"/>
              <a:t>42 institutions would not be eligible</a:t>
            </a:r>
          </a:p>
          <a:p>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25</a:t>
            </a:fld>
            <a:endParaRPr lang="en-US" dirty="0"/>
          </a:p>
        </p:txBody>
      </p:sp>
    </p:spTree>
    <p:extLst>
      <p:ext uri="{BB962C8B-B14F-4D97-AF65-F5344CB8AC3E}">
        <p14:creationId xmlns:p14="http://schemas.microsoft.com/office/powerpoint/2010/main" val="3419615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 is no “eligible” list</a:t>
            </a:r>
            <a:endParaRPr lang="en-US" dirty="0"/>
          </a:p>
        </p:txBody>
      </p:sp>
      <p:sp>
        <p:nvSpPr>
          <p:cNvPr id="3" name="Content Placeholder 2"/>
          <p:cNvSpPr>
            <a:spLocks noGrp="1"/>
          </p:cNvSpPr>
          <p:nvPr>
            <p:ph idx="1"/>
          </p:nvPr>
        </p:nvSpPr>
        <p:spPr>
          <a:xfrm>
            <a:off x="152400" y="990600"/>
            <a:ext cx="8229600" cy="5562600"/>
          </a:xfrm>
        </p:spPr>
        <p:txBody>
          <a:bodyPr>
            <a:normAutofit/>
          </a:bodyPr>
          <a:lstStyle/>
          <a:p>
            <a:r>
              <a:rPr lang="en-US" altLang="en-US" sz="2800" dirty="0" smtClean="0"/>
              <a:t>Ineligible list is on AREA </a:t>
            </a:r>
            <a:r>
              <a:rPr lang="en-US" altLang="en-US" sz="2800" dirty="0"/>
              <a:t>Program website</a:t>
            </a:r>
          </a:p>
          <a:p>
            <a:pPr lvl="1"/>
            <a:r>
              <a:rPr lang="en-US" altLang="en-US" sz="2200" dirty="0"/>
              <a:t>http://grants.nih.gov/grants/funding/area_ineligible.htm </a:t>
            </a:r>
            <a:endParaRPr lang="en-US" altLang="en-US" sz="2200" dirty="0" smtClean="0"/>
          </a:p>
          <a:p>
            <a:pPr lvl="1"/>
            <a:r>
              <a:rPr lang="en-US" altLang="en-US" dirty="0" smtClean="0"/>
              <a:t>“College” is called “School”</a:t>
            </a:r>
          </a:p>
          <a:p>
            <a:pPr lvl="1"/>
            <a:r>
              <a:rPr lang="en-US" altLang="en-US" dirty="0" smtClean="0"/>
              <a:t>City listed does not necessarily mean that campus only</a:t>
            </a:r>
          </a:p>
          <a:p>
            <a:pPr lvl="1"/>
            <a:r>
              <a:rPr lang="en-US" altLang="en-US" dirty="0" smtClean="0"/>
              <a:t>Name might not be what appears on your application</a:t>
            </a:r>
          </a:p>
          <a:p>
            <a:r>
              <a:rPr lang="en-US" altLang="en-US" dirty="0" smtClean="0"/>
              <a:t>“Other Academic” = sum of everything that is not an R15-defined Health Professional School</a:t>
            </a:r>
          </a:p>
          <a:p>
            <a:pPr lvl="1"/>
            <a:r>
              <a:rPr lang="en-US" altLang="en-US" dirty="0" smtClean="0"/>
              <a:t>Engineering + Education + Law + Arts &amp; Sciences</a:t>
            </a:r>
          </a:p>
          <a:p>
            <a:r>
              <a:rPr lang="en-US" altLang="en-US" sz="2800" dirty="0" smtClean="0"/>
              <a:t>Updated in April; university should check for PIs</a:t>
            </a:r>
            <a:endParaRPr lang="en-US" altLang="en-US" sz="2800" dirty="0"/>
          </a:p>
          <a:p>
            <a:endParaRPr lang="en-US" dirty="0"/>
          </a:p>
        </p:txBody>
      </p:sp>
    </p:spTree>
    <p:extLst>
      <p:ext uri="{BB962C8B-B14F-4D97-AF65-F5344CB8AC3E}">
        <p14:creationId xmlns:p14="http://schemas.microsoft.com/office/powerpoint/2010/main" val="290871961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 eligibility</a:t>
            </a:r>
            <a:endParaRPr lang="en-US" dirty="0"/>
          </a:p>
        </p:txBody>
      </p:sp>
      <p:sp>
        <p:nvSpPr>
          <p:cNvPr id="3" name="Content Placeholder 2"/>
          <p:cNvSpPr>
            <a:spLocks noGrp="1"/>
          </p:cNvSpPr>
          <p:nvPr>
            <p:ph idx="1"/>
          </p:nvPr>
        </p:nvSpPr>
        <p:spPr>
          <a:xfrm>
            <a:off x="152400" y="914400"/>
            <a:ext cx="8229600" cy="4324350"/>
          </a:xfrm>
        </p:spPr>
        <p:txBody>
          <a:bodyPr/>
          <a:lstStyle/>
          <a:p>
            <a:r>
              <a:rPr lang="en-US" u="sng" dirty="0" smtClean="0"/>
              <a:t>Primary</a:t>
            </a:r>
            <a:r>
              <a:rPr lang="en-US" dirty="0" smtClean="0"/>
              <a:t> appointment at eligible institution</a:t>
            </a:r>
            <a:endParaRPr lang="en-US" u="sng" dirty="0" smtClean="0"/>
          </a:p>
          <a:p>
            <a:r>
              <a:rPr lang="en-US" dirty="0" smtClean="0"/>
              <a:t>Multiple </a:t>
            </a:r>
            <a:r>
              <a:rPr lang="en-US" dirty="0"/>
              <a:t>PI OK if all eligible</a:t>
            </a:r>
          </a:p>
          <a:p>
            <a:r>
              <a:rPr lang="en-US" dirty="0"/>
              <a:t>R15 supports small scale projects</a:t>
            </a:r>
          </a:p>
          <a:p>
            <a:pPr lvl="1"/>
            <a:r>
              <a:rPr lang="en-US" dirty="0"/>
              <a:t>Eligible:</a:t>
            </a:r>
          </a:p>
          <a:p>
            <a:pPr lvl="2"/>
            <a:r>
              <a:rPr lang="en-US" dirty="0"/>
              <a:t>Also serve as consultant (e.g., Key Personnel) on another grant</a:t>
            </a:r>
          </a:p>
          <a:p>
            <a:pPr lvl="1"/>
            <a:r>
              <a:rPr lang="en-US" dirty="0"/>
              <a:t>Not Eligible:</a:t>
            </a:r>
          </a:p>
          <a:p>
            <a:pPr lvl="2"/>
            <a:r>
              <a:rPr lang="en-US" dirty="0"/>
              <a:t>Also serve as PI of other NIH research grants at time of award</a:t>
            </a:r>
          </a:p>
          <a:p>
            <a:pPr lvl="2"/>
            <a:r>
              <a:rPr lang="en-US" dirty="0"/>
              <a:t>Also serve as Multiple PI on another NIH research grant at time of </a:t>
            </a:r>
            <a:r>
              <a:rPr lang="en-US" dirty="0" smtClean="0"/>
              <a:t>award</a:t>
            </a:r>
          </a:p>
          <a:p>
            <a:pPr lvl="2"/>
            <a:r>
              <a:rPr lang="en-US" dirty="0" smtClean="0"/>
              <a:t>Research is broadly defined</a:t>
            </a:r>
            <a:endParaRPr lang="en-US" dirty="0"/>
          </a:p>
          <a:p>
            <a:endParaRPr lang="en-US" dirty="0" smtClean="0"/>
          </a:p>
          <a:p>
            <a:endParaRPr lang="en-US" dirty="0" smtClean="0"/>
          </a:p>
          <a:p>
            <a:endParaRPr lang="en-US" dirty="0"/>
          </a:p>
        </p:txBody>
      </p:sp>
      <p:pic>
        <p:nvPicPr>
          <p:cNvPr id="7170" name="Picture 2" desc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5105400"/>
            <a:ext cx="628650" cy="857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160989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Second most common question</a:t>
            </a:r>
            <a:endParaRPr lang="en-US" sz="3800" dirty="0"/>
          </a:p>
        </p:txBody>
      </p:sp>
      <p:sp>
        <p:nvSpPr>
          <p:cNvPr id="3" name="Content Placeholder 2"/>
          <p:cNvSpPr>
            <a:spLocks noGrp="1"/>
          </p:cNvSpPr>
          <p:nvPr>
            <p:ph idx="1"/>
          </p:nvPr>
        </p:nvSpPr>
        <p:spPr/>
        <p:txBody>
          <a:bodyPr/>
          <a:lstStyle/>
          <a:p>
            <a:r>
              <a:rPr lang="en-US" dirty="0">
                <a:solidFill>
                  <a:schemeClr val="tx2"/>
                </a:solidFill>
              </a:rPr>
              <a:t>Can I have an ineligible collaborator?</a:t>
            </a:r>
            <a:endParaRPr lang="en-US" dirty="0" smtClean="0">
              <a:solidFill>
                <a:schemeClr val="tx2"/>
              </a:solidFill>
            </a:endParaRPr>
          </a:p>
          <a:p>
            <a:pPr lvl="1"/>
            <a:r>
              <a:rPr lang="en-US" dirty="0" smtClean="0"/>
              <a:t>At ineligible institution</a:t>
            </a:r>
          </a:p>
          <a:p>
            <a:pPr lvl="2"/>
            <a:r>
              <a:rPr lang="en-US" dirty="0" smtClean="0"/>
              <a:t>At ineligible component on home campus </a:t>
            </a:r>
            <a:r>
              <a:rPr lang="en-US" i="1" dirty="0" smtClean="0"/>
              <a:t>or</a:t>
            </a:r>
          </a:p>
          <a:p>
            <a:pPr lvl="2"/>
            <a:r>
              <a:rPr lang="en-US" dirty="0" smtClean="0"/>
              <a:t>At another site</a:t>
            </a:r>
          </a:p>
          <a:p>
            <a:pPr marL="401637" lvl="1" indent="0">
              <a:buNone/>
            </a:pPr>
            <a:r>
              <a:rPr lang="en-US" i="1" dirty="0" smtClean="0"/>
              <a:t>or</a:t>
            </a:r>
          </a:p>
          <a:p>
            <a:pPr lvl="1"/>
            <a:r>
              <a:rPr lang="en-US" dirty="0" smtClean="0"/>
              <a:t>PI of their own NIH research grant</a:t>
            </a:r>
          </a:p>
          <a:p>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28</a:t>
            </a:fld>
            <a:endParaRPr lang="en-US" dirty="0"/>
          </a:p>
        </p:txBody>
      </p:sp>
    </p:spTree>
    <p:extLst>
      <p:ext uri="{BB962C8B-B14F-4D97-AF65-F5344CB8AC3E}">
        <p14:creationId xmlns:p14="http://schemas.microsoft.com/office/powerpoint/2010/main" val="250757768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a:t>Can I have an ineligible collaborator</a:t>
            </a:r>
            <a:r>
              <a:rPr lang="en-US" sz="3800" dirty="0" smtClean="0"/>
              <a:t>?</a:t>
            </a:r>
            <a:endParaRPr lang="en-US" dirty="0"/>
          </a:p>
        </p:txBody>
      </p:sp>
      <p:sp>
        <p:nvSpPr>
          <p:cNvPr id="3" name="Content Placeholder 2"/>
          <p:cNvSpPr>
            <a:spLocks noGrp="1"/>
          </p:cNvSpPr>
          <p:nvPr>
            <p:ph idx="1"/>
          </p:nvPr>
        </p:nvSpPr>
        <p:spPr>
          <a:xfrm>
            <a:off x="457200" y="1295400"/>
            <a:ext cx="8229600" cy="4525963"/>
          </a:xfrm>
        </p:spPr>
        <p:txBody>
          <a:bodyPr/>
          <a:lstStyle/>
          <a:p>
            <a:r>
              <a:rPr lang="en-US" dirty="0" smtClean="0"/>
              <a:t>Eligibility answer: Yes</a:t>
            </a:r>
          </a:p>
          <a:p>
            <a:r>
              <a:rPr lang="en-US" dirty="0" smtClean="0"/>
              <a:t>Merit answer: </a:t>
            </a:r>
            <a:r>
              <a:rPr lang="en-US" b="1" i="1" u="sng" dirty="0" smtClean="0">
                <a:solidFill>
                  <a:srgbClr val="FF0000"/>
                </a:solidFill>
              </a:rPr>
              <a:t>But</a:t>
            </a:r>
            <a:r>
              <a:rPr lang="en-US" dirty="0" smtClean="0"/>
              <a:t> </a:t>
            </a:r>
          </a:p>
          <a:p>
            <a:pPr lvl="1"/>
            <a:r>
              <a:rPr lang="en-US" dirty="0" smtClean="0"/>
              <a:t>Majority of research should be directed by PI at grantee institution</a:t>
            </a:r>
          </a:p>
          <a:p>
            <a:pPr lvl="1"/>
            <a:r>
              <a:rPr lang="en-US" dirty="0" smtClean="0"/>
              <a:t>Student profile &amp; student inclusion are  for applicant/eligible component</a:t>
            </a:r>
          </a:p>
          <a:p>
            <a:pPr lvl="1"/>
            <a:r>
              <a:rPr lang="en-US" dirty="0" smtClean="0"/>
              <a:t>Consider the unique goals and criteria of the R15</a:t>
            </a:r>
          </a:p>
          <a:p>
            <a:pPr lvl="2"/>
            <a:r>
              <a:rPr lang="en-US" u="sng" dirty="0" smtClean="0"/>
              <a:t>No one</a:t>
            </a:r>
            <a:r>
              <a:rPr lang="en-US" dirty="0" smtClean="0"/>
              <a:t> can predict what level of involvement will be seen as counter to the R15 goals</a:t>
            </a:r>
          </a:p>
          <a:p>
            <a:pPr lvl="2"/>
            <a:r>
              <a:rPr lang="en-US" dirty="0" smtClean="0"/>
              <a:t>Pre-PA-12-006, unique attributes not included in review criteria</a:t>
            </a:r>
          </a:p>
          <a:p>
            <a:endParaRPr lang="en-US" dirty="0"/>
          </a:p>
        </p:txBody>
      </p:sp>
      <p:pic>
        <p:nvPicPr>
          <p:cNvPr id="8194" name="Picture 2" desc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2895600"/>
            <a:ext cx="628650" cy="857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56572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AREA program </a:t>
            </a:r>
            <a:endParaRPr lang="en-US" dirty="0"/>
          </a:p>
        </p:txBody>
      </p:sp>
      <p:sp>
        <p:nvSpPr>
          <p:cNvPr id="3" name="Content Placeholder 2"/>
          <p:cNvSpPr>
            <a:spLocks noGrp="1"/>
          </p:cNvSpPr>
          <p:nvPr>
            <p:ph idx="1"/>
          </p:nvPr>
        </p:nvSpPr>
        <p:spPr>
          <a:xfrm>
            <a:off x="152400" y="1066800"/>
            <a:ext cx="8229600" cy="4324350"/>
          </a:xfrm>
        </p:spPr>
        <p:txBody>
          <a:bodyPr/>
          <a:lstStyle/>
          <a:p>
            <a:r>
              <a:rPr lang="en-US" altLang="en-US" dirty="0">
                <a:latin typeface="Helvetica" pitchFamily="34" charset="0"/>
              </a:rPr>
              <a:t>Support </a:t>
            </a:r>
            <a:r>
              <a:rPr lang="en-US" altLang="en-US" dirty="0" smtClean="0">
                <a:latin typeface="Helvetica" pitchFamily="34" charset="0"/>
              </a:rPr>
              <a:t>small scale research projects</a:t>
            </a:r>
          </a:p>
          <a:p>
            <a:r>
              <a:rPr lang="en-US" altLang="en-US" dirty="0" smtClean="0">
                <a:latin typeface="Helvetica" pitchFamily="34" charset="0"/>
              </a:rPr>
              <a:t>Expose </a:t>
            </a:r>
            <a:r>
              <a:rPr lang="en-US" altLang="en-US" dirty="0">
                <a:latin typeface="Helvetica" pitchFamily="34" charset="0"/>
              </a:rPr>
              <a:t>students to </a:t>
            </a:r>
            <a:r>
              <a:rPr lang="en-US" altLang="en-US" dirty="0" smtClean="0">
                <a:latin typeface="Helvetica" pitchFamily="34" charset="0"/>
              </a:rPr>
              <a:t>research</a:t>
            </a:r>
          </a:p>
          <a:p>
            <a:pPr lvl="1"/>
            <a:r>
              <a:rPr lang="en-US" altLang="en-US" dirty="0" smtClean="0">
                <a:latin typeface="Helvetica" pitchFamily="34" charset="0"/>
              </a:rPr>
              <a:t>Undergraduate (preferably) and/or graduate</a:t>
            </a:r>
          </a:p>
          <a:p>
            <a:pPr lvl="1"/>
            <a:r>
              <a:rPr lang="en-US" altLang="en-US" dirty="0" smtClean="0">
                <a:latin typeface="Helvetica" pitchFamily="34" charset="0"/>
              </a:rPr>
              <a:t>Not high school</a:t>
            </a:r>
          </a:p>
          <a:p>
            <a:pPr lvl="1"/>
            <a:r>
              <a:rPr lang="en-US" altLang="en-US" dirty="0" smtClean="0">
                <a:latin typeface="Helvetica" pitchFamily="34" charset="0"/>
              </a:rPr>
              <a:t>Not postdoc/residents/clinical fellows</a:t>
            </a:r>
          </a:p>
          <a:p>
            <a:r>
              <a:rPr lang="en-US" altLang="en-US" dirty="0" smtClean="0">
                <a:latin typeface="Helvetica" pitchFamily="34" charset="0"/>
              </a:rPr>
              <a:t>Strengthen </a:t>
            </a:r>
            <a:r>
              <a:rPr lang="en-US" altLang="en-US" dirty="0">
                <a:latin typeface="Helvetica" pitchFamily="34" charset="0"/>
              </a:rPr>
              <a:t>the research environment of </a:t>
            </a:r>
            <a:r>
              <a:rPr lang="en-US" altLang="en-US" dirty="0" smtClean="0"/>
              <a:t>educational </a:t>
            </a:r>
            <a:r>
              <a:rPr lang="en-US" altLang="en-US" dirty="0"/>
              <a:t>institutions that have not been major recipients of NIH research grant funds</a:t>
            </a:r>
          </a:p>
          <a:p>
            <a:endParaRPr lang="en-US" altLang="en-US" dirty="0">
              <a:latin typeface="Helvetica" pitchFamily="34" charset="0"/>
            </a:endParaRPr>
          </a:p>
          <a:p>
            <a:endParaRPr lang="en-US" dirty="0"/>
          </a:p>
        </p:txBody>
      </p:sp>
      <p:pic>
        <p:nvPicPr>
          <p:cNvPr id="1029" name="Picture 5" desc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2438400"/>
            <a:ext cx="628650" cy="857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357368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to R15 over time</a:t>
            </a:r>
            <a:endParaRPr lang="en-US" dirty="0"/>
          </a:p>
        </p:txBody>
      </p:sp>
      <p:sp>
        <p:nvSpPr>
          <p:cNvPr id="3" name="Content Placeholder 2"/>
          <p:cNvSpPr>
            <a:spLocks noGrp="1"/>
          </p:cNvSpPr>
          <p:nvPr>
            <p:ph idx="1"/>
          </p:nvPr>
        </p:nvSpPr>
        <p:spPr/>
        <p:txBody>
          <a:bodyPr/>
          <a:lstStyle/>
          <a:p>
            <a:r>
              <a:rPr lang="en-US" dirty="0" smtClean="0"/>
              <a:t>Now considered career-sustaining, no longer stepping stone to R01</a:t>
            </a:r>
          </a:p>
          <a:p>
            <a:r>
              <a:rPr lang="en-US" dirty="0" smtClean="0">
                <a:solidFill>
                  <a:srgbClr val="008000"/>
                </a:solidFill>
              </a:rPr>
              <a:t>Renewable</a:t>
            </a:r>
          </a:p>
          <a:p>
            <a:r>
              <a:rPr lang="en-US" dirty="0" smtClean="0"/>
              <a:t>Now clear incorporation of R15 goals in review criteria</a:t>
            </a:r>
          </a:p>
          <a:p>
            <a:r>
              <a:rPr lang="en-US" dirty="0" smtClean="0"/>
              <a:t>Now softened language about expected scientific impact</a:t>
            </a:r>
          </a:p>
          <a:p>
            <a:r>
              <a:rPr lang="en-US" dirty="0" smtClean="0"/>
              <a:t>Now softened language about expected impact </a:t>
            </a:r>
            <a:r>
              <a:rPr lang="en-US" i="1" dirty="0" smtClean="0"/>
              <a:t>from</a:t>
            </a:r>
            <a:r>
              <a:rPr lang="en-US" dirty="0" smtClean="0"/>
              <a:t> environment</a:t>
            </a:r>
          </a:p>
        </p:txBody>
      </p:sp>
    </p:spTree>
    <p:extLst>
      <p:ext uri="{BB962C8B-B14F-4D97-AF65-F5344CB8AC3E}">
        <p14:creationId xmlns:p14="http://schemas.microsoft.com/office/powerpoint/2010/main" val="122970564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the award: Progress Report</a:t>
            </a:r>
            <a:endParaRPr lang="en-US" dirty="0"/>
          </a:p>
        </p:txBody>
      </p:sp>
      <p:sp>
        <p:nvSpPr>
          <p:cNvPr id="3" name="Content Placeholder 2"/>
          <p:cNvSpPr>
            <a:spLocks noGrp="1"/>
          </p:cNvSpPr>
          <p:nvPr>
            <p:ph idx="1"/>
          </p:nvPr>
        </p:nvSpPr>
        <p:spPr/>
        <p:txBody>
          <a:bodyPr/>
          <a:lstStyle/>
          <a:p>
            <a:r>
              <a:rPr lang="en-US" dirty="0" smtClean="0"/>
              <a:t>RPPR due annually (same progress report as other NIH grants)</a:t>
            </a:r>
          </a:p>
          <a:p>
            <a:r>
              <a:rPr lang="en-US" dirty="0" smtClean="0"/>
              <a:t>Must report students on R15 &gt;1 person month (even if not paid)</a:t>
            </a:r>
          </a:p>
          <a:p>
            <a:r>
              <a:rPr lang="en-US" dirty="0" smtClean="0">
                <a:solidFill>
                  <a:schemeClr val="tx2"/>
                </a:solidFill>
              </a:rPr>
              <a:t>Everyone must have Commons ID</a:t>
            </a:r>
          </a:p>
          <a:p>
            <a:pPr lvl="1"/>
            <a:r>
              <a:rPr lang="en-US" dirty="0" smtClean="0"/>
              <a:t>One Commons ID per career</a:t>
            </a:r>
          </a:p>
          <a:p>
            <a:pPr lvl="1"/>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31</a:t>
            </a:fld>
            <a:endParaRPr lang="en-US" dirty="0"/>
          </a:p>
        </p:txBody>
      </p:sp>
    </p:spTree>
    <p:extLst>
      <p:ext uri="{BB962C8B-B14F-4D97-AF65-F5344CB8AC3E}">
        <p14:creationId xmlns:p14="http://schemas.microsoft.com/office/powerpoint/2010/main" val="90177742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RPPR Section D - Participants</a:t>
            </a:r>
            <a:endParaRPr lang="en-US" dirty="0"/>
          </a:p>
        </p:txBody>
      </p:sp>
      <p:sp>
        <p:nvSpPr>
          <p:cNvPr id="3" name="Content Placeholder 2"/>
          <p:cNvSpPr>
            <a:spLocks noGrp="1"/>
          </p:cNvSpPr>
          <p:nvPr>
            <p:ph idx="1"/>
          </p:nvPr>
        </p:nvSpPr>
        <p:spPr/>
        <p:txBody>
          <a:bodyPr/>
          <a:lstStyle/>
          <a:p>
            <a:r>
              <a:rPr lang="en-US" dirty="0" smtClean="0"/>
              <a:t>Must list students in Section D, not just mention in research update</a:t>
            </a:r>
            <a:endParaRPr lang="en-US" dirty="0"/>
          </a:p>
          <a:p>
            <a:r>
              <a:rPr lang="en-US" dirty="0" smtClean="0"/>
              <a:t>Students who worked at least 1 person month per year even if unpaid must be listed</a:t>
            </a:r>
          </a:p>
          <a:p>
            <a:pPr lvl="1"/>
            <a:r>
              <a:rPr lang="en-US" dirty="0" smtClean="0"/>
              <a:t>And must have Commons ID</a:t>
            </a:r>
          </a:p>
          <a:p>
            <a:r>
              <a:rPr lang="en-US" dirty="0" smtClean="0"/>
              <a:t>They should complete Commons Person Profile</a:t>
            </a:r>
          </a:p>
          <a:p>
            <a:r>
              <a:rPr lang="en-US" i="1" dirty="0" smtClean="0"/>
              <a:t>Crucial </a:t>
            </a:r>
            <a:r>
              <a:rPr lang="en-US" dirty="0" smtClean="0"/>
              <a:t>to tracking students and determining success of AREA program as a whole</a:t>
            </a:r>
            <a:endParaRPr lang="en-US" i="1"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32</a:t>
            </a:fld>
            <a:endParaRPr lang="en-US" dirty="0"/>
          </a:p>
        </p:txBody>
      </p:sp>
    </p:spTree>
    <p:extLst>
      <p:ext uri="{BB962C8B-B14F-4D97-AF65-F5344CB8AC3E}">
        <p14:creationId xmlns:p14="http://schemas.microsoft.com/office/powerpoint/2010/main" val="423094812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Funding statistics FY11-14</a:t>
            </a:r>
            <a:endParaRPr lang="en-US" dirty="0"/>
          </a:p>
        </p:txBody>
      </p:sp>
      <p:sp>
        <p:nvSpPr>
          <p:cNvPr id="3" name="Content Placeholder 2"/>
          <p:cNvSpPr>
            <a:spLocks noGrp="1"/>
          </p:cNvSpPr>
          <p:nvPr>
            <p:ph idx="1"/>
          </p:nvPr>
        </p:nvSpPr>
        <p:spPr>
          <a:xfrm>
            <a:off x="152400" y="1143000"/>
            <a:ext cx="8229600" cy="4552950"/>
          </a:xfrm>
        </p:spPr>
        <p:txBody>
          <a:bodyPr/>
          <a:lstStyle/>
          <a:p>
            <a:pPr lvl="0"/>
            <a:r>
              <a:rPr lang="en-US" dirty="0" smtClean="0"/>
              <a:t>NIH </a:t>
            </a:r>
            <a:r>
              <a:rPr lang="en-US" dirty="0"/>
              <a:t>wide: ~</a:t>
            </a:r>
            <a:r>
              <a:rPr lang="en-US" dirty="0" smtClean="0"/>
              <a:t>1400-1600 </a:t>
            </a:r>
            <a:r>
              <a:rPr lang="en-US" dirty="0"/>
              <a:t>applications, ~</a:t>
            </a:r>
            <a:r>
              <a:rPr lang="en-US" dirty="0" smtClean="0"/>
              <a:t>200-230 </a:t>
            </a:r>
            <a:r>
              <a:rPr lang="en-US" dirty="0"/>
              <a:t>awards</a:t>
            </a:r>
          </a:p>
          <a:p>
            <a:pPr lvl="0"/>
            <a:r>
              <a:rPr lang="en-US" dirty="0"/>
              <a:t># applications &amp; awards vary widely among ICs, and not just by size of IC</a:t>
            </a:r>
          </a:p>
          <a:p>
            <a:pPr lvl="0"/>
            <a:r>
              <a:rPr lang="en-US" dirty="0" smtClean="0"/>
              <a:t>Success rate ~14% </a:t>
            </a:r>
          </a:p>
          <a:p>
            <a:pPr lvl="1"/>
            <a:r>
              <a:rPr lang="en-US" sz="2200" u="sng" dirty="0" smtClean="0"/>
              <a:t>http</a:t>
            </a:r>
            <a:r>
              <a:rPr lang="en-US" sz="2200" u="sng" dirty="0"/>
              <a:t>://www.report.nih.gov/DisplayRePORT.aspx?rid=563</a:t>
            </a:r>
            <a:endParaRPr lang="en-US" sz="2200" u="sng" dirty="0">
              <a:hlinkClick r:id="rId2"/>
            </a:endParaRPr>
          </a:p>
          <a:p>
            <a:endParaRPr lang="en-US" dirty="0"/>
          </a:p>
        </p:txBody>
      </p:sp>
    </p:spTree>
    <p:extLst>
      <p:ext uri="{BB962C8B-B14F-4D97-AF65-F5344CB8AC3E}">
        <p14:creationId xmlns:p14="http://schemas.microsoft.com/office/powerpoint/2010/main" val="365032556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descr="Number of applications vary greatly among IC, and not simply by size. Success rates also vary." title="Number of applications and award by IC"/>
          <p:cNvGraphicFramePr>
            <a:graphicFrameLocks noGrp="1"/>
          </p:cNvGraphicFramePr>
          <p:nvPr>
            <p:ph idx="1"/>
            <p:extLst>
              <p:ext uri="{D42A27DB-BD31-4B8C-83A1-F6EECF244321}">
                <p14:modId xmlns:p14="http://schemas.microsoft.com/office/powerpoint/2010/main" val="2958814692"/>
              </p:ext>
            </p:extLst>
          </p:nvPr>
        </p:nvGraphicFramePr>
        <p:xfrm>
          <a:off x="914400" y="839177"/>
          <a:ext cx="7391400" cy="5333022"/>
        </p:xfrm>
        <a:graphic>
          <a:graphicData uri="http://schemas.openxmlformats.org/drawingml/2006/table">
            <a:tbl>
              <a:tblPr firstRow="1" bandRow="1">
                <a:tableStyleId>{5C22544A-7EE6-4342-B048-85BDC9FD1C3A}</a:tableStyleId>
              </a:tblPr>
              <a:tblGrid>
                <a:gridCol w="1847850"/>
                <a:gridCol w="1847850"/>
                <a:gridCol w="1847850"/>
                <a:gridCol w="1847850"/>
              </a:tblGrid>
              <a:tr h="429553">
                <a:tc>
                  <a:txBody>
                    <a:bodyPr/>
                    <a:lstStyle/>
                    <a:p>
                      <a:pPr algn="ctr" fontAlgn="ctr"/>
                      <a:r>
                        <a:rPr lang="en-US" sz="1400" b="0" i="0" u="none" strike="noStrike" dirty="0">
                          <a:solidFill>
                            <a:schemeClr val="bg1"/>
                          </a:solidFill>
                          <a:effectLst/>
                          <a:latin typeface="Arial"/>
                        </a:rPr>
                        <a:t>Institute/ Center</a:t>
                      </a:r>
                    </a:p>
                  </a:txBody>
                  <a:tcPr marL="9525" marR="9525" marT="9525" marB="0" anchor="ctr"/>
                </a:tc>
                <a:tc>
                  <a:txBody>
                    <a:bodyPr/>
                    <a:lstStyle/>
                    <a:p>
                      <a:pPr algn="ctr" fontAlgn="ctr"/>
                      <a:r>
                        <a:rPr lang="en-US" sz="1400" b="0" i="0" u="none" strike="noStrike" dirty="0">
                          <a:solidFill>
                            <a:schemeClr val="bg1"/>
                          </a:solidFill>
                          <a:effectLst/>
                          <a:latin typeface="Arial"/>
                        </a:rPr>
                        <a:t>Applications reviewed</a:t>
                      </a:r>
                    </a:p>
                  </a:txBody>
                  <a:tcPr marL="9525" marR="9525" marT="9525" marB="0" anchor="ctr"/>
                </a:tc>
                <a:tc>
                  <a:txBody>
                    <a:bodyPr/>
                    <a:lstStyle/>
                    <a:p>
                      <a:pPr algn="ctr" fontAlgn="ctr"/>
                      <a:r>
                        <a:rPr lang="en-US" sz="1400" b="0" i="0" u="none" strike="noStrike" dirty="0">
                          <a:solidFill>
                            <a:schemeClr val="bg1"/>
                          </a:solidFill>
                          <a:effectLst/>
                          <a:latin typeface="Arial"/>
                        </a:rPr>
                        <a:t>Applications funded</a:t>
                      </a:r>
                    </a:p>
                  </a:txBody>
                  <a:tcPr marL="9525" marR="9525" marT="9525" marB="0" anchor="ctr"/>
                </a:tc>
                <a:tc>
                  <a:txBody>
                    <a:bodyPr/>
                    <a:lstStyle/>
                    <a:p>
                      <a:pPr algn="ctr" fontAlgn="ctr"/>
                      <a:r>
                        <a:rPr lang="en-US" sz="1400" b="0" i="0" u="none" strike="noStrike" dirty="0">
                          <a:solidFill>
                            <a:schemeClr val="bg1"/>
                          </a:solidFill>
                          <a:effectLst/>
                          <a:latin typeface="Arial"/>
                        </a:rPr>
                        <a:t>Success rate</a:t>
                      </a:r>
                    </a:p>
                  </a:txBody>
                  <a:tcPr marL="9525" marR="9525" marT="9525" marB="0" anchor="ctr"/>
                </a:tc>
              </a:tr>
              <a:tr h="219466">
                <a:tc>
                  <a:txBody>
                    <a:bodyPr/>
                    <a:lstStyle/>
                    <a:p>
                      <a:pPr algn="ctr" fontAlgn="b"/>
                      <a:r>
                        <a:rPr lang="en-US" sz="1400" b="0" i="0" u="none" strike="noStrike">
                          <a:effectLst/>
                          <a:latin typeface="+mj-lt"/>
                        </a:rPr>
                        <a:t>NIAAA</a:t>
                      </a:r>
                    </a:p>
                  </a:txBody>
                  <a:tcPr marL="9525" marR="9525" marT="9525" marB="0" anchor="b"/>
                </a:tc>
                <a:tc>
                  <a:txBody>
                    <a:bodyPr/>
                    <a:lstStyle/>
                    <a:p>
                      <a:pPr algn="ctr" fontAlgn="b"/>
                      <a:r>
                        <a:rPr lang="en-US" sz="1400" b="0" i="0" u="none" strike="noStrike" dirty="0">
                          <a:effectLst/>
                          <a:latin typeface="+mj-lt"/>
                        </a:rPr>
                        <a:t>16</a:t>
                      </a:r>
                    </a:p>
                  </a:txBody>
                  <a:tcPr marL="9525" marR="9525" marT="9525" marB="0" anchor="b"/>
                </a:tc>
                <a:tc>
                  <a:txBody>
                    <a:bodyPr/>
                    <a:lstStyle/>
                    <a:p>
                      <a:pPr algn="ctr" fontAlgn="b"/>
                      <a:r>
                        <a:rPr lang="en-US" sz="1400" b="0" i="0" u="none" strike="noStrike">
                          <a:effectLst/>
                          <a:latin typeface="+mj-lt"/>
                        </a:rPr>
                        <a:t>2</a:t>
                      </a:r>
                    </a:p>
                  </a:txBody>
                  <a:tcPr marL="9525" marR="9525" marT="9525" marB="0" anchor="b"/>
                </a:tc>
                <a:tc>
                  <a:txBody>
                    <a:bodyPr/>
                    <a:lstStyle/>
                    <a:p>
                      <a:pPr algn="ctr" fontAlgn="b"/>
                      <a:r>
                        <a:rPr lang="en-US" sz="1400" b="0" i="0" u="none" strike="noStrike">
                          <a:effectLst/>
                          <a:latin typeface="+mj-lt"/>
                        </a:rPr>
                        <a:t>12.5%</a:t>
                      </a:r>
                    </a:p>
                  </a:txBody>
                  <a:tcPr marL="9525" marR="9525" marT="9525" marB="0" anchor="b"/>
                </a:tc>
              </a:tr>
              <a:tr h="219466">
                <a:tc>
                  <a:txBody>
                    <a:bodyPr/>
                    <a:lstStyle/>
                    <a:p>
                      <a:pPr algn="ctr" fontAlgn="b"/>
                      <a:r>
                        <a:rPr lang="en-US" sz="1400" b="0" i="0" u="none" strike="noStrike">
                          <a:effectLst/>
                          <a:latin typeface="+mj-lt"/>
                        </a:rPr>
                        <a:t>NIA</a:t>
                      </a:r>
                    </a:p>
                  </a:txBody>
                  <a:tcPr marL="9525" marR="9525" marT="9525" marB="0" anchor="b"/>
                </a:tc>
                <a:tc>
                  <a:txBody>
                    <a:bodyPr/>
                    <a:lstStyle/>
                    <a:p>
                      <a:pPr algn="ctr" fontAlgn="b"/>
                      <a:r>
                        <a:rPr lang="en-US" sz="1400" b="0" i="0" u="none" strike="noStrike" dirty="0">
                          <a:effectLst/>
                          <a:latin typeface="+mj-lt"/>
                        </a:rPr>
                        <a:t>62</a:t>
                      </a:r>
                    </a:p>
                  </a:txBody>
                  <a:tcPr marL="9525" marR="9525" marT="9525" marB="0" anchor="b"/>
                </a:tc>
                <a:tc>
                  <a:txBody>
                    <a:bodyPr/>
                    <a:lstStyle/>
                    <a:p>
                      <a:pPr algn="ctr" fontAlgn="b"/>
                      <a:r>
                        <a:rPr lang="en-US" sz="1400" b="0" i="0" u="none" strike="noStrike">
                          <a:effectLst/>
                          <a:latin typeface="+mj-lt"/>
                        </a:rPr>
                        <a:t>6</a:t>
                      </a:r>
                    </a:p>
                  </a:txBody>
                  <a:tcPr marL="9525" marR="9525" marT="9525" marB="0" anchor="b"/>
                </a:tc>
                <a:tc>
                  <a:txBody>
                    <a:bodyPr/>
                    <a:lstStyle/>
                    <a:p>
                      <a:pPr algn="ctr" fontAlgn="b"/>
                      <a:r>
                        <a:rPr lang="en-US" sz="1400" b="0" i="0" u="none" strike="noStrike">
                          <a:effectLst/>
                          <a:latin typeface="+mj-lt"/>
                        </a:rPr>
                        <a:t>9.7%</a:t>
                      </a:r>
                    </a:p>
                  </a:txBody>
                  <a:tcPr marL="9525" marR="9525" marT="9525" marB="0" anchor="b"/>
                </a:tc>
              </a:tr>
              <a:tr h="219466">
                <a:tc>
                  <a:txBody>
                    <a:bodyPr/>
                    <a:lstStyle/>
                    <a:p>
                      <a:pPr algn="ctr" fontAlgn="b"/>
                      <a:r>
                        <a:rPr lang="en-US" sz="1400" b="0" i="0" u="none" strike="noStrike">
                          <a:effectLst/>
                          <a:latin typeface="+mj-lt"/>
                        </a:rPr>
                        <a:t>NIAID</a:t>
                      </a:r>
                    </a:p>
                  </a:txBody>
                  <a:tcPr marL="9525" marR="9525" marT="9525" marB="0" anchor="b"/>
                </a:tc>
                <a:tc>
                  <a:txBody>
                    <a:bodyPr/>
                    <a:lstStyle/>
                    <a:p>
                      <a:pPr algn="ctr" fontAlgn="b"/>
                      <a:r>
                        <a:rPr lang="en-US" sz="1400" b="0" i="0" u="none" strike="noStrike">
                          <a:effectLst/>
                          <a:latin typeface="+mj-lt"/>
                        </a:rPr>
                        <a:t>179</a:t>
                      </a:r>
                    </a:p>
                  </a:txBody>
                  <a:tcPr marL="9525" marR="9525" marT="9525" marB="0" anchor="b"/>
                </a:tc>
                <a:tc>
                  <a:txBody>
                    <a:bodyPr/>
                    <a:lstStyle/>
                    <a:p>
                      <a:pPr algn="ctr" fontAlgn="b"/>
                      <a:r>
                        <a:rPr lang="en-US" sz="1400" b="0" i="0" u="none" strike="noStrike" dirty="0">
                          <a:effectLst/>
                          <a:latin typeface="+mj-lt"/>
                        </a:rPr>
                        <a:t>28</a:t>
                      </a:r>
                    </a:p>
                  </a:txBody>
                  <a:tcPr marL="9525" marR="9525" marT="9525" marB="0" anchor="b"/>
                </a:tc>
                <a:tc>
                  <a:txBody>
                    <a:bodyPr/>
                    <a:lstStyle/>
                    <a:p>
                      <a:pPr algn="ctr" fontAlgn="b"/>
                      <a:r>
                        <a:rPr lang="en-US" sz="1400" b="0" i="0" u="none" strike="noStrike">
                          <a:effectLst/>
                          <a:latin typeface="+mj-lt"/>
                        </a:rPr>
                        <a:t>15.6%</a:t>
                      </a:r>
                    </a:p>
                  </a:txBody>
                  <a:tcPr marL="9525" marR="9525" marT="9525" marB="0" anchor="b"/>
                </a:tc>
              </a:tr>
              <a:tr h="219466">
                <a:tc>
                  <a:txBody>
                    <a:bodyPr/>
                    <a:lstStyle/>
                    <a:p>
                      <a:pPr algn="ctr" fontAlgn="b"/>
                      <a:r>
                        <a:rPr lang="en-US" sz="1400" b="0" i="0" u="none" strike="noStrike">
                          <a:effectLst/>
                          <a:latin typeface="+mj-lt"/>
                        </a:rPr>
                        <a:t>NIAMS</a:t>
                      </a:r>
                    </a:p>
                  </a:txBody>
                  <a:tcPr marL="9525" marR="9525" marT="9525" marB="0" anchor="b"/>
                </a:tc>
                <a:tc>
                  <a:txBody>
                    <a:bodyPr/>
                    <a:lstStyle/>
                    <a:p>
                      <a:pPr algn="ctr" fontAlgn="b"/>
                      <a:r>
                        <a:rPr lang="en-US" sz="1400" b="0" i="0" u="none" strike="noStrike">
                          <a:effectLst/>
                          <a:latin typeface="+mj-lt"/>
                        </a:rPr>
                        <a:t>51</a:t>
                      </a:r>
                    </a:p>
                  </a:txBody>
                  <a:tcPr marL="9525" marR="9525" marT="9525" marB="0" anchor="b"/>
                </a:tc>
                <a:tc>
                  <a:txBody>
                    <a:bodyPr/>
                    <a:lstStyle/>
                    <a:p>
                      <a:pPr algn="ctr" fontAlgn="b"/>
                      <a:r>
                        <a:rPr lang="en-US" sz="1400" b="0" i="0" u="none" strike="noStrike" dirty="0">
                          <a:effectLst/>
                          <a:latin typeface="+mj-lt"/>
                        </a:rPr>
                        <a:t>7</a:t>
                      </a:r>
                    </a:p>
                  </a:txBody>
                  <a:tcPr marL="9525" marR="9525" marT="9525" marB="0" anchor="b"/>
                </a:tc>
                <a:tc>
                  <a:txBody>
                    <a:bodyPr/>
                    <a:lstStyle/>
                    <a:p>
                      <a:pPr algn="ctr" fontAlgn="b"/>
                      <a:r>
                        <a:rPr lang="en-US" sz="1400" b="0" i="0" u="none" strike="noStrike">
                          <a:effectLst/>
                          <a:latin typeface="+mj-lt"/>
                        </a:rPr>
                        <a:t>13.7%</a:t>
                      </a:r>
                    </a:p>
                  </a:txBody>
                  <a:tcPr marL="9525" marR="9525" marT="9525" marB="0" anchor="b"/>
                </a:tc>
              </a:tr>
              <a:tr h="219466">
                <a:tc>
                  <a:txBody>
                    <a:bodyPr/>
                    <a:lstStyle/>
                    <a:p>
                      <a:pPr algn="ctr" fontAlgn="b"/>
                      <a:r>
                        <a:rPr lang="en-US" sz="1400" b="0" i="0" u="none" strike="noStrike" dirty="0" smtClean="0">
                          <a:effectLst/>
                          <a:latin typeface="+mj-lt"/>
                        </a:rPr>
                        <a:t>NCCAM/NCCIH</a:t>
                      </a:r>
                      <a:endParaRPr lang="en-US" sz="1400" b="0" i="0" u="none" strike="noStrike" dirty="0">
                        <a:effectLst/>
                        <a:latin typeface="+mj-lt"/>
                      </a:endParaRPr>
                    </a:p>
                  </a:txBody>
                  <a:tcPr marL="9525" marR="9525" marT="9525" marB="0" anchor="b"/>
                </a:tc>
                <a:tc>
                  <a:txBody>
                    <a:bodyPr/>
                    <a:lstStyle/>
                    <a:p>
                      <a:pPr algn="ctr" fontAlgn="b"/>
                      <a:r>
                        <a:rPr lang="en-US" sz="1400" b="0" i="0" u="none" strike="noStrike" dirty="0">
                          <a:effectLst/>
                          <a:latin typeface="+mj-lt"/>
                        </a:rPr>
                        <a:t>30</a:t>
                      </a:r>
                    </a:p>
                  </a:txBody>
                  <a:tcPr marL="9525" marR="9525" marT="9525" marB="0" anchor="b"/>
                </a:tc>
                <a:tc>
                  <a:txBody>
                    <a:bodyPr/>
                    <a:lstStyle/>
                    <a:p>
                      <a:pPr algn="ctr" fontAlgn="b"/>
                      <a:r>
                        <a:rPr lang="en-US" sz="1400" b="0" i="0" u="none" strike="noStrike">
                          <a:effectLst/>
                          <a:latin typeface="+mj-lt"/>
                        </a:rPr>
                        <a:t>4</a:t>
                      </a:r>
                    </a:p>
                  </a:txBody>
                  <a:tcPr marL="9525" marR="9525" marT="9525" marB="0" anchor="b"/>
                </a:tc>
                <a:tc>
                  <a:txBody>
                    <a:bodyPr/>
                    <a:lstStyle/>
                    <a:p>
                      <a:pPr algn="ctr" fontAlgn="b"/>
                      <a:r>
                        <a:rPr lang="en-US" sz="1400" b="0" i="0" u="none" strike="noStrike">
                          <a:effectLst/>
                          <a:latin typeface="+mj-lt"/>
                        </a:rPr>
                        <a:t>13.3%</a:t>
                      </a:r>
                    </a:p>
                  </a:txBody>
                  <a:tcPr marL="9525" marR="9525" marT="9525" marB="0" anchor="b"/>
                </a:tc>
              </a:tr>
              <a:tr h="219466">
                <a:tc>
                  <a:txBody>
                    <a:bodyPr/>
                    <a:lstStyle/>
                    <a:p>
                      <a:pPr algn="ctr" fontAlgn="b"/>
                      <a:r>
                        <a:rPr lang="en-US" sz="1400" b="0" i="0" u="none" strike="noStrike">
                          <a:effectLst/>
                          <a:latin typeface="+mj-lt"/>
                        </a:rPr>
                        <a:t>NCI</a:t>
                      </a:r>
                    </a:p>
                  </a:txBody>
                  <a:tcPr marL="9525" marR="9525" marT="9525" marB="0" anchor="b"/>
                </a:tc>
                <a:tc>
                  <a:txBody>
                    <a:bodyPr/>
                    <a:lstStyle/>
                    <a:p>
                      <a:pPr algn="ctr" fontAlgn="b"/>
                      <a:r>
                        <a:rPr lang="en-US" sz="1400" b="0" i="0" u="none" strike="noStrike">
                          <a:effectLst/>
                          <a:latin typeface="+mj-lt"/>
                        </a:rPr>
                        <a:t>228</a:t>
                      </a:r>
                    </a:p>
                  </a:txBody>
                  <a:tcPr marL="9525" marR="9525" marT="9525" marB="0" anchor="b"/>
                </a:tc>
                <a:tc>
                  <a:txBody>
                    <a:bodyPr/>
                    <a:lstStyle/>
                    <a:p>
                      <a:pPr algn="ctr" fontAlgn="b"/>
                      <a:r>
                        <a:rPr lang="en-US" sz="1400" b="0" i="0" u="none" strike="noStrike" dirty="0">
                          <a:effectLst/>
                          <a:latin typeface="+mj-lt"/>
                        </a:rPr>
                        <a:t>23</a:t>
                      </a:r>
                    </a:p>
                  </a:txBody>
                  <a:tcPr marL="9525" marR="9525" marT="9525" marB="0" anchor="b"/>
                </a:tc>
                <a:tc>
                  <a:txBody>
                    <a:bodyPr/>
                    <a:lstStyle/>
                    <a:p>
                      <a:pPr algn="ctr" fontAlgn="b"/>
                      <a:r>
                        <a:rPr lang="en-US" sz="1400" b="0" i="0" u="none" strike="noStrike">
                          <a:effectLst/>
                          <a:latin typeface="+mj-lt"/>
                        </a:rPr>
                        <a:t>10.1%</a:t>
                      </a:r>
                    </a:p>
                  </a:txBody>
                  <a:tcPr marL="9525" marR="9525" marT="9525" marB="0" anchor="b"/>
                </a:tc>
              </a:tr>
              <a:tr h="219466">
                <a:tc>
                  <a:txBody>
                    <a:bodyPr/>
                    <a:lstStyle/>
                    <a:p>
                      <a:pPr algn="ctr" fontAlgn="b"/>
                      <a:r>
                        <a:rPr lang="en-US" sz="1400" b="0" i="0" u="none" strike="noStrike">
                          <a:effectLst/>
                          <a:latin typeface="+mj-lt"/>
                        </a:rPr>
                        <a:t>NIDA</a:t>
                      </a:r>
                    </a:p>
                  </a:txBody>
                  <a:tcPr marL="9525" marR="9525" marT="9525" marB="0" anchor="b"/>
                </a:tc>
                <a:tc>
                  <a:txBody>
                    <a:bodyPr/>
                    <a:lstStyle/>
                    <a:p>
                      <a:pPr algn="ctr" fontAlgn="b"/>
                      <a:r>
                        <a:rPr lang="en-US" sz="1400" b="0" i="0" u="none" strike="noStrike" dirty="0">
                          <a:effectLst/>
                          <a:latin typeface="+mj-lt"/>
                        </a:rPr>
                        <a:t>28</a:t>
                      </a:r>
                    </a:p>
                  </a:txBody>
                  <a:tcPr marL="9525" marR="9525" marT="9525" marB="0" anchor="b"/>
                </a:tc>
                <a:tc>
                  <a:txBody>
                    <a:bodyPr/>
                    <a:lstStyle/>
                    <a:p>
                      <a:pPr algn="ctr" fontAlgn="b"/>
                      <a:r>
                        <a:rPr lang="en-US" sz="1400" b="0" i="0" u="none" strike="noStrike">
                          <a:effectLst/>
                          <a:latin typeface="+mj-lt"/>
                        </a:rPr>
                        <a:t>3</a:t>
                      </a:r>
                    </a:p>
                  </a:txBody>
                  <a:tcPr marL="9525" marR="9525" marT="9525" marB="0" anchor="b"/>
                </a:tc>
                <a:tc>
                  <a:txBody>
                    <a:bodyPr/>
                    <a:lstStyle/>
                    <a:p>
                      <a:pPr algn="ctr" fontAlgn="b"/>
                      <a:r>
                        <a:rPr lang="en-US" sz="1400" b="0" i="0" u="none" strike="noStrike">
                          <a:effectLst/>
                          <a:latin typeface="+mj-lt"/>
                        </a:rPr>
                        <a:t>10.7%</a:t>
                      </a:r>
                    </a:p>
                  </a:txBody>
                  <a:tcPr marL="9525" marR="9525" marT="9525" marB="0" anchor="b"/>
                </a:tc>
              </a:tr>
              <a:tr h="219466">
                <a:tc>
                  <a:txBody>
                    <a:bodyPr/>
                    <a:lstStyle/>
                    <a:p>
                      <a:pPr algn="ctr" fontAlgn="b"/>
                      <a:r>
                        <a:rPr lang="en-US" sz="1400" b="0" i="0" u="none" strike="noStrike">
                          <a:effectLst/>
                          <a:latin typeface="+mj-lt"/>
                        </a:rPr>
                        <a:t>NIDCD</a:t>
                      </a:r>
                    </a:p>
                  </a:txBody>
                  <a:tcPr marL="9525" marR="9525" marT="9525" marB="0" anchor="b"/>
                </a:tc>
                <a:tc>
                  <a:txBody>
                    <a:bodyPr/>
                    <a:lstStyle/>
                    <a:p>
                      <a:pPr algn="ctr" fontAlgn="b"/>
                      <a:r>
                        <a:rPr lang="en-US" sz="1400" b="0" i="0" u="none" strike="noStrike">
                          <a:effectLst/>
                          <a:latin typeface="+mj-lt"/>
                        </a:rPr>
                        <a:t>27</a:t>
                      </a:r>
                    </a:p>
                  </a:txBody>
                  <a:tcPr marL="9525" marR="9525" marT="9525" marB="0" anchor="b"/>
                </a:tc>
                <a:tc>
                  <a:txBody>
                    <a:bodyPr/>
                    <a:lstStyle/>
                    <a:p>
                      <a:pPr algn="ctr" fontAlgn="b"/>
                      <a:r>
                        <a:rPr lang="en-US" sz="1400" b="0" i="0" u="none" strike="noStrike" dirty="0">
                          <a:effectLst/>
                          <a:latin typeface="+mj-lt"/>
                        </a:rPr>
                        <a:t>5</a:t>
                      </a:r>
                    </a:p>
                  </a:txBody>
                  <a:tcPr marL="9525" marR="9525" marT="9525" marB="0" anchor="b"/>
                </a:tc>
                <a:tc>
                  <a:txBody>
                    <a:bodyPr/>
                    <a:lstStyle/>
                    <a:p>
                      <a:pPr algn="ctr" fontAlgn="b"/>
                      <a:r>
                        <a:rPr lang="en-US" sz="1400" b="0" i="0" u="none" strike="noStrike">
                          <a:effectLst/>
                          <a:latin typeface="+mj-lt"/>
                        </a:rPr>
                        <a:t>18.5%</a:t>
                      </a:r>
                    </a:p>
                  </a:txBody>
                  <a:tcPr marL="9525" marR="9525" marT="9525" marB="0" anchor="b"/>
                </a:tc>
              </a:tr>
              <a:tr h="219466">
                <a:tc>
                  <a:txBody>
                    <a:bodyPr/>
                    <a:lstStyle/>
                    <a:p>
                      <a:pPr algn="ctr" fontAlgn="b"/>
                      <a:r>
                        <a:rPr lang="en-US" sz="1400" b="0" i="0" u="none" strike="noStrike">
                          <a:effectLst/>
                          <a:latin typeface="+mj-lt"/>
                        </a:rPr>
                        <a:t>NIDCR</a:t>
                      </a:r>
                    </a:p>
                  </a:txBody>
                  <a:tcPr marL="9525" marR="9525" marT="9525" marB="0" anchor="b"/>
                </a:tc>
                <a:tc>
                  <a:txBody>
                    <a:bodyPr/>
                    <a:lstStyle/>
                    <a:p>
                      <a:pPr algn="ctr" fontAlgn="b"/>
                      <a:r>
                        <a:rPr lang="en-US" sz="1400" b="0" i="0" u="none" strike="noStrike">
                          <a:effectLst/>
                          <a:latin typeface="+mj-lt"/>
                        </a:rPr>
                        <a:t>28</a:t>
                      </a:r>
                    </a:p>
                  </a:txBody>
                  <a:tcPr marL="9525" marR="9525" marT="9525" marB="0" anchor="b"/>
                </a:tc>
                <a:tc>
                  <a:txBody>
                    <a:bodyPr/>
                    <a:lstStyle/>
                    <a:p>
                      <a:pPr algn="ctr" fontAlgn="b"/>
                      <a:r>
                        <a:rPr lang="en-US" sz="1400" b="0" i="0" u="none" strike="noStrike" dirty="0">
                          <a:effectLst/>
                          <a:latin typeface="+mj-lt"/>
                        </a:rPr>
                        <a:t>6</a:t>
                      </a:r>
                    </a:p>
                  </a:txBody>
                  <a:tcPr marL="9525" marR="9525" marT="9525" marB="0" anchor="b"/>
                </a:tc>
                <a:tc>
                  <a:txBody>
                    <a:bodyPr/>
                    <a:lstStyle/>
                    <a:p>
                      <a:pPr algn="ctr" fontAlgn="b"/>
                      <a:r>
                        <a:rPr lang="en-US" sz="1400" b="0" i="0" u="none" strike="noStrike">
                          <a:effectLst/>
                          <a:latin typeface="+mj-lt"/>
                        </a:rPr>
                        <a:t>21.4%</a:t>
                      </a:r>
                    </a:p>
                  </a:txBody>
                  <a:tcPr marL="9525" marR="9525" marT="9525" marB="0" anchor="b"/>
                </a:tc>
              </a:tr>
              <a:tr h="219466">
                <a:tc>
                  <a:txBody>
                    <a:bodyPr/>
                    <a:lstStyle/>
                    <a:p>
                      <a:pPr algn="ctr" fontAlgn="b"/>
                      <a:r>
                        <a:rPr lang="en-US" sz="1400" b="0" i="0" u="none" strike="noStrike">
                          <a:effectLst/>
                          <a:latin typeface="+mj-lt"/>
                        </a:rPr>
                        <a:t>NIDDK</a:t>
                      </a:r>
                    </a:p>
                  </a:txBody>
                  <a:tcPr marL="9525" marR="9525" marT="9525" marB="0" anchor="b"/>
                </a:tc>
                <a:tc>
                  <a:txBody>
                    <a:bodyPr/>
                    <a:lstStyle/>
                    <a:p>
                      <a:pPr algn="ctr" fontAlgn="b"/>
                      <a:r>
                        <a:rPr lang="en-US" sz="1400" b="0" i="0" u="none" strike="noStrike">
                          <a:effectLst/>
                          <a:latin typeface="+mj-lt"/>
                        </a:rPr>
                        <a:t>89</a:t>
                      </a:r>
                    </a:p>
                  </a:txBody>
                  <a:tcPr marL="9525" marR="9525" marT="9525" marB="0" anchor="b"/>
                </a:tc>
                <a:tc>
                  <a:txBody>
                    <a:bodyPr/>
                    <a:lstStyle/>
                    <a:p>
                      <a:pPr algn="ctr" fontAlgn="b"/>
                      <a:r>
                        <a:rPr lang="en-US" sz="1400" b="0" i="0" u="none" strike="noStrike" dirty="0">
                          <a:effectLst/>
                          <a:latin typeface="+mj-lt"/>
                        </a:rPr>
                        <a:t>11</a:t>
                      </a:r>
                    </a:p>
                  </a:txBody>
                  <a:tcPr marL="9525" marR="9525" marT="9525" marB="0" anchor="b"/>
                </a:tc>
                <a:tc>
                  <a:txBody>
                    <a:bodyPr/>
                    <a:lstStyle/>
                    <a:p>
                      <a:pPr algn="ctr" fontAlgn="b"/>
                      <a:r>
                        <a:rPr lang="en-US" sz="1400" b="0" i="0" u="none" strike="noStrike">
                          <a:effectLst/>
                          <a:latin typeface="+mj-lt"/>
                        </a:rPr>
                        <a:t>12.4%</a:t>
                      </a:r>
                    </a:p>
                  </a:txBody>
                  <a:tcPr marL="9525" marR="9525" marT="9525" marB="0" anchor="b"/>
                </a:tc>
              </a:tr>
              <a:tr h="219466">
                <a:tc>
                  <a:txBody>
                    <a:bodyPr/>
                    <a:lstStyle/>
                    <a:p>
                      <a:pPr algn="ctr" fontAlgn="b"/>
                      <a:r>
                        <a:rPr lang="en-US" sz="1400" b="0" i="0" u="none" strike="noStrike">
                          <a:effectLst/>
                          <a:latin typeface="+mj-lt"/>
                        </a:rPr>
                        <a:t>NIBIB</a:t>
                      </a:r>
                    </a:p>
                  </a:txBody>
                  <a:tcPr marL="9525" marR="9525" marT="9525" marB="0" anchor="b"/>
                </a:tc>
                <a:tc>
                  <a:txBody>
                    <a:bodyPr/>
                    <a:lstStyle/>
                    <a:p>
                      <a:pPr algn="ctr" fontAlgn="b"/>
                      <a:r>
                        <a:rPr lang="en-US" sz="1400" b="0" i="0" u="none" strike="noStrike">
                          <a:effectLst/>
                          <a:latin typeface="+mj-lt"/>
                        </a:rPr>
                        <a:t>47</a:t>
                      </a:r>
                    </a:p>
                  </a:txBody>
                  <a:tcPr marL="9525" marR="9525" marT="9525" marB="0" anchor="b"/>
                </a:tc>
                <a:tc>
                  <a:txBody>
                    <a:bodyPr/>
                    <a:lstStyle/>
                    <a:p>
                      <a:pPr algn="ctr" fontAlgn="b"/>
                      <a:r>
                        <a:rPr lang="en-US" sz="1400" b="0" i="0" u="none" strike="noStrike">
                          <a:effectLst/>
                          <a:latin typeface="+mj-lt"/>
                        </a:rPr>
                        <a:t>2</a:t>
                      </a:r>
                    </a:p>
                  </a:txBody>
                  <a:tcPr marL="9525" marR="9525" marT="9525" marB="0" anchor="b"/>
                </a:tc>
                <a:tc>
                  <a:txBody>
                    <a:bodyPr/>
                    <a:lstStyle/>
                    <a:p>
                      <a:pPr algn="ctr" fontAlgn="b"/>
                      <a:r>
                        <a:rPr lang="en-US" sz="1400" b="0" i="0" u="none" strike="noStrike" dirty="0">
                          <a:effectLst/>
                          <a:latin typeface="+mj-lt"/>
                        </a:rPr>
                        <a:t>4.3%</a:t>
                      </a:r>
                    </a:p>
                  </a:txBody>
                  <a:tcPr marL="9525" marR="9525" marT="9525" marB="0" anchor="b"/>
                </a:tc>
              </a:tr>
              <a:tr h="219466">
                <a:tc>
                  <a:txBody>
                    <a:bodyPr/>
                    <a:lstStyle/>
                    <a:p>
                      <a:pPr algn="ctr" fontAlgn="b"/>
                      <a:r>
                        <a:rPr lang="en-US" sz="1400" b="0" i="0" u="none" strike="noStrike">
                          <a:effectLst/>
                          <a:latin typeface="+mj-lt"/>
                        </a:rPr>
                        <a:t>NIEHS</a:t>
                      </a:r>
                    </a:p>
                  </a:txBody>
                  <a:tcPr marL="9525" marR="9525" marT="9525" marB="0" anchor="b"/>
                </a:tc>
                <a:tc>
                  <a:txBody>
                    <a:bodyPr/>
                    <a:lstStyle/>
                    <a:p>
                      <a:pPr algn="ctr" fontAlgn="b"/>
                      <a:r>
                        <a:rPr lang="en-US" sz="1400" b="0" i="0" u="none" strike="noStrike">
                          <a:effectLst/>
                          <a:latin typeface="+mj-lt"/>
                        </a:rPr>
                        <a:t>62</a:t>
                      </a:r>
                    </a:p>
                  </a:txBody>
                  <a:tcPr marL="9525" marR="9525" marT="9525" marB="0" anchor="b"/>
                </a:tc>
                <a:tc>
                  <a:txBody>
                    <a:bodyPr/>
                    <a:lstStyle/>
                    <a:p>
                      <a:pPr algn="ctr" fontAlgn="b"/>
                      <a:r>
                        <a:rPr lang="en-US" sz="1400" b="0" i="0" u="none" strike="noStrike">
                          <a:effectLst/>
                          <a:latin typeface="+mj-lt"/>
                        </a:rPr>
                        <a:t>10</a:t>
                      </a:r>
                    </a:p>
                  </a:txBody>
                  <a:tcPr marL="9525" marR="9525" marT="9525" marB="0" anchor="b"/>
                </a:tc>
                <a:tc>
                  <a:txBody>
                    <a:bodyPr/>
                    <a:lstStyle/>
                    <a:p>
                      <a:pPr algn="ctr" fontAlgn="b"/>
                      <a:r>
                        <a:rPr lang="en-US" sz="1400" b="0" i="0" u="none" strike="noStrike" dirty="0">
                          <a:effectLst/>
                          <a:latin typeface="+mj-lt"/>
                        </a:rPr>
                        <a:t>16.1%</a:t>
                      </a:r>
                    </a:p>
                  </a:txBody>
                  <a:tcPr marL="9525" marR="9525" marT="9525" marB="0" anchor="b"/>
                </a:tc>
              </a:tr>
              <a:tr h="219466">
                <a:tc>
                  <a:txBody>
                    <a:bodyPr/>
                    <a:lstStyle/>
                    <a:p>
                      <a:pPr algn="ctr" fontAlgn="b"/>
                      <a:r>
                        <a:rPr lang="en-US" sz="1400" b="0" i="0" u="none" strike="noStrike">
                          <a:effectLst/>
                          <a:latin typeface="+mj-lt"/>
                        </a:rPr>
                        <a:t>NEI</a:t>
                      </a:r>
                    </a:p>
                  </a:txBody>
                  <a:tcPr marL="9525" marR="9525" marT="9525" marB="0" anchor="b"/>
                </a:tc>
                <a:tc>
                  <a:txBody>
                    <a:bodyPr/>
                    <a:lstStyle/>
                    <a:p>
                      <a:pPr algn="ctr" fontAlgn="b"/>
                      <a:r>
                        <a:rPr lang="en-US" sz="1400" b="0" i="0" u="none" strike="noStrike">
                          <a:effectLst/>
                          <a:latin typeface="+mj-lt"/>
                        </a:rPr>
                        <a:t>23</a:t>
                      </a:r>
                    </a:p>
                  </a:txBody>
                  <a:tcPr marL="9525" marR="9525" marT="9525" marB="0" anchor="b"/>
                </a:tc>
                <a:tc>
                  <a:txBody>
                    <a:bodyPr/>
                    <a:lstStyle/>
                    <a:p>
                      <a:pPr algn="ctr" fontAlgn="b"/>
                      <a:r>
                        <a:rPr lang="en-US" sz="1400" b="0" i="0" u="none" strike="noStrike">
                          <a:effectLst/>
                          <a:latin typeface="+mj-lt"/>
                        </a:rPr>
                        <a:t>6</a:t>
                      </a:r>
                    </a:p>
                  </a:txBody>
                  <a:tcPr marL="9525" marR="9525" marT="9525" marB="0" anchor="b"/>
                </a:tc>
                <a:tc>
                  <a:txBody>
                    <a:bodyPr/>
                    <a:lstStyle/>
                    <a:p>
                      <a:pPr algn="ctr" fontAlgn="b"/>
                      <a:r>
                        <a:rPr lang="en-US" sz="1400" b="0" i="0" u="none" strike="noStrike">
                          <a:effectLst/>
                          <a:latin typeface="+mj-lt"/>
                        </a:rPr>
                        <a:t>26.1%</a:t>
                      </a:r>
                    </a:p>
                  </a:txBody>
                  <a:tcPr marL="9525" marR="9525" marT="9525" marB="0" anchor="b"/>
                </a:tc>
              </a:tr>
              <a:tr h="219466">
                <a:tc>
                  <a:txBody>
                    <a:bodyPr/>
                    <a:lstStyle/>
                    <a:p>
                      <a:pPr algn="ctr" fontAlgn="b"/>
                      <a:r>
                        <a:rPr lang="en-US" sz="1400" b="0" i="0" u="none" strike="noStrike">
                          <a:effectLst/>
                          <a:latin typeface="+mj-lt"/>
                        </a:rPr>
                        <a:t>NIGMS</a:t>
                      </a:r>
                    </a:p>
                  </a:txBody>
                  <a:tcPr marL="9525" marR="9525" marT="9525" marB="0" anchor="b"/>
                </a:tc>
                <a:tc>
                  <a:txBody>
                    <a:bodyPr/>
                    <a:lstStyle/>
                    <a:p>
                      <a:pPr algn="ctr" fontAlgn="b"/>
                      <a:r>
                        <a:rPr lang="en-US" sz="1400" b="0" i="0" u="none" strike="noStrike">
                          <a:effectLst/>
                          <a:latin typeface="+mj-lt"/>
                        </a:rPr>
                        <a:t>328</a:t>
                      </a:r>
                    </a:p>
                  </a:txBody>
                  <a:tcPr marL="9525" marR="9525" marT="9525" marB="0" anchor="b"/>
                </a:tc>
                <a:tc>
                  <a:txBody>
                    <a:bodyPr/>
                    <a:lstStyle/>
                    <a:p>
                      <a:pPr algn="ctr" fontAlgn="b"/>
                      <a:r>
                        <a:rPr lang="en-US" sz="1400" b="0" i="0" u="none" strike="noStrike">
                          <a:effectLst/>
                          <a:latin typeface="+mj-lt"/>
                        </a:rPr>
                        <a:t>69</a:t>
                      </a:r>
                    </a:p>
                  </a:txBody>
                  <a:tcPr marL="9525" marR="9525" marT="9525" marB="0" anchor="b"/>
                </a:tc>
                <a:tc>
                  <a:txBody>
                    <a:bodyPr/>
                    <a:lstStyle/>
                    <a:p>
                      <a:pPr algn="ctr" fontAlgn="b"/>
                      <a:r>
                        <a:rPr lang="en-US" sz="1400" b="0" i="0" u="none" strike="noStrike" dirty="0">
                          <a:effectLst/>
                          <a:latin typeface="+mj-lt"/>
                        </a:rPr>
                        <a:t>21.0%</a:t>
                      </a:r>
                    </a:p>
                  </a:txBody>
                  <a:tcPr marL="9525" marR="9525" marT="9525" marB="0" anchor="b"/>
                </a:tc>
              </a:tr>
              <a:tr h="219466">
                <a:tc>
                  <a:txBody>
                    <a:bodyPr/>
                    <a:lstStyle/>
                    <a:p>
                      <a:pPr algn="ctr" fontAlgn="b"/>
                      <a:r>
                        <a:rPr lang="en-US" sz="1400" b="0" i="0" u="none" strike="noStrike">
                          <a:effectLst/>
                          <a:latin typeface="+mj-lt"/>
                        </a:rPr>
                        <a:t>NICHD</a:t>
                      </a:r>
                    </a:p>
                  </a:txBody>
                  <a:tcPr marL="9525" marR="9525" marT="9525" marB="0" anchor="b"/>
                </a:tc>
                <a:tc>
                  <a:txBody>
                    <a:bodyPr/>
                    <a:lstStyle/>
                    <a:p>
                      <a:pPr algn="ctr" fontAlgn="b"/>
                      <a:r>
                        <a:rPr lang="en-US" sz="1400" b="0" i="0" u="none" strike="noStrike">
                          <a:effectLst/>
                          <a:latin typeface="+mj-lt"/>
                        </a:rPr>
                        <a:t>158</a:t>
                      </a:r>
                    </a:p>
                  </a:txBody>
                  <a:tcPr marL="9525" marR="9525" marT="9525" marB="0" anchor="b"/>
                </a:tc>
                <a:tc>
                  <a:txBody>
                    <a:bodyPr/>
                    <a:lstStyle/>
                    <a:p>
                      <a:pPr algn="ctr" fontAlgn="b"/>
                      <a:r>
                        <a:rPr lang="en-US" sz="1400" b="0" i="0" u="none" strike="noStrike" dirty="0">
                          <a:effectLst/>
                          <a:latin typeface="+mj-lt"/>
                        </a:rPr>
                        <a:t>18</a:t>
                      </a:r>
                    </a:p>
                  </a:txBody>
                  <a:tcPr marL="9525" marR="9525" marT="9525" marB="0" anchor="b"/>
                </a:tc>
                <a:tc>
                  <a:txBody>
                    <a:bodyPr/>
                    <a:lstStyle/>
                    <a:p>
                      <a:pPr algn="ctr" fontAlgn="b"/>
                      <a:r>
                        <a:rPr lang="en-US" sz="1400" b="0" i="0" u="none" strike="noStrike" dirty="0">
                          <a:effectLst/>
                          <a:latin typeface="+mj-lt"/>
                        </a:rPr>
                        <a:t>11.4%</a:t>
                      </a:r>
                    </a:p>
                  </a:txBody>
                  <a:tcPr marL="9525" marR="9525" marT="9525" marB="0" anchor="b"/>
                </a:tc>
              </a:tr>
              <a:tr h="219466">
                <a:tc>
                  <a:txBody>
                    <a:bodyPr/>
                    <a:lstStyle/>
                    <a:p>
                      <a:pPr algn="ctr" fontAlgn="b"/>
                      <a:r>
                        <a:rPr lang="en-US" sz="1400" b="0" i="0" u="none" strike="noStrike">
                          <a:effectLst/>
                          <a:latin typeface="+mj-lt"/>
                        </a:rPr>
                        <a:t>NHLBI</a:t>
                      </a:r>
                    </a:p>
                  </a:txBody>
                  <a:tcPr marL="9525" marR="9525" marT="9525" marB="0" anchor="b"/>
                </a:tc>
                <a:tc>
                  <a:txBody>
                    <a:bodyPr/>
                    <a:lstStyle/>
                    <a:p>
                      <a:pPr algn="ctr" fontAlgn="b"/>
                      <a:r>
                        <a:rPr lang="en-US" sz="1400" b="0" i="0" u="none" strike="noStrike">
                          <a:effectLst/>
                          <a:latin typeface="+mj-lt"/>
                        </a:rPr>
                        <a:t>111</a:t>
                      </a:r>
                    </a:p>
                  </a:txBody>
                  <a:tcPr marL="9525" marR="9525" marT="9525" marB="0" anchor="b"/>
                </a:tc>
                <a:tc>
                  <a:txBody>
                    <a:bodyPr/>
                    <a:lstStyle/>
                    <a:p>
                      <a:pPr algn="ctr" fontAlgn="b"/>
                      <a:r>
                        <a:rPr lang="en-US" sz="1400" b="0" i="0" u="none" strike="noStrike">
                          <a:effectLst/>
                          <a:latin typeface="+mj-lt"/>
                        </a:rPr>
                        <a:t>8</a:t>
                      </a:r>
                    </a:p>
                  </a:txBody>
                  <a:tcPr marL="9525" marR="9525" marT="9525" marB="0" anchor="b"/>
                </a:tc>
                <a:tc>
                  <a:txBody>
                    <a:bodyPr/>
                    <a:lstStyle/>
                    <a:p>
                      <a:pPr algn="ctr" fontAlgn="b"/>
                      <a:r>
                        <a:rPr lang="en-US" sz="1400" b="0" i="0" u="none" strike="noStrike" dirty="0" smtClean="0">
                          <a:effectLst/>
                          <a:latin typeface="+mj-lt"/>
                        </a:rPr>
                        <a:t>7.2%</a:t>
                      </a:r>
                      <a:endParaRPr lang="en-US" sz="1400" b="0" i="0" u="none" strike="noStrike" dirty="0">
                        <a:effectLst/>
                        <a:latin typeface="+mj-lt"/>
                      </a:endParaRPr>
                    </a:p>
                  </a:txBody>
                  <a:tcPr marL="9525" marR="9525" marT="9525" marB="0" anchor="b"/>
                </a:tc>
              </a:tr>
              <a:tr h="219466">
                <a:tc>
                  <a:txBody>
                    <a:bodyPr/>
                    <a:lstStyle/>
                    <a:p>
                      <a:pPr algn="ctr" fontAlgn="b"/>
                      <a:r>
                        <a:rPr lang="en-US" sz="1400" b="0" i="0" u="none" strike="noStrike" dirty="0" smtClean="0">
                          <a:effectLst/>
                          <a:latin typeface="+mj-lt"/>
                        </a:rPr>
                        <a:t>NHGRI</a:t>
                      </a:r>
                      <a:endParaRPr lang="en-US" sz="1400" b="0" i="0" u="none" strike="noStrike" dirty="0">
                        <a:effectLst/>
                        <a:latin typeface="+mj-lt"/>
                      </a:endParaRPr>
                    </a:p>
                  </a:txBody>
                  <a:tcPr marL="9525" marR="9525" marT="9525" marB="0" anchor="b"/>
                </a:tc>
                <a:tc>
                  <a:txBody>
                    <a:bodyPr/>
                    <a:lstStyle/>
                    <a:p>
                      <a:pPr algn="ctr" fontAlgn="b"/>
                      <a:r>
                        <a:rPr lang="en-US" sz="1400" b="0" i="0" u="none" strike="noStrike" dirty="0" smtClean="0">
                          <a:effectLst/>
                          <a:latin typeface="+mj-lt"/>
                        </a:rPr>
                        <a:t>0</a:t>
                      </a:r>
                      <a:endParaRPr lang="en-US" sz="1400" b="0" i="0" u="none" strike="noStrike" dirty="0">
                        <a:effectLst/>
                        <a:latin typeface="+mj-lt"/>
                      </a:endParaRPr>
                    </a:p>
                  </a:txBody>
                  <a:tcPr marL="9525" marR="9525" marT="9525" marB="0" anchor="b"/>
                </a:tc>
                <a:tc>
                  <a:txBody>
                    <a:bodyPr/>
                    <a:lstStyle/>
                    <a:p>
                      <a:pPr algn="ctr" fontAlgn="b"/>
                      <a:r>
                        <a:rPr lang="en-US" sz="1400" b="0" i="0" u="none" strike="noStrike" dirty="0" smtClean="0">
                          <a:effectLst/>
                          <a:latin typeface="+mj-lt"/>
                        </a:rPr>
                        <a:t>0</a:t>
                      </a:r>
                      <a:endParaRPr lang="en-US" sz="1400" b="0" i="0" u="none" strike="noStrike" dirty="0">
                        <a:effectLst/>
                        <a:latin typeface="+mj-lt"/>
                      </a:endParaRPr>
                    </a:p>
                  </a:txBody>
                  <a:tcPr marL="9525" marR="9525" marT="9525" marB="0" anchor="b"/>
                </a:tc>
                <a:tc>
                  <a:txBody>
                    <a:bodyPr/>
                    <a:lstStyle/>
                    <a:p>
                      <a:pPr algn="ctr" fontAlgn="b"/>
                      <a:r>
                        <a:rPr lang="en-US" sz="1300" b="0" i="0" u="none" strike="noStrike" dirty="0" smtClean="0">
                          <a:effectLst/>
                          <a:latin typeface="+mj-lt"/>
                        </a:rPr>
                        <a:t>Indeterminate</a:t>
                      </a:r>
                      <a:endParaRPr lang="en-US" sz="1300" b="0" i="0" u="none" strike="noStrike" dirty="0">
                        <a:effectLst/>
                        <a:latin typeface="+mj-lt"/>
                      </a:endParaRPr>
                    </a:p>
                  </a:txBody>
                  <a:tcPr marL="9525" marR="9525" marT="9525" marB="0" anchor="b"/>
                </a:tc>
              </a:tr>
              <a:tr h="219466">
                <a:tc>
                  <a:txBody>
                    <a:bodyPr/>
                    <a:lstStyle/>
                    <a:p>
                      <a:pPr algn="ctr" fontAlgn="b"/>
                      <a:r>
                        <a:rPr lang="en-US" sz="1400" b="0" i="0" u="none" strike="noStrike" dirty="0">
                          <a:effectLst/>
                          <a:latin typeface="+mj-lt"/>
                        </a:rPr>
                        <a:t>NLM</a:t>
                      </a:r>
                    </a:p>
                  </a:txBody>
                  <a:tcPr marL="9525" marR="9525" marT="9525" marB="0" anchor="b"/>
                </a:tc>
                <a:tc>
                  <a:txBody>
                    <a:bodyPr/>
                    <a:lstStyle/>
                    <a:p>
                      <a:pPr algn="ctr" fontAlgn="b"/>
                      <a:r>
                        <a:rPr lang="en-US" sz="1400" b="0" i="0" u="none" strike="noStrike" dirty="0">
                          <a:effectLst/>
                          <a:latin typeface="+mj-lt"/>
                        </a:rPr>
                        <a:t>3</a:t>
                      </a:r>
                    </a:p>
                  </a:txBody>
                  <a:tcPr marL="9525" marR="9525" marT="9525" marB="0" anchor="b"/>
                </a:tc>
                <a:tc>
                  <a:txBody>
                    <a:bodyPr/>
                    <a:lstStyle/>
                    <a:p>
                      <a:pPr algn="ctr" fontAlgn="b"/>
                      <a:r>
                        <a:rPr lang="en-US" sz="1400" b="0" i="0" u="none" strike="noStrike" dirty="0">
                          <a:effectLst/>
                          <a:latin typeface="+mj-lt"/>
                        </a:rPr>
                        <a:t>1</a:t>
                      </a:r>
                    </a:p>
                  </a:txBody>
                  <a:tcPr marL="9525" marR="9525" marT="9525" marB="0" anchor="b"/>
                </a:tc>
                <a:tc>
                  <a:txBody>
                    <a:bodyPr/>
                    <a:lstStyle/>
                    <a:p>
                      <a:pPr algn="ctr" fontAlgn="b"/>
                      <a:r>
                        <a:rPr lang="en-US" sz="1400" b="0" i="0" u="none" strike="noStrike" dirty="0">
                          <a:effectLst/>
                          <a:latin typeface="+mj-lt"/>
                        </a:rPr>
                        <a:t>33.3%</a:t>
                      </a:r>
                    </a:p>
                  </a:txBody>
                  <a:tcPr marL="9525" marR="9525" marT="9525" marB="0" anchor="b"/>
                </a:tc>
              </a:tr>
              <a:tr h="219466">
                <a:tc>
                  <a:txBody>
                    <a:bodyPr/>
                    <a:lstStyle/>
                    <a:p>
                      <a:pPr algn="ctr" fontAlgn="b"/>
                      <a:r>
                        <a:rPr lang="en-US" sz="1400" b="0" i="0" u="none" strike="noStrike" dirty="0">
                          <a:effectLst/>
                          <a:latin typeface="+mj-lt"/>
                        </a:rPr>
                        <a:t>NIMH</a:t>
                      </a:r>
                    </a:p>
                  </a:txBody>
                  <a:tcPr marL="9525" marR="9525" marT="9525" marB="0" anchor="b"/>
                </a:tc>
                <a:tc>
                  <a:txBody>
                    <a:bodyPr/>
                    <a:lstStyle/>
                    <a:p>
                      <a:pPr algn="ctr" fontAlgn="b"/>
                      <a:r>
                        <a:rPr lang="en-US" sz="1400" b="0" i="0" u="none" strike="noStrike">
                          <a:effectLst/>
                          <a:latin typeface="+mj-lt"/>
                        </a:rPr>
                        <a:t>47</a:t>
                      </a:r>
                    </a:p>
                  </a:txBody>
                  <a:tcPr marL="9525" marR="9525" marT="9525" marB="0" anchor="b"/>
                </a:tc>
                <a:tc>
                  <a:txBody>
                    <a:bodyPr/>
                    <a:lstStyle/>
                    <a:p>
                      <a:pPr algn="ctr" fontAlgn="b"/>
                      <a:r>
                        <a:rPr lang="en-US" sz="1400" b="0" i="0" u="none" strike="noStrike" dirty="0">
                          <a:effectLst/>
                          <a:latin typeface="+mj-lt"/>
                        </a:rPr>
                        <a:t>8</a:t>
                      </a:r>
                    </a:p>
                  </a:txBody>
                  <a:tcPr marL="9525" marR="9525" marT="9525" marB="0" anchor="b"/>
                </a:tc>
                <a:tc>
                  <a:txBody>
                    <a:bodyPr/>
                    <a:lstStyle/>
                    <a:p>
                      <a:pPr algn="ctr" fontAlgn="b"/>
                      <a:r>
                        <a:rPr lang="en-US" sz="1400" b="0" i="0" u="none" strike="noStrike" dirty="0">
                          <a:effectLst/>
                          <a:latin typeface="+mj-lt"/>
                        </a:rPr>
                        <a:t>17.0%</a:t>
                      </a:r>
                    </a:p>
                  </a:txBody>
                  <a:tcPr marL="9525" marR="9525" marT="9525" marB="0" anchor="b"/>
                </a:tc>
              </a:tr>
              <a:tr h="219466">
                <a:tc>
                  <a:txBody>
                    <a:bodyPr/>
                    <a:lstStyle/>
                    <a:p>
                      <a:pPr algn="ctr" fontAlgn="b"/>
                      <a:r>
                        <a:rPr lang="en-US" sz="1400" b="0" i="0" u="none" strike="noStrike">
                          <a:effectLst/>
                          <a:latin typeface="+mj-lt"/>
                        </a:rPr>
                        <a:t>NINR</a:t>
                      </a:r>
                    </a:p>
                  </a:txBody>
                  <a:tcPr marL="9525" marR="9525" marT="9525" marB="0" anchor="b"/>
                </a:tc>
                <a:tc>
                  <a:txBody>
                    <a:bodyPr/>
                    <a:lstStyle/>
                    <a:p>
                      <a:pPr algn="ctr" fontAlgn="b"/>
                      <a:r>
                        <a:rPr lang="en-US" sz="1400" b="0" i="0" u="none" strike="noStrike">
                          <a:effectLst/>
                          <a:latin typeface="+mj-lt"/>
                        </a:rPr>
                        <a:t>22</a:t>
                      </a:r>
                    </a:p>
                  </a:txBody>
                  <a:tcPr marL="9525" marR="9525" marT="9525" marB="0" anchor="b"/>
                </a:tc>
                <a:tc>
                  <a:txBody>
                    <a:bodyPr/>
                    <a:lstStyle/>
                    <a:p>
                      <a:pPr algn="ctr" fontAlgn="b"/>
                      <a:r>
                        <a:rPr lang="en-US" sz="1400" b="0" i="0" u="none" strike="noStrike" dirty="0">
                          <a:effectLst/>
                          <a:latin typeface="+mj-lt"/>
                        </a:rPr>
                        <a:t>0</a:t>
                      </a:r>
                    </a:p>
                  </a:txBody>
                  <a:tcPr marL="9525" marR="9525" marT="9525" marB="0" anchor="b"/>
                </a:tc>
                <a:tc>
                  <a:txBody>
                    <a:bodyPr/>
                    <a:lstStyle/>
                    <a:p>
                      <a:pPr algn="ctr" fontAlgn="b"/>
                      <a:r>
                        <a:rPr lang="en-US" sz="1400" b="0" i="0" u="none" strike="noStrike" dirty="0">
                          <a:effectLst/>
                          <a:latin typeface="+mj-lt"/>
                        </a:rPr>
                        <a:t>0.0%</a:t>
                      </a:r>
                    </a:p>
                  </a:txBody>
                  <a:tcPr marL="9525" marR="9525" marT="9525" marB="0" anchor="b"/>
                </a:tc>
              </a:tr>
              <a:tr h="219466">
                <a:tc>
                  <a:txBody>
                    <a:bodyPr/>
                    <a:lstStyle/>
                    <a:p>
                      <a:pPr algn="ctr" fontAlgn="b"/>
                      <a:r>
                        <a:rPr lang="en-US" sz="1400" b="0" i="0" u="none" strike="noStrike">
                          <a:effectLst/>
                          <a:latin typeface="+mj-lt"/>
                        </a:rPr>
                        <a:t>NINDS</a:t>
                      </a:r>
                    </a:p>
                  </a:txBody>
                  <a:tcPr marL="9525" marR="9525" marT="9525" marB="0" anchor="b"/>
                </a:tc>
                <a:tc>
                  <a:txBody>
                    <a:bodyPr/>
                    <a:lstStyle/>
                    <a:p>
                      <a:pPr algn="ctr" fontAlgn="b"/>
                      <a:r>
                        <a:rPr lang="en-US" sz="1400" b="0" i="0" u="none" strike="noStrike">
                          <a:effectLst/>
                          <a:latin typeface="+mj-lt"/>
                        </a:rPr>
                        <a:t>94</a:t>
                      </a:r>
                    </a:p>
                  </a:txBody>
                  <a:tcPr marL="9525" marR="9525" marT="9525" marB="0" anchor="b"/>
                </a:tc>
                <a:tc>
                  <a:txBody>
                    <a:bodyPr/>
                    <a:lstStyle/>
                    <a:p>
                      <a:pPr algn="ctr" fontAlgn="b"/>
                      <a:r>
                        <a:rPr lang="en-US" sz="1400" b="0" i="0" u="none" strike="noStrike">
                          <a:effectLst/>
                          <a:latin typeface="+mj-lt"/>
                        </a:rPr>
                        <a:t>15</a:t>
                      </a:r>
                    </a:p>
                  </a:txBody>
                  <a:tcPr marL="9525" marR="9525" marT="9525" marB="0" anchor="b"/>
                </a:tc>
                <a:tc>
                  <a:txBody>
                    <a:bodyPr/>
                    <a:lstStyle/>
                    <a:p>
                      <a:pPr algn="ctr" fontAlgn="b"/>
                      <a:r>
                        <a:rPr lang="en-US" sz="1400" b="0" i="0" u="none" strike="noStrike" dirty="0">
                          <a:effectLst/>
                          <a:latin typeface="+mj-lt"/>
                        </a:rPr>
                        <a:t>16.0%</a:t>
                      </a:r>
                    </a:p>
                  </a:txBody>
                  <a:tcPr marL="9525" marR="9525" marT="9525" marB="0" anchor="b"/>
                </a:tc>
              </a:tr>
              <a:tr h="219466">
                <a:tc>
                  <a:txBody>
                    <a:bodyPr/>
                    <a:lstStyle/>
                    <a:p>
                      <a:pPr algn="ctr" fontAlgn="b"/>
                      <a:r>
                        <a:rPr lang="en-US" sz="1400" b="1" i="0" u="none" strike="noStrike" dirty="0">
                          <a:effectLst/>
                          <a:latin typeface="+mj-lt"/>
                        </a:rPr>
                        <a:t>FY Total</a:t>
                      </a:r>
                    </a:p>
                  </a:txBody>
                  <a:tcPr marL="9525" marR="9525" marT="9525" marB="0" anchor="b"/>
                </a:tc>
                <a:tc>
                  <a:txBody>
                    <a:bodyPr/>
                    <a:lstStyle/>
                    <a:p>
                      <a:pPr algn="ctr" fontAlgn="b"/>
                      <a:r>
                        <a:rPr lang="en-US" sz="1400" b="1" i="0" u="none" strike="noStrike">
                          <a:effectLst/>
                          <a:latin typeface="+mj-lt"/>
                        </a:rPr>
                        <a:t>1,633</a:t>
                      </a:r>
                    </a:p>
                  </a:txBody>
                  <a:tcPr marL="9525" marR="9525" marT="9525" marB="0" anchor="b"/>
                </a:tc>
                <a:tc>
                  <a:txBody>
                    <a:bodyPr/>
                    <a:lstStyle/>
                    <a:p>
                      <a:pPr algn="ctr" fontAlgn="b"/>
                      <a:r>
                        <a:rPr lang="en-US" sz="1400" b="1" i="0" u="none" strike="noStrike">
                          <a:effectLst/>
                          <a:latin typeface="+mj-lt"/>
                        </a:rPr>
                        <a:t>232</a:t>
                      </a:r>
                    </a:p>
                  </a:txBody>
                  <a:tcPr marL="9525" marR="9525" marT="9525" marB="0" anchor="b"/>
                </a:tc>
                <a:tc>
                  <a:txBody>
                    <a:bodyPr/>
                    <a:lstStyle/>
                    <a:p>
                      <a:pPr algn="ctr" fontAlgn="b"/>
                      <a:r>
                        <a:rPr lang="en-US" sz="1400" b="1" i="0" u="none" strike="noStrike" dirty="0">
                          <a:effectLst/>
                          <a:latin typeface="+mj-lt"/>
                        </a:rPr>
                        <a:t>14.2%</a:t>
                      </a:r>
                    </a:p>
                  </a:txBody>
                  <a:tcPr marL="9525" marR="9525" marT="9525" marB="0" anchor="b"/>
                </a:tc>
              </a:tr>
            </a:tbl>
          </a:graphicData>
        </a:graphic>
      </p:graphicFrame>
      <p:sp>
        <p:nvSpPr>
          <p:cNvPr id="3" name="TextBox 2"/>
          <p:cNvSpPr txBox="1"/>
          <p:nvPr/>
        </p:nvSpPr>
        <p:spPr>
          <a:xfrm>
            <a:off x="1162781" y="152400"/>
            <a:ext cx="7065845" cy="553998"/>
          </a:xfrm>
          <a:prstGeom prst="rect">
            <a:avLst/>
          </a:prstGeom>
          <a:noFill/>
        </p:spPr>
        <p:txBody>
          <a:bodyPr wrap="none" rtlCol="0">
            <a:spAutoFit/>
          </a:bodyPr>
          <a:lstStyle/>
          <a:p>
            <a:r>
              <a:rPr lang="en-US" sz="3000" b="1" dirty="0" smtClean="0">
                <a:solidFill>
                  <a:schemeClr val="tx2"/>
                </a:solidFill>
              </a:rPr>
              <a:t>FY 14 Funding by Institute/Center (IC)</a:t>
            </a:r>
            <a:endParaRPr lang="en-US" sz="3000" b="1" dirty="0">
              <a:solidFill>
                <a:schemeClr val="tx2"/>
              </a:solidFill>
            </a:endParaRPr>
          </a:p>
        </p:txBody>
      </p:sp>
      <p:pic>
        <p:nvPicPr>
          <p:cNvPr id="9218" name="Picture 2" desc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9693" y="5181600"/>
            <a:ext cx="628650" cy="857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792577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FY05-14 </a:t>
            </a:r>
            <a:r>
              <a:rPr lang="en-US" dirty="0"/>
              <a:t>Funding trends</a:t>
            </a:r>
          </a:p>
        </p:txBody>
      </p:sp>
      <p:graphicFrame>
        <p:nvGraphicFramePr>
          <p:cNvPr id="8" name="Chart 7" descr="This chart shows the number of awards has remained relatively stable in FY2005-2014. The number of applications increased in FY2011 and has been stable or modestly increasing since then. Success rate has decreased from ~30% in FY2005 to ~14% in Fy2014." title="Funding trends"/>
          <p:cNvGraphicFramePr>
            <a:graphicFrameLocks/>
          </p:cNvGraphicFramePr>
          <p:nvPr>
            <p:extLst>
              <p:ext uri="{D42A27DB-BD31-4B8C-83A1-F6EECF244321}">
                <p14:modId xmlns:p14="http://schemas.microsoft.com/office/powerpoint/2010/main" val="3403276271"/>
              </p:ext>
            </p:extLst>
          </p:nvPr>
        </p:nvGraphicFramePr>
        <p:xfrm>
          <a:off x="685800" y="990600"/>
          <a:ext cx="7848600" cy="5181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7889745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for success</a:t>
            </a:r>
            <a:endParaRPr lang="en-US" dirty="0"/>
          </a:p>
        </p:txBody>
      </p:sp>
      <p:sp>
        <p:nvSpPr>
          <p:cNvPr id="3" name="Content Placeholder 2"/>
          <p:cNvSpPr>
            <a:spLocks noGrp="1"/>
          </p:cNvSpPr>
          <p:nvPr>
            <p:ph idx="1"/>
          </p:nvPr>
        </p:nvSpPr>
        <p:spPr/>
        <p:txBody>
          <a:bodyPr>
            <a:normAutofit/>
          </a:bodyPr>
          <a:lstStyle/>
          <a:p>
            <a:r>
              <a:rPr lang="en-US" sz="3200" b="1" dirty="0" smtClean="0"/>
              <a:t>Institution</a:t>
            </a:r>
          </a:p>
          <a:p>
            <a:r>
              <a:rPr lang="en-US" sz="3200" b="1" dirty="0" smtClean="0"/>
              <a:t>Investigator</a:t>
            </a:r>
            <a:endParaRPr lang="en-US" sz="3200" b="1" dirty="0"/>
          </a:p>
        </p:txBody>
      </p:sp>
    </p:spTree>
    <p:extLst>
      <p:ext uri="{BB962C8B-B14F-4D97-AF65-F5344CB8AC3E}">
        <p14:creationId xmlns:p14="http://schemas.microsoft.com/office/powerpoint/2010/main" val="39052870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304800"/>
            <a:ext cx="8543925" cy="1066800"/>
          </a:xfrm>
        </p:spPr>
        <p:txBody>
          <a:bodyPr/>
          <a:lstStyle/>
          <a:p>
            <a:pPr>
              <a:lnSpc>
                <a:spcPct val="100000"/>
              </a:lnSpc>
            </a:pPr>
            <a:r>
              <a:rPr lang="en-US" sz="4000" dirty="0" smtClean="0"/>
              <a:t>Build </a:t>
            </a:r>
            <a:r>
              <a:rPr lang="en-US" sz="4000" dirty="0"/>
              <a:t>a </a:t>
            </a:r>
            <a:r>
              <a:rPr lang="en-US" sz="4000" dirty="0" smtClean="0"/>
              <a:t>vital research environment</a:t>
            </a:r>
            <a:endParaRPr lang="en-US" sz="4000" dirty="0"/>
          </a:p>
        </p:txBody>
      </p:sp>
      <p:sp>
        <p:nvSpPr>
          <p:cNvPr id="3" name="Content Placeholder 2"/>
          <p:cNvSpPr>
            <a:spLocks noGrp="1"/>
          </p:cNvSpPr>
          <p:nvPr>
            <p:ph idx="1"/>
          </p:nvPr>
        </p:nvSpPr>
        <p:spPr>
          <a:xfrm>
            <a:off x="457200" y="1295400"/>
            <a:ext cx="8229600" cy="4830763"/>
          </a:xfrm>
        </p:spPr>
        <p:txBody>
          <a:bodyPr>
            <a:normAutofit/>
          </a:bodyPr>
          <a:lstStyle/>
          <a:p>
            <a:pPr>
              <a:defRPr/>
            </a:pPr>
            <a:r>
              <a:rPr lang="en-US" sz="2600" dirty="0"/>
              <a:t>Understand the NIH extramural research program</a:t>
            </a:r>
          </a:p>
          <a:p>
            <a:pPr lvl="1">
              <a:defRPr/>
            </a:pPr>
            <a:r>
              <a:rPr lang="en-US" sz="2200" dirty="0"/>
              <a:t>Know </a:t>
            </a:r>
            <a:r>
              <a:rPr lang="en-US" sz="2200" dirty="0" smtClean="0"/>
              <a:t>guidelines</a:t>
            </a:r>
            <a:r>
              <a:rPr lang="en-US" sz="2200" dirty="0"/>
              <a:t>, deadlines, submission &amp; correction process, and review </a:t>
            </a:r>
            <a:r>
              <a:rPr lang="en-US" sz="2200" dirty="0" smtClean="0"/>
              <a:t>criteria</a:t>
            </a:r>
          </a:p>
          <a:p>
            <a:pPr lvl="1">
              <a:defRPr/>
            </a:pPr>
            <a:r>
              <a:rPr lang="en-US" sz="2200" dirty="0" smtClean="0"/>
              <a:t>Create an environment in which grants office can succeed</a:t>
            </a:r>
          </a:p>
          <a:p>
            <a:pPr lvl="2">
              <a:defRPr/>
            </a:pPr>
            <a:r>
              <a:rPr lang="en-US" sz="2000" dirty="0" smtClean="0"/>
              <a:t>Training</a:t>
            </a:r>
          </a:p>
          <a:p>
            <a:pPr lvl="2">
              <a:defRPr/>
            </a:pPr>
            <a:r>
              <a:rPr lang="en-US" sz="2000" dirty="0" smtClean="0"/>
              <a:t>Protected time</a:t>
            </a:r>
          </a:p>
          <a:p>
            <a:pPr lvl="2">
              <a:defRPr/>
            </a:pPr>
            <a:r>
              <a:rPr lang="en-US" sz="2000" dirty="0" smtClean="0"/>
              <a:t>Support to set expectations</a:t>
            </a:r>
          </a:p>
          <a:p>
            <a:pPr>
              <a:defRPr/>
            </a:pPr>
            <a:r>
              <a:rPr lang="en-US" sz="2600" dirty="0" smtClean="0"/>
              <a:t>Make </a:t>
            </a:r>
            <a:r>
              <a:rPr lang="en-US" sz="2600" dirty="0"/>
              <a:t>a commitment to establishing an environment in which research can succeed</a:t>
            </a:r>
          </a:p>
          <a:p>
            <a:pPr lvl="1">
              <a:defRPr/>
            </a:pPr>
            <a:r>
              <a:rPr lang="en-US" sz="2200" dirty="0"/>
              <a:t>Start up packages for equipment and </a:t>
            </a:r>
            <a:r>
              <a:rPr lang="en-US" sz="2200" dirty="0" smtClean="0"/>
              <a:t>supplies</a:t>
            </a:r>
          </a:p>
          <a:p>
            <a:pPr lvl="1">
              <a:defRPr/>
            </a:pPr>
            <a:r>
              <a:rPr lang="en-US" sz="2200" dirty="0" smtClean="0"/>
              <a:t>Pilot grants, student research grants</a:t>
            </a:r>
            <a:endParaRPr lang="en-US" sz="2200" dirty="0"/>
          </a:p>
          <a:p>
            <a:pPr lvl="1">
              <a:defRPr/>
            </a:pPr>
            <a:r>
              <a:rPr lang="en-US" sz="2200" dirty="0"/>
              <a:t>Credit for student involvement in </a:t>
            </a:r>
            <a:r>
              <a:rPr lang="en-US" sz="2200" dirty="0" smtClean="0"/>
              <a:t>research</a:t>
            </a:r>
            <a:endParaRPr lang="en-US" sz="2200" dirty="0"/>
          </a:p>
        </p:txBody>
      </p:sp>
    </p:spTree>
    <p:extLst>
      <p:ext uri="{BB962C8B-B14F-4D97-AF65-F5344CB8AC3E}">
        <p14:creationId xmlns:p14="http://schemas.microsoft.com/office/powerpoint/2010/main" val="16932654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smtClean="0"/>
              <a:t>…Build </a:t>
            </a:r>
            <a:r>
              <a:rPr lang="en-US" sz="3800" dirty="0"/>
              <a:t>a </a:t>
            </a:r>
            <a:r>
              <a:rPr lang="en-US" sz="3800" dirty="0" smtClean="0"/>
              <a:t>research </a:t>
            </a:r>
            <a:r>
              <a:rPr lang="en-US" sz="3800" dirty="0"/>
              <a:t>environment</a:t>
            </a:r>
          </a:p>
        </p:txBody>
      </p:sp>
      <p:sp>
        <p:nvSpPr>
          <p:cNvPr id="3" name="Content Placeholder 2"/>
          <p:cNvSpPr>
            <a:spLocks noGrp="1"/>
          </p:cNvSpPr>
          <p:nvPr>
            <p:ph idx="1"/>
          </p:nvPr>
        </p:nvSpPr>
        <p:spPr>
          <a:xfrm>
            <a:off x="152400" y="990600"/>
            <a:ext cx="8229600" cy="4324350"/>
          </a:xfrm>
        </p:spPr>
        <p:txBody>
          <a:bodyPr/>
          <a:lstStyle/>
          <a:p>
            <a:r>
              <a:rPr lang="en-US" sz="2600" dirty="0"/>
              <a:t>Consider the importance of collaborative research in establishing a successful research environment</a:t>
            </a:r>
          </a:p>
          <a:p>
            <a:r>
              <a:rPr lang="en-US" altLang="en-US" sz="2600" dirty="0" smtClean="0"/>
              <a:t>Do not pressure investigators to apply if their projects are not ready for peer review</a:t>
            </a:r>
          </a:p>
          <a:p>
            <a:pPr lvl="1"/>
            <a:r>
              <a:rPr lang="en-US" altLang="en-US" dirty="0" smtClean="0"/>
              <a:t>Quality over quantity; submit best application </a:t>
            </a:r>
          </a:p>
          <a:p>
            <a:pPr lvl="1"/>
            <a:r>
              <a:rPr lang="en-US" altLang="en-US" dirty="0" smtClean="0"/>
              <a:t> </a:t>
            </a:r>
            <a:r>
              <a:rPr lang="en-US" altLang="en-US" strike="sngStrike" dirty="0" smtClean="0"/>
              <a:t>“Get some feedback from the reviewers”</a:t>
            </a:r>
          </a:p>
          <a:p>
            <a:r>
              <a:rPr lang="en-US" altLang="en-US" sz="2600" dirty="0" smtClean="0"/>
              <a:t>Help investigators with the “Facilities and Other Resources” section of application</a:t>
            </a:r>
          </a:p>
          <a:p>
            <a:pPr lvl="1"/>
            <a:r>
              <a:rPr lang="en-US" altLang="en-US" sz="2200" dirty="0" smtClean="0"/>
              <a:t>Profile of student body</a:t>
            </a:r>
          </a:p>
          <a:p>
            <a:pPr lvl="1"/>
            <a:r>
              <a:rPr lang="en-US" altLang="en-US" sz="2200" dirty="0" smtClean="0"/>
              <a:t>Description of the institution and research environment</a:t>
            </a:r>
          </a:p>
          <a:p>
            <a:pPr lvl="1"/>
            <a:r>
              <a:rPr lang="en-US" altLang="en-US" sz="2200" dirty="0" smtClean="0"/>
              <a:t>Letter of institutional commitment to research project</a:t>
            </a:r>
          </a:p>
          <a:p>
            <a:pPr lvl="1"/>
            <a:r>
              <a:rPr lang="en-US" altLang="en-US" sz="2200" dirty="0" smtClean="0"/>
              <a:t>Maintain as resource &amp; revise per Summary Statements </a:t>
            </a:r>
          </a:p>
          <a:p>
            <a:endParaRPr lang="en-US" b="1" dirty="0"/>
          </a:p>
        </p:txBody>
      </p:sp>
    </p:spTree>
    <p:extLst>
      <p:ext uri="{BB962C8B-B14F-4D97-AF65-F5344CB8AC3E}">
        <p14:creationId xmlns:p14="http://schemas.microsoft.com/office/powerpoint/2010/main" val="35304967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Strategies of Successful </a:t>
            </a:r>
            <a:r>
              <a:rPr lang="en-US" dirty="0" smtClean="0"/>
              <a:t>PIs</a:t>
            </a:r>
            <a:endParaRPr lang="en-US" dirty="0"/>
          </a:p>
        </p:txBody>
      </p:sp>
      <p:sp>
        <p:nvSpPr>
          <p:cNvPr id="3" name="Content Placeholder 2"/>
          <p:cNvSpPr>
            <a:spLocks noGrp="1"/>
          </p:cNvSpPr>
          <p:nvPr>
            <p:ph idx="1"/>
          </p:nvPr>
        </p:nvSpPr>
        <p:spPr>
          <a:xfrm>
            <a:off x="457200" y="990600"/>
            <a:ext cx="8229600" cy="4754563"/>
          </a:xfrm>
        </p:spPr>
        <p:txBody>
          <a:bodyPr/>
          <a:lstStyle/>
          <a:p>
            <a:pPr marL="342900" lvl="1" indent="-342900">
              <a:buFontTx/>
              <a:buChar char="•"/>
              <a:defRPr/>
            </a:pPr>
            <a:r>
              <a:rPr lang="en-US" sz="2600" dirty="0">
                <a:solidFill>
                  <a:schemeClr val="tx1"/>
                </a:solidFill>
              </a:rPr>
              <a:t>Include a collaborator or consultant if you don’t have the necessary expertise or resources</a:t>
            </a:r>
            <a:endParaRPr lang="en-US" sz="2600" dirty="0"/>
          </a:p>
          <a:p>
            <a:pPr>
              <a:defRPr/>
            </a:pPr>
            <a:r>
              <a:rPr lang="en-US" sz="2600" dirty="0"/>
              <a:t>Understand the review criteria and the review criteria questions</a:t>
            </a:r>
          </a:p>
          <a:p>
            <a:pPr lvl="1">
              <a:defRPr/>
            </a:pPr>
            <a:r>
              <a:rPr lang="en-US" dirty="0"/>
              <a:t>Each question should be addressed in the application</a:t>
            </a:r>
          </a:p>
          <a:p>
            <a:pPr>
              <a:defRPr/>
            </a:pPr>
            <a:r>
              <a:rPr lang="en-US" sz="2600" dirty="0"/>
              <a:t>In </a:t>
            </a:r>
            <a:r>
              <a:rPr lang="en-US" sz="2600" dirty="0" smtClean="0"/>
              <a:t>A1, </a:t>
            </a:r>
            <a:r>
              <a:rPr lang="en-US" sz="2600" dirty="0"/>
              <a:t>respond thoroughly and diplomatically to all of the reviewer comments</a:t>
            </a:r>
          </a:p>
          <a:p>
            <a:pPr marL="342900" lvl="1" indent="-342900">
              <a:buFontTx/>
              <a:buChar char="•"/>
              <a:defRPr/>
            </a:pPr>
            <a:r>
              <a:rPr lang="en-US" sz="2600" dirty="0">
                <a:solidFill>
                  <a:schemeClr val="tx1"/>
                </a:solidFill>
              </a:rPr>
              <a:t>AREA grant is </a:t>
            </a:r>
            <a:r>
              <a:rPr lang="en-US" sz="2600" dirty="0" smtClean="0">
                <a:solidFill>
                  <a:schemeClr val="tx1"/>
                </a:solidFill>
              </a:rPr>
              <a:t>research </a:t>
            </a:r>
            <a:r>
              <a:rPr lang="en-US" sz="2600" dirty="0">
                <a:solidFill>
                  <a:schemeClr val="tx1"/>
                </a:solidFill>
              </a:rPr>
              <a:t>award, not </a:t>
            </a:r>
            <a:r>
              <a:rPr lang="en-US" sz="2600" dirty="0" smtClean="0">
                <a:solidFill>
                  <a:schemeClr val="tx1"/>
                </a:solidFill>
              </a:rPr>
              <a:t>training </a:t>
            </a:r>
            <a:r>
              <a:rPr lang="en-US" sz="2600" dirty="0">
                <a:solidFill>
                  <a:schemeClr val="tx1"/>
                </a:solidFill>
              </a:rPr>
              <a:t>award</a:t>
            </a:r>
          </a:p>
          <a:p>
            <a:pPr lvl="1">
              <a:defRPr/>
            </a:pPr>
            <a:r>
              <a:rPr lang="en-US" dirty="0"/>
              <a:t>Focus on hands-on research not course </a:t>
            </a:r>
            <a:r>
              <a:rPr lang="en-US" dirty="0" smtClean="0"/>
              <a:t>work</a:t>
            </a:r>
          </a:p>
          <a:p>
            <a:pPr lvl="1">
              <a:defRPr/>
            </a:pPr>
            <a:r>
              <a:rPr lang="en-US" dirty="0" smtClean="0"/>
              <a:t>Describe PI’s role in research &amp; supervision</a:t>
            </a:r>
            <a:endParaRPr lang="en-US" dirty="0"/>
          </a:p>
          <a:p>
            <a:endParaRPr lang="en-US" dirty="0"/>
          </a:p>
        </p:txBody>
      </p:sp>
    </p:spTree>
    <p:extLst>
      <p:ext uri="{BB962C8B-B14F-4D97-AF65-F5344CB8AC3E}">
        <p14:creationId xmlns:p14="http://schemas.microsoft.com/office/powerpoint/2010/main" val="26756733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features</a:t>
            </a:r>
            <a:endParaRPr lang="en-US" dirty="0"/>
          </a:p>
        </p:txBody>
      </p:sp>
      <p:sp>
        <p:nvSpPr>
          <p:cNvPr id="3" name="Content Placeholder 2"/>
          <p:cNvSpPr>
            <a:spLocks noGrp="1"/>
          </p:cNvSpPr>
          <p:nvPr>
            <p:ph idx="1"/>
          </p:nvPr>
        </p:nvSpPr>
        <p:spPr>
          <a:xfrm>
            <a:off x="457200" y="990600"/>
            <a:ext cx="8229600" cy="4754563"/>
          </a:xfrm>
        </p:spPr>
        <p:txBody>
          <a:bodyPr>
            <a:normAutofit/>
          </a:bodyPr>
          <a:lstStyle/>
          <a:p>
            <a:r>
              <a:rPr lang="en-US" altLang="en-US" dirty="0">
                <a:latin typeface="Helvetica" pitchFamily="34" charset="0"/>
              </a:rPr>
              <a:t>Project period is limited </a:t>
            </a:r>
            <a:r>
              <a:rPr lang="en-US" altLang="en-US" dirty="0" smtClean="0">
                <a:latin typeface="Helvetica" pitchFamily="34" charset="0"/>
              </a:rPr>
              <a:t>to </a:t>
            </a:r>
            <a:r>
              <a:rPr lang="en-US" altLang="en-US" dirty="0">
                <a:latin typeface="Helvetica" pitchFamily="34" charset="0"/>
              </a:rPr>
              <a:t>3 years</a:t>
            </a:r>
          </a:p>
          <a:p>
            <a:r>
              <a:rPr lang="en-US" altLang="en-US" dirty="0">
                <a:latin typeface="Helvetica" pitchFamily="34" charset="0"/>
              </a:rPr>
              <a:t>Direct cost limited to $300,000 over </a:t>
            </a:r>
            <a:r>
              <a:rPr lang="en-US" altLang="en-US" dirty="0" smtClean="0">
                <a:latin typeface="Helvetica" pitchFamily="34" charset="0"/>
              </a:rPr>
              <a:t>combined 3 years</a:t>
            </a:r>
          </a:p>
          <a:p>
            <a:r>
              <a:rPr lang="en-US" altLang="en-US" dirty="0" smtClean="0">
                <a:latin typeface="Helvetica" pitchFamily="34" charset="0"/>
              </a:rPr>
              <a:t>Multiple </a:t>
            </a:r>
            <a:r>
              <a:rPr lang="en-US" altLang="en-US" dirty="0">
                <a:latin typeface="Helvetica" pitchFamily="34" charset="0"/>
              </a:rPr>
              <a:t>PIs are </a:t>
            </a:r>
            <a:r>
              <a:rPr lang="en-US" altLang="en-US" dirty="0" smtClean="0">
                <a:latin typeface="Helvetica" pitchFamily="34" charset="0"/>
              </a:rPr>
              <a:t>allowed, if all eligible</a:t>
            </a:r>
            <a:endParaRPr lang="en-US" altLang="en-US" dirty="0">
              <a:latin typeface="Helvetica" pitchFamily="34" charset="0"/>
            </a:endParaRPr>
          </a:p>
          <a:p>
            <a:r>
              <a:rPr lang="en-US" altLang="en-US" dirty="0">
                <a:latin typeface="Helvetica" pitchFamily="34" charset="0"/>
              </a:rPr>
              <a:t>Research Strategy limited to 12 pages</a:t>
            </a:r>
          </a:p>
          <a:p>
            <a:r>
              <a:rPr lang="en-US" altLang="en-US" dirty="0">
                <a:solidFill>
                  <a:srgbClr val="008000"/>
                </a:solidFill>
                <a:latin typeface="Helvetica" pitchFamily="34" charset="0"/>
              </a:rPr>
              <a:t>Grants are </a:t>
            </a:r>
            <a:r>
              <a:rPr lang="en-US" altLang="en-US" dirty="0" smtClean="0">
                <a:solidFill>
                  <a:srgbClr val="008000"/>
                </a:solidFill>
                <a:latin typeface="Helvetica" pitchFamily="34" charset="0"/>
              </a:rPr>
              <a:t>renewable</a:t>
            </a:r>
          </a:p>
          <a:p>
            <a:r>
              <a:rPr lang="en-US" altLang="en-US" dirty="0" smtClean="0"/>
              <a:t>Preliminary data not re</a:t>
            </a:r>
            <a:r>
              <a:rPr lang="en-US" altLang="en-US" dirty="0" smtClean="0">
                <a:latin typeface="Helvetica" pitchFamily="34" charset="0"/>
              </a:rPr>
              <a:t>quir</a:t>
            </a:r>
            <a:r>
              <a:rPr lang="en-US" altLang="en-US" dirty="0" smtClean="0"/>
              <a:t>ed but can be provided</a:t>
            </a:r>
          </a:p>
        </p:txBody>
      </p:sp>
    </p:spTree>
    <p:extLst>
      <p:ext uri="{BB962C8B-B14F-4D97-AF65-F5344CB8AC3E}">
        <p14:creationId xmlns:p14="http://schemas.microsoft.com/office/powerpoint/2010/main" val="749574937"/>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Strategies </a:t>
            </a:r>
            <a:r>
              <a:rPr lang="en-US" dirty="0"/>
              <a:t>of Successful PIs</a:t>
            </a:r>
          </a:p>
        </p:txBody>
      </p:sp>
      <p:sp>
        <p:nvSpPr>
          <p:cNvPr id="3" name="Content Placeholder 2"/>
          <p:cNvSpPr>
            <a:spLocks noGrp="1"/>
          </p:cNvSpPr>
          <p:nvPr>
            <p:ph idx="1"/>
          </p:nvPr>
        </p:nvSpPr>
        <p:spPr>
          <a:xfrm>
            <a:off x="152400" y="990600"/>
            <a:ext cx="8229600" cy="5181600"/>
          </a:xfrm>
        </p:spPr>
        <p:txBody>
          <a:bodyPr>
            <a:normAutofit fontScale="92500"/>
          </a:bodyPr>
          <a:lstStyle/>
          <a:p>
            <a:pPr marL="342900" lvl="1" indent="-342900">
              <a:buFontTx/>
              <a:buChar char="•"/>
              <a:defRPr/>
            </a:pPr>
            <a:r>
              <a:rPr lang="en-US" dirty="0">
                <a:solidFill>
                  <a:schemeClr val="tx1"/>
                </a:solidFill>
              </a:rPr>
              <a:t>Address the AREA-specific programmatic goals in the </a:t>
            </a:r>
            <a:r>
              <a:rPr lang="en-US" dirty="0" smtClean="0">
                <a:solidFill>
                  <a:schemeClr val="tx1"/>
                </a:solidFill>
              </a:rPr>
              <a:t>application; these are reflected in review criteria</a:t>
            </a:r>
            <a:endParaRPr lang="en-US" dirty="0">
              <a:solidFill>
                <a:schemeClr val="tx1"/>
              </a:solidFill>
            </a:endParaRPr>
          </a:p>
          <a:p>
            <a:pPr lvl="1">
              <a:defRPr/>
            </a:pPr>
            <a:r>
              <a:rPr lang="en-US" sz="2200" dirty="0"/>
              <a:t>Support meritorious research</a:t>
            </a:r>
          </a:p>
          <a:p>
            <a:pPr lvl="2">
              <a:defRPr/>
            </a:pPr>
            <a:r>
              <a:rPr lang="en-US" sz="2200" dirty="0"/>
              <a:t>Research should contribute to the field</a:t>
            </a:r>
          </a:p>
          <a:p>
            <a:pPr lvl="2">
              <a:defRPr/>
            </a:pPr>
            <a:r>
              <a:rPr lang="en-US" sz="2200" dirty="0"/>
              <a:t>Results should be </a:t>
            </a:r>
            <a:r>
              <a:rPr lang="en-US" sz="2200" dirty="0" smtClean="0"/>
              <a:t>publishable</a:t>
            </a:r>
          </a:p>
          <a:p>
            <a:pPr lvl="2">
              <a:defRPr/>
            </a:pPr>
            <a:endParaRPr lang="en-US" sz="1100" dirty="0" smtClean="0"/>
          </a:p>
          <a:p>
            <a:pPr lvl="1">
              <a:defRPr/>
            </a:pPr>
            <a:r>
              <a:rPr lang="en-US" sz="2200" dirty="0" smtClean="0"/>
              <a:t>Expose students to research</a:t>
            </a:r>
          </a:p>
          <a:p>
            <a:pPr lvl="2">
              <a:defRPr/>
            </a:pPr>
            <a:r>
              <a:rPr lang="en-US" sz="2200" dirty="0" smtClean="0"/>
              <a:t>Profile </a:t>
            </a:r>
            <a:r>
              <a:rPr lang="en-US" sz="2200" dirty="0"/>
              <a:t>of available and former students at the institution </a:t>
            </a:r>
          </a:p>
          <a:p>
            <a:pPr lvl="2">
              <a:defRPr/>
            </a:pPr>
            <a:r>
              <a:rPr lang="en-US" sz="2200" dirty="0"/>
              <a:t>Experience of the investigator in working with students </a:t>
            </a:r>
          </a:p>
          <a:p>
            <a:pPr lvl="2">
              <a:defRPr/>
            </a:pPr>
            <a:r>
              <a:rPr lang="en-US" sz="2200" dirty="0"/>
              <a:t>How students will be incorporated into the research project</a:t>
            </a:r>
          </a:p>
          <a:p>
            <a:pPr lvl="2">
              <a:defRPr/>
            </a:pPr>
            <a:r>
              <a:rPr lang="en-US" sz="2200" dirty="0"/>
              <a:t>How students will benefit from this research experience </a:t>
            </a:r>
            <a:endParaRPr lang="en-US" sz="2200" dirty="0" smtClean="0"/>
          </a:p>
          <a:p>
            <a:pPr lvl="2">
              <a:defRPr/>
            </a:pPr>
            <a:endParaRPr lang="en-US" sz="1100" dirty="0"/>
          </a:p>
          <a:p>
            <a:pPr lvl="1">
              <a:defRPr/>
            </a:pPr>
            <a:r>
              <a:rPr lang="en-US" sz="2200" dirty="0"/>
              <a:t>Strengthen the research environment</a:t>
            </a:r>
          </a:p>
          <a:p>
            <a:pPr lvl="2">
              <a:defRPr/>
            </a:pPr>
            <a:r>
              <a:rPr lang="en-US" sz="2200" dirty="0"/>
              <a:t>The suitability of the institution for an award</a:t>
            </a:r>
          </a:p>
          <a:p>
            <a:pPr lvl="2">
              <a:defRPr/>
            </a:pPr>
            <a:r>
              <a:rPr lang="en-US" sz="2200" dirty="0"/>
              <a:t>The impact the AREA grant will have on the institution</a:t>
            </a:r>
          </a:p>
        </p:txBody>
      </p:sp>
    </p:spTree>
    <p:extLst>
      <p:ext uri="{BB962C8B-B14F-4D97-AF65-F5344CB8AC3E}">
        <p14:creationId xmlns:p14="http://schemas.microsoft.com/office/powerpoint/2010/main" val="9034443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Advice from PUI PIs</a:t>
            </a:r>
            <a:endParaRPr lang="en-US" dirty="0"/>
          </a:p>
        </p:txBody>
      </p:sp>
      <p:sp>
        <p:nvSpPr>
          <p:cNvPr id="3" name="Content Placeholder 2"/>
          <p:cNvSpPr>
            <a:spLocks noGrp="1"/>
          </p:cNvSpPr>
          <p:nvPr>
            <p:ph idx="1"/>
          </p:nvPr>
        </p:nvSpPr>
        <p:spPr>
          <a:xfrm>
            <a:off x="152400" y="914400"/>
            <a:ext cx="8229600" cy="4324350"/>
          </a:xfrm>
        </p:spPr>
        <p:txBody>
          <a:bodyPr/>
          <a:lstStyle/>
          <a:p>
            <a:pPr>
              <a:defRPr/>
            </a:pPr>
            <a:r>
              <a:rPr lang="en-US" dirty="0">
                <a:solidFill>
                  <a:srgbClr val="FF0000"/>
                </a:solidFill>
              </a:rPr>
              <a:t>Research Strategy should address feasibility with your students</a:t>
            </a:r>
          </a:p>
          <a:p>
            <a:pPr>
              <a:defRPr/>
            </a:pPr>
            <a:r>
              <a:rPr lang="en-US" dirty="0" smtClean="0"/>
              <a:t>Involve first years &amp; sophomores</a:t>
            </a:r>
          </a:p>
          <a:p>
            <a:pPr>
              <a:defRPr/>
            </a:pPr>
            <a:r>
              <a:rPr lang="en-US" dirty="0" smtClean="0"/>
              <a:t>Multi-semester commitment</a:t>
            </a:r>
          </a:p>
          <a:p>
            <a:pPr>
              <a:defRPr/>
            </a:pPr>
            <a:r>
              <a:rPr lang="en-US" dirty="0" smtClean="0"/>
              <a:t>Lab classes teach experimental design</a:t>
            </a:r>
          </a:p>
          <a:p>
            <a:pPr>
              <a:defRPr/>
            </a:pPr>
            <a:r>
              <a:rPr lang="en-US" dirty="0" smtClean="0"/>
              <a:t>Consider cultural exposure to major research institutions in lieu of summer REU</a:t>
            </a:r>
          </a:p>
          <a:p>
            <a:pPr>
              <a:defRPr/>
            </a:pPr>
            <a:r>
              <a:rPr lang="en-US" dirty="0"/>
              <a:t>Assess what students need to </a:t>
            </a:r>
            <a:r>
              <a:rPr lang="en-US" dirty="0" smtClean="0"/>
              <a:t>participate</a:t>
            </a:r>
            <a:endParaRPr lang="en-US" dirty="0"/>
          </a:p>
          <a:p>
            <a:pPr>
              <a:defRPr/>
            </a:pPr>
            <a:r>
              <a:rPr lang="en-US" dirty="0" smtClean="0"/>
              <a:t>Help students plan workload realistically</a:t>
            </a:r>
          </a:p>
          <a:p>
            <a:pPr>
              <a:defRPr/>
            </a:pPr>
            <a:r>
              <a:rPr lang="en-US" dirty="0" smtClean="0"/>
              <a:t>Involve students in training new students</a:t>
            </a:r>
          </a:p>
          <a:p>
            <a:pPr>
              <a:defRPr/>
            </a:pPr>
            <a:r>
              <a:rPr lang="en-US" dirty="0" smtClean="0"/>
              <a:t>Consider a (part time/seasonal/</a:t>
            </a:r>
            <a:r>
              <a:rPr lang="en-US" dirty="0" err="1" smtClean="0"/>
              <a:t>dept</a:t>
            </a:r>
            <a:r>
              <a:rPr lang="en-US" dirty="0" smtClean="0"/>
              <a:t>) technician</a:t>
            </a:r>
          </a:p>
          <a:p>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41</a:t>
            </a:fld>
            <a:endParaRPr lang="en-US" dirty="0"/>
          </a:p>
        </p:txBody>
      </p:sp>
    </p:spTree>
    <p:extLst>
      <p:ext uri="{BB962C8B-B14F-4D97-AF65-F5344CB8AC3E}">
        <p14:creationId xmlns:p14="http://schemas.microsoft.com/office/powerpoint/2010/main" val="42110321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belongs in Research Strategy</a:t>
            </a:r>
            <a:endParaRPr lang="en-US" dirty="0"/>
          </a:p>
        </p:txBody>
      </p:sp>
      <p:sp>
        <p:nvSpPr>
          <p:cNvPr id="3" name="Content Placeholder 2"/>
          <p:cNvSpPr>
            <a:spLocks noGrp="1"/>
          </p:cNvSpPr>
          <p:nvPr>
            <p:ph idx="1"/>
          </p:nvPr>
        </p:nvSpPr>
        <p:spPr>
          <a:xfrm>
            <a:off x="152400" y="1066800"/>
            <a:ext cx="8229600" cy="4324350"/>
          </a:xfrm>
        </p:spPr>
        <p:txBody>
          <a:bodyPr/>
          <a:lstStyle/>
          <a:p>
            <a:r>
              <a:rPr lang="en-US" dirty="0" smtClean="0"/>
              <a:t>How student will be supervised</a:t>
            </a:r>
          </a:p>
          <a:p>
            <a:r>
              <a:rPr lang="en-US" dirty="0" smtClean="0"/>
              <a:t>How student will be taught to do the work</a:t>
            </a:r>
          </a:p>
          <a:p>
            <a:r>
              <a:rPr lang="en-US" dirty="0" smtClean="0"/>
              <a:t>How student will be involved</a:t>
            </a:r>
          </a:p>
          <a:p>
            <a:r>
              <a:rPr lang="en-US" dirty="0" smtClean="0"/>
              <a:t>Feasibility with respect to student investigators</a:t>
            </a:r>
          </a:p>
          <a:p>
            <a:r>
              <a:rPr lang="en-US" dirty="0" smtClean="0"/>
              <a:t>Convey how project will stimulate students to consider NIH-related career</a:t>
            </a:r>
          </a:p>
          <a:p>
            <a:r>
              <a:rPr lang="en-US" dirty="0" smtClean="0"/>
              <a:t>Describe student’s coursework</a:t>
            </a:r>
          </a:p>
          <a:p>
            <a:r>
              <a:rPr lang="en-US" dirty="0" smtClean="0"/>
              <a:t>Describe student’s seminars, workshops, conferences</a:t>
            </a:r>
          </a:p>
          <a:p>
            <a:r>
              <a:rPr lang="en-US" dirty="0" smtClean="0"/>
              <a:t>Describe PI’s teaching philosophy</a:t>
            </a:r>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42</a:t>
            </a:fld>
            <a:endParaRPr lang="en-US" dirty="0"/>
          </a:p>
        </p:txBody>
      </p:sp>
    </p:spTree>
    <p:extLst>
      <p:ext uri="{BB962C8B-B14F-4D97-AF65-F5344CB8AC3E}">
        <p14:creationId xmlns:p14="http://schemas.microsoft.com/office/powerpoint/2010/main" val="23198605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 is no winning formula</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pPr>
              <a:buFont typeface="Wingdings" panose="05000000000000000000" pitchFamily="2" charset="2"/>
              <a:buChar char="v"/>
            </a:pPr>
            <a:r>
              <a:rPr lang="en-US" dirty="0" smtClean="0"/>
              <a:t>No one can give specifics of what will score well</a:t>
            </a:r>
          </a:p>
          <a:p>
            <a:pPr>
              <a:buFont typeface="Wingdings" panose="05000000000000000000" pitchFamily="2" charset="2"/>
              <a:buChar char="v"/>
            </a:pPr>
            <a:r>
              <a:rPr lang="en-US" dirty="0" smtClean="0"/>
              <a:t>Do not treat a successful [or not] application as an iron-clad template [of what not to do]</a:t>
            </a:r>
          </a:p>
          <a:p>
            <a:pPr lvl="1"/>
            <a:r>
              <a:rPr lang="en-US" dirty="0" smtClean="0"/>
              <a:t>How many students</a:t>
            </a:r>
          </a:p>
          <a:p>
            <a:pPr lvl="1"/>
            <a:r>
              <a:rPr lang="en-US" dirty="0" smtClean="0"/>
              <a:t>How many papers</a:t>
            </a:r>
          </a:p>
          <a:p>
            <a:pPr lvl="1"/>
            <a:r>
              <a:rPr lang="en-US" dirty="0" smtClean="0"/>
              <a:t>What % of a collaborator</a:t>
            </a:r>
          </a:p>
          <a:p>
            <a:pPr lvl="1"/>
            <a:r>
              <a:rPr lang="en-US" dirty="0" smtClean="0"/>
              <a:t>What % of special facilities</a:t>
            </a:r>
          </a:p>
          <a:p>
            <a:pPr lvl="1"/>
            <a:r>
              <a:rPr lang="en-US" dirty="0" smtClean="0"/>
              <a:t>What amount or type of institutional support</a:t>
            </a:r>
          </a:p>
          <a:p>
            <a:pPr lvl="1"/>
            <a:r>
              <a:rPr lang="en-US" dirty="0" smtClean="0"/>
              <a:t>What type of environment</a:t>
            </a:r>
            <a:endParaRPr lang="en-US" dirty="0"/>
          </a:p>
        </p:txBody>
      </p:sp>
    </p:spTree>
    <p:extLst>
      <p:ext uri="{BB962C8B-B14F-4D97-AF65-F5344CB8AC3E}">
        <p14:creationId xmlns:p14="http://schemas.microsoft.com/office/powerpoint/2010/main" val="187054294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152400" y="914400"/>
            <a:ext cx="8229600" cy="4324350"/>
          </a:xfrm>
        </p:spPr>
        <p:txBody>
          <a:bodyPr/>
          <a:lstStyle/>
          <a:p>
            <a:r>
              <a:rPr lang="en-US" dirty="0" smtClean="0"/>
              <a:t>AREA Program Facebook page</a:t>
            </a:r>
          </a:p>
          <a:p>
            <a:pPr lvl="1"/>
            <a:r>
              <a:rPr lang="en-US" dirty="0" smtClean="0">
                <a:latin typeface="+mj-lt"/>
              </a:rPr>
              <a:t>Like </a:t>
            </a:r>
            <a:r>
              <a:rPr lang="en-US" dirty="0">
                <a:latin typeface="+mj-lt"/>
              </a:rPr>
              <a:t>us on Facebook </a:t>
            </a:r>
            <a:endParaRPr lang="en-US" dirty="0" smtClean="0">
              <a:latin typeface="+mj-lt"/>
            </a:endParaRPr>
          </a:p>
          <a:p>
            <a:pPr lvl="1"/>
            <a:r>
              <a:rPr lang="en-US" dirty="0" smtClean="0">
                <a:latin typeface="+mj-lt"/>
              </a:rPr>
              <a:t>https</a:t>
            </a:r>
            <a:r>
              <a:rPr lang="en-US" dirty="0">
                <a:latin typeface="+mj-lt"/>
              </a:rPr>
              <a:t>://www.facebook.com/NIHAreaProgram</a:t>
            </a:r>
          </a:p>
          <a:p>
            <a:r>
              <a:rPr lang="en-US" dirty="0" smtClean="0">
                <a:latin typeface="+mj-lt"/>
              </a:rPr>
              <a:t>AREA Program FAQs</a:t>
            </a:r>
          </a:p>
          <a:p>
            <a:pPr lvl="1"/>
            <a:r>
              <a:rPr lang="en-US" dirty="0">
                <a:latin typeface="+mj-lt"/>
              </a:rPr>
              <a:t>http://</a:t>
            </a:r>
            <a:r>
              <a:rPr lang="en-US" dirty="0" smtClean="0">
                <a:latin typeface="+mj-lt"/>
              </a:rPr>
              <a:t>grants.nih.gov/grants/funding/area_faq.htm</a:t>
            </a:r>
          </a:p>
          <a:p>
            <a:r>
              <a:rPr lang="en-US" dirty="0" smtClean="0">
                <a:latin typeface="+mj-lt"/>
              </a:rPr>
              <a:t>AREA mailbox</a:t>
            </a:r>
          </a:p>
          <a:p>
            <a:pPr lvl="1"/>
            <a:r>
              <a:rPr lang="en-US" dirty="0" smtClean="0">
                <a:latin typeface="+mj-lt"/>
              </a:rPr>
              <a:t>R151@mail.nih.gov</a:t>
            </a:r>
          </a:p>
          <a:p>
            <a:r>
              <a:rPr lang="en-US" dirty="0"/>
              <a:t>Institute/Center contacts</a:t>
            </a:r>
          </a:p>
          <a:p>
            <a:pPr lvl="1"/>
            <a:r>
              <a:rPr lang="en-US" sz="2100" dirty="0"/>
              <a:t>http://grants.nih.gov/grants/guide/contacts/parent_R15.html</a:t>
            </a:r>
          </a:p>
          <a:p>
            <a:r>
              <a:rPr lang="en-US" dirty="0"/>
              <a:t>Strategic </a:t>
            </a:r>
            <a:r>
              <a:rPr lang="en-US" dirty="0" smtClean="0"/>
              <a:t>plans</a:t>
            </a:r>
          </a:p>
          <a:p>
            <a:pPr lvl="1"/>
            <a:r>
              <a:rPr lang="en-US" dirty="0" smtClean="0"/>
              <a:t> </a:t>
            </a:r>
            <a:r>
              <a:rPr lang="en-US" dirty="0"/>
              <a:t>http://report.nih.gov/strategicplans/</a:t>
            </a:r>
          </a:p>
          <a:p>
            <a:pPr lvl="1"/>
            <a:endParaRPr lang="en-US" dirty="0" smtClean="0">
              <a:latin typeface="+mj-lt"/>
            </a:endParaRPr>
          </a:p>
          <a:p>
            <a:endParaRPr lang="en-US" dirty="0"/>
          </a:p>
        </p:txBody>
      </p:sp>
    </p:spTree>
    <p:extLst>
      <p:ext uri="{BB962C8B-B14F-4D97-AF65-F5344CB8AC3E}">
        <p14:creationId xmlns:p14="http://schemas.microsoft.com/office/powerpoint/2010/main" val="287602843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logistics</a:t>
            </a:r>
            <a:endParaRPr lang="en-US" dirty="0"/>
          </a:p>
        </p:txBody>
      </p:sp>
      <p:sp>
        <p:nvSpPr>
          <p:cNvPr id="3" name="Content Placeholder 2"/>
          <p:cNvSpPr>
            <a:spLocks noGrp="1"/>
          </p:cNvSpPr>
          <p:nvPr>
            <p:ph idx="1"/>
          </p:nvPr>
        </p:nvSpPr>
        <p:spPr>
          <a:xfrm>
            <a:off x="152400" y="1066800"/>
            <a:ext cx="8229600" cy="4324350"/>
          </a:xfrm>
        </p:spPr>
        <p:txBody>
          <a:bodyPr/>
          <a:lstStyle/>
          <a:p>
            <a:r>
              <a:rPr lang="en-US" altLang="en-US" sz="2800" dirty="0"/>
              <a:t>Funded through the R15 grant mechanism</a:t>
            </a:r>
          </a:p>
          <a:p>
            <a:pPr lvl="1"/>
            <a:r>
              <a:rPr lang="en-US" altLang="en-US" sz="2400" dirty="0"/>
              <a:t>Program Announcement (PA) Number: </a:t>
            </a:r>
            <a:r>
              <a:rPr lang="en-US" altLang="en-US" sz="2400" dirty="0" smtClean="0"/>
              <a:t>PA-13-313</a:t>
            </a:r>
          </a:p>
          <a:p>
            <a:r>
              <a:rPr lang="en-US" altLang="en-US" dirty="0" smtClean="0"/>
              <a:t>Receipt </a:t>
            </a:r>
            <a:r>
              <a:rPr lang="en-US" altLang="en-US" dirty="0"/>
              <a:t>dates</a:t>
            </a:r>
          </a:p>
          <a:p>
            <a:pPr lvl="1"/>
            <a:r>
              <a:rPr lang="en-US" altLang="en-US" sz="2400" dirty="0"/>
              <a:t>Standard application deadlines: February 25, June 25, and October 25 </a:t>
            </a:r>
          </a:p>
          <a:p>
            <a:pPr lvl="1"/>
            <a:r>
              <a:rPr lang="en-US" altLang="en-US" sz="2400" dirty="0" smtClean="0"/>
              <a:t>AIDS-related </a:t>
            </a:r>
            <a:r>
              <a:rPr lang="en-US" altLang="en-US" sz="2400" dirty="0"/>
              <a:t>research deadlines: May 7, September 7, and January 7</a:t>
            </a:r>
          </a:p>
          <a:p>
            <a:r>
              <a:rPr lang="en-US" altLang="en-US" sz="2800" dirty="0" smtClean="0"/>
              <a:t>All </a:t>
            </a:r>
            <a:r>
              <a:rPr lang="en-US" altLang="en-US" sz="2800" dirty="0"/>
              <a:t>NIH ICs participate </a:t>
            </a:r>
            <a:r>
              <a:rPr lang="en-US" altLang="en-US" sz="2800" dirty="0" smtClean="0"/>
              <a:t>except FIC and NCATS</a:t>
            </a:r>
          </a:p>
          <a:p>
            <a:pPr lvl="1"/>
            <a:r>
              <a:rPr lang="en-US" altLang="en-US" sz="2600" dirty="0" smtClean="0"/>
              <a:t>NIMHD joined Jan 2015</a:t>
            </a:r>
          </a:p>
          <a:p>
            <a:r>
              <a:rPr lang="en-US" altLang="en-US" sz="2800" dirty="0" smtClean="0"/>
              <a:t>ASSIST </a:t>
            </a:r>
            <a:r>
              <a:rPr lang="en-US" altLang="en-US" sz="2000" dirty="0" smtClean="0"/>
              <a:t>(new!)</a:t>
            </a:r>
            <a:r>
              <a:rPr lang="en-US" altLang="en-US" sz="2800" dirty="0" smtClean="0"/>
              <a:t> or downloadable forms</a:t>
            </a:r>
            <a:endParaRPr lang="en-US" altLang="en-US" sz="2800" dirty="0"/>
          </a:p>
          <a:p>
            <a:endParaRPr lang="en-US" dirty="0"/>
          </a:p>
        </p:txBody>
      </p:sp>
    </p:spTree>
    <p:extLst>
      <p:ext uri="{BB962C8B-B14F-4D97-AF65-F5344CB8AC3E}">
        <p14:creationId xmlns:p14="http://schemas.microsoft.com/office/powerpoint/2010/main" val="7291644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61627A0-52BE-49C3-90CB-787EE860760A}" type="slidenum">
              <a:rPr lang="en-US" smtClean="0"/>
              <a:pPr>
                <a:defRPr/>
              </a:pPr>
              <a:t>6</a:t>
            </a:fld>
            <a:endParaRPr lang="en-US" dirty="0"/>
          </a:p>
        </p:txBody>
      </p:sp>
      <p:sp>
        <p:nvSpPr>
          <p:cNvPr id="5" name="Title 240"/>
          <p:cNvSpPr txBox="1">
            <a:spLocks/>
          </p:cNvSpPr>
          <p:nvPr/>
        </p:nvSpPr>
        <p:spPr>
          <a:xfrm>
            <a:off x="485282" y="228600"/>
            <a:ext cx="8229600" cy="838200"/>
          </a:xfrm>
          <a:prstGeom prst="rect">
            <a:avLst/>
          </a:prstGeom>
        </p:spPr>
        <p:txBody>
          <a:bodyPr/>
          <a:lst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a:lstStyle>
          <a:p>
            <a:r>
              <a:rPr lang="en-US" b="1" smtClean="0">
                <a:latin typeface="+mn-lt"/>
              </a:rPr>
              <a:t>Who does what for R15s</a:t>
            </a:r>
            <a:endParaRPr lang="en-US" b="1" dirty="0">
              <a:latin typeface="+mn-lt"/>
            </a:endParaRPr>
          </a:p>
        </p:txBody>
      </p:sp>
      <p:sp>
        <p:nvSpPr>
          <p:cNvPr id="6" name="Slide Number Placeholder 2"/>
          <p:cNvSpPr txBox="1">
            <a:spLocks/>
          </p:cNvSpPr>
          <p:nvPr/>
        </p:nvSpPr>
        <p:spPr>
          <a:xfrm>
            <a:off x="152400" y="6338887"/>
            <a:ext cx="762000" cy="366713"/>
          </a:xfrm>
          <a:prstGeom prst="rect">
            <a:avLst/>
          </a:prstGeom>
        </p:spPr>
        <p:txBody>
          <a:bodyPr vert="horz" anchor="b"/>
          <a:lstStyle>
            <a:defPPr>
              <a:defRPr lang="en-US"/>
            </a:defPPr>
            <a:lvl1pPr algn="r" rtl="0" eaLnBrk="1" fontAlgn="base" latinLnBrk="0" hangingPunct="1">
              <a:spcBef>
                <a:spcPct val="0"/>
              </a:spcBef>
              <a:spcAft>
                <a:spcPct val="0"/>
              </a:spcAft>
              <a:defRPr kumimoji="0" sz="18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defRPr/>
            </a:pPr>
            <a:fld id="{58DFC281-DF36-4A57-B48E-A0054748198E}" type="slidenum">
              <a:rPr lang="en-US" smtClean="0"/>
              <a:pPr>
                <a:defRPr/>
              </a:pPr>
              <a:t>6</a:t>
            </a:fld>
            <a:endParaRPr lang="en-US" dirty="0"/>
          </a:p>
        </p:txBody>
      </p:sp>
      <p:sp>
        <p:nvSpPr>
          <p:cNvPr id="7" name="Slide Number Placeholder 4"/>
          <p:cNvSpPr txBox="1">
            <a:spLocks/>
          </p:cNvSpPr>
          <p:nvPr/>
        </p:nvSpPr>
        <p:spPr bwMode="auto">
          <a:xfrm>
            <a:off x="6553200" y="6245225"/>
            <a:ext cx="2133600" cy="47625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defPPr>
              <a:defRPr lang="en-US"/>
            </a:defPPr>
            <a:lvl1pPr algn="r" rtl="0" eaLnBrk="1" fontAlgn="base" latinLnBrk="0" hangingPunct="1">
              <a:spcBef>
                <a:spcPct val="0"/>
              </a:spcBef>
              <a:spcAft>
                <a:spcPct val="0"/>
              </a:spcAft>
              <a:defRPr kumimoji="0" sz="1800" kern="1200">
                <a:solidFill>
                  <a:srgbClr val="FFFFFF"/>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fld id="{34DA3A23-477D-45A3-95E1-34A95025F983}" type="slidenum">
              <a:rPr lang="en-US" smtClean="0"/>
              <a:pPr/>
              <a:t>6</a:t>
            </a:fld>
            <a:endParaRPr lang="en-US" dirty="0" smtClean="0"/>
          </a:p>
        </p:txBody>
      </p:sp>
      <p:sp>
        <p:nvSpPr>
          <p:cNvPr id="9" name="Rectangle 8"/>
          <p:cNvSpPr/>
          <p:nvPr/>
        </p:nvSpPr>
        <p:spPr>
          <a:xfrm>
            <a:off x="4742138" y="5780338"/>
            <a:ext cx="4572000" cy="646331"/>
          </a:xfrm>
          <a:prstGeom prst="rect">
            <a:avLst/>
          </a:prstGeom>
        </p:spPr>
        <p:txBody>
          <a:bodyPr>
            <a:spAutoFit/>
          </a:bodyPr>
          <a:lstStyle/>
          <a:p>
            <a:r>
              <a:rPr lang="en-US" b="1" dirty="0" smtClean="0"/>
              <a:t>CSR (</a:t>
            </a:r>
            <a:r>
              <a:rPr lang="en-US" b="1" dirty="0" smtClean="0">
                <a:solidFill>
                  <a:srgbClr val="008000"/>
                </a:solidFill>
              </a:rPr>
              <a:t>SRO</a:t>
            </a:r>
            <a:r>
              <a:rPr lang="en-US" b="1" dirty="0" smtClean="0"/>
              <a:t>)</a:t>
            </a:r>
            <a:r>
              <a:rPr lang="en-US" dirty="0" smtClean="0"/>
              <a:t>:</a:t>
            </a:r>
            <a:endParaRPr lang="en-US" dirty="0"/>
          </a:p>
          <a:p>
            <a:pPr marL="285750" indent="-285750">
              <a:buFont typeface="Arial" panose="020B0604020202020204" pitchFamily="34" charset="0"/>
              <a:buChar char="•"/>
            </a:pPr>
            <a:r>
              <a:rPr lang="en-US" smtClean="0"/>
              <a:t>Review most </a:t>
            </a:r>
            <a:r>
              <a:rPr lang="en-US" dirty="0"/>
              <a:t>R15</a:t>
            </a:r>
          </a:p>
        </p:txBody>
      </p:sp>
      <p:sp>
        <p:nvSpPr>
          <p:cNvPr id="28" name="Rectangle 22"/>
          <p:cNvSpPr>
            <a:spLocks noChangeArrowheads="1"/>
          </p:cNvSpPr>
          <p:nvPr/>
        </p:nvSpPr>
        <p:spPr bwMode="auto">
          <a:xfrm>
            <a:off x="160407" y="2092531"/>
            <a:ext cx="79364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32" name="Rectangle 26"/>
          <p:cNvSpPr>
            <a:spLocks noChangeArrowheads="1"/>
          </p:cNvSpPr>
          <p:nvPr/>
        </p:nvSpPr>
        <p:spPr bwMode="auto">
          <a:xfrm>
            <a:off x="160407" y="3034640"/>
            <a:ext cx="807658"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44" name="Rectangle 38"/>
          <p:cNvSpPr>
            <a:spLocks noChangeArrowheads="1"/>
          </p:cNvSpPr>
          <p:nvPr/>
        </p:nvSpPr>
        <p:spPr bwMode="auto">
          <a:xfrm>
            <a:off x="160407" y="3976749"/>
            <a:ext cx="80665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125" name="Rectangle 124"/>
          <p:cNvSpPr/>
          <p:nvPr/>
        </p:nvSpPr>
        <p:spPr>
          <a:xfrm>
            <a:off x="6324600" y="3188185"/>
            <a:ext cx="2590800" cy="1877437"/>
          </a:xfrm>
          <a:prstGeom prst="rect">
            <a:avLst/>
          </a:prstGeom>
        </p:spPr>
        <p:txBody>
          <a:bodyPr wrap="square">
            <a:spAutoFit/>
          </a:bodyPr>
          <a:lstStyle/>
          <a:p>
            <a:r>
              <a:rPr lang="en-US" b="1" dirty="0" smtClean="0"/>
              <a:t>Awarding ICs (</a:t>
            </a:r>
            <a:r>
              <a:rPr lang="en-US" b="1" dirty="0" smtClean="0">
                <a:solidFill>
                  <a:srgbClr val="008000"/>
                </a:solidFill>
              </a:rPr>
              <a:t>PO &amp; GM</a:t>
            </a:r>
            <a:r>
              <a:rPr lang="en-US" b="1" dirty="0" smtClean="0"/>
              <a:t>):</a:t>
            </a:r>
            <a:endParaRPr lang="en-US" b="1" dirty="0"/>
          </a:p>
          <a:p>
            <a:pPr marL="285750" indent="-285750">
              <a:buFont typeface="Arial" panose="020B0604020202020204" pitchFamily="34" charset="0"/>
              <a:buChar char="•"/>
            </a:pPr>
            <a:r>
              <a:rPr lang="en-US" sz="1600" dirty="0" smtClean="0"/>
              <a:t>Have funding authority</a:t>
            </a:r>
          </a:p>
          <a:p>
            <a:pPr marL="285750" indent="-285750">
              <a:buFont typeface="Arial" panose="020B0604020202020204" pitchFamily="34" charset="0"/>
              <a:buChar char="•"/>
            </a:pPr>
            <a:r>
              <a:rPr lang="en-US" sz="1600" dirty="0" smtClean="0"/>
              <a:t>Awards R15</a:t>
            </a:r>
          </a:p>
          <a:p>
            <a:pPr marL="285750" indent="-285750">
              <a:buFont typeface="Arial" panose="020B0604020202020204" pitchFamily="34" charset="0"/>
              <a:buChar char="•"/>
            </a:pPr>
            <a:r>
              <a:rPr lang="en-US" sz="1600" dirty="0" smtClean="0"/>
              <a:t>Make </a:t>
            </a:r>
            <a:r>
              <a:rPr lang="en-US" sz="1600" dirty="0"/>
              <a:t>funding decisions</a:t>
            </a:r>
          </a:p>
          <a:p>
            <a:pPr marL="285750" indent="-285750">
              <a:buFont typeface="Arial" panose="020B0604020202020204" pitchFamily="34" charset="0"/>
              <a:buChar char="•"/>
            </a:pPr>
            <a:r>
              <a:rPr lang="en-US" sz="1600" dirty="0"/>
              <a:t>Manage &amp; administer </a:t>
            </a:r>
            <a:r>
              <a:rPr lang="en-US" sz="1600" dirty="0" smtClean="0"/>
              <a:t>grant</a:t>
            </a:r>
            <a:endParaRPr lang="en-US" sz="1600" dirty="0"/>
          </a:p>
        </p:txBody>
      </p:sp>
      <p:sp>
        <p:nvSpPr>
          <p:cNvPr id="126" name="Rectangle 125"/>
          <p:cNvSpPr/>
          <p:nvPr/>
        </p:nvSpPr>
        <p:spPr>
          <a:xfrm>
            <a:off x="5382757" y="1106269"/>
            <a:ext cx="3380243" cy="646331"/>
          </a:xfrm>
          <a:prstGeom prst="rect">
            <a:avLst/>
          </a:prstGeom>
        </p:spPr>
        <p:txBody>
          <a:bodyPr wrap="square">
            <a:spAutoFit/>
          </a:bodyPr>
          <a:lstStyle/>
          <a:p>
            <a:r>
              <a:rPr lang="en-US" b="1" dirty="0" smtClean="0">
                <a:solidFill>
                  <a:srgbClr val="008000"/>
                </a:solidFill>
              </a:rPr>
              <a:t>Director of AREA Program</a:t>
            </a:r>
          </a:p>
          <a:p>
            <a:pPr marL="285750" indent="-285750">
              <a:buFont typeface="Arial" panose="020B0604020202020204" pitchFamily="34" charset="0"/>
              <a:buChar char="•"/>
            </a:pPr>
            <a:r>
              <a:rPr lang="en-US" dirty="0" smtClean="0"/>
              <a:t>Manage </a:t>
            </a:r>
            <a:r>
              <a:rPr lang="en-US" dirty="0"/>
              <a:t>direction of </a:t>
            </a:r>
            <a:r>
              <a:rPr lang="en-US" dirty="0" smtClean="0"/>
              <a:t>AREA</a:t>
            </a:r>
            <a:endParaRPr lang="en-US" dirty="0"/>
          </a:p>
        </p:txBody>
      </p:sp>
      <p:sp>
        <p:nvSpPr>
          <p:cNvPr id="127" name="Right Brace 126"/>
          <p:cNvSpPr/>
          <p:nvPr/>
        </p:nvSpPr>
        <p:spPr>
          <a:xfrm>
            <a:off x="5676900" y="1974909"/>
            <a:ext cx="676689" cy="3672962"/>
          </a:xfrm>
          <a:prstGeom prst="rightBrace">
            <a:avLst/>
          </a:prstGeom>
          <a:ln w="19050">
            <a:solidFill>
              <a:srgbClr val="008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Rectangle 92"/>
          <p:cNvSpPr>
            <a:spLocks noChangeArrowheads="1"/>
          </p:cNvSpPr>
          <p:nvPr/>
        </p:nvSpPr>
        <p:spPr bwMode="auto">
          <a:xfrm>
            <a:off x="152400" y="2103747"/>
            <a:ext cx="79364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NIA</a:t>
            </a:r>
            <a:endParaRPr lang="en-US" sz="1600" b="1" dirty="0">
              <a:solidFill>
                <a:prstClr val="white"/>
              </a:solidFill>
              <a:latin typeface="Arial" panose="020B0604020202020204" pitchFamily="34" charset="0"/>
              <a:cs typeface="Arial" panose="020B0604020202020204" pitchFamily="34" charset="0"/>
            </a:endParaRPr>
          </a:p>
        </p:txBody>
      </p:sp>
      <p:sp>
        <p:nvSpPr>
          <p:cNvPr id="100" name="Rectangle 95"/>
          <p:cNvSpPr>
            <a:spLocks noChangeArrowheads="1"/>
          </p:cNvSpPr>
          <p:nvPr/>
        </p:nvSpPr>
        <p:spPr bwMode="auto">
          <a:xfrm>
            <a:off x="2025926" y="3034640"/>
            <a:ext cx="840685"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NIDDK</a:t>
            </a:r>
            <a:endParaRPr lang="en-US" sz="1600" b="1" dirty="0">
              <a:solidFill>
                <a:prstClr val="white"/>
              </a:solidFill>
              <a:latin typeface="Arial" panose="020B0604020202020204" pitchFamily="34" charset="0"/>
              <a:cs typeface="Arial" panose="020B0604020202020204" pitchFamily="34" charset="0"/>
            </a:endParaRPr>
          </a:p>
        </p:txBody>
      </p:sp>
      <p:sp>
        <p:nvSpPr>
          <p:cNvPr id="104" name="Rectangle 99"/>
          <p:cNvSpPr>
            <a:spLocks noChangeArrowheads="1"/>
          </p:cNvSpPr>
          <p:nvPr/>
        </p:nvSpPr>
        <p:spPr bwMode="auto">
          <a:xfrm>
            <a:off x="152400" y="3034640"/>
            <a:ext cx="807658"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NIDCD</a:t>
            </a:r>
            <a:endParaRPr lang="en-US" sz="1600" b="1" dirty="0">
              <a:solidFill>
                <a:prstClr val="white"/>
              </a:solidFill>
              <a:latin typeface="Arial" panose="020B0604020202020204" pitchFamily="34" charset="0"/>
              <a:cs typeface="Arial" panose="020B0604020202020204" pitchFamily="34" charset="0"/>
            </a:endParaRPr>
          </a:p>
        </p:txBody>
      </p:sp>
      <p:sp>
        <p:nvSpPr>
          <p:cNvPr id="110" name="Rectangle 105"/>
          <p:cNvSpPr>
            <a:spLocks noChangeArrowheads="1"/>
          </p:cNvSpPr>
          <p:nvPr/>
        </p:nvSpPr>
        <p:spPr bwMode="auto">
          <a:xfrm>
            <a:off x="168413" y="3965534"/>
            <a:ext cx="80665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NIGMS</a:t>
            </a:r>
            <a:endParaRPr lang="en-US" sz="1600" b="1" dirty="0">
              <a:solidFill>
                <a:prstClr val="white"/>
              </a:solidFill>
              <a:latin typeface="Arial" panose="020B0604020202020204" pitchFamily="34" charset="0"/>
              <a:cs typeface="Arial" panose="020B0604020202020204" pitchFamily="34" charset="0"/>
            </a:endParaRPr>
          </a:p>
        </p:txBody>
      </p:sp>
      <p:sp>
        <p:nvSpPr>
          <p:cNvPr id="121" name="Rectangle 117"/>
          <p:cNvSpPr>
            <a:spLocks noChangeArrowheads="1"/>
          </p:cNvSpPr>
          <p:nvPr/>
        </p:nvSpPr>
        <p:spPr bwMode="auto">
          <a:xfrm>
            <a:off x="200438" y="4907643"/>
            <a:ext cx="749410" cy="581416"/>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schemeClr val="bg1"/>
                </a:solidFill>
                <a:latin typeface="Arial" panose="020B0604020202020204" pitchFamily="34" charset="0"/>
                <a:cs typeface="Arial" panose="020B0604020202020204" pitchFamily="34" charset="0"/>
              </a:rPr>
              <a:t>NIMHD</a:t>
            </a:r>
            <a:endParaRPr lang="en-US" sz="1600" b="1" dirty="0">
              <a:solidFill>
                <a:schemeClr val="bg1"/>
              </a:solidFill>
              <a:latin typeface="Arial" panose="020B0604020202020204" pitchFamily="34" charset="0"/>
              <a:cs typeface="Arial" panose="020B0604020202020204" pitchFamily="34" charset="0"/>
            </a:endParaRPr>
          </a:p>
        </p:txBody>
      </p:sp>
      <p:grpSp>
        <p:nvGrpSpPr>
          <p:cNvPr id="131" name="Group 130" descr="This shows NIH's Office of the Director which houses the Director of AREA Program, awarding institutes and Centers which house Program Officers and Grants Management, and the non-awarding Center for Scientific Review, which houses Scientific Review Officers" title="NIH organization chart"/>
          <p:cNvGrpSpPr/>
          <p:nvPr/>
        </p:nvGrpSpPr>
        <p:grpSpPr>
          <a:xfrm>
            <a:off x="440635" y="1206500"/>
            <a:ext cx="5236265" cy="5181600"/>
            <a:chOff x="440635" y="1206500"/>
            <a:chExt cx="5236265" cy="5181600"/>
          </a:xfrm>
        </p:grpSpPr>
        <p:sp>
          <p:nvSpPr>
            <p:cNvPr id="67" name="Freeform 61"/>
            <p:cNvSpPr>
              <a:spLocks/>
            </p:cNvSpPr>
            <p:nvPr/>
          </p:nvSpPr>
          <p:spPr bwMode="auto">
            <a:xfrm>
              <a:off x="440635" y="4705762"/>
              <a:ext cx="1029839" cy="203283"/>
            </a:xfrm>
            <a:custGeom>
              <a:avLst/>
              <a:gdLst>
                <a:gd name="T0" fmla="*/ 0 w 1029"/>
                <a:gd name="T1" fmla="*/ 2147483647 h 145"/>
                <a:gd name="T2" fmla="*/ 0 w 1029"/>
                <a:gd name="T3" fmla="*/ 0 h 145"/>
                <a:gd name="T4" fmla="*/ 2147483647 w 1029"/>
                <a:gd name="T5" fmla="*/ 0 h 145"/>
                <a:gd name="T6" fmla="*/ 0 60000 65536"/>
                <a:gd name="T7" fmla="*/ 0 60000 65536"/>
                <a:gd name="T8" fmla="*/ 0 60000 65536"/>
                <a:gd name="T9" fmla="*/ 0 w 1029"/>
                <a:gd name="T10" fmla="*/ 0 h 145"/>
                <a:gd name="T11" fmla="*/ 1029 w 1029"/>
                <a:gd name="T12" fmla="*/ 145 h 145"/>
              </a:gdLst>
              <a:ahLst/>
              <a:cxnLst>
                <a:cxn ang="T6">
                  <a:pos x="T0" y="T1"/>
                </a:cxn>
                <a:cxn ang="T7">
                  <a:pos x="T2" y="T3"/>
                </a:cxn>
                <a:cxn ang="T8">
                  <a:pos x="T4" y="T5"/>
                </a:cxn>
              </a:cxnLst>
              <a:rect l="T9" t="T10" r="T11" b="T12"/>
              <a:pathLst>
                <a:path w="1029" h="145">
                  <a:moveTo>
                    <a:pt x="0" y="144"/>
                  </a:moveTo>
                  <a:lnTo>
                    <a:pt x="0" y="0"/>
                  </a:lnTo>
                  <a:lnTo>
                    <a:pt x="1028"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10" name="Rectangle 4"/>
            <p:cNvSpPr>
              <a:spLocks noChangeArrowheads="1"/>
            </p:cNvSpPr>
            <p:nvPr/>
          </p:nvSpPr>
          <p:spPr bwMode="auto">
            <a:xfrm>
              <a:off x="2073965" y="1206500"/>
              <a:ext cx="1681370" cy="527132"/>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11" name="Line 5"/>
            <p:cNvSpPr>
              <a:spLocks noChangeShapeType="1"/>
            </p:cNvSpPr>
            <p:nvPr/>
          </p:nvSpPr>
          <p:spPr bwMode="auto">
            <a:xfrm>
              <a:off x="2938670" y="1756064"/>
              <a:ext cx="0" cy="112156"/>
            </a:xfrm>
            <a:prstGeom prst="line">
              <a:avLst/>
            </a:prstGeom>
            <a:noFill/>
            <a:ln w="25400">
              <a:solidFill>
                <a:schemeClr val="bg2"/>
              </a:solidFill>
              <a:round/>
              <a:headEnd/>
              <a:tailEnd/>
            </a:ln>
          </p:spPr>
          <p:txBody>
            <a:bodyPr wrap="none" anchor="ctr"/>
            <a:lstStyle/>
            <a:p>
              <a:endParaRPr lang="en-US" sz="1600" dirty="0">
                <a:solidFill>
                  <a:prstClr val="black"/>
                </a:solidFill>
                <a:latin typeface="Arial" panose="020B0604020202020204" pitchFamily="34" charset="0"/>
                <a:cs typeface="Arial" panose="020B0604020202020204" pitchFamily="34" charset="0"/>
              </a:endParaRPr>
            </a:p>
          </p:txBody>
        </p:sp>
        <p:sp>
          <p:nvSpPr>
            <p:cNvPr id="12" name="Line 6"/>
            <p:cNvSpPr>
              <a:spLocks noChangeShapeType="1"/>
            </p:cNvSpPr>
            <p:nvPr/>
          </p:nvSpPr>
          <p:spPr bwMode="auto">
            <a:xfrm>
              <a:off x="2938670" y="1946729"/>
              <a:ext cx="0" cy="3701143"/>
            </a:xfrm>
            <a:prstGeom prst="line">
              <a:avLst/>
            </a:prstGeom>
            <a:noFill/>
            <a:ln w="25400">
              <a:solidFill>
                <a:schemeClr val="bg2"/>
              </a:solidFill>
              <a:round/>
              <a:headEnd/>
              <a:tailEnd/>
            </a:ln>
          </p:spPr>
          <p:txBody>
            <a:bodyPr wrap="none" anchor="ctr"/>
            <a:lstStyle/>
            <a:p>
              <a:endParaRPr lang="en-US" sz="1600" dirty="0">
                <a:solidFill>
                  <a:prstClr val="black"/>
                </a:solidFill>
                <a:latin typeface="Arial" panose="020B0604020202020204" pitchFamily="34" charset="0"/>
                <a:cs typeface="Arial" panose="020B0604020202020204" pitchFamily="34" charset="0"/>
              </a:endParaRPr>
            </a:p>
          </p:txBody>
        </p:sp>
        <p:sp>
          <p:nvSpPr>
            <p:cNvPr id="13" name="Freeform 7"/>
            <p:cNvSpPr>
              <a:spLocks/>
            </p:cNvSpPr>
            <p:nvPr/>
          </p:nvSpPr>
          <p:spPr bwMode="auto">
            <a:xfrm>
              <a:off x="1494494" y="1879435"/>
              <a:ext cx="1012825" cy="203283"/>
            </a:xfrm>
            <a:custGeom>
              <a:avLst/>
              <a:gdLst>
                <a:gd name="T0" fmla="*/ 0 w 1012"/>
                <a:gd name="T1" fmla="*/ 2147483647 h 145"/>
                <a:gd name="T2" fmla="*/ 0 w 1012"/>
                <a:gd name="T3" fmla="*/ 0 h 145"/>
                <a:gd name="T4" fmla="*/ 2147483647 w 1012"/>
                <a:gd name="T5" fmla="*/ 0 h 145"/>
                <a:gd name="T6" fmla="*/ 0 60000 65536"/>
                <a:gd name="T7" fmla="*/ 0 60000 65536"/>
                <a:gd name="T8" fmla="*/ 0 60000 65536"/>
                <a:gd name="T9" fmla="*/ 0 w 1012"/>
                <a:gd name="T10" fmla="*/ 0 h 145"/>
                <a:gd name="T11" fmla="*/ 1012 w 1012"/>
                <a:gd name="T12" fmla="*/ 145 h 145"/>
              </a:gdLst>
              <a:ahLst/>
              <a:cxnLst>
                <a:cxn ang="T6">
                  <a:pos x="T0" y="T1"/>
                </a:cxn>
                <a:cxn ang="T7">
                  <a:pos x="T2" y="T3"/>
                </a:cxn>
                <a:cxn ang="T8">
                  <a:pos x="T4" y="T5"/>
                </a:cxn>
              </a:cxnLst>
              <a:rect l="T9" t="T10" r="T11" b="T12"/>
              <a:pathLst>
                <a:path w="1012" h="145">
                  <a:moveTo>
                    <a:pt x="0" y="144"/>
                  </a:moveTo>
                  <a:lnTo>
                    <a:pt x="0" y="0"/>
                  </a:lnTo>
                  <a:lnTo>
                    <a:pt x="1011"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14" name="Rectangle 8"/>
            <p:cNvSpPr>
              <a:spLocks noChangeArrowheads="1"/>
            </p:cNvSpPr>
            <p:nvPr/>
          </p:nvSpPr>
          <p:spPr bwMode="auto">
            <a:xfrm>
              <a:off x="1097170" y="2092531"/>
              <a:ext cx="79364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15" name="Freeform 9"/>
            <p:cNvSpPr>
              <a:spLocks/>
            </p:cNvSpPr>
            <p:nvPr/>
          </p:nvSpPr>
          <p:spPr bwMode="auto">
            <a:xfrm>
              <a:off x="2938670" y="1879435"/>
              <a:ext cx="496404" cy="203283"/>
            </a:xfrm>
            <a:custGeom>
              <a:avLst/>
              <a:gdLst>
                <a:gd name="T0" fmla="*/ 2147483647 w 496"/>
                <a:gd name="T1" fmla="*/ 2147483647 h 145"/>
                <a:gd name="T2" fmla="*/ 2147483647 w 496"/>
                <a:gd name="T3" fmla="*/ 0 h 145"/>
                <a:gd name="T4" fmla="*/ 0 w 496"/>
                <a:gd name="T5" fmla="*/ 0 h 145"/>
                <a:gd name="T6" fmla="*/ 0 60000 65536"/>
                <a:gd name="T7" fmla="*/ 0 60000 65536"/>
                <a:gd name="T8" fmla="*/ 0 60000 65536"/>
                <a:gd name="T9" fmla="*/ 0 w 496"/>
                <a:gd name="T10" fmla="*/ 0 h 145"/>
                <a:gd name="T11" fmla="*/ 496 w 496"/>
                <a:gd name="T12" fmla="*/ 145 h 145"/>
              </a:gdLst>
              <a:ahLst/>
              <a:cxnLst>
                <a:cxn ang="T6">
                  <a:pos x="T0" y="T1"/>
                </a:cxn>
                <a:cxn ang="T7">
                  <a:pos x="T2" y="T3"/>
                </a:cxn>
                <a:cxn ang="T8">
                  <a:pos x="T4" y="T5"/>
                </a:cxn>
              </a:cxnLst>
              <a:rect l="T9" t="T10" r="T11" b="T12"/>
              <a:pathLst>
                <a:path w="496" h="145">
                  <a:moveTo>
                    <a:pt x="495" y="144"/>
                  </a:moveTo>
                  <a:lnTo>
                    <a:pt x="495"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16" name="Rectangle 10"/>
            <p:cNvSpPr>
              <a:spLocks noChangeArrowheads="1"/>
            </p:cNvSpPr>
            <p:nvPr/>
          </p:nvSpPr>
          <p:spPr bwMode="auto">
            <a:xfrm>
              <a:off x="3024740" y="2092531"/>
              <a:ext cx="81866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17" name="Freeform 11"/>
            <p:cNvSpPr>
              <a:spLocks/>
            </p:cNvSpPr>
            <p:nvPr/>
          </p:nvSpPr>
          <p:spPr bwMode="auto">
            <a:xfrm>
              <a:off x="3371022" y="1879435"/>
              <a:ext cx="988805" cy="203283"/>
            </a:xfrm>
            <a:custGeom>
              <a:avLst/>
              <a:gdLst>
                <a:gd name="T0" fmla="*/ 2147483647 w 988"/>
                <a:gd name="T1" fmla="*/ 2147483647 h 145"/>
                <a:gd name="T2" fmla="*/ 2147483647 w 988"/>
                <a:gd name="T3" fmla="*/ 0 h 145"/>
                <a:gd name="T4" fmla="*/ 0 w 988"/>
                <a:gd name="T5" fmla="*/ 0 h 145"/>
                <a:gd name="T6" fmla="*/ 0 60000 65536"/>
                <a:gd name="T7" fmla="*/ 0 60000 65536"/>
                <a:gd name="T8" fmla="*/ 0 60000 65536"/>
                <a:gd name="T9" fmla="*/ 0 w 988"/>
                <a:gd name="T10" fmla="*/ 0 h 145"/>
                <a:gd name="T11" fmla="*/ 988 w 988"/>
                <a:gd name="T12" fmla="*/ 145 h 145"/>
              </a:gdLst>
              <a:ahLst/>
              <a:cxnLst>
                <a:cxn ang="T6">
                  <a:pos x="T0" y="T1"/>
                </a:cxn>
                <a:cxn ang="T7">
                  <a:pos x="T2" y="T3"/>
                </a:cxn>
                <a:cxn ang="T8">
                  <a:pos x="T4" y="T5"/>
                </a:cxn>
              </a:cxnLst>
              <a:rect l="T9" t="T10" r="T11" b="T12"/>
              <a:pathLst>
                <a:path w="988" h="145">
                  <a:moveTo>
                    <a:pt x="987" y="144"/>
                  </a:moveTo>
                  <a:lnTo>
                    <a:pt x="987"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18" name="Rectangle 12"/>
            <p:cNvSpPr>
              <a:spLocks noChangeArrowheads="1"/>
            </p:cNvSpPr>
            <p:nvPr/>
          </p:nvSpPr>
          <p:spPr bwMode="auto">
            <a:xfrm>
              <a:off x="3961503" y="2092531"/>
              <a:ext cx="79464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19" name="Freeform 13"/>
            <p:cNvSpPr>
              <a:spLocks/>
            </p:cNvSpPr>
            <p:nvPr/>
          </p:nvSpPr>
          <p:spPr bwMode="auto">
            <a:xfrm>
              <a:off x="2430255" y="2821544"/>
              <a:ext cx="509415" cy="203283"/>
            </a:xfrm>
            <a:custGeom>
              <a:avLst/>
              <a:gdLst>
                <a:gd name="T0" fmla="*/ 0 w 509"/>
                <a:gd name="T1" fmla="*/ 2147483647 h 145"/>
                <a:gd name="T2" fmla="*/ 0 w 509"/>
                <a:gd name="T3" fmla="*/ 0 h 145"/>
                <a:gd name="T4" fmla="*/ 2147483647 w 509"/>
                <a:gd name="T5" fmla="*/ 0 h 145"/>
                <a:gd name="T6" fmla="*/ 0 60000 65536"/>
                <a:gd name="T7" fmla="*/ 0 60000 65536"/>
                <a:gd name="T8" fmla="*/ 0 60000 65536"/>
                <a:gd name="T9" fmla="*/ 0 w 509"/>
                <a:gd name="T10" fmla="*/ 0 h 145"/>
                <a:gd name="T11" fmla="*/ 509 w 509"/>
                <a:gd name="T12" fmla="*/ 145 h 145"/>
              </a:gdLst>
              <a:ahLst/>
              <a:cxnLst>
                <a:cxn ang="T6">
                  <a:pos x="T0" y="T1"/>
                </a:cxn>
                <a:cxn ang="T7">
                  <a:pos x="T2" y="T3"/>
                </a:cxn>
                <a:cxn ang="T8">
                  <a:pos x="T4" y="T5"/>
                </a:cxn>
              </a:cxnLst>
              <a:rect l="T9" t="T10" r="T11" b="T12"/>
              <a:pathLst>
                <a:path w="509" h="145">
                  <a:moveTo>
                    <a:pt x="0" y="144"/>
                  </a:moveTo>
                  <a:lnTo>
                    <a:pt x="0" y="0"/>
                  </a:lnTo>
                  <a:lnTo>
                    <a:pt x="508"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21" name="Freeform 15"/>
            <p:cNvSpPr>
              <a:spLocks/>
            </p:cNvSpPr>
            <p:nvPr/>
          </p:nvSpPr>
          <p:spPr bwMode="auto">
            <a:xfrm>
              <a:off x="1493492" y="2821544"/>
              <a:ext cx="1013826" cy="203283"/>
            </a:xfrm>
            <a:custGeom>
              <a:avLst/>
              <a:gdLst>
                <a:gd name="T0" fmla="*/ 0 w 1013"/>
                <a:gd name="T1" fmla="*/ 2147483647 h 145"/>
                <a:gd name="T2" fmla="*/ 0 w 1013"/>
                <a:gd name="T3" fmla="*/ 0 h 145"/>
                <a:gd name="T4" fmla="*/ 2147483647 w 1013"/>
                <a:gd name="T5" fmla="*/ 0 h 145"/>
                <a:gd name="T6" fmla="*/ 0 60000 65536"/>
                <a:gd name="T7" fmla="*/ 0 60000 65536"/>
                <a:gd name="T8" fmla="*/ 0 60000 65536"/>
                <a:gd name="T9" fmla="*/ 0 w 1013"/>
                <a:gd name="T10" fmla="*/ 0 h 145"/>
                <a:gd name="T11" fmla="*/ 1013 w 1013"/>
                <a:gd name="T12" fmla="*/ 145 h 145"/>
              </a:gdLst>
              <a:ahLst/>
              <a:cxnLst>
                <a:cxn ang="T6">
                  <a:pos x="T0" y="T1"/>
                </a:cxn>
                <a:cxn ang="T7">
                  <a:pos x="T2" y="T3"/>
                </a:cxn>
                <a:cxn ang="T8">
                  <a:pos x="T4" y="T5"/>
                </a:cxn>
              </a:cxnLst>
              <a:rect l="T9" t="T10" r="T11" b="T12"/>
              <a:pathLst>
                <a:path w="1013" h="145">
                  <a:moveTo>
                    <a:pt x="0" y="144"/>
                  </a:moveTo>
                  <a:lnTo>
                    <a:pt x="0" y="0"/>
                  </a:lnTo>
                  <a:lnTo>
                    <a:pt x="1012"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22" name="Rectangle 16"/>
            <p:cNvSpPr>
              <a:spLocks noChangeArrowheads="1"/>
            </p:cNvSpPr>
            <p:nvPr/>
          </p:nvSpPr>
          <p:spPr bwMode="auto">
            <a:xfrm>
              <a:off x="1097170" y="3034640"/>
              <a:ext cx="79364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23" name="Freeform 17"/>
            <p:cNvSpPr>
              <a:spLocks/>
            </p:cNvSpPr>
            <p:nvPr/>
          </p:nvSpPr>
          <p:spPr bwMode="auto">
            <a:xfrm>
              <a:off x="2938670" y="2821544"/>
              <a:ext cx="496404" cy="203283"/>
            </a:xfrm>
            <a:custGeom>
              <a:avLst/>
              <a:gdLst>
                <a:gd name="T0" fmla="*/ 2147483647 w 496"/>
                <a:gd name="T1" fmla="*/ 2147483647 h 145"/>
                <a:gd name="T2" fmla="*/ 2147483647 w 496"/>
                <a:gd name="T3" fmla="*/ 0 h 145"/>
                <a:gd name="T4" fmla="*/ 0 w 496"/>
                <a:gd name="T5" fmla="*/ 0 h 145"/>
                <a:gd name="T6" fmla="*/ 0 60000 65536"/>
                <a:gd name="T7" fmla="*/ 0 60000 65536"/>
                <a:gd name="T8" fmla="*/ 0 60000 65536"/>
                <a:gd name="T9" fmla="*/ 0 w 496"/>
                <a:gd name="T10" fmla="*/ 0 h 145"/>
                <a:gd name="T11" fmla="*/ 496 w 496"/>
                <a:gd name="T12" fmla="*/ 145 h 145"/>
              </a:gdLst>
              <a:ahLst/>
              <a:cxnLst>
                <a:cxn ang="T6">
                  <a:pos x="T0" y="T1"/>
                </a:cxn>
                <a:cxn ang="T7">
                  <a:pos x="T2" y="T3"/>
                </a:cxn>
                <a:cxn ang="T8">
                  <a:pos x="T4" y="T5"/>
                </a:cxn>
              </a:cxnLst>
              <a:rect l="T9" t="T10" r="T11" b="T12"/>
              <a:pathLst>
                <a:path w="496" h="145">
                  <a:moveTo>
                    <a:pt x="495" y="144"/>
                  </a:moveTo>
                  <a:lnTo>
                    <a:pt x="495"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24" name="Rectangle 18"/>
            <p:cNvSpPr>
              <a:spLocks noChangeArrowheads="1"/>
            </p:cNvSpPr>
            <p:nvPr/>
          </p:nvSpPr>
          <p:spPr bwMode="auto">
            <a:xfrm>
              <a:off x="3024740" y="3034640"/>
              <a:ext cx="81866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25" name="Freeform 19"/>
            <p:cNvSpPr>
              <a:spLocks/>
            </p:cNvSpPr>
            <p:nvPr/>
          </p:nvSpPr>
          <p:spPr bwMode="auto">
            <a:xfrm>
              <a:off x="3371022" y="2821544"/>
              <a:ext cx="988805" cy="203283"/>
            </a:xfrm>
            <a:custGeom>
              <a:avLst/>
              <a:gdLst>
                <a:gd name="T0" fmla="*/ 2147483647 w 988"/>
                <a:gd name="T1" fmla="*/ 2147483647 h 145"/>
                <a:gd name="T2" fmla="*/ 2147483647 w 988"/>
                <a:gd name="T3" fmla="*/ 0 h 145"/>
                <a:gd name="T4" fmla="*/ 0 w 988"/>
                <a:gd name="T5" fmla="*/ 0 h 145"/>
                <a:gd name="T6" fmla="*/ 0 60000 65536"/>
                <a:gd name="T7" fmla="*/ 0 60000 65536"/>
                <a:gd name="T8" fmla="*/ 0 60000 65536"/>
                <a:gd name="T9" fmla="*/ 0 w 988"/>
                <a:gd name="T10" fmla="*/ 0 h 145"/>
                <a:gd name="T11" fmla="*/ 988 w 988"/>
                <a:gd name="T12" fmla="*/ 145 h 145"/>
              </a:gdLst>
              <a:ahLst/>
              <a:cxnLst>
                <a:cxn ang="T6">
                  <a:pos x="T0" y="T1"/>
                </a:cxn>
                <a:cxn ang="T7">
                  <a:pos x="T2" y="T3"/>
                </a:cxn>
                <a:cxn ang="T8">
                  <a:pos x="T4" y="T5"/>
                </a:cxn>
              </a:cxnLst>
              <a:rect l="T9" t="T10" r="T11" b="T12"/>
              <a:pathLst>
                <a:path w="988" h="145">
                  <a:moveTo>
                    <a:pt x="987" y="144"/>
                  </a:moveTo>
                  <a:lnTo>
                    <a:pt x="987"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26" name="Rectangle 20"/>
            <p:cNvSpPr>
              <a:spLocks noChangeArrowheads="1"/>
            </p:cNvSpPr>
            <p:nvPr/>
          </p:nvSpPr>
          <p:spPr bwMode="auto">
            <a:xfrm>
              <a:off x="3961503" y="3034640"/>
              <a:ext cx="79464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27" name="Freeform 21"/>
            <p:cNvSpPr>
              <a:spLocks/>
            </p:cNvSpPr>
            <p:nvPr/>
          </p:nvSpPr>
          <p:spPr bwMode="auto">
            <a:xfrm>
              <a:off x="557730" y="1879435"/>
              <a:ext cx="1012825" cy="203283"/>
            </a:xfrm>
            <a:custGeom>
              <a:avLst/>
              <a:gdLst>
                <a:gd name="T0" fmla="*/ 0 w 1012"/>
                <a:gd name="T1" fmla="*/ 2147483647 h 145"/>
                <a:gd name="T2" fmla="*/ 0 w 1012"/>
                <a:gd name="T3" fmla="*/ 0 h 145"/>
                <a:gd name="T4" fmla="*/ 2147483647 w 1012"/>
                <a:gd name="T5" fmla="*/ 0 h 145"/>
                <a:gd name="T6" fmla="*/ 0 60000 65536"/>
                <a:gd name="T7" fmla="*/ 0 60000 65536"/>
                <a:gd name="T8" fmla="*/ 0 60000 65536"/>
                <a:gd name="T9" fmla="*/ 0 w 1012"/>
                <a:gd name="T10" fmla="*/ 0 h 145"/>
                <a:gd name="T11" fmla="*/ 1012 w 1012"/>
                <a:gd name="T12" fmla="*/ 145 h 145"/>
              </a:gdLst>
              <a:ahLst/>
              <a:cxnLst>
                <a:cxn ang="T6">
                  <a:pos x="T0" y="T1"/>
                </a:cxn>
                <a:cxn ang="T7">
                  <a:pos x="T2" y="T3"/>
                </a:cxn>
                <a:cxn ang="T8">
                  <a:pos x="T4" y="T5"/>
                </a:cxn>
              </a:cxnLst>
              <a:rect l="T9" t="T10" r="T11" b="T12"/>
              <a:pathLst>
                <a:path w="1012" h="145">
                  <a:moveTo>
                    <a:pt x="0" y="144"/>
                  </a:moveTo>
                  <a:lnTo>
                    <a:pt x="0" y="0"/>
                  </a:lnTo>
                  <a:lnTo>
                    <a:pt x="1011"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29" name="Freeform 23"/>
            <p:cNvSpPr>
              <a:spLocks/>
            </p:cNvSpPr>
            <p:nvPr/>
          </p:nvSpPr>
          <p:spPr bwMode="auto">
            <a:xfrm>
              <a:off x="4283765" y="1879435"/>
              <a:ext cx="988805" cy="203283"/>
            </a:xfrm>
            <a:custGeom>
              <a:avLst/>
              <a:gdLst>
                <a:gd name="T0" fmla="*/ 2147483647 w 988"/>
                <a:gd name="T1" fmla="*/ 2147483647 h 145"/>
                <a:gd name="T2" fmla="*/ 2147483647 w 988"/>
                <a:gd name="T3" fmla="*/ 0 h 145"/>
                <a:gd name="T4" fmla="*/ 0 w 988"/>
                <a:gd name="T5" fmla="*/ 0 h 145"/>
                <a:gd name="T6" fmla="*/ 0 60000 65536"/>
                <a:gd name="T7" fmla="*/ 0 60000 65536"/>
                <a:gd name="T8" fmla="*/ 0 60000 65536"/>
                <a:gd name="T9" fmla="*/ 0 w 988"/>
                <a:gd name="T10" fmla="*/ 0 h 145"/>
                <a:gd name="T11" fmla="*/ 988 w 988"/>
                <a:gd name="T12" fmla="*/ 145 h 145"/>
              </a:gdLst>
              <a:ahLst/>
              <a:cxnLst>
                <a:cxn ang="T6">
                  <a:pos x="T0" y="T1"/>
                </a:cxn>
                <a:cxn ang="T7">
                  <a:pos x="T2" y="T3"/>
                </a:cxn>
                <a:cxn ang="T8">
                  <a:pos x="T4" y="T5"/>
                </a:cxn>
              </a:cxnLst>
              <a:rect l="T9" t="T10" r="T11" b="T12"/>
              <a:pathLst>
                <a:path w="988" h="145">
                  <a:moveTo>
                    <a:pt x="987" y="144"/>
                  </a:moveTo>
                  <a:lnTo>
                    <a:pt x="987"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30" name="Rectangle 24"/>
            <p:cNvSpPr>
              <a:spLocks noChangeArrowheads="1"/>
            </p:cNvSpPr>
            <p:nvPr/>
          </p:nvSpPr>
          <p:spPr bwMode="auto">
            <a:xfrm>
              <a:off x="4874246" y="2092531"/>
              <a:ext cx="79464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31" name="Freeform 25"/>
            <p:cNvSpPr>
              <a:spLocks/>
            </p:cNvSpPr>
            <p:nvPr/>
          </p:nvSpPr>
          <p:spPr bwMode="auto">
            <a:xfrm>
              <a:off x="564736" y="2821544"/>
              <a:ext cx="1029839" cy="203283"/>
            </a:xfrm>
            <a:custGeom>
              <a:avLst/>
              <a:gdLst>
                <a:gd name="T0" fmla="*/ 0 w 1029"/>
                <a:gd name="T1" fmla="*/ 2147483647 h 145"/>
                <a:gd name="T2" fmla="*/ 0 w 1029"/>
                <a:gd name="T3" fmla="*/ 0 h 145"/>
                <a:gd name="T4" fmla="*/ 2147483647 w 1029"/>
                <a:gd name="T5" fmla="*/ 0 h 145"/>
                <a:gd name="T6" fmla="*/ 0 60000 65536"/>
                <a:gd name="T7" fmla="*/ 0 60000 65536"/>
                <a:gd name="T8" fmla="*/ 0 60000 65536"/>
                <a:gd name="T9" fmla="*/ 0 w 1029"/>
                <a:gd name="T10" fmla="*/ 0 h 145"/>
                <a:gd name="T11" fmla="*/ 1029 w 1029"/>
                <a:gd name="T12" fmla="*/ 145 h 145"/>
              </a:gdLst>
              <a:ahLst/>
              <a:cxnLst>
                <a:cxn ang="T6">
                  <a:pos x="T0" y="T1"/>
                </a:cxn>
                <a:cxn ang="T7">
                  <a:pos x="T2" y="T3"/>
                </a:cxn>
                <a:cxn ang="T8">
                  <a:pos x="T4" y="T5"/>
                </a:cxn>
              </a:cxnLst>
              <a:rect l="T9" t="T10" r="T11" b="T12"/>
              <a:pathLst>
                <a:path w="1029" h="145">
                  <a:moveTo>
                    <a:pt x="0" y="144"/>
                  </a:moveTo>
                  <a:lnTo>
                    <a:pt x="0" y="0"/>
                  </a:lnTo>
                  <a:lnTo>
                    <a:pt x="1028"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33" name="Freeform 27"/>
            <p:cNvSpPr>
              <a:spLocks/>
            </p:cNvSpPr>
            <p:nvPr/>
          </p:nvSpPr>
          <p:spPr bwMode="auto">
            <a:xfrm>
              <a:off x="4331804" y="2821544"/>
              <a:ext cx="954778" cy="203283"/>
            </a:xfrm>
            <a:custGeom>
              <a:avLst/>
              <a:gdLst>
                <a:gd name="T0" fmla="*/ 2147483647 w 954"/>
                <a:gd name="T1" fmla="*/ 2147483647 h 145"/>
                <a:gd name="T2" fmla="*/ 2147483647 w 954"/>
                <a:gd name="T3" fmla="*/ 0 h 145"/>
                <a:gd name="T4" fmla="*/ 0 w 954"/>
                <a:gd name="T5" fmla="*/ 0 h 145"/>
                <a:gd name="T6" fmla="*/ 0 60000 65536"/>
                <a:gd name="T7" fmla="*/ 0 60000 65536"/>
                <a:gd name="T8" fmla="*/ 0 60000 65536"/>
                <a:gd name="T9" fmla="*/ 0 w 954"/>
                <a:gd name="T10" fmla="*/ 0 h 145"/>
                <a:gd name="T11" fmla="*/ 954 w 954"/>
                <a:gd name="T12" fmla="*/ 145 h 145"/>
              </a:gdLst>
              <a:ahLst/>
              <a:cxnLst>
                <a:cxn ang="T6">
                  <a:pos x="T0" y="T1"/>
                </a:cxn>
                <a:cxn ang="T7">
                  <a:pos x="T2" y="T3"/>
                </a:cxn>
                <a:cxn ang="T8">
                  <a:pos x="T4" y="T5"/>
                </a:cxn>
              </a:cxnLst>
              <a:rect l="T9" t="T10" r="T11" b="T12"/>
              <a:pathLst>
                <a:path w="954" h="145">
                  <a:moveTo>
                    <a:pt x="953" y="144"/>
                  </a:moveTo>
                  <a:lnTo>
                    <a:pt x="953"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34" name="Rectangle 28"/>
            <p:cNvSpPr>
              <a:spLocks noChangeArrowheads="1"/>
            </p:cNvSpPr>
            <p:nvPr/>
          </p:nvSpPr>
          <p:spPr bwMode="auto">
            <a:xfrm>
              <a:off x="4902269" y="3034640"/>
              <a:ext cx="766624"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35" name="Freeform 29"/>
            <p:cNvSpPr>
              <a:spLocks/>
            </p:cNvSpPr>
            <p:nvPr/>
          </p:nvSpPr>
          <p:spPr bwMode="auto">
            <a:xfrm>
              <a:off x="2443266" y="3763653"/>
              <a:ext cx="496404" cy="203283"/>
            </a:xfrm>
            <a:custGeom>
              <a:avLst/>
              <a:gdLst>
                <a:gd name="T0" fmla="*/ 0 w 496"/>
                <a:gd name="T1" fmla="*/ 2147483647 h 145"/>
                <a:gd name="T2" fmla="*/ 0 w 496"/>
                <a:gd name="T3" fmla="*/ 0 h 145"/>
                <a:gd name="T4" fmla="*/ 2147483647 w 496"/>
                <a:gd name="T5" fmla="*/ 0 h 145"/>
                <a:gd name="T6" fmla="*/ 0 60000 65536"/>
                <a:gd name="T7" fmla="*/ 0 60000 65536"/>
                <a:gd name="T8" fmla="*/ 0 60000 65536"/>
                <a:gd name="T9" fmla="*/ 0 w 496"/>
                <a:gd name="T10" fmla="*/ 0 h 145"/>
                <a:gd name="T11" fmla="*/ 496 w 496"/>
                <a:gd name="T12" fmla="*/ 145 h 145"/>
              </a:gdLst>
              <a:ahLst/>
              <a:cxnLst>
                <a:cxn ang="T6">
                  <a:pos x="T0" y="T1"/>
                </a:cxn>
                <a:cxn ang="T7">
                  <a:pos x="T2" y="T3"/>
                </a:cxn>
                <a:cxn ang="T8">
                  <a:pos x="T4" y="T5"/>
                </a:cxn>
              </a:cxnLst>
              <a:rect l="T9" t="T10" r="T11" b="T12"/>
              <a:pathLst>
                <a:path w="496" h="145">
                  <a:moveTo>
                    <a:pt x="0" y="144"/>
                  </a:moveTo>
                  <a:lnTo>
                    <a:pt x="0" y="0"/>
                  </a:lnTo>
                  <a:lnTo>
                    <a:pt x="495"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36" name="Rectangle 30"/>
            <p:cNvSpPr>
              <a:spLocks noChangeArrowheads="1"/>
            </p:cNvSpPr>
            <p:nvPr/>
          </p:nvSpPr>
          <p:spPr bwMode="auto">
            <a:xfrm>
              <a:off x="2033933" y="3976749"/>
              <a:ext cx="81866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37" name="Freeform 31"/>
            <p:cNvSpPr>
              <a:spLocks/>
            </p:cNvSpPr>
            <p:nvPr/>
          </p:nvSpPr>
          <p:spPr bwMode="auto">
            <a:xfrm>
              <a:off x="1477479" y="3763653"/>
              <a:ext cx="1029839" cy="203283"/>
            </a:xfrm>
            <a:custGeom>
              <a:avLst/>
              <a:gdLst>
                <a:gd name="T0" fmla="*/ 0 w 1029"/>
                <a:gd name="T1" fmla="*/ 2147483647 h 145"/>
                <a:gd name="T2" fmla="*/ 0 w 1029"/>
                <a:gd name="T3" fmla="*/ 0 h 145"/>
                <a:gd name="T4" fmla="*/ 2147483647 w 1029"/>
                <a:gd name="T5" fmla="*/ 0 h 145"/>
                <a:gd name="T6" fmla="*/ 0 60000 65536"/>
                <a:gd name="T7" fmla="*/ 0 60000 65536"/>
                <a:gd name="T8" fmla="*/ 0 60000 65536"/>
                <a:gd name="T9" fmla="*/ 0 w 1029"/>
                <a:gd name="T10" fmla="*/ 0 h 145"/>
                <a:gd name="T11" fmla="*/ 1029 w 1029"/>
                <a:gd name="T12" fmla="*/ 145 h 145"/>
              </a:gdLst>
              <a:ahLst/>
              <a:cxnLst>
                <a:cxn ang="T6">
                  <a:pos x="T0" y="T1"/>
                </a:cxn>
                <a:cxn ang="T7">
                  <a:pos x="T2" y="T3"/>
                </a:cxn>
                <a:cxn ang="T8">
                  <a:pos x="T4" y="T5"/>
                </a:cxn>
              </a:cxnLst>
              <a:rect l="T9" t="T10" r="T11" b="T12"/>
              <a:pathLst>
                <a:path w="1029" h="145">
                  <a:moveTo>
                    <a:pt x="0" y="144"/>
                  </a:moveTo>
                  <a:lnTo>
                    <a:pt x="0" y="0"/>
                  </a:lnTo>
                  <a:lnTo>
                    <a:pt x="1028"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38" name="Rectangle 32"/>
            <p:cNvSpPr>
              <a:spLocks noChangeArrowheads="1"/>
            </p:cNvSpPr>
            <p:nvPr/>
          </p:nvSpPr>
          <p:spPr bwMode="auto">
            <a:xfrm>
              <a:off x="1073150" y="3976749"/>
              <a:ext cx="80665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39" name="Freeform 33"/>
            <p:cNvSpPr>
              <a:spLocks/>
            </p:cNvSpPr>
            <p:nvPr/>
          </p:nvSpPr>
          <p:spPr bwMode="auto">
            <a:xfrm>
              <a:off x="2938670" y="3763653"/>
              <a:ext cx="496404" cy="203283"/>
            </a:xfrm>
            <a:custGeom>
              <a:avLst/>
              <a:gdLst>
                <a:gd name="T0" fmla="*/ 2147483647 w 496"/>
                <a:gd name="T1" fmla="*/ 2147483647 h 145"/>
                <a:gd name="T2" fmla="*/ 2147483647 w 496"/>
                <a:gd name="T3" fmla="*/ 0 h 145"/>
                <a:gd name="T4" fmla="*/ 0 w 496"/>
                <a:gd name="T5" fmla="*/ 0 h 145"/>
                <a:gd name="T6" fmla="*/ 0 60000 65536"/>
                <a:gd name="T7" fmla="*/ 0 60000 65536"/>
                <a:gd name="T8" fmla="*/ 0 60000 65536"/>
                <a:gd name="T9" fmla="*/ 0 w 496"/>
                <a:gd name="T10" fmla="*/ 0 h 145"/>
                <a:gd name="T11" fmla="*/ 496 w 496"/>
                <a:gd name="T12" fmla="*/ 145 h 145"/>
              </a:gdLst>
              <a:ahLst/>
              <a:cxnLst>
                <a:cxn ang="T6">
                  <a:pos x="T0" y="T1"/>
                </a:cxn>
                <a:cxn ang="T7">
                  <a:pos x="T2" y="T3"/>
                </a:cxn>
                <a:cxn ang="T8">
                  <a:pos x="T4" y="T5"/>
                </a:cxn>
              </a:cxnLst>
              <a:rect l="T9" t="T10" r="T11" b="T12"/>
              <a:pathLst>
                <a:path w="496" h="145">
                  <a:moveTo>
                    <a:pt x="495" y="144"/>
                  </a:moveTo>
                  <a:lnTo>
                    <a:pt x="495"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40" name="Rectangle 34"/>
            <p:cNvSpPr>
              <a:spLocks noChangeArrowheads="1"/>
            </p:cNvSpPr>
            <p:nvPr/>
          </p:nvSpPr>
          <p:spPr bwMode="auto">
            <a:xfrm>
              <a:off x="3024740" y="3976749"/>
              <a:ext cx="81866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41" name="Freeform 35"/>
            <p:cNvSpPr>
              <a:spLocks/>
            </p:cNvSpPr>
            <p:nvPr/>
          </p:nvSpPr>
          <p:spPr bwMode="auto">
            <a:xfrm>
              <a:off x="3371022" y="3763653"/>
              <a:ext cx="988805" cy="203283"/>
            </a:xfrm>
            <a:custGeom>
              <a:avLst/>
              <a:gdLst>
                <a:gd name="T0" fmla="*/ 2147483647 w 988"/>
                <a:gd name="T1" fmla="*/ 2147483647 h 145"/>
                <a:gd name="T2" fmla="*/ 2147483647 w 988"/>
                <a:gd name="T3" fmla="*/ 0 h 145"/>
                <a:gd name="T4" fmla="*/ 0 w 988"/>
                <a:gd name="T5" fmla="*/ 0 h 145"/>
                <a:gd name="T6" fmla="*/ 0 60000 65536"/>
                <a:gd name="T7" fmla="*/ 0 60000 65536"/>
                <a:gd name="T8" fmla="*/ 0 60000 65536"/>
                <a:gd name="T9" fmla="*/ 0 w 988"/>
                <a:gd name="T10" fmla="*/ 0 h 145"/>
                <a:gd name="T11" fmla="*/ 988 w 988"/>
                <a:gd name="T12" fmla="*/ 145 h 145"/>
              </a:gdLst>
              <a:ahLst/>
              <a:cxnLst>
                <a:cxn ang="T6">
                  <a:pos x="T0" y="T1"/>
                </a:cxn>
                <a:cxn ang="T7">
                  <a:pos x="T2" y="T3"/>
                </a:cxn>
                <a:cxn ang="T8">
                  <a:pos x="T4" y="T5"/>
                </a:cxn>
              </a:cxnLst>
              <a:rect l="T9" t="T10" r="T11" b="T12"/>
              <a:pathLst>
                <a:path w="988" h="145">
                  <a:moveTo>
                    <a:pt x="987" y="144"/>
                  </a:moveTo>
                  <a:lnTo>
                    <a:pt x="987"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42" name="Rectangle 36"/>
            <p:cNvSpPr>
              <a:spLocks noChangeArrowheads="1"/>
            </p:cNvSpPr>
            <p:nvPr/>
          </p:nvSpPr>
          <p:spPr bwMode="auto">
            <a:xfrm>
              <a:off x="3961503" y="3976749"/>
              <a:ext cx="79464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43" name="Freeform 37"/>
            <p:cNvSpPr>
              <a:spLocks/>
            </p:cNvSpPr>
            <p:nvPr/>
          </p:nvSpPr>
          <p:spPr bwMode="auto">
            <a:xfrm>
              <a:off x="564736" y="3763653"/>
              <a:ext cx="1029839" cy="203283"/>
            </a:xfrm>
            <a:custGeom>
              <a:avLst/>
              <a:gdLst>
                <a:gd name="T0" fmla="*/ 0 w 1029"/>
                <a:gd name="T1" fmla="*/ 2147483647 h 145"/>
                <a:gd name="T2" fmla="*/ 0 w 1029"/>
                <a:gd name="T3" fmla="*/ 0 h 145"/>
                <a:gd name="T4" fmla="*/ 2147483647 w 1029"/>
                <a:gd name="T5" fmla="*/ 0 h 145"/>
                <a:gd name="T6" fmla="*/ 0 60000 65536"/>
                <a:gd name="T7" fmla="*/ 0 60000 65536"/>
                <a:gd name="T8" fmla="*/ 0 60000 65536"/>
                <a:gd name="T9" fmla="*/ 0 w 1029"/>
                <a:gd name="T10" fmla="*/ 0 h 145"/>
                <a:gd name="T11" fmla="*/ 1029 w 1029"/>
                <a:gd name="T12" fmla="*/ 145 h 145"/>
              </a:gdLst>
              <a:ahLst/>
              <a:cxnLst>
                <a:cxn ang="T6">
                  <a:pos x="T0" y="T1"/>
                </a:cxn>
                <a:cxn ang="T7">
                  <a:pos x="T2" y="T3"/>
                </a:cxn>
                <a:cxn ang="T8">
                  <a:pos x="T4" y="T5"/>
                </a:cxn>
              </a:cxnLst>
              <a:rect l="T9" t="T10" r="T11" b="T12"/>
              <a:pathLst>
                <a:path w="1029" h="145">
                  <a:moveTo>
                    <a:pt x="0" y="144"/>
                  </a:moveTo>
                  <a:lnTo>
                    <a:pt x="0" y="0"/>
                  </a:lnTo>
                  <a:lnTo>
                    <a:pt x="1028"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45" name="Freeform 39"/>
            <p:cNvSpPr>
              <a:spLocks/>
            </p:cNvSpPr>
            <p:nvPr/>
          </p:nvSpPr>
          <p:spPr bwMode="auto">
            <a:xfrm>
              <a:off x="4283765" y="3763653"/>
              <a:ext cx="988805" cy="203283"/>
            </a:xfrm>
            <a:custGeom>
              <a:avLst/>
              <a:gdLst>
                <a:gd name="T0" fmla="*/ 2147483647 w 988"/>
                <a:gd name="T1" fmla="*/ 2147483647 h 145"/>
                <a:gd name="T2" fmla="*/ 2147483647 w 988"/>
                <a:gd name="T3" fmla="*/ 0 h 145"/>
                <a:gd name="T4" fmla="*/ 0 w 988"/>
                <a:gd name="T5" fmla="*/ 0 h 145"/>
                <a:gd name="T6" fmla="*/ 0 60000 65536"/>
                <a:gd name="T7" fmla="*/ 0 60000 65536"/>
                <a:gd name="T8" fmla="*/ 0 60000 65536"/>
                <a:gd name="T9" fmla="*/ 0 w 988"/>
                <a:gd name="T10" fmla="*/ 0 h 145"/>
                <a:gd name="T11" fmla="*/ 988 w 988"/>
                <a:gd name="T12" fmla="*/ 145 h 145"/>
              </a:gdLst>
              <a:ahLst/>
              <a:cxnLst>
                <a:cxn ang="T6">
                  <a:pos x="T0" y="T1"/>
                </a:cxn>
                <a:cxn ang="T7">
                  <a:pos x="T2" y="T3"/>
                </a:cxn>
                <a:cxn ang="T8">
                  <a:pos x="T4" y="T5"/>
                </a:cxn>
              </a:cxnLst>
              <a:rect l="T9" t="T10" r="T11" b="T12"/>
              <a:pathLst>
                <a:path w="988" h="145">
                  <a:moveTo>
                    <a:pt x="987" y="144"/>
                  </a:moveTo>
                  <a:lnTo>
                    <a:pt x="987"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46" name="Rectangle 40"/>
            <p:cNvSpPr>
              <a:spLocks noChangeArrowheads="1"/>
            </p:cNvSpPr>
            <p:nvPr/>
          </p:nvSpPr>
          <p:spPr bwMode="auto">
            <a:xfrm>
              <a:off x="4874246" y="3976749"/>
              <a:ext cx="79464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47" name="Freeform 41"/>
            <p:cNvSpPr>
              <a:spLocks/>
            </p:cNvSpPr>
            <p:nvPr/>
          </p:nvSpPr>
          <p:spPr bwMode="auto">
            <a:xfrm>
              <a:off x="3419061" y="4705762"/>
              <a:ext cx="988805" cy="203283"/>
            </a:xfrm>
            <a:custGeom>
              <a:avLst/>
              <a:gdLst>
                <a:gd name="T0" fmla="*/ 2147483647 w 988"/>
                <a:gd name="T1" fmla="*/ 2147483647 h 145"/>
                <a:gd name="T2" fmla="*/ 2147483647 w 988"/>
                <a:gd name="T3" fmla="*/ 0 h 145"/>
                <a:gd name="T4" fmla="*/ 0 w 988"/>
                <a:gd name="T5" fmla="*/ 0 h 145"/>
                <a:gd name="T6" fmla="*/ 0 60000 65536"/>
                <a:gd name="T7" fmla="*/ 0 60000 65536"/>
                <a:gd name="T8" fmla="*/ 0 60000 65536"/>
                <a:gd name="T9" fmla="*/ 0 w 988"/>
                <a:gd name="T10" fmla="*/ 0 h 145"/>
                <a:gd name="T11" fmla="*/ 988 w 988"/>
                <a:gd name="T12" fmla="*/ 145 h 145"/>
              </a:gdLst>
              <a:ahLst/>
              <a:cxnLst>
                <a:cxn ang="T6">
                  <a:pos x="T0" y="T1"/>
                </a:cxn>
                <a:cxn ang="T7">
                  <a:pos x="T2" y="T3"/>
                </a:cxn>
                <a:cxn ang="T8">
                  <a:pos x="T4" y="T5"/>
                </a:cxn>
              </a:cxnLst>
              <a:rect l="T9" t="T10" r="T11" b="T12"/>
              <a:pathLst>
                <a:path w="988" h="145">
                  <a:moveTo>
                    <a:pt x="987" y="144"/>
                  </a:moveTo>
                  <a:lnTo>
                    <a:pt x="987"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48" name="Rectangle 42"/>
            <p:cNvSpPr>
              <a:spLocks noChangeArrowheads="1"/>
            </p:cNvSpPr>
            <p:nvPr/>
          </p:nvSpPr>
          <p:spPr bwMode="auto">
            <a:xfrm>
              <a:off x="4009542" y="4918858"/>
              <a:ext cx="79464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49" name="Rectangle 43"/>
            <p:cNvSpPr>
              <a:spLocks noChangeArrowheads="1"/>
            </p:cNvSpPr>
            <p:nvPr/>
          </p:nvSpPr>
          <p:spPr bwMode="auto">
            <a:xfrm>
              <a:off x="2117036" y="5782458"/>
              <a:ext cx="81866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chemeClr val="bg1">
                    <a:lumMod val="50000"/>
                  </a:schemeClr>
                </a:solidFill>
                <a:latin typeface="Arial" panose="020B0604020202020204" pitchFamily="34" charset="0"/>
                <a:cs typeface="Arial" panose="020B0604020202020204" pitchFamily="34" charset="0"/>
              </a:endParaRPr>
            </a:p>
          </p:txBody>
        </p:sp>
        <p:sp>
          <p:nvSpPr>
            <p:cNvPr id="50" name="Rectangle 44"/>
            <p:cNvSpPr>
              <a:spLocks noChangeArrowheads="1"/>
            </p:cNvSpPr>
            <p:nvPr/>
          </p:nvSpPr>
          <p:spPr bwMode="auto">
            <a:xfrm>
              <a:off x="3125857" y="5782458"/>
              <a:ext cx="81866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51" name="Freeform 45"/>
            <p:cNvSpPr>
              <a:spLocks/>
            </p:cNvSpPr>
            <p:nvPr/>
          </p:nvSpPr>
          <p:spPr bwMode="auto">
            <a:xfrm>
              <a:off x="1476479" y="4705762"/>
              <a:ext cx="1030840" cy="203283"/>
            </a:xfrm>
            <a:custGeom>
              <a:avLst/>
              <a:gdLst>
                <a:gd name="T0" fmla="*/ 0 w 1030"/>
                <a:gd name="T1" fmla="*/ 2147483647 h 145"/>
                <a:gd name="T2" fmla="*/ 0 w 1030"/>
                <a:gd name="T3" fmla="*/ 0 h 145"/>
                <a:gd name="T4" fmla="*/ 2147483647 w 1030"/>
                <a:gd name="T5" fmla="*/ 0 h 145"/>
                <a:gd name="T6" fmla="*/ 0 60000 65536"/>
                <a:gd name="T7" fmla="*/ 0 60000 65536"/>
                <a:gd name="T8" fmla="*/ 0 60000 65536"/>
                <a:gd name="T9" fmla="*/ 0 w 1030"/>
                <a:gd name="T10" fmla="*/ 0 h 145"/>
                <a:gd name="T11" fmla="*/ 1030 w 1030"/>
                <a:gd name="T12" fmla="*/ 145 h 145"/>
              </a:gdLst>
              <a:ahLst/>
              <a:cxnLst>
                <a:cxn ang="T6">
                  <a:pos x="T0" y="T1"/>
                </a:cxn>
                <a:cxn ang="T7">
                  <a:pos x="T2" y="T3"/>
                </a:cxn>
                <a:cxn ang="T8">
                  <a:pos x="T4" y="T5"/>
                </a:cxn>
              </a:cxnLst>
              <a:rect l="T9" t="T10" r="T11" b="T12"/>
              <a:pathLst>
                <a:path w="1030" h="145">
                  <a:moveTo>
                    <a:pt x="0" y="144"/>
                  </a:moveTo>
                  <a:lnTo>
                    <a:pt x="0" y="0"/>
                  </a:lnTo>
                  <a:lnTo>
                    <a:pt x="1029"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2" name="Rectangle 46"/>
            <p:cNvSpPr>
              <a:spLocks noChangeArrowheads="1"/>
            </p:cNvSpPr>
            <p:nvPr/>
          </p:nvSpPr>
          <p:spPr bwMode="auto">
            <a:xfrm>
              <a:off x="1017104" y="4907643"/>
              <a:ext cx="807658"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53" name="Freeform 47"/>
            <p:cNvSpPr>
              <a:spLocks/>
            </p:cNvSpPr>
            <p:nvPr/>
          </p:nvSpPr>
          <p:spPr bwMode="auto">
            <a:xfrm>
              <a:off x="2430255" y="1879435"/>
              <a:ext cx="509415" cy="203283"/>
            </a:xfrm>
            <a:custGeom>
              <a:avLst/>
              <a:gdLst>
                <a:gd name="T0" fmla="*/ 0 w 509"/>
                <a:gd name="T1" fmla="*/ 2147483647 h 145"/>
                <a:gd name="T2" fmla="*/ 0 w 509"/>
                <a:gd name="T3" fmla="*/ 0 h 145"/>
                <a:gd name="T4" fmla="*/ 2147483647 w 509"/>
                <a:gd name="T5" fmla="*/ 0 h 145"/>
                <a:gd name="T6" fmla="*/ 0 60000 65536"/>
                <a:gd name="T7" fmla="*/ 0 60000 65536"/>
                <a:gd name="T8" fmla="*/ 0 60000 65536"/>
                <a:gd name="T9" fmla="*/ 0 w 509"/>
                <a:gd name="T10" fmla="*/ 0 h 145"/>
                <a:gd name="T11" fmla="*/ 509 w 509"/>
                <a:gd name="T12" fmla="*/ 145 h 145"/>
              </a:gdLst>
              <a:ahLst/>
              <a:cxnLst>
                <a:cxn ang="T6">
                  <a:pos x="T0" y="T1"/>
                </a:cxn>
                <a:cxn ang="T7">
                  <a:pos x="T2" y="T3"/>
                </a:cxn>
                <a:cxn ang="T8">
                  <a:pos x="T4" y="T5"/>
                </a:cxn>
              </a:cxnLst>
              <a:rect l="T9" t="T10" r="T11" b="T12"/>
              <a:pathLst>
                <a:path w="509" h="145">
                  <a:moveTo>
                    <a:pt x="0" y="144"/>
                  </a:moveTo>
                  <a:lnTo>
                    <a:pt x="0" y="0"/>
                  </a:lnTo>
                  <a:lnTo>
                    <a:pt x="508"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4" name="Rectangle 48"/>
            <p:cNvSpPr>
              <a:spLocks noChangeArrowheads="1"/>
            </p:cNvSpPr>
            <p:nvPr/>
          </p:nvSpPr>
          <p:spPr bwMode="auto">
            <a:xfrm>
              <a:off x="2009913" y="2092531"/>
              <a:ext cx="840685"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55" name="Freeform 49"/>
            <p:cNvSpPr>
              <a:spLocks/>
            </p:cNvSpPr>
            <p:nvPr/>
          </p:nvSpPr>
          <p:spPr bwMode="auto">
            <a:xfrm>
              <a:off x="2443266" y="4705762"/>
              <a:ext cx="496404" cy="203283"/>
            </a:xfrm>
            <a:custGeom>
              <a:avLst/>
              <a:gdLst>
                <a:gd name="T0" fmla="*/ 0 w 496"/>
                <a:gd name="T1" fmla="*/ 2147483647 h 145"/>
                <a:gd name="T2" fmla="*/ 0 w 496"/>
                <a:gd name="T3" fmla="*/ 0 h 145"/>
                <a:gd name="T4" fmla="*/ 2147483647 w 496"/>
                <a:gd name="T5" fmla="*/ 0 h 145"/>
                <a:gd name="T6" fmla="*/ 0 60000 65536"/>
                <a:gd name="T7" fmla="*/ 0 60000 65536"/>
                <a:gd name="T8" fmla="*/ 0 60000 65536"/>
                <a:gd name="T9" fmla="*/ 0 w 496"/>
                <a:gd name="T10" fmla="*/ 0 h 145"/>
                <a:gd name="T11" fmla="*/ 496 w 496"/>
                <a:gd name="T12" fmla="*/ 145 h 145"/>
              </a:gdLst>
              <a:ahLst/>
              <a:cxnLst>
                <a:cxn ang="T6">
                  <a:pos x="T0" y="T1"/>
                </a:cxn>
                <a:cxn ang="T7">
                  <a:pos x="T2" y="T3"/>
                </a:cxn>
                <a:cxn ang="T8">
                  <a:pos x="T4" y="T5"/>
                </a:cxn>
              </a:cxnLst>
              <a:rect l="T9" t="T10" r="T11" b="T12"/>
              <a:pathLst>
                <a:path w="496" h="145">
                  <a:moveTo>
                    <a:pt x="0" y="144"/>
                  </a:moveTo>
                  <a:lnTo>
                    <a:pt x="0" y="0"/>
                  </a:lnTo>
                  <a:lnTo>
                    <a:pt x="495"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6" name="Rectangle 50"/>
            <p:cNvSpPr>
              <a:spLocks noChangeArrowheads="1"/>
            </p:cNvSpPr>
            <p:nvPr/>
          </p:nvSpPr>
          <p:spPr bwMode="auto">
            <a:xfrm>
              <a:off x="2033933" y="4918858"/>
              <a:ext cx="81866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57" name="Freeform 51"/>
            <p:cNvSpPr>
              <a:spLocks/>
            </p:cNvSpPr>
            <p:nvPr/>
          </p:nvSpPr>
          <p:spPr bwMode="auto">
            <a:xfrm>
              <a:off x="2938670" y="4705762"/>
              <a:ext cx="496404" cy="203283"/>
            </a:xfrm>
            <a:custGeom>
              <a:avLst/>
              <a:gdLst>
                <a:gd name="T0" fmla="*/ 2147483647 w 496"/>
                <a:gd name="T1" fmla="*/ 2147483647 h 145"/>
                <a:gd name="T2" fmla="*/ 2147483647 w 496"/>
                <a:gd name="T3" fmla="*/ 0 h 145"/>
                <a:gd name="T4" fmla="*/ 0 w 496"/>
                <a:gd name="T5" fmla="*/ 0 h 145"/>
                <a:gd name="T6" fmla="*/ 0 60000 65536"/>
                <a:gd name="T7" fmla="*/ 0 60000 65536"/>
                <a:gd name="T8" fmla="*/ 0 60000 65536"/>
                <a:gd name="T9" fmla="*/ 0 w 496"/>
                <a:gd name="T10" fmla="*/ 0 h 145"/>
                <a:gd name="T11" fmla="*/ 496 w 496"/>
                <a:gd name="T12" fmla="*/ 145 h 145"/>
              </a:gdLst>
              <a:ahLst/>
              <a:cxnLst>
                <a:cxn ang="T6">
                  <a:pos x="T0" y="T1"/>
                </a:cxn>
                <a:cxn ang="T7">
                  <a:pos x="T2" y="T3"/>
                </a:cxn>
                <a:cxn ang="T8">
                  <a:pos x="T4" y="T5"/>
                </a:cxn>
              </a:cxnLst>
              <a:rect l="T9" t="T10" r="T11" b="T12"/>
              <a:pathLst>
                <a:path w="496" h="145">
                  <a:moveTo>
                    <a:pt x="495" y="144"/>
                  </a:moveTo>
                  <a:lnTo>
                    <a:pt x="495"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sp>
          <p:nvSpPr>
            <p:cNvPr id="58" name="Rectangle 52"/>
            <p:cNvSpPr>
              <a:spLocks noChangeArrowheads="1"/>
            </p:cNvSpPr>
            <p:nvPr/>
          </p:nvSpPr>
          <p:spPr bwMode="auto">
            <a:xfrm>
              <a:off x="3024740" y="4918858"/>
              <a:ext cx="81866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59" name="Rectangle 53"/>
            <p:cNvSpPr>
              <a:spLocks noChangeArrowheads="1"/>
            </p:cNvSpPr>
            <p:nvPr/>
          </p:nvSpPr>
          <p:spPr bwMode="auto">
            <a:xfrm>
              <a:off x="1060175" y="5782458"/>
              <a:ext cx="818667" cy="583210"/>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r>
                <a:rPr lang="en-US" sz="1600" b="1" dirty="0">
                  <a:solidFill>
                    <a:srgbClr val="000000"/>
                  </a:solidFill>
                  <a:latin typeface="Arial" panose="020B0604020202020204" pitchFamily="34" charset="0"/>
                  <a:cs typeface="Arial" panose="020B0604020202020204" pitchFamily="34" charset="0"/>
                </a:rPr>
                <a:t> </a:t>
              </a:r>
            </a:p>
          </p:txBody>
        </p:sp>
        <p:sp>
          <p:nvSpPr>
            <p:cNvPr id="60" name="Line 54"/>
            <p:cNvSpPr>
              <a:spLocks noChangeShapeType="1"/>
            </p:cNvSpPr>
            <p:nvPr/>
          </p:nvSpPr>
          <p:spPr bwMode="auto">
            <a:xfrm>
              <a:off x="1929848" y="5647871"/>
              <a:ext cx="2113722" cy="0"/>
            </a:xfrm>
            <a:prstGeom prst="line">
              <a:avLst/>
            </a:prstGeom>
            <a:noFill/>
            <a:ln w="12700">
              <a:solidFill>
                <a:schemeClr val="bg2"/>
              </a:solidFill>
              <a:round/>
              <a:headEnd/>
              <a:tailEnd/>
            </a:ln>
          </p:spPr>
          <p:txBody>
            <a:bodyPr wrap="none" anchor="ctr"/>
            <a:lstStyle/>
            <a:p>
              <a:endParaRPr lang="en-US" sz="1600" dirty="0">
                <a:solidFill>
                  <a:prstClr val="black"/>
                </a:solidFill>
                <a:latin typeface="Arial" panose="020B0604020202020204" pitchFamily="34" charset="0"/>
                <a:cs typeface="Arial" panose="020B0604020202020204" pitchFamily="34" charset="0"/>
              </a:endParaRPr>
            </a:p>
          </p:txBody>
        </p:sp>
        <p:sp>
          <p:nvSpPr>
            <p:cNvPr id="61" name="Line 55"/>
            <p:cNvSpPr>
              <a:spLocks noChangeShapeType="1"/>
            </p:cNvSpPr>
            <p:nvPr/>
          </p:nvSpPr>
          <p:spPr bwMode="auto">
            <a:xfrm>
              <a:off x="2938670" y="5647871"/>
              <a:ext cx="0" cy="134587"/>
            </a:xfrm>
            <a:prstGeom prst="line">
              <a:avLst/>
            </a:prstGeom>
            <a:noFill/>
            <a:ln w="12700">
              <a:solidFill>
                <a:schemeClr val="bg2"/>
              </a:solidFill>
              <a:round/>
              <a:headEnd/>
              <a:tailEnd/>
            </a:ln>
          </p:spPr>
          <p:txBody>
            <a:bodyPr wrap="none" anchor="ctr"/>
            <a:lstStyle/>
            <a:p>
              <a:endParaRPr lang="en-US" sz="1600" dirty="0">
                <a:solidFill>
                  <a:prstClr val="black"/>
                </a:solidFill>
                <a:latin typeface="Arial" panose="020B0604020202020204" pitchFamily="34" charset="0"/>
                <a:cs typeface="Arial" panose="020B0604020202020204" pitchFamily="34" charset="0"/>
              </a:endParaRPr>
            </a:p>
          </p:txBody>
        </p:sp>
        <p:sp>
          <p:nvSpPr>
            <p:cNvPr id="62" name="Line 56"/>
            <p:cNvSpPr>
              <a:spLocks noChangeShapeType="1"/>
            </p:cNvSpPr>
            <p:nvPr/>
          </p:nvSpPr>
          <p:spPr bwMode="auto">
            <a:xfrm>
              <a:off x="1929848" y="5647871"/>
              <a:ext cx="0" cy="134587"/>
            </a:xfrm>
            <a:prstGeom prst="line">
              <a:avLst/>
            </a:prstGeom>
            <a:noFill/>
            <a:ln w="12700">
              <a:solidFill>
                <a:schemeClr val="bg2"/>
              </a:solidFill>
              <a:round/>
              <a:headEnd/>
              <a:tailEnd/>
            </a:ln>
          </p:spPr>
          <p:txBody>
            <a:bodyPr wrap="none" anchor="ctr"/>
            <a:lstStyle/>
            <a:p>
              <a:endParaRPr lang="en-US" sz="1600" dirty="0">
                <a:solidFill>
                  <a:prstClr val="black"/>
                </a:solidFill>
                <a:latin typeface="Arial" panose="020B0604020202020204" pitchFamily="34" charset="0"/>
                <a:cs typeface="Arial" panose="020B0604020202020204" pitchFamily="34" charset="0"/>
              </a:endParaRPr>
            </a:p>
          </p:txBody>
        </p:sp>
        <p:sp>
          <p:nvSpPr>
            <p:cNvPr id="63" name="Line 57"/>
            <p:cNvSpPr>
              <a:spLocks noChangeShapeType="1"/>
            </p:cNvSpPr>
            <p:nvPr/>
          </p:nvSpPr>
          <p:spPr bwMode="auto">
            <a:xfrm>
              <a:off x="4043570" y="5647871"/>
              <a:ext cx="0" cy="134587"/>
            </a:xfrm>
            <a:prstGeom prst="line">
              <a:avLst/>
            </a:prstGeom>
            <a:noFill/>
            <a:ln w="12700">
              <a:solidFill>
                <a:schemeClr val="bg2"/>
              </a:solidFill>
              <a:round/>
              <a:headEnd/>
              <a:tailEnd/>
            </a:ln>
          </p:spPr>
          <p:txBody>
            <a:bodyPr wrap="none" anchor="ctr"/>
            <a:lstStyle/>
            <a:p>
              <a:endParaRPr lang="en-US" sz="1600" dirty="0">
                <a:solidFill>
                  <a:prstClr val="black"/>
                </a:solidFill>
                <a:latin typeface="Arial" panose="020B0604020202020204" pitchFamily="34" charset="0"/>
                <a:cs typeface="Arial" panose="020B0604020202020204" pitchFamily="34" charset="0"/>
              </a:endParaRPr>
            </a:p>
          </p:txBody>
        </p:sp>
        <p:sp>
          <p:nvSpPr>
            <p:cNvPr id="64" name="Rectangle 58"/>
            <p:cNvSpPr>
              <a:spLocks noChangeArrowheads="1"/>
            </p:cNvSpPr>
            <p:nvPr/>
          </p:nvSpPr>
          <p:spPr bwMode="auto">
            <a:xfrm>
              <a:off x="4908274" y="4907643"/>
              <a:ext cx="720587" cy="605642"/>
            </a:xfrm>
            <a:prstGeom prst="rect">
              <a:avLst/>
            </a:prstGeom>
            <a:solidFill>
              <a:srgbClr val="FFCCFF"/>
            </a:solidFill>
            <a:ln w="25400">
              <a:solidFill>
                <a:schemeClr val="bg2"/>
              </a:solidFill>
              <a:miter lim="800000"/>
              <a:headEnd/>
              <a:tailEnd/>
            </a:ln>
          </p:spPr>
          <p:txBody>
            <a:bodyPr wrap="none" lIns="90488" tIns="44450" rIns="90488" bIns="44450" anchor="ctr"/>
            <a:lstStyle/>
            <a:p>
              <a:pPr algn="ctr" eaLnBrk="0" hangingPunct="0"/>
              <a:endParaRPr lang="en-US" sz="1600" b="1" dirty="0">
                <a:solidFill>
                  <a:srgbClr val="000000"/>
                </a:solidFill>
                <a:latin typeface="Arial" panose="020B0604020202020204" pitchFamily="34" charset="0"/>
                <a:cs typeface="Arial" panose="020B0604020202020204" pitchFamily="34" charset="0"/>
              </a:endParaRPr>
            </a:p>
          </p:txBody>
        </p:sp>
        <p:sp>
          <p:nvSpPr>
            <p:cNvPr id="66" name="Freeform 60"/>
            <p:cNvSpPr>
              <a:spLocks/>
            </p:cNvSpPr>
            <p:nvPr/>
          </p:nvSpPr>
          <p:spPr bwMode="auto">
            <a:xfrm>
              <a:off x="4379843" y="4705762"/>
              <a:ext cx="988805" cy="203283"/>
            </a:xfrm>
            <a:custGeom>
              <a:avLst/>
              <a:gdLst>
                <a:gd name="T0" fmla="*/ 2147483647 w 988"/>
                <a:gd name="T1" fmla="*/ 2147483647 h 145"/>
                <a:gd name="T2" fmla="*/ 2147483647 w 988"/>
                <a:gd name="T3" fmla="*/ 0 h 145"/>
                <a:gd name="T4" fmla="*/ 0 w 988"/>
                <a:gd name="T5" fmla="*/ 0 h 145"/>
                <a:gd name="T6" fmla="*/ 0 60000 65536"/>
                <a:gd name="T7" fmla="*/ 0 60000 65536"/>
                <a:gd name="T8" fmla="*/ 0 60000 65536"/>
                <a:gd name="T9" fmla="*/ 0 w 988"/>
                <a:gd name="T10" fmla="*/ 0 h 145"/>
                <a:gd name="T11" fmla="*/ 988 w 988"/>
                <a:gd name="T12" fmla="*/ 145 h 145"/>
              </a:gdLst>
              <a:ahLst/>
              <a:cxnLst>
                <a:cxn ang="T6">
                  <a:pos x="T0" y="T1"/>
                </a:cxn>
                <a:cxn ang="T7">
                  <a:pos x="T2" y="T3"/>
                </a:cxn>
                <a:cxn ang="T8">
                  <a:pos x="T4" y="T5"/>
                </a:cxn>
              </a:cxnLst>
              <a:rect l="T9" t="T10" r="T11" b="T12"/>
              <a:pathLst>
                <a:path w="988" h="145">
                  <a:moveTo>
                    <a:pt x="987" y="144"/>
                  </a:moveTo>
                  <a:lnTo>
                    <a:pt x="987" y="0"/>
                  </a:lnTo>
                  <a:lnTo>
                    <a:pt x="0" y="0"/>
                  </a:lnTo>
                </a:path>
              </a:pathLst>
            </a:custGeom>
            <a:solidFill>
              <a:srgbClr val="008000"/>
            </a:solidFill>
            <a:ln w="25400" cap="rnd" cmpd="sng">
              <a:solidFill>
                <a:srgbClr val="808080"/>
              </a:solidFill>
              <a:prstDash val="solid"/>
              <a:round/>
              <a:headEnd type="none" w="med" len="med"/>
              <a:tailEnd type="none" w="med" len="med"/>
            </a:ln>
          </p:spPr>
          <p:txBody>
            <a:bodyPr/>
            <a:lstStyle/>
            <a:p>
              <a:endParaRPr lang="en-US" sz="1600" dirty="0">
                <a:solidFill>
                  <a:prstClr val="black"/>
                </a:solidFill>
                <a:latin typeface="Arial" panose="020B0604020202020204" pitchFamily="34" charset="0"/>
                <a:cs typeface="Arial" panose="020B0604020202020204" pitchFamily="34" charset="0"/>
              </a:endParaRPr>
            </a:p>
          </p:txBody>
        </p:sp>
        <p:pic>
          <p:nvPicPr>
            <p:cNvPr id="68" name="Picture 62" descr="nccam"/>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161222" y="5042230"/>
              <a:ext cx="504411" cy="353291"/>
            </a:xfrm>
            <a:prstGeom prst="rect">
              <a:avLst/>
            </a:prstGeom>
            <a:solidFill>
              <a:srgbClr val="FFCCFF"/>
            </a:solidFill>
            <a:ln w="9525">
              <a:noFill/>
              <a:miter lim="800000"/>
              <a:headEnd/>
              <a:tailEnd/>
            </a:ln>
          </p:spPr>
        </p:pic>
        <p:pic>
          <p:nvPicPr>
            <p:cNvPr id="69" name="Picture 63" descr="nci"/>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091609" y="2148609"/>
              <a:ext cx="528430" cy="462643"/>
            </a:xfrm>
            <a:prstGeom prst="rect">
              <a:avLst/>
            </a:prstGeom>
            <a:solidFill>
              <a:srgbClr val="FFCCFF"/>
            </a:solidFill>
            <a:ln w="9525">
              <a:noFill/>
              <a:miter lim="800000"/>
              <a:headEnd/>
              <a:tailEnd/>
            </a:ln>
          </p:spPr>
        </p:pic>
        <p:pic>
          <p:nvPicPr>
            <p:cNvPr id="70" name="Picture 64" descr="nei"/>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100430" y="3090718"/>
              <a:ext cx="317259" cy="393948"/>
            </a:xfrm>
            <a:prstGeom prst="rect">
              <a:avLst/>
            </a:prstGeom>
            <a:solidFill>
              <a:srgbClr val="FFCCFF"/>
            </a:solidFill>
            <a:ln w="9525">
              <a:noFill/>
              <a:miter lim="800000"/>
              <a:headEnd/>
              <a:tailEnd/>
            </a:ln>
          </p:spPr>
        </p:pic>
        <p:pic>
          <p:nvPicPr>
            <p:cNvPr id="71" name="Picture 65" descr="newninds"/>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187687" y="4032827"/>
              <a:ext cx="317259" cy="497692"/>
            </a:xfrm>
            <a:prstGeom prst="rect">
              <a:avLst/>
            </a:prstGeom>
            <a:solidFill>
              <a:srgbClr val="FFCCFF"/>
            </a:solidFill>
            <a:ln w="9525">
              <a:noFill/>
              <a:miter lim="800000"/>
              <a:headEnd/>
              <a:tailEnd/>
            </a:ln>
          </p:spPr>
        </p:pic>
        <p:pic>
          <p:nvPicPr>
            <p:cNvPr id="72" name="Picture 66" descr="nhgri"/>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218083" y="4032827"/>
              <a:ext cx="324264" cy="454231"/>
            </a:xfrm>
            <a:prstGeom prst="rect">
              <a:avLst/>
            </a:prstGeom>
            <a:solidFill>
              <a:srgbClr val="FFCCFF"/>
            </a:solidFill>
            <a:ln w="9525">
              <a:noFill/>
              <a:miter lim="800000"/>
              <a:headEnd/>
              <a:tailEnd/>
            </a:ln>
          </p:spPr>
        </p:pic>
        <p:pic>
          <p:nvPicPr>
            <p:cNvPr id="73" name="Picture 67" descr="nhlbi"/>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1305339" y="4032827"/>
              <a:ext cx="324264" cy="403761"/>
            </a:xfrm>
            <a:prstGeom prst="rect">
              <a:avLst/>
            </a:prstGeom>
            <a:solidFill>
              <a:srgbClr val="FFCCFF"/>
            </a:solidFill>
            <a:ln w="9525">
              <a:noFill/>
              <a:miter lim="800000"/>
              <a:headEnd/>
              <a:tailEnd/>
            </a:ln>
          </p:spPr>
        </p:pic>
        <p:pic>
          <p:nvPicPr>
            <p:cNvPr id="75" name="Picture 69" descr="niaa1"/>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1209261" y="2283196"/>
              <a:ext cx="547446" cy="221508"/>
            </a:xfrm>
            <a:prstGeom prst="rect">
              <a:avLst/>
            </a:prstGeom>
            <a:solidFill>
              <a:srgbClr val="FFCCFF"/>
            </a:solidFill>
            <a:ln w="9525">
              <a:noFill/>
              <a:miter lim="800000"/>
              <a:headEnd/>
              <a:tailEnd/>
            </a:ln>
          </p:spPr>
        </p:pic>
        <p:pic>
          <p:nvPicPr>
            <p:cNvPr id="76" name="Picture 70" descr="niaid"/>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2266122" y="2148609"/>
              <a:ext cx="324264" cy="454231"/>
            </a:xfrm>
            <a:prstGeom prst="rect">
              <a:avLst/>
            </a:prstGeom>
            <a:solidFill>
              <a:srgbClr val="FFCCFF"/>
            </a:solidFill>
            <a:ln w="9525">
              <a:noFill/>
              <a:miter lim="800000"/>
              <a:headEnd/>
              <a:tailEnd/>
            </a:ln>
          </p:spPr>
        </p:pic>
        <p:pic>
          <p:nvPicPr>
            <p:cNvPr id="77" name="Picture 71" descr="nibib"/>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5004352" y="5059053"/>
              <a:ext cx="540440" cy="252351"/>
            </a:xfrm>
            <a:prstGeom prst="rect">
              <a:avLst/>
            </a:prstGeom>
            <a:solidFill>
              <a:srgbClr val="FFCCFF"/>
            </a:solidFill>
            <a:ln w="9525">
              <a:noFill/>
              <a:miter lim="800000"/>
              <a:headEnd/>
              <a:tailEnd/>
            </a:ln>
          </p:spPr>
        </p:pic>
        <p:pic>
          <p:nvPicPr>
            <p:cNvPr id="78" name="Picture 72" descr="nichd"/>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5100430" y="2148609"/>
              <a:ext cx="259211" cy="454231"/>
            </a:xfrm>
            <a:prstGeom prst="rect">
              <a:avLst/>
            </a:prstGeom>
            <a:solidFill>
              <a:srgbClr val="FFCCFF"/>
            </a:solidFill>
            <a:ln w="9525">
              <a:noFill/>
              <a:miter lim="800000"/>
              <a:headEnd/>
              <a:tailEnd/>
            </a:ln>
          </p:spPr>
        </p:pic>
        <p:pic>
          <p:nvPicPr>
            <p:cNvPr id="79" name="Picture 73" descr="nida"/>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3178865" y="3090718"/>
              <a:ext cx="432352" cy="393948"/>
            </a:xfrm>
            <a:prstGeom prst="rect">
              <a:avLst/>
            </a:prstGeom>
            <a:solidFill>
              <a:srgbClr val="FFCCFF"/>
            </a:solidFill>
            <a:ln w="9525">
              <a:noFill/>
              <a:miter lim="800000"/>
              <a:headEnd/>
              <a:tailEnd/>
            </a:ln>
          </p:spPr>
        </p:pic>
        <p:pic>
          <p:nvPicPr>
            <p:cNvPr id="80" name="Picture 74" descr="nidcr"/>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1305339" y="3090718"/>
              <a:ext cx="324264" cy="454231"/>
            </a:xfrm>
            <a:prstGeom prst="rect">
              <a:avLst/>
            </a:prstGeom>
            <a:solidFill>
              <a:srgbClr val="FFCCFF"/>
            </a:solidFill>
            <a:ln w="9525">
              <a:noFill/>
              <a:miter lim="800000"/>
              <a:headEnd/>
              <a:tailEnd/>
            </a:ln>
          </p:spPr>
        </p:pic>
        <p:pic>
          <p:nvPicPr>
            <p:cNvPr id="82" name="Picture 76" descr="niehs"/>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4139648" y="3023425"/>
              <a:ext cx="360293" cy="535544"/>
            </a:xfrm>
            <a:prstGeom prst="rect">
              <a:avLst/>
            </a:prstGeom>
            <a:solidFill>
              <a:srgbClr val="FFCCFF"/>
            </a:solidFill>
            <a:ln w="9525">
              <a:noFill/>
              <a:miter lim="800000"/>
              <a:headEnd/>
              <a:tailEnd/>
            </a:ln>
          </p:spPr>
        </p:pic>
        <p:pic>
          <p:nvPicPr>
            <p:cNvPr id="84" name="Picture 78" descr="nimh"/>
            <p:cNvPicPr>
              <a:picLocks noChangeAspect="1" noChangeArrowheads="1"/>
            </p:cNvPicPr>
            <p:nvPr/>
          </p:nvPicPr>
          <p:blipFill>
            <a:blip r:embed="rId15" cstate="print">
              <a:extLst>
                <a:ext uri="{28A0092B-C50C-407E-A947-70E740481C1C}">
                  <a14:useLocalDpi xmlns:a14="http://schemas.microsoft.com/office/drawing/2010/main"/>
                </a:ext>
              </a:extLst>
            </a:blip>
            <a:srcRect/>
            <a:stretch>
              <a:fillRect/>
            </a:stretch>
          </p:blipFill>
          <p:spPr bwMode="auto">
            <a:xfrm>
              <a:off x="3274943" y="4032827"/>
              <a:ext cx="360293" cy="384134"/>
            </a:xfrm>
            <a:prstGeom prst="rect">
              <a:avLst/>
            </a:prstGeom>
            <a:solidFill>
              <a:srgbClr val="FFCCFF"/>
            </a:solidFill>
            <a:ln w="9525">
              <a:noFill/>
              <a:miter lim="800000"/>
              <a:headEnd/>
              <a:tailEnd/>
            </a:ln>
          </p:spPr>
        </p:pic>
        <p:pic>
          <p:nvPicPr>
            <p:cNvPr id="85" name="Picture 79" descr="ninr"/>
            <p:cNvPicPr>
              <a:picLocks noChangeAspect="1"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auto">
            <a:xfrm>
              <a:off x="5004352" y="4032827"/>
              <a:ext cx="454370" cy="444418"/>
            </a:xfrm>
            <a:prstGeom prst="rect">
              <a:avLst/>
            </a:prstGeom>
            <a:solidFill>
              <a:srgbClr val="FFCCFF"/>
            </a:solidFill>
            <a:ln w="9525">
              <a:noFill/>
              <a:miter lim="800000"/>
              <a:headEnd/>
              <a:tailEnd/>
            </a:ln>
          </p:spPr>
        </p:pic>
        <p:pic>
          <p:nvPicPr>
            <p:cNvPr id="86" name="Picture 80" descr="nlm"/>
            <p:cNvPicPr>
              <a:picLocks noChangeAspect="1" noChangeArrowheads="1"/>
            </p:cNvPicPr>
            <p:nvPr/>
          </p:nvPicPr>
          <p:blipFill>
            <a:blip r:embed="rId17" cstate="print">
              <a:extLst>
                <a:ext uri="{28A0092B-C50C-407E-A947-70E740481C1C}">
                  <a14:useLocalDpi xmlns:a14="http://schemas.microsoft.com/office/drawing/2010/main"/>
                </a:ext>
              </a:extLst>
            </a:blip>
            <a:srcRect/>
            <a:stretch>
              <a:fillRect/>
            </a:stretch>
          </p:blipFill>
          <p:spPr bwMode="auto">
            <a:xfrm>
              <a:off x="4235726" y="4974936"/>
              <a:ext cx="360293" cy="504701"/>
            </a:xfrm>
            <a:prstGeom prst="rect">
              <a:avLst/>
            </a:prstGeom>
            <a:solidFill>
              <a:srgbClr val="FFCCFF"/>
            </a:solidFill>
            <a:ln w="9525">
              <a:noFill/>
              <a:miter lim="800000"/>
              <a:headEnd/>
              <a:tailEnd/>
            </a:ln>
          </p:spPr>
        </p:pic>
        <p:pic>
          <p:nvPicPr>
            <p:cNvPr id="87" name="Picture 81" descr="ncrr"/>
            <p:cNvPicPr>
              <a:picLocks noChangeAspect="1" noChangeArrowheads="1"/>
            </p:cNvPicPr>
            <p:nvPr/>
          </p:nvPicPr>
          <p:blipFill>
            <a:blip r:embed="rId18" cstate="print">
              <a:extLst>
                <a:ext uri="{28A0092B-C50C-407E-A947-70E740481C1C}">
                  <a14:useLocalDpi xmlns:a14="http://schemas.microsoft.com/office/drawing/2010/main"/>
                </a:ext>
              </a:extLst>
            </a:blip>
            <a:srcRect/>
            <a:stretch>
              <a:fillRect/>
            </a:stretch>
          </p:blipFill>
          <p:spPr bwMode="auto">
            <a:xfrm>
              <a:off x="3274943" y="4974936"/>
              <a:ext cx="324264" cy="403761"/>
            </a:xfrm>
            <a:prstGeom prst="rect">
              <a:avLst/>
            </a:prstGeom>
            <a:solidFill>
              <a:srgbClr val="FFCCFF"/>
            </a:solidFill>
            <a:ln w="9525">
              <a:noFill/>
              <a:miter lim="800000"/>
              <a:headEnd/>
              <a:tailEnd/>
            </a:ln>
          </p:spPr>
        </p:pic>
        <p:pic>
          <p:nvPicPr>
            <p:cNvPr id="89" name="Picture 83" descr="niams"/>
            <p:cNvPicPr>
              <a:picLocks noChangeAspect="1" noChangeArrowheads="1"/>
            </p:cNvPicPr>
            <p:nvPr/>
          </p:nvPicPr>
          <p:blipFill>
            <a:blip r:embed="rId19" cstate="print">
              <a:extLst>
                <a:ext uri="{28A0092B-C50C-407E-A947-70E740481C1C}">
                  <a14:useLocalDpi xmlns:a14="http://schemas.microsoft.com/office/drawing/2010/main"/>
                </a:ext>
              </a:extLst>
            </a:blip>
            <a:srcRect/>
            <a:stretch>
              <a:fillRect/>
            </a:stretch>
          </p:blipFill>
          <p:spPr bwMode="auto">
            <a:xfrm>
              <a:off x="3274943" y="2148609"/>
              <a:ext cx="338276" cy="434604"/>
            </a:xfrm>
            <a:prstGeom prst="rect">
              <a:avLst/>
            </a:prstGeom>
            <a:solidFill>
              <a:srgbClr val="FFCCFF"/>
            </a:solidFill>
            <a:ln w="9525">
              <a:noFill/>
              <a:miter lim="800000"/>
              <a:headEnd/>
              <a:tailEnd/>
            </a:ln>
          </p:spPr>
        </p:pic>
        <p:pic>
          <p:nvPicPr>
            <p:cNvPr id="90" name="Picture 84" descr="cit"/>
            <p:cNvPicPr>
              <a:picLocks noChangeAspect="1" noChangeArrowheads="1"/>
            </p:cNvPicPr>
            <p:nvPr/>
          </p:nvPicPr>
          <p:blipFill>
            <a:blip r:embed="rId20" cstate="print">
              <a:extLst>
                <a:ext uri="{28A0092B-C50C-407E-A947-70E740481C1C}">
                  <a14:useLocalDpi xmlns:a14="http://schemas.microsoft.com/office/drawing/2010/main"/>
                </a:ext>
              </a:extLst>
            </a:blip>
            <a:srcRect/>
            <a:stretch>
              <a:fillRect/>
            </a:stretch>
          </p:blipFill>
          <p:spPr bwMode="auto">
            <a:xfrm>
              <a:off x="2357231" y="5917045"/>
              <a:ext cx="288235" cy="372918"/>
            </a:xfrm>
            <a:prstGeom prst="rect">
              <a:avLst/>
            </a:prstGeom>
            <a:solidFill>
              <a:srgbClr val="FFCCFF"/>
            </a:solidFill>
            <a:ln w="9525">
              <a:noFill/>
              <a:miter lim="800000"/>
              <a:headEnd/>
              <a:tailEnd/>
            </a:ln>
          </p:spPr>
        </p:pic>
        <p:pic>
          <p:nvPicPr>
            <p:cNvPr id="91" name="Picture 85" descr="csr"/>
            <p:cNvPicPr>
              <a:picLocks noChangeAspect="1" noChangeArrowheads="1"/>
            </p:cNvPicPr>
            <p:nvPr/>
          </p:nvPicPr>
          <p:blipFill>
            <a:blip r:embed="rId21" cstate="print">
              <a:extLst>
                <a:ext uri="{28A0092B-C50C-407E-A947-70E740481C1C}">
                  <a14:useLocalDpi xmlns:a14="http://schemas.microsoft.com/office/drawing/2010/main"/>
                </a:ext>
              </a:extLst>
            </a:blip>
            <a:srcRect/>
            <a:stretch>
              <a:fillRect/>
            </a:stretch>
          </p:blipFill>
          <p:spPr bwMode="auto">
            <a:xfrm>
              <a:off x="3269975" y="5917045"/>
              <a:ext cx="576470" cy="295811"/>
            </a:xfrm>
            <a:prstGeom prst="rect">
              <a:avLst/>
            </a:prstGeom>
            <a:solidFill>
              <a:srgbClr val="FFCCFF"/>
            </a:solidFill>
            <a:ln w="9525">
              <a:noFill/>
              <a:miter lim="800000"/>
              <a:headEnd/>
              <a:tailEnd/>
            </a:ln>
          </p:spPr>
        </p:pic>
        <p:pic>
          <p:nvPicPr>
            <p:cNvPr id="92" name="Picture 86" descr="cc"/>
            <p:cNvPicPr>
              <a:picLocks noChangeAspect="1" noChangeArrowheads="1"/>
            </p:cNvPicPr>
            <p:nvPr/>
          </p:nvPicPr>
          <p:blipFill>
            <a:blip r:embed="rId22" cstate="print">
              <a:extLst>
                <a:ext uri="{28A0092B-C50C-407E-A947-70E740481C1C}">
                  <a14:useLocalDpi xmlns:a14="http://schemas.microsoft.com/office/drawing/2010/main"/>
                </a:ext>
              </a:extLst>
            </a:blip>
            <a:srcRect/>
            <a:stretch>
              <a:fillRect/>
            </a:stretch>
          </p:blipFill>
          <p:spPr bwMode="auto">
            <a:xfrm>
              <a:off x="1300370" y="5849752"/>
              <a:ext cx="324264" cy="454231"/>
            </a:xfrm>
            <a:prstGeom prst="rect">
              <a:avLst/>
            </a:prstGeom>
            <a:solidFill>
              <a:srgbClr val="FFCCFF"/>
            </a:solidFill>
            <a:ln w="9525">
              <a:noFill/>
              <a:miter lim="800000"/>
              <a:headEnd/>
              <a:tailEnd/>
            </a:ln>
          </p:spPr>
        </p:pic>
        <p:pic>
          <p:nvPicPr>
            <p:cNvPr id="93" name="Picture 87" descr="fic"/>
            <p:cNvPicPr>
              <a:picLocks noChangeAspect="1" noChangeArrowheads="1"/>
            </p:cNvPicPr>
            <p:nvPr/>
          </p:nvPicPr>
          <p:blipFill>
            <a:blip r:embed="rId23" cstate="print">
              <a:extLst>
                <a:ext uri="{28A0092B-C50C-407E-A947-70E740481C1C}">
                  <a14:useLocalDpi xmlns:a14="http://schemas.microsoft.com/office/drawing/2010/main"/>
                </a:ext>
              </a:extLst>
            </a:blip>
            <a:srcRect/>
            <a:stretch>
              <a:fillRect/>
            </a:stretch>
          </p:blipFill>
          <p:spPr bwMode="auto">
            <a:xfrm>
              <a:off x="2266122" y="4974936"/>
              <a:ext cx="324264" cy="454231"/>
            </a:xfrm>
            <a:prstGeom prst="rect">
              <a:avLst/>
            </a:prstGeom>
            <a:solidFill>
              <a:srgbClr val="FFCCFF"/>
            </a:solidFill>
            <a:ln w="9525">
              <a:noFill/>
              <a:miter lim="800000"/>
              <a:headEnd/>
              <a:tailEnd/>
            </a:ln>
          </p:spPr>
        </p:pic>
        <p:sp>
          <p:nvSpPr>
            <p:cNvPr id="94" name="Rectangle 89"/>
            <p:cNvSpPr>
              <a:spLocks noChangeArrowheads="1"/>
            </p:cNvSpPr>
            <p:nvPr/>
          </p:nvSpPr>
          <p:spPr bwMode="auto">
            <a:xfrm>
              <a:off x="1105176" y="2103747"/>
              <a:ext cx="79364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NIAAA</a:t>
              </a:r>
              <a:endParaRPr lang="en-US" sz="1600" b="1" dirty="0">
                <a:solidFill>
                  <a:prstClr val="white"/>
                </a:solidFill>
                <a:latin typeface="Arial" panose="020B0604020202020204" pitchFamily="34" charset="0"/>
                <a:cs typeface="Arial" panose="020B0604020202020204" pitchFamily="34" charset="0"/>
              </a:endParaRPr>
            </a:p>
          </p:txBody>
        </p:sp>
        <p:sp>
          <p:nvSpPr>
            <p:cNvPr id="95" name="Rectangle 90"/>
            <p:cNvSpPr>
              <a:spLocks noChangeArrowheads="1"/>
            </p:cNvSpPr>
            <p:nvPr/>
          </p:nvSpPr>
          <p:spPr bwMode="auto">
            <a:xfrm>
              <a:off x="3032746" y="2103747"/>
              <a:ext cx="81866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NIAMS</a:t>
              </a:r>
              <a:endParaRPr lang="en-US" sz="1600" b="1" dirty="0">
                <a:solidFill>
                  <a:prstClr val="white"/>
                </a:solidFill>
                <a:latin typeface="Arial" panose="020B0604020202020204" pitchFamily="34" charset="0"/>
                <a:cs typeface="Arial" panose="020B0604020202020204" pitchFamily="34" charset="0"/>
              </a:endParaRPr>
            </a:p>
          </p:txBody>
        </p:sp>
        <p:sp>
          <p:nvSpPr>
            <p:cNvPr id="96" name="Rectangle 91"/>
            <p:cNvSpPr>
              <a:spLocks noChangeArrowheads="1"/>
            </p:cNvSpPr>
            <p:nvPr/>
          </p:nvSpPr>
          <p:spPr bwMode="auto">
            <a:xfrm>
              <a:off x="3947491" y="2103747"/>
              <a:ext cx="79464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NCI</a:t>
              </a:r>
              <a:endParaRPr lang="en-US" sz="1600" b="1" dirty="0">
                <a:solidFill>
                  <a:prstClr val="white"/>
                </a:solidFill>
                <a:latin typeface="Arial" panose="020B0604020202020204" pitchFamily="34" charset="0"/>
                <a:cs typeface="Arial" panose="020B0604020202020204" pitchFamily="34" charset="0"/>
              </a:endParaRPr>
            </a:p>
          </p:txBody>
        </p:sp>
        <p:sp>
          <p:nvSpPr>
            <p:cNvPr id="98" name="Rectangle 93"/>
            <p:cNvSpPr>
              <a:spLocks noChangeArrowheads="1"/>
            </p:cNvSpPr>
            <p:nvPr/>
          </p:nvSpPr>
          <p:spPr bwMode="auto">
            <a:xfrm>
              <a:off x="4882253" y="2103747"/>
              <a:ext cx="79464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NICHD</a:t>
              </a:r>
              <a:endParaRPr lang="en-US" sz="1600" b="1" dirty="0">
                <a:solidFill>
                  <a:prstClr val="white"/>
                </a:solidFill>
                <a:latin typeface="Arial" panose="020B0604020202020204" pitchFamily="34" charset="0"/>
                <a:cs typeface="Arial" panose="020B0604020202020204" pitchFamily="34" charset="0"/>
              </a:endParaRPr>
            </a:p>
          </p:txBody>
        </p:sp>
        <p:sp>
          <p:nvSpPr>
            <p:cNvPr id="99" name="Rectangle 94"/>
            <p:cNvSpPr>
              <a:spLocks noChangeArrowheads="1"/>
            </p:cNvSpPr>
            <p:nvPr/>
          </p:nvSpPr>
          <p:spPr bwMode="auto">
            <a:xfrm>
              <a:off x="2025926" y="2103747"/>
              <a:ext cx="840685"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NIAID</a:t>
              </a:r>
              <a:endParaRPr lang="en-US" sz="1600" b="1" dirty="0">
                <a:solidFill>
                  <a:prstClr val="white"/>
                </a:solidFill>
                <a:latin typeface="Arial" panose="020B0604020202020204" pitchFamily="34" charset="0"/>
                <a:cs typeface="Arial" panose="020B0604020202020204" pitchFamily="34" charset="0"/>
              </a:endParaRPr>
            </a:p>
          </p:txBody>
        </p:sp>
        <p:sp>
          <p:nvSpPr>
            <p:cNvPr id="101" name="Rectangle 96"/>
            <p:cNvSpPr>
              <a:spLocks noChangeArrowheads="1"/>
            </p:cNvSpPr>
            <p:nvPr/>
          </p:nvSpPr>
          <p:spPr bwMode="auto">
            <a:xfrm>
              <a:off x="1088163" y="3023425"/>
              <a:ext cx="793646"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NIDCR</a:t>
              </a:r>
              <a:endParaRPr lang="en-US" sz="1600" b="1" dirty="0">
                <a:solidFill>
                  <a:prstClr val="white"/>
                </a:solidFill>
                <a:latin typeface="Arial" panose="020B0604020202020204" pitchFamily="34" charset="0"/>
                <a:cs typeface="Arial" panose="020B0604020202020204" pitchFamily="34" charset="0"/>
              </a:endParaRPr>
            </a:p>
          </p:txBody>
        </p:sp>
        <p:sp>
          <p:nvSpPr>
            <p:cNvPr id="102" name="Rectangle 97"/>
            <p:cNvSpPr>
              <a:spLocks noChangeArrowheads="1"/>
            </p:cNvSpPr>
            <p:nvPr/>
          </p:nvSpPr>
          <p:spPr bwMode="auto">
            <a:xfrm>
              <a:off x="3016733" y="3034640"/>
              <a:ext cx="81866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NIDA</a:t>
              </a:r>
              <a:endParaRPr lang="en-US" sz="1600" b="1" dirty="0">
                <a:solidFill>
                  <a:prstClr val="white"/>
                </a:solidFill>
                <a:latin typeface="Arial" panose="020B0604020202020204" pitchFamily="34" charset="0"/>
                <a:cs typeface="Arial" panose="020B0604020202020204" pitchFamily="34" charset="0"/>
              </a:endParaRPr>
            </a:p>
          </p:txBody>
        </p:sp>
        <p:sp>
          <p:nvSpPr>
            <p:cNvPr id="103" name="Rectangle 98"/>
            <p:cNvSpPr>
              <a:spLocks noChangeArrowheads="1"/>
            </p:cNvSpPr>
            <p:nvPr/>
          </p:nvSpPr>
          <p:spPr bwMode="auto">
            <a:xfrm>
              <a:off x="3953496" y="3034640"/>
              <a:ext cx="79464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NIEHS</a:t>
              </a:r>
              <a:endParaRPr lang="en-US" sz="1600" b="1" dirty="0">
                <a:solidFill>
                  <a:prstClr val="white"/>
                </a:solidFill>
                <a:latin typeface="Arial" panose="020B0604020202020204" pitchFamily="34" charset="0"/>
                <a:cs typeface="Arial" panose="020B0604020202020204" pitchFamily="34" charset="0"/>
              </a:endParaRPr>
            </a:p>
          </p:txBody>
        </p:sp>
        <p:sp>
          <p:nvSpPr>
            <p:cNvPr id="105" name="Rectangle 100"/>
            <p:cNvSpPr>
              <a:spLocks noChangeArrowheads="1"/>
            </p:cNvSpPr>
            <p:nvPr/>
          </p:nvSpPr>
          <p:spPr bwMode="auto">
            <a:xfrm>
              <a:off x="4894263" y="3034640"/>
              <a:ext cx="766624"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NEI</a:t>
              </a:r>
              <a:endParaRPr lang="en-US" sz="1600" b="1" dirty="0">
                <a:solidFill>
                  <a:prstClr val="white"/>
                </a:solidFill>
                <a:latin typeface="Arial" panose="020B0604020202020204" pitchFamily="34" charset="0"/>
                <a:cs typeface="Arial" panose="020B0604020202020204" pitchFamily="34" charset="0"/>
              </a:endParaRPr>
            </a:p>
          </p:txBody>
        </p:sp>
        <p:sp>
          <p:nvSpPr>
            <p:cNvPr id="106" name="Rectangle 101"/>
            <p:cNvSpPr>
              <a:spLocks noChangeArrowheads="1"/>
            </p:cNvSpPr>
            <p:nvPr/>
          </p:nvSpPr>
          <p:spPr bwMode="auto">
            <a:xfrm>
              <a:off x="2041939" y="3965534"/>
              <a:ext cx="81866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NHGRI</a:t>
              </a:r>
              <a:endParaRPr lang="en-US" sz="1600" b="1" dirty="0">
                <a:solidFill>
                  <a:prstClr val="white"/>
                </a:solidFill>
                <a:latin typeface="Arial" panose="020B0604020202020204" pitchFamily="34" charset="0"/>
                <a:cs typeface="Arial" panose="020B0604020202020204" pitchFamily="34" charset="0"/>
              </a:endParaRPr>
            </a:p>
          </p:txBody>
        </p:sp>
        <p:sp>
          <p:nvSpPr>
            <p:cNvPr id="107" name="Rectangle 102"/>
            <p:cNvSpPr>
              <a:spLocks noChangeArrowheads="1"/>
            </p:cNvSpPr>
            <p:nvPr/>
          </p:nvSpPr>
          <p:spPr bwMode="auto">
            <a:xfrm>
              <a:off x="1081157" y="3965534"/>
              <a:ext cx="80665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NHLBI</a:t>
              </a:r>
              <a:endParaRPr lang="en-US" sz="1600" b="1" dirty="0">
                <a:solidFill>
                  <a:prstClr val="white"/>
                </a:solidFill>
                <a:latin typeface="Arial" panose="020B0604020202020204" pitchFamily="34" charset="0"/>
                <a:cs typeface="Arial" panose="020B0604020202020204" pitchFamily="34" charset="0"/>
              </a:endParaRPr>
            </a:p>
          </p:txBody>
        </p:sp>
        <p:sp>
          <p:nvSpPr>
            <p:cNvPr id="108" name="Rectangle 103"/>
            <p:cNvSpPr>
              <a:spLocks noChangeArrowheads="1"/>
            </p:cNvSpPr>
            <p:nvPr/>
          </p:nvSpPr>
          <p:spPr bwMode="auto">
            <a:xfrm>
              <a:off x="3032746" y="3965534"/>
              <a:ext cx="81866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NIMH</a:t>
              </a:r>
              <a:endParaRPr lang="en-US" sz="1600" b="1" dirty="0">
                <a:solidFill>
                  <a:prstClr val="white"/>
                </a:solidFill>
                <a:latin typeface="Arial" panose="020B0604020202020204" pitchFamily="34" charset="0"/>
                <a:cs typeface="Arial" panose="020B0604020202020204" pitchFamily="34" charset="0"/>
              </a:endParaRPr>
            </a:p>
          </p:txBody>
        </p:sp>
        <p:sp>
          <p:nvSpPr>
            <p:cNvPr id="109" name="Rectangle 104"/>
            <p:cNvSpPr>
              <a:spLocks noChangeArrowheads="1"/>
            </p:cNvSpPr>
            <p:nvPr/>
          </p:nvSpPr>
          <p:spPr bwMode="auto">
            <a:xfrm>
              <a:off x="3947491" y="3965534"/>
              <a:ext cx="79464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NINDS</a:t>
              </a:r>
              <a:endParaRPr lang="en-US" sz="1600" b="1" dirty="0">
                <a:solidFill>
                  <a:prstClr val="white"/>
                </a:solidFill>
                <a:latin typeface="Arial" panose="020B0604020202020204" pitchFamily="34" charset="0"/>
                <a:cs typeface="Arial" panose="020B0604020202020204" pitchFamily="34" charset="0"/>
              </a:endParaRPr>
            </a:p>
          </p:txBody>
        </p:sp>
        <p:sp>
          <p:nvSpPr>
            <p:cNvPr id="111" name="Rectangle 106"/>
            <p:cNvSpPr>
              <a:spLocks noChangeArrowheads="1"/>
            </p:cNvSpPr>
            <p:nvPr/>
          </p:nvSpPr>
          <p:spPr bwMode="auto">
            <a:xfrm>
              <a:off x="4860235" y="3965534"/>
              <a:ext cx="816665" cy="605642"/>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NINR</a:t>
              </a:r>
              <a:endParaRPr lang="en-US" sz="1600" b="1" dirty="0">
                <a:solidFill>
                  <a:prstClr val="white"/>
                </a:solidFill>
                <a:latin typeface="Arial" panose="020B0604020202020204" pitchFamily="34" charset="0"/>
                <a:cs typeface="Arial" panose="020B0604020202020204" pitchFamily="34" charset="0"/>
              </a:endParaRPr>
            </a:p>
          </p:txBody>
        </p:sp>
        <p:sp>
          <p:nvSpPr>
            <p:cNvPr id="112" name="Rectangle 107"/>
            <p:cNvSpPr>
              <a:spLocks noChangeArrowheads="1"/>
            </p:cNvSpPr>
            <p:nvPr/>
          </p:nvSpPr>
          <p:spPr bwMode="auto">
            <a:xfrm>
              <a:off x="4009542" y="4930074"/>
              <a:ext cx="79464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NLM</a:t>
              </a:r>
              <a:endParaRPr lang="en-US" sz="1600" b="1" dirty="0">
                <a:solidFill>
                  <a:prstClr val="white"/>
                </a:solidFill>
                <a:latin typeface="Arial" panose="020B0604020202020204" pitchFamily="34" charset="0"/>
                <a:cs typeface="Arial" panose="020B0604020202020204" pitchFamily="34" charset="0"/>
              </a:endParaRPr>
            </a:p>
          </p:txBody>
        </p:sp>
        <p:sp>
          <p:nvSpPr>
            <p:cNvPr id="113" name="Rectangle 108"/>
            <p:cNvSpPr>
              <a:spLocks noChangeArrowheads="1"/>
            </p:cNvSpPr>
            <p:nvPr/>
          </p:nvSpPr>
          <p:spPr bwMode="auto">
            <a:xfrm>
              <a:off x="1017104" y="4918858"/>
              <a:ext cx="807658"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NCCIH</a:t>
              </a:r>
              <a:endParaRPr lang="en-US" sz="1600" b="1" dirty="0">
                <a:solidFill>
                  <a:prstClr val="white"/>
                </a:solidFill>
                <a:latin typeface="Arial" panose="020B0604020202020204" pitchFamily="34" charset="0"/>
                <a:cs typeface="Arial" panose="020B0604020202020204" pitchFamily="34" charset="0"/>
              </a:endParaRPr>
            </a:p>
          </p:txBody>
        </p:sp>
        <p:sp>
          <p:nvSpPr>
            <p:cNvPr id="114" name="Rectangle 109"/>
            <p:cNvSpPr>
              <a:spLocks noChangeArrowheads="1"/>
            </p:cNvSpPr>
            <p:nvPr/>
          </p:nvSpPr>
          <p:spPr bwMode="auto">
            <a:xfrm>
              <a:off x="2033933" y="4930074"/>
              <a:ext cx="81866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schemeClr val="bg1">
                      <a:lumMod val="50000"/>
                    </a:schemeClr>
                  </a:solidFill>
                  <a:latin typeface="Arial" panose="020B0604020202020204" pitchFamily="34" charset="0"/>
                  <a:cs typeface="Arial" panose="020B0604020202020204" pitchFamily="34" charset="0"/>
                </a:rPr>
                <a:t>FIC</a:t>
              </a:r>
              <a:endParaRPr lang="en-US" sz="1600" b="1" dirty="0">
                <a:solidFill>
                  <a:schemeClr val="bg1">
                    <a:lumMod val="50000"/>
                  </a:schemeClr>
                </a:solidFill>
                <a:latin typeface="Arial" panose="020B0604020202020204" pitchFamily="34" charset="0"/>
                <a:cs typeface="Arial" panose="020B0604020202020204" pitchFamily="34" charset="0"/>
              </a:endParaRPr>
            </a:p>
          </p:txBody>
        </p:sp>
        <p:sp>
          <p:nvSpPr>
            <p:cNvPr id="115" name="Rectangle 110"/>
            <p:cNvSpPr>
              <a:spLocks noChangeArrowheads="1"/>
            </p:cNvSpPr>
            <p:nvPr/>
          </p:nvSpPr>
          <p:spPr bwMode="auto">
            <a:xfrm>
              <a:off x="3024740" y="4930074"/>
              <a:ext cx="81866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schemeClr val="bg1">
                      <a:lumMod val="50000"/>
                    </a:schemeClr>
                  </a:solidFill>
                  <a:latin typeface="Arial" panose="020B0604020202020204" pitchFamily="34" charset="0"/>
                  <a:cs typeface="Arial" panose="020B0604020202020204" pitchFamily="34" charset="0"/>
                </a:rPr>
                <a:t>NCATS</a:t>
              </a:r>
              <a:endParaRPr lang="en-US" sz="1600" b="1" dirty="0">
                <a:solidFill>
                  <a:schemeClr val="bg1">
                    <a:lumMod val="50000"/>
                  </a:schemeClr>
                </a:solidFill>
                <a:latin typeface="Arial" panose="020B0604020202020204" pitchFamily="34" charset="0"/>
                <a:cs typeface="Arial" panose="020B0604020202020204" pitchFamily="34" charset="0"/>
              </a:endParaRPr>
            </a:p>
          </p:txBody>
        </p:sp>
        <p:sp>
          <p:nvSpPr>
            <p:cNvPr id="116" name="Rectangle 111"/>
            <p:cNvSpPr>
              <a:spLocks noChangeArrowheads="1"/>
            </p:cNvSpPr>
            <p:nvPr/>
          </p:nvSpPr>
          <p:spPr bwMode="auto">
            <a:xfrm>
              <a:off x="4908274" y="4907643"/>
              <a:ext cx="720587" cy="672935"/>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NIBIB</a:t>
              </a:r>
              <a:endParaRPr lang="en-US" sz="1600" b="1" dirty="0">
                <a:solidFill>
                  <a:prstClr val="white"/>
                </a:solidFill>
                <a:latin typeface="Arial" panose="020B0604020202020204" pitchFamily="34" charset="0"/>
                <a:cs typeface="Arial" panose="020B0604020202020204" pitchFamily="34" charset="0"/>
              </a:endParaRPr>
            </a:p>
          </p:txBody>
        </p:sp>
        <p:sp>
          <p:nvSpPr>
            <p:cNvPr id="117" name="Rectangle 113"/>
            <p:cNvSpPr>
              <a:spLocks noChangeArrowheads="1"/>
            </p:cNvSpPr>
            <p:nvPr/>
          </p:nvSpPr>
          <p:spPr bwMode="auto">
            <a:xfrm>
              <a:off x="1060175" y="5782458"/>
              <a:ext cx="81866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schemeClr val="bg1">
                      <a:lumMod val="50000"/>
                    </a:schemeClr>
                  </a:solidFill>
                  <a:latin typeface="Arial" panose="020B0604020202020204" pitchFamily="34" charset="0"/>
                  <a:cs typeface="Arial" panose="020B0604020202020204" pitchFamily="34" charset="0"/>
                </a:rPr>
                <a:t>CC</a:t>
              </a:r>
              <a:endParaRPr lang="en-US" sz="1600" b="1" dirty="0">
                <a:solidFill>
                  <a:schemeClr val="bg1">
                    <a:lumMod val="50000"/>
                  </a:schemeClr>
                </a:solidFill>
                <a:latin typeface="Arial" panose="020B0604020202020204" pitchFamily="34" charset="0"/>
                <a:cs typeface="Arial" panose="020B0604020202020204" pitchFamily="34" charset="0"/>
              </a:endParaRPr>
            </a:p>
          </p:txBody>
        </p:sp>
        <p:sp>
          <p:nvSpPr>
            <p:cNvPr id="118" name="Rectangle 114"/>
            <p:cNvSpPr>
              <a:spLocks noChangeArrowheads="1"/>
            </p:cNvSpPr>
            <p:nvPr/>
          </p:nvSpPr>
          <p:spPr bwMode="auto">
            <a:xfrm>
              <a:off x="2117036" y="5782458"/>
              <a:ext cx="818667"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schemeClr val="bg1">
                      <a:lumMod val="50000"/>
                    </a:schemeClr>
                  </a:solidFill>
                  <a:latin typeface="Arial" panose="020B0604020202020204" pitchFamily="34" charset="0"/>
                  <a:cs typeface="Arial" panose="020B0604020202020204" pitchFamily="34" charset="0"/>
                </a:rPr>
                <a:t>CIT</a:t>
              </a:r>
              <a:endParaRPr lang="en-US" sz="1600" b="1" dirty="0">
                <a:solidFill>
                  <a:schemeClr val="bg1">
                    <a:lumMod val="50000"/>
                  </a:schemeClr>
                </a:solidFill>
                <a:latin typeface="Arial" panose="020B0604020202020204" pitchFamily="34" charset="0"/>
                <a:cs typeface="Arial" panose="020B0604020202020204" pitchFamily="34" charset="0"/>
              </a:endParaRPr>
            </a:p>
          </p:txBody>
        </p:sp>
        <p:sp>
          <p:nvSpPr>
            <p:cNvPr id="119" name="Rectangle 115"/>
            <p:cNvSpPr>
              <a:spLocks noChangeArrowheads="1"/>
            </p:cNvSpPr>
            <p:nvPr/>
          </p:nvSpPr>
          <p:spPr bwMode="auto">
            <a:xfrm>
              <a:off x="3125857" y="5782458"/>
              <a:ext cx="816665" cy="583210"/>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smtClean="0">
                  <a:solidFill>
                    <a:prstClr val="white"/>
                  </a:solidFill>
                  <a:latin typeface="Arial" panose="020B0604020202020204" pitchFamily="34" charset="0"/>
                  <a:cs typeface="Arial" panose="020B0604020202020204" pitchFamily="34" charset="0"/>
                </a:rPr>
                <a:t>CSR</a:t>
              </a:r>
              <a:endParaRPr lang="en-US" sz="1600" b="1" dirty="0">
                <a:solidFill>
                  <a:prstClr val="white"/>
                </a:solidFill>
                <a:latin typeface="Arial" panose="020B0604020202020204" pitchFamily="34" charset="0"/>
                <a:cs typeface="Arial" panose="020B0604020202020204" pitchFamily="34" charset="0"/>
              </a:endParaRPr>
            </a:p>
          </p:txBody>
        </p:sp>
        <p:pic>
          <p:nvPicPr>
            <p:cNvPr id="122" name="Picture 118" descr="nih logo"/>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2767530" y="1273794"/>
              <a:ext cx="315256" cy="403761"/>
            </a:xfrm>
            <a:prstGeom prst="rect">
              <a:avLst/>
            </a:prstGeom>
            <a:solidFill>
              <a:schemeClr val="accent1">
                <a:alpha val="0"/>
              </a:schemeClr>
            </a:solidFill>
            <a:ln w="9525">
              <a:noFill/>
              <a:miter lim="800000"/>
              <a:headEnd/>
              <a:tailEnd/>
            </a:ln>
          </p:spPr>
        </p:pic>
        <p:sp>
          <p:nvSpPr>
            <p:cNvPr id="123" name="Rectangle 119"/>
            <p:cNvSpPr>
              <a:spLocks noChangeArrowheads="1"/>
            </p:cNvSpPr>
            <p:nvPr/>
          </p:nvSpPr>
          <p:spPr bwMode="auto">
            <a:xfrm>
              <a:off x="1697461" y="1206500"/>
              <a:ext cx="2546074" cy="538348"/>
            </a:xfrm>
            <a:prstGeom prst="rect">
              <a:avLst/>
            </a:prstGeom>
            <a:solidFill>
              <a:srgbClr val="0033CC"/>
            </a:solidFill>
            <a:ln w="25400">
              <a:solidFill>
                <a:srgbClr val="808080"/>
              </a:solidFill>
              <a:miter lim="800000"/>
              <a:headEnd/>
              <a:tailEnd/>
            </a:ln>
          </p:spPr>
          <p:txBody>
            <a:bodyPr wrap="none" lIns="90488" tIns="44450" rIns="90488" bIns="44450" anchor="ctr"/>
            <a:lstStyle/>
            <a:p>
              <a:pPr algn="ctr" eaLnBrk="0" hangingPunct="0"/>
              <a:r>
                <a:rPr lang="en-US" sz="1600" b="1" dirty="0">
                  <a:solidFill>
                    <a:prstClr val="white"/>
                  </a:solidFill>
                  <a:latin typeface="Arial" panose="020B0604020202020204" pitchFamily="34" charset="0"/>
                  <a:cs typeface="Arial" panose="020B0604020202020204" pitchFamily="34" charset="0"/>
                </a:rPr>
                <a:t>Office of the Director</a:t>
              </a:r>
            </a:p>
          </p:txBody>
        </p:sp>
        <p:sp>
          <p:nvSpPr>
            <p:cNvPr id="124" name="Rectangle 120"/>
            <p:cNvSpPr>
              <a:spLocks noChangeArrowheads="1"/>
            </p:cNvSpPr>
            <p:nvPr/>
          </p:nvSpPr>
          <p:spPr bwMode="auto">
            <a:xfrm>
              <a:off x="964096" y="5715165"/>
              <a:ext cx="3074504" cy="672935"/>
            </a:xfrm>
            <a:prstGeom prst="rect">
              <a:avLst/>
            </a:prstGeom>
            <a:noFill/>
            <a:ln w="38100" algn="ctr">
              <a:solidFill>
                <a:schemeClr val="tx1">
                  <a:lumMod val="50000"/>
                  <a:lumOff val="50000"/>
                </a:schemeClr>
              </a:solidFill>
              <a:miter lim="800000"/>
              <a:headEnd/>
              <a:tailEnd type="none" w="lg" len="lg"/>
            </a:ln>
          </p:spPr>
          <p:txBody>
            <a:bodyPr wrap="none" anchor="ctr"/>
            <a:lstStyle/>
            <a:p>
              <a:endParaRPr lang="en-US" sz="1600" dirty="0">
                <a:solidFill>
                  <a:prstClr val="black"/>
                </a:solidFill>
                <a:latin typeface="Arial" panose="020B0604020202020204" pitchFamily="34" charset="0"/>
                <a:cs typeface="Arial" panose="020B0604020202020204" pitchFamily="34" charset="0"/>
              </a:endParaRPr>
            </a:p>
          </p:txBody>
        </p:sp>
      </p:grpSp>
      <p:cxnSp>
        <p:nvCxnSpPr>
          <p:cNvPr id="128" name="Straight Arrow Connector 127"/>
          <p:cNvCxnSpPr/>
          <p:nvPr/>
        </p:nvCxnSpPr>
        <p:spPr>
          <a:xfrm flipV="1">
            <a:off x="4415872" y="1429434"/>
            <a:ext cx="814163" cy="22598"/>
          </a:xfrm>
          <a:prstGeom prst="straightConnector1">
            <a:avLst/>
          </a:prstGeom>
          <a:ln w="19050">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flipV="1">
            <a:off x="4139648" y="6087462"/>
            <a:ext cx="631738" cy="16042"/>
          </a:xfrm>
          <a:prstGeom prst="straightConnector1">
            <a:avLst/>
          </a:prstGeom>
          <a:ln w="19050">
            <a:solidFill>
              <a:srgbClr val="008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24704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5" grpId="0"/>
      <p:bldP spid="126" grpId="0"/>
      <p:bldP spid="1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Assignments for R15</a:t>
            </a:r>
            <a:endParaRPr lang="en-US" dirty="0"/>
          </a:p>
        </p:txBody>
      </p:sp>
      <p:sp>
        <p:nvSpPr>
          <p:cNvPr id="5" name="Content Placeholder 4"/>
          <p:cNvSpPr>
            <a:spLocks noGrp="1"/>
          </p:cNvSpPr>
          <p:nvPr>
            <p:ph idx="1"/>
          </p:nvPr>
        </p:nvSpPr>
        <p:spPr/>
        <p:txBody>
          <a:bodyPr/>
          <a:lstStyle/>
          <a:p>
            <a:r>
              <a:rPr lang="en-US" dirty="0" smtClean="0"/>
              <a:t>Institute/Center: </a:t>
            </a:r>
          </a:p>
          <a:p>
            <a:pPr lvl="1"/>
            <a:r>
              <a:rPr lang="en-US" dirty="0" smtClean="0"/>
              <a:t>Funding consideration</a:t>
            </a:r>
          </a:p>
          <a:p>
            <a:pPr lvl="1"/>
            <a:r>
              <a:rPr lang="en-US" dirty="0" smtClean="0"/>
              <a:t>Lifespan of award</a:t>
            </a:r>
          </a:p>
          <a:p>
            <a:pPr lvl="1"/>
            <a:r>
              <a:rPr lang="en-US" dirty="0" smtClean="0"/>
              <a:t>e.g. AI (NIAID), AT (NCCIH)</a:t>
            </a:r>
          </a:p>
          <a:p>
            <a:r>
              <a:rPr lang="en-US" dirty="0" smtClean="0"/>
              <a:t>Scientific Review Group</a:t>
            </a:r>
          </a:p>
          <a:p>
            <a:pPr lvl="1"/>
            <a:r>
              <a:rPr lang="en-US" dirty="0" smtClean="0"/>
              <a:t>Standing committee/”standing study section”</a:t>
            </a:r>
          </a:p>
          <a:p>
            <a:pPr lvl="2"/>
            <a:r>
              <a:rPr lang="en-US" dirty="0" smtClean="0"/>
              <a:t>e.g. AIP, VMD</a:t>
            </a:r>
          </a:p>
          <a:p>
            <a:pPr lvl="1"/>
            <a:r>
              <a:rPr lang="en-US" dirty="0" smtClean="0"/>
              <a:t>Special Emphasis Panel/SEP</a:t>
            </a:r>
          </a:p>
          <a:p>
            <a:pPr lvl="2"/>
            <a:r>
              <a:rPr lang="en-US" dirty="0" smtClean="0"/>
              <a:t>e.g. ZRG1 OTC-N 80, ZRG1 SBIB-D 57</a:t>
            </a:r>
          </a:p>
        </p:txBody>
      </p:sp>
      <p:sp>
        <p:nvSpPr>
          <p:cNvPr id="2" name="Slide Number Placeholder 1"/>
          <p:cNvSpPr>
            <a:spLocks noGrp="1"/>
          </p:cNvSpPr>
          <p:nvPr>
            <p:ph type="sldNum" sz="quarter" idx="10"/>
          </p:nvPr>
        </p:nvSpPr>
        <p:spPr/>
        <p:txBody>
          <a:bodyPr/>
          <a:lstStyle/>
          <a:p>
            <a:pPr>
              <a:defRPr/>
            </a:pPr>
            <a:fld id="{F7B76949-AF80-435D-9E97-14B6AAF2E0ED}" type="slidenum">
              <a:rPr lang="en-US" smtClean="0"/>
              <a:pPr>
                <a:defRPr/>
              </a:pPr>
              <a:t>7</a:t>
            </a:fld>
            <a:endParaRPr lang="en-US" dirty="0"/>
          </a:p>
        </p:txBody>
      </p:sp>
    </p:spTree>
    <p:extLst>
      <p:ext uri="{BB962C8B-B14F-4D97-AF65-F5344CB8AC3E}">
        <p14:creationId xmlns:p14="http://schemas.microsoft.com/office/powerpoint/2010/main" val="183382513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smtClean="0"/>
              <a:t>Differences between R15 &amp; other </a:t>
            </a:r>
            <a:r>
              <a:rPr lang="en-US" sz="3800" dirty="0" err="1" smtClean="0"/>
              <a:t>Rs</a:t>
            </a:r>
            <a:endParaRPr lang="en-US" sz="3800" dirty="0"/>
          </a:p>
        </p:txBody>
      </p:sp>
      <p:sp>
        <p:nvSpPr>
          <p:cNvPr id="3" name="Content Placeholder 2"/>
          <p:cNvSpPr>
            <a:spLocks noGrp="1"/>
          </p:cNvSpPr>
          <p:nvPr>
            <p:ph idx="1"/>
          </p:nvPr>
        </p:nvSpPr>
        <p:spPr>
          <a:xfrm>
            <a:off x="152400" y="990600"/>
            <a:ext cx="8229600" cy="4324350"/>
          </a:xfrm>
        </p:spPr>
        <p:txBody>
          <a:bodyPr/>
          <a:lstStyle/>
          <a:p>
            <a:r>
              <a:rPr lang="en-US" sz="3200" b="1" dirty="0" smtClean="0"/>
              <a:t>Unique review </a:t>
            </a:r>
          </a:p>
          <a:p>
            <a:pPr lvl="1"/>
            <a:r>
              <a:rPr lang="en-US" b="1" dirty="0" smtClean="0"/>
              <a:t>Review criteria</a:t>
            </a:r>
          </a:p>
          <a:p>
            <a:pPr lvl="1"/>
            <a:r>
              <a:rPr lang="en-US" b="1" dirty="0" smtClean="0"/>
              <a:t>Management of review</a:t>
            </a:r>
          </a:p>
          <a:p>
            <a:r>
              <a:rPr lang="en-US" sz="3200" b="1" dirty="0" smtClean="0"/>
              <a:t>Unique application requirements</a:t>
            </a:r>
          </a:p>
          <a:p>
            <a:r>
              <a:rPr lang="en-US" sz="3200" b="1" dirty="0" smtClean="0"/>
              <a:t>Eligibility</a:t>
            </a:r>
          </a:p>
          <a:p>
            <a:pPr lvl="1"/>
            <a:r>
              <a:rPr lang="en-US" sz="2800" b="1" dirty="0" smtClean="0"/>
              <a:t>Institution</a:t>
            </a:r>
          </a:p>
          <a:p>
            <a:pPr lvl="1"/>
            <a:r>
              <a:rPr lang="en-US" sz="2800" b="1" dirty="0" smtClean="0"/>
              <a:t>PI</a:t>
            </a:r>
            <a:endParaRPr lang="en-US" sz="2800" b="1" dirty="0"/>
          </a:p>
        </p:txBody>
      </p:sp>
    </p:spTree>
    <p:extLst>
      <p:ext uri="{BB962C8B-B14F-4D97-AF65-F5344CB8AC3E}">
        <p14:creationId xmlns:p14="http://schemas.microsoft.com/office/powerpoint/2010/main" val="258516109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find review criteria</a:t>
            </a:r>
            <a:endParaRPr lang="en-US" dirty="0"/>
          </a:p>
        </p:txBody>
      </p:sp>
      <p:sp>
        <p:nvSpPr>
          <p:cNvPr id="4" name="Slide Number Placeholder 3"/>
          <p:cNvSpPr>
            <a:spLocks noGrp="1"/>
          </p:cNvSpPr>
          <p:nvPr>
            <p:ph type="sldNum" sz="quarter" idx="10"/>
          </p:nvPr>
        </p:nvSpPr>
        <p:spPr/>
        <p:txBody>
          <a:bodyPr/>
          <a:lstStyle/>
          <a:p>
            <a:pPr>
              <a:defRPr/>
            </a:pPr>
            <a:fld id="{161627A0-52BE-49C3-90CB-787EE860760A}" type="slidenum">
              <a:rPr lang="en-US" smtClean="0"/>
              <a:pPr>
                <a:defRPr/>
              </a:pPr>
              <a:t>9</a:t>
            </a:fld>
            <a:endParaRPr lang="en-US" dirty="0"/>
          </a:p>
        </p:txBody>
      </p:sp>
      <p:pic>
        <p:nvPicPr>
          <p:cNvPr id="1027" name="Picture 3" descr="This shows the general format of a portion of Section V.1 in PA-13-313" title="Picture of Section V.1"/>
          <p:cNvPicPr>
            <a:picLocks noChangeAspect="1" noChangeArrowheads="1"/>
          </p:cNvPicPr>
          <p:nvPr/>
        </p:nvPicPr>
        <p:blipFill rotWithShape="1">
          <a:blip r:embed="rId3">
            <a:extLst>
              <a:ext uri="{28A0092B-C50C-407E-A947-70E740481C1C}">
                <a14:useLocalDpi xmlns:a14="http://schemas.microsoft.com/office/drawing/2010/main" val="0"/>
              </a:ext>
            </a:extLst>
          </a:blip>
          <a:srcRect l="2485" t="18576" r="37256"/>
          <a:stretch/>
        </p:blipFill>
        <p:spPr bwMode="auto">
          <a:xfrm>
            <a:off x="4033061" y="1443039"/>
            <a:ext cx="4158439" cy="4467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descr="This shows the Table of Contents, which is located under the Apply for Grant Electronically button in PA-13-313." title="Table of Contents"/>
          <p:cNvGrpSpPr/>
          <p:nvPr/>
        </p:nvGrpSpPr>
        <p:grpSpPr>
          <a:xfrm>
            <a:off x="333375" y="1447800"/>
            <a:ext cx="3737786" cy="3903833"/>
            <a:chOff x="1600200" y="1882011"/>
            <a:chExt cx="3737786" cy="3903833"/>
          </a:xfrm>
        </p:grpSpPr>
        <p:grpSp>
          <p:nvGrpSpPr>
            <p:cNvPr id="9" name="Group 8"/>
            <p:cNvGrpSpPr/>
            <p:nvPr/>
          </p:nvGrpSpPr>
          <p:grpSpPr>
            <a:xfrm>
              <a:off x="1600200" y="1882011"/>
              <a:ext cx="3737786" cy="3903833"/>
              <a:chOff x="3410405" y="1882011"/>
              <a:chExt cx="3737786" cy="3903833"/>
            </a:xfrm>
          </p:grpSpPr>
          <p:pic>
            <p:nvPicPr>
              <p:cNvPr id="11"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106" t="30480" r="69856" b="39063"/>
              <a:stretch/>
            </p:blipFill>
            <p:spPr bwMode="auto">
              <a:xfrm>
                <a:off x="3410405" y="2438399"/>
                <a:ext cx="3737786" cy="3347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3610430" y="1882011"/>
                <a:ext cx="2762295" cy="584775"/>
              </a:xfrm>
              <a:prstGeom prst="rect">
                <a:avLst/>
              </a:prstGeom>
              <a:noFill/>
            </p:spPr>
            <p:txBody>
              <a:bodyPr wrap="none" rtlCol="0">
                <a:spAutoFit/>
              </a:bodyPr>
              <a:lstStyle/>
              <a:p>
                <a:pPr algn="ctr"/>
                <a:r>
                  <a:rPr lang="en-US" sz="1600" dirty="0" smtClean="0">
                    <a:solidFill>
                      <a:srgbClr val="FF0000"/>
                    </a:solidFill>
                  </a:rPr>
                  <a:t>Review criteria are in Part 2,</a:t>
                </a:r>
              </a:p>
              <a:p>
                <a:pPr algn="ctr"/>
                <a:r>
                  <a:rPr lang="en-US" sz="1600" dirty="0" smtClean="0">
                    <a:solidFill>
                      <a:srgbClr val="FF0000"/>
                    </a:solidFill>
                  </a:rPr>
                  <a:t>Section V, Part 1</a:t>
                </a:r>
                <a:endParaRPr lang="en-US" sz="1600" dirty="0">
                  <a:solidFill>
                    <a:srgbClr val="FF0000"/>
                  </a:solidFill>
                </a:endParaRPr>
              </a:p>
            </p:txBody>
          </p:sp>
        </p:grpSp>
        <p:sp>
          <p:nvSpPr>
            <p:cNvPr id="10" name="Rounded Rectangle 9"/>
            <p:cNvSpPr/>
            <p:nvPr/>
          </p:nvSpPr>
          <p:spPr>
            <a:xfrm>
              <a:off x="1981200" y="4914900"/>
              <a:ext cx="2667000" cy="20955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4693796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EP slide">
  <a:themeElements>
    <a:clrScheme name="Custom 1">
      <a:dk1>
        <a:sysClr val="windowText" lastClr="000000"/>
      </a:dk1>
      <a:lt1>
        <a:sysClr val="window" lastClr="FFFFFF"/>
      </a:lt1>
      <a:dk2>
        <a:srgbClr val="00359E"/>
      </a:dk2>
      <a:lt2>
        <a:srgbClr val="EEECE1"/>
      </a:lt2>
      <a:accent1>
        <a:srgbClr val="00359E"/>
      </a:accent1>
      <a:accent2>
        <a:srgbClr val="007635"/>
      </a:accent2>
      <a:accent3>
        <a:srgbClr val="CBCBFF"/>
      </a:accent3>
      <a:accent4>
        <a:srgbClr val="E36C09"/>
      </a:accent4>
      <a:accent5>
        <a:srgbClr val="4BACC6"/>
      </a:accent5>
      <a:accent6>
        <a:srgbClr val="F79646"/>
      </a:accent6>
      <a:hlink>
        <a:srgbClr val="FFC000"/>
      </a:hlink>
      <a:folHlink>
        <a:srgbClr val="FFC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ER PowerPoint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example_x0020_picture xmlns="73b837e8-634e-46fe-a915-3621e98f7051">
      <Url>https://oer-sharepoint.nih.gov/intranet%20images/OER%20Template%20-%20NIH%20Logo.png</Url>
      <Description xsi:nil="true"/>
    </example_x0020_picture>
    <Description0 xmlns="73b837e8-634e-46fe-a915-3621e98f705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F4D3FDCABACDA4895BB3A2CB9910DA9" ma:contentTypeVersion="2" ma:contentTypeDescription="Create a new document." ma:contentTypeScope="" ma:versionID="1205bae03f749040464934b8236f87c8">
  <xsd:schema xmlns:xsd="http://www.w3.org/2001/XMLSchema" xmlns:xs="http://www.w3.org/2001/XMLSchema" xmlns:p="http://schemas.microsoft.com/office/2006/metadata/properties" xmlns:ns2="73b837e8-634e-46fe-a915-3621e98f7051" targetNamespace="http://schemas.microsoft.com/office/2006/metadata/properties" ma:root="true" ma:fieldsID="321eb9dcbbc341a01a89f5c7ea197662" ns2:_="">
    <xsd:import namespace="73b837e8-634e-46fe-a915-3621e98f7051"/>
    <xsd:element name="properties">
      <xsd:complexType>
        <xsd:sequence>
          <xsd:element name="documentManagement">
            <xsd:complexType>
              <xsd:all>
                <xsd:element ref="ns2:Description0" minOccurs="0"/>
                <xsd:element ref="ns2:example_x0020_pi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b837e8-634e-46fe-a915-3621e98f7051"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example_x0020_picture" ma:index="9" nillable="true" ma:displayName="example picture" ma:format="Image" ma:internalName="example_x0020_picture">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2FAC11F-4B09-4284-958C-081128C65D32}">
  <ds:schemaRefs>
    <ds:schemaRef ds:uri="http://schemas.microsoft.com/sharepoint/v3/contenttype/forms"/>
  </ds:schemaRefs>
</ds:datastoreItem>
</file>

<file path=customXml/itemProps2.xml><?xml version="1.0" encoding="utf-8"?>
<ds:datastoreItem xmlns:ds="http://schemas.openxmlformats.org/officeDocument/2006/customXml" ds:itemID="{03ED9886-8626-4258-9E3C-8AC46B353C98}">
  <ds:schemaRefs>
    <ds:schemaRef ds:uri="http://schemas.openxmlformats.org/package/2006/metadata/core-properties"/>
    <ds:schemaRef ds:uri="http://schemas.microsoft.com/office/infopath/2007/PartnerControls"/>
    <ds:schemaRef ds:uri="http://purl.org/dc/dcmitype/"/>
    <ds:schemaRef ds:uri="73b837e8-634e-46fe-a915-3621e98f7051"/>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258DE91B-F81E-4827-A6C1-FAF994E3E5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b837e8-634e-46fe-a915-3621e98f70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20176</TotalTime>
  <Words>2619</Words>
  <Application>Microsoft Macintosh PowerPoint</Application>
  <PresentationFormat>On-screen Show (4:3)</PresentationFormat>
  <Paragraphs>478</Paragraphs>
  <Slides>44</Slides>
  <Notes>6</Notes>
  <HiddenSlides>0</HiddenSlides>
  <MMClips>0</MMClips>
  <ScaleCrop>false</ScaleCrop>
  <HeadingPairs>
    <vt:vector size="4" baseType="variant">
      <vt:variant>
        <vt:lpstr>Theme</vt:lpstr>
      </vt:variant>
      <vt:variant>
        <vt:i4>2</vt:i4>
      </vt:variant>
      <vt:variant>
        <vt:lpstr>Slide Titles</vt:lpstr>
      </vt:variant>
      <vt:variant>
        <vt:i4>44</vt:i4>
      </vt:variant>
    </vt:vector>
  </HeadingPairs>
  <TitlesOfParts>
    <vt:vector size="46" baseType="lpstr">
      <vt:lpstr>OEP slide</vt:lpstr>
      <vt:lpstr>OER PowerPoint template</vt:lpstr>
      <vt:lpstr>Academic Research Enhancement Award (AREA) Program </vt:lpstr>
      <vt:lpstr>PowerPoint Presentation</vt:lpstr>
      <vt:lpstr>Goals of AREA program </vt:lpstr>
      <vt:lpstr>Key features</vt:lpstr>
      <vt:lpstr>Application logistics</vt:lpstr>
      <vt:lpstr>PowerPoint Presentation</vt:lpstr>
      <vt:lpstr>Assignments for R15</vt:lpstr>
      <vt:lpstr>Differences between R15 &amp; other Rs</vt:lpstr>
      <vt:lpstr>Where to find review criteria</vt:lpstr>
      <vt:lpstr>Some review criteria are unique</vt:lpstr>
      <vt:lpstr>Overall impact</vt:lpstr>
      <vt:lpstr>R15 are clustered for review</vt:lpstr>
      <vt:lpstr>Which should you request in your optional Cover Letter? </vt:lpstr>
      <vt:lpstr>What do you do?</vt:lpstr>
      <vt:lpstr>Addition to PI biosketch</vt:lpstr>
      <vt:lpstr>Don’t start your biosketch with:</vt:lpstr>
      <vt:lpstr>Additions to Budget </vt:lpstr>
      <vt:lpstr>Additions to Facilities</vt:lpstr>
      <vt:lpstr>Answers to Common Profile Questions</vt:lpstr>
      <vt:lpstr>Examples of institutional support</vt:lpstr>
      <vt:lpstr>Eligibility</vt:lpstr>
      <vt:lpstr>AOR certifies eligibility during submission</vt:lpstr>
      <vt:lpstr>Where to find eligibility in the PA</vt:lpstr>
      <vt:lpstr>Institution eligibility</vt:lpstr>
      <vt:lpstr>Characteristics of eligible institutions and components</vt:lpstr>
      <vt:lpstr>There is no “eligible” list</vt:lpstr>
      <vt:lpstr>PI eligibility</vt:lpstr>
      <vt:lpstr>Second most common question</vt:lpstr>
      <vt:lpstr>Can I have an ineligible collaborator?</vt:lpstr>
      <vt:lpstr>Changes to R15 over time</vt:lpstr>
      <vt:lpstr>After the award: Progress Report</vt:lpstr>
      <vt:lpstr>RPPR Section D - Participants</vt:lpstr>
      <vt:lpstr>Funding statistics FY11-14</vt:lpstr>
      <vt:lpstr>PowerPoint Presentation</vt:lpstr>
      <vt:lpstr>FY05-14 Funding trends</vt:lpstr>
      <vt:lpstr>Strategies for success</vt:lpstr>
      <vt:lpstr>Build a vital research environment</vt:lpstr>
      <vt:lpstr>…Build a research environment</vt:lpstr>
      <vt:lpstr>Strategies of Successful PIs</vt:lpstr>
      <vt:lpstr>More Strategies of Successful PIs</vt:lpstr>
      <vt:lpstr>Advice from PUI PIs</vt:lpstr>
      <vt:lpstr>What belongs in Research Strategy</vt:lpstr>
      <vt:lpstr>There is no winning formula</vt:lpstr>
      <vt:lpstr>Resources</vt:lpstr>
    </vt:vector>
  </TitlesOfParts>
  <Company>NIH/OER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OER PPT</dc:title>
  <dc:subject>OER PPT</dc:subject>
  <dc:creator>NIH/OER</dc:creator>
  <cp:lastModifiedBy>Kristen Kellems</cp:lastModifiedBy>
  <cp:revision>877</cp:revision>
  <cp:lastPrinted>2014-05-07T15:11:56Z</cp:lastPrinted>
  <dcterms:created xsi:type="dcterms:W3CDTF">2006-12-01T15:20:27Z</dcterms:created>
  <dcterms:modified xsi:type="dcterms:W3CDTF">2016-01-25T18:55:46Z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0x010100CF4D3FDCABACDA4895BB3A2CB9910DA9</vt:lpwstr>
  </property>
</Properties>
</file>