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67" r:id="rId2"/>
    <p:sldId id="273" r:id="rId3"/>
    <p:sldId id="285" r:id="rId4"/>
    <p:sldId id="275" r:id="rId5"/>
    <p:sldId id="284" r:id="rId6"/>
    <p:sldId id="277" r:id="rId7"/>
    <p:sldId id="269" r:id="rId8"/>
    <p:sldId id="286" r:id="rId9"/>
    <p:sldId id="289" r:id="rId10"/>
    <p:sldId id="291" r:id="rId11"/>
    <p:sldId id="290" r:id="rId12"/>
    <p:sldId id="292" r:id="rId13"/>
    <p:sldId id="293" r:id="rId14"/>
    <p:sldId id="280" r:id="rId15"/>
    <p:sldId id="282" r:id="rId16"/>
    <p:sldId id="278" r:id="rId17"/>
    <p:sldId id="279" r:id="rId18"/>
    <p:sldId id="294" r:id="rId19"/>
    <p:sldId id="271" r:id="rId20"/>
    <p:sldId id="283" r:id="rId21"/>
    <p:sldId id="287" r:id="rId22"/>
    <p:sldId id="28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576" userDrawn="1">
          <p15:clr>
            <a:srgbClr val="A4A3A4"/>
          </p15:clr>
        </p15:guide>
        <p15:guide id="2" pos="4296"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5204"/>
    <a:srgbClr val="E85204"/>
    <a:srgbClr val="E43915"/>
    <a:srgbClr val="313131"/>
    <a:srgbClr val="1C1C1C"/>
    <a:srgbClr val="E434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autoAdjust="0"/>
    <p:restoredTop sz="95037" autoAdjust="0"/>
  </p:normalViewPr>
  <p:slideViewPr>
    <p:cSldViewPr snapToGrid="0" snapToObjects="1">
      <p:cViewPr>
        <p:scale>
          <a:sx n="113" d="100"/>
          <a:sy n="113" d="100"/>
        </p:scale>
        <p:origin x="-80" y="368"/>
      </p:cViewPr>
      <p:guideLst>
        <p:guide orient="horz" pos="3576"/>
        <p:guide pos="429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5" d="100"/>
          <a:sy n="75" d="100"/>
        </p:scale>
        <p:origin x="2304" y="7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B40251-65E1-564B-82ED-DA17874053D8}" type="datetimeFigureOut">
              <a:rPr lang="en-US" smtClean="0"/>
              <a:t>9/27/17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F81F83-F0ED-2944-8916-B33F59CF0D06}" type="slidenum">
              <a:rPr lang="en-US" smtClean="0"/>
              <a:t>‹#›</a:t>
            </a:fld>
            <a:endParaRPr lang="en-US"/>
          </a:p>
        </p:txBody>
      </p:sp>
    </p:spTree>
    <p:extLst>
      <p:ext uri="{BB962C8B-B14F-4D97-AF65-F5344CB8AC3E}">
        <p14:creationId xmlns:p14="http://schemas.microsoft.com/office/powerpoint/2010/main" val="13302372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F540BD-5A72-4212-9F6E-F18448AE65F4}" type="datetimeFigureOut">
              <a:rPr lang="en-US" smtClean="0"/>
              <a:t>9/27/17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F61F8F-BDFC-4163-A482-3267CD77CE95}" type="slidenum">
              <a:rPr lang="en-US" smtClean="0"/>
              <a:t>‹#›</a:t>
            </a:fld>
            <a:endParaRPr lang="en-US"/>
          </a:p>
        </p:txBody>
      </p:sp>
    </p:spTree>
    <p:extLst>
      <p:ext uri="{BB962C8B-B14F-4D97-AF65-F5344CB8AC3E}">
        <p14:creationId xmlns:p14="http://schemas.microsoft.com/office/powerpoint/2010/main" val="2563618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F61F8F-BDFC-4163-A482-3267CD77CE95}" type="slidenum">
              <a:rPr lang="en-US" smtClean="0"/>
              <a:t>1</a:t>
            </a:fld>
            <a:endParaRPr lang="en-US"/>
          </a:p>
        </p:txBody>
      </p:sp>
    </p:spTree>
    <p:extLst>
      <p:ext uri="{BB962C8B-B14F-4D97-AF65-F5344CB8AC3E}">
        <p14:creationId xmlns:p14="http://schemas.microsoft.com/office/powerpoint/2010/main" val="485727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USTAR supports the Governor’s economic</a:t>
            </a:r>
            <a:r>
              <a:rPr lang="en-US" baseline="0" dirty="0" smtClean="0"/>
              <a:t> vision for the state.</a:t>
            </a:r>
          </a:p>
          <a:p>
            <a:endParaRPr lang="en-US" baseline="0" dirty="0" smtClean="0"/>
          </a:p>
          <a:p>
            <a:r>
              <a:rPr lang="en-US" baseline="0" dirty="0" smtClean="0"/>
              <a:t>Vision is to build an innovation ecosystem for the state.</a:t>
            </a:r>
          </a:p>
          <a:p>
            <a:endParaRPr lang="en-US" baseline="0" dirty="0" smtClean="0"/>
          </a:p>
          <a:p>
            <a:r>
              <a:rPr lang="en-US" baseline="0" dirty="0" smtClean="0"/>
              <a:t>We conduct our mission through these four tasks listed here in priority order.</a:t>
            </a:r>
          </a:p>
          <a:p>
            <a:endParaRPr lang="en-US" baseline="0" dirty="0" smtClean="0"/>
          </a:p>
          <a:p>
            <a:r>
              <a:rPr lang="en-US" baseline="0" dirty="0" smtClean="0"/>
              <a:t>We seek to be a transparent organization that executes it</a:t>
            </a:r>
            <a:r>
              <a:rPr lang="uk-UA" baseline="0" dirty="0" smtClean="0"/>
              <a:t>’</a:t>
            </a:r>
            <a:r>
              <a:rPr lang="en-US" baseline="0" dirty="0" smtClean="0"/>
              <a:t>s mission using best practices and national standards.</a:t>
            </a:r>
          </a:p>
          <a:p>
            <a:endParaRPr lang="en-US" baseline="0" dirty="0" smtClean="0"/>
          </a:p>
          <a:p>
            <a:r>
              <a:rPr lang="en-US" baseline="0" dirty="0" smtClean="0"/>
              <a:t>For each of our programs we have administrative rules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3</a:t>
            </a:fld>
            <a:endParaRPr lang="en-US"/>
          </a:p>
        </p:txBody>
      </p:sp>
    </p:spTree>
    <p:extLst>
      <p:ext uri="{BB962C8B-B14F-4D97-AF65-F5344CB8AC3E}">
        <p14:creationId xmlns:p14="http://schemas.microsoft.com/office/powerpoint/2010/main" val="1406354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5</a:t>
            </a:fld>
            <a:endParaRPr lang="en-US"/>
          </a:p>
        </p:txBody>
      </p:sp>
    </p:spTree>
    <p:extLst>
      <p:ext uri="{BB962C8B-B14F-4D97-AF65-F5344CB8AC3E}">
        <p14:creationId xmlns:p14="http://schemas.microsoft.com/office/powerpoint/2010/main" val="1679544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one thinks</a:t>
            </a:r>
            <a:r>
              <a:rPr lang="en-US" baseline="0" dirty="0" smtClean="0"/>
              <a:t> about technology commercialization, a lot of Federal money going into research and a lot of private money going into product development</a:t>
            </a:r>
          </a:p>
          <a:p>
            <a:r>
              <a:rPr lang="en-US" baseline="0" dirty="0" smtClean="0"/>
              <a:t>The valley of death in the high risk translational area</a:t>
            </a:r>
          </a:p>
          <a:p>
            <a:r>
              <a:rPr lang="en-US" baseline="0" dirty="0" smtClean="0"/>
              <a:t>Other states have applied funds in a very targeted way to change university and private sector behavior</a:t>
            </a:r>
            <a:endParaRPr lang="en-US" dirty="0" smtClean="0"/>
          </a:p>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6</a:t>
            </a:fld>
            <a:endParaRPr lang="en-US"/>
          </a:p>
        </p:txBody>
      </p:sp>
    </p:spTree>
    <p:extLst>
      <p:ext uri="{BB962C8B-B14F-4D97-AF65-F5344CB8AC3E}">
        <p14:creationId xmlns:p14="http://schemas.microsoft.com/office/powerpoint/2010/main" val="567660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Science &amp; Technology Initiation Grant provides grants to university researchers to support the development of data, conduct proof of concept experiments or other precursor research activities required to pursue larger, commercially-oriented grants from a federal agency, grant making foundation, industry or related entity. </a:t>
            </a:r>
          </a:p>
          <a:p>
            <a:r>
              <a:rPr lang="en-US" sz="1200" kern="1200" dirty="0" smtClean="0">
                <a:solidFill>
                  <a:schemeClr val="tx1"/>
                </a:solidFill>
                <a:latin typeface="+mn-lt"/>
                <a:ea typeface="+mn-ea"/>
                <a:cs typeface="+mn-cs"/>
              </a:rPr>
              <a:t>The goal of STIG is to increase the amount of external research funding received by Utah’s universities, promote interdisciplinary and cross-university collaboration and strengthen the research and development capacity at state Universities in commercially-oriented areas aligned to existing state industry sectors.</a:t>
            </a:r>
            <a:endParaRPr lang="en-US" dirty="0" smtClean="0"/>
          </a:p>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14</a:t>
            </a:fld>
            <a:endParaRPr lang="en-US"/>
          </a:p>
        </p:txBody>
      </p:sp>
    </p:spTree>
    <p:extLst>
      <p:ext uri="{BB962C8B-B14F-4D97-AF65-F5344CB8AC3E}">
        <p14:creationId xmlns:p14="http://schemas.microsoft.com/office/powerpoint/2010/main" val="1257577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USTAR’s Technology Entrepreneurship Services are designed to support technology commercialization activities across the state. TOIPs are regionally focused and provide support to community members and USTAR researchers with innovative technology ideas to establish spinout companies. </a:t>
            </a:r>
          </a:p>
          <a:p>
            <a:pPr algn="l" rtl="0"/>
            <a:endParaRPr lang="en-US" dirty="0" smtClean="0"/>
          </a:p>
          <a:p>
            <a:pPr algn="l" rtl="0"/>
            <a:r>
              <a:rPr lang="en-US" dirty="0" smtClean="0"/>
              <a:t>USTAR supports the pipeline of innovative technology ideas to establish new products and companies across the state. USTAR’s services provide resources at every step of the development pathway for university researchers and technology entrepreneurs. USTAR’s satellite offices work with tech entrepreneurs to connect them with resources for developing their technology and growing their businesses. The centers are strategically located across the state to provide access to all communities. They work closely with partners at all regional universities, as well as local entrepreneurs, businesses and other resources. The satellite offices connect private investors to promising opportunities and maximize the economic impact of new technologies created in Utah.</a:t>
            </a:r>
          </a:p>
        </p:txBody>
      </p:sp>
      <p:sp>
        <p:nvSpPr>
          <p:cNvPr id="4" name="Slide Number Placeholder 3"/>
          <p:cNvSpPr>
            <a:spLocks noGrp="1"/>
          </p:cNvSpPr>
          <p:nvPr>
            <p:ph type="sldNum" sz="quarter" idx="10"/>
          </p:nvPr>
        </p:nvSpPr>
        <p:spPr/>
        <p:txBody>
          <a:bodyPr/>
          <a:lstStyle/>
          <a:p>
            <a:fld id="{CBF61F8F-BDFC-4163-A482-3267CD77CE95}" type="slidenum">
              <a:rPr lang="en-US" smtClean="0"/>
              <a:t>15</a:t>
            </a:fld>
            <a:endParaRPr lang="en-US"/>
          </a:p>
        </p:txBody>
      </p:sp>
    </p:spTree>
    <p:extLst>
      <p:ext uri="{BB962C8B-B14F-4D97-AF65-F5344CB8AC3E}">
        <p14:creationId xmlns:p14="http://schemas.microsoft.com/office/powerpoint/2010/main" val="2027451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19</a:t>
            </a:fld>
            <a:endParaRPr lang="en-US"/>
          </a:p>
        </p:txBody>
      </p:sp>
    </p:spTree>
    <p:extLst>
      <p:ext uri="{BB962C8B-B14F-4D97-AF65-F5344CB8AC3E}">
        <p14:creationId xmlns:p14="http://schemas.microsoft.com/office/powerpoint/2010/main" val="665230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several clear distinctions between USTAR and GOED that should be recognized, and a number of implications that fall from there:</a:t>
            </a:r>
          </a:p>
          <a:p>
            <a:endParaRPr lang="en-US" baseline="0" dirty="0" smtClean="0"/>
          </a:p>
          <a:p>
            <a:pPr marL="228600" indent="-228600">
              <a:buAutoNum type="arabicPeriod"/>
            </a:pPr>
            <a:r>
              <a:rPr lang="en-US" baseline="0" dirty="0" smtClean="0"/>
              <a:t>USTAR has a narrow focus on technology development, whereas GOED is focused on Business. The development of technology and technology companies requires different services and expertise from other businesses and having a narrow focus allows USTAR to meet the needs of tech entrepreneurs. USTAR refers clients from our programs to GOED for the business services they require.</a:t>
            </a:r>
          </a:p>
          <a:p>
            <a:pPr marL="228600" indent="-228600">
              <a:buAutoNum type="arabicPeriod"/>
            </a:pPr>
            <a:endParaRPr lang="en-US" baseline="0" dirty="0" smtClean="0"/>
          </a:p>
          <a:p>
            <a:pPr marL="228600" indent="-228600">
              <a:buAutoNum type="arabicPeriod"/>
            </a:pPr>
            <a:r>
              <a:rPr lang="en-US" baseline="0" dirty="0" smtClean="0"/>
              <a:t>GOED’s expertise through that resides in their Business Resource Center’s (BRC’s) and/or SBDC/SBA is leveraged by small companies that USTAR works with who need assistance with business plans, government backed loans, or connecting with business resources across the State.</a:t>
            </a:r>
          </a:p>
          <a:p>
            <a:pPr marL="228600" indent="-228600">
              <a:buAutoNum type="arabicPeriod"/>
            </a:pPr>
            <a:endParaRPr lang="en-US" baseline="0" dirty="0" smtClean="0"/>
          </a:p>
          <a:p>
            <a:pPr marL="228600" indent="-228600">
              <a:buAutoNum type="arabicPeriod"/>
            </a:pPr>
            <a:r>
              <a:rPr lang="en-US" baseline="0" dirty="0" smtClean="0"/>
              <a:t>USTAR’s emphasis is on the development of technology through the product development stage. USTAR focuses on the industry clusters in the State that have market gaps. Areas, such as software, that are robustly supported by angel, VC and other funding mechanisms are not targeted as directly. Once a technology has reached the stage of manufacturing, USTAR support will end and there is a natural pathway to additional funding and support through GOED’s TCIP program. In fact, in the last round of TCIP funding – approximately 75% of the companies that received GOED funding had been supported in some way by USTAR programs.</a:t>
            </a:r>
          </a:p>
          <a:p>
            <a:pPr marL="228600" indent="-228600">
              <a:buAutoNum type="arabicPeriod"/>
            </a:pPr>
            <a:endParaRPr lang="en-US" baseline="0" dirty="0" smtClean="0"/>
          </a:p>
          <a:p>
            <a:pPr marL="228600" indent="-228600">
              <a:buAutoNum type="arabicPeriod"/>
            </a:pPr>
            <a:r>
              <a:rPr lang="en-US" baseline="0" dirty="0" smtClean="0"/>
              <a:t>GOED also is the sole recruiter of mature companies and supports companies of all types, including technology companies, once they have become mature, through growth mechanisms such as MEP, IAF, PTAC and EDTIF.</a:t>
            </a:r>
          </a:p>
          <a:p>
            <a:endParaRPr lang="en-US" dirty="0"/>
          </a:p>
        </p:txBody>
      </p:sp>
      <p:sp>
        <p:nvSpPr>
          <p:cNvPr id="4" name="Slide Number Placeholder 3"/>
          <p:cNvSpPr>
            <a:spLocks noGrp="1"/>
          </p:cNvSpPr>
          <p:nvPr>
            <p:ph type="sldNum" sz="quarter" idx="10"/>
          </p:nvPr>
        </p:nvSpPr>
        <p:spPr/>
        <p:txBody>
          <a:bodyPr/>
          <a:lstStyle/>
          <a:p>
            <a:fld id="{CBF61F8F-BDFC-4163-A482-3267CD77CE95}" type="slidenum">
              <a:rPr lang="en-US" smtClean="0"/>
              <a:t>20</a:t>
            </a:fld>
            <a:endParaRPr lang="en-US"/>
          </a:p>
        </p:txBody>
      </p:sp>
    </p:spTree>
    <p:extLst>
      <p:ext uri="{BB962C8B-B14F-4D97-AF65-F5344CB8AC3E}">
        <p14:creationId xmlns:p14="http://schemas.microsoft.com/office/powerpoint/2010/main" val="48291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resetation Title Slide">
    <p:spTree>
      <p:nvGrpSpPr>
        <p:cNvPr id="1" name=""/>
        <p:cNvGrpSpPr/>
        <p:nvPr/>
      </p:nvGrpSpPr>
      <p:grpSpPr>
        <a:xfrm>
          <a:off x="0" y="0"/>
          <a:ext cx="0" cy="0"/>
          <a:chOff x="0" y="0"/>
          <a:chExt cx="0" cy="0"/>
        </a:xfrm>
      </p:grpSpPr>
      <p:sp>
        <p:nvSpPr>
          <p:cNvPr id="7" name="Rectangle 6"/>
          <p:cNvSpPr/>
          <p:nvPr userDrawn="1"/>
        </p:nvSpPr>
        <p:spPr>
          <a:xfrm>
            <a:off x="0" y="-9525"/>
            <a:ext cx="9144000" cy="6858000"/>
          </a:xfrm>
          <a:prstGeom prst="rect">
            <a:avLst/>
          </a:prstGeom>
          <a:solidFill>
            <a:srgbClr val="E752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USTAR star.eps"/>
          <p:cNvPicPr>
            <a:picLocks noChangeAspect="1"/>
          </p:cNvPicPr>
          <p:nvPr userDrawn="1"/>
        </p:nvPicPr>
        <p:blipFill rotWithShape="1">
          <a:blip r:embed="rId2">
            <a:extLst>
              <a:ext uri="{28A0092B-C50C-407E-A947-70E740481C1C}">
                <a14:useLocalDpi xmlns:a14="http://schemas.microsoft.com/office/drawing/2010/main" val="0"/>
              </a:ext>
            </a:extLst>
          </a:blip>
          <a:srcRect l="20189" r="-1" b="33250"/>
          <a:stretch/>
        </p:blipFill>
        <p:spPr>
          <a:xfrm>
            <a:off x="-26504" y="2405437"/>
            <a:ext cx="4693178" cy="4459190"/>
          </a:xfrm>
          <a:prstGeom prst="rect">
            <a:avLst/>
          </a:prstGeom>
        </p:spPr>
      </p:pic>
      <p:sp>
        <p:nvSpPr>
          <p:cNvPr id="2" name="Title 1"/>
          <p:cNvSpPr>
            <a:spLocks noGrp="1"/>
          </p:cNvSpPr>
          <p:nvPr>
            <p:ph type="ctrTitle" hasCustomPrompt="1"/>
          </p:nvPr>
        </p:nvSpPr>
        <p:spPr>
          <a:xfrm>
            <a:off x="922253" y="382681"/>
            <a:ext cx="7772400" cy="3072742"/>
          </a:xfrm>
        </p:spPr>
        <p:txBody>
          <a:bodyPr>
            <a:normAutofit/>
          </a:bodyPr>
          <a:lstStyle>
            <a:lvl1pPr marL="182880" algn="r">
              <a:defRPr lang="en-US" sz="3800" kern="1400" spc="3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POWERPOINT</a:t>
            </a:r>
            <a:br>
              <a:rPr lang="en-US" dirty="0" smtClean="0"/>
            </a:br>
            <a:r>
              <a:rPr lang="en-US" dirty="0" smtClean="0"/>
              <a:t>PRESENTATION</a:t>
            </a:r>
            <a:br>
              <a:rPr lang="en-US" dirty="0" smtClean="0"/>
            </a:br>
            <a:r>
              <a:rPr lang="en-US" dirty="0" smtClean="0"/>
              <a:t>TITLE</a:t>
            </a:r>
            <a:endParaRPr lang="en-US" dirty="0"/>
          </a:p>
        </p:txBody>
      </p:sp>
      <p:sp>
        <p:nvSpPr>
          <p:cNvPr id="3" name="Subtitle 2"/>
          <p:cNvSpPr>
            <a:spLocks noGrp="1"/>
          </p:cNvSpPr>
          <p:nvPr>
            <p:ph type="subTitle" idx="1" hasCustomPrompt="1"/>
          </p:nvPr>
        </p:nvSpPr>
        <p:spPr>
          <a:xfrm>
            <a:off x="4122653" y="5294035"/>
            <a:ext cx="4572000" cy="847725"/>
          </a:xfrm>
        </p:spPr>
        <p:txBody>
          <a:bodyPr/>
          <a:lstStyle>
            <a:lvl1pPr marL="0" indent="0" algn="r">
              <a:lnSpc>
                <a:spcPct val="150000"/>
              </a:lnSpc>
              <a:buNone/>
              <a:defRPr lang="en-US" sz="1800" kern="1500" spc="300" baseline="0" dirty="0">
                <a:solidFill>
                  <a:srgbClr val="1C1C1C"/>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PRESNETER’S NAME</a:t>
            </a:r>
            <a:br>
              <a:rPr lang="en-US" dirty="0" smtClean="0"/>
            </a:br>
            <a:r>
              <a:rPr lang="en-US" dirty="0" smtClean="0"/>
              <a:t>PRESENTER’S TITLE</a:t>
            </a:r>
            <a:endParaRPr lang="en-US" dirty="0"/>
          </a:p>
        </p:txBody>
      </p:sp>
      <p:cxnSp>
        <p:nvCxnSpPr>
          <p:cNvPr id="12" name="Straight Connector 11"/>
          <p:cNvCxnSpPr/>
          <p:nvPr userDrawn="1"/>
        </p:nvCxnSpPr>
        <p:spPr>
          <a:xfrm>
            <a:off x="8410575" y="628650"/>
            <a:ext cx="142875" cy="0"/>
          </a:xfrm>
          <a:prstGeom prst="line">
            <a:avLst/>
          </a:prstGeom>
          <a:ln>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420100" y="3324225"/>
            <a:ext cx="142875" cy="0"/>
          </a:xfrm>
          <a:prstGeom prst="line">
            <a:avLst/>
          </a:prstGeom>
          <a:ln>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263965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2845" y="1271123"/>
            <a:ext cx="8229600" cy="1048007"/>
          </a:xfrm>
        </p:spPr>
        <p:txBody>
          <a:bodyPr/>
          <a:lstStyle>
            <a:lvl1pPr marL="0" indent="0">
              <a:buNone/>
              <a:defRPr lang="en-US" dirty="0">
                <a:solidFill>
                  <a:schemeClr val="tx1">
                    <a:lumMod val="75000"/>
                    <a:lumOff val="25000"/>
                  </a:schemeClr>
                </a:solidFill>
              </a:defRPr>
            </a:lvl1pPr>
          </a:lstStyle>
          <a:p>
            <a:r>
              <a:rPr lang="en-US" sz="2400" dirty="0" smtClean="0">
                <a:solidFill>
                  <a:srgbClr val="313131"/>
                </a:solidFill>
                <a:latin typeface="Verdana" panose="020B0604030504040204" pitchFamily="34" charset="0"/>
                <a:ea typeface="Verdana" panose="020B0604030504040204" pitchFamily="34" charset="0"/>
                <a:cs typeface="Verdana" panose="020B0604030504040204" pitchFamily="34" charset="0"/>
              </a:rPr>
              <a:t>Chapter 1 Sub-Title</a:t>
            </a:r>
            <a:endParaRPr lang="en-US" sz="2400" dirty="0">
              <a:solidFill>
                <a:srgbClr val="313131"/>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33205" y="2199610"/>
            <a:ext cx="5702527" cy="4538870"/>
          </a:xfrm>
          <a:prstGeom prst="rect">
            <a:avLst/>
          </a:prstGeom>
        </p:spPr>
      </p:pic>
      <p:pic>
        <p:nvPicPr>
          <p:cNvPr id="8" name="Picture 7" descr="USTAR Logo-sm-RGB.pd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3360" y="5486400"/>
            <a:ext cx="1219199" cy="1219199"/>
          </a:xfrm>
          <a:prstGeom prst="rect">
            <a:avLst/>
          </a:prstGeom>
        </p:spPr>
      </p:pic>
      <p:sp>
        <p:nvSpPr>
          <p:cNvPr id="14" name="Title 13"/>
          <p:cNvSpPr>
            <a:spLocks noGrp="1"/>
          </p:cNvSpPr>
          <p:nvPr>
            <p:ph type="title" hasCustomPrompt="1"/>
          </p:nvPr>
        </p:nvSpPr>
        <p:spPr/>
        <p:txBody>
          <a:bodyPr/>
          <a:lstStyle>
            <a:lvl1pPr>
              <a:defRPr sz="2800"/>
            </a:lvl1pPr>
          </a:lstStyle>
          <a:p>
            <a:r>
              <a:rPr lang="en-US" sz="3000" spc="3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CHAPTER 1 TITLE</a:t>
            </a:r>
            <a:endParaRPr lang="en-US" sz="3000" spc="3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ate Placeholder 3"/>
          <p:cNvSpPr txBox="1">
            <a:spLocks/>
          </p:cNvSpPr>
          <p:nvPr userDrawn="1"/>
        </p:nvSpPr>
        <p:spPr>
          <a:xfrm>
            <a:off x="7677150" y="6356350"/>
            <a:ext cx="1009650" cy="365125"/>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06778382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83376"/>
            <a:ext cx="8229600" cy="915212"/>
          </a:xfrm>
        </p:spPr>
        <p:txBody>
          <a:bodyPr/>
          <a:lstStyle>
            <a:lvl1pPr>
              <a:defRPr baseline="0">
                <a:solidFill>
                  <a:schemeClr val="tx1">
                    <a:lumMod val="75000"/>
                    <a:lumOff val="25000"/>
                  </a:schemeClr>
                </a:solidFill>
              </a:defRPr>
            </a:lvl1pPr>
          </a:lstStyle>
          <a:p>
            <a:r>
              <a:rPr lang="en-US" dirty="0" smtClean="0"/>
              <a:t>ENTER HEADER HERE</a:t>
            </a:r>
            <a:endParaRPr lang="en-US" dirty="0"/>
          </a:p>
        </p:txBody>
      </p:sp>
      <p:sp>
        <p:nvSpPr>
          <p:cNvPr id="3" name="Content Placeholder 2"/>
          <p:cNvSpPr>
            <a:spLocks noGrp="1"/>
          </p:cNvSpPr>
          <p:nvPr>
            <p:ph idx="1" hasCustomPrompt="1"/>
          </p:nvPr>
        </p:nvSpPr>
        <p:spPr>
          <a:xfrm>
            <a:off x="457200" y="1600201"/>
            <a:ext cx="8229600" cy="3886200"/>
          </a:xfrm>
        </p:spPr>
        <p:txBody>
          <a:bodyPr/>
          <a:lstStyle/>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endParaRPr lang="en-US" sz="1900" dirty="0">
              <a:latin typeface="Verdana" panose="020B0604030504040204" pitchFamily="34" charset="0"/>
              <a:ea typeface="Verdana" panose="020B0604030504040204" pitchFamily="34" charset="0"/>
              <a:cs typeface="Verdana" panose="020B0604030504040204" pitchFamily="34" charset="0"/>
            </a:endParaRPr>
          </a:p>
        </p:txBody>
      </p:sp>
      <p:cxnSp>
        <p:nvCxnSpPr>
          <p:cNvPr id="9" name="Straight Connector 8"/>
          <p:cNvCxnSpPr/>
          <p:nvPr userDrawn="1"/>
        </p:nvCxnSpPr>
        <p:spPr>
          <a:xfrm>
            <a:off x="457200" y="1086930"/>
            <a:ext cx="8686800" cy="0"/>
          </a:xfrm>
          <a:prstGeom prst="line">
            <a:avLst/>
          </a:prstGeom>
          <a:ln>
            <a:solidFill>
              <a:srgbClr val="E75204"/>
            </a:solidFill>
          </a:ln>
          <a:effectLst/>
        </p:spPr>
        <p:style>
          <a:lnRef idx="2">
            <a:schemeClr val="accent1"/>
          </a:lnRef>
          <a:fillRef idx="0">
            <a:schemeClr val="accent1"/>
          </a:fillRef>
          <a:effectRef idx="1">
            <a:schemeClr val="accent1"/>
          </a:effectRef>
          <a:fontRef idx="minor">
            <a:schemeClr val="tx1"/>
          </a:fontRef>
        </p:style>
      </p:cxnSp>
      <p:pic>
        <p:nvPicPr>
          <p:cNvPr id="10" name="Picture 9" descr="USTAR Logo-sm-RG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266" y="5486400"/>
            <a:ext cx="1219199" cy="1219199"/>
          </a:xfrm>
          <a:prstGeom prst="rect">
            <a:avLst/>
          </a:prstGeom>
        </p:spPr>
      </p:pic>
    </p:spTree>
    <p:extLst>
      <p:ext uri="{BB962C8B-B14F-4D97-AF65-F5344CB8AC3E}">
        <p14:creationId xmlns:p14="http://schemas.microsoft.com/office/powerpoint/2010/main" val="406135627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 Title and Content">
    <p:spTree>
      <p:nvGrpSpPr>
        <p:cNvPr id="1" name=""/>
        <p:cNvGrpSpPr/>
        <p:nvPr/>
      </p:nvGrpSpPr>
      <p:grpSpPr>
        <a:xfrm>
          <a:off x="0" y="0"/>
          <a:ext cx="0" cy="0"/>
          <a:chOff x="0" y="0"/>
          <a:chExt cx="0" cy="0"/>
        </a:xfrm>
      </p:grpSpPr>
      <p:sp>
        <p:nvSpPr>
          <p:cNvPr id="7" name="Rectangle 6"/>
          <p:cNvSpPr/>
          <p:nvPr userDrawn="1"/>
        </p:nvSpPr>
        <p:spPr>
          <a:xfrm>
            <a:off x="6819900" y="0"/>
            <a:ext cx="2324100" cy="6858000"/>
          </a:xfrm>
          <a:prstGeom prst="rect">
            <a:avLst/>
          </a:prstGeom>
          <a:solidFill>
            <a:srgbClr val="E752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457200" y="1086930"/>
            <a:ext cx="8686800" cy="0"/>
          </a:xfrm>
          <a:prstGeom prst="line">
            <a:avLst/>
          </a:prstGeom>
          <a:ln>
            <a:solidFill>
              <a:srgbClr val="E75204"/>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7122160" y="1384057"/>
            <a:ext cx="19202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457200" y="483376"/>
            <a:ext cx="6124575" cy="915212"/>
          </a:xfrm>
        </p:spPr>
        <p:txBody>
          <a:bodyPr/>
          <a:lstStyle>
            <a:lvl1pPr>
              <a:defRPr baseline="0">
                <a:solidFill>
                  <a:schemeClr val="tx1">
                    <a:lumMod val="75000"/>
                    <a:lumOff val="25000"/>
                  </a:schemeClr>
                </a:solidFill>
              </a:defRPr>
            </a:lvl1pPr>
          </a:lstStyle>
          <a:p>
            <a:r>
              <a:rPr lang="en-US" dirty="0" smtClean="0"/>
              <a:t>ENTER HEADER HERE</a:t>
            </a:r>
            <a:endParaRPr lang="en-US" dirty="0"/>
          </a:p>
        </p:txBody>
      </p:sp>
      <p:sp>
        <p:nvSpPr>
          <p:cNvPr id="3" name="Content Placeholder 2"/>
          <p:cNvSpPr>
            <a:spLocks noGrp="1"/>
          </p:cNvSpPr>
          <p:nvPr>
            <p:ph idx="1" hasCustomPrompt="1"/>
          </p:nvPr>
        </p:nvSpPr>
        <p:spPr>
          <a:xfrm>
            <a:off x="457200" y="1600201"/>
            <a:ext cx="6124575" cy="3886200"/>
          </a:xfrm>
        </p:spPr>
        <p:txBody>
          <a:bodyPr/>
          <a:lstStyle/>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p>
          <a:p>
            <a:r>
              <a:rPr lang="en-US" sz="1900" dirty="0" smtClean="0">
                <a:latin typeface="Verdana" panose="020B0604030504040204" pitchFamily="34" charset="0"/>
                <a:ea typeface="Verdana" panose="020B0604030504040204" pitchFamily="34" charset="0"/>
                <a:cs typeface="Verdana" panose="020B0604030504040204" pitchFamily="34" charset="0"/>
              </a:rPr>
              <a:t>Bullet Point</a:t>
            </a:r>
            <a:endParaRPr lang="en-US" sz="1900" dirty="0">
              <a:latin typeface="Verdana" panose="020B0604030504040204" pitchFamily="34" charset="0"/>
              <a:ea typeface="Verdana" panose="020B0604030504040204" pitchFamily="34" charset="0"/>
              <a:cs typeface="Verdana" panose="020B0604030504040204" pitchFamily="34" charset="0"/>
            </a:endParaRPr>
          </a:p>
        </p:txBody>
      </p:sp>
      <p:pic>
        <p:nvPicPr>
          <p:cNvPr id="10" name="Picture 9" descr="USTAR Logo-sm-RG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266" y="5486400"/>
            <a:ext cx="1219199" cy="1219199"/>
          </a:xfrm>
          <a:prstGeom prst="rect">
            <a:avLst/>
          </a:prstGeom>
        </p:spPr>
      </p:pic>
      <p:sp>
        <p:nvSpPr>
          <p:cNvPr id="6" name="Text Placeholder 5"/>
          <p:cNvSpPr>
            <a:spLocks noGrp="1"/>
          </p:cNvSpPr>
          <p:nvPr>
            <p:ph type="body" sz="quarter" idx="11" hasCustomPrompt="1"/>
          </p:nvPr>
        </p:nvSpPr>
        <p:spPr>
          <a:xfrm>
            <a:off x="7010400" y="660586"/>
            <a:ext cx="2032000" cy="690287"/>
          </a:xfrm>
        </p:spPr>
        <p:txBody>
          <a:bodyPr>
            <a:normAutofit/>
          </a:bodyPr>
          <a:lstStyle>
            <a:lvl1pPr marL="0" indent="0" algn="l">
              <a:buNone/>
              <a:defRPr lang="en-US" sz="1400" dirty="0">
                <a:solidFill>
                  <a:schemeClr val="bg1"/>
                </a:solidFill>
              </a:defRPr>
            </a:lvl1pPr>
          </a:lstStyle>
          <a:p>
            <a:pPr algn="l"/>
            <a:r>
              <a:rPr lang="en-US" sz="14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SECONDARY SECTION HEADLINE</a:t>
            </a:r>
            <a:endPar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Text Placeholder 13"/>
          <p:cNvSpPr>
            <a:spLocks noGrp="1"/>
          </p:cNvSpPr>
          <p:nvPr>
            <p:ph type="body" sz="quarter" idx="12" hasCustomPrompt="1"/>
          </p:nvPr>
        </p:nvSpPr>
        <p:spPr>
          <a:xfrm>
            <a:off x="7010400" y="1600200"/>
            <a:ext cx="2032000" cy="3919386"/>
          </a:xfrm>
        </p:spPr>
        <p:txBody>
          <a:bodyPr>
            <a:normAutofit/>
          </a:bodyPr>
          <a:lstStyle>
            <a:lvl1pPr marL="0" indent="0">
              <a:buNone/>
              <a:defRPr lang="en-US" sz="1200" dirty="0">
                <a:solidFill>
                  <a:schemeClr val="bg1"/>
                </a:solidFill>
              </a:defRPr>
            </a:lvl1pPr>
          </a:lstStyle>
          <a:p>
            <a:r>
              <a:rPr lang="en-US" sz="1200" dirty="0" smtClean="0">
                <a:solidFill>
                  <a:srgbClr val="FFFFFF"/>
                </a:solidFill>
                <a:latin typeface="Verdana" panose="020B0604030504040204" pitchFamily="34" charset="0"/>
                <a:ea typeface="Verdana" panose="020B0604030504040204" pitchFamily="34" charset="0"/>
                <a:cs typeface="Verdana" panose="020B0604030504040204" pitchFamily="34" charset="0"/>
              </a:rPr>
              <a:t>Here’s a great place for some secondary information. This could be a supporting case study or call-out, per chance. Or an image with a description below.</a:t>
            </a:r>
            <a:endParaRPr lang="en-US" sz="1200" dirty="0">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547441"/>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USTAR Logo-sm-RG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266" y="5486400"/>
            <a:ext cx="1219199" cy="1219199"/>
          </a:xfrm>
          <a:prstGeom prst="rect">
            <a:avLst/>
          </a:prstGeom>
        </p:spPr>
      </p:pic>
    </p:spTree>
    <p:extLst>
      <p:ext uri="{BB962C8B-B14F-4D97-AF65-F5344CB8AC3E}">
        <p14:creationId xmlns:p14="http://schemas.microsoft.com/office/powerpoint/2010/main" val="2097065259"/>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10" name="Picture 9" descr="USTAR Logo-sm-RG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266" y="5486400"/>
            <a:ext cx="1219199" cy="1219199"/>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0661" y="0"/>
            <a:ext cx="3813339" cy="2014454"/>
          </a:xfrm>
          <a:prstGeom prst="rect">
            <a:avLst/>
          </a:prstGeom>
        </p:spPr>
      </p:pic>
      <p:sp>
        <p:nvSpPr>
          <p:cNvPr id="8" name="Title 1"/>
          <p:cNvSpPr txBox="1">
            <a:spLocks/>
          </p:cNvSpPr>
          <p:nvPr userDrawn="1"/>
        </p:nvSpPr>
        <p:spPr>
          <a:xfrm>
            <a:off x="457200" y="593384"/>
            <a:ext cx="8229600" cy="950921"/>
          </a:xfrm>
          <a:prstGeom prst="rect">
            <a:avLst/>
          </a:prstGeom>
        </p:spPr>
        <p:txBody>
          <a:bodyPr vert="horz" lIns="91440" tIns="45720" rIns="91440" bIns="45720" rtlCol="0" anchor="ctr">
            <a:normAutofit/>
          </a:bodyPr>
          <a:lstStyle>
            <a:lvl1pPr algn="l" defTabSz="457200" rtl="0" eaLnBrk="1" latinLnBrk="0" hangingPunct="1">
              <a:spcBef>
                <a:spcPct val="0"/>
              </a:spcBef>
              <a:buNone/>
              <a:defRPr lang="en-US" sz="2700" kern="1200" spc="300" baseline="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pPr>
              <a:lnSpc>
                <a:spcPct val="110000"/>
              </a:lnSpc>
            </a:pPr>
            <a:r>
              <a:rPr lang="en-US" sz="2800" dirty="0" smtClean="0"/>
              <a:t>THANK YOU FOR LISTENING</a:t>
            </a:r>
            <a:br>
              <a:rPr lang="en-US" sz="2800" dirty="0" smtClean="0"/>
            </a:br>
            <a:r>
              <a:rPr lang="en-US" sz="1200" dirty="0" smtClean="0"/>
              <a:t>Find Us Throughout the State</a:t>
            </a:r>
            <a:endParaRPr lang="en-US" sz="1200" dirty="0"/>
          </a:p>
        </p:txBody>
      </p:sp>
    </p:spTree>
    <p:extLst>
      <p:ext uri="{BB962C8B-B14F-4D97-AF65-F5344CB8AC3E}">
        <p14:creationId xmlns:p14="http://schemas.microsoft.com/office/powerpoint/2010/main" val="317751265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Shape 28"/>
        <p:cNvGrpSpPr/>
        <p:nvPr/>
      </p:nvGrpSpPr>
      <p:grpSpPr>
        <a:xfrm>
          <a:off x="0" y="0"/>
          <a:ext cx="0" cy="0"/>
          <a:chOff x="0" y="0"/>
          <a:chExt cx="0" cy="0"/>
        </a:xfrm>
      </p:grpSpPr>
      <p:sp>
        <p:nvSpPr>
          <p:cNvPr id="30" name="Shape 30"/>
          <p:cNvSpPr txBox="1">
            <a:spLocks noGrp="1"/>
          </p:cNvSpPr>
          <p:nvPr>
            <p:ph type="body" idx="1"/>
          </p:nvPr>
        </p:nvSpPr>
        <p:spPr>
          <a:xfrm>
            <a:off x="457200" y="1600200"/>
            <a:ext cx="8229600" cy="3886200"/>
          </a:xfrm>
          <a:prstGeom prst="rect">
            <a:avLst/>
          </a:prstGeom>
          <a:noFill/>
          <a:ln>
            <a:noFill/>
          </a:ln>
        </p:spPr>
        <p:txBody>
          <a:bodyPr lIns="91425" tIns="91425" rIns="91425" bIns="91425" anchor="t" anchorCtr="0"/>
          <a:lstStyle>
            <a:lvl1pPr marL="342900" marR="0" lvl="0" indent="-222250" algn="l" rtl="0">
              <a:spcBef>
                <a:spcPts val="380"/>
              </a:spcBef>
              <a:buClr>
                <a:srgbClr val="3F3F3F"/>
              </a:buClr>
              <a:buSzPct val="100000"/>
              <a:buFont typeface="Arial"/>
              <a:buChar char="•"/>
              <a:defRPr sz="1900" b="0" i="0" u="none" strike="noStrike" cap="none">
                <a:solidFill>
                  <a:srgbClr val="3F3F3F"/>
                </a:solidFill>
                <a:latin typeface="Verdana"/>
                <a:ea typeface="Verdana"/>
                <a:cs typeface="Verdana"/>
                <a:sym typeface="Verdana"/>
              </a:defRPr>
            </a:lvl1pPr>
            <a:lvl2pPr marL="742950" marR="0" lvl="1" indent="-184150" algn="l" rtl="0">
              <a:spcBef>
                <a:spcPts val="320"/>
              </a:spcBef>
              <a:buClr>
                <a:srgbClr val="3F3F3F"/>
              </a:buClr>
              <a:buSzPct val="100000"/>
              <a:buFont typeface="Arial"/>
              <a:buChar char="–"/>
              <a:defRPr sz="1600" b="0" i="0" u="none" strike="noStrike" cap="none">
                <a:solidFill>
                  <a:srgbClr val="3F3F3F"/>
                </a:solidFill>
                <a:latin typeface="Verdana"/>
                <a:ea typeface="Verdana"/>
                <a:cs typeface="Verdana"/>
                <a:sym typeface="Verdana"/>
              </a:defRPr>
            </a:lvl2pPr>
            <a:lvl3pPr marL="1143000" marR="0" lvl="2" indent="-139700" algn="l" rtl="0">
              <a:spcBef>
                <a:spcPts val="280"/>
              </a:spcBef>
              <a:buClr>
                <a:srgbClr val="3F3F3F"/>
              </a:buClr>
              <a:buSzPct val="100000"/>
              <a:buFont typeface="Arial"/>
              <a:buChar char="•"/>
              <a:defRPr sz="1400" b="0" i="0" u="none" strike="noStrike" cap="none">
                <a:solidFill>
                  <a:srgbClr val="3F3F3F"/>
                </a:solidFill>
                <a:latin typeface="Verdana"/>
                <a:ea typeface="Verdana"/>
                <a:cs typeface="Verdana"/>
                <a:sym typeface="Verdana"/>
              </a:defRPr>
            </a:lvl3pPr>
            <a:lvl4pPr marL="1600200" marR="0" lvl="3" indent="-152400" algn="l" rtl="0">
              <a:spcBef>
                <a:spcPts val="240"/>
              </a:spcBef>
              <a:buClr>
                <a:srgbClr val="3F3F3F"/>
              </a:buClr>
              <a:buSzPct val="100000"/>
              <a:buFont typeface="Arial"/>
              <a:buChar char="–"/>
              <a:defRPr sz="1200" b="0" i="0" u="none" strike="noStrike" cap="none">
                <a:solidFill>
                  <a:srgbClr val="3F3F3F"/>
                </a:solidFill>
                <a:latin typeface="Verdana"/>
                <a:ea typeface="Verdana"/>
                <a:cs typeface="Verdana"/>
                <a:sym typeface="Verdana"/>
              </a:defRPr>
            </a:lvl4pPr>
            <a:lvl5pPr marL="2057400" marR="0" lvl="4" indent="-165100" algn="l" rtl="0">
              <a:spcBef>
                <a:spcPts val="200"/>
              </a:spcBef>
              <a:buClr>
                <a:srgbClr val="3F3F3F"/>
              </a:buClr>
              <a:buSzPct val="100000"/>
              <a:buFont typeface="Arial"/>
              <a:buChar char="»"/>
              <a:defRPr sz="1000" b="0" i="0" u="none" strike="noStrike" cap="none">
                <a:solidFill>
                  <a:srgbClr val="3F3F3F"/>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pPr lvl="0"/>
            <a:r>
              <a:rPr lang="en-US" dirty="0" smtClean="0"/>
              <a:t>Click to edit Master text styles</a:t>
            </a:r>
          </a:p>
        </p:txBody>
      </p:sp>
      <p:cxnSp>
        <p:nvCxnSpPr>
          <p:cNvPr id="31" name="Shape 31"/>
          <p:cNvCxnSpPr/>
          <p:nvPr/>
        </p:nvCxnSpPr>
        <p:spPr>
          <a:xfrm>
            <a:off x="457200" y="1192640"/>
            <a:ext cx="8686800" cy="0"/>
          </a:xfrm>
          <a:prstGeom prst="straightConnector1">
            <a:avLst/>
          </a:prstGeom>
          <a:noFill/>
          <a:ln w="25400" cap="flat" cmpd="sng">
            <a:solidFill>
              <a:srgbClr val="E75204"/>
            </a:solidFill>
            <a:prstDash val="solid"/>
            <a:round/>
            <a:headEnd type="none" w="med" len="med"/>
            <a:tailEnd type="none" w="med" len="med"/>
          </a:ln>
        </p:spPr>
      </p:cxnSp>
      <p:pic>
        <p:nvPicPr>
          <p:cNvPr id="32" name="Shape 32" descr="USTAR Logo-sm-RGB.pdf"/>
          <p:cNvPicPr preferRelativeResize="0"/>
          <p:nvPr/>
        </p:nvPicPr>
        <p:blipFill rotWithShape="1">
          <a:blip r:embed="rId2">
            <a:alphaModFix/>
          </a:blip>
          <a:srcRect/>
          <a:stretch/>
        </p:blipFill>
        <p:spPr>
          <a:xfrm>
            <a:off x="216266" y="5486402"/>
            <a:ext cx="960716" cy="1219199"/>
          </a:xfrm>
          <a:prstGeom prst="rect">
            <a:avLst/>
          </a:prstGeom>
          <a:noFill/>
          <a:ln>
            <a:noFill/>
          </a:ln>
        </p:spPr>
      </p:pic>
      <p:sp>
        <p:nvSpPr>
          <p:cNvPr id="2" name="Rectangle 1"/>
          <p:cNvSpPr/>
          <p:nvPr userDrawn="1"/>
        </p:nvSpPr>
        <p:spPr>
          <a:xfrm>
            <a:off x="1407183" y="676407"/>
            <a:ext cx="6525855" cy="307777"/>
          </a:xfrm>
          <a:prstGeom prst="rect">
            <a:avLst/>
          </a:prstGeom>
        </p:spPr>
        <p:txBody>
          <a:bodyPr wrap="square">
            <a:spAutoFit/>
          </a:bodyPr>
          <a:lstStyle/>
          <a:p>
            <a:r>
              <a:rPr lang="en-US" sz="1400" b="1" smtClean="0">
                <a:solidFill>
                  <a:schemeClr val="bg1"/>
                </a:solidFill>
              </a:rPr>
              <a:t>1</a:t>
            </a:r>
            <a:endParaRPr lang="en-US" sz="1400" b="1" dirty="0">
              <a:solidFill>
                <a:schemeClr val="bg1"/>
              </a:solidFill>
            </a:endParaRPr>
          </a:p>
        </p:txBody>
      </p:sp>
      <p:sp>
        <p:nvSpPr>
          <p:cNvPr id="3" name="Rectangle 2"/>
          <p:cNvSpPr/>
          <p:nvPr userDrawn="1"/>
        </p:nvSpPr>
        <p:spPr>
          <a:xfrm>
            <a:off x="3075345" y="984184"/>
            <a:ext cx="312305" cy="307777"/>
          </a:xfrm>
          <a:prstGeom prst="rect">
            <a:avLst/>
          </a:prstGeom>
        </p:spPr>
        <p:txBody>
          <a:bodyPr wrap="none">
            <a:spAutoFit/>
          </a:bodyPr>
          <a:lstStyle/>
          <a:p>
            <a:r>
              <a:rPr lang="en-US" sz="1400" b="1" smtClean="0">
                <a:solidFill>
                  <a:schemeClr val="bg1"/>
                </a:solidFill>
              </a:rPr>
              <a:t>1</a:t>
            </a:r>
            <a:endParaRPr lang="en-US" sz="1400" b="1" dirty="0">
              <a:solidFill>
                <a:schemeClr val="bg1"/>
              </a:solidFill>
            </a:endParaRPr>
          </a:p>
        </p:txBody>
      </p:sp>
      <p:sp>
        <p:nvSpPr>
          <p:cNvPr id="4" name="Rectangle 3"/>
          <p:cNvSpPr/>
          <p:nvPr userDrawn="1"/>
        </p:nvSpPr>
        <p:spPr>
          <a:xfrm>
            <a:off x="4465481" y="3275113"/>
            <a:ext cx="312305" cy="307777"/>
          </a:xfrm>
          <a:prstGeom prst="rect">
            <a:avLst/>
          </a:prstGeom>
        </p:spPr>
        <p:txBody>
          <a:bodyPr wrap="none">
            <a:spAutoFit/>
          </a:bodyPr>
          <a:lstStyle/>
          <a:p>
            <a:r>
              <a:rPr lang="en-US" sz="1400" b="1" dirty="0" smtClean="0">
                <a:solidFill>
                  <a:schemeClr val="bg1"/>
                </a:solidFill>
              </a:rPr>
              <a:t>1</a:t>
            </a:r>
            <a:endParaRPr lang="en-US" sz="1400" b="1" dirty="0">
              <a:solidFill>
                <a:schemeClr val="bg1"/>
              </a:solidFill>
            </a:endParaRPr>
          </a:p>
        </p:txBody>
      </p:sp>
      <p:sp>
        <p:nvSpPr>
          <p:cNvPr id="5" name="Rectangle 4"/>
          <p:cNvSpPr/>
          <p:nvPr userDrawn="1"/>
        </p:nvSpPr>
        <p:spPr>
          <a:xfrm>
            <a:off x="1278924" y="562446"/>
            <a:ext cx="7407876" cy="307777"/>
          </a:xfrm>
          <a:prstGeom prst="rect">
            <a:avLst/>
          </a:prstGeom>
        </p:spPr>
        <p:txBody>
          <a:bodyPr wrap="square">
            <a:spAutoFit/>
          </a:bodyPr>
          <a:lstStyle/>
          <a:p>
            <a:r>
              <a:rPr lang="en-US" sz="1400" b="1" smtClean="0">
                <a:solidFill>
                  <a:schemeClr val="bg1"/>
                </a:solidFill>
              </a:rPr>
              <a:t>1</a:t>
            </a:r>
            <a:endParaRPr lang="en-US" sz="1400" b="1" dirty="0">
              <a:solidFill>
                <a:schemeClr val="bg1"/>
              </a:solidFill>
            </a:endParaRPr>
          </a:p>
        </p:txBody>
      </p:sp>
      <p:sp>
        <p:nvSpPr>
          <p:cNvPr id="7" name="Text Placeholder 6"/>
          <p:cNvSpPr>
            <a:spLocks noGrp="1"/>
          </p:cNvSpPr>
          <p:nvPr>
            <p:ph type="body" sz="quarter" idx="10"/>
          </p:nvPr>
        </p:nvSpPr>
        <p:spPr>
          <a:xfrm>
            <a:off x="982266" y="441659"/>
            <a:ext cx="7704534" cy="630238"/>
          </a:xfrm>
        </p:spPr>
        <p:txBody>
          <a:bodyPr>
            <a:normAutofit/>
          </a:bodyPr>
          <a:lstStyle>
            <a:lvl1pPr>
              <a:defRPr sz="2800" baseline="0">
                <a:latin typeface="Verdana" charset="0"/>
              </a:defRPr>
            </a:lvl1pPr>
          </a:lstStyle>
          <a:p>
            <a:pPr lvl="0"/>
            <a:r>
              <a:rPr lang="en-US" dirty="0" smtClean="0"/>
              <a:t>Click to edit Master text styles</a:t>
            </a:r>
          </a:p>
        </p:txBody>
      </p:sp>
    </p:spTree>
    <p:extLst>
      <p:ext uri="{BB962C8B-B14F-4D97-AF65-F5344CB8AC3E}">
        <p14:creationId xmlns:p14="http://schemas.microsoft.com/office/powerpoint/2010/main" val="2429330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Shape 28"/>
        <p:cNvGrpSpPr/>
        <p:nvPr/>
      </p:nvGrpSpPr>
      <p:grpSpPr>
        <a:xfrm>
          <a:off x="0" y="0"/>
          <a:ext cx="0" cy="0"/>
          <a:chOff x="0" y="0"/>
          <a:chExt cx="0" cy="0"/>
        </a:xfrm>
      </p:grpSpPr>
      <p:sp>
        <p:nvSpPr>
          <p:cNvPr id="30" name="Shape 30"/>
          <p:cNvSpPr txBox="1">
            <a:spLocks noGrp="1"/>
          </p:cNvSpPr>
          <p:nvPr>
            <p:ph type="body" idx="1"/>
          </p:nvPr>
        </p:nvSpPr>
        <p:spPr>
          <a:xfrm>
            <a:off x="457200" y="1600200"/>
            <a:ext cx="8229600" cy="3886200"/>
          </a:xfrm>
          <a:prstGeom prst="rect">
            <a:avLst/>
          </a:prstGeom>
          <a:noFill/>
          <a:ln>
            <a:noFill/>
          </a:ln>
        </p:spPr>
        <p:txBody>
          <a:bodyPr lIns="91425" tIns="91425" rIns="91425" bIns="91425" anchor="t" anchorCtr="0"/>
          <a:lstStyle>
            <a:lvl1pPr marL="342900" marR="0" lvl="0" indent="-222250" algn="l" rtl="0">
              <a:spcBef>
                <a:spcPts val="380"/>
              </a:spcBef>
              <a:buClr>
                <a:srgbClr val="3F3F3F"/>
              </a:buClr>
              <a:buSzPct val="100000"/>
              <a:buFont typeface="Arial"/>
              <a:buChar char="•"/>
              <a:defRPr sz="1900" b="0" i="0" u="none" strike="noStrike" cap="none">
                <a:solidFill>
                  <a:srgbClr val="3F3F3F"/>
                </a:solidFill>
                <a:latin typeface="Verdana"/>
                <a:ea typeface="Verdana"/>
                <a:cs typeface="Verdana"/>
                <a:sym typeface="Verdana"/>
              </a:defRPr>
            </a:lvl1pPr>
            <a:lvl2pPr marL="742950" marR="0" lvl="1" indent="-184150" algn="l" rtl="0">
              <a:spcBef>
                <a:spcPts val="320"/>
              </a:spcBef>
              <a:buClr>
                <a:srgbClr val="3F3F3F"/>
              </a:buClr>
              <a:buSzPct val="100000"/>
              <a:buFont typeface="Arial"/>
              <a:buChar char="–"/>
              <a:defRPr sz="1600" b="0" i="0" u="none" strike="noStrike" cap="none">
                <a:solidFill>
                  <a:srgbClr val="3F3F3F"/>
                </a:solidFill>
                <a:latin typeface="Verdana"/>
                <a:ea typeface="Verdana"/>
                <a:cs typeface="Verdana"/>
                <a:sym typeface="Verdana"/>
              </a:defRPr>
            </a:lvl2pPr>
            <a:lvl3pPr marL="1143000" marR="0" lvl="2" indent="-139700" algn="l" rtl="0">
              <a:spcBef>
                <a:spcPts val="280"/>
              </a:spcBef>
              <a:buClr>
                <a:srgbClr val="3F3F3F"/>
              </a:buClr>
              <a:buSzPct val="100000"/>
              <a:buFont typeface="Arial"/>
              <a:buChar char="•"/>
              <a:defRPr sz="1400" b="0" i="0" u="none" strike="noStrike" cap="none">
                <a:solidFill>
                  <a:srgbClr val="3F3F3F"/>
                </a:solidFill>
                <a:latin typeface="Verdana"/>
                <a:ea typeface="Verdana"/>
                <a:cs typeface="Verdana"/>
                <a:sym typeface="Verdana"/>
              </a:defRPr>
            </a:lvl3pPr>
            <a:lvl4pPr marL="1600200" marR="0" lvl="3" indent="-152400" algn="l" rtl="0">
              <a:spcBef>
                <a:spcPts val="240"/>
              </a:spcBef>
              <a:buClr>
                <a:srgbClr val="3F3F3F"/>
              </a:buClr>
              <a:buSzPct val="100000"/>
              <a:buFont typeface="Arial"/>
              <a:buChar char="–"/>
              <a:defRPr sz="1200" b="0" i="0" u="none" strike="noStrike" cap="none">
                <a:solidFill>
                  <a:srgbClr val="3F3F3F"/>
                </a:solidFill>
                <a:latin typeface="Verdana"/>
                <a:ea typeface="Verdana"/>
                <a:cs typeface="Verdana"/>
                <a:sym typeface="Verdana"/>
              </a:defRPr>
            </a:lvl4pPr>
            <a:lvl5pPr marL="2057400" marR="0" lvl="4" indent="-165100" algn="l" rtl="0">
              <a:spcBef>
                <a:spcPts val="200"/>
              </a:spcBef>
              <a:buClr>
                <a:srgbClr val="3F3F3F"/>
              </a:buClr>
              <a:buSzPct val="100000"/>
              <a:buFont typeface="Arial"/>
              <a:buChar char="»"/>
              <a:defRPr sz="1000" b="0" i="0" u="none" strike="noStrike" cap="none">
                <a:solidFill>
                  <a:srgbClr val="3F3F3F"/>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pPr lvl="0"/>
            <a:r>
              <a:rPr lang="en-US" dirty="0" smtClean="0"/>
              <a:t>Click to edit Master text styles</a:t>
            </a:r>
          </a:p>
        </p:txBody>
      </p:sp>
      <p:cxnSp>
        <p:nvCxnSpPr>
          <p:cNvPr id="31" name="Shape 31"/>
          <p:cNvCxnSpPr/>
          <p:nvPr/>
        </p:nvCxnSpPr>
        <p:spPr>
          <a:xfrm>
            <a:off x="457200" y="1192640"/>
            <a:ext cx="8686800" cy="0"/>
          </a:xfrm>
          <a:prstGeom prst="straightConnector1">
            <a:avLst/>
          </a:prstGeom>
          <a:noFill/>
          <a:ln w="25400" cap="flat" cmpd="sng">
            <a:solidFill>
              <a:srgbClr val="E75204"/>
            </a:solidFill>
            <a:prstDash val="solid"/>
            <a:round/>
            <a:headEnd type="none" w="med" len="med"/>
            <a:tailEnd type="none" w="med" len="med"/>
          </a:ln>
        </p:spPr>
      </p:cxnSp>
      <p:pic>
        <p:nvPicPr>
          <p:cNvPr id="32" name="Shape 32" descr="USTAR Logo-sm-RGB.pdf"/>
          <p:cNvPicPr preferRelativeResize="0"/>
          <p:nvPr/>
        </p:nvPicPr>
        <p:blipFill rotWithShape="1">
          <a:blip r:embed="rId2">
            <a:alphaModFix/>
          </a:blip>
          <a:srcRect/>
          <a:stretch/>
        </p:blipFill>
        <p:spPr>
          <a:xfrm>
            <a:off x="216266" y="5486402"/>
            <a:ext cx="960716" cy="1219199"/>
          </a:xfrm>
          <a:prstGeom prst="rect">
            <a:avLst/>
          </a:prstGeom>
          <a:noFill/>
          <a:ln>
            <a:noFill/>
          </a:ln>
        </p:spPr>
      </p:pic>
      <p:sp>
        <p:nvSpPr>
          <p:cNvPr id="2" name="Rectangle 1"/>
          <p:cNvSpPr/>
          <p:nvPr userDrawn="1"/>
        </p:nvSpPr>
        <p:spPr>
          <a:xfrm>
            <a:off x="1407183" y="676407"/>
            <a:ext cx="6525855" cy="307777"/>
          </a:xfrm>
          <a:prstGeom prst="rect">
            <a:avLst/>
          </a:prstGeom>
        </p:spPr>
        <p:txBody>
          <a:bodyPr wrap="square">
            <a:spAutoFit/>
          </a:bodyPr>
          <a:lstStyle/>
          <a:p>
            <a:r>
              <a:rPr lang="en-US" sz="1400" b="1" smtClean="0">
                <a:solidFill>
                  <a:schemeClr val="bg1"/>
                </a:solidFill>
              </a:rPr>
              <a:t>1</a:t>
            </a:r>
            <a:endParaRPr lang="en-US" sz="1400" b="1" dirty="0">
              <a:solidFill>
                <a:schemeClr val="bg1"/>
              </a:solidFill>
            </a:endParaRPr>
          </a:p>
        </p:txBody>
      </p:sp>
      <p:sp>
        <p:nvSpPr>
          <p:cNvPr id="3" name="Rectangle 2"/>
          <p:cNvSpPr/>
          <p:nvPr userDrawn="1"/>
        </p:nvSpPr>
        <p:spPr>
          <a:xfrm>
            <a:off x="3075345" y="984184"/>
            <a:ext cx="312305" cy="307777"/>
          </a:xfrm>
          <a:prstGeom prst="rect">
            <a:avLst/>
          </a:prstGeom>
        </p:spPr>
        <p:txBody>
          <a:bodyPr wrap="none">
            <a:spAutoFit/>
          </a:bodyPr>
          <a:lstStyle/>
          <a:p>
            <a:r>
              <a:rPr lang="en-US" sz="1400" b="1" smtClean="0">
                <a:solidFill>
                  <a:schemeClr val="bg1"/>
                </a:solidFill>
              </a:rPr>
              <a:t>1</a:t>
            </a:r>
            <a:endParaRPr lang="en-US" sz="1400" b="1" dirty="0">
              <a:solidFill>
                <a:schemeClr val="bg1"/>
              </a:solidFill>
            </a:endParaRPr>
          </a:p>
        </p:txBody>
      </p:sp>
      <p:sp>
        <p:nvSpPr>
          <p:cNvPr id="4" name="Rectangle 3"/>
          <p:cNvSpPr/>
          <p:nvPr userDrawn="1"/>
        </p:nvSpPr>
        <p:spPr>
          <a:xfrm>
            <a:off x="4465481" y="3275113"/>
            <a:ext cx="312305" cy="307777"/>
          </a:xfrm>
          <a:prstGeom prst="rect">
            <a:avLst/>
          </a:prstGeom>
        </p:spPr>
        <p:txBody>
          <a:bodyPr wrap="none">
            <a:spAutoFit/>
          </a:bodyPr>
          <a:lstStyle/>
          <a:p>
            <a:r>
              <a:rPr lang="en-US" sz="1400" b="1" dirty="0" smtClean="0">
                <a:solidFill>
                  <a:schemeClr val="bg1"/>
                </a:solidFill>
              </a:rPr>
              <a:t>1</a:t>
            </a:r>
            <a:endParaRPr lang="en-US" sz="1400" b="1" dirty="0">
              <a:solidFill>
                <a:schemeClr val="bg1"/>
              </a:solidFill>
            </a:endParaRPr>
          </a:p>
        </p:txBody>
      </p:sp>
      <p:sp>
        <p:nvSpPr>
          <p:cNvPr id="5" name="Rectangle 4"/>
          <p:cNvSpPr/>
          <p:nvPr userDrawn="1"/>
        </p:nvSpPr>
        <p:spPr>
          <a:xfrm>
            <a:off x="1278924" y="562446"/>
            <a:ext cx="7407876" cy="307777"/>
          </a:xfrm>
          <a:prstGeom prst="rect">
            <a:avLst/>
          </a:prstGeom>
        </p:spPr>
        <p:txBody>
          <a:bodyPr wrap="square">
            <a:spAutoFit/>
          </a:bodyPr>
          <a:lstStyle/>
          <a:p>
            <a:r>
              <a:rPr lang="en-US" sz="1400" b="1" smtClean="0">
                <a:solidFill>
                  <a:schemeClr val="bg1"/>
                </a:solidFill>
              </a:rPr>
              <a:t>1</a:t>
            </a:r>
            <a:endParaRPr lang="en-US" sz="1400" b="1" dirty="0">
              <a:solidFill>
                <a:schemeClr val="bg1"/>
              </a:solidFill>
            </a:endParaRPr>
          </a:p>
        </p:txBody>
      </p:sp>
      <p:sp>
        <p:nvSpPr>
          <p:cNvPr id="7" name="Text Placeholder 6"/>
          <p:cNvSpPr>
            <a:spLocks noGrp="1"/>
          </p:cNvSpPr>
          <p:nvPr>
            <p:ph type="body" sz="quarter" idx="10"/>
          </p:nvPr>
        </p:nvSpPr>
        <p:spPr>
          <a:xfrm>
            <a:off x="982266" y="441659"/>
            <a:ext cx="7704534" cy="630238"/>
          </a:xfrm>
        </p:spPr>
        <p:txBody>
          <a:bodyPr>
            <a:normAutofit/>
          </a:bodyPr>
          <a:lstStyle>
            <a:lvl1pPr>
              <a:defRPr sz="2800" baseline="0">
                <a:latin typeface="Verdana" charset="0"/>
              </a:defRPr>
            </a:lvl1pPr>
          </a:lstStyle>
          <a:p>
            <a:pPr lvl="0"/>
            <a:r>
              <a:rPr lang="en-US" dirty="0" smtClean="0"/>
              <a:t>Click to edit Master text styles</a:t>
            </a:r>
          </a:p>
        </p:txBody>
      </p:sp>
    </p:spTree>
    <p:extLst>
      <p:ext uri="{BB962C8B-B14F-4D97-AF65-F5344CB8AC3E}">
        <p14:creationId xmlns:p14="http://schemas.microsoft.com/office/powerpoint/2010/main" val="24293307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62700" y="6444776"/>
            <a:ext cx="457200" cy="274320"/>
          </a:xfrm>
          <a:prstGeom prst="rect">
            <a:avLst/>
          </a:prstGeom>
          <a:noFill/>
        </p:spPr>
        <p:txBody>
          <a:bodyPr wrap="square" rtlCol="0" anchor="ctr">
            <a:spAutoFit/>
          </a:bodyPr>
          <a:lstStyle/>
          <a:p>
            <a:pPr algn="ctr">
              <a:lnSpc>
                <a:spcPct val="150000"/>
              </a:lnSpc>
            </a:pPr>
            <a:fld id="{FB290A08-9657-41BA-9537-82CCE026FD47}" type="slidenum">
              <a:rPr lang="en-US" sz="1000" smtClean="0">
                <a:solidFill>
                  <a:schemeClr val="tx1">
                    <a:lumMod val="75000"/>
                    <a:lumOff val="25000"/>
                  </a:schemeClr>
                </a:solidFill>
                <a:latin typeface="+mn-lt"/>
              </a:rPr>
              <a:t>‹#›</a:t>
            </a:fld>
            <a:endParaRPr lang="en-US" sz="1000" dirty="0">
              <a:solidFill>
                <a:schemeClr val="tx1">
                  <a:lumMod val="75000"/>
                  <a:lumOff val="25000"/>
                </a:schemeClr>
              </a:solidFill>
              <a:latin typeface="+mn-lt"/>
            </a:endParaRPr>
          </a:p>
        </p:txBody>
      </p:sp>
      <p:sp>
        <p:nvSpPr>
          <p:cNvPr id="9" name="TextBox 8"/>
          <p:cNvSpPr txBox="1"/>
          <p:nvPr userDrawn="1"/>
        </p:nvSpPr>
        <p:spPr>
          <a:xfrm>
            <a:off x="5343997" y="6445176"/>
            <a:ext cx="1009650" cy="274320"/>
          </a:xfrm>
          <a:prstGeom prst="rect">
            <a:avLst/>
          </a:prstGeom>
          <a:noFill/>
        </p:spPr>
        <p:txBody>
          <a:bodyPr wrap="square" rtlCol="0" anchor="ctr">
            <a:spAutoFit/>
          </a:bodyPr>
          <a:lstStyle/>
          <a:p>
            <a:pPr algn="r">
              <a:lnSpc>
                <a:spcPct val="150000"/>
              </a:lnSpc>
            </a:pPr>
            <a:fld id="{6877F602-A320-4C81-BDB8-C8D09FD26AEE}" type="datetime1">
              <a:rPr lang="en-US" sz="1000" kern="1200" smtClean="0">
                <a:solidFill>
                  <a:schemeClr val="tx1">
                    <a:lumMod val="75000"/>
                    <a:lumOff val="25000"/>
                  </a:schemeClr>
                </a:solidFill>
                <a:latin typeface="+mn-lt"/>
                <a:ea typeface="+mn-ea"/>
                <a:cs typeface="+mn-cs"/>
              </a:rPr>
              <a:pPr algn="r">
                <a:lnSpc>
                  <a:spcPct val="150000"/>
                </a:lnSpc>
              </a:pPr>
              <a:t>9/27/17</a:t>
            </a:fld>
            <a:endParaRPr lang="en-US" sz="1000" kern="1200" dirty="0">
              <a:solidFill>
                <a:schemeClr val="tx1">
                  <a:lumMod val="75000"/>
                  <a:lumOff val="25000"/>
                </a:schemeClr>
              </a:solidFill>
              <a:latin typeface="+mn-lt"/>
              <a:ea typeface="+mn-ea"/>
              <a:cs typeface="+mn-cs"/>
            </a:endParaRPr>
          </a:p>
        </p:txBody>
      </p:sp>
      <p:sp>
        <p:nvSpPr>
          <p:cNvPr id="12" name="TextBox 11"/>
          <p:cNvSpPr txBox="1"/>
          <p:nvPr userDrawn="1"/>
        </p:nvSpPr>
        <p:spPr>
          <a:xfrm>
            <a:off x="1980132" y="6462144"/>
            <a:ext cx="3372985" cy="246221"/>
          </a:xfrm>
          <a:prstGeom prst="rect">
            <a:avLst/>
          </a:prstGeom>
          <a:noFill/>
        </p:spPr>
        <p:txBody>
          <a:bodyPr wrap="square" rtlCol="0" anchor="ctr">
            <a:spAutoFit/>
          </a:bodyPr>
          <a:lstStyle/>
          <a:p>
            <a:pPr algn="r"/>
            <a:r>
              <a:rPr lang="en-US" sz="1000" dirty="0" smtClean="0"/>
              <a:t>UTAH’S TECHNOLOGY CATALYST</a:t>
            </a:r>
            <a:endParaRPr lang="en-US" sz="1000" dirty="0">
              <a:solidFill>
                <a:schemeClr val="tx1">
                  <a:lumMod val="75000"/>
                  <a:lumOff val="25000"/>
                </a:schemeClr>
              </a:solidFill>
            </a:endParaRPr>
          </a:p>
        </p:txBody>
      </p:sp>
    </p:spTree>
    <p:extLst>
      <p:ext uri="{BB962C8B-B14F-4D97-AF65-F5344CB8AC3E}">
        <p14:creationId xmlns:p14="http://schemas.microsoft.com/office/powerpoint/2010/main" val="1960216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7" r:id="rId4"/>
    <p:sldLayoutId id="2147483655" r:id="rId5"/>
    <p:sldLayoutId id="2147483658" r:id="rId6"/>
    <p:sldLayoutId id="2147483659" r:id="rId7"/>
    <p:sldLayoutId id="2147483660" r:id="rId8"/>
  </p:sldLayoutIdLst>
  <p:timing>
    <p:tnLst>
      <p:par>
        <p:cTn xmlns:p14="http://schemas.microsoft.com/office/powerpoint/2010/main" id="1" dur="indefinite" restart="never" nodeType="tmRoot"/>
      </p:par>
    </p:tnLst>
  </p:timing>
  <p:hf hdr="0" dt="0"/>
  <p:txStyles>
    <p:titleStyle>
      <a:lvl1pPr algn="l" defTabSz="457200" rtl="0" eaLnBrk="1" latinLnBrk="0" hangingPunct="1">
        <a:spcBef>
          <a:spcPct val="0"/>
        </a:spcBef>
        <a:buNone/>
        <a:defRPr lang="en-US" sz="2700" kern="1200" spc="300" baseline="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457200" rtl="0" eaLnBrk="1" latinLnBrk="0" hangingPunct="1">
        <a:spcBef>
          <a:spcPct val="20000"/>
        </a:spcBef>
        <a:buFont typeface="Arial"/>
        <a:buChar char="•"/>
        <a:defRPr lang="en-US" sz="19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457200" rtl="0" eaLnBrk="1" latinLnBrk="0" hangingPunct="1">
        <a:spcBef>
          <a:spcPct val="20000"/>
        </a:spcBef>
        <a:buFont typeface="Arial"/>
        <a:buChar char="–"/>
        <a:defRPr lang="en-US" sz="16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457200" rtl="0" eaLnBrk="1" latinLnBrk="0" hangingPunct="1">
        <a:spcBef>
          <a:spcPct val="20000"/>
        </a:spcBef>
        <a:buFont typeface="Arial"/>
        <a:buChar char="•"/>
        <a:defRPr lang="en-US" sz="14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457200" rtl="0" eaLnBrk="1" latinLnBrk="0" hangingPunct="1">
        <a:spcBef>
          <a:spcPct val="20000"/>
        </a:spcBef>
        <a:buFont typeface="Arial"/>
        <a:buChar char="–"/>
        <a:defRPr lang="en-US" sz="12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457200" rtl="0" eaLnBrk="1" latinLnBrk="0" hangingPunct="1">
        <a:spcBef>
          <a:spcPct val="20000"/>
        </a:spcBef>
        <a:buFont typeface="Arial"/>
        <a:buChar char="»"/>
        <a:defRPr lang="en-US" sz="1000" kern="12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4176"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UTAH’S TECHNOLOGY CATALYST</a:t>
            </a:r>
            <a:r>
              <a:rPr lang="en-US" dirty="0" smtClean="0"/>
              <a:t>: USTAR</a:t>
            </a:r>
            <a:endParaRPr lang="en-US" dirty="0"/>
          </a:p>
        </p:txBody>
      </p:sp>
      <p:sp>
        <p:nvSpPr>
          <p:cNvPr id="3" name="Subtitle 2"/>
          <p:cNvSpPr>
            <a:spLocks noGrp="1"/>
          </p:cNvSpPr>
          <p:nvPr>
            <p:ph type="subTitle" idx="1"/>
          </p:nvPr>
        </p:nvSpPr>
        <p:spPr/>
        <p:txBody>
          <a:bodyPr>
            <a:normAutofit fontScale="25000" lnSpcReduction="20000"/>
          </a:bodyPr>
          <a:lstStyle/>
          <a:p>
            <a:r>
              <a:rPr lang="en-US" sz="5500" dirty="0" smtClean="0"/>
              <a:t>IVY ESTABROOKE, PhD</a:t>
            </a:r>
          </a:p>
          <a:p>
            <a:r>
              <a:rPr lang="en-US" sz="3200" dirty="0" smtClean="0"/>
              <a:t>EXECUTIVE DIRECTOR</a:t>
            </a:r>
          </a:p>
          <a:p>
            <a:r>
              <a:rPr lang="en-US" sz="3200" dirty="0" smtClean="0"/>
              <a:t>UTAH SCIENCE TECHNOLOGY AND </a:t>
            </a:r>
            <a:br>
              <a:rPr lang="en-US" sz="3200" dirty="0" smtClean="0"/>
            </a:br>
            <a:r>
              <a:rPr lang="en-US" sz="3200" dirty="0" smtClean="0"/>
              <a:t>RESEARCH INITIATIVE</a:t>
            </a:r>
          </a:p>
          <a:p>
            <a:r>
              <a:rPr lang="en-US" sz="3200" dirty="0" err="1" smtClean="0"/>
              <a:t>iestabrooke@utah.gov</a:t>
            </a:r>
            <a:endParaRPr lang="en-US" sz="3200" dirty="0"/>
          </a:p>
        </p:txBody>
      </p:sp>
    </p:spTree>
    <p:extLst>
      <p:ext uri="{BB962C8B-B14F-4D97-AF65-F5344CB8AC3E}">
        <p14:creationId xmlns:p14="http://schemas.microsoft.com/office/powerpoint/2010/main" val="36266931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FY18 DEADLINES</a:t>
            </a:r>
            <a:endParaRPr lang="en-US" dirty="0"/>
          </a:p>
        </p:txBody>
      </p:sp>
      <p:sp>
        <p:nvSpPr>
          <p:cNvPr id="3" name="Content Placeholder 2"/>
          <p:cNvSpPr>
            <a:spLocks noGrp="1"/>
          </p:cNvSpPr>
          <p:nvPr>
            <p:ph idx="1"/>
          </p:nvPr>
        </p:nvSpPr>
        <p:spPr/>
        <p:txBody>
          <a:bodyPr/>
          <a:lstStyle/>
          <a:p>
            <a:r>
              <a:rPr lang="en-US" dirty="0" smtClean="0"/>
              <a:t>Mandatory Letter </a:t>
            </a:r>
            <a:r>
              <a:rPr lang="en-US" dirty="0" smtClean="0"/>
              <a:t>of Intent accepted between </a:t>
            </a:r>
            <a:endParaRPr lang="en-US" dirty="0" smtClean="0"/>
          </a:p>
          <a:p>
            <a:pPr lvl="1"/>
            <a:r>
              <a:rPr lang="en-US" dirty="0" smtClean="0"/>
              <a:t>Accepted starting </a:t>
            </a:r>
            <a:r>
              <a:rPr lang="en-US" dirty="0" smtClean="0"/>
              <a:t>11/2</a:t>
            </a:r>
          </a:p>
          <a:p>
            <a:pPr lvl="1"/>
            <a:r>
              <a:rPr lang="en-US" dirty="0" smtClean="0"/>
              <a:t>Must be received by 11/23 @ 5 PM Mountain Time</a:t>
            </a:r>
            <a:endParaRPr lang="en-US" dirty="0" smtClean="0"/>
          </a:p>
          <a:p>
            <a:endParaRPr lang="en-US" dirty="0"/>
          </a:p>
          <a:p>
            <a:r>
              <a:rPr lang="en-US" dirty="0" smtClean="0"/>
              <a:t>Full applications</a:t>
            </a:r>
          </a:p>
          <a:p>
            <a:pPr lvl="1"/>
            <a:r>
              <a:rPr lang="en-US" dirty="0" smtClean="0"/>
              <a:t>Accepted starting 11/30</a:t>
            </a:r>
          </a:p>
          <a:p>
            <a:pPr lvl="1"/>
            <a:r>
              <a:rPr lang="en-US" dirty="0" smtClean="0"/>
              <a:t>Due 12/29 @ 5 PM Mountain Time</a:t>
            </a:r>
            <a:endParaRPr lang="en-US" dirty="0" smtClean="0"/>
          </a:p>
          <a:p>
            <a:endParaRPr lang="en-US" dirty="0"/>
          </a:p>
        </p:txBody>
      </p:sp>
    </p:spTree>
    <p:extLst>
      <p:ext uri="{BB962C8B-B14F-4D97-AF65-F5344CB8AC3E}">
        <p14:creationId xmlns:p14="http://schemas.microsoft.com/office/powerpoint/2010/main" val="562522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FY17 DATA FROM UTAG</a:t>
            </a:r>
            <a:endParaRPr lang="en-US" dirty="0"/>
          </a:p>
        </p:txBody>
      </p:sp>
      <p:sp>
        <p:nvSpPr>
          <p:cNvPr id="3" name="Content Placeholder 2"/>
          <p:cNvSpPr>
            <a:spLocks noGrp="1"/>
          </p:cNvSpPr>
          <p:nvPr>
            <p:ph idx="1"/>
          </p:nvPr>
        </p:nvSpPr>
        <p:spPr/>
        <p:txBody>
          <a:bodyPr/>
          <a:lstStyle/>
          <a:p>
            <a:r>
              <a:rPr lang="en-US" dirty="0" smtClean="0"/>
              <a:t>Total applications:  ~150</a:t>
            </a:r>
          </a:p>
          <a:p>
            <a:endParaRPr lang="en-US" dirty="0"/>
          </a:p>
          <a:p>
            <a:r>
              <a:rPr lang="en-US" dirty="0" smtClean="0"/>
              <a:t>Total awards: 27</a:t>
            </a:r>
          </a:p>
          <a:p>
            <a:endParaRPr lang="en-US" dirty="0"/>
          </a:p>
          <a:p>
            <a:r>
              <a:rPr lang="en-US" dirty="0" smtClean="0"/>
              <a:t>Total funded: ~$4.9M over 2 FY</a:t>
            </a:r>
          </a:p>
          <a:p>
            <a:endParaRPr lang="en-US" dirty="0"/>
          </a:p>
          <a:p>
            <a:r>
              <a:rPr lang="en-US" dirty="0" smtClean="0"/>
              <a:t>Range of grants: $30k - $1.6M</a:t>
            </a:r>
          </a:p>
        </p:txBody>
      </p:sp>
    </p:spTree>
    <p:extLst>
      <p:ext uri="{BB962C8B-B14F-4D97-AF65-F5344CB8AC3E}">
        <p14:creationId xmlns:p14="http://schemas.microsoft.com/office/powerpoint/2010/main" val="4019143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3568"/>
            <a:ext cx="8229600" cy="915212"/>
          </a:xfrm>
        </p:spPr>
        <p:txBody>
          <a:bodyPr/>
          <a:lstStyle/>
          <a:p>
            <a:r>
              <a:rPr lang="en-US" dirty="0" smtClean="0"/>
              <a:t>SCIENCE &amp; TECHNOLOGY INITIATION GRANTS</a:t>
            </a:r>
            <a:endParaRPr lang="en-US" dirty="0"/>
          </a:p>
        </p:txBody>
      </p:sp>
      <p:sp>
        <p:nvSpPr>
          <p:cNvPr id="3" name="Content Placeholder 2"/>
          <p:cNvSpPr>
            <a:spLocks noGrp="1"/>
          </p:cNvSpPr>
          <p:nvPr>
            <p:ph idx="1"/>
          </p:nvPr>
        </p:nvSpPr>
        <p:spPr/>
        <p:txBody>
          <a:bodyPr>
            <a:normAutofit fontScale="92500" lnSpcReduction="20000"/>
          </a:bodyPr>
          <a:lstStyle/>
          <a:p>
            <a:pPr marL="285750" lvl="1">
              <a:buFont typeface="Arial"/>
              <a:buChar char="•"/>
            </a:pPr>
            <a:r>
              <a:rPr lang="en-US" sz="1900" dirty="0" smtClean="0">
                <a:solidFill>
                  <a:srgbClr val="E75204"/>
                </a:solidFill>
              </a:rPr>
              <a:t>Purpose:</a:t>
            </a:r>
            <a:r>
              <a:rPr lang="en-US" sz="1900" dirty="0" smtClean="0"/>
              <a:t> Provides </a:t>
            </a:r>
            <a:r>
              <a:rPr lang="en-US" sz="1900" dirty="0"/>
              <a:t>competitive funding for interdisciplinary and multidisciplinary teams for initial experimentation and data generation to compete for large federal R&amp;D grants or industry contracts</a:t>
            </a:r>
          </a:p>
          <a:p>
            <a:pPr marL="0" indent="0">
              <a:buNone/>
            </a:pPr>
            <a:endParaRPr lang="en-US" dirty="0">
              <a:solidFill>
                <a:schemeClr val="tx1"/>
              </a:solidFill>
            </a:endParaRPr>
          </a:p>
          <a:p>
            <a:r>
              <a:rPr lang="en-US" dirty="0">
                <a:solidFill>
                  <a:srgbClr val="E75204"/>
                </a:solidFill>
              </a:rPr>
              <a:t>Mechanism:  </a:t>
            </a:r>
            <a:r>
              <a:rPr lang="en-US" dirty="0" smtClean="0">
                <a:solidFill>
                  <a:schemeClr val="tx1"/>
                </a:solidFill>
              </a:rPr>
              <a:t>Quarterly call </a:t>
            </a:r>
            <a:r>
              <a:rPr lang="en-US" dirty="0">
                <a:solidFill>
                  <a:schemeClr val="tx1"/>
                </a:solidFill>
              </a:rPr>
              <a:t>for proposals.  Peer review process employed including technical </a:t>
            </a:r>
            <a:r>
              <a:rPr lang="en-US" dirty="0" smtClean="0">
                <a:solidFill>
                  <a:schemeClr val="tx1"/>
                </a:solidFill>
              </a:rPr>
              <a:t>reviewers</a:t>
            </a:r>
            <a:r>
              <a:rPr lang="en-US" dirty="0">
                <a:solidFill>
                  <a:schemeClr val="tx1"/>
                </a:solidFill>
              </a:rPr>
              <a:t>.  Provided as a grant through the Office of Sponsored </a:t>
            </a:r>
            <a:r>
              <a:rPr lang="en-US" dirty="0" smtClean="0">
                <a:solidFill>
                  <a:schemeClr val="tx1"/>
                </a:solidFill>
              </a:rPr>
              <a:t>Projects</a:t>
            </a:r>
            <a:endParaRPr lang="en-US" dirty="0">
              <a:solidFill>
                <a:schemeClr val="tx1"/>
              </a:solidFill>
            </a:endParaRPr>
          </a:p>
          <a:p>
            <a:endParaRPr lang="en-US" dirty="0">
              <a:solidFill>
                <a:schemeClr val="tx1"/>
              </a:solidFill>
            </a:endParaRPr>
          </a:p>
          <a:p>
            <a:r>
              <a:rPr lang="en-US" dirty="0">
                <a:solidFill>
                  <a:srgbClr val="E75204"/>
                </a:solidFill>
              </a:rPr>
              <a:t>Eligibility:  </a:t>
            </a:r>
          </a:p>
          <a:p>
            <a:pPr lvl="1"/>
            <a:endParaRPr lang="en-US" dirty="0" smtClean="0">
              <a:solidFill>
                <a:schemeClr val="tx1"/>
              </a:solidFill>
            </a:endParaRPr>
          </a:p>
          <a:p>
            <a:pPr lvl="1"/>
            <a:r>
              <a:rPr lang="en-US" dirty="0" smtClean="0">
                <a:solidFill>
                  <a:schemeClr val="tx1"/>
                </a:solidFill>
              </a:rPr>
              <a:t>Researcher </a:t>
            </a:r>
            <a:r>
              <a:rPr lang="en-US" dirty="0">
                <a:solidFill>
                  <a:schemeClr val="tx1"/>
                </a:solidFill>
              </a:rPr>
              <a:t>must be employed by a not-for-profit university in </a:t>
            </a:r>
            <a:r>
              <a:rPr lang="en-US" dirty="0" smtClean="0">
                <a:solidFill>
                  <a:schemeClr val="tx1"/>
                </a:solidFill>
              </a:rPr>
              <a:t>Utah</a:t>
            </a:r>
            <a:endParaRPr lang="en-US" dirty="0">
              <a:solidFill>
                <a:schemeClr val="tx1"/>
              </a:solidFill>
            </a:endParaRPr>
          </a:p>
          <a:p>
            <a:pPr lvl="1"/>
            <a:r>
              <a:rPr lang="en-US" dirty="0" smtClean="0">
                <a:solidFill>
                  <a:schemeClr val="tx1"/>
                </a:solidFill>
              </a:rPr>
              <a:t>Cannot already have funding for the research from another source; can’t be a continuation of a current line of research </a:t>
            </a:r>
          </a:p>
          <a:p>
            <a:pPr lvl="1"/>
            <a:r>
              <a:rPr lang="en-US" dirty="0" smtClean="0">
                <a:solidFill>
                  <a:schemeClr val="tx1"/>
                </a:solidFill>
              </a:rPr>
              <a:t>Must be targeting a specific grant or contract opportunity that would meet minimum funding levels</a:t>
            </a:r>
          </a:p>
          <a:p>
            <a:endParaRPr lang="en-US" dirty="0"/>
          </a:p>
        </p:txBody>
      </p:sp>
    </p:spTree>
    <p:extLst>
      <p:ext uri="{BB962C8B-B14F-4D97-AF65-F5344CB8AC3E}">
        <p14:creationId xmlns:p14="http://schemas.microsoft.com/office/powerpoint/2010/main" val="424550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STIG APPLICATION PROCESS</a:t>
            </a:r>
            <a:endParaRPr lang="en-US" dirty="0"/>
          </a:p>
        </p:txBody>
      </p:sp>
      <p:sp>
        <p:nvSpPr>
          <p:cNvPr id="3" name="Content Placeholder 2"/>
          <p:cNvSpPr>
            <a:spLocks noGrp="1"/>
          </p:cNvSpPr>
          <p:nvPr>
            <p:ph idx="1"/>
          </p:nvPr>
        </p:nvSpPr>
        <p:spPr/>
        <p:txBody>
          <a:bodyPr/>
          <a:lstStyle/>
          <a:p>
            <a:r>
              <a:rPr lang="en-US" dirty="0" smtClean="0"/>
              <a:t>White </a:t>
            </a:r>
            <a:r>
              <a:rPr lang="en-US" dirty="0"/>
              <a:t>paper</a:t>
            </a:r>
          </a:p>
          <a:p>
            <a:pPr lvl="1"/>
            <a:r>
              <a:rPr lang="en-US" dirty="0"/>
              <a:t>Introduction, technical strategy</a:t>
            </a:r>
            <a:r>
              <a:rPr lang="en-US" dirty="0" smtClean="0"/>
              <a:t>, grant target </a:t>
            </a:r>
            <a:endParaRPr lang="en-US" dirty="0"/>
          </a:p>
          <a:p>
            <a:endParaRPr lang="en-US" dirty="0" smtClean="0"/>
          </a:p>
          <a:p>
            <a:r>
              <a:rPr lang="en-US" dirty="0" smtClean="0"/>
              <a:t>Key </a:t>
            </a:r>
            <a:r>
              <a:rPr lang="en-US" dirty="0"/>
              <a:t>Personnel </a:t>
            </a:r>
            <a:r>
              <a:rPr lang="en-US" dirty="0" err="1"/>
              <a:t>Biosketch</a:t>
            </a:r>
            <a:endParaRPr lang="en-US" dirty="0"/>
          </a:p>
          <a:p>
            <a:endParaRPr lang="en-US" dirty="0" smtClean="0"/>
          </a:p>
          <a:p>
            <a:r>
              <a:rPr lang="en-US" dirty="0" smtClean="0"/>
              <a:t>Budget </a:t>
            </a:r>
            <a:r>
              <a:rPr lang="en-US" dirty="0"/>
              <a:t>&amp; Budget </a:t>
            </a:r>
            <a:r>
              <a:rPr lang="en-US" dirty="0" smtClean="0"/>
              <a:t>Narrative</a:t>
            </a:r>
          </a:p>
          <a:p>
            <a:endParaRPr lang="en-US" dirty="0"/>
          </a:p>
          <a:p>
            <a:r>
              <a:rPr lang="en-US" dirty="0" smtClean="0">
                <a:solidFill>
                  <a:srgbClr val="E75204"/>
                </a:solidFill>
              </a:rPr>
              <a:t>NEXT </a:t>
            </a:r>
            <a:r>
              <a:rPr lang="en-US" dirty="0" smtClean="0">
                <a:solidFill>
                  <a:srgbClr val="E75204"/>
                </a:solidFill>
              </a:rPr>
              <a:t>REVIEW DATE:  November 30, 2017</a:t>
            </a:r>
            <a:endParaRPr lang="en-US" dirty="0">
              <a:solidFill>
                <a:srgbClr val="E75204"/>
              </a:solidFill>
            </a:endParaRPr>
          </a:p>
          <a:p>
            <a:endParaRPr lang="en-US" dirty="0"/>
          </a:p>
        </p:txBody>
      </p:sp>
    </p:spTree>
    <p:extLst>
      <p:ext uri="{BB962C8B-B14F-4D97-AF65-F5344CB8AC3E}">
        <p14:creationId xmlns:p14="http://schemas.microsoft.com/office/powerpoint/2010/main" val="4112717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208"/>
            <a:ext cx="8229600" cy="915212"/>
          </a:xfrm>
        </p:spPr>
        <p:txBody>
          <a:bodyPr/>
          <a:lstStyle/>
          <a:p>
            <a:r>
              <a:rPr lang="en-US" dirty="0" smtClean="0"/>
              <a:t>USTAR’S OTHER COMPETITIVE GRANTS</a:t>
            </a:r>
            <a:endParaRPr lang="en-US" dirty="0"/>
          </a:p>
        </p:txBody>
      </p:sp>
      <p:sp>
        <p:nvSpPr>
          <p:cNvPr id="3" name="Content Placeholder 2"/>
          <p:cNvSpPr>
            <a:spLocks noGrp="1"/>
          </p:cNvSpPr>
          <p:nvPr>
            <p:ph idx="1"/>
          </p:nvPr>
        </p:nvSpPr>
        <p:spPr/>
        <p:txBody>
          <a:bodyPr>
            <a:normAutofit/>
          </a:bodyPr>
          <a:lstStyle/>
          <a:p>
            <a:r>
              <a:rPr lang="en-US" dirty="0" smtClean="0">
                <a:solidFill>
                  <a:srgbClr val="E75204"/>
                </a:solidFill>
              </a:rPr>
              <a:t>Technology </a:t>
            </a:r>
            <a:r>
              <a:rPr lang="en-US" dirty="0">
                <a:solidFill>
                  <a:srgbClr val="E75204"/>
                </a:solidFill>
              </a:rPr>
              <a:t>Acceleration Program (TAP)</a:t>
            </a:r>
          </a:p>
          <a:p>
            <a:pPr lvl="1"/>
            <a:r>
              <a:rPr lang="en-US" dirty="0">
                <a:solidFill>
                  <a:srgbClr val="E75204"/>
                </a:solidFill>
              </a:rPr>
              <a:t>Pre-seed fund for technology development</a:t>
            </a:r>
          </a:p>
          <a:p>
            <a:pPr lvl="1"/>
            <a:r>
              <a:rPr lang="en-US" dirty="0">
                <a:solidFill>
                  <a:srgbClr val="E75204"/>
                </a:solidFill>
              </a:rPr>
              <a:t>Primarily start-up companies</a:t>
            </a:r>
          </a:p>
          <a:p>
            <a:endParaRPr lang="en-US" dirty="0"/>
          </a:p>
          <a:p>
            <a:r>
              <a:rPr lang="en-US" dirty="0"/>
              <a:t>Industry Partnerships Program (IPP)</a:t>
            </a:r>
          </a:p>
          <a:p>
            <a:pPr lvl="1"/>
            <a:r>
              <a:rPr lang="en-US" dirty="0"/>
              <a:t>Address technology gaps for Utah </a:t>
            </a:r>
            <a:r>
              <a:rPr lang="en-US" dirty="0" smtClean="0"/>
              <a:t>industry</a:t>
            </a:r>
            <a:endParaRPr lang="en-US" dirty="0"/>
          </a:p>
          <a:p>
            <a:pPr lvl="1"/>
            <a:r>
              <a:rPr lang="en-US" dirty="0"/>
              <a:t>Matching funds for research to address the gap</a:t>
            </a:r>
          </a:p>
          <a:p>
            <a:endParaRPr lang="en-US" dirty="0"/>
          </a:p>
        </p:txBody>
      </p:sp>
    </p:spTree>
    <p:extLst>
      <p:ext uri="{BB962C8B-B14F-4D97-AF65-F5344CB8AC3E}">
        <p14:creationId xmlns:p14="http://schemas.microsoft.com/office/powerpoint/2010/main" val="551433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112"/>
            <a:ext cx="8229600" cy="915212"/>
          </a:xfrm>
        </p:spPr>
        <p:txBody>
          <a:bodyPr/>
          <a:lstStyle/>
          <a:p>
            <a:r>
              <a:rPr lang="en-US"/>
              <a:t>USTAR TECHNOLOGY ENTREPRENEURSHIP SERVICES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52003">
            <a:off x="5614790" y="1504662"/>
            <a:ext cx="3219787" cy="380149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200596"/>
            <a:ext cx="4687824" cy="4834128"/>
          </a:xfrm>
          <a:prstGeom prst="rect">
            <a:avLst/>
          </a:prstGeom>
        </p:spPr>
      </p:pic>
    </p:spTree>
    <p:extLst>
      <p:ext uri="{BB962C8B-B14F-4D97-AF65-F5344CB8AC3E}">
        <p14:creationId xmlns:p14="http://schemas.microsoft.com/office/powerpoint/2010/main" val="2122204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SBIR-STTR ASSISTANCE CENTER</a:t>
            </a:r>
          </a:p>
        </p:txBody>
      </p:sp>
      <p:pic>
        <p:nvPicPr>
          <p:cNvPr id="4" name="Picture 3" descr="SBI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3034" y="1407590"/>
            <a:ext cx="3062223" cy="2830855"/>
          </a:xfrm>
          <a:prstGeom prst="rect">
            <a:avLst/>
          </a:prstGeom>
        </p:spPr>
      </p:pic>
      <p:sp>
        <p:nvSpPr>
          <p:cNvPr id="5" name="Rectangle 4"/>
          <p:cNvSpPr/>
          <p:nvPr/>
        </p:nvSpPr>
        <p:spPr>
          <a:xfrm>
            <a:off x="457200" y="1397079"/>
            <a:ext cx="4572000" cy="4093428"/>
          </a:xfrm>
          <a:prstGeom prst="rect">
            <a:avLst/>
          </a:prstGeom>
        </p:spPr>
        <p:txBody>
          <a:bodyPr>
            <a:spAutoFit/>
          </a:bodyPr>
          <a:lstStyle/>
          <a:p>
            <a:r>
              <a:rPr lang="en-US" sz="1300" dirty="0" smtClean="0"/>
              <a:t>USTAR’s SSAC is a statewide resource providing qualified Utah businesses assistance and insights into all the elements of the SBIR-STTR process. The SBIR and STTR programs are the largest source of seed funding with more than $2.5 billion dollars invested annually. </a:t>
            </a:r>
          </a:p>
          <a:p>
            <a:endParaRPr lang="en-US" sz="1300" dirty="0"/>
          </a:p>
          <a:p>
            <a:r>
              <a:rPr lang="en-US" sz="1300" dirty="0" smtClean="0"/>
              <a:t>Working with USTAR’s SSAC, the chances of winning increase to more than 25% (the national average is 14-17%).</a:t>
            </a:r>
          </a:p>
          <a:p>
            <a:endParaRPr lang="en-US" sz="1300" dirty="0"/>
          </a:p>
          <a:p>
            <a:r>
              <a:rPr lang="en-US" sz="1300" dirty="0" smtClean="0"/>
              <a:t>The SSAC offers assistance with:</a:t>
            </a:r>
          </a:p>
          <a:p>
            <a:pPr marL="285750" indent="-285750">
              <a:buFont typeface="Arial"/>
              <a:buChar char="•"/>
            </a:pPr>
            <a:r>
              <a:rPr lang="en-US" sz="1300" dirty="0" smtClean="0"/>
              <a:t>Searching and matching your concept with agency solicitations</a:t>
            </a:r>
          </a:p>
          <a:p>
            <a:pPr marL="285750" indent="-285750">
              <a:buFont typeface="Arial"/>
              <a:buChar char="•"/>
            </a:pPr>
            <a:r>
              <a:rPr lang="en-US" sz="1300" dirty="0" smtClean="0"/>
              <a:t>Finding a champion on the inside</a:t>
            </a:r>
          </a:p>
          <a:p>
            <a:pPr marL="285750" indent="-285750">
              <a:buFont typeface="Arial"/>
              <a:buChar char="•"/>
            </a:pPr>
            <a:r>
              <a:rPr lang="en-US" sz="1300" dirty="0" smtClean="0"/>
              <a:t>Editing and writing assistance</a:t>
            </a:r>
          </a:p>
          <a:p>
            <a:pPr marL="285750" indent="-285750">
              <a:buFont typeface="Arial"/>
              <a:buChar char="•"/>
            </a:pPr>
            <a:r>
              <a:rPr lang="en-US" sz="1300" dirty="0" smtClean="0"/>
              <a:t>Submission</a:t>
            </a:r>
          </a:p>
          <a:p>
            <a:pPr marL="285750" indent="-285750">
              <a:buFont typeface="Arial"/>
              <a:buChar char="•"/>
            </a:pPr>
            <a:r>
              <a:rPr lang="en-US" sz="1300" dirty="0" smtClean="0"/>
              <a:t>Workshops and trainings</a:t>
            </a:r>
          </a:p>
          <a:p>
            <a:pPr marL="285750" indent="-285750">
              <a:buFont typeface="Arial"/>
              <a:buChar char="•"/>
            </a:pPr>
            <a:r>
              <a:rPr lang="en-US" sz="1300" dirty="0" smtClean="0"/>
              <a:t>Registrations with agencies</a:t>
            </a:r>
          </a:p>
          <a:p>
            <a:pPr marL="285750" indent="-285750">
              <a:buFont typeface="Arial"/>
              <a:buChar char="•"/>
            </a:pPr>
            <a:r>
              <a:rPr lang="en-US" sz="1300" dirty="0" smtClean="0"/>
              <a:t>Identifying gaps and solutions</a:t>
            </a:r>
            <a:endParaRPr lang="en-US" sz="1300" dirty="0"/>
          </a:p>
        </p:txBody>
      </p:sp>
    </p:spTree>
    <p:extLst>
      <p:ext uri="{BB962C8B-B14F-4D97-AF65-F5344CB8AC3E}">
        <p14:creationId xmlns:p14="http://schemas.microsoft.com/office/powerpoint/2010/main" val="91435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USTAR INCUBATION ENTERPRISE</a:t>
            </a:r>
          </a:p>
        </p:txBody>
      </p:sp>
      <p:sp>
        <p:nvSpPr>
          <p:cNvPr id="4" name="Content Placeholder 2"/>
          <p:cNvSpPr>
            <a:spLocks noGrp="1"/>
          </p:cNvSpPr>
          <p:nvPr>
            <p:ph idx="1"/>
          </p:nvPr>
        </p:nvSpPr>
        <p:spPr>
          <a:xfrm>
            <a:off x="5148586" y="1654952"/>
            <a:ext cx="3256473" cy="4430380"/>
          </a:xfrm>
        </p:spPr>
        <p:txBody>
          <a:bodyPr>
            <a:normAutofit/>
          </a:bodyPr>
          <a:lstStyle/>
          <a:p>
            <a:pPr marL="0" indent="0">
              <a:buNone/>
            </a:pPr>
            <a:r>
              <a:rPr lang="en-US" sz="1200" b="1" dirty="0" smtClean="0">
                <a:solidFill>
                  <a:srgbClr val="E75204"/>
                </a:solidFill>
              </a:rPr>
              <a:t>Tech Incubators:</a:t>
            </a:r>
          </a:p>
          <a:p>
            <a:pPr marL="0" indent="0">
              <a:buNone/>
            </a:pPr>
            <a:r>
              <a:rPr lang="en-US" sz="1100" dirty="0" smtClean="0"/>
              <a:t>As </a:t>
            </a:r>
            <a:r>
              <a:rPr lang="en-US" sz="1100" dirty="0"/>
              <a:t>part of the state-wide effort, USTAR manages </a:t>
            </a:r>
            <a:r>
              <a:rPr lang="en-US" sz="1100" dirty="0" smtClean="0"/>
              <a:t>two </a:t>
            </a:r>
            <a:r>
              <a:rPr lang="en-US" sz="1100" dirty="0"/>
              <a:t>technology incubators to assist start-up companies in maturing and commercializing their technology by providing access to </a:t>
            </a:r>
            <a:r>
              <a:rPr lang="en-US" sz="1100" dirty="0" smtClean="0"/>
              <a:t>specialized equipment </a:t>
            </a:r>
            <a:r>
              <a:rPr lang="en-US" sz="1100" dirty="0"/>
              <a:t>to serve life science and aerospace/defense technology sectors. </a:t>
            </a:r>
          </a:p>
          <a:p>
            <a:endParaRPr lang="en-US" sz="1100" dirty="0"/>
          </a:p>
          <a:p>
            <a:pPr marL="0" indent="0">
              <a:buNone/>
            </a:pPr>
            <a:r>
              <a:rPr lang="en-US" sz="1100" dirty="0"/>
              <a:t>USTAR focuses on providing support to early </a:t>
            </a:r>
            <a:r>
              <a:rPr lang="en-US" sz="1100" dirty="0" smtClean="0"/>
              <a:t>stage startups </a:t>
            </a:r>
            <a:r>
              <a:rPr lang="en-US" sz="1100" dirty="0"/>
              <a:t>in developing </a:t>
            </a:r>
            <a:r>
              <a:rPr lang="en-US" sz="1100" dirty="0" smtClean="0"/>
              <a:t>their minimum viable </a:t>
            </a:r>
            <a:r>
              <a:rPr lang="en-US" sz="1100" dirty="0"/>
              <a:t>products, proof of concept, prototyping, product validation, product development, and connecting research with industry and funding</a:t>
            </a:r>
            <a:r>
              <a:rPr lang="en-US" sz="1100" dirty="0" smtClean="0"/>
              <a:t>.</a:t>
            </a:r>
          </a:p>
          <a:p>
            <a:pPr marL="0" indent="0">
              <a:buNone/>
            </a:pPr>
            <a:endParaRPr lang="en-US" sz="1100" dirty="0"/>
          </a:p>
          <a:p>
            <a:pPr marL="0" indent="0">
              <a:buNone/>
            </a:pPr>
            <a:r>
              <a:rPr lang="en-US" sz="1200" b="1" dirty="0" smtClean="0">
                <a:solidFill>
                  <a:srgbClr val="E75204"/>
                </a:solidFill>
              </a:rPr>
              <a:t>Core Facilities:</a:t>
            </a:r>
          </a:p>
          <a:p>
            <a:pPr marL="0" indent="0">
              <a:buNone/>
            </a:pPr>
            <a:r>
              <a:rPr lang="en-US" sz="1100" dirty="0" smtClean="0"/>
              <a:t>USTAR established two state-of-the-art research buildings which provide research space, core facilities and specialized equipment for prototyping and fundamental research. These facilities are available to both university researchers and commercial partners.</a:t>
            </a:r>
            <a:endParaRPr lang="en-US" sz="11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8108" y="1645902"/>
            <a:ext cx="731520" cy="73152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267373"/>
            <a:ext cx="4628892" cy="4670973"/>
          </a:xfrm>
          <a:prstGeom prst="rect">
            <a:avLst/>
          </a:prstGeom>
        </p:spPr>
      </p:pic>
    </p:spTree>
    <p:extLst>
      <p:ext uri="{BB962C8B-B14F-4D97-AF65-F5344CB8AC3E}">
        <p14:creationId xmlns:p14="http://schemas.microsoft.com/office/powerpoint/2010/main" val="1310985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US</a:t>
            </a:r>
            <a:endParaRPr lang="en-US" dirty="0"/>
          </a:p>
        </p:txBody>
      </p:sp>
      <p:sp>
        <p:nvSpPr>
          <p:cNvPr id="3" name="Content Placeholder 2"/>
          <p:cNvSpPr>
            <a:spLocks noGrp="1"/>
          </p:cNvSpPr>
          <p:nvPr>
            <p:ph idx="1"/>
          </p:nvPr>
        </p:nvSpPr>
        <p:spPr/>
        <p:txBody>
          <a:bodyPr/>
          <a:lstStyle/>
          <a:p>
            <a:r>
              <a:rPr lang="en-US" dirty="0" smtClean="0"/>
              <a:t>UAMMI Industry – University Crosswalk</a:t>
            </a:r>
          </a:p>
          <a:p>
            <a:pPr lvl="1"/>
            <a:r>
              <a:rPr lang="en-US" dirty="0" smtClean="0"/>
              <a:t>November 1</a:t>
            </a:r>
            <a:r>
              <a:rPr lang="en-US" baseline="30000" dirty="0" smtClean="0"/>
              <a:t>st</a:t>
            </a:r>
            <a:r>
              <a:rPr lang="en-US" dirty="0" smtClean="0"/>
              <a:t> 1- 5:30 PM</a:t>
            </a:r>
          </a:p>
          <a:p>
            <a:pPr lvl="1"/>
            <a:r>
              <a:rPr lang="en-US" dirty="0"/>
              <a:t>1930 South State Street, Salt Lake City, UT </a:t>
            </a:r>
            <a:r>
              <a:rPr lang="en-US" dirty="0" smtClean="0"/>
              <a:t>84115 (OC Tanner HQ)</a:t>
            </a:r>
          </a:p>
          <a:p>
            <a:endParaRPr lang="en-US" dirty="0"/>
          </a:p>
          <a:p>
            <a:r>
              <a:rPr lang="en-US" dirty="0" smtClean="0"/>
              <a:t>Ribbon </a:t>
            </a:r>
            <a:r>
              <a:rPr lang="en-US" dirty="0"/>
              <a:t>Cutting for the USTAR Innovation </a:t>
            </a:r>
            <a:r>
              <a:rPr lang="en-US" dirty="0" smtClean="0"/>
              <a:t>Center</a:t>
            </a:r>
          </a:p>
          <a:p>
            <a:pPr lvl="1"/>
            <a:r>
              <a:rPr lang="en-US" dirty="0" smtClean="0"/>
              <a:t>November 3</a:t>
            </a:r>
            <a:r>
              <a:rPr lang="en-US" baseline="30000" dirty="0" smtClean="0"/>
              <a:t>rd</a:t>
            </a:r>
            <a:r>
              <a:rPr lang="en-US" dirty="0" smtClean="0"/>
              <a:t> 10 AM</a:t>
            </a:r>
          </a:p>
          <a:p>
            <a:pPr lvl="1"/>
            <a:r>
              <a:rPr lang="en-US" dirty="0" smtClean="0"/>
              <a:t>Falcon Hill Research Park</a:t>
            </a:r>
          </a:p>
          <a:p>
            <a:pPr lvl="1"/>
            <a:endParaRPr lang="en-US" dirty="0"/>
          </a:p>
          <a:p>
            <a:endParaRPr lang="en-US" dirty="0" smtClean="0"/>
          </a:p>
        </p:txBody>
      </p:sp>
    </p:spTree>
    <p:extLst>
      <p:ext uri="{BB962C8B-B14F-4D97-AF65-F5344CB8AC3E}">
        <p14:creationId xmlns:p14="http://schemas.microsoft.com/office/powerpoint/2010/main" val="3300523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280394" y="1971287"/>
            <a:ext cx="3230412" cy="4022131"/>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lang="en-US" sz="19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457200" rtl="0" eaLnBrk="1" latinLnBrk="0" hangingPunct="1">
              <a:spcBef>
                <a:spcPct val="20000"/>
              </a:spcBef>
              <a:buFont typeface="Arial"/>
              <a:buChar char="–"/>
              <a:defRPr lang="en-US" sz="16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457200" rtl="0" eaLnBrk="1" latinLnBrk="0" hangingPunct="1">
              <a:spcBef>
                <a:spcPct val="20000"/>
              </a:spcBef>
              <a:buFont typeface="Arial"/>
              <a:buChar char="•"/>
              <a:defRPr lang="en-US" sz="14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457200" rtl="0" eaLnBrk="1" latinLnBrk="0" hangingPunct="1">
              <a:spcBef>
                <a:spcPct val="20000"/>
              </a:spcBef>
              <a:buFont typeface="Arial"/>
              <a:buChar char="–"/>
              <a:defRPr lang="en-US" sz="1200" kern="12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457200" rtl="0" eaLnBrk="1" latinLnBrk="0" hangingPunct="1">
              <a:spcBef>
                <a:spcPct val="20000"/>
              </a:spcBef>
              <a:buFont typeface="Arial"/>
              <a:buChar char="»"/>
              <a:defRPr lang="en-US" sz="1000" kern="12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US" sz="1800" dirty="0" smtClean="0">
                <a:solidFill>
                  <a:srgbClr val="E75204"/>
                </a:solidFill>
              </a:rPr>
              <a:t>USTAR HQ Office</a:t>
            </a:r>
          </a:p>
          <a:p>
            <a:pPr marL="0" indent="0" algn="r">
              <a:buFont typeface="Arial"/>
              <a:buNone/>
            </a:pPr>
            <a:r>
              <a:rPr lang="en-US" sz="1000" dirty="0" smtClean="0">
                <a:solidFill>
                  <a:srgbClr val="E75204"/>
                </a:solidFill>
              </a:rPr>
              <a:t>111 Main Street, Suite 550</a:t>
            </a:r>
            <a:endParaRPr lang="en-US" sz="1000" dirty="0" smtClean="0">
              <a:solidFill>
                <a:srgbClr val="E75204"/>
              </a:solidFill>
            </a:endParaRPr>
          </a:p>
          <a:p>
            <a:pPr marL="0" indent="0" algn="r">
              <a:buFont typeface="Arial"/>
              <a:buNone/>
            </a:pPr>
            <a:r>
              <a:rPr lang="en-US" sz="1000" dirty="0" smtClean="0">
                <a:solidFill>
                  <a:srgbClr val="E75204"/>
                </a:solidFill>
              </a:rPr>
              <a:t>Salt Lake City, Utah 84111</a:t>
            </a:r>
          </a:p>
          <a:p>
            <a:pPr marL="0" indent="0" algn="r">
              <a:buFont typeface="Arial"/>
              <a:buNone/>
            </a:pPr>
            <a:r>
              <a:rPr lang="en-US" sz="1000" dirty="0" smtClean="0">
                <a:solidFill>
                  <a:srgbClr val="E75204"/>
                </a:solidFill>
              </a:rPr>
              <a:t>801.583.8622</a:t>
            </a:r>
          </a:p>
          <a:p>
            <a:pPr marL="0" indent="0" algn="r">
              <a:buFont typeface="Arial"/>
              <a:buNone/>
            </a:pPr>
            <a:endParaRPr lang="en-US" sz="1000" dirty="0" smtClean="0">
              <a:solidFill>
                <a:srgbClr val="E75204"/>
              </a:solidFill>
            </a:endParaRPr>
          </a:p>
          <a:p>
            <a:pPr marL="0" indent="0" algn="r">
              <a:buFont typeface="Arial"/>
              <a:buNone/>
            </a:pPr>
            <a:r>
              <a:rPr lang="en-US" sz="1800" dirty="0" smtClean="0"/>
              <a:t>CLEARFIELD</a:t>
            </a:r>
          </a:p>
          <a:p>
            <a:pPr marL="0" indent="0" algn="r">
              <a:buNone/>
            </a:pPr>
            <a:r>
              <a:rPr lang="en-US" sz="1000" dirty="0" smtClean="0"/>
              <a:t>Falcon Hill</a:t>
            </a:r>
          </a:p>
          <a:p>
            <a:pPr marL="0" indent="0" algn="r">
              <a:buNone/>
            </a:pPr>
            <a:r>
              <a:rPr lang="pl-PL" sz="1000" dirty="0"/>
              <a:t>306 </a:t>
            </a:r>
            <a:r>
              <a:rPr lang="pl-PL" sz="1000" dirty="0" smtClean="0"/>
              <a:t>E. </a:t>
            </a:r>
            <a:r>
              <a:rPr lang="pl-PL" sz="1000" dirty="0"/>
              <a:t>650 </a:t>
            </a:r>
            <a:r>
              <a:rPr lang="pl-PL" sz="1000" dirty="0" err="1" smtClean="0"/>
              <a:t>North</a:t>
            </a:r>
            <a:r>
              <a:rPr lang="pl-PL" sz="1000" dirty="0" smtClean="0"/>
              <a:t> </a:t>
            </a:r>
            <a:r>
              <a:rPr lang="en-US" sz="1000" dirty="0" smtClean="0"/>
              <a:t/>
            </a:r>
            <a:br>
              <a:rPr lang="en-US" sz="1000" dirty="0" smtClean="0"/>
            </a:br>
            <a:r>
              <a:rPr lang="en-US" sz="1000" dirty="0"/>
              <a:t>Clearfield, UT 84015</a:t>
            </a:r>
            <a:endParaRPr lang="en-US" sz="1000" dirty="0" smtClean="0"/>
          </a:p>
          <a:p>
            <a:pPr marL="0" indent="0" algn="r">
              <a:buFont typeface="Arial"/>
              <a:buNone/>
            </a:pPr>
            <a:r>
              <a:rPr lang="en-US" sz="1000" dirty="0" smtClean="0"/>
              <a:t>385.226.8457</a:t>
            </a:r>
          </a:p>
          <a:p>
            <a:pPr marL="0" indent="0" algn="r">
              <a:buFont typeface="Arial"/>
              <a:buNone/>
            </a:pPr>
            <a:endParaRPr lang="en-US" sz="1000" dirty="0" smtClean="0"/>
          </a:p>
          <a:p>
            <a:pPr marL="0" indent="0" algn="r">
              <a:buFont typeface="Arial"/>
              <a:buNone/>
            </a:pPr>
            <a:r>
              <a:rPr lang="en-US" sz="1800" dirty="0" smtClean="0">
                <a:solidFill>
                  <a:prstClr val="black">
                    <a:lumMod val="75000"/>
                    <a:lumOff val="25000"/>
                  </a:prstClr>
                </a:solidFill>
              </a:rPr>
              <a:t>PROVO/OREM</a:t>
            </a:r>
          </a:p>
          <a:p>
            <a:pPr marL="0" indent="0" algn="r">
              <a:buFont typeface="Arial"/>
              <a:buNone/>
            </a:pPr>
            <a:r>
              <a:rPr lang="en-US" sz="1000" dirty="0" smtClean="0">
                <a:solidFill>
                  <a:prstClr val="black">
                    <a:lumMod val="75000"/>
                    <a:lumOff val="25000"/>
                  </a:prstClr>
                </a:solidFill>
              </a:rPr>
              <a:t>815 W. 1250 South</a:t>
            </a:r>
          </a:p>
          <a:p>
            <a:pPr marL="0" indent="0" algn="r">
              <a:buFont typeface="Arial"/>
              <a:buNone/>
            </a:pPr>
            <a:r>
              <a:rPr lang="en-US" sz="1000" dirty="0" smtClean="0">
                <a:solidFill>
                  <a:prstClr val="black">
                    <a:lumMod val="75000"/>
                    <a:lumOff val="25000"/>
                  </a:prstClr>
                </a:solidFill>
              </a:rPr>
              <a:t>Orem, Utah 84058</a:t>
            </a:r>
          </a:p>
          <a:p>
            <a:pPr marL="0" indent="0" algn="r">
              <a:buFont typeface="Arial"/>
              <a:buNone/>
            </a:pPr>
            <a:r>
              <a:rPr lang="en-US" sz="1000" dirty="0" smtClean="0">
                <a:solidFill>
                  <a:prstClr val="black">
                    <a:lumMod val="75000"/>
                    <a:lumOff val="25000"/>
                  </a:prstClr>
                </a:solidFill>
              </a:rPr>
              <a:t>801.863.2720</a:t>
            </a:r>
          </a:p>
          <a:p>
            <a:pPr marL="0" indent="0" algn="r">
              <a:buFont typeface="Arial"/>
              <a:buNone/>
            </a:pPr>
            <a:endParaRPr lang="en-US" sz="1000" dirty="0" smtClean="0">
              <a:solidFill>
                <a:prstClr val="black">
                  <a:lumMod val="75000"/>
                  <a:lumOff val="25000"/>
                </a:prstClr>
              </a:solidFill>
            </a:endParaRPr>
          </a:p>
          <a:p>
            <a:pPr marL="0" indent="0" algn="r">
              <a:buFont typeface="Arial"/>
              <a:buNone/>
            </a:pPr>
            <a:r>
              <a:rPr lang="en-US" sz="1800" dirty="0" smtClean="0"/>
              <a:t>ST. GEORGE</a:t>
            </a:r>
          </a:p>
          <a:p>
            <a:pPr marL="0" indent="0" algn="r">
              <a:buNone/>
            </a:pPr>
            <a:r>
              <a:rPr lang="en-US" sz="1000" dirty="0"/>
              <a:t>35 N Main Street,</a:t>
            </a:r>
            <a:br>
              <a:rPr lang="en-US" sz="1000" dirty="0"/>
            </a:br>
            <a:r>
              <a:rPr lang="en-US" sz="1000" dirty="0"/>
              <a:t>St. George, Utah 84770</a:t>
            </a:r>
            <a:br>
              <a:rPr lang="en-US" sz="1000" dirty="0"/>
            </a:br>
            <a:r>
              <a:rPr lang="en-US" sz="1000" dirty="0" smtClean="0"/>
              <a:t>435.216.8364</a:t>
            </a:r>
          </a:p>
          <a:p>
            <a:pPr marL="0" indent="0" algn="r">
              <a:buFont typeface="Arial"/>
              <a:buNone/>
            </a:pPr>
            <a:endParaRPr lang="en-US" sz="1000" dirty="0" smtClean="0"/>
          </a:p>
          <a:p>
            <a:pPr marL="0" indent="0" algn="r">
              <a:buFont typeface="Arial"/>
              <a:buNone/>
            </a:pPr>
            <a:endParaRPr lang="en-US" sz="1000" dirty="0" smtClean="0"/>
          </a:p>
          <a:p>
            <a:pPr marL="0" indent="0" algn="r">
              <a:buFont typeface="Arial"/>
              <a:buNone/>
            </a:pPr>
            <a:endParaRPr lang="en-US" sz="1000" dirty="0"/>
          </a:p>
        </p:txBody>
      </p:sp>
      <p:sp>
        <p:nvSpPr>
          <p:cNvPr id="5" name="Content Placeholder 2"/>
          <p:cNvSpPr txBox="1">
            <a:spLocks/>
          </p:cNvSpPr>
          <p:nvPr/>
        </p:nvSpPr>
        <p:spPr>
          <a:xfrm>
            <a:off x="4752178" y="1971287"/>
            <a:ext cx="3656125" cy="402213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8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SBIR</a:t>
            </a:r>
            <a:r>
              <a:rPr lang="en-US" sz="18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-STTR Assistance Center</a:t>
            </a:r>
          </a:p>
          <a:p>
            <a:pPr marL="0" indent="0" algn="r">
              <a:buNone/>
            </a:pP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SLCC </a:t>
            </a:r>
            <a:r>
              <a:rPr lang="en-US" sz="10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Miller </a:t>
            </a: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Campus</a:t>
            </a:r>
          </a:p>
          <a:p>
            <a:pPr marL="0" indent="0" algn="r">
              <a:buNone/>
            </a:pP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Corporate </a:t>
            </a:r>
            <a:r>
              <a:rPr lang="en-US" sz="10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Partnership Center</a:t>
            </a:r>
          </a:p>
          <a:p>
            <a:pPr marL="0" indent="0" algn="r">
              <a:buNone/>
            </a:pPr>
            <a:r>
              <a:rPr lang="en-US" sz="10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9750 South 300 West Suite 214</a:t>
            </a:r>
          </a:p>
          <a:p>
            <a:pPr marL="0" indent="0" algn="r">
              <a:buNone/>
            </a:pPr>
            <a:r>
              <a:rPr lang="en-US" sz="10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Sandy, Utah </a:t>
            </a: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84070</a:t>
            </a:r>
            <a:b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br>
            <a:r>
              <a:rPr lang="en-US" sz="10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801.</a:t>
            </a:r>
            <a:r>
              <a:rPr lang="en-US" sz="1000" dirty="0"/>
              <a:t> </a:t>
            </a:r>
            <a:r>
              <a:rPr lang="en-US" sz="1000" dirty="0" smtClean="0"/>
              <a:t>957</a:t>
            </a: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.5249</a:t>
            </a:r>
          </a:p>
          <a:p>
            <a:pPr marL="0" indent="0" algn="r">
              <a:buNone/>
            </a:pPr>
            <a:endPar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0" indent="0" algn="r">
              <a:lnSpc>
                <a:spcPct val="110000"/>
              </a:lnSpc>
              <a:buFont typeface="Arial"/>
              <a:buNone/>
            </a:pPr>
            <a:r>
              <a:rPr lang="en-US" sz="18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USTAR </a:t>
            </a:r>
            <a:r>
              <a:rPr lang="en-US" sz="1800" dirty="0" err="1"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BioInnovations</a:t>
            </a:r>
            <a:r>
              <a:rPr lang="en-US" sz="18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Gateway</a:t>
            </a:r>
          </a:p>
          <a:p>
            <a:pPr marL="0" indent="0" algn="r">
              <a:buFont typeface="Arial"/>
              <a:buNone/>
            </a:pP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2500 S State St Rm. 224</a:t>
            </a:r>
          </a:p>
          <a:p>
            <a:pPr marL="0" indent="0" algn="r">
              <a:buFont typeface="Arial"/>
              <a:buNone/>
            </a:pP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South Salt Lake, Utah 84115</a:t>
            </a:r>
          </a:p>
          <a:p>
            <a:pPr marL="0" indent="0" algn="r">
              <a:buFont typeface="Arial"/>
              <a:buNone/>
            </a:pPr>
            <a:r>
              <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385.646.4625</a:t>
            </a:r>
          </a:p>
          <a:p>
            <a:pPr marL="0" indent="0" algn="r">
              <a:buFont typeface="Arial"/>
              <a:buNone/>
            </a:pPr>
            <a:endParaRPr lang="en-US" sz="1000"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723763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4375"/>
            <a:ext cx="9144000" cy="5742432"/>
          </a:xfrm>
          <a:prstGeom prst="rect">
            <a:avLst/>
          </a:prstGeom>
        </p:spPr>
      </p:pic>
      <p:sp>
        <p:nvSpPr>
          <p:cNvPr id="4" name="Title 3"/>
          <p:cNvSpPr>
            <a:spLocks noGrp="1"/>
          </p:cNvSpPr>
          <p:nvPr>
            <p:ph type="title"/>
          </p:nvPr>
        </p:nvSpPr>
        <p:spPr/>
        <p:txBody>
          <a:bodyPr/>
          <a:lstStyle/>
          <a:p>
            <a:r>
              <a:rPr lang="en-US" dirty="0" smtClean="0"/>
              <a:t>LONG TERM VISION FOR GROWTH</a:t>
            </a:r>
            <a:endParaRPr lang="en-US" dirty="0"/>
          </a:p>
        </p:txBody>
      </p:sp>
      <p:sp>
        <p:nvSpPr>
          <p:cNvPr id="5" name="Content Placeholder 4"/>
          <p:cNvSpPr>
            <a:spLocks noGrp="1"/>
          </p:cNvSpPr>
          <p:nvPr>
            <p:ph idx="1"/>
          </p:nvPr>
        </p:nvSpPr>
        <p:spPr>
          <a:xfrm>
            <a:off x="431800" y="1309137"/>
            <a:ext cx="8445500" cy="1769164"/>
          </a:xfrm>
        </p:spPr>
        <p:txBody>
          <a:bodyPr>
            <a:normAutofit/>
          </a:bodyPr>
          <a:lstStyle/>
          <a:p>
            <a:r>
              <a:rPr lang="en-US" sz="1600" dirty="0" smtClean="0"/>
              <a:t>2006 established Utah Science, Technology and Research (USTAR) Initiative</a:t>
            </a:r>
            <a:endParaRPr lang="en-US" sz="1600" dirty="0"/>
          </a:p>
          <a:p>
            <a:r>
              <a:rPr lang="en-US" sz="1600" dirty="0" smtClean="0"/>
              <a:t>State agency allows USTAR to fill gaps in the innovation ecosystem</a:t>
            </a:r>
            <a:endParaRPr lang="en-US" sz="1600" dirty="0"/>
          </a:p>
          <a:p>
            <a:r>
              <a:rPr lang="en-US" sz="1600" dirty="0" smtClean="0"/>
              <a:t>Leverage the IP generated at the state universities into economic growth for the state</a:t>
            </a:r>
            <a:endParaRPr lang="en-US" sz="1600" dirty="0"/>
          </a:p>
          <a:p>
            <a:r>
              <a:rPr lang="en-US" sz="1600" dirty="0"/>
              <a:t>B</a:t>
            </a:r>
            <a:r>
              <a:rPr lang="en-US" sz="1600" dirty="0" smtClean="0"/>
              <a:t>uild the technology ecosystem in the state</a:t>
            </a:r>
          </a:p>
          <a:p>
            <a:pPr lvl="1"/>
            <a:endParaRPr lang="en-US" dirty="0" smtClean="0"/>
          </a:p>
          <a:p>
            <a:pPr lvl="1"/>
            <a:endParaRPr lang="en-US" dirty="0" smtClean="0"/>
          </a:p>
          <a:p>
            <a:pPr lvl="1"/>
            <a:endParaRPr lang="en-US" dirty="0" smtClean="0"/>
          </a:p>
          <a:p>
            <a:pPr lvl="1"/>
            <a:endParaRPr lang="en-US" dirty="0"/>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6556"/>
          <a:stretch/>
        </p:blipFill>
        <p:spPr>
          <a:xfrm>
            <a:off x="407809" y="5602111"/>
            <a:ext cx="836867" cy="1007411"/>
          </a:xfrm>
          <a:prstGeom prst="rect">
            <a:avLst/>
          </a:prstGeom>
        </p:spPr>
      </p:pic>
    </p:spTree>
    <p:extLst>
      <p:ext uri="{BB962C8B-B14F-4D97-AF65-F5344CB8AC3E}">
        <p14:creationId xmlns:p14="http://schemas.microsoft.com/office/powerpoint/2010/main" val="1628389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112"/>
            <a:ext cx="8229600" cy="915212"/>
          </a:xfrm>
        </p:spPr>
        <p:txBody>
          <a:bodyPr/>
          <a:lstStyle/>
          <a:p>
            <a:r>
              <a:rPr lang="en-US"/>
              <a:t>ECONOMIC DEVELOPMENT </a:t>
            </a:r>
            <a:br>
              <a:rPr lang="en-US"/>
            </a:br>
            <a:r>
              <a:rPr lang="en-US"/>
              <a:t>RESOURCES FOR TECH </a:t>
            </a:r>
          </a:p>
        </p:txBody>
      </p:sp>
      <p:sp>
        <p:nvSpPr>
          <p:cNvPr id="4" name="TextBox 3"/>
          <p:cNvSpPr txBox="1"/>
          <p:nvPr/>
        </p:nvSpPr>
        <p:spPr>
          <a:xfrm>
            <a:off x="327571" y="1684126"/>
            <a:ext cx="369332" cy="1520247"/>
          </a:xfrm>
          <a:prstGeom prst="rect">
            <a:avLst/>
          </a:prstGeom>
          <a:noFill/>
        </p:spPr>
        <p:txBody>
          <a:bodyPr vert="vert270" wrap="square">
            <a:spAutoFit/>
          </a:bodyPr>
          <a:lstStyle/>
          <a:p>
            <a:pPr algn="r">
              <a:defRPr/>
            </a:pPr>
            <a:r>
              <a:rPr lang="en-US" sz="1200" b="1">
                <a:solidFill>
                  <a:schemeClr val="tx1">
                    <a:lumMod val="75000"/>
                    <a:lumOff val="25000"/>
                  </a:schemeClr>
                </a:solidFill>
              </a:rPr>
              <a:t>TECHNOLOGY</a:t>
            </a:r>
          </a:p>
        </p:txBody>
      </p:sp>
      <p:sp>
        <p:nvSpPr>
          <p:cNvPr id="5" name="TextBox 4"/>
          <p:cNvSpPr txBox="1"/>
          <p:nvPr/>
        </p:nvSpPr>
        <p:spPr>
          <a:xfrm>
            <a:off x="327571" y="3743307"/>
            <a:ext cx="369332" cy="1618684"/>
          </a:xfrm>
          <a:prstGeom prst="rect">
            <a:avLst/>
          </a:prstGeom>
          <a:noFill/>
        </p:spPr>
        <p:txBody>
          <a:bodyPr vert="vert270" wrap="square">
            <a:spAutoFit/>
          </a:bodyPr>
          <a:lstStyle/>
          <a:p>
            <a:pPr>
              <a:defRPr/>
            </a:pPr>
            <a:r>
              <a:rPr lang="en-US" sz="1200" b="1">
                <a:solidFill>
                  <a:schemeClr val="tx1">
                    <a:lumMod val="75000"/>
                    <a:lumOff val="25000"/>
                  </a:schemeClr>
                </a:solidFill>
              </a:rPr>
              <a:t>BUSINESS</a:t>
            </a:r>
          </a:p>
        </p:txBody>
      </p:sp>
      <p:cxnSp>
        <p:nvCxnSpPr>
          <p:cNvPr id="6" name="Straight Connector 5"/>
          <p:cNvCxnSpPr/>
          <p:nvPr/>
        </p:nvCxnSpPr>
        <p:spPr>
          <a:xfrm>
            <a:off x="596861" y="3518015"/>
            <a:ext cx="8491246" cy="0"/>
          </a:xfrm>
          <a:prstGeom prst="line">
            <a:avLst/>
          </a:prstGeom>
          <a:ln>
            <a:solidFill>
              <a:schemeClr val="tx1">
                <a:lumMod val="75000"/>
                <a:lumOff val="25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535819" y="3232821"/>
            <a:ext cx="1051891" cy="246221"/>
          </a:xfrm>
          <a:prstGeom prst="rect">
            <a:avLst/>
          </a:prstGeom>
          <a:noFill/>
        </p:spPr>
        <p:txBody>
          <a:bodyPr wrap="none">
            <a:spAutoFit/>
          </a:bodyPr>
          <a:lstStyle/>
          <a:p>
            <a:pPr>
              <a:defRPr/>
            </a:pPr>
            <a:r>
              <a:rPr lang="en-US" sz="1000" b="1">
                <a:solidFill>
                  <a:schemeClr val="tx1">
                    <a:lumMod val="75000"/>
                    <a:lumOff val="25000"/>
                  </a:schemeClr>
                </a:solidFill>
              </a:rPr>
              <a:t>PROTOTYPE</a:t>
            </a:r>
          </a:p>
        </p:txBody>
      </p:sp>
      <p:sp>
        <p:nvSpPr>
          <p:cNvPr id="8" name="TextBox 7"/>
          <p:cNvSpPr txBox="1"/>
          <p:nvPr/>
        </p:nvSpPr>
        <p:spPr>
          <a:xfrm>
            <a:off x="3552826" y="3157417"/>
            <a:ext cx="1267714" cy="400110"/>
          </a:xfrm>
          <a:prstGeom prst="rect">
            <a:avLst/>
          </a:prstGeom>
          <a:noFill/>
        </p:spPr>
        <p:txBody>
          <a:bodyPr wrap="square">
            <a:spAutoFit/>
          </a:bodyPr>
          <a:lstStyle/>
          <a:p>
            <a:pPr algn="ctr">
              <a:defRPr/>
            </a:pPr>
            <a:r>
              <a:rPr lang="en-US" sz="1000" b="1">
                <a:solidFill>
                  <a:schemeClr val="tx1">
                    <a:lumMod val="75000"/>
                    <a:lumOff val="25000"/>
                  </a:schemeClr>
                </a:solidFill>
              </a:rPr>
              <a:t>PRODUCT</a:t>
            </a:r>
          </a:p>
          <a:p>
            <a:pPr algn="ctr">
              <a:defRPr/>
            </a:pPr>
            <a:r>
              <a:rPr lang="en-US" sz="1000" b="1">
                <a:solidFill>
                  <a:schemeClr val="tx1">
                    <a:lumMod val="75000"/>
                    <a:lumOff val="25000"/>
                  </a:schemeClr>
                </a:solidFill>
              </a:rPr>
              <a:t>DEVELOPMENT</a:t>
            </a:r>
          </a:p>
        </p:txBody>
      </p:sp>
      <p:sp>
        <p:nvSpPr>
          <p:cNvPr id="9" name="TextBox 8"/>
          <p:cNvSpPr txBox="1"/>
          <p:nvPr/>
        </p:nvSpPr>
        <p:spPr>
          <a:xfrm>
            <a:off x="4800981" y="3232958"/>
            <a:ext cx="1507317" cy="245945"/>
          </a:xfrm>
          <a:prstGeom prst="rect">
            <a:avLst/>
          </a:prstGeom>
          <a:noFill/>
        </p:spPr>
        <p:txBody>
          <a:bodyPr wrap="square">
            <a:spAutoFit/>
          </a:bodyPr>
          <a:lstStyle/>
          <a:p>
            <a:pPr algn="ctr">
              <a:defRPr/>
            </a:pPr>
            <a:r>
              <a:rPr lang="en-US" sz="1000" b="1">
                <a:solidFill>
                  <a:schemeClr val="tx1">
                    <a:lumMod val="75000"/>
                    <a:lumOff val="25000"/>
                  </a:schemeClr>
                </a:solidFill>
              </a:rPr>
              <a:t>MANUFACTURING</a:t>
            </a:r>
          </a:p>
        </p:txBody>
      </p:sp>
      <p:sp>
        <p:nvSpPr>
          <p:cNvPr id="10" name="TextBox 9"/>
          <p:cNvSpPr txBox="1"/>
          <p:nvPr/>
        </p:nvSpPr>
        <p:spPr>
          <a:xfrm>
            <a:off x="6323003" y="3234997"/>
            <a:ext cx="2620511" cy="245864"/>
          </a:xfrm>
          <a:prstGeom prst="rect">
            <a:avLst/>
          </a:prstGeom>
          <a:noFill/>
        </p:spPr>
        <p:txBody>
          <a:bodyPr wrap="square">
            <a:spAutoFit/>
          </a:bodyPr>
          <a:lstStyle/>
          <a:p>
            <a:pPr algn="ctr">
              <a:defRPr/>
            </a:pPr>
            <a:r>
              <a:rPr lang="en-US" sz="1000" b="1" smtClean="0">
                <a:solidFill>
                  <a:schemeClr val="tx1">
                    <a:lumMod val="75000"/>
                    <a:lumOff val="25000"/>
                  </a:schemeClr>
                </a:solidFill>
              </a:rPr>
              <a:t>MATURE TECHNOLOGY</a:t>
            </a:r>
            <a:endParaRPr lang="en-US" sz="1000" b="1">
              <a:solidFill>
                <a:schemeClr val="tx1">
                  <a:lumMod val="75000"/>
                  <a:lumOff val="25000"/>
                </a:schemeClr>
              </a:solidFill>
            </a:endParaRPr>
          </a:p>
        </p:txBody>
      </p:sp>
      <p:sp>
        <p:nvSpPr>
          <p:cNvPr id="11" name="TextBox 10"/>
          <p:cNvSpPr txBox="1"/>
          <p:nvPr/>
        </p:nvSpPr>
        <p:spPr>
          <a:xfrm>
            <a:off x="1574164" y="3482305"/>
            <a:ext cx="928442" cy="401197"/>
          </a:xfrm>
          <a:prstGeom prst="rect">
            <a:avLst/>
          </a:prstGeom>
          <a:noFill/>
        </p:spPr>
        <p:txBody>
          <a:bodyPr wrap="none">
            <a:spAutoFit/>
          </a:bodyPr>
          <a:lstStyle/>
          <a:p>
            <a:pPr algn="ctr">
              <a:defRPr/>
            </a:pPr>
            <a:r>
              <a:rPr lang="en-US" sz="1000" b="1">
                <a:solidFill>
                  <a:schemeClr val="tx1">
                    <a:lumMod val="75000"/>
                    <a:lumOff val="25000"/>
                  </a:schemeClr>
                </a:solidFill>
              </a:rPr>
              <a:t>MARKET </a:t>
            </a:r>
          </a:p>
          <a:p>
            <a:pPr algn="ctr">
              <a:defRPr/>
            </a:pPr>
            <a:r>
              <a:rPr lang="en-US" sz="1000" b="1">
                <a:solidFill>
                  <a:schemeClr val="tx1">
                    <a:lumMod val="75000"/>
                    <a:lumOff val="25000"/>
                  </a:schemeClr>
                </a:solidFill>
              </a:rPr>
              <a:t>ANALYSIS</a:t>
            </a:r>
          </a:p>
        </p:txBody>
      </p:sp>
      <p:sp>
        <p:nvSpPr>
          <p:cNvPr id="12" name="TextBox 11"/>
          <p:cNvSpPr txBox="1"/>
          <p:nvPr/>
        </p:nvSpPr>
        <p:spPr>
          <a:xfrm>
            <a:off x="2555270" y="3483692"/>
            <a:ext cx="1599900" cy="402735"/>
          </a:xfrm>
          <a:prstGeom prst="rect">
            <a:avLst/>
          </a:prstGeom>
          <a:noFill/>
        </p:spPr>
        <p:txBody>
          <a:bodyPr wrap="square">
            <a:spAutoFit/>
          </a:bodyPr>
          <a:lstStyle/>
          <a:p>
            <a:pPr algn="ctr">
              <a:defRPr/>
            </a:pPr>
            <a:r>
              <a:rPr lang="en-US" sz="1000" b="1">
                <a:solidFill>
                  <a:schemeClr val="tx1">
                    <a:lumMod val="75000"/>
                    <a:lumOff val="25000"/>
                  </a:schemeClr>
                </a:solidFill>
              </a:rPr>
              <a:t>BUSINESS</a:t>
            </a:r>
          </a:p>
          <a:p>
            <a:pPr algn="ctr">
              <a:defRPr/>
            </a:pPr>
            <a:r>
              <a:rPr lang="en-US" sz="1000" b="1" smtClean="0">
                <a:solidFill>
                  <a:schemeClr val="tx1">
                    <a:lumMod val="75000"/>
                    <a:lumOff val="25000"/>
                  </a:schemeClr>
                </a:solidFill>
              </a:rPr>
              <a:t>FORMATION</a:t>
            </a:r>
            <a:endParaRPr lang="en-US" sz="1000" b="1">
              <a:solidFill>
                <a:schemeClr val="tx1">
                  <a:lumMod val="75000"/>
                  <a:lumOff val="25000"/>
                </a:schemeClr>
              </a:solidFill>
            </a:endParaRPr>
          </a:p>
        </p:txBody>
      </p:sp>
      <p:sp>
        <p:nvSpPr>
          <p:cNvPr id="13" name="TextBox 12"/>
          <p:cNvSpPr txBox="1"/>
          <p:nvPr/>
        </p:nvSpPr>
        <p:spPr>
          <a:xfrm>
            <a:off x="4199905" y="3555170"/>
            <a:ext cx="1311676" cy="246221"/>
          </a:xfrm>
          <a:prstGeom prst="rect">
            <a:avLst/>
          </a:prstGeom>
          <a:noFill/>
        </p:spPr>
        <p:txBody>
          <a:bodyPr wrap="square">
            <a:spAutoFit/>
          </a:bodyPr>
          <a:lstStyle/>
          <a:p>
            <a:pPr algn="ctr">
              <a:defRPr/>
            </a:pPr>
            <a:r>
              <a:rPr lang="en-US" sz="1000" b="1" smtClean="0">
                <a:solidFill>
                  <a:schemeClr val="tx1">
                    <a:lumMod val="75000"/>
                    <a:lumOff val="25000"/>
                  </a:schemeClr>
                </a:solidFill>
              </a:rPr>
              <a:t>SUPPLY CHAIN</a:t>
            </a:r>
            <a:endParaRPr lang="en-US" sz="1000" b="1">
              <a:solidFill>
                <a:schemeClr val="tx1">
                  <a:lumMod val="75000"/>
                  <a:lumOff val="25000"/>
                </a:schemeClr>
              </a:solidFill>
            </a:endParaRPr>
          </a:p>
        </p:txBody>
      </p:sp>
      <p:sp>
        <p:nvSpPr>
          <p:cNvPr id="14" name="TextBox 13"/>
          <p:cNvSpPr txBox="1"/>
          <p:nvPr/>
        </p:nvSpPr>
        <p:spPr>
          <a:xfrm>
            <a:off x="5556319" y="3567245"/>
            <a:ext cx="1548008" cy="245864"/>
          </a:xfrm>
          <a:prstGeom prst="rect">
            <a:avLst/>
          </a:prstGeom>
          <a:noFill/>
        </p:spPr>
        <p:txBody>
          <a:bodyPr wrap="square">
            <a:spAutoFit/>
          </a:bodyPr>
          <a:lstStyle/>
          <a:p>
            <a:pPr algn="ctr">
              <a:defRPr/>
            </a:pPr>
            <a:r>
              <a:rPr lang="en-US" sz="1000" b="1" smtClean="0">
                <a:solidFill>
                  <a:schemeClr val="tx1">
                    <a:lumMod val="75000"/>
                    <a:lumOff val="25000"/>
                  </a:schemeClr>
                </a:solidFill>
              </a:rPr>
              <a:t>GROWTH</a:t>
            </a:r>
            <a:endParaRPr lang="en-US" sz="1000" b="1">
              <a:solidFill>
                <a:schemeClr val="tx1">
                  <a:lumMod val="75000"/>
                  <a:lumOff val="25000"/>
                </a:schemeClr>
              </a:solidFill>
            </a:endParaRPr>
          </a:p>
        </p:txBody>
      </p:sp>
      <p:sp>
        <p:nvSpPr>
          <p:cNvPr id="15" name="TextBox 14"/>
          <p:cNvSpPr txBox="1"/>
          <p:nvPr/>
        </p:nvSpPr>
        <p:spPr>
          <a:xfrm>
            <a:off x="7149067" y="3571783"/>
            <a:ext cx="1763690" cy="245864"/>
          </a:xfrm>
          <a:prstGeom prst="rect">
            <a:avLst/>
          </a:prstGeom>
          <a:noFill/>
        </p:spPr>
        <p:txBody>
          <a:bodyPr wrap="square">
            <a:spAutoFit/>
          </a:bodyPr>
          <a:lstStyle/>
          <a:p>
            <a:pPr algn="ctr">
              <a:defRPr/>
            </a:pPr>
            <a:r>
              <a:rPr lang="en-US" sz="1000" b="1" smtClean="0">
                <a:solidFill>
                  <a:schemeClr val="tx1">
                    <a:lumMod val="75000"/>
                    <a:lumOff val="25000"/>
                  </a:schemeClr>
                </a:solidFill>
              </a:rPr>
              <a:t>MATURE COMPANY</a:t>
            </a:r>
            <a:endParaRPr lang="en-US" sz="1000" b="1">
              <a:solidFill>
                <a:schemeClr val="tx1">
                  <a:lumMod val="75000"/>
                  <a:lumOff val="25000"/>
                </a:schemeClr>
              </a:solidFill>
            </a:endParaRPr>
          </a:p>
        </p:txBody>
      </p:sp>
      <p:grpSp>
        <p:nvGrpSpPr>
          <p:cNvPr id="16" name="Group 15"/>
          <p:cNvGrpSpPr/>
          <p:nvPr/>
        </p:nvGrpSpPr>
        <p:grpSpPr>
          <a:xfrm>
            <a:off x="667177" y="1126609"/>
            <a:ext cx="1593537" cy="553998"/>
            <a:chOff x="735489" y="970670"/>
            <a:chExt cx="1593537" cy="553998"/>
          </a:xfrm>
        </p:grpSpPr>
        <p:cxnSp>
          <p:nvCxnSpPr>
            <p:cNvPr id="17" name="Straight Arrow Connector 16"/>
            <p:cNvCxnSpPr/>
            <p:nvPr/>
          </p:nvCxnSpPr>
          <p:spPr>
            <a:xfrm flipV="1">
              <a:off x="767887" y="1486347"/>
              <a:ext cx="1561139"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735489" y="970670"/>
              <a:ext cx="1364662" cy="553998"/>
            </a:xfrm>
            <a:prstGeom prst="rect">
              <a:avLst/>
            </a:prstGeom>
          </p:spPr>
          <p:txBody>
            <a:bodyPr wrap="square">
              <a:spAutoFit/>
            </a:bodyPr>
            <a:lstStyle/>
            <a:p>
              <a:r>
                <a:rPr lang="en-US" sz="1000" b="1" dirty="0">
                  <a:solidFill>
                    <a:srgbClr val="E95203"/>
                  </a:solidFill>
                </a:rPr>
                <a:t>USTAR </a:t>
              </a:r>
              <a:r>
                <a:rPr lang="en-US" sz="1000" b="1" dirty="0" smtClean="0">
                  <a:solidFill>
                    <a:srgbClr val="E95203"/>
                  </a:solidFill>
                </a:rPr>
                <a:t>PRINICPAL RESEARCHERS</a:t>
              </a:r>
              <a:endParaRPr lang="en-US" sz="1000" b="1" dirty="0">
                <a:solidFill>
                  <a:srgbClr val="E95203"/>
                </a:solidFill>
              </a:endParaRPr>
            </a:p>
          </p:txBody>
        </p:sp>
      </p:grpSp>
      <p:sp>
        <p:nvSpPr>
          <p:cNvPr id="19" name="TextBox 18"/>
          <p:cNvSpPr txBox="1"/>
          <p:nvPr/>
        </p:nvSpPr>
        <p:spPr>
          <a:xfrm>
            <a:off x="652251" y="3224503"/>
            <a:ext cx="957069" cy="246221"/>
          </a:xfrm>
          <a:prstGeom prst="rect">
            <a:avLst/>
          </a:prstGeom>
          <a:noFill/>
        </p:spPr>
        <p:txBody>
          <a:bodyPr wrap="square">
            <a:spAutoFit/>
          </a:bodyPr>
          <a:lstStyle/>
          <a:p>
            <a:pPr algn="ctr">
              <a:defRPr/>
            </a:pPr>
            <a:r>
              <a:rPr lang="en-US" sz="1000" b="1">
                <a:solidFill>
                  <a:schemeClr val="tx1">
                    <a:lumMod val="75000"/>
                    <a:lumOff val="25000"/>
                  </a:schemeClr>
                </a:solidFill>
              </a:rPr>
              <a:t>RESEARCH</a:t>
            </a:r>
          </a:p>
        </p:txBody>
      </p:sp>
      <p:grpSp>
        <p:nvGrpSpPr>
          <p:cNvPr id="20" name="Group 19"/>
          <p:cNvGrpSpPr/>
          <p:nvPr/>
        </p:nvGrpSpPr>
        <p:grpSpPr>
          <a:xfrm>
            <a:off x="2389083" y="1456319"/>
            <a:ext cx="1707118" cy="246221"/>
            <a:chOff x="2448051" y="1300380"/>
            <a:chExt cx="1707118" cy="246221"/>
          </a:xfrm>
        </p:grpSpPr>
        <p:cxnSp>
          <p:nvCxnSpPr>
            <p:cNvPr id="21" name="Straight Arrow Connector 20"/>
            <p:cNvCxnSpPr/>
            <p:nvPr/>
          </p:nvCxnSpPr>
          <p:spPr>
            <a:xfrm flipV="1">
              <a:off x="2481156" y="1484074"/>
              <a:ext cx="1674013"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2448051" y="1300380"/>
              <a:ext cx="1045479" cy="246221"/>
            </a:xfrm>
            <a:prstGeom prst="rect">
              <a:avLst/>
            </a:prstGeom>
          </p:spPr>
          <p:txBody>
            <a:bodyPr wrap="none">
              <a:spAutoFit/>
            </a:bodyPr>
            <a:lstStyle/>
            <a:p>
              <a:r>
                <a:rPr lang="en-US" sz="1000" b="1" smtClean="0">
                  <a:solidFill>
                    <a:srgbClr val="E95203"/>
                  </a:solidFill>
                </a:rPr>
                <a:t>SBIR/STTR </a:t>
              </a:r>
              <a:endParaRPr lang="en-US" sz="1000" b="1">
                <a:solidFill>
                  <a:srgbClr val="E95203"/>
                </a:solidFill>
              </a:endParaRPr>
            </a:p>
          </p:txBody>
        </p:sp>
      </p:grpSp>
      <p:grpSp>
        <p:nvGrpSpPr>
          <p:cNvPr id="23" name="Group 22"/>
          <p:cNvGrpSpPr/>
          <p:nvPr/>
        </p:nvGrpSpPr>
        <p:grpSpPr>
          <a:xfrm>
            <a:off x="667440" y="1759204"/>
            <a:ext cx="1463502" cy="246221"/>
            <a:chOff x="667440" y="1664045"/>
            <a:chExt cx="1463502" cy="246221"/>
          </a:xfrm>
        </p:grpSpPr>
        <p:cxnSp>
          <p:nvCxnSpPr>
            <p:cNvPr id="24" name="Straight Arrow Connector 23"/>
            <p:cNvCxnSpPr/>
            <p:nvPr/>
          </p:nvCxnSpPr>
          <p:spPr>
            <a:xfrm flipV="1">
              <a:off x="698728" y="1846828"/>
              <a:ext cx="1432214"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67440" y="1664045"/>
              <a:ext cx="1132041" cy="246221"/>
            </a:xfrm>
            <a:prstGeom prst="rect">
              <a:avLst/>
            </a:prstGeom>
          </p:spPr>
          <p:txBody>
            <a:bodyPr wrap="none">
              <a:spAutoFit/>
            </a:bodyPr>
            <a:lstStyle/>
            <a:p>
              <a:r>
                <a:rPr lang="en-US" sz="1000" b="1" smtClean="0">
                  <a:solidFill>
                    <a:srgbClr val="E95203"/>
                  </a:solidFill>
                </a:rPr>
                <a:t>GRANT FUND</a:t>
              </a:r>
              <a:endParaRPr lang="en-US" sz="1000" b="1">
                <a:solidFill>
                  <a:srgbClr val="E95203"/>
                </a:solidFill>
              </a:endParaRPr>
            </a:p>
          </p:txBody>
        </p:sp>
      </p:grpSp>
      <p:grpSp>
        <p:nvGrpSpPr>
          <p:cNvPr id="26" name="Group 25"/>
          <p:cNvGrpSpPr/>
          <p:nvPr/>
        </p:nvGrpSpPr>
        <p:grpSpPr>
          <a:xfrm>
            <a:off x="2217277" y="1756465"/>
            <a:ext cx="2679521" cy="246221"/>
            <a:chOff x="2217277" y="1661306"/>
            <a:chExt cx="2679521" cy="246221"/>
          </a:xfrm>
        </p:grpSpPr>
        <p:cxnSp>
          <p:nvCxnSpPr>
            <p:cNvPr id="27" name="Straight Arrow Connector 26"/>
            <p:cNvCxnSpPr/>
            <p:nvPr/>
          </p:nvCxnSpPr>
          <p:spPr>
            <a:xfrm flipV="1">
              <a:off x="2252216" y="1845634"/>
              <a:ext cx="2644582"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2217277" y="1661306"/>
              <a:ext cx="2660628" cy="246221"/>
            </a:xfrm>
            <a:prstGeom prst="rect">
              <a:avLst/>
            </a:prstGeom>
          </p:spPr>
          <p:txBody>
            <a:bodyPr wrap="square">
              <a:spAutoFit/>
            </a:bodyPr>
            <a:lstStyle/>
            <a:p>
              <a:r>
                <a:rPr lang="en-US" sz="1000" b="1" smtClean="0">
                  <a:solidFill>
                    <a:srgbClr val="E95203"/>
                  </a:solidFill>
                </a:rPr>
                <a:t>TECH INCUBATOR/ACCELERATOR</a:t>
              </a:r>
              <a:endParaRPr lang="en-US" sz="1000" b="1">
                <a:solidFill>
                  <a:srgbClr val="E95203"/>
                </a:solidFill>
              </a:endParaRPr>
            </a:p>
          </p:txBody>
        </p:sp>
      </p:grpSp>
      <p:grpSp>
        <p:nvGrpSpPr>
          <p:cNvPr id="29" name="Group 28"/>
          <p:cNvGrpSpPr/>
          <p:nvPr/>
        </p:nvGrpSpPr>
        <p:grpSpPr>
          <a:xfrm>
            <a:off x="2207994" y="2064880"/>
            <a:ext cx="2516899" cy="246221"/>
            <a:chOff x="2207994" y="2013991"/>
            <a:chExt cx="2516899" cy="246221"/>
          </a:xfrm>
        </p:grpSpPr>
        <p:cxnSp>
          <p:nvCxnSpPr>
            <p:cNvPr id="30" name="Straight Arrow Connector 29"/>
            <p:cNvCxnSpPr/>
            <p:nvPr/>
          </p:nvCxnSpPr>
          <p:spPr>
            <a:xfrm flipV="1">
              <a:off x="2242818" y="2199687"/>
              <a:ext cx="2482075"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2207994" y="2013991"/>
              <a:ext cx="1364662" cy="246221"/>
            </a:xfrm>
            <a:prstGeom prst="rect">
              <a:avLst/>
            </a:prstGeom>
          </p:spPr>
          <p:txBody>
            <a:bodyPr wrap="square">
              <a:spAutoFit/>
            </a:bodyPr>
            <a:lstStyle/>
            <a:p>
              <a:r>
                <a:rPr lang="en-US" sz="1000" b="1" smtClean="0">
                  <a:solidFill>
                    <a:srgbClr val="E95203"/>
                  </a:solidFill>
                </a:rPr>
                <a:t>TAP</a:t>
              </a:r>
              <a:endParaRPr lang="en-US" sz="1000" b="1">
                <a:solidFill>
                  <a:srgbClr val="E95203"/>
                </a:solidFill>
              </a:endParaRPr>
            </a:p>
          </p:txBody>
        </p:sp>
      </p:grpSp>
      <p:grpSp>
        <p:nvGrpSpPr>
          <p:cNvPr id="32" name="Group 31"/>
          <p:cNvGrpSpPr/>
          <p:nvPr/>
        </p:nvGrpSpPr>
        <p:grpSpPr>
          <a:xfrm>
            <a:off x="1258448" y="2374373"/>
            <a:ext cx="3434601" cy="246221"/>
            <a:chOff x="1290291" y="2323044"/>
            <a:chExt cx="3434601" cy="246221"/>
          </a:xfrm>
        </p:grpSpPr>
        <p:cxnSp>
          <p:nvCxnSpPr>
            <p:cNvPr id="33" name="Straight Arrow Connector 32"/>
            <p:cNvCxnSpPr/>
            <p:nvPr/>
          </p:nvCxnSpPr>
          <p:spPr>
            <a:xfrm flipV="1">
              <a:off x="1328210" y="2504944"/>
              <a:ext cx="3396682" cy="1"/>
            </a:xfrm>
            <a:prstGeom prst="straightConnector1">
              <a:avLst/>
            </a:prstGeom>
            <a:ln cap="rnd">
              <a:solidFill>
                <a:srgbClr val="F0720D"/>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1290291" y="2323044"/>
              <a:ext cx="3434601" cy="246221"/>
            </a:xfrm>
            <a:prstGeom prst="rect">
              <a:avLst/>
            </a:prstGeom>
          </p:spPr>
          <p:txBody>
            <a:bodyPr wrap="square">
              <a:spAutoFit/>
            </a:bodyPr>
            <a:lstStyle/>
            <a:p>
              <a:r>
                <a:rPr lang="en-US" sz="1000" b="1" dirty="0" smtClean="0">
                  <a:solidFill>
                    <a:srgbClr val="E95203"/>
                  </a:solidFill>
                </a:rPr>
                <a:t>UNIVERSITY/INDUSTRY PARTNERSHIPS</a:t>
              </a:r>
              <a:endParaRPr lang="en-US" sz="1000" b="1" dirty="0">
                <a:solidFill>
                  <a:srgbClr val="E95203"/>
                </a:solidFill>
              </a:endParaRPr>
            </a:p>
          </p:txBody>
        </p:sp>
      </p:grpSp>
      <p:grpSp>
        <p:nvGrpSpPr>
          <p:cNvPr id="35" name="Group 34"/>
          <p:cNvGrpSpPr/>
          <p:nvPr/>
        </p:nvGrpSpPr>
        <p:grpSpPr>
          <a:xfrm>
            <a:off x="5338545" y="2614109"/>
            <a:ext cx="1891830" cy="246221"/>
            <a:chOff x="4786275" y="2285447"/>
            <a:chExt cx="1891830" cy="246221"/>
          </a:xfrm>
        </p:grpSpPr>
        <p:cxnSp>
          <p:nvCxnSpPr>
            <p:cNvPr id="36" name="Straight Arrow Connector 35"/>
            <p:cNvCxnSpPr/>
            <p:nvPr/>
          </p:nvCxnSpPr>
          <p:spPr>
            <a:xfrm flipV="1">
              <a:off x="4820150" y="2467073"/>
              <a:ext cx="1857955" cy="1"/>
            </a:xfrm>
            <a:prstGeom prst="straightConnector1">
              <a:avLst/>
            </a:prstGeom>
            <a:ln cap="rnd">
              <a:solidFill>
                <a:srgbClr val="7030A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4786275" y="2285447"/>
              <a:ext cx="1364662" cy="246221"/>
            </a:xfrm>
            <a:prstGeom prst="rect">
              <a:avLst/>
            </a:prstGeom>
          </p:spPr>
          <p:txBody>
            <a:bodyPr wrap="square">
              <a:spAutoFit/>
            </a:bodyPr>
            <a:lstStyle/>
            <a:p>
              <a:r>
                <a:rPr lang="en-US" sz="1000" b="1" dirty="0" smtClean="0">
                  <a:solidFill>
                    <a:srgbClr val="661366"/>
                  </a:solidFill>
                </a:rPr>
                <a:t>MEP</a:t>
              </a:r>
              <a:endParaRPr lang="en-US" sz="1000" b="1" dirty="0">
                <a:solidFill>
                  <a:srgbClr val="661366"/>
                </a:solidFill>
              </a:endParaRPr>
            </a:p>
          </p:txBody>
        </p:sp>
      </p:grpSp>
      <p:grpSp>
        <p:nvGrpSpPr>
          <p:cNvPr id="38" name="Group 37"/>
          <p:cNvGrpSpPr/>
          <p:nvPr/>
        </p:nvGrpSpPr>
        <p:grpSpPr>
          <a:xfrm>
            <a:off x="1342399" y="2835177"/>
            <a:ext cx="1644864" cy="246221"/>
            <a:chOff x="1351497" y="2629966"/>
            <a:chExt cx="1644864" cy="246221"/>
          </a:xfrm>
        </p:grpSpPr>
        <p:cxnSp>
          <p:nvCxnSpPr>
            <p:cNvPr id="39" name="Straight Arrow Connector 38"/>
            <p:cNvCxnSpPr/>
            <p:nvPr/>
          </p:nvCxnSpPr>
          <p:spPr>
            <a:xfrm flipV="1">
              <a:off x="1391457" y="2812103"/>
              <a:ext cx="1604904" cy="1"/>
            </a:xfrm>
            <a:prstGeom prst="straightConnector1">
              <a:avLst/>
            </a:prstGeom>
            <a:ln cap="rnd">
              <a:solidFill>
                <a:srgbClr val="00B05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1351497" y="2629966"/>
              <a:ext cx="1364662" cy="246221"/>
            </a:xfrm>
            <a:prstGeom prst="rect">
              <a:avLst/>
            </a:prstGeom>
          </p:spPr>
          <p:txBody>
            <a:bodyPr wrap="square">
              <a:spAutoFit/>
            </a:bodyPr>
            <a:lstStyle/>
            <a:p>
              <a:r>
                <a:rPr lang="en-US" sz="1000" b="1" smtClean="0">
                  <a:solidFill>
                    <a:srgbClr val="008000"/>
                  </a:solidFill>
                </a:rPr>
                <a:t>TVC/TCO</a:t>
              </a:r>
              <a:endParaRPr lang="en-US" sz="1000" b="1">
                <a:solidFill>
                  <a:srgbClr val="008000"/>
                </a:solidFill>
              </a:endParaRPr>
            </a:p>
          </p:txBody>
        </p:sp>
      </p:grpSp>
      <p:grpSp>
        <p:nvGrpSpPr>
          <p:cNvPr id="41" name="Group 40"/>
          <p:cNvGrpSpPr/>
          <p:nvPr/>
        </p:nvGrpSpPr>
        <p:grpSpPr>
          <a:xfrm>
            <a:off x="4449177" y="3891254"/>
            <a:ext cx="2808179" cy="246221"/>
            <a:chOff x="4449177" y="4028455"/>
            <a:chExt cx="2808179" cy="246221"/>
          </a:xfrm>
        </p:grpSpPr>
        <p:cxnSp>
          <p:nvCxnSpPr>
            <p:cNvPr id="42" name="Straight Arrow Connector 41"/>
            <p:cNvCxnSpPr/>
            <p:nvPr/>
          </p:nvCxnSpPr>
          <p:spPr>
            <a:xfrm flipV="1">
              <a:off x="4482114" y="4210590"/>
              <a:ext cx="2775242" cy="1"/>
            </a:xfrm>
            <a:prstGeom prst="straightConnector1">
              <a:avLst/>
            </a:prstGeom>
            <a:ln cap="rnd">
              <a:solidFill>
                <a:srgbClr val="0070C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4449177" y="4028455"/>
              <a:ext cx="1364662" cy="246221"/>
            </a:xfrm>
            <a:prstGeom prst="rect">
              <a:avLst/>
            </a:prstGeom>
          </p:spPr>
          <p:txBody>
            <a:bodyPr wrap="square">
              <a:spAutoFit/>
            </a:bodyPr>
            <a:lstStyle/>
            <a:p>
              <a:r>
                <a:rPr lang="en-US" sz="1000" b="1" smtClean="0">
                  <a:solidFill>
                    <a:srgbClr val="1E497C"/>
                  </a:solidFill>
                </a:rPr>
                <a:t>TCIP</a:t>
              </a:r>
              <a:endParaRPr lang="en-US" sz="1000" b="1">
                <a:solidFill>
                  <a:srgbClr val="1E497C"/>
                </a:solidFill>
              </a:endParaRPr>
            </a:p>
          </p:txBody>
        </p:sp>
      </p:grpSp>
      <p:grpSp>
        <p:nvGrpSpPr>
          <p:cNvPr id="44" name="Group 43"/>
          <p:cNvGrpSpPr/>
          <p:nvPr/>
        </p:nvGrpSpPr>
        <p:grpSpPr>
          <a:xfrm>
            <a:off x="1708350" y="4492310"/>
            <a:ext cx="6245586" cy="246221"/>
            <a:chOff x="1708350" y="4684099"/>
            <a:chExt cx="6245586" cy="246221"/>
          </a:xfrm>
        </p:grpSpPr>
        <p:cxnSp>
          <p:nvCxnSpPr>
            <p:cNvPr id="45" name="Straight Arrow Connector 44"/>
            <p:cNvCxnSpPr/>
            <p:nvPr/>
          </p:nvCxnSpPr>
          <p:spPr>
            <a:xfrm flipV="1">
              <a:off x="1747928" y="4869012"/>
              <a:ext cx="6206008" cy="1"/>
            </a:xfrm>
            <a:prstGeom prst="straightConnector1">
              <a:avLst/>
            </a:prstGeom>
            <a:ln cap="rnd">
              <a:solidFill>
                <a:srgbClr val="0070C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1708350" y="4684099"/>
              <a:ext cx="1364662" cy="246221"/>
            </a:xfrm>
            <a:prstGeom prst="rect">
              <a:avLst/>
            </a:prstGeom>
          </p:spPr>
          <p:txBody>
            <a:bodyPr wrap="square">
              <a:spAutoFit/>
            </a:bodyPr>
            <a:lstStyle/>
            <a:p>
              <a:r>
                <a:rPr lang="en-US" sz="1000" b="1" smtClean="0">
                  <a:solidFill>
                    <a:srgbClr val="1E497C"/>
                  </a:solidFill>
                </a:rPr>
                <a:t>BRC’s</a:t>
              </a:r>
              <a:endParaRPr lang="en-US" sz="1000" b="1">
                <a:solidFill>
                  <a:srgbClr val="1E497C"/>
                </a:solidFill>
              </a:endParaRPr>
            </a:p>
          </p:txBody>
        </p:sp>
      </p:grpSp>
      <p:grpSp>
        <p:nvGrpSpPr>
          <p:cNvPr id="47" name="Group 46"/>
          <p:cNvGrpSpPr/>
          <p:nvPr/>
        </p:nvGrpSpPr>
        <p:grpSpPr>
          <a:xfrm>
            <a:off x="6457268" y="4786159"/>
            <a:ext cx="1767476" cy="246221"/>
            <a:chOff x="6457268" y="5005242"/>
            <a:chExt cx="1767476" cy="246221"/>
          </a:xfrm>
        </p:grpSpPr>
        <p:cxnSp>
          <p:nvCxnSpPr>
            <p:cNvPr id="48" name="Straight Arrow Connector 47"/>
            <p:cNvCxnSpPr/>
            <p:nvPr/>
          </p:nvCxnSpPr>
          <p:spPr>
            <a:xfrm>
              <a:off x="6493907" y="5185666"/>
              <a:ext cx="1730837" cy="0"/>
            </a:xfrm>
            <a:prstGeom prst="straightConnector1">
              <a:avLst/>
            </a:prstGeom>
            <a:ln cap="rnd">
              <a:solidFill>
                <a:srgbClr val="0070C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6457268" y="5005242"/>
              <a:ext cx="1364662" cy="246221"/>
            </a:xfrm>
            <a:prstGeom prst="rect">
              <a:avLst/>
            </a:prstGeom>
          </p:spPr>
          <p:txBody>
            <a:bodyPr wrap="square">
              <a:spAutoFit/>
            </a:bodyPr>
            <a:lstStyle/>
            <a:p>
              <a:r>
                <a:rPr lang="en-US" sz="1000" b="1" smtClean="0">
                  <a:solidFill>
                    <a:srgbClr val="1E497C"/>
                  </a:solidFill>
                </a:rPr>
                <a:t>IAF</a:t>
              </a:r>
              <a:endParaRPr lang="en-US" sz="1000" b="1">
                <a:solidFill>
                  <a:srgbClr val="1E497C"/>
                </a:solidFill>
              </a:endParaRPr>
            </a:p>
          </p:txBody>
        </p:sp>
      </p:grpSp>
      <p:grpSp>
        <p:nvGrpSpPr>
          <p:cNvPr id="50" name="Group 49"/>
          <p:cNvGrpSpPr/>
          <p:nvPr/>
        </p:nvGrpSpPr>
        <p:grpSpPr>
          <a:xfrm>
            <a:off x="7369889" y="5065525"/>
            <a:ext cx="1688914" cy="246221"/>
            <a:chOff x="7437623" y="5261863"/>
            <a:chExt cx="1688914" cy="246221"/>
          </a:xfrm>
        </p:grpSpPr>
        <p:cxnSp>
          <p:nvCxnSpPr>
            <p:cNvPr id="51" name="Straight Arrow Connector 50"/>
            <p:cNvCxnSpPr/>
            <p:nvPr/>
          </p:nvCxnSpPr>
          <p:spPr>
            <a:xfrm>
              <a:off x="7479219" y="5444120"/>
              <a:ext cx="1647318" cy="0"/>
            </a:xfrm>
            <a:prstGeom prst="straightConnector1">
              <a:avLst/>
            </a:prstGeom>
            <a:ln cap="rnd">
              <a:solidFill>
                <a:srgbClr val="0070C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7437623" y="5261863"/>
              <a:ext cx="1364662" cy="246221"/>
            </a:xfrm>
            <a:prstGeom prst="rect">
              <a:avLst/>
            </a:prstGeom>
          </p:spPr>
          <p:txBody>
            <a:bodyPr wrap="square">
              <a:spAutoFit/>
            </a:bodyPr>
            <a:lstStyle/>
            <a:p>
              <a:r>
                <a:rPr lang="en-US" sz="1000" b="1" smtClean="0">
                  <a:solidFill>
                    <a:srgbClr val="1E497C"/>
                  </a:solidFill>
                </a:rPr>
                <a:t>EDTIF</a:t>
              </a:r>
              <a:endParaRPr lang="en-US" sz="1000" b="1">
                <a:solidFill>
                  <a:srgbClr val="1E497C"/>
                </a:solidFill>
              </a:endParaRPr>
            </a:p>
          </p:txBody>
        </p:sp>
      </p:grpSp>
      <p:grpSp>
        <p:nvGrpSpPr>
          <p:cNvPr id="53" name="Group 52"/>
          <p:cNvGrpSpPr/>
          <p:nvPr/>
        </p:nvGrpSpPr>
        <p:grpSpPr>
          <a:xfrm>
            <a:off x="1706752" y="4191585"/>
            <a:ext cx="6239768" cy="246221"/>
            <a:chOff x="1706752" y="4346982"/>
            <a:chExt cx="6239768" cy="246221"/>
          </a:xfrm>
        </p:grpSpPr>
        <p:cxnSp>
          <p:nvCxnSpPr>
            <p:cNvPr id="54" name="Straight Arrow Connector 53"/>
            <p:cNvCxnSpPr/>
            <p:nvPr/>
          </p:nvCxnSpPr>
          <p:spPr>
            <a:xfrm flipV="1">
              <a:off x="1740512" y="4529611"/>
              <a:ext cx="6206008" cy="1"/>
            </a:xfrm>
            <a:prstGeom prst="straightConnector1">
              <a:avLst/>
            </a:prstGeom>
            <a:ln cap="rnd">
              <a:solidFill>
                <a:srgbClr val="7030A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5" name="Rectangle 54"/>
            <p:cNvSpPr/>
            <p:nvPr/>
          </p:nvSpPr>
          <p:spPr>
            <a:xfrm>
              <a:off x="1706752" y="4346982"/>
              <a:ext cx="1364662" cy="246221"/>
            </a:xfrm>
            <a:prstGeom prst="rect">
              <a:avLst/>
            </a:prstGeom>
          </p:spPr>
          <p:txBody>
            <a:bodyPr wrap="square">
              <a:spAutoFit/>
            </a:bodyPr>
            <a:lstStyle/>
            <a:p>
              <a:r>
                <a:rPr lang="en-US" sz="1000" b="1" smtClean="0">
                  <a:solidFill>
                    <a:srgbClr val="661366"/>
                  </a:solidFill>
                </a:rPr>
                <a:t>SBDC/SBA</a:t>
              </a:r>
              <a:endParaRPr lang="en-US" sz="1000" b="1">
                <a:solidFill>
                  <a:srgbClr val="661366"/>
                </a:solidFill>
              </a:endParaRPr>
            </a:p>
          </p:txBody>
        </p:sp>
      </p:grpSp>
      <p:grpSp>
        <p:nvGrpSpPr>
          <p:cNvPr id="56" name="Group 55"/>
          <p:cNvGrpSpPr/>
          <p:nvPr/>
        </p:nvGrpSpPr>
        <p:grpSpPr>
          <a:xfrm>
            <a:off x="5900894" y="5332773"/>
            <a:ext cx="2045626" cy="246221"/>
            <a:chOff x="5900894" y="5560915"/>
            <a:chExt cx="2045626" cy="246221"/>
          </a:xfrm>
        </p:grpSpPr>
        <p:cxnSp>
          <p:nvCxnSpPr>
            <p:cNvPr id="57" name="Straight Arrow Connector 56"/>
            <p:cNvCxnSpPr/>
            <p:nvPr/>
          </p:nvCxnSpPr>
          <p:spPr>
            <a:xfrm>
              <a:off x="5937964" y="5742138"/>
              <a:ext cx="2008556" cy="1"/>
            </a:xfrm>
            <a:prstGeom prst="straightConnector1">
              <a:avLst/>
            </a:prstGeom>
            <a:ln cap="rnd">
              <a:solidFill>
                <a:srgbClr val="7030A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a:off x="5900894" y="5560915"/>
              <a:ext cx="1364662" cy="246221"/>
            </a:xfrm>
            <a:prstGeom prst="rect">
              <a:avLst/>
            </a:prstGeom>
          </p:spPr>
          <p:txBody>
            <a:bodyPr wrap="square">
              <a:spAutoFit/>
            </a:bodyPr>
            <a:lstStyle/>
            <a:p>
              <a:r>
                <a:rPr lang="en-US" sz="1000" b="1" smtClean="0">
                  <a:solidFill>
                    <a:srgbClr val="661366"/>
                  </a:solidFill>
                </a:rPr>
                <a:t>PTAC</a:t>
              </a:r>
              <a:endParaRPr lang="en-US" sz="1000" b="1">
                <a:solidFill>
                  <a:srgbClr val="661366"/>
                </a:solidFill>
              </a:endParaRPr>
            </a:p>
          </p:txBody>
        </p:sp>
      </p:grpSp>
      <p:grpSp>
        <p:nvGrpSpPr>
          <p:cNvPr id="59" name="Group 58"/>
          <p:cNvGrpSpPr/>
          <p:nvPr/>
        </p:nvGrpSpPr>
        <p:grpSpPr>
          <a:xfrm>
            <a:off x="4459722" y="5664931"/>
            <a:ext cx="4486968" cy="246221"/>
            <a:chOff x="4459722" y="5898957"/>
            <a:chExt cx="4486968" cy="246221"/>
          </a:xfrm>
        </p:grpSpPr>
        <p:cxnSp>
          <p:nvCxnSpPr>
            <p:cNvPr id="60" name="Straight Arrow Connector 59"/>
            <p:cNvCxnSpPr/>
            <p:nvPr/>
          </p:nvCxnSpPr>
          <p:spPr>
            <a:xfrm flipV="1">
              <a:off x="4493807" y="6079436"/>
              <a:ext cx="4452883" cy="1"/>
            </a:xfrm>
            <a:prstGeom prst="straightConnector1">
              <a:avLst/>
            </a:prstGeom>
            <a:ln cap="rnd">
              <a:solidFill>
                <a:srgbClr val="00B050"/>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1" name="Rectangle 60"/>
            <p:cNvSpPr/>
            <p:nvPr/>
          </p:nvSpPr>
          <p:spPr>
            <a:xfrm>
              <a:off x="4459722" y="5898957"/>
              <a:ext cx="4486967" cy="246221"/>
            </a:xfrm>
            <a:prstGeom prst="rect">
              <a:avLst/>
            </a:prstGeom>
          </p:spPr>
          <p:txBody>
            <a:bodyPr wrap="square">
              <a:spAutoFit/>
            </a:bodyPr>
            <a:lstStyle/>
            <a:p>
              <a:r>
                <a:rPr lang="en-US" sz="1000" b="1">
                  <a:solidFill>
                    <a:srgbClr val="008000"/>
                  </a:solidFill>
                </a:rPr>
                <a:t>ANGEL INVESTOR / VENTURE CAPITAL / COMPANIES </a:t>
              </a:r>
            </a:p>
          </p:txBody>
        </p:sp>
      </p:grpSp>
      <p:sp>
        <p:nvSpPr>
          <p:cNvPr id="62" name="TextBox 61"/>
          <p:cNvSpPr txBox="1"/>
          <p:nvPr/>
        </p:nvSpPr>
        <p:spPr>
          <a:xfrm>
            <a:off x="1574942" y="3160807"/>
            <a:ext cx="971142" cy="400110"/>
          </a:xfrm>
          <a:prstGeom prst="rect">
            <a:avLst/>
          </a:prstGeom>
          <a:noFill/>
        </p:spPr>
        <p:txBody>
          <a:bodyPr wrap="square">
            <a:spAutoFit/>
          </a:bodyPr>
          <a:lstStyle/>
          <a:p>
            <a:pPr algn="ctr">
              <a:defRPr/>
            </a:pPr>
            <a:r>
              <a:rPr lang="en-US" sz="1000" b="1" smtClean="0">
                <a:solidFill>
                  <a:schemeClr val="tx1">
                    <a:lumMod val="75000"/>
                    <a:lumOff val="25000"/>
                  </a:schemeClr>
                </a:solidFill>
              </a:rPr>
              <a:t>PROOF OF CONCEPT</a:t>
            </a:r>
            <a:endParaRPr lang="en-US" sz="1000" b="1">
              <a:solidFill>
                <a:schemeClr val="tx1">
                  <a:lumMod val="75000"/>
                  <a:lumOff val="25000"/>
                </a:schemeClr>
              </a:solidFill>
            </a:endParaRPr>
          </a:p>
        </p:txBody>
      </p:sp>
      <p:grpSp>
        <p:nvGrpSpPr>
          <p:cNvPr id="63" name="Group 62"/>
          <p:cNvGrpSpPr/>
          <p:nvPr/>
        </p:nvGrpSpPr>
        <p:grpSpPr>
          <a:xfrm>
            <a:off x="1579592" y="3206495"/>
            <a:ext cx="4728707" cy="289095"/>
            <a:chOff x="1579592" y="2933362"/>
            <a:chExt cx="4728707" cy="403733"/>
          </a:xfrm>
        </p:grpSpPr>
        <p:cxnSp>
          <p:nvCxnSpPr>
            <p:cNvPr id="64" name="Straight Connector 63"/>
            <p:cNvCxnSpPr/>
            <p:nvPr/>
          </p:nvCxnSpPr>
          <p:spPr>
            <a:xfrm>
              <a:off x="1579592" y="2933366"/>
              <a:ext cx="0" cy="403729"/>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537651" y="2933364"/>
              <a:ext cx="0" cy="403729"/>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580993" y="2933362"/>
              <a:ext cx="0" cy="403729"/>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4786275" y="2933362"/>
              <a:ext cx="0" cy="403729"/>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6308299" y="2933362"/>
              <a:ext cx="0" cy="403729"/>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grpSp>
      <p:cxnSp>
        <p:nvCxnSpPr>
          <p:cNvPr id="69" name="Straight Connector 68"/>
          <p:cNvCxnSpPr/>
          <p:nvPr/>
        </p:nvCxnSpPr>
        <p:spPr>
          <a:xfrm>
            <a:off x="1578814" y="3540584"/>
            <a:ext cx="0" cy="289092"/>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2536873" y="3540582"/>
            <a:ext cx="0" cy="289092"/>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4177537" y="3540581"/>
            <a:ext cx="0" cy="289092"/>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5533949" y="3540581"/>
            <a:ext cx="0" cy="289092"/>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7126696" y="3540581"/>
            <a:ext cx="0" cy="289092"/>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96861" y="1679577"/>
            <a:ext cx="0" cy="3682414"/>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grpSp>
        <p:nvGrpSpPr>
          <p:cNvPr id="75" name="Group 74"/>
          <p:cNvGrpSpPr/>
          <p:nvPr/>
        </p:nvGrpSpPr>
        <p:grpSpPr>
          <a:xfrm>
            <a:off x="6770032" y="1664587"/>
            <a:ext cx="2165987" cy="650618"/>
            <a:chOff x="6770032" y="1506091"/>
            <a:chExt cx="2165987" cy="650618"/>
          </a:xfrm>
        </p:grpSpPr>
        <p:grpSp>
          <p:nvGrpSpPr>
            <p:cNvPr id="76" name="Group 75"/>
            <p:cNvGrpSpPr/>
            <p:nvPr/>
          </p:nvGrpSpPr>
          <p:grpSpPr>
            <a:xfrm>
              <a:off x="6770032" y="1560551"/>
              <a:ext cx="2165987" cy="596158"/>
              <a:chOff x="1643153" y="5641161"/>
              <a:chExt cx="2165987" cy="596158"/>
            </a:xfrm>
          </p:grpSpPr>
          <p:sp>
            <p:nvSpPr>
              <p:cNvPr id="78" name="Oval 77"/>
              <p:cNvSpPr/>
              <p:nvPr/>
            </p:nvSpPr>
            <p:spPr>
              <a:xfrm>
                <a:off x="3418144" y="5641161"/>
                <a:ext cx="276225" cy="276225"/>
              </a:xfrm>
              <a:prstGeom prst="ellipse">
                <a:avLst/>
              </a:prstGeom>
              <a:solidFill>
                <a:srgbClr val="008000"/>
              </a:solidFill>
            </p:spPr>
            <p:style>
              <a:lnRef idx="2">
                <a:schemeClr val="lt1">
                  <a:hueOff val="0"/>
                  <a:satOff val="0"/>
                  <a:lumOff val="0"/>
                  <a:alphaOff val="0"/>
                </a:schemeClr>
              </a:lnRef>
              <a:fillRef idx="1">
                <a:scrgbClr r="0" g="0" b="0"/>
              </a:fillRef>
              <a:effectRef idx="0">
                <a:schemeClr val="accent3">
                  <a:hueOff val="11250266"/>
                  <a:satOff val="-16880"/>
                  <a:lumOff val="-2745"/>
                  <a:alphaOff val="0"/>
                </a:schemeClr>
              </a:effectRef>
              <a:fontRef idx="minor">
                <a:schemeClr val="lt1"/>
              </a:fontRef>
            </p:style>
            <p:txBody>
              <a:bodyPr anchor="ctr"/>
              <a:lstStyle/>
              <a:p>
                <a:pPr>
                  <a:defRPr/>
                </a:pPr>
                <a:endParaRPr lang="en-US"/>
              </a:p>
            </p:txBody>
          </p:sp>
          <p:sp>
            <p:nvSpPr>
              <p:cNvPr id="79" name="Oval 78"/>
              <p:cNvSpPr/>
              <p:nvPr/>
            </p:nvSpPr>
            <p:spPr>
              <a:xfrm>
                <a:off x="1747928" y="5641161"/>
                <a:ext cx="276225" cy="276225"/>
              </a:xfrm>
              <a:prstGeom prst="ellipse">
                <a:avLst/>
              </a:prstGeom>
              <a:solidFill>
                <a:srgbClr val="E43915"/>
              </a:solidFill>
            </p:spPr>
            <p:style>
              <a:lnRef idx="2">
                <a:schemeClr val="lt1">
                  <a:hueOff val="0"/>
                  <a:satOff val="0"/>
                  <a:lumOff val="0"/>
                  <a:alphaOff val="0"/>
                </a:schemeClr>
              </a:lnRef>
              <a:fillRef idx="1">
                <a:scrgbClr r="0" g="0" b="0"/>
              </a:fillRef>
              <a:effectRef idx="0">
                <a:schemeClr val="accent3">
                  <a:hueOff val="11250266"/>
                  <a:satOff val="-16880"/>
                  <a:lumOff val="-2745"/>
                  <a:alphaOff val="0"/>
                </a:schemeClr>
              </a:effectRef>
              <a:fontRef idx="minor">
                <a:schemeClr val="lt1"/>
              </a:fontRef>
            </p:style>
            <p:txBody>
              <a:bodyPr anchor="ctr"/>
              <a:lstStyle/>
              <a:p>
                <a:pPr>
                  <a:defRPr/>
                </a:pPr>
                <a:endParaRPr lang="en-US">
                  <a:solidFill>
                    <a:srgbClr val="FF0000"/>
                  </a:solidFill>
                </a:endParaRPr>
              </a:p>
            </p:txBody>
          </p:sp>
          <p:sp>
            <p:nvSpPr>
              <p:cNvPr id="80" name="TextBox 79"/>
              <p:cNvSpPr txBox="1">
                <a:spLocks noChangeArrowheads="1"/>
              </p:cNvSpPr>
              <p:nvPr/>
            </p:nvSpPr>
            <p:spPr bwMode="auto">
              <a:xfrm>
                <a:off x="1643153" y="5939611"/>
                <a:ext cx="492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700"/>
                  <a:t>USTAR </a:t>
                </a:r>
              </a:p>
            </p:txBody>
          </p:sp>
          <p:grpSp>
            <p:nvGrpSpPr>
              <p:cNvPr id="81" name="Group 80"/>
              <p:cNvGrpSpPr/>
              <p:nvPr/>
            </p:nvGrpSpPr>
            <p:grpSpPr>
              <a:xfrm>
                <a:off x="2186102" y="5641161"/>
                <a:ext cx="450850" cy="498475"/>
                <a:chOff x="2243228" y="5641161"/>
                <a:chExt cx="450850" cy="498475"/>
              </a:xfrm>
            </p:grpSpPr>
            <p:sp>
              <p:nvSpPr>
                <p:cNvPr id="86" name="Oval 85"/>
                <p:cNvSpPr/>
                <p:nvPr/>
              </p:nvSpPr>
              <p:spPr>
                <a:xfrm>
                  <a:off x="2317840" y="5641161"/>
                  <a:ext cx="277813" cy="276225"/>
                </a:xfrm>
                <a:prstGeom prst="ellipse">
                  <a:avLst/>
                </a:prstGeom>
                <a:solidFill>
                  <a:srgbClr val="1F497D"/>
                </a:solidFill>
              </p:spPr>
              <p:style>
                <a:lnRef idx="2">
                  <a:schemeClr val="lt1">
                    <a:hueOff val="0"/>
                    <a:satOff val="0"/>
                    <a:lumOff val="0"/>
                    <a:alphaOff val="0"/>
                  </a:schemeClr>
                </a:lnRef>
                <a:fillRef idx="1">
                  <a:scrgbClr r="0" g="0" b="0"/>
                </a:fillRef>
                <a:effectRef idx="0">
                  <a:schemeClr val="accent3">
                    <a:hueOff val="11250266"/>
                    <a:satOff val="-16880"/>
                    <a:lumOff val="-2745"/>
                    <a:alphaOff val="0"/>
                  </a:schemeClr>
                </a:effectRef>
                <a:fontRef idx="minor">
                  <a:schemeClr val="lt1"/>
                </a:fontRef>
              </p:style>
              <p:txBody>
                <a:bodyPr anchor="ctr"/>
                <a:lstStyle/>
                <a:p>
                  <a:pPr>
                    <a:defRPr/>
                  </a:pPr>
                  <a:endParaRPr lang="en-US"/>
                </a:p>
              </p:txBody>
            </p:sp>
            <p:sp>
              <p:nvSpPr>
                <p:cNvPr id="87" name="TextBox 86"/>
                <p:cNvSpPr txBox="1">
                  <a:spLocks noChangeArrowheads="1"/>
                </p:cNvSpPr>
                <p:nvPr/>
              </p:nvSpPr>
              <p:spPr bwMode="auto">
                <a:xfrm>
                  <a:off x="2243228" y="5939611"/>
                  <a:ext cx="450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700"/>
                    <a:t>GOED</a:t>
                  </a:r>
                </a:p>
              </p:txBody>
            </p:sp>
          </p:grpSp>
          <p:grpSp>
            <p:nvGrpSpPr>
              <p:cNvPr id="82" name="Group 81"/>
              <p:cNvGrpSpPr/>
              <p:nvPr/>
            </p:nvGrpSpPr>
            <p:grpSpPr>
              <a:xfrm>
                <a:off x="2577220" y="5641161"/>
                <a:ext cx="792162" cy="584200"/>
                <a:chOff x="2635588" y="5641161"/>
                <a:chExt cx="792162" cy="584200"/>
              </a:xfrm>
            </p:grpSpPr>
            <p:sp>
              <p:nvSpPr>
                <p:cNvPr id="84" name="Oval 83"/>
                <p:cNvSpPr/>
                <p:nvPr/>
              </p:nvSpPr>
              <p:spPr>
                <a:xfrm>
                  <a:off x="2890928" y="5641161"/>
                  <a:ext cx="276225" cy="276225"/>
                </a:xfrm>
                <a:prstGeom prst="ellipse">
                  <a:avLst/>
                </a:prstGeom>
                <a:solidFill>
                  <a:srgbClr val="660066"/>
                </a:solidFill>
              </p:spPr>
              <p:style>
                <a:lnRef idx="2">
                  <a:schemeClr val="lt1">
                    <a:hueOff val="0"/>
                    <a:satOff val="0"/>
                    <a:lumOff val="0"/>
                    <a:alphaOff val="0"/>
                  </a:schemeClr>
                </a:lnRef>
                <a:fillRef idx="1">
                  <a:scrgbClr r="0" g="0" b="0"/>
                </a:fillRef>
                <a:effectRef idx="0">
                  <a:schemeClr val="accent3">
                    <a:hueOff val="11250266"/>
                    <a:satOff val="-16880"/>
                    <a:lumOff val="-2745"/>
                    <a:alphaOff val="0"/>
                  </a:schemeClr>
                </a:effectRef>
                <a:fontRef idx="minor">
                  <a:schemeClr val="lt1"/>
                </a:fontRef>
              </p:style>
              <p:txBody>
                <a:bodyPr anchor="ctr"/>
                <a:lstStyle/>
                <a:p>
                  <a:pPr>
                    <a:defRPr/>
                  </a:pPr>
                  <a:endParaRPr lang="en-US"/>
                </a:p>
              </p:txBody>
            </p:sp>
            <p:sp>
              <p:nvSpPr>
                <p:cNvPr id="85" name="TextBox 84"/>
                <p:cNvSpPr txBox="1">
                  <a:spLocks noChangeArrowheads="1"/>
                </p:cNvSpPr>
                <p:nvPr/>
              </p:nvSpPr>
              <p:spPr bwMode="auto">
                <a:xfrm>
                  <a:off x="2635588" y="5917386"/>
                  <a:ext cx="792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700"/>
                    <a:t>Federal or </a:t>
                  </a:r>
                </a:p>
                <a:p>
                  <a:pPr algn="ctr" eaLnBrk="1" hangingPunct="1"/>
                  <a:r>
                    <a:rPr lang="en-US" sz="700"/>
                    <a:t>Federal/State</a:t>
                  </a:r>
                </a:p>
              </p:txBody>
            </p:sp>
          </p:grpSp>
          <p:sp>
            <p:nvSpPr>
              <p:cNvPr id="83" name="TextBox 75"/>
              <p:cNvSpPr txBox="1">
                <a:spLocks noChangeArrowheads="1"/>
              </p:cNvSpPr>
              <p:nvPr/>
            </p:nvSpPr>
            <p:spPr bwMode="auto">
              <a:xfrm>
                <a:off x="3294255" y="5929542"/>
                <a:ext cx="5148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700"/>
                  <a:t>Private</a:t>
                </a:r>
              </a:p>
              <a:p>
                <a:pPr algn="ctr" eaLnBrk="1" hangingPunct="1"/>
                <a:r>
                  <a:rPr lang="en-US" sz="700" smtClean="0"/>
                  <a:t>Entities</a:t>
                </a:r>
                <a:endParaRPr lang="en-US" sz="700"/>
              </a:p>
            </p:txBody>
          </p:sp>
        </p:grpSp>
        <p:sp>
          <p:nvSpPr>
            <p:cNvPr id="77" name="Rectangle 76"/>
            <p:cNvSpPr/>
            <p:nvPr/>
          </p:nvSpPr>
          <p:spPr>
            <a:xfrm>
              <a:off x="6777527" y="1506091"/>
              <a:ext cx="2142725" cy="635628"/>
            </a:xfrm>
            <a:prstGeom prst="rect">
              <a:avLst/>
            </a:prstGeom>
            <a:noFill/>
            <a:ln w="12700">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5827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37170" y="1365422"/>
            <a:ext cx="7485106" cy="5356654"/>
          </a:xfrm>
        </p:spPr>
        <p:txBody>
          <a:bodyPr>
            <a:normAutofit lnSpcReduction="10000"/>
          </a:bodyPr>
          <a:lstStyle/>
          <a:p>
            <a:r>
              <a:rPr lang="en-US" sz="2000" dirty="0"/>
              <a:t>Automation and Robotics</a:t>
            </a:r>
          </a:p>
          <a:p>
            <a:pPr lvl="1"/>
            <a:r>
              <a:rPr lang="en-US" sz="2000" dirty="0" smtClean="0"/>
              <a:t>Cutting-edge machinery</a:t>
            </a:r>
          </a:p>
          <a:p>
            <a:pPr lvl="1"/>
            <a:r>
              <a:rPr lang="en-US" sz="2000" dirty="0" smtClean="0"/>
              <a:t>Design, construction and application of robots</a:t>
            </a:r>
          </a:p>
          <a:p>
            <a:pPr lvl="1"/>
            <a:r>
              <a:rPr lang="en-US" sz="2000" dirty="0" smtClean="0"/>
              <a:t>Computer systems to control, sensory feedback and information processing</a:t>
            </a:r>
            <a:endParaRPr lang="en-US" sz="2000" dirty="0"/>
          </a:p>
          <a:p>
            <a:pPr lvl="1"/>
            <a:r>
              <a:rPr lang="en-US" sz="2000" dirty="0"/>
              <a:t>Advanced materials</a:t>
            </a:r>
          </a:p>
          <a:p>
            <a:pPr lvl="1"/>
            <a:r>
              <a:rPr lang="en-US" sz="2000" dirty="0"/>
              <a:t>Transformative applications of automated processes</a:t>
            </a:r>
          </a:p>
          <a:p>
            <a:pPr lvl="1"/>
            <a:r>
              <a:rPr lang="en-US" sz="2000" dirty="0"/>
              <a:t>3D printing processes</a:t>
            </a:r>
          </a:p>
          <a:p>
            <a:pPr lvl="1"/>
            <a:r>
              <a:rPr lang="en-US" sz="2000" dirty="0" smtClean="0"/>
              <a:t>Sensors </a:t>
            </a:r>
            <a:r>
              <a:rPr lang="en-US" sz="2000" dirty="0"/>
              <a:t>and wireless transmission and visualization</a:t>
            </a:r>
          </a:p>
          <a:p>
            <a:r>
              <a:rPr lang="en-US" sz="2000" dirty="0"/>
              <a:t>Aerospace</a:t>
            </a:r>
          </a:p>
          <a:p>
            <a:pPr lvl="1"/>
            <a:r>
              <a:rPr lang="en-US" sz="2000" dirty="0"/>
              <a:t>Aircraft and spacecraft</a:t>
            </a:r>
          </a:p>
          <a:p>
            <a:pPr lvl="1"/>
            <a:r>
              <a:rPr lang="en-US" sz="2000" dirty="0"/>
              <a:t>Aerodynamics, engineering, advanced materials, </a:t>
            </a:r>
          </a:p>
          <a:p>
            <a:pPr lvl="1"/>
            <a:r>
              <a:rPr lang="en-US" sz="2000" dirty="0"/>
              <a:t>Advanced computer systems for safety and security for manned and unmanned operation</a:t>
            </a:r>
          </a:p>
          <a:p>
            <a:endParaRPr lang="en-US" sz="2000" dirty="0"/>
          </a:p>
        </p:txBody>
      </p:sp>
      <p:sp>
        <p:nvSpPr>
          <p:cNvPr id="3" name="TextBox 2"/>
          <p:cNvSpPr txBox="1"/>
          <p:nvPr/>
        </p:nvSpPr>
        <p:spPr>
          <a:xfrm>
            <a:off x="1186249" y="556051"/>
            <a:ext cx="7500551" cy="523220"/>
          </a:xfrm>
          <a:prstGeom prst="rect">
            <a:avLst/>
          </a:prstGeom>
          <a:noFill/>
        </p:spPr>
        <p:txBody>
          <a:bodyPr wrap="square" rtlCol="0">
            <a:spAutoFit/>
          </a:bodyPr>
          <a:lstStyle/>
          <a:p>
            <a:r>
              <a:rPr lang="en-US" sz="2800" smtClean="0">
                <a:latin typeface="Verdana" charset="0"/>
                <a:ea typeface="Verdana" charset="0"/>
                <a:cs typeface="Verdana" charset="0"/>
              </a:rPr>
              <a:t>Project Focus Areas within Sectors</a:t>
            </a:r>
            <a:endParaRPr lang="en-US" sz="2800">
              <a:latin typeface="Verdana" charset="0"/>
              <a:ea typeface="Verdana" charset="0"/>
              <a:cs typeface="Verdana" charset="0"/>
            </a:endParaRPr>
          </a:p>
        </p:txBody>
      </p:sp>
    </p:spTree>
    <p:extLst>
      <p:ext uri="{BB962C8B-B14F-4D97-AF65-F5344CB8AC3E}">
        <p14:creationId xmlns:p14="http://schemas.microsoft.com/office/powerpoint/2010/main" val="3244630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46438" y="1353065"/>
            <a:ext cx="7197811" cy="5356654"/>
          </a:xfrm>
        </p:spPr>
        <p:txBody>
          <a:bodyPr>
            <a:normAutofit fontScale="92500" lnSpcReduction="10000"/>
          </a:bodyPr>
          <a:lstStyle/>
          <a:p>
            <a:r>
              <a:rPr lang="en-US" sz="1800" dirty="0"/>
              <a:t>Big Data and </a:t>
            </a:r>
            <a:r>
              <a:rPr lang="en-US" sz="1800" dirty="0" err="1"/>
              <a:t>Cybersystems</a:t>
            </a:r>
            <a:endParaRPr lang="en-US" sz="1800" dirty="0"/>
          </a:p>
          <a:p>
            <a:pPr lvl="1"/>
            <a:r>
              <a:rPr lang="en-US" sz="1800" dirty="0"/>
              <a:t>Large and complex data sets in business, crime, traffic, energy usage, genome, complex environmental or ecological systems, etc.</a:t>
            </a:r>
          </a:p>
          <a:p>
            <a:pPr lvl="1"/>
            <a:r>
              <a:rPr lang="en-US" sz="1800" dirty="0"/>
              <a:t>Innovative systems for capture, curation, analyzing, sharing and reporting</a:t>
            </a:r>
          </a:p>
          <a:p>
            <a:pPr lvl="1"/>
            <a:r>
              <a:rPr lang="en-US" sz="1800" dirty="0"/>
              <a:t>Innovative solutions to cyber crimes, prevention and resolution</a:t>
            </a:r>
          </a:p>
          <a:p>
            <a:r>
              <a:rPr lang="en-US" sz="1800" dirty="0" smtClean="0"/>
              <a:t>Energy </a:t>
            </a:r>
            <a:r>
              <a:rPr lang="en-US" sz="1800" dirty="0"/>
              <a:t>and Clean Technologies</a:t>
            </a:r>
          </a:p>
          <a:p>
            <a:pPr lvl="1"/>
            <a:r>
              <a:rPr lang="en-US" sz="1800" dirty="0"/>
              <a:t>Products, advanced materials and processes</a:t>
            </a:r>
          </a:p>
          <a:p>
            <a:pPr lvl="1"/>
            <a:r>
              <a:rPr lang="en-US" sz="1800" dirty="0"/>
              <a:t>Renewable and nonrenewable materials to alleviate impact on natural resources</a:t>
            </a:r>
          </a:p>
          <a:p>
            <a:pPr lvl="1"/>
            <a:r>
              <a:rPr lang="en-US" sz="1800" dirty="0"/>
              <a:t>Cut emissions and waste</a:t>
            </a:r>
          </a:p>
          <a:p>
            <a:pPr lvl="1"/>
            <a:r>
              <a:rPr lang="en-US" sz="1800" dirty="0"/>
              <a:t>Efficient energy storage</a:t>
            </a:r>
          </a:p>
          <a:p>
            <a:r>
              <a:rPr lang="en-US" sz="1800" dirty="0"/>
              <a:t>Life Science materials and devices</a:t>
            </a:r>
          </a:p>
          <a:p>
            <a:pPr lvl="1"/>
            <a:r>
              <a:rPr lang="en-US" sz="1800" dirty="0"/>
              <a:t>Cellular, molecular or organismal subject matter</a:t>
            </a:r>
          </a:p>
          <a:p>
            <a:pPr lvl="1"/>
            <a:r>
              <a:rPr lang="en-US" sz="1800" dirty="0"/>
              <a:t>Medical device detection and diagnostics, biotechnology, pharmaceuticals</a:t>
            </a:r>
          </a:p>
          <a:p>
            <a:pPr lvl="1"/>
            <a:r>
              <a:rPr lang="en-US" sz="1800" dirty="0"/>
              <a:t>Horticulture, animals sciences, genetics, advanced material and therapeutic compositions</a:t>
            </a:r>
          </a:p>
          <a:p>
            <a:endParaRPr lang="en-US" dirty="0"/>
          </a:p>
        </p:txBody>
      </p:sp>
      <p:sp>
        <p:nvSpPr>
          <p:cNvPr id="3" name="TextBox 2"/>
          <p:cNvSpPr txBox="1"/>
          <p:nvPr/>
        </p:nvSpPr>
        <p:spPr>
          <a:xfrm>
            <a:off x="1186249" y="556051"/>
            <a:ext cx="7500551" cy="523220"/>
          </a:xfrm>
          <a:prstGeom prst="rect">
            <a:avLst/>
          </a:prstGeom>
          <a:noFill/>
        </p:spPr>
        <p:txBody>
          <a:bodyPr wrap="square" rtlCol="0">
            <a:spAutoFit/>
          </a:bodyPr>
          <a:lstStyle/>
          <a:p>
            <a:r>
              <a:rPr lang="en-US" sz="2800" smtClean="0">
                <a:latin typeface="Verdana" charset="0"/>
                <a:ea typeface="Verdana" charset="0"/>
                <a:cs typeface="Verdana" charset="0"/>
              </a:rPr>
              <a:t>Project Focus Areas within Sectors</a:t>
            </a:r>
            <a:endParaRPr lang="en-US" sz="2800">
              <a:latin typeface="Verdana" charset="0"/>
              <a:ea typeface="Verdana" charset="0"/>
              <a:cs typeface="Verdana" charset="0"/>
            </a:endParaRPr>
          </a:p>
        </p:txBody>
      </p:sp>
    </p:spTree>
    <p:extLst>
      <p:ext uri="{BB962C8B-B14F-4D97-AF65-F5344CB8AC3E}">
        <p14:creationId xmlns:p14="http://schemas.microsoft.com/office/powerpoint/2010/main" val="2467122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USTAR VISION AND MISSION</a:t>
            </a:r>
          </a:p>
        </p:txBody>
      </p:sp>
      <p:sp>
        <p:nvSpPr>
          <p:cNvPr id="3" name="Content Placeholder 2"/>
          <p:cNvSpPr>
            <a:spLocks noGrp="1"/>
          </p:cNvSpPr>
          <p:nvPr>
            <p:ph idx="1"/>
          </p:nvPr>
        </p:nvSpPr>
        <p:spPr>
          <a:xfrm>
            <a:off x="457200" y="1578601"/>
            <a:ext cx="8229600" cy="3886200"/>
          </a:xfrm>
        </p:spPr>
        <p:txBody>
          <a:bodyPr>
            <a:noAutofit/>
          </a:bodyPr>
          <a:lstStyle/>
          <a:p>
            <a:pPr marL="0" indent="0">
              <a:buNone/>
            </a:pPr>
            <a:r>
              <a:rPr lang="en-US" sz="1400" b="1" dirty="0"/>
              <a:t>Utah Vision</a:t>
            </a:r>
            <a:r>
              <a:rPr lang="en-US" sz="1400" dirty="0" smtClean="0"/>
              <a:t>: Utah </a:t>
            </a:r>
            <a:r>
              <a:rPr lang="en-US" sz="1400" dirty="0"/>
              <a:t>will lead the nation as the best performing economy, and be recognized as a premier global business </a:t>
            </a:r>
            <a:r>
              <a:rPr lang="en-US" sz="1400" dirty="0" smtClean="0"/>
              <a:t>destination</a:t>
            </a:r>
            <a:endParaRPr lang="en-US" sz="1400" dirty="0"/>
          </a:p>
          <a:p>
            <a:pPr marL="0" indent="0">
              <a:buNone/>
            </a:pPr>
            <a:endParaRPr lang="en-US" sz="1400" dirty="0"/>
          </a:p>
          <a:p>
            <a:pPr marL="0" indent="0">
              <a:buNone/>
            </a:pPr>
            <a:r>
              <a:rPr lang="en-US" sz="1400" b="1" dirty="0">
                <a:solidFill>
                  <a:srgbClr val="E75204"/>
                </a:solidFill>
              </a:rPr>
              <a:t>USTAR Vision</a:t>
            </a:r>
            <a:r>
              <a:rPr lang="en-US" sz="1400" dirty="0" smtClean="0"/>
              <a:t>: Build </a:t>
            </a:r>
            <a:r>
              <a:rPr lang="en-US" sz="1400" dirty="0"/>
              <a:t>a robust innovation ecosystem in the State of Utah.</a:t>
            </a:r>
          </a:p>
          <a:p>
            <a:pPr marL="0" indent="0">
              <a:buNone/>
            </a:pPr>
            <a:endParaRPr lang="en-US" sz="1400" dirty="0"/>
          </a:p>
          <a:p>
            <a:pPr marL="0" indent="0">
              <a:buNone/>
            </a:pPr>
            <a:r>
              <a:rPr lang="en-US" sz="1400" b="1" dirty="0">
                <a:solidFill>
                  <a:srgbClr val="E75204"/>
                </a:solidFill>
              </a:rPr>
              <a:t>USTAR </a:t>
            </a:r>
            <a:r>
              <a:rPr lang="en-US" sz="1400" b="1" dirty="0" smtClean="0">
                <a:solidFill>
                  <a:srgbClr val="E75204"/>
                </a:solidFill>
              </a:rPr>
              <a:t>Mission:</a:t>
            </a:r>
            <a:r>
              <a:rPr lang="en-US" sz="1400" dirty="0" smtClean="0"/>
              <a:t> USTAR’s </a:t>
            </a:r>
            <a:r>
              <a:rPr lang="en-US" sz="1400" dirty="0"/>
              <a:t>mission is to accelerate the commercialization of science and technology ideas generated from the private sector, entrepreneurial and university researchers in order to positively elevate tax revenue, employment and corporate retention in the State of Utah</a:t>
            </a:r>
          </a:p>
          <a:p>
            <a:pPr marL="0" indent="0">
              <a:buNone/>
            </a:pPr>
            <a:endParaRPr lang="en-US" sz="1400" dirty="0"/>
          </a:p>
          <a:p>
            <a:pPr marL="0" indent="0">
              <a:buNone/>
            </a:pPr>
            <a:r>
              <a:rPr lang="en-US" sz="1400" b="1" dirty="0">
                <a:solidFill>
                  <a:srgbClr val="E75204"/>
                </a:solidFill>
              </a:rPr>
              <a:t>Key USTAR </a:t>
            </a:r>
            <a:r>
              <a:rPr lang="en-US" sz="1400" b="1" dirty="0" smtClean="0">
                <a:solidFill>
                  <a:srgbClr val="E75204"/>
                </a:solidFill>
              </a:rPr>
              <a:t>Priorities:</a:t>
            </a:r>
            <a:endParaRPr lang="en-US" sz="1400" dirty="0"/>
          </a:p>
          <a:p>
            <a:pPr marL="0" indent="0">
              <a:buNone/>
            </a:pPr>
            <a:r>
              <a:rPr lang="en-US" sz="1400" dirty="0"/>
              <a:t>1. Support technology entrepreneurs and </a:t>
            </a:r>
            <a:r>
              <a:rPr lang="en-US" sz="1400" dirty="0" smtClean="0"/>
              <a:t>innovators </a:t>
            </a:r>
            <a:r>
              <a:rPr lang="en-US" sz="1400" dirty="0"/>
              <a:t>through training, funding, </a:t>
            </a:r>
            <a:r>
              <a:rPr lang="en-US" sz="1400" dirty="0" smtClean="0"/>
              <a:t>incubator </a:t>
            </a:r>
            <a:br>
              <a:rPr lang="en-US" sz="1400" dirty="0" smtClean="0"/>
            </a:br>
            <a:r>
              <a:rPr lang="en-US" sz="1400" dirty="0" smtClean="0"/>
              <a:t>  and </a:t>
            </a:r>
            <a:r>
              <a:rPr lang="en-US" sz="1400" dirty="0"/>
              <a:t>accelerator programs</a:t>
            </a:r>
          </a:p>
          <a:p>
            <a:pPr marL="0" indent="0">
              <a:buNone/>
            </a:pPr>
            <a:r>
              <a:rPr lang="en-US" sz="1400" dirty="0"/>
              <a:t>2. Broker technology transfer by connecting capital, management and industry</a:t>
            </a:r>
          </a:p>
          <a:p>
            <a:pPr marL="0" indent="0">
              <a:buNone/>
            </a:pPr>
            <a:r>
              <a:rPr lang="en-US" sz="1400" dirty="0"/>
              <a:t>3. Address market gaps in Utah's technology ecosystem</a:t>
            </a:r>
          </a:p>
          <a:p>
            <a:pPr marL="0" indent="0">
              <a:buNone/>
            </a:pPr>
            <a:r>
              <a:rPr lang="en-US" sz="1400" dirty="0"/>
              <a:t>4. Strengthen Utah research </a:t>
            </a:r>
            <a:r>
              <a:rPr lang="en-US" sz="1400" dirty="0" smtClean="0"/>
              <a:t>capacity</a:t>
            </a:r>
            <a:endParaRPr lang="en-US" sz="1400" dirty="0"/>
          </a:p>
        </p:txBody>
      </p:sp>
    </p:spTree>
    <p:extLst>
      <p:ext uri="{BB962C8B-B14F-4D97-AF65-F5344CB8AC3E}">
        <p14:creationId xmlns:p14="http://schemas.microsoft.com/office/powerpoint/2010/main" val="18456393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BUILDING AN INNOVATION ECOSYSTEM</a:t>
            </a:r>
            <a:endParaRPr lang="en-US" dirty="0"/>
          </a:p>
        </p:txBody>
      </p:sp>
      <p:pic>
        <p:nvPicPr>
          <p:cNvPr id="4" name="Picture 3" descr="Innvation Ecosyst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128412"/>
            <a:ext cx="6387084" cy="5486400"/>
          </a:xfrm>
          <a:prstGeom prst="rect">
            <a:avLst/>
          </a:prstGeom>
        </p:spPr>
      </p:pic>
    </p:spTree>
    <p:extLst>
      <p:ext uri="{BB962C8B-B14F-4D97-AF65-F5344CB8AC3E}">
        <p14:creationId xmlns:p14="http://schemas.microsoft.com/office/powerpoint/2010/main" val="1689801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44" y="2155304"/>
            <a:ext cx="3346704" cy="1999488"/>
          </a:xfrm>
          <a:prstGeom prst="rect">
            <a:avLst/>
          </a:prstGeom>
        </p:spPr>
      </p:pic>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13479"/>
          <a:stretch/>
        </p:blipFill>
        <p:spPr>
          <a:xfrm>
            <a:off x="5994400" y="3862692"/>
            <a:ext cx="2895600" cy="2005584"/>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322388"/>
            <a:ext cx="3121152" cy="1993392"/>
          </a:xfrm>
          <a:prstGeom prst="rect">
            <a:avLst/>
          </a:prstGeom>
        </p:spPr>
      </p:pic>
      <p:sp>
        <p:nvSpPr>
          <p:cNvPr id="2" name="Title 1"/>
          <p:cNvSpPr>
            <a:spLocks noGrp="1"/>
          </p:cNvSpPr>
          <p:nvPr>
            <p:ph type="title"/>
          </p:nvPr>
        </p:nvSpPr>
        <p:spPr>
          <a:xfrm>
            <a:off x="457200" y="483376"/>
            <a:ext cx="8686800" cy="915212"/>
          </a:xfrm>
        </p:spPr>
        <p:txBody>
          <a:bodyPr/>
          <a:lstStyle/>
          <a:p>
            <a:r>
              <a:rPr lang="en-US" dirty="0" smtClean="0"/>
              <a:t>USTAR’S STATEWIDE PROGRAMS</a:t>
            </a:r>
            <a:endParaRPr lang="en-US" dirty="0"/>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0684" y="1257300"/>
            <a:ext cx="6961632" cy="4779264"/>
          </a:xfrm>
          <a:prstGeom prst="rect">
            <a:avLst/>
          </a:prstGeom>
        </p:spPr>
      </p:pic>
    </p:spTree>
    <p:extLst>
      <p:ext uri="{BB962C8B-B14F-4D97-AF65-F5344CB8AC3E}">
        <p14:creationId xmlns:p14="http://schemas.microsoft.com/office/powerpoint/2010/main" val="3770307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208"/>
            <a:ext cx="8229600" cy="915212"/>
          </a:xfrm>
        </p:spPr>
        <p:txBody>
          <a:bodyPr>
            <a:normAutofit fontScale="90000"/>
          </a:bodyPr>
          <a:lstStyle/>
          <a:p>
            <a:r>
              <a:rPr lang="en-US" dirty="0"/>
              <a:t>USTAR </a:t>
            </a:r>
            <a:r>
              <a:rPr lang="en-US" dirty="0" smtClean="0"/>
              <a:t>COMPETIITVE GRANT PROGRAMS TARGET </a:t>
            </a:r>
            <a:r>
              <a:rPr lang="en-US" dirty="0"/>
              <a:t>THE </a:t>
            </a:r>
            <a:r>
              <a:rPr lang="en-US" dirty="0" smtClean="0"/>
              <a:t>VALLEY </a:t>
            </a:r>
            <a:r>
              <a:rPr lang="en-US" dirty="0"/>
              <a:t>OF DEATH</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9383" y="1197419"/>
            <a:ext cx="5679327" cy="5037373"/>
          </a:xfrm>
          <a:prstGeom prst="rect">
            <a:avLst/>
          </a:prstGeom>
        </p:spPr>
      </p:pic>
    </p:spTree>
    <p:extLst>
      <p:ext uri="{BB962C8B-B14F-4D97-AF65-F5344CB8AC3E}">
        <p14:creationId xmlns:p14="http://schemas.microsoft.com/office/powerpoint/2010/main" val="825350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TARGETED TECHNOLOGY AREAS FY18</a:t>
            </a:r>
            <a:endParaRPr lang="en-US" dirty="0"/>
          </a:p>
        </p:txBody>
      </p:sp>
      <p:sp>
        <p:nvSpPr>
          <p:cNvPr id="3" name="Content Placeholder 2"/>
          <p:cNvSpPr>
            <a:spLocks noGrp="1"/>
          </p:cNvSpPr>
          <p:nvPr>
            <p:ph idx="1"/>
          </p:nvPr>
        </p:nvSpPr>
        <p:spPr/>
        <p:txBody>
          <a:bodyPr>
            <a:normAutofit/>
          </a:bodyPr>
          <a:lstStyle/>
          <a:p>
            <a:r>
              <a:rPr lang="en-US" sz="1700" dirty="0" smtClean="0"/>
              <a:t>Automation </a:t>
            </a:r>
            <a:r>
              <a:rPr lang="en-US" sz="1700" dirty="0"/>
              <a:t>and </a:t>
            </a:r>
            <a:r>
              <a:rPr lang="en-US" sz="1700" dirty="0" smtClean="0"/>
              <a:t>Robotics </a:t>
            </a:r>
          </a:p>
          <a:p>
            <a:pPr lvl="1"/>
            <a:r>
              <a:rPr lang="en-US" sz="1400" dirty="0" smtClean="0"/>
              <a:t>Hardware</a:t>
            </a:r>
          </a:p>
          <a:p>
            <a:pPr lvl="1"/>
            <a:r>
              <a:rPr lang="en-US" sz="1400" dirty="0" smtClean="0"/>
              <a:t>Internet of Things</a:t>
            </a:r>
          </a:p>
          <a:p>
            <a:pPr lvl="1"/>
            <a:r>
              <a:rPr lang="en-US" sz="1400" dirty="0" smtClean="0"/>
              <a:t>Smart Cities applications</a:t>
            </a:r>
          </a:p>
          <a:p>
            <a:r>
              <a:rPr lang="en-US" sz="1700" dirty="0" smtClean="0"/>
              <a:t>Aerospace</a:t>
            </a:r>
          </a:p>
          <a:p>
            <a:r>
              <a:rPr lang="en-US" sz="1700" dirty="0" smtClean="0"/>
              <a:t>Big </a:t>
            </a:r>
            <a:r>
              <a:rPr lang="en-US" sz="1700" dirty="0"/>
              <a:t>Data </a:t>
            </a:r>
            <a:r>
              <a:rPr lang="en-US" sz="1700" dirty="0" smtClean="0"/>
              <a:t>&amp; Cyber systems</a:t>
            </a:r>
          </a:p>
          <a:p>
            <a:pPr lvl="1"/>
            <a:r>
              <a:rPr lang="en-US" sz="1400" dirty="0" err="1" smtClean="0"/>
              <a:t>HealthIT</a:t>
            </a:r>
            <a:endParaRPr lang="en-US" sz="1400" dirty="0" smtClean="0"/>
          </a:p>
          <a:p>
            <a:r>
              <a:rPr lang="en-US" sz="1700" dirty="0" smtClean="0"/>
              <a:t>Energy &amp; </a:t>
            </a:r>
            <a:r>
              <a:rPr lang="en-US" sz="1700" dirty="0"/>
              <a:t>Clean </a:t>
            </a:r>
            <a:r>
              <a:rPr lang="en-US" sz="1700" dirty="0" smtClean="0"/>
              <a:t>Technologies</a:t>
            </a:r>
          </a:p>
          <a:p>
            <a:r>
              <a:rPr lang="en-US" sz="1700" dirty="0" smtClean="0"/>
              <a:t>Life Science</a:t>
            </a:r>
          </a:p>
          <a:p>
            <a:pPr lvl="1"/>
            <a:r>
              <a:rPr lang="en-US" dirty="0" smtClean="0"/>
              <a:t>Agriculture</a:t>
            </a:r>
          </a:p>
          <a:p>
            <a:pPr lvl="1"/>
            <a:r>
              <a:rPr lang="en-US" dirty="0" smtClean="0"/>
              <a:t>Medical Device</a:t>
            </a:r>
          </a:p>
          <a:p>
            <a:pPr lvl="1"/>
            <a:r>
              <a:rPr lang="en-US" dirty="0" err="1" smtClean="0"/>
              <a:t>Pharma</a:t>
            </a:r>
            <a:endParaRPr lang="en-US" dirty="0" smtClean="0"/>
          </a:p>
          <a:p>
            <a:pPr marL="457200" lvl="1" indent="0">
              <a:buNone/>
            </a:pPr>
            <a:endParaRPr lang="en-US" dirty="0"/>
          </a:p>
        </p:txBody>
      </p:sp>
    </p:spTree>
    <p:extLst>
      <p:ext uri="{BB962C8B-B14F-4D97-AF65-F5344CB8AC3E}">
        <p14:creationId xmlns:p14="http://schemas.microsoft.com/office/powerpoint/2010/main" val="30876188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092"/>
            <a:ext cx="8229600" cy="915212"/>
          </a:xfrm>
        </p:spPr>
        <p:txBody>
          <a:bodyPr/>
          <a:lstStyle/>
          <a:p>
            <a:r>
              <a:rPr lang="en-US" dirty="0" smtClean="0"/>
              <a:t>UNIVERSITY TECHNOLOGY ACCELERATION GRANTS (UTAG)</a:t>
            </a:r>
            <a:endParaRPr lang="en-US" dirty="0"/>
          </a:p>
        </p:txBody>
      </p:sp>
      <p:sp>
        <p:nvSpPr>
          <p:cNvPr id="3" name="Content Placeholder 2"/>
          <p:cNvSpPr>
            <a:spLocks noGrp="1"/>
          </p:cNvSpPr>
          <p:nvPr>
            <p:ph idx="1"/>
          </p:nvPr>
        </p:nvSpPr>
        <p:spPr/>
        <p:txBody>
          <a:bodyPr>
            <a:normAutofit fontScale="92500"/>
          </a:bodyPr>
          <a:lstStyle/>
          <a:p>
            <a:r>
              <a:rPr lang="en-US" dirty="0" smtClean="0">
                <a:solidFill>
                  <a:srgbClr val="FF0000"/>
                </a:solidFill>
              </a:rPr>
              <a:t>Purpose:</a:t>
            </a:r>
            <a:r>
              <a:rPr lang="en-US" dirty="0" smtClean="0"/>
              <a:t>  </a:t>
            </a:r>
            <a:r>
              <a:rPr lang="en-US" dirty="0" smtClean="0">
                <a:solidFill>
                  <a:schemeClr val="tx1"/>
                </a:solidFill>
              </a:rPr>
              <a:t>Accelerate the development of commercially viable technology development aligned to USTAR target technology areas </a:t>
            </a:r>
          </a:p>
          <a:p>
            <a:endParaRPr lang="en-US" dirty="0">
              <a:solidFill>
                <a:schemeClr val="tx1"/>
              </a:solidFill>
            </a:endParaRPr>
          </a:p>
          <a:p>
            <a:r>
              <a:rPr lang="en-US" dirty="0" smtClean="0">
                <a:solidFill>
                  <a:srgbClr val="E75204"/>
                </a:solidFill>
              </a:rPr>
              <a:t>Mechanism:  </a:t>
            </a:r>
            <a:r>
              <a:rPr lang="en-US" dirty="0" smtClean="0">
                <a:solidFill>
                  <a:schemeClr val="tx1"/>
                </a:solidFill>
              </a:rPr>
              <a:t>Twice annual call for proposals.  Peer review process employed including technical and business reviewers.  Provided as a grant through the Office of Sponsored Projects.</a:t>
            </a:r>
          </a:p>
          <a:p>
            <a:endParaRPr lang="en-US" dirty="0">
              <a:solidFill>
                <a:schemeClr val="tx1"/>
              </a:solidFill>
            </a:endParaRPr>
          </a:p>
          <a:p>
            <a:r>
              <a:rPr lang="en-US" dirty="0" smtClean="0">
                <a:solidFill>
                  <a:srgbClr val="E75204"/>
                </a:solidFill>
              </a:rPr>
              <a:t>Eligibility:  </a:t>
            </a:r>
          </a:p>
          <a:p>
            <a:pPr lvl="1"/>
            <a:r>
              <a:rPr lang="en-US" dirty="0" smtClean="0">
                <a:solidFill>
                  <a:schemeClr val="tx1"/>
                </a:solidFill>
              </a:rPr>
              <a:t>Technology Readiness Level of </a:t>
            </a:r>
            <a:r>
              <a:rPr lang="en-US" u="sng" dirty="0" smtClean="0">
                <a:solidFill>
                  <a:schemeClr val="tx1"/>
                </a:solidFill>
              </a:rPr>
              <a:t>3 or 4</a:t>
            </a:r>
          </a:p>
          <a:p>
            <a:pPr lvl="1"/>
            <a:r>
              <a:rPr lang="en-US" dirty="0" smtClean="0">
                <a:solidFill>
                  <a:schemeClr val="tx1"/>
                </a:solidFill>
              </a:rPr>
              <a:t>Researcher must be employed by a not-for-profit university in Utah</a:t>
            </a:r>
          </a:p>
          <a:p>
            <a:pPr lvl="1"/>
            <a:r>
              <a:rPr lang="en-US" dirty="0" smtClean="0">
                <a:solidFill>
                  <a:schemeClr val="tx1"/>
                </a:solidFill>
              </a:rPr>
              <a:t>Cannot have received funding from UTAG or ERT in the same fiscal year.</a:t>
            </a:r>
          </a:p>
          <a:p>
            <a:pPr lvl="1"/>
            <a:r>
              <a:rPr lang="en-US" dirty="0" smtClean="0">
                <a:solidFill>
                  <a:schemeClr val="tx1"/>
                </a:solidFill>
              </a:rPr>
              <a:t>Scope of project may not exceed 18 months</a:t>
            </a:r>
          </a:p>
          <a:p>
            <a:pPr lvl="1"/>
            <a:endParaRPr lang="en-US" dirty="0" smtClean="0">
              <a:solidFill>
                <a:srgbClr val="E75204"/>
              </a:solidFill>
            </a:endParaRPr>
          </a:p>
          <a:p>
            <a:pPr lvl="1"/>
            <a:endParaRPr lang="en-US" dirty="0" smtClean="0">
              <a:solidFill>
                <a:srgbClr val="E75204"/>
              </a:solidFill>
            </a:endParaRPr>
          </a:p>
        </p:txBody>
      </p:sp>
    </p:spTree>
    <p:extLst>
      <p:ext uri="{BB962C8B-B14F-4D97-AF65-F5344CB8AC3E}">
        <p14:creationId xmlns:p14="http://schemas.microsoft.com/office/powerpoint/2010/main" val="1460781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UTAG APPLICATION PROCESS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Letter of intent </a:t>
            </a:r>
            <a:r>
              <a:rPr lang="en-US" u="sng" dirty="0" smtClean="0"/>
              <a:t>required</a:t>
            </a:r>
            <a:r>
              <a:rPr lang="en-US" dirty="0" smtClean="0"/>
              <a:t> that includes: </a:t>
            </a:r>
          </a:p>
          <a:p>
            <a:pPr lvl="1"/>
            <a:r>
              <a:rPr lang="en-US" dirty="0" smtClean="0"/>
              <a:t>Proposal title</a:t>
            </a:r>
          </a:p>
          <a:p>
            <a:pPr lvl="1"/>
            <a:r>
              <a:rPr lang="en-US" dirty="0" smtClean="0"/>
              <a:t>Technology sector</a:t>
            </a:r>
          </a:p>
          <a:p>
            <a:pPr lvl="1"/>
            <a:r>
              <a:rPr lang="en-US" dirty="0" smtClean="0"/>
              <a:t>Brief description of technology, unmet need and project deliverables </a:t>
            </a:r>
            <a:r>
              <a:rPr lang="en-US" dirty="0" smtClean="0"/>
              <a:t>(300 </a:t>
            </a:r>
            <a:r>
              <a:rPr lang="en-US" dirty="0" smtClean="0"/>
              <a:t>words)</a:t>
            </a:r>
          </a:p>
          <a:p>
            <a:pPr lvl="1"/>
            <a:r>
              <a:rPr lang="en-US" dirty="0" smtClean="0"/>
              <a:t>TRL and justification (300 words)</a:t>
            </a:r>
          </a:p>
          <a:p>
            <a:pPr lvl="1"/>
            <a:r>
              <a:rPr lang="en-US" dirty="0" smtClean="0"/>
              <a:t>Brief description of team (250 words)</a:t>
            </a:r>
          </a:p>
          <a:p>
            <a:pPr lvl="1"/>
            <a:r>
              <a:rPr lang="en-US" dirty="0" smtClean="0"/>
              <a:t>Estimated budget total</a:t>
            </a:r>
          </a:p>
          <a:p>
            <a:pPr lvl="1"/>
            <a:r>
              <a:rPr lang="en-US" dirty="0" smtClean="0"/>
              <a:t>Quad chart</a:t>
            </a:r>
          </a:p>
          <a:p>
            <a:r>
              <a:rPr lang="en-US" dirty="0" smtClean="0"/>
              <a:t>Full application</a:t>
            </a:r>
          </a:p>
          <a:p>
            <a:pPr lvl="1"/>
            <a:r>
              <a:rPr lang="en-US" dirty="0" smtClean="0"/>
              <a:t>White paper</a:t>
            </a:r>
          </a:p>
          <a:p>
            <a:pPr lvl="2"/>
            <a:r>
              <a:rPr lang="en-US" dirty="0" smtClean="0"/>
              <a:t>Introduction, technical strategy, commercial market strategy, economic impact</a:t>
            </a:r>
          </a:p>
          <a:p>
            <a:pPr lvl="1"/>
            <a:r>
              <a:rPr lang="en-US" dirty="0" smtClean="0"/>
              <a:t>Key Personnel </a:t>
            </a:r>
            <a:r>
              <a:rPr lang="en-US" dirty="0" err="1" smtClean="0"/>
              <a:t>Biosketch</a:t>
            </a:r>
            <a:endParaRPr lang="en-US" dirty="0" smtClean="0"/>
          </a:p>
          <a:p>
            <a:pPr lvl="1"/>
            <a:r>
              <a:rPr lang="en-US" dirty="0" smtClean="0"/>
              <a:t>Budget &amp; Budget Narrative</a:t>
            </a:r>
          </a:p>
        </p:txBody>
      </p:sp>
    </p:spTree>
    <p:extLst>
      <p:ext uri="{BB962C8B-B14F-4D97-AF65-F5344CB8AC3E}">
        <p14:creationId xmlns:p14="http://schemas.microsoft.com/office/powerpoint/2010/main" val="1377605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solas-Verdana">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Presentation2" id="{925EB7E6-5EBE-DB44-86B9-9825ED700F28}" vid="{E837639E-A082-284E-B179-9E4AAA69CB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USTAR master</Template>
  <TotalTime>590</TotalTime>
  <Words>1872</Words>
  <Application>Microsoft Macintosh PowerPoint</Application>
  <PresentationFormat>On-screen Show (4:3)</PresentationFormat>
  <Paragraphs>264</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UTAH’S TECHNOLOGY CATALYST: USTAR</vt:lpstr>
      <vt:lpstr>LONG TERM VISION FOR GROWTH</vt:lpstr>
      <vt:lpstr>USTAR VISION AND MISSION</vt:lpstr>
      <vt:lpstr>BUILDING AN INNOVATION ECOSYSTEM</vt:lpstr>
      <vt:lpstr>USTAR’S STATEWIDE PROGRAMS</vt:lpstr>
      <vt:lpstr>USTAR COMPETIITVE GRANT PROGRAMS TARGET THE VALLEY OF DEATH</vt:lpstr>
      <vt:lpstr>TARGETED TECHNOLOGY AREAS FY18</vt:lpstr>
      <vt:lpstr>UNIVERSITY TECHNOLOGY ACCELERATION GRANTS (UTAG)</vt:lpstr>
      <vt:lpstr>UTAG APPLICATION PROCESS</vt:lpstr>
      <vt:lpstr>FY18 DEADLINES</vt:lpstr>
      <vt:lpstr>FY17 DATA FROM UTAG</vt:lpstr>
      <vt:lpstr>SCIENCE &amp; TECHNOLOGY INITIATION GRANTS</vt:lpstr>
      <vt:lpstr>STIG APPLICATION PROCESS</vt:lpstr>
      <vt:lpstr>USTAR’S OTHER COMPETITIVE GRANTS</vt:lpstr>
      <vt:lpstr>USTAR TECHNOLOGY ENTREPRENEURSHIP SERVICES</vt:lpstr>
      <vt:lpstr>SBIR-STTR ASSISTANCE CENTER</vt:lpstr>
      <vt:lpstr>USTAR INCUBATION ENTERPRISE</vt:lpstr>
      <vt:lpstr>JOIN US</vt:lpstr>
      <vt:lpstr>PowerPoint Presentation</vt:lpstr>
      <vt:lpstr>ECONOMIC DEVELOPMENT  RESOURCES FOR TECH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UTAH’S TECHNOLOGY CATALYST: USTAR</dc:title>
  <dc:creator>Justin Berry</dc:creator>
  <cp:lastModifiedBy>Ivy Estabrooke</cp:lastModifiedBy>
  <cp:revision>28</cp:revision>
  <cp:lastPrinted>2015-05-20T20:25:43Z</cp:lastPrinted>
  <dcterms:created xsi:type="dcterms:W3CDTF">2016-12-17T00:31:37Z</dcterms:created>
  <dcterms:modified xsi:type="dcterms:W3CDTF">2017-09-27T23:21:29Z</dcterms:modified>
</cp:coreProperties>
</file>