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82" r:id="rId2"/>
    <p:sldId id="330" r:id="rId3"/>
    <p:sldId id="290" r:id="rId4"/>
    <p:sldId id="289" r:id="rId5"/>
    <p:sldId id="332" r:id="rId6"/>
    <p:sldId id="274" r:id="rId7"/>
    <p:sldId id="275" r:id="rId8"/>
    <p:sldId id="350" r:id="rId9"/>
    <p:sldId id="349" r:id="rId10"/>
    <p:sldId id="347" r:id="rId11"/>
    <p:sldId id="334" r:id="rId12"/>
    <p:sldId id="335" r:id="rId13"/>
    <p:sldId id="337" r:id="rId14"/>
    <p:sldId id="340" r:id="rId15"/>
    <p:sldId id="341" r:id="rId16"/>
    <p:sldId id="342" r:id="rId17"/>
    <p:sldId id="343" r:id="rId18"/>
    <p:sldId id="344" r:id="rId19"/>
    <p:sldId id="345" r:id="rId20"/>
    <p:sldId id="346" r:id="rId21"/>
    <p:sldId id="336" r:id="rId22"/>
    <p:sldId id="267" r:id="rId23"/>
    <p:sldId id="302" r:id="rId24"/>
    <p:sldId id="303" r:id="rId25"/>
    <p:sldId id="304" r:id="rId26"/>
    <p:sldId id="305" r:id="rId27"/>
    <p:sldId id="306" r:id="rId28"/>
    <p:sldId id="324" r:id="rId29"/>
    <p:sldId id="317" r:id="rId30"/>
    <p:sldId id="323" r:id="rId31"/>
    <p:sldId id="318" r:id="rId32"/>
    <p:sldId id="319" r:id="rId3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ill Sans MT" charset="0"/>
        <a:ea typeface="+mn-ea"/>
        <a:cs typeface="+mn-cs"/>
      </a:defRPr>
    </a:lvl1pPr>
    <a:lvl2pPr marL="457200" algn="l" rtl="0" eaLnBrk="0" fontAlgn="base" hangingPunct="0">
      <a:spcBef>
        <a:spcPct val="0"/>
      </a:spcBef>
      <a:spcAft>
        <a:spcPct val="0"/>
      </a:spcAft>
      <a:defRPr kern="1200">
        <a:solidFill>
          <a:schemeClr val="tx1"/>
        </a:solidFill>
        <a:latin typeface="Gill Sans MT" charset="0"/>
        <a:ea typeface="+mn-ea"/>
        <a:cs typeface="+mn-cs"/>
      </a:defRPr>
    </a:lvl2pPr>
    <a:lvl3pPr marL="914400" algn="l" rtl="0" eaLnBrk="0" fontAlgn="base" hangingPunct="0">
      <a:spcBef>
        <a:spcPct val="0"/>
      </a:spcBef>
      <a:spcAft>
        <a:spcPct val="0"/>
      </a:spcAft>
      <a:defRPr kern="1200">
        <a:solidFill>
          <a:schemeClr val="tx1"/>
        </a:solidFill>
        <a:latin typeface="Gill Sans MT" charset="0"/>
        <a:ea typeface="+mn-ea"/>
        <a:cs typeface="+mn-cs"/>
      </a:defRPr>
    </a:lvl3pPr>
    <a:lvl4pPr marL="1371600" algn="l" rtl="0" eaLnBrk="0" fontAlgn="base" hangingPunct="0">
      <a:spcBef>
        <a:spcPct val="0"/>
      </a:spcBef>
      <a:spcAft>
        <a:spcPct val="0"/>
      </a:spcAft>
      <a:defRPr kern="1200">
        <a:solidFill>
          <a:schemeClr val="tx1"/>
        </a:solidFill>
        <a:latin typeface="Gill Sans MT" charset="0"/>
        <a:ea typeface="+mn-ea"/>
        <a:cs typeface="+mn-cs"/>
      </a:defRPr>
    </a:lvl4pPr>
    <a:lvl5pPr marL="1828800" algn="l" rtl="0" eaLnBrk="0" fontAlgn="base" hangingPunct="0">
      <a:spcBef>
        <a:spcPct val="0"/>
      </a:spcBef>
      <a:spcAft>
        <a:spcPct val="0"/>
      </a:spcAft>
      <a:defRPr kern="1200">
        <a:solidFill>
          <a:schemeClr val="tx1"/>
        </a:solidFill>
        <a:latin typeface="Gill Sans MT" charset="0"/>
        <a:ea typeface="+mn-ea"/>
        <a:cs typeface="+mn-cs"/>
      </a:defRPr>
    </a:lvl5pPr>
    <a:lvl6pPr marL="2286000" algn="l" defTabSz="914400" rtl="0" eaLnBrk="1" latinLnBrk="0" hangingPunct="1">
      <a:defRPr kern="1200">
        <a:solidFill>
          <a:schemeClr val="tx1"/>
        </a:solidFill>
        <a:latin typeface="Gill Sans MT" charset="0"/>
        <a:ea typeface="+mn-ea"/>
        <a:cs typeface="+mn-cs"/>
      </a:defRPr>
    </a:lvl6pPr>
    <a:lvl7pPr marL="2743200" algn="l" defTabSz="914400" rtl="0" eaLnBrk="1" latinLnBrk="0" hangingPunct="1">
      <a:defRPr kern="1200">
        <a:solidFill>
          <a:schemeClr val="tx1"/>
        </a:solidFill>
        <a:latin typeface="Gill Sans MT" charset="0"/>
        <a:ea typeface="+mn-ea"/>
        <a:cs typeface="+mn-cs"/>
      </a:defRPr>
    </a:lvl7pPr>
    <a:lvl8pPr marL="3200400" algn="l" defTabSz="914400" rtl="0" eaLnBrk="1" latinLnBrk="0" hangingPunct="1">
      <a:defRPr kern="1200">
        <a:solidFill>
          <a:schemeClr val="tx1"/>
        </a:solidFill>
        <a:latin typeface="Gill Sans MT" charset="0"/>
        <a:ea typeface="+mn-ea"/>
        <a:cs typeface="+mn-cs"/>
      </a:defRPr>
    </a:lvl8pPr>
    <a:lvl9pPr marL="3657600" algn="l" defTabSz="914400" rtl="0" eaLnBrk="1" latinLnBrk="0" hangingPunct="1">
      <a:defRPr kern="1200">
        <a:solidFill>
          <a:schemeClr val="tx1"/>
        </a:solidFill>
        <a:latin typeface="Gill Sans MT"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94708"/>
  </p:normalViewPr>
  <p:slideViewPr>
    <p:cSldViewPr snapToGrid="0" snapToObjects="1">
      <p:cViewPr varScale="1">
        <p:scale>
          <a:sx n="75" d="100"/>
          <a:sy n="75" d="100"/>
        </p:scale>
        <p:origin x="768" y="5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lm7\Dropbox\MSE%20Grant%2011-2013\Gant%20Chart%20MSE%202013%20Gran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825985391478699"/>
          <c:y val="5.5874468928793997E-2"/>
          <c:w val="0.79307151324159897"/>
          <c:h val="0.90405414892000802"/>
        </c:manualLayout>
      </c:layout>
      <c:barChart>
        <c:barDir val="bar"/>
        <c:grouping val="stacked"/>
        <c:varyColors val="0"/>
        <c:ser>
          <c:idx val="0"/>
          <c:order val="0"/>
          <c:tx>
            <c:v>Start Date</c:v>
          </c:tx>
          <c:spPr>
            <a:noFill/>
            <a:ln>
              <a:noFill/>
            </a:ln>
          </c:spPr>
          <c:invertIfNegative val="0"/>
          <c:cat>
            <c:strRef>
              <c:f>Sheet1!$B$3:$B$24</c:f>
              <c:strCache>
                <c:ptCount val="22"/>
                <c:pt idx="0">
                  <c:v>Create Stimulus</c:v>
                </c:pt>
                <c:pt idx="1">
                  <c:v>Program Psycophysical Responses</c:v>
                </c:pt>
                <c:pt idx="2">
                  <c:v>Program ERP data collection</c:v>
                </c:pt>
                <c:pt idx="3">
                  <c:v>Program fMRI data collection</c:v>
                </c:pt>
                <c:pt idx="4">
                  <c:v>Prepare MSE Mentoring Poster</c:v>
                </c:pt>
                <c:pt idx="5">
                  <c:v>Interface ERP and MRI</c:v>
                </c:pt>
                <c:pt idx="6">
                  <c:v>Analysis of Beta testing</c:v>
                </c:pt>
                <c:pt idx="7">
                  <c:v>Pilot of 3 participants</c:v>
                </c:pt>
                <c:pt idx="8">
                  <c:v>Data collection of 7 participants</c:v>
                </c:pt>
                <c:pt idx="9">
                  <c:v>Analysis of first half of data collection</c:v>
                </c:pt>
                <c:pt idx="10">
                  <c:v>Prepare MSE progress report</c:v>
                </c:pt>
                <c:pt idx="11">
                  <c:v>Submit abstract for presentation</c:v>
                </c:pt>
                <c:pt idx="12">
                  <c:v>Complete data collection</c:v>
                </c:pt>
                <c:pt idx="13">
                  <c:v>Prepare MSE Mentoring Poster</c:v>
                </c:pt>
                <c:pt idx="14">
                  <c:v>Test-retest reliability</c:v>
                </c:pt>
                <c:pt idx="15">
                  <c:v>Data analysis</c:v>
                </c:pt>
                <c:pt idx="16">
                  <c:v>Submit abstract for presentation</c:v>
                </c:pt>
                <c:pt idx="17">
                  <c:v>Draft paper 1</c:v>
                </c:pt>
                <c:pt idx="18">
                  <c:v>Submission paper 1</c:v>
                </c:pt>
                <c:pt idx="19">
                  <c:v>Draft paper 2</c:v>
                </c:pt>
                <c:pt idx="20">
                  <c:v>Submission paper 2</c:v>
                </c:pt>
                <c:pt idx="21">
                  <c:v>Final Report to MSE</c:v>
                </c:pt>
              </c:strCache>
            </c:strRef>
          </c:cat>
          <c:val>
            <c:numRef>
              <c:f>Sheet1!$C$3:$C$24</c:f>
              <c:numCache>
                <c:formatCode>mm/dd/yy;@</c:formatCode>
                <c:ptCount val="22"/>
                <c:pt idx="0">
                  <c:v>41671</c:v>
                </c:pt>
                <c:pt idx="1">
                  <c:v>41678</c:v>
                </c:pt>
                <c:pt idx="2">
                  <c:v>41688</c:v>
                </c:pt>
                <c:pt idx="3">
                  <c:v>41699</c:v>
                </c:pt>
                <c:pt idx="4">
                  <c:v>41703</c:v>
                </c:pt>
                <c:pt idx="5">
                  <c:v>41718</c:v>
                </c:pt>
                <c:pt idx="6">
                  <c:v>41749</c:v>
                </c:pt>
                <c:pt idx="7">
                  <c:v>41760</c:v>
                </c:pt>
                <c:pt idx="8">
                  <c:v>41887</c:v>
                </c:pt>
                <c:pt idx="9">
                  <c:v>41944</c:v>
                </c:pt>
                <c:pt idx="10">
                  <c:v>42005</c:v>
                </c:pt>
                <c:pt idx="11">
                  <c:v>42014</c:v>
                </c:pt>
                <c:pt idx="12">
                  <c:v>42036</c:v>
                </c:pt>
                <c:pt idx="13">
                  <c:v>42064</c:v>
                </c:pt>
                <c:pt idx="14">
                  <c:v>42095</c:v>
                </c:pt>
                <c:pt idx="15">
                  <c:v>42126</c:v>
                </c:pt>
                <c:pt idx="16">
                  <c:v>42217</c:v>
                </c:pt>
                <c:pt idx="17">
                  <c:v>42248</c:v>
                </c:pt>
                <c:pt idx="18">
                  <c:v>42297</c:v>
                </c:pt>
                <c:pt idx="19">
                  <c:v>42318</c:v>
                </c:pt>
                <c:pt idx="20">
                  <c:v>42379</c:v>
                </c:pt>
                <c:pt idx="21">
                  <c:v>42389</c:v>
                </c:pt>
              </c:numCache>
            </c:numRef>
          </c:val>
          <c:extLst>
            <c:ext xmlns:c16="http://schemas.microsoft.com/office/drawing/2014/chart" uri="{C3380CC4-5D6E-409C-BE32-E72D297353CC}">
              <c16:uniqueId val="{00000000-C88C-4643-ADD8-66FE94F9CF69}"/>
            </c:ext>
          </c:extLst>
        </c:ser>
        <c:ser>
          <c:idx val="1"/>
          <c:order val="1"/>
          <c:tx>
            <c:v>Duration</c:v>
          </c:tx>
          <c:invertIfNegative val="0"/>
          <c:cat>
            <c:strRef>
              <c:f>Sheet1!$B$3:$B$24</c:f>
              <c:strCache>
                <c:ptCount val="22"/>
                <c:pt idx="0">
                  <c:v>Create Stimulus</c:v>
                </c:pt>
                <c:pt idx="1">
                  <c:v>Program Psycophysical Responses</c:v>
                </c:pt>
                <c:pt idx="2">
                  <c:v>Program ERP data collection</c:v>
                </c:pt>
                <c:pt idx="3">
                  <c:v>Program fMRI data collection</c:v>
                </c:pt>
                <c:pt idx="4">
                  <c:v>Prepare MSE Mentoring Poster</c:v>
                </c:pt>
                <c:pt idx="5">
                  <c:v>Interface ERP and MRI</c:v>
                </c:pt>
                <c:pt idx="6">
                  <c:v>Analysis of Beta testing</c:v>
                </c:pt>
                <c:pt idx="7">
                  <c:v>Pilot of 3 participants</c:v>
                </c:pt>
                <c:pt idx="8">
                  <c:v>Data collection of 7 participants</c:v>
                </c:pt>
                <c:pt idx="9">
                  <c:v>Analysis of first half of data collection</c:v>
                </c:pt>
                <c:pt idx="10">
                  <c:v>Prepare MSE progress report</c:v>
                </c:pt>
                <c:pt idx="11">
                  <c:v>Submit abstract for presentation</c:v>
                </c:pt>
                <c:pt idx="12">
                  <c:v>Complete data collection</c:v>
                </c:pt>
                <c:pt idx="13">
                  <c:v>Prepare MSE Mentoring Poster</c:v>
                </c:pt>
                <c:pt idx="14">
                  <c:v>Test-retest reliability</c:v>
                </c:pt>
                <c:pt idx="15">
                  <c:v>Data analysis</c:v>
                </c:pt>
                <c:pt idx="16">
                  <c:v>Submit abstract for presentation</c:v>
                </c:pt>
                <c:pt idx="17">
                  <c:v>Draft paper 1</c:v>
                </c:pt>
                <c:pt idx="18">
                  <c:v>Submission paper 1</c:v>
                </c:pt>
                <c:pt idx="19">
                  <c:v>Draft paper 2</c:v>
                </c:pt>
                <c:pt idx="20">
                  <c:v>Submission paper 2</c:v>
                </c:pt>
                <c:pt idx="21">
                  <c:v>Final Report to MSE</c:v>
                </c:pt>
              </c:strCache>
            </c:strRef>
          </c:cat>
          <c:val>
            <c:numRef>
              <c:f>Sheet1!$D$3:$D$24</c:f>
              <c:numCache>
                <c:formatCode>0</c:formatCode>
                <c:ptCount val="22"/>
                <c:pt idx="0">
                  <c:v>15</c:v>
                </c:pt>
                <c:pt idx="1">
                  <c:v>15</c:v>
                </c:pt>
                <c:pt idx="2">
                  <c:v>15</c:v>
                </c:pt>
                <c:pt idx="3">
                  <c:v>30</c:v>
                </c:pt>
                <c:pt idx="4">
                  <c:v>5</c:v>
                </c:pt>
                <c:pt idx="5">
                  <c:v>30</c:v>
                </c:pt>
                <c:pt idx="6">
                  <c:v>30</c:v>
                </c:pt>
                <c:pt idx="7">
                  <c:v>60</c:v>
                </c:pt>
                <c:pt idx="8">
                  <c:v>70</c:v>
                </c:pt>
                <c:pt idx="9">
                  <c:v>30</c:v>
                </c:pt>
                <c:pt idx="10">
                  <c:v>30</c:v>
                </c:pt>
                <c:pt idx="11">
                  <c:v>10</c:v>
                </c:pt>
                <c:pt idx="12">
                  <c:v>90</c:v>
                </c:pt>
                <c:pt idx="13">
                  <c:v>10</c:v>
                </c:pt>
                <c:pt idx="14">
                  <c:v>45</c:v>
                </c:pt>
                <c:pt idx="15">
                  <c:v>90</c:v>
                </c:pt>
                <c:pt idx="16">
                  <c:v>20</c:v>
                </c:pt>
                <c:pt idx="17">
                  <c:v>45</c:v>
                </c:pt>
                <c:pt idx="18">
                  <c:v>3</c:v>
                </c:pt>
                <c:pt idx="19">
                  <c:v>45</c:v>
                </c:pt>
                <c:pt idx="20">
                  <c:v>3</c:v>
                </c:pt>
                <c:pt idx="21">
                  <c:v>10</c:v>
                </c:pt>
              </c:numCache>
            </c:numRef>
          </c:val>
          <c:extLst>
            <c:ext xmlns:c16="http://schemas.microsoft.com/office/drawing/2014/chart" uri="{C3380CC4-5D6E-409C-BE32-E72D297353CC}">
              <c16:uniqueId val="{00000001-C88C-4643-ADD8-66FE94F9CF69}"/>
            </c:ext>
          </c:extLst>
        </c:ser>
        <c:dLbls>
          <c:showLegendKey val="0"/>
          <c:showVal val="0"/>
          <c:showCatName val="0"/>
          <c:showSerName val="0"/>
          <c:showPercent val="0"/>
          <c:showBubbleSize val="0"/>
        </c:dLbls>
        <c:gapWidth val="150"/>
        <c:overlap val="100"/>
        <c:axId val="215818624"/>
        <c:axId val="215513552"/>
      </c:barChart>
      <c:catAx>
        <c:axId val="215818624"/>
        <c:scaling>
          <c:orientation val="maxMin"/>
        </c:scaling>
        <c:delete val="0"/>
        <c:axPos val="l"/>
        <c:numFmt formatCode="General" sourceLinked="0"/>
        <c:majorTickMark val="out"/>
        <c:minorTickMark val="none"/>
        <c:tickLblPos val="nextTo"/>
        <c:crossAx val="215513552"/>
        <c:crosses val="autoZero"/>
        <c:auto val="1"/>
        <c:lblAlgn val="ctr"/>
        <c:lblOffset val="100"/>
        <c:noMultiLvlLbl val="0"/>
      </c:catAx>
      <c:valAx>
        <c:axId val="215513552"/>
        <c:scaling>
          <c:orientation val="minMax"/>
          <c:max val="42399"/>
          <c:min val="41671"/>
        </c:scaling>
        <c:delete val="0"/>
        <c:axPos val="t"/>
        <c:majorGridlines/>
        <c:numFmt formatCode="mm/dd/yy;@" sourceLinked="1"/>
        <c:majorTickMark val="out"/>
        <c:minorTickMark val="none"/>
        <c:tickLblPos val="nextTo"/>
        <c:txPr>
          <a:bodyPr/>
          <a:lstStyle/>
          <a:p>
            <a:pPr>
              <a:defRPr sz="800" baseline="0"/>
            </a:pPr>
            <a:endParaRPr lang="en-US"/>
          </a:p>
        </c:txPr>
        <c:crossAx val="215818624"/>
        <c:crosses val="autoZero"/>
        <c:crossBetween val="between"/>
        <c:majorUnit val="60"/>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9C3DDA11-D75C-004B-A93B-7885845BF632}" type="datetimeFigureOut">
              <a:rPr lang="en-US"/>
              <a:pPr>
                <a:defRPr/>
              </a:pPr>
              <a:t>10/9/2017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3087F9E-0719-744E-BC2C-9264806AD8F4}" type="slidenum">
              <a:rPr lang="en-US" altLang="en-US"/>
              <a:pPr>
                <a:defRPr/>
              </a:pPr>
              <a:t>‹#›</a:t>
            </a:fld>
            <a:endParaRPr lang="en-US" altLang="en-US"/>
          </a:p>
        </p:txBody>
      </p:sp>
    </p:spTree>
    <p:extLst>
      <p:ext uri="{BB962C8B-B14F-4D97-AF65-F5344CB8AC3E}">
        <p14:creationId xmlns:p14="http://schemas.microsoft.com/office/powerpoint/2010/main" val="439616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Gill Sans MT" panose="020B0502020104020203"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Gill Sans MT" panose="020B0502020104020203" pitchFamily="34" charset="0"/>
              </a:defRPr>
            </a:lvl1pPr>
          </a:lstStyle>
          <a:p>
            <a:pPr>
              <a:defRPr/>
            </a:pPr>
            <a:fld id="{4ECBEA71-0260-7C49-8462-F83FF0D88101}" type="datetimeFigureOut">
              <a:rPr lang="en-US"/>
              <a:pPr>
                <a:defRPr/>
              </a:pPr>
              <a:t>10/9/2017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Gill Sans MT" panose="020B0502020104020203"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Gill Sans MT" panose="020B0502020104020203" pitchFamily="34" charset="0"/>
              </a:defRPr>
            </a:lvl1pPr>
          </a:lstStyle>
          <a:p>
            <a:pPr>
              <a:defRPr/>
            </a:pPr>
            <a:fld id="{99ECC257-B1D8-9748-88BA-01C11828AF61}" type="slidenum">
              <a:rPr lang="en-US" altLang="en-US"/>
              <a:pPr>
                <a:defRPr/>
              </a:pPr>
              <a:t>‹#›</a:t>
            </a:fld>
            <a:endParaRPr lang="en-US" altLang="en-US"/>
          </a:p>
        </p:txBody>
      </p:sp>
    </p:spTree>
    <p:extLst>
      <p:ext uri="{BB962C8B-B14F-4D97-AF65-F5344CB8AC3E}">
        <p14:creationId xmlns:p14="http://schemas.microsoft.com/office/powerpoint/2010/main" val="456048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FA5F5A5F-E653-8543-9FDF-CDDF11DB044C}" type="slidenum">
              <a:rPr lang="en-US" altLang="en-US"/>
              <a:pPr/>
              <a:t>3</a:t>
            </a:fld>
            <a:endParaRPr lang="en-US" altLang="en-US"/>
          </a:p>
        </p:txBody>
      </p:sp>
    </p:spTree>
    <p:extLst>
      <p:ext uri="{BB962C8B-B14F-4D97-AF65-F5344CB8AC3E}">
        <p14:creationId xmlns:p14="http://schemas.microsoft.com/office/powerpoint/2010/main" val="1296299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5F731036-4502-1643-911E-CA6DB20EBB51}" type="slidenum">
              <a:rPr lang="en-US" altLang="en-US"/>
              <a:pPr/>
              <a:t>26</a:t>
            </a:fld>
            <a:endParaRPr lang="en-US" altLang="en-US"/>
          </a:p>
        </p:txBody>
      </p:sp>
    </p:spTree>
    <p:extLst>
      <p:ext uri="{BB962C8B-B14F-4D97-AF65-F5344CB8AC3E}">
        <p14:creationId xmlns:p14="http://schemas.microsoft.com/office/powerpoint/2010/main" val="1002457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9732DB7B-2E8D-D04B-9325-D31B3E7AAFAC}" type="slidenum">
              <a:rPr lang="en-US" altLang="en-US"/>
              <a:pPr/>
              <a:t>27</a:t>
            </a:fld>
            <a:endParaRPr lang="en-US" altLang="en-US"/>
          </a:p>
        </p:txBody>
      </p:sp>
    </p:spTree>
    <p:extLst>
      <p:ext uri="{BB962C8B-B14F-4D97-AF65-F5344CB8AC3E}">
        <p14:creationId xmlns:p14="http://schemas.microsoft.com/office/powerpoint/2010/main" val="1292613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B1E8C1AF-2B83-1745-8552-60FC11A1D8F1}" type="slidenum">
              <a:rPr lang="en-US" altLang="en-US"/>
              <a:pPr/>
              <a:t>32</a:t>
            </a:fld>
            <a:endParaRPr lang="en-US" altLang="en-US"/>
          </a:p>
        </p:txBody>
      </p:sp>
    </p:spTree>
    <p:extLst>
      <p:ext uri="{BB962C8B-B14F-4D97-AF65-F5344CB8AC3E}">
        <p14:creationId xmlns:p14="http://schemas.microsoft.com/office/powerpoint/2010/main" val="101238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621999D9-7BD3-6D4F-9305-33C95C466795}" type="slidenum">
              <a:rPr lang="en-US" altLang="en-US"/>
              <a:pPr/>
              <a:t>4</a:t>
            </a:fld>
            <a:endParaRPr lang="en-US" altLang="en-US"/>
          </a:p>
        </p:txBody>
      </p:sp>
    </p:spTree>
    <p:extLst>
      <p:ext uri="{BB962C8B-B14F-4D97-AF65-F5344CB8AC3E}">
        <p14:creationId xmlns:p14="http://schemas.microsoft.com/office/powerpoint/2010/main" val="1324178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3597098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224071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401185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4F9780-91F7-5A45-8932-8322CCDBB97C}" type="slidenum">
              <a:rPr lang="en-US" smtClean="0"/>
              <a:t>21</a:t>
            </a:fld>
            <a:endParaRPr lang="en-US"/>
          </a:p>
        </p:txBody>
      </p:sp>
    </p:spTree>
    <p:extLst>
      <p:ext uri="{BB962C8B-B14F-4D97-AF65-F5344CB8AC3E}">
        <p14:creationId xmlns:p14="http://schemas.microsoft.com/office/powerpoint/2010/main" val="4171808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245EDF39-BD87-2F47-ACB8-34F1586139AE}" type="slidenum">
              <a:rPr lang="en-US" altLang="en-US"/>
              <a:pPr/>
              <a:t>23</a:t>
            </a:fld>
            <a:endParaRPr lang="en-US" altLang="en-US"/>
          </a:p>
        </p:txBody>
      </p:sp>
    </p:spTree>
    <p:extLst>
      <p:ext uri="{BB962C8B-B14F-4D97-AF65-F5344CB8AC3E}">
        <p14:creationId xmlns:p14="http://schemas.microsoft.com/office/powerpoint/2010/main" val="5011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D394AF28-6422-134C-AA96-34AEEC6DF1F6}" type="slidenum">
              <a:rPr lang="en-US" altLang="en-US"/>
              <a:pPr/>
              <a:t>24</a:t>
            </a:fld>
            <a:endParaRPr lang="en-US" altLang="en-US"/>
          </a:p>
        </p:txBody>
      </p:sp>
    </p:spTree>
    <p:extLst>
      <p:ext uri="{BB962C8B-B14F-4D97-AF65-F5344CB8AC3E}">
        <p14:creationId xmlns:p14="http://schemas.microsoft.com/office/powerpoint/2010/main" val="474603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01D8CE67-002F-B546-9A3D-2917AE347521}" type="slidenum">
              <a:rPr lang="en-US" altLang="en-US"/>
              <a:pPr/>
              <a:t>25</a:t>
            </a:fld>
            <a:endParaRPr lang="en-US" altLang="en-US"/>
          </a:p>
        </p:txBody>
      </p:sp>
    </p:spTree>
    <p:extLst>
      <p:ext uri="{BB962C8B-B14F-4D97-AF65-F5344CB8AC3E}">
        <p14:creationId xmlns:p14="http://schemas.microsoft.com/office/powerpoint/2010/main" val="900221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89D596F0-9332-6348-9196-632541EA9FF3}" type="datetimeFigureOut">
              <a:rPr lang="en-US"/>
              <a:pPr>
                <a:defRPr/>
              </a:pPr>
              <a:t>10/9/2017</a:t>
            </a:fld>
            <a:endParaRPr lang="en-US"/>
          </a:p>
        </p:txBody>
      </p:sp>
      <p:sp>
        <p:nvSpPr>
          <p:cNvPr id="7" name="Footer Placeholder 19"/>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lstStyle>
          <a:p>
            <a:pPr>
              <a:defRPr/>
            </a:pPr>
            <a:fld id="{F9A61E9B-C1D7-1F48-ACAA-9DACD9D01B4E}" type="slidenum">
              <a:rPr lang="en-US" altLang="en-US"/>
              <a:pPr>
                <a:defRPr/>
              </a:pPr>
              <a:t>‹#›</a:t>
            </a:fld>
            <a:endParaRPr lang="en-US" altLang="en-US"/>
          </a:p>
        </p:txBody>
      </p:sp>
    </p:spTree>
    <p:extLst>
      <p:ext uri="{BB962C8B-B14F-4D97-AF65-F5344CB8AC3E}">
        <p14:creationId xmlns:p14="http://schemas.microsoft.com/office/powerpoint/2010/main" val="28648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2"/>
          <p:cNvSpPr>
            <a:spLocks noChangeArrowheads="1"/>
          </p:cNvSpPr>
          <p:nvPr/>
        </p:nvSpPr>
        <p:spPr bwMode="invGray">
          <a:xfrm>
            <a:off x="1014413" y="0"/>
            <a:ext cx="73025" cy="6858000"/>
          </a:xfrm>
          <a:prstGeom prst="rect">
            <a:avLst/>
          </a:prstGeom>
          <a:solidFill>
            <a:schemeClr val="bg1"/>
          </a:solidFill>
          <a:ln>
            <a:noFill/>
          </a:ln>
          <a:effectLst>
            <a:outerShdw blurRad="38550" dist="38000" dir="10800000" algn="tl" rotWithShape="0">
              <a:srgbClr val="706B5F">
                <a:alpha val="25000"/>
              </a:srgbClr>
            </a:outerShdw>
          </a:effectLst>
          <a:extLst>
            <a:ext uri="{91240B29-F687-4F45-9708-019B960494DF}">
              <a14:hiddenLine xmlns:a14="http://schemas.microsoft.com/office/drawing/2010/main" w="25400" cap="rnd">
                <a:solidFill>
                  <a:srgbClr val="000000"/>
                </a:solidFill>
                <a:miter lim="800000"/>
                <a:headEnd/>
                <a:tailEnd/>
              </a14:hiddenLine>
            </a:ext>
          </a:ex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4" name="Date Placeholder 1"/>
          <p:cNvSpPr>
            <a:spLocks noGrp="1"/>
          </p:cNvSpPr>
          <p:nvPr>
            <p:ph type="dt" sz="half" idx="10"/>
          </p:nvPr>
        </p:nvSpPr>
        <p:spPr/>
        <p:txBody>
          <a:bodyPr/>
          <a:lstStyle>
            <a:lvl1pPr>
              <a:defRPr/>
            </a:lvl1pPr>
            <a:extLst/>
          </a:lstStyle>
          <a:p>
            <a:pPr>
              <a:defRPr/>
            </a:pPr>
            <a:fld id="{288459F4-FB06-DB41-BD15-88DAD39B95F8}" type="datetimeFigureOut">
              <a:rPr lang="en-US"/>
              <a:pPr>
                <a:defRPr/>
              </a:pPr>
              <a:t>10/9/2017</a:t>
            </a:fld>
            <a:endParaRPr lang="en-US"/>
          </a:p>
        </p:txBody>
      </p:sp>
      <p:sp>
        <p:nvSpPr>
          <p:cNvPr id="5" name="Footer Placeholder 2"/>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23DBF360-FC0B-E742-A512-222B6CD26444}" type="slidenum">
              <a:rPr lang="en-US" altLang="en-US"/>
              <a:pPr>
                <a:defRPr/>
              </a:pPr>
              <a:t>‹#›</a:t>
            </a:fld>
            <a:endParaRPr lang="en-US" altLang="en-US"/>
          </a:p>
        </p:txBody>
      </p:sp>
    </p:spTree>
    <p:extLst>
      <p:ext uri="{BB962C8B-B14F-4D97-AF65-F5344CB8AC3E}">
        <p14:creationId xmlns:p14="http://schemas.microsoft.com/office/powerpoint/2010/main" val="45133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CDA63E4B-A646-FD4D-A3A8-119F37726CF9}" type="datetimeFigureOut">
              <a:rPr lang="en-US"/>
              <a:pPr>
                <a:defRPr/>
              </a:pPr>
              <a:t>10/9/2017</a:t>
            </a:fld>
            <a:endParaRPr lang="en-US"/>
          </a:p>
        </p:txBody>
      </p:sp>
      <p:sp>
        <p:nvSpPr>
          <p:cNvPr id="6" name="Footer Placeholder 5"/>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6663CDF0-5463-BD43-B3B3-FC12FD2A188F}" type="slidenum">
              <a:rPr lang="en-US" altLang="en-US"/>
              <a:pPr>
                <a:defRPr/>
              </a:pPr>
              <a:t>‹#›</a:t>
            </a:fld>
            <a:endParaRPr lang="en-US" altLang="en-US"/>
          </a:p>
        </p:txBody>
      </p:sp>
    </p:spTree>
    <p:extLst>
      <p:ext uri="{BB962C8B-B14F-4D97-AF65-F5344CB8AC3E}">
        <p14:creationId xmlns:p14="http://schemas.microsoft.com/office/powerpoint/2010/main" val="668465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eaLnBrk="1" fontAlgn="auto" hangingPunct="1">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Process 5"/>
          <p:cNvSpPr>
            <a:spLocks noChangeArrowheads="1"/>
          </p:cNvSpPr>
          <p:nvPr/>
        </p:nvSpPr>
        <p:spPr bwMode="auto">
          <a:xfrm rot="19468671">
            <a:off x="396875" y="954088"/>
            <a:ext cx="685800" cy="204787"/>
          </a:xfrm>
          <a:prstGeom prst="flowChartProcess">
            <a:avLst/>
          </a:prstGeom>
          <a:solidFill>
            <a:srgbClr val="FBFBFB">
              <a:alpha val="45097"/>
            </a:srgbClr>
          </a:solidFill>
          <a:ln w="6350" cap="rnd">
            <a:solidFill>
              <a:srgbClr val="FFFFFF"/>
            </a:solidFill>
            <a:miter lim="800000"/>
            <a:headEnd/>
            <a:tailEnd/>
          </a:ln>
          <a:effectLst>
            <a:outerShdw blurRad="25400" dist="25400" dir="3299947" sx="96001" sy="96001" algn="tl" rotWithShape="0">
              <a:srgbClr val="EBDAB1">
                <a:alpha val="39999"/>
              </a:srgbClr>
            </a:outerShdw>
          </a:effec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7" name="Process 9"/>
          <p:cNvSpPr>
            <a:spLocks noChangeArrowheads="1"/>
          </p:cNvSpPr>
          <p:nvPr/>
        </p:nvSpPr>
        <p:spPr bwMode="auto">
          <a:xfrm rot="2103354" flipH="1">
            <a:off x="5003800" y="936625"/>
            <a:ext cx="649288" cy="204788"/>
          </a:xfrm>
          <a:prstGeom prst="flowChartProcess">
            <a:avLst/>
          </a:prstGeom>
          <a:solidFill>
            <a:srgbClr val="FBFBFB">
              <a:alpha val="45097"/>
            </a:srgbClr>
          </a:solidFill>
          <a:ln w="6350" cap="rnd">
            <a:solidFill>
              <a:srgbClr val="FFFFFF"/>
            </a:solidFill>
            <a:miter lim="800000"/>
            <a:headEnd/>
            <a:tailEnd/>
          </a:ln>
          <a:effectLst>
            <a:outerShdw blurRad="25400" dist="25400" dir="3299947" sx="96001" sy="96001" algn="tl" rotWithShape="0">
              <a:schemeClr val="bg2">
                <a:alpha val="20000"/>
              </a:schemeClr>
            </a:outerShdw>
          </a:effec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C9BD8FFF-B1C4-FF4D-8CFC-E7C614C1858E}" type="datetimeFigureOut">
              <a:rPr lang="en-US"/>
              <a:pPr>
                <a:defRPr/>
              </a:pPr>
              <a:t>10/9/2017</a:t>
            </a:fld>
            <a:endParaRPr lang="en-US"/>
          </a:p>
        </p:txBody>
      </p:sp>
      <p:sp>
        <p:nvSpPr>
          <p:cNvPr id="9" name="Footer Placeholder 5"/>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D82AC6A5-A37C-C549-BE2C-A063123E8AA0}" type="slidenum">
              <a:rPr lang="en-US" altLang="en-US"/>
              <a:pPr>
                <a:defRPr/>
              </a:pPr>
              <a:t>‹#›</a:t>
            </a:fld>
            <a:endParaRPr lang="en-US" altLang="en-US"/>
          </a:p>
        </p:txBody>
      </p:sp>
    </p:spTree>
    <p:extLst>
      <p:ext uri="{BB962C8B-B14F-4D97-AF65-F5344CB8AC3E}">
        <p14:creationId xmlns:p14="http://schemas.microsoft.com/office/powerpoint/2010/main" val="1404818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fld id="{DB645218-ECC9-6340-B6DF-E99098E71B95}"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ACBCCA-A1A9-A642-885E-05513B525B6A}" type="slidenum">
              <a:rPr lang="en-US" altLang="en-US"/>
              <a:pPr>
                <a:defRPr/>
              </a:pPr>
              <a:t>‹#›</a:t>
            </a:fld>
            <a:endParaRPr lang="en-US" altLang="en-US"/>
          </a:p>
        </p:txBody>
      </p:sp>
    </p:spTree>
    <p:extLst>
      <p:ext uri="{BB962C8B-B14F-4D97-AF65-F5344CB8AC3E}">
        <p14:creationId xmlns:p14="http://schemas.microsoft.com/office/powerpoint/2010/main" val="1350322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fld id="{78EE7B94-3B01-4C4F-BE83-3461699FB03D}"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E80F8C-BF60-1B4E-9CFC-2E1312D3828C}" type="slidenum">
              <a:rPr lang="en-US" altLang="en-US"/>
              <a:pPr>
                <a:defRPr/>
              </a:pPr>
              <a:t>‹#›</a:t>
            </a:fld>
            <a:endParaRPr lang="en-US" altLang="en-US"/>
          </a:p>
        </p:txBody>
      </p:sp>
    </p:spTree>
    <p:extLst>
      <p:ext uri="{BB962C8B-B14F-4D97-AF65-F5344CB8AC3E}">
        <p14:creationId xmlns:p14="http://schemas.microsoft.com/office/powerpoint/2010/main" val="26815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extLst/>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800"/>
            </a:lvl1pPr>
            <a:lvl2pPr>
              <a:defRPr sz="2400"/>
            </a:lvl2pPr>
            <a:lvl3pPr>
              <a:defRPr sz="2000"/>
            </a:lvl3pPr>
            <a:lvl4pPr>
              <a:defRPr sz="1800"/>
            </a:lvl4pPr>
            <a:lvl5pPr>
              <a:defRPr sz="18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extLst/>
          </a:lstStyle>
          <a:p>
            <a:pPr>
              <a:defRPr/>
            </a:pPr>
            <a:fld id="{06891925-9F6D-0342-BC77-68EF8D279BB8}"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CDF905-DDAA-8F44-9F54-F147B6F03C21}" type="slidenum">
              <a:rPr lang="en-US" altLang="en-US"/>
              <a:pPr>
                <a:defRPr/>
              </a:pPr>
              <a:t>‹#›</a:t>
            </a:fld>
            <a:endParaRPr lang="en-US" altLang="en-US"/>
          </a:p>
        </p:txBody>
      </p:sp>
    </p:spTree>
    <p:extLst>
      <p:ext uri="{BB962C8B-B14F-4D97-AF65-F5344CB8AC3E}">
        <p14:creationId xmlns:p14="http://schemas.microsoft.com/office/powerpoint/2010/main" val="453540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a:spLocks noChangeArrowheads="1"/>
          </p:cNvSpPr>
          <p:nvPr/>
        </p:nvSpPr>
        <p:spPr bwMode="invGray">
          <a:xfrm>
            <a:off x="2286000" y="0"/>
            <a:ext cx="76200" cy="6858000"/>
          </a:xfrm>
          <a:prstGeom prst="rect">
            <a:avLst/>
          </a:prstGeom>
          <a:solidFill>
            <a:schemeClr val="bg1"/>
          </a:solidFill>
          <a:ln>
            <a:noFill/>
          </a:ln>
          <a:effectLst>
            <a:outerShdw blurRad="38550" dist="38000" dir="10800000" algn="tl" rotWithShape="0">
              <a:srgbClr val="706B5F">
                <a:alpha val="25000"/>
              </a:srgbClr>
            </a:outerShdw>
          </a:effectLst>
          <a:extLst>
            <a:ext uri="{91240B29-F687-4F45-9708-019B960494DF}">
              <a14:hiddenLine xmlns:a14="http://schemas.microsoft.com/office/drawing/2010/main" w="25400" cap="rnd">
                <a:solidFill>
                  <a:srgbClr val="000000"/>
                </a:solidFill>
                <a:miter lim="800000"/>
                <a:headEnd/>
                <a:tailEnd/>
              </a14:hiddenLine>
            </a:ext>
          </a:extLst>
        </p:spPr>
        <p:txBody>
          <a:bodyPr anchor="ct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eaLnBrk="1" hangingPunct="1"/>
            <a:endParaRPr lang="en-US" altLang="en-US">
              <a:solidFill>
                <a:srgbClr val="FFFFFF"/>
              </a:solidFill>
            </a:endParaRPr>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F0414E7C-1AC6-9947-A7EC-2B0B6AC0DE33}" type="datetimeFigureOut">
              <a:rPr lang="en-US"/>
              <a:pPr>
                <a:defRPr/>
              </a:pPr>
              <a:t>10/9/2017</a:t>
            </a:fld>
            <a:endParaRPr lang="en-US"/>
          </a:p>
        </p:txBody>
      </p:sp>
      <p:sp>
        <p:nvSpPr>
          <p:cNvPr id="9" name="Footer Placeholder 4"/>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AAF40816-6E49-4E47-BD39-1F3E0BCE33FF}" type="slidenum">
              <a:rPr lang="en-US" altLang="en-US"/>
              <a:pPr>
                <a:defRPr/>
              </a:pPr>
              <a:t>‹#›</a:t>
            </a:fld>
            <a:endParaRPr lang="en-US" altLang="en-US"/>
          </a:p>
        </p:txBody>
      </p:sp>
    </p:spTree>
    <p:extLst>
      <p:ext uri="{BB962C8B-B14F-4D97-AF65-F5344CB8AC3E}">
        <p14:creationId xmlns:p14="http://schemas.microsoft.com/office/powerpoint/2010/main" val="1232308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849BA38B-9DE2-674A-AA93-6C444277527F}" type="datetimeFigureOut">
              <a:rPr lang="en-US"/>
              <a:pPr>
                <a:defRPr/>
              </a:pPr>
              <a:t>10/9/2017</a:t>
            </a:fld>
            <a:endParaRPr lang="en-US"/>
          </a:p>
        </p:txBody>
      </p:sp>
      <p:sp>
        <p:nvSpPr>
          <p:cNvPr id="6" name="Footer Placeholder 5"/>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E7E5D19B-A8D0-354C-8039-B974BCCA104D}" type="slidenum">
              <a:rPr lang="en-US" altLang="en-US"/>
              <a:pPr>
                <a:defRPr/>
              </a:pPr>
              <a:t>‹#›</a:t>
            </a:fld>
            <a:endParaRPr lang="en-US" altLang="en-US"/>
          </a:p>
        </p:txBody>
      </p:sp>
    </p:spTree>
    <p:extLst>
      <p:ext uri="{BB962C8B-B14F-4D97-AF65-F5344CB8AC3E}">
        <p14:creationId xmlns:p14="http://schemas.microsoft.com/office/powerpoint/2010/main" val="1076264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9255349-DD38-7D49-8569-7A640CC56434}" type="datetimeFigureOut">
              <a:rPr lang="en-US"/>
              <a:pPr>
                <a:defRPr/>
              </a:pPr>
              <a:t>10/9/2017</a:t>
            </a:fld>
            <a:endParaRPr lang="en-US"/>
          </a:p>
        </p:txBody>
      </p:sp>
      <p:sp>
        <p:nvSpPr>
          <p:cNvPr id="8" name="Footer Placeholder 7"/>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F759BA94-8058-244E-AE94-371B56A34CCA}" type="slidenum">
              <a:rPr lang="en-US" altLang="en-US"/>
              <a:pPr>
                <a:defRPr/>
              </a:pPr>
              <a:t>‹#›</a:t>
            </a:fld>
            <a:endParaRPr lang="en-US" altLang="en-US"/>
          </a:p>
        </p:txBody>
      </p:sp>
    </p:spTree>
    <p:extLst>
      <p:ext uri="{BB962C8B-B14F-4D97-AF65-F5344CB8AC3E}">
        <p14:creationId xmlns:p14="http://schemas.microsoft.com/office/powerpoint/2010/main" val="522087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314" y="94858"/>
            <a:ext cx="7498080" cy="1143000"/>
          </a:xfrm>
        </p:spPr>
        <p:txBody>
          <a:bodyPr/>
          <a:lstStyle>
            <a:lvl1pPr>
              <a:defRPr>
                <a:solidFill>
                  <a:schemeClr val="tx1"/>
                </a:solidFill>
                <a:effectLst/>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extLst/>
          </a:lstStyle>
          <a:p>
            <a:pPr>
              <a:defRPr/>
            </a:pPr>
            <a:fld id="{D818D717-4870-2F44-8F90-14D4E9E9D5D3}" type="datetimeFigureOut">
              <a:rPr lang="en-US"/>
              <a:pPr>
                <a:defRPr/>
              </a:pPr>
              <a:t>10/9/2017</a:t>
            </a:fld>
            <a:endParaRPr lang="en-US"/>
          </a:p>
        </p:txBody>
      </p:sp>
      <p:sp>
        <p:nvSpPr>
          <p:cNvPr id="4" name="Footer Placeholder 3"/>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C21D2420-0475-E647-B66E-1D00EAC627A6}" type="slidenum">
              <a:rPr lang="en-US" altLang="en-US"/>
              <a:pPr>
                <a:defRPr/>
              </a:pPr>
              <a:t>‹#›</a:t>
            </a:fld>
            <a:endParaRPr lang="en-US" altLang="en-US"/>
          </a:p>
        </p:txBody>
      </p:sp>
    </p:spTree>
    <p:extLst>
      <p:ext uri="{BB962C8B-B14F-4D97-AF65-F5344CB8AC3E}">
        <p14:creationId xmlns:p14="http://schemas.microsoft.com/office/powerpoint/2010/main" val="110918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2303" y="2381713"/>
            <a:ext cx="7498080" cy="1143000"/>
          </a:xfrm>
        </p:spPr>
        <p:txBody>
          <a:bodyPr/>
          <a:lstStyle>
            <a:lvl1pPr>
              <a:defRPr>
                <a:solidFill>
                  <a:schemeClr val="tx1"/>
                </a:solidFill>
                <a:effectLst/>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extLst/>
          </a:lstStyle>
          <a:p>
            <a:pPr>
              <a:defRPr/>
            </a:pPr>
            <a:fld id="{2577DFDC-39E1-BF47-81D4-69F5002A5E10}" type="datetimeFigureOut">
              <a:rPr lang="en-US"/>
              <a:pPr>
                <a:defRPr/>
              </a:pPr>
              <a:t>10/9/2017</a:t>
            </a:fld>
            <a:endParaRPr lang="en-US"/>
          </a:p>
        </p:txBody>
      </p:sp>
      <p:sp>
        <p:nvSpPr>
          <p:cNvPr id="4" name="Footer Placeholder 3"/>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65406AF-1F7F-A742-988F-6DA6F68919EE}" type="slidenum">
              <a:rPr lang="en-US" altLang="en-US"/>
              <a:pPr>
                <a:defRPr/>
              </a:pPr>
              <a:t>‹#›</a:t>
            </a:fld>
            <a:endParaRPr lang="en-US" altLang="en-US"/>
          </a:p>
        </p:txBody>
      </p:sp>
    </p:spTree>
    <p:extLst>
      <p:ext uri="{BB962C8B-B14F-4D97-AF65-F5344CB8AC3E}">
        <p14:creationId xmlns:p14="http://schemas.microsoft.com/office/powerpoint/2010/main" val="188516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0849" y="229241"/>
            <a:ext cx="7498080" cy="1143000"/>
          </a:xfrm>
        </p:spPr>
        <p:txBody>
          <a:bodyPr/>
          <a:lstStyle>
            <a:lvl1pPr>
              <a:defRPr>
                <a:solidFill>
                  <a:schemeClr val="tx1"/>
                </a:solidFill>
                <a:effectLst/>
                <a:latin typeface="Calibri" panose="020F0502020204030204" pitchFamily="34" charset="0"/>
                <a:cs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extLst/>
          </a:lstStyle>
          <a:p>
            <a:pPr>
              <a:defRPr/>
            </a:pPr>
            <a:fld id="{E143C7F0-9178-174E-B612-B1EC3134C100}" type="datetimeFigureOut">
              <a:rPr lang="en-US"/>
              <a:pPr>
                <a:defRPr/>
              </a:pPr>
              <a:t>10/9/2017</a:t>
            </a:fld>
            <a:endParaRPr lang="en-US"/>
          </a:p>
        </p:txBody>
      </p:sp>
      <p:sp>
        <p:nvSpPr>
          <p:cNvPr id="4" name="Footer Placeholder 3"/>
          <p:cNvSpPr>
            <a:spLocks noGrp="1"/>
          </p:cNvSpPr>
          <p:nvPr>
            <p:ph type="ftr" sz="quarter" idx="11"/>
          </p:nvPr>
        </p:nvSpPr>
        <p:spPr/>
        <p:txBody>
          <a:bodyPr/>
          <a:lstStyle>
            <a:lvl1pPr>
              <a:defRPr>
                <a:solidFill>
                  <a:schemeClr val="bg2">
                    <a:shade val="50000"/>
                    <a:satMod val="200000"/>
                  </a:schemeClr>
                </a:solidFill>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E73318F-CF4C-5147-82C4-9BBA0D6E2953}" type="slidenum">
              <a:rPr lang="en-US" altLang="en-US"/>
              <a:pPr>
                <a:defRPr/>
              </a:pPr>
              <a:t>‹#›</a:t>
            </a:fld>
            <a:endParaRPr lang="en-US" altLang="en-US"/>
          </a:p>
        </p:txBody>
      </p:sp>
    </p:spTree>
    <p:extLst>
      <p:ext uri="{BB962C8B-B14F-4D97-AF65-F5344CB8AC3E}">
        <p14:creationId xmlns:p14="http://schemas.microsoft.com/office/powerpoint/2010/main" val="854957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3391AF4D-66F2-054C-BB38-D0FA35309025}" type="datetimeFigureOut">
              <a:rPr lang="en-US"/>
              <a:pPr>
                <a:defRPr/>
              </a:pPr>
              <a:t>10/9/2017</a:t>
            </a:fld>
            <a:endParaRPr lang="en-US" dirty="0">
              <a:solidFill>
                <a:schemeClr val="bg2">
                  <a:shade val="50000"/>
                </a:schemeClr>
              </a:solidFill>
            </a:endParaRPr>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A0A6F47F-D23D-4A44-8B89-B2EBCC16EEB3}" type="slidenum">
              <a:rPr lang="en-US" altLang="en-US"/>
              <a:pPr>
                <a:defRPr/>
              </a:pPr>
              <a:t>‹#›</a:t>
            </a:fld>
            <a:endParaRPr lang="en-US" altLang="en-US">
              <a:solidFill>
                <a:srgbClr val="AAA393"/>
              </a:solidFill>
            </a:endParaRPr>
          </a:p>
        </p:txBody>
      </p:sp>
    </p:spTree>
    <p:extLst>
      <p:ext uri="{BB962C8B-B14F-4D97-AF65-F5344CB8AC3E}">
        <p14:creationId xmlns:p14="http://schemas.microsoft.com/office/powerpoint/2010/main" val="675793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4"/>
          <p:cNvSpPr>
            <a:spLocks noGrp="1"/>
          </p:cNvSpPr>
          <p:nvPr>
            <p:ph type="title"/>
          </p:nvPr>
        </p:nvSpPr>
        <p:spPr bwMode="auto">
          <a:xfrm>
            <a:off x="514350" y="120650"/>
            <a:ext cx="8035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8"/>
          <p:cNvSpPr>
            <a:spLocks noGrp="1"/>
          </p:cNvSpPr>
          <p:nvPr>
            <p:ph type="body" idx="1"/>
          </p:nvPr>
        </p:nvSpPr>
        <p:spPr bwMode="auto">
          <a:xfrm>
            <a:off x="615950" y="150495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E006820A-47BC-0046-8AD1-1BCA93F5E34D}" type="datetimeFigureOut">
              <a:rPr lang="en-US"/>
              <a:pPr>
                <a:defRPr/>
              </a:pPr>
              <a:t>10/9/2017</a:t>
            </a:fld>
            <a:endParaRPr lang="en-US" dirty="0">
              <a:solidFill>
                <a:schemeClr val="bg2">
                  <a:shade val="50000"/>
                </a:scheme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chemeClr>
                </a:solidFill>
                <a:effectLst/>
                <a:latin typeface="+mn-l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a:solidFill>
                  <a:srgbClr val="B5A788"/>
                </a:solidFill>
                <a:latin typeface="Gill Sans MT" panose="020B0502020104020203" pitchFamily="34" charset="0"/>
              </a:defRPr>
            </a:lvl1pPr>
          </a:lstStyle>
          <a:p>
            <a:pPr>
              <a:defRPr/>
            </a:pPr>
            <a:fld id="{74FE9A92-72EB-324E-A366-49BC912BA027}" type="slidenum">
              <a:rPr lang="en-US" altLang="en-US"/>
              <a:pPr>
                <a:defRPr/>
              </a:pPr>
              <a:t>‹#›</a:t>
            </a:fld>
            <a:endParaRPr lang="en-US" altLang="en-US">
              <a:solidFill>
                <a:srgbClr val="AAA393"/>
              </a:solidFill>
            </a:endParaRPr>
          </a:p>
        </p:txBody>
      </p:sp>
      <p:cxnSp>
        <p:nvCxnSpPr>
          <p:cNvPr id="3" name="Straight Connector 2"/>
          <p:cNvCxnSpPr/>
          <p:nvPr userDrawn="1"/>
        </p:nvCxnSpPr>
        <p:spPr>
          <a:xfrm flipV="1">
            <a:off x="0" y="1290638"/>
            <a:ext cx="9144000" cy="7937"/>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79" r:id="rId9"/>
    <p:sldLayoutId id="2147483888" r:id="rId10"/>
    <p:sldLayoutId id="2147483889" r:id="rId11"/>
    <p:sldLayoutId id="2147483890" r:id="rId12"/>
    <p:sldLayoutId id="2147483891" r:id="rId13"/>
    <p:sldLayoutId id="2147483892" r:id="rId14"/>
  </p:sldLayoutIdLst>
  <p:txStyles>
    <p:titleStyle>
      <a:lvl1pPr algn="l" rtl="0" eaLnBrk="0" fontAlgn="base" hangingPunct="0">
        <a:spcBef>
          <a:spcPct val="0"/>
        </a:spcBef>
        <a:spcAft>
          <a:spcPct val="0"/>
        </a:spcAft>
        <a:defRPr sz="4400" kern="1200">
          <a:solidFill>
            <a:srgbClr val="572314"/>
          </a:solidFill>
          <a:latin typeface="Calibri" panose="020F0502020204030204" pitchFamily="34" charset="0"/>
          <a:ea typeface="Calibri" charset="0"/>
          <a:cs typeface="Calibri" panose="020F0502020204030204" pitchFamily="34" charset="0"/>
        </a:defRPr>
      </a:lvl1pPr>
      <a:lvl2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2pPr>
      <a:lvl3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3pPr>
      <a:lvl4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4pPr>
      <a:lvl5pPr algn="l" rtl="0" eaLnBrk="0" fontAlgn="base" hangingPunct="0">
        <a:spcBef>
          <a:spcPct val="0"/>
        </a:spcBef>
        <a:spcAft>
          <a:spcPct val="0"/>
        </a:spcAft>
        <a:defRPr sz="4400">
          <a:solidFill>
            <a:srgbClr val="572314"/>
          </a:solidFill>
          <a:latin typeface="Calibri" panose="020F0502020204030204" pitchFamily="34" charset="0"/>
          <a:ea typeface="Calibri" charset="0"/>
          <a:cs typeface="Calibri" panose="020F0502020204030204"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539750" indent="-457200" algn="l" rtl="0" eaLnBrk="0" fontAlgn="base" hangingPunct="0">
        <a:spcBef>
          <a:spcPts val="600"/>
        </a:spcBef>
        <a:spcAft>
          <a:spcPct val="0"/>
        </a:spcAft>
        <a:buSzPct val="80000"/>
        <a:buFont typeface="Arial" charset="0"/>
        <a:buChar char="•"/>
        <a:defRPr sz="3200" kern="1200">
          <a:solidFill>
            <a:schemeClr val="tx1"/>
          </a:solidFill>
          <a:latin typeface="Calibri" panose="020F0502020204030204" pitchFamily="34" charset="0"/>
          <a:ea typeface="Calibri" charset="0"/>
          <a:cs typeface="Calibri" panose="020F0502020204030204" pitchFamily="34" charset="0"/>
        </a:defRPr>
      </a:lvl1pPr>
      <a:lvl2pPr marL="639763" indent="-236538" algn="l" rtl="0" eaLnBrk="0" fontAlgn="base" hangingPunct="0">
        <a:spcBef>
          <a:spcPts val="550"/>
        </a:spcBef>
        <a:spcAft>
          <a:spcPct val="0"/>
        </a:spcAft>
        <a:buFont typeface="Verdana" charset="0"/>
        <a:buChar char="◦"/>
        <a:defRPr sz="2800" kern="1200">
          <a:solidFill>
            <a:schemeClr val="tx1"/>
          </a:solidFill>
          <a:latin typeface="Calibri" panose="020F0502020204030204" pitchFamily="34" charset="0"/>
          <a:ea typeface="Calibri" charset="0"/>
          <a:cs typeface="Calibri" panose="020F0502020204030204" pitchFamily="34" charset="0"/>
        </a:defRPr>
      </a:lvl2pPr>
      <a:lvl3pPr marL="885825" indent="-228600" algn="l" rtl="0" eaLnBrk="0" fontAlgn="base" hangingPunct="0">
        <a:spcBef>
          <a:spcPct val="20000"/>
        </a:spcBef>
        <a:spcAft>
          <a:spcPct val="0"/>
        </a:spcAft>
        <a:buFont typeface="Wingdings 2" charset="2"/>
        <a:buChar char=""/>
        <a:defRPr sz="2400" kern="1200">
          <a:solidFill>
            <a:schemeClr val="tx1"/>
          </a:solidFill>
          <a:latin typeface="Calibri" panose="020F0502020204030204" pitchFamily="34" charset="0"/>
          <a:ea typeface="Calibri" charset="0"/>
          <a:cs typeface="Calibri" panose="020F0502020204030204" pitchFamily="34" charset="0"/>
        </a:defRPr>
      </a:lvl3pPr>
      <a:lvl4pPr marL="1096963" indent="-173038" algn="l" rtl="0" eaLnBrk="0" fontAlgn="base" hangingPunct="0">
        <a:spcBef>
          <a:spcPct val="20000"/>
        </a:spcBef>
        <a:spcAft>
          <a:spcPct val="0"/>
        </a:spcAft>
        <a:buFont typeface="Wingdings 2" charset="2"/>
        <a:buChar char=""/>
        <a:defRPr sz="2000" kern="1200">
          <a:solidFill>
            <a:schemeClr val="tx1"/>
          </a:solidFill>
          <a:latin typeface="Calibri" panose="020F0502020204030204" pitchFamily="34" charset="0"/>
          <a:ea typeface="Calibri" charset="0"/>
          <a:cs typeface="Calibri" panose="020F0502020204030204" pitchFamily="34" charset="0"/>
        </a:defRPr>
      </a:lvl4pPr>
      <a:lvl5pPr marL="1296988" indent="-182563" algn="l" rtl="0" eaLnBrk="0" fontAlgn="base" hangingPunct="0">
        <a:spcBef>
          <a:spcPct val="20000"/>
        </a:spcBef>
        <a:spcAft>
          <a:spcPct val="0"/>
        </a:spcAft>
        <a:buFont typeface="Wingdings 2" charset="2"/>
        <a:buChar char=""/>
        <a:defRPr sz="2000" kern="1200">
          <a:solidFill>
            <a:schemeClr val="tx1"/>
          </a:solidFill>
          <a:latin typeface="Calibri" panose="020F0502020204030204" pitchFamily="34" charset="0"/>
          <a:ea typeface="Calibri" charset="0"/>
          <a:cs typeface="Calibri" panose="020F0502020204030204" pitchFamily="34" charset="0"/>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researchdevelopment.byu.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717550" y="2435225"/>
            <a:ext cx="7497763" cy="1143000"/>
          </a:xfrm>
        </p:spPr>
        <p:txBody>
          <a:bodyPr/>
          <a:lstStyle/>
          <a:p>
            <a:pPr algn="ctr" eaLnBrk="1" hangingPunct="1"/>
            <a:r>
              <a:rPr lang="en-US" altLang="en-US">
                <a:latin typeface="Calibri" charset="0"/>
                <a:cs typeface="Calibri" charset="0"/>
              </a:rPr>
              <a:t>Writing Persuasive Grant Proposals</a:t>
            </a:r>
          </a:p>
        </p:txBody>
      </p:sp>
      <p:sp>
        <p:nvSpPr>
          <p:cNvPr id="17411" name="TextBox 4"/>
          <p:cNvSpPr txBox="1">
            <a:spLocks noChangeArrowheads="1"/>
          </p:cNvSpPr>
          <p:nvPr/>
        </p:nvSpPr>
        <p:spPr bwMode="auto">
          <a:xfrm>
            <a:off x="3344863" y="4684713"/>
            <a:ext cx="239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400" dirty="0"/>
              <a:t>October </a:t>
            </a:r>
            <a:r>
              <a:rPr lang="en-US" altLang="en-US" sz="2400" dirty="0" smtClean="0"/>
              <a:t>10, 2017</a:t>
            </a:r>
            <a:endParaRPr lang="en-US" alt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vs Grant Proposal Writing </a:t>
            </a:r>
            <a:endParaRPr lang="en-US" dirty="0"/>
          </a:p>
        </p:txBody>
      </p:sp>
      <p:sp>
        <p:nvSpPr>
          <p:cNvPr id="3" name="Content Placeholder 2"/>
          <p:cNvSpPr>
            <a:spLocks noGrp="1"/>
          </p:cNvSpPr>
          <p:nvPr>
            <p:ph idx="1"/>
          </p:nvPr>
        </p:nvSpPr>
        <p:spPr>
          <a:xfrm>
            <a:off x="1007836" y="1459773"/>
            <a:ext cx="3133090" cy="4800600"/>
          </a:xfrm>
        </p:spPr>
        <p:txBody>
          <a:bodyPr/>
          <a:lstStyle/>
          <a:p>
            <a:pPr marL="0" indent="0">
              <a:buNone/>
            </a:pPr>
            <a:r>
              <a:rPr lang="en-US" sz="2000" b="1" dirty="0" smtClean="0"/>
              <a:t>ACADEMIC</a:t>
            </a:r>
            <a:r>
              <a:rPr lang="en-US" sz="2000" dirty="0" smtClean="0"/>
              <a:t> </a:t>
            </a:r>
            <a:br>
              <a:rPr lang="en-US" sz="2000" dirty="0" smtClean="0"/>
            </a:br>
            <a:endParaRPr lang="en-US" sz="2000" dirty="0" smtClean="0"/>
          </a:p>
          <a:p>
            <a:pPr marL="227013" indent="-227013"/>
            <a:r>
              <a:rPr lang="en-US" sz="2000" dirty="0" smtClean="0"/>
              <a:t>Scholarly pursuit:</a:t>
            </a:r>
            <a:br>
              <a:rPr lang="en-US" sz="2000" dirty="0" smtClean="0"/>
            </a:br>
            <a:r>
              <a:rPr lang="en-US" sz="2000" i="1" dirty="0" smtClean="0"/>
              <a:t>Individual passion</a:t>
            </a:r>
            <a:br>
              <a:rPr lang="en-US" sz="2000" i="1" dirty="0" smtClean="0"/>
            </a:br>
            <a:endParaRPr lang="en-US" sz="2000" i="1" dirty="0" smtClean="0"/>
          </a:p>
          <a:p>
            <a:pPr marL="227013" indent="-227013"/>
            <a:r>
              <a:rPr lang="en-US" sz="2000" dirty="0" smtClean="0"/>
              <a:t>Past oriented</a:t>
            </a:r>
            <a:br>
              <a:rPr lang="en-US" sz="2000" dirty="0" smtClean="0"/>
            </a:br>
            <a:r>
              <a:rPr lang="en-US" sz="2000" i="1" dirty="0" smtClean="0"/>
              <a:t>Work that has been done</a:t>
            </a:r>
            <a:br>
              <a:rPr lang="en-US" sz="2000" i="1" dirty="0" smtClean="0"/>
            </a:br>
            <a:endParaRPr lang="en-US" sz="2000" i="1" dirty="0" smtClean="0"/>
          </a:p>
          <a:p>
            <a:pPr marL="227013" indent="-227013"/>
            <a:r>
              <a:rPr lang="en-US" sz="2000" dirty="0" smtClean="0"/>
              <a:t>Theme centered:</a:t>
            </a:r>
            <a:br>
              <a:rPr lang="en-US" sz="2000" dirty="0" smtClean="0"/>
            </a:br>
            <a:r>
              <a:rPr lang="en-US" sz="2000" i="1" dirty="0" smtClean="0"/>
              <a:t>Theory and thesis</a:t>
            </a:r>
            <a:br>
              <a:rPr lang="en-US" sz="2000" i="1" dirty="0" smtClean="0"/>
            </a:br>
            <a:endParaRPr lang="en-US" sz="2000" i="1" dirty="0" smtClean="0"/>
          </a:p>
          <a:p>
            <a:pPr marL="227013" indent="-227013"/>
            <a:r>
              <a:rPr lang="en-US" sz="2000" dirty="0" smtClean="0"/>
              <a:t>Expository rhetoric:</a:t>
            </a:r>
            <a:br>
              <a:rPr lang="en-US" sz="2000" dirty="0" smtClean="0"/>
            </a:br>
            <a:r>
              <a:rPr lang="en-US" sz="2000" i="1" dirty="0" smtClean="0"/>
              <a:t>Explaining to reader</a:t>
            </a:r>
          </a:p>
        </p:txBody>
      </p:sp>
      <p:sp>
        <p:nvSpPr>
          <p:cNvPr id="5" name="Content Placeholder 2"/>
          <p:cNvSpPr txBox="1">
            <a:spLocks/>
          </p:cNvSpPr>
          <p:nvPr/>
        </p:nvSpPr>
        <p:spPr bwMode="auto">
          <a:xfrm>
            <a:off x="4633957" y="1470114"/>
            <a:ext cx="313309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539750" indent="-457200" algn="l" rtl="0" eaLnBrk="0" fontAlgn="base" hangingPunct="0">
              <a:spcBef>
                <a:spcPts val="600"/>
              </a:spcBef>
              <a:spcAft>
                <a:spcPct val="0"/>
              </a:spcAft>
              <a:buSzPct val="80000"/>
              <a:buFont typeface="Arial" charset="0"/>
              <a:buChar char="•"/>
              <a:defRPr sz="2800" kern="1200">
                <a:solidFill>
                  <a:schemeClr val="tx1"/>
                </a:solidFill>
                <a:latin typeface="Calibri" panose="020F0502020204030204" pitchFamily="34" charset="0"/>
                <a:ea typeface="Calibri" charset="0"/>
                <a:cs typeface="Calibri" panose="020F0502020204030204" pitchFamily="34" charset="0"/>
              </a:defRPr>
            </a:lvl1pPr>
            <a:lvl2pPr marL="639763" indent="-236538" algn="l" rtl="0" eaLnBrk="0" fontAlgn="base" hangingPunct="0">
              <a:spcBef>
                <a:spcPts val="550"/>
              </a:spcBef>
              <a:spcAft>
                <a:spcPct val="0"/>
              </a:spcAft>
              <a:buFont typeface="Verdana" charset="0"/>
              <a:buChar char="◦"/>
              <a:defRPr sz="2400" kern="1200">
                <a:solidFill>
                  <a:schemeClr val="tx1"/>
                </a:solidFill>
                <a:latin typeface="Calibri" panose="020F0502020204030204" pitchFamily="34" charset="0"/>
                <a:ea typeface="Calibri" charset="0"/>
                <a:cs typeface="Calibri" panose="020F0502020204030204" pitchFamily="34" charset="0"/>
              </a:defRPr>
            </a:lvl2pPr>
            <a:lvl3pPr marL="885825" indent="-228600" algn="l" rtl="0" eaLnBrk="0" fontAlgn="base" hangingPunct="0">
              <a:spcBef>
                <a:spcPct val="20000"/>
              </a:spcBef>
              <a:spcAft>
                <a:spcPct val="0"/>
              </a:spcAft>
              <a:buFont typeface="Wingdings 2" charset="2"/>
              <a:buChar char=""/>
              <a:defRPr sz="2000" kern="1200">
                <a:solidFill>
                  <a:schemeClr val="tx1"/>
                </a:solidFill>
                <a:latin typeface="Calibri" panose="020F0502020204030204" pitchFamily="34" charset="0"/>
                <a:ea typeface="Calibri" charset="0"/>
                <a:cs typeface="Calibri" panose="020F0502020204030204" pitchFamily="34" charset="0"/>
              </a:defRPr>
            </a:lvl3pPr>
            <a:lvl4pPr marL="1096963" indent="-173038" algn="l" rtl="0" eaLnBrk="0" fontAlgn="base" hangingPunct="0">
              <a:spcBef>
                <a:spcPct val="20000"/>
              </a:spcBef>
              <a:spcAft>
                <a:spcPct val="0"/>
              </a:spcAft>
              <a:buFont typeface="Wingdings 2" charset="2"/>
              <a:buChar char=""/>
              <a:defRPr sz="1800" kern="1200">
                <a:solidFill>
                  <a:schemeClr val="tx1"/>
                </a:solidFill>
                <a:latin typeface="Calibri" panose="020F0502020204030204" pitchFamily="34" charset="0"/>
                <a:ea typeface="Calibri" charset="0"/>
                <a:cs typeface="Calibri" panose="020F0502020204030204" pitchFamily="34" charset="0"/>
              </a:defRPr>
            </a:lvl4pPr>
            <a:lvl5pPr marL="1296988" indent="-182563" algn="l" rtl="0" eaLnBrk="0" fontAlgn="base" hangingPunct="0">
              <a:spcBef>
                <a:spcPct val="20000"/>
              </a:spcBef>
              <a:spcAft>
                <a:spcPct val="0"/>
              </a:spcAft>
              <a:buFont typeface="Wingdings 2" charset="2"/>
              <a:buChar char=""/>
              <a:defRPr sz="1800" kern="1200">
                <a:solidFill>
                  <a:schemeClr val="tx1"/>
                </a:solidFill>
                <a:latin typeface="Calibri" panose="020F0502020204030204" pitchFamily="34" charset="0"/>
                <a:ea typeface="Calibri" charset="0"/>
                <a:cs typeface="Calibri" panose="020F0502020204030204" pitchFamily="34" charset="0"/>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Font typeface="Arial" charset="0"/>
              <a:buNone/>
            </a:pPr>
            <a:r>
              <a:rPr lang="en-US" sz="2000" b="1" dirty="0" smtClean="0"/>
              <a:t>GRANT PROPOSAL</a:t>
            </a:r>
            <a:br>
              <a:rPr lang="en-US" sz="2000" b="1" dirty="0" smtClean="0"/>
            </a:br>
            <a:r>
              <a:rPr lang="en-US" sz="2000" b="1" dirty="0" smtClean="0"/>
              <a:t> </a:t>
            </a:r>
          </a:p>
          <a:p>
            <a:pPr marL="227013" indent="-227013"/>
            <a:r>
              <a:rPr lang="en-US" sz="2000" dirty="0" smtClean="0"/>
              <a:t>Sponsor goals:</a:t>
            </a:r>
            <a:br>
              <a:rPr lang="en-US" sz="2000" dirty="0" smtClean="0"/>
            </a:br>
            <a:r>
              <a:rPr lang="en-US" sz="2000" i="1" dirty="0" smtClean="0"/>
              <a:t>Service attitude</a:t>
            </a:r>
            <a:br>
              <a:rPr lang="en-US" sz="2000" i="1" dirty="0" smtClean="0"/>
            </a:br>
            <a:endParaRPr lang="en-US" sz="2000" i="1" dirty="0" smtClean="0"/>
          </a:p>
          <a:p>
            <a:pPr marL="227013" indent="-227013"/>
            <a:r>
              <a:rPr lang="en-US" sz="2000" dirty="0" smtClean="0"/>
              <a:t>Future oriented</a:t>
            </a:r>
            <a:br>
              <a:rPr lang="en-US" sz="2000" dirty="0" smtClean="0"/>
            </a:br>
            <a:r>
              <a:rPr lang="en-US" sz="2000" i="1" dirty="0" smtClean="0"/>
              <a:t>Work that should be done</a:t>
            </a:r>
            <a:br>
              <a:rPr lang="en-US" sz="2000" i="1" dirty="0" smtClean="0"/>
            </a:br>
            <a:endParaRPr lang="en-US" sz="2000" i="1" dirty="0" smtClean="0"/>
          </a:p>
          <a:p>
            <a:pPr marL="227013" indent="-227013"/>
            <a:r>
              <a:rPr lang="en-US" sz="2000" dirty="0" smtClean="0"/>
              <a:t>Project centered:</a:t>
            </a:r>
            <a:br>
              <a:rPr lang="en-US" sz="2000" dirty="0" smtClean="0"/>
            </a:br>
            <a:r>
              <a:rPr lang="en-US" sz="2000" i="1" dirty="0" smtClean="0"/>
              <a:t>Objectives and activities</a:t>
            </a:r>
            <a:br>
              <a:rPr lang="en-US" sz="2000" i="1" dirty="0" smtClean="0"/>
            </a:br>
            <a:endParaRPr lang="en-US" sz="2000" i="1" dirty="0" smtClean="0"/>
          </a:p>
          <a:p>
            <a:pPr marL="227013" indent="-227013"/>
            <a:r>
              <a:rPr lang="en-US" sz="2000" dirty="0" smtClean="0"/>
              <a:t>Persuasive rhetoric:</a:t>
            </a:r>
            <a:br>
              <a:rPr lang="en-US" sz="2000" dirty="0" smtClean="0"/>
            </a:br>
            <a:r>
              <a:rPr lang="en-US" sz="2000" i="1" dirty="0" smtClean="0"/>
              <a:t>“Selling” the reader</a:t>
            </a:r>
          </a:p>
        </p:txBody>
      </p:sp>
    </p:spTree>
    <p:extLst>
      <p:ext uri="{BB962C8B-B14F-4D97-AF65-F5344CB8AC3E}">
        <p14:creationId xmlns:p14="http://schemas.microsoft.com/office/powerpoint/2010/main" val="4108038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4004" y="386874"/>
            <a:ext cx="7985520" cy="483915"/>
          </a:xfrm>
          <a:prstGeom prst="rect">
            <a:avLst/>
          </a:prstGeom>
        </p:spPr>
        <p:txBody>
          <a:bodyPr vert="horz" wrap="square" lIns="0" tIns="0" rIns="0" bIns="0" rtlCol="0">
            <a:spAutoFit/>
          </a:bodyPr>
          <a:lstStyle/>
          <a:p>
            <a:pPr marL="12327" marR="4931">
              <a:lnSpc>
                <a:spcPct val="90000"/>
              </a:lnSpc>
            </a:pPr>
            <a:r>
              <a:rPr sz="3494" dirty="0">
                <a:latin typeface="+mj-lt"/>
                <a:cs typeface="Verdana"/>
              </a:rPr>
              <a:t>T</a:t>
            </a:r>
            <a:r>
              <a:rPr sz="3494" spc="-15" dirty="0">
                <a:latin typeface="+mj-lt"/>
                <a:cs typeface="Verdana"/>
              </a:rPr>
              <a:t>he</a:t>
            </a:r>
            <a:r>
              <a:rPr sz="3494" spc="-5" dirty="0">
                <a:latin typeface="+mj-lt"/>
                <a:cs typeface="Verdana"/>
              </a:rPr>
              <a:t> </a:t>
            </a:r>
            <a:r>
              <a:rPr sz="3494" spc="-25" dirty="0">
                <a:latin typeface="+mj-lt"/>
                <a:cs typeface="Verdana"/>
              </a:rPr>
              <a:t>B</a:t>
            </a:r>
            <a:r>
              <a:rPr sz="3494" spc="-15" dirty="0">
                <a:latin typeface="+mj-lt"/>
                <a:cs typeface="Verdana"/>
              </a:rPr>
              <a:t>ase</a:t>
            </a:r>
            <a:r>
              <a:rPr sz="3494" dirty="0">
                <a:latin typeface="+mj-lt"/>
                <a:cs typeface="Verdana"/>
              </a:rPr>
              <a:t>li</a:t>
            </a:r>
            <a:r>
              <a:rPr sz="3494" spc="-15" dirty="0">
                <a:latin typeface="+mj-lt"/>
                <a:cs typeface="Verdana"/>
              </a:rPr>
              <a:t>ne</a:t>
            </a:r>
            <a:r>
              <a:rPr sz="3494" spc="-5" dirty="0">
                <a:latin typeface="+mj-lt"/>
                <a:cs typeface="Verdana"/>
              </a:rPr>
              <a:t> </a:t>
            </a:r>
            <a:r>
              <a:rPr sz="3494" spc="-15" dirty="0">
                <a:latin typeface="+mj-lt"/>
                <a:cs typeface="Verdana"/>
              </a:rPr>
              <a:t>Lo</a:t>
            </a:r>
            <a:r>
              <a:rPr sz="3494" spc="-5" dirty="0">
                <a:latin typeface="+mj-lt"/>
                <a:cs typeface="Verdana"/>
              </a:rPr>
              <a:t>g</a:t>
            </a:r>
            <a:r>
              <a:rPr sz="3494" dirty="0">
                <a:latin typeface="+mj-lt"/>
                <a:cs typeface="Verdana"/>
              </a:rPr>
              <a:t>ic</a:t>
            </a:r>
            <a:endParaRPr sz="3494" strike="sngStrike" baseline="50000" dirty="0">
              <a:latin typeface="+mj-lt"/>
              <a:cs typeface="Verdana"/>
            </a:endParaRPr>
          </a:p>
        </p:txBody>
      </p:sp>
      <p:sp>
        <p:nvSpPr>
          <p:cNvPr id="3" name="object 3"/>
          <p:cNvSpPr/>
          <p:nvPr/>
        </p:nvSpPr>
        <p:spPr>
          <a:xfrm>
            <a:off x="5467959" y="3627766"/>
            <a:ext cx="0" cy="491210"/>
          </a:xfrm>
          <a:custGeom>
            <a:avLst/>
            <a:gdLst/>
            <a:ahLst/>
            <a:cxnLst/>
            <a:rect l="l" t="t" r="r" b="b"/>
            <a:pathLst>
              <a:path h="506095">
                <a:moveTo>
                  <a:pt x="0" y="0"/>
                </a:moveTo>
                <a:lnTo>
                  <a:pt x="0" y="505904"/>
                </a:lnTo>
              </a:path>
            </a:pathLst>
          </a:custGeom>
          <a:ln w="3175">
            <a:solidFill>
              <a:srgbClr val="CD8500"/>
            </a:solidFill>
          </a:ln>
        </p:spPr>
        <p:txBody>
          <a:bodyPr wrap="square" lIns="0" tIns="0" rIns="0" bIns="0" rtlCol="0"/>
          <a:lstStyle/>
          <a:p>
            <a:endParaRPr sz="1947"/>
          </a:p>
        </p:txBody>
      </p:sp>
      <p:sp>
        <p:nvSpPr>
          <p:cNvPr id="4" name="object 4"/>
          <p:cNvSpPr/>
          <p:nvPr/>
        </p:nvSpPr>
        <p:spPr>
          <a:xfrm>
            <a:off x="5394308" y="4093952"/>
            <a:ext cx="148534" cy="149150"/>
          </a:xfrm>
          <a:custGeom>
            <a:avLst/>
            <a:gdLst/>
            <a:ahLst/>
            <a:cxnLst/>
            <a:rect l="l" t="t" r="r" b="b"/>
            <a:pathLst>
              <a:path w="153035" h="153670">
                <a:moveTo>
                  <a:pt x="152908" y="0"/>
                </a:moveTo>
                <a:lnTo>
                  <a:pt x="0" y="382"/>
                </a:lnTo>
                <a:lnTo>
                  <a:pt x="76837" y="153098"/>
                </a:lnTo>
                <a:lnTo>
                  <a:pt x="152908" y="0"/>
                </a:lnTo>
                <a:close/>
              </a:path>
            </a:pathLst>
          </a:custGeom>
          <a:solidFill>
            <a:srgbClr val="CD8500"/>
          </a:solidFill>
        </p:spPr>
        <p:txBody>
          <a:bodyPr wrap="square" lIns="0" tIns="0" rIns="0" bIns="0" rtlCol="0"/>
          <a:lstStyle/>
          <a:p>
            <a:endParaRPr sz="1947"/>
          </a:p>
        </p:txBody>
      </p:sp>
      <p:sp>
        <p:nvSpPr>
          <p:cNvPr id="5" name="object 5"/>
          <p:cNvSpPr txBox="1"/>
          <p:nvPr/>
        </p:nvSpPr>
        <p:spPr>
          <a:xfrm>
            <a:off x="4963500" y="4336246"/>
            <a:ext cx="1048983" cy="923330"/>
          </a:xfrm>
          <a:prstGeom prst="rect">
            <a:avLst/>
          </a:prstGeom>
        </p:spPr>
        <p:txBody>
          <a:bodyPr vert="horz" wrap="square" lIns="0" tIns="0" rIns="0" bIns="0" rtlCol="0">
            <a:spAutoFit/>
          </a:bodyPr>
          <a:lstStyle/>
          <a:p>
            <a:pPr marL="4931" algn="ctr">
              <a:lnSpc>
                <a:spcPts val="5086"/>
              </a:lnSpc>
            </a:pPr>
            <a:r>
              <a:rPr sz="4271" b="1" spc="-34" dirty="0">
                <a:solidFill>
                  <a:srgbClr val="00669C"/>
                </a:solidFill>
                <a:latin typeface="Verdana"/>
                <a:cs typeface="Verdana"/>
              </a:rPr>
              <a:t>B</a:t>
            </a:r>
            <a:endParaRPr sz="4271">
              <a:latin typeface="Verdana"/>
              <a:cs typeface="Verdana"/>
            </a:endParaRPr>
          </a:p>
          <a:p>
            <a:pPr algn="ctr">
              <a:lnSpc>
                <a:spcPts val="2058"/>
              </a:lnSpc>
            </a:pPr>
            <a:r>
              <a:rPr sz="1747" b="1" dirty="0">
                <a:solidFill>
                  <a:srgbClr val="9A1A0F"/>
                </a:solidFill>
                <a:latin typeface="Verdana"/>
                <a:cs typeface="Verdana"/>
              </a:rPr>
              <a:t>Ben</a:t>
            </a:r>
            <a:r>
              <a:rPr sz="1747" b="1" spc="-5" dirty="0">
                <a:solidFill>
                  <a:srgbClr val="9A1A0F"/>
                </a:solidFill>
                <a:latin typeface="Verdana"/>
                <a:cs typeface="Verdana"/>
              </a:rPr>
              <a:t>e</a:t>
            </a:r>
            <a:r>
              <a:rPr sz="1747" b="1" dirty="0">
                <a:solidFill>
                  <a:srgbClr val="9A1A0F"/>
                </a:solidFill>
                <a:latin typeface="Verdana"/>
                <a:cs typeface="Verdana"/>
              </a:rPr>
              <a:t>f</a:t>
            </a:r>
            <a:r>
              <a:rPr sz="1747" b="1" spc="-15" dirty="0">
                <a:solidFill>
                  <a:srgbClr val="9A1A0F"/>
                </a:solidFill>
                <a:latin typeface="Verdana"/>
                <a:cs typeface="Verdana"/>
              </a:rPr>
              <a:t>its</a:t>
            </a:r>
            <a:endParaRPr sz="1747">
              <a:latin typeface="Verdana"/>
              <a:cs typeface="Verdana"/>
            </a:endParaRPr>
          </a:p>
        </p:txBody>
      </p:sp>
      <p:sp>
        <p:nvSpPr>
          <p:cNvPr id="6" name="object 6"/>
          <p:cNvSpPr txBox="1"/>
          <p:nvPr/>
        </p:nvSpPr>
        <p:spPr>
          <a:xfrm>
            <a:off x="3065222" y="2419581"/>
            <a:ext cx="1153142" cy="548483"/>
          </a:xfrm>
          <a:prstGeom prst="rect">
            <a:avLst/>
          </a:prstGeom>
        </p:spPr>
        <p:txBody>
          <a:bodyPr vert="horz" wrap="square" lIns="0" tIns="0" rIns="0" bIns="0" rtlCol="0">
            <a:spAutoFit/>
          </a:bodyPr>
          <a:lstStyle/>
          <a:p>
            <a:pPr marL="12327" marR="4931" indent="86290">
              <a:lnSpc>
                <a:spcPct val="101899"/>
              </a:lnSpc>
            </a:pPr>
            <a:r>
              <a:rPr sz="1747" b="1" dirty="0">
                <a:solidFill>
                  <a:srgbClr val="9A1A0F"/>
                </a:solidFill>
                <a:latin typeface="Verdana"/>
                <a:cs typeface="Verdana"/>
              </a:rPr>
              <a:t>Curren</a:t>
            </a:r>
            <a:r>
              <a:rPr sz="1747" b="1" spc="-10" dirty="0">
                <a:solidFill>
                  <a:srgbClr val="9A1A0F"/>
                </a:solidFill>
                <a:latin typeface="Verdana"/>
                <a:cs typeface="Verdana"/>
              </a:rPr>
              <a:t>t Situation</a:t>
            </a:r>
            <a:endParaRPr sz="1747" dirty="0">
              <a:latin typeface="Verdana"/>
              <a:cs typeface="Verdana"/>
            </a:endParaRPr>
          </a:p>
        </p:txBody>
      </p:sp>
      <p:sp>
        <p:nvSpPr>
          <p:cNvPr id="7" name="object 7"/>
          <p:cNvSpPr txBox="1"/>
          <p:nvPr/>
        </p:nvSpPr>
        <p:spPr>
          <a:xfrm>
            <a:off x="3287099" y="2992663"/>
            <a:ext cx="667479" cy="657231"/>
          </a:xfrm>
          <a:prstGeom prst="rect">
            <a:avLst/>
          </a:prstGeom>
        </p:spPr>
        <p:txBody>
          <a:bodyPr vert="horz" wrap="square" lIns="0" tIns="0" rIns="0" bIns="0" rtlCol="0">
            <a:spAutoFit/>
          </a:bodyPr>
          <a:lstStyle/>
          <a:p>
            <a:pPr marL="12327"/>
            <a:r>
              <a:rPr sz="4271" b="1" dirty="0">
                <a:solidFill>
                  <a:srgbClr val="00669C"/>
                </a:solidFill>
                <a:latin typeface="Verdana"/>
                <a:cs typeface="Verdana"/>
              </a:rPr>
              <a:t>S</a:t>
            </a:r>
            <a:r>
              <a:rPr sz="4222" b="1" spc="29" baseline="-13409" dirty="0">
                <a:solidFill>
                  <a:srgbClr val="00669C"/>
                </a:solidFill>
                <a:latin typeface="Verdana"/>
                <a:cs typeface="Verdana"/>
              </a:rPr>
              <a:t>1</a:t>
            </a:r>
            <a:endParaRPr sz="4222" baseline="-13409">
              <a:latin typeface="Verdana"/>
              <a:cs typeface="Verdana"/>
            </a:endParaRPr>
          </a:p>
        </p:txBody>
      </p:sp>
      <p:sp>
        <p:nvSpPr>
          <p:cNvPr id="8" name="object 8"/>
          <p:cNvSpPr txBox="1"/>
          <p:nvPr/>
        </p:nvSpPr>
        <p:spPr>
          <a:xfrm>
            <a:off x="5000480" y="2419581"/>
            <a:ext cx="976873" cy="1176861"/>
          </a:xfrm>
          <a:prstGeom prst="rect">
            <a:avLst/>
          </a:prstGeom>
        </p:spPr>
        <p:txBody>
          <a:bodyPr vert="horz" wrap="square" lIns="0" tIns="0" rIns="0" bIns="0" rtlCol="0">
            <a:spAutoFit/>
          </a:bodyPr>
          <a:lstStyle/>
          <a:p>
            <a:pPr marL="12327" marR="4931" algn="ctr">
              <a:lnSpc>
                <a:spcPct val="101899"/>
              </a:lnSpc>
            </a:pPr>
            <a:r>
              <a:rPr sz="1747" b="1" spc="-5" dirty="0">
                <a:solidFill>
                  <a:srgbClr val="9A1A0F"/>
                </a:solidFill>
                <a:latin typeface="Verdana"/>
                <a:cs typeface="Verdana"/>
              </a:rPr>
              <a:t>Desired </a:t>
            </a:r>
            <a:r>
              <a:rPr sz="1747" b="1" dirty="0">
                <a:solidFill>
                  <a:srgbClr val="9A1A0F"/>
                </a:solidFill>
                <a:latin typeface="Verdana"/>
                <a:cs typeface="Verdana"/>
              </a:rPr>
              <a:t>Result</a:t>
            </a:r>
            <a:endParaRPr sz="1747">
              <a:latin typeface="Verdana"/>
              <a:cs typeface="Verdana"/>
            </a:endParaRPr>
          </a:p>
          <a:p>
            <a:pPr marR="5548" algn="ctr">
              <a:lnSpc>
                <a:spcPts val="4873"/>
              </a:lnSpc>
            </a:pPr>
            <a:r>
              <a:rPr sz="4271" b="1" dirty="0">
                <a:solidFill>
                  <a:srgbClr val="00669C"/>
                </a:solidFill>
                <a:latin typeface="Verdana"/>
                <a:cs typeface="Verdana"/>
              </a:rPr>
              <a:t>S</a:t>
            </a:r>
            <a:r>
              <a:rPr sz="4222" b="1" spc="29" baseline="-13409" dirty="0">
                <a:solidFill>
                  <a:srgbClr val="00669C"/>
                </a:solidFill>
                <a:latin typeface="Verdana"/>
                <a:cs typeface="Verdana"/>
              </a:rPr>
              <a:t>2</a:t>
            </a:r>
            <a:endParaRPr sz="4222" baseline="-13409">
              <a:latin typeface="Verdana"/>
              <a:cs typeface="Verdana"/>
            </a:endParaRPr>
          </a:p>
        </p:txBody>
      </p:sp>
      <p:sp>
        <p:nvSpPr>
          <p:cNvPr id="9" name="object 9"/>
          <p:cNvSpPr/>
          <p:nvPr/>
        </p:nvSpPr>
        <p:spPr>
          <a:xfrm>
            <a:off x="4042097" y="3307941"/>
            <a:ext cx="787046" cy="0"/>
          </a:xfrm>
          <a:custGeom>
            <a:avLst/>
            <a:gdLst/>
            <a:ahLst/>
            <a:cxnLst/>
            <a:rect l="l" t="t" r="r" b="b"/>
            <a:pathLst>
              <a:path w="810895">
                <a:moveTo>
                  <a:pt x="0" y="0"/>
                </a:moveTo>
                <a:lnTo>
                  <a:pt x="810704" y="0"/>
                </a:lnTo>
              </a:path>
            </a:pathLst>
          </a:custGeom>
          <a:ln w="3175">
            <a:solidFill>
              <a:srgbClr val="CD8500"/>
            </a:solidFill>
          </a:ln>
        </p:spPr>
        <p:txBody>
          <a:bodyPr wrap="square" lIns="0" tIns="0" rIns="0" bIns="0" rtlCol="0"/>
          <a:lstStyle/>
          <a:p>
            <a:endParaRPr sz="1947"/>
          </a:p>
        </p:txBody>
      </p:sp>
      <p:sp>
        <p:nvSpPr>
          <p:cNvPr id="10" name="object 10"/>
          <p:cNvSpPr/>
          <p:nvPr/>
        </p:nvSpPr>
        <p:spPr>
          <a:xfrm>
            <a:off x="4804178" y="3234361"/>
            <a:ext cx="148534" cy="148534"/>
          </a:xfrm>
          <a:custGeom>
            <a:avLst/>
            <a:gdLst/>
            <a:ahLst/>
            <a:cxnLst/>
            <a:rect l="l" t="t" r="r" b="b"/>
            <a:pathLst>
              <a:path w="153035" h="153035">
                <a:moveTo>
                  <a:pt x="259" y="0"/>
                </a:moveTo>
                <a:lnTo>
                  <a:pt x="0" y="152907"/>
                </a:lnTo>
                <a:lnTo>
                  <a:pt x="153037" y="76713"/>
                </a:lnTo>
                <a:lnTo>
                  <a:pt x="259" y="0"/>
                </a:lnTo>
                <a:close/>
              </a:path>
            </a:pathLst>
          </a:custGeom>
          <a:solidFill>
            <a:srgbClr val="CD8500"/>
          </a:solidFill>
        </p:spPr>
        <p:txBody>
          <a:bodyPr wrap="square" lIns="0" tIns="0" rIns="0" bIns="0" rtlCol="0"/>
          <a:lstStyle/>
          <a:p>
            <a:endParaRPr sz="1947"/>
          </a:p>
        </p:txBody>
      </p:sp>
      <p:sp>
        <p:nvSpPr>
          <p:cNvPr id="11" name="object 11"/>
          <p:cNvSpPr/>
          <p:nvPr/>
        </p:nvSpPr>
        <p:spPr>
          <a:xfrm>
            <a:off x="796520" y="2103073"/>
            <a:ext cx="2139384" cy="3013397"/>
          </a:xfrm>
          <a:prstGeom prst="rect">
            <a:avLst/>
          </a:prstGeom>
          <a:blipFill>
            <a:blip r:embed="rId3" cstate="print"/>
            <a:stretch>
              <a:fillRect/>
            </a:stretch>
          </a:blipFill>
        </p:spPr>
        <p:txBody>
          <a:bodyPr wrap="square" lIns="0" tIns="0" rIns="0" bIns="0" rtlCol="0"/>
          <a:lstStyle/>
          <a:p>
            <a:endParaRPr sz="1947"/>
          </a:p>
        </p:txBody>
      </p:sp>
      <p:sp>
        <p:nvSpPr>
          <p:cNvPr id="13" name="object 13"/>
          <p:cNvSpPr txBox="1"/>
          <p:nvPr/>
        </p:nvSpPr>
        <p:spPr>
          <a:xfrm>
            <a:off x="801864" y="2173634"/>
            <a:ext cx="2001819" cy="2769989"/>
          </a:xfrm>
          <a:prstGeom prst="rect">
            <a:avLst/>
          </a:prstGeom>
          <a:solidFill>
            <a:srgbClr val="FFFFFF"/>
          </a:solidFill>
          <a:ln w="12700">
            <a:solidFill>
              <a:srgbClr val="9A1A0F"/>
            </a:solidFill>
          </a:ln>
        </p:spPr>
        <p:txBody>
          <a:bodyPr vert="horz" wrap="square" lIns="0" tIns="0" rIns="0" bIns="0" rtlCol="0">
            <a:spAutoFit/>
          </a:bodyPr>
          <a:lstStyle/>
          <a:p>
            <a:pPr marL="99234" marR="100467">
              <a:lnSpc>
                <a:spcPts val="1844"/>
              </a:lnSpc>
            </a:pPr>
            <a:r>
              <a:rPr sz="1553" spc="-10" dirty="0">
                <a:solidFill>
                  <a:srgbClr val="151515"/>
                </a:solidFill>
                <a:latin typeface="Verdana"/>
                <a:cs typeface="Verdana"/>
              </a:rPr>
              <a:t>Because</a:t>
            </a:r>
            <a:r>
              <a:rPr sz="1553" spc="-5" dirty="0">
                <a:solidFill>
                  <a:srgbClr val="151515"/>
                </a:solidFill>
                <a:latin typeface="Verdana"/>
                <a:cs typeface="Verdana"/>
              </a:rPr>
              <a:t> </a:t>
            </a:r>
            <a:r>
              <a:rPr sz="1553" spc="-10" dirty="0">
                <a:solidFill>
                  <a:srgbClr val="151515"/>
                </a:solidFill>
                <a:latin typeface="Verdana"/>
                <a:cs typeface="Verdana"/>
              </a:rPr>
              <a:t>of</a:t>
            </a:r>
            <a:r>
              <a:rPr sz="1553" spc="-5" dirty="0">
                <a:solidFill>
                  <a:srgbClr val="151515"/>
                </a:solidFill>
                <a:latin typeface="Verdana"/>
                <a:cs typeface="Verdana"/>
              </a:rPr>
              <a:t> </a:t>
            </a:r>
            <a:r>
              <a:rPr sz="1553" spc="-10" dirty="0">
                <a:solidFill>
                  <a:srgbClr val="151515"/>
                </a:solidFill>
                <a:latin typeface="Verdana"/>
                <a:cs typeface="Verdana"/>
              </a:rPr>
              <a:t>the</a:t>
            </a:r>
            <a:r>
              <a:rPr sz="1553" spc="-15" dirty="0">
                <a:solidFill>
                  <a:srgbClr val="151515"/>
                </a:solidFill>
                <a:latin typeface="Verdana"/>
                <a:cs typeface="Verdana"/>
              </a:rPr>
              <a:t> m</a:t>
            </a:r>
            <a:r>
              <a:rPr sz="1553" dirty="0">
                <a:solidFill>
                  <a:srgbClr val="151515"/>
                </a:solidFill>
                <a:latin typeface="Verdana"/>
                <a:cs typeface="Verdana"/>
              </a:rPr>
              <a:t>is</a:t>
            </a:r>
            <a:r>
              <a:rPr sz="1553" spc="-19" dirty="0">
                <a:solidFill>
                  <a:srgbClr val="151515"/>
                </a:solidFill>
                <a:latin typeface="Verdana"/>
                <a:cs typeface="Verdana"/>
              </a:rPr>
              <a:t>-</a:t>
            </a:r>
            <a:r>
              <a:rPr sz="1553" spc="-10" dirty="0">
                <a:solidFill>
                  <a:srgbClr val="151515"/>
                </a:solidFill>
                <a:latin typeface="Verdana"/>
                <a:cs typeface="Verdana"/>
              </a:rPr>
              <a:t>a</a:t>
            </a:r>
            <a:r>
              <a:rPr sz="1553" dirty="0">
                <a:solidFill>
                  <a:srgbClr val="151515"/>
                </a:solidFill>
                <a:latin typeface="Verdana"/>
                <a:cs typeface="Verdana"/>
              </a:rPr>
              <a:t>li</a:t>
            </a:r>
            <a:r>
              <a:rPr sz="1553" spc="-15" dirty="0">
                <a:solidFill>
                  <a:srgbClr val="151515"/>
                </a:solidFill>
                <a:latin typeface="Verdana"/>
                <a:cs typeface="Verdana"/>
              </a:rPr>
              <a:t>gnmen</a:t>
            </a:r>
            <a:r>
              <a:rPr sz="1553" dirty="0">
                <a:solidFill>
                  <a:srgbClr val="151515"/>
                </a:solidFill>
                <a:latin typeface="Verdana"/>
                <a:cs typeface="Verdana"/>
              </a:rPr>
              <a:t>t </a:t>
            </a:r>
            <a:r>
              <a:rPr sz="1553" spc="-10" dirty="0">
                <a:solidFill>
                  <a:srgbClr val="151515"/>
                </a:solidFill>
                <a:latin typeface="Verdana"/>
                <a:cs typeface="Verdana"/>
              </a:rPr>
              <a:t>be</a:t>
            </a:r>
            <a:r>
              <a:rPr sz="1553" dirty="0">
                <a:solidFill>
                  <a:srgbClr val="151515"/>
                </a:solidFill>
                <a:latin typeface="Verdana"/>
                <a:cs typeface="Verdana"/>
              </a:rPr>
              <a:t>tw</a:t>
            </a:r>
            <a:r>
              <a:rPr sz="1553" spc="-10" dirty="0">
                <a:solidFill>
                  <a:srgbClr val="151515"/>
                </a:solidFill>
                <a:latin typeface="Verdana"/>
                <a:cs typeface="Verdana"/>
              </a:rPr>
              <a:t>een</a:t>
            </a:r>
            <a:r>
              <a:rPr sz="1553" spc="-5" dirty="0">
                <a:solidFill>
                  <a:srgbClr val="151515"/>
                </a:solidFill>
                <a:latin typeface="Verdana"/>
                <a:cs typeface="Verdana"/>
              </a:rPr>
              <a:t> </a:t>
            </a:r>
            <a:r>
              <a:rPr sz="1553" dirty="0">
                <a:solidFill>
                  <a:srgbClr val="151515"/>
                </a:solidFill>
                <a:latin typeface="Verdana"/>
                <a:cs typeface="Verdana"/>
              </a:rPr>
              <a:t>(</a:t>
            </a:r>
            <a:r>
              <a:rPr sz="1553" spc="-10" dirty="0">
                <a:solidFill>
                  <a:srgbClr val="151515"/>
                </a:solidFill>
                <a:latin typeface="Verdana"/>
                <a:cs typeface="Verdana"/>
              </a:rPr>
              <a:t>a</a:t>
            </a:r>
            <a:r>
              <a:rPr sz="1553" dirty="0">
                <a:solidFill>
                  <a:srgbClr val="151515"/>
                </a:solidFill>
                <a:latin typeface="Verdana"/>
                <a:cs typeface="Verdana"/>
              </a:rPr>
              <a:t>)</a:t>
            </a:r>
            <a:r>
              <a:rPr sz="1553" spc="-5" dirty="0">
                <a:solidFill>
                  <a:srgbClr val="151515"/>
                </a:solidFill>
                <a:latin typeface="Verdana"/>
                <a:cs typeface="Verdana"/>
              </a:rPr>
              <a:t> </a:t>
            </a:r>
            <a:r>
              <a:rPr sz="1553" spc="-10" dirty="0">
                <a:solidFill>
                  <a:srgbClr val="151515"/>
                </a:solidFill>
                <a:latin typeface="Verdana"/>
                <a:cs typeface="Verdana"/>
              </a:rPr>
              <a:t>the co</a:t>
            </a:r>
            <a:r>
              <a:rPr sz="1553" dirty="0">
                <a:solidFill>
                  <a:srgbClr val="151515"/>
                </a:solidFill>
                <a:latin typeface="Verdana"/>
                <a:cs typeface="Verdana"/>
              </a:rPr>
              <a:t>ll</a:t>
            </a:r>
            <a:r>
              <a:rPr sz="1553" spc="-10" dirty="0">
                <a:solidFill>
                  <a:srgbClr val="151515"/>
                </a:solidFill>
                <a:latin typeface="Verdana"/>
                <a:cs typeface="Verdana"/>
              </a:rPr>
              <a:t>ege</a:t>
            </a:r>
            <a:r>
              <a:rPr sz="1553" spc="-58" dirty="0">
                <a:solidFill>
                  <a:srgbClr val="151515"/>
                </a:solidFill>
                <a:latin typeface="Verdana"/>
                <a:cs typeface="Verdana"/>
              </a:rPr>
              <a:t>’</a:t>
            </a:r>
            <a:r>
              <a:rPr sz="1553" spc="-10" dirty="0">
                <a:solidFill>
                  <a:srgbClr val="151515"/>
                </a:solidFill>
                <a:latin typeface="Verdana"/>
                <a:cs typeface="Verdana"/>
              </a:rPr>
              <a:t>s ope</a:t>
            </a:r>
            <a:r>
              <a:rPr sz="1553" spc="-39" dirty="0">
                <a:solidFill>
                  <a:srgbClr val="151515"/>
                </a:solidFill>
                <a:latin typeface="Verdana"/>
                <a:cs typeface="Verdana"/>
              </a:rPr>
              <a:t>r</a:t>
            </a:r>
            <a:r>
              <a:rPr sz="1553" spc="-10" dirty="0">
                <a:solidFill>
                  <a:srgbClr val="151515"/>
                </a:solidFill>
                <a:latin typeface="Verdana"/>
                <a:cs typeface="Verdana"/>
              </a:rPr>
              <a:t>a</a:t>
            </a:r>
            <a:r>
              <a:rPr sz="1553" dirty="0">
                <a:solidFill>
                  <a:srgbClr val="151515"/>
                </a:solidFill>
                <a:latin typeface="Verdana"/>
                <a:cs typeface="Verdana"/>
              </a:rPr>
              <a:t>ti</a:t>
            </a:r>
            <a:r>
              <a:rPr sz="1553" spc="-15" dirty="0">
                <a:solidFill>
                  <a:srgbClr val="151515"/>
                </a:solidFill>
                <a:latin typeface="Verdana"/>
                <a:cs typeface="Verdana"/>
              </a:rPr>
              <a:t>n</a:t>
            </a:r>
            <a:r>
              <a:rPr sz="1553" dirty="0">
                <a:solidFill>
                  <a:srgbClr val="151515"/>
                </a:solidFill>
                <a:latin typeface="Verdana"/>
                <a:cs typeface="Verdana"/>
              </a:rPr>
              <a:t>g</a:t>
            </a:r>
            <a:r>
              <a:rPr sz="1553" spc="-5" dirty="0">
                <a:solidFill>
                  <a:srgbClr val="151515"/>
                </a:solidFill>
                <a:latin typeface="Verdana"/>
                <a:cs typeface="Verdana"/>
              </a:rPr>
              <a:t> </a:t>
            </a:r>
            <a:r>
              <a:rPr sz="1553" spc="-10" dirty="0">
                <a:solidFill>
                  <a:srgbClr val="151515"/>
                </a:solidFill>
                <a:latin typeface="Verdana"/>
                <a:cs typeface="Verdana"/>
              </a:rPr>
              <a:t>an</a:t>
            </a:r>
            <a:r>
              <a:rPr sz="1553" dirty="0">
                <a:solidFill>
                  <a:srgbClr val="151515"/>
                </a:solidFill>
                <a:latin typeface="Verdana"/>
                <a:cs typeface="Verdana"/>
              </a:rPr>
              <a:t>d </a:t>
            </a:r>
            <a:r>
              <a:rPr sz="1553" spc="-10" dirty="0">
                <a:solidFill>
                  <a:srgbClr val="151515"/>
                </a:solidFill>
                <a:latin typeface="Verdana"/>
                <a:cs typeface="Verdana"/>
              </a:rPr>
              <a:t>de</a:t>
            </a:r>
            <a:r>
              <a:rPr sz="1553" dirty="0">
                <a:solidFill>
                  <a:srgbClr val="151515"/>
                </a:solidFill>
                <a:latin typeface="Verdana"/>
                <a:cs typeface="Verdana"/>
              </a:rPr>
              <a:t>li</a:t>
            </a:r>
            <a:r>
              <a:rPr sz="1553" spc="-25" dirty="0">
                <a:solidFill>
                  <a:srgbClr val="151515"/>
                </a:solidFill>
                <a:latin typeface="Verdana"/>
                <a:cs typeface="Verdana"/>
              </a:rPr>
              <a:t>v</a:t>
            </a:r>
            <a:r>
              <a:rPr sz="1553" spc="-10" dirty="0">
                <a:solidFill>
                  <a:srgbClr val="151515"/>
                </a:solidFill>
                <a:latin typeface="Verdana"/>
                <a:cs typeface="Verdana"/>
              </a:rPr>
              <a:t>ery</a:t>
            </a:r>
            <a:r>
              <a:rPr sz="1553" spc="-5" dirty="0">
                <a:solidFill>
                  <a:srgbClr val="151515"/>
                </a:solidFill>
                <a:latin typeface="Verdana"/>
                <a:cs typeface="Verdana"/>
              </a:rPr>
              <a:t> </a:t>
            </a:r>
            <a:r>
              <a:rPr sz="1553" spc="-10" dirty="0">
                <a:solidFill>
                  <a:srgbClr val="151515"/>
                </a:solidFill>
                <a:latin typeface="Verdana"/>
                <a:cs typeface="Verdana"/>
              </a:rPr>
              <a:t>systems an</a:t>
            </a:r>
            <a:r>
              <a:rPr sz="1553" dirty="0">
                <a:solidFill>
                  <a:srgbClr val="151515"/>
                </a:solidFill>
                <a:latin typeface="Verdana"/>
                <a:cs typeface="Verdana"/>
              </a:rPr>
              <a:t>d</a:t>
            </a:r>
            <a:r>
              <a:rPr sz="1553" spc="-5" dirty="0">
                <a:solidFill>
                  <a:srgbClr val="151515"/>
                </a:solidFill>
                <a:latin typeface="Verdana"/>
                <a:cs typeface="Verdana"/>
              </a:rPr>
              <a:t> </a:t>
            </a:r>
            <a:r>
              <a:rPr sz="1553" dirty="0">
                <a:solidFill>
                  <a:srgbClr val="151515"/>
                </a:solidFill>
                <a:latin typeface="Verdana"/>
                <a:cs typeface="Verdana"/>
              </a:rPr>
              <a:t>(b)</a:t>
            </a:r>
            <a:r>
              <a:rPr sz="1553" spc="-5" dirty="0">
                <a:solidFill>
                  <a:srgbClr val="151515"/>
                </a:solidFill>
                <a:latin typeface="Verdana"/>
                <a:cs typeface="Verdana"/>
              </a:rPr>
              <a:t> </a:t>
            </a:r>
            <a:r>
              <a:rPr sz="1553" spc="-10" dirty="0">
                <a:solidFill>
                  <a:srgbClr val="151515"/>
                </a:solidFill>
                <a:latin typeface="Verdana"/>
                <a:cs typeface="Verdana"/>
              </a:rPr>
              <a:t>the</a:t>
            </a:r>
            <a:r>
              <a:rPr sz="1553" spc="-5" dirty="0">
                <a:solidFill>
                  <a:srgbClr val="151515"/>
                </a:solidFill>
                <a:latin typeface="Verdana"/>
                <a:cs typeface="Verdana"/>
              </a:rPr>
              <a:t> </a:t>
            </a:r>
            <a:r>
              <a:rPr sz="1553" spc="-10" dirty="0">
                <a:solidFill>
                  <a:srgbClr val="151515"/>
                </a:solidFill>
                <a:latin typeface="Verdana"/>
                <a:cs typeface="Verdana"/>
              </a:rPr>
              <a:t>nee</a:t>
            </a:r>
            <a:r>
              <a:rPr sz="1553" spc="-5" dirty="0">
                <a:solidFill>
                  <a:srgbClr val="151515"/>
                </a:solidFill>
                <a:latin typeface="Verdana"/>
                <a:cs typeface="Verdana"/>
              </a:rPr>
              <a:t>ds </a:t>
            </a:r>
            <a:r>
              <a:rPr sz="1553" spc="-10" dirty="0">
                <a:solidFill>
                  <a:srgbClr val="151515"/>
                </a:solidFill>
                <a:latin typeface="Verdana"/>
                <a:cs typeface="Verdana"/>
              </a:rPr>
              <a:t>of</a:t>
            </a:r>
            <a:r>
              <a:rPr sz="1553" spc="-5" dirty="0">
                <a:solidFill>
                  <a:srgbClr val="151515"/>
                </a:solidFill>
                <a:latin typeface="Verdana"/>
                <a:cs typeface="Verdana"/>
              </a:rPr>
              <a:t> </a:t>
            </a:r>
            <a:r>
              <a:rPr sz="1553" spc="-10" dirty="0">
                <a:solidFill>
                  <a:srgbClr val="151515"/>
                </a:solidFill>
                <a:latin typeface="Verdana"/>
                <a:cs typeface="Verdana"/>
              </a:rPr>
              <a:t>the</a:t>
            </a:r>
            <a:r>
              <a:rPr sz="1553" spc="-5" dirty="0">
                <a:solidFill>
                  <a:srgbClr val="151515"/>
                </a:solidFill>
                <a:latin typeface="Verdana"/>
                <a:cs typeface="Verdana"/>
              </a:rPr>
              <a:t> </a:t>
            </a:r>
            <a:r>
              <a:rPr sz="1553" spc="-10" dirty="0">
                <a:solidFill>
                  <a:srgbClr val="151515"/>
                </a:solidFill>
                <a:latin typeface="Verdana"/>
                <a:cs typeface="Verdana"/>
              </a:rPr>
              <a:t>co</a:t>
            </a:r>
            <a:r>
              <a:rPr sz="1553" dirty="0">
                <a:solidFill>
                  <a:srgbClr val="151515"/>
                </a:solidFill>
                <a:latin typeface="Verdana"/>
                <a:cs typeface="Verdana"/>
              </a:rPr>
              <a:t>ll</a:t>
            </a:r>
            <a:r>
              <a:rPr sz="1553" spc="-10" dirty="0">
                <a:solidFill>
                  <a:srgbClr val="151515"/>
                </a:solidFill>
                <a:latin typeface="Verdana"/>
                <a:cs typeface="Verdana"/>
              </a:rPr>
              <a:t>ege</a:t>
            </a:r>
            <a:r>
              <a:rPr sz="1553" spc="-58" dirty="0">
                <a:solidFill>
                  <a:srgbClr val="151515"/>
                </a:solidFill>
                <a:latin typeface="Verdana"/>
                <a:cs typeface="Verdana"/>
              </a:rPr>
              <a:t>’</a:t>
            </a:r>
            <a:r>
              <a:rPr sz="1553" spc="-10" dirty="0">
                <a:solidFill>
                  <a:srgbClr val="151515"/>
                </a:solidFill>
                <a:latin typeface="Verdana"/>
                <a:cs typeface="Verdana"/>
              </a:rPr>
              <a:t>s studen</a:t>
            </a:r>
            <a:r>
              <a:rPr sz="1553" spc="-5" dirty="0">
                <a:solidFill>
                  <a:srgbClr val="151515"/>
                </a:solidFill>
                <a:latin typeface="Verdana"/>
                <a:cs typeface="Verdana"/>
              </a:rPr>
              <a:t>t</a:t>
            </a:r>
            <a:r>
              <a:rPr sz="1553" dirty="0">
                <a:solidFill>
                  <a:srgbClr val="151515"/>
                </a:solidFill>
                <a:latin typeface="Verdana"/>
                <a:cs typeface="Verdana"/>
              </a:rPr>
              <a:t>s</a:t>
            </a:r>
            <a:r>
              <a:rPr sz="1553" spc="-5" dirty="0">
                <a:solidFill>
                  <a:srgbClr val="151515"/>
                </a:solidFill>
                <a:latin typeface="Verdana"/>
                <a:cs typeface="Verdana"/>
              </a:rPr>
              <a:t> </a:t>
            </a:r>
            <a:r>
              <a:rPr sz="1553" spc="-10" dirty="0">
                <a:solidFill>
                  <a:srgbClr val="151515"/>
                </a:solidFill>
                <a:latin typeface="Verdana"/>
                <a:cs typeface="Verdana"/>
              </a:rPr>
              <a:t>an</a:t>
            </a:r>
            <a:r>
              <a:rPr sz="1553" dirty="0">
                <a:solidFill>
                  <a:srgbClr val="151515"/>
                </a:solidFill>
                <a:latin typeface="Verdana"/>
                <a:cs typeface="Verdana"/>
              </a:rPr>
              <a:t>d </a:t>
            </a:r>
            <a:r>
              <a:rPr sz="1553" spc="-15" dirty="0">
                <a:solidFill>
                  <a:srgbClr val="151515"/>
                </a:solidFill>
                <a:latin typeface="Verdana"/>
                <a:cs typeface="Verdana"/>
              </a:rPr>
              <a:t>em</a:t>
            </a:r>
            <a:r>
              <a:rPr sz="1553" dirty="0">
                <a:solidFill>
                  <a:srgbClr val="151515"/>
                </a:solidFill>
                <a:latin typeface="Verdana"/>
                <a:cs typeface="Verdana"/>
              </a:rPr>
              <a:t>pl</a:t>
            </a:r>
            <a:r>
              <a:rPr sz="1553" spc="-25" dirty="0">
                <a:solidFill>
                  <a:srgbClr val="151515"/>
                </a:solidFill>
                <a:latin typeface="Verdana"/>
                <a:cs typeface="Verdana"/>
              </a:rPr>
              <a:t>oy</a:t>
            </a:r>
            <a:r>
              <a:rPr sz="1553" spc="-10" dirty="0">
                <a:solidFill>
                  <a:srgbClr val="151515"/>
                </a:solidFill>
                <a:latin typeface="Verdana"/>
                <a:cs typeface="Verdana"/>
              </a:rPr>
              <a:t>ers</a:t>
            </a:r>
            <a:r>
              <a:rPr sz="1553" spc="-5" dirty="0">
                <a:solidFill>
                  <a:srgbClr val="151515"/>
                </a:solidFill>
                <a:latin typeface="Verdana"/>
                <a:cs typeface="Verdana"/>
              </a:rPr>
              <a:t> </a:t>
            </a:r>
            <a:r>
              <a:rPr sz="1553" spc="-10" dirty="0">
                <a:solidFill>
                  <a:srgbClr val="151515"/>
                </a:solidFill>
                <a:latin typeface="Verdana"/>
                <a:cs typeface="Verdana"/>
              </a:rPr>
              <a:t>an</a:t>
            </a:r>
            <a:r>
              <a:rPr sz="1553" dirty="0">
                <a:solidFill>
                  <a:srgbClr val="151515"/>
                </a:solidFill>
                <a:latin typeface="Verdana"/>
                <a:cs typeface="Verdana"/>
              </a:rPr>
              <a:t>d </a:t>
            </a:r>
            <a:r>
              <a:rPr sz="1553" spc="-15" dirty="0">
                <a:solidFill>
                  <a:srgbClr val="151515"/>
                </a:solidFill>
                <a:latin typeface="Verdana"/>
                <a:cs typeface="Verdana"/>
              </a:rPr>
              <a:t>commun</a:t>
            </a:r>
            <a:r>
              <a:rPr sz="1553" dirty="0">
                <a:solidFill>
                  <a:srgbClr val="151515"/>
                </a:solidFill>
                <a:latin typeface="Verdana"/>
                <a:cs typeface="Verdana"/>
              </a:rPr>
              <a:t>i</a:t>
            </a:r>
            <a:r>
              <a:rPr sz="1553" spc="-10" dirty="0">
                <a:solidFill>
                  <a:srgbClr val="151515"/>
                </a:solidFill>
                <a:latin typeface="Verdana"/>
                <a:cs typeface="Verdana"/>
              </a:rPr>
              <a:t>ty</a:t>
            </a:r>
            <a:r>
              <a:rPr sz="1553" spc="-5" dirty="0">
                <a:solidFill>
                  <a:srgbClr val="151515"/>
                </a:solidFill>
                <a:latin typeface="Verdana"/>
                <a:cs typeface="Verdana"/>
              </a:rPr>
              <a:t> </a:t>
            </a:r>
            <a:r>
              <a:rPr sz="1553" dirty="0">
                <a:solidFill>
                  <a:srgbClr val="151515"/>
                </a:solidFill>
                <a:latin typeface="Verdana"/>
                <a:cs typeface="Verdana"/>
              </a:rPr>
              <a:t>it </a:t>
            </a:r>
            <a:r>
              <a:rPr sz="1553" spc="-10" dirty="0" smtClean="0">
                <a:solidFill>
                  <a:srgbClr val="151515"/>
                </a:solidFill>
                <a:latin typeface="Verdana"/>
                <a:cs typeface="Verdana"/>
              </a:rPr>
              <a:t>ser</a:t>
            </a:r>
            <a:r>
              <a:rPr sz="1553" spc="-25" dirty="0" smtClean="0">
                <a:solidFill>
                  <a:srgbClr val="151515"/>
                </a:solidFill>
                <a:latin typeface="Verdana"/>
                <a:cs typeface="Verdana"/>
              </a:rPr>
              <a:t>v</a:t>
            </a:r>
            <a:r>
              <a:rPr sz="1553" spc="-10" dirty="0" smtClean="0">
                <a:solidFill>
                  <a:srgbClr val="151515"/>
                </a:solidFill>
                <a:latin typeface="Verdana"/>
                <a:cs typeface="Verdana"/>
              </a:rPr>
              <a:t>es</a:t>
            </a:r>
            <a:r>
              <a:rPr sz="1553" dirty="0" smtClean="0">
                <a:solidFill>
                  <a:srgbClr val="151515"/>
                </a:solidFill>
                <a:latin typeface="Verdana"/>
                <a:cs typeface="Verdana"/>
              </a:rPr>
              <a:t>…</a:t>
            </a:r>
            <a:endParaRPr sz="1553" dirty="0">
              <a:latin typeface="Verdana"/>
              <a:cs typeface="Verdana"/>
            </a:endParaRPr>
          </a:p>
        </p:txBody>
      </p:sp>
      <p:sp>
        <p:nvSpPr>
          <p:cNvPr id="14" name="object 14"/>
          <p:cNvSpPr/>
          <p:nvPr/>
        </p:nvSpPr>
        <p:spPr>
          <a:xfrm>
            <a:off x="6249661" y="1918697"/>
            <a:ext cx="2532566" cy="2015616"/>
          </a:xfrm>
          <a:prstGeom prst="rect">
            <a:avLst/>
          </a:prstGeom>
          <a:blipFill>
            <a:blip r:embed="rId4" cstate="print"/>
            <a:stretch>
              <a:fillRect/>
            </a:stretch>
          </a:blipFill>
        </p:spPr>
        <p:txBody>
          <a:bodyPr wrap="square" lIns="0" tIns="0" rIns="0" bIns="0" rtlCol="0"/>
          <a:lstStyle/>
          <a:p>
            <a:endParaRPr sz="1947"/>
          </a:p>
        </p:txBody>
      </p:sp>
      <p:sp>
        <p:nvSpPr>
          <p:cNvPr id="16" name="object 16"/>
          <p:cNvSpPr txBox="1"/>
          <p:nvPr/>
        </p:nvSpPr>
        <p:spPr>
          <a:xfrm>
            <a:off x="6249661" y="1918697"/>
            <a:ext cx="2421341" cy="1846659"/>
          </a:xfrm>
          <a:prstGeom prst="rect">
            <a:avLst/>
          </a:prstGeom>
          <a:solidFill>
            <a:srgbClr val="FFFFFF"/>
          </a:solidFill>
          <a:ln w="12700">
            <a:solidFill>
              <a:schemeClr val="tx1"/>
            </a:solidFill>
          </a:ln>
        </p:spPr>
        <p:txBody>
          <a:bodyPr vert="horz" wrap="square" lIns="0" tIns="0" rIns="0" bIns="0" rtlCol="0">
            <a:spAutoFit/>
          </a:bodyPr>
          <a:lstStyle/>
          <a:p>
            <a:pPr marL="92453" marR="133750">
              <a:lnSpc>
                <a:spcPts val="1844"/>
              </a:lnSpc>
            </a:pPr>
            <a:r>
              <a:rPr sz="1553" dirty="0">
                <a:solidFill>
                  <a:srgbClr val="151515"/>
                </a:solidFill>
                <a:latin typeface="Verdana"/>
                <a:cs typeface="Verdana"/>
              </a:rPr>
              <a:t>…w</a:t>
            </a:r>
            <a:r>
              <a:rPr sz="1553" spc="-10" dirty="0">
                <a:solidFill>
                  <a:srgbClr val="151515"/>
                </a:solidFill>
                <a:latin typeface="Verdana"/>
                <a:cs typeface="Verdana"/>
              </a:rPr>
              <a:t>e</a:t>
            </a:r>
            <a:r>
              <a:rPr sz="1553" spc="-5" dirty="0">
                <a:solidFill>
                  <a:srgbClr val="151515"/>
                </a:solidFill>
                <a:latin typeface="Verdana"/>
                <a:cs typeface="Verdana"/>
              </a:rPr>
              <a:t> </a:t>
            </a:r>
            <a:r>
              <a:rPr sz="1553" dirty="0">
                <a:solidFill>
                  <a:srgbClr val="151515"/>
                </a:solidFill>
                <a:latin typeface="Verdana"/>
                <a:cs typeface="Verdana"/>
              </a:rPr>
              <a:t>will</a:t>
            </a:r>
            <a:r>
              <a:rPr sz="1553" spc="-5" dirty="0">
                <a:solidFill>
                  <a:srgbClr val="151515"/>
                </a:solidFill>
                <a:latin typeface="Verdana"/>
                <a:cs typeface="Verdana"/>
              </a:rPr>
              <a:t> </a:t>
            </a:r>
            <a:r>
              <a:rPr sz="1553" spc="-10" dirty="0">
                <a:solidFill>
                  <a:srgbClr val="151515"/>
                </a:solidFill>
                <a:latin typeface="Verdana"/>
                <a:cs typeface="Verdana"/>
              </a:rPr>
              <a:t>de</a:t>
            </a:r>
            <a:r>
              <a:rPr sz="1553" spc="-25" dirty="0">
                <a:solidFill>
                  <a:srgbClr val="151515"/>
                </a:solidFill>
                <a:latin typeface="Verdana"/>
                <a:cs typeface="Verdana"/>
              </a:rPr>
              <a:t>v</a:t>
            </a:r>
            <a:r>
              <a:rPr sz="1553" spc="-10" dirty="0">
                <a:solidFill>
                  <a:srgbClr val="151515"/>
                </a:solidFill>
                <a:latin typeface="Verdana"/>
                <a:cs typeface="Verdana"/>
              </a:rPr>
              <a:t>e</a:t>
            </a:r>
            <a:r>
              <a:rPr sz="1553" dirty="0">
                <a:solidFill>
                  <a:srgbClr val="151515"/>
                </a:solidFill>
                <a:latin typeface="Verdana"/>
                <a:cs typeface="Verdana"/>
              </a:rPr>
              <a:t>l</a:t>
            </a:r>
            <a:r>
              <a:rPr sz="1553" spc="-10" dirty="0">
                <a:solidFill>
                  <a:srgbClr val="151515"/>
                </a:solidFill>
                <a:latin typeface="Verdana"/>
                <a:cs typeface="Verdana"/>
              </a:rPr>
              <a:t>o</a:t>
            </a:r>
            <a:r>
              <a:rPr sz="1553" dirty="0">
                <a:solidFill>
                  <a:srgbClr val="151515"/>
                </a:solidFill>
                <a:latin typeface="Verdana"/>
                <a:cs typeface="Verdana"/>
              </a:rPr>
              <a:t>p</a:t>
            </a:r>
            <a:r>
              <a:rPr sz="1553" spc="-5" dirty="0">
                <a:solidFill>
                  <a:srgbClr val="151515"/>
                </a:solidFill>
                <a:latin typeface="Verdana"/>
                <a:cs typeface="Verdana"/>
              </a:rPr>
              <a:t> </a:t>
            </a:r>
            <a:r>
              <a:rPr sz="1553" spc="-10" dirty="0">
                <a:solidFill>
                  <a:srgbClr val="151515"/>
                </a:solidFill>
                <a:latin typeface="Verdana"/>
                <a:cs typeface="Verdana"/>
              </a:rPr>
              <a:t>an</a:t>
            </a:r>
            <a:r>
              <a:rPr sz="1553" dirty="0">
                <a:solidFill>
                  <a:srgbClr val="151515"/>
                </a:solidFill>
                <a:latin typeface="Verdana"/>
                <a:cs typeface="Verdana"/>
              </a:rPr>
              <a:t>d i</a:t>
            </a:r>
            <a:r>
              <a:rPr sz="1553" spc="-19" dirty="0">
                <a:solidFill>
                  <a:srgbClr val="151515"/>
                </a:solidFill>
                <a:latin typeface="Verdana"/>
                <a:cs typeface="Verdana"/>
              </a:rPr>
              <a:t>m</a:t>
            </a:r>
            <a:r>
              <a:rPr sz="1553" dirty="0">
                <a:solidFill>
                  <a:srgbClr val="151515"/>
                </a:solidFill>
                <a:latin typeface="Verdana"/>
                <a:cs typeface="Verdana"/>
              </a:rPr>
              <a:t>pl</a:t>
            </a:r>
            <a:r>
              <a:rPr sz="1553" spc="-15" dirty="0">
                <a:solidFill>
                  <a:srgbClr val="151515"/>
                </a:solidFill>
                <a:latin typeface="Verdana"/>
                <a:cs typeface="Verdana"/>
              </a:rPr>
              <a:t>emen</a:t>
            </a:r>
            <a:r>
              <a:rPr sz="1553" dirty="0">
                <a:solidFill>
                  <a:srgbClr val="151515"/>
                </a:solidFill>
                <a:latin typeface="Verdana"/>
                <a:cs typeface="Verdana"/>
              </a:rPr>
              <a:t>t</a:t>
            </a:r>
            <a:r>
              <a:rPr sz="1553" spc="-5" dirty="0">
                <a:solidFill>
                  <a:srgbClr val="151515"/>
                </a:solidFill>
                <a:latin typeface="Verdana"/>
                <a:cs typeface="Verdana"/>
              </a:rPr>
              <a:t> </a:t>
            </a:r>
            <a:r>
              <a:rPr sz="1553" spc="-10" dirty="0">
                <a:solidFill>
                  <a:srgbClr val="151515"/>
                </a:solidFill>
                <a:latin typeface="Verdana"/>
                <a:cs typeface="Verdana"/>
              </a:rPr>
              <a:t>a </a:t>
            </a:r>
            <a:r>
              <a:rPr sz="1553" spc="-10" dirty="0" err="1" smtClean="0">
                <a:solidFill>
                  <a:srgbClr val="151515"/>
                </a:solidFill>
                <a:latin typeface="Verdana"/>
                <a:cs typeface="Verdana"/>
              </a:rPr>
              <a:t>compre</a:t>
            </a:r>
            <a:r>
              <a:rPr lang="en-US" sz="1553" spc="-10" dirty="0" err="1" smtClean="0">
                <a:solidFill>
                  <a:srgbClr val="151515"/>
                </a:solidFill>
                <a:latin typeface="Verdana"/>
                <a:cs typeface="Verdana"/>
              </a:rPr>
              <a:t>-</a:t>
            </a:r>
            <a:r>
              <a:rPr sz="1553" spc="-10" dirty="0" err="1" smtClean="0">
                <a:solidFill>
                  <a:srgbClr val="151515"/>
                </a:solidFill>
                <a:latin typeface="Verdana"/>
                <a:cs typeface="Verdana"/>
              </a:rPr>
              <a:t>hen</a:t>
            </a:r>
            <a:r>
              <a:rPr sz="1553" dirty="0" err="1" smtClean="0">
                <a:solidFill>
                  <a:srgbClr val="151515"/>
                </a:solidFill>
                <a:latin typeface="Verdana"/>
                <a:cs typeface="Verdana"/>
              </a:rPr>
              <a:t>si</a:t>
            </a:r>
            <a:r>
              <a:rPr sz="1553" spc="-25" dirty="0" err="1" smtClean="0">
                <a:solidFill>
                  <a:srgbClr val="151515"/>
                </a:solidFill>
                <a:latin typeface="Verdana"/>
                <a:cs typeface="Verdana"/>
              </a:rPr>
              <a:t>v</a:t>
            </a:r>
            <a:r>
              <a:rPr sz="1553" spc="-10" dirty="0" err="1" smtClean="0">
                <a:solidFill>
                  <a:srgbClr val="151515"/>
                </a:solidFill>
                <a:latin typeface="Verdana"/>
                <a:cs typeface="Verdana"/>
              </a:rPr>
              <a:t>e</a:t>
            </a:r>
            <a:r>
              <a:rPr sz="1553" spc="-10" dirty="0" smtClean="0">
                <a:solidFill>
                  <a:srgbClr val="151515"/>
                </a:solidFill>
                <a:latin typeface="Verdana"/>
                <a:cs typeface="Verdana"/>
              </a:rPr>
              <a:t> </a:t>
            </a:r>
            <a:r>
              <a:rPr sz="1553" spc="-10" dirty="0">
                <a:solidFill>
                  <a:srgbClr val="151515"/>
                </a:solidFill>
                <a:latin typeface="Verdana"/>
                <a:cs typeface="Verdana"/>
              </a:rPr>
              <a:t>st</a:t>
            </a:r>
            <a:r>
              <a:rPr sz="1553" spc="-39" dirty="0">
                <a:solidFill>
                  <a:srgbClr val="151515"/>
                </a:solidFill>
                <a:latin typeface="Verdana"/>
                <a:cs typeface="Verdana"/>
              </a:rPr>
              <a:t>r</a:t>
            </a:r>
            <a:r>
              <a:rPr sz="1553" spc="-10" dirty="0">
                <a:solidFill>
                  <a:srgbClr val="151515"/>
                </a:solidFill>
                <a:latin typeface="Verdana"/>
                <a:cs typeface="Verdana"/>
              </a:rPr>
              <a:t>ategy</a:t>
            </a:r>
            <a:r>
              <a:rPr sz="1553" spc="-5" dirty="0">
                <a:solidFill>
                  <a:srgbClr val="151515"/>
                </a:solidFill>
                <a:latin typeface="Verdana"/>
                <a:cs typeface="Verdana"/>
              </a:rPr>
              <a:t> </a:t>
            </a:r>
            <a:r>
              <a:rPr sz="1553" spc="-10" dirty="0">
                <a:solidFill>
                  <a:srgbClr val="151515"/>
                </a:solidFill>
                <a:latin typeface="Verdana"/>
                <a:cs typeface="Verdana"/>
              </a:rPr>
              <a:t>for </a:t>
            </a:r>
            <a:r>
              <a:rPr sz="1553" dirty="0">
                <a:solidFill>
                  <a:srgbClr val="151515"/>
                </a:solidFill>
                <a:latin typeface="Verdana"/>
                <a:cs typeface="Verdana"/>
              </a:rPr>
              <a:t>i</a:t>
            </a:r>
            <a:r>
              <a:rPr sz="1553" spc="-10" dirty="0">
                <a:solidFill>
                  <a:srgbClr val="151515"/>
                </a:solidFill>
                <a:latin typeface="Verdana"/>
                <a:cs typeface="Verdana"/>
              </a:rPr>
              <a:t>nteg</a:t>
            </a:r>
            <a:r>
              <a:rPr sz="1553" spc="-39" dirty="0">
                <a:solidFill>
                  <a:srgbClr val="151515"/>
                </a:solidFill>
                <a:latin typeface="Verdana"/>
                <a:cs typeface="Verdana"/>
              </a:rPr>
              <a:t>r</a:t>
            </a:r>
            <a:r>
              <a:rPr sz="1553" spc="-10" dirty="0">
                <a:solidFill>
                  <a:srgbClr val="151515"/>
                </a:solidFill>
                <a:latin typeface="Verdana"/>
                <a:cs typeface="Verdana"/>
              </a:rPr>
              <a:t>a</a:t>
            </a:r>
            <a:r>
              <a:rPr sz="1553" dirty="0">
                <a:solidFill>
                  <a:srgbClr val="151515"/>
                </a:solidFill>
                <a:latin typeface="Verdana"/>
                <a:cs typeface="Verdana"/>
              </a:rPr>
              <a:t>ti</a:t>
            </a:r>
            <a:r>
              <a:rPr sz="1553" spc="-15" dirty="0">
                <a:solidFill>
                  <a:srgbClr val="151515"/>
                </a:solidFill>
                <a:latin typeface="Verdana"/>
                <a:cs typeface="Verdana"/>
              </a:rPr>
              <a:t>n</a:t>
            </a:r>
            <a:r>
              <a:rPr sz="1553" dirty="0">
                <a:solidFill>
                  <a:srgbClr val="151515"/>
                </a:solidFill>
                <a:latin typeface="Verdana"/>
                <a:cs typeface="Verdana"/>
              </a:rPr>
              <a:t>g</a:t>
            </a:r>
            <a:r>
              <a:rPr sz="1553" spc="-5" dirty="0">
                <a:solidFill>
                  <a:srgbClr val="151515"/>
                </a:solidFill>
                <a:latin typeface="Verdana"/>
                <a:cs typeface="Verdana"/>
              </a:rPr>
              <a:t> </a:t>
            </a:r>
            <a:r>
              <a:rPr sz="1553" spc="-10" dirty="0">
                <a:solidFill>
                  <a:srgbClr val="151515"/>
                </a:solidFill>
                <a:latin typeface="Verdana"/>
                <a:cs typeface="Verdana"/>
              </a:rPr>
              <a:t>curren</a:t>
            </a:r>
            <a:r>
              <a:rPr sz="1553" dirty="0">
                <a:solidFill>
                  <a:srgbClr val="151515"/>
                </a:solidFill>
                <a:latin typeface="Verdana"/>
                <a:cs typeface="Verdana"/>
              </a:rPr>
              <a:t>t i</a:t>
            </a:r>
            <a:r>
              <a:rPr sz="1553" spc="-15" dirty="0">
                <a:solidFill>
                  <a:srgbClr val="151515"/>
                </a:solidFill>
                <a:latin typeface="Verdana"/>
                <a:cs typeface="Verdana"/>
              </a:rPr>
              <a:t>n</a:t>
            </a:r>
            <a:r>
              <a:rPr sz="1553" dirty="0">
                <a:solidFill>
                  <a:srgbClr val="151515"/>
                </a:solidFill>
                <a:latin typeface="Verdana"/>
                <a:cs typeface="Verdana"/>
              </a:rPr>
              <a:t>sti</a:t>
            </a:r>
            <a:r>
              <a:rPr sz="1553" spc="-10" dirty="0">
                <a:solidFill>
                  <a:srgbClr val="151515"/>
                </a:solidFill>
                <a:latin typeface="Verdana"/>
                <a:cs typeface="Verdana"/>
              </a:rPr>
              <a:t>tu</a:t>
            </a:r>
            <a:r>
              <a:rPr sz="1553" dirty="0">
                <a:solidFill>
                  <a:srgbClr val="151515"/>
                </a:solidFill>
                <a:latin typeface="Verdana"/>
                <a:cs typeface="Verdana"/>
              </a:rPr>
              <a:t>ti</a:t>
            </a:r>
            <a:r>
              <a:rPr sz="1553" spc="-10" dirty="0">
                <a:solidFill>
                  <a:srgbClr val="151515"/>
                </a:solidFill>
                <a:latin typeface="Verdana"/>
                <a:cs typeface="Verdana"/>
              </a:rPr>
              <a:t>ona</a:t>
            </a:r>
            <a:r>
              <a:rPr sz="1553" dirty="0">
                <a:solidFill>
                  <a:srgbClr val="151515"/>
                </a:solidFill>
                <a:latin typeface="Verdana"/>
                <a:cs typeface="Verdana"/>
              </a:rPr>
              <a:t>l</a:t>
            </a:r>
            <a:r>
              <a:rPr sz="1553" spc="-5" dirty="0">
                <a:solidFill>
                  <a:srgbClr val="151515"/>
                </a:solidFill>
                <a:latin typeface="Verdana"/>
                <a:cs typeface="Verdana"/>
              </a:rPr>
              <a:t> </a:t>
            </a:r>
            <a:r>
              <a:rPr sz="1553" dirty="0">
                <a:solidFill>
                  <a:srgbClr val="151515"/>
                </a:solidFill>
                <a:latin typeface="Verdana"/>
                <a:cs typeface="Verdana"/>
              </a:rPr>
              <a:t>i</a:t>
            </a:r>
            <a:r>
              <a:rPr sz="1553" spc="-15" dirty="0">
                <a:solidFill>
                  <a:srgbClr val="151515"/>
                </a:solidFill>
                <a:latin typeface="Verdana"/>
                <a:cs typeface="Verdana"/>
              </a:rPr>
              <a:t>n</a:t>
            </a:r>
            <a:r>
              <a:rPr sz="1553" dirty="0">
                <a:solidFill>
                  <a:srgbClr val="151515"/>
                </a:solidFill>
                <a:latin typeface="Verdana"/>
                <a:cs typeface="Verdana"/>
              </a:rPr>
              <a:t>iti</a:t>
            </a:r>
            <a:r>
              <a:rPr sz="1553" spc="-10" dirty="0">
                <a:solidFill>
                  <a:srgbClr val="151515"/>
                </a:solidFill>
                <a:latin typeface="Verdana"/>
                <a:cs typeface="Verdana"/>
              </a:rPr>
              <a:t>a</a:t>
            </a:r>
            <a:r>
              <a:rPr sz="1553" dirty="0">
                <a:solidFill>
                  <a:srgbClr val="151515"/>
                </a:solidFill>
                <a:latin typeface="Verdana"/>
                <a:cs typeface="Verdana"/>
              </a:rPr>
              <a:t>ti</a:t>
            </a:r>
            <a:r>
              <a:rPr sz="1553" spc="-25" dirty="0">
                <a:solidFill>
                  <a:srgbClr val="151515"/>
                </a:solidFill>
                <a:latin typeface="Verdana"/>
                <a:cs typeface="Verdana"/>
              </a:rPr>
              <a:t>v</a:t>
            </a:r>
            <a:r>
              <a:rPr sz="1553" spc="-10" dirty="0">
                <a:solidFill>
                  <a:srgbClr val="151515"/>
                </a:solidFill>
                <a:latin typeface="Verdana"/>
                <a:cs typeface="Verdana"/>
              </a:rPr>
              <a:t>es </a:t>
            </a:r>
            <a:r>
              <a:rPr sz="1553" dirty="0">
                <a:solidFill>
                  <a:srgbClr val="151515"/>
                </a:solidFill>
                <a:latin typeface="Verdana"/>
                <a:cs typeface="Verdana"/>
              </a:rPr>
              <a:t>i</a:t>
            </a:r>
            <a:r>
              <a:rPr sz="1553" spc="-10" dirty="0">
                <a:solidFill>
                  <a:srgbClr val="151515"/>
                </a:solidFill>
                <a:latin typeface="Verdana"/>
                <a:cs typeface="Verdana"/>
              </a:rPr>
              <a:t>nto</a:t>
            </a:r>
            <a:r>
              <a:rPr sz="1553" spc="-5" dirty="0">
                <a:solidFill>
                  <a:srgbClr val="151515"/>
                </a:solidFill>
                <a:latin typeface="Verdana"/>
                <a:cs typeface="Verdana"/>
              </a:rPr>
              <a:t> </a:t>
            </a:r>
            <a:r>
              <a:rPr sz="1553" dirty="0">
                <a:solidFill>
                  <a:srgbClr val="151515"/>
                </a:solidFill>
                <a:latin typeface="Verdana"/>
                <a:cs typeface="Verdana"/>
              </a:rPr>
              <a:t>E</a:t>
            </a:r>
            <a:r>
              <a:rPr sz="1553" spc="-15" dirty="0">
                <a:solidFill>
                  <a:srgbClr val="151515"/>
                </a:solidFill>
                <a:latin typeface="Verdana"/>
                <a:cs typeface="Verdana"/>
              </a:rPr>
              <a:t>n</a:t>
            </a:r>
            <a:r>
              <a:rPr sz="1553" dirty="0">
                <a:solidFill>
                  <a:srgbClr val="151515"/>
                </a:solidFill>
                <a:latin typeface="Verdana"/>
                <a:cs typeface="Verdana"/>
              </a:rPr>
              <a:t>gi</a:t>
            </a:r>
            <a:r>
              <a:rPr sz="1553" spc="-10" dirty="0">
                <a:solidFill>
                  <a:srgbClr val="151515"/>
                </a:solidFill>
                <a:latin typeface="Verdana"/>
                <a:cs typeface="Verdana"/>
              </a:rPr>
              <a:t>neer</a:t>
            </a:r>
            <a:r>
              <a:rPr sz="1553" dirty="0">
                <a:solidFill>
                  <a:srgbClr val="151515"/>
                </a:solidFill>
                <a:latin typeface="Verdana"/>
                <a:cs typeface="Verdana"/>
              </a:rPr>
              <a:t>i</a:t>
            </a:r>
            <a:r>
              <a:rPr sz="1553" spc="-15" dirty="0">
                <a:solidFill>
                  <a:srgbClr val="151515"/>
                </a:solidFill>
                <a:latin typeface="Verdana"/>
                <a:cs typeface="Verdana"/>
              </a:rPr>
              <a:t>n</a:t>
            </a:r>
            <a:r>
              <a:rPr sz="1553" dirty="0">
                <a:solidFill>
                  <a:srgbClr val="151515"/>
                </a:solidFill>
                <a:latin typeface="Verdana"/>
                <a:cs typeface="Verdana"/>
              </a:rPr>
              <a:t>g</a:t>
            </a:r>
            <a:r>
              <a:rPr sz="1553" spc="-5" dirty="0">
                <a:solidFill>
                  <a:srgbClr val="151515"/>
                </a:solidFill>
                <a:latin typeface="Verdana"/>
                <a:cs typeface="Verdana"/>
              </a:rPr>
              <a:t> </a:t>
            </a:r>
            <a:r>
              <a:rPr sz="1553" spc="-15" dirty="0">
                <a:solidFill>
                  <a:srgbClr val="151515"/>
                </a:solidFill>
                <a:latin typeface="Verdana"/>
                <a:cs typeface="Verdana"/>
              </a:rPr>
              <a:t>&amp;</a:t>
            </a:r>
            <a:r>
              <a:rPr sz="1553" spc="-10" dirty="0">
                <a:solidFill>
                  <a:srgbClr val="151515"/>
                </a:solidFill>
                <a:latin typeface="Verdana"/>
                <a:cs typeface="Verdana"/>
              </a:rPr>
              <a:t> </a:t>
            </a:r>
            <a:r>
              <a:rPr sz="1553" spc="-170" dirty="0">
                <a:solidFill>
                  <a:srgbClr val="151515"/>
                </a:solidFill>
                <a:latin typeface="Verdana"/>
                <a:cs typeface="Verdana"/>
              </a:rPr>
              <a:t>T</a:t>
            </a:r>
            <a:r>
              <a:rPr sz="1553" spc="-10" dirty="0">
                <a:solidFill>
                  <a:srgbClr val="151515"/>
                </a:solidFill>
                <a:latin typeface="Verdana"/>
                <a:cs typeface="Verdana"/>
              </a:rPr>
              <a:t>echno</a:t>
            </a:r>
            <a:r>
              <a:rPr sz="1553" dirty="0">
                <a:solidFill>
                  <a:srgbClr val="151515"/>
                </a:solidFill>
                <a:latin typeface="Verdana"/>
                <a:cs typeface="Verdana"/>
              </a:rPr>
              <a:t>l</a:t>
            </a:r>
            <a:r>
              <a:rPr sz="1553" spc="-10" dirty="0">
                <a:solidFill>
                  <a:srgbClr val="151515"/>
                </a:solidFill>
                <a:latin typeface="Verdana"/>
                <a:cs typeface="Verdana"/>
              </a:rPr>
              <a:t>ogy</a:t>
            </a:r>
            <a:r>
              <a:rPr sz="1553" spc="-5" dirty="0">
                <a:solidFill>
                  <a:srgbClr val="151515"/>
                </a:solidFill>
                <a:latin typeface="Verdana"/>
                <a:cs typeface="Verdana"/>
              </a:rPr>
              <a:t> </a:t>
            </a:r>
            <a:r>
              <a:rPr sz="1553" spc="-15" dirty="0">
                <a:solidFill>
                  <a:srgbClr val="151515"/>
                </a:solidFill>
                <a:latin typeface="Verdana"/>
                <a:cs typeface="Verdana"/>
              </a:rPr>
              <a:t>D</a:t>
            </a:r>
            <a:r>
              <a:rPr sz="1553" dirty="0">
                <a:solidFill>
                  <a:srgbClr val="151515"/>
                </a:solidFill>
                <a:latin typeface="Verdana"/>
                <a:cs typeface="Verdana"/>
              </a:rPr>
              <a:t>i</a:t>
            </a:r>
            <a:r>
              <a:rPr sz="1553" spc="-10" dirty="0">
                <a:solidFill>
                  <a:srgbClr val="151515"/>
                </a:solidFill>
                <a:latin typeface="Verdana"/>
                <a:cs typeface="Verdana"/>
              </a:rPr>
              <a:t>v</a:t>
            </a:r>
            <a:r>
              <a:rPr sz="1553" dirty="0">
                <a:solidFill>
                  <a:srgbClr val="151515"/>
                </a:solidFill>
                <a:latin typeface="Verdana"/>
                <a:cs typeface="Verdana"/>
              </a:rPr>
              <a:t>isi</a:t>
            </a:r>
            <a:r>
              <a:rPr sz="1553" spc="-10" dirty="0">
                <a:solidFill>
                  <a:srgbClr val="151515"/>
                </a:solidFill>
                <a:latin typeface="Verdana"/>
                <a:cs typeface="Verdana"/>
              </a:rPr>
              <a:t>on</a:t>
            </a:r>
            <a:r>
              <a:rPr sz="1553" spc="-58" dirty="0">
                <a:solidFill>
                  <a:srgbClr val="151515"/>
                </a:solidFill>
                <a:latin typeface="Verdana"/>
                <a:cs typeface="Verdana"/>
              </a:rPr>
              <a:t>’</a:t>
            </a:r>
            <a:r>
              <a:rPr sz="1553" spc="-10" dirty="0">
                <a:solidFill>
                  <a:srgbClr val="151515"/>
                </a:solidFill>
                <a:latin typeface="Verdana"/>
                <a:cs typeface="Verdana"/>
              </a:rPr>
              <a:t>s </a:t>
            </a:r>
            <a:r>
              <a:rPr sz="1553" spc="-10" dirty="0" smtClean="0">
                <a:solidFill>
                  <a:srgbClr val="151515"/>
                </a:solidFill>
                <a:latin typeface="Verdana"/>
                <a:cs typeface="Verdana"/>
              </a:rPr>
              <a:t>educa</a:t>
            </a:r>
            <a:r>
              <a:rPr sz="1553" dirty="0" smtClean="0">
                <a:solidFill>
                  <a:srgbClr val="151515"/>
                </a:solidFill>
                <a:latin typeface="Verdana"/>
                <a:cs typeface="Verdana"/>
              </a:rPr>
              <a:t>ti</a:t>
            </a:r>
            <a:r>
              <a:rPr sz="1553" spc="-10" dirty="0" smtClean="0">
                <a:solidFill>
                  <a:srgbClr val="151515"/>
                </a:solidFill>
                <a:latin typeface="Verdana"/>
                <a:cs typeface="Verdana"/>
              </a:rPr>
              <a:t>ona</a:t>
            </a:r>
            <a:r>
              <a:rPr sz="1553" dirty="0" smtClean="0">
                <a:solidFill>
                  <a:srgbClr val="151515"/>
                </a:solidFill>
                <a:latin typeface="Verdana"/>
                <a:cs typeface="Verdana"/>
              </a:rPr>
              <a:t>l</a:t>
            </a:r>
            <a:r>
              <a:rPr sz="1553" spc="-5" dirty="0" smtClean="0">
                <a:solidFill>
                  <a:srgbClr val="151515"/>
                </a:solidFill>
                <a:latin typeface="Verdana"/>
                <a:cs typeface="Verdana"/>
              </a:rPr>
              <a:t> </a:t>
            </a:r>
            <a:r>
              <a:rPr sz="1553" spc="-10" dirty="0">
                <a:solidFill>
                  <a:srgbClr val="151515"/>
                </a:solidFill>
                <a:latin typeface="Verdana"/>
                <a:cs typeface="Verdana"/>
              </a:rPr>
              <a:t>offer</a:t>
            </a:r>
            <a:r>
              <a:rPr sz="1553" dirty="0">
                <a:solidFill>
                  <a:srgbClr val="151515"/>
                </a:solidFill>
                <a:latin typeface="Verdana"/>
                <a:cs typeface="Verdana"/>
              </a:rPr>
              <a:t>i</a:t>
            </a:r>
            <a:r>
              <a:rPr sz="1553" spc="-10" dirty="0">
                <a:solidFill>
                  <a:srgbClr val="151515"/>
                </a:solidFill>
                <a:latin typeface="Verdana"/>
                <a:cs typeface="Verdana"/>
              </a:rPr>
              <a:t>ngs.</a:t>
            </a:r>
            <a:endParaRPr sz="1553" dirty="0">
              <a:latin typeface="Verdana"/>
              <a:cs typeface="Verdana"/>
            </a:endParaRPr>
          </a:p>
        </p:txBody>
      </p:sp>
      <p:sp>
        <p:nvSpPr>
          <p:cNvPr id="17" name="object 17"/>
          <p:cNvSpPr/>
          <p:nvPr/>
        </p:nvSpPr>
        <p:spPr>
          <a:xfrm>
            <a:off x="6207170" y="4093218"/>
            <a:ext cx="2689481" cy="2551422"/>
          </a:xfrm>
          <a:prstGeom prst="rect">
            <a:avLst/>
          </a:prstGeom>
          <a:blipFill>
            <a:blip r:embed="rId5" cstate="print"/>
            <a:stretch>
              <a:fillRect/>
            </a:stretch>
          </a:blipFill>
        </p:spPr>
        <p:txBody>
          <a:bodyPr wrap="square" lIns="0" tIns="0" rIns="0" bIns="0" rtlCol="0"/>
          <a:lstStyle/>
          <a:p>
            <a:endParaRPr sz="1947"/>
          </a:p>
        </p:txBody>
      </p:sp>
      <p:sp>
        <p:nvSpPr>
          <p:cNvPr id="19" name="object 19"/>
          <p:cNvSpPr txBox="1"/>
          <p:nvPr/>
        </p:nvSpPr>
        <p:spPr>
          <a:xfrm>
            <a:off x="6260057" y="4180976"/>
            <a:ext cx="2471908" cy="2308324"/>
          </a:xfrm>
          <a:prstGeom prst="rect">
            <a:avLst/>
          </a:prstGeom>
          <a:solidFill>
            <a:srgbClr val="FFFFFF"/>
          </a:solidFill>
          <a:ln w="12700">
            <a:solidFill>
              <a:srgbClr val="9A1A0F"/>
            </a:solidFill>
          </a:ln>
        </p:spPr>
        <p:txBody>
          <a:bodyPr vert="horz" wrap="square" lIns="0" tIns="0" rIns="0" bIns="0" rtlCol="0">
            <a:spAutoFit/>
          </a:bodyPr>
          <a:lstStyle/>
          <a:p>
            <a:pPr marL="92453" marR="98001">
              <a:lnSpc>
                <a:spcPts val="1844"/>
              </a:lnSpc>
            </a:pPr>
            <a:r>
              <a:rPr sz="1553" spc="-10" dirty="0" smtClean="0">
                <a:solidFill>
                  <a:srgbClr val="151515"/>
                </a:solidFill>
                <a:latin typeface="Verdana"/>
                <a:cs typeface="Verdana"/>
              </a:rPr>
              <a:t>As</a:t>
            </a:r>
            <a:r>
              <a:rPr sz="1553" spc="-5" dirty="0" smtClean="0">
                <a:solidFill>
                  <a:srgbClr val="151515"/>
                </a:solidFill>
                <a:latin typeface="Verdana"/>
                <a:cs typeface="Verdana"/>
              </a:rPr>
              <a:t> </a:t>
            </a:r>
            <a:r>
              <a:rPr sz="1553" spc="-10" dirty="0">
                <a:solidFill>
                  <a:srgbClr val="151515"/>
                </a:solidFill>
                <a:latin typeface="Verdana"/>
                <a:cs typeface="Verdana"/>
              </a:rPr>
              <a:t>a</a:t>
            </a:r>
            <a:r>
              <a:rPr sz="1553" spc="-5" dirty="0">
                <a:solidFill>
                  <a:srgbClr val="151515"/>
                </a:solidFill>
                <a:latin typeface="Verdana"/>
                <a:cs typeface="Verdana"/>
              </a:rPr>
              <a:t> </a:t>
            </a:r>
            <a:r>
              <a:rPr sz="1553" spc="-10" dirty="0">
                <a:solidFill>
                  <a:srgbClr val="151515"/>
                </a:solidFill>
                <a:latin typeface="Verdana"/>
                <a:cs typeface="Verdana"/>
              </a:rPr>
              <a:t>resu</a:t>
            </a:r>
            <a:r>
              <a:rPr sz="1553" dirty="0">
                <a:solidFill>
                  <a:srgbClr val="151515"/>
                </a:solidFill>
                <a:latin typeface="Verdana"/>
                <a:cs typeface="Verdana"/>
              </a:rPr>
              <a:t>l</a:t>
            </a:r>
            <a:r>
              <a:rPr sz="1553" spc="-10" dirty="0">
                <a:solidFill>
                  <a:srgbClr val="151515"/>
                </a:solidFill>
                <a:latin typeface="Verdana"/>
                <a:cs typeface="Verdana"/>
              </a:rPr>
              <a:t>t,</a:t>
            </a:r>
            <a:r>
              <a:rPr sz="1553" spc="-5" dirty="0">
                <a:solidFill>
                  <a:srgbClr val="151515"/>
                </a:solidFill>
                <a:latin typeface="Verdana"/>
                <a:cs typeface="Verdana"/>
              </a:rPr>
              <a:t> </a:t>
            </a:r>
            <a:r>
              <a:rPr sz="1553" spc="-15" dirty="0">
                <a:solidFill>
                  <a:srgbClr val="151515"/>
                </a:solidFill>
                <a:latin typeface="Verdana"/>
                <a:cs typeface="Verdana"/>
              </a:rPr>
              <a:t>B</a:t>
            </a:r>
            <a:r>
              <a:rPr sz="1553" dirty="0">
                <a:solidFill>
                  <a:srgbClr val="151515"/>
                </a:solidFill>
                <a:latin typeface="Verdana"/>
                <a:cs typeface="Verdana"/>
              </a:rPr>
              <a:t>Y</a:t>
            </a:r>
            <a:r>
              <a:rPr sz="1553" spc="-15" dirty="0">
                <a:solidFill>
                  <a:srgbClr val="151515"/>
                </a:solidFill>
                <a:latin typeface="Verdana"/>
                <a:cs typeface="Verdana"/>
              </a:rPr>
              <a:t>U</a:t>
            </a:r>
            <a:r>
              <a:rPr sz="1553" spc="-5" dirty="0">
                <a:solidFill>
                  <a:srgbClr val="151515"/>
                </a:solidFill>
                <a:latin typeface="Verdana"/>
                <a:cs typeface="Verdana"/>
              </a:rPr>
              <a:t> </a:t>
            </a:r>
            <a:r>
              <a:rPr sz="1553" dirty="0">
                <a:solidFill>
                  <a:srgbClr val="151515"/>
                </a:solidFill>
                <a:latin typeface="Verdana"/>
                <a:cs typeface="Verdana"/>
              </a:rPr>
              <a:t>will </a:t>
            </a:r>
            <a:r>
              <a:rPr sz="1553" spc="-10" dirty="0">
                <a:solidFill>
                  <a:srgbClr val="151515"/>
                </a:solidFill>
                <a:latin typeface="Verdana"/>
                <a:cs typeface="Verdana"/>
              </a:rPr>
              <a:t>be</a:t>
            </a:r>
            <a:r>
              <a:rPr sz="1553" spc="-5" dirty="0">
                <a:solidFill>
                  <a:srgbClr val="151515"/>
                </a:solidFill>
                <a:latin typeface="Verdana"/>
                <a:cs typeface="Verdana"/>
              </a:rPr>
              <a:t> </a:t>
            </a:r>
            <a:r>
              <a:rPr sz="1553" spc="-15" dirty="0">
                <a:solidFill>
                  <a:srgbClr val="151515"/>
                </a:solidFill>
                <a:latin typeface="Verdana"/>
                <a:cs typeface="Verdana"/>
              </a:rPr>
              <a:t>more</a:t>
            </a:r>
            <a:r>
              <a:rPr sz="1553" spc="-5" dirty="0">
                <a:solidFill>
                  <a:srgbClr val="151515"/>
                </a:solidFill>
                <a:latin typeface="Verdana"/>
                <a:cs typeface="Verdana"/>
              </a:rPr>
              <a:t> </a:t>
            </a:r>
            <a:r>
              <a:rPr sz="1553" spc="-10" dirty="0">
                <a:solidFill>
                  <a:srgbClr val="151515"/>
                </a:solidFill>
                <a:latin typeface="Verdana"/>
                <a:cs typeface="Verdana"/>
              </a:rPr>
              <a:t>resp</a:t>
            </a:r>
            <a:r>
              <a:rPr sz="1553" spc="-15" dirty="0">
                <a:solidFill>
                  <a:srgbClr val="151515"/>
                </a:solidFill>
                <a:latin typeface="Verdana"/>
                <a:cs typeface="Verdana"/>
              </a:rPr>
              <a:t>on</a:t>
            </a:r>
            <a:r>
              <a:rPr sz="1553" dirty="0">
                <a:solidFill>
                  <a:srgbClr val="151515"/>
                </a:solidFill>
                <a:latin typeface="Verdana"/>
                <a:cs typeface="Verdana"/>
              </a:rPr>
              <a:t>si</a:t>
            </a:r>
            <a:r>
              <a:rPr sz="1553" spc="-25" dirty="0">
                <a:solidFill>
                  <a:srgbClr val="151515"/>
                </a:solidFill>
                <a:latin typeface="Verdana"/>
                <a:cs typeface="Verdana"/>
              </a:rPr>
              <a:t>v</a:t>
            </a:r>
            <a:r>
              <a:rPr sz="1553" spc="-10" dirty="0">
                <a:solidFill>
                  <a:srgbClr val="151515"/>
                </a:solidFill>
                <a:latin typeface="Verdana"/>
                <a:cs typeface="Verdana"/>
              </a:rPr>
              <a:t>e</a:t>
            </a:r>
            <a:r>
              <a:rPr sz="1553" spc="-5" dirty="0">
                <a:solidFill>
                  <a:srgbClr val="151515"/>
                </a:solidFill>
                <a:latin typeface="Verdana"/>
                <a:cs typeface="Verdana"/>
              </a:rPr>
              <a:t> </a:t>
            </a:r>
            <a:r>
              <a:rPr sz="1553" spc="-10" dirty="0">
                <a:solidFill>
                  <a:srgbClr val="151515"/>
                </a:solidFill>
                <a:latin typeface="Verdana"/>
                <a:cs typeface="Verdana"/>
              </a:rPr>
              <a:t>to the</a:t>
            </a:r>
            <a:r>
              <a:rPr sz="1553" spc="-5" dirty="0">
                <a:solidFill>
                  <a:srgbClr val="151515"/>
                </a:solidFill>
                <a:latin typeface="Verdana"/>
                <a:cs typeface="Verdana"/>
              </a:rPr>
              <a:t> </a:t>
            </a:r>
            <a:r>
              <a:rPr sz="1553" spc="-39" dirty="0">
                <a:solidFill>
                  <a:srgbClr val="151515"/>
                </a:solidFill>
                <a:latin typeface="Verdana"/>
                <a:cs typeface="Verdana"/>
              </a:rPr>
              <a:t>r</a:t>
            </a:r>
            <a:r>
              <a:rPr sz="1553" spc="-10" dirty="0">
                <a:solidFill>
                  <a:srgbClr val="151515"/>
                </a:solidFill>
                <a:latin typeface="Verdana"/>
                <a:cs typeface="Verdana"/>
              </a:rPr>
              <a:t>a</a:t>
            </a:r>
            <a:r>
              <a:rPr sz="1553" dirty="0">
                <a:solidFill>
                  <a:srgbClr val="151515"/>
                </a:solidFill>
                <a:latin typeface="Verdana"/>
                <a:cs typeface="Verdana"/>
              </a:rPr>
              <a:t>pidl</a:t>
            </a:r>
            <a:r>
              <a:rPr sz="1553" spc="-10" dirty="0">
                <a:solidFill>
                  <a:srgbClr val="151515"/>
                </a:solidFill>
                <a:latin typeface="Verdana"/>
                <a:cs typeface="Verdana"/>
              </a:rPr>
              <a:t>y</a:t>
            </a:r>
            <a:r>
              <a:rPr sz="1553" spc="-5" dirty="0">
                <a:solidFill>
                  <a:srgbClr val="151515"/>
                </a:solidFill>
                <a:latin typeface="Verdana"/>
                <a:cs typeface="Verdana"/>
              </a:rPr>
              <a:t> </a:t>
            </a:r>
            <a:r>
              <a:rPr sz="1553" spc="-10" dirty="0">
                <a:solidFill>
                  <a:srgbClr val="151515"/>
                </a:solidFill>
                <a:latin typeface="Verdana"/>
                <a:cs typeface="Verdana"/>
              </a:rPr>
              <a:t>chan</a:t>
            </a:r>
            <a:r>
              <a:rPr sz="1553" dirty="0">
                <a:solidFill>
                  <a:srgbClr val="151515"/>
                </a:solidFill>
                <a:latin typeface="Verdana"/>
                <a:cs typeface="Verdana"/>
              </a:rPr>
              <a:t>gi</a:t>
            </a:r>
            <a:r>
              <a:rPr sz="1553" spc="-15" dirty="0">
                <a:solidFill>
                  <a:srgbClr val="151515"/>
                </a:solidFill>
                <a:latin typeface="Verdana"/>
                <a:cs typeface="Verdana"/>
              </a:rPr>
              <a:t>n</a:t>
            </a:r>
            <a:r>
              <a:rPr sz="1553" dirty="0">
                <a:solidFill>
                  <a:srgbClr val="151515"/>
                </a:solidFill>
                <a:latin typeface="Verdana"/>
                <a:cs typeface="Verdana"/>
              </a:rPr>
              <a:t>g </a:t>
            </a:r>
            <a:r>
              <a:rPr sz="1553" spc="-10" dirty="0">
                <a:solidFill>
                  <a:srgbClr val="151515"/>
                </a:solidFill>
                <a:latin typeface="Verdana"/>
                <a:cs typeface="Verdana"/>
              </a:rPr>
              <a:t>requ</a:t>
            </a:r>
            <a:r>
              <a:rPr sz="1553" dirty="0">
                <a:solidFill>
                  <a:srgbClr val="151515"/>
                </a:solidFill>
                <a:latin typeface="Verdana"/>
                <a:cs typeface="Verdana"/>
              </a:rPr>
              <a:t>i</a:t>
            </a:r>
            <a:r>
              <a:rPr sz="1553" spc="-15" dirty="0">
                <a:solidFill>
                  <a:srgbClr val="151515"/>
                </a:solidFill>
                <a:latin typeface="Verdana"/>
                <a:cs typeface="Verdana"/>
              </a:rPr>
              <a:t>remen</a:t>
            </a:r>
            <a:r>
              <a:rPr sz="1553" spc="-5" dirty="0">
                <a:solidFill>
                  <a:srgbClr val="151515"/>
                </a:solidFill>
                <a:latin typeface="Verdana"/>
                <a:cs typeface="Verdana"/>
              </a:rPr>
              <a:t>t</a:t>
            </a:r>
            <a:r>
              <a:rPr sz="1553" dirty="0">
                <a:solidFill>
                  <a:srgbClr val="151515"/>
                </a:solidFill>
                <a:latin typeface="Verdana"/>
                <a:cs typeface="Verdana"/>
              </a:rPr>
              <a:t>s</a:t>
            </a:r>
            <a:r>
              <a:rPr sz="1553" spc="-5" dirty="0">
                <a:solidFill>
                  <a:srgbClr val="151515"/>
                </a:solidFill>
                <a:latin typeface="Verdana"/>
                <a:cs typeface="Verdana"/>
              </a:rPr>
              <a:t> </a:t>
            </a:r>
            <a:r>
              <a:rPr sz="1553" spc="-10" dirty="0">
                <a:solidFill>
                  <a:srgbClr val="151515"/>
                </a:solidFill>
                <a:latin typeface="Verdana"/>
                <a:cs typeface="Verdana"/>
              </a:rPr>
              <a:t>of students,</a:t>
            </a:r>
            <a:r>
              <a:rPr sz="1553" spc="-5" dirty="0">
                <a:solidFill>
                  <a:srgbClr val="151515"/>
                </a:solidFill>
                <a:latin typeface="Verdana"/>
                <a:cs typeface="Verdana"/>
              </a:rPr>
              <a:t> </a:t>
            </a:r>
            <a:r>
              <a:rPr sz="1553" spc="-15" dirty="0">
                <a:solidFill>
                  <a:srgbClr val="151515"/>
                </a:solidFill>
                <a:latin typeface="Verdana"/>
                <a:cs typeface="Verdana"/>
              </a:rPr>
              <a:t>em</a:t>
            </a:r>
            <a:r>
              <a:rPr sz="1553" dirty="0">
                <a:solidFill>
                  <a:srgbClr val="151515"/>
                </a:solidFill>
                <a:latin typeface="Verdana"/>
                <a:cs typeface="Verdana"/>
              </a:rPr>
              <a:t>pl</a:t>
            </a:r>
            <a:r>
              <a:rPr sz="1553" spc="-25" dirty="0">
                <a:solidFill>
                  <a:srgbClr val="151515"/>
                </a:solidFill>
                <a:latin typeface="Verdana"/>
                <a:cs typeface="Verdana"/>
              </a:rPr>
              <a:t>oy</a:t>
            </a:r>
            <a:r>
              <a:rPr sz="1553" spc="-10" dirty="0">
                <a:solidFill>
                  <a:srgbClr val="151515"/>
                </a:solidFill>
                <a:latin typeface="Verdana"/>
                <a:cs typeface="Verdana"/>
              </a:rPr>
              <a:t>ers, an</a:t>
            </a:r>
            <a:r>
              <a:rPr sz="1553" dirty="0">
                <a:solidFill>
                  <a:srgbClr val="151515"/>
                </a:solidFill>
                <a:latin typeface="Verdana"/>
                <a:cs typeface="Verdana"/>
              </a:rPr>
              <a:t>d</a:t>
            </a:r>
            <a:r>
              <a:rPr sz="1553" spc="-5" dirty="0">
                <a:solidFill>
                  <a:srgbClr val="151515"/>
                </a:solidFill>
                <a:latin typeface="Verdana"/>
                <a:cs typeface="Verdana"/>
              </a:rPr>
              <a:t> </a:t>
            </a:r>
            <a:r>
              <a:rPr sz="1553" spc="-10" dirty="0">
                <a:solidFill>
                  <a:srgbClr val="151515"/>
                </a:solidFill>
                <a:latin typeface="Verdana"/>
                <a:cs typeface="Verdana"/>
              </a:rPr>
              <a:t>the</a:t>
            </a:r>
            <a:r>
              <a:rPr sz="1553" spc="-5" dirty="0">
                <a:solidFill>
                  <a:srgbClr val="151515"/>
                </a:solidFill>
                <a:latin typeface="Verdana"/>
                <a:cs typeface="Verdana"/>
              </a:rPr>
              <a:t> </a:t>
            </a:r>
            <a:r>
              <a:rPr sz="1553" spc="-15" dirty="0">
                <a:solidFill>
                  <a:srgbClr val="151515"/>
                </a:solidFill>
                <a:latin typeface="Verdana"/>
                <a:cs typeface="Verdana"/>
              </a:rPr>
              <a:t>commun</a:t>
            </a:r>
            <a:r>
              <a:rPr sz="1553" dirty="0">
                <a:solidFill>
                  <a:srgbClr val="151515"/>
                </a:solidFill>
                <a:latin typeface="Verdana"/>
                <a:cs typeface="Verdana"/>
              </a:rPr>
              <a:t>i</a:t>
            </a:r>
            <a:r>
              <a:rPr sz="1553" spc="-10" dirty="0">
                <a:solidFill>
                  <a:srgbClr val="151515"/>
                </a:solidFill>
                <a:latin typeface="Verdana"/>
                <a:cs typeface="Verdana"/>
              </a:rPr>
              <a:t>t</a:t>
            </a:r>
            <a:r>
              <a:rPr sz="1553" spc="-155" dirty="0">
                <a:solidFill>
                  <a:srgbClr val="151515"/>
                </a:solidFill>
                <a:latin typeface="Verdana"/>
                <a:cs typeface="Verdana"/>
              </a:rPr>
              <a:t>y</a:t>
            </a:r>
            <a:r>
              <a:rPr sz="1553" spc="-10" dirty="0">
                <a:solidFill>
                  <a:srgbClr val="151515"/>
                </a:solidFill>
                <a:latin typeface="Verdana"/>
                <a:cs typeface="Verdana"/>
              </a:rPr>
              <a:t>, offer</a:t>
            </a:r>
            <a:r>
              <a:rPr sz="1553" dirty="0">
                <a:solidFill>
                  <a:srgbClr val="151515"/>
                </a:solidFill>
                <a:latin typeface="Verdana"/>
                <a:cs typeface="Verdana"/>
              </a:rPr>
              <a:t>i</a:t>
            </a:r>
            <a:r>
              <a:rPr sz="1553" spc="-15" dirty="0">
                <a:solidFill>
                  <a:srgbClr val="151515"/>
                </a:solidFill>
                <a:latin typeface="Verdana"/>
                <a:cs typeface="Verdana"/>
              </a:rPr>
              <a:t>n</a:t>
            </a:r>
            <a:r>
              <a:rPr sz="1553" dirty="0">
                <a:solidFill>
                  <a:srgbClr val="151515"/>
                </a:solidFill>
                <a:latin typeface="Verdana"/>
                <a:cs typeface="Verdana"/>
              </a:rPr>
              <a:t>g</a:t>
            </a:r>
            <a:r>
              <a:rPr sz="1553" spc="-5" dirty="0">
                <a:solidFill>
                  <a:srgbClr val="151515"/>
                </a:solidFill>
                <a:latin typeface="Verdana"/>
                <a:cs typeface="Verdana"/>
              </a:rPr>
              <a:t> </a:t>
            </a:r>
            <a:r>
              <a:rPr sz="1553" spc="-15" dirty="0">
                <a:solidFill>
                  <a:srgbClr val="151515"/>
                </a:solidFill>
                <a:latin typeface="Verdana"/>
                <a:cs typeface="Verdana"/>
              </a:rPr>
              <a:t>h</a:t>
            </a:r>
            <a:r>
              <a:rPr sz="1553" dirty="0">
                <a:solidFill>
                  <a:srgbClr val="151515"/>
                </a:solidFill>
                <a:latin typeface="Verdana"/>
                <a:cs typeface="Verdana"/>
              </a:rPr>
              <a:t>i</a:t>
            </a:r>
            <a:r>
              <a:rPr sz="1553" spc="-10" dirty="0">
                <a:solidFill>
                  <a:srgbClr val="151515"/>
                </a:solidFill>
                <a:latin typeface="Verdana"/>
                <a:cs typeface="Verdana"/>
              </a:rPr>
              <a:t>gher</a:t>
            </a:r>
            <a:r>
              <a:rPr sz="1553" spc="-5" dirty="0">
                <a:solidFill>
                  <a:srgbClr val="151515"/>
                </a:solidFill>
                <a:latin typeface="Verdana"/>
                <a:cs typeface="Verdana"/>
              </a:rPr>
              <a:t> </a:t>
            </a:r>
            <a:r>
              <a:rPr sz="1553" spc="-10" dirty="0">
                <a:solidFill>
                  <a:srgbClr val="151515"/>
                </a:solidFill>
                <a:latin typeface="Verdana"/>
                <a:cs typeface="Verdana"/>
              </a:rPr>
              <a:t>qua</a:t>
            </a:r>
            <a:r>
              <a:rPr sz="1553" dirty="0">
                <a:solidFill>
                  <a:srgbClr val="151515"/>
                </a:solidFill>
                <a:latin typeface="Verdana"/>
                <a:cs typeface="Verdana"/>
              </a:rPr>
              <a:t>li</a:t>
            </a:r>
            <a:r>
              <a:rPr sz="1553" spc="-10" dirty="0">
                <a:solidFill>
                  <a:srgbClr val="151515"/>
                </a:solidFill>
                <a:latin typeface="Verdana"/>
                <a:cs typeface="Verdana"/>
              </a:rPr>
              <a:t>ty educa</a:t>
            </a:r>
            <a:r>
              <a:rPr sz="1553" dirty="0">
                <a:solidFill>
                  <a:srgbClr val="151515"/>
                </a:solidFill>
                <a:latin typeface="Verdana"/>
                <a:cs typeface="Verdana"/>
              </a:rPr>
              <a:t>ti</a:t>
            </a:r>
            <a:r>
              <a:rPr sz="1553" spc="-10" dirty="0">
                <a:solidFill>
                  <a:srgbClr val="151515"/>
                </a:solidFill>
                <a:latin typeface="Verdana"/>
                <a:cs typeface="Verdana"/>
              </a:rPr>
              <a:t>ona</a:t>
            </a:r>
            <a:r>
              <a:rPr sz="1553" dirty="0">
                <a:solidFill>
                  <a:srgbClr val="151515"/>
                </a:solidFill>
                <a:latin typeface="Verdana"/>
                <a:cs typeface="Verdana"/>
              </a:rPr>
              <a:t>l</a:t>
            </a:r>
            <a:r>
              <a:rPr sz="1553" spc="-5" dirty="0">
                <a:solidFill>
                  <a:srgbClr val="151515"/>
                </a:solidFill>
                <a:latin typeface="Verdana"/>
                <a:cs typeface="Verdana"/>
              </a:rPr>
              <a:t> </a:t>
            </a:r>
            <a:r>
              <a:rPr sz="1553" spc="-10" dirty="0">
                <a:solidFill>
                  <a:srgbClr val="151515"/>
                </a:solidFill>
                <a:latin typeface="Verdana"/>
                <a:cs typeface="Verdana"/>
              </a:rPr>
              <a:t>serv</a:t>
            </a:r>
            <a:r>
              <a:rPr sz="1553" dirty="0">
                <a:solidFill>
                  <a:srgbClr val="151515"/>
                </a:solidFill>
                <a:latin typeface="Verdana"/>
                <a:cs typeface="Verdana"/>
              </a:rPr>
              <a:t>i</a:t>
            </a:r>
            <a:r>
              <a:rPr sz="1553" spc="-10" dirty="0">
                <a:solidFill>
                  <a:srgbClr val="151515"/>
                </a:solidFill>
                <a:latin typeface="Verdana"/>
                <a:cs typeface="Verdana"/>
              </a:rPr>
              <a:t>ces </a:t>
            </a:r>
            <a:r>
              <a:rPr sz="1553" dirty="0">
                <a:solidFill>
                  <a:srgbClr val="151515"/>
                </a:solidFill>
                <a:latin typeface="Verdana"/>
                <a:cs typeface="Verdana"/>
              </a:rPr>
              <a:t>i</a:t>
            </a:r>
            <a:r>
              <a:rPr sz="1553" spc="-15" dirty="0">
                <a:solidFill>
                  <a:srgbClr val="151515"/>
                </a:solidFill>
                <a:latin typeface="Verdana"/>
                <a:cs typeface="Verdana"/>
              </a:rPr>
              <a:t>n</a:t>
            </a:r>
            <a:r>
              <a:rPr sz="1553" spc="-5" dirty="0">
                <a:solidFill>
                  <a:srgbClr val="151515"/>
                </a:solidFill>
                <a:latin typeface="Verdana"/>
                <a:cs typeface="Verdana"/>
              </a:rPr>
              <a:t> </a:t>
            </a:r>
            <a:r>
              <a:rPr sz="1553" dirty="0">
                <a:solidFill>
                  <a:srgbClr val="151515"/>
                </a:solidFill>
                <a:latin typeface="Verdana"/>
                <a:cs typeface="Verdana"/>
              </a:rPr>
              <a:t>l</a:t>
            </a:r>
            <a:r>
              <a:rPr sz="1553" spc="-10" dirty="0">
                <a:solidFill>
                  <a:srgbClr val="151515"/>
                </a:solidFill>
                <a:latin typeface="Verdana"/>
                <a:cs typeface="Verdana"/>
              </a:rPr>
              <a:t>ess</a:t>
            </a:r>
            <a:r>
              <a:rPr sz="1553" spc="-5" dirty="0">
                <a:solidFill>
                  <a:srgbClr val="151515"/>
                </a:solidFill>
                <a:latin typeface="Verdana"/>
                <a:cs typeface="Verdana"/>
              </a:rPr>
              <a:t> </a:t>
            </a:r>
            <a:r>
              <a:rPr sz="1553" dirty="0">
                <a:solidFill>
                  <a:srgbClr val="151515"/>
                </a:solidFill>
                <a:latin typeface="Verdana"/>
                <a:cs typeface="Verdana"/>
              </a:rPr>
              <a:t>ti</a:t>
            </a:r>
            <a:r>
              <a:rPr sz="1553" spc="-15" dirty="0">
                <a:solidFill>
                  <a:srgbClr val="151515"/>
                </a:solidFill>
                <a:latin typeface="Verdana"/>
                <a:cs typeface="Verdana"/>
              </a:rPr>
              <a:t>me</a:t>
            </a:r>
            <a:r>
              <a:rPr sz="1553" spc="-5" dirty="0">
                <a:solidFill>
                  <a:srgbClr val="151515"/>
                </a:solidFill>
                <a:latin typeface="Verdana"/>
                <a:cs typeface="Verdana"/>
              </a:rPr>
              <a:t> </a:t>
            </a:r>
            <a:r>
              <a:rPr sz="1553" spc="-10" dirty="0">
                <a:solidFill>
                  <a:srgbClr val="151515"/>
                </a:solidFill>
                <a:latin typeface="Verdana"/>
                <a:cs typeface="Verdana"/>
              </a:rPr>
              <a:t>an</a:t>
            </a:r>
            <a:r>
              <a:rPr sz="1553" dirty="0">
                <a:solidFill>
                  <a:srgbClr val="151515"/>
                </a:solidFill>
                <a:latin typeface="Verdana"/>
                <a:cs typeface="Verdana"/>
              </a:rPr>
              <a:t>d</a:t>
            </a:r>
            <a:r>
              <a:rPr sz="1553" spc="-5" dirty="0">
                <a:solidFill>
                  <a:srgbClr val="151515"/>
                </a:solidFill>
                <a:latin typeface="Verdana"/>
                <a:cs typeface="Verdana"/>
              </a:rPr>
              <a:t> </a:t>
            </a:r>
            <a:r>
              <a:rPr sz="1553" spc="-10" dirty="0">
                <a:solidFill>
                  <a:srgbClr val="151515"/>
                </a:solidFill>
                <a:latin typeface="Verdana"/>
                <a:cs typeface="Verdana"/>
              </a:rPr>
              <a:t>a</a:t>
            </a:r>
            <a:r>
              <a:rPr sz="1553" dirty="0">
                <a:solidFill>
                  <a:srgbClr val="151515"/>
                </a:solidFill>
                <a:latin typeface="Verdana"/>
                <a:cs typeface="Verdana"/>
              </a:rPr>
              <a:t>t</a:t>
            </a:r>
            <a:r>
              <a:rPr sz="1553" spc="-5" dirty="0">
                <a:solidFill>
                  <a:srgbClr val="151515"/>
                </a:solidFill>
                <a:latin typeface="Verdana"/>
                <a:cs typeface="Verdana"/>
              </a:rPr>
              <a:t> </a:t>
            </a:r>
            <a:r>
              <a:rPr sz="1553" spc="-10" dirty="0">
                <a:solidFill>
                  <a:srgbClr val="151515"/>
                </a:solidFill>
                <a:latin typeface="Verdana"/>
                <a:cs typeface="Verdana"/>
              </a:rPr>
              <a:t>a </a:t>
            </a:r>
            <a:r>
              <a:rPr sz="1553" dirty="0">
                <a:solidFill>
                  <a:srgbClr val="151515"/>
                </a:solidFill>
                <a:latin typeface="Verdana"/>
                <a:cs typeface="Verdana"/>
              </a:rPr>
              <a:t>l</a:t>
            </a:r>
            <a:r>
              <a:rPr sz="1553" spc="-10" dirty="0">
                <a:solidFill>
                  <a:srgbClr val="151515"/>
                </a:solidFill>
                <a:latin typeface="Verdana"/>
                <a:cs typeface="Verdana"/>
              </a:rPr>
              <a:t>o</a:t>
            </a:r>
            <a:r>
              <a:rPr sz="1553" dirty="0">
                <a:solidFill>
                  <a:srgbClr val="151515"/>
                </a:solidFill>
                <a:latin typeface="Verdana"/>
                <a:cs typeface="Verdana"/>
              </a:rPr>
              <a:t>w</a:t>
            </a:r>
            <a:r>
              <a:rPr sz="1553" spc="-10" dirty="0">
                <a:solidFill>
                  <a:srgbClr val="151515"/>
                </a:solidFill>
                <a:latin typeface="Verdana"/>
                <a:cs typeface="Verdana"/>
              </a:rPr>
              <a:t>er</a:t>
            </a:r>
            <a:r>
              <a:rPr sz="1553" spc="-5" dirty="0">
                <a:solidFill>
                  <a:srgbClr val="151515"/>
                </a:solidFill>
                <a:latin typeface="Verdana"/>
                <a:cs typeface="Verdana"/>
              </a:rPr>
              <a:t> </a:t>
            </a:r>
            <a:r>
              <a:rPr sz="1553" spc="-10" dirty="0">
                <a:solidFill>
                  <a:srgbClr val="151515"/>
                </a:solidFill>
                <a:latin typeface="Verdana"/>
                <a:cs typeface="Verdana"/>
              </a:rPr>
              <a:t>cost.</a:t>
            </a:r>
            <a:endParaRPr sz="1553" dirty="0">
              <a:latin typeface="Verdana"/>
              <a:cs typeface="Verdana"/>
            </a:endParaRPr>
          </a:p>
        </p:txBody>
      </p:sp>
      <p:sp>
        <p:nvSpPr>
          <p:cNvPr id="20" name="object 20"/>
          <p:cNvSpPr/>
          <p:nvPr/>
        </p:nvSpPr>
        <p:spPr>
          <a:xfrm>
            <a:off x="1054287" y="5415466"/>
            <a:ext cx="4847624" cy="780155"/>
          </a:xfrm>
          <a:prstGeom prst="rect">
            <a:avLst/>
          </a:prstGeom>
          <a:blipFill>
            <a:blip r:embed="rId6" cstate="print"/>
            <a:stretch>
              <a:fillRect/>
            </a:stretch>
          </a:blipFill>
        </p:spPr>
        <p:txBody>
          <a:bodyPr wrap="square" lIns="0" tIns="0" rIns="0" bIns="0" rtlCol="0"/>
          <a:lstStyle/>
          <a:p>
            <a:endParaRPr sz="1947"/>
          </a:p>
        </p:txBody>
      </p:sp>
      <p:sp>
        <p:nvSpPr>
          <p:cNvPr id="22" name="object 22"/>
          <p:cNvSpPr txBox="1"/>
          <p:nvPr/>
        </p:nvSpPr>
        <p:spPr>
          <a:xfrm>
            <a:off x="1095936" y="5488295"/>
            <a:ext cx="4712410" cy="548483"/>
          </a:xfrm>
          <a:prstGeom prst="rect">
            <a:avLst/>
          </a:prstGeom>
          <a:solidFill>
            <a:srgbClr val="FFFFFF"/>
          </a:solidFill>
          <a:ln w="12700">
            <a:solidFill>
              <a:srgbClr val="9A1A0F"/>
            </a:solidFill>
          </a:ln>
        </p:spPr>
        <p:txBody>
          <a:bodyPr vert="horz" wrap="square" lIns="0" tIns="0" rIns="0" bIns="0" rtlCol="0">
            <a:spAutoFit/>
          </a:bodyPr>
          <a:lstStyle/>
          <a:p>
            <a:pPr marL="1300512" marR="161485" indent="-1134096">
              <a:lnSpc>
                <a:spcPct val="101899"/>
              </a:lnSpc>
            </a:pPr>
            <a:r>
              <a:rPr sz="1747" spc="-15" dirty="0">
                <a:solidFill>
                  <a:srgbClr val="151515"/>
                </a:solidFill>
                <a:latin typeface="Verdana"/>
                <a:cs typeface="Verdana"/>
              </a:rPr>
              <a:t>90%</a:t>
            </a:r>
            <a:r>
              <a:rPr sz="1747" spc="-5" dirty="0">
                <a:solidFill>
                  <a:srgbClr val="151515"/>
                </a:solidFill>
                <a:latin typeface="Verdana"/>
                <a:cs typeface="Verdana"/>
              </a:rPr>
              <a:t> </a:t>
            </a:r>
            <a:r>
              <a:rPr sz="1747" spc="-10" dirty="0">
                <a:solidFill>
                  <a:srgbClr val="151515"/>
                </a:solidFill>
                <a:latin typeface="Verdana"/>
                <a:cs typeface="Verdana"/>
              </a:rPr>
              <a:t>of</a:t>
            </a:r>
            <a:r>
              <a:rPr sz="1747" spc="-5" dirty="0">
                <a:solidFill>
                  <a:srgbClr val="151515"/>
                </a:solidFill>
                <a:latin typeface="Verdana"/>
                <a:cs typeface="Verdana"/>
              </a:rPr>
              <a:t> </a:t>
            </a:r>
            <a:r>
              <a:rPr sz="1747" spc="-15" dirty="0">
                <a:solidFill>
                  <a:srgbClr val="151515"/>
                </a:solidFill>
                <a:latin typeface="Verdana"/>
                <a:cs typeface="Verdana"/>
              </a:rPr>
              <a:t>proposa</a:t>
            </a:r>
            <a:r>
              <a:rPr sz="1747" dirty="0">
                <a:solidFill>
                  <a:srgbClr val="151515"/>
                </a:solidFill>
                <a:latin typeface="Verdana"/>
                <a:cs typeface="Verdana"/>
              </a:rPr>
              <a:t>l</a:t>
            </a:r>
            <a:r>
              <a:rPr sz="1747" spc="-10" dirty="0">
                <a:solidFill>
                  <a:srgbClr val="151515"/>
                </a:solidFill>
                <a:latin typeface="Verdana"/>
                <a:cs typeface="Verdana"/>
              </a:rPr>
              <a:t>s</a:t>
            </a:r>
            <a:r>
              <a:rPr sz="1747" spc="-5" dirty="0">
                <a:solidFill>
                  <a:srgbClr val="151515"/>
                </a:solidFill>
                <a:latin typeface="Verdana"/>
                <a:cs typeface="Verdana"/>
              </a:rPr>
              <a:t> </a:t>
            </a:r>
            <a:r>
              <a:rPr sz="1747" spc="-15" dirty="0">
                <a:solidFill>
                  <a:srgbClr val="151515"/>
                </a:solidFill>
                <a:latin typeface="Verdana"/>
                <a:cs typeface="Verdana"/>
              </a:rPr>
              <a:t>h</a:t>
            </a:r>
            <a:r>
              <a:rPr sz="1747" spc="-29" dirty="0">
                <a:solidFill>
                  <a:srgbClr val="151515"/>
                </a:solidFill>
                <a:latin typeface="Verdana"/>
                <a:cs typeface="Verdana"/>
              </a:rPr>
              <a:t>a</a:t>
            </a:r>
            <a:r>
              <a:rPr sz="1747" spc="-34" dirty="0">
                <a:solidFill>
                  <a:srgbClr val="151515"/>
                </a:solidFill>
                <a:latin typeface="Verdana"/>
                <a:cs typeface="Verdana"/>
              </a:rPr>
              <a:t>v</a:t>
            </a:r>
            <a:r>
              <a:rPr sz="1747" spc="-15" dirty="0">
                <a:solidFill>
                  <a:srgbClr val="151515"/>
                </a:solidFill>
                <a:latin typeface="Verdana"/>
                <a:cs typeface="Verdana"/>
              </a:rPr>
              <a:t>e</a:t>
            </a:r>
            <a:r>
              <a:rPr sz="1747" spc="-5" dirty="0">
                <a:solidFill>
                  <a:srgbClr val="151515"/>
                </a:solidFill>
                <a:latin typeface="Verdana"/>
                <a:cs typeface="Verdana"/>
              </a:rPr>
              <a:t> </a:t>
            </a:r>
            <a:r>
              <a:rPr sz="1747" spc="-10" dirty="0">
                <a:solidFill>
                  <a:srgbClr val="151515"/>
                </a:solidFill>
                <a:latin typeface="Verdana"/>
                <a:cs typeface="Verdana"/>
              </a:rPr>
              <a:t>ser</a:t>
            </a:r>
            <a:r>
              <a:rPr sz="1747" dirty="0">
                <a:solidFill>
                  <a:srgbClr val="151515"/>
                </a:solidFill>
                <a:latin typeface="Verdana"/>
                <a:cs typeface="Verdana"/>
              </a:rPr>
              <a:t>i</a:t>
            </a:r>
            <a:r>
              <a:rPr sz="1747" spc="-15" dirty="0">
                <a:solidFill>
                  <a:srgbClr val="151515"/>
                </a:solidFill>
                <a:latin typeface="Verdana"/>
                <a:cs typeface="Verdana"/>
              </a:rPr>
              <a:t>ous</a:t>
            </a:r>
            <a:r>
              <a:rPr sz="1747" spc="-5" dirty="0">
                <a:solidFill>
                  <a:srgbClr val="151515"/>
                </a:solidFill>
                <a:latin typeface="Verdana"/>
                <a:cs typeface="Verdana"/>
              </a:rPr>
              <a:t> </a:t>
            </a:r>
            <a:r>
              <a:rPr sz="1747" spc="-10" dirty="0">
                <a:solidFill>
                  <a:srgbClr val="151515"/>
                </a:solidFill>
                <a:latin typeface="Verdana"/>
                <a:cs typeface="Verdana"/>
              </a:rPr>
              <a:t>f</a:t>
            </a:r>
            <a:r>
              <a:rPr sz="1747" dirty="0">
                <a:solidFill>
                  <a:srgbClr val="151515"/>
                </a:solidFill>
                <a:latin typeface="Verdana"/>
                <a:cs typeface="Verdana"/>
              </a:rPr>
              <a:t>l</a:t>
            </a:r>
            <a:r>
              <a:rPr sz="1747" spc="-25" dirty="0">
                <a:solidFill>
                  <a:srgbClr val="151515"/>
                </a:solidFill>
                <a:latin typeface="Verdana"/>
                <a:cs typeface="Verdana"/>
              </a:rPr>
              <a:t>a</a:t>
            </a:r>
            <a:r>
              <a:rPr sz="1747" dirty="0">
                <a:solidFill>
                  <a:srgbClr val="151515"/>
                </a:solidFill>
                <a:latin typeface="Verdana"/>
                <a:cs typeface="Verdana"/>
              </a:rPr>
              <a:t>w</a:t>
            </a:r>
            <a:r>
              <a:rPr sz="1747" spc="-10" dirty="0">
                <a:solidFill>
                  <a:srgbClr val="151515"/>
                </a:solidFill>
                <a:latin typeface="Verdana"/>
                <a:cs typeface="Verdana"/>
              </a:rPr>
              <a:t>s</a:t>
            </a:r>
            <a:r>
              <a:rPr sz="1747" spc="-5" dirty="0">
                <a:solidFill>
                  <a:srgbClr val="151515"/>
                </a:solidFill>
                <a:latin typeface="Verdana"/>
                <a:cs typeface="Verdana"/>
              </a:rPr>
              <a:t> </a:t>
            </a:r>
            <a:r>
              <a:rPr sz="1747" dirty="0">
                <a:solidFill>
                  <a:srgbClr val="151515"/>
                </a:solidFill>
                <a:latin typeface="Verdana"/>
                <a:cs typeface="Verdana"/>
              </a:rPr>
              <a:t>i</a:t>
            </a:r>
            <a:r>
              <a:rPr sz="1747" spc="-15" dirty="0">
                <a:solidFill>
                  <a:srgbClr val="151515"/>
                </a:solidFill>
                <a:latin typeface="Verdana"/>
                <a:cs typeface="Verdana"/>
              </a:rPr>
              <a:t>n</a:t>
            </a:r>
            <a:r>
              <a:rPr sz="1747" spc="-10" dirty="0">
                <a:solidFill>
                  <a:srgbClr val="151515"/>
                </a:solidFill>
                <a:latin typeface="Verdana"/>
                <a:cs typeface="Verdana"/>
              </a:rPr>
              <a:t> the</a:t>
            </a:r>
            <a:r>
              <a:rPr sz="1747" dirty="0">
                <a:solidFill>
                  <a:srgbClr val="151515"/>
                </a:solidFill>
                <a:latin typeface="Verdana"/>
                <a:cs typeface="Verdana"/>
              </a:rPr>
              <a:t>i</a:t>
            </a:r>
            <a:r>
              <a:rPr sz="1747" spc="-10" dirty="0">
                <a:solidFill>
                  <a:srgbClr val="151515"/>
                </a:solidFill>
                <a:latin typeface="Verdana"/>
                <a:cs typeface="Verdana"/>
              </a:rPr>
              <a:t>r</a:t>
            </a:r>
            <a:r>
              <a:rPr sz="1747" spc="-5" dirty="0">
                <a:solidFill>
                  <a:srgbClr val="151515"/>
                </a:solidFill>
                <a:latin typeface="Verdana"/>
                <a:cs typeface="Verdana"/>
              </a:rPr>
              <a:t> </a:t>
            </a:r>
            <a:r>
              <a:rPr sz="1747" spc="-15" dirty="0">
                <a:solidFill>
                  <a:srgbClr val="151515"/>
                </a:solidFill>
                <a:latin typeface="Verdana"/>
                <a:cs typeface="Verdana"/>
              </a:rPr>
              <a:t>base</a:t>
            </a:r>
            <a:r>
              <a:rPr sz="1747" dirty="0">
                <a:solidFill>
                  <a:srgbClr val="151515"/>
                </a:solidFill>
                <a:latin typeface="Verdana"/>
                <a:cs typeface="Verdana"/>
              </a:rPr>
              <a:t>li</a:t>
            </a:r>
            <a:r>
              <a:rPr sz="1747" spc="-15" dirty="0">
                <a:solidFill>
                  <a:srgbClr val="151515"/>
                </a:solidFill>
                <a:latin typeface="Verdana"/>
                <a:cs typeface="Verdana"/>
              </a:rPr>
              <a:t>ne</a:t>
            </a:r>
            <a:r>
              <a:rPr sz="1747" spc="-5" dirty="0">
                <a:solidFill>
                  <a:srgbClr val="151515"/>
                </a:solidFill>
                <a:latin typeface="Verdana"/>
                <a:cs typeface="Verdana"/>
              </a:rPr>
              <a:t> </a:t>
            </a:r>
            <a:r>
              <a:rPr sz="1747" dirty="0">
                <a:solidFill>
                  <a:srgbClr val="151515"/>
                </a:solidFill>
                <a:latin typeface="Verdana"/>
                <a:cs typeface="Verdana"/>
              </a:rPr>
              <a:t>l</a:t>
            </a:r>
            <a:r>
              <a:rPr sz="1747" spc="-15" dirty="0">
                <a:solidFill>
                  <a:srgbClr val="151515"/>
                </a:solidFill>
                <a:latin typeface="Verdana"/>
                <a:cs typeface="Verdana"/>
              </a:rPr>
              <a:t>o</a:t>
            </a:r>
            <a:r>
              <a:rPr sz="1747" dirty="0">
                <a:solidFill>
                  <a:srgbClr val="151515"/>
                </a:solidFill>
                <a:latin typeface="Verdana"/>
                <a:cs typeface="Verdana"/>
              </a:rPr>
              <a:t>gi</a:t>
            </a:r>
            <a:r>
              <a:rPr sz="1747" spc="-10" dirty="0">
                <a:solidFill>
                  <a:srgbClr val="151515"/>
                </a:solidFill>
                <a:latin typeface="Verdana"/>
                <a:cs typeface="Verdana"/>
              </a:rPr>
              <a:t>c</a:t>
            </a:r>
            <a:endParaRPr sz="1747" dirty="0">
              <a:latin typeface="Verdana"/>
              <a:cs typeface="Verdana"/>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pPr>
                <a:defRPr/>
              </a:pPr>
              <a:t>11</a:t>
            </a:fld>
            <a:endParaRPr lang="en-US" altLang="en-US"/>
          </a:p>
        </p:txBody>
      </p:sp>
      <p:sp>
        <p:nvSpPr>
          <p:cNvPr id="24" name="TextBox 23"/>
          <p:cNvSpPr txBox="1"/>
          <p:nvPr/>
        </p:nvSpPr>
        <p:spPr>
          <a:xfrm>
            <a:off x="226152" y="6298272"/>
            <a:ext cx="5895810" cy="271613"/>
          </a:xfrm>
          <a:prstGeom prst="rect">
            <a:avLst/>
          </a:prstGeom>
          <a:noFill/>
        </p:spPr>
        <p:txBody>
          <a:bodyPr wrap="square" rtlCol="0">
            <a:spAutoFit/>
          </a:bodyPr>
          <a:lstStyle/>
          <a:p>
            <a:r>
              <a:rPr lang="en-US" sz="1165" dirty="0"/>
              <a:t>(Baseline logic and generic slots descriptions adapted from Jon </a:t>
            </a:r>
            <a:r>
              <a:rPr lang="en-US" sz="1165" dirty="0" err="1"/>
              <a:t>Balzotti’s</a:t>
            </a:r>
            <a:r>
              <a:rPr lang="en-US" sz="1165" dirty="0"/>
              <a:t> presentations)</a:t>
            </a:r>
          </a:p>
        </p:txBody>
      </p:sp>
      <p:sp>
        <p:nvSpPr>
          <p:cNvPr id="25" name="Rectangle 24"/>
          <p:cNvSpPr/>
          <p:nvPr/>
        </p:nvSpPr>
        <p:spPr>
          <a:xfrm>
            <a:off x="556984" y="1421187"/>
            <a:ext cx="7341690" cy="424732"/>
          </a:xfrm>
          <a:prstGeom prst="rect">
            <a:avLst/>
          </a:prstGeom>
        </p:spPr>
        <p:txBody>
          <a:bodyPr wrap="square">
            <a:spAutoFit/>
          </a:bodyPr>
          <a:lstStyle/>
          <a:p>
            <a:pPr marL="12327" marR="4931">
              <a:lnSpc>
                <a:spcPct val="90000"/>
              </a:lnSpc>
            </a:pPr>
            <a:r>
              <a:rPr lang="en-US" sz="2400" i="1" dirty="0">
                <a:cs typeface="Verdana"/>
              </a:rPr>
              <a:t>Baseline Logic is t</a:t>
            </a:r>
            <a:r>
              <a:rPr lang="en-US" sz="2400" i="1" spc="-15" dirty="0">
                <a:cs typeface="Verdana"/>
              </a:rPr>
              <a:t>he</a:t>
            </a:r>
            <a:r>
              <a:rPr lang="en-US" sz="2400" i="1" spc="-5" dirty="0">
                <a:cs typeface="Verdana"/>
              </a:rPr>
              <a:t> </a:t>
            </a:r>
            <a:r>
              <a:rPr lang="en-US" sz="2400" i="1" spc="-15" dirty="0">
                <a:cs typeface="Verdana"/>
              </a:rPr>
              <a:t>foun</a:t>
            </a:r>
            <a:r>
              <a:rPr lang="en-US" sz="2400" i="1" spc="-19" dirty="0">
                <a:cs typeface="Verdana"/>
              </a:rPr>
              <a:t>d</a:t>
            </a:r>
            <a:r>
              <a:rPr lang="en-US" sz="2400" i="1" spc="-15" dirty="0">
                <a:cs typeface="Verdana"/>
              </a:rPr>
              <a:t>a</a:t>
            </a:r>
            <a:r>
              <a:rPr lang="en-US" sz="2400" i="1" spc="-5" dirty="0">
                <a:cs typeface="Verdana"/>
              </a:rPr>
              <a:t>t</a:t>
            </a:r>
            <a:r>
              <a:rPr lang="en-US" sz="2400" i="1" dirty="0">
                <a:cs typeface="Verdana"/>
              </a:rPr>
              <a:t>i</a:t>
            </a:r>
            <a:r>
              <a:rPr lang="en-US" sz="2400" i="1" spc="-15" dirty="0">
                <a:cs typeface="Verdana"/>
              </a:rPr>
              <a:t>on</a:t>
            </a:r>
            <a:r>
              <a:rPr lang="en-US" sz="2400" i="1" spc="-5" dirty="0">
                <a:cs typeface="Verdana"/>
              </a:rPr>
              <a:t> </a:t>
            </a:r>
            <a:r>
              <a:rPr lang="en-US" sz="2400" i="1" spc="-19" dirty="0" smtClean="0">
                <a:cs typeface="Verdana"/>
              </a:rPr>
              <a:t>und</a:t>
            </a:r>
            <a:r>
              <a:rPr lang="en-US" sz="2400" i="1" spc="-15" dirty="0" smtClean="0">
                <a:cs typeface="Verdana"/>
              </a:rPr>
              <a:t>erstan</a:t>
            </a:r>
            <a:r>
              <a:rPr lang="en-US" sz="2400" i="1" spc="-5" dirty="0" smtClean="0">
                <a:cs typeface="Verdana"/>
              </a:rPr>
              <a:t>d</a:t>
            </a:r>
            <a:r>
              <a:rPr lang="en-US" sz="2400" i="1" dirty="0" smtClean="0">
                <a:cs typeface="Verdana"/>
              </a:rPr>
              <a:t>i</a:t>
            </a:r>
            <a:r>
              <a:rPr lang="en-US" sz="2400" i="1" spc="-19" dirty="0" smtClean="0">
                <a:cs typeface="Verdana"/>
              </a:rPr>
              <a:t>n</a:t>
            </a:r>
            <a:r>
              <a:rPr lang="en-US" sz="2400" i="1" dirty="0" smtClean="0">
                <a:cs typeface="Verdana"/>
              </a:rPr>
              <a:t>g</a:t>
            </a:r>
            <a:r>
              <a:rPr lang="en-US" sz="2400" i="1" spc="-5" dirty="0" smtClean="0">
                <a:cs typeface="Verdana"/>
              </a:rPr>
              <a:t> </a:t>
            </a:r>
            <a:r>
              <a:rPr lang="en-US" sz="2400" i="1" spc="-15" dirty="0">
                <a:cs typeface="Verdana"/>
              </a:rPr>
              <a:t>of</a:t>
            </a:r>
            <a:r>
              <a:rPr lang="en-US" sz="2400" i="1" spc="-5" dirty="0">
                <a:cs typeface="Verdana"/>
              </a:rPr>
              <a:t> </a:t>
            </a:r>
            <a:r>
              <a:rPr lang="en-US" sz="2400" i="1" spc="-39" dirty="0">
                <a:cs typeface="Verdana"/>
              </a:rPr>
              <a:t>a</a:t>
            </a:r>
            <a:r>
              <a:rPr lang="en-US" sz="2400" i="1" spc="-5" dirty="0">
                <a:cs typeface="Verdana"/>
              </a:rPr>
              <a:t> </a:t>
            </a:r>
            <a:r>
              <a:rPr lang="en-US" sz="2400" i="1" spc="-19" dirty="0">
                <a:cs typeface="Verdana"/>
              </a:rPr>
              <a:t>p</a:t>
            </a:r>
            <a:r>
              <a:rPr lang="en-US" sz="2400" i="1" spc="-15" dirty="0">
                <a:cs typeface="Verdana"/>
              </a:rPr>
              <a:t>ro</a:t>
            </a:r>
            <a:r>
              <a:rPr lang="en-US" sz="2400" i="1" spc="-19" dirty="0">
                <a:cs typeface="Verdana"/>
              </a:rPr>
              <a:t>p</a:t>
            </a:r>
            <a:r>
              <a:rPr lang="en-US" sz="2400" i="1" spc="-15" dirty="0">
                <a:cs typeface="Verdana"/>
              </a:rPr>
              <a:t>osa</a:t>
            </a:r>
            <a:r>
              <a:rPr lang="en-US" sz="2400" i="1" dirty="0">
                <a:cs typeface="Verdana"/>
              </a:rPr>
              <a:t>l</a:t>
            </a:r>
            <a:endParaRPr lang="en-US" sz="2400" i="1" baseline="50000" dirty="0">
              <a:cs typeface="Verdana"/>
            </a:endParaRPr>
          </a:p>
        </p:txBody>
      </p:sp>
    </p:spTree>
    <p:extLst>
      <p:ext uri="{BB962C8B-B14F-4D97-AF65-F5344CB8AC3E}">
        <p14:creationId xmlns:p14="http://schemas.microsoft.com/office/powerpoint/2010/main" val="173661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9135" y="82506"/>
            <a:ext cx="7920236" cy="1195071"/>
          </a:xfrm>
          <a:prstGeom prst="rect">
            <a:avLst/>
          </a:prstGeom>
        </p:spPr>
        <p:txBody>
          <a:bodyPr vert="horz" wrap="square" lIns="0" tIns="0" rIns="0" bIns="0" numCol="1" rtlCol="0" anchor="ctr" anchorCtr="0" compatLnSpc="1">
            <a:prstTxWarp prst="textNoShape">
              <a:avLst/>
            </a:prstTxWarp>
            <a:spAutoFit/>
          </a:bodyPr>
          <a:lstStyle/>
          <a:p>
            <a:pPr marL="12327"/>
            <a:r>
              <a:rPr lang="en-US" sz="3883" spc="-5" dirty="0"/>
              <a:t>The Needs Statement Creates the Basis of Your Proposal</a:t>
            </a:r>
            <a:endParaRPr sz="3883" spc="-5" dirty="0"/>
          </a:p>
        </p:txBody>
      </p:sp>
      <p:sp>
        <p:nvSpPr>
          <p:cNvPr id="4" name="Slide Number Placeholder 3"/>
          <p:cNvSpPr>
            <a:spLocks noGrp="1"/>
          </p:cNvSpPr>
          <p:nvPr>
            <p:ph type="sldNum" sz="quarter" idx="12"/>
          </p:nvPr>
        </p:nvSpPr>
        <p:spPr/>
        <p:txBody>
          <a:bodyPr/>
          <a:lstStyle/>
          <a:p>
            <a:pPr>
              <a:defRPr/>
            </a:pPr>
            <a:fld id="{68CDF905-DDAA-8F44-9F54-F147B6F03C21}" type="slidenum">
              <a:rPr lang="en-US" altLang="en-US" smtClean="0"/>
              <a:pPr>
                <a:defRPr/>
              </a:pPr>
              <a:t>12</a:t>
            </a:fld>
            <a:endParaRPr lang="en-US" altLang="en-US"/>
          </a:p>
        </p:txBody>
      </p:sp>
      <p:graphicFrame>
        <p:nvGraphicFramePr>
          <p:cNvPr id="3" name="object 3"/>
          <p:cNvGraphicFramePr>
            <a:graphicFrameLocks noGrp="1"/>
          </p:cNvGraphicFramePr>
          <p:nvPr>
            <p:extLst/>
          </p:nvPr>
        </p:nvGraphicFramePr>
        <p:xfrm>
          <a:off x="631475" y="1738097"/>
          <a:ext cx="7940736" cy="4532157"/>
        </p:xfrm>
        <a:graphic>
          <a:graphicData uri="http://schemas.openxmlformats.org/drawingml/2006/table">
            <a:tbl>
              <a:tblPr firstRow="1" bandRow="1">
                <a:tableStyleId>{2D5ABB26-0587-4C30-8999-92F81FD0307C}</a:tableStyleId>
              </a:tblPr>
              <a:tblGrid>
                <a:gridCol w="1999229">
                  <a:extLst>
                    <a:ext uri="{9D8B030D-6E8A-4147-A177-3AD203B41FA5}">
                      <a16:colId xmlns:a16="http://schemas.microsoft.com/office/drawing/2014/main" val="20000"/>
                    </a:ext>
                  </a:extLst>
                </a:gridCol>
                <a:gridCol w="5941507">
                  <a:extLst>
                    <a:ext uri="{9D8B030D-6E8A-4147-A177-3AD203B41FA5}">
                      <a16:colId xmlns:a16="http://schemas.microsoft.com/office/drawing/2014/main" val="20001"/>
                    </a:ext>
                  </a:extLst>
                </a:gridCol>
              </a:tblGrid>
              <a:tr h="254110">
                <a:tc>
                  <a:txBody>
                    <a:bodyPr/>
                    <a:lstStyle/>
                    <a:p>
                      <a:pPr marL="86995">
                        <a:lnSpc>
                          <a:spcPct val="100000"/>
                        </a:lnSpc>
                      </a:pPr>
                      <a:r>
                        <a:rPr sz="1600" b="1" i="1" dirty="0">
                          <a:solidFill>
                            <a:srgbClr val="FFFFFF"/>
                          </a:solidFill>
                          <a:latin typeface="Verdana"/>
                          <a:cs typeface="Verdana"/>
                        </a:rPr>
                        <a:t>Component</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60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005578">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smtClean="0">
                          <a:solidFill>
                            <a:srgbClr val="151515"/>
                          </a:solidFill>
                          <a:latin typeface="Verdana"/>
                          <a:cs typeface="Verdana"/>
                        </a:rPr>
                        <a:t>Story</a:t>
                      </a:r>
                      <a:r>
                        <a:rPr lang="en-US" sz="1300" b="1" dirty="0" smtClean="0">
                          <a:solidFill>
                            <a:srgbClr val="151515"/>
                          </a:solidFill>
                          <a:latin typeface="Verdana"/>
                          <a:cs typeface="Verdana"/>
                        </a:rPr>
                        <a:t> (Problem)</a:t>
                      </a:r>
                      <a:r>
                        <a:rPr sz="1300" b="1" spc="-5" dirty="0" smtClean="0">
                          <a:solidFill>
                            <a:srgbClr val="151515"/>
                          </a:solidFill>
                          <a:latin typeface="Verdana"/>
                          <a:cs typeface="Verdana"/>
                        </a:rPr>
                        <a:t>/S</a:t>
                      </a:r>
                      <a:r>
                        <a:rPr sz="1300" b="1" baseline="-15432" dirty="0" smtClean="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209550" marR="309245" indent="-38100">
                        <a:lnSpc>
                          <a:spcPct val="101200"/>
                        </a:lnSpc>
                      </a:pPr>
                      <a:r>
                        <a:rPr sz="1300" dirty="0">
                          <a:solidFill>
                            <a:srgbClr val="151515"/>
                          </a:solidFill>
                          <a:latin typeface="Verdana"/>
                          <a:cs typeface="Verdana"/>
                        </a:rPr>
                        <a:t>Describe</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endParaRPr lang="en-US" sz="1300" spc="-5" dirty="0" smtClean="0">
                        <a:solidFill>
                          <a:srgbClr val="151515"/>
                        </a:solidFill>
                        <a:latin typeface="Verdana"/>
                        <a:cs typeface="Verdana"/>
                      </a:endParaRPr>
                    </a:p>
                    <a:p>
                      <a:pPr marL="209550" marR="309245" indent="-38100">
                        <a:lnSpc>
                          <a:spcPct val="101200"/>
                        </a:lnSpc>
                      </a:pPr>
                      <a:r>
                        <a:rPr sz="1300" dirty="0" smtClean="0">
                          <a:solidFill>
                            <a:srgbClr val="151515"/>
                          </a:solidFill>
                          <a:latin typeface="Verdana"/>
                          <a:cs typeface="Verdana"/>
                        </a:rPr>
                        <a:t>(</a:t>
                      </a:r>
                      <a:r>
                        <a:rPr sz="1300" dirty="0">
                          <a:solidFill>
                            <a:srgbClr val="151515"/>
                          </a:solidFill>
                          <a:latin typeface="Verdana"/>
                          <a:cs typeface="Verdana"/>
                        </a:rPr>
                        <a:t>1)</a:t>
                      </a:r>
                      <a:r>
                        <a:rPr sz="1300" spc="-5" dirty="0">
                          <a:solidFill>
                            <a:srgbClr val="151515"/>
                          </a:solidFill>
                          <a:latin typeface="Verdana"/>
                          <a:cs typeface="Verdana"/>
                        </a:rPr>
                        <a:t> </a:t>
                      </a:r>
                      <a:r>
                        <a:rPr sz="1300" dirty="0">
                          <a:solidFill>
                            <a:srgbClr val="151515"/>
                          </a:solidFill>
                          <a:latin typeface="Verdana"/>
                          <a:cs typeface="Verdana"/>
                        </a:rPr>
                        <a:t>context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dirty="0" smtClean="0">
                          <a:solidFill>
                            <a:srgbClr val="151515"/>
                          </a:solidFill>
                          <a:latin typeface="Verdana"/>
                          <a:cs typeface="Verdana"/>
                        </a:rPr>
                        <a:t>,</a:t>
                      </a:r>
                      <a:endParaRPr lang="en-US" sz="1300" spc="-5" dirty="0" smtClean="0">
                        <a:solidFill>
                          <a:srgbClr val="151515"/>
                        </a:solidFill>
                        <a:latin typeface="Verdana"/>
                        <a:cs typeface="Verdana"/>
                      </a:endParaRPr>
                    </a:p>
                    <a:p>
                      <a:pPr marL="209550" marR="309245" indent="-38100">
                        <a:lnSpc>
                          <a:spcPct val="101200"/>
                        </a:lnSpc>
                      </a:pPr>
                      <a:r>
                        <a:rPr sz="1300" dirty="0" smtClean="0">
                          <a:solidFill>
                            <a:srgbClr val="151515"/>
                          </a:solidFill>
                          <a:latin typeface="Verdana"/>
                          <a:cs typeface="Verdana"/>
                        </a:rPr>
                        <a:t>(</a:t>
                      </a:r>
                      <a:r>
                        <a:rPr sz="1300" dirty="0">
                          <a:solidFill>
                            <a:srgbClr val="151515"/>
                          </a:solidFill>
                          <a:latin typeface="Verdana"/>
                          <a:cs typeface="Verdana"/>
                        </a:rPr>
                        <a:t>2)</a:t>
                      </a:r>
                      <a:r>
                        <a:rPr sz="1300" spc="-5" dirty="0">
                          <a:solidFill>
                            <a:srgbClr val="151515"/>
                          </a:solidFill>
                          <a:latin typeface="Verdana"/>
                          <a:cs typeface="Verdana"/>
                        </a:rPr>
                        <a:t> </a:t>
                      </a:r>
                      <a:r>
                        <a:rPr sz="1300" dirty="0">
                          <a:solidFill>
                            <a:srgbClr val="151515"/>
                          </a:solidFill>
                          <a:latin typeface="Verdana"/>
                          <a:cs typeface="Verdana"/>
                        </a:rPr>
                        <a:t>justification for</a:t>
                      </a:r>
                      <a:r>
                        <a:rPr sz="1300" spc="-5" dirty="0">
                          <a:solidFill>
                            <a:srgbClr val="151515"/>
                          </a:solidFill>
                          <a:latin typeface="Verdana"/>
                          <a:cs typeface="Verdana"/>
                        </a:rPr>
                        <a:t> </a:t>
                      </a:r>
                      <a:r>
                        <a:rPr sz="1300" dirty="0">
                          <a:solidFill>
                            <a:srgbClr val="151515"/>
                          </a:solidFill>
                          <a:latin typeface="Verdana"/>
                          <a:cs typeface="Verdana"/>
                        </a:rPr>
                        <a:t>addressing</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endParaRPr lang="en-US" sz="1300" spc="-5" dirty="0" smtClean="0">
                        <a:solidFill>
                          <a:srgbClr val="151515"/>
                        </a:solidFill>
                        <a:latin typeface="Verdana"/>
                        <a:cs typeface="Verdana"/>
                      </a:endParaRPr>
                    </a:p>
                    <a:p>
                      <a:pPr marL="209550" marR="309245" indent="-38100">
                        <a:lnSpc>
                          <a:spcPct val="101200"/>
                        </a:lnSpc>
                      </a:pPr>
                      <a:r>
                        <a:rPr sz="1300" dirty="0" smtClean="0">
                          <a:solidFill>
                            <a:srgbClr val="151515"/>
                          </a:solidFill>
                          <a:latin typeface="Verdana"/>
                          <a:cs typeface="Verdana"/>
                        </a:rPr>
                        <a:t>(</a:t>
                      </a:r>
                      <a:r>
                        <a:rPr sz="1300" dirty="0">
                          <a:solidFill>
                            <a:srgbClr val="151515"/>
                          </a:solidFill>
                          <a:latin typeface="Verdana"/>
                          <a:cs typeface="Verdana"/>
                        </a:rPr>
                        <a:t>3)</a:t>
                      </a:r>
                      <a:r>
                        <a:rPr sz="1300" spc="-5" dirty="0">
                          <a:solidFill>
                            <a:srgbClr val="151515"/>
                          </a:solidFill>
                          <a:latin typeface="Verdana"/>
                          <a:cs typeface="Verdana"/>
                        </a:rPr>
                        <a:t> </a:t>
                      </a:r>
                      <a:r>
                        <a:rPr sz="1300" dirty="0">
                          <a:solidFill>
                            <a:srgbClr val="151515"/>
                          </a:solidFill>
                          <a:latin typeface="Verdana"/>
                          <a:cs typeface="Verdana"/>
                        </a:rPr>
                        <a:t>specific</a:t>
                      </a:r>
                      <a:r>
                        <a:rPr sz="1300" spc="-5" dirty="0">
                          <a:solidFill>
                            <a:srgbClr val="151515"/>
                          </a:solidFill>
                          <a:latin typeface="Verdana"/>
                          <a:cs typeface="Verdana"/>
                        </a:rPr>
                        <a:t> </a:t>
                      </a:r>
                      <a:r>
                        <a:rPr sz="1300" dirty="0">
                          <a:solidFill>
                            <a:srgbClr val="151515"/>
                          </a:solidFill>
                          <a:latin typeface="Verdana"/>
                          <a:cs typeface="Verdana"/>
                        </a:rPr>
                        <a:t>aspect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r>
                        <a:rPr sz="1300" dirty="0">
                          <a:solidFill>
                            <a:srgbClr val="151515"/>
                          </a:solidFill>
                          <a:latin typeface="Verdana"/>
                          <a:cs typeface="Verdana"/>
                        </a:rPr>
                        <a:t>being addressed.</a:t>
                      </a:r>
                      <a:r>
                        <a:rPr sz="1300" spc="-5" dirty="0">
                          <a:solidFill>
                            <a:srgbClr val="151515"/>
                          </a:solidFill>
                          <a:latin typeface="Verdana"/>
                          <a:cs typeface="Verdana"/>
                        </a:rPr>
                        <a:t> </a:t>
                      </a:r>
                      <a:r>
                        <a:rPr sz="1300" dirty="0">
                          <a:solidFill>
                            <a:srgbClr val="151515"/>
                          </a:solidFill>
                          <a:latin typeface="Verdana"/>
                          <a:cs typeface="Verdana"/>
                        </a:rPr>
                        <a:t>(Causes</a:t>
                      </a:r>
                      <a:r>
                        <a:rPr sz="1300" spc="-5" dirty="0">
                          <a:solidFill>
                            <a:srgbClr val="151515"/>
                          </a:solidFill>
                          <a:latin typeface="Verdana"/>
                          <a:cs typeface="Verdana"/>
                        </a:rPr>
                        <a:t> </a:t>
                      </a:r>
                      <a:r>
                        <a:rPr sz="1300" dirty="0">
                          <a:solidFill>
                            <a:srgbClr val="151515"/>
                          </a:solidFill>
                          <a:latin typeface="Verdana"/>
                          <a:cs typeface="Verdana"/>
                        </a:rPr>
                        <a:t>and</a:t>
                      </a:r>
                      <a:r>
                        <a:rPr sz="1300" spc="-5" dirty="0">
                          <a:solidFill>
                            <a:srgbClr val="151515"/>
                          </a:solidFill>
                          <a:latin typeface="Verdana"/>
                          <a:cs typeface="Verdana"/>
                        </a:rPr>
                        <a:t> </a:t>
                      </a:r>
                      <a:r>
                        <a:rPr sz="1300" dirty="0">
                          <a:solidFill>
                            <a:srgbClr val="151515"/>
                          </a:solidFill>
                          <a:latin typeface="Verdana"/>
                          <a:cs typeface="Verdana"/>
                        </a:rPr>
                        <a:t>Effects</a:t>
                      </a:r>
                      <a:r>
                        <a:rPr sz="1300" dirty="0" smtClean="0">
                          <a:solidFill>
                            <a:srgbClr val="151515"/>
                          </a:solidFill>
                          <a:latin typeface="Verdana"/>
                          <a:cs typeface="Verdana"/>
                        </a:rPr>
                        <a:t>)</a:t>
                      </a:r>
                      <a:endParaRPr sz="1900" dirty="0">
                        <a:latin typeface="Times New Roman"/>
                        <a:cs typeface="Times New Roman"/>
                      </a:endParaRPr>
                    </a:p>
                    <a:p>
                      <a:pPr marL="171450">
                        <a:lnSpc>
                          <a:spcPct val="100000"/>
                        </a:lnSpc>
                      </a:pPr>
                      <a:r>
                        <a:rPr sz="1300" dirty="0">
                          <a:solidFill>
                            <a:srgbClr val="151515"/>
                          </a:solidFill>
                          <a:latin typeface="Verdana"/>
                          <a:cs typeface="Verdana"/>
                        </a:rPr>
                        <a:t>Statistics:</a:t>
                      </a:r>
                      <a:endParaRPr sz="1300" dirty="0">
                        <a:latin typeface="Verdana"/>
                        <a:cs typeface="Verdana"/>
                      </a:endParaRPr>
                    </a:p>
                    <a:p>
                      <a:pPr marL="171450">
                        <a:lnSpc>
                          <a:spcPct val="100000"/>
                        </a:lnSpc>
                        <a:spcBef>
                          <a:spcPts val="320"/>
                        </a:spcBef>
                      </a:pPr>
                      <a:r>
                        <a:rPr sz="1300" spc="-100" dirty="0" smtClean="0">
                          <a:solidFill>
                            <a:srgbClr val="151515"/>
                          </a:solidFill>
                          <a:latin typeface="Verdana"/>
                          <a:cs typeface="Verdana"/>
                        </a:rPr>
                        <a:t>-</a:t>
                      </a:r>
                      <a:r>
                        <a:rPr sz="1300" spc="-90" dirty="0" smtClean="0">
                          <a:solidFill>
                            <a:srgbClr val="151515"/>
                          </a:solidFill>
                          <a:latin typeface="Verdana"/>
                          <a:cs typeface="Verdana"/>
                        </a:rPr>
                        <a:t>Y</a:t>
                      </a:r>
                      <a:r>
                        <a:rPr sz="1300" dirty="0" smtClean="0">
                          <a:solidFill>
                            <a:srgbClr val="151515"/>
                          </a:solidFill>
                          <a:latin typeface="Verdana"/>
                          <a:cs typeface="Verdana"/>
                        </a:rPr>
                        <a:t>our</a:t>
                      </a:r>
                      <a:r>
                        <a:rPr sz="1300" spc="-5" dirty="0" smtClean="0">
                          <a:solidFill>
                            <a:srgbClr val="151515"/>
                          </a:solidFill>
                          <a:latin typeface="Verdana"/>
                          <a:cs typeface="Verdana"/>
                        </a:rPr>
                        <a:t> </a:t>
                      </a:r>
                      <a:r>
                        <a:rPr sz="1300" dirty="0" smtClean="0">
                          <a:solidFill>
                            <a:srgbClr val="151515"/>
                          </a:solidFill>
                          <a:latin typeface="Verdana"/>
                          <a:cs typeface="Verdana"/>
                        </a:rPr>
                        <a:t>own</a:t>
                      </a:r>
                      <a:r>
                        <a:rPr sz="1300" spc="-5" dirty="0" smtClean="0">
                          <a:solidFill>
                            <a:srgbClr val="151515"/>
                          </a:solidFill>
                          <a:latin typeface="Verdana"/>
                          <a:cs typeface="Verdana"/>
                        </a:rPr>
                        <a:t> </a:t>
                      </a:r>
                      <a:r>
                        <a:rPr sz="1300" dirty="0" smtClean="0">
                          <a:solidFill>
                            <a:srgbClr val="151515"/>
                          </a:solidFill>
                          <a:latin typeface="Verdana"/>
                          <a:cs typeface="Verdana"/>
                        </a:rPr>
                        <a:t>data</a:t>
                      </a:r>
                      <a:endParaRPr sz="1300" dirty="0" smtClean="0">
                        <a:latin typeface="Verdana"/>
                        <a:cs typeface="Verdana"/>
                      </a:endParaRPr>
                    </a:p>
                    <a:p>
                      <a:pPr marL="171450">
                        <a:lnSpc>
                          <a:spcPct val="100000"/>
                        </a:lnSpc>
                        <a:spcBef>
                          <a:spcPts val="320"/>
                        </a:spcBef>
                      </a:pPr>
                      <a:r>
                        <a:rPr sz="1300" spc="-25" dirty="0" smtClean="0">
                          <a:solidFill>
                            <a:srgbClr val="151515"/>
                          </a:solidFill>
                          <a:latin typeface="Verdana"/>
                          <a:cs typeface="Verdana"/>
                        </a:rPr>
                        <a:t>-</a:t>
                      </a:r>
                      <a:r>
                        <a:rPr sz="1300" dirty="0" smtClean="0">
                          <a:solidFill>
                            <a:srgbClr val="151515"/>
                          </a:solidFill>
                          <a:latin typeface="Verdana"/>
                          <a:cs typeface="Verdana"/>
                        </a:rPr>
                        <a:t>Info</a:t>
                      </a:r>
                      <a:r>
                        <a:rPr sz="1300" spc="-5" dirty="0" smtClean="0">
                          <a:solidFill>
                            <a:srgbClr val="151515"/>
                          </a:solidFill>
                          <a:latin typeface="Verdana"/>
                          <a:cs typeface="Verdana"/>
                        </a:rPr>
                        <a:t> </a:t>
                      </a:r>
                      <a:r>
                        <a:rPr sz="1300" dirty="0" smtClean="0">
                          <a:solidFill>
                            <a:srgbClr val="151515"/>
                          </a:solidFill>
                          <a:latin typeface="Verdana"/>
                          <a:cs typeface="Verdana"/>
                        </a:rPr>
                        <a:t>from</a:t>
                      </a:r>
                      <a:r>
                        <a:rPr sz="1300" spc="-5" dirty="0" smtClean="0">
                          <a:solidFill>
                            <a:srgbClr val="151515"/>
                          </a:solidFill>
                          <a:latin typeface="Verdana"/>
                          <a:cs typeface="Verdana"/>
                        </a:rPr>
                        <a:t> </a:t>
                      </a:r>
                      <a:r>
                        <a:rPr sz="1300" dirty="0" smtClean="0">
                          <a:solidFill>
                            <a:srgbClr val="151515"/>
                          </a:solidFill>
                          <a:latin typeface="Verdana"/>
                          <a:cs typeface="Verdana"/>
                        </a:rPr>
                        <a:t>external</a:t>
                      </a:r>
                      <a:r>
                        <a:rPr sz="1300" spc="-5" dirty="0" smtClean="0">
                          <a:solidFill>
                            <a:srgbClr val="151515"/>
                          </a:solidFill>
                          <a:latin typeface="Verdana"/>
                          <a:cs typeface="Verdana"/>
                        </a:rPr>
                        <a:t> </a:t>
                      </a:r>
                      <a:r>
                        <a:rPr sz="1300" dirty="0" smtClean="0">
                          <a:solidFill>
                            <a:srgbClr val="151515"/>
                          </a:solidFill>
                          <a:latin typeface="Verdana"/>
                          <a:cs typeface="Verdana"/>
                        </a:rPr>
                        <a:t>sources</a:t>
                      </a:r>
                      <a:endParaRPr sz="1300" dirty="0" smtClean="0">
                        <a:latin typeface="Verdana"/>
                        <a:cs typeface="Verdana"/>
                      </a:endParaRPr>
                    </a:p>
                    <a:p>
                      <a:pPr marL="171450">
                        <a:lnSpc>
                          <a:spcPct val="100000"/>
                        </a:lnSpc>
                      </a:pPr>
                      <a:r>
                        <a:rPr sz="1300" dirty="0" smtClean="0">
                          <a:solidFill>
                            <a:srgbClr val="151515"/>
                          </a:solidFill>
                          <a:latin typeface="Verdana"/>
                          <a:cs typeface="Verdana"/>
                        </a:rPr>
                        <a:t>Examples:</a:t>
                      </a:r>
                      <a:endParaRPr sz="1300" dirty="0" smtClean="0">
                        <a:latin typeface="Verdana"/>
                        <a:cs typeface="Verdana"/>
                      </a:endParaRPr>
                    </a:p>
                    <a:p>
                      <a:pPr marL="171450">
                        <a:lnSpc>
                          <a:spcPct val="100000"/>
                        </a:lnSpc>
                        <a:spcBef>
                          <a:spcPts val="320"/>
                        </a:spcBef>
                      </a:pPr>
                      <a:r>
                        <a:rPr sz="1300" spc="-35" dirty="0" smtClean="0">
                          <a:solidFill>
                            <a:srgbClr val="151515"/>
                          </a:solidFill>
                          <a:latin typeface="Verdana"/>
                          <a:cs typeface="Verdana"/>
                        </a:rPr>
                        <a:t>-</a:t>
                      </a:r>
                      <a:r>
                        <a:rPr sz="1300" dirty="0" smtClean="0">
                          <a:solidFill>
                            <a:srgbClr val="151515"/>
                          </a:solidFill>
                          <a:latin typeface="Verdana"/>
                          <a:cs typeface="Verdana"/>
                        </a:rPr>
                        <a:t>Anecd</a:t>
                      </a:r>
                      <a:r>
                        <a:rPr sz="1300" spc="-5" dirty="0" smtClean="0">
                          <a:solidFill>
                            <a:srgbClr val="151515"/>
                          </a:solidFill>
                          <a:latin typeface="Verdana"/>
                          <a:cs typeface="Verdana"/>
                        </a:rPr>
                        <a:t>o</a:t>
                      </a:r>
                      <a:r>
                        <a:rPr sz="1300" dirty="0" smtClean="0">
                          <a:solidFill>
                            <a:srgbClr val="151515"/>
                          </a:solidFill>
                          <a:latin typeface="Verdana"/>
                          <a:cs typeface="Verdana"/>
                        </a:rPr>
                        <a:t>tes</a:t>
                      </a:r>
                      <a:endParaRPr sz="1300" dirty="0" smtClean="0">
                        <a:latin typeface="Verdana"/>
                        <a:cs typeface="Verdana"/>
                      </a:endParaRPr>
                    </a:p>
                    <a:p>
                      <a:pPr marL="171450">
                        <a:lnSpc>
                          <a:spcPct val="100000"/>
                        </a:lnSpc>
                        <a:spcBef>
                          <a:spcPts val="320"/>
                        </a:spcBef>
                      </a:pPr>
                      <a:r>
                        <a:rPr sz="1300" dirty="0" smtClean="0">
                          <a:solidFill>
                            <a:srgbClr val="151515"/>
                          </a:solidFill>
                          <a:latin typeface="Verdana"/>
                          <a:cs typeface="Verdana"/>
                        </a:rPr>
                        <a:t>-</a:t>
                      </a:r>
                      <a:r>
                        <a:rPr sz="1300" spc="-35" dirty="0" smtClean="0">
                          <a:solidFill>
                            <a:srgbClr val="151515"/>
                          </a:solidFill>
                          <a:latin typeface="Verdana"/>
                          <a:cs typeface="Verdana"/>
                        </a:rPr>
                        <a:t>R</a:t>
                      </a:r>
                      <a:r>
                        <a:rPr sz="1300" dirty="0" smtClean="0">
                          <a:solidFill>
                            <a:srgbClr val="151515"/>
                          </a:solidFill>
                          <a:latin typeface="Verdana"/>
                          <a:cs typeface="Verdana"/>
                        </a:rPr>
                        <a:t>eal-life</a:t>
                      </a:r>
                      <a:r>
                        <a:rPr sz="1300" spc="-5" dirty="0" smtClean="0">
                          <a:solidFill>
                            <a:srgbClr val="151515"/>
                          </a:solidFill>
                          <a:latin typeface="Verdana"/>
                          <a:cs typeface="Verdana"/>
                        </a:rPr>
                        <a:t> </a:t>
                      </a:r>
                      <a:r>
                        <a:rPr sz="1300" dirty="0" smtClean="0">
                          <a:solidFill>
                            <a:srgbClr val="151515"/>
                          </a:solidFill>
                          <a:latin typeface="Verdana"/>
                          <a:cs typeface="Verdana"/>
                        </a:rPr>
                        <a:t>examples</a:t>
                      </a:r>
                      <a:endParaRPr sz="1300" dirty="0" smtClean="0">
                        <a:latin typeface="Verdana"/>
                        <a:cs typeface="Verdana"/>
                      </a:endParaRPr>
                    </a:p>
                    <a:p>
                      <a:pPr marL="171450">
                        <a:lnSpc>
                          <a:spcPct val="100000"/>
                        </a:lnSpc>
                        <a:spcBef>
                          <a:spcPts val="320"/>
                        </a:spcBef>
                      </a:pPr>
                      <a:r>
                        <a:rPr sz="1300" dirty="0" smtClean="0">
                          <a:solidFill>
                            <a:srgbClr val="151515"/>
                          </a:solidFill>
                          <a:latin typeface="Verdana"/>
                          <a:cs typeface="Verdana"/>
                        </a:rPr>
                        <a:t>-Quotes</a:t>
                      </a:r>
                      <a:endParaRPr sz="1300" dirty="0" smtClean="0">
                        <a:latin typeface="Verdana"/>
                        <a:cs typeface="Verdana"/>
                      </a:endParaRPr>
                    </a:p>
                    <a:p>
                      <a:pPr>
                        <a:lnSpc>
                          <a:spcPct val="100000"/>
                        </a:lnSpc>
                        <a:spcBef>
                          <a:spcPts val="20"/>
                        </a:spcBef>
                      </a:pPr>
                      <a:endParaRPr sz="1900" dirty="0" smtClean="0">
                        <a:latin typeface="Times New Roman"/>
                        <a:cs typeface="Times New Roman"/>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652512">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a:t>
                      </a:r>
                      <a:r>
                        <a:rPr sz="1300" b="1" dirty="0" smtClean="0">
                          <a:solidFill>
                            <a:srgbClr val="151515"/>
                          </a:solidFill>
                          <a:latin typeface="Verdana"/>
                          <a:cs typeface="Verdana"/>
                        </a:rPr>
                        <a:t>s</a:t>
                      </a:r>
                      <a:r>
                        <a:rPr sz="1300" b="1" spc="-5" dirty="0" smtClean="0">
                          <a:solidFill>
                            <a:srgbClr val="151515"/>
                          </a:solidFill>
                          <a:latin typeface="Verdana"/>
                          <a:cs typeface="Verdana"/>
                        </a:rPr>
                        <a:t>ol</a:t>
                      </a:r>
                      <a:r>
                        <a:rPr sz="1300" b="1" dirty="0" smtClean="0">
                          <a:solidFill>
                            <a:srgbClr val="151515"/>
                          </a:solidFill>
                          <a:latin typeface="Verdana"/>
                          <a:cs typeface="Verdana"/>
                        </a:rPr>
                        <a:t>v</a:t>
                      </a:r>
                      <a:r>
                        <a:rPr sz="1300" b="1" spc="-5" dirty="0" smtClean="0">
                          <a:solidFill>
                            <a:srgbClr val="151515"/>
                          </a:solidFill>
                          <a:latin typeface="Verdana"/>
                          <a:cs typeface="Verdana"/>
                        </a:rPr>
                        <a:t>in</a:t>
                      </a:r>
                      <a:r>
                        <a:rPr sz="1300" b="1" dirty="0" smtClean="0">
                          <a:solidFill>
                            <a:srgbClr val="151515"/>
                          </a:solidFill>
                          <a:latin typeface="Verdana"/>
                          <a:cs typeface="Verdana"/>
                        </a:rPr>
                        <a:t>g</a:t>
                      </a:r>
                      <a:r>
                        <a:rPr lang="en-US" sz="1300" b="1" dirty="0" smtClean="0">
                          <a:solidFill>
                            <a:srgbClr val="151515"/>
                          </a:solidFill>
                          <a:latin typeface="Verdana"/>
                          <a:cs typeface="Verdana"/>
                        </a:rPr>
                        <a:t> (Problem)</a:t>
                      </a:r>
                      <a:r>
                        <a:rPr sz="1300" b="1" spc="-5" dirty="0" smtClean="0">
                          <a:solidFill>
                            <a:srgbClr val="151515"/>
                          </a:solidFill>
                          <a:latin typeface="Verdana"/>
                          <a:cs typeface="Verdana"/>
                        </a:rPr>
                        <a:t> </a:t>
                      </a:r>
                      <a:r>
                        <a:rPr sz="1300" b="1"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44450" marR="119380">
                        <a:lnSpc>
                          <a:spcPct val="101200"/>
                        </a:lnSpc>
                      </a:pPr>
                      <a:r>
                        <a:rPr lang="en-US" sz="1300" dirty="0" smtClean="0">
                          <a:solidFill>
                            <a:srgbClr val="151515"/>
                          </a:solidFill>
                          <a:latin typeface="Verdana"/>
                          <a:cs typeface="Verdana"/>
                        </a:rPr>
                        <a:t>What questions must be answered to solve the problem or realize the opportunity?</a:t>
                      </a:r>
                      <a:r>
                        <a:rPr lang="en-US" sz="1300" baseline="0" dirty="0" smtClean="0">
                          <a:solidFill>
                            <a:srgbClr val="151515"/>
                          </a:solidFill>
                          <a:latin typeface="Verdana"/>
                          <a:cs typeface="Verdana"/>
                        </a:rPr>
                        <a:t> (Derived from deliverables and from themes)</a:t>
                      </a:r>
                      <a:endParaRPr sz="13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619957">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tc>
                  <a:txBody>
                    <a:bodyPr/>
                    <a:lstStyle/>
                    <a:p>
                      <a:pPr marL="44450" marR="273050">
                        <a:lnSpc>
                          <a:spcPct val="101200"/>
                        </a:lnSpc>
                      </a:pPr>
                      <a:r>
                        <a:rPr lang="en-US" sz="1300" spc="0" dirty="0" smtClean="0">
                          <a:solidFill>
                            <a:srgbClr val="151515"/>
                          </a:solidFill>
                          <a:latin typeface="Verdana"/>
                          <a:cs typeface="Verdana"/>
                        </a:rPr>
                        <a:t>State</a:t>
                      </a:r>
                      <a:r>
                        <a:rPr lang="en-US" sz="1300" spc="0" baseline="0" dirty="0" smtClean="0">
                          <a:solidFill>
                            <a:srgbClr val="151515"/>
                          </a:solidFill>
                          <a:latin typeface="Verdana"/>
                          <a:cs typeface="Verdana"/>
                        </a:rPr>
                        <a:t> the</a:t>
                      </a:r>
                      <a:r>
                        <a:rPr sz="1300" spc="-5" dirty="0" smtClean="0">
                          <a:solidFill>
                            <a:srgbClr val="151515"/>
                          </a:solidFill>
                          <a:latin typeface="Verdana"/>
                          <a:cs typeface="Verdana"/>
                        </a:rPr>
                        <a:t> </a:t>
                      </a:r>
                      <a:r>
                        <a:rPr sz="1300" dirty="0">
                          <a:solidFill>
                            <a:srgbClr val="151515"/>
                          </a:solidFill>
                          <a:latin typeface="Verdana"/>
                          <a:cs typeface="Verdana"/>
                        </a:rPr>
                        <a:t>actions</a:t>
                      </a:r>
                      <a:r>
                        <a:rPr sz="1300" spc="-5" dirty="0">
                          <a:solidFill>
                            <a:srgbClr val="151515"/>
                          </a:solidFill>
                          <a:latin typeface="Verdana"/>
                          <a:cs typeface="Verdana"/>
                        </a:rPr>
                        <a:t> </a:t>
                      </a:r>
                      <a:r>
                        <a:rPr sz="1300" spc="-15" dirty="0">
                          <a:solidFill>
                            <a:srgbClr val="151515"/>
                          </a:solidFill>
                          <a:latin typeface="Verdana"/>
                          <a:cs typeface="Verdana"/>
                        </a:rPr>
                        <a:t>y</a:t>
                      </a:r>
                      <a:r>
                        <a:rPr sz="1300" dirty="0">
                          <a:solidFill>
                            <a:srgbClr val="151515"/>
                          </a:solidFill>
                          <a:latin typeface="Verdana"/>
                          <a:cs typeface="Verdana"/>
                        </a:rPr>
                        <a:t>ou</a:t>
                      </a:r>
                      <a:r>
                        <a:rPr sz="1300" spc="-5" dirty="0">
                          <a:solidFill>
                            <a:srgbClr val="151515"/>
                          </a:solidFill>
                          <a:latin typeface="Verdana"/>
                          <a:cs typeface="Verdana"/>
                        </a:rPr>
                        <a:t> </a:t>
                      </a:r>
                      <a:r>
                        <a:rPr sz="1300" spc="-15" dirty="0">
                          <a:solidFill>
                            <a:srgbClr val="151515"/>
                          </a:solidFill>
                          <a:latin typeface="Verdana"/>
                          <a:cs typeface="Verdana"/>
                        </a:rPr>
                        <a:t>w</a:t>
                      </a:r>
                      <a:r>
                        <a:rPr sz="1300" dirty="0">
                          <a:solidFill>
                            <a:srgbClr val="151515"/>
                          </a:solidFill>
                          <a:latin typeface="Verdana"/>
                          <a:cs typeface="Verdana"/>
                        </a:rPr>
                        <a:t>ant</a:t>
                      </a:r>
                      <a:r>
                        <a:rPr sz="1300" spc="-5" dirty="0">
                          <a:solidFill>
                            <a:srgbClr val="151515"/>
                          </a:solidFill>
                          <a:latin typeface="Verdana"/>
                          <a:cs typeface="Verdana"/>
                        </a:rPr>
                        <a:t> </a:t>
                      </a:r>
                      <a:r>
                        <a:rPr sz="1300" dirty="0">
                          <a:solidFill>
                            <a:srgbClr val="151515"/>
                          </a:solidFill>
                          <a:latin typeface="Verdana"/>
                          <a:cs typeface="Verdana"/>
                        </a:rPr>
                        <a:t>the sp</a:t>
                      </a:r>
                      <a:r>
                        <a:rPr sz="1300" spc="-5" dirty="0">
                          <a:solidFill>
                            <a:srgbClr val="151515"/>
                          </a:solidFill>
                          <a:latin typeface="Verdana"/>
                          <a:cs typeface="Verdana"/>
                        </a:rPr>
                        <a:t>o</a:t>
                      </a:r>
                      <a:r>
                        <a:rPr sz="1300" dirty="0">
                          <a:solidFill>
                            <a:srgbClr val="151515"/>
                          </a:solidFill>
                          <a:latin typeface="Verdana"/>
                          <a:cs typeface="Verdana"/>
                        </a:rPr>
                        <a:t>nsor</a:t>
                      </a:r>
                      <a:r>
                        <a:rPr sz="1300" spc="-5" dirty="0">
                          <a:solidFill>
                            <a:srgbClr val="151515"/>
                          </a:solidFill>
                          <a:latin typeface="Verdana"/>
                          <a:cs typeface="Verdana"/>
                        </a:rPr>
                        <a:t> </a:t>
                      </a:r>
                      <a:r>
                        <a:rPr sz="1300" dirty="0">
                          <a:solidFill>
                            <a:srgbClr val="151515"/>
                          </a:solidFill>
                          <a:latin typeface="Verdana"/>
                          <a:cs typeface="Verdana"/>
                        </a:rPr>
                        <a:t>to</a:t>
                      </a:r>
                      <a:r>
                        <a:rPr sz="1300" spc="-5" dirty="0">
                          <a:solidFill>
                            <a:srgbClr val="151515"/>
                          </a:solidFill>
                          <a:latin typeface="Verdana"/>
                          <a:cs typeface="Verdana"/>
                        </a:rPr>
                        <a:t> </a:t>
                      </a:r>
                      <a:r>
                        <a:rPr sz="1300" dirty="0">
                          <a:solidFill>
                            <a:srgbClr val="151515"/>
                          </a:solidFill>
                          <a:latin typeface="Verdana"/>
                          <a:cs typeface="Verdana"/>
                        </a:rPr>
                        <a:t>ta</a:t>
                      </a:r>
                      <a:r>
                        <a:rPr sz="1300" spc="-15" dirty="0">
                          <a:solidFill>
                            <a:srgbClr val="151515"/>
                          </a:solidFill>
                          <a:latin typeface="Verdana"/>
                          <a:cs typeface="Verdana"/>
                        </a:rPr>
                        <a:t>k</a:t>
                      </a:r>
                      <a:r>
                        <a:rPr sz="1300" dirty="0">
                          <a:solidFill>
                            <a:srgbClr val="151515"/>
                          </a:solidFill>
                          <a:latin typeface="Verdana"/>
                          <a:cs typeface="Verdana"/>
                        </a:rPr>
                        <a:t>e</a:t>
                      </a:r>
                      <a:r>
                        <a:rPr sz="1300" spc="-5" dirty="0">
                          <a:solidFill>
                            <a:srgbClr val="151515"/>
                          </a:solidFill>
                          <a:latin typeface="Verdana"/>
                          <a:cs typeface="Verdana"/>
                        </a:rPr>
                        <a:t> </a:t>
                      </a:r>
                      <a:r>
                        <a:rPr sz="1300" dirty="0">
                          <a:solidFill>
                            <a:srgbClr val="151515"/>
                          </a:solidFill>
                          <a:latin typeface="Verdana"/>
                          <a:cs typeface="Verdana"/>
                        </a:rPr>
                        <a:t>immediately</a:t>
                      </a:r>
                      <a:r>
                        <a:rPr sz="1300" spc="-5" dirty="0">
                          <a:solidFill>
                            <a:srgbClr val="151515"/>
                          </a:solidFill>
                          <a:latin typeface="Verdana"/>
                          <a:cs typeface="Verdana"/>
                        </a:rPr>
                        <a:t> </a:t>
                      </a:r>
                      <a:r>
                        <a:rPr sz="1300" dirty="0">
                          <a:solidFill>
                            <a:srgbClr val="151515"/>
                          </a:solidFill>
                          <a:latin typeface="Verdana"/>
                          <a:cs typeface="Verdana"/>
                        </a:rPr>
                        <a:t>and</a:t>
                      </a:r>
                      <a:r>
                        <a:rPr sz="1300" spc="-5" dirty="0">
                          <a:solidFill>
                            <a:srgbClr val="151515"/>
                          </a:solidFill>
                          <a:latin typeface="Verdana"/>
                          <a:cs typeface="Verdana"/>
                        </a:rPr>
                        <a:t> </a:t>
                      </a:r>
                      <a:r>
                        <a:rPr sz="1300" dirty="0">
                          <a:solidFill>
                            <a:srgbClr val="151515"/>
                          </a:solidFill>
                          <a:latin typeface="Verdana"/>
                          <a:cs typeface="Verdana"/>
                        </a:rPr>
                        <a:t>resources</a:t>
                      </a:r>
                      <a:r>
                        <a:rPr sz="1300" spc="-5" dirty="0">
                          <a:solidFill>
                            <a:srgbClr val="151515"/>
                          </a:solidFill>
                          <a:latin typeface="Verdana"/>
                          <a:cs typeface="Verdana"/>
                        </a:rPr>
                        <a:t> </a:t>
                      </a:r>
                      <a:r>
                        <a:rPr sz="1300" spc="-15" dirty="0">
                          <a:solidFill>
                            <a:srgbClr val="151515"/>
                          </a:solidFill>
                          <a:latin typeface="Verdana"/>
                          <a:cs typeface="Verdana"/>
                        </a:rPr>
                        <a:t>y</a:t>
                      </a:r>
                      <a:r>
                        <a:rPr sz="1300" dirty="0">
                          <a:solidFill>
                            <a:srgbClr val="151515"/>
                          </a:solidFill>
                          <a:latin typeface="Verdana"/>
                          <a:cs typeface="Verdana"/>
                        </a:rPr>
                        <a:t>ou</a:t>
                      </a:r>
                      <a:r>
                        <a:rPr sz="1300" spc="-5" dirty="0">
                          <a:solidFill>
                            <a:srgbClr val="151515"/>
                          </a:solidFill>
                          <a:latin typeface="Verdana"/>
                          <a:cs typeface="Verdana"/>
                        </a:rPr>
                        <a:t> </a:t>
                      </a:r>
                      <a:r>
                        <a:rPr sz="1300" spc="-15" dirty="0">
                          <a:solidFill>
                            <a:srgbClr val="151515"/>
                          </a:solidFill>
                          <a:latin typeface="Verdana"/>
                          <a:cs typeface="Verdana"/>
                        </a:rPr>
                        <a:t>w</a:t>
                      </a:r>
                      <a:r>
                        <a:rPr sz="1300" dirty="0">
                          <a:solidFill>
                            <a:srgbClr val="151515"/>
                          </a:solidFill>
                          <a:latin typeface="Verdana"/>
                          <a:cs typeface="Verdana"/>
                        </a:rPr>
                        <a:t>ant</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sp</a:t>
                      </a:r>
                      <a:r>
                        <a:rPr sz="1300" spc="-5" dirty="0">
                          <a:solidFill>
                            <a:srgbClr val="151515"/>
                          </a:solidFill>
                          <a:latin typeface="Verdana"/>
                          <a:cs typeface="Verdana"/>
                        </a:rPr>
                        <a:t>o</a:t>
                      </a:r>
                      <a:r>
                        <a:rPr sz="1300" dirty="0">
                          <a:solidFill>
                            <a:srgbClr val="151515"/>
                          </a:solidFill>
                          <a:latin typeface="Verdana"/>
                          <a:cs typeface="Verdana"/>
                        </a:rPr>
                        <a:t>nsor</a:t>
                      </a:r>
                      <a:r>
                        <a:rPr sz="1300" spc="-5" dirty="0">
                          <a:solidFill>
                            <a:srgbClr val="151515"/>
                          </a:solidFill>
                          <a:latin typeface="Verdana"/>
                          <a:cs typeface="Verdana"/>
                        </a:rPr>
                        <a:t> </a:t>
                      </a:r>
                      <a:r>
                        <a:rPr sz="1300" dirty="0">
                          <a:solidFill>
                            <a:srgbClr val="151515"/>
                          </a:solidFill>
                          <a:latin typeface="Verdana"/>
                          <a:cs typeface="Verdana"/>
                        </a:rPr>
                        <a:t>to commit.</a:t>
                      </a:r>
                      <a:endParaRPr sz="13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009943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780" y="25690"/>
            <a:ext cx="8107736" cy="1286576"/>
          </a:xfrm>
        </p:spPr>
        <p:txBody>
          <a:bodyPr>
            <a:normAutofit/>
          </a:bodyPr>
          <a:lstStyle/>
          <a:p>
            <a:r>
              <a:rPr lang="en-US" sz="3494" dirty="0"/>
              <a:t>Proposal Elements are Created From the Needs Statement</a:t>
            </a:r>
          </a:p>
        </p:txBody>
      </p:sp>
      <p:sp>
        <p:nvSpPr>
          <p:cNvPr id="26" name="Content Placeholder 25"/>
          <p:cNvSpPr>
            <a:spLocks noGrp="1"/>
          </p:cNvSpPr>
          <p:nvPr>
            <p:ph idx="1"/>
          </p:nvPr>
        </p:nvSpPr>
        <p:spPr>
          <a:xfrm>
            <a:off x="559591" y="1343805"/>
            <a:ext cx="5267516" cy="493059"/>
          </a:xfrm>
        </p:spPr>
        <p:txBody>
          <a:bodyPr>
            <a:noAutofit/>
          </a:bodyPr>
          <a:lstStyle/>
          <a:p>
            <a:r>
              <a:rPr lang="en-US" sz="1941" dirty="0"/>
              <a:t>The Needs Statement thoroughly develops and describes the problem you are addressing including context and justification … develops the </a:t>
            </a:r>
            <a:r>
              <a:rPr lang="en-US" sz="1941" i="1" dirty="0"/>
              <a:t>Situation Slot, S</a:t>
            </a:r>
            <a:r>
              <a:rPr lang="en-US" sz="1941" i="1" baseline="-25000" dirty="0"/>
              <a:t>1</a:t>
            </a:r>
          </a:p>
          <a:p>
            <a:r>
              <a:rPr lang="en-US" sz="1941" dirty="0"/>
              <a:t>Describes </a:t>
            </a:r>
            <a:r>
              <a:rPr lang="en-US" sz="1941" i="1" dirty="0"/>
              <a:t>Methods </a:t>
            </a:r>
            <a:r>
              <a:rPr lang="en-US" sz="1941" dirty="0"/>
              <a:t>at a high level; informs </a:t>
            </a:r>
            <a:r>
              <a:rPr lang="en-US" sz="1941" i="1" dirty="0"/>
              <a:t>Qualifications</a:t>
            </a:r>
            <a:r>
              <a:rPr lang="en-US" sz="1941" dirty="0"/>
              <a:t> and </a:t>
            </a:r>
            <a:r>
              <a:rPr lang="en-US" sz="1941" i="1" dirty="0"/>
              <a:t>Benefits</a:t>
            </a:r>
          </a:p>
          <a:p>
            <a:r>
              <a:rPr lang="en-US" sz="1941" dirty="0"/>
              <a:t>Provides the basis for the </a:t>
            </a:r>
            <a:r>
              <a:rPr lang="en-US" sz="1941" i="1" dirty="0"/>
              <a:t>Budget</a:t>
            </a:r>
            <a:r>
              <a:rPr lang="en-US" sz="1941" dirty="0"/>
              <a:t> you need</a:t>
            </a:r>
          </a:p>
        </p:txBody>
      </p:sp>
      <p:sp>
        <p:nvSpPr>
          <p:cNvPr id="8" name="Slide Number Placeholder 7"/>
          <p:cNvSpPr>
            <a:spLocks noGrp="1"/>
          </p:cNvSpPr>
          <p:nvPr>
            <p:ph type="sldNum" sz="quarter" idx="12"/>
          </p:nvPr>
        </p:nvSpPr>
        <p:spPr/>
        <p:txBody>
          <a:bodyPr/>
          <a:lstStyle/>
          <a:p>
            <a:fld id="{BC8FB650-4324-4877-BB95-5089C932EEA7}" type="slidenum">
              <a:rPr lang="en-US" smtClean="0"/>
              <a:t>13</a:t>
            </a:fld>
            <a:endParaRPr lang="en-US"/>
          </a:p>
        </p:txBody>
      </p:sp>
      <p:grpSp>
        <p:nvGrpSpPr>
          <p:cNvPr id="5" name="Group 4"/>
          <p:cNvGrpSpPr/>
          <p:nvPr/>
        </p:nvGrpSpPr>
        <p:grpSpPr>
          <a:xfrm>
            <a:off x="559592" y="4003225"/>
            <a:ext cx="5128132" cy="2657104"/>
            <a:chOff x="517525" y="3162299"/>
            <a:chExt cx="6121577" cy="2968625"/>
          </a:xfrm>
        </p:grpSpPr>
        <p:grpSp>
          <p:nvGrpSpPr>
            <p:cNvPr id="4" name="Group 3"/>
            <p:cNvGrpSpPr/>
            <p:nvPr/>
          </p:nvGrpSpPr>
          <p:grpSpPr>
            <a:xfrm>
              <a:off x="517525" y="3162299"/>
              <a:ext cx="6121577" cy="2968625"/>
              <a:chOff x="517525" y="2582321"/>
              <a:chExt cx="7559523"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1165"/>
              </a:p>
            </p:txBody>
          </p:sp>
          <p:grpSp>
            <p:nvGrpSpPr>
              <p:cNvPr id="3" name="Group 2"/>
              <p:cNvGrpSpPr/>
              <p:nvPr/>
            </p:nvGrpSpPr>
            <p:grpSpPr>
              <a:xfrm>
                <a:off x="517525" y="2582321"/>
                <a:ext cx="7559523" cy="3361373"/>
                <a:chOff x="517525" y="2582321"/>
                <a:chExt cx="7559523"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1165"/>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1165"/>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1165"/>
                </a:p>
              </p:txBody>
            </p:sp>
            <p:sp>
              <p:nvSpPr>
                <p:cNvPr id="34" name="object 9"/>
                <p:cNvSpPr txBox="1"/>
                <p:nvPr/>
              </p:nvSpPr>
              <p:spPr>
                <a:xfrm>
                  <a:off x="2994026" y="4296625"/>
                  <a:ext cx="1567813" cy="239431"/>
                </a:xfrm>
                <a:prstGeom prst="rect">
                  <a:avLst/>
                </a:prstGeom>
              </p:spPr>
              <p:txBody>
                <a:bodyPr vert="horz" wrap="square" lIns="0" tIns="0" rIns="0" bIns="0" rtlCol="0">
                  <a:spAutoFit/>
                </a:bodyPr>
                <a:lstStyle/>
                <a:p>
                  <a:pPr marL="12327"/>
                  <a:r>
                    <a:rPr sz="1165" dirty="0">
                      <a:solidFill>
                        <a:sysClr val="windowText" lastClr="000000"/>
                      </a:solidFill>
                      <a:latin typeface="Verdana"/>
                      <a:cs typeface="Verdana"/>
                    </a:rPr>
                    <a:t>Q</a:t>
                  </a:r>
                  <a:r>
                    <a:rPr sz="1165" spc="-15" dirty="0">
                      <a:solidFill>
                        <a:sysClr val="windowText" lastClr="000000"/>
                      </a:solidFill>
                      <a:latin typeface="Verdana"/>
                      <a:cs typeface="Verdana"/>
                    </a:rPr>
                    <a:t>uali</a:t>
                  </a:r>
                  <a:r>
                    <a:rPr sz="1165" spc="-10" dirty="0">
                      <a:solidFill>
                        <a:sysClr val="windowText" lastClr="000000"/>
                      </a:solidFill>
                      <a:latin typeface="Verdana"/>
                      <a:cs typeface="Verdana"/>
                    </a:rPr>
                    <a:t>ficati</a:t>
                  </a:r>
                  <a:r>
                    <a:rPr sz="1165" spc="-15" dirty="0">
                      <a:solidFill>
                        <a:sysClr val="windowText" lastClr="000000"/>
                      </a:solidFill>
                      <a:latin typeface="Verdana"/>
                      <a:cs typeface="Verdana"/>
                    </a:rPr>
                    <a:t>ons</a:t>
                  </a:r>
                  <a:endParaRPr sz="1165"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1165"/>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38" name="object 13"/>
                <p:cNvSpPr txBox="1"/>
                <p:nvPr/>
              </p:nvSpPr>
              <p:spPr>
                <a:xfrm>
                  <a:off x="3286125" y="3204426"/>
                  <a:ext cx="989330" cy="239431"/>
                </a:xfrm>
                <a:prstGeom prst="rect">
                  <a:avLst/>
                </a:prstGeom>
              </p:spPr>
              <p:txBody>
                <a:bodyPr vert="horz" wrap="square" lIns="0" tIns="0" rIns="0" bIns="0" rtlCol="0">
                  <a:spAutoFit/>
                </a:bodyPr>
                <a:lstStyle/>
                <a:p>
                  <a:pPr marL="12327"/>
                  <a:r>
                    <a:rPr sz="1165" spc="-15" dirty="0">
                      <a:latin typeface="Verdana"/>
                      <a:cs typeface="Verdana"/>
                    </a:rPr>
                    <a:t>Methods</a:t>
                  </a:r>
                  <a:endParaRPr sz="1165"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1165"/>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1165"/>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1165"/>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45" name="object 20"/>
                <p:cNvSpPr txBox="1"/>
                <p:nvPr/>
              </p:nvSpPr>
              <p:spPr>
                <a:xfrm>
                  <a:off x="4518024" y="5426926"/>
                  <a:ext cx="838200"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Budget</a:t>
                  </a:r>
                  <a:endParaRPr sz="1165"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1165"/>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165"/>
                </a:p>
              </p:txBody>
            </p:sp>
            <p:sp>
              <p:nvSpPr>
                <p:cNvPr id="49" name="object 24"/>
                <p:cNvSpPr txBox="1"/>
                <p:nvPr/>
              </p:nvSpPr>
              <p:spPr>
                <a:xfrm>
                  <a:off x="7236466" y="4106205"/>
                  <a:ext cx="840582" cy="873461"/>
                </a:xfrm>
                <a:prstGeom prst="rect">
                  <a:avLst/>
                </a:prstGeom>
              </p:spPr>
              <p:txBody>
                <a:bodyPr vert="horz" wrap="square" lIns="0" tIns="0" rIns="0" bIns="0" rtlCol="0">
                  <a:spAutoFit/>
                </a:bodyPr>
                <a:lstStyle/>
                <a:p>
                  <a:pPr marL="12327">
                    <a:lnSpc>
                      <a:spcPts val="5144"/>
                    </a:lnSpc>
                  </a:pPr>
                  <a:r>
                    <a:rPr sz="3494" b="1" spc="-39" dirty="0">
                      <a:solidFill>
                        <a:srgbClr val="9A1A0F"/>
                      </a:solidFill>
                      <a:latin typeface="Verdana"/>
                      <a:cs typeface="Verdana"/>
                    </a:rPr>
                    <a:t>B</a:t>
                  </a:r>
                  <a:endParaRPr sz="3494" dirty="0">
                    <a:latin typeface="Verdana"/>
                    <a:cs typeface="Verdana"/>
                  </a:endParaRPr>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165"/>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165"/>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1165"/>
                </a:p>
              </p:txBody>
            </p:sp>
            <p:sp>
              <p:nvSpPr>
                <p:cNvPr id="54" name="object 29"/>
                <p:cNvSpPr txBox="1"/>
                <p:nvPr/>
              </p:nvSpPr>
              <p:spPr>
                <a:xfrm>
                  <a:off x="5381624" y="3064725"/>
                  <a:ext cx="1431291" cy="468758"/>
                </a:xfrm>
                <a:prstGeom prst="rect">
                  <a:avLst/>
                </a:prstGeom>
              </p:spPr>
              <p:txBody>
                <a:bodyPr vert="horz" wrap="square" lIns="0" tIns="0" rIns="0" bIns="0" rtlCol="0">
                  <a:spAutoFit/>
                </a:bodyPr>
                <a:lstStyle/>
                <a:p>
                  <a:pPr marL="12327" marR="4931" indent="184907">
                    <a:lnSpc>
                      <a:spcPct val="101899"/>
                    </a:lnSpc>
                  </a:pPr>
                  <a:r>
                    <a:rPr sz="1165" spc="-15" dirty="0">
                      <a:solidFill>
                        <a:sysClr val="windowText" lastClr="000000"/>
                      </a:solidFill>
                      <a:latin typeface="Verdana"/>
                      <a:cs typeface="Verdana"/>
                    </a:rPr>
                    <a:t>Achie</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d Obj</a:t>
                  </a:r>
                  <a:r>
                    <a:rPr sz="1165" spc="-15" dirty="0">
                      <a:solidFill>
                        <a:sysClr val="windowText" lastClr="000000"/>
                      </a:solidFill>
                      <a:latin typeface="Verdana"/>
                      <a:cs typeface="Verdana"/>
                    </a:rPr>
                    <a:t>e</a:t>
                  </a:r>
                  <a:r>
                    <a:rPr sz="1165" dirty="0">
                      <a:solidFill>
                        <a:sysClr val="windowText" lastClr="000000"/>
                      </a:solidFill>
                      <a:latin typeface="Verdana"/>
                      <a:cs typeface="Verdana"/>
                    </a:rPr>
                    <a:t>ct</a:t>
                  </a:r>
                  <a:r>
                    <a:rPr sz="1165" spc="-5" dirty="0">
                      <a:solidFill>
                        <a:sysClr val="windowText" lastClr="000000"/>
                      </a:solidFill>
                      <a:latin typeface="Verdana"/>
                      <a:cs typeface="Verdana"/>
                    </a:rPr>
                    <a:t>i</a:t>
                  </a:r>
                  <a:r>
                    <a:rPr sz="1165" spc="-34" dirty="0">
                      <a:solidFill>
                        <a:sysClr val="windowText" lastClr="000000"/>
                      </a:solidFill>
                      <a:latin typeface="Verdana"/>
                      <a:cs typeface="Verdana"/>
                    </a:rPr>
                    <a:t>v</a:t>
                  </a:r>
                  <a:r>
                    <a:rPr sz="1165" spc="-15" dirty="0">
                      <a:solidFill>
                        <a:sysClr val="windowText" lastClr="000000"/>
                      </a:solidFill>
                      <a:latin typeface="Verdana"/>
                      <a:cs typeface="Verdana"/>
                    </a:rPr>
                    <a:t>e</a:t>
                  </a:r>
                  <a:r>
                    <a:rPr sz="1165"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1165"/>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58" name="object 33"/>
                <p:cNvSpPr txBox="1"/>
                <p:nvPr/>
              </p:nvSpPr>
              <p:spPr>
                <a:xfrm>
                  <a:off x="5622926" y="4283926"/>
                  <a:ext cx="951865" cy="239431"/>
                </a:xfrm>
                <a:prstGeom prst="rect">
                  <a:avLst/>
                </a:prstGeom>
              </p:spPr>
              <p:txBody>
                <a:bodyPr vert="horz" wrap="square" lIns="0" tIns="0" rIns="0" bIns="0" rtlCol="0">
                  <a:spAutoFit/>
                </a:bodyPr>
                <a:lstStyle/>
                <a:p>
                  <a:pPr marL="12327"/>
                  <a:r>
                    <a:rPr sz="1165" spc="-15" dirty="0">
                      <a:solidFill>
                        <a:sysClr val="windowText" lastClr="000000"/>
                      </a:solidFill>
                      <a:latin typeface="Verdana"/>
                      <a:cs typeface="Verdana"/>
                    </a:rPr>
                    <a:t>Benefits</a:t>
                  </a:r>
                  <a:endParaRPr sz="1165"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1165"/>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1165"/>
                </a:p>
              </p:txBody>
            </p:sp>
            <p:sp>
              <p:nvSpPr>
                <p:cNvPr id="62" name="object 37"/>
                <p:cNvSpPr txBox="1"/>
                <p:nvPr/>
              </p:nvSpPr>
              <p:spPr>
                <a:xfrm>
                  <a:off x="517525" y="3587748"/>
                  <a:ext cx="459105" cy="959094"/>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3" name="object 38"/>
                <p:cNvSpPr txBox="1"/>
                <p:nvPr/>
              </p:nvSpPr>
              <p:spPr>
                <a:xfrm>
                  <a:off x="950613" y="3958757"/>
                  <a:ext cx="242571" cy="319156"/>
                </a:xfrm>
                <a:prstGeom prst="rect">
                  <a:avLst/>
                </a:prstGeom>
              </p:spPr>
              <p:txBody>
                <a:bodyPr vert="horz" wrap="square" lIns="0" tIns="0" rIns="0" bIns="0" rtlCol="0">
                  <a:spAutoFit/>
                </a:bodyPr>
                <a:lstStyle/>
                <a:p>
                  <a:pPr marL="12327"/>
                  <a:r>
                    <a:rPr sz="1553" b="1" spc="-19" dirty="0">
                      <a:solidFill>
                        <a:srgbClr val="9A1A0F"/>
                      </a:solidFill>
                      <a:latin typeface="Verdana"/>
                      <a:cs typeface="Verdana"/>
                    </a:rPr>
                    <a:t>1</a:t>
                  </a:r>
                  <a:endParaRPr sz="1553">
                    <a:latin typeface="Verdana"/>
                    <a:cs typeface="Verdana"/>
                  </a:endParaRPr>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1165"/>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1165"/>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165"/>
                </a:p>
              </p:txBody>
            </p:sp>
            <p:sp>
              <p:nvSpPr>
                <p:cNvPr id="67" name="object 42"/>
                <p:cNvSpPr txBox="1"/>
                <p:nvPr/>
              </p:nvSpPr>
              <p:spPr>
                <a:xfrm>
                  <a:off x="1470025" y="3737827"/>
                  <a:ext cx="1052830" cy="239431"/>
                </a:xfrm>
                <a:prstGeom prst="rect">
                  <a:avLst/>
                </a:prstGeom>
              </p:spPr>
              <p:txBody>
                <a:bodyPr vert="horz" wrap="square" lIns="0" tIns="0" rIns="0" bIns="0" rtlCol="0">
                  <a:spAutoFit/>
                </a:bodyPr>
                <a:lstStyle/>
                <a:p>
                  <a:pPr marL="12327"/>
                  <a:r>
                    <a:rPr sz="1165" spc="-15" dirty="0">
                      <a:latin typeface="Verdana"/>
                      <a:cs typeface="Verdana"/>
                    </a:rPr>
                    <a:t>Si</a:t>
                  </a:r>
                  <a:r>
                    <a:rPr sz="1165" spc="-10" dirty="0">
                      <a:latin typeface="Verdana"/>
                      <a:cs typeface="Verdana"/>
                    </a:rPr>
                    <a:t>tuati</a:t>
                  </a:r>
                  <a:r>
                    <a:rPr sz="1165" spc="-15" dirty="0">
                      <a:latin typeface="Verdana"/>
                      <a:cs typeface="Verdana"/>
                    </a:rPr>
                    <a:t>on</a:t>
                  </a:r>
                  <a:endParaRPr sz="1165" dirty="0">
                    <a:latin typeface="Verdana"/>
                    <a:cs typeface="Verdana"/>
                  </a:endParaRPr>
                </a:p>
              </p:txBody>
            </p:sp>
          </p:grpSp>
        </p:grpSp>
        <p:sp>
          <p:nvSpPr>
            <p:cNvPr id="48" name="object 37"/>
            <p:cNvSpPr txBox="1"/>
            <p:nvPr/>
          </p:nvSpPr>
          <p:spPr>
            <a:xfrm>
              <a:off x="5958410" y="3440836"/>
              <a:ext cx="371776" cy="802341"/>
            </a:xfrm>
            <a:prstGeom prst="rect">
              <a:avLst/>
            </a:prstGeom>
          </p:spPr>
          <p:txBody>
            <a:bodyPr vert="horz" wrap="square" lIns="0" tIns="0" rIns="0" bIns="0" rtlCol="0">
              <a:spAutoFit/>
            </a:bodyPr>
            <a:lstStyle/>
            <a:p>
              <a:pPr marL="12327">
                <a:lnSpc>
                  <a:spcPts val="5562"/>
                </a:lnSpc>
              </a:pPr>
              <a:r>
                <a:rPr sz="3494" b="1" dirty="0">
                  <a:solidFill>
                    <a:srgbClr val="9A1A0F"/>
                  </a:solidFill>
                  <a:latin typeface="Verdana"/>
                  <a:cs typeface="Verdana"/>
                </a:rPr>
                <a:t>S</a:t>
              </a:r>
              <a:endParaRPr sz="3494" dirty="0">
                <a:latin typeface="Verdana"/>
                <a:cs typeface="Verdana"/>
              </a:endParaRPr>
            </a:p>
          </p:txBody>
        </p:sp>
        <p:sp>
          <p:nvSpPr>
            <p:cNvPr id="61" name="object 38"/>
            <p:cNvSpPr txBox="1"/>
            <p:nvPr/>
          </p:nvSpPr>
          <p:spPr>
            <a:xfrm>
              <a:off x="6309120" y="3751208"/>
              <a:ext cx="196429" cy="266994"/>
            </a:xfrm>
            <a:prstGeom prst="rect">
              <a:avLst/>
            </a:prstGeom>
          </p:spPr>
          <p:txBody>
            <a:bodyPr vert="horz" wrap="square" lIns="0" tIns="0" rIns="0" bIns="0" rtlCol="0">
              <a:spAutoFit/>
            </a:bodyPr>
            <a:lstStyle/>
            <a:p>
              <a:pPr marL="12327"/>
              <a:r>
                <a:rPr lang="en-US" sz="1553" b="1" spc="-19" dirty="0">
                  <a:solidFill>
                    <a:srgbClr val="9A1A0F"/>
                  </a:solidFill>
                  <a:latin typeface="Verdana"/>
                  <a:cs typeface="Verdana"/>
                </a:rPr>
                <a:t>2</a:t>
              </a:r>
              <a:endParaRPr sz="1553" dirty="0">
                <a:latin typeface="Verdana"/>
                <a:cs typeface="Verdana"/>
              </a:endParaRPr>
            </a:p>
          </p:txBody>
        </p:sp>
      </p:grpSp>
      <p:graphicFrame>
        <p:nvGraphicFramePr>
          <p:cNvPr id="68" name="object 3"/>
          <p:cNvGraphicFramePr>
            <a:graphicFrameLocks noGrp="1"/>
          </p:cNvGraphicFramePr>
          <p:nvPr>
            <p:extLst/>
          </p:nvPr>
        </p:nvGraphicFramePr>
        <p:xfrm>
          <a:off x="6055722" y="1671751"/>
          <a:ext cx="2447283" cy="1709821"/>
        </p:xfrm>
        <a:graphic>
          <a:graphicData uri="http://schemas.openxmlformats.org/drawingml/2006/table">
            <a:tbl>
              <a:tblPr firstRow="1" bandRow="1">
                <a:tableStyleId>{2D5ABB26-0587-4C30-8999-92F81FD0307C}</a:tableStyleId>
              </a:tblPr>
              <a:tblGrid>
                <a:gridCol w="2447283">
                  <a:extLst>
                    <a:ext uri="{9D8B030D-6E8A-4147-A177-3AD203B41FA5}">
                      <a16:colId xmlns:a16="http://schemas.microsoft.com/office/drawing/2014/main" val="20000"/>
                    </a:ext>
                  </a:extLst>
                </a:gridCol>
              </a:tblGrid>
              <a:tr h="484094">
                <a:tc>
                  <a:txBody>
                    <a:bodyPr/>
                    <a:lstStyle/>
                    <a:p>
                      <a:pPr marL="86995">
                        <a:lnSpc>
                          <a:spcPct val="100000"/>
                        </a:lnSpc>
                      </a:pPr>
                      <a:r>
                        <a:rPr lang="en-US" sz="1600" b="1" i="1" dirty="0" smtClean="0">
                          <a:solidFill>
                            <a:srgbClr val="FFFFFF"/>
                          </a:solidFill>
                          <a:latin typeface="Verdana"/>
                          <a:cs typeface="Verdana"/>
                        </a:rPr>
                        <a:t>Needs Statement </a:t>
                      </a:r>
                      <a:r>
                        <a:rPr sz="1600" b="1" i="1" dirty="0" smtClean="0">
                          <a:solidFill>
                            <a:srgbClr val="FFFFFF"/>
                          </a:solidFill>
                          <a:latin typeface="Verdana"/>
                          <a:cs typeface="Verdana"/>
                        </a:rPr>
                        <a:t>Component</a:t>
                      </a:r>
                      <a:r>
                        <a:rPr lang="en-US" sz="1600" b="1" i="1" dirty="0" smtClean="0">
                          <a:solidFill>
                            <a:srgbClr val="FFFFFF"/>
                          </a:solidFill>
                          <a:latin typeface="Verdana"/>
                          <a:cs typeface="Verdana"/>
                        </a:rPr>
                        <a:t>s</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83273">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smtClean="0">
                          <a:solidFill>
                            <a:srgbClr val="151515"/>
                          </a:solidFill>
                          <a:latin typeface="Verdana"/>
                          <a:cs typeface="Verdana"/>
                        </a:rPr>
                        <a:t>Story</a:t>
                      </a:r>
                      <a:r>
                        <a:rPr lang="en-US" sz="1300" b="1" dirty="0" smtClean="0">
                          <a:solidFill>
                            <a:srgbClr val="151515"/>
                          </a:solidFill>
                          <a:latin typeface="Verdana"/>
                          <a:cs typeface="Verdana"/>
                        </a:rPr>
                        <a:t> (Problem)</a:t>
                      </a:r>
                      <a:r>
                        <a:rPr sz="1300" b="1" spc="-5" dirty="0" smtClean="0">
                          <a:solidFill>
                            <a:srgbClr val="151515"/>
                          </a:solidFill>
                          <a:latin typeface="Verdana"/>
                          <a:cs typeface="Verdana"/>
                        </a:rPr>
                        <a:t>/S</a:t>
                      </a:r>
                      <a:r>
                        <a:rPr sz="1300" b="1" baseline="-15432" dirty="0" smtClean="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471488">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a:t>
                      </a:r>
                      <a:r>
                        <a:rPr sz="1300" b="1" dirty="0" smtClean="0">
                          <a:solidFill>
                            <a:srgbClr val="151515"/>
                          </a:solidFill>
                          <a:latin typeface="Verdana"/>
                          <a:cs typeface="Verdana"/>
                        </a:rPr>
                        <a:t>s</a:t>
                      </a:r>
                      <a:r>
                        <a:rPr sz="1300" b="1" spc="-5" dirty="0" smtClean="0">
                          <a:solidFill>
                            <a:srgbClr val="151515"/>
                          </a:solidFill>
                          <a:latin typeface="Verdana"/>
                          <a:cs typeface="Verdana"/>
                        </a:rPr>
                        <a:t>ol</a:t>
                      </a:r>
                      <a:r>
                        <a:rPr sz="1300" b="1" dirty="0" smtClean="0">
                          <a:solidFill>
                            <a:srgbClr val="151515"/>
                          </a:solidFill>
                          <a:latin typeface="Verdana"/>
                          <a:cs typeface="Verdana"/>
                        </a:rPr>
                        <a:t>v</a:t>
                      </a:r>
                      <a:r>
                        <a:rPr sz="1300" b="1" spc="-5" dirty="0" smtClean="0">
                          <a:solidFill>
                            <a:srgbClr val="151515"/>
                          </a:solidFill>
                          <a:latin typeface="Verdana"/>
                          <a:cs typeface="Verdana"/>
                        </a:rPr>
                        <a:t>in</a:t>
                      </a:r>
                      <a:r>
                        <a:rPr sz="1300" b="1" dirty="0" smtClean="0">
                          <a:solidFill>
                            <a:srgbClr val="151515"/>
                          </a:solidFill>
                          <a:latin typeface="Verdana"/>
                          <a:cs typeface="Verdana"/>
                        </a:rPr>
                        <a:t>g</a:t>
                      </a:r>
                      <a:r>
                        <a:rPr lang="en-US" sz="1300" b="1" dirty="0" smtClean="0">
                          <a:solidFill>
                            <a:srgbClr val="151515"/>
                          </a:solidFill>
                          <a:latin typeface="Verdana"/>
                          <a:cs typeface="Verdana"/>
                        </a:rPr>
                        <a:t> (Problem)</a:t>
                      </a:r>
                      <a:r>
                        <a:rPr lang="en-US" sz="1300" b="1" spc="-5" dirty="0" smtClean="0">
                          <a:solidFill>
                            <a:srgbClr val="151515"/>
                          </a:solidFill>
                          <a:latin typeface="Verdana"/>
                          <a:cs typeface="Verdana"/>
                        </a:rPr>
                        <a:t>/</a:t>
                      </a:r>
                      <a:r>
                        <a:rPr sz="1300" b="1" dirty="0" smtClean="0">
                          <a:solidFill>
                            <a:srgbClr val="151515"/>
                          </a:solidFill>
                          <a:latin typeface="Verdana"/>
                          <a:cs typeface="Verdana"/>
                        </a:rPr>
                        <a:t>S</a:t>
                      </a:r>
                      <a:r>
                        <a:rPr sz="1300" b="1" baseline="-15432" dirty="0" smtClean="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467380">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886513" y="3597235"/>
            <a:ext cx="5435014" cy="391004"/>
          </a:xfrm>
          <a:prstGeom prst="rect">
            <a:avLst/>
          </a:prstGeom>
          <a:noFill/>
        </p:spPr>
        <p:txBody>
          <a:bodyPr wrap="none" rtlCol="0">
            <a:spAutoFit/>
          </a:bodyPr>
          <a:lstStyle/>
          <a:p>
            <a:r>
              <a:rPr lang="en-US" sz="1941" b="1" i="1" dirty="0"/>
              <a:t>The 6 Generic Proposal Slots (tied to baseline logic)</a:t>
            </a:r>
          </a:p>
        </p:txBody>
      </p:sp>
      <p:sp>
        <p:nvSpPr>
          <p:cNvPr id="9" name="Bent Arrow 8"/>
          <p:cNvSpPr/>
          <p:nvPr/>
        </p:nvSpPr>
        <p:spPr>
          <a:xfrm flipH="1" flipV="1">
            <a:off x="6039015" y="3511837"/>
            <a:ext cx="1616456" cy="165416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47">
              <a:solidFill>
                <a:schemeClr val="tx1"/>
              </a:solidFill>
            </a:endParaRPr>
          </a:p>
        </p:txBody>
      </p:sp>
    </p:spTree>
    <p:extLst>
      <p:ext uri="{BB962C8B-B14F-4D97-AF65-F5344CB8AC3E}">
        <p14:creationId xmlns:p14="http://schemas.microsoft.com/office/powerpoint/2010/main" val="3124786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880" y="-9475"/>
            <a:ext cx="7654738" cy="1286576"/>
          </a:xfrm>
        </p:spPr>
        <p:txBody>
          <a:bodyPr>
            <a:normAutofit/>
          </a:bodyPr>
          <a:lstStyle/>
          <a:p>
            <a:r>
              <a:rPr lang="en-US" sz="3883" dirty="0"/>
              <a:t>S1 Situation for the Needs Statement: Describe the problem </a:t>
            </a:r>
          </a:p>
        </p:txBody>
      </p:sp>
      <p:sp>
        <p:nvSpPr>
          <p:cNvPr id="3" name="Content Placeholder 2"/>
          <p:cNvSpPr>
            <a:spLocks noGrp="1"/>
          </p:cNvSpPr>
          <p:nvPr>
            <p:ph idx="1"/>
          </p:nvPr>
        </p:nvSpPr>
        <p:spPr>
          <a:xfrm>
            <a:off x="416219" y="1576693"/>
            <a:ext cx="7983150" cy="4511048"/>
          </a:xfrm>
        </p:spPr>
        <p:txBody>
          <a:bodyPr>
            <a:normAutofit/>
          </a:bodyPr>
          <a:lstStyle/>
          <a:p>
            <a:r>
              <a:rPr lang="en-US" sz="1941" b="1" dirty="0"/>
              <a:t>Describe the context of the problem</a:t>
            </a:r>
          </a:p>
          <a:p>
            <a:pPr lvl="1">
              <a:buFont typeface="Courier New" panose="02070309020205020404" pitchFamily="49" charset="0"/>
              <a:buChar char="o"/>
            </a:pPr>
            <a:r>
              <a:rPr lang="en-US" sz="1941" dirty="0"/>
              <a:t>Define the problem so that other people can understand it, identify with it, and recognize it’s important</a:t>
            </a:r>
          </a:p>
          <a:p>
            <a:pPr lvl="1">
              <a:buFont typeface="Courier New" panose="02070309020205020404" pitchFamily="49" charset="0"/>
              <a:buChar char="o"/>
            </a:pPr>
            <a:r>
              <a:rPr lang="en-US" sz="1941" dirty="0"/>
              <a:t>Be specific about what larger societal problem your proposed project contributes to solving</a:t>
            </a:r>
          </a:p>
          <a:p>
            <a:r>
              <a:rPr lang="en-US" sz="1941" b="1" dirty="0"/>
              <a:t>Describe the scope of the problem and the justification for solving it </a:t>
            </a:r>
          </a:p>
          <a:p>
            <a:pPr lvl="1">
              <a:buFont typeface="Courier New" panose="02070309020205020404" pitchFamily="49" charset="0"/>
              <a:buChar char="o"/>
            </a:pPr>
            <a:r>
              <a:rPr lang="en-US" sz="1941" dirty="0"/>
              <a:t>Scope: How large is the problem? How many people affected by it?</a:t>
            </a:r>
          </a:p>
          <a:p>
            <a:pPr lvl="1">
              <a:buFont typeface="Courier New" panose="02070309020205020404" pitchFamily="49" charset="0"/>
              <a:buChar char="o"/>
            </a:pPr>
            <a:r>
              <a:rPr lang="en-US" sz="1941" dirty="0"/>
              <a:t>Justification: Why do we need to spend the money and resources to solve this problem now? (Urgency)</a:t>
            </a:r>
          </a:p>
          <a:p>
            <a:r>
              <a:rPr lang="en-US" sz="1941" b="1" dirty="0"/>
              <a:t>Describe the aspect of the problem you’re trying to solve</a:t>
            </a:r>
          </a:p>
          <a:p>
            <a:pPr lvl="1">
              <a:buFont typeface="Courier New" panose="02070309020205020404" pitchFamily="49" charset="0"/>
              <a:buChar char="o"/>
            </a:pPr>
            <a:r>
              <a:rPr lang="en-US" sz="1941" dirty="0"/>
              <a:t>If you are working on trying to solve a complex societal problem, you will not try and solve the entire problem, but rather an aspect of the problem</a:t>
            </a:r>
          </a:p>
          <a:p>
            <a:pPr lvl="1"/>
            <a:endParaRPr lang="en-US" dirty="0" smtClean="0"/>
          </a:p>
        </p:txBody>
      </p:sp>
      <p:sp>
        <p:nvSpPr>
          <p:cNvPr id="5" name="Slide Number Placeholder 4"/>
          <p:cNvSpPr>
            <a:spLocks noGrp="1"/>
          </p:cNvSpPr>
          <p:nvPr>
            <p:ph type="sldNum" sz="quarter" idx="12"/>
          </p:nvPr>
        </p:nvSpPr>
        <p:spPr/>
        <p:txBody>
          <a:bodyPr/>
          <a:lstStyle/>
          <a:p>
            <a:fld id="{BC8FB650-4324-4877-BB95-5089C932EEA7}" type="slidenum">
              <a:rPr lang="en-US" smtClean="0"/>
              <a:t>14</a:t>
            </a:fld>
            <a:endParaRPr lang="en-US"/>
          </a:p>
        </p:txBody>
      </p:sp>
    </p:spTree>
    <p:extLst>
      <p:ext uri="{BB962C8B-B14F-4D97-AF65-F5344CB8AC3E}">
        <p14:creationId xmlns:p14="http://schemas.microsoft.com/office/powerpoint/2010/main" val="32942761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631" y="69734"/>
            <a:ext cx="7654738" cy="1286576"/>
          </a:xfrm>
        </p:spPr>
        <p:txBody>
          <a:bodyPr>
            <a:normAutofit/>
          </a:bodyPr>
          <a:lstStyle/>
          <a:p>
            <a:r>
              <a:rPr lang="en-US" sz="3883" dirty="0"/>
              <a:t>Describe the Problem: Rhetorical Appeals</a:t>
            </a:r>
          </a:p>
        </p:txBody>
      </p:sp>
      <p:sp>
        <p:nvSpPr>
          <p:cNvPr id="3" name="Content Placeholder 2"/>
          <p:cNvSpPr>
            <a:spLocks noGrp="1"/>
          </p:cNvSpPr>
          <p:nvPr>
            <p:ph idx="1"/>
          </p:nvPr>
        </p:nvSpPr>
        <p:spPr>
          <a:xfrm>
            <a:off x="744632" y="1872782"/>
            <a:ext cx="7785645" cy="4223358"/>
          </a:xfrm>
        </p:spPr>
        <p:txBody>
          <a:bodyPr>
            <a:normAutofit fontScale="70000" lnSpcReduction="20000"/>
          </a:bodyPr>
          <a:lstStyle/>
          <a:p>
            <a:r>
              <a:rPr lang="en-US" dirty="0" smtClean="0"/>
              <a:t>Aristotle wrote that there are three types of rhetorical appeals. They are:</a:t>
            </a:r>
          </a:p>
          <a:p>
            <a:pPr lvl="1">
              <a:buFont typeface="Courier New" panose="02070309020205020404" pitchFamily="49" charset="0"/>
              <a:buChar char="o"/>
            </a:pPr>
            <a:r>
              <a:rPr lang="en-US" dirty="0" smtClean="0"/>
              <a:t>A </a:t>
            </a:r>
            <a:r>
              <a:rPr lang="en-US" b="1" dirty="0" smtClean="0"/>
              <a:t>rational appeal (</a:t>
            </a:r>
            <a:r>
              <a:rPr lang="en-US" b="1" i="1" dirty="0" smtClean="0"/>
              <a:t>logos</a:t>
            </a:r>
            <a:r>
              <a:rPr lang="en-US" b="1" dirty="0" smtClean="0"/>
              <a:t>), </a:t>
            </a:r>
            <a:r>
              <a:rPr lang="en-US" dirty="0" smtClean="0"/>
              <a:t>citing facts, figures, and statistics to build your case; using deductive reasoning and inductive examples to support your claims</a:t>
            </a:r>
          </a:p>
          <a:p>
            <a:pPr lvl="1">
              <a:buFont typeface="Courier New" panose="02070309020205020404" pitchFamily="49" charset="0"/>
              <a:buChar char="o"/>
            </a:pPr>
            <a:r>
              <a:rPr lang="en-US" dirty="0" smtClean="0"/>
              <a:t>An </a:t>
            </a:r>
            <a:r>
              <a:rPr lang="en-US" b="1" dirty="0" smtClean="0"/>
              <a:t>emotional appeal (</a:t>
            </a:r>
            <a:r>
              <a:rPr lang="en-US" b="1" i="1" dirty="0" smtClean="0"/>
              <a:t>pathos</a:t>
            </a:r>
            <a:r>
              <a:rPr lang="en-US" b="1" dirty="0" smtClean="0"/>
              <a:t>),</a:t>
            </a:r>
            <a:r>
              <a:rPr lang="en-US" dirty="0" smtClean="0"/>
              <a:t> using case studies or examples which arouse the readers’ emotions and stimulate their desire to help</a:t>
            </a:r>
          </a:p>
          <a:p>
            <a:pPr lvl="1">
              <a:buFont typeface="Courier New" panose="02070309020205020404" pitchFamily="49" charset="0"/>
              <a:buChar char="o"/>
            </a:pPr>
            <a:r>
              <a:rPr lang="en-US" dirty="0" smtClean="0"/>
              <a:t>An appeal to the </a:t>
            </a:r>
            <a:r>
              <a:rPr lang="en-US" b="1" dirty="0" smtClean="0"/>
              <a:t>character and credibility (</a:t>
            </a:r>
            <a:r>
              <a:rPr lang="en-US" b="1" i="1" dirty="0" smtClean="0"/>
              <a:t>ethos</a:t>
            </a:r>
            <a:r>
              <a:rPr lang="en-US" b="1" dirty="0" smtClean="0"/>
              <a:t>) </a:t>
            </a:r>
            <a:r>
              <a:rPr lang="en-US" dirty="0" smtClean="0"/>
              <a:t>of you and your research team</a:t>
            </a:r>
          </a:p>
          <a:p>
            <a:pPr lvl="1"/>
            <a:endParaRPr lang="en-US" dirty="0" smtClean="0"/>
          </a:p>
          <a:p>
            <a:r>
              <a:rPr lang="en-US" dirty="0" smtClean="0"/>
              <a:t>The type of appeal you will use in your proposal depends on what type of sponsor you are writing for</a:t>
            </a:r>
          </a:p>
          <a:p>
            <a:pPr lvl="1">
              <a:buFont typeface="Courier New" panose="02070309020205020404" pitchFamily="49" charset="0"/>
              <a:buChar char="o"/>
            </a:pPr>
            <a:r>
              <a:rPr lang="en-US" dirty="0" smtClean="0"/>
              <a:t>If you are writing to a federal funding agency, you will concentrate on appeals to </a:t>
            </a:r>
            <a:r>
              <a:rPr lang="en-US" i="1" dirty="0" smtClean="0"/>
              <a:t>logos</a:t>
            </a:r>
            <a:r>
              <a:rPr lang="en-US" dirty="0" smtClean="0"/>
              <a:t> (facts, figures, and statistics) and </a:t>
            </a:r>
            <a:r>
              <a:rPr lang="en-US" i="1" dirty="0" smtClean="0"/>
              <a:t>ethos</a:t>
            </a:r>
            <a:r>
              <a:rPr lang="en-US" dirty="0" smtClean="0"/>
              <a:t> (the credibility and experience of your PI and research team members)</a:t>
            </a:r>
          </a:p>
          <a:p>
            <a:pPr lvl="1">
              <a:buFont typeface="Courier New" panose="02070309020205020404" pitchFamily="49" charset="0"/>
              <a:buChar char="o"/>
            </a:pPr>
            <a:r>
              <a:rPr lang="en-US" dirty="0" smtClean="0"/>
              <a:t>Smaller foundations prefer </a:t>
            </a:r>
            <a:r>
              <a:rPr lang="en-US" i="1" dirty="0" smtClean="0"/>
              <a:t>pathos</a:t>
            </a:r>
            <a:r>
              <a:rPr lang="en-US" dirty="0" smtClean="0"/>
              <a:t> (emotions)</a:t>
            </a:r>
          </a:p>
        </p:txBody>
      </p:sp>
      <p:sp>
        <p:nvSpPr>
          <p:cNvPr id="5" name="Slide Number Placeholder 4"/>
          <p:cNvSpPr>
            <a:spLocks noGrp="1"/>
          </p:cNvSpPr>
          <p:nvPr>
            <p:ph type="sldNum" sz="quarter" idx="12"/>
          </p:nvPr>
        </p:nvSpPr>
        <p:spPr/>
        <p:txBody>
          <a:bodyPr/>
          <a:lstStyle/>
          <a:p>
            <a:fld id="{BC8FB650-4324-4877-BB95-5089C932EEA7}" type="slidenum">
              <a:rPr lang="en-US" smtClean="0"/>
              <a:t>15</a:t>
            </a:fld>
            <a:endParaRPr lang="en-US"/>
          </a:p>
        </p:txBody>
      </p:sp>
    </p:spTree>
    <p:extLst>
      <p:ext uri="{BB962C8B-B14F-4D97-AF65-F5344CB8AC3E}">
        <p14:creationId xmlns:p14="http://schemas.microsoft.com/office/powerpoint/2010/main" val="28498991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075" y="277166"/>
            <a:ext cx="7884538" cy="1288778"/>
          </a:xfrm>
        </p:spPr>
        <p:txBody>
          <a:bodyPr>
            <a:normAutofit/>
          </a:bodyPr>
          <a:lstStyle/>
          <a:p>
            <a:r>
              <a:rPr lang="en-US" sz="3883" dirty="0"/>
              <a:t>Describe the Problem: Example</a:t>
            </a:r>
          </a:p>
        </p:txBody>
      </p:sp>
      <p:sp>
        <p:nvSpPr>
          <p:cNvPr id="3" name="Content Placeholder 2"/>
          <p:cNvSpPr>
            <a:spLocks noGrp="1"/>
          </p:cNvSpPr>
          <p:nvPr>
            <p:ph idx="1"/>
          </p:nvPr>
        </p:nvSpPr>
        <p:spPr>
          <a:xfrm>
            <a:off x="402133" y="1565944"/>
            <a:ext cx="8128427" cy="4986938"/>
          </a:xfrm>
        </p:spPr>
        <p:txBody>
          <a:bodyPr>
            <a:normAutofit fontScale="40000" lnSpcReduction="20000"/>
          </a:bodyPr>
          <a:lstStyle/>
          <a:p>
            <a:pPr marL="0" indent="0">
              <a:spcBef>
                <a:spcPts val="0"/>
              </a:spcBef>
              <a:buNone/>
              <a:defRPr/>
            </a:pPr>
            <a:r>
              <a:rPr lang="en-US" dirty="0" smtClean="0"/>
              <a:t>	</a:t>
            </a:r>
            <a:r>
              <a:rPr lang="en-US" sz="4368" dirty="0"/>
              <a:t>According to the Children’s Report card, approximately 10,753 were physically, mentally, or sexually abused. Children of color, especially Hispanics, are at considerably greater risk of being abused. According to the Department of Health and Human Services, Hispanic children are four times more likely to become victims of child abuse than Caucasian children. </a:t>
            </a:r>
          </a:p>
          <a:p>
            <a:pPr lvl="2">
              <a:spcBef>
                <a:spcPts val="0"/>
              </a:spcBef>
            </a:pPr>
            <a:r>
              <a:rPr lang="en-US" sz="3883" dirty="0">
                <a:solidFill>
                  <a:srgbClr val="FF0000"/>
                </a:solidFill>
              </a:rPr>
              <a:t>This appeal to logos incorporates the context of the problem, the justification and scope</a:t>
            </a:r>
            <a:r>
              <a:rPr lang="en-US" sz="3494" dirty="0">
                <a:solidFill>
                  <a:srgbClr val="FF0000"/>
                </a:solidFill>
              </a:rPr>
              <a:t>	</a:t>
            </a:r>
            <a:r>
              <a:rPr lang="en-US" sz="3494" dirty="0"/>
              <a:t>	</a:t>
            </a:r>
          </a:p>
          <a:p>
            <a:pPr marL="0" indent="0">
              <a:spcBef>
                <a:spcPts val="0"/>
              </a:spcBef>
              <a:buNone/>
              <a:defRPr/>
            </a:pPr>
            <a:r>
              <a:rPr lang="en-US" sz="3494" dirty="0"/>
              <a:t>	</a:t>
            </a:r>
            <a:r>
              <a:rPr lang="en-US" sz="4368" dirty="0"/>
              <a:t>Certain aspects of Hispanic culture may create risk factors. Many Hispanic people leave their home countries to improve their quality of life, yet in the United States encounter poor education, unemployment and lack of affordable housing. While parents are working, relatives or friends who also live in the household often care for the children. Circumstances like these often leave Hispanic children more prone to abuse. Therefore, programs and interventions tailored specifically for Hispanics are needed to help prevent child abuse and successfully identify and refer victims to treatment.</a:t>
            </a:r>
          </a:p>
          <a:p>
            <a:pPr lvl="2">
              <a:spcBef>
                <a:spcPts val="0"/>
              </a:spcBef>
            </a:pPr>
            <a:r>
              <a:rPr lang="en-US" sz="3883" dirty="0">
                <a:solidFill>
                  <a:srgbClr val="FF0000"/>
                </a:solidFill>
              </a:rPr>
              <a:t>This paragraph gives the aspect of the problem being solved</a:t>
            </a:r>
          </a:p>
          <a:p>
            <a:pPr marL="0" indent="0">
              <a:spcBef>
                <a:spcPts val="0"/>
              </a:spcBef>
              <a:buNone/>
              <a:defRPr/>
            </a:pPr>
            <a:r>
              <a:rPr lang="en-US" sz="3494" dirty="0"/>
              <a:t>	</a:t>
            </a:r>
            <a:r>
              <a:rPr lang="en-US" sz="4368" dirty="0"/>
              <a:t>CENTRO believes that there is a need to educate the Hispanic community about child abuse in order to prevent abuse and identify and treat victims. CENTRO understands the cultural needs of the Hispanic community and has been serving the twin cities for 28 years.</a:t>
            </a:r>
          </a:p>
          <a:p>
            <a:pPr lvl="2">
              <a:spcBef>
                <a:spcPts val="0"/>
              </a:spcBef>
            </a:pPr>
            <a:r>
              <a:rPr lang="en-US" sz="3883" dirty="0">
                <a:solidFill>
                  <a:srgbClr val="FF0000"/>
                </a:solidFill>
              </a:rPr>
              <a:t>This is an appeal to ethos—why this organization is qualified to solve this problem</a:t>
            </a:r>
          </a:p>
        </p:txBody>
      </p:sp>
      <p:sp>
        <p:nvSpPr>
          <p:cNvPr id="5" name="Slide Number Placeholder 4"/>
          <p:cNvSpPr>
            <a:spLocks noGrp="1"/>
          </p:cNvSpPr>
          <p:nvPr>
            <p:ph type="sldNum" sz="quarter" idx="12"/>
          </p:nvPr>
        </p:nvSpPr>
        <p:spPr/>
        <p:txBody>
          <a:bodyPr/>
          <a:lstStyle/>
          <a:p>
            <a:fld id="{BC8FB650-4324-4877-BB95-5089C932EEA7}" type="slidenum">
              <a:rPr lang="en-US" smtClean="0"/>
              <a:t>16</a:t>
            </a:fld>
            <a:endParaRPr lang="en-US"/>
          </a:p>
        </p:txBody>
      </p:sp>
    </p:spTree>
    <p:extLst>
      <p:ext uri="{BB962C8B-B14F-4D97-AF65-F5344CB8AC3E}">
        <p14:creationId xmlns:p14="http://schemas.microsoft.com/office/powerpoint/2010/main" val="345171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9135" y="109503"/>
            <a:ext cx="7920236" cy="1195071"/>
          </a:xfrm>
          <a:prstGeom prst="rect">
            <a:avLst/>
          </a:prstGeom>
        </p:spPr>
        <p:txBody>
          <a:bodyPr vert="horz" wrap="square" lIns="0" tIns="0" rIns="0" bIns="0" numCol="1" rtlCol="0" anchor="ctr" anchorCtr="0" compatLnSpc="1">
            <a:prstTxWarp prst="textNoShape">
              <a:avLst/>
            </a:prstTxWarp>
            <a:spAutoFit/>
          </a:bodyPr>
          <a:lstStyle/>
          <a:p>
            <a:pPr marL="12327"/>
            <a:r>
              <a:rPr lang="en-US" sz="3883" dirty="0"/>
              <a:t>The Needs Statement Creates the Basis of Your Proposal</a:t>
            </a:r>
            <a:endParaRPr sz="3883" dirty="0"/>
          </a:p>
        </p:txBody>
      </p:sp>
      <p:sp>
        <p:nvSpPr>
          <p:cNvPr id="6" name="Slide Number Placeholder 5"/>
          <p:cNvSpPr>
            <a:spLocks noGrp="1"/>
          </p:cNvSpPr>
          <p:nvPr>
            <p:ph type="sldNum" sz="quarter" idx="12"/>
          </p:nvPr>
        </p:nvSpPr>
        <p:spPr/>
        <p:txBody>
          <a:bodyPr/>
          <a:lstStyle/>
          <a:p>
            <a:fld id="{BC8FB650-4324-4877-BB95-5089C932EEA7}" type="slidenum">
              <a:rPr lang="en-US" smtClean="0"/>
              <a:t>17</a:t>
            </a:fld>
            <a:endParaRPr lang="en-US"/>
          </a:p>
        </p:txBody>
      </p:sp>
      <p:graphicFrame>
        <p:nvGraphicFramePr>
          <p:cNvPr id="3" name="object 3"/>
          <p:cNvGraphicFramePr>
            <a:graphicFrameLocks noGrp="1"/>
          </p:cNvGraphicFramePr>
          <p:nvPr>
            <p:extLst/>
          </p:nvPr>
        </p:nvGraphicFramePr>
        <p:xfrm>
          <a:off x="631475" y="1724990"/>
          <a:ext cx="7940735" cy="4545263"/>
        </p:xfrm>
        <a:graphic>
          <a:graphicData uri="http://schemas.openxmlformats.org/drawingml/2006/table">
            <a:tbl>
              <a:tblPr firstRow="1" bandRow="1">
                <a:tableStyleId>{2D5ABB26-0587-4C30-8999-92F81FD0307C}</a:tableStyleId>
              </a:tblPr>
              <a:tblGrid>
                <a:gridCol w="1999229">
                  <a:extLst>
                    <a:ext uri="{9D8B030D-6E8A-4147-A177-3AD203B41FA5}">
                      <a16:colId xmlns:a16="http://schemas.microsoft.com/office/drawing/2014/main" val="20000"/>
                    </a:ext>
                  </a:extLst>
                </a:gridCol>
                <a:gridCol w="5941506">
                  <a:extLst>
                    <a:ext uri="{9D8B030D-6E8A-4147-A177-3AD203B41FA5}">
                      <a16:colId xmlns:a16="http://schemas.microsoft.com/office/drawing/2014/main" val="20001"/>
                    </a:ext>
                  </a:extLst>
                </a:gridCol>
              </a:tblGrid>
              <a:tr h="254845">
                <a:tc>
                  <a:txBody>
                    <a:bodyPr/>
                    <a:lstStyle/>
                    <a:p>
                      <a:pPr marL="86995">
                        <a:lnSpc>
                          <a:spcPct val="100000"/>
                        </a:lnSpc>
                      </a:pPr>
                      <a:r>
                        <a:rPr sz="1600" b="1" i="1" dirty="0">
                          <a:solidFill>
                            <a:srgbClr val="FFFFFF"/>
                          </a:solidFill>
                          <a:latin typeface="Verdana"/>
                          <a:cs typeface="Verdana"/>
                        </a:rPr>
                        <a:t>Component</a:t>
                      </a:r>
                      <a:endParaRPr sz="160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60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014269">
                <a:tc>
                  <a:txBody>
                    <a:bodyPr/>
                    <a:lstStyle/>
                    <a:p>
                      <a:pPr marL="86995">
                        <a:lnSpc>
                          <a:spcPct val="100000"/>
                        </a:lnSpc>
                      </a:pPr>
                      <a:r>
                        <a:rPr sz="1300" b="1" dirty="0">
                          <a:solidFill>
                            <a:srgbClr val="151515"/>
                          </a:solidFill>
                          <a:latin typeface="Verdana"/>
                          <a:cs typeface="Verdana"/>
                        </a:rPr>
                        <a:t>1.</a:t>
                      </a:r>
                      <a:r>
                        <a:rPr sz="1300" b="1" spc="-5" dirty="0">
                          <a:solidFill>
                            <a:srgbClr val="151515"/>
                          </a:solidFill>
                          <a:latin typeface="Verdana"/>
                          <a:cs typeface="Verdana"/>
                        </a:rPr>
                        <a:t> </a:t>
                      </a:r>
                      <a:r>
                        <a:rPr sz="1300" b="1" dirty="0" smtClean="0">
                          <a:solidFill>
                            <a:srgbClr val="151515"/>
                          </a:solidFill>
                          <a:latin typeface="Verdana"/>
                          <a:cs typeface="Verdana"/>
                        </a:rPr>
                        <a:t>Story</a:t>
                      </a:r>
                      <a:r>
                        <a:rPr lang="en-US" sz="1300" b="1" dirty="0" smtClean="0">
                          <a:solidFill>
                            <a:srgbClr val="151515"/>
                          </a:solidFill>
                          <a:latin typeface="Verdana"/>
                          <a:cs typeface="Verdana"/>
                        </a:rPr>
                        <a:t> (Problem)</a:t>
                      </a:r>
                      <a:r>
                        <a:rPr sz="1300" b="1" spc="-5" dirty="0" smtClean="0">
                          <a:solidFill>
                            <a:srgbClr val="151515"/>
                          </a:solidFill>
                          <a:latin typeface="Verdana"/>
                          <a:cs typeface="Verdana"/>
                        </a:rPr>
                        <a:t>/S</a:t>
                      </a:r>
                      <a:r>
                        <a:rPr sz="1300" b="1" baseline="-15432" dirty="0" smtClean="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209550" marR="309245" indent="-38100">
                        <a:lnSpc>
                          <a:spcPct val="101200"/>
                        </a:lnSpc>
                      </a:pPr>
                      <a:r>
                        <a:rPr sz="1300" dirty="0">
                          <a:solidFill>
                            <a:srgbClr val="151515"/>
                          </a:solidFill>
                          <a:latin typeface="Verdana"/>
                          <a:cs typeface="Verdana"/>
                        </a:rPr>
                        <a:t>Describe</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endParaRPr lang="en-US" sz="1300" spc="-5" dirty="0" smtClean="0">
                        <a:solidFill>
                          <a:srgbClr val="151515"/>
                        </a:solidFill>
                        <a:latin typeface="Verdana"/>
                        <a:cs typeface="Verdana"/>
                      </a:endParaRPr>
                    </a:p>
                    <a:p>
                      <a:pPr marL="209550" marR="309245" indent="-38100">
                        <a:lnSpc>
                          <a:spcPct val="101200"/>
                        </a:lnSpc>
                      </a:pPr>
                      <a:r>
                        <a:rPr sz="1300" dirty="0" smtClean="0">
                          <a:solidFill>
                            <a:srgbClr val="151515"/>
                          </a:solidFill>
                          <a:latin typeface="Verdana"/>
                          <a:cs typeface="Verdana"/>
                        </a:rPr>
                        <a:t>(</a:t>
                      </a:r>
                      <a:r>
                        <a:rPr sz="1300" dirty="0">
                          <a:solidFill>
                            <a:srgbClr val="151515"/>
                          </a:solidFill>
                          <a:latin typeface="Verdana"/>
                          <a:cs typeface="Verdana"/>
                        </a:rPr>
                        <a:t>1)</a:t>
                      </a:r>
                      <a:r>
                        <a:rPr sz="1300" spc="-5" dirty="0">
                          <a:solidFill>
                            <a:srgbClr val="151515"/>
                          </a:solidFill>
                          <a:latin typeface="Verdana"/>
                          <a:cs typeface="Verdana"/>
                        </a:rPr>
                        <a:t> </a:t>
                      </a:r>
                      <a:r>
                        <a:rPr sz="1300" dirty="0">
                          <a:solidFill>
                            <a:srgbClr val="151515"/>
                          </a:solidFill>
                          <a:latin typeface="Verdana"/>
                          <a:cs typeface="Verdana"/>
                        </a:rPr>
                        <a:t>context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dirty="0" smtClean="0">
                          <a:solidFill>
                            <a:srgbClr val="151515"/>
                          </a:solidFill>
                          <a:latin typeface="Verdana"/>
                          <a:cs typeface="Verdana"/>
                        </a:rPr>
                        <a:t>,</a:t>
                      </a:r>
                      <a:endParaRPr lang="en-US" sz="1300" spc="-5" dirty="0" smtClean="0">
                        <a:solidFill>
                          <a:srgbClr val="151515"/>
                        </a:solidFill>
                        <a:latin typeface="Verdana"/>
                        <a:cs typeface="Verdana"/>
                      </a:endParaRPr>
                    </a:p>
                    <a:p>
                      <a:pPr marL="209550" marR="309245" indent="-38100">
                        <a:lnSpc>
                          <a:spcPct val="101200"/>
                        </a:lnSpc>
                      </a:pPr>
                      <a:r>
                        <a:rPr sz="1300" dirty="0" smtClean="0">
                          <a:solidFill>
                            <a:srgbClr val="151515"/>
                          </a:solidFill>
                          <a:latin typeface="Verdana"/>
                          <a:cs typeface="Verdana"/>
                        </a:rPr>
                        <a:t>(</a:t>
                      </a:r>
                      <a:r>
                        <a:rPr sz="1300" dirty="0">
                          <a:solidFill>
                            <a:srgbClr val="151515"/>
                          </a:solidFill>
                          <a:latin typeface="Verdana"/>
                          <a:cs typeface="Verdana"/>
                        </a:rPr>
                        <a:t>2)</a:t>
                      </a:r>
                      <a:r>
                        <a:rPr sz="1300" spc="-5" dirty="0">
                          <a:solidFill>
                            <a:srgbClr val="151515"/>
                          </a:solidFill>
                          <a:latin typeface="Verdana"/>
                          <a:cs typeface="Verdana"/>
                        </a:rPr>
                        <a:t> </a:t>
                      </a:r>
                      <a:r>
                        <a:rPr sz="1300" dirty="0">
                          <a:solidFill>
                            <a:srgbClr val="151515"/>
                          </a:solidFill>
                          <a:latin typeface="Verdana"/>
                          <a:cs typeface="Verdana"/>
                        </a:rPr>
                        <a:t>justification for</a:t>
                      </a:r>
                      <a:r>
                        <a:rPr sz="1300" spc="-5" dirty="0">
                          <a:solidFill>
                            <a:srgbClr val="151515"/>
                          </a:solidFill>
                          <a:latin typeface="Verdana"/>
                          <a:cs typeface="Verdana"/>
                        </a:rPr>
                        <a:t> </a:t>
                      </a:r>
                      <a:r>
                        <a:rPr sz="1300" dirty="0">
                          <a:solidFill>
                            <a:srgbClr val="151515"/>
                          </a:solidFill>
                          <a:latin typeface="Verdana"/>
                          <a:cs typeface="Verdana"/>
                        </a:rPr>
                        <a:t>addressing</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endParaRPr lang="en-US" sz="1300" spc="-5" dirty="0" smtClean="0">
                        <a:solidFill>
                          <a:srgbClr val="151515"/>
                        </a:solidFill>
                        <a:latin typeface="Verdana"/>
                        <a:cs typeface="Verdana"/>
                      </a:endParaRPr>
                    </a:p>
                    <a:p>
                      <a:pPr marL="209550" marR="309245" indent="-38100">
                        <a:lnSpc>
                          <a:spcPct val="101200"/>
                        </a:lnSpc>
                      </a:pPr>
                      <a:r>
                        <a:rPr sz="1300" dirty="0" smtClean="0">
                          <a:solidFill>
                            <a:srgbClr val="151515"/>
                          </a:solidFill>
                          <a:latin typeface="Verdana"/>
                          <a:cs typeface="Verdana"/>
                        </a:rPr>
                        <a:t>(</a:t>
                      </a:r>
                      <a:r>
                        <a:rPr sz="1300" dirty="0">
                          <a:solidFill>
                            <a:srgbClr val="151515"/>
                          </a:solidFill>
                          <a:latin typeface="Verdana"/>
                          <a:cs typeface="Verdana"/>
                        </a:rPr>
                        <a:t>3)</a:t>
                      </a:r>
                      <a:r>
                        <a:rPr sz="1300" spc="-5" dirty="0">
                          <a:solidFill>
                            <a:srgbClr val="151515"/>
                          </a:solidFill>
                          <a:latin typeface="Verdana"/>
                          <a:cs typeface="Verdana"/>
                        </a:rPr>
                        <a:t> </a:t>
                      </a:r>
                      <a:r>
                        <a:rPr sz="1300" dirty="0">
                          <a:solidFill>
                            <a:srgbClr val="151515"/>
                          </a:solidFill>
                          <a:latin typeface="Verdana"/>
                          <a:cs typeface="Verdana"/>
                        </a:rPr>
                        <a:t>specific</a:t>
                      </a:r>
                      <a:r>
                        <a:rPr sz="1300" spc="-5" dirty="0">
                          <a:solidFill>
                            <a:srgbClr val="151515"/>
                          </a:solidFill>
                          <a:latin typeface="Verdana"/>
                          <a:cs typeface="Verdana"/>
                        </a:rPr>
                        <a:t> </a:t>
                      </a:r>
                      <a:r>
                        <a:rPr sz="1300" dirty="0">
                          <a:solidFill>
                            <a:srgbClr val="151515"/>
                          </a:solidFill>
                          <a:latin typeface="Verdana"/>
                          <a:cs typeface="Verdana"/>
                        </a:rPr>
                        <a:t>aspect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r>
                        <a:rPr sz="1300" dirty="0">
                          <a:solidFill>
                            <a:srgbClr val="151515"/>
                          </a:solidFill>
                          <a:latin typeface="Verdana"/>
                          <a:cs typeface="Verdana"/>
                        </a:rPr>
                        <a:t>being addressed.</a:t>
                      </a:r>
                      <a:r>
                        <a:rPr sz="1300" spc="-5" dirty="0">
                          <a:solidFill>
                            <a:srgbClr val="151515"/>
                          </a:solidFill>
                          <a:latin typeface="Verdana"/>
                          <a:cs typeface="Verdana"/>
                        </a:rPr>
                        <a:t> </a:t>
                      </a:r>
                      <a:r>
                        <a:rPr sz="1300" dirty="0">
                          <a:solidFill>
                            <a:srgbClr val="151515"/>
                          </a:solidFill>
                          <a:latin typeface="Verdana"/>
                          <a:cs typeface="Verdana"/>
                        </a:rPr>
                        <a:t>(Causes</a:t>
                      </a:r>
                      <a:r>
                        <a:rPr sz="1300" spc="-5" dirty="0">
                          <a:solidFill>
                            <a:srgbClr val="151515"/>
                          </a:solidFill>
                          <a:latin typeface="Verdana"/>
                          <a:cs typeface="Verdana"/>
                        </a:rPr>
                        <a:t> </a:t>
                      </a:r>
                      <a:r>
                        <a:rPr sz="1300" dirty="0">
                          <a:solidFill>
                            <a:srgbClr val="151515"/>
                          </a:solidFill>
                          <a:latin typeface="Verdana"/>
                          <a:cs typeface="Verdana"/>
                        </a:rPr>
                        <a:t>and</a:t>
                      </a:r>
                      <a:r>
                        <a:rPr sz="1300" spc="-5" dirty="0">
                          <a:solidFill>
                            <a:srgbClr val="151515"/>
                          </a:solidFill>
                          <a:latin typeface="Verdana"/>
                          <a:cs typeface="Verdana"/>
                        </a:rPr>
                        <a:t> </a:t>
                      </a:r>
                      <a:r>
                        <a:rPr sz="1300" dirty="0">
                          <a:solidFill>
                            <a:srgbClr val="151515"/>
                          </a:solidFill>
                          <a:latin typeface="Verdana"/>
                          <a:cs typeface="Verdana"/>
                        </a:rPr>
                        <a:t>Effects</a:t>
                      </a:r>
                      <a:r>
                        <a:rPr sz="1300" dirty="0" smtClean="0">
                          <a:solidFill>
                            <a:srgbClr val="151515"/>
                          </a:solidFill>
                          <a:latin typeface="Verdana"/>
                          <a:cs typeface="Verdana"/>
                        </a:rPr>
                        <a:t>)</a:t>
                      </a:r>
                      <a:endParaRPr sz="1900" dirty="0">
                        <a:latin typeface="Times New Roman"/>
                        <a:cs typeface="Times New Roman"/>
                      </a:endParaRPr>
                    </a:p>
                    <a:p>
                      <a:pPr marL="171450">
                        <a:lnSpc>
                          <a:spcPct val="100000"/>
                        </a:lnSpc>
                      </a:pPr>
                      <a:r>
                        <a:rPr sz="1300" dirty="0">
                          <a:solidFill>
                            <a:srgbClr val="151515"/>
                          </a:solidFill>
                          <a:latin typeface="Verdana"/>
                          <a:cs typeface="Verdana"/>
                        </a:rPr>
                        <a:t>Statistics:</a:t>
                      </a:r>
                      <a:endParaRPr sz="1300" dirty="0">
                        <a:latin typeface="Verdana"/>
                        <a:cs typeface="Verdana"/>
                      </a:endParaRPr>
                    </a:p>
                    <a:p>
                      <a:pPr marL="171450">
                        <a:lnSpc>
                          <a:spcPct val="100000"/>
                        </a:lnSpc>
                        <a:spcBef>
                          <a:spcPts val="320"/>
                        </a:spcBef>
                      </a:pPr>
                      <a:r>
                        <a:rPr sz="1300" spc="-100" dirty="0" smtClean="0">
                          <a:solidFill>
                            <a:srgbClr val="151515"/>
                          </a:solidFill>
                          <a:latin typeface="Verdana"/>
                          <a:cs typeface="Verdana"/>
                        </a:rPr>
                        <a:t>-</a:t>
                      </a:r>
                      <a:r>
                        <a:rPr sz="1300" spc="-90" dirty="0" smtClean="0">
                          <a:solidFill>
                            <a:srgbClr val="151515"/>
                          </a:solidFill>
                          <a:latin typeface="Verdana"/>
                          <a:cs typeface="Verdana"/>
                        </a:rPr>
                        <a:t>Y</a:t>
                      </a:r>
                      <a:r>
                        <a:rPr sz="1300" dirty="0" smtClean="0">
                          <a:solidFill>
                            <a:srgbClr val="151515"/>
                          </a:solidFill>
                          <a:latin typeface="Verdana"/>
                          <a:cs typeface="Verdana"/>
                        </a:rPr>
                        <a:t>our</a:t>
                      </a:r>
                      <a:r>
                        <a:rPr sz="1300" spc="-5" dirty="0" smtClean="0">
                          <a:solidFill>
                            <a:srgbClr val="151515"/>
                          </a:solidFill>
                          <a:latin typeface="Verdana"/>
                          <a:cs typeface="Verdana"/>
                        </a:rPr>
                        <a:t> </a:t>
                      </a:r>
                      <a:r>
                        <a:rPr sz="1300" dirty="0" smtClean="0">
                          <a:solidFill>
                            <a:srgbClr val="151515"/>
                          </a:solidFill>
                          <a:latin typeface="Verdana"/>
                          <a:cs typeface="Verdana"/>
                        </a:rPr>
                        <a:t>own</a:t>
                      </a:r>
                      <a:r>
                        <a:rPr sz="1300" spc="-5" dirty="0" smtClean="0">
                          <a:solidFill>
                            <a:srgbClr val="151515"/>
                          </a:solidFill>
                          <a:latin typeface="Verdana"/>
                          <a:cs typeface="Verdana"/>
                        </a:rPr>
                        <a:t> </a:t>
                      </a:r>
                      <a:r>
                        <a:rPr sz="1300" dirty="0" smtClean="0">
                          <a:solidFill>
                            <a:srgbClr val="151515"/>
                          </a:solidFill>
                          <a:latin typeface="Verdana"/>
                          <a:cs typeface="Verdana"/>
                        </a:rPr>
                        <a:t>data</a:t>
                      </a:r>
                      <a:endParaRPr sz="1300" dirty="0" smtClean="0">
                        <a:latin typeface="Verdana"/>
                        <a:cs typeface="Verdana"/>
                      </a:endParaRPr>
                    </a:p>
                    <a:p>
                      <a:pPr marL="171450">
                        <a:lnSpc>
                          <a:spcPct val="100000"/>
                        </a:lnSpc>
                        <a:spcBef>
                          <a:spcPts val="320"/>
                        </a:spcBef>
                      </a:pPr>
                      <a:r>
                        <a:rPr sz="1300" spc="-25" dirty="0" smtClean="0">
                          <a:solidFill>
                            <a:srgbClr val="151515"/>
                          </a:solidFill>
                          <a:latin typeface="Verdana"/>
                          <a:cs typeface="Verdana"/>
                        </a:rPr>
                        <a:t>-</a:t>
                      </a:r>
                      <a:r>
                        <a:rPr sz="1300" dirty="0" smtClean="0">
                          <a:solidFill>
                            <a:srgbClr val="151515"/>
                          </a:solidFill>
                          <a:latin typeface="Verdana"/>
                          <a:cs typeface="Verdana"/>
                        </a:rPr>
                        <a:t>Info</a:t>
                      </a:r>
                      <a:r>
                        <a:rPr sz="1300" spc="-5" dirty="0" smtClean="0">
                          <a:solidFill>
                            <a:srgbClr val="151515"/>
                          </a:solidFill>
                          <a:latin typeface="Verdana"/>
                          <a:cs typeface="Verdana"/>
                        </a:rPr>
                        <a:t> </a:t>
                      </a:r>
                      <a:r>
                        <a:rPr sz="1300" dirty="0" smtClean="0">
                          <a:solidFill>
                            <a:srgbClr val="151515"/>
                          </a:solidFill>
                          <a:latin typeface="Verdana"/>
                          <a:cs typeface="Verdana"/>
                        </a:rPr>
                        <a:t>from</a:t>
                      </a:r>
                      <a:r>
                        <a:rPr sz="1300" spc="-5" dirty="0" smtClean="0">
                          <a:solidFill>
                            <a:srgbClr val="151515"/>
                          </a:solidFill>
                          <a:latin typeface="Verdana"/>
                          <a:cs typeface="Verdana"/>
                        </a:rPr>
                        <a:t> </a:t>
                      </a:r>
                      <a:r>
                        <a:rPr sz="1300" dirty="0" smtClean="0">
                          <a:solidFill>
                            <a:srgbClr val="151515"/>
                          </a:solidFill>
                          <a:latin typeface="Verdana"/>
                          <a:cs typeface="Verdana"/>
                        </a:rPr>
                        <a:t>external</a:t>
                      </a:r>
                      <a:r>
                        <a:rPr sz="1300" spc="-5" dirty="0" smtClean="0">
                          <a:solidFill>
                            <a:srgbClr val="151515"/>
                          </a:solidFill>
                          <a:latin typeface="Verdana"/>
                          <a:cs typeface="Verdana"/>
                        </a:rPr>
                        <a:t> </a:t>
                      </a:r>
                      <a:r>
                        <a:rPr sz="1300" dirty="0" smtClean="0">
                          <a:solidFill>
                            <a:srgbClr val="151515"/>
                          </a:solidFill>
                          <a:latin typeface="Verdana"/>
                          <a:cs typeface="Verdana"/>
                        </a:rPr>
                        <a:t>sources</a:t>
                      </a:r>
                      <a:endParaRPr sz="1300" dirty="0" smtClean="0">
                        <a:latin typeface="Verdana"/>
                        <a:cs typeface="Verdana"/>
                      </a:endParaRPr>
                    </a:p>
                    <a:p>
                      <a:pPr marL="171450">
                        <a:lnSpc>
                          <a:spcPct val="100000"/>
                        </a:lnSpc>
                      </a:pPr>
                      <a:r>
                        <a:rPr sz="1300" dirty="0" smtClean="0">
                          <a:solidFill>
                            <a:srgbClr val="151515"/>
                          </a:solidFill>
                          <a:latin typeface="Verdana"/>
                          <a:cs typeface="Verdana"/>
                        </a:rPr>
                        <a:t>Examples:</a:t>
                      </a:r>
                      <a:endParaRPr sz="1300" dirty="0" smtClean="0">
                        <a:latin typeface="Verdana"/>
                        <a:cs typeface="Verdana"/>
                      </a:endParaRPr>
                    </a:p>
                    <a:p>
                      <a:pPr marL="171450">
                        <a:lnSpc>
                          <a:spcPct val="100000"/>
                        </a:lnSpc>
                        <a:spcBef>
                          <a:spcPts val="320"/>
                        </a:spcBef>
                      </a:pPr>
                      <a:r>
                        <a:rPr sz="1300" spc="-35" dirty="0" smtClean="0">
                          <a:solidFill>
                            <a:srgbClr val="151515"/>
                          </a:solidFill>
                          <a:latin typeface="Verdana"/>
                          <a:cs typeface="Verdana"/>
                        </a:rPr>
                        <a:t>-</a:t>
                      </a:r>
                      <a:r>
                        <a:rPr sz="1300" dirty="0" smtClean="0">
                          <a:solidFill>
                            <a:srgbClr val="151515"/>
                          </a:solidFill>
                          <a:latin typeface="Verdana"/>
                          <a:cs typeface="Verdana"/>
                        </a:rPr>
                        <a:t>Anecd</a:t>
                      </a:r>
                      <a:r>
                        <a:rPr sz="1300" spc="-5" dirty="0" smtClean="0">
                          <a:solidFill>
                            <a:srgbClr val="151515"/>
                          </a:solidFill>
                          <a:latin typeface="Verdana"/>
                          <a:cs typeface="Verdana"/>
                        </a:rPr>
                        <a:t>o</a:t>
                      </a:r>
                      <a:r>
                        <a:rPr sz="1300" dirty="0" smtClean="0">
                          <a:solidFill>
                            <a:srgbClr val="151515"/>
                          </a:solidFill>
                          <a:latin typeface="Verdana"/>
                          <a:cs typeface="Verdana"/>
                        </a:rPr>
                        <a:t>tes</a:t>
                      </a:r>
                      <a:endParaRPr sz="1300" dirty="0" smtClean="0">
                        <a:latin typeface="Verdana"/>
                        <a:cs typeface="Verdana"/>
                      </a:endParaRPr>
                    </a:p>
                    <a:p>
                      <a:pPr marL="171450">
                        <a:lnSpc>
                          <a:spcPct val="100000"/>
                        </a:lnSpc>
                        <a:spcBef>
                          <a:spcPts val="320"/>
                        </a:spcBef>
                      </a:pPr>
                      <a:r>
                        <a:rPr sz="1300" dirty="0" smtClean="0">
                          <a:solidFill>
                            <a:srgbClr val="151515"/>
                          </a:solidFill>
                          <a:latin typeface="Verdana"/>
                          <a:cs typeface="Verdana"/>
                        </a:rPr>
                        <a:t>-</a:t>
                      </a:r>
                      <a:r>
                        <a:rPr sz="1300" spc="-35" dirty="0" smtClean="0">
                          <a:solidFill>
                            <a:srgbClr val="151515"/>
                          </a:solidFill>
                          <a:latin typeface="Verdana"/>
                          <a:cs typeface="Verdana"/>
                        </a:rPr>
                        <a:t>R</a:t>
                      </a:r>
                      <a:r>
                        <a:rPr sz="1300" dirty="0" smtClean="0">
                          <a:solidFill>
                            <a:srgbClr val="151515"/>
                          </a:solidFill>
                          <a:latin typeface="Verdana"/>
                          <a:cs typeface="Verdana"/>
                        </a:rPr>
                        <a:t>eal-life</a:t>
                      </a:r>
                      <a:r>
                        <a:rPr sz="1300" spc="-5" dirty="0" smtClean="0">
                          <a:solidFill>
                            <a:srgbClr val="151515"/>
                          </a:solidFill>
                          <a:latin typeface="Verdana"/>
                          <a:cs typeface="Verdana"/>
                        </a:rPr>
                        <a:t> </a:t>
                      </a:r>
                      <a:r>
                        <a:rPr sz="1300" dirty="0" smtClean="0">
                          <a:solidFill>
                            <a:srgbClr val="151515"/>
                          </a:solidFill>
                          <a:latin typeface="Verdana"/>
                          <a:cs typeface="Verdana"/>
                        </a:rPr>
                        <a:t>examples</a:t>
                      </a:r>
                      <a:endParaRPr sz="1300" dirty="0" smtClean="0">
                        <a:latin typeface="Verdana"/>
                        <a:cs typeface="Verdana"/>
                      </a:endParaRPr>
                    </a:p>
                    <a:p>
                      <a:pPr marL="171450">
                        <a:lnSpc>
                          <a:spcPct val="100000"/>
                        </a:lnSpc>
                        <a:spcBef>
                          <a:spcPts val="320"/>
                        </a:spcBef>
                      </a:pPr>
                      <a:r>
                        <a:rPr sz="1300" dirty="0" smtClean="0">
                          <a:solidFill>
                            <a:srgbClr val="151515"/>
                          </a:solidFill>
                          <a:latin typeface="Verdana"/>
                          <a:cs typeface="Verdana"/>
                        </a:rPr>
                        <a:t>-Quotes</a:t>
                      </a:r>
                      <a:endParaRPr sz="1300" dirty="0" smtClean="0">
                        <a:latin typeface="Verdana"/>
                        <a:cs typeface="Verdana"/>
                      </a:endParaRPr>
                    </a:p>
                    <a:p>
                      <a:pPr>
                        <a:lnSpc>
                          <a:spcPct val="100000"/>
                        </a:lnSpc>
                        <a:spcBef>
                          <a:spcPts val="20"/>
                        </a:spcBef>
                      </a:pPr>
                      <a:endParaRPr sz="1900" dirty="0" smtClean="0">
                        <a:latin typeface="Times New Roman"/>
                        <a:cs typeface="Times New Roman"/>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654399">
                <a:tc>
                  <a:txBody>
                    <a:bodyPr/>
                    <a:lstStyle/>
                    <a:p>
                      <a:pPr marL="86995" marR="628015">
                        <a:lnSpc>
                          <a:spcPct val="101200"/>
                        </a:lnSpc>
                      </a:pPr>
                      <a:r>
                        <a:rPr sz="1300" b="1" dirty="0">
                          <a:solidFill>
                            <a:srgbClr val="151515"/>
                          </a:solidFill>
                          <a:latin typeface="Verdana"/>
                          <a:cs typeface="Verdana"/>
                        </a:rPr>
                        <a:t>2.</a:t>
                      </a:r>
                      <a:r>
                        <a:rPr sz="1300" b="1" spc="-5" dirty="0">
                          <a:solidFill>
                            <a:srgbClr val="151515"/>
                          </a:solidFill>
                          <a:latin typeface="Verdana"/>
                          <a:cs typeface="Verdana"/>
                        </a:rPr>
                        <a:t> </a:t>
                      </a:r>
                      <a:r>
                        <a:rPr sz="1300" b="1" dirty="0">
                          <a:solidFill>
                            <a:srgbClr val="151515"/>
                          </a:solidFill>
                          <a:latin typeface="Verdana"/>
                          <a:cs typeface="Verdana"/>
                        </a:rPr>
                        <a:t>Plan</a:t>
                      </a:r>
                      <a:r>
                        <a:rPr sz="1300" b="1" spc="-5" dirty="0">
                          <a:solidFill>
                            <a:srgbClr val="151515"/>
                          </a:solidFill>
                          <a:latin typeface="Verdana"/>
                          <a:cs typeface="Verdana"/>
                        </a:rPr>
                        <a:t> </a:t>
                      </a:r>
                      <a:r>
                        <a:rPr sz="1300" b="1" dirty="0">
                          <a:solidFill>
                            <a:srgbClr val="151515"/>
                          </a:solidFill>
                          <a:latin typeface="Verdana"/>
                          <a:cs typeface="Verdana"/>
                        </a:rPr>
                        <a:t>for </a:t>
                      </a:r>
                      <a:r>
                        <a:rPr sz="1300" b="1" dirty="0" smtClean="0">
                          <a:solidFill>
                            <a:srgbClr val="151515"/>
                          </a:solidFill>
                          <a:latin typeface="Verdana"/>
                          <a:cs typeface="Verdana"/>
                        </a:rPr>
                        <a:t>s</a:t>
                      </a:r>
                      <a:r>
                        <a:rPr sz="1300" b="1" spc="-5" dirty="0" smtClean="0">
                          <a:solidFill>
                            <a:srgbClr val="151515"/>
                          </a:solidFill>
                          <a:latin typeface="Verdana"/>
                          <a:cs typeface="Verdana"/>
                        </a:rPr>
                        <a:t>ol</a:t>
                      </a:r>
                      <a:r>
                        <a:rPr sz="1300" b="1" dirty="0" smtClean="0">
                          <a:solidFill>
                            <a:srgbClr val="151515"/>
                          </a:solidFill>
                          <a:latin typeface="Verdana"/>
                          <a:cs typeface="Verdana"/>
                        </a:rPr>
                        <a:t>v</a:t>
                      </a:r>
                      <a:r>
                        <a:rPr sz="1300" b="1" spc="-5" dirty="0" smtClean="0">
                          <a:solidFill>
                            <a:srgbClr val="151515"/>
                          </a:solidFill>
                          <a:latin typeface="Verdana"/>
                          <a:cs typeface="Verdana"/>
                        </a:rPr>
                        <a:t>in</a:t>
                      </a:r>
                      <a:r>
                        <a:rPr sz="1300" b="1" dirty="0" smtClean="0">
                          <a:solidFill>
                            <a:srgbClr val="151515"/>
                          </a:solidFill>
                          <a:latin typeface="Verdana"/>
                          <a:cs typeface="Verdana"/>
                        </a:rPr>
                        <a:t>g</a:t>
                      </a:r>
                      <a:r>
                        <a:rPr lang="en-US" sz="1300" b="1" dirty="0" smtClean="0">
                          <a:solidFill>
                            <a:srgbClr val="151515"/>
                          </a:solidFill>
                          <a:latin typeface="Verdana"/>
                          <a:cs typeface="Verdana"/>
                        </a:rPr>
                        <a:t> (Problem)</a:t>
                      </a:r>
                      <a:r>
                        <a:rPr sz="1300" b="1" spc="-5" dirty="0" smtClean="0">
                          <a:solidFill>
                            <a:srgbClr val="151515"/>
                          </a:solidFill>
                          <a:latin typeface="Verdana"/>
                          <a:cs typeface="Verdana"/>
                        </a:rPr>
                        <a:t> </a:t>
                      </a:r>
                      <a:r>
                        <a:rPr sz="1300" b="1" dirty="0">
                          <a:solidFill>
                            <a:srgbClr val="151515"/>
                          </a:solidFill>
                          <a:latin typeface="Verdana"/>
                          <a:cs typeface="Verdana"/>
                        </a:rPr>
                        <a:t>S</a:t>
                      </a:r>
                      <a:r>
                        <a:rPr sz="1300" b="1" baseline="-15432" dirty="0">
                          <a:solidFill>
                            <a:srgbClr val="151515"/>
                          </a:solidFill>
                          <a:latin typeface="Verdana"/>
                          <a:cs typeface="Verdana"/>
                        </a:rPr>
                        <a:t>1</a:t>
                      </a:r>
                      <a:endParaRPr sz="13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tc>
                  <a:txBody>
                    <a:bodyPr/>
                    <a:lstStyle/>
                    <a:p>
                      <a:pPr marL="44450" marR="119380">
                        <a:lnSpc>
                          <a:spcPct val="101200"/>
                        </a:lnSpc>
                      </a:pPr>
                      <a:r>
                        <a:rPr sz="1300" dirty="0">
                          <a:solidFill>
                            <a:srgbClr val="151515"/>
                          </a:solidFill>
                          <a:latin typeface="Verdana"/>
                          <a:cs typeface="Verdana"/>
                        </a:rPr>
                        <a:t>Method</a:t>
                      </a:r>
                      <a:r>
                        <a:rPr sz="1300" spc="-5" dirty="0">
                          <a:solidFill>
                            <a:srgbClr val="151515"/>
                          </a:solidFill>
                          <a:latin typeface="Verdana"/>
                          <a:cs typeface="Verdana"/>
                        </a:rPr>
                        <a:t> </a:t>
                      </a:r>
                      <a:r>
                        <a:rPr sz="1300" dirty="0">
                          <a:solidFill>
                            <a:srgbClr val="151515"/>
                          </a:solidFill>
                          <a:latin typeface="Verdana"/>
                          <a:cs typeface="Verdana"/>
                        </a:rPr>
                        <a:t>section</a:t>
                      </a:r>
                      <a:r>
                        <a:rPr sz="1300" spc="-5" dirty="0">
                          <a:solidFill>
                            <a:srgbClr val="151515"/>
                          </a:solidFill>
                          <a:latin typeface="Verdana"/>
                          <a:cs typeface="Verdana"/>
                        </a:rPr>
                        <a:t> </a:t>
                      </a:r>
                      <a:r>
                        <a:rPr sz="1300" dirty="0">
                          <a:solidFill>
                            <a:srgbClr val="151515"/>
                          </a:solidFill>
                          <a:latin typeface="Verdana"/>
                          <a:cs typeface="Verdana"/>
                        </a:rPr>
                        <a:t>contains</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approach</a:t>
                      </a:r>
                      <a:r>
                        <a:rPr sz="1300" spc="-5" dirty="0">
                          <a:solidFill>
                            <a:srgbClr val="151515"/>
                          </a:solidFill>
                          <a:latin typeface="Verdana"/>
                          <a:cs typeface="Verdana"/>
                        </a:rPr>
                        <a:t> </a:t>
                      </a:r>
                      <a:r>
                        <a:rPr sz="1300" dirty="0">
                          <a:solidFill>
                            <a:srgbClr val="151515"/>
                          </a:solidFill>
                          <a:latin typeface="Verdana"/>
                          <a:cs typeface="Verdana"/>
                        </a:rPr>
                        <a:t>ta</a:t>
                      </a:r>
                      <a:r>
                        <a:rPr sz="1300" spc="-15" dirty="0">
                          <a:solidFill>
                            <a:srgbClr val="151515"/>
                          </a:solidFill>
                          <a:latin typeface="Verdana"/>
                          <a:cs typeface="Verdana"/>
                        </a:rPr>
                        <a:t>k</a:t>
                      </a:r>
                      <a:r>
                        <a:rPr sz="1300" dirty="0">
                          <a:solidFill>
                            <a:srgbClr val="151515"/>
                          </a:solidFill>
                          <a:latin typeface="Verdana"/>
                          <a:cs typeface="Verdana"/>
                        </a:rPr>
                        <a:t>en</a:t>
                      </a:r>
                      <a:r>
                        <a:rPr sz="1300" spc="-5" dirty="0">
                          <a:solidFill>
                            <a:srgbClr val="151515"/>
                          </a:solidFill>
                          <a:latin typeface="Verdana"/>
                          <a:cs typeface="Verdana"/>
                        </a:rPr>
                        <a:t> </a:t>
                      </a:r>
                      <a:r>
                        <a:rPr sz="1300" dirty="0">
                          <a:solidFill>
                            <a:srgbClr val="151515"/>
                          </a:solidFill>
                          <a:latin typeface="Verdana"/>
                          <a:cs typeface="Verdana"/>
                        </a:rPr>
                        <a:t>to</a:t>
                      </a:r>
                      <a:r>
                        <a:rPr sz="1300" spc="-5" dirty="0">
                          <a:solidFill>
                            <a:srgbClr val="151515"/>
                          </a:solidFill>
                          <a:latin typeface="Verdana"/>
                          <a:cs typeface="Verdana"/>
                        </a:rPr>
                        <a:t> </a:t>
                      </a:r>
                      <a:r>
                        <a:rPr sz="1300" dirty="0">
                          <a:solidFill>
                            <a:srgbClr val="151515"/>
                          </a:solidFill>
                          <a:latin typeface="Verdana"/>
                          <a:cs typeface="Verdana"/>
                        </a:rPr>
                        <a:t>sol</a:t>
                      </a:r>
                      <a:r>
                        <a:rPr sz="1300" spc="-15" dirty="0">
                          <a:solidFill>
                            <a:srgbClr val="151515"/>
                          </a:solidFill>
                          <a:latin typeface="Verdana"/>
                          <a:cs typeface="Verdana"/>
                        </a:rPr>
                        <a:t>v</a:t>
                      </a:r>
                      <a:r>
                        <a:rPr sz="1300" dirty="0">
                          <a:solidFill>
                            <a:srgbClr val="151515"/>
                          </a:solidFill>
                          <a:latin typeface="Verdana"/>
                          <a:cs typeface="Verdana"/>
                        </a:rPr>
                        <a:t>e</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problem</a:t>
                      </a:r>
                      <a:r>
                        <a:rPr sz="1300" spc="-5" dirty="0">
                          <a:solidFill>
                            <a:srgbClr val="151515"/>
                          </a:solidFill>
                          <a:latin typeface="Verdana"/>
                          <a:cs typeface="Verdana"/>
                        </a:rPr>
                        <a:t> </a:t>
                      </a:r>
                      <a:r>
                        <a:rPr sz="1300" dirty="0">
                          <a:solidFill>
                            <a:srgbClr val="151515"/>
                          </a:solidFill>
                          <a:latin typeface="Verdana"/>
                          <a:cs typeface="Verdana"/>
                        </a:rPr>
                        <a:t>and list</a:t>
                      </a:r>
                      <a:r>
                        <a:rPr sz="1300" spc="-5" dirty="0">
                          <a:solidFill>
                            <a:srgbClr val="151515"/>
                          </a:solidFill>
                          <a:latin typeface="Verdana"/>
                          <a:cs typeface="Verdana"/>
                        </a:rPr>
                        <a:t> </a:t>
                      </a:r>
                      <a:r>
                        <a:rPr sz="1300" dirty="0">
                          <a:solidFill>
                            <a:srgbClr val="151515"/>
                          </a:solidFill>
                          <a:latin typeface="Verdana"/>
                          <a:cs typeface="Verdana"/>
                        </a:rPr>
                        <a:t>of</a:t>
                      </a:r>
                      <a:r>
                        <a:rPr sz="1300" spc="-5" dirty="0">
                          <a:solidFill>
                            <a:srgbClr val="151515"/>
                          </a:solidFill>
                          <a:latin typeface="Verdana"/>
                          <a:cs typeface="Verdana"/>
                        </a:rPr>
                        <a:t> </a:t>
                      </a:r>
                      <a:r>
                        <a:rPr sz="1300" dirty="0">
                          <a:solidFill>
                            <a:srgbClr val="151515"/>
                          </a:solidFill>
                          <a:latin typeface="Verdana"/>
                          <a:cs typeface="Verdana"/>
                        </a:rPr>
                        <a:t>activities/tasks.</a:t>
                      </a:r>
                      <a:endParaRPr sz="13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621750">
                <a:tc>
                  <a:txBody>
                    <a:bodyPr/>
                    <a:lstStyle/>
                    <a:p>
                      <a:pPr marL="86995" marR="252095">
                        <a:lnSpc>
                          <a:spcPct val="101200"/>
                        </a:lnSpc>
                      </a:pPr>
                      <a:r>
                        <a:rPr sz="1300" b="1" dirty="0">
                          <a:solidFill>
                            <a:srgbClr val="151515"/>
                          </a:solidFill>
                          <a:latin typeface="Verdana"/>
                          <a:cs typeface="Verdana"/>
                        </a:rPr>
                        <a:t>3.</a:t>
                      </a:r>
                      <a:r>
                        <a:rPr sz="1300" b="1" spc="-5" dirty="0">
                          <a:solidFill>
                            <a:srgbClr val="151515"/>
                          </a:solidFill>
                          <a:latin typeface="Verdana"/>
                          <a:cs typeface="Verdana"/>
                        </a:rPr>
                        <a:t> </a:t>
                      </a:r>
                      <a:r>
                        <a:rPr sz="1300" b="1" dirty="0">
                          <a:solidFill>
                            <a:srgbClr val="151515"/>
                          </a:solidFill>
                          <a:latin typeface="Verdana"/>
                          <a:cs typeface="Verdana"/>
                        </a:rPr>
                        <a:t>Request </a:t>
                      </a:r>
                      <a:r>
                        <a:rPr sz="1300" b="1" spc="-5" dirty="0">
                          <a:solidFill>
                            <a:srgbClr val="151515"/>
                          </a:solidFill>
                          <a:latin typeface="Verdana"/>
                          <a:cs typeface="Verdana"/>
                        </a:rPr>
                        <a:t>fo</a:t>
                      </a:r>
                      <a:r>
                        <a:rPr sz="1300" b="1" dirty="0">
                          <a:solidFill>
                            <a:srgbClr val="151515"/>
                          </a:solidFill>
                          <a:latin typeface="Verdana"/>
                          <a:cs typeface="Verdana"/>
                        </a:rPr>
                        <a:t>r supp</a:t>
                      </a:r>
                      <a:r>
                        <a:rPr sz="1300" b="1" spc="-5" dirty="0">
                          <a:solidFill>
                            <a:srgbClr val="151515"/>
                          </a:solidFill>
                          <a:latin typeface="Verdana"/>
                          <a:cs typeface="Verdana"/>
                        </a:rPr>
                        <a:t>o</a:t>
                      </a:r>
                      <a:r>
                        <a:rPr sz="1300" b="1" dirty="0">
                          <a:solidFill>
                            <a:srgbClr val="151515"/>
                          </a:solidFill>
                          <a:latin typeface="Verdana"/>
                          <a:cs typeface="Verdana"/>
                        </a:rPr>
                        <a:t>rt</a:t>
                      </a:r>
                      <a:endParaRPr sz="13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tc>
                  <a:txBody>
                    <a:bodyPr/>
                    <a:lstStyle/>
                    <a:p>
                      <a:pPr marL="44450" marR="273050">
                        <a:lnSpc>
                          <a:spcPct val="101200"/>
                        </a:lnSpc>
                      </a:pP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instrumental</a:t>
                      </a:r>
                      <a:r>
                        <a:rPr sz="1300" spc="-5" dirty="0">
                          <a:solidFill>
                            <a:srgbClr val="151515"/>
                          </a:solidFill>
                          <a:latin typeface="Verdana"/>
                          <a:cs typeface="Verdana"/>
                        </a:rPr>
                        <a:t> </a:t>
                      </a:r>
                      <a:r>
                        <a:rPr sz="1300" dirty="0">
                          <a:solidFill>
                            <a:srgbClr val="151515"/>
                          </a:solidFill>
                          <a:latin typeface="Verdana"/>
                          <a:cs typeface="Verdana"/>
                        </a:rPr>
                        <a:t>purpose</a:t>
                      </a:r>
                      <a:r>
                        <a:rPr sz="1300" spc="-5" dirty="0">
                          <a:solidFill>
                            <a:srgbClr val="151515"/>
                          </a:solidFill>
                          <a:latin typeface="Verdana"/>
                          <a:cs typeface="Verdana"/>
                        </a:rPr>
                        <a:t> </a:t>
                      </a:r>
                      <a:r>
                        <a:rPr sz="1300" dirty="0">
                          <a:solidFill>
                            <a:srgbClr val="151515"/>
                          </a:solidFill>
                          <a:latin typeface="Verdana"/>
                          <a:cs typeface="Verdana"/>
                        </a:rPr>
                        <a:t>statement</a:t>
                      </a:r>
                      <a:r>
                        <a:rPr sz="1300" spc="-5" dirty="0">
                          <a:solidFill>
                            <a:srgbClr val="151515"/>
                          </a:solidFill>
                          <a:latin typeface="Verdana"/>
                          <a:cs typeface="Verdana"/>
                        </a:rPr>
                        <a:t> </a:t>
                      </a:r>
                      <a:r>
                        <a:rPr sz="1300" dirty="0">
                          <a:solidFill>
                            <a:srgbClr val="151515"/>
                          </a:solidFill>
                          <a:latin typeface="Verdana"/>
                          <a:cs typeface="Verdana"/>
                        </a:rPr>
                        <a:t>contains</a:t>
                      </a:r>
                      <a:r>
                        <a:rPr sz="1300" spc="-5" dirty="0">
                          <a:solidFill>
                            <a:srgbClr val="151515"/>
                          </a:solidFill>
                          <a:latin typeface="Verdana"/>
                          <a:cs typeface="Verdana"/>
                        </a:rPr>
                        <a:t> </a:t>
                      </a:r>
                      <a:r>
                        <a:rPr sz="1300" dirty="0">
                          <a:solidFill>
                            <a:srgbClr val="151515"/>
                          </a:solidFill>
                          <a:latin typeface="Verdana"/>
                          <a:cs typeface="Verdana"/>
                        </a:rPr>
                        <a:t>actions</a:t>
                      </a:r>
                      <a:r>
                        <a:rPr sz="1300" spc="-5" dirty="0">
                          <a:solidFill>
                            <a:srgbClr val="151515"/>
                          </a:solidFill>
                          <a:latin typeface="Verdana"/>
                          <a:cs typeface="Verdana"/>
                        </a:rPr>
                        <a:t> </a:t>
                      </a:r>
                      <a:r>
                        <a:rPr sz="1300" spc="-15" dirty="0">
                          <a:solidFill>
                            <a:srgbClr val="151515"/>
                          </a:solidFill>
                          <a:latin typeface="Verdana"/>
                          <a:cs typeface="Verdana"/>
                        </a:rPr>
                        <a:t>y</a:t>
                      </a:r>
                      <a:r>
                        <a:rPr sz="1300" dirty="0">
                          <a:solidFill>
                            <a:srgbClr val="151515"/>
                          </a:solidFill>
                          <a:latin typeface="Verdana"/>
                          <a:cs typeface="Verdana"/>
                        </a:rPr>
                        <a:t>ou</a:t>
                      </a:r>
                      <a:r>
                        <a:rPr sz="1300" spc="-5" dirty="0">
                          <a:solidFill>
                            <a:srgbClr val="151515"/>
                          </a:solidFill>
                          <a:latin typeface="Verdana"/>
                          <a:cs typeface="Verdana"/>
                        </a:rPr>
                        <a:t> </a:t>
                      </a:r>
                      <a:r>
                        <a:rPr sz="1300" spc="-15" dirty="0">
                          <a:solidFill>
                            <a:srgbClr val="151515"/>
                          </a:solidFill>
                          <a:latin typeface="Verdana"/>
                          <a:cs typeface="Verdana"/>
                        </a:rPr>
                        <a:t>w</a:t>
                      </a:r>
                      <a:r>
                        <a:rPr sz="1300" dirty="0">
                          <a:solidFill>
                            <a:srgbClr val="151515"/>
                          </a:solidFill>
                          <a:latin typeface="Verdana"/>
                          <a:cs typeface="Verdana"/>
                        </a:rPr>
                        <a:t>ant</a:t>
                      </a:r>
                      <a:r>
                        <a:rPr sz="1300" spc="-5" dirty="0">
                          <a:solidFill>
                            <a:srgbClr val="151515"/>
                          </a:solidFill>
                          <a:latin typeface="Verdana"/>
                          <a:cs typeface="Verdana"/>
                        </a:rPr>
                        <a:t> </a:t>
                      </a:r>
                      <a:r>
                        <a:rPr sz="1300" dirty="0">
                          <a:solidFill>
                            <a:srgbClr val="151515"/>
                          </a:solidFill>
                          <a:latin typeface="Verdana"/>
                          <a:cs typeface="Verdana"/>
                        </a:rPr>
                        <a:t>the sp</a:t>
                      </a:r>
                      <a:r>
                        <a:rPr sz="1300" spc="-5" dirty="0">
                          <a:solidFill>
                            <a:srgbClr val="151515"/>
                          </a:solidFill>
                          <a:latin typeface="Verdana"/>
                          <a:cs typeface="Verdana"/>
                        </a:rPr>
                        <a:t>o</a:t>
                      </a:r>
                      <a:r>
                        <a:rPr sz="1300" dirty="0">
                          <a:solidFill>
                            <a:srgbClr val="151515"/>
                          </a:solidFill>
                          <a:latin typeface="Verdana"/>
                          <a:cs typeface="Verdana"/>
                        </a:rPr>
                        <a:t>nsor</a:t>
                      </a:r>
                      <a:r>
                        <a:rPr sz="1300" spc="-5" dirty="0">
                          <a:solidFill>
                            <a:srgbClr val="151515"/>
                          </a:solidFill>
                          <a:latin typeface="Verdana"/>
                          <a:cs typeface="Verdana"/>
                        </a:rPr>
                        <a:t> </a:t>
                      </a:r>
                      <a:r>
                        <a:rPr sz="1300" dirty="0">
                          <a:solidFill>
                            <a:srgbClr val="151515"/>
                          </a:solidFill>
                          <a:latin typeface="Verdana"/>
                          <a:cs typeface="Verdana"/>
                        </a:rPr>
                        <a:t>to</a:t>
                      </a:r>
                      <a:r>
                        <a:rPr sz="1300" spc="-5" dirty="0">
                          <a:solidFill>
                            <a:srgbClr val="151515"/>
                          </a:solidFill>
                          <a:latin typeface="Verdana"/>
                          <a:cs typeface="Verdana"/>
                        </a:rPr>
                        <a:t> </a:t>
                      </a:r>
                      <a:r>
                        <a:rPr sz="1300" dirty="0">
                          <a:solidFill>
                            <a:srgbClr val="151515"/>
                          </a:solidFill>
                          <a:latin typeface="Verdana"/>
                          <a:cs typeface="Verdana"/>
                        </a:rPr>
                        <a:t>ta</a:t>
                      </a:r>
                      <a:r>
                        <a:rPr sz="1300" spc="-15" dirty="0">
                          <a:solidFill>
                            <a:srgbClr val="151515"/>
                          </a:solidFill>
                          <a:latin typeface="Verdana"/>
                          <a:cs typeface="Verdana"/>
                        </a:rPr>
                        <a:t>k</a:t>
                      </a:r>
                      <a:r>
                        <a:rPr sz="1300" dirty="0">
                          <a:solidFill>
                            <a:srgbClr val="151515"/>
                          </a:solidFill>
                          <a:latin typeface="Verdana"/>
                          <a:cs typeface="Verdana"/>
                        </a:rPr>
                        <a:t>e</a:t>
                      </a:r>
                      <a:r>
                        <a:rPr sz="1300" spc="-5" dirty="0">
                          <a:solidFill>
                            <a:srgbClr val="151515"/>
                          </a:solidFill>
                          <a:latin typeface="Verdana"/>
                          <a:cs typeface="Verdana"/>
                        </a:rPr>
                        <a:t> </a:t>
                      </a:r>
                      <a:r>
                        <a:rPr sz="1300" dirty="0">
                          <a:solidFill>
                            <a:srgbClr val="151515"/>
                          </a:solidFill>
                          <a:latin typeface="Verdana"/>
                          <a:cs typeface="Verdana"/>
                        </a:rPr>
                        <a:t>immediately</a:t>
                      </a:r>
                      <a:r>
                        <a:rPr sz="1300" spc="-5" dirty="0">
                          <a:solidFill>
                            <a:srgbClr val="151515"/>
                          </a:solidFill>
                          <a:latin typeface="Verdana"/>
                          <a:cs typeface="Verdana"/>
                        </a:rPr>
                        <a:t> </a:t>
                      </a:r>
                      <a:r>
                        <a:rPr sz="1300" dirty="0">
                          <a:solidFill>
                            <a:srgbClr val="151515"/>
                          </a:solidFill>
                          <a:latin typeface="Verdana"/>
                          <a:cs typeface="Verdana"/>
                        </a:rPr>
                        <a:t>and</a:t>
                      </a:r>
                      <a:r>
                        <a:rPr sz="1300" spc="-5" dirty="0">
                          <a:solidFill>
                            <a:srgbClr val="151515"/>
                          </a:solidFill>
                          <a:latin typeface="Verdana"/>
                          <a:cs typeface="Verdana"/>
                        </a:rPr>
                        <a:t> </a:t>
                      </a:r>
                      <a:r>
                        <a:rPr sz="1300" dirty="0">
                          <a:solidFill>
                            <a:srgbClr val="151515"/>
                          </a:solidFill>
                          <a:latin typeface="Verdana"/>
                          <a:cs typeface="Verdana"/>
                        </a:rPr>
                        <a:t>resources</a:t>
                      </a:r>
                      <a:r>
                        <a:rPr sz="1300" spc="-5" dirty="0">
                          <a:solidFill>
                            <a:srgbClr val="151515"/>
                          </a:solidFill>
                          <a:latin typeface="Verdana"/>
                          <a:cs typeface="Verdana"/>
                        </a:rPr>
                        <a:t> </a:t>
                      </a:r>
                      <a:r>
                        <a:rPr sz="1300" spc="-15" dirty="0">
                          <a:solidFill>
                            <a:srgbClr val="151515"/>
                          </a:solidFill>
                          <a:latin typeface="Verdana"/>
                          <a:cs typeface="Verdana"/>
                        </a:rPr>
                        <a:t>y</a:t>
                      </a:r>
                      <a:r>
                        <a:rPr sz="1300" dirty="0">
                          <a:solidFill>
                            <a:srgbClr val="151515"/>
                          </a:solidFill>
                          <a:latin typeface="Verdana"/>
                          <a:cs typeface="Verdana"/>
                        </a:rPr>
                        <a:t>ou</a:t>
                      </a:r>
                      <a:r>
                        <a:rPr sz="1300" spc="-5" dirty="0">
                          <a:solidFill>
                            <a:srgbClr val="151515"/>
                          </a:solidFill>
                          <a:latin typeface="Verdana"/>
                          <a:cs typeface="Verdana"/>
                        </a:rPr>
                        <a:t> </a:t>
                      </a:r>
                      <a:r>
                        <a:rPr sz="1300" spc="-15" dirty="0">
                          <a:solidFill>
                            <a:srgbClr val="151515"/>
                          </a:solidFill>
                          <a:latin typeface="Verdana"/>
                          <a:cs typeface="Verdana"/>
                        </a:rPr>
                        <a:t>w</a:t>
                      </a:r>
                      <a:r>
                        <a:rPr sz="1300" dirty="0">
                          <a:solidFill>
                            <a:srgbClr val="151515"/>
                          </a:solidFill>
                          <a:latin typeface="Verdana"/>
                          <a:cs typeface="Verdana"/>
                        </a:rPr>
                        <a:t>ant</a:t>
                      </a:r>
                      <a:r>
                        <a:rPr sz="1300" spc="-5" dirty="0">
                          <a:solidFill>
                            <a:srgbClr val="151515"/>
                          </a:solidFill>
                          <a:latin typeface="Verdana"/>
                          <a:cs typeface="Verdana"/>
                        </a:rPr>
                        <a:t> </a:t>
                      </a:r>
                      <a:r>
                        <a:rPr sz="1300" dirty="0">
                          <a:solidFill>
                            <a:srgbClr val="151515"/>
                          </a:solidFill>
                          <a:latin typeface="Verdana"/>
                          <a:cs typeface="Verdana"/>
                        </a:rPr>
                        <a:t>the</a:t>
                      </a:r>
                      <a:r>
                        <a:rPr sz="1300" spc="-5" dirty="0">
                          <a:solidFill>
                            <a:srgbClr val="151515"/>
                          </a:solidFill>
                          <a:latin typeface="Verdana"/>
                          <a:cs typeface="Verdana"/>
                        </a:rPr>
                        <a:t> </a:t>
                      </a:r>
                      <a:r>
                        <a:rPr sz="1300" dirty="0">
                          <a:solidFill>
                            <a:srgbClr val="151515"/>
                          </a:solidFill>
                          <a:latin typeface="Verdana"/>
                          <a:cs typeface="Verdana"/>
                        </a:rPr>
                        <a:t>sp</a:t>
                      </a:r>
                      <a:r>
                        <a:rPr sz="1300" spc="-5" dirty="0">
                          <a:solidFill>
                            <a:srgbClr val="151515"/>
                          </a:solidFill>
                          <a:latin typeface="Verdana"/>
                          <a:cs typeface="Verdana"/>
                        </a:rPr>
                        <a:t>o</a:t>
                      </a:r>
                      <a:r>
                        <a:rPr sz="1300" dirty="0">
                          <a:solidFill>
                            <a:srgbClr val="151515"/>
                          </a:solidFill>
                          <a:latin typeface="Verdana"/>
                          <a:cs typeface="Verdana"/>
                        </a:rPr>
                        <a:t>nsor</a:t>
                      </a:r>
                      <a:r>
                        <a:rPr sz="1300" spc="-5" dirty="0">
                          <a:solidFill>
                            <a:srgbClr val="151515"/>
                          </a:solidFill>
                          <a:latin typeface="Verdana"/>
                          <a:cs typeface="Verdana"/>
                        </a:rPr>
                        <a:t> </a:t>
                      </a:r>
                      <a:r>
                        <a:rPr sz="1300" dirty="0">
                          <a:solidFill>
                            <a:srgbClr val="151515"/>
                          </a:solidFill>
                          <a:latin typeface="Verdana"/>
                          <a:cs typeface="Verdana"/>
                        </a:rPr>
                        <a:t>to commit.</a:t>
                      </a:r>
                      <a:endParaRPr sz="13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5664582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713" y="-177477"/>
            <a:ext cx="8349762" cy="1695720"/>
          </a:xfrm>
        </p:spPr>
        <p:txBody>
          <a:bodyPr>
            <a:noAutofit/>
          </a:bodyPr>
          <a:lstStyle/>
          <a:p>
            <a:pPr>
              <a:defRPr/>
            </a:pPr>
            <a:r>
              <a:rPr lang="en-US" sz="3883" dirty="0">
                <a:solidFill>
                  <a:schemeClr val="tx2">
                    <a:satMod val="130000"/>
                  </a:schemeClr>
                </a:solidFill>
              </a:rPr>
              <a:t>Needs Statement: Plan for Solving the Problem and Request for Support</a:t>
            </a:r>
          </a:p>
        </p:txBody>
      </p:sp>
      <p:sp>
        <p:nvSpPr>
          <p:cNvPr id="53251" name="Content Placeholder 2"/>
          <p:cNvSpPr>
            <a:spLocks noGrp="1"/>
          </p:cNvSpPr>
          <p:nvPr>
            <p:ph idx="1"/>
          </p:nvPr>
        </p:nvSpPr>
        <p:spPr>
          <a:xfrm>
            <a:off x="339280" y="1762084"/>
            <a:ext cx="8349763" cy="5186126"/>
          </a:xfrm>
        </p:spPr>
        <p:txBody>
          <a:bodyPr/>
          <a:lstStyle/>
          <a:p>
            <a:pPr eaLnBrk="1" hangingPunct="1"/>
            <a:r>
              <a:rPr lang="en-US" altLang="en-US" sz="2330" b="1" dirty="0">
                <a:latin typeface="Calibri" charset="0"/>
                <a:cs typeface="Calibri" charset="0"/>
              </a:rPr>
              <a:t>Plan for solving the problem (S1)</a:t>
            </a:r>
          </a:p>
          <a:p>
            <a:pPr lvl="1" eaLnBrk="1" hangingPunct="1">
              <a:buFont typeface="Courier New" panose="02070309020205020404" pitchFamily="49" charset="0"/>
              <a:buChar char="o"/>
            </a:pPr>
            <a:r>
              <a:rPr lang="en-US" altLang="en-US" dirty="0">
                <a:latin typeface="Calibri" charset="0"/>
                <a:cs typeface="Calibri" charset="0"/>
              </a:rPr>
              <a:t>Convince your reader that the problem is solvable </a:t>
            </a:r>
          </a:p>
          <a:p>
            <a:pPr lvl="1" eaLnBrk="1" hangingPunct="1">
              <a:buFont typeface="Courier New" panose="02070309020205020404" pitchFamily="49" charset="0"/>
              <a:buChar char="o"/>
            </a:pPr>
            <a:r>
              <a:rPr lang="en-US" altLang="en-US" dirty="0">
                <a:latin typeface="Calibri" charset="0"/>
                <a:cs typeface="Calibri" charset="0"/>
              </a:rPr>
              <a:t>Show how one consequence will lead to another until your solution is effected, or you can use analogies or precedent (i.e. how other similar research proposals have been successful elsewhere</a:t>
            </a:r>
            <a:r>
              <a:rPr lang="en-US" altLang="en-US" dirty="0" smtClean="0">
                <a:latin typeface="Calibri" charset="0"/>
                <a:cs typeface="Calibri" charset="0"/>
              </a:rPr>
              <a:t>)</a:t>
            </a:r>
            <a:endParaRPr lang="en-US" altLang="en-US" dirty="0">
              <a:latin typeface="Calibri" charset="0"/>
              <a:cs typeface="Calibri" charset="0"/>
            </a:endParaRPr>
          </a:p>
          <a:p>
            <a:pPr eaLnBrk="1" hangingPunct="1"/>
            <a:r>
              <a:rPr lang="en-US" altLang="en-US" sz="2330" b="1" dirty="0">
                <a:latin typeface="Calibri" charset="0"/>
                <a:cs typeface="Calibri" charset="0"/>
              </a:rPr>
              <a:t>Justifying your solution</a:t>
            </a:r>
            <a:r>
              <a:rPr lang="en-US" altLang="en-US" sz="2330" dirty="0">
                <a:latin typeface="Calibri" charset="0"/>
                <a:cs typeface="Calibri" charset="0"/>
              </a:rPr>
              <a:t>  </a:t>
            </a:r>
          </a:p>
          <a:p>
            <a:pPr lvl="1" eaLnBrk="1" hangingPunct="1">
              <a:buFont typeface="Courier New" panose="02070309020205020404" pitchFamily="49" charset="0"/>
              <a:buChar char="o"/>
            </a:pPr>
            <a:r>
              <a:rPr lang="en-US" altLang="en-US" dirty="0" smtClean="0">
                <a:latin typeface="Calibri" charset="0"/>
                <a:cs typeface="Calibri" charset="0"/>
              </a:rPr>
              <a:t>Actions you want the sponsor to immediately take and resources you want it to commit</a:t>
            </a:r>
          </a:p>
          <a:p>
            <a:pPr lvl="1" eaLnBrk="1" hangingPunct="1">
              <a:buFont typeface="Courier New" panose="02070309020205020404" pitchFamily="49" charset="0"/>
              <a:buChar char="o"/>
            </a:pPr>
            <a:r>
              <a:rPr lang="en-US" altLang="en-US" dirty="0" smtClean="0">
                <a:latin typeface="Calibri" charset="0"/>
                <a:cs typeface="Calibri" charset="0"/>
              </a:rPr>
              <a:t>Be </a:t>
            </a:r>
            <a:r>
              <a:rPr lang="en-US" altLang="en-US" dirty="0">
                <a:latin typeface="Calibri" charset="0"/>
                <a:cs typeface="Calibri" charset="0"/>
              </a:rPr>
              <a:t>specific about what the money will be used for and why it is necessary. </a:t>
            </a:r>
          </a:p>
          <a:p>
            <a:pPr lvl="1" eaLnBrk="1" hangingPunct="1">
              <a:buFont typeface="Courier New" panose="02070309020205020404" pitchFamily="49" charset="0"/>
              <a:buChar char="o"/>
            </a:pPr>
            <a:r>
              <a:rPr lang="en-US" altLang="en-US" dirty="0">
                <a:latin typeface="Calibri" charset="0"/>
                <a:cs typeface="Calibri" charset="0"/>
              </a:rPr>
              <a:t>State what will happen if the project isn’t </a:t>
            </a:r>
            <a:r>
              <a:rPr lang="en-US" altLang="en-US" dirty="0" smtClean="0">
                <a:latin typeface="Calibri" charset="0"/>
                <a:cs typeface="Calibri" charset="0"/>
              </a:rPr>
              <a:t>funded; what happens after funding ends</a:t>
            </a:r>
            <a:endParaRPr lang="en-US" altLang="en-US" dirty="0">
              <a:latin typeface="Calibri" charset="0"/>
              <a:cs typeface="Calibri" charset="0"/>
            </a:endParaRPr>
          </a:p>
        </p:txBody>
      </p:sp>
      <p:sp>
        <p:nvSpPr>
          <p:cNvPr id="3" name="Slide Number Placeholder 2"/>
          <p:cNvSpPr>
            <a:spLocks noGrp="1"/>
          </p:cNvSpPr>
          <p:nvPr>
            <p:ph type="sldNum" sz="quarter" idx="12"/>
          </p:nvPr>
        </p:nvSpPr>
        <p:spPr/>
        <p:txBody>
          <a:bodyPr/>
          <a:lstStyle/>
          <a:p>
            <a:pPr>
              <a:defRPr/>
            </a:pPr>
            <a:fld id="{68CDF905-DDAA-8F44-9F54-F147B6F03C21}" type="slidenum">
              <a:rPr lang="en-US" altLang="en-US" smtClean="0"/>
              <a:pPr>
                <a:defRPr/>
              </a:pPr>
              <a:t>18</a:t>
            </a:fld>
            <a:endParaRPr lang="en-US" altLang="en-US"/>
          </a:p>
        </p:txBody>
      </p:sp>
    </p:spTree>
    <p:extLst>
      <p:ext uri="{BB962C8B-B14F-4D97-AF65-F5344CB8AC3E}">
        <p14:creationId xmlns:p14="http://schemas.microsoft.com/office/powerpoint/2010/main" val="1995201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4" y="0"/>
            <a:ext cx="7884538" cy="1288778"/>
          </a:xfrm>
        </p:spPr>
        <p:txBody>
          <a:bodyPr>
            <a:normAutofit/>
          </a:bodyPr>
          <a:lstStyle/>
          <a:p>
            <a:r>
              <a:rPr lang="en-US" sz="3883" dirty="0"/>
              <a:t>Plan for Solving the Problem and Requesting Support: Example</a:t>
            </a:r>
          </a:p>
        </p:txBody>
      </p:sp>
      <p:sp>
        <p:nvSpPr>
          <p:cNvPr id="3" name="Content Placeholder 2"/>
          <p:cNvSpPr>
            <a:spLocks noGrp="1"/>
          </p:cNvSpPr>
          <p:nvPr>
            <p:ph idx="1"/>
          </p:nvPr>
        </p:nvSpPr>
        <p:spPr>
          <a:xfrm>
            <a:off x="573204" y="1690195"/>
            <a:ext cx="7542392" cy="4986938"/>
          </a:xfrm>
        </p:spPr>
        <p:txBody>
          <a:bodyPr>
            <a:normAutofit/>
          </a:bodyPr>
          <a:lstStyle/>
          <a:p>
            <a:pPr marL="0" indent="0">
              <a:spcBef>
                <a:spcPts val="0"/>
              </a:spcBef>
              <a:buNone/>
              <a:defRPr/>
            </a:pPr>
            <a:r>
              <a:rPr lang="en-US" sz="2135" dirty="0"/>
              <a:t>	CENTRO seeks to empower and support the Hispanic community by eliminating barriers to self-</a:t>
            </a:r>
            <a:r>
              <a:rPr lang="en-US" sz="2135" dirty="0" err="1"/>
              <a:t>suffiency</a:t>
            </a:r>
            <a:r>
              <a:rPr lang="en-US" sz="2135" dirty="0"/>
              <a:t>. CENTRO believes that cultivating strong and healthy children who are free of abuse is one step to cultural self-sufficiency. For these reasons, we are undertaking a program to train parents and teachers to recognize the signs of abuse and refer abused children to treatment. </a:t>
            </a:r>
          </a:p>
          <a:p>
            <a:pPr marL="0" indent="0">
              <a:spcBef>
                <a:spcPts val="0"/>
              </a:spcBef>
              <a:buNone/>
              <a:defRPr/>
            </a:pPr>
            <a:r>
              <a:rPr lang="en-US" sz="2135" dirty="0"/>
              <a:t>	This training program will involve developing training materials and training trainers in the community to conduct free training sessions. We are seeking funding to train these trainers and develop a training video. Therefore, we are requesting $6,700 in support from your organization.</a:t>
            </a:r>
            <a:endParaRPr lang="en-US" sz="2135" dirty="0">
              <a:solidFill>
                <a:srgbClr val="FF0000"/>
              </a:solidFill>
            </a:endParaRPr>
          </a:p>
        </p:txBody>
      </p:sp>
      <p:sp>
        <p:nvSpPr>
          <p:cNvPr id="5" name="Slide Number Placeholder 4"/>
          <p:cNvSpPr>
            <a:spLocks noGrp="1"/>
          </p:cNvSpPr>
          <p:nvPr>
            <p:ph type="sldNum" sz="quarter" idx="12"/>
          </p:nvPr>
        </p:nvSpPr>
        <p:spPr/>
        <p:txBody>
          <a:bodyPr/>
          <a:lstStyle/>
          <a:p>
            <a:fld id="{BC8FB650-4324-4877-BB95-5089C932EEA7}" type="slidenum">
              <a:rPr lang="en-US" smtClean="0"/>
              <a:t>19</a:t>
            </a:fld>
            <a:endParaRPr lang="en-US"/>
          </a:p>
        </p:txBody>
      </p:sp>
    </p:spTree>
    <p:extLst>
      <p:ext uri="{BB962C8B-B14F-4D97-AF65-F5344CB8AC3E}">
        <p14:creationId xmlns:p14="http://schemas.microsoft.com/office/powerpoint/2010/main" val="262579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0375" y="133350"/>
            <a:ext cx="8229600" cy="1143000"/>
          </a:xfrm>
        </p:spPr>
        <p:txBody>
          <a:bodyPr/>
          <a:lstStyle/>
          <a:p>
            <a:r>
              <a:rPr lang="en-US" altLang="en-US">
                <a:latin typeface="Calibri" charset="0"/>
                <a:cs typeface="Calibri" charset="0"/>
              </a:rPr>
              <a:t>Research Development Support</a:t>
            </a:r>
          </a:p>
        </p:txBody>
      </p:sp>
      <p:pic>
        <p:nvPicPr>
          <p:cNvPr id="18435" name="Picture 6" descr="1506-21 Kellems, Kristen 4.jpe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0775" y="1844675"/>
            <a:ext cx="99695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5175" y="1819275"/>
            <a:ext cx="976313"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339975" y="1800225"/>
            <a:ext cx="2206625"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a:latin typeface="+mj-lt"/>
              </a:rPr>
              <a:t>Kristen Clarke Kellems</a:t>
            </a:r>
          </a:p>
          <a:p>
            <a:pPr>
              <a:defRPr/>
            </a:pPr>
            <a:r>
              <a:rPr lang="en-US" sz="1400" dirty="0">
                <a:latin typeface="+mj-lt"/>
              </a:rPr>
              <a:t>FHSS Research Development </a:t>
            </a:r>
          </a:p>
          <a:p>
            <a:pPr>
              <a:defRPr/>
            </a:pPr>
            <a:r>
              <a:rPr lang="en-US" sz="1400" dirty="0">
                <a:latin typeface="+mj-lt"/>
              </a:rPr>
              <a:t>934 SWKT</a:t>
            </a:r>
          </a:p>
          <a:p>
            <a:pPr>
              <a:defRPr/>
            </a:pPr>
            <a:r>
              <a:rPr lang="en-US" sz="1400" dirty="0">
                <a:latin typeface="+mj-lt"/>
              </a:rPr>
              <a:t>Tel: 801-422-8967</a:t>
            </a:r>
          </a:p>
          <a:p>
            <a:pPr>
              <a:defRPr/>
            </a:pPr>
            <a:r>
              <a:rPr lang="en-US" sz="1400" dirty="0" smtClean="0">
                <a:latin typeface="+mj-lt"/>
              </a:rPr>
              <a:t>Email: </a:t>
            </a:r>
            <a:r>
              <a:rPr lang="en-US" sz="1400" u="sng" dirty="0" smtClean="0">
                <a:latin typeface="+mj-lt"/>
              </a:rPr>
              <a:t>fhssresdev@byu.edu</a:t>
            </a:r>
            <a:r>
              <a:rPr lang="en-US" sz="1400" u="sng" dirty="0" smtClean="0">
                <a:solidFill>
                  <a:srgbClr val="0070C0"/>
                </a:solidFill>
                <a:latin typeface="+mj-lt"/>
              </a:rPr>
              <a:t>  </a:t>
            </a:r>
            <a:endParaRPr lang="en-US" sz="1400" u="sng" dirty="0">
              <a:solidFill>
                <a:srgbClr val="0070C0"/>
              </a:solidFill>
              <a:latin typeface="+mj-lt"/>
            </a:endParaRPr>
          </a:p>
        </p:txBody>
      </p:sp>
      <p:sp>
        <p:nvSpPr>
          <p:cNvPr id="18438" name="Rectangle 9"/>
          <p:cNvSpPr>
            <a:spLocks noChangeArrowheads="1"/>
          </p:cNvSpPr>
          <p:nvPr/>
        </p:nvSpPr>
        <p:spPr bwMode="auto">
          <a:xfrm>
            <a:off x="5775325" y="1822450"/>
            <a:ext cx="26606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t>Conrad Monson</a:t>
            </a:r>
          </a:p>
          <a:p>
            <a:r>
              <a:rPr lang="en-US" altLang="en-US" sz="1400"/>
              <a:t>STEM Research </a:t>
            </a:r>
            <a:br>
              <a:rPr lang="en-US" altLang="en-US" sz="1400"/>
            </a:br>
            <a:r>
              <a:rPr lang="en-US" altLang="en-US" sz="1400"/>
              <a:t>Development </a:t>
            </a:r>
          </a:p>
          <a:p>
            <a:r>
              <a:rPr lang="en-US" altLang="en-US" sz="1400"/>
              <a:t>275 McDonald Building</a:t>
            </a:r>
          </a:p>
          <a:p>
            <a:r>
              <a:rPr lang="en-US" altLang="en-US" sz="1400"/>
              <a:t>Tel: 801-422-7722</a:t>
            </a:r>
          </a:p>
          <a:p>
            <a:r>
              <a:rPr lang="en-US" altLang="en-US" sz="1400"/>
              <a:t>Email: </a:t>
            </a:r>
            <a:r>
              <a:rPr lang="en-US" altLang="en-US" sz="1400" u="sng"/>
              <a:t>conrad_monson@byu.edu  </a:t>
            </a:r>
          </a:p>
        </p:txBody>
      </p:sp>
      <p:pic>
        <p:nvPicPr>
          <p:cNvPr id="18439" name="Picture 2" descr="http://cpms.byu.edu/deanstool/uploads/Sarah_Dorff_Web_%282%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600" y="3406775"/>
            <a:ext cx="1016000" cy="139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5775325" y="3408363"/>
            <a:ext cx="2624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t>Sarah Dorff</a:t>
            </a:r>
          </a:p>
          <a:p>
            <a:r>
              <a:rPr lang="en-US" altLang="en-US" sz="1400"/>
              <a:t>Research Development Administrator</a:t>
            </a:r>
          </a:p>
          <a:p>
            <a:r>
              <a:rPr lang="en-US" altLang="en-US" sz="1400"/>
              <a:t>269 McDonald Building</a:t>
            </a:r>
          </a:p>
          <a:p>
            <a:r>
              <a:rPr lang="en-US" altLang="en-US" sz="1400"/>
              <a:t>Tel: 801-422-0132</a:t>
            </a:r>
          </a:p>
          <a:p>
            <a:r>
              <a:rPr lang="en-US" altLang="en-US" sz="1400"/>
              <a:t>Email: </a:t>
            </a:r>
            <a:r>
              <a:rPr lang="en-US" altLang="en-US" sz="1400" u="sng"/>
              <a:t>resdev@byu.edu </a:t>
            </a:r>
          </a:p>
        </p:txBody>
      </p:sp>
      <p:sp>
        <p:nvSpPr>
          <p:cNvPr id="18441" name="Rectangle 12"/>
          <p:cNvSpPr>
            <a:spLocks noChangeArrowheads="1"/>
          </p:cNvSpPr>
          <p:nvPr/>
        </p:nvSpPr>
        <p:spPr bwMode="auto">
          <a:xfrm>
            <a:off x="2286000" y="4940300"/>
            <a:ext cx="27574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ea typeface="Calibri" charset="0"/>
                <a:cs typeface="Calibri" charset="0"/>
              </a:rPr>
              <a:t>Jon Balzotti</a:t>
            </a:r>
          </a:p>
          <a:p>
            <a:r>
              <a:rPr lang="en-US" altLang="en-US" sz="1400">
                <a:ea typeface="Calibri" charset="0"/>
                <a:cs typeface="Calibri" charset="0"/>
              </a:rPr>
              <a:t>English Department Faculty</a:t>
            </a:r>
            <a:br>
              <a:rPr lang="en-US" altLang="en-US" sz="1400">
                <a:ea typeface="Calibri" charset="0"/>
                <a:cs typeface="Calibri" charset="0"/>
              </a:rPr>
            </a:br>
            <a:r>
              <a:rPr lang="en-US" altLang="en-US" sz="1400">
                <a:ea typeface="Calibri" charset="0"/>
                <a:cs typeface="Calibri" charset="0"/>
              </a:rPr>
              <a:t>College of Humanities</a:t>
            </a:r>
          </a:p>
          <a:p>
            <a:r>
              <a:rPr lang="en-US" altLang="en-US" sz="1400"/>
              <a:t>4127 JFSB </a:t>
            </a:r>
          </a:p>
          <a:p>
            <a:r>
              <a:rPr lang="en-US" altLang="en-US" sz="1400">
                <a:ea typeface="Calibri" charset="0"/>
                <a:cs typeface="Calibri" charset="0"/>
              </a:rPr>
              <a:t>Tel: </a:t>
            </a:r>
            <a:r>
              <a:rPr lang="en-US" altLang="en-US" sz="1400"/>
              <a:t>(801) 422-2440</a:t>
            </a:r>
            <a:r>
              <a:rPr lang="en-US" altLang="en-US" sz="1400">
                <a:ea typeface="Calibri" charset="0"/>
                <a:cs typeface="Calibri" charset="0"/>
              </a:rPr>
              <a:t>	 </a:t>
            </a:r>
          </a:p>
          <a:p>
            <a:r>
              <a:rPr lang="en-US" altLang="en-US" sz="1400" u="sng">
                <a:ea typeface="Calibri" charset="0"/>
                <a:cs typeface="Calibri" charset="0"/>
              </a:rPr>
              <a:t>jonathan_balzotti@byu.edu</a:t>
            </a:r>
            <a:r>
              <a:rPr lang="en-US" altLang="en-US" sz="1400">
                <a:ea typeface="Calibri" charset="0"/>
                <a:cs typeface="Calibri" charset="0"/>
              </a:rPr>
              <a:t>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0775" y="5014913"/>
            <a:ext cx="996950"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6">
            <a:extLst>
              <a:ext uri="{28A0092B-C50C-407E-A947-70E740481C1C}">
                <a14:useLocalDpi xmlns:a14="http://schemas.microsoft.com/office/drawing/2010/main" val="0"/>
              </a:ext>
            </a:extLst>
          </a:blip>
          <a:srcRect t="-3796" r="8923" b="15916"/>
          <a:stretch>
            <a:fillRect/>
          </a:stretch>
        </p:blipFill>
        <p:spPr bwMode="auto">
          <a:xfrm>
            <a:off x="1144588" y="3340100"/>
            <a:ext cx="97313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286000" y="3341688"/>
            <a:ext cx="3733800" cy="1384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400" dirty="0" err="1">
                <a:latin typeface="+mj-lt"/>
              </a:rPr>
              <a:t>Jaynie</a:t>
            </a:r>
            <a:r>
              <a:rPr lang="en-US" sz="1400" dirty="0">
                <a:latin typeface="+mj-lt"/>
              </a:rPr>
              <a:t> Mitchell</a:t>
            </a:r>
          </a:p>
          <a:p>
            <a:pPr>
              <a:defRPr/>
            </a:pPr>
            <a:r>
              <a:rPr lang="en-US" sz="1400" dirty="0">
                <a:latin typeface="+mj-lt"/>
              </a:rPr>
              <a:t>MSE Research </a:t>
            </a:r>
            <a:r>
              <a:rPr lang="en-US" sz="1400" dirty="0" smtClean="0">
                <a:latin typeface="+mj-lt"/>
              </a:rPr>
              <a:t>Development</a:t>
            </a:r>
          </a:p>
          <a:p>
            <a:pPr>
              <a:defRPr/>
            </a:pPr>
            <a:r>
              <a:rPr lang="en-US" sz="1400" dirty="0" smtClean="0">
                <a:latin typeface="+mj-lt"/>
              </a:rPr>
              <a:t>306C MCKB </a:t>
            </a:r>
            <a:r>
              <a:rPr lang="en-US" sz="1400" dirty="0">
                <a:latin typeface="+mj-lt"/>
              </a:rPr>
              <a:t/>
            </a:r>
            <a:br>
              <a:rPr lang="en-US" sz="1400" dirty="0">
                <a:latin typeface="+mj-lt"/>
              </a:rPr>
            </a:br>
            <a:r>
              <a:rPr lang="en-US" sz="1400" dirty="0" smtClean="0">
                <a:latin typeface="+mj-lt"/>
              </a:rPr>
              <a:t>Tel: 801-422-3067 </a:t>
            </a:r>
            <a:endParaRPr lang="en-US" sz="1400" dirty="0">
              <a:latin typeface="+mj-lt"/>
            </a:endParaRPr>
          </a:p>
          <a:p>
            <a:pPr>
              <a:defRPr/>
            </a:pPr>
            <a:r>
              <a:rPr lang="en-US" sz="1400" dirty="0" smtClean="0">
                <a:latin typeface="+mj-lt"/>
              </a:rPr>
              <a:t>Email: </a:t>
            </a:r>
            <a:r>
              <a:rPr lang="en-US" sz="1400" u="sng" dirty="0" smtClean="0">
                <a:latin typeface="+mj-lt"/>
              </a:rPr>
              <a:t>Jaynie@byu.edu</a:t>
            </a:r>
            <a:br>
              <a:rPr lang="en-US" sz="1400" u="sng" dirty="0" smtClean="0">
                <a:latin typeface="+mj-lt"/>
              </a:rPr>
            </a:br>
            <a:r>
              <a:rPr lang="en-US" sz="1400" u="sng" dirty="0" smtClean="0">
                <a:latin typeface="+mj-lt"/>
              </a:rPr>
              <a:t> </a:t>
            </a:r>
            <a:endParaRPr lang="en-US" sz="1400" u="sng" dirty="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726" y="144880"/>
            <a:ext cx="7997239" cy="1112904"/>
          </a:xfrm>
        </p:spPr>
        <p:txBody>
          <a:bodyPr>
            <a:normAutofit/>
          </a:bodyPr>
          <a:lstStyle/>
          <a:p>
            <a:r>
              <a:rPr lang="en-US" dirty="0" smtClean="0"/>
              <a:t>Practice Identifying the 3 Components of a Needs Statement </a:t>
            </a:r>
            <a:endParaRPr lang="en-US" dirty="0"/>
          </a:p>
        </p:txBody>
      </p:sp>
      <p:sp>
        <p:nvSpPr>
          <p:cNvPr id="3" name="Content Placeholder 2"/>
          <p:cNvSpPr>
            <a:spLocks noGrp="1"/>
          </p:cNvSpPr>
          <p:nvPr>
            <p:ph idx="1"/>
          </p:nvPr>
        </p:nvSpPr>
        <p:spPr>
          <a:xfrm>
            <a:off x="757135" y="1610319"/>
            <a:ext cx="7569017" cy="4986938"/>
          </a:xfrm>
        </p:spPr>
        <p:txBody>
          <a:bodyPr>
            <a:normAutofit/>
          </a:bodyPr>
          <a:lstStyle/>
          <a:p>
            <a:pPr marL="0" indent="0">
              <a:spcBef>
                <a:spcPts val="0"/>
              </a:spcBef>
              <a:buNone/>
              <a:defRPr/>
            </a:pPr>
            <a:r>
              <a:rPr lang="en-US" sz="2135" dirty="0">
                <a:solidFill>
                  <a:srgbClr val="FF0000"/>
                </a:solidFill>
              </a:rPr>
              <a:t>	</a:t>
            </a:r>
            <a:r>
              <a:rPr lang="en-US" sz="2135" dirty="0"/>
              <a:t>The Minneapolis Police Department Community Crime Prevention/SAFE (CCP/SAFE) Unit works with the community on teaching crime prevention. Because of the ethnic and racial diversity in Minneapolis, CCP/SAFE has made resources materials in seven different languages. The deaf community is also defined by language and culture, but it has not had the attention directed at bridging the communication gap that exists between the police and the deaf community that other groups have had.</a:t>
            </a:r>
          </a:p>
          <a:p>
            <a:pPr marL="0" indent="0">
              <a:spcBef>
                <a:spcPts val="0"/>
              </a:spcBef>
              <a:buNone/>
              <a:defRPr/>
            </a:pPr>
            <a:r>
              <a:rPr lang="en-US" sz="2135" dirty="0"/>
              <a:t>	We believe that information and education will result in safety awareness and empowerment within the deaf community. By providing 12 workshops that present material suggested by the deaf community, we will effectively begin to narrow the gap between the police and the deaf community.</a:t>
            </a:r>
          </a:p>
        </p:txBody>
      </p:sp>
      <p:sp>
        <p:nvSpPr>
          <p:cNvPr id="5" name="Slide Number Placeholder 4"/>
          <p:cNvSpPr>
            <a:spLocks noGrp="1"/>
          </p:cNvSpPr>
          <p:nvPr>
            <p:ph type="sldNum" sz="quarter" idx="12"/>
          </p:nvPr>
        </p:nvSpPr>
        <p:spPr/>
        <p:txBody>
          <a:bodyPr/>
          <a:lstStyle/>
          <a:p>
            <a:fld id="{BC8FB650-4324-4877-BB95-5089C932EEA7}" type="slidenum">
              <a:rPr lang="en-US" smtClean="0"/>
              <a:t>20</a:t>
            </a:fld>
            <a:endParaRPr lang="en-US"/>
          </a:p>
        </p:txBody>
      </p:sp>
    </p:spTree>
    <p:extLst>
      <p:ext uri="{BB962C8B-B14F-4D97-AF65-F5344CB8AC3E}">
        <p14:creationId xmlns:p14="http://schemas.microsoft.com/office/powerpoint/2010/main" val="39958542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834" y="96007"/>
            <a:ext cx="7987553" cy="1109382"/>
          </a:xfrm>
        </p:spPr>
        <p:txBody>
          <a:bodyPr>
            <a:noAutofit/>
          </a:bodyPr>
          <a:lstStyle/>
          <a:p>
            <a:r>
              <a:rPr lang="en-US" sz="3106" dirty="0"/>
              <a:t>Proposal Slots Map to Typical Proposal Sections</a:t>
            </a:r>
          </a:p>
        </p:txBody>
      </p:sp>
      <p:sp>
        <p:nvSpPr>
          <p:cNvPr id="13" name="Slide Number Placeholder 12"/>
          <p:cNvSpPr>
            <a:spLocks noGrp="1"/>
          </p:cNvSpPr>
          <p:nvPr>
            <p:ph type="sldNum" sz="quarter" idx="12"/>
          </p:nvPr>
        </p:nvSpPr>
        <p:spPr/>
        <p:txBody>
          <a:bodyPr/>
          <a:lstStyle/>
          <a:p>
            <a:fld id="{BC8FB650-4324-4877-BB95-5089C932EEA7}" type="slidenum">
              <a:rPr lang="en-US" smtClean="0"/>
              <a:t>21</a:t>
            </a:fld>
            <a:endParaRPr lang="en-US"/>
          </a:p>
        </p:txBody>
      </p:sp>
      <p:sp>
        <p:nvSpPr>
          <p:cNvPr id="12" name="Rectangle 1"/>
          <p:cNvSpPr>
            <a:spLocks noChangeArrowheads="1"/>
          </p:cNvSpPr>
          <p:nvPr/>
        </p:nvSpPr>
        <p:spPr bwMode="auto">
          <a:xfrm>
            <a:off x="675216" y="1246006"/>
            <a:ext cx="7643553" cy="686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751" tIns="44375" rIns="88751" bIns="44375" numCol="1" anchor="ctr" anchorCtr="0" compatLnSpc="1">
            <a:prstTxWarp prst="textNoShape">
              <a:avLst/>
            </a:prstTxWarp>
            <a:spAutoFit/>
          </a:bodyPr>
          <a:lstStyle/>
          <a:p>
            <a:pPr defTabSz="887553" eaLnBrk="0" fontAlgn="base" hangingPunct="0">
              <a:spcBef>
                <a:spcPct val="0"/>
              </a:spcBef>
              <a:spcAft>
                <a:spcPct val="0"/>
              </a:spcAft>
            </a:pPr>
            <a:r>
              <a:rPr lang="en-US" altLang="en-US" sz="1941" i="1" dirty="0">
                <a:latin typeface="Calibri" panose="020F0502020204030204" pitchFamily="34" charset="0"/>
                <a:ea typeface="Times New Roman" panose="02020603050405020304" pitchFamily="18" charset="0"/>
                <a:cs typeface="Times New Roman" panose="02020603050405020304" pitchFamily="18" charset="0"/>
              </a:rPr>
              <a:t>The generic slots map directly to proposal sections or provide content to support proposal sections identified by a funder</a:t>
            </a:r>
          </a:p>
        </p:txBody>
      </p:sp>
      <p:grpSp>
        <p:nvGrpSpPr>
          <p:cNvPr id="14" name="Group 13"/>
          <p:cNvGrpSpPr/>
          <p:nvPr/>
        </p:nvGrpSpPr>
        <p:grpSpPr>
          <a:xfrm>
            <a:off x="742834" y="2643019"/>
            <a:ext cx="3925103" cy="2627901"/>
            <a:chOff x="457200" y="2787148"/>
            <a:chExt cx="4512365" cy="3384418"/>
          </a:xfrm>
        </p:grpSpPr>
        <p:sp>
          <p:nvSpPr>
            <p:cNvPr id="5" name="TextBox 4"/>
            <p:cNvSpPr txBox="1"/>
            <p:nvPr/>
          </p:nvSpPr>
          <p:spPr>
            <a:xfrm>
              <a:off x="457200" y="2787148"/>
              <a:ext cx="4512365" cy="388286"/>
            </a:xfrm>
            <a:prstGeom prst="rect">
              <a:avLst/>
            </a:prstGeom>
            <a:solidFill>
              <a:schemeClr val="accent5">
                <a:lumMod val="60000"/>
                <a:lumOff val="40000"/>
              </a:schemeClr>
            </a:solidFill>
            <a:ln>
              <a:solidFill>
                <a:schemeClr val="tx1"/>
              </a:solidFill>
            </a:ln>
          </p:spPr>
          <p:txBody>
            <a:bodyPr wrap="square" rtlCol="0">
              <a:spAutoFit/>
            </a:bodyPr>
            <a:lstStyle/>
            <a:p>
              <a:r>
                <a:rPr lang="en-US" sz="1359" b="1" i="1" dirty="0"/>
                <a:t>Situation</a:t>
              </a:r>
              <a:r>
                <a:rPr lang="en-US" sz="1359" dirty="0"/>
                <a:t>: This is our understanding of the problem.</a:t>
              </a:r>
            </a:p>
          </p:txBody>
        </p:sp>
        <p:sp>
          <p:nvSpPr>
            <p:cNvPr id="6" name="TextBox 5"/>
            <p:cNvSpPr txBox="1"/>
            <p:nvPr/>
          </p:nvSpPr>
          <p:spPr>
            <a:xfrm>
              <a:off x="457200" y="3153777"/>
              <a:ext cx="4512365" cy="657659"/>
            </a:xfrm>
            <a:prstGeom prst="rect">
              <a:avLst/>
            </a:prstGeom>
            <a:solidFill>
              <a:srgbClr val="A5B1CB"/>
            </a:solidFill>
            <a:ln>
              <a:solidFill>
                <a:schemeClr val="tx1"/>
              </a:solidFill>
            </a:ln>
          </p:spPr>
          <p:txBody>
            <a:bodyPr wrap="square" rtlCol="0">
              <a:spAutoFit/>
            </a:bodyPr>
            <a:lstStyle/>
            <a:p>
              <a:r>
                <a:rPr lang="en-US" sz="1359" b="1" i="1" dirty="0"/>
                <a:t>Objectives</a:t>
              </a:r>
              <a:r>
                <a:rPr lang="en-US" sz="1359" dirty="0"/>
                <a:t>: Given that problem, these are our objectives for solving (or realizing) it.</a:t>
              </a:r>
            </a:p>
          </p:txBody>
        </p:sp>
        <p:sp>
          <p:nvSpPr>
            <p:cNvPr id="7" name="TextBox 6"/>
            <p:cNvSpPr txBox="1"/>
            <p:nvPr/>
          </p:nvSpPr>
          <p:spPr>
            <a:xfrm>
              <a:off x="457200" y="3741529"/>
              <a:ext cx="4512365" cy="657659"/>
            </a:xfrm>
            <a:prstGeom prst="rect">
              <a:avLst/>
            </a:prstGeom>
            <a:solidFill>
              <a:srgbClr val="FFC000"/>
            </a:solidFill>
            <a:ln>
              <a:solidFill>
                <a:schemeClr val="tx1"/>
              </a:solidFill>
            </a:ln>
          </p:spPr>
          <p:txBody>
            <a:bodyPr wrap="square" rtlCol="0">
              <a:spAutoFit/>
            </a:bodyPr>
            <a:lstStyle/>
            <a:p>
              <a:r>
                <a:rPr lang="en-US" sz="1359" b="1" i="1" dirty="0"/>
                <a:t>Methods</a:t>
              </a:r>
              <a:r>
                <a:rPr lang="en-US" sz="1359" dirty="0"/>
                <a:t>: Given those objectives, these are the methods we will use to achieve them. </a:t>
              </a:r>
            </a:p>
          </p:txBody>
        </p:sp>
        <p:sp>
          <p:nvSpPr>
            <p:cNvPr id="8" name="TextBox 7"/>
            <p:cNvSpPr txBox="1"/>
            <p:nvPr/>
          </p:nvSpPr>
          <p:spPr>
            <a:xfrm>
              <a:off x="457200" y="4329281"/>
              <a:ext cx="4512365" cy="657659"/>
            </a:xfrm>
            <a:prstGeom prst="rect">
              <a:avLst/>
            </a:prstGeom>
            <a:solidFill>
              <a:srgbClr val="00B0F0"/>
            </a:solidFill>
            <a:ln>
              <a:solidFill>
                <a:schemeClr val="tx1"/>
              </a:solidFill>
            </a:ln>
          </p:spPr>
          <p:txBody>
            <a:bodyPr wrap="square" rtlCol="0">
              <a:spAutoFit/>
            </a:bodyPr>
            <a:lstStyle/>
            <a:p>
              <a:r>
                <a:rPr lang="en-US" sz="1359" b="1" i="1" dirty="0"/>
                <a:t>Qualifications</a:t>
              </a:r>
              <a:r>
                <a:rPr lang="en-US" sz="1359" dirty="0"/>
                <a:t>: Given those methods, these are our qualifications for performing them. </a:t>
              </a:r>
            </a:p>
          </p:txBody>
        </p:sp>
        <p:sp>
          <p:nvSpPr>
            <p:cNvPr id="9" name="TextBox 8"/>
            <p:cNvSpPr txBox="1"/>
            <p:nvPr/>
          </p:nvSpPr>
          <p:spPr>
            <a:xfrm>
              <a:off x="457200" y="4927181"/>
              <a:ext cx="4512365" cy="657659"/>
            </a:xfrm>
            <a:prstGeom prst="rect">
              <a:avLst/>
            </a:prstGeom>
            <a:solidFill>
              <a:srgbClr val="F35F74"/>
            </a:solidFill>
            <a:ln>
              <a:solidFill>
                <a:schemeClr val="tx1"/>
              </a:solidFill>
            </a:ln>
          </p:spPr>
          <p:txBody>
            <a:bodyPr wrap="square" rtlCol="0">
              <a:spAutoFit/>
            </a:bodyPr>
            <a:lstStyle/>
            <a:p>
              <a:r>
                <a:rPr lang="en-US" sz="1359" b="1" i="1" dirty="0"/>
                <a:t>Budget</a:t>
              </a:r>
              <a:r>
                <a:rPr lang="en-US" sz="1359" dirty="0"/>
                <a:t>: Given those qualifications and methods, this is how much the project will cost. </a:t>
              </a:r>
            </a:p>
          </p:txBody>
        </p:sp>
        <p:sp>
          <p:nvSpPr>
            <p:cNvPr id="10" name="TextBox 9"/>
            <p:cNvSpPr txBox="1"/>
            <p:nvPr/>
          </p:nvSpPr>
          <p:spPr>
            <a:xfrm>
              <a:off x="457200" y="5513907"/>
              <a:ext cx="4512365" cy="657659"/>
            </a:xfrm>
            <a:prstGeom prst="rect">
              <a:avLst/>
            </a:prstGeom>
            <a:solidFill>
              <a:srgbClr val="92D050"/>
            </a:solidFill>
            <a:ln>
              <a:solidFill>
                <a:schemeClr val="tx1"/>
              </a:solidFill>
            </a:ln>
          </p:spPr>
          <p:txBody>
            <a:bodyPr wrap="square" rtlCol="0">
              <a:spAutoFit/>
            </a:bodyPr>
            <a:lstStyle/>
            <a:p>
              <a:r>
                <a:rPr lang="en-US" sz="1359" b="1" i="1" dirty="0"/>
                <a:t>Benefits</a:t>
              </a:r>
              <a:r>
                <a:rPr lang="en-US" sz="1359" dirty="0"/>
                <a:t>: Given our efforts and funders support, these are the benefits or value you will receive.</a:t>
              </a:r>
            </a:p>
          </p:txBody>
        </p:sp>
      </p:grpSp>
      <p:sp>
        <p:nvSpPr>
          <p:cNvPr id="25" name="TextBox 24"/>
          <p:cNvSpPr txBox="1"/>
          <p:nvPr/>
        </p:nvSpPr>
        <p:spPr>
          <a:xfrm>
            <a:off x="5175331" y="2466258"/>
            <a:ext cx="3018574" cy="1138132"/>
          </a:xfrm>
          <a:prstGeom prst="rect">
            <a:avLst/>
          </a:prstGeom>
          <a:noFill/>
          <a:ln>
            <a:noFill/>
          </a:ln>
        </p:spPr>
        <p:txBody>
          <a:bodyPr wrap="square" rtlCol="0">
            <a:spAutoFit/>
          </a:bodyPr>
          <a:lstStyle/>
          <a:p>
            <a:r>
              <a:rPr lang="en-US" sz="1359" dirty="0"/>
              <a:t>Introduction/Background/Justification and Scope</a:t>
            </a:r>
          </a:p>
          <a:p>
            <a:endParaRPr lang="en-US" sz="1359" dirty="0"/>
          </a:p>
          <a:p>
            <a:endParaRPr lang="en-US" sz="1359" dirty="0"/>
          </a:p>
          <a:p>
            <a:r>
              <a:rPr lang="en-US" sz="1359" dirty="0"/>
              <a:t>      </a:t>
            </a:r>
          </a:p>
        </p:txBody>
      </p:sp>
      <p:sp>
        <p:nvSpPr>
          <p:cNvPr id="26" name="TextBox 25"/>
          <p:cNvSpPr txBox="1"/>
          <p:nvPr/>
        </p:nvSpPr>
        <p:spPr>
          <a:xfrm>
            <a:off x="5175331" y="2924138"/>
            <a:ext cx="3018574" cy="719812"/>
          </a:xfrm>
          <a:prstGeom prst="rect">
            <a:avLst/>
          </a:prstGeom>
          <a:noFill/>
          <a:ln>
            <a:noFill/>
          </a:ln>
        </p:spPr>
        <p:txBody>
          <a:bodyPr wrap="square" rtlCol="0">
            <a:spAutoFit/>
          </a:bodyPr>
          <a:lstStyle/>
          <a:p>
            <a:r>
              <a:rPr lang="en-US" sz="1359" dirty="0"/>
              <a:t>Introduction/Background/Justification and Scope/Specific Aims</a:t>
            </a:r>
          </a:p>
          <a:p>
            <a:r>
              <a:rPr lang="en-US" sz="1359" dirty="0"/>
              <a:t>      </a:t>
            </a:r>
          </a:p>
        </p:txBody>
      </p:sp>
      <p:sp>
        <p:nvSpPr>
          <p:cNvPr id="27" name="TextBox 26"/>
          <p:cNvSpPr txBox="1"/>
          <p:nvPr/>
        </p:nvSpPr>
        <p:spPr>
          <a:xfrm>
            <a:off x="5175331" y="3452101"/>
            <a:ext cx="3018574" cy="510653"/>
          </a:xfrm>
          <a:prstGeom prst="rect">
            <a:avLst/>
          </a:prstGeom>
          <a:noFill/>
          <a:ln>
            <a:noFill/>
          </a:ln>
        </p:spPr>
        <p:txBody>
          <a:bodyPr wrap="square" rtlCol="0">
            <a:spAutoFit/>
          </a:bodyPr>
          <a:lstStyle/>
          <a:p>
            <a:r>
              <a:rPr lang="en-US" sz="1359" dirty="0"/>
              <a:t>Work Plan/Methods/Approach/Data Management Plans</a:t>
            </a:r>
          </a:p>
        </p:txBody>
      </p:sp>
      <p:sp>
        <p:nvSpPr>
          <p:cNvPr id="28" name="TextBox 27"/>
          <p:cNvSpPr txBox="1"/>
          <p:nvPr/>
        </p:nvSpPr>
        <p:spPr>
          <a:xfrm>
            <a:off x="5175330" y="3918630"/>
            <a:ext cx="2474619" cy="510653"/>
          </a:xfrm>
          <a:prstGeom prst="rect">
            <a:avLst/>
          </a:prstGeom>
          <a:noFill/>
          <a:ln>
            <a:noFill/>
          </a:ln>
        </p:spPr>
        <p:txBody>
          <a:bodyPr wrap="square" rtlCol="0">
            <a:spAutoFit/>
          </a:bodyPr>
          <a:lstStyle/>
          <a:p>
            <a:r>
              <a:rPr lang="en-US" sz="1359" dirty="0"/>
              <a:t>Qualifications</a:t>
            </a:r>
          </a:p>
          <a:p>
            <a:endParaRPr lang="en-US" sz="1359" dirty="0"/>
          </a:p>
        </p:txBody>
      </p:sp>
      <p:sp>
        <p:nvSpPr>
          <p:cNvPr id="29" name="TextBox 28"/>
          <p:cNvSpPr txBox="1"/>
          <p:nvPr/>
        </p:nvSpPr>
        <p:spPr>
          <a:xfrm>
            <a:off x="5175331" y="4315766"/>
            <a:ext cx="2879893" cy="719812"/>
          </a:xfrm>
          <a:prstGeom prst="rect">
            <a:avLst/>
          </a:prstGeom>
          <a:noFill/>
          <a:ln>
            <a:noFill/>
          </a:ln>
        </p:spPr>
        <p:txBody>
          <a:bodyPr wrap="square" rtlCol="0">
            <a:spAutoFit/>
          </a:bodyPr>
          <a:lstStyle/>
          <a:p>
            <a:r>
              <a:rPr lang="en-US" sz="1359" dirty="0"/>
              <a:t>Budget/Budget Justification/Project Costs</a:t>
            </a:r>
          </a:p>
          <a:p>
            <a:endParaRPr lang="en-US" sz="1359" dirty="0"/>
          </a:p>
        </p:txBody>
      </p:sp>
      <p:sp>
        <p:nvSpPr>
          <p:cNvPr id="30" name="TextBox 29"/>
          <p:cNvSpPr txBox="1"/>
          <p:nvPr/>
        </p:nvSpPr>
        <p:spPr>
          <a:xfrm>
            <a:off x="5175330" y="4839278"/>
            <a:ext cx="2474619" cy="510653"/>
          </a:xfrm>
          <a:prstGeom prst="rect">
            <a:avLst/>
          </a:prstGeom>
          <a:noFill/>
          <a:ln>
            <a:noFill/>
          </a:ln>
        </p:spPr>
        <p:txBody>
          <a:bodyPr wrap="square" rtlCol="0">
            <a:spAutoFit/>
          </a:bodyPr>
          <a:lstStyle/>
          <a:p>
            <a:r>
              <a:rPr lang="en-US" sz="1359" dirty="0"/>
              <a:t>Benefits/Significance</a:t>
            </a:r>
          </a:p>
          <a:p>
            <a:endParaRPr lang="en-US" sz="1359" dirty="0"/>
          </a:p>
        </p:txBody>
      </p:sp>
      <p:sp>
        <p:nvSpPr>
          <p:cNvPr id="32" name="TextBox 31"/>
          <p:cNvSpPr txBox="1"/>
          <p:nvPr/>
        </p:nvSpPr>
        <p:spPr>
          <a:xfrm>
            <a:off x="1210809" y="2082339"/>
            <a:ext cx="2938753" cy="391967"/>
          </a:xfrm>
          <a:prstGeom prst="rect">
            <a:avLst/>
          </a:prstGeom>
          <a:noFill/>
        </p:spPr>
        <p:txBody>
          <a:bodyPr wrap="none" rtlCol="0">
            <a:spAutoFit/>
          </a:bodyPr>
          <a:lstStyle/>
          <a:p>
            <a:r>
              <a:rPr lang="en-US" sz="1947" b="1" dirty="0"/>
              <a:t>The Generic Proposal Slots</a:t>
            </a:r>
          </a:p>
        </p:txBody>
      </p:sp>
      <p:sp>
        <p:nvSpPr>
          <p:cNvPr id="33" name="TextBox 32"/>
          <p:cNvSpPr txBox="1"/>
          <p:nvPr/>
        </p:nvSpPr>
        <p:spPr>
          <a:xfrm>
            <a:off x="5152515" y="2120105"/>
            <a:ext cx="2783583" cy="391967"/>
          </a:xfrm>
          <a:prstGeom prst="rect">
            <a:avLst/>
          </a:prstGeom>
          <a:noFill/>
        </p:spPr>
        <p:txBody>
          <a:bodyPr wrap="none" rtlCol="0">
            <a:spAutoFit/>
          </a:bodyPr>
          <a:lstStyle/>
          <a:p>
            <a:r>
              <a:rPr lang="en-US" sz="1947" b="1" dirty="0"/>
              <a:t>Typical Proposal Sections</a:t>
            </a:r>
          </a:p>
        </p:txBody>
      </p:sp>
      <p:cxnSp>
        <p:nvCxnSpPr>
          <p:cNvPr id="4" name="Straight Arrow Connector 3"/>
          <p:cNvCxnSpPr/>
          <p:nvPr/>
        </p:nvCxnSpPr>
        <p:spPr>
          <a:xfrm>
            <a:off x="4667936" y="2727679"/>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4667936" y="3149404"/>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4664789" y="3612042"/>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4664789" y="4033766"/>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4661642" y="4515289"/>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4661642" y="4937014"/>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0" idx="2"/>
          </p:cNvCxnSpPr>
          <p:nvPr/>
        </p:nvCxnSpPr>
        <p:spPr>
          <a:xfrm>
            <a:off x="2705386" y="5259952"/>
            <a:ext cx="0" cy="73243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905329" y="5992178"/>
            <a:ext cx="6463436" cy="719812"/>
          </a:xfrm>
          <a:prstGeom prst="rect">
            <a:avLst/>
          </a:prstGeom>
        </p:spPr>
        <p:txBody>
          <a:bodyPr wrap="none">
            <a:spAutoFit/>
          </a:bodyPr>
          <a:lstStyle/>
          <a:p>
            <a:r>
              <a:rPr lang="en-US" sz="1359" dirty="0"/>
              <a:t>Titles/Abstract/Summary/Intellectual Merit/Broader Impacts/Previous Work/</a:t>
            </a:r>
            <a:r>
              <a:rPr lang="en-US" sz="1359" dirty="0" err="1"/>
              <a:t>Biosketches</a:t>
            </a:r>
            <a:endParaRPr lang="en-US" sz="1359" dirty="0"/>
          </a:p>
          <a:p>
            <a:r>
              <a:rPr lang="en-US" sz="1359" dirty="0"/>
              <a:t>CVs/Other Resources and Support</a:t>
            </a:r>
            <a:br>
              <a:rPr lang="en-US" sz="1359" dirty="0"/>
            </a:br>
            <a:r>
              <a:rPr lang="en-US" sz="1359" dirty="0"/>
              <a:t> </a:t>
            </a:r>
            <a:endParaRPr lang="en-US" sz="1947" dirty="0"/>
          </a:p>
        </p:txBody>
      </p:sp>
      <p:sp>
        <p:nvSpPr>
          <p:cNvPr id="34" name="Rectangle 1"/>
          <p:cNvSpPr>
            <a:spLocks noChangeArrowheads="1"/>
          </p:cNvSpPr>
          <p:nvPr/>
        </p:nvSpPr>
        <p:spPr bwMode="auto">
          <a:xfrm>
            <a:off x="1816567" y="5424669"/>
            <a:ext cx="1943460" cy="361230"/>
          </a:xfrm>
          <a:prstGeom prst="rect">
            <a:avLst/>
          </a:prstGeom>
          <a:solidFill>
            <a:schemeClr val="bg1"/>
          </a:solidFill>
          <a:ln>
            <a:noFill/>
          </a:ln>
          <a:effectLst/>
          <a:extLst/>
        </p:spPr>
        <p:txBody>
          <a:bodyPr vert="horz" wrap="square" lIns="88751" tIns="44375" rIns="88751" bIns="44375" numCol="1" anchor="ctr" anchorCtr="0" compatLnSpc="1">
            <a:prstTxWarp prst="textNoShape">
              <a:avLst/>
            </a:prstTxWarp>
            <a:spAutoFit/>
          </a:bodyPr>
          <a:lstStyle/>
          <a:p>
            <a:pPr defTabSz="887553" eaLnBrk="0" fontAlgn="base" hangingPunct="0">
              <a:spcBef>
                <a:spcPct val="0"/>
              </a:spcBef>
              <a:spcAft>
                <a:spcPct val="0"/>
              </a:spcAft>
            </a:pPr>
            <a:r>
              <a:rPr lang="en-US" altLang="en-US" sz="1765" dirty="0">
                <a:latin typeface="Arial" panose="020B0604020202020204" pitchFamily="34" charset="0"/>
              </a:rPr>
              <a:t>Content Supports </a:t>
            </a:r>
          </a:p>
        </p:txBody>
      </p:sp>
      <p:sp>
        <p:nvSpPr>
          <p:cNvPr id="3" name="Oval 2"/>
          <p:cNvSpPr/>
          <p:nvPr/>
        </p:nvSpPr>
        <p:spPr>
          <a:xfrm>
            <a:off x="905329" y="5954412"/>
            <a:ext cx="1923596" cy="3349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8751" tIns="44375" rIns="88751" bIns="44375" numCol="1" spcCol="0" rtlCol="0" fromWordArt="0" anchor="ctr" anchorCtr="0" forceAA="0" compatLnSpc="1">
            <a:prstTxWarp prst="textNoShape">
              <a:avLst/>
            </a:prstTxWarp>
            <a:noAutofit/>
          </a:bodyPr>
          <a:lstStyle/>
          <a:p>
            <a:pPr algn="ctr"/>
            <a:endParaRPr lang="en-US" sz="1947"/>
          </a:p>
        </p:txBody>
      </p:sp>
    </p:spTree>
    <p:extLst>
      <p:ext uri="{BB962C8B-B14F-4D97-AF65-F5344CB8AC3E}">
        <p14:creationId xmlns:p14="http://schemas.microsoft.com/office/powerpoint/2010/main" val="24569755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375" y="125413"/>
            <a:ext cx="8053388" cy="1103312"/>
          </a:xfrm>
        </p:spPr>
        <p:txBody>
          <a:bodyPr>
            <a:normAutofit/>
          </a:bodyPr>
          <a:lstStyle/>
          <a:p>
            <a:pPr eaLnBrk="1" fontAlgn="auto" hangingPunct="1">
              <a:spcAft>
                <a:spcPts val="0"/>
              </a:spcAft>
              <a:defRPr/>
            </a:pPr>
            <a:r>
              <a:rPr lang="en-US" sz="3600" dirty="0" smtClean="0">
                <a:solidFill>
                  <a:schemeClr val="tx2">
                    <a:satMod val="130000"/>
                  </a:schemeClr>
                </a:solidFill>
                <a:ea typeface="+mj-ea"/>
              </a:rPr>
              <a:t>Tips for methodology/approach section</a:t>
            </a:r>
            <a:endParaRPr lang="en-US" sz="3600" dirty="0">
              <a:solidFill>
                <a:schemeClr val="tx2">
                  <a:satMod val="130000"/>
                </a:schemeClr>
              </a:solidFill>
              <a:ea typeface="+mj-ea"/>
            </a:endParaRPr>
          </a:p>
        </p:txBody>
      </p:sp>
      <p:sp>
        <p:nvSpPr>
          <p:cNvPr id="3" name="Content Placeholder 2"/>
          <p:cNvSpPr>
            <a:spLocks noGrp="1"/>
          </p:cNvSpPr>
          <p:nvPr>
            <p:ph idx="1"/>
          </p:nvPr>
        </p:nvSpPr>
        <p:spPr>
          <a:xfrm>
            <a:off x="496888" y="1484313"/>
            <a:ext cx="7816850" cy="5608637"/>
          </a:xfrm>
        </p:spPr>
        <p:txBody>
          <a:bodyPr/>
          <a:lstStyle/>
          <a:p>
            <a:pPr eaLnBrk="1" hangingPunct="1"/>
            <a:r>
              <a:rPr lang="en-US" altLang="en-US" sz="1600">
                <a:solidFill>
                  <a:srgbClr val="000000"/>
                </a:solidFill>
                <a:latin typeface="Optima" charset="0"/>
                <a:ea typeface="MS PGothic" charset="-128"/>
                <a:cs typeface="Optima" charset="0"/>
              </a:rPr>
              <a:t>Be very specific, right down to the weeks and days.  What will you do </a:t>
            </a:r>
            <a:r>
              <a:rPr lang="en-US" altLang="en-US" sz="1800">
                <a:solidFill>
                  <a:srgbClr val="000000"/>
                </a:solidFill>
                <a:latin typeface="Optima" charset="0"/>
                <a:ea typeface="MS PGothic" charset="-128"/>
                <a:cs typeface="Optima" charset="0"/>
              </a:rPr>
              <a:t>first?  How long will each step take?</a:t>
            </a:r>
          </a:p>
          <a:p>
            <a:pPr eaLnBrk="1" hangingPunct="1"/>
            <a:r>
              <a:rPr lang="en-US" altLang="en-US" sz="1800">
                <a:solidFill>
                  <a:srgbClr val="000000"/>
                </a:solidFill>
                <a:latin typeface="Optima" charset="0"/>
                <a:ea typeface="MS PGothic" charset="-128"/>
                <a:cs typeface="Optima" charset="0"/>
              </a:rPr>
              <a:t>How will you: investigate/quantify/collect/research/read/integrate/write about/represent/control for variables/reveal/illustrate/make accessible/organize?</a:t>
            </a:r>
          </a:p>
          <a:p>
            <a:pPr eaLnBrk="1" hangingPunct="1"/>
            <a:r>
              <a:rPr lang="en-US" altLang="en-US" sz="1800">
                <a:solidFill>
                  <a:srgbClr val="000000"/>
                </a:solidFill>
                <a:latin typeface="Optima" charset="0"/>
                <a:ea typeface="MS PGothic" charset="-128"/>
                <a:cs typeface="Optima" charset="0"/>
              </a:rPr>
              <a:t>Remember to tie the approach to the problem and benefits using PIP</a:t>
            </a:r>
          </a:p>
          <a:p>
            <a:pPr eaLnBrk="1" hangingPunct="1"/>
            <a:r>
              <a:rPr lang="en-US" altLang="en-US" sz="1800">
                <a:solidFill>
                  <a:srgbClr val="000000"/>
                </a:solidFill>
                <a:latin typeface="Optima" charset="0"/>
                <a:ea typeface="MS PGothic" charset="-128"/>
                <a:cs typeface="Optima" charset="0"/>
              </a:rPr>
              <a:t>Does this sentence effectively explain the methodology (and use PIP)?</a:t>
            </a:r>
          </a:p>
          <a:p>
            <a:pPr lvl="1" eaLnBrk="1" hangingPunct="1"/>
            <a:r>
              <a:rPr lang="en-US" altLang="en-US" sz="1800">
                <a:solidFill>
                  <a:srgbClr val="000000"/>
                </a:solidFill>
                <a:latin typeface="Optima" charset="0"/>
                <a:ea typeface="MS PGothic" charset="-128"/>
                <a:cs typeface="Optima" charset="0"/>
              </a:rPr>
              <a:t>“First, I will go to New Jersey to find out information about the polling system there. I will then review the results and write a paper to show the effect of re-districting.”</a:t>
            </a:r>
          </a:p>
          <a:p>
            <a:pPr lvl="1" eaLnBrk="1" hangingPunct="1"/>
            <a:r>
              <a:rPr lang="ja-JP" altLang="en-US" sz="1600">
                <a:solidFill>
                  <a:srgbClr val="000000"/>
                </a:solidFill>
                <a:latin typeface="Optima" charset="0"/>
                <a:ea typeface="MS PGothic" charset="-128"/>
                <a:cs typeface="Optima" charset="0"/>
              </a:rPr>
              <a:t>“</a:t>
            </a:r>
            <a:r>
              <a:rPr lang="en-US" altLang="en-US" sz="1600">
                <a:solidFill>
                  <a:srgbClr val="000000"/>
                </a:solidFill>
                <a:latin typeface="Optima" charset="0"/>
                <a:ea typeface="MS PGothic" charset="-128"/>
                <a:cs typeface="Optima" charset="0"/>
              </a:rPr>
              <a:t>I will spend three weeks in August performing a statistical analysis of polling data from the state archives in Trenton, New Jersey. Using the integrative approach suggested in Wyles and Geyser (2000), I will spend two months correlating voter turnout trends and controlling for mitigating circumstances such as the June 2003 Motor Voter legislation.”  </a:t>
            </a:r>
          </a:p>
          <a:p>
            <a:pPr lvl="1" eaLnBrk="1" hangingPunct="1"/>
            <a:endParaRPr lang="en-US" altLang="en-US" sz="1200">
              <a:solidFill>
                <a:srgbClr val="1F497D"/>
              </a:solidFill>
              <a:latin typeface="Avenir Book" charset="0"/>
              <a:ea typeface="MS PGothic" charset="-128"/>
              <a:cs typeface="Optima"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linds(horizontal)">
                                      <p:cBhvr>
                                        <p:cTn id="20" dur="500"/>
                                        <p:tgtEl>
                                          <p:spTgt spid="3">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linds(horizontal)">
                                      <p:cBhvr>
                                        <p:cTn id="25" dur="500"/>
                                        <p:tgtEl>
                                          <p:spTgt spid="3">
                                            <p:txEl>
                                              <p:pRg st="3" end="3"/>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blinds(horizontal)">
                                      <p:cBhvr>
                                        <p:cTn id="30" dur="500"/>
                                        <p:tgtEl>
                                          <p:spTgt spid="3">
                                            <p:txEl>
                                              <p:pRg st="4" end="4"/>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blinds(horizontal)">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63550" y="174625"/>
            <a:ext cx="7499350" cy="1143000"/>
          </a:xfrm>
        </p:spPr>
        <p:txBody>
          <a:bodyPr/>
          <a:lstStyle/>
          <a:p>
            <a:pPr eaLnBrk="1" hangingPunct="1"/>
            <a:r>
              <a:rPr lang="en-US" altLang="en-US" sz="3600" dirty="0">
                <a:latin typeface="Calibri" charset="0"/>
                <a:cs typeface="Calibri" charset="0"/>
              </a:rPr>
              <a:t>Create </a:t>
            </a:r>
            <a:r>
              <a:rPr lang="en-US" altLang="en-US" sz="3600" dirty="0" smtClean="0">
                <a:latin typeface="Calibri" charset="0"/>
                <a:cs typeface="Calibri" charset="0"/>
              </a:rPr>
              <a:t>Persuasive Titles</a:t>
            </a:r>
            <a:endParaRPr lang="en-US" altLang="en-US" sz="3600" dirty="0">
              <a:latin typeface="Calibri" charset="0"/>
              <a:cs typeface="Calibri" charset="0"/>
            </a:endParaRPr>
          </a:p>
        </p:txBody>
      </p:sp>
      <p:sp>
        <p:nvSpPr>
          <p:cNvPr id="3" name="Content Placeholder 2"/>
          <p:cNvSpPr>
            <a:spLocks noGrp="1"/>
          </p:cNvSpPr>
          <p:nvPr>
            <p:ph idx="1"/>
          </p:nvPr>
        </p:nvSpPr>
        <p:spPr>
          <a:xfrm>
            <a:off x="534988" y="2160588"/>
            <a:ext cx="7750175" cy="4525962"/>
          </a:xfrm>
        </p:spPr>
        <p:txBody>
          <a:bodyPr>
            <a:noAutofit/>
          </a:bodyPr>
          <a:lstStyle/>
          <a:p>
            <a:pPr eaLnBrk="1" hangingPunct="1">
              <a:buFont typeface="Arial" panose="020B0604020202020204" pitchFamily="34" charset="0"/>
              <a:buChar char="•"/>
              <a:defRPr/>
            </a:pPr>
            <a:r>
              <a:rPr lang="en-US" sz="2000" dirty="0" smtClean="0">
                <a:ea typeface="+mn-ea"/>
              </a:rPr>
              <a:t>Title </a:t>
            </a:r>
            <a:r>
              <a:rPr lang="en-US" sz="2000" dirty="0">
                <a:ea typeface="+mn-ea"/>
              </a:rPr>
              <a:t>should emphasize the </a:t>
            </a:r>
            <a:r>
              <a:rPr lang="en-US" sz="2000" b="1" dirty="0" smtClean="0">
                <a:ea typeface="+mn-ea"/>
              </a:rPr>
              <a:t>payoff/benefit</a:t>
            </a:r>
            <a:r>
              <a:rPr lang="en-US" sz="2000" dirty="0" smtClean="0">
                <a:ea typeface="+mn-ea"/>
              </a:rPr>
              <a:t> </a:t>
            </a:r>
            <a:br>
              <a:rPr lang="en-US" sz="2000" dirty="0" smtClean="0">
                <a:ea typeface="+mn-ea"/>
              </a:rPr>
            </a:br>
            <a:endParaRPr lang="en-US" sz="2000" dirty="0" smtClean="0">
              <a:ea typeface="+mn-ea"/>
            </a:endParaRPr>
          </a:p>
          <a:p>
            <a:pPr eaLnBrk="1" hangingPunct="1">
              <a:buFont typeface="Arial" panose="020B0604020202020204" pitchFamily="34" charset="0"/>
              <a:buChar char="•"/>
              <a:defRPr/>
            </a:pPr>
            <a:r>
              <a:rPr lang="en-US" sz="2000" dirty="0" smtClean="0">
                <a:ea typeface="+mn-ea"/>
              </a:rPr>
              <a:t>Title </a:t>
            </a:r>
            <a:r>
              <a:rPr lang="en-US" sz="2000" dirty="0">
                <a:ea typeface="+mn-ea"/>
              </a:rPr>
              <a:t>must be understood by a </a:t>
            </a:r>
            <a:r>
              <a:rPr lang="en-US" sz="2000" b="1" dirty="0">
                <a:ea typeface="+mn-ea"/>
              </a:rPr>
              <a:t>broad spectrum</a:t>
            </a:r>
            <a:r>
              <a:rPr lang="en-US" sz="2000" dirty="0">
                <a:ea typeface="+mn-ea"/>
              </a:rPr>
              <a:t> of audiences, including the general </a:t>
            </a:r>
            <a:r>
              <a:rPr lang="en-US" sz="2000" dirty="0" smtClean="0">
                <a:ea typeface="+mn-ea"/>
              </a:rPr>
              <a:t>public</a:t>
            </a:r>
            <a:br>
              <a:rPr lang="en-US" sz="2000" dirty="0" smtClean="0">
                <a:ea typeface="+mn-ea"/>
              </a:rPr>
            </a:br>
            <a:endParaRPr lang="en-US" sz="2000" dirty="0" smtClean="0">
              <a:ea typeface="+mn-ea"/>
            </a:endParaRPr>
          </a:p>
          <a:p>
            <a:pPr eaLnBrk="1" hangingPunct="1">
              <a:buFont typeface="Arial" panose="020B0604020202020204" pitchFamily="34" charset="0"/>
              <a:buChar char="•"/>
              <a:defRPr/>
            </a:pPr>
            <a:r>
              <a:rPr lang="en-US" sz="2000" dirty="0">
                <a:ea typeface="+mn-ea"/>
              </a:rPr>
              <a:t>Select words which </a:t>
            </a:r>
            <a:r>
              <a:rPr lang="en-US" sz="2000" b="1" dirty="0">
                <a:ea typeface="+mn-ea"/>
              </a:rPr>
              <a:t>accent the main category </a:t>
            </a:r>
            <a:r>
              <a:rPr lang="en-US" sz="2000" dirty="0">
                <a:ea typeface="+mn-ea"/>
              </a:rPr>
              <a:t>of the </a:t>
            </a:r>
            <a:r>
              <a:rPr lang="en-US" sz="2000" dirty="0" smtClean="0">
                <a:ea typeface="+mn-ea"/>
              </a:rPr>
              <a:t>study, describe </a:t>
            </a:r>
            <a:r>
              <a:rPr lang="en-US" sz="2000" dirty="0">
                <a:ea typeface="+mn-ea"/>
              </a:rPr>
              <a:t>its distinctive </a:t>
            </a:r>
            <a:r>
              <a:rPr lang="en-US" sz="2000" dirty="0" smtClean="0">
                <a:ea typeface="+mn-ea"/>
              </a:rPr>
              <a:t>features </a:t>
            </a:r>
            <a:br>
              <a:rPr lang="en-US" sz="2000" dirty="0" smtClean="0">
                <a:ea typeface="+mn-ea"/>
              </a:rPr>
            </a:br>
            <a:endParaRPr lang="en-US" sz="2000" dirty="0" smtClean="0">
              <a:ea typeface="+mn-ea"/>
            </a:endParaRPr>
          </a:p>
          <a:p>
            <a:pPr eaLnBrk="1" hangingPunct="1">
              <a:buFont typeface="Arial" panose="020B0604020202020204" pitchFamily="34" charset="0"/>
              <a:buChar char="•"/>
              <a:defRPr/>
            </a:pPr>
            <a:r>
              <a:rPr lang="en-US" sz="2000" dirty="0">
                <a:ea typeface="+mn-ea"/>
              </a:rPr>
              <a:t>State the </a:t>
            </a:r>
            <a:r>
              <a:rPr lang="en-US" sz="2000" b="1" dirty="0">
                <a:ea typeface="+mn-ea"/>
              </a:rPr>
              <a:t>major idea</a:t>
            </a:r>
            <a:r>
              <a:rPr lang="en-US" sz="2000" dirty="0">
                <a:ea typeface="+mn-ea"/>
              </a:rPr>
              <a:t> as quickly as possible, with the modifiers following, rather than preceding, the main category</a:t>
            </a:r>
            <a:endParaRPr lang="en-US" sz="2000" dirty="0" smtClean="0">
              <a:ea typeface="+mn-ea"/>
            </a:endParaRPr>
          </a:p>
          <a:p>
            <a:pPr eaLnBrk="1" hangingPunct="1">
              <a:buFont typeface="Arial" panose="020B0604020202020204" pitchFamily="34" charset="0"/>
              <a:buChar char="•"/>
              <a:defRPr/>
            </a:pPr>
            <a:endParaRPr lang="en-US" sz="1800" dirty="0">
              <a:ea typeface="+mn-ea"/>
            </a:endParaRPr>
          </a:p>
          <a:p>
            <a:pPr marL="0" indent="0" eaLnBrk="1" hangingPunct="1">
              <a:buFont typeface="Wingdings 2" panose="05020102010507070707" pitchFamily="18" charset="2"/>
              <a:buNone/>
              <a:defRPr/>
            </a:pPr>
            <a:endParaRPr lang="en-US" sz="1800" dirty="0">
              <a:ea typeface="+mn-ea"/>
            </a:endParaRPr>
          </a:p>
        </p:txBody>
      </p:sp>
      <p:sp>
        <p:nvSpPr>
          <p:cNvPr id="593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5EDB3B69-56E6-3141-92FC-10139A64F648}" type="slidenum">
              <a:rPr lang="en-US" altLang="en-US">
                <a:solidFill>
                  <a:srgbClr val="B5A788"/>
                </a:solidFill>
              </a:rPr>
              <a:pPr/>
              <a:t>23</a:t>
            </a:fld>
            <a:endParaRPr lang="en-US" altLang="en-US">
              <a:solidFill>
                <a:srgbClr val="B5A788"/>
              </a:solidFill>
            </a:endParaRPr>
          </a:p>
        </p:txBody>
      </p:sp>
      <p:sp>
        <p:nvSpPr>
          <p:cNvPr id="59397" name="Rectangle 4"/>
          <p:cNvSpPr>
            <a:spLocks noChangeArrowheads="1"/>
          </p:cNvSpPr>
          <p:nvPr/>
        </p:nvSpPr>
        <p:spPr bwMode="auto">
          <a:xfrm>
            <a:off x="609600" y="1558925"/>
            <a:ext cx="853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400" i="1" dirty="0"/>
              <a:t>First thing the reviewer should read is an “eye-catching” title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hangingPunct="1"/>
            <a:r>
              <a:rPr lang="en-US" altLang="en-US" sz="3600" dirty="0" smtClean="0">
                <a:latin typeface="Calibri" charset="0"/>
                <a:cs typeface="Calibri" charset="0"/>
              </a:rPr>
              <a:t>Persuasive </a:t>
            </a:r>
            <a:r>
              <a:rPr lang="en-US" altLang="en-US" sz="3600" dirty="0">
                <a:latin typeface="Calibri" charset="0"/>
                <a:cs typeface="Calibri" charset="0"/>
              </a:rPr>
              <a:t>Titles (cont.)</a:t>
            </a:r>
          </a:p>
        </p:txBody>
      </p:sp>
      <p:sp>
        <p:nvSpPr>
          <p:cNvPr id="3" name="Content Placeholder 2"/>
          <p:cNvSpPr>
            <a:spLocks noGrp="1"/>
          </p:cNvSpPr>
          <p:nvPr>
            <p:ph idx="1"/>
          </p:nvPr>
        </p:nvSpPr>
        <p:spPr>
          <a:xfrm>
            <a:off x="223838" y="1263650"/>
            <a:ext cx="7847012" cy="4525963"/>
          </a:xfrm>
        </p:spPr>
        <p:txBody>
          <a:bodyPr>
            <a:noAutofit/>
          </a:bodyPr>
          <a:lstStyle/>
          <a:p>
            <a:pPr marL="0" indent="0" eaLnBrk="1" hangingPunct="1">
              <a:buFont typeface="Wingdings 2" panose="05020102010507070707" pitchFamily="18" charset="2"/>
              <a:buNone/>
              <a:defRPr/>
            </a:pPr>
            <a:endParaRPr lang="en-US" sz="2000" dirty="0">
              <a:ea typeface="+mn-ea"/>
            </a:endParaRPr>
          </a:p>
          <a:p>
            <a:pPr eaLnBrk="1" hangingPunct="1">
              <a:buFont typeface="Arial" panose="020B0604020202020204" pitchFamily="34" charset="0"/>
              <a:buChar char="•"/>
              <a:defRPr/>
            </a:pPr>
            <a:r>
              <a:rPr lang="en-US" sz="2000" b="1" dirty="0" smtClean="0">
                <a:ea typeface="+mn-ea"/>
              </a:rPr>
              <a:t>Avoid fillers </a:t>
            </a:r>
            <a:r>
              <a:rPr lang="en-US" sz="2000" dirty="0">
                <a:ea typeface="+mn-ea"/>
              </a:rPr>
              <a:t>and non-communicating devices such as</a:t>
            </a:r>
          </a:p>
          <a:p>
            <a:pPr marL="400050" lvl="1" indent="0" eaLnBrk="1" hangingPunct="1">
              <a:buFont typeface="Verdana" panose="020B0604030504040204" pitchFamily="34" charset="0"/>
              <a:buNone/>
              <a:defRPr/>
            </a:pPr>
            <a:r>
              <a:rPr lang="en-US" sz="1600" dirty="0" smtClean="0">
                <a:ea typeface="+mn-ea"/>
              </a:rPr>
              <a:t>“A </a:t>
            </a:r>
            <a:r>
              <a:rPr lang="en-US" sz="1600" dirty="0">
                <a:ea typeface="+mn-ea"/>
              </a:rPr>
              <a:t>Study </a:t>
            </a:r>
            <a:r>
              <a:rPr lang="en-US" sz="1600" dirty="0" smtClean="0">
                <a:ea typeface="+mn-ea"/>
              </a:rPr>
              <a:t>of... ”, “An </a:t>
            </a:r>
            <a:r>
              <a:rPr lang="en-US" sz="1600" dirty="0">
                <a:ea typeface="+mn-ea"/>
              </a:rPr>
              <a:t>Exploratory Study to Determine</a:t>
            </a:r>
            <a:r>
              <a:rPr lang="en-US" sz="1600" dirty="0" smtClean="0">
                <a:ea typeface="+mn-ea"/>
              </a:rPr>
              <a:t>...”, “An </a:t>
            </a:r>
            <a:r>
              <a:rPr lang="en-US" sz="1600" dirty="0">
                <a:ea typeface="+mn-ea"/>
              </a:rPr>
              <a:t>Examination of</a:t>
            </a:r>
            <a:r>
              <a:rPr lang="en-US" sz="1600" dirty="0" smtClean="0">
                <a:ea typeface="+mn-ea"/>
              </a:rPr>
              <a:t>...”, “A </a:t>
            </a:r>
            <a:r>
              <a:rPr lang="en-US" sz="1600" dirty="0">
                <a:ea typeface="+mn-ea"/>
              </a:rPr>
              <a:t>Method to Explore</a:t>
            </a:r>
            <a:r>
              <a:rPr lang="en-US" sz="1600" dirty="0" smtClean="0">
                <a:ea typeface="+mn-ea"/>
              </a:rPr>
              <a:t>...” (unless </a:t>
            </a:r>
            <a:r>
              <a:rPr lang="en-US" sz="1600" dirty="0">
                <a:ea typeface="+mn-ea"/>
              </a:rPr>
              <a:t>the focus of your project </a:t>
            </a:r>
            <a:r>
              <a:rPr lang="en-US" sz="1600" u="sng" dirty="0">
                <a:ea typeface="+mn-ea"/>
              </a:rPr>
              <a:t>is </a:t>
            </a:r>
            <a:r>
              <a:rPr lang="en-US" sz="1600" dirty="0">
                <a:ea typeface="+mn-ea"/>
              </a:rPr>
              <a:t>the methodology itself, rather than the results of using the </a:t>
            </a:r>
            <a:r>
              <a:rPr lang="en-US" sz="1600" dirty="0" smtClean="0">
                <a:ea typeface="+mn-ea"/>
              </a:rPr>
              <a:t>methodology)</a:t>
            </a:r>
            <a:br>
              <a:rPr lang="en-US" sz="1600" dirty="0" smtClean="0">
                <a:ea typeface="+mn-ea"/>
              </a:rPr>
            </a:br>
            <a:endParaRPr lang="en-US" sz="1600" dirty="0" smtClean="0">
              <a:ea typeface="+mn-ea"/>
            </a:endParaRPr>
          </a:p>
          <a:p>
            <a:pPr eaLnBrk="1" hangingPunct="1">
              <a:buFont typeface="Arial" panose="020B0604020202020204" pitchFamily="34" charset="0"/>
              <a:buChar char="•"/>
              <a:defRPr/>
            </a:pPr>
            <a:r>
              <a:rPr lang="en-US" sz="2000" b="1" dirty="0">
                <a:ea typeface="+mn-ea"/>
              </a:rPr>
              <a:t>Study titles </a:t>
            </a:r>
            <a:r>
              <a:rPr lang="en-US" sz="2000" dirty="0">
                <a:ea typeface="+mn-ea"/>
              </a:rPr>
              <a:t>of other funded projects in your </a:t>
            </a:r>
            <a:r>
              <a:rPr lang="en-US" sz="2000" dirty="0" smtClean="0">
                <a:ea typeface="+mn-ea"/>
              </a:rPr>
              <a:t>field to</a:t>
            </a:r>
            <a:endParaRPr lang="en-US" sz="2000" dirty="0">
              <a:ea typeface="+mn-ea"/>
            </a:endParaRPr>
          </a:p>
          <a:p>
            <a:pPr lvl="1" eaLnBrk="1" hangingPunct="1">
              <a:buFont typeface="Verdana" panose="020B0604030504040204" pitchFamily="34" charset="0"/>
              <a:buChar char="◦"/>
              <a:defRPr/>
            </a:pPr>
            <a:r>
              <a:rPr lang="en-US" sz="1800" dirty="0" smtClean="0">
                <a:ea typeface="+mn-ea"/>
              </a:rPr>
              <a:t>Get a sense </a:t>
            </a:r>
            <a:r>
              <a:rPr lang="en-US" sz="1800" dirty="0">
                <a:ea typeface="+mn-ea"/>
              </a:rPr>
              <a:t>of the type of research currently funded </a:t>
            </a:r>
          </a:p>
          <a:p>
            <a:pPr lvl="1" eaLnBrk="1" hangingPunct="1">
              <a:buFont typeface="Verdana" panose="020B0604030504040204" pitchFamily="34" charset="0"/>
              <a:buChar char="◦"/>
              <a:defRPr/>
            </a:pPr>
            <a:r>
              <a:rPr lang="en-US" sz="1800" dirty="0" smtClean="0">
                <a:ea typeface="+mn-ea"/>
              </a:rPr>
              <a:t>See </a:t>
            </a:r>
            <a:r>
              <a:rPr lang="en-US" sz="1800" dirty="0">
                <a:ea typeface="+mn-ea"/>
              </a:rPr>
              <a:t>how specifically other researchers describe their projects</a:t>
            </a:r>
          </a:p>
          <a:p>
            <a:pPr lvl="1" eaLnBrk="1" hangingPunct="1">
              <a:buFont typeface="Verdana" panose="020B0604030504040204" pitchFamily="34" charset="0"/>
              <a:buChar char="◦"/>
              <a:defRPr/>
            </a:pPr>
            <a:r>
              <a:rPr lang="en-US" sz="1800" dirty="0" smtClean="0">
                <a:ea typeface="+mn-ea"/>
              </a:rPr>
              <a:t>See </a:t>
            </a:r>
            <a:r>
              <a:rPr lang="en-US" sz="1800" dirty="0">
                <a:ea typeface="+mn-ea"/>
              </a:rPr>
              <a:t>the extent of precise technical language in your </a:t>
            </a:r>
            <a:r>
              <a:rPr lang="en-US" sz="1800" dirty="0" smtClean="0">
                <a:ea typeface="+mn-ea"/>
              </a:rPr>
              <a:t>discipline</a:t>
            </a:r>
          </a:p>
          <a:p>
            <a:pPr marL="457200" lvl="1" indent="0" eaLnBrk="1" hangingPunct="1">
              <a:buFont typeface="Verdana" panose="020B0604030504040204" pitchFamily="34" charset="0"/>
              <a:buNone/>
              <a:defRPr/>
            </a:pPr>
            <a:endParaRPr lang="en-US" sz="1600" dirty="0" smtClean="0">
              <a:ea typeface="+mn-ea"/>
            </a:endParaRPr>
          </a:p>
          <a:p>
            <a:pPr eaLnBrk="1" hangingPunct="1">
              <a:buFont typeface="Arial" panose="020B0604020202020204" pitchFamily="34" charset="0"/>
              <a:buChar char="•"/>
              <a:defRPr/>
            </a:pPr>
            <a:r>
              <a:rPr lang="en-US" sz="2000" dirty="0" smtClean="0">
                <a:ea typeface="+mn-ea"/>
              </a:rPr>
              <a:t>Avoid </a:t>
            </a:r>
            <a:r>
              <a:rPr lang="en-US" sz="2000" b="1" dirty="0">
                <a:ea typeface="+mn-ea"/>
              </a:rPr>
              <a:t>jargon or vogue</a:t>
            </a:r>
            <a:r>
              <a:rPr lang="en-US" sz="2000" dirty="0">
                <a:ea typeface="+mn-ea"/>
              </a:rPr>
              <a:t> words</a:t>
            </a:r>
          </a:p>
          <a:p>
            <a:pPr marL="457200" lvl="1" indent="0" eaLnBrk="1" hangingPunct="1">
              <a:buFont typeface="Verdana" panose="020B0604030504040204" pitchFamily="34" charset="0"/>
              <a:buNone/>
              <a:defRPr/>
            </a:pPr>
            <a:endParaRPr lang="en-US" sz="1800" dirty="0">
              <a:ea typeface="+mn-ea"/>
            </a:endParaRPr>
          </a:p>
          <a:p>
            <a:pPr eaLnBrk="1" hangingPunct="1">
              <a:buFont typeface="Arial" panose="020B0604020202020204" pitchFamily="34" charset="0"/>
              <a:buChar char="•"/>
              <a:defRPr/>
            </a:pPr>
            <a:endParaRPr lang="en-US" sz="2000" dirty="0">
              <a:ea typeface="+mn-ea"/>
            </a:endParaRPr>
          </a:p>
          <a:p>
            <a:pPr marL="0" indent="0" eaLnBrk="1" hangingPunct="1">
              <a:buFont typeface="Wingdings 2" panose="05020102010507070707" pitchFamily="18" charset="2"/>
              <a:buNone/>
              <a:defRPr/>
            </a:pPr>
            <a:endParaRPr lang="en-US" sz="2000" dirty="0">
              <a:ea typeface="+mn-ea"/>
            </a:endParaRPr>
          </a:p>
        </p:txBody>
      </p:sp>
      <p:sp>
        <p:nvSpPr>
          <p:cNvPr id="614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6DCD8CE8-1F69-D24A-8778-31EFA4294AD8}" type="slidenum">
              <a:rPr lang="en-US" altLang="en-US">
                <a:solidFill>
                  <a:srgbClr val="B5A788"/>
                </a:solidFill>
              </a:rPr>
              <a:pPr/>
              <a:t>24</a:t>
            </a:fld>
            <a:endParaRPr lang="en-US" altLang="en-US">
              <a:solidFill>
                <a:srgbClr val="B5A788"/>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en-US" altLang="en-US" dirty="0">
                <a:latin typeface="Calibri" charset="0"/>
                <a:cs typeface="Calibri" charset="0"/>
              </a:rPr>
              <a:t>Persuasive Titles (cont.)</a:t>
            </a:r>
          </a:p>
        </p:txBody>
      </p:sp>
      <p:sp>
        <p:nvSpPr>
          <p:cNvPr id="3" name="Content Placeholder 2"/>
          <p:cNvSpPr>
            <a:spLocks noGrp="1"/>
          </p:cNvSpPr>
          <p:nvPr>
            <p:ph idx="1"/>
          </p:nvPr>
        </p:nvSpPr>
        <p:spPr>
          <a:xfrm>
            <a:off x="642938" y="1636713"/>
            <a:ext cx="7402512" cy="4525962"/>
          </a:xfrm>
        </p:spPr>
        <p:txBody>
          <a:bodyPr>
            <a:noAutofit/>
          </a:bodyPr>
          <a:lstStyle/>
          <a:p>
            <a:pPr eaLnBrk="1" hangingPunct="1">
              <a:buFont typeface="Arial" panose="020B0604020202020204" pitchFamily="34" charset="0"/>
              <a:buChar char="•"/>
              <a:defRPr/>
            </a:pPr>
            <a:r>
              <a:rPr lang="en-US" sz="2400" dirty="0" smtClean="0">
                <a:ea typeface="+mn-ea"/>
              </a:rPr>
              <a:t>List candidate words </a:t>
            </a:r>
            <a:r>
              <a:rPr lang="en-US" sz="2400" dirty="0">
                <a:ea typeface="+mn-ea"/>
              </a:rPr>
              <a:t>and standard abbreviations </a:t>
            </a:r>
            <a:endParaRPr lang="en-US" sz="2400" dirty="0" smtClean="0">
              <a:ea typeface="+mn-ea"/>
            </a:endParaRPr>
          </a:p>
          <a:p>
            <a:pPr eaLnBrk="1" hangingPunct="1">
              <a:buFont typeface="Arial" panose="020B0604020202020204" pitchFamily="34" charset="0"/>
              <a:buChar char="•"/>
              <a:defRPr/>
            </a:pPr>
            <a:r>
              <a:rPr lang="en-US" sz="2400" dirty="0" smtClean="0">
                <a:ea typeface="+mn-ea"/>
              </a:rPr>
              <a:t>Create approximately </a:t>
            </a:r>
            <a:r>
              <a:rPr lang="en-US" sz="2400" dirty="0">
                <a:ea typeface="+mn-ea"/>
              </a:rPr>
              <a:t>ten </a:t>
            </a:r>
            <a:r>
              <a:rPr lang="en-US" sz="2400" dirty="0" smtClean="0">
                <a:ea typeface="+mn-ea"/>
              </a:rPr>
              <a:t>titles </a:t>
            </a:r>
            <a:r>
              <a:rPr lang="en-US" sz="2400" dirty="0">
                <a:ea typeface="+mn-ea"/>
              </a:rPr>
              <a:t>using combinations and permutations of the words and abbreviations </a:t>
            </a:r>
            <a:endParaRPr lang="en-US" sz="2400" dirty="0" smtClean="0">
              <a:ea typeface="+mn-ea"/>
            </a:endParaRPr>
          </a:p>
          <a:p>
            <a:pPr eaLnBrk="1" hangingPunct="1">
              <a:buFont typeface="Arial" panose="020B0604020202020204" pitchFamily="34" charset="0"/>
              <a:buChar char="•"/>
              <a:defRPr/>
            </a:pPr>
            <a:r>
              <a:rPr lang="en-US" sz="2400" dirty="0" smtClean="0">
                <a:ea typeface="+mn-ea"/>
              </a:rPr>
              <a:t>Ask colleagues </a:t>
            </a:r>
            <a:r>
              <a:rPr lang="en-US" sz="2400" dirty="0">
                <a:ea typeface="+mn-ea"/>
              </a:rPr>
              <a:t>and </a:t>
            </a:r>
            <a:r>
              <a:rPr lang="en-US" sz="2400" dirty="0" smtClean="0">
                <a:ea typeface="+mn-ea"/>
              </a:rPr>
              <a:t>“laypersons” to identify the most </a:t>
            </a:r>
            <a:r>
              <a:rPr lang="en-US" sz="2400" dirty="0">
                <a:ea typeface="+mn-ea"/>
              </a:rPr>
              <a:t>informative and evocative of </a:t>
            </a:r>
            <a:r>
              <a:rPr lang="en-US" sz="2400" dirty="0" smtClean="0">
                <a:ea typeface="+mn-ea"/>
              </a:rPr>
              <a:t>interest</a:t>
            </a:r>
            <a:endParaRPr lang="en-US" sz="2400" dirty="0">
              <a:ea typeface="+mn-ea"/>
            </a:endParaRPr>
          </a:p>
          <a:p>
            <a:pPr eaLnBrk="1" hangingPunct="1">
              <a:buFont typeface="Arial" panose="020B0604020202020204" pitchFamily="34" charset="0"/>
              <a:buChar char="•"/>
              <a:defRPr/>
            </a:pPr>
            <a:r>
              <a:rPr lang="en-US" sz="2400" dirty="0" smtClean="0">
                <a:ea typeface="+mn-ea"/>
              </a:rPr>
              <a:t>Refine until you have an eye catching title</a:t>
            </a:r>
          </a:p>
          <a:p>
            <a:pPr marL="0" indent="0" eaLnBrk="1" hangingPunct="1">
              <a:buFont typeface="Wingdings 2" panose="05020102010507070707" pitchFamily="18" charset="2"/>
              <a:buNone/>
              <a:defRPr/>
            </a:pPr>
            <a:endParaRPr lang="en-US" sz="2000" dirty="0" smtClean="0">
              <a:ea typeface="+mn-ea"/>
            </a:endParaRPr>
          </a:p>
          <a:p>
            <a:pPr marL="0" indent="0" eaLnBrk="1" hangingPunct="1">
              <a:buFont typeface="Wingdings 2" panose="05020102010507070707" pitchFamily="18" charset="2"/>
              <a:buNone/>
              <a:defRPr/>
            </a:pPr>
            <a:r>
              <a:rPr lang="en-US" sz="2000" dirty="0" smtClean="0">
                <a:ea typeface="+mn-ea"/>
              </a:rPr>
              <a:t>Example</a:t>
            </a:r>
            <a:endParaRPr lang="en-US" sz="2400" dirty="0" smtClean="0">
              <a:ea typeface="+mn-ea"/>
            </a:endParaRPr>
          </a:p>
          <a:p>
            <a:pPr marL="457200" lvl="1" indent="0" eaLnBrk="1" hangingPunct="1">
              <a:buFont typeface="Verdana" panose="020B0604030504040204" pitchFamily="34" charset="0"/>
              <a:buNone/>
              <a:defRPr/>
            </a:pPr>
            <a:r>
              <a:rPr lang="en-US" sz="1800" dirty="0" smtClean="0">
                <a:ea typeface="+mn-ea"/>
              </a:rPr>
              <a:t>Rather </a:t>
            </a:r>
            <a:r>
              <a:rPr lang="en-US" sz="1800" dirty="0">
                <a:ea typeface="+mn-ea"/>
              </a:rPr>
              <a:t>than "Studies on the Development of Objective Techniques for Monitoring the Development of Visual Acuity in </a:t>
            </a:r>
            <a:r>
              <a:rPr lang="en-US" sz="1800" dirty="0" smtClean="0">
                <a:ea typeface="+mn-ea"/>
              </a:rPr>
              <a:t>Infants“ how about "Visual </a:t>
            </a:r>
            <a:r>
              <a:rPr lang="en-US" sz="1800" dirty="0">
                <a:ea typeface="+mn-ea"/>
              </a:rPr>
              <a:t>Acuity in </a:t>
            </a:r>
            <a:r>
              <a:rPr lang="en-US" sz="1800" dirty="0" smtClean="0">
                <a:ea typeface="+mn-ea"/>
              </a:rPr>
              <a:t>Infants” or "Visual </a:t>
            </a:r>
            <a:r>
              <a:rPr lang="en-US" sz="1800" dirty="0">
                <a:ea typeface="+mn-ea"/>
              </a:rPr>
              <a:t>Acuity in Infants: Objective Monitoring of its Development"</a:t>
            </a:r>
            <a:endParaRPr lang="en-US" sz="1600" dirty="0">
              <a:ea typeface="+mn-ea"/>
            </a:endParaRPr>
          </a:p>
          <a:p>
            <a:pPr lvl="1" eaLnBrk="1" hangingPunct="1">
              <a:buFont typeface="Verdana" panose="020B0604030504040204" pitchFamily="34" charset="0"/>
              <a:buChar char="◦"/>
              <a:defRPr/>
            </a:pPr>
            <a:endParaRPr lang="en-US" sz="1800" dirty="0">
              <a:ea typeface="+mn-ea"/>
            </a:endParaRPr>
          </a:p>
          <a:p>
            <a:pPr lvl="1" eaLnBrk="1" hangingPunct="1">
              <a:buFont typeface="Verdana" panose="020B0604030504040204" pitchFamily="34" charset="0"/>
              <a:buChar char="◦"/>
              <a:defRPr/>
            </a:pPr>
            <a:endParaRPr lang="en-US" sz="1800" dirty="0">
              <a:ea typeface="+mn-ea"/>
            </a:endParaRPr>
          </a:p>
        </p:txBody>
      </p:sp>
      <p:sp>
        <p:nvSpPr>
          <p:cNvPr id="634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16C3C527-D518-B643-AE66-B5A089DA43D0}" type="slidenum">
              <a:rPr lang="en-US" altLang="en-US">
                <a:solidFill>
                  <a:srgbClr val="B5A788"/>
                </a:solidFill>
              </a:rPr>
              <a:pPr/>
              <a:t>25</a:t>
            </a:fld>
            <a:endParaRPr lang="en-US" altLang="en-US">
              <a:solidFill>
                <a:srgbClr val="B5A788"/>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25" y="206376"/>
            <a:ext cx="7499350" cy="1143000"/>
          </a:xfrm>
        </p:spPr>
        <p:txBody>
          <a:bodyPr>
            <a:normAutofit/>
          </a:bodyPr>
          <a:lstStyle/>
          <a:p>
            <a:pPr eaLnBrk="1" hangingPunct="1">
              <a:defRPr/>
            </a:pPr>
            <a:r>
              <a:rPr lang="en-US" dirty="0" smtClean="0">
                <a:ea typeface="+mj-ea"/>
                <a:cs typeface="Times New Roman" pitchFamily="18" charset="0"/>
              </a:rPr>
              <a:t>Create Persuasive Summaries and Abstracts</a:t>
            </a:r>
            <a:endParaRPr lang="en-US" dirty="0">
              <a:latin typeface="+mn-lt"/>
              <a:ea typeface="+mj-ea"/>
              <a:cs typeface="Times New Roman" pitchFamily="18" charset="0"/>
            </a:endParaRPr>
          </a:p>
        </p:txBody>
      </p:sp>
      <p:sp>
        <p:nvSpPr>
          <p:cNvPr id="65539" name="Content Placeholder 2"/>
          <p:cNvSpPr>
            <a:spLocks noGrp="1"/>
          </p:cNvSpPr>
          <p:nvPr>
            <p:ph idx="1"/>
          </p:nvPr>
        </p:nvSpPr>
        <p:spPr>
          <a:xfrm>
            <a:off x="612775" y="2717800"/>
            <a:ext cx="8229600" cy="4525963"/>
          </a:xfrm>
        </p:spPr>
        <p:txBody>
          <a:bodyPr/>
          <a:lstStyle/>
          <a:p>
            <a:pPr eaLnBrk="1" hangingPunct="1"/>
            <a:r>
              <a:rPr lang="en-US" altLang="en-US" sz="2000">
                <a:latin typeface="Calibri" charset="0"/>
                <a:ea typeface="Times New Roman" charset="0"/>
                <a:cs typeface="Times New Roman" charset="0"/>
              </a:rPr>
              <a:t>Written last, but read first by reviewers</a:t>
            </a:r>
          </a:p>
          <a:p>
            <a:pPr eaLnBrk="1" hangingPunct="1"/>
            <a:r>
              <a:rPr lang="en-US" altLang="en-US" sz="2100">
                <a:latin typeface="Calibri" charset="0"/>
                <a:ea typeface="Times New Roman" charset="0"/>
                <a:cs typeface="Times New Roman" charset="0"/>
              </a:rPr>
              <a:t>Provides </a:t>
            </a:r>
            <a:r>
              <a:rPr lang="en-US" altLang="en-US" sz="2100" b="1">
                <a:latin typeface="Calibri" charset="0"/>
                <a:ea typeface="Times New Roman" charset="0"/>
                <a:cs typeface="Times New Roman" charset="0"/>
              </a:rPr>
              <a:t>first</a:t>
            </a:r>
            <a:r>
              <a:rPr lang="en-US" altLang="en-US" sz="2100">
                <a:latin typeface="Calibri" charset="0"/>
                <a:ea typeface="Times New Roman" charset="0"/>
                <a:cs typeface="Times New Roman" charset="0"/>
              </a:rPr>
              <a:t> impression of your project but may also be the </a:t>
            </a:r>
            <a:r>
              <a:rPr lang="en-US" altLang="en-US" sz="2100" b="1">
                <a:latin typeface="Calibri" charset="0"/>
                <a:ea typeface="Times New Roman" charset="0"/>
                <a:cs typeface="Times New Roman" charset="0"/>
              </a:rPr>
              <a:t>last</a:t>
            </a:r>
            <a:r>
              <a:rPr lang="en-US" altLang="en-US" sz="2100">
                <a:latin typeface="Calibri" charset="0"/>
                <a:ea typeface="Times New Roman" charset="0"/>
                <a:cs typeface="Times New Roman" charset="0"/>
              </a:rPr>
              <a:t> impression for reviewers wanting to refresh their understanding after reading your proposal</a:t>
            </a:r>
          </a:p>
          <a:p>
            <a:pPr eaLnBrk="1" hangingPunct="1"/>
            <a:r>
              <a:rPr lang="en-US" altLang="en-US" sz="2000">
                <a:latin typeface="Calibri" charset="0"/>
                <a:ea typeface="Times New Roman" charset="0"/>
                <a:cs typeface="Times New Roman" charset="0"/>
              </a:rPr>
              <a:t>Must be an intriguing “first advertisement”</a:t>
            </a:r>
          </a:p>
          <a:p>
            <a:pPr lvl="1" eaLnBrk="1" hangingPunct="1"/>
            <a:r>
              <a:rPr lang="en-US" altLang="en-US" sz="1800">
                <a:latin typeface="Calibri" charset="0"/>
                <a:ea typeface="Times New Roman" charset="0"/>
                <a:cs typeface="Times New Roman" charset="0"/>
              </a:rPr>
              <a:t>Compelling, interesting, exciting</a:t>
            </a:r>
          </a:p>
          <a:p>
            <a:pPr eaLnBrk="1" hangingPunct="1"/>
            <a:r>
              <a:rPr lang="en-US" altLang="en-US" sz="2000">
                <a:latin typeface="Calibri" charset="0"/>
                <a:ea typeface="Times New Roman" charset="0"/>
                <a:cs typeface="Times New Roman" charset="0"/>
              </a:rPr>
              <a:t>Should reflect entire scope of project</a:t>
            </a:r>
            <a:endParaRPr lang="en-US" altLang="en-US" sz="2000">
              <a:latin typeface="Calibri" charset="0"/>
              <a:cs typeface="Calibri" charset="0"/>
            </a:endParaRPr>
          </a:p>
          <a:p>
            <a:pPr eaLnBrk="1" hangingPunct="1"/>
            <a:endParaRPr lang="en-US" altLang="en-US" sz="2000">
              <a:latin typeface="Calibri" charset="0"/>
              <a:cs typeface="Calibri" charset="0"/>
            </a:endParaRPr>
          </a:p>
        </p:txBody>
      </p:sp>
      <p:sp>
        <p:nvSpPr>
          <p:cNvPr id="655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9E3DFD76-AB33-5B45-99FC-842F2CAEC971}" type="slidenum">
              <a:rPr lang="en-US" altLang="en-US">
                <a:solidFill>
                  <a:srgbClr val="B5A788"/>
                </a:solidFill>
              </a:rPr>
              <a:pPr/>
              <a:t>26</a:t>
            </a:fld>
            <a:endParaRPr lang="en-US" altLang="en-US">
              <a:solidFill>
                <a:srgbClr val="B5A788"/>
              </a:solidFill>
            </a:endParaRPr>
          </a:p>
        </p:txBody>
      </p:sp>
      <p:sp>
        <p:nvSpPr>
          <p:cNvPr id="65541" name="TextBox 5"/>
          <p:cNvSpPr txBox="1">
            <a:spLocks noChangeArrowheads="1"/>
          </p:cNvSpPr>
          <p:nvPr/>
        </p:nvSpPr>
        <p:spPr bwMode="auto">
          <a:xfrm>
            <a:off x="695325" y="1617663"/>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2400" i="1">
                <a:ea typeface="Times New Roman" charset="0"/>
                <a:cs typeface="Times New Roman" charset="0"/>
              </a:rPr>
              <a:t>After the title, the next and perhaps only thing a reviewer reads is the abstract or summary</a:t>
            </a:r>
            <a:endParaRPr lang="en-US" altLang="en-US" sz="2400" i="1"/>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a:cs typeface="Times New Roman" pitchFamily="18" charset="0"/>
              </a:rPr>
              <a:t>Persuasive Summaries and </a:t>
            </a:r>
            <a:r>
              <a:rPr lang="en-US" dirty="0" smtClean="0">
                <a:cs typeface="Times New Roman" pitchFamily="18" charset="0"/>
              </a:rPr>
              <a:t>Abstracts </a:t>
            </a:r>
            <a:r>
              <a:rPr lang="en-US" dirty="0" smtClean="0">
                <a:latin typeface="+mn-lt"/>
                <a:ea typeface="+mj-ea"/>
                <a:cs typeface="Times New Roman" pitchFamily="18" charset="0"/>
              </a:rPr>
              <a:t>(cont.)</a:t>
            </a:r>
            <a:endParaRPr lang="en-US" dirty="0">
              <a:latin typeface="+mn-lt"/>
              <a:ea typeface="+mj-ea"/>
              <a:cs typeface="Times New Roman" pitchFamily="18" charset="0"/>
            </a:endParaRPr>
          </a:p>
        </p:txBody>
      </p:sp>
      <p:sp>
        <p:nvSpPr>
          <p:cNvPr id="3" name="Content Placeholder 2"/>
          <p:cNvSpPr>
            <a:spLocks noGrp="1"/>
          </p:cNvSpPr>
          <p:nvPr>
            <p:ph idx="1"/>
          </p:nvPr>
        </p:nvSpPr>
        <p:spPr>
          <a:xfrm>
            <a:off x="428625" y="1524000"/>
            <a:ext cx="7175500" cy="4525963"/>
          </a:xfrm>
        </p:spPr>
        <p:txBody>
          <a:bodyPr>
            <a:normAutofit/>
          </a:bodyPr>
          <a:lstStyle/>
          <a:p>
            <a:pPr eaLnBrk="1" hangingPunct="1">
              <a:buFont typeface="Arial" panose="020B0604020202020204" pitchFamily="34" charset="0"/>
              <a:buChar char="•"/>
              <a:defRPr/>
            </a:pPr>
            <a:r>
              <a:rPr lang="en-US" sz="2000" dirty="0" smtClean="0">
                <a:ea typeface="+mn-ea"/>
                <a:cs typeface="Times New Roman" pitchFamily="18" charset="0"/>
              </a:rPr>
              <a:t>Summarizes project purpose, goals, research design, methods, significance </a:t>
            </a:r>
          </a:p>
          <a:p>
            <a:pPr eaLnBrk="1" hangingPunct="1">
              <a:buFont typeface="Arial" panose="020B0604020202020204" pitchFamily="34" charset="0"/>
              <a:buChar char="•"/>
              <a:defRPr/>
            </a:pPr>
            <a:r>
              <a:rPr lang="en-US" sz="2000" dirty="0" smtClean="0">
                <a:ea typeface="+mn-ea"/>
                <a:cs typeface="Times New Roman" pitchFamily="18" charset="0"/>
              </a:rPr>
              <a:t>Must convey: </a:t>
            </a:r>
          </a:p>
          <a:p>
            <a:pPr lvl="1" eaLnBrk="1" hangingPunct="1">
              <a:buFont typeface="Verdana" panose="020B0604030504040204" pitchFamily="34" charset="0"/>
              <a:buChar char="◦"/>
              <a:defRPr/>
            </a:pPr>
            <a:r>
              <a:rPr lang="en-US" sz="1600" dirty="0" smtClean="0">
                <a:ea typeface="+mn-ea"/>
                <a:cs typeface="Times New Roman" pitchFamily="18" charset="0"/>
              </a:rPr>
              <a:t>What researcher intends to do </a:t>
            </a:r>
          </a:p>
          <a:p>
            <a:pPr lvl="1" eaLnBrk="1" hangingPunct="1">
              <a:buFont typeface="Verdana" panose="020B0604030504040204" pitchFamily="34" charset="0"/>
              <a:buChar char="◦"/>
              <a:defRPr/>
            </a:pPr>
            <a:r>
              <a:rPr lang="en-US" sz="1600" dirty="0" smtClean="0">
                <a:ea typeface="+mn-ea"/>
                <a:cs typeface="Times New Roman" pitchFamily="18" charset="0"/>
              </a:rPr>
              <a:t>Why it’s important</a:t>
            </a:r>
          </a:p>
          <a:p>
            <a:pPr lvl="1" eaLnBrk="1" hangingPunct="1">
              <a:buFont typeface="Verdana" panose="020B0604030504040204" pitchFamily="34" charset="0"/>
              <a:buChar char="◦"/>
              <a:defRPr/>
            </a:pPr>
            <a:r>
              <a:rPr lang="en-US" sz="1600" dirty="0" smtClean="0">
                <a:ea typeface="+mn-ea"/>
                <a:cs typeface="Times New Roman" pitchFamily="18" charset="0"/>
              </a:rPr>
              <a:t>Expected outcome(s)</a:t>
            </a:r>
          </a:p>
          <a:p>
            <a:pPr lvl="1" eaLnBrk="1" hangingPunct="1">
              <a:buFont typeface="Verdana" panose="020B0604030504040204" pitchFamily="34" charset="0"/>
              <a:buChar char="◦"/>
              <a:defRPr/>
            </a:pPr>
            <a:r>
              <a:rPr lang="en-US" sz="1600" dirty="0" smtClean="0">
                <a:ea typeface="+mn-ea"/>
                <a:cs typeface="Times New Roman" pitchFamily="18" charset="0"/>
              </a:rPr>
              <a:t>How work will be accomplished</a:t>
            </a:r>
            <a:endParaRPr lang="en-US" sz="1600" dirty="0">
              <a:ea typeface="+mn-ea"/>
              <a:cs typeface="Times New Roman" pitchFamily="18" charset="0"/>
            </a:endParaRPr>
          </a:p>
          <a:p>
            <a:pPr eaLnBrk="1" hangingPunct="1">
              <a:buFont typeface="Arial" panose="020B0604020202020204" pitchFamily="34" charset="0"/>
              <a:buChar char="•"/>
              <a:defRPr/>
            </a:pPr>
            <a:r>
              <a:rPr lang="en-US" sz="2000" dirty="0" smtClean="0">
                <a:ea typeface="+mn-ea"/>
              </a:rPr>
              <a:t>Should be explicit (e.g., </a:t>
            </a:r>
            <a:r>
              <a:rPr lang="en-US" sz="2000" dirty="0">
                <a:ea typeface="+mn-ea"/>
              </a:rPr>
              <a:t>“The objective of this study is to </a:t>
            </a:r>
            <a:r>
              <a:rPr lang="en-US" sz="2000" dirty="0" smtClean="0">
                <a:ea typeface="+mn-ea"/>
              </a:rPr>
              <a:t>…”)</a:t>
            </a:r>
            <a:endParaRPr lang="en-US" sz="2000" dirty="0">
              <a:ea typeface="+mn-ea"/>
            </a:endParaRPr>
          </a:p>
          <a:p>
            <a:pPr eaLnBrk="1" hangingPunct="1">
              <a:buFont typeface="Arial" panose="020B0604020202020204" pitchFamily="34" charset="0"/>
              <a:buChar char="•"/>
              <a:defRPr/>
            </a:pPr>
            <a:r>
              <a:rPr lang="en-US" sz="2000" dirty="0" smtClean="0">
                <a:ea typeface="+mn-ea"/>
                <a:cs typeface="Times New Roman" pitchFamily="18" charset="0"/>
              </a:rPr>
              <a:t>Has to be </a:t>
            </a:r>
            <a:r>
              <a:rPr lang="en-US" sz="2000" dirty="0">
                <a:ea typeface="+mn-ea"/>
                <a:cs typeface="Times New Roman" pitchFamily="18" charset="0"/>
              </a:rPr>
              <a:t>well crafted and </a:t>
            </a:r>
            <a:r>
              <a:rPr lang="en-US" sz="2000" dirty="0" smtClean="0">
                <a:ea typeface="+mn-ea"/>
                <a:cs typeface="Times New Roman" pitchFamily="18" charset="0"/>
              </a:rPr>
              <a:t>thoughtful, CONCISE and COMPLETE</a:t>
            </a:r>
          </a:p>
          <a:p>
            <a:pPr eaLnBrk="1" hangingPunct="1">
              <a:buFont typeface="Arial" panose="020B0604020202020204" pitchFamily="34" charset="0"/>
              <a:buChar char="•"/>
              <a:defRPr/>
            </a:pPr>
            <a:endParaRPr lang="en-US" sz="2000" dirty="0">
              <a:ea typeface="+mn-ea"/>
              <a:cs typeface="Times New Roman" pitchFamily="18" charset="0"/>
            </a:endParaRPr>
          </a:p>
          <a:p>
            <a:pPr marL="0" indent="0" eaLnBrk="1" hangingPunct="1">
              <a:buFont typeface="Wingdings 2" panose="05020102010507070707" pitchFamily="18" charset="2"/>
              <a:buNone/>
              <a:defRPr/>
            </a:pPr>
            <a:r>
              <a:rPr lang="en-US" sz="2000" i="1" dirty="0" smtClean="0">
                <a:ea typeface="+mn-ea"/>
                <a:cs typeface="Times New Roman" pitchFamily="18" charset="0"/>
              </a:rPr>
              <a:t>“If I had more time, I would have written you a shorter letter (Mark Twain’s correspondence with a friend)”</a:t>
            </a:r>
          </a:p>
          <a:p>
            <a:pPr marL="0" indent="0" eaLnBrk="1" hangingPunct="1">
              <a:buFont typeface="Wingdings 2" panose="05020102010507070707" pitchFamily="18" charset="2"/>
              <a:buNone/>
              <a:defRPr/>
            </a:pPr>
            <a:endParaRPr lang="en-US" sz="2000" dirty="0" smtClean="0">
              <a:ea typeface="+mn-ea"/>
            </a:endParaRPr>
          </a:p>
          <a:p>
            <a:pPr eaLnBrk="1" hangingPunct="1">
              <a:buFont typeface="Arial" panose="020B0604020202020204" pitchFamily="34" charset="0"/>
              <a:buChar char="•"/>
              <a:defRPr/>
            </a:pPr>
            <a:endParaRPr lang="en-US" sz="2000" dirty="0">
              <a:ea typeface="+mn-ea"/>
            </a:endParaRPr>
          </a:p>
          <a:p>
            <a:pPr eaLnBrk="1" hangingPunct="1">
              <a:buFont typeface="Arial" panose="020B0604020202020204" pitchFamily="34" charset="0"/>
              <a:buChar char="•"/>
              <a:defRPr/>
            </a:pPr>
            <a:endParaRPr lang="en-US" sz="2000" dirty="0" smtClean="0">
              <a:ea typeface="+mn-ea"/>
            </a:endParaRPr>
          </a:p>
        </p:txBody>
      </p:sp>
      <p:sp>
        <p:nvSpPr>
          <p:cNvPr id="675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B6C784F9-AFD5-A245-BF0D-5D1D220F4033}" type="slidenum">
              <a:rPr lang="en-US" altLang="en-US">
                <a:solidFill>
                  <a:srgbClr val="B5A788"/>
                </a:solidFill>
              </a:rPr>
              <a:pPr/>
              <a:t>27</a:t>
            </a:fld>
            <a:endParaRPr lang="en-US" altLang="en-US">
              <a:solidFill>
                <a:srgbClr val="B5A788"/>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3"/>
          <p:cNvPicPr>
            <a:picLocks noChangeAspect="1"/>
          </p:cNvPicPr>
          <p:nvPr/>
        </p:nvPicPr>
        <p:blipFill>
          <a:blip r:embed="rId2">
            <a:extLst>
              <a:ext uri="{28A0092B-C50C-407E-A947-70E740481C1C}">
                <a14:useLocalDpi xmlns:a14="http://schemas.microsoft.com/office/drawing/2010/main" val="0"/>
              </a:ext>
            </a:extLst>
          </a:blip>
          <a:srcRect l="23418" t="17200" r="37250" b="4800"/>
          <a:stretch>
            <a:fillRect/>
          </a:stretch>
        </p:blipFill>
        <p:spPr bwMode="auto">
          <a:xfrm>
            <a:off x="3255963" y="447675"/>
            <a:ext cx="4814887" cy="596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34963" y="1974850"/>
            <a:ext cx="2508250" cy="2030413"/>
          </a:xfrm>
          <a:prstGeom prst="rect">
            <a:avLst/>
          </a:prstGeom>
          <a:noFill/>
        </p:spPr>
        <p:txBody>
          <a:bodyPr>
            <a:spAutoFit/>
          </a:bodyPr>
          <a:lstStyle/>
          <a:p>
            <a:pPr>
              <a:defRPr/>
            </a:pPr>
            <a:r>
              <a:rPr lang="en-US" dirty="0">
                <a:latin typeface="Gill Sans MT" panose="020B0502020104020203" pitchFamily="34" charset="0"/>
              </a:rPr>
              <a:t>Project Summary from Larry Howell’s NSF Origami Proposal</a:t>
            </a:r>
          </a:p>
          <a:p>
            <a:pPr marL="285750" indent="-285750">
              <a:buFont typeface="Arial" panose="020B0604020202020204" pitchFamily="34" charset="0"/>
              <a:buChar char="•"/>
              <a:defRPr/>
            </a:pPr>
            <a:r>
              <a:rPr lang="en-US" dirty="0">
                <a:latin typeface="Gill Sans MT" panose="020B0502020104020203" pitchFamily="34" charset="0"/>
              </a:rPr>
              <a:t>Received highest possible scores from NSF review panel</a:t>
            </a:r>
          </a:p>
          <a:p>
            <a:pPr marL="285750" indent="-285750">
              <a:buFont typeface="Arial" panose="020B0604020202020204" pitchFamily="34" charset="0"/>
              <a:buChar char="•"/>
              <a:defRPr/>
            </a:pPr>
            <a:r>
              <a:rPr lang="en-US" dirty="0">
                <a:latin typeface="Gill Sans MT" panose="020B0502020104020203" pitchFamily="34" charset="0"/>
              </a:rPr>
              <a:t>Good example of PIP</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514350" y="397692"/>
            <a:ext cx="8035925" cy="1143000"/>
          </a:xfrm>
        </p:spPr>
        <p:txBody>
          <a:bodyPr/>
          <a:lstStyle/>
          <a:p>
            <a:pPr eaLnBrk="1" hangingPunct="1"/>
            <a:r>
              <a:rPr lang="en-US" altLang="en-US" sz="3600">
                <a:latin typeface="Calibri" charset="0"/>
                <a:cs typeface="Calibri" charset="0"/>
              </a:rPr>
              <a:t>Conclusion - Proposal Success</a:t>
            </a:r>
            <a:br>
              <a:rPr lang="en-US" altLang="en-US" sz="3600">
                <a:latin typeface="Calibri" charset="0"/>
                <a:cs typeface="Calibri" charset="0"/>
              </a:rPr>
            </a:br>
            <a:endParaRPr lang="en-US" altLang="en-US" sz="3600">
              <a:latin typeface="Calibri" charset="0"/>
              <a:cs typeface="Calibri" charset="0"/>
            </a:endParaRPr>
          </a:p>
        </p:txBody>
      </p:sp>
      <p:sp>
        <p:nvSpPr>
          <p:cNvPr id="70659" name="Content Placeholder 2"/>
          <p:cNvSpPr>
            <a:spLocks noGrp="1"/>
          </p:cNvSpPr>
          <p:nvPr>
            <p:ph idx="1"/>
          </p:nvPr>
        </p:nvSpPr>
        <p:spPr/>
        <p:txBody>
          <a:bodyPr/>
          <a:lstStyle/>
          <a:p>
            <a:pPr eaLnBrk="1" hangingPunct="1"/>
            <a:r>
              <a:rPr lang="en-US" altLang="en-US" dirty="0">
                <a:latin typeface="Calibri" charset="0"/>
                <a:cs typeface="Calibri" charset="0"/>
              </a:rPr>
              <a:t>Pay attention to details </a:t>
            </a:r>
          </a:p>
          <a:p>
            <a:pPr eaLnBrk="1" hangingPunct="1"/>
            <a:r>
              <a:rPr lang="en-US" altLang="en-US" dirty="0">
                <a:latin typeface="Calibri" charset="0"/>
                <a:cs typeface="Calibri" charset="0"/>
              </a:rPr>
              <a:t>Prepare before writing</a:t>
            </a:r>
          </a:p>
          <a:p>
            <a:pPr eaLnBrk="1" hangingPunct="1"/>
            <a:r>
              <a:rPr lang="en-US" altLang="en-US" dirty="0">
                <a:latin typeface="Calibri" charset="0"/>
                <a:cs typeface="Calibri" charset="0"/>
              </a:rPr>
              <a:t>Write </a:t>
            </a:r>
            <a:r>
              <a:rPr lang="en-US" altLang="en-US" dirty="0" smtClean="0">
                <a:latin typeface="Calibri" charset="0"/>
                <a:cs typeface="Calibri" charset="0"/>
              </a:rPr>
              <a:t>persuasively</a:t>
            </a:r>
            <a:endParaRPr lang="en-US" altLang="en-US" dirty="0">
              <a:latin typeface="Calibri" charset="0"/>
              <a:cs typeface="Calibri"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a:latin typeface="Calibri" charset="0"/>
                <a:cs typeface="Calibri" charset="0"/>
              </a:rPr>
              <a:t>Agenda</a:t>
            </a:r>
          </a:p>
        </p:txBody>
      </p:sp>
      <p:sp>
        <p:nvSpPr>
          <p:cNvPr id="194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8C0565F6-3F7B-F245-BF09-97EEA78772DF}" type="slidenum">
              <a:rPr lang="en-US" altLang="en-US">
                <a:solidFill>
                  <a:srgbClr val="B5A788"/>
                </a:solidFill>
              </a:rPr>
              <a:pPr/>
              <a:t>3</a:t>
            </a:fld>
            <a:endParaRPr lang="en-US" altLang="en-US">
              <a:solidFill>
                <a:srgbClr val="B5A788"/>
              </a:solidFill>
            </a:endParaRPr>
          </a:p>
        </p:txBody>
      </p:sp>
      <p:sp>
        <p:nvSpPr>
          <p:cNvPr id="19460" name="Content Placeholder 5"/>
          <p:cNvSpPr>
            <a:spLocks noGrp="1"/>
          </p:cNvSpPr>
          <p:nvPr>
            <p:ph idx="1"/>
          </p:nvPr>
        </p:nvSpPr>
        <p:spPr/>
        <p:txBody>
          <a:bodyPr/>
          <a:lstStyle/>
          <a:p>
            <a:pPr eaLnBrk="1" hangingPunct="1"/>
            <a:r>
              <a:rPr lang="en-US" altLang="en-US" dirty="0" smtClean="0">
                <a:latin typeface="Calibri" charset="0"/>
                <a:cs typeface="Calibri" charset="0"/>
              </a:rPr>
              <a:t>Persuasive </a:t>
            </a:r>
            <a:r>
              <a:rPr lang="en-US" altLang="en-US" dirty="0">
                <a:latin typeface="Calibri" charset="0"/>
                <a:cs typeface="Calibri" charset="0"/>
              </a:rPr>
              <a:t>Writing Techniques</a:t>
            </a:r>
          </a:p>
          <a:p>
            <a:pPr eaLnBrk="1" hangingPunct="1"/>
            <a:r>
              <a:rPr lang="en-US" altLang="en-US" dirty="0">
                <a:latin typeface="Calibri" charset="0"/>
                <a:cs typeface="Calibri" charset="0"/>
              </a:rPr>
              <a:t>Proposal </a:t>
            </a:r>
            <a:r>
              <a:rPr lang="en-US" altLang="en-US" dirty="0" smtClean="0">
                <a:latin typeface="Calibri" charset="0"/>
                <a:cs typeface="Calibri" charset="0"/>
              </a:rPr>
              <a:t>Elements</a:t>
            </a:r>
            <a:endParaRPr lang="en-US" altLang="en-US" dirty="0">
              <a:latin typeface="Calibri" charset="0"/>
              <a:cs typeface="Calibri" charset="0"/>
            </a:endParaRPr>
          </a:p>
          <a:p>
            <a:pPr eaLnBrk="1" hangingPunct="1"/>
            <a:r>
              <a:rPr lang="en-US" altLang="en-US" dirty="0" smtClean="0">
                <a:latin typeface="Calibri" charset="0"/>
                <a:cs typeface="Calibri" charset="0"/>
              </a:rPr>
              <a:t>Persuasive Titles and Abstracts</a:t>
            </a:r>
          </a:p>
          <a:p>
            <a:pPr eaLnBrk="1" hangingPunct="1"/>
            <a:r>
              <a:rPr lang="en-US" altLang="en-US" dirty="0" smtClean="0">
                <a:latin typeface="Calibri" charset="0"/>
                <a:cs typeface="Calibri" charset="0"/>
              </a:rPr>
              <a:t>Summary</a:t>
            </a:r>
            <a:endParaRPr lang="en-US" altLang="en-US" dirty="0">
              <a:latin typeface="Calibri" charset="0"/>
              <a:cs typeface="Calibri"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a:latin typeface="Calibri" charset="0"/>
                <a:cs typeface="Calibri" charset="0"/>
              </a:rPr>
              <a:t>Upcoming Research Development Events</a:t>
            </a:r>
          </a:p>
        </p:txBody>
      </p:sp>
      <p:sp>
        <p:nvSpPr>
          <p:cNvPr id="71683" name="Content Placeholder 2"/>
          <p:cNvSpPr>
            <a:spLocks noGrp="1"/>
          </p:cNvSpPr>
          <p:nvPr>
            <p:ph idx="1"/>
          </p:nvPr>
        </p:nvSpPr>
        <p:spPr/>
        <p:txBody>
          <a:bodyPr/>
          <a:lstStyle/>
          <a:p>
            <a:r>
              <a:rPr lang="en-US" altLang="en-US" dirty="0" smtClean="0">
                <a:latin typeface="Calibri" charset="0"/>
                <a:cs typeface="Calibri" charset="0"/>
              </a:rPr>
              <a:t>Oct 12, 2017   2:00 PM  270 McDonald </a:t>
            </a:r>
          </a:p>
          <a:p>
            <a:pPr marL="82550" indent="0">
              <a:buNone/>
            </a:pPr>
            <a:r>
              <a:rPr lang="en-US" altLang="en-US" dirty="0" smtClean="0">
                <a:latin typeface="Calibri" charset="0"/>
                <a:cs typeface="Calibri" charset="0"/>
              </a:rPr>
              <a:t>Big changes coming in Grants.gov!  ORCA will be here to answer your questions about your role as a PI on a grants.gov federal grant application.</a:t>
            </a:r>
          </a:p>
          <a:p>
            <a:r>
              <a:rPr lang="en-US" altLang="en-US" dirty="0" smtClean="0">
                <a:latin typeface="Calibri" charset="0"/>
                <a:cs typeface="Calibri" charset="0"/>
              </a:rPr>
              <a:t>Oct 17, 2017   12:00 Noon  270 McDonald</a:t>
            </a:r>
          </a:p>
          <a:p>
            <a:pPr marL="82550" indent="0">
              <a:buNone/>
            </a:pPr>
            <a:r>
              <a:rPr lang="en-US" altLang="en-US" dirty="0" smtClean="0">
                <a:latin typeface="Calibri" charset="0"/>
                <a:cs typeface="Calibri" charset="0"/>
              </a:rPr>
              <a:t>Editing, Rewriting, and Marketing</a:t>
            </a:r>
          </a:p>
          <a:p>
            <a:pPr marL="82550" indent="0">
              <a:buNone/>
            </a:pPr>
            <a:r>
              <a:rPr lang="en-US" altLang="en-US" dirty="0" smtClean="0">
                <a:latin typeface="Calibri" charset="0"/>
                <a:cs typeface="Calibri" charset="0"/>
              </a:rPr>
              <a:t>Research Development with discuss common proposal mistakes and will provide instruction on best practices and successful strategies for approaching program Officers</a:t>
            </a:r>
            <a:endParaRPr lang="en-US" altLang="en-US" dirty="0">
              <a:latin typeface="Calibri" charset="0"/>
              <a:cs typeface="Calibri"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1206500" y="2549525"/>
            <a:ext cx="7499350" cy="1143000"/>
          </a:xfrm>
        </p:spPr>
        <p:txBody>
          <a:bodyPr/>
          <a:lstStyle/>
          <a:p>
            <a:pPr eaLnBrk="1" hangingPunct="1"/>
            <a:r>
              <a:rPr lang="en-US" altLang="en-US">
                <a:latin typeface="Calibri" charset="0"/>
                <a:cs typeface="Calibri" charset="0"/>
              </a:rPr>
              <a:t>References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404813"/>
            <a:ext cx="8229600" cy="561975"/>
          </a:xfrm>
        </p:spPr>
        <p:txBody>
          <a:bodyPr>
            <a:normAutofit fontScale="90000"/>
          </a:bodyPr>
          <a:lstStyle/>
          <a:p>
            <a:pPr eaLnBrk="1" hangingPunct="1">
              <a:defRPr/>
            </a:pPr>
            <a:r>
              <a:rPr lang="en-US" dirty="0" smtClean="0">
                <a:ea typeface="+mj-ea"/>
              </a:rPr>
              <a:t>STEM Research Development Website (FHSS  Website in Development)</a:t>
            </a:r>
            <a:endParaRPr lang="en-US" dirty="0">
              <a:ea typeface="+mj-ea"/>
            </a:endParaRPr>
          </a:p>
        </p:txBody>
      </p:sp>
      <p:pic>
        <p:nvPicPr>
          <p:cNvPr id="73731" name="Picture 2"/>
          <p:cNvPicPr>
            <a:picLocks noChangeAspect="1" noChangeArrowheads="1"/>
          </p:cNvPicPr>
          <p:nvPr/>
        </p:nvPicPr>
        <p:blipFill>
          <a:blip r:embed="rId3">
            <a:extLst>
              <a:ext uri="{28A0092B-C50C-407E-A947-70E740481C1C}">
                <a14:useLocalDpi xmlns:a14="http://schemas.microsoft.com/office/drawing/2010/main" val="0"/>
              </a:ext>
            </a:extLst>
          </a:blip>
          <a:srcRect l="26414" t="9619" r="27025" b="17851"/>
          <a:stretch>
            <a:fillRect/>
          </a:stretch>
        </p:blipFill>
        <p:spPr bwMode="auto">
          <a:xfrm>
            <a:off x="1273175" y="1568450"/>
            <a:ext cx="4430713" cy="4313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867400" y="1277938"/>
            <a:ext cx="3308350" cy="4894262"/>
          </a:xfrm>
          <a:prstGeom prst="rect">
            <a:avLst/>
          </a:prstGeom>
        </p:spPr>
        <p:txBody>
          <a:bodyPr>
            <a:spAutoFit/>
          </a:bodyPr>
          <a:lstStyle/>
          <a:p>
            <a:pPr>
              <a:defRPr/>
            </a:pPr>
            <a:r>
              <a:rPr lang="en-US" sz="1600" b="1" i="1" dirty="0">
                <a:latin typeface="Gill Sans MT" panose="020B0502020104020203" pitchFamily="34" charset="0"/>
              </a:rPr>
              <a:t>Design</a:t>
            </a:r>
            <a:endParaRPr lang="en-US" sz="1400" b="1" i="1" dirty="0">
              <a:latin typeface="Gill Sans MT" panose="020B0502020104020203" pitchFamily="34" charset="0"/>
            </a:endParaRPr>
          </a:p>
          <a:p>
            <a:pPr marL="285750" indent="-285750">
              <a:buFont typeface="Arial" pitchFamily="34" charset="0"/>
              <a:buChar char="•"/>
              <a:defRPr/>
            </a:pPr>
            <a:r>
              <a:rPr lang="en-US" sz="1400" dirty="0">
                <a:latin typeface="Gill Sans MT" panose="020B0502020104020203" pitchFamily="34" charset="0"/>
              </a:rPr>
              <a:t>Information “dense”</a:t>
            </a:r>
          </a:p>
          <a:p>
            <a:pPr marL="285750" indent="-285750">
              <a:buFont typeface="Arial" pitchFamily="34" charset="0"/>
              <a:buChar char="•"/>
              <a:defRPr/>
            </a:pPr>
            <a:r>
              <a:rPr lang="en-US" sz="1400" dirty="0">
                <a:latin typeface="Gill Sans MT" panose="020B0502020104020203" pitchFamily="34" charset="0"/>
              </a:rPr>
              <a:t>Information accessible </a:t>
            </a:r>
            <a:r>
              <a:rPr lang="en-US" sz="1400" u="sng" dirty="0">
                <a:latin typeface="Gill Sans MT" panose="020B0502020104020203" pitchFamily="34" charset="0"/>
              </a:rPr>
              <a:t>&lt;</a:t>
            </a:r>
            <a:r>
              <a:rPr lang="en-US" sz="1400" dirty="0">
                <a:latin typeface="Gill Sans MT" panose="020B0502020104020203" pitchFamily="34" charset="0"/>
              </a:rPr>
              <a:t> 3 clicks</a:t>
            </a:r>
          </a:p>
          <a:p>
            <a:pPr marL="285750" indent="-285750">
              <a:buFont typeface="Arial" pitchFamily="34" charset="0"/>
              <a:buChar char="•"/>
              <a:defRPr/>
            </a:pPr>
            <a:r>
              <a:rPr lang="en-US" sz="1400" dirty="0">
                <a:latin typeface="Gill Sans MT" panose="020B0502020104020203" pitchFamily="34" charset="0"/>
              </a:rPr>
              <a:t>Checklists and guides</a:t>
            </a:r>
            <a:br>
              <a:rPr lang="en-US" sz="1400" dirty="0">
                <a:latin typeface="Gill Sans MT" panose="020B0502020104020203" pitchFamily="34" charset="0"/>
              </a:rPr>
            </a:br>
            <a:endParaRPr lang="en-US" sz="1400" dirty="0">
              <a:latin typeface="Gill Sans MT" panose="020B0502020104020203" pitchFamily="34" charset="0"/>
            </a:endParaRPr>
          </a:p>
          <a:p>
            <a:pPr>
              <a:defRPr/>
            </a:pPr>
            <a:r>
              <a:rPr lang="en-US" sz="1600" b="1" i="1" dirty="0">
                <a:latin typeface="Gill Sans MT" panose="020B0502020104020203" pitchFamily="34" charset="0"/>
              </a:rPr>
              <a:t>Pages</a:t>
            </a:r>
            <a:r>
              <a:rPr lang="en-US" sz="1400" i="1" dirty="0">
                <a:latin typeface="Gill Sans MT" panose="020B0502020104020203" pitchFamily="34" charset="0"/>
              </a:rPr>
              <a:t> </a:t>
            </a:r>
          </a:p>
          <a:p>
            <a:pPr marL="285750" indent="-285750">
              <a:buFont typeface="Arial" pitchFamily="34" charset="0"/>
              <a:buChar char="•"/>
              <a:defRPr/>
            </a:pPr>
            <a:r>
              <a:rPr lang="en-US" sz="1400" dirty="0">
                <a:latin typeface="Gill Sans MT" panose="020B0502020104020203" pitchFamily="34" charset="0"/>
              </a:rPr>
              <a:t>Home page</a:t>
            </a:r>
          </a:p>
          <a:p>
            <a:pPr marL="742950" lvl="1" indent="-285750">
              <a:buFont typeface="Calibri" pitchFamily="34" charset="0"/>
              <a:buChar char="–"/>
              <a:defRPr/>
            </a:pPr>
            <a:r>
              <a:rPr lang="en-US" sz="1400" dirty="0">
                <a:latin typeface="Gill Sans MT" panose="020B0502020104020203" pitchFamily="34" charset="0"/>
              </a:rPr>
              <a:t>Orient reader to website</a:t>
            </a:r>
          </a:p>
          <a:p>
            <a:pPr marL="742950" lvl="1" indent="-285750">
              <a:buFont typeface="Calibri" pitchFamily="34" charset="0"/>
              <a:buChar char="–"/>
              <a:defRPr/>
            </a:pPr>
            <a:r>
              <a:rPr lang="en-US" sz="1400" dirty="0">
                <a:latin typeface="Gill Sans MT" panose="020B0502020104020203" pitchFamily="34" charset="0"/>
              </a:rPr>
              <a:t>Funding news </a:t>
            </a:r>
          </a:p>
          <a:p>
            <a:pPr marL="742950" lvl="1" indent="-285750">
              <a:buFont typeface="Calibri" pitchFamily="34" charset="0"/>
              <a:buChar char="–"/>
              <a:defRPr/>
            </a:pPr>
            <a:r>
              <a:rPr lang="en-US" sz="1400" dirty="0">
                <a:latin typeface="Gill Sans MT" panose="020B0502020104020203" pitchFamily="34" charset="0"/>
              </a:rPr>
              <a:t>Quick links to other pages</a:t>
            </a:r>
          </a:p>
          <a:p>
            <a:pPr marL="342900" indent="-342900">
              <a:buFont typeface="Arial" pitchFamily="34" charset="0"/>
              <a:buChar char="•"/>
              <a:defRPr/>
            </a:pPr>
            <a:r>
              <a:rPr lang="en-US" sz="1400" dirty="0">
                <a:latin typeface="Gill Sans MT" panose="020B0502020104020203" pitchFamily="34" charset="0"/>
              </a:rPr>
              <a:t>Getting Started page </a:t>
            </a:r>
          </a:p>
          <a:p>
            <a:pPr marL="800100" lvl="1" indent="-342900">
              <a:buFont typeface="Calibri" pitchFamily="34" charset="0"/>
              <a:buChar char="–"/>
              <a:defRPr/>
            </a:pPr>
            <a:r>
              <a:rPr lang="en-US" sz="1400" dirty="0">
                <a:latin typeface="Gill Sans MT" panose="020B0502020104020203" pitchFamily="34" charset="0"/>
              </a:rPr>
              <a:t>Planning, finding, securing </a:t>
            </a:r>
            <a:br>
              <a:rPr lang="en-US" sz="1400" dirty="0">
                <a:latin typeface="Gill Sans MT" panose="020B0502020104020203" pitchFamily="34" charset="0"/>
              </a:rPr>
            </a:br>
            <a:r>
              <a:rPr lang="en-US" sz="1400" dirty="0">
                <a:latin typeface="Gill Sans MT" panose="020B0502020104020203" pitchFamily="34" charset="0"/>
              </a:rPr>
              <a:t>funding steps</a:t>
            </a:r>
          </a:p>
          <a:p>
            <a:pPr marL="285750" indent="-285750">
              <a:buFont typeface="Arial" pitchFamily="34" charset="0"/>
              <a:buChar char="•"/>
              <a:defRPr/>
            </a:pPr>
            <a:r>
              <a:rPr lang="en-US" sz="1400" dirty="0">
                <a:latin typeface="Gill Sans MT" panose="020B0502020104020203" pitchFamily="34" charset="0"/>
              </a:rPr>
              <a:t>Request a funding search</a:t>
            </a:r>
          </a:p>
          <a:p>
            <a:pPr marL="285750" indent="-285750">
              <a:buFont typeface="Arial" pitchFamily="34" charset="0"/>
              <a:buChar char="•"/>
              <a:defRPr/>
            </a:pPr>
            <a:r>
              <a:rPr lang="en-US" sz="1400" dirty="0">
                <a:latin typeface="Gill Sans MT" panose="020B0502020104020203" pitchFamily="34" charset="0"/>
              </a:rPr>
              <a:t>Tools funding searches</a:t>
            </a:r>
          </a:p>
          <a:p>
            <a:pPr marL="285750" indent="-285750">
              <a:buFont typeface="Arial" pitchFamily="34" charset="0"/>
              <a:buChar char="•"/>
              <a:defRPr/>
            </a:pPr>
            <a:r>
              <a:rPr lang="en-US" sz="1400" dirty="0">
                <a:latin typeface="Gill Sans MT" panose="020B0502020104020203" pitchFamily="34" charset="0"/>
              </a:rPr>
              <a:t>Internal and external funding sources </a:t>
            </a:r>
          </a:p>
          <a:p>
            <a:pPr marL="285750" indent="-285750">
              <a:buFont typeface="Arial" pitchFamily="34" charset="0"/>
              <a:buChar char="•"/>
              <a:defRPr/>
            </a:pPr>
            <a:r>
              <a:rPr lang="en-US" sz="1400" dirty="0">
                <a:latin typeface="Gill Sans MT" panose="020B0502020104020203" pitchFamily="34" charset="0"/>
              </a:rPr>
              <a:t>Resources </a:t>
            </a:r>
          </a:p>
          <a:p>
            <a:pPr marL="742950" lvl="1" indent="-285750">
              <a:buFont typeface="Calibri" pitchFamily="34" charset="0"/>
              <a:buChar char="–"/>
              <a:defRPr/>
            </a:pPr>
            <a:r>
              <a:rPr lang="en-US" sz="1400" dirty="0">
                <a:latin typeface="Gill Sans MT" panose="020B0502020104020203" pitchFamily="34" charset="0"/>
              </a:rPr>
              <a:t>Proposal planning/management</a:t>
            </a:r>
          </a:p>
          <a:p>
            <a:pPr marL="742950" lvl="1" indent="-285750">
              <a:buFont typeface="Calibri" pitchFamily="34" charset="0"/>
              <a:buChar char="–"/>
              <a:defRPr/>
            </a:pPr>
            <a:r>
              <a:rPr lang="en-US" sz="1400" dirty="0">
                <a:latin typeface="Gill Sans MT" panose="020B0502020104020203" pitchFamily="34" charset="0"/>
              </a:rPr>
              <a:t>Proposal preparation</a:t>
            </a:r>
          </a:p>
          <a:p>
            <a:pPr marL="742950" lvl="1" indent="-285750">
              <a:buFont typeface="Calibri" pitchFamily="34" charset="0"/>
              <a:buChar char="–"/>
              <a:defRPr/>
            </a:pPr>
            <a:r>
              <a:rPr lang="en-US" sz="1400" dirty="0">
                <a:latin typeface="Gill Sans MT" panose="020B0502020104020203" pitchFamily="34" charset="0"/>
              </a:rPr>
              <a:t>Sample proposals</a:t>
            </a:r>
          </a:p>
          <a:p>
            <a:pPr marL="742950" lvl="1" indent="-285750">
              <a:buFont typeface="Calibri" pitchFamily="34" charset="0"/>
              <a:buChar char="–"/>
              <a:defRPr/>
            </a:pPr>
            <a:r>
              <a:rPr lang="en-US" sz="1400" dirty="0">
                <a:latin typeface="Gill Sans MT" panose="020B0502020104020203" pitchFamily="34" charset="0"/>
              </a:rPr>
              <a:t>Marketing</a:t>
            </a:r>
          </a:p>
          <a:p>
            <a:pPr marL="742950" lvl="1" indent="-285750">
              <a:buFont typeface="Calibri" pitchFamily="34" charset="0"/>
              <a:buChar char="–"/>
              <a:defRPr/>
            </a:pPr>
            <a:endParaRPr lang="en-US" sz="1400" dirty="0">
              <a:latin typeface="Gill Sans MT" panose="020B0502020104020203" pitchFamily="34" charset="0"/>
            </a:endParaRPr>
          </a:p>
        </p:txBody>
      </p:sp>
      <p:sp>
        <p:nvSpPr>
          <p:cNvPr id="73733" name="Rectangle 2"/>
          <p:cNvSpPr>
            <a:spLocks noChangeArrowheads="1"/>
          </p:cNvSpPr>
          <p:nvPr/>
        </p:nvSpPr>
        <p:spPr bwMode="auto">
          <a:xfrm>
            <a:off x="1600200" y="6324600"/>
            <a:ext cx="3022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400">
                <a:hlinkClick r:id="rId4"/>
              </a:rPr>
              <a:t>http://researchdevelopment.byu.edu/</a:t>
            </a:r>
            <a:r>
              <a:rPr lang="en-US" altLang="en-US" sz="1400"/>
              <a:t> </a:t>
            </a:r>
          </a:p>
        </p:txBody>
      </p:sp>
      <p:sp>
        <p:nvSpPr>
          <p:cNvPr id="7373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7643B636-C998-8D4B-9995-CE97F60C50A1}" type="slidenum">
              <a:rPr lang="en-US" altLang="en-US">
                <a:solidFill>
                  <a:srgbClr val="B5A788"/>
                </a:solidFill>
              </a:rPr>
              <a:pPr/>
              <a:t>32</a:t>
            </a:fld>
            <a:endParaRPr lang="en-US" altLang="en-US">
              <a:solidFill>
                <a:srgbClr val="B5A788"/>
              </a:solidFill>
            </a:endParaRPr>
          </a:p>
        </p:txBody>
      </p:sp>
      <p:sp>
        <p:nvSpPr>
          <p:cNvPr id="6" name="Oval 5"/>
          <p:cNvSpPr/>
          <p:nvPr/>
        </p:nvSpPr>
        <p:spPr>
          <a:xfrm>
            <a:off x="6248400" y="4876800"/>
            <a:ext cx="28194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462088" y="158750"/>
            <a:ext cx="8229600" cy="925513"/>
          </a:xfrm>
        </p:spPr>
        <p:txBody>
          <a:bodyPr/>
          <a:lstStyle/>
          <a:p>
            <a:pPr eaLnBrk="1" hangingPunct="1"/>
            <a:r>
              <a:rPr lang="en-US" altLang="en-US">
                <a:latin typeface="Calibri" charset="0"/>
                <a:cs typeface="Calibri" charset="0"/>
              </a:rPr>
              <a:t>Proposal Development Process</a:t>
            </a:r>
          </a:p>
        </p:txBody>
      </p:sp>
      <p:sp>
        <p:nvSpPr>
          <p:cNvPr id="25603" name="Slide Number Placeholder 3"/>
          <p:cNvSpPr>
            <a:spLocks noGrp="1"/>
          </p:cNvSpPr>
          <p:nvPr>
            <p:ph type="sldNum" sz="quarter" idx="12"/>
          </p:nvPr>
        </p:nvSpPr>
        <p:spPr bwMode="auto">
          <a:xfrm>
            <a:off x="67818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fld id="{0961ABBC-883F-624E-92EA-3192C37C57A5}" type="slidenum">
              <a:rPr lang="en-US" altLang="en-US">
                <a:solidFill>
                  <a:srgbClr val="B5A788"/>
                </a:solidFill>
              </a:rPr>
              <a:pPr/>
              <a:t>4</a:t>
            </a:fld>
            <a:endParaRPr lang="en-US" altLang="en-US">
              <a:solidFill>
                <a:srgbClr val="B5A788"/>
              </a:solidFill>
            </a:endParaRPr>
          </a:p>
        </p:txBody>
      </p:sp>
      <p:grpSp>
        <p:nvGrpSpPr>
          <p:cNvPr id="25604" name="Group 2"/>
          <p:cNvGrpSpPr>
            <a:grpSpLocks/>
          </p:cNvGrpSpPr>
          <p:nvPr/>
        </p:nvGrpSpPr>
        <p:grpSpPr bwMode="auto">
          <a:xfrm>
            <a:off x="990600" y="1668463"/>
            <a:ext cx="7620000" cy="4221162"/>
            <a:chOff x="685800" y="1381928"/>
            <a:chExt cx="7620000" cy="4222258"/>
          </a:xfrm>
        </p:grpSpPr>
        <p:sp>
          <p:nvSpPr>
            <p:cNvPr id="25607" name="TextBox 4"/>
            <p:cNvSpPr txBox="1">
              <a:spLocks noChangeArrowheads="1"/>
            </p:cNvSpPr>
            <p:nvPr/>
          </p:nvSpPr>
          <p:spPr bwMode="auto">
            <a:xfrm>
              <a:off x="2110755" y="1552784"/>
              <a:ext cx="1431886"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Fundable Idea</a:t>
              </a:r>
            </a:p>
          </p:txBody>
        </p:sp>
        <p:sp>
          <p:nvSpPr>
            <p:cNvPr id="25608" name="TextBox 5"/>
            <p:cNvSpPr txBox="1">
              <a:spLocks noChangeArrowheads="1"/>
            </p:cNvSpPr>
            <p:nvPr/>
          </p:nvSpPr>
          <p:spPr bwMode="auto">
            <a:xfrm>
              <a:off x="2066386" y="2086184"/>
              <a:ext cx="1524001"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Find Funder(s)</a:t>
              </a:r>
            </a:p>
          </p:txBody>
        </p:sp>
        <p:sp>
          <p:nvSpPr>
            <p:cNvPr id="25609" name="TextBox 6"/>
            <p:cNvSpPr txBox="1">
              <a:spLocks noChangeArrowheads="1"/>
            </p:cNvSpPr>
            <p:nvPr/>
          </p:nvSpPr>
          <p:spPr bwMode="auto">
            <a:xfrm>
              <a:off x="2110755" y="2662030"/>
              <a:ext cx="1435261" cy="33855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Pre-Proposal</a:t>
              </a:r>
            </a:p>
          </p:txBody>
        </p:sp>
        <p:grpSp>
          <p:nvGrpSpPr>
            <p:cNvPr id="25610" name="Group 10"/>
            <p:cNvGrpSpPr>
              <a:grpSpLocks/>
            </p:cNvGrpSpPr>
            <p:nvPr/>
          </p:nvGrpSpPr>
          <p:grpSpPr bwMode="auto">
            <a:xfrm>
              <a:off x="685800" y="1381928"/>
              <a:ext cx="1229810" cy="780456"/>
              <a:chOff x="1863213" y="1289150"/>
              <a:chExt cx="1247172" cy="1025787"/>
            </a:xfrm>
          </p:grpSpPr>
          <p:sp>
            <p:nvSpPr>
              <p:cNvPr id="8" name="Curved Right Arrow 7"/>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endParaRPr>
              </a:p>
            </p:txBody>
          </p:sp>
          <p:sp>
            <p:nvSpPr>
              <p:cNvPr id="9" name="Curved Right Arrow 8"/>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chemeClr val="tx1"/>
                  </a:solidFill>
                </a:endParaRPr>
              </a:p>
            </p:txBody>
          </p:sp>
          <p:sp>
            <p:nvSpPr>
              <p:cNvPr id="25639" name="TextBox 9"/>
              <p:cNvSpPr txBox="1">
                <a:spLocks noChangeArrowheads="1"/>
              </p:cNvSpPr>
              <p:nvPr/>
            </p:nvSpPr>
            <p:spPr bwMode="auto">
              <a:xfrm>
                <a:off x="1863213" y="1609190"/>
                <a:ext cx="1247172" cy="348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600"/>
                  <a:t>Good Ideas</a:t>
                </a:r>
              </a:p>
            </p:txBody>
          </p:sp>
        </p:grpSp>
        <p:cxnSp>
          <p:nvCxnSpPr>
            <p:cNvPr id="13" name="Straight Arrow Connector 12"/>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25609" idx="1"/>
              <a:endCxn id="8" idx="0"/>
            </p:cNvCxnSpPr>
            <p:nvPr/>
          </p:nvCxnSpPr>
          <p:spPr>
            <a:xfrm rot="10800000">
              <a:off x="1360488" y="2161592"/>
              <a:ext cx="750887" cy="670099"/>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5607" idx="2"/>
              <a:endCxn id="25608" idx="0"/>
            </p:cNvCxnSpPr>
            <p:nvPr/>
          </p:nvCxnSpPr>
          <p:spPr>
            <a:xfrm>
              <a:off x="2827338" y="1891647"/>
              <a:ext cx="1587" cy="1953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5608" idx="2"/>
              <a:endCxn id="25609" idx="0"/>
            </p:cNvCxnSpPr>
            <p:nvPr/>
          </p:nvCxnSpPr>
          <p:spPr>
            <a:xfrm flipH="1">
              <a:off x="2828925" y="2425186"/>
              <a:ext cx="0" cy="2365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16" name="TextBox 34"/>
            <p:cNvSpPr txBox="1">
              <a:spLocks noChangeArrowheads="1"/>
            </p:cNvSpPr>
            <p:nvPr/>
          </p:nvSpPr>
          <p:spPr bwMode="auto">
            <a:xfrm>
              <a:off x="1469685" y="3378836"/>
              <a:ext cx="3296013" cy="830997"/>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Preparation for Writing</a:t>
              </a:r>
            </a:p>
            <a:p>
              <a:pPr algn="ctr"/>
              <a:r>
                <a:rPr lang="en-US" altLang="en-US" sz="1600"/>
                <a:t>Write the Proposal</a:t>
              </a:r>
            </a:p>
            <a:p>
              <a:pPr algn="ctr"/>
              <a:r>
                <a:rPr lang="en-US" altLang="en-US" sz="1600"/>
                <a:t>Market the Proposal</a:t>
              </a:r>
            </a:p>
          </p:txBody>
        </p:sp>
        <p:cxnSp>
          <p:nvCxnSpPr>
            <p:cNvPr id="67" name="Straight Arrow Connector 66"/>
            <p:cNvCxnSpPr/>
            <p:nvPr/>
          </p:nvCxnSpPr>
          <p:spPr>
            <a:xfrm flipH="1">
              <a:off x="2830513" y="3000010"/>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18" name="TextBox 67"/>
            <p:cNvSpPr txBox="1">
              <a:spLocks noChangeArrowheads="1"/>
            </p:cNvSpPr>
            <p:nvPr/>
          </p:nvSpPr>
          <p:spPr bwMode="auto">
            <a:xfrm>
              <a:off x="2401199" y="4648200"/>
              <a:ext cx="937245"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Draft</a:t>
              </a:r>
            </a:p>
          </p:txBody>
        </p:sp>
        <p:cxnSp>
          <p:nvCxnSpPr>
            <p:cNvPr id="74" name="Straight Arrow Connector 73"/>
            <p:cNvCxnSpPr/>
            <p:nvPr/>
          </p:nvCxnSpPr>
          <p:spPr>
            <a:xfrm flipH="1">
              <a:off x="2827338" y="4248109"/>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20" name="TextBox 74"/>
            <p:cNvSpPr txBox="1">
              <a:spLocks noChangeArrowheads="1"/>
            </p:cNvSpPr>
            <p:nvPr/>
          </p:nvSpPr>
          <p:spPr bwMode="auto">
            <a:xfrm>
              <a:off x="2158501" y="5265632"/>
              <a:ext cx="1431886"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Peer Review</a:t>
              </a:r>
            </a:p>
          </p:txBody>
        </p:sp>
        <p:sp>
          <p:nvSpPr>
            <p:cNvPr id="25621" name="TextBox 75"/>
            <p:cNvSpPr txBox="1">
              <a:spLocks noChangeArrowheads="1"/>
            </p:cNvSpPr>
            <p:nvPr/>
          </p:nvSpPr>
          <p:spPr bwMode="auto">
            <a:xfrm>
              <a:off x="4059375" y="5251970"/>
              <a:ext cx="884094"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Edit</a:t>
              </a:r>
            </a:p>
          </p:txBody>
        </p:sp>
        <p:cxnSp>
          <p:nvCxnSpPr>
            <p:cNvPr id="77" name="Straight Arrow Connector 76"/>
            <p:cNvCxnSpPr/>
            <p:nvPr/>
          </p:nvCxnSpPr>
          <p:spPr>
            <a:xfrm flipH="1">
              <a:off x="2870200" y="5005544"/>
              <a:ext cx="0"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590925" y="5480329"/>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25621" idx="0"/>
            </p:cNvCxnSpPr>
            <p:nvPr/>
          </p:nvCxnSpPr>
          <p:spPr>
            <a:xfrm rot="16200000" flipV="1">
              <a:off x="3710725" y="4460245"/>
              <a:ext cx="433500" cy="1149350"/>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25625" name="TextBox 107"/>
            <p:cNvSpPr txBox="1">
              <a:spLocks noChangeArrowheads="1"/>
            </p:cNvSpPr>
            <p:nvPr/>
          </p:nvSpPr>
          <p:spPr bwMode="auto">
            <a:xfrm>
              <a:off x="5334000" y="4405141"/>
              <a:ext cx="1219200" cy="338554"/>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Funder</a:t>
              </a:r>
            </a:p>
          </p:txBody>
        </p:sp>
        <p:cxnSp>
          <p:nvCxnSpPr>
            <p:cNvPr id="109" name="Elbow Connector 108"/>
            <p:cNvCxnSpPr>
              <a:endCxn id="25625" idx="2"/>
            </p:cNvCxnSpPr>
            <p:nvPr/>
          </p:nvCxnSpPr>
          <p:spPr>
            <a:xfrm flipV="1">
              <a:off x="4943475" y="4743538"/>
              <a:ext cx="1000125" cy="676451"/>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627" name="TextBox 110"/>
            <p:cNvSpPr txBox="1">
              <a:spLocks noChangeArrowheads="1"/>
            </p:cNvSpPr>
            <p:nvPr/>
          </p:nvSpPr>
          <p:spPr bwMode="auto">
            <a:xfrm>
              <a:off x="5472544" y="3395246"/>
              <a:ext cx="942112" cy="3385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a:t>Revise</a:t>
              </a:r>
            </a:p>
          </p:txBody>
        </p:sp>
        <p:sp>
          <p:nvSpPr>
            <p:cNvPr id="25628" name="TextBox 114"/>
            <p:cNvSpPr txBox="1">
              <a:spLocks noChangeArrowheads="1"/>
            </p:cNvSpPr>
            <p:nvPr/>
          </p:nvSpPr>
          <p:spPr bwMode="auto">
            <a:xfrm>
              <a:off x="5554398" y="4986754"/>
              <a:ext cx="860258" cy="5849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a:t>Submit (ORCA)</a:t>
              </a:r>
            </a:p>
          </p:txBody>
        </p:sp>
        <p:cxnSp>
          <p:nvCxnSpPr>
            <p:cNvPr id="116" name="Straight Arrow Connector 115"/>
            <p:cNvCxnSpPr>
              <a:stCxn id="25625" idx="0"/>
            </p:cNvCxnSpPr>
            <p:nvPr/>
          </p:nvCxnSpPr>
          <p:spPr>
            <a:xfrm flipV="1">
              <a:off x="5943600" y="3754269"/>
              <a:ext cx="0" cy="65104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5630" name="TextBox 119"/>
            <p:cNvSpPr txBox="1">
              <a:spLocks noChangeArrowheads="1"/>
            </p:cNvSpPr>
            <p:nvPr/>
          </p:nvSpPr>
          <p:spPr bwMode="auto">
            <a:xfrm>
              <a:off x="5487391" y="3910400"/>
              <a:ext cx="860258"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600" i="1"/>
                <a:t>Reject</a:t>
              </a:r>
            </a:p>
          </p:txBody>
        </p:sp>
        <p:sp>
          <p:nvSpPr>
            <p:cNvPr id="121" name="TextBox 120"/>
            <p:cNvSpPr txBox="1">
              <a:spLocks noChangeArrowheads="1"/>
            </p:cNvSpPr>
            <p:nvPr/>
          </p:nvSpPr>
          <p:spPr bwMode="auto">
            <a:xfrm>
              <a:off x="7239000" y="4156010"/>
              <a:ext cx="1066800" cy="922577"/>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a:spAutoFit/>
            </a:bodyPr>
            <a:lstStyle/>
            <a:p>
              <a:pPr algn="ctr">
                <a:defRPr/>
              </a:pPr>
              <a:r>
                <a:rPr lang="en-US" i="1" dirty="0">
                  <a:latin typeface="Gill Sans MT" panose="020B0502020104020203" pitchFamily="34" charset="0"/>
                </a:rPr>
                <a:t>Accepted AND Funded</a:t>
              </a:r>
            </a:p>
          </p:txBody>
        </p:sp>
        <p:cxnSp>
          <p:nvCxnSpPr>
            <p:cNvPr id="125" name="Straight Arrow Connector 124"/>
            <p:cNvCxnSpPr/>
            <p:nvPr/>
          </p:nvCxnSpPr>
          <p:spPr>
            <a:xfrm flipV="1">
              <a:off x="6629400" y="4573631"/>
              <a:ext cx="457200" cy="0"/>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8" name="Elbow Connector 127"/>
            <p:cNvCxnSpPr>
              <a:stCxn id="25627" idx="0"/>
            </p:cNvCxnSpPr>
            <p:nvPr/>
          </p:nvCxnSpPr>
          <p:spPr>
            <a:xfrm rot="16200000" flipV="1">
              <a:off x="3928845" y="1380645"/>
              <a:ext cx="1676835" cy="2352675"/>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25627" idx="1"/>
            </p:cNvCxnSpPr>
            <p:nvPr/>
          </p:nvCxnSpPr>
          <p:spPr>
            <a:xfrm flipH="1">
              <a:off x="4791075" y="3565307"/>
              <a:ext cx="681038"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25605" name="Rectangle 37"/>
          <p:cNvSpPr>
            <a:spLocks noChangeArrowheads="1"/>
          </p:cNvSpPr>
          <p:nvPr/>
        </p:nvSpPr>
        <p:spPr bwMode="auto">
          <a:xfrm>
            <a:off x="285750" y="4205288"/>
            <a:ext cx="1144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a:t>Marketing</a:t>
            </a:r>
          </a:p>
        </p:txBody>
      </p:sp>
      <p:sp>
        <p:nvSpPr>
          <p:cNvPr id="39" name="Left Brace 38"/>
          <p:cNvSpPr/>
          <p:nvPr/>
        </p:nvSpPr>
        <p:spPr>
          <a:xfrm>
            <a:off x="1349375" y="2817813"/>
            <a:ext cx="265113" cy="3235325"/>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31825" y="2381250"/>
            <a:ext cx="7499350" cy="1143000"/>
          </a:xfrm>
        </p:spPr>
        <p:txBody>
          <a:bodyPr/>
          <a:lstStyle/>
          <a:p>
            <a:r>
              <a:rPr lang="en-US" altLang="en-US" dirty="0" smtClean="0">
                <a:latin typeface="Calibri" charset="0"/>
                <a:cs typeface="Calibri" charset="0"/>
              </a:rPr>
              <a:t>Persuasive </a:t>
            </a:r>
            <a:r>
              <a:rPr lang="en-US" altLang="en-US" dirty="0">
                <a:latin typeface="Calibri" charset="0"/>
                <a:cs typeface="Calibri" charset="0"/>
              </a:rPr>
              <a:t>Writing Techniques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563" y="0"/>
            <a:ext cx="7989887" cy="1417638"/>
          </a:xfrm>
        </p:spPr>
        <p:txBody>
          <a:bodyPr>
            <a:normAutofit/>
          </a:bodyPr>
          <a:lstStyle/>
          <a:p>
            <a:pPr eaLnBrk="1" fontAlgn="auto" hangingPunct="1">
              <a:spcAft>
                <a:spcPts val="0"/>
              </a:spcAft>
              <a:defRPr/>
            </a:pPr>
            <a:r>
              <a:rPr lang="en-US" dirty="0" smtClean="0">
                <a:solidFill>
                  <a:schemeClr val="tx2">
                    <a:satMod val="130000"/>
                  </a:schemeClr>
                </a:solidFill>
                <a:ea typeface="+mj-ea"/>
              </a:rPr>
              <a:t>Prewriting: Prepare a </a:t>
            </a:r>
            <a:r>
              <a:rPr lang="en-US" dirty="0" smtClean="0">
                <a:solidFill>
                  <a:schemeClr val="tx2">
                    <a:satMod val="130000"/>
                  </a:schemeClr>
                </a:solidFill>
                <a:ea typeface="+mj-ea"/>
              </a:rPr>
              <a:t>Proposal Development </a:t>
            </a:r>
            <a:r>
              <a:rPr lang="en-US" dirty="0" smtClean="0">
                <a:solidFill>
                  <a:schemeClr val="tx2">
                    <a:satMod val="130000"/>
                  </a:schemeClr>
                </a:solidFill>
                <a:ea typeface="+mj-ea"/>
              </a:rPr>
              <a:t>Timeline</a:t>
            </a:r>
            <a:endParaRPr lang="en-US" dirty="0">
              <a:solidFill>
                <a:schemeClr val="tx2">
                  <a:satMod val="130000"/>
                </a:schemeClr>
              </a:solidFill>
              <a:ea typeface="+mj-ea"/>
            </a:endParaRPr>
          </a:p>
        </p:txBody>
      </p:sp>
      <p:graphicFrame>
        <p:nvGraphicFramePr>
          <p:cNvPr id="4" name="Table 3"/>
          <p:cNvGraphicFramePr>
            <a:graphicFrameLocks noGrp="1"/>
          </p:cNvGraphicFramePr>
          <p:nvPr/>
        </p:nvGraphicFramePr>
        <p:xfrm>
          <a:off x="766763" y="1630363"/>
          <a:ext cx="7858125" cy="4679950"/>
        </p:xfrm>
        <a:graphic>
          <a:graphicData uri="http://schemas.openxmlformats.org/drawingml/2006/table">
            <a:tbl>
              <a:tblPr firstRow="1" bandRow="1">
                <a:tableStyleId>{5C22544A-7EE6-4342-B048-85BDC9FD1C3A}</a:tableStyleId>
              </a:tblPr>
              <a:tblGrid>
                <a:gridCol w="1585794">
                  <a:extLst>
                    <a:ext uri="{9D8B030D-6E8A-4147-A177-3AD203B41FA5}">
                      <a16:colId xmlns:a16="http://schemas.microsoft.com/office/drawing/2014/main" val="20000"/>
                    </a:ext>
                  </a:extLst>
                </a:gridCol>
                <a:gridCol w="6272331">
                  <a:extLst>
                    <a:ext uri="{9D8B030D-6E8A-4147-A177-3AD203B41FA5}">
                      <a16:colId xmlns:a16="http://schemas.microsoft.com/office/drawing/2014/main" val="20001"/>
                    </a:ext>
                  </a:extLst>
                </a:gridCol>
              </a:tblGrid>
              <a:tr h="506783">
                <a:tc>
                  <a:txBody>
                    <a:bodyPr/>
                    <a:lstStyle/>
                    <a:p>
                      <a:r>
                        <a:rPr lang="en-US" sz="2200" dirty="0" smtClean="0"/>
                        <a:t>Month</a:t>
                      </a:r>
                      <a:endParaRPr lang="en-US" sz="2200" dirty="0"/>
                    </a:p>
                  </a:txBody>
                  <a:tcPr marL="91431" marR="91431" marT="45716" marB="45716"/>
                </a:tc>
                <a:tc>
                  <a:txBody>
                    <a:bodyPr/>
                    <a:lstStyle/>
                    <a:p>
                      <a:r>
                        <a:rPr lang="en-US" sz="2200" dirty="0" smtClean="0"/>
                        <a:t>Activity</a:t>
                      </a:r>
                    </a:p>
                  </a:txBody>
                  <a:tcPr marL="91431" marR="91431" marT="45716" marB="45716"/>
                </a:tc>
                <a:extLst>
                  <a:ext uri="{0D108BD9-81ED-4DB2-BD59-A6C34878D82A}">
                    <a16:rowId xmlns:a16="http://schemas.microsoft.com/office/drawing/2014/main" val="10000"/>
                  </a:ext>
                </a:extLst>
              </a:tr>
              <a:tr h="832573">
                <a:tc>
                  <a:txBody>
                    <a:bodyPr/>
                    <a:lstStyle/>
                    <a:p>
                      <a:r>
                        <a:rPr lang="en-US" sz="2000" dirty="0" smtClean="0"/>
                        <a:t>1</a:t>
                      </a:r>
                      <a:endParaRPr lang="en-US" sz="2000" dirty="0"/>
                    </a:p>
                  </a:txBody>
                  <a:tcPr marL="91431" marR="91431" marT="45716" marB="45716"/>
                </a:tc>
                <a:tc>
                  <a:txBody>
                    <a:bodyPr/>
                    <a:lstStyle/>
                    <a:p>
                      <a:r>
                        <a:rPr lang="en-US" sz="2000" dirty="0" smtClean="0"/>
                        <a:t>Identify the problem.  Analyze</a:t>
                      </a:r>
                      <a:r>
                        <a:rPr lang="en-US" sz="2000" baseline="0" dirty="0" smtClean="0"/>
                        <a:t> your ability to successfully pursue the idea.</a:t>
                      </a:r>
                      <a:endParaRPr lang="en-US" sz="2000" dirty="0" smtClean="0"/>
                    </a:p>
                  </a:txBody>
                  <a:tcPr marL="91431" marR="91431" marT="45716" marB="45716"/>
                </a:tc>
                <a:extLst>
                  <a:ext uri="{0D108BD9-81ED-4DB2-BD59-A6C34878D82A}">
                    <a16:rowId xmlns:a16="http://schemas.microsoft.com/office/drawing/2014/main" val="10001"/>
                  </a:ext>
                </a:extLst>
              </a:tr>
              <a:tr h="2037436">
                <a:tc>
                  <a:txBody>
                    <a:bodyPr/>
                    <a:lstStyle/>
                    <a:p>
                      <a:r>
                        <a:rPr lang="en-US" sz="2000" dirty="0" smtClean="0"/>
                        <a:t>2</a:t>
                      </a:r>
                      <a:endParaRPr lang="en-US" sz="2000" dirty="0"/>
                    </a:p>
                  </a:txBody>
                  <a:tcPr marL="91431" marR="91431" marT="45716" marB="45716"/>
                </a:tc>
                <a:tc>
                  <a:txBody>
                    <a:bodyPr/>
                    <a:lstStyle/>
                    <a:p>
                      <a:r>
                        <a:rPr lang="en-US" sz="2000" dirty="0" smtClean="0"/>
                        <a:t>Identify</a:t>
                      </a:r>
                      <a:r>
                        <a:rPr lang="en-US" sz="2000" baseline="0" dirty="0" smtClean="0"/>
                        <a:t> a project director and others who will be involved in planning/writing the proposal. Conduct a needs assessment. Identify prior work/related activities of other universities. Develop a case for how your work differs from/compliments others. Identify funders and get administrative buy-in.</a:t>
                      </a:r>
                      <a:endParaRPr lang="en-US" sz="2000" dirty="0" smtClean="0"/>
                    </a:p>
                  </a:txBody>
                  <a:tcPr marL="91431" marR="91431" marT="45716" marB="45716"/>
                </a:tc>
                <a:extLst>
                  <a:ext uri="{0D108BD9-81ED-4DB2-BD59-A6C34878D82A}">
                    <a16:rowId xmlns:a16="http://schemas.microsoft.com/office/drawing/2014/main" val="10002"/>
                  </a:ext>
                </a:extLst>
              </a:tr>
              <a:tr h="1303158">
                <a:tc>
                  <a:txBody>
                    <a:bodyPr/>
                    <a:lstStyle/>
                    <a:p>
                      <a:r>
                        <a:rPr lang="en-US" sz="2200" dirty="0" smtClean="0"/>
                        <a:t>3</a:t>
                      </a:r>
                      <a:endParaRPr lang="en-US" sz="2200" dirty="0"/>
                    </a:p>
                  </a:txBody>
                  <a:tcPr marL="91431" marR="91431" marT="45716" marB="45716"/>
                </a:tc>
                <a:tc>
                  <a:txBody>
                    <a:bodyPr/>
                    <a:lstStyle/>
                    <a:p>
                      <a:r>
                        <a:rPr lang="en-US" sz="2200" dirty="0" smtClean="0"/>
                        <a:t>Begin cultivating potential funding sources. Ensure</a:t>
                      </a:r>
                      <a:r>
                        <a:rPr lang="en-US" sz="2200" baseline="0" dirty="0" smtClean="0"/>
                        <a:t> university can meet compliance obligations. </a:t>
                      </a:r>
                      <a:endParaRPr lang="en-US" sz="2200" dirty="0" smtClean="0"/>
                    </a:p>
                  </a:txBody>
                  <a:tcPr marL="91431" marR="91431" marT="45716" marB="45716"/>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563" y="0"/>
            <a:ext cx="7989887" cy="1417638"/>
          </a:xfrm>
        </p:spPr>
        <p:txBody>
          <a:bodyPr>
            <a:normAutofit/>
          </a:bodyPr>
          <a:lstStyle/>
          <a:p>
            <a:pPr eaLnBrk="1" fontAlgn="auto" hangingPunct="1">
              <a:spcAft>
                <a:spcPts val="0"/>
              </a:spcAft>
              <a:defRPr/>
            </a:pPr>
            <a:r>
              <a:rPr lang="en-US" dirty="0">
                <a:solidFill>
                  <a:schemeClr val="tx2">
                    <a:satMod val="130000"/>
                  </a:schemeClr>
                </a:solidFill>
                <a:ea typeface="+mj-ea"/>
              </a:rPr>
              <a:t>Prewriting: Prepare a Proposal Development </a:t>
            </a:r>
            <a:r>
              <a:rPr lang="en-US" dirty="0" smtClean="0">
                <a:solidFill>
                  <a:schemeClr val="tx2">
                    <a:satMod val="130000"/>
                  </a:schemeClr>
                </a:solidFill>
                <a:ea typeface="+mj-ea"/>
              </a:rPr>
              <a:t>Timeline (cont.)</a:t>
            </a:r>
            <a:endParaRPr lang="en-US" dirty="0">
              <a:solidFill>
                <a:schemeClr val="tx2">
                  <a:satMod val="130000"/>
                </a:schemeClr>
              </a:solidFill>
              <a:ea typeface="+mj-ea"/>
            </a:endParaRPr>
          </a:p>
        </p:txBody>
      </p:sp>
      <p:graphicFrame>
        <p:nvGraphicFramePr>
          <p:cNvPr id="4" name="Table 3"/>
          <p:cNvGraphicFramePr>
            <a:graphicFrameLocks noGrp="1"/>
          </p:cNvGraphicFramePr>
          <p:nvPr/>
        </p:nvGraphicFramePr>
        <p:xfrm>
          <a:off x="1125538" y="1555750"/>
          <a:ext cx="7589837" cy="4762499"/>
        </p:xfrm>
        <a:graphic>
          <a:graphicData uri="http://schemas.openxmlformats.org/drawingml/2006/table">
            <a:tbl>
              <a:tblPr firstRow="1" bandRow="1">
                <a:tableStyleId>{5C22544A-7EE6-4342-B048-85BDC9FD1C3A}</a:tableStyleId>
              </a:tblPr>
              <a:tblGrid>
                <a:gridCol w="1145094">
                  <a:extLst>
                    <a:ext uri="{9D8B030D-6E8A-4147-A177-3AD203B41FA5}">
                      <a16:colId xmlns:a16="http://schemas.microsoft.com/office/drawing/2014/main" val="20000"/>
                    </a:ext>
                  </a:extLst>
                </a:gridCol>
                <a:gridCol w="6444743">
                  <a:extLst>
                    <a:ext uri="{9D8B030D-6E8A-4147-A177-3AD203B41FA5}">
                      <a16:colId xmlns:a16="http://schemas.microsoft.com/office/drawing/2014/main" val="20001"/>
                    </a:ext>
                  </a:extLst>
                </a:gridCol>
              </a:tblGrid>
              <a:tr h="365796">
                <a:tc>
                  <a:txBody>
                    <a:bodyPr/>
                    <a:lstStyle/>
                    <a:p>
                      <a:r>
                        <a:rPr lang="en-US" sz="1800" dirty="0" smtClean="0"/>
                        <a:t>Month</a:t>
                      </a:r>
                      <a:endParaRPr lang="en-US" sz="1800" dirty="0"/>
                    </a:p>
                  </a:txBody>
                  <a:tcPr marL="91455" marR="91455" marT="45718" marB="45718"/>
                </a:tc>
                <a:tc>
                  <a:txBody>
                    <a:bodyPr/>
                    <a:lstStyle/>
                    <a:p>
                      <a:r>
                        <a:rPr lang="en-US" sz="1800" dirty="0" smtClean="0"/>
                        <a:t>Activity</a:t>
                      </a:r>
                    </a:p>
                  </a:txBody>
                  <a:tcPr marL="91455" marR="91455" marT="45718" marB="45718"/>
                </a:tc>
                <a:extLst>
                  <a:ext uri="{0D108BD9-81ED-4DB2-BD59-A6C34878D82A}">
                    <a16:rowId xmlns:a16="http://schemas.microsoft.com/office/drawing/2014/main" val="10000"/>
                  </a:ext>
                </a:extLst>
              </a:tr>
              <a:tr h="838721">
                <a:tc>
                  <a:txBody>
                    <a:bodyPr/>
                    <a:lstStyle/>
                    <a:p>
                      <a:r>
                        <a:rPr lang="en-US" sz="1600" dirty="0" smtClean="0"/>
                        <a:t>4</a:t>
                      </a:r>
                      <a:endParaRPr lang="en-US" sz="1600" dirty="0"/>
                    </a:p>
                  </a:txBody>
                  <a:tcPr marL="91455" marR="91455" marT="45718" marB="45718"/>
                </a:tc>
                <a:tc>
                  <a:txBody>
                    <a:bodyPr/>
                    <a:lstStyle/>
                    <a:p>
                      <a:r>
                        <a:rPr lang="en-US" sz="1600" dirty="0" smtClean="0"/>
                        <a:t>Develop</a:t>
                      </a:r>
                      <a:r>
                        <a:rPr lang="en-US" sz="1600" baseline="0" dirty="0" smtClean="0"/>
                        <a:t> the first draft of the proposal and seek feedback from colleagues who have previously received funds from this source</a:t>
                      </a:r>
                      <a:endParaRPr lang="en-US" sz="1600" dirty="0" smtClean="0"/>
                    </a:p>
                  </a:txBody>
                  <a:tcPr marL="91455" marR="91455" marT="45718" marB="45718"/>
                </a:tc>
                <a:extLst>
                  <a:ext uri="{0D108BD9-81ED-4DB2-BD59-A6C34878D82A}">
                    <a16:rowId xmlns:a16="http://schemas.microsoft.com/office/drawing/2014/main" val="10001"/>
                  </a:ext>
                </a:extLst>
              </a:tr>
              <a:tr h="975705">
                <a:tc>
                  <a:txBody>
                    <a:bodyPr/>
                    <a:lstStyle/>
                    <a:p>
                      <a:r>
                        <a:rPr lang="en-US" sz="1600" dirty="0" smtClean="0"/>
                        <a:t>5</a:t>
                      </a:r>
                      <a:endParaRPr lang="en-US" sz="1600" dirty="0"/>
                    </a:p>
                  </a:txBody>
                  <a:tcPr marL="91455" marR="91455" marT="45718" marB="45718"/>
                </a:tc>
                <a:tc>
                  <a:txBody>
                    <a:bodyPr/>
                    <a:lstStyle/>
                    <a:p>
                      <a:r>
                        <a:rPr lang="en-US" sz="1600" dirty="0" smtClean="0"/>
                        <a:t>Modify the proposal</a:t>
                      </a:r>
                      <a:r>
                        <a:rPr lang="en-US" sz="1600" baseline="0" dirty="0" smtClean="0"/>
                        <a:t> using input received during previous months. Complete the final version and translate it into the formats required by the funders. Submit the proposal for internal reviews. Submit the proposal to the funder.</a:t>
                      </a:r>
                      <a:endParaRPr lang="en-US" sz="1600" dirty="0" smtClean="0"/>
                    </a:p>
                  </a:txBody>
                  <a:tcPr marL="91455" marR="91455" marT="45718" marB="45718"/>
                </a:tc>
                <a:extLst>
                  <a:ext uri="{0D108BD9-81ED-4DB2-BD59-A6C34878D82A}">
                    <a16:rowId xmlns:a16="http://schemas.microsoft.com/office/drawing/2014/main" val="10002"/>
                  </a:ext>
                </a:extLst>
              </a:tr>
              <a:tr h="1058015">
                <a:tc>
                  <a:txBody>
                    <a:bodyPr/>
                    <a:lstStyle/>
                    <a:p>
                      <a:r>
                        <a:rPr lang="en-US" sz="1800" dirty="0" smtClean="0"/>
                        <a:t>6-9</a:t>
                      </a:r>
                      <a:endParaRPr lang="en-US" sz="1800" dirty="0"/>
                    </a:p>
                  </a:txBody>
                  <a:tcPr marL="91455" marR="91455" marT="45718" marB="45718"/>
                </a:tc>
                <a:tc>
                  <a:txBody>
                    <a:bodyPr/>
                    <a:lstStyle/>
                    <a:p>
                      <a:r>
                        <a:rPr lang="en-US" sz="1800" dirty="0" smtClean="0"/>
                        <a:t>Verify</a:t>
                      </a:r>
                      <a:r>
                        <a:rPr lang="en-US" sz="1800" baseline="0" dirty="0" smtClean="0"/>
                        <a:t> receipt of the proposal by the funders and find out when a decision is likely to be made. Stand by while funders conduct their initial review and request more information.</a:t>
                      </a:r>
                      <a:endParaRPr lang="en-US" sz="1800" dirty="0" smtClean="0"/>
                    </a:p>
                  </a:txBody>
                  <a:tcPr marL="91455" marR="91455" marT="45718" marB="45718"/>
                </a:tc>
                <a:extLst>
                  <a:ext uri="{0D108BD9-81ED-4DB2-BD59-A6C34878D82A}">
                    <a16:rowId xmlns:a16="http://schemas.microsoft.com/office/drawing/2014/main" val="10003"/>
                  </a:ext>
                </a:extLst>
              </a:tr>
              <a:tr h="762131">
                <a:tc>
                  <a:txBody>
                    <a:bodyPr/>
                    <a:lstStyle/>
                    <a:p>
                      <a:r>
                        <a:rPr lang="en-US" sz="1800" dirty="0" smtClean="0"/>
                        <a:t>10-11</a:t>
                      </a:r>
                      <a:endParaRPr lang="en-US" sz="1800" dirty="0"/>
                    </a:p>
                  </a:txBody>
                  <a:tcPr marL="91455" marR="91455" marT="45718" marB="45718"/>
                </a:tc>
                <a:tc>
                  <a:txBody>
                    <a:bodyPr/>
                    <a:lstStyle/>
                    <a:p>
                      <a:r>
                        <a:rPr lang="en-US" sz="1800" dirty="0" smtClean="0"/>
                        <a:t>Receive approval or rejection. In either case, obtain reviewers</a:t>
                      </a:r>
                      <a:r>
                        <a:rPr lang="en-US" sz="1800" baseline="0" dirty="0" smtClean="0"/>
                        <a:t> comments.</a:t>
                      </a:r>
                      <a:endParaRPr lang="en-US" sz="1800" dirty="0" smtClean="0"/>
                    </a:p>
                  </a:txBody>
                  <a:tcPr marL="91455" marR="91455" marT="45718" marB="45718"/>
                </a:tc>
                <a:extLst>
                  <a:ext uri="{0D108BD9-81ED-4DB2-BD59-A6C34878D82A}">
                    <a16:rowId xmlns:a16="http://schemas.microsoft.com/office/drawing/2014/main" val="10004"/>
                  </a:ext>
                </a:extLst>
              </a:tr>
              <a:tr h="762131">
                <a:tc>
                  <a:txBody>
                    <a:bodyPr/>
                    <a:lstStyle/>
                    <a:p>
                      <a:r>
                        <a:rPr lang="en-US" sz="1800" dirty="0" smtClean="0"/>
                        <a:t>12</a:t>
                      </a:r>
                      <a:endParaRPr lang="en-US" sz="1800" dirty="0"/>
                    </a:p>
                  </a:txBody>
                  <a:tcPr marL="91455" marR="91455" marT="45718" marB="45718"/>
                </a:tc>
                <a:tc>
                  <a:txBody>
                    <a:bodyPr/>
                    <a:lstStyle/>
                    <a:p>
                      <a:r>
                        <a:rPr lang="en-US" sz="1800" dirty="0" smtClean="0"/>
                        <a:t>Receive authorization to expend funds. Start the project.</a:t>
                      </a:r>
                    </a:p>
                  </a:txBody>
                  <a:tcPr marL="91455" marR="91455" marT="45718" marB="45718"/>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856469" y="1336372"/>
          <a:ext cx="6172201" cy="4742559"/>
        </p:xfrm>
        <a:graphic>
          <a:graphicData uri="http://schemas.openxmlformats.org/drawingml/2006/table">
            <a:tbl>
              <a:tblPr firstRow="1" firstCol="1" bandRow="1">
                <a:tableStyleId>{5C22544A-7EE6-4342-B048-85BDC9FD1C3A}</a:tableStyleId>
              </a:tblPr>
              <a:tblGrid>
                <a:gridCol w="1580254">
                  <a:extLst>
                    <a:ext uri="{9D8B030D-6E8A-4147-A177-3AD203B41FA5}">
                      <a16:colId xmlns:a16="http://schemas.microsoft.com/office/drawing/2014/main" val="20000"/>
                    </a:ext>
                  </a:extLst>
                </a:gridCol>
                <a:gridCol w="595253">
                  <a:extLst>
                    <a:ext uri="{9D8B030D-6E8A-4147-A177-3AD203B41FA5}">
                      <a16:colId xmlns:a16="http://schemas.microsoft.com/office/drawing/2014/main" val="20001"/>
                    </a:ext>
                  </a:extLst>
                </a:gridCol>
                <a:gridCol w="510380">
                  <a:extLst>
                    <a:ext uri="{9D8B030D-6E8A-4147-A177-3AD203B41FA5}">
                      <a16:colId xmlns:a16="http://schemas.microsoft.com/office/drawing/2014/main" val="20002"/>
                    </a:ext>
                  </a:extLst>
                </a:gridCol>
                <a:gridCol w="521435">
                  <a:extLst>
                    <a:ext uri="{9D8B030D-6E8A-4147-A177-3AD203B41FA5}">
                      <a16:colId xmlns:a16="http://schemas.microsoft.com/office/drawing/2014/main" val="20003"/>
                    </a:ext>
                  </a:extLst>
                </a:gridCol>
                <a:gridCol w="634790">
                  <a:extLst>
                    <a:ext uri="{9D8B030D-6E8A-4147-A177-3AD203B41FA5}">
                      <a16:colId xmlns:a16="http://schemas.microsoft.com/office/drawing/2014/main" val="20004"/>
                    </a:ext>
                  </a:extLst>
                </a:gridCol>
                <a:gridCol w="2330089">
                  <a:extLst>
                    <a:ext uri="{9D8B030D-6E8A-4147-A177-3AD203B41FA5}">
                      <a16:colId xmlns:a16="http://schemas.microsoft.com/office/drawing/2014/main" val="20005"/>
                    </a:ext>
                  </a:extLst>
                </a:gridCol>
              </a:tblGrid>
              <a:tr h="304468">
                <a:tc>
                  <a:txBody>
                    <a:bodyPr/>
                    <a:lstStyle/>
                    <a:p>
                      <a:pPr marL="0" marR="0" algn="ctr">
                        <a:lnSpc>
                          <a:spcPct val="115000"/>
                        </a:lnSpc>
                        <a:spcBef>
                          <a:spcPts val="0"/>
                        </a:spcBef>
                        <a:spcAft>
                          <a:spcPts val="0"/>
                        </a:spcAft>
                      </a:pPr>
                      <a:r>
                        <a:rPr lang="en-US" sz="800">
                          <a:effectLst/>
                        </a:rPr>
                        <a:t>Tasks</a:t>
                      </a:r>
                      <a:endParaRPr lang="en-US" sz="800">
                        <a:effectLst/>
                        <a:latin typeface="Times New Roman" charset="0"/>
                        <a:ea typeface="Times New Roman" charset="0"/>
                        <a:cs typeface="Times New Roman" charset="0"/>
                      </a:endParaRPr>
                    </a:p>
                  </a:txBody>
                  <a:tcPr marL="48896" marR="48896" marT="0" marB="0" anchor="ctr"/>
                </a:tc>
                <a:tc>
                  <a:txBody>
                    <a:bodyPr/>
                    <a:lstStyle/>
                    <a:p>
                      <a:pPr marL="0" marR="0" algn="ctr">
                        <a:lnSpc>
                          <a:spcPct val="115000"/>
                        </a:lnSpc>
                        <a:spcBef>
                          <a:spcPts val="0"/>
                        </a:spcBef>
                        <a:spcAft>
                          <a:spcPts val="0"/>
                        </a:spcAft>
                      </a:pPr>
                      <a:r>
                        <a:rPr lang="en-US" sz="800">
                          <a:effectLst/>
                        </a:rPr>
                        <a:t>Start Date</a:t>
                      </a:r>
                      <a:endParaRPr lang="en-US" sz="800">
                        <a:effectLst/>
                        <a:latin typeface="Times New Roman" charset="0"/>
                        <a:ea typeface="Times New Roman" charset="0"/>
                        <a:cs typeface="Times New Roman" charset="0"/>
                      </a:endParaRPr>
                    </a:p>
                  </a:txBody>
                  <a:tcPr marL="48896" marR="48896" marT="0" marB="0" anchor="ctr"/>
                </a:tc>
                <a:tc>
                  <a:txBody>
                    <a:bodyPr/>
                    <a:lstStyle/>
                    <a:p>
                      <a:pPr marL="0" marR="0" algn="ctr">
                        <a:lnSpc>
                          <a:spcPct val="115000"/>
                        </a:lnSpc>
                        <a:spcBef>
                          <a:spcPts val="0"/>
                        </a:spcBef>
                        <a:spcAft>
                          <a:spcPts val="0"/>
                        </a:spcAft>
                      </a:pPr>
                      <a:r>
                        <a:rPr lang="en-US" sz="800">
                          <a:effectLst/>
                        </a:rPr>
                        <a:t>Duration (Days)</a:t>
                      </a:r>
                      <a:endParaRPr lang="en-US" sz="800">
                        <a:effectLst/>
                        <a:latin typeface="Times New Roman" charset="0"/>
                        <a:ea typeface="Times New Roman" charset="0"/>
                        <a:cs typeface="Times New Roman" charset="0"/>
                      </a:endParaRPr>
                    </a:p>
                  </a:txBody>
                  <a:tcPr marL="48896" marR="48896" marT="0" marB="0" anchor="ctr"/>
                </a:tc>
                <a:tc>
                  <a:txBody>
                    <a:bodyPr/>
                    <a:lstStyle/>
                    <a:p>
                      <a:pPr marL="0" marR="0" algn="ctr">
                        <a:lnSpc>
                          <a:spcPct val="115000"/>
                        </a:lnSpc>
                        <a:spcBef>
                          <a:spcPts val="0"/>
                        </a:spcBef>
                        <a:spcAft>
                          <a:spcPts val="0"/>
                        </a:spcAft>
                      </a:pPr>
                      <a:r>
                        <a:rPr lang="en-US" sz="800" dirty="0">
                          <a:effectLst/>
                        </a:rPr>
                        <a:t>End Date</a:t>
                      </a:r>
                      <a:endParaRPr lang="en-US" sz="800" dirty="0">
                        <a:effectLst/>
                        <a:latin typeface="Times New Roman" charset="0"/>
                        <a:ea typeface="Times New Roman" charset="0"/>
                        <a:cs typeface="Times New Roman" charset="0"/>
                      </a:endParaRPr>
                    </a:p>
                  </a:txBody>
                  <a:tcPr marL="48896" marR="48896" marT="0" marB="0" anchor="ctr"/>
                </a:tc>
                <a:tc>
                  <a:txBody>
                    <a:bodyPr/>
                    <a:lstStyle/>
                    <a:p>
                      <a:pPr marL="0" marR="0" algn="ctr">
                        <a:lnSpc>
                          <a:spcPct val="115000"/>
                        </a:lnSpc>
                        <a:spcBef>
                          <a:spcPts val="0"/>
                        </a:spcBef>
                        <a:spcAft>
                          <a:spcPts val="0"/>
                        </a:spcAft>
                      </a:pPr>
                      <a:r>
                        <a:rPr lang="en-US" sz="800">
                          <a:effectLst/>
                        </a:rPr>
                        <a:t>Cumulative (months)</a:t>
                      </a:r>
                      <a:endParaRPr lang="en-US" sz="800">
                        <a:effectLst/>
                        <a:latin typeface="Times New Roman" charset="0"/>
                        <a:ea typeface="Times New Roman" charset="0"/>
                        <a:cs typeface="Times New Roman" charset="0"/>
                      </a:endParaRPr>
                    </a:p>
                  </a:txBody>
                  <a:tcPr marL="48896" marR="48896" marT="0" marB="0" anchor="ctr"/>
                </a:tc>
                <a:tc>
                  <a:txBody>
                    <a:bodyPr/>
                    <a:lstStyle/>
                    <a:p>
                      <a:pPr marL="0" marR="0" algn="ctr">
                        <a:lnSpc>
                          <a:spcPct val="115000"/>
                        </a:lnSpc>
                        <a:spcBef>
                          <a:spcPts val="0"/>
                        </a:spcBef>
                        <a:spcAft>
                          <a:spcPts val="0"/>
                        </a:spcAft>
                      </a:pPr>
                      <a:r>
                        <a:rPr lang="en-US" sz="800">
                          <a:effectLst/>
                        </a:rPr>
                        <a:t>Outcome</a:t>
                      </a:r>
                      <a:endParaRPr lang="en-US" sz="800">
                        <a:effectLst/>
                        <a:latin typeface="Times New Roman" charset="0"/>
                        <a:ea typeface="Times New Roman" charset="0"/>
                        <a:cs typeface="Times New Roman" charset="0"/>
                      </a:endParaRPr>
                    </a:p>
                  </a:txBody>
                  <a:tcPr marL="48896" marR="48896" marT="0" marB="0" anchor="ctr"/>
                </a:tc>
                <a:extLst>
                  <a:ext uri="{0D108BD9-81ED-4DB2-BD59-A6C34878D82A}">
                    <a16:rowId xmlns:a16="http://schemas.microsoft.com/office/drawing/2014/main" val="10000"/>
                  </a:ext>
                </a:extLst>
              </a:tr>
              <a:tr h="137987">
                <a:tc>
                  <a:txBody>
                    <a:bodyPr/>
                    <a:lstStyle/>
                    <a:p>
                      <a:pPr marL="0" marR="0">
                        <a:lnSpc>
                          <a:spcPct val="115000"/>
                        </a:lnSpc>
                        <a:spcBef>
                          <a:spcPts val="0"/>
                        </a:spcBef>
                        <a:spcAft>
                          <a:spcPts val="0"/>
                        </a:spcAft>
                      </a:pPr>
                      <a:r>
                        <a:rPr lang="en-US" sz="800">
                          <a:effectLst/>
                        </a:rPr>
                        <a:t>Create Stimulus</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02/01/14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02/16/14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Create EVP and fMRI stimulus</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1"/>
                  </a:ext>
                </a:extLst>
              </a:tr>
              <a:tr h="262890">
                <a:tc>
                  <a:txBody>
                    <a:bodyPr/>
                    <a:lstStyle/>
                    <a:p>
                      <a:pPr marL="0" marR="0">
                        <a:lnSpc>
                          <a:spcPct val="115000"/>
                        </a:lnSpc>
                        <a:spcBef>
                          <a:spcPts val="0"/>
                        </a:spcBef>
                        <a:spcAft>
                          <a:spcPts val="0"/>
                        </a:spcAft>
                      </a:pPr>
                      <a:r>
                        <a:rPr lang="en-US" sz="800">
                          <a:effectLst/>
                        </a:rPr>
                        <a:t>Program Psycophysical Responses</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dirty="0">
                          <a:effectLst/>
                        </a:rPr>
                        <a:t>02/08/14</a:t>
                      </a:r>
                      <a:endParaRPr lang="en-US" sz="800" dirty="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02/23/14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0.7</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Interface stimulus to computer</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2"/>
                  </a:ext>
                </a:extLst>
              </a:tr>
              <a:tr h="152234">
                <a:tc>
                  <a:txBody>
                    <a:bodyPr/>
                    <a:lstStyle/>
                    <a:p>
                      <a:pPr marL="0" marR="0">
                        <a:lnSpc>
                          <a:spcPct val="115000"/>
                        </a:lnSpc>
                        <a:spcBef>
                          <a:spcPts val="0"/>
                        </a:spcBef>
                        <a:spcAft>
                          <a:spcPts val="0"/>
                        </a:spcAft>
                      </a:pPr>
                      <a:r>
                        <a:rPr lang="en-US" sz="800">
                          <a:effectLst/>
                        </a:rPr>
                        <a:t>Program ERP data collection</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02/18/14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03/05/14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1.1</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Interface stimulus and data collection for ERP</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3"/>
                  </a:ext>
                </a:extLst>
              </a:tr>
              <a:tr h="152234">
                <a:tc>
                  <a:txBody>
                    <a:bodyPr/>
                    <a:lstStyle/>
                    <a:p>
                      <a:pPr marL="0" marR="0">
                        <a:lnSpc>
                          <a:spcPct val="115000"/>
                        </a:lnSpc>
                        <a:spcBef>
                          <a:spcPts val="0"/>
                        </a:spcBef>
                        <a:spcAft>
                          <a:spcPts val="0"/>
                        </a:spcAft>
                      </a:pPr>
                      <a:r>
                        <a:rPr lang="en-US" sz="800">
                          <a:effectLst/>
                        </a:rPr>
                        <a:t>Program fMRI data collection</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03/01/14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03/31/14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1.9</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Interface stimulus and data collection for fMRI</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4"/>
                  </a:ext>
                </a:extLst>
              </a:tr>
              <a:tr h="285316">
                <a:tc>
                  <a:txBody>
                    <a:bodyPr/>
                    <a:lstStyle/>
                    <a:p>
                      <a:pPr marL="0" marR="0">
                        <a:lnSpc>
                          <a:spcPct val="115000"/>
                        </a:lnSpc>
                        <a:spcBef>
                          <a:spcPts val="0"/>
                        </a:spcBef>
                        <a:spcAft>
                          <a:spcPts val="0"/>
                        </a:spcAft>
                      </a:pPr>
                      <a:r>
                        <a:rPr lang="en-US" sz="800">
                          <a:effectLst/>
                        </a:rPr>
                        <a:t>Prepare MSE Mentoring Poster</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03/05/14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03/10/14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1.2</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Prepare a poster for MSE Mentoring conference on technical</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5"/>
                  </a:ext>
                </a:extLst>
              </a:tr>
              <a:tr h="152234">
                <a:tc>
                  <a:txBody>
                    <a:bodyPr/>
                    <a:lstStyle/>
                    <a:p>
                      <a:pPr marL="0" marR="0">
                        <a:lnSpc>
                          <a:spcPct val="115000"/>
                        </a:lnSpc>
                        <a:spcBef>
                          <a:spcPts val="0"/>
                        </a:spcBef>
                        <a:spcAft>
                          <a:spcPts val="0"/>
                        </a:spcAft>
                      </a:pPr>
                      <a:r>
                        <a:rPr lang="en-US" sz="800">
                          <a:effectLst/>
                        </a:rPr>
                        <a:t>Interface ERP and MRI</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03/20/14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dirty="0">
                          <a:effectLst/>
                        </a:rPr>
                        <a:t>30</a:t>
                      </a:r>
                      <a:endParaRPr lang="en-US" sz="800" dirty="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04/19/14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Beta test interface of all previous tasks</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6"/>
                  </a:ext>
                </a:extLst>
              </a:tr>
              <a:tr h="285316">
                <a:tc>
                  <a:txBody>
                    <a:bodyPr/>
                    <a:lstStyle/>
                    <a:p>
                      <a:pPr marL="0" marR="0">
                        <a:lnSpc>
                          <a:spcPct val="115000"/>
                        </a:lnSpc>
                        <a:spcBef>
                          <a:spcPts val="0"/>
                        </a:spcBef>
                        <a:spcAft>
                          <a:spcPts val="0"/>
                        </a:spcAft>
                      </a:pPr>
                      <a:r>
                        <a:rPr lang="en-US" sz="800">
                          <a:effectLst/>
                        </a:rPr>
                        <a:t>Analysis of Beta testing</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04/20/14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05/20/14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3.6</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Final shake down for actual data collection including revisions</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7"/>
                  </a:ext>
                </a:extLst>
              </a:tr>
              <a:tr h="152234">
                <a:tc>
                  <a:txBody>
                    <a:bodyPr/>
                    <a:lstStyle/>
                    <a:p>
                      <a:pPr marL="0" marR="0">
                        <a:lnSpc>
                          <a:spcPct val="115000"/>
                        </a:lnSpc>
                        <a:spcBef>
                          <a:spcPts val="0"/>
                        </a:spcBef>
                        <a:spcAft>
                          <a:spcPts val="0"/>
                        </a:spcAft>
                      </a:pPr>
                      <a:r>
                        <a:rPr lang="en-US" sz="800">
                          <a:effectLst/>
                        </a:rPr>
                        <a:t>Pilot of 3 participants</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05/01/14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60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06/30/14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4.9</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3 participants will be run and data analyzed and reviewed</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8"/>
                  </a:ext>
                </a:extLst>
              </a:tr>
              <a:tr h="152234">
                <a:tc>
                  <a:txBody>
                    <a:bodyPr/>
                    <a:lstStyle/>
                    <a:p>
                      <a:pPr marL="0" marR="0">
                        <a:lnSpc>
                          <a:spcPct val="115000"/>
                        </a:lnSpc>
                        <a:spcBef>
                          <a:spcPts val="0"/>
                        </a:spcBef>
                        <a:spcAft>
                          <a:spcPts val="0"/>
                        </a:spcAft>
                      </a:pPr>
                      <a:r>
                        <a:rPr lang="en-US" sz="800">
                          <a:effectLst/>
                        </a:rPr>
                        <a:t>Data collection of 7 participants</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09/05/14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70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11/14/14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9.4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This includes training of new students and data collection</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09"/>
                  </a:ext>
                </a:extLst>
              </a:tr>
              <a:tr h="285316">
                <a:tc>
                  <a:txBody>
                    <a:bodyPr/>
                    <a:lstStyle/>
                    <a:p>
                      <a:pPr marL="0" marR="0">
                        <a:lnSpc>
                          <a:spcPct val="115000"/>
                        </a:lnSpc>
                        <a:spcBef>
                          <a:spcPts val="0"/>
                        </a:spcBef>
                        <a:spcAft>
                          <a:spcPts val="0"/>
                        </a:spcAft>
                      </a:pPr>
                      <a:r>
                        <a:rPr lang="en-US" sz="800">
                          <a:effectLst/>
                        </a:rPr>
                        <a:t>Analysis of first half of data collection</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11/01/14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12/01/14</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Analysis of first data set</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0"/>
                  </a:ext>
                </a:extLst>
              </a:tr>
              <a:tr h="152234">
                <a:tc>
                  <a:txBody>
                    <a:bodyPr/>
                    <a:lstStyle/>
                    <a:p>
                      <a:pPr marL="0" marR="0">
                        <a:lnSpc>
                          <a:spcPct val="115000"/>
                        </a:lnSpc>
                        <a:spcBef>
                          <a:spcPts val="0"/>
                        </a:spcBef>
                        <a:spcAft>
                          <a:spcPts val="0"/>
                        </a:spcAft>
                      </a:pPr>
                      <a:r>
                        <a:rPr lang="en-US" sz="800">
                          <a:effectLst/>
                        </a:rPr>
                        <a:t>Prepare MSE progress report</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01/01/15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01/31/15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12.0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Report preparation etc</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1"/>
                  </a:ext>
                </a:extLst>
              </a:tr>
              <a:tr h="152234">
                <a:tc>
                  <a:txBody>
                    <a:bodyPr/>
                    <a:lstStyle/>
                    <a:p>
                      <a:pPr marL="0" marR="0">
                        <a:lnSpc>
                          <a:spcPct val="115000"/>
                        </a:lnSpc>
                        <a:spcBef>
                          <a:spcPts val="0"/>
                        </a:spcBef>
                        <a:spcAft>
                          <a:spcPts val="0"/>
                        </a:spcAft>
                      </a:pPr>
                      <a:r>
                        <a:rPr lang="en-US" sz="800">
                          <a:effectLst/>
                        </a:rPr>
                        <a:t>Submit abstract for presentation</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01/10/15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01/20/15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11.6</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Prepare professional presentation for IERASG</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2"/>
                  </a:ext>
                </a:extLst>
              </a:tr>
              <a:tr h="152234">
                <a:tc>
                  <a:txBody>
                    <a:bodyPr/>
                    <a:lstStyle/>
                    <a:p>
                      <a:pPr marL="0" marR="0">
                        <a:lnSpc>
                          <a:spcPct val="115000"/>
                        </a:lnSpc>
                        <a:spcBef>
                          <a:spcPts val="0"/>
                        </a:spcBef>
                        <a:spcAft>
                          <a:spcPts val="0"/>
                        </a:spcAft>
                      </a:pPr>
                      <a:r>
                        <a:rPr lang="en-US" sz="800">
                          <a:effectLst/>
                        </a:rPr>
                        <a:t>Complete data collection</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02/01/15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90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05/02/15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15.0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Complete the final data collection</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3"/>
                  </a:ext>
                </a:extLst>
              </a:tr>
              <a:tr h="152234">
                <a:tc>
                  <a:txBody>
                    <a:bodyPr/>
                    <a:lstStyle/>
                    <a:p>
                      <a:pPr marL="0" marR="0">
                        <a:lnSpc>
                          <a:spcPct val="115000"/>
                        </a:lnSpc>
                        <a:spcBef>
                          <a:spcPts val="0"/>
                        </a:spcBef>
                        <a:spcAft>
                          <a:spcPts val="0"/>
                        </a:spcAft>
                      </a:pPr>
                      <a:r>
                        <a:rPr lang="en-US" sz="800">
                          <a:effectLst/>
                        </a:rPr>
                        <a:t>Prepare MSE Mentoring Poster</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03/01/15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03/11/15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13.3</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Prepare a poster for MSE Mentoring conference</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4"/>
                  </a:ext>
                </a:extLst>
              </a:tr>
              <a:tr h="152234">
                <a:tc>
                  <a:txBody>
                    <a:bodyPr/>
                    <a:lstStyle/>
                    <a:p>
                      <a:pPr marL="0" marR="0">
                        <a:lnSpc>
                          <a:spcPct val="115000"/>
                        </a:lnSpc>
                        <a:spcBef>
                          <a:spcPts val="0"/>
                        </a:spcBef>
                        <a:spcAft>
                          <a:spcPts val="0"/>
                        </a:spcAft>
                      </a:pPr>
                      <a:r>
                        <a:rPr lang="en-US" sz="800">
                          <a:effectLst/>
                        </a:rPr>
                        <a:t>Test-retest reliability</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04/01/15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45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05/16/15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15.5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3 participants re-tested</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5"/>
                  </a:ext>
                </a:extLst>
              </a:tr>
              <a:tr h="152234">
                <a:tc>
                  <a:txBody>
                    <a:bodyPr/>
                    <a:lstStyle/>
                    <a:p>
                      <a:pPr marL="0" marR="0">
                        <a:lnSpc>
                          <a:spcPct val="115000"/>
                        </a:lnSpc>
                        <a:spcBef>
                          <a:spcPts val="0"/>
                        </a:spcBef>
                        <a:spcAft>
                          <a:spcPts val="0"/>
                        </a:spcAft>
                      </a:pPr>
                      <a:r>
                        <a:rPr lang="en-US" sz="800">
                          <a:effectLst/>
                        </a:rPr>
                        <a:t>Data analysis</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05/02/15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90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07/31/15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18.0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Data analysis and integration of results</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6"/>
                  </a:ext>
                </a:extLst>
              </a:tr>
              <a:tr h="152234">
                <a:tc>
                  <a:txBody>
                    <a:bodyPr/>
                    <a:lstStyle/>
                    <a:p>
                      <a:pPr marL="0" marR="0">
                        <a:lnSpc>
                          <a:spcPct val="115000"/>
                        </a:lnSpc>
                        <a:spcBef>
                          <a:spcPts val="0"/>
                        </a:spcBef>
                        <a:spcAft>
                          <a:spcPts val="0"/>
                        </a:spcAft>
                      </a:pPr>
                      <a:r>
                        <a:rPr lang="en-US" sz="800">
                          <a:effectLst/>
                        </a:rPr>
                        <a:t>Submit abstract for presentation</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08/01/15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08/21/15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18.7</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Prepare professional presentation for ICA</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7"/>
                  </a:ext>
                </a:extLst>
              </a:tr>
              <a:tr h="152234">
                <a:tc>
                  <a:txBody>
                    <a:bodyPr/>
                    <a:lstStyle/>
                    <a:p>
                      <a:pPr marL="0" marR="0">
                        <a:lnSpc>
                          <a:spcPct val="115000"/>
                        </a:lnSpc>
                        <a:spcBef>
                          <a:spcPts val="0"/>
                        </a:spcBef>
                        <a:spcAft>
                          <a:spcPts val="0"/>
                        </a:spcAft>
                      </a:pPr>
                      <a:r>
                        <a:rPr lang="en-US" sz="800">
                          <a:effectLst/>
                        </a:rPr>
                        <a:t>Draft paper 1</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09/01/15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45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10/16/15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20.5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Prepare draft for paper 1</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8"/>
                  </a:ext>
                </a:extLst>
              </a:tr>
              <a:tr h="152234">
                <a:tc>
                  <a:txBody>
                    <a:bodyPr/>
                    <a:lstStyle/>
                    <a:p>
                      <a:pPr marL="0" marR="0">
                        <a:lnSpc>
                          <a:spcPct val="115000"/>
                        </a:lnSpc>
                        <a:spcBef>
                          <a:spcPts val="0"/>
                        </a:spcBef>
                        <a:spcAft>
                          <a:spcPts val="0"/>
                        </a:spcAft>
                      </a:pPr>
                      <a:r>
                        <a:rPr lang="en-US" sz="800">
                          <a:effectLst/>
                        </a:rPr>
                        <a:t>Submission paper 1</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10/20/15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10/23/15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20.8</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Submit paper 1 to EEG and Clin Neurophys</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19"/>
                  </a:ext>
                </a:extLst>
              </a:tr>
              <a:tr h="152234">
                <a:tc>
                  <a:txBody>
                    <a:bodyPr/>
                    <a:lstStyle/>
                    <a:p>
                      <a:pPr marL="0" marR="0">
                        <a:lnSpc>
                          <a:spcPct val="115000"/>
                        </a:lnSpc>
                        <a:spcBef>
                          <a:spcPts val="0"/>
                        </a:spcBef>
                        <a:spcAft>
                          <a:spcPts val="0"/>
                        </a:spcAft>
                      </a:pPr>
                      <a:r>
                        <a:rPr lang="en-US" sz="800">
                          <a:effectLst/>
                        </a:rPr>
                        <a:t>Draft paper 2</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11/10/15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45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12/25/15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22.8</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Prepare draft for paper 2</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20"/>
                  </a:ext>
                </a:extLst>
              </a:tr>
              <a:tr h="152234">
                <a:tc>
                  <a:txBody>
                    <a:bodyPr/>
                    <a:lstStyle/>
                    <a:p>
                      <a:pPr marL="0" marR="0">
                        <a:lnSpc>
                          <a:spcPct val="115000"/>
                        </a:lnSpc>
                        <a:spcBef>
                          <a:spcPts val="0"/>
                        </a:spcBef>
                        <a:spcAft>
                          <a:spcPts val="0"/>
                        </a:spcAft>
                      </a:pPr>
                      <a:r>
                        <a:rPr lang="en-US" sz="800">
                          <a:effectLst/>
                        </a:rPr>
                        <a:t>Submission paper 2</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01/10/16</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3</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01/13/16</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23.5</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a:effectLst/>
                        </a:rPr>
                        <a:t>Submit paper 2 to IJA or JSHR</a:t>
                      </a:r>
                      <a:endParaRPr lang="en-US" sz="80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21"/>
                  </a:ext>
                </a:extLst>
              </a:tr>
              <a:tr h="152234">
                <a:tc>
                  <a:txBody>
                    <a:bodyPr/>
                    <a:lstStyle/>
                    <a:p>
                      <a:pPr marL="0" marR="0">
                        <a:lnSpc>
                          <a:spcPct val="115000"/>
                        </a:lnSpc>
                        <a:spcBef>
                          <a:spcPts val="0"/>
                        </a:spcBef>
                        <a:spcAft>
                          <a:spcPts val="0"/>
                        </a:spcAft>
                      </a:pPr>
                      <a:r>
                        <a:rPr lang="en-US" sz="800">
                          <a:effectLst/>
                        </a:rPr>
                        <a:t>Final Report to MSE</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01/20/16</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10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01/30/16</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gn="ctr">
                        <a:lnSpc>
                          <a:spcPct val="115000"/>
                        </a:lnSpc>
                        <a:spcBef>
                          <a:spcPts val="0"/>
                        </a:spcBef>
                        <a:spcAft>
                          <a:spcPts val="0"/>
                        </a:spcAft>
                      </a:pPr>
                      <a:r>
                        <a:rPr lang="en-US" sz="800">
                          <a:effectLst/>
                        </a:rPr>
                        <a:t>24.0</a:t>
                      </a:r>
                      <a:endParaRPr lang="en-US" sz="800">
                        <a:effectLst/>
                        <a:latin typeface="Times New Roman" charset="0"/>
                        <a:ea typeface="Times New Roman" charset="0"/>
                        <a:cs typeface="Times New Roman" charset="0"/>
                      </a:endParaRPr>
                    </a:p>
                  </a:txBody>
                  <a:tcPr marL="48896" marR="48896" marT="0" marB="0" anchor="b"/>
                </a:tc>
                <a:tc>
                  <a:txBody>
                    <a:bodyPr/>
                    <a:lstStyle/>
                    <a:p>
                      <a:pPr marL="0" marR="0">
                        <a:lnSpc>
                          <a:spcPct val="115000"/>
                        </a:lnSpc>
                        <a:spcBef>
                          <a:spcPts val="0"/>
                        </a:spcBef>
                        <a:spcAft>
                          <a:spcPts val="0"/>
                        </a:spcAft>
                      </a:pPr>
                      <a:r>
                        <a:rPr lang="en-US" sz="800" dirty="0">
                          <a:effectLst/>
                        </a:rPr>
                        <a:t>Final report to MSE</a:t>
                      </a:r>
                      <a:endParaRPr lang="en-US" sz="800" dirty="0">
                        <a:effectLst/>
                        <a:latin typeface="Times New Roman" charset="0"/>
                        <a:ea typeface="Times New Roman" charset="0"/>
                        <a:cs typeface="Times New Roman" charset="0"/>
                      </a:endParaRPr>
                    </a:p>
                  </a:txBody>
                  <a:tcPr marL="48896" marR="48896" marT="0" marB="0" anchor="b"/>
                </a:tc>
                <a:extLst>
                  <a:ext uri="{0D108BD9-81ED-4DB2-BD59-A6C34878D82A}">
                    <a16:rowId xmlns:a16="http://schemas.microsoft.com/office/drawing/2014/main" val="10022"/>
                  </a:ext>
                </a:extLst>
              </a:tr>
            </a:tbl>
          </a:graphicData>
        </a:graphic>
      </p:graphicFrame>
      <p:sp>
        <p:nvSpPr>
          <p:cNvPr id="6" name="Title 5"/>
          <p:cNvSpPr>
            <a:spLocks noGrp="1"/>
          </p:cNvSpPr>
          <p:nvPr>
            <p:ph type="title"/>
          </p:nvPr>
        </p:nvSpPr>
        <p:spPr>
          <a:xfrm>
            <a:off x="263743" y="928207"/>
            <a:ext cx="6764927" cy="408164"/>
          </a:xfrm>
        </p:spPr>
        <p:txBody>
          <a:bodyPr>
            <a:normAutofit fontScale="90000"/>
          </a:bodyPr>
          <a:lstStyle/>
          <a:p>
            <a:r>
              <a:rPr lang="en-US" sz="2100" dirty="0" smtClean="0"/>
              <a:t>Prepare a Project Development Timeline</a:t>
            </a:r>
            <a:endParaRPr lang="en-US" sz="2100" dirty="0"/>
          </a:p>
        </p:txBody>
      </p:sp>
    </p:spTree>
    <p:extLst>
      <p:ext uri="{BB962C8B-B14F-4D97-AF65-F5344CB8AC3E}">
        <p14:creationId xmlns:p14="http://schemas.microsoft.com/office/powerpoint/2010/main" val="1288383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nvPr>
        </p:nvGraphicFramePr>
        <p:xfrm>
          <a:off x="263743" y="1478021"/>
          <a:ext cx="6472129" cy="4389924"/>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263742" y="880534"/>
            <a:ext cx="4181257" cy="509522"/>
          </a:xfrm>
        </p:spPr>
        <p:txBody>
          <a:bodyPr>
            <a:normAutofit/>
          </a:bodyPr>
          <a:lstStyle/>
          <a:p>
            <a:r>
              <a:rPr lang="en-US" sz="2100" dirty="0" smtClean="0"/>
              <a:t>Alternate Timeline Format </a:t>
            </a:r>
            <a:endParaRPr lang="en-US" sz="2100" dirty="0"/>
          </a:p>
        </p:txBody>
      </p:sp>
    </p:spTree>
    <p:extLst>
      <p:ext uri="{BB962C8B-B14F-4D97-AF65-F5344CB8AC3E}">
        <p14:creationId xmlns:p14="http://schemas.microsoft.com/office/powerpoint/2010/main" val="410447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1781</TotalTime>
  <Words>2373</Words>
  <Application>Microsoft Office PowerPoint</Application>
  <PresentationFormat>On-screen Show (4:3)</PresentationFormat>
  <Paragraphs>468</Paragraphs>
  <Slides>32</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MS PGothic</vt:lpstr>
      <vt:lpstr>MS PGothic</vt:lpstr>
      <vt:lpstr>Arial</vt:lpstr>
      <vt:lpstr>Avenir Book</vt:lpstr>
      <vt:lpstr>Calibri</vt:lpstr>
      <vt:lpstr>Courier New</vt:lpstr>
      <vt:lpstr>Gill Sans MT</vt:lpstr>
      <vt:lpstr>Optima</vt:lpstr>
      <vt:lpstr>Times New Roman</vt:lpstr>
      <vt:lpstr>Verdana</vt:lpstr>
      <vt:lpstr>Wingdings 2</vt:lpstr>
      <vt:lpstr>Solstice</vt:lpstr>
      <vt:lpstr>Writing Persuasive Grant Proposals</vt:lpstr>
      <vt:lpstr>Research Development Support</vt:lpstr>
      <vt:lpstr>Agenda</vt:lpstr>
      <vt:lpstr>Proposal Development Process</vt:lpstr>
      <vt:lpstr>Persuasive Writing Techniques</vt:lpstr>
      <vt:lpstr>Prewriting: Prepare a Proposal Development Timeline</vt:lpstr>
      <vt:lpstr>Prewriting: Prepare a Proposal Development Timeline (cont.)</vt:lpstr>
      <vt:lpstr>Prepare a Project Development Timeline</vt:lpstr>
      <vt:lpstr>Alternate Timeline Format </vt:lpstr>
      <vt:lpstr>Academic vs Grant Proposal Writing </vt:lpstr>
      <vt:lpstr>PowerPoint Presentation</vt:lpstr>
      <vt:lpstr>The Needs Statement Creates the Basis of Your Proposal</vt:lpstr>
      <vt:lpstr>Proposal Elements are Created From the Needs Statement</vt:lpstr>
      <vt:lpstr>S1 Situation for the Needs Statement: Describe the problem </vt:lpstr>
      <vt:lpstr>Describe the Problem: Rhetorical Appeals</vt:lpstr>
      <vt:lpstr>Describe the Problem: Example</vt:lpstr>
      <vt:lpstr>The Needs Statement Creates the Basis of Your Proposal</vt:lpstr>
      <vt:lpstr>Needs Statement: Plan for Solving the Problem and Request for Support</vt:lpstr>
      <vt:lpstr>Plan for Solving the Problem and Requesting Support: Example</vt:lpstr>
      <vt:lpstr>Practice Identifying the 3 Components of a Needs Statement </vt:lpstr>
      <vt:lpstr>Proposal Slots Map to Typical Proposal Sections</vt:lpstr>
      <vt:lpstr>Tips for methodology/approach section</vt:lpstr>
      <vt:lpstr>Create Persuasive Titles</vt:lpstr>
      <vt:lpstr>Persuasive Titles (cont.)</vt:lpstr>
      <vt:lpstr>Persuasive Titles (cont.)</vt:lpstr>
      <vt:lpstr>Create Persuasive Summaries and Abstracts</vt:lpstr>
      <vt:lpstr>Persuasive Summaries and Abstracts (cont.)</vt:lpstr>
      <vt:lpstr>PowerPoint Presentation</vt:lpstr>
      <vt:lpstr>Conclusion - Proposal Success </vt:lpstr>
      <vt:lpstr>Upcoming Research Development Events</vt:lpstr>
      <vt:lpstr>References</vt:lpstr>
      <vt:lpstr>STEM Research Development Website (FHSS  Website in Development)</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Graduate Student Grant Writing Series: Persuasive Writing</dc:title>
  <dc:creator>Kristen Kellems</dc:creator>
  <cp:lastModifiedBy>Jaynie Mitchell</cp:lastModifiedBy>
  <cp:revision>89</cp:revision>
  <cp:lastPrinted>2015-10-08T17:14:05Z</cp:lastPrinted>
  <dcterms:created xsi:type="dcterms:W3CDTF">2015-10-07T17:55:23Z</dcterms:created>
  <dcterms:modified xsi:type="dcterms:W3CDTF">2017-10-09T15:18:10Z</dcterms:modified>
</cp:coreProperties>
</file>