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2"/>
    <p:sldMasterId id="2147483690" r:id="rId3"/>
    <p:sldMasterId id="2147483702" r:id="rId4"/>
  </p:sldMasterIdLst>
  <p:notesMasterIdLst>
    <p:notesMasterId r:id="rId51"/>
  </p:notesMasterIdLst>
  <p:sldIdLst>
    <p:sldId id="256" r:id="rId5"/>
    <p:sldId id="273" r:id="rId6"/>
    <p:sldId id="258" r:id="rId7"/>
    <p:sldId id="501" r:id="rId8"/>
    <p:sldId id="269" r:id="rId9"/>
    <p:sldId id="479" r:id="rId10"/>
    <p:sldId id="503" r:id="rId11"/>
    <p:sldId id="499" r:id="rId12"/>
    <p:sldId id="271" r:id="rId13"/>
    <p:sldId id="282" r:id="rId14"/>
    <p:sldId id="270" r:id="rId15"/>
    <p:sldId id="689" r:id="rId16"/>
    <p:sldId id="265" r:id="rId17"/>
    <p:sldId id="690" r:id="rId18"/>
    <p:sldId id="272" r:id="rId19"/>
    <p:sldId id="502" r:id="rId20"/>
    <p:sldId id="665" r:id="rId21"/>
    <p:sldId id="666" r:id="rId22"/>
    <p:sldId id="686" r:id="rId23"/>
    <p:sldId id="687" r:id="rId24"/>
    <p:sldId id="701" r:id="rId25"/>
    <p:sldId id="492" r:id="rId26"/>
    <p:sldId id="691" r:id="rId27"/>
    <p:sldId id="706" r:id="rId28"/>
    <p:sldId id="692" r:id="rId29"/>
    <p:sldId id="693" r:id="rId30"/>
    <p:sldId id="694" r:id="rId31"/>
    <p:sldId id="283" r:id="rId32"/>
    <p:sldId id="695" r:id="rId33"/>
    <p:sldId id="702" r:id="rId34"/>
    <p:sldId id="703" r:id="rId35"/>
    <p:sldId id="705" r:id="rId36"/>
    <p:sldId id="700" r:id="rId37"/>
    <p:sldId id="268" r:id="rId38"/>
    <p:sldId id="708" r:id="rId39"/>
    <p:sldId id="299" r:id="rId40"/>
    <p:sldId id="295" r:id="rId41"/>
    <p:sldId id="289" r:id="rId42"/>
    <p:sldId id="290" r:id="rId43"/>
    <p:sldId id="296" r:id="rId44"/>
    <p:sldId id="291" r:id="rId45"/>
    <p:sldId id="300" r:id="rId46"/>
    <p:sldId id="298" r:id="rId47"/>
    <p:sldId id="297" r:id="rId48"/>
    <p:sldId id="275" r:id="rId49"/>
    <p:sldId id="707" r:id="rId50"/>
  </p:sldIdLst>
  <p:sldSz cx="18288000" cy="10287000"/>
  <p:notesSz cx="6858000" cy="9144000"/>
  <p:embeddedFontLst>
    <p:embeddedFont>
      <p:font typeface="Calibri" panose="020F0502020204030204" pitchFamily="34" charset="0"/>
      <p:regular r:id="rId52"/>
      <p:bold r:id="rId53"/>
      <p:italic r:id="rId54"/>
      <p:boldItalic r:id="rId55"/>
    </p:embeddedFont>
    <p:embeddedFont>
      <p:font typeface="Calibri Light" panose="020F0302020204030204" pitchFamily="34" charset="0"/>
      <p:regular r:id="rId56"/>
      <p:italic r:id="rId57"/>
    </p:embeddedFont>
    <p:embeddedFont>
      <p:font typeface="Candara" panose="020E0502030303020204" pitchFamily="34" charset="0"/>
      <p:regular r:id="rId58"/>
      <p:bold r:id="rId59"/>
      <p:italic r:id="rId60"/>
      <p:boldItalic r:id="rId61"/>
    </p:embeddedFont>
    <p:embeddedFont>
      <p:font typeface="Cooper Black" panose="0208090404030B020404" pitchFamily="18" charset="77"/>
      <p:regular r:id="rId62"/>
    </p:embeddedFont>
    <p:embeddedFont>
      <p:font typeface="Cooper Hewitt" pitchFamily="2" charset="77"/>
      <p:regular r:id="rId63"/>
      <p:bold r:id="rId64"/>
    </p:embeddedFont>
    <p:embeddedFont>
      <p:font typeface="Cooper Hewitt Bold" pitchFamily="2" charset="77"/>
      <p:regular r:id="rId65"/>
      <p:bold r:id="rId66"/>
    </p:embeddedFont>
    <p:embeddedFont>
      <p:font typeface="Times" pitchFamily="2" charset="0"/>
      <p:regular r:id="rId67"/>
      <p:bold r:id="rId68"/>
      <p:italic r:id="rId69"/>
      <p:boldItalic r:id="rId70"/>
    </p:embeddedFont>
    <p:embeddedFont>
      <p:font typeface="Wingdings 3" pitchFamily="2" charset="2"/>
      <p:regular r:id="rId7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67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775539-4889-4E69-ACED-0703447C09EE}" v="31" dt="2021-12-08T19:54:58.171"/>
    <p1510:client id="{14FCE461-7896-453A-BAFB-687CC3AE3273}" v="468" dt="2021-12-06T19:37:22.417"/>
    <p1510:client id="{413D3227-C202-4CCE-8FDB-4985CF3B7A7C}" v="7" dt="2021-12-06T18:23:48.905"/>
    <p1510:client id="{5124DB70-C299-4E11-9FB4-D7B06184C366}" v="174" dt="2021-12-06T21:00:02.792"/>
    <p1510:client id="{651272B1-BB8D-4E98-B0C1-4A9261FC35BE}" v="1" dt="2021-12-08T07:20:57.299"/>
    <p1510:client id="{7195DC2C-E4DC-4C32-836F-594F569B7CBD}" v="40" dt="2021-12-09T22:59:38.999"/>
    <p1510:client id="{AFCDE170-D7CD-4A60-B9BB-BDE3A001DE2D}" v="1589" dt="2021-12-08T07:41:21.125"/>
    <p1510:client id="{B193A299-66F6-4FC1-93DD-74E6B52A1F65}" v="422" dt="2021-12-01T20:39:37.738"/>
    <p1510:client id="{B85CE87D-D652-4389-BA5C-7F5E681DCAD5}" v="63" dt="2021-11-30T19:29:07.729"/>
    <p1510:client id="{BCC89DE9-DD5E-4D98-8E54-F10DE8E3F1A8}" v="33" dt="2021-12-01T19:57:31.5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42" autoAdjust="0"/>
    <p:restoredTop sz="83983" autoAdjust="0"/>
  </p:normalViewPr>
  <p:slideViewPr>
    <p:cSldViewPr>
      <p:cViewPr varScale="1">
        <p:scale>
          <a:sx n="69" d="100"/>
          <a:sy n="69" d="100"/>
        </p:scale>
        <p:origin x="1024" y="2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font" Target="fonts/font12.fntdata"/><Relationship Id="rId68" Type="http://schemas.openxmlformats.org/officeDocument/2006/relationships/font" Target="fonts/font17.fntdata"/><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font" Target="fonts/font2.fntdata"/><Relationship Id="rId58" Type="http://schemas.openxmlformats.org/officeDocument/2006/relationships/font" Target="fonts/font7.fntdata"/><Relationship Id="rId66" Type="http://schemas.openxmlformats.org/officeDocument/2006/relationships/font" Target="fonts/font15.fntdata"/><Relationship Id="rId74"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font" Target="fonts/font10.fntdata"/><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font" Target="fonts/font5.fntdata"/><Relationship Id="rId64" Type="http://schemas.openxmlformats.org/officeDocument/2006/relationships/font" Target="fonts/font13.fntdata"/><Relationship Id="rId69" Type="http://schemas.openxmlformats.org/officeDocument/2006/relationships/font" Target="fonts/font18.fntdata"/><Relationship Id="rId8" Type="http://schemas.openxmlformats.org/officeDocument/2006/relationships/slide" Target="slides/slide4.xml"/><Relationship Id="rId51" Type="http://schemas.openxmlformats.org/officeDocument/2006/relationships/notesMaster" Target="notesMasters/notesMaster1.xml"/><Relationship Id="rId72"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font" Target="fonts/font8.fntdata"/><Relationship Id="rId67" Type="http://schemas.openxmlformats.org/officeDocument/2006/relationships/font" Target="fonts/font16.fnt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3.fntdata"/><Relationship Id="rId62" Type="http://schemas.openxmlformats.org/officeDocument/2006/relationships/font" Target="fonts/font11.fntdata"/><Relationship Id="rId70" Type="http://schemas.openxmlformats.org/officeDocument/2006/relationships/font" Target="fonts/font19.fntdata"/><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font" Target="fonts/font6.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font" Target="fonts/font1.fntdata"/><Relationship Id="rId60" Type="http://schemas.openxmlformats.org/officeDocument/2006/relationships/font" Target="fonts/font9.fntdata"/><Relationship Id="rId65" Type="http://schemas.openxmlformats.org/officeDocument/2006/relationships/font" Target="fonts/font14.fntdata"/><Relationship Id="rId73"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font" Target="fonts/font4.fntdata"/><Relationship Id="rId76" Type="http://schemas.microsoft.com/office/2015/10/relationships/revisionInfo" Target="revisionInfo.xml"/><Relationship Id="rId7" Type="http://schemas.openxmlformats.org/officeDocument/2006/relationships/slide" Target="slides/slide3.xml"/><Relationship Id="rId71" Type="http://schemas.openxmlformats.org/officeDocument/2006/relationships/font" Target="fonts/font20.fntdata"/></Relationships>
</file>

<file path=ppt/diagrams/_rels/data1.xml.rels><?xml version="1.0" encoding="UTF-8" standalone="yes"?>
<Relationships xmlns="http://schemas.openxmlformats.org/package/2006/relationships"><Relationship Id="rId2" Type="http://schemas.openxmlformats.org/officeDocument/2006/relationships/image" Target="../media/image19.svg"/><Relationship Id="rId1" Type="http://schemas.openxmlformats.org/officeDocument/2006/relationships/image" Target="../media/image18.png"/></Relationships>
</file>

<file path=ppt/diagrams/_rels/drawing1.xml.rels><?xml version="1.0" encoding="UTF-8" standalone="yes"?>
<Relationships xmlns="http://schemas.openxmlformats.org/package/2006/relationships"><Relationship Id="rId2" Type="http://schemas.openxmlformats.org/officeDocument/2006/relationships/image" Target="../media/image19.svg"/><Relationship Id="rId1" Type="http://schemas.openxmlformats.org/officeDocument/2006/relationships/image" Target="../media/image1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D2199A-DAA2-4027-8E73-39B7F47398C8}"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CA228EA6-882F-4CC1-AD28-8B20A7170938}">
      <dgm:prSet custT="1"/>
      <dgm:spPr/>
      <dgm:t>
        <a:bodyPr/>
        <a:lstStyle/>
        <a:p>
          <a:pPr>
            <a:lnSpc>
              <a:spcPct val="100000"/>
            </a:lnSpc>
          </a:pPr>
          <a:r>
            <a:rPr lang="en-US" sz="2600" b="1" spc="26" dirty="0">
              <a:solidFill>
                <a:srgbClr val="37588E"/>
              </a:solidFill>
              <a:latin typeface="Cooper Hewitt"/>
            </a:rPr>
            <a:t>What is the problem?</a:t>
          </a:r>
          <a:endParaRPr lang="en-US" sz="2600" b="1" dirty="0"/>
        </a:p>
      </dgm:t>
    </dgm:pt>
    <dgm:pt modelId="{2CC65CC9-D7F0-4BE3-8535-890CA546EB55}" type="parTrans" cxnId="{46D6FE95-597B-4FF4-9299-25567F7CB827}">
      <dgm:prSet/>
      <dgm:spPr/>
      <dgm:t>
        <a:bodyPr/>
        <a:lstStyle/>
        <a:p>
          <a:endParaRPr lang="en-US"/>
        </a:p>
      </dgm:t>
    </dgm:pt>
    <dgm:pt modelId="{070FABC8-B525-4098-931C-043BA99BC0C7}" type="sibTrans" cxnId="{46D6FE95-597B-4FF4-9299-25567F7CB827}">
      <dgm:prSet/>
      <dgm:spPr/>
      <dgm:t>
        <a:bodyPr/>
        <a:lstStyle/>
        <a:p>
          <a:endParaRPr lang="en-US"/>
        </a:p>
      </dgm:t>
    </dgm:pt>
    <dgm:pt modelId="{52C92691-7533-4E8C-96D3-66EAEF11F139}">
      <dgm:prSet custT="1"/>
      <dgm:spPr/>
      <dgm:t>
        <a:bodyPr/>
        <a:lstStyle/>
        <a:p>
          <a:pPr>
            <a:lnSpc>
              <a:spcPct val="100000"/>
            </a:lnSpc>
          </a:pPr>
          <a:r>
            <a:rPr lang="en-US" sz="2600" b="1" spc="26" dirty="0">
              <a:solidFill>
                <a:srgbClr val="37588E"/>
              </a:solidFill>
              <a:latin typeface="Cooper Hewitt"/>
            </a:rPr>
            <a:t>What are you going to do?</a:t>
          </a:r>
          <a:endParaRPr lang="en-US" sz="2600" dirty="0"/>
        </a:p>
      </dgm:t>
    </dgm:pt>
    <dgm:pt modelId="{7C8E48B7-E25F-45F2-8CB4-92E8E92A7CDA}" type="parTrans" cxnId="{678A2922-D86D-4133-8959-792081394A67}">
      <dgm:prSet/>
      <dgm:spPr/>
      <dgm:t>
        <a:bodyPr/>
        <a:lstStyle/>
        <a:p>
          <a:endParaRPr lang="en-US"/>
        </a:p>
      </dgm:t>
    </dgm:pt>
    <dgm:pt modelId="{31E33EEA-8086-4404-A9D4-8971C32A2DA9}" type="sibTrans" cxnId="{678A2922-D86D-4133-8959-792081394A67}">
      <dgm:prSet/>
      <dgm:spPr/>
      <dgm:t>
        <a:bodyPr/>
        <a:lstStyle/>
        <a:p>
          <a:endParaRPr lang="en-US"/>
        </a:p>
      </dgm:t>
    </dgm:pt>
    <dgm:pt modelId="{06CED60D-BB14-465B-955D-BA5E43156161}">
      <dgm:prSet custT="1"/>
      <dgm:spPr/>
      <dgm:t>
        <a:bodyPr/>
        <a:lstStyle/>
        <a:p>
          <a:pPr>
            <a:lnSpc>
              <a:spcPct val="100000"/>
            </a:lnSpc>
          </a:pPr>
          <a:r>
            <a:rPr lang="en-US" sz="2600" b="1" spc="26" dirty="0">
              <a:solidFill>
                <a:srgbClr val="37588E"/>
              </a:solidFill>
              <a:latin typeface="Cooper Hewitt"/>
            </a:rPr>
            <a:t>Why is it important?</a:t>
          </a:r>
          <a:endParaRPr lang="en-US" sz="2600" dirty="0"/>
        </a:p>
      </dgm:t>
    </dgm:pt>
    <dgm:pt modelId="{23376452-95B6-4D18-A1A6-D1BB944F502B}" type="parTrans" cxnId="{B821A468-7EC4-4240-9157-704A28E8F56D}">
      <dgm:prSet/>
      <dgm:spPr/>
      <dgm:t>
        <a:bodyPr/>
        <a:lstStyle/>
        <a:p>
          <a:endParaRPr lang="en-US"/>
        </a:p>
      </dgm:t>
    </dgm:pt>
    <dgm:pt modelId="{8B5F2E36-CD48-4D5F-AFE1-34ECC52E06DD}" type="sibTrans" cxnId="{B821A468-7EC4-4240-9157-704A28E8F56D}">
      <dgm:prSet/>
      <dgm:spPr/>
      <dgm:t>
        <a:bodyPr/>
        <a:lstStyle/>
        <a:p>
          <a:endParaRPr lang="en-US"/>
        </a:p>
      </dgm:t>
    </dgm:pt>
    <dgm:pt modelId="{918232AF-C681-4F77-8C47-3F13C8575CC8}">
      <dgm:prSet custT="1"/>
      <dgm:spPr/>
      <dgm:t>
        <a:bodyPr/>
        <a:lstStyle/>
        <a:p>
          <a:pPr>
            <a:lnSpc>
              <a:spcPct val="100000"/>
            </a:lnSpc>
          </a:pPr>
          <a:r>
            <a:rPr lang="en-US" sz="2600" b="1" spc="26" dirty="0">
              <a:solidFill>
                <a:srgbClr val="37588E"/>
              </a:solidFill>
              <a:latin typeface="Cooper Hewitt"/>
            </a:rPr>
            <a:t>What is the potential impact of your project?</a:t>
          </a:r>
          <a:endParaRPr lang="en-US" sz="2600" dirty="0"/>
        </a:p>
      </dgm:t>
    </dgm:pt>
    <dgm:pt modelId="{460AE288-66EA-4C58-ACCB-BB9D042D3D18}" type="parTrans" cxnId="{3D810B1B-D4DD-4F04-85FC-07B3149EB429}">
      <dgm:prSet/>
      <dgm:spPr/>
      <dgm:t>
        <a:bodyPr/>
        <a:lstStyle/>
        <a:p>
          <a:endParaRPr lang="en-US"/>
        </a:p>
      </dgm:t>
    </dgm:pt>
    <dgm:pt modelId="{9F614FA1-A089-43C2-8ABC-0F909796E3FE}" type="sibTrans" cxnId="{3D810B1B-D4DD-4F04-85FC-07B3149EB429}">
      <dgm:prSet/>
      <dgm:spPr/>
      <dgm:t>
        <a:bodyPr/>
        <a:lstStyle/>
        <a:p>
          <a:endParaRPr lang="en-US"/>
        </a:p>
      </dgm:t>
    </dgm:pt>
    <dgm:pt modelId="{B12729FF-D0FD-47EF-87D6-88AD63067F31}" type="pres">
      <dgm:prSet presAssocID="{AFD2199A-DAA2-4027-8E73-39B7F47398C8}" presName="root" presStyleCnt="0">
        <dgm:presLayoutVars>
          <dgm:dir/>
          <dgm:resizeHandles val="exact"/>
        </dgm:presLayoutVars>
      </dgm:prSet>
      <dgm:spPr/>
    </dgm:pt>
    <dgm:pt modelId="{A5A471CC-8774-472C-B16F-6623E5AB22CC}" type="pres">
      <dgm:prSet presAssocID="{CA228EA6-882F-4CC1-AD28-8B20A7170938}" presName="compNode" presStyleCnt="0"/>
      <dgm:spPr/>
    </dgm:pt>
    <dgm:pt modelId="{ADB8601E-D8BC-43DF-8DD6-42DEE5D325A9}" type="pres">
      <dgm:prSet presAssocID="{CA228EA6-882F-4CC1-AD28-8B20A7170938}" presName="bgRect" presStyleLbl="bgShp" presStyleIdx="0" presStyleCnt="4"/>
      <dgm:spPr/>
    </dgm:pt>
    <dgm:pt modelId="{33B61C23-444C-4F43-993B-A95936E9F357}" type="pres">
      <dgm:prSet presAssocID="{CA228EA6-882F-4CC1-AD28-8B20A7170938}" presName="iconRect" presStyleLbl="node1" presStyleIdx="0" presStyleCnt="4"/>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Pencil"/>
        </a:ext>
      </dgm:extLst>
    </dgm:pt>
    <dgm:pt modelId="{9B3273F7-D157-4554-9BDF-3AC31C38DB76}" type="pres">
      <dgm:prSet presAssocID="{CA228EA6-882F-4CC1-AD28-8B20A7170938}" presName="spaceRect" presStyleCnt="0"/>
      <dgm:spPr/>
    </dgm:pt>
    <dgm:pt modelId="{3F004948-879E-4CC4-B53D-0668D0F907DE}" type="pres">
      <dgm:prSet presAssocID="{CA228EA6-882F-4CC1-AD28-8B20A7170938}" presName="parTx" presStyleLbl="revTx" presStyleIdx="0" presStyleCnt="4">
        <dgm:presLayoutVars>
          <dgm:chMax val="0"/>
          <dgm:chPref val="0"/>
        </dgm:presLayoutVars>
      </dgm:prSet>
      <dgm:spPr/>
    </dgm:pt>
    <dgm:pt modelId="{CB774A14-8C87-4974-A71B-716CB454270A}" type="pres">
      <dgm:prSet presAssocID="{070FABC8-B525-4098-931C-043BA99BC0C7}" presName="sibTrans" presStyleCnt="0"/>
      <dgm:spPr/>
    </dgm:pt>
    <dgm:pt modelId="{099B4B37-5D9E-4FC1-A6F6-922AEA8F87FB}" type="pres">
      <dgm:prSet presAssocID="{52C92691-7533-4E8C-96D3-66EAEF11F139}" presName="compNode" presStyleCnt="0"/>
      <dgm:spPr/>
    </dgm:pt>
    <dgm:pt modelId="{C8951BD7-92D3-44FC-B14D-88091F469254}" type="pres">
      <dgm:prSet presAssocID="{52C92691-7533-4E8C-96D3-66EAEF11F139}" presName="bgRect" presStyleLbl="bgShp" presStyleIdx="1" presStyleCnt="4"/>
      <dgm:spPr/>
    </dgm:pt>
    <dgm:pt modelId="{24908293-1C21-4363-8044-F1D17248FB93}" type="pres">
      <dgm:prSet presAssocID="{52C92691-7533-4E8C-96D3-66EAEF11F139}" presName="iconRect" presStyleLbl="node1" presStyleIdx="1" presStyleCnt="4"/>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Chat"/>
        </a:ext>
      </dgm:extLst>
    </dgm:pt>
    <dgm:pt modelId="{88826E04-FA0A-44CF-B99B-B744014EF402}" type="pres">
      <dgm:prSet presAssocID="{52C92691-7533-4E8C-96D3-66EAEF11F139}" presName="spaceRect" presStyleCnt="0"/>
      <dgm:spPr/>
    </dgm:pt>
    <dgm:pt modelId="{6E7AEA74-AC3B-494B-9A4B-3D33C8E351C2}" type="pres">
      <dgm:prSet presAssocID="{52C92691-7533-4E8C-96D3-66EAEF11F139}" presName="parTx" presStyleLbl="revTx" presStyleIdx="1" presStyleCnt="4">
        <dgm:presLayoutVars>
          <dgm:chMax val="0"/>
          <dgm:chPref val="0"/>
        </dgm:presLayoutVars>
      </dgm:prSet>
      <dgm:spPr/>
    </dgm:pt>
    <dgm:pt modelId="{1F3AD1AC-D69D-48C3-BCA3-1ABEE0F288E4}" type="pres">
      <dgm:prSet presAssocID="{31E33EEA-8086-4404-A9D4-8971C32A2DA9}" presName="sibTrans" presStyleCnt="0"/>
      <dgm:spPr/>
    </dgm:pt>
    <dgm:pt modelId="{4C33B252-7DCF-4F1C-A00B-43C0ABD17D58}" type="pres">
      <dgm:prSet presAssocID="{06CED60D-BB14-465B-955D-BA5E43156161}" presName="compNode" presStyleCnt="0"/>
      <dgm:spPr/>
    </dgm:pt>
    <dgm:pt modelId="{C9789576-E447-4F08-AC52-771666DC9E97}" type="pres">
      <dgm:prSet presAssocID="{06CED60D-BB14-465B-955D-BA5E43156161}" presName="bgRect" presStyleLbl="bgShp" presStyleIdx="2" presStyleCnt="4" custLinFactNeighborX="4641" custLinFactNeighborY="-2822"/>
      <dgm:spPr/>
    </dgm:pt>
    <dgm:pt modelId="{ACBE5563-6C7C-40C4-BEA3-C03C1876A7F4}" type="pres">
      <dgm:prSet presAssocID="{06CED60D-BB14-465B-955D-BA5E43156161}" presName="iconRect" presStyleLbl="node1" presStyleIdx="2" presStyleCnt="4"/>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Handshake"/>
        </a:ext>
      </dgm:extLst>
    </dgm:pt>
    <dgm:pt modelId="{74B46340-48C2-49DA-BFC2-B9CF1D1A350B}" type="pres">
      <dgm:prSet presAssocID="{06CED60D-BB14-465B-955D-BA5E43156161}" presName="spaceRect" presStyleCnt="0"/>
      <dgm:spPr/>
    </dgm:pt>
    <dgm:pt modelId="{CDE30698-991E-4A5C-B9E9-312A61DC5D8D}" type="pres">
      <dgm:prSet presAssocID="{06CED60D-BB14-465B-955D-BA5E43156161}" presName="parTx" presStyleLbl="revTx" presStyleIdx="2" presStyleCnt="4">
        <dgm:presLayoutVars>
          <dgm:chMax val="0"/>
          <dgm:chPref val="0"/>
        </dgm:presLayoutVars>
      </dgm:prSet>
      <dgm:spPr/>
    </dgm:pt>
    <dgm:pt modelId="{467ED7E2-2D0A-4133-934D-B9D5D347550B}" type="pres">
      <dgm:prSet presAssocID="{8B5F2E36-CD48-4D5F-AFE1-34ECC52E06DD}" presName="sibTrans" presStyleCnt="0"/>
      <dgm:spPr/>
    </dgm:pt>
    <dgm:pt modelId="{0F8D0190-EB97-45CD-9DD8-9119ED9A813F}" type="pres">
      <dgm:prSet presAssocID="{918232AF-C681-4F77-8C47-3F13C8575CC8}" presName="compNode" presStyleCnt="0"/>
      <dgm:spPr/>
    </dgm:pt>
    <dgm:pt modelId="{589F427A-763D-4714-991E-32F41EA6C701}" type="pres">
      <dgm:prSet presAssocID="{918232AF-C681-4F77-8C47-3F13C8575CC8}" presName="bgRect" presStyleLbl="bgShp" presStyleIdx="3" presStyleCnt="4"/>
      <dgm:spPr/>
    </dgm:pt>
    <dgm:pt modelId="{869B9BEE-246E-46F9-8706-2EF603750C88}" type="pres">
      <dgm:prSet presAssocID="{918232AF-C681-4F77-8C47-3F13C8575CC8}" presName="iconRect" presStyleLbl="node1" presStyleIdx="3"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heckmark"/>
        </a:ext>
      </dgm:extLst>
    </dgm:pt>
    <dgm:pt modelId="{D495CB1B-0FFD-4FA9-BA1B-150F07F05901}" type="pres">
      <dgm:prSet presAssocID="{918232AF-C681-4F77-8C47-3F13C8575CC8}" presName="spaceRect" presStyleCnt="0"/>
      <dgm:spPr/>
    </dgm:pt>
    <dgm:pt modelId="{9510AF03-7379-47FB-B27E-AF4D7E011068}" type="pres">
      <dgm:prSet presAssocID="{918232AF-C681-4F77-8C47-3F13C8575CC8}" presName="parTx" presStyleLbl="revTx" presStyleIdx="3" presStyleCnt="4">
        <dgm:presLayoutVars>
          <dgm:chMax val="0"/>
          <dgm:chPref val="0"/>
        </dgm:presLayoutVars>
      </dgm:prSet>
      <dgm:spPr/>
    </dgm:pt>
  </dgm:ptLst>
  <dgm:cxnLst>
    <dgm:cxn modelId="{0DFF0019-6B55-4737-B0EE-F399F8C6641A}" type="presOf" srcId="{CA228EA6-882F-4CC1-AD28-8B20A7170938}" destId="{3F004948-879E-4CC4-B53D-0668D0F907DE}" srcOrd="0" destOrd="0" presId="urn:microsoft.com/office/officeart/2018/2/layout/IconVerticalSolidList"/>
    <dgm:cxn modelId="{3D810B1B-D4DD-4F04-85FC-07B3149EB429}" srcId="{AFD2199A-DAA2-4027-8E73-39B7F47398C8}" destId="{918232AF-C681-4F77-8C47-3F13C8575CC8}" srcOrd="3" destOrd="0" parTransId="{460AE288-66EA-4C58-ACCB-BB9D042D3D18}" sibTransId="{9F614FA1-A089-43C2-8ABC-0F909796E3FE}"/>
    <dgm:cxn modelId="{678A2922-D86D-4133-8959-792081394A67}" srcId="{AFD2199A-DAA2-4027-8E73-39B7F47398C8}" destId="{52C92691-7533-4E8C-96D3-66EAEF11F139}" srcOrd="1" destOrd="0" parTransId="{7C8E48B7-E25F-45F2-8CB4-92E8E92A7CDA}" sibTransId="{31E33EEA-8086-4404-A9D4-8971C32A2DA9}"/>
    <dgm:cxn modelId="{B821A468-7EC4-4240-9157-704A28E8F56D}" srcId="{AFD2199A-DAA2-4027-8E73-39B7F47398C8}" destId="{06CED60D-BB14-465B-955D-BA5E43156161}" srcOrd="2" destOrd="0" parTransId="{23376452-95B6-4D18-A1A6-D1BB944F502B}" sibTransId="{8B5F2E36-CD48-4D5F-AFE1-34ECC52E06DD}"/>
    <dgm:cxn modelId="{8C281869-558C-4608-A09C-A71F42B8732E}" type="presOf" srcId="{AFD2199A-DAA2-4027-8E73-39B7F47398C8}" destId="{B12729FF-D0FD-47EF-87D6-88AD63067F31}" srcOrd="0" destOrd="0" presId="urn:microsoft.com/office/officeart/2018/2/layout/IconVerticalSolidList"/>
    <dgm:cxn modelId="{46D6FE95-597B-4FF4-9299-25567F7CB827}" srcId="{AFD2199A-DAA2-4027-8E73-39B7F47398C8}" destId="{CA228EA6-882F-4CC1-AD28-8B20A7170938}" srcOrd="0" destOrd="0" parTransId="{2CC65CC9-D7F0-4BE3-8535-890CA546EB55}" sibTransId="{070FABC8-B525-4098-931C-043BA99BC0C7}"/>
    <dgm:cxn modelId="{A46DAB98-A1CE-4023-B4F4-80B268C5B12A}" type="presOf" srcId="{06CED60D-BB14-465B-955D-BA5E43156161}" destId="{CDE30698-991E-4A5C-B9E9-312A61DC5D8D}" srcOrd="0" destOrd="0" presId="urn:microsoft.com/office/officeart/2018/2/layout/IconVerticalSolidList"/>
    <dgm:cxn modelId="{CA2AEEAF-2595-43AF-A663-184115BFF4FD}" type="presOf" srcId="{918232AF-C681-4F77-8C47-3F13C8575CC8}" destId="{9510AF03-7379-47FB-B27E-AF4D7E011068}" srcOrd="0" destOrd="0" presId="urn:microsoft.com/office/officeart/2018/2/layout/IconVerticalSolidList"/>
    <dgm:cxn modelId="{6A9E3BF2-2893-4B4C-B56C-181C17368605}" type="presOf" srcId="{52C92691-7533-4E8C-96D3-66EAEF11F139}" destId="{6E7AEA74-AC3B-494B-9A4B-3D33C8E351C2}" srcOrd="0" destOrd="0" presId="urn:microsoft.com/office/officeart/2018/2/layout/IconVerticalSolidList"/>
    <dgm:cxn modelId="{77CB08D8-3B58-4136-B87A-6A3C3E1083D5}" type="presParOf" srcId="{B12729FF-D0FD-47EF-87D6-88AD63067F31}" destId="{A5A471CC-8774-472C-B16F-6623E5AB22CC}" srcOrd="0" destOrd="0" presId="urn:microsoft.com/office/officeart/2018/2/layout/IconVerticalSolidList"/>
    <dgm:cxn modelId="{B5212E51-DA3B-4A38-B614-459DEB0F8FF7}" type="presParOf" srcId="{A5A471CC-8774-472C-B16F-6623E5AB22CC}" destId="{ADB8601E-D8BC-43DF-8DD6-42DEE5D325A9}" srcOrd="0" destOrd="0" presId="urn:microsoft.com/office/officeart/2018/2/layout/IconVerticalSolidList"/>
    <dgm:cxn modelId="{432AF31C-6D11-47A8-B8DF-8B6C8756CDE5}" type="presParOf" srcId="{A5A471CC-8774-472C-B16F-6623E5AB22CC}" destId="{33B61C23-444C-4F43-993B-A95936E9F357}" srcOrd="1" destOrd="0" presId="urn:microsoft.com/office/officeart/2018/2/layout/IconVerticalSolidList"/>
    <dgm:cxn modelId="{9B737DBE-957A-424F-8B3B-DF97C0CB58ED}" type="presParOf" srcId="{A5A471CC-8774-472C-B16F-6623E5AB22CC}" destId="{9B3273F7-D157-4554-9BDF-3AC31C38DB76}" srcOrd="2" destOrd="0" presId="urn:microsoft.com/office/officeart/2018/2/layout/IconVerticalSolidList"/>
    <dgm:cxn modelId="{B399B6A9-74E3-4524-82DE-686861885DF3}" type="presParOf" srcId="{A5A471CC-8774-472C-B16F-6623E5AB22CC}" destId="{3F004948-879E-4CC4-B53D-0668D0F907DE}" srcOrd="3" destOrd="0" presId="urn:microsoft.com/office/officeart/2018/2/layout/IconVerticalSolidList"/>
    <dgm:cxn modelId="{E697C4FC-EE0C-4F95-BF90-8041F7ED4120}" type="presParOf" srcId="{B12729FF-D0FD-47EF-87D6-88AD63067F31}" destId="{CB774A14-8C87-4974-A71B-716CB454270A}" srcOrd="1" destOrd="0" presId="urn:microsoft.com/office/officeart/2018/2/layout/IconVerticalSolidList"/>
    <dgm:cxn modelId="{AFD5C1D2-92CA-4B35-B59A-FA702CCFB4F3}" type="presParOf" srcId="{B12729FF-D0FD-47EF-87D6-88AD63067F31}" destId="{099B4B37-5D9E-4FC1-A6F6-922AEA8F87FB}" srcOrd="2" destOrd="0" presId="urn:microsoft.com/office/officeart/2018/2/layout/IconVerticalSolidList"/>
    <dgm:cxn modelId="{27022345-17D2-417B-8B41-51F2E8241388}" type="presParOf" srcId="{099B4B37-5D9E-4FC1-A6F6-922AEA8F87FB}" destId="{C8951BD7-92D3-44FC-B14D-88091F469254}" srcOrd="0" destOrd="0" presId="urn:microsoft.com/office/officeart/2018/2/layout/IconVerticalSolidList"/>
    <dgm:cxn modelId="{A5211DB8-DCB8-4957-8A2F-A88E60FA0D4A}" type="presParOf" srcId="{099B4B37-5D9E-4FC1-A6F6-922AEA8F87FB}" destId="{24908293-1C21-4363-8044-F1D17248FB93}" srcOrd="1" destOrd="0" presId="urn:microsoft.com/office/officeart/2018/2/layout/IconVerticalSolidList"/>
    <dgm:cxn modelId="{4918C2E0-AD60-462C-9CEF-8D17CF2EFDFD}" type="presParOf" srcId="{099B4B37-5D9E-4FC1-A6F6-922AEA8F87FB}" destId="{88826E04-FA0A-44CF-B99B-B744014EF402}" srcOrd="2" destOrd="0" presId="urn:microsoft.com/office/officeart/2018/2/layout/IconVerticalSolidList"/>
    <dgm:cxn modelId="{B4F484A3-041E-4DC3-9533-F181A280402C}" type="presParOf" srcId="{099B4B37-5D9E-4FC1-A6F6-922AEA8F87FB}" destId="{6E7AEA74-AC3B-494B-9A4B-3D33C8E351C2}" srcOrd="3" destOrd="0" presId="urn:microsoft.com/office/officeart/2018/2/layout/IconVerticalSolidList"/>
    <dgm:cxn modelId="{4046EE18-7292-49D6-9699-CD587CC01A45}" type="presParOf" srcId="{B12729FF-D0FD-47EF-87D6-88AD63067F31}" destId="{1F3AD1AC-D69D-48C3-BCA3-1ABEE0F288E4}" srcOrd="3" destOrd="0" presId="urn:microsoft.com/office/officeart/2018/2/layout/IconVerticalSolidList"/>
    <dgm:cxn modelId="{E52FDE30-7F69-4A63-A9C4-8B36EBE2CCE5}" type="presParOf" srcId="{B12729FF-D0FD-47EF-87D6-88AD63067F31}" destId="{4C33B252-7DCF-4F1C-A00B-43C0ABD17D58}" srcOrd="4" destOrd="0" presId="urn:microsoft.com/office/officeart/2018/2/layout/IconVerticalSolidList"/>
    <dgm:cxn modelId="{D6B08401-FC03-4BD0-970B-5A108967607E}" type="presParOf" srcId="{4C33B252-7DCF-4F1C-A00B-43C0ABD17D58}" destId="{C9789576-E447-4F08-AC52-771666DC9E97}" srcOrd="0" destOrd="0" presId="urn:microsoft.com/office/officeart/2018/2/layout/IconVerticalSolidList"/>
    <dgm:cxn modelId="{4AACF286-74DD-4BC5-91D5-02EC8BDA32A3}" type="presParOf" srcId="{4C33B252-7DCF-4F1C-A00B-43C0ABD17D58}" destId="{ACBE5563-6C7C-40C4-BEA3-C03C1876A7F4}" srcOrd="1" destOrd="0" presId="urn:microsoft.com/office/officeart/2018/2/layout/IconVerticalSolidList"/>
    <dgm:cxn modelId="{E88F386D-00ED-4588-8E66-C1C27DBB9FF4}" type="presParOf" srcId="{4C33B252-7DCF-4F1C-A00B-43C0ABD17D58}" destId="{74B46340-48C2-49DA-BFC2-B9CF1D1A350B}" srcOrd="2" destOrd="0" presId="urn:microsoft.com/office/officeart/2018/2/layout/IconVerticalSolidList"/>
    <dgm:cxn modelId="{371BD6CD-6AE1-4921-B74F-0DE6B6E0DF4E}" type="presParOf" srcId="{4C33B252-7DCF-4F1C-A00B-43C0ABD17D58}" destId="{CDE30698-991E-4A5C-B9E9-312A61DC5D8D}" srcOrd="3" destOrd="0" presId="urn:microsoft.com/office/officeart/2018/2/layout/IconVerticalSolidList"/>
    <dgm:cxn modelId="{6430CBF4-3444-4BB4-8B0E-1FAFE6AC074D}" type="presParOf" srcId="{B12729FF-D0FD-47EF-87D6-88AD63067F31}" destId="{467ED7E2-2D0A-4133-934D-B9D5D347550B}" srcOrd="5" destOrd="0" presId="urn:microsoft.com/office/officeart/2018/2/layout/IconVerticalSolidList"/>
    <dgm:cxn modelId="{EA7F4E03-4A62-4989-99BC-03F0A082BFEB}" type="presParOf" srcId="{B12729FF-D0FD-47EF-87D6-88AD63067F31}" destId="{0F8D0190-EB97-45CD-9DD8-9119ED9A813F}" srcOrd="6" destOrd="0" presId="urn:microsoft.com/office/officeart/2018/2/layout/IconVerticalSolidList"/>
    <dgm:cxn modelId="{148725B3-C715-426F-AEDF-3A68AB8B25EE}" type="presParOf" srcId="{0F8D0190-EB97-45CD-9DD8-9119ED9A813F}" destId="{589F427A-763D-4714-991E-32F41EA6C701}" srcOrd="0" destOrd="0" presId="urn:microsoft.com/office/officeart/2018/2/layout/IconVerticalSolidList"/>
    <dgm:cxn modelId="{61EA369E-27B2-48E6-A5A9-6C883AB9BCF4}" type="presParOf" srcId="{0F8D0190-EB97-45CD-9DD8-9119ED9A813F}" destId="{869B9BEE-246E-46F9-8706-2EF603750C88}" srcOrd="1" destOrd="0" presId="urn:microsoft.com/office/officeart/2018/2/layout/IconVerticalSolidList"/>
    <dgm:cxn modelId="{0DCE4A7F-7E33-42D0-8854-2EB69275D1AA}" type="presParOf" srcId="{0F8D0190-EB97-45CD-9DD8-9119ED9A813F}" destId="{D495CB1B-0FFD-4FA9-BA1B-150F07F05901}" srcOrd="2" destOrd="0" presId="urn:microsoft.com/office/officeart/2018/2/layout/IconVerticalSolidList"/>
    <dgm:cxn modelId="{27082F55-B0B8-4510-A383-0785F0212680}" type="presParOf" srcId="{0F8D0190-EB97-45CD-9DD8-9119ED9A813F}" destId="{9510AF03-7379-47FB-B27E-AF4D7E011068}"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7B29DA-E687-45CB-80E3-2A249775850A}"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66449BCC-3740-4C2C-A032-C6FD2A3C7F3E}">
      <dgm:prSet/>
      <dgm:spPr/>
      <dgm:t>
        <a:bodyPr/>
        <a:lstStyle/>
        <a:p>
          <a:r>
            <a:rPr lang="en-US" b="1" dirty="0"/>
            <a:t>The problem or issue is that many engineered systems are expensive and require complex components and processes to produce. </a:t>
          </a:r>
          <a:endParaRPr lang="en-US" dirty="0"/>
        </a:p>
      </dgm:t>
    </dgm:pt>
    <dgm:pt modelId="{C69561EB-4D29-48CF-8D15-1CEC8CD68AA7}" type="parTrans" cxnId="{DAD18569-D334-4583-83FF-466F5C91EE06}">
      <dgm:prSet/>
      <dgm:spPr/>
      <dgm:t>
        <a:bodyPr/>
        <a:lstStyle/>
        <a:p>
          <a:endParaRPr lang="en-US"/>
        </a:p>
      </dgm:t>
    </dgm:pt>
    <dgm:pt modelId="{FC330B6E-A607-46D5-818B-1D29D3E0C3AB}" type="sibTrans" cxnId="{DAD18569-D334-4583-83FF-466F5C91EE06}">
      <dgm:prSet/>
      <dgm:spPr/>
      <dgm:t>
        <a:bodyPr/>
        <a:lstStyle/>
        <a:p>
          <a:endParaRPr lang="en-US"/>
        </a:p>
      </dgm:t>
    </dgm:pt>
    <dgm:pt modelId="{C40A4475-4479-4F76-8DE9-8972BD093CBA}">
      <dgm:prSet/>
      <dgm:spPr/>
      <dgm:t>
        <a:bodyPr/>
        <a:lstStyle/>
        <a:p>
          <a:r>
            <a:rPr lang="en-US" b="1" dirty="0"/>
            <a:t>We will perform preliminary research on the principles of origami techniques and how those principles can be utilized in a myriad of engineering fields.</a:t>
          </a:r>
          <a:endParaRPr lang="en-US" dirty="0"/>
        </a:p>
      </dgm:t>
    </dgm:pt>
    <dgm:pt modelId="{B46E617B-90DF-4453-8ACE-F7F565BCACDD}" type="parTrans" cxnId="{D85F8926-6A35-46AC-B0DD-FFE452B5667C}">
      <dgm:prSet/>
      <dgm:spPr/>
      <dgm:t>
        <a:bodyPr/>
        <a:lstStyle/>
        <a:p>
          <a:endParaRPr lang="en-US"/>
        </a:p>
      </dgm:t>
    </dgm:pt>
    <dgm:pt modelId="{2A97F218-2937-40E6-B811-427C69CF892A}" type="sibTrans" cxnId="{D85F8926-6A35-46AC-B0DD-FFE452B5667C}">
      <dgm:prSet/>
      <dgm:spPr/>
      <dgm:t>
        <a:bodyPr/>
        <a:lstStyle/>
        <a:p>
          <a:endParaRPr lang="en-US"/>
        </a:p>
      </dgm:t>
    </dgm:pt>
    <dgm:pt modelId="{3DC37AB5-7AD2-445C-9FDA-7FBCE96830B7}">
      <dgm:prSet/>
      <dgm:spPr/>
      <dgm:t>
        <a:bodyPr/>
        <a:lstStyle/>
        <a:p>
          <a:r>
            <a:rPr lang="en-US" b="1" dirty="0"/>
            <a:t>This problem is important to address because a solution will reduce expense and complexity of engineered systems and will open doors to innovative uses of origami techniques.</a:t>
          </a:r>
          <a:endParaRPr lang="en-US" dirty="0"/>
        </a:p>
      </dgm:t>
    </dgm:pt>
    <dgm:pt modelId="{0BCF0EEF-D3AB-4F1D-AE59-E59A48130E50}" type="parTrans" cxnId="{2C32AC50-E30C-44BC-9704-1A9B1027FEFF}">
      <dgm:prSet/>
      <dgm:spPr/>
      <dgm:t>
        <a:bodyPr/>
        <a:lstStyle/>
        <a:p>
          <a:endParaRPr lang="en-US"/>
        </a:p>
      </dgm:t>
    </dgm:pt>
    <dgm:pt modelId="{D7943F61-88DC-48CD-BA09-3023631E0F57}" type="sibTrans" cxnId="{2C32AC50-E30C-44BC-9704-1A9B1027FEFF}">
      <dgm:prSet/>
      <dgm:spPr/>
      <dgm:t>
        <a:bodyPr/>
        <a:lstStyle/>
        <a:p>
          <a:endParaRPr lang="en-US"/>
        </a:p>
      </dgm:t>
    </dgm:pt>
    <dgm:pt modelId="{472ECBB8-7F81-4332-BCD3-A9F84F8AF117}">
      <dgm:prSet/>
      <dgm:spPr/>
      <dgm:t>
        <a:bodyPr/>
        <a:lstStyle/>
        <a:p>
          <a:r>
            <a:rPr lang="en-US" b="1"/>
            <a:t>Our project has the potential to impact any engineered product that uses interface parts. Our research has already led to designs in surgical devices, airbag folding, telescope lenses, spinal implants, contact lens cases, police shields, backpack design, and space mechanisms.</a:t>
          </a:r>
          <a:endParaRPr lang="en-US"/>
        </a:p>
      </dgm:t>
    </dgm:pt>
    <dgm:pt modelId="{19862F30-4854-4AE0-BB79-4631213522FB}" type="parTrans" cxnId="{578791FF-39CF-4DCC-B737-3C3CFC8D1FFE}">
      <dgm:prSet/>
      <dgm:spPr/>
      <dgm:t>
        <a:bodyPr/>
        <a:lstStyle/>
        <a:p>
          <a:endParaRPr lang="en-US"/>
        </a:p>
      </dgm:t>
    </dgm:pt>
    <dgm:pt modelId="{35A09E6B-F7B7-4A11-B99A-2B0D7505F2DF}" type="sibTrans" cxnId="{578791FF-39CF-4DCC-B737-3C3CFC8D1FFE}">
      <dgm:prSet/>
      <dgm:spPr/>
      <dgm:t>
        <a:bodyPr/>
        <a:lstStyle/>
        <a:p>
          <a:endParaRPr lang="en-US"/>
        </a:p>
      </dgm:t>
    </dgm:pt>
    <dgm:pt modelId="{7DF1450A-6378-A443-9642-156F73F90653}" type="pres">
      <dgm:prSet presAssocID="{787B29DA-E687-45CB-80E3-2A249775850A}" presName="linear" presStyleCnt="0">
        <dgm:presLayoutVars>
          <dgm:animLvl val="lvl"/>
          <dgm:resizeHandles val="exact"/>
        </dgm:presLayoutVars>
      </dgm:prSet>
      <dgm:spPr/>
    </dgm:pt>
    <dgm:pt modelId="{1997B1AB-4BD3-FF4E-A5E7-BAAFA905649C}" type="pres">
      <dgm:prSet presAssocID="{66449BCC-3740-4C2C-A032-C6FD2A3C7F3E}" presName="parentText" presStyleLbl="node1" presStyleIdx="0" presStyleCnt="4">
        <dgm:presLayoutVars>
          <dgm:chMax val="0"/>
          <dgm:bulletEnabled val="1"/>
        </dgm:presLayoutVars>
      </dgm:prSet>
      <dgm:spPr/>
    </dgm:pt>
    <dgm:pt modelId="{F7E7AC65-2416-6B40-BF41-E754F47A1B46}" type="pres">
      <dgm:prSet presAssocID="{FC330B6E-A607-46D5-818B-1D29D3E0C3AB}" presName="spacer" presStyleCnt="0"/>
      <dgm:spPr/>
    </dgm:pt>
    <dgm:pt modelId="{4589E285-93C9-584F-9B66-01684BC57802}" type="pres">
      <dgm:prSet presAssocID="{C40A4475-4479-4F76-8DE9-8972BD093CBA}" presName="parentText" presStyleLbl="node1" presStyleIdx="1" presStyleCnt="4">
        <dgm:presLayoutVars>
          <dgm:chMax val="0"/>
          <dgm:bulletEnabled val="1"/>
        </dgm:presLayoutVars>
      </dgm:prSet>
      <dgm:spPr/>
    </dgm:pt>
    <dgm:pt modelId="{E2A03C1C-C2BE-774E-BB19-D5C0ECA37D92}" type="pres">
      <dgm:prSet presAssocID="{2A97F218-2937-40E6-B811-427C69CF892A}" presName="spacer" presStyleCnt="0"/>
      <dgm:spPr/>
    </dgm:pt>
    <dgm:pt modelId="{E4EFFD0D-513C-924B-8283-F359F1F1CD7A}" type="pres">
      <dgm:prSet presAssocID="{3DC37AB5-7AD2-445C-9FDA-7FBCE96830B7}" presName="parentText" presStyleLbl="node1" presStyleIdx="2" presStyleCnt="4">
        <dgm:presLayoutVars>
          <dgm:chMax val="0"/>
          <dgm:bulletEnabled val="1"/>
        </dgm:presLayoutVars>
      </dgm:prSet>
      <dgm:spPr/>
    </dgm:pt>
    <dgm:pt modelId="{C7FDA278-E59F-0D4A-91AE-B995856BEF43}" type="pres">
      <dgm:prSet presAssocID="{D7943F61-88DC-48CD-BA09-3023631E0F57}" presName="spacer" presStyleCnt="0"/>
      <dgm:spPr/>
    </dgm:pt>
    <dgm:pt modelId="{8202D8C8-C16E-DE49-96B5-9E180FE83C49}" type="pres">
      <dgm:prSet presAssocID="{472ECBB8-7F81-4332-BCD3-A9F84F8AF117}" presName="parentText" presStyleLbl="node1" presStyleIdx="3" presStyleCnt="4">
        <dgm:presLayoutVars>
          <dgm:chMax val="0"/>
          <dgm:bulletEnabled val="1"/>
        </dgm:presLayoutVars>
      </dgm:prSet>
      <dgm:spPr/>
    </dgm:pt>
  </dgm:ptLst>
  <dgm:cxnLst>
    <dgm:cxn modelId="{D85F8926-6A35-46AC-B0DD-FFE452B5667C}" srcId="{787B29DA-E687-45CB-80E3-2A249775850A}" destId="{C40A4475-4479-4F76-8DE9-8972BD093CBA}" srcOrd="1" destOrd="0" parTransId="{B46E617B-90DF-4453-8ACE-F7F565BCACDD}" sibTransId="{2A97F218-2937-40E6-B811-427C69CF892A}"/>
    <dgm:cxn modelId="{51AA972A-3321-6141-8346-BB4E17F12848}" type="presOf" srcId="{C40A4475-4479-4F76-8DE9-8972BD093CBA}" destId="{4589E285-93C9-584F-9B66-01684BC57802}" srcOrd="0" destOrd="0" presId="urn:microsoft.com/office/officeart/2005/8/layout/vList2"/>
    <dgm:cxn modelId="{87395F4D-4E8C-5849-8E30-6C5AE904E369}" type="presOf" srcId="{787B29DA-E687-45CB-80E3-2A249775850A}" destId="{7DF1450A-6378-A443-9642-156F73F90653}" srcOrd="0" destOrd="0" presId="urn:microsoft.com/office/officeart/2005/8/layout/vList2"/>
    <dgm:cxn modelId="{2C32AC50-E30C-44BC-9704-1A9B1027FEFF}" srcId="{787B29DA-E687-45CB-80E3-2A249775850A}" destId="{3DC37AB5-7AD2-445C-9FDA-7FBCE96830B7}" srcOrd="2" destOrd="0" parTransId="{0BCF0EEF-D3AB-4F1D-AE59-E59A48130E50}" sibTransId="{D7943F61-88DC-48CD-BA09-3023631E0F57}"/>
    <dgm:cxn modelId="{6CE80D57-0EBE-B64A-9880-5EF080D525BA}" type="presOf" srcId="{66449BCC-3740-4C2C-A032-C6FD2A3C7F3E}" destId="{1997B1AB-4BD3-FF4E-A5E7-BAAFA905649C}" srcOrd="0" destOrd="0" presId="urn:microsoft.com/office/officeart/2005/8/layout/vList2"/>
    <dgm:cxn modelId="{DAD18569-D334-4583-83FF-466F5C91EE06}" srcId="{787B29DA-E687-45CB-80E3-2A249775850A}" destId="{66449BCC-3740-4C2C-A032-C6FD2A3C7F3E}" srcOrd="0" destOrd="0" parTransId="{C69561EB-4D29-48CF-8D15-1CEC8CD68AA7}" sibTransId="{FC330B6E-A607-46D5-818B-1D29D3E0C3AB}"/>
    <dgm:cxn modelId="{55B91C98-2960-7541-A7AE-4226FF780A75}" type="presOf" srcId="{3DC37AB5-7AD2-445C-9FDA-7FBCE96830B7}" destId="{E4EFFD0D-513C-924B-8283-F359F1F1CD7A}" srcOrd="0" destOrd="0" presId="urn:microsoft.com/office/officeart/2005/8/layout/vList2"/>
    <dgm:cxn modelId="{96F7A8FA-8E0D-A845-A94A-9BC7CCCF2402}" type="presOf" srcId="{472ECBB8-7F81-4332-BCD3-A9F84F8AF117}" destId="{8202D8C8-C16E-DE49-96B5-9E180FE83C49}" srcOrd="0" destOrd="0" presId="urn:microsoft.com/office/officeart/2005/8/layout/vList2"/>
    <dgm:cxn modelId="{578791FF-39CF-4DCC-B737-3C3CFC8D1FFE}" srcId="{787B29DA-E687-45CB-80E3-2A249775850A}" destId="{472ECBB8-7F81-4332-BCD3-A9F84F8AF117}" srcOrd="3" destOrd="0" parTransId="{19862F30-4854-4AE0-BB79-4631213522FB}" sibTransId="{35A09E6B-F7B7-4A11-B99A-2B0D7505F2DF}"/>
    <dgm:cxn modelId="{C5443E73-A415-7B41-B343-9A7110D66866}" type="presParOf" srcId="{7DF1450A-6378-A443-9642-156F73F90653}" destId="{1997B1AB-4BD3-FF4E-A5E7-BAAFA905649C}" srcOrd="0" destOrd="0" presId="urn:microsoft.com/office/officeart/2005/8/layout/vList2"/>
    <dgm:cxn modelId="{6DA99EC7-79A0-3647-96C6-BE7756EAA434}" type="presParOf" srcId="{7DF1450A-6378-A443-9642-156F73F90653}" destId="{F7E7AC65-2416-6B40-BF41-E754F47A1B46}" srcOrd="1" destOrd="0" presId="urn:microsoft.com/office/officeart/2005/8/layout/vList2"/>
    <dgm:cxn modelId="{C927573E-EAEF-8B48-8D56-CA61CB14ED12}" type="presParOf" srcId="{7DF1450A-6378-A443-9642-156F73F90653}" destId="{4589E285-93C9-584F-9B66-01684BC57802}" srcOrd="2" destOrd="0" presId="urn:microsoft.com/office/officeart/2005/8/layout/vList2"/>
    <dgm:cxn modelId="{31287CFA-5794-1D41-AA90-09DA03978206}" type="presParOf" srcId="{7DF1450A-6378-A443-9642-156F73F90653}" destId="{E2A03C1C-C2BE-774E-BB19-D5C0ECA37D92}" srcOrd="3" destOrd="0" presId="urn:microsoft.com/office/officeart/2005/8/layout/vList2"/>
    <dgm:cxn modelId="{44116B82-B409-BB46-9BDF-CCBD059AB038}" type="presParOf" srcId="{7DF1450A-6378-A443-9642-156F73F90653}" destId="{E4EFFD0D-513C-924B-8283-F359F1F1CD7A}" srcOrd="4" destOrd="0" presId="urn:microsoft.com/office/officeart/2005/8/layout/vList2"/>
    <dgm:cxn modelId="{D107B61B-FF53-3944-A43C-75ED0F0E5835}" type="presParOf" srcId="{7DF1450A-6378-A443-9642-156F73F90653}" destId="{C7FDA278-E59F-0D4A-91AE-B995856BEF43}" srcOrd="5" destOrd="0" presId="urn:microsoft.com/office/officeart/2005/8/layout/vList2"/>
    <dgm:cxn modelId="{C5653202-00A6-0448-A67C-970CBDD0B816}" type="presParOf" srcId="{7DF1450A-6378-A443-9642-156F73F90653}" destId="{8202D8C8-C16E-DE49-96B5-9E180FE83C49}"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B8601E-D8BC-43DF-8DD6-42DEE5D325A9}">
      <dsp:nvSpPr>
        <dsp:cNvPr id="0" name=""/>
        <dsp:cNvSpPr/>
      </dsp:nvSpPr>
      <dsp:spPr>
        <a:xfrm>
          <a:off x="0" y="2649"/>
          <a:ext cx="9144000" cy="134304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B61C23-444C-4F43-993B-A95936E9F357}">
      <dsp:nvSpPr>
        <dsp:cNvPr id="0" name=""/>
        <dsp:cNvSpPr/>
      </dsp:nvSpPr>
      <dsp:spPr>
        <a:xfrm>
          <a:off x="406272" y="304835"/>
          <a:ext cx="738676" cy="738676"/>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004948-879E-4CC4-B53D-0668D0F907DE}">
      <dsp:nvSpPr>
        <dsp:cNvPr id="0" name=""/>
        <dsp:cNvSpPr/>
      </dsp:nvSpPr>
      <dsp:spPr>
        <a:xfrm>
          <a:off x="1551220" y="2649"/>
          <a:ext cx="7592779" cy="13430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139" tIns="142139" rIns="142139" bIns="142139" numCol="1" spcCol="1270" anchor="ctr" anchorCtr="0">
          <a:noAutofit/>
        </a:bodyPr>
        <a:lstStyle/>
        <a:p>
          <a:pPr marL="0" lvl="0" indent="0" algn="l" defTabSz="1155700">
            <a:lnSpc>
              <a:spcPct val="100000"/>
            </a:lnSpc>
            <a:spcBef>
              <a:spcPct val="0"/>
            </a:spcBef>
            <a:spcAft>
              <a:spcPct val="35000"/>
            </a:spcAft>
            <a:buNone/>
          </a:pPr>
          <a:r>
            <a:rPr lang="en-US" sz="2600" b="1" kern="1200" spc="26" dirty="0">
              <a:solidFill>
                <a:srgbClr val="37588E"/>
              </a:solidFill>
              <a:latin typeface="Cooper Hewitt"/>
            </a:rPr>
            <a:t>What is the problem?</a:t>
          </a:r>
          <a:endParaRPr lang="en-US" sz="2600" b="1" kern="1200" dirty="0"/>
        </a:p>
      </dsp:txBody>
      <dsp:txXfrm>
        <a:off x="1551220" y="2649"/>
        <a:ext cx="7592779" cy="1343048"/>
      </dsp:txXfrm>
    </dsp:sp>
    <dsp:sp modelId="{C8951BD7-92D3-44FC-B14D-88091F469254}">
      <dsp:nvSpPr>
        <dsp:cNvPr id="0" name=""/>
        <dsp:cNvSpPr/>
      </dsp:nvSpPr>
      <dsp:spPr>
        <a:xfrm>
          <a:off x="0" y="1681459"/>
          <a:ext cx="9144000" cy="134304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4908293-1C21-4363-8044-F1D17248FB93}">
      <dsp:nvSpPr>
        <dsp:cNvPr id="0" name=""/>
        <dsp:cNvSpPr/>
      </dsp:nvSpPr>
      <dsp:spPr>
        <a:xfrm>
          <a:off x="406272" y="1983645"/>
          <a:ext cx="738676" cy="738676"/>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7AEA74-AC3B-494B-9A4B-3D33C8E351C2}">
      <dsp:nvSpPr>
        <dsp:cNvPr id="0" name=""/>
        <dsp:cNvSpPr/>
      </dsp:nvSpPr>
      <dsp:spPr>
        <a:xfrm>
          <a:off x="1551220" y="1681459"/>
          <a:ext cx="7592779" cy="13430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139" tIns="142139" rIns="142139" bIns="142139" numCol="1" spcCol="1270" anchor="ctr" anchorCtr="0">
          <a:noAutofit/>
        </a:bodyPr>
        <a:lstStyle/>
        <a:p>
          <a:pPr marL="0" lvl="0" indent="0" algn="l" defTabSz="1155700">
            <a:lnSpc>
              <a:spcPct val="100000"/>
            </a:lnSpc>
            <a:spcBef>
              <a:spcPct val="0"/>
            </a:spcBef>
            <a:spcAft>
              <a:spcPct val="35000"/>
            </a:spcAft>
            <a:buNone/>
          </a:pPr>
          <a:r>
            <a:rPr lang="en-US" sz="2600" b="1" kern="1200" spc="26" dirty="0">
              <a:solidFill>
                <a:srgbClr val="37588E"/>
              </a:solidFill>
              <a:latin typeface="Cooper Hewitt"/>
            </a:rPr>
            <a:t>What are you going to do?</a:t>
          </a:r>
          <a:endParaRPr lang="en-US" sz="2600" kern="1200" dirty="0"/>
        </a:p>
      </dsp:txBody>
      <dsp:txXfrm>
        <a:off x="1551220" y="1681459"/>
        <a:ext cx="7592779" cy="1343048"/>
      </dsp:txXfrm>
    </dsp:sp>
    <dsp:sp modelId="{C9789576-E447-4F08-AC52-771666DC9E97}">
      <dsp:nvSpPr>
        <dsp:cNvPr id="0" name=""/>
        <dsp:cNvSpPr/>
      </dsp:nvSpPr>
      <dsp:spPr>
        <a:xfrm>
          <a:off x="0" y="3322369"/>
          <a:ext cx="9144000" cy="134304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BE5563-6C7C-40C4-BEA3-C03C1876A7F4}">
      <dsp:nvSpPr>
        <dsp:cNvPr id="0" name=""/>
        <dsp:cNvSpPr/>
      </dsp:nvSpPr>
      <dsp:spPr>
        <a:xfrm>
          <a:off x="406272" y="3662455"/>
          <a:ext cx="738676" cy="738676"/>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E30698-991E-4A5C-B9E9-312A61DC5D8D}">
      <dsp:nvSpPr>
        <dsp:cNvPr id="0" name=""/>
        <dsp:cNvSpPr/>
      </dsp:nvSpPr>
      <dsp:spPr>
        <a:xfrm>
          <a:off x="1551220" y="3360270"/>
          <a:ext cx="7592779" cy="13430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139" tIns="142139" rIns="142139" bIns="142139" numCol="1" spcCol="1270" anchor="ctr" anchorCtr="0">
          <a:noAutofit/>
        </a:bodyPr>
        <a:lstStyle/>
        <a:p>
          <a:pPr marL="0" lvl="0" indent="0" algn="l" defTabSz="1155700">
            <a:lnSpc>
              <a:spcPct val="100000"/>
            </a:lnSpc>
            <a:spcBef>
              <a:spcPct val="0"/>
            </a:spcBef>
            <a:spcAft>
              <a:spcPct val="35000"/>
            </a:spcAft>
            <a:buNone/>
          </a:pPr>
          <a:r>
            <a:rPr lang="en-US" sz="2600" b="1" kern="1200" spc="26" dirty="0">
              <a:solidFill>
                <a:srgbClr val="37588E"/>
              </a:solidFill>
              <a:latin typeface="Cooper Hewitt"/>
            </a:rPr>
            <a:t>Why is it important?</a:t>
          </a:r>
          <a:endParaRPr lang="en-US" sz="2600" kern="1200" dirty="0"/>
        </a:p>
      </dsp:txBody>
      <dsp:txXfrm>
        <a:off x="1551220" y="3360270"/>
        <a:ext cx="7592779" cy="1343048"/>
      </dsp:txXfrm>
    </dsp:sp>
    <dsp:sp modelId="{589F427A-763D-4714-991E-32F41EA6C701}">
      <dsp:nvSpPr>
        <dsp:cNvPr id="0" name=""/>
        <dsp:cNvSpPr/>
      </dsp:nvSpPr>
      <dsp:spPr>
        <a:xfrm>
          <a:off x="0" y="5039080"/>
          <a:ext cx="9144000" cy="134304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9B9BEE-246E-46F9-8706-2EF603750C88}">
      <dsp:nvSpPr>
        <dsp:cNvPr id="0" name=""/>
        <dsp:cNvSpPr/>
      </dsp:nvSpPr>
      <dsp:spPr>
        <a:xfrm>
          <a:off x="406272" y="5341265"/>
          <a:ext cx="738676" cy="73867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10AF03-7379-47FB-B27E-AF4D7E011068}">
      <dsp:nvSpPr>
        <dsp:cNvPr id="0" name=""/>
        <dsp:cNvSpPr/>
      </dsp:nvSpPr>
      <dsp:spPr>
        <a:xfrm>
          <a:off x="1551220" y="5039080"/>
          <a:ext cx="7592779" cy="13430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139" tIns="142139" rIns="142139" bIns="142139" numCol="1" spcCol="1270" anchor="ctr" anchorCtr="0">
          <a:noAutofit/>
        </a:bodyPr>
        <a:lstStyle/>
        <a:p>
          <a:pPr marL="0" lvl="0" indent="0" algn="l" defTabSz="1155700">
            <a:lnSpc>
              <a:spcPct val="100000"/>
            </a:lnSpc>
            <a:spcBef>
              <a:spcPct val="0"/>
            </a:spcBef>
            <a:spcAft>
              <a:spcPct val="35000"/>
            </a:spcAft>
            <a:buNone/>
          </a:pPr>
          <a:r>
            <a:rPr lang="en-US" sz="2600" b="1" kern="1200" spc="26" dirty="0">
              <a:solidFill>
                <a:srgbClr val="37588E"/>
              </a:solidFill>
              <a:latin typeface="Cooper Hewitt"/>
            </a:rPr>
            <a:t>What is the potential impact of your project?</a:t>
          </a:r>
          <a:endParaRPr lang="en-US" sz="2600" kern="1200" dirty="0"/>
        </a:p>
      </dsp:txBody>
      <dsp:txXfrm>
        <a:off x="1551220" y="5039080"/>
        <a:ext cx="7592779" cy="13430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97B1AB-4BD3-FF4E-A5E7-BAAFA905649C}">
      <dsp:nvSpPr>
        <dsp:cNvPr id="0" name=""/>
        <dsp:cNvSpPr/>
      </dsp:nvSpPr>
      <dsp:spPr>
        <a:xfrm>
          <a:off x="0" y="169541"/>
          <a:ext cx="14554200" cy="162227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sz="2900" b="1" kern="1200" dirty="0"/>
            <a:t>The problem or issue is that many engineered systems are expensive and require complex components and processes to produce. </a:t>
          </a:r>
          <a:endParaRPr lang="en-US" sz="2900" kern="1200" dirty="0"/>
        </a:p>
      </dsp:txBody>
      <dsp:txXfrm>
        <a:off x="79193" y="248734"/>
        <a:ext cx="14395814" cy="1463892"/>
      </dsp:txXfrm>
    </dsp:sp>
    <dsp:sp modelId="{4589E285-93C9-584F-9B66-01684BC57802}">
      <dsp:nvSpPr>
        <dsp:cNvPr id="0" name=""/>
        <dsp:cNvSpPr/>
      </dsp:nvSpPr>
      <dsp:spPr>
        <a:xfrm>
          <a:off x="0" y="1875339"/>
          <a:ext cx="14554200" cy="162227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sz="2900" b="1" kern="1200" dirty="0"/>
            <a:t>We will perform preliminary research on the principles of origami techniques and how those principles can be utilized in a myriad of engineering fields.</a:t>
          </a:r>
          <a:endParaRPr lang="en-US" sz="2900" kern="1200" dirty="0"/>
        </a:p>
      </dsp:txBody>
      <dsp:txXfrm>
        <a:off x="79193" y="1954532"/>
        <a:ext cx="14395814" cy="1463892"/>
      </dsp:txXfrm>
    </dsp:sp>
    <dsp:sp modelId="{E4EFFD0D-513C-924B-8283-F359F1F1CD7A}">
      <dsp:nvSpPr>
        <dsp:cNvPr id="0" name=""/>
        <dsp:cNvSpPr/>
      </dsp:nvSpPr>
      <dsp:spPr>
        <a:xfrm>
          <a:off x="0" y="3581137"/>
          <a:ext cx="14554200" cy="162227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sz="2900" b="1" kern="1200" dirty="0"/>
            <a:t>This problem is important to address because a solution will reduce expense and complexity of engineered systems and will open doors to innovative uses of origami techniques.</a:t>
          </a:r>
          <a:endParaRPr lang="en-US" sz="2900" kern="1200" dirty="0"/>
        </a:p>
      </dsp:txBody>
      <dsp:txXfrm>
        <a:off x="79193" y="3660330"/>
        <a:ext cx="14395814" cy="1463892"/>
      </dsp:txXfrm>
    </dsp:sp>
    <dsp:sp modelId="{8202D8C8-C16E-DE49-96B5-9E180FE83C49}">
      <dsp:nvSpPr>
        <dsp:cNvPr id="0" name=""/>
        <dsp:cNvSpPr/>
      </dsp:nvSpPr>
      <dsp:spPr>
        <a:xfrm>
          <a:off x="0" y="5286935"/>
          <a:ext cx="14554200" cy="162227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sz="2900" b="1" kern="1200"/>
            <a:t>Our project has the potential to impact any engineered product that uses interface parts. Our research has already led to designs in surgical devices, airbag folding, telescope lenses, spinal implants, contact lens cases, police shields, backpack design, and space mechanisms.</a:t>
          </a:r>
          <a:endParaRPr lang="en-US" sz="2900" kern="1200"/>
        </a:p>
      </dsp:txBody>
      <dsp:txXfrm>
        <a:off x="79193" y="5366128"/>
        <a:ext cx="14395814" cy="1463892"/>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22D0EF-C67D-4E43-9576-E141D14D14CF}" type="datetimeFigureOut">
              <a:rPr lang="en-US" smtClean="0"/>
              <a:t>12/13/21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E26831-03A6-45A4-AA23-B0A1ADEBE1AA}" type="slidenum">
              <a:rPr lang="en-US" smtClean="0"/>
              <a:t>‹#›</a:t>
            </a:fld>
            <a:endParaRPr lang="en-US"/>
          </a:p>
        </p:txBody>
      </p:sp>
    </p:spTree>
    <p:extLst>
      <p:ext uri="{BB962C8B-B14F-4D97-AF65-F5344CB8AC3E}">
        <p14:creationId xmlns:p14="http://schemas.microsoft.com/office/powerpoint/2010/main" val="4066471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9892FA-4558-4EDC-81DD-559A224C3788}" type="slidenum">
              <a:rPr lang="en-US" smtClean="0"/>
              <a:t>6</a:t>
            </a:fld>
            <a:endParaRPr lang="en-US"/>
          </a:p>
        </p:txBody>
      </p:sp>
    </p:spTree>
    <p:extLst>
      <p:ext uri="{BB962C8B-B14F-4D97-AF65-F5344CB8AC3E}">
        <p14:creationId xmlns:p14="http://schemas.microsoft.com/office/powerpoint/2010/main" val="24266789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C00000"/>
                </a:solidFill>
              </a:rPr>
              <a:t>Many federal changes; check website frequently and pay close attention to email messages related to IRB</a:t>
            </a:r>
            <a:endParaRPr lang="en-US" dirty="0"/>
          </a:p>
          <a:p>
            <a:pPr>
              <a:buFont typeface="Wingdings" panose="05000000000000000000" pitchFamily="2" charset="2"/>
              <a:buChar char="§"/>
            </a:pPr>
            <a:r>
              <a:rPr lang="en-US" dirty="0"/>
              <a:t>Approval from federally mandated compliance committees is required for </a:t>
            </a:r>
            <a:r>
              <a:rPr lang="en-US" dirty="0">
                <a:solidFill>
                  <a:srgbClr val="FF0000"/>
                </a:solidFill>
              </a:rPr>
              <a:t>ALL</a:t>
            </a:r>
            <a:r>
              <a:rPr lang="en-US" dirty="0"/>
              <a:t> research on campus, not just those with federal funding</a:t>
            </a:r>
          </a:p>
          <a:p>
            <a:pPr>
              <a:buFont typeface="Wingdings" panose="05000000000000000000" pitchFamily="2" charset="2"/>
              <a:buChar char="§"/>
            </a:pPr>
            <a:r>
              <a:rPr lang="en-US" dirty="0"/>
              <a:t>Approved protocols must be in place before research can begin </a:t>
            </a:r>
          </a:p>
          <a:p>
            <a:pPr>
              <a:buFont typeface="Wingdings" panose="05000000000000000000" pitchFamily="2" charset="2"/>
              <a:buChar char="§"/>
            </a:pPr>
            <a:r>
              <a:rPr lang="en-US" dirty="0"/>
              <a:t>External research funding unavailable to spend until approved protocol is in place; no R# issued</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13E35C-B8D1-4DFE-B9A2-7725BA540AD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469716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Certifications,</a:t>
            </a:r>
            <a:r>
              <a:rPr lang="en-US" sz="1200" baseline="0" dirty="0"/>
              <a:t> </a:t>
            </a:r>
            <a:r>
              <a:rPr lang="en-US" sz="1200" dirty="0"/>
              <a:t>Subrecipient Commitment Forms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Non-disclosure Agreements / Confidentiality Agreements / Material Transfer Agreements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MISC: Proof of insurance, worker’s comp,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Contractual support throughout the life of an award</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Sponsored Projects Handbook to be updated in 2019</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13E35C-B8D1-4DFE-B9A2-7725BA540AD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235037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buFont typeface="Wingdings" panose="05000000000000000000" pitchFamily="2" charset="2"/>
              <a:buChar char="§"/>
            </a:pPr>
            <a:r>
              <a:rPr lang="en-US" sz="2400" dirty="0"/>
              <a:t>Proposals commit the University</a:t>
            </a:r>
          </a:p>
          <a:p>
            <a:pPr lvl="1">
              <a:buFont typeface="Wingdings" panose="05000000000000000000" pitchFamily="2" charset="2"/>
              <a:buChar char="§"/>
            </a:pPr>
            <a:r>
              <a:rPr lang="en-US" sz="2400" dirty="0"/>
              <a:t>Terms and conditions need review &amp; authorization; </a:t>
            </a:r>
            <a:r>
              <a:rPr lang="en-US" sz="2400" dirty="0" err="1"/>
              <a:t>fac</a:t>
            </a:r>
            <a:r>
              <a:rPr lang="en-US" sz="2400" dirty="0"/>
              <a:t> do not have authorization to sign documents</a:t>
            </a:r>
          </a:p>
          <a:p>
            <a:pPr lvl="1">
              <a:buFont typeface="Wingdings" panose="05000000000000000000" pitchFamily="2" charset="2"/>
              <a:buChar char="§"/>
            </a:pPr>
            <a:r>
              <a:rPr lang="en-US" sz="2400" dirty="0"/>
              <a:t>Cost sharing/matching needs approval</a:t>
            </a:r>
          </a:p>
          <a:p>
            <a:pPr lvl="1">
              <a:buFont typeface="Wingdings" panose="05000000000000000000" pitchFamily="2" charset="2"/>
              <a:buChar char="§"/>
            </a:pPr>
            <a:r>
              <a:rPr lang="en-US" sz="2400" dirty="0"/>
              <a:t>Problems are much easier to fix at the proposal stage than after submission or an award is received</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13E35C-B8D1-4DFE-B9A2-7725BA540AD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47616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Fringe rate changes every year</a:t>
            </a:r>
          </a:p>
          <a:p>
            <a:r>
              <a:rPr lang="en-US" dirty="0"/>
              <a:t>Full salary, 8 month base, regardless of whether they have an 8 month,</a:t>
            </a:r>
            <a:r>
              <a:rPr lang="en-US" baseline="0" dirty="0"/>
              <a:t> 10 month, etc., contract</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13E35C-B8D1-4DFE-B9A2-7725BA540AD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8722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panose="05000000000000000000" pitchFamily="2" charset="2"/>
              <a:buChar char="§"/>
            </a:pPr>
            <a:r>
              <a:rPr lang="en-US" dirty="0"/>
              <a:t>Facilities &amp; Administration/Overhead/Indirect Costs: Operations and Maintenance, phones, copying,  ILL, etc.</a:t>
            </a:r>
          </a:p>
          <a:p>
            <a:pPr>
              <a:buFont typeface="Wingdings" panose="05000000000000000000" pitchFamily="2" charset="2"/>
              <a:buChar char="§"/>
            </a:pPr>
            <a:r>
              <a:rPr lang="en-US" dirty="0"/>
              <a:t>Building and Equipment Depreciation</a:t>
            </a:r>
          </a:p>
          <a:p>
            <a:pPr>
              <a:buFont typeface="Wingdings" panose="05000000000000000000" pitchFamily="2" charset="2"/>
              <a:buChar char="§"/>
            </a:pPr>
            <a:r>
              <a:rPr lang="en-US" dirty="0"/>
              <a:t>General Administration (HR, payroll)</a:t>
            </a:r>
          </a:p>
          <a:p>
            <a:pPr>
              <a:buFont typeface="Wingdings" panose="05000000000000000000" pitchFamily="2" charset="2"/>
              <a:buChar char="§"/>
            </a:pPr>
            <a:r>
              <a:rPr lang="en-US" dirty="0"/>
              <a:t>Department Administration</a:t>
            </a:r>
          </a:p>
          <a:p>
            <a:pPr>
              <a:buFont typeface="Wingdings" panose="05000000000000000000" pitchFamily="2" charset="2"/>
              <a:buChar char="§"/>
            </a:pPr>
            <a:r>
              <a:rPr lang="en-US" dirty="0"/>
              <a:t>Sponsored Projects Administration</a:t>
            </a:r>
          </a:p>
          <a:p>
            <a:pPr>
              <a:buFont typeface="Wingdings" panose="05000000000000000000" pitchFamily="2" charset="2"/>
              <a:buChar char="§"/>
            </a:pPr>
            <a:r>
              <a:rPr lang="en-US" dirty="0"/>
              <a:t>Library</a:t>
            </a:r>
          </a:p>
          <a:p>
            <a:pPr>
              <a:buFont typeface="Wingdings" panose="05000000000000000000" pitchFamily="2" charset="2"/>
              <a:buChar char="§"/>
            </a:pPr>
            <a:r>
              <a:rPr lang="en-US" dirty="0"/>
              <a:t>Student Services</a:t>
            </a:r>
          </a:p>
          <a:p>
            <a:pPr lvl="0">
              <a:spcBef>
                <a:spcPts val="600"/>
              </a:spcBef>
              <a:buClr>
                <a:schemeClr val="accent2"/>
              </a:buClr>
              <a:buSzPct val="85000"/>
              <a:buFont typeface="Wingdings" panose="05000000000000000000" pitchFamily="2" charset="2"/>
              <a:buChar char="§"/>
              <a:defRPr/>
            </a:pPr>
            <a:r>
              <a:rPr lang="en-US" dirty="0"/>
              <a:t>Matching/Cost Sharing: Only include if required by sponsor </a:t>
            </a:r>
          </a:p>
          <a:p>
            <a:pPr lvl="0">
              <a:spcBef>
                <a:spcPts val="600"/>
              </a:spcBef>
              <a:buClr>
                <a:schemeClr val="accent2"/>
              </a:buClr>
              <a:buSzPct val="85000"/>
              <a:buFont typeface="Wingdings" panose="05000000000000000000" pitchFamily="2" charset="2"/>
              <a:buChar char="§"/>
              <a:defRPr/>
            </a:pPr>
            <a:r>
              <a:rPr lang="en-US" dirty="0"/>
              <a:t>If it is proposed, we are obligated to track and report it</a:t>
            </a:r>
            <a:endParaRPr lang="en-US" dirty="0">
              <a:solidFill>
                <a:schemeClr val="tx1"/>
              </a:solidFill>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13E35C-B8D1-4DFE-B9A2-7725BA540AD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760652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13E35C-B8D1-4DFE-B9A2-7725BA540AD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948219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13E35C-B8D1-4DFE-B9A2-7725BA540AD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90293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E26831-03A6-45A4-AA23-B0A1ADEBE1AA}" type="slidenum">
              <a:rPr lang="en-US" smtClean="0"/>
              <a:t>15</a:t>
            </a:fld>
            <a:endParaRPr lang="en-US"/>
          </a:p>
        </p:txBody>
      </p:sp>
    </p:spTree>
    <p:extLst>
      <p:ext uri="{BB962C8B-B14F-4D97-AF65-F5344CB8AC3E}">
        <p14:creationId xmlns:p14="http://schemas.microsoft.com/office/powerpoint/2010/main" val="2215504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E26831-03A6-45A4-AA23-B0A1ADEBE1AA}" type="slidenum">
              <a:rPr lang="en-US" smtClean="0"/>
              <a:t>18</a:t>
            </a:fld>
            <a:endParaRPr lang="en-US"/>
          </a:p>
        </p:txBody>
      </p:sp>
    </p:spTree>
    <p:extLst>
      <p:ext uri="{BB962C8B-B14F-4D97-AF65-F5344CB8AC3E}">
        <p14:creationId xmlns:p14="http://schemas.microsoft.com/office/powerpoint/2010/main" val="1005417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E26831-03A6-45A4-AA23-B0A1ADEBE1A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80225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E26831-03A6-45A4-AA23-B0A1ADEBE1A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8744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E26831-03A6-45A4-AA23-B0A1ADEBE1A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88916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E26831-03A6-45A4-AA23-B0A1ADEBE1A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174153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13E35C-B8D1-4DFE-B9A2-7725BA540AD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882369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13E35C-B8D1-4DFE-B9A2-7725BA540AD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12057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1155C-D14E-4B4F-B30C-9DABF91B7BFD}"/>
              </a:ext>
            </a:extLst>
          </p:cNvPr>
          <p:cNvSpPr>
            <a:spLocks noGrp="1"/>
          </p:cNvSpPr>
          <p:nvPr>
            <p:ph type="ctrTitle"/>
          </p:nvPr>
        </p:nvSpPr>
        <p:spPr>
          <a:xfrm>
            <a:off x="2286000" y="1683545"/>
            <a:ext cx="13716000" cy="3581400"/>
          </a:xfrm>
          <a:prstGeom prst="rect">
            <a:avLst/>
          </a:prstGeom>
        </p:spPr>
        <p:txBody>
          <a:bodyPr anchor="b"/>
          <a:lstStyle>
            <a:lvl1pPr algn="ctr">
              <a:defRPr sz="9000"/>
            </a:lvl1pPr>
          </a:lstStyle>
          <a:p>
            <a:r>
              <a:rPr lang="en-US"/>
              <a:t>Click to edit Master title style</a:t>
            </a:r>
          </a:p>
        </p:txBody>
      </p:sp>
      <p:sp>
        <p:nvSpPr>
          <p:cNvPr id="3" name="Subtitle 2">
            <a:extLst>
              <a:ext uri="{FF2B5EF4-FFF2-40B4-BE49-F238E27FC236}">
                <a16:creationId xmlns:a16="http://schemas.microsoft.com/office/drawing/2014/main" id="{9FB083A7-DB0B-A441-8934-7AD15E3E7714}"/>
              </a:ext>
            </a:extLst>
          </p:cNvPr>
          <p:cNvSpPr>
            <a:spLocks noGrp="1"/>
          </p:cNvSpPr>
          <p:nvPr>
            <p:ph type="subTitle" idx="1"/>
          </p:nvPr>
        </p:nvSpPr>
        <p:spPr>
          <a:xfrm>
            <a:off x="2286000" y="5403057"/>
            <a:ext cx="13716000" cy="2483643"/>
          </a:xfrm>
          <a:prstGeom prst="rect">
            <a:avLst/>
          </a:prstGeom>
        </p:spPr>
        <p:txBody>
          <a:bodyPr/>
          <a:lstStyle>
            <a:lvl1pPr marL="0" indent="0" algn="ctr">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Click to edit Master subtitle style</a:t>
            </a:r>
          </a:p>
        </p:txBody>
      </p:sp>
    </p:spTree>
    <p:extLst>
      <p:ext uri="{BB962C8B-B14F-4D97-AF65-F5344CB8AC3E}">
        <p14:creationId xmlns:p14="http://schemas.microsoft.com/office/powerpoint/2010/main" val="35412412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1442B-CC45-8149-B1EE-029EA8CEA43E}"/>
              </a:ext>
            </a:extLst>
          </p:cNvPr>
          <p:cNvSpPr>
            <a:spLocks noGrp="1"/>
          </p:cNvSpPr>
          <p:nvPr>
            <p:ph type="title"/>
          </p:nvPr>
        </p:nvSpPr>
        <p:spPr>
          <a:xfrm>
            <a:off x="1257300" y="547688"/>
            <a:ext cx="15773400" cy="1988345"/>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D1BD04BA-5B50-1A4E-99ED-24788508F63F}"/>
              </a:ext>
            </a:extLst>
          </p:cNvPr>
          <p:cNvSpPr>
            <a:spLocks noGrp="1"/>
          </p:cNvSpPr>
          <p:nvPr>
            <p:ph idx="1"/>
          </p:nvPr>
        </p:nvSpPr>
        <p:spPr>
          <a:xfrm>
            <a:off x="1257300" y="2738438"/>
            <a:ext cx="15773400" cy="652700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55144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73C1D-ED33-FE4D-A8C1-E14FEFFB4FF5}"/>
              </a:ext>
            </a:extLst>
          </p:cNvPr>
          <p:cNvSpPr>
            <a:spLocks noGrp="1"/>
          </p:cNvSpPr>
          <p:nvPr>
            <p:ph type="title"/>
          </p:nvPr>
        </p:nvSpPr>
        <p:spPr>
          <a:xfrm>
            <a:off x="1247775" y="2564608"/>
            <a:ext cx="15773400" cy="4279106"/>
          </a:xfrm>
          <a:prstGeom prst="rect">
            <a:avLst/>
          </a:prstGeom>
        </p:spPr>
        <p:txBody>
          <a:bodyPr anchor="b"/>
          <a:lstStyle>
            <a:lvl1pPr>
              <a:defRPr sz="9000"/>
            </a:lvl1pPr>
          </a:lstStyle>
          <a:p>
            <a:r>
              <a:rPr lang="en-US"/>
              <a:t>Click to edit Master title style</a:t>
            </a:r>
          </a:p>
        </p:txBody>
      </p:sp>
      <p:sp>
        <p:nvSpPr>
          <p:cNvPr id="3" name="Text Placeholder 2">
            <a:extLst>
              <a:ext uri="{FF2B5EF4-FFF2-40B4-BE49-F238E27FC236}">
                <a16:creationId xmlns:a16="http://schemas.microsoft.com/office/drawing/2014/main" id="{51980249-EE52-A94E-B098-81773EB19422}"/>
              </a:ext>
            </a:extLst>
          </p:cNvPr>
          <p:cNvSpPr>
            <a:spLocks noGrp="1"/>
          </p:cNvSpPr>
          <p:nvPr>
            <p:ph type="body" idx="1"/>
          </p:nvPr>
        </p:nvSpPr>
        <p:spPr>
          <a:xfrm>
            <a:off x="1247775" y="6884195"/>
            <a:ext cx="15773400" cy="2250281"/>
          </a:xfrm>
          <a:prstGeom prst="rect">
            <a:avLst/>
          </a:prstGeom>
        </p:spPr>
        <p:txBody>
          <a:bodyPr/>
          <a:lstStyle>
            <a:lvl1pPr marL="0" indent="0">
              <a:buNone/>
              <a:defRPr sz="3600">
                <a:solidFill>
                  <a:schemeClr val="tx1">
                    <a:tint val="75000"/>
                  </a:schemeClr>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4126187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F8CD4-E4CD-8D46-8D30-CE5EF049825D}"/>
              </a:ext>
            </a:extLst>
          </p:cNvPr>
          <p:cNvSpPr>
            <a:spLocks noGrp="1"/>
          </p:cNvSpPr>
          <p:nvPr>
            <p:ph type="title"/>
          </p:nvPr>
        </p:nvSpPr>
        <p:spPr>
          <a:xfrm>
            <a:off x="1257300" y="547688"/>
            <a:ext cx="15773400" cy="1988345"/>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9D687EE2-EF2E-9049-8DE0-786D4904E620}"/>
              </a:ext>
            </a:extLst>
          </p:cNvPr>
          <p:cNvSpPr>
            <a:spLocks noGrp="1"/>
          </p:cNvSpPr>
          <p:nvPr>
            <p:ph sz="half" idx="1"/>
          </p:nvPr>
        </p:nvSpPr>
        <p:spPr>
          <a:xfrm>
            <a:off x="1257300" y="2738438"/>
            <a:ext cx="7772400" cy="652700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896E651-AA77-1C42-A40C-C0F18B7489E2}"/>
              </a:ext>
            </a:extLst>
          </p:cNvPr>
          <p:cNvSpPr>
            <a:spLocks noGrp="1"/>
          </p:cNvSpPr>
          <p:nvPr>
            <p:ph sz="half" idx="2"/>
          </p:nvPr>
        </p:nvSpPr>
        <p:spPr>
          <a:xfrm>
            <a:off x="9258300" y="2738438"/>
            <a:ext cx="7772400" cy="652700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165176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7BCE5-2E1B-DD46-9BDC-8646BBDA6FA8}"/>
              </a:ext>
            </a:extLst>
          </p:cNvPr>
          <p:cNvSpPr>
            <a:spLocks noGrp="1"/>
          </p:cNvSpPr>
          <p:nvPr>
            <p:ph type="title"/>
          </p:nvPr>
        </p:nvSpPr>
        <p:spPr>
          <a:xfrm>
            <a:off x="1259682" y="547688"/>
            <a:ext cx="15773400" cy="1988345"/>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58984112-088B-6D4F-A361-C7076D0D92C6}"/>
              </a:ext>
            </a:extLst>
          </p:cNvPr>
          <p:cNvSpPr>
            <a:spLocks noGrp="1"/>
          </p:cNvSpPr>
          <p:nvPr>
            <p:ph type="body" idx="1"/>
          </p:nvPr>
        </p:nvSpPr>
        <p:spPr>
          <a:xfrm>
            <a:off x="1259683" y="2521745"/>
            <a:ext cx="7736681" cy="1235868"/>
          </a:xfrm>
          <a:prstGeom prst="rect">
            <a:avLst/>
          </a:prstGeo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7C22A3A3-569C-9A45-820A-296E8E9D8B78}"/>
              </a:ext>
            </a:extLst>
          </p:cNvPr>
          <p:cNvSpPr>
            <a:spLocks noGrp="1"/>
          </p:cNvSpPr>
          <p:nvPr>
            <p:ph sz="half" idx="2"/>
          </p:nvPr>
        </p:nvSpPr>
        <p:spPr>
          <a:xfrm>
            <a:off x="1259683" y="3757613"/>
            <a:ext cx="7736681" cy="552688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858EF68-A20A-554E-B1DE-D7EEA1487EFD}"/>
              </a:ext>
            </a:extLst>
          </p:cNvPr>
          <p:cNvSpPr>
            <a:spLocks noGrp="1"/>
          </p:cNvSpPr>
          <p:nvPr>
            <p:ph type="body" sz="quarter" idx="3"/>
          </p:nvPr>
        </p:nvSpPr>
        <p:spPr>
          <a:xfrm>
            <a:off x="9258300" y="2521745"/>
            <a:ext cx="7774782" cy="1235868"/>
          </a:xfrm>
          <a:prstGeom prst="rect">
            <a:avLst/>
          </a:prstGeo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DE00A5E8-0128-424E-A0B5-CAEBBEB848E6}"/>
              </a:ext>
            </a:extLst>
          </p:cNvPr>
          <p:cNvSpPr>
            <a:spLocks noGrp="1"/>
          </p:cNvSpPr>
          <p:nvPr>
            <p:ph sz="quarter" idx="4"/>
          </p:nvPr>
        </p:nvSpPr>
        <p:spPr>
          <a:xfrm>
            <a:off x="9258300" y="3757613"/>
            <a:ext cx="7774782" cy="552688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82277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A4323-37B3-CF4C-9F1F-D6F70869393F}"/>
              </a:ext>
            </a:extLst>
          </p:cNvPr>
          <p:cNvSpPr>
            <a:spLocks noGrp="1"/>
          </p:cNvSpPr>
          <p:nvPr>
            <p:ph type="title"/>
          </p:nvPr>
        </p:nvSpPr>
        <p:spPr>
          <a:xfrm>
            <a:off x="1257300" y="547688"/>
            <a:ext cx="15773400" cy="1988345"/>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461010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5752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AB905-CF13-FF48-9832-1106C7DD6094}"/>
              </a:ext>
            </a:extLst>
          </p:cNvPr>
          <p:cNvSpPr>
            <a:spLocks noGrp="1"/>
          </p:cNvSpPr>
          <p:nvPr>
            <p:ph type="title"/>
          </p:nvPr>
        </p:nvSpPr>
        <p:spPr>
          <a:xfrm>
            <a:off x="1259683" y="685800"/>
            <a:ext cx="5898356" cy="2400300"/>
          </a:xfrm>
          <a:prstGeom prst="rect">
            <a:avLst/>
          </a:prstGeom>
        </p:spPr>
        <p:txBody>
          <a:bodyPr anchor="b"/>
          <a:lstStyle>
            <a:lvl1pPr>
              <a:defRPr sz="4800"/>
            </a:lvl1pPr>
          </a:lstStyle>
          <a:p>
            <a:r>
              <a:rPr lang="en-US"/>
              <a:t>Click to edit Master title style</a:t>
            </a:r>
          </a:p>
        </p:txBody>
      </p:sp>
      <p:sp>
        <p:nvSpPr>
          <p:cNvPr id="3" name="Content Placeholder 2">
            <a:extLst>
              <a:ext uri="{FF2B5EF4-FFF2-40B4-BE49-F238E27FC236}">
                <a16:creationId xmlns:a16="http://schemas.microsoft.com/office/drawing/2014/main" id="{1474D5FA-F563-0141-9C1F-F4F96AB56654}"/>
              </a:ext>
            </a:extLst>
          </p:cNvPr>
          <p:cNvSpPr>
            <a:spLocks noGrp="1"/>
          </p:cNvSpPr>
          <p:nvPr>
            <p:ph idx="1"/>
          </p:nvPr>
        </p:nvSpPr>
        <p:spPr>
          <a:xfrm>
            <a:off x="7774782" y="1481138"/>
            <a:ext cx="9258300" cy="7310438"/>
          </a:xfrm>
          <a:prstGeom prst="rect">
            <a:avLst/>
          </a:prstGeo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8D3F8DA-2CDD-FD4C-8C26-8EEE9182D8D7}"/>
              </a:ext>
            </a:extLst>
          </p:cNvPr>
          <p:cNvSpPr>
            <a:spLocks noGrp="1"/>
          </p:cNvSpPr>
          <p:nvPr>
            <p:ph type="body" sz="half" idx="2"/>
          </p:nvPr>
        </p:nvSpPr>
        <p:spPr>
          <a:xfrm>
            <a:off x="1259683" y="3086100"/>
            <a:ext cx="5898356" cy="5717382"/>
          </a:xfrm>
          <a:prstGeom prst="rect">
            <a:avLst/>
          </a:prstGeo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edit Master text styles</a:t>
            </a:r>
          </a:p>
        </p:txBody>
      </p:sp>
    </p:spTree>
    <p:extLst>
      <p:ext uri="{BB962C8B-B14F-4D97-AF65-F5344CB8AC3E}">
        <p14:creationId xmlns:p14="http://schemas.microsoft.com/office/powerpoint/2010/main" val="25153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D9870-34CB-8E4E-9F33-541760A7A21F}"/>
              </a:ext>
            </a:extLst>
          </p:cNvPr>
          <p:cNvSpPr>
            <a:spLocks noGrp="1"/>
          </p:cNvSpPr>
          <p:nvPr>
            <p:ph type="title"/>
          </p:nvPr>
        </p:nvSpPr>
        <p:spPr>
          <a:xfrm>
            <a:off x="1259683" y="685800"/>
            <a:ext cx="5898356" cy="2400300"/>
          </a:xfrm>
          <a:prstGeom prst="rect">
            <a:avLst/>
          </a:prstGeom>
        </p:spPr>
        <p:txBody>
          <a:bodyPr anchor="b"/>
          <a:lstStyle>
            <a:lvl1pPr>
              <a:defRPr sz="4800"/>
            </a:lvl1pPr>
          </a:lstStyle>
          <a:p>
            <a:r>
              <a:rPr lang="en-US"/>
              <a:t>Click to edit Master title style</a:t>
            </a:r>
          </a:p>
        </p:txBody>
      </p:sp>
      <p:sp>
        <p:nvSpPr>
          <p:cNvPr id="3" name="Picture Placeholder 2">
            <a:extLst>
              <a:ext uri="{FF2B5EF4-FFF2-40B4-BE49-F238E27FC236}">
                <a16:creationId xmlns:a16="http://schemas.microsoft.com/office/drawing/2014/main" id="{C70C0A33-13A9-C94F-BF57-E5814CAC61B3}"/>
              </a:ext>
            </a:extLst>
          </p:cNvPr>
          <p:cNvSpPr>
            <a:spLocks noGrp="1"/>
          </p:cNvSpPr>
          <p:nvPr>
            <p:ph type="pic" idx="1"/>
          </p:nvPr>
        </p:nvSpPr>
        <p:spPr>
          <a:xfrm>
            <a:off x="7774782" y="1481138"/>
            <a:ext cx="9258300" cy="7310438"/>
          </a:xfrm>
          <a:prstGeom prst="rect">
            <a:avLst/>
          </a:prstGeom>
        </p:spPr>
        <p:txBody>
          <a:bodyPr/>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endParaRPr lang="en-US"/>
          </a:p>
        </p:txBody>
      </p:sp>
      <p:sp>
        <p:nvSpPr>
          <p:cNvPr id="4" name="Text Placeholder 3">
            <a:extLst>
              <a:ext uri="{FF2B5EF4-FFF2-40B4-BE49-F238E27FC236}">
                <a16:creationId xmlns:a16="http://schemas.microsoft.com/office/drawing/2014/main" id="{C43AE1FA-302D-2C42-BDCD-D62A66B0B7CA}"/>
              </a:ext>
            </a:extLst>
          </p:cNvPr>
          <p:cNvSpPr>
            <a:spLocks noGrp="1"/>
          </p:cNvSpPr>
          <p:nvPr>
            <p:ph type="body" sz="half" idx="2"/>
          </p:nvPr>
        </p:nvSpPr>
        <p:spPr>
          <a:xfrm>
            <a:off x="1259683" y="3086100"/>
            <a:ext cx="5898356" cy="5717382"/>
          </a:xfrm>
          <a:prstGeom prst="rect">
            <a:avLst/>
          </a:prstGeo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edit Master text styles</a:t>
            </a:r>
          </a:p>
        </p:txBody>
      </p:sp>
    </p:spTree>
    <p:extLst>
      <p:ext uri="{BB962C8B-B14F-4D97-AF65-F5344CB8AC3E}">
        <p14:creationId xmlns:p14="http://schemas.microsoft.com/office/powerpoint/2010/main" val="30683329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DBD20-8F33-BF47-ABF8-D86C735AB91E}"/>
              </a:ext>
            </a:extLst>
          </p:cNvPr>
          <p:cNvSpPr>
            <a:spLocks noGrp="1"/>
          </p:cNvSpPr>
          <p:nvPr>
            <p:ph type="title"/>
          </p:nvPr>
        </p:nvSpPr>
        <p:spPr>
          <a:xfrm>
            <a:off x="1257300" y="547688"/>
            <a:ext cx="15773400" cy="1988345"/>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0585D8D-D158-6341-B73F-17F190E72952}"/>
              </a:ext>
            </a:extLst>
          </p:cNvPr>
          <p:cNvSpPr>
            <a:spLocks noGrp="1"/>
          </p:cNvSpPr>
          <p:nvPr>
            <p:ph type="body" orient="vert" idx="1"/>
          </p:nvPr>
        </p:nvSpPr>
        <p:spPr>
          <a:xfrm>
            <a:off x="1257300" y="2738438"/>
            <a:ext cx="15773400" cy="6527007"/>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62509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1712320-49C6-564A-9016-FD0DB30F1464}"/>
              </a:ext>
            </a:extLst>
          </p:cNvPr>
          <p:cNvSpPr>
            <a:spLocks noGrp="1"/>
          </p:cNvSpPr>
          <p:nvPr>
            <p:ph type="title" orient="vert"/>
          </p:nvPr>
        </p:nvSpPr>
        <p:spPr>
          <a:xfrm>
            <a:off x="13087350" y="547688"/>
            <a:ext cx="3943350" cy="8717757"/>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C508F5F-E46D-8248-81B6-3E423CFE38CA}"/>
              </a:ext>
            </a:extLst>
          </p:cNvPr>
          <p:cNvSpPr>
            <a:spLocks noGrp="1"/>
          </p:cNvSpPr>
          <p:nvPr>
            <p:ph type="body" orient="vert" idx="1"/>
          </p:nvPr>
        </p:nvSpPr>
        <p:spPr>
          <a:xfrm>
            <a:off x="1257300" y="547688"/>
            <a:ext cx="11601450" cy="8717757"/>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996936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457201" y="342900"/>
            <a:ext cx="17391888" cy="905256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grpSp>
        <p:nvGrpSpPr>
          <p:cNvPr id="7" name="Group 9"/>
          <p:cNvGrpSpPr>
            <a:grpSpLocks noChangeAspect="1"/>
          </p:cNvGrpSpPr>
          <p:nvPr/>
        </p:nvGrpSpPr>
        <p:grpSpPr bwMode="hidden">
          <a:xfrm>
            <a:off x="423331" y="8030945"/>
            <a:ext cx="17446752" cy="199737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grpSp>
      <p:sp>
        <p:nvSpPr>
          <p:cNvPr id="2" name="Title 1"/>
          <p:cNvSpPr>
            <a:spLocks noGrp="1"/>
          </p:cNvSpPr>
          <p:nvPr>
            <p:ph type="ctrTitle"/>
          </p:nvPr>
        </p:nvSpPr>
        <p:spPr>
          <a:xfrm>
            <a:off x="1371600" y="2400300"/>
            <a:ext cx="15544800" cy="2670162"/>
          </a:xfrm>
        </p:spPr>
        <p:txBody>
          <a:bodyPr anchor="b">
            <a:normAutofit/>
          </a:bodyPr>
          <a:lstStyle>
            <a:lvl1pPr>
              <a:defRPr sz="660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2743200" y="5334002"/>
            <a:ext cx="12801600" cy="2209800"/>
          </a:xfrm>
        </p:spPr>
        <p:txBody>
          <a:bodyPr>
            <a:normAutofit/>
          </a:bodyPr>
          <a:lstStyle>
            <a:lvl1pPr marL="0" indent="0" algn="ctr">
              <a:buNone/>
              <a:defRPr sz="3000">
                <a:solidFill>
                  <a:srgbClr val="FFFFFF"/>
                </a:solidFill>
              </a:defRPr>
            </a:lvl1pPr>
            <a:lvl2pPr marL="685765" indent="0" algn="ctr">
              <a:buNone/>
              <a:defRPr>
                <a:solidFill>
                  <a:schemeClr val="tx1">
                    <a:tint val="75000"/>
                  </a:schemeClr>
                </a:solidFill>
              </a:defRPr>
            </a:lvl2pPr>
            <a:lvl3pPr marL="1371530" indent="0" algn="ctr">
              <a:buNone/>
              <a:defRPr>
                <a:solidFill>
                  <a:schemeClr val="tx1">
                    <a:tint val="75000"/>
                  </a:schemeClr>
                </a:solidFill>
              </a:defRPr>
            </a:lvl3pPr>
            <a:lvl4pPr marL="2057293" indent="0" algn="ctr">
              <a:buNone/>
              <a:defRPr>
                <a:solidFill>
                  <a:schemeClr val="tx1">
                    <a:tint val="75000"/>
                  </a:schemeClr>
                </a:solidFill>
              </a:defRPr>
            </a:lvl4pPr>
            <a:lvl5pPr marL="2743058" indent="0" algn="ctr">
              <a:buNone/>
              <a:defRPr>
                <a:solidFill>
                  <a:schemeClr val="tx1">
                    <a:tint val="75000"/>
                  </a:schemeClr>
                </a:solidFill>
              </a:defRPr>
            </a:lvl5pPr>
            <a:lvl6pPr marL="3428823" indent="0" algn="ctr">
              <a:buNone/>
              <a:defRPr>
                <a:solidFill>
                  <a:schemeClr val="tx1">
                    <a:tint val="75000"/>
                  </a:schemeClr>
                </a:solidFill>
              </a:defRPr>
            </a:lvl6pPr>
            <a:lvl7pPr marL="4114588" indent="0" algn="ctr">
              <a:buNone/>
              <a:defRPr>
                <a:solidFill>
                  <a:schemeClr val="tx1">
                    <a:tint val="75000"/>
                  </a:schemeClr>
                </a:solidFill>
              </a:defRPr>
            </a:lvl7pPr>
            <a:lvl8pPr marL="4800352" indent="0" algn="ctr">
              <a:buNone/>
              <a:defRPr>
                <a:solidFill>
                  <a:schemeClr val="tx1">
                    <a:tint val="75000"/>
                  </a:schemeClr>
                </a:solidFill>
              </a:defRPr>
            </a:lvl8pPr>
            <a:lvl9pPr marL="5486117"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2A5CDA9-414C-41F5-8826-A26B933A743C}" type="datetimeFigureOut">
              <a:rPr lang="en-US" smtClean="0"/>
              <a:t>12/13/21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10638985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A5CDA9-414C-41F5-8826-A26B933A743C}" type="datetimeFigureOut">
              <a:rPr lang="en-US" smtClean="0"/>
              <a:t>12/13/21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sp>
        <p:nvSpPr>
          <p:cNvPr id="7" name="Title 6"/>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826971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457201" y="342900"/>
            <a:ext cx="17391888" cy="7104889"/>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9" name="Freeform 14"/>
          <p:cNvSpPr>
            <a:spLocks/>
          </p:cNvSpPr>
          <p:nvPr/>
        </p:nvSpPr>
        <p:spPr bwMode="hidden">
          <a:xfrm>
            <a:off x="12094879" y="6305389"/>
            <a:ext cx="5752858" cy="1071038"/>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137160" tIns="68580" rIns="137160" bIns="68580" numCol="1" anchor="t" anchorCtr="0" compatLnSpc="1">
            <a:prstTxWarp prst="textNoShape">
              <a:avLst/>
            </a:prstTxWarp>
          </a:bodyPr>
          <a:lstStyle/>
          <a:p>
            <a:endParaRPr lang="en-US" sz="2700"/>
          </a:p>
        </p:txBody>
      </p:sp>
      <p:sp>
        <p:nvSpPr>
          <p:cNvPr id="10" name="Freeform 18"/>
          <p:cNvSpPr>
            <a:spLocks/>
          </p:cNvSpPr>
          <p:nvPr/>
        </p:nvSpPr>
        <p:spPr bwMode="hidden">
          <a:xfrm>
            <a:off x="5238640" y="6112935"/>
            <a:ext cx="11089031" cy="1275207"/>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137160" tIns="68580" rIns="137160" bIns="68580" numCol="1" anchor="t" anchorCtr="0" compatLnSpc="1">
            <a:prstTxWarp prst="textNoShape">
              <a:avLst/>
            </a:prstTxWarp>
          </a:bodyPr>
          <a:lstStyle/>
          <a:p>
            <a:endParaRPr lang="en-US" sz="2700"/>
          </a:p>
        </p:txBody>
      </p:sp>
      <p:sp>
        <p:nvSpPr>
          <p:cNvPr id="11" name="Freeform 22"/>
          <p:cNvSpPr>
            <a:spLocks/>
          </p:cNvSpPr>
          <p:nvPr/>
        </p:nvSpPr>
        <p:spPr bwMode="hidden">
          <a:xfrm>
            <a:off x="5657456" y="6131342"/>
            <a:ext cx="10935960" cy="1161408"/>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137160" tIns="68580" rIns="137160" bIns="68580" numCol="1" anchor="t" anchorCtr="0" compatLnSpc="1">
            <a:prstTxWarp prst="textNoShape">
              <a:avLst/>
            </a:prstTxWarp>
          </a:bodyPr>
          <a:lstStyle/>
          <a:p>
            <a:endParaRPr lang="en-US" sz="2700"/>
          </a:p>
        </p:txBody>
      </p:sp>
      <p:sp>
        <p:nvSpPr>
          <p:cNvPr id="12" name="Freeform 26"/>
          <p:cNvSpPr>
            <a:spLocks/>
          </p:cNvSpPr>
          <p:nvPr/>
        </p:nvSpPr>
        <p:spPr bwMode="hidden">
          <a:xfrm>
            <a:off x="11218979" y="6111262"/>
            <a:ext cx="6616001" cy="977323"/>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137160" tIns="68580" rIns="137160" bIns="68580" numCol="1" anchor="t" anchorCtr="0" compatLnSpc="1">
            <a:prstTxWarp prst="textNoShape">
              <a:avLst/>
            </a:prstTxWarp>
          </a:bodyPr>
          <a:lstStyle/>
          <a:p>
            <a:endParaRPr lang="en-US" sz="2700"/>
          </a:p>
        </p:txBody>
      </p:sp>
      <p:sp useBgFill="1">
        <p:nvSpPr>
          <p:cNvPr id="13" name="Freeform 10"/>
          <p:cNvSpPr>
            <a:spLocks/>
          </p:cNvSpPr>
          <p:nvPr/>
        </p:nvSpPr>
        <p:spPr bwMode="hidden">
          <a:xfrm>
            <a:off x="423331" y="6087832"/>
            <a:ext cx="17446752" cy="1994812"/>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137160" tIns="68580" rIns="137160" bIns="68580" numCol="1" anchor="t" anchorCtr="0" compatLnSpc="1">
            <a:prstTxWarp prst="textNoShape">
              <a:avLst/>
            </a:prstTxWarp>
          </a:bodyPr>
          <a:lstStyle/>
          <a:p>
            <a:endParaRPr lang="en-US" sz="2700"/>
          </a:p>
        </p:txBody>
      </p:sp>
      <p:sp>
        <p:nvSpPr>
          <p:cNvPr id="2" name="Title 1"/>
          <p:cNvSpPr>
            <a:spLocks noGrp="1"/>
          </p:cNvSpPr>
          <p:nvPr>
            <p:ph type="title"/>
          </p:nvPr>
        </p:nvSpPr>
        <p:spPr>
          <a:xfrm>
            <a:off x="1380064" y="3695340"/>
            <a:ext cx="15544800" cy="2286000"/>
          </a:xfrm>
        </p:spPr>
        <p:txBody>
          <a:bodyPr anchor="t">
            <a:normAutofit/>
          </a:bodyPr>
          <a:lstStyle>
            <a:lvl1pPr algn="ctr">
              <a:defRPr sz="6600" b="0" cap="none"/>
            </a:lvl1pPr>
          </a:lstStyle>
          <a:p>
            <a:r>
              <a:rPr lang="en-US"/>
              <a:t>Click to edit Master title style</a:t>
            </a:r>
            <a:endParaRPr lang="en-US" dirty="0"/>
          </a:p>
        </p:txBody>
      </p:sp>
      <p:sp>
        <p:nvSpPr>
          <p:cNvPr id="3" name="Text Placeholder 2"/>
          <p:cNvSpPr>
            <a:spLocks noGrp="1"/>
          </p:cNvSpPr>
          <p:nvPr>
            <p:ph type="body" idx="1"/>
          </p:nvPr>
        </p:nvSpPr>
        <p:spPr>
          <a:xfrm>
            <a:off x="2734730" y="2156172"/>
            <a:ext cx="12835468" cy="1409702"/>
          </a:xfrm>
        </p:spPr>
        <p:txBody>
          <a:bodyPr anchor="b">
            <a:normAutofit/>
          </a:bodyPr>
          <a:lstStyle>
            <a:lvl1pPr marL="0" indent="0" algn="ctr">
              <a:buNone/>
              <a:defRPr sz="3000">
                <a:solidFill>
                  <a:srgbClr val="FFFFFF"/>
                </a:solidFill>
              </a:defRPr>
            </a:lvl1pPr>
            <a:lvl2pPr marL="685765" indent="0">
              <a:buNone/>
              <a:defRPr sz="2700">
                <a:solidFill>
                  <a:schemeClr val="tx1">
                    <a:tint val="75000"/>
                  </a:schemeClr>
                </a:solidFill>
              </a:defRPr>
            </a:lvl2pPr>
            <a:lvl3pPr marL="1371530" indent="0">
              <a:buNone/>
              <a:defRPr sz="2400">
                <a:solidFill>
                  <a:schemeClr val="tx1">
                    <a:tint val="75000"/>
                  </a:schemeClr>
                </a:solidFill>
              </a:defRPr>
            </a:lvl3pPr>
            <a:lvl4pPr marL="2057293" indent="0">
              <a:buNone/>
              <a:defRPr sz="2100">
                <a:solidFill>
                  <a:schemeClr val="tx1">
                    <a:tint val="75000"/>
                  </a:schemeClr>
                </a:solidFill>
              </a:defRPr>
            </a:lvl4pPr>
            <a:lvl5pPr marL="2743058" indent="0">
              <a:buNone/>
              <a:defRPr sz="2100">
                <a:solidFill>
                  <a:schemeClr val="tx1">
                    <a:tint val="75000"/>
                  </a:schemeClr>
                </a:solidFill>
              </a:defRPr>
            </a:lvl5pPr>
            <a:lvl6pPr marL="3428823" indent="0">
              <a:buNone/>
              <a:defRPr sz="2100">
                <a:solidFill>
                  <a:schemeClr val="tx1">
                    <a:tint val="75000"/>
                  </a:schemeClr>
                </a:solidFill>
              </a:defRPr>
            </a:lvl6pPr>
            <a:lvl7pPr marL="4114588" indent="0">
              <a:buNone/>
              <a:defRPr sz="2100">
                <a:solidFill>
                  <a:schemeClr val="tx1">
                    <a:tint val="75000"/>
                  </a:schemeClr>
                </a:solidFill>
              </a:defRPr>
            </a:lvl7pPr>
            <a:lvl8pPr marL="4800352" indent="0">
              <a:buNone/>
              <a:defRPr sz="2100">
                <a:solidFill>
                  <a:schemeClr val="tx1">
                    <a:tint val="75000"/>
                  </a:schemeClr>
                </a:solidFill>
              </a:defRPr>
            </a:lvl8pPr>
            <a:lvl9pPr marL="5486117" indent="0">
              <a:buNone/>
              <a:defRPr sz="21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2A5CDA9-414C-41F5-8826-A26B933A743C}" type="datetimeFigureOut">
              <a:rPr lang="en-US" smtClean="0"/>
              <a:t>12/13/21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8366782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82A5CDA9-414C-41F5-8826-A26B933A743C}" type="datetimeFigureOut">
              <a:rPr lang="en-US" smtClean="0"/>
              <a:t>12/13/21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55897A-7D4C-4239-B995-597ABF8D9373}" type="slidenum">
              <a:rPr lang="en-US" smtClean="0"/>
              <a:t>‹#›</a:t>
            </a:fld>
            <a:endParaRPr lang="en-US"/>
          </a:p>
        </p:txBody>
      </p:sp>
      <p:sp>
        <p:nvSpPr>
          <p:cNvPr id="9" name="Content Placeholder 8"/>
          <p:cNvSpPr>
            <a:spLocks noGrp="1"/>
          </p:cNvSpPr>
          <p:nvPr>
            <p:ph sz="quarter" idx="13"/>
          </p:nvPr>
        </p:nvSpPr>
        <p:spPr>
          <a:xfrm>
            <a:off x="1353309" y="4018789"/>
            <a:ext cx="7644385" cy="51709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9290303" y="4018789"/>
            <a:ext cx="7644385" cy="51709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662768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353312" y="4017171"/>
            <a:ext cx="7644385" cy="959644"/>
          </a:xfrm>
        </p:spPr>
        <p:txBody>
          <a:bodyPr anchor="ctr"/>
          <a:lstStyle>
            <a:lvl1pPr marL="0" indent="0" algn="ctr">
              <a:buNone/>
              <a:defRPr sz="3600" b="0">
                <a:solidFill>
                  <a:schemeClr val="tx2"/>
                </a:solidFill>
                <a:latin typeface="+mj-lt"/>
              </a:defRPr>
            </a:lvl1pPr>
            <a:lvl2pPr marL="685765" indent="0">
              <a:buNone/>
              <a:defRPr sz="3000" b="1"/>
            </a:lvl2pPr>
            <a:lvl3pPr marL="1371530" indent="0">
              <a:buNone/>
              <a:defRPr sz="2700" b="1"/>
            </a:lvl3pPr>
            <a:lvl4pPr marL="2057293" indent="0">
              <a:buNone/>
              <a:defRPr sz="2400" b="1"/>
            </a:lvl4pPr>
            <a:lvl5pPr marL="2743058" indent="0">
              <a:buNone/>
              <a:defRPr sz="2400" b="1"/>
            </a:lvl5pPr>
            <a:lvl6pPr marL="3428823" indent="0">
              <a:buNone/>
              <a:defRPr sz="2400" b="1"/>
            </a:lvl6pPr>
            <a:lvl7pPr marL="4114588" indent="0">
              <a:buNone/>
              <a:defRPr sz="2400" b="1"/>
            </a:lvl7pPr>
            <a:lvl8pPr marL="4800352" indent="0">
              <a:buNone/>
              <a:defRPr sz="2400" b="1"/>
            </a:lvl8pPr>
            <a:lvl9pPr marL="5486117" indent="0">
              <a:buNone/>
              <a:defRPr sz="2400" b="1"/>
            </a:lvl9pPr>
          </a:lstStyle>
          <a:p>
            <a:pPr lvl="0"/>
            <a:r>
              <a:rPr lang="en-US"/>
              <a:t>Click to edit Master text styles</a:t>
            </a:r>
          </a:p>
        </p:txBody>
      </p:sp>
      <p:sp>
        <p:nvSpPr>
          <p:cNvPr id="4" name="Content Placeholder 3"/>
          <p:cNvSpPr>
            <a:spLocks noGrp="1"/>
          </p:cNvSpPr>
          <p:nvPr>
            <p:ph sz="half" idx="2"/>
          </p:nvPr>
        </p:nvSpPr>
        <p:spPr>
          <a:xfrm>
            <a:off x="1354664" y="5143501"/>
            <a:ext cx="7640111" cy="4045745"/>
          </a:xfrm>
        </p:spPr>
        <p:txBody>
          <a:bodyPr/>
          <a:lstStyle>
            <a:lvl1pPr>
              <a:defRPr sz="3000"/>
            </a:lvl1pPr>
            <a:lvl2pPr>
              <a:defRPr sz="2700"/>
            </a:lvl2pPr>
            <a:lvl3pPr>
              <a:defRPr sz="2400"/>
            </a:lvl3pPr>
            <a:lvl4pPr>
              <a:defRPr sz="2100"/>
            </a:lvl4pPr>
            <a:lvl5pPr>
              <a:defRPr sz="21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9296400" y="4017170"/>
            <a:ext cx="7644385" cy="959644"/>
          </a:xfrm>
        </p:spPr>
        <p:txBody>
          <a:bodyPr anchor="ctr"/>
          <a:lstStyle>
            <a:lvl1pPr marL="0" indent="0" algn="ctr">
              <a:buNone/>
              <a:defRPr sz="3600" b="0" i="0">
                <a:solidFill>
                  <a:schemeClr val="tx2"/>
                </a:solidFill>
                <a:latin typeface="+mj-lt"/>
              </a:defRPr>
            </a:lvl1pPr>
            <a:lvl2pPr marL="685765" indent="0">
              <a:buNone/>
              <a:defRPr sz="3000" b="1"/>
            </a:lvl2pPr>
            <a:lvl3pPr marL="1371530" indent="0">
              <a:buNone/>
              <a:defRPr sz="2700" b="1"/>
            </a:lvl3pPr>
            <a:lvl4pPr marL="2057293" indent="0">
              <a:buNone/>
              <a:defRPr sz="2400" b="1"/>
            </a:lvl4pPr>
            <a:lvl5pPr marL="2743058" indent="0">
              <a:buNone/>
              <a:defRPr sz="2400" b="1"/>
            </a:lvl5pPr>
            <a:lvl6pPr marL="3428823" indent="0">
              <a:buNone/>
              <a:defRPr sz="2400" b="1"/>
            </a:lvl6pPr>
            <a:lvl7pPr marL="4114588" indent="0">
              <a:buNone/>
              <a:defRPr sz="2400" b="1"/>
            </a:lvl7pPr>
            <a:lvl8pPr marL="4800352" indent="0">
              <a:buNone/>
              <a:defRPr sz="2400" b="1"/>
            </a:lvl8pPr>
            <a:lvl9pPr marL="5486117" indent="0">
              <a:buNone/>
              <a:defRPr sz="2400" b="1"/>
            </a:lvl9pPr>
          </a:lstStyle>
          <a:p>
            <a:pPr lvl="0"/>
            <a:r>
              <a:rPr lang="en-US"/>
              <a:t>Click to edit Master text styles</a:t>
            </a:r>
          </a:p>
        </p:txBody>
      </p:sp>
      <p:sp>
        <p:nvSpPr>
          <p:cNvPr id="6" name="Content Placeholder 5"/>
          <p:cNvSpPr>
            <a:spLocks noGrp="1"/>
          </p:cNvSpPr>
          <p:nvPr>
            <p:ph sz="quarter" idx="4"/>
          </p:nvPr>
        </p:nvSpPr>
        <p:spPr>
          <a:xfrm>
            <a:off x="9290049" y="5143501"/>
            <a:ext cx="7644385" cy="4045745"/>
          </a:xfrm>
        </p:spPr>
        <p:txBody>
          <a:bodyPr/>
          <a:lstStyle>
            <a:lvl1pPr>
              <a:defRPr sz="3000"/>
            </a:lvl1pPr>
            <a:lvl2pPr>
              <a:defRPr sz="2700"/>
            </a:lvl2pPr>
            <a:lvl3pPr>
              <a:defRPr sz="2400"/>
            </a:lvl3pPr>
            <a:lvl4pPr>
              <a:defRPr sz="2100"/>
            </a:lvl4pPr>
            <a:lvl5pPr>
              <a:defRPr sz="21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2A5CDA9-414C-41F5-8826-A26B933A743C}" type="datetimeFigureOut">
              <a:rPr lang="en-US" smtClean="0"/>
              <a:t>12/13/21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2832762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2A5CDA9-414C-41F5-8826-A26B933A743C}" type="datetimeFigureOut">
              <a:rPr lang="en-US" smtClean="0"/>
              <a:t>12/13/21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31116625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457201" y="342901"/>
            <a:ext cx="17391888" cy="2139696"/>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grpSp>
        <p:nvGrpSpPr>
          <p:cNvPr id="6" name="Group 5"/>
          <p:cNvGrpSpPr>
            <a:grpSpLocks noChangeAspect="1"/>
          </p:cNvGrpSpPr>
          <p:nvPr/>
        </p:nvGrpSpPr>
        <p:grpSpPr bwMode="hidden">
          <a:xfrm>
            <a:off x="423331" y="1071286"/>
            <a:ext cx="17446752" cy="1994812"/>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grpSp>
      <p:sp>
        <p:nvSpPr>
          <p:cNvPr id="2" name="Date Placeholder 1"/>
          <p:cNvSpPr>
            <a:spLocks noGrp="1"/>
          </p:cNvSpPr>
          <p:nvPr>
            <p:ph type="dt" sz="half" idx="10"/>
          </p:nvPr>
        </p:nvSpPr>
        <p:spPr/>
        <p:txBody>
          <a:bodyPr/>
          <a:lstStyle/>
          <a:p>
            <a:fld id="{82A5CDA9-414C-41F5-8826-A26B933A743C}" type="datetimeFigureOut">
              <a:rPr lang="en-US" smtClean="0"/>
              <a:t>12/13/21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3562324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457201" y="342901"/>
            <a:ext cx="17391888" cy="2139696"/>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5" name="Date Placeholder 4"/>
          <p:cNvSpPr>
            <a:spLocks noGrp="1"/>
          </p:cNvSpPr>
          <p:nvPr>
            <p:ph type="dt" sz="half" idx="10"/>
          </p:nvPr>
        </p:nvSpPr>
        <p:spPr/>
        <p:txBody>
          <a:bodyPr/>
          <a:lstStyle/>
          <a:p>
            <a:fld id="{82A5CDA9-414C-41F5-8826-A26B933A743C}" type="datetimeFigureOut">
              <a:rPr lang="en-US" smtClean="0"/>
              <a:t>12/13/21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55897A-7D4C-4239-B995-597ABF8D9373}" type="slidenum">
              <a:rPr lang="en-US" smtClean="0"/>
              <a:t>‹#›</a:t>
            </a:fld>
            <a:endParaRPr lang="en-US"/>
          </a:p>
        </p:txBody>
      </p:sp>
      <p:sp>
        <p:nvSpPr>
          <p:cNvPr id="4" name="Text Placeholder 3"/>
          <p:cNvSpPr>
            <a:spLocks noGrp="1"/>
          </p:cNvSpPr>
          <p:nvPr>
            <p:ph type="body" sz="half" idx="2"/>
          </p:nvPr>
        </p:nvSpPr>
        <p:spPr>
          <a:xfrm>
            <a:off x="1828800" y="5372102"/>
            <a:ext cx="6705600" cy="2857501"/>
          </a:xfrm>
        </p:spPr>
        <p:txBody>
          <a:bodyPr anchor="t">
            <a:normAutofit/>
          </a:bodyPr>
          <a:lstStyle>
            <a:lvl1pPr marL="0" indent="0">
              <a:spcBef>
                <a:spcPts val="0"/>
              </a:spcBef>
              <a:spcAft>
                <a:spcPts val="900"/>
              </a:spcAft>
              <a:buNone/>
              <a:defRPr sz="2700">
                <a:solidFill>
                  <a:schemeClr val="tx2"/>
                </a:solidFill>
              </a:defRPr>
            </a:lvl1pPr>
            <a:lvl2pPr marL="685765" indent="0">
              <a:buNone/>
              <a:defRPr sz="1800"/>
            </a:lvl2pPr>
            <a:lvl3pPr marL="1371530" indent="0">
              <a:buNone/>
              <a:defRPr sz="1500"/>
            </a:lvl3pPr>
            <a:lvl4pPr marL="2057293" indent="0">
              <a:buNone/>
              <a:defRPr sz="1350"/>
            </a:lvl4pPr>
            <a:lvl5pPr marL="2743058" indent="0">
              <a:buNone/>
              <a:defRPr sz="1350"/>
            </a:lvl5pPr>
            <a:lvl6pPr marL="3428823" indent="0">
              <a:buNone/>
              <a:defRPr sz="1350"/>
            </a:lvl6pPr>
            <a:lvl7pPr marL="4114588" indent="0">
              <a:buNone/>
              <a:defRPr sz="1350"/>
            </a:lvl7pPr>
            <a:lvl8pPr marL="4800352" indent="0">
              <a:buNone/>
              <a:defRPr sz="1350"/>
            </a:lvl8pPr>
            <a:lvl9pPr marL="5486117" indent="0">
              <a:buNone/>
              <a:defRPr sz="1350"/>
            </a:lvl9pPr>
          </a:lstStyle>
          <a:p>
            <a:pPr lvl="0"/>
            <a:r>
              <a:rPr lang="en-US"/>
              <a:t>Click to edit Master text styles</a:t>
            </a:r>
          </a:p>
        </p:txBody>
      </p:sp>
      <p:grpSp>
        <p:nvGrpSpPr>
          <p:cNvPr id="2" name="Group 23"/>
          <p:cNvGrpSpPr>
            <a:grpSpLocks noChangeAspect="1"/>
          </p:cNvGrpSpPr>
          <p:nvPr/>
        </p:nvGrpSpPr>
        <p:grpSpPr bwMode="hidden">
          <a:xfrm>
            <a:off x="423331" y="1071286"/>
            <a:ext cx="17446752" cy="199737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grpSp>
      <p:sp>
        <p:nvSpPr>
          <p:cNvPr id="22" name="Title 21"/>
          <p:cNvSpPr>
            <a:spLocks noGrp="1"/>
          </p:cNvSpPr>
          <p:nvPr>
            <p:ph type="title"/>
          </p:nvPr>
        </p:nvSpPr>
        <p:spPr>
          <a:xfrm>
            <a:off x="1828800" y="3429000"/>
            <a:ext cx="6705600" cy="1879091"/>
          </a:xfrm>
        </p:spPr>
        <p:txBody>
          <a:bodyPr anchor="b">
            <a:noAutofit/>
          </a:bodyPr>
          <a:lstStyle>
            <a:lvl1pPr algn="l">
              <a:defRPr sz="480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9303926" y="2743200"/>
            <a:ext cx="7808151" cy="5715000"/>
          </a:xfrm>
        </p:spPr>
        <p:txBody>
          <a:bodyPr anchor="ctr"/>
          <a:lstStyle>
            <a:lvl1pPr>
              <a:buClr>
                <a:schemeClr val="bg1"/>
              </a:buClr>
              <a:defRPr sz="3299">
                <a:solidFill>
                  <a:schemeClr val="tx2"/>
                </a:solidFill>
              </a:defRPr>
            </a:lvl1pPr>
            <a:lvl2pPr>
              <a:buClr>
                <a:schemeClr val="bg1"/>
              </a:buClr>
              <a:defRPr sz="3000">
                <a:solidFill>
                  <a:schemeClr val="tx2"/>
                </a:solidFill>
              </a:defRPr>
            </a:lvl2pPr>
            <a:lvl3pPr>
              <a:buClr>
                <a:schemeClr val="bg1"/>
              </a:buClr>
              <a:defRPr sz="2700">
                <a:solidFill>
                  <a:schemeClr val="tx2"/>
                </a:solidFill>
              </a:defRPr>
            </a:lvl3pPr>
            <a:lvl4pPr>
              <a:buClr>
                <a:schemeClr val="bg1"/>
              </a:buClr>
              <a:defRPr sz="2400">
                <a:solidFill>
                  <a:schemeClr val="tx2"/>
                </a:solidFill>
              </a:defRPr>
            </a:lvl4pPr>
            <a:lvl5pPr>
              <a:buClr>
                <a:schemeClr val="bg1"/>
              </a:buClr>
              <a:defRPr sz="2400">
                <a:solidFill>
                  <a:schemeClr val="tx2"/>
                </a:solidFill>
              </a:defRPr>
            </a:lvl5pPr>
            <a:lvl6pPr>
              <a:defRPr sz="3000"/>
            </a:lvl6pPr>
            <a:lvl7pPr>
              <a:defRPr sz="3000"/>
            </a:lvl7pPr>
            <a:lvl8pPr>
              <a:defRPr sz="3000"/>
            </a:lvl8pPr>
            <a:lvl9pPr>
              <a:defRPr sz="3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293777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457201" y="342900"/>
            <a:ext cx="17391888" cy="905256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grpSp>
        <p:nvGrpSpPr>
          <p:cNvPr id="9" name="Group 8"/>
          <p:cNvGrpSpPr>
            <a:grpSpLocks noChangeAspect="1"/>
          </p:cNvGrpSpPr>
          <p:nvPr/>
        </p:nvGrpSpPr>
        <p:grpSpPr bwMode="hidden">
          <a:xfrm>
            <a:off x="423331" y="8030945"/>
            <a:ext cx="17446752" cy="199737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grpSp>
      <p:sp>
        <p:nvSpPr>
          <p:cNvPr id="2" name="Title 1"/>
          <p:cNvSpPr>
            <a:spLocks noGrp="1"/>
          </p:cNvSpPr>
          <p:nvPr>
            <p:ph type="title"/>
          </p:nvPr>
        </p:nvSpPr>
        <p:spPr>
          <a:xfrm>
            <a:off x="9748311" y="508002"/>
            <a:ext cx="7625291" cy="3644901"/>
          </a:xfrm>
        </p:spPr>
        <p:txBody>
          <a:bodyPr anchor="b">
            <a:normAutofit/>
          </a:bodyPr>
          <a:lstStyle>
            <a:lvl1pPr algn="l">
              <a:defRPr sz="4199"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9736668" y="4178301"/>
            <a:ext cx="7636934" cy="3632200"/>
          </a:xfrm>
        </p:spPr>
        <p:txBody>
          <a:bodyPr>
            <a:normAutofit/>
          </a:bodyPr>
          <a:lstStyle>
            <a:lvl1pPr marL="0" indent="0">
              <a:buNone/>
              <a:defRPr sz="2700">
                <a:solidFill>
                  <a:srgbClr val="FFFFFF"/>
                </a:solidFill>
              </a:defRPr>
            </a:lvl1pPr>
            <a:lvl2pPr marL="685765" indent="0">
              <a:buNone/>
              <a:defRPr sz="1800"/>
            </a:lvl2pPr>
            <a:lvl3pPr marL="1371530" indent="0">
              <a:buNone/>
              <a:defRPr sz="1500"/>
            </a:lvl3pPr>
            <a:lvl4pPr marL="2057293" indent="0">
              <a:buNone/>
              <a:defRPr sz="1350"/>
            </a:lvl4pPr>
            <a:lvl5pPr marL="2743058" indent="0">
              <a:buNone/>
              <a:defRPr sz="1350"/>
            </a:lvl5pPr>
            <a:lvl6pPr marL="3428823" indent="0">
              <a:buNone/>
              <a:defRPr sz="1350"/>
            </a:lvl6pPr>
            <a:lvl7pPr marL="4114588" indent="0">
              <a:buNone/>
              <a:defRPr sz="1350"/>
            </a:lvl7pPr>
            <a:lvl8pPr marL="4800352" indent="0">
              <a:buNone/>
              <a:defRPr sz="1350"/>
            </a:lvl8pPr>
            <a:lvl9pPr marL="5486117" indent="0">
              <a:buNone/>
              <a:defRPr sz="1350"/>
            </a:lvl9pPr>
          </a:lstStyle>
          <a:p>
            <a:pPr lvl="0"/>
            <a:r>
              <a:rPr lang="en-US"/>
              <a:t>Click to edit Master text styles</a:t>
            </a:r>
          </a:p>
        </p:txBody>
      </p:sp>
      <p:sp>
        <p:nvSpPr>
          <p:cNvPr id="5" name="Date Placeholder 4"/>
          <p:cNvSpPr>
            <a:spLocks noGrp="1"/>
          </p:cNvSpPr>
          <p:nvPr>
            <p:ph type="dt" sz="half" idx="10"/>
          </p:nvPr>
        </p:nvSpPr>
        <p:spPr/>
        <p:txBody>
          <a:bodyPr/>
          <a:lstStyle/>
          <a:p>
            <a:fld id="{82A5CDA9-414C-41F5-8826-A26B933A743C}" type="datetimeFigureOut">
              <a:rPr lang="en-US" smtClean="0"/>
              <a:t>12/13/21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55897A-7D4C-4239-B995-597ABF8D9373}" type="slidenum">
              <a:rPr lang="en-US" smtClean="0"/>
              <a:t>‹#›</a:t>
            </a:fld>
            <a:endParaRPr lang="en-US"/>
          </a:p>
        </p:txBody>
      </p:sp>
      <p:sp>
        <p:nvSpPr>
          <p:cNvPr id="3" name="Picture Placeholder 2"/>
          <p:cNvSpPr>
            <a:spLocks noGrp="1"/>
          </p:cNvSpPr>
          <p:nvPr>
            <p:ph type="pic" idx="1"/>
          </p:nvPr>
        </p:nvSpPr>
        <p:spPr>
          <a:xfrm>
            <a:off x="1676400" y="2057400"/>
            <a:ext cx="7132320" cy="438912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4800">
                <a:solidFill>
                  <a:schemeClr val="bg1"/>
                </a:solidFill>
              </a:defRPr>
            </a:lvl1pPr>
            <a:lvl2pPr marL="685765" indent="0">
              <a:buNone/>
              <a:defRPr sz="4199"/>
            </a:lvl2pPr>
            <a:lvl3pPr marL="1371530" indent="0">
              <a:buNone/>
              <a:defRPr sz="3600"/>
            </a:lvl3pPr>
            <a:lvl4pPr marL="2057293" indent="0">
              <a:buNone/>
              <a:defRPr sz="3000"/>
            </a:lvl4pPr>
            <a:lvl5pPr marL="2743058" indent="0">
              <a:buNone/>
              <a:defRPr sz="3000"/>
            </a:lvl5pPr>
            <a:lvl6pPr marL="3428823" indent="0">
              <a:buNone/>
              <a:defRPr sz="3000"/>
            </a:lvl6pPr>
            <a:lvl7pPr marL="4114588" indent="0">
              <a:buNone/>
              <a:defRPr sz="3000"/>
            </a:lvl7pPr>
            <a:lvl8pPr marL="4800352" indent="0">
              <a:buNone/>
              <a:defRPr sz="3000"/>
            </a:lvl8pPr>
            <a:lvl9pPr marL="5486117" indent="0">
              <a:buNone/>
              <a:defRPr sz="3000"/>
            </a:lvl9pPr>
          </a:lstStyle>
          <a:p>
            <a:r>
              <a:rPr lang="en-US"/>
              <a:t>Click icon to add picture</a:t>
            </a:r>
            <a:endParaRPr lang="en-US" dirty="0"/>
          </a:p>
        </p:txBody>
      </p:sp>
    </p:spTree>
    <p:extLst>
      <p:ext uri="{BB962C8B-B14F-4D97-AF65-F5344CB8AC3E}">
        <p14:creationId xmlns:p14="http://schemas.microsoft.com/office/powerpoint/2010/main" val="385525757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A5CDA9-414C-41F5-8826-A26B933A743C}" type="datetimeFigureOut">
              <a:rPr lang="en-US" smtClean="0"/>
              <a:t>12/13/21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38528989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457201" y="342901"/>
            <a:ext cx="17391888" cy="2139696"/>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4" name="Date Placeholder 3"/>
          <p:cNvSpPr>
            <a:spLocks noGrp="1"/>
          </p:cNvSpPr>
          <p:nvPr>
            <p:ph type="dt" sz="half" idx="10"/>
          </p:nvPr>
        </p:nvSpPr>
        <p:spPr/>
        <p:txBody>
          <a:bodyPr/>
          <a:lstStyle/>
          <a:p>
            <a:fld id="{82A5CDA9-414C-41F5-8826-A26B933A743C}" type="datetimeFigureOut">
              <a:rPr lang="en-US" smtClean="0"/>
              <a:t>12/13/21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grpSp>
        <p:nvGrpSpPr>
          <p:cNvPr id="15" name="Group 14"/>
          <p:cNvGrpSpPr>
            <a:grpSpLocks noChangeAspect="1"/>
          </p:cNvGrpSpPr>
          <p:nvPr/>
        </p:nvGrpSpPr>
        <p:grpSpPr bwMode="hidden">
          <a:xfrm>
            <a:off x="423331" y="1071286"/>
            <a:ext cx="17446752" cy="199737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grpSp>
      <p:sp>
        <p:nvSpPr>
          <p:cNvPr id="2" name="Vertical Title 1"/>
          <p:cNvSpPr>
            <a:spLocks noGrp="1"/>
          </p:cNvSpPr>
          <p:nvPr>
            <p:ph type="title" orient="vert"/>
          </p:nvPr>
        </p:nvSpPr>
        <p:spPr>
          <a:xfrm>
            <a:off x="13258800" y="2171702"/>
            <a:ext cx="4114800" cy="6730999"/>
          </a:xfrm>
        </p:spPr>
        <p:txBody>
          <a:bodyPr vert="eaVert" anchor="ctr"/>
          <a:lstStyle>
            <a:lvl1pPr algn="l">
              <a:defRPr>
                <a:solidFill>
                  <a:schemeClr val="tx2"/>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4400" y="2171701"/>
            <a:ext cx="12039600" cy="6731001"/>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423530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457200" y="342900"/>
            <a:ext cx="17391888" cy="905256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grpSp>
        <p:nvGrpSpPr>
          <p:cNvPr id="7" name="Group 9"/>
          <p:cNvGrpSpPr>
            <a:grpSpLocks noChangeAspect="1"/>
          </p:cNvGrpSpPr>
          <p:nvPr/>
        </p:nvGrpSpPr>
        <p:grpSpPr bwMode="hidden">
          <a:xfrm>
            <a:off x="423330" y="8030945"/>
            <a:ext cx="17446752" cy="199737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grpSp>
      <p:sp>
        <p:nvSpPr>
          <p:cNvPr id="2" name="Title 1"/>
          <p:cNvSpPr>
            <a:spLocks noGrp="1"/>
          </p:cNvSpPr>
          <p:nvPr>
            <p:ph type="ctrTitle"/>
          </p:nvPr>
        </p:nvSpPr>
        <p:spPr>
          <a:xfrm>
            <a:off x="1371600" y="2400300"/>
            <a:ext cx="15544800" cy="2670162"/>
          </a:xfrm>
        </p:spPr>
        <p:txBody>
          <a:bodyPr anchor="b">
            <a:normAutofit/>
          </a:bodyPr>
          <a:lstStyle>
            <a:lvl1pPr>
              <a:defRPr sz="660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2743200" y="5334001"/>
            <a:ext cx="12801600" cy="2209800"/>
          </a:xfrm>
        </p:spPr>
        <p:txBody>
          <a:bodyPr>
            <a:normAutofit/>
          </a:bodyPr>
          <a:lstStyle>
            <a:lvl1pPr marL="0" indent="0" algn="ctr">
              <a:buNone/>
              <a:defRPr sz="3000">
                <a:solidFill>
                  <a:srgbClr val="FFFFFF"/>
                </a:solidFill>
              </a:defRPr>
            </a:lvl1pPr>
            <a:lvl2pPr marL="685800" indent="0" algn="ctr">
              <a:buNone/>
              <a:defRPr>
                <a:solidFill>
                  <a:schemeClr val="tx1">
                    <a:tint val="75000"/>
                  </a:schemeClr>
                </a:solidFill>
              </a:defRPr>
            </a:lvl2pPr>
            <a:lvl3pPr marL="1371600" indent="0" algn="ctr">
              <a:buNone/>
              <a:defRPr>
                <a:solidFill>
                  <a:schemeClr val="tx1">
                    <a:tint val="75000"/>
                  </a:schemeClr>
                </a:solidFill>
              </a:defRPr>
            </a:lvl3pPr>
            <a:lvl4pPr marL="2057400" indent="0" algn="ctr">
              <a:buNone/>
              <a:defRPr>
                <a:solidFill>
                  <a:schemeClr val="tx1">
                    <a:tint val="75000"/>
                  </a:schemeClr>
                </a:solidFill>
              </a:defRPr>
            </a:lvl4pPr>
            <a:lvl5pPr marL="2743200" indent="0" algn="ctr">
              <a:buNone/>
              <a:defRPr>
                <a:solidFill>
                  <a:schemeClr val="tx1">
                    <a:tint val="75000"/>
                  </a:schemeClr>
                </a:solidFill>
              </a:defRPr>
            </a:lvl5pPr>
            <a:lvl6pPr marL="3429000" indent="0" algn="ctr">
              <a:buNone/>
              <a:defRPr>
                <a:solidFill>
                  <a:schemeClr val="tx1">
                    <a:tint val="75000"/>
                  </a:schemeClr>
                </a:solidFill>
              </a:defRPr>
            </a:lvl6pPr>
            <a:lvl7pPr marL="4114800" indent="0" algn="ctr">
              <a:buNone/>
              <a:defRPr>
                <a:solidFill>
                  <a:schemeClr val="tx1">
                    <a:tint val="75000"/>
                  </a:schemeClr>
                </a:solidFill>
              </a:defRPr>
            </a:lvl7pPr>
            <a:lvl8pPr marL="4800600" indent="0" algn="ctr">
              <a:buNone/>
              <a:defRPr>
                <a:solidFill>
                  <a:schemeClr val="tx1">
                    <a:tint val="75000"/>
                  </a:schemeClr>
                </a:solidFill>
              </a:defRPr>
            </a:lvl8pPr>
            <a:lvl9pPr marL="54864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2A5CDA9-414C-41F5-8826-A26B933A743C}" type="datetimeFigureOut">
              <a:rPr lang="en-US" smtClean="0"/>
              <a:t>12/13/21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34576531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A5CDA9-414C-41F5-8826-A26B933A743C}" type="datetimeFigureOut">
              <a:rPr lang="en-US" smtClean="0"/>
              <a:t>12/13/21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sp>
        <p:nvSpPr>
          <p:cNvPr id="7" name="Title 6"/>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0580729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457200" y="342900"/>
            <a:ext cx="17391888" cy="7104888"/>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9" name="Freeform 14"/>
          <p:cNvSpPr>
            <a:spLocks/>
          </p:cNvSpPr>
          <p:nvPr/>
        </p:nvSpPr>
        <p:spPr bwMode="hidden">
          <a:xfrm>
            <a:off x="12094877" y="6305388"/>
            <a:ext cx="5752858" cy="1071039"/>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137160" tIns="68580" rIns="137160" bIns="68580" numCol="1" anchor="t" anchorCtr="0" compatLnSpc="1">
            <a:prstTxWarp prst="textNoShape">
              <a:avLst/>
            </a:prstTxWarp>
          </a:bodyPr>
          <a:lstStyle/>
          <a:p>
            <a:endParaRPr lang="en-US" sz="2700"/>
          </a:p>
        </p:txBody>
      </p:sp>
      <p:sp>
        <p:nvSpPr>
          <p:cNvPr id="10" name="Freeform 18"/>
          <p:cNvSpPr>
            <a:spLocks/>
          </p:cNvSpPr>
          <p:nvPr/>
        </p:nvSpPr>
        <p:spPr bwMode="hidden">
          <a:xfrm>
            <a:off x="5238641" y="6112935"/>
            <a:ext cx="11089030" cy="1275207"/>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137160" tIns="68580" rIns="137160" bIns="68580" numCol="1" anchor="t" anchorCtr="0" compatLnSpc="1">
            <a:prstTxWarp prst="textNoShape">
              <a:avLst/>
            </a:prstTxWarp>
          </a:bodyPr>
          <a:lstStyle/>
          <a:p>
            <a:endParaRPr lang="en-US" sz="2700"/>
          </a:p>
        </p:txBody>
      </p:sp>
      <p:sp>
        <p:nvSpPr>
          <p:cNvPr id="11" name="Freeform 22"/>
          <p:cNvSpPr>
            <a:spLocks/>
          </p:cNvSpPr>
          <p:nvPr/>
        </p:nvSpPr>
        <p:spPr bwMode="hidden">
          <a:xfrm>
            <a:off x="5657456" y="6131343"/>
            <a:ext cx="10935960" cy="1161408"/>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137160" tIns="68580" rIns="137160" bIns="68580" numCol="1" anchor="t" anchorCtr="0" compatLnSpc="1">
            <a:prstTxWarp prst="textNoShape">
              <a:avLst/>
            </a:prstTxWarp>
          </a:bodyPr>
          <a:lstStyle/>
          <a:p>
            <a:endParaRPr lang="en-US" sz="2700"/>
          </a:p>
        </p:txBody>
      </p:sp>
      <p:sp>
        <p:nvSpPr>
          <p:cNvPr id="12" name="Freeform 26"/>
          <p:cNvSpPr>
            <a:spLocks/>
          </p:cNvSpPr>
          <p:nvPr/>
        </p:nvSpPr>
        <p:spPr bwMode="hidden">
          <a:xfrm>
            <a:off x="11218978" y="6111261"/>
            <a:ext cx="6616000" cy="977324"/>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137160" tIns="68580" rIns="137160" bIns="68580" numCol="1" anchor="t" anchorCtr="0" compatLnSpc="1">
            <a:prstTxWarp prst="textNoShape">
              <a:avLst/>
            </a:prstTxWarp>
          </a:bodyPr>
          <a:lstStyle/>
          <a:p>
            <a:endParaRPr lang="en-US" sz="2700"/>
          </a:p>
        </p:txBody>
      </p:sp>
      <p:sp useBgFill="1">
        <p:nvSpPr>
          <p:cNvPr id="13" name="Freeform 10"/>
          <p:cNvSpPr>
            <a:spLocks/>
          </p:cNvSpPr>
          <p:nvPr/>
        </p:nvSpPr>
        <p:spPr bwMode="hidden">
          <a:xfrm>
            <a:off x="423330" y="6087833"/>
            <a:ext cx="17446752" cy="1994811"/>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137160" tIns="68580" rIns="137160" bIns="68580" numCol="1" anchor="t" anchorCtr="0" compatLnSpc="1">
            <a:prstTxWarp prst="textNoShape">
              <a:avLst/>
            </a:prstTxWarp>
          </a:bodyPr>
          <a:lstStyle/>
          <a:p>
            <a:endParaRPr lang="en-US" sz="2700"/>
          </a:p>
        </p:txBody>
      </p:sp>
      <p:sp>
        <p:nvSpPr>
          <p:cNvPr id="2" name="Title 1"/>
          <p:cNvSpPr>
            <a:spLocks noGrp="1"/>
          </p:cNvSpPr>
          <p:nvPr>
            <p:ph type="title"/>
          </p:nvPr>
        </p:nvSpPr>
        <p:spPr>
          <a:xfrm>
            <a:off x="1380064" y="3695340"/>
            <a:ext cx="15544800" cy="2286000"/>
          </a:xfrm>
        </p:spPr>
        <p:txBody>
          <a:bodyPr anchor="t">
            <a:normAutofit/>
          </a:bodyPr>
          <a:lstStyle>
            <a:lvl1pPr algn="ctr">
              <a:defRPr sz="6600" b="0" cap="none"/>
            </a:lvl1pPr>
          </a:lstStyle>
          <a:p>
            <a:r>
              <a:rPr lang="en-US"/>
              <a:t>Click to edit Master title style</a:t>
            </a:r>
            <a:endParaRPr lang="en-US" dirty="0"/>
          </a:p>
        </p:txBody>
      </p:sp>
      <p:sp>
        <p:nvSpPr>
          <p:cNvPr id="3" name="Text Placeholder 2"/>
          <p:cNvSpPr>
            <a:spLocks noGrp="1"/>
          </p:cNvSpPr>
          <p:nvPr>
            <p:ph type="body" idx="1"/>
          </p:nvPr>
        </p:nvSpPr>
        <p:spPr>
          <a:xfrm>
            <a:off x="2734730" y="2156173"/>
            <a:ext cx="12835468" cy="1409702"/>
          </a:xfrm>
        </p:spPr>
        <p:txBody>
          <a:bodyPr anchor="b">
            <a:normAutofit/>
          </a:bodyPr>
          <a:lstStyle>
            <a:lvl1pPr marL="0" indent="0" algn="ctr">
              <a:buNone/>
              <a:defRPr sz="3000">
                <a:solidFill>
                  <a:srgbClr val="FFFFFF"/>
                </a:solidFill>
              </a:defRPr>
            </a:lvl1pPr>
            <a:lvl2pPr marL="685800" indent="0">
              <a:buNone/>
              <a:defRPr sz="2700">
                <a:solidFill>
                  <a:schemeClr val="tx1">
                    <a:tint val="75000"/>
                  </a:schemeClr>
                </a:solidFill>
              </a:defRPr>
            </a:lvl2pPr>
            <a:lvl3pPr marL="1371600" indent="0">
              <a:buNone/>
              <a:defRPr sz="2400">
                <a:solidFill>
                  <a:schemeClr val="tx1">
                    <a:tint val="75000"/>
                  </a:schemeClr>
                </a:solidFill>
              </a:defRPr>
            </a:lvl3pPr>
            <a:lvl4pPr marL="2057400" indent="0">
              <a:buNone/>
              <a:defRPr sz="2100">
                <a:solidFill>
                  <a:schemeClr val="tx1">
                    <a:tint val="75000"/>
                  </a:schemeClr>
                </a:solidFill>
              </a:defRPr>
            </a:lvl4pPr>
            <a:lvl5pPr marL="2743200" indent="0">
              <a:buNone/>
              <a:defRPr sz="2100">
                <a:solidFill>
                  <a:schemeClr val="tx1">
                    <a:tint val="75000"/>
                  </a:schemeClr>
                </a:solidFill>
              </a:defRPr>
            </a:lvl5pPr>
            <a:lvl6pPr marL="3429000" indent="0">
              <a:buNone/>
              <a:defRPr sz="2100">
                <a:solidFill>
                  <a:schemeClr val="tx1">
                    <a:tint val="75000"/>
                  </a:schemeClr>
                </a:solidFill>
              </a:defRPr>
            </a:lvl6pPr>
            <a:lvl7pPr marL="4114800" indent="0">
              <a:buNone/>
              <a:defRPr sz="2100">
                <a:solidFill>
                  <a:schemeClr val="tx1">
                    <a:tint val="75000"/>
                  </a:schemeClr>
                </a:solidFill>
              </a:defRPr>
            </a:lvl7pPr>
            <a:lvl8pPr marL="4800600" indent="0">
              <a:buNone/>
              <a:defRPr sz="2100">
                <a:solidFill>
                  <a:schemeClr val="tx1">
                    <a:tint val="75000"/>
                  </a:schemeClr>
                </a:solidFill>
              </a:defRPr>
            </a:lvl8pPr>
            <a:lvl9pPr marL="5486400" indent="0">
              <a:buNone/>
              <a:defRPr sz="21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2A5CDA9-414C-41F5-8826-A26B933A743C}" type="datetimeFigureOut">
              <a:rPr lang="en-US" smtClean="0"/>
              <a:t>12/13/21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327380224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82A5CDA9-414C-41F5-8826-A26B933A743C}" type="datetimeFigureOut">
              <a:rPr lang="en-US" smtClean="0"/>
              <a:t>12/13/21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55897A-7D4C-4239-B995-597ABF8D9373}" type="slidenum">
              <a:rPr lang="en-US" smtClean="0"/>
              <a:t>‹#›</a:t>
            </a:fld>
            <a:endParaRPr lang="en-US"/>
          </a:p>
        </p:txBody>
      </p:sp>
      <p:sp>
        <p:nvSpPr>
          <p:cNvPr id="9" name="Content Placeholder 8"/>
          <p:cNvSpPr>
            <a:spLocks noGrp="1"/>
          </p:cNvSpPr>
          <p:nvPr>
            <p:ph sz="quarter" idx="13"/>
          </p:nvPr>
        </p:nvSpPr>
        <p:spPr>
          <a:xfrm>
            <a:off x="1353310" y="4018788"/>
            <a:ext cx="7644384" cy="517093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9290304" y="4018788"/>
            <a:ext cx="7644384" cy="517093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871646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353312" y="4017171"/>
            <a:ext cx="7644384" cy="959643"/>
          </a:xfrm>
        </p:spPr>
        <p:txBody>
          <a:bodyPr anchor="ctr"/>
          <a:lstStyle>
            <a:lvl1pPr marL="0" indent="0" algn="ctr">
              <a:buNone/>
              <a:defRPr sz="3600" b="0">
                <a:solidFill>
                  <a:schemeClr val="tx2"/>
                </a:solidFill>
                <a:latin typeface="+mj-lt"/>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p:cNvSpPr>
            <a:spLocks noGrp="1"/>
          </p:cNvSpPr>
          <p:nvPr>
            <p:ph sz="half" idx="2"/>
          </p:nvPr>
        </p:nvSpPr>
        <p:spPr>
          <a:xfrm>
            <a:off x="1354665" y="5143501"/>
            <a:ext cx="7640110" cy="4045745"/>
          </a:xfrm>
        </p:spPr>
        <p:txBody>
          <a:bodyPr/>
          <a:lstStyle>
            <a:lvl1pPr>
              <a:defRPr sz="3000"/>
            </a:lvl1pPr>
            <a:lvl2pPr>
              <a:defRPr sz="2700"/>
            </a:lvl2pPr>
            <a:lvl3pPr>
              <a:defRPr sz="2400"/>
            </a:lvl3pPr>
            <a:lvl4pPr>
              <a:defRPr sz="2100"/>
            </a:lvl4pPr>
            <a:lvl5pPr>
              <a:defRPr sz="21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9296400" y="4017170"/>
            <a:ext cx="7644384" cy="959643"/>
          </a:xfrm>
        </p:spPr>
        <p:txBody>
          <a:bodyPr anchor="ctr"/>
          <a:lstStyle>
            <a:lvl1pPr marL="0" indent="0" algn="ctr">
              <a:buNone/>
              <a:defRPr sz="3600" b="0" i="0">
                <a:solidFill>
                  <a:schemeClr val="tx2"/>
                </a:solidFill>
                <a:latin typeface="+mj-lt"/>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p:cNvSpPr>
            <a:spLocks noGrp="1"/>
          </p:cNvSpPr>
          <p:nvPr>
            <p:ph sz="quarter" idx="4"/>
          </p:nvPr>
        </p:nvSpPr>
        <p:spPr>
          <a:xfrm>
            <a:off x="9290050" y="5143501"/>
            <a:ext cx="7644384" cy="4045745"/>
          </a:xfrm>
        </p:spPr>
        <p:txBody>
          <a:bodyPr/>
          <a:lstStyle>
            <a:lvl1pPr>
              <a:defRPr sz="3000"/>
            </a:lvl1pPr>
            <a:lvl2pPr>
              <a:defRPr sz="2700"/>
            </a:lvl2pPr>
            <a:lvl3pPr>
              <a:defRPr sz="2400"/>
            </a:lvl3pPr>
            <a:lvl4pPr>
              <a:defRPr sz="2100"/>
            </a:lvl4pPr>
            <a:lvl5pPr>
              <a:defRPr sz="21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2A5CDA9-414C-41F5-8826-A26B933A743C}" type="datetimeFigureOut">
              <a:rPr lang="en-US" smtClean="0"/>
              <a:t>12/13/21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26417006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2A5CDA9-414C-41F5-8826-A26B933A743C}" type="datetimeFigureOut">
              <a:rPr lang="en-US" smtClean="0"/>
              <a:t>12/13/21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814387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12/13/21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457200" y="342900"/>
            <a:ext cx="17391888" cy="2139696"/>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grpSp>
        <p:nvGrpSpPr>
          <p:cNvPr id="6" name="Group 5"/>
          <p:cNvGrpSpPr>
            <a:grpSpLocks noChangeAspect="1"/>
          </p:cNvGrpSpPr>
          <p:nvPr/>
        </p:nvGrpSpPr>
        <p:grpSpPr bwMode="hidden">
          <a:xfrm>
            <a:off x="423330" y="1071287"/>
            <a:ext cx="17446752" cy="1994811"/>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grpSp>
      <p:sp>
        <p:nvSpPr>
          <p:cNvPr id="2" name="Date Placeholder 1"/>
          <p:cNvSpPr>
            <a:spLocks noGrp="1"/>
          </p:cNvSpPr>
          <p:nvPr>
            <p:ph type="dt" sz="half" idx="10"/>
          </p:nvPr>
        </p:nvSpPr>
        <p:spPr/>
        <p:txBody>
          <a:bodyPr/>
          <a:lstStyle/>
          <a:p>
            <a:fld id="{82A5CDA9-414C-41F5-8826-A26B933A743C}" type="datetimeFigureOut">
              <a:rPr lang="en-US" smtClean="0"/>
              <a:t>12/13/21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10204700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457200" y="342900"/>
            <a:ext cx="17391888" cy="2139696"/>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5" name="Date Placeholder 4"/>
          <p:cNvSpPr>
            <a:spLocks noGrp="1"/>
          </p:cNvSpPr>
          <p:nvPr>
            <p:ph type="dt" sz="half" idx="10"/>
          </p:nvPr>
        </p:nvSpPr>
        <p:spPr/>
        <p:txBody>
          <a:bodyPr/>
          <a:lstStyle/>
          <a:p>
            <a:fld id="{82A5CDA9-414C-41F5-8826-A26B933A743C}" type="datetimeFigureOut">
              <a:rPr lang="en-US" smtClean="0"/>
              <a:t>12/13/21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55897A-7D4C-4239-B995-597ABF8D9373}" type="slidenum">
              <a:rPr lang="en-US" smtClean="0"/>
              <a:t>‹#›</a:t>
            </a:fld>
            <a:endParaRPr lang="en-US"/>
          </a:p>
        </p:txBody>
      </p:sp>
      <p:sp>
        <p:nvSpPr>
          <p:cNvPr id="4" name="Text Placeholder 3"/>
          <p:cNvSpPr>
            <a:spLocks noGrp="1"/>
          </p:cNvSpPr>
          <p:nvPr>
            <p:ph type="body" sz="half" idx="2"/>
          </p:nvPr>
        </p:nvSpPr>
        <p:spPr>
          <a:xfrm>
            <a:off x="1828800" y="5372101"/>
            <a:ext cx="6705600" cy="2857502"/>
          </a:xfrm>
        </p:spPr>
        <p:txBody>
          <a:bodyPr anchor="t">
            <a:normAutofit/>
          </a:bodyPr>
          <a:lstStyle>
            <a:lvl1pPr marL="0" indent="0">
              <a:spcBef>
                <a:spcPts val="0"/>
              </a:spcBef>
              <a:spcAft>
                <a:spcPts val="900"/>
              </a:spcAft>
              <a:buNone/>
              <a:defRPr sz="2700">
                <a:solidFill>
                  <a:schemeClr val="tx2"/>
                </a:solidFill>
              </a:defRPr>
            </a:lvl1pPr>
            <a:lvl2pPr marL="685800" indent="0">
              <a:buNone/>
              <a:defRPr sz="1800"/>
            </a:lvl2pPr>
            <a:lvl3pPr marL="1371600" indent="0">
              <a:buNone/>
              <a:defRPr sz="1500"/>
            </a:lvl3pPr>
            <a:lvl4pPr marL="2057400" indent="0">
              <a:buNone/>
              <a:defRPr sz="1350"/>
            </a:lvl4pPr>
            <a:lvl5pPr marL="2743200" indent="0">
              <a:buNone/>
              <a:defRPr sz="1350"/>
            </a:lvl5pPr>
            <a:lvl6pPr marL="3429000" indent="0">
              <a:buNone/>
              <a:defRPr sz="1350"/>
            </a:lvl6pPr>
            <a:lvl7pPr marL="4114800" indent="0">
              <a:buNone/>
              <a:defRPr sz="1350"/>
            </a:lvl7pPr>
            <a:lvl8pPr marL="4800600" indent="0">
              <a:buNone/>
              <a:defRPr sz="1350"/>
            </a:lvl8pPr>
            <a:lvl9pPr marL="5486400" indent="0">
              <a:buNone/>
              <a:defRPr sz="1350"/>
            </a:lvl9pPr>
          </a:lstStyle>
          <a:p>
            <a:pPr lvl="0"/>
            <a:r>
              <a:rPr lang="en-US"/>
              <a:t>Click to edit Master text styles</a:t>
            </a:r>
          </a:p>
        </p:txBody>
      </p:sp>
      <p:grpSp>
        <p:nvGrpSpPr>
          <p:cNvPr id="2" name="Group 23"/>
          <p:cNvGrpSpPr>
            <a:grpSpLocks noChangeAspect="1"/>
          </p:cNvGrpSpPr>
          <p:nvPr/>
        </p:nvGrpSpPr>
        <p:grpSpPr bwMode="hidden">
          <a:xfrm>
            <a:off x="423330" y="1071287"/>
            <a:ext cx="17446752" cy="199737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grpSp>
      <p:sp>
        <p:nvSpPr>
          <p:cNvPr id="22" name="Title 21"/>
          <p:cNvSpPr>
            <a:spLocks noGrp="1"/>
          </p:cNvSpPr>
          <p:nvPr>
            <p:ph type="title"/>
          </p:nvPr>
        </p:nvSpPr>
        <p:spPr>
          <a:xfrm>
            <a:off x="1828800" y="3429000"/>
            <a:ext cx="6705600" cy="1879092"/>
          </a:xfrm>
        </p:spPr>
        <p:txBody>
          <a:bodyPr anchor="b">
            <a:noAutofit/>
          </a:bodyPr>
          <a:lstStyle>
            <a:lvl1pPr algn="l">
              <a:defRPr sz="480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9303924" y="2743200"/>
            <a:ext cx="7808152" cy="5715000"/>
          </a:xfrm>
        </p:spPr>
        <p:txBody>
          <a:bodyPr anchor="ctr"/>
          <a:lstStyle>
            <a:lvl1pPr>
              <a:buClr>
                <a:schemeClr val="bg1"/>
              </a:buClr>
              <a:defRPr sz="3300">
                <a:solidFill>
                  <a:schemeClr val="tx2"/>
                </a:solidFill>
              </a:defRPr>
            </a:lvl1pPr>
            <a:lvl2pPr>
              <a:buClr>
                <a:schemeClr val="bg1"/>
              </a:buClr>
              <a:defRPr sz="3000">
                <a:solidFill>
                  <a:schemeClr val="tx2"/>
                </a:solidFill>
              </a:defRPr>
            </a:lvl2pPr>
            <a:lvl3pPr>
              <a:buClr>
                <a:schemeClr val="bg1"/>
              </a:buClr>
              <a:defRPr sz="2700">
                <a:solidFill>
                  <a:schemeClr val="tx2"/>
                </a:solidFill>
              </a:defRPr>
            </a:lvl3pPr>
            <a:lvl4pPr>
              <a:buClr>
                <a:schemeClr val="bg1"/>
              </a:buClr>
              <a:defRPr sz="2400">
                <a:solidFill>
                  <a:schemeClr val="tx2"/>
                </a:solidFill>
              </a:defRPr>
            </a:lvl4pPr>
            <a:lvl5pPr>
              <a:buClr>
                <a:schemeClr val="bg1"/>
              </a:buClr>
              <a:defRPr sz="2400">
                <a:solidFill>
                  <a:schemeClr val="tx2"/>
                </a:solidFill>
              </a:defRPr>
            </a:lvl5pPr>
            <a:lvl6pPr>
              <a:defRPr sz="3000"/>
            </a:lvl6pPr>
            <a:lvl7pPr>
              <a:defRPr sz="3000"/>
            </a:lvl7pPr>
            <a:lvl8pPr>
              <a:defRPr sz="3000"/>
            </a:lvl8pPr>
            <a:lvl9pPr>
              <a:defRPr sz="3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666098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457200" y="342900"/>
            <a:ext cx="17391888" cy="905256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grpSp>
        <p:nvGrpSpPr>
          <p:cNvPr id="9" name="Group 8"/>
          <p:cNvGrpSpPr>
            <a:grpSpLocks noChangeAspect="1"/>
          </p:cNvGrpSpPr>
          <p:nvPr/>
        </p:nvGrpSpPr>
        <p:grpSpPr bwMode="hidden">
          <a:xfrm>
            <a:off x="423330" y="8030945"/>
            <a:ext cx="17446752" cy="199737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grpSp>
      <p:sp>
        <p:nvSpPr>
          <p:cNvPr id="2" name="Title 1"/>
          <p:cNvSpPr>
            <a:spLocks noGrp="1"/>
          </p:cNvSpPr>
          <p:nvPr>
            <p:ph type="title"/>
          </p:nvPr>
        </p:nvSpPr>
        <p:spPr>
          <a:xfrm>
            <a:off x="9748311" y="508001"/>
            <a:ext cx="7625290" cy="3644901"/>
          </a:xfrm>
        </p:spPr>
        <p:txBody>
          <a:bodyPr anchor="b">
            <a:normAutofit/>
          </a:bodyPr>
          <a:lstStyle>
            <a:lvl1pPr algn="l">
              <a:defRPr sz="42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9736667" y="4178300"/>
            <a:ext cx="7636934" cy="3632201"/>
          </a:xfrm>
        </p:spPr>
        <p:txBody>
          <a:bodyPr>
            <a:normAutofit/>
          </a:bodyPr>
          <a:lstStyle>
            <a:lvl1pPr marL="0" indent="0">
              <a:buNone/>
              <a:defRPr sz="2700">
                <a:solidFill>
                  <a:srgbClr val="FFFFFF"/>
                </a:solidFill>
              </a:defRPr>
            </a:lvl1pPr>
            <a:lvl2pPr marL="685800" indent="0">
              <a:buNone/>
              <a:defRPr sz="1800"/>
            </a:lvl2pPr>
            <a:lvl3pPr marL="1371600" indent="0">
              <a:buNone/>
              <a:defRPr sz="1500"/>
            </a:lvl3pPr>
            <a:lvl4pPr marL="2057400" indent="0">
              <a:buNone/>
              <a:defRPr sz="1350"/>
            </a:lvl4pPr>
            <a:lvl5pPr marL="2743200" indent="0">
              <a:buNone/>
              <a:defRPr sz="1350"/>
            </a:lvl5pPr>
            <a:lvl6pPr marL="3429000" indent="0">
              <a:buNone/>
              <a:defRPr sz="1350"/>
            </a:lvl6pPr>
            <a:lvl7pPr marL="4114800" indent="0">
              <a:buNone/>
              <a:defRPr sz="1350"/>
            </a:lvl7pPr>
            <a:lvl8pPr marL="4800600" indent="0">
              <a:buNone/>
              <a:defRPr sz="1350"/>
            </a:lvl8pPr>
            <a:lvl9pPr marL="5486400" indent="0">
              <a:buNone/>
              <a:defRPr sz="1350"/>
            </a:lvl9pPr>
          </a:lstStyle>
          <a:p>
            <a:pPr lvl="0"/>
            <a:r>
              <a:rPr lang="en-US"/>
              <a:t>Click to edit Master text styles</a:t>
            </a:r>
          </a:p>
        </p:txBody>
      </p:sp>
      <p:sp>
        <p:nvSpPr>
          <p:cNvPr id="5" name="Date Placeholder 4"/>
          <p:cNvSpPr>
            <a:spLocks noGrp="1"/>
          </p:cNvSpPr>
          <p:nvPr>
            <p:ph type="dt" sz="half" idx="10"/>
          </p:nvPr>
        </p:nvSpPr>
        <p:spPr/>
        <p:txBody>
          <a:bodyPr/>
          <a:lstStyle/>
          <a:p>
            <a:fld id="{82A5CDA9-414C-41F5-8826-A26B933A743C}" type="datetimeFigureOut">
              <a:rPr lang="en-US" smtClean="0"/>
              <a:t>12/13/21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55897A-7D4C-4239-B995-597ABF8D9373}" type="slidenum">
              <a:rPr lang="en-US" smtClean="0"/>
              <a:t>‹#›</a:t>
            </a:fld>
            <a:endParaRPr lang="en-US"/>
          </a:p>
        </p:txBody>
      </p:sp>
      <p:sp>
        <p:nvSpPr>
          <p:cNvPr id="3" name="Picture Placeholder 2"/>
          <p:cNvSpPr>
            <a:spLocks noGrp="1"/>
          </p:cNvSpPr>
          <p:nvPr>
            <p:ph type="pic" idx="1"/>
          </p:nvPr>
        </p:nvSpPr>
        <p:spPr>
          <a:xfrm>
            <a:off x="1676400" y="2057400"/>
            <a:ext cx="7132320" cy="438912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4800">
                <a:solidFill>
                  <a:schemeClr val="bg1"/>
                </a:solidFill>
              </a:defRPr>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r>
              <a:rPr lang="en-US"/>
              <a:t>Click icon to add picture</a:t>
            </a:r>
            <a:endParaRPr lang="en-US" dirty="0"/>
          </a:p>
        </p:txBody>
      </p:sp>
    </p:spTree>
    <p:extLst>
      <p:ext uri="{BB962C8B-B14F-4D97-AF65-F5344CB8AC3E}">
        <p14:creationId xmlns:p14="http://schemas.microsoft.com/office/powerpoint/2010/main" val="34287223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A5CDA9-414C-41F5-8826-A26B933A743C}" type="datetimeFigureOut">
              <a:rPr lang="en-US" smtClean="0"/>
              <a:t>12/13/21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207363690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457200" y="342900"/>
            <a:ext cx="17391888" cy="2139696"/>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4" name="Date Placeholder 3"/>
          <p:cNvSpPr>
            <a:spLocks noGrp="1"/>
          </p:cNvSpPr>
          <p:nvPr>
            <p:ph type="dt" sz="half" idx="10"/>
          </p:nvPr>
        </p:nvSpPr>
        <p:spPr/>
        <p:txBody>
          <a:bodyPr/>
          <a:lstStyle/>
          <a:p>
            <a:fld id="{82A5CDA9-414C-41F5-8826-A26B933A743C}" type="datetimeFigureOut">
              <a:rPr lang="en-US" smtClean="0"/>
              <a:t>12/13/21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grpSp>
        <p:nvGrpSpPr>
          <p:cNvPr id="15" name="Group 14"/>
          <p:cNvGrpSpPr>
            <a:grpSpLocks noChangeAspect="1"/>
          </p:cNvGrpSpPr>
          <p:nvPr/>
        </p:nvGrpSpPr>
        <p:grpSpPr bwMode="hidden">
          <a:xfrm>
            <a:off x="423330" y="1071287"/>
            <a:ext cx="17446752" cy="199737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grpSp>
      <p:sp>
        <p:nvSpPr>
          <p:cNvPr id="2" name="Vertical Title 1"/>
          <p:cNvSpPr>
            <a:spLocks noGrp="1"/>
          </p:cNvSpPr>
          <p:nvPr>
            <p:ph type="title" orient="vert"/>
          </p:nvPr>
        </p:nvSpPr>
        <p:spPr>
          <a:xfrm>
            <a:off x="13258800" y="2171701"/>
            <a:ext cx="4114800" cy="6731000"/>
          </a:xfrm>
        </p:spPr>
        <p:txBody>
          <a:bodyPr vert="eaVert" anchor="ctr"/>
          <a:lstStyle>
            <a:lvl1pPr algn="l">
              <a:defRPr>
                <a:solidFill>
                  <a:schemeClr val="tx2"/>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4400" y="2171700"/>
            <a:ext cx="12039600" cy="6731001"/>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93732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12/13/21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12/13/21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12/13/21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pic>
        <p:nvPicPr>
          <p:cNvPr id="5" name="Picture 4">
            <a:extLst>
              <a:ext uri="{FF2B5EF4-FFF2-40B4-BE49-F238E27FC236}">
                <a16:creationId xmlns:a16="http://schemas.microsoft.com/office/drawing/2014/main" id="{6BAA1AF3-55AF-4398-8F08-A255D7D05237}"/>
              </a:ext>
            </a:extLst>
          </p:cNvPr>
          <p:cNvPicPr>
            <a:picLocks noChangeAspect="1"/>
          </p:cNvPicPr>
          <p:nvPr userDrawn="1"/>
        </p:nvPicPr>
        <p:blipFill rotWithShape="1">
          <a:blip r:embed="rId2"/>
          <a:srcRect t="13333" b="6363"/>
          <a:stretch/>
        </p:blipFill>
        <p:spPr>
          <a:xfrm>
            <a:off x="76200" y="9029700"/>
            <a:ext cx="3702676" cy="917865"/>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12/13/21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72625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457201" y="342900"/>
            <a:ext cx="17391888" cy="370332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grpSp>
        <p:nvGrpSpPr>
          <p:cNvPr id="8" name="Group 15"/>
          <p:cNvGrpSpPr>
            <a:grpSpLocks noChangeAspect="1"/>
          </p:cNvGrpSpPr>
          <p:nvPr/>
        </p:nvGrpSpPr>
        <p:grpSpPr bwMode="hidden">
          <a:xfrm>
            <a:off x="423331" y="2519144"/>
            <a:ext cx="17446752" cy="1994812"/>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grpSp>
      <p:sp>
        <p:nvSpPr>
          <p:cNvPr id="2" name="Title Placeholder 1"/>
          <p:cNvSpPr>
            <a:spLocks noGrp="1"/>
          </p:cNvSpPr>
          <p:nvPr>
            <p:ph type="title"/>
          </p:nvPr>
        </p:nvSpPr>
        <p:spPr>
          <a:xfrm>
            <a:off x="914400" y="507493"/>
            <a:ext cx="16459200" cy="187909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 name="Date Placeholder 3"/>
          <p:cNvSpPr>
            <a:spLocks noGrp="1"/>
          </p:cNvSpPr>
          <p:nvPr>
            <p:ph type="dt" sz="half" idx="2"/>
          </p:nvPr>
        </p:nvSpPr>
        <p:spPr>
          <a:xfrm>
            <a:off x="10327345" y="9375247"/>
            <a:ext cx="7573380" cy="547687"/>
          </a:xfrm>
          <a:prstGeom prst="rect">
            <a:avLst/>
          </a:prstGeom>
        </p:spPr>
        <p:txBody>
          <a:bodyPr vert="horz" lIns="91440" tIns="45720" rIns="91440" bIns="45720" rtlCol="0" anchor="ctr"/>
          <a:lstStyle>
            <a:lvl1pPr algn="r">
              <a:defRPr sz="1500">
                <a:solidFill>
                  <a:schemeClr val="tx2"/>
                </a:solidFill>
              </a:defRPr>
            </a:lvl1pPr>
          </a:lstStyle>
          <a:p>
            <a:fld id="{82A5CDA9-414C-41F5-8826-A26B933A743C}" type="datetimeFigureOut">
              <a:rPr lang="en-US" smtClean="0"/>
              <a:t>12/13/21</a:t>
            </a:fld>
            <a:endParaRPr lang="en-US"/>
          </a:p>
        </p:txBody>
      </p:sp>
      <p:sp>
        <p:nvSpPr>
          <p:cNvPr id="5" name="Footer Placeholder 4"/>
          <p:cNvSpPr>
            <a:spLocks noGrp="1"/>
          </p:cNvSpPr>
          <p:nvPr>
            <p:ph type="ftr" sz="quarter" idx="3"/>
          </p:nvPr>
        </p:nvSpPr>
        <p:spPr>
          <a:xfrm>
            <a:off x="387278" y="9375247"/>
            <a:ext cx="7573382" cy="547687"/>
          </a:xfrm>
          <a:prstGeom prst="rect">
            <a:avLst/>
          </a:prstGeom>
        </p:spPr>
        <p:txBody>
          <a:bodyPr vert="horz" lIns="91440" tIns="45720" rIns="91440" bIns="45720" rtlCol="0" anchor="ctr"/>
          <a:lstStyle>
            <a:lvl1pPr algn="l">
              <a:defRPr sz="1500">
                <a:solidFill>
                  <a:schemeClr val="tx2"/>
                </a:solidFill>
              </a:defRPr>
            </a:lvl1pPr>
          </a:lstStyle>
          <a:p>
            <a:endParaRPr lang="en-US"/>
          </a:p>
        </p:txBody>
      </p:sp>
      <p:sp>
        <p:nvSpPr>
          <p:cNvPr id="6" name="Slide Number Placeholder 5"/>
          <p:cNvSpPr>
            <a:spLocks noGrp="1"/>
          </p:cNvSpPr>
          <p:nvPr>
            <p:ph type="sldNum" sz="quarter" idx="4"/>
          </p:nvPr>
        </p:nvSpPr>
        <p:spPr>
          <a:xfrm>
            <a:off x="7982176" y="9375246"/>
            <a:ext cx="2323652" cy="547687"/>
          </a:xfrm>
          <a:prstGeom prst="rect">
            <a:avLst/>
          </a:prstGeom>
        </p:spPr>
        <p:txBody>
          <a:bodyPr vert="horz" lIns="91440" tIns="45720" rIns="91440" bIns="45720" rtlCol="0" anchor="ctr"/>
          <a:lstStyle>
            <a:lvl1pPr algn="ctr">
              <a:defRPr sz="1500">
                <a:solidFill>
                  <a:schemeClr val="tx2"/>
                </a:solidFill>
              </a:defRPr>
            </a:lvl1pPr>
          </a:lstStyle>
          <a:p>
            <a:fld id="{A055897A-7D4C-4239-B995-597ABF8D9373}" type="slidenum">
              <a:rPr lang="en-US" smtClean="0"/>
              <a:t>‹#›</a:t>
            </a:fld>
            <a:endParaRPr lang="en-US"/>
          </a:p>
        </p:txBody>
      </p:sp>
      <p:sp>
        <p:nvSpPr>
          <p:cNvPr id="3" name="Text Placeholder 2"/>
          <p:cNvSpPr>
            <a:spLocks noGrp="1"/>
          </p:cNvSpPr>
          <p:nvPr>
            <p:ph type="body" idx="1"/>
          </p:nvPr>
        </p:nvSpPr>
        <p:spPr>
          <a:xfrm>
            <a:off x="1744136" y="4013201"/>
            <a:ext cx="14816666" cy="517604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08379619"/>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ctr" defTabSz="1371530" rtl="0" eaLnBrk="1" latinLnBrk="0" hangingPunct="1">
        <a:spcBef>
          <a:spcPct val="0"/>
        </a:spcBef>
        <a:buNone/>
        <a:defRPr sz="66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411459" indent="-411459" algn="l" defTabSz="1371530" rtl="0" eaLnBrk="1" latinLnBrk="0" hangingPunct="1">
        <a:spcBef>
          <a:spcPct val="20000"/>
        </a:spcBef>
        <a:buClr>
          <a:schemeClr val="accent1"/>
        </a:buClr>
        <a:buSzPct val="100000"/>
        <a:buFont typeface="Symbol" pitchFamily="18" charset="2"/>
        <a:buChar char=""/>
        <a:defRPr sz="3600" kern="1200">
          <a:solidFill>
            <a:schemeClr val="tx2"/>
          </a:solidFill>
          <a:latin typeface="+mn-lt"/>
          <a:ea typeface="+mn-ea"/>
          <a:cs typeface="+mn-cs"/>
        </a:defRPr>
      </a:lvl1pPr>
      <a:lvl2pPr marL="864350" indent="-411459" algn="l" defTabSz="1371530" rtl="0" eaLnBrk="1" latinLnBrk="0" hangingPunct="1">
        <a:spcBef>
          <a:spcPct val="20000"/>
        </a:spcBef>
        <a:buClr>
          <a:schemeClr val="accent1"/>
        </a:buClr>
        <a:buSzPct val="100000"/>
        <a:buFont typeface="Symbol" pitchFamily="18" charset="2"/>
        <a:buChar char=""/>
        <a:defRPr sz="3299" kern="1200">
          <a:solidFill>
            <a:schemeClr val="tx2"/>
          </a:solidFill>
          <a:latin typeface="+mn-lt"/>
          <a:ea typeface="+mn-ea"/>
          <a:cs typeface="+mn-cs"/>
        </a:defRPr>
      </a:lvl2pPr>
      <a:lvl3pPr marL="1283428" indent="-342882" algn="l" defTabSz="1371530" rtl="0" eaLnBrk="1" latinLnBrk="0" hangingPunct="1">
        <a:spcBef>
          <a:spcPct val="20000"/>
        </a:spcBef>
        <a:buClr>
          <a:schemeClr val="accent1"/>
        </a:buClr>
        <a:buSzPct val="100000"/>
        <a:buFont typeface="Symbol" pitchFamily="18" charset="2"/>
        <a:buChar char=""/>
        <a:defRPr sz="3000" kern="1200">
          <a:solidFill>
            <a:schemeClr val="tx2"/>
          </a:solidFill>
          <a:latin typeface="+mn-lt"/>
          <a:ea typeface="+mn-ea"/>
          <a:cs typeface="+mn-cs"/>
        </a:defRPr>
      </a:lvl3pPr>
      <a:lvl4pPr marL="1714412" indent="-342882" algn="l" defTabSz="1371530" rtl="0" eaLnBrk="1" latinLnBrk="0" hangingPunct="1">
        <a:spcBef>
          <a:spcPct val="20000"/>
        </a:spcBef>
        <a:buClr>
          <a:schemeClr val="accent1"/>
        </a:buClr>
        <a:buSzPct val="100000"/>
        <a:buFont typeface="Symbol" pitchFamily="18" charset="2"/>
        <a:buChar char=""/>
        <a:defRPr sz="2700" kern="1200">
          <a:solidFill>
            <a:schemeClr val="tx2"/>
          </a:solidFill>
          <a:latin typeface="+mn-lt"/>
          <a:ea typeface="+mn-ea"/>
          <a:cs typeface="+mn-cs"/>
        </a:defRPr>
      </a:lvl4pPr>
      <a:lvl5pPr marL="2194446" indent="-342882" algn="l" defTabSz="137153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5pPr>
      <a:lvl6pPr marL="2674482" indent="-342882" algn="l" defTabSz="1371530" rtl="0" eaLnBrk="1" latinLnBrk="0" hangingPunct="1">
        <a:spcBef>
          <a:spcPts val="576"/>
        </a:spcBef>
        <a:buClr>
          <a:schemeClr val="accent1"/>
        </a:buClr>
        <a:buFont typeface="Symbol" pitchFamily="18" charset="2"/>
        <a:buChar char="*"/>
        <a:defRPr sz="2100" kern="1200">
          <a:solidFill>
            <a:schemeClr val="tx2"/>
          </a:solidFill>
          <a:latin typeface="+mn-lt"/>
          <a:ea typeface="+mn-ea"/>
          <a:cs typeface="+mn-cs"/>
        </a:defRPr>
      </a:lvl6pPr>
      <a:lvl7pPr marL="3154517" indent="-342882" algn="l" defTabSz="1371530" rtl="0" eaLnBrk="1" latinLnBrk="0" hangingPunct="1">
        <a:spcBef>
          <a:spcPts val="576"/>
        </a:spcBef>
        <a:buClr>
          <a:schemeClr val="accent1"/>
        </a:buClr>
        <a:buFont typeface="Symbol" pitchFamily="18" charset="2"/>
        <a:buChar char="*"/>
        <a:defRPr sz="2100" kern="1200">
          <a:solidFill>
            <a:schemeClr val="tx2"/>
          </a:solidFill>
          <a:latin typeface="+mn-lt"/>
          <a:ea typeface="+mn-ea"/>
          <a:cs typeface="+mn-cs"/>
        </a:defRPr>
      </a:lvl7pPr>
      <a:lvl8pPr marL="3634552" indent="-342882" algn="l" defTabSz="1371530" rtl="0" eaLnBrk="1" latinLnBrk="0" hangingPunct="1">
        <a:spcBef>
          <a:spcPts val="576"/>
        </a:spcBef>
        <a:buClr>
          <a:schemeClr val="accent1"/>
        </a:buClr>
        <a:buFont typeface="Symbol" pitchFamily="18" charset="2"/>
        <a:buChar char="*"/>
        <a:defRPr sz="2100" kern="1200">
          <a:solidFill>
            <a:schemeClr val="tx2"/>
          </a:solidFill>
          <a:latin typeface="+mn-lt"/>
          <a:ea typeface="+mn-ea"/>
          <a:cs typeface="+mn-cs"/>
        </a:defRPr>
      </a:lvl8pPr>
      <a:lvl9pPr marL="4114588" indent="-342882" algn="l" defTabSz="1371530" rtl="0" eaLnBrk="1" latinLnBrk="0" hangingPunct="1">
        <a:spcBef>
          <a:spcPts val="576"/>
        </a:spcBef>
        <a:buClr>
          <a:schemeClr val="accent1"/>
        </a:buClr>
        <a:buFont typeface="Symbol" pitchFamily="18" charset="2"/>
        <a:buChar char="*"/>
        <a:defRPr sz="2100" kern="1200">
          <a:solidFill>
            <a:schemeClr val="tx2"/>
          </a:solidFill>
          <a:latin typeface="+mn-lt"/>
          <a:ea typeface="+mn-ea"/>
          <a:cs typeface="+mn-cs"/>
        </a:defRPr>
      </a:lvl9pPr>
    </p:bodyStyle>
    <p:otherStyle>
      <a:defPPr>
        <a:defRPr lang="en-US"/>
      </a:defPPr>
      <a:lvl1pPr marL="0" algn="l" defTabSz="1371530" rtl="0" eaLnBrk="1" latinLnBrk="0" hangingPunct="1">
        <a:defRPr sz="2700" kern="1200">
          <a:solidFill>
            <a:schemeClr val="tx1"/>
          </a:solidFill>
          <a:latin typeface="+mn-lt"/>
          <a:ea typeface="+mn-ea"/>
          <a:cs typeface="+mn-cs"/>
        </a:defRPr>
      </a:lvl1pPr>
      <a:lvl2pPr marL="685765" algn="l" defTabSz="1371530" rtl="0" eaLnBrk="1" latinLnBrk="0" hangingPunct="1">
        <a:defRPr sz="2700" kern="1200">
          <a:solidFill>
            <a:schemeClr val="tx1"/>
          </a:solidFill>
          <a:latin typeface="+mn-lt"/>
          <a:ea typeface="+mn-ea"/>
          <a:cs typeface="+mn-cs"/>
        </a:defRPr>
      </a:lvl2pPr>
      <a:lvl3pPr marL="1371530" algn="l" defTabSz="1371530" rtl="0" eaLnBrk="1" latinLnBrk="0" hangingPunct="1">
        <a:defRPr sz="2700" kern="1200">
          <a:solidFill>
            <a:schemeClr val="tx1"/>
          </a:solidFill>
          <a:latin typeface="+mn-lt"/>
          <a:ea typeface="+mn-ea"/>
          <a:cs typeface="+mn-cs"/>
        </a:defRPr>
      </a:lvl3pPr>
      <a:lvl4pPr marL="2057293" algn="l" defTabSz="1371530" rtl="0" eaLnBrk="1" latinLnBrk="0" hangingPunct="1">
        <a:defRPr sz="2700" kern="1200">
          <a:solidFill>
            <a:schemeClr val="tx1"/>
          </a:solidFill>
          <a:latin typeface="+mn-lt"/>
          <a:ea typeface="+mn-ea"/>
          <a:cs typeface="+mn-cs"/>
        </a:defRPr>
      </a:lvl4pPr>
      <a:lvl5pPr marL="2743058" algn="l" defTabSz="1371530" rtl="0" eaLnBrk="1" latinLnBrk="0" hangingPunct="1">
        <a:defRPr sz="2700" kern="1200">
          <a:solidFill>
            <a:schemeClr val="tx1"/>
          </a:solidFill>
          <a:latin typeface="+mn-lt"/>
          <a:ea typeface="+mn-ea"/>
          <a:cs typeface="+mn-cs"/>
        </a:defRPr>
      </a:lvl5pPr>
      <a:lvl6pPr marL="3428823" algn="l" defTabSz="1371530" rtl="0" eaLnBrk="1" latinLnBrk="0" hangingPunct="1">
        <a:defRPr sz="2700" kern="1200">
          <a:solidFill>
            <a:schemeClr val="tx1"/>
          </a:solidFill>
          <a:latin typeface="+mn-lt"/>
          <a:ea typeface="+mn-ea"/>
          <a:cs typeface="+mn-cs"/>
        </a:defRPr>
      </a:lvl6pPr>
      <a:lvl7pPr marL="4114588" algn="l" defTabSz="1371530" rtl="0" eaLnBrk="1" latinLnBrk="0" hangingPunct="1">
        <a:defRPr sz="2700" kern="1200">
          <a:solidFill>
            <a:schemeClr val="tx1"/>
          </a:solidFill>
          <a:latin typeface="+mn-lt"/>
          <a:ea typeface="+mn-ea"/>
          <a:cs typeface="+mn-cs"/>
        </a:defRPr>
      </a:lvl7pPr>
      <a:lvl8pPr marL="4800352" algn="l" defTabSz="1371530" rtl="0" eaLnBrk="1" latinLnBrk="0" hangingPunct="1">
        <a:defRPr sz="2700" kern="1200">
          <a:solidFill>
            <a:schemeClr val="tx1"/>
          </a:solidFill>
          <a:latin typeface="+mn-lt"/>
          <a:ea typeface="+mn-ea"/>
          <a:cs typeface="+mn-cs"/>
        </a:defRPr>
      </a:lvl8pPr>
      <a:lvl9pPr marL="5486117" algn="l" defTabSz="1371530" rtl="0" eaLnBrk="1" latinLnBrk="0" hangingPunct="1">
        <a:defRPr sz="27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457200" y="342900"/>
            <a:ext cx="17391888" cy="370332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grpSp>
        <p:nvGrpSpPr>
          <p:cNvPr id="8" name="Group 15"/>
          <p:cNvGrpSpPr>
            <a:grpSpLocks noChangeAspect="1"/>
          </p:cNvGrpSpPr>
          <p:nvPr/>
        </p:nvGrpSpPr>
        <p:grpSpPr bwMode="hidden">
          <a:xfrm>
            <a:off x="423330" y="2519144"/>
            <a:ext cx="17446752" cy="1994811"/>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2700"/>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sz="2700"/>
            </a:p>
          </p:txBody>
        </p:sp>
      </p:grpSp>
      <p:sp>
        <p:nvSpPr>
          <p:cNvPr id="2" name="Title Placeholder 1"/>
          <p:cNvSpPr>
            <a:spLocks noGrp="1"/>
          </p:cNvSpPr>
          <p:nvPr>
            <p:ph type="title"/>
          </p:nvPr>
        </p:nvSpPr>
        <p:spPr>
          <a:xfrm>
            <a:off x="914400" y="507492"/>
            <a:ext cx="16459200" cy="187909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 name="Date Placeholder 3"/>
          <p:cNvSpPr>
            <a:spLocks noGrp="1"/>
          </p:cNvSpPr>
          <p:nvPr>
            <p:ph type="dt" sz="half" idx="2"/>
          </p:nvPr>
        </p:nvSpPr>
        <p:spPr>
          <a:xfrm>
            <a:off x="10327344" y="9375247"/>
            <a:ext cx="7573380" cy="547688"/>
          </a:xfrm>
          <a:prstGeom prst="rect">
            <a:avLst/>
          </a:prstGeom>
        </p:spPr>
        <p:txBody>
          <a:bodyPr vert="horz" lIns="91440" tIns="45720" rIns="91440" bIns="45720" rtlCol="0" anchor="ctr"/>
          <a:lstStyle>
            <a:lvl1pPr algn="r">
              <a:defRPr sz="1500">
                <a:solidFill>
                  <a:schemeClr val="tx2"/>
                </a:solidFill>
              </a:defRPr>
            </a:lvl1pPr>
          </a:lstStyle>
          <a:p>
            <a:fld id="{82A5CDA9-414C-41F5-8826-A26B933A743C}" type="datetimeFigureOut">
              <a:rPr lang="en-US" smtClean="0"/>
              <a:t>12/13/21</a:t>
            </a:fld>
            <a:endParaRPr lang="en-US"/>
          </a:p>
        </p:txBody>
      </p:sp>
      <p:sp>
        <p:nvSpPr>
          <p:cNvPr id="5" name="Footer Placeholder 4"/>
          <p:cNvSpPr>
            <a:spLocks noGrp="1"/>
          </p:cNvSpPr>
          <p:nvPr>
            <p:ph type="ftr" sz="quarter" idx="3"/>
          </p:nvPr>
        </p:nvSpPr>
        <p:spPr>
          <a:xfrm>
            <a:off x="387277" y="9375247"/>
            <a:ext cx="7573382" cy="547688"/>
          </a:xfrm>
          <a:prstGeom prst="rect">
            <a:avLst/>
          </a:prstGeom>
        </p:spPr>
        <p:txBody>
          <a:bodyPr vert="horz" lIns="91440" tIns="45720" rIns="91440" bIns="45720" rtlCol="0" anchor="ctr"/>
          <a:lstStyle>
            <a:lvl1pPr algn="l">
              <a:defRPr sz="1500">
                <a:solidFill>
                  <a:schemeClr val="tx2"/>
                </a:solidFill>
              </a:defRPr>
            </a:lvl1pPr>
          </a:lstStyle>
          <a:p>
            <a:endParaRPr lang="en-US"/>
          </a:p>
        </p:txBody>
      </p:sp>
      <p:sp>
        <p:nvSpPr>
          <p:cNvPr id="6" name="Slide Number Placeholder 5"/>
          <p:cNvSpPr>
            <a:spLocks noGrp="1"/>
          </p:cNvSpPr>
          <p:nvPr>
            <p:ph type="sldNum" sz="quarter" idx="4"/>
          </p:nvPr>
        </p:nvSpPr>
        <p:spPr>
          <a:xfrm>
            <a:off x="7982176" y="9375245"/>
            <a:ext cx="2323652" cy="547688"/>
          </a:xfrm>
          <a:prstGeom prst="rect">
            <a:avLst/>
          </a:prstGeom>
        </p:spPr>
        <p:txBody>
          <a:bodyPr vert="horz" lIns="91440" tIns="45720" rIns="91440" bIns="45720" rtlCol="0" anchor="ctr"/>
          <a:lstStyle>
            <a:lvl1pPr algn="ctr">
              <a:defRPr sz="1500">
                <a:solidFill>
                  <a:schemeClr val="tx2"/>
                </a:solidFill>
              </a:defRPr>
            </a:lvl1pPr>
          </a:lstStyle>
          <a:p>
            <a:fld id="{A055897A-7D4C-4239-B995-597ABF8D9373}" type="slidenum">
              <a:rPr lang="en-US" smtClean="0"/>
              <a:t>‹#›</a:t>
            </a:fld>
            <a:endParaRPr lang="en-US"/>
          </a:p>
        </p:txBody>
      </p:sp>
      <p:sp>
        <p:nvSpPr>
          <p:cNvPr id="3" name="Text Placeholder 2"/>
          <p:cNvSpPr>
            <a:spLocks noGrp="1"/>
          </p:cNvSpPr>
          <p:nvPr>
            <p:ph type="body" idx="1"/>
          </p:nvPr>
        </p:nvSpPr>
        <p:spPr>
          <a:xfrm>
            <a:off x="1744135" y="4013200"/>
            <a:ext cx="14816666" cy="517604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69038262"/>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ctr" defTabSz="1371600" rtl="0" eaLnBrk="1" latinLnBrk="0" hangingPunct="1">
        <a:spcBef>
          <a:spcPct val="0"/>
        </a:spcBef>
        <a:buNone/>
        <a:defRPr sz="66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411480" indent="-411480" algn="l" defTabSz="1371600" rtl="0" eaLnBrk="1" latinLnBrk="0" hangingPunct="1">
        <a:spcBef>
          <a:spcPct val="20000"/>
        </a:spcBef>
        <a:buClr>
          <a:schemeClr val="accent1"/>
        </a:buClr>
        <a:buSzPct val="100000"/>
        <a:buFont typeface="Symbol" pitchFamily="18" charset="2"/>
        <a:buChar char=""/>
        <a:defRPr sz="3600" kern="1200">
          <a:solidFill>
            <a:schemeClr val="tx2"/>
          </a:solidFill>
          <a:latin typeface="+mn-lt"/>
          <a:ea typeface="+mn-ea"/>
          <a:cs typeface="+mn-cs"/>
        </a:defRPr>
      </a:lvl1pPr>
      <a:lvl2pPr marL="864395" indent="-411480" algn="l" defTabSz="1371600" rtl="0" eaLnBrk="1" latinLnBrk="0" hangingPunct="1">
        <a:spcBef>
          <a:spcPct val="20000"/>
        </a:spcBef>
        <a:buClr>
          <a:schemeClr val="accent1"/>
        </a:buClr>
        <a:buSzPct val="100000"/>
        <a:buFont typeface="Symbol" pitchFamily="18" charset="2"/>
        <a:buChar char=""/>
        <a:defRPr sz="3300" kern="1200">
          <a:solidFill>
            <a:schemeClr val="tx2"/>
          </a:solidFill>
          <a:latin typeface="+mn-lt"/>
          <a:ea typeface="+mn-ea"/>
          <a:cs typeface="+mn-cs"/>
        </a:defRPr>
      </a:lvl2pPr>
      <a:lvl3pPr marL="1283495" indent="-342900" algn="l" defTabSz="1371600" rtl="0" eaLnBrk="1" latinLnBrk="0" hangingPunct="1">
        <a:spcBef>
          <a:spcPct val="20000"/>
        </a:spcBef>
        <a:buClr>
          <a:schemeClr val="accent1"/>
        </a:buClr>
        <a:buSzPct val="100000"/>
        <a:buFont typeface="Symbol" pitchFamily="18" charset="2"/>
        <a:buChar char=""/>
        <a:defRPr sz="3000" kern="1200">
          <a:solidFill>
            <a:schemeClr val="tx2"/>
          </a:solidFill>
          <a:latin typeface="+mn-lt"/>
          <a:ea typeface="+mn-ea"/>
          <a:cs typeface="+mn-cs"/>
        </a:defRPr>
      </a:lvl3pPr>
      <a:lvl4pPr marL="1714500" indent="-342900" algn="l" defTabSz="1371600" rtl="0" eaLnBrk="1" latinLnBrk="0" hangingPunct="1">
        <a:spcBef>
          <a:spcPct val="20000"/>
        </a:spcBef>
        <a:buClr>
          <a:schemeClr val="accent1"/>
        </a:buClr>
        <a:buSzPct val="100000"/>
        <a:buFont typeface="Symbol" pitchFamily="18" charset="2"/>
        <a:buChar char=""/>
        <a:defRPr sz="2700" kern="1200">
          <a:solidFill>
            <a:schemeClr val="tx2"/>
          </a:solidFill>
          <a:latin typeface="+mn-lt"/>
          <a:ea typeface="+mn-ea"/>
          <a:cs typeface="+mn-cs"/>
        </a:defRPr>
      </a:lvl4pPr>
      <a:lvl5pPr marL="2194560" indent="-342900" algn="l" defTabSz="13716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5pPr>
      <a:lvl6pPr marL="2674620" indent="-342900" algn="l" defTabSz="1371600" rtl="0" eaLnBrk="1" latinLnBrk="0" hangingPunct="1">
        <a:spcBef>
          <a:spcPts val="576"/>
        </a:spcBef>
        <a:buClr>
          <a:schemeClr val="accent1"/>
        </a:buClr>
        <a:buFont typeface="Symbol" pitchFamily="18" charset="2"/>
        <a:buChar char="*"/>
        <a:defRPr sz="2100" kern="1200">
          <a:solidFill>
            <a:schemeClr val="tx2"/>
          </a:solidFill>
          <a:latin typeface="+mn-lt"/>
          <a:ea typeface="+mn-ea"/>
          <a:cs typeface="+mn-cs"/>
        </a:defRPr>
      </a:lvl6pPr>
      <a:lvl7pPr marL="3154680" indent="-342900" algn="l" defTabSz="1371600" rtl="0" eaLnBrk="1" latinLnBrk="0" hangingPunct="1">
        <a:spcBef>
          <a:spcPts val="576"/>
        </a:spcBef>
        <a:buClr>
          <a:schemeClr val="accent1"/>
        </a:buClr>
        <a:buFont typeface="Symbol" pitchFamily="18" charset="2"/>
        <a:buChar char="*"/>
        <a:defRPr sz="2100" kern="1200">
          <a:solidFill>
            <a:schemeClr val="tx2"/>
          </a:solidFill>
          <a:latin typeface="+mn-lt"/>
          <a:ea typeface="+mn-ea"/>
          <a:cs typeface="+mn-cs"/>
        </a:defRPr>
      </a:lvl7pPr>
      <a:lvl8pPr marL="3634740" indent="-342900" algn="l" defTabSz="1371600" rtl="0" eaLnBrk="1" latinLnBrk="0" hangingPunct="1">
        <a:spcBef>
          <a:spcPts val="576"/>
        </a:spcBef>
        <a:buClr>
          <a:schemeClr val="accent1"/>
        </a:buClr>
        <a:buFont typeface="Symbol" pitchFamily="18" charset="2"/>
        <a:buChar char="*"/>
        <a:defRPr sz="2100" kern="1200">
          <a:solidFill>
            <a:schemeClr val="tx2"/>
          </a:solidFill>
          <a:latin typeface="+mn-lt"/>
          <a:ea typeface="+mn-ea"/>
          <a:cs typeface="+mn-cs"/>
        </a:defRPr>
      </a:lvl8pPr>
      <a:lvl9pPr marL="4114800" indent="-342900" algn="l" defTabSz="1371600" rtl="0" eaLnBrk="1" latinLnBrk="0" hangingPunct="1">
        <a:spcBef>
          <a:spcPts val="576"/>
        </a:spcBef>
        <a:buClr>
          <a:schemeClr val="accent1"/>
        </a:buClr>
        <a:buFont typeface="Symbol" pitchFamily="18" charset="2"/>
        <a:buChar char="*"/>
        <a:defRPr sz="2100" kern="1200">
          <a:solidFill>
            <a:schemeClr val="tx2"/>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8.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7.xml.rels><?xml version="1.0" encoding="UTF-8" standalone="yes"?>
<Relationships xmlns="http://schemas.openxmlformats.org/package/2006/relationships"><Relationship Id="rId3" Type="http://schemas.openxmlformats.org/officeDocument/2006/relationships/hyperlink" Target="mailto:ibc@byu.edu" TargetMode="External"/><Relationship Id="rId2" Type="http://schemas.openxmlformats.org/officeDocument/2006/relationships/notesSlide" Target="../notesSlides/notesSlide10.xml"/><Relationship Id="rId1" Type="http://schemas.openxmlformats.org/officeDocument/2006/relationships/slideLayout" Target="../slideLayouts/slideLayout35.xml"/><Relationship Id="rId5" Type="http://schemas.openxmlformats.org/officeDocument/2006/relationships/hyperlink" Target="mailto:iacuc@byu.edu" TargetMode="External"/><Relationship Id="rId4" Type="http://schemas.openxmlformats.org/officeDocument/2006/relationships/hyperlink" Target="mailto:irb@byu.edu"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5.xml"/></Relationships>
</file>

<file path=ppt/slides/_rels/slide39.xml.rels><?xml version="1.0" encoding="UTF-8" standalone="yes"?>
<Relationships xmlns="http://schemas.openxmlformats.org/package/2006/relationships"><Relationship Id="rId3" Type="http://schemas.openxmlformats.org/officeDocument/2006/relationships/hyperlink" Target="https://byures.kuali.co/" TargetMode="External"/><Relationship Id="rId2" Type="http://schemas.openxmlformats.org/officeDocument/2006/relationships/notesSlide" Target="../notesSlides/notesSlide12.xml"/><Relationship Id="rId1" Type="http://schemas.openxmlformats.org/officeDocument/2006/relationships/slideLayout" Target="../slideLayouts/slideLayout35.xml"/><Relationship Id="rId4" Type="http://schemas.openxmlformats.org/officeDocument/2006/relationships/hyperlink" Target="https://rao.byu.edu/"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8.xml"/><Relationship Id="rId5" Type="http://schemas.openxmlformats.org/officeDocument/2006/relationships/image" Target="../media/image6.png"/><Relationship Id="rId4" Type="http://schemas.openxmlformats.org/officeDocument/2006/relationships/hyperlink" Target="mailto:mandi_rolfe@byu.edu"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s://www.grants.gov/" TargetMode="External"/><Relationship Id="rId2" Type="http://schemas.openxmlformats.org/officeDocument/2006/relationships/notesSlide" Target="../notesSlides/notesSlide13.xml"/><Relationship Id="rId1" Type="http://schemas.openxmlformats.org/officeDocument/2006/relationships/slideLayout" Target="../slideLayouts/slideLayout3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5.xml"/></Relationships>
</file>

<file path=ppt/slides/_rels/slide42.xml.rels><?xml version="1.0" encoding="UTF-8" standalone="yes"?>
<Relationships xmlns="http://schemas.openxmlformats.org/package/2006/relationships"><Relationship Id="rId3" Type="http://schemas.openxmlformats.org/officeDocument/2006/relationships/hyperlink" Target="http://www.orca.byu.edu/research/KRproposal/story.html" TargetMode="External"/><Relationship Id="rId2" Type="http://schemas.openxmlformats.org/officeDocument/2006/relationships/hyperlink" Target="https://spo.byu.edu/" TargetMode="External"/><Relationship Id="rId1" Type="http://schemas.openxmlformats.org/officeDocument/2006/relationships/slideLayout" Target="../slideLayouts/slideLayout39.xml"/><Relationship Id="rId6" Type="http://schemas.openxmlformats.org/officeDocument/2006/relationships/hyperlink" Target="https://spo.byu.edu/00000178-656f-ddbd-a5fd-e7fff3a40000/how-to-see-total-cost-sharing-and-breakdown" TargetMode="External"/><Relationship Id="rId5" Type="http://schemas.openxmlformats.org/officeDocument/2006/relationships/hyperlink" Target="https://brightspotcdn.byu.edu/e3/e6/08d4b307460e99edf6df9835007c/adding-subaward-budget-1.13.19.docx" TargetMode="External"/><Relationship Id="rId4" Type="http://schemas.openxmlformats.org/officeDocument/2006/relationships/hyperlink" Target="https://spo.byu.edu/budget-guide" TargetMode="Externa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9.xml"/></Relationships>
</file>

<file path=ppt/slides/_rels/slide44.xml.rels><?xml version="1.0" encoding="UTF-8" standalone="yes"?>
<Relationships xmlns="http://schemas.openxmlformats.org/package/2006/relationships"><Relationship Id="rId3" Type="http://schemas.openxmlformats.org/officeDocument/2006/relationships/hyperlink" Target="http://rao.byu.edu/" TargetMode="External"/><Relationship Id="rId2" Type="http://schemas.openxmlformats.org/officeDocument/2006/relationships/notesSlide" Target="../notesSlides/notesSlide16.xml"/><Relationship Id="rId1" Type="http://schemas.openxmlformats.org/officeDocument/2006/relationships/slideLayout" Target="../slideLayouts/slideLayout37.xml"/></Relationships>
</file>

<file path=ppt/slides/_rels/slide4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4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hyperlink" Target="https://cwo.byu.edu/" TargetMode="External"/><Relationship Id="rId3" Type="http://schemas.openxmlformats.org/officeDocument/2006/relationships/hyperlink" Target="https://rao.byu.edu/" TargetMode="External"/><Relationship Id="rId7" Type="http://schemas.openxmlformats.org/officeDocument/2006/relationships/hyperlink" Target="https://copyright.byu.edu/" TargetMode="External"/><Relationship Id="rId12"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techtransfer.byu.edu/" TargetMode="External"/><Relationship Id="rId11" Type="http://schemas.openxmlformats.org/officeDocument/2006/relationships/hyperlink" Target="https://lib.byu.edu/about/faculty-guide/" TargetMode="External"/><Relationship Id="rId5" Type="http://schemas.openxmlformats.org/officeDocument/2006/relationships/hyperlink" Target="https://facultycenter.byu.edu/" TargetMode="External"/><Relationship Id="rId10" Type="http://schemas.openxmlformats.org/officeDocument/2006/relationships/hyperlink" Target="https://gradstudies.byu.edu/" TargetMode="External"/><Relationship Id="rId4" Type="http://schemas.openxmlformats.org/officeDocument/2006/relationships/hyperlink" Target="https://finserve.byu.edu/grants-contracts" TargetMode="External"/><Relationship Id="rId9" Type="http://schemas.openxmlformats.org/officeDocument/2006/relationships/hyperlink" Target="https://kennedy.byu.edu/"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rcRect t="7786" b="7786"/>
          <a:stretch>
            <a:fillRect/>
          </a:stretch>
        </a:blipFill>
        <a:effectLst/>
      </p:bgPr>
    </p:bg>
    <p:spTree>
      <p:nvGrpSpPr>
        <p:cNvPr id="1" name=""/>
        <p:cNvGrpSpPr/>
        <p:nvPr/>
      </p:nvGrpSpPr>
      <p:grpSpPr>
        <a:xfrm>
          <a:off x="0" y="0"/>
          <a:ext cx="0" cy="0"/>
          <a:chOff x="0" y="0"/>
          <a:chExt cx="0" cy="0"/>
        </a:xfrm>
      </p:grpSpPr>
      <p:grpSp>
        <p:nvGrpSpPr>
          <p:cNvPr id="2" name="Group 2"/>
          <p:cNvGrpSpPr/>
          <p:nvPr/>
        </p:nvGrpSpPr>
        <p:grpSpPr>
          <a:xfrm>
            <a:off x="6019800" y="8267700"/>
            <a:ext cx="12268200" cy="1330532"/>
            <a:chOff x="-1245126" y="-204411"/>
            <a:chExt cx="25830307" cy="1419833"/>
          </a:xfrm>
        </p:grpSpPr>
        <p:sp>
          <p:nvSpPr>
            <p:cNvPr id="3" name="AutoShape 3"/>
            <p:cNvSpPr/>
            <p:nvPr/>
          </p:nvSpPr>
          <p:spPr>
            <a:xfrm>
              <a:off x="-1245126" y="-204411"/>
              <a:ext cx="25830307" cy="1419833"/>
            </a:xfrm>
            <a:prstGeom prst="rect">
              <a:avLst/>
            </a:prstGeom>
            <a:solidFill>
              <a:srgbClr val="F3F7FA"/>
            </a:solidFill>
          </p:spPr>
          <p:txBody>
            <a:bodyPr/>
            <a:lstStyle/>
            <a:p>
              <a:r>
                <a:rPr lang="en-US" sz="3600" dirty="0">
                  <a:solidFill>
                    <a:schemeClr val="accent1"/>
                  </a:solidFill>
                </a:rPr>
                <a:t>Research Development</a:t>
              </a:r>
            </a:p>
            <a:p>
              <a:r>
                <a:rPr lang="en-US" sz="3600" dirty="0">
                  <a:solidFill>
                    <a:schemeClr val="accent1"/>
                  </a:solidFill>
                </a:rPr>
                <a:t>Faculty Center</a:t>
              </a:r>
            </a:p>
          </p:txBody>
        </p:sp>
        <p:sp>
          <p:nvSpPr>
            <p:cNvPr id="4" name="TextBox 4"/>
            <p:cNvSpPr txBox="1"/>
            <p:nvPr/>
          </p:nvSpPr>
          <p:spPr>
            <a:xfrm>
              <a:off x="824160" y="538987"/>
              <a:ext cx="22407830" cy="567028"/>
            </a:xfrm>
            <a:prstGeom prst="rect">
              <a:avLst/>
            </a:prstGeom>
          </p:spPr>
          <p:txBody>
            <a:bodyPr wrap="square" lIns="0" tIns="0" rIns="0" bIns="0" rtlCol="0" anchor="t">
              <a:spAutoFit/>
            </a:bodyPr>
            <a:lstStyle/>
            <a:p>
              <a:pPr algn="r">
                <a:lnSpc>
                  <a:spcPts val="3919"/>
                </a:lnSpc>
              </a:pPr>
              <a:endParaRPr lang="en-US" sz="4400" spc="84" dirty="0">
                <a:solidFill>
                  <a:srgbClr val="37588E"/>
                </a:solidFill>
                <a:latin typeface="Cooper Hewitt"/>
              </a:endParaRPr>
            </a:p>
          </p:txBody>
        </p:sp>
      </p:grpSp>
      <p:sp>
        <p:nvSpPr>
          <p:cNvPr id="6" name="TextBox 6"/>
          <p:cNvSpPr txBox="1"/>
          <p:nvPr/>
        </p:nvSpPr>
        <p:spPr>
          <a:xfrm>
            <a:off x="6359912" y="2431426"/>
            <a:ext cx="11013688" cy="3952236"/>
          </a:xfrm>
          <a:prstGeom prst="rect">
            <a:avLst/>
          </a:prstGeom>
        </p:spPr>
        <p:txBody>
          <a:bodyPr wrap="square" lIns="0" tIns="0" rIns="0" bIns="0" rtlCol="0" anchor="t">
            <a:spAutoFit/>
          </a:bodyPr>
          <a:lstStyle/>
          <a:p>
            <a:pPr>
              <a:lnSpc>
                <a:spcPts val="10200"/>
              </a:lnSpc>
            </a:pPr>
            <a:r>
              <a:rPr lang="en-US" sz="9999" spc="409" dirty="0">
                <a:solidFill>
                  <a:srgbClr val="F3F7FA"/>
                </a:solidFill>
                <a:latin typeface="Cooper Hewitt Bold"/>
              </a:rPr>
              <a:t>Grant Proposal Writing Workshop</a:t>
            </a:r>
          </a:p>
        </p:txBody>
      </p:sp>
      <p:sp>
        <p:nvSpPr>
          <p:cNvPr id="7" name="TextBox 7"/>
          <p:cNvSpPr txBox="1"/>
          <p:nvPr/>
        </p:nvSpPr>
        <p:spPr>
          <a:xfrm>
            <a:off x="1588326" y="3793430"/>
            <a:ext cx="3378172" cy="1121410"/>
          </a:xfrm>
          <a:prstGeom prst="rect">
            <a:avLst/>
          </a:prstGeom>
        </p:spPr>
        <p:txBody>
          <a:bodyPr lIns="0" tIns="0" rIns="0" bIns="0" rtlCol="0" anchor="t">
            <a:spAutoFit/>
          </a:bodyPr>
          <a:lstStyle/>
          <a:p>
            <a:pPr algn="ctr">
              <a:lnSpc>
                <a:spcPts val="4160"/>
              </a:lnSpc>
            </a:pPr>
            <a:r>
              <a:rPr lang="en-US" sz="3200" spc="320" dirty="0">
                <a:solidFill>
                  <a:srgbClr val="37588E"/>
                </a:solidFill>
                <a:latin typeface="Cooper Hewitt Bold"/>
              </a:rPr>
              <a:t>APRIL</a:t>
            </a:r>
          </a:p>
          <a:p>
            <a:pPr algn="ctr">
              <a:lnSpc>
                <a:spcPts val="4160"/>
              </a:lnSpc>
            </a:pPr>
            <a:r>
              <a:rPr lang="en-US" sz="3200" spc="320" dirty="0">
                <a:solidFill>
                  <a:srgbClr val="37588E"/>
                </a:solidFill>
                <a:latin typeface="Cooper Hewitt Bold"/>
              </a:rPr>
              <a:t>28, 2021</a:t>
            </a:r>
          </a:p>
        </p:txBody>
      </p:sp>
      <p:sp>
        <p:nvSpPr>
          <p:cNvPr id="10" name="Hexagon 9"/>
          <p:cNvSpPr/>
          <p:nvPr/>
        </p:nvSpPr>
        <p:spPr>
          <a:xfrm>
            <a:off x="1219200" y="2171700"/>
            <a:ext cx="4343400" cy="3810000"/>
          </a:xfrm>
          <a:prstGeom prst="hex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solidFill>
                  <a:schemeClr val="accent1">
                    <a:lumMod val="75000"/>
                  </a:schemeClr>
                </a:solidFill>
                <a:latin typeface="Cooper Hewitt Bold" panose="020B0604020202020204" charset="0"/>
                <a:ea typeface="Cooper Hewitt Bold" panose="020B0604020202020204" charset="0"/>
              </a:rPr>
              <a:t>DECEMBER 10, 2021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sp>
        <p:nvSpPr>
          <p:cNvPr id="7" name="TextBox 7"/>
          <p:cNvSpPr txBox="1"/>
          <p:nvPr/>
        </p:nvSpPr>
        <p:spPr>
          <a:xfrm>
            <a:off x="533400" y="800100"/>
            <a:ext cx="5215667" cy="3175421"/>
          </a:xfrm>
          <a:prstGeom prst="rect">
            <a:avLst/>
          </a:prstGeom>
        </p:spPr>
        <p:txBody>
          <a:bodyPr wrap="square" lIns="0" tIns="0" rIns="0" bIns="0" rtlCol="0" anchor="t">
            <a:spAutoFit/>
          </a:bodyPr>
          <a:lstStyle/>
          <a:p>
            <a:pPr>
              <a:lnSpc>
                <a:spcPts val="8400"/>
              </a:lnSpc>
            </a:pPr>
            <a:r>
              <a:rPr lang="en-US" sz="6000" spc="60" dirty="0">
                <a:solidFill>
                  <a:srgbClr val="F3F7FA"/>
                </a:solidFill>
                <a:latin typeface="Cooper Hewitt"/>
              </a:rPr>
              <a:t>Proposal Development Process</a:t>
            </a:r>
          </a:p>
        </p:txBody>
      </p:sp>
      <p:sp>
        <p:nvSpPr>
          <p:cNvPr id="10" name="TextBox 10"/>
          <p:cNvSpPr txBox="1"/>
          <p:nvPr/>
        </p:nvSpPr>
        <p:spPr>
          <a:xfrm>
            <a:off x="7620000" y="1521642"/>
            <a:ext cx="9829800" cy="1017266"/>
          </a:xfrm>
          <a:prstGeom prst="rect">
            <a:avLst/>
          </a:prstGeom>
        </p:spPr>
        <p:txBody>
          <a:bodyPr wrap="square" lIns="0" tIns="0" rIns="0" bIns="0" rtlCol="0" anchor="t">
            <a:spAutoFit/>
          </a:bodyPr>
          <a:lstStyle/>
          <a:p>
            <a:pPr>
              <a:lnSpc>
                <a:spcPts val="3900"/>
              </a:lnSpc>
            </a:pPr>
            <a:r>
              <a:rPr lang="en-US" sz="4000" spc="26" dirty="0">
                <a:solidFill>
                  <a:srgbClr val="37588E"/>
                </a:solidFill>
                <a:latin typeface="Cooper Hewitt"/>
              </a:rPr>
              <a:t>Facilitate interdisciplinary collaborations and connections</a:t>
            </a:r>
          </a:p>
        </p:txBody>
      </p:sp>
      <p:sp>
        <p:nvSpPr>
          <p:cNvPr id="17" name="TextBox 10">
            <a:extLst>
              <a:ext uri="{FF2B5EF4-FFF2-40B4-BE49-F238E27FC236}">
                <a16:creationId xmlns:a16="http://schemas.microsoft.com/office/drawing/2014/main" id="{0B2949C9-F8DF-1C4A-8B0C-1DB7578DE10B}"/>
              </a:ext>
            </a:extLst>
          </p:cNvPr>
          <p:cNvSpPr txBox="1"/>
          <p:nvPr/>
        </p:nvSpPr>
        <p:spPr>
          <a:xfrm>
            <a:off x="7620000" y="3424086"/>
            <a:ext cx="9829800" cy="1017266"/>
          </a:xfrm>
          <a:prstGeom prst="rect">
            <a:avLst/>
          </a:prstGeom>
        </p:spPr>
        <p:txBody>
          <a:bodyPr wrap="square" lIns="0" tIns="0" rIns="0" bIns="0" rtlCol="0" anchor="t">
            <a:spAutoFit/>
          </a:bodyPr>
          <a:lstStyle/>
          <a:p>
            <a:pPr>
              <a:lnSpc>
                <a:spcPts val="3900"/>
              </a:lnSpc>
            </a:pPr>
            <a:r>
              <a:rPr lang="en-US" sz="4000" spc="26" dirty="0">
                <a:solidFill>
                  <a:srgbClr val="37588E"/>
                </a:solidFill>
                <a:latin typeface="Cooper Hewitt"/>
              </a:rPr>
              <a:t>Council and support research development officers across campus</a:t>
            </a:r>
          </a:p>
        </p:txBody>
      </p:sp>
      <p:sp>
        <p:nvSpPr>
          <p:cNvPr id="18" name="TextBox 10">
            <a:extLst>
              <a:ext uri="{FF2B5EF4-FFF2-40B4-BE49-F238E27FC236}">
                <a16:creationId xmlns:a16="http://schemas.microsoft.com/office/drawing/2014/main" id="{B1CC5347-66B7-4740-82FC-B583C99CE6AD}"/>
              </a:ext>
            </a:extLst>
          </p:cNvPr>
          <p:cNvSpPr txBox="1"/>
          <p:nvPr/>
        </p:nvSpPr>
        <p:spPr>
          <a:xfrm>
            <a:off x="7593106" y="5375176"/>
            <a:ext cx="9829800" cy="1017266"/>
          </a:xfrm>
          <a:prstGeom prst="rect">
            <a:avLst/>
          </a:prstGeom>
        </p:spPr>
        <p:txBody>
          <a:bodyPr wrap="square" lIns="0" tIns="0" rIns="0" bIns="0" rtlCol="0" anchor="t">
            <a:spAutoFit/>
          </a:bodyPr>
          <a:lstStyle/>
          <a:p>
            <a:pPr>
              <a:lnSpc>
                <a:spcPts val="3900"/>
              </a:lnSpc>
            </a:pPr>
            <a:r>
              <a:rPr lang="en-US" sz="4000" spc="26" dirty="0">
                <a:solidFill>
                  <a:srgbClr val="37588E"/>
                </a:solidFill>
                <a:latin typeface="Cooper Hewitt"/>
              </a:rPr>
              <a:t>Share information and training on funding opportunities and funder priorities</a:t>
            </a:r>
          </a:p>
        </p:txBody>
      </p:sp>
      <p:sp>
        <p:nvSpPr>
          <p:cNvPr id="20" name="TextBox 10">
            <a:extLst>
              <a:ext uri="{FF2B5EF4-FFF2-40B4-BE49-F238E27FC236}">
                <a16:creationId xmlns:a16="http://schemas.microsoft.com/office/drawing/2014/main" id="{F112B496-9EF5-7A4F-8D1B-E1B888462FB8}"/>
              </a:ext>
            </a:extLst>
          </p:cNvPr>
          <p:cNvSpPr txBox="1"/>
          <p:nvPr/>
        </p:nvSpPr>
        <p:spPr>
          <a:xfrm>
            <a:off x="7620000" y="7171734"/>
            <a:ext cx="9829800" cy="517129"/>
          </a:xfrm>
          <a:prstGeom prst="rect">
            <a:avLst/>
          </a:prstGeom>
        </p:spPr>
        <p:txBody>
          <a:bodyPr wrap="square" lIns="0" tIns="0" rIns="0" bIns="0" rtlCol="0" anchor="t">
            <a:spAutoFit/>
          </a:bodyPr>
          <a:lstStyle/>
          <a:p>
            <a:pPr>
              <a:lnSpc>
                <a:spcPts val="3900"/>
              </a:lnSpc>
            </a:pPr>
            <a:r>
              <a:rPr lang="en-US" sz="4000" spc="26" dirty="0">
                <a:solidFill>
                  <a:srgbClr val="37588E"/>
                </a:solidFill>
                <a:latin typeface="Cooper Hewitt"/>
              </a:rPr>
              <a:t>Strengthen campus research culture</a:t>
            </a:r>
          </a:p>
        </p:txBody>
      </p:sp>
      <p:pic>
        <p:nvPicPr>
          <p:cNvPr id="8" name="Picture 7">
            <a:extLst>
              <a:ext uri="{FF2B5EF4-FFF2-40B4-BE49-F238E27FC236}">
                <a16:creationId xmlns:a16="http://schemas.microsoft.com/office/drawing/2014/main" id="{8FC4F78F-3E3B-5A43-B2A6-7C2C33E3BAEC}"/>
              </a:ext>
            </a:extLst>
          </p:cNvPr>
          <p:cNvPicPr>
            <a:picLocks noChangeAspect="1"/>
          </p:cNvPicPr>
          <p:nvPr/>
        </p:nvPicPr>
        <p:blipFill rotWithShape="1">
          <a:blip r:embed="rId2"/>
          <a:srcRect l="25104" t="30834" r="22917" b="25667"/>
          <a:stretch/>
        </p:blipFill>
        <p:spPr>
          <a:xfrm>
            <a:off x="5241123" y="800100"/>
            <a:ext cx="12181783" cy="7696200"/>
          </a:xfrm>
          <a:prstGeom prst="rect">
            <a:avLst/>
          </a:prstGeom>
        </p:spPr>
      </p:pic>
      <p:sp>
        <p:nvSpPr>
          <p:cNvPr id="9" name="TextBox 8">
            <a:extLst>
              <a:ext uri="{FF2B5EF4-FFF2-40B4-BE49-F238E27FC236}">
                <a16:creationId xmlns:a16="http://schemas.microsoft.com/office/drawing/2014/main" id="{560B9A15-0CD0-0944-B1F7-9784CCEF8860}"/>
              </a:ext>
            </a:extLst>
          </p:cNvPr>
          <p:cNvSpPr txBox="1"/>
          <p:nvPr/>
        </p:nvSpPr>
        <p:spPr>
          <a:xfrm>
            <a:off x="6477000" y="9032726"/>
            <a:ext cx="9906000" cy="830997"/>
          </a:xfrm>
          <a:prstGeom prst="rect">
            <a:avLst/>
          </a:prstGeom>
          <a:solidFill>
            <a:schemeClr val="tx1"/>
          </a:solidFill>
        </p:spPr>
        <p:txBody>
          <a:bodyPr wrap="square" rtlCol="0">
            <a:spAutoFit/>
          </a:bodyPr>
          <a:lstStyle/>
          <a:p>
            <a:r>
              <a:rPr lang="en-US" sz="2400" b="1" i="1" dirty="0">
                <a:solidFill>
                  <a:schemeClr val="bg1"/>
                </a:solidFill>
              </a:rPr>
              <a:t>Research Development has tools and resources to help with the steps in this process</a:t>
            </a:r>
          </a:p>
        </p:txBody>
      </p:sp>
    </p:spTree>
    <p:extLst>
      <p:ext uri="{BB962C8B-B14F-4D97-AF65-F5344CB8AC3E}">
        <p14:creationId xmlns:p14="http://schemas.microsoft.com/office/powerpoint/2010/main" val="5199837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sp>
        <p:nvSpPr>
          <p:cNvPr id="6" name="AutoShape 6"/>
          <p:cNvSpPr/>
          <p:nvPr/>
        </p:nvSpPr>
        <p:spPr>
          <a:xfrm>
            <a:off x="-207277" y="-207277"/>
            <a:ext cx="4403253" cy="10663524"/>
          </a:xfrm>
          <a:prstGeom prst="rect">
            <a:avLst/>
          </a:prstGeom>
          <a:solidFill>
            <a:srgbClr val="F3F7FA"/>
          </a:solidFill>
        </p:spPr>
      </p:sp>
      <p:sp>
        <p:nvSpPr>
          <p:cNvPr id="7" name="TextBox 7"/>
          <p:cNvSpPr txBox="1"/>
          <p:nvPr/>
        </p:nvSpPr>
        <p:spPr>
          <a:xfrm rot="-5400000">
            <a:off x="-1385035" y="4394438"/>
            <a:ext cx="6627488" cy="2098203"/>
          </a:xfrm>
          <a:prstGeom prst="rect">
            <a:avLst/>
          </a:prstGeom>
        </p:spPr>
        <p:txBody>
          <a:bodyPr wrap="square" lIns="0" tIns="0" rIns="0" bIns="0" rtlCol="0" anchor="t">
            <a:spAutoFit/>
          </a:bodyPr>
          <a:lstStyle/>
          <a:p>
            <a:pPr>
              <a:lnSpc>
                <a:spcPts val="8400"/>
              </a:lnSpc>
            </a:pPr>
            <a:r>
              <a:rPr lang="en-US" sz="6000" spc="60" dirty="0">
                <a:solidFill>
                  <a:srgbClr val="37588E"/>
                </a:solidFill>
                <a:latin typeface="Cooper Hewitt"/>
              </a:rPr>
              <a:t>Identify Potential Funders</a:t>
            </a:r>
          </a:p>
        </p:txBody>
      </p:sp>
      <p:grpSp>
        <p:nvGrpSpPr>
          <p:cNvPr id="8" name="Group 8"/>
          <p:cNvGrpSpPr/>
          <p:nvPr/>
        </p:nvGrpSpPr>
        <p:grpSpPr>
          <a:xfrm>
            <a:off x="5117644" y="821741"/>
            <a:ext cx="7116260" cy="1250808"/>
            <a:chOff x="0" y="-123825"/>
            <a:chExt cx="9488347" cy="1693152"/>
          </a:xfrm>
        </p:grpSpPr>
        <p:sp>
          <p:nvSpPr>
            <p:cNvPr id="9" name="TextBox 9"/>
            <p:cNvSpPr txBox="1"/>
            <p:nvPr/>
          </p:nvSpPr>
          <p:spPr>
            <a:xfrm>
              <a:off x="0" y="-123825"/>
              <a:ext cx="9488347" cy="718497"/>
            </a:xfrm>
            <a:prstGeom prst="rect">
              <a:avLst/>
            </a:prstGeom>
          </p:spPr>
          <p:txBody>
            <a:bodyPr lIns="0" tIns="0" rIns="0" bIns="0" rtlCol="0" anchor="t">
              <a:spAutoFit/>
            </a:bodyPr>
            <a:lstStyle/>
            <a:p>
              <a:pPr>
                <a:lnSpc>
                  <a:spcPts val="4290"/>
                </a:lnSpc>
              </a:pPr>
              <a:r>
                <a:rPr lang="en-US" sz="3300" spc="297" dirty="0">
                  <a:solidFill>
                    <a:srgbClr val="F3F7FA"/>
                  </a:solidFill>
                  <a:latin typeface="Cooper Hewitt"/>
                </a:rPr>
                <a:t>Team Exercise</a:t>
              </a:r>
            </a:p>
          </p:txBody>
        </p:sp>
        <p:sp>
          <p:nvSpPr>
            <p:cNvPr id="10" name="TextBox 10"/>
            <p:cNvSpPr txBox="1"/>
            <p:nvPr/>
          </p:nvSpPr>
          <p:spPr>
            <a:xfrm>
              <a:off x="0" y="839200"/>
              <a:ext cx="9488347" cy="730127"/>
            </a:xfrm>
            <a:prstGeom prst="rect">
              <a:avLst/>
            </a:prstGeom>
          </p:spPr>
          <p:txBody>
            <a:bodyPr lIns="0" tIns="0" rIns="0" bIns="0" rtlCol="0" anchor="t">
              <a:spAutoFit/>
            </a:bodyPr>
            <a:lstStyle/>
            <a:p>
              <a:pPr>
                <a:lnSpc>
                  <a:spcPts val="4500"/>
                </a:lnSpc>
              </a:pPr>
              <a:endParaRPr lang="en-US" sz="3000" spc="30" dirty="0">
                <a:solidFill>
                  <a:srgbClr val="76B9F0"/>
                </a:solidFill>
                <a:latin typeface="Cooper Hewitt"/>
              </a:endParaRPr>
            </a:p>
          </p:txBody>
        </p:sp>
      </p:grpSp>
      <p:pic>
        <p:nvPicPr>
          <p:cNvPr id="20" name="Picture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092415"/>
            <a:ext cx="3332412" cy="1028700"/>
          </a:xfrm>
          <a:prstGeom prst="rect">
            <a:avLst/>
          </a:prstGeom>
        </p:spPr>
      </p:pic>
      <p:sp>
        <p:nvSpPr>
          <p:cNvPr id="21" name="TextBox 10">
            <a:extLst>
              <a:ext uri="{FF2B5EF4-FFF2-40B4-BE49-F238E27FC236}">
                <a16:creationId xmlns:a16="http://schemas.microsoft.com/office/drawing/2014/main" id="{F3E8AA52-41F8-DD4E-AF97-18798D6D7749}"/>
              </a:ext>
            </a:extLst>
          </p:cNvPr>
          <p:cNvSpPr txBox="1"/>
          <p:nvPr/>
        </p:nvSpPr>
        <p:spPr>
          <a:xfrm>
            <a:off x="6172200" y="1433839"/>
            <a:ext cx="9448800" cy="4008918"/>
          </a:xfrm>
          <a:prstGeom prst="rect">
            <a:avLst/>
          </a:prstGeom>
        </p:spPr>
        <p:txBody>
          <a:bodyPr wrap="square" lIns="0" tIns="0" rIns="0" bIns="0" rtlCol="0" anchor="t">
            <a:spAutoFit/>
          </a:bodyPr>
          <a:lstStyle/>
          <a:p>
            <a:pPr>
              <a:lnSpc>
                <a:spcPts val="4500"/>
              </a:lnSpc>
            </a:pPr>
            <a:r>
              <a:rPr lang="en-US" sz="3200" spc="30" dirty="0">
                <a:solidFill>
                  <a:srgbClr val="76B9F0"/>
                </a:solidFill>
                <a:latin typeface="Cooper Hewitt"/>
              </a:rPr>
              <a:t>Objective: As a team, use Pivot and the funder’s website to find clues embedded in a funding opportunity.</a:t>
            </a:r>
          </a:p>
          <a:p>
            <a:pPr marL="457200" indent="-457200">
              <a:lnSpc>
                <a:spcPts val="4500"/>
              </a:lnSpc>
              <a:buFont typeface="Arial" panose="020B0604020202020204" pitchFamily="34" charset="0"/>
              <a:buChar char="•"/>
            </a:pPr>
            <a:r>
              <a:rPr lang="en-US" sz="3200" spc="30" dirty="0">
                <a:solidFill>
                  <a:srgbClr val="76B9F0"/>
                </a:solidFill>
                <a:latin typeface="Cooper Hewitt"/>
              </a:rPr>
              <a:t>Your team will need access to the internet. Each team has a set of tasks to complete.</a:t>
            </a:r>
          </a:p>
          <a:p>
            <a:pPr marL="457200" indent="-457200">
              <a:lnSpc>
                <a:spcPts val="4500"/>
              </a:lnSpc>
              <a:buFont typeface="Arial" panose="020B0604020202020204" pitchFamily="34" charset="0"/>
              <a:buChar char="•"/>
            </a:pPr>
            <a:r>
              <a:rPr lang="en-US" sz="3200" spc="30" dirty="0">
                <a:solidFill>
                  <a:srgbClr val="76B9F0"/>
                </a:solidFill>
                <a:latin typeface="Cooper Hewitt"/>
              </a:rPr>
              <a:t>First team to create the correct code opens the Escape Box.</a:t>
            </a:r>
          </a:p>
        </p:txBody>
      </p:sp>
      <p:pic>
        <p:nvPicPr>
          <p:cNvPr id="18" name="Picture 17" descr="A picture containing drawing&#10;&#10;Description automatically generated">
            <a:extLst>
              <a:ext uri="{FF2B5EF4-FFF2-40B4-BE49-F238E27FC236}">
                <a16:creationId xmlns:a16="http://schemas.microsoft.com/office/drawing/2014/main" id="{DAD39039-3E4A-C549-8106-0FF3C41DE4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0" y="5783662"/>
            <a:ext cx="7116260" cy="3807199"/>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sp>
        <p:nvSpPr>
          <p:cNvPr id="2" name="AutoShape 2"/>
          <p:cNvSpPr/>
          <p:nvPr/>
        </p:nvSpPr>
        <p:spPr>
          <a:xfrm>
            <a:off x="6750335" y="-78812"/>
            <a:ext cx="11724038" cy="10568448"/>
          </a:xfrm>
          <a:prstGeom prst="rect">
            <a:avLst/>
          </a:prstGeom>
          <a:solidFill>
            <a:srgbClr val="F3F7FA"/>
          </a:solidFill>
        </p:spPr>
      </p:sp>
      <p:grpSp>
        <p:nvGrpSpPr>
          <p:cNvPr id="3" name="Group 3"/>
          <p:cNvGrpSpPr/>
          <p:nvPr/>
        </p:nvGrpSpPr>
        <p:grpSpPr>
          <a:xfrm>
            <a:off x="6750335" y="0"/>
            <a:ext cx="4178849" cy="10410825"/>
            <a:chOff x="0" y="0"/>
            <a:chExt cx="5571799" cy="13881100"/>
          </a:xfrm>
        </p:grpSpPr>
        <p:pic>
          <p:nvPicPr>
            <p:cNvPr id="4" name="Picture 4"/>
            <p:cNvPicPr>
              <a:picLocks noChangeAspect="1"/>
            </p:cNvPicPr>
            <p:nvPr/>
          </p:nvPicPr>
          <p:blipFill>
            <a:blip r:embed="rId2"/>
            <a:srcRect l="9112" r="9112"/>
            <a:stretch>
              <a:fillRect/>
            </a:stretch>
          </p:blipFill>
          <p:spPr>
            <a:xfrm>
              <a:off x="0" y="0"/>
              <a:ext cx="5571799" cy="4542367"/>
            </a:xfrm>
            <a:prstGeom prst="rect">
              <a:avLst/>
            </a:prstGeom>
          </p:spPr>
        </p:pic>
        <p:pic>
          <p:nvPicPr>
            <p:cNvPr id="5" name="Picture 5"/>
            <p:cNvPicPr>
              <a:picLocks noChangeAspect="1"/>
            </p:cNvPicPr>
            <p:nvPr/>
          </p:nvPicPr>
          <p:blipFill>
            <a:blip r:embed="rId3"/>
            <a:srcRect l="9112" r="9112"/>
            <a:stretch>
              <a:fillRect/>
            </a:stretch>
          </p:blipFill>
          <p:spPr>
            <a:xfrm>
              <a:off x="0" y="4669367"/>
              <a:ext cx="5571799" cy="4542367"/>
            </a:xfrm>
            <a:prstGeom prst="rect">
              <a:avLst/>
            </a:prstGeom>
          </p:spPr>
        </p:pic>
        <p:pic>
          <p:nvPicPr>
            <p:cNvPr id="6" name="Picture 6"/>
            <p:cNvPicPr>
              <a:picLocks noChangeAspect="1"/>
            </p:cNvPicPr>
            <p:nvPr/>
          </p:nvPicPr>
          <p:blipFill>
            <a:blip r:embed="rId4"/>
            <a:srcRect l="9112" r="9112"/>
            <a:stretch>
              <a:fillRect/>
            </a:stretch>
          </p:blipFill>
          <p:spPr>
            <a:xfrm>
              <a:off x="0" y="9338733"/>
              <a:ext cx="5571799" cy="4542367"/>
            </a:xfrm>
            <a:prstGeom prst="rect">
              <a:avLst/>
            </a:prstGeom>
          </p:spPr>
        </p:pic>
      </p:grpSp>
      <p:sp>
        <p:nvSpPr>
          <p:cNvPr id="7" name="TextBox 7"/>
          <p:cNvSpPr txBox="1"/>
          <p:nvPr/>
        </p:nvSpPr>
        <p:spPr>
          <a:xfrm>
            <a:off x="1028700" y="733425"/>
            <a:ext cx="4720367" cy="4252639"/>
          </a:xfrm>
          <a:prstGeom prst="rect">
            <a:avLst/>
          </a:prstGeom>
        </p:spPr>
        <p:txBody>
          <a:bodyPr lIns="0" tIns="0" rIns="0" bIns="0" rtlCol="0" anchor="t">
            <a:spAutoFit/>
          </a:bodyPr>
          <a:lstStyle/>
          <a:p>
            <a:pPr marL="0" marR="0" lvl="0" indent="0" algn="l" defTabSz="914400" rtl="0" eaLnBrk="1" fontAlgn="auto" latinLnBrk="0" hangingPunct="1">
              <a:lnSpc>
                <a:spcPts val="8400"/>
              </a:lnSpc>
              <a:spcBef>
                <a:spcPts val="0"/>
              </a:spcBef>
              <a:spcAft>
                <a:spcPts val="0"/>
              </a:spcAft>
              <a:buClrTx/>
              <a:buSzTx/>
              <a:buFontTx/>
              <a:buNone/>
              <a:tabLst/>
              <a:defRPr/>
            </a:pPr>
            <a:r>
              <a:rPr kumimoji="0" lang="en-US" sz="6000" b="0" i="0" u="none" strike="noStrike" kern="1200" cap="none" spc="60" normalizeH="0" baseline="0" noProof="0" dirty="0">
                <a:ln>
                  <a:noFill/>
                </a:ln>
                <a:solidFill>
                  <a:srgbClr val="F3F7FA"/>
                </a:solidFill>
                <a:effectLst/>
                <a:uLnTx/>
                <a:uFillTx/>
                <a:latin typeface="Cooper Hewitt"/>
                <a:ea typeface="+mn-ea"/>
                <a:cs typeface="+mn-cs"/>
              </a:rPr>
              <a:t>Online Resources to Find Potential Funders</a:t>
            </a:r>
          </a:p>
        </p:txBody>
      </p:sp>
      <p:sp>
        <p:nvSpPr>
          <p:cNvPr id="9" name="TextBox 9"/>
          <p:cNvSpPr txBox="1"/>
          <p:nvPr/>
        </p:nvSpPr>
        <p:spPr>
          <a:xfrm>
            <a:off x="11625894" y="334947"/>
            <a:ext cx="5804853" cy="1082219"/>
          </a:xfrm>
          <a:prstGeom prst="rect">
            <a:avLst/>
          </a:prstGeom>
        </p:spPr>
        <p:txBody>
          <a:bodyPr wrap="square" lIns="0" tIns="0" rIns="0" bIns="0" rtlCol="0" anchor="t">
            <a:spAutoFit/>
          </a:bodyPr>
          <a:lstStyle/>
          <a:p>
            <a:pPr marL="0" marR="0" lvl="0" indent="0" algn="l" defTabSz="914400" rtl="0" eaLnBrk="1" fontAlgn="auto" latinLnBrk="0" hangingPunct="1">
              <a:lnSpc>
                <a:spcPts val="4290"/>
              </a:lnSpc>
              <a:spcBef>
                <a:spcPts val="0"/>
              </a:spcBef>
              <a:spcAft>
                <a:spcPts val="0"/>
              </a:spcAft>
              <a:buClrTx/>
              <a:buSzTx/>
              <a:buFontTx/>
              <a:buNone/>
              <a:tabLst/>
              <a:defRPr/>
            </a:pPr>
            <a:r>
              <a:rPr lang="en-US" sz="3300" spc="297" dirty="0">
                <a:solidFill>
                  <a:srgbClr val="37588E"/>
                </a:solidFill>
                <a:latin typeface="Cooper Hewitt"/>
              </a:rPr>
              <a:t>Funding search tools like Pivot</a:t>
            </a:r>
            <a:endParaRPr kumimoji="0" lang="en-US" sz="3300" b="0" i="0" u="none" strike="noStrike" kern="1200" cap="none" spc="297" normalizeH="0" baseline="0" noProof="0" dirty="0">
              <a:ln>
                <a:noFill/>
              </a:ln>
              <a:solidFill>
                <a:srgbClr val="37588E"/>
              </a:solidFill>
              <a:effectLst/>
              <a:uLnTx/>
              <a:uFillTx/>
              <a:latin typeface="Cooper Hewitt"/>
              <a:ea typeface="+mn-ea"/>
              <a:cs typeface="+mn-cs"/>
            </a:endParaRPr>
          </a:p>
        </p:txBody>
      </p:sp>
      <p:sp>
        <p:nvSpPr>
          <p:cNvPr id="12" name="TextBox 12"/>
          <p:cNvSpPr txBox="1"/>
          <p:nvPr/>
        </p:nvSpPr>
        <p:spPr>
          <a:xfrm>
            <a:off x="11625891" y="2148193"/>
            <a:ext cx="5461953" cy="1633652"/>
          </a:xfrm>
          <a:prstGeom prst="rect">
            <a:avLst/>
          </a:prstGeom>
        </p:spPr>
        <p:txBody>
          <a:bodyPr lIns="0" tIns="0" rIns="0" bIns="0" rtlCol="0" anchor="t">
            <a:spAutoFit/>
          </a:bodyPr>
          <a:lstStyle/>
          <a:p>
            <a:pPr marL="0" marR="0" lvl="0" indent="0" algn="l"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37588E"/>
                </a:solidFill>
                <a:effectLst/>
                <a:uLnTx/>
                <a:uFillTx/>
                <a:latin typeface="Cooper Hewitt"/>
                <a:ea typeface="+mn-ea"/>
                <a:cs typeface="+mn-cs"/>
              </a:rPr>
              <a:t>Government agency, foundations, and company webpages</a:t>
            </a:r>
          </a:p>
        </p:txBody>
      </p:sp>
      <p:sp>
        <p:nvSpPr>
          <p:cNvPr id="15" name="TextBox 15"/>
          <p:cNvSpPr txBox="1"/>
          <p:nvPr/>
        </p:nvSpPr>
        <p:spPr>
          <a:xfrm>
            <a:off x="11588796" y="6137720"/>
            <a:ext cx="6070552" cy="1082219"/>
          </a:xfrm>
          <a:prstGeom prst="rect">
            <a:avLst/>
          </a:prstGeom>
        </p:spPr>
        <p:txBody>
          <a:bodyPr wrap="square" lIns="0" tIns="0" rIns="0" bIns="0" rtlCol="0" anchor="t">
            <a:spAutoFit/>
          </a:bodyPr>
          <a:lstStyle/>
          <a:p>
            <a:pPr marL="0" marR="0" lvl="0" indent="0" algn="l"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37588E"/>
                </a:solidFill>
                <a:effectLst/>
                <a:uLnTx/>
                <a:uFillTx/>
                <a:latin typeface="Cooper Hewitt"/>
                <a:ea typeface="+mn-ea"/>
                <a:cs typeface="+mn-cs"/>
              </a:rPr>
              <a:t>Association conferences and webpages</a:t>
            </a:r>
          </a:p>
        </p:txBody>
      </p:sp>
      <p:sp>
        <p:nvSpPr>
          <p:cNvPr id="18" name="TextBox 9">
            <a:extLst>
              <a:ext uri="{FF2B5EF4-FFF2-40B4-BE49-F238E27FC236}">
                <a16:creationId xmlns:a16="http://schemas.microsoft.com/office/drawing/2014/main" id="{15EA0BDF-B7A4-4776-AED3-F3E650379C42}"/>
              </a:ext>
            </a:extLst>
          </p:cNvPr>
          <p:cNvSpPr txBox="1"/>
          <p:nvPr/>
        </p:nvSpPr>
        <p:spPr>
          <a:xfrm>
            <a:off x="11625894" y="4418673"/>
            <a:ext cx="5804853" cy="1082219"/>
          </a:xfrm>
          <a:prstGeom prst="rect">
            <a:avLst/>
          </a:prstGeom>
        </p:spPr>
        <p:txBody>
          <a:bodyPr wrap="square" lIns="0" tIns="0" rIns="0" bIns="0" rtlCol="0" anchor="t">
            <a:spAutoFit/>
          </a:bodyPr>
          <a:lstStyle/>
          <a:p>
            <a:pPr marL="0" marR="0" lvl="0" indent="0" algn="l"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37588E"/>
                </a:solidFill>
                <a:effectLst/>
                <a:uLnTx/>
                <a:uFillTx/>
                <a:latin typeface="Cooper Hewitt"/>
                <a:ea typeface="+mn-ea"/>
                <a:cs typeface="+mn-cs"/>
              </a:rPr>
              <a:t>Publications in professional journals</a:t>
            </a:r>
          </a:p>
        </p:txBody>
      </p:sp>
      <p:sp>
        <p:nvSpPr>
          <p:cNvPr id="20" name="TextBox 15">
            <a:extLst>
              <a:ext uri="{FF2B5EF4-FFF2-40B4-BE49-F238E27FC236}">
                <a16:creationId xmlns:a16="http://schemas.microsoft.com/office/drawing/2014/main" id="{C0C7ADD2-0611-4F99-9597-D18BDDC07BB7}"/>
              </a:ext>
            </a:extLst>
          </p:cNvPr>
          <p:cNvSpPr txBox="1"/>
          <p:nvPr/>
        </p:nvSpPr>
        <p:spPr>
          <a:xfrm>
            <a:off x="11588796" y="7669329"/>
            <a:ext cx="5828919" cy="1082219"/>
          </a:xfrm>
          <a:prstGeom prst="rect">
            <a:avLst/>
          </a:prstGeom>
        </p:spPr>
        <p:txBody>
          <a:bodyPr wrap="square" lIns="0" tIns="0" rIns="0" bIns="0" rtlCol="0" anchor="t">
            <a:spAutoFit/>
          </a:bodyPr>
          <a:lstStyle/>
          <a:p>
            <a:pPr marL="0" marR="0" lvl="0" indent="0" algn="l"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37588E"/>
                </a:solidFill>
                <a:effectLst/>
                <a:uLnTx/>
                <a:uFillTx/>
                <a:latin typeface="Cooper Hewitt"/>
                <a:ea typeface="+mn-ea"/>
                <a:cs typeface="+mn-cs"/>
              </a:rPr>
              <a:t>Emails from RD, RAO, and colleagues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3F7FA"/>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t="33082" b="33082"/>
          <a:stretch>
            <a:fillRect/>
          </a:stretch>
        </p:blipFill>
        <p:spPr>
          <a:xfrm>
            <a:off x="-196047" y="-119756"/>
            <a:ext cx="18631282" cy="4407579"/>
          </a:xfrm>
          <a:prstGeom prst="rect">
            <a:avLst/>
          </a:prstGeom>
        </p:spPr>
      </p:pic>
      <p:sp>
        <p:nvSpPr>
          <p:cNvPr id="3" name="AutoShape 3"/>
          <p:cNvSpPr/>
          <p:nvPr/>
        </p:nvSpPr>
        <p:spPr>
          <a:xfrm>
            <a:off x="1028700" y="870152"/>
            <a:ext cx="8282318" cy="7924800"/>
          </a:xfrm>
          <a:prstGeom prst="rect">
            <a:avLst/>
          </a:prstGeom>
          <a:solidFill>
            <a:srgbClr val="37588E"/>
          </a:solidFill>
        </p:spPr>
      </p:sp>
      <p:sp>
        <p:nvSpPr>
          <p:cNvPr id="4" name="TextBox 4"/>
          <p:cNvSpPr txBox="1"/>
          <p:nvPr/>
        </p:nvSpPr>
        <p:spPr>
          <a:xfrm>
            <a:off x="9806353" y="4571841"/>
            <a:ext cx="8024447" cy="4553747"/>
          </a:xfrm>
          <a:prstGeom prst="rect">
            <a:avLst/>
          </a:prstGeom>
        </p:spPr>
        <p:txBody>
          <a:bodyPr wrap="square" lIns="0" tIns="0" rIns="0" bIns="0" rtlCol="0" anchor="t">
            <a:spAutoFit/>
          </a:bodyPr>
          <a:lstStyle/>
          <a:p>
            <a:pPr marL="0" marR="0" lvl="0" indent="0" algn="l" defTabSz="914400" rtl="0" eaLnBrk="1" fontAlgn="auto" latinLnBrk="0" hangingPunct="1">
              <a:lnSpc>
                <a:spcPts val="9100"/>
              </a:lnSpc>
              <a:spcBef>
                <a:spcPts val="0"/>
              </a:spcBef>
              <a:spcAft>
                <a:spcPts val="0"/>
              </a:spcAft>
              <a:buClrTx/>
              <a:buSzTx/>
              <a:buFontTx/>
              <a:buNone/>
              <a:tabLst/>
              <a:defRPr/>
            </a:pPr>
            <a:r>
              <a:rPr kumimoji="0" lang="en-US" sz="5000" b="0" i="0" u="none" strike="noStrike" kern="1200" cap="none" spc="210" normalizeH="0" baseline="0" noProof="0" dirty="0">
                <a:ln>
                  <a:noFill/>
                </a:ln>
                <a:solidFill>
                  <a:srgbClr val="37588E"/>
                </a:solidFill>
                <a:effectLst/>
                <a:uLnTx/>
                <a:uFillTx/>
                <a:latin typeface="Cooper Hewitt" panose="020B0604020202020204" charset="0"/>
                <a:ea typeface="Cooper Hewitt" panose="020B0604020202020204" charset="0"/>
                <a:cs typeface="+mn-cs"/>
              </a:rPr>
              <a:t>Internal Resources Aimed at Capturing External Funding: IDR Origination Awards</a:t>
            </a:r>
            <a:endParaRPr kumimoji="0" lang="en-US" sz="5000" b="0" i="0" u="none" strike="noStrike" kern="1200" cap="none" spc="0" normalizeH="0" baseline="0" noProof="0" dirty="0">
              <a:ln>
                <a:noFill/>
              </a:ln>
              <a:solidFill>
                <a:prstClr val="black"/>
              </a:solidFill>
              <a:effectLst/>
              <a:uLnTx/>
              <a:uFillTx/>
              <a:latin typeface="Cooper Hewitt" panose="020B0604020202020204" charset="0"/>
              <a:ea typeface="Cooper Hewitt" panose="020B0604020202020204" charset="0"/>
              <a:cs typeface="+mn-cs"/>
            </a:endParaRPr>
          </a:p>
        </p:txBody>
      </p:sp>
      <p:grpSp>
        <p:nvGrpSpPr>
          <p:cNvPr id="5" name="Group 5"/>
          <p:cNvGrpSpPr/>
          <p:nvPr/>
        </p:nvGrpSpPr>
        <p:grpSpPr>
          <a:xfrm>
            <a:off x="1754341" y="1890065"/>
            <a:ext cx="6831035" cy="6349801"/>
            <a:chOff x="0" y="-123825"/>
            <a:chExt cx="9108046" cy="8466400"/>
          </a:xfrm>
        </p:grpSpPr>
        <p:sp>
          <p:nvSpPr>
            <p:cNvPr id="6" name="TextBox 6"/>
            <p:cNvSpPr txBox="1"/>
            <p:nvPr/>
          </p:nvSpPr>
          <p:spPr>
            <a:xfrm>
              <a:off x="0" y="-123825"/>
              <a:ext cx="9108046" cy="707715"/>
            </a:xfrm>
            <a:prstGeom prst="rect">
              <a:avLst/>
            </a:prstGeom>
          </p:spPr>
          <p:txBody>
            <a:bodyPr lIns="0" tIns="0" rIns="0" bIns="0" rtlCol="0" anchor="t">
              <a:spAutoFit/>
            </a:bodyPr>
            <a:lstStyle/>
            <a:p>
              <a:pPr marL="0" marR="0" lvl="0" indent="0" algn="l"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F3F7FA"/>
                  </a:solidFill>
                  <a:effectLst/>
                  <a:uLnTx/>
                  <a:uFillTx/>
                  <a:latin typeface="Cooper Hewitt"/>
                  <a:ea typeface="+mn-ea"/>
                  <a:cs typeface="+mn-cs"/>
                </a:rPr>
                <a:t>TRACK 1</a:t>
              </a:r>
            </a:p>
          </p:txBody>
        </p:sp>
        <p:sp>
          <p:nvSpPr>
            <p:cNvPr id="7" name="TextBox 7"/>
            <p:cNvSpPr txBox="1"/>
            <p:nvPr/>
          </p:nvSpPr>
          <p:spPr>
            <a:xfrm>
              <a:off x="0" y="771995"/>
              <a:ext cx="9108046" cy="3027495"/>
            </a:xfrm>
            <a:prstGeom prst="rect">
              <a:avLst/>
            </a:prstGeom>
          </p:spPr>
          <p:txBody>
            <a:bodyPr lIns="0" tIns="0" rIns="0" bIns="0" rtlCol="0" anchor="t">
              <a:spAutoFit/>
            </a:bodyPr>
            <a:lstStyle/>
            <a:p>
              <a:pPr marL="457200" marR="0" lvl="0" indent="-457200" algn="l" defTabSz="914400" rtl="0" eaLnBrk="1" fontAlgn="auto" latinLnBrk="0" hangingPunct="1">
                <a:lnSpc>
                  <a:spcPts val="4500"/>
                </a:lnSpc>
                <a:spcBef>
                  <a:spcPts val="0"/>
                </a:spcBef>
                <a:spcAft>
                  <a:spcPts val="0"/>
                </a:spcAft>
                <a:buClrTx/>
                <a:buSzTx/>
                <a:buFont typeface="Arial" panose="020B0604020202020204" pitchFamily="34" charset="0"/>
                <a:buChar char="•"/>
                <a:tabLst/>
                <a:defRPr/>
              </a:pPr>
              <a:r>
                <a:rPr kumimoji="0" lang="en-US" sz="3000" b="0" i="0" u="none" strike="noStrike" kern="1200" cap="none" spc="30" normalizeH="0" baseline="0" noProof="0" dirty="0">
                  <a:ln>
                    <a:noFill/>
                  </a:ln>
                  <a:solidFill>
                    <a:srgbClr val="F3F7FA"/>
                  </a:solidFill>
                  <a:effectLst/>
                  <a:uLnTx/>
                  <a:uFillTx/>
                  <a:latin typeface="Cooper Hewitt"/>
                  <a:ea typeface="+mn-ea"/>
                  <a:cs typeface="+mn-cs"/>
                </a:rPr>
                <a:t>Tenure-track faculty from 3+ departments and 2+ colleges</a:t>
              </a:r>
            </a:p>
            <a:p>
              <a:pPr marL="457200" marR="0" lvl="0" indent="-457200" algn="l" defTabSz="914400" rtl="0" eaLnBrk="1" fontAlgn="auto" latinLnBrk="0" hangingPunct="1">
                <a:lnSpc>
                  <a:spcPts val="4500"/>
                </a:lnSpc>
                <a:spcBef>
                  <a:spcPts val="0"/>
                </a:spcBef>
                <a:spcAft>
                  <a:spcPts val="0"/>
                </a:spcAft>
                <a:buClrTx/>
                <a:buSzTx/>
                <a:buFont typeface="Arial" panose="020B0604020202020204" pitchFamily="34" charset="0"/>
                <a:buChar char="•"/>
                <a:tabLst/>
                <a:defRPr/>
              </a:pPr>
              <a:r>
                <a:rPr kumimoji="0" lang="en-US" sz="3000" b="0" i="0" u="none" strike="noStrike" kern="1200" cap="none" spc="30" normalizeH="0" baseline="0" noProof="0" dirty="0">
                  <a:ln>
                    <a:noFill/>
                  </a:ln>
                  <a:solidFill>
                    <a:srgbClr val="F3F7FA"/>
                  </a:solidFill>
                  <a:effectLst/>
                  <a:uLnTx/>
                  <a:uFillTx/>
                  <a:latin typeface="Cooper Hewitt"/>
                  <a:ea typeface="+mn-ea"/>
                  <a:cs typeface="+mn-cs"/>
                </a:rPr>
                <a:t>Three awards of $60k each year for 2 years</a:t>
              </a:r>
            </a:p>
          </p:txBody>
        </p:sp>
        <p:sp>
          <p:nvSpPr>
            <p:cNvPr id="10" name="TextBox 10"/>
            <p:cNvSpPr txBox="1"/>
            <p:nvPr/>
          </p:nvSpPr>
          <p:spPr>
            <a:xfrm>
              <a:off x="0" y="4271373"/>
              <a:ext cx="9108046" cy="707715"/>
            </a:xfrm>
            <a:prstGeom prst="rect">
              <a:avLst/>
            </a:prstGeom>
          </p:spPr>
          <p:txBody>
            <a:bodyPr lIns="0" tIns="0" rIns="0" bIns="0" rtlCol="0" anchor="t">
              <a:spAutoFit/>
            </a:bodyPr>
            <a:lstStyle/>
            <a:p>
              <a:pPr marL="0" marR="0" lvl="0" indent="0" algn="l"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F3F7FA"/>
                  </a:solidFill>
                  <a:effectLst/>
                  <a:uLnTx/>
                  <a:uFillTx/>
                  <a:latin typeface="Cooper Hewitt"/>
                  <a:ea typeface="+mn-ea"/>
                  <a:cs typeface="+mn-cs"/>
                </a:rPr>
                <a:t>TRACK 2</a:t>
              </a:r>
            </a:p>
          </p:txBody>
        </p:sp>
        <p:sp>
          <p:nvSpPr>
            <p:cNvPr id="11" name="TextBox 11"/>
            <p:cNvSpPr txBox="1"/>
            <p:nvPr/>
          </p:nvSpPr>
          <p:spPr>
            <a:xfrm>
              <a:off x="0" y="5315079"/>
              <a:ext cx="9108046" cy="3027496"/>
            </a:xfrm>
            <a:prstGeom prst="rect">
              <a:avLst/>
            </a:prstGeom>
          </p:spPr>
          <p:txBody>
            <a:bodyPr lIns="0" tIns="0" rIns="0" bIns="0" rtlCol="0" anchor="t">
              <a:spAutoFit/>
            </a:bodyPr>
            <a:lstStyle/>
            <a:p>
              <a:pPr marL="457200" marR="0" lvl="0" indent="-457200" algn="l" defTabSz="914400" rtl="0" eaLnBrk="1" fontAlgn="auto" latinLnBrk="0" hangingPunct="1">
                <a:lnSpc>
                  <a:spcPts val="4500"/>
                </a:lnSpc>
                <a:spcBef>
                  <a:spcPts val="0"/>
                </a:spcBef>
                <a:spcAft>
                  <a:spcPts val="0"/>
                </a:spcAft>
                <a:buClrTx/>
                <a:buSzTx/>
                <a:buFont typeface="Arial" panose="020B0604020202020204" pitchFamily="34" charset="0"/>
                <a:buChar char="•"/>
                <a:tabLst/>
                <a:defRPr/>
              </a:pPr>
              <a:r>
                <a:rPr kumimoji="0" lang="en-US" sz="3000" b="0" i="0" u="none" strike="noStrike" kern="1200" cap="none" spc="30" normalizeH="0" baseline="0" noProof="0" dirty="0">
                  <a:ln>
                    <a:noFill/>
                  </a:ln>
                  <a:solidFill>
                    <a:srgbClr val="F3F7FA"/>
                  </a:solidFill>
                  <a:effectLst/>
                  <a:uLnTx/>
                  <a:uFillTx/>
                  <a:latin typeface="Cooper Hewitt"/>
                  <a:ea typeface="+mn-ea"/>
                  <a:cs typeface="+mn-cs"/>
                </a:rPr>
                <a:t>Tenure-track faculty from 3+ departments and one college</a:t>
              </a:r>
            </a:p>
            <a:p>
              <a:pPr marL="457200" marR="0" lvl="0" indent="-457200" algn="l" defTabSz="914400" rtl="0" eaLnBrk="1" fontAlgn="auto" latinLnBrk="0" hangingPunct="1">
                <a:lnSpc>
                  <a:spcPts val="4500"/>
                </a:lnSpc>
                <a:spcBef>
                  <a:spcPts val="0"/>
                </a:spcBef>
                <a:spcAft>
                  <a:spcPts val="0"/>
                </a:spcAft>
                <a:buClrTx/>
                <a:buSzTx/>
                <a:buFont typeface="Arial" panose="020B0604020202020204" pitchFamily="34" charset="0"/>
                <a:buChar char="•"/>
                <a:tabLst/>
                <a:defRPr/>
              </a:pPr>
              <a:r>
                <a:rPr kumimoji="0" lang="en-US" sz="3000" b="0" i="0" u="none" strike="noStrike" kern="1200" cap="none" spc="30" normalizeH="0" baseline="0" noProof="0" dirty="0">
                  <a:ln>
                    <a:noFill/>
                  </a:ln>
                  <a:solidFill>
                    <a:srgbClr val="F3F7FA"/>
                  </a:solidFill>
                  <a:effectLst/>
                  <a:uLnTx/>
                  <a:uFillTx/>
                  <a:latin typeface="Cooper Hewitt"/>
                  <a:ea typeface="+mn-ea"/>
                  <a:cs typeface="+mn-cs"/>
                </a:rPr>
                <a:t>Three awards of $20k each year for two years</a:t>
              </a:r>
            </a:p>
          </p:txBody>
        </p:sp>
      </p:grpSp>
      <p:sp>
        <p:nvSpPr>
          <p:cNvPr id="12" name="TextBox 4">
            <a:extLst>
              <a:ext uri="{FF2B5EF4-FFF2-40B4-BE49-F238E27FC236}">
                <a16:creationId xmlns:a16="http://schemas.microsoft.com/office/drawing/2014/main" id="{7205491D-63D6-46BC-AE62-DFF08AE51223}"/>
              </a:ext>
            </a:extLst>
          </p:cNvPr>
          <p:cNvSpPr txBox="1"/>
          <p:nvPr/>
        </p:nvSpPr>
        <p:spPr>
          <a:xfrm>
            <a:off x="10826088" y="9125588"/>
            <a:ext cx="7452947" cy="923330"/>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210" normalizeH="0" baseline="0" noProof="0" dirty="0">
                <a:ln>
                  <a:noFill/>
                </a:ln>
                <a:solidFill>
                  <a:srgbClr val="37588E"/>
                </a:solidFill>
                <a:effectLst/>
                <a:uLnTx/>
                <a:uFillTx/>
                <a:latin typeface="Cooper Hewitt"/>
                <a:ea typeface="Cooper Hewitt"/>
                <a:cs typeface="+mn-cs"/>
              </a:rPr>
              <a:t>Letter of Intent is due January 2022; Proposal deadline is February 2022.</a:t>
            </a:r>
            <a:endParaRPr kumimoji="0" lang="en-US" sz="3000" b="0" i="0" u="none" strike="noStrike" kern="1200" cap="none" spc="0" normalizeH="0" baseline="0" noProof="0" dirty="0">
              <a:ln>
                <a:noFill/>
              </a:ln>
              <a:solidFill>
                <a:prstClr val="black"/>
              </a:solidFill>
              <a:effectLst/>
              <a:uLnTx/>
              <a:uFillTx/>
              <a:latin typeface="Cooper Hewitt"/>
              <a:ea typeface="Cooper Hewitt"/>
              <a:cs typeface="+mn-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sp>
        <p:nvSpPr>
          <p:cNvPr id="2" name="AutoShape 2"/>
          <p:cNvSpPr/>
          <p:nvPr/>
        </p:nvSpPr>
        <p:spPr>
          <a:xfrm>
            <a:off x="-197769" y="5143500"/>
            <a:ext cx="18683539" cy="53138"/>
          </a:xfrm>
          <a:prstGeom prst="rect">
            <a:avLst/>
          </a:prstGeom>
          <a:solidFill>
            <a:srgbClr val="76B9F0"/>
          </a:solidFill>
        </p:spPr>
      </p:sp>
      <p:sp>
        <p:nvSpPr>
          <p:cNvPr id="3" name="AutoShape 3"/>
          <p:cNvSpPr/>
          <p:nvPr/>
        </p:nvSpPr>
        <p:spPr>
          <a:xfrm>
            <a:off x="9144000" y="-159739"/>
            <a:ext cx="67826" cy="10606478"/>
          </a:xfrm>
          <a:prstGeom prst="rect">
            <a:avLst/>
          </a:prstGeom>
          <a:solidFill>
            <a:srgbClr val="76B9F0"/>
          </a:solidFill>
        </p:spPr>
      </p:sp>
      <p:sp>
        <p:nvSpPr>
          <p:cNvPr id="7" name="TextBox 7"/>
          <p:cNvSpPr txBox="1"/>
          <p:nvPr/>
        </p:nvSpPr>
        <p:spPr>
          <a:xfrm>
            <a:off x="1048523" y="1373177"/>
            <a:ext cx="4929532" cy="1633652"/>
          </a:xfrm>
          <a:prstGeom prst="rect">
            <a:avLst/>
          </a:prstGeom>
        </p:spPr>
        <p:txBody>
          <a:bodyPr lIns="0" tIns="0" rIns="0" bIns="0" rtlCol="0" anchor="t">
            <a:spAutoFit/>
          </a:bodyPr>
          <a:lstStyle/>
          <a:p>
            <a:pPr marL="0" marR="0" lvl="0" indent="0" algn="l"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F3F7FA"/>
                </a:solidFill>
                <a:effectLst/>
                <a:uLnTx/>
                <a:uFillTx/>
                <a:latin typeface="Cooper Hewitt"/>
                <a:ea typeface="+mn-ea"/>
                <a:cs typeface="+mn-cs"/>
              </a:rPr>
              <a:t>In-depth trainings on funding search tools like Pivot</a:t>
            </a:r>
          </a:p>
        </p:txBody>
      </p:sp>
      <p:sp>
        <p:nvSpPr>
          <p:cNvPr id="10" name="TextBox 10"/>
          <p:cNvSpPr txBox="1"/>
          <p:nvPr/>
        </p:nvSpPr>
        <p:spPr>
          <a:xfrm>
            <a:off x="12329768" y="1644639"/>
            <a:ext cx="4929532" cy="2185085"/>
          </a:xfrm>
          <a:prstGeom prst="rect">
            <a:avLst/>
          </a:prstGeom>
        </p:spPr>
        <p:txBody>
          <a:bodyPr lIns="0" tIns="0" rIns="0" bIns="0" rtlCol="0" anchor="t">
            <a:spAutoFit/>
          </a:bodyPr>
          <a:lstStyle/>
          <a:p>
            <a:pPr marL="0" marR="0" lvl="0" indent="0" algn="r"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F3F7FA"/>
                </a:solidFill>
                <a:effectLst/>
                <a:uLnTx/>
                <a:uFillTx/>
                <a:latin typeface="Cooper Hewitt"/>
                <a:ea typeface="+mn-ea"/>
                <a:cs typeface="+mn-cs"/>
              </a:rPr>
              <a:t>Conduct comprehensive individual and group funding searches</a:t>
            </a:r>
          </a:p>
        </p:txBody>
      </p:sp>
      <p:sp>
        <p:nvSpPr>
          <p:cNvPr id="13" name="TextBox 13"/>
          <p:cNvSpPr txBox="1"/>
          <p:nvPr/>
        </p:nvSpPr>
        <p:spPr>
          <a:xfrm>
            <a:off x="12197883" y="5791398"/>
            <a:ext cx="4929532" cy="2736518"/>
          </a:xfrm>
          <a:prstGeom prst="rect">
            <a:avLst/>
          </a:prstGeom>
        </p:spPr>
        <p:txBody>
          <a:bodyPr lIns="0" tIns="0" rIns="0" bIns="0" rtlCol="0" anchor="t">
            <a:spAutoFit/>
          </a:bodyPr>
          <a:lstStyle/>
          <a:p>
            <a:pPr marL="0" marR="0" lvl="0" indent="0" algn="r"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F3F7FA"/>
                </a:solidFill>
                <a:effectLst/>
                <a:uLnTx/>
                <a:uFillTx/>
                <a:latin typeface="Cooper Hewitt"/>
                <a:ea typeface="+mn-ea"/>
                <a:cs typeface="+mn-cs"/>
              </a:rPr>
              <a:t>Complete an analysis of current funding trends and competitors in your field</a:t>
            </a:r>
          </a:p>
        </p:txBody>
      </p:sp>
      <p:sp>
        <p:nvSpPr>
          <p:cNvPr id="16" name="TextBox 16"/>
          <p:cNvSpPr txBox="1"/>
          <p:nvPr/>
        </p:nvSpPr>
        <p:spPr>
          <a:xfrm>
            <a:off x="1073509" y="6149062"/>
            <a:ext cx="4929532" cy="1633652"/>
          </a:xfrm>
          <a:prstGeom prst="rect">
            <a:avLst/>
          </a:prstGeom>
        </p:spPr>
        <p:txBody>
          <a:bodyPr lIns="0" tIns="0" rIns="0" bIns="0" rtlCol="0" anchor="t">
            <a:spAutoFit/>
          </a:bodyPr>
          <a:lstStyle/>
          <a:p>
            <a:pPr marL="0" marR="0" lvl="0" indent="0" algn="l"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F3F7FA"/>
                </a:solidFill>
                <a:effectLst/>
                <a:uLnTx/>
                <a:uFillTx/>
                <a:latin typeface="Cooper Hewitt"/>
                <a:ea typeface="+mn-ea"/>
                <a:cs typeface="+mn-cs"/>
              </a:rPr>
              <a:t>Provide targeted information about specific funders</a:t>
            </a:r>
          </a:p>
        </p:txBody>
      </p:sp>
      <p:sp>
        <p:nvSpPr>
          <p:cNvPr id="18" name="Hexagon 17"/>
          <p:cNvSpPr/>
          <p:nvPr/>
        </p:nvSpPr>
        <p:spPr>
          <a:xfrm>
            <a:off x="6477000" y="2552700"/>
            <a:ext cx="5334000" cy="4724400"/>
          </a:xfrm>
          <a:prstGeom prst="hexagon">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800" b="0" i="0" u="none" strike="noStrike" kern="1200" cap="none" spc="0" normalizeH="0" baseline="0" noProof="0" dirty="0">
              <a:ln>
                <a:noFill/>
              </a:ln>
              <a:solidFill>
                <a:srgbClr val="4472C4">
                  <a:lumMod val="75000"/>
                </a:srgbClr>
              </a:solidFill>
              <a:effectLst/>
              <a:uLnTx/>
              <a:uFillTx/>
              <a:latin typeface="Cooper Hewitt Bold" panose="020B0604020202020204" charset="0"/>
              <a:ea typeface="Cooper Hewitt Bold" panose="020B0604020202020204" charset="0"/>
              <a:cs typeface="+mn-cs"/>
            </a:endParaRPr>
          </a:p>
        </p:txBody>
      </p:sp>
      <p:sp>
        <p:nvSpPr>
          <p:cNvPr id="5" name="TextBox 5"/>
          <p:cNvSpPr txBox="1"/>
          <p:nvPr/>
        </p:nvSpPr>
        <p:spPr>
          <a:xfrm>
            <a:off x="6801549" y="3324225"/>
            <a:ext cx="4780851" cy="3168303"/>
          </a:xfrm>
          <a:prstGeom prst="rect">
            <a:avLst/>
          </a:prstGeom>
        </p:spPr>
        <p:txBody>
          <a:bodyPr wrap="square" lIns="0" tIns="0" rIns="0" bIns="0" rtlCol="0" anchor="t">
            <a:spAutoFit/>
          </a:bodyPr>
          <a:lstStyle/>
          <a:p>
            <a:pPr marL="0" marR="0" lvl="0" indent="0" algn="ctr" defTabSz="914400" rtl="0" eaLnBrk="1" fontAlgn="auto" latinLnBrk="0" hangingPunct="1">
              <a:lnSpc>
                <a:spcPts val="8400"/>
              </a:lnSpc>
              <a:spcBef>
                <a:spcPts val="0"/>
              </a:spcBef>
              <a:spcAft>
                <a:spcPts val="0"/>
              </a:spcAft>
              <a:buClrTx/>
              <a:buSzTx/>
              <a:buFontTx/>
              <a:buNone/>
              <a:tabLst/>
              <a:defRPr/>
            </a:pPr>
            <a:r>
              <a:rPr kumimoji="0" lang="en-US" sz="5800" b="0" i="0" u="none" strike="noStrike" kern="1200" cap="none" spc="60" normalizeH="0" baseline="0" noProof="0" dirty="0">
                <a:ln>
                  <a:noFill/>
                </a:ln>
                <a:solidFill>
                  <a:srgbClr val="37588E"/>
                </a:solidFill>
                <a:effectLst/>
                <a:uLnTx/>
                <a:uFillTx/>
                <a:latin typeface="Cooper Hewitt"/>
                <a:ea typeface="+mn-ea"/>
                <a:cs typeface="+mn-cs"/>
              </a:rPr>
              <a:t>Research </a:t>
            </a:r>
            <a:r>
              <a:rPr kumimoji="0" lang="en-US" sz="5800" b="0" i="0" u="none" strike="noStrike" kern="1200" cap="none" spc="60" normalizeH="0" baseline="0" noProof="0" dirty="0" err="1">
                <a:ln>
                  <a:noFill/>
                </a:ln>
                <a:solidFill>
                  <a:srgbClr val="37588E"/>
                </a:solidFill>
                <a:effectLst/>
                <a:uLnTx/>
                <a:uFillTx/>
                <a:latin typeface="Cooper Hewitt"/>
                <a:ea typeface="+mn-ea"/>
                <a:cs typeface="+mn-cs"/>
              </a:rPr>
              <a:t>DevelopmentSupport</a:t>
            </a:r>
            <a:endParaRPr kumimoji="0" lang="en-US" sz="5800" b="0" i="0" u="none" strike="noStrike" kern="1200" cap="none" spc="60" normalizeH="0" baseline="0" noProof="0" dirty="0">
              <a:ln>
                <a:noFill/>
              </a:ln>
              <a:solidFill>
                <a:srgbClr val="37588E"/>
              </a:solidFill>
              <a:effectLst/>
              <a:uLnTx/>
              <a:uFillTx/>
              <a:latin typeface="Cooper Hewitt"/>
              <a:ea typeface="+mn-ea"/>
              <a:cs typeface="+mn-cs"/>
            </a:endParaRPr>
          </a:p>
        </p:txBody>
      </p:sp>
    </p:spTree>
    <p:extLst>
      <p:ext uri="{BB962C8B-B14F-4D97-AF65-F5344CB8AC3E}">
        <p14:creationId xmlns:p14="http://schemas.microsoft.com/office/powerpoint/2010/main" val="14185612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22857" r="22857"/>
          <a:stretch>
            <a:fillRect/>
          </a:stretch>
        </p:blipFill>
        <p:spPr>
          <a:xfrm>
            <a:off x="9842022" y="-245307"/>
            <a:ext cx="8781498" cy="10777614"/>
          </a:xfrm>
          <a:prstGeom prst="rect">
            <a:avLst/>
          </a:prstGeom>
        </p:spPr>
      </p:pic>
      <p:grpSp>
        <p:nvGrpSpPr>
          <p:cNvPr id="3" name="Group 3"/>
          <p:cNvGrpSpPr/>
          <p:nvPr/>
        </p:nvGrpSpPr>
        <p:grpSpPr>
          <a:xfrm>
            <a:off x="249142" y="800100"/>
            <a:ext cx="9467659" cy="8001000"/>
            <a:chOff x="-92797" y="-406236"/>
            <a:chExt cx="12623544" cy="7863498"/>
          </a:xfrm>
        </p:grpSpPr>
        <p:sp>
          <p:nvSpPr>
            <p:cNvPr id="4" name="TextBox 4"/>
            <p:cNvSpPr txBox="1"/>
            <p:nvPr/>
          </p:nvSpPr>
          <p:spPr>
            <a:xfrm>
              <a:off x="42515" y="-406236"/>
              <a:ext cx="12488232" cy="1104520"/>
            </a:xfrm>
            <a:prstGeom prst="rect">
              <a:avLst/>
            </a:prstGeom>
          </p:spPr>
          <p:txBody>
            <a:bodyPr wrap="square" lIns="0" tIns="0" rIns="0" bIns="0" rtlCol="0" anchor="t">
              <a:spAutoFit/>
            </a:bodyPr>
            <a:lstStyle/>
            <a:p>
              <a:pPr>
                <a:lnSpc>
                  <a:spcPts val="9100"/>
                </a:lnSpc>
              </a:pPr>
              <a:r>
                <a:rPr lang="en-US" sz="7000" spc="210" dirty="0">
                  <a:solidFill>
                    <a:srgbClr val="F3F7FA"/>
                  </a:solidFill>
                  <a:latin typeface="Cooper Hewitt Bold"/>
                </a:rPr>
                <a:t>Fundable Ideas</a:t>
              </a:r>
            </a:p>
          </p:txBody>
        </p:sp>
        <p:sp>
          <p:nvSpPr>
            <p:cNvPr id="5" name="AutoShape 5"/>
            <p:cNvSpPr/>
            <p:nvPr/>
          </p:nvSpPr>
          <p:spPr>
            <a:xfrm>
              <a:off x="-92797" y="2140040"/>
              <a:ext cx="12488232" cy="5317222"/>
            </a:xfrm>
            <a:prstGeom prst="rect">
              <a:avLst/>
            </a:prstGeom>
            <a:solidFill>
              <a:srgbClr val="F3F7FA"/>
            </a:solidFill>
          </p:spPr>
        </p:sp>
      </p:grpSp>
      <p:sp>
        <p:nvSpPr>
          <p:cNvPr id="7" name="Rectangle 6">
            <a:extLst>
              <a:ext uri="{FF2B5EF4-FFF2-40B4-BE49-F238E27FC236}">
                <a16:creationId xmlns:a16="http://schemas.microsoft.com/office/drawing/2014/main" id="{879FA017-F9F1-8B40-8E21-130B3B80D48C}"/>
              </a:ext>
            </a:extLst>
          </p:cNvPr>
          <p:cNvSpPr/>
          <p:nvPr/>
        </p:nvSpPr>
        <p:spPr>
          <a:xfrm>
            <a:off x="249142" y="4000500"/>
            <a:ext cx="9275858" cy="2138278"/>
          </a:xfrm>
          <a:prstGeom prst="rect">
            <a:avLst/>
          </a:prstGeom>
        </p:spPr>
        <p:txBody>
          <a:bodyPr wrap="square" lIns="91440" tIns="45720" rIns="91440" bIns="45720" anchor="t">
            <a:spAutoFit/>
          </a:bodyPr>
          <a:lstStyle/>
          <a:p>
            <a:pPr>
              <a:lnSpc>
                <a:spcPts val="3900"/>
              </a:lnSpc>
            </a:pPr>
            <a:r>
              <a:rPr lang="en-US" sz="4800" spc="26" dirty="0">
                <a:solidFill>
                  <a:srgbClr val="37588E"/>
                </a:solidFill>
                <a:latin typeface="Cooper Hewitt"/>
              </a:rPr>
              <a:t>Grant seekers must fully understand and appreciate that their ideas must help a funding agency ACHIEVE ITS MISSION.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3F7FA"/>
        </a:solidFill>
        <a:effectLst/>
      </p:bgPr>
    </p:bg>
    <p:spTree>
      <p:nvGrpSpPr>
        <p:cNvPr id="1" name=""/>
        <p:cNvGrpSpPr/>
        <p:nvPr/>
      </p:nvGrpSpPr>
      <p:grpSpPr>
        <a:xfrm>
          <a:off x="0" y="0"/>
          <a:ext cx="0" cy="0"/>
          <a:chOff x="0" y="0"/>
          <a:chExt cx="0" cy="0"/>
        </a:xfrm>
      </p:grpSpPr>
      <p:sp>
        <p:nvSpPr>
          <p:cNvPr id="2" name="AutoShape 2"/>
          <p:cNvSpPr/>
          <p:nvPr/>
        </p:nvSpPr>
        <p:spPr>
          <a:xfrm>
            <a:off x="7543800" y="342900"/>
            <a:ext cx="9906000" cy="9127978"/>
          </a:xfrm>
          <a:prstGeom prst="rect">
            <a:avLst/>
          </a:prstGeom>
          <a:solidFill>
            <a:srgbClr val="37588E"/>
          </a:solidFill>
        </p:spPr>
      </p:sp>
      <p:sp>
        <p:nvSpPr>
          <p:cNvPr id="3" name="TextBox 3"/>
          <p:cNvSpPr txBox="1"/>
          <p:nvPr/>
        </p:nvSpPr>
        <p:spPr>
          <a:xfrm>
            <a:off x="609600" y="1181101"/>
            <a:ext cx="6432486" cy="6958764"/>
          </a:xfrm>
          <a:prstGeom prst="rect">
            <a:avLst/>
          </a:prstGeom>
        </p:spPr>
        <p:txBody>
          <a:bodyPr wrap="square" lIns="0" tIns="0" rIns="0" bIns="0" rtlCol="0" anchor="t">
            <a:spAutoFit/>
          </a:bodyPr>
          <a:lstStyle/>
          <a:p>
            <a:pPr>
              <a:lnSpc>
                <a:spcPts val="9100"/>
              </a:lnSpc>
            </a:pPr>
            <a:r>
              <a:rPr lang="en-US" sz="7000" spc="210" dirty="0">
                <a:solidFill>
                  <a:srgbClr val="37588E"/>
                </a:solidFill>
                <a:latin typeface="Cooper Hewitt Bold"/>
              </a:rPr>
              <a:t>National Science Foundation</a:t>
            </a:r>
          </a:p>
          <a:p>
            <a:pPr>
              <a:lnSpc>
                <a:spcPts val="9100"/>
              </a:lnSpc>
            </a:pPr>
            <a:r>
              <a:rPr lang="en-US" sz="7000" spc="210" dirty="0">
                <a:solidFill>
                  <a:srgbClr val="37588E"/>
                </a:solidFill>
                <a:latin typeface="Cooper Hewitt Bold"/>
              </a:rPr>
              <a:t>Engineering Directorate Mission</a:t>
            </a:r>
          </a:p>
        </p:txBody>
      </p:sp>
      <p:sp>
        <p:nvSpPr>
          <p:cNvPr id="6" name="TextBox 6"/>
          <p:cNvSpPr txBox="1"/>
          <p:nvPr/>
        </p:nvSpPr>
        <p:spPr>
          <a:xfrm>
            <a:off x="7999446" y="1714500"/>
            <a:ext cx="9448799" cy="5193729"/>
          </a:xfrm>
          <a:prstGeom prst="rect">
            <a:avLst/>
          </a:prstGeom>
        </p:spPr>
        <p:txBody>
          <a:bodyPr wrap="square" lIns="0" tIns="0" rIns="0" bIns="0" rtlCol="0" anchor="t">
            <a:spAutoFit/>
          </a:bodyPr>
          <a:lstStyle/>
          <a:p>
            <a:pPr>
              <a:lnSpc>
                <a:spcPts val="4500"/>
              </a:lnSpc>
            </a:pPr>
            <a:r>
              <a:rPr lang="en-US" sz="4000" spc="30" dirty="0">
                <a:solidFill>
                  <a:srgbClr val="F3F7FA"/>
                </a:solidFill>
                <a:latin typeface="Cooper Hewitt"/>
              </a:rPr>
              <a:t>The National Science Foundation </a:t>
            </a:r>
            <a:r>
              <a:rPr lang="en-US" sz="4000" spc="30" dirty="0">
                <a:solidFill>
                  <a:srgbClr val="FF0000"/>
                </a:solidFill>
                <a:highlight>
                  <a:srgbClr val="FFFF00"/>
                </a:highlight>
                <a:latin typeface="Cooper Hewitt"/>
              </a:rPr>
              <a:t>promotes the progress of engineering</a:t>
            </a:r>
            <a:r>
              <a:rPr lang="en-US" sz="4000" spc="30" dirty="0">
                <a:solidFill>
                  <a:srgbClr val="F3F7FA"/>
                </a:solidFill>
                <a:highlight>
                  <a:srgbClr val="FFFF00"/>
                </a:highlight>
                <a:latin typeface="Cooper Hewitt"/>
              </a:rPr>
              <a:t> </a:t>
            </a:r>
            <a:r>
              <a:rPr lang="en-US" sz="4000" spc="30" dirty="0">
                <a:solidFill>
                  <a:srgbClr val="F3F7FA"/>
                </a:solidFill>
                <a:latin typeface="Cooper Hewitt"/>
              </a:rPr>
              <a:t>in the United States in order to enable the Nation’s capacity to perform. Its investments in engineering research and education aim to </a:t>
            </a:r>
            <a:r>
              <a:rPr lang="en-US" sz="4000" spc="30" dirty="0">
                <a:solidFill>
                  <a:srgbClr val="FF0000"/>
                </a:solidFill>
                <a:highlight>
                  <a:srgbClr val="FFFF00"/>
                </a:highlight>
                <a:latin typeface="Cooper Hewitt"/>
              </a:rPr>
              <a:t>build and strengthen a national capacity for innovation </a:t>
            </a:r>
            <a:r>
              <a:rPr lang="en-US" sz="4000" spc="30" dirty="0">
                <a:solidFill>
                  <a:srgbClr val="F3F7FA"/>
                </a:solidFill>
                <a:latin typeface="Cooper Hewitt"/>
              </a:rPr>
              <a:t>that can lead over time to the </a:t>
            </a:r>
            <a:r>
              <a:rPr lang="en-US" sz="4000" spc="30" dirty="0">
                <a:solidFill>
                  <a:srgbClr val="FF0000"/>
                </a:solidFill>
                <a:highlight>
                  <a:srgbClr val="FFFF00"/>
                </a:highlight>
                <a:latin typeface="Cooper Hewitt"/>
              </a:rPr>
              <a:t>creation of new shared wealth and a better quality of life</a:t>
            </a:r>
            <a:r>
              <a:rPr lang="en-US" sz="4000" spc="30" dirty="0">
                <a:solidFill>
                  <a:srgbClr val="F3F7FA"/>
                </a:solidFill>
                <a:latin typeface="Cooper Hewitt"/>
              </a:rPr>
              <a:t>.</a:t>
            </a:r>
          </a:p>
        </p:txBody>
      </p:sp>
    </p:spTree>
    <p:extLst>
      <p:ext uri="{BB962C8B-B14F-4D97-AF65-F5344CB8AC3E}">
        <p14:creationId xmlns:p14="http://schemas.microsoft.com/office/powerpoint/2010/main" val="193973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C689D-3DDA-7942-A4E5-BE80ADFF7E9A}"/>
              </a:ext>
            </a:extLst>
          </p:cNvPr>
          <p:cNvSpPr>
            <a:spLocks noGrp="1"/>
          </p:cNvSpPr>
          <p:nvPr>
            <p:ph type="title"/>
          </p:nvPr>
        </p:nvSpPr>
        <p:spPr>
          <a:xfrm>
            <a:off x="2346960" y="213677"/>
            <a:ext cx="12954000" cy="1371369"/>
          </a:xfrm>
        </p:spPr>
        <p:txBody>
          <a:bodyPr>
            <a:normAutofit/>
          </a:bodyPr>
          <a:lstStyle/>
          <a:p>
            <a:r>
              <a:rPr lang="en-US" sz="3971" b="1" dirty="0">
                <a:solidFill>
                  <a:schemeClr val="tx2"/>
                </a:solidFill>
                <a:latin typeface="Cooper Black" panose="0208090404030B020404" pitchFamily="18" charset="77"/>
              </a:rPr>
              <a:t>Aligning Your Idea With the Funder’s Mission</a:t>
            </a:r>
          </a:p>
        </p:txBody>
      </p:sp>
      <p:sp>
        <p:nvSpPr>
          <p:cNvPr id="3" name="Content Placeholder 2">
            <a:extLst>
              <a:ext uri="{FF2B5EF4-FFF2-40B4-BE49-F238E27FC236}">
                <a16:creationId xmlns:a16="http://schemas.microsoft.com/office/drawing/2014/main" id="{755777E4-E1C6-E141-B713-D34445A3070B}"/>
              </a:ext>
            </a:extLst>
          </p:cNvPr>
          <p:cNvSpPr>
            <a:spLocks noGrp="1"/>
          </p:cNvSpPr>
          <p:nvPr>
            <p:ph idx="1"/>
          </p:nvPr>
        </p:nvSpPr>
        <p:spPr>
          <a:xfrm>
            <a:off x="1273524" y="1344841"/>
            <a:ext cx="13108695" cy="7588621"/>
          </a:xfrm>
        </p:spPr>
        <p:txBody>
          <a:bodyPr>
            <a:noAutofit/>
          </a:bodyPr>
          <a:lstStyle/>
          <a:p>
            <a:pPr marL="0" indent="0">
              <a:lnSpc>
                <a:spcPct val="150000"/>
              </a:lnSpc>
              <a:buNone/>
            </a:pPr>
            <a:r>
              <a:rPr lang="en-US" sz="2515" dirty="0"/>
              <a:t>	</a:t>
            </a:r>
            <a:r>
              <a:rPr lang="en-US" sz="2800" dirty="0">
                <a:solidFill>
                  <a:schemeClr val="tx2"/>
                </a:solidFill>
                <a:latin typeface="Cooper Black" panose="0208090404030B020404" pitchFamily="18" charset="77"/>
              </a:rPr>
              <a:t>Origami artists have spent millions of hours developing origami models under extreme self-imposed constraints (e.g. only paper, no cutting or gluing, one regular-shaped sheet). The resulting sophisticated motions suggest that it may be possible to design complex engineered systems from few components and processes. </a:t>
            </a:r>
          </a:p>
          <a:p>
            <a:pPr marL="0" indent="0">
              <a:lnSpc>
                <a:spcPct val="150000"/>
              </a:lnSpc>
              <a:buNone/>
            </a:pPr>
            <a:r>
              <a:rPr lang="en-US" sz="2800" dirty="0">
                <a:solidFill>
                  <a:schemeClr val="tx2"/>
                </a:solidFill>
                <a:latin typeface="Cooper Black" panose="0208090404030B020404" pitchFamily="18" charset="77"/>
              </a:rPr>
              <a:t>	We hypothesize that compliant mechanism principles can translate origami discoveries beyond paper and across a wide spectrum of applications. </a:t>
            </a:r>
          </a:p>
          <a:p>
            <a:pPr marL="0" indent="0">
              <a:lnSpc>
                <a:spcPct val="150000"/>
              </a:lnSpc>
              <a:buNone/>
            </a:pPr>
            <a:r>
              <a:rPr lang="en-US" sz="2800" dirty="0">
                <a:solidFill>
                  <a:schemeClr val="tx2"/>
                </a:solidFill>
                <a:latin typeface="Cooper Black" panose="0208090404030B020404" pitchFamily="18" charset="77"/>
              </a:rPr>
              <a:t>	This inspires the primary research objective:  The objective of this research is to unite principles of origami and compliant mechanisms to enable the creation of engineered systems with unprecedented performance.</a:t>
            </a:r>
          </a:p>
        </p:txBody>
      </p:sp>
      <p:sp>
        <p:nvSpPr>
          <p:cNvPr id="12" name="Line Callout 1 11">
            <a:extLst>
              <a:ext uri="{FF2B5EF4-FFF2-40B4-BE49-F238E27FC236}">
                <a16:creationId xmlns:a16="http://schemas.microsoft.com/office/drawing/2014/main" id="{B1AC1FA3-F75D-3547-94C5-50EE44E54A9B}"/>
              </a:ext>
            </a:extLst>
          </p:cNvPr>
          <p:cNvSpPr/>
          <p:nvPr/>
        </p:nvSpPr>
        <p:spPr>
          <a:xfrm>
            <a:off x="13030200" y="1866900"/>
            <a:ext cx="2127101" cy="1637457"/>
          </a:xfrm>
          <a:prstGeom prst="borderCallout1">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382" dirty="0"/>
              <a:t>Promote engineering</a:t>
            </a:r>
          </a:p>
        </p:txBody>
      </p:sp>
      <p:sp>
        <p:nvSpPr>
          <p:cNvPr id="13" name="Line Callout 1 12">
            <a:extLst>
              <a:ext uri="{FF2B5EF4-FFF2-40B4-BE49-F238E27FC236}">
                <a16:creationId xmlns:a16="http://schemas.microsoft.com/office/drawing/2014/main" id="{0A31046E-C38B-3F4B-9E42-211973E140AA}"/>
              </a:ext>
            </a:extLst>
          </p:cNvPr>
          <p:cNvSpPr/>
          <p:nvPr/>
        </p:nvSpPr>
        <p:spPr>
          <a:xfrm>
            <a:off x="3124200" y="4685727"/>
            <a:ext cx="1843956" cy="853704"/>
          </a:xfrm>
          <a:prstGeom prst="borderCallout1">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382" dirty="0"/>
              <a:t>Innovation</a:t>
            </a:r>
          </a:p>
        </p:txBody>
      </p:sp>
      <p:sp>
        <p:nvSpPr>
          <p:cNvPr id="14" name="Line Callout 2 13">
            <a:extLst>
              <a:ext uri="{FF2B5EF4-FFF2-40B4-BE49-F238E27FC236}">
                <a16:creationId xmlns:a16="http://schemas.microsoft.com/office/drawing/2014/main" id="{B01B25B8-E623-A24C-87E2-A805A28CF8C3}"/>
              </a:ext>
            </a:extLst>
          </p:cNvPr>
          <p:cNvSpPr/>
          <p:nvPr/>
        </p:nvSpPr>
        <p:spPr>
          <a:xfrm>
            <a:off x="12642660" y="6591300"/>
            <a:ext cx="2127100" cy="1637457"/>
          </a:xfrm>
          <a:prstGeom prst="borderCallout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382" dirty="0"/>
              <a:t>Wealth, quality of life</a:t>
            </a:r>
          </a:p>
        </p:txBody>
      </p:sp>
    </p:spTree>
    <p:extLst>
      <p:ext uri="{BB962C8B-B14F-4D97-AF65-F5344CB8AC3E}">
        <p14:creationId xmlns:p14="http://schemas.microsoft.com/office/powerpoint/2010/main" val="2893664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7162800" y="334316"/>
            <a:ext cx="10515600" cy="9601200"/>
          </a:xfrm>
          <a:prstGeom prst="rect">
            <a:avLst/>
          </a:prstGeom>
          <a:solidFill>
            <a:srgbClr val="37588E"/>
          </a:solidFill>
        </p:spPr>
      </p:sp>
      <p:sp>
        <p:nvSpPr>
          <p:cNvPr id="3" name="TextBox 3"/>
          <p:cNvSpPr txBox="1"/>
          <p:nvPr/>
        </p:nvSpPr>
        <p:spPr>
          <a:xfrm>
            <a:off x="609600" y="1181101"/>
            <a:ext cx="6432486" cy="4624792"/>
          </a:xfrm>
          <a:prstGeom prst="rect">
            <a:avLst/>
          </a:prstGeom>
        </p:spPr>
        <p:txBody>
          <a:bodyPr wrap="square" lIns="0" tIns="0" rIns="0" bIns="0" rtlCol="0" anchor="t">
            <a:spAutoFit/>
          </a:bodyPr>
          <a:lstStyle/>
          <a:p>
            <a:pPr>
              <a:lnSpc>
                <a:spcPts val="9100"/>
              </a:lnSpc>
            </a:pPr>
            <a:r>
              <a:rPr lang="en-US" sz="7000" spc="210" dirty="0">
                <a:solidFill>
                  <a:srgbClr val="37588E"/>
                </a:solidFill>
                <a:latin typeface="Cooper Hewitt Bold"/>
              </a:rPr>
              <a:t>Summarize and Share your Fundable Idea</a:t>
            </a:r>
          </a:p>
        </p:txBody>
      </p:sp>
      <p:graphicFrame>
        <p:nvGraphicFramePr>
          <p:cNvPr id="8" name="TextBox 6">
            <a:extLst>
              <a:ext uri="{FF2B5EF4-FFF2-40B4-BE49-F238E27FC236}">
                <a16:creationId xmlns:a16="http://schemas.microsoft.com/office/drawing/2014/main" id="{A4B8AB80-FD69-43C7-81EB-0635571653C4}"/>
              </a:ext>
            </a:extLst>
          </p:cNvPr>
          <p:cNvGraphicFramePr/>
          <p:nvPr>
            <p:extLst>
              <p:ext uri="{D42A27DB-BD31-4B8C-83A1-F6EECF244321}">
                <p14:modId xmlns:p14="http://schemas.microsoft.com/office/powerpoint/2010/main" val="2052405360"/>
              </p:ext>
            </p:extLst>
          </p:nvPr>
        </p:nvGraphicFramePr>
        <p:xfrm>
          <a:off x="7848600" y="1714500"/>
          <a:ext cx="9144000" cy="63847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48636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CDB69-5ACE-954B-9A8A-7C9951FC3D5A}"/>
              </a:ext>
            </a:extLst>
          </p:cNvPr>
          <p:cNvSpPr>
            <a:spLocks noGrp="1"/>
          </p:cNvSpPr>
          <p:nvPr>
            <p:ph type="title"/>
          </p:nvPr>
        </p:nvSpPr>
        <p:spPr/>
        <p:txBody>
          <a:bodyPr/>
          <a:lstStyle/>
          <a:p>
            <a:r>
              <a:rPr lang="en-US" dirty="0">
                <a:solidFill>
                  <a:schemeClr val="tx2"/>
                </a:solidFill>
                <a:latin typeface="Cooper Black" panose="0208090404030B020404" pitchFamily="18" charset="77"/>
              </a:rPr>
              <a:t>Example</a:t>
            </a:r>
          </a:p>
        </p:txBody>
      </p:sp>
      <p:graphicFrame>
        <p:nvGraphicFramePr>
          <p:cNvPr id="5" name="Content Placeholder 2">
            <a:extLst>
              <a:ext uri="{FF2B5EF4-FFF2-40B4-BE49-F238E27FC236}">
                <a16:creationId xmlns:a16="http://schemas.microsoft.com/office/drawing/2014/main" id="{DBFEC554-D9B2-4632-ABB6-C6044DDD245D}"/>
              </a:ext>
            </a:extLst>
          </p:cNvPr>
          <p:cNvGraphicFramePr>
            <a:graphicFrameLocks noGrp="1"/>
          </p:cNvGraphicFramePr>
          <p:nvPr>
            <p:ph idx="1"/>
          </p:nvPr>
        </p:nvGraphicFramePr>
        <p:xfrm>
          <a:off x="2057400" y="2255745"/>
          <a:ext cx="14554200" cy="70787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6485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3F7FA"/>
        </a:solidFill>
        <a:effectLst/>
      </p:bgPr>
    </p:bg>
    <p:spTree>
      <p:nvGrpSpPr>
        <p:cNvPr id="1" name=""/>
        <p:cNvGrpSpPr/>
        <p:nvPr/>
      </p:nvGrpSpPr>
      <p:grpSpPr>
        <a:xfrm>
          <a:off x="0" y="0"/>
          <a:ext cx="0" cy="0"/>
          <a:chOff x="0" y="0"/>
          <a:chExt cx="0" cy="0"/>
        </a:xfrm>
      </p:grpSpPr>
      <p:sp>
        <p:nvSpPr>
          <p:cNvPr id="2" name="AutoShape 2"/>
          <p:cNvSpPr/>
          <p:nvPr/>
        </p:nvSpPr>
        <p:spPr>
          <a:xfrm>
            <a:off x="7924800" y="419100"/>
            <a:ext cx="9906000" cy="9127978"/>
          </a:xfrm>
          <a:prstGeom prst="rect">
            <a:avLst/>
          </a:prstGeom>
          <a:solidFill>
            <a:srgbClr val="37588E"/>
          </a:solidFill>
        </p:spPr>
      </p:sp>
      <p:sp>
        <p:nvSpPr>
          <p:cNvPr id="3" name="TextBox 3"/>
          <p:cNvSpPr txBox="1"/>
          <p:nvPr/>
        </p:nvSpPr>
        <p:spPr>
          <a:xfrm>
            <a:off x="609600" y="1181101"/>
            <a:ext cx="6432486" cy="1123834"/>
          </a:xfrm>
          <a:prstGeom prst="rect">
            <a:avLst/>
          </a:prstGeom>
        </p:spPr>
        <p:txBody>
          <a:bodyPr wrap="square" lIns="0" tIns="0" rIns="0" bIns="0" rtlCol="0" anchor="t">
            <a:spAutoFit/>
          </a:bodyPr>
          <a:lstStyle/>
          <a:p>
            <a:pPr>
              <a:lnSpc>
                <a:spcPts val="9100"/>
              </a:lnSpc>
            </a:pPr>
            <a:r>
              <a:rPr lang="en-US" sz="7000" spc="210" dirty="0">
                <a:solidFill>
                  <a:srgbClr val="37588E"/>
                </a:solidFill>
                <a:latin typeface="Cooper Hewitt Bold"/>
              </a:rPr>
              <a:t>AGENDA</a:t>
            </a:r>
          </a:p>
        </p:txBody>
      </p:sp>
      <p:sp>
        <p:nvSpPr>
          <p:cNvPr id="6" name="TextBox 6"/>
          <p:cNvSpPr txBox="1"/>
          <p:nvPr/>
        </p:nvSpPr>
        <p:spPr>
          <a:xfrm>
            <a:off x="8229601" y="1028700"/>
            <a:ext cx="9029700" cy="5733108"/>
          </a:xfrm>
          <a:prstGeom prst="rect">
            <a:avLst/>
          </a:prstGeom>
        </p:spPr>
        <p:txBody>
          <a:bodyPr lIns="0" tIns="0" rIns="0" bIns="0" rtlCol="0" anchor="t">
            <a:spAutoFit/>
          </a:bodyPr>
          <a:lstStyle/>
          <a:p>
            <a:pPr marL="457200" indent="-457200">
              <a:lnSpc>
                <a:spcPts val="4500"/>
              </a:lnSpc>
              <a:buFont typeface="Arial" panose="020B0604020202020204" pitchFamily="34" charset="0"/>
              <a:buChar char="•"/>
            </a:pPr>
            <a:r>
              <a:rPr lang="en-US" sz="3000" spc="30" dirty="0">
                <a:solidFill>
                  <a:srgbClr val="F3F7FA"/>
                </a:solidFill>
                <a:latin typeface="Cooper Hewitt"/>
              </a:rPr>
              <a:t>RDCC and participant introductions</a:t>
            </a:r>
          </a:p>
          <a:p>
            <a:pPr marL="457200" indent="-457200">
              <a:lnSpc>
                <a:spcPts val="4500"/>
              </a:lnSpc>
              <a:buFont typeface="Arial" panose="020B0604020202020204" pitchFamily="34" charset="0"/>
              <a:buChar char="•"/>
            </a:pPr>
            <a:r>
              <a:rPr lang="en-US" sz="3000" spc="30" dirty="0">
                <a:solidFill>
                  <a:srgbClr val="F3F7FA"/>
                </a:solidFill>
                <a:latin typeface="Cooper Hewitt"/>
              </a:rPr>
              <a:t>Research Funding Environment Kahoot Game</a:t>
            </a:r>
          </a:p>
          <a:p>
            <a:pPr marL="457200" indent="-457200">
              <a:lnSpc>
                <a:spcPts val="4500"/>
              </a:lnSpc>
              <a:buFont typeface="Arial" panose="020B0604020202020204" pitchFamily="34" charset="0"/>
              <a:buChar char="•"/>
            </a:pPr>
            <a:r>
              <a:rPr lang="en-US" sz="3000" spc="30" dirty="0">
                <a:solidFill>
                  <a:srgbClr val="F3F7FA"/>
                </a:solidFill>
                <a:latin typeface="Cooper Hewitt"/>
              </a:rPr>
              <a:t>Develop a Fundable Idea Instruction and Peer Share</a:t>
            </a:r>
          </a:p>
          <a:p>
            <a:pPr marL="457200" indent="-457200">
              <a:lnSpc>
                <a:spcPts val="4500"/>
              </a:lnSpc>
              <a:buFont typeface="Arial" panose="020B0604020202020204" pitchFamily="34" charset="0"/>
              <a:buChar char="•"/>
            </a:pPr>
            <a:r>
              <a:rPr lang="en-US" sz="3000" spc="30" dirty="0">
                <a:solidFill>
                  <a:srgbClr val="F3F7FA"/>
                </a:solidFill>
                <a:latin typeface="Cooper Hewitt"/>
              </a:rPr>
              <a:t>Identify Funders Escape Room Game</a:t>
            </a:r>
          </a:p>
          <a:p>
            <a:pPr marL="457200" indent="-457200">
              <a:lnSpc>
                <a:spcPts val="4500"/>
              </a:lnSpc>
              <a:buFont typeface="Arial" panose="020B0604020202020204" pitchFamily="34" charset="0"/>
              <a:buChar char="•"/>
            </a:pPr>
            <a:r>
              <a:rPr lang="en-US" sz="3000" spc="30" dirty="0">
                <a:solidFill>
                  <a:srgbClr val="F3F7FA"/>
                </a:solidFill>
                <a:latin typeface="Cooper Hewitt"/>
              </a:rPr>
              <a:t>Contacting Program Officers</a:t>
            </a:r>
          </a:p>
          <a:p>
            <a:pPr marL="457200" indent="-457200">
              <a:lnSpc>
                <a:spcPts val="4500"/>
              </a:lnSpc>
              <a:buFont typeface="Arial" panose="020B0604020202020204" pitchFamily="34" charset="0"/>
              <a:buChar char="•"/>
            </a:pPr>
            <a:r>
              <a:rPr lang="en-US" sz="3000" spc="30" dirty="0">
                <a:solidFill>
                  <a:srgbClr val="F3F7FA"/>
                </a:solidFill>
                <a:latin typeface="Cooper Hewitt"/>
              </a:rPr>
              <a:t>Prewriting</a:t>
            </a:r>
          </a:p>
          <a:p>
            <a:pPr marL="457200" indent="-457200">
              <a:lnSpc>
                <a:spcPts val="4500"/>
              </a:lnSpc>
              <a:buFont typeface="Arial" panose="020B0604020202020204" pitchFamily="34" charset="0"/>
              <a:buChar char="•"/>
            </a:pPr>
            <a:r>
              <a:rPr lang="en-US" sz="3000" spc="30" dirty="0">
                <a:solidFill>
                  <a:srgbClr val="F3F7FA"/>
                </a:solidFill>
                <a:latin typeface="Cooper Hewitt"/>
              </a:rPr>
              <a:t>Review Process</a:t>
            </a:r>
          </a:p>
          <a:p>
            <a:pPr marL="457200" indent="-457200">
              <a:lnSpc>
                <a:spcPts val="4500"/>
              </a:lnSpc>
              <a:buFont typeface="Arial" panose="020B0604020202020204" pitchFamily="34" charset="0"/>
              <a:buChar char="•"/>
            </a:pPr>
            <a:r>
              <a:rPr lang="en-US" sz="3000" spc="30" dirty="0">
                <a:solidFill>
                  <a:srgbClr val="F3F7FA"/>
                </a:solidFill>
                <a:latin typeface="Cooper Hewitt"/>
              </a:rPr>
              <a:t>Baseline Logic</a:t>
            </a:r>
          </a:p>
          <a:p>
            <a:pPr marL="457200" indent="-457200">
              <a:lnSpc>
                <a:spcPts val="4500"/>
              </a:lnSpc>
              <a:buFont typeface="Arial" panose="020B0604020202020204" pitchFamily="34" charset="0"/>
              <a:buChar char="•"/>
            </a:pPr>
            <a:r>
              <a:rPr lang="en-US" sz="3000" spc="30" dirty="0">
                <a:solidFill>
                  <a:srgbClr val="F3F7FA"/>
                </a:solidFill>
                <a:latin typeface="Cooper Hewitt"/>
              </a:rPr>
              <a:t>RAO—Susie Quartey</a:t>
            </a:r>
          </a:p>
          <a:p>
            <a:pPr marL="457200" indent="-457200">
              <a:lnSpc>
                <a:spcPts val="4500"/>
              </a:lnSpc>
              <a:buFont typeface="Arial" panose="020B0604020202020204" pitchFamily="34" charset="0"/>
              <a:buChar char="•"/>
            </a:pPr>
            <a:endParaRPr lang="en-US" sz="3000" spc="30" dirty="0">
              <a:solidFill>
                <a:srgbClr val="F3F7FA"/>
              </a:solidFill>
              <a:latin typeface="Cooper Hewit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sp>
        <p:nvSpPr>
          <p:cNvPr id="2" name="AutoShape 2"/>
          <p:cNvSpPr/>
          <p:nvPr/>
        </p:nvSpPr>
        <p:spPr>
          <a:xfrm>
            <a:off x="6477000" y="0"/>
            <a:ext cx="11811000" cy="10308355"/>
          </a:xfrm>
          <a:prstGeom prst="rect">
            <a:avLst/>
          </a:prstGeom>
          <a:solidFill>
            <a:srgbClr val="F3F7FA"/>
          </a:solidFill>
        </p:spPr>
        <p:txBody>
          <a:bodyPr lIns="91440" tIns="45720" rIns="91440" bIns="4572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70C0"/>
              </a:solidFill>
              <a:effectLst/>
              <a:uLnTx/>
              <a:uFillTx/>
              <a:latin typeface="Cooper Hewitt"/>
              <a:ea typeface="Cooper Hewitt"/>
              <a:cs typeface="+mn-cs"/>
            </a:endParaRPr>
          </a:p>
        </p:txBody>
      </p:sp>
      <p:sp>
        <p:nvSpPr>
          <p:cNvPr id="7" name="TextBox 7"/>
          <p:cNvSpPr txBox="1"/>
          <p:nvPr/>
        </p:nvSpPr>
        <p:spPr>
          <a:xfrm>
            <a:off x="1028700" y="733425"/>
            <a:ext cx="4720367" cy="7484293"/>
          </a:xfrm>
          <a:prstGeom prst="rect">
            <a:avLst/>
          </a:prstGeom>
        </p:spPr>
        <p:txBody>
          <a:bodyPr lIns="0" tIns="0" rIns="0" bIns="0" rtlCol="0" anchor="t">
            <a:spAutoFit/>
          </a:bodyPr>
          <a:lstStyle/>
          <a:p>
            <a:pPr marL="0" marR="0" lvl="0" indent="0" algn="l" defTabSz="914400" rtl="0" eaLnBrk="1" fontAlgn="auto" latinLnBrk="0" hangingPunct="1">
              <a:lnSpc>
                <a:spcPts val="8400"/>
              </a:lnSpc>
              <a:spcBef>
                <a:spcPts val="0"/>
              </a:spcBef>
              <a:spcAft>
                <a:spcPts val="0"/>
              </a:spcAft>
              <a:buClrTx/>
              <a:buSzTx/>
              <a:buFontTx/>
              <a:buNone/>
              <a:tabLst/>
              <a:defRPr/>
            </a:pPr>
            <a:r>
              <a:rPr kumimoji="0" lang="en-US" sz="6000" b="0" i="0" u="none" strike="noStrike" kern="1200" cap="none" spc="60" normalizeH="0" baseline="0" noProof="0" dirty="0">
                <a:ln>
                  <a:noFill/>
                </a:ln>
                <a:solidFill>
                  <a:srgbClr val="F3F7FA"/>
                </a:solidFill>
                <a:effectLst/>
                <a:uLnTx/>
                <a:uFillTx/>
                <a:latin typeface="Cooper Hewitt"/>
                <a:ea typeface="+mn-ea"/>
                <a:cs typeface="+mn-cs"/>
              </a:rPr>
              <a:t>Peer Share:</a:t>
            </a:r>
          </a:p>
          <a:p>
            <a:pPr marL="0" marR="0" lvl="0" indent="0" algn="l" defTabSz="914400" rtl="0" eaLnBrk="1" fontAlgn="auto" latinLnBrk="0" hangingPunct="1">
              <a:lnSpc>
                <a:spcPts val="8400"/>
              </a:lnSpc>
              <a:spcBef>
                <a:spcPts val="0"/>
              </a:spcBef>
              <a:spcAft>
                <a:spcPts val="0"/>
              </a:spcAft>
              <a:buClrTx/>
              <a:buSzTx/>
              <a:buFontTx/>
              <a:buNone/>
              <a:tabLst/>
              <a:defRPr/>
            </a:pPr>
            <a:r>
              <a:rPr lang="en-US" sz="6000" spc="60" dirty="0">
                <a:solidFill>
                  <a:srgbClr val="F3F7FA"/>
                </a:solidFill>
                <a:latin typeface="Cooper Hewitt"/>
              </a:rPr>
              <a:t>Answer these questions about your project and share with a partner</a:t>
            </a:r>
            <a:endParaRPr kumimoji="0" lang="en-US" sz="6000" b="0" i="0" u="none" strike="noStrike" kern="1200" cap="none" spc="60" normalizeH="0" baseline="0" noProof="0" dirty="0">
              <a:ln>
                <a:noFill/>
              </a:ln>
              <a:solidFill>
                <a:srgbClr val="F3F7FA"/>
              </a:solidFill>
              <a:effectLst/>
              <a:uLnTx/>
              <a:uFillTx/>
              <a:latin typeface="Cooper Hewitt"/>
              <a:ea typeface="+mn-ea"/>
              <a:cs typeface="+mn-cs"/>
            </a:endParaRPr>
          </a:p>
        </p:txBody>
      </p:sp>
      <p:sp>
        <p:nvSpPr>
          <p:cNvPr id="18" name="TextBox 9">
            <a:extLst>
              <a:ext uri="{FF2B5EF4-FFF2-40B4-BE49-F238E27FC236}">
                <a16:creationId xmlns:a16="http://schemas.microsoft.com/office/drawing/2014/main" id="{15EA0BDF-B7A4-4776-AED3-F3E650379C42}"/>
              </a:ext>
            </a:extLst>
          </p:cNvPr>
          <p:cNvSpPr txBox="1"/>
          <p:nvPr/>
        </p:nvSpPr>
        <p:spPr>
          <a:xfrm>
            <a:off x="11363745" y="4869204"/>
            <a:ext cx="5804853" cy="530786"/>
          </a:xfrm>
          <a:prstGeom prst="rect">
            <a:avLst/>
          </a:prstGeom>
        </p:spPr>
        <p:txBody>
          <a:bodyPr wrap="square" lIns="0" tIns="0" rIns="0" bIns="0" rtlCol="0" anchor="t">
            <a:spAutoFit/>
          </a:bodyPr>
          <a:lstStyle/>
          <a:p>
            <a:pPr marL="0" marR="0" lvl="0" indent="0" algn="l"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37588E"/>
                </a:solidFill>
                <a:effectLst/>
                <a:uLnTx/>
                <a:uFillTx/>
                <a:latin typeface="Cooper Hewitt"/>
                <a:ea typeface="+mn-ea"/>
                <a:cs typeface="+mn-cs"/>
              </a:rPr>
              <a:t>International Funding</a:t>
            </a:r>
          </a:p>
        </p:txBody>
      </p:sp>
      <p:sp>
        <p:nvSpPr>
          <p:cNvPr id="20" name="TextBox 15">
            <a:extLst>
              <a:ext uri="{FF2B5EF4-FFF2-40B4-BE49-F238E27FC236}">
                <a16:creationId xmlns:a16="http://schemas.microsoft.com/office/drawing/2014/main" id="{C0C7ADD2-0611-4F99-9597-D18BDDC07BB7}"/>
              </a:ext>
            </a:extLst>
          </p:cNvPr>
          <p:cNvSpPr txBox="1"/>
          <p:nvPr/>
        </p:nvSpPr>
        <p:spPr>
          <a:xfrm>
            <a:off x="11354334" y="6245740"/>
            <a:ext cx="5828919" cy="530786"/>
          </a:xfrm>
          <a:prstGeom prst="rect">
            <a:avLst/>
          </a:prstGeom>
        </p:spPr>
        <p:txBody>
          <a:bodyPr wrap="square" lIns="0" tIns="0" rIns="0" bIns="0" rtlCol="0" anchor="t">
            <a:spAutoFit/>
          </a:bodyPr>
          <a:lstStyle/>
          <a:p>
            <a:pPr marL="0" marR="0" lvl="0" indent="0" algn="l"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37588E"/>
                </a:solidFill>
                <a:effectLst/>
                <a:uLnTx/>
                <a:uFillTx/>
                <a:latin typeface="Cooper Hewitt"/>
                <a:ea typeface="+mn-ea"/>
                <a:cs typeface="+mn-cs"/>
              </a:rPr>
              <a:t>In-depth Funding Seminars</a:t>
            </a:r>
          </a:p>
        </p:txBody>
      </p:sp>
      <p:sp>
        <p:nvSpPr>
          <p:cNvPr id="21" name="TextBox 15">
            <a:extLst>
              <a:ext uri="{FF2B5EF4-FFF2-40B4-BE49-F238E27FC236}">
                <a16:creationId xmlns:a16="http://schemas.microsoft.com/office/drawing/2014/main" id="{38EACBBC-EF8E-4F44-A928-2FD6B92D48CE}"/>
              </a:ext>
            </a:extLst>
          </p:cNvPr>
          <p:cNvSpPr txBox="1"/>
          <p:nvPr/>
        </p:nvSpPr>
        <p:spPr>
          <a:xfrm>
            <a:off x="11456911" y="7533992"/>
            <a:ext cx="6280723" cy="1082219"/>
          </a:xfrm>
          <a:prstGeom prst="rect">
            <a:avLst/>
          </a:prstGeom>
        </p:spPr>
        <p:txBody>
          <a:bodyPr wrap="square" lIns="0" tIns="0" rIns="0" bIns="0" rtlCol="0" anchor="t">
            <a:spAutoFit/>
          </a:bodyPr>
          <a:lstStyle/>
          <a:p>
            <a:pPr marL="0" marR="0" lvl="0" indent="0" algn="l"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37588E"/>
                </a:solidFill>
                <a:effectLst/>
                <a:uLnTx/>
                <a:uFillTx/>
                <a:latin typeface="Cooper Hewitt"/>
                <a:ea typeface="+mn-ea"/>
                <a:cs typeface="+mn-cs"/>
              </a:rPr>
              <a:t>Facilitate contacts with funding officers</a:t>
            </a:r>
          </a:p>
        </p:txBody>
      </p:sp>
      <p:sp>
        <p:nvSpPr>
          <p:cNvPr id="14" name="Rectangle 13">
            <a:extLst>
              <a:ext uri="{FF2B5EF4-FFF2-40B4-BE49-F238E27FC236}">
                <a16:creationId xmlns:a16="http://schemas.microsoft.com/office/drawing/2014/main" id="{071CBC8A-AC22-EB46-A90C-CDA9245024EF}"/>
              </a:ext>
            </a:extLst>
          </p:cNvPr>
          <p:cNvSpPr/>
          <p:nvPr/>
        </p:nvSpPr>
        <p:spPr>
          <a:xfrm>
            <a:off x="9022813" y="4958834"/>
            <a:ext cx="24237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Times" pitchFamily="2" charset="0"/>
                <a:ea typeface="+mn-ea"/>
                <a:cs typeface="+mn-cs"/>
              </a:rPr>
              <a:t> </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AutoShape 2">
            <a:extLst>
              <a:ext uri="{FF2B5EF4-FFF2-40B4-BE49-F238E27FC236}">
                <a16:creationId xmlns:a16="http://schemas.microsoft.com/office/drawing/2014/main" id="{10710751-577C-7D43-842D-2AA361526309}"/>
              </a:ext>
            </a:extLst>
          </p:cNvPr>
          <p:cNvSpPr/>
          <p:nvPr/>
        </p:nvSpPr>
        <p:spPr>
          <a:xfrm>
            <a:off x="7222191" y="342900"/>
            <a:ext cx="10896600" cy="8466784"/>
          </a:xfrm>
          <a:prstGeom prst="rect">
            <a:avLst/>
          </a:prstGeom>
          <a:solidFill>
            <a:srgbClr val="37588E"/>
          </a:solidFill>
        </p:spPr>
      </p:sp>
      <p:sp>
        <p:nvSpPr>
          <p:cNvPr id="15" name="Rounded Rectangle 14">
            <a:extLst>
              <a:ext uri="{FF2B5EF4-FFF2-40B4-BE49-F238E27FC236}">
                <a16:creationId xmlns:a16="http://schemas.microsoft.com/office/drawing/2014/main" id="{E79AAC7D-5358-8247-88F3-F1F25507EF9C}"/>
              </a:ext>
            </a:extLst>
          </p:cNvPr>
          <p:cNvSpPr/>
          <p:nvPr/>
        </p:nvSpPr>
        <p:spPr>
          <a:xfrm>
            <a:off x="7736541" y="767043"/>
            <a:ext cx="9867900" cy="7062658"/>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7" name="TextBox 7">
            <a:extLst>
              <a:ext uri="{FF2B5EF4-FFF2-40B4-BE49-F238E27FC236}">
                <a16:creationId xmlns:a16="http://schemas.microsoft.com/office/drawing/2014/main" id="{7B698D64-F43F-2442-8C81-3B16F6E55DAA}"/>
              </a:ext>
            </a:extLst>
          </p:cNvPr>
          <p:cNvSpPr txBox="1"/>
          <p:nvPr/>
        </p:nvSpPr>
        <p:spPr>
          <a:xfrm>
            <a:off x="8414340" y="2033456"/>
            <a:ext cx="9386047" cy="4578946"/>
          </a:xfrm>
          <a:prstGeom prst="rect">
            <a:avLst/>
          </a:prstGeom>
        </p:spPr>
        <p:txBody>
          <a:bodyPr wrap="square" lIns="0" tIns="0" rIns="0" bIns="0" rtlCol="0" anchor="t">
            <a:spAutoFit/>
          </a:bodyPr>
          <a:lstStyle/>
          <a:p>
            <a:pPr marL="457200" indent="-457200">
              <a:lnSpc>
                <a:spcPts val="4500"/>
              </a:lnSpc>
              <a:buFont typeface="Arial" panose="020B0604020202020204" pitchFamily="34" charset="0"/>
              <a:buChar char="•"/>
            </a:pPr>
            <a:r>
              <a:rPr lang="en-US" sz="3000" spc="30" dirty="0">
                <a:solidFill>
                  <a:schemeClr val="accent1"/>
                </a:solidFill>
                <a:latin typeface="Cooper Hewitt"/>
              </a:rPr>
              <a:t>What is the problem your project addresses?</a:t>
            </a:r>
          </a:p>
          <a:p>
            <a:pPr marL="457200" indent="-457200">
              <a:lnSpc>
                <a:spcPts val="4500"/>
              </a:lnSpc>
              <a:buFont typeface="Arial" panose="020B0604020202020204" pitchFamily="34" charset="0"/>
              <a:buChar char="•"/>
            </a:pPr>
            <a:endParaRPr lang="en-US" sz="3000" spc="30" dirty="0">
              <a:solidFill>
                <a:schemeClr val="accent1"/>
              </a:solidFill>
              <a:latin typeface="Cooper Hewitt"/>
            </a:endParaRPr>
          </a:p>
          <a:p>
            <a:pPr marL="457200" indent="-457200">
              <a:lnSpc>
                <a:spcPts val="4500"/>
              </a:lnSpc>
              <a:buFont typeface="Arial" panose="020B0604020202020204" pitchFamily="34" charset="0"/>
              <a:buChar char="•"/>
            </a:pPr>
            <a:r>
              <a:rPr lang="en-US" sz="3000" spc="30" dirty="0">
                <a:solidFill>
                  <a:schemeClr val="accent1"/>
                </a:solidFill>
                <a:latin typeface="Cooper Hewitt"/>
              </a:rPr>
              <a:t>What are you going to do?</a:t>
            </a:r>
          </a:p>
          <a:p>
            <a:pPr>
              <a:lnSpc>
                <a:spcPts val="4500"/>
              </a:lnSpc>
            </a:pPr>
            <a:endParaRPr lang="en-US" sz="3000" spc="30" dirty="0">
              <a:solidFill>
                <a:schemeClr val="accent1"/>
              </a:solidFill>
              <a:latin typeface="Cooper Hewitt"/>
            </a:endParaRPr>
          </a:p>
          <a:p>
            <a:pPr marL="457200" indent="-457200">
              <a:lnSpc>
                <a:spcPts val="4500"/>
              </a:lnSpc>
              <a:buFont typeface="Arial" panose="020B0604020202020204" pitchFamily="34" charset="0"/>
              <a:buChar char="•"/>
            </a:pPr>
            <a:r>
              <a:rPr lang="en-US" sz="3000" spc="30" dirty="0">
                <a:solidFill>
                  <a:schemeClr val="accent1"/>
                </a:solidFill>
                <a:latin typeface="Cooper Hewitt"/>
              </a:rPr>
              <a:t>Why is your project important to your field or a particular population?</a:t>
            </a:r>
          </a:p>
          <a:p>
            <a:pPr marL="457200" indent="-457200">
              <a:lnSpc>
                <a:spcPts val="4500"/>
              </a:lnSpc>
              <a:buFont typeface="Arial" panose="020B0604020202020204" pitchFamily="34" charset="0"/>
              <a:buChar char="•"/>
            </a:pPr>
            <a:endParaRPr lang="en-US" sz="3000" spc="30" dirty="0">
              <a:solidFill>
                <a:schemeClr val="accent1"/>
              </a:solidFill>
              <a:latin typeface="Cooper Hewitt"/>
            </a:endParaRPr>
          </a:p>
          <a:p>
            <a:pPr marL="457200" indent="-457200">
              <a:lnSpc>
                <a:spcPts val="4500"/>
              </a:lnSpc>
              <a:buFont typeface="Arial" panose="020B0604020202020204" pitchFamily="34" charset="0"/>
              <a:buChar char="•"/>
            </a:pPr>
            <a:r>
              <a:rPr lang="en-US" sz="3000" spc="30" dirty="0">
                <a:solidFill>
                  <a:schemeClr val="accent1"/>
                </a:solidFill>
                <a:latin typeface="Cooper Hewitt"/>
              </a:rPr>
              <a:t>What is the impact of your project? So what?</a:t>
            </a:r>
          </a:p>
        </p:txBody>
      </p:sp>
      <p:pic>
        <p:nvPicPr>
          <p:cNvPr id="19" name="Picture 18" descr="There from Here | Business Insights from Entrepreneurs">
            <a:extLst>
              <a:ext uri="{FF2B5EF4-FFF2-40B4-BE49-F238E27FC236}">
                <a16:creationId xmlns:a16="http://schemas.microsoft.com/office/drawing/2014/main" id="{2F1C4AE0-FB3C-2E47-BCB4-C1657739F1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91800" y="6675292"/>
            <a:ext cx="3141743" cy="3583284"/>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3F7FA"/>
        </a:solidFill>
        <a:effectLst/>
      </p:bgPr>
    </p:bg>
    <p:spTree>
      <p:nvGrpSpPr>
        <p:cNvPr id="1" name=""/>
        <p:cNvGrpSpPr/>
        <p:nvPr/>
      </p:nvGrpSpPr>
      <p:grpSpPr>
        <a:xfrm>
          <a:off x="0" y="0"/>
          <a:ext cx="0" cy="0"/>
          <a:chOff x="0" y="0"/>
          <a:chExt cx="0" cy="0"/>
        </a:xfrm>
      </p:grpSpPr>
      <p:sp>
        <p:nvSpPr>
          <p:cNvPr id="3" name="AutoShape 3"/>
          <p:cNvSpPr/>
          <p:nvPr/>
        </p:nvSpPr>
        <p:spPr>
          <a:xfrm>
            <a:off x="1028700" y="870152"/>
            <a:ext cx="8282318" cy="7924800"/>
          </a:xfrm>
          <a:prstGeom prst="rect">
            <a:avLst/>
          </a:prstGeom>
          <a:solidFill>
            <a:srgbClr val="37588E"/>
          </a:solidFill>
        </p:spPr>
      </p:sp>
      <p:sp>
        <p:nvSpPr>
          <p:cNvPr id="4" name="TextBox 4"/>
          <p:cNvSpPr txBox="1"/>
          <p:nvPr/>
        </p:nvSpPr>
        <p:spPr>
          <a:xfrm>
            <a:off x="9776274" y="255512"/>
            <a:ext cx="8024447" cy="2219775"/>
          </a:xfrm>
          <a:prstGeom prst="rect">
            <a:avLst/>
          </a:prstGeom>
        </p:spPr>
        <p:txBody>
          <a:bodyPr wrap="square" lIns="0" tIns="0" rIns="0" bIns="0" rtlCol="0" anchor="t">
            <a:spAutoFit/>
          </a:bodyPr>
          <a:lstStyle/>
          <a:p>
            <a:pPr>
              <a:lnSpc>
                <a:spcPts val="9100"/>
              </a:lnSpc>
              <a:defRPr/>
            </a:pPr>
            <a:r>
              <a:rPr lang="en-US" sz="5000" spc="210" dirty="0">
                <a:solidFill>
                  <a:srgbClr val="37588E"/>
                </a:solidFill>
                <a:latin typeface="Cooper Hewitt"/>
                <a:ea typeface="Cooper Hewitt"/>
              </a:rPr>
              <a:t>Thoroughly Decompose the Solicitation</a:t>
            </a:r>
            <a:endParaRPr lang="en-US" sz="5000" b="0" i="0" u="none" strike="noStrike" kern="1200" cap="none" spc="210" normalizeH="0" baseline="0" noProof="0" dirty="0">
              <a:ln>
                <a:noFill/>
              </a:ln>
              <a:solidFill>
                <a:srgbClr val="37588E"/>
              </a:solidFill>
              <a:effectLst/>
              <a:uLnTx/>
              <a:uFillTx/>
              <a:latin typeface="Cooper Hewitt" panose="020B0604020202020204" charset="0"/>
              <a:ea typeface="Cooper Hewitt" panose="020B0604020202020204" charset="0"/>
            </a:endParaRPr>
          </a:p>
        </p:txBody>
      </p:sp>
      <p:sp>
        <p:nvSpPr>
          <p:cNvPr id="11" name="TextBox 11"/>
          <p:cNvSpPr txBox="1"/>
          <p:nvPr/>
        </p:nvSpPr>
        <p:spPr>
          <a:xfrm>
            <a:off x="9770381" y="2983306"/>
            <a:ext cx="7447653" cy="4578946"/>
          </a:xfrm>
          <a:prstGeom prst="rect">
            <a:avLst/>
          </a:prstGeom>
        </p:spPr>
        <p:txBody>
          <a:bodyPr lIns="0" tIns="0" rIns="0" bIns="0" rtlCol="0" anchor="t">
            <a:spAutoFit/>
          </a:bodyPr>
          <a:lstStyle/>
          <a:p>
            <a:pPr marL="457200" indent="-457200">
              <a:lnSpc>
                <a:spcPts val="4500"/>
              </a:lnSpc>
              <a:buFont typeface="Arial" panose="020B0604020202020204" pitchFamily="34" charset="0"/>
              <a:buChar char="•"/>
              <a:defRPr/>
            </a:pPr>
            <a:r>
              <a:rPr lang="en-US" sz="3000" spc="30" dirty="0">
                <a:solidFill>
                  <a:schemeClr val="accent1"/>
                </a:solidFill>
                <a:latin typeface="Cooper Hewitt"/>
              </a:rPr>
              <a:t>Deadlines</a:t>
            </a:r>
          </a:p>
          <a:p>
            <a:pPr marL="457200" indent="-457200">
              <a:lnSpc>
                <a:spcPts val="4500"/>
              </a:lnSpc>
              <a:buFont typeface="Arial" panose="020B0604020202020204" pitchFamily="34" charset="0"/>
              <a:buChar char="•"/>
              <a:defRPr/>
            </a:pPr>
            <a:r>
              <a:rPr lang="en-US" sz="3000" spc="30" dirty="0">
                <a:solidFill>
                  <a:schemeClr val="accent1"/>
                </a:solidFill>
                <a:latin typeface="Cooper Hewitt"/>
              </a:rPr>
              <a:t>Proposal format (fonts, etc.)</a:t>
            </a:r>
            <a:endParaRPr lang="en-US" sz="3000" spc="30" dirty="0">
              <a:solidFill>
                <a:schemeClr val="accent1"/>
              </a:solidFill>
              <a:latin typeface="Cooper Hewitt"/>
              <a:ea typeface="Cooper Hewitt"/>
            </a:endParaRPr>
          </a:p>
          <a:p>
            <a:pPr marL="457200" indent="-457200">
              <a:lnSpc>
                <a:spcPts val="4500"/>
              </a:lnSpc>
              <a:buFont typeface="Arial" panose="020B0604020202020204" pitchFamily="34" charset="0"/>
              <a:buChar char="•"/>
              <a:defRPr/>
            </a:pPr>
            <a:r>
              <a:rPr lang="en-US" sz="3000" spc="30" dirty="0">
                <a:solidFill>
                  <a:schemeClr val="accent1"/>
                </a:solidFill>
                <a:latin typeface="Cooper Hewitt"/>
              </a:rPr>
              <a:t>Proposal components (budgets, data management plan, project summary) </a:t>
            </a:r>
            <a:endParaRPr lang="en-US" sz="3000" spc="30" dirty="0">
              <a:solidFill>
                <a:schemeClr val="accent1"/>
              </a:solidFill>
              <a:latin typeface="Cooper Hewitt"/>
              <a:ea typeface="Cooper Hewitt"/>
            </a:endParaRPr>
          </a:p>
          <a:p>
            <a:pPr marL="457200" indent="-457200">
              <a:lnSpc>
                <a:spcPts val="4500"/>
              </a:lnSpc>
              <a:buFont typeface="Arial" panose="020B0604020202020204" pitchFamily="34" charset="0"/>
              <a:buChar char="•"/>
              <a:defRPr/>
            </a:pPr>
            <a:r>
              <a:rPr lang="en-US" sz="3000" spc="30" dirty="0">
                <a:solidFill>
                  <a:schemeClr val="accent1"/>
                </a:solidFill>
                <a:latin typeface="Cooper Hewitt"/>
                <a:ea typeface="Cooper Hewitt"/>
              </a:rPr>
              <a:t>Unusual requirements</a:t>
            </a:r>
          </a:p>
          <a:p>
            <a:pPr marL="457200" indent="-457200">
              <a:lnSpc>
                <a:spcPts val="4500"/>
              </a:lnSpc>
              <a:buFont typeface="Arial" panose="020B0604020202020204" pitchFamily="34" charset="0"/>
              <a:buChar char="•"/>
              <a:defRPr/>
            </a:pPr>
            <a:r>
              <a:rPr lang="en-US" sz="3000" spc="30" dirty="0">
                <a:solidFill>
                  <a:schemeClr val="accent1"/>
                </a:solidFill>
                <a:latin typeface="Cooper Hewitt"/>
                <a:ea typeface="Cooper Hewitt"/>
              </a:rPr>
              <a:t>Procedures for submittal (including BYU ROA procedures)</a:t>
            </a:r>
          </a:p>
          <a:p>
            <a:pPr marL="457200" indent="-457200">
              <a:lnSpc>
                <a:spcPts val="4500"/>
              </a:lnSpc>
              <a:buFont typeface="Arial" panose="020B0604020202020204" pitchFamily="34" charset="0"/>
              <a:buChar char="•"/>
              <a:defRPr/>
            </a:pPr>
            <a:r>
              <a:rPr lang="en-US" sz="3000" spc="30" dirty="0">
                <a:solidFill>
                  <a:schemeClr val="accent1"/>
                </a:solidFill>
                <a:latin typeface="Cooper Hewitt"/>
                <a:ea typeface="Cooper Hewitt"/>
              </a:rPr>
              <a:t>Review Criteria</a:t>
            </a:r>
          </a:p>
        </p:txBody>
      </p:sp>
      <p:sp>
        <p:nvSpPr>
          <p:cNvPr id="12" name="TextBox 4">
            <a:extLst>
              <a:ext uri="{FF2B5EF4-FFF2-40B4-BE49-F238E27FC236}">
                <a16:creationId xmlns:a16="http://schemas.microsoft.com/office/drawing/2014/main" id="{7205491D-63D6-46BC-AE62-DFF08AE51223}"/>
              </a:ext>
            </a:extLst>
          </p:cNvPr>
          <p:cNvSpPr txBox="1"/>
          <p:nvPr/>
        </p:nvSpPr>
        <p:spPr>
          <a:xfrm>
            <a:off x="9818443" y="8569128"/>
            <a:ext cx="7452947" cy="923330"/>
          </a:xfrm>
          <a:prstGeom prst="rect">
            <a:avLst/>
          </a:prstGeom>
        </p:spPr>
        <p:txBody>
          <a:bodyPr wrap="square" lIns="0" tIns="0" rIns="0" bIns="0" rtlCol="0" anchor="t">
            <a:spAutoFit/>
          </a:bodyPr>
          <a:lstStyle/>
          <a:p>
            <a:pPr>
              <a:defRPr/>
            </a:pPr>
            <a:r>
              <a:rPr lang="en-US" sz="3000" spc="210" dirty="0">
                <a:solidFill>
                  <a:srgbClr val="37588E"/>
                </a:solidFill>
                <a:latin typeface="Cooper Hewitt"/>
                <a:ea typeface="Cooper Hewitt"/>
              </a:rPr>
              <a:t>Research Development can help you understand the funder's solicitation!</a:t>
            </a:r>
            <a:endParaRPr kumimoji="0" lang="en-US" sz="3000" b="0" i="0" u="none" strike="noStrike" kern="1200" cap="none" spc="0" normalizeH="0" baseline="0" noProof="0" dirty="0">
              <a:ln>
                <a:noFill/>
              </a:ln>
              <a:solidFill>
                <a:prstClr val="black"/>
              </a:solidFill>
              <a:effectLst/>
              <a:uLnTx/>
              <a:uFillTx/>
              <a:latin typeface="Cooper Hewitt"/>
              <a:ea typeface="Cooper Hewitt"/>
              <a:cs typeface="+mn-cs"/>
            </a:endParaRPr>
          </a:p>
        </p:txBody>
      </p:sp>
      <p:pic>
        <p:nvPicPr>
          <p:cNvPr id="8" name="Picture 8">
            <a:extLst>
              <a:ext uri="{FF2B5EF4-FFF2-40B4-BE49-F238E27FC236}">
                <a16:creationId xmlns:a16="http://schemas.microsoft.com/office/drawing/2014/main" id="{0FE6FF84-A6D6-49A8-A059-E4A3E6F81C71}"/>
              </a:ext>
            </a:extLst>
          </p:cNvPr>
          <p:cNvPicPr>
            <a:picLocks noChangeAspect="1"/>
          </p:cNvPicPr>
          <p:nvPr/>
        </p:nvPicPr>
        <p:blipFill>
          <a:blip r:embed="rId2"/>
          <a:stretch>
            <a:fillRect/>
          </a:stretch>
        </p:blipFill>
        <p:spPr>
          <a:xfrm>
            <a:off x="1982203" y="1367429"/>
            <a:ext cx="5690936" cy="6815206"/>
          </a:xfrm>
          <a:prstGeom prst="rect">
            <a:avLst/>
          </a:prstGeom>
        </p:spPr>
      </p:pic>
    </p:spTree>
    <p:extLst>
      <p:ext uri="{BB962C8B-B14F-4D97-AF65-F5344CB8AC3E}">
        <p14:creationId xmlns:p14="http://schemas.microsoft.com/office/powerpoint/2010/main" val="16161652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sp>
        <p:nvSpPr>
          <p:cNvPr id="2" name="AutoShape 2"/>
          <p:cNvSpPr/>
          <p:nvPr/>
        </p:nvSpPr>
        <p:spPr>
          <a:xfrm>
            <a:off x="-197769" y="5143500"/>
            <a:ext cx="18683539" cy="53138"/>
          </a:xfrm>
          <a:prstGeom prst="rect">
            <a:avLst/>
          </a:prstGeom>
          <a:solidFill>
            <a:srgbClr val="76B9F0"/>
          </a:solidFill>
        </p:spPr>
      </p:sp>
      <p:sp>
        <p:nvSpPr>
          <p:cNvPr id="3" name="AutoShape 3"/>
          <p:cNvSpPr/>
          <p:nvPr/>
        </p:nvSpPr>
        <p:spPr>
          <a:xfrm>
            <a:off x="9144000" y="-159739"/>
            <a:ext cx="67826" cy="10606478"/>
          </a:xfrm>
          <a:prstGeom prst="rect">
            <a:avLst/>
          </a:prstGeom>
          <a:solidFill>
            <a:srgbClr val="76B9F0"/>
          </a:solidFill>
        </p:spPr>
      </p:sp>
      <p:sp>
        <p:nvSpPr>
          <p:cNvPr id="7" name="TextBox 7"/>
          <p:cNvSpPr txBox="1"/>
          <p:nvPr/>
        </p:nvSpPr>
        <p:spPr>
          <a:xfrm>
            <a:off x="1048523" y="1373177"/>
            <a:ext cx="4929532" cy="1082219"/>
          </a:xfrm>
          <a:prstGeom prst="rect">
            <a:avLst/>
          </a:prstGeom>
        </p:spPr>
        <p:txBody>
          <a:bodyPr lIns="0" tIns="0" rIns="0" bIns="0" rtlCol="0" anchor="t">
            <a:spAutoFit/>
          </a:bodyPr>
          <a:lstStyle/>
          <a:p>
            <a:pPr marL="0" marR="0" lvl="0" indent="0" algn="l"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F3F7FA"/>
                </a:solidFill>
                <a:effectLst/>
                <a:uLnTx/>
                <a:uFillTx/>
                <a:latin typeface="Cooper Hewitt"/>
                <a:ea typeface="+mn-ea"/>
                <a:cs typeface="+mn-cs"/>
              </a:rPr>
              <a:t>Align your idea with the funder’s mission</a:t>
            </a:r>
          </a:p>
        </p:txBody>
      </p:sp>
      <p:sp>
        <p:nvSpPr>
          <p:cNvPr id="10" name="TextBox 10"/>
          <p:cNvSpPr txBox="1"/>
          <p:nvPr/>
        </p:nvSpPr>
        <p:spPr>
          <a:xfrm>
            <a:off x="12329768" y="1644639"/>
            <a:ext cx="4929532" cy="2185085"/>
          </a:xfrm>
          <a:prstGeom prst="rect">
            <a:avLst/>
          </a:prstGeom>
        </p:spPr>
        <p:txBody>
          <a:bodyPr lIns="0" tIns="0" rIns="0" bIns="0" rtlCol="0" anchor="t">
            <a:spAutoFit/>
          </a:bodyPr>
          <a:lstStyle/>
          <a:p>
            <a:pPr marL="0" marR="0" lvl="0" indent="0" algn="r" defTabSz="914400" rtl="0" eaLnBrk="1" fontAlgn="auto" latinLnBrk="0" hangingPunct="1">
              <a:lnSpc>
                <a:spcPts val="4290"/>
              </a:lnSpc>
              <a:spcBef>
                <a:spcPts val="0"/>
              </a:spcBef>
              <a:spcAft>
                <a:spcPts val="0"/>
              </a:spcAft>
              <a:buClrTx/>
              <a:buSzTx/>
              <a:buFontTx/>
              <a:buNone/>
              <a:tabLst/>
              <a:defRPr/>
            </a:pPr>
            <a:r>
              <a:rPr lang="en-US" sz="3300" spc="297" dirty="0">
                <a:solidFill>
                  <a:srgbClr val="F3F7FA"/>
                </a:solidFill>
                <a:latin typeface="Cooper Hewitt"/>
              </a:rPr>
              <a:t>Identify faculty that can review your idea or create a panel to review your project</a:t>
            </a:r>
            <a:endParaRPr kumimoji="0" lang="en-US" sz="3300" b="0" i="0" u="none" strike="noStrike" kern="1200" cap="none" spc="297" normalizeH="0" baseline="0" noProof="0" dirty="0">
              <a:ln>
                <a:noFill/>
              </a:ln>
              <a:solidFill>
                <a:srgbClr val="F3F7FA"/>
              </a:solidFill>
              <a:effectLst/>
              <a:uLnTx/>
              <a:uFillTx/>
              <a:latin typeface="Cooper Hewitt"/>
              <a:ea typeface="+mn-ea"/>
              <a:cs typeface="+mn-cs"/>
            </a:endParaRPr>
          </a:p>
        </p:txBody>
      </p:sp>
      <p:sp>
        <p:nvSpPr>
          <p:cNvPr id="13" name="TextBox 13"/>
          <p:cNvSpPr txBox="1"/>
          <p:nvPr/>
        </p:nvSpPr>
        <p:spPr>
          <a:xfrm>
            <a:off x="12197883" y="5791398"/>
            <a:ext cx="4929532" cy="2736518"/>
          </a:xfrm>
          <a:prstGeom prst="rect">
            <a:avLst/>
          </a:prstGeom>
        </p:spPr>
        <p:txBody>
          <a:bodyPr lIns="0" tIns="0" rIns="0" bIns="0" rtlCol="0" anchor="t">
            <a:spAutoFit/>
          </a:bodyPr>
          <a:lstStyle/>
          <a:p>
            <a:pPr marL="0" marR="0" lvl="0" indent="0" algn="r"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F3F7FA"/>
                </a:solidFill>
                <a:effectLst/>
                <a:uLnTx/>
                <a:uFillTx/>
                <a:latin typeface="Cooper Hewitt"/>
                <a:ea typeface="+mn-ea"/>
                <a:cs typeface="+mn-cs"/>
              </a:rPr>
              <a:t>Provide templates, examples and seminars on white papers and other marketing materials</a:t>
            </a:r>
          </a:p>
        </p:txBody>
      </p:sp>
      <p:sp>
        <p:nvSpPr>
          <p:cNvPr id="16" name="TextBox 16"/>
          <p:cNvSpPr txBox="1"/>
          <p:nvPr/>
        </p:nvSpPr>
        <p:spPr>
          <a:xfrm>
            <a:off x="1073509" y="6149062"/>
            <a:ext cx="4929532" cy="3287951"/>
          </a:xfrm>
          <a:prstGeom prst="rect">
            <a:avLst/>
          </a:prstGeom>
        </p:spPr>
        <p:txBody>
          <a:bodyPr lIns="0" tIns="0" rIns="0" bIns="0" rtlCol="0" anchor="t">
            <a:spAutoFit/>
          </a:bodyPr>
          <a:lstStyle/>
          <a:p>
            <a:pPr marL="0" marR="0" lvl="0" indent="0" algn="l"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F3F7FA"/>
                </a:solidFill>
                <a:effectLst/>
                <a:uLnTx/>
                <a:uFillTx/>
                <a:latin typeface="Cooper Hewitt"/>
                <a:ea typeface="+mn-ea"/>
                <a:cs typeface="+mn-cs"/>
              </a:rPr>
              <a:t>Research funder’s </a:t>
            </a:r>
            <a:r>
              <a:rPr lang="en-US" sz="3300" spc="297" dirty="0">
                <a:solidFill>
                  <a:srgbClr val="F3F7FA"/>
                </a:solidFill>
                <a:latin typeface="Cooper Hewitt"/>
              </a:rPr>
              <a:t>a</a:t>
            </a:r>
            <a:r>
              <a:rPr kumimoji="0" lang="en-US" sz="3300" b="0" i="0" u="none" strike="noStrike" kern="1200" cap="none" spc="297" normalizeH="0" baseline="0" noProof="0" dirty="0">
                <a:ln>
                  <a:noFill/>
                </a:ln>
                <a:solidFill>
                  <a:srgbClr val="F3F7FA"/>
                </a:solidFill>
                <a:effectLst/>
                <a:uLnTx/>
                <a:uFillTx/>
                <a:latin typeface="Cooper Hewitt"/>
                <a:ea typeface="+mn-ea"/>
                <a:cs typeface="+mn-cs"/>
              </a:rPr>
              <a:t>ward histories and identifying directorates with higher acceptance rates</a:t>
            </a:r>
          </a:p>
        </p:txBody>
      </p:sp>
      <p:sp>
        <p:nvSpPr>
          <p:cNvPr id="18" name="Hexagon 17"/>
          <p:cNvSpPr/>
          <p:nvPr/>
        </p:nvSpPr>
        <p:spPr>
          <a:xfrm>
            <a:off x="6477000" y="2552700"/>
            <a:ext cx="5334000" cy="4724400"/>
          </a:xfrm>
          <a:prstGeom prst="hexagon">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800" b="0" i="0" u="none" strike="noStrike" kern="1200" cap="none" spc="0" normalizeH="0" baseline="0" noProof="0" dirty="0">
              <a:ln>
                <a:noFill/>
              </a:ln>
              <a:solidFill>
                <a:srgbClr val="4472C4">
                  <a:lumMod val="75000"/>
                </a:srgbClr>
              </a:solidFill>
              <a:effectLst/>
              <a:uLnTx/>
              <a:uFillTx/>
              <a:latin typeface="Cooper Hewitt Bold" panose="020B0604020202020204" charset="0"/>
              <a:ea typeface="Cooper Hewitt Bold" panose="020B0604020202020204" charset="0"/>
              <a:cs typeface="+mn-cs"/>
            </a:endParaRPr>
          </a:p>
        </p:txBody>
      </p:sp>
      <p:sp>
        <p:nvSpPr>
          <p:cNvPr id="5" name="TextBox 5"/>
          <p:cNvSpPr txBox="1"/>
          <p:nvPr/>
        </p:nvSpPr>
        <p:spPr>
          <a:xfrm>
            <a:off x="7050027" y="3324225"/>
            <a:ext cx="4532373" cy="3168303"/>
          </a:xfrm>
          <a:prstGeom prst="rect">
            <a:avLst/>
          </a:prstGeom>
        </p:spPr>
        <p:txBody>
          <a:bodyPr wrap="square" lIns="0" tIns="0" rIns="0" bIns="0" rtlCol="0" anchor="t">
            <a:spAutoFit/>
          </a:bodyPr>
          <a:lstStyle/>
          <a:p>
            <a:pPr marL="0" marR="0" lvl="0" indent="0" algn="ctr" defTabSz="914400" rtl="0" eaLnBrk="1" fontAlgn="auto" latinLnBrk="0" hangingPunct="1">
              <a:lnSpc>
                <a:spcPts val="8400"/>
              </a:lnSpc>
              <a:spcBef>
                <a:spcPts val="0"/>
              </a:spcBef>
              <a:spcAft>
                <a:spcPts val="0"/>
              </a:spcAft>
              <a:buClrTx/>
              <a:buSzTx/>
              <a:buFontTx/>
              <a:buNone/>
              <a:tabLst/>
              <a:defRPr/>
            </a:pPr>
            <a:r>
              <a:rPr kumimoji="0" lang="en-US" sz="5800" b="0" i="0" u="none" strike="noStrike" kern="1200" cap="none" spc="60" normalizeH="0" baseline="0" noProof="0" dirty="0">
                <a:ln>
                  <a:noFill/>
                </a:ln>
                <a:solidFill>
                  <a:srgbClr val="37588E"/>
                </a:solidFill>
                <a:effectLst/>
                <a:uLnTx/>
                <a:uFillTx/>
                <a:latin typeface="Cooper Hewitt"/>
                <a:ea typeface="+mn-ea"/>
                <a:cs typeface="+mn-cs"/>
              </a:rPr>
              <a:t>Research </a:t>
            </a:r>
            <a:r>
              <a:rPr kumimoji="0" lang="en-US" sz="5800" b="0" i="0" u="none" strike="noStrike" kern="1200" cap="none" spc="60" normalizeH="0" baseline="0" noProof="0" dirty="0" err="1">
                <a:ln>
                  <a:noFill/>
                </a:ln>
                <a:solidFill>
                  <a:srgbClr val="37588E"/>
                </a:solidFill>
                <a:effectLst/>
                <a:uLnTx/>
                <a:uFillTx/>
                <a:latin typeface="Cooper Hewitt"/>
                <a:ea typeface="+mn-ea"/>
                <a:cs typeface="+mn-cs"/>
              </a:rPr>
              <a:t>DevelopmentSupport</a:t>
            </a:r>
            <a:endParaRPr kumimoji="0" lang="en-US" sz="5800" b="0" i="0" u="none" strike="noStrike" kern="1200" cap="none" spc="60" normalizeH="0" baseline="0" noProof="0" dirty="0">
              <a:ln>
                <a:noFill/>
              </a:ln>
              <a:solidFill>
                <a:srgbClr val="37588E"/>
              </a:solidFill>
              <a:effectLst/>
              <a:uLnTx/>
              <a:uFillTx/>
              <a:latin typeface="Cooper Hewitt"/>
              <a:ea typeface="+mn-ea"/>
              <a:cs typeface="+mn-cs"/>
            </a:endParaRPr>
          </a:p>
        </p:txBody>
      </p:sp>
    </p:spTree>
    <p:extLst>
      <p:ext uri="{BB962C8B-B14F-4D97-AF65-F5344CB8AC3E}">
        <p14:creationId xmlns:p14="http://schemas.microsoft.com/office/powerpoint/2010/main" val="30112453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grpSp>
        <p:nvGrpSpPr>
          <p:cNvPr id="3" name="Group 3"/>
          <p:cNvGrpSpPr/>
          <p:nvPr/>
        </p:nvGrpSpPr>
        <p:grpSpPr>
          <a:xfrm>
            <a:off x="249142" y="800100"/>
            <a:ext cx="9467659" cy="8001000"/>
            <a:chOff x="-92797" y="-406236"/>
            <a:chExt cx="12623544" cy="7863498"/>
          </a:xfrm>
        </p:grpSpPr>
        <p:sp>
          <p:nvSpPr>
            <p:cNvPr id="4" name="TextBox 4"/>
            <p:cNvSpPr txBox="1"/>
            <p:nvPr/>
          </p:nvSpPr>
          <p:spPr>
            <a:xfrm>
              <a:off x="42515" y="-406236"/>
              <a:ext cx="12488232" cy="2251451"/>
            </a:xfrm>
            <a:prstGeom prst="rect">
              <a:avLst/>
            </a:prstGeom>
          </p:spPr>
          <p:txBody>
            <a:bodyPr wrap="square" lIns="0" tIns="0" rIns="0" bIns="0" rtlCol="0" anchor="t">
              <a:spAutoFit/>
            </a:bodyPr>
            <a:lstStyle/>
            <a:p>
              <a:pPr marL="0" marR="0" lvl="0" indent="0" algn="l" defTabSz="914400" rtl="0" eaLnBrk="1" fontAlgn="auto" latinLnBrk="0" hangingPunct="1">
                <a:lnSpc>
                  <a:spcPts val="9100"/>
                </a:lnSpc>
                <a:spcBef>
                  <a:spcPts val="0"/>
                </a:spcBef>
                <a:spcAft>
                  <a:spcPts val="0"/>
                </a:spcAft>
                <a:buClrTx/>
                <a:buSzTx/>
                <a:buFontTx/>
                <a:buNone/>
                <a:tabLst/>
                <a:defRPr/>
              </a:pPr>
              <a:r>
                <a:rPr kumimoji="0" lang="en-US" sz="7000" b="0" i="0" u="none" strike="noStrike" kern="1200" cap="none" spc="210" normalizeH="0" baseline="0" noProof="0" dirty="0">
                  <a:ln>
                    <a:noFill/>
                  </a:ln>
                  <a:solidFill>
                    <a:srgbClr val="F3F7FA"/>
                  </a:solidFill>
                  <a:effectLst/>
                  <a:uLnTx/>
                  <a:uFillTx/>
                  <a:latin typeface="Cooper Hewitt Bold"/>
                  <a:ea typeface="+mn-ea"/>
                  <a:cs typeface="+mn-cs"/>
                </a:rPr>
                <a:t>Engaging with Potential Funders</a:t>
              </a:r>
            </a:p>
          </p:txBody>
        </p:sp>
        <p:sp>
          <p:nvSpPr>
            <p:cNvPr id="5" name="AutoShape 5"/>
            <p:cNvSpPr/>
            <p:nvPr/>
          </p:nvSpPr>
          <p:spPr>
            <a:xfrm>
              <a:off x="-92797" y="2140040"/>
              <a:ext cx="12488232" cy="5317222"/>
            </a:xfrm>
            <a:prstGeom prst="rect">
              <a:avLst/>
            </a:prstGeom>
            <a:solidFill>
              <a:srgbClr val="F3F7FA"/>
            </a:solidFill>
          </p:spPr>
        </p:sp>
      </p:grpSp>
      <p:sp>
        <p:nvSpPr>
          <p:cNvPr id="7" name="Rectangle 6">
            <a:extLst>
              <a:ext uri="{FF2B5EF4-FFF2-40B4-BE49-F238E27FC236}">
                <a16:creationId xmlns:a16="http://schemas.microsoft.com/office/drawing/2014/main" id="{879FA017-F9F1-8B40-8E21-130B3B80D48C}"/>
              </a:ext>
            </a:extLst>
          </p:cNvPr>
          <p:cNvSpPr/>
          <p:nvPr/>
        </p:nvSpPr>
        <p:spPr>
          <a:xfrm>
            <a:off x="477742" y="3390900"/>
            <a:ext cx="8666258" cy="5061001"/>
          </a:xfrm>
          <a:prstGeom prst="rect">
            <a:avLst/>
          </a:prstGeom>
        </p:spPr>
        <p:txBody>
          <a:bodyPr wrap="square" lIns="91440" tIns="45720" rIns="91440" bIns="45720" anchor="t">
            <a:spAutoFit/>
          </a:bodyPr>
          <a:lstStyle/>
          <a:p>
            <a:pPr>
              <a:lnSpc>
                <a:spcPts val="3900"/>
              </a:lnSpc>
              <a:defRPr/>
            </a:pPr>
            <a:r>
              <a:rPr lang="en-US" sz="2600" spc="26" dirty="0">
                <a:solidFill>
                  <a:srgbClr val="37588E"/>
                </a:solidFill>
                <a:latin typeface="Cooper Hewitt"/>
                <a:ea typeface="Cooper Hewitt"/>
              </a:rPr>
              <a:t>Remember this is like a courtship</a:t>
            </a:r>
          </a:p>
          <a:p>
            <a:pPr>
              <a:lnSpc>
                <a:spcPts val="3900"/>
              </a:lnSpc>
              <a:defRPr/>
            </a:pPr>
            <a:endParaRPr lang="en-US" sz="2600" spc="26" dirty="0">
              <a:solidFill>
                <a:srgbClr val="37588E"/>
              </a:solidFill>
              <a:latin typeface="Cooper Hewitt"/>
              <a:ea typeface="Cooper Hewitt"/>
            </a:endParaRPr>
          </a:p>
          <a:p>
            <a:pPr>
              <a:lnSpc>
                <a:spcPts val="3900"/>
              </a:lnSpc>
              <a:defRPr/>
            </a:pPr>
            <a:r>
              <a:rPr lang="en-US" sz="2600" spc="26" dirty="0">
                <a:solidFill>
                  <a:srgbClr val="37588E"/>
                </a:solidFill>
                <a:latin typeface="Cooper Hewitt"/>
                <a:ea typeface="Cooper Hewitt"/>
              </a:rPr>
              <a:t>There is the initial contact</a:t>
            </a:r>
          </a:p>
          <a:p>
            <a:pPr>
              <a:lnSpc>
                <a:spcPts val="3900"/>
              </a:lnSpc>
              <a:defRPr/>
            </a:pPr>
            <a:r>
              <a:rPr lang="en-US" sz="2600" spc="26" dirty="0">
                <a:solidFill>
                  <a:srgbClr val="37588E"/>
                </a:solidFill>
                <a:latin typeface="Cooper Hewitt"/>
                <a:ea typeface="Cooper Hewitt"/>
              </a:rPr>
              <a:t>Then the interactive time period where interest grows </a:t>
            </a:r>
          </a:p>
          <a:p>
            <a:pPr>
              <a:lnSpc>
                <a:spcPts val="3900"/>
              </a:lnSpc>
              <a:defRPr/>
            </a:pPr>
            <a:r>
              <a:rPr lang="en-US" sz="2600" spc="26" dirty="0">
                <a:solidFill>
                  <a:srgbClr val="37588E"/>
                </a:solidFill>
                <a:latin typeface="Cooper Hewitt"/>
                <a:ea typeface="Cooper Hewitt"/>
              </a:rPr>
              <a:t>Next the commitment stage</a:t>
            </a:r>
          </a:p>
          <a:p>
            <a:pPr>
              <a:lnSpc>
                <a:spcPts val="3900"/>
              </a:lnSpc>
              <a:defRPr/>
            </a:pPr>
            <a:r>
              <a:rPr lang="en-US" sz="2600" spc="26" dirty="0">
                <a:solidFill>
                  <a:srgbClr val="37588E"/>
                </a:solidFill>
                <a:latin typeface="Cooper Hewitt"/>
                <a:ea typeface="Cooper Hewitt"/>
              </a:rPr>
              <a:t>With demonstration of commitment </a:t>
            </a:r>
          </a:p>
          <a:p>
            <a:pPr>
              <a:lnSpc>
                <a:spcPts val="3900"/>
              </a:lnSpc>
              <a:defRPr/>
            </a:pPr>
            <a:r>
              <a:rPr lang="en-US" sz="2600" spc="26" dirty="0">
                <a:solidFill>
                  <a:srgbClr val="37588E"/>
                </a:solidFill>
                <a:latin typeface="Cooper Hewitt"/>
                <a:ea typeface="Cooper Hewitt"/>
              </a:rPr>
              <a:t>Finally courtship where you have wooed them sufficiently where you enter into a partnership</a:t>
            </a:r>
          </a:p>
          <a:p>
            <a:pPr>
              <a:lnSpc>
                <a:spcPts val="3900"/>
              </a:lnSpc>
              <a:defRPr/>
            </a:pPr>
            <a:endParaRPr lang="en-US" sz="2600" spc="26" dirty="0">
              <a:solidFill>
                <a:srgbClr val="37588E"/>
              </a:solidFill>
              <a:latin typeface="Cooper Hewitt"/>
              <a:ea typeface="Cooper Hewitt"/>
            </a:endParaRPr>
          </a:p>
          <a:p>
            <a:pPr>
              <a:lnSpc>
                <a:spcPts val="3900"/>
              </a:lnSpc>
              <a:defRPr/>
            </a:pPr>
            <a:endParaRPr lang="en-US" sz="2600" spc="26" dirty="0">
              <a:solidFill>
                <a:srgbClr val="37588E"/>
              </a:solidFill>
              <a:latin typeface="Cooper Hewitt"/>
              <a:ea typeface="Cooper Hewitt"/>
            </a:endParaRPr>
          </a:p>
        </p:txBody>
      </p:sp>
      <p:pic>
        <p:nvPicPr>
          <p:cNvPr id="9" name="Picture 9" descr="A picture containing person, music, guitar&#10;&#10;Description automatically generated">
            <a:extLst>
              <a:ext uri="{FF2B5EF4-FFF2-40B4-BE49-F238E27FC236}">
                <a16:creationId xmlns:a16="http://schemas.microsoft.com/office/drawing/2014/main" id="{883CD14A-2653-4D96-8D57-02148C5F92DF}"/>
              </a:ext>
            </a:extLst>
          </p:cNvPr>
          <p:cNvPicPr>
            <a:picLocks noChangeAspect="1"/>
          </p:cNvPicPr>
          <p:nvPr/>
        </p:nvPicPr>
        <p:blipFill>
          <a:blip r:embed="rId3"/>
          <a:stretch>
            <a:fillRect/>
          </a:stretch>
        </p:blipFill>
        <p:spPr>
          <a:xfrm>
            <a:off x="11129904" y="2029011"/>
            <a:ext cx="5903258" cy="5874810"/>
          </a:xfrm>
          <a:prstGeom prst="rect">
            <a:avLst/>
          </a:prstGeom>
        </p:spPr>
      </p:pic>
      <p:sp>
        <p:nvSpPr>
          <p:cNvPr id="10" name="TextBox 9">
            <a:extLst>
              <a:ext uri="{FF2B5EF4-FFF2-40B4-BE49-F238E27FC236}">
                <a16:creationId xmlns:a16="http://schemas.microsoft.com/office/drawing/2014/main" id="{18B81B6F-F906-41A1-8F7A-829838B26064}"/>
              </a:ext>
            </a:extLst>
          </p:cNvPr>
          <p:cNvSpPr txBox="1"/>
          <p:nvPr/>
        </p:nvSpPr>
        <p:spPr>
          <a:xfrm>
            <a:off x="7772400" y="49149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dirty="0">
              <a:cs typeface="Calibri"/>
            </a:endParaRPr>
          </a:p>
        </p:txBody>
      </p:sp>
    </p:spTree>
    <p:extLst>
      <p:ext uri="{BB962C8B-B14F-4D97-AF65-F5344CB8AC3E}">
        <p14:creationId xmlns:p14="http://schemas.microsoft.com/office/powerpoint/2010/main" val="20063144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grpSp>
        <p:nvGrpSpPr>
          <p:cNvPr id="3" name="Group 3"/>
          <p:cNvGrpSpPr/>
          <p:nvPr/>
        </p:nvGrpSpPr>
        <p:grpSpPr>
          <a:xfrm>
            <a:off x="249142" y="800100"/>
            <a:ext cx="9467659" cy="8001000"/>
            <a:chOff x="-92797" y="-406236"/>
            <a:chExt cx="12623544" cy="7863498"/>
          </a:xfrm>
        </p:grpSpPr>
        <p:sp>
          <p:nvSpPr>
            <p:cNvPr id="4" name="TextBox 4"/>
            <p:cNvSpPr txBox="1"/>
            <p:nvPr/>
          </p:nvSpPr>
          <p:spPr>
            <a:xfrm>
              <a:off x="42515" y="-406236"/>
              <a:ext cx="12488232" cy="2251451"/>
            </a:xfrm>
            <a:prstGeom prst="rect">
              <a:avLst/>
            </a:prstGeom>
          </p:spPr>
          <p:txBody>
            <a:bodyPr wrap="square" lIns="0" tIns="0" rIns="0" bIns="0" rtlCol="0" anchor="t">
              <a:spAutoFit/>
            </a:bodyPr>
            <a:lstStyle/>
            <a:p>
              <a:pPr marL="0" marR="0" lvl="0" indent="0" algn="l" defTabSz="914400" rtl="0" eaLnBrk="1" fontAlgn="auto" latinLnBrk="0" hangingPunct="1">
                <a:lnSpc>
                  <a:spcPts val="9100"/>
                </a:lnSpc>
                <a:spcBef>
                  <a:spcPts val="0"/>
                </a:spcBef>
                <a:spcAft>
                  <a:spcPts val="0"/>
                </a:spcAft>
                <a:buClrTx/>
                <a:buSzTx/>
                <a:buFontTx/>
                <a:buNone/>
                <a:tabLst/>
                <a:defRPr/>
              </a:pPr>
              <a:r>
                <a:rPr kumimoji="0" lang="en-US" sz="7000" b="0" i="0" u="none" strike="noStrike" kern="1200" cap="none" spc="210" normalizeH="0" baseline="0" noProof="0" dirty="0">
                  <a:ln>
                    <a:noFill/>
                  </a:ln>
                  <a:solidFill>
                    <a:srgbClr val="F3F7FA"/>
                  </a:solidFill>
                  <a:effectLst/>
                  <a:uLnTx/>
                  <a:uFillTx/>
                  <a:latin typeface="Cooper Hewitt Bold"/>
                  <a:ea typeface="+mn-ea"/>
                  <a:cs typeface="+mn-cs"/>
                </a:rPr>
                <a:t>Engaging with Potential Funders</a:t>
              </a:r>
            </a:p>
          </p:txBody>
        </p:sp>
        <p:sp>
          <p:nvSpPr>
            <p:cNvPr id="5" name="AutoShape 5"/>
            <p:cNvSpPr/>
            <p:nvPr/>
          </p:nvSpPr>
          <p:spPr>
            <a:xfrm>
              <a:off x="-92797" y="2140040"/>
              <a:ext cx="12488232" cy="5317222"/>
            </a:xfrm>
            <a:prstGeom prst="rect">
              <a:avLst/>
            </a:prstGeom>
            <a:solidFill>
              <a:srgbClr val="F3F7FA"/>
            </a:solidFill>
          </p:spPr>
        </p:sp>
      </p:grpSp>
      <p:sp>
        <p:nvSpPr>
          <p:cNvPr id="7" name="Rectangle 6">
            <a:extLst>
              <a:ext uri="{FF2B5EF4-FFF2-40B4-BE49-F238E27FC236}">
                <a16:creationId xmlns:a16="http://schemas.microsoft.com/office/drawing/2014/main" id="{879FA017-F9F1-8B40-8E21-130B3B80D48C}"/>
              </a:ext>
            </a:extLst>
          </p:cNvPr>
          <p:cNvSpPr/>
          <p:nvPr/>
        </p:nvSpPr>
        <p:spPr>
          <a:xfrm>
            <a:off x="477742" y="3390900"/>
            <a:ext cx="8666258" cy="5561138"/>
          </a:xfrm>
          <a:prstGeom prst="rect">
            <a:avLst/>
          </a:prstGeom>
        </p:spPr>
        <p:txBody>
          <a:bodyPr wrap="square" lIns="91440" tIns="45720" rIns="91440" bIns="45720" anchor="t">
            <a:spAutoFit/>
          </a:bodyPr>
          <a:lstStyle/>
          <a:p>
            <a:pPr>
              <a:lnSpc>
                <a:spcPts val="3900"/>
              </a:lnSpc>
              <a:defRPr/>
            </a:pPr>
            <a:r>
              <a:rPr lang="en-US" sz="2600" spc="26" dirty="0">
                <a:solidFill>
                  <a:srgbClr val="37588E"/>
                </a:solidFill>
                <a:latin typeface="Cooper Hewitt"/>
                <a:ea typeface="Cooper Hewitt"/>
              </a:rPr>
              <a:t>Like any partnership there is always the gatekeeper</a:t>
            </a:r>
          </a:p>
          <a:p>
            <a:pPr>
              <a:lnSpc>
                <a:spcPts val="3900"/>
              </a:lnSpc>
              <a:defRPr/>
            </a:pPr>
            <a:endParaRPr lang="en-US" sz="2600" spc="26" dirty="0">
              <a:solidFill>
                <a:srgbClr val="37588E"/>
              </a:solidFill>
              <a:latin typeface="Cooper Hewitt"/>
              <a:ea typeface="Cooper Hewitt"/>
            </a:endParaRPr>
          </a:p>
          <a:p>
            <a:pPr>
              <a:lnSpc>
                <a:spcPts val="3900"/>
              </a:lnSpc>
              <a:defRPr/>
            </a:pPr>
            <a:r>
              <a:rPr lang="en-US" sz="2600" spc="26" dirty="0">
                <a:solidFill>
                  <a:srgbClr val="37588E"/>
                </a:solidFill>
                <a:latin typeface="Cooper Hewitt"/>
                <a:ea typeface="Cooper Hewitt"/>
              </a:rPr>
              <a:t>Any great courtship has a mother in law or in the grant world known as a program officer</a:t>
            </a:r>
          </a:p>
          <a:p>
            <a:pPr>
              <a:lnSpc>
                <a:spcPts val="3900"/>
              </a:lnSpc>
              <a:defRPr/>
            </a:pPr>
            <a:endParaRPr lang="en-US" sz="2600" spc="26" dirty="0">
              <a:solidFill>
                <a:srgbClr val="37588E"/>
              </a:solidFill>
              <a:latin typeface="Cooper Hewitt"/>
              <a:ea typeface="Cooper Hewitt"/>
            </a:endParaRPr>
          </a:p>
          <a:p>
            <a:pPr>
              <a:lnSpc>
                <a:spcPts val="3900"/>
              </a:lnSpc>
              <a:defRPr/>
            </a:pPr>
            <a:r>
              <a:rPr lang="en-US" sz="2600" spc="26" dirty="0">
                <a:solidFill>
                  <a:srgbClr val="37588E"/>
                </a:solidFill>
                <a:latin typeface="Cooper Hewitt"/>
                <a:ea typeface="Cooper Hewitt"/>
              </a:rPr>
              <a:t>Program Officers vary across the board with every organization</a:t>
            </a:r>
          </a:p>
          <a:p>
            <a:pPr>
              <a:lnSpc>
                <a:spcPts val="3900"/>
              </a:lnSpc>
              <a:defRPr/>
            </a:pPr>
            <a:endParaRPr lang="en-US" sz="2600" spc="26" dirty="0">
              <a:solidFill>
                <a:srgbClr val="37588E"/>
              </a:solidFill>
              <a:latin typeface="Cooper Hewitt"/>
              <a:ea typeface="Cooper Hewitt"/>
            </a:endParaRPr>
          </a:p>
          <a:p>
            <a:pPr>
              <a:lnSpc>
                <a:spcPts val="3900"/>
              </a:lnSpc>
              <a:defRPr/>
            </a:pPr>
            <a:r>
              <a:rPr lang="en-US" sz="2600" spc="26" dirty="0">
                <a:solidFill>
                  <a:srgbClr val="37588E"/>
                </a:solidFill>
                <a:latin typeface="Cooper Hewitt"/>
                <a:ea typeface="Cooper Hewitt"/>
              </a:rPr>
              <a:t>How to interact with Program Officers</a:t>
            </a:r>
          </a:p>
          <a:p>
            <a:pPr>
              <a:lnSpc>
                <a:spcPts val="3900"/>
              </a:lnSpc>
              <a:defRPr/>
            </a:pPr>
            <a:endParaRPr lang="en-US" sz="2600" spc="26" dirty="0">
              <a:solidFill>
                <a:srgbClr val="37588E"/>
              </a:solidFill>
              <a:latin typeface="Cooper Hewitt"/>
              <a:ea typeface="Cooper Hewitt"/>
            </a:endParaRPr>
          </a:p>
          <a:p>
            <a:pPr>
              <a:lnSpc>
                <a:spcPts val="3900"/>
              </a:lnSpc>
              <a:defRPr/>
            </a:pPr>
            <a:endParaRPr lang="en-US" sz="2600" spc="26" dirty="0">
              <a:solidFill>
                <a:srgbClr val="37588E"/>
              </a:solidFill>
              <a:latin typeface="Cooper Hewitt"/>
              <a:ea typeface="Cooper Hewitt"/>
            </a:endParaRPr>
          </a:p>
        </p:txBody>
      </p:sp>
      <p:pic>
        <p:nvPicPr>
          <p:cNvPr id="2" name="Picture 5" descr="A picture containing person, indoor&#10;&#10;Description automatically generated">
            <a:extLst>
              <a:ext uri="{FF2B5EF4-FFF2-40B4-BE49-F238E27FC236}">
                <a16:creationId xmlns:a16="http://schemas.microsoft.com/office/drawing/2014/main" id="{5D868418-1DDB-4D57-8EC8-A16D448E0559}"/>
              </a:ext>
            </a:extLst>
          </p:cNvPr>
          <p:cNvPicPr>
            <a:picLocks noChangeAspect="1"/>
          </p:cNvPicPr>
          <p:nvPr/>
        </p:nvPicPr>
        <p:blipFill>
          <a:blip r:embed="rId3"/>
          <a:stretch>
            <a:fillRect/>
          </a:stretch>
        </p:blipFill>
        <p:spPr>
          <a:xfrm>
            <a:off x="11024316" y="3141603"/>
            <a:ext cx="6284889" cy="4486752"/>
          </a:xfrm>
          <a:prstGeom prst="rect">
            <a:avLst/>
          </a:prstGeom>
        </p:spPr>
      </p:pic>
    </p:spTree>
    <p:extLst>
      <p:ext uri="{BB962C8B-B14F-4D97-AF65-F5344CB8AC3E}">
        <p14:creationId xmlns:p14="http://schemas.microsoft.com/office/powerpoint/2010/main" val="23787975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sp>
        <p:nvSpPr>
          <p:cNvPr id="2" name="AutoShape 2"/>
          <p:cNvSpPr/>
          <p:nvPr/>
        </p:nvSpPr>
        <p:spPr>
          <a:xfrm>
            <a:off x="-197769" y="5143500"/>
            <a:ext cx="18683539" cy="53138"/>
          </a:xfrm>
          <a:prstGeom prst="rect">
            <a:avLst/>
          </a:prstGeom>
          <a:solidFill>
            <a:srgbClr val="76B9F0"/>
          </a:solidFill>
        </p:spPr>
      </p:sp>
      <p:sp>
        <p:nvSpPr>
          <p:cNvPr id="3" name="AutoShape 3"/>
          <p:cNvSpPr/>
          <p:nvPr/>
        </p:nvSpPr>
        <p:spPr>
          <a:xfrm>
            <a:off x="9144000" y="-159739"/>
            <a:ext cx="67826" cy="10606478"/>
          </a:xfrm>
          <a:prstGeom prst="rect">
            <a:avLst/>
          </a:prstGeom>
          <a:solidFill>
            <a:srgbClr val="76B9F0"/>
          </a:solidFill>
        </p:spPr>
      </p:sp>
      <p:sp>
        <p:nvSpPr>
          <p:cNvPr id="7" name="TextBox 7"/>
          <p:cNvSpPr txBox="1"/>
          <p:nvPr/>
        </p:nvSpPr>
        <p:spPr>
          <a:xfrm>
            <a:off x="1048523" y="1373177"/>
            <a:ext cx="4929532" cy="2185085"/>
          </a:xfrm>
          <a:prstGeom prst="rect">
            <a:avLst/>
          </a:prstGeom>
        </p:spPr>
        <p:txBody>
          <a:bodyPr lIns="0" tIns="0" rIns="0" bIns="0" rtlCol="0" anchor="t">
            <a:spAutoFit/>
          </a:bodyPr>
          <a:lstStyle/>
          <a:p>
            <a:pPr marL="0" marR="0" lvl="0" indent="0" algn="l"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F3F7FA"/>
                </a:solidFill>
                <a:effectLst/>
                <a:uLnTx/>
                <a:uFillTx/>
                <a:latin typeface="Cooper Hewitt"/>
                <a:ea typeface="+mn-ea"/>
                <a:cs typeface="+mn-cs"/>
              </a:rPr>
              <a:t>Make initial contact and help prepare for program officer conversations</a:t>
            </a:r>
          </a:p>
        </p:txBody>
      </p:sp>
      <p:sp>
        <p:nvSpPr>
          <p:cNvPr id="10" name="TextBox 10"/>
          <p:cNvSpPr txBox="1"/>
          <p:nvPr/>
        </p:nvSpPr>
        <p:spPr>
          <a:xfrm>
            <a:off x="12329768" y="1644639"/>
            <a:ext cx="4929532" cy="1633652"/>
          </a:xfrm>
          <a:prstGeom prst="rect">
            <a:avLst/>
          </a:prstGeom>
        </p:spPr>
        <p:txBody>
          <a:bodyPr lIns="0" tIns="0" rIns="0" bIns="0" rtlCol="0" anchor="t">
            <a:spAutoFit/>
          </a:bodyPr>
          <a:lstStyle/>
          <a:p>
            <a:pPr marL="0" marR="0" lvl="0" indent="0" algn="r"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F3F7FA"/>
                </a:solidFill>
                <a:effectLst/>
                <a:uLnTx/>
                <a:uFillTx/>
                <a:latin typeface="Cooper Hewitt"/>
                <a:ea typeface="+mn-ea"/>
                <a:cs typeface="+mn-cs"/>
              </a:rPr>
              <a:t>Help write tailored and compelling ”white papers”</a:t>
            </a:r>
          </a:p>
        </p:txBody>
      </p:sp>
      <p:sp>
        <p:nvSpPr>
          <p:cNvPr id="13" name="TextBox 13"/>
          <p:cNvSpPr txBox="1"/>
          <p:nvPr/>
        </p:nvSpPr>
        <p:spPr>
          <a:xfrm>
            <a:off x="12197883" y="5791398"/>
            <a:ext cx="4929532" cy="2736518"/>
          </a:xfrm>
          <a:prstGeom prst="rect">
            <a:avLst/>
          </a:prstGeom>
        </p:spPr>
        <p:txBody>
          <a:bodyPr lIns="0" tIns="0" rIns="0" bIns="0" rtlCol="0" anchor="t">
            <a:spAutoFit/>
          </a:bodyPr>
          <a:lstStyle/>
          <a:p>
            <a:pPr marL="0" marR="0" lvl="0" indent="0" algn="r"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F3F7FA"/>
                </a:solidFill>
                <a:effectLst/>
                <a:uLnTx/>
                <a:uFillTx/>
                <a:latin typeface="Cooper Hewitt"/>
                <a:ea typeface="+mn-ea"/>
                <a:cs typeface="+mn-cs"/>
              </a:rPr>
              <a:t>Connect you with BYU faculty resources (faculty who have been program officers)</a:t>
            </a:r>
          </a:p>
        </p:txBody>
      </p:sp>
      <p:sp>
        <p:nvSpPr>
          <p:cNvPr id="16" name="TextBox 16"/>
          <p:cNvSpPr txBox="1"/>
          <p:nvPr/>
        </p:nvSpPr>
        <p:spPr>
          <a:xfrm>
            <a:off x="1073509" y="6149062"/>
            <a:ext cx="4929532" cy="2185085"/>
          </a:xfrm>
          <a:prstGeom prst="rect">
            <a:avLst/>
          </a:prstGeom>
        </p:spPr>
        <p:txBody>
          <a:bodyPr lIns="0" tIns="0" rIns="0" bIns="0" rtlCol="0" anchor="t">
            <a:spAutoFit/>
          </a:bodyPr>
          <a:lstStyle/>
          <a:p>
            <a:pPr marL="0" marR="0" lvl="0" indent="0" algn="l"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F3F7FA"/>
                </a:solidFill>
                <a:effectLst/>
                <a:uLnTx/>
                <a:uFillTx/>
                <a:latin typeface="Cooper Hewitt"/>
                <a:ea typeface="+mn-ea"/>
                <a:cs typeface="+mn-cs"/>
              </a:rPr>
              <a:t>Arrange for program officer visits to campus and schedule individual visits</a:t>
            </a:r>
          </a:p>
        </p:txBody>
      </p:sp>
      <p:sp>
        <p:nvSpPr>
          <p:cNvPr id="18" name="Hexagon 17"/>
          <p:cNvSpPr/>
          <p:nvPr/>
        </p:nvSpPr>
        <p:spPr>
          <a:xfrm>
            <a:off x="6477000" y="2552700"/>
            <a:ext cx="5334000" cy="4724400"/>
          </a:xfrm>
          <a:prstGeom prst="hexagon">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800" b="0" i="0" u="none" strike="noStrike" kern="1200" cap="none" spc="0" normalizeH="0" baseline="0" noProof="0" dirty="0">
              <a:ln>
                <a:noFill/>
              </a:ln>
              <a:solidFill>
                <a:srgbClr val="4472C4">
                  <a:lumMod val="75000"/>
                </a:srgbClr>
              </a:solidFill>
              <a:effectLst/>
              <a:uLnTx/>
              <a:uFillTx/>
              <a:latin typeface="Cooper Hewitt Bold" panose="020B0604020202020204" charset="0"/>
              <a:ea typeface="Cooper Hewitt Bold" panose="020B0604020202020204" charset="0"/>
              <a:cs typeface="+mn-cs"/>
            </a:endParaRPr>
          </a:p>
        </p:txBody>
      </p:sp>
      <p:sp>
        <p:nvSpPr>
          <p:cNvPr id="5" name="TextBox 5"/>
          <p:cNvSpPr txBox="1"/>
          <p:nvPr/>
        </p:nvSpPr>
        <p:spPr>
          <a:xfrm>
            <a:off x="7050027" y="3324225"/>
            <a:ext cx="4532373" cy="3168303"/>
          </a:xfrm>
          <a:prstGeom prst="rect">
            <a:avLst/>
          </a:prstGeom>
        </p:spPr>
        <p:txBody>
          <a:bodyPr wrap="square" lIns="0" tIns="0" rIns="0" bIns="0" rtlCol="0" anchor="t">
            <a:spAutoFit/>
          </a:bodyPr>
          <a:lstStyle/>
          <a:p>
            <a:pPr marL="0" marR="0" lvl="0" indent="0" algn="ctr" defTabSz="914400" rtl="0" eaLnBrk="1" fontAlgn="auto" latinLnBrk="0" hangingPunct="1">
              <a:lnSpc>
                <a:spcPts val="8400"/>
              </a:lnSpc>
              <a:spcBef>
                <a:spcPts val="0"/>
              </a:spcBef>
              <a:spcAft>
                <a:spcPts val="0"/>
              </a:spcAft>
              <a:buClrTx/>
              <a:buSzTx/>
              <a:buFontTx/>
              <a:buNone/>
              <a:tabLst/>
              <a:defRPr/>
            </a:pPr>
            <a:r>
              <a:rPr kumimoji="0" lang="en-US" sz="5800" b="0" i="0" u="none" strike="noStrike" kern="1200" cap="none" spc="60" normalizeH="0" baseline="0" noProof="0" dirty="0">
                <a:ln>
                  <a:noFill/>
                </a:ln>
                <a:solidFill>
                  <a:srgbClr val="37588E"/>
                </a:solidFill>
                <a:effectLst/>
                <a:uLnTx/>
                <a:uFillTx/>
                <a:latin typeface="Cooper Hewitt"/>
                <a:ea typeface="+mn-ea"/>
                <a:cs typeface="+mn-cs"/>
              </a:rPr>
              <a:t>Research </a:t>
            </a:r>
            <a:r>
              <a:rPr kumimoji="0" lang="en-US" sz="5800" b="0" i="0" u="none" strike="noStrike" kern="1200" cap="none" spc="60" normalizeH="0" baseline="0" noProof="0" dirty="0" err="1">
                <a:ln>
                  <a:noFill/>
                </a:ln>
                <a:solidFill>
                  <a:srgbClr val="37588E"/>
                </a:solidFill>
                <a:effectLst/>
                <a:uLnTx/>
                <a:uFillTx/>
                <a:latin typeface="Cooper Hewitt"/>
                <a:ea typeface="+mn-ea"/>
                <a:cs typeface="+mn-cs"/>
              </a:rPr>
              <a:t>DevelopmentSupport</a:t>
            </a:r>
            <a:endParaRPr kumimoji="0" lang="en-US" sz="5800" b="0" i="0" u="none" strike="noStrike" kern="1200" cap="none" spc="60" normalizeH="0" baseline="0" noProof="0" dirty="0">
              <a:ln>
                <a:noFill/>
              </a:ln>
              <a:solidFill>
                <a:srgbClr val="37588E"/>
              </a:solidFill>
              <a:effectLst/>
              <a:uLnTx/>
              <a:uFillTx/>
              <a:latin typeface="Cooper Hewitt"/>
              <a:ea typeface="+mn-ea"/>
              <a:cs typeface="+mn-cs"/>
            </a:endParaRPr>
          </a:p>
        </p:txBody>
      </p:sp>
    </p:spTree>
    <p:extLst>
      <p:ext uri="{BB962C8B-B14F-4D97-AF65-F5344CB8AC3E}">
        <p14:creationId xmlns:p14="http://schemas.microsoft.com/office/powerpoint/2010/main" val="2955078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sp>
        <p:nvSpPr>
          <p:cNvPr id="6" name="AutoShape 6"/>
          <p:cNvSpPr/>
          <p:nvPr/>
        </p:nvSpPr>
        <p:spPr>
          <a:xfrm>
            <a:off x="-207277" y="-207277"/>
            <a:ext cx="4403253" cy="10663524"/>
          </a:xfrm>
          <a:prstGeom prst="rect">
            <a:avLst/>
          </a:prstGeom>
          <a:solidFill>
            <a:srgbClr val="F3F7FA"/>
          </a:solidFill>
        </p:spPr>
      </p:sp>
      <p:sp>
        <p:nvSpPr>
          <p:cNvPr id="7" name="TextBox 7"/>
          <p:cNvSpPr txBox="1"/>
          <p:nvPr/>
        </p:nvSpPr>
        <p:spPr>
          <a:xfrm rot="-5400000">
            <a:off x="-1385035" y="4394438"/>
            <a:ext cx="6627488" cy="2098203"/>
          </a:xfrm>
          <a:prstGeom prst="rect">
            <a:avLst/>
          </a:prstGeom>
        </p:spPr>
        <p:txBody>
          <a:bodyPr wrap="square" lIns="0" tIns="0" rIns="0" bIns="0" rtlCol="0" anchor="t">
            <a:spAutoFit/>
          </a:bodyPr>
          <a:lstStyle/>
          <a:p>
            <a:pPr marL="0" marR="0" lvl="0" indent="0" algn="l" defTabSz="914400" rtl="0" eaLnBrk="1" fontAlgn="auto" latinLnBrk="0" hangingPunct="1">
              <a:lnSpc>
                <a:spcPts val="8400"/>
              </a:lnSpc>
              <a:spcBef>
                <a:spcPts val="0"/>
              </a:spcBef>
              <a:spcAft>
                <a:spcPts val="0"/>
              </a:spcAft>
              <a:buClrTx/>
              <a:buSzTx/>
              <a:buFontTx/>
              <a:buNone/>
              <a:tabLst/>
              <a:defRPr/>
            </a:pPr>
            <a:r>
              <a:rPr lang="en-US" sz="6000" spc="60" dirty="0">
                <a:solidFill>
                  <a:srgbClr val="37588E"/>
                </a:solidFill>
                <a:latin typeface="Cooper Hewitt"/>
              </a:rPr>
              <a:t>Review Criteria and the Review Process</a:t>
            </a:r>
            <a:endParaRPr kumimoji="0" lang="en-US" sz="6000" b="0" i="0" u="none" strike="noStrike" kern="1200" cap="none" spc="60" normalizeH="0" baseline="0" noProof="0" dirty="0">
              <a:ln>
                <a:noFill/>
              </a:ln>
              <a:solidFill>
                <a:srgbClr val="37588E"/>
              </a:solidFill>
              <a:effectLst/>
              <a:uLnTx/>
              <a:uFillTx/>
              <a:latin typeface="Cooper Hewitt"/>
              <a:ea typeface="+mn-ea"/>
              <a:cs typeface="+mn-cs"/>
            </a:endParaRPr>
          </a:p>
        </p:txBody>
      </p:sp>
      <p:grpSp>
        <p:nvGrpSpPr>
          <p:cNvPr id="8" name="Group 8"/>
          <p:cNvGrpSpPr/>
          <p:nvPr/>
        </p:nvGrpSpPr>
        <p:grpSpPr>
          <a:xfrm>
            <a:off x="5117644" y="821741"/>
            <a:ext cx="7116260" cy="1250808"/>
            <a:chOff x="0" y="-123825"/>
            <a:chExt cx="9488347" cy="1693152"/>
          </a:xfrm>
        </p:grpSpPr>
        <p:sp>
          <p:nvSpPr>
            <p:cNvPr id="9" name="TextBox 9"/>
            <p:cNvSpPr txBox="1"/>
            <p:nvPr/>
          </p:nvSpPr>
          <p:spPr>
            <a:xfrm>
              <a:off x="0" y="-123825"/>
              <a:ext cx="9488347" cy="718497"/>
            </a:xfrm>
            <a:prstGeom prst="rect">
              <a:avLst/>
            </a:prstGeom>
          </p:spPr>
          <p:txBody>
            <a:bodyPr lIns="0" tIns="0" rIns="0" bIns="0" rtlCol="0" anchor="t">
              <a:spAutoFit/>
            </a:bodyPr>
            <a:lstStyle/>
            <a:p>
              <a:pPr marL="0" marR="0" lvl="0" indent="0" algn="l"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F3F7FA"/>
                  </a:solidFill>
                  <a:effectLst/>
                  <a:uLnTx/>
                  <a:uFillTx/>
                  <a:latin typeface="Cooper Hewitt"/>
                  <a:ea typeface="+mn-ea"/>
                  <a:cs typeface="+mn-cs"/>
                </a:rPr>
                <a:t>Basic Review Criteria</a:t>
              </a:r>
            </a:p>
          </p:txBody>
        </p:sp>
        <p:sp>
          <p:nvSpPr>
            <p:cNvPr id="10" name="TextBox 10"/>
            <p:cNvSpPr txBox="1"/>
            <p:nvPr/>
          </p:nvSpPr>
          <p:spPr>
            <a:xfrm>
              <a:off x="0" y="839200"/>
              <a:ext cx="9488347" cy="730127"/>
            </a:xfrm>
            <a:prstGeom prst="rect">
              <a:avLst/>
            </a:prstGeom>
          </p:spPr>
          <p:txBody>
            <a:bodyPr lIns="0" tIns="0" rIns="0" bIns="0" rtlCol="0" anchor="t">
              <a:spAutoFit/>
            </a:bodyPr>
            <a:lstStyle/>
            <a:p>
              <a:pPr marL="0" marR="0" lvl="0" indent="0" algn="l" defTabSz="914400" rtl="0" eaLnBrk="1" fontAlgn="auto" latinLnBrk="0" hangingPunct="1">
                <a:lnSpc>
                  <a:spcPts val="4500"/>
                </a:lnSpc>
                <a:spcBef>
                  <a:spcPts val="0"/>
                </a:spcBef>
                <a:spcAft>
                  <a:spcPts val="0"/>
                </a:spcAft>
                <a:buClrTx/>
                <a:buSzTx/>
                <a:buFontTx/>
                <a:buNone/>
                <a:tabLst/>
                <a:defRPr/>
              </a:pPr>
              <a:endParaRPr kumimoji="0" lang="en-US" sz="3000" b="0" i="0" u="none" strike="noStrike" kern="1200" cap="none" spc="30" normalizeH="0" baseline="0" noProof="0" dirty="0">
                <a:ln>
                  <a:noFill/>
                </a:ln>
                <a:solidFill>
                  <a:srgbClr val="76B9F0"/>
                </a:solidFill>
                <a:effectLst/>
                <a:uLnTx/>
                <a:uFillTx/>
                <a:latin typeface="Cooper Hewitt"/>
                <a:ea typeface="+mn-ea"/>
                <a:cs typeface="+mn-cs"/>
              </a:endParaRPr>
            </a:p>
          </p:txBody>
        </p:sp>
      </p:grpSp>
      <p:pic>
        <p:nvPicPr>
          <p:cNvPr id="20" name="Picture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092415"/>
            <a:ext cx="3332412" cy="1028700"/>
          </a:xfrm>
          <a:prstGeom prst="rect">
            <a:avLst/>
          </a:prstGeom>
        </p:spPr>
      </p:pic>
      <p:sp>
        <p:nvSpPr>
          <p:cNvPr id="21" name="TextBox 10">
            <a:extLst>
              <a:ext uri="{FF2B5EF4-FFF2-40B4-BE49-F238E27FC236}">
                <a16:creationId xmlns:a16="http://schemas.microsoft.com/office/drawing/2014/main" id="{F3E8AA52-41F8-DD4E-AF97-18798D6D7749}"/>
              </a:ext>
            </a:extLst>
          </p:cNvPr>
          <p:cNvSpPr txBox="1"/>
          <p:nvPr/>
        </p:nvSpPr>
        <p:spPr>
          <a:xfrm>
            <a:off x="6172200" y="1433839"/>
            <a:ext cx="9448800" cy="2276457"/>
          </a:xfrm>
          <a:prstGeom prst="rect">
            <a:avLst/>
          </a:prstGeom>
        </p:spPr>
        <p:txBody>
          <a:bodyPr wrap="square" lIns="0" tIns="0" rIns="0" bIns="0" rtlCol="0" anchor="t">
            <a:spAutoFit/>
          </a:bodyPr>
          <a:lstStyle/>
          <a:p>
            <a:pPr>
              <a:lnSpc>
                <a:spcPts val="4500"/>
              </a:lnSpc>
              <a:defRPr/>
            </a:pPr>
            <a:r>
              <a:rPr lang="en-US" sz="3200" spc="30" dirty="0">
                <a:solidFill>
                  <a:srgbClr val="76B9F0"/>
                </a:solidFill>
                <a:latin typeface="Cooper Hewitt"/>
              </a:rPr>
              <a:t>Remember back to the day of your thesis defense</a:t>
            </a:r>
            <a:endParaRPr lang="en-US"/>
          </a:p>
          <a:p>
            <a:pPr>
              <a:lnSpc>
                <a:spcPts val="4500"/>
              </a:lnSpc>
              <a:defRPr/>
            </a:pPr>
            <a:endParaRPr lang="en-US" sz="3200" spc="30" dirty="0">
              <a:solidFill>
                <a:srgbClr val="76B9F0"/>
              </a:solidFill>
              <a:latin typeface="Cooper Hewitt"/>
              <a:ea typeface="Cooper Hewitt"/>
            </a:endParaRPr>
          </a:p>
          <a:p>
            <a:pPr>
              <a:lnSpc>
                <a:spcPts val="4500"/>
              </a:lnSpc>
              <a:defRPr/>
            </a:pPr>
            <a:r>
              <a:rPr lang="en-US" sz="3200" spc="30" dirty="0">
                <a:solidFill>
                  <a:srgbClr val="76B9F0"/>
                </a:solidFill>
                <a:latin typeface="Cooper Hewitt"/>
                <a:ea typeface="Cooper Hewitt"/>
              </a:rPr>
              <a:t>There is a lot from that experience that correlates with your proposal</a:t>
            </a:r>
            <a:endParaRPr lang="en-US" dirty="0">
              <a:cs typeface="Calibri"/>
            </a:endParaRPr>
          </a:p>
        </p:txBody>
      </p:sp>
      <p:pic>
        <p:nvPicPr>
          <p:cNvPr id="3" name="Picture 3" descr="Text&#10;&#10;Description automatically generated">
            <a:extLst>
              <a:ext uri="{FF2B5EF4-FFF2-40B4-BE49-F238E27FC236}">
                <a16:creationId xmlns:a16="http://schemas.microsoft.com/office/drawing/2014/main" id="{DD03DD1B-A2B1-41AC-BA7B-294EB16105B1}"/>
              </a:ext>
            </a:extLst>
          </p:cNvPr>
          <p:cNvPicPr>
            <a:picLocks noChangeAspect="1"/>
          </p:cNvPicPr>
          <p:nvPr/>
        </p:nvPicPr>
        <p:blipFill>
          <a:blip r:embed="rId3"/>
          <a:stretch>
            <a:fillRect/>
          </a:stretch>
        </p:blipFill>
        <p:spPr>
          <a:xfrm>
            <a:off x="6170408" y="3794269"/>
            <a:ext cx="10063553" cy="6230105"/>
          </a:xfrm>
          <a:prstGeom prst="rect">
            <a:avLst/>
          </a:prstGeom>
        </p:spPr>
      </p:pic>
    </p:spTree>
    <p:extLst>
      <p:ext uri="{BB962C8B-B14F-4D97-AF65-F5344CB8AC3E}">
        <p14:creationId xmlns:p14="http://schemas.microsoft.com/office/powerpoint/2010/main" val="29544769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3F7FA"/>
        </a:solidFill>
        <a:effectLst/>
      </p:bgPr>
    </p:bg>
    <p:spTree>
      <p:nvGrpSpPr>
        <p:cNvPr id="1" name=""/>
        <p:cNvGrpSpPr/>
        <p:nvPr/>
      </p:nvGrpSpPr>
      <p:grpSpPr>
        <a:xfrm>
          <a:off x="0" y="0"/>
          <a:ext cx="0" cy="0"/>
          <a:chOff x="0" y="0"/>
          <a:chExt cx="0" cy="0"/>
        </a:xfrm>
      </p:grpSpPr>
      <p:sp>
        <p:nvSpPr>
          <p:cNvPr id="3" name="AutoShape 3"/>
          <p:cNvSpPr/>
          <p:nvPr/>
        </p:nvSpPr>
        <p:spPr>
          <a:xfrm>
            <a:off x="1028700" y="870152"/>
            <a:ext cx="8282318" cy="7924800"/>
          </a:xfrm>
          <a:prstGeom prst="rect">
            <a:avLst/>
          </a:prstGeom>
          <a:solidFill>
            <a:srgbClr val="37588E"/>
          </a:solidFill>
        </p:spPr>
      </p:sp>
      <p:sp>
        <p:nvSpPr>
          <p:cNvPr id="4" name="TextBox 4"/>
          <p:cNvSpPr txBox="1"/>
          <p:nvPr/>
        </p:nvSpPr>
        <p:spPr>
          <a:xfrm>
            <a:off x="9806353" y="4571841"/>
            <a:ext cx="8024447" cy="1052789"/>
          </a:xfrm>
          <a:prstGeom prst="rect">
            <a:avLst/>
          </a:prstGeom>
        </p:spPr>
        <p:txBody>
          <a:bodyPr wrap="square" lIns="0" tIns="0" rIns="0" bIns="0" rtlCol="0" anchor="t">
            <a:spAutoFit/>
          </a:bodyPr>
          <a:lstStyle/>
          <a:p>
            <a:pPr marL="0" marR="0" lvl="0" indent="0" algn="l" defTabSz="914400" rtl="0" eaLnBrk="1" fontAlgn="auto" latinLnBrk="0" hangingPunct="1">
              <a:lnSpc>
                <a:spcPts val="9100"/>
              </a:lnSpc>
              <a:spcBef>
                <a:spcPts val="0"/>
              </a:spcBef>
              <a:spcAft>
                <a:spcPts val="0"/>
              </a:spcAft>
              <a:buClrTx/>
              <a:buSzTx/>
              <a:buFontTx/>
              <a:buNone/>
              <a:tabLst/>
              <a:defRPr/>
            </a:pPr>
            <a:endParaRPr lang="en-US" sz="5000" b="0" i="0" u="none" strike="noStrike" kern="1200" cap="none" spc="210" normalizeH="0" baseline="0" noProof="0" dirty="0">
              <a:ln>
                <a:noFill/>
              </a:ln>
              <a:solidFill>
                <a:srgbClr val="37588E"/>
              </a:solidFill>
              <a:effectLst/>
              <a:uLnTx/>
              <a:uFillTx/>
              <a:latin typeface="Cooper Hewitt" panose="020B0604020202020204" charset="0"/>
              <a:ea typeface="Cooper Hewitt" panose="020B0604020202020204" charset="0"/>
            </a:endParaRPr>
          </a:p>
        </p:txBody>
      </p:sp>
      <p:grpSp>
        <p:nvGrpSpPr>
          <p:cNvPr id="5" name="Group 5"/>
          <p:cNvGrpSpPr/>
          <p:nvPr/>
        </p:nvGrpSpPr>
        <p:grpSpPr>
          <a:xfrm>
            <a:off x="1754341" y="1890065"/>
            <a:ext cx="6831035" cy="5138273"/>
            <a:chOff x="0" y="-123825"/>
            <a:chExt cx="9108046" cy="5102913"/>
          </a:xfrm>
        </p:grpSpPr>
        <p:sp>
          <p:nvSpPr>
            <p:cNvPr id="6" name="TextBox 6"/>
            <p:cNvSpPr txBox="1"/>
            <p:nvPr/>
          </p:nvSpPr>
          <p:spPr>
            <a:xfrm>
              <a:off x="0" y="-123825"/>
              <a:ext cx="9108046" cy="707715"/>
            </a:xfrm>
            <a:prstGeom prst="rect">
              <a:avLst/>
            </a:prstGeom>
          </p:spPr>
          <p:txBody>
            <a:bodyPr lIns="0" tIns="0" rIns="0" bIns="0" rtlCol="0" anchor="t">
              <a:spAutoFit/>
            </a:bodyPr>
            <a:lstStyle/>
            <a:p>
              <a:pPr marL="0" marR="0" lvl="0" indent="0" algn="l" defTabSz="914400" rtl="0" eaLnBrk="1" fontAlgn="auto" latinLnBrk="0" hangingPunct="1">
                <a:lnSpc>
                  <a:spcPts val="4290"/>
                </a:lnSpc>
                <a:spcBef>
                  <a:spcPts val="0"/>
                </a:spcBef>
                <a:spcAft>
                  <a:spcPts val="0"/>
                </a:spcAft>
                <a:buClrTx/>
                <a:buSzTx/>
                <a:buFontTx/>
                <a:buNone/>
                <a:tabLst/>
                <a:defRPr/>
              </a:pPr>
              <a:r>
                <a:rPr kumimoji="0" lang="en-US" sz="3300" b="0" i="0" u="none" strike="noStrike" kern="1200" cap="none" spc="297" normalizeH="0" baseline="0" noProof="0" dirty="0">
                  <a:ln>
                    <a:noFill/>
                  </a:ln>
                  <a:solidFill>
                    <a:srgbClr val="F3F7FA"/>
                  </a:solidFill>
                  <a:effectLst/>
                  <a:uLnTx/>
                  <a:uFillTx/>
                  <a:latin typeface="Cooper Hewitt"/>
                  <a:ea typeface="+mn-ea"/>
                  <a:cs typeface="+mn-cs"/>
                </a:rPr>
                <a:t>The reviewers’ objective is to:</a:t>
              </a:r>
            </a:p>
          </p:txBody>
        </p:sp>
        <p:sp>
          <p:nvSpPr>
            <p:cNvPr id="7" name="TextBox 7"/>
            <p:cNvSpPr txBox="1"/>
            <p:nvPr/>
          </p:nvSpPr>
          <p:spPr>
            <a:xfrm>
              <a:off x="0" y="771995"/>
              <a:ext cx="9108046" cy="3974326"/>
            </a:xfrm>
            <a:prstGeom prst="rect">
              <a:avLst/>
            </a:prstGeom>
          </p:spPr>
          <p:txBody>
            <a:bodyPr lIns="0" tIns="0" rIns="0" bIns="0" rtlCol="0" anchor="t">
              <a:spAutoFit/>
            </a:bodyPr>
            <a:lstStyle/>
            <a:p>
              <a:pPr marL="457200" indent="-457200">
                <a:lnSpc>
                  <a:spcPts val="4500"/>
                </a:lnSpc>
                <a:buFont typeface="Arial" panose="020B0604020202020204" pitchFamily="34" charset="0"/>
                <a:buChar char="•"/>
                <a:defRPr/>
              </a:pPr>
              <a:r>
                <a:rPr lang="en-US" sz="3000" spc="30" dirty="0">
                  <a:solidFill>
                    <a:srgbClr val="F3F7FA"/>
                  </a:solidFill>
                  <a:latin typeface="Cooper Hewitt"/>
                </a:rPr>
                <a:t>Assess strengths and weaknesses </a:t>
              </a:r>
              <a:endParaRPr lang="en-US" sz="3000" b="0" i="0" u="none" strike="noStrike" kern="1200" cap="none" spc="30" normalizeH="0" baseline="0" noProof="0">
                <a:ln>
                  <a:noFill/>
                </a:ln>
                <a:solidFill>
                  <a:srgbClr val="F3F7FA"/>
                </a:solidFill>
                <a:effectLst/>
                <a:uLnTx/>
                <a:uFillTx/>
                <a:latin typeface="Cooper Hewitt"/>
                <a:ea typeface="Cooper Hewitt"/>
              </a:endParaRPr>
            </a:p>
            <a:p>
              <a:pPr marL="457200" indent="-457200">
                <a:lnSpc>
                  <a:spcPts val="4500"/>
                </a:lnSpc>
                <a:buFont typeface="Arial" panose="020B0604020202020204" pitchFamily="34" charset="0"/>
                <a:buChar char="•"/>
                <a:defRPr/>
              </a:pPr>
              <a:r>
                <a:rPr lang="en-US" sz="3000" spc="30" dirty="0">
                  <a:solidFill>
                    <a:srgbClr val="F3F7FA"/>
                  </a:solidFill>
                  <a:latin typeface="Cooper Hewitt"/>
                  <a:ea typeface="Cooper Hewitt"/>
                </a:rPr>
                <a:t>Determine if budget and budget justification are within reason </a:t>
              </a:r>
            </a:p>
            <a:p>
              <a:pPr marL="457200" indent="-457200">
                <a:lnSpc>
                  <a:spcPts val="4500"/>
                </a:lnSpc>
                <a:buFont typeface="Arial" panose="020B0604020202020204" pitchFamily="34" charset="0"/>
                <a:buChar char="•"/>
                <a:defRPr/>
              </a:pPr>
              <a:r>
                <a:rPr lang="en-US" sz="3000" spc="30" dirty="0">
                  <a:solidFill>
                    <a:srgbClr val="F3F7FA"/>
                  </a:solidFill>
                  <a:latin typeface="Cooper Hewitt"/>
                  <a:ea typeface="Cooper Hewitt"/>
                </a:rPr>
                <a:t>Critique research methodology</a:t>
              </a:r>
            </a:p>
            <a:p>
              <a:pPr marL="457200" indent="-457200">
                <a:lnSpc>
                  <a:spcPts val="4500"/>
                </a:lnSpc>
                <a:buFont typeface="Arial" panose="020B0604020202020204" pitchFamily="34" charset="0"/>
                <a:buChar char="•"/>
                <a:defRPr/>
              </a:pPr>
              <a:endParaRPr lang="en-US" sz="3000" spc="30" dirty="0">
                <a:solidFill>
                  <a:srgbClr val="F3F7FA"/>
                </a:solidFill>
                <a:latin typeface="Cooper Hewitt"/>
                <a:ea typeface="Cooper Hewitt"/>
              </a:endParaRPr>
            </a:p>
            <a:p>
              <a:pPr>
                <a:lnSpc>
                  <a:spcPts val="4500"/>
                </a:lnSpc>
                <a:defRPr/>
              </a:pPr>
              <a:r>
                <a:rPr lang="en-US" sz="3000" spc="30" dirty="0">
                  <a:solidFill>
                    <a:srgbClr val="F3F7FA"/>
                  </a:solidFill>
                  <a:latin typeface="Cooper Hewitt"/>
                  <a:ea typeface="Cooper Hewitt"/>
                </a:rPr>
                <a:t>Remember think defense of your thesis</a:t>
              </a:r>
            </a:p>
            <a:p>
              <a:pPr marL="457200" indent="-457200">
                <a:lnSpc>
                  <a:spcPts val="4500"/>
                </a:lnSpc>
                <a:buFont typeface="Arial" panose="020B0604020202020204" pitchFamily="34" charset="0"/>
                <a:buChar char="•"/>
                <a:defRPr/>
              </a:pPr>
              <a:endParaRPr lang="en-US" sz="3000" spc="30" dirty="0">
                <a:solidFill>
                  <a:srgbClr val="F3F7FA"/>
                </a:solidFill>
                <a:latin typeface="Cooper Hewitt"/>
                <a:ea typeface="Cooper Hewitt"/>
              </a:endParaRPr>
            </a:p>
          </p:txBody>
        </p:sp>
        <p:sp>
          <p:nvSpPr>
            <p:cNvPr id="10" name="TextBox 10"/>
            <p:cNvSpPr txBox="1"/>
            <p:nvPr/>
          </p:nvSpPr>
          <p:spPr>
            <a:xfrm>
              <a:off x="0" y="4271373"/>
              <a:ext cx="9108046" cy="707715"/>
            </a:xfrm>
            <a:prstGeom prst="rect">
              <a:avLst/>
            </a:prstGeom>
          </p:spPr>
          <p:txBody>
            <a:bodyPr lIns="0" tIns="0" rIns="0" bIns="0" rtlCol="0" anchor="t">
              <a:spAutoFit/>
            </a:bodyPr>
            <a:lstStyle/>
            <a:p>
              <a:pPr marL="0" marR="0" lvl="0" indent="0" algn="l" defTabSz="914400" rtl="0" eaLnBrk="1" fontAlgn="auto" latinLnBrk="0" hangingPunct="1">
                <a:lnSpc>
                  <a:spcPts val="4290"/>
                </a:lnSpc>
                <a:spcBef>
                  <a:spcPts val="0"/>
                </a:spcBef>
                <a:spcAft>
                  <a:spcPts val="0"/>
                </a:spcAft>
                <a:buClrTx/>
                <a:buSzTx/>
                <a:buFontTx/>
                <a:buNone/>
                <a:tabLst/>
                <a:defRPr/>
              </a:pPr>
              <a:endParaRPr lang="en-US" sz="3300" b="0" i="0" u="none" strike="noStrike" kern="1200" cap="none" spc="297" normalizeH="0" baseline="0" noProof="0" dirty="0">
                <a:ln>
                  <a:noFill/>
                </a:ln>
                <a:solidFill>
                  <a:srgbClr val="F3F7FA"/>
                </a:solidFill>
                <a:effectLst/>
                <a:uLnTx/>
                <a:uFillTx/>
                <a:latin typeface="Cooper Hewitt"/>
                <a:ea typeface="Cooper Hewitt"/>
              </a:endParaRPr>
            </a:p>
          </p:txBody>
        </p:sp>
      </p:grpSp>
      <p:sp>
        <p:nvSpPr>
          <p:cNvPr id="12" name="TextBox 4">
            <a:extLst>
              <a:ext uri="{FF2B5EF4-FFF2-40B4-BE49-F238E27FC236}">
                <a16:creationId xmlns:a16="http://schemas.microsoft.com/office/drawing/2014/main" id="{7205491D-63D6-46BC-AE62-DFF08AE51223}"/>
              </a:ext>
            </a:extLst>
          </p:cNvPr>
          <p:cNvSpPr txBox="1"/>
          <p:nvPr/>
        </p:nvSpPr>
        <p:spPr>
          <a:xfrm>
            <a:off x="9551375" y="8368711"/>
            <a:ext cx="8534401" cy="461665"/>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3000" b="0" i="0" u="none" strike="noStrike" kern="1200" cap="none" spc="210" normalizeH="0" baseline="0" noProof="0" dirty="0">
              <a:ln>
                <a:noFill/>
              </a:ln>
              <a:solidFill>
                <a:srgbClr val="37588E"/>
              </a:solidFill>
              <a:effectLst/>
              <a:uLnTx/>
              <a:uFillTx/>
              <a:latin typeface="Cooper Hewitt"/>
              <a:ea typeface="Cooper Hewitt"/>
            </a:endParaRPr>
          </a:p>
        </p:txBody>
      </p:sp>
      <p:pic>
        <p:nvPicPr>
          <p:cNvPr id="9" name="Picture 12" descr="Text&#10;&#10;Description automatically generated">
            <a:extLst>
              <a:ext uri="{FF2B5EF4-FFF2-40B4-BE49-F238E27FC236}">
                <a16:creationId xmlns:a16="http://schemas.microsoft.com/office/drawing/2014/main" id="{B830A188-97EC-4C51-A671-381F4DE55F46}"/>
              </a:ext>
            </a:extLst>
          </p:cNvPr>
          <p:cNvPicPr>
            <a:picLocks noChangeAspect="1"/>
          </p:cNvPicPr>
          <p:nvPr/>
        </p:nvPicPr>
        <p:blipFill>
          <a:blip r:embed="rId2"/>
          <a:stretch>
            <a:fillRect/>
          </a:stretch>
        </p:blipFill>
        <p:spPr>
          <a:xfrm>
            <a:off x="9521781" y="826222"/>
            <a:ext cx="8594930" cy="7724663"/>
          </a:xfrm>
          <a:prstGeom prst="rect">
            <a:avLst/>
          </a:prstGeom>
        </p:spPr>
      </p:pic>
    </p:spTree>
    <p:extLst>
      <p:ext uri="{BB962C8B-B14F-4D97-AF65-F5344CB8AC3E}">
        <p14:creationId xmlns:p14="http://schemas.microsoft.com/office/powerpoint/2010/main" val="2707021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sp>
        <p:nvSpPr>
          <p:cNvPr id="2" name="AutoShape 2"/>
          <p:cNvSpPr/>
          <p:nvPr/>
        </p:nvSpPr>
        <p:spPr>
          <a:xfrm>
            <a:off x="-197769" y="5143500"/>
            <a:ext cx="18683539" cy="53138"/>
          </a:xfrm>
          <a:prstGeom prst="rect">
            <a:avLst/>
          </a:prstGeom>
          <a:solidFill>
            <a:srgbClr val="76B9F0"/>
          </a:solidFill>
        </p:spPr>
      </p:sp>
      <p:sp>
        <p:nvSpPr>
          <p:cNvPr id="3" name="AutoShape 3"/>
          <p:cNvSpPr/>
          <p:nvPr/>
        </p:nvSpPr>
        <p:spPr>
          <a:xfrm>
            <a:off x="9144000" y="-159739"/>
            <a:ext cx="67826" cy="10606478"/>
          </a:xfrm>
          <a:prstGeom prst="rect">
            <a:avLst/>
          </a:prstGeom>
          <a:solidFill>
            <a:srgbClr val="76B9F0"/>
          </a:solidFill>
        </p:spPr>
      </p:sp>
      <p:sp>
        <p:nvSpPr>
          <p:cNvPr id="18" name="Hexagon 17"/>
          <p:cNvSpPr/>
          <p:nvPr/>
        </p:nvSpPr>
        <p:spPr>
          <a:xfrm>
            <a:off x="6477000" y="2552700"/>
            <a:ext cx="5334000" cy="4724400"/>
          </a:xfrm>
          <a:prstGeom prst="hexagon">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00" dirty="0">
              <a:solidFill>
                <a:schemeClr val="accent1">
                  <a:lumMod val="75000"/>
                </a:schemeClr>
              </a:solidFill>
              <a:latin typeface="Cooper Hewitt Bold" panose="020B0604020202020204" charset="0"/>
              <a:ea typeface="Cooper Hewitt Bold" panose="020B0604020202020204" charset="0"/>
            </a:endParaRPr>
          </a:p>
        </p:txBody>
      </p:sp>
      <p:sp>
        <p:nvSpPr>
          <p:cNvPr id="5" name="TextBox 5"/>
          <p:cNvSpPr txBox="1"/>
          <p:nvPr/>
        </p:nvSpPr>
        <p:spPr>
          <a:xfrm>
            <a:off x="7050026" y="3324225"/>
            <a:ext cx="4608573" cy="3175421"/>
          </a:xfrm>
          <a:prstGeom prst="rect">
            <a:avLst/>
          </a:prstGeom>
        </p:spPr>
        <p:txBody>
          <a:bodyPr wrap="square" lIns="0" tIns="0" rIns="0" bIns="0" rtlCol="0" anchor="t">
            <a:spAutoFit/>
          </a:bodyPr>
          <a:lstStyle/>
          <a:p>
            <a:pPr algn="ctr">
              <a:lnSpc>
                <a:spcPts val="8400"/>
              </a:lnSpc>
            </a:pPr>
            <a:r>
              <a:rPr lang="en-US" sz="6000" spc="60" dirty="0">
                <a:solidFill>
                  <a:srgbClr val="37588E"/>
                </a:solidFill>
                <a:latin typeface="Cooper Hewitt"/>
              </a:rPr>
              <a:t>Research Development Support </a:t>
            </a:r>
          </a:p>
        </p:txBody>
      </p:sp>
      <p:sp>
        <p:nvSpPr>
          <p:cNvPr id="4" name="TextBox 7">
            <a:extLst>
              <a:ext uri="{FF2B5EF4-FFF2-40B4-BE49-F238E27FC236}">
                <a16:creationId xmlns:a16="http://schemas.microsoft.com/office/drawing/2014/main" id="{86C3065E-7C60-4A50-A713-71F5A6134272}"/>
              </a:ext>
            </a:extLst>
          </p:cNvPr>
          <p:cNvSpPr txBox="1"/>
          <p:nvPr/>
        </p:nvSpPr>
        <p:spPr>
          <a:xfrm>
            <a:off x="1048523" y="1373177"/>
            <a:ext cx="4929532" cy="2736518"/>
          </a:xfrm>
          <a:prstGeom prst="rect">
            <a:avLst/>
          </a:prstGeom>
        </p:spPr>
        <p:txBody>
          <a:bodyPr lIns="0" tIns="0" rIns="0" bIns="0" rtlCol="0" anchor="t">
            <a:spAutoFit/>
          </a:bodyPr>
          <a:lstStyle/>
          <a:p>
            <a:pPr>
              <a:lnSpc>
                <a:spcPts val="4290"/>
              </a:lnSpc>
              <a:defRPr/>
            </a:pPr>
            <a:r>
              <a:rPr lang="en-US" sz="3300" spc="297" dirty="0">
                <a:solidFill>
                  <a:srgbClr val="F3F7FA"/>
                </a:solidFill>
                <a:latin typeface="Cooper Hewitt"/>
                <a:ea typeface="Cooper Hewitt"/>
              </a:rPr>
              <a:t>Organize faculty panels to review proposals according to funder's review criteria</a:t>
            </a:r>
            <a:endParaRPr lang="en-US" sz="3300" b="0" i="0" u="none" strike="noStrike" kern="1200" cap="none" spc="297" normalizeH="0" baseline="0" noProof="0" dirty="0">
              <a:ln>
                <a:noFill/>
              </a:ln>
              <a:solidFill>
                <a:srgbClr val="F3F7FA"/>
              </a:solidFill>
              <a:effectLst/>
              <a:uLnTx/>
              <a:uFillTx/>
              <a:latin typeface="Cooper Hewitt"/>
              <a:ea typeface="Cooper Hewitt"/>
            </a:endParaRPr>
          </a:p>
        </p:txBody>
      </p:sp>
      <p:sp>
        <p:nvSpPr>
          <p:cNvPr id="7" name="TextBox 7">
            <a:extLst>
              <a:ext uri="{FF2B5EF4-FFF2-40B4-BE49-F238E27FC236}">
                <a16:creationId xmlns:a16="http://schemas.microsoft.com/office/drawing/2014/main" id="{23C0B179-9143-40B5-90AA-B1D8DD24646E}"/>
              </a:ext>
            </a:extLst>
          </p:cNvPr>
          <p:cNvSpPr txBox="1"/>
          <p:nvPr/>
        </p:nvSpPr>
        <p:spPr>
          <a:xfrm>
            <a:off x="12381058" y="1213689"/>
            <a:ext cx="4929532" cy="2185085"/>
          </a:xfrm>
          <a:prstGeom prst="rect">
            <a:avLst/>
          </a:prstGeom>
        </p:spPr>
        <p:txBody>
          <a:bodyPr lIns="0" tIns="0" rIns="0" bIns="0" rtlCol="0" anchor="t">
            <a:spAutoFit/>
          </a:bodyPr>
          <a:lstStyle/>
          <a:p>
            <a:pPr>
              <a:lnSpc>
                <a:spcPts val="4290"/>
              </a:lnSpc>
              <a:defRPr/>
            </a:pPr>
            <a:r>
              <a:rPr lang="en-US" sz="3300" spc="297" dirty="0">
                <a:solidFill>
                  <a:srgbClr val="F3F7FA"/>
                </a:solidFill>
                <a:latin typeface="Cooper Hewitt"/>
              </a:rPr>
              <a:t>Consult with program officers to ensure that review criteria is adequately met</a:t>
            </a:r>
            <a:endParaRPr lang="en-US" sz="3300" b="0" i="0" u="none" strike="noStrike" kern="1200" cap="none" spc="297" normalizeH="0" baseline="0" noProof="0" dirty="0">
              <a:ln>
                <a:noFill/>
              </a:ln>
              <a:solidFill>
                <a:srgbClr val="F3F7FA"/>
              </a:solidFill>
              <a:effectLst/>
              <a:uLnTx/>
              <a:uFillTx/>
              <a:latin typeface="Cooper Hewitt"/>
              <a:ea typeface="Cooper Hewitt"/>
            </a:endParaRPr>
          </a:p>
        </p:txBody>
      </p:sp>
      <p:sp>
        <p:nvSpPr>
          <p:cNvPr id="9" name="TextBox 7">
            <a:extLst>
              <a:ext uri="{FF2B5EF4-FFF2-40B4-BE49-F238E27FC236}">
                <a16:creationId xmlns:a16="http://schemas.microsoft.com/office/drawing/2014/main" id="{7B599CC1-D6C8-432E-9F14-F5AB083A787A}"/>
              </a:ext>
            </a:extLst>
          </p:cNvPr>
          <p:cNvSpPr txBox="1"/>
          <p:nvPr/>
        </p:nvSpPr>
        <p:spPr>
          <a:xfrm>
            <a:off x="12301314" y="6184410"/>
            <a:ext cx="4929532" cy="3287951"/>
          </a:xfrm>
          <a:prstGeom prst="rect">
            <a:avLst/>
          </a:prstGeom>
        </p:spPr>
        <p:txBody>
          <a:bodyPr lIns="0" tIns="0" rIns="0" bIns="0" rtlCol="0" anchor="t">
            <a:spAutoFit/>
          </a:bodyPr>
          <a:lstStyle/>
          <a:p>
            <a:pPr>
              <a:lnSpc>
                <a:spcPts val="4290"/>
              </a:lnSpc>
              <a:defRPr/>
            </a:pPr>
            <a:r>
              <a:rPr lang="en-US" sz="3300" spc="297" dirty="0">
                <a:solidFill>
                  <a:srgbClr val="F3F7FA"/>
                </a:solidFill>
                <a:latin typeface="Cooper Hewitt"/>
              </a:rPr>
              <a:t>Arrange for funding seminars that discuss how to meet review criteria (NSF, NIH, </a:t>
            </a:r>
            <a:r>
              <a:rPr lang="en-US" sz="3300" spc="297">
                <a:solidFill>
                  <a:srgbClr val="F3F7FA"/>
                </a:solidFill>
                <a:latin typeface="Cooper Hewitt"/>
              </a:rPr>
              <a:t>Broader Impact seminars)</a:t>
            </a:r>
            <a:endParaRPr lang="en-US" sz="3300" b="0" i="0" u="none" strike="noStrike" kern="1200" cap="none" spc="297" normalizeH="0" baseline="0" noProof="0">
              <a:ln>
                <a:noFill/>
              </a:ln>
              <a:solidFill>
                <a:srgbClr val="F3F7FA"/>
              </a:solidFill>
              <a:effectLst/>
              <a:uLnTx/>
              <a:uFillTx/>
              <a:latin typeface="Cooper Hewitt"/>
              <a:ea typeface="Cooper Hewitt"/>
            </a:endParaRPr>
          </a:p>
        </p:txBody>
      </p:sp>
      <p:sp>
        <p:nvSpPr>
          <p:cNvPr id="11" name="TextBox 7">
            <a:extLst>
              <a:ext uri="{FF2B5EF4-FFF2-40B4-BE49-F238E27FC236}">
                <a16:creationId xmlns:a16="http://schemas.microsoft.com/office/drawing/2014/main" id="{1FD01D4C-9FBC-439A-B25C-3DB3EFF454B3}"/>
              </a:ext>
            </a:extLst>
          </p:cNvPr>
          <p:cNvSpPr txBox="1"/>
          <p:nvPr/>
        </p:nvSpPr>
        <p:spPr>
          <a:xfrm>
            <a:off x="1254086" y="6026693"/>
            <a:ext cx="4929532" cy="1633652"/>
          </a:xfrm>
          <a:prstGeom prst="rect">
            <a:avLst/>
          </a:prstGeom>
        </p:spPr>
        <p:txBody>
          <a:bodyPr lIns="0" tIns="0" rIns="0" bIns="0" rtlCol="0" anchor="t">
            <a:spAutoFit/>
          </a:bodyPr>
          <a:lstStyle/>
          <a:p>
            <a:pPr>
              <a:lnSpc>
                <a:spcPts val="4290"/>
              </a:lnSpc>
              <a:defRPr/>
            </a:pPr>
            <a:r>
              <a:rPr lang="en-US" sz="3300" spc="297" dirty="0">
                <a:solidFill>
                  <a:srgbClr val="F3F7FA"/>
                </a:solidFill>
                <a:latin typeface="Cooper Hewitt"/>
                <a:ea typeface="Cooper Hewitt"/>
              </a:rPr>
              <a:t>Help arrange a faculty member to serve on a review panel</a:t>
            </a:r>
            <a:endParaRPr lang="en-US" sz="3300" b="0" i="0" u="none" strike="noStrike" kern="1200" cap="none" spc="297" normalizeH="0" baseline="0" noProof="0" dirty="0">
              <a:ln>
                <a:noFill/>
              </a:ln>
              <a:solidFill>
                <a:srgbClr val="F3F7FA"/>
              </a:solidFill>
              <a:effectLst/>
              <a:uLnTx/>
              <a:uFillTx/>
              <a:latin typeface="Cooper Hewitt"/>
              <a:ea typeface="Cooper Hewitt"/>
            </a:endParaRPr>
          </a:p>
        </p:txBody>
      </p:sp>
    </p:spTree>
    <p:extLst>
      <p:ext uri="{BB962C8B-B14F-4D97-AF65-F5344CB8AC3E}">
        <p14:creationId xmlns:p14="http://schemas.microsoft.com/office/powerpoint/2010/main" val="27116116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sp>
        <p:nvSpPr>
          <p:cNvPr id="4" name="TextBox 4"/>
          <p:cNvSpPr txBox="1"/>
          <p:nvPr/>
        </p:nvSpPr>
        <p:spPr>
          <a:xfrm>
            <a:off x="2571957" y="3809"/>
            <a:ext cx="14873356" cy="1088311"/>
          </a:xfrm>
          <a:prstGeom prst="rect">
            <a:avLst/>
          </a:prstGeom>
        </p:spPr>
        <p:txBody>
          <a:bodyPr wrap="square" lIns="0" tIns="0" rIns="0" bIns="0" rtlCol="0" anchor="t">
            <a:spAutoFit/>
          </a:bodyPr>
          <a:lstStyle/>
          <a:p>
            <a:pPr>
              <a:lnSpc>
                <a:spcPts val="9100"/>
              </a:lnSpc>
              <a:defRPr/>
            </a:pPr>
            <a:r>
              <a:rPr lang="en-US" sz="6000" spc="210" dirty="0">
                <a:solidFill>
                  <a:srgbClr val="F3F7FA"/>
                </a:solidFill>
                <a:latin typeface="Cooper Hewitt Bold"/>
              </a:rPr>
              <a:t>Grant Writing</a:t>
            </a:r>
            <a:r>
              <a:rPr kumimoji="0" lang="en-US" sz="6000" b="0" i="0" u="none" strike="noStrike" kern="1200" cap="none" spc="210" normalizeH="0" baseline="0" noProof="0" dirty="0">
                <a:ln>
                  <a:noFill/>
                </a:ln>
                <a:solidFill>
                  <a:srgbClr val="F3F7FA"/>
                </a:solidFill>
                <a:effectLst/>
                <a:uLnTx/>
                <a:uFillTx/>
                <a:latin typeface="Cooper Hewitt Bold"/>
                <a:ea typeface="+mn-ea"/>
                <a:cs typeface="+mn-cs"/>
              </a:rPr>
              <a:t>: </a:t>
            </a:r>
            <a:r>
              <a:rPr lang="en-US" sz="6000" spc="210" dirty="0">
                <a:solidFill>
                  <a:srgbClr val="F3F7FA"/>
                </a:solidFill>
                <a:latin typeface="Cooper Hewitt Bold"/>
              </a:rPr>
              <a:t>Titles </a:t>
            </a:r>
            <a:endParaRPr lang="en-US" sz="6000" b="0" i="0" u="none" strike="noStrike" kern="1200" cap="none" spc="210" normalizeH="0" baseline="0" noProof="0" dirty="0">
              <a:ln>
                <a:noFill/>
              </a:ln>
              <a:solidFill>
                <a:srgbClr val="F3F7FA"/>
              </a:solidFill>
              <a:effectLst/>
              <a:uLnTx/>
              <a:uFillTx/>
              <a:latin typeface="Cooper Hewitt Bold"/>
              <a:ea typeface="Cooper Hewitt Bold"/>
            </a:endParaRPr>
          </a:p>
        </p:txBody>
      </p:sp>
      <p:pic>
        <p:nvPicPr>
          <p:cNvPr id="6" name="Picture 6" descr="Graphical user interface, application&#10;&#10;Description automatically generated">
            <a:extLst>
              <a:ext uri="{FF2B5EF4-FFF2-40B4-BE49-F238E27FC236}">
                <a16:creationId xmlns:a16="http://schemas.microsoft.com/office/drawing/2014/main" id="{88BB1274-4586-41BD-B00A-0C3D764695B0}"/>
              </a:ext>
            </a:extLst>
          </p:cNvPr>
          <p:cNvPicPr>
            <a:picLocks noChangeAspect="1"/>
          </p:cNvPicPr>
          <p:nvPr/>
        </p:nvPicPr>
        <p:blipFill>
          <a:blip r:embed="rId3"/>
          <a:stretch>
            <a:fillRect/>
          </a:stretch>
        </p:blipFill>
        <p:spPr>
          <a:xfrm>
            <a:off x="2653938" y="1276773"/>
            <a:ext cx="12215551" cy="7281995"/>
          </a:xfrm>
          <a:prstGeom prst="rect">
            <a:avLst/>
          </a:prstGeom>
        </p:spPr>
      </p:pic>
      <p:sp>
        <p:nvSpPr>
          <p:cNvPr id="9" name="TextBox 4">
            <a:extLst>
              <a:ext uri="{FF2B5EF4-FFF2-40B4-BE49-F238E27FC236}">
                <a16:creationId xmlns:a16="http://schemas.microsoft.com/office/drawing/2014/main" id="{B920DECF-1B6E-49B8-80AE-A57B9C56E387}"/>
              </a:ext>
            </a:extLst>
          </p:cNvPr>
          <p:cNvSpPr txBox="1"/>
          <p:nvPr/>
        </p:nvSpPr>
        <p:spPr>
          <a:xfrm>
            <a:off x="4575918" y="8554042"/>
            <a:ext cx="14873356" cy="1088311"/>
          </a:xfrm>
          <a:prstGeom prst="rect">
            <a:avLst/>
          </a:prstGeom>
        </p:spPr>
        <p:txBody>
          <a:bodyPr wrap="square" lIns="0" tIns="0" rIns="0" bIns="0" rtlCol="0" anchor="t">
            <a:spAutoFit/>
          </a:bodyPr>
          <a:lstStyle/>
          <a:p>
            <a:pPr>
              <a:lnSpc>
                <a:spcPts val="9100"/>
              </a:lnSpc>
              <a:defRPr/>
            </a:pPr>
            <a:r>
              <a:rPr lang="en-US" sz="6000" spc="210" dirty="0">
                <a:solidFill>
                  <a:srgbClr val="F3F7FA"/>
                </a:solidFill>
                <a:latin typeface="Cooper Hewitt Bold"/>
              </a:rPr>
              <a:t>Activity: Write and workshop 5 titles</a:t>
            </a:r>
            <a:endParaRPr lang="en-US" sz="6000" b="0" i="0" u="none" strike="noStrike" kern="1200" cap="none" spc="210" normalizeH="0" baseline="0" noProof="0" dirty="0">
              <a:ln>
                <a:noFill/>
              </a:ln>
              <a:solidFill>
                <a:srgbClr val="F3F7FA"/>
              </a:solidFill>
              <a:effectLst/>
              <a:uLnTx/>
              <a:uFillTx/>
              <a:latin typeface="Cooper Hewitt Bold"/>
              <a:ea typeface="Cooper Hewitt Bold"/>
            </a:endParaRPr>
          </a:p>
        </p:txBody>
      </p:sp>
    </p:spTree>
    <p:extLst>
      <p:ext uri="{BB962C8B-B14F-4D97-AF65-F5344CB8AC3E}">
        <p14:creationId xmlns:p14="http://schemas.microsoft.com/office/powerpoint/2010/main" val="1392852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sp>
        <p:nvSpPr>
          <p:cNvPr id="7" name="TextBox 7"/>
          <p:cNvSpPr txBox="1"/>
          <p:nvPr/>
        </p:nvSpPr>
        <p:spPr>
          <a:xfrm>
            <a:off x="4362472" y="2804183"/>
            <a:ext cx="12896828" cy="4252639"/>
          </a:xfrm>
          <a:prstGeom prst="rect">
            <a:avLst/>
          </a:prstGeom>
        </p:spPr>
        <p:txBody>
          <a:bodyPr lIns="0" tIns="0" rIns="0" bIns="0" rtlCol="0" anchor="t">
            <a:spAutoFit/>
          </a:bodyPr>
          <a:lstStyle/>
          <a:p>
            <a:pPr>
              <a:lnSpc>
                <a:spcPts val="8400"/>
              </a:lnSpc>
            </a:pPr>
            <a:r>
              <a:rPr lang="en-US" sz="6000" spc="60" dirty="0">
                <a:solidFill>
                  <a:srgbClr val="F3F7FA"/>
                </a:solidFill>
                <a:latin typeface="Cooper Hewitt"/>
              </a:rPr>
              <a:t>Research Development supports faculty and graduate student efforts to procure and secure funding for research and scholarly activities.</a:t>
            </a:r>
          </a:p>
        </p:txBody>
      </p:sp>
      <p:sp>
        <p:nvSpPr>
          <p:cNvPr id="9" name="Hexagon 8"/>
          <p:cNvSpPr/>
          <p:nvPr/>
        </p:nvSpPr>
        <p:spPr>
          <a:xfrm>
            <a:off x="1524000" y="1181100"/>
            <a:ext cx="1524000" cy="1219200"/>
          </a:xfrm>
          <a:prstGeom prst="hexagon">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0" b="1" dirty="0">
              <a:solidFill>
                <a:schemeClr val="accent1">
                  <a:lumMod val="75000"/>
                </a:schemeClr>
              </a:solidFill>
              <a:latin typeface="Times New Roman" panose="02020603050405020304" pitchFamily="18" charset="0"/>
              <a:ea typeface="Cooper Hewitt Bold" panose="020B0604020202020204" charset="0"/>
              <a:cs typeface="Times New Roman" panose="02020603050405020304" pitchFamily="18" charset="0"/>
            </a:endParaRPr>
          </a:p>
        </p:txBody>
      </p:sp>
      <p:sp>
        <p:nvSpPr>
          <p:cNvPr id="10" name="TextBox 9"/>
          <p:cNvSpPr txBox="1"/>
          <p:nvPr/>
        </p:nvSpPr>
        <p:spPr>
          <a:xfrm>
            <a:off x="1752600" y="1028700"/>
            <a:ext cx="990600" cy="1938992"/>
          </a:xfrm>
          <a:prstGeom prst="rect">
            <a:avLst/>
          </a:prstGeom>
          <a:noFill/>
        </p:spPr>
        <p:txBody>
          <a:bodyPr wrap="square" rtlCol="0">
            <a:spAutoFit/>
          </a:bodyPr>
          <a:lstStyle/>
          <a:p>
            <a:r>
              <a:rPr lang="en-US" sz="12000" b="1" dirty="0">
                <a:solidFill>
                  <a:schemeClr val="accent1">
                    <a:lumMod val="75000"/>
                  </a:schemeClr>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sp>
        <p:nvSpPr>
          <p:cNvPr id="4" name="TextBox 4"/>
          <p:cNvSpPr txBox="1"/>
          <p:nvPr/>
        </p:nvSpPr>
        <p:spPr>
          <a:xfrm>
            <a:off x="2571957" y="3809"/>
            <a:ext cx="14873356" cy="1088311"/>
          </a:xfrm>
          <a:prstGeom prst="rect">
            <a:avLst/>
          </a:prstGeom>
        </p:spPr>
        <p:txBody>
          <a:bodyPr wrap="square" lIns="0" tIns="0" rIns="0" bIns="0" rtlCol="0" anchor="t">
            <a:spAutoFit/>
          </a:bodyPr>
          <a:lstStyle/>
          <a:p>
            <a:pPr>
              <a:lnSpc>
                <a:spcPts val="9100"/>
              </a:lnSpc>
              <a:defRPr/>
            </a:pPr>
            <a:r>
              <a:rPr lang="en-US" sz="6000" spc="210" dirty="0">
                <a:solidFill>
                  <a:srgbClr val="F3F7FA"/>
                </a:solidFill>
                <a:latin typeface="Cooper Hewitt Bold"/>
              </a:rPr>
              <a:t>Grant Writing</a:t>
            </a:r>
            <a:r>
              <a:rPr kumimoji="0" lang="en-US" sz="6000" b="0" i="0" u="none" strike="noStrike" kern="1200" cap="none" spc="210" normalizeH="0" baseline="0" noProof="0" dirty="0">
                <a:ln>
                  <a:noFill/>
                </a:ln>
                <a:solidFill>
                  <a:srgbClr val="F3F7FA"/>
                </a:solidFill>
                <a:effectLst/>
                <a:uLnTx/>
                <a:uFillTx/>
                <a:latin typeface="Cooper Hewitt Bold"/>
                <a:ea typeface="+mn-ea"/>
                <a:cs typeface="+mn-cs"/>
              </a:rPr>
              <a:t>: </a:t>
            </a:r>
            <a:r>
              <a:rPr lang="en-US" sz="6000" spc="210" dirty="0">
                <a:solidFill>
                  <a:srgbClr val="F3F7FA"/>
                </a:solidFill>
                <a:latin typeface="Cooper Hewitt Bold"/>
              </a:rPr>
              <a:t>Abstracts</a:t>
            </a:r>
            <a:endParaRPr lang="en-US" sz="6000" b="0" i="0" u="none" strike="noStrike" kern="1200" cap="none" spc="210" normalizeH="0" baseline="0" noProof="0" dirty="0">
              <a:ln>
                <a:noFill/>
              </a:ln>
              <a:solidFill>
                <a:srgbClr val="F3F7FA"/>
              </a:solidFill>
              <a:effectLst/>
              <a:uLnTx/>
              <a:uFillTx/>
              <a:latin typeface="Cooper Hewitt Bold"/>
              <a:ea typeface="Cooper Hewitt Bold"/>
            </a:endParaRPr>
          </a:p>
        </p:txBody>
      </p:sp>
      <p:sp>
        <p:nvSpPr>
          <p:cNvPr id="9" name="TextBox 4">
            <a:extLst>
              <a:ext uri="{FF2B5EF4-FFF2-40B4-BE49-F238E27FC236}">
                <a16:creationId xmlns:a16="http://schemas.microsoft.com/office/drawing/2014/main" id="{B920DECF-1B6E-49B8-80AE-A57B9C56E387}"/>
              </a:ext>
            </a:extLst>
          </p:cNvPr>
          <p:cNvSpPr txBox="1"/>
          <p:nvPr/>
        </p:nvSpPr>
        <p:spPr>
          <a:xfrm>
            <a:off x="4575918" y="8554042"/>
            <a:ext cx="14873356" cy="1088311"/>
          </a:xfrm>
          <a:prstGeom prst="rect">
            <a:avLst/>
          </a:prstGeom>
        </p:spPr>
        <p:txBody>
          <a:bodyPr wrap="square" lIns="0" tIns="0" rIns="0" bIns="0" rtlCol="0" anchor="t">
            <a:spAutoFit/>
          </a:bodyPr>
          <a:lstStyle/>
          <a:p>
            <a:pPr>
              <a:lnSpc>
                <a:spcPts val="9100"/>
              </a:lnSpc>
              <a:defRPr/>
            </a:pPr>
            <a:r>
              <a:rPr lang="en-US" sz="6000" spc="210">
                <a:solidFill>
                  <a:srgbClr val="F3F7FA"/>
                </a:solidFill>
                <a:latin typeface="Cooper Hewitt Bold"/>
              </a:rPr>
              <a:t>Activity: Write a 200 word abstract</a:t>
            </a:r>
            <a:endParaRPr lang="en-US" sz="6000" b="0" i="0" u="none" strike="noStrike" kern="1200" cap="none" spc="210" normalizeH="0" baseline="0" noProof="0" dirty="0">
              <a:ln>
                <a:noFill/>
              </a:ln>
              <a:solidFill>
                <a:srgbClr val="F3F7FA"/>
              </a:solidFill>
              <a:effectLst/>
              <a:uLnTx/>
              <a:uFillTx/>
              <a:latin typeface="Cooper Hewitt Bold"/>
              <a:ea typeface="Cooper Hewitt Bold"/>
            </a:endParaRPr>
          </a:p>
        </p:txBody>
      </p:sp>
      <p:pic>
        <p:nvPicPr>
          <p:cNvPr id="2" name="Picture 2">
            <a:extLst>
              <a:ext uri="{FF2B5EF4-FFF2-40B4-BE49-F238E27FC236}">
                <a16:creationId xmlns:a16="http://schemas.microsoft.com/office/drawing/2014/main" id="{5362FBD1-739D-4528-A75F-43F103639686}"/>
              </a:ext>
            </a:extLst>
          </p:cNvPr>
          <p:cNvPicPr>
            <a:picLocks noChangeAspect="1"/>
          </p:cNvPicPr>
          <p:nvPr/>
        </p:nvPicPr>
        <p:blipFill>
          <a:blip r:embed="rId3"/>
          <a:stretch>
            <a:fillRect/>
          </a:stretch>
        </p:blipFill>
        <p:spPr>
          <a:xfrm>
            <a:off x="617518" y="1598556"/>
            <a:ext cx="7315199" cy="5130460"/>
          </a:xfrm>
          <a:prstGeom prst="rect">
            <a:avLst/>
          </a:prstGeom>
        </p:spPr>
      </p:pic>
      <p:pic>
        <p:nvPicPr>
          <p:cNvPr id="3" name="Picture 4" descr="Text&#10;&#10;Description automatically generated">
            <a:extLst>
              <a:ext uri="{FF2B5EF4-FFF2-40B4-BE49-F238E27FC236}">
                <a16:creationId xmlns:a16="http://schemas.microsoft.com/office/drawing/2014/main" id="{16785FD1-1460-45D4-BB63-2164A82FCA57}"/>
              </a:ext>
            </a:extLst>
          </p:cNvPr>
          <p:cNvPicPr>
            <a:picLocks noChangeAspect="1"/>
          </p:cNvPicPr>
          <p:nvPr/>
        </p:nvPicPr>
        <p:blipFill>
          <a:blip r:embed="rId4"/>
          <a:stretch>
            <a:fillRect/>
          </a:stretch>
        </p:blipFill>
        <p:spPr>
          <a:xfrm>
            <a:off x="8514608" y="1824832"/>
            <a:ext cx="9334004" cy="6370141"/>
          </a:xfrm>
          <a:prstGeom prst="rect">
            <a:avLst/>
          </a:prstGeom>
        </p:spPr>
      </p:pic>
    </p:spTree>
    <p:extLst>
      <p:ext uri="{BB962C8B-B14F-4D97-AF65-F5344CB8AC3E}">
        <p14:creationId xmlns:p14="http://schemas.microsoft.com/office/powerpoint/2010/main" val="13826629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3F7FA"/>
        </a:solidFill>
        <a:effectLst/>
      </p:bgPr>
    </p:bg>
    <p:spTree>
      <p:nvGrpSpPr>
        <p:cNvPr id="1" name=""/>
        <p:cNvGrpSpPr/>
        <p:nvPr/>
      </p:nvGrpSpPr>
      <p:grpSpPr>
        <a:xfrm>
          <a:off x="0" y="0"/>
          <a:ext cx="0" cy="0"/>
          <a:chOff x="0" y="0"/>
          <a:chExt cx="0" cy="0"/>
        </a:xfrm>
      </p:grpSpPr>
      <p:sp>
        <p:nvSpPr>
          <p:cNvPr id="3" name="AutoShape 3"/>
          <p:cNvSpPr/>
          <p:nvPr/>
        </p:nvSpPr>
        <p:spPr>
          <a:xfrm>
            <a:off x="1281051" y="1018594"/>
            <a:ext cx="15422355" cy="9142019"/>
          </a:xfrm>
          <a:prstGeom prst="rect">
            <a:avLst/>
          </a:prstGeom>
          <a:solidFill>
            <a:srgbClr val="37588E"/>
          </a:solidFill>
        </p:spPr>
      </p:sp>
      <p:sp>
        <p:nvSpPr>
          <p:cNvPr id="4" name="TextBox 4"/>
          <p:cNvSpPr txBox="1"/>
          <p:nvPr/>
        </p:nvSpPr>
        <p:spPr>
          <a:xfrm>
            <a:off x="1612379" y="-89224"/>
            <a:ext cx="17049693" cy="1052789"/>
          </a:xfrm>
          <a:prstGeom prst="rect">
            <a:avLst/>
          </a:prstGeom>
        </p:spPr>
        <p:txBody>
          <a:bodyPr wrap="square" lIns="0" tIns="0" rIns="0" bIns="0" rtlCol="0" anchor="t">
            <a:spAutoFit/>
          </a:bodyPr>
          <a:lstStyle/>
          <a:p>
            <a:pPr>
              <a:lnSpc>
                <a:spcPts val="9100"/>
              </a:lnSpc>
              <a:defRPr/>
            </a:pPr>
            <a:r>
              <a:rPr lang="en-US" sz="5000" spc="210" dirty="0">
                <a:solidFill>
                  <a:srgbClr val="37588E"/>
                </a:solidFill>
                <a:latin typeface="Cooper Hewitt"/>
                <a:ea typeface="Cooper Hewitt"/>
              </a:rPr>
              <a:t>Grant Writing: Baseline Logic</a:t>
            </a:r>
            <a:endParaRPr lang="en-US" sz="5000" b="0" i="0" u="none" strike="noStrike" kern="1200" cap="none" spc="210" normalizeH="0" baseline="0" noProof="0" dirty="0">
              <a:ln>
                <a:noFill/>
              </a:ln>
              <a:solidFill>
                <a:srgbClr val="37588E"/>
              </a:solidFill>
              <a:effectLst/>
              <a:uLnTx/>
              <a:uFillTx/>
              <a:latin typeface="Cooper Hewitt" panose="020B0604020202020204" charset="0"/>
              <a:ea typeface="Cooper Hewitt" panose="020B0604020202020204" charset="0"/>
            </a:endParaRPr>
          </a:p>
        </p:txBody>
      </p:sp>
      <p:pic>
        <p:nvPicPr>
          <p:cNvPr id="8" name="Picture 7" descr="Timeline&#10;&#10;Description automatically generated">
            <a:extLst>
              <a:ext uri="{FF2B5EF4-FFF2-40B4-BE49-F238E27FC236}">
                <a16:creationId xmlns:a16="http://schemas.microsoft.com/office/drawing/2014/main" id="{656E6352-3DEE-455A-A730-2DD6DE65E8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9285" y="1488137"/>
            <a:ext cx="11826298" cy="8355268"/>
          </a:xfrm>
          <a:prstGeom prst="rect">
            <a:avLst/>
          </a:prstGeom>
        </p:spPr>
      </p:pic>
    </p:spTree>
    <p:extLst>
      <p:ext uri="{BB962C8B-B14F-4D97-AF65-F5344CB8AC3E}">
        <p14:creationId xmlns:p14="http://schemas.microsoft.com/office/powerpoint/2010/main" val="16675725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3F7FA"/>
        </a:solidFill>
        <a:effectLst/>
      </p:bgPr>
    </p:bg>
    <p:spTree>
      <p:nvGrpSpPr>
        <p:cNvPr id="1" name=""/>
        <p:cNvGrpSpPr/>
        <p:nvPr/>
      </p:nvGrpSpPr>
      <p:grpSpPr>
        <a:xfrm>
          <a:off x="0" y="0"/>
          <a:ext cx="0" cy="0"/>
          <a:chOff x="0" y="0"/>
          <a:chExt cx="0" cy="0"/>
        </a:xfrm>
      </p:grpSpPr>
      <p:sp>
        <p:nvSpPr>
          <p:cNvPr id="3" name="AutoShape 3"/>
          <p:cNvSpPr/>
          <p:nvPr/>
        </p:nvSpPr>
        <p:spPr>
          <a:xfrm>
            <a:off x="1281051" y="1018594"/>
            <a:ext cx="15422355" cy="9142019"/>
          </a:xfrm>
          <a:prstGeom prst="rect">
            <a:avLst/>
          </a:prstGeom>
          <a:solidFill>
            <a:srgbClr val="37588E"/>
          </a:solidFill>
        </p:spPr>
      </p:sp>
      <p:sp>
        <p:nvSpPr>
          <p:cNvPr id="4" name="TextBox 4"/>
          <p:cNvSpPr txBox="1"/>
          <p:nvPr/>
        </p:nvSpPr>
        <p:spPr>
          <a:xfrm>
            <a:off x="1612379" y="-89224"/>
            <a:ext cx="8024447" cy="1052789"/>
          </a:xfrm>
          <a:prstGeom prst="rect">
            <a:avLst/>
          </a:prstGeom>
        </p:spPr>
        <p:txBody>
          <a:bodyPr wrap="square" lIns="0" tIns="0" rIns="0" bIns="0" rtlCol="0" anchor="t">
            <a:spAutoFit/>
          </a:bodyPr>
          <a:lstStyle/>
          <a:p>
            <a:pPr>
              <a:lnSpc>
                <a:spcPts val="9100"/>
              </a:lnSpc>
              <a:defRPr/>
            </a:pPr>
            <a:r>
              <a:rPr lang="en-US" sz="5000" spc="210" dirty="0">
                <a:solidFill>
                  <a:srgbClr val="37588E"/>
                </a:solidFill>
                <a:latin typeface="Cooper Hewitt"/>
                <a:ea typeface="Cooper Hewitt"/>
              </a:rPr>
              <a:t>Baseline Logic</a:t>
            </a:r>
            <a:endParaRPr kumimoji="0" lang="en-US" sz="5000" b="0" i="0" u="none" strike="noStrike" kern="1200" cap="none" spc="0" normalizeH="0" baseline="0" noProof="0" dirty="0">
              <a:ln>
                <a:noFill/>
              </a:ln>
              <a:solidFill>
                <a:prstClr val="black"/>
              </a:solidFill>
              <a:effectLst/>
              <a:uLnTx/>
              <a:uFillTx/>
              <a:latin typeface="Cooper Hewitt" panose="020B0604020202020204" charset="0"/>
              <a:ea typeface="Cooper Hewitt" panose="020B0604020202020204" charset="0"/>
              <a:cs typeface="+mn-cs"/>
            </a:endParaRPr>
          </a:p>
        </p:txBody>
      </p:sp>
      <p:pic>
        <p:nvPicPr>
          <p:cNvPr id="6" name="Picture 5" descr="Timeline&#10;&#10;Description automatically generated">
            <a:extLst>
              <a:ext uri="{FF2B5EF4-FFF2-40B4-BE49-F238E27FC236}">
                <a16:creationId xmlns:a16="http://schemas.microsoft.com/office/drawing/2014/main" id="{E5E1F659-245A-45E0-B035-B9598DD36E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0409" y="1164644"/>
            <a:ext cx="11642960" cy="8387298"/>
          </a:xfrm>
          <a:prstGeom prst="rect">
            <a:avLst/>
          </a:prstGeom>
        </p:spPr>
      </p:pic>
    </p:spTree>
    <p:extLst>
      <p:ext uri="{BB962C8B-B14F-4D97-AF65-F5344CB8AC3E}">
        <p14:creationId xmlns:p14="http://schemas.microsoft.com/office/powerpoint/2010/main" val="17827227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2A48CD1-6B16-47E4-8A46-727164E80EE7}"/>
              </a:ext>
            </a:extLst>
          </p:cNvPr>
          <p:cNvSpPr txBox="1"/>
          <p:nvPr/>
        </p:nvSpPr>
        <p:spPr>
          <a:xfrm>
            <a:off x="1800447" y="590993"/>
            <a:ext cx="1335803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6000" dirty="0">
                <a:solidFill>
                  <a:srgbClr val="F3F7FA"/>
                </a:solidFill>
                <a:latin typeface="Cooper Hewitt Bold"/>
              </a:rPr>
              <a:t>Baseline Logic Activity</a:t>
            </a:r>
            <a:endParaRPr lang="en-US" sz="6000" dirty="0"/>
          </a:p>
        </p:txBody>
      </p:sp>
      <p:sp>
        <p:nvSpPr>
          <p:cNvPr id="6" name="Content Placeholder 2">
            <a:extLst>
              <a:ext uri="{FF2B5EF4-FFF2-40B4-BE49-F238E27FC236}">
                <a16:creationId xmlns:a16="http://schemas.microsoft.com/office/drawing/2014/main" id="{B60E0D53-C24F-4535-BCC0-7018B2CC9BB4}"/>
              </a:ext>
            </a:extLst>
          </p:cNvPr>
          <p:cNvSpPr txBox="1">
            <a:spLocks/>
          </p:cNvSpPr>
          <p:nvPr/>
        </p:nvSpPr>
        <p:spPr>
          <a:xfrm>
            <a:off x="2360650" y="1729179"/>
            <a:ext cx="12556310" cy="7350195"/>
          </a:xfrm>
          <a:prstGeom prst="rect">
            <a:avLst/>
          </a:prstGeom>
        </p:spPr>
        <p:txBody>
          <a:bodyPr lIns="91440" tIns="45720" rIns="91440" bIns="45720" anchor="t">
            <a:normAutofit/>
          </a:bodyPr>
          <a:lstStyle>
            <a:lvl1pPr marL="385754" indent="-385754" algn="l" defTabSz="514339" rtl="0" eaLnBrk="1" latinLnBrk="0" hangingPunct="1">
              <a:spcBef>
                <a:spcPts val="1125"/>
              </a:spcBef>
              <a:spcAft>
                <a:spcPts val="0"/>
              </a:spcAft>
              <a:buClr>
                <a:schemeClr val="bg2">
                  <a:lumMod val="40000"/>
                  <a:lumOff val="60000"/>
                </a:schemeClr>
              </a:buClr>
              <a:buSzPct val="80000"/>
              <a:buFont typeface="Wingdings 3" charset="2"/>
              <a:buChar char=""/>
              <a:defRPr sz="2250" b="0" i="0" kern="1200">
                <a:solidFill>
                  <a:schemeClr val="tx1"/>
                </a:solidFill>
                <a:latin typeface="+mj-lt"/>
                <a:ea typeface="+mj-ea"/>
                <a:cs typeface="+mj-cs"/>
              </a:defRPr>
            </a:lvl1pPr>
            <a:lvl2pPr marL="835801" indent="-321462" algn="l" defTabSz="514339" rtl="0" eaLnBrk="1" latinLnBrk="0" hangingPunct="1">
              <a:spcBef>
                <a:spcPts val="1125"/>
              </a:spcBef>
              <a:spcAft>
                <a:spcPts val="0"/>
              </a:spcAft>
              <a:buClr>
                <a:schemeClr val="bg2">
                  <a:lumMod val="40000"/>
                  <a:lumOff val="60000"/>
                </a:schemeClr>
              </a:buClr>
              <a:buSzPct val="80000"/>
              <a:buFont typeface="Wingdings 3" charset="2"/>
              <a:buChar char=""/>
              <a:defRPr sz="2025" b="0" i="0" kern="1200">
                <a:solidFill>
                  <a:schemeClr val="tx1"/>
                </a:solidFill>
                <a:latin typeface="+mj-lt"/>
                <a:ea typeface="+mj-ea"/>
                <a:cs typeface="+mj-cs"/>
              </a:defRPr>
            </a:lvl2pPr>
            <a:lvl3pPr marL="1285846" indent="-257169" algn="l" defTabSz="514339" rtl="0" eaLnBrk="1" latinLnBrk="0" hangingPunct="1">
              <a:spcBef>
                <a:spcPts val="1125"/>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3pPr>
            <a:lvl4pPr marL="1800185" indent="-257169" algn="l" defTabSz="514339" rtl="0" eaLnBrk="1" latinLnBrk="0" hangingPunct="1">
              <a:spcBef>
                <a:spcPts val="1125"/>
              </a:spcBef>
              <a:spcAft>
                <a:spcPts val="0"/>
              </a:spcAft>
              <a:buClr>
                <a:schemeClr val="bg2">
                  <a:lumMod val="40000"/>
                  <a:lumOff val="60000"/>
                </a:schemeClr>
              </a:buClr>
              <a:buSzPct val="80000"/>
              <a:buFont typeface="Wingdings 3" charset="2"/>
              <a:buChar char=""/>
              <a:defRPr sz="1575" b="0" i="0" kern="1200">
                <a:solidFill>
                  <a:schemeClr val="tx1"/>
                </a:solidFill>
                <a:latin typeface="+mj-lt"/>
                <a:ea typeface="+mj-ea"/>
                <a:cs typeface="+mj-cs"/>
              </a:defRPr>
            </a:lvl4pPr>
            <a:lvl5pPr marL="2314524" indent="-257169" algn="l" defTabSz="514339" rtl="0" eaLnBrk="1" latinLnBrk="0" hangingPunct="1">
              <a:spcBef>
                <a:spcPts val="1125"/>
              </a:spcBef>
              <a:spcAft>
                <a:spcPts val="0"/>
              </a:spcAft>
              <a:buClr>
                <a:schemeClr val="bg2">
                  <a:lumMod val="40000"/>
                  <a:lumOff val="60000"/>
                </a:schemeClr>
              </a:buClr>
              <a:buSzPct val="80000"/>
              <a:buFont typeface="Wingdings 3" charset="2"/>
              <a:buChar char=""/>
              <a:defRPr sz="1575" b="0" i="0" kern="1200">
                <a:solidFill>
                  <a:schemeClr val="tx1"/>
                </a:solidFill>
                <a:latin typeface="+mj-lt"/>
                <a:ea typeface="+mj-ea"/>
                <a:cs typeface="+mj-cs"/>
              </a:defRPr>
            </a:lvl5pPr>
            <a:lvl6pPr marL="2819187" indent="-257169" algn="l" defTabSz="514339" rtl="0" eaLnBrk="1" latinLnBrk="0" hangingPunct="1">
              <a:spcBef>
                <a:spcPts val="1125"/>
              </a:spcBef>
              <a:spcAft>
                <a:spcPts val="0"/>
              </a:spcAft>
              <a:buClr>
                <a:schemeClr val="bg2">
                  <a:lumMod val="40000"/>
                  <a:lumOff val="60000"/>
                </a:schemeClr>
              </a:buClr>
              <a:buSzPct val="80000"/>
              <a:buFont typeface="Wingdings 3" charset="2"/>
              <a:buChar char=""/>
              <a:defRPr sz="1575" b="0" i="0" kern="1200">
                <a:solidFill>
                  <a:schemeClr val="tx1"/>
                </a:solidFill>
                <a:latin typeface="+mj-lt"/>
                <a:ea typeface="+mj-ea"/>
                <a:cs typeface="+mj-cs"/>
              </a:defRPr>
            </a:lvl6pPr>
            <a:lvl7pPr marL="3343201" indent="-257169" algn="l" defTabSz="514339" rtl="0" eaLnBrk="1" latinLnBrk="0" hangingPunct="1">
              <a:spcBef>
                <a:spcPts val="1125"/>
              </a:spcBef>
              <a:spcAft>
                <a:spcPts val="0"/>
              </a:spcAft>
              <a:buClr>
                <a:schemeClr val="bg2">
                  <a:lumMod val="40000"/>
                  <a:lumOff val="60000"/>
                </a:schemeClr>
              </a:buClr>
              <a:buSzPct val="80000"/>
              <a:buFont typeface="Wingdings 3" charset="2"/>
              <a:buChar char=""/>
              <a:defRPr sz="1575" b="0" i="0" kern="1200">
                <a:solidFill>
                  <a:schemeClr val="tx1"/>
                </a:solidFill>
                <a:latin typeface="+mj-lt"/>
                <a:ea typeface="+mj-ea"/>
                <a:cs typeface="+mj-cs"/>
              </a:defRPr>
            </a:lvl7pPr>
            <a:lvl8pPr marL="3857539" indent="-257169" algn="l" defTabSz="514339" rtl="0" eaLnBrk="1" latinLnBrk="0" hangingPunct="1">
              <a:spcBef>
                <a:spcPts val="1125"/>
              </a:spcBef>
              <a:spcAft>
                <a:spcPts val="0"/>
              </a:spcAft>
              <a:buClr>
                <a:schemeClr val="bg2">
                  <a:lumMod val="40000"/>
                  <a:lumOff val="60000"/>
                </a:schemeClr>
              </a:buClr>
              <a:buSzPct val="80000"/>
              <a:buFont typeface="Wingdings 3" charset="2"/>
              <a:buChar char=""/>
              <a:defRPr sz="1575" b="0" i="0" kern="1200">
                <a:solidFill>
                  <a:schemeClr val="tx1"/>
                </a:solidFill>
                <a:latin typeface="+mj-lt"/>
                <a:ea typeface="+mj-ea"/>
                <a:cs typeface="+mj-cs"/>
              </a:defRPr>
            </a:lvl8pPr>
            <a:lvl9pPr marL="4371878" indent="-257169" algn="l" defTabSz="514339" rtl="0" eaLnBrk="1" latinLnBrk="0" hangingPunct="1">
              <a:spcBef>
                <a:spcPts val="1125"/>
              </a:spcBef>
              <a:spcAft>
                <a:spcPts val="0"/>
              </a:spcAft>
              <a:buClr>
                <a:schemeClr val="bg2">
                  <a:lumMod val="40000"/>
                  <a:lumOff val="60000"/>
                </a:schemeClr>
              </a:buClr>
              <a:buSzPct val="80000"/>
              <a:buFont typeface="Wingdings 3" charset="2"/>
              <a:buChar char=""/>
              <a:defRPr sz="1575" b="0" i="0" kern="1200">
                <a:solidFill>
                  <a:schemeClr val="tx1"/>
                </a:solidFill>
                <a:latin typeface="+mj-lt"/>
                <a:ea typeface="+mj-ea"/>
                <a:cs typeface="+mj-cs"/>
              </a:defRPr>
            </a:lvl9pPr>
          </a:lstStyle>
          <a:p>
            <a:pPr marL="0" indent="0">
              <a:buFont typeface="Wingdings 3" charset="2"/>
              <a:buNone/>
            </a:pPr>
            <a:endParaRPr lang="en-US" sz="2779" b="1" dirty="0"/>
          </a:p>
          <a:p>
            <a:pPr marL="0" indent="0">
              <a:buFont typeface="Wingdings 3" charset="2"/>
              <a:buNone/>
            </a:pPr>
            <a:r>
              <a:rPr lang="en-US" sz="2750" b="1" dirty="0">
                <a:solidFill>
                  <a:schemeClr val="bg1"/>
                </a:solidFill>
              </a:rPr>
              <a:t>S1-Current Situation</a:t>
            </a:r>
            <a:endParaRPr lang="en-US" sz="2750" b="1" dirty="0">
              <a:solidFill>
                <a:schemeClr val="bg1"/>
              </a:solidFill>
              <a:cs typeface="Calibri"/>
            </a:endParaRPr>
          </a:p>
          <a:p>
            <a:pPr marL="685165" lvl="1" indent="0">
              <a:buNone/>
            </a:pPr>
            <a:r>
              <a:rPr lang="en-US" sz="2150" dirty="0">
                <a:solidFill>
                  <a:schemeClr val="bg1"/>
                </a:solidFill>
              </a:rPr>
              <a:t>Make a list of what you know about the current situation. </a:t>
            </a:r>
            <a:endParaRPr lang="en-US" sz="2150" dirty="0">
              <a:solidFill>
                <a:schemeClr val="bg1"/>
              </a:solidFill>
              <a:cs typeface="Calibri"/>
            </a:endParaRPr>
          </a:p>
          <a:p>
            <a:pPr marL="0" indent="0">
              <a:buFont typeface="Wingdings 3" charset="2"/>
              <a:buNone/>
            </a:pPr>
            <a:endParaRPr lang="en-US" sz="2750" b="1" dirty="0">
              <a:solidFill>
                <a:schemeClr val="bg1"/>
              </a:solidFill>
              <a:cs typeface="Calibri"/>
            </a:endParaRPr>
          </a:p>
          <a:p>
            <a:pPr marL="0" indent="0">
              <a:buFont typeface="Wingdings 3" charset="2"/>
              <a:buNone/>
            </a:pPr>
            <a:r>
              <a:rPr lang="en-US" sz="2750" b="1" dirty="0">
                <a:solidFill>
                  <a:schemeClr val="bg1"/>
                </a:solidFill>
              </a:rPr>
              <a:t>S2-Desired Result</a:t>
            </a:r>
            <a:endParaRPr lang="en-US" sz="2750" b="1" dirty="0">
              <a:solidFill>
                <a:schemeClr val="bg1"/>
              </a:solidFill>
              <a:cs typeface="Calibri"/>
            </a:endParaRPr>
          </a:p>
          <a:p>
            <a:pPr marL="685165" lvl="1" indent="0">
              <a:buFont typeface="Wingdings 3" charset="2"/>
              <a:buNone/>
            </a:pPr>
            <a:r>
              <a:rPr lang="en-US" sz="2150" dirty="0">
                <a:solidFill>
                  <a:schemeClr val="bg1"/>
                </a:solidFill>
              </a:rPr>
              <a:t>Make a list of the desired results of your project.</a:t>
            </a:r>
            <a:endParaRPr lang="en-US" sz="2150" dirty="0">
              <a:solidFill>
                <a:schemeClr val="bg1"/>
              </a:solidFill>
              <a:cs typeface="Calibri"/>
            </a:endParaRPr>
          </a:p>
          <a:p>
            <a:pPr marL="0" indent="0">
              <a:buFont typeface="Wingdings 3" charset="2"/>
              <a:buNone/>
            </a:pPr>
            <a:endParaRPr lang="en-US" sz="2750" b="1" dirty="0">
              <a:solidFill>
                <a:schemeClr val="bg1"/>
              </a:solidFill>
              <a:cs typeface="Calibri"/>
            </a:endParaRPr>
          </a:p>
          <a:p>
            <a:pPr marL="0" indent="0">
              <a:buFont typeface="Wingdings 3" charset="2"/>
              <a:buNone/>
            </a:pPr>
            <a:r>
              <a:rPr lang="en-US" sz="2750" b="1" dirty="0">
                <a:solidFill>
                  <a:schemeClr val="bg1"/>
                </a:solidFill>
              </a:rPr>
              <a:t>Deliverables–What will you do?</a:t>
            </a:r>
            <a:endParaRPr lang="en-US" sz="2750" b="1" dirty="0">
              <a:solidFill>
                <a:schemeClr val="bg1"/>
              </a:solidFill>
              <a:cs typeface="Calibri"/>
            </a:endParaRPr>
          </a:p>
          <a:p>
            <a:pPr marL="685165" lvl="1" indent="0">
              <a:buFont typeface="Wingdings 3" charset="2"/>
              <a:buNone/>
            </a:pPr>
            <a:r>
              <a:rPr lang="en-US" sz="2150" dirty="0">
                <a:solidFill>
                  <a:schemeClr val="bg1"/>
                </a:solidFill>
              </a:rPr>
              <a:t>Make a list of the project activities.</a:t>
            </a:r>
            <a:endParaRPr lang="en-US" sz="2150" dirty="0">
              <a:solidFill>
                <a:schemeClr val="bg1"/>
              </a:solidFill>
              <a:cs typeface="Calibri"/>
            </a:endParaRPr>
          </a:p>
          <a:p>
            <a:pPr marL="0" indent="0">
              <a:buFont typeface="Wingdings 3" charset="2"/>
              <a:buNone/>
            </a:pPr>
            <a:endParaRPr lang="en-US" sz="2750" b="1" dirty="0">
              <a:solidFill>
                <a:schemeClr val="bg1"/>
              </a:solidFill>
              <a:cs typeface="Calibri"/>
            </a:endParaRPr>
          </a:p>
          <a:p>
            <a:pPr marL="0" indent="0">
              <a:buFont typeface="Wingdings 3" charset="2"/>
              <a:buNone/>
            </a:pPr>
            <a:r>
              <a:rPr lang="en-US" sz="2750" b="1" dirty="0">
                <a:solidFill>
                  <a:schemeClr val="bg1"/>
                </a:solidFill>
              </a:rPr>
              <a:t>Benefits</a:t>
            </a:r>
            <a:endParaRPr lang="en-US" sz="2750" b="1" dirty="0">
              <a:solidFill>
                <a:schemeClr val="bg1"/>
              </a:solidFill>
              <a:cs typeface="Calibri"/>
            </a:endParaRPr>
          </a:p>
          <a:p>
            <a:pPr marL="685165" lvl="1" indent="0">
              <a:buFont typeface="Wingdings 3" charset="2"/>
              <a:buNone/>
            </a:pPr>
            <a:r>
              <a:rPr lang="en-US" sz="2150" dirty="0">
                <a:solidFill>
                  <a:schemeClr val="bg1"/>
                </a:solidFill>
              </a:rPr>
              <a:t>Make a list of the benefits resulting from your project.</a:t>
            </a:r>
            <a:endParaRPr lang="en-US" sz="2150" dirty="0">
              <a:solidFill>
                <a:schemeClr val="bg1"/>
              </a:solidFill>
              <a:cs typeface="Calibri"/>
            </a:endParaRPr>
          </a:p>
          <a:p>
            <a:pPr marL="0" indent="0">
              <a:buFont typeface="Wingdings 3" charset="2"/>
              <a:buNone/>
            </a:pPr>
            <a:endParaRPr lang="en-US" dirty="0"/>
          </a:p>
        </p:txBody>
      </p:sp>
    </p:spTree>
    <p:extLst>
      <p:ext uri="{BB962C8B-B14F-4D97-AF65-F5344CB8AC3E}">
        <p14:creationId xmlns:p14="http://schemas.microsoft.com/office/powerpoint/2010/main" val="11093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29000" y="2057400"/>
            <a:ext cx="11658600" cy="2670162"/>
          </a:xfrm>
        </p:spPr>
        <p:txBody>
          <a:bodyPr>
            <a:normAutofit fontScale="90000"/>
          </a:bodyPr>
          <a:lstStyle/>
          <a:p>
            <a:r>
              <a:rPr lang="en-US" dirty="0"/>
              <a:t>Research Administration Office Proposal Preparation &amp; Submission Processes</a:t>
            </a:r>
            <a:endParaRPr lang="en-US" sz="4350" dirty="0"/>
          </a:p>
        </p:txBody>
      </p:sp>
      <p:sp>
        <p:nvSpPr>
          <p:cNvPr id="3" name="Subtitle 2"/>
          <p:cNvSpPr>
            <a:spLocks noGrp="1"/>
          </p:cNvSpPr>
          <p:nvPr>
            <p:ph type="subTitle" idx="1"/>
          </p:nvPr>
        </p:nvSpPr>
        <p:spPr>
          <a:xfrm>
            <a:off x="4114801" y="5257800"/>
            <a:ext cx="10287002" cy="2209800"/>
          </a:xfrm>
        </p:spPr>
        <p:txBody>
          <a:bodyPr/>
          <a:lstStyle/>
          <a:p>
            <a:endParaRPr lang="en-US" dirty="0"/>
          </a:p>
          <a:p>
            <a:r>
              <a:rPr lang="en-US" dirty="0"/>
              <a:t>December 2021</a:t>
            </a:r>
          </a:p>
          <a:p>
            <a:endParaRPr lang="en-US" dirty="0"/>
          </a:p>
          <a:p>
            <a:endParaRPr lang="en-US" dirty="0"/>
          </a:p>
        </p:txBody>
      </p:sp>
    </p:spTree>
    <p:extLst>
      <p:ext uri="{BB962C8B-B14F-4D97-AF65-F5344CB8AC3E}">
        <p14:creationId xmlns:p14="http://schemas.microsoft.com/office/powerpoint/2010/main" val="23990217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86100" y="3314700"/>
            <a:ext cx="12115800" cy="6286500"/>
          </a:xfrm>
        </p:spPr>
        <p:txBody>
          <a:bodyPr>
            <a:noAutofit/>
          </a:bodyPr>
          <a:lstStyle/>
          <a:p>
            <a:pPr>
              <a:buFont typeface="Wingdings" panose="05000000000000000000" pitchFamily="2" charset="2"/>
              <a:buChar char="§"/>
            </a:pPr>
            <a:r>
              <a:rPr lang="en-US" dirty="0"/>
              <a:t>Gene Larson, Director</a:t>
            </a:r>
          </a:p>
          <a:p>
            <a:pPr marL="0" indent="0">
              <a:buNone/>
            </a:pPr>
            <a:r>
              <a:rPr lang="en-US" dirty="0"/>
              <a:t>	</a:t>
            </a:r>
            <a:r>
              <a:rPr lang="en-US" sz="2700" dirty="0"/>
              <a:t>Business, Education, Fine Arts, Lee Library, </a:t>
            </a:r>
          </a:p>
          <a:p>
            <a:pPr marL="0" indent="0">
              <a:buNone/>
            </a:pPr>
            <a:r>
              <a:rPr lang="en-US" sz="2700" dirty="0"/>
              <a:t>	Law School, Religion, Nursing</a:t>
            </a:r>
          </a:p>
          <a:p>
            <a:pPr>
              <a:buFont typeface="Wingdings" panose="05000000000000000000" pitchFamily="2" charset="2"/>
              <a:buChar char="§"/>
            </a:pPr>
            <a:r>
              <a:rPr lang="en-US" dirty="0"/>
              <a:t>Debbie Silversmith, Associate Director-Sponsored Projects  </a:t>
            </a:r>
          </a:p>
          <a:p>
            <a:pPr marL="1371600" lvl="3" indent="0">
              <a:buNone/>
            </a:pPr>
            <a:r>
              <a:rPr lang="en-US" dirty="0"/>
              <a:t>Humanities; Life Sciences</a:t>
            </a:r>
          </a:p>
          <a:p>
            <a:pPr>
              <a:buFont typeface="Wingdings" panose="05000000000000000000" pitchFamily="2" charset="2"/>
              <a:buChar char="§"/>
            </a:pPr>
            <a:r>
              <a:rPr lang="en-US" dirty="0"/>
              <a:t>Susie Quartey, Research Administrator</a:t>
            </a:r>
          </a:p>
          <a:p>
            <a:pPr marL="1371600" lvl="3" indent="0">
              <a:buNone/>
            </a:pPr>
            <a:r>
              <a:rPr lang="en-US" dirty="0"/>
              <a:t>Physical &amp; Mathematical Sciences; Family, Home, &amp; Social Sciences </a:t>
            </a:r>
          </a:p>
          <a:p>
            <a:pPr>
              <a:buFont typeface="Wingdings" panose="05000000000000000000" pitchFamily="2" charset="2"/>
              <a:buChar char="§"/>
            </a:pPr>
            <a:r>
              <a:rPr lang="en-US" dirty="0"/>
              <a:t>Maren Redd, Research Administrator</a:t>
            </a:r>
          </a:p>
          <a:p>
            <a:pPr marL="940595" lvl="2" indent="0">
              <a:buNone/>
            </a:pPr>
            <a:r>
              <a:rPr lang="en-US" sz="2700" dirty="0"/>
              <a:t>	Engineering 	</a:t>
            </a:r>
          </a:p>
          <a:p>
            <a:pPr marL="940595" lvl="2" indent="0">
              <a:buNone/>
            </a:pPr>
            <a:endParaRPr lang="en-US" sz="2700" dirty="0"/>
          </a:p>
        </p:txBody>
      </p:sp>
      <p:sp>
        <p:nvSpPr>
          <p:cNvPr id="3" name="Title 2"/>
          <p:cNvSpPr>
            <a:spLocks noGrp="1"/>
          </p:cNvSpPr>
          <p:nvPr>
            <p:ph type="title"/>
          </p:nvPr>
        </p:nvSpPr>
        <p:spPr/>
        <p:txBody>
          <a:bodyPr>
            <a:normAutofit/>
          </a:bodyPr>
          <a:lstStyle/>
          <a:p>
            <a:r>
              <a:rPr lang="en-US" dirty="0"/>
              <a:t>RAO Sponsored Projects Personnel</a:t>
            </a:r>
          </a:p>
        </p:txBody>
      </p:sp>
    </p:spTree>
    <p:extLst>
      <p:ext uri="{BB962C8B-B14F-4D97-AF65-F5344CB8AC3E}">
        <p14:creationId xmlns:p14="http://schemas.microsoft.com/office/powerpoint/2010/main" val="5194977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7C7EF-C5DC-42F0-971D-88B2D4DD8944}"/>
              </a:ext>
            </a:extLst>
          </p:cNvPr>
          <p:cNvSpPr>
            <a:spLocks noGrp="1"/>
          </p:cNvSpPr>
          <p:nvPr>
            <p:ph type="title"/>
          </p:nvPr>
        </p:nvSpPr>
        <p:spPr/>
        <p:txBody>
          <a:bodyPr/>
          <a:lstStyle/>
          <a:p>
            <a:r>
              <a:rPr lang="en-US" dirty="0"/>
              <a:t>RAO Compliance Personnel</a:t>
            </a:r>
          </a:p>
        </p:txBody>
      </p:sp>
      <p:sp>
        <p:nvSpPr>
          <p:cNvPr id="3" name="Content Placeholder 1">
            <a:extLst>
              <a:ext uri="{FF2B5EF4-FFF2-40B4-BE49-F238E27FC236}">
                <a16:creationId xmlns:a16="http://schemas.microsoft.com/office/drawing/2014/main" id="{F708BE65-597D-44AA-91B7-99D4CA0CDC49}"/>
              </a:ext>
            </a:extLst>
          </p:cNvPr>
          <p:cNvSpPr txBox="1">
            <a:spLocks/>
          </p:cNvSpPr>
          <p:nvPr/>
        </p:nvSpPr>
        <p:spPr>
          <a:xfrm>
            <a:off x="3086100" y="3771900"/>
            <a:ext cx="11544300" cy="5829300"/>
          </a:xfrm>
          <a:prstGeom prst="rect">
            <a:avLst/>
          </a:prstGeom>
        </p:spPr>
        <p:txBody>
          <a:bodyPr>
            <a:no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411480" indent="-411480" defTabSz="1371600">
              <a:buClr>
                <a:srgbClr val="31B6FD"/>
              </a:buClr>
              <a:buFont typeface="Wingdings" panose="05000000000000000000" pitchFamily="2" charset="2"/>
              <a:buChar char="§"/>
            </a:pPr>
            <a:r>
              <a:rPr lang="en-US" sz="3600" dirty="0">
                <a:solidFill>
                  <a:srgbClr val="073E87"/>
                </a:solidFill>
                <a:latin typeface="Candara"/>
              </a:rPr>
              <a:t>Jason Jay – IBC &amp; IACUC Administrator  </a:t>
            </a:r>
          </a:p>
          <a:p>
            <a:pPr marL="411480" indent="-411480" defTabSz="1371600">
              <a:buClr>
                <a:srgbClr val="31B6FD"/>
              </a:buClr>
              <a:buFont typeface="Wingdings" panose="05000000000000000000" pitchFamily="2" charset="2"/>
              <a:buChar char="§"/>
            </a:pPr>
            <a:r>
              <a:rPr lang="en-US" sz="3600" dirty="0">
                <a:solidFill>
                  <a:srgbClr val="073E87"/>
                </a:solidFill>
                <a:latin typeface="Candara"/>
              </a:rPr>
              <a:t>Regina McCarthy – IBC &amp; IACUC Secretary</a:t>
            </a:r>
          </a:p>
          <a:p>
            <a:pPr marL="0" indent="0" defTabSz="1371600">
              <a:buClr>
                <a:srgbClr val="31B6FD"/>
              </a:buClr>
              <a:buNone/>
            </a:pPr>
            <a:endParaRPr lang="en-US" sz="3600" dirty="0">
              <a:solidFill>
                <a:srgbClr val="073E87"/>
              </a:solidFill>
              <a:latin typeface="Candara"/>
            </a:endParaRPr>
          </a:p>
          <a:p>
            <a:pPr marL="411480" indent="-411480" defTabSz="1371600">
              <a:buClr>
                <a:srgbClr val="31B6FD"/>
              </a:buClr>
              <a:buFont typeface="Wingdings" panose="05000000000000000000" pitchFamily="2" charset="2"/>
              <a:buChar char="§"/>
            </a:pPr>
            <a:r>
              <a:rPr lang="en-US" sz="3600" dirty="0">
                <a:solidFill>
                  <a:srgbClr val="073E87"/>
                </a:solidFill>
                <a:latin typeface="Candara"/>
              </a:rPr>
              <a:t> Sandee Aina – Human Research Protection Program Manager (HRPP)</a:t>
            </a:r>
          </a:p>
          <a:p>
            <a:pPr marL="411480" indent="-411480" defTabSz="1371600">
              <a:buClr>
                <a:srgbClr val="31B6FD"/>
              </a:buClr>
              <a:buFont typeface="Wingdings" panose="05000000000000000000" pitchFamily="2" charset="2"/>
              <a:buChar char="§"/>
            </a:pPr>
            <a:r>
              <a:rPr lang="en-US" sz="3600" dirty="0">
                <a:solidFill>
                  <a:srgbClr val="073E87"/>
                </a:solidFill>
                <a:latin typeface="Candara"/>
              </a:rPr>
              <a:t>Wayne Larson – IRB Administrator</a:t>
            </a:r>
          </a:p>
          <a:p>
            <a:pPr marL="411480" indent="-411480" defTabSz="1371600">
              <a:buClr>
                <a:srgbClr val="31B6FD"/>
              </a:buClr>
              <a:buFont typeface="Wingdings" panose="05000000000000000000" pitchFamily="2" charset="2"/>
              <a:buChar char="§"/>
            </a:pPr>
            <a:r>
              <a:rPr lang="en-US" sz="3600" dirty="0">
                <a:solidFill>
                  <a:srgbClr val="073E87"/>
                </a:solidFill>
                <a:latin typeface="Candara"/>
              </a:rPr>
              <a:t>Stephanie Coyne &amp; Emily </a:t>
            </a:r>
            <a:r>
              <a:rPr lang="en-US" sz="3600" dirty="0" err="1">
                <a:solidFill>
                  <a:srgbClr val="073E87"/>
                </a:solidFill>
                <a:latin typeface="Candara"/>
              </a:rPr>
              <a:t>Gneiting</a:t>
            </a:r>
            <a:r>
              <a:rPr lang="en-US" sz="3600" dirty="0">
                <a:solidFill>
                  <a:srgbClr val="073E87"/>
                </a:solidFill>
                <a:latin typeface="Candara"/>
              </a:rPr>
              <a:t> – IRB Secretaries</a:t>
            </a:r>
          </a:p>
          <a:p>
            <a:pPr marL="940595" lvl="2" indent="0" defTabSz="1371600">
              <a:buClr>
                <a:srgbClr val="31B6FD"/>
              </a:buClr>
              <a:buNone/>
            </a:pPr>
            <a:r>
              <a:rPr lang="en-US" sz="2700" dirty="0">
                <a:solidFill>
                  <a:srgbClr val="073E87"/>
                </a:solidFill>
                <a:latin typeface="Candara"/>
              </a:rPr>
              <a:t>	</a:t>
            </a:r>
          </a:p>
        </p:txBody>
      </p:sp>
    </p:spTree>
    <p:extLst>
      <p:ext uri="{BB962C8B-B14F-4D97-AF65-F5344CB8AC3E}">
        <p14:creationId xmlns:p14="http://schemas.microsoft.com/office/powerpoint/2010/main" val="27869500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857500" y="3657600"/>
            <a:ext cx="12573000" cy="5829300"/>
          </a:xfrm>
        </p:spPr>
        <p:txBody>
          <a:bodyPr>
            <a:normAutofit lnSpcReduction="10000"/>
          </a:bodyPr>
          <a:lstStyle/>
          <a:p>
            <a:pPr>
              <a:buFont typeface="Wingdings" panose="05000000000000000000" pitchFamily="2" charset="2"/>
              <a:buChar char="§"/>
            </a:pPr>
            <a:r>
              <a:rPr lang="en-US" b="1" dirty="0"/>
              <a:t>IBC</a:t>
            </a:r>
            <a:r>
              <a:rPr lang="en-US" dirty="0"/>
              <a:t> – Institutional Biosafety Committee, Biohazardous Chemical Research</a:t>
            </a:r>
          </a:p>
          <a:p>
            <a:pPr lvl="1">
              <a:buFont typeface="Wingdings" panose="05000000000000000000" pitchFamily="2" charset="2"/>
              <a:buChar char="§"/>
            </a:pPr>
            <a:r>
              <a:rPr lang="en-US" i="1" dirty="0"/>
              <a:t>Every other month</a:t>
            </a:r>
            <a:r>
              <a:rPr lang="en-US" dirty="0"/>
              <a:t>: </a:t>
            </a:r>
            <a:r>
              <a:rPr lang="en-US" dirty="0">
                <a:hlinkClick r:id="rId3"/>
              </a:rPr>
              <a:t>ibc@byu.edu</a:t>
            </a:r>
            <a:r>
              <a:rPr lang="en-US" dirty="0"/>
              <a:t> </a:t>
            </a:r>
          </a:p>
          <a:p>
            <a:pPr>
              <a:buFont typeface="Wingdings" panose="05000000000000000000" pitchFamily="2" charset="2"/>
              <a:buChar char="§"/>
            </a:pPr>
            <a:endParaRPr lang="en-US" dirty="0"/>
          </a:p>
          <a:p>
            <a:pPr>
              <a:buFont typeface="Wingdings" panose="05000000000000000000" pitchFamily="2" charset="2"/>
              <a:buChar char="§"/>
            </a:pPr>
            <a:r>
              <a:rPr lang="en-US" b="1" dirty="0"/>
              <a:t>IRB</a:t>
            </a:r>
            <a:r>
              <a:rPr lang="en-US" dirty="0"/>
              <a:t> – Institutional Review Board, Human Subjects Research</a:t>
            </a:r>
          </a:p>
          <a:p>
            <a:pPr lvl="1">
              <a:buFont typeface="Wingdings" panose="05000000000000000000" pitchFamily="2" charset="2"/>
              <a:buChar char="§"/>
            </a:pPr>
            <a:r>
              <a:rPr lang="en-US" i="1" dirty="0"/>
              <a:t>Monthly</a:t>
            </a:r>
            <a:r>
              <a:rPr lang="en-US" dirty="0"/>
              <a:t>: </a:t>
            </a:r>
            <a:r>
              <a:rPr lang="en-US" dirty="0">
                <a:hlinkClick r:id="rId4"/>
              </a:rPr>
              <a:t>irb@byu.edu</a:t>
            </a:r>
            <a:r>
              <a:rPr lang="en-US" dirty="0"/>
              <a:t>  </a:t>
            </a:r>
          </a:p>
          <a:p>
            <a:pPr>
              <a:buFont typeface="Wingdings" panose="05000000000000000000" pitchFamily="2" charset="2"/>
              <a:buChar char="§"/>
            </a:pPr>
            <a:endParaRPr lang="en-US" dirty="0"/>
          </a:p>
          <a:p>
            <a:pPr>
              <a:buFont typeface="Wingdings" panose="05000000000000000000" pitchFamily="2" charset="2"/>
              <a:buChar char="§"/>
            </a:pPr>
            <a:r>
              <a:rPr lang="en-US" b="1" dirty="0"/>
              <a:t>IACUC</a:t>
            </a:r>
            <a:r>
              <a:rPr lang="en-US" dirty="0"/>
              <a:t> – Institutional Animal Care and Use Committee, Animal Research</a:t>
            </a:r>
          </a:p>
          <a:p>
            <a:pPr lvl="1">
              <a:buFont typeface="Wingdings" panose="05000000000000000000" pitchFamily="2" charset="2"/>
              <a:buChar char="§"/>
            </a:pPr>
            <a:r>
              <a:rPr lang="en-US" i="1" dirty="0"/>
              <a:t>Monthly</a:t>
            </a:r>
            <a:r>
              <a:rPr lang="en-US" dirty="0"/>
              <a:t>, </a:t>
            </a:r>
            <a:r>
              <a:rPr lang="en-US" dirty="0">
                <a:hlinkClick r:id="rId5"/>
              </a:rPr>
              <a:t>iacuc@byu.edu</a:t>
            </a:r>
            <a:r>
              <a:rPr lang="en-US" dirty="0"/>
              <a:t> </a:t>
            </a:r>
          </a:p>
          <a:p>
            <a:pPr>
              <a:buFont typeface="Wingdings" panose="05000000000000000000" pitchFamily="2" charset="2"/>
              <a:buChar char="§"/>
            </a:pPr>
            <a:endParaRPr lang="en-US" dirty="0"/>
          </a:p>
          <a:p>
            <a:endParaRPr lang="en-US" dirty="0"/>
          </a:p>
        </p:txBody>
      </p:sp>
      <p:sp>
        <p:nvSpPr>
          <p:cNvPr id="3" name="Title 2"/>
          <p:cNvSpPr>
            <a:spLocks noGrp="1"/>
          </p:cNvSpPr>
          <p:nvPr>
            <p:ph type="title"/>
          </p:nvPr>
        </p:nvSpPr>
        <p:spPr/>
        <p:txBody>
          <a:bodyPr/>
          <a:lstStyle/>
          <a:p>
            <a:r>
              <a:rPr lang="en-US" dirty="0"/>
              <a:t>Compliance Committees</a:t>
            </a:r>
          </a:p>
        </p:txBody>
      </p:sp>
    </p:spTree>
    <p:extLst>
      <p:ext uri="{BB962C8B-B14F-4D97-AF65-F5344CB8AC3E}">
        <p14:creationId xmlns:p14="http://schemas.microsoft.com/office/powerpoint/2010/main" val="12628756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87750" y="3543301"/>
            <a:ext cx="11112500" cy="5930900"/>
          </a:xfrm>
        </p:spPr>
        <p:txBody>
          <a:bodyPr>
            <a:normAutofit/>
          </a:bodyPr>
          <a:lstStyle/>
          <a:p>
            <a:pPr>
              <a:buFont typeface="Wingdings" panose="05000000000000000000" pitchFamily="2" charset="2"/>
              <a:buChar char="§"/>
            </a:pPr>
            <a:r>
              <a:rPr lang="en-US" sz="4200" dirty="0"/>
              <a:t>Proposal Approvals and Submission</a:t>
            </a:r>
          </a:p>
          <a:p>
            <a:pPr>
              <a:buFont typeface="Wingdings" panose="05000000000000000000" pitchFamily="2" charset="2"/>
              <a:buChar char="§"/>
            </a:pPr>
            <a:r>
              <a:rPr lang="en-US" sz="4200" dirty="0"/>
              <a:t>Letters of Commitment </a:t>
            </a:r>
          </a:p>
          <a:p>
            <a:pPr>
              <a:buFont typeface="Wingdings" panose="05000000000000000000" pitchFamily="2" charset="2"/>
              <a:buChar char="§"/>
            </a:pPr>
            <a:r>
              <a:rPr lang="en-US" sz="4200" dirty="0"/>
              <a:t>Contract Negotiations</a:t>
            </a:r>
          </a:p>
          <a:p>
            <a:pPr>
              <a:buFont typeface="Wingdings" panose="05000000000000000000" pitchFamily="2" charset="2"/>
              <a:buChar char="§"/>
            </a:pPr>
            <a:r>
              <a:rPr lang="en-US" sz="4200" dirty="0"/>
              <a:t>MTAs </a:t>
            </a:r>
          </a:p>
          <a:p>
            <a:pPr>
              <a:buFont typeface="Wingdings" panose="05000000000000000000" pitchFamily="2" charset="2"/>
              <a:buChar char="§"/>
            </a:pPr>
            <a:r>
              <a:rPr lang="en-US" sz="4200" dirty="0"/>
              <a:t>Misc. required forms </a:t>
            </a:r>
          </a:p>
          <a:p>
            <a:pPr>
              <a:buFont typeface="Wingdings" panose="05000000000000000000" pitchFamily="2" charset="2"/>
              <a:buChar char="§"/>
            </a:pPr>
            <a:r>
              <a:rPr lang="en-US" sz="4200" dirty="0"/>
              <a:t>Award Processing / Issuing Subcontracts</a:t>
            </a:r>
          </a:p>
          <a:p>
            <a:pPr>
              <a:buFont typeface="Wingdings" panose="05000000000000000000" pitchFamily="2" charset="2"/>
              <a:buChar char="§"/>
            </a:pPr>
            <a:r>
              <a:rPr lang="en-US" sz="4200" dirty="0"/>
              <a:t>Federal Compliance</a:t>
            </a:r>
          </a:p>
          <a:p>
            <a:endParaRPr lang="en-US" dirty="0"/>
          </a:p>
        </p:txBody>
      </p:sp>
      <p:sp>
        <p:nvSpPr>
          <p:cNvPr id="3" name="Title 2"/>
          <p:cNvSpPr>
            <a:spLocks noGrp="1"/>
          </p:cNvSpPr>
          <p:nvPr>
            <p:ph type="title"/>
          </p:nvPr>
        </p:nvSpPr>
        <p:spPr/>
        <p:txBody>
          <a:bodyPr/>
          <a:lstStyle/>
          <a:p>
            <a:r>
              <a:rPr lang="en-US" dirty="0"/>
              <a:t>Sponsored Projects Functions</a:t>
            </a:r>
          </a:p>
        </p:txBody>
      </p:sp>
    </p:spTree>
    <p:extLst>
      <p:ext uri="{BB962C8B-B14F-4D97-AF65-F5344CB8AC3E}">
        <p14:creationId xmlns:p14="http://schemas.microsoft.com/office/powerpoint/2010/main" val="12724171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857500" y="4114800"/>
            <a:ext cx="12687300" cy="5943600"/>
          </a:xfrm>
        </p:spPr>
        <p:txBody>
          <a:bodyPr>
            <a:normAutofit/>
          </a:bodyPr>
          <a:lstStyle/>
          <a:p>
            <a:pPr marL="0" indent="0">
              <a:buNone/>
            </a:pPr>
            <a:r>
              <a:rPr lang="en-US" dirty="0"/>
              <a:t>All proposals routing to Research Administration should be completed 5 business days </a:t>
            </a:r>
            <a:r>
              <a:rPr lang="en-US" b="1" u="sng" dirty="0">
                <a:solidFill>
                  <a:srgbClr val="C00000"/>
                </a:solidFill>
              </a:rPr>
              <a:t>before</a:t>
            </a:r>
            <a:r>
              <a:rPr lang="en-US" dirty="0"/>
              <a:t> due date: via Kuali Research - </a:t>
            </a:r>
            <a:r>
              <a:rPr lang="en-US" dirty="0">
                <a:hlinkClick r:id="rId3"/>
              </a:rPr>
              <a:t>https://byures.kuali.co/</a:t>
            </a:r>
            <a:endParaRPr lang="en-US" dirty="0"/>
          </a:p>
          <a:p>
            <a:pPr marL="0" indent="0">
              <a:buNone/>
            </a:pPr>
            <a:endParaRPr lang="en-US" dirty="0"/>
          </a:p>
          <a:p>
            <a:pPr marL="0" indent="0">
              <a:buNone/>
            </a:pPr>
            <a:r>
              <a:rPr lang="en-US" dirty="0"/>
              <a:t>All internal approvals are now online via Kuali Research </a:t>
            </a:r>
          </a:p>
          <a:p>
            <a:pPr marL="452915" lvl="1" indent="0">
              <a:buNone/>
            </a:pPr>
            <a:r>
              <a:rPr lang="en-US" sz="3600" dirty="0"/>
              <a:t>Go to </a:t>
            </a:r>
            <a:r>
              <a:rPr lang="en-US" sz="3600" dirty="0">
                <a:hlinkClick r:id="rId4"/>
              </a:rPr>
              <a:t>https://rao.byu.edu/</a:t>
            </a:r>
            <a:r>
              <a:rPr lang="en-US" sz="3600" dirty="0"/>
              <a:t> for resources.</a:t>
            </a:r>
          </a:p>
          <a:p>
            <a:pPr marL="452915" lvl="1" indent="0">
              <a:buNone/>
            </a:pPr>
            <a:r>
              <a:rPr lang="en-US" sz="3600" dirty="0"/>
              <a:t>    </a:t>
            </a:r>
          </a:p>
        </p:txBody>
      </p:sp>
      <p:sp>
        <p:nvSpPr>
          <p:cNvPr id="3" name="Title 2"/>
          <p:cNvSpPr>
            <a:spLocks noGrp="1"/>
          </p:cNvSpPr>
          <p:nvPr>
            <p:ph type="title"/>
          </p:nvPr>
        </p:nvSpPr>
        <p:spPr/>
        <p:txBody>
          <a:bodyPr/>
          <a:lstStyle/>
          <a:p>
            <a:r>
              <a:rPr lang="en-US" dirty="0"/>
              <a:t>Proposal Submissions</a:t>
            </a:r>
          </a:p>
        </p:txBody>
      </p:sp>
    </p:spTree>
    <p:extLst>
      <p:ext uri="{BB962C8B-B14F-4D97-AF65-F5344CB8AC3E}">
        <p14:creationId xmlns:p14="http://schemas.microsoft.com/office/powerpoint/2010/main" val="3584116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sp>
        <p:nvSpPr>
          <p:cNvPr id="8" name="TextBox 2">
            <a:extLst>
              <a:ext uri="{FF2B5EF4-FFF2-40B4-BE49-F238E27FC236}">
                <a16:creationId xmlns:a16="http://schemas.microsoft.com/office/drawing/2014/main" id="{B97AED98-F55C-1E40-B3A3-E500AC13D503}"/>
              </a:ext>
            </a:extLst>
          </p:cNvPr>
          <p:cNvSpPr txBox="1"/>
          <p:nvPr/>
        </p:nvSpPr>
        <p:spPr>
          <a:xfrm>
            <a:off x="668594" y="-102421"/>
            <a:ext cx="16606683" cy="974690"/>
          </a:xfrm>
          <a:prstGeom prst="rect">
            <a:avLst/>
          </a:prstGeom>
        </p:spPr>
        <p:txBody>
          <a:bodyPr wrap="square" lIns="0" tIns="0" rIns="0" bIns="0" rtlCol="0" anchor="t">
            <a:spAutoFit/>
          </a:bodyPr>
          <a:lstStyle/>
          <a:p>
            <a:pPr marL="0" marR="0" lvl="0" indent="0" algn="ctr" defTabSz="914400" rtl="0" eaLnBrk="1" fontAlgn="auto" latinLnBrk="0" hangingPunct="1">
              <a:lnSpc>
                <a:spcPts val="9100"/>
              </a:lnSpc>
              <a:spcBef>
                <a:spcPts val="0"/>
              </a:spcBef>
              <a:spcAft>
                <a:spcPts val="0"/>
              </a:spcAft>
              <a:buClrTx/>
              <a:buSzTx/>
              <a:buFontTx/>
              <a:buNone/>
              <a:tabLst/>
              <a:defRPr/>
            </a:pPr>
            <a:r>
              <a:rPr kumimoji="0" lang="en-US" sz="2800" b="0" i="0" u="none" strike="noStrike" kern="1200" cap="none" spc="210" normalizeH="0" baseline="0" noProof="0">
                <a:ln>
                  <a:noFill/>
                </a:ln>
                <a:solidFill>
                  <a:prstClr val="white"/>
                </a:solidFill>
                <a:effectLst/>
                <a:uLnTx/>
                <a:uFillTx/>
                <a:latin typeface="Cooper Hewitt"/>
                <a:ea typeface="Cooper Hewitt"/>
                <a:cs typeface="+mn-cs"/>
              </a:rPr>
              <a:t>Research Development at BYU: The Research Development Coordinating Council</a:t>
            </a:r>
            <a:endParaRPr kumimoji="0" lang="en-US" sz="2800" b="0" i="0" u="none" strike="noStrike" kern="1200" cap="none" spc="210" normalizeH="0" baseline="0" noProof="0">
              <a:ln>
                <a:noFill/>
              </a:ln>
              <a:solidFill>
                <a:prstClr val="white"/>
              </a:solidFill>
              <a:effectLst/>
              <a:uLnTx/>
              <a:uFillTx/>
              <a:latin typeface="Cooper Hewitt" panose="020B0604020202020204" charset="0"/>
              <a:ea typeface="Cooper Hewitt" panose="020B0604020202020204" charset="0"/>
              <a:cs typeface="+mn-cs"/>
            </a:endParaRPr>
          </a:p>
        </p:txBody>
      </p:sp>
      <p:sp>
        <p:nvSpPr>
          <p:cNvPr id="2" name="TextBox 2">
            <a:extLst>
              <a:ext uri="{FF2B5EF4-FFF2-40B4-BE49-F238E27FC236}">
                <a16:creationId xmlns:a16="http://schemas.microsoft.com/office/drawing/2014/main" id="{98350AF7-484D-4ED9-B12E-269CC20C4EE6}"/>
              </a:ext>
            </a:extLst>
          </p:cNvPr>
          <p:cNvSpPr txBox="1"/>
          <p:nvPr/>
        </p:nvSpPr>
        <p:spPr>
          <a:xfrm>
            <a:off x="-259162" y="5156718"/>
            <a:ext cx="9138141" cy="974690"/>
          </a:xfrm>
          <a:prstGeom prst="rect">
            <a:avLst/>
          </a:prstGeom>
        </p:spPr>
        <p:txBody>
          <a:bodyPr wrap="square" lIns="0" tIns="0" rIns="0" bIns="0" rtlCol="0" anchor="t">
            <a:spAutoFit/>
          </a:bodyPr>
          <a:lstStyle/>
          <a:p>
            <a:pPr marL="0" marR="0" lvl="0" indent="0" algn="ctr" defTabSz="914400" rtl="0" eaLnBrk="1" fontAlgn="auto" latinLnBrk="0" hangingPunct="1">
              <a:lnSpc>
                <a:spcPts val="9100"/>
              </a:lnSpc>
              <a:spcBef>
                <a:spcPts val="0"/>
              </a:spcBef>
              <a:spcAft>
                <a:spcPts val="0"/>
              </a:spcAft>
              <a:buClrTx/>
              <a:buSzTx/>
              <a:buFontTx/>
              <a:buNone/>
              <a:tabLst/>
              <a:defRPr/>
            </a:pPr>
            <a:r>
              <a:rPr kumimoji="0" lang="en-US" sz="2800" b="0" i="0" u="none" strike="noStrike" kern="1200" cap="none" spc="210" normalizeH="0" baseline="0" noProof="0" dirty="0">
                <a:ln>
                  <a:noFill/>
                </a:ln>
                <a:solidFill>
                  <a:prstClr val="white"/>
                </a:solidFill>
                <a:effectLst/>
                <a:uLnTx/>
                <a:uFillTx/>
                <a:latin typeface="Cooper Hewitt"/>
                <a:ea typeface="Cooper Hewitt"/>
                <a:cs typeface="+mn-cs"/>
              </a:rPr>
              <a:t>In-College Research Development Specialists</a:t>
            </a:r>
          </a:p>
        </p:txBody>
      </p:sp>
      <p:pic>
        <p:nvPicPr>
          <p:cNvPr id="3" name="Picture 2" descr="1506-21 Kellems, Kristen 4.jpeg">
            <a:extLst>
              <a:ext uri="{FF2B5EF4-FFF2-40B4-BE49-F238E27FC236}">
                <a16:creationId xmlns:a16="http://schemas.microsoft.com/office/drawing/2014/main" id="{C52C16C5-E0A1-478E-BCD1-BAA7DDC5B8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66106" y="2107364"/>
            <a:ext cx="2287606" cy="3196000"/>
          </a:xfrm>
          <a:prstGeom prst="rect">
            <a:avLst/>
          </a:prstGeom>
        </p:spPr>
      </p:pic>
      <p:pic>
        <p:nvPicPr>
          <p:cNvPr id="7" name="Picture 3" descr="A picture containing person&#10;&#10;Description automatically generated">
            <a:extLst>
              <a:ext uri="{FF2B5EF4-FFF2-40B4-BE49-F238E27FC236}">
                <a16:creationId xmlns:a16="http://schemas.microsoft.com/office/drawing/2014/main" id="{02D9DA05-AB7F-4DFD-AEEE-F118302FDB5F}"/>
              </a:ext>
            </a:extLst>
          </p:cNvPr>
          <p:cNvPicPr>
            <a:picLocks noChangeAspect="1"/>
          </p:cNvPicPr>
          <p:nvPr/>
        </p:nvPicPr>
        <p:blipFill>
          <a:blip r:embed="rId3"/>
          <a:stretch>
            <a:fillRect/>
          </a:stretch>
        </p:blipFill>
        <p:spPr>
          <a:xfrm>
            <a:off x="10112594" y="2107364"/>
            <a:ext cx="2204823" cy="3196000"/>
          </a:xfrm>
          <a:prstGeom prst="rect">
            <a:avLst/>
          </a:prstGeom>
        </p:spPr>
      </p:pic>
      <p:sp>
        <p:nvSpPr>
          <p:cNvPr id="11" name="TextBox 10">
            <a:extLst>
              <a:ext uri="{FF2B5EF4-FFF2-40B4-BE49-F238E27FC236}">
                <a16:creationId xmlns:a16="http://schemas.microsoft.com/office/drawing/2014/main" id="{510A2DD5-5A70-4CF8-BDC3-5C2C95B4ED61}"/>
              </a:ext>
            </a:extLst>
          </p:cNvPr>
          <p:cNvSpPr txBox="1"/>
          <p:nvPr/>
        </p:nvSpPr>
        <p:spPr>
          <a:xfrm>
            <a:off x="5816771" y="3671413"/>
            <a:ext cx="3741414" cy="1631216"/>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Kristen Clarke Kellems</a:t>
            </a: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Research Development Director</a:t>
            </a: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275 MCDB</a:t>
            </a: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Tel: 801-422-8967</a:t>
            </a: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Email:</a:t>
            </a:r>
            <a:r>
              <a:rPr kumimoji="0" lang="en-US" sz="2000" b="0" i="0" u="sng"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US" sz="2000" b="0" i="0" u="sng" strike="noStrike" kern="1200" cap="none" spc="0" normalizeH="0" baseline="0" noProof="0" dirty="0" err="1">
                <a:ln>
                  <a:noFill/>
                </a:ln>
                <a:solidFill>
                  <a:prstClr val="white"/>
                </a:solidFill>
                <a:effectLst/>
                <a:uLnTx/>
                <a:uFillTx/>
                <a:latin typeface="Calibri" panose="020F0502020204030204"/>
                <a:ea typeface="+mn-ea"/>
                <a:cs typeface="+mn-cs"/>
              </a:rPr>
              <a:t>kckellems@byu.edu</a:t>
            </a:r>
            <a:endParaRPr kumimoji="0" lang="en-US" sz="2000" b="0" i="0" u="sng"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CEF3D628-D9B8-495C-8D81-C33373CE1E4B}"/>
              </a:ext>
            </a:extLst>
          </p:cNvPr>
          <p:cNvSpPr/>
          <p:nvPr/>
        </p:nvSpPr>
        <p:spPr>
          <a:xfrm>
            <a:off x="12725243" y="3671413"/>
            <a:ext cx="4249501" cy="1631216"/>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Mandi Rolfe</a:t>
            </a: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Research Development Administrator</a:t>
            </a: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269 MCDB</a:t>
            </a: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801-422-0132</a:t>
            </a: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hlinkClick r:id="rId4" tooltip="mailto:mandi_rolfe@byu.edu">
                  <a:extLst>
                    <a:ext uri="{A12FA001-AC4F-418D-AE19-62706E023703}">
                      <ahyp:hlinkClr xmlns:ahyp="http://schemas.microsoft.com/office/drawing/2018/hyperlinkcolor" val="tx"/>
                    </a:ext>
                  </a:extLst>
                </a:hlinkClick>
              </a:rPr>
              <a:t>mandi_rolfe@byu.edu</a:t>
            </a: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TextBox 2">
            <a:extLst>
              <a:ext uri="{FF2B5EF4-FFF2-40B4-BE49-F238E27FC236}">
                <a16:creationId xmlns:a16="http://schemas.microsoft.com/office/drawing/2014/main" id="{27752230-A301-46BC-AB71-1E8B9E2D5A62}"/>
              </a:ext>
            </a:extLst>
          </p:cNvPr>
          <p:cNvSpPr txBox="1"/>
          <p:nvPr/>
        </p:nvSpPr>
        <p:spPr>
          <a:xfrm>
            <a:off x="-677894" y="690509"/>
            <a:ext cx="9138141" cy="974690"/>
          </a:xfrm>
          <a:prstGeom prst="rect">
            <a:avLst/>
          </a:prstGeom>
        </p:spPr>
        <p:txBody>
          <a:bodyPr wrap="square" lIns="0" tIns="0" rIns="0" bIns="0" rtlCol="0" anchor="t">
            <a:spAutoFit/>
          </a:bodyPr>
          <a:lstStyle/>
          <a:p>
            <a:pPr marL="0" marR="0" lvl="0" indent="0" algn="ctr" defTabSz="914400" rtl="0" eaLnBrk="1" fontAlgn="auto" latinLnBrk="0" hangingPunct="1">
              <a:lnSpc>
                <a:spcPts val="9100"/>
              </a:lnSpc>
              <a:spcBef>
                <a:spcPts val="0"/>
              </a:spcBef>
              <a:spcAft>
                <a:spcPts val="0"/>
              </a:spcAft>
              <a:buClrTx/>
              <a:buSzTx/>
              <a:buFontTx/>
              <a:buNone/>
              <a:tabLst/>
              <a:defRPr/>
            </a:pPr>
            <a:r>
              <a:rPr kumimoji="0" lang="en-US" sz="2800" b="0" i="0" u="none" strike="noStrike" kern="1200" cap="none" spc="210" normalizeH="0" baseline="0" noProof="0" dirty="0">
                <a:ln>
                  <a:noFill/>
                </a:ln>
                <a:solidFill>
                  <a:prstClr val="white"/>
                </a:solidFill>
                <a:effectLst/>
                <a:uLnTx/>
                <a:uFillTx/>
                <a:latin typeface="Cooper Hewitt"/>
                <a:ea typeface="Cooper Hewitt"/>
                <a:cs typeface="+mn-cs"/>
              </a:rPr>
              <a:t>University Research Development Office </a:t>
            </a:r>
            <a:endParaRPr kumimoji="0" lang="en-US" sz="2800" b="0" i="0" u="none" strike="noStrike" kern="1200" cap="none" spc="210" normalizeH="0" baseline="0" noProof="0" dirty="0">
              <a:ln>
                <a:noFill/>
              </a:ln>
              <a:solidFill>
                <a:srgbClr val="0070C0"/>
              </a:solidFill>
              <a:effectLst/>
              <a:uLnTx/>
              <a:uFillTx/>
              <a:latin typeface="Cooper Hewitt"/>
              <a:ea typeface="Cooper Hewitt"/>
              <a:cs typeface="+mn-cs"/>
            </a:endParaRPr>
          </a:p>
        </p:txBody>
      </p:sp>
      <p:pic>
        <p:nvPicPr>
          <p:cNvPr id="10" name="Picture 9" descr="A group of women smiling&#10;&#10;Description automatically generated with low confidence">
            <a:extLst>
              <a:ext uri="{FF2B5EF4-FFF2-40B4-BE49-F238E27FC236}">
                <a16:creationId xmlns:a16="http://schemas.microsoft.com/office/drawing/2014/main" id="{CC52E674-6F56-484F-A8F6-D6925DC4284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59497" y="6369886"/>
            <a:ext cx="12001500" cy="3619500"/>
          </a:xfrm>
          <a:prstGeom prst="rect">
            <a:avLst/>
          </a:prstGeom>
        </p:spPr>
      </p:pic>
    </p:spTree>
    <p:extLst>
      <p:ext uri="{BB962C8B-B14F-4D97-AF65-F5344CB8AC3E}">
        <p14:creationId xmlns:p14="http://schemas.microsoft.com/office/powerpoint/2010/main" val="25082768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System to System (S2S) Proposals</a:t>
            </a:r>
          </a:p>
        </p:txBody>
      </p:sp>
      <p:sp>
        <p:nvSpPr>
          <p:cNvPr id="6" name="Content Placeholder 5">
            <a:extLst>
              <a:ext uri="{FF2B5EF4-FFF2-40B4-BE49-F238E27FC236}">
                <a16:creationId xmlns:a16="http://schemas.microsoft.com/office/drawing/2014/main" id="{6F448E81-B8C8-4B9A-9372-BA99F6A33AC8}"/>
              </a:ext>
            </a:extLst>
          </p:cNvPr>
          <p:cNvSpPr>
            <a:spLocks noGrp="1"/>
          </p:cNvSpPr>
          <p:nvPr>
            <p:ph idx="1"/>
          </p:nvPr>
        </p:nvSpPr>
        <p:spPr>
          <a:xfrm>
            <a:off x="3594101" y="3429000"/>
            <a:ext cx="11112500" cy="6172200"/>
          </a:xfrm>
        </p:spPr>
        <p:txBody>
          <a:bodyPr>
            <a:normAutofit fontScale="85000" lnSpcReduction="10000"/>
          </a:bodyPr>
          <a:lstStyle/>
          <a:p>
            <a:pPr marL="0" indent="0">
              <a:buNone/>
            </a:pPr>
            <a:r>
              <a:rPr lang="en-US" dirty="0"/>
              <a:t>All NIH, NSF (non-collaborative) and other grants.gov submitted proposals (i.e. DOE, USGS, EPA) are submitted System to System (S2S), meaning directly to the sponsor from Kuali Research.</a:t>
            </a:r>
          </a:p>
          <a:p>
            <a:pPr marL="0" indent="0">
              <a:buNone/>
            </a:pPr>
            <a:endParaRPr lang="en-US" dirty="0"/>
          </a:p>
          <a:p>
            <a:pPr marL="0" indent="0">
              <a:buNone/>
            </a:pPr>
            <a:r>
              <a:rPr lang="en-US" dirty="0"/>
              <a:t>All S2S proposals will be submitted 2 days before the sponsor due date.</a:t>
            </a:r>
          </a:p>
          <a:p>
            <a:pPr marL="0" indent="0">
              <a:buNone/>
            </a:pPr>
            <a:endParaRPr lang="en-US" dirty="0"/>
          </a:p>
          <a:p>
            <a:pPr marL="0" indent="0">
              <a:buNone/>
            </a:pPr>
            <a:r>
              <a:rPr lang="en-US" dirty="0"/>
              <a:t>NOTE: If there is a funding opportunity listed in </a:t>
            </a:r>
            <a:r>
              <a:rPr lang="en-US" dirty="0">
                <a:hlinkClick r:id="rId3"/>
              </a:rPr>
              <a:t>grants.gov</a:t>
            </a:r>
            <a:r>
              <a:rPr lang="en-US" dirty="0"/>
              <a:t>, the proposal can be submitted via S2S.</a:t>
            </a:r>
          </a:p>
          <a:p>
            <a:pPr marL="0" indent="0">
              <a:buNone/>
            </a:pPr>
            <a:r>
              <a:rPr lang="en-US" dirty="0"/>
              <a:t>In case of complex proposals (i.e. </a:t>
            </a:r>
            <a:r>
              <a:rPr lang="en-US" dirty="0" err="1"/>
              <a:t>subawardees</a:t>
            </a:r>
            <a:r>
              <a:rPr lang="en-US" dirty="0"/>
              <a:t>, required cost sharing, faculty are not requesting summer salary, or many Co-PIs) RAO may choose to submit via the agency specific electronic system, which would require separate entry of proposal info.</a:t>
            </a:r>
          </a:p>
        </p:txBody>
      </p:sp>
    </p:spTree>
    <p:extLst>
      <p:ext uri="{BB962C8B-B14F-4D97-AF65-F5344CB8AC3E}">
        <p14:creationId xmlns:p14="http://schemas.microsoft.com/office/powerpoint/2010/main" val="25157129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00401" y="3086100"/>
            <a:ext cx="11772899" cy="6693408"/>
          </a:xfrm>
        </p:spPr>
        <p:txBody>
          <a:bodyPr>
            <a:normAutofit fontScale="92500" lnSpcReduction="20000"/>
          </a:bodyPr>
          <a:lstStyle/>
          <a:p>
            <a:pPr marL="0" indent="0">
              <a:buNone/>
            </a:pPr>
            <a:r>
              <a:rPr lang="en-US" dirty="0"/>
              <a:t>All other proposals to sponsors that do not use grants.gov (i.e. Industry, Foundations, NASA, State/Local Government), are Non-System to System (Non-S2S) and will be submitted as directed by the sponsor.</a:t>
            </a:r>
          </a:p>
          <a:p>
            <a:pPr marL="0" indent="0">
              <a:buNone/>
            </a:pPr>
            <a:endParaRPr lang="en-US" dirty="0"/>
          </a:p>
          <a:p>
            <a:pPr marL="0" indent="0">
              <a:buNone/>
            </a:pPr>
            <a:r>
              <a:rPr lang="en-US" dirty="0"/>
              <a:t>NOTE: These proposals still go through Kuali for approvals.</a:t>
            </a:r>
          </a:p>
          <a:p>
            <a:pPr marL="0" indent="0">
              <a:buNone/>
            </a:pPr>
            <a:endParaRPr lang="en-US" dirty="0"/>
          </a:p>
          <a:p>
            <a:pPr>
              <a:buFont typeface="Wingdings" panose="05000000000000000000" pitchFamily="2" charset="2"/>
              <a:buChar char="§"/>
            </a:pPr>
            <a:r>
              <a:rPr lang="en-US" sz="3900" b="1" dirty="0"/>
              <a:t>Minimum Non-S2S Requirements</a:t>
            </a:r>
          </a:p>
          <a:p>
            <a:pPr lvl="1">
              <a:buFont typeface="Wingdings" panose="05000000000000000000" pitchFamily="2" charset="2"/>
              <a:buChar char="§"/>
            </a:pPr>
            <a:r>
              <a:rPr lang="en-US" sz="3600" dirty="0"/>
              <a:t>Statement Of Work (SOW)</a:t>
            </a:r>
          </a:p>
          <a:p>
            <a:pPr lvl="1">
              <a:buFont typeface="Wingdings" panose="05000000000000000000" pitchFamily="2" charset="2"/>
              <a:buChar char="§"/>
            </a:pPr>
            <a:r>
              <a:rPr lang="en-US" sz="3600" dirty="0"/>
              <a:t>Budget entered in Kuali Research</a:t>
            </a:r>
          </a:p>
          <a:p>
            <a:pPr lvl="1">
              <a:buFont typeface="Wingdings" panose="05000000000000000000" pitchFamily="2" charset="2"/>
              <a:buChar char="§"/>
            </a:pPr>
            <a:r>
              <a:rPr lang="en-US" sz="3600" dirty="0"/>
              <a:t>Budget Justification</a:t>
            </a:r>
          </a:p>
          <a:p>
            <a:pPr lvl="1">
              <a:buFont typeface="Wingdings" panose="05000000000000000000" pitchFamily="2" charset="2"/>
              <a:buChar char="§"/>
            </a:pPr>
            <a:r>
              <a:rPr lang="en-US" sz="3600" dirty="0"/>
              <a:t>Facilities/Equipment description (if required by the sponsor – this info is helpful to department chairs/associate deans, to know what resources are being committed)</a:t>
            </a:r>
          </a:p>
          <a:p>
            <a:pPr marL="0" indent="0">
              <a:buNone/>
            </a:pPr>
            <a:endParaRPr lang="en-US" dirty="0"/>
          </a:p>
        </p:txBody>
      </p:sp>
      <p:sp>
        <p:nvSpPr>
          <p:cNvPr id="3" name="Title 2"/>
          <p:cNvSpPr>
            <a:spLocks noGrp="1"/>
          </p:cNvSpPr>
          <p:nvPr>
            <p:ph type="title"/>
          </p:nvPr>
        </p:nvSpPr>
        <p:spPr/>
        <p:txBody>
          <a:bodyPr>
            <a:normAutofit/>
          </a:bodyPr>
          <a:lstStyle/>
          <a:p>
            <a:r>
              <a:rPr lang="en-US" dirty="0"/>
              <a:t>Non-System to System Proposals</a:t>
            </a:r>
          </a:p>
        </p:txBody>
      </p:sp>
    </p:spTree>
    <p:extLst>
      <p:ext uri="{BB962C8B-B14F-4D97-AF65-F5344CB8AC3E}">
        <p14:creationId xmlns:p14="http://schemas.microsoft.com/office/powerpoint/2010/main" val="24614812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Resources for Developing Budgets</a:t>
            </a:r>
          </a:p>
        </p:txBody>
      </p:sp>
      <p:sp>
        <p:nvSpPr>
          <p:cNvPr id="3" name="TextBox 2"/>
          <p:cNvSpPr txBox="1"/>
          <p:nvPr/>
        </p:nvSpPr>
        <p:spPr>
          <a:xfrm>
            <a:off x="3086100" y="3543301"/>
            <a:ext cx="12001500" cy="3416320"/>
          </a:xfrm>
          <a:prstGeom prst="rect">
            <a:avLst/>
          </a:prstGeom>
          <a:noFill/>
        </p:spPr>
        <p:txBody>
          <a:bodyPr wrap="square" rtlCol="0">
            <a:spAutoFit/>
          </a:bodyPr>
          <a:lstStyle/>
          <a:p>
            <a:pPr defTabSz="1371600"/>
            <a:r>
              <a:rPr lang="en-US" sz="3600" dirty="0">
                <a:solidFill>
                  <a:prstClr val="black">
                    <a:lumMod val="95000"/>
                    <a:lumOff val="5000"/>
                  </a:prstClr>
                </a:solidFill>
                <a:latin typeface="Candara"/>
                <a:hlinkClick r:id="rId2"/>
              </a:rPr>
              <a:t>Budget Helps</a:t>
            </a:r>
            <a:endParaRPr lang="en-US" sz="3600" dirty="0">
              <a:solidFill>
                <a:prstClr val="black"/>
              </a:solidFill>
              <a:latin typeface="Candara"/>
            </a:endParaRPr>
          </a:p>
          <a:p>
            <a:pPr marL="685800" lvl="1" defTabSz="1371600"/>
            <a:br>
              <a:rPr lang="en-US" sz="3600" dirty="0">
                <a:solidFill>
                  <a:prstClr val="black"/>
                </a:solidFill>
                <a:latin typeface="Candara"/>
              </a:rPr>
            </a:br>
            <a:r>
              <a:rPr lang="en-US" sz="3600" dirty="0">
                <a:solidFill>
                  <a:prstClr val="black"/>
                </a:solidFill>
                <a:latin typeface="Candara"/>
                <a:hlinkClick r:id="rId3"/>
              </a:rPr>
              <a:t>Online Tutorial – How to create a proposal</a:t>
            </a:r>
            <a:endParaRPr lang="en-US" sz="3600" dirty="0">
              <a:solidFill>
                <a:prstClr val="black"/>
              </a:solidFill>
              <a:latin typeface="Candara"/>
            </a:endParaRPr>
          </a:p>
          <a:p>
            <a:pPr marL="685800" lvl="1" defTabSz="1371600"/>
            <a:r>
              <a:rPr lang="en-US" sz="3600" dirty="0">
                <a:solidFill>
                  <a:prstClr val="black"/>
                </a:solidFill>
                <a:latin typeface="Candara"/>
                <a:hlinkClick r:id="rId4"/>
              </a:rPr>
              <a:t>Budget Guide</a:t>
            </a:r>
            <a:endParaRPr lang="en-US" sz="3600" dirty="0">
              <a:solidFill>
                <a:prstClr val="black"/>
              </a:solidFill>
              <a:latin typeface="Candara"/>
            </a:endParaRPr>
          </a:p>
          <a:p>
            <a:pPr marL="685800" lvl="1" defTabSz="1371600"/>
            <a:r>
              <a:rPr lang="en-US" sz="3600" dirty="0">
                <a:solidFill>
                  <a:prstClr val="black"/>
                </a:solidFill>
                <a:latin typeface="Candara"/>
                <a:hlinkClick r:id="rId5"/>
              </a:rPr>
              <a:t>Uploading Subaward Budget</a:t>
            </a:r>
            <a:endParaRPr lang="en-US" sz="3600" dirty="0">
              <a:solidFill>
                <a:prstClr val="black"/>
              </a:solidFill>
              <a:latin typeface="Candara"/>
            </a:endParaRPr>
          </a:p>
          <a:p>
            <a:pPr marL="685800" lvl="1" defTabSz="1371600"/>
            <a:r>
              <a:rPr lang="en-US" sz="3600" dirty="0">
                <a:solidFill>
                  <a:prstClr val="black"/>
                </a:solidFill>
                <a:latin typeface="Candara"/>
                <a:hlinkClick r:id="rId6"/>
              </a:rPr>
              <a:t>How to See Total Cost Sharing and Breakdown</a:t>
            </a:r>
            <a:endParaRPr lang="en-US" sz="3600" dirty="0">
              <a:solidFill>
                <a:prstClr val="black"/>
              </a:solidFill>
              <a:latin typeface="Candara"/>
            </a:endParaRPr>
          </a:p>
        </p:txBody>
      </p:sp>
    </p:spTree>
    <p:extLst>
      <p:ext uri="{BB962C8B-B14F-4D97-AF65-F5344CB8AC3E}">
        <p14:creationId xmlns:p14="http://schemas.microsoft.com/office/powerpoint/2010/main" val="9666949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bg1"/>
                </a:solidFill>
              </a:rPr>
              <a:t>Your Formula for Success</a:t>
            </a:r>
          </a:p>
        </p:txBody>
      </p:sp>
      <p:sp>
        <p:nvSpPr>
          <p:cNvPr id="3" name="Rounded Rectangle 2"/>
          <p:cNvSpPr/>
          <p:nvPr/>
        </p:nvSpPr>
        <p:spPr>
          <a:xfrm>
            <a:off x="4000500" y="8572500"/>
            <a:ext cx="10058400" cy="800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r>
              <a:rPr lang="en-US" sz="3000" dirty="0">
                <a:solidFill>
                  <a:prstClr val="white"/>
                </a:solidFill>
                <a:latin typeface="Candara"/>
              </a:rPr>
              <a:t>Submit Proposal Early</a:t>
            </a:r>
          </a:p>
        </p:txBody>
      </p:sp>
      <p:sp>
        <p:nvSpPr>
          <p:cNvPr id="4" name="Rounded Rectangle 3"/>
          <p:cNvSpPr/>
          <p:nvPr/>
        </p:nvSpPr>
        <p:spPr>
          <a:xfrm>
            <a:off x="4057995" y="6972300"/>
            <a:ext cx="10058400" cy="800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r>
              <a:rPr lang="en-US" sz="3000" dirty="0">
                <a:solidFill>
                  <a:prstClr val="white"/>
                </a:solidFill>
                <a:latin typeface="Candara"/>
              </a:rPr>
              <a:t>Obtain University Approval</a:t>
            </a:r>
          </a:p>
        </p:txBody>
      </p:sp>
      <p:sp>
        <p:nvSpPr>
          <p:cNvPr id="5" name="Down Arrow 4"/>
          <p:cNvSpPr/>
          <p:nvPr/>
        </p:nvSpPr>
        <p:spPr>
          <a:xfrm>
            <a:off x="8740883" y="7886700"/>
            <a:ext cx="685800" cy="571500"/>
          </a:xfrm>
          <a:prstGeom prst="downArrow">
            <a:avLst>
              <a:gd name="adj1" fmla="val 50000"/>
              <a:gd name="adj2" fmla="val 50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1371600"/>
            <a:endParaRPr lang="en-US" sz="2700">
              <a:solidFill>
                <a:prstClr val="white"/>
              </a:solidFill>
              <a:latin typeface="Candara"/>
            </a:endParaRPr>
          </a:p>
        </p:txBody>
      </p:sp>
      <p:sp>
        <p:nvSpPr>
          <p:cNvPr id="6" name="Rounded Rectangle 5"/>
          <p:cNvSpPr/>
          <p:nvPr/>
        </p:nvSpPr>
        <p:spPr>
          <a:xfrm>
            <a:off x="4054583" y="3258728"/>
            <a:ext cx="9944100" cy="800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r>
              <a:rPr lang="en-US" sz="3000" dirty="0">
                <a:solidFill>
                  <a:prstClr val="white"/>
                </a:solidFill>
                <a:latin typeface="Candara"/>
              </a:rPr>
              <a:t>Write Thorough Proposal</a:t>
            </a:r>
          </a:p>
        </p:txBody>
      </p:sp>
      <p:sp>
        <p:nvSpPr>
          <p:cNvPr id="7" name="Down Arrow 6"/>
          <p:cNvSpPr/>
          <p:nvPr/>
        </p:nvSpPr>
        <p:spPr>
          <a:xfrm>
            <a:off x="8740883" y="4287428"/>
            <a:ext cx="685800" cy="571500"/>
          </a:xfrm>
          <a:prstGeom prst="downArrow">
            <a:avLst>
              <a:gd name="adj1" fmla="val 50000"/>
              <a:gd name="adj2" fmla="val 50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1371600"/>
            <a:endParaRPr lang="en-US" sz="2700">
              <a:solidFill>
                <a:prstClr val="white"/>
              </a:solidFill>
              <a:latin typeface="Candara"/>
            </a:endParaRPr>
          </a:p>
        </p:txBody>
      </p:sp>
      <p:sp>
        <p:nvSpPr>
          <p:cNvPr id="8" name="Rounded Rectangle 7"/>
          <p:cNvSpPr/>
          <p:nvPr/>
        </p:nvSpPr>
        <p:spPr>
          <a:xfrm>
            <a:off x="4045155" y="5162354"/>
            <a:ext cx="9944100" cy="800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endParaRPr lang="en-US" sz="3000" dirty="0">
              <a:solidFill>
                <a:prstClr val="white"/>
              </a:solidFill>
              <a:latin typeface="Candara"/>
            </a:endParaRPr>
          </a:p>
          <a:p>
            <a:pPr algn="ctr" defTabSz="1371600"/>
            <a:r>
              <a:rPr lang="en-US" sz="3000" dirty="0">
                <a:solidFill>
                  <a:prstClr val="white"/>
                </a:solidFill>
                <a:latin typeface="Candara"/>
              </a:rPr>
              <a:t>Utilize Available Resources</a:t>
            </a:r>
          </a:p>
          <a:p>
            <a:pPr algn="ctr" defTabSz="1371600"/>
            <a:endParaRPr lang="en-US" sz="3000" dirty="0">
              <a:solidFill>
                <a:prstClr val="white"/>
              </a:solidFill>
              <a:latin typeface="Candara"/>
            </a:endParaRPr>
          </a:p>
        </p:txBody>
      </p:sp>
      <p:sp>
        <p:nvSpPr>
          <p:cNvPr id="9" name="Down Arrow 8"/>
          <p:cNvSpPr/>
          <p:nvPr/>
        </p:nvSpPr>
        <p:spPr>
          <a:xfrm>
            <a:off x="8731455" y="6191054"/>
            <a:ext cx="685800" cy="571500"/>
          </a:xfrm>
          <a:prstGeom prst="downArrow">
            <a:avLst>
              <a:gd name="adj1" fmla="val 50000"/>
              <a:gd name="adj2" fmla="val 50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1371600"/>
            <a:endParaRPr lang="en-US" sz="2700">
              <a:solidFill>
                <a:prstClr val="white"/>
              </a:solidFill>
              <a:latin typeface="Candara"/>
            </a:endParaRPr>
          </a:p>
        </p:txBody>
      </p:sp>
    </p:spTree>
    <p:extLst>
      <p:ext uri="{BB962C8B-B14F-4D97-AF65-F5344CB8AC3E}">
        <p14:creationId xmlns:p14="http://schemas.microsoft.com/office/powerpoint/2010/main" val="40322770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Contact us Early &amp; Often!</a:t>
            </a:r>
          </a:p>
        </p:txBody>
      </p:sp>
      <p:sp>
        <p:nvSpPr>
          <p:cNvPr id="3" name="Content Placeholder 2"/>
          <p:cNvSpPr>
            <a:spLocks noGrp="1"/>
          </p:cNvSpPr>
          <p:nvPr>
            <p:ph sz="quarter" idx="13"/>
          </p:nvPr>
        </p:nvSpPr>
        <p:spPr>
          <a:xfrm>
            <a:off x="3200400" y="4000500"/>
            <a:ext cx="12287250" cy="5829300"/>
          </a:xfrm>
        </p:spPr>
        <p:txBody>
          <a:bodyPr>
            <a:normAutofit/>
          </a:bodyPr>
          <a:lstStyle/>
          <a:p>
            <a:pPr marL="0" indent="0">
              <a:buNone/>
            </a:pPr>
            <a:r>
              <a:rPr lang="en-US" sz="4200" b="1" cap="small" dirty="0"/>
              <a:t>RAO </a:t>
            </a:r>
            <a:r>
              <a:rPr lang="en-US" cap="small" dirty="0">
                <a:hlinkClick r:id="rId3"/>
              </a:rPr>
              <a:t>http://RAO.byu.edu</a:t>
            </a:r>
            <a:r>
              <a:rPr lang="en-US" cap="small" dirty="0"/>
              <a:t> </a:t>
            </a:r>
          </a:p>
          <a:p>
            <a:pPr marL="0" indent="0">
              <a:buNone/>
            </a:pPr>
            <a:endParaRPr lang="en-US" cap="small" dirty="0"/>
          </a:p>
          <a:p>
            <a:pPr marL="0" indent="0">
              <a:buNone/>
            </a:pPr>
            <a:endParaRPr lang="en-US" cap="small" dirty="0"/>
          </a:p>
          <a:p>
            <a:pPr marL="0" indent="0">
              <a:buNone/>
            </a:pPr>
            <a:endParaRPr lang="en-US" cap="small" dirty="0"/>
          </a:p>
          <a:p>
            <a:pPr marL="0" indent="0">
              <a:buNone/>
            </a:pPr>
            <a:r>
              <a:rPr lang="en-US" sz="4200" b="1" cap="small" dirty="0"/>
              <a:t>Questions?</a:t>
            </a:r>
          </a:p>
          <a:p>
            <a:pPr marL="0" indent="0">
              <a:buNone/>
            </a:pPr>
            <a:endParaRPr lang="en-US" dirty="0"/>
          </a:p>
        </p:txBody>
      </p:sp>
    </p:spTree>
    <p:extLst>
      <p:ext uri="{BB962C8B-B14F-4D97-AF65-F5344CB8AC3E}">
        <p14:creationId xmlns:p14="http://schemas.microsoft.com/office/powerpoint/2010/main" val="38756317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32999"/>
          </a:blip>
          <a:srcRect/>
          <a:stretch>
            <a:fillRect/>
          </a:stretch>
        </p:blipFill>
        <p:spPr>
          <a:xfrm>
            <a:off x="1778282" y="-8553"/>
            <a:ext cx="15469173" cy="10287000"/>
          </a:xfrm>
          <a:prstGeom prst="rect">
            <a:avLst/>
          </a:prstGeom>
        </p:spPr>
      </p:pic>
      <p:sp>
        <p:nvSpPr>
          <p:cNvPr id="5" name="TextBox 5"/>
          <p:cNvSpPr txBox="1"/>
          <p:nvPr/>
        </p:nvSpPr>
        <p:spPr>
          <a:xfrm>
            <a:off x="1581283" y="685520"/>
            <a:ext cx="15863173" cy="539378"/>
          </a:xfrm>
          <a:prstGeom prst="rect">
            <a:avLst/>
          </a:prstGeom>
        </p:spPr>
        <p:txBody>
          <a:bodyPr lIns="0" tIns="0" rIns="0" bIns="0" rtlCol="0" anchor="t">
            <a:spAutoFit/>
          </a:bodyPr>
          <a:lstStyle/>
          <a:p>
            <a:pPr>
              <a:lnSpc>
                <a:spcPts val="4500"/>
              </a:lnSpc>
            </a:pPr>
            <a:r>
              <a:rPr lang="en-US" sz="3000" spc="30" dirty="0">
                <a:solidFill>
                  <a:schemeClr val="bg1"/>
                </a:solidFill>
                <a:latin typeface="Cooper Hewitt"/>
              </a:rPr>
              <a:t>Upcoming Events</a:t>
            </a:r>
          </a:p>
        </p:txBody>
      </p:sp>
      <p:pic>
        <p:nvPicPr>
          <p:cNvPr id="8" name="Picture 7" descr="Text&#10;&#10;Description automatically generated">
            <a:extLst>
              <a:ext uri="{FF2B5EF4-FFF2-40B4-BE49-F238E27FC236}">
                <a16:creationId xmlns:a16="http://schemas.microsoft.com/office/drawing/2014/main" id="{1AFB5EA6-2CAE-AD44-8D0E-E1AEDCC830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5600" y="1935300"/>
            <a:ext cx="5099050" cy="1561895"/>
          </a:xfrm>
          <a:prstGeom prst="rect">
            <a:avLst/>
          </a:prstGeom>
        </p:spPr>
      </p:pic>
      <p:pic>
        <p:nvPicPr>
          <p:cNvPr id="12" name="Picture 11" descr="A blue screen with white text&#10;&#10;Description automatically generated with medium confidence">
            <a:extLst>
              <a:ext uri="{FF2B5EF4-FFF2-40B4-BE49-F238E27FC236}">
                <a16:creationId xmlns:a16="http://schemas.microsoft.com/office/drawing/2014/main" id="{6F4ABB60-5F0C-2E4D-BADC-59123B9A33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23744" y="1935300"/>
            <a:ext cx="5194617" cy="1561895"/>
          </a:xfrm>
          <a:prstGeom prst="rect">
            <a:avLst/>
          </a:prstGeom>
        </p:spPr>
      </p:pic>
      <p:pic>
        <p:nvPicPr>
          <p:cNvPr id="14" name="Picture 13" descr="A picture containing text, sign, screenshot&#10;&#10;Description automatically generated">
            <a:extLst>
              <a:ext uri="{FF2B5EF4-FFF2-40B4-BE49-F238E27FC236}">
                <a16:creationId xmlns:a16="http://schemas.microsoft.com/office/drawing/2014/main" id="{D6E9DA05-E14C-9A48-A897-D107B31FC99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27207" y="5082978"/>
            <a:ext cx="5083812" cy="1561894"/>
          </a:xfrm>
          <a:prstGeom prst="rect">
            <a:avLst/>
          </a:prstGeom>
        </p:spPr>
      </p:pic>
      <p:pic>
        <p:nvPicPr>
          <p:cNvPr id="16" name="Picture 15" descr="Text&#10;&#10;Description automatically generated">
            <a:extLst>
              <a:ext uri="{FF2B5EF4-FFF2-40B4-BE49-F238E27FC236}">
                <a16:creationId xmlns:a16="http://schemas.microsoft.com/office/drawing/2014/main" id="{FFC8169D-DFF3-6647-B7C0-C57346791FF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6981" y="5070270"/>
            <a:ext cx="5083812" cy="1637946"/>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32999"/>
          </a:blip>
          <a:srcRect/>
          <a:stretch>
            <a:fillRect/>
          </a:stretch>
        </p:blipFill>
        <p:spPr>
          <a:xfrm>
            <a:off x="1409414" y="0"/>
            <a:ext cx="15469173" cy="10287000"/>
          </a:xfrm>
          <a:prstGeom prst="rect">
            <a:avLst/>
          </a:prstGeom>
        </p:spPr>
      </p:pic>
      <p:sp>
        <p:nvSpPr>
          <p:cNvPr id="5" name="TextBox 5"/>
          <p:cNvSpPr txBox="1"/>
          <p:nvPr/>
        </p:nvSpPr>
        <p:spPr>
          <a:xfrm>
            <a:off x="1581283" y="685520"/>
            <a:ext cx="15863173" cy="539378"/>
          </a:xfrm>
          <a:prstGeom prst="rect">
            <a:avLst/>
          </a:prstGeom>
        </p:spPr>
        <p:txBody>
          <a:bodyPr lIns="0" tIns="0" rIns="0" bIns="0" rtlCol="0" anchor="t">
            <a:spAutoFit/>
          </a:bodyPr>
          <a:lstStyle/>
          <a:p>
            <a:pPr>
              <a:lnSpc>
                <a:spcPts val="4500"/>
              </a:lnSpc>
            </a:pPr>
            <a:r>
              <a:rPr lang="en-US" sz="3000" spc="30" dirty="0">
                <a:solidFill>
                  <a:schemeClr val="bg1"/>
                </a:solidFill>
                <a:latin typeface="Cooper Hewitt"/>
              </a:rPr>
              <a:t>Feedback Survey</a:t>
            </a:r>
          </a:p>
        </p:txBody>
      </p:sp>
      <p:pic>
        <p:nvPicPr>
          <p:cNvPr id="3" name="Picture 3" descr="Qr code&#10;&#10;Description automatically generated">
            <a:extLst>
              <a:ext uri="{FF2B5EF4-FFF2-40B4-BE49-F238E27FC236}">
                <a16:creationId xmlns:a16="http://schemas.microsoft.com/office/drawing/2014/main" id="{366430D3-C303-4C54-BE6A-779D3E6C9755}"/>
              </a:ext>
            </a:extLst>
          </p:cNvPr>
          <p:cNvPicPr>
            <a:picLocks noChangeAspect="1"/>
          </p:cNvPicPr>
          <p:nvPr/>
        </p:nvPicPr>
        <p:blipFill>
          <a:blip r:embed="rId3"/>
          <a:stretch>
            <a:fillRect/>
          </a:stretch>
        </p:blipFill>
        <p:spPr>
          <a:xfrm>
            <a:off x="6266090" y="2265590"/>
            <a:ext cx="4068535" cy="4068535"/>
          </a:xfrm>
          <a:prstGeom prst="rect">
            <a:avLst/>
          </a:prstGeom>
        </p:spPr>
      </p:pic>
    </p:spTree>
    <p:extLst>
      <p:ext uri="{BB962C8B-B14F-4D97-AF65-F5344CB8AC3E}">
        <p14:creationId xmlns:p14="http://schemas.microsoft.com/office/powerpoint/2010/main" val="2467661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sp>
        <p:nvSpPr>
          <p:cNvPr id="2" name="AutoShape 2"/>
          <p:cNvSpPr/>
          <p:nvPr/>
        </p:nvSpPr>
        <p:spPr>
          <a:xfrm>
            <a:off x="5535706" y="87074"/>
            <a:ext cx="11887200" cy="10112852"/>
          </a:xfrm>
          <a:prstGeom prst="rect">
            <a:avLst/>
          </a:prstGeom>
          <a:solidFill>
            <a:srgbClr val="F3F7FA"/>
          </a:solidFill>
        </p:spPr>
        <p:txBody>
          <a:bodyPr/>
          <a:lstStyle/>
          <a:p>
            <a:endParaRPr lang="en-US" dirty="0"/>
          </a:p>
        </p:txBody>
      </p:sp>
      <p:sp>
        <p:nvSpPr>
          <p:cNvPr id="7" name="TextBox 7"/>
          <p:cNvSpPr txBox="1"/>
          <p:nvPr/>
        </p:nvSpPr>
        <p:spPr>
          <a:xfrm>
            <a:off x="533400" y="800100"/>
            <a:ext cx="5215667" cy="5329857"/>
          </a:xfrm>
          <a:prstGeom prst="rect">
            <a:avLst/>
          </a:prstGeom>
        </p:spPr>
        <p:txBody>
          <a:bodyPr wrap="square" lIns="0" tIns="0" rIns="0" bIns="0" rtlCol="0" anchor="t">
            <a:spAutoFit/>
          </a:bodyPr>
          <a:lstStyle/>
          <a:p>
            <a:pPr>
              <a:lnSpc>
                <a:spcPts val="8400"/>
              </a:lnSpc>
            </a:pPr>
            <a:r>
              <a:rPr lang="en-US" sz="6000" spc="60" dirty="0">
                <a:solidFill>
                  <a:srgbClr val="F3F7FA"/>
                </a:solidFill>
                <a:latin typeface="Cooper Hewitt"/>
              </a:rPr>
              <a:t>Functions of the Research Development Coordinating Council</a:t>
            </a:r>
          </a:p>
        </p:txBody>
      </p:sp>
      <p:sp>
        <p:nvSpPr>
          <p:cNvPr id="10" name="TextBox 10"/>
          <p:cNvSpPr txBox="1"/>
          <p:nvPr/>
        </p:nvSpPr>
        <p:spPr>
          <a:xfrm>
            <a:off x="7620000" y="1521642"/>
            <a:ext cx="9829800" cy="1017266"/>
          </a:xfrm>
          <a:prstGeom prst="rect">
            <a:avLst/>
          </a:prstGeom>
        </p:spPr>
        <p:txBody>
          <a:bodyPr wrap="square" lIns="0" tIns="0" rIns="0" bIns="0" rtlCol="0" anchor="t">
            <a:spAutoFit/>
          </a:bodyPr>
          <a:lstStyle/>
          <a:p>
            <a:pPr>
              <a:lnSpc>
                <a:spcPts val="3900"/>
              </a:lnSpc>
            </a:pPr>
            <a:r>
              <a:rPr lang="en-US" sz="4000" spc="26" dirty="0">
                <a:solidFill>
                  <a:srgbClr val="37588E"/>
                </a:solidFill>
                <a:latin typeface="Cooper Hewitt"/>
              </a:rPr>
              <a:t>Facilitate interdisciplinary collaborations and connections</a:t>
            </a:r>
          </a:p>
        </p:txBody>
      </p:sp>
      <p:sp>
        <p:nvSpPr>
          <p:cNvPr id="17" name="TextBox 10">
            <a:extLst>
              <a:ext uri="{FF2B5EF4-FFF2-40B4-BE49-F238E27FC236}">
                <a16:creationId xmlns:a16="http://schemas.microsoft.com/office/drawing/2014/main" id="{0B2949C9-F8DF-1C4A-8B0C-1DB7578DE10B}"/>
              </a:ext>
            </a:extLst>
          </p:cNvPr>
          <p:cNvSpPr txBox="1"/>
          <p:nvPr/>
        </p:nvSpPr>
        <p:spPr>
          <a:xfrm>
            <a:off x="7620000" y="3424086"/>
            <a:ext cx="9829800" cy="1017266"/>
          </a:xfrm>
          <a:prstGeom prst="rect">
            <a:avLst/>
          </a:prstGeom>
        </p:spPr>
        <p:txBody>
          <a:bodyPr wrap="square" lIns="0" tIns="0" rIns="0" bIns="0" rtlCol="0" anchor="t">
            <a:spAutoFit/>
          </a:bodyPr>
          <a:lstStyle/>
          <a:p>
            <a:pPr>
              <a:lnSpc>
                <a:spcPts val="3900"/>
              </a:lnSpc>
            </a:pPr>
            <a:r>
              <a:rPr lang="en-US" sz="4000" spc="26" dirty="0">
                <a:solidFill>
                  <a:srgbClr val="37588E"/>
                </a:solidFill>
                <a:latin typeface="Cooper Hewitt"/>
              </a:rPr>
              <a:t>Council and support research development officers across campus</a:t>
            </a:r>
          </a:p>
        </p:txBody>
      </p:sp>
      <p:sp>
        <p:nvSpPr>
          <p:cNvPr id="18" name="TextBox 10">
            <a:extLst>
              <a:ext uri="{FF2B5EF4-FFF2-40B4-BE49-F238E27FC236}">
                <a16:creationId xmlns:a16="http://schemas.microsoft.com/office/drawing/2014/main" id="{B1CC5347-66B7-4740-82FC-B583C99CE6AD}"/>
              </a:ext>
            </a:extLst>
          </p:cNvPr>
          <p:cNvSpPr txBox="1"/>
          <p:nvPr/>
        </p:nvSpPr>
        <p:spPr>
          <a:xfrm>
            <a:off x="7593106" y="5375176"/>
            <a:ext cx="9829800" cy="1017266"/>
          </a:xfrm>
          <a:prstGeom prst="rect">
            <a:avLst/>
          </a:prstGeom>
        </p:spPr>
        <p:txBody>
          <a:bodyPr wrap="square" lIns="0" tIns="0" rIns="0" bIns="0" rtlCol="0" anchor="t">
            <a:spAutoFit/>
          </a:bodyPr>
          <a:lstStyle/>
          <a:p>
            <a:pPr>
              <a:lnSpc>
                <a:spcPts val="3900"/>
              </a:lnSpc>
            </a:pPr>
            <a:r>
              <a:rPr lang="en-US" sz="4000" spc="26" dirty="0">
                <a:solidFill>
                  <a:srgbClr val="37588E"/>
                </a:solidFill>
                <a:latin typeface="Cooper Hewitt"/>
              </a:rPr>
              <a:t>Share information and training on funding opportunities and funder priorities</a:t>
            </a:r>
          </a:p>
        </p:txBody>
      </p:sp>
      <p:sp>
        <p:nvSpPr>
          <p:cNvPr id="20" name="TextBox 10">
            <a:extLst>
              <a:ext uri="{FF2B5EF4-FFF2-40B4-BE49-F238E27FC236}">
                <a16:creationId xmlns:a16="http://schemas.microsoft.com/office/drawing/2014/main" id="{F112B496-9EF5-7A4F-8D1B-E1B888462FB8}"/>
              </a:ext>
            </a:extLst>
          </p:cNvPr>
          <p:cNvSpPr txBox="1"/>
          <p:nvPr/>
        </p:nvSpPr>
        <p:spPr>
          <a:xfrm>
            <a:off x="7620000" y="7171734"/>
            <a:ext cx="9829800" cy="517129"/>
          </a:xfrm>
          <a:prstGeom prst="rect">
            <a:avLst/>
          </a:prstGeom>
        </p:spPr>
        <p:txBody>
          <a:bodyPr wrap="square" lIns="0" tIns="0" rIns="0" bIns="0" rtlCol="0" anchor="t">
            <a:spAutoFit/>
          </a:bodyPr>
          <a:lstStyle/>
          <a:p>
            <a:pPr>
              <a:lnSpc>
                <a:spcPts val="3900"/>
              </a:lnSpc>
            </a:pPr>
            <a:r>
              <a:rPr lang="en-US" sz="4000" spc="26" dirty="0">
                <a:solidFill>
                  <a:srgbClr val="37588E"/>
                </a:solidFill>
                <a:latin typeface="Cooper Hewitt"/>
              </a:rPr>
              <a:t>Strengthen campus research culture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2599" y="-157705"/>
            <a:ext cx="12424966" cy="1549376"/>
          </a:xfrm>
        </p:spPr>
        <p:txBody>
          <a:bodyPr>
            <a:normAutofit/>
          </a:bodyPr>
          <a:lstStyle/>
          <a:p>
            <a:r>
              <a:rPr lang="en-US" sz="3900" b="1" dirty="0">
                <a:solidFill>
                  <a:schemeClr val="tx2"/>
                </a:solidFill>
              </a:rPr>
              <a:t>Other University-level Resources for Academic Research</a:t>
            </a:r>
          </a:p>
        </p:txBody>
      </p:sp>
      <p:sp>
        <p:nvSpPr>
          <p:cNvPr id="3" name="Content Placeholder 2"/>
          <p:cNvSpPr>
            <a:spLocks noGrp="1"/>
          </p:cNvSpPr>
          <p:nvPr>
            <p:ph idx="1"/>
          </p:nvPr>
        </p:nvSpPr>
        <p:spPr>
          <a:xfrm>
            <a:off x="1354556" y="905905"/>
            <a:ext cx="14156971" cy="8527381"/>
          </a:xfrm>
        </p:spPr>
        <p:txBody>
          <a:bodyPr vert="horz" lIns="137160" tIns="68580" rIns="137160" bIns="68580" rtlCol="0" anchor="t">
            <a:noAutofit/>
          </a:bodyPr>
          <a:lstStyle/>
          <a:p>
            <a:pPr marL="0" indent="0">
              <a:buNone/>
            </a:pPr>
            <a:endParaRPr lang="en-US" sz="2700" b="1" dirty="0">
              <a:solidFill>
                <a:srgbClr val="000000"/>
              </a:solidFill>
              <a:latin typeface="Calibri"/>
              <a:cs typeface="Calibri"/>
            </a:endParaRPr>
          </a:p>
          <a:p>
            <a:pPr marL="514350" lvl="1" indent="0">
              <a:buNone/>
            </a:pPr>
            <a:r>
              <a:rPr lang="en-US" dirty="0">
                <a:solidFill>
                  <a:schemeClr val="tx2"/>
                </a:solidFill>
                <a:latin typeface="Calibri"/>
                <a:cs typeface="Calibri"/>
              </a:rPr>
              <a:t>Research Administration Office</a:t>
            </a:r>
            <a:endParaRPr lang="en-US" dirty="0">
              <a:solidFill>
                <a:schemeClr val="tx2"/>
              </a:solidFill>
              <a:cs typeface="Calibri"/>
            </a:endParaRPr>
          </a:p>
          <a:p>
            <a:pPr marL="1028700" lvl="2" indent="0">
              <a:buNone/>
            </a:pPr>
            <a:r>
              <a:rPr lang="en-US" i="1" dirty="0">
                <a:solidFill>
                  <a:schemeClr val="tx2"/>
                </a:solidFill>
                <a:latin typeface="Calibri" panose="020F0502020204030204" pitchFamily="34" charset="0"/>
                <a:cs typeface="Calibri" panose="020F0502020204030204" pitchFamily="34" charset="0"/>
              </a:rPr>
              <a:t>Sponsored Projects</a:t>
            </a:r>
          </a:p>
          <a:p>
            <a:pPr marL="1028700" lvl="2" indent="0">
              <a:buNone/>
            </a:pPr>
            <a:r>
              <a:rPr lang="en-US" i="1" dirty="0">
                <a:solidFill>
                  <a:schemeClr val="tx2"/>
                </a:solidFill>
                <a:latin typeface="Calibri" panose="020F0502020204030204" pitchFamily="34" charset="0"/>
                <a:cs typeface="Calibri" panose="020F0502020204030204" pitchFamily="34" charset="0"/>
              </a:rPr>
              <a:t>Research Compliance</a:t>
            </a:r>
          </a:p>
          <a:p>
            <a:pPr marL="1028700" lvl="2" indent="0">
              <a:buNone/>
            </a:pPr>
            <a:r>
              <a:rPr lang="en-US" i="1" dirty="0">
                <a:solidFill>
                  <a:schemeClr val="tx2"/>
                </a:solidFill>
                <a:latin typeface="Calibri" panose="020F0502020204030204" pitchFamily="34" charset="0"/>
                <a:cs typeface="Calibri" panose="020F0502020204030204" pitchFamily="34" charset="0"/>
              </a:rPr>
              <a:t>Lab Animal Resource Center</a:t>
            </a:r>
          </a:p>
          <a:p>
            <a:pPr marL="1028700" lvl="2" indent="0">
              <a:buNone/>
            </a:pPr>
            <a:r>
              <a:rPr lang="en-US" dirty="0">
                <a:ea typeface="+mn-lt"/>
                <a:cs typeface="+mn-lt"/>
                <a:hlinkClick r:id="rId3"/>
              </a:rPr>
              <a:t>https://rao.byu.edu/</a:t>
            </a:r>
            <a:r>
              <a:rPr lang="en-US" dirty="0">
                <a:ea typeface="+mn-lt"/>
                <a:cs typeface="+mn-lt"/>
              </a:rPr>
              <a:t> </a:t>
            </a:r>
            <a:endParaRPr lang="en-US"/>
          </a:p>
          <a:p>
            <a:pPr marL="514350" lvl="1" indent="0">
              <a:buNone/>
            </a:pPr>
            <a:endParaRPr lang="en-US" dirty="0">
              <a:solidFill>
                <a:schemeClr val="tx2"/>
              </a:solidFill>
              <a:latin typeface="Calibri"/>
              <a:cs typeface="Calibri"/>
            </a:endParaRPr>
          </a:p>
          <a:p>
            <a:pPr marL="514350" lvl="1" indent="0">
              <a:buNone/>
            </a:pPr>
            <a:r>
              <a:rPr lang="en-US" dirty="0">
                <a:solidFill>
                  <a:schemeClr val="tx2"/>
                </a:solidFill>
                <a:latin typeface="Calibri"/>
                <a:cs typeface="Calibri"/>
              </a:rPr>
              <a:t>Research Accounting</a:t>
            </a:r>
          </a:p>
          <a:p>
            <a:pPr marL="1028700" lvl="2" indent="0">
              <a:buNone/>
            </a:pPr>
            <a:r>
              <a:rPr lang="en-US" i="1" dirty="0">
                <a:solidFill>
                  <a:schemeClr val="tx2"/>
                </a:solidFill>
                <a:latin typeface="Calibri" panose="020F0502020204030204" pitchFamily="34" charset="0"/>
                <a:cs typeface="Calibri" panose="020F0502020204030204" pitchFamily="34" charset="0"/>
              </a:rPr>
              <a:t>Research funds management</a:t>
            </a:r>
          </a:p>
          <a:p>
            <a:pPr marL="1028700" lvl="2" indent="0">
              <a:buNone/>
            </a:pPr>
            <a:r>
              <a:rPr lang="en-US" dirty="0">
                <a:ea typeface="+mn-lt"/>
                <a:cs typeface="+mn-lt"/>
                <a:hlinkClick r:id="rId4"/>
              </a:rPr>
              <a:t>https://finserve.byu.edu/grants-contracts</a:t>
            </a:r>
            <a:endParaRPr lang="en-US">
              <a:ea typeface="+mn-lt"/>
              <a:cs typeface="+mn-lt"/>
            </a:endParaRPr>
          </a:p>
          <a:p>
            <a:pPr marL="1028700" lvl="2" indent="0">
              <a:buNone/>
            </a:pPr>
            <a:endParaRPr lang="en-US" dirty="0">
              <a:ea typeface="+mn-lt"/>
              <a:cs typeface="+mn-lt"/>
            </a:endParaRPr>
          </a:p>
          <a:p>
            <a:pPr marL="514350" lvl="1" indent="0">
              <a:buNone/>
            </a:pPr>
            <a:r>
              <a:rPr lang="en-US" dirty="0">
                <a:solidFill>
                  <a:schemeClr val="tx2"/>
                </a:solidFill>
                <a:latin typeface="Calibri" panose="020F0502020204030204" pitchFamily="34" charset="0"/>
                <a:cs typeface="Calibri" panose="020F0502020204030204" pitchFamily="34" charset="0"/>
              </a:rPr>
              <a:t>Faculty Center</a:t>
            </a:r>
          </a:p>
          <a:p>
            <a:pPr marL="1028700" lvl="2" indent="0">
              <a:buNone/>
            </a:pPr>
            <a:r>
              <a:rPr lang="en-US" i="1">
                <a:solidFill>
                  <a:schemeClr val="tx2"/>
                </a:solidFill>
                <a:latin typeface="Calibri"/>
                <a:cs typeface="Calibri"/>
              </a:rPr>
              <a:t>Career training and development</a:t>
            </a:r>
          </a:p>
          <a:p>
            <a:pPr marL="1028700" lvl="2" indent="0">
              <a:buNone/>
            </a:pPr>
            <a:r>
              <a:rPr lang="en-US" dirty="0">
                <a:ea typeface="+mn-lt"/>
                <a:cs typeface="+mn-lt"/>
                <a:hlinkClick r:id="rId5"/>
              </a:rPr>
              <a:t>https://facultycenter.byu.edu/</a:t>
            </a:r>
          </a:p>
          <a:p>
            <a:pPr marL="1028700" lvl="2" indent="0">
              <a:buNone/>
            </a:pPr>
            <a:endParaRPr lang="en-US" dirty="0">
              <a:ea typeface="+mn-lt"/>
              <a:cs typeface="+mn-lt"/>
            </a:endParaRPr>
          </a:p>
          <a:p>
            <a:pPr marL="514350" lvl="1" indent="0">
              <a:buNone/>
            </a:pPr>
            <a:r>
              <a:rPr lang="en-US" dirty="0">
                <a:solidFill>
                  <a:schemeClr val="tx2"/>
                </a:solidFill>
                <a:latin typeface="Calibri"/>
                <a:cs typeface="Calibri"/>
              </a:rPr>
              <a:t>Technology Transfer Office</a:t>
            </a:r>
            <a:endParaRPr lang="en-US" dirty="0">
              <a:solidFill>
                <a:schemeClr val="tx2"/>
              </a:solidFill>
              <a:latin typeface="Calibri" panose="020F0502020204030204" pitchFamily="34" charset="0"/>
              <a:cs typeface="Calibri" panose="020F0502020204030204" pitchFamily="34" charset="0"/>
            </a:endParaRPr>
          </a:p>
          <a:p>
            <a:pPr marL="1028700" lvl="2" indent="0">
              <a:buNone/>
            </a:pPr>
            <a:r>
              <a:rPr lang="en-US" i="1" dirty="0">
                <a:solidFill>
                  <a:schemeClr val="tx2"/>
                </a:solidFill>
                <a:latin typeface="Calibri" panose="020F0502020204030204" pitchFamily="34" charset="0"/>
                <a:cs typeface="Calibri" panose="020F0502020204030204" pitchFamily="34" charset="0"/>
              </a:rPr>
              <a:t>Licensing, patents, intellectual property</a:t>
            </a:r>
          </a:p>
          <a:p>
            <a:pPr marL="1028700" lvl="2" indent="0">
              <a:buNone/>
            </a:pPr>
            <a:r>
              <a:rPr lang="en-US" dirty="0">
                <a:ea typeface="+mn-lt"/>
                <a:cs typeface="+mn-lt"/>
                <a:hlinkClick r:id="rId6"/>
              </a:rPr>
              <a:t>https://techtransfer.byu.edu/</a:t>
            </a:r>
            <a:r>
              <a:rPr lang="en-US" dirty="0">
                <a:ea typeface="+mn-lt"/>
                <a:cs typeface="+mn-lt"/>
              </a:rPr>
              <a:t> </a:t>
            </a:r>
            <a:endParaRPr lang="en-US"/>
          </a:p>
          <a:p>
            <a:pPr marL="1028700" lvl="2" indent="0">
              <a:buNone/>
            </a:pPr>
            <a:endParaRPr lang="en-US" sz="2700" i="1" dirty="0">
              <a:solidFill>
                <a:schemeClr val="tx2"/>
              </a:solidFill>
              <a:cs typeface="Calibri"/>
            </a:endParaRPr>
          </a:p>
        </p:txBody>
      </p:sp>
      <p:sp>
        <p:nvSpPr>
          <p:cNvPr id="4" name="Slide Number Placeholder 3"/>
          <p:cNvSpPr>
            <a:spLocks noGrp="1"/>
          </p:cNvSpPr>
          <p:nvPr>
            <p:ph type="sldNum" sz="quarter" idx="12"/>
          </p:nvPr>
        </p:nvSpPr>
        <p:spPr/>
        <p:txBody>
          <a:bodyPr/>
          <a:lstStyle/>
          <a:p>
            <a:fld id="{4D7508FF-4589-4DAF-936A-6176BCAC63F3}" type="slidenum">
              <a:rPr lang="en-US" smtClean="0"/>
              <a:t>6</a:t>
            </a:fld>
            <a:endParaRPr lang="en-US"/>
          </a:p>
        </p:txBody>
      </p:sp>
      <p:sp>
        <p:nvSpPr>
          <p:cNvPr id="5" name="Content Placeholder 2"/>
          <p:cNvSpPr txBox="1">
            <a:spLocks/>
          </p:cNvSpPr>
          <p:nvPr/>
        </p:nvSpPr>
        <p:spPr>
          <a:xfrm>
            <a:off x="8944896" y="986913"/>
            <a:ext cx="6559826" cy="8371442"/>
          </a:xfrm>
          <a:prstGeom prst="rect">
            <a:avLst/>
          </a:prstGeom>
        </p:spPr>
        <p:txBody>
          <a:bodyPr vert="horz" lIns="137160" tIns="68580" rIns="137160" bIns="68580" rtlCol="0" anchor="t">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br>
              <a:rPr lang="en-US" sz="2700" dirty="0"/>
            </a:br>
            <a:r>
              <a:rPr lang="en-US" sz="3000" dirty="0">
                <a:solidFill>
                  <a:schemeClr val="tx2"/>
                </a:solidFill>
              </a:rPr>
              <a:t>     BYU Copyright Office</a:t>
            </a:r>
            <a:endParaRPr lang="en-US" sz="2700" dirty="0">
              <a:solidFill>
                <a:schemeClr val="tx2"/>
              </a:solidFill>
              <a:cs typeface="Calibri"/>
            </a:endParaRPr>
          </a:p>
          <a:p>
            <a:pPr marL="0" indent="0" algn="ctr">
              <a:buNone/>
            </a:pPr>
            <a:r>
              <a:rPr lang="en-US" i="1" dirty="0">
                <a:solidFill>
                  <a:schemeClr val="tx2"/>
                </a:solidFill>
              </a:rPr>
              <a:t>Establishing</a:t>
            </a:r>
            <a:r>
              <a:rPr lang="en-US" sz="2400" i="1" dirty="0">
                <a:solidFill>
                  <a:schemeClr val="tx2"/>
                </a:solidFill>
              </a:rPr>
              <a:t> patents and trademarks</a:t>
            </a:r>
            <a:endParaRPr lang="en-US" sz="2700">
              <a:solidFill>
                <a:schemeClr val="tx2"/>
              </a:solidFill>
              <a:cs typeface="Calibri"/>
            </a:endParaRPr>
          </a:p>
          <a:p>
            <a:pPr lvl="2" indent="0">
              <a:buNone/>
            </a:pPr>
            <a:r>
              <a:rPr lang="en-US" sz="2400" dirty="0">
                <a:ea typeface="+mn-lt"/>
                <a:cs typeface="+mn-lt"/>
                <a:hlinkClick r:id="rId7"/>
              </a:rPr>
              <a:t>https://copyright.byu.edu/</a:t>
            </a:r>
            <a:endParaRPr lang="en-US"/>
          </a:p>
          <a:p>
            <a:pPr lvl="2" indent="0">
              <a:buNone/>
            </a:pPr>
            <a:endParaRPr lang="en-US" sz="2400" dirty="0">
              <a:solidFill>
                <a:srgbClr val="000000"/>
              </a:solidFill>
              <a:cs typeface="Calibri"/>
            </a:endParaRPr>
          </a:p>
          <a:p>
            <a:pPr lvl="1" indent="0">
              <a:buNone/>
            </a:pPr>
            <a:r>
              <a:rPr lang="en-US" sz="3000" dirty="0">
                <a:solidFill>
                  <a:schemeClr val="tx2"/>
                </a:solidFill>
              </a:rPr>
              <a:t>Creative Works Office</a:t>
            </a:r>
          </a:p>
          <a:p>
            <a:pPr lvl="2" indent="0">
              <a:buNone/>
            </a:pPr>
            <a:r>
              <a:rPr lang="en-US" sz="2400" i="1" dirty="0">
                <a:solidFill>
                  <a:schemeClr val="tx2"/>
                </a:solidFill>
              </a:rPr>
              <a:t>Prepares research for commercial use</a:t>
            </a:r>
          </a:p>
          <a:p>
            <a:pPr lvl="2" indent="0">
              <a:buNone/>
            </a:pPr>
            <a:r>
              <a:rPr lang="en-US" sz="2400" dirty="0">
                <a:ea typeface="+mn-lt"/>
                <a:cs typeface="+mn-lt"/>
                <a:hlinkClick r:id="rId8"/>
              </a:rPr>
              <a:t>https://cwo.byu.edu/</a:t>
            </a:r>
            <a:r>
              <a:rPr lang="en-US" sz="2400" dirty="0">
                <a:ea typeface="+mn-lt"/>
                <a:cs typeface="+mn-lt"/>
              </a:rPr>
              <a:t> </a:t>
            </a:r>
            <a:endParaRPr lang="en-US">
              <a:ea typeface="+mn-lt"/>
              <a:cs typeface="+mn-lt"/>
            </a:endParaRPr>
          </a:p>
          <a:p>
            <a:pPr lvl="1">
              <a:buFont typeface="Courier New" panose="02070309020205020404" pitchFamily="49" charset="0"/>
              <a:buChar char="o"/>
            </a:pPr>
            <a:endParaRPr lang="en-US" sz="3000" dirty="0">
              <a:solidFill>
                <a:schemeClr val="tx2"/>
              </a:solidFill>
            </a:endParaRPr>
          </a:p>
          <a:p>
            <a:pPr lvl="1" indent="0">
              <a:buNone/>
            </a:pPr>
            <a:r>
              <a:rPr lang="en-US" sz="3000" dirty="0">
                <a:solidFill>
                  <a:schemeClr val="tx2"/>
                </a:solidFill>
                <a:cs typeface="Calibri"/>
              </a:rPr>
              <a:t>Kennedy Center</a:t>
            </a:r>
            <a:endParaRPr lang="en-US" dirty="0">
              <a:solidFill>
                <a:schemeClr val="tx2"/>
              </a:solidFill>
              <a:cs typeface="Calibri"/>
            </a:endParaRPr>
          </a:p>
          <a:p>
            <a:pPr lvl="1" indent="0">
              <a:buNone/>
            </a:pPr>
            <a:r>
              <a:rPr lang="en-US" sz="2400" i="1" dirty="0">
                <a:solidFill>
                  <a:schemeClr val="tx2"/>
                </a:solidFill>
                <a:cs typeface="Calibri"/>
              </a:rPr>
              <a:t>    International travel and research</a:t>
            </a:r>
          </a:p>
          <a:p>
            <a:pPr lvl="1" indent="0">
              <a:buNone/>
            </a:pPr>
            <a:r>
              <a:rPr lang="en-US" sz="2400" dirty="0">
                <a:ea typeface="+mn-lt"/>
                <a:cs typeface="+mn-lt"/>
                <a:hlinkClick r:id="" action="ppaction://noaction">
                  <a:extLst>
                    <a:ext uri="{A12FA001-AC4F-418D-AE19-62706E023703}">
                      <ahyp:hlinkClr xmlns:ahyp="http://schemas.microsoft.com/office/drawing/2018/hyperlinkcolor" val="tx"/>
                    </a:ext>
                  </a:extLst>
                </a:hlinkClick>
              </a:rPr>
              <a:t>    </a:t>
            </a:r>
            <a:r>
              <a:rPr lang="en-US" sz="2400" dirty="0">
                <a:solidFill>
                  <a:srgbClr val="0967AB"/>
                </a:solidFill>
                <a:ea typeface="+mn-lt"/>
                <a:cs typeface="+mn-lt"/>
                <a:hlinkClick r:id="rId9"/>
              </a:rPr>
              <a:t>https://kennedy.byu.edu/</a:t>
            </a:r>
            <a:r>
              <a:rPr lang="en-US" sz="2400" dirty="0">
                <a:solidFill>
                  <a:srgbClr val="0967AB"/>
                </a:solidFill>
                <a:ea typeface="+mn-lt"/>
                <a:cs typeface="+mn-lt"/>
              </a:rPr>
              <a:t> </a:t>
            </a:r>
          </a:p>
          <a:p>
            <a:pPr lvl="1" indent="0">
              <a:buNone/>
            </a:pPr>
            <a:endParaRPr lang="en-US" sz="3000" dirty="0">
              <a:solidFill>
                <a:srgbClr val="000000"/>
              </a:solidFill>
            </a:endParaRPr>
          </a:p>
          <a:p>
            <a:pPr lvl="1" indent="0">
              <a:buNone/>
            </a:pPr>
            <a:r>
              <a:rPr lang="en-US" sz="3000" dirty="0">
                <a:solidFill>
                  <a:schemeClr val="tx2"/>
                </a:solidFill>
              </a:rPr>
              <a:t>Graduate Studies Office </a:t>
            </a:r>
            <a:endParaRPr lang="en-US">
              <a:solidFill>
                <a:schemeClr val="tx2"/>
              </a:solidFill>
            </a:endParaRPr>
          </a:p>
          <a:p>
            <a:pPr marL="1028700" lvl="2" indent="0">
              <a:buNone/>
            </a:pPr>
            <a:r>
              <a:rPr lang="en-US" sz="2400" i="1" dirty="0">
                <a:solidFill>
                  <a:schemeClr val="tx2"/>
                </a:solidFill>
              </a:rPr>
              <a:t>Graduate student  support</a:t>
            </a:r>
            <a:endParaRPr lang="en-US" dirty="0">
              <a:solidFill>
                <a:schemeClr val="tx2"/>
              </a:solidFill>
            </a:endParaRPr>
          </a:p>
          <a:p>
            <a:pPr marL="1028700" lvl="2" indent="0">
              <a:buNone/>
            </a:pPr>
            <a:r>
              <a:rPr lang="en-US" sz="2400" dirty="0">
                <a:ea typeface="+mn-lt"/>
                <a:cs typeface="+mn-lt"/>
                <a:hlinkClick r:id="rId10"/>
              </a:rPr>
              <a:t>https://gradstudies.byu.edu/</a:t>
            </a:r>
            <a:r>
              <a:rPr lang="en-US" sz="2400" dirty="0">
                <a:ea typeface="+mn-lt"/>
                <a:cs typeface="+mn-lt"/>
              </a:rPr>
              <a:t> </a:t>
            </a:r>
            <a:endParaRPr lang="en-US"/>
          </a:p>
          <a:p>
            <a:pPr marL="1028700" lvl="2" indent="0">
              <a:buNone/>
            </a:pPr>
            <a:endParaRPr lang="en-US" sz="2400" i="1" dirty="0">
              <a:solidFill>
                <a:schemeClr val="tx2"/>
              </a:solidFill>
            </a:endParaRPr>
          </a:p>
          <a:p>
            <a:pPr lvl="1" indent="0">
              <a:buNone/>
            </a:pPr>
            <a:r>
              <a:rPr lang="en-US" sz="3000" dirty="0">
                <a:solidFill>
                  <a:schemeClr val="tx2"/>
                </a:solidFill>
              </a:rPr>
              <a:t>Harold B. Lee Library (HBLL) </a:t>
            </a:r>
            <a:endParaRPr lang="en-US" dirty="0">
              <a:solidFill>
                <a:schemeClr val="tx2"/>
              </a:solidFill>
            </a:endParaRPr>
          </a:p>
          <a:p>
            <a:pPr marL="1028700" lvl="2" indent="0">
              <a:buNone/>
            </a:pPr>
            <a:r>
              <a:rPr lang="en-US" sz="2400" i="1" dirty="0">
                <a:solidFill>
                  <a:schemeClr val="tx2"/>
                </a:solidFill>
              </a:rPr>
              <a:t>    Data management storage and publication databases</a:t>
            </a:r>
            <a:endParaRPr lang="en-US" sz="2400" i="1" dirty="0">
              <a:solidFill>
                <a:schemeClr val="tx2"/>
              </a:solidFill>
              <a:cs typeface="Calibri"/>
            </a:endParaRPr>
          </a:p>
          <a:p>
            <a:pPr marL="1028700" lvl="2" indent="0">
              <a:buNone/>
            </a:pPr>
            <a:r>
              <a:rPr lang="en-US" sz="2400" dirty="0">
                <a:ea typeface="+mn-lt"/>
                <a:cs typeface="+mn-lt"/>
                <a:hlinkClick r:id="rId11"/>
              </a:rPr>
              <a:t>https://lib.byu.edu/about/faculty-guide/</a:t>
            </a:r>
            <a:r>
              <a:rPr lang="en-US" sz="2400" dirty="0">
                <a:ea typeface="+mn-lt"/>
                <a:cs typeface="+mn-lt"/>
              </a:rPr>
              <a:t> </a:t>
            </a:r>
            <a:endParaRPr lang="en-US"/>
          </a:p>
          <a:p>
            <a:pPr lvl="1" indent="0">
              <a:buNone/>
            </a:pPr>
            <a:endParaRPr lang="en-US" sz="2700" i="1" dirty="0">
              <a:solidFill>
                <a:srgbClr val="EDEDED"/>
              </a:solidFill>
              <a:cs typeface="Calibri"/>
            </a:endParaRPr>
          </a:p>
        </p:txBody>
      </p:sp>
      <p:pic>
        <p:nvPicPr>
          <p:cNvPr id="7" name="Picture 6" descr="Logo&#10;&#10;Description automatically generated with medium confidence">
            <a:extLst>
              <a:ext uri="{FF2B5EF4-FFF2-40B4-BE49-F238E27FC236}">
                <a16:creationId xmlns:a16="http://schemas.microsoft.com/office/drawing/2014/main" id="{08FA3B50-0799-8141-A533-46967F222F1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33400" y="9218615"/>
            <a:ext cx="3670300" cy="863600"/>
          </a:xfrm>
          <a:prstGeom prst="rect">
            <a:avLst/>
          </a:prstGeom>
        </p:spPr>
      </p:pic>
    </p:spTree>
    <p:extLst>
      <p:ext uri="{BB962C8B-B14F-4D97-AF65-F5344CB8AC3E}">
        <p14:creationId xmlns:p14="http://schemas.microsoft.com/office/powerpoint/2010/main" val="30283873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grpSp>
        <p:nvGrpSpPr>
          <p:cNvPr id="3" name="Group 3"/>
          <p:cNvGrpSpPr/>
          <p:nvPr/>
        </p:nvGrpSpPr>
        <p:grpSpPr>
          <a:xfrm>
            <a:off x="228600" y="627120"/>
            <a:ext cx="19044824" cy="900224"/>
            <a:chOff x="0" y="0"/>
            <a:chExt cx="25393099" cy="1116034"/>
          </a:xfrm>
        </p:grpSpPr>
        <p:sp>
          <p:nvSpPr>
            <p:cNvPr id="4" name="AutoShape 4"/>
            <p:cNvSpPr/>
            <p:nvPr/>
          </p:nvSpPr>
          <p:spPr>
            <a:xfrm>
              <a:off x="0" y="0"/>
              <a:ext cx="25393099" cy="1116034"/>
            </a:xfrm>
            <a:prstGeom prst="rect">
              <a:avLst/>
            </a:prstGeom>
            <a:solidFill>
              <a:srgbClr val="F3F7FA"/>
            </a:solidFill>
          </p:spPr>
        </p:sp>
        <p:sp>
          <p:nvSpPr>
            <p:cNvPr id="5" name="TextBox 5"/>
            <p:cNvSpPr txBox="1"/>
            <p:nvPr/>
          </p:nvSpPr>
          <p:spPr>
            <a:xfrm>
              <a:off x="1524000" y="0"/>
              <a:ext cx="21503047" cy="695074"/>
            </a:xfrm>
            <a:prstGeom prst="rect">
              <a:avLst/>
            </a:prstGeom>
          </p:spPr>
          <p:txBody>
            <a:bodyPr wrap="square" lIns="0" tIns="0" rIns="0" bIns="0" rtlCol="0" anchor="t">
              <a:spAutoFit/>
            </a:bodyPr>
            <a:lstStyle/>
            <a:p>
              <a:pPr>
                <a:lnSpc>
                  <a:spcPts val="4500"/>
                </a:lnSpc>
              </a:pPr>
              <a:r>
                <a:rPr lang="en-US" sz="3600" b="1" spc="30" dirty="0">
                  <a:solidFill>
                    <a:srgbClr val="37588E"/>
                  </a:solidFill>
                  <a:latin typeface="Cooper Hewitt"/>
                </a:rPr>
                <a:t>Funding Picture at BYU</a:t>
              </a:r>
            </a:p>
          </p:txBody>
        </p:sp>
      </p:grpSp>
      <p:pic>
        <p:nvPicPr>
          <p:cNvPr id="10" name="Picture 10" descr="Graphical user interface, text, application&#10;&#10;Description automatically generated">
            <a:extLst>
              <a:ext uri="{FF2B5EF4-FFF2-40B4-BE49-F238E27FC236}">
                <a16:creationId xmlns:a16="http://schemas.microsoft.com/office/drawing/2014/main" id="{318AA2E6-FFD4-426A-85E7-EAA8DFD8D142}"/>
              </a:ext>
            </a:extLst>
          </p:cNvPr>
          <p:cNvPicPr>
            <a:picLocks noChangeAspect="1"/>
          </p:cNvPicPr>
          <p:nvPr/>
        </p:nvPicPr>
        <p:blipFill>
          <a:blip r:embed="rId2"/>
          <a:stretch>
            <a:fillRect/>
          </a:stretch>
        </p:blipFill>
        <p:spPr>
          <a:xfrm>
            <a:off x="3230089" y="2024838"/>
            <a:ext cx="11694225" cy="6029505"/>
          </a:xfrm>
          <a:prstGeom prst="rect">
            <a:avLst/>
          </a:prstGeom>
        </p:spPr>
      </p:pic>
      <p:sp>
        <p:nvSpPr>
          <p:cNvPr id="12" name="Rectangle 11">
            <a:extLst>
              <a:ext uri="{FF2B5EF4-FFF2-40B4-BE49-F238E27FC236}">
                <a16:creationId xmlns:a16="http://schemas.microsoft.com/office/drawing/2014/main" id="{2A864891-7A36-4AA5-AEFD-094AEFD25A5F}"/>
              </a:ext>
            </a:extLst>
          </p:cNvPr>
          <p:cNvSpPr/>
          <p:nvPr/>
        </p:nvSpPr>
        <p:spPr>
          <a:xfrm>
            <a:off x="11811000" y="9400476"/>
            <a:ext cx="11415714" cy="392415"/>
          </a:xfrm>
          <a:prstGeom prst="rect">
            <a:avLst/>
          </a:prstGeom>
        </p:spPr>
        <p:txBody>
          <a:bodyPr wrap="square" lIns="137160" tIns="68580" rIns="137160" bIns="68580" anchor="t">
            <a:spAutoFit/>
          </a:bodyPr>
          <a:lstStyle/>
          <a:p>
            <a:r>
              <a:rPr lang="en-US" sz="1650" baseline="30000" dirty="0">
                <a:solidFill>
                  <a:schemeClr val="bg1"/>
                </a:solidFill>
                <a:latin typeface="Calibri"/>
                <a:ea typeface="Times New Roman" panose="02020603050405020304" pitchFamily="18" charset="0"/>
                <a:cs typeface="Times New Roman"/>
              </a:rPr>
              <a:t>1 </a:t>
            </a:r>
            <a:r>
              <a:rPr lang="en-US" sz="1650" dirty="0">
                <a:solidFill>
                  <a:schemeClr val="bg1"/>
                </a:solidFill>
                <a:latin typeface="Calibri"/>
                <a:ea typeface="Times New Roman" panose="02020603050405020304" pitchFamily="18" charset="0"/>
                <a:cs typeface="Times New Roman"/>
              </a:rPr>
              <a:t>From RAO Kuali data 11/30/2021; includes subawards </a:t>
            </a:r>
          </a:p>
        </p:txBody>
      </p:sp>
    </p:spTree>
    <p:extLst>
      <p:ext uri="{BB962C8B-B14F-4D97-AF65-F5344CB8AC3E}">
        <p14:creationId xmlns:p14="http://schemas.microsoft.com/office/powerpoint/2010/main" val="1704594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1839" y="485278"/>
            <a:ext cx="11830050" cy="401246"/>
          </a:xfrm>
        </p:spPr>
        <p:txBody>
          <a:bodyPr>
            <a:noAutofit/>
          </a:bodyPr>
          <a:lstStyle/>
          <a:p>
            <a:r>
              <a:rPr lang="en-US" sz="5400" b="1" dirty="0">
                <a:solidFill>
                  <a:schemeClr val="tx2"/>
                </a:solidFill>
              </a:rPr>
              <a:t>BYU External Funding Sources 2021</a:t>
            </a:r>
            <a:r>
              <a:rPr lang="en-US" sz="3000" b="1" baseline="30000" dirty="0">
                <a:solidFill>
                  <a:schemeClr val="tx2"/>
                </a:solidFill>
              </a:rPr>
              <a:t>1</a:t>
            </a:r>
            <a:endParaRPr lang="en-US" b="1" baseline="30000" dirty="0">
              <a:solidFill>
                <a:schemeClr val="tx2"/>
              </a:solidFill>
            </a:endParaRPr>
          </a:p>
        </p:txBody>
      </p:sp>
      <p:sp>
        <p:nvSpPr>
          <p:cNvPr id="4" name="Slide Number Placeholder 3"/>
          <p:cNvSpPr>
            <a:spLocks noGrp="1"/>
          </p:cNvSpPr>
          <p:nvPr>
            <p:ph type="sldNum" sz="quarter" idx="12"/>
          </p:nvPr>
        </p:nvSpPr>
        <p:spPr/>
        <p:txBody>
          <a:bodyPr/>
          <a:lstStyle/>
          <a:p>
            <a:fld id="{4D7508FF-4589-4DAF-936A-6176BCAC63F3}" type="slidenum">
              <a:rPr lang="en-US" smtClean="0"/>
              <a:t>8</a:t>
            </a:fld>
            <a:endParaRPr lang="en-US"/>
          </a:p>
        </p:txBody>
      </p:sp>
      <p:sp>
        <p:nvSpPr>
          <p:cNvPr id="8" name="Rectangle 7"/>
          <p:cNvSpPr/>
          <p:nvPr/>
        </p:nvSpPr>
        <p:spPr>
          <a:xfrm>
            <a:off x="11811000" y="9400476"/>
            <a:ext cx="11415714" cy="392415"/>
          </a:xfrm>
          <a:prstGeom prst="rect">
            <a:avLst/>
          </a:prstGeom>
        </p:spPr>
        <p:txBody>
          <a:bodyPr wrap="square" lIns="137160" tIns="68580" rIns="137160" bIns="68580" anchor="t">
            <a:spAutoFit/>
          </a:bodyPr>
          <a:lstStyle/>
          <a:p>
            <a:r>
              <a:rPr lang="en-US" sz="1650" baseline="30000" dirty="0">
                <a:solidFill>
                  <a:schemeClr val="tx2"/>
                </a:solidFill>
                <a:latin typeface="Calibri"/>
                <a:ea typeface="Times New Roman" panose="02020603050405020304" pitchFamily="18" charset="0"/>
                <a:cs typeface="Times New Roman"/>
              </a:rPr>
              <a:t>1 </a:t>
            </a:r>
            <a:r>
              <a:rPr lang="en-US" sz="1650" dirty="0">
                <a:solidFill>
                  <a:schemeClr val="tx2"/>
                </a:solidFill>
                <a:latin typeface="Calibri"/>
                <a:ea typeface="Times New Roman" panose="02020603050405020304" pitchFamily="18" charset="0"/>
                <a:cs typeface="Times New Roman"/>
              </a:rPr>
              <a:t>From RAO Kuali data 11/30/3021; includes subawards </a:t>
            </a:r>
          </a:p>
        </p:txBody>
      </p:sp>
      <p:pic>
        <p:nvPicPr>
          <p:cNvPr id="6" name="Picture 5" descr="Logo&#10;&#10;Description automatically generated with medium confidence">
            <a:extLst>
              <a:ext uri="{FF2B5EF4-FFF2-40B4-BE49-F238E27FC236}">
                <a16:creationId xmlns:a16="http://schemas.microsoft.com/office/drawing/2014/main" id="{9DFEFD3D-4B67-DB47-8C83-347CEC6611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9361091"/>
            <a:ext cx="3670300" cy="863600"/>
          </a:xfrm>
          <a:prstGeom prst="rect">
            <a:avLst/>
          </a:prstGeom>
        </p:spPr>
      </p:pic>
      <p:pic>
        <p:nvPicPr>
          <p:cNvPr id="3" name="Picture 4" descr="Chart, pie chart&#10;&#10;Description automatically generated">
            <a:extLst>
              <a:ext uri="{FF2B5EF4-FFF2-40B4-BE49-F238E27FC236}">
                <a16:creationId xmlns:a16="http://schemas.microsoft.com/office/drawing/2014/main" id="{1FF2C378-4290-4032-8F76-23688183E639}"/>
              </a:ext>
            </a:extLst>
          </p:cNvPr>
          <p:cNvPicPr>
            <a:picLocks noChangeAspect="1"/>
          </p:cNvPicPr>
          <p:nvPr/>
        </p:nvPicPr>
        <p:blipFill>
          <a:blip r:embed="rId3"/>
          <a:stretch>
            <a:fillRect/>
          </a:stretch>
        </p:blipFill>
        <p:spPr>
          <a:xfrm>
            <a:off x="173334" y="1136469"/>
            <a:ext cx="17413791" cy="7725171"/>
          </a:xfrm>
          <a:prstGeom prst="rect">
            <a:avLst/>
          </a:prstGeom>
        </p:spPr>
      </p:pic>
    </p:spTree>
    <p:extLst>
      <p:ext uri="{BB962C8B-B14F-4D97-AF65-F5344CB8AC3E}">
        <p14:creationId xmlns:p14="http://schemas.microsoft.com/office/powerpoint/2010/main" val="3810790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37588E"/>
        </a:solidFill>
        <a:effectLst/>
      </p:bgPr>
    </p:bg>
    <p:spTree>
      <p:nvGrpSpPr>
        <p:cNvPr id="1" name=""/>
        <p:cNvGrpSpPr/>
        <p:nvPr/>
      </p:nvGrpSpPr>
      <p:grpSpPr>
        <a:xfrm>
          <a:off x="0" y="0"/>
          <a:ext cx="0" cy="0"/>
          <a:chOff x="0" y="0"/>
          <a:chExt cx="0" cy="0"/>
        </a:xfrm>
      </p:grpSpPr>
      <p:sp>
        <p:nvSpPr>
          <p:cNvPr id="2" name="AutoShape 2"/>
          <p:cNvSpPr/>
          <p:nvPr/>
        </p:nvSpPr>
        <p:spPr>
          <a:xfrm>
            <a:off x="-197769" y="5143500"/>
            <a:ext cx="18683539" cy="53138"/>
          </a:xfrm>
          <a:prstGeom prst="rect">
            <a:avLst/>
          </a:prstGeom>
          <a:solidFill>
            <a:srgbClr val="76B9F0"/>
          </a:solidFill>
        </p:spPr>
      </p:sp>
      <p:sp>
        <p:nvSpPr>
          <p:cNvPr id="3" name="AutoShape 3"/>
          <p:cNvSpPr/>
          <p:nvPr/>
        </p:nvSpPr>
        <p:spPr>
          <a:xfrm>
            <a:off x="9144000" y="-159739"/>
            <a:ext cx="67826" cy="10606478"/>
          </a:xfrm>
          <a:prstGeom prst="rect">
            <a:avLst/>
          </a:prstGeom>
          <a:solidFill>
            <a:srgbClr val="76B9F0"/>
          </a:solidFill>
        </p:spPr>
      </p:sp>
      <p:grpSp>
        <p:nvGrpSpPr>
          <p:cNvPr id="6" name="Group 6"/>
          <p:cNvGrpSpPr/>
          <p:nvPr/>
        </p:nvGrpSpPr>
        <p:grpSpPr>
          <a:xfrm>
            <a:off x="838200" y="1373177"/>
            <a:ext cx="5139855" cy="2647233"/>
            <a:chOff x="-280431" y="-123825"/>
            <a:chExt cx="6853140" cy="3529644"/>
          </a:xfrm>
        </p:grpSpPr>
        <p:sp>
          <p:nvSpPr>
            <p:cNvPr id="7" name="TextBox 7"/>
            <p:cNvSpPr txBox="1"/>
            <p:nvPr/>
          </p:nvSpPr>
          <p:spPr>
            <a:xfrm>
              <a:off x="0" y="-123825"/>
              <a:ext cx="6572709" cy="707715"/>
            </a:xfrm>
            <a:prstGeom prst="rect">
              <a:avLst/>
            </a:prstGeom>
          </p:spPr>
          <p:txBody>
            <a:bodyPr lIns="0" tIns="0" rIns="0" bIns="0" rtlCol="0" anchor="t">
              <a:spAutoFit/>
            </a:bodyPr>
            <a:lstStyle/>
            <a:p>
              <a:pPr>
                <a:lnSpc>
                  <a:spcPts val="4290"/>
                </a:lnSpc>
              </a:pPr>
              <a:r>
                <a:rPr lang="en-US" sz="3300" spc="297" dirty="0">
                  <a:solidFill>
                    <a:srgbClr val="F3F7FA"/>
                  </a:solidFill>
                  <a:latin typeface="Cooper Hewitt"/>
                </a:rPr>
                <a:t>Bootcamp Results</a:t>
              </a:r>
            </a:p>
          </p:txBody>
        </p:sp>
        <p:sp>
          <p:nvSpPr>
            <p:cNvPr id="8" name="TextBox 8"/>
            <p:cNvSpPr txBox="1"/>
            <p:nvPr/>
          </p:nvSpPr>
          <p:spPr>
            <a:xfrm>
              <a:off x="-280431" y="1448873"/>
              <a:ext cx="6853140" cy="1956946"/>
            </a:xfrm>
            <a:prstGeom prst="rect">
              <a:avLst/>
            </a:prstGeom>
          </p:spPr>
          <p:txBody>
            <a:bodyPr wrap="square" lIns="0" tIns="0" rIns="0" bIns="0" rtlCol="0" anchor="t">
              <a:spAutoFit/>
            </a:bodyPr>
            <a:lstStyle/>
            <a:p>
              <a:pPr>
                <a:lnSpc>
                  <a:spcPts val="3900"/>
                </a:lnSpc>
              </a:pPr>
              <a:r>
                <a:rPr lang="en-US" sz="2600" spc="26" dirty="0">
                  <a:solidFill>
                    <a:srgbClr val="F3F7FA"/>
                  </a:solidFill>
                  <a:latin typeface="Cooper Hewitt"/>
                </a:rPr>
                <a:t>59 faculty participating in the two intensive grant writing bootcamps had a 54% success rate.</a:t>
              </a:r>
            </a:p>
          </p:txBody>
        </p:sp>
      </p:grpSp>
      <p:grpSp>
        <p:nvGrpSpPr>
          <p:cNvPr id="9" name="Group 9"/>
          <p:cNvGrpSpPr/>
          <p:nvPr/>
        </p:nvGrpSpPr>
        <p:grpSpPr>
          <a:xfrm>
            <a:off x="12329768" y="1644639"/>
            <a:ext cx="4929532" cy="2341956"/>
            <a:chOff x="0" y="-123825"/>
            <a:chExt cx="6572709" cy="3122609"/>
          </a:xfrm>
        </p:grpSpPr>
        <p:sp>
          <p:nvSpPr>
            <p:cNvPr id="10" name="TextBox 10"/>
            <p:cNvSpPr txBox="1"/>
            <p:nvPr/>
          </p:nvSpPr>
          <p:spPr>
            <a:xfrm>
              <a:off x="0" y="-123825"/>
              <a:ext cx="6572709" cy="707715"/>
            </a:xfrm>
            <a:prstGeom prst="rect">
              <a:avLst/>
            </a:prstGeom>
          </p:spPr>
          <p:txBody>
            <a:bodyPr lIns="0" tIns="0" rIns="0" bIns="0" rtlCol="0" anchor="t">
              <a:spAutoFit/>
            </a:bodyPr>
            <a:lstStyle/>
            <a:p>
              <a:pPr algn="r">
                <a:lnSpc>
                  <a:spcPts val="4290"/>
                </a:lnSpc>
              </a:pPr>
              <a:r>
                <a:rPr lang="en-US" sz="3300" spc="297" dirty="0">
                  <a:solidFill>
                    <a:srgbClr val="F3F7FA"/>
                  </a:solidFill>
                  <a:latin typeface="Cooper Hewitt"/>
                </a:rPr>
                <a:t>Proposal Reviews</a:t>
              </a:r>
            </a:p>
          </p:txBody>
        </p:sp>
        <p:sp>
          <p:nvSpPr>
            <p:cNvPr id="11" name="TextBox 11"/>
            <p:cNvSpPr txBox="1"/>
            <p:nvPr/>
          </p:nvSpPr>
          <p:spPr>
            <a:xfrm>
              <a:off x="0" y="1041838"/>
              <a:ext cx="6572709" cy="1956946"/>
            </a:xfrm>
            <a:prstGeom prst="rect">
              <a:avLst/>
            </a:prstGeom>
          </p:spPr>
          <p:txBody>
            <a:bodyPr lIns="0" tIns="0" rIns="0" bIns="0" rtlCol="0" anchor="t">
              <a:spAutoFit/>
            </a:bodyPr>
            <a:lstStyle/>
            <a:p>
              <a:pPr algn="r">
                <a:lnSpc>
                  <a:spcPts val="3900"/>
                </a:lnSpc>
              </a:pPr>
              <a:r>
                <a:rPr lang="en-US" sz="2600" spc="26" dirty="0">
                  <a:solidFill>
                    <a:srgbClr val="F3F7FA"/>
                  </a:solidFill>
                  <a:latin typeface="Cooper Hewitt"/>
                </a:rPr>
                <a:t>24 faculty participating in the NIH proposal reviews had a 54% success rate.</a:t>
              </a:r>
            </a:p>
          </p:txBody>
        </p:sp>
      </p:grpSp>
      <p:grpSp>
        <p:nvGrpSpPr>
          <p:cNvPr id="12" name="Group 12"/>
          <p:cNvGrpSpPr/>
          <p:nvPr/>
        </p:nvGrpSpPr>
        <p:grpSpPr>
          <a:xfrm>
            <a:off x="11925300" y="5971586"/>
            <a:ext cx="5334000" cy="2280347"/>
            <a:chOff x="0" y="-123825"/>
            <a:chExt cx="6572709" cy="2024809"/>
          </a:xfrm>
        </p:grpSpPr>
        <p:sp>
          <p:nvSpPr>
            <p:cNvPr id="13" name="TextBox 13"/>
            <p:cNvSpPr txBox="1"/>
            <p:nvPr/>
          </p:nvSpPr>
          <p:spPr>
            <a:xfrm>
              <a:off x="0" y="-123825"/>
              <a:ext cx="6572709" cy="960945"/>
            </a:xfrm>
            <a:prstGeom prst="rect">
              <a:avLst/>
            </a:prstGeom>
          </p:spPr>
          <p:txBody>
            <a:bodyPr lIns="0" tIns="0" rIns="0" bIns="0" rtlCol="0" anchor="t">
              <a:spAutoFit/>
            </a:bodyPr>
            <a:lstStyle/>
            <a:p>
              <a:pPr algn="r">
                <a:lnSpc>
                  <a:spcPts val="4290"/>
                </a:lnSpc>
              </a:pPr>
              <a:r>
                <a:rPr lang="en-US" sz="3300" spc="297" dirty="0">
                  <a:solidFill>
                    <a:srgbClr val="F3F7FA"/>
                  </a:solidFill>
                  <a:latin typeface="Cooper Hewitt"/>
                </a:rPr>
                <a:t>Fulbright Scholar Program</a:t>
              </a:r>
            </a:p>
          </p:txBody>
        </p:sp>
        <p:sp>
          <p:nvSpPr>
            <p:cNvPr id="14" name="TextBox 14"/>
            <p:cNvSpPr txBox="1"/>
            <p:nvPr/>
          </p:nvSpPr>
          <p:spPr>
            <a:xfrm>
              <a:off x="0" y="1041838"/>
              <a:ext cx="6572709" cy="859146"/>
            </a:xfrm>
            <a:prstGeom prst="rect">
              <a:avLst/>
            </a:prstGeom>
          </p:spPr>
          <p:txBody>
            <a:bodyPr lIns="0" tIns="0" rIns="0" bIns="0" rtlCol="0" anchor="t">
              <a:spAutoFit/>
            </a:bodyPr>
            <a:lstStyle/>
            <a:p>
              <a:pPr algn="r">
                <a:lnSpc>
                  <a:spcPts val="3900"/>
                </a:lnSpc>
              </a:pPr>
              <a:r>
                <a:rPr lang="en-US" sz="2600" spc="26" dirty="0">
                  <a:solidFill>
                    <a:srgbClr val="F3F7FA"/>
                  </a:solidFill>
                  <a:latin typeface="Cooper Hewitt"/>
                </a:rPr>
                <a:t>Fulbright proposal success rate over 70% up from 23% ten years ago</a:t>
              </a:r>
            </a:p>
          </p:txBody>
        </p:sp>
      </p:grpSp>
      <p:grpSp>
        <p:nvGrpSpPr>
          <p:cNvPr id="15" name="Group 15"/>
          <p:cNvGrpSpPr/>
          <p:nvPr/>
        </p:nvGrpSpPr>
        <p:grpSpPr>
          <a:xfrm>
            <a:off x="1028700" y="5930776"/>
            <a:ext cx="4929532" cy="2842093"/>
            <a:chOff x="0" y="-123825"/>
            <a:chExt cx="6572709" cy="3789459"/>
          </a:xfrm>
        </p:grpSpPr>
        <p:sp>
          <p:nvSpPr>
            <p:cNvPr id="16" name="TextBox 16"/>
            <p:cNvSpPr txBox="1"/>
            <p:nvPr/>
          </p:nvSpPr>
          <p:spPr>
            <a:xfrm>
              <a:off x="0" y="-123825"/>
              <a:ext cx="6572709" cy="707715"/>
            </a:xfrm>
            <a:prstGeom prst="rect">
              <a:avLst/>
            </a:prstGeom>
          </p:spPr>
          <p:txBody>
            <a:bodyPr lIns="0" tIns="0" rIns="0" bIns="0" rtlCol="0" anchor="t">
              <a:spAutoFit/>
            </a:bodyPr>
            <a:lstStyle/>
            <a:p>
              <a:pPr>
                <a:lnSpc>
                  <a:spcPts val="4290"/>
                </a:lnSpc>
              </a:pPr>
              <a:r>
                <a:rPr lang="en-US" sz="3300" spc="297" dirty="0">
                  <a:solidFill>
                    <a:srgbClr val="F3F7FA"/>
                  </a:solidFill>
                  <a:latin typeface="Cooper Hewitt"/>
                </a:rPr>
                <a:t>Attending Workshops</a:t>
              </a:r>
            </a:p>
          </p:txBody>
        </p:sp>
        <p:sp>
          <p:nvSpPr>
            <p:cNvPr id="17" name="TextBox 17"/>
            <p:cNvSpPr txBox="1"/>
            <p:nvPr/>
          </p:nvSpPr>
          <p:spPr>
            <a:xfrm>
              <a:off x="0" y="1041838"/>
              <a:ext cx="6572709" cy="2623796"/>
            </a:xfrm>
            <a:prstGeom prst="rect">
              <a:avLst/>
            </a:prstGeom>
          </p:spPr>
          <p:txBody>
            <a:bodyPr lIns="0" tIns="0" rIns="0" bIns="0" rtlCol="0" anchor="t">
              <a:spAutoFit/>
            </a:bodyPr>
            <a:lstStyle/>
            <a:p>
              <a:pPr>
                <a:lnSpc>
                  <a:spcPts val="3900"/>
                </a:lnSpc>
              </a:pPr>
              <a:r>
                <a:rPr lang="en-US" sz="2600" spc="26" dirty="0">
                  <a:solidFill>
                    <a:srgbClr val="F3F7FA"/>
                  </a:solidFill>
                  <a:latin typeface="Cooper Hewitt"/>
                </a:rPr>
                <a:t>Faculty who participated in RD events received 33-40% more awards than those who didn’t participate.</a:t>
              </a:r>
            </a:p>
          </p:txBody>
        </p:sp>
      </p:grpSp>
      <p:sp>
        <p:nvSpPr>
          <p:cNvPr id="18" name="Hexagon 17"/>
          <p:cNvSpPr/>
          <p:nvPr/>
        </p:nvSpPr>
        <p:spPr>
          <a:xfrm>
            <a:off x="6591300" y="2560737"/>
            <a:ext cx="5334000" cy="4724400"/>
          </a:xfrm>
          <a:prstGeom prst="hexagon">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00" dirty="0">
              <a:solidFill>
                <a:schemeClr val="accent1">
                  <a:lumMod val="75000"/>
                </a:schemeClr>
              </a:solidFill>
              <a:latin typeface="Cooper Hewitt Bold" panose="020B0604020202020204" charset="0"/>
              <a:ea typeface="Cooper Hewitt Bold" panose="020B0604020202020204" charset="0"/>
            </a:endParaRPr>
          </a:p>
        </p:txBody>
      </p:sp>
      <p:sp>
        <p:nvSpPr>
          <p:cNvPr id="5" name="TextBox 5"/>
          <p:cNvSpPr txBox="1"/>
          <p:nvPr/>
        </p:nvSpPr>
        <p:spPr>
          <a:xfrm>
            <a:off x="7309107" y="3324225"/>
            <a:ext cx="3928866" cy="3104376"/>
          </a:xfrm>
          <a:prstGeom prst="rect">
            <a:avLst/>
          </a:prstGeom>
        </p:spPr>
        <p:txBody>
          <a:bodyPr wrap="square" lIns="0" tIns="0" rIns="0" bIns="0" rtlCol="0" anchor="t">
            <a:spAutoFit/>
          </a:bodyPr>
          <a:lstStyle/>
          <a:p>
            <a:pPr algn="ctr">
              <a:lnSpc>
                <a:spcPts val="8400"/>
              </a:lnSpc>
            </a:pPr>
            <a:r>
              <a:rPr lang="en-US" sz="4000" spc="60" dirty="0">
                <a:solidFill>
                  <a:srgbClr val="37588E"/>
                </a:solidFill>
                <a:latin typeface="Cooper Hewitt"/>
              </a:rPr>
              <a:t>Working with Research Development</a:t>
            </a:r>
            <a:endParaRPr lang="en-US" sz="4000" spc="60" dirty="0">
              <a:solidFill>
                <a:srgbClr val="37588E"/>
              </a:solidFill>
              <a:latin typeface="Cooper Hewitt"/>
              <a:ea typeface="Cooper Hewitt"/>
            </a:endParaRPr>
          </a:p>
        </p:txBody>
      </p:sp>
    </p:spTree>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4.xml><?xml version="1.0" encoding="utf-8"?>
<a:theme xmlns:a="http://schemas.openxmlformats.org/drawingml/2006/main" name="1_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448</TotalTime>
  <Words>2325</Words>
  <Application>Microsoft Macintosh PowerPoint</Application>
  <PresentationFormat>Custom</PresentationFormat>
  <Paragraphs>345</Paragraphs>
  <Slides>46</Slides>
  <Notes>16</Notes>
  <HiddenSlides>0</HiddenSlides>
  <MMClips>0</MMClips>
  <ScaleCrop>false</ScaleCrop>
  <HeadingPairs>
    <vt:vector size="6" baseType="variant">
      <vt:variant>
        <vt:lpstr>Fonts Used</vt:lpstr>
      </vt:variant>
      <vt:variant>
        <vt:i4>13</vt:i4>
      </vt:variant>
      <vt:variant>
        <vt:lpstr>Theme</vt:lpstr>
      </vt:variant>
      <vt:variant>
        <vt:i4>4</vt:i4>
      </vt:variant>
      <vt:variant>
        <vt:lpstr>Slide Titles</vt:lpstr>
      </vt:variant>
      <vt:variant>
        <vt:i4>46</vt:i4>
      </vt:variant>
    </vt:vector>
  </HeadingPairs>
  <TitlesOfParts>
    <vt:vector size="63" baseType="lpstr">
      <vt:lpstr>Wingdings 3</vt:lpstr>
      <vt:lpstr>Times New Roman</vt:lpstr>
      <vt:lpstr>Times</vt:lpstr>
      <vt:lpstr>Courier New</vt:lpstr>
      <vt:lpstr>Arial</vt:lpstr>
      <vt:lpstr>Cooper Hewitt Bold</vt:lpstr>
      <vt:lpstr>Cooper Black</vt:lpstr>
      <vt:lpstr>Cooper Hewitt</vt:lpstr>
      <vt:lpstr>Symbol</vt:lpstr>
      <vt:lpstr>Calibri Light</vt:lpstr>
      <vt:lpstr>Calibri</vt:lpstr>
      <vt:lpstr>Wingdings</vt:lpstr>
      <vt:lpstr>Candara</vt:lpstr>
      <vt:lpstr>Office Theme</vt:lpstr>
      <vt:lpstr>1_Office Theme</vt:lpstr>
      <vt:lpstr>Waveform</vt:lpstr>
      <vt:lpstr>1_Waveform</vt:lpstr>
      <vt:lpstr>PowerPoint Presentation</vt:lpstr>
      <vt:lpstr>PowerPoint Presentation</vt:lpstr>
      <vt:lpstr>PowerPoint Presentation</vt:lpstr>
      <vt:lpstr>PowerPoint Presentation</vt:lpstr>
      <vt:lpstr>PowerPoint Presentation</vt:lpstr>
      <vt:lpstr>Other University-level Resources for Academic Research</vt:lpstr>
      <vt:lpstr>PowerPoint Presentation</vt:lpstr>
      <vt:lpstr>BYU External Funding Sources 20211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Aligning Your Idea With the Funder’s Mission</vt:lpstr>
      <vt:lpstr>PowerPoint Presentation</vt:lpstr>
      <vt:lpstr>Example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Research Administration Office Proposal Preparation &amp; Submission Processes</vt:lpstr>
      <vt:lpstr>RAO Sponsored Projects Personnel</vt:lpstr>
      <vt:lpstr>RAO Compliance Personnel</vt:lpstr>
      <vt:lpstr>Compliance Committees</vt:lpstr>
      <vt:lpstr>Sponsored Projects Functions</vt:lpstr>
      <vt:lpstr>Proposal Submissions</vt:lpstr>
      <vt:lpstr>System to System (S2S) Proposals</vt:lpstr>
      <vt:lpstr>Non-System to System Proposals</vt:lpstr>
      <vt:lpstr>Resources for Developing Budgets</vt:lpstr>
      <vt:lpstr>Your Formula for Success</vt:lpstr>
      <vt:lpstr>Contact us Early &amp; Often!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April 28, 2021</dc:title>
  <dc:creator>Res-Dev</dc:creator>
  <cp:lastModifiedBy>Kristen Kellems</cp:lastModifiedBy>
  <cp:revision>431</cp:revision>
  <dcterms:created xsi:type="dcterms:W3CDTF">2006-08-16T00:00:00Z</dcterms:created>
  <dcterms:modified xsi:type="dcterms:W3CDTF">2021-12-13T20:28:21Z</dcterms:modified>
  <dc:identifier>DAEadvrPZV8</dc:identifier>
</cp:coreProperties>
</file>