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4"/>
  </p:sldMasterIdLst>
  <p:notesMasterIdLst>
    <p:notesMasterId r:id="rId27"/>
  </p:notesMasterIdLst>
  <p:sldIdLst>
    <p:sldId id="454" r:id="rId5"/>
    <p:sldId id="611" r:id="rId6"/>
    <p:sldId id="613" r:id="rId7"/>
    <p:sldId id="601" r:id="rId8"/>
    <p:sldId id="603" r:id="rId9"/>
    <p:sldId id="618" r:id="rId10"/>
    <p:sldId id="619" r:id="rId11"/>
    <p:sldId id="604" r:id="rId12"/>
    <p:sldId id="605" r:id="rId13"/>
    <p:sldId id="606" r:id="rId14"/>
    <p:sldId id="607" r:id="rId15"/>
    <p:sldId id="608" r:id="rId16"/>
    <p:sldId id="610" r:id="rId17"/>
    <p:sldId id="609" r:id="rId18"/>
    <p:sldId id="612" r:id="rId19"/>
    <p:sldId id="614" r:id="rId20"/>
    <p:sldId id="616" r:id="rId21"/>
    <p:sldId id="594" r:id="rId22"/>
    <p:sldId id="588" r:id="rId23"/>
    <p:sldId id="595" r:id="rId24"/>
    <p:sldId id="599" r:id="rId25"/>
    <p:sldId id="617" r:id="rId26"/>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F407E4E-65E4-4652-BA1C-8F83767A47CC}">
          <p14:sldIdLst>
            <p14:sldId id="454"/>
            <p14:sldId id="611"/>
            <p14:sldId id="613"/>
          </p14:sldIdLst>
        </p14:section>
        <p14:section name="Untitled Section" id="{B168D11B-816F-4542-8B70-EE8B1F25BED8}">
          <p14:sldIdLst>
            <p14:sldId id="601"/>
            <p14:sldId id="603"/>
            <p14:sldId id="618"/>
            <p14:sldId id="619"/>
            <p14:sldId id="604"/>
            <p14:sldId id="605"/>
            <p14:sldId id="606"/>
            <p14:sldId id="607"/>
            <p14:sldId id="608"/>
            <p14:sldId id="610"/>
            <p14:sldId id="609"/>
            <p14:sldId id="612"/>
            <p14:sldId id="614"/>
            <p14:sldId id="616"/>
            <p14:sldId id="594"/>
            <p14:sldId id="588"/>
            <p14:sldId id="595"/>
            <p14:sldId id="599"/>
            <p14:sldId id="617"/>
          </p14:sldIdLst>
        </p14:section>
      </p14:sectionLst>
    </p:ext>
    <p:ext uri="{EFAFB233-063F-42B5-8137-9DF3F51BA10A}">
      <p15:sldGuideLst xmlns:p15="http://schemas.microsoft.com/office/powerpoint/2012/main">
        <p15:guide id="1" orient="horz" pos="2160">
          <p15:clr>
            <a:srgbClr val="A4A3A4"/>
          </p15:clr>
        </p15:guide>
        <p15:guide id="2" orient="horz" pos="3552">
          <p15:clr>
            <a:srgbClr val="A4A3A4"/>
          </p15:clr>
        </p15:guide>
        <p15:guide id="3" pos="2880">
          <p15:clr>
            <a:srgbClr val="A4A3A4"/>
          </p15:clr>
        </p15:guide>
        <p15:guide id="4" pos="28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00"/>
    <a:srgbClr val="6600CC"/>
    <a:srgbClr val="006600"/>
    <a:srgbClr val="0000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8451" autoAdjust="0"/>
  </p:normalViewPr>
  <p:slideViewPr>
    <p:cSldViewPr snapToGrid="0">
      <p:cViewPr>
        <p:scale>
          <a:sx n="83" d="100"/>
          <a:sy n="83" d="100"/>
        </p:scale>
        <p:origin x="552" y="12"/>
      </p:cViewPr>
      <p:guideLst>
        <p:guide orient="horz" pos="2160"/>
        <p:guide orient="horz" pos="3552"/>
        <p:guide pos="2880"/>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317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740" tIns="46370" rIns="92740" bIns="46370" rtlCol="0"/>
          <a:lstStyle>
            <a:lvl1pPr algn="l">
              <a:defRPr sz="1200"/>
            </a:lvl1pPr>
          </a:lstStyle>
          <a:p>
            <a:endParaRPr lang="en-US" dirty="0"/>
          </a:p>
        </p:txBody>
      </p:sp>
      <p:sp>
        <p:nvSpPr>
          <p:cNvPr id="3" name="Date Placeholder 2"/>
          <p:cNvSpPr>
            <a:spLocks noGrp="1"/>
          </p:cNvSpPr>
          <p:nvPr>
            <p:ph type="dt" idx="1"/>
          </p:nvPr>
        </p:nvSpPr>
        <p:spPr>
          <a:xfrm>
            <a:off x="3970940" y="0"/>
            <a:ext cx="3037840" cy="461804"/>
          </a:xfrm>
          <a:prstGeom prst="rect">
            <a:avLst/>
          </a:prstGeom>
        </p:spPr>
        <p:txBody>
          <a:bodyPr vert="horz" lIns="92740" tIns="46370" rIns="92740" bIns="46370" rtlCol="0"/>
          <a:lstStyle>
            <a:lvl1pPr algn="r">
              <a:defRPr sz="1200"/>
            </a:lvl1pPr>
          </a:lstStyle>
          <a:p>
            <a:fld id="{47802B59-CA50-4283-8B53-B06FA28FE7F4}" type="datetimeFigureOut">
              <a:rPr lang="en-US" smtClean="0"/>
              <a:pPr/>
              <a:t>2/12/2018</a:t>
            </a:fld>
            <a:endParaRPr lang="en-US" dirty="0"/>
          </a:p>
        </p:txBody>
      </p:sp>
      <p:sp>
        <p:nvSpPr>
          <p:cNvPr id="4" name="Slide Image Placeholder 3"/>
          <p:cNvSpPr>
            <a:spLocks noGrp="1" noRot="1" noChangeAspect="1"/>
          </p:cNvSpPr>
          <p:nvPr>
            <p:ph type="sldImg" idx="2"/>
          </p:nvPr>
        </p:nvSpPr>
        <p:spPr>
          <a:xfrm>
            <a:off x="1195388" y="690563"/>
            <a:ext cx="4619625" cy="3465512"/>
          </a:xfrm>
          <a:prstGeom prst="rect">
            <a:avLst/>
          </a:prstGeom>
          <a:noFill/>
          <a:ln w="12700">
            <a:solidFill>
              <a:prstClr val="black"/>
            </a:solidFill>
          </a:ln>
        </p:spPr>
        <p:txBody>
          <a:bodyPr vert="horz" lIns="92740" tIns="46370" rIns="92740" bIns="46370" rtlCol="0" anchor="ctr"/>
          <a:lstStyle/>
          <a:p>
            <a:endParaRPr lang="en-US" dirty="0"/>
          </a:p>
        </p:txBody>
      </p:sp>
      <p:sp>
        <p:nvSpPr>
          <p:cNvPr id="5" name="Notes Placeholder 4"/>
          <p:cNvSpPr>
            <a:spLocks noGrp="1"/>
          </p:cNvSpPr>
          <p:nvPr>
            <p:ph type="body" sz="quarter" idx="3"/>
          </p:nvPr>
        </p:nvSpPr>
        <p:spPr>
          <a:xfrm>
            <a:off x="701040" y="4387137"/>
            <a:ext cx="5608320" cy="4156234"/>
          </a:xfrm>
          <a:prstGeom prst="rect">
            <a:avLst/>
          </a:prstGeom>
        </p:spPr>
        <p:txBody>
          <a:bodyPr vert="horz" lIns="92740" tIns="46370" rIns="92740" bIns="4637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1"/>
            <a:ext cx="3037840" cy="461804"/>
          </a:xfrm>
          <a:prstGeom prst="rect">
            <a:avLst/>
          </a:prstGeom>
        </p:spPr>
        <p:txBody>
          <a:bodyPr vert="horz" lIns="92740" tIns="46370" rIns="92740" bIns="4637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40" y="8772671"/>
            <a:ext cx="3037840" cy="461804"/>
          </a:xfrm>
          <a:prstGeom prst="rect">
            <a:avLst/>
          </a:prstGeom>
        </p:spPr>
        <p:txBody>
          <a:bodyPr vert="horz" lIns="92740" tIns="46370" rIns="92740" bIns="46370" rtlCol="0" anchor="b"/>
          <a:lstStyle>
            <a:lvl1pPr algn="r">
              <a:defRPr sz="1200"/>
            </a:lvl1pPr>
          </a:lstStyle>
          <a:p>
            <a:fld id="{6C574044-705B-4BA9-9528-EF24541C28D0}" type="slidenum">
              <a:rPr lang="en-US" smtClean="0"/>
              <a:pPr/>
              <a:t>‹#›</a:t>
            </a:fld>
            <a:endParaRPr lang="en-US" dirty="0"/>
          </a:p>
        </p:txBody>
      </p:sp>
    </p:spTree>
    <p:extLst>
      <p:ext uri="{BB962C8B-B14F-4D97-AF65-F5344CB8AC3E}">
        <p14:creationId xmlns:p14="http://schemas.microsoft.com/office/powerpoint/2010/main" val="2146819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a:t>
            </a:fld>
            <a:endParaRPr lang="en-US" dirty="0"/>
          </a:p>
        </p:txBody>
      </p:sp>
    </p:spTree>
    <p:extLst>
      <p:ext uri="{BB962C8B-B14F-4D97-AF65-F5344CB8AC3E}">
        <p14:creationId xmlns:p14="http://schemas.microsoft.com/office/powerpoint/2010/main" val="1295878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10</a:t>
            </a:fld>
            <a:endParaRPr lang="en-US" dirty="0"/>
          </a:p>
        </p:txBody>
      </p:sp>
    </p:spTree>
    <p:extLst>
      <p:ext uri="{BB962C8B-B14F-4D97-AF65-F5344CB8AC3E}">
        <p14:creationId xmlns:p14="http://schemas.microsoft.com/office/powerpoint/2010/main" val="3974152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11</a:t>
            </a:fld>
            <a:endParaRPr lang="en-US" dirty="0"/>
          </a:p>
        </p:txBody>
      </p:sp>
    </p:spTree>
    <p:extLst>
      <p:ext uri="{BB962C8B-B14F-4D97-AF65-F5344CB8AC3E}">
        <p14:creationId xmlns:p14="http://schemas.microsoft.com/office/powerpoint/2010/main" val="1610999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12</a:t>
            </a:fld>
            <a:endParaRPr lang="en-US" dirty="0"/>
          </a:p>
        </p:txBody>
      </p:sp>
    </p:spTree>
    <p:extLst>
      <p:ext uri="{BB962C8B-B14F-4D97-AF65-F5344CB8AC3E}">
        <p14:creationId xmlns:p14="http://schemas.microsoft.com/office/powerpoint/2010/main" val="3755136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13</a:t>
            </a:fld>
            <a:endParaRPr lang="en-US" dirty="0"/>
          </a:p>
        </p:txBody>
      </p:sp>
    </p:spTree>
    <p:extLst>
      <p:ext uri="{BB962C8B-B14F-4D97-AF65-F5344CB8AC3E}">
        <p14:creationId xmlns:p14="http://schemas.microsoft.com/office/powerpoint/2010/main" val="1918720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14</a:t>
            </a:fld>
            <a:endParaRPr lang="en-US" dirty="0"/>
          </a:p>
        </p:txBody>
      </p:sp>
    </p:spTree>
    <p:extLst>
      <p:ext uri="{BB962C8B-B14F-4D97-AF65-F5344CB8AC3E}">
        <p14:creationId xmlns:p14="http://schemas.microsoft.com/office/powerpoint/2010/main" val="2005149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15</a:t>
            </a:fld>
            <a:endParaRPr lang="en-US" dirty="0"/>
          </a:p>
        </p:txBody>
      </p:sp>
    </p:spTree>
    <p:extLst>
      <p:ext uri="{BB962C8B-B14F-4D97-AF65-F5344CB8AC3E}">
        <p14:creationId xmlns:p14="http://schemas.microsoft.com/office/powerpoint/2010/main" val="3213000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16</a:t>
            </a:fld>
            <a:endParaRPr lang="en-US" dirty="0"/>
          </a:p>
        </p:txBody>
      </p:sp>
    </p:spTree>
    <p:extLst>
      <p:ext uri="{BB962C8B-B14F-4D97-AF65-F5344CB8AC3E}">
        <p14:creationId xmlns:p14="http://schemas.microsoft.com/office/powerpoint/2010/main" val="41923247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17</a:t>
            </a:fld>
            <a:endParaRPr lang="en-US" dirty="0"/>
          </a:p>
        </p:txBody>
      </p:sp>
    </p:spTree>
    <p:extLst>
      <p:ext uri="{BB962C8B-B14F-4D97-AF65-F5344CB8AC3E}">
        <p14:creationId xmlns:p14="http://schemas.microsoft.com/office/powerpoint/2010/main" val="32091976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18</a:t>
            </a:fld>
            <a:endParaRPr lang="en-US" dirty="0"/>
          </a:p>
        </p:txBody>
      </p:sp>
    </p:spTree>
    <p:extLst>
      <p:ext uri="{BB962C8B-B14F-4D97-AF65-F5344CB8AC3E}">
        <p14:creationId xmlns:p14="http://schemas.microsoft.com/office/powerpoint/2010/main" val="23934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19</a:t>
            </a:fld>
            <a:endParaRPr lang="en-US" dirty="0"/>
          </a:p>
        </p:txBody>
      </p:sp>
    </p:spTree>
    <p:extLst>
      <p:ext uri="{BB962C8B-B14F-4D97-AF65-F5344CB8AC3E}">
        <p14:creationId xmlns:p14="http://schemas.microsoft.com/office/powerpoint/2010/main" val="113830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2</a:t>
            </a:fld>
            <a:endParaRPr lang="en-US" dirty="0"/>
          </a:p>
        </p:txBody>
      </p:sp>
    </p:spTree>
    <p:extLst>
      <p:ext uri="{BB962C8B-B14F-4D97-AF65-F5344CB8AC3E}">
        <p14:creationId xmlns:p14="http://schemas.microsoft.com/office/powerpoint/2010/main" val="10604352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20</a:t>
            </a:fld>
            <a:endParaRPr lang="en-US" dirty="0"/>
          </a:p>
        </p:txBody>
      </p:sp>
    </p:spTree>
    <p:extLst>
      <p:ext uri="{BB962C8B-B14F-4D97-AF65-F5344CB8AC3E}">
        <p14:creationId xmlns:p14="http://schemas.microsoft.com/office/powerpoint/2010/main" val="3460467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21</a:t>
            </a:fld>
            <a:endParaRPr lang="en-US" dirty="0"/>
          </a:p>
        </p:txBody>
      </p:sp>
    </p:spTree>
    <p:extLst>
      <p:ext uri="{BB962C8B-B14F-4D97-AF65-F5344CB8AC3E}">
        <p14:creationId xmlns:p14="http://schemas.microsoft.com/office/powerpoint/2010/main" val="534273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22</a:t>
            </a:fld>
            <a:endParaRPr lang="en-US" dirty="0"/>
          </a:p>
        </p:txBody>
      </p:sp>
    </p:spTree>
    <p:extLst>
      <p:ext uri="{BB962C8B-B14F-4D97-AF65-F5344CB8AC3E}">
        <p14:creationId xmlns:p14="http://schemas.microsoft.com/office/powerpoint/2010/main" val="1410999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3</a:t>
            </a:fld>
            <a:endParaRPr lang="en-US" dirty="0"/>
          </a:p>
        </p:txBody>
      </p:sp>
    </p:spTree>
    <p:extLst>
      <p:ext uri="{BB962C8B-B14F-4D97-AF65-F5344CB8AC3E}">
        <p14:creationId xmlns:p14="http://schemas.microsoft.com/office/powerpoint/2010/main" val="257471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C574044-705B-4BA9-9528-EF24541C28D0}" type="slidenum">
              <a:rPr lang="en-US" smtClean="0"/>
              <a:pPr/>
              <a:t>4</a:t>
            </a:fld>
            <a:endParaRPr lang="en-US" dirty="0"/>
          </a:p>
        </p:txBody>
      </p:sp>
    </p:spTree>
    <p:extLst>
      <p:ext uri="{BB962C8B-B14F-4D97-AF65-F5344CB8AC3E}">
        <p14:creationId xmlns:p14="http://schemas.microsoft.com/office/powerpoint/2010/main" val="3816866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5</a:t>
            </a:fld>
            <a:endParaRPr lang="en-US" dirty="0"/>
          </a:p>
        </p:txBody>
      </p:sp>
    </p:spTree>
    <p:extLst>
      <p:ext uri="{BB962C8B-B14F-4D97-AF65-F5344CB8AC3E}">
        <p14:creationId xmlns:p14="http://schemas.microsoft.com/office/powerpoint/2010/main" val="860868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6</a:t>
            </a:fld>
            <a:endParaRPr lang="en-US" dirty="0"/>
          </a:p>
        </p:txBody>
      </p:sp>
    </p:spTree>
    <p:extLst>
      <p:ext uri="{BB962C8B-B14F-4D97-AF65-F5344CB8AC3E}">
        <p14:creationId xmlns:p14="http://schemas.microsoft.com/office/powerpoint/2010/main" val="720119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7</a:t>
            </a:fld>
            <a:endParaRPr lang="en-US" dirty="0"/>
          </a:p>
        </p:txBody>
      </p:sp>
    </p:spTree>
    <p:extLst>
      <p:ext uri="{BB962C8B-B14F-4D97-AF65-F5344CB8AC3E}">
        <p14:creationId xmlns:p14="http://schemas.microsoft.com/office/powerpoint/2010/main" val="4215289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8</a:t>
            </a:fld>
            <a:endParaRPr lang="en-US" dirty="0"/>
          </a:p>
        </p:txBody>
      </p:sp>
    </p:spTree>
    <p:extLst>
      <p:ext uri="{BB962C8B-B14F-4D97-AF65-F5344CB8AC3E}">
        <p14:creationId xmlns:p14="http://schemas.microsoft.com/office/powerpoint/2010/main" val="1160944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C574044-705B-4BA9-9528-EF24541C28D0}" type="slidenum">
              <a:rPr lang="en-US" smtClean="0"/>
              <a:pPr/>
              <a:t>9</a:t>
            </a:fld>
            <a:endParaRPr lang="en-US" dirty="0"/>
          </a:p>
        </p:txBody>
      </p:sp>
    </p:spTree>
    <p:extLst>
      <p:ext uri="{BB962C8B-B14F-4D97-AF65-F5344CB8AC3E}">
        <p14:creationId xmlns:p14="http://schemas.microsoft.com/office/powerpoint/2010/main" val="18578435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PTCoverBkgrd1b.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descr="Lineage_Vector_Small_BlackRed_Tagline.png"/>
          <p:cNvPicPr>
            <a:picLocks noChangeAspect="1"/>
          </p:cNvPicPr>
          <p:nvPr userDrawn="1"/>
        </p:nvPicPr>
        <p:blipFill>
          <a:blip r:embed="rId3" cstate="print"/>
          <a:stretch>
            <a:fillRect/>
          </a:stretch>
        </p:blipFill>
        <p:spPr>
          <a:xfrm>
            <a:off x="342961" y="661988"/>
            <a:ext cx="4606395" cy="998866"/>
          </a:xfrm>
          <a:prstGeom prst="rect">
            <a:avLst/>
          </a:prstGeom>
        </p:spPr>
      </p:pic>
      <p:sp>
        <p:nvSpPr>
          <p:cNvPr id="2" name="Title 1"/>
          <p:cNvSpPr>
            <a:spLocks noGrp="1"/>
          </p:cNvSpPr>
          <p:nvPr>
            <p:ph type="ctrTitle"/>
          </p:nvPr>
        </p:nvSpPr>
        <p:spPr>
          <a:xfrm>
            <a:off x="685800" y="3429000"/>
            <a:ext cx="7772400" cy="1470025"/>
          </a:xfrm>
          <a:prstGeom prst="rect">
            <a:avLst/>
          </a:prstGeom>
        </p:spPr>
        <p:txBody>
          <a:bodyPr/>
          <a:lstStyle>
            <a:lvl1pPr>
              <a:defRPr sz="3200">
                <a:solidFill>
                  <a:srgbClr val="000000"/>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953000"/>
            <a:ext cx="6400800" cy="1295400"/>
          </a:xfrm>
          <a:prstGeom prst="rect">
            <a:avLst/>
          </a:prstGeom>
        </p:spPr>
        <p:txBody>
          <a:bodyPr anchor="ctr"/>
          <a:lstStyle>
            <a:lvl1pPr marL="0" indent="0" algn="l">
              <a:buNone/>
              <a:defRPr sz="2400" b="1">
                <a:solidFill>
                  <a:srgbClr val="000000"/>
                </a:solidFill>
                <a:effectLst>
                  <a:outerShdw blurRad="38100" dist="38100" dir="2700000" algn="tl">
                    <a:srgbClr val="000000">
                      <a:alpha val="43137"/>
                    </a:srgbClr>
                  </a:outerShdw>
                </a:effectLst>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7" descr="Metal Header.jpg"/>
          <p:cNvPicPr>
            <a:picLocks noChangeAspect="1"/>
          </p:cNvPicPr>
          <p:nvPr userDrawn="1"/>
        </p:nvPicPr>
        <p:blipFill>
          <a:blip r:embed="rId4" cstate="print"/>
          <a:stretch>
            <a:fillRect/>
          </a:stretch>
        </p:blipFill>
        <p:spPr>
          <a:xfrm>
            <a:off x="0" y="6443663"/>
            <a:ext cx="9144000" cy="414337"/>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pic>
      <p:sp>
        <p:nvSpPr>
          <p:cNvPr id="11" name="Subtitle 12"/>
          <p:cNvSpPr txBox="1">
            <a:spLocks/>
          </p:cNvSpPr>
          <p:nvPr userDrawn="1"/>
        </p:nvSpPr>
        <p:spPr>
          <a:xfrm>
            <a:off x="2725882" y="6477000"/>
            <a:ext cx="6265718" cy="457200"/>
          </a:xfrm>
          <a:prstGeom prst="rect">
            <a:avLst/>
          </a:prstGeom>
        </p:spPr>
        <p:txBody>
          <a:bodyPr vert="horz" lIns="91440" tIns="45720" rIns="91440" bIns="45720" rtlCol="0">
            <a:noAutofit/>
          </a:bodyPr>
          <a:lstStyle/>
          <a:p>
            <a:pPr marL="0" marR="0" lvl="0" indent="0" algn="r" defTabSz="914400" rtl="0" eaLnBrk="1" fontAlgn="auto" latinLnBrk="0" hangingPunct="1">
              <a:lnSpc>
                <a:spcPct val="100000"/>
              </a:lnSpc>
              <a:spcBef>
                <a:spcPct val="20000"/>
              </a:spcBef>
              <a:spcAft>
                <a:spcPts val="0"/>
              </a:spcAft>
              <a:buClr>
                <a:srgbClr val="00B0F0"/>
              </a:buClr>
              <a:buSzTx/>
              <a:buFont typeface="Arial" pitchFamily="34" charset="0"/>
              <a:buNone/>
              <a:tabLst/>
              <a:defRPr/>
            </a:pPr>
            <a:r>
              <a:rPr kumimoji="0" lang="en-US" sz="1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rial" pitchFamily="34" charset="0"/>
                <a:ea typeface="+mn-ea"/>
                <a:cs typeface="Arial" pitchFamily="34" charset="0"/>
              </a:rPr>
              <a:t>The Nation’s Premier Laboratory for Land Forces</a:t>
            </a:r>
            <a:endParaRPr kumimoji="0" lang="en-US" sz="18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
        <p:nvSpPr>
          <p:cNvPr id="10" name="TextBox 9"/>
          <p:cNvSpPr txBox="1"/>
          <p:nvPr userDrawn="1"/>
        </p:nvSpPr>
        <p:spPr>
          <a:xfrm>
            <a:off x="3617193" y="38486"/>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Tree>
    <p:extLst>
      <p:ext uri="{BB962C8B-B14F-4D97-AF65-F5344CB8AC3E}">
        <p14:creationId xmlns:p14="http://schemas.microsoft.com/office/powerpoint/2010/main" val="11591836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72715" y="918409"/>
            <a:ext cx="8663468" cy="5338011"/>
          </a:xfrm>
          <a:prstGeom prst="rect">
            <a:avLst/>
          </a:prstGeom>
        </p:spPr>
        <p:txBody>
          <a:bodyPr/>
          <a:lstStyle>
            <a:lvl1pPr>
              <a:defRPr b="1">
                <a:latin typeface="Arial" pitchFamily="34" charset="0"/>
                <a:cs typeface="Arial" pitchFamily="34" charset="0"/>
              </a:defRPr>
            </a:lvl1pPr>
            <a:lvl2pPr>
              <a:defRPr b="1">
                <a:latin typeface="Arial" pitchFamily="34" charset="0"/>
                <a:cs typeface="Arial" pitchFamily="34" charset="0"/>
              </a:defRPr>
            </a:lvl2pPr>
            <a:lvl3pPr>
              <a:defRPr b="1">
                <a:latin typeface="Arial" pitchFamily="34" charset="0"/>
                <a:cs typeface="Arial" pitchFamily="34" charset="0"/>
              </a:defRPr>
            </a:lvl3pPr>
            <a:lvl4pPr>
              <a:defRPr b="1">
                <a:latin typeface="Arial" pitchFamily="34" charset="0"/>
                <a:cs typeface="Arial" pitchFamily="34" charset="0"/>
              </a:defRPr>
            </a:lvl4pPr>
            <a:lvl5pPr>
              <a:defRPr b="1">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1"/>
          <p:cNvSpPr>
            <a:spLocks noGrp="1"/>
          </p:cNvSpPr>
          <p:nvPr>
            <p:ph type="title"/>
          </p:nvPr>
        </p:nvSpPr>
        <p:spPr>
          <a:xfrm>
            <a:off x="3519488" y="152400"/>
            <a:ext cx="4322185" cy="533400"/>
          </a:xfrm>
          <a:prstGeom prst="rect">
            <a:avLst/>
          </a:prstGeom>
        </p:spPr>
        <p:txBody>
          <a:bodyPr lIns="45720" rIns="45720" anchor="ctr">
            <a:normAutofit/>
          </a:bodyPr>
          <a:lstStyle>
            <a:lvl1pPr>
              <a:defRPr sz="2400">
                <a:latin typeface="Arial" pitchFamily="34" charset="0"/>
                <a:cs typeface="Arial" pitchFamily="34" charset="0"/>
              </a:defRPr>
            </a:lvl1pPr>
          </a:lstStyle>
          <a:p>
            <a:r>
              <a:rPr lang="en-US" dirty="0" smtClean="0"/>
              <a:t>Click to edit Master title style</a:t>
            </a:r>
            <a:endParaRPr lang="en-US" dirty="0"/>
          </a:p>
        </p:txBody>
      </p:sp>
      <p:pic>
        <p:nvPicPr>
          <p:cNvPr id="5" name="Picture 4" descr="ARL_Logo_March2012_WhiteGold_small.png"/>
          <p:cNvPicPr>
            <a:picLocks noChangeAspect="1"/>
          </p:cNvPicPr>
          <p:nvPr userDrawn="1"/>
        </p:nvPicPr>
        <p:blipFill>
          <a:blip r:embed="rId2" cstate="print"/>
          <a:stretch>
            <a:fillRect/>
          </a:stretch>
        </p:blipFill>
        <p:spPr>
          <a:xfrm>
            <a:off x="8021781" y="267253"/>
            <a:ext cx="914402" cy="338329"/>
          </a:xfrm>
          <a:prstGeom prst="rect">
            <a:avLst/>
          </a:prstGeom>
        </p:spPr>
      </p:pic>
      <p:sp>
        <p:nvSpPr>
          <p:cNvPr id="6" name="TextBox 5"/>
          <p:cNvSpPr txBox="1"/>
          <p:nvPr userDrawn="1"/>
        </p:nvSpPr>
        <p:spPr>
          <a:xfrm>
            <a:off x="706636" y="6435745"/>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4" name="Picture 3" descr="ARL_Logo_March2012_WhiteGold_small.png"/>
          <p:cNvPicPr>
            <a:picLocks noChangeAspect="1"/>
          </p:cNvPicPr>
          <p:nvPr userDrawn="1"/>
        </p:nvPicPr>
        <p:blipFill>
          <a:blip r:embed="rId2" cstate="print"/>
          <a:stretch>
            <a:fillRect/>
          </a:stretch>
        </p:blipFill>
        <p:spPr>
          <a:xfrm>
            <a:off x="8021781" y="267253"/>
            <a:ext cx="914402" cy="338329"/>
          </a:xfrm>
          <a:prstGeom prst="rect">
            <a:avLst/>
          </a:prstGeom>
        </p:spPr>
      </p:pic>
      <p:sp>
        <p:nvSpPr>
          <p:cNvPr id="3" name="TextBox 2"/>
          <p:cNvSpPr txBox="1"/>
          <p:nvPr userDrawn="1"/>
        </p:nvSpPr>
        <p:spPr>
          <a:xfrm>
            <a:off x="530241" y="6477507"/>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715962"/>
          </a:xfrm>
          <a:prstGeom prst="rect">
            <a:avLst/>
          </a:prstGeom>
        </p:spPr>
        <p:txBody>
          <a:bodyPr>
            <a:normAutofit/>
          </a:bodyPr>
          <a:lstStyle>
            <a:lvl1pPr algn="r">
              <a:defRPr sz="28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1"/>
            <a:ext cx="8229600" cy="4038600"/>
          </a:xfrm>
          <a:prstGeom prst="rect">
            <a:avLst/>
          </a:prstGeom>
        </p:spPr>
        <p:txBody>
          <a:bodyPr/>
          <a:lstStyle/>
          <a:p>
            <a:pPr lvl="0"/>
            <a:r>
              <a:rPr lang="en-US" dirty="0" smtClean="0"/>
              <a:t>Click to edit Master text styles</a:t>
            </a:r>
          </a:p>
        </p:txBody>
      </p:sp>
      <p:sp>
        <p:nvSpPr>
          <p:cNvPr id="9" name="Content Placeholder 2"/>
          <p:cNvSpPr txBox="1">
            <a:spLocks/>
          </p:cNvSpPr>
          <p:nvPr userDrawn="1"/>
        </p:nvSpPr>
        <p:spPr bwMode="auto">
          <a:xfrm>
            <a:off x="0" y="6019800"/>
            <a:ext cx="9144000" cy="457200"/>
          </a:xfrm>
          <a:prstGeom prst="rect">
            <a:avLst/>
          </a:prstGeom>
          <a:solidFill>
            <a:schemeClr val="bg1">
              <a:lumMod val="75000"/>
            </a:schemeClr>
          </a:solidFill>
          <a:ln w="9525">
            <a:noFill/>
            <a:miter lim="800000"/>
            <a:headEnd/>
            <a:tailEnd/>
          </a:ln>
          <a:effectLst>
            <a:outerShdw blurRad="50800" dist="38100" dir="2700000" algn="tl" rotWithShape="0">
              <a:prstClr val="black">
                <a:alpha val="40000"/>
              </a:prstClr>
            </a:outerShdw>
          </a:effectLst>
        </p:spPr>
        <p:txBody>
          <a:bodyPr anchor="ctr" anchorCtr="1"/>
          <a:lstStyle/>
          <a:p>
            <a:pPr marL="119063" indent="-119063" algn="ctr" fontAlgn="base">
              <a:spcBef>
                <a:spcPct val="0"/>
              </a:spcBef>
              <a:spcAft>
                <a:spcPct val="0"/>
              </a:spcAft>
              <a:defRPr/>
            </a:pPr>
            <a:endParaRPr lang="en-US" sz="2000" b="1" dirty="0">
              <a:solidFill>
                <a:srgbClr val="000000"/>
              </a:solidFill>
              <a:ea typeface="MS PGothic" pitchFamily="34" charset="-128"/>
              <a:cs typeface="Arial" pitchFamily="34" charset="0"/>
            </a:endParaRPr>
          </a:p>
        </p:txBody>
      </p:sp>
      <p:sp>
        <p:nvSpPr>
          <p:cNvPr id="10" name="Content Placeholder 2"/>
          <p:cNvSpPr>
            <a:spLocks noGrp="1"/>
          </p:cNvSpPr>
          <p:nvPr>
            <p:ph idx="10"/>
          </p:nvPr>
        </p:nvSpPr>
        <p:spPr>
          <a:xfrm>
            <a:off x="-1" y="6026331"/>
            <a:ext cx="9135291" cy="478972"/>
          </a:xfrm>
          <a:prstGeom prst="rect">
            <a:avLst/>
          </a:prstGeom>
        </p:spPr>
        <p:txBody>
          <a:bodyPr anchor="ctr">
            <a:normAutofit/>
          </a:bodyPr>
          <a:lstStyle>
            <a:lvl1pPr algn="ctr">
              <a:buNone/>
              <a:defRPr sz="2400" b="1"/>
            </a:lvl1pPr>
          </a:lstStyle>
          <a:p>
            <a:pPr lvl="0"/>
            <a:r>
              <a:rPr lang="en-US" dirty="0" smtClean="0"/>
              <a:t>Click to edit Master text styles</a:t>
            </a:r>
          </a:p>
        </p:txBody>
      </p:sp>
      <p:cxnSp>
        <p:nvCxnSpPr>
          <p:cNvPr id="12" name="Straight Connector 11"/>
          <p:cNvCxnSpPr/>
          <p:nvPr userDrawn="1"/>
        </p:nvCxnSpPr>
        <p:spPr>
          <a:xfrm>
            <a:off x="0" y="1053737"/>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8516984" y="6577149"/>
            <a:ext cx="457200" cy="246221"/>
          </a:xfrm>
          <a:prstGeom prst="rect">
            <a:avLst/>
          </a:prstGeom>
          <a:noFill/>
        </p:spPr>
        <p:txBody>
          <a:bodyPr wrap="square" rtlCol="0">
            <a:spAutoFit/>
          </a:bodyPr>
          <a:lstStyle/>
          <a:p>
            <a:pPr algn="ctr"/>
            <a:fld id="{F1D1671D-DB7A-4F5D-8EAA-9E9A8057B4D4}" type="slidenum">
              <a:rPr lang="en-US" sz="1000" b="1" smtClean="0">
                <a:solidFill>
                  <a:prstClr val="black"/>
                </a:solidFill>
                <a:latin typeface="Arial" pitchFamily="34" charset="0"/>
                <a:cs typeface="Arial" pitchFamily="34" charset="0"/>
              </a:rPr>
              <a:pPr algn="ctr"/>
              <a:t>‹#›</a:t>
            </a:fld>
            <a:endParaRPr lang="en-US" sz="1000" b="1" dirty="0">
              <a:solidFill>
                <a:prstClr val="black"/>
              </a:solidFill>
              <a:latin typeface="Arial" pitchFamily="34" charset="0"/>
              <a:cs typeface="Arial" pitchFamily="34" charset="0"/>
            </a:endParaRPr>
          </a:p>
        </p:txBody>
      </p:sp>
      <p:pic>
        <p:nvPicPr>
          <p:cNvPr id="11" name="Picture 10" descr="Lineage_Vector_Small_BlackRed.png"/>
          <p:cNvPicPr>
            <a:picLocks noChangeAspect="1"/>
          </p:cNvPicPr>
          <p:nvPr userDrawn="1"/>
        </p:nvPicPr>
        <p:blipFill>
          <a:blip r:embed="rId2" cstate="print"/>
          <a:stretch>
            <a:fillRect/>
          </a:stretch>
        </p:blipFill>
        <p:spPr>
          <a:xfrm>
            <a:off x="204651" y="228601"/>
            <a:ext cx="1759123" cy="381000"/>
          </a:xfrm>
          <a:prstGeom prst="rect">
            <a:avLst/>
          </a:prstGeom>
        </p:spPr>
      </p:pic>
    </p:spTree>
    <p:extLst>
      <p:ext uri="{BB962C8B-B14F-4D97-AF65-F5344CB8AC3E}">
        <p14:creationId xmlns:p14="http://schemas.microsoft.com/office/powerpoint/2010/main" val="2155030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1" name="TextBox 10"/>
          <p:cNvSpPr txBox="1"/>
          <p:nvPr userDrawn="1"/>
        </p:nvSpPr>
        <p:spPr>
          <a:xfrm>
            <a:off x="8820151" y="6601674"/>
            <a:ext cx="285190" cy="172355"/>
          </a:xfrm>
          <a:prstGeom prst="rect">
            <a:avLst/>
          </a:prstGeom>
          <a:noFill/>
        </p:spPr>
        <p:txBody>
          <a:bodyPr wrap="square" lIns="9144" tIns="9144" rIns="9144" bIns="9144" anchor="ctr">
            <a:spAutoFit/>
          </a:bodyPr>
          <a:lstStyle/>
          <a:p>
            <a:pPr algn="ctr">
              <a:defRPr/>
            </a:pPr>
            <a:fld id="{6A538B20-F103-4B61-9340-A201FCCC8171}" type="slidenum">
              <a:rPr lang="en-US" sz="1000" b="1" smtClean="0">
                <a:solidFill>
                  <a:prstClr val="black"/>
                </a:solidFill>
                <a:latin typeface="Myriad Pro" pitchFamily="34" charset="0"/>
                <a:cs typeface="Arial" pitchFamily="34" charset="0"/>
              </a:rPr>
              <a:pPr algn="ctr">
                <a:defRPr/>
              </a:pPr>
              <a:t>‹#›</a:t>
            </a:fld>
            <a:endParaRPr lang="en-US" sz="1000" b="1" dirty="0">
              <a:solidFill>
                <a:prstClr val="black"/>
              </a:solidFill>
              <a:latin typeface="Myriad Pro" pitchFamily="34" charset="0"/>
              <a:cs typeface="Arial" pitchFamily="34" charset="0"/>
            </a:endParaRPr>
          </a:p>
        </p:txBody>
      </p:sp>
      <p:cxnSp>
        <p:nvCxnSpPr>
          <p:cNvPr id="6" name="Straight Connector 5"/>
          <p:cNvCxnSpPr/>
          <p:nvPr userDrawn="1"/>
        </p:nvCxnSpPr>
        <p:spPr>
          <a:xfrm>
            <a:off x="0" y="822325"/>
            <a:ext cx="9144000" cy="0"/>
          </a:xfrm>
          <a:prstGeom prst="line">
            <a:avLst/>
          </a:prstGeom>
          <a:ln w="12700">
            <a:solidFill>
              <a:srgbClr val="696F65"/>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0" y="841375"/>
            <a:ext cx="9144000" cy="0"/>
          </a:xfrm>
          <a:prstGeom prst="line">
            <a:avLst/>
          </a:prstGeom>
          <a:ln w="12700">
            <a:solidFill>
              <a:srgbClr val="A29B8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flipV="1">
            <a:off x="0" y="801688"/>
            <a:ext cx="9144000" cy="0"/>
          </a:xfrm>
          <a:prstGeom prst="line">
            <a:avLst/>
          </a:prstGeom>
          <a:ln w="12700">
            <a:solidFill>
              <a:srgbClr val="838378"/>
            </a:solidFill>
          </a:ln>
        </p:spPr>
        <p:style>
          <a:lnRef idx="1">
            <a:schemeClr val="accent1"/>
          </a:lnRef>
          <a:fillRef idx="0">
            <a:schemeClr val="accent1"/>
          </a:fillRef>
          <a:effectRef idx="0">
            <a:schemeClr val="accent1"/>
          </a:effectRef>
          <a:fontRef idx="minor">
            <a:schemeClr val="tx1"/>
          </a:fontRef>
        </p:style>
      </p:cxnSp>
      <p:pic>
        <p:nvPicPr>
          <p:cNvPr id="13" name="Picture 2" descr="C:\Users\ahmadna\Desktop\Branding\ASAALT_color.png"/>
          <p:cNvPicPr>
            <a:picLocks noChangeAspect="1" noChangeArrowheads="1"/>
          </p:cNvPicPr>
          <p:nvPr userDrawn="1"/>
        </p:nvPicPr>
        <p:blipFill>
          <a:blip r:embed="rId2" cstate="print"/>
          <a:srcRect l="4860" t="2500" r="4956" b="4500"/>
          <a:stretch>
            <a:fillRect/>
          </a:stretch>
        </p:blipFill>
        <p:spPr bwMode="auto">
          <a:xfrm>
            <a:off x="8365331" y="14664"/>
            <a:ext cx="760072" cy="761828"/>
          </a:xfrm>
          <a:prstGeom prst="rect">
            <a:avLst/>
          </a:prstGeom>
          <a:noFill/>
          <a:effectLst>
            <a:outerShdw blurRad="63500" sx="102000" sy="102000" algn="ctr" rotWithShape="0">
              <a:prstClr val="black">
                <a:alpha val="40000"/>
              </a:prstClr>
            </a:outerShdw>
          </a:effectLst>
        </p:spPr>
      </p:pic>
      <p:sp>
        <p:nvSpPr>
          <p:cNvPr id="14" name="Title 31"/>
          <p:cNvSpPr>
            <a:spLocks noGrp="1"/>
          </p:cNvSpPr>
          <p:nvPr>
            <p:ph type="title"/>
          </p:nvPr>
        </p:nvSpPr>
        <p:spPr>
          <a:xfrm>
            <a:off x="770965" y="10632"/>
            <a:ext cx="7602070" cy="786810"/>
          </a:xfrm>
          <a:prstGeom prst="rect">
            <a:avLst/>
          </a:prstGeom>
        </p:spPr>
        <p:txBody>
          <a:bodyPr anchor="b"/>
          <a:lstStyle>
            <a:lvl1pPr algn="r">
              <a:lnSpc>
                <a:spcPct val="80000"/>
              </a:lnSpc>
              <a:defRPr sz="2800" b="1" i="0">
                <a:latin typeface="Arial" pitchFamily="34" charset="0"/>
                <a:cs typeface="Arial" pitchFamily="34" charset="0"/>
              </a:defRPr>
            </a:lvl1pPr>
          </a:lstStyle>
          <a:p>
            <a:r>
              <a:rPr lang="en-US" dirty="0" smtClean="0"/>
              <a:t>Click to edit Master title style</a:t>
            </a:r>
            <a:endParaRPr lang="en-US" dirty="0"/>
          </a:p>
        </p:txBody>
      </p:sp>
      <p:pic>
        <p:nvPicPr>
          <p:cNvPr id="10" name="Picture 9" descr="Lineage_Vector_Small_BlackRed.png"/>
          <p:cNvPicPr>
            <a:picLocks noChangeAspect="1"/>
          </p:cNvPicPr>
          <p:nvPr userDrawn="1"/>
        </p:nvPicPr>
        <p:blipFill>
          <a:blip r:embed="rId3" cstate="print"/>
          <a:stretch>
            <a:fillRect/>
          </a:stretch>
        </p:blipFill>
        <p:spPr>
          <a:xfrm>
            <a:off x="204651" y="228601"/>
            <a:ext cx="1759123" cy="381000"/>
          </a:xfrm>
          <a:prstGeom prst="rect">
            <a:avLst/>
          </a:prstGeom>
        </p:spPr>
      </p:pic>
    </p:spTree>
    <p:extLst>
      <p:ext uri="{BB962C8B-B14F-4D97-AF65-F5344CB8AC3E}">
        <p14:creationId xmlns:p14="http://schemas.microsoft.com/office/powerpoint/2010/main" val="3463431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1026" name="Picture 2" descr="C:\Users\ahmadna\Desktop\Picture1.png"/>
          <p:cNvPicPr>
            <a:picLocks noChangeAspect="1" noChangeArrowheads="1"/>
          </p:cNvPicPr>
          <p:nvPr userDrawn="1"/>
        </p:nvPicPr>
        <p:blipFill>
          <a:blip r:embed="rId2" cstate="print"/>
          <a:srcRect/>
          <a:stretch>
            <a:fillRect/>
          </a:stretch>
        </p:blipFill>
        <p:spPr bwMode="auto">
          <a:xfrm>
            <a:off x="26127" y="6495279"/>
            <a:ext cx="8832850" cy="354012"/>
          </a:xfrm>
          <a:prstGeom prst="rect">
            <a:avLst/>
          </a:prstGeom>
          <a:noFill/>
        </p:spPr>
      </p:pic>
      <p:sp>
        <p:nvSpPr>
          <p:cNvPr id="11" name="TextBox 10"/>
          <p:cNvSpPr txBox="1"/>
          <p:nvPr userDrawn="1"/>
        </p:nvSpPr>
        <p:spPr>
          <a:xfrm>
            <a:off x="8820151" y="6601674"/>
            <a:ext cx="285190" cy="172355"/>
          </a:xfrm>
          <a:prstGeom prst="rect">
            <a:avLst/>
          </a:prstGeom>
          <a:noFill/>
        </p:spPr>
        <p:txBody>
          <a:bodyPr wrap="square" lIns="9144" tIns="9144" rIns="9144" bIns="9144" anchor="ctr">
            <a:spAutoFit/>
          </a:bodyPr>
          <a:lstStyle/>
          <a:p>
            <a:pPr algn="ctr">
              <a:defRPr/>
            </a:pPr>
            <a:fld id="{6A538B20-F103-4B61-9340-A201FCCC8171}" type="slidenum">
              <a:rPr lang="en-US" sz="1000" b="1" smtClean="0">
                <a:solidFill>
                  <a:prstClr val="black"/>
                </a:solidFill>
                <a:latin typeface="Myriad Pro" pitchFamily="34" charset="0"/>
                <a:cs typeface="Arial" pitchFamily="34" charset="0"/>
              </a:rPr>
              <a:pPr algn="ctr">
                <a:defRPr/>
              </a:pPr>
              <a:t>‹#›</a:t>
            </a:fld>
            <a:endParaRPr lang="en-US" sz="1000" b="1" dirty="0">
              <a:solidFill>
                <a:prstClr val="black"/>
              </a:solidFill>
              <a:latin typeface="Myriad Pro" pitchFamily="34" charset="0"/>
              <a:cs typeface="Arial" pitchFamily="34" charset="0"/>
            </a:endParaRPr>
          </a:p>
        </p:txBody>
      </p:sp>
      <p:cxnSp>
        <p:nvCxnSpPr>
          <p:cNvPr id="6" name="Straight Connector 5"/>
          <p:cNvCxnSpPr/>
          <p:nvPr userDrawn="1"/>
        </p:nvCxnSpPr>
        <p:spPr>
          <a:xfrm>
            <a:off x="0" y="822325"/>
            <a:ext cx="9144000" cy="0"/>
          </a:xfrm>
          <a:prstGeom prst="line">
            <a:avLst/>
          </a:prstGeom>
          <a:ln w="12700">
            <a:solidFill>
              <a:srgbClr val="696F65"/>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0" y="841375"/>
            <a:ext cx="9144000" cy="0"/>
          </a:xfrm>
          <a:prstGeom prst="line">
            <a:avLst/>
          </a:prstGeom>
          <a:ln w="12700">
            <a:solidFill>
              <a:srgbClr val="A29B89"/>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flipV="1">
            <a:off x="0" y="801688"/>
            <a:ext cx="9144000" cy="0"/>
          </a:xfrm>
          <a:prstGeom prst="line">
            <a:avLst/>
          </a:prstGeom>
          <a:ln w="12700">
            <a:solidFill>
              <a:srgbClr val="838378"/>
            </a:solidFill>
          </a:ln>
        </p:spPr>
        <p:style>
          <a:lnRef idx="1">
            <a:schemeClr val="accent1"/>
          </a:lnRef>
          <a:fillRef idx="0">
            <a:schemeClr val="accent1"/>
          </a:fillRef>
          <a:effectRef idx="0">
            <a:schemeClr val="accent1"/>
          </a:effectRef>
          <a:fontRef idx="minor">
            <a:schemeClr val="tx1"/>
          </a:fontRef>
        </p:style>
      </p:cxnSp>
      <p:pic>
        <p:nvPicPr>
          <p:cNvPr id="13" name="Picture 2" descr="C:\Users\ahmadna\Desktop\Branding\ASAALT_color.png"/>
          <p:cNvPicPr>
            <a:picLocks noChangeAspect="1" noChangeArrowheads="1"/>
          </p:cNvPicPr>
          <p:nvPr userDrawn="1"/>
        </p:nvPicPr>
        <p:blipFill>
          <a:blip r:embed="rId3" cstate="print"/>
          <a:srcRect l="4860" t="2500" r="4956" b="4500"/>
          <a:stretch>
            <a:fillRect/>
          </a:stretch>
        </p:blipFill>
        <p:spPr bwMode="auto">
          <a:xfrm>
            <a:off x="8365331" y="14664"/>
            <a:ext cx="760072" cy="761828"/>
          </a:xfrm>
          <a:prstGeom prst="rect">
            <a:avLst/>
          </a:prstGeom>
          <a:noFill/>
          <a:effectLst>
            <a:outerShdw blurRad="63500" sx="102000" sy="102000" algn="ctr" rotWithShape="0">
              <a:prstClr val="black">
                <a:alpha val="40000"/>
              </a:prstClr>
            </a:outerShdw>
          </a:effectLst>
        </p:spPr>
      </p:pic>
      <p:sp>
        <p:nvSpPr>
          <p:cNvPr id="14" name="Title 31"/>
          <p:cNvSpPr>
            <a:spLocks noGrp="1"/>
          </p:cNvSpPr>
          <p:nvPr>
            <p:ph type="title"/>
          </p:nvPr>
        </p:nvSpPr>
        <p:spPr>
          <a:xfrm>
            <a:off x="770965" y="10632"/>
            <a:ext cx="7602070" cy="786810"/>
          </a:xfrm>
          <a:prstGeom prst="rect">
            <a:avLst/>
          </a:prstGeom>
        </p:spPr>
        <p:txBody>
          <a:bodyPr anchor="b"/>
          <a:lstStyle>
            <a:lvl1pPr algn="r">
              <a:lnSpc>
                <a:spcPct val="80000"/>
              </a:lnSpc>
              <a:defRPr sz="2800" b="1" i="0">
                <a:latin typeface="Arial" pitchFamily="34" charset="0"/>
                <a:cs typeface="Arial" pitchFamily="34" charset="0"/>
              </a:defRPr>
            </a:lvl1pPr>
          </a:lstStyle>
          <a:p>
            <a:r>
              <a:rPr lang="en-US" dirty="0" smtClean="0"/>
              <a:t>Click to edit Master title style</a:t>
            </a:r>
            <a:endParaRPr lang="en-US" dirty="0"/>
          </a:p>
        </p:txBody>
      </p:sp>
      <p:pic>
        <p:nvPicPr>
          <p:cNvPr id="10" name="Picture 9" descr="Lineage_Vector_Small_BlackRed.png"/>
          <p:cNvPicPr>
            <a:picLocks noChangeAspect="1"/>
          </p:cNvPicPr>
          <p:nvPr userDrawn="1"/>
        </p:nvPicPr>
        <p:blipFill>
          <a:blip r:embed="rId4" cstate="print"/>
          <a:stretch>
            <a:fillRect/>
          </a:stretch>
        </p:blipFill>
        <p:spPr>
          <a:xfrm>
            <a:off x="204651" y="228601"/>
            <a:ext cx="1759123" cy="381000"/>
          </a:xfrm>
          <a:prstGeom prst="rect">
            <a:avLst/>
          </a:prstGeom>
        </p:spPr>
      </p:pic>
    </p:spTree>
    <p:extLst>
      <p:ext uri="{BB962C8B-B14F-4D97-AF65-F5344CB8AC3E}">
        <p14:creationId xmlns:p14="http://schemas.microsoft.com/office/powerpoint/2010/main" val="2436533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3" name="Title 1"/>
          <p:cNvSpPr>
            <a:spLocks noGrp="1"/>
          </p:cNvSpPr>
          <p:nvPr>
            <p:ph type="title"/>
          </p:nvPr>
        </p:nvSpPr>
        <p:spPr>
          <a:xfrm>
            <a:off x="2662084" y="258090"/>
            <a:ext cx="4608871" cy="501445"/>
          </a:xfrm>
          <a:prstGeom prst="rect">
            <a:avLst/>
          </a:prstGeom>
        </p:spPr>
        <p:txBody>
          <a:bodyPr/>
          <a:lstStyle>
            <a:lvl1pPr algn="ctr">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42572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e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9" name="Picture 8" descr="Metal Header.jpg"/>
          <p:cNvPicPr>
            <a:picLocks noChangeAspect="1"/>
          </p:cNvPicPr>
          <p:nvPr/>
        </p:nvPicPr>
        <p:blipFill>
          <a:blip r:embed="rId9" cstate="print"/>
          <a:stretch>
            <a:fillRect/>
          </a:stretch>
        </p:blipFill>
        <p:spPr>
          <a:xfrm>
            <a:off x="0" y="159182"/>
            <a:ext cx="9144000" cy="536575"/>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pic>
      <p:sp>
        <p:nvSpPr>
          <p:cNvPr id="10" name="Footer Placeholder 16"/>
          <p:cNvSpPr txBox="1">
            <a:spLocks/>
          </p:cNvSpPr>
          <p:nvPr/>
        </p:nvSpPr>
        <p:spPr>
          <a:xfrm>
            <a:off x="0" y="0"/>
            <a:ext cx="9144000" cy="152400"/>
          </a:xfrm>
          <a:prstGeom prst="rect">
            <a:avLst/>
          </a:prstGeom>
        </p:spPr>
        <p:txBody>
          <a:bodyPr anchor="ctr"/>
          <a:lstStyle/>
          <a:p>
            <a:pPr algn="ctr">
              <a:defRPr/>
            </a:pPr>
            <a:endParaRPr lang="en-US" sz="1000" b="1" dirty="0">
              <a:solidFill>
                <a:srgbClr val="000000"/>
              </a:solidFill>
              <a:latin typeface="Arial" pitchFamily="34" charset="0"/>
              <a:ea typeface="MS PGothic" pitchFamily="34" charset="-128"/>
              <a:cs typeface="Arial" pitchFamily="34" charset="0"/>
            </a:endParaRPr>
          </a:p>
        </p:txBody>
      </p:sp>
      <p:pic>
        <p:nvPicPr>
          <p:cNvPr id="7" name="Picture 6" descr="Lineage_Vector_Small_WhiteRed_Tagline_Reverse.png"/>
          <p:cNvPicPr>
            <a:picLocks noChangeAspect="1"/>
          </p:cNvPicPr>
          <p:nvPr/>
        </p:nvPicPr>
        <p:blipFill>
          <a:blip r:embed="rId10" cstate="print"/>
          <a:stretch>
            <a:fillRect/>
          </a:stretch>
        </p:blipFill>
        <p:spPr>
          <a:xfrm>
            <a:off x="276017" y="119063"/>
            <a:ext cx="3248441" cy="704591"/>
          </a:xfrm>
          <a:prstGeom prst="rect">
            <a:avLst/>
          </a:prstGeom>
        </p:spPr>
      </p:pic>
      <p:pic>
        <p:nvPicPr>
          <p:cNvPr id="12" name="Picture 11" descr="Metal Header.jpg"/>
          <p:cNvPicPr>
            <a:picLocks noChangeAspect="1"/>
          </p:cNvPicPr>
          <p:nvPr userDrawn="1"/>
        </p:nvPicPr>
        <p:blipFill>
          <a:blip r:embed="rId11" cstate="print"/>
          <a:stretch>
            <a:fillRect/>
          </a:stretch>
        </p:blipFill>
        <p:spPr>
          <a:xfrm>
            <a:off x="0" y="6443663"/>
            <a:ext cx="9144000" cy="414337"/>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pic>
      <p:sp>
        <p:nvSpPr>
          <p:cNvPr id="14" name="Subtitle 12"/>
          <p:cNvSpPr txBox="1">
            <a:spLocks/>
          </p:cNvSpPr>
          <p:nvPr/>
        </p:nvSpPr>
        <p:spPr>
          <a:xfrm>
            <a:off x="2666613" y="6477000"/>
            <a:ext cx="6265718" cy="38100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20000"/>
              </a:spcBef>
              <a:spcAft>
                <a:spcPts val="0"/>
              </a:spcAft>
              <a:buClr>
                <a:srgbClr val="00B0F0"/>
              </a:buClr>
              <a:buSzTx/>
              <a:buFont typeface="Arial" pitchFamily="34" charset="0"/>
              <a:buNone/>
              <a:tabLst/>
              <a:defRPr/>
            </a:pPr>
            <a:r>
              <a:rPr kumimoji="0" lang="en-US" sz="18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rial" pitchFamily="34" charset="0"/>
                <a:ea typeface="+mn-ea"/>
                <a:cs typeface="Arial" pitchFamily="34" charset="0"/>
              </a:rPr>
              <a:t>The Nation’s Premier Laboratory for Land Forces</a:t>
            </a:r>
            <a:endParaRPr kumimoji="0" lang="en-US" sz="18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pic>
        <p:nvPicPr>
          <p:cNvPr id="8" name="Picture 7" descr="ARL_Logo_March2012_WhiteGold_small.png"/>
          <p:cNvPicPr>
            <a:picLocks noChangeAspect="1"/>
          </p:cNvPicPr>
          <p:nvPr userDrawn="1"/>
        </p:nvPicPr>
        <p:blipFill>
          <a:blip r:embed="rId12" cstate="print"/>
          <a:stretch>
            <a:fillRect/>
          </a:stretch>
        </p:blipFill>
        <p:spPr>
          <a:xfrm>
            <a:off x="8021781" y="267253"/>
            <a:ext cx="914402" cy="338329"/>
          </a:xfrm>
          <a:prstGeom prst="rect">
            <a:avLst/>
          </a:prstGeom>
        </p:spPr>
      </p:pic>
      <p:sp>
        <p:nvSpPr>
          <p:cNvPr id="2" name="TextBox 1"/>
          <p:cNvSpPr txBox="1"/>
          <p:nvPr userDrawn="1"/>
        </p:nvSpPr>
        <p:spPr>
          <a:xfrm>
            <a:off x="8856133" y="6594846"/>
            <a:ext cx="364067" cy="246221"/>
          </a:xfrm>
          <a:prstGeom prst="rect">
            <a:avLst/>
          </a:prstGeom>
          <a:noFill/>
        </p:spPr>
        <p:txBody>
          <a:bodyPr wrap="square" rtlCol="0">
            <a:spAutoFit/>
          </a:bodyPr>
          <a:lstStyle/>
          <a:p>
            <a:fld id="{1140227C-3034-41DC-93D9-EAC9BCC0EAD4}" type="slidenum">
              <a:rPr lang="en-US" sz="1000" smtClean="0">
                <a:solidFill>
                  <a:schemeClr val="bg1"/>
                </a:solidFill>
              </a:rPr>
              <a:t>‹#›</a:t>
            </a:fld>
            <a:endParaRPr lang="en-US" sz="10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13" r:id="rId1"/>
    <p:sldLayoutId id="2147483734" r:id="rId2"/>
    <p:sldLayoutId id="2147483712" r:id="rId3"/>
    <p:sldLayoutId id="2147483735" r:id="rId4"/>
    <p:sldLayoutId id="2147483736" r:id="rId5"/>
    <p:sldLayoutId id="2147483737" r:id="rId6"/>
    <p:sldLayoutId id="2147483738" r:id="rId7"/>
  </p:sldLayoutIdLst>
  <p:timing>
    <p:tnLst>
      <p:par>
        <p:cTn id="1" dur="indefinite" restart="never" nodeType="tmRoot"/>
      </p:par>
    </p:tnLst>
  </p:timing>
  <p:txStyles>
    <p:titleStyle>
      <a:lvl1pPr algn="ctr" defTabSz="914400" rtl="0" eaLnBrk="1" latinLnBrk="0" hangingPunct="1">
        <a:spcBef>
          <a:spcPct val="0"/>
        </a:spcBef>
        <a:buNone/>
        <a:defRPr sz="2800" b="1" kern="1200" baseline="0">
          <a:solidFill>
            <a:schemeClr val="bg1"/>
          </a:solidFill>
          <a:latin typeface="Comic Sans MS" pitchFamily="66" charset="0"/>
          <a:ea typeface="+mj-ea"/>
          <a:cs typeface="+mj-cs"/>
        </a:defRPr>
      </a:lvl1pPr>
    </p:titleStyle>
    <p:bodyStyle>
      <a:lvl1pPr marL="342900" indent="-342900" algn="l" defTabSz="914400" rtl="0" eaLnBrk="1" latinLnBrk="0" hangingPunct="1">
        <a:spcBef>
          <a:spcPct val="20000"/>
        </a:spcBef>
        <a:buFontTx/>
        <a:buNone/>
        <a:defRPr sz="2000" kern="1200">
          <a:solidFill>
            <a:schemeClr val="tx1"/>
          </a:solidFill>
          <a:latin typeface="Comic Sans MS" pitchFamily="66" charset="0"/>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image" Target="../media/image21.tiff"/><Relationship Id="rId7"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RL_Logo_March2012_BlackGold.png"/>
          <p:cNvPicPr>
            <a:picLocks noChangeAspect="1"/>
          </p:cNvPicPr>
          <p:nvPr/>
        </p:nvPicPr>
        <p:blipFill>
          <a:blip r:embed="rId3" cstate="print"/>
          <a:stretch>
            <a:fillRect/>
          </a:stretch>
        </p:blipFill>
        <p:spPr>
          <a:xfrm>
            <a:off x="5178490" y="908180"/>
            <a:ext cx="1407186" cy="519103"/>
          </a:xfrm>
          <a:prstGeom prst="rect">
            <a:avLst/>
          </a:prstGeom>
          <a:effectLst>
            <a:outerShdw blurRad="50800" dist="38100" dir="2700000" algn="tl" rotWithShape="0">
              <a:prstClr val="black">
                <a:alpha val="40000"/>
              </a:prstClr>
            </a:outerShdw>
          </a:effectLst>
        </p:spPr>
      </p:pic>
      <p:sp>
        <p:nvSpPr>
          <p:cNvPr id="10" name="Title 9"/>
          <p:cNvSpPr>
            <a:spLocks noGrp="1"/>
          </p:cNvSpPr>
          <p:nvPr>
            <p:ph type="ctrTitle"/>
          </p:nvPr>
        </p:nvSpPr>
        <p:spPr>
          <a:xfrm>
            <a:off x="-22325" y="1552765"/>
            <a:ext cx="9143999" cy="888432"/>
          </a:xfrm>
        </p:spPr>
        <p:txBody>
          <a:bodyPr/>
          <a:lstStyle/>
          <a:p>
            <a:r>
              <a:rPr lang="en-US" sz="2000" dirty="0" smtClean="0"/>
              <a:t>Department of Defense Funding Workshop</a:t>
            </a:r>
            <a:br>
              <a:rPr lang="en-US" sz="2000" dirty="0" smtClean="0"/>
            </a:br>
            <a:r>
              <a:rPr lang="en-US" sz="1800" b="0" dirty="0" smtClean="0"/>
              <a:t>Brigham Young University</a:t>
            </a:r>
            <a:br>
              <a:rPr lang="en-US" sz="1800" b="0" dirty="0" smtClean="0"/>
            </a:br>
            <a:r>
              <a:rPr lang="en-US" sz="1800" b="0" dirty="0" smtClean="0"/>
              <a:t>13 FEB 2018</a:t>
            </a:r>
            <a:endParaRPr lang="en-US" sz="1800" dirty="0"/>
          </a:p>
        </p:txBody>
      </p:sp>
      <p:sp>
        <p:nvSpPr>
          <p:cNvPr id="2" name="TextBox 1"/>
          <p:cNvSpPr txBox="1"/>
          <p:nvPr/>
        </p:nvSpPr>
        <p:spPr>
          <a:xfrm>
            <a:off x="3617193" y="38486"/>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
        <p:nvSpPr>
          <p:cNvPr id="3" name="Rectangle 2"/>
          <p:cNvSpPr/>
          <p:nvPr/>
        </p:nvSpPr>
        <p:spPr>
          <a:xfrm>
            <a:off x="134223" y="2441197"/>
            <a:ext cx="8987449" cy="1600438"/>
          </a:xfrm>
          <a:prstGeom prst="rect">
            <a:avLst/>
          </a:prstGeom>
        </p:spPr>
        <p:txBody>
          <a:bodyPr wrap="square">
            <a:spAutoFit/>
          </a:bodyPr>
          <a:lstStyle/>
          <a:p>
            <a:pPr marL="285750" indent="-285750">
              <a:buFont typeface="Arial" panose="020B0604020202020204" pitchFamily="34" charset="0"/>
              <a:buChar char="•"/>
            </a:pPr>
            <a:r>
              <a:rPr lang="en-US" i="1" dirty="0"/>
              <a:t>“</a:t>
            </a:r>
            <a:r>
              <a:rPr lang="en-US" sz="1600" i="1" dirty="0"/>
              <a:t>Simply stated, the lesson of the last decade is that failing to understand the human dimension of conflict is too costly in lives, resources, and political will for the Nation to bear…  The optimal condition is for our leaders to have the ability to influence budding conflicts ‘left of bang,’ that is, </a:t>
            </a:r>
            <a:r>
              <a:rPr lang="en-US" sz="1600" i="1" u="sng" dirty="0"/>
              <a:t>before</a:t>
            </a:r>
            <a:r>
              <a:rPr lang="en-US" sz="1600" i="1" dirty="0"/>
              <a:t> tensions turn violent…”</a:t>
            </a:r>
          </a:p>
          <a:p>
            <a:pPr lvl="1"/>
            <a:r>
              <a:rPr lang="en-US" sz="1600" dirty="0" smtClean="0"/>
              <a:t>(LTG Michael Flynn, </a:t>
            </a:r>
            <a:r>
              <a:rPr lang="en-US" sz="1600" dirty="0"/>
              <a:t>James </a:t>
            </a:r>
            <a:r>
              <a:rPr lang="en-US" sz="1600" dirty="0" err="1"/>
              <a:t>Sisco</a:t>
            </a:r>
            <a:r>
              <a:rPr lang="en-US" sz="1600" dirty="0"/>
              <a:t>, &amp; David C. Ellis, 2012, “The Value of Sociocultural Analysis in Today’s Environment</a:t>
            </a:r>
            <a:r>
              <a:rPr lang="en-US" sz="1600" dirty="0" smtClean="0"/>
              <a:t>,” </a:t>
            </a:r>
            <a:r>
              <a:rPr lang="en-US" sz="1600" i="1" dirty="0"/>
              <a:t>PRISM</a:t>
            </a:r>
            <a:r>
              <a:rPr lang="en-US" sz="1600" dirty="0"/>
              <a:t>, 3(4))</a:t>
            </a:r>
          </a:p>
        </p:txBody>
      </p:sp>
      <p:sp>
        <p:nvSpPr>
          <p:cNvPr id="4" name="Rectangle 3"/>
          <p:cNvSpPr/>
          <p:nvPr/>
        </p:nvSpPr>
        <p:spPr>
          <a:xfrm>
            <a:off x="156551" y="4041635"/>
            <a:ext cx="8987449" cy="2308324"/>
          </a:xfrm>
          <a:prstGeom prst="rect">
            <a:avLst/>
          </a:prstGeom>
        </p:spPr>
        <p:txBody>
          <a:bodyPr wrap="square">
            <a:spAutoFit/>
          </a:bodyPr>
          <a:lstStyle/>
          <a:p>
            <a:pPr marL="285750" indent="-285750">
              <a:buFont typeface="Arial" panose="020B0604020202020204" pitchFamily="34" charset="0"/>
              <a:buChar char="•"/>
            </a:pPr>
            <a:r>
              <a:rPr lang="en-US" sz="1600" i="1" dirty="0"/>
              <a:t>“Let me be clear that the key principle of all components of the Minerva Consortia will be complete openness and rigid adherence to academic freedom and integrity. There will be no room for “sensitive but unclassified,” or other such restrictions in this project. We are interested in furthering our knowledge of these issues and in soliciting diverse points of view – regardless of whether those views are critical of the Department’s efforts. Too many mistakes have been made over the years because our government and military did not understand – or even seek to understand – the countries or cultures we were dealing with.” </a:t>
            </a:r>
          </a:p>
          <a:p>
            <a:pPr lvl="1"/>
            <a:r>
              <a:rPr lang="en-US" sz="1600" dirty="0"/>
              <a:t>(Secretary of Defense, Robert M. Gates, 14-April 2008, Address to Association of American Universities)</a:t>
            </a:r>
            <a:endParaRPr lang="en-US" sz="1600" i="1" dirty="0"/>
          </a:p>
        </p:txBody>
      </p:sp>
    </p:spTree>
    <p:extLst>
      <p:ext uri="{BB962C8B-B14F-4D97-AF65-F5344CB8AC3E}">
        <p14:creationId xmlns:p14="http://schemas.microsoft.com/office/powerpoint/2010/main" val="2256727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What is the Process for Applying? (cont.)</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4801314"/>
          </a:xfrm>
          <a:prstGeom prst="rect">
            <a:avLst/>
          </a:prstGeom>
          <a:noFill/>
          <a:ln w="9525">
            <a:noFill/>
            <a:miter lim="800000"/>
            <a:headEnd/>
            <a:tailEnd/>
          </a:ln>
        </p:spPr>
        <p:txBody>
          <a:bodyPr wrap="square">
            <a:spAutoFit/>
          </a:bodyPr>
          <a:lstStyle/>
          <a:p>
            <a:pPr defTabSz="461963"/>
            <a:r>
              <a:rPr lang="en-US" dirty="0" smtClean="0"/>
              <a:t>3.	Full Proposal (usu. only if invited)</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Submitted via grants.gov by your institution</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Give them plenty of notice – they have a lot of proposals and deadlines</a:t>
            </a:r>
          </a:p>
          <a:p>
            <a:pPr marL="1200150" lvl="2" indent="-285750">
              <a:buFont typeface="Arial" panose="020B0604020202020204" pitchFamily="34" charset="0"/>
              <a:buChar char="•"/>
            </a:pPr>
            <a:r>
              <a:rPr lang="en-US" b="1" i="1" dirty="0" smtClean="0">
                <a:solidFill>
                  <a:srgbClr val="000000"/>
                </a:solidFill>
                <a:latin typeface="Arial" panose="020B0604020202020204" pitchFamily="34" charset="0"/>
                <a:ea typeface="ＭＳ Ｐゴシック" charset="0"/>
                <a:cs typeface="Arial" panose="020B0604020202020204" pitchFamily="34" charset="0"/>
              </a:rPr>
              <a:t>The recipient of a grant is the institution</a:t>
            </a:r>
            <a:r>
              <a:rPr lang="en-US" dirty="0" smtClean="0">
                <a:solidFill>
                  <a:srgbClr val="000000"/>
                </a:solidFill>
                <a:latin typeface="Arial" panose="020B0604020202020204" pitchFamily="34" charset="0"/>
                <a:ea typeface="ＭＳ Ｐゴシック" charset="0"/>
                <a:cs typeface="Arial" panose="020B0604020202020204" pitchFamily="34" charset="0"/>
              </a:rPr>
              <a:t>, not the </a:t>
            </a:r>
            <a:r>
              <a:rPr lang="en-US" dirty="0" smtClean="0">
                <a:solidFill>
                  <a:srgbClr val="000000"/>
                </a:solidFill>
                <a:latin typeface="Arial" panose="020B0604020202020204" pitchFamily="34" charset="0"/>
                <a:ea typeface="ＭＳ Ｐゴシック" charset="0"/>
                <a:cs typeface="Arial" panose="020B0604020202020204" pitchFamily="34" charset="0"/>
              </a:rPr>
              <a:t>PI</a:t>
            </a:r>
            <a:endParaRPr lang="en-US" dirty="0" smtClean="0">
              <a:solidFill>
                <a:srgbClr val="000000"/>
              </a:solidFill>
              <a:latin typeface="Arial" panose="020B0604020202020204" pitchFamily="34" charset="0"/>
              <a:ea typeface="ＭＳ Ｐゴシック" charset="0"/>
              <a:cs typeface="Arial" panose="020B0604020202020204" pitchFamily="34" charset="0"/>
            </a:endParaRP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Content will vary, but expect:</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Research objective</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Scientific innovation</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Theoretical background</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Method/data sources</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Analytic strategy</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Project schedule </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Management plan</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Detailed budget &amp; budget justification</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Other (e.g., broader impacts, </a:t>
            </a:r>
            <a:r>
              <a:rPr lang="en-US" dirty="0" smtClean="0">
                <a:solidFill>
                  <a:srgbClr val="000000"/>
                </a:solidFill>
                <a:latin typeface="Arial" panose="020B0604020202020204" pitchFamily="34" charset="0"/>
                <a:ea typeface="ＭＳ Ｐゴシック" charset="0"/>
                <a:cs typeface="Arial" panose="020B0604020202020204" pitchFamily="34" charset="0"/>
              </a:rPr>
              <a:t>student training, </a:t>
            </a:r>
            <a:r>
              <a:rPr lang="en-US" dirty="0" smtClean="0">
                <a:solidFill>
                  <a:srgbClr val="000000"/>
                </a:solidFill>
                <a:latin typeface="Arial" panose="020B0604020202020204" pitchFamily="34" charset="0"/>
                <a:ea typeface="ＭＳ Ｐゴシック" charset="0"/>
                <a:cs typeface="Arial" panose="020B0604020202020204" pitchFamily="34" charset="0"/>
              </a:rPr>
              <a:t>value to agency mission)</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Most agencies use grants.gov to audit for required forms </a:t>
            </a:r>
            <a:r>
              <a:rPr lang="en-US" i="1" u="sng" dirty="0" smtClean="0">
                <a:solidFill>
                  <a:srgbClr val="000000"/>
                </a:solidFill>
                <a:latin typeface="Arial" panose="020B0604020202020204" pitchFamily="34" charset="0"/>
                <a:ea typeface="ＭＳ Ｐゴシック" charset="0"/>
                <a:cs typeface="Arial" panose="020B0604020202020204" pitchFamily="34" charset="0"/>
              </a:rPr>
              <a:t>and</a:t>
            </a:r>
            <a:r>
              <a:rPr lang="en-US" i="1" dirty="0" smtClean="0">
                <a:solidFill>
                  <a:srgbClr val="000000"/>
                </a:solidFill>
                <a:latin typeface="Arial" panose="020B0604020202020204" pitchFamily="34" charset="0"/>
                <a:ea typeface="ＭＳ Ｐゴシック" charset="0"/>
                <a:cs typeface="Arial" panose="020B0604020202020204" pitchFamily="34" charset="0"/>
              </a:rPr>
              <a:t> </a:t>
            </a:r>
            <a:r>
              <a:rPr lang="en-US" dirty="0" smtClean="0">
                <a:solidFill>
                  <a:srgbClr val="000000"/>
                </a:solidFill>
                <a:latin typeface="Arial" panose="020B0604020202020204" pitchFamily="34" charset="0"/>
                <a:ea typeface="ＭＳ Ｐゴシック" charset="0"/>
                <a:cs typeface="Arial" panose="020B0604020202020204" pitchFamily="34" charset="0"/>
              </a:rPr>
              <a:t>formats – proposal may not be accepted if it fails the audit</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It will not be accepted if it is late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6858" y="1342927"/>
            <a:ext cx="3231582" cy="490416"/>
          </a:xfrm>
          <a:prstGeom prst="rect">
            <a:avLst/>
          </a:prstGeom>
        </p:spPr>
      </p:pic>
    </p:spTree>
    <p:extLst>
      <p:ext uri="{BB962C8B-B14F-4D97-AF65-F5344CB8AC3E}">
        <p14:creationId xmlns:p14="http://schemas.microsoft.com/office/powerpoint/2010/main" val="338651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What is the Process for Applying? (cont.)</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4801314"/>
          </a:xfrm>
          <a:prstGeom prst="rect">
            <a:avLst/>
          </a:prstGeom>
          <a:noFill/>
          <a:ln w="9525">
            <a:noFill/>
            <a:miter lim="800000"/>
            <a:headEnd/>
            <a:tailEnd/>
          </a:ln>
        </p:spPr>
        <p:txBody>
          <a:bodyPr wrap="square">
            <a:spAutoFit/>
          </a:bodyPr>
          <a:lstStyle/>
          <a:p>
            <a:pPr defTabSz="461963"/>
            <a:r>
              <a:rPr lang="en-US" dirty="0"/>
              <a:t>4</a:t>
            </a:r>
            <a:r>
              <a:rPr lang="en-US" dirty="0" smtClean="0"/>
              <a:t>.	Wait for the disposition</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Review process (varies by agency)</a:t>
            </a:r>
          </a:p>
          <a:p>
            <a:pPr marL="1200150" lvl="2" indent="-285750">
              <a:buFont typeface="Arial" panose="020B0604020202020204" pitchFamily="34" charset="0"/>
              <a:buChar char="•"/>
            </a:pPr>
            <a:r>
              <a:rPr lang="en-US" dirty="0">
                <a:solidFill>
                  <a:srgbClr val="000000"/>
                </a:solidFill>
                <a:latin typeface="Arial" panose="020B0604020202020204" pitchFamily="34" charset="0"/>
                <a:ea typeface="ＭＳ Ｐゴシック" charset="0"/>
                <a:cs typeface="Arial" panose="020B0604020202020204" pitchFamily="34" charset="0"/>
              </a:rPr>
              <a:t>Some program managers invite proposers to suggest reviewers (although those suggestions might not be followed)</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Usually 3-5 academic scientists, 1-2 DoD scientists</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Review Criteria</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Scientific/Technical Merit</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Potential Impact</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Investigator Qualifications</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Budget Reasonableness</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Overall Evaluation</a:t>
            </a:r>
            <a:endParaRPr lang="en-US" dirty="0">
              <a:solidFill>
                <a:srgbClr val="000000"/>
              </a:solidFill>
              <a:latin typeface="Arial" panose="020B0604020202020204" pitchFamily="34" charset="0"/>
              <a:ea typeface="ＭＳ Ｐゴシック" charset="0"/>
              <a:cs typeface="Arial" panose="020B0604020202020204" pitchFamily="34" charset="0"/>
            </a:endParaRPr>
          </a:p>
          <a:p>
            <a:pPr marL="1200150" lvl="2" indent="-285750">
              <a:buFont typeface="Arial" panose="020B0604020202020204" pitchFamily="34" charset="0"/>
              <a:buChar char="•"/>
            </a:pPr>
            <a:r>
              <a:rPr lang="en-US" dirty="0">
                <a:solidFill>
                  <a:srgbClr val="000000"/>
                </a:solidFill>
                <a:latin typeface="Arial" panose="020B0604020202020204" pitchFamily="34" charset="0"/>
                <a:ea typeface="ＭＳ Ｐゴシック" charset="0"/>
                <a:cs typeface="Arial" panose="020B0604020202020204" pitchFamily="34" charset="0"/>
              </a:rPr>
              <a:t>Some program managers invite proposers to suggest reviewers (although those suggestions might not be followed</a:t>
            </a:r>
            <a:r>
              <a:rPr lang="en-US" dirty="0" smtClean="0">
                <a:solidFill>
                  <a:srgbClr val="000000"/>
                </a:solidFill>
                <a:latin typeface="Arial" panose="020B0604020202020204" pitchFamily="34" charset="0"/>
                <a:ea typeface="ＭＳ Ｐゴシック" charset="0"/>
                <a:cs typeface="Arial" panose="020B0604020202020204" pitchFamily="34" charset="0"/>
              </a:rPr>
              <a:t>)</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Communication varies by agency &amp; program manager</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E-mail vs. formal letter</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Note the timelines (avoid e-mailing before the expected feedback date, but do so after the deadline has passed)</a:t>
            </a:r>
          </a:p>
        </p:txBody>
      </p:sp>
    </p:spTree>
    <p:extLst>
      <p:ext uri="{BB962C8B-B14F-4D97-AF65-F5344CB8AC3E}">
        <p14:creationId xmlns:p14="http://schemas.microsoft.com/office/powerpoint/2010/main" val="3682156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What is the Process for Applying? (cont.)</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5355312"/>
          </a:xfrm>
          <a:prstGeom prst="rect">
            <a:avLst/>
          </a:prstGeom>
          <a:noFill/>
          <a:ln w="9525">
            <a:noFill/>
            <a:miter lim="800000"/>
            <a:headEnd/>
            <a:tailEnd/>
          </a:ln>
        </p:spPr>
        <p:txBody>
          <a:bodyPr wrap="square">
            <a:spAutoFit/>
          </a:bodyPr>
          <a:lstStyle/>
          <a:p>
            <a:pPr defTabSz="461963"/>
            <a:r>
              <a:rPr lang="en-US" dirty="0" smtClean="0"/>
              <a:t>5.	Possible Outcomes after Review</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Fundable</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Final decision will depend on budget</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Projects are often “queued” or ranked</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Grey</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Reviewer concerns need to be addressed</a:t>
            </a:r>
          </a:p>
          <a:p>
            <a:pPr marL="1200150" lvl="2" indent="-285750">
              <a:buFont typeface="Arial" panose="020B0604020202020204" pitchFamily="34" charset="0"/>
              <a:buChar char="•"/>
            </a:pPr>
            <a:r>
              <a:rPr lang="en-US" dirty="0">
                <a:solidFill>
                  <a:srgbClr val="000000"/>
                </a:solidFill>
                <a:latin typeface="Arial" panose="020B0604020202020204" pitchFamily="34" charset="0"/>
                <a:ea typeface="ＭＳ Ｐゴシック" charset="0"/>
                <a:cs typeface="Arial" panose="020B0604020202020204" pitchFamily="34" charset="0"/>
              </a:rPr>
              <a:t>Discuss potential for revising and resubmitting with program manager or other possible funding </a:t>
            </a:r>
            <a:r>
              <a:rPr lang="en-US" dirty="0" smtClean="0">
                <a:solidFill>
                  <a:srgbClr val="000000"/>
                </a:solidFill>
                <a:latin typeface="Arial" panose="020B0604020202020204" pitchFamily="34" charset="0"/>
                <a:ea typeface="ＭＳ Ｐゴシック" charset="0"/>
                <a:cs typeface="Arial" panose="020B0604020202020204" pitchFamily="34" charset="0"/>
              </a:rPr>
              <a:t>mechanisms</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Not Fundable</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Request feedback/reviews</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Discuss potential for revising and resubmitting with program manager or other possible funding mechanisms</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Recommended for Funding</a:t>
            </a:r>
          </a:p>
          <a:p>
            <a:pPr marL="1200150"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Processing award may take several weeks</a:t>
            </a:r>
          </a:p>
          <a:p>
            <a:pPr marL="1657350" lvl="3"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Prepare groundwork while you’re waiting:</a:t>
            </a:r>
          </a:p>
          <a:p>
            <a:pPr marL="2114550" lvl="4"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IRB, IACUC</a:t>
            </a:r>
          </a:p>
          <a:p>
            <a:pPr marL="2114550" lvl="4" indent="-285750">
              <a:buFont typeface="Arial" panose="020B0604020202020204" pitchFamily="34" charset="0"/>
              <a:buChar char="•"/>
            </a:pPr>
            <a:r>
              <a:rPr lang="en-US" dirty="0" err="1" smtClean="0">
                <a:solidFill>
                  <a:srgbClr val="000000"/>
                </a:solidFill>
                <a:latin typeface="Arial" panose="020B0604020202020204" pitchFamily="34" charset="0"/>
                <a:ea typeface="ＭＳ Ｐゴシック" charset="0"/>
                <a:cs typeface="Arial" panose="020B0604020202020204" pitchFamily="34" charset="0"/>
              </a:rPr>
              <a:t>Subawardee</a:t>
            </a:r>
            <a:r>
              <a:rPr lang="en-US" dirty="0" smtClean="0">
                <a:solidFill>
                  <a:srgbClr val="000000"/>
                </a:solidFill>
                <a:latin typeface="Arial" panose="020B0604020202020204" pitchFamily="34" charset="0"/>
                <a:ea typeface="ＭＳ Ｐゴシック" charset="0"/>
                <a:cs typeface="Arial" panose="020B0604020202020204" pitchFamily="34" charset="0"/>
              </a:rPr>
              <a:t> agreements</a:t>
            </a:r>
          </a:p>
          <a:p>
            <a:pPr marL="2114550" lvl="4"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Foreign permissions</a:t>
            </a:r>
          </a:p>
          <a:p>
            <a:pPr lvl="2"/>
            <a:endParaRPr lang="en-US" dirty="0" smtClean="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100800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Additional Information &amp; Tips</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3970318"/>
          </a:xfrm>
          <a:prstGeom prst="rect">
            <a:avLst/>
          </a:prstGeom>
          <a:noFill/>
          <a:ln w="9525">
            <a:noFill/>
            <a:miter lim="800000"/>
            <a:headEnd/>
            <a:tailEnd/>
          </a:ln>
        </p:spPr>
        <p:txBody>
          <a:bodyPr wrap="square">
            <a:spAutoFit/>
          </a:bodyPr>
          <a:lstStyle/>
          <a:p>
            <a:pPr marL="285750" indent="-285750" defTabSz="461963">
              <a:buFont typeface="Arial" panose="020B0604020202020204" pitchFamily="34" charset="0"/>
              <a:buChar char="•"/>
            </a:pPr>
            <a:r>
              <a:rPr lang="en-US" dirty="0" smtClean="0"/>
              <a:t>Succinct, to-the-point, writing in a grant proposal is a plus</a:t>
            </a:r>
          </a:p>
          <a:p>
            <a:pPr marL="628650" lvl="1" indent="-285750">
              <a:buFont typeface="Arial" panose="020B0604020202020204" pitchFamily="34" charset="0"/>
              <a:buChar char="•"/>
              <a:tabLst>
                <a:tab pos="569913" algn="l"/>
              </a:tabLst>
            </a:pPr>
            <a:r>
              <a:rPr lang="en-US" dirty="0" smtClean="0">
                <a:solidFill>
                  <a:srgbClr val="000000"/>
                </a:solidFill>
                <a:latin typeface="Arial" panose="020B0604020202020204" pitchFamily="34" charset="0"/>
                <a:ea typeface="ＭＳ Ｐゴシック" charset="0"/>
                <a:cs typeface="Arial" panose="020B0604020202020204" pitchFamily="34" charset="0"/>
              </a:rPr>
              <a:t>It’s not a mystery novel</a:t>
            </a:r>
          </a:p>
          <a:p>
            <a:pPr marL="628650" lvl="1" indent="-285750">
              <a:buFont typeface="Arial" panose="020B0604020202020204" pitchFamily="34" charset="0"/>
              <a:buChar char="•"/>
              <a:tabLst>
                <a:tab pos="569913" algn="l"/>
              </a:tabLst>
            </a:pPr>
            <a:r>
              <a:rPr lang="en-US" dirty="0" smtClean="0">
                <a:solidFill>
                  <a:srgbClr val="000000"/>
                </a:solidFill>
                <a:latin typeface="Arial" panose="020B0604020202020204" pitchFamily="34" charset="0"/>
                <a:ea typeface="ＭＳ Ｐゴシック" charset="0"/>
                <a:cs typeface="Arial" panose="020B0604020202020204" pitchFamily="34" charset="0"/>
              </a:rPr>
              <a:t>Objectives, thrusts, tasks, hypotheses are helpful</a:t>
            </a:r>
          </a:p>
          <a:p>
            <a:pPr marL="628650" lvl="1" indent="-285750">
              <a:buFont typeface="Arial" panose="020B0604020202020204" pitchFamily="34" charset="0"/>
              <a:buChar char="•"/>
              <a:tabLst>
                <a:tab pos="569913" algn="l"/>
              </a:tabLst>
            </a:pPr>
            <a:r>
              <a:rPr lang="en-US" dirty="0" smtClean="0">
                <a:solidFill>
                  <a:srgbClr val="000000"/>
                </a:solidFill>
                <a:latin typeface="Arial" panose="020B0604020202020204" pitchFamily="34" charset="0"/>
                <a:ea typeface="ＭＳ Ｐゴシック" charset="0"/>
                <a:cs typeface="Arial" panose="020B0604020202020204" pitchFamily="34" charset="0"/>
              </a:rPr>
              <a:t>Don’t over-reference</a:t>
            </a:r>
          </a:p>
          <a:p>
            <a:pPr marL="58738"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Carefully consider submitting full </a:t>
            </a:r>
            <a:r>
              <a:rPr lang="en-US" dirty="0" smtClean="0">
                <a:solidFill>
                  <a:srgbClr val="000000"/>
                </a:solidFill>
                <a:latin typeface="Arial" panose="020B0604020202020204" pitchFamily="34" charset="0"/>
                <a:ea typeface="ＭＳ Ｐゴシック" charset="0"/>
                <a:cs typeface="Arial" panose="020B0604020202020204" pitchFamily="34" charset="0"/>
              </a:rPr>
              <a:t>proposal unless invited</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 most cases, DoD programs are required to have several peer-reviews of a full proposal, even if it is not one that the program manager will </a:t>
            </a:r>
            <a:r>
              <a:rPr lang="en-US" dirty="0" smtClean="0">
                <a:solidFill>
                  <a:srgbClr val="000000"/>
                </a:solidFill>
                <a:latin typeface="Arial" panose="020B0604020202020204" pitchFamily="34" charset="0"/>
                <a:ea typeface="ＭＳ Ｐゴシック" charset="0"/>
                <a:cs typeface="Arial" panose="020B0604020202020204" pitchFamily="34" charset="0"/>
              </a:rPr>
              <a:t>support</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You and your institution must put in A LOT of time for a full proposal</a:t>
            </a:r>
            <a:endParaRPr lang="en-US" dirty="0" smtClean="0">
              <a:solidFill>
                <a:srgbClr val="000000"/>
              </a:solidFill>
              <a:latin typeface="Arial" panose="020B0604020202020204" pitchFamily="34" charset="0"/>
              <a:ea typeface="ＭＳ Ｐゴシック" charset="0"/>
              <a:cs typeface="Arial" panose="020B0604020202020204" pitchFamily="34" charset="0"/>
            </a:endParaRPr>
          </a:p>
          <a:p>
            <a:pPr marL="58738"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Communicate with the program manager as you’re developing your proposal (unless there are specific “silent” periods – sometimes for special programs):</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Questions about content (e.g., level of detail, organization)</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Questions about budget</a:t>
            </a:r>
          </a:p>
          <a:p>
            <a:pPr marL="58738"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Do </a:t>
            </a:r>
            <a:r>
              <a:rPr lang="en-US" dirty="0">
                <a:solidFill>
                  <a:srgbClr val="000000"/>
                </a:solidFill>
                <a:latin typeface="Arial" panose="020B0604020202020204" pitchFamily="34" charset="0"/>
                <a:ea typeface="ＭＳ Ｐゴシック" charset="0"/>
                <a:cs typeface="Arial" panose="020B0604020202020204" pitchFamily="34" charset="0"/>
              </a:rPr>
              <a:t>not ask the program manager to read a draft </a:t>
            </a:r>
            <a:r>
              <a:rPr lang="en-US" dirty="0" smtClean="0">
                <a:solidFill>
                  <a:srgbClr val="000000"/>
                </a:solidFill>
                <a:latin typeface="Arial" panose="020B0604020202020204" pitchFamily="34" charset="0"/>
                <a:ea typeface="ＭＳ Ｐゴシック" charset="0"/>
                <a:cs typeface="Arial" panose="020B0604020202020204" pitchFamily="34" charset="0"/>
              </a:rPr>
              <a:t>proposal</a:t>
            </a:r>
          </a:p>
          <a:p>
            <a:pPr lvl="2"/>
            <a:endParaRPr lang="en-US" dirty="0" smtClean="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33458216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Additional Information &amp; Tips (cont.)</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4801314"/>
          </a:xfrm>
          <a:prstGeom prst="rect">
            <a:avLst/>
          </a:prstGeom>
          <a:noFill/>
          <a:ln w="9525">
            <a:noFill/>
            <a:miter lim="800000"/>
            <a:headEnd/>
            <a:tailEnd/>
          </a:ln>
        </p:spPr>
        <p:txBody>
          <a:bodyPr wrap="square">
            <a:spAutoFit/>
          </a:bodyPr>
          <a:lstStyle/>
          <a:p>
            <a:pPr marL="285750" indent="-285750" defTabSz="461963">
              <a:buFont typeface="Arial" panose="020B0604020202020204" pitchFamily="34" charset="0"/>
              <a:buChar char="•"/>
            </a:pPr>
            <a:r>
              <a:rPr lang="en-US" dirty="0" smtClean="0"/>
              <a:t>IRB – Start Early!</a:t>
            </a:r>
          </a:p>
          <a:p>
            <a:pPr marL="628650" lvl="1" indent="-285750">
              <a:buFont typeface="Arial" panose="020B0604020202020204" pitchFamily="34" charset="0"/>
              <a:buChar char="•"/>
              <a:tabLst>
                <a:tab pos="569913" algn="l"/>
              </a:tabLst>
            </a:pPr>
            <a:r>
              <a:rPr lang="en-US" dirty="0" smtClean="0">
                <a:solidFill>
                  <a:srgbClr val="000000"/>
                </a:solidFill>
                <a:latin typeface="Arial" panose="020B0604020202020204" pitchFamily="34" charset="0"/>
                <a:ea typeface="ＭＳ Ｐゴシック" charset="0"/>
                <a:cs typeface="Arial" panose="020B0604020202020204" pitchFamily="34" charset="0"/>
              </a:rPr>
              <a:t>(At least) two-levels</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Institutional</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Army Human Research Protections Office AHRPO</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(In-country IRB)</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All modifications must be approved by AHRPO before they are put into effect</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There is a mandatory annual continuing review</a:t>
            </a:r>
          </a:p>
          <a:p>
            <a:pPr marL="58738"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Spending</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You must spend, or the funds may be swept</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If you need to move funds between budget categories, check first with the program manager</a:t>
            </a:r>
          </a:p>
          <a:p>
            <a:pPr marL="58738"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Communicate with the program manager</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Interesting findings – new opportunities</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Accomplishments – publications, presentations, additional funding</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Contact from any federal agency, official interested in your research</a:t>
            </a:r>
          </a:p>
          <a:p>
            <a:pPr marL="515938"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Contact from press</a:t>
            </a:r>
          </a:p>
          <a:p>
            <a:pPr lvl="2"/>
            <a:endParaRPr lang="en-US" dirty="0" smtClean="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32765739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812592"/>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FAQs</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6" name="Text Box 3"/>
          <p:cNvSpPr txBox="1">
            <a:spLocks noChangeArrowheads="1"/>
          </p:cNvSpPr>
          <p:nvPr/>
        </p:nvSpPr>
        <p:spPr bwMode="auto">
          <a:xfrm>
            <a:off x="213851" y="1246503"/>
            <a:ext cx="8594589" cy="5016758"/>
          </a:xfrm>
          <a:prstGeom prst="rect">
            <a:avLst/>
          </a:prstGeom>
          <a:noFill/>
          <a:ln w="9525">
            <a:noFill/>
            <a:miter lim="800000"/>
            <a:headEnd/>
            <a:tailEnd/>
          </a:ln>
        </p:spPr>
        <p:txBody>
          <a:bodyPr wrap="square">
            <a:spAutoFit/>
          </a:bodyPr>
          <a:lstStyle/>
          <a:p>
            <a:pPr marL="285750" indent="-285750" defTabSz="461963">
              <a:buFont typeface="Arial" panose="020B0604020202020204" pitchFamily="34" charset="0"/>
              <a:buChar char="•"/>
            </a:pPr>
            <a:r>
              <a:rPr lang="en-US" sz="1600" dirty="0" smtClean="0"/>
              <a:t>Can I conduct classified research with the DoD?</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The programs discussed today require that the research be unclassified; if you have questions about your research classification, program managers can help you.</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Does the DoD limit my ability to disseminate my research findings?</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For the programs we’ve been discussing, all reports, publications, and presentations </a:t>
            </a:r>
            <a:r>
              <a:rPr lang="en-US" sz="1600" u="sng" dirty="0" smtClean="0">
                <a:solidFill>
                  <a:srgbClr val="000000"/>
                </a:solidFill>
                <a:latin typeface="Arial" panose="020B0604020202020204" pitchFamily="34" charset="0"/>
                <a:ea typeface="ＭＳ Ｐゴシック" charset="0"/>
                <a:cs typeface="Arial" panose="020B0604020202020204" pitchFamily="34" charset="0"/>
              </a:rPr>
              <a:t>must</a:t>
            </a:r>
            <a:r>
              <a:rPr lang="en-US" sz="1600" dirty="0" smtClean="0">
                <a:solidFill>
                  <a:srgbClr val="000000"/>
                </a:solidFill>
                <a:latin typeface="Arial" panose="020B0604020202020204" pitchFamily="34" charset="0"/>
                <a:ea typeface="ＭＳ Ｐゴシック" charset="0"/>
                <a:cs typeface="Arial" panose="020B0604020202020204" pitchFamily="34" charset="0"/>
              </a:rPr>
              <a:t> be made publicly available.</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Do I need to tell research participants &amp; publishers that DoD is funding my project?</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Yes – Transparency is critical for these research projects.</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Can program managers provide access to military subjects?</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Only in a very limited circumstances – discuss this with program managers.</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Can I submit a research proposal or white paper to more than one agency?</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Usually some programs that don’t accept duplicate submissions, but most do; but be sure to notify all program managers that you are submitting a proposal to another agency and keep them posted on the disposition at other agencies.</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Do I have to be a US Citizen to receive a grant from a DoD agency?</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It depends on the program – each BAA/FOA/RFI/RFP will indicate citizenship requirements (several ARO programs encourage participation of non-US institutions/PIs).</a:t>
            </a:r>
          </a:p>
          <a:p>
            <a:pPr marL="285750"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Must I have a Ph.D. to apply?</a:t>
            </a:r>
          </a:p>
          <a:p>
            <a:pPr marL="742950" lvl="1" indent="-285750" defTabSz="461963">
              <a:buFont typeface="Arial" panose="020B0604020202020204" pitchFamily="34" charset="0"/>
              <a:buChar char="•"/>
            </a:pPr>
            <a:r>
              <a:rPr lang="en-US" sz="1600" dirty="0" smtClean="0">
                <a:solidFill>
                  <a:srgbClr val="000000"/>
                </a:solidFill>
                <a:latin typeface="Arial" panose="020B0604020202020204" pitchFamily="34" charset="0"/>
                <a:ea typeface="ＭＳ Ｐゴシック" charset="0"/>
                <a:cs typeface="Arial" panose="020B0604020202020204" pitchFamily="34" charset="0"/>
              </a:rPr>
              <a:t>It depends on the program, although most do not specify education requirements.</a:t>
            </a:r>
          </a:p>
        </p:txBody>
      </p:sp>
    </p:spTree>
    <p:extLst>
      <p:ext uri="{BB962C8B-B14F-4D97-AF65-F5344CB8AC3E}">
        <p14:creationId xmlns:p14="http://schemas.microsoft.com/office/powerpoint/2010/main" val="1433037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Questions?</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6088" y="1640592"/>
            <a:ext cx="3355203" cy="28581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8409" y="2613574"/>
            <a:ext cx="912171" cy="912171"/>
          </a:xfrm>
          <a:prstGeom prst="rect">
            <a:avLst/>
          </a:prstGeom>
        </p:spPr>
      </p:pic>
      <p:cxnSp>
        <p:nvCxnSpPr>
          <p:cNvPr id="8" name="Straight Arrow Connector 7"/>
          <p:cNvCxnSpPr/>
          <p:nvPr/>
        </p:nvCxnSpPr>
        <p:spPr>
          <a:xfrm flipV="1">
            <a:off x="5385732" y="2172749"/>
            <a:ext cx="830510" cy="536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16242" y="1988083"/>
            <a:ext cx="2650149" cy="369332"/>
          </a:xfrm>
          <a:prstGeom prst="rect">
            <a:avLst/>
          </a:prstGeom>
          <a:noFill/>
        </p:spPr>
        <p:txBody>
          <a:bodyPr wrap="none" rtlCol="0">
            <a:spAutoFit/>
          </a:bodyPr>
          <a:lstStyle/>
          <a:p>
            <a:r>
              <a:rPr lang="en-US" dirty="0" smtClean="0"/>
              <a:t>lisa.l.troyer.civ@mail.mil</a:t>
            </a:r>
            <a:endParaRPr lang="en-US" dirty="0"/>
          </a:p>
        </p:txBody>
      </p:sp>
    </p:spTree>
    <p:extLst>
      <p:ext uri="{BB962C8B-B14F-4D97-AF65-F5344CB8AC3E}">
        <p14:creationId xmlns:p14="http://schemas.microsoft.com/office/powerpoint/2010/main" val="205274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RL_Logo_March2012_BlackGold.png"/>
          <p:cNvPicPr>
            <a:picLocks noChangeAspect="1"/>
          </p:cNvPicPr>
          <p:nvPr/>
        </p:nvPicPr>
        <p:blipFill>
          <a:blip r:embed="rId3" cstate="print"/>
          <a:stretch>
            <a:fillRect/>
          </a:stretch>
        </p:blipFill>
        <p:spPr>
          <a:xfrm>
            <a:off x="5178490" y="908180"/>
            <a:ext cx="1407186" cy="519103"/>
          </a:xfrm>
          <a:prstGeom prst="rect">
            <a:avLst/>
          </a:prstGeom>
          <a:effectLst>
            <a:outerShdw blurRad="50800" dist="38100" dir="2700000" algn="tl" rotWithShape="0">
              <a:prstClr val="black">
                <a:alpha val="40000"/>
              </a:prstClr>
            </a:outerShdw>
          </a:effectLst>
        </p:spPr>
      </p:pic>
      <p:sp>
        <p:nvSpPr>
          <p:cNvPr id="10" name="Title 9"/>
          <p:cNvSpPr>
            <a:spLocks noGrp="1"/>
          </p:cNvSpPr>
          <p:nvPr>
            <p:ph type="ctrTitle"/>
          </p:nvPr>
        </p:nvSpPr>
        <p:spPr>
          <a:xfrm>
            <a:off x="1" y="2177010"/>
            <a:ext cx="9143999" cy="1470025"/>
          </a:xfrm>
        </p:spPr>
        <p:txBody>
          <a:bodyPr/>
          <a:lstStyle/>
          <a:p>
            <a:r>
              <a:rPr lang="en-US" sz="2800" dirty="0" smtClean="0"/>
              <a:t>Department of Defense Funding Workshop</a:t>
            </a:r>
            <a:br>
              <a:rPr lang="en-US" sz="2800" dirty="0" smtClean="0"/>
            </a:br>
            <a:r>
              <a:rPr lang="en-US" sz="1000" dirty="0" smtClean="0"/>
              <a:t/>
            </a:r>
            <a:br>
              <a:rPr lang="en-US" sz="1000" dirty="0" smtClean="0"/>
            </a:br>
            <a:r>
              <a:rPr lang="en-US" sz="2000" b="0" dirty="0" smtClean="0"/>
              <a:t>Brigham Young University</a:t>
            </a:r>
            <a:br>
              <a:rPr lang="en-US" sz="2000" b="0" dirty="0" smtClean="0"/>
            </a:br>
            <a:r>
              <a:rPr lang="en-US" sz="2000" b="0" dirty="0" smtClean="0"/>
              <a:t>13 FEB 2018</a:t>
            </a:r>
            <a:r>
              <a:rPr lang="en-US" sz="2400" b="0" dirty="0" smtClean="0"/>
              <a:t/>
            </a:r>
            <a:br>
              <a:rPr lang="en-US" sz="2400" b="0" dirty="0" smtClean="0"/>
            </a:br>
            <a:endParaRPr lang="en-US" sz="2400" dirty="0"/>
          </a:p>
        </p:txBody>
      </p:sp>
      <p:sp>
        <p:nvSpPr>
          <p:cNvPr id="6" name="Rectangle 5"/>
          <p:cNvSpPr/>
          <p:nvPr/>
        </p:nvSpPr>
        <p:spPr>
          <a:xfrm>
            <a:off x="166171" y="4102145"/>
            <a:ext cx="7584982" cy="2123658"/>
          </a:xfrm>
          <a:prstGeom prst="rect">
            <a:avLst/>
          </a:prstGeom>
        </p:spPr>
        <p:txBody>
          <a:bodyPr wrap="square">
            <a:spAutoFit/>
          </a:bodyPr>
          <a:lstStyle/>
          <a:p>
            <a:pPr>
              <a:tabLst>
                <a:tab pos="4114800" algn="l"/>
              </a:tabLst>
            </a:pPr>
            <a:r>
              <a:rPr lang="en-US" dirty="0">
                <a:ea typeface="ＭＳ Ｐゴシック" pitchFamily="34" charset="-128"/>
              </a:rPr>
              <a:t>Dr. Lisa Troyer</a:t>
            </a:r>
          </a:p>
          <a:p>
            <a:pPr>
              <a:tabLst>
                <a:tab pos="4114800" algn="l"/>
              </a:tabLst>
            </a:pPr>
            <a:r>
              <a:rPr lang="en-US" dirty="0">
                <a:ea typeface="ＭＳ Ｐゴシック" pitchFamily="34" charset="-128"/>
              </a:rPr>
              <a:t>Program Manager, </a:t>
            </a:r>
            <a:r>
              <a:rPr lang="en-US" altLang="en-US" dirty="0">
                <a:ea typeface="ＭＳ Ｐゴシック" panose="020B0600070205080204" pitchFamily="34" charset="-128"/>
              </a:rPr>
              <a:t>Social </a:t>
            </a:r>
            <a:r>
              <a:rPr lang="en-US" altLang="en-US" dirty="0" smtClean="0">
                <a:ea typeface="ＭＳ Ｐゴシック" panose="020B0600070205080204" pitchFamily="34" charset="-128"/>
              </a:rPr>
              <a:t>&amp; Behavioral Sciences, Life Sciences Division</a:t>
            </a:r>
            <a:endParaRPr lang="en-US" altLang="en-US" dirty="0">
              <a:ea typeface="ＭＳ Ｐゴシック" panose="020B0600070205080204" pitchFamily="34" charset="-128"/>
            </a:endParaRPr>
          </a:p>
          <a:p>
            <a:pPr>
              <a:tabLst>
                <a:tab pos="461963" algn="l"/>
              </a:tabLst>
            </a:pPr>
            <a:r>
              <a:rPr lang="en-US" altLang="en-US" dirty="0" smtClean="0">
                <a:ea typeface="ＭＳ Ｐゴシック" panose="020B0600070205080204" pitchFamily="34" charset="-128"/>
              </a:rPr>
              <a:t>	Army Research Laboratory/Army </a:t>
            </a:r>
            <a:r>
              <a:rPr lang="en-US" altLang="en-US" dirty="0">
                <a:ea typeface="ＭＳ Ｐゴシック" panose="020B0600070205080204" pitchFamily="34" charset="-128"/>
              </a:rPr>
              <a:t>Research </a:t>
            </a:r>
            <a:r>
              <a:rPr lang="en-US" altLang="en-US" dirty="0" smtClean="0">
                <a:ea typeface="ＭＳ Ｐゴシック" panose="020B0600070205080204" pitchFamily="34" charset="-128"/>
              </a:rPr>
              <a:t>Office</a:t>
            </a:r>
          </a:p>
          <a:p>
            <a:pPr>
              <a:tabLst>
                <a:tab pos="461963" algn="l"/>
              </a:tabLst>
            </a:pPr>
            <a:r>
              <a:rPr lang="en-US" altLang="en-US" dirty="0" smtClean="0">
                <a:ea typeface="ＭＳ Ｐゴシック" panose="020B0600070205080204" pitchFamily="34" charset="-128"/>
              </a:rPr>
              <a:t>Acting Director, Minerva Research Initiative</a:t>
            </a:r>
          </a:p>
          <a:p>
            <a:pPr>
              <a:tabLst>
                <a:tab pos="461963" algn="l"/>
              </a:tabLst>
            </a:pPr>
            <a:r>
              <a:rPr lang="en-US" altLang="en-US" dirty="0">
                <a:ea typeface="ＭＳ Ｐゴシック" panose="020B0600070205080204" pitchFamily="34" charset="-128"/>
              </a:rPr>
              <a:t>	</a:t>
            </a:r>
            <a:r>
              <a:rPr lang="en-US" altLang="en-US" dirty="0" smtClean="0">
                <a:ea typeface="ＭＳ Ｐゴシック" panose="020B0600070205080204" pitchFamily="34" charset="-128"/>
              </a:rPr>
              <a:t>Basic Research Office, USD(R&amp;E)</a:t>
            </a:r>
          </a:p>
          <a:p>
            <a:pPr>
              <a:tabLst>
                <a:tab pos="4114800" algn="l"/>
              </a:tabLst>
            </a:pPr>
            <a:endParaRPr lang="en-US" altLang="en-US" sz="300" dirty="0">
              <a:ea typeface="ＭＳ Ｐゴシック" panose="020B0600070205080204" pitchFamily="34" charset="-128"/>
            </a:endParaRPr>
          </a:p>
          <a:p>
            <a:r>
              <a:rPr lang="en-US" altLang="en-US" dirty="0" smtClean="0">
                <a:ea typeface="ＭＳ Ｐゴシック" panose="020B0600070205080204" pitchFamily="34" charset="-128"/>
              </a:rPr>
              <a:t>lisa.l.troyer.civ@mail.mil</a:t>
            </a:r>
            <a:br>
              <a:rPr lang="en-US" altLang="en-US" dirty="0" smtClean="0">
                <a:ea typeface="ＭＳ Ｐゴシック" panose="020B0600070205080204" pitchFamily="34" charset="-128"/>
              </a:rPr>
            </a:br>
            <a:endParaRPr lang="en-US" altLang="en-US" sz="300" dirty="0" smtClean="0">
              <a:ea typeface="ＭＳ Ｐゴシック" panose="020B0600070205080204" pitchFamily="34" charset="-128"/>
            </a:endParaRPr>
          </a:p>
          <a:p>
            <a:r>
              <a:rPr lang="en-US" altLang="en-US" dirty="0" smtClean="0">
                <a:ea typeface="ＭＳ Ｐゴシック" panose="020B0600070205080204" pitchFamily="34" charset="-128"/>
              </a:rPr>
              <a:t>(919) 549-4230</a:t>
            </a:r>
          </a:p>
        </p:txBody>
      </p:sp>
      <p:sp>
        <p:nvSpPr>
          <p:cNvPr id="2" name="TextBox 1"/>
          <p:cNvSpPr txBox="1"/>
          <p:nvPr/>
        </p:nvSpPr>
        <p:spPr>
          <a:xfrm>
            <a:off x="3617193" y="38486"/>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
        <p:nvSpPr>
          <p:cNvPr id="3" name="Oval 2"/>
          <p:cNvSpPr/>
          <p:nvPr/>
        </p:nvSpPr>
        <p:spPr>
          <a:xfrm>
            <a:off x="92361" y="5496314"/>
            <a:ext cx="2761312" cy="4194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205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ARO Social &amp; Behavioral Sciences</a:t>
            </a:r>
            <a:endParaRPr lang="en-US" sz="2000" dirty="0"/>
          </a:p>
        </p:txBody>
      </p:sp>
      <p:sp>
        <p:nvSpPr>
          <p:cNvPr id="6" name="Text Box 3"/>
          <p:cNvSpPr txBox="1">
            <a:spLocks noChangeArrowheads="1"/>
          </p:cNvSpPr>
          <p:nvPr/>
        </p:nvSpPr>
        <p:spPr bwMode="auto">
          <a:xfrm>
            <a:off x="128130" y="837344"/>
            <a:ext cx="8949502" cy="5013680"/>
          </a:xfrm>
          <a:prstGeom prst="rect">
            <a:avLst/>
          </a:prstGeom>
          <a:noFill/>
          <a:ln w="9525">
            <a:noFill/>
            <a:miter lim="800000"/>
            <a:headEnd/>
            <a:tailEnd/>
          </a:ln>
        </p:spPr>
        <p:txBody>
          <a:bodyPr wrap="square">
            <a:spAutoFit/>
          </a:bodyPr>
          <a:lstStyle/>
          <a:p>
            <a:pPr marL="111125" indent="-111125" eaLnBrk="0" fontAlgn="base" hangingPunct="0">
              <a:lnSpc>
                <a:spcPct val="90000"/>
              </a:lnSpc>
              <a:spcBef>
                <a:spcPct val="0"/>
              </a:spcBef>
              <a:spcAft>
                <a:spcPct val="0"/>
              </a:spcAft>
              <a:defRPr/>
            </a:pPr>
            <a:r>
              <a:rPr lang="en-US" sz="2400" b="1" dirty="0" smtClean="0">
                <a:solidFill>
                  <a:srgbClr val="000000"/>
                </a:solidFill>
                <a:latin typeface="Arial" panose="020B0604020202020204" pitchFamily="34" charset="0"/>
                <a:ea typeface="ＭＳ Ｐゴシック" charset="0"/>
                <a:cs typeface="Arial" panose="020B0604020202020204" pitchFamily="34" charset="0"/>
              </a:rPr>
              <a:t>Vision</a:t>
            </a:r>
            <a:endParaRPr lang="en-US" sz="2400" b="1" u="sng" dirty="0">
              <a:solidFill>
                <a:srgbClr val="000000"/>
              </a:solidFill>
              <a:latin typeface="Arial" panose="020B0604020202020204" pitchFamily="34" charset="0"/>
              <a:ea typeface="ＭＳ Ｐゴシック" charset="0"/>
              <a:cs typeface="Arial" panose="020B0604020202020204" pitchFamily="34" charset="0"/>
            </a:endParaRPr>
          </a:p>
          <a:p>
            <a:pPr marL="342900" indent="-342900">
              <a:buFont typeface="Arial"/>
              <a:buChar char="•"/>
            </a:pPr>
            <a:r>
              <a:rPr lang="en-US" dirty="0" smtClean="0"/>
              <a:t>Discover basic mechanisms underlying social dynamics across micro &amp; macro levels over multiplex systems</a:t>
            </a:r>
          </a:p>
          <a:p>
            <a:pPr marL="342900" indent="-342900">
              <a:buFont typeface="Arial"/>
              <a:buChar char="•"/>
            </a:pPr>
            <a:endParaRPr lang="en-US" dirty="0"/>
          </a:p>
          <a:p>
            <a:pPr marL="342900" indent="-342900">
              <a:buFont typeface="Arial"/>
              <a:buChar char="•"/>
            </a:pPr>
            <a:endParaRPr lang="en-US" dirty="0" smtClean="0"/>
          </a:p>
          <a:p>
            <a:pPr marL="342900" indent="-342900">
              <a:buFont typeface="Arial"/>
              <a:buChar char="•"/>
            </a:pPr>
            <a:endParaRPr lang="en-US" dirty="0" smtClean="0"/>
          </a:p>
          <a:p>
            <a:pPr marL="342900" indent="-342900">
              <a:buFont typeface="Arial"/>
              <a:buChar char="•"/>
            </a:pPr>
            <a:endParaRPr lang="en-US" sz="600" dirty="0" smtClean="0"/>
          </a:p>
          <a:p>
            <a:pPr fontAlgn="base">
              <a:spcBef>
                <a:spcPct val="0"/>
              </a:spcBef>
              <a:spcAft>
                <a:spcPct val="0"/>
              </a:spcAft>
            </a:pPr>
            <a:endParaRPr lang="en-US" altLang="en-US" sz="600" b="1" dirty="0" smtClean="0">
              <a:solidFill>
                <a:srgbClr val="000000"/>
              </a:solidFill>
              <a:latin typeface="Arial" panose="020B0604020202020204" pitchFamily="34" charset="0"/>
              <a:ea typeface="ＭＳ Ｐゴシック" charset="0"/>
              <a:cs typeface="Arial" panose="020B0604020202020204" pitchFamily="34" charset="0"/>
            </a:endParaRPr>
          </a:p>
          <a:p>
            <a:pPr fontAlgn="base">
              <a:spcBef>
                <a:spcPct val="0"/>
              </a:spcBef>
              <a:spcAft>
                <a:spcPct val="0"/>
              </a:spcAft>
            </a:pPr>
            <a:endParaRPr lang="en-US" altLang="en-US" sz="600" b="1" dirty="0" smtClean="0">
              <a:solidFill>
                <a:srgbClr val="000000"/>
              </a:solidFill>
              <a:latin typeface="Arial" panose="020B0604020202020204" pitchFamily="34" charset="0"/>
              <a:ea typeface="ＭＳ Ｐゴシック" charset="0"/>
              <a:cs typeface="Arial" panose="020B0604020202020204" pitchFamily="34" charset="0"/>
            </a:endParaRPr>
          </a:p>
          <a:p>
            <a:pPr fontAlgn="base">
              <a:spcBef>
                <a:spcPct val="0"/>
              </a:spcBef>
              <a:spcAft>
                <a:spcPct val="0"/>
              </a:spcAft>
            </a:pPr>
            <a:r>
              <a:rPr lang="en-US" altLang="en-US" sz="2400" b="1" dirty="0" smtClean="0">
                <a:solidFill>
                  <a:srgbClr val="000000"/>
                </a:solidFill>
                <a:latin typeface="Arial" panose="020B0604020202020204" pitchFamily="34" charset="0"/>
                <a:ea typeface="ＭＳ Ｐゴシック" charset="0"/>
                <a:cs typeface="Arial" panose="020B0604020202020204" pitchFamily="34" charset="0"/>
              </a:rPr>
              <a:t>Thrusts</a:t>
            </a:r>
            <a:endParaRPr lang="en-US" sz="2400" dirty="0" smtClean="0">
              <a:solidFill>
                <a:srgbClr val="000000"/>
              </a:solidFill>
              <a:latin typeface="Arial" panose="020B0604020202020204" pitchFamily="34" charset="0"/>
              <a:ea typeface="ＭＳ Ｐゴシック" charset="0"/>
              <a:cs typeface="Arial" panose="020B0604020202020204" pitchFamily="34" charset="0"/>
            </a:endParaRPr>
          </a:p>
          <a:p>
            <a:pPr marL="285750" indent="-285750" fontAlgn="base">
              <a:spcBef>
                <a:spcPct val="0"/>
              </a:spcBef>
              <a:spcAft>
                <a:spcPct val="0"/>
              </a:spcAft>
              <a:buFont typeface="Arial"/>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Interdependencies among Social, Natural, and Physical (SNP) Systems</a:t>
            </a:r>
          </a:p>
          <a:p>
            <a:pPr marL="285750" indent="-285750" fontAlgn="base">
              <a:spcBef>
                <a:spcPct val="0"/>
              </a:spcBef>
              <a:spcAft>
                <a:spcPct val="0"/>
              </a:spcAft>
              <a:buFont typeface="Arial"/>
              <a:buChar char="•"/>
            </a:pPr>
            <a:r>
              <a:rPr lang="en-US" dirty="0" err="1" smtClean="0">
                <a:solidFill>
                  <a:srgbClr val="000000"/>
                </a:solidFill>
                <a:latin typeface="Arial" panose="020B0604020202020204" pitchFamily="34" charset="0"/>
                <a:ea typeface="ＭＳ Ｐゴシック" charset="0"/>
                <a:cs typeface="Arial" panose="020B0604020202020204" pitchFamily="34" charset="0"/>
              </a:rPr>
              <a:t>Biophysiological</a:t>
            </a:r>
            <a:r>
              <a:rPr lang="en-US" dirty="0" smtClean="0">
                <a:solidFill>
                  <a:srgbClr val="000000"/>
                </a:solidFill>
                <a:latin typeface="Arial" panose="020B0604020202020204" pitchFamily="34" charset="0"/>
                <a:ea typeface="ＭＳ Ｐゴシック" charset="0"/>
                <a:cs typeface="Arial" panose="020B0604020202020204" pitchFamily="34" charset="0"/>
              </a:rPr>
              <a:t> Technologies to Measure Social Dynamics</a:t>
            </a:r>
          </a:p>
          <a:p>
            <a:pPr fontAlgn="base">
              <a:spcBef>
                <a:spcPct val="0"/>
              </a:spcBef>
              <a:spcAft>
                <a:spcPct val="0"/>
              </a:spcAft>
            </a:pPr>
            <a:r>
              <a:rPr lang="en-US" altLang="en-US" sz="2400" b="1" dirty="0" smtClean="0">
                <a:solidFill>
                  <a:srgbClr val="000000"/>
                </a:solidFill>
                <a:latin typeface="Arial" panose="020B0604020202020204" pitchFamily="34" charset="0"/>
                <a:ea typeface="ＭＳ Ｐゴシック" charset="0"/>
                <a:cs typeface="Arial" panose="020B0604020202020204" pitchFamily="34" charset="0"/>
              </a:rPr>
              <a:t>Relevance</a:t>
            </a:r>
          </a:p>
          <a:p>
            <a:pPr marL="285750" indent="-285750" fontAlgn="base">
              <a:spcBef>
                <a:spcPct val="0"/>
              </a:spcBef>
              <a:spcAft>
                <a:spcPct val="0"/>
              </a:spcAft>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Basic Scientific Advances</a:t>
            </a:r>
          </a:p>
          <a:p>
            <a:pPr marL="285750" indent="-285750" fontAlgn="base">
              <a:spcBef>
                <a:spcPct val="0"/>
              </a:spcBef>
              <a:spcAft>
                <a:spcPct val="0"/>
              </a:spcAft>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Making Scientific Discovery Useful to the Army &amp; Beyond through Transitions</a:t>
            </a:r>
          </a:p>
          <a:p>
            <a:pPr marL="742950" lvl="1" indent="-285750" fontAlgn="base">
              <a:spcBef>
                <a:spcPct val="0"/>
              </a:spcBef>
              <a:spcAft>
                <a:spcPct val="0"/>
              </a:spcAft>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SBIR, STTR, &amp; Other Private-Public Sector Collaborations</a:t>
            </a:r>
          </a:p>
          <a:p>
            <a:pPr marL="285750" indent="-285750" fontAlgn="base">
              <a:spcBef>
                <a:spcPct val="0"/>
              </a:spcBef>
              <a:spcAft>
                <a:spcPct val="0"/>
              </a:spcAft>
              <a:buFont typeface="Arial" panose="020B0604020202020204" pitchFamily="34" charset="0"/>
              <a:buChar char="•"/>
            </a:pPr>
            <a:r>
              <a:rPr lang="en-US" dirty="0">
                <a:solidFill>
                  <a:srgbClr val="000000"/>
                </a:solidFill>
                <a:latin typeface="Arial" panose="020B0604020202020204" pitchFamily="34" charset="0"/>
                <a:ea typeface="ＭＳ Ｐゴシック" charset="0"/>
                <a:cs typeface="Arial" panose="020B0604020202020204" pitchFamily="34" charset="0"/>
              </a:rPr>
              <a:t>Warfighter </a:t>
            </a:r>
            <a:r>
              <a:rPr lang="en-US" dirty="0" smtClean="0">
                <a:solidFill>
                  <a:srgbClr val="000000"/>
                </a:solidFill>
                <a:latin typeface="Arial" panose="020B0604020202020204" pitchFamily="34" charset="0"/>
                <a:ea typeface="ＭＳ Ｐゴシック" charset="0"/>
                <a:cs typeface="Arial" panose="020B0604020202020204" pitchFamily="34" charset="0"/>
              </a:rPr>
              <a:t>Advantage</a:t>
            </a:r>
            <a:endParaRPr lang="en-US" dirty="0">
              <a:solidFill>
                <a:srgbClr val="FF0000"/>
              </a:solidFill>
              <a:latin typeface="Arial" panose="020B0604020202020204" pitchFamily="34" charset="0"/>
              <a:ea typeface="ＭＳ Ｐゴシック" charset="0"/>
              <a:cs typeface="Arial" panose="020B0604020202020204" pitchFamily="34" charset="0"/>
            </a:endParaRPr>
          </a:p>
          <a:p>
            <a:pPr marL="111125" indent="-111125" eaLnBrk="0" fontAlgn="base" hangingPunct="0">
              <a:lnSpc>
                <a:spcPct val="90000"/>
              </a:lnSpc>
              <a:spcBef>
                <a:spcPct val="0"/>
              </a:spcBef>
              <a:spcAft>
                <a:spcPct val="0"/>
              </a:spcAft>
              <a:defRP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a:p>
            <a:pPr marL="111125" indent="-111125" eaLnBrk="0" fontAlgn="base" hangingPunct="0">
              <a:lnSpc>
                <a:spcPct val="90000"/>
              </a:lnSpc>
              <a:spcBef>
                <a:spcPct val="0"/>
              </a:spcBef>
              <a:spcAft>
                <a:spcPct val="0"/>
              </a:spcAft>
              <a:defRPr/>
            </a:pPr>
            <a:endParaRPr lang="en-US" sz="2000" b="1" dirty="0">
              <a:solidFill>
                <a:srgbClr val="FF0000"/>
              </a:solidFill>
              <a:latin typeface="Arial" panose="020B0604020202020204" pitchFamily="34" charset="0"/>
              <a:ea typeface="ＭＳ Ｐゴシック" charset="0"/>
              <a:cs typeface="Arial" panose="020B0604020202020204" pitchFamily="34" charset="0"/>
            </a:endParaRPr>
          </a:p>
        </p:txBody>
      </p:sp>
      <p:pic>
        <p:nvPicPr>
          <p:cNvPr id="2" name="Picture 1" descr="macronet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5548" y="1549402"/>
            <a:ext cx="2484385" cy="1358898"/>
          </a:xfrm>
          <a:prstGeom prst="rect">
            <a:avLst/>
          </a:prstGeom>
        </p:spPr>
      </p:pic>
      <p:cxnSp>
        <p:nvCxnSpPr>
          <p:cNvPr id="9" name="Straight Arrow Connector 8"/>
          <p:cNvCxnSpPr/>
          <p:nvPr/>
        </p:nvCxnSpPr>
        <p:spPr>
          <a:xfrm>
            <a:off x="5149970" y="2324100"/>
            <a:ext cx="1048759" cy="0"/>
          </a:xfrm>
          <a:prstGeom prst="straightConnector1">
            <a:avLst/>
          </a:prstGeom>
          <a:ln w="57150" cmpd="sng">
            <a:solidFill>
              <a:srgbClr val="1C3F94"/>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2984500" y="2324100"/>
            <a:ext cx="1045091" cy="0"/>
          </a:xfrm>
          <a:prstGeom prst="straightConnector1">
            <a:avLst/>
          </a:prstGeom>
          <a:ln w="57150" cmpd="sng">
            <a:solidFill>
              <a:srgbClr val="1C3F94"/>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2984500" y="2768600"/>
            <a:ext cx="3314700" cy="12700"/>
          </a:xfrm>
          <a:prstGeom prst="straightConnector1">
            <a:avLst/>
          </a:prstGeom>
          <a:ln w="57150" cmpd="sng">
            <a:solidFill>
              <a:srgbClr val="1C3F94"/>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16" name="Picture 15" descr="epigenetic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200" y="1828800"/>
            <a:ext cx="2400300" cy="1079500"/>
          </a:xfrm>
          <a:prstGeom prst="rect">
            <a:avLst/>
          </a:prstGeom>
        </p:spPr>
      </p:pic>
      <p:grpSp>
        <p:nvGrpSpPr>
          <p:cNvPr id="19" name="Group 18"/>
          <p:cNvGrpSpPr/>
          <p:nvPr/>
        </p:nvGrpSpPr>
        <p:grpSpPr>
          <a:xfrm>
            <a:off x="4073194" y="1690779"/>
            <a:ext cx="1076776" cy="1019900"/>
            <a:chOff x="4073194" y="1625600"/>
            <a:chExt cx="1076776" cy="1128209"/>
          </a:xfrm>
        </p:grpSpPr>
        <p:pic>
          <p:nvPicPr>
            <p:cNvPr id="13" name="Picture 12"/>
            <p:cNvPicPr>
              <a:picLocks noChangeAspect="1"/>
            </p:cNvPicPr>
            <p:nvPr/>
          </p:nvPicPr>
          <p:blipFill rotWithShape="1">
            <a:blip r:embed="rId5">
              <a:extLst>
                <a:ext uri="{28A0092B-C50C-407E-A947-70E740481C1C}">
                  <a14:useLocalDpi xmlns:a14="http://schemas.microsoft.com/office/drawing/2010/main" val="0"/>
                </a:ext>
              </a:extLst>
            </a:blip>
            <a:srcRect t="28370" r="64893" b="-1"/>
            <a:stretch/>
          </p:blipFill>
          <p:spPr>
            <a:xfrm>
              <a:off x="4073194" y="1625600"/>
              <a:ext cx="522084" cy="1128209"/>
            </a:xfrm>
            <a:prstGeom prst="rect">
              <a:avLst/>
            </a:prstGeom>
          </p:spPr>
        </p:pic>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l="62478" t="28774"/>
            <a:stretch/>
          </p:blipFill>
          <p:spPr>
            <a:xfrm>
              <a:off x="4591972" y="1625600"/>
              <a:ext cx="557998" cy="1128209"/>
            </a:xfrm>
            <a:prstGeom prst="rect">
              <a:avLst/>
            </a:prstGeom>
          </p:spPr>
        </p:pic>
      </p:grpSp>
    </p:spTree>
    <p:extLst>
      <p:ext uri="{BB962C8B-B14F-4D97-AF65-F5344CB8AC3E}">
        <p14:creationId xmlns:p14="http://schemas.microsoft.com/office/powerpoint/2010/main" val="16933404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407" y="818829"/>
            <a:ext cx="6323669" cy="5338011"/>
          </a:xfrm>
        </p:spPr>
        <p:txBody>
          <a:bodyPr/>
          <a:lstStyle/>
          <a:p>
            <a:pPr marL="0" indent="0"/>
            <a:r>
              <a:rPr lang="en-US" sz="2400" dirty="0" smtClean="0"/>
              <a:t>Modeling Interdependencies among SNP</a:t>
            </a:r>
          </a:p>
          <a:p>
            <a:pPr>
              <a:buFont typeface="Arial"/>
              <a:buChar char="•"/>
            </a:pPr>
            <a:r>
              <a:rPr lang="en-US" b="0" dirty="0" smtClean="0"/>
              <a:t>Recent Breakthroughs</a:t>
            </a:r>
          </a:p>
          <a:p>
            <a:pPr lvl="1">
              <a:buFont typeface="Arial"/>
              <a:buChar char="•"/>
            </a:pPr>
            <a:r>
              <a:rPr lang="en-US" sz="1800" b="0" dirty="0" smtClean="0"/>
              <a:t>New models of cascading effects across multiplex systems (Pratson, Maoz)</a:t>
            </a:r>
          </a:p>
          <a:p>
            <a:pPr lvl="1">
              <a:buFont typeface="Arial"/>
              <a:buChar char="•"/>
            </a:pPr>
            <a:r>
              <a:rPr lang="en-US" sz="1800" b="0" dirty="0" smtClean="0"/>
              <a:t>New data &amp; models of rebel financing (Walsh)</a:t>
            </a:r>
          </a:p>
          <a:p>
            <a:pPr lvl="1">
              <a:buFont typeface="Arial"/>
              <a:buChar char="•"/>
            </a:pPr>
            <a:r>
              <a:rPr lang="en-US" sz="1800" b="0" dirty="0" smtClean="0"/>
              <a:t>Impact:</a:t>
            </a:r>
          </a:p>
          <a:p>
            <a:pPr lvl="2">
              <a:buFont typeface="Arial"/>
              <a:buChar char="•"/>
            </a:pPr>
            <a:r>
              <a:rPr lang="en-US" sz="1600" b="0" dirty="0" smtClean="0"/>
              <a:t>Complex causes regional conflicts</a:t>
            </a:r>
          </a:p>
          <a:p>
            <a:pPr lvl="2">
              <a:buFont typeface="Arial"/>
              <a:buChar char="•"/>
            </a:pPr>
            <a:r>
              <a:rPr lang="en-US" sz="1600" b="0" dirty="0" smtClean="0"/>
              <a:t>Insights on how rebels gain support</a:t>
            </a:r>
            <a:r>
              <a:rPr lang="en-US" b="0" dirty="0" smtClean="0"/>
              <a:t>	</a:t>
            </a:r>
          </a:p>
          <a:p>
            <a:pPr>
              <a:buFont typeface="Arial"/>
              <a:buChar char="•"/>
            </a:pPr>
            <a:r>
              <a:rPr lang="en-US" b="0" dirty="0" smtClean="0"/>
              <a:t>Next:  Large-scale population dynamics —  </a:t>
            </a:r>
            <a:r>
              <a:rPr lang="en-US" b="0" dirty="0"/>
              <a:t>f</a:t>
            </a:r>
            <a:r>
              <a:rPr lang="en-US" b="0" dirty="0" smtClean="0"/>
              <a:t>locking, schooling, swarming, herding, stampeding</a:t>
            </a:r>
          </a:p>
          <a:p>
            <a:pPr>
              <a:buFont typeface="Arial"/>
              <a:buChar char="•"/>
            </a:pPr>
            <a:r>
              <a:rPr lang="en-US" b="0" dirty="0" smtClean="0"/>
              <a:t>Possible Approaches</a:t>
            </a:r>
          </a:p>
          <a:p>
            <a:pPr marL="800100" lvl="2">
              <a:buFont typeface="Arial"/>
              <a:buChar char="•"/>
            </a:pPr>
            <a:r>
              <a:rPr lang="en-US" sz="1800" b="0" dirty="0" smtClean="0"/>
              <a:t>Adapt models from physics, geoscience, biology, mathematics, demography </a:t>
            </a:r>
          </a:p>
          <a:p>
            <a:pPr marL="800100" lvl="2">
              <a:buFont typeface="Arial"/>
              <a:buChar char="•"/>
            </a:pPr>
            <a:r>
              <a:rPr lang="en-US" sz="1800" b="0" dirty="0" smtClean="0"/>
              <a:t>Technologies to predict &amp; visualize mass movement in human groups and human-environment dynamics at large scales</a:t>
            </a:r>
          </a:p>
          <a:p>
            <a:pPr marL="0" indent="0"/>
            <a:endParaRPr lang="en-US" b="0" i="1" dirty="0" smtClean="0"/>
          </a:p>
          <a:p>
            <a:pPr lvl="1">
              <a:buFont typeface="Arial" panose="020B0604020202020204" pitchFamily="34" charset="0"/>
              <a:buChar char="•"/>
            </a:pPr>
            <a:endParaRPr lang="en-US" b="0" dirty="0" smtClean="0"/>
          </a:p>
          <a:p>
            <a:pPr lvl="1">
              <a:buFont typeface="Arial" panose="020B0604020202020204" pitchFamily="34" charset="0"/>
              <a:buChar char="•"/>
            </a:pPr>
            <a:endParaRPr lang="en-US" dirty="0"/>
          </a:p>
          <a:p>
            <a:pPr marL="457200" lvl="1" indent="0">
              <a:buNone/>
            </a:pPr>
            <a:endParaRPr lang="en-US" dirty="0" smtClean="0"/>
          </a:p>
          <a:p>
            <a:pPr marL="400050">
              <a:buFont typeface="Arial" panose="020B0604020202020204" pitchFamily="34" charset="0"/>
              <a:buChar char="•"/>
            </a:pPr>
            <a:endParaRPr lang="en-US" dirty="0"/>
          </a:p>
        </p:txBody>
      </p:sp>
      <p:sp>
        <p:nvSpPr>
          <p:cNvPr id="3" name="Title 2"/>
          <p:cNvSpPr>
            <a:spLocks noGrp="1"/>
          </p:cNvSpPr>
          <p:nvPr>
            <p:ph type="title"/>
          </p:nvPr>
        </p:nvSpPr>
        <p:spPr/>
        <p:txBody>
          <a:bodyPr>
            <a:noAutofit/>
          </a:bodyPr>
          <a:lstStyle/>
          <a:p>
            <a:r>
              <a:rPr lang="en-US" sz="2000" dirty="0" smtClean="0"/>
              <a:t>ARO Social &amp; Behavioral Sciences</a:t>
            </a:r>
            <a:endParaRPr lang="en-US" sz="2000" dirty="0"/>
          </a:p>
        </p:txBody>
      </p:sp>
      <p:pic>
        <p:nvPicPr>
          <p:cNvPr id="4" name="Picture 3" descr="GlobalValueFood.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2076" y="756399"/>
            <a:ext cx="2726055" cy="185082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5075" y="2738064"/>
            <a:ext cx="2760055" cy="1449916"/>
          </a:xfrm>
          <a:prstGeom prst="rect">
            <a:avLst/>
          </a:prstGeom>
        </p:spPr>
      </p:pic>
      <p:pic>
        <p:nvPicPr>
          <p:cNvPr id="9" name="Picture 8"/>
          <p:cNvPicPr>
            <a:picLocks noChangeAspect="1"/>
          </p:cNvPicPr>
          <p:nvPr/>
        </p:nvPicPr>
        <p:blipFill rotWithShape="1">
          <a:blip r:embed="rId5"/>
          <a:srcRect r="33652"/>
          <a:stretch/>
        </p:blipFill>
        <p:spPr>
          <a:xfrm>
            <a:off x="7391561" y="4244362"/>
            <a:ext cx="1360950" cy="1406537"/>
          </a:xfrm>
          <a:prstGeom prst="rect">
            <a:avLst/>
          </a:prstGeom>
        </p:spPr>
      </p:pic>
      <p:pic>
        <p:nvPicPr>
          <p:cNvPr id="10" name="Picture 9"/>
          <p:cNvPicPr>
            <a:picLocks noChangeAspect="1"/>
          </p:cNvPicPr>
          <p:nvPr/>
        </p:nvPicPr>
        <p:blipFill>
          <a:blip r:embed="rId6"/>
          <a:stretch>
            <a:fillRect/>
          </a:stretch>
        </p:blipFill>
        <p:spPr>
          <a:xfrm>
            <a:off x="7882476" y="5489474"/>
            <a:ext cx="1261524" cy="862218"/>
          </a:xfrm>
          <a:prstGeom prst="rect">
            <a:avLst/>
          </a:prstGeom>
        </p:spPr>
      </p:pic>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t="12362"/>
          <a:stretch/>
        </p:blipFill>
        <p:spPr>
          <a:xfrm>
            <a:off x="5932104" y="4318816"/>
            <a:ext cx="1603037" cy="875561"/>
          </a:xfrm>
          <a:prstGeom prst="rect">
            <a:avLst/>
          </a:prstGeom>
        </p:spPr>
      </p:pic>
    </p:spTree>
    <p:extLst>
      <p:ext uri="{BB962C8B-B14F-4D97-AF65-F5344CB8AC3E}">
        <p14:creationId xmlns:p14="http://schemas.microsoft.com/office/powerpoint/2010/main" val="2447644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RL_Logo_March2012_BlackGold.png"/>
          <p:cNvPicPr>
            <a:picLocks noChangeAspect="1"/>
          </p:cNvPicPr>
          <p:nvPr/>
        </p:nvPicPr>
        <p:blipFill>
          <a:blip r:embed="rId3" cstate="print"/>
          <a:stretch>
            <a:fillRect/>
          </a:stretch>
        </p:blipFill>
        <p:spPr>
          <a:xfrm>
            <a:off x="5178490" y="908180"/>
            <a:ext cx="1407186" cy="519103"/>
          </a:xfrm>
          <a:prstGeom prst="rect">
            <a:avLst/>
          </a:prstGeom>
          <a:effectLst>
            <a:outerShdw blurRad="50800" dist="38100" dir="2700000" algn="tl" rotWithShape="0">
              <a:prstClr val="black">
                <a:alpha val="40000"/>
              </a:prstClr>
            </a:outerShdw>
          </a:effectLst>
        </p:spPr>
      </p:pic>
      <p:sp>
        <p:nvSpPr>
          <p:cNvPr id="10" name="Title 9"/>
          <p:cNvSpPr>
            <a:spLocks noGrp="1"/>
          </p:cNvSpPr>
          <p:nvPr>
            <p:ph type="ctrTitle"/>
          </p:nvPr>
        </p:nvSpPr>
        <p:spPr>
          <a:xfrm>
            <a:off x="1" y="2177010"/>
            <a:ext cx="9143999" cy="1470025"/>
          </a:xfrm>
        </p:spPr>
        <p:txBody>
          <a:bodyPr/>
          <a:lstStyle/>
          <a:p>
            <a:r>
              <a:rPr lang="en-US" sz="2800" dirty="0" smtClean="0"/>
              <a:t>Department of Defense Funding Workshop</a:t>
            </a:r>
            <a:br>
              <a:rPr lang="en-US" sz="2800" dirty="0" smtClean="0"/>
            </a:br>
            <a:r>
              <a:rPr lang="en-US" sz="1000" dirty="0" smtClean="0"/>
              <a:t/>
            </a:r>
            <a:br>
              <a:rPr lang="en-US" sz="1000" dirty="0" smtClean="0"/>
            </a:br>
            <a:r>
              <a:rPr lang="en-US" sz="2000" b="0" dirty="0" smtClean="0"/>
              <a:t>Brigham Young University</a:t>
            </a:r>
            <a:br>
              <a:rPr lang="en-US" sz="2000" b="0" dirty="0" smtClean="0"/>
            </a:br>
            <a:r>
              <a:rPr lang="en-US" sz="2000" b="0" dirty="0" smtClean="0"/>
              <a:t>13 FEB 2018</a:t>
            </a:r>
            <a:r>
              <a:rPr lang="en-US" sz="2400" b="0" dirty="0" smtClean="0"/>
              <a:t/>
            </a:r>
            <a:br>
              <a:rPr lang="en-US" sz="2400" b="0" dirty="0" smtClean="0"/>
            </a:br>
            <a:endParaRPr lang="en-US" sz="2400" dirty="0"/>
          </a:p>
        </p:txBody>
      </p:sp>
      <p:sp>
        <p:nvSpPr>
          <p:cNvPr id="6" name="Rectangle 5"/>
          <p:cNvSpPr/>
          <p:nvPr/>
        </p:nvSpPr>
        <p:spPr>
          <a:xfrm>
            <a:off x="166171" y="4102145"/>
            <a:ext cx="7584982" cy="2123658"/>
          </a:xfrm>
          <a:prstGeom prst="rect">
            <a:avLst/>
          </a:prstGeom>
        </p:spPr>
        <p:txBody>
          <a:bodyPr wrap="square">
            <a:spAutoFit/>
          </a:bodyPr>
          <a:lstStyle/>
          <a:p>
            <a:pPr>
              <a:tabLst>
                <a:tab pos="4114800" algn="l"/>
              </a:tabLst>
            </a:pPr>
            <a:r>
              <a:rPr lang="en-US" dirty="0">
                <a:ea typeface="ＭＳ Ｐゴシック" pitchFamily="34" charset="-128"/>
              </a:rPr>
              <a:t>Dr. Lisa Troyer</a:t>
            </a:r>
          </a:p>
          <a:p>
            <a:pPr>
              <a:tabLst>
                <a:tab pos="4114800" algn="l"/>
              </a:tabLst>
            </a:pPr>
            <a:r>
              <a:rPr lang="en-US" dirty="0">
                <a:ea typeface="ＭＳ Ｐゴシック" pitchFamily="34" charset="-128"/>
              </a:rPr>
              <a:t>Program Manager, </a:t>
            </a:r>
            <a:r>
              <a:rPr lang="en-US" altLang="en-US" dirty="0">
                <a:ea typeface="ＭＳ Ｐゴシック" panose="020B0600070205080204" pitchFamily="34" charset="-128"/>
              </a:rPr>
              <a:t>Social </a:t>
            </a:r>
            <a:r>
              <a:rPr lang="en-US" altLang="en-US" dirty="0" smtClean="0">
                <a:ea typeface="ＭＳ Ｐゴシック" panose="020B0600070205080204" pitchFamily="34" charset="-128"/>
              </a:rPr>
              <a:t>&amp; Behavioral Sciences, Life Sciences Division</a:t>
            </a:r>
            <a:endParaRPr lang="en-US" altLang="en-US" dirty="0">
              <a:ea typeface="ＭＳ Ｐゴシック" panose="020B0600070205080204" pitchFamily="34" charset="-128"/>
            </a:endParaRPr>
          </a:p>
          <a:p>
            <a:pPr>
              <a:tabLst>
                <a:tab pos="461963" algn="l"/>
              </a:tabLst>
            </a:pPr>
            <a:r>
              <a:rPr lang="en-US" altLang="en-US" dirty="0" smtClean="0">
                <a:ea typeface="ＭＳ Ｐゴシック" panose="020B0600070205080204" pitchFamily="34" charset="-128"/>
              </a:rPr>
              <a:t>	Army Research Laboratory/Army </a:t>
            </a:r>
            <a:r>
              <a:rPr lang="en-US" altLang="en-US" dirty="0">
                <a:ea typeface="ＭＳ Ｐゴシック" panose="020B0600070205080204" pitchFamily="34" charset="-128"/>
              </a:rPr>
              <a:t>Research </a:t>
            </a:r>
            <a:r>
              <a:rPr lang="en-US" altLang="en-US" dirty="0" smtClean="0">
                <a:ea typeface="ＭＳ Ｐゴシック" panose="020B0600070205080204" pitchFamily="34" charset="-128"/>
              </a:rPr>
              <a:t>Office</a:t>
            </a:r>
          </a:p>
          <a:p>
            <a:pPr>
              <a:tabLst>
                <a:tab pos="461963" algn="l"/>
              </a:tabLst>
            </a:pPr>
            <a:r>
              <a:rPr lang="en-US" altLang="en-US" dirty="0" smtClean="0">
                <a:ea typeface="ＭＳ Ｐゴシック" panose="020B0600070205080204" pitchFamily="34" charset="-128"/>
              </a:rPr>
              <a:t>Acting Director, Minerva Research Initiative</a:t>
            </a:r>
          </a:p>
          <a:p>
            <a:pPr>
              <a:tabLst>
                <a:tab pos="461963" algn="l"/>
              </a:tabLst>
            </a:pPr>
            <a:r>
              <a:rPr lang="en-US" altLang="en-US" dirty="0">
                <a:ea typeface="ＭＳ Ｐゴシック" panose="020B0600070205080204" pitchFamily="34" charset="-128"/>
              </a:rPr>
              <a:t>	</a:t>
            </a:r>
            <a:r>
              <a:rPr lang="en-US" altLang="en-US" dirty="0" smtClean="0">
                <a:ea typeface="ＭＳ Ｐゴシック" panose="020B0600070205080204" pitchFamily="34" charset="-128"/>
              </a:rPr>
              <a:t>Basic Research Office, USD(R&amp;E)</a:t>
            </a:r>
          </a:p>
          <a:p>
            <a:pPr>
              <a:tabLst>
                <a:tab pos="4114800" algn="l"/>
              </a:tabLst>
            </a:pPr>
            <a:endParaRPr lang="en-US" altLang="en-US" sz="300" dirty="0">
              <a:ea typeface="ＭＳ Ｐゴシック" panose="020B0600070205080204" pitchFamily="34" charset="-128"/>
            </a:endParaRPr>
          </a:p>
          <a:p>
            <a:r>
              <a:rPr lang="en-US" altLang="en-US" dirty="0" smtClean="0">
                <a:ea typeface="ＭＳ Ｐゴシック" panose="020B0600070205080204" pitchFamily="34" charset="-128"/>
              </a:rPr>
              <a:t>lisa.l.troyer.civ@mail.mil</a:t>
            </a:r>
            <a:br>
              <a:rPr lang="en-US" altLang="en-US" dirty="0" smtClean="0">
                <a:ea typeface="ＭＳ Ｐゴシック" panose="020B0600070205080204" pitchFamily="34" charset="-128"/>
              </a:rPr>
            </a:br>
            <a:endParaRPr lang="en-US" altLang="en-US" sz="300" dirty="0" smtClean="0">
              <a:ea typeface="ＭＳ Ｐゴシック" panose="020B0600070205080204" pitchFamily="34" charset="-128"/>
            </a:endParaRPr>
          </a:p>
          <a:p>
            <a:r>
              <a:rPr lang="en-US" altLang="en-US" dirty="0" smtClean="0">
                <a:ea typeface="ＭＳ Ｐゴシック" panose="020B0600070205080204" pitchFamily="34" charset="-128"/>
              </a:rPr>
              <a:t>(919) 549-4230</a:t>
            </a:r>
          </a:p>
        </p:txBody>
      </p:sp>
      <p:sp>
        <p:nvSpPr>
          <p:cNvPr id="2" name="TextBox 1"/>
          <p:cNvSpPr txBox="1"/>
          <p:nvPr/>
        </p:nvSpPr>
        <p:spPr>
          <a:xfrm>
            <a:off x="3617193" y="38486"/>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
        <p:nvSpPr>
          <p:cNvPr id="3" name="Oval 2"/>
          <p:cNvSpPr/>
          <p:nvPr/>
        </p:nvSpPr>
        <p:spPr>
          <a:xfrm>
            <a:off x="92361" y="5496314"/>
            <a:ext cx="2761312" cy="4194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839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174" y="797132"/>
            <a:ext cx="7034802" cy="5338011"/>
          </a:xfrm>
        </p:spPr>
        <p:txBody>
          <a:bodyPr/>
          <a:lstStyle/>
          <a:p>
            <a:pPr marL="0" indent="0"/>
            <a:r>
              <a:rPr lang="en-US" sz="2400" dirty="0" smtClean="0"/>
              <a:t>Measuring Social Dynamics</a:t>
            </a:r>
          </a:p>
          <a:p>
            <a:pPr>
              <a:buFont typeface="Arial"/>
              <a:buChar char="•"/>
            </a:pPr>
            <a:r>
              <a:rPr lang="en-US" b="0" dirty="0" smtClean="0"/>
              <a:t>Recent Breakthroughs</a:t>
            </a:r>
          </a:p>
          <a:p>
            <a:pPr lvl="1">
              <a:buFont typeface="Arial"/>
              <a:buChar char="•"/>
            </a:pPr>
            <a:r>
              <a:rPr lang="en-US" sz="1800" b="0" dirty="0" err="1" smtClean="0"/>
              <a:t>Biophysiological</a:t>
            </a:r>
            <a:r>
              <a:rPr lang="en-US" sz="1800" b="0" dirty="0" smtClean="0"/>
              <a:t> measures &amp; models of human </a:t>
            </a:r>
            <a:r>
              <a:rPr lang="en-US" sz="1800" b="0" dirty="0"/>
              <a:t>s</a:t>
            </a:r>
            <a:r>
              <a:rPr lang="en-US" sz="1800" b="0" dirty="0" smtClean="0"/>
              <a:t>ocial dynamics (</a:t>
            </a:r>
            <a:r>
              <a:rPr lang="en-US" sz="1800" b="0" dirty="0" err="1" smtClean="0"/>
              <a:t>Kalkhoff</a:t>
            </a:r>
            <a:r>
              <a:rPr lang="en-US" sz="1800" b="0" dirty="0" smtClean="0"/>
              <a:t>, Melamed, Robinson, Simpson)</a:t>
            </a:r>
          </a:p>
          <a:p>
            <a:pPr lvl="1">
              <a:buFont typeface="Arial"/>
              <a:buChar char="•"/>
            </a:pPr>
            <a:r>
              <a:rPr lang="en-US" sz="1800" b="0" dirty="0" smtClean="0"/>
              <a:t>Epigenetic predictors of social behavior (Reed)</a:t>
            </a:r>
          </a:p>
          <a:p>
            <a:pPr lvl="1">
              <a:buFont typeface="Arial"/>
              <a:buChar char="•"/>
            </a:pPr>
            <a:r>
              <a:rPr lang="en-US" sz="1800" b="0" dirty="0" smtClean="0"/>
              <a:t>Impact</a:t>
            </a:r>
            <a:r>
              <a:rPr lang="en-US" b="0" dirty="0" smtClean="0"/>
              <a:t>:</a:t>
            </a:r>
          </a:p>
          <a:p>
            <a:pPr marL="965200" lvl="2">
              <a:buFont typeface="Arial"/>
              <a:buChar char="•"/>
            </a:pPr>
            <a:r>
              <a:rPr lang="en-US" sz="1600" b="0" dirty="0" smtClean="0"/>
              <a:t>Basic scientific evidence that social dynamics are embodied in physiological and biological processes</a:t>
            </a:r>
          </a:p>
          <a:p>
            <a:pPr marL="965200" lvl="2">
              <a:buFont typeface="Arial"/>
              <a:buChar char="•"/>
            </a:pPr>
            <a:r>
              <a:rPr lang="en-US" sz="1600" b="0" dirty="0" smtClean="0"/>
              <a:t>Measurement improvements in thermography, brain </a:t>
            </a:r>
            <a:r>
              <a:rPr lang="en-US" sz="1600" b="0" dirty="0"/>
              <a:t>imaging, ocular </a:t>
            </a:r>
            <a:r>
              <a:rPr lang="en-US" sz="1600" b="0" dirty="0" smtClean="0"/>
              <a:t>measurement, acoustic patterning, (epi)genetic analyses</a:t>
            </a:r>
            <a:endParaRPr lang="en-US" sz="1600" b="0" dirty="0"/>
          </a:p>
          <a:p>
            <a:pPr>
              <a:buFont typeface="Arial"/>
              <a:buChar char="•"/>
            </a:pPr>
            <a:r>
              <a:rPr lang="en-US" b="0" dirty="0" smtClean="0"/>
              <a:t>Next</a:t>
            </a:r>
            <a:r>
              <a:rPr lang="en-US" b="0" dirty="0"/>
              <a:t>: </a:t>
            </a:r>
            <a:r>
              <a:rPr lang="en-US" b="0" dirty="0" smtClean="0"/>
              <a:t> Predict transitions across social states by tracking </a:t>
            </a:r>
            <a:r>
              <a:rPr lang="en-US" b="0" dirty="0" err="1" smtClean="0"/>
              <a:t>biophysiological</a:t>
            </a:r>
            <a:r>
              <a:rPr lang="en-US" b="0" dirty="0" smtClean="0"/>
              <a:t> changes (e.g., neutrality-aggression, cohesiveness-fragmentation, dominance-deference) </a:t>
            </a:r>
          </a:p>
          <a:p>
            <a:pPr>
              <a:buFont typeface="Arial"/>
              <a:buChar char="•"/>
            </a:pPr>
            <a:r>
              <a:rPr lang="en-US" b="0" dirty="0" smtClean="0"/>
              <a:t>Possible Approaches</a:t>
            </a:r>
            <a:endParaRPr lang="en-US" b="0" dirty="0"/>
          </a:p>
          <a:p>
            <a:pPr marL="571500" lvl="2" indent="-279400">
              <a:buFont typeface="Arial"/>
              <a:buChar char="•"/>
            </a:pPr>
            <a:r>
              <a:rPr lang="en-US" sz="1800" b="0" dirty="0" smtClean="0"/>
              <a:t>Basic research on </a:t>
            </a:r>
            <a:r>
              <a:rPr lang="en-US" sz="1800" b="0" dirty="0" err="1" smtClean="0"/>
              <a:t>biophysiological</a:t>
            </a:r>
            <a:r>
              <a:rPr lang="en-US" sz="1800" b="0" dirty="0" smtClean="0"/>
              <a:t> models of social dynamics</a:t>
            </a:r>
          </a:p>
          <a:p>
            <a:pPr marL="571500" lvl="2" indent="-279400">
              <a:buFont typeface="Arial"/>
              <a:buChar char="•"/>
            </a:pPr>
            <a:r>
              <a:rPr lang="en-US" sz="1800" b="0" dirty="0" smtClean="0"/>
              <a:t>Basic research on epigenetics of social behavior</a:t>
            </a:r>
          </a:p>
          <a:p>
            <a:pPr marL="0" indent="0"/>
            <a:endParaRPr lang="en-US" sz="2400" dirty="0" smtClean="0"/>
          </a:p>
          <a:p>
            <a:pPr marL="0" indent="0"/>
            <a:endParaRPr lang="en-US" b="0" dirty="0" smtClean="0"/>
          </a:p>
          <a:p>
            <a:pPr lvl="1">
              <a:buFont typeface="Arial" panose="020B0604020202020204" pitchFamily="34" charset="0"/>
              <a:buChar char="•"/>
            </a:pPr>
            <a:endParaRPr lang="en-US" b="0" dirty="0" smtClean="0"/>
          </a:p>
          <a:p>
            <a:pPr lvl="1">
              <a:buFont typeface="Arial" panose="020B0604020202020204" pitchFamily="34" charset="0"/>
              <a:buChar char="•"/>
            </a:pPr>
            <a:endParaRPr lang="en-US" dirty="0"/>
          </a:p>
          <a:p>
            <a:pPr marL="457200" lvl="1" indent="0">
              <a:buNone/>
            </a:pPr>
            <a:endParaRPr lang="en-US" dirty="0" smtClean="0"/>
          </a:p>
          <a:p>
            <a:pPr marL="400050">
              <a:buFont typeface="Arial" panose="020B0604020202020204" pitchFamily="34" charset="0"/>
              <a:buChar char="•"/>
            </a:pPr>
            <a:endParaRPr lang="en-US" dirty="0"/>
          </a:p>
        </p:txBody>
      </p:sp>
      <p:sp>
        <p:nvSpPr>
          <p:cNvPr id="3" name="Title 2"/>
          <p:cNvSpPr>
            <a:spLocks noGrp="1"/>
          </p:cNvSpPr>
          <p:nvPr>
            <p:ph type="title"/>
          </p:nvPr>
        </p:nvSpPr>
        <p:spPr>
          <a:xfrm>
            <a:off x="3532188" y="152400"/>
            <a:ext cx="4322185" cy="533400"/>
          </a:xfrm>
        </p:spPr>
        <p:txBody>
          <a:bodyPr>
            <a:normAutofit/>
          </a:bodyPr>
          <a:lstStyle/>
          <a:p>
            <a:r>
              <a:rPr lang="en-US" sz="2000" dirty="0" smtClean="0"/>
              <a:t>ARO Social &amp; Behavioral Sciences</a:t>
            </a:r>
            <a:endParaRPr lang="en-US" sz="2000" dirty="0"/>
          </a:p>
        </p:txBody>
      </p:sp>
      <p:pic>
        <p:nvPicPr>
          <p:cNvPr id="4" name="Picture 3" descr="806a"/>
          <p:cNvPicPr>
            <a:picLocks noChangeAspect="1" noChangeArrowheads="1"/>
          </p:cNvPicPr>
          <p:nvPr/>
        </p:nvPicPr>
        <p:blipFill>
          <a:blip r:embed="rId3" cstate="print"/>
          <a:stretch>
            <a:fillRect/>
          </a:stretch>
        </p:blipFill>
        <p:spPr bwMode="auto">
          <a:xfrm>
            <a:off x="7123976" y="2300403"/>
            <a:ext cx="1865478" cy="1165735"/>
          </a:xfrm>
          <a:prstGeom prst="rect">
            <a:avLst/>
          </a:prstGeom>
          <a:noFill/>
          <a:ln w="9525">
            <a:noFill/>
            <a:miter lim="800000"/>
            <a:headEnd/>
            <a:tailEnd/>
          </a:ln>
        </p:spPr>
      </p:pic>
      <p:pic>
        <p:nvPicPr>
          <p:cNvPr id="5" name="Picture 4" descr="gray's anatomy 5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5138" y="992227"/>
            <a:ext cx="1183153" cy="1196779"/>
          </a:xfrm>
          <a:prstGeom prst="rect">
            <a:avLst/>
          </a:prstGeom>
          <a:noFill/>
          <a:extLst>
            <a:ext uri="{909E8E84-426E-40dd-AFC4-6F175D3DCCD1}">
              <a14:hiddenFill xmlns="" xmlns:a14="http://schemas.microsoft.com/office/drawing/2010/main">
                <a:solidFill>
                  <a:srgbClr val="FFFFFF"/>
                </a:solidFill>
              </a14:hiddenFill>
            </a:ext>
          </a:extLst>
        </p:spPr>
      </p:pic>
      <p:grpSp>
        <p:nvGrpSpPr>
          <p:cNvPr id="9" name="Group 8"/>
          <p:cNvGrpSpPr/>
          <p:nvPr/>
        </p:nvGrpSpPr>
        <p:grpSpPr>
          <a:xfrm>
            <a:off x="7253379" y="3699041"/>
            <a:ext cx="2060001" cy="2129936"/>
            <a:chOff x="6914666" y="972386"/>
            <a:chExt cx="2060001" cy="2129936"/>
          </a:xfrm>
        </p:grpSpPr>
        <p:pic>
          <p:nvPicPr>
            <p:cNvPr id="6" name="Picture 2" descr="C:\Users\lisa.l.troyer\Desktop\Images for Presentations\EEG_IdentityThreat.jpg"/>
            <p:cNvPicPr>
              <a:picLocks noChangeAspect="1" noChangeArrowheads="1"/>
            </p:cNvPicPr>
            <p:nvPr/>
          </p:nvPicPr>
          <p:blipFill rotWithShape="1">
            <a:blip r:embed="rId5">
              <a:extLst>
                <a:ext uri="{28A0092B-C50C-407E-A947-70E740481C1C}">
                  <a14:useLocalDpi xmlns:a14="http://schemas.microsoft.com/office/drawing/2010/main" val="0"/>
                </a:ext>
              </a:extLst>
            </a:blip>
            <a:srcRect l="29630" r="24537"/>
            <a:stretch/>
          </p:blipFill>
          <p:spPr bwMode="auto">
            <a:xfrm>
              <a:off x="6914666" y="972386"/>
              <a:ext cx="1264473" cy="2129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12"/>
            <p:cNvSpPr txBox="1">
              <a:spLocks noChangeArrowheads="1"/>
            </p:cNvSpPr>
            <p:nvPr/>
          </p:nvSpPr>
          <p:spPr bwMode="auto">
            <a:xfrm>
              <a:off x="7735534" y="1527671"/>
              <a:ext cx="1169988"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cs typeface="Arial" panose="020B0604020202020204" pitchFamily="34" charset="0"/>
                </a:defRPr>
              </a:lvl1pPr>
              <a:lvl2pPr marL="742950" indent="-285750" eaLnBrk="0" hangingPunct="0">
                <a:defRPr b="1">
                  <a:solidFill>
                    <a:schemeClr val="tx1"/>
                  </a:solidFill>
                  <a:latin typeface="Arial" panose="020B0604020202020204" pitchFamily="34" charset="0"/>
                  <a:cs typeface="Arial" panose="020B0604020202020204" pitchFamily="34" charset="0"/>
                </a:defRPr>
              </a:lvl2pPr>
              <a:lvl3pPr marL="1143000" indent="-228600" eaLnBrk="0" hangingPunct="0">
                <a:defRPr b="1">
                  <a:solidFill>
                    <a:schemeClr val="tx1"/>
                  </a:solidFill>
                  <a:latin typeface="Arial" panose="020B0604020202020204" pitchFamily="34" charset="0"/>
                  <a:cs typeface="Arial" panose="020B0604020202020204" pitchFamily="34" charset="0"/>
                </a:defRPr>
              </a:lvl3pPr>
              <a:lvl4pPr marL="1600200" indent="-228600" eaLnBrk="0" hangingPunct="0">
                <a:defRPr b="1">
                  <a:solidFill>
                    <a:schemeClr val="tx1"/>
                  </a:solidFill>
                  <a:latin typeface="Arial" panose="020B0604020202020204" pitchFamily="34" charset="0"/>
                  <a:cs typeface="Arial" panose="020B0604020202020204" pitchFamily="34" charset="0"/>
                </a:defRPr>
              </a:lvl4pPr>
              <a:lvl5pPr marL="2057400" indent="-228600" eaLnBrk="0" hangingPunct="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1350" dirty="0"/>
                <a:t>Identity Verification</a:t>
              </a:r>
            </a:p>
          </p:txBody>
        </p:sp>
        <p:sp>
          <p:nvSpPr>
            <p:cNvPr id="8" name="TextBox 13"/>
            <p:cNvSpPr txBox="1">
              <a:spLocks noChangeArrowheads="1"/>
            </p:cNvSpPr>
            <p:nvPr/>
          </p:nvSpPr>
          <p:spPr bwMode="auto">
            <a:xfrm>
              <a:off x="7666389" y="2579102"/>
              <a:ext cx="130827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cs typeface="Arial" panose="020B0604020202020204" pitchFamily="34" charset="0"/>
                </a:defRPr>
              </a:lvl1pPr>
              <a:lvl2pPr marL="742950" indent="-285750" eaLnBrk="0" hangingPunct="0">
                <a:defRPr b="1">
                  <a:solidFill>
                    <a:schemeClr val="tx1"/>
                  </a:solidFill>
                  <a:latin typeface="Arial" panose="020B0604020202020204" pitchFamily="34" charset="0"/>
                  <a:cs typeface="Arial" panose="020B0604020202020204" pitchFamily="34" charset="0"/>
                </a:defRPr>
              </a:lvl2pPr>
              <a:lvl3pPr marL="1143000" indent="-228600" eaLnBrk="0" hangingPunct="0">
                <a:defRPr b="1">
                  <a:solidFill>
                    <a:schemeClr val="tx1"/>
                  </a:solidFill>
                  <a:latin typeface="Arial" panose="020B0604020202020204" pitchFamily="34" charset="0"/>
                  <a:cs typeface="Arial" panose="020B0604020202020204" pitchFamily="34" charset="0"/>
                </a:defRPr>
              </a:lvl3pPr>
              <a:lvl4pPr marL="1600200" indent="-228600" eaLnBrk="0" hangingPunct="0">
                <a:defRPr b="1">
                  <a:solidFill>
                    <a:schemeClr val="tx1"/>
                  </a:solidFill>
                  <a:latin typeface="Arial" panose="020B0604020202020204" pitchFamily="34" charset="0"/>
                  <a:cs typeface="Arial" panose="020B0604020202020204" pitchFamily="34" charset="0"/>
                </a:defRPr>
              </a:lvl4pPr>
              <a:lvl5pPr marL="2057400" indent="-228600" eaLnBrk="0" hangingPunct="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eaLnBrk="1" hangingPunct="1"/>
              <a:r>
                <a:rPr lang="en-US" altLang="en-US" sz="1350" dirty="0"/>
                <a:t>Identity </a:t>
              </a:r>
              <a:br>
                <a:rPr lang="en-US" altLang="en-US" sz="1350" dirty="0"/>
              </a:br>
              <a:r>
                <a:rPr lang="en-US" altLang="en-US" sz="1350" dirty="0" smtClean="0"/>
                <a:t>Deception</a:t>
              </a:r>
              <a:endParaRPr lang="en-US" altLang="en-US" sz="1350" dirty="0"/>
            </a:p>
          </p:txBody>
        </p:sp>
      </p:grpSp>
    </p:spTree>
    <p:extLst>
      <p:ext uri="{BB962C8B-B14F-4D97-AF65-F5344CB8AC3E}">
        <p14:creationId xmlns:p14="http://schemas.microsoft.com/office/powerpoint/2010/main" val="23240968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000" dirty="0" smtClean="0"/>
              <a:t>ARO Social &amp; Behavioral Sciences</a:t>
            </a:r>
            <a:endParaRPr lang="en-US" sz="2000" dirty="0"/>
          </a:p>
        </p:txBody>
      </p:sp>
      <p:sp>
        <p:nvSpPr>
          <p:cNvPr id="6" name="Text Box 3"/>
          <p:cNvSpPr txBox="1">
            <a:spLocks noChangeArrowheads="1"/>
          </p:cNvSpPr>
          <p:nvPr/>
        </p:nvSpPr>
        <p:spPr bwMode="auto">
          <a:xfrm>
            <a:off x="157626" y="1495802"/>
            <a:ext cx="7577904" cy="4524315"/>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t>Recent ARO SBIR/STTR Examples</a:t>
            </a:r>
          </a:p>
          <a:p>
            <a:pPr marL="742950" lvl="1" indent="-285750">
              <a:buFont typeface="Arial" panose="020B0604020202020204" pitchFamily="34" charset="0"/>
              <a:buChar char="•"/>
            </a:pPr>
            <a:r>
              <a:rPr lang="en-US" dirty="0" smtClean="0"/>
              <a:t>Gaming platforms to enable massive on-line experiments on social dilemmas</a:t>
            </a:r>
          </a:p>
          <a:p>
            <a:pPr marL="742950" lvl="1" indent="-285750">
              <a:buFont typeface="Arial" panose="020B0604020202020204" pitchFamily="34" charset="0"/>
              <a:buChar char="•"/>
            </a:pPr>
            <a:r>
              <a:rPr lang="en-US" dirty="0" smtClean="0"/>
              <a:t>Algorithms to rapidly infer social meaning from social media</a:t>
            </a:r>
          </a:p>
          <a:p>
            <a:pPr marL="742950" lvl="1" indent="-285750">
              <a:buFont typeface="Arial" panose="020B0604020202020204" pitchFamily="34" charset="0"/>
              <a:buChar char="•"/>
            </a:pPr>
            <a:r>
              <a:rPr lang="en-US" dirty="0" smtClean="0"/>
              <a:t>Ethnographic tool for field analysis of cross-cultural values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Recent Examples of Public-Private Partnerships from ARO-DARPA Collaborations</a:t>
            </a:r>
          </a:p>
          <a:p>
            <a:pPr marL="742950" lvl="1" indent="-285750">
              <a:buFont typeface="Arial" panose="020B0604020202020204" pitchFamily="34" charset="0"/>
              <a:buChar char="•"/>
            </a:pPr>
            <a:r>
              <a:rPr lang="en-US" dirty="0" smtClean="0"/>
              <a:t>Developing methods for replicability in social science research</a:t>
            </a:r>
          </a:p>
          <a:p>
            <a:pPr marL="742950" lvl="1" indent="-285750">
              <a:buFont typeface="Arial" panose="020B0604020202020204" pitchFamily="34" charset="0"/>
              <a:buChar char="•"/>
            </a:pPr>
            <a:r>
              <a:rPr lang="en-US" dirty="0" smtClean="0"/>
              <a:t>Modeling social intelligence for human-machine teaming</a:t>
            </a:r>
          </a:p>
          <a:p>
            <a:pPr lvl="1"/>
            <a:endParaRPr lang="en-US" dirty="0" smtClean="0"/>
          </a:p>
          <a:p>
            <a:pPr marL="285750" indent="-285750">
              <a:buFont typeface="Arial" panose="020B0604020202020204" pitchFamily="34" charset="0"/>
              <a:buChar char="•"/>
            </a:pPr>
            <a:r>
              <a:rPr lang="en-US" dirty="0" smtClean="0"/>
              <a:t>Recent ARO DURIP Example</a:t>
            </a:r>
          </a:p>
          <a:p>
            <a:pPr marL="742950" lvl="1" indent="-285750">
              <a:buFont typeface="Arial" panose="020B0604020202020204" pitchFamily="34" charset="0"/>
              <a:buChar char="•"/>
            </a:pPr>
            <a:r>
              <a:rPr lang="en-US" dirty="0" smtClean="0"/>
              <a:t>Radio Frequency Identification technologies to monitor social foraging behavior and environmental stress adaptation</a:t>
            </a:r>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a:p>
            <a:pPr marL="111125" indent="-111125" eaLnBrk="0" fontAlgn="base" hangingPunct="0">
              <a:lnSpc>
                <a:spcPct val="90000"/>
              </a:lnSpc>
              <a:spcBef>
                <a:spcPct val="0"/>
              </a:spcBef>
              <a:spcAft>
                <a:spcPct val="0"/>
              </a:spcAft>
              <a:defRPr/>
            </a:pPr>
            <a:endParaRPr lang="en-US" sz="2000" b="1" dirty="0">
              <a:solidFill>
                <a:srgbClr val="FF0000"/>
              </a:solidFill>
              <a:latin typeface="Arial" panose="020B0604020202020204" pitchFamily="34" charset="0"/>
              <a:ea typeface="ＭＳ Ｐゴシック" charset="0"/>
              <a:cs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821461" y="5307431"/>
            <a:ext cx="1231157" cy="816311"/>
          </a:xfrm>
          <a:prstGeom prst="rect">
            <a:avLst/>
          </a:prstGeom>
        </p:spPr>
      </p:pic>
      <p:sp>
        <p:nvSpPr>
          <p:cNvPr id="5" name="TextBox 4"/>
          <p:cNvSpPr txBox="1"/>
          <p:nvPr/>
        </p:nvSpPr>
        <p:spPr>
          <a:xfrm>
            <a:off x="213851" y="904871"/>
            <a:ext cx="8133735" cy="590931"/>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a:solidFill>
                  <a:srgbClr val="000000"/>
                </a:solidFill>
                <a:latin typeface="Arial" panose="020B0604020202020204" pitchFamily="34" charset="0"/>
                <a:ea typeface="ＭＳ Ｐゴシック" charset="0"/>
                <a:cs typeface="Arial" panose="020B0604020202020204" pitchFamily="34" charset="0"/>
              </a:rPr>
              <a:t>Transitioning Basic Social &amp; Behavioral Science Research:  Making Scientific Discovery Useful </a:t>
            </a:r>
            <a:r>
              <a:rPr lang="en-US" b="1" dirty="0" smtClean="0">
                <a:solidFill>
                  <a:srgbClr val="000000"/>
                </a:solidFill>
                <a:latin typeface="Arial" panose="020B0604020202020204" pitchFamily="34" charset="0"/>
                <a:ea typeface="ＭＳ Ｐゴシック" charset="0"/>
                <a:cs typeface="Arial" panose="020B0604020202020204" pitchFamily="34" charset="0"/>
              </a:rPr>
              <a:t>to the Army &amp; Beyond through </a:t>
            </a:r>
            <a:r>
              <a:rPr lang="en-US" b="1" dirty="0">
                <a:solidFill>
                  <a:srgbClr val="000000"/>
                </a:solidFill>
                <a:latin typeface="Arial" panose="020B0604020202020204" pitchFamily="34" charset="0"/>
                <a:ea typeface="ＭＳ Ｐゴシック" charset="0"/>
                <a:cs typeface="Arial" panose="020B0604020202020204" pitchFamily="34" charset="0"/>
              </a:rPr>
              <a:t>Transitions</a:t>
            </a: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4981" t="5879" b="3382"/>
          <a:stretch/>
        </p:blipFill>
        <p:spPr>
          <a:xfrm>
            <a:off x="8214851" y="2764691"/>
            <a:ext cx="781665" cy="91744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3815" y="3804478"/>
            <a:ext cx="1380613" cy="1380613"/>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97840" y="1886599"/>
            <a:ext cx="1434021" cy="816922"/>
          </a:xfrm>
          <a:prstGeom prst="rect">
            <a:avLst/>
          </a:prstGeom>
        </p:spPr>
      </p:pic>
    </p:spTree>
    <p:extLst>
      <p:ext uri="{BB962C8B-B14F-4D97-AF65-F5344CB8AC3E}">
        <p14:creationId xmlns:p14="http://schemas.microsoft.com/office/powerpoint/2010/main" val="13546775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RL_Logo_March2012_BlackGold.png"/>
          <p:cNvPicPr>
            <a:picLocks noChangeAspect="1"/>
          </p:cNvPicPr>
          <p:nvPr/>
        </p:nvPicPr>
        <p:blipFill>
          <a:blip r:embed="rId3" cstate="print"/>
          <a:stretch>
            <a:fillRect/>
          </a:stretch>
        </p:blipFill>
        <p:spPr>
          <a:xfrm>
            <a:off x="5178490" y="908180"/>
            <a:ext cx="1407186" cy="519103"/>
          </a:xfrm>
          <a:prstGeom prst="rect">
            <a:avLst/>
          </a:prstGeom>
          <a:effectLst>
            <a:outerShdw blurRad="50800" dist="38100" dir="2700000" algn="tl" rotWithShape="0">
              <a:prstClr val="black">
                <a:alpha val="40000"/>
              </a:prstClr>
            </a:outerShdw>
          </a:effectLst>
        </p:spPr>
      </p:pic>
      <p:sp>
        <p:nvSpPr>
          <p:cNvPr id="10" name="Title 9"/>
          <p:cNvSpPr>
            <a:spLocks noGrp="1"/>
          </p:cNvSpPr>
          <p:nvPr>
            <p:ph type="ctrTitle"/>
          </p:nvPr>
        </p:nvSpPr>
        <p:spPr>
          <a:xfrm>
            <a:off x="1" y="2177010"/>
            <a:ext cx="9143999" cy="1470025"/>
          </a:xfrm>
        </p:spPr>
        <p:txBody>
          <a:bodyPr/>
          <a:lstStyle/>
          <a:p>
            <a:r>
              <a:rPr lang="en-US" sz="2800" dirty="0" smtClean="0"/>
              <a:t>Department of Defense Funding Workshop</a:t>
            </a:r>
            <a:br>
              <a:rPr lang="en-US" sz="2800" dirty="0" smtClean="0"/>
            </a:br>
            <a:r>
              <a:rPr lang="en-US" sz="1000" dirty="0" smtClean="0"/>
              <a:t/>
            </a:r>
            <a:br>
              <a:rPr lang="en-US" sz="1000" dirty="0" smtClean="0"/>
            </a:br>
            <a:r>
              <a:rPr lang="en-US" sz="2000" b="0" dirty="0" smtClean="0"/>
              <a:t>Brigham Young University</a:t>
            </a:r>
            <a:br>
              <a:rPr lang="en-US" sz="2000" b="0" dirty="0" smtClean="0"/>
            </a:br>
            <a:r>
              <a:rPr lang="en-US" sz="2000" b="0" dirty="0" smtClean="0"/>
              <a:t>13 FEB 2018</a:t>
            </a:r>
            <a:r>
              <a:rPr lang="en-US" sz="2400" b="0" dirty="0" smtClean="0"/>
              <a:t/>
            </a:r>
            <a:br>
              <a:rPr lang="en-US" sz="2400" b="0" dirty="0" smtClean="0"/>
            </a:br>
            <a:endParaRPr lang="en-US" sz="2400" dirty="0"/>
          </a:p>
        </p:txBody>
      </p:sp>
      <p:sp>
        <p:nvSpPr>
          <p:cNvPr id="6" name="Rectangle 5"/>
          <p:cNvSpPr/>
          <p:nvPr/>
        </p:nvSpPr>
        <p:spPr>
          <a:xfrm>
            <a:off x="166171" y="4102145"/>
            <a:ext cx="7584982" cy="2123658"/>
          </a:xfrm>
          <a:prstGeom prst="rect">
            <a:avLst/>
          </a:prstGeom>
        </p:spPr>
        <p:txBody>
          <a:bodyPr wrap="square">
            <a:spAutoFit/>
          </a:bodyPr>
          <a:lstStyle/>
          <a:p>
            <a:pPr>
              <a:tabLst>
                <a:tab pos="4114800" algn="l"/>
              </a:tabLst>
            </a:pPr>
            <a:r>
              <a:rPr lang="en-US" dirty="0">
                <a:ea typeface="ＭＳ Ｐゴシック" pitchFamily="34" charset="-128"/>
              </a:rPr>
              <a:t>Dr. Lisa Troyer</a:t>
            </a:r>
          </a:p>
          <a:p>
            <a:pPr>
              <a:tabLst>
                <a:tab pos="4114800" algn="l"/>
              </a:tabLst>
            </a:pPr>
            <a:r>
              <a:rPr lang="en-US" dirty="0">
                <a:ea typeface="ＭＳ Ｐゴシック" pitchFamily="34" charset="-128"/>
              </a:rPr>
              <a:t>Program Manager, </a:t>
            </a:r>
            <a:r>
              <a:rPr lang="en-US" altLang="en-US" dirty="0">
                <a:ea typeface="ＭＳ Ｐゴシック" panose="020B0600070205080204" pitchFamily="34" charset="-128"/>
              </a:rPr>
              <a:t>Social </a:t>
            </a:r>
            <a:r>
              <a:rPr lang="en-US" altLang="en-US" dirty="0" smtClean="0">
                <a:ea typeface="ＭＳ Ｐゴシック" panose="020B0600070205080204" pitchFamily="34" charset="-128"/>
              </a:rPr>
              <a:t>&amp; Behavioral Sciences, Life Sciences Division</a:t>
            </a:r>
            <a:endParaRPr lang="en-US" altLang="en-US" dirty="0">
              <a:ea typeface="ＭＳ Ｐゴシック" panose="020B0600070205080204" pitchFamily="34" charset="-128"/>
            </a:endParaRPr>
          </a:p>
          <a:p>
            <a:pPr>
              <a:tabLst>
                <a:tab pos="461963" algn="l"/>
              </a:tabLst>
            </a:pPr>
            <a:r>
              <a:rPr lang="en-US" altLang="en-US" dirty="0" smtClean="0">
                <a:ea typeface="ＭＳ Ｐゴシック" panose="020B0600070205080204" pitchFamily="34" charset="-128"/>
              </a:rPr>
              <a:t>	Army Research Laboratory/Army </a:t>
            </a:r>
            <a:r>
              <a:rPr lang="en-US" altLang="en-US" dirty="0">
                <a:ea typeface="ＭＳ Ｐゴシック" panose="020B0600070205080204" pitchFamily="34" charset="-128"/>
              </a:rPr>
              <a:t>Research </a:t>
            </a:r>
            <a:r>
              <a:rPr lang="en-US" altLang="en-US" dirty="0" smtClean="0">
                <a:ea typeface="ＭＳ Ｐゴシック" panose="020B0600070205080204" pitchFamily="34" charset="-128"/>
              </a:rPr>
              <a:t>Office</a:t>
            </a:r>
          </a:p>
          <a:p>
            <a:pPr>
              <a:tabLst>
                <a:tab pos="461963" algn="l"/>
              </a:tabLst>
            </a:pPr>
            <a:r>
              <a:rPr lang="en-US" altLang="en-US" dirty="0" smtClean="0">
                <a:ea typeface="ＭＳ Ｐゴシック" panose="020B0600070205080204" pitchFamily="34" charset="-128"/>
              </a:rPr>
              <a:t>Acting Director, Minerva Research Initiative</a:t>
            </a:r>
          </a:p>
          <a:p>
            <a:pPr>
              <a:tabLst>
                <a:tab pos="461963" algn="l"/>
              </a:tabLst>
            </a:pPr>
            <a:r>
              <a:rPr lang="en-US" altLang="en-US" dirty="0">
                <a:ea typeface="ＭＳ Ｐゴシック" panose="020B0600070205080204" pitchFamily="34" charset="-128"/>
              </a:rPr>
              <a:t>	</a:t>
            </a:r>
            <a:r>
              <a:rPr lang="en-US" altLang="en-US" dirty="0" smtClean="0">
                <a:ea typeface="ＭＳ Ｐゴシック" panose="020B0600070205080204" pitchFamily="34" charset="-128"/>
              </a:rPr>
              <a:t>Basic Research Office, USD(R&amp;E)</a:t>
            </a:r>
          </a:p>
          <a:p>
            <a:pPr>
              <a:tabLst>
                <a:tab pos="4114800" algn="l"/>
              </a:tabLst>
            </a:pPr>
            <a:endParaRPr lang="en-US" altLang="en-US" sz="300" dirty="0">
              <a:ea typeface="ＭＳ Ｐゴシック" panose="020B0600070205080204" pitchFamily="34" charset="-128"/>
            </a:endParaRPr>
          </a:p>
          <a:p>
            <a:r>
              <a:rPr lang="en-US" altLang="en-US" dirty="0" smtClean="0">
                <a:ea typeface="ＭＳ Ｐゴシック" panose="020B0600070205080204" pitchFamily="34" charset="-128"/>
              </a:rPr>
              <a:t>lisa.l.troyer.civ@mail.mil</a:t>
            </a:r>
            <a:br>
              <a:rPr lang="en-US" altLang="en-US" dirty="0" smtClean="0">
                <a:ea typeface="ＭＳ Ｐゴシック" panose="020B0600070205080204" pitchFamily="34" charset="-128"/>
              </a:rPr>
            </a:br>
            <a:endParaRPr lang="en-US" altLang="en-US" sz="300" dirty="0" smtClean="0">
              <a:ea typeface="ＭＳ Ｐゴシック" panose="020B0600070205080204" pitchFamily="34" charset="-128"/>
            </a:endParaRPr>
          </a:p>
          <a:p>
            <a:r>
              <a:rPr lang="en-US" altLang="en-US" dirty="0" smtClean="0">
                <a:ea typeface="ＭＳ Ｐゴシック" panose="020B0600070205080204" pitchFamily="34" charset="-128"/>
              </a:rPr>
              <a:t>(919) 549-4230</a:t>
            </a:r>
          </a:p>
        </p:txBody>
      </p:sp>
      <p:sp>
        <p:nvSpPr>
          <p:cNvPr id="2" name="TextBox 1"/>
          <p:cNvSpPr txBox="1"/>
          <p:nvPr/>
        </p:nvSpPr>
        <p:spPr>
          <a:xfrm>
            <a:off x="3617193" y="38486"/>
            <a:ext cx="1864964" cy="369332"/>
          </a:xfrm>
          <a:prstGeom prst="rect">
            <a:avLst/>
          </a:prstGeom>
          <a:noFill/>
        </p:spPr>
        <p:txBody>
          <a:bodyPr wrap="none" rtlCol="0">
            <a:spAutoFit/>
          </a:bodyPr>
          <a:lstStyle/>
          <a:p>
            <a:r>
              <a:rPr lang="en-US" dirty="0" smtClean="0">
                <a:solidFill>
                  <a:srgbClr val="008000"/>
                </a:solidFill>
              </a:rPr>
              <a:t>UNCLASSIFIED</a:t>
            </a:r>
            <a:endParaRPr lang="en-US" dirty="0">
              <a:solidFill>
                <a:srgbClr val="008000"/>
              </a:solidFill>
            </a:endParaRPr>
          </a:p>
        </p:txBody>
      </p:sp>
      <p:sp>
        <p:nvSpPr>
          <p:cNvPr id="3" name="Oval 2"/>
          <p:cNvSpPr/>
          <p:nvPr/>
        </p:nvSpPr>
        <p:spPr>
          <a:xfrm>
            <a:off x="92361" y="5496314"/>
            <a:ext cx="2761312" cy="4194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616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6" name="Text Box 3"/>
          <p:cNvSpPr txBox="1">
            <a:spLocks noChangeArrowheads="1"/>
          </p:cNvSpPr>
          <p:nvPr/>
        </p:nvSpPr>
        <p:spPr bwMode="auto">
          <a:xfrm>
            <a:off x="125835" y="1284991"/>
            <a:ext cx="8649049" cy="4801314"/>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t>Conflict is costly in terms of lives, resources, and future opportunities</a:t>
            </a:r>
          </a:p>
          <a:p>
            <a:pPr marL="742950" lvl="1" indent="-285750">
              <a:buFont typeface="Arial" panose="020B0604020202020204" pitchFamily="34" charset="0"/>
              <a:buChar char="•"/>
            </a:pPr>
            <a:r>
              <a:rPr lang="en-US" dirty="0" smtClean="0"/>
              <a:t>Staying “Left of Bang” is more socially, economically, and politically effective and humane</a:t>
            </a:r>
          </a:p>
          <a:p>
            <a:pPr marL="742950" lvl="1" indent="-285750">
              <a:buFont typeface="Arial" panose="020B0604020202020204" pitchFamily="34" charset="0"/>
              <a:buChar char="•"/>
            </a:pPr>
            <a:r>
              <a:rPr lang="en-US" dirty="0" smtClean="0"/>
              <a:t>Conflict is an inherently social problem</a:t>
            </a:r>
          </a:p>
          <a:p>
            <a:pPr marL="285750" indent="-285750">
              <a:buFont typeface="Arial" panose="020B0604020202020204" pitchFamily="34" charset="0"/>
              <a:buChar char="•"/>
            </a:pPr>
            <a:r>
              <a:rPr lang="en-US" dirty="0" smtClean="0"/>
              <a:t>DoD is first-responder in humanitarian crises, with little advanced warning about where those crises will occur – cultural, normative, political, economic context</a:t>
            </a:r>
          </a:p>
          <a:p>
            <a:pPr marL="742950" lvl="1" indent="-285750">
              <a:buFont typeface="Arial" panose="020B0604020202020204" pitchFamily="34" charset="0"/>
              <a:buChar char="•"/>
            </a:pPr>
            <a:r>
              <a:rPr lang="en-US" dirty="0" smtClean="0"/>
              <a:t>Past mistakes due to lack of systematic understanding of situations/cultures</a:t>
            </a:r>
          </a:p>
          <a:p>
            <a:pPr marL="742950" lvl="1" indent="-285750">
              <a:buFont typeface="Arial" panose="020B0604020202020204" pitchFamily="34" charset="0"/>
              <a:buChar char="•"/>
            </a:pPr>
            <a:r>
              <a:rPr lang="en-US" dirty="0" smtClean="0"/>
              <a:t>Inefficiency in delivery of aid and protection of </a:t>
            </a:r>
            <a:r>
              <a:rPr lang="en-US" dirty="0" smtClean="0"/>
              <a:t>forces</a:t>
            </a:r>
          </a:p>
          <a:p>
            <a:pPr marL="285750" indent="-285750">
              <a:buFont typeface="Arial" panose="020B0604020202020204" pitchFamily="34" charset="0"/>
              <a:buChar char="•"/>
            </a:pPr>
            <a:r>
              <a:rPr lang="en-US" dirty="0" smtClean="0"/>
              <a:t>Increasing evidence of severe potential of non-kinetic threats:</a:t>
            </a:r>
          </a:p>
          <a:p>
            <a:pPr marL="742950" lvl="1" indent="-285750">
              <a:buFont typeface="Arial" panose="020B0604020202020204" pitchFamily="34" charset="0"/>
              <a:buChar char="•"/>
            </a:pPr>
            <a:r>
              <a:rPr lang="en-US" dirty="0" smtClean="0"/>
              <a:t>Take out social institutions:  Economic, Political, Religious, Kin</a:t>
            </a:r>
          </a:p>
          <a:p>
            <a:pPr marL="742950" lvl="1" indent="-285750">
              <a:buFont typeface="Arial" panose="020B0604020202020204" pitchFamily="34" charset="0"/>
              <a:buChar char="•"/>
            </a:pPr>
            <a:r>
              <a:rPr lang="en-US" dirty="0" smtClean="0"/>
              <a:t>BUT:  We compete for engineering, tools, hands-on technology</a:t>
            </a:r>
          </a:p>
          <a:p>
            <a:pPr marL="285750" indent="-285750">
              <a:buFont typeface="Arial" panose="020B0604020202020204" pitchFamily="34" charset="0"/>
              <a:buChar char="•"/>
            </a:pPr>
            <a:r>
              <a:rPr lang="en-US" dirty="0" smtClean="0"/>
              <a:t>Recognition </a:t>
            </a:r>
            <a:r>
              <a:rPr lang="en-US" dirty="0" smtClean="0"/>
              <a:t>that the world’s intellectual capital, largely residing in universities, is an inadequately tapped resource that can facilitate decisions and policymaking to improve </a:t>
            </a:r>
            <a:r>
              <a:rPr lang="en-US" dirty="0" smtClean="0"/>
              <a:t>security and humanitarian efforts.</a:t>
            </a:r>
            <a:endParaRPr lang="en-US" dirty="0" smtClean="0"/>
          </a:p>
          <a:p>
            <a:endParaRPr lang="en-US" dirty="0"/>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a:p>
            <a:pPr marL="111125" indent="-111125" eaLnBrk="0" fontAlgn="base" hangingPunct="0">
              <a:lnSpc>
                <a:spcPct val="90000"/>
              </a:lnSpc>
              <a:spcBef>
                <a:spcPct val="0"/>
              </a:spcBef>
              <a:spcAft>
                <a:spcPct val="0"/>
              </a:spcAft>
              <a:defRPr/>
            </a:pPr>
            <a:endParaRPr lang="en-US" sz="2000" b="1" dirty="0">
              <a:solidFill>
                <a:srgbClr val="FF0000"/>
              </a:solidFill>
              <a:latin typeface="Arial" panose="020B0604020202020204" pitchFamily="34" charset="0"/>
              <a:ea typeface="ＭＳ Ｐゴシック" charset="0"/>
              <a:cs typeface="Arial" panose="020B0604020202020204" pitchFamily="34" charset="0"/>
            </a:endParaRPr>
          </a:p>
        </p:txBody>
      </p:sp>
      <p:sp>
        <p:nvSpPr>
          <p:cNvPr id="5" name="TextBox 4"/>
          <p:cNvSpPr txBox="1"/>
          <p:nvPr/>
        </p:nvSpPr>
        <p:spPr>
          <a:xfrm>
            <a:off x="213851" y="904871"/>
            <a:ext cx="8561033"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Why Does Department of Defense (DoD) Care about Basic (Social) Science?</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4837" y="5102023"/>
            <a:ext cx="1413672" cy="1022770"/>
          </a:xfrm>
          <a:prstGeom prst="rect">
            <a:avLst/>
          </a:prstGeom>
        </p:spPr>
      </p:pic>
    </p:spTree>
    <p:extLst>
      <p:ext uri="{BB962C8B-B14F-4D97-AF65-F5344CB8AC3E}">
        <p14:creationId xmlns:p14="http://schemas.microsoft.com/office/powerpoint/2010/main" val="2914922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6" name="Text Box 3"/>
          <p:cNvSpPr txBox="1">
            <a:spLocks noChangeArrowheads="1"/>
          </p:cNvSpPr>
          <p:nvPr/>
        </p:nvSpPr>
        <p:spPr bwMode="auto">
          <a:xfrm>
            <a:off x="213851" y="1363817"/>
            <a:ext cx="8594589" cy="5878532"/>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t>Army Research Office (</a:t>
            </a:r>
            <a:r>
              <a:rPr lang="en-US" dirty="0" smtClean="0"/>
              <a:t>ARO)/Army Research Laboratory (ARL)</a:t>
            </a:r>
          </a:p>
          <a:p>
            <a:pPr marL="742950" lvl="1" indent="-285750">
              <a:buFont typeface="Arial" panose="020B0604020202020204" pitchFamily="34" charset="0"/>
              <a:buChar char="•"/>
            </a:pPr>
            <a:r>
              <a:rPr lang="en-US" dirty="0" smtClean="0"/>
              <a:t>Social &amp; Behavioral, Computational Sciences, Social Networks, Cyber, Intersection of Natural, Social, Physical Systems (Extramural)</a:t>
            </a:r>
            <a:endParaRPr lang="en-US" dirty="0" smtClean="0"/>
          </a:p>
          <a:p>
            <a:pPr marL="285750" indent="-285750">
              <a:buFont typeface="Arial" panose="020B0604020202020204" pitchFamily="34" charset="0"/>
              <a:buChar char="•"/>
            </a:pPr>
            <a:r>
              <a:rPr lang="en-US" dirty="0" smtClean="0"/>
              <a:t>Army </a:t>
            </a:r>
            <a:r>
              <a:rPr lang="en-US" dirty="0" smtClean="0"/>
              <a:t>Research Institute (ARI)</a:t>
            </a:r>
          </a:p>
          <a:p>
            <a:pPr marL="742950" lvl="1" indent="-285750">
              <a:buFont typeface="Arial" panose="020B0604020202020204" pitchFamily="34" charset="0"/>
              <a:buChar char="•"/>
            </a:pPr>
            <a:r>
              <a:rPr lang="en-US" dirty="0"/>
              <a:t>P</a:t>
            </a:r>
            <a:r>
              <a:rPr lang="en-US" dirty="0" smtClean="0"/>
              <a:t>ersonnel </a:t>
            </a:r>
            <a:r>
              <a:rPr lang="en-US" dirty="0" smtClean="0"/>
              <a:t>A</a:t>
            </a:r>
            <a:r>
              <a:rPr lang="en-US" dirty="0" smtClean="0"/>
              <a:t>ssessment, Skilling</a:t>
            </a:r>
            <a:r>
              <a:rPr lang="en-US" dirty="0" smtClean="0"/>
              <a:t>, </a:t>
            </a:r>
            <a:r>
              <a:rPr lang="en-US" dirty="0" smtClean="0"/>
              <a:t>Sexual Harassment/Assault Programming</a:t>
            </a:r>
            <a:endParaRPr lang="en-US" dirty="0" smtClean="0"/>
          </a:p>
          <a:p>
            <a:pPr marL="285750" indent="-285750">
              <a:buFont typeface="Arial" panose="020B0604020202020204" pitchFamily="34" charset="0"/>
              <a:buChar char="•"/>
            </a:pPr>
            <a:r>
              <a:rPr lang="en-US" dirty="0" smtClean="0"/>
              <a:t>Army Medical Research &amp; Materiel Command</a:t>
            </a:r>
          </a:p>
          <a:p>
            <a:pPr marL="742950" lvl="1" indent="-285750">
              <a:buFont typeface="Arial" panose="020B0604020202020204" pitchFamily="34" charset="0"/>
              <a:buChar char="•"/>
            </a:pPr>
            <a:r>
              <a:rPr lang="en-US" dirty="0" smtClean="0"/>
              <a:t>Emphasizes health research – incl. mental </a:t>
            </a:r>
            <a:r>
              <a:rPr lang="en-US" dirty="0" smtClean="0"/>
              <a:t>health</a:t>
            </a:r>
          </a:p>
          <a:p>
            <a:pPr marL="285750" indent="-285750">
              <a:buFont typeface="Arial" panose="020B0604020202020204" pitchFamily="34" charset="0"/>
              <a:buChar char="•"/>
            </a:pPr>
            <a:r>
              <a:rPr lang="en-US" dirty="0" smtClean="0"/>
              <a:t>Army Corps. of Engineers Basic Research Offices</a:t>
            </a:r>
          </a:p>
          <a:p>
            <a:pPr marL="742950" lvl="1" indent="-285750">
              <a:buFont typeface="Arial" panose="020B0604020202020204" pitchFamily="34" charset="0"/>
              <a:buChar char="•"/>
            </a:pPr>
            <a:r>
              <a:rPr lang="en-US" dirty="0" smtClean="0"/>
              <a:t>Terrain, Intersection of Natural, Social, Physical Systems</a:t>
            </a:r>
            <a:endParaRPr lang="en-US" dirty="0" smtClean="0"/>
          </a:p>
          <a:p>
            <a:pPr marL="285750" indent="-285750">
              <a:buFont typeface="Arial" panose="020B0604020202020204" pitchFamily="34" charset="0"/>
              <a:buChar char="•"/>
            </a:pPr>
            <a:r>
              <a:rPr lang="en-US" dirty="0" smtClean="0"/>
              <a:t>Office of Naval Research (ONR</a:t>
            </a:r>
            <a:r>
              <a:rPr lang="en-US" dirty="0" smtClean="0"/>
              <a:t>)</a:t>
            </a:r>
          </a:p>
          <a:p>
            <a:pPr marL="742950" lvl="1" indent="-285750">
              <a:buFont typeface="Arial" panose="020B0604020202020204" pitchFamily="34" charset="0"/>
              <a:buChar char="•"/>
            </a:pPr>
            <a:r>
              <a:rPr lang="en-US" dirty="0" smtClean="0"/>
              <a:t>Sociocultural, Social &amp; Technical Systems Integrations, Cyber</a:t>
            </a:r>
            <a:endParaRPr lang="en-US" dirty="0" smtClean="0"/>
          </a:p>
          <a:p>
            <a:pPr marL="285750" indent="-285750">
              <a:buFont typeface="Arial" panose="020B0604020202020204" pitchFamily="34" charset="0"/>
              <a:buChar char="•"/>
            </a:pPr>
            <a:r>
              <a:rPr lang="en-US" dirty="0" smtClean="0"/>
              <a:t>Air Force Office of Scientific Research (AFOSR)</a:t>
            </a:r>
          </a:p>
          <a:p>
            <a:pPr marL="742950" lvl="1" indent="-285750">
              <a:buFont typeface="Arial" panose="020B0604020202020204" pitchFamily="34" charset="0"/>
              <a:buChar char="•"/>
            </a:pPr>
            <a:r>
              <a:rPr lang="en-US" dirty="0" smtClean="0"/>
              <a:t>Human Factors, Autonomous Systems, Sociocultural Systems</a:t>
            </a:r>
            <a:endParaRPr lang="en-US" dirty="0" smtClean="0"/>
          </a:p>
          <a:p>
            <a:pPr marL="285750" indent="-285750">
              <a:buFont typeface="Arial" panose="020B0604020202020204" pitchFamily="34" charset="0"/>
              <a:buChar char="•"/>
            </a:pPr>
            <a:r>
              <a:rPr lang="en-US" dirty="0" smtClean="0"/>
              <a:t>Defense Threat Reduction Agency (DTRA</a:t>
            </a:r>
            <a:r>
              <a:rPr lang="en-US" dirty="0" smtClean="0"/>
              <a:t>)</a:t>
            </a:r>
          </a:p>
          <a:p>
            <a:pPr marL="742950" lvl="1" indent="-285750">
              <a:buFont typeface="Arial" panose="020B0604020202020204" pitchFamily="34" charset="0"/>
              <a:buChar char="•"/>
            </a:pPr>
            <a:r>
              <a:rPr lang="en-US" dirty="0" smtClean="0"/>
              <a:t>Resilience to Weapons of Mass Destruction, Risk Forecasting</a:t>
            </a:r>
            <a:endParaRPr lang="en-US" dirty="0" smtClean="0"/>
          </a:p>
          <a:p>
            <a:pPr marL="285750" indent="-285750">
              <a:buFont typeface="Arial" panose="020B0604020202020204" pitchFamily="34" charset="0"/>
              <a:buChar char="•"/>
            </a:pPr>
            <a:r>
              <a:rPr lang="en-US" dirty="0" smtClean="0"/>
              <a:t>Defense Advanced Research Projects Agency (DARPA)</a:t>
            </a:r>
          </a:p>
          <a:p>
            <a:pPr marL="742950" lvl="1" indent="-285750">
              <a:buFont typeface="Arial" panose="020B0604020202020204" pitchFamily="34" charset="0"/>
              <a:buChar char="•"/>
            </a:pPr>
            <a:r>
              <a:rPr lang="en-US" dirty="0" smtClean="0"/>
              <a:t>Complex Systems, Challenging Social Science Theory, Method</a:t>
            </a:r>
            <a:endParaRPr lang="en-US" dirty="0"/>
          </a:p>
          <a:p>
            <a:pPr algn="ctr"/>
            <a:r>
              <a:rPr lang="en-US" sz="1600" dirty="0" smtClean="0"/>
              <a:t>*</a:t>
            </a:r>
            <a:r>
              <a:rPr lang="en-US" sz="1600" i="1" dirty="0" smtClean="0"/>
              <a:t>Agencies often collaborate on supporting projects (funding, reviewing, administering)*</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a:p>
            <a:pPr marL="111125" indent="-111125" eaLnBrk="0" fontAlgn="base" hangingPunct="0">
              <a:lnSpc>
                <a:spcPct val="90000"/>
              </a:lnSpc>
              <a:spcBef>
                <a:spcPct val="0"/>
              </a:spcBef>
              <a:spcAft>
                <a:spcPct val="0"/>
              </a:spcAft>
              <a:defRPr/>
            </a:pPr>
            <a:endParaRPr lang="en-US" sz="2000" b="1" dirty="0">
              <a:solidFill>
                <a:srgbClr val="FF0000"/>
              </a:solidFill>
              <a:latin typeface="Arial" panose="020B0604020202020204" pitchFamily="34" charset="0"/>
              <a:ea typeface="ＭＳ Ｐゴシック" charset="0"/>
              <a:cs typeface="Arial" panose="020B0604020202020204" pitchFamily="34" charset="0"/>
            </a:endParaRPr>
          </a:p>
        </p:txBody>
      </p:sp>
      <p:sp>
        <p:nvSpPr>
          <p:cNvPr id="5" name="TextBox 4"/>
          <p:cNvSpPr txBox="1"/>
          <p:nvPr/>
        </p:nvSpPr>
        <p:spPr>
          <a:xfrm>
            <a:off x="213851" y="853400"/>
            <a:ext cx="8133735" cy="590931"/>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Funding Opportunities – Partial List of DoD Agencies Supporting Extramural Research in Social &amp; Behavioral Science</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1766521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6" name="Text Box 3"/>
          <p:cNvSpPr txBox="1">
            <a:spLocks noChangeArrowheads="1"/>
          </p:cNvSpPr>
          <p:nvPr/>
        </p:nvSpPr>
        <p:spPr bwMode="auto">
          <a:xfrm>
            <a:off x="213851" y="977576"/>
            <a:ext cx="8477143" cy="6309420"/>
          </a:xfrm>
          <a:prstGeom prst="rect">
            <a:avLst/>
          </a:prstGeom>
          <a:noFill/>
          <a:ln w="9525">
            <a:noFill/>
            <a:miter lim="800000"/>
            <a:headEnd/>
            <a:tailEnd/>
          </a:ln>
        </p:spPr>
        <p:txBody>
          <a:bodyPr wrap="square">
            <a:spAutoFit/>
          </a:bodyPr>
          <a:lstStyle/>
          <a:p>
            <a:pPr marL="742950" lvl="1" indent="-285750">
              <a:buFont typeface="Arial" panose="020B0604020202020204" pitchFamily="34" charset="0"/>
              <a:buChar char="•"/>
            </a:pPr>
            <a:r>
              <a:rPr lang="en-US" sz="1400" dirty="0" smtClean="0">
                <a:solidFill>
                  <a:schemeClr val="bg1">
                    <a:lumMod val="50000"/>
                  </a:schemeClr>
                </a:solidFill>
              </a:rPr>
              <a:t>Small Business Innovation Research (SBIR)</a:t>
            </a:r>
          </a:p>
          <a:p>
            <a:pPr marL="742950" lvl="1" indent="-285750">
              <a:buFont typeface="Arial" panose="020B0604020202020204" pitchFamily="34" charset="0"/>
              <a:buChar char="•"/>
            </a:pPr>
            <a:r>
              <a:rPr lang="en-US" sz="1400" dirty="0" smtClean="0">
                <a:solidFill>
                  <a:schemeClr val="bg1">
                    <a:lumMod val="50000"/>
                  </a:schemeClr>
                </a:solidFill>
              </a:rPr>
              <a:t>Small Business Technology Transfer Research (STTR)</a:t>
            </a:r>
          </a:p>
          <a:p>
            <a:pPr marL="285750" indent="-285750">
              <a:buFont typeface="Arial" panose="020B0604020202020204" pitchFamily="34" charset="0"/>
              <a:buChar char="•"/>
            </a:pPr>
            <a:r>
              <a:rPr lang="en-US" dirty="0" smtClean="0">
                <a:solidFill>
                  <a:srgbClr val="000000"/>
                </a:solidFill>
              </a:rPr>
              <a:t>Grants (1-5 years, length &amp; amount depend on the agency)</a:t>
            </a:r>
          </a:p>
          <a:p>
            <a:pPr marL="742950" lvl="1" indent="-285750">
              <a:buFont typeface="Arial" panose="020B0604020202020204" pitchFamily="34" charset="0"/>
              <a:buChar char="•"/>
            </a:pPr>
            <a:r>
              <a:rPr lang="en-US" dirty="0" smtClean="0">
                <a:solidFill>
                  <a:srgbClr val="000000"/>
                </a:solidFill>
              </a:rPr>
              <a:t>Basic Research ($110K/</a:t>
            </a:r>
            <a:r>
              <a:rPr lang="en-US" dirty="0" err="1" smtClean="0">
                <a:solidFill>
                  <a:srgbClr val="000000"/>
                </a:solidFill>
              </a:rPr>
              <a:t>yr</a:t>
            </a:r>
            <a:r>
              <a:rPr lang="en-US" dirty="0" smtClean="0">
                <a:solidFill>
                  <a:srgbClr val="000000"/>
                </a:solidFill>
              </a:rPr>
              <a:t>, 3-yrs)</a:t>
            </a:r>
          </a:p>
          <a:p>
            <a:pPr marL="742950" lvl="1" indent="-285750">
              <a:buFont typeface="Arial" panose="020B0604020202020204" pitchFamily="34" charset="0"/>
              <a:buChar char="•"/>
            </a:pPr>
            <a:r>
              <a:rPr lang="en-US" dirty="0" smtClean="0">
                <a:solidFill>
                  <a:srgbClr val="000000"/>
                </a:solidFill>
              </a:rPr>
              <a:t>Short-Term Innovative Research ($100K/</a:t>
            </a:r>
            <a:r>
              <a:rPr lang="en-US" dirty="0" err="1" smtClean="0">
                <a:solidFill>
                  <a:srgbClr val="000000"/>
                </a:solidFill>
              </a:rPr>
              <a:t>yr</a:t>
            </a:r>
            <a:r>
              <a:rPr lang="en-US" dirty="0" smtClean="0">
                <a:solidFill>
                  <a:srgbClr val="000000"/>
                </a:solidFill>
              </a:rPr>
              <a:t>, 9-mos)</a:t>
            </a:r>
          </a:p>
          <a:p>
            <a:pPr marL="742950" lvl="1" indent="-285750">
              <a:buFont typeface="Arial" panose="020B0604020202020204" pitchFamily="34" charset="0"/>
              <a:buChar char="•"/>
            </a:pPr>
            <a:r>
              <a:rPr lang="en-US" dirty="0" smtClean="0">
                <a:solidFill>
                  <a:srgbClr val="000000"/>
                </a:solidFill>
              </a:rPr>
              <a:t>Young Investigator Programs ($110K/</a:t>
            </a:r>
            <a:r>
              <a:rPr lang="en-US" dirty="0" err="1" smtClean="0">
                <a:solidFill>
                  <a:srgbClr val="000000"/>
                </a:solidFill>
              </a:rPr>
              <a:t>yr</a:t>
            </a:r>
            <a:r>
              <a:rPr lang="en-US" dirty="0" smtClean="0">
                <a:solidFill>
                  <a:srgbClr val="000000"/>
                </a:solidFill>
              </a:rPr>
              <a:t>, 3-yrs)</a:t>
            </a:r>
          </a:p>
          <a:p>
            <a:pPr marL="1200150" lvl="2" indent="-285750">
              <a:buFont typeface="Arial" panose="020B0604020202020204" pitchFamily="34" charset="0"/>
              <a:buChar char="•"/>
            </a:pPr>
            <a:r>
              <a:rPr lang="en-US" sz="1600" dirty="0" smtClean="0">
                <a:solidFill>
                  <a:srgbClr val="000000"/>
                </a:solidFill>
              </a:rPr>
              <a:t>Presidential Early Career Award for Scientists &amp; Engineers ($500K/</a:t>
            </a:r>
            <a:r>
              <a:rPr lang="en-US" sz="1600" dirty="0" err="1" smtClean="0">
                <a:solidFill>
                  <a:srgbClr val="000000"/>
                </a:solidFill>
              </a:rPr>
              <a:t>yr</a:t>
            </a:r>
            <a:r>
              <a:rPr lang="en-US" sz="1600" dirty="0" smtClean="0">
                <a:solidFill>
                  <a:srgbClr val="000000"/>
                </a:solidFill>
              </a:rPr>
              <a:t>, 3-yrs)</a:t>
            </a:r>
          </a:p>
          <a:p>
            <a:pPr marL="742950" lvl="1" indent="-285750">
              <a:buFont typeface="Arial" panose="020B0604020202020204" pitchFamily="34" charset="0"/>
              <a:buChar char="•"/>
            </a:pPr>
            <a:r>
              <a:rPr lang="en-US" dirty="0" err="1" smtClean="0">
                <a:solidFill>
                  <a:srgbClr val="000000"/>
                </a:solidFill>
              </a:rPr>
              <a:t>Vannevar</a:t>
            </a:r>
            <a:r>
              <a:rPr lang="en-US" dirty="0" smtClean="0">
                <a:solidFill>
                  <a:srgbClr val="000000"/>
                </a:solidFill>
              </a:rPr>
              <a:t> Bush Faculty Fellowship (formerly NSSEFF) ($3M over 5-yrs)</a:t>
            </a:r>
          </a:p>
          <a:p>
            <a:pPr marL="742950" lvl="1" indent="-285750">
              <a:buFont typeface="Arial" panose="020B0604020202020204" pitchFamily="34" charset="0"/>
              <a:buChar char="•"/>
            </a:pPr>
            <a:r>
              <a:rPr lang="en-US" dirty="0" smtClean="0">
                <a:solidFill>
                  <a:srgbClr val="000000"/>
                </a:solidFill>
              </a:rPr>
              <a:t>AAAS </a:t>
            </a:r>
            <a:r>
              <a:rPr lang="en-US" dirty="0" smtClean="0">
                <a:solidFill>
                  <a:srgbClr val="000000"/>
                </a:solidFill>
              </a:rPr>
              <a:t>Fellowships (post-doc)</a:t>
            </a:r>
            <a:endParaRPr lang="en-US" dirty="0" smtClean="0">
              <a:solidFill>
                <a:srgbClr val="000000"/>
              </a:solidFill>
            </a:endParaRPr>
          </a:p>
          <a:p>
            <a:pPr marL="742950" lvl="1" indent="-285750">
              <a:buFont typeface="Arial" panose="020B0604020202020204" pitchFamily="34" charset="0"/>
              <a:buChar char="•"/>
            </a:pPr>
            <a:r>
              <a:rPr lang="en-US" dirty="0" smtClean="0">
                <a:solidFill>
                  <a:srgbClr val="000000"/>
                </a:solidFill>
              </a:rPr>
              <a:t>University Research Initiatives</a:t>
            </a:r>
          </a:p>
          <a:p>
            <a:pPr marL="1200150" lvl="2" indent="-285750">
              <a:buFont typeface="Arial" panose="020B0604020202020204" pitchFamily="34" charset="0"/>
              <a:buChar char="•"/>
            </a:pPr>
            <a:r>
              <a:rPr lang="en-US" dirty="0" smtClean="0">
                <a:solidFill>
                  <a:srgbClr val="000000"/>
                </a:solidFill>
              </a:rPr>
              <a:t>Minerva Research Initiative</a:t>
            </a:r>
          </a:p>
          <a:p>
            <a:pPr marL="1200150" lvl="2" indent="-285750">
              <a:buFont typeface="Arial" panose="020B0604020202020204" pitchFamily="34" charset="0"/>
              <a:buChar char="•"/>
            </a:pPr>
            <a:r>
              <a:rPr lang="en-US" dirty="0" smtClean="0">
                <a:solidFill>
                  <a:srgbClr val="000000"/>
                </a:solidFill>
              </a:rPr>
              <a:t>DESI (Academic-Industry Partnership)</a:t>
            </a:r>
          </a:p>
          <a:p>
            <a:pPr marL="1200150" lvl="2" indent="-285750">
              <a:buFont typeface="Arial" panose="020B0604020202020204" pitchFamily="34" charset="0"/>
              <a:buChar char="•"/>
            </a:pPr>
            <a:r>
              <a:rPr lang="en-US" dirty="0" smtClean="0">
                <a:solidFill>
                  <a:srgbClr val="000000"/>
                </a:solidFill>
              </a:rPr>
              <a:t>LUCI (Academic-Industry-Lab Partnership)</a:t>
            </a:r>
          </a:p>
          <a:p>
            <a:pPr marL="1200150" lvl="2" indent="-285750">
              <a:buFont typeface="Arial" panose="020B0604020202020204" pitchFamily="34" charset="0"/>
              <a:buChar char="•"/>
            </a:pPr>
            <a:r>
              <a:rPr lang="en-US" dirty="0">
                <a:solidFill>
                  <a:srgbClr val="000000"/>
                </a:solidFill>
              </a:rPr>
              <a:t>Multidisciplinary University Research Initiative ($1-$2M/</a:t>
            </a:r>
            <a:r>
              <a:rPr lang="en-US" dirty="0" err="1">
                <a:solidFill>
                  <a:srgbClr val="000000"/>
                </a:solidFill>
              </a:rPr>
              <a:t>yr</a:t>
            </a:r>
            <a:r>
              <a:rPr lang="en-US" dirty="0">
                <a:solidFill>
                  <a:srgbClr val="000000"/>
                </a:solidFill>
              </a:rPr>
              <a:t>, 5-yrs</a:t>
            </a:r>
            <a:r>
              <a:rPr lang="en-US" dirty="0" smtClean="0">
                <a:solidFill>
                  <a:srgbClr val="000000"/>
                </a:solidFill>
              </a:rPr>
              <a:t>)</a:t>
            </a:r>
          </a:p>
          <a:p>
            <a:pPr marL="742950" lvl="1" indent="-285750">
              <a:buFont typeface="Arial" panose="020B0604020202020204" pitchFamily="34" charset="0"/>
              <a:buChar char="•"/>
            </a:pPr>
            <a:r>
              <a:rPr lang="en-US" dirty="0" smtClean="0">
                <a:solidFill>
                  <a:srgbClr val="000000"/>
                </a:solidFill>
              </a:rPr>
              <a:t>Research Instrumentation Grants</a:t>
            </a:r>
          </a:p>
          <a:p>
            <a:pPr marL="742950" lvl="1" indent="-285750">
              <a:buFont typeface="Arial" panose="020B0604020202020204" pitchFamily="34" charset="0"/>
              <a:buChar char="•"/>
            </a:pPr>
            <a:r>
              <a:rPr lang="en-US" dirty="0" smtClean="0">
                <a:solidFill>
                  <a:srgbClr val="000000"/>
                </a:solidFill>
              </a:rPr>
              <a:t>Research &amp; Educational Opportunities for HBCU/MI</a:t>
            </a:r>
          </a:p>
          <a:p>
            <a:pPr marL="742950" lvl="1" indent="-285750">
              <a:buFont typeface="Arial" panose="020B0604020202020204" pitchFamily="34" charset="0"/>
              <a:buChar char="•"/>
            </a:pPr>
            <a:r>
              <a:rPr lang="en-US" dirty="0" smtClean="0">
                <a:solidFill>
                  <a:srgbClr val="000000"/>
                </a:solidFill>
              </a:rPr>
              <a:t>Army Educational Outreach Program (High School, Undergraduate)</a:t>
            </a:r>
          </a:p>
          <a:p>
            <a:pPr marL="742950" lvl="1" indent="-285750">
              <a:buFont typeface="Arial" panose="020B0604020202020204" pitchFamily="34" charset="0"/>
              <a:buChar char="•"/>
            </a:pPr>
            <a:r>
              <a:rPr lang="en-US" dirty="0" smtClean="0">
                <a:solidFill>
                  <a:srgbClr val="000000"/>
                </a:solidFill>
              </a:rPr>
              <a:t>Conference/Symposia Grants ($10K-$15K, 9-mos)</a:t>
            </a:r>
          </a:p>
          <a:p>
            <a:pPr marL="742950" lvl="1" indent="-285750">
              <a:buFont typeface="Arial" panose="020B0604020202020204" pitchFamily="34" charset="0"/>
              <a:buChar char="•"/>
            </a:pPr>
            <a:r>
              <a:rPr lang="en-US" dirty="0" smtClean="0">
                <a:solidFill>
                  <a:srgbClr val="000000"/>
                </a:solidFill>
              </a:rPr>
              <a:t>National Defense Science &amp; Engineering Graduate Fellowship (full tuition &amp; fees, institutional stipend rate, 3-yrs)</a:t>
            </a: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p:txBody>
      </p:sp>
      <p:sp>
        <p:nvSpPr>
          <p:cNvPr id="5" name="TextBox 4"/>
          <p:cNvSpPr txBox="1"/>
          <p:nvPr/>
        </p:nvSpPr>
        <p:spPr>
          <a:xfrm>
            <a:off x="213851" y="771570"/>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Partial List </a:t>
            </a:r>
            <a:r>
              <a:rPr lang="en-US" b="1" dirty="0" smtClean="0">
                <a:solidFill>
                  <a:srgbClr val="000000"/>
                </a:solidFill>
                <a:latin typeface="Arial" panose="020B0604020202020204" pitchFamily="34" charset="0"/>
                <a:ea typeface="ＭＳ Ｐゴシック" charset="0"/>
                <a:cs typeface="Arial" panose="020B0604020202020204" pitchFamily="34" charset="0"/>
              </a:rPr>
              <a:t>DoD Funding Landscape</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7972" y="771570"/>
            <a:ext cx="2014726" cy="1678938"/>
          </a:xfrm>
          <a:prstGeom prst="rect">
            <a:avLst/>
          </a:prstGeom>
        </p:spPr>
      </p:pic>
    </p:spTree>
    <p:extLst>
      <p:ext uri="{BB962C8B-B14F-4D97-AF65-F5344CB8AC3E}">
        <p14:creationId xmlns:p14="http://schemas.microsoft.com/office/powerpoint/2010/main" val="3307841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6" name="Text Box 3"/>
          <p:cNvSpPr txBox="1">
            <a:spLocks noChangeArrowheads="1"/>
          </p:cNvSpPr>
          <p:nvPr/>
        </p:nvSpPr>
        <p:spPr bwMode="auto">
          <a:xfrm>
            <a:off x="74762" y="1574152"/>
            <a:ext cx="8896710" cy="5632311"/>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solidFill>
                  <a:srgbClr val="000000"/>
                </a:solidFill>
              </a:rPr>
              <a:t>Varies with national security priorities with change annually (or more often)</a:t>
            </a:r>
          </a:p>
          <a:p>
            <a:pPr marL="285750" indent="-285750">
              <a:buFont typeface="Arial" panose="020B0604020202020204" pitchFamily="34" charset="0"/>
              <a:buChar char="•"/>
            </a:pPr>
            <a:r>
              <a:rPr lang="en-US" dirty="0" smtClean="0">
                <a:solidFill>
                  <a:srgbClr val="000000"/>
                </a:solidFill>
              </a:rPr>
              <a:t>New topics fielded each year, depending on change</a:t>
            </a:r>
          </a:p>
          <a:p>
            <a:pPr marL="285750" indent="-285750">
              <a:buFont typeface="Arial" panose="020B0604020202020204" pitchFamily="34" charset="0"/>
              <a:buChar char="•"/>
            </a:pPr>
            <a:r>
              <a:rPr lang="en-US" dirty="0" smtClean="0">
                <a:solidFill>
                  <a:srgbClr val="000000"/>
                </a:solidFill>
              </a:rPr>
              <a:t>Recent Examples:</a:t>
            </a:r>
          </a:p>
          <a:p>
            <a:pPr marL="742950" lvl="1" indent="-285750">
              <a:buFont typeface="Arial" panose="020B0604020202020204" pitchFamily="34" charset="0"/>
              <a:buChar char="•"/>
            </a:pPr>
            <a:r>
              <a:rPr lang="en-US" dirty="0" smtClean="0">
                <a:solidFill>
                  <a:srgbClr val="000000"/>
                </a:solidFill>
              </a:rPr>
              <a:t>Radicalization/De-Radicalization Dynamics</a:t>
            </a:r>
          </a:p>
          <a:p>
            <a:pPr marL="742950" lvl="1" indent="-285750">
              <a:buFont typeface="Arial" panose="020B0604020202020204" pitchFamily="34" charset="0"/>
              <a:buChar char="•"/>
            </a:pPr>
            <a:r>
              <a:rPr lang="en-US" dirty="0" smtClean="0">
                <a:solidFill>
                  <a:srgbClr val="000000"/>
                </a:solidFill>
              </a:rPr>
              <a:t>International Investments in Defense-Related R&amp;D</a:t>
            </a:r>
          </a:p>
          <a:p>
            <a:pPr marL="742950" lvl="1" indent="-285750">
              <a:buFont typeface="Arial" panose="020B0604020202020204" pitchFamily="34" charset="0"/>
              <a:buChar char="•"/>
            </a:pPr>
            <a:r>
              <a:rPr lang="en-US" dirty="0" smtClean="0">
                <a:solidFill>
                  <a:srgbClr val="000000"/>
                </a:solidFill>
              </a:rPr>
              <a:t>Post-ISIL Dynamics (at-risk areas as fighters exile)</a:t>
            </a:r>
          </a:p>
          <a:p>
            <a:pPr marL="742950" lvl="1" indent="-285750">
              <a:buFont typeface="Arial" panose="020B0604020202020204" pitchFamily="34" charset="0"/>
              <a:buChar char="•"/>
            </a:pPr>
            <a:r>
              <a:rPr lang="en-US" dirty="0" smtClean="0">
                <a:solidFill>
                  <a:srgbClr val="000000"/>
                </a:solidFill>
              </a:rPr>
              <a:t>AI, Cyber, Autonomous Systems, Social Sensors, Visualization</a:t>
            </a:r>
          </a:p>
          <a:p>
            <a:pPr marL="1200150" lvl="2" indent="-285750">
              <a:buFont typeface="Arial" panose="020B0604020202020204" pitchFamily="34" charset="0"/>
              <a:buChar char="•"/>
            </a:pPr>
            <a:r>
              <a:rPr lang="en-US" dirty="0" smtClean="0">
                <a:solidFill>
                  <a:srgbClr val="000000"/>
                </a:solidFill>
              </a:rPr>
              <a:t>Basic </a:t>
            </a:r>
            <a:r>
              <a:rPr lang="en-US" dirty="0">
                <a:solidFill>
                  <a:srgbClr val="000000"/>
                </a:solidFill>
              </a:rPr>
              <a:t>s</a:t>
            </a:r>
            <a:r>
              <a:rPr lang="en-US" dirty="0" smtClean="0">
                <a:solidFill>
                  <a:srgbClr val="000000"/>
                </a:solidFill>
              </a:rPr>
              <a:t>ocial </a:t>
            </a:r>
            <a:r>
              <a:rPr lang="en-US" dirty="0">
                <a:solidFill>
                  <a:srgbClr val="000000"/>
                </a:solidFill>
              </a:rPr>
              <a:t>s</a:t>
            </a:r>
            <a:r>
              <a:rPr lang="en-US" dirty="0" smtClean="0">
                <a:solidFill>
                  <a:srgbClr val="000000"/>
                </a:solidFill>
              </a:rPr>
              <a:t>cience advances </a:t>
            </a:r>
            <a:r>
              <a:rPr lang="en-US" dirty="0">
                <a:solidFill>
                  <a:srgbClr val="000000"/>
                </a:solidFill>
              </a:rPr>
              <a:t>a</a:t>
            </a:r>
            <a:r>
              <a:rPr lang="en-US" dirty="0" smtClean="0">
                <a:solidFill>
                  <a:srgbClr val="000000"/>
                </a:solidFill>
              </a:rPr>
              <a:t>re critical – we don’t want another duplicative data collection project, widget, or algorithm</a:t>
            </a:r>
          </a:p>
          <a:p>
            <a:pPr marL="742950" lvl="1" indent="-285750">
              <a:buFont typeface="Arial" panose="020B0604020202020204" pitchFamily="34" charset="0"/>
              <a:buChar char="•"/>
            </a:pPr>
            <a:r>
              <a:rPr lang="en-US" dirty="0" smtClean="0">
                <a:solidFill>
                  <a:srgbClr val="000000"/>
                </a:solidFill>
              </a:rPr>
              <a:t>Global opinions toward international aid, investment, intervention</a:t>
            </a:r>
          </a:p>
          <a:p>
            <a:pPr marL="742950" lvl="1" indent="-285750">
              <a:buFont typeface="Arial" panose="020B0604020202020204" pitchFamily="34" charset="0"/>
              <a:buChar char="•"/>
            </a:pPr>
            <a:r>
              <a:rPr lang="en-US" dirty="0" smtClean="0">
                <a:solidFill>
                  <a:srgbClr val="000000"/>
                </a:solidFill>
              </a:rPr>
              <a:t>Validated models of temporal/spatial effects on social dynamics</a:t>
            </a:r>
          </a:p>
          <a:p>
            <a:pPr marL="285750" indent="-285750">
              <a:buFont typeface="Arial" panose="020B0604020202020204" pitchFamily="34" charset="0"/>
              <a:buChar char="•"/>
            </a:pPr>
            <a:r>
              <a:rPr lang="en-US" dirty="0" smtClean="0">
                <a:solidFill>
                  <a:srgbClr val="000000"/>
                </a:solidFill>
              </a:rPr>
              <a:t>Stronger competitiveness of projects that demonstrate understanding of existing state-of-the art in basic social science research and theory</a:t>
            </a:r>
          </a:p>
          <a:p>
            <a:pPr marL="742950" lvl="1" indent="-285750">
              <a:buFont typeface="Arial" panose="020B0604020202020204" pitchFamily="34" charset="0"/>
              <a:buChar char="•"/>
            </a:pPr>
            <a:r>
              <a:rPr lang="en-US" dirty="0" smtClean="0">
                <a:solidFill>
                  <a:srgbClr val="000000"/>
                </a:solidFill>
              </a:rPr>
              <a:t>You need a serious, experienced, proven social scientist</a:t>
            </a:r>
          </a:p>
          <a:p>
            <a:pPr marL="742950" lvl="1" indent="-285750">
              <a:buFont typeface="Arial" panose="020B0604020202020204" pitchFamily="34" charset="0"/>
              <a:buChar char="•"/>
            </a:pPr>
            <a:r>
              <a:rPr lang="en-US" dirty="0" smtClean="0">
                <a:solidFill>
                  <a:srgbClr val="000000"/>
                </a:solidFill>
              </a:rPr>
              <a:t>Balanced multidisciplinary teams tend to be competitive</a:t>
            </a: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p:txBody>
      </p:sp>
      <p:sp>
        <p:nvSpPr>
          <p:cNvPr id="5" name="TextBox 4"/>
          <p:cNvSpPr txBox="1"/>
          <p:nvPr/>
        </p:nvSpPr>
        <p:spPr>
          <a:xfrm>
            <a:off x="379562" y="817680"/>
            <a:ext cx="8660921" cy="341632"/>
          </a:xfrm>
          <a:prstGeom prst="rect">
            <a:avLst/>
          </a:prstGeom>
          <a:noFill/>
        </p:spPr>
        <p:txBody>
          <a:bodyPr wrap="square" rtlCol="0">
            <a:spAutoFit/>
          </a:bodyPr>
          <a:lstStyle/>
          <a:p>
            <a:pPr algn="ctr" eaLnBrk="0" fontAlgn="base" hangingPunct="0">
              <a:lnSpc>
                <a:spcPct val="90000"/>
              </a:lnSpc>
              <a:spcBef>
                <a:spcPct val="0"/>
              </a:spcBef>
              <a:spcAft>
                <a:spcPct val="0"/>
              </a:spcAft>
              <a:defRPr/>
            </a:pPr>
            <a:r>
              <a:rPr lang="en-US" b="1" u="sng" dirty="0" smtClean="0">
                <a:solidFill>
                  <a:srgbClr val="000000"/>
                </a:solidFill>
                <a:latin typeface="Arial" panose="020B0604020202020204" pitchFamily="34" charset="0"/>
                <a:ea typeface="ＭＳ Ｐゴシック" charset="0"/>
                <a:cs typeface="Arial" panose="020B0604020202020204" pitchFamily="34" charset="0"/>
              </a:rPr>
              <a:t>MINERVA RESEARCH INITIATIVE – BRINGING IN SOCIAL SCIENCE</a:t>
            </a:r>
            <a:endParaRPr lang="en-US" b="1" u="sng"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7" name="TextBox 6"/>
          <p:cNvSpPr txBox="1"/>
          <p:nvPr/>
        </p:nvSpPr>
        <p:spPr>
          <a:xfrm>
            <a:off x="435263" y="1291192"/>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What Kind of Projects Does Minerva  Fund?</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966304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6" name="Text Box 3"/>
          <p:cNvSpPr txBox="1">
            <a:spLocks noChangeArrowheads="1"/>
          </p:cNvSpPr>
          <p:nvPr/>
        </p:nvSpPr>
        <p:spPr bwMode="auto">
          <a:xfrm>
            <a:off x="126521" y="1027812"/>
            <a:ext cx="8706927" cy="6740307"/>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solidFill>
                  <a:srgbClr val="000000"/>
                </a:solidFill>
              </a:rPr>
              <a:t>Competition is Strong</a:t>
            </a:r>
            <a:endParaRPr lang="en-US" dirty="0" smtClean="0">
              <a:solidFill>
                <a:srgbClr val="000000"/>
              </a:solidFill>
            </a:endParaRPr>
          </a:p>
          <a:p>
            <a:pPr marL="742950" lvl="1" indent="-285750">
              <a:buFont typeface="Arial" panose="020B0604020202020204" pitchFamily="34" charset="0"/>
              <a:buChar char="•"/>
            </a:pPr>
            <a:r>
              <a:rPr lang="en-US" dirty="0" smtClean="0">
                <a:solidFill>
                  <a:srgbClr val="000000"/>
                </a:solidFill>
              </a:rPr>
              <a:t>150-165 white papers</a:t>
            </a:r>
          </a:p>
          <a:p>
            <a:pPr marL="742950" lvl="1" indent="-285750">
              <a:buFont typeface="Arial" panose="020B0604020202020204" pitchFamily="34" charset="0"/>
              <a:buChar char="•"/>
            </a:pPr>
            <a:r>
              <a:rPr lang="en-US" dirty="0" smtClean="0">
                <a:solidFill>
                  <a:srgbClr val="000000"/>
                </a:solidFill>
              </a:rPr>
              <a:t>Trimmed to 40-50 full proposal invites</a:t>
            </a:r>
          </a:p>
          <a:p>
            <a:pPr marL="742950" lvl="1" indent="-285750">
              <a:buFont typeface="Arial" panose="020B0604020202020204" pitchFamily="34" charset="0"/>
              <a:buChar char="•"/>
            </a:pPr>
            <a:r>
              <a:rPr lang="en-US" dirty="0" smtClean="0">
                <a:solidFill>
                  <a:srgbClr val="000000"/>
                </a:solidFill>
              </a:rPr>
              <a:t>Awards to 10-12</a:t>
            </a:r>
          </a:p>
          <a:p>
            <a:r>
              <a:rPr lang="en-US" b="1" i="1" dirty="0" smtClean="0">
                <a:solidFill>
                  <a:srgbClr val="000000"/>
                </a:solidFill>
              </a:rPr>
              <a:t>But these are pretty good statistics (vis-à-vis NSF, NIH, and others)</a:t>
            </a:r>
            <a:endParaRPr lang="en-US" b="1" dirty="0" smtClean="0">
              <a:solidFill>
                <a:srgbClr val="000000"/>
              </a:solidFill>
            </a:endParaRPr>
          </a:p>
          <a:p>
            <a:pPr marL="285750" indent="-285750">
              <a:buFont typeface="Arial" panose="020B0604020202020204" pitchFamily="34" charset="0"/>
              <a:buChar char="•"/>
            </a:pPr>
            <a:r>
              <a:rPr lang="en-US" dirty="0" smtClean="0">
                <a:solidFill>
                  <a:srgbClr val="000000"/>
                </a:solidFill>
              </a:rPr>
              <a:t>What Makes for a Successful Proposal?</a:t>
            </a:r>
          </a:p>
          <a:p>
            <a:pPr marL="742950" lvl="1" indent="-285750">
              <a:buFont typeface="Arial" panose="020B0604020202020204" pitchFamily="34" charset="0"/>
              <a:buChar char="•"/>
            </a:pPr>
            <a:r>
              <a:rPr lang="en-US" dirty="0" smtClean="0">
                <a:solidFill>
                  <a:srgbClr val="000000"/>
                </a:solidFill>
              </a:rPr>
              <a:t>Understand the Process</a:t>
            </a:r>
          </a:p>
          <a:p>
            <a:pPr marL="1200150" lvl="2" indent="-285750">
              <a:buFont typeface="Arial" panose="020B0604020202020204" pitchFamily="34" charset="0"/>
              <a:buChar char="•"/>
            </a:pPr>
            <a:r>
              <a:rPr lang="en-US" b="1" i="1" dirty="0" smtClean="0">
                <a:solidFill>
                  <a:srgbClr val="000000"/>
                </a:solidFill>
              </a:rPr>
              <a:t>THOUROGHLY </a:t>
            </a:r>
            <a:r>
              <a:rPr lang="en-US" dirty="0" smtClean="0">
                <a:solidFill>
                  <a:srgbClr val="000000"/>
                </a:solidFill>
              </a:rPr>
              <a:t>Read Federal Opportunity Announcement (FOA)</a:t>
            </a:r>
          </a:p>
          <a:p>
            <a:pPr marL="1200150" lvl="2" indent="-285750">
              <a:buFont typeface="Arial" panose="020B0604020202020204" pitchFamily="34" charset="0"/>
              <a:buChar char="•"/>
            </a:pPr>
            <a:r>
              <a:rPr lang="en-US" dirty="0" smtClean="0">
                <a:solidFill>
                  <a:srgbClr val="000000"/>
                </a:solidFill>
              </a:rPr>
              <a:t>Investigate DoD Priorities</a:t>
            </a:r>
          </a:p>
          <a:p>
            <a:pPr marL="1200150" lvl="2" indent="-285750">
              <a:buFont typeface="Arial" panose="020B0604020202020204" pitchFamily="34" charset="0"/>
              <a:buChar char="•"/>
            </a:pPr>
            <a:r>
              <a:rPr lang="en-US" b="1" i="1" dirty="0" smtClean="0">
                <a:solidFill>
                  <a:srgbClr val="000000"/>
                </a:solidFill>
              </a:rPr>
              <a:t>Communicate with Program Managers </a:t>
            </a:r>
            <a:r>
              <a:rPr lang="en-US" dirty="0" smtClean="0">
                <a:solidFill>
                  <a:srgbClr val="000000"/>
                </a:solidFill>
              </a:rPr>
              <a:t>(listed in the FOA)</a:t>
            </a:r>
          </a:p>
          <a:p>
            <a:pPr marL="742950" lvl="1" indent="-285750">
              <a:buFont typeface="Arial" panose="020B0604020202020204" pitchFamily="34" charset="0"/>
              <a:buChar char="•"/>
            </a:pPr>
            <a:r>
              <a:rPr lang="en-US" dirty="0" smtClean="0">
                <a:solidFill>
                  <a:srgbClr val="000000"/>
                </a:solidFill>
              </a:rPr>
              <a:t>Look at what we already have funded</a:t>
            </a:r>
          </a:p>
          <a:p>
            <a:pPr marL="1200150" lvl="2" indent="-285750">
              <a:buFont typeface="Arial" panose="020B0604020202020204" pitchFamily="34" charset="0"/>
              <a:buChar char="•"/>
            </a:pPr>
            <a:r>
              <a:rPr lang="en-US" dirty="0" smtClean="0">
                <a:solidFill>
                  <a:srgbClr val="000000"/>
                </a:solidFill>
              </a:rPr>
              <a:t>We will</a:t>
            </a:r>
            <a:r>
              <a:rPr lang="en-US" b="1" i="1" dirty="0" smtClean="0">
                <a:solidFill>
                  <a:srgbClr val="000000"/>
                </a:solidFill>
              </a:rPr>
              <a:t> NOT </a:t>
            </a:r>
            <a:r>
              <a:rPr lang="en-US" dirty="0" smtClean="0">
                <a:solidFill>
                  <a:srgbClr val="000000"/>
                </a:solidFill>
              </a:rPr>
              <a:t>invest in:</a:t>
            </a:r>
          </a:p>
          <a:p>
            <a:pPr marL="1657350" lvl="3" indent="-285750">
              <a:buFont typeface="Arial" panose="020B0604020202020204" pitchFamily="34" charset="0"/>
              <a:buChar char="•"/>
            </a:pPr>
            <a:r>
              <a:rPr lang="en-US" dirty="0" smtClean="0">
                <a:solidFill>
                  <a:srgbClr val="000000"/>
                </a:solidFill>
              </a:rPr>
              <a:t>Projects that gather data that already exists</a:t>
            </a:r>
          </a:p>
          <a:p>
            <a:pPr marL="1657350" lvl="3" indent="-285750">
              <a:buFont typeface="Arial" panose="020B0604020202020204" pitchFamily="34" charset="0"/>
              <a:buChar char="•"/>
            </a:pPr>
            <a:r>
              <a:rPr lang="en-US" dirty="0" smtClean="0">
                <a:solidFill>
                  <a:srgbClr val="000000"/>
                </a:solidFill>
              </a:rPr>
              <a:t>“Yet another algorithm” – this is </a:t>
            </a:r>
            <a:r>
              <a:rPr lang="en-US" b="1" i="1" dirty="0" smtClean="0">
                <a:solidFill>
                  <a:srgbClr val="000000"/>
                </a:solidFill>
              </a:rPr>
              <a:t>BASIC SOCIAL SCIENCE </a:t>
            </a:r>
            <a:r>
              <a:rPr lang="en-US" dirty="0" smtClean="0">
                <a:solidFill>
                  <a:srgbClr val="000000"/>
                </a:solidFill>
              </a:rPr>
              <a:t>program</a:t>
            </a:r>
          </a:p>
          <a:p>
            <a:pPr marL="1657350" lvl="3" indent="-285750">
              <a:buFont typeface="Arial" panose="020B0604020202020204" pitchFamily="34" charset="0"/>
              <a:buChar char="•"/>
            </a:pPr>
            <a:r>
              <a:rPr lang="en-US" dirty="0" smtClean="0">
                <a:solidFill>
                  <a:srgbClr val="000000"/>
                </a:solidFill>
              </a:rPr>
              <a:t>Validation is a critical standard</a:t>
            </a:r>
          </a:p>
          <a:p>
            <a:pPr marL="1200150" lvl="2" indent="-285750">
              <a:buFont typeface="Arial" panose="020B0604020202020204" pitchFamily="34" charset="0"/>
              <a:buChar char="•"/>
            </a:pPr>
            <a:r>
              <a:rPr lang="en-US" dirty="0" smtClean="0">
                <a:solidFill>
                  <a:srgbClr val="000000"/>
                </a:solidFill>
              </a:rPr>
              <a:t>We want high-risk, potentially high pay-off research that advances </a:t>
            </a:r>
            <a:r>
              <a:rPr lang="en-US" b="1" i="1" dirty="0" smtClean="0">
                <a:solidFill>
                  <a:srgbClr val="000000"/>
                </a:solidFill>
              </a:rPr>
              <a:t>BASIC Social Science Theory &amp; Method </a:t>
            </a:r>
          </a:p>
          <a:p>
            <a:pPr marL="742950" lvl="1" indent="-285750">
              <a:buFont typeface="Arial" panose="020B0604020202020204" pitchFamily="34" charset="0"/>
              <a:buChar char="•"/>
            </a:pPr>
            <a:r>
              <a:rPr lang="en-US" dirty="0" smtClean="0">
                <a:solidFill>
                  <a:srgbClr val="000000"/>
                </a:solidFill>
              </a:rPr>
              <a:t>Also, Program Managers must </a:t>
            </a:r>
            <a:r>
              <a:rPr lang="en-US" b="1" i="1" dirty="0" smtClean="0">
                <a:solidFill>
                  <a:srgbClr val="000000"/>
                </a:solidFill>
              </a:rPr>
              <a:t>ANNUALLY  </a:t>
            </a:r>
            <a:r>
              <a:rPr lang="en-US" dirty="0" smtClean="0">
                <a:solidFill>
                  <a:srgbClr val="000000"/>
                </a:solidFill>
              </a:rPr>
              <a:t>rationalize Minerva investment</a:t>
            </a:r>
          </a:p>
          <a:p>
            <a:pPr marL="742950" lvl="1" indent="-285750">
              <a:buFont typeface="Arial" panose="020B0604020202020204" pitchFamily="34" charset="0"/>
              <a:buChar char="•"/>
            </a:pPr>
            <a:r>
              <a:rPr lang="en-US" dirty="0" smtClean="0">
                <a:solidFill>
                  <a:srgbClr val="000000"/>
                </a:solidFill>
              </a:rPr>
              <a:t>What is their agency and DoD gaining – how are they improving overmatch?</a:t>
            </a: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smtClean="0">
              <a:solidFill>
                <a:srgbClr val="000000"/>
              </a:solidFill>
            </a:endParaRP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i="1" dirty="0" smtClean="0">
              <a:solidFill>
                <a:srgbClr val="000000"/>
              </a:solidFill>
              <a:latin typeface="Arial" panose="020B0604020202020204" pitchFamily="34" charset="0"/>
              <a:ea typeface="ＭＳ Ｐゴシック" charset="0"/>
              <a:cs typeface="Arial" panose="020B0604020202020204" pitchFamily="34" charset="0"/>
            </a:endParaRPr>
          </a:p>
        </p:txBody>
      </p:sp>
      <p:sp>
        <p:nvSpPr>
          <p:cNvPr id="7" name="TextBox 6"/>
          <p:cNvSpPr txBox="1"/>
          <p:nvPr/>
        </p:nvSpPr>
        <p:spPr>
          <a:xfrm>
            <a:off x="379562" y="817680"/>
            <a:ext cx="8660921" cy="341632"/>
          </a:xfrm>
          <a:prstGeom prst="rect">
            <a:avLst/>
          </a:prstGeom>
          <a:noFill/>
        </p:spPr>
        <p:txBody>
          <a:bodyPr wrap="square" rtlCol="0">
            <a:spAutoFit/>
          </a:bodyPr>
          <a:lstStyle/>
          <a:p>
            <a:pPr algn="ctr" eaLnBrk="0" fontAlgn="base" hangingPunct="0">
              <a:lnSpc>
                <a:spcPct val="90000"/>
              </a:lnSpc>
              <a:spcBef>
                <a:spcPct val="0"/>
              </a:spcBef>
              <a:spcAft>
                <a:spcPct val="0"/>
              </a:spcAft>
              <a:defRPr/>
            </a:pPr>
            <a:r>
              <a:rPr lang="en-US" b="1" u="sng" dirty="0" smtClean="0">
                <a:solidFill>
                  <a:srgbClr val="000000"/>
                </a:solidFill>
                <a:latin typeface="Arial" panose="020B0604020202020204" pitchFamily="34" charset="0"/>
                <a:ea typeface="ＭＳ Ｐゴシック" charset="0"/>
                <a:cs typeface="Arial" panose="020B0604020202020204" pitchFamily="34" charset="0"/>
              </a:rPr>
              <a:t>MINERVA RESEARCH INITIATIVE – BRINGING IN SOCIAL SCIENCE</a:t>
            </a:r>
            <a:endParaRPr lang="en-US" b="1" u="sng" dirty="0">
              <a:solidFill>
                <a:srgbClr val="000000"/>
              </a:solidFill>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287553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7" name="TextBox 6"/>
          <p:cNvSpPr txBox="1"/>
          <p:nvPr/>
        </p:nvSpPr>
        <p:spPr>
          <a:xfrm>
            <a:off x="203692" y="2859296"/>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How Do I Apply?</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How Do I Learn about Opportunities?</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sp>
        <p:nvSpPr>
          <p:cNvPr id="8" name="Text Box 3"/>
          <p:cNvSpPr txBox="1">
            <a:spLocks noChangeArrowheads="1"/>
          </p:cNvSpPr>
          <p:nvPr/>
        </p:nvSpPr>
        <p:spPr bwMode="auto">
          <a:xfrm>
            <a:off x="366251" y="1273068"/>
            <a:ext cx="8477143" cy="923330"/>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solidFill>
                  <a:srgbClr val="000000"/>
                </a:solidFill>
              </a:rPr>
              <a:t>Office of Research &amp; Creative Activities</a:t>
            </a:r>
          </a:p>
          <a:p>
            <a:pPr marL="285750" indent="-285750">
              <a:buFont typeface="Arial" panose="020B0604020202020204" pitchFamily="34" charset="0"/>
              <a:buChar char="•"/>
            </a:pPr>
            <a:r>
              <a:rPr lang="en-US" dirty="0" smtClean="0">
                <a:solidFill>
                  <a:srgbClr val="000000"/>
                </a:solidFill>
              </a:rPr>
              <a:t>Grants.gov</a:t>
            </a:r>
          </a:p>
          <a:p>
            <a:pPr marL="285750" indent="-285750">
              <a:buFont typeface="Arial" panose="020B0604020202020204" pitchFamily="34" charset="0"/>
              <a:buChar char="•"/>
            </a:pPr>
            <a:r>
              <a:rPr lang="en-US" dirty="0" smtClean="0">
                <a:solidFill>
                  <a:srgbClr val="000000"/>
                </a:solidFill>
              </a:rPr>
              <a:t>E-mail me</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8458" y="1603266"/>
            <a:ext cx="1741370" cy="392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3289" y="1928632"/>
            <a:ext cx="912171" cy="912171"/>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3036" y="1213164"/>
            <a:ext cx="3462588" cy="525473"/>
          </a:xfrm>
          <a:prstGeom prst="rect">
            <a:avLst/>
          </a:prstGeom>
        </p:spPr>
      </p:pic>
      <p:grpSp>
        <p:nvGrpSpPr>
          <p:cNvPr id="16" name="Group 15"/>
          <p:cNvGrpSpPr/>
          <p:nvPr/>
        </p:nvGrpSpPr>
        <p:grpSpPr>
          <a:xfrm>
            <a:off x="424000" y="2988912"/>
            <a:ext cx="8477143" cy="2368823"/>
            <a:chOff x="424000" y="2988912"/>
            <a:chExt cx="8477143" cy="2368823"/>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3289" y="4445564"/>
              <a:ext cx="912171" cy="912171"/>
            </a:xfrm>
            <a:prstGeom prst="rect">
              <a:avLst/>
            </a:prstGeom>
          </p:spPr>
        </p:pic>
        <p:sp>
          <p:nvSpPr>
            <p:cNvPr id="6" name="Text Box 3"/>
            <p:cNvSpPr txBox="1">
              <a:spLocks noChangeArrowheads="1"/>
            </p:cNvSpPr>
            <p:nvPr/>
          </p:nvSpPr>
          <p:spPr bwMode="auto">
            <a:xfrm>
              <a:off x="424000" y="3177232"/>
              <a:ext cx="8477143" cy="1477328"/>
            </a:xfrm>
            <a:prstGeom prst="rect">
              <a:avLst/>
            </a:prstGeom>
            <a:noFill/>
            <a:ln w="9525">
              <a:noFill/>
              <a:miter lim="800000"/>
              <a:headEnd/>
              <a:tailEnd/>
            </a:ln>
          </p:spPr>
          <p:txBody>
            <a:bodyPr wrap="square">
              <a:spAutoFit/>
            </a:bodyPr>
            <a:lstStyle/>
            <a:p>
              <a:pPr marL="285750" indent="-285750">
                <a:buFont typeface="Arial" panose="020B0604020202020204" pitchFamily="34" charset="0"/>
                <a:buChar char="•"/>
              </a:pPr>
              <a:r>
                <a:rPr lang="en-US" dirty="0" smtClean="0">
                  <a:solidFill>
                    <a:srgbClr val="000000"/>
                  </a:solidFill>
                </a:rPr>
                <a:t>Office of Research &amp; Creative Activities</a:t>
              </a:r>
            </a:p>
            <a:p>
              <a:pPr marL="285750" indent="-285750">
                <a:buFont typeface="Arial" panose="020B0604020202020204" pitchFamily="34" charset="0"/>
                <a:buChar char="•"/>
              </a:pPr>
              <a:r>
                <a:rPr lang="en-US" dirty="0" smtClean="0">
                  <a:solidFill>
                    <a:srgbClr val="000000"/>
                  </a:solidFill>
                </a:rPr>
                <a:t>Details usually in the Broad Agency Announcement (BAA), Request for Proposals (RFP), Request for Information (RFI), Federal Opportunity Announcement (FOA)</a:t>
              </a:r>
            </a:p>
            <a:p>
              <a:pPr marL="285750" indent="-285750">
                <a:buFont typeface="Arial" panose="020B0604020202020204" pitchFamily="34" charset="0"/>
                <a:buChar char="•"/>
              </a:pPr>
              <a:r>
                <a:rPr lang="en-US" dirty="0" smtClean="0">
                  <a:solidFill>
                    <a:srgbClr val="000000"/>
                  </a:solidFill>
                </a:rPr>
                <a:t>E-mail me</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7238" y="4083793"/>
              <a:ext cx="1741370" cy="392000"/>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0786" y="2988912"/>
              <a:ext cx="3462588" cy="525473"/>
            </a:xfrm>
            <a:prstGeom prst="rect">
              <a:avLst/>
            </a:prstGeom>
          </p:spPr>
        </p:pic>
      </p:grpSp>
    </p:spTree>
    <p:extLst>
      <p:ext uri="{BB962C8B-B14F-4D97-AF65-F5344CB8AC3E}">
        <p14:creationId xmlns:p14="http://schemas.microsoft.com/office/powerpoint/2010/main" val="418369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000" dirty="0" smtClean="0"/>
              <a:t>Department of Defense Funding for Basic Research</a:t>
            </a:r>
            <a:endParaRPr lang="en-US" sz="2000" dirty="0"/>
          </a:p>
        </p:txBody>
      </p:sp>
      <p:sp>
        <p:nvSpPr>
          <p:cNvPr id="5" name="TextBox 4"/>
          <p:cNvSpPr txBox="1"/>
          <p:nvPr/>
        </p:nvSpPr>
        <p:spPr>
          <a:xfrm>
            <a:off x="213851" y="904871"/>
            <a:ext cx="8133735" cy="341632"/>
          </a:xfrm>
          <a:prstGeom prst="rect">
            <a:avLst/>
          </a:prstGeom>
          <a:noFill/>
        </p:spPr>
        <p:txBody>
          <a:bodyPr wrap="square" rtlCol="0">
            <a:spAutoFit/>
          </a:bodyPr>
          <a:lstStyle/>
          <a:p>
            <a:pPr eaLnBrk="0" fontAlgn="base" hangingPunct="0">
              <a:lnSpc>
                <a:spcPct val="90000"/>
              </a:lnSpc>
              <a:spcBef>
                <a:spcPct val="0"/>
              </a:spcBef>
              <a:spcAft>
                <a:spcPct val="0"/>
              </a:spcAft>
              <a:defRPr/>
            </a:pPr>
            <a:r>
              <a:rPr lang="en-US" b="1" dirty="0" smtClean="0">
                <a:solidFill>
                  <a:srgbClr val="000000"/>
                </a:solidFill>
                <a:latin typeface="Arial" panose="020B0604020202020204" pitchFamily="34" charset="0"/>
                <a:ea typeface="ＭＳ Ｐゴシック" charset="0"/>
                <a:cs typeface="Arial" panose="020B0604020202020204" pitchFamily="34" charset="0"/>
              </a:rPr>
              <a:t>What is the Process for Applying?</a:t>
            </a:r>
            <a:endParaRPr lang="en-US" b="1" dirty="0">
              <a:solidFill>
                <a:srgbClr val="000000"/>
              </a:solidFill>
              <a:latin typeface="Arial" panose="020B0604020202020204" pitchFamily="34" charset="0"/>
              <a:ea typeface="ＭＳ Ｐゴシック" charset="0"/>
              <a:cs typeface="Arial" panose="020B0604020202020204" pitchFamily="34" charset="0"/>
            </a:endParaRPr>
          </a:p>
        </p:txBody>
      </p:sp>
      <p:grpSp>
        <p:nvGrpSpPr>
          <p:cNvPr id="14" name="Group 13"/>
          <p:cNvGrpSpPr/>
          <p:nvPr/>
        </p:nvGrpSpPr>
        <p:grpSpPr>
          <a:xfrm>
            <a:off x="127705" y="904871"/>
            <a:ext cx="8294524" cy="2833206"/>
            <a:chOff x="208100" y="998620"/>
            <a:chExt cx="8294524" cy="2833206"/>
          </a:xfrm>
        </p:grpSpPr>
        <p:sp>
          <p:nvSpPr>
            <p:cNvPr id="6" name="Text Box 3"/>
            <p:cNvSpPr txBox="1">
              <a:spLocks noChangeArrowheads="1"/>
            </p:cNvSpPr>
            <p:nvPr/>
          </p:nvSpPr>
          <p:spPr bwMode="auto">
            <a:xfrm>
              <a:off x="208100" y="1246503"/>
              <a:ext cx="8294524" cy="2585323"/>
            </a:xfrm>
            <a:prstGeom prst="rect">
              <a:avLst/>
            </a:prstGeom>
            <a:noFill/>
            <a:ln w="9525">
              <a:noFill/>
              <a:miter lim="800000"/>
              <a:headEnd/>
              <a:tailEnd/>
            </a:ln>
          </p:spPr>
          <p:txBody>
            <a:bodyPr wrap="square">
              <a:spAutoFit/>
            </a:bodyPr>
            <a:lstStyle/>
            <a:p>
              <a:pPr marL="342900" indent="-342900" defTabSz="461963">
                <a:buAutoNum type="arabicPeriod"/>
              </a:pPr>
              <a:r>
                <a:rPr lang="en-US" dirty="0" smtClean="0"/>
                <a:t>Communicate with the Program Manager</a:t>
              </a:r>
            </a:p>
            <a:p>
              <a:pPr marL="742950" lvl="1" indent="-285750" defTabSz="461963">
                <a:buFont typeface="Arial" panose="020B0604020202020204" pitchFamily="34" charset="0"/>
                <a:buChar char="•"/>
              </a:pPr>
              <a:r>
                <a:rPr lang="en-US" dirty="0" smtClean="0"/>
                <a:t>Before the discussion, prepare the elevator speech:</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What is the research question/objective?</a:t>
              </a:r>
              <a:endParaRPr lang="en-US" dirty="0">
                <a:solidFill>
                  <a:srgbClr val="000000"/>
                </a:solidFill>
                <a:latin typeface="Arial" panose="020B0604020202020204" pitchFamily="34" charset="0"/>
                <a:ea typeface="ＭＳ Ｐゴシック" charset="0"/>
                <a:cs typeface="Arial" panose="020B0604020202020204" pitchFamily="34" charset="0"/>
              </a:endParaRP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How will the answering the question advance basic science?</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What is the theoretical or research foundation </a:t>
              </a:r>
              <a:r>
                <a:rPr lang="en-US" dirty="0" smtClean="0">
                  <a:solidFill>
                    <a:srgbClr val="000000"/>
                  </a:solidFill>
                  <a:latin typeface="Arial" panose="020B0604020202020204" pitchFamily="34" charset="0"/>
                  <a:ea typeface="ＭＳ Ｐゴシック" charset="0"/>
                  <a:cs typeface="Arial" panose="020B0604020202020204" pitchFamily="34" charset="0"/>
                </a:rPr>
                <a:t>for the project</a:t>
              </a:r>
              <a:endParaRPr lang="en-US" dirty="0" smtClean="0">
                <a:solidFill>
                  <a:srgbClr val="000000"/>
                </a:solidFill>
                <a:latin typeface="Arial" panose="020B0604020202020204" pitchFamily="34" charset="0"/>
                <a:ea typeface="ＭＳ Ｐゴシック" charset="0"/>
                <a:cs typeface="Arial" panose="020B0604020202020204" pitchFamily="34" charset="0"/>
              </a:endParaRP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(Briefly) what is the methodological approach?</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What is the anticipated budget (all-in, including indirect costs)?</a:t>
              </a:r>
            </a:p>
            <a:p>
              <a:pPr marL="973138" lvl="2"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Discuss program requirements (timelines, next steps, review </a:t>
              </a:r>
              <a:r>
                <a:rPr lang="en-US" dirty="0" smtClean="0">
                  <a:solidFill>
                    <a:srgbClr val="000000"/>
                  </a:solidFill>
                  <a:latin typeface="Arial" panose="020B0604020202020204" pitchFamily="34" charset="0"/>
                  <a:ea typeface="ＭＳ Ｐゴシック" charset="0"/>
                  <a:cs typeface="Arial" panose="020B0604020202020204" pitchFamily="34" charset="0"/>
                </a:rPr>
                <a:t>process)</a:t>
              </a:r>
            </a:p>
            <a:p>
              <a:pPr marL="973138" lvl="2" indent="-285750">
                <a:buFont typeface="Arial" panose="020B0604020202020204" pitchFamily="34" charset="0"/>
                <a:buChar char="•"/>
              </a:pPr>
              <a:r>
                <a:rPr lang="en-US" b="1" dirty="0" smtClean="0">
                  <a:solidFill>
                    <a:srgbClr val="000000"/>
                  </a:solidFill>
                  <a:latin typeface="Arial" panose="020B0604020202020204" pitchFamily="34" charset="0"/>
                  <a:ea typeface="ＭＳ Ｐゴシック" charset="0"/>
                  <a:cs typeface="Arial" panose="020B0604020202020204" pitchFamily="34" charset="0"/>
                </a:rPr>
                <a:t>BE PREPARED TO DO THIS VIA E-MAIL – WE TRAVEL ALOT</a:t>
              </a:r>
              <a:endParaRPr lang="en-US" b="1" dirty="0" smtClean="0">
                <a:solidFill>
                  <a:srgbClr val="000000"/>
                </a:solidFill>
                <a:latin typeface="Arial" panose="020B0604020202020204" pitchFamily="34" charset="0"/>
                <a:ea typeface="ＭＳ Ｐゴシック" charset="0"/>
                <a:cs typeface="Arial" panose="020B0604020202020204" pitchFamily="34"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7891" y="998620"/>
              <a:ext cx="912171" cy="912171"/>
            </a:xfrm>
            <a:prstGeom prst="rect">
              <a:avLst/>
            </a:prstGeom>
          </p:spPr>
        </p:pic>
      </p:grpSp>
      <p:grpSp>
        <p:nvGrpSpPr>
          <p:cNvPr id="7" name="Group 6"/>
          <p:cNvGrpSpPr/>
          <p:nvPr/>
        </p:nvGrpSpPr>
        <p:grpSpPr>
          <a:xfrm>
            <a:off x="213851" y="3851448"/>
            <a:ext cx="8302914" cy="2585323"/>
            <a:chOff x="205461" y="3759432"/>
            <a:chExt cx="8302914" cy="2585323"/>
          </a:xfrm>
        </p:grpSpPr>
        <p:grpSp>
          <p:nvGrpSpPr>
            <p:cNvPr id="4" name="Group 3"/>
            <p:cNvGrpSpPr/>
            <p:nvPr/>
          </p:nvGrpSpPr>
          <p:grpSpPr>
            <a:xfrm>
              <a:off x="205461" y="3759432"/>
              <a:ext cx="7838767" cy="2585323"/>
              <a:chOff x="205461" y="3952379"/>
              <a:chExt cx="7838767" cy="2585323"/>
            </a:xfrm>
          </p:grpSpPr>
          <p:sp>
            <p:nvSpPr>
              <p:cNvPr id="10" name="Text Box 3"/>
              <p:cNvSpPr txBox="1">
                <a:spLocks noChangeArrowheads="1"/>
              </p:cNvSpPr>
              <p:nvPr/>
            </p:nvSpPr>
            <p:spPr bwMode="auto">
              <a:xfrm>
                <a:off x="205461" y="3952379"/>
                <a:ext cx="7838767" cy="2585323"/>
              </a:xfrm>
              <a:prstGeom prst="rect">
                <a:avLst/>
              </a:prstGeom>
              <a:noFill/>
              <a:ln w="9525">
                <a:noFill/>
                <a:miter lim="800000"/>
                <a:headEnd/>
                <a:tailEnd/>
              </a:ln>
            </p:spPr>
            <p:txBody>
              <a:bodyPr wrap="square">
                <a:spAutoFit/>
              </a:bodyPr>
              <a:lstStyle/>
              <a:p>
                <a:pPr defTabSz="461963"/>
                <a:r>
                  <a:rPr lang="en-US" dirty="0" smtClean="0"/>
                  <a:t>2.	White Paper (4-5 pages)</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Research objective</a:t>
                </a:r>
                <a:endParaRPr lang="en-US" dirty="0">
                  <a:solidFill>
                    <a:srgbClr val="000000"/>
                  </a:solidFill>
                  <a:latin typeface="Arial" panose="020B0604020202020204" pitchFamily="34" charset="0"/>
                  <a:ea typeface="ＭＳ Ｐゴシック" charset="0"/>
                  <a:cs typeface="Arial" panose="020B0604020202020204" pitchFamily="34" charset="0"/>
                </a:endParaRP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Scientific innovation</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Brief theoretical/research review</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Data sources</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Analytic strategy</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Budget</a:t>
                </a:r>
              </a:p>
              <a:p>
                <a:pPr marL="742950" lvl="1" indent="-285750">
                  <a:buFont typeface="Arial" panose="020B0604020202020204" pitchFamily="34" charset="0"/>
                  <a:buChar char="•"/>
                </a:pPr>
                <a:r>
                  <a:rPr lang="en-US" dirty="0" smtClean="0">
                    <a:solidFill>
                      <a:srgbClr val="000000"/>
                    </a:solidFill>
                    <a:latin typeface="Arial" panose="020B0604020202020204" pitchFamily="34" charset="0"/>
                    <a:ea typeface="ＭＳ Ｐゴシック" charset="0"/>
                    <a:cs typeface="Arial" panose="020B0604020202020204" pitchFamily="34" charset="0"/>
                  </a:rPr>
                  <a:t>Value to the agency</a:t>
                </a:r>
              </a:p>
              <a:p>
                <a:pPr marL="742950" lvl="1" indent="-285750">
                  <a:buFont typeface="Arial" panose="020B0604020202020204" pitchFamily="34" charset="0"/>
                  <a:buChar char="•"/>
                </a:pPr>
                <a:endParaRPr lang="en-US" dirty="0" smtClean="0">
                  <a:solidFill>
                    <a:srgbClr val="000000"/>
                  </a:solidFill>
                  <a:latin typeface="Arial" panose="020B0604020202020204" pitchFamily="34" charset="0"/>
                  <a:ea typeface="ＭＳ Ｐゴシック" charset="0"/>
                  <a:cs typeface="Arial" panose="020B0604020202020204"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0580" y="4337239"/>
                <a:ext cx="1350497" cy="1350497"/>
              </a:xfrm>
              <a:prstGeom prst="rect">
                <a:avLst/>
              </a:prstGeom>
            </p:spPr>
          </p:pic>
        </p:grpSp>
        <p:sp>
          <p:nvSpPr>
            <p:cNvPr id="15" name="TextBox 14"/>
            <p:cNvSpPr txBox="1"/>
            <p:nvPr/>
          </p:nvSpPr>
          <p:spPr>
            <a:xfrm>
              <a:off x="374640" y="6003123"/>
              <a:ext cx="8133735" cy="341632"/>
            </a:xfrm>
            <a:prstGeom prst="rect">
              <a:avLst/>
            </a:prstGeom>
            <a:noFill/>
          </p:spPr>
          <p:txBody>
            <a:bodyPr wrap="square" rtlCol="0">
              <a:spAutoFit/>
            </a:bodyPr>
            <a:lstStyle/>
            <a:p>
              <a:pPr algn="ctr" eaLnBrk="0" fontAlgn="base" hangingPunct="0">
                <a:lnSpc>
                  <a:spcPct val="90000"/>
                </a:lnSpc>
                <a:spcBef>
                  <a:spcPct val="0"/>
                </a:spcBef>
                <a:spcAft>
                  <a:spcPct val="0"/>
                </a:spcAft>
                <a:defRPr/>
              </a:pPr>
              <a:r>
                <a:rPr lang="en-US" i="1" dirty="0" smtClean="0">
                  <a:solidFill>
                    <a:srgbClr val="000000"/>
                  </a:solidFill>
                  <a:latin typeface="Arial" panose="020B0604020202020204" pitchFamily="34" charset="0"/>
                  <a:ea typeface="ＭＳ Ｐゴシック" charset="0"/>
                  <a:cs typeface="Arial" panose="020B0604020202020204" pitchFamily="34" charset="0"/>
                </a:rPr>
                <a:t>In most cases, white papers are not peer-reviewed.</a:t>
              </a:r>
              <a:endParaRPr lang="en-US" i="1" dirty="0">
                <a:solidFill>
                  <a:srgbClr val="000000"/>
                </a:solidFill>
                <a:latin typeface="Arial" panose="020B0604020202020204" pitchFamily="34" charset="0"/>
                <a:ea typeface="ＭＳ Ｐゴシック" charset="0"/>
                <a:cs typeface="Arial" panose="020B0604020202020204" pitchFamily="34" charset="0"/>
              </a:endParaRPr>
            </a:p>
          </p:txBody>
        </p:sp>
      </p:grpSp>
    </p:spTree>
    <p:extLst>
      <p:ext uri="{BB962C8B-B14F-4D97-AF65-F5344CB8AC3E}">
        <p14:creationId xmlns:p14="http://schemas.microsoft.com/office/powerpoint/2010/main" val="169856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RL_Overview_01052015_Update Template">
  <a:themeElements>
    <a:clrScheme name="Custom 4">
      <a:dk1>
        <a:sysClr val="windowText" lastClr="000000"/>
      </a:dk1>
      <a:lt1>
        <a:sysClr val="window" lastClr="FFFFFF"/>
      </a:lt1>
      <a:dk2>
        <a:srgbClr val="1F497D"/>
      </a:dk2>
      <a:lt2>
        <a:srgbClr val="EEECE1"/>
      </a:lt2>
      <a:accent1>
        <a:srgbClr val="1C3F94"/>
      </a:accent1>
      <a:accent2>
        <a:srgbClr val="C41230"/>
      </a:accent2>
      <a:accent3>
        <a:srgbClr val="9BBB59"/>
      </a:accent3>
      <a:accent4>
        <a:srgbClr val="8064A2"/>
      </a:accent4>
      <a:accent5>
        <a:srgbClr val="4BACC6"/>
      </a:accent5>
      <a:accent6>
        <a:srgbClr val="F79646"/>
      </a:accent6>
      <a:hlink>
        <a:srgbClr val="0000FF"/>
      </a:hlink>
      <a:folHlink>
        <a:srgbClr val="800080"/>
      </a:folHlink>
    </a:clrScheme>
    <a:fontScheme name="AMC_Revised">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ocument_x0020_Type xmlns="7dcc513f-4b87-4db4-9bd2-1b8c8e94889f">Sample</Document_x0020_Typ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B8568DBF36F4042AA4E09865AE7BACA" ma:contentTypeVersion="2" ma:contentTypeDescription="Create a new document." ma:contentTypeScope="" ma:versionID="9cf4fadfbf35e75f358984352b4a0bf7">
  <xsd:schema xmlns:xsd="http://www.w3.org/2001/XMLSchema" xmlns:xs="http://www.w3.org/2001/XMLSchema" xmlns:p="http://schemas.microsoft.com/office/2006/metadata/properties" xmlns:ns2="7dcc513f-4b87-4db4-9bd2-1b8c8e94889f" targetNamespace="http://schemas.microsoft.com/office/2006/metadata/properties" ma:root="true" ma:fieldsID="28f554992c4c7bc4874674b2d99fc895" ns2:_="">
    <xsd:import namespace="7dcc513f-4b87-4db4-9bd2-1b8c8e94889f"/>
    <xsd:element name="properties">
      <xsd:complexType>
        <xsd:sequence>
          <xsd:element name="documentManagement">
            <xsd:complexType>
              <xsd:all>
                <xsd:element ref="ns2:Document_x0020_Type"/>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cc513f-4b87-4db4-9bd2-1b8c8e94889f" elementFormDefault="qualified">
    <xsd:import namespace="http://schemas.microsoft.com/office/2006/documentManagement/types"/>
    <xsd:import namespace="http://schemas.microsoft.com/office/infopath/2007/PartnerControls"/>
    <xsd:element name="Document_x0020_Type" ma:index="8" ma:displayName="Document Type" ma:default="Sample" ma:format="Dropdown" ma:internalName="Document_x0020_Type">
      <xsd:simpleType>
        <xsd:restriction base="dms:Choice">
          <xsd:enumeration value="Template"/>
          <xsd:enumeration value="Sampl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axOccurs="1" ma:index="9"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3DBC3F-1BD6-457B-823D-FD749E2AD09E}">
  <ds:schemaRefs>
    <ds:schemaRef ds:uri="http://schemas.microsoft.com/sharepoint/v3/contenttype/forms"/>
  </ds:schemaRefs>
</ds:datastoreItem>
</file>

<file path=customXml/itemProps2.xml><?xml version="1.0" encoding="utf-8"?>
<ds:datastoreItem xmlns:ds="http://schemas.openxmlformats.org/officeDocument/2006/customXml" ds:itemID="{D1C3164B-E357-4C61-9748-6D3606BFACD6}">
  <ds:schemaRefs>
    <ds:schemaRef ds:uri="http://purl.org/dc/terms/"/>
    <ds:schemaRef ds:uri="http://schemas.openxmlformats.org/package/2006/metadata/core-properties"/>
    <ds:schemaRef ds:uri="7dcc513f-4b87-4db4-9bd2-1b8c8e94889f"/>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DF70CC83-22DC-4870-9550-3CBB7A88BB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cc513f-4b87-4db4-9bd2-1b8c8e9488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5580</TotalTime>
  <Words>2081</Words>
  <Application>Microsoft Office PowerPoint</Application>
  <PresentationFormat>On-screen Show (4:3)</PresentationFormat>
  <Paragraphs>348</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MS PGothic</vt:lpstr>
      <vt:lpstr>MS PGothic</vt:lpstr>
      <vt:lpstr>Arial</vt:lpstr>
      <vt:lpstr>Calibri</vt:lpstr>
      <vt:lpstr>Comic Sans MS</vt:lpstr>
      <vt:lpstr>Myriad Pro</vt:lpstr>
      <vt:lpstr>ARL_Overview_01052015_Update Template</vt:lpstr>
      <vt:lpstr>Department of Defense Funding Workshop Brigham Young University 13 FEB 2018</vt:lpstr>
      <vt:lpstr>Department of Defense Funding Workshop  Brigham Young University 13 FEB 2018 </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for Basic Research</vt:lpstr>
      <vt:lpstr>Department of Defense Funding Workshop  Brigham Young University 13 FEB 2018 </vt:lpstr>
      <vt:lpstr>ARO Social &amp; Behavioral Sciences</vt:lpstr>
      <vt:lpstr>ARO Social &amp; Behavioral Sciences</vt:lpstr>
      <vt:lpstr>ARO Social &amp; Behavioral Sciences</vt:lpstr>
      <vt:lpstr>ARO Social &amp; Behavioral Sciences</vt:lpstr>
      <vt:lpstr>Department of Defense Funding Workshop  Brigham Young University 13 FEB 2018 </vt:lpstr>
    </vt:vector>
  </TitlesOfParts>
  <Company>United States Army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Briefings</dc:subject>
  <dc:creator>Kathy.Zubey</dc:creator>
  <cp:lastModifiedBy>Lisa L Troyer</cp:lastModifiedBy>
  <cp:revision>426</cp:revision>
  <cp:lastPrinted>2016-04-27T11:30:53Z</cp:lastPrinted>
  <dcterms:created xsi:type="dcterms:W3CDTF">2015-02-02T17:19:37Z</dcterms:created>
  <dcterms:modified xsi:type="dcterms:W3CDTF">2018-02-12T23:02:10Z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0x010100AB8568DBF36F4042AA4E09865AE7BACA</vt:lpwstr>
  </property>
  <property fmtid="{D5CDD505-2E9C-101B-9397-08002B2CF9AE}" pid="3" name="TemplateUrl">
    <vt:lpwstr/>
  </property>
  <property fmtid="{D5CDD505-2E9C-101B-9397-08002B2CF9AE}" pid="4" name="Order">
    <vt:r8>900</vt:r8>
  </property>
  <property fmtid="{D5CDD505-2E9C-101B-9397-08002B2CF9AE}" pid="5" name="xd_ProgID">
    <vt:lpwstr/>
  </property>
  <property fmtid="{D5CDD505-2E9C-101B-9397-08002B2CF9AE}" pid="6" name="d2454c551d7348168dd1433cb168329a">
    <vt:lpwstr/>
  </property>
  <property fmtid="{D5CDD505-2E9C-101B-9397-08002B2CF9AE}" pid="7" name="_CopySource">
    <vt:lpwstr>https://collab.aep.army.mil/sites/CGInitiatives/1205SETH/Read Ahead Book/TAB 03B - 2012 07 20 AMC World Wide Town Hall Presentation (slides Only).pptx</vt:lpwstr>
  </property>
  <property fmtid="{D5CDD505-2E9C-101B-9397-08002B2CF9AE}" pid="8" name="_SourceUrl">
    <vt:lpwstr/>
  </property>
  <property fmtid="{D5CDD505-2E9C-101B-9397-08002B2CF9AE}" pid="9" name="TaxCatchAll">
    <vt:lpwstr/>
  </property>
</Properties>
</file>