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269" r:id="rId5"/>
    <p:sldId id="301" r:id="rId6"/>
    <p:sldId id="310" r:id="rId7"/>
    <p:sldId id="281" r:id="rId8"/>
    <p:sldId id="302" r:id="rId9"/>
    <p:sldId id="306" r:id="rId10"/>
    <p:sldId id="307" r:id="rId11"/>
    <p:sldId id="308" r:id="rId12"/>
    <p:sldId id="303" r:id="rId13"/>
    <p:sldId id="304" r:id="rId14"/>
    <p:sldId id="305" r:id="rId15"/>
    <p:sldId id="300" r:id="rId16"/>
    <p:sldId id="299" r:id="rId17"/>
    <p:sldId id="290" r:id="rId18"/>
    <p:sldId id="297" r:id="rId19"/>
    <p:sldId id="298" r:id="rId20"/>
    <p:sldId id="294" r:id="rId21"/>
    <p:sldId id="292" r:id="rId22"/>
    <p:sldId id="293" r:id="rId23"/>
    <p:sldId id="296" r:id="rId24"/>
    <p:sldId id="295" r:id="rId25"/>
    <p:sldId id="309" r:id="rId26"/>
    <p:sldId id="311" r:id="rId27"/>
    <p:sldId id="312" r:id="rId28"/>
    <p:sldId id="291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786F"/>
    <a:srgbClr val="3E6682"/>
    <a:srgbClr val="F9C931"/>
    <a:srgbClr val="004877"/>
    <a:srgbClr val="F5A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76273" autoAdjust="0"/>
  </p:normalViewPr>
  <p:slideViewPr>
    <p:cSldViewPr snapToGrid="0">
      <p:cViewPr varScale="1">
        <p:scale>
          <a:sx n="80" d="100"/>
          <a:sy n="80" d="100"/>
        </p:scale>
        <p:origin x="243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E10EC-10DB-440E-A0E3-DB0624AC2E38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0888B-2EB8-4DF8-BA28-38E98A5C7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53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888B-2EB8-4DF8-BA28-38E98A5C78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5330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888B-2EB8-4DF8-BA28-38E98A5C78F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33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888B-2EB8-4DF8-BA28-38E98A5C78F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08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888B-2EB8-4DF8-BA28-38E98A5C78F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833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888B-2EB8-4DF8-BA28-38E98A5C78F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87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4E3C490A-4AA6-46E0-88C6-BA6204240C32}" type="slidenum">
              <a:rPr lang="en-US"/>
              <a:pPr/>
              <a:t>2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693738"/>
            <a:ext cx="4618038" cy="3462337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9" y="4386190"/>
            <a:ext cx="5140325" cy="4155918"/>
          </a:xfrm>
        </p:spPr>
        <p:txBody>
          <a:bodyPr/>
          <a:lstStyle/>
          <a:p>
            <a:pPr eaLnBrk="1" hangingPunct="1"/>
            <a:r>
              <a:rPr lang="en-US" dirty="0"/>
              <a:t>Utah is located in the western US</a:t>
            </a:r>
          </a:p>
          <a:p>
            <a:pPr eaLnBrk="1" hangingPunct="1"/>
            <a:r>
              <a:rPr lang="en-US" dirty="0"/>
              <a:t>Open air testing with</a:t>
            </a:r>
            <a:r>
              <a:rPr lang="en-US" baseline="0" dirty="0"/>
              <a:t> simulants is done on our extensive test grids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408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developed these UV systems specifically for the Jack Rabbit II test as an experimental effort.</a:t>
            </a:r>
          </a:p>
          <a:p>
            <a:r>
              <a:rPr lang="en-US" baseline="0" dirty="0" smtClean="0"/>
              <a:t>We are very pleased with the capability this technology provided.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888B-2EB8-4DF8-BA28-38E98A5C78F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31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1064 nm laser</a:t>
            </a:r>
            <a:r>
              <a:rPr lang="en-US" baseline="0" dirty="0"/>
              <a:t> at 8 watts average power</a:t>
            </a:r>
          </a:p>
          <a:p>
            <a:r>
              <a:rPr lang="en-US" baseline="0" dirty="0"/>
              <a:t>Side by side laser and telescope measure a typical cloud from 0.5km to 12km</a:t>
            </a:r>
          </a:p>
          <a:p>
            <a:r>
              <a:rPr lang="en-US" baseline="0" dirty="0"/>
              <a:t>Continually upgrading both software and hardware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6C742-CE7A-41E0-9105-DA7D07B947E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904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a quasi-controlled</a:t>
            </a:r>
            <a:r>
              <a:rPr lang="en-US" baseline="0" dirty="0"/>
              <a:t> environment where aerosol and environmental properties can be accurately monitored</a:t>
            </a:r>
            <a:endParaRPr lang="en-US" dirty="0"/>
          </a:p>
          <a:p>
            <a:r>
              <a:rPr lang="en-US" dirty="0"/>
              <a:t>These facilities</a:t>
            </a:r>
            <a:r>
              <a:rPr lang="en-US" baseline="0" dirty="0"/>
              <a:t> are primarily used for calibration of lidar systems</a:t>
            </a:r>
          </a:p>
          <a:p>
            <a:r>
              <a:rPr lang="en-US" baseline="0" dirty="0"/>
              <a:t>They are the necessary step between the laboratory and open air testing</a:t>
            </a:r>
          </a:p>
          <a:p>
            <a:r>
              <a:rPr lang="en-US" baseline="0" dirty="0"/>
              <a:t>Allow the systems to be trusted to referee the “system under test” in the field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6C742-CE7A-41E0-9105-DA7D07B947E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84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</a:t>
            </a:r>
            <a:r>
              <a:rPr lang="en-US" baseline="0" dirty="0"/>
              <a:t> purpose of this facility is to provide a real-life dynamic cloud</a:t>
            </a:r>
          </a:p>
          <a:p>
            <a:r>
              <a:rPr lang="en-US" baseline="0" dirty="0"/>
              <a:t>Tunnel air flow from 0.2 to 6 meters/second</a:t>
            </a:r>
          </a:p>
          <a:p>
            <a:r>
              <a:rPr lang="en-US" baseline="0" dirty="0"/>
              <a:t>Lidar beams are aligned directly over point samplers from a distance as seen in the photo</a:t>
            </a:r>
          </a:p>
          <a:p>
            <a:r>
              <a:rPr lang="en-US" baseline="0" dirty="0"/>
              <a:t>Many lidar systems may be calibrated at once</a:t>
            </a:r>
          </a:p>
          <a:p>
            <a:r>
              <a:rPr lang="en-US" baseline="0" dirty="0"/>
              <a:t>Multiple aerosols are tested to show lidar signal dependence on both concentration and type of aerosol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6C742-CE7A-41E0-9105-DA7D07B947E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17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purpose</a:t>
            </a:r>
            <a:r>
              <a:rPr lang="en-US" baseline="0" dirty="0"/>
              <a:t> of the ASC is to provide a static / stable cloud for calibration</a:t>
            </a:r>
          </a:p>
          <a:p>
            <a:r>
              <a:rPr lang="en-US" baseline="0" dirty="0"/>
              <a:t>Aerosols are contained within the chamber using air curtains</a:t>
            </a:r>
          </a:p>
          <a:p>
            <a:r>
              <a:rPr lang="en-US" baseline="0" dirty="0"/>
              <a:t>Concentration stability of +/- 5% over 15 minutes </a:t>
            </a:r>
          </a:p>
          <a:p>
            <a:r>
              <a:rPr lang="en-US" baseline="0" dirty="0"/>
              <a:t>Facility was used recently for testing of a prototype DIAL system with Open path FTIR systems as a referee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6C742-CE7A-41E0-9105-DA7D07B947E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10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888B-2EB8-4DF8-BA28-38E98A5C78F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87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888B-2EB8-4DF8-BA28-38E98A5C78F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226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2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698" y="274638"/>
            <a:ext cx="6544101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447C2784-1EF7-486D-B421-B207EB582A50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E2324FC3-31E0-41F8-88DD-5B84450FFD2F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C40D6AA4-21E4-4CEE-8365-8502181F30E5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A376B8CD-D165-4AE9-8739-0AEF8E26BBC0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1513773E-1FBA-4603-8FE7-20A4824CBD5E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50800D28-396E-42D5-9D5E-14B8CE595EFF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C2CD42A1-0BB5-436C-998C-94FA23BCD82E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CA562143-AD37-4146-A0B4-706030D1E314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bg>
      <p:bgPr>
        <a:solidFill>
          <a:srgbClr val="C9C9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 for cover slid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1937" y="211015"/>
            <a:ext cx="8549797" cy="64516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09575" y="531813"/>
            <a:ext cx="6858000" cy="2438400"/>
          </a:xfrm>
          <a:noFill/>
          <a:ln w="9525">
            <a:noFill/>
            <a:miter lim="800000"/>
            <a:headEnd/>
            <a:tailEnd/>
          </a:ln>
        </p:spPr>
        <p:txBody>
          <a:bodyPr anchor="t"/>
          <a:lstStyle>
            <a:lvl1pPr algn="l">
              <a:defRPr lang="en-US" sz="3600" b="1" kern="1200" dirty="0" smtClean="0">
                <a:solidFill>
                  <a:srgbClr val="82786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09575" y="3275013"/>
            <a:ext cx="6858000" cy="13716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lnSpc>
                <a:spcPts val="2000"/>
              </a:lnSpc>
              <a:defRPr lang="en-US" sz="2000" b="1" kern="1200" dirty="0" smtClean="0">
                <a:solidFill>
                  <a:srgbClr val="8278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2000" kern="1200" dirty="0" smtClean="0">
                <a:solidFill>
                  <a:srgbClr val="D8D8D8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2000" kern="1200" dirty="0" smtClean="0">
                <a:solidFill>
                  <a:srgbClr val="D8D8D8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2000" kern="1200" dirty="0" smtClean="0">
                <a:solidFill>
                  <a:srgbClr val="D8D8D8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2000" kern="1200" dirty="0" smtClean="0">
                <a:solidFill>
                  <a:srgbClr val="D8D8D8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ATEC Patch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023618" y="5704632"/>
            <a:ext cx="544450" cy="687821"/>
          </a:xfrm>
          <a:prstGeom prst="rect">
            <a:avLst/>
          </a:prstGeom>
        </p:spPr>
      </p:pic>
      <p:pic>
        <p:nvPicPr>
          <p:cNvPr id="7" name="Picture 6" descr="USARMY_SM.g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8" y="4915879"/>
            <a:ext cx="616178" cy="718875"/>
          </a:xfrm>
          <a:prstGeom prst="rect">
            <a:avLst/>
          </a:prstGeom>
        </p:spPr>
      </p:pic>
      <p:pic>
        <p:nvPicPr>
          <p:cNvPr id="11" name="Picture 10" descr="DPG Logo-Low Rez-June 2014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801863" y="5745034"/>
            <a:ext cx="543414" cy="76593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15403" y="274638"/>
            <a:ext cx="65713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150" y="6627813"/>
            <a:ext cx="2133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   </a:t>
            </a:r>
            <a:fld id="{E84EF992-0480-4283-B621-1CDCD196EF9B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254250" y="6630988"/>
            <a:ext cx="21336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2" name="Picture 7" descr="ATEC-Logo"/>
          <p:cNvPicPr>
            <a:picLocks noChangeAspect="1" noChangeArrowheads="1"/>
          </p:cNvPicPr>
          <p:nvPr userDrawn="1"/>
        </p:nvPicPr>
        <p:blipFill>
          <a:blip r:embed="rId11" cstate="print"/>
          <a:stretch>
            <a:fillRect/>
          </a:stretch>
        </p:blipFill>
        <p:spPr bwMode="auto">
          <a:xfrm>
            <a:off x="184724" y="68811"/>
            <a:ext cx="820121" cy="103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 userDrawn="1"/>
        </p:nvCxnSpPr>
        <p:spPr>
          <a:xfrm>
            <a:off x="1031631" y="171451"/>
            <a:ext cx="8112369" cy="0"/>
          </a:xfrm>
          <a:prstGeom prst="line">
            <a:avLst/>
          </a:prstGeom>
          <a:ln w="50800" cmpd="sng">
            <a:solidFill>
              <a:srgbClr val="3E66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0" y="171450"/>
            <a:ext cx="123825" cy="6"/>
          </a:xfrm>
          <a:prstGeom prst="line">
            <a:avLst/>
          </a:prstGeom>
          <a:ln w="50800" cmpd="sng">
            <a:solidFill>
              <a:srgbClr val="3E66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rmy logo 1.tif"/>
          <p:cNvPicPr/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709898" y="5513696"/>
            <a:ext cx="1076351" cy="1255743"/>
          </a:xfrm>
          <a:prstGeom prst="rect">
            <a:avLst/>
          </a:prstGeom>
        </p:spPr>
      </p:pic>
      <p:cxnSp>
        <p:nvCxnSpPr>
          <p:cNvPr id="17" name="Straight Connector 16"/>
          <p:cNvCxnSpPr/>
          <p:nvPr userDrawn="1"/>
        </p:nvCxnSpPr>
        <p:spPr>
          <a:xfrm>
            <a:off x="0" y="6562725"/>
            <a:ext cx="7670042" cy="15496"/>
          </a:xfrm>
          <a:prstGeom prst="line">
            <a:avLst/>
          </a:prstGeom>
          <a:ln w="76200">
            <a:solidFill>
              <a:srgbClr val="F9C9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 flipV="1">
            <a:off x="8791432" y="6577010"/>
            <a:ext cx="352568" cy="4336"/>
          </a:xfrm>
          <a:prstGeom prst="line">
            <a:avLst/>
          </a:prstGeom>
          <a:ln w="76200">
            <a:solidFill>
              <a:srgbClr val="F9C9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DPG Logo-Low Rez-June 2014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103608" y="380082"/>
            <a:ext cx="742543" cy="10466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60" r:id="rId9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82786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None/>
        <a:defRPr sz="3200">
          <a:solidFill>
            <a:srgbClr val="82786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 Narrow" pitchFamily="34" charset="0"/>
        <a:buChar char="―"/>
        <a:defRPr sz="2800">
          <a:solidFill>
            <a:srgbClr val="82786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82786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 Narrow" pitchFamily="34" charset="0"/>
        <a:buChar char="–"/>
        <a:defRPr sz="2000">
          <a:solidFill>
            <a:srgbClr val="82786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 Narrow" pitchFamily="34" charset="0"/>
        <a:buChar char="»"/>
        <a:defRPr sz="2000">
          <a:solidFill>
            <a:srgbClr val="82786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Test Referee Branch Remote Sensing Capabilities.  </a:t>
            </a:r>
            <a:endParaRPr dirty="0">
              <a:solidFill>
                <a:srgbClr val="82786F"/>
              </a:solidFill>
            </a:endParaRPr>
          </a:p>
        </p:txBody>
      </p:sp>
      <p:sp>
        <p:nvSpPr>
          <p:cNvPr id="17410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/>
            <a:r>
              <a:rPr lang="en-US" dirty="0"/>
              <a:t>Prepared by the DPG LIDAR Team</a:t>
            </a:r>
          </a:p>
          <a:p>
            <a:pPr marL="0" indent="0"/>
            <a:endParaRPr b="1" dirty="0">
              <a:solidFill>
                <a:srgbClr val="82786F"/>
              </a:solidFill>
              <a:ea typeface="ＭＳ Ｐゴシック" pitchFamily="34" charset="-128"/>
            </a:endParaRPr>
          </a:p>
        </p:txBody>
      </p:sp>
      <p:pic>
        <p:nvPicPr>
          <p:cNvPr id="7" name="Picture 6" descr="Army logo 1.t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10994" y="4754879"/>
            <a:ext cx="775063" cy="931817"/>
          </a:xfrm>
          <a:prstGeom prst="rect">
            <a:avLst/>
          </a:prstGeom>
        </p:spPr>
      </p:pic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4298288" y="5679347"/>
            <a:ext cx="2662791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solidFill>
                  <a:srgbClr val="82786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An ATEC operated proving ground with installation operations managed by IMCOM.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82786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Ambient Breeze Tunnel (JABT)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</a:t>
            </a:r>
            <a:fld id="{590741A3-B1EB-4C39-8B8E-7A3456038E20}" type="slidenum">
              <a:rPr lang="en-US" smtClean="0"/>
              <a:pPr>
                <a:defRPr/>
              </a:pPr>
              <a:t>10</a:t>
            </a:fld>
            <a:endParaRPr lang="en-US"/>
          </a:p>
          <a:p>
            <a:pPr>
              <a:defRPr/>
            </a:pPr>
            <a:endParaRPr lang="en-US"/>
          </a:p>
        </p:txBody>
      </p:sp>
      <p:pic>
        <p:nvPicPr>
          <p:cNvPr id="7" name="Content Placeholder 6" descr="Picture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21452" y="1433827"/>
            <a:ext cx="3547579" cy="2663732"/>
          </a:xfrm>
        </p:spPr>
      </p:pic>
      <p:pic>
        <p:nvPicPr>
          <p:cNvPr id="8" name="Picture 7" descr="060628_A_vogel_0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47130" y="2941455"/>
            <a:ext cx="3689967" cy="2951974"/>
          </a:xfrm>
          <a:prstGeom prst="rect">
            <a:avLst/>
          </a:prstGeom>
        </p:spPr>
      </p:pic>
      <p:pic>
        <p:nvPicPr>
          <p:cNvPr id="9" name="Picture 8" descr="090611_A_MANSK_JBSDS_0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1637" y="4114165"/>
            <a:ext cx="3503851" cy="23271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03775" y="1343279"/>
            <a:ext cx="37144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170 meter length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Volume, concentration control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User-selected Aerosols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Lidar</a:t>
            </a:r>
            <a:r>
              <a:rPr lang="en-US" dirty="0"/>
              <a:t> placed at ~1km standoff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Instrumented with point samplers</a:t>
            </a:r>
          </a:p>
        </p:txBody>
      </p:sp>
    </p:spTree>
    <p:extLst>
      <p:ext uri="{BB962C8B-B14F-4D97-AF65-F5344CB8AC3E}">
        <p14:creationId xmlns:p14="http://schemas.microsoft.com/office/powerpoint/2010/main" val="63289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Standoff Chamber (ASC)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086478" y="1317908"/>
            <a:ext cx="4600322" cy="1441478"/>
          </a:xfrm>
        </p:spPr>
        <p:txBody>
          <a:bodyPr/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30 meter (98 ft) chamber.  Static clouds with stable conditions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User-defined cloud characteristics (volume, concentration, etc.)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User-defined atmospheric conditions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</a:t>
            </a:r>
            <a:fld id="{590741A3-B1EB-4C39-8B8E-7A3456038E20}" type="slidenum">
              <a:rPr lang="en-US" smtClean="0"/>
              <a:pPr>
                <a:defRPr/>
              </a:pPr>
              <a:t>11</a:t>
            </a:fld>
            <a:endParaRPr lang="en-US"/>
          </a:p>
          <a:p>
            <a:pPr>
              <a:defRPr/>
            </a:pPr>
            <a:endParaRPr lang="en-US"/>
          </a:p>
        </p:txBody>
      </p:sp>
      <p:pic>
        <p:nvPicPr>
          <p:cNvPr id="5" name="Picture 4" descr="New Picture (10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5129" y="3745039"/>
            <a:ext cx="3973189" cy="2783818"/>
          </a:xfrm>
          <a:prstGeom prst="rect">
            <a:avLst/>
          </a:prstGeom>
        </p:spPr>
      </p:pic>
      <p:pic>
        <p:nvPicPr>
          <p:cNvPr id="6" name="Picture 5" descr="ASC_29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1775" y="1376320"/>
            <a:ext cx="3317734" cy="2211823"/>
          </a:xfrm>
          <a:prstGeom prst="rect">
            <a:avLst/>
          </a:prstGeom>
        </p:spPr>
      </p:pic>
      <p:pic>
        <p:nvPicPr>
          <p:cNvPr id="7" name="Picture 6" descr="ACS DSC0414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5222" y="3465414"/>
            <a:ext cx="3155893" cy="236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01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</a:t>
            </a:r>
            <a:fld id="{E2324FC3-31E0-41F8-88DD-5B84450FFD2F}" type="slidenum">
              <a:rPr lang="en-US" smtClean="0"/>
              <a:pPr>
                <a:defRPr/>
              </a:pPr>
              <a:t>12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142698" y="274638"/>
            <a:ext cx="65441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Lidar Calibration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35" y="1417638"/>
            <a:ext cx="7183787" cy="448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08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3"/>
          <a:stretch/>
        </p:blipFill>
        <p:spPr>
          <a:xfrm>
            <a:off x="3242199" y="727651"/>
            <a:ext cx="4535583" cy="579975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fld id="{E2324FC3-31E0-41F8-88DD-5B84450FFD2F}" type="slidenum">
              <a:rPr lang="en-US" smtClean="0"/>
              <a:pPr>
                <a:defRPr/>
              </a:pPr>
              <a:t>13</a:t>
            </a:fld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142698" y="274638"/>
            <a:ext cx="65441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Lidar Calibration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8031" y="1656676"/>
            <a:ext cx="2999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Lidar vs Particle Counter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8032" y="3003175"/>
            <a:ext cx="2999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Plotted against each other, linear relationship determined =&gt; </a:t>
            </a:r>
          </a:p>
          <a:p>
            <a:r>
              <a:rPr lang="en-US" dirty="0"/>
              <a:t> </a:t>
            </a:r>
            <a:r>
              <a:rPr lang="en-US" dirty="0" smtClean="0"/>
              <a:t>   slope = scale factor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8030" y="4656517"/>
            <a:ext cx="2796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Scaled lidar and particle counter data now in the same concentration units</a:t>
            </a:r>
          </a:p>
        </p:txBody>
      </p:sp>
    </p:spTree>
    <p:extLst>
      <p:ext uri="{BB962C8B-B14F-4D97-AF65-F5344CB8AC3E}">
        <p14:creationId xmlns:p14="http://schemas.microsoft.com/office/powerpoint/2010/main" val="20068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</a:t>
            </a:r>
            <a:fld id="{E2324FC3-31E0-41F8-88DD-5B84450FFD2F}" type="slidenum">
              <a:rPr lang="en-US" smtClean="0"/>
              <a:pPr>
                <a:defRPr/>
              </a:pPr>
              <a:t>14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142698" y="274638"/>
            <a:ext cx="65441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Backscatter Lidar Data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90" y="1615478"/>
            <a:ext cx="7664116" cy="383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9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</a:t>
            </a:r>
            <a:fld id="{E2324FC3-31E0-41F8-88DD-5B84450FFD2F}" type="slidenum">
              <a:rPr lang="en-US" smtClean="0"/>
              <a:pPr>
                <a:defRPr/>
              </a:pPr>
              <a:t>15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142698" y="274638"/>
            <a:ext cx="65441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UV Lidar Data Example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" t="5012" r="6296"/>
          <a:stretch/>
        </p:blipFill>
        <p:spPr>
          <a:xfrm>
            <a:off x="925157" y="1417637"/>
            <a:ext cx="6594438" cy="506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09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</a:t>
            </a:r>
            <a:fld id="{E2324FC3-31E0-41F8-88DD-5B84450FFD2F}" type="slidenum">
              <a:rPr lang="en-US" smtClean="0"/>
              <a:pPr>
                <a:defRPr/>
              </a:pPr>
              <a:t>16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142698" y="274638"/>
            <a:ext cx="65441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UV Lidar Data Example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52" y="1573392"/>
            <a:ext cx="6749716" cy="463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6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</a:t>
            </a:r>
            <a:fld id="{E2324FC3-31E0-41F8-88DD-5B84450FFD2F}" type="slidenum">
              <a:rPr lang="en-US" smtClean="0"/>
              <a:pPr>
                <a:defRPr/>
              </a:pPr>
              <a:t>17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142698" y="274638"/>
            <a:ext cx="65441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Processed Lidar Data Example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838" y="1614109"/>
            <a:ext cx="6293097" cy="470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14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E:\SPIE Remote Sensing Testing Talk\SPIE Talk Photos\Sentry-CCTS test\Untitled Export\DSC_00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8708" y="996747"/>
            <a:ext cx="6780337" cy="3041889"/>
          </a:xfrm>
          <a:prstGeom prst="rect">
            <a:avLst/>
          </a:prstGeom>
          <a:noFill/>
        </p:spPr>
      </p:pic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>
          <a:xfrm>
            <a:off x="57150" y="6665913"/>
            <a:ext cx="2133600" cy="171450"/>
          </a:xfrm>
        </p:spPr>
        <p:txBody>
          <a:bodyPr/>
          <a:lstStyle/>
          <a:p>
            <a:pPr>
              <a:defRPr/>
            </a:pPr>
            <a:r>
              <a:rPr lang="en-US"/>
              <a:t>   </a:t>
            </a:r>
            <a:fld id="{590741A3-B1EB-4C39-8B8E-7A3456038E20}" type="slidenum">
              <a:rPr lang="en-US" smtClean="0"/>
              <a:pPr>
                <a:defRPr/>
              </a:pPr>
              <a:t>18</a:t>
            </a:fld>
            <a:endParaRPr lang="en-US"/>
          </a:p>
          <a:p>
            <a:pPr>
              <a:defRPr/>
            </a:pPr>
            <a:endParaRPr lang="en-US"/>
          </a:p>
        </p:txBody>
      </p:sp>
      <p:pic>
        <p:nvPicPr>
          <p:cNvPr id="15" name="Picture 3" descr="E:\SPIE Remote Sensing Testing Talk\SPIE Talk Photos\Sentry-CCTS test\Untitled Export\DSC_00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292" y="2249471"/>
            <a:ext cx="2797804" cy="3578330"/>
          </a:xfrm>
          <a:prstGeom prst="rect">
            <a:avLst/>
          </a:prstGeom>
          <a:noFill/>
        </p:spPr>
      </p:pic>
      <p:pic>
        <p:nvPicPr>
          <p:cNvPr id="16" name="Picture 15" descr="E:\SPIE Remote Sensing Testing Talk\SPIE Talk Photos\Data Set Images\4.jpg"/>
          <p:cNvPicPr/>
          <p:nvPr/>
        </p:nvPicPr>
        <p:blipFill>
          <a:blip r:embed="rId5" cstate="print"/>
          <a:srcRect l="19551" t="27073" r="28846" b="26829"/>
          <a:stretch>
            <a:fillRect/>
          </a:stretch>
        </p:blipFill>
        <p:spPr bwMode="auto">
          <a:xfrm>
            <a:off x="3296357" y="4210756"/>
            <a:ext cx="4327316" cy="2213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2"/>
          <p:cNvSpPr txBox="1">
            <a:spLocks/>
          </p:cNvSpPr>
          <p:nvPr/>
        </p:nvSpPr>
        <p:spPr bwMode="auto">
          <a:xfrm>
            <a:off x="2128708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Chemical Cloud Tracking FTIR </a:t>
            </a:r>
          </a:p>
        </p:txBody>
      </p:sp>
    </p:spTree>
    <p:extLst>
      <p:ext uri="{BB962C8B-B14F-4D97-AF65-F5344CB8AC3E}">
        <p14:creationId xmlns:p14="http://schemas.microsoft.com/office/powerpoint/2010/main" val="317499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</a:t>
            </a:r>
            <a:fld id="{E2324FC3-31E0-41F8-88DD-5B84450FFD2F}" type="slidenum">
              <a:rPr lang="en-US" smtClean="0"/>
              <a:pPr>
                <a:defRPr/>
              </a:pPr>
              <a:t>19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 bwMode="auto">
          <a:xfrm>
            <a:off x="2128708" y="0"/>
            <a:ext cx="649600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Chemical Cloud Tracking Data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21" y="1605967"/>
            <a:ext cx="7015292" cy="454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5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   </a:t>
            </a:r>
            <a:fld id="{AA93B084-F312-4711-A329-D75CDF71AEAC}" type="slidenum">
              <a:rPr lang="en-US" smtClean="0"/>
              <a:pPr/>
              <a:t>2</a:t>
            </a:fld>
            <a:endParaRPr lang="en-US"/>
          </a:p>
          <a:p>
            <a:endParaRPr lang="en-US"/>
          </a:p>
        </p:txBody>
      </p:sp>
      <p:sp>
        <p:nvSpPr>
          <p:cNvPr id="6147" name="Rectangle 6"/>
          <p:cNvSpPr>
            <a:spLocks noGrp="1" noChangeArrowheads="1"/>
          </p:cNvSpPr>
          <p:nvPr>
            <p:ph type="title"/>
          </p:nvPr>
        </p:nvSpPr>
        <p:spPr>
          <a:xfrm>
            <a:off x="1873250" y="501650"/>
            <a:ext cx="5397500" cy="701675"/>
          </a:xfrm>
        </p:spPr>
        <p:txBody>
          <a:bodyPr>
            <a:spAutoFit/>
          </a:bodyPr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6148" name="Text Box 7"/>
          <p:cNvSpPr txBox="1">
            <a:spLocks noChangeArrowheads="1"/>
          </p:cNvSpPr>
          <p:nvPr/>
        </p:nvSpPr>
        <p:spPr bwMode="auto">
          <a:xfrm>
            <a:off x="419100" y="1552575"/>
            <a:ext cx="41529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Clr>
                <a:schemeClr val="tx1"/>
              </a:buClr>
              <a:buFontTx/>
              <a:buChar char="•"/>
            </a:pPr>
            <a:r>
              <a:rPr lang="en-US" sz="2400" dirty="0">
                <a:latin typeface="Arial Narrow" pitchFamily="34" charset="0"/>
              </a:rPr>
              <a:t>1,300 sq. miles of remote desert</a:t>
            </a:r>
          </a:p>
          <a:p>
            <a:pPr marL="228600" indent="-228600" eaLnBrk="0" hangingPunct="0">
              <a:buClr>
                <a:schemeClr val="tx1"/>
              </a:buClr>
              <a:buFontTx/>
              <a:buChar char="•"/>
            </a:pPr>
            <a:endParaRPr lang="en-US" sz="1000" dirty="0">
              <a:latin typeface="Arial Narrow" pitchFamily="34" charset="0"/>
            </a:endParaRPr>
          </a:p>
          <a:p>
            <a:pPr marL="228600" indent="-228600" eaLnBrk="0" hangingPunct="0">
              <a:buClr>
                <a:schemeClr val="tx1"/>
              </a:buClr>
              <a:buFontTx/>
              <a:buChar char="•"/>
            </a:pPr>
            <a:r>
              <a:rPr lang="en-US" sz="2400" dirty="0">
                <a:latin typeface="Arial Narrow" pitchFamily="34" charset="0"/>
              </a:rPr>
              <a:t>85 miles SW of Salt Lake City, Utah</a:t>
            </a:r>
          </a:p>
          <a:p>
            <a:pPr marL="228600" indent="-228600" eaLnBrk="0" hangingPunct="0">
              <a:buClr>
                <a:schemeClr val="tx1"/>
              </a:buClr>
              <a:buFontTx/>
              <a:buChar char="•"/>
            </a:pPr>
            <a:endParaRPr lang="en-US" sz="1000" dirty="0">
              <a:latin typeface="Arial Narrow" pitchFamily="34" charset="0"/>
            </a:endParaRPr>
          </a:p>
          <a:p>
            <a:pPr marL="228600" indent="-228600" eaLnBrk="0" hangingPunct="0">
              <a:buClr>
                <a:schemeClr val="tx1"/>
              </a:buClr>
              <a:buFontTx/>
              <a:buChar char="•"/>
            </a:pPr>
            <a:r>
              <a:rPr lang="en-US" sz="2400" dirty="0">
                <a:latin typeface="Arial Narrow" pitchFamily="34" charset="0"/>
              </a:rPr>
              <a:t>Free of urban encroachment</a:t>
            </a:r>
          </a:p>
          <a:p>
            <a:pPr marL="228600" indent="-228600" eaLnBrk="0" hangingPunct="0">
              <a:buClr>
                <a:schemeClr val="tx1"/>
              </a:buClr>
              <a:buFontTx/>
              <a:buChar char="•"/>
            </a:pPr>
            <a:endParaRPr lang="en-US" sz="1000" dirty="0">
              <a:latin typeface="Arial Narrow" pitchFamily="34" charset="0"/>
            </a:endParaRPr>
          </a:p>
          <a:p>
            <a:pPr marL="228600" indent="-228600" eaLnBrk="0" hangingPunct="0">
              <a:buClr>
                <a:schemeClr val="tx1"/>
              </a:buClr>
              <a:buFontTx/>
              <a:buChar char="•"/>
            </a:pPr>
            <a:r>
              <a:rPr lang="en-US" sz="2400" dirty="0">
                <a:latin typeface="Arial Narrow" pitchFamily="34" charset="0"/>
              </a:rPr>
              <a:t>Bordered on three sides by mountains and desert terrain</a:t>
            </a:r>
          </a:p>
          <a:p>
            <a:pPr marL="228600" indent="-228600" eaLnBrk="0" hangingPunct="0">
              <a:buClr>
                <a:schemeClr val="tx1"/>
              </a:buClr>
              <a:buFontTx/>
              <a:buChar char="•"/>
            </a:pPr>
            <a:endParaRPr lang="en-US" sz="1000" dirty="0">
              <a:latin typeface="Arial Narrow" pitchFamily="34" charset="0"/>
            </a:endParaRPr>
          </a:p>
          <a:p>
            <a:pPr marL="228600" indent="-228600" eaLnBrk="0" hangingPunct="0">
              <a:buClr>
                <a:schemeClr val="tx1"/>
              </a:buClr>
              <a:buFontTx/>
              <a:buChar char="•"/>
            </a:pPr>
            <a:r>
              <a:rPr lang="en-US" sz="2400" dirty="0">
                <a:latin typeface="Arial Narrow" pitchFamily="34" charset="0"/>
              </a:rPr>
              <a:t>Chemical and Biological Defense Testing</a:t>
            </a:r>
          </a:p>
          <a:p>
            <a:pPr marL="228600" indent="-228600" eaLnBrk="0" hangingPunct="0">
              <a:buClr>
                <a:schemeClr val="tx1"/>
              </a:buClr>
              <a:buFontTx/>
              <a:buChar char="•"/>
            </a:pPr>
            <a:endParaRPr lang="en-US" sz="1000" dirty="0">
              <a:latin typeface="Arial Narrow" pitchFamily="34" charset="0"/>
            </a:endParaRPr>
          </a:p>
          <a:p>
            <a:pPr marL="228600" indent="-228600" eaLnBrk="0" hangingPunct="0">
              <a:buClr>
                <a:schemeClr val="tx1"/>
              </a:buClr>
              <a:buFontTx/>
              <a:buChar char="•"/>
            </a:pPr>
            <a:r>
              <a:rPr lang="en-US" sz="2400" dirty="0">
                <a:latin typeface="Arial Narrow" pitchFamily="34" charset="0"/>
              </a:rPr>
              <a:t>250 sq. miles of test grid space</a:t>
            </a:r>
          </a:p>
          <a:p>
            <a:pPr marL="228600" indent="-228600" eaLnBrk="0" hangingPunct="0">
              <a:buClr>
                <a:schemeClr val="tx1"/>
              </a:buClr>
            </a:pPr>
            <a:endParaRPr lang="en-US" sz="2400" dirty="0">
              <a:latin typeface="Arial Narrow" pitchFamily="34" charset="0"/>
            </a:endParaRPr>
          </a:p>
        </p:txBody>
      </p:sp>
      <p:grpSp>
        <p:nvGrpSpPr>
          <p:cNvPr id="6150" name="Group 29"/>
          <p:cNvGrpSpPr>
            <a:grpSpLocks/>
          </p:cNvGrpSpPr>
          <p:nvPr/>
        </p:nvGrpSpPr>
        <p:grpSpPr bwMode="auto">
          <a:xfrm>
            <a:off x="4572000" y="1552575"/>
            <a:ext cx="4175125" cy="4114800"/>
            <a:chOff x="2880" y="978"/>
            <a:chExt cx="2630" cy="2592"/>
          </a:xfrm>
        </p:grpSpPr>
        <p:sp>
          <p:nvSpPr>
            <p:cNvPr id="104478" name="Freeform 30"/>
            <p:cNvSpPr>
              <a:spLocks/>
            </p:cNvSpPr>
            <p:nvPr/>
          </p:nvSpPr>
          <p:spPr bwMode="auto">
            <a:xfrm>
              <a:off x="3446" y="978"/>
              <a:ext cx="2064" cy="2592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1188"/>
                </a:cxn>
                <a:cxn ang="0">
                  <a:pos x="572" y="1276"/>
                </a:cxn>
                <a:cxn ang="0">
                  <a:pos x="804" y="1300"/>
                </a:cxn>
                <a:cxn ang="0">
                  <a:pos x="956" y="1320"/>
                </a:cxn>
                <a:cxn ang="0">
                  <a:pos x="1052" y="360"/>
                </a:cxn>
                <a:cxn ang="0">
                  <a:pos x="684" y="320"/>
                </a:cxn>
                <a:cxn ang="0">
                  <a:pos x="716" y="76"/>
                </a:cxn>
                <a:cxn ang="0">
                  <a:pos x="428" y="36"/>
                </a:cxn>
                <a:cxn ang="0">
                  <a:pos x="200" y="0"/>
                </a:cxn>
              </a:cxnLst>
              <a:rect l="0" t="0" r="r" b="b"/>
              <a:pathLst>
                <a:path w="1052" h="1320">
                  <a:moveTo>
                    <a:pt x="200" y="0"/>
                  </a:moveTo>
                  <a:lnTo>
                    <a:pt x="0" y="1188"/>
                  </a:lnTo>
                  <a:lnTo>
                    <a:pt x="572" y="1276"/>
                  </a:lnTo>
                  <a:lnTo>
                    <a:pt x="804" y="1300"/>
                  </a:lnTo>
                  <a:lnTo>
                    <a:pt x="956" y="1320"/>
                  </a:lnTo>
                  <a:lnTo>
                    <a:pt x="1052" y="360"/>
                  </a:lnTo>
                  <a:lnTo>
                    <a:pt x="684" y="320"/>
                  </a:lnTo>
                  <a:lnTo>
                    <a:pt x="716" y="76"/>
                  </a:lnTo>
                  <a:lnTo>
                    <a:pt x="428" y="36"/>
                  </a:lnTo>
                  <a:lnTo>
                    <a:pt x="20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99"/>
                </a:gs>
                <a:gs pos="50000">
                  <a:srgbClr val="FF9900"/>
                </a:gs>
                <a:gs pos="100000">
                  <a:srgbClr val="FFFF99"/>
                </a:gs>
              </a:gsLst>
              <a:lin ang="18900000" scaled="1"/>
            </a:gra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dist="125724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2" name="Freeform 31"/>
            <p:cNvSpPr>
              <a:spLocks/>
            </p:cNvSpPr>
            <p:nvPr/>
          </p:nvSpPr>
          <p:spPr bwMode="auto">
            <a:xfrm rot="493014">
              <a:off x="3686" y="1773"/>
              <a:ext cx="487" cy="332"/>
            </a:xfrm>
            <a:custGeom>
              <a:avLst/>
              <a:gdLst>
                <a:gd name="T0" fmla="*/ 0 w 4008"/>
                <a:gd name="T1" fmla="*/ 0 h 2734"/>
                <a:gd name="T2" fmla="*/ 0 w 4008"/>
                <a:gd name="T3" fmla="*/ 0 h 2734"/>
                <a:gd name="T4" fmla="*/ 0 w 4008"/>
                <a:gd name="T5" fmla="*/ 0 h 2734"/>
                <a:gd name="T6" fmla="*/ 1 w 4008"/>
                <a:gd name="T7" fmla="*/ 0 h 2734"/>
                <a:gd name="T8" fmla="*/ 1 w 4008"/>
                <a:gd name="T9" fmla="*/ 0 h 2734"/>
                <a:gd name="T10" fmla="*/ 1 w 4008"/>
                <a:gd name="T11" fmla="*/ 0 h 2734"/>
                <a:gd name="T12" fmla="*/ 1 w 4008"/>
                <a:gd name="T13" fmla="*/ 0 h 2734"/>
                <a:gd name="T14" fmla="*/ 1 w 4008"/>
                <a:gd name="T15" fmla="*/ 0 h 2734"/>
                <a:gd name="T16" fmla="*/ 1 w 4008"/>
                <a:gd name="T17" fmla="*/ 0 h 2734"/>
                <a:gd name="T18" fmla="*/ 1 w 4008"/>
                <a:gd name="T19" fmla="*/ 0 h 2734"/>
                <a:gd name="T20" fmla="*/ 1 w 4008"/>
                <a:gd name="T21" fmla="*/ 0 h 2734"/>
                <a:gd name="T22" fmla="*/ 1 w 4008"/>
                <a:gd name="T23" fmla="*/ 0 h 2734"/>
                <a:gd name="T24" fmla="*/ 1 w 4008"/>
                <a:gd name="T25" fmla="*/ 0 h 2734"/>
                <a:gd name="T26" fmla="*/ 1 w 4008"/>
                <a:gd name="T27" fmla="*/ 0 h 2734"/>
                <a:gd name="T28" fmla="*/ 1 w 4008"/>
                <a:gd name="T29" fmla="*/ 0 h 2734"/>
                <a:gd name="T30" fmla="*/ 1 w 4008"/>
                <a:gd name="T31" fmla="*/ 0 h 2734"/>
                <a:gd name="T32" fmla="*/ 1 w 4008"/>
                <a:gd name="T33" fmla="*/ 0 h 2734"/>
                <a:gd name="T34" fmla="*/ 1 w 4008"/>
                <a:gd name="T35" fmla="*/ 0 h 2734"/>
                <a:gd name="T36" fmla="*/ 1 w 4008"/>
                <a:gd name="T37" fmla="*/ 0 h 2734"/>
                <a:gd name="T38" fmla="*/ 1 w 4008"/>
                <a:gd name="T39" fmla="*/ 0 h 2734"/>
                <a:gd name="T40" fmla="*/ 1 w 4008"/>
                <a:gd name="T41" fmla="*/ 0 h 2734"/>
                <a:gd name="T42" fmla="*/ 1 w 4008"/>
                <a:gd name="T43" fmla="*/ 0 h 2734"/>
                <a:gd name="T44" fmla="*/ 1 w 4008"/>
                <a:gd name="T45" fmla="*/ 0 h 2734"/>
                <a:gd name="T46" fmla="*/ 1 w 4008"/>
                <a:gd name="T47" fmla="*/ 0 h 2734"/>
                <a:gd name="T48" fmla="*/ 1 w 4008"/>
                <a:gd name="T49" fmla="*/ 0 h 2734"/>
                <a:gd name="T50" fmla="*/ 1 w 4008"/>
                <a:gd name="T51" fmla="*/ 0 h 2734"/>
                <a:gd name="T52" fmla="*/ 1 w 4008"/>
                <a:gd name="T53" fmla="*/ 0 h 2734"/>
                <a:gd name="T54" fmla="*/ 1 w 4008"/>
                <a:gd name="T55" fmla="*/ 0 h 2734"/>
                <a:gd name="T56" fmla="*/ 1 w 4008"/>
                <a:gd name="T57" fmla="*/ 0 h 2734"/>
                <a:gd name="T58" fmla="*/ 1 w 4008"/>
                <a:gd name="T59" fmla="*/ 0 h 2734"/>
                <a:gd name="T60" fmla="*/ 1 w 4008"/>
                <a:gd name="T61" fmla="*/ 0 h 2734"/>
                <a:gd name="T62" fmla="*/ 1 w 4008"/>
                <a:gd name="T63" fmla="*/ 0 h 2734"/>
                <a:gd name="T64" fmla="*/ 1 w 4008"/>
                <a:gd name="T65" fmla="*/ 0 h 2734"/>
                <a:gd name="T66" fmla="*/ 1 w 4008"/>
                <a:gd name="T67" fmla="*/ 0 h 2734"/>
                <a:gd name="T68" fmla="*/ 1 w 4008"/>
                <a:gd name="T69" fmla="*/ 0 h 2734"/>
                <a:gd name="T70" fmla="*/ 1 w 4008"/>
                <a:gd name="T71" fmla="*/ 0 h 2734"/>
                <a:gd name="T72" fmla="*/ 1 w 4008"/>
                <a:gd name="T73" fmla="*/ 0 h 2734"/>
                <a:gd name="T74" fmla="*/ 1 w 4008"/>
                <a:gd name="T75" fmla="*/ 0 h 2734"/>
                <a:gd name="T76" fmla="*/ 1 w 4008"/>
                <a:gd name="T77" fmla="*/ 0 h 2734"/>
                <a:gd name="T78" fmla="*/ 1 w 4008"/>
                <a:gd name="T79" fmla="*/ 0 h 2734"/>
                <a:gd name="T80" fmla="*/ 1 w 4008"/>
                <a:gd name="T81" fmla="*/ 0 h 2734"/>
                <a:gd name="T82" fmla="*/ 0 w 4008"/>
                <a:gd name="T83" fmla="*/ 0 h 2734"/>
                <a:gd name="T84" fmla="*/ 0 w 4008"/>
                <a:gd name="T85" fmla="*/ 1 h 2734"/>
                <a:gd name="T86" fmla="*/ 0 w 4008"/>
                <a:gd name="T87" fmla="*/ 1 h 2734"/>
                <a:gd name="T88" fmla="*/ 0 w 4008"/>
                <a:gd name="T89" fmla="*/ 0 h 2734"/>
                <a:gd name="T90" fmla="*/ 0 w 4008"/>
                <a:gd name="T91" fmla="*/ 0 h 2734"/>
                <a:gd name="T92" fmla="*/ 0 w 4008"/>
                <a:gd name="T93" fmla="*/ 0 h 2734"/>
                <a:gd name="T94" fmla="*/ 0 w 4008"/>
                <a:gd name="T95" fmla="*/ 0 h 2734"/>
                <a:gd name="T96" fmla="*/ 0 w 4008"/>
                <a:gd name="T97" fmla="*/ 0 h 2734"/>
                <a:gd name="T98" fmla="*/ 0 w 4008"/>
                <a:gd name="T99" fmla="*/ 0 h 2734"/>
                <a:gd name="T100" fmla="*/ 0 w 4008"/>
                <a:gd name="T101" fmla="*/ 0 h 273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008"/>
                <a:gd name="T154" fmla="*/ 0 h 2734"/>
                <a:gd name="T155" fmla="*/ 4008 w 4008"/>
                <a:gd name="T156" fmla="*/ 2734 h 273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008" h="2734">
                  <a:moveTo>
                    <a:pt x="54" y="384"/>
                  </a:moveTo>
                  <a:lnTo>
                    <a:pt x="2326" y="412"/>
                  </a:lnTo>
                  <a:lnTo>
                    <a:pt x="2332" y="0"/>
                  </a:lnTo>
                  <a:lnTo>
                    <a:pt x="2860" y="2"/>
                  </a:lnTo>
                  <a:lnTo>
                    <a:pt x="2864" y="92"/>
                  </a:lnTo>
                  <a:lnTo>
                    <a:pt x="2878" y="196"/>
                  </a:lnTo>
                  <a:lnTo>
                    <a:pt x="2898" y="264"/>
                  </a:lnTo>
                  <a:lnTo>
                    <a:pt x="2926" y="332"/>
                  </a:lnTo>
                  <a:lnTo>
                    <a:pt x="2992" y="372"/>
                  </a:lnTo>
                  <a:lnTo>
                    <a:pt x="3084" y="434"/>
                  </a:lnTo>
                  <a:lnTo>
                    <a:pt x="3112" y="474"/>
                  </a:lnTo>
                  <a:lnTo>
                    <a:pt x="3138" y="522"/>
                  </a:lnTo>
                  <a:lnTo>
                    <a:pt x="3172" y="552"/>
                  </a:lnTo>
                  <a:lnTo>
                    <a:pt x="3192" y="584"/>
                  </a:lnTo>
                  <a:lnTo>
                    <a:pt x="3226" y="586"/>
                  </a:lnTo>
                  <a:lnTo>
                    <a:pt x="3242" y="618"/>
                  </a:lnTo>
                  <a:lnTo>
                    <a:pt x="3298" y="598"/>
                  </a:lnTo>
                  <a:lnTo>
                    <a:pt x="3338" y="618"/>
                  </a:lnTo>
                  <a:lnTo>
                    <a:pt x="3368" y="642"/>
                  </a:lnTo>
                  <a:lnTo>
                    <a:pt x="3394" y="664"/>
                  </a:lnTo>
                  <a:lnTo>
                    <a:pt x="3436" y="668"/>
                  </a:lnTo>
                  <a:lnTo>
                    <a:pt x="3470" y="690"/>
                  </a:lnTo>
                  <a:lnTo>
                    <a:pt x="3446" y="710"/>
                  </a:lnTo>
                  <a:lnTo>
                    <a:pt x="3454" y="772"/>
                  </a:lnTo>
                  <a:lnTo>
                    <a:pt x="3468" y="760"/>
                  </a:lnTo>
                  <a:lnTo>
                    <a:pt x="3492" y="778"/>
                  </a:lnTo>
                  <a:lnTo>
                    <a:pt x="3546" y="776"/>
                  </a:lnTo>
                  <a:lnTo>
                    <a:pt x="3584" y="804"/>
                  </a:lnTo>
                  <a:lnTo>
                    <a:pt x="3614" y="812"/>
                  </a:lnTo>
                  <a:lnTo>
                    <a:pt x="3632" y="834"/>
                  </a:lnTo>
                  <a:lnTo>
                    <a:pt x="3648" y="828"/>
                  </a:lnTo>
                  <a:lnTo>
                    <a:pt x="3664" y="848"/>
                  </a:lnTo>
                  <a:lnTo>
                    <a:pt x="3672" y="872"/>
                  </a:lnTo>
                  <a:lnTo>
                    <a:pt x="3688" y="890"/>
                  </a:lnTo>
                  <a:lnTo>
                    <a:pt x="3714" y="886"/>
                  </a:lnTo>
                  <a:lnTo>
                    <a:pt x="3756" y="906"/>
                  </a:lnTo>
                  <a:lnTo>
                    <a:pt x="3860" y="954"/>
                  </a:lnTo>
                  <a:lnTo>
                    <a:pt x="4008" y="960"/>
                  </a:lnTo>
                  <a:lnTo>
                    <a:pt x="4008" y="1266"/>
                  </a:lnTo>
                  <a:lnTo>
                    <a:pt x="3694" y="1264"/>
                  </a:lnTo>
                  <a:lnTo>
                    <a:pt x="3686" y="2070"/>
                  </a:lnTo>
                  <a:lnTo>
                    <a:pt x="1850" y="2044"/>
                  </a:lnTo>
                  <a:lnTo>
                    <a:pt x="1846" y="2734"/>
                  </a:lnTo>
                  <a:lnTo>
                    <a:pt x="0" y="2698"/>
                  </a:lnTo>
                  <a:lnTo>
                    <a:pt x="6" y="2268"/>
                  </a:lnTo>
                  <a:lnTo>
                    <a:pt x="46" y="2272"/>
                  </a:lnTo>
                  <a:lnTo>
                    <a:pt x="52" y="2236"/>
                  </a:lnTo>
                  <a:lnTo>
                    <a:pt x="90" y="2236"/>
                  </a:lnTo>
                  <a:lnTo>
                    <a:pt x="90" y="2212"/>
                  </a:lnTo>
                  <a:lnTo>
                    <a:pt x="8" y="2210"/>
                  </a:lnTo>
                  <a:lnTo>
                    <a:pt x="54" y="384"/>
                  </a:lnTo>
                  <a:close/>
                </a:path>
              </a:pathLst>
            </a:custGeom>
            <a:gradFill rotWithShape="0">
              <a:gsLst>
                <a:gs pos="0">
                  <a:srgbClr val="FF9900"/>
                </a:gs>
                <a:gs pos="50000">
                  <a:srgbClr val="FFFF99"/>
                </a:gs>
                <a:gs pos="100000">
                  <a:srgbClr val="FF9900"/>
                </a:gs>
              </a:gsLst>
              <a:lin ang="2700000" scaled="1"/>
            </a:gradFill>
            <a:ln w="1270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Freeform 32"/>
            <p:cNvSpPr>
              <a:spLocks/>
            </p:cNvSpPr>
            <p:nvPr/>
          </p:nvSpPr>
          <p:spPr bwMode="auto">
            <a:xfrm rot="924706">
              <a:off x="4214" y="1279"/>
              <a:ext cx="377" cy="452"/>
            </a:xfrm>
            <a:custGeom>
              <a:avLst/>
              <a:gdLst>
                <a:gd name="T0" fmla="*/ 6 w 730"/>
                <a:gd name="T1" fmla="*/ 4 h 878"/>
                <a:gd name="T2" fmla="*/ 3 w 730"/>
                <a:gd name="T3" fmla="*/ 8 h 878"/>
                <a:gd name="T4" fmla="*/ 1 w 730"/>
                <a:gd name="T5" fmla="*/ 14 h 878"/>
                <a:gd name="T6" fmla="*/ 3 w 730"/>
                <a:gd name="T7" fmla="*/ 19 h 878"/>
                <a:gd name="T8" fmla="*/ 4 w 730"/>
                <a:gd name="T9" fmla="*/ 23 h 878"/>
                <a:gd name="T10" fmla="*/ 4 w 730"/>
                <a:gd name="T11" fmla="*/ 27 h 878"/>
                <a:gd name="T12" fmla="*/ 7 w 730"/>
                <a:gd name="T13" fmla="*/ 27 h 878"/>
                <a:gd name="T14" fmla="*/ 11 w 730"/>
                <a:gd name="T15" fmla="*/ 31 h 878"/>
                <a:gd name="T16" fmla="*/ 13 w 730"/>
                <a:gd name="T17" fmla="*/ 38 h 878"/>
                <a:gd name="T18" fmla="*/ 15 w 730"/>
                <a:gd name="T19" fmla="*/ 45 h 878"/>
                <a:gd name="T20" fmla="*/ 22 w 730"/>
                <a:gd name="T21" fmla="*/ 46 h 878"/>
                <a:gd name="T22" fmla="*/ 19 w 730"/>
                <a:gd name="T23" fmla="*/ 44 h 878"/>
                <a:gd name="T24" fmla="*/ 22 w 730"/>
                <a:gd name="T25" fmla="*/ 42 h 878"/>
                <a:gd name="T26" fmla="*/ 23 w 730"/>
                <a:gd name="T27" fmla="*/ 45 h 878"/>
                <a:gd name="T28" fmla="*/ 20 w 730"/>
                <a:gd name="T29" fmla="*/ 48 h 878"/>
                <a:gd name="T30" fmla="*/ 21 w 730"/>
                <a:gd name="T31" fmla="*/ 54 h 878"/>
                <a:gd name="T32" fmla="*/ 23 w 730"/>
                <a:gd name="T33" fmla="*/ 52 h 878"/>
                <a:gd name="T34" fmla="*/ 26 w 730"/>
                <a:gd name="T35" fmla="*/ 48 h 878"/>
                <a:gd name="T36" fmla="*/ 28 w 730"/>
                <a:gd name="T37" fmla="*/ 55 h 878"/>
                <a:gd name="T38" fmla="*/ 31 w 730"/>
                <a:gd name="T39" fmla="*/ 59 h 878"/>
                <a:gd name="T40" fmla="*/ 36 w 730"/>
                <a:gd name="T41" fmla="*/ 61 h 878"/>
                <a:gd name="T42" fmla="*/ 42 w 730"/>
                <a:gd name="T43" fmla="*/ 55 h 878"/>
                <a:gd name="T44" fmla="*/ 42 w 730"/>
                <a:gd name="T45" fmla="*/ 49 h 878"/>
                <a:gd name="T46" fmla="*/ 49 w 730"/>
                <a:gd name="T47" fmla="*/ 48 h 878"/>
                <a:gd name="T48" fmla="*/ 52 w 730"/>
                <a:gd name="T49" fmla="*/ 45 h 878"/>
                <a:gd name="T50" fmla="*/ 46 w 730"/>
                <a:gd name="T51" fmla="*/ 43 h 878"/>
                <a:gd name="T52" fmla="*/ 43 w 730"/>
                <a:gd name="T53" fmla="*/ 36 h 878"/>
                <a:gd name="T54" fmla="*/ 39 w 730"/>
                <a:gd name="T55" fmla="*/ 33 h 878"/>
                <a:gd name="T56" fmla="*/ 36 w 730"/>
                <a:gd name="T57" fmla="*/ 28 h 878"/>
                <a:gd name="T58" fmla="*/ 34 w 730"/>
                <a:gd name="T59" fmla="*/ 25 h 878"/>
                <a:gd name="T60" fmla="*/ 38 w 730"/>
                <a:gd name="T61" fmla="*/ 22 h 878"/>
                <a:gd name="T62" fmla="*/ 43 w 730"/>
                <a:gd name="T63" fmla="*/ 22 h 878"/>
                <a:gd name="T64" fmla="*/ 46 w 730"/>
                <a:gd name="T65" fmla="*/ 20 h 878"/>
                <a:gd name="T66" fmla="*/ 41 w 730"/>
                <a:gd name="T67" fmla="*/ 19 h 878"/>
                <a:gd name="T68" fmla="*/ 36 w 730"/>
                <a:gd name="T69" fmla="*/ 21 h 878"/>
                <a:gd name="T70" fmla="*/ 34 w 730"/>
                <a:gd name="T71" fmla="*/ 18 h 878"/>
                <a:gd name="T72" fmla="*/ 34 w 730"/>
                <a:gd name="T73" fmla="*/ 14 h 878"/>
                <a:gd name="T74" fmla="*/ 30 w 730"/>
                <a:gd name="T75" fmla="*/ 16 h 878"/>
                <a:gd name="T76" fmla="*/ 30 w 730"/>
                <a:gd name="T77" fmla="*/ 21 h 878"/>
                <a:gd name="T78" fmla="*/ 32 w 730"/>
                <a:gd name="T79" fmla="*/ 26 h 878"/>
                <a:gd name="T80" fmla="*/ 28 w 730"/>
                <a:gd name="T81" fmla="*/ 30 h 878"/>
                <a:gd name="T82" fmla="*/ 26 w 730"/>
                <a:gd name="T83" fmla="*/ 25 h 878"/>
                <a:gd name="T84" fmla="*/ 24 w 730"/>
                <a:gd name="T85" fmla="*/ 20 h 878"/>
                <a:gd name="T86" fmla="*/ 23 w 730"/>
                <a:gd name="T87" fmla="*/ 16 h 878"/>
                <a:gd name="T88" fmla="*/ 20 w 730"/>
                <a:gd name="T89" fmla="*/ 16 h 878"/>
                <a:gd name="T90" fmla="*/ 14 w 730"/>
                <a:gd name="T91" fmla="*/ 12 h 878"/>
                <a:gd name="T92" fmla="*/ 14 w 730"/>
                <a:gd name="T93" fmla="*/ 7 h 878"/>
                <a:gd name="T94" fmla="*/ 14 w 730"/>
                <a:gd name="T95" fmla="*/ 5 h 878"/>
                <a:gd name="T96" fmla="*/ 13 w 730"/>
                <a:gd name="T97" fmla="*/ 2 h 878"/>
                <a:gd name="T98" fmla="*/ 10 w 730"/>
                <a:gd name="T99" fmla="*/ 1 h 87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30"/>
                <a:gd name="T151" fmla="*/ 0 h 878"/>
                <a:gd name="T152" fmla="*/ 730 w 730"/>
                <a:gd name="T153" fmla="*/ 878 h 87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30" h="878">
                  <a:moveTo>
                    <a:pt x="140" y="2"/>
                  </a:moveTo>
                  <a:lnTo>
                    <a:pt x="114" y="40"/>
                  </a:lnTo>
                  <a:lnTo>
                    <a:pt x="90" y="50"/>
                  </a:lnTo>
                  <a:lnTo>
                    <a:pt x="48" y="50"/>
                  </a:lnTo>
                  <a:lnTo>
                    <a:pt x="24" y="62"/>
                  </a:lnTo>
                  <a:lnTo>
                    <a:pt x="32" y="108"/>
                  </a:lnTo>
                  <a:lnTo>
                    <a:pt x="22" y="144"/>
                  </a:lnTo>
                  <a:lnTo>
                    <a:pt x="0" y="172"/>
                  </a:lnTo>
                  <a:lnTo>
                    <a:pt x="8" y="206"/>
                  </a:lnTo>
                  <a:lnTo>
                    <a:pt x="38" y="220"/>
                  </a:lnTo>
                  <a:lnTo>
                    <a:pt x="38" y="240"/>
                  </a:lnTo>
                  <a:lnTo>
                    <a:pt x="32" y="270"/>
                  </a:lnTo>
                  <a:lnTo>
                    <a:pt x="48" y="284"/>
                  </a:lnTo>
                  <a:lnTo>
                    <a:pt x="38" y="302"/>
                  </a:lnTo>
                  <a:lnTo>
                    <a:pt x="50" y="322"/>
                  </a:lnTo>
                  <a:lnTo>
                    <a:pt x="40" y="342"/>
                  </a:lnTo>
                  <a:lnTo>
                    <a:pt x="26" y="358"/>
                  </a:lnTo>
                  <a:lnTo>
                    <a:pt x="50" y="386"/>
                  </a:lnTo>
                  <a:lnTo>
                    <a:pt x="68" y="392"/>
                  </a:lnTo>
                  <a:lnTo>
                    <a:pt x="84" y="380"/>
                  </a:lnTo>
                  <a:lnTo>
                    <a:pt x="106" y="390"/>
                  </a:lnTo>
                  <a:lnTo>
                    <a:pt x="128" y="400"/>
                  </a:lnTo>
                  <a:lnTo>
                    <a:pt x="138" y="416"/>
                  </a:lnTo>
                  <a:lnTo>
                    <a:pt x="154" y="444"/>
                  </a:lnTo>
                  <a:lnTo>
                    <a:pt x="162" y="490"/>
                  </a:lnTo>
                  <a:lnTo>
                    <a:pt x="172" y="532"/>
                  </a:lnTo>
                  <a:lnTo>
                    <a:pt x="190" y="542"/>
                  </a:lnTo>
                  <a:lnTo>
                    <a:pt x="188" y="584"/>
                  </a:lnTo>
                  <a:lnTo>
                    <a:pt x="198" y="616"/>
                  </a:lnTo>
                  <a:lnTo>
                    <a:pt x="222" y="640"/>
                  </a:lnTo>
                  <a:lnTo>
                    <a:pt x="254" y="656"/>
                  </a:lnTo>
                  <a:lnTo>
                    <a:pt x="288" y="668"/>
                  </a:lnTo>
                  <a:lnTo>
                    <a:pt x="308" y="656"/>
                  </a:lnTo>
                  <a:lnTo>
                    <a:pt x="302" y="636"/>
                  </a:lnTo>
                  <a:lnTo>
                    <a:pt x="286" y="616"/>
                  </a:lnTo>
                  <a:lnTo>
                    <a:pt x="262" y="626"/>
                  </a:lnTo>
                  <a:lnTo>
                    <a:pt x="276" y="588"/>
                  </a:lnTo>
                  <a:lnTo>
                    <a:pt x="288" y="578"/>
                  </a:lnTo>
                  <a:lnTo>
                    <a:pt x="304" y="594"/>
                  </a:lnTo>
                  <a:lnTo>
                    <a:pt x="324" y="586"/>
                  </a:lnTo>
                  <a:lnTo>
                    <a:pt x="336" y="602"/>
                  </a:lnTo>
                  <a:lnTo>
                    <a:pt x="320" y="638"/>
                  </a:lnTo>
                  <a:lnTo>
                    <a:pt x="332" y="668"/>
                  </a:lnTo>
                  <a:lnTo>
                    <a:pt x="312" y="686"/>
                  </a:lnTo>
                  <a:lnTo>
                    <a:pt x="286" y="692"/>
                  </a:lnTo>
                  <a:lnTo>
                    <a:pt x="274" y="720"/>
                  </a:lnTo>
                  <a:lnTo>
                    <a:pt x="298" y="740"/>
                  </a:lnTo>
                  <a:lnTo>
                    <a:pt x="288" y="770"/>
                  </a:lnTo>
                  <a:lnTo>
                    <a:pt x="300" y="792"/>
                  </a:lnTo>
                  <a:lnTo>
                    <a:pt x="330" y="774"/>
                  </a:lnTo>
                  <a:lnTo>
                    <a:pt x="330" y="742"/>
                  </a:lnTo>
                  <a:lnTo>
                    <a:pt x="332" y="714"/>
                  </a:lnTo>
                  <a:lnTo>
                    <a:pt x="352" y="690"/>
                  </a:lnTo>
                  <a:lnTo>
                    <a:pt x="368" y="682"/>
                  </a:lnTo>
                  <a:lnTo>
                    <a:pt x="370" y="708"/>
                  </a:lnTo>
                  <a:lnTo>
                    <a:pt x="386" y="750"/>
                  </a:lnTo>
                  <a:lnTo>
                    <a:pt x="394" y="780"/>
                  </a:lnTo>
                  <a:lnTo>
                    <a:pt x="404" y="808"/>
                  </a:lnTo>
                  <a:lnTo>
                    <a:pt x="428" y="818"/>
                  </a:lnTo>
                  <a:lnTo>
                    <a:pt x="434" y="834"/>
                  </a:lnTo>
                  <a:lnTo>
                    <a:pt x="442" y="870"/>
                  </a:lnTo>
                  <a:lnTo>
                    <a:pt x="472" y="878"/>
                  </a:lnTo>
                  <a:lnTo>
                    <a:pt x="512" y="862"/>
                  </a:lnTo>
                  <a:lnTo>
                    <a:pt x="560" y="830"/>
                  </a:lnTo>
                  <a:lnTo>
                    <a:pt x="596" y="796"/>
                  </a:lnTo>
                  <a:lnTo>
                    <a:pt x="588" y="774"/>
                  </a:lnTo>
                  <a:lnTo>
                    <a:pt x="598" y="750"/>
                  </a:lnTo>
                  <a:lnTo>
                    <a:pt x="592" y="716"/>
                  </a:lnTo>
                  <a:lnTo>
                    <a:pt x="592" y="704"/>
                  </a:lnTo>
                  <a:lnTo>
                    <a:pt x="618" y="710"/>
                  </a:lnTo>
                  <a:lnTo>
                    <a:pt x="646" y="718"/>
                  </a:lnTo>
                  <a:lnTo>
                    <a:pt x="682" y="690"/>
                  </a:lnTo>
                  <a:lnTo>
                    <a:pt x="712" y="680"/>
                  </a:lnTo>
                  <a:lnTo>
                    <a:pt x="730" y="664"/>
                  </a:lnTo>
                  <a:lnTo>
                    <a:pt x="730" y="642"/>
                  </a:lnTo>
                  <a:lnTo>
                    <a:pt x="720" y="628"/>
                  </a:lnTo>
                  <a:lnTo>
                    <a:pt x="684" y="630"/>
                  </a:lnTo>
                  <a:lnTo>
                    <a:pt x="652" y="610"/>
                  </a:lnTo>
                  <a:lnTo>
                    <a:pt x="628" y="568"/>
                  </a:lnTo>
                  <a:lnTo>
                    <a:pt x="610" y="540"/>
                  </a:lnTo>
                  <a:lnTo>
                    <a:pt x="602" y="508"/>
                  </a:lnTo>
                  <a:lnTo>
                    <a:pt x="582" y="496"/>
                  </a:lnTo>
                  <a:lnTo>
                    <a:pt x="564" y="488"/>
                  </a:lnTo>
                  <a:lnTo>
                    <a:pt x="544" y="474"/>
                  </a:lnTo>
                  <a:lnTo>
                    <a:pt x="544" y="450"/>
                  </a:lnTo>
                  <a:lnTo>
                    <a:pt x="532" y="428"/>
                  </a:lnTo>
                  <a:lnTo>
                    <a:pt x="508" y="402"/>
                  </a:lnTo>
                  <a:lnTo>
                    <a:pt x="484" y="388"/>
                  </a:lnTo>
                  <a:lnTo>
                    <a:pt x="476" y="378"/>
                  </a:lnTo>
                  <a:lnTo>
                    <a:pt x="476" y="356"/>
                  </a:lnTo>
                  <a:lnTo>
                    <a:pt x="494" y="338"/>
                  </a:lnTo>
                  <a:lnTo>
                    <a:pt x="514" y="334"/>
                  </a:lnTo>
                  <a:lnTo>
                    <a:pt x="532" y="318"/>
                  </a:lnTo>
                  <a:lnTo>
                    <a:pt x="542" y="306"/>
                  </a:lnTo>
                  <a:lnTo>
                    <a:pt x="582" y="306"/>
                  </a:lnTo>
                  <a:lnTo>
                    <a:pt x="610" y="316"/>
                  </a:lnTo>
                  <a:lnTo>
                    <a:pt x="638" y="316"/>
                  </a:lnTo>
                  <a:lnTo>
                    <a:pt x="650" y="298"/>
                  </a:lnTo>
                  <a:lnTo>
                    <a:pt x="650" y="276"/>
                  </a:lnTo>
                  <a:lnTo>
                    <a:pt x="640" y="264"/>
                  </a:lnTo>
                  <a:lnTo>
                    <a:pt x="604" y="258"/>
                  </a:lnTo>
                  <a:lnTo>
                    <a:pt x="574" y="266"/>
                  </a:lnTo>
                  <a:lnTo>
                    <a:pt x="546" y="274"/>
                  </a:lnTo>
                  <a:lnTo>
                    <a:pt x="526" y="276"/>
                  </a:lnTo>
                  <a:lnTo>
                    <a:pt x="510" y="290"/>
                  </a:lnTo>
                  <a:lnTo>
                    <a:pt x="494" y="290"/>
                  </a:lnTo>
                  <a:lnTo>
                    <a:pt x="482" y="274"/>
                  </a:lnTo>
                  <a:lnTo>
                    <a:pt x="480" y="258"/>
                  </a:lnTo>
                  <a:lnTo>
                    <a:pt x="470" y="250"/>
                  </a:lnTo>
                  <a:lnTo>
                    <a:pt x="472" y="226"/>
                  </a:lnTo>
                  <a:lnTo>
                    <a:pt x="476" y="208"/>
                  </a:lnTo>
                  <a:lnTo>
                    <a:pt x="444" y="204"/>
                  </a:lnTo>
                  <a:lnTo>
                    <a:pt x="428" y="216"/>
                  </a:lnTo>
                  <a:lnTo>
                    <a:pt x="422" y="238"/>
                  </a:lnTo>
                  <a:lnTo>
                    <a:pt x="424" y="254"/>
                  </a:lnTo>
                  <a:lnTo>
                    <a:pt x="434" y="270"/>
                  </a:lnTo>
                  <a:lnTo>
                    <a:pt x="432" y="296"/>
                  </a:lnTo>
                  <a:lnTo>
                    <a:pt x="428" y="326"/>
                  </a:lnTo>
                  <a:lnTo>
                    <a:pt x="440" y="350"/>
                  </a:lnTo>
                  <a:lnTo>
                    <a:pt x="448" y="374"/>
                  </a:lnTo>
                  <a:lnTo>
                    <a:pt x="438" y="402"/>
                  </a:lnTo>
                  <a:lnTo>
                    <a:pt x="416" y="426"/>
                  </a:lnTo>
                  <a:lnTo>
                    <a:pt x="390" y="426"/>
                  </a:lnTo>
                  <a:lnTo>
                    <a:pt x="374" y="418"/>
                  </a:lnTo>
                  <a:lnTo>
                    <a:pt x="362" y="390"/>
                  </a:lnTo>
                  <a:lnTo>
                    <a:pt x="364" y="356"/>
                  </a:lnTo>
                  <a:lnTo>
                    <a:pt x="374" y="332"/>
                  </a:lnTo>
                  <a:lnTo>
                    <a:pt x="350" y="310"/>
                  </a:lnTo>
                  <a:lnTo>
                    <a:pt x="342" y="284"/>
                  </a:lnTo>
                  <a:lnTo>
                    <a:pt x="346" y="262"/>
                  </a:lnTo>
                  <a:lnTo>
                    <a:pt x="342" y="244"/>
                  </a:lnTo>
                  <a:lnTo>
                    <a:pt x="328" y="230"/>
                  </a:lnTo>
                  <a:lnTo>
                    <a:pt x="314" y="226"/>
                  </a:lnTo>
                  <a:lnTo>
                    <a:pt x="298" y="234"/>
                  </a:lnTo>
                  <a:lnTo>
                    <a:pt x="278" y="234"/>
                  </a:lnTo>
                  <a:lnTo>
                    <a:pt x="254" y="222"/>
                  </a:lnTo>
                  <a:lnTo>
                    <a:pt x="224" y="204"/>
                  </a:lnTo>
                  <a:lnTo>
                    <a:pt x="200" y="172"/>
                  </a:lnTo>
                  <a:lnTo>
                    <a:pt x="184" y="136"/>
                  </a:lnTo>
                  <a:lnTo>
                    <a:pt x="186" y="116"/>
                  </a:lnTo>
                  <a:lnTo>
                    <a:pt x="194" y="100"/>
                  </a:lnTo>
                  <a:lnTo>
                    <a:pt x="192" y="86"/>
                  </a:lnTo>
                  <a:lnTo>
                    <a:pt x="170" y="74"/>
                  </a:lnTo>
                  <a:lnTo>
                    <a:pt x="196" y="64"/>
                  </a:lnTo>
                  <a:lnTo>
                    <a:pt x="210" y="52"/>
                  </a:lnTo>
                  <a:lnTo>
                    <a:pt x="202" y="34"/>
                  </a:lnTo>
                  <a:lnTo>
                    <a:pt x="184" y="24"/>
                  </a:lnTo>
                  <a:lnTo>
                    <a:pt x="168" y="10"/>
                  </a:lnTo>
                  <a:lnTo>
                    <a:pt x="156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004877"/>
            </a:solid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81" name="AutoShape 33"/>
            <p:cNvSpPr>
              <a:spLocks noChangeArrowheads="1"/>
            </p:cNvSpPr>
            <p:nvPr/>
          </p:nvSpPr>
          <p:spPr bwMode="auto">
            <a:xfrm>
              <a:off x="4588" y="1459"/>
              <a:ext cx="147" cy="140"/>
            </a:xfrm>
            <a:prstGeom prst="star5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5" name="Text Box 34"/>
            <p:cNvSpPr txBox="1">
              <a:spLocks noChangeArrowheads="1"/>
            </p:cNvSpPr>
            <p:nvPr/>
          </p:nvSpPr>
          <p:spPr bwMode="auto">
            <a:xfrm>
              <a:off x="4464" y="1584"/>
              <a:ext cx="579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>
                  <a:latin typeface="Arial Narrow" pitchFamily="34" charset="0"/>
                </a:rPr>
                <a:t>Salt Lake City</a:t>
              </a:r>
            </a:p>
          </p:txBody>
        </p:sp>
        <p:pic>
          <p:nvPicPr>
            <p:cNvPr id="6156" name="Picture 35" descr="camelback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87" y="2047"/>
              <a:ext cx="900" cy="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7" name="Picture 36" descr="Cactus Flowers 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50" y="2262"/>
              <a:ext cx="632" cy="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8" name="Picture 37" descr="Antelope B"/>
            <p:cNvPicPr>
              <a:picLocks noChangeAspect="1" noChangeArrowheads="1"/>
            </p:cNvPicPr>
            <p:nvPr/>
          </p:nvPicPr>
          <p:blipFill>
            <a:blip r:embed="rId5" cstate="print"/>
            <a:srcRect l="17642" r="9734"/>
            <a:stretch>
              <a:fillRect/>
            </a:stretch>
          </p:blipFill>
          <p:spPr bwMode="auto">
            <a:xfrm>
              <a:off x="4062" y="2651"/>
              <a:ext cx="557" cy="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9" name="Line 38"/>
            <p:cNvSpPr>
              <a:spLocks noChangeShapeType="1"/>
            </p:cNvSpPr>
            <p:nvPr/>
          </p:nvSpPr>
          <p:spPr bwMode="auto">
            <a:xfrm flipH="1">
              <a:off x="2880" y="1116"/>
              <a:ext cx="112" cy="621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Text Box 39"/>
            <p:cNvSpPr txBox="1">
              <a:spLocks noChangeArrowheads="1"/>
            </p:cNvSpPr>
            <p:nvPr/>
          </p:nvSpPr>
          <p:spPr bwMode="auto">
            <a:xfrm>
              <a:off x="2980" y="1947"/>
              <a:ext cx="69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400">
                  <a:latin typeface="Arial Narrow" pitchFamily="34" charset="0"/>
                </a:rPr>
                <a:t>52 Miles</a:t>
              </a:r>
            </a:p>
          </p:txBody>
        </p:sp>
        <p:pic>
          <p:nvPicPr>
            <p:cNvPr id="6161" name="Picture 40" descr="mustangs A"/>
            <p:cNvPicPr>
              <a:picLocks noChangeAspect="1" noChangeArrowheads="1"/>
            </p:cNvPicPr>
            <p:nvPr/>
          </p:nvPicPr>
          <p:blipFill>
            <a:blip r:embed="rId6" cstate="print"/>
            <a:srcRect t="37117" r="24039"/>
            <a:stretch>
              <a:fillRect/>
            </a:stretch>
          </p:blipFill>
          <p:spPr bwMode="auto">
            <a:xfrm>
              <a:off x="4700" y="2648"/>
              <a:ext cx="747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162" name="Group 41"/>
            <p:cNvGrpSpPr>
              <a:grpSpLocks/>
            </p:cNvGrpSpPr>
            <p:nvPr/>
          </p:nvGrpSpPr>
          <p:grpSpPr bwMode="auto">
            <a:xfrm>
              <a:off x="2956" y="1156"/>
              <a:ext cx="1223" cy="944"/>
              <a:chOff x="921" y="978"/>
              <a:chExt cx="1223" cy="944"/>
            </a:xfrm>
          </p:grpSpPr>
          <p:sp>
            <p:nvSpPr>
              <p:cNvPr id="6165" name="Freeform 42"/>
              <p:cNvSpPr>
                <a:spLocks/>
              </p:cNvSpPr>
              <p:nvPr/>
            </p:nvSpPr>
            <p:spPr bwMode="auto">
              <a:xfrm>
                <a:off x="921" y="1272"/>
                <a:ext cx="1223" cy="650"/>
              </a:xfrm>
              <a:custGeom>
                <a:avLst/>
                <a:gdLst>
                  <a:gd name="T0" fmla="*/ 0 w 1522"/>
                  <a:gd name="T1" fmla="*/ 139 h 808"/>
                  <a:gd name="T2" fmla="*/ 223 w 1522"/>
                  <a:gd name="T3" fmla="*/ 176 h 808"/>
                  <a:gd name="T4" fmla="*/ 235 w 1522"/>
                  <a:gd name="T5" fmla="*/ 93 h 808"/>
                  <a:gd name="T6" fmla="*/ 456 w 1522"/>
                  <a:gd name="T7" fmla="*/ 130 h 808"/>
                  <a:gd name="T8" fmla="*/ 472 w 1522"/>
                  <a:gd name="T9" fmla="*/ 31 h 808"/>
                  <a:gd name="T10" fmla="*/ 507 w 1522"/>
                  <a:gd name="T11" fmla="*/ 38 h 808"/>
                  <a:gd name="T12" fmla="*/ 514 w 1522"/>
                  <a:gd name="T13" fmla="*/ 0 h 808"/>
                  <a:gd name="T14" fmla="*/ 635 w 1522"/>
                  <a:gd name="T15" fmla="*/ 247 h 808"/>
                  <a:gd name="T16" fmla="*/ 632 w 1522"/>
                  <a:gd name="T17" fmla="*/ 266 h 808"/>
                  <a:gd name="T18" fmla="*/ 613 w 1522"/>
                  <a:gd name="T19" fmla="*/ 264 h 808"/>
                  <a:gd name="T20" fmla="*/ 606 w 1522"/>
                  <a:gd name="T21" fmla="*/ 314 h 808"/>
                  <a:gd name="T22" fmla="*/ 489 w 1522"/>
                  <a:gd name="T23" fmla="*/ 297 h 808"/>
                  <a:gd name="T24" fmla="*/ 484 w 1522"/>
                  <a:gd name="T25" fmla="*/ 339 h 808"/>
                  <a:gd name="T26" fmla="*/ 370 w 1522"/>
                  <a:gd name="T27" fmla="*/ 320 h 808"/>
                  <a:gd name="T28" fmla="*/ 0 w 1522"/>
                  <a:gd name="T29" fmla="*/ 139 h 80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22"/>
                  <a:gd name="T46" fmla="*/ 0 h 808"/>
                  <a:gd name="T47" fmla="*/ 1522 w 1522"/>
                  <a:gd name="T48" fmla="*/ 808 h 80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22" h="808">
                    <a:moveTo>
                      <a:pt x="0" y="332"/>
                    </a:moveTo>
                    <a:lnTo>
                      <a:pt x="534" y="420"/>
                    </a:lnTo>
                    <a:lnTo>
                      <a:pt x="564" y="222"/>
                    </a:lnTo>
                    <a:lnTo>
                      <a:pt x="1092" y="310"/>
                    </a:lnTo>
                    <a:lnTo>
                      <a:pt x="1132" y="74"/>
                    </a:lnTo>
                    <a:lnTo>
                      <a:pt x="1216" y="90"/>
                    </a:lnTo>
                    <a:lnTo>
                      <a:pt x="1232" y="0"/>
                    </a:lnTo>
                    <a:lnTo>
                      <a:pt x="1522" y="590"/>
                    </a:lnTo>
                    <a:lnTo>
                      <a:pt x="1516" y="636"/>
                    </a:lnTo>
                    <a:lnTo>
                      <a:pt x="1470" y="630"/>
                    </a:lnTo>
                    <a:lnTo>
                      <a:pt x="1452" y="750"/>
                    </a:lnTo>
                    <a:lnTo>
                      <a:pt x="1174" y="708"/>
                    </a:lnTo>
                    <a:lnTo>
                      <a:pt x="1160" y="808"/>
                    </a:lnTo>
                    <a:lnTo>
                      <a:pt x="888" y="764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877"/>
                  </a:gs>
                  <a:gs pos="50000">
                    <a:srgbClr val="002137"/>
                  </a:gs>
                  <a:gs pos="100000">
                    <a:srgbClr val="004877"/>
                  </a:gs>
                </a:gsLst>
                <a:lin ang="18900000" scaled="1"/>
              </a:gradFill>
              <a:ln w="12700" cap="flat" cmpd="sng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6" name="Line 43"/>
              <p:cNvSpPr>
                <a:spLocks noChangeShapeType="1"/>
              </p:cNvSpPr>
              <p:nvPr/>
            </p:nvSpPr>
            <p:spPr bwMode="auto">
              <a:xfrm>
                <a:off x="1903" y="1346"/>
                <a:ext cx="235" cy="431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7" name="Line 44"/>
              <p:cNvSpPr>
                <a:spLocks noChangeShapeType="1"/>
              </p:cNvSpPr>
              <p:nvPr/>
            </p:nvSpPr>
            <p:spPr bwMode="auto">
              <a:xfrm>
                <a:off x="1829" y="1332"/>
                <a:ext cx="272" cy="44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8" name="Line 45"/>
              <p:cNvSpPr>
                <a:spLocks noChangeShapeType="1"/>
              </p:cNvSpPr>
              <p:nvPr/>
            </p:nvSpPr>
            <p:spPr bwMode="auto">
              <a:xfrm>
                <a:off x="1802" y="1523"/>
                <a:ext cx="281" cy="34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9" name="Line 46"/>
              <p:cNvSpPr>
                <a:spLocks noChangeShapeType="1"/>
              </p:cNvSpPr>
              <p:nvPr/>
            </p:nvSpPr>
            <p:spPr bwMode="auto">
              <a:xfrm>
                <a:off x="1377" y="1456"/>
                <a:ext cx="487" cy="386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0" name="Line 47"/>
              <p:cNvSpPr>
                <a:spLocks noChangeShapeType="1"/>
              </p:cNvSpPr>
              <p:nvPr/>
            </p:nvSpPr>
            <p:spPr bwMode="auto">
              <a:xfrm>
                <a:off x="1353" y="1612"/>
                <a:ext cx="501" cy="306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1" name="Freeform 48"/>
              <p:cNvSpPr>
                <a:spLocks/>
              </p:cNvSpPr>
              <p:nvPr/>
            </p:nvSpPr>
            <p:spPr bwMode="auto">
              <a:xfrm rot="493014">
                <a:off x="960" y="978"/>
                <a:ext cx="941" cy="642"/>
              </a:xfrm>
              <a:custGeom>
                <a:avLst/>
                <a:gdLst>
                  <a:gd name="T0" fmla="*/ 0 w 4008"/>
                  <a:gd name="T1" fmla="*/ 1 h 2734"/>
                  <a:gd name="T2" fmla="*/ 7 w 4008"/>
                  <a:gd name="T3" fmla="*/ 1 h 2734"/>
                  <a:gd name="T4" fmla="*/ 7 w 4008"/>
                  <a:gd name="T5" fmla="*/ 0 h 2734"/>
                  <a:gd name="T6" fmla="*/ 9 w 4008"/>
                  <a:gd name="T7" fmla="*/ 0 h 2734"/>
                  <a:gd name="T8" fmla="*/ 9 w 4008"/>
                  <a:gd name="T9" fmla="*/ 0 h 2734"/>
                  <a:gd name="T10" fmla="*/ 9 w 4008"/>
                  <a:gd name="T11" fmla="*/ 1 h 2734"/>
                  <a:gd name="T12" fmla="*/ 9 w 4008"/>
                  <a:gd name="T13" fmla="*/ 1 h 2734"/>
                  <a:gd name="T14" fmla="*/ 9 w 4008"/>
                  <a:gd name="T15" fmla="*/ 1 h 2734"/>
                  <a:gd name="T16" fmla="*/ 9 w 4008"/>
                  <a:gd name="T17" fmla="*/ 1 h 2734"/>
                  <a:gd name="T18" fmla="*/ 9 w 4008"/>
                  <a:gd name="T19" fmla="*/ 1 h 2734"/>
                  <a:gd name="T20" fmla="*/ 9 w 4008"/>
                  <a:gd name="T21" fmla="*/ 1 h 2734"/>
                  <a:gd name="T22" fmla="*/ 10 w 4008"/>
                  <a:gd name="T23" fmla="*/ 2 h 2734"/>
                  <a:gd name="T24" fmla="*/ 10 w 4008"/>
                  <a:gd name="T25" fmla="*/ 2 h 2734"/>
                  <a:gd name="T26" fmla="*/ 10 w 4008"/>
                  <a:gd name="T27" fmla="*/ 2 h 2734"/>
                  <a:gd name="T28" fmla="*/ 10 w 4008"/>
                  <a:gd name="T29" fmla="*/ 2 h 2734"/>
                  <a:gd name="T30" fmla="*/ 10 w 4008"/>
                  <a:gd name="T31" fmla="*/ 2 h 2734"/>
                  <a:gd name="T32" fmla="*/ 10 w 4008"/>
                  <a:gd name="T33" fmla="*/ 2 h 2734"/>
                  <a:gd name="T34" fmla="*/ 10 w 4008"/>
                  <a:gd name="T35" fmla="*/ 2 h 2734"/>
                  <a:gd name="T36" fmla="*/ 10 w 4008"/>
                  <a:gd name="T37" fmla="*/ 2 h 2734"/>
                  <a:gd name="T38" fmla="*/ 10 w 4008"/>
                  <a:gd name="T39" fmla="*/ 2 h 2734"/>
                  <a:gd name="T40" fmla="*/ 10 w 4008"/>
                  <a:gd name="T41" fmla="*/ 2 h 2734"/>
                  <a:gd name="T42" fmla="*/ 11 w 4008"/>
                  <a:gd name="T43" fmla="*/ 2 h 2734"/>
                  <a:gd name="T44" fmla="*/ 11 w 4008"/>
                  <a:gd name="T45" fmla="*/ 2 h 2734"/>
                  <a:gd name="T46" fmla="*/ 11 w 4008"/>
                  <a:gd name="T47" fmla="*/ 2 h 2734"/>
                  <a:gd name="T48" fmla="*/ 11 w 4008"/>
                  <a:gd name="T49" fmla="*/ 2 h 2734"/>
                  <a:gd name="T50" fmla="*/ 11 w 4008"/>
                  <a:gd name="T51" fmla="*/ 2 h 2734"/>
                  <a:gd name="T52" fmla="*/ 11 w 4008"/>
                  <a:gd name="T53" fmla="*/ 2 h 2734"/>
                  <a:gd name="T54" fmla="*/ 11 w 4008"/>
                  <a:gd name="T55" fmla="*/ 2 h 2734"/>
                  <a:gd name="T56" fmla="*/ 11 w 4008"/>
                  <a:gd name="T57" fmla="*/ 3 h 2734"/>
                  <a:gd name="T58" fmla="*/ 11 w 4008"/>
                  <a:gd name="T59" fmla="*/ 3 h 2734"/>
                  <a:gd name="T60" fmla="*/ 11 w 4008"/>
                  <a:gd name="T61" fmla="*/ 3 h 2734"/>
                  <a:gd name="T62" fmla="*/ 11 w 4008"/>
                  <a:gd name="T63" fmla="*/ 3 h 2734"/>
                  <a:gd name="T64" fmla="*/ 11 w 4008"/>
                  <a:gd name="T65" fmla="*/ 3 h 2734"/>
                  <a:gd name="T66" fmla="*/ 11 w 4008"/>
                  <a:gd name="T67" fmla="*/ 3 h 2734"/>
                  <a:gd name="T68" fmla="*/ 11 w 4008"/>
                  <a:gd name="T69" fmla="*/ 3 h 2734"/>
                  <a:gd name="T70" fmla="*/ 12 w 4008"/>
                  <a:gd name="T71" fmla="*/ 3 h 2734"/>
                  <a:gd name="T72" fmla="*/ 12 w 4008"/>
                  <a:gd name="T73" fmla="*/ 3 h 2734"/>
                  <a:gd name="T74" fmla="*/ 12 w 4008"/>
                  <a:gd name="T75" fmla="*/ 3 h 2734"/>
                  <a:gd name="T76" fmla="*/ 12 w 4008"/>
                  <a:gd name="T77" fmla="*/ 4 h 2734"/>
                  <a:gd name="T78" fmla="*/ 11 w 4008"/>
                  <a:gd name="T79" fmla="*/ 4 h 2734"/>
                  <a:gd name="T80" fmla="*/ 11 w 4008"/>
                  <a:gd name="T81" fmla="*/ 6 h 2734"/>
                  <a:gd name="T82" fmla="*/ 6 w 4008"/>
                  <a:gd name="T83" fmla="*/ 6 h 2734"/>
                  <a:gd name="T84" fmla="*/ 6 w 4008"/>
                  <a:gd name="T85" fmla="*/ 8 h 2734"/>
                  <a:gd name="T86" fmla="*/ 0 w 4008"/>
                  <a:gd name="T87" fmla="*/ 8 h 2734"/>
                  <a:gd name="T88" fmla="*/ 0 w 4008"/>
                  <a:gd name="T89" fmla="*/ 7 h 2734"/>
                  <a:gd name="T90" fmla="*/ 0 w 4008"/>
                  <a:gd name="T91" fmla="*/ 7 h 2734"/>
                  <a:gd name="T92" fmla="*/ 0 w 4008"/>
                  <a:gd name="T93" fmla="*/ 7 h 2734"/>
                  <a:gd name="T94" fmla="*/ 0 w 4008"/>
                  <a:gd name="T95" fmla="*/ 7 h 2734"/>
                  <a:gd name="T96" fmla="*/ 0 w 4008"/>
                  <a:gd name="T97" fmla="*/ 7 h 2734"/>
                  <a:gd name="T98" fmla="*/ 0 w 4008"/>
                  <a:gd name="T99" fmla="*/ 7 h 2734"/>
                  <a:gd name="T100" fmla="*/ 0 w 4008"/>
                  <a:gd name="T101" fmla="*/ 1 h 273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008"/>
                  <a:gd name="T154" fmla="*/ 0 h 2734"/>
                  <a:gd name="T155" fmla="*/ 4008 w 4008"/>
                  <a:gd name="T156" fmla="*/ 2734 h 273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008" h="2734">
                    <a:moveTo>
                      <a:pt x="54" y="384"/>
                    </a:moveTo>
                    <a:lnTo>
                      <a:pt x="2326" y="412"/>
                    </a:lnTo>
                    <a:lnTo>
                      <a:pt x="2332" y="0"/>
                    </a:lnTo>
                    <a:lnTo>
                      <a:pt x="2860" y="2"/>
                    </a:lnTo>
                    <a:lnTo>
                      <a:pt x="2864" y="92"/>
                    </a:lnTo>
                    <a:lnTo>
                      <a:pt x="2878" y="196"/>
                    </a:lnTo>
                    <a:lnTo>
                      <a:pt x="2898" y="264"/>
                    </a:lnTo>
                    <a:lnTo>
                      <a:pt x="2926" y="332"/>
                    </a:lnTo>
                    <a:lnTo>
                      <a:pt x="2992" y="372"/>
                    </a:lnTo>
                    <a:lnTo>
                      <a:pt x="3084" y="434"/>
                    </a:lnTo>
                    <a:lnTo>
                      <a:pt x="3112" y="474"/>
                    </a:lnTo>
                    <a:lnTo>
                      <a:pt x="3138" y="522"/>
                    </a:lnTo>
                    <a:lnTo>
                      <a:pt x="3172" y="552"/>
                    </a:lnTo>
                    <a:lnTo>
                      <a:pt x="3192" y="584"/>
                    </a:lnTo>
                    <a:lnTo>
                      <a:pt x="3226" y="586"/>
                    </a:lnTo>
                    <a:lnTo>
                      <a:pt x="3242" y="618"/>
                    </a:lnTo>
                    <a:lnTo>
                      <a:pt x="3298" y="598"/>
                    </a:lnTo>
                    <a:lnTo>
                      <a:pt x="3338" y="618"/>
                    </a:lnTo>
                    <a:lnTo>
                      <a:pt x="3368" y="642"/>
                    </a:lnTo>
                    <a:lnTo>
                      <a:pt x="3394" y="664"/>
                    </a:lnTo>
                    <a:lnTo>
                      <a:pt x="3436" y="668"/>
                    </a:lnTo>
                    <a:lnTo>
                      <a:pt x="3470" y="690"/>
                    </a:lnTo>
                    <a:lnTo>
                      <a:pt x="3446" y="710"/>
                    </a:lnTo>
                    <a:lnTo>
                      <a:pt x="3454" y="772"/>
                    </a:lnTo>
                    <a:lnTo>
                      <a:pt x="3468" y="760"/>
                    </a:lnTo>
                    <a:lnTo>
                      <a:pt x="3492" y="778"/>
                    </a:lnTo>
                    <a:lnTo>
                      <a:pt x="3546" y="776"/>
                    </a:lnTo>
                    <a:lnTo>
                      <a:pt x="3584" y="804"/>
                    </a:lnTo>
                    <a:lnTo>
                      <a:pt x="3614" y="812"/>
                    </a:lnTo>
                    <a:lnTo>
                      <a:pt x="3632" y="834"/>
                    </a:lnTo>
                    <a:lnTo>
                      <a:pt x="3648" y="828"/>
                    </a:lnTo>
                    <a:lnTo>
                      <a:pt x="3664" y="848"/>
                    </a:lnTo>
                    <a:lnTo>
                      <a:pt x="3672" y="872"/>
                    </a:lnTo>
                    <a:lnTo>
                      <a:pt x="3688" y="890"/>
                    </a:lnTo>
                    <a:lnTo>
                      <a:pt x="3714" y="886"/>
                    </a:lnTo>
                    <a:lnTo>
                      <a:pt x="3756" y="906"/>
                    </a:lnTo>
                    <a:lnTo>
                      <a:pt x="3860" y="954"/>
                    </a:lnTo>
                    <a:lnTo>
                      <a:pt x="4008" y="960"/>
                    </a:lnTo>
                    <a:lnTo>
                      <a:pt x="4008" y="1266"/>
                    </a:lnTo>
                    <a:lnTo>
                      <a:pt x="3694" y="1264"/>
                    </a:lnTo>
                    <a:lnTo>
                      <a:pt x="3686" y="2070"/>
                    </a:lnTo>
                    <a:lnTo>
                      <a:pt x="1850" y="2044"/>
                    </a:lnTo>
                    <a:lnTo>
                      <a:pt x="1846" y="2734"/>
                    </a:lnTo>
                    <a:lnTo>
                      <a:pt x="0" y="2698"/>
                    </a:lnTo>
                    <a:lnTo>
                      <a:pt x="6" y="2268"/>
                    </a:lnTo>
                    <a:lnTo>
                      <a:pt x="46" y="2272"/>
                    </a:lnTo>
                    <a:lnTo>
                      <a:pt x="52" y="2236"/>
                    </a:lnTo>
                    <a:lnTo>
                      <a:pt x="90" y="2236"/>
                    </a:lnTo>
                    <a:lnTo>
                      <a:pt x="90" y="2212"/>
                    </a:lnTo>
                    <a:lnTo>
                      <a:pt x="8" y="2210"/>
                    </a:lnTo>
                    <a:lnTo>
                      <a:pt x="54" y="38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FF99"/>
                  </a:gs>
                  <a:gs pos="50000">
                    <a:srgbClr val="FF9900"/>
                  </a:gs>
                  <a:gs pos="100000">
                    <a:srgbClr val="FFFF99"/>
                  </a:gs>
                </a:gsLst>
                <a:lin ang="2700000" scaled="1"/>
              </a:gradFill>
              <a:ln w="12700" cap="flat" cmpd="sng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163" name="Line 49"/>
            <p:cNvSpPr>
              <a:spLocks noChangeShapeType="1"/>
            </p:cNvSpPr>
            <p:nvPr/>
          </p:nvSpPr>
          <p:spPr bwMode="auto">
            <a:xfrm>
              <a:off x="2917" y="1861"/>
              <a:ext cx="916" cy="142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Text Box 50"/>
            <p:cNvSpPr txBox="1">
              <a:spLocks noChangeArrowheads="1"/>
            </p:cNvSpPr>
            <p:nvPr/>
          </p:nvSpPr>
          <p:spPr bwMode="auto">
            <a:xfrm>
              <a:off x="2934" y="1347"/>
              <a:ext cx="52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400">
                  <a:latin typeface="Arial Narrow" pitchFamily="34" charset="0"/>
                </a:rPr>
                <a:t>30 Miles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445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 bwMode="auto">
          <a:xfrm>
            <a:off x="2161272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Active UV Spectroscopy 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 bwMode="auto">
          <a:xfrm>
            <a:off x="433596" y="1548705"/>
            <a:ext cx="8229600" cy="191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rgbClr val="82786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 Narrow" pitchFamily="34" charset="0"/>
              <a:buNone/>
              <a:defRPr sz="2800">
                <a:solidFill>
                  <a:srgbClr val="82786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rgbClr val="82786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 Narrow" pitchFamily="34" charset="0"/>
              <a:buNone/>
              <a:defRPr sz="2000">
                <a:solidFill>
                  <a:srgbClr val="82786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 Narrow" pitchFamily="34" charset="0"/>
              <a:buNone/>
              <a:defRPr sz="2000">
                <a:solidFill>
                  <a:srgbClr val="82786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kern="0" dirty="0"/>
              <a:t>UV Sentry System</a:t>
            </a:r>
          </a:p>
          <a:p>
            <a:pPr marL="342900" lvl="2" indent="-342900"/>
            <a:r>
              <a:rPr lang="en-US" kern="0" dirty="0"/>
              <a:t>Detection of toxic industrial chemicals, where IR may be ineffective</a:t>
            </a:r>
          </a:p>
          <a:p>
            <a:pPr marL="342900" lvl="2" indent="-342900"/>
            <a:r>
              <a:rPr lang="en-US" kern="0" dirty="0"/>
              <a:t>Active source in an open-path arrangement </a:t>
            </a:r>
          </a:p>
          <a:p>
            <a:endParaRPr lang="en-US" kern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57150" y="6665913"/>
            <a:ext cx="2133600" cy="171450"/>
          </a:xfrm>
        </p:spPr>
        <p:txBody>
          <a:bodyPr/>
          <a:lstStyle/>
          <a:p>
            <a:pPr>
              <a:defRPr/>
            </a:pPr>
            <a:r>
              <a:rPr lang="en-US"/>
              <a:t>   </a:t>
            </a:r>
            <a:fld id="{590741A3-B1EB-4C39-8B8E-7A3456038E20}" type="slidenum">
              <a:rPr lang="en-US" smtClean="0"/>
              <a:pPr>
                <a:defRPr/>
              </a:pPr>
              <a:t>20</a:t>
            </a:fld>
            <a:endParaRPr lang="en-US"/>
          </a:p>
          <a:p>
            <a:pPr>
              <a:defRPr/>
            </a:pPr>
            <a:endParaRPr lang="en-US"/>
          </a:p>
        </p:txBody>
      </p:sp>
      <p:pic>
        <p:nvPicPr>
          <p:cNvPr id="8" name="Picture 7" descr="E:\SPIE Remote Sensing Testing Talk\SPIE Talk Photos\Sentry-CCTS test\Untitled Export\DSC_0002.jpg"/>
          <p:cNvPicPr/>
          <p:nvPr/>
        </p:nvPicPr>
        <p:blipFill>
          <a:blip r:embed="rId3" cstate="print"/>
          <a:srcRect l="14379" t="17164" b="4104"/>
          <a:stretch>
            <a:fillRect/>
          </a:stretch>
        </p:blipFill>
        <p:spPr bwMode="auto">
          <a:xfrm>
            <a:off x="411892" y="3722336"/>
            <a:ext cx="1318758" cy="2071013"/>
          </a:xfrm>
          <a:prstGeom prst="rect">
            <a:avLst/>
          </a:prstGeom>
          <a:noFill/>
        </p:spPr>
      </p:pic>
      <p:pic>
        <p:nvPicPr>
          <p:cNvPr id="9" name="Picture 8" descr="E:\SPIE Remote Sensing Testing Talk\SPIE Talk Photos\Sentry-CCTS test\Untitled Export\DSC_0003.jpg"/>
          <p:cNvPicPr/>
          <p:nvPr/>
        </p:nvPicPr>
        <p:blipFill>
          <a:blip r:embed="rId4" cstate="print">
            <a:lum bright="1000" contrast="12000"/>
          </a:blip>
          <a:srcRect l="11486" t="21269" r="12838"/>
          <a:stretch>
            <a:fillRect/>
          </a:stretch>
        </p:blipFill>
        <p:spPr bwMode="auto">
          <a:xfrm>
            <a:off x="4548396" y="3714244"/>
            <a:ext cx="1127487" cy="2071013"/>
          </a:xfrm>
          <a:prstGeom prst="rect">
            <a:avLst/>
          </a:prstGeom>
          <a:noFill/>
        </p:spPr>
      </p:pic>
      <p:pic>
        <p:nvPicPr>
          <p:cNvPr id="10" name="Picture 9" descr="E:\SPIE Remote Sensing Testing Talk\SPIE Talk Photos\Sentry-CCTS test\Untitled Export\DSC_0038.jpg"/>
          <p:cNvPicPr/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6295561" y="3362791"/>
            <a:ext cx="2103972" cy="2071012"/>
          </a:xfrm>
          <a:prstGeom prst="rect">
            <a:avLst/>
          </a:prstGeom>
          <a:noFill/>
        </p:spPr>
      </p:pic>
      <p:sp>
        <p:nvSpPr>
          <p:cNvPr id="11" name="Isosceles Triangle 10"/>
          <p:cNvSpPr/>
          <p:nvPr/>
        </p:nvSpPr>
        <p:spPr>
          <a:xfrm rot="5389597">
            <a:off x="2866134" y="2430711"/>
            <a:ext cx="298179" cy="3344792"/>
          </a:xfrm>
          <a:prstGeom prst="triangle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loud 11"/>
          <p:cNvSpPr/>
          <p:nvPr/>
        </p:nvSpPr>
        <p:spPr>
          <a:xfrm rot="599962">
            <a:off x="2222977" y="3773383"/>
            <a:ext cx="1459838" cy="760357"/>
          </a:xfrm>
          <a:prstGeom prst="cloud">
            <a:avLst/>
          </a:prstGeom>
          <a:gradFill flip="none" rotWithShape="1">
            <a:gsLst>
              <a:gs pos="0">
                <a:srgbClr val="DDEBCF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bg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903111" y="6039556"/>
            <a:ext cx="4209028" cy="22577"/>
          </a:xfrm>
          <a:prstGeom prst="straightConnector1">
            <a:avLst/>
          </a:prstGeom>
          <a:ln w="571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72269" y="6073420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&lt;1 km</a:t>
            </a:r>
          </a:p>
        </p:txBody>
      </p:sp>
    </p:spTree>
    <p:extLst>
      <p:ext uri="{BB962C8B-B14F-4D97-AF65-F5344CB8AC3E}">
        <p14:creationId xmlns:p14="http://schemas.microsoft.com/office/powerpoint/2010/main" val="201997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</a:t>
            </a:r>
            <a:fld id="{E2324FC3-31E0-41F8-88DD-5B84450FFD2F}" type="slidenum">
              <a:rPr lang="en-US" smtClean="0"/>
              <a:pPr>
                <a:defRPr/>
              </a:pPr>
              <a:t>21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 bwMode="auto">
          <a:xfrm>
            <a:off x="2128708" y="0"/>
            <a:ext cx="67178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Test Data Visualization Example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1" y="1583216"/>
            <a:ext cx="6773779" cy="475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29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463040"/>
            <a:ext cx="8229600" cy="45259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3D-LIDAR – Combining data from multiple LIDARs (including wind maps and cloud modeling) to accurately recreate the plume release in three-dimensions, of particular interest to UAV and UGV testing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DISC/DIAL Re-design (based on future technology advancement)– Create an active standoff chemical sensor to referee chemical release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Full Field Wind Mapping (FFWM) – Develop ability to map wind fields over the grid, enhancing the data package given to the customer and feeding into dispersion/performance models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4160520" y="2515235"/>
            <a:ext cx="3765110" cy="1348423"/>
            <a:chOff x="1791387" y="3068512"/>
            <a:chExt cx="5198500" cy="2922552"/>
          </a:xfrm>
        </p:grpSpPr>
        <p:sp>
          <p:nvSpPr>
            <p:cNvPr id="5" name="Isosceles Triangle 4"/>
            <p:cNvSpPr/>
            <p:nvPr/>
          </p:nvSpPr>
          <p:spPr>
            <a:xfrm rot="15310961">
              <a:off x="3861024" y="3683878"/>
              <a:ext cx="227264" cy="3586599"/>
            </a:xfrm>
            <a:prstGeom prst="triangle">
              <a:avLst>
                <a:gd name="adj" fmla="val 100000"/>
              </a:avLst>
            </a:prstGeom>
            <a:solidFill>
              <a:srgbClr val="FFC000">
                <a:alpha val="4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6" name="Isosceles Triangle 5"/>
            <p:cNvSpPr/>
            <p:nvPr/>
          </p:nvSpPr>
          <p:spPr>
            <a:xfrm rot="15435047">
              <a:off x="3692486" y="3402561"/>
              <a:ext cx="318658" cy="3515046"/>
            </a:xfrm>
            <a:prstGeom prst="triangle">
              <a:avLst>
                <a:gd name="adj" fmla="val 100000"/>
              </a:avLst>
            </a:prstGeom>
            <a:solidFill>
              <a:srgbClr val="FFFF00">
                <a:alpha val="4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7" name="Isosceles Triangle 6"/>
            <p:cNvSpPr/>
            <p:nvPr/>
          </p:nvSpPr>
          <p:spPr>
            <a:xfrm rot="16045007">
              <a:off x="3762219" y="2091577"/>
              <a:ext cx="203718" cy="3551888"/>
            </a:xfrm>
            <a:prstGeom prst="triangle">
              <a:avLst>
                <a:gd name="adj" fmla="val 100000"/>
              </a:avLst>
            </a:prstGeom>
            <a:solidFill>
              <a:srgbClr val="FF0000">
                <a:alpha val="4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8" name="Isosceles Triangle 7"/>
            <p:cNvSpPr/>
            <p:nvPr/>
          </p:nvSpPr>
          <p:spPr>
            <a:xfrm rot="15772421">
              <a:off x="3688832" y="2458236"/>
              <a:ext cx="255439" cy="3426609"/>
            </a:xfrm>
            <a:prstGeom prst="triangle">
              <a:avLst>
                <a:gd name="adj" fmla="val 100000"/>
              </a:avLst>
            </a:prstGeom>
            <a:solidFill>
              <a:srgbClr val="00B050">
                <a:alpha val="4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9" name="Isosceles Triangle 8"/>
            <p:cNvSpPr/>
            <p:nvPr/>
          </p:nvSpPr>
          <p:spPr>
            <a:xfrm rot="15525435">
              <a:off x="3593709" y="2981334"/>
              <a:ext cx="333771" cy="3037988"/>
            </a:xfrm>
            <a:prstGeom prst="triangle">
              <a:avLst>
                <a:gd name="adj" fmla="val 100000"/>
              </a:avLst>
            </a:prstGeom>
            <a:solidFill>
              <a:srgbClr val="00B0F0">
                <a:alpha val="4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0" name="Isosceles Triangle 9"/>
            <p:cNvSpPr/>
            <p:nvPr/>
          </p:nvSpPr>
          <p:spPr>
            <a:xfrm rot="15392954">
              <a:off x="3520388" y="3243898"/>
              <a:ext cx="333088" cy="3272905"/>
            </a:xfrm>
            <a:prstGeom prst="triangle">
              <a:avLst>
                <a:gd name="adj" fmla="val 100000"/>
              </a:avLst>
            </a:prstGeom>
            <a:solidFill>
              <a:srgbClr val="7030A0">
                <a:alpha val="4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pic>
          <p:nvPicPr>
            <p:cNvPr id="11" name="Picture 10"/>
            <p:cNvPicPr preferRelativeResize="0"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99261">
              <a:off x="4947742" y="3357981"/>
              <a:ext cx="2056207" cy="2028083"/>
            </a:xfrm>
            <a:prstGeom prst="rect">
              <a:avLst/>
            </a:prstGeom>
          </p:spPr>
        </p:pic>
        <p:pic>
          <p:nvPicPr>
            <p:cNvPr id="12" name="Picture 11"/>
            <p:cNvPicPr preferRelativeResize="0"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99261">
              <a:off x="4868626" y="3082574"/>
              <a:ext cx="2056207" cy="2028083"/>
            </a:xfrm>
            <a:prstGeom prst="rect">
              <a:avLst/>
            </a:prstGeom>
          </p:spPr>
        </p:pic>
        <p:pic>
          <p:nvPicPr>
            <p:cNvPr id="13" name="Picture 12"/>
            <p:cNvPicPr preferRelativeResize="0"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99261">
              <a:off x="5090538" y="3106401"/>
              <a:ext cx="1541905" cy="1516349"/>
            </a:xfrm>
            <a:prstGeom prst="rect">
              <a:avLst/>
            </a:prstGeom>
          </p:spPr>
        </p:pic>
        <p:pic>
          <p:nvPicPr>
            <p:cNvPr id="14" name="Picture 13"/>
            <p:cNvPicPr preferRelativeResize="0"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99261">
              <a:off x="5406011" y="3202926"/>
              <a:ext cx="981436" cy="1012891"/>
            </a:xfrm>
            <a:prstGeom prst="rect">
              <a:avLst/>
            </a:prstGeom>
          </p:spPr>
        </p:pic>
        <p:pic>
          <p:nvPicPr>
            <p:cNvPr id="15" name="Picture 14"/>
            <p:cNvPicPr preferRelativeResize="0"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99261">
              <a:off x="5169656" y="3931770"/>
              <a:ext cx="1541905" cy="1516349"/>
            </a:xfrm>
            <a:prstGeom prst="rect">
              <a:avLst/>
            </a:prstGeom>
          </p:spPr>
        </p:pic>
        <p:pic>
          <p:nvPicPr>
            <p:cNvPr id="16" name="Picture 15"/>
            <p:cNvPicPr preferRelativeResize="0"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99261">
              <a:off x="5416697" y="4459608"/>
              <a:ext cx="1039183" cy="965121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1791387" y="3800715"/>
              <a:ext cx="341969" cy="192173"/>
              <a:chOff x="221874" y="3174226"/>
              <a:chExt cx="539642" cy="28201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33" name="Cube 32"/>
              <p:cNvSpPr/>
              <p:nvPr/>
            </p:nvSpPr>
            <p:spPr>
              <a:xfrm>
                <a:off x="221874" y="3269091"/>
                <a:ext cx="539642" cy="187150"/>
              </a:xfrm>
              <a:prstGeom prst="cube">
                <a:avLst/>
              </a:prstGeom>
              <a:grpFill/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34" name="Flowchart: Direct Access Storage 33"/>
              <p:cNvSpPr/>
              <p:nvPr/>
            </p:nvSpPr>
            <p:spPr>
              <a:xfrm>
                <a:off x="431117" y="3174226"/>
                <a:ext cx="286597" cy="121241"/>
              </a:xfrm>
              <a:prstGeom prst="flowChartMagneticDrum">
                <a:avLst/>
              </a:prstGeom>
              <a:grpFill/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827835" y="4205309"/>
              <a:ext cx="341969" cy="192173"/>
              <a:chOff x="221874" y="3174226"/>
              <a:chExt cx="539642" cy="28201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31" name="Cube 30"/>
              <p:cNvSpPr/>
              <p:nvPr/>
            </p:nvSpPr>
            <p:spPr>
              <a:xfrm>
                <a:off x="221874" y="3269091"/>
                <a:ext cx="539642" cy="187150"/>
              </a:xfrm>
              <a:prstGeom prst="cube">
                <a:avLst/>
              </a:prstGeom>
              <a:grpFill/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32" name="Flowchart: Direct Access Storage 31"/>
              <p:cNvSpPr/>
              <p:nvPr/>
            </p:nvSpPr>
            <p:spPr>
              <a:xfrm>
                <a:off x="431117" y="3174226"/>
                <a:ext cx="286597" cy="121241"/>
              </a:xfrm>
              <a:prstGeom prst="flowChartMagneticDrum">
                <a:avLst/>
              </a:prstGeom>
              <a:grpFill/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1962371" y="4591771"/>
              <a:ext cx="341969" cy="192173"/>
              <a:chOff x="221874" y="3174226"/>
              <a:chExt cx="539642" cy="28201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29" name="Cube 28"/>
              <p:cNvSpPr/>
              <p:nvPr/>
            </p:nvSpPr>
            <p:spPr>
              <a:xfrm>
                <a:off x="221874" y="3269091"/>
                <a:ext cx="539642" cy="187150"/>
              </a:xfrm>
              <a:prstGeom prst="cube">
                <a:avLst/>
              </a:prstGeom>
              <a:grpFill/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30" name="Flowchart: Direct Access Storage 29"/>
              <p:cNvSpPr/>
              <p:nvPr/>
            </p:nvSpPr>
            <p:spPr>
              <a:xfrm>
                <a:off x="431117" y="3174226"/>
                <a:ext cx="286597" cy="121241"/>
              </a:xfrm>
              <a:prstGeom prst="flowChartMagneticDrum">
                <a:avLst/>
              </a:prstGeom>
              <a:grpFill/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805711" y="5055961"/>
              <a:ext cx="341969" cy="192173"/>
              <a:chOff x="221874" y="3174226"/>
              <a:chExt cx="539642" cy="28201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27" name="Cube 26"/>
              <p:cNvSpPr/>
              <p:nvPr/>
            </p:nvSpPr>
            <p:spPr>
              <a:xfrm>
                <a:off x="221874" y="3269091"/>
                <a:ext cx="539642" cy="187150"/>
              </a:xfrm>
              <a:prstGeom prst="cube">
                <a:avLst/>
              </a:prstGeom>
              <a:grpFill/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28" name="Flowchart: Direct Access Storage 27"/>
              <p:cNvSpPr/>
              <p:nvPr/>
            </p:nvSpPr>
            <p:spPr>
              <a:xfrm>
                <a:off x="431117" y="3174226"/>
                <a:ext cx="286597" cy="121241"/>
              </a:xfrm>
              <a:prstGeom prst="flowChartMagneticDrum">
                <a:avLst/>
              </a:prstGeom>
              <a:grpFill/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882444" y="5353680"/>
              <a:ext cx="341969" cy="192173"/>
              <a:chOff x="221874" y="3174226"/>
              <a:chExt cx="539642" cy="28201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25" name="Cube 24"/>
              <p:cNvSpPr/>
              <p:nvPr/>
            </p:nvSpPr>
            <p:spPr>
              <a:xfrm>
                <a:off x="221874" y="3269091"/>
                <a:ext cx="539642" cy="187150"/>
              </a:xfrm>
              <a:prstGeom prst="cube">
                <a:avLst/>
              </a:prstGeom>
              <a:grpFill/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26" name="Flowchart: Direct Access Storage 25"/>
              <p:cNvSpPr/>
              <p:nvPr/>
            </p:nvSpPr>
            <p:spPr>
              <a:xfrm>
                <a:off x="431117" y="3174226"/>
                <a:ext cx="286597" cy="121241"/>
              </a:xfrm>
              <a:prstGeom prst="flowChartMagneticDrum">
                <a:avLst/>
              </a:prstGeom>
              <a:grpFill/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910975" y="5798891"/>
              <a:ext cx="341969" cy="192173"/>
              <a:chOff x="221874" y="3174226"/>
              <a:chExt cx="539642" cy="28201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23" name="Cube 22"/>
              <p:cNvSpPr/>
              <p:nvPr/>
            </p:nvSpPr>
            <p:spPr>
              <a:xfrm>
                <a:off x="221874" y="3269091"/>
                <a:ext cx="539642" cy="187150"/>
              </a:xfrm>
              <a:prstGeom prst="cube">
                <a:avLst/>
              </a:prstGeom>
              <a:grpFill/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24" name="Flowchart: Direct Access Storage 23"/>
              <p:cNvSpPr/>
              <p:nvPr/>
            </p:nvSpPr>
            <p:spPr>
              <a:xfrm>
                <a:off x="431117" y="3174226"/>
                <a:ext cx="286597" cy="121241"/>
              </a:xfrm>
              <a:prstGeom prst="flowChartMagneticDrum">
                <a:avLst/>
              </a:prstGeom>
              <a:grpFill/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439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463040"/>
            <a:ext cx="8229600" cy="45259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Hyperspectral Imagers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One purchased in FY19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Two more units will be purchased in FY20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RATLR (Phase II)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Add four additional wavelengths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Additional particle size characterization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2305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Relationship With BYU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463040"/>
            <a:ext cx="8229600" cy="45259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SMART Scholarship Student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Student Interns (Electrical Engineering </a:t>
            </a:r>
            <a:r>
              <a:rPr lang="en-US" dirty="0" err="1" smtClean="0"/>
              <a:t>Dept</a:t>
            </a:r>
            <a:r>
              <a:rPr lang="en-US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Sponsored EE Senior Design Project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Dr. Brian </a:t>
            </a:r>
            <a:r>
              <a:rPr lang="en-US" sz="3200" dirty="0" err="1" smtClean="0"/>
              <a:t>Mazzeo</a:t>
            </a:r>
            <a:endParaRPr lang="en-US" sz="32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UV Canary Replacement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6086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2403444" y="113481"/>
            <a:ext cx="587229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kern="0" dirty="0" smtClean="0"/>
              <a:t>Questions??</a:t>
            </a:r>
            <a:endParaRPr lang="en-US" kern="0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7150" y="6665913"/>
            <a:ext cx="2133600" cy="171450"/>
          </a:xfrm>
        </p:spPr>
        <p:txBody>
          <a:bodyPr/>
          <a:lstStyle/>
          <a:p>
            <a:pPr>
              <a:defRPr/>
            </a:pPr>
            <a:r>
              <a:rPr lang="en-US"/>
              <a:t>   </a:t>
            </a:r>
            <a:fld id="{75932187-C77F-4FF6-B34E-D4A31E40EC31}" type="slidenum">
              <a:rPr lang="en-US" smtClean="0"/>
              <a:pPr>
                <a:defRPr/>
              </a:pPr>
              <a:t>25</a:t>
            </a:fld>
            <a:endParaRPr lang="en-US"/>
          </a:p>
          <a:p>
            <a:pPr>
              <a:defRPr/>
            </a:pPr>
            <a:endParaRPr lang="en-US"/>
          </a:p>
        </p:txBody>
      </p:sp>
      <p:pic>
        <p:nvPicPr>
          <p:cNvPr id="9" name="Picture 2" descr="E:\SPIE Remote Sensing Testing Talk\SPIE Talk Photos\Test Shots\Untitled Export\20110719_A_Rober_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047" y="1477736"/>
            <a:ext cx="3372612" cy="2244147"/>
          </a:xfrm>
          <a:prstGeom prst="rect">
            <a:avLst/>
          </a:prstGeom>
          <a:noFill/>
        </p:spPr>
      </p:pic>
      <p:pic>
        <p:nvPicPr>
          <p:cNvPr id="12" name="Picture 2" descr="E:\SPIE Remote Sensing Testing Talk\SPIE Talk Photos\Sentry-CCTS test\Untitled Export\DSC_00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5979" y="1248485"/>
            <a:ext cx="2023978" cy="2702648"/>
          </a:xfrm>
          <a:prstGeom prst="rect">
            <a:avLst/>
          </a:prstGeom>
          <a:noFill/>
        </p:spPr>
      </p:pic>
      <p:pic>
        <p:nvPicPr>
          <p:cNvPr id="13" name="Picture 4" descr="E:\SPIE Remote Sensing Testing Talk\SPIE Talk Photos\Sentry-CCTS test\Untitled Export\DSC_00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90418" y="4229632"/>
            <a:ext cx="3514989" cy="2185904"/>
          </a:xfrm>
          <a:prstGeom prst="rect">
            <a:avLst/>
          </a:prstGeom>
          <a:noFill/>
        </p:spPr>
      </p:pic>
      <p:pic>
        <p:nvPicPr>
          <p:cNvPr id="14" name="Picture 13" descr="IMG_089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92044" y="1477735"/>
            <a:ext cx="2992195" cy="2244147"/>
          </a:xfrm>
          <a:prstGeom prst="rect">
            <a:avLst/>
          </a:prstGeom>
        </p:spPr>
      </p:pic>
      <p:pic>
        <p:nvPicPr>
          <p:cNvPr id="15" name="Picture 14" descr="IMG_089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7047" y="3894456"/>
            <a:ext cx="3465177" cy="259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86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Stand-off Detection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fld id="{1513773E-1FBA-4603-8FE7-20A4824CBD5E}" type="slidenum">
              <a:rPr lang="en-US" smtClean="0"/>
              <a:pPr>
                <a:defRPr/>
              </a:pPr>
              <a:t>3</a:t>
            </a:fld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9232" y="1900988"/>
            <a:ext cx="82175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Lidar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Scanning FTIR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Spectroscopy</a:t>
            </a:r>
            <a:endParaRPr lang="en-US" sz="4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6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</a:t>
            </a:r>
            <a:fld id="{E2324FC3-31E0-41F8-88DD-5B84450FFD2F}" type="slidenum">
              <a:rPr lang="en-US" smtClean="0"/>
              <a:pPr>
                <a:defRPr/>
              </a:pPr>
              <a:t>4</a:t>
            </a:fld>
            <a:endParaRPr lang="en-US"/>
          </a:p>
          <a:p>
            <a:pPr>
              <a:defRPr/>
            </a:pP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9" t="18295" r="9999" b="16413"/>
          <a:stretch/>
        </p:blipFill>
        <p:spPr>
          <a:xfrm>
            <a:off x="816430" y="1521275"/>
            <a:ext cx="7424059" cy="398417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2142698" y="274638"/>
            <a:ext cx="65441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kern="0" dirty="0" smtClean="0"/>
              <a:t>Lidar example system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09949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West Desert </a:t>
            </a:r>
            <a:r>
              <a:rPr lang="en-US" dirty="0" err="1"/>
              <a:t>Lidar</a:t>
            </a:r>
            <a:r>
              <a:rPr lang="en-US" dirty="0"/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53172"/>
            <a:ext cx="5854588" cy="1320098"/>
          </a:xfrm>
        </p:spPr>
        <p:txBody>
          <a:bodyPr/>
          <a:lstStyle/>
          <a:p>
            <a:r>
              <a:rPr lang="en-US" sz="2400" dirty="0"/>
              <a:t>Based on a </a:t>
            </a:r>
            <a:r>
              <a:rPr lang="en-US" sz="2400" dirty="0" err="1"/>
              <a:t>Nd:YAG</a:t>
            </a:r>
            <a:r>
              <a:rPr lang="en-US" sz="2400" dirty="0"/>
              <a:t> laser </a:t>
            </a:r>
          </a:p>
          <a:p>
            <a:r>
              <a:rPr lang="en-US" sz="2400" dirty="0"/>
              <a:t>High degree of reliability due to simple design</a:t>
            </a:r>
          </a:p>
          <a:p>
            <a:r>
              <a:rPr lang="en-US" sz="2400" dirty="0"/>
              <a:t>Continually upgrading and enhancing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</a:t>
            </a:r>
            <a:fld id="{590741A3-B1EB-4C39-8B8E-7A3456038E20}" type="slidenum">
              <a:rPr lang="en-US" smtClean="0"/>
              <a:pPr>
                <a:defRPr/>
              </a:pPr>
              <a:t>5</a:t>
            </a:fld>
            <a:endParaRPr lang="en-US"/>
          </a:p>
          <a:p>
            <a:pPr>
              <a:defRPr/>
            </a:pPr>
            <a:endParaRPr lang="en-US"/>
          </a:p>
        </p:txBody>
      </p:sp>
      <p:pic>
        <p:nvPicPr>
          <p:cNvPr id="7" name="Picture 6" descr="IMG_08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2101" y="2973823"/>
            <a:ext cx="3938125" cy="2953594"/>
          </a:xfrm>
          <a:prstGeom prst="rect">
            <a:avLst/>
          </a:prstGeom>
        </p:spPr>
      </p:pic>
      <p:pic>
        <p:nvPicPr>
          <p:cNvPr id="12" name="Picture 11" descr="IMG_1029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74893" y="3004168"/>
            <a:ext cx="3948913" cy="2961685"/>
          </a:xfrm>
          <a:prstGeom prst="rect">
            <a:avLst/>
          </a:prstGeom>
        </p:spPr>
      </p:pic>
      <p:pic>
        <p:nvPicPr>
          <p:cNvPr id="9" name="Picture 8" descr="IMG_089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5077" y="1108608"/>
            <a:ext cx="2346690" cy="176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69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LIDARs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864" y="2004763"/>
            <a:ext cx="6063253" cy="3394472"/>
          </a:xfrm>
        </p:spPr>
        <p:txBody>
          <a:bodyPr/>
          <a:lstStyle/>
          <a:p>
            <a:r>
              <a:rPr lang="en-US" sz="2100" dirty="0"/>
              <a:t>West Desert LIDAR (2) – Non-eye safe system, Gold-standard of particle/aerosol test referees, integrated into Test Grid</a:t>
            </a:r>
          </a:p>
          <a:p>
            <a:pPr>
              <a:spcBef>
                <a:spcPts val="0"/>
              </a:spcBef>
            </a:pPr>
            <a:endParaRPr lang="en-US" sz="900" dirty="0"/>
          </a:p>
          <a:p>
            <a:r>
              <a:rPr lang="en-US" sz="2100" dirty="0"/>
              <a:t>Scanning Aerosol Multi-Pulse Lidar-(</a:t>
            </a:r>
            <a:r>
              <a:rPr lang="en-US" sz="2100" dirty="0" err="1"/>
              <a:t>Eyesafe</a:t>
            </a:r>
            <a:r>
              <a:rPr lang="en-US" sz="2100" dirty="0"/>
              <a:t>) (SAMPLE) (1) – Eye-safe system, poor daytime performance, </a:t>
            </a:r>
            <a:r>
              <a:rPr lang="en-US" sz="2100" dirty="0" smtClean="0"/>
              <a:t>integrated </a:t>
            </a:r>
            <a:r>
              <a:rPr lang="en-US" sz="2100" dirty="0"/>
              <a:t>into Test </a:t>
            </a:r>
            <a:r>
              <a:rPr lang="en-US" sz="2100" dirty="0" smtClean="0"/>
              <a:t>Grid</a:t>
            </a:r>
            <a:endParaRPr lang="en-US" sz="2100" dirty="0"/>
          </a:p>
          <a:p>
            <a:r>
              <a:rPr lang="en-US" sz="2100" dirty="0" err="1"/>
              <a:t>CELiS</a:t>
            </a:r>
            <a:r>
              <a:rPr lang="en-US" sz="2100" dirty="0"/>
              <a:t> (2) – Eye-safe System, more sensitive than </a:t>
            </a:r>
            <a:r>
              <a:rPr lang="en-US" sz="2100" dirty="0" smtClean="0"/>
              <a:t>SAMPLE, </a:t>
            </a:r>
            <a:r>
              <a:rPr lang="en-US" sz="2100" dirty="0"/>
              <a:t>NOT integrated into Test Grid</a:t>
            </a:r>
          </a:p>
          <a:p>
            <a:pPr>
              <a:spcBef>
                <a:spcPts val="0"/>
              </a:spcBef>
            </a:pP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761" y="4585205"/>
            <a:ext cx="1366247" cy="1086323"/>
          </a:xfrm>
          <a:prstGeom prst="rect">
            <a:avLst/>
          </a:prstGeom>
        </p:spPr>
      </p:pic>
      <p:pic>
        <p:nvPicPr>
          <p:cNvPr id="5" name="Picture 4" descr="IMG_08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9117" y="1765064"/>
            <a:ext cx="1646801" cy="12351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809" y="3131458"/>
            <a:ext cx="1251415" cy="132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0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LIDAR Work 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Raman Enhanced Aerosol LIDAR (REAL) (2)-Too complex for mobile referee </a:t>
            </a:r>
            <a:r>
              <a:rPr lang="en-US" sz="2800" dirty="0" err="1" smtClean="0"/>
              <a:t>lidar</a:t>
            </a:r>
            <a:r>
              <a:rPr lang="en-US" sz="2800" dirty="0" smtClean="0"/>
              <a:t>, untapped capability, Proposed to be part of Full Field Wind Mapping capability </a:t>
            </a:r>
            <a:r>
              <a:rPr lang="en-US" sz="2800" dirty="0"/>
              <a:t>for T&amp;E </a:t>
            </a:r>
            <a:r>
              <a:rPr lang="en-US" sz="2800" dirty="0" smtClean="0"/>
              <a:t>Gaps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UV LIDAR (2)- One-off LIDAR developed for Jack Rabbit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LIF-primarily 1um; used UV on Jack Rabbit</a:t>
            </a:r>
          </a:p>
        </p:txBody>
      </p:sp>
    </p:spTree>
    <p:extLst>
      <p:ext uri="{BB962C8B-B14F-4D97-AF65-F5344CB8AC3E}">
        <p14:creationId xmlns:p14="http://schemas.microsoft.com/office/powerpoint/2010/main" val="365301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Near-term LIDAR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Real-time Aerosol Test </a:t>
            </a:r>
            <a:r>
              <a:rPr lang="en-US" sz="2400" dirty="0" smtClean="0"/>
              <a:t>LIDAR (RATLR) (1) – Standoff Particle Size Distribution LIDAR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Currently being developed with an expected delivery in Q4 FY19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To be characterized in FY20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Four (4) wavelength LIDAR</a:t>
            </a:r>
          </a:p>
          <a:p>
            <a:pPr lvl="1"/>
            <a:r>
              <a:rPr lang="en-US" sz="2400" dirty="0" smtClean="0"/>
              <a:t>Option of 4 additional wavelengths (greater size definition), if proven out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1" descr="image00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" t="6602" r="3636" b="3164"/>
          <a:stretch/>
        </p:blipFill>
        <p:spPr bwMode="auto">
          <a:xfrm>
            <a:off x="3727154" y="4395775"/>
            <a:ext cx="3779240" cy="19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447800" y="4826656"/>
            <a:ext cx="1288753" cy="474127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82786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r"/>
            <a:r>
              <a:rPr lang="en-US" sz="8625" kern="0" dirty="0">
                <a:latin typeface="Eras Bold ITC" panose="020B0907030504020204" pitchFamily="34" charset="0"/>
              </a:rPr>
              <a:t>RATLR</a:t>
            </a:r>
            <a:r>
              <a:rPr lang="en-US" sz="6000" kern="0" dirty="0">
                <a:latin typeface="Gill Sans Ultra Bold" panose="020B0A02020104020203" pitchFamily="34" charset="0"/>
              </a:rPr>
              <a:t>  </a:t>
            </a:r>
            <a:r>
              <a:rPr lang="en-US" sz="3000" kern="0" dirty="0"/>
              <a:t/>
            </a:r>
            <a:br>
              <a:rPr lang="en-US" sz="3000" kern="0" dirty="0"/>
            </a:br>
            <a:r>
              <a:rPr lang="en-US" sz="2700" kern="0" dirty="0"/>
              <a:t>(Real-time Aerosol Test </a:t>
            </a:r>
            <a:r>
              <a:rPr lang="en-US" sz="2700" kern="0" dirty="0" err="1"/>
              <a:t>LidaR</a:t>
            </a:r>
            <a:r>
              <a:rPr lang="en-US" sz="2700" kern="0" dirty="0"/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482" y="4826656"/>
            <a:ext cx="620552" cy="46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91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Lidar Calibration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</a:t>
            </a:r>
            <a:fld id="{590741A3-B1EB-4C39-8B8E-7A3456038E20}" type="slidenum">
              <a:rPr lang="en-US" smtClean="0"/>
              <a:pPr>
                <a:defRPr/>
              </a:pPr>
              <a:t>9</a:t>
            </a:fld>
            <a:endParaRPr lang="en-US"/>
          </a:p>
          <a:p>
            <a:pPr>
              <a:defRPr/>
            </a:pPr>
            <a:endParaRPr lang="en-US"/>
          </a:p>
        </p:txBody>
      </p:sp>
      <p:pic>
        <p:nvPicPr>
          <p:cNvPr id="8" name="Picture 7" descr="IMG_29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97617" y="1440382"/>
            <a:ext cx="6627381" cy="44182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31617" y="292931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ASC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49430" y="287267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JABT</a:t>
            </a:r>
          </a:p>
        </p:txBody>
      </p:sp>
    </p:spTree>
    <p:extLst>
      <p:ext uri="{BB962C8B-B14F-4D97-AF65-F5344CB8AC3E}">
        <p14:creationId xmlns:p14="http://schemas.microsoft.com/office/powerpoint/2010/main" val="157951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0F314C5DA0F445BCB5555420A13C84" ma:contentTypeVersion="0" ma:contentTypeDescription="Create a new document." ma:contentTypeScope="" ma:versionID="a1fa28e10e1d733ea6aaa485b742f7f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950DFC72-8A7F-4F2E-8D37-ACB27D6F7244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704BB7E-FF4D-403C-B8F6-E6D6640C72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8673C2-505D-43A1-A6B6-79797EF740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3660</TotalTime>
  <Words>868</Words>
  <Application>Microsoft Office PowerPoint</Application>
  <PresentationFormat>On-screen Show (4:3)</PresentationFormat>
  <Paragraphs>148</Paragraphs>
  <Slides>25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ＭＳ Ｐゴシック</vt:lpstr>
      <vt:lpstr>Arial</vt:lpstr>
      <vt:lpstr>Arial Narrow</vt:lpstr>
      <vt:lpstr>Calibri</vt:lpstr>
      <vt:lpstr>Eras Bold ITC</vt:lpstr>
      <vt:lpstr>Gill Sans Ultra Bold</vt:lpstr>
      <vt:lpstr>Default Design</vt:lpstr>
      <vt:lpstr>Test Referee Branch Remote Sensing Capabilities.  </vt:lpstr>
      <vt:lpstr>Introduction</vt:lpstr>
      <vt:lpstr>Stand-off Detection</vt:lpstr>
      <vt:lpstr>PowerPoint Presentation</vt:lpstr>
      <vt:lpstr>West Desert Lidar </vt:lpstr>
      <vt:lpstr>Operational LIDARs</vt:lpstr>
      <vt:lpstr>LIDAR Work In Progress</vt:lpstr>
      <vt:lpstr>Near-term LIDAR Projects</vt:lpstr>
      <vt:lpstr>Lidar Calibration</vt:lpstr>
      <vt:lpstr>Joint Ambient Breeze Tunnel (JABT)</vt:lpstr>
      <vt:lpstr>Active Standoff Chamber (ASC)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</vt:lpstr>
      <vt:lpstr>Future Work (cont)</vt:lpstr>
      <vt:lpstr>Past Relationship With BYU</vt:lpstr>
      <vt:lpstr>PowerPoint Presentation</vt:lpstr>
    </vt:vector>
  </TitlesOfParts>
  <Company>US Army, CECOM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christine.shea1</dc:creator>
  <cp:lastModifiedBy>DoD Admin</cp:lastModifiedBy>
  <cp:revision>94</cp:revision>
  <dcterms:created xsi:type="dcterms:W3CDTF">2009-01-26T23:00:38Z</dcterms:created>
  <dcterms:modified xsi:type="dcterms:W3CDTF">2019-02-13T17:27:00Z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0x010100120F314C5DA0F445BCB5555420A13C84</vt:lpwstr>
  </property>
</Properties>
</file>