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9" r:id="rId22"/>
    <p:sldId id="280" r:id="rId23"/>
  </p:sldIdLst>
  <p:sldSz cx="18288000" cy="10287000"/>
  <p:notesSz cx="6858000" cy="9144000"/>
  <p:embeddedFontLst>
    <p:embeddedFont>
      <p:font typeface="Cooper Hewitt Bold" panose="020B0604020202020204" charset="0"/>
      <p:regular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Arimo" panose="020B0604020202020204" charset="0"/>
      <p:regular r:id="rId30"/>
    </p:embeddedFont>
    <p:embeddedFont>
      <p:font typeface="Cooper Hewitt" panose="020B0604020202020204" charset="0"/>
      <p:regular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DBEC7C-AD02-4D94-870F-B9C8CD8B3923}" v="2" dt="2021-04-02T04:13:00.905"/>
    <p1510:client id="{565EA984-3DE5-48A5-85EC-B6A598FC143E}" v="12" dt="2021-04-05T18:36:34.067"/>
    <p1510:client id="{AB7AB969-B586-41B3-88FE-A5337B6ABE79}" v="33" dt="2021-04-12T17:46:15.9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3931" autoAdjust="0"/>
  </p:normalViewPr>
  <p:slideViewPr>
    <p:cSldViewPr>
      <p:cViewPr varScale="1">
        <p:scale>
          <a:sx n="74" d="100"/>
          <a:sy n="74" d="100"/>
        </p:scale>
        <p:origin x="53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viewProps" Target="viewProps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ane Donaldson" userId="vWd0IGRJUiZUWn8VbfESSMjH1HdyaAJBJx5R4j15iUo=" providerId="None" clId="Web-{AB7AB969-B586-41B3-88FE-A5337B6ABE79}"/>
    <pc:docChg chg="modSld">
      <pc:chgData name="Diane Donaldson" userId="vWd0IGRJUiZUWn8VbfESSMjH1HdyaAJBJx5R4j15iUo=" providerId="None" clId="Web-{AB7AB969-B586-41B3-88FE-A5337B6ABE79}" dt="2021-04-12T17:46:15.930" v="24"/>
      <pc:docMkLst>
        <pc:docMk/>
      </pc:docMkLst>
      <pc:sldChg chg="addSp modSp">
        <pc:chgData name="Diane Donaldson" userId="vWd0IGRJUiZUWn8VbfESSMjH1HdyaAJBJx5R4j15iUo=" providerId="None" clId="Web-{AB7AB969-B586-41B3-88FE-A5337B6ABE79}" dt="2021-04-12T17:46:15.930" v="24"/>
        <pc:sldMkLst>
          <pc:docMk/>
          <pc:sldMk cId="0" sldId="256"/>
        </pc:sldMkLst>
        <pc:spChg chg="add">
          <ac:chgData name="Diane Donaldson" userId="vWd0IGRJUiZUWn8VbfESSMjH1HdyaAJBJx5R4j15iUo=" providerId="None" clId="Web-{AB7AB969-B586-41B3-88FE-A5337B6ABE79}" dt="2021-04-12T17:46:15.930" v="24"/>
          <ac:spMkLst>
            <pc:docMk/>
            <pc:sldMk cId="0" sldId="256"/>
            <ac:spMk id="5" creationId="{51F9B30F-04FB-424C-80F5-820795E763F1}"/>
          </ac:spMkLst>
        </pc:spChg>
        <pc:spChg chg="mod">
          <ac:chgData name="Diane Donaldson" userId="vWd0IGRJUiZUWn8VbfESSMjH1HdyaAJBJx5R4j15iUo=" providerId="None" clId="Web-{AB7AB969-B586-41B3-88FE-A5337B6ABE79}" dt="2021-04-12T17:45:48.273" v="23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Diane Donaldson" userId="vWd0IGRJUiZUWn8VbfESSMjH1HdyaAJBJx5R4j15iUo=" providerId="None" clId="Web-{AB7AB969-B586-41B3-88FE-A5337B6ABE79}" dt="2021-04-12T17:45:02.975" v="16" actId="1076"/>
          <ac:spMkLst>
            <pc:docMk/>
            <pc:sldMk cId="0" sldId="256"/>
            <ac:spMk id="10" creationId="{00000000-0000-0000-0000-000000000000}"/>
          </ac:spMkLst>
        </pc:spChg>
      </pc:sldChg>
    </pc:docChg>
  </pc:docChgLst>
  <pc:docChgLst>
    <pc:chgData name="Diane Donaldson" clId="Web-{2DDBEC7C-AD02-4D94-870F-B9C8CD8B3923}"/>
    <pc:docChg chg="modSld">
      <pc:chgData name="Diane Donaldson" userId="" providerId="" clId="Web-{2DDBEC7C-AD02-4D94-870F-B9C8CD8B3923}" dt="2021-04-02T04:13:00.905" v="1"/>
      <pc:docMkLst>
        <pc:docMk/>
      </pc:docMkLst>
      <pc:sldChg chg="addSp delSp modSp mod modClrScheme chgLayout">
        <pc:chgData name="Diane Donaldson" userId="" providerId="" clId="Web-{2DDBEC7C-AD02-4D94-870F-B9C8CD8B3923}" dt="2021-04-02T04:13:00.905" v="1"/>
        <pc:sldMkLst>
          <pc:docMk/>
          <pc:sldMk cId="0" sldId="256"/>
        </pc:sldMkLst>
        <pc:spChg chg="add del mod ord">
          <ac:chgData name="Diane Donaldson" userId="" providerId="" clId="Web-{2DDBEC7C-AD02-4D94-870F-B9C8CD8B3923}" dt="2021-04-02T04:13:00.905" v="1"/>
          <ac:spMkLst>
            <pc:docMk/>
            <pc:sldMk cId="0" sldId="256"/>
            <ac:spMk id="5" creationId="{A8F85B02-FED9-4A1B-B71B-4A5CB2F8969E}"/>
          </ac:spMkLst>
        </pc:spChg>
        <pc:spChg chg="add del mod ord">
          <ac:chgData name="Diane Donaldson" userId="" providerId="" clId="Web-{2DDBEC7C-AD02-4D94-870F-B9C8CD8B3923}" dt="2021-04-02T04:13:00.905" v="1"/>
          <ac:spMkLst>
            <pc:docMk/>
            <pc:sldMk cId="0" sldId="256"/>
            <ac:spMk id="8" creationId="{680613BB-97B3-4FB1-9AE8-639E01B4C784}"/>
          </ac:spMkLst>
        </pc:spChg>
      </pc:sldChg>
    </pc:docChg>
  </pc:docChgLst>
  <pc:docChgLst>
    <pc:chgData name="Diane Donaldson" userId="vWd0IGRJUiZUWn8VbfESSMjH1HdyaAJBJx5R4j15iUo=" providerId="None" clId="Web-{565EA984-3DE5-48A5-85EC-B6A598FC143E}"/>
    <pc:docChg chg="modSld">
      <pc:chgData name="Diane Donaldson" userId="vWd0IGRJUiZUWn8VbfESSMjH1HdyaAJBJx5R4j15iUo=" providerId="None" clId="Web-{565EA984-3DE5-48A5-85EC-B6A598FC143E}" dt="2021-04-05T18:36:29.020" v="6" actId="20577"/>
      <pc:docMkLst>
        <pc:docMk/>
      </pc:docMkLst>
      <pc:sldChg chg="modSp">
        <pc:chgData name="Diane Donaldson" userId="vWd0IGRJUiZUWn8VbfESSMjH1HdyaAJBJx5R4j15iUo=" providerId="None" clId="Web-{565EA984-3DE5-48A5-85EC-B6A598FC143E}" dt="2021-04-05T18:36:29.020" v="6" actId="20577"/>
        <pc:sldMkLst>
          <pc:docMk/>
          <pc:sldMk cId="0" sldId="265"/>
        </pc:sldMkLst>
        <pc:spChg chg="mod">
          <ac:chgData name="Diane Donaldson" userId="vWd0IGRJUiZUWn8VbfESSMjH1HdyaAJBJx5R4j15iUo=" providerId="None" clId="Web-{565EA984-3DE5-48A5-85EC-B6A598FC143E}" dt="2021-04-05T18:36:29.020" v="6" actId="20577"/>
          <ac:spMkLst>
            <pc:docMk/>
            <pc:sldMk cId="0" sldId="265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2D0EF-C67D-4E43-9576-E141D14D14CF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26831-03A6-45A4-AA23-B0A1ADEBE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71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E26831-03A6-45A4-AA23-B0A1ADEBE1A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04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F5C99200-5921-4B6B-BA25-CFE7647C55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9182100"/>
            <a:ext cx="5000625" cy="9810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t="7786" b="778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359912" y="8343900"/>
            <a:ext cx="11928088" cy="1254332"/>
            <a:chOff x="-529031" y="-123097"/>
            <a:chExt cx="25114212" cy="1338519"/>
          </a:xfrm>
        </p:grpSpPr>
        <p:sp>
          <p:nvSpPr>
            <p:cNvPr id="3" name="AutoShape 3"/>
            <p:cNvSpPr/>
            <p:nvPr/>
          </p:nvSpPr>
          <p:spPr>
            <a:xfrm>
              <a:off x="-529031" y="-123097"/>
              <a:ext cx="25114212" cy="1338519"/>
            </a:xfrm>
            <a:prstGeom prst="rect">
              <a:avLst/>
            </a:prstGeom>
            <a:solidFill>
              <a:srgbClr val="F3F7FA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2239285" y="262648"/>
              <a:ext cx="21049485" cy="5670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919"/>
                </a:lnSpc>
              </a:pPr>
              <a:r>
                <a:rPr lang="en-US" sz="4400" spc="84" dirty="0">
                  <a:solidFill>
                    <a:srgbClr val="37588E"/>
                  </a:solidFill>
                  <a:latin typeface="Cooper Hewitt"/>
                </a:rPr>
                <a:t>Presented by Kristen </a:t>
              </a:r>
              <a:r>
                <a:rPr lang="en-US" sz="4400" spc="84" dirty="0" err="1">
                  <a:solidFill>
                    <a:srgbClr val="37588E"/>
                  </a:solidFill>
                  <a:latin typeface="Cooper Hewitt"/>
                </a:rPr>
                <a:t>Kellems</a:t>
              </a:r>
              <a:endParaRPr lang="en-US" sz="4400" spc="84" dirty="0">
                <a:solidFill>
                  <a:srgbClr val="37588E"/>
                </a:solidFill>
                <a:latin typeface="Cooper Hewitt"/>
              </a:endParaRP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6934200" y="2400300"/>
            <a:ext cx="9520344" cy="39505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199"/>
              </a:lnSpc>
            </a:pPr>
            <a:r>
              <a:rPr lang="en-US" sz="10000" spc="410" dirty="0">
                <a:solidFill>
                  <a:srgbClr val="F3F7FA"/>
                </a:solidFill>
                <a:latin typeface="Cooper Hewitt" panose="020B0604020202020204" charset="0"/>
                <a:ea typeface="Cooper Hewitt" panose="020B0604020202020204" charset="0"/>
                <a:cs typeface="Courier New"/>
              </a:rPr>
              <a:t>BYU</a:t>
            </a:r>
          </a:p>
          <a:p>
            <a:pPr>
              <a:lnSpc>
                <a:spcPts val="10200"/>
              </a:lnSpc>
            </a:pPr>
            <a:r>
              <a:rPr lang="en-US" sz="9950" spc="409" dirty="0">
                <a:solidFill>
                  <a:srgbClr val="F3F7FA"/>
                </a:solidFill>
                <a:latin typeface="Cooper Hewitt" panose="020B0604020202020204" charset="0"/>
                <a:ea typeface="Cooper Hewitt" panose="020B0604020202020204" charset="0"/>
                <a:cs typeface="Courier New"/>
              </a:rPr>
              <a:t>RESEARCH DEVELOPMENT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588326" y="3793430"/>
            <a:ext cx="3378172" cy="11214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60"/>
              </a:lnSpc>
            </a:pPr>
            <a:r>
              <a:rPr lang="en-US" sz="3200" spc="320" dirty="0">
                <a:solidFill>
                  <a:srgbClr val="37588E"/>
                </a:solidFill>
                <a:latin typeface="Cooper Hewitt Bold"/>
              </a:rPr>
              <a:t>APRIL</a:t>
            </a:r>
          </a:p>
          <a:p>
            <a:pPr algn="ctr">
              <a:lnSpc>
                <a:spcPts val="4160"/>
              </a:lnSpc>
            </a:pPr>
            <a:r>
              <a:rPr lang="en-US" sz="3200" spc="320" dirty="0">
                <a:solidFill>
                  <a:srgbClr val="37588E"/>
                </a:solidFill>
                <a:latin typeface="Cooper Hewitt Bold"/>
              </a:rPr>
              <a:t>28, 2021</a:t>
            </a:r>
          </a:p>
        </p:txBody>
      </p:sp>
      <p:sp>
        <p:nvSpPr>
          <p:cNvPr id="10" name="Hexagon 9"/>
          <p:cNvSpPr/>
          <p:nvPr/>
        </p:nvSpPr>
        <p:spPr>
          <a:xfrm>
            <a:off x="1219200" y="2171700"/>
            <a:ext cx="4343400" cy="3810000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Cooper Hewitt" panose="020B0604020202020204" charset="0"/>
                <a:ea typeface="Cooper Hewitt" panose="020B0604020202020204" charset="0"/>
              </a:rPr>
              <a:t>APRIL 1, 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8077200" y="-471599"/>
            <a:ext cx="10012686" cy="10758599"/>
          </a:xfrm>
          <a:prstGeom prst="rect">
            <a:avLst/>
          </a:prstGeom>
          <a:solidFill>
            <a:srgbClr val="37588E"/>
          </a:solidFill>
        </p:spPr>
      </p:sp>
      <p:grpSp>
        <p:nvGrpSpPr>
          <p:cNvPr id="3" name="Group 3"/>
          <p:cNvGrpSpPr/>
          <p:nvPr/>
        </p:nvGrpSpPr>
        <p:grpSpPr>
          <a:xfrm>
            <a:off x="13618527" y="672985"/>
            <a:ext cx="3621758" cy="3432313"/>
            <a:chOff x="0" y="0"/>
            <a:chExt cx="4829011" cy="4576417"/>
          </a:xfrm>
        </p:grpSpPr>
        <p:sp>
          <p:nvSpPr>
            <p:cNvPr id="4" name="TextBox 4"/>
            <p:cNvSpPr txBox="1"/>
            <p:nvPr/>
          </p:nvSpPr>
          <p:spPr>
            <a:xfrm>
              <a:off x="3297668" y="-47625"/>
              <a:ext cx="752870" cy="7474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1</a:t>
              </a:r>
            </a:p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20%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4076142" y="2348271"/>
              <a:ext cx="752870" cy="7474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2</a:t>
              </a:r>
            </a:p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20%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2038071" y="3829016"/>
              <a:ext cx="752870" cy="7474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3</a:t>
              </a:r>
            </a:p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20%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2348271"/>
              <a:ext cx="752870" cy="7474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4</a:t>
              </a:r>
            </a:p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20%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778474" y="-47625"/>
              <a:ext cx="752870" cy="7474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5</a:t>
              </a:r>
            </a:p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20%</a:t>
              </a:r>
            </a:p>
          </p:txBody>
        </p:sp>
        <p:grpSp>
          <p:nvGrpSpPr>
            <p:cNvPr id="9" name="Group 9"/>
            <p:cNvGrpSpPr>
              <a:grpSpLocks noChangeAspect="1"/>
            </p:cNvGrpSpPr>
            <p:nvPr/>
          </p:nvGrpSpPr>
          <p:grpSpPr>
            <a:xfrm>
              <a:off x="840511" y="509580"/>
              <a:ext cx="3147989" cy="3147989"/>
              <a:chOff x="-12700" y="-12700"/>
              <a:chExt cx="25400" cy="254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-12700"/>
                <a:ext cx="12259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12259" h="12700">
                    <a:moveTo>
                      <a:pt x="0" y="0"/>
                    </a:moveTo>
                    <a:lnTo>
                      <a:pt x="0" y="0"/>
                    </a:lnTo>
                    <a:cubicBezTo>
                      <a:pt x="5737" y="0"/>
                      <a:pt x="10762" y="3846"/>
                      <a:pt x="12259" y="9384"/>
                    </a:cubicBez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F3F7FA"/>
              </a:solidFill>
            </p:spPr>
          </p:sp>
          <p:sp>
            <p:nvSpPr>
              <p:cNvPr id="11" name="Freeform 11"/>
              <p:cNvSpPr/>
              <p:nvPr/>
            </p:nvSpPr>
            <p:spPr>
              <a:xfrm>
                <a:off x="0" y="-3925"/>
                <a:ext cx="13851" cy="14559"/>
              </a:xfrm>
              <a:custGeom>
                <a:avLst/>
                <a:gdLst/>
                <a:ahLst/>
                <a:cxnLst/>
                <a:rect l="l" t="t" r="r" b="b"/>
                <a:pathLst>
                  <a:path w="13851" h="14559">
                    <a:moveTo>
                      <a:pt x="12078" y="0"/>
                    </a:moveTo>
                    <a:cubicBezTo>
                      <a:pt x="13851" y="5457"/>
                      <a:pt x="11746" y="11424"/>
                      <a:pt x="6942" y="14560"/>
                    </a:cubicBezTo>
                    <a:lnTo>
                      <a:pt x="0" y="3925"/>
                    </a:lnTo>
                    <a:close/>
                  </a:path>
                </a:pathLst>
              </a:custGeom>
              <a:solidFill>
                <a:srgbClr val="DBDDE1"/>
              </a:solidFill>
            </p:spPr>
          </p:sp>
          <p:sp>
            <p:nvSpPr>
              <p:cNvPr id="12" name="Freeform 12"/>
              <p:cNvSpPr/>
              <p:nvPr/>
            </p:nvSpPr>
            <p:spPr>
              <a:xfrm>
                <a:off x="-7969" y="0"/>
                <a:ext cx="15434" cy="13647"/>
              </a:xfrm>
              <a:custGeom>
                <a:avLst/>
                <a:gdLst/>
                <a:ahLst/>
                <a:cxnLst/>
                <a:rect l="l" t="t" r="r" b="b"/>
                <a:pathLst>
                  <a:path w="15434" h="13647">
                    <a:moveTo>
                      <a:pt x="15434" y="10275"/>
                    </a:moveTo>
                    <a:cubicBezTo>
                      <a:pt x="10793" y="13647"/>
                      <a:pt x="4467" y="13488"/>
                      <a:pt x="0" y="9889"/>
                    </a:cubicBezTo>
                    <a:lnTo>
                      <a:pt x="7969" y="0"/>
                    </a:lnTo>
                    <a:close/>
                  </a:path>
                </a:pathLst>
              </a:custGeom>
              <a:solidFill>
                <a:srgbClr val="C3C3C7"/>
              </a:solidFill>
            </p:spPr>
          </p:sp>
          <p:sp>
            <p:nvSpPr>
              <p:cNvPr id="13" name="Freeform 13"/>
              <p:cNvSpPr/>
              <p:nvPr/>
            </p:nvSpPr>
            <p:spPr>
              <a:xfrm>
                <a:off x="-13910" y="-4523"/>
                <a:ext cx="13910" cy="14798"/>
              </a:xfrm>
              <a:custGeom>
                <a:avLst/>
                <a:gdLst/>
                <a:ahLst/>
                <a:cxnLst/>
                <a:rect l="l" t="t" r="r" b="b"/>
                <a:pathLst>
                  <a:path w="13910" h="14798">
                    <a:moveTo>
                      <a:pt x="6445" y="14798"/>
                    </a:moveTo>
                    <a:cubicBezTo>
                      <a:pt x="1804" y="11425"/>
                      <a:pt x="0" y="5360"/>
                      <a:pt x="2043" y="0"/>
                    </a:cubicBezTo>
                    <a:lnTo>
                      <a:pt x="13910" y="4523"/>
                    </a:lnTo>
                    <a:close/>
                  </a:path>
                </a:pathLst>
              </a:custGeom>
              <a:solidFill>
                <a:srgbClr val="ADAAAE"/>
              </a:solidFill>
            </p:spPr>
          </p:sp>
          <p:sp>
            <p:nvSpPr>
              <p:cNvPr id="14" name="Freeform 14"/>
              <p:cNvSpPr/>
              <p:nvPr/>
            </p:nvSpPr>
            <p:spPr>
              <a:xfrm>
                <a:off x="-12078" y="-12700"/>
                <a:ext cx="12078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12078" h="12700">
                    <a:moveTo>
                      <a:pt x="0" y="8775"/>
                    </a:moveTo>
                    <a:cubicBezTo>
                      <a:pt x="1700" y="3543"/>
                      <a:pt x="6575" y="1"/>
                      <a:pt x="12077" y="0"/>
                    </a:cubicBezTo>
                    <a:lnTo>
                      <a:pt x="12078" y="12700"/>
                    </a:lnTo>
                    <a:close/>
                  </a:path>
                </a:pathLst>
              </a:custGeom>
              <a:solidFill>
                <a:srgbClr val="969295"/>
              </a:solidFill>
            </p:spPr>
          </p:sp>
        </p:grpSp>
      </p:grpSp>
      <p:sp>
        <p:nvSpPr>
          <p:cNvPr id="15" name="TextBox 15"/>
          <p:cNvSpPr txBox="1"/>
          <p:nvPr/>
        </p:nvSpPr>
        <p:spPr>
          <a:xfrm>
            <a:off x="1028700" y="1622447"/>
            <a:ext cx="4891499" cy="23339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100"/>
              </a:lnSpc>
            </a:pPr>
            <a:r>
              <a:rPr lang="en-US" sz="7000" spc="210" dirty="0">
                <a:solidFill>
                  <a:srgbClr val="37588E"/>
                </a:solidFill>
                <a:latin typeface="Cooper Hewitt" panose="020B0604020202020204" charset="0"/>
                <a:ea typeface="Cooper Hewitt" panose="020B0604020202020204" charset="0"/>
              </a:rPr>
              <a:t>Our Customers</a:t>
            </a:r>
          </a:p>
        </p:txBody>
      </p:sp>
      <p:sp>
        <p:nvSpPr>
          <p:cNvPr id="17" name="AutoShape 17"/>
          <p:cNvSpPr/>
          <p:nvPr/>
        </p:nvSpPr>
        <p:spPr>
          <a:xfrm>
            <a:off x="11880381" y="2314365"/>
            <a:ext cx="2368645" cy="15108"/>
          </a:xfrm>
          <a:prstGeom prst="rect">
            <a:avLst/>
          </a:prstGeom>
          <a:solidFill>
            <a:srgbClr val="F3F7FA"/>
          </a:solidFill>
        </p:spPr>
      </p:sp>
      <p:sp>
        <p:nvSpPr>
          <p:cNvPr id="20" name="TextBox 20"/>
          <p:cNvSpPr txBox="1"/>
          <p:nvPr/>
        </p:nvSpPr>
        <p:spPr>
          <a:xfrm>
            <a:off x="1987005" y="5593809"/>
            <a:ext cx="5595058" cy="5938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90"/>
              </a:lnSpc>
            </a:pPr>
            <a:r>
              <a:rPr lang="en-US" sz="3300" spc="297">
                <a:solidFill>
                  <a:srgbClr val="37588E"/>
                </a:solidFill>
                <a:latin typeface="Cooper Hewitt"/>
              </a:rPr>
              <a:t>GENDER</a:t>
            </a:r>
          </a:p>
        </p:txBody>
      </p:sp>
      <p:sp>
        <p:nvSpPr>
          <p:cNvPr id="23" name="AutoShape 23"/>
          <p:cNvSpPr/>
          <p:nvPr/>
        </p:nvSpPr>
        <p:spPr>
          <a:xfrm>
            <a:off x="12026319" y="5156553"/>
            <a:ext cx="2368645" cy="15108"/>
          </a:xfrm>
          <a:prstGeom prst="rect">
            <a:avLst/>
          </a:prstGeom>
          <a:solidFill>
            <a:srgbClr val="F3F7FA"/>
          </a:solidFill>
        </p:spPr>
      </p:sp>
      <p:grpSp>
        <p:nvGrpSpPr>
          <p:cNvPr id="25" name="Group 25"/>
          <p:cNvGrpSpPr/>
          <p:nvPr/>
        </p:nvGrpSpPr>
        <p:grpSpPr>
          <a:xfrm>
            <a:off x="9144000" y="3653194"/>
            <a:ext cx="3621758" cy="3432313"/>
            <a:chOff x="0" y="0"/>
            <a:chExt cx="4829011" cy="4576417"/>
          </a:xfrm>
        </p:grpSpPr>
        <p:sp>
          <p:nvSpPr>
            <p:cNvPr id="26" name="TextBox 26"/>
            <p:cNvSpPr txBox="1"/>
            <p:nvPr/>
          </p:nvSpPr>
          <p:spPr>
            <a:xfrm>
              <a:off x="3297668" y="-47625"/>
              <a:ext cx="752870" cy="7474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1</a:t>
              </a:r>
            </a:p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20%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4076142" y="2348271"/>
              <a:ext cx="752870" cy="7474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2</a:t>
              </a:r>
            </a:p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20%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2038071" y="3829016"/>
              <a:ext cx="752870" cy="7474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3</a:t>
              </a:r>
            </a:p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20%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2348271"/>
              <a:ext cx="752870" cy="7474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4</a:t>
              </a:r>
            </a:p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20%</a:t>
              </a:r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778474" y="-47625"/>
              <a:ext cx="752870" cy="7474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5</a:t>
              </a:r>
            </a:p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20%</a:t>
              </a:r>
            </a:p>
          </p:txBody>
        </p:sp>
        <p:grpSp>
          <p:nvGrpSpPr>
            <p:cNvPr id="31" name="Group 31"/>
            <p:cNvGrpSpPr>
              <a:grpSpLocks noChangeAspect="1"/>
            </p:cNvGrpSpPr>
            <p:nvPr/>
          </p:nvGrpSpPr>
          <p:grpSpPr>
            <a:xfrm>
              <a:off x="840511" y="509580"/>
              <a:ext cx="3147989" cy="3147989"/>
              <a:chOff x="-12700" y="-12700"/>
              <a:chExt cx="25400" cy="254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-12700"/>
                <a:ext cx="12259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12259" h="12700">
                    <a:moveTo>
                      <a:pt x="0" y="0"/>
                    </a:moveTo>
                    <a:lnTo>
                      <a:pt x="0" y="0"/>
                    </a:lnTo>
                    <a:cubicBezTo>
                      <a:pt x="5737" y="0"/>
                      <a:pt x="10762" y="3846"/>
                      <a:pt x="12259" y="9384"/>
                    </a:cubicBez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F3F7FA"/>
              </a:solidFill>
            </p:spPr>
          </p:sp>
          <p:sp>
            <p:nvSpPr>
              <p:cNvPr id="33" name="Freeform 33"/>
              <p:cNvSpPr/>
              <p:nvPr/>
            </p:nvSpPr>
            <p:spPr>
              <a:xfrm>
                <a:off x="0" y="-3925"/>
                <a:ext cx="13851" cy="14559"/>
              </a:xfrm>
              <a:custGeom>
                <a:avLst/>
                <a:gdLst/>
                <a:ahLst/>
                <a:cxnLst/>
                <a:rect l="l" t="t" r="r" b="b"/>
                <a:pathLst>
                  <a:path w="13851" h="14559">
                    <a:moveTo>
                      <a:pt x="12078" y="0"/>
                    </a:moveTo>
                    <a:cubicBezTo>
                      <a:pt x="13851" y="5457"/>
                      <a:pt x="11746" y="11424"/>
                      <a:pt x="6942" y="14560"/>
                    </a:cubicBezTo>
                    <a:lnTo>
                      <a:pt x="0" y="3925"/>
                    </a:lnTo>
                    <a:close/>
                  </a:path>
                </a:pathLst>
              </a:custGeom>
              <a:solidFill>
                <a:srgbClr val="DBDDE1"/>
              </a:solidFill>
            </p:spPr>
          </p:sp>
          <p:sp>
            <p:nvSpPr>
              <p:cNvPr id="34" name="Freeform 34"/>
              <p:cNvSpPr/>
              <p:nvPr/>
            </p:nvSpPr>
            <p:spPr>
              <a:xfrm>
                <a:off x="-7969" y="0"/>
                <a:ext cx="15434" cy="13647"/>
              </a:xfrm>
              <a:custGeom>
                <a:avLst/>
                <a:gdLst/>
                <a:ahLst/>
                <a:cxnLst/>
                <a:rect l="l" t="t" r="r" b="b"/>
                <a:pathLst>
                  <a:path w="15434" h="13647">
                    <a:moveTo>
                      <a:pt x="15434" y="10275"/>
                    </a:moveTo>
                    <a:cubicBezTo>
                      <a:pt x="10793" y="13647"/>
                      <a:pt x="4467" y="13488"/>
                      <a:pt x="0" y="9889"/>
                    </a:cubicBezTo>
                    <a:lnTo>
                      <a:pt x="7969" y="0"/>
                    </a:lnTo>
                    <a:close/>
                  </a:path>
                </a:pathLst>
              </a:custGeom>
              <a:solidFill>
                <a:srgbClr val="C3C3C7"/>
              </a:solidFill>
            </p:spPr>
          </p:sp>
          <p:sp>
            <p:nvSpPr>
              <p:cNvPr id="35" name="Freeform 35"/>
              <p:cNvSpPr/>
              <p:nvPr/>
            </p:nvSpPr>
            <p:spPr>
              <a:xfrm>
                <a:off x="-13910" y="-4523"/>
                <a:ext cx="13910" cy="14798"/>
              </a:xfrm>
              <a:custGeom>
                <a:avLst/>
                <a:gdLst/>
                <a:ahLst/>
                <a:cxnLst/>
                <a:rect l="l" t="t" r="r" b="b"/>
                <a:pathLst>
                  <a:path w="13910" h="14798">
                    <a:moveTo>
                      <a:pt x="6445" y="14798"/>
                    </a:moveTo>
                    <a:cubicBezTo>
                      <a:pt x="1804" y="11425"/>
                      <a:pt x="0" y="5360"/>
                      <a:pt x="2043" y="0"/>
                    </a:cubicBezTo>
                    <a:lnTo>
                      <a:pt x="13910" y="4523"/>
                    </a:lnTo>
                    <a:close/>
                  </a:path>
                </a:pathLst>
              </a:custGeom>
              <a:solidFill>
                <a:srgbClr val="ADAAAE"/>
              </a:solidFill>
            </p:spPr>
          </p:sp>
          <p:sp>
            <p:nvSpPr>
              <p:cNvPr id="36" name="Freeform 36"/>
              <p:cNvSpPr/>
              <p:nvPr/>
            </p:nvSpPr>
            <p:spPr>
              <a:xfrm>
                <a:off x="-12078" y="-12700"/>
                <a:ext cx="12078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12078" h="12700">
                    <a:moveTo>
                      <a:pt x="0" y="8775"/>
                    </a:moveTo>
                    <a:cubicBezTo>
                      <a:pt x="1700" y="3543"/>
                      <a:pt x="6575" y="1"/>
                      <a:pt x="12077" y="0"/>
                    </a:cubicBezTo>
                    <a:lnTo>
                      <a:pt x="12078" y="12700"/>
                    </a:lnTo>
                    <a:close/>
                  </a:path>
                </a:pathLst>
              </a:custGeom>
              <a:solidFill>
                <a:srgbClr val="969295"/>
              </a:solidFill>
            </p:spPr>
          </p:sp>
        </p:grpSp>
      </p:grpSp>
      <p:grpSp>
        <p:nvGrpSpPr>
          <p:cNvPr id="37" name="Group 37"/>
          <p:cNvGrpSpPr/>
          <p:nvPr/>
        </p:nvGrpSpPr>
        <p:grpSpPr>
          <a:xfrm>
            <a:off x="13609507" y="6187692"/>
            <a:ext cx="3621758" cy="3432313"/>
            <a:chOff x="0" y="0"/>
            <a:chExt cx="4829011" cy="4576417"/>
          </a:xfrm>
        </p:grpSpPr>
        <p:sp>
          <p:nvSpPr>
            <p:cNvPr id="38" name="TextBox 38"/>
            <p:cNvSpPr txBox="1"/>
            <p:nvPr/>
          </p:nvSpPr>
          <p:spPr>
            <a:xfrm>
              <a:off x="3297668" y="-47625"/>
              <a:ext cx="752870" cy="7474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1</a:t>
              </a:r>
            </a:p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20%</a:t>
              </a:r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4076142" y="2348271"/>
              <a:ext cx="752870" cy="7474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2</a:t>
              </a:r>
            </a:p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20%</a:t>
              </a:r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2038071" y="3829016"/>
              <a:ext cx="752870" cy="7474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3</a:t>
              </a:r>
            </a:p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20%</a:t>
              </a:r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0" y="2348271"/>
              <a:ext cx="752870" cy="7474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4</a:t>
              </a:r>
            </a:p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20%</a:t>
              </a:r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778474" y="-47625"/>
              <a:ext cx="752870" cy="7474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5</a:t>
              </a:r>
            </a:p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20%</a:t>
              </a:r>
            </a:p>
          </p:txBody>
        </p:sp>
        <p:grpSp>
          <p:nvGrpSpPr>
            <p:cNvPr id="43" name="Group 43"/>
            <p:cNvGrpSpPr>
              <a:grpSpLocks noChangeAspect="1"/>
            </p:cNvGrpSpPr>
            <p:nvPr/>
          </p:nvGrpSpPr>
          <p:grpSpPr>
            <a:xfrm>
              <a:off x="840511" y="509580"/>
              <a:ext cx="3147989" cy="3147989"/>
              <a:chOff x="-12700" y="-12700"/>
              <a:chExt cx="25400" cy="254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-12700"/>
                <a:ext cx="12259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12259" h="12700">
                    <a:moveTo>
                      <a:pt x="0" y="0"/>
                    </a:moveTo>
                    <a:lnTo>
                      <a:pt x="0" y="0"/>
                    </a:lnTo>
                    <a:cubicBezTo>
                      <a:pt x="5737" y="0"/>
                      <a:pt x="10762" y="3846"/>
                      <a:pt x="12259" y="9384"/>
                    </a:cubicBez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F3F7FA"/>
              </a:solidFill>
            </p:spPr>
          </p:sp>
          <p:sp>
            <p:nvSpPr>
              <p:cNvPr id="45" name="Freeform 45"/>
              <p:cNvSpPr/>
              <p:nvPr/>
            </p:nvSpPr>
            <p:spPr>
              <a:xfrm>
                <a:off x="0" y="-3925"/>
                <a:ext cx="13851" cy="14559"/>
              </a:xfrm>
              <a:custGeom>
                <a:avLst/>
                <a:gdLst/>
                <a:ahLst/>
                <a:cxnLst/>
                <a:rect l="l" t="t" r="r" b="b"/>
                <a:pathLst>
                  <a:path w="13851" h="14559">
                    <a:moveTo>
                      <a:pt x="12078" y="0"/>
                    </a:moveTo>
                    <a:cubicBezTo>
                      <a:pt x="13851" y="5457"/>
                      <a:pt x="11746" y="11424"/>
                      <a:pt x="6942" y="14560"/>
                    </a:cubicBezTo>
                    <a:lnTo>
                      <a:pt x="0" y="3925"/>
                    </a:lnTo>
                    <a:close/>
                  </a:path>
                </a:pathLst>
              </a:custGeom>
              <a:solidFill>
                <a:srgbClr val="DBDDE1"/>
              </a:solidFill>
            </p:spPr>
          </p:sp>
          <p:sp>
            <p:nvSpPr>
              <p:cNvPr id="46" name="Freeform 46"/>
              <p:cNvSpPr/>
              <p:nvPr/>
            </p:nvSpPr>
            <p:spPr>
              <a:xfrm>
                <a:off x="-7969" y="0"/>
                <a:ext cx="15434" cy="13647"/>
              </a:xfrm>
              <a:custGeom>
                <a:avLst/>
                <a:gdLst/>
                <a:ahLst/>
                <a:cxnLst/>
                <a:rect l="l" t="t" r="r" b="b"/>
                <a:pathLst>
                  <a:path w="15434" h="13647">
                    <a:moveTo>
                      <a:pt x="15434" y="10275"/>
                    </a:moveTo>
                    <a:cubicBezTo>
                      <a:pt x="10793" y="13647"/>
                      <a:pt x="4467" y="13488"/>
                      <a:pt x="0" y="9889"/>
                    </a:cubicBezTo>
                    <a:lnTo>
                      <a:pt x="7969" y="0"/>
                    </a:lnTo>
                    <a:close/>
                  </a:path>
                </a:pathLst>
              </a:custGeom>
              <a:solidFill>
                <a:srgbClr val="C3C3C7"/>
              </a:solidFill>
            </p:spPr>
          </p:sp>
          <p:sp>
            <p:nvSpPr>
              <p:cNvPr id="47" name="Freeform 47"/>
              <p:cNvSpPr/>
              <p:nvPr/>
            </p:nvSpPr>
            <p:spPr>
              <a:xfrm>
                <a:off x="-13910" y="-4523"/>
                <a:ext cx="13910" cy="14798"/>
              </a:xfrm>
              <a:custGeom>
                <a:avLst/>
                <a:gdLst/>
                <a:ahLst/>
                <a:cxnLst/>
                <a:rect l="l" t="t" r="r" b="b"/>
                <a:pathLst>
                  <a:path w="13910" h="14798">
                    <a:moveTo>
                      <a:pt x="6445" y="14798"/>
                    </a:moveTo>
                    <a:cubicBezTo>
                      <a:pt x="1804" y="11425"/>
                      <a:pt x="0" y="5360"/>
                      <a:pt x="2043" y="0"/>
                    </a:cubicBezTo>
                    <a:lnTo>
                      <a:pt x="13910" y="4523"/>
                    </a:lnTo>
                    <a:close/>
                  </a:path>
                </a:pathLst>
              </a:custGeom>
              <a:solidFill>
                <a:srgbClr val="ADAAAE"/>
              </a:solidFill>
            </p:spPr>
          </p:sp>
          <p:sp>
            <p:nvSpPr>
              <p:cNvPr id="48" name="Freeform 48"/>
              <p:cNvSpPr/>
              <p:nvPr/>
            </p:nvSpPr>
            <p:spPr>
              <a:xfrm>
                <a:off x="-12078" y="-12700"/>
                <a:ext cx="12078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12078" h="12700">
                    <a:moveTo>
                      <a:pt x="0" y="8775"/>
                    </a:moveTo>
                    <a:cubicBezTo>
                      <a:pt x="1700" y="3543"/>
                      <a:pt x="6575" y="1"/>
                      <a:pt x="12077" y="0"/>
                    </a:cubicBezTo>
                    <a:lnTo>
                      <a:pt x="12078" y="12700"/>
                    </a:lnTo>
                    <a:close/>
                  </a:path>
                </a:pathLst>
              </a:custGeom>
              <a:solidFill>
                <a:srgbClr val="969295"/>
              </a:solidFill>
            </p:spPr>
          </p:sp>
        </p:grpSp>
      </p:grpSp>
      <p:sp>
        <p:nvSpPr>
          <p:cNvPr id="50" name="TextBox 50"/>
          <p:cNvSpPr txBox="1"/>
          <p:nvPr/>
        </p:nvSpPr>
        <p:spPr>
          <a:xfrm>
            <a:off x="1987005" y="7032643"/>
            <a:ext cx="5595058" cy="5938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90"/>
              </a:lnSpc>
            </a:pPr>
            <a:r>
              <a:rPr lang="en-US" sz="3300" spc="297" dirty="0">
                <a:solidFill>
                  <a:srgbClr val="37588E"/>
                </a:solidFill>
                <a:latin typeface="Cooper Hewitt"/>
              </a:rPr>
              <a:t>SOCIAL STATUS</a:t>
            </a:r>
          </a:p>
        </p:txBody>
      </p:sp>
      <p:sp>
        <p:nvSpPr>
          <p:cNvPr id="53" name="AutoShape 53"/>
          <p:cNvSpPr/>
          <p:nvPr/>
        </p:nvSpPr>
        <p:spPr>
          <a:xfrm>
            <a:off x="11871361" y="7829073"/>
            <a:ext cx="2368645" cy="15108"/>
          </a:xfrm>
          <a:prstGeom prst="rect">
            <a:avLst/>
          </a:prstGeom>
          <a:solidFill>
            <a:srgbClr val="F3F7FA"/>
          </a:solidFill>
        </p:spPr>
      </p:sp>
      <p:sp>
        <p:nvSpPr>
          <p:cNvPr id="56" name="TextBox 56"/>
          <p:cNvSpPr txBox="1"/>
          <p:nvPr/>
        </p:nvSpPr>
        <p:spPr>
          <a:xfrm>
            <a:off x="1987005" y="8341732"/>
            <a:ext cx="5595058" cy="5938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90"/>
              </a:lnSpc>
            </a:pPr>
            <a:r>
              <a:rPr lang="en-US" sz="3300" spc="297">
                <a:solidFill>
                  <a:srgbClr val="37588E"/>
                </a:solidFill>
                <a:latin typeface="Cooper Hewitt"/>
              </a:rPr>
              <a:t>AGE</a:t>
            </a:r>
          </a:p>
        </p:txBody>
      </p:sp>
      <p:sp>
        <p:nvSpPr>
          <p:cNvPr id="58" name="Flowchart: Connector 57"/>
          <p:cNvSpPr/>
          <p:nvPr/>
        </p:nvSpPr>
        <p:spPr>
          <a:xfrm>
            <a:off x="990600" y="5448300"/>
            <a:ext cx="609600" cy="609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Cooper Hewitt" panose="020B0604020202020204" charset="0"/>
                <a:ea typeface="Cooper Hewitt" panose="020B0604020202020204" charset="0"/>
              </a:rPr>
              <a:t>1</a:t>
            </a:r>
          </a:p>
        </p:txBody>
      </p:sp>
      <p:sp>
        <p:nvSpPr>
          <p:cNvPr id="59" name="Flowchart: Connector 58"/>
          <p:cNvSpPr/>
          <p:nvPr/>
        </p:nvSpPr>
        <p:spPr>
          <a:xfrm>
            <a:off x="990600" y="6896100"/>
            <a:ext cx="609600" cy="609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Cooper Hewitt" panose="020B0604020202020204" charset="0"/>
                <a:ea typeface="Cooper Hewitt" panose="020B0604020202020204" charset="0"/>
              </a:rPr>
              <a:t>2</a:t>
            </a:r>
          </a:p>
        </p:txBody>
      </p:sp>
      <p:sp>
        <p:nvSpPr>
          <p:cNvPr id="60" name="Flowchart: Connector 59"/>
          <p:cNvSpPr/>
          <p:nvPr/>
        </p:nvSpPr>
        <p:spPr>
          <a:xfrm>
            <a:off x="1066800" y="8267700"/>
            <a:ext cx="609600" cy="609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Cooper Hewitt" panose="020B0604020202020204" charset="0"/>
                <a:ea typeface="Cooper Hewitt" panose="020B0604020202020204" charset="0"/>
              </a:rPr>
              <a:t>3</a:t>
            </a:r>
          </a:p>
        </p:txBody>
      </p:sp>
      <p:sp>
        <p:nvSpPr>
          <p:cNvPr id="61" name="Flowchart: Connector 60"/>
          <p:cNvSpPr/>
          <p:nvPr/>
        </p:nvSpPr>
        <p:spPr>
          <a:xfrm>
            <a:off x="11277600" y="2019300"/>
            <a:ext cx="609600" cy="609600"/>
          </a:xfrm>
          <a:prstGeom prst="flowChartConnector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Cooper Hewitt" panose="020B0604020202020204" charset="0"/>
                <a:ea typeface="Cooper Hewitt" panose="020B0604020202020204" charset="0"/>
              </a:rPr>
              <a:t>1</a:t>
            </a:r>
          </a:p>
        </p:txBody>
      </p:sp>
      <p:sp>
        <p:nvSpPr>
          <p:cNvPr id="62" name="Flowchart: Connector 61"/>
          <p:cNvSpPr/>
          <p:nvPr/>
        </p:nvSpPr>
        <p:spPr>
          <a:xfrm>
            <a:off x="14401800" y="4838700"/>
            <a:ext cx="609600" cy="609600"/>
          </a:xfrm>
          <a:prstGeom prst="flowChartConnector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Cooper Hewitt" panose="020B0604020202020204" charset="0"/>
                <a:ea typeface="Cooper Hewitt" panose="020B0604020202020204" charset="0"/>
              </a:rPr>
              <a:t>2</a:t>
            </a:r>
          </a:p>
        </p:txBody>
      </p:sp>
      <p:sp>
        <p:nvSpPr>
          <p:cNvPr id="63" name="Flowchart: Connector 62"/>
          <p:cNvSpPr/>
          <p:nvPr/>
        </p:nvSpPr>
        <p:spPr>
          <a:xfrm>
            <a:off x="11277600" y="7505700"/>
            <a:ext cx="609600" cy="609600"/>
          </a:xfrm>
          <a:prstGeom prst="flowChartConnector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Cooper Hewitt" panose="020B0604020202020204" charset="0"/>
                <a:ea typeface="Cooper Hewitt" panose="020B0604020202020204" charset="0"/>
              </a:rPr>
              <a:t>3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1998529" y="6086981"/>
            <a:ext cx="3655399" cy="1809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000"/>
              </a:lnSpc>
            </a:pPr>
            <a:r>
              <a:rPr lang="en-US" sz="10000" spc="-100">
                <a:solidFill>
                  <a:srgbClr val="37588E"/>
                </a:solidFill>
                <a:latin typeface="Cooper Hewitt Bold"/>
              </a:rPr>
              <a:t>98%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028700" y="1779531"/>
            <a:ext cx="8238147" cy="6283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940"/>
              </a:lnSpc>
            </a:pPr>
            <a:r>
              <a:rPr lang="en-US" sz="3800" spc="380" dirty="0">
                <a:solidFill>
                  <a:srgbClr val="F3F7FA"/>
                </a:solidFill>
                <a:latin typeface="Cooper Hewitt" panose="020B0604020202020204" charset="0"/>
                <a:ea typeface="Cooper Hewitt" panose="020B0604020202020204" charset="0"/>
              </a:rPr>
              <a:t>ROI OF INVESTORS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7576011" y="6052010"/>
            <a:ext cx="9322003" cy="2161250"/>
            <a:chOff x="0" y="0"/>
            <a:chExt cx="12429338" cy="2881667"/>
          </a:xfrm>
        </p:grpSpPr>
        <p:sp>
          <p:nvSpPr>
            <p:cNvPr id="6" name="TextBox 6"/>
            <p:cNvSpPr txBox="1"/>
            <p:nvPr/>
          </p:nvSpPr>
          <p:spPr>
            <a:xfrm>
              <a:off x="0" y="-123825"/>
              <a:ext cx="12403984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FULFILLMENT OF CLIENTS WITH PRODUCTS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1338617"/>
              <a:ext cx="12429338" cy="1543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F3F7FA"/>
                  </a:solidFill>
                  <a:latin typeface="Cooper Hewitt"/>
                </a:rPr>
                <a:t>Presentations are communication tools that can be demonstrations.</a:t>
              </a:r>
            </a:p>
          </p:txBody>
        </p:sp>
      </p:grpSp>
      <p:sp>
        <p:nvSpPr>
          <p:cNvPr id="8" name="Hexagon 7"/>
          <p:cNvSpPr/>
          <p:nvPr/>
        </p:nvSpPr>
        <p:spPr>
          <a:xfrm>
            <a:off x="1600200" y="4381500"/>
            <a:ext cx="4343400" cy="3733800"/>
          </a:xfrm>
          <a:prstGeom prst="hexagon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accent1">
                    <a:lumMod val="75000"/>
                  </a:schemeClr>
                </a:solidFill>
                <a:latin typeface="Cooper Hewitt" panose="020B0604020202020204" charset="0"/>
                <a:ea typeface="Cooper Hewitt" panose="020B0604020202020204" charset="0"/>
              </a:rPr>
              <a:t>98%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6750335" y="-112202"/>
            <a:ext cx="11724038" cy="10568448"/>
          </a:xfrm>
          <a:prstGeom prst="rect">
            <a:avLst/>
          </a:prstGeom>
          <a:solidFill>
            <a:srgbClr val="F3F7FA"/>
          </a:solidFill>
        </p:spPr>
      </p:sp>
      <p:grpSp>
        <p:nvGrpSpPr>
          <p:cNvPr id="3" name="Group 3"/>
          <p:cNvGrpSpPr/>
          <p:nvPr/>
        </p:nvGrpSpPr>
        <p:grpSpPr>
          <a:xfrm>
            <a:off x="6750335" y="0"/>
            <a:ext cx="4178849" cy="10410825"/>
            <a:chOff x="0" y="0"/>
            <a:chExt cx="5571799" cy="1388110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l="9112" r="9112"/>
            <a:stretch>
              <a:fillRect/>
            </a:stretch>
          </p:blipFill>
          <p:spPr>
            <a:xfrm>
              <a:off x="0" y="0"/>
              <a:ext cx="5571799" cy="4542367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 l="9112" r="9112"/>
            <a:stretch>
              <a:fillRect/>
            </a:stretch>
          </p:blipFill>
          <p:spPr>
            <a:xfrm>
              <a:off x="0" y="4669367"/>
              <a:ext cx="5571799" cy="4542367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4"/>
            <a:srcRect l="9112" r="9112"/>
            <a:stretch>
              <a:fillRect/>
            </a:stretch>
          </p:blipFill>
          <p:spPr>
            <a:xfrm>
              <a:off x="0" y="9338733"/>
              <a:ext cx="5571799" cy="4542367"/>
            </a:xfrm>
            <a:prstGeom prst="rect">
              <a:avLst/>
            </a:prstGeom>
          </p:spPr>
        </p:pic>
      </p:grpSp>
      <p:sp>
        <p:nvSpPr>
          <p:cNvPr id="7" name="TextBox 7"/>
          <p:cNvSpPr txBox="1"/>
          <p:nvPr/>
        </p:nvSpPr>
        <p:spPr>
          <a:xfrm>
            <a:off x="1028700" y="733425"/>
            <a:ext cx="4720367" cy="3343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400"/>
              </a:lnSpc>
            </a:pPr>
            <a:r>
              <a:rPr lang="en-US" sz="6000" spc="60">
                <a:solidFill>
                  <a:srgbClr val="F3F7FA"/>
                </a:solidFill>
                <a:latin typeface="Cooper Hewitt"/>
              </a:rPr>
              <a:t>Process of Honoring Clients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1797347" y="1028700"/>
            <a:ext cx="5461953" cy="1644653"/>
            <a:chOff x="0" y="0"/>
            <a:chExt cx="7282604" cy="2192871"/>
          </a:xfrm>
        </p:grpSpPr>
        <p:sp>
          <p:nvSpPr>
            <p:cNvPr id="9" name="TextBox 9"/>
            <p:cNvSpPr txBox="1"/>
            <p:nvPr/>
          </p:nvSpPr>
          <p:spPr>
            <a:xfrm>
              <a:off x="0" y="-123825"/>
              <a:ext cx="7282604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37588E"/>
                  </a:solidFill>
                  <a:latin typeface="Cooper Hewitt"/>
                </a:rPr>
                <a:t>STEP 1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877151"/>
              <a:ext cx="7282604" cy="13157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2600" spc="26">
                  <a:solidFill>
                    <a:srgbClr val="37588E"/>
                  </a:solidFill>
                  <a:latin typeface="Cooper Hewitt"/>
                </a:rPr>
                <a:t>Presentations are communication tools that can be lectures.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1797347" y="4321174"/>
            <a:ext cx="5461953" cy="1644653"/>
            <a:chOff x="0" y="0"/>
            <a:chExt cx="7282604" cy="2192871"/>
          </a:xfrm>
        </p:grpSpPr>
        <p:sp>
          <p:nvSpPr>
            <p:cNvPr id="12" name="TextBox 12"/>
            <p:cNvSpPr txBox="1"/>
            <p:nvPr/>
          </p:nvSpPr>
          <p:spPr>
            <a:xfrm>
              <a:off x="0" y="-123825"/>
              <a:ext cx="7282604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37588E"/>
                  </a:solidFill>
                  <a:latin typeface="Cooper Hewitt"/>
                </a:rPr>
                <a:t>STEP 2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877151"/>
              <a:ext cx="7282604" cy="13157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2600" spc="26">
                  <a:solidFill>
                    <a:srgbClr val="37588E"/>
                  </a:solidFill>
                  <a:latin typeface="Cooper Hewitt"/>
                </a:rPr>
                <a:t>Presentations are communication tools that can be lectures.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1797347" y="7613647"/>
            <a:ext cx="5461953" cy="1644653"/>
            <a:chOff x="0" y="0"/>
            <a:chExt cx="7282604" cy="2192871"/>
          </a:xfrm>
        </p:grpSpPr>
        <p:sp>
          <p:nvSpPr>
            <p:cNvPr id="15" name="TextBox 15"/>
            <p:cNvSpPr txBox="1"/>
            <p:nvPr/>
          </p:nvSpPr>
          <p:spPr>
            <a:xfrm>
              <a:off x="0" y="-123825"/>
              <a:ext cx="7282604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37588E"/>
                  </a:solidFill>
                  <a:latin typeface="Cooper Hewitt"/>
                </a:rPr>
                <a:t>STEP 3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877151"/>
              <a:ext cx="7282604" cy="13157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2600" spc="26">
                  <a:solidFill>
                    <a:srgbClr val="37588E"/>
                  </a:solidFill>
                  <a:latin typeface="Cooper Hewitt"/>
                </a:rPr>
                <a:t>Presentations are communication tools that can be lectures.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120369" y="-104775"/>
            <a:ext cx="5320031" cy="10496550"/>
            <a:chOff x="0" y="0"/>
            <a:chExt cx="7093375" cy="13995400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t="4817" b="4817"/>
            <a:stretch>
              <a:fillRect/>
            </a:stretch>
          </p:blipFill>
          <p:spPr>
            <a:xfrm>
              <a:off x="0" y="0"/>
              <a:ext cx="7093375" cy="4580467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/>
            <a:srcRect t="1569" b="1569"/>
            <a:stretch>
              <a:fillRect/>
            </a:stretch>
          </p:blipFill>
          <p:spPr>
            <a:xfrm>
              <a:off x="0" y="4707467"/>
              <a:ext cx="7093375" cy="4580467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t="1569" b="1569"/>
            <a:stretch>
              <a:fillRect/>
            </a:stretch>
          </p:blipFill>
          <p:spPr>
            <a:xfrm>
              <a:off x="0" y="9414933"/>
              <a:ext cx="7093375" cy="4580467"/>
            </a:xfrm>
            <a:prstGeom prst="rect">
              <a:avLst/>
            </a:prstGeom>
          </p:spPr>
        </p:pic>
      </p:grpSp>
      <p:sp>
        <p:nvSpPr>
          <p:cNvPr id="6" name="AutoShape 6"/>
          <p:cNvSpPr/>
          <p:nvPr/>
        </p:nvSpPr>
        <p:spPr>
          <a:xfrm>
            <a:off x="-207277" y="-207277"/>
            <a:ext cx="4403253" cy="10663524"/>
          </a:xfrm>
          <a:prstGeom prst="rect">
            <a:avLst/>
          </a:prstGeom>
          <a:solidFill>
            <a:srgbClr val="F3F7FA"/>
          </a:solidFill>
        </p:spPr>
      </p:sp>
      <p:sp>
        <p:nvSpPr>
          <p:cNvPr id="7" name="TextBox 7"/>
          <p:cNvSpPr txBox="1"/>
          <p:nvPr/>
        </p:nvSpPr>
        <p:spPr>
          <a:xfrm rot="-5400000">
            <a:off x="-1385035" y="4394438"/>
            <a:ext cx="6627488" cy="20982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400"/>
              </a:lnSpc>
            </a:pPr>
            <a:r>
              <a:rPr lang="en-US" sz="6000" spc="60" dirty="0">
                <a:solidFill>
                  <a:srgbClr val="37588E"/>
                </a:solidFill>
                <a:latin typeface="Cooper Hewitt"/>
              </a:rPr>
              <a:t>Client Endorsements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5117644" y="914610"/>
            <a:ext cx="7116260" cy="1930123"/>
            <a:chOff x="0" y="0"/>
            <a:chExt cx="9488347" cy="2573498"/>
          </a:xfrm>
        </p:grpSpPr>
        <p:sp>
          <p:nvSpPr>
            <p:cNvPr id="9" name="TextBox 9"/>
            <p:cNvSpPr txBox="1"/>
            <p:nvPr/>
          </p:nvSpPr>
          <p:spPr>
            <a:xfrm>
              <a:off x="0" y="-123825"/>
              <a:ext cx="9488347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MINDY KAEPERNICK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839200"/>
              <a:ext cx="9488347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76B9F0"/>
                  </a:solidFill>
                  <a:latin typeface="Cooper Hewitt"/>
                </a:rPr>
                <a:t>Spinning Instructor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1905478"/>
              <a:ext cx="9488347" cy="6680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2600" spc="26">
                  <a:solidFill>
                    <a:srgbClr val="F3F7FA"/>
                  </a:solidFill>
                  <a:latin typeface="Cooper Hewitt"/>
                </a:rPr>
                <a:t>Presentations are communication tools.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5117644" y="4178438"/>
            <a:ext cx="7116260" cy="1930123"/>
            <a:chOff x="0" y="0"/>
            <a:chExt cx="9488347" cy="2573498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123825"/>
              <a:ext cx="9488347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DALE BUTTON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839200"/>
              <a:ext cx="9488347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76B9F0"/>
                  </a:solidFill>
                  <a:latin typeface="Cooper Hewitt"/>
                </a:rPr>
                <a:t>Dermatologist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1905478"/>
              <a:ext cx="9488347" cy="6680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2600" spc="26">
                  <a:solidFill>
                    <a:srgbClr val="F3F7FA"/>
                  </a:solidFill>
                  <a:latin typeface="Cooper Hewitt"/>
                </a:rPr>
                <a:t>Presentations are communication tools.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5117644" y="7328177"/>
            <a:ext cx="7116260" cy="1930123"/>
            <a:chOff x="0" y="0"/>
            <a:chExt cx="9488347" cy="2573498"/>
          </a:xfrm>
        </p:grpSpPr>
        <p:sp>
          <p:nvSpPr>
            <p:cNvPr id="17" name="TextBox 17"/>
            <p:cNvSpPr txBox="1"/>
            <p:nvPr/>
          </p:nvSpPr>
          <p:spPr>
            <a:xfrm>
              <a:off x="0" y="-123825"/>
              <a:ext cx="9488347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IRIS WOODROW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839200"/>
              <a:ext cx="9488347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76B9F0"/>
                  </a:solidFill>
                  <a:latin typeface="Cooper Hewitt"/>
                </a:rPr>
                <a:t>Athlete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1905478"/>
              <a:ext cx="9488347" cy="6680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2600" spc="26">
                  <a:solidFill>
                    <a:srgbClr val="F3F7FA"/>
                  </a:solidFill>
                  <a:latin typeface="Cooper Hewitt"/>
                </a:rPr>
                <a:t>Presentations are communication tools.</a:t>
              </a:r>
            </a:p>
          </p:txBody>
        </p:sp>
      </p:grpSp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332014C8-BE66-4EC2-BE60-DAD39C4202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19" y="9199988"/>
            <a:ext cx="5000625" cy="98107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197769" y="5143500"/>
            <a:ext cx="18683539" cy="53138"/>
          </a:xfrm>
          <a:prstGeom prst="rect">
            <a:avLst/>
          </a:prstGeom>
          <a:solidFill>
            <a:srgbClr val="76B9F0"/>
          </a:solidFill>
        </p:spPr>
      </p:sp>
      <p:sp>
        <p:nvSpPr>
          <p:cNvPr id="3" name="AutoShape 3"/>
          <p:cNvSpPr/>
          <p:nvPr/>
        </p:nvSpPr>
        <p:spPr>
          <a:xfrm>
            <a:off x="9144000" y="-159739"/>
            <a:ext cx="67826" cy="10606478"/>
          </a:xfrm>
          <a:prstGeom prst="rect">
            <a:avLst/>
          </a:prstGeom>
          <a:solidFill>
            <a:srgbClr val="76B9F0"/>
          </a:solidFill>
        </p:spPr>
      </p:sp>
      <p:grpSp>
        <p:nvGrpSpPr>
          <p:cNvPr id="6" name="Group 6"/>
          <p:cNvGrpSpPr/>
          <p:nvPr/>
        </p:nvGrpSpPr>
        <p:grpSpPr>
          <a:xfrm>
            <a:off x="1048523" y="1466046"/>
            <a:ext cx="4929532" cy="2311093"/>
            <a:chOff x="0" y="0"/>
            <a:chExt cx="6572709" cy="3081458"/>
          </a:xfrm>
        </p:grpSpPr>
        <p:sp>
          <p:nvSpPr>
            <p:cNvPr id="7" name="TextBox 7"/>
            <p:cNvSpPr txBox="1"/>
            <p:nvPr/>
          </p:nvSpPr>
          <p:spPr>
            <a:xfrm>
              <a:off x="0" y="-123825"/>
              <a:ext cx="6572709" cy="15157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INNOVATIVE PRODUCTS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1765738"/>
              <a:ext cx="6572709" cy="13157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2600" spc="26">
                  <a:solidFill>
                    <a:srgbClr val="F3F7FA"/>
                  </a:solidFill>
                  <a:latin typeface="Cooper Hewitt"/>
                </a:rPr>
                <a:t>Presentations are communication tools.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2329768" y="1737508"/>
            <a:ext cx="4929532" cy="1768168"/>
            <a:chOff x="0" y="0"/>
            <a:chExt cx="6572709" cy="2357558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123825"/>
              <a:ext cx="6572709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REGULAR BONUSES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1041838"/>
              <a:ext cx="6572709" cy="13157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900"/>
                </a:lnSpc>
              </a:pPr>
              <a:r>
                <a:rPr lang="en-US" sz="2600" spc="26">
                  <a:solidFill>
                    <a:srgbClr val="F3F7FA"/>
                  </a:solidFill>
                  <a:latin typeface="Cooper Hewitt"/>
                </a:rPr>
                <a:t>Presentations are communication tools.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2329768" y="6997959"/>
            <a:ext cx="4929532" cy="1768168"/>
            <a:chOff x="0" y="0"/>
            <a:chExt cx="6572709" cy="2357558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123825"/>
              <a:ext cx="6572709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NETWORK EXPANSION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1041838"/>
              <a:ext cx="6572709" cy="13157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900"/>
                </a:lnSpc>
              </a:pPr>
              <a:r>
                <a:rPr lang="en-US" sz="2600" spc="26">
                  <a:solidFill>
                    <a:srgbClr val="F3F7FA"/>
                  </a:solidFill>
                  <a:latin typeface="Cooper Hewitt"/>
                </a:rPr>
                <a:t>Presentations are communication tools.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048523" y="6997959"/>
            <a:ext cx="4929532" cy="1768168"/>
            <a:chOff x="0" y="0"/>
            <a:chExt cx="6572709" cy="2357558"/>
          </a:xfrm>
        </p:grpSpPr>
        <p:sp>
          <p:nvSpPr>
            <p:cNvPr id="16" name="TextBox 16"/>
            <p:cNvSpPr txBox="1"/>
            <p:nvPr/>
          </p:nvSpPr>
          <p:spPr>
            <a:xfrm>
              <a:off x="0" y="-123825"/>
              <a:ext cx="6572709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LIFESTYLE CHANGES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1041838"/>
              <a:ext cx="6572709" cy="13157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2600" spc="26">
                  <a:solidFill>
                    <a:srgbClr val="F3F7FA"/>
                  </a:solidFill>
                  <a:latin typeface="Cooper Hewitt"/>
                </a:rPr>
                <a:t>Presentations are communication tools.</a:t>
              </a:r>
            </a:p>
          </p:txBody>
        </p:sp>
      </p:grpSp>
      <p:sp>
        <p:nvSpPr>
          <p:cNvPr id="18" name="Hexagon 17"/>
          <p:cNvSpPr/>
          <p:nvPr/>
        </p:nvSpPr>
        <p:spPr>
          <a:xfrm>
            <a:off x="6477000" y="2552700"/>
            <a:ext cx="5334000" cy="4724400"/>
          </a:xfrm>
          <a:prstGeom prst="hexagon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>
              <a:solidFill>
                <a:schemeClr val="accent1">
                  <a:lumMod val="75000"/>
                </a:schemeClr>
              </a:solidFill>
              <a:latin typeface="Cooper Hewitt Bold" panose="020B0604020202020204" charset="0"/>
              <a:ea typeface="Cooper Hewitt Bold" panose="020B0604020202020204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050027" y="3324225"/>
            <a:ext cx="4187946" cy="3343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spc="60" dirty="0">
                <a:solidFill>
                  <a:srgbClr val="37588E"/>
                </a:solidFill>
                <a:latin typeface="Cooper Hewitt"/>
              </a:rPr>
              <a:t>What</a:t>
            </a:r>
          </a:p>
          <a:p>
            <a:pPr algn="ctr">
              <a:lnSpc>
                <a:spcPts val="8400"/>
              </a:lnSpc>
            </a:pPr>
            <a:r>
              <a:rPr lang="en-US" sz="6000" spc="60" dirty="0">
                <a:solidFill>
                  <a:srgbClr val="37588E"/>
                </a:solidFill>
                <a:latin typeface="Cooper Hewitt"/>
              </a:rPr>
              <a:t>Clients Can</a:t>
            </a:r>
          </a:p>
          <a:p>
            <a:pPr algn="ctr">
              <a:lnSpc>
                <a:spcPts val="8400"/>
              </a:lnSpc>
            </a:pPr>
            <a:r>
              <a:rPr lang="en-US" sz="6000" spc="60" dirty="0">
                <a:solidFill>
                  <a:srgbClr val="37588E"/>
                </a:solidFill>
                <a:latin typeface="Cooper Hewitt"/>
              </a:rPr>
              <a:t>Anticipate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l="22857" r="22857"/>
          <a:stretch>
            <a:fillRect/>
          </a:stretch>
        </p:blipFill>
        <p:spPr>
          <a:xfrm>
            <a:off x="9842022" y="-245307"/>
            <a:ext cx="8781498" cy="10777614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-530532" y="6086395"/>
            <a:ext cx="9398061" cy="2790905"/>
            <a:chOff x="0" y="-266700"/>
            <a:chExt cx="12530747" cy="3719702"/>
          </a:xfrm>
        </p:grpSpPr>
        <p:sp>
          <p:nvSpPr>
            <p:cNvPr id="4" name="TextBox 4"/>
            <p:cNvSpPr txBox="1"/>
            <p:nvPr/>
          </p:nvSpPr>
          <p:spPr>
            <a:xfrm>
              <a:off x="2078976" y="-266700"/>
              <a:ext cx="10451771" cy="14978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9100"/>
                </a:lnSpc>
              </a:pPr>
              <a:r>
                <a:rPr lang="en-US" sz="7000" spc="210" dirty="0">
                  <a:solidFill>
                    <a:srgbClr val="F3F7FA"/>
                  </a:solidFill>
                  <a:latin typeface="Cooper Hewitt" panose="020B0604020202020204" charset="0"/>
                  <a:ea typeface="Cooper Hewitt" panose="020B0604020202020204" charset="0"/>
                </a:rPr>
                <a:t>Into the Future</a:t>
              </a:r>
            </a:p>
          </p:txBody>
        </p:sp>
        <p:sp>
          <p:nvSpPr>
            <p:cNvPr id="5" name="AutoShape 5"/>
            <p:cNvSpPr/>
            <p:nvPr/>
          </p:nvSpPr>
          <p:spPr>
            <a:xfrm>
              <a:off x="0" y="1987716"/>
              <a:ext cx="12488233" cy="1465286"/>
            </a:xfrm>
            <a:prstGeom prst="rect">
              <a:avLst/>
            </a:prstGeom>
            <a:solidFill>
              <a:srgbClr val="F3F7FA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2078976" y="2338724"/>
              <a:ext cx="9894001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 dirty="0">
                  <a:solidFill>
                    <a:srgbClr val="37588E"/>
                  </a:solidFill>
                  <a:latin typeface="Cooper Hewitt"/>
                </a:rPr>
                <a:t>WHAT'S IN STORE?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8212264" y="1028700"/>
            <a:ext cx="10716242" cy="8229600"/>
          </a:xfrm>
          <a:prstGeom prst="rect">
            <a:avLst/>
          </a:prstGeom>
          <a:solidFill>
            <a:srgbClr val="37588E"/>
          </a:solidFill>
        </p:spPr>
      </p:sp>
      <p:sp>
        <p:nvSpPr>
          <p:cNvPr id="3" name="TextBox 3"/>
          <p:cNvSpPr txBox="1"/>
          <p:nvPr/>
        </p:nvSpPr>
        <p:spPr>
          <a:xfrm>
            <a:off x="1028700" y="7927975"/>
            <a:ext cx="6013386" cy="11238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100"/>
              </a:lnSpc>
            </a:pPr>
            <a:r>
              <a:rPr lang="en-US" sz="7000" spc="210" dirty="0">
                <a:solidFill>
                  <a:srgbClr val="37588E"/>
                </a:solidFill>
                <a:latin typeface="Cooper Hewitt" panose="020B0604020202020204" charset="0"/>
                <a:ea typeface="Cooper Hewitt" panose="020B0604020202020204" charset="0"/>
              </a:rPr>
              <a:t>Future Plans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9192289" y="2689077"/>
            <a:ext cx="8067011" cy="4908845"/>
            <a:chOff x="0" y="0"/>
            <a:chExt cx="10756015" cy="6545127"/>
          </a:xfrm>
        </p:grpSpPr>
        <p:sp>
          <p:nvSpPr>
            <p:cNvPr id="5" name="TextBox 5"/>
            <p:cNvSpPr txBox="1"/>
            <p:nvPr/>
          </p:nvSpPr>
          <p:spPr>
            <a:xfrm>
              <a:off x="0" y="-123825"/>
              <a:ext cx="10756015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ONLINE SUPPORT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771995"/>
              <a:ext cx="10756015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F3F7FA"/>
                  </a:solidFill>
                  <a:latin typeface="Cooper Hewitt"/>
                </a:rPr>
                <a:t>Presentations are communication tools.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2383159"/>
              <a:ext cx="10756015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DIGITAL REACH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3278979"/>
              <a:ext cx="10756015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F3F7FA"/>
                  </a:solidFill>
                  <a:latin typeface="Cooper Hewitt"/>
                </a:rPr>
                <a:t>Presentations are communication tools.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4868257"/>
              <a:ext cx="10756015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INTERNATIONAL PARTNERS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764077"/>
              <a:ext cx="10756015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F3F7FA"/>
                  </a:solidFill>
                  <a:latin typeface="Cooper Hewitt"/>
                </a:rPr>
                <a:t>Presentations are communication tools.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1701160"/>
            <a:ext cx="9949499" cy="2223156"/>
            <a:chOff x="0" y="-142875"/>
            <a:chExt cx="13265999" cy="2964209"/>
          </a:xfrm>
        </p:grpSpPr>
        <p:sp>
          <p:nvSpPr>
            <p:cNvPr id="3" name="TextBox 3"/>
            <p:cNvSpPr txBox="1"/>
            <p:nvPr/>
          </p:nvSpPr>
          <p:spPr>
            <a:xfrm>
              <a:off x="0" y="-142875"/>
              <a:ext cx="13265999" cy="8083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940"/>
                </a:lnSpc>
              </a:pPr>
              <a:r>
                <a:rPr lang="en-US" sz="3800" spc="380" dirty="0">
                  <a:solidFill>
                    <a:srgbClr val="F3F7FA"/>
                  </a:solidFill>
                  <a:latin typeface="Cooper Hewitt" panose="020B0604020202020204" charset="0"/>
                  <a:ea typeface="Cooper Hewitt" panose="020B0604020202020204" charset="0"/>
                </a:rPr>
                <a:t>VALIAX NETWORKING CO.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1278284"/>
              <a:ext cx="13265999" cy="1543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F3F7FA"/>
                  </a:solidFill>
                  <a:latin typeface="Cooper Hewitt"/>
                </a:rPr>
                <a:t>Presentations are communication tools</a:t>
              </a:r>
            </a:p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F3F7FA"/>
                  </a:solidFill>
                  <a:latin typeface="Cooper Hewitt"/>
                </a:rPr>
                <a:t>that can be lectures.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113859" y="6611491"/>
            <a:ext cx="9949499" cy="2223156"/>
            <a:chOff x="0" y="-142875"/>
            <a:chExt cx="13265999" cy="2964209"/>
          </a:xfrm>
        </p:grpSpPr>
        <p:sp>
          <p:nvSpPr>
            <p:cNvPr id="6" name="TextBox 6"/>
            <p:cNvSpPr txBox="1"/>
            <p:nvPr/>
          </p:nvSpPr>
          <p:spPr>
            <a:xfrm>
              <a:off x="0" y="-142875"/>
              <a:ext cx="13265999" cy="8378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4940"/>
                </a:lnSpc>
              </a:pPr>
              <a:r>
                <a:rPr lang="en-US" sz="3800" spc="380" dirty="0">
                  <a:solidFill>
                    <a:srgbClr val="F3F7FA"/>
                  </a:solidFill>
                  <a:latin typeface="Cooper Hewitt" panose="020B0604020202020204" charset="0"/>
                  <a:ea typeface="Cooper Hewitt" panose="020B0604020202020204" charset="0"/>
                </a:rPr>
                <a:t>OTHER NETWORKING COMPANIES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1278284"/>
              <a:ext cx="13265999" cy="1543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4500"/>
                </a:lnSpc>
              </a:pPr>
              <a:r>
                <a:rPr lang="en-US" sz="3000" spc="30">
                  <a:solidFill>
                    <a:srgbClr val="F3F7FA"/>
                  </a:solidFill>
                  <a:latin typeface="Cooper Hewitt"/>
                </a:rPr>
                <a:t>Presentations are communication tools</a:t>
              </a:r>
            </a:p>
            <a:p>
              <a:pPr algn="r">
                <a:lnSpc>
                  <a:spcPts val="4500"/>
                </a:lnSpc>
              </a:pPr>
              <a:r>
                <a:rPr lang="en-US" sz="3000" spc="30">
                  <a:solidFill>
                    <a:srgbClr val="F3F7FA"/>
                  </a:solidFill>
                  <a:latin typeface="Cooper Hewitt"/>
                </a:rPr>
                <a:t>that can be lectures.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32999"/>
          </a:blip>
          <a:srcRect/>
          <a:stretch>
            <a:fillRect/>
          </a:stretch>
        </p:blipFill>
        <p:spPr>
          <a:xfrm>
            <a:off x="1409414" y="0"/>
            <a:ext cx="15469173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-378412" y="7581900"/>
            <a:ext cx="19044824" cy="1447800"/>
            <a:chOff x="0" y="0"/>
            <a:chExt cx="25393099" cy="1794880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25393099" cy="1794880"/>
            </a:xfrm>
            <a:prstGeom prst="rect">
              <a:avLst/>
            </a:prstGeom>
            <a:solidFill>
              <a:srgbClr val="F3F7FA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876149" y="471990"/>
              <a:ext cx="21150897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37588E"/>
                  </a:solidFill>
                  <a:latin typeface="Cooper Hewitt"/>
                </a:rPr>
                <a:t>Presentations are communication tools that can be lectures.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6519232"/>
            <a:ext cx="3237194" cy="2263345"/>
            <a:chOff x="0" y="0"/>
            <a:chExt cx="4316259" cy="3017794"/>
          </a:xfrm>
        </p:grpSpPr>
        <p:sp>
          <p:nvSpPr>
            <p:cNvPr id="3" name="TextBox 3"/>
            <p:cNvSpPr txBox="1"/>
            <p:nvPr/>
          </p:nvSpPr>
          <p:spPr>
            <a:xfrm>
              <a:off x="0" y="-123825"/>
              <a:ext cx="4316259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37588E"/>
                  </a:solidFill>
                  <a:latin typeface="Cooper Hewitt"/>
                </a:rPr>
                <a:t>PHASE 1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1054374"/>
              <a:ext cx="4316259" cy="19634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2600" spc="26">
                  <a:solidFill>
                    <a:srgbClr val="37588E"/>
                  </a:solidFill>
                  <a:latin typeface="Cooper Hewitt"/>
                </a:rPr>
                <a:t>Presentations are communication tools that can be lectures.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5359835" y="6519232"/>
            <a:ext cx="3237194" cy="2263345"/>
            <a:chOff x="0" y="0"/>
            <a:chExt cx="4316259" cy="3017794"/>
          </a:xfrm>
        </p:grpSpPr>
        <p:sp>
          <p:nvSpPr>
            <p:cNvPr id="6" name="TextBox 6"/>
            <p:cNvSpPr txBox="1"/>
            <p:nvPr/>
          </p:nvSpPr>
          <p:spPr>
            <a:xfrm>
              <a:off x="0" y="-123825"/>
              <a:ext cx="4316259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37588E"/>
                  </a:solidFill>
                  <a:latin typeface="Cooper Hewitt"/>
                </a:rPr>
                <a:t>PHASE 2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1054374"/>
              <a:ext cx="4316259" cy="19634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2600" spc="26">
                  <a:solidFill>
                    <a:srgbClr val="37588E"/>
                  </a:solidFill>
                  <a:latin typeface="Cooper Hewitt"/>
                </a:rPr>
                <a:t>Presentations are communication tools that can be lectures.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9690970" y="6519232"/>
            <a:ext cx="3237194" cy="2263345"/>
            <a:chOff x="0" y="0"/>
            <a:chExt cx="4316259" cy="3017794"/>
          </a:xfrm>
        </p:grpSpPr>
        <p:sp>
          <p:nvSpPr>
            <p:cNvPr id="9" name="TextBox 9"/>
            <p:cNvSpPr txBox="1"/>
            <p:nvPr/>
          </p:nvSpPr>
          <p:spPr>
            <a:xfrm>
              <a:off x="0" y="-123825"/>
              <a:ext cx="4316259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37588E"/>
                  </a:solidFill>
                  <a:latin typeface="Cooper Hewitt"/>
                </a:rPr>
                <a:t>PHASE 3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1054374"/>
              <a:ext cx="4316259" cy="19634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2600" spc="26">
                  <a:solidFill>
                    <a:srgbClr val="37588E"/>
                  </a:solidFill>
                  <a:latin typeface="Cooper Hewitt"/>
                </a:rPr>
                <a:t>Presentations are communication tools that can be lectures.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4022106" y="6519232"/>
            <a:ext cx="3237194" cy="2263345"/>
            <a:chOff x="0" y="0"/>
            <a:chExt cx="4316259" cy="3017794"/>
          </a:xfrm>
        </p:grpSpPr>
        <p:sp>
          <p:nvSpPr>
            <p:cNvPr id="12" name="TextBox 12"/>
            <p:cNvSpPr txBox="1"/>
            <p:nvPr/>
          </p:nvSpPr>
          <p:spPr>
            <a:xfrm>
              <a:off x="0" y="-123825"/>
              <a:ext cx="4316259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37588E"/>
                  </a:solidFill>
                  <a:latin typeface="Cooper Hewitt"/>
                </a:rPr>
                <a:t>PHASE 4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1054374"/>
              <a:ext cx="4316259" cy="19634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2600" spc="26">
                  <a:solidFill>
                    <a:srgbClr val="37588E"/>
                  </a:solidFill>
                  <a:latin typeface="Cooper Hewitt"/>
                </a:rPr>
                <a:t>Presentations are communication tools that can be lectures.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28700" y="5515317"/>
            <a:ext cx="16230600" cy="410423"/>
            <a:chOff x="0" y="0"/>
            <a:chExt cx="21640800" cy="547230"/>
          </a:xfrm>
        </p:grpSpPr>
        <p:sp>
          <p:nvSpPr>
            <p:cNvPr id="15" name="AutoShape 15"/>
            <p:cNvSpPr/>
            <p:nvPr/>
          </p:nvSpPr>
          <p:spPr>
            <a:xfrm>
              <a:off x="278887" y="201462"/>
              <a:ext cx="21361913" cy="96204"/>
            </a:xfrm>
            <a:prstGeom prst="rect">
              <a:avLst/>
            </a:prstGeom>
            <a:solidFill>
              <a:srgbClr val="37588E"/>
            </a:solidFill>
          </p:spPr>
        </p:sp>
        <p:pic>
          <p:nvPicPr>
            <p:cNvPr id="16" name="Picture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577027" cy="499128"/>
            </a:xfrm>
            <a:prstGeom prst="rect">
              <a:avLst/>
            </a:prstGeom>
          </p:spPr>
        </p:pic>
        <p:pic>
          <p:nvPicPr>
            <p:cNvPr id="17" name="Picture 1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5774847" y="48102"/>
              <a:ext cx="577027" cy="499128"/>
            </a:xfrm>
            <a:prstGeom prst="rect">
              <a:avLst/>
            </a:prstGeom>
          </p:spPr>
        </p:pic>
        <p:pic>
          <p:nvPicPr>
            <p:cNvPr id="18" name="Picture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11549694" y="48102"/>
              <a:ext cx="577027" cy="499128"/>
            </a:xfrm>
            <a:prstGeom prst="rect">
              <a:avLst/>
            </a:prstGeom>
          </p:spPr>
        </p:pic>
        <p:pic>
          <p:nvPicPr>
            <p:cNvPr id="19" name="Picture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17324541" y="48102"/>
              <a:ext cx="577027" cy="499128"/>
            </a:xfrm>
            <a:prstGeom prst="rect">
              <a:avLst/>
            </a:prstGeom>
          </p:spPr>
        </p:pic>
      </p:grpSp>
      <p:grpSp>
        <p:nvGrpSpPr>
          <p:cNvPr id="20" name="Group 20"/>
          <p:cNvGrpSpPr/>
          <p:nvPr/>
        </p:nvGrpSpPr>
        <p:grpSpPr>
          <a:xfrm>
            <a:off x="1028700" y="1551246"/>
            <a:ext cx="10063589" cy="2128357"/>
            <a:chOff x="0" y="-266700"/>
            <a:chExt cx="13418119" cy="2837810"/>
          </a:xfrm>
        </p:grpSpPr>
        <p:sp>
          <p:nvSpPr>
            <p:cNvPr id="21" name="TextBox 21"/>
            <p:cNvSpPr txBox="1"/>
            <p:nvPr/>
          </p:nvSpPr>
          <p:spPr>
            <a:xfrm>
              <a:off x="0" y="-266700"/>
              <a:ext cx="13418115" cy="155598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9100"/>
                </a:lnSpc>
              </a:pPr>
              <a:r>
                <a:rPr lang="en-US" sz="7000" spc="210" dirty="0">
                  <a:solidFill>
                    <a:srgbClr val="37588E"/>
                  </a:solidFill>
                  <a:latin typeface="Cooper Hewitt" panose="020B0604020202020204" charset="0"/>
                  <a:ea typeface="Cooper Hewitt" panose="020B0604020202020204" charset="0"/>
                </a:rPr>
                <a:t>Proposed Timeline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1733274"/>
              <a:ext cx="13418119" cy="8378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940"/>
                </a:lnSpc>
              </a:pPr>
              <a:r>
                <a:rPr lang="en-US" sz="3800" spc="380">
                  <a:solidFill>
                    <a:srgbClr val="37588E"/>
                  </a:solidFill>
                  <a:latin typeface="Cooper Hewitt" panose="020B0604020202020204" charset="0"/>
                  <a:ea typeface="Cooper Hewitt" panose="020B0604020202020204" charset="0"/>
                </a:rPr>
                <a:t>NEXT STEPS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762000"/>
            <a:ext cx="6602852" cy="2290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100"/>
              </a:lnSpc>
            </a:pPr>
            <a:r>
              <a:rPr lang="en-US" sz="7000" spc="210" dirty="0">
                <a:solidFill>
                  <a:srgbClr val="37588E"/>
                </a:solidFill>
                <a:latin typeface="Cooper Hewitt" panose="020B0604020202020204" charset="0"/>
                <a:ea typeface="Cooper Hewitt" panose="020B0604020202020204" charset="0"/>
              </a:rPr>
              <a:t>Today's Discussion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8754943" y="921544"/>
            <a:ext cx="7173305" cy="6269876"/>
            <a:chOff x="0" y="-142875"/>
            <a:chExt cx="9564407" cy="8359835"/>
          </a:xfrm>
        </p:grpSpPr>
        <p:sp>
          <p:nvSpPr>
            <p:cNvPr id="4" name="TextBox 4"/>
            <p:cNvSpPr txBox="1"/>
            <p:nvPr/>
          </p:nvSpPr>
          <p:spPr>
            <a:xfrm>
              <a:off x="0" y="-142875"/>
              <a:ext cx="9564407" cy="8083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940"/>
                </a:lnSpc>
              </a:pPr>
              <a:r>
                <a:rPr lang="en-US" sz="3800" spc="380" dirty="0">
                  <a:solidFill>
                    <a:srgbClr val="37588E"/>
                  </a:solidFill>
                  <a:latin typeface="Cooper Hewitt" panose="020B0604020202020204" charset="0"/>
                  <a:ea typeface="Cooper Hewitt" panose="020B0604020202020204" charset="0"/>
                </a:rPr>
                <a:t>MAIN POINTS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1339910"/>
              <a:ext cx="9564407" cy="6877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37588E"/>
                  </a:solidFill>
                  <a:latin typeface="Cooper Hewitt"/>
                </a:rPr>
                <a:t>Company Digest</a:t>
              </a:r>
            </a:p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37588E"/>
                  </a:solidFill>
                  <a:latin typeface="Cooper Hewitt"/>
                </a:rPr>
                <a:t>Our Mission</a:t>
              </a:r>
            </a:p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37588E"/>
                  </a:solidFill>
                  <a:latin typeface="Cooper Hewitt"/>
                </a:rPr>
                <a:t>How We Roll</a:t>
              </a:r>
            </a:p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37588E"/>
                  </a:solidFill>
                  <a:latin typeface="Cooper Hewitt"/>
                </a:rPr>
                <a:t>Our Advantage</a:t>
              </a:r>
            </a:p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37588E"/>
                  </a:solidFill>
                  <a:latin typeface="Cooper Hewitt"/>
                </a:rPr>
                <a:t>What We Offer</a:t>
              </a:r>
            </a:p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37588E"/>
                  </a:solidFill>
                  <a:latin typeface="Cooper Hewitt"/>
                </a:rPr>
                <a:t>Top Promotions</a:t>
              </a:r>
            </a:p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37588E"/>
                  </a:solidFill>
                  <a:latin typeface="Cooper Hewitt"/>
                </a:rPr>
                <a:t>Client Endorsements</a:t>
              </a:r>
            </a:p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37588E"/>
                  </a:solidFill>
                  <a:latin typeface="Cooper Hewitt"/>
                </a:rPr>
                <a:t>Future Plans</a:t>
              </a:r>
            </a:p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37588E"/>
                  </a:solidFill>
                  <a:latin typeface="Cooper Hewitt"/>
                </a:rPr>
                <a:t>Let's Talk</a:t>
              </a:r>
            </a:p>
          </p:txBody>
        </p:sp>
      </p:grpSp>
      <p:sp>
        <p:nvSpPr>
          <p:cNvPr id="6" name="AutoShape 6"/>
          <p:cNvSpPr/>
          <p:nvPr/>
        </p:nvSpPr>
        <p:spPr>
          <a:xfrm>
            <a:off x="17269422" y="-207277"/>
            <a:ext cx="1246758" cy="10701554"/>
          </a:xfrm>
          <a:prstGeom prst="rect">
            <a:avLst/>
          </a:prstGeom>
          <a:solidFill>
            <a:srgbClr val="37588E"/>
          </a:solidFill>
        </p:spPr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42283" y="-113826"/>
            <a:ext cx="18572565" cy="5532715"/>
            <a:chOff x="0" y="0"/>
            <a:chExt cx="24763421" cy="7376953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12068" r="12068"/>
            <a:stretch>
              <a:fillRect/>
            </a:stretch>
          </p:blipFill>
          <p:spPr>
            <a:xfrm>
              <a:off x="0" y="0"/>
              <a:ext cx="8169807" cy="7376953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/>
            <a:srcRect l="13983" r="13983"/>
            <a:stretch>
              <a:fillRect/>
            </a:stretch>
          </p:blipFill>
          <p:spPr>
            <a:xfrm>
              <a:off x="8296807" y="0"/>
              <a:ext cx="8169807" cy="7376953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l="11376" r="11376"/>
            <a:stretch>
              <a:fillRect/>
            </a:stretch>
          </p:blipFill>
          <p:spPr>
            <a:xfrm>
              <a:off x="16593614" y="0"/>
              <a:ext cx="8169807" cy="7376953"/>
            </a:xfrm>
            <a:prstGeom prst="rect">
              <a:avLst/>
            </a:prstGeom>
          </p:spPr>
        </p:pic>
      </p:grpSp>
      <p:grpSp>
        <p:nvGrpSpPr>
          <p:cNvPr id="6" name="Group 6"/>
          <p:cNvGrpSpPr/>
          <p:nvPr/>
        </p:nvGrpSpPr>
        <p:grpSpPr>
          <a:xfrm>
            <a:off x="1066800" y="7322344"/>
            <a:ext cx="11641837" cy="1499536"/>
            <a:chOff x="0" y="-142875"/>
            <a:chExt cx="15522449" cy="1999382"/>
          </a:xfrm>
        </p:grpSpPr>
        <p:sp>
          <p:nvSpPr>
            <p:cNvPr id="7" name="TextBox 7"/>
            <p:cNvSpPr txBox="1"/>
            <p:nvPr/>
          </p:nvSpPr>
          <p:spPr>
            <a:xfrm>
              <a:off x="0" y="-142875"/>
              <a:ext cx="15522449" cy="8083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940"/>
                </a:lnSpc>
              </a:pPr>
              <a:r>
                <a:rPr lang="en-US" sz="3800" spc="380" dirty="0">
                  <a:solidFill>
                    <a:srgbClr val="37588E"/>
                  </a:solidFill>
                  <a:latin typeface="Cooper Hewitt" panose="020B0604020202020204" charset="0"/>
                  <a:ea typeface="Cooper Hewitt" panose="020B0604020202020204" charset="0"/>
                </a:rPr>
                <a:t>ANNUAL CONFERENCE 2019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1075457"/>
              <a:ext cx="15522449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 dirty="0">
                  <a:solidFill>
                    <a:srgbClr val="37588E"/>
                  </a:solidFill>
                  <a:latin typeface="Cooper Hewitt"/>
                </a:rPr>
                <a:t>Presentations are communication tools that can be lectures.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264322" y="-226292"/>
            <a:ext cx="18816644" cy="4062145"/>
          </a:xfrm>
          <a:prstGeom prst="rect">
            <a:avLst/>
          </a:prstGeom>
          <a:solidFill>
            <a:srgbClr val="F3F7FA"/>
          </a:solidFill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 l="3030" b="3990"/>
          <a:stretch>
            <a:fillRect/>
          </a:stretch>
        </p:blipFill>
        <p:spPr>
          <a:xfrm>
            <a:off x="6644278" y="1481336"/>
            <a:ext cx="2017047" cy="2993734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 t="14" b="14"/>
          <a:stretch>
            <a:fillRect/>
          </a:stretch>
        </p:blipFill>
        <p:spPr>
          <a:xfrm>
            <a:off x="4440864" y="1481336"/>
            <a:ext cx="2116856" cy="2963228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 l="11199" t="5299" b="651"/>
          <a:stretch>
            <a:fillRect/>
          </a:stretch>
        </p:blipFill>
        <p:spPr>
          <a:xfrm>
            <a:off x="10813541" y="1481336"/>
            <a:ext cx="2124708" cy="2993734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661324" y="1481336"/>
            <a:ext cx="2138381" cy="2993734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2119720" y="1481336"/>
            <a:ext cx="2116856" cy="2963228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6644278" y="1112433"/>
            <a:ext cx="10615022" cy="11669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9100"/>
              </a:lnSpc>
            </a:pPr>
            <a:r>
              <a:rPr lang="en-US" sz="7000" spc="210" dirty="0">
                <a:solidFill>
                  <a:srgbClr val="37588E"/>
                </a:solidFill>
                <a:latin typeface="Cooper Hewitt" panose="020B0604020202020204" charset="0"/>
                <a:ea typeface="Cooper Hewitt" panose="020B0604020202020204" charset="0"/>
              </a:rPr>
              <a:t>The Team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794006" y="4637670"/>
            <a:ext cx="4549650" cy="5485448"/>
            <a:chOff x="-3441699" y="-1985983"/>
            <a:chExt cx="9689977" cy="17057593"/>
          </a:xfrm>
        </p:grpSpPr>
        <p:sp>
          <p:nvSpPr>
            <p:cNvPr id="10" name="TextBox 10"/>
            <p:cNvSpPr txBox="1"/>
            <p:nvPr/>
          </p:nvSpPr>
          <p:spPr>
            <a:xfrm>
              <a:off x="-3441699" y="832883"/>
              <a:ext cx="9689977" cy="1423872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500"/>
                </a:lnSpc>
              </a:pPr>
              <a:r>
                <a:rPr lang="en-US" sz="3000" spc="30" dirty="0">
                  <a:solidFill>
                    <a:srgbClr val="76B9F0"/>
                  </a:solidFill>
                  <a:latin typeface="Cooper Hewitt"/>
                </a:rPr>
                <a:t>RD Director</a:t>
              </a:r>
            </a:p>
            <a:p>
              <a:pPr algn="ctr">
                <a:lnSpc>
                  <a:spcPts val="4500"/>
                </a:lnSpc>
              </a:pPr>
              <a:r>
                <a:rPr lang="en-US" sz="3000" spc="30" dirty="0">
                  <a:solidFill>
                    <a:srgbClr val="76B9F0"/>
                  </a:solidFill>
                  <a:latin typeface="Cooper Hewitt"/>
                </a:rPr>
                <a:t>Info</a:t>
              </a:r>
            </a:p>
            <a:p>
              <a:pPr algn="ctr">
                <a:lnSpc>
                  <a:spcPts val="4500"/>
                </a:lnSpc>
              </a:pPr>
              <a:r>
                <a:rPr lang="en-US" sz="3000" spc="30" dirty="0">
                  <a:solidFill>
                    <a:srgbClr val="76B9F0"/>
                  </a:solidFill>
                  <a:latin typeface="Cooper Hewitt"/>
                </a:rPr>
                <a:t>Info</a:t>
              </a:r>
            </a:p>
            <a:p>
              <a:pPr algn="ctr">
                <a:lnSpc>
                  <a:spcPts val="4500"/>
                </a:lnSpc>
              </a:pPr>
              <a:r>
                <a:rPr lang="en-US" sz="3000" spc="30" dirty="0">
                  <a:solidFill>
                    <a:srgbClr val="76B9F0"/>
                  </a:solidFill>
                  <a:latin typeface="Cooper Hewitt"/>
                </a:rPr>
                <a:t>info</a:t>
              </a:r>
            </a:p>
            <a:p>
              <a:pPr algn="ctr">
                <a:lnSpc>
                  <a:spcPts val="4500"/>
                </a:lnSpc>
              </a:pPr>
              <a:endParaRPr lang="en-US" sz="3000" spc="30" dirty="0">
                <a:solidFill>
                  <a:srgbClr val="76B9F0"/>
                </a:solidFill>
                <a:latin typeface="Cooper Hewitt"/>
              </a:endParaRPr>
            </a:p>
            <a:p>
              <a:pPr algn="ctr">
                <a:lnSpc>
                  <a:spcPts val="4500"/>
                </a:lnSpc>
              </a:pPr>
              <a:endParaRPr lang="en-US" sz="3000" spc="30" dirty="0">
                <a:solidFill>
                  <a:srgbClr val="76B9F0"/>
                </a:solidFill>
                <a:latin typeface="Cooper Hewitt"/>
              </a:endParaRPr>
            </a:p>
            <a:p>
              <a:pPr algn="ctr">
                <a:lnSpc>
                  <a:spcPts val="4500"/>
                </a:lnSpc>
              </a:pPr>
              <a:endParaRPr lang="en-US" sz="3000" spc="30" dirty="0">
                <a:solidFill>
                  <a:srgbClr val="76B9F0"/>
                </a:solidFill>
                <a:latin typeface="Cooper Hewitt"/>
              </a:endParaRPr>
            </a:p>
            <a:p>
              <a:pPr algn="ctr">
                <a:lnSpc>
                  <a:spcPts val="4500"/>
                </a:lnSpc>
              </a:pPr>
              <a:endParaRPr lang="en-US" sz="3000" spc="30" dirty="0">
                <a:solidFill>
                  <a:srgbClr val="76B9F0"/>
                </a:solidFill>
                <a:latin typeface="Cooper Hewitt"/>
              </a:endParaRP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-2753918" y="-1985983"/>
              <a:ext cx="8515319" cy="157678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290"/>
                </a:lnSpc>
              </a:pPr>
              <a:r>
                <a:rPr lang="en-US" sz="3300" spc="297" dirty="0">
                  <a:solidFill>
                    <a:srgbClr val="F3F7FA"/>
                  </a:solidFill>
                  <a:latin typeface="Cooper Hewitt"/>
                </a:rPr>
                <a:t>Kristen </a:t>
              </a:r>
              <a:r>
                <a:rPr lang="en-US" sz="3300" spc="297" dirty="0" err="1">
                  <a:solidFill>
                    <a:srgbClr val="F3F7FA"/>
                  </a:solidFill>
                  <a:latin typeface="Cooper Hewitt"/>
                </a:rPr>
                <a:t>Kellems</a:t>
              </a:r>
              <a:endParaRPr lang="en-US" sz="3300" spc="297" dirty="0">
                <a:solidFill>
                  <a:srgbClr val="F3F7FA"/>
                </a:solidFill>
                <a:latin typeface="Cooper Hewitt"/>
              </a:endParaRP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6983475" y="7954981"/>
            <a:ext cx="4321051" cy="1303320"/>
            <a:chOff x="0" y="0"/>
            <a:chExt cx="5761401" cy="1613934"/>
          </a:xfrm>
        </p:grpSpPr>
        <p:sp>
          <p:nvSpPr>
            <p:cNvPr id="13" name="TextBox 13"/>
            <p:cNvSpPr txBox="1"/>
            <p:nvPr/>
          </p:nvSpPr>
          <p:spPr>
            <a:xfrm>
              <a:off x="0" y="832884"/>
              <a:ext cx="5761401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500"/>
                </a:lnSpc>
              </a:pPr>
              <a:r>
                <a:rPr lang="en-US" sz="3000" spc="30">
                  <a:solidFill>
                    <a:srgbClr val="76B9F0"/>
                  </a:solidFill>
                  <a:latin typeface="Cooper Hewitt"/>
                </a:rPr>
                <a:t>Operations Head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23825"/>
              <a:ext cx="5761401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HEIDI JENSEN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2938249" y="8047849"/>
            <a:ext cx="4321051" cy="1210451"/>
            <a:chOff x="0" y="0"/>
            <a:chExt cx="5761401" cy="1613934"/>
          </a:xfrm>
        </p:grpSpPr>
        <p:sp>
          <p:nvSpPr>
            <p:cNvPr id="16" name="TextBox 16"/>
            <p:cNvSpPr txBox="1"/>
            <p:nvPr/>
          </p:nvSpPr>
          <p:spPr>
            <a:xfrm>
              <a:off x="0" y="832884"/>
              <a:ext cx="5761401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500"/>
                </a:lnSpc>
              </a:pPr>
              <a:r>
                <a:rPr lang="en-US" sz="3000" spc="30">
                  <a:solidFill>
                    <a:srgbClr val="76B9F0"/>
                  </a:solidFill>
                  <a:latin typeface="Cooper Hewitt"/>
                </a:rPr>
                <a:t>Marketing Manager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23825"/>
              <a:ext cx="5761401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RAMONA BISHOP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260063" y="1028700"/>
            <a:ext cx="18789111" cy="4483640"/>
          </a:xfrm>
          <a:prstGeom prst="rect">
            <a:avLst/>
          </a:prstGeom>
          <a:solidFill>
            <a:srgbClr val="F3F7FA"/>
          </a:solidFill>
        </p:spPr>
      </p:sp>
      <p:grpSp>
        <p:nvGrpSpPr>
          <p:cNvPr id="3" name="Group 3"/>
          <p:cNvGrpSpPr/>
          <p:nvPr/>
        </p:nvGrpSpPr>
        <p:grpSpPr>
          <a:xfrm>
            <a:off x="1028700" y="2284469"/>
            <a:ext cx="4758397" cy="1972101"/>
            <a:chOff x="0" y="0"/>
            <a:chExt cx="6344529" cy="2629468"/>
          </a:xfrm>
        </p:grpSpPr>
        <p:sp>
          <p:nvSpPr>
            <p:cNvPr id="4" name="TextBox 4"/>
            <p:cNvSpPr txBox="1"/>
            <p:nvPr/>
          </p:nvSpPr>
          <p:spPr>
            <a:xfrm>
              <a:off x="0" y="1086418"/>
              <a:ext cx="6344529" cy="1543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500"/>
                </a:lnSpc>
              </a:pPr>
              <a:r>
                <a:rPr lang="en-US" sz="3000" spc="30">
                  <a:solidFill>
                    <a:srgbClr val="37588E"/>
                  </a:solidFill>
                  <a:latin typeface="Cooper Hewitt"/>
                </a:rPr>
                <a:t>123 Anywhere Street,</a:t>
              </a:r>
            </a:p>
            <a:p>
              <a:pPr algn="ctr">
                <a:lnSpc>
                  <a:spcPts val="4500"/>
                </a:lnSpc>
              </a:pPr>
              <a:r>
                <a:rPr lang="en-US" sz="3000" spc="30">
                  <a:solidFill>
                    <a:srgbClr val="37588E"/>
                  </a:solidFill>
                  <a:latin typeface="Cooper Hewitt"/>
                </a:rPr>
                <a:t>Any City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123825"/>
              <a:ext cx="6344529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90"/>
                </a:lnSpc>
              </a:pPr>
              <a:r>
                <a:rPr lang="en-US" sz="3300" spc="297">
                  <a:solidFill>
                    <a:srgbClr val="37588E"/>
                  </a:solidFill>
                  <a:latin typeface="Cooper Hewitt"/>
                </a:rPr>
                <a:t>MAILING ADDRESS</a:t>
              </a:r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755294" y="2284469"/>
            <a:ext cx="4758397" cy="1400601"/>
            <a:chOff x="0" y="0"/>
            <a:chExt cx="6344529" cy="1867468"/>
          </a:xfrm>
        </p:grpSpPr>
        <p:sp>
          <p:nvSpPr>
            <p:cNvPr id="7" name="TextBox 7"/>
            <p:cNvSpPr txBox="1"/>
            <p:nvPr/>
          </p:nvSpPr>
          <p:spPr>
            <a:xfrm>
              <a:off x="0" y="1086418"/>
              <a:ext cx="6344529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500"/>
                </a:lnSpc>
              </a:pPr>
              <a:r>
                <a:rPr lang="en-US" sz="3000" spc="30">
                  <a:solidFill>
                    <a:srgbClr val="37588E"/>
                  </a:solidFill>
                  <a:latin typeface="Cooper Hewitt"/>
                </a:rPr>
                <a:t>123-456-7890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123825"/>
              <a:ext cx="6344529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90"/>
                </a:lnSpc>
              </a:pPr>
              <a:r>
                <a:rPr lang="en-US" sz="3300" spc="297">
                  <a:solidFill>
                    <a:srgbClr val="37588E"/>
                  </a:solidFill>
                  <a:latin typeface="Cooper Hewitt"/>
                </a:rPr>
                <a:t>PHONE NUMBER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2500903" y="2284469"/>
            <a:ext cx="4758397" cy="1400601"/>
            <a:chOff x="0" y="0"/>
            <a:chExt cx="6344529" cy="1867468"/>
          </a:xfrm>
        </p:grpSpPr>
        <p:sp>
          <p:nvSpPr>
            <p:cNvPr id="10" name="TextBox 10"/>
            <p:cNvSpPr txBox="1"/>
            <p:nvPr/>
          </p:nvSpPr>
          <p:spPr>
            <a:xfrm>
              <a:off x="0" y="1086418"/>
              <a:ext cx="6344529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500"/>
                </a:lnSpc>
              </a:pPr>
              <a:r>
                <a:rPr lang="en-US" sz="3000" spc="30">
                  <a:solidFill>
                    <a:srgbClr val="37588E"/>
                  </a:solidFill>
                  <a:latin typeface="Cooper Hewitt"/>
                </a:rPr>
                <a:t>hello@reallygreatsite.com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123825"/>
              <a:ext cx="6344529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90"/>
                </a:lnSpc>
              </a:pPr>
              <a:r>
                <a:rPr lang="en-US" sz="3300" spc="297">
                  <a:solidFill>
                    <a:srgbClr val="37588E"/>
                  </a:solidFill>
                  <a:latin typeface="Cooper Hewitt"/>
                </a:rPr>
                <a:t>EMAIL ADDRESS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028700" y="6663391"/>
            <a:ext cx="10596010" cy="2145949"/>
            <a:chOff x="0" y="-266700"/>
            <a:chExt cx="14128014" cy="2861266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266700"/>
              <a:ext cx="14128010" cy="155598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9100"/>
                </a:lnSpc>
              </a:pPr>
              <a:r>
                <a:rPr lang="en-US" sz="7000" spc="210" dirty="0">
                  <a:solidFill>
                    <a:srgbClr val="F3F7FA"/>
                  </a:solidFill>
                  <a:latin typeface="Cooper Hewitt" panose="020B0604020202020204" charset="0"/>
                  <a:ea typeface="Cooper Hewitt" panose="020B0604020202020204" charset="0"/>
                </a:rPr>
                <a:t>Let's Talk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1756730"/>
              <a:ext cx="14128014" cy="8378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940"/>
                </a:lnSpc>
              </a:pPr>
              <a:r>
                <a:rPr lang="en-US" sz="3800" spc="380" dirty="0">
                  <a:solidFill>
                    <a:srgbClr val="F3F7FA"/>
                  </a:solidFill>
                  <a:latin typeface="Cooper Hewitt" panose="020B0604020202020204" charset="0"/>
                  <a:ea typeface="Cooper Hewitt" panose="020B0604020202020204" charset="0"/>
                </a:rPr>
                <a:t>CONTACT US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48000"/>
          </a:blip>
          <a:srcRect/>
          <a:stretch>
            <a:fillRect/>
          </a:stretch>
        </p:blipFill>
        <p:spPr>
          <a:xfrm>
            <a:off x="1543956" y="0"/>
            <a:ext cx="15179887" cy="10556347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 rot="-5400000">
            <a:off x="-1557382" y="4300366"/>
            <a:ext cx="6866907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940"/>
              </a:lnSpc>
            </a:pPr>
            <a:r>
              <a:rPr lang="en-US" sz="3800" spc="380" dirty="0">
                <a:solidFill>
                  <a:srgbClr val="F3F7FA"/>
                </a:solidFill>
                <a:latin typeface="Cooper Hewitt" panose="020B0604020202020204" charset="0"/>
                <a:ea typeface="Cooper Hewitt" panose="020B0604020202020204" charset="0"/>
              </a:rPr>
              <a:t>THINK ABOUT IT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4362472" y="3025639"/>
            <a:ext cx="12896828" cy="4235723"/>
            <a:chOff x="0" y="0"/>
            <a:chExt cx="17195771" cy="5647631"/>
          </a:xfrm>
        </p:grpSpPr>
        <p:sp>
          <p:nvSpPr>
            <p:cNvPr id="7" name="TextBox 7"/>
            <p:cNvSpPr txBox="1"/>
            <p:nvPr/>
          </p:nvSpPr>
          <p:spPr>
            <a:xfrm>
              <a:off x="0" y="-295275"/>
              <a:ext cx="17195771" cy="43592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400"/>
                </a:lnSpc>
              </a:pPr>
              <a:r>
                <a:rPr lang="en-US" sz="6000" spc="60">
                  <a:solidFill>
                    <a:srgbClr val="F3F7FA"/>
                  </a:solidFill>
                  <a:latin typeface="Cooper Hewitt"/>
                </a:rPr>
                <a:t>Networking is marketing. Marketing yourself, your uniqueness, marketing what you stand for.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4855786"/>
              <a:ext cx="13975893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CHRISTINE COMAFORD-LYNCH</a:t>
              </a:r>
            </a:p>
          </p:txBody>
        </p:sp>
      </p:grpSp>
      <p:sp>
        <p:nvSpPr>
          <p:cNvPr id="9" name="Hexagon 8"/>
          <p:cNvSpPr/>
          <p:nvPr/>
        </p:nvSpPr>
        <p:spPr>
          <a:xfrm>
            <a:off x="1524000" y="1181100"/>
            <a:ext cx="1524000" cy="1219200"/>
          </a:xfrm>
          <a:prstGeom prst="hexagon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ooper Hewitt Bold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52600" y="1028700"/>
            <a:ext cx="990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5970" r="5970"/>
          <a:stretch>
            <a:fillRect/>
          </a:stretch>
        </p:blipFill>
        <p:spPr>
          <a:xfrm>
            <a:off x="9019730" y="-207277"/>
            <a:ext cx="9599144" cy="7221804"/>
          </a:xfrm>
          <a:prstGeom prst="rect">
            <a:avLst/>
          </a:prstGeom>
        </p:spPr>
      </p:pic>
      <p:sp>
        <p:nvSpPr>
          <p:cNvPr id="4" name="AutoShape 4"/>
          <p:cNvSpPr/>
          <p:nvPr/>
        </p:nvSpPr>
        <p:spPr>
          <a:xfrm>
            <a:off x="152400" y="6465261"/>
            <a:ext cx="18466475" cy="3631239"/>
          </a:xfrm>
          <a:prstGeom prst="rect">
            <a:avLst/>
          </a:prstGeom>
          <a:solidFill>
            <a:srgbClr val="37588E"/>
          </a:solidFill>
        </p:spPr>
      </p:sp>
      <p:sp>
        <p:nvSpPr>
          <p:cNvPr id="3" name="TextBox 3"/>
          <p:cNvSpPr txBox="1"/>
          <p:nvPr/>
        </p:nvSpPr>
        <p:spPr>
          <a:xfrm>
            <a:off x="1028700" y="4488945"/>
            <a:ext cx="6964137" cy="11238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100"/>
              </a:lnSpc>
            </a:pPr>
            <a:r>
              <a:rPr lang="en-US" sz="7000" spc="210" dirty="0">
                <a:solidFill>
                  <a:srgbClr val="37588E"/>
                </a:solidFill>
                <a:latin typeface="Cooper Hewitt" panose="020B0604020202020204" charset="0"/>
                <a:ea typeface="Cooper Hewitt" panose="020B0604020202020204" charset="0"/>
              </a:rPr>
              <a:t>Our Mission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1028700" y="7499007"/>
            <a:ext cx="13581369" cy="1379209"/>
            <a:chOff x="0" y="-142875"/>
            <a:chExt cx="18108493" cy="1838946"/>
          </a:xfrm>
        </p:grpSpPr>
        <p:sp>
          <p:nvSpPr>
            <p:cNvPr id="6" name="TextBox 6"/>
            <p:cNvSpPr txBox="1"/>
            <p:nvPr/>
          </p:nvSpPr>
          <p:spPr>
            <a:xfrm>
              <a:off x="0" y="-142875"/>
              <a:ext cx="18108493" cy="8378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940"/>
                </a:lnSpc>
              </a:pPr>
              <a:r>
                <a:rPr lang="en-US" sz="3800" spc="380" dirty="0">
                  <a:solidFill>
                    <a:srgbClr val="F3F7FA"/>
                  </a:solidFill>
                  <a:latin typeface="Cooper Hewitt" panose="020B0604020202020204" charset="0"/>
                  <a:ea typeface="Cooper Hewitt" panose="020B0604020202020204" charset="0"/>
                </a:rPr>
                <a:t>EXPANDING OPPORTUNITIES WHEREVER YOU ARE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915021"/>
              <a:ext cx="18108493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F3F7FA"/>
                  </a:solidFill>
                  <a:latin typeface="Cooper Hewitt"/>
                </a:rPr>
                <a:t>Presentations are communication tools that can be demonstrations.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D603BEFA-A347-4D8A-8973-8E4E5D7003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" y="9115425"/>
            <a:ext cx="5000625" cy="9810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132394" y="1508185"/>
            <a:ext cx="7686708" cy="11669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9100"/>
              </a:lnSpc>
            </a:pPr>
            <a:r>
              <a:rPr lang="en-US" sz="7000" spc="210" dirty="0">
                <a:solidFill>
                  <a:srgbClr val="F3F7FA"/>
                </a:solidFill>
                <a:latin typeface="Cooper Hewitt" panose="020B0604020202020204" charset="0"/>
                <a:ea typeface="Cooper Hewitt" panose="020B0604020202020204" charset="0"/>
              </a:rPr>
              <a:t>About </a:t>
            </a:r>
            <a:r>
              <a:rPr lang="en-US" sz="7000" spc="210" dirty="0" err="1">
                <a:solidFill>
                  <a:srgbClr val="F3F7FA"/>
                </a:solidFill>
                <a:latin typeface="Cooper Hewitt" panose="020B0604020202020204" charset="0"/>
                <a:ea typeface="Cooper Hewitt" panose="020B0604020202020204" charset="0"/>
              </a:rPr>
              <a:t>Valiax</a:t>
            </a:r>
            <a:endParaRPr lang="en-US" sz="7000" spc="210" dirty="0">
              <a:solidFill>
                <a:srgbClr val="F3F7FA"/>
              </a:solidFill>
              <a:latin typeface="Cooper Hewitt" panose="020B0604020202020204" charset="0"/>
              <a:ea typeface="Cooper Hewitt" panose="020B060402020202020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1028700" y="4846952"/>
            <a:ext cx="7375042" cy="4411349"/>
            <a:chOff x="0" y="-142875"/>
            <a:chExt cx="9833389" cy="4372362"/>
          </a:xfrm>
        </p:grpSpPr>
        <p:sp>
          <p:nvSpPr>
            <p:cNvPr id="4" name="TextBox 4"/>
            <p:cNvSpPr txBox="1"/>
            <p:nvPr/>
          </p:nvSpPr>
          <p:spPr>
            <a:xfrm>
              <a:off x="0" y="-142875"/>
              <a:ext cx="9817941" cy="62282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940"/>
                </a:lnSpc>
              </a:pPr>
              <a:r>
                <a:rPr lang="en-US" sz="3800" spc="380" dirty="0">
                  <a:solidFill>
                    <a:srgbClr val="F3F7FA"/>
                  </a:solidFill>
                  <a:latin typeface="Cooper Hewitt" panose="020B0604020202020204" charset="0"/>
                  <a:ea typeface="Cooper Hewitt" panose="020B0604020202020204" charset="0"/>
                </a:rPr>
                <a:t>COMPANY DIGEST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15448" y="1162437"/>
              <a:ext cx="9817941" cy="3067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 dirty="0">
                  <a:solidFill>
                    <a:srgbClr val="F3F7FA"/>
                  </a:solidFill>
                  <a:latin typeface="Cooper Hewitt"/>
                </a:rPr>
                <a:t>Presentations are communication tools that can be demonstrations, lectures, speeches, reports, and more. Most of the time, they’re presented before an audience. 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1028700" y="762000"/>
            <a:ext cx="6964137" cy="11669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100"/>
              </a:lnSpc>
            </a:pPr>
            <a:r>
              <a:rPr lang="en-US" sz="7000" spc="210" dirty="0">
                <a:solidFill>
                  <a:srgbClr val="F3F7FA"/>
                </a:solidFill>
                <a:latin typeface="Cooper Hewitt" panose="020B0604020202020204" charset="0"/>
                <a:ea typeface="Cooper Hewitt" panose="020B0604020202020204" charset="0"/>
              </a:rPr>
              <a:t>How We Roll</a:t>
            </a:r>
          </a:p>
        </p:txBody>
      </p:sp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3580" b="33580"/>
          <a:stretch>
            <a:fillRect/>
          </a:stretch>
        </p:blipFill>
        <p:spPr>
          <a:xfrm>
            <a:off x="5443" y="4821332"/>
            <a:ext cx="18916508" cy="4208368"/>
          </a:xfrm>
          <a:prstGeom prst="rect">
            <a:avLst/>
          </a:prstGeom>
        </p:spPr>
      </p:pic>
      <p:sp>
        <p:nvSpPr>
          <p:cNvPr id="4" name="AutoShape 4"/>
          <p:cNvSpPr/>
          <p:nvPr/>
        </p:nvSpPr>
        <p:spPr>
          <a:xfrm>
            <a:off x="8976982" y="-309905"/>
            <a:ext cx="8282318" cy="6977406"/>
          </a:xfrm>
          <a:prstGeom prst="rect">
            <a:avLst/>
          </a:prstGeom>
          <a:solidFill>
            <a:srgbClr val="F3F7FA"/>
          </a:solidFill>
        </p:spPr>
      </p:sp>
      <p:grpSp>
        <p:nvGrpSpPr>
          <p:cNvPr id="5" name="Group 5"/>
          <p:cNvGrpSpPr/>
          <p:nvPr/>
        </p:nvGrpSpPr>
        <p:grpSpPr>
          <a:xfrm>
            <a:off x="9750161" y="921544"/>
            <a:ext cx="6735960" cy="3519344"/>
            <a:chOff x="0" y="-142875"/>
            <a:chExt cx="8981279" cy="4692459"/>
          </a:xfrm>
        </p:grpSpPr>
        <p:sp>
          <p:nvSpPr>
            <p:cNvPr id="6" name="TextBox 6"/>
            <p:cNvSpPr txBox="1"/>
            <p:nvPr/>
          </p:nvSpPr>
          <p:spPr>
            <a:xfrm>
              <a:off x="0" y="-142875"/>
              <a:ext cx="8981279" cy="16461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940"/>
                </a:lnSpc>
              </a:pPr>
              <a:r>
                <a:rPr lang="en-US" sz="3800" spc="380" dirty="0">
                  <a:solidFill>
                    <a:srgbClr val="37588E"/>
                  </a:solidFill>
                  <a:latin typeface="Cooper Hewitt" panose="020B0604020202020204" charset="0"/>
                  <a:ea typeface="Cooper Hewitt" panose="020B0604020202020204" charset="0"/>
                </a:rPr>
                <a:t>CONSTANTLY INNOVATING AND CREATING IDEAS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3006534"/>
              <a:ext cx="8981279" cy="1543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 dirty="0">
                  <a:solidFill>
                    <a:srgbClr val="37588E"/>
                  </a:solidFill>
                  <a:latin typeface="Cooper Hewitt"/>
                </a:rPr>
                <a:t>Presentations are communication tools that can be demonstrations.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29427" r="29427"/>
          <a:stretch>
            <a:fillRect/>
          </a:stretch>
        </p:blipFill>
        <p:spPr>
          <a:xfrm>
            <a:off x="4441897" y="-195816"/>
            <a:ext cx="6651815" cy="10777614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 rot="-5400000">
            <a:off x="-1371486" y="4695883"/>
            <a:ext cx="6934201" cy="11238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100"/>
              </a:lnSpc>
            </a:pPr>
            <a:r>
              <a:rPr lang="en-US" sz="7000" spc="210" dirty="0">
                <a:solidFill>
                  <a:srgbClr val="F3F7FA"/>
                </a:solidFill>
                <a:latin typeface="Cooper Hewitt" panose="020B0604020202020204" charset="0"/>
                <a:ea typeface="Cooper Hewitt" panose="020B0604020202020204" charset="0"/>
              </a:rPr>
              <a:t>Our Advantage</a:t>
            </a:r>
          </a:p>
        </p:txBody>
      </p:sp>
      <p:sp>
        <p:nvSpPr>
          <p:cNvPr id="4" name="AutoShape 4"/>
          <p:cNvSpPr/>
          <p:nvPr/>
        </p:nvSpPr>
        <p:spPr>
          <a:xfrm>
            <a:off x="10880373" y="-328921"/>
            <a:ext cx="7578762" cy="10910719"/>
          </a:xfrm>
          <a:prstGeom prst="rect">
            <a:avLst/>
          </a:prstGeom>
          <a:solidFill>
            <a:srgbClr val="F3F7FA"/>
          </a:solidFill>
        </p:spPr>
      </p:sp>
      <p:grpSp>
        <p:nvGrpSpPr>
          <p:cNvPr id="5" name="Group 5"/>
          <p:cNvGrpSpPr/>
          <p:nvPr/>
        </p:nvGrpSpPr>
        <p:grpSpPr>
          <a:xfrm>
            <a:off x="11873407" y="921544"/>
            <a:ext cx="5385893" cy="3471719"/>
            <a:chOff x="0" y="-142875"/>
            <a:chExt cx="7181190" cy="4628959"/>
          </a:xfrm>
        </p:grpSpPr>
        <p:sp>
          <p:nvSpPr>
            <p:cNvPr id="6" name="TextBox 6"/>
            <p:cNvSpPr txBox="1"/>
            <p:nvPr/>
          </p:nvSpPr>
          <p:spPr>
            <a:xfrm>
              <a:off x="0" y="-142875"/>
              <a:ext cx="7181190" cy="16461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940"/>
                </a:lnSpc>
              </a:pPr>
              <a:r>
                <a:rPr lang="en-US" sz="3800" spc="380" dirty="0">
                  <a:solidFill>
                    <a:srgbClr val="37588E"/>
                  </a:solidFill>
                  <a:latin typeface="Cooper Hewitt" panose="020B0604020202020204" charset="0"/>
                  <a:ea typeface="Cooper Hewitt" panose="020B0604020202020204" charset="0"/>
                </a:rPr>
                <a:t>VALUE AND QUALITY AT THE RIGHT PRICE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2181034"/>
              <a:ext cx="7181190" cy="2305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37588E"/>
                  </a:solidFill>
                  <a:latin typeface="Cooper Hewitt"/>
                </a:rPr>
                <a:t>Presentations are communication tools that can be demonstrations.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3082" b="33082"/>
          <a:stretch>
            <a:fillRect/>
          </a:stretch>
        </p:blipFill>
        <p:spPr>
          <a:xfrm>
            <a:off x="-196047" y="-119756"/>
            <a:ext cx="18631282" cy="4407579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1028700" y="1028700"/>
            <a:ext cx="8282318" cy="7924800"/>
          </a:xfrm>
          <a:prstGeom prst="rect">
            <a:avLst/>
          </a:prstGeom>
          <a:solidFill>
            <a:srgbClr val="37588E"/>
          </a:solidFill>
        </p:spPr>
      </p:sp>
      <p:sp>
        <p:nvSpPr>
          <p:cNvPr id="4" name="TextBox 4"/>
          <p:cNvSpPr txBox="1"/>
          <p:nvPr/>
        </p:nvSpPr>
        <p:spPr>
          <a:xfrm>
            <a:off x="10219103" y="4571840"/>
            <a:ext cx="7040197" cy="11212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100"/>
              </a:lnSpc>
            </a:pPr>
            <a:r>
              <a:rPr lang="en-US" sz="7000" spc="210" dirty="0">
                <a:solidFill>
                  <a:srgbClr val="37588E"/>
                </a:solidFill>
                <a:latin typeface="Cooper Hewitt" panose="020B0604020202020204" charset="0"/>
                <a:ea typeface="Cooper Hewitt" panose="020B0604020202020204" charset="0"/>
              </a:rPr>
              <a:t>Starter Kit</a:t>
            </a:r>
            <a:endParaRPr lang="en-US" dirty="0">
              <a:latin typeface="Cooper Hewitt" panose="020B0604020202020204" charset="0"/>
              <a:ea typeface="Cooper Hewitt" panose="020B0604020202020204" charset="0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1754342" y="2689077"/>
            <a:ext cx="6831035" cy="4908845"/>
            <a:chOff x="0" y="0"/>
            <a:chExt cx="9108046" cy="6545127"/>
          </a:xfrm>
        </p:grpSpPr>
        <p:sp>
          <p:nvSpPr>
            <p:cNvPr id="6" name="TextBox 6"/>
            <p:cNvSpPr txBox="1"/>
            <p:nvPr/>
          </p:nvSpPr>
          <p:spPr>
            <a:xfrm>
              <a:off x="0" y="-123825"/>
              <a:ext cx="9108046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VITAMINS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771995"/>
              <a:ext cx="9108046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F3F7FA"/>
                  </a:solidFill>
                  <a:latin typeface="Cooper Hewitt"/>
                </a:rPr>
                <a:t>Presentations are communication tools.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2383159"/>
              <a:ext cx="9108046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BASIC SKIN CARE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3278979"/>
              <a:ext cx="9108046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F3F7FA"/>
                  </a:solidFill>
                  <a:latin typeface="Cooper Hewitt"/>
                </a:rPr>
                <a:t>Presentations are communication tools.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4868257"/>
              <a:ext cx="9108046" cy="791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>
                  <a:solidFill>
                    <a:srgbClr val="F3F7FA"/>
                  </a:solidFill>
                  <a:latin typeface="Cooper Hewitt"/>
                </a:rPr>
                <a:t>BASIC GYM EQUIPMENT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5764077"/>
              <a:ext cx="9108046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F3F7FA"/>
                  </a:solidFill>
                  <a:latin typeface="Cooper Hewitt"/>
                </a:rPr>
                <a:t>Presentations are communication tools.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056702" y="-207277"/>
            <a:ext cx="14462202" cy="10682539"/>
          </a:xfrm>
          <a:prstGeom prst="rect">
            <a:avLst/>
          </a:prstGeom>
          <a:solidFill>
            <a:srgbClr val="37588E"/>
          </a:solidFill>
        </p:spPr>
      </p:sp>
      <p:grpSp>
        <p:nvGrpSpPr>
          <p:cNvPr id="3" name="Group 3"/>
          <p:cNvGrpSpPr/>
          <p:nvPr/>
        </p:nvGrpSpPr>
        <p:grpSpPr>
          <a:xfrm>
            <a:off x="5135654" y="6782453"/>
            <a:ext cx="11946077" cy="2076007"/>
            <a:chOff x="0" y="0"/>
            <a:chExt cx="15928103" cy="2768009"/>
          </a:xfrm>
        </p:grpSpPr>
        <p:sp>
          <p:nvSpPr>
            <p:cNvPr id="4" name="TextBox 4"/>
            <p:cNvSpPr txBox="1"/>
            <p:nvPr/>
          </p:nvSpPr>
          <p:spPr>
            <a:xfrm>
              <a:off x="0" y="-142875"/>
              <a:ext cx="15928103" cy="17295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940"/>
                </a:lnSpc>
              </a:pPr>
              <a:r>
                <a:rPr lang="en-US" sz="3800" spc="380" dirty="0">
                  <a:solidFill>
                    <a:srgbClr val="F3F7FA"/>
                  </a:solidFill>
                  <a:latin typeface="Cooper Hewitt" panose="020B0604020202020204" charset="0"/>
                  <a:ea typeface="Cooper Hewitt" panose="020B0604020202020204" charset="0"/>
                </a:rPr>
                <a:t>EXPANDING OPPORTUNITIES</a:t>
              </a:r>
            </a:p>
            <a:p>
              <a:pPr>
                <a:lnSpc>
                  <a:spcPts val="4940"/>
                </a:lnSpc>
              </a:pPr>
              <a:r>
                <a:rPr lang="en-US" sz="3800" spc="380" dirty="0">
                  <a:solidFill>
                    <a:srgbClr val="F3F7FA"/>
                  </a:solidFill>
                  <a:latin typeface="Cooper Hewitt" panose="020B0604020202020204" charset="0"/>
                  <a:ea typeface="Cooper Hewitt" panose="020B0604020202020204" charset="0"/>
                </a:rPr>
                <a:t>WHEREVER YOU ARE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1986959"/>
              <a:ext cx="15928103" cy="78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>
                  <a:solidFill>
                    <a:srgbClr val="F3F7FA"/>
                  </a:solidFill>
                  <a:latin typeface="Cooper Hewitt"/>
                </a:rPr>
                <a:t>Presentations are communication tools that can be demonstrations.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 rot="-5400000">
            <a:off x="-1599736" y="4483807"/>
            <a:ext cx="7010401" cy="11669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100"/>
              </a:lnSpc>
            </a:pPr>
            <a:r>
              <a:rPr lang="en-US" sz="7000" spc="210" dirty="0">
                <a:solidFill>
                  <a:srgbClr val="37588E"/>
                </a:solidFill>
                <a:latin typeface="Cooper Hewitt" panose="020B0604020202020204" charset="0"/>
                <a:ea typeface="Cooper Hewitt" panose="020B0604020202020204" charset="0"/>
              </a:rPr>
              <a:t>Our Advantage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5109865" y="1028700"/>
            <a:ext cx="11971867" cy="4341682"/>
            <a:chOff x="0" y="0"/>
            <a:chExt cx="15962489" cy="5788909"/>
          </a:xfrm>
        </p:grpSpPr>
        <p:sp>
          <p:nvSpPr>
            <p:cNvPr id="8" name="TextBox 8"/>
            <p:cNvSpPr txBox="1"/>
            <p:nvPr/>
          </p:nvSpPr>
          <p:spPr>
            <a:xfrm>
              <a:off x="376634" y="5427171"/>
              <a:ext cx="2003896" cy="3617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1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2640294" y="5427171"/>
              <a:ext cx="2003896" cy="3617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2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4903954" y="5427171"/>
              <a:ext cx="2003896" cy="3617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3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167614" y="5427171"/>
              <a:ext cx="2003896" cy="3617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4</a:t>
              </a: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9431274" y="5427171"/>
              <a:ext cx="2003896" cy="3617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5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11694933" y="5427171"/>
              <a:ext cx="2003896" cy="3617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6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13958593" y="5427171"/>
              <a:ext cx="2003896" cy="3617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Item 7</a:t>
              </a:r>
            </a:p>
          </p:txBody>
        </p:sp>
        <p:grpSp>
          <p:nvGrpSpPr>
            <p:cNvPr id="15" name="Group 15"/>
            <p:cNvGrpSpPr>
              <a:grpSpLocks noChangeAspect="1"/>
            </p:cNvGrpSpPr>
            <p:nvPr/>
          </p:nvGrpSpPr>
          <p:grpSpPr>
            <a:xfrm>
              <a:off x="376634" y="157057"/>
              <a:ext cx="15585854" cy="5317739"/>
              <a:chOff x="0" y="0"/>
              <a:chExt cx="15585854" cy="5317739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-6350"/>
                <a:ext cx="15585855" cy="5330439"/>
              </a:xfrm>
              <a:custGeom>
                <a:avLst/>
                <a:gdLst/>
                <a:ahLst/>
                <a:cxnLst/>
                <a:rect l="l" t="t" r="r" b="b"/>
                <a:pathLst>
                  <a:path w="15585855" h="5330439">
                    <a:moveTo>
                      <a:pt x="0" y="0"/>
                    </a:moveTo>
                    <a:lnTo>
                      <a:pt x="15585855" y="0"/>
                    </a:lnTo>
                    <a:lnTo>
                      <a:pt x="15585855" y="12700"/>
                    </a:lnTo>
                    <a:lnTo>
                      <a:pt x="0" y="12700"/>
                    </a:lnTo>
                    <a:close/>
                    <a:moveTo>
                      <a:pt x="0" y="1329435"/>
                    </a:moveTo>
                    <a:lnTo>
                      <a:pt x="15585855" y="1329435"/>
                    </a:lnTo>
                    <a:lnTo>
                      <a:pt x="15585855" y="1342135"/>
                    </a:lnTo>
                    <a:lnTo>
                      <a:pt x="0" y="1342135"/>
                    </a:lnTo>
                    <a:close/>
                    <a:moveTo>
                      <a:pt x="0" y="2658870"/>
                    </a:moveTo>
                    <a:lnTo>
                      <a:pt x="15585855" y="2658870"/>
                    </a:lnTo>
                    <a:lnTo>
                      <a:pt x="15585855" y="2671570"/>
                    </a:lnTo>
                    <a:lnTo>
                      <a:pt x="0" y="2671570"/>
                    </a:lnTo>
                    <a:close/>
                    <a:moveTo>
                      <a:pt x="0" y="3988305"/>
                    </a:moveTo>
                    <a:lnTo>
                      <a:pt x="15585855" y="3988305"/>
                    </a:lnTo>
                    <a:lnTo>
                      <a:pt x="15585855" y="4001005"/>
                    </a:lnTo>
                    <a:lnTo>
                      <a:pt x="0" y="4001005"/>
                    </a:lnTo>
                    <a:close/>
                    <a:moveTo>
                      <a:pt x="0" y="5317739"/>
                    </a:moveTo>
                    <a:lnTo>
                      <a:pt x="15585855" y="5317739"/>
                    </a:lnTo>
                    <a:lnTo>
                      <a:pt x="15585855" y="5330439"/>
                    </a:lnTo>
                    <a:lnTo>
                      <a:pt x="0" y="5330439"/>
                    </a:lnTo>
                    <a:close/>
                  </a:path>
                </a:pathLst>
              </a:custGeom>
              <a:solidFill>
                <a:srgbClr val="222222">
                  <a:alpha val="24705"/>
                </a:srgbClr>
              </a:solidFill>
            </p:spPr>
          </p:sp>
        </p:grpSp>
        <p:sp>
          <p:nvSpPr>
            <p:cNvPr id="17" name="TextBox 17"/>
            <p:cNvSpPr txBox="1"/>
            <p:nvPr/>
          </p:nvSpPr>
          <p:spPr>
            <a:xfrm>
              <a:off x="0" y="-47625"/>
              <a:ext cx="376634" cy="3617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40 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1281810"/>
              <a:ext cx="376634" cy="3617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30 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2611245"/>
              <a:ext cx="376634" cy="3617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20 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3940680"/>
              <a:ext cx="376634" cy="3617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10 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150614" y="5270114"/>
              <a:ext cx="226020" cy="3617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240"/>
                </a:lnSpc>
              </a:pPr>
              <a:r>
                <a:rPr lang="en-US" sz="1600">
                  <a:solidFill>
                    <a:srgbClr val="F3F7FA"/>
                  </a:solidFill>
                  <a:latin typeface="Arimo"/>
                </a:rPr>
                <a:t>0 </a:t>
              </a:r>
            </a:p>
          </p:txBody>
        </p:sp>
        <p:grpSp>
          <p:nvGrpSpPr>
            <p:cNvPr id="22" name="Group 22"/>
            <p:cNvGrpSpPr>
              <a:grpSpLocks noChangeAspect="1"/>
            </p:cNvGrpSpPr>
            <p:nvPr/>
          </p:nvGrpSpPr>
          <p:grpSpPr>
            <a:xfrm>
              <a:off x="376634" y="157057"/>
              <a:ext cx="15585854" cy="5317739"/>
              <a:chOff x="0" y="0"/>
              <a:chExt cx="15585854" cy="5317739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2652520"/>
                <a:ext cx="2003896" cy="2665220"/>
              </a:xfrm>
              <a:custGeom>
                <a:avLst/>
                <a:gdLst/>
                <a:ahLst/>
                <a:cxnLst/>
                <a:rect l="l" t="t" r="r" b="b"/>
                <a:pathLst>
                  <a:path w="2003896" h="2665220">
                    <a:moveTo>
                      <a:pt x="0" y="2665219"/>
                    </a:moveTo>
                    <a:lnTo>
                      <a:pt x="0" y="160311"/>
                    </a:lnTo>
                    <a:lnTo>
                      <a:pt x="0" y="160311"/>
                    </a:lnTo>
                    <a:cubicBezTo>
                      <a:pt x="0" y="117794"/>
                      <a:pt x="16890" y="77018"/>
                      <a:pt x="46954" y="46954"/>
                    </a:cubicBezTo>
                    <a:cubicBezTo>
                      <a:pt x="77018" y="16890"/>
                      <a:pt x="117794" y="0"/>
                      <a:pt x="160312" y="0"/>
                    </a:cubicBezTo>
                    <a:lnTo>
                      <a:pt x="1843584" y="0"/>
                    </a:lnTo>
                    <a:cubicBezTo>
                      <a:pt x="1932122" y="0"/>
                      <a:pt x="2003896" y="71774"/>
                      <a:pt x="2003896" y="160311"/>
                    </a:cubicBezTo>
                    <a:lnTo>
                      <a:pt x="2003896" y="2665219"/>
                    </a:lnTo>
                    <a:close/>
                  </a:path>
                </a:pathLst>
              </a:custGeom>
              <a:solidFill>
                <a:srgbClr val="F3F7FA"/>
              </a:solidFill>
            </p:spPr>
          </p:sp>
          <p:sp>
            <p:nvSpPr>
              <p:cNvPr id="24" name="Freeform 24"/>
              <p:cNvSpPr/>
              <p:nvPr/>
            </p:nvSpPr>
            <p:spPr>
              <a:xfrm>
                <a:off x="2263660" y="1987802"/>
                <a:ext cx="2003896" cy="3329937"/>
              </a:xfrm>
              <a:custGeom>
                <a:avLst/>
                <a:gdLst/>
                <a:ahLst/>
                <a:cxnLst/>
                <a:rect l="l" t="t" r="r" b="b"/>
                <a:pathLst>
                  <a:path w="2003896" h="3329937">
                    <a:moveTo>
                      <a:pt x="0" y="3329937"/>
                    </a:moveTo>
                    <a:lnTo>
                      <a:pt x="0" y="160312"/>
                    </a:lnTo>
                    <a:cubicBezTo>
                      <a:pt x="0" y="71774"/>
                      <a:pt x="71774" y="0"/>
                      <a:pt x="160311" y="0"/>
                    </a:cubicBezTo>
                    <a:lnTo>
                      <a:pt x="1843584" y="0"/>
                    </a:lnTo>
                    <a:cubicBezTo>
                      <a:pt x="1932121" y="0"/>
                      <a:pt x="2003895" y="71774"/>
                      <a:pt x="2003895" y="160312"/>
                    </a:cubicBezTo>
                    <a:lnTo>
                      <a:pt x="2003895" y="3329937"/>
                    </a:lnTo>
                    <a:close/>
                  </a:path>
                </a:pathLst>
              </a:custGeom>
              <a:solidFill>
                <a:srgbClr val="F3F7FA"/>
              </a:solidFill>
            </p:spPr>
          </p:sp>
          <p:sp>
            <p:nvSpPr>
              <p:cNvPr id="25" name="Freeform 25"/>
              <p:cNvSpPr/>
              <p:nvPr/>
            </p:nvSpPr>
            <p:spPr>
              <a:xfrm>
                <a:off x="4527320" y="3317237"/>
                <a:ext cx="2003896" cy="2000502"/>
              </a:xfrm>
              <a:custGeom>
                <a:avLst/>
                <a:gdLst/>
                <a:ahLst/>
                <a:cxnLst/>
                <a:rect l="l" t="t" r="r" b="b"/>
                <a:pathLst>
                  <a:path w="2003896" h="2000502">
                    <a:moveTo>
                      <a:pt x="0" y="2000502"/>
                    </a:moveTo>
                    <a:lnTo>
                      <a:pt x="0" y="160312"/>
                    </a:lnTo>
                    <a:cubicBezTo>
                      <a:pt x="0" y="117795"/>
                      <a:pt x="16889" y="77019"/>
                      <a:pt x="46954" y="46955"/>
                    </a:cubicBezTo>
                    <a:cubicBezTo>
                      <a:pt x="77018" y="16890"/>
                      <a:pt x="117794" y="0"/>
                      <a:pt x="160311" y="0"/>
                    </a:cubicBezTo>
                    <a:lnTo>
                      <a:pt x="1843583" y="0"/>
                    </a:lnTo>
                    <a:cubicBezTo>
                      <a:pt x="1886101" y="0"/>
                      <a:pt x="1926877" y="16890"/>
                      <a:pt x="1956941" y="46954"/>
                    </a:cubicBezTo>
                    <a:cubicBezTo>
                      <a:pt x="1987006" y="77019"/>
                      <a:pt x="2003895" y="117794"/>
                      <a:pt x="2003895" y="160312"/>
                    </a:cubicBezTo>
                    <a:lnTo>
                      <a:pt x="2003895" y="2000502"/>
                    </a:lnTo>
                    <a:close/>
                  </a:path>
                </a:pathLst>
              </a:custGeom>
              <a:solidFill>
                <a:srgbClr val="F3F7FA"/>
              </a:solidFill>
            </p:spPr>
          </p:sp>
          <p:sp>
            <p:nvSpPr>
              <p:cNvPr id="26" name="Freeform 26"/>
              <p:cNvSpPr/>
              <p:nvPr/>
            </p:nvSpPr>
            <p:spPr>
              <a:xfrm>
                <a:off x="6790979" y="-6350"/>
                <a:ext cx="2003896" cy="5324089"/>
              </a:xfrm>
              <a:custGeom>
                <a:avLst/>
                <a:gdLst/>
                <a:ahLst/>
                <a:cxnLst/>
                <a:rect l="l" t="t" r="r" b="b"/>
                <a:pathLst>
                  <a:path w="2003896" h="5324089">
                    <a:moveTo>
                      <a:pt x="0" y="5324089"/>
                    </a:moveTo>
                    <a:lnTo>
                      <a:pt x="0" y="160312"/>
                    </a:lnTo>
                    <a:cubicBezTo>
                      <a:pt x="0" y="117794"/>
                      <a:pt x="16890" y="77018"/>
                      <a:pt x="46955" y="46954"/>
                    </a:cubicBezTo>
                    <a:cubicBezTo>
                      <a:pt x="77019" y="16890"/>
                      <a:pt x="117795" y="0"/>
                      <a:pt x="160312" y="0"/>
                    </a:cubicBezTo>
                    <a:lnTo>
                      <a:pt x="1843585" y="0"/>
                    </a:lnTo>
                    <a:cubicBezTo>
                      <a:pt x="1932122" y="0"/>
                      <a:pt x="2003896" y="71774"/>
                      <a:pt x="2003896" y="160312"/>
                    </a:cubicBezTo>
                    <a:lnTo>
                      <a:pt x="2003896" y="5324089"/>
                    </a:lnTo>
                    <a:close/>
                  </a:path>
                </a:pathLst>
              </a:custGeom>
              <a:solidFill>
                <a:srgbClr val="F3F7FA"/>
              </a:solidFill>
            </p:spPr>
          </p:sp>
          <p:sp>
            <p:nvSpPr>
              <p:cNvPr id="27" name="Freeform 27"/>
              <p:cNvSpPr/>
              <p:nvPr/>
            </p:nvSpPr>
            <p:spPr>
              <a:xfrm>
                <a:off x="9054640" y="1323085"/>
                <a:ext cx="2003896" cy="3994655"/>
              </a:xfrm>
              <a:custGeom>
                <a:avLst/>
                <a:gdLst/>
                <a:ahLst/>
                <a:cxnLst/>
                <a:rect l="l" t="t" r="r" b="b"/>
                <a:pathLst>
                  <a:path w="2003896" h="3994655">
                    <a:moveTo>
                      <a:pt x="0" y="3994654"/>
                    </a:moveTo>
                    <a:lnTo>
                      <a:pt x="0" y="160311"/>
                    </a:lnTo>
                    <a:cubicBezTo>
                      <a:pt x="0" y="71774"/>
                      <a:pt x="71773" y="0"/>
                      <a:pt x="160311" y="0"/>
                    </a:cubicBezTo>
                    <a:lnTo>
                      <a:pt x="1843583" y="0"/>
                    </a:lnTo>
                    <a:cubicBezTo>
                      <a:pt x="1886101" y="0"/>
                      <a:pt x="1926877" y="16890"/>
                      <a:pt x="1956941" y="46954"/>
                    </a:cubicBezTo>
                    <a:cubicBezTo>
                      <a:pt x="1987005" y="77018"/>
                      <a:pt x="2003895" y="117794"/>
                      <a:pt x="2003895" y="160311"/>
                    </a:cubicBezTo>
                    <a:lnTo>
                      <a:pt x="2003895" y="3994654"/>
                    </a:lnTo>
                    <a:close/>
                  </a:path>
                </a:pathLst>
              </a:custGeom>
              <a:solidFill>
                <a:srgbClr val="F3F7FA"/>
              </a:solidFill>
            </p:spPr>
          </p:sp>
          <p:sp>
            <p:nvSpPr>
              <p:cNvPr id="28" name="Freeform 28"/>
              <p:cNvSpPr/>
              <p:nvPr/>
            </p:nvSpPr>
            <p:spPr>
              <a:xfrm>
                <a:off x="11318299" y="2652520"/>
                <a:ext cx="2003896" cy="2665220"/>
              </a:xfrm>
              <a:custGeom>
                <a:avLst/>
                <a:gdLst/>
                <a:ahLst/>
                <a:cxnLst/>
                <a:rect l="l" t="t" r="r" b="b"/>
                <a:pathLst>
                  <a:path w="2003896" h="2665220">
                    <a:moveTo>
                      <a:pt x="0" y="2665219"/>
                    </a:moveTo>
                    <a:lnTo>
                      <a:pt x="0" y="160311"/>
                    </a:lnTo>
                    <a:cubicBezTo>
                      <a:pt x="0" y="117794"/>
                      <a:pt x="16890" y="77018"/>
                      <a:pt x="46955" y="46954"/>
                    </a:cubicBezTo>
                    <a:cubicBezTo>
                      <a:pt x="77019" y="16890"/>
                      <a:pt x="117794" y="0"/>
                      <a:pt x="160312" y="0"/>
                    </a:cubicBezTo>
                    <a:lnTo>
                      <a:pt x="1843584" y="0"/>
                    </a:lnTo>
                    <a:cubicBezTo>
                      <a:pt x="1932122" y="0"/>
                      <a:pt x="2003896" y="71774"/>
                      <a:pt x="2003896" y="160311"/>
                    </a:cubicBezTo>
                    <a:lnTo>
                      <a:pt x="2003896" y="2665219"/>
                    </a:lnTo>
                    <a:close/>
                  </a:path>
                </a:pathLst>
              </a:custGeom>
              <a:solidFill>
                <a:srgbClr val="F3F7FA"/>
              </a:solidFill>
            </p:spPr>
          </p:sp>
          <p:sp>
            <p:nvSpPr>
              <p:cNvPr id="29" name="Freeform 29"/>
              <p:cNvSpPr/>
              <p:nvPr/>
            </p:nvSpPr>
            <p:spPr>
              <a:xfrm>
                <a:off x="13581959" y="1987802"/>
                <a:ext cx="2003896" cy="3329937"/>
              </a:xfrm>
              <a:custGeom>
                <a:avLst/>
                <a:gdLst/>
                <a:ahLst/>
                <a:cxnLst/>
                <a:rect l="l" t="t" r="r" b="b"/>
                <a:pathLst>
                  <a:path w="2003896" h="3329937">
                    <a:moveTo>
                      <a:pt x="0" y="3329937"/>
                    </a:moveTo>
                    <a:lnTo>
                      <a:pt x="0" y="160312"/>
                    </a:lnTo>
                    <a:cubicBezTo>
                      <a:pt x="0" y="71775"/>
                      <a:pt x="71773" y="1"/>
                      <a:pt x="160311" y="0"/>
                    </a:cubicBezTo>
                    <a:lnTo>
                      <a:pt x="1843583" y="0"/>
                    </a:lnTo>
                    <a:cubicBezTo>
                      <a:pt x="1886100" y="0"/>
                      <a:pt x="1926877" y="16890"/>
                      <a:pt x="1956941" y="46954"/>
                    </a:cubicBezTo>
                    <a:cubicBezTo>
                      <a:pt x="1987005" y="77018"/>
                      <a:pt x="2003896" y="117794"/>
                      <a:pt x="2003896" y="160312"/>
                    </a:cubicBezTo>
                    <a:lnTo>
                      <a:pt x="2003896" y="3329937"/>
                    </a:lnTo>
                    <a:close/>
                  </a:path>
                </a:pathLst>
              </a:custGeom>
              <a:solidFill>
                <a:srgbClr val="F3F7FA"/>
              </a:solidFill>
            </p:spPr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553</Words>
  <Application>Microsoft Office PowerPoint</Application>
  <PresentationFormat>Custom</PresentationFormat>
  <Paragraphs>179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Cooper Hewitt Bold</vt:lpstr>
      <vt:lpstr>Times New Roman</vt:lpstr>
      <vt:lpstr>Calibri</vt:lpstr>
      <vt:lpstr>Arimo</vt:lpstr>
      <vt:lpstr>Courier New</vt:lpstr>
      <vt:lpstr>Cooper Hewitt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April 28, 2021</dc:title>
  <dc:creator>Res-Dev</dc:creator>
  <cp:lastModifiedBy>Research Development</cp:lastModifiedBy>
  <cp:revision>34</cp:revision>
  <dcterms:created xsi:type="dcterms:W3CDTF">2006-08-16T00:00:00Z</dcterms:created>
  <dcterms:modified xsi:type="dcterms:W3CDTF">2021-04-12T19:30:43Z</dcterms:modified>
  <dc:identifier>DAEadvrPZV8</dc:identifier>
</cp:coreProperties>
</file>